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07200" cy="9939338"/>
  <p:custDataLst>
    <p:tags r:id="rId4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99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2018/2/14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2018/2/14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2018/2/14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2018/2/14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2018/2/14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2018/2/14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2018/2/14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2018/2/14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2018/2/14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2018/2/14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2018/2/14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3E6A4F2-94AF-4B1F-B5A3-EE4C3389DC96}" type="datetimeFigureOut">
              <a:rPr kumimoji="1" lang="ja-JP" altLang="en-US" smtClean="0"/>
              <a:t>2018/2/14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rmAutofit/>
          </a:bodyPr>
          <a:lstStyle/>
          <a:p>
            <a:pPr algn="l"/>
            <a:r>
              <a:rPr lang="ja-JP" altLang="en-US" sz="2400" dirty="0" smtClean="0">
                <a:solidFill>
                  <a:schemeClr val="bg1"/>
                </a:solidFill>
                <a:latin typeface="+mn-ea"/>
                <a:ea typeface="+mn-ea"/>
              </a:rPr>
              <a:t>府立</a:t>
            </a:r>
            <a:r>
              <a:rPr lang="ja-JP" altLang="en-US" sz="2400" dirty="0">
                <a:solidFill>
                  <a:schemeClr val="bg1"/>
                </a:solidFill>
                <a:latin typeface="+mn-ea"/>
                <a:ea typeface="+mn-ea"/>
              </a:rPr>
              <a:t>知的</a:t>
            </a:r>
            <a:r>
              <a:rPr lang="ja-JP" altLang="en-US" sz="2400" dirty="0" err="1">
                <a:solidFill>
                  <a:schemeClr val="bg1"/>
                </a:solidFill>
                <a:latin typeface="+mn-ea"/>
                <a:ea typeface="+mn-ea"/>
              </a:rPr>
              <a:t>障がい</a:t>
            </a:r>
            <a:r>
              <a:rPr lang="ja-JP" altLang="en-US" sz="2400" dirty="0">
                <a:solidFill>
                  <a:schemeClr val="bg1"/>
                </a:solidFill>
                <a:latin typeface="+mn-ea"/>
                <a:ea typeface="+mn-ea"/>
              </a:rPr>
              <a:t>支援学校高等部</a:t>
            </a:r>
            <a:br>
              <a:rPr lang="ja-JP" altLang="en-US" sz="2400" dirty="0">
                <a:solidFill>
                  <a:schemeClr val="bg1"/>
                </a:solidFill>
                <a:latin typeface="+mn-ea"/>
                <a:ea typeface="+mn-ea"/>
              </a:rPr>
            </a:br>
            <a:r>
              <a:rPr lang="ja-JP" altLang="en-US" sz="2400" dirty="0" smtClean="0">
                <a:solidFill>
                  <a:schemeClr val="bg1"/>
                </a:solidFill>
                <a:latin typeface="+mn-ea"/>
                <a:ea typeface="+mn-ea"/>
              </a:rPr>
              <a:t>　　平成３２年度就職率３２</a:t>
            </a:r>
            <a:r>
              <a:rPr kumimoji="1" lang="ja-JP" altLang="en-US" sz="2400" dirty="0" smtClean="0">
                <a:solidFill>
                  <a:schemeClr val="bg1"/>
                </a:solidFill>
                <a:latin typeface="+mn-ea"/>
                <a:ea typeface="+mn-ea"/>
              </a:rPr>
              <a:t>％、平成３４年度３５％達成に向けて</a:t>
            </a:r>
            <a:endParaRPr kumimoji="1" lang="ja-JP" altLang="en-US" sz="2400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5" name="ホームベース 4"/>
          <p:cNvSpPr/>
          <p:nvPr/>
        </p:nvSpPr>
        <p:spPr>
          <a:xfrm>
            <a:off x="121270" y="1488976"/>
            <a:ext cx="4464496" cy="2516088"/>
          </a:xfrm>
          <a:prstGeom prst="homePlate">
            <a:avLst>
              <a:gd name="adj" fmla="val 1998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rgbClr val="002060"/>
                </a:solidFill>
                <a:latin typeface="+mn-ea"/>
              </a:rPr>
              <a:t>平成</a:t>
            </a:r>
            <a:r>
              <a:rPr kumimoji="1" lang="ja-JP" altLang="en-US" dirty="0" smtClean="0">
                <a:solidFill>
                  <a:srgbClr val="FF0000"/>
                </a:solidFill>
                <a:latin typeface="+mn-ea"/>
              </a:rPr>
              <a:t>２８</a:t>
            </a:r>
            <a:r>
              <a:rPr kumimoji="1" lang="ja-JP" altLang="en-US" dirty="0" smtClean="0">
                <a:solidFill>
                  <a:srgbClr val="002060"/>
                </a:solidFill>
                <a:latin typeface="+mn-ea"/>
              </a:rPr>
              <a:t>年度　</a:t>
            </a:r>
            <a:r>
              <a:rPr kumimoji="1" lang="ja-JP" altLang="en-US" sz="1600" dirty="0" smtClean="0">
                <a:solidFill>
                  <a:srgbClr val="002060"/>
                </a:solidFill>
                <a:latin typeface="+mn-ea"/>
              </a:rPr>
              <a:t>（全国確定値</a:t>
            </a:r>
            <a:r>
              <a:rPr kumimoji="1" lang="ja-JP" altLang="en-US" sz="1600" dirty="0" smtClean="0">
                <a:solidFill>
                  <a:srgbClr val="FF0000"/>
                </a:solidFill>
                <a:latin typeface="+mn-ea"/>
              </a:rPr>
              <a:t>３２．９％</a:t>
            </a:r>
            <a:r>
              <a:rPr kumimoji="1" lang="ja-JP" altLang="en-US" sz="1600" dirty="0" smtClean="0">
                <a:solidFill>
                  <a:srgbClr val="002060"/>
                </a:solidFill>
                <a:latin typeface="+mn-ea"/>
              </a:rPr>
              <a:t>）</a:t>
            </a:r>
            <a:endParaRPr kumimoji="1" lang="en-US" altLang="ja-JP" sz="1600" dirty="0" smtClean="0">
              <a:solidFill>
                <a:srgbClr val="002060"/>
              </a:solidFill>
              <a:latin typeface="+mn-ea"/>
            </a:endParaRPr>
          </a:p>
          <a:p>
            <a:endParaRPr kumimoji="1" lang="en-US" altLang="ja-JP" sz="1600" dirty="0" smtClean="0">
              <a:solidFill>
                <a:srgbClr val="002060"/>
              </a:solidFill>
              <a:latin typeface="+mn-ea"/>
            </a:endParaRPr>
          </a:p>
          <a:p>
            <a:r>
              <a:rPr lang="ja-JP" altLang="en-US" sz="1600" dirty="0">
                <a:solidFill>
                  <a:srgbClr val="002060"/>
                </a:solidFill>
                <a:latin typeface="+mn-ea"/>
              </a:rPr>
              <a:t>卒業者</a:t>
            </a:r>
            <a:r>
              <a:rPr lang="ja-JP" altLang="en-US" sz="1600" dirty="0">
                <a:solidFill>
                  <a:srgbClr val="FF0000"/>
                </a:solidFill>
                <a:latin typeface="+mn-ea"/>
              </a:rPr>
              <a:t>１１１７</a:t>
            </a:r>
            <a:r>
              <a:rPr lang="ja-JP" altLang="en-US" sz="1600" dirty="0">
                <a:solidFill>
                  <a:srgbClr val="002060"/>
                </a:solidFill>
                <a:latin typeface="+mn-ea"/>
              </a:rPr>
              <a:t>人</a:t>
            </a:r>
          </a:p>
          <a:p>
            <a:r>
              <a:rPr lang="ja-JP" altLang="en-US" sz="1600" dirty="0" smtClean="0">
                <a:solidFill>
                  <a:srgbClr val="002060"/>
                </a:solidFill>
                <a:latin typeface="+mn-ea"/>
              </a:rPr>
              <a:t>就職者</a:t>
            </a:r>
            <a:r>
              <a:rPr lang="ja-JP" altLang="en-US" sz="1600" dirty="0" smtClean="0">
                <a:solidFill>
                  <a:srgbClr val="FF0000"/>
                </a:solidFill>
                <a:latin typeface="+mn-ea"/>
              </a:rPr>
              <a:t>２９３</a:t>
            </a:r>
            <a:r>
              <a:rPr lang="ja-JP" altLang="en-US" sz="1600" dirty="0" smtClean="0">
                <a:solidFill>
                  <a:srgbClr val="002060"/>
                </a:solidFill>
                <a:latin typeface="+mn-ea"/>
              </a:rPr>
              <a:t>人</a:t>
            </a:r>
            <a:r>
              <a:rPr lang="ja-JP" altLang="en-US" sz="1600" dirty="0">
                <a:solidFill>
                  <a:srgbClr val="002060"/>
                </a:solidFill>
                <a:latin typeface="+mn-ea"/>
              </a:rPr>
              <a:t>　  </a:t>
            </a:r>
            <a:r>
              <a:rPr lang="ja-JP" altLang="en-US" sz="1600" dirty="0" smtClean="0">
                <a:solidFill>
                  <a:srgbClr val="002060"/>
                </a:solidFill>
                <a:latin typeface="+mn-ea"/>
              </a:rPr>
              <a:t>就職率 </a:t>
            </a:r>
            <a:r>
              <a:rPr lang="ja-JP" altLang="en-US" sz="1600" dirty="0" smtClean="0">
                <a:solidFill>
                  <a:srgbClr val="FF0000"/>
                </a:solidFill>
                <a:latin typeface="+mn-ea"/>
              </a:rPr>
              <a:t>２６．２％</a:t>
            </a:r>
            <a:endParaRPr lang="en-US" altLang="ja-JP" sz="1600" dirty="0" smtClean="0">
              <a:solidFill>
                <a:srgbClr val="FF0000"/>
              </a:solidFill>
              <a:latin typeface="+mn-ea"/>
            </a:endParaRPr>
          </a:p>
          <a:p>
            <a:r>
              <a:rPr lang="en-US" altLang="ja-JP" sz="1600" dirty="0" smtClean="0">
                <a:solidFill>
                  <a:srgbClr val="002060"/>
                </a:solidFill>
                <a:latin typeface="+mn-ea"/>
              </a:rPr>
              <a:t>(9</a:t>
            </a:r>
            <a:r>
              <a:rPr lang="ja-JP" altLang="en-US" sz="1600" dirty="0" smtClean="0">
                <a:solidFill>
                  <a:srgbClr val="002060"/>
                </a:solidFill>
                <a:latin typeface="+mn-ea"/>
              </a:rPr>
              <a:t>月</a:t>
            </a:r>
            <a:r>
              <a:rPr lang="en-US" altLang="ja-JP" sz="1600" dirty="0" smtClean="0">
                <a:solidFill>
                  <a:srgbClr val="002060"/>
                </a:solidFill>
                <a:latin typeface="+mn-ea"/>
              </a:rPr>
              <a:t>)</a:t>
            </a:r>
          </a:p>
          <a:p>
            <a:r>
              <a:rPr lang="ja-JP" altLang="en-US" sz="1600" dirty="0" smtClean="0">
                <a:solidFill>
                  <a:srgbClr val="002060"/>
                </a:solidFill>
                <a:latin typeface="+mn-ea"/>
              </a:rPr>
              <a:t>就職希望者</a:t>
            </a:r>
            <a:r>
              <a:rPr lang="ja-JP" altLang="en-US" sz="1600" dirty="0" smtClean="0">
                <a:solidFill>
                  <a:srgbClr val="FF0000"/>
                </a:solidFill>
                <a:latin typeface="+mn-ea"/>
              </a:rPr>
              <a:t>３</a:t>
            </a:r>
            <a:r>
              <a:rPr lang="en-US" altLang="ja-JP" sz="1600" dirty="0" smtClean="0">
                <a:solidFill>
                  <a:srgbClr val="FF0000"/>
                </a:solidFill>
                <a:latin typeface="+mn-ea"/>
              </a:rPr>
              <a:t>20</a:t>
            </a:r>
            <a:r>
              <a:rPr lang="ja-JP" altLang="en-US" sz="1600" dirty="0" smtClean="0">
                <a:solidFill>
                  <a:srgbClr val="002060"/>
                </a:solidFill>
                <a:latin typeface="+mn-ea"/>
              </a:rPr>
              <a:t>人</a:t>
            </a:r>
            <a:r>
              <a:rPr lang="ja-JP" altLang="en-US" sz="1600" dirty="0">
                <a:solidFill>
                  <a:srgbClr val="002060"/>
                </a:solidFill>
                <a:latin typeface="+mn-ea"/>
              </a:rPr>
              <a:t>　 就職</a:t>
            </a:r>
            <a:r>
              <a:rPr lang="ja-JP" altLang="en-US" sz="1600" dirty="0" smtClean="0">
                <a:solidFill>
                  <a:srgbClr val="002060"/>
                </a:solidFill>
                <a:latin typeface="+mn-ea"/>
              </a:rPr>
              <a:t>希望率</a:t>
            </a:r>
            <a:r>
              <a:rPr lang="ja-JP" altLang="en-US" sz="1600" dirty="0" smtClean="0">
                <a:solidFill>
                  <a:srgbClr val="FF0000"/>
                </a:solidFill>
                <a:latin typeface="+mn-ea"/>
              </a:rPr>
              <a:t>２８．６</a:t>
            </a:r>
            <a:r>
              <a:rPr lang="ja-JP" altLang="en-US" sz="1600" dirty="0" smtClean="0">
                <a:solidFill>
                  <a:srgbClr val="002060"/>
                </a:solidFill>
                <a:latin typeface="+mn-ea"/>
              </a:rPr>
              <a:t>％</a:t>
            </a:r>
            <a:endParaRPr lang="ja-JP" altLang="en-US" sz="1600" dirty="0">
              <a:solidFill>
                <a:srgbClr val="002060"/>
              </a:solidFill>
              <a:latin typeface="+mn-ea"/>
            </a:endParaRPr>
          </a:p>
          <a:p>
            <a:r>
              <a:rPr lang="ja-JP" altLang="en-US" sz="1600" dirty="0" smtClean="0">
                <a:solidFill>
                  <a:srgbClr val="002060"/>
                </a:solidFill>
                <a:latin typeface="+mn-ea"/>
              </a:rPr>
              <a:t>就職</a:t>
            </a:r>
            <a:r>
              <a:rPr lang="ja-JP" altLang="en-US" sz="1600" dirty="0">
                <a:solidFill>
                  <a:srgbClr val="002060"/>
                </a:solidFill>
                <a:latin typeface="+mn-ea"/>
              </a:rPr>
              <a:t>希望者の</a:t>
            </a:r>
            <a:r>
              <a:rPr lang="ja-JP" altLang="en-US" sz="1600" dirty="0" smtClean="0">
                <a:solidFill>
                  <a:srgbClr val="002060"/>
                </a:solidFill>
                <a:latin typeface="+mn-ea"/>
              </a:rPr>
              <a:t>就職率</a:t>
            </a:r>
            <a:r>
              <a:rPr lang="ja-JP" altLang="en-US" sz="1600" dirty="0" smtClean="0">
                <a:solidFill>
                  <a:srgbClr val="FF0000"/>
                </a:solidFill>
                <a:latin typeface="+mn-ea"/>
              </a:rPr>
              <a:t>９１．６</a:t>
            </a:r>
            <a:r>
              <a:rPr lang="ja-JP" altLang="en-US" sz="1600" dirty="0" smtClean="0">
                <a:solidFill>
                  <a:srgbClr val="002060"/>
                </a:solidFill>
                <a:latin typeface="+mn-ea"/>
              </a:rPr>
              <a:t>％</a:t>
            </a:r>
            <a:endParaRPr lang="en-US" altLang="ja-JP" sz="1600" dirty="0" smtClean="0">
              <a:solidFill>
                <a:srgbClr val="002060"/>
              </a:solidFill>
              <a:latin typeface="+mn-ea"/>
            </a:endParaRPr>
          </a:p>
          <a:p>
            <a:r>
              <a:rPr lang="ja-JP" altLang="en-US" sz="1600" dirty="0" smtClean="0">
                <a:solidFill>
                  <a:srgbClr val="002060"/>
                </a:solidFill>
                <a:latin typeface="+mn-ea"/>
              </a:rPr>
              <a:t>就職率</a:t>
            </a:r>
            <a:r>
              <a:rPr lang="ja-JP" altLang="en-US" sz="1600" dirty="0" smtClean="0">
                <a:solidFill>
                  <a:srgbClr val="FF0000"/>
                </a:solidFill>
                <a:latin typeface="+mn-ea"/>
              </a:rPr>
              <a:t>３０％</a:t>
            </a:r>
            <a:r>
              <a:rPr lang="ja-JP" altLang="en-US" sz="1600" dirty="0">
                <a:solidFill>
                  <a:srgbClr val="002060"/>
                </a:solidFill>
                <a:latin typeface="+mn-ea"/>
              </a:rPr>
              <a:t>達成には、就職者</a:t>
            </a:r>
            <a:r>
              <a:rPr lang="ja-JP" altLang="en-US" sz="1600" dirty="0">
                <a:solidFill>
                  <a:srgbClr val="FF0000"/>
                </a:solidFill>
                <a:latin typeface="+mn-ea"/>
              </a:rPr>
              <a:t>４３</a:t>
            </a:r>
            <a:r>
              <a:rPr lang="ja-JP" altLang="en-US" sz="1600" dirty="0">
                <a:solidFill>
                  <a:srgbClr val="002060"/>
                </a:solidFill>
                <a:latin typeface="+mn-ea"/>
              </a:rPr>
              <a:t>人が不足</a:t>
            </a:r>
            <a:endParaRPr lang="en-US" altLang="ja-JP" sz="1600" dirty="0">
              <a:solidFill>
                <a:srgbClr val="002060"/>
              </a:solidFill>
              <a:latin typeface="+mn-ea"/>
            </a:endParaRPr>
          </a:p>
          <a:p>
            <a:r>
              <a:rPr lang="ja-JP" altLang="en-US" sz="1600" dirty="0">
                <a:solidFill>
                  <a:srgbClr val="002060"/>
                </a:solidFill>
                <a:latin typeface="+mn-ea"/>
              </a:rPr>
              <a:t>就職率</a:t>
            </a:r>
            <a:r>
              <a:rPr lang="ja-JP" altLang="en-US" sz="1600" dirty="0">
                <a:solidFill>
                  <a:srgbClr val="FF0000"/>
                </a:solidFill>
                <a:latin typeface="+mn-ea"/>
              </a:rPr>
              <a:t>３５％</a:t>
            </a:r>
            <a:r>
              <a:rPr lang="ja-JP" altLang="en-US" sz="1600" dirty="0">
                <a:solidFill>
                  <a:srgbClr val="002060"/>
                </a:solidFill>
                <a:latin typeface="+mn-ea"/>
              </a:rPr>
              <a:t>達成には、就職者</a:t>
            </a:r>
            <a:r>
              <a:rPr lang="ja-JP" altLang="en-US" sz="1600" dirty="0">
                <a:solidFill>
                  <a:srgbClr val="FF0000"/>
                </a:solidFill>
                <a:latin typeface="+mn-ea"/>
              </a:rPr>
              <a:t>９８</a:t>
            </a:r>
            <a:r>
              <a:rPr lang="ja-JP" altLang="en-US" sz="1600" dirty="0">
                <a:solidFill>
                  <a:srgbClr val="002060"/>
                </a:solidFill>
                <a:latin typeface="+mn-ea"/>
              </a:rPr>
              <a:t>人が不足</a:t>
            </a:r>
            <a:endParaRPr lang="en-US" altLang="ja-JP" sz="1600" dirty="0">
              <a:solidFill>
                <a:srgbClr val="002060"/>
              </a:solidFill>
              <a:latin typeface="+mn-ea"/>
            </a:endParaRPr>
          </a:p>
          <a:p>
            <a:r>
              <a:rPr lang="ja-JP" altLang="en-US" sz="1600" dirty="0">
                <a:solidFill>
                  <a:srgbClr val="FF0000"/>
                </a:solidFill>
                <a:latin typeface="+mn-ea"/>
              </a:rPr>
              <a:t>３５％</a:t>
            </a:r>
            <a:r>
              <a:rPr lang="ja-JP" altLang="en-US" sz="1600" dirty="0">
                <a:solidFill>
                  <a:srgbClr val="002060"/>
                </a:solidFill>
                <a:latin typeface="+mn-ea"/>
              </a:rPr>
              <a:t>に達するには、各校３～４人増加が必要</a:t>
            </a:r>
            <a:endParaRPr kumimoji="1" lang="ja-JP" altLang="en-US" sz="1600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4644008" y="1488976"/>
            <a:ext cx="4392488" cy="2516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 smtClean="0">
                <a:solidFill>
                  <a:srgbClr val="002060"/>
                </a:solidFill>
                <a:latin typeface="+mn-ea"/>
              </a:rPr>
              <a:t>　平成</a:t>
            </a:r>
            <a:r>
              <a:rPr lang="ja-JP" altLang="en-US" dirty="0" smtClean="0">
                <a:solidFill>
                  <a:srgbClr val="FF0000"/>
                </a:solidFill>
                <a:latin typeface="+mn-ea"/>
              </a:rPr>
              <a:t>２９</a:t>
            </a:r>
            <a:r>
              <a:rPr lang="ja-JP" altLang="en-US" dirty="0" smtClean="0">
                <a:solidFill>
                  <a:srgbClr val="002060"/>
                </a:solidFill>
                <a:latin typeface="+mn-ea"/>
              </a:rPr>
              <a:t>年度　　９月末現在</a:t>
            </a:r>
            <a:endParaRPr lang="en-US" altLang="ja-JP" dirty="0" smtClean="0">
              <a:solidFill>
                <a:srgbClr val="002060"/>
              </a:solidFill>
              <a:latin typeface="+mn-ea"/>
            </a:endParaRPr>
          </a:p>
          <a:p>
            <a:r>
              <a:rPr lang="ja-JP" altLang="en-US" sz="1600" dirty="0" smtClean="0">
                <a:solidFill>
                  <a:srgbClr val="002060"/>
                </a:solidFill>
                <a:latin typeface="+mn-ea"/>
              </a:rPr>
              <a:t>卒業</a:t>
            </a:r>
            <a:r>
              <a:rPr lang="ja-JP" altLang="en-US" sz="1600" dirty="0">
                <a:solidFill>
                  <a:srgbClr val="002060"/>
                </a:solidFill>
                <a:latin typeface="+mn-ea"/>
              </a:rPr>
              <a:t>予定者</a:t>
            </a:r>
            <a:r>
              <a:rPr lang="ja-JP" altLang="en-US" sz="1600" dirty="0" smtClean="0">
                <a:solidFill>
                  <a:srgbClr val="FF0000"/>
                </a:solidFill>
                <a:latin typeface="+mn-ea"/>
              </a:rPr>
              <a:t>１１９２</a:t>
            </a:r>
            <a:r>
              <a:rPr lang="ja-JP" altLang="en-US" sz="1600" dirty="0" smtClean="0">
                <a:solidFill>
                  <a:srgbClr val="002060"/>
                </a:solidFill>
                <a:latin typeface="+mn-ea"/>
              </a:rPr>
              <a:t>人</a:t>
            </a:r>
            <a:endParaRPr lang="en-US" altLang="ja-JP" sz="1600" dirty="0">
              <a:solidFill>
                <a:srgbClr val="002060"/>
              </a:solidFill>
              <a:latin typeface="+mn-ea"/>
            </a:endParaRPr>
          </a:p>
          <a:p>
            <a:r>
              <a:rPr lang="ja-JP" altLang="en-US" sz="1600" dirty="0">
                <a:solidFill>
                  <a:srgbClr val="002060"/>
                </a:solidFill>
                <a:latin typeface="+mn-ea"/>
              </a:rPr>
              <a:t>就職</a:t>
            </a:r>
            <a:r>
              <a:rPr lang="ja-JP" altLang="en-US" sz="1600" dirty="0" smtClean="0">
                <a:solidFill>
                  <a:srgbClr val="002060"/>
                </a:solidFill>
                <a:latin typeface="+mn-ea"/>
              </a:rPr>
              <a:t>希望者</a:t>
            </a:r>
            <a:r>
              <a:rPr lang="ja-JP" altLang="en-US" sz="1600" dirty="0" smtClean="0">
                <a:solidFill>
                  <a:srgbClr val="FF0000"/>
                </a:solidFill>
                <a:latin typeface="+mn-ea"/>
              </a:rPr>
              <a:t>３８４</a:t>
            </a:r>
            <a:r>
              <a:rPr lang="ja-JP" altLang="en-US" sz="1600" dirty="0" smtClean="0">
                <a:solidFill>
                  <a:srgbClr val="002060"/>
                </a:solidFill>
                <a:latin typeface="+mn-ea"/>
              </a:rPr>
              <a:t>人</a:t>
            </a:r>
            <a:r>
              <a:rPr lang="ja-JP" altLang="en-US" sz="1600" dirty="0">
                <a:solidFill>
                  <a:srgbClr val="002060"/>
                </a:solidFill>
                <a:latin typeface="+mn-ea"/>
              </a:rPr>
              <a:t>　　就職希望率 </a:t>
            </a:r>
            <a:r>
              <a:rPr lang="ja-JP" altLang="en-US" sz="1600" dirty="0" smtClean="0">
                <a:solidFill>
                  <a:srgbClr val="FF0000"/>
                </a:solidFill>
                <a:latin typeface="+mn-ea"/>
              </a:rPr>
              <a:t>３２．２％</a:t>
            </a:r>
            <a:endParaRPr lang="en-US" altLang="ja-JP" sz="1600" dirty="0" smtClean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1600" dirty="0" smtClean="0">
                <a:solidFill>
                  <a:srgbClr val="FF0000"/>
                </a:solidFill>
                <a:latin typeface="+mn-ea"/>
              </a:rPr>
              <a:t>過去</a:t>
            </a:r>
            <a:r>
              <a:rPr lang="en-US" altLang="ja-JP" sz="1600" dirty="0" smtClean="0">
                <a:solidFill>
                  <a:srgbClr val="FF0000"/>
                </a:solidFill>
                <a:latin typeface="+mn-ea"/>
              </a:rPr>
              <a:t>5</a:t>
            </a:r>
            <a:r>
              <a:rPr lang="ja-JP" altLang="en-US" sz="1600" dirty="0" smtClean="0">
                <a:solidFill>
                  <a:srgbClr val="FF0000"/>
                </a:solidFill>
                <a:latin typeface="+mn-ea"/>
              </a:rPr>
              <a:t>年間就職希望者就職率平均</a:t>
            </a:r>
            <a:endParaRPr lang="en-US" altLang="ja-JP" sz="1600" dirty="0" smtClean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1600" dirty="0">
                <a:solidFill>
                  <a:srgbClr val="FF0000"/>
                </a:solidFill>
                <a:latin typeface="+mn-ea"/>
              </a:rPr>
              <a:t>　</a:t>
            </a:r>
            <a:r>
              <a:rPr lang="ja-JP" altLang="en-US" sz="1600" dirty="0" smtClean="0">
                <a:solidFill>
                  <a:srgbClr val="FF0000"/>
                </a:solidFill>
                <a:latin typeface="+mn-ea"/>
              </a:rPr>
              <a:t>　　９１．８％</a:t>
            </a:r>
            <a:r>
              <a:rPr lang="ja-JP" altLang="en-US" sz="1600" dirty="0" smtClean="0">
                <a:solidFill>
                  <a:srgbClr val="002060"/>
                </a:solidFill>
                <a:latin typeface="+mn-ea"/>
              </a:rPr>
              <a:t>⇒予測</a:t>
            </a:r>
            <a:r>
              <a:rPr lang="ja-JP" altLang="en-US" sz="1600" dirty="0">
                <a:solidFill>
                  <a:srgbClr val="002060"/>
                </a:solidFill>
                <a:latin typeface="+mn-ea"/>
              </a:rPr>
              <a:t>就職者</a:t>
            </a:r>
            <a:r>
              <a:rPr lang="ja-JP" altLang="en-US" sz="1600" dirty="0" smtClean="0">
                <a:solidFill>
                  <a:srgbClr val="002060"/>
                </a:solidFill>
                <a:latin typeface="+mn-ea"/>
              </a:rPr>
              <a:t>数</a:t>
            </a:r>
            <a:r>
              <a:rPr lang="ja-JP" altLang="en-US" sz="1600" dirty="0" smtClean="0">
                <a:solidFill>
                  <a:srgbClr val="FF0000"/>
                </a:solidFill>
                <a:latin typeface="+mn-ea"/>
              </a:rPr>
              <a:t>３５２</a:t>
            </a:r>
            <a:r>
              <a:rPr lang="ja-JP" altLang="en-US" sz="1600" dirty="0" smtClean="0">
                <a:solidFill>
                  <a:srgbClr val="002060"/>
                </a:solidFill>
                <a:latin typeface="+mn-ea"/>
              </a:rPr>
              <a:t>人</a:t>
            </a:r>
            <a:r>
              <a:rPr lang="ja-JP" altLang="en-US" sz="1600" dirty="0">
                <a:solidFill>
                  <a:srgbClr val="002060"/>
                </a:solidFill>
                <a:latin typeface="+mn-ea"/>
              </a:rPr>
              <a:t>　</a:t>
            </a:r>
            <a:endParaRPr lang="en-US" altLang="ja-JP" sz="1600" dirty="0" smtClean="0">
              <a:solidFill>
                <a:srgbClr val="002060"/>
              </a:solidFill>
              <a:latin typeface="+mn-ea"/>
            </a:endParaRPr>
          </a:p>
          <a:p>
            <a:r>
              <a:rPr lang="ja-JP" altLang="en-US" sz="1600" dirty="0">
                <a:solidFill>
                  <a:srgbClr val="002060"/>
                </a:solidFill>
                <a:latin typeface="+mn-ea"/>
              </a:rPr>
              <a:t>　</a:t>
            </a:r>
            <a:r>
              <a:rPr lang="ja-JP" altLang="en-US" sz="1600" dirty="0" smtClean="0">
                <a:solidFill>
                  <a:srgbClr val="002060"/>
                </a:solidFill>
                <a:latin typeface="+mn-ea"/>
              </a:rPr>
              <a:t>　　　　　　　 予測就職率</a:t>
            </a:r>
            <a:r>
              <a:rPr lang="ja-JP" altLang="en-US" sz="1600" dirty="0" smtClean="0">
                <a:solidFill>
                  <a:srgbClr val="FF0000"/>
                </a:solidFill>
                <a:latin typeface="+mn-ea"/>
              </a:rPr>
              <a:t>２９．５％</a:t>
            </a:r>
            <a:endParaRPr lang="en-US" altLang="ja-JP" sz="1600" dirty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1600" dirty="0" smtClean="0">
                <a:solidFill>
                  <a:srgbClr val="002060"/>
                </a:solidFill>
                <a:latin typeface="+mn-ea"/>
              </a:rPr>
              <a:t>就職率</a:t>
            </a:r>
            <a:r>
              <a:rPr lang="ja-JP" altLang="en-US" sz="1600" dirty="0">
                <a:solidFill>
                  <a:srgbClr val="FF0000"/>
                </a:solidFill>
                <a:latin typeface="+mn-ea"/>
              </a:rPr>
              <a:t>３０％</a:t>
            </a:r>
            <a:r>
              <a:rPr lang="ja-JP" altLang="en-US" sz="1600" dirty="0">
                <a:solidFill>
                  <a:srgbClr val="002060"/>
                </a:solidFill>
                <a:latin typeface="+mn-ea"/>
              </a:rPr>
              <a:t>には、</a:t>
            </a:r>
            <a:r>
              <a:rPr lang="ja-JP" altLang="en-US" sz="1600" dirty="0" smtClean="0">
                <a:solidFill>
                  <a:srgbClr val="002060"/>
                </a:solidFill>
                <a:latin typeface="+mn-ea"/>
              </a:rPr>
              <a:t>あと</a:t>
            </a:r>
            <a:r>
              <a:rPr lang="ja-JP" altLang="en-US" sz="1600" dirty="0" smtClean="0">
                <a:solidFill>
                  <a:srgbClr val="FF0000"/>
                </a:solidFill>
                <a:latin typeface="+mn-ea"/>
              </a:rPr>
              <a:t>６</a:t>
            </a:r>
            <a:r>
              <a:rPr lang="ja-JP" altLang="en-US" sz="1600" dirty="0" smtClean="0">
                <a:solidFill>
                  <a:srgbClr val="002060"/>
                </a:solidFill>
                <a:latin typeface="+mn-ea"/>
              </a:rPr>
              <a:t>人</a:t>
            </a:r>
            <a:r>
              <a:rPr lang="ja-JP" altLang="en-US" sz="1600" dirty="0">
                <a:solidFill>
                  <a:srgbClr val="002060"/>
                </a:solidFill>
                <a:latin typeface="+mn-ea"/>
              </a:rPr>
              <a:t>が</a:t>
            </a:r>
            <a:r>
              <a:rPr lang="ja-JP" altLang="en-US" sz="1600" dirty="0" smtClean="0">
                <a:solidFill>
                  <a:srgbClr val="002060"/>
                </a:solidFill>
                <a:latin typeface="+mn-ea"/>
              </a:rPr>
              <a:t>必要</a:t>
            </a:r>
            <a:endParaRPr lang="en-US" altLang="ja-JP" sz="1600" dirty="0" smtClean="0">
              <a:solidFill>
                <a:srgbClr val="002060"/>
              </a:solidFill>
              <a:latin typeface="+mn-ea"/>
            </a:endParaRPr>
          </a:p>
          <a:p>
            <a:r>
              <a:rPr lang="ja-JP" altLang="en-US" sz="1600" dirty="0" smtClean="0">
                <a:solidFill>
                  <a:srgbClr val="002060"/>
                </a:solidFill>
                <a:latin typeface="+mn-ea"/>
              </a:rPr>
              <a:t>就職率</a:t>
            </a:r>
            <a:r>
              <a:rPr lang="ja-JP" altLang="en-US" sz="1600" dirty="0" smtClean="0">
                <a:solidFill>
                  <a:srgbClr val="FF0000"/>
                </a:solidFill>
                <a:latin typeface="+mn-ea"/>
              </a:rPr>
              <a:t>３２％</a:t>
            </a:r>
            <a:r>
              <a:rPr lang="ja-JP" altLang="en-US" sz="1600" dirty="0" smtClean="0">
                <a:solidFill>
                  <a:srgbClr val="002060"/>
                </a:solidFill>
                <a:latin typeface="+mn-ea"/>
              </a:rPr>
              <a:t>には、あと</a:t>
            </a:r>
            <a:r>
              <a:rPr lang="ja-JP" altLang="en-US" sz="1600" dirty="0" smtClean="0">
                <a:solidFill>
                  <a:srgbClr val="FF0000"/>
                </a:solidFill>
                <a:latin typeface="+mn-ea"/>
              </a:rPr>
              <a:t>３０</a:t>
            </a:r>
            <a:r>
              <a:rPr lang="ja-JP" altLang="en-US" sz="1600" dirty="0" smtClean="0">
                <a:solidFill>
                  <a:srgbClr val="002060"/>
                </a:solidFill>
                <a:latin typeface="+mn-ea"/>
              </a:rPr>
              <a:t>人が必要</a:t>
            </a:r>
            <a:endParaRPr lang="en-US" altLang="ja-JP" sz="1600" dirty="0" smtClean="0">
              <a:solidFill>
                <a:srgbClr val="002060"/>
              </a:solidFill>
              <a:latin typeface="+mn-ea"/>
            </a:endParaRPr>
          </a:p>
          <a:p>
            <a:r>
              <a:rPr lang="ja-JP" altLang="en-US" sz="1600" dirty="0" smtClean="0">
                <a:solidFill>
                  <a:srgbClr val="002060"/>
                </a:solidFill>
                <a:latin typeface="+mn-ea"/>
              </a:rPr>
              <a:t>就職率</a:t>
            </a:r>
            <a:r>
              <a:rPr lang="ja-JP" altLang="en-US" sz="1600" dirty="0" smtClean="0">
                <a:solidFill>
                  <a:srgbClr val="FF0000"/>
                </a:solidFill>
                <a:latin typeface="+mn-ea"/>
              </a:rPr>
              <a:t>３５％</a:t>
            </a:r>
            <a:r>
              <a:rPr lang="ja-JP" altLang="en-US" sz="1600" dirty="0" smtClean="0">
                <a:solidFill>
                  <a:srgbClr val="002060"/>
                </a:solidFill>
                <a:latin typeface="+mn-ea"/>
              </a:rPr>
              <a:t>には、あと</a:t>
            </a:r>
            <a:r>
              <a:rPr lang="ja-JP" altLang="en-US" sz="1600" dirty="0" smtClean="0">
                <a:solidFill>
                  <a:srgbClr val="FF0000"/>
                </a:solidFill>
                <a:latin typeface="+mn-ea"/>
              </a:rPr>
              <a:t>６６</a:t>
            </a:r>
            <a:r>
              <a:rPr lang="ja-JP" altLang="en-US" sz="1600" dirty="0" smtClean="0">
                <a:solidFill>
                  <a:srgbClr val="002060"/>
                </a:solidFill>
                <a:latin typeface="+mn-ea"/>
              </a:rPr>
              <a:t>人が必要</a:t>
            </a:r>
            <a:endParaRPr lang="en-US" altLang="ja-JP" sz="1600" dirty="0">
              <a:solidFill>
                <a:srgbClr val="002060"/>
              </a:solidFill>
              <a:latin typeface="+mn-ea"/>
            </a:endParaRPr>
          </a:p>
          <a:p>
            <a:endParaRPr kumimoji="1" lang="ja-JP" altLang="en-US" sz="1600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69392" y="4149080"/>
            <a:ext cx="6770860" cy="1872208"/>
          </a:xfrm>
          <a:prstGeom prst="roundRect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rgbClr val="FF00FF"/>
                </a:solidFill>
                <a:latin typeface="+mn-ea"/>
              </a:rPr>
              <a:t>　</a:t>
            </a:r>
            <a:r>
              <a:rPr lang="ja-JP" altLang="en-US" dirty="0" smtClean="0">
                <a:solidFill>
                  <a:srgbClr val="FF00FF"/>
                </a:solidFill>
                <a:latin typeface="+mn-ea"/>
              </a:rPr>
              <a:t>　</a:t>
            </a:r>
            <a:r>
              <a:rPr lang="ja-JP" altLang="en-US" sz="2400" dirty="0" smtClean="0">
                <a:solidFill>
                  <a:srgbClr val="7030A0"/>
                </a:solidFill>
                <a:latin typeface="+mn-ea"/>
              </a:rPr>
              <a:t>府立</a:t>
            </a:r>
            <a:r>
              <a:rPr lang="ja-JP" altLang="en-US" sz="2400" dirty="0">
                <a:solidFill>
                  <a:srgbClr val="7030A0"/>
                </a:solidFill>
                <a:latin typeface="+mn-ea"/>
              </a:rPr>
              <a:t>知的</a:t>
            </a:r>
            <a:r>
              <a:rPr lang="ja-JP" altLang="en-US" sz="2400" dirty="0" err="1">
                <a:solidFill>
                  <a:srgbClr val="7030A0"/>
                </a:solidFill>
                <a:latin typeface="+mn-ea"/>
              </a:rPr>
              <a:t>障がい</a:t>
            </a:r>
            <a:r>
              <a:rPr lang="ja-JP" altLang="en-US" sz="2400" dirty="0">
                <a:solidFill>
                  <a:srgbClr val="7030A0"/>
                </a:solidFill>
                <a:latin typeface="+mn-ea"/>
              </a:rPr>
              <a:t>支援学校３０校が各校</a:t>
            </a:r>
            <a:r>
              <a:rPr lang="ja-JP" altLang="en-US" sz="2400" dirty="0" smtClean="0">
                <a:solidFill>
                  <a:srgbClr val="7030A0"/>
                </a:solidFill>
                <a:latin typeface="+mn-ea"/>
              </a:rPr>
              <a:t>１人</a:t>
            </a:r>
            <a:endParaRPr lang="en-US" altLang="ja-JP" sz="2400" dirty="0" smtClean="0">
              <a:solidFill>
                <a:srgbClr val="7030A0"/>
              </a:solidFill>
              <a:latin typeface="+mn-ea"/>
            </a:endParaRPr>
          </a:p>
          <a:p>
            <a:r>
              <a:rPr lang="ja-JP" altLang="en-US" sz="2400" dirty="0" smtClean="0">
                <a:solidFill>
                  <a:srgbClr val="7030A0"/>
                </a:solidFill>
                <a:latin typeface="+mn-ea"/>
              </a:rPr>
              <a:t>　</a:t>
            </a:r>
            <a:r>
              <a:rPr lang="ja-JP" altLang="en-US" sz="2400" dirty="0">
                <a:solidFill>
                  <a:srgbClr val="7030A0"/>
                </a:solidFill>
                <a:latin typeface="+mn-ea"/>
              </a:rPr>
              <a:t> </a:t>
            </a:r>
            <a:r>
              <a:rPr lang="ja-JP" altLang="en-US" sz="2400" dirty="0" smtClean="0">
                <a:solidFill>
                  <a:srgbClr val="7030A0"/>
                </a:solidFill>
                <a:latin typeface="+mn-ea"/>
              </a:rPr>
              <a:t>の</a:t>
            </a:r>
            <a:r>
              <a:rPr lang="ja-JP" altLang="en-US" sz="2400" dirty="0">
                <a:solidFill>
                  <a:srgbClr val="7030A0"/>
                </a:solidFill>
                <a:latin typeface="+mn-ea"/>
              </a:rPr>
              <a:t>増加に取り組めば、就職率</a:t>
            </a:r>
            <a:r>
              <a:rPr lang="ja-JP" altLang="en-US" sz="2400" dirty="0" smtClean="0">
                <a:solidFill>
                  <a:srgbClr val="7030A0"/>
                </a:solidFill>
                <a:latin typeface="+mn-ea"/>
              </a:rPr>
              <a:t>３２％</a:t>
            </a:r>
            <a:r>
              <a:rPr lang="ja-JP" altLang="en-US" sz="2400" dirty="0">
                <a:solidFill>
                  <a:srgbClr val="7030A0"/>
                </a:solidFill>
                <a:latin typeface="+mn-ea"/>
              </a:rPr>
              <a:t>超</a:t>
            </a:r>
            <a:r>
              <a:rPr lang="ja-JP" altLang="en-US" sz="2400" dirty="0" smtClean="0">
                <a:solidFill>
                  <a:srgbClr val="7030A0"/>
                </a:solidFill>
                <a:latin typeface="+mn-ea"/>
              </a:rPr>
              <a:t>。</a:t>
            </a:r>
            <a:endParaRPr lang="en-US" altLang="ja-JP" sz="2400" dirty="0" smtClean="0">
              <a:solidFill>
                <a:srgbClr val="7030A0"/>
              </a:solidFill>
              <a:latin typeface="+mn-ea"/>
            </a:endParaRPr>
          </a:p>
          <a:p>
            <a:endParaRPr lang="en-US" altLang="ja-JP" sz="2400" dirty="0" smtClean="0">
              <a:solidFill>
                <a:srgbClr val="7030A0"/>
              </a:solidFill>
              <a:latin typeface="+mn-ea"/>
            </a:endParaRPr>
          </a:p>
          <a:p>
            <a:pPr algn="ctr"/>
            <a:endParaRPr lang="en-US" altLang="ja-JP" sz="2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121270" y="5198721"/>
            <a:ext cx="6190995" cy="80135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５年間の取組みで不可能ではない！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dirty="0" smtClean="0">
                <a:solidFill>
                  <a:srgbClr val="FF0000"/>
                </a:solidFill>
              </a:rPr>
              <a:t>３５％に達するには各校２～３人増加が必要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93427" y="6072575"/>
            <a:ext cx="8585872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昨年度</a:t>
            </a:r>
            <a:r>
              <a:rPr lang="ja-JP" altLang="en-US" sz="1400" dirty="0" smtClean="0"/>
              <a:t>末時点　</a:t>
            </a:r>
            <a:r>
              <a:rPr kumimoji="1" lang="ja-JP" altLang="en-US" sz="1400" dirty="0" smtClean="0"/>
              <a:t>　</a:t>
            </a:r>
            <a:r>
              <a:rPr kumimoji="1" lang="en-US" altLang="ja-JP" sz="1400" dirty="0" smtClean="0"/>
              <a:t>C-step</a:t>
            </a:r>
            <a:r>
              <a:rPr lang="ja-JP" altLang="en-US" sz="1400" dirty="0"/>
              <a:t>の</a:t>
            </a:r>
            <a:r>
              <a:rPr kumimoji="1" lang="ja-JP" altLang="en-US" sz="1400" dirty="0" smtClean="0"/>
              <a:t>雇用を前提とした実習受入企業リストのうち、実習希望がなかったリストは８社　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　⇒</a:t>
            </a:r>
            <a:r>
              <a:rPr kumimoji="1" lang="ja-JP" altLang="en-US" sz="1400" dirty="0" smtClean="0">
                <a:solidFill>
                  <a:srgbClr val="FF0000"/>
                </a:solidFill>
              </a:rPr>
              <a:t>　受入先はある！！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7" name="下矢印 6"/>
          <p:cNvSpPr/>
          <p:nvPr/>
        </p:nvSpPr>
        <p:spPr>
          <a:xfrm>
            <a:off x="3462759" y="3954771"/>
            <a:ext cx="2362498" cy="388618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312265" y="4551795"/>
            <a:ext cx="2736304" cy="143885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050" dirty="0">
                <a:solidFill>
                  <a:srgbClr val="002060"/>
                </a:solidFill>
              </a:rPr>
              <a:t>＜今後の取組み</a:t>
            </a:r>
            <a:r>
              <a:rPr lang="ja-JP" altLang="en-US" sz="1050" dirty="0" smtClean="0">
                <a:solidFill>
                  <a:srgbClr val="002060"/>
                </a:solidFill>
              </a:rPr>
              <a:t>＞</a:t>
            </a:r>
            <a:endParaRPr lang="en-US" altLang="ja-JP" sz="1050" dirty="0" smtClean="0">
              <a:solidFill>
                <a:srgbClr val="002060"/>
              </a:solidFill>
            </a:endParaRPr>
          </a:p>
          <a:p>
            <a:r>
              <a:rPr lang="ja-JP" altLang="en-US" sz="1050" dirty="0" smtClean="0">
                <a:solidFill>
                  <a:srgbClr val="002060"/>
                </a:solidFill>
              </a:rPr>
              <a:t>・　就職</a:t>
            </a:r>
            <a:r>
              <a:rPr lang="ja-JP" altLang="en-US" sz="1050" dirty="0">
                <a:solidFill>
                  <a:srgbClr val="002060"/>
                </a:solidFill>
              </a:rPr>
              <a:t>希望者（９月）の就職率１００％を</a:t>
            </a:r>
            <a:r>
              <a:rPr lang="ja-JP" altLang="en-US" sz="1050" dirty="0" smtClean="0">
                <a:solidFill>
                  <a:srgbClr val="002060"/>
                </a:solidFill>
              </a:rPr>
              <a:t>めざす</a:t>
            </a:r>
            <a:endParaRPr lang="en-US" altLang="ja-JP" sz="1050" dirty="0" smtClean="0">
              <a:solidFill>
                <a:srgbClr val="002060"/>
              </a:solidFill>
            </a:endParaRPr>
          </a:p>
          <a:p>
            <a:r>
              <a:rPr lang="ja-JP" altLang="en-US" sz="1050" dirty="0" smtClean="0">
                <a:solidFill>
                  <a:srgbClr val="002060"/>
                </a:solidFill>
              </a:rPr>
              <a:t>・　訓練校</a:t>
            </a:r>
            <a:r>
              <a:rPr lang="ja-JP" altLang="en-US" sz="1050" dirty="0">
                <a:solidFill>
                  <a:srgbClr val="002060"/>
                </a:solidFill>
              </a:rPr>
              <a:t>、</a:t>
            </a:r>
            <a:r>
              <a:rPr lang="en-US" altLang="ja-JP" sz="1050" dirty="0">
                <a:solidFill>
                  <a:srgbClr val="002060"/>
                </a:solidFill>
              </a:rPr>
              <a:t>B</a:t>
            </a:r>
            <a:r>
              <a:rPr lang="ja-JP" altLang="en-US" sz="1050" dirty="0">
                <a:solidFill>
                  <a:srgbClr val="002060"/>
                </a:solidFill>
              </a:rPr>
              <a:t>型等希望者の就労意欲の</a:t>
            </a:r>
            <a:r>
              <a:rPr lang="ja-JP" altLang="en-US" sz="1050" dirty="0" smtClean="0">
                <a:solidFill>
                  <a:srgbClr val="002060"/>
                </a:solidFill>
              </a:rPr>
              <a:t>喚起</a:t>
            </a:r>
            <a:endParaRPr lang="en-US" altLang="ja-JP" sz="1050" dirty="0" smtClean="0">
              <a:solidFill>
                <a:srgbClr val="002060"/>
              </a:solidFill>
            </a:endParaRPr>
          </a:p>
          <a:p>
            <a:r>
              <a:rPr lang="ja-JP" altLang="en-US" sz="1050" dirty="0" smtClean="0">
                <a:solidFill>
                  <a:srgbClr val="002060"/>
                </a:solidFill>
              </a:rPr>
              <a:t>・　定着</a:t>
            </a:r>
            <a:r>
              <a:rPr lang="ja-JP" altLang="en-US" sz="1050" dirty="0">
                <a:solidFill>
                  <a:srgbClr val="002060"/>
                </a:solidFill>
              </a:rPr>
              <a:t>支援の強化による離職の</a:t>
            </a:r>
            <a:r>
              <a:rPr lang="ja-JP" altLang="en-US" sz="1050" dirty="0" smtClean="0">
                <a:solidFill>
                  <a:srgbClr val="002060"/>
                </a:solidFill>
              </a:rPr>
              <a:t>防止</a:t>
            </a:r>
            <a:endParaRPr lang="en-US" altLang="ja-JP" sz="1050" dirty="0" smtClean="0">
              <a:solidFill>
                <a:srgbClr val="002060"/>
              </a:solidFill>
            </a:endParaRPr>
          </a:p>
          <a:p>
            <a:r>
              <a:rPr lang="ja-JP" altLang="en-US" sz="1050" dirty="0" smtClean="0">
                <a:solidFill>
                  <a:srgbClr val="002060"/>
                </a:solidFill>
              </a:rPr>
              <a:t>・　早期</a:t>
            </a:r>
            <a:r>
              <a:rPr lang="ja-JP" altLang="en-US" sz="1050" dirty="0">
                <a:solidFill>
                  <a:srgbClr val="002060"/>
                </a:solidFill>
              </a:rPr>
              <a:t>からのキャリア教育の</a:t>
            </a:r>
            <a:r>
              <a:rPr lang="ja-JP" altLang="en-US" sz="1050" dirty="0" smtClean="0">
                <a:solidFill>
                  <a:srgbClr val="002060"/>
                </a:solidFill>
              </a:rPr>
              <a:t>充実</a:t>
            </a:r>
            <a:endParaRPr lang="en-US" altLang="ja-JP" sz="1050" dirty="0" smtClean="0">
              <a:solidFill>
                <a:srgbClr val="002060"/>
              </a:solidFill>
            </a:endParaRPr>
          </a:p>
          <a:p>
            <a:r>
              <a:rPr lang="ja-JP" altLang="en-US" sz="1050" dirty="0" smtClean="0">
                <a:solidFill>
                  <a:srgbClr val="002060"/>
                </a:solidFill>
              </a:rPr>
              <a:t>・　企業</a:t>
            </a:r>
            <a:r>
              <a:rPr lang="ja-JP" altLang="en-US" sz="1050" dirty="0">
                <a:solidFill>
                  <a:srgbClr val="002060"/>
                </a:solidFill>
              </a:rPr>
              <a:t>のニーズをふまえた</a:t>
            </a:r>
            <a:r>
              <a:rPr lang="ja-JP" altLang="en-US" sz="1050">
                <a:solidFill>
                  <a:srgbClr val="002060"/>
                </a:solidFill>
              </a:rPr>
              <a:t>職業</a:t>
            </a:r>
            <a:r>
              <a:rPr lang="ja-JP" altLang="en-US" sz="1050" smtClean="0">
                <a:solidFill>
                  <a:srgbClr val="002060"/>
                </a:solidFill>
              </a:rPr>
              <a:t>教育の充実</a:t>
            </a:r>
            <a:endParaRPr lang="en-US" altLang="ja-JP" sz="1050" dirty="0" smtClean="0">
              <a:solidFill>
                <a:srgbClr val="002060"/>
              </a:solidFill>
            </a:endParaRPr>
          </a:p>
          <a:p>
            <a:r>
              <a:rPr lang="ja-JP" altLang="en-US" sz="1050" dirty="0" smtClean="0">
                <a:solidFill>
                  <a:srgbClr val="002060"/>
                </a:solidFill>
              </a:rPr>
              <a:t>・</a:t>
            </a:r>
            <a:r>
              <a:rPr lang="ja-JP" altLang="en-US" sz="1050" dirty="0">
                <a:solidFill>
                  <a:srgbClr val="002060"/>
                </a:solidFill>
              </a:rPr>
              <a:t>　教員の就労支援スキルの向上</a:t>
            </a:r>
          </a:p>
          <a:p>
            <a:endParaRPr lang="ja-JP" altLang="en-US" sz="1400" dirty="0">
              <a:solidFill>
                <a:srgbClr val="002060"/>
              </a:solidFill>
            </a:endParaRPr>
          </a:p>
        </p:txBody>
      </p:sp>
      <p:sp>
        <p:nvSpPr>
          <p:cNvPr id="10" name="テキスト ボックス 5"/>
          <p:cNvSpPr txBox="1"/>
          <p:nvPr/>
        </p:nvSpPr>
        <p:spPr>
          <a:xfrm>
            <a:off x="7750000" y="188640"/>
            <a:ext cx="130452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-4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3507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780143"/>
              </p:ext>
            </p:extLst>
          </p:nvPr>
        </p:nvGraphicFramePr>
        <p:xfrm>
          <a:off x="323528" y="476672"/>
          <a:ext cx="8568951" cy="3521316"/>
        </p:xfrm>
        <a:graphic>
          <a:graphicData uri="http://schemas.openxmlformats.org/drawingml/2006/table">
            <a:tbl>
              <a:tblPr/>
              <a:tblGrid>
                <a:gridCol w="147741"/>
                <a:gridCol w="626778"/>
                <a:gridCol w="1880334"/>
                <a:gridCol w="1390105"/>
                <a:gridCol w="626778"/>
                <a:gridCol w="626778"/>
                <a:gridCol w="691694"/>
                <a:gridCol w="691694"/>
                <a:gridCol w="691694"/>
                <a:gridCol w="691694"/>
                <a:gridCol w="503661"/>
              </a:tblGrid>
              <a:tr h="362054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2018.2.1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参考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資料</a:t>
                      </a:r>
                    </a:p>
                  </a:txBody>
                  <a:tcPr marL="5324" marR="5324" marT="5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24" marR="5324" marT="53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24" marR="5324" marT="53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24" marR="5324" marT="53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24" marR="5324" marT="53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24" marR="5324" marT="53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24" marR="5324" marT="53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24" marR="5324" marT="53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24" marR="5324" marT="53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324"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24" marR="5324" marT="532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支援学校　就職関連データ</a:t>
                      </a:r>
                    </a:p>
                  </a:txBody>
                  <a:tcPr marL="5324" marR="5324" marT="53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24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</a:p>
                  </a:txBody>
                  <a:tcPr marL="5324" marR="5324" marT="53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26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24" marR="5324" marT="53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676"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24" marR="5324" marT="532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zh-CN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大阪府立</a:t>
                      </a:r>
                      <a:br>
                        <a:rPr lang="zh-CN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lang="zh-CN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支援学校</a:t>
                      </a:r>
                    </a:p>
                  </a:txBody>
                  <a:tcPr marL="5324" marR="5324" marT="53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府立支援学校高等部（全体）</a:t>
                      </a:r>
                    </a:p>
                  </a:txBody>
                  <a:tcPr marL="5324" marR="5324" marT="53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就職率</a:t>
                      </a:r>
                    </a:p>
                  </a:txBody>
                  <a:tcPr marL="5324" marR="5324" marT="53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24.4%</a:t>
                      </a:r>
                    </a:p>
                  </a:txBody>
                  <a:tcPr marL="5324" marR="5324" marT="53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25.3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25.6%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23.6%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24.5%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-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24" marR="5324" marT="53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676"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24" marR="5324" marT="532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就職者数</a:t>
                      </a:r>
                    </a:p>
                  </a:txBody>
                  <a:tcPr marL="5324" marR="5324" marT="53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235 </a:t>
                      </a:r>
                    </a:p>
                  </a:txBody>
                  <a:tcPr marL="5324" marR="5324" marT="53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241 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258 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237 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334 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-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24" marR="5324" marT="53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676"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24" marR="5324" marT="532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希望者就職率</a:t>
                      </a:r>
                    </a:p>
                  </a:txBody>
                  <a:tcPr marL="5324" marR="5324" marT="53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92.2%</a:t>
                      </a:r>
                    </a:p>
                  </a:txBody>
                  <a:tcPr marL="5324" marR="5324" marT="53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87.3%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91.2%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92.2%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90.5%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-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24" marR="5324" marT="53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676"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24" marR="5324" marT="532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就職希望率</a:t>
                      </a:r>
                    </a:p>
                  </a:txBody>
                  <a:tcPr marL="5324" marR="5324" marT="53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26.5%</a:t>
                      </a:r>
                    </a:p>
                  </a:txBody>
                  <a:tcPr marL="5324" marR="5324" marT="53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29.0%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28.0%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25.6%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27.0%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29.5%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24" marR="5324" marT="53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676"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24" marR="5324" marT="532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就職希望者数</a:t>
                      </a:r>
                    </a:p>
                  </a:txBody>
                  <a:tcPr marL="5324" marR="5324" marT="53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255 </a:t>
                      </a:r>
                    </a:p>
                  </a:txBody>
                  <a:tcPr marL="5324" marR="5324" marT="53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276 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283 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257 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369 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426 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24" marR="5324" marT="53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740"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24" marR="5324" marT="532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卒業者数</a:t>
                      </a:r>
                    </a:p>
                  </a:txBody>
                  <a:tcPr marL="5324" marR="5324" marT="53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962 </a:t>
                      </a:r>
                    </a:p>
                  </a:txBody>
                  <a:tcPr marL="5324" marR="5324" marT="53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952 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1009 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1005 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1365 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1446 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＜予測値＞</a:t>
                      </a:r>
                    </a:p>
                  </a:txBody>
                  <a:tcPr marL="5324" marR="5324" marT="53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676"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24" marR="5324" marT="532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知的</a:t>
                      </a:r>
                      <a:r>
                        <a:rPr lang="ja-JP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障がい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支援学校高等部</a:t>
                      </a:r>
                    </a:p>
                  </a:txBody>
                  <a:tcPr marL="5324" marR="5324" marT="53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就職率</a:t>
                      </a:r>
                    </a:p>
                  </a:txBody>
                  <a:tcPr marL="5324" marR="5324" marT="53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26.2%</a:t>
                      </a:r>
                    </a:p>
                  </a:txBody>
                  <a:tcPr marL="5324" marR="5324" marT="53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26.3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28.3%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25.6%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26.2%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-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29.5%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676"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24" marR="5324" marT="532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就職者数</a:t>
                      </a:r>
                    </a:p>
                  </a:txBody>
                  <a:tcPr marL="5324" marR="5324" marT="53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209 </a:t>
                      </a:r>
                    </a:p>
                  </a:txBody>
                  <a:tcPr marL="5324" marR="5324" marT="53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207 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228 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214 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293 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-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352 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676"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24" marR="5324" marT="532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希望者就職率</a:t>
                      </a:r>
                    </a:p>
                  </a:txBody>
                  <a:tcPr marL="5324" marR="5324" marT="53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95.9%</a:t>
                      </a:r>
                    </a:p>
                  </a:txBody>
                  <a:tcPr marL="5324" marR="5324" marT="53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89.6%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91.2%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91.1%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91.6%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-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91.8%</a:t>
                      </a:r>
                    </a:p>
                  </a:txBody>
                  <a:tcPr marL="5324" marR="5324" marT="53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676"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24" marR="5324" marT="532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就職希望率</a:t>
                      </a:r>
                    </a:p>
                  </a:txBody>
                  <a:tcPr marL="5324" marR="5324" marT="53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27.3%</a:t>
                      </a:r>
                    </a:p>
                  </a:txBody>
                  <a:tcPr marL="5324" marR="5324" marT="53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29.4%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31.0%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28.1%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28.6%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32.2%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24" marR="5324" marT="53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676"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24" marR="5324" marT="532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就職希望者数</a:t>
                      </a:r>
                    </a:p>
                  </a:txBody>
                  <a:tcPr marL="5324" marR="5324" marT="53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218 </a:t>
                      </a:r>
                    </a:p>
                  </a:txBody>
                  <a:tcPr marL="5324" marR="5324" marT="53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231 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250 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235 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320 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384 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24" marR="5324" marT="53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676"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24" marR="5324" marT="532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卒業者数</a:t>
                      </a:r>
                    </a:p>
                  </a:txBody>
                  <a:tcPr marL="5324" marR="5324" marT="53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798 </a:t>
                      </a:r>
                    </a:p>
                  </a:txBody>
                  <a:tcPr marL="5324" marR="5324" marT="53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786 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806 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837 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1117 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1192 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24" marR="5324" marT="53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378"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24" marR="5324" marT="53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50" b="0" i="0" u="none" strike="noStrike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24" marR="5324" marT="532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50" b="0" i="0" u="none" strike="noStrike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24" marR="5324" marT="532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50" b="0" i="0" u="none" strike="noStrike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24" marR="5324" marT="532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alt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年間平均の希望者就職率　</a:t>
                      </a:r>
                    </a:p>
                  </a:txBody>
                  <a:tcPr marL="5324" marR="5324" marT="532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91.8%</a:t>
                      </a:r>
                    </a:p>
                  </a:txBody>
                  <a:tcPr marL="5324" marR="5324" marT="532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24" marR="5324" marT="532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24" marR="5324" marT="53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5297"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24" marR="5324" marT="53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50" b="0" i="0" u="none" strike="noStrike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24" marR="5324" marT="53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＊就職希望者は</a:t>
                      </a: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月末時点の人数（</a:t>
                      </a: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H25</a:t>
                      </a: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のみ</a:t>
                      </a: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月末時点）　</a:t>
                      </a:r>
                    </a:p>
                  </a:txBody>
                  <a:tcPr marL="5324" marR="5324" marT="53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ja-JP" alt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24" marR="5324" marT="53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50" b="0" i="0" u="none" strike="noStrike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24" marR="5324" marT="53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24" marR="5324" marT="53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24" marR="5324" marT="53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30%</a:t>
                      </a: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358</a:t>
                      </a: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　あと</a:t>
                      </a: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</a:t>
                      </a:r>
                      <a:b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32%</a:t>
                      </a: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382</a:t>
                      </a: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　</a:t>
                      </a: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</a:t>
                      </a: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</a:t>
                      </a:r>
                      <a:b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35</a:t>
                      </a: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　</a:t>
                      </a: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418</a:t>
                      </a: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　あと</a:t>
                      </a: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66</a:t>
                      </a: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</a:t>
                      </a:r>
                    </a:p>
                  </a:txBody>
                  <a:tcPr marL="5324" marR="5324" marT="5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324" marR="5324" marT="53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850263"/>
              </p:ext>
            </p:extLst>
          </p:nvPr>
        </p:nvGraphicFramePr>
        <p:xfrm>
          <a:off x="467544" y="4005066"/>
          <a:ext cx="7920878" cy="2326003"/>
        </p:xfrm>
        <a:graphic>
          <a:graphicData uri="http://schemas.openxmlformats.org/drawingml/2006/table">
            <a:tbl>
              <a:tblPr/>
              <a:tblGrid>
                <a:gridCol w="2333429"/>
                <a:gridCol w="1052109"/>
                <a:gridCol w="1052109"/>
                <a:gridCol w="1161077"/>
                <a:gridCol w="1161077"/>
                <a:gridCol w="1161077"/>
              </a:tblGrid>
              <a:tr h="44379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府立支援学校卒業生　離職率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83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26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79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卒業後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79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卒業後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24.1%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18.5%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79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卒業後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00161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" val="ae33de73-91e1-4b9c-927a-1aaa09bdaa0b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462</TotalTime>
  <Words>290</Words>
  <Application>Microsoft Office PowerPoint</Application>
  <PresentationFormat>画面に合わせる (4:3)</PresentationFormat>
  <Paragraphs>163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ウェーブ</vt:lpstr>
      <vt:lpstr>府立知的障がい支援学校高等部 　　平成３２年度就職率３２％、平成３４年度３５％達成に向けて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平成34年度　就職率35％に向けて</dc:title>
  <dc:creator>HOSTNAME</dc:creator>
  <cp:lastModifiedBy>HOSTNAME</cp:lastModifiedBy>
  <cp:revision>55</cp:revision>
  <cp:lastPrinted>2018-02-08T08:25:32Z</cp:lastPrinted>
  <dcterms:created xsi:type="dcterms:W3CDTF">2017-09-05T01:35:09Z</dcterms:created>
  <dcterms:modified xsi:type="dcterms:W3CDTF">2018-02-14T06:37:33Z</dcterms:modified>
</cp:coreProperties>
</file>