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07200" cy="9939338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3E6A4F2-94AF-4B1F-B5A3-EE4C3389DC96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pPr algn="l"/>
            <a:r>
              <a:rPr lang="ja-JP" altLang="en-US" sz="2400" dirty="0" smtClean="0">
                <a:solidFill>
                  <a:schemeClr val="bg1"/>
                </a:solidFill>
                <a:latin typeface="+mn-ea"/>
                <a:ea typeface="+mn-ea"/>
              </a:rPr>
              <a:t>府立</a:t>
            </a:r>
            <a:r>
              <a:rPr lang="ja-JP" altLang="en-US" sz="2400" dirty="0">
                <a:solidFill>
                  <a:schemeClr val="bg1"/>
                </a:solidFill>
                <a:latin typeface="+mn-ea"/>
                <a:ea typeface="+mn-ea"/>
              </a:rPr>
              <a:t>知的</a:t>
            </a:r>
            <a:r>
              <a:rPr lang="ja-JP" altLang="en-US" sz="2400" dirty="0" err="1">
                <a:solidFill>
                  <a:schemeClr val="bg1"/>
                </a:solidFill>
                <a:latin typeface="+mn-ea"/>
                <a:ea typeface="+mn-ea"/>
              </a:rPr>
              <a:t>障がい</a:t>
            </a:r>
            <a:r>
              <a:rPr lang="ja-JP" altLang="en-US" sz="2400" dirty="0">
                <a:solidFill>
                  <a:schemeClr val="bg1"/>
                </a:solidFill>
                <a:latin typeface="+mn-ea"/>
                <a:ea typeface="+mn-ea"/>
              </a:rPr>
              <a:t>支援学校高等部</a:t>
            </a:r>
            <a:br>
              <a:rPr lang="ja-JP" altLang="en-US" sz="2400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ja-JP" altLang="en-US" sz="2400" dirty="0" smtClean="0">
                <a:solidFill>
                  <a:schemeClr val="bg1"/>
                </a:solidFill>
                <a:latin typeface="+mn-ea"/>
                <a:ea typeface="+mn-ea"/>
              </a:rPr>
              <a:t>　　平成３２年度就職率３２</a:t>
            </a:r>
            <a:r>
              <a:rPr kumimoji="1" lang="ja-JP" altLang="en-US" sz="2400" dirty="0" smtClean="0">
                <a:solidFill>
                  <a:schemeClr val="bg1"/>
                </a:solidFill>
                <a:latin typeface="+mn-ea"/>
                <a:ea typeface="+mn-ea"/>
              </a:rPr>
              <a:t>％、平成３４年度３５％達成に向けて</a:t>
            </a:r>
            <a:endParaRPr kumimoji="1" lang="ja-JP" altLang="en-US" sz="24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ホームベース 4"/>
          <p:cNvSpPr/>
          <p:nvPr/>
        </p:nvSpPr>
        <p:spPr>
          <a:xfrm>
            <a:off x="121270" y="1488976"/>
            <a:ext cx="4464496" cy="2516088"/>
          </a:xfrm>
          <a:prstGeom prst="homePlate">
            <a:avLst>
              <a:gd name="adj" fmla="val 1998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rgbClr val="002060"/>
                </a:solidFill>
                <a:latin typeface="+mn-ea"/>
              </a:rPr>
              <a:t>平成</a:t>
            </a:r>
            <a:r>
              <a:rPr kumimoji="1" lang="ja-JP" altLang="en-US" dirty="0" smtClean="0">
                <a:solidFill>
                  <a:srgbClr val="FF0000"/>
                </a:solidFill>
                <a:latin typeface="+mn-ea"/>
              </a:rPr>
              <a:t>２８</a:t>
            </a:r>
            <a:r>
              <a:rPr kumimoji="1" lang="ja-JP" altLang="en-US" dirty="0" smtClean="0">
                <a:solidFill>
                  <a:srgbClr val="002060"/>
                </a:solidFill>
                <a:latin typeface="+mn-ea"/>
              </a:rPr>
              <a:t>年度　</a:t>
            </a:r>
            <a:r>
              <a:rPr kumimoji="1" lang="ja-JP" altLang="en-US" sz="1600" dirty="0" smtClean="0">
                <a:solidFill>
                  <a:srgbClr val="002060"/>
                </a:solidFill>
                <a:latin typeface="+mn-ea"/>
              </a:rPr>
              <a:t>（全国確定値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+mn-ea"/>
              </a:rPr>
              <a:t>３２．９％</a:t>
            </a:r>
            <a:r>
              <a:rPr kumimoji="1" lang="ja-JP" altLang="en-US" sz="1600" dirty="0" smtClean="0">
                <a:solidFill>
                  <a:srgbClr val="002060"/>
                </a:solidFill>
                <a:latin typeface="+mn-ea"/>
              </a:rPr>
              <a:t>）</a:t>
            </a:r>
            <a:endParaRPr kumimoji="1" lang="en-US" altLang="ja-JP" sz="1600" dirty="0" smtClean="0">
              <a:solidFill>
                <a:srgbClr val="002060"/>
              </a:solidFill>
              <a:latin typeface="+mn-ea"/>
            </a:endParaRPr>
          </a:p>
          <a:p>
            <a:endParaRPr kumimoji="1" lang="en-US" altLang="ja-JP" sz="1600" dirty="0" smtClean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卒業者</a:t>
            </a:r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１１１７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人</a:t>
            </a:r>
          </a:p>
          <a:p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就職者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２９３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人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　  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就職率 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２６．２％</a:t>
            </a:r>
            <a:endParaRPr lang="en-US" altLang="ja-JP" sz="1600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ja-JP" sz="1600" dirty="0" smtClean="0">
                <a:solidFill>
                  <a:srgbClr val="002060"/>
                </a:solidFill>
                <a:latin typeface="+mn-ea"/>
              </a:rPr>
              <a:t>(9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月</a:t>
            </a:r>
            <a:r>
              <a:rPr lang="en-US" altLang="ja-JP" sz="1600" dirty="0" smtClean="0">
                <a:solidFill>
                  <a:srgbClr val="002060"/>
                </a:solidFill>
                <a:latin typeface="+mn-ea"/>
              </a:rPr>
              <a:t>)</a:t>
            </a:r>
          </a:p>
          <a:p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就職希望者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３</a:t>
            </a:r>
            <a:r>
              <a:rPr lang="en-US" altLang="ja-JP" sz="1600" dirty="0" smtClean="0">
                <a:solidFill>
                  <a:srgbClr val="FF0000"/>
                </a:solidFill>
                <a:latin typeface="+mn-ea"/>
              </a:rPr>
              <a:t>20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人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　 就職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希望率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２８．６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％</a:t>
            </a:r>
            <a:endParaRPr lang="ja-JP" altLang="en-US" sz="1600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就職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希望者の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就職率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９１．６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％</a:t>
            </a:r>
            <a:endParaRPr lang="en-US" altLang="ja-JP" sz="1600" dirty="0" smtClean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就職率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３０％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達成には、就職者</a:t>
            </a:r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４３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人が不足</a:t>
            </a:r>
            <a:endParaRPr lang="en-US" altLang="ja-JP" sz="1600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就職率</a:t>
            </a:r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３５％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達成には、就職者</a:t>
            </a:r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９８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人が不足</a:t>
            </a:r>
            <a:endParaRPr lang="en-US" altLang="ja-JP" sz="1600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３５％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に達するには、各校３～４人増加が必要</a:t>
            </a:r>
            <a:endParaRPr kumimoji="1" lang="ja-JP" altLang="en-US" sz="16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644008" y="1488976"/>
            <a:ext cx="4392488" cy="2516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rgbClr val="002060"/>
                </a:solidFill>
                <a:latin typeface="+mn-ea"/>
              </a:rPr>
              <a:t>　平成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２９</a:t>
            </a:r>
            <a:r>
              <a:rPr lang="ja-JP" altLang="en-US" dirty="0" smtClean="0">
                <a:solidFill>
                  <a:srgbClr val="002060"/>
                </a:solidFill>
                <a:latin typeface="+mn-ea"/>
              </a:rPr>
              <a:t>年度　　９月末現在</a:t>
            </a:r>
            <a:endParaRPr lang="en-US" altLang="ja-JP" dirty="0" smtClean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卒業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予定者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１１９２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人</a:t>
            </a:r>
            <a:endParaRPr lang="en-US" altLang="ja-JP" sz="1600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就職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希望者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３８４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人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　　就職希望率 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３２．２％</a:t>
            </a:r>
            <a:endParaRPr lang="en-US" altLang="ja-JP" sz="1600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過去</a:t>
            </a:r>
            <a:r>
              <a:rPr lang="en-US" altLang="ja-JP" sz="1600" dirty="0" smtClean="0">
                <a:solidFill>
                  <a:srgbClr val="FF0000"/>
                </a:solidFill>
                <a:latin typeface="+mn-ea"/>
              </a:rPr>
              <a:t>5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年間就職希望者就職率平均</a:t>
            </a:r>
            <a:endParaRPr lang="en-US" altLang="ja-JP" sz="1600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　　９１．８％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⇒予測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就職者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数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３５２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人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　</a:t>
            </a:r>
            <a:endParaRPr lang="en-US" altLang="ja-JP" sz="1600" dirty="0" smtClean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　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　　　　　　　 予測就職率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２９．５％</a:t>
            </a:r>
            <a:endParaRPr lang="en-US" altLang="ja-JP" sz="16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就職率</a:t>
            </a:r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３０％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には、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あと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６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人</a:t>
            </a:r>
            <a:r>
              <a:rPr lang="ja-JP" altLang="en-US" sz="1600" dirty="0">
                <a:solidFill>
                  <a:srgbClr val="002060"/>
                </a:solidFill>
                <a:latin typeface="+mn-ea"/>
              </a:rPr>
              <a:t>が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必要</a:t>
            </a:r>
            <a:endParaRPr lang="en-US" altLang="ja-JP" sz="1600" dirty="0" smtClean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就職率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３２％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には、あと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３０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人が必要</a:t>
            </a:r>
            <a:endParaRPr lang="en-US" altLang="ja-JP" sz="1600" dirty="0" smtClean="0">
              <a:solidFill>
                <a:srgbClr val="002060"/>
              </a:solidFill>
              <a:latin typeface="+mn-ea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就職率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３５％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には、あと</a:t>
            </a:r>
            <a:r>
              <a:rPr lang="ja-JP" altLang="en-US" sz="1600" dirty="0" smtClean="0">
                <a:solidFill>
                  <a:srgbClr val="FF0000"/>
                </a:solidFill>
                <a:latin typeface="+mn-ea"/>
              </a:rPr>
              <a:t>６６</a:t>
            </a:r>
            <a:r>
              <a:rPr lang="ja-JP" altLang="en-US" sz="1600" dirty="0" smtClean="0">
                <a:solidFill>
                  <a:srgbClr val="002060"/>
                </a:solidFill>
                <a:latin typeface="+mn-ea"/>
              </a:rPr>
              <a:t>人が必要</a:t>
            </a:r>
            <a:endParaRPr lang="en-US" altLang="ja-JP" sz="1600" dirty="0">
              <a:solidFill>
                <a:srgbClr val="002060"/>
              </a:solidFill>
              <a:latin typeface="+mn-ea"/>
            </a:endParaRPr>
          </a:p>
          <a:p>
            <a:endParaRPr kumimoji="1" lang="ja-JP" altLang="en-US" sz="16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9392" y="4149080"/>
            <a:ext cx="6770860" cy="1872208"/>
          </a:xfrm>
          <a:prstGeom prst="round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FF00FF"/>
                </a:solidFill>
                <a:latin typeface="+mn-ea"/>
              </a:rPr>
              <a:t>　</a:t>
            </a:r>
            <a:r>
              <a:rPr lang="ja-JP" altLang="en-US" dirty="0" smtClean="0">
                <a:solidFill>
                  <a:srgbClr val="FF00FF"/>
                </a:solidFill>
                <a:latin typeface="+mn-ea"/>
              </a:rPr>
              <a:t>　</a:t>
            </a:r>
            <a:r>
              <a:rPr lang="ja-JP" altLang="en-US" sz="2400" dirty="0" smtClean="0">
                <a:solidFill>
                  <a:srgbClr val="7030A0"/>
                </a:solidFill>
                <a:latin typeface="+mn-ea"/>
              </a:rPr>
              <a:t>府立</a:t>
            </a:r>
            <a:r>
              <a:rPr lang="ja-JP" altLang="en-US" sz="2400" dirty="0">
                <a:solidFill>
                  <a:srgbClr val="7030A0"/>
                </a:solidFill>
                <a:latin typeface="+mn-ea"/>
              </a:rPr>
              <a:t>知的</a:t>
            </a:r>
            <a:r>
              <a:rPr lang="ja-JP" altLang="en-US" sz="2400" dirty="0" err="1">
                <a:solidFill>
                  <a:srgbClr val="7030A0"/>
                </a:solidFill>
                <a:latin typeface="+mn-ea"/>
              </a:rPr>
              <a:t>障がい</a:t>
            </a:r>
            <a:r>
              <a:rPr lang="ja-JP" altLang="en-US" sz="2400" dirty="0">
                <a:solidFill>
                  <a:srgbClr val="7030A0"/>
                </a:solidFill>
                <a:latin typeface="+mn-ea"/>
              </a:rPr>
              <a:t>支援学校３０校が各校</a:t>
            </a:r>
            <a:r>
              <a:rPr lang="ja-JP" altLang="en-US" sz="2400" dirty="0" smtClean="0">
                <a:solidFill>
                  <a:srgbClr val="7030A0"/>
                </a:solidFill>
                <a:latin typeface="+mn-ea"/>
              </a:rPr>
              <a:t>１人</a:t>
            </a:r>
            <a:endParaRPr lang="en-US" altLang="ja-JP" sz="2400" dirty="0" smtClean="0">
              <a:solidFill>
                <a:srgbClr val="7030A0"/>
              </a:solidFill>
              <a:latin typeface="+mn-ea"/>
            </a:endParaRPr>
          </a:p>
          <a:p>
            <a:r>
              <a:rPr lang="ja-JP" altLang="en-US" sz="2400" dirty="0" smtClean="0">
                <a:solidFill>
                  <a:srgbClr val="7030A0"/>
                </a:solidFill>
                <a:latin typeface="+mn-ea"/>
              </a:rPr>
              <a:t>　</a:t>
            </a:r>
            <a:r>
              <a:rPr lang="ja-JP" altLang="en-US" sz="2400" dirty="0">
                <a:solidFill>
                  <a:srgbClr val="7030A0"/>
                </a:solidFill>
                <a:latin typeface="+mn-ea"/>
              </a:rPr>
              <a:t> </a:t>
            </a:r>
            <a:r>
              <a:rPr lang="ja-JP" altLang="en-US" sz="2400" dirty="0" smtClean="0">
                <a:solidFill>
                  <a:srgbClr val="7030A0"/>
                </a:solidFill>
                <a:latin typeface="+mn-ea"/>
              </a:rPr>
              <a:t>の</a:t>
            </a:r>
            <a:r>
              <a:rPr lang="ja-JP" altLang="en-US" sz="2400" dirty="0">
                <a:solidFill>
                  <a:srgbClr val="7030A0"/>
                </a:solidFill>
                <a:latin typeface="+mn-ea"/>
              </a:rPr>
              <a:t>増加に取り組めば、就職率</a:t>
            </a:r>
            <a:r>
              <a:rPr lang="ja-JP" altLang="en-US" sz="2400" dirty="0" smtClean="0">
                <a:solidFill>
                  <a:srgbClr val="7030A0"/>
                </a:solidFill>
                <a:latin typeface="+mn-ea"/>
              </a:rPr>
              <a:t>３２％</a:t>
            </a:r>
            <a:r>
              <a:rPr lang="ja-JP" altLang="en-US" sz="2400" dirty="0">
                <a:solidFill>
                  <a:srgbClr val="7030A0"/>
                </a:solidFill>
                <a:latin typeface="+mn-ea"/>
              </a:rPr>
              <a:t>超</a:t>
            </a:r>
            <a:r>
              <a:rPr lang="ja-JP" altLang="en-US" sz="2400" dirty="0" smtClean="0">
                <a:solidFill>
                  <a:srgbClr val="7030A0"/>
                </a:solidFill>
                <a:latin typeface="+mn-ea"/>
              </a:rPr>
              <a:t>。</a:t>
            </a:r>
            <a:endParaRPr lang="en-US" altLang="ja-JP" sz="2400" dirty="0" smtClean="0">
              <a:solidFill>
                <a:srgbClr val="7030A0"/>
              </a:solidFill>
              <a:latin typeface="+mn-ea"/>
            </a:endParaRPr>
          </a:p>
          <a:p>
            <a:endParaRPr lang="en-US" altLang="ja-JP" sz="2400" dirty="0" smtClean="0">
              <a:solidFill>
                <a:srgbClr val="7030A0"/>
              </a:solidFill>
              <a:latin typeface="+mn-ea"/>
            </a:endParaRPr>
          </a:p>
          <a:p>
            <a:pPr algn="ctr"/>
            <a:endParaRPr lang="en-US" altLang="ja-JP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121270" y="5198721"/>
            <a:ext cx="6190995" cy="80135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５年間の取組みで不可能ではない！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３５％に達するには各校２～３人増加が必要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3427" y="6072575"/>
            <a:ext cx="8585872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昨年度</a:t>
            </a:r>
            <a:r>
              <a:rPr lang="ja-JP" altLang="en-US" sz="1400" dirty="0" smtClean="0"/>
              <a:t>末時点　</a:t>
            </a:r>
            <a:r>
              <a:rPr kumimoji="1" lang="ja-JP" altLang="en-US" sz="1400" dirty="0" smtClean="0"/>
              <a:t>　</a:t>
            </a:r>
            <a:r>
              <a:rPr kumimoji="1" lang="en-US" altLang="ja-JP" sz="1400" dirty="0" smtClean="0"/>
              <a:t>C-step</a:t>
            </a:r>
            <a:r>
              <a:rPr lang="ja-JP" altLang="en-US" sz="1400" dirty="0"/>
              <a:t>の</a:t>
            </a:r>
            <a:r>
              <a:rPr kumimoji="1" lang="ja-JP" altLang="en-US" sz="1400" dirty="0" smtClean="0"/>
              <a:t>雇用を前提とした実習受入企業リストのうち、実習希望がなかったリストは８社　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　⇒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　受入先はある！！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3462759" y="3954771"/>
            <a:ext cx="2362498" cy="388618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12265" y="4551795"/>
            <a:ext cx="2736304" cy="143885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srgbClr val="002060"/>
                </a:solidFill>
              </a:rPr>
              <a:t>＜今後の取組み</a:t>
            </a:r>
            <a:r>
              <a:rPr lang="ja-JP" altLang="en-US" sz="1050" dirty="0" smtClean="0">
                <a:solidFill>
                  <a:srgbClr val="002060"/>
                </a:solidFill>
              </a:rPr>
              <a:t>＞</a:t>
            </a:r>
            <a:endParaRPr lang="en-US" altLang="ja-JP" sz="1050" dirty="0" smtClean="0">
              <a:solidFill>
                <a:srgbClr val="002060"/>
              </a:solidFill>
            </a:endParaRPr>
          </a:p>
          <a:p>
            <a:r>
              <a:rPr lang="ja-JP" altLang="en-US" sz="1050" dirty="0" smtClean="0">
                <a:solidFill>
                  <a:srgbClr val="002060"/>
                </a:solidFill>
              </a:rPr>
              <a:t>・　就職</a:t>
            </a:r>
            <a:r>
              <a:rPr lang="ja-JP" altLang="en-US" sz="1050" dirty="0">
                <a:solidFill>
                  <a:srgbClr val="002060"/>
                </a:solidFill>
              </a:rPr>
              <a:t>希望者（９月）の就職率１００％を</a:t>
            </a:r>
            <a:r>
              <a:rPr lang="ja-JP" altLang="en-US" sz="1050" dirty="0" smtClean="0">
                <a:solidFill>
                  <a:srgbClr val="002060"/>
                </a:solidFill>
              </a:rPr>
              <a:t>めざす</a:t>
            </a:r>
            <a:endParaRPr lang="en-US" altLang="ja-JP" sz="1050" dirty="0" smtClean="0">
              <a:solidFill>
                <a:srgbClr val="002060"/>
              </a:solidFill>
            </a:endParaRPr>
          </a:p>
          <a:p>
            <a:r>
              <a:rPr lang="ja-JP" altLang="en-US" sz="1050" dirty="0" smtClean="0">
                <a:solidFill>
                  <a:srgbClr val="002060"/>
                </a:solidFill>
              </a:rPr>
              <a:t>・　訓練校</a:t>
            </a:r>
            <a:r>
              <a:rPr lang="ja-JP" altLang="en-US" sz="1050" dirty="0">
                <a:solidFill>
                  <a:srgbClr val="002060"/>
                </a:solidFill>
              </a:rPr>
              <a:t>、</a:t>
            </a:r>
            <a:r>
              <a:rPr lang="en-US" altLang="ja-JP" sz="1050" dirty="0">
                <a:solidFill>
                  <a:srgbClr val="002060"/>
                </a:solidFill>
              </a:rPr>
              <a:t>B</a:t>
            </a:r>
            <a:r>
              <a:rPr lang="ja-JP" altLang="en-US" sz="1050" dirty="0">
                <a:solidFill>
                  <a:srgbClr val="002060"/>
                </a:solidFill>
              </a:rPr>
              <a:t>型等希望者の就労意欲の</a:t>
            </a:r>
            <a:r>
              <a:rPr lang="ja-JP" altLang="en-US" sz="1050" dirty="0" smtClean="0">
                <a:solidFill>
                  <a:srgbClr val="002060"/>
                </a:solidFill>
              </a:rPr>
              <a:t>喚起</a:t>
            </a:r>
            <a:endParaRPr lang="en-US" altLang="ja-JP" sz="1050" dirty="0" smtClean="0">
              <a:solidFill>
                <a:srgbClr val="002060"/>
              </a:solidFill>
            </a:endParaRPr>
          </a:p>
          <a:p>
            <a:r>
              <a:rPr lang="ja-JP" altLang="en-US" sz="1050" dirty="0" smtClean="0">
                <a:solidFill>
                  <a:srgbClr val="002060"/>
                </a:solidFill>
              </a:rPr>
              <a:t>・　定着</a:t>
            </a:r>
            <a:r>
              <a:rPr lang="ja-JP" altLang="en-US" sz="1050" dirty="0">
                <a:solidFill>
                  <a:srgbClr val="002060"/>
                </a:solidFill>
              </a:rPr>
              <a:t>支援の強化による離職の</a:t>
            </a:r>
            <a:r>
              <a:rPr lang="ja-JP" altLang="en-US" sz="1050" dirty="0" smtClean="0">
                <a:solidFill>
                  <a:srgbClr val="002060"/>
                </a:solidFill>
              </a:rPr>
              <a:t>防止</a:t>
            </a:r>
            <a:endParaRPr lang="en-US" altLang="ja-JP" sz="1050" dirty="0" smtClean="0">
              <a:solidFill>
                <a:srgbClr val="002060"/>
              </a:solidFill>
            </a:endParaRPr>
          </a:p>
          <a:p>
            <a:r>
              <a:rPr lang="ja-JP" altLang="en-US" sz="1050" dirty="0" smtClean="0">
                <a:solidFill>
                  <a:srgbClr val="002060"/>
                </a:solidFill>
              </a:rPr>
              <a:t>・　早期</a:t>
            </a:r>
            <a:r>
              <a:rPr lang="ja-JP" altLang="en-US" sz="1050" dirty="0">
                <a:solidFill>
                  <a:srgbClr val="002060"/>
                </a:solidFill>
              </a:rPr>
              <a:t>からのキャリア教育の</a:t>
            </a:r>
            <a:r>
              <a:rPr lang="ja-JP" altLang="en-US" sz="1050" dirty="0" smtClean="0">
                <a:solidFill>
                  <a:srgbClr val="002060"/>
                </a:solidFill>
              </a:rPr>
              <a:t>充実</a:t>
            </a:r>
            <a:endParaRPr lang="en-US" altLang="ja-JP" sz="1050" dirty="0" smtClean="0">
              <a:solidFill>
                <a:srgbClr val="002060"/>
              </a:solidFill>
            </a:endParaRPr>
          </a:p>
          <a:p>
            <a:r>
              <a:rPr lang="ja-JP" altLang="en-US" sz="1050" dirty="0" smtClean="0">
                <a:solidFill>
                  <a:srgbClr val="002060"/>
                </a:solidFill>
              </a:rPr>
              <a:t>・　企業</a:t>
            </a:r>
            <a:r>
              <a:rPr lang="ja-JP" altLang="en-US" sz="1050" dirty="0">
                <a:solidFill>
                  <a:srgbClr val="002060"/>
                </a:solidFill>
              </a:rPr>
              <a:t>のニーズをふまえた</a:t>
            </a:r>
            <a:r>
              <a:rPr lang="ja-JP" altLang="en-US" sz="1050">
                <a:solidFill>
                  <a:srgbClr val="002060"/>
                </a:solidFill>
              </a:rPr>
              <a:t>職業</a:t>
            </a:r>
            <a:r>
              <a:rPr lang="ja-JP" altLang="en-US" sz="1050" smtClean="0">
                <a:solidFill>
                  <a:srgbClr val="002060"/>
                </a:solidFill>
              </a:rPr>
              <a:t>教育の充実</a:t>
            </a:r>
            <a:endParaRPr lang="en-US" altLang="ja-JP" sz="1050" dirty="0" smtClean="0">
              <a:solidFill>
                <a:srgbClr val="002060"/>
              </a:solidFill>
            </a:endParaRPr>
          </a:p>
          <a:p>
            <a:r>
              <a:rPr lang="ja-JP" altLang="en-US" sz="1050" dirty="0" smtClean="0">
                <a:solidFill>
                  <a:srgbClr val="002060"/>
                </a:solidFill>
              </a:rPr>
              <a:t>・</a:t>
            </a:r>
            <a:r>
              <a:rPr lang="ja-JP" altLang="en-US" sz="1050" dirty="0">
                <a:solidFill>
                  <a:srgbClr val="002060"/>
                </a:solidFill>
              </a:rPr>
              <a:t>　教員の就労支援スキルの向上</a:t>
            </a:r>
          </a:p>
          <a:p>
            <a:endParaRPr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0" name="テキスト ボックス 5"/>
          <p:cNvSpPr txBox="1"/>
          <p:nvPr/>
        </p:nvSpPr>
        <p:spPr>
          <a:xfrm>
            <a:off x="7750000" y="188640"/>
            <a:ext cx="130452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-4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50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780143"/>
              </p:ext>
            </p:extLst>
          </p:nvPr>
        </p:nvGraphicFramePr>
        <p:xfrm>
          <a:off x="323528" y="476672"/>
          <a:ext cx="8568951" cy="3521316"/>
        </p:xfrm>
        <a:graphic>
          <a:graphicData uri="http://schemas.openxmlformats.org/drawingml/2006/table">
            <a:tbl>
              <a:tblPr/>
              <a:tblGrid>
                <a:gridCol w="147741"/>
                <a:gridCol w="626778"/>
                <a:gridCol w="1880334"/>
                <a:gridCol w="1390105"/>
                <a:gridCol w="626778"/>
                <a:gridCol w="626778"/>
                <a:gridCol w="691694"/>
                <a:gridCol w="691694"/>
                <a:gridCol w="691694"/>
                <a:gridCol w="691694"/>
                <a:gridCol w="503661"/>
              </a:tblGrid>
              <a:tr h="36205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2018.2.1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参考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資料</a:t>
                      </a:r>
                    </a:p>
                  </a:txBody>
                  <a:tcPr marL="5324" marR="5324" marT="5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324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支援学校　就職関連データ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76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大阪府立</a:t>
                      </a:r>
                      <a:b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支援学校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府立支援学校高等部（全体）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就職率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24.4%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25.6%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23.6%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24.5%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76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就職者数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235 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241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258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237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334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76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希望者就職率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92.2%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87.3%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91.2%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92.2%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90.5%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76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就職希望率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26.5%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29.0%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28.0%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25.6%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27.0%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29.5%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76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就職希望者数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255 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276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283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257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369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426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740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卒業者数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962 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952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1009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1005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1365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1446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＜予測値＞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76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知的</a:t>
                      </a:r>
                      <a:r>
                        <a:rPr lang="ja-JP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障がい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支援学校高等部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就職率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26.2%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26.3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28.3%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25.6%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26.2%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29.5%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76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就職者数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209 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207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228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214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293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352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76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希望者就職率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95.9%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89.6%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91.2%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91.1%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91.6%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91.8%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76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就職希望率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27.3%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29.4%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31.0%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28.1%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28.6%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32.2%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76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就職希望者数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218 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231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250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235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320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384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676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卒業者数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798 </a:t>
                      </a:r>
                    </a:p>
                  </a:txBody>
                  <a:tcPr marL="5324" marR="5324" marT="53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786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806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837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1117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1192 </a:t>
                      </a:r>
                    </a:p>
                  </a:txBody>
                  <a:tcPr marL="5324" marR="5324" marT="5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378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50" b="0" i="0" u="none" strike="noStrike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50" b="0" i="0" u="none" strike="noStrike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50" b="0" i="0" u="none" strike="noStrike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年間平均の希望者就職率　</a:t>
                      </a:r>
                    </a:p>
                  </a:txBody>
                  <a:tcPr marL="5324" marR="5324" marT="53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91.8%</a:t>
                      </a:r>
                    </a:p>
                  </a:txBody>
                  <a:tcPr marL="5324" marR="5324" marT="53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5297"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50" b="0" i="0" u="none" strike="noStrike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＊就職希望者は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月末時点の人数（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H25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のみ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月末時点）　</a:t>
                      </a:r>
                    </a:p>
                  </a:txBody>
                  <a:tcPr marL="5324" marR="5324" marT="532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50" b="0" i="0" u="none" strike="noStrike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30%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358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　あと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b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32%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382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　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b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　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418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　あと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66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</a:p>
                  </a:txBody>
                  <a:tcPr marL="5324" marR="5324" marT="5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24" marR="5324" marT="5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850263"/>
              </p:ext>
            </p:extLst>
          </p:nvPr>
        </p:nvGraphicFramePr>
        <p:xfrm>
          <a:off x="467544" y="4005066"/>
          <a:ext cx="7920878" cy="2326003"/>
        </p:xfrm>
        <a:graphic>
          <a:graphicData uri="http://schemas.openxmlformats.org/drawingml/2006/table">
            <a:tbl>
              <a:tblPr/>
              <a:tblGrid>
                <a:gridCol w="2333429"/>
                <a:gridCol w="1052109"/>
                <a:gridCol w="1052109"/>
                <a:gridCol w="1161077"/>
                <a:gridCol w="1161077"/>
                <a:gridCol w="1161077"/>
              </a:tblGrid>
              <a:tr h="44379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府立支援学校卒業生　離職率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卒業後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卒業後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卒業後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016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ae33de73-91e1-4b9c-927a-1aaa09bdaa0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462</TotalTime>
  <Words>290</Words>
  <Application>Microsoft Office PowerPoint</Application>
  <PresentationFormat>画面に合わせる (4:3)</PresentationFormat>
  <Paragraphs>163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ウェーブ</vt:lpstr>
      <vt:lpstr>府立知的障がい支援学校高等部 　　平成３２年度就職率３２％、平成３４年度３５％達成に向けて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平成34年度　就職率35％に向けて</dc:title>
  <dc:creator>HOSTNAME</dc:creator>
  <cp:lastModifiedBy>HOSTNAME</cp:lastModifiedBy>
  <cp:revision>55</cp:revision>
  <cp:lastPrinted>2018-02-08T08:25:32Z</cp:lastPrinted>
  <dcterms:created xsi:type="dcterms:W3CDTF">2017-09-05T01:35:09Z</dcterms:created>
  <dcterms:modified xsi:type="dcterms:W3CDTF">2018-02-14T06:37:33Z</dcterms:modified>
</cp:coreProperties>
</file>