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1" r:id="rId1"/>
  </p:sldMasterIdLst>
  <p:notesMasterIdLst>
    <p:notesMasterId r:id="rId6"/>
  </p:notesMasterIdLst>
  <p:sldIdLst>
    <p:sldId id="451" r:id="rId2"/>
    <p:sldId id="449" r:id="rId3"/>
    <p:sldId id="450" r:id="rId4"/>
    <p:sldId id="452" r:id="rId5"/>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19F20065-EB80-4944-8555-CB4774B903AE}">
          <p14:sldIdLst>
            <p14:sldId id="451"/>
            <p14:sldId id="449"/>
            <p14:sldId id="450"/>
            <p14:sldId id="45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201" autoAdjust="0"/>
  </p:normalViewPr>
  <p:slideViewPr>
    <p:cSldViewPr>
      <p:cViewPr>
        <p:scale>
          <a:sx n="100" d="100"/>
          <a:sy n="100" d="100"/>
        </p:scale>
        <p:origin x="-102" y="-7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9E39B713-D880-4A3B-BC64-D1606EAE0817}" type="datetimeFigureOut">
              <a:rPr kumimoji="1" lang="ja-JP" altLang="en-US" smtClean="0"/>
              <a:t>2018/2/15</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59D48037-39D8-441C-98F3-7DCD2F34C505}" type="slidenum">
              <a:rPr kumimoji="1" lang="ja-JP" altLang="en-US" smtClean="0"/>
              <a:t>‹#›</a:t>
            </a:fld>
            <a:endParaRPr kumimoji="1" lang="ja-JP" altLang="en-US"/>
          </a:p>
        </p:txBody>
      </p:sp>
    </p:spTree>
    <p:extLst>
      <p:ext uri="{BB962C8B-B14F-4D97-AF65-F5344CB8AC3E}">
        <p14:creationId xmlns:p14="http://schemas.microsoft.com/office/powerpoint/2010/main" val="23447603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xfrm>
            <a:off x="712788" y="746125"/>
            <a:ext cx="538162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itchFamily="34" charset="0"/>
                <a:ea typeface="ＭＳ Ｐゴシック" pitchFamily="50" charset="-128"/>
              </a:defRPr>
            </a:lvl1pPr>
            <a:lvl2pPr marL="741978" indent="-285377">
              <a:defRPr kumimoji="1">
                <a:solidFill>
                  <a:schemeClr val="tx1"/>
                </a:solidFill>
                <a:latin typeface="Calibri" pitchFamily="34" charset="0"/>
                <a:ea typeface="ＭＳ Ｐゴシック" pitchFamily="50" charset="-128"/>
              </a:defRPr>
            </a:lvl2pPr>
            <a:lvl3pPr marL="1141505" indent="-228301">
              <a:defRPr kumimoji="1">
                <a:solidFill>
                  <a:schemeClr val="tx1"/>
                </a:solidFill>
                <a:latin typeface="Calibri" pitchFamily="34" charset="0"/>
                <a:ea typeface="ＭＳ Ｐゴシック" pitchFamily="50" charset="-128"/>
              </a:defRPr>
            </a:lvl3pPr>
            <a:lvl4pPr marL="1599649" indent="-228301">
              <a:defRPr kumimoji="1">
                <a:solidFill>
                  <a:schemeClr val="tx1"/>
                </a:solidFill>
                <a:latin typeface="Calibri" pitchFamily="34" charset="0"/>
                <a:ea typeface="ＭＳ Ｐゴシック" pitchFamily="50" charset="-128"/>
              </a:defRPr>
            </a:lvl4pPr>
            <a:lvl5pPr marL="2056251" indent="-228301">
              <a:defRPr kumimoji="1">
                <a:solidFill>
                  <a:schemeClr val="tx1"/>
                </a:solidFill>
                <a:latin typeface="Calibri" pitchFamily="34" charset="0"/>
                <a:ea typeface="ＭＳ Ｐゴシック" pitchFamily="50" charset="-128"/>
              </a:defRPr>
            </a:lvl5pPr>
            <a:lvl6pPr marL="2500513" indent="-228301"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44774" indent="-228301"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389035" indent="-228301"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33296" indent="-228301"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fld id="{ED46C3F5-9076-49A5-905D-31F8B12CB9F8}" type="slidenum">
              <a:rPr lang="ja-JP" altLang="en-US" smtClean="0"/>
              <a:pPr/>
              <a:t>2</a:t>
            </a:fld>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627"/>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5970" indent="0" algn="ctr">
              <a:buNone/>
              <a:defRPr>
                <a:solidFill>
                  <a:schemeClr val="tx1">
                    <a:tint val="75000"/>
                  </a:schemeClr>
                </a:solidFill>
              </a:defRPr>
            </a:lvl2pPr>
            <a:lvl3pPr marL="911945" indent="0" algn="ctr">
              <a:buNone/>
              <a:defRPr>
                <a:solidFill>
                  <a:schemeClr val="tx1">
                    <a:tint val="75000"/>
                  </a:schemeClr>
                </a:solidFill>
              </a:defRPr>
            </a:lvl3pPr>
            <a:lvl4pPr marL="1367920" indent="0" algn="ctr">
              <a:buNone/>
              <a:defRPr>
                <a:solidFill>
                  <a:schemeClr val="tx1">
                    <a:tint val="75000"/>
                  </a:schemeClr>
                </a:solidFill>
              </a:defRPr>
            </a:lvl4pPr>
            <a:lvl5pPr marL="1823892" indent="0" algn="ctr">
              <a:buNone/>
              <a:defRPr>
                <a:solidFill>
                  <a:schemeClr val="tx1">
                    <a:tint val="75000"/>
                  </a:schemeClr>
                </a:solidFill>
              </a:defRPr>
            </a:lvl5pPr>
            <a:lvl6pPr marL="2279865" indent="0" algn="ctr">
              <a:buNone/>
              <a:defRPr>
                <a:solidFill>
                  <a:schemeClr val="tx1">
                    <a:tint val="75000"/>
                  </a:schemeClr>
                </a:solidFill>
              </a:defRPr>
            </a:lvl6pPr>
            <a:lvl7pPr marL="2735838" indent="0" algn="ctr">
              <a:buNone/>
              <a:defRPr>
                <a:solidFill>
                  <a:schemeClr val="tx1">
                    <a:tint val="75000"/>
                  </a:schemeClr>
                </a:solidFill>
              </a:defRPr>
            </a:lvl7pPr>
            <a:lvl8pPr marL="3191811" indent="0" algn="ctr">
              <a:buNone/>
              <a:defRPr>
                <a:solidFill>
                  <a:schemeClr val="tx1">
                    <a:tint val="75000"/>
                  </a:schemeClr>
                </a:solidFill>
              </a:defRPr>
            </a:lvl8pPr>
            <a:lvl9pPr marL="3647784"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a:xfrm>
            <a:off x="9273509" y="6669369"/>
            <a:ext cx="621365" cy="188640"/>
          </a:xfrm>
        </p:spPr>
        <p:txBody>
          <a:bodyPr/>
          <a:lstStyle>
            <a:lvl1pPr>
              <a:defRPr>
                <a:solidFill>
                  <a:schemeClr val="tx1"/>
                </a:solidFill>
              </a:defRPr>
            </a:lvl1pPr>
          </a:lstStyle>
          <a:p>
            <a:pPr>
              <a:defRPr/>
            </a:pPr>
            <a:fld id="{16735597-C299-4861-9B69-23882E971DD7}"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29998885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a:xfrm>
            <a:off x="9345488" y="6669369"/>
            <a:ext cx="560512" cy="188640"/>
          </a:xfrm>
        </p:spPr>
        <p:txBody>
          <a:bodyPr/>
          <a:lstStyle>
            <a:lvl1pPr>
              <a:defRPr>
                <a:solidFill>
                  <a:schemeClr val="tx1"/>
                </a:solidFill>
              </a:defRPr>
            </a:lvl1pPr>
          </a:lstStyle>
          <a:p>
            <a:pPr>
              <a:defRPr/>
            </a:pPr>
            <a:fld id="{294EBCED-A45F-4C8A-8859-0706746491A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2983069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タイトル プレースホルダ 1"/>
          <p:cNvSpPr>
            <a:spLocks noGrp="1"/>
          </p:cNvSpPr>
          <p:nvPr>
            <p:ph type="title"/>
          </p:nvPr>
        </p:nvSpPr>
        <p:spPr bwMode="auto">
          <a:xfrm>
            <a:off x="495300" y="274653"/>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195" tIns="45596" rIns="91195" bIns="45596" numCol="1" anchor="ctr" anchorCtr="0" compatLnSpc="1">
            <a:prstTxWarp prst="textNoShape">
              <a:avLst/>
            </a:prstTxWarp>
          </a:bodyPr>
          <a:lstStyle/>
          <a:p>
            <a:pPr lvl="0"/>
            <a:r>
              <a:rPr lang="ja-JP" altLang="en-US" smtClean="0"/>
              <a:t>マスタ タイトルの書式設定</a:t>
            </a:r>
          </a:p>
        </p:txBody>
      </p:sp>
      <p:sp>
        <p:nvSpPr>
          <p:cNvPr id="3075" name="テキスト プレースホルダ 2"/>
          <p:cNvSpPr>
            <a:spLocks noGrp="1"/>
          </p:cNvSpPr>
          <p:nvPr>
            <p:ph type="body" idx="1"/>
          </p:nvPr>
        </p:nvSpPr>
        <p:spPr bwMode="auto">
          <a:xfrm>
            <a:off x="495300" y="1600224"/>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195" tIns="45596" rIns="91195" bIns="45596"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549"/>
            <a:ext cx="2311400" cy="365125"/>
          </a:xfrm>
          <a:prstGeom prst="rect">
            <a:avLst/>
          </a:prstGeom>
        </p:spPr>
        <p:txBody>
          <a:bodyPr vert="horz" lIns="91195" tIns="45596" rIns="91195" bIns="45596" rtlCol="0" anchor="ctr"/>
          <a:lstStyle>
            <a:lvl1pPr algn="l">
              <a:defRPr sz="1200">
                <a:solidFill>
                  <a:schemeClr val="tx1">
                    <a:tint val="75000"/>
                  </a:schemeClr>
                </a:solidFill>
                <a:latin typeface="Arial" charset="0"/>
                <a:ea typeface="ＭＳ Ｐゴシック" charset="-128"/>
              </a:defRPr>
            </a:lvl1pPr>
          </a:lstStyle>
          <a:p>
            <a:pPr fontAlgn="base">
              <a:spcBef>
                <a:spcPct val="0"/>
              </a:spcBef>
              <a:spcAft>
                <a:spcPct val="0"/>
              </a:spcAft>
              <a:defRPr/>
            </a:pPr>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0" y="6356549"/>
            <a:ext cx="3136900" cy="365125"/>
          </a:xfrm>
          <a:prstGeom prst="rect">
            <a:avLst/>
          </a:prstGeom>
        </p:spPr>
        <p:txBody>
          <a:bodyPr vert="horz" lIns="91195" tIns="45596" rIns="91195" bIns="45596" rtlCol="0" anchor="ctr"/>
          <a:lstStyle>
            <a:lvl1pPr algn="ctr">
              <a:defRPr sz="1200">
                <a:solidFill>
                  <a:schemeClr val="tx1">
                    <a:tint val="75000"/>
                  </a:schemeClr>
                </a:solidFill>
                <a:latin typeface="Arial" charset="0"/>
                <a:ea typeface="ＭＳ Ｐゴシック" charset="-128"/>
              </a:defRPr>
            </a:lvl1pPr>
          </a:lstStyle>
          <a:p>
            <a:pPr fontAlgn="base">
              <a:spcBef>
                <a:spcPct val="0"/>
              </a:spcBef>
              <a:spcAft>
                <a:spcPct val="0"/>
              </a:spcAft>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594600" y="6493074"/>
            <a:ext cx="2311400" cy="365125"/>
          </a:xfrm>
          <a:prstGeom prst="rect">
            <a:avLst/>
          </a:prstGeom>
        </p:spPr>
        <p:txBody>
          <a:bodyPr vert="horz" lIns="91195" tIns="45596" rIns="91195" bIns="45596" rtlCol="0" anchor="ctr"/>
          <a:lstStyle>
            <a:lvl1pPr algn="r">
              <a:defRPr sz="1200">
                <a:solidFill>
                  <a:schemeClr val="tx1"/>
                </a:solidFill>
                <a:latin typeface="Arial" charset="0"/>
                <a:ea typeface="ＭＳ Ｐゴシック" charset="-128"/>
              </a:defRPr>
            </a:lvl1pPr>
          </a:lstStyle>
          <a:p>
            <a:pPr fontAlgn="base">
              <a:spcBef>
                <a:spcPct val="0"/>
              </a:spcBef>
              <a:spcAft>
                <a:spcPct val="0"/>
              </a:spcAft>
              <a:defRPr/>
            </a:pPr>
            <a:fld id="{3D2F4F96-EEAA-46F7-8DC7-6CE3FAA95D67}" type="slidenum">
              <a:rPr lang="ja-JP" altLang="en-US" smtClean="0">
                <a:solidFill>
                  <a:prstClr val="black"/>
                </a:solidFill>
              </a:rPr>
              <a:pPr fontAlgn="base">
                <a:spcBef>
                  <a:spcPct val="0"/>
                </a:spcBef>
                <a:spcAft>
                  <a:spcPct val="0"/>
                </a:spcAft>
                <a:defRPr/>
              </a:pPr>
              <a:t>‹#›</a:t>
            </a:fld>
            <a:endParaRPr lang="ja-JP" altLang="en-US" dirty="0">
              <a:solidFill>
                <a:prstClr val="black"/>
              </a:solidFill>
            </a:endParaRPr>
          </a:p>
        </p:txBody>
      </p:sp>
    </p:spTree>
    <p:extLst>
      <p:ext uri="{BB962C8B-B14F-4D97-AF65-F5344CB8AC3E}">
        <p14:creationId xmlns:p14="http://schemas.microsoft.com/office/powerpoint/2010/main" val="3130663376"/>
      </p:ext>
    </p:extLst>
  </p:cSld>
  <p:clrMap bg1="lt1" tx1="dk1" bg2="lt2" tx2="dk2" accent1="accent1" accent2="accent2" accent3="accent3" accent4="accent4" accent5="accent5" accent6="accent6" hlink="hlink" folHlink="folHlink"/>
  <p:sldLayoutIdLst>
    <p:sldLayoutId id="2147484002" r:id="rId1"/>
    <p:sldLayoutId id="2147484003" r:id="rId2"/>
  </p:sldLayoutIdLst>
  <p:timing>
    <p:tnLst>
      <p:par>
        <p:cTn id="1" dur="indefinite" restart="never" nodeType="tmRoot"/>
      </p:par>
    </p:tnLst>
  </p:timing>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5970" algn="ctr" rtl="0" fontAlgn="base">
        <a:spcBef>
          <a:spcPct val="0"/>
        </a:spcBef>
        <a:spcAft>
          <a:spcPct val="0"/>
        </a:spcAft>
        <a:defRPr kumimoji="1" sz="4400">
          <a:solidFill>
            <a:schemeClr val="tx1"/>
          </a:solidFill>
          <a:latin typeface="Calibri" pitchFamily="34" charset="0"/>
          <a:ea typeface="ＭＳ Ｐゴシック" charset="-128"/>
        </a:defRPr>
      </a:lvl6pPr>
      <a:lvl7pPr marL="911945" algn="ctr" rtl="0" fontAlgn="base">
        <a:spcBef>
          <a:spcPct val="0"/>
        </a:spcBef>
        <a:spcAft>
          <a:spcPct val="0"/>
        </a:spcAft>
        <a:defRPr kumimoji="1" sz="4400">
          <a:solidFill>
            <a:schemeClr val="tx1"/>
          </a:solidFill>
          <a:latin typeface="Calibri" pitchFamily="34" charset="0"/>
          <a:ea typeface="ＭＳ Ｐゴシック" charset="-128"/>
        </a:defRPr>
      </a:lvl7pPr>
      <a:lvl8pPr marL="1367920" algn="ctr" rtl="0" fontAlgn="base">
        <a:spcBef>
          <a:spcPct val="0"/>
        </a:spcBef>
        <a:spcAft>
          <a:spcPct val="0"/>
        </a:spcAft>
        <a:defRPr kumimoji="1" sz="4400">
          <a:solidFill>
            <a:schemeClr val="tx1"/>
          </a:solidFill>
          <a:latin typeface="Calibri" pitchFamily="34" charset="0"/>
          <a:ea typeface="ＭＳ Ｐゴシック" charset="-128"/>
        </a:defRPr>
      </a:lvl8pPr>
      <a:lvl9pPr marL="1823892"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1979" indent="-341979"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0957" indent="-284984"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39934" indent="-227986"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595905" indent="-227986"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1876" indent="-227986"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07852" indent="-227986" algn="l" defTabSz="91194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63828" indent="-227986" algn="l" defTabSz="91194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19798" indent="-227986" algn="l" defTabSz="91194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75772" indent="-227986" algn="l" defTabSz="91194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1945" rtl="0" eaLnBrk="1" latinLnBrk="0" hangingPunct="1">
        <a:defRPr kumimoji="1" sz="1800" kern="1200">
          <a:solidFill>
            <a:schemeClr val="tx1"/>
          </a:solidFill>
          <a:latin typeface="+mn-lt"/>
          <a:ea typeface="+mn-ea"/>
          <a:cs typeface="+mn-cs"/>
        </a:defRPr>
      </a:lvl1pPr>
      <a:lvl2pPr marL="455970" algn="l" defTabSz="911945" rtl="0" eaLnBrk="1" latinLnBrk="0" hangingPunct="1">
        <a:defRPr kumimoji="1" sz="1800" kern="1200">
          <a:solidFill>
            <a:schemeClr val="tx1"/>
          </a:solidFill>
          <a:latin typeface="+mn-lt"/>
          <a:ea typeface="+mn-ea"/>
          <a:cs typeface="+mn-cs"/>
        </a:defRPr>
      </a:lvl2pPr>
      <a:lvl3pPr marL="911945" algn="l" defTabSz="911945" rtl="0" eaLnBrk="1" latinLnBrk="0" hangingPunct="1">
        <a:defRPr kumimoji="1" sz="1800" kern="1200">
          <a:solidFill>
            <a:schemeClr val="tx1"/>
          </a:solidFill>
          <a:latin typeface="+mn-lt"/>
          <a:ea typeface="+mn-ea"/>
          <a:cs typeface="+mn-cs"/>
        </a:defRPr>
      </a:lvl3pPr>
      <a:lvl4pPr marL="1367920" algn="l" defTabSz="911945" rtl="0" eaLnBrk="1" latinLnBrk="0" hangingPunct="1">
        <a:defRPr kumimoji="1" sz="1800" kern="1200">
          <a:solidFill>
            <a:schemeClr val="tx1"/>
          </a:solidFill>
          <a:latin typeface="+mn-lt"/>
          <a:ea typeface="+mn-ea"/>
          <a:cs typeface="+mn-cs"/>
        </a:defRPr>
      </a:lvl4pPr>
      <a:lvl5pPr marL="1823892" algn="l" defTabSz="911945" rtl="0" eaLnBrk="1" latinLnBrk="0" hangingPunct="1">
        <a:defRPr kumimoji="1" sz="1800" kern="1200">
          <a:solidFill>
            <a:schemeClr val="tx1"/>
          </a:solidFill>
          <a:latin typeface="+mn-lt"/>
          <a:ea typeface="+mn-ea"/>
          <a:cs typeface="+mn-cs"/>
        </a:defRPr>
      </a:lvl5pPr>
      <a:lvl6pPr marL="2279865" algn="l" defTabSz="911945" rtl="0" eaLnBrk="1" latinLnBrk="0" hangingPunct="1">
        <a:defRPr kumimoji="1" sz="1800" kern="1200">
          <a:solidFill>
            <a:schemeClr val="tx1"/>
          </a:solidFill>
          <a:latin typeface="+mn-lt"/>
          <a:ea typeface="+mn-ea"/>
          <a:cs typeface="+mn-cs"/>
        </a:defRPr>
      </a:lvl6pPr>
      <a:lvl7pPr marL="2735838" algn="l" defTabSz="911945" rtl="0" eaLnBrk="1" latinLnBrk="0" hangingPunct="1">
        <a:defRPr kumimoji="1" sz="1800" kern="1200">
          <a:solidFill>
            <a:schemeClr val="tx1"/>
          </a:solidFill>
          <a:latin typeface="+mn-lt"/>
          <a:ea typeface="+mn-ea"/>
          <a:cs typeface="+mn-cs"/>
        </a:defRPr>
      </a:lvl7pPr>
      <a:lvl8pPr marL="3191811" algn="l" defTabSz="911945" rtl="0" eaLnBrk="1" latinLnBrk="0" hangingPunct="1">
        <a:defRPr kumimoji="1" sz="1800" kern="1200">
          <a:solidFill>
            <a:schemeClr val="tx1"/>
          </a:solidFill>
          <a:latin typeface="+mn-lt"/>
          <a:ea typeface="+mn-ea"/>
          <a:cs typeface="+mn-cs"/>
        </a:defRPr>
      </a:lvl8pPr>
      <a:lvl9pPr marL="3647784" algn="l" defTabSz="91194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294EBCED-A45F-4C8A-8859-0706746491A4}" type="slidenum">
              <a:rPr lang="en-US" altLang="ja-JP" smtClean="0">
                <a:solidFill>
                  <a:prstClr val="black"/>
                </a:solidFill>
              </a:rPr>
              <a:pPr>
                <a:defRPr/>
              </a:pPr>
              <a:t>1</a:t>
            </a:fld>
            <a:endParaRPr lang="en-US" altLang="ja-JP" dirty="0">
              <a:solidFill>
                <a:prstClr val="black"/>
              </a:solidFill>
            </a:endParaRPr>
          </a:p>
        </p:txBody>
      </p:sp>
      <p:sp>
        <p:nvSpPr>
          <p:cNvPr id="5" name="テキスト ボックス 5"/>
          <p:cNvSpPr txBox="1"/>
          <p:nvPr/>
        </p:nvSpPr>
        <p:spPr>
          <a:xfrm>
            <a:off x="1712641" y="332656"/>
            <a:ext cx="6552727" cy="382094"/>
          </a:xfrm>
          <a:prstGeom prst="rect">
            <a:avLst/>
          </a:prstGeom>
          <a:solidFill>
            <a:schemeClr val="bg1">
              <a:lumMod val="85000"/>
            </a:schemeClr>
          </a:solidFill>
          <a:ln>
            <a:noFill/>
          </a:ln>
        </p:spPr>
        <p:txBody>
          <a:bodyPr wrap="square" rtlCol="0" anchor="ctr">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大阪府</a:t>
            </a:r>
            <a: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IT</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ステーションの事業の再編について</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8328992" y="188640"/>
            <a:ext cx="1304528" cy="360040"/>
          </a:xfrm>
          <a:prstGeom prst="rect">
            <a:avLst/>
          </a:prstGeom>
          <a:noFill/>
          <a:ln>
            <a:solidFill>
              <a:schemeClr val="tx1"/>
            </a:solidFill>
          </a:ln>
        </p:spPr>
        <p:txBody>
          <a:bodyPr wrap="square" rtlCol="0" anchor="ctr">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sz="1600" b="1" dirty="0" smtClean="0">
                <a:latin typeface="+mn-ea"/>
                <a:cs typeface="Meiryo UI" panose="020B0604030504040204" pitchFamily="50" charset="-128"/>
              </a:rPr>
              <a:t>資料</a:t>
            </a:r>
            <a:r>
              <a:rPr lang="en-US" altLang="ja-JP" sz="1600" b="1" dirty="0">
                <a:latin typeface="+mn-ea"/>
                <a:cs typeface="Meiryo UI" panose="020B0604030504040204" pitchFamily="50" charset="-128"/>
              </a:rPr>
              <a:t>1</a:t>
            </a:r>
            <a:r>
              <a:rPr kumimoji="1" lang="en-US" altLang="ja-JP" sz="1600" b="1" dirty="0" smtClean="0">
                <a:latin typeface="+mn-ea"/>
                <a:cs typeface="Meiryo UI" panose="020B0604030504040204" pitchFamily="50" charset="-128"/>
              </a:rPr>
              <a:t>-2</a:t>
            </a:r>
            <a:endParaRPr kumimoji="1" lang="ja-JP" altLang="en-US" sz="1600" b="1" dirty="0">
              <a:latin typeface="+mn-ea"/>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120200576"/>
              </p:ext>
            </p:extLst>
          </p:nvPr>
        </p:nvGraphicFramePr>
        <p:xfrm>
          <a:off x="200472" y="1340768"/>
          <a:ext cx="9433048" cy="5328592"/>
        </p:xfrm>
        <a:graphic>
          <a:graphicData uri="http://schemas.openxmlformats.org/drawingml/2006/table">
            <a:tbl>
              <a:tblPr firstRow="1" firstCol="1" bandRow="1"/>
              <a:tblGrid>
                <a:gridCol w="6722958"/>
                <a:gridCol w="2710090"/>
              </a:tblGrid>
              <a:tr h="476731">
                <a:tc>
                  <a:txBody>
                    <a:bodyPr/>
                    <a:lstStyle/>
                    <a:p>
                      <a:pPr algn="ctr">
                        <a:lnSpc>
                          <a:spcPts val="1440"/>
                        </a:lnSpc>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具体的な取組み</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ts val="1440"/>
                        </a:lnSpc>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目標</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4851861">
                <a:tc>
                  <a:txBody>
                    <a:bodyPr/>
                    <a:lstStyle/>
                    <a:p>
                      <a:pPr algn="l">
                        <a:lnSpc>
                          <a:spcPts val="2000"/>
                        </a:lnSpc>
                        <a:spcAft>
                          <a:spcPts val="0"/>
                        </a:spcAft>
                      </a:pPr>
                      <a:endPar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2000"/>
                        </a:lnSpc>
                        <a:spcAft>
                          <a:spcPts val="0"/>
                        </a:spcAft>
                      </a:pP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○大阪府</a:t>
                      </a:r>
                      <a:r>
                        <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IT</a:t>
                      </a: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ステーションを</a:t>
                      </a:r>
                      <a:r>
                        <a:rPr lang="ja-JP" altLang="en-US" sz="1400" kern="100" dirty="0" err="1" smtClean="0">
                          <a:effectLst/>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者雇用・就労の支援拠点とした取組み</a:t>
                      </a:r>
                    </a:p>
                    <a:p>
                      <a:pPr algn="l">
                        <a:lnSpc>
                          <a:spcPts val="2000"/>
                        </a:lnSpc>
                        <a:spcAft>
                          <a:spcPts val="0"/>
                        </a:spcAft>
                      </a:pP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大阪府</a:t>
                      </a:r>
                      <a:r>
                        <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IT</a:t>
                      </a: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ステーションは、企業への就職をめざす訓練や、在宅での就労をめざす訓練など、</a:t>
                      </a:r>
                      <a:r>
                        <a:rPr lang="ja-JP" altLang="en-US" sz="1400" kern="100" dirty="0" err="1" smtClean="0">
                          <a:effectLst/>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者のＩＣＴを活用した就労支援を包括的に行い、「障がい者の雇用・就労支援拠点」として展開する。</a:t>
                      </a:r>
                      <a:endPar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2000"/>
                        </a:lnSpc>
                        <a:spcAft>
                          <a:spcPts val="0"/>
                        </a:spcAft>
                      </a:pPr>
                      <a:endPar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2000"/>
                        </a:lnSpc>
                        <a:spcAft>
                          <a:spcPts val="0"/>
                        </a:spcAft>
                      </a:pP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err="1" smtClean="0">
                          <a:effectLst/>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特性を理解し、利用者を対象に総合支援を行う「就労支援コーディネーター」、企業を対象に相談業務を行う「企業開拓コーディネーター」をそれぞれ配置するなど、就労の入口と出口の強化を図ります。</a:t>
                      </a:r>
                    </a:p>
                    <a:p>
                      <a:pPr algn="l">
                        <a:lnSpc>
                          <a:spcPts val="2000"/>
                        </a:lnSpc>
                        <a:spcAft>
                          <a:spcPts val="0"/>
                        </a:spcAft>
                      </a:pP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err="1" smtClean="0">
                          <a:effectLst/>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者就労支援</a:t>
                      </a:r>
                      <a:r>
                        <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IT</a:t>
                      </a: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講習・訓練事業として、就労現場で行われている実務を想定した</a:t>
                      </a:r>
                      <a:r>
                        <a:rPr lang="ja-JP" altLang="en-US" sz="1400" kern="100" dirty="0" err="1" smtClean="0">
                          <a:effectLst/>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者就労支援</a:t>
                      </a:r>
                      <a:r>
                        <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IT</a:t>
                      </a: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講習・訓練を実施し利用者の就労を推進します。</a:t>
                      </a:r>
                    </a:p>
                    <a:p>
                      <a:pPr algn="l">
                        <a:lnSpc>
                          <a:spcPts val="2000"/>
                        </a:lnSpc>
                        <a:spcAft>
                          <a:spcPts val="0"/>
                        </a:spcAft>
                      </a:pP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・インターネットを活用した講座を実施することにより、在宅就労を支援します。</a:t>
                      </a:r>
                    </a:p>
                    <a:p>
                      <a:pPr algn="l">
                        <a:lnSpc>
                          <a:spcPts val="2000"/>
                        </a:lnSpc>
                        <a:spcAft>
                          <a:spcPts val="0"/>
                        </a:spcAft>
                      </a:pP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・また、市町村等が実施する初級クラスまでの基礎的な</a:t>
                      </a:r>
                      <a:r>
                        <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IT</a:t>
                      </a: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講習会について、必要に応じて、大阪府が養成した</a:t>
                      </a:r>
                      <a:r>
                        <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IT</a:t>
                      </a: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サポーターを派遣し、市町村での開催を支援します。</a:t>
                      </a:r>
                    </a:p>
                    <a:p>
                      <a:pPr algn="l">
                        <a:lnSpc>
                          <a:spcPts val="2000"/>
                        </a:lnSpc>
                        <a:spcAft>
                          <a:spcPts val="0"/>
                        </a:spcAft>
                      </a:pP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・さらに、移動が困難で、かつ最新の支援機器を利用することにより、意思疎通が可能となる重度の</a:t>
                      </a:r>
                      <a:r>
                        <a:rPr lang="ja-JP" altLang="en-US" sz="1400" kern="100" dirty="0" err="1" smtClean="0">
                          <a:effectLst/>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児者に対して、</a:t>
                      </a:r>
                      <a:r>
                        <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IT</a:t>
                      </a: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サポーターを派遣し、ＩＴ機器利用を促進することにより、意思疎通と就労準備性の向上を支援します。</a:t>
                      </a:r>
                    </a:p>
                    <a:p>
                      <a:pPr algn="l">
                        <a:lnSpc>
                          <a:spcPts val="2000"/>
                        </a:lnSpc>
                        <a:spcAft>
                          <a:spcPts val="0"/>
                        </a:spcAft>
                      </a:pP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000"/>
                        </a:lnSpc>
                        <a:spcAft>
                          <a:spcPts val="0"/>
                        </a:spcAft>
                      </a:pPr>
                      <a:endParaRPr lang="en-US" altLang="ja-JP" sz="140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2000"/>
                        </a:lnSpc>
                        <a:spcAft>
                          <a:spcPts val="0"/>
                        </a:spcAft>
                      </a:pPr>
                      <a:r>
                        <a:rPr lang="ja-JP" sz="140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目標値</a:t>
                      </a:r>
                      <a:r>
                        <a:rPr lang="ja-JP" sz="1400" kern="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sz="140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３０年度</a:t>
                      </a:r>
                      <a:r>
                        <a:rPr lang="ja-JP" altLang="en-US" sz="140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40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2000"/>
                        </a:lnSpc>
                        <a:spcAft>
                          <a:spcPts val="0"/>
                        </a:spcAft>
                      </a:pPr>
                      <a:r>
                        <a:rPr lang="ja-JP" sz="1400" kern="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・ＩＴステーションからの就職者数　７０名</a:t>
                      </a:r>
                      <a:r>
                        <a:rPr lang="en-US" sz="1400" kern="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400" kern="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2000"/>
                        </a:lnSpc>
                        <a:spcAft>
                          <a:spcPts val="0"/>
                        </a:spcAft>
                      </a:pPr>
                      <a:r>
                        <a:rPr lang="en-US" sz="1400" kern="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2000"/>
                        </a:lnSpc>
                        <a:spcAft>
                          <a:spcPts val="0"/>
                        </a:spcAft>
                      </a:pPr>
                      <a:r>
                        <a:rPr lang="ja-JP" altLang="en-US" sz="1100" kern="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100" kern="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施設</a:t>
                      </a:r>
                      <a:r>
                        <a:rPr lang="ja-JP" sz="1100" kern="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の有効活用の観点から、Ｈ</a:t>
                      </a:r>
                      <a:r>
                        <a:rPr lang="en-US" sz="1100" kern="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31</a:t>
                      </a:r>
                      <a:r>
                        <a:rPr lang="ja-JP" sz="1100" kern="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年度中に、夕陽丘高等職業技術専門校内に移転予定。</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2000"/>
                        </a:lnSpc>
                        <a:spcAft>
                          <a:spcPts val="0"/>
                        </a:spcAft>
                      </a:pPr>
                      <a:r>
                        <a:rPr lang="ja-JP" sz="1100" kern="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夕陽丘高等職業技術専門校と連携することで、あらゆる</a:t>
                      </a:r>
                      <a:r>
                        <a:rPr lang="ja-JP" sz="1100" kern="0" dirty="0" err="1">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障がい</a:t>
                      </a:r>
                      <a:r>
                        <a:rPr lang="ja-JP" sz="1100" kern="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者への就労支援拠点として、職業訓練や就労支援を効果的に実施。</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テキスト ボックス 5"/>
          <p:cNvSpPr txBox="1"/>
          <p:nvPr/>
        </p:nvSpPr>
        <p:spPr>
          <a:xfrm>
            <a:off x="-519608" y="886666"/>
            <a:ext cx="8568952" cy="382094"/>
          </a:xfrm>
          <a:prstGeom prst="rect">
            <a:avLst/>
          </a:prstGeom>
          <a:noFill/>
          <a:ln>
            <a:noFill/>
          </a:ln>
        </p:spPr>
        <p:txBody>
          <a:bodyPr wrap="square" rtlCol="0" anchor="ctr">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2400" b="1" dirty="0" err="1" smtClean="0">
                <a:latin typeface="Meiryo UI" panose="020B0604030504040204" pitchFamily="50" charset="-128"/>
                <a:ea typeface="Meiryo UI" panose="020B0604030504040204" pitchFamily="50" charset="-128"/>
                <a:cs typeface="Meiryo UI" panose="020B0604030504040204" pitchFamily="50" charset="-128"/>
              </a:rPr>
              <a:t>次障がい</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者計画</a:t>
            </a:r>
            <a: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後期計画</a:t>
            </a:r>
            <a: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における取り組みと目標</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91344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1"/>
          <p:cNvSpPr txBox="1">
            <a:spLocks noChangeArrowheads="1"/>
          </p:cNvSpPr>
          <p:nvPr/>
        </p:nvSpPr>
        <p:spPr bwMode="auto">
          <a:xfrm>
            <a:off x="287660" y="457200"/>
            <a:ext cx="4305300" cy="485775"/>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40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ＭＳ Ｐゴシック" pitchFamily="50" charset="-128"/>
              </a:rPr>
              <a:t>平成２８年度　ＩＴステーションの利用実態</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 name="テキスト ボックス 4"/>
          <p:cNvSpPr txBox="1">
            <a:spLocks noChangeArrowheads="1"/>
          </p:cNvSpPr>
          <p:nvPr/>
        </p:nvSpPr>
        <p:spPr bwMode="auto">
          <a:xfrm>
            <a:off x="310331" y="792510"/>
            <a:ext cx="4138613" cy="47625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1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rPr>
              <a:t>１．ＩＴ講習修了者数　</a:t>
            </a:r>
            <a:r>
              <a:rPr kumimoji="1" lang="en-US" altLang="ja-JP" sz="11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rPr>
              <a:t>475</a:t>
            </a:r>
            <a:r>
              <a:rPr kumimoji="1" lang="ja-JP" altLang="en-US" sz="11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rPr>
              <a:t>人（実利用者数　</a:t>
            </a:r>
            <a:r>
              <a:rPr kumimoji="1" lang="en-US" altLang="ja-JP" sz="11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rPr>
              <a:t>234</a:t>
            </a:r>
            <a:r>
              <a:rPr kumimoji="1" lang="ja-JP" altLang="en-US" sz="11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rPr>
              <a:t>人）</a:t>
            </a:r>
            <a:endParaRPr kumimoji="1" lang="ja-JP" altLang="en-US"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pic>
        <p:nvPicPr>
          <p:cNvPr id="3073" name="図 2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2480" y="1030635"/>
            <a:ext cx="9361040" cy="2590899"/>
          </a:xfrm>
          <a:prstGeom prst="rect">
            <a:avLst/>
          </a:prstGeom>
          <a:noFill/>
          <a:extLst>
            <a:ext uri="{909E8E84-426E-40DD-AFC4-6F175D3DCCD1}">
              <a14:hiddenFill xmlns:a14="http://schemas.microsoft.com/office/drawing/2010/main">
                <a:solidFill>
                  <a:srgbClr val="FFFFFF"/>
                </a:solidFill>
              </a14:hiddenFill>
            </a:ext>
          </a:extLst>
        </p:spPr>
      </p:pic>
      <p:sp>
        <p:nvSpPr>
          <p:cNvPr id="10" name="テキスト ボックス 5"/>
          <p:cNvSpPr txBox="1">
            <a:spLocks noChangeArrowheads="1"/>
          </p:cNvSpPr>
          <p:nvPr/>
        </p:nvSpPr>
        <p:spPr bwMode="auto">
          <a:xfrm>
            <a:off x="272480" y="3720455"/>
            <a:ext cx="3448050" cy="428625"/>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1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rPr>
              <a:t>２．ＩＴ講習修了者における就職者数　</a:t>
            </a:r>
            <a:r>
              <a:rPr kumimoji="1" lang="en-US" altLang="ja-JP" sz="11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rPr>
              <a:t>62</a:t>
            </a:r>
            <a:r>
              <a:rPr kumimoji="1" lang="ja-JP" altLang="en-US" sz="11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rPr>
              <a:t>人</a:t>
            </a:r>
            <a:endParaRPr kumimoji="1" lang="ja-JP" altLang="en-US"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pic>
        <p:nvPicPr>
          <p:cNvPr id="3075" name="図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2480" y="4020567"/>
            <a:ext cx="9361040" cy="2576785"/>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6"/>
          <p:cNvSpPr>
            <a:spLocks noChangeArrowheads="1"/>
          </p:cNvSpPr>
          <p:nvPr/>
        </p:nvSpPr>
        <p:spPr bwMode="auto">
          <a:xfrm>
            <a:off x="0" y="0"/>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6" name="Rectangle 10"/>
          <p:cNvSpPr>
            <a:spLocks noChangeArrowheads="1"/>
          </p:cNvSpPr>
          <p:nvPr/>
        </p:nvSpPr>
        <p:spPr bwMode="auto">
          <a:xfrm>
            <a:off x="0" y="45720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Tree>
    <p:extLst>
      <p:ext uri="{BB962C8B-B14F-4D97-AF65-F5344CB8AC3E}">
        <p14:creationId xmlns:p14="http://schemas.microsoft.com/office/powerpoint/2010/main" val="8287700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AutoShape 24"/>
          <p:cNvSpPr>
            <a:spLocks noChangeArrowheads="1"/>
          </p:cNvSpPr>
          <p:nvPr/>
        </p:nvSpPr>
        <p:spPr bwMode="auto">
          <a:xfrm>
            <a:off x="272480" y="764704"/>
            <a:ext cx="9433048" cy="1800200"/>
          </a:xfrm>
          <a:prstGeom prst="roundRect">
            <a:avLst>
              <a:gd name="adj" fmla="val 9533"/>
            </a:avLst>
          </a:prstGeom>
          <a:solidFill>
            <a:srgbClr val="DBE5F1"/>
          </a:solidFill>
          <a:ln w="6350" cmpd="dbl"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10800" tIns="0" rIns="10800" bIns="0" numCol="1" anchor="t" anchorCtr="0" compatLnSpc="1">
            <a:prstTxWarp prst="textNoShape">
              <a:avLst/>
            </a:prstTxWarp>
          </a:bodyPr>
          <a:lstStyle/>
          <a:p>
            <a:pPr marL="0" marR="0" lvl="0" indent="0" algn="just" defTabSz="914400" rtl="0" eaLnBrk="1" fontAlgn="base" latinLnBrk="0" hangingPunct="1">
              <a:lnSpc>
                <a:spcPct val="112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ＭＳ Ｐゴシック" pitchFamily="50" charset="-128"/>
              </a:rPr>
              <a:t>≪</a:t>
            </a:r>
            <a:r>
              <a:rPr kumimoji="1" lang="ja-JP" altLang="en-US" sz="14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ＭＳ Ｐゴシック" pitchFamily="50" charset="-128"/>
              </a:rPr>
              <a:t>福祉部≫</a:t>
            </a:r>
            <a:endParaRPr kumimoji="1" lang="en-US" altLang="ja-JP" sz="14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ＭＳ Ｐゴシック" pitchFamily="50" charset="-128"/>
            </a:endParaRPr>
          </a:p>
          <a:p>
            <a:pPr marL="0" marR="0" lvl="0" indent="0" algn="just" defTabSz="914400" rtl="0" eaLnBrk="1" fontAlgn="base" latinLnBrk="0" hangingPunct="1">
              <a:lnSpc>
                <a:spcPct val="112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ＭＳ Ｐゴシック" pitchFamily="50" charset="-128"/>
              </a:rPr>
              <a:t>大阪府ＩＴステーションを平成</a:t>
            </a:r>
            <a:r>
              <a:rPr kumimoji="1" lang="en-US" altLang="ja-JP" sz="14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ＭＳ Ｐゴシック" pitchFamily="50" charset="-128"/>
              </a:rPr>
              <a:t>31</a:t>
            </a:r>
            <a:r>
              <a:rPr kumimoji="1" lang="ja-JP" altLang="en-US" sz="14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ＭＳ Ｐゴシック" pitchFamily="50" charset="-128"/>
              </a:rPr>
              <a:t>年度中に夕陽丘高等職業技術専門校（夕陽丘校）内に移転し、引き続き、</a:t>
            </a:r>
            <a:r>
              <a:rPr kumimoji="1" lang="ja-JP" altLang="en-US" sz="1400" b="0" i="0" u="none" strike="noStrike" cap="none" normalizeH="0" baseline="0" dirty="0" err="1" smtClean="0">
                <a:ln>
                  <a:noFill/>
                </a:ln>
                <a:solidFill>
                  <a:schemeClr val="tx1"/>
                </a:solidFill>
                <a:effectLst/>
                <a:latin typeface="HG丸ｺﾞｼｯｸM-PRO" pitchFamily="50" charset="-128"/>
                <a:ea typeface="HG丸ｺﾞｼｯｸM-PRO" pitchFamily="50" charset="-128"/>
                <a:cs typeface="ＭＳ Ｐゴシック" pitchFamily="50" charset="-128"/>
              </a:rPr>
              <a:t>障がい</a:t>
            </a:r>
            <a:r>
              <a:rPr kumimoji="1" lang="ja-JP" altLang="en-US" sz="14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ＭＳ Ｐゴシック" pitchFamily="50" charset="-128"/>
              </a:rPr>
              <a:t>者の就労支援のためのＩＴ講習等を実施</a:t>
            </a:r>
            <a:r>
              <a:rPr kumimoji="1" lang="ja-JP" altLang="en-US" sz="1050" b="0" i="0" u="none" strike="noStrike" cap="none" normalizeH="0" baseline="0" dirty="0" smtClean="0">
                <a:ln>
                  <a:noFill/>
                </a:ln>
                <a:solidFill>
                  <a:srgbClr val="FF0000"/>
                </a:solidFill>
                <a:effectLst/>
                <a:latin typeface="HG丸ｺﾞｼｯｸM-PRO" pitchFamily="50" charset="-128"/>
                <a:ea typeface="HG丸ｺﾞｼｯｸM-PRO" pitchFamily="50" charset="-128"/>
                <a:cs typeface="ＭＳ Ｐゴシック" pitchFamily="50" charset="-128"/>
              </a:rPr>
              <a:t> </a:t>
            </a:r>
            <a:r>
              <a:rPr kumimoji="1" lang="en-US" altLang="ja-JP" sz="105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ＭＳ Ｐゴシック" pitchFamily="50" charset="-128"/>
              </a:rPr>
              <a:t>(</a:t>
            </a:r>
            <a:r>
              <a:rPr kumimoji="1" lang="ja-JP" altLang="en-US" sz="105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ＭＳ Ｐゴシック" pitchFamily="50" charset="-128"/>
              </a:rPr>
              <a:t>移転時期調整中</a:t>
            </a:r>
            <a:r>
              <a:rPr kumimoji="1" lang="en-US" altLang="ja-JP" sz="105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ＭＳ Ｐゴシック" pitchFamily="50" charset="-128"/>
              </a:rPr>
              <a:t>)</a:t>
            </a:r>
          </a:p>
          <a:p>
            <a:pPr marL="0" marR="0" lvl="0" indent="0" algn="just" defTabSz="914400" rtl="0" eaLnBrk="1" fontAlgn="base" latinLnBrk="0" hangingPunct="1">
              <a:lnSpc>
                <a:spcPct val="112000"/>
              </a:lnSpc>
              <a:spcBef>
                <a:spcPct val="0"/>
              </a:spcBef>
              <a:spcAft>
                <a:spcPct val="0"/>
              </a:spcAft>
              <a:buClrTx/>
              <a:buSzTx/>
              <a:buFontTx/>
              <a:buNone/>
              <a:tabLst/>
            </a:pPr>
            <a:endParaRPr kumimoji="1" lang="en-US" altLang="ja-JP" sz="105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ＭＳ Ｐゴシック" pitchFamily="50" charset="-128"/>
            </a:endParaRPr>
          </a:p>
          <a:p>
            <a:pPr marL="0" marR="0" lvl="0" indent="0" algn="just" defTabSz="914400" rtl="0" eaLnBrk="1" fontAlgn="base" latinLnBrk="0" hangingPunct="1">
              <a:lnSpc>
                <a:spcPct val="112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ＭＳ Ｐゴシック" pitchFamily="50" charset="-128"/>
              </a:rPr>
              <a:t>≪</a:t>
            </a:r>
            <a:r>
              <a:rPr kumimoji="1" lang="ja-JP" altLang="en-US" sz="14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ＭＳ Ｐゴシック" pitchFamily="50" charset="-128"/>
              </a:rPr>
              <a:t>商工労働部≫</a:t>
            </a:r>
          </a:p>
          <a:p>
            <a:pPr marL="0" marR="0" lvl="0" indent="0" algn="just" defTabSz="914400" rtl="0" eaLnBrk="1" fontAlgn="base" latinLnBrk="0" hangingPunct="1">
              <a:lnSpc>
                <a:spcPct val="112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ＭＳ Ｐゴシック" pitchFamily="50" charset="-128"/>
              </a:rPr>
              <a:t>施設が老朽化した芦原高等職業技術専門校を夕陽丘校に移転し、平成</a:t>
            </a:r>
            <a:r>
              <a:rPr kumimoji="1" lang="en-US" altLang="ja-JP" sz="14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ＭＳ Ｐゴシック" pitchFamily="50" charset="-128"/>
              </a:rPr>
              <a:t>31</a:t>
            </a:r>
            <a:r>
              <a:rPr kumimoji="1" lang="ja-JP" altLang="en-US" sz="14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ＭＳ Ｐゴシック" pitchFamily="50" charset="-128"/>
              </a:rPr>
              <a:t>年度から、</a:t>
            </a:r>
            <a:r>
              <a:rPr kumimoji="1" lang="ja-JP" altLang="en-US" sz="1400" b="0" i="0" u="none" strike="noStrike" cap="none" normalizeH="0" baseline="0" dirty="0" err="1" smtClean="0">
                <a:ln>
                  <a:noFill/>
                </a:ln>
                <a:solidFill>
                  <a:schemeClr val="tx1"/>
                </a:solidFill>
                <a:effectLst/>
                <a:latin typeface="HG丸ｺﾞｼｯｸM-PRO" pitchFamily="50" charset="-128"/>
                <a:ea typeface="HG丸ｺﾞｼｯｸM-PRO" pitchFamily="50" charset="-128"/>
                <a:cs typeface="ＭＳ Ｐゴシック" pitchFamily="50" charset="-128"/>
              </a:rPr>
              <a:t>障がい</a:t>
            </a:r>
            <a:r>
              <a:rPr kumimoji="1" lang="ja-JP" altLang="en-US" sz="14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ＭＳ Ｐゴシック" pitchFamily="50" charset="-128"/>
              </a:rPr>
              <a:t>者等の新たなニーズに対応した職業訓練を実施</a:t>
            </a:r>
            <a:r>
              <a:rPr kumimoji="1" lang="ja-JP" altLang="en-US" sz="105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ＭＳ Ｐゴシック" pitchFamily="50" charset="-128"/>
              </a:rPr>
              <a:t> （芦原校は閉校）</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7" name="Rectangle 33"/>
          <p:cNvSpPr>
            <a:spLocks noChangeArrowheads="1"/>
          </p:cNvSpPr>
          <p:nvPr/>
        </p:nvSpPr>
        <p:spPr bwMode="auto">
          <a:xfrm>
            <a:off x="0" y="0"/>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grpSp>
        <p:nvGrpSpPr>
          <p:cNvPr id="28" name="Group 27"/>
          <p:cNvGrpSpPr>
            <a:grpSpLocks/>
          </p:cNvGrpSpPr>
          <p:nvPr/>
        </p:nvGrpSpPr>
        <p:grpSpPr bwMode="auto">
          <a:xfrm>
            <a:off x="272517" y="2768495"/>
            <a:ext cx="9433011" cy="1668617"/>
            <a:chOff x="1059" y="5385"/>
            <a:chExt cx="9713" cy="2627"/>
          </a:xfrm>
        </p:grpSpPr>
        <p:grpSp>
          <p:nvGrpSpPr>
            <p:cNvPr id="29" name="Group 30"/>
            <p:cNvGrpSpPr>
              <a:grpSpLocks/>
            </p:cNvGrpSpPr>
            <p:nvPr/>
          </p:nvGrpSpPr>
          <p:grpSpPr bwMode="auto">
            <a:xfrm>
              <a:off x="1059" y="5385"/>
              <a:ext cx="9713" cy="1040"/>
              <a:chOff x="1059" y="5385"/>
              <a:chExt cx="9713" cy="1040"/>
            </a:xfrm>
          </p:grpSpPr>
          <p:sp>
            <p:nvSpPr>
              <p:cNvPr id="32" name="AutoShape 32"/>
              <p:cNvSpPr>
                <a:spLocks noChangeArrowheads="1"/>
              </p:cNvSpPr>
              <p:nvPr/>
            </p:nvSpPr>
            <p:spPr bwMode="auto">
              <a:xfrm>
                <a:off x="1168" y="5385"/>
                <a:ext cx="8962" cy="347"/>
              </a:xfrm>
              <a:prstGeom prst="roundRect">
                <a:avLst>
                  <a:gd name="adj" fmla="val 16667"/>
                </a:avLst>
              </a:prstGeom>
              <a:noFill/>
              <a:ln>
                <a:noFill/>
              </a:ln>
              <a:extLst>
                <a:ext uri="{909E8E84-426E-40DD-AFC4-6F175D3DCCD1}">
                  <a14:hiddenFill xmlns:a14="http://schemas.microsoft.com/office/drawing/2010/main">
                    <a:solidFill>
                      <a:srgbClr val="1F497D"/>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0800" tIns="0" rIns="108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200" b="1"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rPr>
                  <a:t>≪ＩＴステーションが夕陽丘校内に移転し、夕陽丘校と連携することによる効果≫</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3" name="角丸四角形 10"/>
              <p:cNvSpPr>
                <a:spLocks noChangeArrowheads="1"/>
              </p:cNvSpPr>
              <p:nvPr/>
            </p:nvSpPr>
            <p:spPr bwMode="auto">
              <a:xfrm>
                <a:off x="1059" y="5850"/>
                <a:ext cx="9713" cy="575"/>
              </a:xfrm>
              <a:prstGeom prst="roundRect">
                <a:avLst>
                  <a:gd name="adj" fmla="val 16667"/>
                </a:avLst>
              </a:prstGeom>
              <a:noFill/>
              <a:ln w="3175">
                <a:solidFill>
                  <a:srgbClr val="1F497D"/>
                </a:solidFill>
                <a:prstDash val="sysDot"/>
                <a:round/>
                <a:headEnd/>
                <a:tailEnd/>
              </a:ln>
              <a:extLst>
                <a:ext uri="{909E8E84-426E-40DD-AFC4-6F175D3DCCD1}">
                  <a14:hiddenFill xmlns:a14="http://schemas.microsoft.com/office/drawing/2010/main">
                    <a:solidFill>
                      <a:srgbClr val="FFFFFF"/>
                    </a:solidFill>
                  </a14:hiddenFill>
                </a:ext>
              </a:extLst>
            </p:spPr>
            <p:txBody>
              <a:bodyPr vert="horz" wrap="square" lIns="72000" tIns="36000" rIns="72000" bIns="3600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3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rPr>
                  <a:t>ＩＴステーションでは、夕陽丘校では訓練を行わない</a:t>
                </a:r>
                <a:r>
                  <a:rPr kumimoji="1" lang="ja-JP" altLang="ja-JP" sz="1300" b="0" i="0" u="none" strike="noStrike" cap="none" normalizeH="0" baseline="0" dirty="0" err="1" smtClean="0">
                    <a:ln>
                      <a:noFill/>
                    </a:ln>
                    <a:solidFill>
                      <a:srgbClr val="000000"/>
                    </a:solidFill>
                    <a:effectLst/>
                    <a:latin typeface="HG丸ｺﾞｼｯｸM-PRO" pitchFamily="50" charset="-128"/>
                    <a:ea typeface="HG丸ｺﾞｼｯｸM-PRO" pitchFamily="50" charset="-128"/>
                    <a:cs typeface="Times New Roman" pitchFamily="18" charset="0"/>
                  </a:rPr>
                  <a:t>身体障がい</a:t>
                </a:r>
                <a:r>
                  <a:rPr kumimoji="1" lang="ja-JP" altLang="ja-JP" sz="13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rPr>
                  <a:t>者をはじめとする全ての障がい種別の障がい者が支援対象</a:t>
                </a:r>
                <a:endParaRPr kumimoji="1" lang="ja-JP" altLang="ja-JP" sz="13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pSp>
        <p:sp>
          <p:nvSpPr>
            <p:cNvPr id="30" name="AutoShape 29"/>
            <p:cNvSpPr>
              <a:spLocks noChangeArrowheads="1"/>
            </p:cNvSpPr>
            <p:nvPr/>
          </p:nvSpPr>
          <p:spPr bwMode="auto">
            <a:xfrm rot="10800000">
              <a:off x="4668" y="6538"/>
              <a:ext cx="2397" cy="195"/>
            </a:xfrm>
            <a:prstGeom prst="triangle">
              <a:avLst>
                <a:gd name="adj" fmla="val 49282"/>
              </a:avLst>
            </a:prstGeom>
            <a:solidFill>
              <a:srgbClr val="4BACC6"/>
            </a:solidFill>
            <a:ln w="38100">
              <a:solidFill>
                <a:srgbClr val="F2F2F2"/>
              </a:solidFill>
              <a:miter lim="800000"/>
              <a:headEnd/>
              <a:tailEnd/>
            </a:ln>
            <a:effectLst>
              <a:outerShdw dist="28398" dir="3806097" algn="ctr" rotWithShape="0">
                <a:srgbClr val="205867">
                  <a:alpha val="50000"/>
                </a:srgbClr>
              </a:outerShdw>
            </a:effectLst>
          </p:spPr>
          <p:txBody>
            <a:bodyPr vert="horz" wrap="square" lIns="74295" tIns="8890" rIns="74295" bIns="8890" numCol="1" anchor="t" anchorCtr="0" compatLnSpc="1">
              <a:prstTxWarp prst="textNoShape">
                <a:avLst/>
              </a:prstTxWarp>
            </a:bodyPr>
            <a:lstStyle/>
            <a:p>
              <a:endParaRPr lang="ja-JP" altLang="en-US"/>
            </a:p>
          </p:txBody>
        </p:sp>
        <p:sp>
          <p:nvSpPr>
            <p:cNvPr id="31" name="AutoShape 28"/>
            <p:cNvSpPr>
              <a:spLocks noChangeArrowheads="1"/>
            </p:cNvSpPr>
            <p:nvPr/>
          </p:nvSpPr>
          <p:spPr bwMode="auto">
            <a:xfrm>
              <a:off x="1059" y="6878"/>
              <a:ext cx="9713" cy="1134"/>
            </a:xfrm>
            <a:prstGeom prst="roundRect">
              <a:avLst>
                <a:gd name="adj" fmla="val 16667"/>
              </a:avLst>
            </a:prstGeom>
            <a:solidFill>
              <a:srgbClr val="DBE5F1"/>
            </a:solidFill>
            <a:ln w="3175">
              <a:solidFill>
                <a:srgbClr val="000000"/>
              </a:solidFill>
              <a:round/>
              <a:headEnd/>
              <a:tailEnd/>
            </a:ln>
          </p:spPr>
          <p:txBody>
            <a:bodyPr vert="horz" wrap="square" lIns="10800" tIns="0" rIns="108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3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rPr>
                <a:t>●ＩＴステーションと夕陽丘校の連携により、あらゆる</a:t>
              </a:r>
              <a:r>
                <a:rPr kumimoji="1" lang="ja-JP" altLang="ja-JP" sz="1300" b="0" i="0" u="none" strike="noStrike" cap="none" normalizeH="0" baseline="0" dirty="0" err="1" smtClean="0">
                  <a:ln>
                    <a:noFill/>
                  </a:ln>
                  <a:solidFill>
                    <a:srgbClr val="000000"/>
                  </a:solidFill>
                  <a:effectLst/>
                  <a:latin typeface="HG丸ｺﾞｼｯｸM-PRO" pitchFamily="50" charset="-128"/>
                  <a:ea typeface="HG丸ｺﾞｼｯｸM-PRO" pitchFamily="50" charset="-128"/>
                  <a:cs typeface="Times New Roman" pitchFamily="18" charset="0"/>
                </a:rPr>
                <a:t>障がい</a:t>
              </a:r>
              <a:r>
                <a:rPr kumimoji="1" lang="ja-JP" altLang="ja-JP" sz="13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rPr>
                <a:t>者への就労支援拠点として、障がい者への職業訓練や就労支援</a:t>
              </a:r>
              <a:r>
                <a:rPr kumimoji="1" lang="ja-JP" altLang="en-US" sz="13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rPr>
                <a:t>　</a:t>
              </a:r>
              <a:endParaRPr kumimoji="1" lang="en-US" altLang="ja-JP" sz="13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ja-JP" altLang="en-US" sz="1300" dirty="0">
                  <a:solidFill>
                    <a:srgbClr val="000000"/>
                  </a:solidFill>
                  <a:latin typeface="HG丸ｺﾞｼｯｸM-PRO" pitchFamily="50" charset="-128"/>
                  <a:ea typeface="HG丸ｺﾞｼｯｸM-PRO" pitchFamily="50" charset="-128"/>
                  <a:cs typeface="Times New Roman" pitchFamily="18" charset="0"/>
                </a:rPr>
                <a:t>　</a:t>
              </a:r>
              <a:r>
                <a:rPr kumimoji="1" lang="ja-JP" altLang="ja-JP" sz="13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rPr>
                <a:t>を効果的に行う。</a:t>
              </a:r>
              <a:endParaRPr kumimoji="1" lang="ja-JP" altLang="ja-JP" sz="13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sz="13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rPr>
                <a:t>●また、連携を深めることにより、</a:t>
              </a:r>
              <a:r>
                <a:rPr kumimoji="1" lang="ja-JP" altLang="ja-JP" sz="1300" b="0" i="0" u="none" strike="noStrike" cap="none" normalizeH="0" baseline="0" dirty="0" err="1" smtClean="0">
                  <a:ln>
                    <a:noFill/>
                  </a:ln>
                  <a:solidFill>
                    <a:srgbClr val="000000"/>
                  </a:solidFill>
                  <a:effectLst/>
                  <a:latin typeface="HG丸ｺﾞｼｯｸM-PRO" pitchFamily="50" charset="-128"/>
                  <a:ea typeface="HG丸ｺﾞｼｯｸM-PRO" pitchFamily="50" charset="-128"/>
                  <a:cs typeface="Times New Roman" pitchFamily="18" charset="0"/>
                </a:rPr>
                <a:t>障がい</a:t>
              </a:r>
              <a:r>
                <a:rPr kumimoji="1" lang="ja-JP" altLang="ja-JP" sz="13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Times New Roman" pitchFamily="18" charset="0"/>
                </a:rPr>
                <a:t>者のニーズ把握をはじめ、職業訓練や就労支援を効果的に行うことができる。</a:t>
              </a:r>
              <a:endParaRPr kumimoji="1" lang="ja-JP" altLang="ja-JP" sz="13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pSp>
      <p:sp>
        <p:nvSpPr>
          <p:cNvPr id="34" name="Rectangle 37"/>
          <p:cNvSpPr>
            <a:spLocks noChangeArrowheads="1"/>
          </p:cNvSpPr>
          <p:nvPr/>
        </p:nvSpPr>
        <p:spPr bwMode="auto">
          <a:xfrm>
            <a:off x="0" y="45720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8" name="Text Box 42"/>
          <p:cNvSpPr txBox="1">
            <a:spLocks noChangeArrowheads="1"/>
          </p:cNvSpPr>
          <p:nvPr/>
        </p:nvSpPr>
        <p:spPr bwMode="auto">
          <a:xfrm>
            <a:off x="1963738" y="3189288"/>
            <a:ext cx="1465262"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9" name="Text Box 38"/>
          <p:cNvSpPr txBox="1">
            <a:spLocks noChangeArrowheads="1"/>
          </p:cNvSpPr>
          <p:nvPr/>
        </p:nvSpPr>
        <p:spPr bwMode="auto">
          <a:xfrm>
            <a:off x="2868613" y="3295650"/>
            <a:ext cx="4032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1" name="正方形/長方形 40"/>
          <p:cNvSpPr/>
          <p:nvPr/>
        </p:nvSpPr>
        <p:spPr>
          <a:xfrm>
            <a:off x="378375" y="228600"/>
            <a:ext cx="9327153" cy="5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sz="20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大阪府ＩＴステーションの移転に</a:t>
            </a:r>
            <a:r>
              <a:rPr lang="ja-JP" altLang="ja-JP" sz="20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ついて</a:t>
            </a:r>
            <a:endParaRPr lang="ja-JP"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2" name="表 41"/>
          <p:cNvGraphicFramePr>
            <a:graphicFrameLocks noGrp="1"/>
          </p:cNvGraphicFramePr>
          <p:nvPr>
            <p:extLst>
              <p:ext uri="{D42A27DB-BD31-4B8C-83A1-F6EECF244321}">
                <p14:modId xmlns:p14="http://schemas.microsoft.com/office/powerpoint/2010/main" val="3276577636"/>
              </p:ext>
            </p:extLst>
          </p:nvPr>
        </p:nvGraphicFramePr>
        <p:xfrm>
          <a:off x="319405" y="4869160"/>
          <a:ext cx="9386122" cy="1339215"/>
        </p:xfrm>
        <a:graphic>
          <a:graphicData uri="http://schemas.openxmlformats.org/drawingml/2006/table">
            <a:tbl>
              <a:tblPr firstRow="1" firstCol="1" bandRow="1"/>
              <a:tblGrid>
                <a:gridCol w="944769"/>
                <a:gridCol w="2060122"/>
                <a:gridCol w="2145919"/>
                <a:gridCol w="2232724"/>
                <a:gridCol w="2002588"/>
              </a:tblGrid>
              <a:tr h="260985">
                <a:tc>
                  <a:txBody>
                    <a:bodyPr/>
                    <a:lstStyle/>
                    <a:p>
                      <a:pPr algn="just">
                        <a:lnSpc>
                          <a:spcPts val="1500"/>
                        </a:lnSpc>
                        <a:spcAft>
                          <a:spcPts val="0"/>
                        </a:spcAft>
                      </a:pPr>
                      <a:r>
                        <a:rPr lang="en-US" sz="900" kern="100" spc="0" dirty="0">
                          <a:effectLst/>
                          <a:latin typeface="HG丸ｺﾞｼｯｸM-PRO"/>
                          <a:cs typeface="Times New Roman"/>
                        </a:rPr>
                        <a:t> </a:t>
                      </a:r>
                      <a:endParaRPr lang="ja-JP" sz="1200" kern="100" spc="-60" dirty="0">
                        <a:effectLst/>
                        <a:latin typeface="ＭＳ 明朝"/>
                        <a:cs typeface="Times New Roman"/>
                      </a:endParaRPr>
                    </a:p>
                  </a:txBody>
                  <a:tcPr marL="53975" marR="36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ts val="1500"/>
                        </a:lnSpc>
                        <a:spcAft>
                          <a:spcPts val="0"/>
                        </a:spcAft>
                      </a:pPr>
                      <a:r>
                        <a:rPr lang="en-US" sz="900" kern="100" spc="0">
                          <a:effectLst/>
                          <a:latin typeface="HG丸ｺﾞｼｯｸM-PRO"/>
                          <a:cs typeface="Times New Roman"/>
                        </a:rPr>
                        <a:t>H29</a:t>
                      </a:r>
                      <a:r>
                        <a:rPr lang="ja-JP" sz="900" kern="100" spc="0">
                          <a:effectLst/>
                          <a:latin typeface="ＭＳ 明朝"/>
                          <a:ea typeface="HG丸ｺﾞｼｯｸM-PRO"/>
                          <a:cs typeface="Times New Roman"/>
                        </a:rPr>
                        <a:t>年度</a:t>
                      </a:r>
                      <a:endParaRPr lang="ja-JP" sz="1200" kern="100" spc="-60">
                        <a:effectLst/>
                        <a:latin typeface="ＭＳ 明朝"/>
                        <a:cs typeface="Times New Roman"/>
                      </a:endParaRPr>
                    </a:p>
                  </a:txBody>
                  <a:tcPr marL="53975" marR="36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ts val="1500"/>
                        </a:lnSpc>
                        <a:spcAft>
                          <a:spcPts val="0"/>
                        </a:spcAft>
                      </a:pPr>
                      <a:r>
                        <a:rPr lang="en-US" sz="900" kern="100" spc="0">
                          <a:effectLst/>
                          <a:latin typeface="HG丸ｺﾞｼｯｸM-PRO"/>
                          <a:cs typeface="Times New Roman"/>
                        </a:rPr>
                        <a:t>H30</a:t>
                      </a:r>
                      <a:r>
                        <a:rPr lang="ja-JP" sz="900" kern="100" spc="0">
                          <a:effectLst/>
                          <a:latin typeface="ＭＳ 明朝"/>
                          <a:ea typeface="HG丸ｺﾞｼｯｸM-PRO"/>
                          <a:cs typeface="Times New Roman"/>
                        </a:rPr>
                        <a:t>年度</a:t>
                      </a:r>
                      <a:endParaRPr lang="ja-JP" sz="1200" kern="100" spc="-60">
                        <a:effectLst/>
                        <a:latin typeface="ＭＳ 明朝"/>
                        <a:cs typeface="Times New Roman"/>
                      </a:endParaRPr>
                    </a:p>
                  </a:txBody>
                  <a:tcPr marL="53975" marR="36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ts val="1500"/>
                        </a:lnSpc>
                        <a:spcAft>
                          <a:spcPts val="0"/>
                        </a:spcAft>
                      </a:pPr>
                      <a:r>
                        <a:rPr lang="en-US" sz="900" kern="100" spc="0">
                          <a:solidFill>
                            <a:srgbClr val="000000"/>
                          </a:solidFill>
                          <a:effectLst/>
                          <a:latin typeface="HG丸ｺﾞｼｯｸM-PRO"/>
                          <a:cs typeface="Times New Roman"/>
                        </a:rPr>
                        <a:t>H31</a:t>
                      </a:r>
                      <a:r>
                        <a:rPr lang="ja-JP" sz="900" kern="100" spc="0">
                          <a:solidFill>
                            <a:srgbClr val="000000"/>
                          </a:solidFill>
                          <a:effectLst/>
                          <a:latin typeface="ＭＳ 明朝"/>
                          <a:ea typeface="HG丸ｺﾞｼｯｸM-PRO"/>
                          <a:cs typeface="Times New Roman"/>
                        </a:rPr>
                        <a:t>年度</a:t>
                      </a:r>
                      <a:endParaRPr lang="ja-JP" sz="1200" kern="100" spc="-60">
                        <a:effectLst/>
                        <a:latin typeface="ＭＳ 明朝"/>
                        <a:cs typeface="Times New Roman"/>
                      </a:endParaRPr>
                    </a:p>
                  </a:txBody>
                  <a:tcPr marL="53975" marR="36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ts val="1500"/>
                        </a:lnSpc>
                        <a:spcAft>
                          <a:spcPts val="0"/>
                        </a:spcAft>
                      </a:pPr>
                      <a:r>
                        <a:rPr lang="en-US" sz="900" kern="100" spc="0">
                          <a:effectLst/>
                          <a:latin typeface="HG丸ｺﾞｼｯｸM-PRO"/>
                          <a:cs typeface="Times New Roman"/>
                        </a:rPr>
                        <a:t>H32</a:t>
                      </a:r>
                      <a:r>
                        <a:rPr lang="ja-JP" sz="900" kern="100" spc="0">
                          <a:effectLst/>
                          <a:latin typeface="ＭＳ 明朝"/>
                          <a:ea typeface="HG丸ｺﾞｼｯｸM-PRO"/>
                          <a:cs typeface="Times New Roman"/>
                        </a:rPr>
                        <a:t>年度</a:t>
                      </a:r>
                      <a:endParaRPr lang="ja-JP" sz="1200" kern="100" spc="-60">
                        <a:effectLst/>
                        <a:latin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354965">
                <a:tc>
                  <a:txBody>
                    <a:bodyPr/>
                    <a:lstStyle/>
                    <a:p>
                      <a:pPr algn="ctr">
                        <a:lnSpc>
                          <a:spcPts val="1500"/>
                        </a:lnSpc>
                        <a:spcAft>
                          <a:spcPts val="0"/>
                        </a:spcAft>
                      </a:pPr>
                      <a:r>
                        <a:rPr lang="ja-JP" sz="1400" kern="100" spc="0" dirty="0">
                          <a:effectLst/>
                          <a:latin typeface="ＭＳ 明朝"/>
                          <a:ea typeface="HG丸ｺﾞｼｯｸM-PRO"/>
                          <a:cs typeface="Times New Roman"/>
                        </a:rPr>
                        <a:t>ＩＴＳ</a:t>
                      </a:r>
                      <a:endParaRPr lang="ja-JP" sz="2400" kern="100" spc="-60" dirty="0">
                        <a:effectLst/>
                        <a:latin typeface="ＭＳ 明朝"/>
                        <a:cs typeface="Times New Roman"/>
                      </a:endParaRPr>
                    </a:p>
                  </a:txBody>
                  <a:tcPr marL="5397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gridSpan="2">
                  <a:txBody>
                    <a:bodyPr/>
                    <a:lstStyle/>
                    <a:p>
                      <a:pPr algn="ctr" latinLnBrk="1">
                        <a:lnSpc>
                          <a:spcPts val="1500"/>
                        </a:lnSpc>
                        <a:spcAft>
                          <a:spcPts val="0"/>
                        </a:spcAft>
                      </a:pPr>
                      <a:r>
                        <a:rPr lang="en-US" sz="1200" kern="100" spc="0" dirty="0">
                          <a:solidFill>
                            <a:srgbClr val="000000"/>
                          </a:solidFill>
                          <a:effectLst/>
                          <a:latin typeface="HG丸ｺﾞｼｯｸM-PRO"/>
                          <a:cs typeface="Times New Roman"/>
                        </a:rPr>
                        <a:t>H30</a:t>
                      </a:r>
                      <a:r>
                        <a:rPr lang="ja-JP" sz="1200" kern="100" spc="0" dirty="0">
                          <a:solidFill>
                            <a:srgbClr val="000000"/>
                          </a:solidFill>
                          <a:effectLst/>
                          <a:latin typeface="ＭＳ 明朝"/>
                          <a:ea typeface="HG丸ｺﾞｼｯｸM-PRO"/>
                          <a:cs typeface="Times New Roman"/>
                        </a:rPr>
                        <a:t>年度末から</a:t>
                      </a:r>
                      <a:r>
                        <a:rPr lang="en-US" sz="1200" kern="100" spc="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H31</a:t>
                      </a:r>
                      <a:r>
                        <a:rPr lang="ja-JP" sz="1200" kern="100" spc="0" dirty="0">
                          <a:solidFill>
                            <a:srgbClr val="000000"/>
                          </a:solidFill>
                          <a:effectLst/>
                          <a:latin typeface="ＭＳ 明朝"/>
                          <a:ea typeface="HG丸ｺﾞｼｯｸM-PRO"/>
                          <a:cs typeface="Times New Roman"/>
                        </a:rPr>
                        <a:t>年度上旬で訓練終了予定</a:t>
                      </a:r>
                      <a:endParaRPr lang="ja-JP" sz="1200" kern="100" spc="-60" dirty="0">
                        <a:effectLst/>
                        <a:latin typeface="ＭＳ 明朝"/>
                        <a:cs typeface="Times New Roman"/>
                      </a:endParaRPr>
                    </a:p>
                  </a:txBody>
                  <a:tcPr marL="5397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a:lnSpc>
                          <a:spcPts val="1800"/>
                        </a:lnSpc>
                        <a:spcAft>
                          <a:spcPts val="0"/>
                        </a:spcAft>
                      </a:pPr>
                      <a:r>
                        <a:rPr lang="en-US" sz="1200" kern="100" spc="-60" dirty="0" smtClean="0">
                          <a:effectLst/>
                          <a:latin typeface="HG丸ｺﾞｼｯｸM-PRO"/>
                          <a:cs typeface="Times New Roman"/>
                        </a:rPr>
                        <a:t>H31</a:t>
                      </a:r>
                      <a:r>
                        <a:rPr lang="ja-JP" sz="1200" kern="100" spc="-60" dirty="0">
                          <a:effectLst/>
                          <a:latin typeface="ＭＳ 明朝"/>
                          <a:ea typeface="HG丸ｺﾞｼｯｸM-PRO"/>
                          <a:cs typeface="Times New Roman"/>
                        </a:rPr>
                        <a:t>年度中に移転　※調整中</a:t>
                      </a:r>
                      <a:endParaRPr lang="ja-JP" sz="1200" kern="100" spc="-60" dirty="0">
                        <a:effectLst/>
                        <a:latin typeface="ＭＳ 明朝"/>
                        <a:cs typeface="Times New Roman"/>
                      </a:endParaRPr>
                    </a:p>
                  </a:txBody>
                  <a:tcPr marL="5397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ja-JP" sz="1200" kern="100" spc="0">
                          <a:effectLst/>
                          <a:latin typeface="ＭＳ 明朝"/>
                          <a:ea typeface="HG丸ｺﾞｼｯｸM-PRO"/>
                          <a:cs typeface="Times New Roman"/>
                        </a:rPr>
                        <a:t>（以降活用なければ売却）</a:t>
                      </a:r>
                      <a:endParaRPr lang="ja-JP" sz="1200" kern="100" spc="-60">
                        <a:effectLst/>
                        <a:latin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265">
                <a:tc>
                  <a:txBody>
                    <a:bodyPr/>
                    <a:lstStyle/>
                    <a:p>
                      <a:pPr algn="ctr">
                        <a:lnSpc>
                          <a:spcPts val="1500"/>
                        </a:lnSpc>
                        <a:spcAft>
                          <a:spcPts val="0"/>
                        </a:spcAft>
                      </a:pPr>
                      <a:r>
                        <a:rPr lang="ja-JP" sz="1400" kern="100" spc="0" dirty="0">
                          <a:effectLst/>
                          <a:latin typeface="ＭＳ 明朝"/>
                          <a:ea typeface="HG丸ｺﾞｼｯｸM-PRO"/>
                          <a:cs typeface="Times New Roman"/>
                        </a:rPr>
                        <a:t>芦原校</a:t>
                      </a:r>
                      <a:endParaRPr lang="ja-JP" sz="2400" kern="100" spc="-60" dirty="0">
                        <a:effectLst/>
                        <a:latin typeface="ＭＳ 明朝"/>
                        <a:cs typeface="Times New Roman"/>
                      </a:endParaRPr>
                    </a:p>
                  </a:txBody>
                  <a:tcPr marL="5397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gridSpan="2">
                  <a:txBody>
                    <a:bodyPr/>
                    <a:lstStyle/>
                    <a:p>
                      <a:pPr algn="ctr" latinLnBrk="1">
                        <a:lnSpc>
                          <a:spcPts val="1500"/>
                        </a:lnSpc>
                        <a:spcAft>
                          <a:spcPts val="0"/>
                        </a:spcAft>
                      </a:pPr>
                      <a:r>
                        <a:rPr lang="en-US" sz="1200" kern="100" spc="0" dirty="0">
                          <a:solidFill>
                            <a:srgbClr val="000000"/>
                          </a:solidFill>
                          <a:effectLst/>
                          <a:latin typeface="HG丸ｺﾞｼｯｸM-PRO"/>
                          <a:cs typeface="Times New Roman"/>
                        </a:rPr>
                        <a:t>H30</a:t>
                      </a:r>
                      <a:r>
                        <a:rPr lang="ja-JP" sz="1200" kern="100" spc="0" dirty="0">
                          <a:solidFill>
                            <a:srgbClr val="000000"/>
                          </a:solidFill>
                          <a:effectLst/>
                          <a:latin typeface="ＭＳ 明朝"/>
                          <a:ea typeface="HG丸ｺﾞｼｯｸM-PRO"/>
                          <a:cs typeface="Times New Roman"/>
                        </a:rPr>
                        <a:t>年度まで訓練実施（</a:t>
                      </a:r>
                      <a:r>
                        <a:rPr lang="en-US" sz="1200" kern="100" spc="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H30</a:t>
                      </a:r>
                      <a:r>
                        <a:rPr lang="ja-JP" sz="1200" kern="100" spc="0" dirty="0">
                          <a:solidFill>
                            <a:srgbClr val="000000"/>
                          </a:solidFill>
                          <a:effectLst/>
                          <a:latin typeface="ＭＳ 明朝"/>
                          <a:ea typeface="HG丸ｺﾞｼｯｸM-PRO"/>
                          <a:cs typeface="Times New Roman"/>
                        </a:rPr>
                        <a:t>年度末</a:t>
                      </a:r>
                      <a:r>
                        <a:rPr lang="ja-JP" sz="1200" kern="100" spc="0" dirty="0">
                          <a:effectLst/>
                          <a:latin typeface="ＭＳ 明朝"/>
                          <a:ea typeface="HG丸ｺﾞｼｯｸM-PRO"/>
                          <a:cs typeface="Times New Roman"/>
                        </a:rPr>
                        <a:t>で閉校）</a:t>
                      </a:r>
                      <a:endParaRPr lang="ja-JP" sz="1200" kern="100" spc="-60" dirty="0">
                        <a:effectLst/>
                        <a:latin typeface="ＭＳ 明朝"/>
                        <a:cs typeface="Times New Roman"/>
                      </a:endParaRPr>
                    </a:p>
                  </a:txBody>
                  <a:tcPr marL="5397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a:lnSpc>
                          <a:spcPts val="1500"/>
                        </a:lnSpc>
                        <a:spcAft>
                          <a:spcPts val="0"/>
                        </a:spcAft>
                      </a:pPr>
                      <a:r>
                        <a:rPr lang="ja-JP" sz="1200" kern="100" spc="0" dirty="0">
                          <a:effectLst/>
                          <a:latin typeface="ＭＳ 明朝"/>
                          <a:ea typeface="HG丸ｺﾞｼｯｸM-PRO"/>
                          <a:cs typeface="Times New Roman"/>
                        </a:rPr>
                        <a:t>（以降活用なければ売却）</a:t>
                      </a:r>
                      <a:endParaRPr lang="ja-JP" sz="1200" kern="100" spc="-60" dirty="0">
                        <a:effectLst/>
                        <a:latin typeface="ＭＳ 明朝"/>
                        <a:cs typeface="Times New Roman"/>
                      </a:endParaRPr>
                    </a:p>
                  </a:txBody>
                  <a:tcPr marL="5397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347345">
                <a:tc>
                  <a:txBody>
                    <a:bodyPr/>
                    <a:lstStyle/>
                    <a:p>
                      <a:pPr algn="ctr">
                        <a:lnSpc>
                          <a:spcPts val="1500"/>
                        </a:lnSpc>
                        <a:spcAft>
                          <a:spcPts val="0"/>
                        </a:spcAft>
                      </a:pPr>
                      <a:r>
                        <a:rPr lang="ja-JP" sz="1400" kern="100" spc="0" dirty="0">
                          <a:effectLst/>
                          <a:latin typeface="ＭＳ 明朝"/>
                          <a:ea typeface="HG丸ｺﾞｼｯｸM-PRO"/>
                          <a:cs typeface="Times New Roman"/>
                        </a:rPr>
                        <a:t>夕陽丘校</a:t>
                      </a:r>
                      <a:endParaRPr lang="ja-JP" sz="2400" kern="100" spc="-60" dirty="0">
                        <a:effectLst/>
                        <a:latin typeface="ＭＳ 明朝"/>
                        <a:cs typeface="Times New Roman"/>
                      </a:endParaRPr>
                    </a:p>
                  </a:txBody>
                  <a:tcPr marL="5397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lnSpc>
                          <a:spcPts val="1500"/>
                        </a:lnSpc>
                        <a:spcAft>
                          <a:spcPts val="0"/>
                        </a:spcAft>
                      </a:pPr>
                      <a:r>
                        <a:rPr lang="ja-JP" sz="1200" kern="100" spc="0" dirty="0">
                          <a:effectLst/>
                          <a:latin typeface="ＭＳ 明朝"/>
                          <a:ea typeface="HG丸ｺﾞｼｯｸM-PRO"/>
                          <a:cs typeface="Times New Roman"/>
                        </a:rPr>
                        <a:t>離職者の事務系訓練</a:t>
                      </a:r>
                      <a:endParaRPr lang="ja-JP" sz="1200" kern="100" spc="-60" dirty="0">
                        <a:effectLst/>
                        <a:latin typeface="ＭＳ 明朝"/>
                        <a:cs typeface="Times New Roman"/>
                      </a:endParaRPr>
                    </a:p>
                  </a:txBody>
                  <a:tcPr marL="5397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1200" spc="0" dirty="0" smtClean="0">
                          <a:effectLst/>
                          <a:latin typeface="Symbol"/>
                          <a:ea typeface="HG丸ｺﾞｼｯｸM-PRO"/>
                        </a:rPr>
                        <a:t>（</a:t>
                      </a:r>
                      <a:r>
                        <a:rPr lang="ja-JP" sz="1200" spc="0" dirty="0">
                          <a:effectLst/>
                          <a:latin typeface="Symbol"/>
                          <a:ea typeface="HG丸ｺﾞｼｯｸM-PRO"/>
                        </a:rPr>
                        <a:t>施設</a:t>
                      </a:r>
                      <a:r>
                        <a:rPr lang="ja-JP" sz="1200" spc="0" dirty="0" smtClean="0">
                          <a:effectLst/>
                          <a:latin typeface="Symbol"/>
                          <a:ea typeface="HG丸ｺﾞｼｯｸM-PRO"/>
                        </a:rPr>
                        <a:t>改修工事</a:t>
                      </a:r>
                      <a:r>
                        <a:rPr lang="ja-JP" sz="1200" spc="0" dirty="0">
                          <a:effectLst/>
                          <a:latin typeface="Symbol"/>
                          <a:ea typeface="HG丸ｺﾞｼｯｸM-PRO"/>
                        </a:rPr>
                        <a:t>）</a:t>
                      </a:r>
                      <a:r>
                        <a:rPr lang="ja-JP" sz="1200" dirty="0">
                          <a:effectLst/>
                          <a:latin typeface="Symbol"/>
                        </a:rPr>
                        <a:t> </a:t>
                      </a:r>
                    </a:p>
                  </a:txBody>
                  <a:tcPr marL="5397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1200" kern="100" spc="0" dirty="0">
                          <a:solidFill>
                            <a:srgbClr val="FFFFFF"/>
                          </a:solidFill>
                          <a:effectLst/>
                          <a:latin typeface="HG丸ｺﾞｼｯｸM-PRO"/>
                          <a:cs typeface="Times New Roman"/>
                        </a:rPr>
                        <a:t>H31</a:t>
                      </a:r>
                      <a:r>
                        <a:rPr lang="ja-JP" sz="1200" kern="100" spc="0" dirty="0">
                          <a:solidFill>
                            <a:srgbClr val="FFFFFF"/>
                          </a:solidFill>
                          <a:effectLst/>
                          <a:latin typeface="ＭＳ 明朝"/>
                          <a:ea typeface="HG丸ｺﾞｼｯｸM-PRO"/>
                          <a:cs typeface="Times New Roman"/>
                        </a:rPr>
                        <a:t>年４月 </a:t>
                      </a:r>
                      <a:endParaRPr lang="ja-JP" sz="1200" kern="100" spc="-60" dirty="0">
                        <a:effectLst/>
                        <a:latin typeface="ＭＳ 明朝"/>
                        <a:cs typeface="Times New Roman"/>
                      </a:endParaRPr>
                    </a:p>
                    <a:p>
                      <a:pPr algn="ctr">
                        <a:lnSpc>
                          <a:spcPts val="1500"/>
                        </a:lnSpc>
                        <a:spcAft>
                          <a:spcPts val="0"/>
                        </a:spcAft>
                      </a:pPr>
                      <a:r>
                        <a:rPr lang="en-US" sz="1200" kern="100" spc="0" dirty="0">
                          <a:solidFill>
                            <a:srgbClr val="FFFFFF"/>
                          </a:solidFill>
                          <a:effectLst/>
                          <a:latin typeface="HG丸ｺﾞｼｯｸM-PRO"/>
                          <a:cs typeface="Times New Roman"/>
                        </a:rPr>
                        <a:t>(</a:t>
                      </a:r>
                      <a:r>
                        <a:rPr lang="ja-JP" sz="1200" kern="100" spc="0" dirty="0">
                          <a:solidFill>
                            <a:srgbClr val="FFFFFF"/>
                          </a:solidFill>
                          <a:effectLst/>
                          <a:latin typeface="ＭＳ 明朝"/>
                          <a:ea typeface="HG丸ｺﾞｼｯｸM-PRO"/>
                          <a:cs typeface="Times New Roman"/>
                        </a:rPr>
                        <a:t>新</a:t>
                      </a:r>
                      <a:r>
                        <a:rPr lang="en-US" sz="1200" kern="100" spc="0" dirty="0">
                          <a:solidFill>
                            <a:srgbClr val="FFFFFF"/>
                          </a:solidFill>
                          <a:effectLst/>
                          <a:latin typeface="ＭＳ 明朝"/>
                          <a:ea typeface="HG丸ｺﾞｼｯｸM-PRO"/>
                          <a:cs typeface="Times New Roman"/>
                        </a:rPr>
                        <a:t>)</a:t>
                      </a:r>
                      <a:r>
                        <a:rPr lang="ja-JP" sz="1200" kern="100" spc="0" dirty="0">
                          <a:solidFill>
                            <a:srgbClr val="FFFFFF"/>
                          </a:solidFill>
                          <a:effectLst/>
                          <a:latin typeface="ＭＳ 明朝"/>
                          <a:ea typeface="HG丸ｺﾞｼｯｸM-PRO"/>
                          <a:cs typeface="Times New Roman"/>
                        </a:rPr>
                        <a:t>夕陽丘校開校</a:t>
                      </a:r>
                      <a:endParaRPr lang="ja-JP" sz="1200" kern="100" spc="-60" dirty="0">
                        <a:effectLst/>
                        <a:latin typeface="ＭＳ 明朝"/>
                        <a:cs typeface="Times New Roman"/>
                      </a:endParaRPr>
                    </a:p>
                  </a:txBody>
                  <a:tcPr marL="5397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ctr">
                        <a:lnSpc>
                          <a:spcPts val="1500"/>
                        </a:lnSpc>
                        <a:spcAft>
                          <a:spcPts val="0"/>
                        </a:spcAft>
                      </a:pPr>
                      <a:r>
                        <a:rPr lang="en-US" sz="1200" kern="100" spc="0" dirty="0">
                          <a:effectLst/>
                          <a:latin typeface="HG丸ｺﾞｼｯｸM-PRO"/>
                          <a:cs typeface="Times New Roman"/>
                        </a:rPr>
                        <a:t> </a:t>
                      </a:r>
                      <a:endParaRPr lang="ja-JP" sz="1200" kern="100" spc="-60" dirty="0">
                        <a:effectLst/>
                        <a:latin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3" name="AutoShape 47"/>
          <p:cNvSpPr>
            <a:spLocks noChangeShapeType="1"/>
          </p:cNvSpPr>
          <p:nvPr/>
        </p:nvSpPr>
        <p:spPr bwMode="auto">
          <a:xfrm rot="16200000" flipH="1">
            <a:off x="2298862" y="6083139"/>
            <a:ext cx="387352" cy="407667"/>
          </a:xfrm>
          <a:prstGeom prst="bentConnector3">
            <a:avLst>
              <a:gd name="adj1" fmla="val 92280"/>
            </a:avLst>
          </a:prstGeom>
          <a:noFill/>
          <a:ln w="381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4" name="AutoShape 46"/>
          <p:cNvSpPr>
            <a:spLocks noChangeShapeType="1"/>
          </p:cNvSpPr>
          <p:nvPr/>
        </p:nvSpPr>
        <p:spPr bwMode="auto">
          <a:xfrm>
            <a:off x="5241032" y="5403502"/>
            <a:ext cx="307975" cy="545778"/>
          </a:xfrm>
          <a:prstGeom prst="bentConnector3">
            <a:avLst>
              <a:gd name="adj1" fmla="val 50000"/>
            </a:avLst>
          </a:prstGeom>
          <a:noFill/>
          <a:ln w="381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5" name="Text Box 48"/>
          <p:cNvSpPr txBox="1">
            <a:spLocks noChangeArrowheads="1"/>
          </p:cNvSpPr>
          <p:nvPr/>
        </p:nvSpPr>
        <p:spPr bwMode="auto">
          <a:xfrm>
            <a:off x="1963738" y="3189288"/>
            <a:ext cx="1465262"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6" name="Text Box 44"/>
          <p:cNvSpPr txBox="1">
            <a:spLocks noChangeArrowheads="1"/>
          </p:cNvSpPr>
          <p:nvPr/>
        </p:nvSpPr>
        <p:spPr bwMode="auto">
          <a:xfrm>
            <a:off x="2868613" y="3295650"/>
            <a:ext cx="4032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7" name="AutoShape 45"/>
          <p:cNvSpPr>
            <a:spLocks noChangeShapeType="1"/>
          </p:cNvSpPr>
          <p:nvPr/>
        </p:nvSpPr>
        <p:spPr bwMode="auto">
          <a:xfrm>
            <a:off x="5096829" y="5676391"/>
            <a:ext cx="307975" cy="284162"/>
          </a:xfrm>
          <a:prstGeom prst="bentConnector3">
            <a:avLst>
              <a:gd name="adj1" fmla="val 50000"/>
            </a:avLst>
          </a:prstGeom>
          <a:noFill/>
          <a:ln w="381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8" name="Text Box 49"/>
          <p:cNvSpPr txBox="1">
            <a:spLocks noChangeArrowheads="1"/>
          </p:cNvSpPr>
          <p:nvPr/>
        </p:nvSpPr>
        <p:spPr bwMode="auto">
          <a:xfrm>
            <a:off x="2720752" y="6381328"/>
            <a:ext cx="3960440" cy="200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smtClean="0">
                <a:ln>
                  <a:noFill/>
                </a:ln>
                <a:solidFill>
                  <a:schemeClr val="tx1"/>
                </a:solidFill>
                <a:effectLst/>
                <a:latin typeface="HG丸ｺﾞｼｯｸM-PRO" pitchFamily="50" charset="-128"/>
                <a:ea typeface="HG丸ｺﾞｼｯｸM-PRO" pitchFamily="50" charset="-128"/>
                <a:cs typeface="ＭＳ Ｐゴシック" pitchFamily="50" charset="-128"/>
              </a:rPr>
              <a:t>H30</a:t>
            </a:r>
            <a:r>
              <a:rPr kumimoji="1" lang="ja-JP" altLang="en-US" sz="1050" b="0" i="0" u="none" strike="noStrike" cap="none" normalizeH="0" baseline="0" smtClean="0">
                <a:ln>
                  <a:noFill/>
                </a:ln>
                <a:solidFill>
                  <a:schemeClr val="tx1"/>
                </a:solidFill>
                <a:effectLst/>
                <a:latin typeface="HG丸ｺﾞｼｯｸM-PRO" pitchFamily="50" charset="-128"/>
                <a:ea typeface="HG丸ｺﾞｼｯｸM-PRO" pitchFamily="50" charset="-128"/>
                <a:cs typeface="ＭＳ Ｐゴシック" pitchFamily="50" charset="-128"/>
              </a:rPr>
              <a:t>～民間教育訓練機関への委託訓練化（校外で実施）</a:t>
            </a:r>
            <a:endParaRPr kumimoji="1" lang="ja-JP" altLang="ja-JP" sz="2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0" name="AutoShape 32"/>
          <p:cNvSpPr>
            <a:spLocks noChangeArrowheads="1"/>
          </p:cNvSpPr>
          <p:nvPr/>
        </p:nvSpPr>
        <p:spPr bwMode="auto">
          <a:xfrm>
            <a:off x="344488" y="4648753"/>
            <a:ext cx="8703659" cy="220407"/>
          </a:xfrm>
          <a:prstGeom prst="roundRect">
            <a:avLst>
              <a:gd name="adj" fmla="val 16667"/>
            </a:avLst>
          </a:prstGeom>
          <a:noFill/>
          <a:ln>
            <a:noFill/>
          </a:ln>
          <a:extLst>
            <a:ext uri="{909E8E84-426E-40DD-AFC4-6F175D3DCCD1}">
              <a14:hiddenFill xmlns:a14="http://schemas.microsoft.com/office/drawing/2010/main">
                <a:solidFill>
                  <a:srgbClr val="1F497D"/>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0800" tIns="0" rIns="108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200" b="1" dirty="0" smtClean="0">
                <a:solidFill>
                  <a:srgbClr val="000000"/>
                </a:solidFill>
                <a:latin typeface="HG丸ｺﾞｼｯｸM-PRO" pitchFamily="50" charset="-128"/>
                <a:ea typeface="HG丸ｺﾞｼｯｸM-PRO" pitchFamily="50" charset="-128"/>
                <a:cs typeface="Times New Roman" pitchFamily="18" charset="0"/>
              </a:rPr>
              <a:t>今後のスケジュール</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Tree>
    <p:extLst>
      <p:ext uri="{BB962C8B-B14F-4D97-AF65-F5344CB8AC3E}">
        <p14:creationId xmlns:p14="http://schemas.microsoft.com/office/powerpoint/2010/main" val="3011860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1"/>
          <p:cNvSpPr txBox="1">
            <a:spLocks noChangeArrowheads="1"/>
          </p:cNvSpPr>
          <p:nvPr/>
        </p:nvSpPr>
        <p:spPr bwMode="auto">
          <a:xfrm>
            <a:off x="151953" y="258738"/>
            <a:ext cx="9553575" cy="361950"/>
          </a:xfrm>
          <a:prstGeom prst="rect">
            <a:avLst/>
          </a:prstGeom>
          <a:gradFill rotWithShape="1">
            <a:gsLst>
              <a:gs pos="0">
                <a:srgbClr val="959595"/>
              </a:gs>
              <a:gs pos="50000">
                <a:srgbClr val="D6D6D6"/>
              </a:gs>
              <a:gs pos="100000">
                <a:srgbClr val="FFFFFF"/>
              </a:gs>
            </a:gsLst>
            <a:lin ang="13500000" scaled="1"/>
          </a:gradFill>
          <a:ln>
            <a:noFill/>
          </a:ln>
          <a:extLs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1600" b="1" i="0" u="none" strike="noStrike" cap="none" normalizeH="0" baseline="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在宅就業支援体制構築モデル事業</a:t>
            </a:r>
            <a:endParaRPr kumimoji="1" lang="ja-JP" altLang="ja-JP" sz="2400" b="0" i="0" u="none" strike="noStrike" cap="none" normalizeH="0" baseline="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3"/>
          <p:cNvSpPr txBox="1">
            <a:spLocks noChangeArrowheads="1"/>
          </p:cNvSpPr>
          <p:nvPr/>
        </p:nvSpPr>
        <p:spPr bwMode="auto">
          <a:xfrm>
            <a:off x="151953" y="911225"/>
            <a:ext cx="9553575" cy="571500"/>
          </a:xfrm>
          <a:prstGeom prst="rect">
            <a:avLst/>
          </a:prstGeom>
          <a:solidFill>
            <a:srgbClr val="FFFFFF"/>
          </a:solidFill>
          <a:ln>
            <a:noFill/>
          </a:ln>
          <a:extLst>
            <a:ext uri="{91240B29-F687-4F45-9708-019B960494DF}">
              <a14:hiddenLine xmlns:a14="http://schemas.microsoft.com/office/drawing/2010/main" w="190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114300" algn="l" defTabSz="914400" rtl="0" eaLnBrk="1" fontAlgn="base" latinLnBrk="0" hangingPunct="1">
              <a:lnSpc>
                <a:spcPct val="100000"/>
              </a:lnSpc>
              <a:spcBef>
                <a:spcPct val="0"/>
              </a:spcBef>
              <a:spcAft>
                <a:spcPct val="0"/>
              </a:spcAft>
              <a:buClrTx/>
              <a:buSzTx/>
              <a:buFontTx/>
              <a:buNone/>
              <a:tabLst/>
            </a:pPr>
            <a:r>
              <a:rPr kumimoji="1" lang="ja-JP"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働く意欲と能力はあるものの、就労時間の制約や移動に困難があるなど様々な事情で就職等が困難な</a:t>
            </a:r>
            <a:r>
              <a:rPr kumimoji="1" lang="ja-JP" altLang="ja-JP" sz="105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者もいることから、障がい者の社会的、経済的自立を促進するため、</a:t>
            </a:r>
            <a:r>
              <a:rPr kumimoji="1" lang="en-US"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技術を活用した在宅就業支援体制を構築するモデル事業を実施し、</a:t>
            </a:r>
            <a:r>
              <a:rPr kumimoji="1" lang="ja-JP" altLang="en-US" sz="105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在宅障がい</a:t>
            </a:r>
            <a:r>
              <a:rPr kumimoji="1"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者が能力等に応じて活躍できる支援体制を構築する。</a:t>
            </a:r>
            <a:endParaRPr kumimoji="1" lang="ja-JP" altLang="en-US" sz="2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5"/>
          <p:cNvSpPr txBox="1">
            <a:spLocks noChangeArrowheads="1"/>
          </p:cNvSpPr>
          <p:nvPr/>
        </p:nvSpPr>
        <p:spPr bwMode="auto">
          <a:xfrm>
            <a:off x="128464" y="1722884"/>
            <a:ext cx="9553575" cy="1562100"/>
          </a:xfrm>
          <a:prstGeom prst="rect">
            <a:avLst/>
          </a:prstGeom>
          <a:solidFill>
            <a:srgbClr val="FFFFFF"/>
          </a:solidFill>
          <a:ln>
            <a:noFill/>
          </a:ln>
          <a:extLst>
            <a:ext uri="{91240B29-F687-4F45-9708-019B960494DF}">
              <a14:hiddenLine xmlns:a14="http://schemas.microsoft.com/office/drawing/2010/main" w="190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indent="917575"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14300" algn="l" defTabSz="914400" rtl="0" eaLnBrk="1" fontAlgn="base" latinLnBrk="0" hangingPunct="1">
              <a:lnSpc>
                <a:spcPct val="100000"/>
              </a:lnSpc>
              <a:spcBef>
                <a:spcPct val="0"/>
              </a:spcBef>
              <a:spcAft>
                <a:spcPct val="0"/>
              </a:spcAft>
              <a:buClrTx/>
              <a:buSzTx/>
              <a:buFontTx/>
              <a:buNone/>
              <a:tabLst/>
            </a:pPr>
            <a:r>
              <a:rPr kumimoji="1" lang="ja-JP" altLang="ja-JP" sz="105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工賃向上計画支援事業の特別事業（在宅就業の支援体制の構築に向けたモデル事業（負担割合：国</a:t>
            </a:r>
            <a:r>
              <a:rPr kumimoji="1" lang="en-US" altLang="ja-JP" sz="105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1/2</a:t>
            </a:r>
            <a:r>
              <a:rPr kumimoji="1" lang="ja-JP" altLang="en-US" sz="1050" b="0" i="0" u="none" strike="noStrike" cap="none" normalizeH="0" baseline="0" dirty="0" err="1" smtClean="0">
                <a:ln>
                  <a:noFill/>
                </a:ln>
                <a:solidFill>
                  <a:schemeClr val="tx1"/>
                </a:solidFill>
                <a:effectLst/>
                <a:latin typeface="HG丸ｺﾞｼｯｸM-PRO" pitchFamily="50" charset="-128"/>
                <a:ea typeface="HG丸ｺﾞｼｯｸM-PRO" pitchFamily="50" charset="-128"/>
                <a:cs typeface="Times New Roman" pitchFamily="18" charset="0"/>
              </a:rPr>
              <a:t>、</a:t>
            </a:r>
            <a:r>
              <a:rPr kumimoji="1" lang="ja-JP" altLang="en-US" sz="105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府</a:t>
            </a:r>
            <a:r>
              <a:rPr kumimoji="1" lang="en-US" altLang="ja-JP" sz="105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1/2</a:t>
            </a:r>
            <a:r>
              <a:rPr kumimoji="1" lang="ja-JP" altLang="en-US" sz="105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））を活用し、大阪府と厚生労働省から在宅就業支援団体として認定を受けた団体が契約を締結したうえで、府</a:t>
            </a:r>
            <a:r>
              <a:rPr kumimoji="1" lang="en-US" altLang="ja-JP" sz="105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IT</a:t>
            </a:r>
            <a:r>
              <a:rPr kumimoji="1" lang="ja-JP" altLang="en-US" sz="105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ステーションと連携し、下記役割のもと、在宅就業を希望する</a:t>
            </a:r>
            <a:r>
              <a:rPr kumimoji="1" lang="ja-JP" altLang="en-US" sz="1050" b="0" i="0" u="none" strike="noStrike" cap="none" normalizeH="0" baseline="0" dirty="0" err="1" smtClean="0">
                <a:ln>
                  <a:noFill/>
                </a:ln>
                <a:solidFill>
                  <a:schemeClr val="tx1"/>
                </a:solidFill>
                <a:effectLst/>
                <a:latin typeface="HG丸ｺﾞｼｯｸM-PRO" pitchFamily="50" charset="-128"/>
                <a:ea typeface="HG丸ｺﾞｼｯｸM-PRO" pitchFamily="50" charset="-128"/>
                <a:cs typeface="Times New Roman" pitchFamily="18" charset="0"/>
              </a:rPr>
              <a:t>障がい</a:t>
            </a:r>
            <a:r>
              <a:rPr kumimoji="1" lang="ja-JP" altLang="en-US" sz="105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者に対する</a:t>
            </a:r>
            <a:r>
              <a:rPr kumimoji="1" lang="en-US" altLang="ja-JP" sz="105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ICT</a:t>
            </a:r>
            <a:r>
              <a:rPr kumimoji="1" lang="ja-JP" altLang="en-US" sz="105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技術等のスキルアップ支援や、</a:t>
            </a:r>
            <a:r>
              <a:rPr kumimoji="1" lang="ja-JP" altLang="en-US" sz="1050" b="0" i="0" u="none" strike="noStrike" cap="none" normalizeH="0" baseline="0" dirty="0" err="1" smtClean="0">
                <a:ln>
                  <a:noFill/>
                </a:ln>
                <a:solidFill>
                  <a:schemeClr val="tx1"/>
                </a:solidFill>
                <a:effectLst/>
                <a:latin typeface="HG丸ｺﾞｼｯｸM-PRO" pitchFamily="50" charset="-128"/>
                <a:ea typeface="HG丸ｺﾞｼｯｸM-PRO" pitchFamily="50" charset="-128"/>
                <a:cs typeface="Times New Roman" pitchFamily="18" charset="0"/>
              </a:rPr>
              <a:t>在宅障がい</a:t>
            </a:r>
            <a:r>
              <a:rPr kumimoji="1" lang="ja-JP" altLang="en-US" sz="105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者と企業から発注された仕事の効率的なマッチング体制を構築するなど、障がい者の在宅就業促進の礎を築く。</a:t>
            </a:r>
            <a:endParaRPr lang="en-US" altLang="ja-JP" sz="1050" dirty="0">
              <a:cs typeface="Times New Roman" pitchFamily="18" charset="0"/>
            </a:endParaRPr>
          </a:p>
          <a:p>
            <a:pPr marL="0" marR="0" lvl="0" indent="114300" algn="l" defTabSz="914400" rtl="0" eaLnBrk="1" fontAlgn="base" latinLnBrk="0" hangingPunct="1">
              <a:lnSpc>
                <a:spcPct val="100000"/>
              </a:lnSpc>
              <a:spcBef>
                <a:spcPct val="0"/>
              </a:spcBef>
              <a:spcAft>
                <a:spcPct val="0"/>
              </a:spcAft>
              <a:buClrTx/>
              <a:buSzTx/>
              <a:buFontTx/>
              <a:buNone/>
              <a:tabLst/>
            </a:pPr>
            <a:endParaRPr kumimoji="1" lang="en-US" altLang="ja-JP" sz="105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endParaRPr>
          </a:p>
          <a:p>
            <a:pPr marL="0" marR="0" lvl="0" indent="114300" algn="l" defTabSz="914400" rtl="0" eaLnBrk="1" fontAlgn="base" latinLnBrk="0" hangingPunct="1">
              <a:lnSpc>
                <a:spcPct val="100000"/>
              </a:lnSpc>
              <a:spcBef>
                <a:spcPct val="0"/>
              </a:spcBef>
              <a:spcAft>
                <a:spcPct val="0"/>
              </a:spcAft>
              <a:buClrTx/>
              <a:buSzTx/>
              <a:buFontTx/>
              <a:buNone/>
              <a:tabLst/>
            </a:pPr>
            <a:r>
              <a:rPr kumimoji="1" lang="ja-JP" altLang="en-US" sz="105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≪成果目標≫民間企業等から登録テレワーカーに対する、データ入力や音声起稿業務等の受注額</a:t>
            </a:r>
            <a:endParaRPr kumimoji="1" lang="ja-JP" altLang="en-US" sz="1050" b="0" i="0" u="none" strike="noStrike" cap="none" normalizeH="0" baseline="0" dirty="0" smtClean="0">
              <a:ln>
                <a:noFill/>
              </a:ln>
              <a:solidFill>
                <a:schemeClr val="tx1"/>
              </a:solidFill>
              <a:effectLst/>
            </a:endParaRPr>
          </a:p>
          <a:p>
            <a:pPr marL="0" marR="0" lvl="0" indent="917575" algn="l" defTabSz="914400" rtl="0" eaLnBrk="0" fontAlgn="base" latinLnBrk="0" hangingPunct="0">
              <a:lnSpc>
                <a:spcPct val="100000"/>
              </a:lnSpc>
              <a:spcBef>
                <a:spcPct val="0"/>
              </a:spcBef>
              <a:spcAft>
                <a:spcPct val="0"/>
              </a:spcAft>
              <a:buClrTx/>
              <a:buSzTx/>
              <a:buFontTx/>
              <a:buNone/>
              <a:tabLst/>
            </a:pPr>
            <a:r>
              <a:rPr kumimoji="1" lang="ja-JP" altLang="en-US" sz="105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　</a:t>
            </a:r>
            <a:r>
              <a:rPr kumimoji="1" lang="ja-JP" altLang="en-US" sz="105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　在宅就業支援団体受注実績額　　２，９２０，０３２円（平成</a:t>
            </a:r>
            <a:r>
              <a:rPr kumimoji="1" lang="en-US" altLang="ja-JP" sz="105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28</a:t>
            </a:r>
            <a:r>
              <a:rPr kumimoji="1" lang="ja-JP" altLang="en-US" sz="105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年度）</a:t>
            </a:r>
            <a:endParaRPr kumimoji="1" lang="ja-JP" altLang="en-US" sz="1050" b="0" i="0" u="none" strike="noStrike" cap="none" normalizeH="0" baseline="0" dirty="0" smtClean="0">
              <a:ln>
                <a:noFill/>
              </a:ln>
              <a:solidFill>
                <a:schemeClr val="tx1"/>
              </a:solidFill>
              <a:effectLst/>
            </a:endParaRPr>
          </a:p>
          <a:p>
            <a:pPr marL="0" marR="0" lvl="0" indent="917575" algn="l" defTabSz="914400" rtl="0" eaLnBrk="0" fontAlgn="base" latinLnBrk="0" hangingPunct="0">
              <a:lnSpc>
                <a:spcPct val="100000"/>
              </a:lnSpc>
              <a:spcBef>
                <a:spcPct val="0"/>
              </a:spcBef>
              <a:spcAft>
                <a:spcPct val="0"/>
              </a:spcAft>
              <a:buClrTx/>
              <a:buSzTx/>
              <a:buFontTx/>
              <a:buNone/>
              <a:tabLst/>
            </a:pPr>
            <a:r>
              <a:rPr kumimoji="1" lang="ja-JP" altLang="en-US" sz="1050" b="1" i="0" u="sng"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　⇒　平成３０年度受注目標額　　</a:t>
            </a:r>
            <a:r>
              <a:rPr kumimoji="1" lang="ja-JP" altLang="en-US" sz="105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１８，８００，０００円</a:t>
            </a:r>
            <a:r>
              <a:rPr kumimoji="1" lang="ja-JP" altLang="en-US" sz="1050" b="1" i="0" u="sng"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　</a:t>
            </a:r>
            <a:r>
              <a:rPr kumimoji="1" lang="ja-JP" altLang="en-US" sz="105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　　　</a:t>
            </a:r>
            <a:endParaRPr kumimoji="1" lang="ja-JP" altLang="en-US" sz="1050" b="0" i="0" u="none" strike="noStrike" cap="none" normalizeH="0" baseline="0" dirty="0" smtClean="0">
              <a:ln>
                <a:noFill/>
              </a:ln>
              <a:solidFill>
                <a:schemeClr val="tx1"/>
              </a:solidFill>
              <a:effectLst/>
            </a:endParaRPr>
          </a:p>
        </p:txBody>
      </p:sp>
      <p:sp>
        <p:nvSpPr>
          <p:cNvPr id="8" name="テキスト ボックス 6"/>
          <p:cNvSpPr txBox="1">
            <a:spLocks noChangeArrowheads="1"/>
          </p:cNvSpPr>
          <p:nvPr/>
        </p:nvSpPr>
        <p:spPr bwMode="auto">
          <a:xfrm>
            <a:off x="128464" y="2908176"/>
            <a:ext cx="1895476" cy="30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３．事業の仕組み</a:t>
            </a:r>
            <a:endParaRPr kumimoji="1" lang="ja-JP" altLang="ja-JP"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2"/>
          <p:cNvSpPr txBox="1">
            <a:spLocks noChangeArrowheads="1"/>
          </p:cNvSpPr>
          <p:nvPr/>
        </p:nvSpPr>
        <p:spPr bwMode="auto">
          <a:xfrm>
            <a:off x="110530" y="675928"/>
            <a:ext cx="1962150" cy="30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Times New Roman" pitchFamily="18" charset="0"/>
              </a:rPr>
              <a:t>１．事業の必要性・目的</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6" name="テキスト ボックス 4"/>
          <p:cNvSpPr txBox="1">
            <a:spLocks noChangeArrowheads="1"/>
          </p:cNvSpPr>
          <p:nvPr/>
        </p:nvSpPr>
        <p:spPr bwMode="auto">
          <a:xfrm>
            <a:off x="131489" y="1412875"/>
            <a:ext cx="1581151" cy="30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２．事業内容</a:t>
            </a:r>
            <a:endParaRPr kumimoji="1" lang="ja-JP" altLang="ja-JP"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Rectangle 34"/>
          <p:cNvSpPr>
            <a:spLocks noChangeArrowheads="1"/>
          </p:cNvSpPr>
          <p:nvPr/>
        </p:nvSpPr>
        <p:spPr bwMode="auto">
          <a:xfrm>
            <a:off x="0" y="0"/>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9" name="Rectangle 59"/>
          <p:cNvSpPr>
            <a:spLocks noChangeArrowheads="1"/>
          </p:cNvSpPr>
          <p:nvPr/>
        </p:nvSpPr>
        <p:spPr bwMode="auto">
          <a:xfrm>
            <a:off x="0" y="45720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grpSp>
        <p:nvGrpSpPr>
          <p:cNvPr id="71" name="グループ化 70"/>
          <p:cNvGrpSpPr/>
          <p:nvPr/>
        </p:nvGrpSpPr>
        <p:grpSpPr>
          <a:xfrm>
            <a:off x="152400" y="3102818"/>
            <a:ext cx="9601200" cy="3638550"/>
            <a:chOff x="0" y="0"/>
            <a:chExt cx="9601200" cy="3638550"/>
          </a:xfrm>
        </p:grpSpPr>
        <p:sp>
          <p:nvSpPr>
            <p:cNvPr id="72" name="テキスト ボックス 7"/>
            <p:cNvSpPr txBox="1"/>
            <p:nvPr/>
          </p:nvSpPr>
          <p:spPr>
            <a:xfrm>
              <a:off x="0" y="0"/>
              <a:ext cx="9601200" cy="3638550"/>
            </a:xfrm>
            <a:prstGeom prst="rect">
              <a:avLst/>
            </a:prstGeom>
            <a:solidFill>
              <a:schemeClr val="lt1"/>
            </a:solidFill>
            <a:ln w="190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1050" kern="100">
                  <a:effectLst/>
                  <a:ea typeface="ＭＳ 明朝"/>
                  <a:cs typeface="Times New Roman"/>
                </a:rPr>
                <a:t> </a:t>
              </a:r>
              <a:endParaRPr lang="ja-JP" sz="1050" kern="100">
                <a:effectLst/>
                <a:ea typeface="ＭＳ 明朝"/>
                <a:cs typeface="Times New Roman"/>
              </a:endParaRPr>
            </a:p>
          </p:txBody>
        </p:sp>
        <p:sp>
          <p:nvSpPr>
            <p:cNvPr id="73" name="角丸四角形 72"/>
            <p:cNvSpPr/>
            <p:nvPr/>
          </p:nvSpPr>
          <p:spPr>
            <a:xfrm>
              <a:off x="4010025" y="76200"/>
              <a:ext cx="1409700" cy="581025"/>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200" kern="100">
                  <a:effectLst/>
                  <a:ea typeface="HG丸ｺﾞｼｯｸM-PRO"/>
                  <a:cs typeface="Times New Roman"/>
                </a:rPr>
                <a:t>大阪府</a:t>
              </a:r>
              <a:endParaRPr lang="ja-JP" sz="1050" kern="100">
                <a:effectLst/>
                <a:ea typeface="ＭＳ 明朝"/>
                <a:cs typeface="Times New Roman"/>
              </a:endParaRPr>
            </a:p>
            <a:p>
              <a:pPr algn="ctr">
                <a:spcAft>
                  <a:spcPts val="0"/>
                </a:spcAft>
              </a:pPr>
              <a:r>
                <a:rPr lang="en-US" sz="1200" kern="100">
                  <a:effectLst/>
                  <a:latin typeface="HG丸ｺﾞｼｯｸM-PRO"/>
                  <a:ea typeface="ＭＳ 明朝"/>
                  <a:cs typeface="Times New Roman"/>
                </a:rPr>
                <a:t>IT</a:t>
              </a:r>
              <a:r>
                <a:rPr lang="ja-JP" sz="1200" kern="100">
                  <a:effectLst/>
                  <a:ea typeface="HG丸ｺﾞｼｯｸM-PRO"/>
                  <a:cs typeface="Times New Roman"/>
                </a:rPr>
                <a:t>ステーション</a:t>
              </a:r>
              <a:endParaRPr lang="ja-JP" sz="1050" kern="100">
                <a:effectLst/>
                <a:ea typeface="ＭＳ 明朝"/>
                <a:cs typeface="Times New Roman"/>
              </a:endParaRPr>
            </a:p>
          </p:txBody>
        </p:sp>
        <p:sp>
          <p:nvSpPr>
            <p:cNvPr id="74" name="角丸四角形 73"/>
            <p:cNvSpPr/>
            <p:nvPr/>
          </p:nvSpPr>
          <p:spPr>
            <a:xfrm>
              <a:off x="4027190" y="2800350"/>
              <a:ext cx="1468735" cy="78105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600" kern="100">
                  <a:effectLst/>
                  <a:ea typeface="HG丸ｺﾞｼｯｸM-PRO"/>
                  <a:cs typeface="Times New Roman"/>
                </a:rPr>
                <a:t>企業等</a:t>
              </a:r>
              <a:endParaRPr lang="ja-JP" sz="1050" kern="100">
                <a:effectLst/>
                <a:ea typeface="ＭＳ 明朝"/>
                <a:cs typeface="Times New Roman"/>
              </a:endParaRPr>
            </a:p>
          </p:txBody>
        </p:sp>
        <p:sp>
          <p:nvSpPr>
            <p:cNvPr id="75" name="角丸四角形 74"/>
            <p:cNvSpPr/>
            <p:nvPr/>
          </p:nvSpPr>
          <p:spPr>
            <a:xfrm>
              <a:off x="104775" y="2705100"/>
              <a:ext cx="1162050" cy="809625"/>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100" kern="100">
                  <a:effectLst/>
                  <a:ea typeface="HG丸ｺﾞｼｯｸM-PRO"/>
                  <a:cs typeface="Times New Roman"/>
                </a:rPr>
                <a:t>登録</a:t>
              </a:r>
              <a:endParaRPr lang="ja-JP" sz="1050" kern="100">
                <a:effectLst/>
                <a:ea typeface="ＭＳ 明朝"/>
                <a:cs typeface="Times New Roman"/>
              </a:endParaRPr>
            </a:p>
            <a:p>
              <a:pPr algn="ctr">
                <a:spcAft>
                  <a:spcPts val="0"/>
                </a:spcAft>
              </a:pPr>
              <a:r>
                <a:rPr lang="ja-JP" sz="1100" kern="100">
                  <a:effectLst/>
                  <a:ea typeface="HG丸ｺﾞｼｯｸM-PRO"/>
                  <a:cs typeface="Times New Roman"/>
                </a:rPr>
                <a:t>テレワーカー</a:t>
              </a:r>
              <a:endParaRPr lang="ja-JP" sz="1050" kern="100">
                <a:effectLst/>
                <a:ea typeface="ＭＳ 明朝"/>
                <a:cs typeface="Times New Roman"/>
              </a:endParaRPr>
            </a:p>
          </p:txBody>
        </p:sp>
        <p:sp>
          <p:nvSpPr>
            <p:cNvPr id="76" name="左矢印 75"/>
            <p:cNvSpPr/>
            <p:nvPr/>
          </p:nvSpPr>
          <p:spPr>
            <a:xfrm rot="5400000">
              <a:off x="4259138" y="2428875"/>
              <a:ext cx="537845" cy="1130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77" name="角丸四角形 76"/>
            <p:cNvSpPr/>
            <p:nvPr/>
          </p:nvSpPr>
          <p:spPr>
            <a:xfrm>
              <a:off x="200025" y="85725"/>
              <a:ext cx="1162050" cy="581025"/>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900" kern="100">
                  <a:effectLst/>
                  <a:ea typeface="HG丸ｺﾞｼｯｸM-PRO"/>
                  <a:cs typeface="Times New Roman"/>
                </a:rPr>
                <a:t>在宅就労を希望する障がい者</a:t>
              </a:r>
              <a:endParaRPr lang="ja-JP" sz="1050" kern="100">
                <a:effectLst/>
                <a:ea typeface="ＭＳ 明朝"/>
                <a:cs typeface="Times New Roman"/>
              </a:endParaRPr>
            </a:p>
          </p:txBody>
        </p:sp>
        <p:sp>
          <p:nvSpPr>
            <p:cNvPr id="78" name="左矢印 77"/>
            <p:cNvSpPr/>
            <p:nvPr/>
          </p:nvSpPr>
          <p:spPr>
            <a:xfrm>
              <a:off x="1476375" y="226740"/>
              <a:ext cx="2428875" cy="17145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79" name="右矢印 78"/>
            <p:cNvSpPr/>
            <p:nvPr/>
          </p:nvSpPr>
          <p:spPr>
            <a:xfrm rot="5400000">
              <a:off x="4371975" y="1047750"/>
              <a:ext cx="728664" cy="14541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80" name="左矢印 79"/>
            <p:cNvSpPr/>
            <p:nvPr/>
          </p:nvSpPr>
          <p:spPr>
            <a:xfrm rot="16200000">
              <a:off x="2457450" y="1200150"/>
              <a:ext cx="439420" cy="11811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81" name="左矢印 80"/>
            <p:cNvSpPr/>
            <p:nvPr/>
          </p:nvSpPr>
          <p:spPr>
            <a:xfrm rot="16200000">
              <a:off x="476250" y="2409825"/>
              <a:ext cx="429260" cy="14636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82" name="左右矢印 81"/>
            <p:cNvSpPr/>
            <p:nvPr/>
          </p:nvSpPr>
          <p:spPr>
            <a:xfrm>
              <a:off x="1266825" y="3228975"/>
              <a:ext cx="2760365" cy="1524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83" name="左矢印 82"/>
            <p:cNvSpPr/>
            <p:nvPr/>
          </p:nvSpPr>
          <p:spPr>
            <a:xfrm rot="16200000">
              <a:off x="4787017" y="2444374"/>
              <a:ext cx="585584" cy="12636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84" name="左矢印 83"/>
            <p:cNvSpPr/>
            <p:nvPr/>
          </p:nvSpPr>
          <p:spPr>
            <a:xfrm rot="16200000">
              <a:off x="2190750" y="2676525"/>
              <a:ext cx="953135" cy="14541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85" name="角丸四角形 84"/>
            <p:cNvSpPr/>
            <p:nvPr/>
          </p:nvSpPr>
          <p:spPr>
            <a:xfrm>
              <a:off x="219075" y="1562100"/>
              <a:ext cx="5219700" cy="62865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600" kern="100">
                  <a:effectLst/>
                  <a:ea typeface="HG丸ｺﾞｼｯｸM-PRO"/>
                  <a:cs typeface="Times New Roman"/>
                </a:rPr>
                <a:t>在宅就業支援団体</a:t>
              </a:r>
              <a:endParaRPr lang="ja-JP" sz="1050" kern="100">
                <a:effectLst/>
                <a:ea typeface="ＭＳ 明朝"/>
                <a:cs typeface="Times New Roman"/>
              </a:endParaRPr>
            </a:p>
          </p:txBody>
        </p:sp>
        <p:sp>
          <p:nvSpPr>
            <p:cNvPr id="86" name="爆発 1 85"/>
            <p:cNvSpPr/>
            <p:nvPr/>
          </p:nvSpPr>
          <p:spPr>
            <a:xfrm>
              <a:off x="1600200" y="2457450"/>
              <a:ext cx="1207770" cy="933450"/>
            </a:xfrm>
            <a:prstGeom prst="irregularSeal1">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800" kern="100">
                  <a:effectLst/>
                  <a:latin typeface="HG丸ｺﾞｼｯｸM-PRO"/>
                  <a:ea typeface="ＭＳ 明朝"/>
                  <a:cs typeface="Times New Roman"/>
                </a:rPr>
                <a:t>ICT</a:t>
              </a:r>
              <a:r>
                <a:rPr lang="ja-JP" sz="800" kern="100">
                  <a:effectLst/>
                  <a:ea typeface="HG丸ｺﾞｼｯｸM-PRO"/>
                  <a:cs typeface="Times New Roman"/>
                </a:rPr>
                <a:t>技術</a:t>
              </a:r>
              <a:endParaRPr lang="ja-JP" sz="1050" kern="100">
                <a:effectLst/>
                <a:ea typeface="ＭＳ 明朝"/>
                <a:cs typeface="Times New Roman"/>
              </a:endParaRPr>
            </a:p>
            <a:p>
              <a:pPr algn="ctr">
                <a:spcAft>
                  <a:spcPts val="0"/>
                </a:spcAft>
              </a:pPr>
              <a:r>
                <a:rPr lang="ja-JP" sz="800" kern="100">
                  <a:effectLst/>
                  <a:ea typeface="HG丸ｺﾞｼｯｸM-PRO"/>
                  <a:cs typeface="Times New Roman"/>
                </a:rPr>
                <a:t>ﾈｯﾄﾜｰｸ</a:t>
              </a:r>
              <a:endParaRPr lang="ja-JP" sz="1050" kern="100">
                <a:effectLst/>
                <a:ea typeface="ＭＳ 明朝"/>
                <a:cs typeface="Times New Roman"/>
              </a:endParaRPr>
            </a:p>
          </p:txBody>
        </p:sp>
        <p:sp>
          <p:nvSpPr>
            <p:cNvPr id="87" name="角丸四角形 86"/>
            <p:cNvSpPr/>
            <p:nvPr/>
          </p:nvSpPr>
          <p:spPr>
            <a:xfrm>
              <a:off x="2000250" y="400050"/>
              <a:ext cx="1343025" cy="581025"/>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400" kern="100">
                  <a:effectLst/>
                  <a:ea typeface="HG丸ｺﾞｼｯｸM-PRO"/>
                  <a:cs typeface="Times New Roman"/>
                </a:rPr>
                <a:t>大阪府</a:t>
              </a:r>
              <a:endParaRPr lang="ja-JP" sz="1050" kern="100">
                <a:effectLst/>
                <a:ea typeface="ＭＳ 明朝"/>
                <a:cs typeface="Times New Roman"/>
              </a:endParaRPr>
            </a:p>
          </p:txBody>
        </p:sp>
        <p:sp>
          <p:nvSpPr>
            <p:cNvPr id="88" name="左矢印 87"/>
            <p:cNvSpPr/>
            <p:nvPr/>
          </p:nvSpPr>
          <p:spPr>
            <a:xfrm rot="10800000">
              <a:off x="3390900" y="447675"/>
              <a:ext cx="561975" cy="11811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grpSp>
        <p:nvGrpSpPr>
          <p:cNvPr id="107" name="グループ化 106"/>
          <p:cNvGrpSpPr/>
          <p:nvPr/>
        </p:nvGrpSpPr>
        <p:grpSpPr>
          <a:xfrm>
            <a:off x="5817096" y="3212976"/>
            <a:ext cx="3816424" cy="3438525"/>
            <a:chOff x="0" y="0"/>
            <a:chExt cx="3943350" cy="3438525"/>
          </a:xfrm>
        </p:grpSpPr>
        <p:sp>
          <p:nvSpPr>
            <p:cNvPr id="108" name="テキスト ボックス 22"/>
            <p:cNvSpPr txBox="1"/>
            <p:nvPr/>
          </p:nvSpPr>
          <p:spPr>
            <a:xfrm>
              <a:off x="0" y="0"/>
              <a:ext cx="3943350" cy="279082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050" b="1" kern="100" dirty="0">
                  <a:effectLst/>
                  <a:ea typeface="HG丸ｺﾞｼｯｸM-PRO"/>
                  <a:cs typeface="Times New Roman"/>
                </a:rPr>
                <a:t>≪事業実施内容（それぞれの役割）≫</a:t>
              </a:r>
              <a:endParaRPr lang="ja-JP" sz="1050" kern="100" dirty="0">
                <a:effectLst/>
                <a:ea typeface="ＭＳ 明朝"/>
                <a:cs typeface="Times New Roman"/>
              </a:endParaRPr>
            </a:p>
            <a:p>
              <a:pPr algn="just">
                <a:spcAft>
                  <a:spcPts val="0"/>
                </a:spcAft>
              </a:pPr>
              <a:r>
                <a:rPr lang="ja-JP" sz="1050" b="1" kern="100" dirty="0">
                  <a:effectLst/>
                  <a:ea typeface="HG丸ｺﾞｼｯｸM-PRO"/>
                  <a:cs typeface="Times New Roman"/>
                </a:rPr>
                <a:t>■大阪府</a:t>
              </a:r>
              <a:r>
                <a:rPr lang="en-US" sz="1050" b="1" kern="100" dirty="0">
                  <a:effectLst/>
                  <a:ea typeface="HG丸ｺﾞｼｯｸM-PRO"/>
                  <a:cs typeface="Times New Roman"/>
                </a:rPr>
                <a:t>IT</a:t>
              </a:r>
              <a:r>
                <a:rPr lang="ja-JP" sz="1050" b="1" kern="100" dirty="0">
                  <a:effectLst/>
                  <a:ea typeface="HG丸ｺﾞｼｯｸM-PRO"/>
                  <a:cs typeface="Times New Roman"/>
                </a:rPr>
                <a:t>ステーションの役割</a:t>
              </a:r>
              <a:endParaRPr lang="ja-JP" sz="1050" kern="100" dirty="0">
                <a:effectLst/>
                <a:ea typeface="ＭＳ 明朝"/>
                <a:cs typeface="Times New Roman"/>
              </a:endParaRPr>
            </a:p>
            <a:p>
              <a:pPr indent="114300" algn="just">
                <a:spcAft>
                  <a:spcPts val="0"/>
                </a:spcAft>
              </a:pPr>
              <a:r>
                <a:rPr lang="ja-JP" sz="1050" kern="100" dirty="0">
                  <a:effectLst/>
                  <a:ea typeface="HG丸ｺﾞｼｯｸM-PRO"/>
                  <a:cs typeface="Times New Roman"/>
                </a:rPr>
                <a:t>①在宅就業を希望する</a:t>
              </a:r>
              <a:r>
                <a:rPr lang="ja-JP" sz="1050" kern="100" dirty="0" err="1">
                  <a:effectLst/>
                  <a:ea typeface="HG丸ｺﾞｼｯｸM-PRO"/>
                  <a:cs typeface="Times New Roman"/>
                </a:rPr>
                <a:t>障がい</a:t>
              </a:r>
              <a:r>
                <a:rPr lang="ja-JP" sz="1050" kern="100" dirty="0">
                  <a:effectLst/>
                  <a:ea typeface="HG丸ｺﾞｼｯｸM-PRO"/>
                  <a:cs typeface="Times New Roman"/>
                </a:rPr>
                <a:t>者に対するＩＣＴ技術等のｽｷﾙｱｯﾌﾟ支援</a:t>
              </a:r>
              <a:endParaRPr lang="ja-JP" sz="1050" kern="100" dirty="0">
                <a:effectLst/>
                <a:ea typeface="ＭＳ 明朝"/>
                <a:cs typeface="Times New Roman"/>
              </a:endParaRPr>
            </a:p>
            <a:p>
              <a:pPr indent="114300" algn="just">
                <a:spcAft>
                  <a:spcPts val="0"/>
                </a:spcAft>
              </a:pPr>
              <a:r>
                <a:rPr lang="ja-JP" sz="1050" kern="100" dirty="0">
                  <a:effectLst/>
                  <a:ea typeface="HG丸ｺﾞｼｯｸM-PRO"/>
                  <a:cs typeface="Times New Roman"/>
                </a:rPr>
                <a:t>②ＩＣＴ技術等のｽｷﾙｱｯﾌﾟ支援修了者の送り出し（紹介）</a:t>
              </a:r>
              <a:endParaRPr lang="ja-JP" sz="1050" kern="100" dirty="0">
                <a:effectLst/>
                <a:ea typeface="ＭＳ 明朝"/>
                <a:cs typeface="Times New Roman"/>
              </a:endParaRPr>
            </a:p>
            <a:p>
              <a:pPr algn="just">
                <a:spcAft>
                  <a:spcPts val="0"/>
                </a:spcAft>
              </a:pPr>
              <a:r>
                <a:rPr lang="ja-JP" sz="1050" b="1" kern="100" dirty="0">
                  <a:effectLst/>
                  <a:ea typeface="HG丸ｺﾞｼｯｸM-PRO"/>
                  <a:cs typeface="Times New Roman"/>
                </a:rPr>
                <a:t>■在宅就業支援団体の役割</a:t>
              </a:r>
              <a:endParaRPr lang="ja-JP" sz="1050" kern="100" dirty="0">
                <a:effectLst/>
                <a:ea typeface="ＭＳ 明朝"/>
                <a:cs typeface="Times New Roman"/>
              </a:endParaRPr>
            </a:p>
            <a:p>
              <a:pPr indent="114300" algn="just">
                <a:spcAft>
                  <a:spcPts val="0"/>
                </a:spcAft>
              </a:pPr>
              <a:r>
                <a:rPr lang="ja-JP" sz="1050" kern="100" dirty="0">
                  <a:effectLst/>
                  <a:ea typeface="HG丸ｺﾞｼｯｸM-PRO"/>
                  <a:cs typeface="Times New Roman"/>
                </a:rPr>
                <a:t>③</a:t>
              </a:r>
              <a:r>
                <a:rPr lang="en-US" sz="1050" kern="100" dirty="0">
                  <a:effectLst/>
                  <a:ea typeface="HG丸ｺﾞｼｯｸM-PRO"/>
                  <a:cs typeface="Times New Roman"/>
                </a:rPr>
                <a:t>IT</a:t>
              </a:r>
              <a:r>
                <a:rPr lang="ja-JP" sz="1050" kern="100" dirty="0">
                  <a:effectLst/>
                  <a:ea typeface="HG丸ｺﾞｼｯｸM-PRO"/>
                  <a:cs typeface="Times New Roman"/>
                </a:rPr>
                <a:t>ステーションから送り出された人を登録テレワーカーとして登録</a:t>
              </a:r>
              <a:endParaRPr lang="ja-JP" sz="1050" kern="100" dirty="0">
                <a:effectLst/>
                <a:ea typeface="ＭＳ 明朝"/>
                <a:cs typeface="Times New Roman"/>
              </a:endParaRPr>
            </a:p>
            <a:p>
              <a:pPr indent="114300" algn="just">
                <a:spcAft>
                  <a:spcPts val="0"/>
                </a:spcAft>
              </a:pPr>
              <a:r>
                <a:rPr lang="ja-JP" sz="1050" kern="100" dirty="0">
                  <a:effectLst/>
                  <a:ea typeface="HG丸ｺﾞｼｯｸM-PRO"/>
                  <a:cs typeface="Times New Roman"/>
                </a:rPr>
                <a:t>④登録テレワーカーに対する仕事の発注促進など企業への普及・啓発</a:t>
              </a:r>
              <a:endParaRPr lang="ja-JP" sz="1050" kern="100" dirty="0">
                <a:effectLst/>
                <a:ea typeface="ＭＳ 明朝"/>
                <a:cs typeface="Times New Roman"/>
              </a:endParaRPr>
            </a:p>
            <a:p>
              <a:pPr indent="114300" algn="just">
                <a:spcAft>
                  <a:spcPts val="0"/>
                </a:spcAft>
              </a:pPr>
              <a:r>
                <a:rPr lang="ja-JP" sz="1050" kern="100" dirty="0">
                  <a:effectLst/>
                  <a:ea typeface="HG丸ｺﾞｼｯｸM-PRO"/>
                  <a:cs typeface="Times New Roman"/>
                </a:rPr>
                <a:t>⑤発注企業の開拓・企業に対する発注への相談支援</a:t>
              </a:r>
              <a:endParaRPr lang="ja-JP" sz="1050" kern="100" dirty="0">
                <a:effectLst/>
                <a:ea typeface="ＭＳ 明朝"/>
                <a:cs typeface="Times New Roman"/>
              </a:endParaRPr>
            </a:p>
            <a:p>
              <a:pPr indent="114300" algn="just">
                <a:spcAft>
                  <a:spcPts val="0"/>
                </a:spcAft>
              </a:pPr>
              <a:r>
                <a:rPr lang="ja-JP" sz="1050" kern="100" dirty="0">
                  <a:effectLst/>
                  <a:ea typeface="HG丸ｺﾞｼｯｸM-PRO"/>
                  <a:cs typeface="Times New Roman"/>
                </a:rPr>
                <a:t>⑥登録テレワーカーと企業から発注された仕事の効率的なﾏｯﾁﾝｸﾞ</a:t>
              </a:r>
              <a:endParaRPr lang="ja-JP" sz="1050" kern="100" dirty="0">
                <a:effectLst/>
                <a:ea typeface="ＭＳ 明朝"/>
                <a:cs typeface="Times New Roman"/>
              </a:endParaRPr>
            </a:p>
            <a:p>
              <a:pPr indent="114300" algn="just">
                <a:spcAft>
                  <a:spcPts val="0"/>
                </a:spcAft>
              </a:pPr>
              <a:r>
                <a:rPr lang="ja-JP" sz="1050" kern="100" dirty="0">
                  <a:effectLst/>
                  <a:ea typeface="HG丸ｺﾞｼｯｸM-PRO"/>
                  <a:cs typeface="Times New Roman"/>
                </a:rPr>
                <a:t>⑦登録テレワーカーが受注した仕事を支援する体制の構築</a:t>
              </a:r>
              <a:endParaRPr lang="ja-JP" sz="1050" kern="100" dirty="0">
                <a:effectLst/>
                <a:ea typeface="ＭＳ 明朝"/>
                <a:cs typeface="Times New Roman"/>
              </a:endParaRPr>
            </a:p>
            <a:p>
              <a:pPr indent="114300" algn="just">
                <a:spcAft>
                  <a:spcPts val="0"/>
                </a:spcAft>
              </a:pPr>
              <a:r>
                <a:rPr lang="ja-JP" sz="1050" kern="100" dirty="0">
                  <a:effectLst/>
                  <a:ea typeface="HG丸ｺﾞｼｯｸM-PRO"/>
                  <a:cs typeface="Times New Roman"/>
                </a:rPr>
                <a:t>⑧企業と登録テレワーカーをつなぐ</a:t>
              </a:r>
              <a:r>
                <a:rPr lang="en-US" sz="1050" kern="100" dirty="0">
                  <a:effectLst/>
                  <a:ea typeface="HG丸ｺﾞｼｯｸM-PRO"/>
                  <a:cs typeface="Times New Roman"/>
                </a:rPr>
                <a:t>ICT</a:t>
              </a:r>
              <a:r>
                <a:rPr lang="ja-JP" sz="1050" kern="100" dirty="0">
                  <a:effectLst/>
                  <a:ea typeface="HG丸ｺﾞｼｯｸM-PRO"/>
                  <a:cs typeface="Times New Roman"/>
                </a:rPr>
                <a:t>技術ﾈｯﾄﾜｰｸの構築</a:t>
              </a:r>
              <a:endParaRPr lang="ja-JP" sz="1050" kern="100" dirty="0">
                <a:effectLst/>
                <a:ea typeface="ＭＳ 明朝"/>
                <a:cs typeface="Times New Roman"/>
              </a:endParaRPr>
            </a:p>
            <a:p>
              <a:pPr indent="114300" algn="just">
                <a:spcAft>
                  <a:spcPts val="0"/>
                </a:spcAft>
              </a:pPr>
              <a:r>
                <a:rPr lang="ja-JP" sz="1050" kern="100" dirty="0">
                  <a:effectLst/>
                  <a:ea typeface="HG丸ｺﾞｼｯｸM-PRO"/>
                  <a:cs typeface="Times New Roman"/>
                </a:rPr>
                <a:t>⑨企業等の在宅雇用への斡旋</a:t>
              </a:r>
              <a:endParaRPr lang="ja-JP" sz="1050" kern="100" dirty="0">
                <a:effectLst/>
                <a:ea typeface="ＭＳ 明朝"/>
                <a:cs typeface="Times New Roman"/>
              </a:endParaRPr>
            </a:p>
          </p:txBody>
        </p:sp>
        <p:sp>
          <p:nvSpPr>
            <p:cNvPr id="109" name="テキスト ボックス 16"/>
            <p:cNvSpPr txBox="1"/>
            <p:nvPr/>
          </p:nvSpPr>
          <p:spPr>
            <a:xfrm>
              <a:off x="0" y="2886075"/>
              <a:ext cx="3943350" cy="552450"/>
            </a:xfrm>
            <a:prstGeom prst="rect">
              <a:avLst/>
            </a:prstGeom>
            <a:solidFill>
              <a:schemeClr val="lt1"/>
            </a:solidFill>
            <a:ln w="19050">
              <a:solidFill>
                <a:prstClr val="black"/>
              </a:solidFill>
              <a:prstDash val="dash"/>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200" b="1" kern="100">
                  <a:effectLst/>
                  <a:ea typeface="HG丸ｺﾞｼｯｸM-PRO"/>
                  <a:cs typeface="Times New Roman"/>
                </a:rPr>
                <a:t>○登録テレワーカー　</a:t>
              </a:r>
              <a:r>
                <a:rPr lang="en-US" sz="1200" b="1" kern="100">
                  <a:effectLst/>
                  <a:ea typeface="HG丸ｺﾞｼｯｸM-PRO"/>
                  <a:cs typeface="Times New Roman"/>
                </a:rPr>
                <a:t>94</a:t>
              </a:r>
              <a:r>
                <a:rPr lang="ja-JP" sz="1200" b="1" kern="100">
                  <a:effectLst/>
                  <a:ea typeface="HG丸ｺﾞｼｯｸM-PRO"/>
                  <a:cs typeface="Times New Roman"/>
                </a:rPr>
                <a:t>人</a:t>
              </a:r>
              <a:endParaRPr lang="ja-JP" sz="1050" kern="100">
                <a:effectLst/>
                <a:ea typeface="ＭＳ 明朝"/>
                <a:cs typeface="Times New Roman"/>
              </a:endParaRPr>
            </a:p>
            <a:p>
              <a:pPr algn="just">
                <a:spcAft>
                  <a:spcPts val="0"/>
                </a:spcAft>
              </a:pPr>
              <a:r>
                <a:rPr lang="ja-JP" sz="1050" b="1" kern="100">
                  <a:effectLst/>
                  <a:ea typeface="HG丸ｺﾞｼｯｸM-PRO"/>
                  <a:cs typeface="Times New Roman"/>
                </a:rPr>
                <a:t>　</a:t>
              </a:r>
              <a:r>
                <a:rPr lang="ja-JP" sz="900" kern="100">
                  <a:effectLst/>
                  <a:ea typeface="HG丸ｺﾞｼｯｸM-PRO"/>
                  <a:cs typeface="Times New Roman"/>
                </a:rPr>
                <a:t>（ＩＴステーションからの引き継ぎ</a:t>
              </a:r>
              <a:r>
                <a:rPr lang="en-US" sz="900" kern="100">
                  <a:effectLst/>
                  <a:ea typeface="HG丸ｺﾞｼｯｸM-PRO"/>
                  <a:cs typeface="Times New Roman"/>
                </a:rPr>
                <a:t>82</a:t>
              </a:r>
              <a:r>
                <a:rPr lang="ja-JP" sz="900" kern="100">
                  <a:effectLst/>
                  <a:ea typeface="HG丸ｺﾞｼｯｸM-PRO"/>
                  <a:cs typeface="Times New Roman"/>
                </a:rPr>
                <a:t>人含む）</a:t>
              </a:r>
              <a:endParaRPr lang="ja-JP" sz="1050" kern="100">
                <a:effectLst/>
                <a:ea typeface="ＭＳ 明朝"/>
                <a:cs typeface="Times New Roman"/>
              </a:endParaRPr>
            </a:p>
          </p:txBody>
        </p:sp>
      </p:grpSp>
      <p:sp>
        <p:nvSpPr>
          <p:cNvPr id="110" name="テキスト ボックス 24"/>
          <p:cNvSpPr txBox="1"/>
          <p:nvPr/>
        </p:nvSpPr>
        <p:spPr>
          <a:xfrm>
            <a:off x="2999631" y="5726013"/>
            <a:ext cx="1105644" cy="30098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200" kern="100">
                <a:effectLst/>
                <a:ea typeface="HG丸ｺﾞｼｯｸM-PRO"/>
                <a:cs typeface="Times New Roman"/>
              </a:rPr>
              <a:t>⑥⑦⑧⑨</a:t>
            </a:r>
            <a:endParaRPr lang="ja-JP" kern="100">
              <a:effectLst/>
              <a:ea typeface="ＭＳ 明朝"/>
              <a:cs typeface="Times New Roman"/>
            </a:endParaRPr>
          </a:p>
        </p:txBody>
      </p:sp>
      <p:sp>
        <p:nvSpPr>
          <p:cNvPr id="111" name="テキスト ボックス 36"/>
          <p:cNvSpPr txBox="1"/>
          <p:nvPr/>
        </p:nvSpPr>
        <p:spPr>
          <a:xfrm>
            <a:off x="992560" y="5445224"/>
            <a:ext cx="361950" cy="21717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100" kern="100">
                <a:effectLst/>
                <a:ea typeface="HG丸ｺﾞｼｯｸM-PRO"/>
                <a:cs typeface="Times New Roman"/>
              </a:rPr>
              <a:t>③</a:t>
            </a:r>
            <a:endParaRPr lang="ja-JP" sz="1600" kern="100">
              <a:effectLst/>
              <a:ea typeface="ＭＳ 明朝"/>
              <a:cs typeface="Times New Roman"/>
            </a:endParaRPr>
          </a:p>
        </p:txBody>
      </p:sp>
      <p:sp>
        <p:nvSpPr>
          <p:cNvPr id="112" name="テキスト ボックス 29"/>
          <p:cNvSpPr txBox="1"/>
          <p:nvPr/>
        </p:nvSpPr>
        <p:spPr>
          <a:xfrm>
            <a:off x="2675781" y="3131393"/>
            <a:ext cx="323850" cy="2476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000" kern="100" dirty="0">
                <a:effectLst/>
                <a:ea typeface="HG丸ｺﾞｼｯｸM-PRO"/>
                <a:cs typeface="Times New Roman"/>
              </a:rPr>
              <a:t>①</a:t>
            </a:r>
            <a:endParaRPr lang="ja-JP" sz="1000" kern="100" dirty="0">
              <a:effectLst/>
              <a:ea typeface="ＭＳ 明朝"/>
              <a:cs typeface="Times New Roman"/>
            </a:endParaRPr>
          </a:p>
        </p:txBody>
      </p:sp>
      <p:sp>
        <p:nvSpPr>
          <p:cNvPr id="113" name="テキスト ボックス 15"/>
          <p:cNvSpPr txBox="1"/>
          <p:nvPr/>
        </p:nvSpPr>
        <p:spPr>
          <a:xfrm>
            <a:off x="3512840" y="3698605"/>
            <a:ext cx="666750" cy="32067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800" kern="100">
                <a:effectLst/>
                <a:ea typeface="HG丸ｺﾞｼｯｸM-PRO"/>
                <a:cs typeface="Times New Roman"/>
              </a:rPr>
              <a:t>業務委託</a:t>
            </a:r>
            <a:endParaRPr lang="ja-JP" sz="1050" kern="100">
              <a:effectLst/>
              <a:ea typeface="ＭＳ 明朝"/>
              <a:cs typeface="Times New Roman"/>
            </a:endParaRPr>
          </a:p>
        </p:txBody>
      </p:sp>
      <p:sp>
        <p:nvSpPr>
          <p:cNvPr id="114" name="テキスト ボックス 15"/>
          <p:cNvSpPr txBox="1"/>
          <p:nvPr/>
        </p:nvSpPr>
        <p:spPr>
          <a:xfrm>
            <a:off x="2936776" y="4188445"/>
            <a:ext cx="666750" cy="32067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800" kern="100">
                <a:effectLst/>
                <a:ea typeface="HG丸ｺﾞｼｯｸM-PRO"/>
                <a:cs typeface="Times New Roman"/>
              </a:rPr>
              <a:t>業務委託</a:t>
            </a:r>
            <a:endParaRPr lang="ja-JP" sz="1050" kern="100">
              <a:effectLst/>
              <a:ea typeface="ＭＳ 明朝"/>
              <a:cs typeface="Times New Roman"/>
            </a:endParaRPr>
          </a:p>
        </p:txBody>
      </p:sp>
      <p:sp>
        <p:nvSpPr>
          <p:cNvPr id="115" name="テキスト ボックス 20"/>
          <p:cNvSpPr txBox="1"/>
          <p:nvPr/>
        </p:nvSpPr>
        <p:spPr>
          <a:xfrm>
            <a:off x="4232920" y="5466556"/>
            <a:ext cx="292735" cy="2667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200" kern="100">
                <a:effectLst/>
                <a:ea typeface="HG丸ｺﾞｼｯｸM-PRO"/>
                <a:cs typeface="Times New Roman"/>
              </a:rPr>
              <a:t>⑤</a:t>
            </a:r>
            <a:endParaRPr lang="ja-JP" sz="1200" kern="100">
              <a:effectLst/>
              <a:ea typeface="ＭＳ 明朝"/>
              <a:cs typeface="Times New Roman"/>
            </a:endParaRPr>
          </a:p>
        </p:txBody>
      </p:sp>
      <p:sp>
        <p:nvSpPr>
          <p:cNvPr id="116" name="テキスト ボックス 18"/>
          <p:cNvSpPr txBox="1"/>
          <p:nvPr/>
        </p:nvSpPr>
        <p:spPr>
          <a:xfrm>
            <a:off x="5305797" y="5523706"/>
            <a:ext cx="295275" cy="2095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200" kern="100">
                <a:effectLst/>
                <a:ea typeface="HG丸ｺﾞｼｯｸM-PRO"/>
                <a:cs typeface="Times New Roman"/>
              </a:rPr>
              <a:t>④</a:t>
            </a:r>
            <a:endParaRPr lang="ja-JP" sz="1200" kern="100">
              <a:effectLst/>
              <a:ea typeface="ＭＳ 明朝"/>
              <a:cs typeface="Times New Roman"/>
            </a:endParaRPr>
          </a:p>
        </p:txBody>
      </p:sp>
      <p:sp>
        <p:nvSpPr>
          <p:cNvPr id="117" name="テキスト ボックス 32"/>
          <p:cNvSpPr txBox="1"/>
          <p:nvPr/>
        </p:nvSpPr>
        <p:spPr>
          <a:xfrm>
            <a:off x="5051234" y="4039125"/>
            <a:ext cx="361950" cy="2063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050" kern="100">
                <a:effectLst/>
                <a:ea typeface="HG丸ｺﾞｼｯｸM-PRO"/>
                <a:cs typeface="Times New Roman"/>
              </a:rPr>
              <a:t>②</a:t>
            </a:r>
            <a:endParaRPr lang="ja-JP" sz="1400" kern="100">
              <a:effectLst/>
              <a:ea typeface="ＭＳ 明朝"/>
              <a:cs typeface="Times New Roman"/>
            </a:endParaRPr>
          </a:p>
        </p:txBody>
      </p:sp>
    </p:spTree>
    <p:extLst>
      <p:ext uri="{BB962C8B-B14F-4D97-AF65-F5344CB8AC3E}">
        <p14:creationId xmlns:p14="http://schemas.microsoft.com/office/powerpoint/2010/main" val="1306408239"/>
      </p:ext>
    </p:extLst>
  </p:cSld>
  <p:clrMapOvr>
    <a:masterClrMapping/>
  </p:clrMapOvr>
</p:sld>
</file>

<file path=ppt/theme/theme1.xml><?xml version="1.0" encoding="utf-8"?>
<a:theme xmlns:a="http://schemas.openxmlformats.org/drawingml/2006/main" name="6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10127</TotalTime>
  <Words>1045</Words>
  <Application>Microsoft Office PowerPoint</Application>
  <PresentationFormat>A4 210 x 297 mm</PresentationFormat>
  <Paragraphs>99</Paragraphs>
  <Slides>4</Slides>
  <Notes>1</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6_Office テーマ</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Ⅰ 常時介護を要する障害者等に対する支援について</dc:title>
  <cp:lastModifiedBy>HOSTNAME</cp:lastModifiedBy>
  <cp:revision>313</cp:revision>
  <cp:lastPrinted>2018-02-14T07:23:45Z</cp:lastPrinted>
  <dcterms:created xsi:type="dcterms:W3CDTF">2015-05-12T07:28:53Z</dcterms:created>
  <dcterms:modified xsi:type="dcterms:W3CDTF">2018-02-15T07:00:39Z</dcterms:modified>
</cp:coreProperties>
</file>