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22" autoAdjust="0"/>
  </p:normalViewPr>
  <p:slideViewPr>
    <p:cSldViewPr>
      <p:cViewPr>
        <p:scale>
          <a:sx n="100" d="100"/>
          <a:sy n="100" d="100"/>
        </p:scale>
        <p:origin x="-342"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9953685695989"/>
          <c:y val="6.1746931272791378E-2"/>
          <c:w val="0.85940037037037043"/>
          <c:h val="0.80517998429381488"/>
        </c:manualLayout>
      </c:layout>
      <c:lineChart>
        <c:grouping val="standard"/>
        <c:varyColors val="0"/>
        <c:ser>
          <c:idx val="0"/>
          <c:order val="0"/>
          <c:tx>
            <c:strRef>
              <c:f>Sheet1!$A$3</c:f>
              <c:strCache>
                <c:ptCount val="1"/>
                <c:pt idx="0">
                  <c:v>就労移行支援事業所の利用者数</c:v>
                </c:pt>
              </c:strCache>
            </c:strRef>
          </c:tx>
          <c:spPr>
            <a:ln>
              <a:solidFill>
                <a:schemeClr val="tx1"/>
              </a:solidFill>
            </a:ln>
          </c:spPr>
          <c:marker>
            <c:spPr>
              <a:solidFill>
                <a:schemeClr val="tx1"/>
              </a:solidFill>
              <a:ln>
                <a:solidFill>
                  <a:schemeClr val="tx1"/>
                </a:solidFill>
              </a:ln>
            </c:spPr>
          </c:marker>
          <c:dLbls>
            <c:spPr>
              <a:solidFill>
                <a:schemeClr val="bg1"/>
              </a:solidFill>
              <a:ln>
                <a:solidFill>
                  <a:schemeClr val="tx1"/>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ctr"/>
            <c:showLegendKey val="0"/>
            <c:showVal val="1"/>
            <c:showCatName val="0"/>
            <c:showSerName val="0"/>
            <c:showPercent val="0"/>
            <c:showBubbleSize val="0"/>
            <c:showLeaderLines val="0"/>
          </c:dLbls>
          <c:cat>
            <c:strRef>
              <c:f>Sheet1!$B$2:$D$2</c:f>
              <c:strCache>
                <c:ptCount val="3"/>
                <c:pt idx="0">
                  <c:v>H26</c:v>
                </c:pt>
                <c:pt idx="1">
                  <c:v>H27</c:v>
                </c:pt>
                <c:pt idx="2">
                  <c:v>H28</c:v>
                </c:pt>
              </c:strCache>
            </c:strRef>
          </c:cat>
          <c:val>
            <c:numRef>
              <c:f>Sheet1!$B$3:$D$3</c:f>
              <c:numCache>
                <c:formatCode>#,##0</c:formatCode>
                <c:ptCount val="3"/>
                <c:pt idx="0">
                  <c:v>2207</c:v>
                </c:pt>
                <c:pt idx="1">
                  <c:v>2605</c:v>
                </c:pt>
                <c:pt idx="2">
                  <c:v>2799</c:v>
                </c:pt>
              </c:numCache>
            </c:numRef>
          </c:val>
          <c:smooth val="0"/>
        </c:ser>
        <c:ser>
          <c:idx val="1"/>
          <c:order val="1"/>
          <c:tx>
            <c:strRef>
              <c:f>Sheet1!$A$4</c:f>
              <c:strCache>
                <c:ptCount val="1"/>
                <c:pt idx="0">
                  <c:v>福祉施設からの一般就労者数</c:v>
                </c:pt>
              </c:strCache>
            </c:strRef>
          </c:tx>
          <c:spPr>
            <a:ln>
              <a:solidFill>
                <a:schemeClr val="tx1"/>
              </a:solidFill>
              <a:prstDash val="sysDot"/>
            </a:ln>
          </c:spPr>
          <c:marker>
            <c:spPr>
              <a:solidFill>
                <a:schemeClr val="tx1"/>
              </a:solidFill>
              <a:ln>
                <a:solidFill>
                  <a:schemeClr val="tx1"/>
                </a:solidFill>
              </a:ln>
            </c:spPr>
          </c:marker>
          <c:dLbls>
            <c:dLbl>
              <c:idx val="0"/>
              <c:layout>
                <c:manualLayout>
                  <c:x val="-8.3850304958478172E-2"/>
                  <c:y val="-7.546781129481768E-2"/>
                </c:manualLayout>
              </c:layout>
              <c:dLblPos val="r"/>
              <c:showLegendKey val="0"/>
              <c:showVal val="1"/>
              <c:showCatName val="0"/>
              <c:showSerName val="0"/>
              <c:showPercent val="0"/>
              <c:showBubbleSize val="0"/>
            </c:dLbl>
            <c:dLbl>
              <c:idx val="1"/>
              <c:layout>
                <c:manualLayout>
                  <c:x val="-6.5621977793591607E-2"/>
                  <c:y val="0"/>
                </c:manualLayout>
              </c:layout>
              <c:dLblPos val="r"/>
              <c:showLegendKey val="0"/>
              <c:showVal val="1"/>
              <c:showCatName val="0"/>
              <c:showSerName val="0"/>
              <c:showPercent val="0"/>
              <c:showBubbleSize val="0"/>
            </c:dLbl>
            <c:dLbl>
              <c:idx val="2"/>
              <c:layout>
                <c:manualLayout>
                  <c:x val="-7.2913308659546233E-2"/>
                  <c:y val="7.6864475410853773E-17"/>
                </c:manualLayout>
              </c:layout>
              <c:dLblPos val="r"/>
              <c:showLegendKey val="0"/>
              <c:showVal val="1"/>
              <c:showCatName val="0"/>
              <c:showSerName val="0"/>
              <c:showPercent val="0"/>
              <c:showBubbleSize val="0"/>
            </c:dLbl>
            <c:spPr>
              <a:solidFill>
                <a:schemeClr val="bg1"/>
              </a:solidFill>
              <a:ln>
                <a:solidFill>
                  <a:schemeClr val="tx1"/>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1"/>
            <c:showCatName val="0"/>
            <c:showSerName val="0"/>
            <c:showPercent val="0"/>
            <c:showBubbleSize val="0"/>
            <c:showLeaderLines val="0"/>
          </c:dLbls>
          <c:cat>
            <c:strRef>
              <c:f>Sheet1!$B$2:$D$2</c:f>
              <c:strCache>
                <c:ptCount val="3"/>
                <c:pt idx="0">
                  <c:v>H26</c:v>
                </c:pt>
                <c:pt idx="1">
                  <c:v>H27</c:v>
                </c:pt>
                <c:pt idx="2">
                  <c:v>H28</c:v>
                </c:pt>
              </c:strCache>
            </c:strRef>
          </c:cat>
          <c:val>
            <c:numRef>
              <c:f>Sheet1!$B$4:$D$4</c:f>
              <c:numCache>
                <c:formatCode>#,##0</c:formatCode>
                <c:ptCount val="3"/>
                <c:pt idx="0">
                  <c:v>1025</c:v>
                </c:pt>
                <c:pt idx="1">
                  <c:v>1213</c:v>
                </c:pt>
                <c:pt idx="2">
                  <c:v>1276</c:v>
                </c:pt>
              </c:numCache>
            </c:numRef>
          </c:val>
          <c:smooth val="0"/>
        </c:ser>
        <c:dLbls>
          <c:showLegendKey val="0"/>
          <c:showVal val="0"/>
          <c:showCatName val="0"/>
          <c:showSerName val="0"/>
          <c:showPercent val="0"/>
          <c:showBubbleSize val="0"/>
        </c:dLbls>
        <c:marker val="1"/>
        <c:smooth val="0"/>
        <c:axId val="21307392"/>
        <c:axId val="21308928"/>
      </c:lineChart>
      <c:catAx>
        <c:axId val="21307392"/>
        <c:scaling>
          <c:orientation val="minMax"/>
        </c:scaling>
        <c:delete val="0"/>
        <c:axPos val="b"/>
        <c:majorTickMark val="out"/>
        <c:minorTickMark val="none"/>
        <c:tickLblPos val="nextTo"/>
        <c:txPr>
          <a:bodyPr/>
          <a:lstStyle/>
          <a:p>
            <a:pPr>
              <a:lnSpc>
                <a:spcPts val="800"/>
              </a:lnSpc>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308928"/>
        <c:crosses val="autoZero"/>
        <c:auto val="1"/>
        <c:lblAlgn val="ctr"/>
        <c:lblOffset val="100"/>
        <c:noMultiLvlLbl val="0"/>
      </c:catAx>
      <c:valAx>
        <c:axId val="21308928"/>
        <c:scaling>
          <c:orientation val="minMax"/>
          <c:min val="1000"/>
        </c:scaling>
        <c:delete val="0"/>
        <c:axPos val="l"/>
        <c:numFmt formatCode="#,##0" sourceLinked="1"/>
        <c:majorTickMark val="out"/>
        <c:minorTickMark val="none"/>
        <c:tickLblPos val="nextTo"/>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3073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Sheet1!$F$3</c:f>
              <c:strCache>
                <c:ptCount val="1"/>
                <c:pt idx="0">
                  <c:v>実績なし</c:v>
                </c:pt>
              </c:strCache>
            </c:strRef>
          </c:tx>
          <c:spPr>
            <a:solidFill>
              <a:schemeClr val="bg1">
                <a:lumMod val="50000"/>
              </a:schemeClr>
            </a:solidFill>
            <a:ln>
              <a:solidFill>
                <a:schemeClr val="tx1"/>
              </a:solidFill>
            </a:ln>
          </c:spPr>
          <c:invertIfNegative val="0"/>
          <c:dLbls>
            <c:spPr>
              <a:solidFill>
                <a:sysClr val="window" lastClr="FFFFFF"/>
              </a:solidFill>
              <a:ln>
                <a:solidFill>
                  <a:schemeClr val="tx1"/>
                </a:solidFill>
              </a:ln>
            </c:spPr>
            <c:dLblPos val="ctr"/>
            <c:showLegendKey val="0"/>
            <c:showVal val="1"/>
            <c:showCatName val="0"/>
            <c:showSerName val="0"/>
            <c:showPercent val="0"/>
            <c:showBubbleSize val="0"/>
            <c:showLeaderLines val="0"/>
          </c:dLbls>
          <c:cat>
            <c:strRef>
              <c:f>Sheet1!$G$2:$I$2</c:f>
              <c:strCache>
                <c:ptCount val="3"/>
                <c:pt idx="0">
                  <c:v>H26</c:v>
                </c:pt>
                <c:pt idx="1">
                  <c:v>H27</c:v>
                </c:pt>
                <c:pt idx="2">
                  <c:v>H28</c:v>
                </c:pt>
              </c:strCache>
            </c:strRef>
          </c:cat>
          <c:val>
            <c:numRef>
              <c:f>Sheet1!$G$3:$I$3</c:f>
              <c:numCache>
                <c:formatCode>0.0%</c:formatCode>
                <c:ptCount val="3"/>
                <c:pt idx="0">
                  <c:v>0.21938775510204081</c:v>
                </c:pt>
                <c:pt idx="1">
                  <c:v>0.2831858407079646</c:v>
                </c:pt>
                <c:pt idx="2">
                  <c:v>0.3201581027667984</c:v>
                </c:pt>
              </c:numCache>
            </c:numRef>
          </c:val>
        </c:ser>
        <c:ser>
          <c:idx val="1"/>
          <c:order val="1"/>
          <c:tx>
            <c:strRef>
              <c:f>Sheet1!$F$4</c:f>
              <c:strCache>
                <c:ptCount val="1"/>
                <c:pt idx="0">
                  <c:v>真ん中</c:v>
                </c:pt>
              </c:strCache>
            </c:strRef>
          </c:tx>
          <c:spPr>
            <a:solidFill>
              <a:schemeClr val="bg1"/>
            </a:solidFill>
            <a:ln>
              <a:solidFill>
                <a:schemeClr val="tx1"/>
              </a:solidFill>
            </a:ln>
          </c:spPr>
          <c:invertIfNegative val="0"/>
          <c:dLbls>
            <c:delete val="1"/>
          </c:dLbls>
          <c:cat>
            <c:strRef>
              <c:f>Sheet1!$G$2:$I$2</c:f>
              <c:strCache>
                <c:ptCount val="3"/>
                <c:pt idx="0">
                  <c:v>H26</c:v>
                </c:pt>
                <c:pt idx="1">
                  <c:v>H27</c:v>
                </c:pt>
                <c:pt idx="2">
                  <c:v>H28</c:v>
                </c:pt>
              </c:strCache>
            </c:strRef>
          </c:cat>
          <c:val>
            <c:numRef>
              <c:f>Sheet1!$G$4:$I$4</c:f>
              <c:numCache>
                <c:formatCode>0.0%</c:formatCode>
                <c:ptCount val="3"/>
                <c:pt idx="0">
                  <c:v>0.36161224489795918</c:v>
                </c:pt>
                <c:pt idx="1">
                  <c:v>0.36581415929203542</c:v>
                </c:pt>
                <c:pt idx="2">
                  <c:v>0.31584189723320155</c:v>
                </c:pt>
              </c:numCache>
            </c:numRef>
          </c:val>
        </c:ser>
        <c:ser>
          <c:idx val="2"/>
          <c:order val="2"/>
          <c:tx>
            <c:strRef>
              <c:f>Sheet1!$F$5</c:f>
              <c:strCache>
                <c:ptCount val="1"/>
                <c:pt idx="0">
                  <c:v>30％以上</c:v>
                </c:pt>
              </c:strCache>
            </c:strRef>
          </c:tx>
          <c:spPr>
            <a:pattFill prst="pct10">
              <a:fgClr>
                <a:schemeClr val="accent1"/>
              </a:fgClr>
              <a:bgClr>
                <a:schemeClr val="bg1"/>
              </a:bgClr>
            </a:pattFill>
            <a:ln>
              <a:solidFill>
                <a:schemeClr val="tx1"/>
              </a:solidFill>
            </a:ln>
          </c:spPr>
          <c:invertIfNegative val="0"/>
          <c:dLbls>
            <c:spPr>
              <a:solidFill>
                <a:sysClr val="window" lastClr="FFFFFF"/>
              </a:solidFill>
              <a:ln>
                <a:solidFill>
                  <a:schemeClr val="tx1"/>
                </a:solidFill>
              </a:ln>
            </c:spPr>
            <c:dLblPos val="ctr"/>
            <c:showLegendKey val="0"/>
            <c:showVal val="1"/>
            <c:showCatName val="0"/>
            <c:showSerName val="0"/>
            <c:showPercent val="0"/>
            <c:showBubbleSize val="0"/>
            <c:showLeaderLines val="0"/>
          </c:dLbls>
          <c:cat>
            <c:strRef>
              <c:f>Sheet1!$G$2:$I$2</c:f>
              <c:strCache>
                <c:ptCount val="3"/>
                <c:pt idx="0">
                  <c:v>H26</c:v>
                </c:pt>
                <c:pt idx="1">
                  <c:v>H27</c:v>
                </c:pt>
                <c:pt idx="2">
                  <c:v>H28</c:v>
                </c:pt>
              </c:strCache>
            </c:strRef>
          </c:cat>
          <c:val>
            <c:numRef>
              <c:f>Sheet1!$G$5:$I$5</c:f>
              <c:numCache>
                <c:formatCode>0.0%</c:formatCode>
                <c:ptCount val="3"/>
                <c:pt idx="0">
                  <c:v>0.41899999999999998</c:v>
                </c:pt>
                <c:pt idx="1">
                  <c:v>0.35099999999999998</c:v>
                </c:pt>
                <c:pt idx="2">
                  <c:v>0.36399999999999999</c:v>
                </c:pt>
              </c:numCache>
            </c:numRef>
          </c:val>
        </c:ser>
        <c:dLbls>
          <c:dLblPos val="ctr"/>
          <c:showLegendKey val="0"/>
          <c:showVal val="1"/>
          <c:showCatName val="0"/>
          <c:showSerName val="0"/>
          <c:showPercent val="0"/>
          <c:showBubbleSize val="0"/>
        </c:dLbls>
        <c:gapWidth val="150"/>
        <c:overlap val="100"/>
        <c:serLines/>
        <c:axId val="21323136"/>
        <c:axId val="21361792"/>
      </c:barChart>
      <c:catAx>
        <c:axId val="21323136"/>
        <c:scaling>
          <c:orientation val="minMax"/>
        </c:scaling>
        <c:delete val="0"/>
        <c:axPos val="b"/>
        <c:majorTickMark val="out"/>
        <c:minorTickMark val="none"/>
        <c:tickLblPos val="nextTo"/>
        <c:crossAx val="21361792"/>
        <c:crosses val="autoZero"/>
        <c:auto val="1"/>
        <c:lblAlgn val="ctr"/>
        <c:lblOffset val="100"/>
        <c:noMultiLvlLbl val="0"/>
      </c:catAx>
      <c:valAx>
        <c:axId val="21361792"/>
        <c:scaling>
          <c:orientation val="minMax"/>
        </c:scaling>
        <c:delete val="0"/>
        <c:axPos val="l"/>
        <c:numFmt formatCode="0%" sourceLinked="1"/>
        <c:majorTickMark val="out"/>
        <c:minorTickMark val="none"/>
        <c:tickLblPos val="nextTo"/>
        <c:crossAx val="21323136"/>
        <c:crosses val="autoZero"/>
        <c:crossBetween val="between"/>
      </c:valAx>
      <c:spPr>
        <a:noFill/>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49558570035262"/>
          <c:y val="4.1828035176535897E-2"/>
          <c:w val="0.82250441429964738"/>
          <c:h val="0.89775369179068998"/>
        </c:manualLayout>
      </c:layout>
      <c:barChart>
        <c:barDir val="bar"/>
        <c:grouping val="stacked"/>
        <c:varyColors val="0"/>
        <c:ser>
          <c:idx val="0"/>
          <c:order val="0"/>
          <c:tx>
            <c:strRef>
              <c:f>Sheet2!$P$3</c:f>
              <c:strCache>
                <c:ptCount val="1"/>
                <c:pt idx="0">
                  <c:v>身体</c:v>
                </c:pt>
              </c:strCache>
            </c:strRef>
          </c:tx>
          <c:spPr>
            <a:noFill/>
            <a:ln>
              <a:solidFill>
                <a:schemeClr val="tx1"/>
              </a:solidFill>
            </a:ln>
          </c:spPr>
          <c:invertIfNegative val="0"/>
          <c:cat>
            <c:strRef>
              <c:f>Sheet2!$Q$2:$S$2</c:f>
              <c:strCache>
                <c:ptCount val="3"/>
                <c:pt idx="0">
                  <c:v>在宅・その他</c:v>
                </c:pt>
                <c:pt idx="1">
                  <c:v>他サービスへ</c:v>
                </c:pt>
                <c:pt idx="2">
                  <c:v>一般就労</c:v>
                </c:pt>
              </c:strCache>
            </c:strRef>
          </c:cat>
          <c:val>
            <c:numRef>
              <c:f>Sheet2!$Q$3:$S$3</c:f>
              <c:numCache>
                <c:formatCode>General</c:formatCode>
                <c:ptCount val="3"/>
                <c:pt idx="0">
                  <c:v>13</c:v>
                </c:pt>
                <c:pt idx="1">
                  <c:v>11</c:v>
                </c:pt>
                <c:pt idx="2">
                  <c:v>6</c:v>
                </c:pt>
              </c:numCache>
            </c:numRef>
          </c:val>
        </c:ser>
        <c:ser>
          <c:idx val="1"/>
          <c:order val="1"/>
          <c:tx>
            <c:strRef>
              <c:f>Sheet2!$P$4</c:f>
              <c:strCache>
                <c:ptCount val="1"/>
                <c:pt idx="0">
                  <c:v>知的</c:v>
                </c:pt>
              </c:strCache>
            </c:strRef>
          </c:tx>
          <c:spPr>
            <a:noFill/>
            <a:ln>
              <a:solidFill>
                <a:schemeClr val="tx1"/>
              </a:solidFill>
            </a:ln>
          </c:spPr>
          <c:invertIfNegative val="0"/>
          <c:cat>
            <c:strRef>
              <c:f>Sheet2!$Q$2:$S$2</c:f>
              <c:strCache>
                <c:ptCount val="3"/>
                <c:pt idx="0">
                  <c:v>在宅・その他</c:v>
                </c:pt>
                <c:pt idx="1">
                  <c:v>他サービスへ</c:v>
                </c:pt>
                <c:pt idx="2">
                  <c:v>一般就労</c:v>
                </c:pt>
              </c:strCache>
            </c:strRef>
          </c:cat>
          <c:val>
            <c:numRef>
              <c:f>Sheet2!$Q$4:$S$4</c:f>
              <c:numCache>
                <c:formatCode>General</c:formatCode>
                <c:ptCount val="3"/>
                <c:pt idx="0">
                  <c:v>13</c:v>
                </c:pt>
                <c:pt idx="1">
                  <c:v>16</c:v>
                </c:pt>
                <c:pt idx="2">
                  <c:v>7</c:v>
                </c:pt>
              </c:numCache>
            </c:numRef>
          </c:val>
        </c:ser>
        <c:ser>
          <c:idx val="2"/>
          <c:order val="2"/>
          <c:tx>
            <c:strRef>
              <c:f>Sheet2!$P$5</c:f>
              <c:strCache>
                <c:ptCount val="1"/>
                <c:pt idx="0">
                  <c:v>精神</c:v>
                </c:pt>
              </c:strCache>
            </c:strRef>
          </c:tx>
          <c:spPr>
            <a:pattFill prst="pct80">
              <a:fgClr>
                <a:schemeClr val="accent1"/>
              </a:fgClr>
              <a:bgClr>
                <a:schemeClr val="bg1"/>
              </a:bgClr>
            </a:pattFill>
            <a:ln>
              <a:solidFill>
                <a:schemeClr val="tx1"/>
              </a:solidFill>
            </a:ln>
          </c:spPr>
          <c:invertIfNegative val="0"/>
          <c:dLbls>
            <c:spPr>
              <a:solidFill>
                <a:schemeClr val="bg1"/>
              </a:solidFill>
              <a:ln>
                <a:solidFill>
                  <a:sysClr val="windowText" lastClr="000000"/>
                </a:solidFill>
              </a:ln>
            </c:spPr>
            <c:txPr>
              <a:bodyPr/>
              <a:lstStyle/>
              <a:p>
                <a:pPr>
                  <a:defRPr sz="800"/>
                </a:pPr>
                <a:endParaRPr lang="ja-JP"/>
              </a:p>
            </c:txPr>
            <c:dLblPos val="ctr"/>
            <c:showLegendKey val="0"/>
            <c:showVal val="1"/>
            <c:showCatName val="0"/>
            <c:showSerName val="0"/>
            <c:showPercent val="0"/>
            <c:showBubbleSize val="0"/>
            <c:showLeaderLines val="0"/>
          </c:dLbls>
          <c:cat>
            <c:strRef>
              <c:f>Sheet2!$Q$2:$S$2</c:f>
              <c:strCache>
                <c:ptCount val="3"/>
                <c:pt idx="0">
                  <c:v>在宅・その他</c:v>
                </c:pt>
                <c:pt idx="1">
                  <c:v>他サービスへ</c:v>
                </c:pt>
                <c:pt idx="2">
                  <c:v>一般就労</c:v>
                </c:pt>
              </c:strCache>
            </c:strRef>
          </c:cat>
          <c:val>
            <c:numRef>
              <c:f>Sheet2!$Q$5:$S$5</c:f>
              <c:numCache>
                <c:formatCode>General</c:formatCode>
                <c:ptCount val="3"/>
                <c:pt idx="0">
                  <c:v>56</c:v>
                </c:pt>
                <c:pt idx="1">
                  <c:v>32</c:v>
                </c:pt>
                <c:pt idx="2">
                  <c:v>15</c:v>
                </c:pt>
              </c:numCache>
            </c:numRef>
          </c:val>
        </c:ser>
        <c:ser>
          <c:idx val="3"/>
          <c:order val="3"/>
          <c:tx>
            <c:strRef>
              <c:f>Sheet2!$P$6</c:f>
              <c:strCache>
                <c:ptCount val="1"/>
                <c:pt idx="0">
                  <c:v>発達</c:v>
                </c:pt>
              </c:strCache>
            </c:strRef>
          </c:tx>
          <c:spPr>
            <a:pattFill prst="pct75">
              <a:fgClr>
                <a:schemeClr val="accent1"/>
              </a:fgClr>
              <a:bgClr>
                <a:schemeClr val="bg1"/>
              </a:bgClr>
            </a:pattFill>
            <a:ln>
              <a:solidFill>
                <a:schemeClr val="tx1"/>
              </a:solidFill>
            </a:ln>
          </c:spPr>
          <c:invertIfNegative val="0"/>
          <c:dLbls>
            <c:spPr>
              <a:solidFill>
                <a:schemeClr val="bg1"/>
              </a:solidFill>
              <a:ln>
                <a:solidFill>
                  <a:sysClr val="windowText" lastClr="000000"/>
                </a:solidFill>
              </a:ln>
            </c:spPr>
            <c:txPr>
              <a:bodyPr/>
              <a:lstStyle/>
              <a:p>
                <a:pPr>
                  <a:defRPr sz="800"/>
                </a:pPr>
                <a:endParaRPr lang="ja-JP"/>
              </a:p>
            </c:txPr>
            <c:showLegendKey val="0"/>
            <c:showVal val="1"/>
            <c:showCatName val="0"/>
            <c:showSerName val="0"/>
            <c:showPercent val="0"/>
            <c:showBubbleSize val="0"/>
            <c:showLeaderLines val="0"/>
          </c:dLbls>
          <c:cat>
            <c:strRef>
              <c:f>Sheet2!$Q$2:$S$2</c:f>
              <c:strCache>
                <c:ptCount val="3"/>
                <c:pt idx="0">
                  <c:v>在宅・その他</c:v>
                </c:pt>
                <c:pt idx="1">
                  <c:v>他サービスへ</c:v>
                </c:pt>
                <c:pt idx="2">
                  <c:v>一般就労</c:v>
                </c:pt>
              </c:strCache>
            </c:strRef>
          </c:cat>
          <c:val>
            <c:numRef>
              <c:f>Sheet2!$Q$6:$S$6</c:f>
              <c:numCache>
                <c:formatCode>General</c:formatCode>
                <c:ptCount val="3"/>
                <c:pt idx="0">
                  <c:v>0</c:v>
                </c:pt>
                <c:pt idx="1">
                  <c:v>2</c:v>
                </c:pt>
                <c:pt idx="2">
                  <c:v>1</c:v>
                </c:pt>
              </c:numCache>
            </c:numRef>
          </c:val>
        </c:ser>
        <c:ser>
          <c:idx val="4"/>
          <c:order val="4"/>
          <c:tx>
            <c:strRef>
              <c:f>Sheet2!$P$7</c:f>
              <c:strCache>
                <c:ptCount val="1"/>
                <c:pt idx="0">
                  <c:v>高次脳</c:v>
                </c:pt>
              </c:strCache>
            </c:strRef>
          </c:tx>
          <c:spPr>
            <a:noFill/>
            <a:ln>
              <a:solidFill>
                <a:schemeClr val="tx1"/>
              </a:solidFill>
            </a:ln>
          </c:spPr>
          <c:invertIfNegative val="0"/>
          <c:cat>
            <c:strRef>
              <c:f>Sheet2!$Q$2:$S$2</c:f>
              <c:strCache>
                <c:ptCount val="3"/>
                <c:pt idx="0">
                  <c:v>在宅・その他</c:v>
                </c:pt>
                <c:pt idx="1">
                  <c:v>他サービスへ</c:v>
                </c:pt>
                <c:pt idx="2">
                  <c:v>一般就労</c:v>
                </c:pt>
              </c:strCache>
            </c:strRef>
          </c:cat>
          <c:val>
            <c:numRef>
              <c:f>Sheet2!$Q$7:$S$7</c:f>
              <c:numCache>
                <c:formatCode>General</c:formatCode>
                <c:ptCount val="3"/>
                <c:pt idx="0">
                  <c:v>0</c:v>
                </c:pt>
                <c:pt idx="1">
                  <c:v>1</c:v>
                </c:pt>
                <c:pt idx="2">
                  <c:v>0</c:v>
                </c:pt>
              </c:numCache>
            </c:numRef>
          </c:val>
        </c:ser>
        <c:ser>
          <c:idx val="5"/>
          <c:order val="5"/>
          <c:tx>
            <c:strRef>
              <c:f>Sheet2!$P$8</c:f>
              <c:strCache>
                <c:ptCount val="1"/>
                <c:pt idx="0">
                  <c:v>難病</c:v>
                </c:pt>
              </c:strCache>
            </c:strRef>
          </c:tx>
          <c:invertIfNegative val="0"/>
          <c:cat>
            <c:strRef>
              <c:f>Sheet2!$Q$2:$S$2</c:f>
              <c:strCache>
                <c:ptCount val="3"/>
                <c:pt idx="0">
                  <c:v>在宅・その他</c:v>
                </c:pt>
                <c:pt idx="1">
                  <c:v>他サービスへ</c:v>
                </c:pt>
                <c:pt idx="2">
                  <c:v>一般就労</c:v>
                </c:pt>
              </c:strCache>
            </c:strRef>
          </c:cat>
          <c:val>
            <c:numRef>
              <c:f>Sheet2!$Q$8:$S$8</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overlap val="100"/>
        <c:axId val="25062784"/>
        <c:axId val="25072768"/>
      </c:barChart>
      <c:catAx>
        <c:axId val="25062784"/>
        <c:scaling>
          <c:orientation val="minMax"/>
        </c:scaling>
        <c:delete val="0"/>
        <c:axPos val="l"/>
        <c:majorTickMark val="out"/>
        <c:minorTickMark val="none"/>
        <c:tickLblPos val="nextTo"/>
        <c:spPr>
          <a:ln>
            <a:no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072768"/>
        <c:crosses val="autoZero"/>
        <c:auto val="1"/>
        <c:lblAlgn val="ctr"/>
        <c:lblOffset val="100"/>
        <c:noMultiLvlLbl val="0"/>
      </c:catAx>
      <c:valAx>
        <c:axId val="25072768"/>
        <c:scaling>
          <c:orientation val="minMax"/>
        </c:scaling>
        <c:delete val="1"/>
        <c:axPos val="b"/>
        <c:numFmt formatCode="General" sourceLinked="1"/>
        <c:majorTickMark val="out"/>
        <c:minorTickMark val="none"/>
        <c:tickLblPos val="nextTo"/>
        <c:crossAx val="250627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Sheet2!$T$3</c:f>
              <c:strCache>
                <c:ptCount val="1"/>
                <c:pt idx="0">
                  <c:v>身体</c:v>
                </c:pt>
              </c:strCache>
            </c:strRef>
          </c:tx>
          <c:spPr>
            <a:noFill/>
            <a:ln>
              <a:solidFill>
                <a:schemeClr val="tx1"/>
              </a:solidFill>
            </a:ln>
          </c:spPr>
          <c:invertIfNegative val="0"/>
          <c:cat>
            <c:strRef>
              <c:f>Sheet2!$U$2:$W$2</c:f>
              <c:strCache>
                <c:ptCount val="3"/>
                <c:pt idx="0">
                  <c:v>在宅・その他</c:v>
                </c:pt>
                <c:pt idx="1">
                  <c:v>他サービスへ</c:v>
                </c:pt>
                <c:pt idx="2">
                  <c:v>一般就労</c:v>
                </c:pt>
              </c:strCache>
            </c:strRef>
          </c:cat>
          <c:val>
            <c:numRef>
              <c:f>Sheet2!$U$3:$W$3</c:f>
              <c:numCache>
                <c:formatCode>General</c:formatCode>
                <c:ptCount val="3"/>
                <c:pt idx="0">
                  <c:v>7</c:v>
                </c:pt>
                <c:pt idx="1">
                  <c:v>11</c:v>
                </c:pt>
                <c:pt idx="2">
                  <c:v>1</c:v>
                </c:pt>
              </c:numCache>
            </c:numRef>
          </c:val>
        </c:ser>
        <c:ser>
          <c:idx val="1"/>
          <c:order val="1"/>
          <c:tx>
            <c:strRef>
              <c:f>Sheet2!$T$4</c:f>
              <c:strCache>
                <c:ptCount val="1"/>
                <c:pt idx="0">
                  <c:v>知的</c:v>
                </c:pt>
              </c:strCache>
            </c:strRef>
          </c:tx>
          <c:spPr>
            <a:noFill/>
            <a:ln>
              <a:solidFill>
                <a:schemeClr val="tx1"/>
              </a:solidFill>
            </a:ln>
          </c:spPr>
          <c:invertIfNegative val="0"/>
          <c:cat>
            <c:strRef>
              <c:f>Sheet2!$U$2:$W$2</c:f>
              <c:strCache>
                <c:ptCount val="3"/>
                <c:pt idx="0">
                  <c:v>在宅・その他</c:v>
                </c:pt>
                <c:pt idx="1">
                  <c:v>他サービスへ</c:v>
                </c:pt>
                <c:pt idx="2">
                  <c:v>一般就労</c:v>
                </c:pt>
              </c:strCache>
            </c:strRef>
          </c:cat>
          <c:val>
            <c:numRef>
              <c:f>Sheet2!$U$4:$W$4</c:f>
              <c:numCache>
                <c:formatCode>General</c:formatCode>
                <c:ptCount val="3"/>
                <c:pt idx="0">
                  <c:v>29</c:v>
                </c:pt>
                <c:pt idx="1">
                  <c:v>63</c:v>
                </c:pt>
                <c:pt idx="2">
                  <c:v>11</c:v>
                </c:pt>
              </c:numCache>
            </c:numRef>
          </c:val>
        </c:ser>
        <c:ser>
          <c:idx val="2"/>
          <c:order val="2"/>
          <c:tx>
            <c:strRef>
              <c:f>Sheet2!$T$5</c:f>
              <c:strCache>
                <c:ptCount val="1"/>
                <c:pt idx="0">
                  <c:v>精神</c:v>
                </c:pt>
              </c:strCache>
            </c:strRef>
          </c:tx>
          <c:spPr>
            <a:pattFill prst="pct80">
              <a:fgClr>
                <a:schemeClr val="accent1"/>
              </a:fgClr>
              <a:bgClr>
                <a:schemeClr val="bg1"/>
              </a:bgClr>
            </a:pattFill>
            <a:ln>
              <a:solidFill>
                <a:schemeClr val="tx1"/>
              </a:solidFill>
            </a:ln>
          </c:spPr>
          <c:invertIfNegative val="0"/>
          <c:dLbls>
            <c:spPr>
              <a:solidFill>
                <a:schemeClr val="bg1"/>
              </a:solidFill>
              <a:ln>
                <a:solidFill>
                  <a:sysClr val="windowText" lastClr="000000"/>
                </a:solidFill>
              </a:ln>
            </c:spPr>
            <c:txPr>
              <a:bodyPr/>
              <a:lstStyle/>
              <a:p>
                <a:pPr>
                  <a:defRPr sz="800"/>
                </a:pPr>
                <a:endParaRPr lang="ja-JP"/>
              </a:p>
            </c:txPr>
            <c:dLblPos val="ctr"/>
            <c:showLegendKey val="0"/>
            <c:showVal val="1"/>
            <c:showCatName val="0"/>
            <c:showSerName val="0"/>
            <c:showPercent val="0"/>
            <c:showBubbleSize val="0"/>
            <c:showLeaderLines val="0"/>
          </c:dLbls>
          <c:cat>
            <c:strRef>
              <c:f>Sheet2!$U$2:$W$2</c:f>
              <c:strCache>
                <c:ptCount val="3"/>
                <c:pt idx="0">
                  <c:v>在宅・その他</c:v>
                </c:pt>
                <c:pt idx="1">
                  <c:v>他サービスへ</c:v>
                </c:pt>
                <c:pt idx="2">
                  <c:v>一般就労</c:v>
                </c:pt>
              </c:strCache>
            </c:strRef>
          </c:cat>
          <c:val>
            <c:numRef>
              <c:f>Sheet2!$U$5:$W$5</c:f>
              <c:numCache>
                <c:formatCode>General</c:formatCode>
                <c:ptCount val="3"/>
                <c:pt idx="0">
                  <c:v>90</c:v>
                </c:pt>
                <c:pt idx="1">
                  <c:v>74</c:v>
                </c:pt>
                <c:pt idx="2">
                  <c:v>18</c:v>
                </c:pt>
              </c:numCache>
            </c:numRef>
          </c:val>
        </c:ser>
        <c:ser>
          <c:idx val="3"/>
          <c:order val="3"/>
          <c:tx>
            <c:strRef>
              <c:f>Sheet2!$T$6</c:f>
              <c:strCache>
                <c:ptCount val="1"/>
                <c:pt idx="0">
                  <c:v>発達</c:v>
                </c:pt>
              </c:strCache>
            </c:strRef>
          </c:tx>
          <c:spPr>
            <a:pattFill prst="pct75">
              <a:fgClr>
                <a:schemeClr val="accent1"/>
              </a:fgClr>
              <a:bgClr>
                <a:schemeClr val="bg1"/>
              </a:bgClr>
            </a:pattFill>
            <a:ln>
              <a:solidFill>
                <a:schemeClr val="tx1"/>
              </a:solidFill>
            </a:ln>
          </c:spPr>
          <c:invertIfNegative val="0"/>
          <c:dLbls>
            <c:spPr>
              <a:solidFill>
                <a:schemeClr val="bg1"/>
              </a:solidFill>
              <a:ln>
                <a:solidFill>
                  <a:sysClr val="windowText" lastClr="000000"/>
                </a:solidFill>
              </a:ln>
            </c:spPr>
            <c:txPr>
              <a:bodyPr/>
              <a:lstStyle/>
              <a:p>
                <a:pPr>
                  <a:defRPr sz="800"/>
                </a:pPr>
                <a:endParaRPr lang="ja-JP"/>
              </a:p>
            </c:txPr>
            <c:showLegendKey val="0"/>
            <c:showVal val="1"/>
            <c:showCatName val="0"/>
            <c:showSerName val="0"/>
            <c:showPercent val="0"/>
            <c:showBubbleSize val="0"/>
            <c:showLeaderLines val="0"/>
          </c:dLbls>
          <c:cat>
            <c:strRef>
              <c:f>Sheet2!$U$2:$W$2</c:f>
              <c:strCache>
                <c:ptCount val="3"/>
                <c:pt idx="0">
                  <c:v>在宅・その他</c:v>
                </c:pt>
                <c:pt idx="1">
                  <c:v>他サービスへ</c:v>
                </c:pt>
                <c:pt idx="2">
                  <c:v>一般就労</c:v>
                </c:pt>
              </c:strCache>
            </c:strRef>
          </c:cat>
          <c:val>
            <c:numRef>
              <c:f>Sheet2!$U$6:$W$6</c:f>
              <c:numCache>
                <c:formatCode>General</c:formatCode>
                <c:ptCount val="3"/>
                <c:pt idx="0">
                  <c:v>4</c:v>
                </c:pt>
                <c:pt idx="1">
                  <c:v>10</c:v>
                </c:pt>
                <c:pt idx="2">
                  <c:v>2</c:v>
                </c:pt>
              </c:numCache>
            </c:numRef>
          </c:val>
        </c:ser>
        <c:ser>
          <c:idx val="4"/>
          <c:order val="4"/>
          <c:tx>
            <c:strRef>
              <c:f>Sheet2!$T$7</c:f>
              <c:strCache>
                <c:ptCount val="1"/>
                <c:pt idx="0">
                  <c:v>高次脳</c:v>
                </c:pt>
              </c:strCache>
            </c:strRef>
          </c:tx>
          <c:spPr>
            <a:noFill/>
            <a:ln>
              <a:solidFill>
                <a:schemeClr val="tx1"/>
              </a:solidFill>
            </a:ln>
          </c:spPr>
          <c:invertIfNegative val="0"/>
          <c:cat>
            <c:strRef>
              <c:f>Sheet2!$U$2:$W$2</c:f>
              <c:strCache>
                <c:ptCount val="3"/>
                <c:pt idx="0">
                  <c:v>在宅・その他</c:v>
                </c:pt>
                <c:pt idx="1">
                  <c:v>他サービスへ</c:v>
                </c:pt>
                <c:pt idx="2">
                  <c:v>一般就労</c:v>
                </c:pt>
              </c:strCache>
            </c:strRef>
          </c:cat>
          <c:val>
            <c:numRef>
              <c:f>Sheet2!$U$7:$W$7</c:f>
              <c:numCache>
                <c:formatCode>General</c:formatCode>
                <c:ptCount val="3"/>
                <c:pt idx="0">
                  <c:v>1</c:v>
                </c:pt>
                <c:pt idx="1">
                  <c:v>3</c:v>
                </c:pt>
                <c:pt idx="2">
                  <c:v>1</c:v>
                </c:pt>
              </c:numCache>
            </c:numRef>
          </c:val>
        </c:ser>
        <c:ser>
          <c:idx val="5"/>
          <c:order val="5"/>
          <c:tx>
            <c:strRef>
              <c:f>Sheet2!$T$8</c:f>
              <c:strCache>
                <c:ptCount val="1"/>
                <c:pt idx="0">
                  <c:v>難病</c:v>
                </c:pt>
              </c:strCache>
            </c:strRef>
          </c:tx>
          <c:invertIfNegative val="0"/>
          <c:cat>
            <c:strRef>
              <c:f>Sheet2!$U$2:$W$2</c:f>
              <c:strCache>
                <c:ptCount val="3"/>
                <c:pt idx="0">
                  <c:v>在宅・その他</c:v>
                </c:pt>
                <c:pt idx="1">
                  <c:v>他サービスへ</c:v>
                </c:pt>
                <c:pt idx="2">
                  <c:v>一般就労</c:v>
                </c:pt>
              </c:strCache>
            </c:strRef>
          </c:cat>
          <c:val>
            <c:numRef>
              <c:f>Sheet2!$U$8:$W$8</c:f>
              <c:numCache>
                <c:formatCode>General</c:formatCode>
                <c:ptCount val="3"/>
                <c:pt idx="0">
                  <c:v>0</c:v>
                </c:pt>
                <c:pt idx="1">
                  <c:v>0</c:v>
                </c:pt>
                <c:pt idx="2">
                  <c:v>0</c:v>
                </c:pt>
              </c:numCache>
            </c:numRef>
          </c:val>
        </c:ser>
        <c:dLbls>
          <c:showLegendKey val="0"/>
          <c:showVal val="0"/>
          <c:showCatName val="0"/>
          <c:showSerName val="0"/>
          <c:showPercent val="0"/>
          <c:showBubbleSize val="0"/>
        </c:dLbls>
        <c:gapWidth val="150"/>
        <c:overlap val="100"/>
        <c:axId val="25138304"/>
        <c:axId val="25139840"/>
      </c:barChart>
      <c:catAx>
        <c:axId val="25138304"/>
        <c:scaling>
          <c:orientation val="minMax"/>
        </c:scaling>
        <c:delete val="0"/>
        <c:axPos val="l"/>
        <c:majorTickMark val="out"/>
        <c:minorTickMark val="none"/>
        <c:tickLblPos val="nextTo"/>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5139840"/>
        <c:crosses val="autoZero"/>
        <c:auto val="1"/>
        <c:lblAlgn val="ctr"/>
        <c:lblOffset val="100"/>
        <c:noMultiLvlLbl val="0"/>
      </c:catAx>
      <c:valAx>
        <c:axId val="25139840"/>
        <c:scaling>
          <c:orientation val="minMax"/>
        </c:scaling>
        <c:delete val="1"/>
        <c:axPos val="b"/>
        <c:numFmt formatCode="General" sourceLinked="1"/>
        <c:majorTickMark val="out"/>
        <c:minorTickMark val="none"/>
        <c:tickLblPos val="nextTo"/>
        <c:crossAx val="25138304"/>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155733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90461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45407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343387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01524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41458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22349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32350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15980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68762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ECF9B2-93D2-4582-AD72-5A9F7637941B}"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320697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CF9B2-93D2-4582-AD72-5A9F7637941B}" type="datetimeFigureOut">
              <a:rPr kumimoji="1" lang="ja-JP" altLang="en-US" smtClean="0"/>
              <a:t>2018/2/19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57244-EB63-4296-963D-604032C2D693}" type="slidenum">
              <a:rPr kumimoji="1" lang="ja-JP" altLang="en-US" smtClean="0"/>
              <a:t>‹#›</a:t>
            </a:fld>
            <a:endParaRPr kumimoji="1" lang="ja-JP" altLang="en-US"/>
          </a:p>
        </p:txBody>
      </p:sp>
    </p:spTree>
    <p:extLst>
      <p:ext uri="{BB962C8B-B14F-4D97-AF65-F5344CB8AC3E}">
        <p14:creationId xmlns:p14="http://schemas.microsoft.com/office/powerpoint/2010/main" val="289774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p:nvPr/>
        </p:nvSpPr>
        <p:spPr>
          <a:xfrm>
            <a:off x="215517" y="526626"/>
            <a:ext cx="8640959" cy="382094"/>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一般就労への移行に</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向けた就労</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移行支援事業所等の機能強化</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p:nvPr/>
        </p:nvSpPr>
        <p:spPr>
          <a:xfrm>
            <a:off x="215517" y="908720"/>
            <a:ext cx="8820979" cy="468051"/>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次障がい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者計画（後期計画）の目標と実績値</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156565153"/>
              </p:ext>
            </p:extLst>
          </p:nvPr>
        </p:nvGraphicFramePr>
        <p:xfrm>
          <a:off x="287524" y="1392497"/>
          <a:ext cx="8613093" cy="2432547"/>
        </p:xfrm>
        <a:graphic>
          <a:graphicData uri="http://schemas.openxmlformats.org/drawingml/2006/table">
            <a:tbl>
              <a:tblPr firstRow="1" bandRow="1">
                <a:tableStyleId>{5C22544A-7EE6-4342-B048-85BDC9FD1C3A}</a:tableStyleId>
              </a:tblPr>
              <a:tblGrid>
                <a:gridCol w="2556284"/>
                <a:gridCol w="1692188"/>
                <a:gridCol w="2196244"/>
                <a:gridCol w="2168377"/>
              </a:tblGrid>
              <a:tr h="306469">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次障がい</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者計画</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後期計画</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年度時点</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1783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福祉施設からの一般就労者数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7836">
                <a:tc>
                  <a:txBody>
                    <a:bodyPr/>
                    <a:lstStyle/>
                    <a:p>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就労移行支援事業の利用人数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2,978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2,485</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3,777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56">
                <a:tc>
                  <a:txBody>
                    <a:bodyPr/>
                    <a:lstStyle/>
                    <a:p>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就労移行支援事業所ごとの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就労移行率</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％以上の事業所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％以上の事業所が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府内で</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事業所</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事業所</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％以上の事業所が</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府内で</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799">
                <a:tc>
                  <a:txBody>
                    <a:bodyPr/>
                    <a:lstStyle/>
                    <a:p>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就労実績のない就労移行支援事業所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ゼロ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全体の</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内</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事業所は開設して</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ヶ月以上</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ゼロ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（開設から２４ヶ月以内の</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事業所を除く）</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正方形/長方形 13"/>
          <p:cNvSpPr/>
          <p:nvPr/>
        </p:nvSpPr>
        <p:spPr>
          <a:xfrm>
            <a:off x="287524" y="1052736"/>
            <a:ext cx="8684787" cy="3156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r" defTabSz="91440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９年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実施</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就労人数調査</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」の結果</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より。</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5"/>
          <p:cNvSpPr txBox="1"/>
          <p:nvPr/>
        </p:nvSpPr>
        <p:spPr>
          <a:xfrm>
            <a:off x="7668344" y="152636"/>
            <a:ext cx="1304528" cy="360040"/>
          </a:xfrm>
          <a:prstGeom prst="rect">
            <a:avLst/>
          </a:prstGeom>
          <a:noFill/>
          <a:ln>
            <a:solidFill>
              <a:schemeClr val="tx1"/>
            </a:solid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600" b="1" dirty="0" smtClean="0">
                <a:latin typeface="+mn-ea"/>
                <a:cs typeface="Meiryo UI" panose="020B0604030504040204" pitchFamily="50" charset="-128"/>
              </a:rPr>
              <a:t>資料</a:t>
            </a:r>
            <a:r>
              <a:rPr lang="en-US" altLang="ja-JP" sz="1600" b="1" dirty="0">
                <a:latin typeface="+mn-ea"/>
                <a:cs typeface="Meiryo UI" panose="020B0604030504040204" pitchFamily="50" charset="-128"/>
              </a:rPr>
              <a:t>1</a:t>
            </a:r>
            <a:r>
              <a:rPr kumimoji="1" lang="en-US" altLang="ja-JP" sz="1600" b="1" dirty="0" smtClean="0">
                <a:latin typeface="+mn-ea"/>
                <a:cs typeface="Meiryo UI" panose="020B0604030504040204" pitchFamily="50" charset="-128"/>
              </a:rPr>
              <a:t>-1</a:t>
            </a:r>
            <a:endParaRPr kumimoji="1" lang="ja-JP" altLang="en-US" sz="1600" b="1" dirty="0">
              <a:latin typeface="+mn-ea"/>
              <a:cs typeface="Meiryo UI" panose="020B0604030504040204" pitchFamily="50" charset="-128"/>
            </a:endParaRPr>
          </a:p>
        </p:txBody>
      </p:sp>
      <p:sp>
        <p:nvSpPr>
          <p:cNvPr id="12" name="正方形/長方形 11"/>
          <p:cNvSpPr/>
          <p:nvPr/>
        </p:nvSpPr>
        <p:spPr>
          <a:xfrm>
            <a:off x="251520" y="3897052"/>
            <a:ext cx="8676964" cy="6139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課題１</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福祉施設からの一般就労者数及び、就労移行支援事業所の利用者数の伸びが年々鈍化（表１）</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課題２</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就労移行支援事業所において、実績の高い事業所と実績のない事業所の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極化が深刻（表２）</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71500" y="4689140"/>
            <a:ext cx="9090951" cy="1945636"/>
            <a:chOff x="143508" y="4113076"/>
            <a:chExt cx="9090951" cy="1945636"/>
          </a:xfrm>
        </p:grpSpPr>
        <p:grpSp>
          <p:nvGrpSpPr>
            <p:cNvPr id="2" name="グループ化 1"/>
            <p:cNvGrpSpPr/>
            <p:nvPr/>
          </p:nvGrpSpPr>
          <p:grpSpPr>
            <a:xfrm>
              <a:off x="143508" y="4113076"/>
              <a:ext cx="4824536" cy="1847498"/>
              <a:chOff x="225120" y="4113076"/>
              <a:chExt cx="4742562" cy="1847498"/>
            </a:xfrm>
          </p:grpSpPr>
          <p:sp>
            <p:nvSpPr>
              <p:cNvPr id="17" name="正方形/長方形 16">
                <a:extLst>
                  <a:ext uri="{FF2B5EF4-FFF2-40B4-BE49-F238E27FC236}">
                    <a16:creationId xmlns="" xmlns:a16="http://schemas.microsoft.com/office/drawing/2014/main" id="{9BE4A844-7552-40F3-9715-696F01F2E51A}"/>
                  </a:ext>
                </a:extLst>
              </p:cNvPr>
              <p:cNvSpPr/>
              <p:nvPr/>
            </p:nvSpPr>
            <p:spPr>
              <a:xfrm>
                <a:off x="225120" y="4113076"/>
                <a:ext cx="3698807" cy="17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表１</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err="1">
                    <a:solidFill>
                      <a:schemeClr val="tx1"/>
                    </a:solidFill>
                    <a:latin typeface="Meiryo UI" panose="020B0604030504040204" pitchFamily="50" charset="-128"/>
                    <a:ea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rPr>
                  <a:t>者計画に掲げる目標値に対する実績の推移</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520515476"/>
                  </p:ext>
                </p:extLst>
              </p:nvPr>
            </p:nvGraphicFramePr>
            <p:xfrm>
              <a:off x="359532" y="4288243"/>
              <a:ext cx="3483589" cy="1672331"/>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3527884" y="4545307"/>
                <a:ext cx="1439798"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latin typeface="Meiryo UI" panose="020B0604030504040204" pitchFamily="50" charset="-128"/>
                    <a:ea typeface="Meiryo UI" panose="020B0604030504040204" pitchFamily="50" charset="-128"/>
                  </a:rPr>
                  <a:t>就労移行支援事業所</a:t>
                </a:r>
                <a:r>
                  <a:rPr lang="ja-JP" altLang="en-US" sz="1000" dirty="0" smtClean="0">
                    <a:solidFill>
                      <a:srgbClr val="000000"/>
                    </a:solidFill>
                    <a:latin typeface="Meiryo UI" panose="020B0604030504040204" pitchFamily="50" charset="-128"/>
                    <a:ea typeface="Meiryo UI" panose="020B0604030504040204" pitchFamily="50" charset="-128"/>
                  </a:rPr>
                  <a:t>の</a:t>
                </a:r>
                <a:endParaRPr lang="en-US" altLang="ja-JP" sz="1000" dirty="0" smtClean="0">
                  <a:solidFill>
                    <a:srgbClr val="000000"/>
                  </a:solidFill>
                  <a:latin typeface="Meiryo UI" panose="020B0604030504040204" pitchFamily="50" charset="-128"/>
                  <a:ea typeface="Meiryo UI" panose="020B0604030504040204" pitchFamily="50" charset="-128"/>
                </a:endParaRPr>
              </a:p>
              <a:p>
                <a:pPr algn="ctr"/>
                <a:r>
                  <a:rPr lang="ja-JP" altLang="en-US" sz="1000" dirty="0" smtClean="0">
                    <a:solidFill>
                      <a:srgbClr val="000000"/>
                    </a:solidFill>
                    <a:latin typeface="Meiryo UI" panose="020B0604030504040204" pitchFamily="50" charset="-128"/>
                    <a:ea typeface="Meiryo UI" panose="020B0604030504040204" pitchFamily="50" charset="-128"/>
                  </a:rPr>
                  <a:t>利用者数</a:t>
                </a: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662440" y="5409220"/>
                <a:ext cx="1197592"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000000"/>
                    </a:solidFill>
                    <a:latin typeface="Meiryo UI" panose="020B0604030504040204" pitchFamily="50" charset="-128"/>
                    <a:ea typeface="Meiryo UI" panose="020B0604030504040204" pitchFamily="50" charset="-128"/>
                  </a:rPr>
                  <a:t>福祉施設から</a:t>
                </a:r>
                <a:r>
                  <a:rPr lang="ja-JP" altLang="en-US" sz="1000" dirty="0" smtClean="0">
                    <a:solidFill>
                      <a:srgbClr val="000000"/>
                    </a:solidFill>
                    <a:latin typeface="Meiryo UI" panose="020B0604030504040204" pitchFamily="50" charset="-128"/>
                    <a:ea typeface="Meiryo UI" panose="020B0604030504040204" pitchFamily="50" charset="-128"/>
                  </a:rPr>
                  <a:t>の</a:t>
                </a:r>
                <a:endParaRPr lang="en-US" altLang="ja-JP" sz="1000" dirty="0" smtClean="0">
                  <a:solidFill>
                    <a:srgbClr val="000000"/>
                  </a:solidFill>
                  <a:latin typeface="Meiryo UI" panose="020B0604030504040204" pitchFamily="50" charset="-128"/>
                  <a:ea typeface="Meiryo UI" panose="020B0604030504040204" pitchFamily="50" charset="-128"/>
                </a:endParaRPr>
              </a:p>
              <a:p>
                <a:pPr algn="ctr"/>
                <a:r>
                  <a:rPr lang="ja-JP" altLang="en-US" sz="1000" dirty="0" smtClean="0">
                    <a:solidFill>
                      <a:srgbClr val="000000"/>
                    </a:solidFill>
                    <a:latin typeface="Meiryo UI" panose="020B0604030504040204" pitchFamily="50" charset="-128"/>
                    <a:ea typeface="Meiryo UI" panose="020B0604030504040204" pitchFamily="50" charset="-128"/>
                  </a:rPr>
                  <a:t>一般就労者数</a:t>
                </a:r>
                <a:endParaRPr lang="en-US" altLang="ja-JP" sz="1000" dirty="0" smtClean="0">
                  <a:solidFill>
                    <a:srgbClr val="00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439652" y="4473116"/>
                <a:ext cx="719899"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smtClean="0">
                    <a:solidFill>
                      <a:srgbClr val="FF0000"/>
                    </a:solidFill>
                    <a:latin typeface="Meiryo UI" panose="020B0604030504040204" pitchFamily="50" charset="-128"/>
                    <a:ea typeface="Meiryo UI" panose="020B0604030504040204" pitchFamily="50" charset="-128"/>
                  </a:rPr>
                  <a:t>×1.18</a:t>
                </a:r>
                <a:endParaRPr lang="ja-JP" altLang="en-US" sz="1050" b="1" dirty="0">
                  <a:solidFill>
                    <a:srgbClr val="FF0000"/>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2447945" y="4329100"/>
                <a:ext cx="719899"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smtClean="0">
                    <a:solidFill>
                      <a:srgbClr val="FF0000"/>
                    </a:solidFill>
                    <a:latin typeface="Meiryo UI" panose="020B0604030504040204" pitchFamily="50" charset="-128"/>
                    <a:ea typeface="Meiryo UI" panose="020B0604030504040204" pitchFamily="50" charset="-128"/>
                  </a:rPr>
                  <a:t>×1.07</a:t>
                </a:r>
              </a:p>
            </p:txBody>
          </p:sp>
          <p:sp>
            <p:nvSpPr>
              <p:cNvPr id="23" name="正方形/長方形 22"/>
              <p:cNvSpPr/>
              <p:nvPr/>
            </p:nvSpPr>
            <p:spPr>
              <a:xfrm>
                <a:off x="1439833" y="5337212"/>
                <a:ext cx="719899"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smtClean="0">
                    <a:solidFill>
                      <a:srgbClr val="FF0000"/>
                    </a:solidFill>
                    <a:latin typeface="Meiryo UI" panose="020B0604030504040204" pitchFamily="50" charset="-128"/>
                    <a:ea typeface="Meiryo UI" panose="020B0604030504040204" pitchFamily="50" charset="-128"/>
                  </a:rPr>
                  <a:t>×1.18</a:t>
                </a:r>
                <a:endParaRPr lang="ja-JP" altLang="en-US" sz="1050" b="1" dirty="0">
                  <a:solidFill>
                    <a:srgbClr val="FF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483768" y="5301391"/>
                <a:ext cx="719899"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smtClean="0">
                    <a:solidFill>
                      <a:srgbClr val="FF0000"/>
                    </a:solidFill>
                    <a:latin typeface="Meiryo UI" panose="020B0604030504040204" pitchFamily="50" charset="-128"/>
                    <a:ea typeface="Meiryo UI" panose="020B0604030504040204" pitchFamily="50" charset="-128"/>
                  </a:rPr>
                  <a:t>×1.05</a:t>
                </a:r>
                <a:endParaRPr lang="ja-JP" altLang="en-US" sz="900" b="1" dirty="0">
                  <a:solidFill>
                    <a:srgbClr val="FF0000"/>
                  </a:solidFill>
                  <a:latin typeface="Meiryo UI" panose="020B0604030504040204" pitchFamily="50" charset="-128"/>
                  <a:ea typeface="Meiryo UI" panose="020B0604030504040204" pitchFamily="50" charset="-128"/>
                </a:endParaRPr>
              </a:p>
            </p:txBody>
          </p:sp>
        </p:grpSp>
        <p:grpSp>
          <p:nvGrpSpPr>
            <p:cNvPr id="3" name="グループ化 2"/>
            <p:cNvGrpSpPr/>
            <p:nvPr/>
          </p:nvGrpSpPr>
          <p:grpSpPr>
            <a:xfrm>
              <a:off x="4949720" y="4113076"/>
              <a:ext cx="4284739" cy="1945636"/>
              <a:chOff x="4949720" y="4113076"/>
              <a:chExt cx="4284739" cy="1945636"/>
            </a:xfrm>
          </p:grpSpPr>
          <p:graphicFrame>
            <p:nvGraphicFramePr>
              <p:cNvPr id="26" name="グラフ 25"/>
              <p:cNvGraphicFramePr>
                <a:graphicFrameLocks/>
              </p:cNvGraphicFramePr>
              <p:nvPr>
                <p:extLst>
                  <p:ext uri="{D42A27DB-BD31-4B8C-83A1-F6EECF244321}">
                    <p14:modId xmlns:p14="http://schemas.microsoft.com/office/powerpoint/2010/main" val="1403245805"/>
                  </p:ext>
                </p:extLst>
              </p:nvPr>
            </p:nvGraphicFramePr>
            <p:xfrm>
              <a:off x="5076056" y="4291565"/>
              <a:ext cx="3402124" cy="1767147"/>
            </p:xfrm>
            <a:graphic>
              <a:graphicData uri="http://schemas.openxmlformats.org/drawingml/2006/chart">
                <c:chart xmlns:c="http://schemas.openxmlformats.org/drawingml/2006/chart" xmlns:r="http://schemas.openxmlformats.org/officeDocument/2006/relationships" r:id="rId3"/>
              </a:graphicData>
            </a:graphic>
          </p:graphicFrame>
          <p:sp>
            <p:nvSpPr>
              <p:cNvPr id="27" name="正方形/長方形 26">
                <a:extLst>
                  <a:ext uri="{FF2B5EF4-FFF2-40B4-BE49-F238E27FC236}">
                    <a16:creationId xmlns="" xmlns:a16="http://schemas.microsoft.com/office/drawing/2014/main" id="{9BE4A844-7552-40F3-9715-696F01F2E51A}"/>
                  </a:ext>
                </a:extLst>
              </p:cNvPr>
              <p:cNvSpPr/>
              <p:nvPr/>
            </p:nvSpPr>
            <p:spPr>
              <a:xfrm>
                <a:off x="4949720" y="4113076"/>
                <a:ext cx="3762740" cy="175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表２</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就労実績別の就労移行支援事業所数の割合</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7992380" y="4509120"/>
                <a:ext cx="1242079"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rgbClr val="000000"/>
                    </a:solidFill>
                    <a:latin typeface="Meiryo UI" panose="020B0604030504040204" pitchFamily="50" charset="-128"/>
                    <a:ea typeface="Meiryo UI" panose="020B0604030504040204" pitchFamily="50" charset="-128"/>
                  </a:rPr>
                  <a:t>就労移行率</a:t>
                </a:r>
                <a:endParaRPr lang="en-US" altLang="ja-JP" sz="900" dirty="0" smtClean="0">
                  <a:solidFill>
                    <a:srgbClr val="000000"/>
                  </a:solidFill>
                  <a:latin typeface="Meiryo UI" panose="020B0604030504040204" pitchFamily="50" charset="-128"/>
                  <a:ea typeface="Meiryo UI" panose="020B0604030504040204" pitchFamily="50" charset="-128"/>
                </a:endParaRPr>
              </a:p>
              <a:p>
                <a:pPr algn="ctr"/>
                <a:r>
                  <a:rPr lang="en-US" altLang="ja-JP" sz="900" dirty="0" smtClean="0">
                    <a:solidFill>
                      <a:srgbClr val="000000"/>
                    </a:solidFill>
                    <a:latin typeface="Meiryo UI" panose="020B0604030504040204" pitchFamily="50" charset="-128"/>
                    <a:ea typeface="Meiryo UI" panose="020B0604030504040204" pitchFamily="50" charset="-128"/>
                  </a:rPr>
                  <a:t>30</a:t>
                </a:r>
                <a:r>
                  <a:rPr lang="ja-JP" altLang="en-US" sz="900" dirty="0" smtClean="0">
                    <a:solidFill>
                      <a:srgbClr val="000000"/>
                    </a:solidFill>
                    <a:latin typeface="Meiryo UI" panose="020B0604030504040204" pitchFamily="50" charset="-128"/>
                    <a:ea typeface="Meiryo UI" panose="020B0604030504040204" pitchFamily="50" charset="-128"/>
                  </a:rPr>
                  <a:t>％以上の事業所</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7956376" y="5409403"/>
                <a:ext cx="1242079" cy="2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rgbClr val="000000"/>
                    </a:solidFill>
                    <a:latin typeface="Meiryo UI" panose="020B0604030504040204" pitchFamily="50" charset="-128"/>
                    <a:ea typeface="Meiryo UI" panose="020B0604030504040204" pitchFamily="50" charset="-128"/>
                  </a:rPr>
                  <a:t>一般就労実績の</a:t>
                </a:r>
                <a:endParaRPr lang="en-US" altLang="ja-JP" sz="900" dirty="0" smtClean="0">
                  <a:solidFill>
                    <a:srgbClr val="000000"/>
                  </a:solidFill>
                  <a:latin typeface="Meiryo UI" panose="020B0604030504040204" pitchFamily="50" charset="-128"/>
                  <a:ea typeface="Meiryo UI" panose="020B0604030504040204" pitchFamily="50" charset="-128"/>
                </a:endParaRPr>
              </a:p>
              <a:p>
                <a:pPr algn="ctr"/>
                <a:r>
                  <a:rPr lang="ja-JP" altLang="en-US" sz="900" dirty="0" smtClean="0">
                    <a:solidFill>
                      <a:srgbClr val="000000"/>
                    </a:solidFill>
                    <a:latin typeface="Meiryo UI" panose="020B0604030504040204" pitchFamily="50" charset="-128"/>
                    <a:ea typeface="Meiryo UI" panose="020B0604030504040204" pitchFamily="50" charset="-128"/>
                  </a:rPr>
                  <a:t>ない事業所</a:t>
                </a:r>
                <a:endParaRPr lang="ja-JP" altLang="en-US" sz="900" dirty="0">
                  <a:solidFill>
                    <a:srgbClr val="000000"/>
                  </a:solidFill>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383667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812" y="224644"/>
            <a:ext cx="8644849"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一般就労実績のない就労移行支援事業所へのヒアリング結果</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10800000">
            <a:off x="3831660" y="5486165"/>
            <a:ext cx="1501038" cy="2110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8" name="正方形/長方形 7"/>
          <p:cNvSpPr/>
          <p:nvPr/>
        </p:nvSpPr>
        <p:spPr>
          <a:xfrm>
            <a:off x="243697" y="590550"/>
            <a:ext cx="8676964" cy="3270498"/>
          </a:xfrm>
          <a:prstGeom prst="rect">
            <a:avLst/>
          </a:prstGeom>
          <a:ln w="9525"/>
        </p:spPr>
        <p:style>
          <a:lnRef idx="2">
            <a:schemeClr val="accent6"/>
          </a:lnRef>
          <a:fillRef idx="1">
            <a:schemeClr val="lt1"/>
          </a:fillRef>
          <a:effectRef idx="0">
            <a:schemeClr val="accent6"/>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ts val="19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就労</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人数</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調査の結果、</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年連続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で一般就労</a:t>
            </a:r>
            <a:r>
              <a:rPr lang="ja-JP" altLang="en-US" dirty="0">
                <a:latin typeface="Meiryo UI" panose="020B0604030504040204" pitchFamily="50" charset="-128"/>
                <a:ea typeface="Meiryo UI" panose="020B0604030504040204" pitchFamily="50" charset="-128"/>
                <a:cs typeface="Meiryo UI" panose="020B0604030504040204" pitchFamily="50" charset="-128"/>
              </a:rPr>
              <a:t>実績の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なかった就労移行支援事業所にヒアリング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 ヒアリングの結果、以下のような</a:t>
            </a:r>
            <a:r>
              <a:rPr lang="ja-JP" altLang="en-US" dirty="0">
                <a:latin typeface="Meiryo UI" panose="020B0604030504040204" pitchFamily="50" charset="-128"/>
                <a:ea typeface="Meiryo UI" panose="020B0604030504040204" pitchFamily="50" charset="-128"/>
                <a:cs typeface="Meiryo UI" panose="020B0604030504040204" pitchFamily="50" charset="-128"/>
              </a:rPr>
              <a:t>課題が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あることがわかった。（ヒアリング実施事業所数：７事業所）</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eaLnBrk="1" fontAlgn="auto" latinLnBrk="0" hangingPunct="1">
              <a:lnSpc>
                <a:spcPts val="1900"/>
              </a:lnSpc>
              <a:spcBef>
                <a:spcPts val="0"/>
              </a:spcBef>
              <a:spcAft>
                <a:spcPts val="0"/>
              </a:spcAft>
              <a:buClrTx/>
              <a:buSzTx/>
              <a:buFontTx/>
              <a:buNone/>
              <a:tabLst/>
              <a:defRPr/>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事業所内で</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支援員に対する教育、理念の共有が不十分</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ービス管理責任者などは就労支援に関するノウハウや就労支援に対する理念を有しているものの、その他の支援員に対して、人員不足や業務過多によりノウハウや、就労支援に対する理念が共有できていないと感じている事業所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事業所中</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事業所であった。さらに、支援の質の向上のため、研修等に参加するなど人材育成に時間をさけていると回答した事業所は存在しなかった。</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地域の他機関との連携が希薄</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所からのヒアリングの中で「他機関との連携として、どのようなことを行っているか」を質問したところ、そのほとんどが連携の実態がない状態であった。また、連携している機関として「就業・生活支援センター」や「ハローワーク」と答える事業所が多いものの、その多くが「実習先の確保の際のみ相談する」「求人票を見に行ったときに相談する」など一時的な連携しか出来ていなか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特に地域の連絡会等に参加</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し、他の就労系サービス</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事業所との情報共有に努めている事業所は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事業所中</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事業所のみであり、それ以外の事業所については支援のノウハウを他事業所か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学んだり、困難なケースに対する他機関等との連携がとれておらず、結果として支援力不足につながっていた。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5937670"/>
              </p:ext>
            </p:extLst>
          </p:nvPr>
        </p:nvGraphicFramePr>
        <p:xfrm>
          <a:off x="243696" y="3897052"/>
          <a:ext cx="8676968" cy="1504808"/>
        </p:xfrm>
        <a:graphic>
          <a:graphicData uri="http://schemas.openxmlformats.org/drawingml/2006/table">
            <a:tbl>
              <a:tblPr firstRow="1" bandRow="1">
                <a:tableStyleId>{5C22544A-7EE6-4342-B048-85BDC9FD1C3A}</a:tableStyleId>
              </a:tblPr>
              <a:tblGrid>
                <a:gridCol w="1084621"/>
                <a:gridCol w="1084621"/>
                <a:gridCol w="1084621"/>
                <a:gridCol w="1084621"/>
                <a:gridCol w="1084621"/>
                <a:gridCol w="1084621"/>
                <a:gridCol w="1084621"/>
                <a:gridCol w="1084621"/>
              </a:tblGrid>
              <a:tr h="209671">
                <a:tc gridSpan="6">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就労移行支援事業所へのヒアリング結果（抜粋）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8379">
                <a:tc gridSpan="2">
                  <a:txBody>
                    <a:bodyPr/>
                    <a:lstStyle/>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Ｑ</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事業所の課題として、人員不足を感じているか</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Ｑ</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支援員に対する教育は十分と感じているか（研修などを受講できているか）</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Ｑ</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地域の事業所連絡会などに参加している</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Ｑ</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他の機関と定期的に情報共有や、ケースの相談を行っているか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05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感じている</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感じていない</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感じている</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感じていない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参加している</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参加していない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行っている</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行っていない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055">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正方形/長方形 10"/>
          <p:cNvSpPr/>
          <p:nvPr/>
        </p:nvSpPr>
        <p:spPr>
          <a:xfrm>
            <a:off x="143508" y="5769260"/>
            <a:ext cx="8892988" cy="9721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lnSpc>
                <a:spcPct val="1500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◎支援ノウハウがない事業所に対し、研修などを通じて実績の高い就労移行支援事業所の持つノウハウを伝達</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◎実績が連続して低い事業所に対しては、個別で事業所の課題を洗い出し、解決するとともに、支援員に対する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OJT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によるノウハウ伝達を実施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100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3"/>
          <p:cNvSpPr txBox="1"/>
          <p:nvPr/>
        </p:nvSpPr>
        <p:spPr>
          <a:xfrm>
            <a:off x="215517" y="80628"/>
            <a:ext cx="8820979" cy="648072"/>
          </a:xfrm>
          <a:prstGeom prst="rect">
            <a:avLst/>
          </a:prstGeom>
          <a:no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就労継続支援事業所における一般就労への移行状況</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18914" y="980728"/>
            <a:ext cx="4001058"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就労継続支援事業所からの退所後の移行先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35822" y="188640"/>
            <a:ext cx="8676964"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課題３</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就労継続支援事業所を退所した後、在宅等に戻る者の割合が非常に高く、前年よりも増加している。</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1,368</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人、前年の</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786420469"/>
              </p:ext>
            </p:extLst>
          </p:nvPr>
        </p:nvGraphicFramePr>
        <p:xfrm>
          <a:off x="395534" y="1752168"/>
          <a:ext cx="3888436" cy="1460808"/>
        </p:xfrm>
        <a:graphic>
          <a:graphicData uri="http://schemas.openxmlformats.org/drawingml/2006/table">
            <a:tbl>
              <a:tblPr/>
              <a:tblGrid>
                <a:gridCol w="972109"/>
                <a:gridCol w="972109"/>
                <a:gridCol w="972109"/>
                <a:gridCol w="972109"/>
              </a:tblGrid>
              <a:tr h="220653">
                <a:tc>
                  <a:txBody>
                    <a:bodyPr/>
                    <a:lstStyle/>
                    <a:p>
                      <a:pPr algn="ctr" fontAlgn="ctr"/>
                      <a:r>
                        <a:rPr lang="en-US" sz="1100" b="1" i="0" u="none" strike="noStrike" dirty="0">
                          <a:solidFill>
                            <a:schemeClr val="tx1"/>
                          </a:solidFill>
                          <a:effectLst/>
                          <a:latin typeface="Meiryo UI"/>
                        </a:rPr>
                        <a:t>Ａ</a:t>
                      </a:r>
                      <a:r>
                        <a:rPr lang="ja-JP" altLang="en-US" sz="1100" b="1" i="0" u="none" strike="noStrike" dirty="0">
                          <a:solidFill>
                            <a:schemeClr val="tx1"/>
                          </a:solidFill>
                          <a:effectLst/>
                          <a:latin typeface="Meiryo UI"/>
                        </a:rPr>
                        <a:t>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1" i="0" u="none" strike="noStrike" dirty="0">
                          <a:solidFill>
                            <a:schemeClr val="tx1"/>
                          </a:solidFill>
                          <a:effectLst/>
                          <a:latin typeface="メイリオ"/>
                        </a:rPr>
                        <a:t>一般就労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1" i="0" u="none" strike="noStrike" dirty="0">
                          <a:solidFill>
                            <a:schemeClr val="tx1"/>
                          </a:solidFill>
                          <a:effectLst/>
                          <a:latin typeface="メイリオ"/>
                        </a:rPr>
                        <a:t>他サービスへ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1" i="0" u="none" strike="noStrike" dirty="0">
                          <a:solidFill>
                            <a:schemeClr val="tx1"/>
                          </a:solidFill>
                          <a:effectLst/>
                          <a:latin typeface="メイリオ"/>
                        </a:rPr>
                        <a:t>在宅・その他</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7161">
                <a:tc>
                  <a:txBody>
                    <a:bodyPr/>
                    <a:lstStyle/>
                    <a:p>
                      <a:pPr algn="ctr" fontAlgn="ctr"/>
                      <a:r>
                        <a:rPr lang="ja-JP" altLang="en-US" sz="1000" b="0" i="0" u="none" strike="noStrike" dirty="0">
                          <a:solidFill>
                            <a:srgbClr val="000000"/>
                          </a:solidFill>
                          <a:effectLst/>
                          <a:latin typeface="メイリオ"/>
                        </a:rPr>
                        <a:t>身体</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161">
                <a:tc>
                  <a:txBody>
                    <a:bodyPr/>
                    <a:lstStyle/>
                    <a:p>
                      <a:pPr algn="ctr" fontAlgn="ctr"/>
                      <a:r>
                        <a:rPr lang="ja-JP" altLang="en-US" sz="1000" b="0" i="0" u="none" strike="noStrike" dirty="0">
                          <a:solidFill>
                            <a:srgbClr val="000000"/>
                          </a:solidFill>
                          <a:effectLst/>
                          <a:latin typeface="メイリオ"/>
                        </a:rPr>
                        <a:t>知的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161">
                <a:tc>
                  <a:txBody>
                    <a:bodyPr/>
                    <a:lstStyle/>
                    <a:p>
                      <a:pPr algn="ctr" fontAlgn="ctr"/>
                      <a:r>
                        <a:rPr lang="ja-JP" altLang="en-US" sz="1000" b="0" i="0" u="none" strike="noStrike">
                          <a:solidFill>
                            <a:srgbClr val="000000"/>
                          </a:solidFill>
                          <a:effectLst/>
                          <a:latin typeface="メイリオ"/>
                        </a:rPr>
                        <a:t>精神</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161">
                <a:tc>
                  <a:txBody>
                    <a:bodyPr/>
                    <a:lstStyle/>
                    <a:p>
                      <a:pPr algn="ctr" fontAlgn="ctr"/>
                      <a:r>
                        <a:rPr lang="ja-JP" altLang="en-US" sz="1000" b="0" i="0" u="none" strike="noStrike">
                          <a:solidFill>
                            <a:srgbClr val="000000"/>
                          </a:solidFill>
                          <a:effectLst/>
                          <a:latin typeface="メイリオ"/>
                        </a:rPr>
                        <a:t>発達</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161">
                <a:tc>
                  <a:txBody>
                    <a:bodyPr/>
                    <a:lstStyle/>
                    <a:p>
                      <a:pPr algn="ctr" fontAlgn="ctr"/>
                      <a:r>
                        <a:rPr lang="ja-JP" altLang="en-US" sz="1000" b="0" i="0" u="none" strike="noStrike">
                          <a:solidFill>
                            <a:srgbClr val="000000"/>
                          </a:solidFill>
                          <a:effectLst/>
                          <a:latin typeface="メイリオ"/>
                        </a:rPr>
                        <a:t>高次脳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3848">
                <a:tc>
                  <a:txBody>
                    <a:bodyPr/>
                    <a:lstStyle/>
                    <a:p>
                      <a:pPr algn="ctr" fontAlgn="ctr"/>
                      <a:r>
                        <a:rPr lang="ja-JP" altLang="en-US" sz="1000" b="0" i="0" u="none" strike="noStrike">
                          <a:solidFill>
                            <a:srgbClr val="000000"/>
                          </a:solidFill>
                          <a:effectLst/>
                          <a:latin typeface="メイリオ"/>
                        </a:rPr>
                        <a:t>難病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3848">
                <a:tc>
                  <a:txBody>
                    <a:bodyPr/>
                    <a:lstStyle/>
                    <a:p>
                      <a:pPr algn="ctr" fontAlgn="ctr"/>
                      <a:r>
                        <a:rPr lang="ja-JP" altLang="en-US" sz="1000" b="1" i="0" u="none" strike="noStrike">
                          <a:solidFill>
                            <a:srgbClr val="FF0000"/>
                          </a:solidFill>
                          <a:effectLst/>
                          <a:latin typeface="メイリオ"/>
                        </a:rPr>
                        <a:t>合計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a:solidFill>
                            <a:srgbClr val="000000"/>
                          </a:solidFill>
                          <a:effectLst/>
                          <a:latin typeface="メイリオ"/>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a:solidFill>
                            <a:srgbClr val="000000"/>
                          </a:solidFill>
                          <a:effectLst/>
                          <a:latin typeface="メイリオ"/>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a:solidFill>
                            <a:srgbClr val="000000"/>
                          </a:solidFill>
                          <a:effectLst/>
                          <a:latin typeface="メイリオ"/>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307001149"/>
              </p:ext>
            </p:extLst>
          </p:nvPr>
        </p:nvGraphicFramePr>
        <p:xfrm>
          <a:off x="4559816" y="1765660"/>
          <a:ext cx="4360844" cy="1483320"/>
        </p:xfrm>
        <a:graphic>
          <a:graphicData uri="http://schemas.openxmlformats.org/drawingml/2006/table">
            <a:tbl>
              <a:tblPr/>
              <a:tblGrid>
                <a:gridCol w="1090211"/>
                <a:gridCol w="1090211"/>
                <a:gridCol w="1090211"/>
                <a:gridCol w="1090211"/>
              </a:tblGrid>
              <a:tr h="231969">
                <a:tc>
                  <a:txBody>
                    <a:bodyPr/>
                    <a:lstStyle/>
                    <a:p>
                      <a:pPr algn="ctr" fontAlgn="ctr"/>
                      <a:r>
                        <a:rPr lang="en-US" sz="1100" b="0" i="0" u="none" strike="noStrike" dirty="0">
                          <a:solidFill>
                            <a:schemeClr val="tx1"/>
                          </a:solidFill>
                          <a:effectLst/>
                          <a:latin typeface="Meiryo UI"/>
                        </a:rPr>
                        <a:t>Ｂ</a:t>
                      </a:r>
                      <a:r>
                        <a:rPr lang="ja-JP" altLang="en-US" sz="1100" b="0" i="0" u="none" strike="noStrike" dirty="0">
                          <a:solidFill>
                            <a:schemeClr val="tx1"/>
                          </a:solidFill>
                          <a:effectLst/>
                          <a:latin typeface="Meiryo UI"/>
                        </a:rPr>
                        <a:t>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1" i="0" u="none" strike="noStrike" dirty="0">
                          <a:solidFill>
                            <a:schemeClr val="tx1"/>
                          </a:solidFill>
                          <a:effectLst/>
                          <a:latin typeface="メイリオ"/>
                        </a:rPr>
                        <a:t>一般就労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1" i="0" u="none" strike="noStrike" dirty="0">
                          <a:solidFill>
                            <a:schemeClr val="tx1"/>
                          </a:solidFill>
                          <a:effectLst/>
                          <a:latin typeface="メイリオ"/>
                        </a:rPr>
                        <a:t>他サービスへ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1" i="0" u="none" strike="noStrike" dirty="0">
                          <a:solidFill>
                            <a:schemeClr val="tx1"/>
                          </a:solidFill>
                          <a:effectLst/>
                          <a:latin typeface="メイリオ"/>
                        </a:rPr>
                        <a:t>在宅・その他</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5734">
                <a:tc>
                  <a:txBody>
                    <a:bodyPr/>
                    <a:lstStyle/>
                    <a:p>
                      <a:pPr algn="ctr" fontAlgn="ctr"/>
                      <a:r>
                        <a:rPr lang="ja-JP" altLang="en-US" sz="1000" b="0" i="0" u="none" strike="noStrike">
                          <a:solidFill>
                            <a:srgbClr val="000000"/>
                          </a:solidFill>
                          <a:effectLst/>
                          <a:latin typeface="メイリオ"/>
                        </a:rPr>
                        <a:t>身体</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7</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5734">
                <a:tc>
                  <a:txBody>
                    <a:bodyPr/>
                    <a:lstStyle/>
                    <a:p>
                      <a:pPr algn="ctr" fontAlgn="ctr"/>
                      <a:r>
                        <a:rPr lang="ja-JP" altLang="en-US" sz="1000" b="0" i="0" u="none" strike="noStrike">
                          <a:solidFill>
                            <a:srgbClr val="000000"/>
                          </a:solidFill>
                          <a:effectLst/>
                          <a:latin typeface="メイリオ"/>
                        </a:rPr>
                        <a:t>知的</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63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29</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5734">
                <a:tc>
                  <a:txBody>
                    <a:bodyPr/>
                    <a:lstStyle/>
                    <a:p>
                      <a:pPr algn="ctr" fontAlgn="ctr"/>
                      <a:r>
                        <a:rPr lang="ja-JP" altLang="en-US" sz="1000" b="0" i="0" u="none" strike="noStrike">
                          <a:solidFill>
                            <a:srgbClr val="000000"/>
                          </a:solidFill>
                          <a:effectLst/>
                          <a:latin typeface="メイリオ"/>
                        </a:rPr>
                        <a:t>精神</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18</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74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90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5734">
                <a:tc>
                  <a:txBody>
                    <a:bodyPr/>
                    <a:lstStyle/>
                    <a:p>
                      <a:pPr algn="ctr" fontAlgn="ctr"/>
                      <a:r>
                        <a:rPr lang="ja-JP" altLang="en-US" sz="1000" b="0" i="0" u="none" strike="noStrike">
                          <a:solidFill>
                            <a:srgbClr val="000000"/>
                          </a:solidFill>
                          <a:effectLst/>
                          <a:latin typeface="メイリオ"/>
                        </a:rPr>
                        <a:t>発達</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2</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4</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5734">
                <a:tc>
                  <a:txBody>
                    <a:bodyPr/>
                    <a:lstStyle/>
                    <a:p>
                      <a:pPr algn="ctr" fontAlgn="ctr"/>
                      <a:r>
                        <a:rPr lang="ja-JP" altLang="en-US" sz="1000" b="0" i="0" u="none" strike="noStrike">
                          <a:solidFill>
                            <a:srgbClr val="000000"/>
                          </a:solidFill>
                          <a:effectLst/>
                          <a:latin typeface="メイリオ"/>
                        </a:rPr>
                        <a:t>高次脳</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2763">
                <a:tc>
                  <a:txBody>
                    <a:bodyPr/>
                    <a:lstStyle/>
                    <a:p>
                      <a:pPr algn="ctr" fontAlgn="ctr"/>
                      <a:r>
                        <a:rPr lang="ja-JP" altLang="en-US" sz="1000" b="0" i="0" u="none" strike="noStrike">
                          <a:solidFill>
                            <a:srgbClr val="000000"/>
                          </a:solidFill>
                          <a:effectLst/>
                          <a:latin typeface="メイリオ"/>
                        </a:rPr>
                        <a:t>難病</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100" b="1" i="0" u="none" strike="noStrike" dirty="0">
                          <a:solidFill>
                            <a:srgbClr val="000000"/>
                          </a:solidFill>
                          <a:effectLst/>
                          <a:latin typeface="メイリオ"/>
                        </a:rPr>
                        <a:t>0</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2763">
                <a:tc>
                  <a:txBody>
                    <a:bodyPr/>
                    <a:lstStyle/>
                    <a:p>
                      <a:pPr algn="ctr" fontAlgn="ctr"/>
                      <a:r>
                        <a:rPr lang="ja-JP" altLang="en-US" sz="1000" b="1" i="0" u="none" strike="noStrike" dirty="0">
                          <a:solidFill>
                            <a:srgbClr val="FF0000"/>
                          </a:solidFill>
                          <a:effectLst/>
                          <a:latin typeface="メイリオ"/>
                        </a:rPr>
                        <a:t>合計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100" b="1" i="0" u="none" strike="noStrike" dirty="0">
                          <a:solidFill>
                            <a:srgbClr val="000000"/>
                          </a:solidFill>
                          <a:effectLst/>
                          <a:latin typeface="メイリオ"/>
                        </a:rPr>
                        <a:t>33</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100" b="1" i="0" u="none" strike="noStrike" dirty="0">
                          <a:solidFill>
                            <a:srgbClr val="000000"/>
                          </a:solidFill>
                          <a:effectLst/>
                          <a:latin typeface="メイリオ"/>
                        </a:rPr>
                        <a:t>161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100" b="1" i="0" u="none" strike="noStrike" dirty="0">
                          <a:solidFill>
                            <a:srgbClr val="000000"/>
                          </a:solidFill>
                          <a:effectLst/>
                          <a:latin typeface="メイリオ"/>
                        </a:rPr>
                        <a:t>131</a:t>
                      </a:r>
                    </a:p>
                  </a:txBody>
                  <a:tcPr marL="95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pSp>
        <p:nvGrpSpPr>
          <p:cNvPr id="45" name="グループ化 44"/>
          <p:cNvGrpSpPr/>
          <p:nvPr/>
        </p:nvGrpSpPr>
        <p:grpSpPr>
          <a:xfrm>
            <a:off x="221732" y="3320988"/>
            <a:ext cx="8705144" cy="1908212"/>
            <a:chOff x="221732" y="3104964"/>
            <a:chExt cx="8705144" cy="1908212"/>
          </a:xfrm>
        </p:grpSpPr>
        <p:grpSp>
          <p:nvGrpSpPr>
            <p:cNvPr id="44" name="グループ化 43"/>
            <p:cNvGrpSpPr/>
            <p:nvPr/>
          </p:nvGrpSpPr>
          <p:grpSpPr>
            <a:xfrm>
              <a:off x="221732" y="3104964"/>
              <a:ext cx="4099178" cy="1908212"/>
              <a:chOff x="221732" y="3104964"/>
              <a:chExt cx="4099178" cy="1908212"/>
            </a:xfrm>
          </p:grpSpPr>
          <p:graphicFrame>
            <p:nvGraphicFramePr>
              <p:cNvPr id="11" name="グラフ 10"/>
              <p:cNvGraphicFramePr>
                <a:graphicFrameLocks/>
              </p:cNvGraphicFramePr>
              <p:nvPr>
                <p:extLst>
                  <p:ext uri="{D42A27DB-BD31-4B8C-83A1-F6EECF244321}">
                    <p14:modId xmlns:p14="http://schemas.microsoft.com/office/powerpoint/2010/main" val="1285067085"/>
                  </p:ext>
                </p:extLst>
              </p:nvPr>
            </p:nvGraphicFramePr>
            <p:xfrm>
              <a:off x="221732" y="3176972"/>
              <a:ext cx="4099178" cy="1836204"/>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グループ化 15"/>
              <p:cNvGrpSpPr/>
              <p:nvPr/>
            </p:nvGrpSpPr>
            <p:grpSpPr>
              <a:xfrm>
                <a:off x="2031461" y="3717032"/>
                <a:ext cx="1525090" cy="252028"/>
                <a:chOff x="1223628" y="3392996"/>
                <a:chExt cx="1525090" cy="252028"/>
              </a:xfrm>
            </p:grpSpPr>
            <p:sp>
              <p:nvSpPr>
                <p:cNvPr id="17" name="正方形/長方形 16"/>
                <p:cNvSpPr/>
                <p:nvPr/>
              </p:nvSpPr>
              <p:spPr>
                <a:xfrm>
                  <a:off x="122362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992634"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2422425" y="4257092"/>
                <a:ext cx="1746194" cy="252028"/>
                <a:chOff x="1223628" y="3392996"/>
                <a:chExt cx="1746194" cy="252028"/>
              </a:xfrm>
            </p:grpSpPr>
            <p:sp>
              <p:nvSpPr>
                <p:cNvPr id="20" name="正方形/長方形 19"/>
                <p:cNvSpPr/>
                <p:nvPr/>
              </p:nvSpPr>
              <p:spPr>
                <a:xfrm>
                  <a:off x="122362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21373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1079612" y="3104964"/>
                <a:ext cx="1368152" cy="342038"/>
                <a:chOff x="1079612" y="3248980"/>
                <a:chExt cx="1368152" cy="342038"/>
              </a:xfrm>
            </p:grpSpPr>
            <p:grpSp>
              <p:nvGrpSpPr>
                <p:cNvPr id="12" name="グループ化 11"/>
                <p:cNvGrpSpPr/>
                <p:nvPr/>
              </p:nvGrpSpPr>
              <p:grpSpPr>
                <a:xfrm>
                  <a:off x="1079612" y="3248980"/>
                  <a:ext cx="1368152" cy="342038"/>
                  <a:chOff x="1079612" y="3248980"/>
                  <a:chExt cx="1368152" cy="342038"/>
                </a:xfrm>
              </p:grpSpPr>
              <p:grpSp>
                <p:nvGrpSpPr>
                  <p:cNvPr id="5" name="グループ化 4"/>
                  <p:cNvGrpSpPr/>
                  <p:nvPr/>
                </p:nvGrpSpPr>
                <p:grpSpPr>
                  <a:xfrm>
                    <a:off x="1079612" y="3248980"/>
                    <a:ext cx="1368152" cy="252028"/>
                    <a:chOff x="1223628" y="3392996"/>
                    <a:chExt cx="1368152" cy="252028"/>
                  </a:xfrm>
                </p:grpSpPr>
                <p:sp>
                  <p:nvSpPr>
                    <p:cNvPr id="3" name="正方形/長方形 2"/>
                    <p:cNvSpPr/>
                    <p:nvPr/>
                  </p:nvSpPr>
                  <p:spPr>
                    <a:xfrm>
                      <a:off x="122362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835696"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 name="直線コネクタ 9"/>
                  <p:cNvCxnSpPr/>
                  <p:nvPr/>
                </p:nvCxnSpPr>
                <p:spPr>
                  <a:xfrm>
                    <a:off x="1457654" y="3501008"/>
                    <a:ext cx="90010" cy="9001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 name="直線コネクタ 24"/>
                <p:cNvCxnSpPr/>
                <p:nvPr/>
              </p:nvCxnSpPr>
              <p:spPr>
                <a:xfrm flipH="1">
                  <a:off x="1943708" y="3501008"/>
                  <a:ext cx="87754" cy="90010"/>
                </a:xfrm>
                <a:prstGeom prst="line">
                  <a:avLst/>
                </a:prstGeom>
              </p:spPr>
              <p:style>
                <a:lnRef idx="1">
                  <a:schemeClr val="accent1"/>
                </a:lnRef>
                <a:fillRef idx="0">
                  <a:schemeClr val="accent1"/>
                </a:fillRef>
                <a:effectRef idx="0">
                  <a:schemeClr val="accent1"/>
                </a:effectRef>
                <a:fontRef idx="minor">
                  <a:schemeClr val="tx1"/>
                </a:fontRef>
              </p:style>
            </p:cxnSp>
          </p:grpSp>
        </p:grpSp>
        <p:graphicFrame>
          <p:nvGraphicFramePr>
            <p:cNvPr id="27" name="グラフ 26"/>
            <p:cNvGraphicFramePr>
              <a:graphicFrameLocks/>
            </p:cNvGraphicFramePr>
            <p:nvPr>
              <p:extLst>
                <p:ext uri="{D42A27DB-BD31-4B8C-83A1-F6EECF244321}">
                  <p14:modId xmlns:p14="http://schemas.microsoft.com/office/powerpoint/2010/main" val="2806248698"/>
                </p:ext>
              </p:extLst>
            </p:nvPr>
          </p:nvGraphicFramePr>
          <p:xfrm>
            <a:off x="4582179" y="3104964"/>
            <a:ext cx="4344697" cy="1876009"/>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グループ化 27"/>
            <p:cNvGrpSpPr/>
            <p:nvPr/>
          </p:nvGrpSpPr>
          <p:grpSpPr>
            <a:xfrm>
              <a:off x="5220072" y="3104964"/>
              <a:ext cx="1368152" cy="342038"/>
              <a:chOff x="1079612" y="3248980"/>
              <a:chExt cx="1368152" cy="342038"/>
            </a:xfrm>
          </p:grpSpPr>
          <p:grpSp>
            <p:nvGrpSpPr>
              <p:cNvPr id="29" name="グループ化 28"/>
              <p:cNvGrpSpPr/>
              <p:nvPr/>
            </p:nvGrpSpPr>
            <p:grpSpPr>
              <a:xfrm>
                <a:off x="1079612" y="3248980"/>
                <a:ext cx="1368152" cy="342038"/>
                <a:chOff x="1079612" y="3248980"/>
                <a:chExt cx="1368152" cy="342038"/>
              </a:xfrm>
            </p:grpSpPr>
            <p:grpSp>
              <p:nvGrpSpPr>
                <p:cNvPr id="31" name="グループ化 30"/>
                <p:cNvGrpSpPr/>
                <p:nvPr/>
              </p:nvGrpSpPr>
              <p:grpSpPr>
                <a:xfrm>
                  <a:off x="1079612" y="3248980"/>
                  <a:ext cx="1368152" cy="252028"/>
                  <a:chOff x="1223628" y="3392996"/>
                  <a:chExt cx="1368152" cy="252028"/>
                </a:xfrm>
              </p:grpSpPr>
              <p:sp>
                <p:nvSpPr>
                  <p:cNvPr id="33" name="正方形/長方形 32"/>
                  <p:cNvSpPr/>
                  <p:nvPr/>
                </p:nvSpPr>
                <p:spPr>
                  <a:xfrm>
                    <a:off x="122362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835696"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2" name="直線コネクタ 31"/>
                <p:cNvCxnSpPr/>
                <p:nvPr/>
              </p:nvCxnSpPr>
              <p:spPr>
                <a:xfrm>
                  <a:off x="1457654" y="3501008"/>
                  <a:ext cx="180020" cy="9001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直線コネクタ 29"/>
              <p:cNvCxnSpPr/>
              <p:nvPr/>
            </p:nvCxnSpPr>
            <p:spPr>
              <a:xfrm flipH="1">
                <a:off x="1835696" y="3501008"/>
                <a:ext cx="195766" cy="9001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6899338" y="3681028"/>
              <a:ext cx="1525090" cy="252028"/>
              <a:chOff x="1223628" y="3392996"/>
              <a:chExt cx="1525090" cy="252028"/>
            </a:xfrm>
          </p:grpSpPr>
          <p:sp>
            <p:nvSpPr>
              <p:cNvPr id="38" name="正方形/長方形 37"/>
              <p:cNvSpPr/>
              <p:nvPr/>
            </p:nvSpPr>
            <p:spPr>
              <a:xfrm>
                <a:off x="122362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92634"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0" name="グループ化 39"/>
            <p:cNvGrpSpPr/>
            <p:nvPr/>
          </p:nvGrpSpPr>
          <p:grpSpPr>
            <a:xfrm>
              <a:off x="6323274" y="4221088"/>
              <a:ext cx="1525090" cy="252028"/>
              <a:chOff x="1223628" y="3392996"/>
              <a:chExt cx="1525090" cy="252028"/>
            </a:xfrm>
          </p:grpSpPr>
          <p:sp>
            <p:nvSpPr>
              <p:cNvPr id="41" name="正方形/長方形 40"/>
              <p:cNvSpPr/>
              <p:nvPr/>
            </p:nvSpPr>
            <p:spPr>
              <a:xfrm>
                <a:off x="1223628"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992634" y="3392996"/>
                <a:ext cx="756084"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a:t>
                </a: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3" name="正方形/長方形 42"/>
          <p:cNvSpPr/>
          <p:nvPr/>
        </p:nvSpPr>
        <p:spPr>
          <a:xfrm>
            <a:off x="215516" y="5085184"/>
            <a:ext cx="8676964" cy="606202"/>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900"/>
              </a:lnSpc>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就労継続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支援事業所については、昨年度、今年度のへのヒアリング結果からも、精神障がい、発達障がいのある方に対するアセスメントが不十分</a:t>
            </a:r>
            <a:r>
              <a:rPr lang="ja-JP" altLang="en-US" dirty="0">
                <a:latin typeface="Meiryo UI" panose="020B0604030504040204" pitchFamily="50" charset="-128"/>
                <a:ea typeface="Meiryo UI" panose="020B0604030504040204" pitchFamily="50" charset="-128"/>
                <a:cs typeface="Meiryo UI" panose="020B0604030504040204" pitchFamily="50" charset="-128"/>
              </a:rPr>
              <a:t>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まま受け入れてしまっており、結果として利用定着することなく、在宅・その他に戻ってしまっている方が非常に多い。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215516" y="1340768"/>
            <a:ext cx="7218802" cy="324036"/>
            <a:chOff x="215516" y="1592796"/>
            <a:chExt cx="7218802" cy="324036"/>
          </a:xfrm>
        </p:grpSpPr>
        <p:sp>
          <p:nvSpPr>
            <p:cNvPr id="14" name="正方形/長方形 13"/>
            <p:cNvSpPr/>
            <p:nvPr/>
          </p:nvSpPr>
          <p:spPr>
            <a:xfrm>
              <a:off x="215516" y="1592796"/>
              <a:ext cx="2916324"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型からの退所者の移行先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517994" y="1592796"/>
              <a:ext cx="2916324"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型からの退所者の移行先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8" name="正方形/長方形 47"/>
          <p:cNvSpPr/>
          <p:nvPr/>
        </p:nvSpPr>
        <p:spPr>
          <a:xfrm>
            <a:off x="230935" y="6057292"/>
            <a:ext cx="8676964"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就労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継続支援事業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を退所し、在宅等へ戻る人数を抑制するとともに、一般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就労もしくは適切なサービスへの移行を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促進する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各事業所のアセスメント力を高める事業を実施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二等辺三角形 48"/>
          <p:cNvSpPr/>
          <p:nvPr/>
        </p:nvSpPr>
        <p:spPr>
          <a:xfrm rot="10800000">
            <a:off x="3831660" y="5807732"/>
            <a:ext cx="1501038" cy="1775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53564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3"/>
          <p:cNvSpPr>
            <a:spLocks noGrp="1"/>
          </p:cNvSpPr>
          <p:nvPr>
            <p:ph type="sldNum" sz="quarter" idx="12"/>
          </p:nvPr>
        </p:nvSpPr>
        <p:spPr>
          <a:xfrm>
            <a:off x="7010400" y="6492875"/>
            <a:ext cx="2133600" cy="365125"/>
          </a:xfrm>
        </p:spPr>
        <p:txBody>
          <a:bodyPr/>
          <a:lstStyle/>
          <a:p>
            <a:fld id="{4827D584-A576-45D2-B019-B9B023FD52A3}" type="slidenum">
              <a:rPr kumimoji="1" lang="ja-JP" altLang="en-US" smtClean="0"/>
              <a:t>4</a:t>
            </a:fld>
            <a:endParaRPr kumimoji="1" lang="ja-JP" altLang="en-US" dirty="0"/>
          </a:p>
        </p:txBody>
      </p:sp>
      <p:grpSp>
        <p:nvGrpSpPr>
          <p:cNvPr id="52" name="グループ化 51"/>
          <p:cNvGrpSpPr/>
          <p:nvPr/>
        </p:nvGrpSpPr>
        <p:grpSpPr>
          <a:xfrm>
            <a:off x="72742" y="710925"/>
            <a:ext cx="8999758" cy="4662292"/>
            <a:chOff x="52941" y="4077000"/>
            <a:chExt cx="8999758" cy="2744133"/>
          </a:xfrm>
        </p:grpSpPr>
        <p:sp>
          <p:nvSpPr>
            <p:cNvPr id="53" name="正方形/長方形 52"/>
            <p:cNvSpPr/>
            <p:nvPr/>
          </p:nvSpPr>
          <p:spPr>
            <a:xfrm>
              <a:off x="52941" y="4148368"/>
              <a:ext cx="8999758" cy="26727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050" dirty="0">
                <a:solidFill>
                  <a:prstClr val="black"/>
                </a:solidFill>
                <a:latin typeface="Meiryo UI" panose="020B0604030504040204" pitchFamily="50" charset="-128"/>
                <a:ea typeface="Meiryo UI" panose="020B0604030504040204" pitchFamily="50" charset="-128"/>
              </a:endParaRPr>
            </a:p>
          </p:txBody>
        </p:sp>
        <p:grpSp>
          <p:nvGrpSpPr>
            <p:cNvPr id="54" name="グループ化 53">
              <a:extLst>
                <a:ext uri="{FF2B5EF4-FFF2-40B4-BE49-F238E27FC236}">
                  <a16:creationId xmlns="" xmlns:a16="http://schemas.microsoft.com/office/drawing/2014/main" id="{9A5CCDCC-32EA-4870-9EB7-60447502F7E9}"/>
                </a:ext>
              </a:extLst>
            </p:cNvPr>
            <p:cNvGrpSpPr/>
            <p:nvPr/>
          </p:nvGrpSpPr>
          <p:grpSpPr>
            <a:xfrm>
              <a:off x="149082" y="4794156"/>
              <a:ext cx="8774217" cy="1424525"/>
              <a:chOff x="191094" y="4116272"/>
              <a:chExt cx="8690195" cy="1202404"/>
            </a:xfrm>
          </p:grpSpPr>
          <p:grpSp>
            <p:nvGrpSpPr>
              <p:cNvPr id="58" name="グループ化 57">
                <a:extLst>
                  <a:ext uri="{FF2B5EF4-FFF2-40B4-BE49-F238E27FC236}">
                    <a16:creationId xmlns="" xmlns:a16="http://schemas.microsoft.com/office/drawing/2014/main" id="{8CAE9C7E-3DD1-4BEB-93B1-BA21C929A162}"/>
                  </a:ext>
                </a:extLst>
              </p:cNvPr>
              <p:cNvGrpSpPr/>
              <p:nvPr/>
            </p:nvGrpSpPr>
            <p:grpSpPr>
              <a:xfrm>
                <a:off x="5270717" y="4116272"/>
                <a:ext cx="3610572" cy="1197952"/>
                <a:chOff x="5225056" y="3549436"/>
                <a:chExt cx="3610572" cy="1092240"/>
              </a:xfrm>
            </p:grpSpPr>
            <p:sp>
              <p:nvSpPr>
                <p:cNvPr id="66" name="角丸四角形 24">
                  <a:extLst>
                    <a:ext uri="{FF2B5EF4-FFF2-40B4-BE49-F238E27FC236}">
                      <a16:creationId xmlns="" xmlns:a16="http://schemas.microsoft.com/office/drawing/2014/main" id="{7BAEED61-6A2F-49AB-BB96-A4EED6153D5A}"/>
                    </a:ext>
                  </a:extLst>
                </p:cNvPr>
                <p:cNvSpPr/>
                <p:nvPr/>
              </p:nvSpPr>
              <p:spPr>
                <a:xfrm>
                  <a:off x="5230701" y="3697752"/>
                  <a:ext cx="3599279" cy="943924"/>
                </a:xfrm>
                <a:prstGeom prst="roundRect">
                  <a:avLst>
                    <a:gd name="adj" fmla="val 468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②研修</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事業概要</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報償費、使用料等</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移行</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事業所等の職員を</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対象とした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研修を開催、府内の就労系サービス全体の資質向上を図る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・主なテーマとして、「実績の高い事業所からの好事例紹介」「地域のネットワーク構築」「就労アセスメント強化事業の取り組み報告」とする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25">
                  <a:extLst>
                    <a:ext uri="{FF2B5EF4-FFF2-40B4-BE49-F238E27FC236}">
                      <a16:creationId xmlns="" xmlns:a16="http://schemas.microsoft.com/office/drawing/2014/main" id="{EFED8140-460C-431D-B1FF-75E8BF51D2B1}"/>
                    </a:ext>
                  </a:extLst>
                </p:cNvPr>
                <p:cNvSpPr/>
                <p:nvPr/>
              </p:nvSpPr>
              <p:spPr>
                <a:xfrm>
                  <a:off x="5225056" y="3549436"/>
                  <a:ext cx="3610572" cy="1412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府内の事業所全体の支援力向上のための対応策</a:t>
                  </a:r>
                </a:p>
              </p:txBody>
            </p:sp>
          </p:grpSp>
          <p:grpSp>
            <p:nvGrpSpPr>
              <p:cNvPr id="59" name="グループ化 58">
                <a:extLst>
                  <a:ext uri="{FF2B5EF4-FFF2-40B4-BE49-F238E27FC236}">
                    <a16:creationId xmlns="" xmlns:a16="http://schemas.microsoft.com/office/drawing/2014/main" id="{66FDB34C-AE72-45A8-A5CA-03EF16CC6B3F}"/>
                  </a:ext>
                </a:extLst>
              </p:cNvPr>
              <p:cNvGrpSpPr/>
              <p:nvPr/>
            </p:nvGrpSpPr>
            <p:grpSpPr>
              <a:xfrm>
                <a:off x="191094" y="4116272"/>
                <a:ext cx="3683428" cy="1202404"/>
                <a:chOff x="203773" y="3539077"/>
                <a:chExt cx="3683428" cy="1138467"/>
              </a:xfrm>
            </p:grpSpPr>
            <p:sp>
              <p:nvSpPr>
                <p:cNvPr id="64" name="角丸四角形 7">
                  <a:extLst>
                    <a:ext uri="{FF2B5EF4-FFF2-40B4-BE49-F238E27FC236}">
                      <a16:creationId xmlns="" xmlns:a16="http://schemas.microsoft.com/office/drawing/2014/main" id="{B3A05AEC-141C-4177-A09C-B46E344D9AEC}"/>
                    </a:ext>
                  </a:extLst>
                </p:cNvPr>
                <p:cNvSpPr/>
                <p:nvPr/>
              </p:nvSpPr>
              <p:spPr>
                <a:xfrm>
                  <a:off x="209173" y="3697312"/>
                  <a:ext cx="3654307" cy="980232"/>
                </a:xfrm>
                <a:prstGeom prst="roundRect">
                  <a:avLst>
                    <a:gd name="adj" fmla="val 35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事業概要（委託料）＞</a:t>
                  </a:r>
                  <a:endParaRPr lang="en-US" altLang="zh-TW"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就労移行率の低い就労移行支援事業所に対し</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実績の高い事業所等からアドバイザーを派遣、就労アセスメントのノウハウに加え、地域の支援機関との連携体制構築、企業へのアプローチ法を</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により伝達</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・在宅に戻る者が多い就労継続支援事業所の利用者に対しても</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アドバイザーを派遣、就労アセスメントによる再評価を行う</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27">
                  <a:extLst>
                    <a:ext uri="{FF2B5EF4-FFF2-40B4-BE49-F238E27FC236}">
                      <a16:creationId xmlns="" xmlns:a16="http://schemas.microsoft.com/office/drawing/2014/main" id="{E9533C98-FE52-406D-944F-5F7D650A243B}"/>
                    </a:ext>
                  </a:extLst>
                </p:cNvPr>
                <p:cNvSpPr/>
                <p:nvPr/>
              </p:nvSpPr>
              <p:spPr>
                <a:xfrm>
                  <a:off x="203773" y="3539077"/>
                  <a:ext cx="3683428" cy="14652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prstClr val="white"/>
                      </a:solidFill>
                      <a:latin typeface="Meiryo UI" panose="020B0604030504040204" pitchFamily="50" charset="-128"/>
                      <a:ea typeface="Meiryo UI" panose="020B0604030504040204" pitchFamily="50" charset="-128"/>
                    </a:rPr>
                    <a:t>実績の低い事業所の個別ニーズに応える対応策</a:t>
                  </a:r>
                </a:p>
              </p:txBody>
            </p:sp>
          </p:grpSp>
          <p:sp>
            <p:nvSpPr>
              <p:cNvPr id="60" name="右矢印 23">
                <a:extLst>
                  <a:ext uri="{FF2B5EF4-FFF2-40B4-BE49-F238E27FC236}">
                    <a16:creationId xmlns="" xmlns:a16="http://schemas.microsoft.com/office/drawing/2014/main" id="{65BCC8D5-06B4-437E-A4D6-26CEA7DF4862}"/>
                  </a:ext>
                </a:extLst>
              </p:cNvPr>
              <p:cNvSpPr/>
              <p:nvPr/>
            </p:nvSpPr>
            <p:spPr>
              <a:xfrm>
                <a:off x="3908170" y="4521444"/>
                <a:ext cx="1357061" cy="144016"/>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1" name="右矢印 34">
                <a:extLst>
                  <a:ext uri="{FF2B5EF4-FFF2-40B4-BE49-F238E27FC236}">
                    <a16:creationId xmlns="" xmlns:a16="http://schemas.microsoft.com/office/drawing/2014/main" id="{061FF8C3-5A3B-4A76-80F3-7854B4C683C2}"/>
                  </a:ext>
                </a:extLst>
              </p:cNvPr>
              <p:cNvSpPr/>
              <p:nvPr/>
            </p:nvSpPr>
            <p:spPr>
              <a:xfrm rot="10800000">
                <a:off x="3874522" y="4664539"/>
                <a:ext cx="1357061" cy="144016"/>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2" name="四角形吹き出し 28">
                <a:extLst>
                  <a:ext uri="{FF2B5EF4-FFF2-40B4-BE49-F238E27FC236}">
                    <a16:creationId xmlns="" xmlns:a16="http://schemas.microsoft.com/office/drawing/2014/main" id="{6D4084DA-D4A2-4B68-8FCF-40F922E7EAD3}"/>
                  </a:ext>
                </a:extLst>
              </p:cNvPr>
              <p:cNvSpPr/>
              <p:nvPr/>
            </p:nvSpPr>
            <p:spPr>
              <a:xfrm>
                <a:off x="3925748" y="4843406"/>
                <a:ext cx="1301189" cy="441542"/>
              </a:xfrm>
              <a:prstGeom prst="wedgeRectCallout">
                <a:avLst>
                  <a:gd name="adj1" fmla="val 4764"/>
                  <a:gd name="adj2" fmla="val -6940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就労アセスメント強化事業ではまかないきれない事業所に対し、研修を通じてノウハウを普及</a:t>
                </a:r>
              </a:p>
            </p:txBody>
          </p:sp>
          <p:sp>
            <p:nvSpPr>
              <p:cNvPr id="63" name="四角形吹き出し 36">
                <a:extLst>
                  <a:ext uri="{FF2B5EF4-FFF2-40B4-BE49-F238E27FC236}">
                    <a16:creationId xmlns="" xmlns:a16="http://schemas.microsoft.com/office/drawing/2014/main" id="{F95464ED-385C-495B-8E0B-E5B700F56DD2}"/>
                  </a:ext>
                </a:extLst>
              </p:cNvPr>
              <p:cNvSpPr/>
              <p:nvPr/>
            </p:nvSpPr>
            <p:spPr>
              <a:xfrm>
                <a:off x="3917065" y="4143297"/>
                <a:ext cx="1300722" cy="378147"/>
              </a:xfrm>
              <a:prstGeom prst="wedgeRectCallout">
                <a:avLst>
                  <a:gd name="adj1" fmla="val -2935"/>
                  <a:gd name="adj2" fmla="val 6613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研修では解決しきれない課題等を就労アセスメント強化事業で発見、解決</a:t>
                </a:r>
              </a:p>
            </p:txBody>
          </p:sp>
        </p:grpSp>
        <p:sp>
          <p:nvSpPr>
            <p:cNvPr id="55" name="正方形/長方形 54">
              <a:extLst>
                <a:ext uri="{FF2B5EF4-FFF2-40B4-BE49-F238E27FC236}">
                  <a16:creationId xmlns="" xmlns:a16="http://schemas.microsoft.com/office/drawing/2014/main" id="{53A43A83-E9C8-45EF-8B65-A9E2754A0758}"/>
                </a:ext>
              </a:extLst>
            </p:cNvPr>
            <p:cNvSpPr/>
            <p:nvPr/>
          </p:nvSpPr>
          <p:spPr>
            <a:xfrm>
              <a:off x="136615" y="4256992"/>
              <a:ext cx="8827995" cy="50859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dirty="0">
                  <a:solidFill>
                    <a:prstClr val="black"/>
                  </a:solidFill>
                  <a:latin typeface="Meiryo UI" panose="020B0604030504040204" pitchFamily="50" charset="-128"/>
                  <a:ea typeface="Meiryo UI" panose="020B0604030504040204" pitchFamily="50" charset="-128"/>
                </a:rPr>
                <a:t>◎事業の実施により、</a:t>
              </a:r>
              <a:r>
                <a:rPr lang="ja-JP" altLang="en-US" sz="1050" dirty="0" err="1">
                  <a:solidFill>
                    <a:prstClr val="black"/>
                  </a:solidFill>
                  <a:latin typeface="Meiryo UI" panose="020B0604030504040204" pitchFamily="50" charset="-128"/>
                  <a:ea typeface="Meiryo UI" panose="020B0604030504040204" pitchFamily="50" charset="-128"/>
                </a:rPr>
                <a:t>障がい</a:t>
              </a:r>
              <a:r>
                <a:rPr lang="ja-JP" altLang="en-US" sz="1050" dirty="0">
                  <a:solidFill>
                    <a:prstClr val="black"/>
                  </a:solidFill>
                  <a:latin typeface="Meiryo UI" panose="020B0604030504040204" pitchFamily="50" charset="-128"/>
                  <a:ea typeface="Meiryo UI" panose="020B0604030504040204" pitchFamily="50" charset="-128"/>
                </a:rPr>
                <a:t>者計画に掲げる以下の目標達成に寄与する</a:t>
              </a:r>
              <a:endParaRPr lang="en-US" altLang="ja-JP" sz="1050" dirty="0">
                <a:solidFill>
                  <a:prstClr val="black"/>
                </a:solidFill>
                <a:latin typeface="Meiryo UI" panose="020B0604030504040204" pitchFamily="50" charset="-128"/>
                <a:ea typeface="Meiryo UI" panose="020B0604030504040204" pitchFamily="50" charset="-128"/>
              </a:endParaRPr>
            </a:p>
            <a:p>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56" name="角丸四角形 55"/>
            <p:cNvSpPr/>
            <p:nvPr/>
          </p:nvSpPr>
          <p:spPr>
            <a:xfrm>
              <a:off x="53646" y="4077000"/>
              <a:ext cx="2412354" cy="1588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事業</a:t>
              </a:r>
              <a:r>
                <a:rPr lang="ja-JP" altLang="en-US" sz="1600" b="1" dirty="0">
                  <a:solidFill>
                    <a:prstClr val="white"/>
                  </a:solidFill>
                  <a:latin typeface="Meiryo UI" panose="020B0604030504040204" pitchFamily="50" charset="-128"/>
                  <a:ea typeface="Meiryo UI" panose="020B0604030504040204" pitchFamily="50" charset="-128"/>
                </a:rPr>
                <a:t>概要</a:t>
              </a:r>
            </a:p>
          </p:txBody>
        </p:sp>
        <p:sp>
          <p:nvSpPr>
            <p:cNvPr id="57" name="正方形/長方形 56">
              <a:extLst>
                <a:ext uri="{FF2B5EF4-FFF2-40B4-BE49-F238E27FC236}">
                  <a16:creationId xmlns="" xmlns:a16="http://schemas.microsoft.com/office/drawing/2014/main" id="{47296A72-10A5-4314-95F3-662A247BC159}"/>
                </a:ext>
              </a:extLst>
            </p:cNvPr>
            <p:cNvSpPr/>
            <p:nvPr/>
          </p:nvSpPr>
          <p:spPr>
            <a:xfrm>
              <a:off x="134505" y="6248969"/>
              <a:ext cx="8827995" cy="527531"/>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600"/>
                </a:lnSpc>
              </a:pPr>
              <a:r>
                <a:rPr lang="ja-JP" altLang="en-US" sz="1100" dirty="0" smtClean="0">
                  <a:solidFill>
                    <a:prstClr val="black"/>
                  </a:solidFill>
                  <a:latin typeface="Meiryo UI" panose="020B0604030504040204" pitchFamily="50" charset="-128"/>
                  <a:ea typeface="Meiryo UI" panose="020B0604030504040204" pitchFamily="50" charset="-128"/>
                </a:rPr>
                <a:t>〇現在の就労系サービスの利用者が一般就労に向けたステップアップを達成するためには、利用者を直接支援する就労移行支援事業所、就労継続支援事業所の育成が必須</a:t>
              </a:r>
              <a:endParaRPr lang="en-US" altLang="ja-JP" sz="1100" dirty="0" smtClean="0">
                <a:solidFill>
                  <a:prstClr val="black"/>
                </a:solidFill>
                <a:latin typeface="Meiryo UI" panose="020B0604030504040204" pitchFamily="50" charset="-128"/>
                <a:ea typeface="Meiryo UI" panose="020B0604030504040204" pitchFamily="50" charset="-128"/>
              </a:endParaRPr>
            </a:p>
            <a:p>
              <a:pPr>
                <a:lnSpc>
                  <a:spcPts val="1600"/>
                </a:lnSpc>
              </a:pPr>
              <a:r>
                <a:rPr lang="ja-JP" altLang="en-US" sz="1100" b="1" u="sng" dirty="0" smtClean="0">
                  <a:solidFill>
                    <a:prstClr val="black"/>
                  </a:solidFill>
                  <a:latin typeface="Meiryo UI" panose="020B0604030504040204" pitchFamily="50" charset="-128"/>
                  <a:ea typeface="Meiryo UI" panose="020B0604030504040204" pitchFamily="50" charset="-128"/>
                </a:rPr>
                <a:t>⇒実績の低い事業所</a:t>
              </a:r>
              <a:r>
                <a:rPr lang="en-US" altLang="ja-JP" sz="1100" b="1" u="sng" dirty="0" smtClean="0">
                  <a:solidFill>
                    <a:prstClr val="black"/>
                  </a:solidFill>
                  <a:latin typeface="Meiryo UI" panose="020B0604030504040204" pitchFamily="50" charset="-128"/>
                  <a:ea typeface="Meiryo UI" panose="020B0604030504040204" pitchFamily="50" charset="-128"/>
                </a:rPr>
                <a:t>(H28</a:t>
              </a:r>
              <a:r>
                <a:rPr lang="ja-JP" altLang="en-US" sz="1100" b="1" u="sng" dirty="0" smtClean="0">
                  <a:solidFill>
                    <a:prstClr val="black"/>
                  </a:solidFill>
                  <a:latin typeface="Meiryo UI" panose="020B0604030504040204" pitchFamily="50" charset="-128"/>
                  <a:ea typeface="Meiryo UI" panose="020B0604030504040204" pitchFamily="50" charset="-128"/>
                </a:rPr>
                <a:t>実績では</a:t>
              </a:r>
              <a:r>
                <a:rPr lang="en-US" altLang="ja-JP" sz="1100" b="1" u="sng" dirty="0">
                  <a:solidFill>
                    <a:prstClr val="black"/>
                  </a:solidFill>
                  <a:latin typeface="Meiryo UI" panose="020B0604030504040204" pitchFamily="50" charset="-128"/>
                  <a:ea typeface="Meiryo UI" panose="020B0604030504040204" pitchFamily="50" charset="-128"/>
                </a:rPr>
                <a:t>303</a:t>
              </a:r>
              <a:r>
                <a:rPr lang="ja-JP" altLang="en-US" sz="1100" b="1" u="sng" dirty="0" smtClean="0">
                  <a:solidFill>
                    <a:prstClr val="black"/>
                  </a:solidFill>
                  <a:latin typeface="Meiryo UI" panose="020B0604030504040204" pitchFamily="50" charset="-128"/>
                  <a:ea typeface="Meiryo UI" panose="020B0604030504040204" pitchFamily="50" charset="-128"/>
                </a:rPr>
                <a:t>事業所</a:t>
              </a:r>
              <a:r>
                <a:rPr lang="en-US" altLang="ja-JP" sz="1100" b="1" u="sng" dirty="0" smtClean="0">
                  <a:solidFill>
                    <a:prstClr val="black"/>
                  </a:solidFill>
                  <a:latin typeface="Meiryo UI" panose="020B0604030504040204" pitchFamily="50" charset="-128"/>
                  <a:ea typeface="Meiryo UI" panose="020B0604030504040204" pitchFamily="50" charset="-128"/>
                </a:rPr>
                <a:t>)</a:t>
              </a:r>
              <a:r>
                <a:rPr lang="ja-JP" altLang="en-US" sz="1100" b="1" u="sng" dirty="0">
                  <a:solidFill>
                    <a:prstClr val="black"/>
                  </a:solidFill>
                  <a:latin typeface="Meiryo UI" panose="020B0604030504040204" pitchFamily="50" charset="-128"/>
                  <a:ea typeface="Meiryo UI" panose="020B0604030504040204" pitchFamily="50" charset="-128"/>
                </a:rPr>
                <a:t>を</a:t>
              </a:r>
              <a:r>
                <a:rPr lang="ja-JP" altLang="en-US" sz="1100" b="1" u="sng" dirty="0" smtClean="0">
                  <a:solidFill>
                    <a:prstClr val="black"/>
                  </a:solidFill>
                  <a:latin typeface="Meiryo UI" panose="020B0604030504040204" pitchFamily="50" charset="-128"/>
                  <a:ea typeface="Meiryo UI" panose="020B0604030504040204" pitchFamily="50" charset="-128"/>
                </a:rPr>
                <a:t>、</a:t>
              </a:r>
              <a:r>
                <a:rPr lang="en-US" altLang="ja-JP" sz="1100" b="1" u="sng" dirty="0" smtClean="0">
                  <a:solidFill>
                    <a:prstClr val="black"/>
                  </a:solidFill>
                  <a:latin typeface="Meiryo UI" panose="020B0604030504040204" pitchFamily="50" charset="-128"/>
                  <a:ea typeface="Meiryo UI" panose="020B0604030504040204" pitchFamily="50" charset="-128"/>
                </a:rPr>
                <a:t>3</a:t>
              </a:r>
              <a:r>
                <a:rPr lang="ja-JP" altLang="en-US" sz="1100" b="1" u="sng" dirty="0" smtClean="0">
                  <a:solidFill>
                    <a:prstClr val="black"/>
                  </a:solidFill>
                  <a:latin typeface="Meiryo UI" panose="020B0604030504040204" pitchFamily="50" charset="-128"/>
                  <a:ea typeface="Meiryo UI" panose="020B0604030504040204" pitchFamily="50" charset="-128"/>
                </a:rPr>
                <a:t>か年かけ本事業により実績の高い事業所に育成することで、一般就労への移行を促進する</a:t>
              </a:r>
              <a:endParaRPr lang="en-US" altLang="ja-JP" sz="1100" b="1" u="sng" dirty="0" smtClean="0">
                <a:solidFill>
                  <a:prstClr val="black"/>
                </a:solidFill>
                <a:latin typeface="Meiryo UI" panose="020B0604030504040204" pitchFamily="50" charset="-128"/>
                <a:ea typeface="Meiryo UI" panose="020B0604030504040204" pitchFamily="50" charset="-128"/>
              </a:endParaRPr>
            </a:p>
            <a:p>
              <a:pPr>
                <a:lnSpc>
                  <a:spcPts val="1600"/>
                </a:lnSpc>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u="sng" dirty="0" smtClean="0">
                  <a:solidFill>
                    <a:prstClr val="black"/>
                  </a:solidFill>
                  <a:latin typeface="Meiryo UI" panose="020B0604030504040204" pitchFamily="50" charset="-128"/>
                  <a:ea typeface="Meiryo UI" panose="020B0604030504040204" pitchFamily="50" charset="-128"/>
                </a:rPr>
                <a:t>(</a:t>
              </a:r>
              <a:r>
                <a:rPr lang="ja-JP" altLang="en-US" sz="1100" u="sng" dirty="0" smtClean="0">
                  <a:solidFill>
                    <a:prstClr val="black"/>
                  </a:solidFill>
                  <a:latin typeface="Meiryo UI" panose="020B0604030504040204" pitchFamily="50" charset="-128"/>
                  <a:ea typeface="Meiryo UI" panose="020B0604030504040204" pitchFamily="50" charset="-128"/>
                </a:rPr>
                <a:t>平成</a:t>
              </a:r>
              <a:r>
                <a:rPr lang="en-US" altLang="ja-JP" sz="1100" u="sng" dirty="0" smtClean="0">
                  <a:solidFill>
                    <a:prstClr val="black"/>
                  </a:solidFill>
                  <a:latin typeface="Meiryo UI" panose="020B0604030504040204" pitchFamily="50" charset="-128"/>
                  <a:ea typeface="Meiryo UI" panose="020B0604030504040204" pitchFamily="50" charset="-128"/>
                </a:rPr>
                <a:t>33</a:t>
              </a:r>
              <a:r>
                <a:rPr lang="ja-JP" altLang="en-US" sz="1100" u="sng" dirty="0" smtClean="0">
                  <a:solidFill>
                    <a:prstClr val="black"/>
                  </a:solidFill>
                  <a:latin typeface="Meiryo UI" panose="020B0604030504040204" pitchFamily="50" charset="-128"/>
                  <a:ea typeface="Meiryo UI" panose="020B0604030504040204" pitchFamily="50" charset="-128"/>
                </a:rPr>
                <a:t>年度以降の事業実施については、平成</a:t>
              </a:r>
              <a:r>
                <a:rPr lang="en-US" altLang="ja-JP" sz="1100" u="sng" dirty="0" smtClean="0">
                  <a:solidFill>
                    <a:prstClr val="black"/>
                  </a:solidFill>
                  <a:latin typeface="Meiryo UI" panose="020B0604030504040204" pitchFamily="50" charset="-128"/>
                  <a:ea typeface="Meiryo UI" panose="020B0604030504040204" pitchFamily="50" charset="-128"/>
                </a:rPr>
                <a:t>32</a:t>
              </a:r>
              <a:r>
                <a:rPr lang="ja-JP" altLang="en-US" sz="1100" u="sng" dirty="0" smtClean="0">
                  <a:solidFill>
                    <a:prstClr val="black"/>
                  </a:solidFill>
                  <a:latin typeface="Meiryo UI" panose="020B0604030504040204" pitchFamily="50" charset="-128"/>
                  <a:ea typeface="Meiryo UI" panose="020B0604030504040204" pitchFamily="50" charset="-128"/>
                </a:rPr>
                <a:t>年度末時点での</a:t>
              </a:r>
              <a:r>
                <a:rPr lang="ja-JP" altLang="en-US" sz="1100" u="sng" dirty="0" err="1" smtClean="0">
                  <a:solidFill>
                    <a:prstClr val="black"/>
                  </a:solidFill>
                  <a:latin typeface="Meiryo UI" panose="020B0604030504040204" pitchFamily="50" charset="-128"/>
                  <a:ea typeface="Meiryo UI" panose="020B0604030504040204" pitchFamily="50" charset="-128"/>
                </a:rPr>
                <a:t>障がい</a:t>
              </a:r>
              <a:r>
                <a:rPr lang="ja-JP" altLang="en-US" sz="1100" u="sng" dirty="0" smtClean="0">
                  <a:solidFill>
                    <a:prstClr val="black"/>
                  </a:solidFill>
                  <a:latin typeface="Meiryo UI" panose="020B0604030504040204" pitchFamily="50" charset="-128"/>
                  <a:ea typeface="Meiryo UI" panose="020B0604030504040204" pitchFamily="50" charset="-128"/>
                </a:rPr>
                <a:t>者計画の達成状況や事業の効果を踏まえ検討</a:t>
              </a:r>
              <a:r>
                <a:rPr lang="en-US" altLang="ja-JP" sz="1100" u="sng" dirty="0" smtClean="0">
                  <a:solidFill>
                    <a:prstClr val="black"/>
                  </a:solidFill>
                  <a:latin typeface="Meiryo UI" panose="020B0604030504040204" pitchFamily="50" charset="-128"/>
                  <a:ea typeface="Meiryo UI" panose="020B0604030504040204" pitchFamily="50" charset="-128"/>
                </a:rPr>
                <a:t>)</a:t>
              </a:r>
              <a:endParaRPr lang="ja-JP" altLang="en-US" sz="1100" u="sng" dirty="0">
                <a:solidFill>
                  <a:prstClr val="black"/>
                </a:solidFill>
                <a:latin typeface="Meiryo UI" panose="020B0604030504040204" pitchFamily="50" charset="-128"/>
                <a:ea typeface="Meiryo UI" panose="020B0604030504040204" pitchFamily="50" charset="-128"/>
              </a:endParaRPr>
            </a:p>
          </p:txBody>
        </p:sp>
      </p:grpSp>
      <p:sp>
        <p:nvSpPr>
          <p:cNvPr id="20" name="正方形/長方形 19"/>
          <p:cNvSpPr/>
          <p:nvPr/>
        </p:nvSpPr>
        <p:spPr>
          <a:xfrm>
            <a:off x="107504" y="260648"/>
            <a:ext cx="8928992" cy="324036"/>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ja-JP" altLang="en-US"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年度より「就労移行等連携調整事業</a:t>
            </a:r>
            <a:r>
              <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」を新たな事業として</a:t>
            </a:r>
            <a:r>
              <a:rPr lang="ja-JP" altLang="en-US"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49674275"/>
              </p:ext>
            </p:extLst>
          </p:nvPr>
        </p:nvGraphicFramePr>
        <p:xfrm>
          <a:off x="234203" y="1232756"/>
          <a:ext cx="8720196" cy="662940"/>
        </p:xfrm>
        <a:graphic>
          <a:graphicData uri="http://schemas.openxmlformats.org/drawingml/2006/table">
            <a:tbl>
              <a:tblPr firstRow="1" bandRow="1">
                <a:tableStyleId>{5C22544A-7EE6-4342-B048-85BDC9FD1C3A}</a:tableStyleId>
              </a:tblPr>
              <a:tblGrid>
                <a:gridCol w="3653721"/>
                <a:gridCol w="5066475"/>
              </a:tblGrid>
              <a:tr h="175636">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年度に福祉施設からの一般就労者数を</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1,700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　　　　　　　　　　　　　</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年度末時点で就労移行支援事業所の利用者数が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0672">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年度に就労実績のない就労移行支援事業所がゼロ</a:t>
                      </a:r>
                    </a:p>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開設から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年以内の事業所を除く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・就労移行支援事業所ごとの就労移行率が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％以上の事業所が全事業所の</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pSp>
        <p:nvGrpSpPr>
          <p:cNvPr id="26" name="グループ化 25"/>
          <p:cNvGrpSpPr/>
          <p:nvPr/>
        </p:nvGrpSpPr>
        <p:grpSpPr>
          <a:xfrm>
            <a:off x="107505" y="5477296"/>
            <a:ext cx="8856987" cy="1237543"/>
            <a:chOff x="5151425" y="5729072"/>
            <a:chExt cx="4663848" cy="1237543"/>
          </a:xfrm>
        </p:grpSpPr>
        <p:sp>
          <p:nvSpPr>
            <p:cNvPr id="27" name="正方形/長方形 26"/>
            <p:cNvSpPr/>
            <p:nvPr/>
          </p:nvSpPr>
          <p:spPr>
            <a:xfrm>
              <a:off x="5151425" y="5729072"/>
              <a:ext cx="1308153" cy="183952"/>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rPr>
                <a:t>事業</a:t>
              </a:r>
              <a:r>
                <a:rPr lang="ja-JP" altLang="en-US" sz="1050" b="1" dirty="0">
                  <a:solidFill>
                    <a:schemeClr val="tx1"/>
                  </a:solidFill>
                  <a:latin typeface="Meiryo UI" panose="020B0604030504040204" pitchFamily="50" charset="-128"/>
                  <a:ea typeface="Meiryo UI" panose="020B0604030504040204" pitchFamily="50" charset="-128"/>
                </a:rPr>
                <a:t>の年間の</a:t>
              </a:r>
              <a:r>
                <a:rPr lang="ja-JP" altLang="en-US" sz="1050" b="1" dirty="0" smtClean="0">
                  <a:solidFill>
                    <a:schemeClr val="tx1"/>
                  </a:solidFill>
                  <a:latin typeface="Meiryo UI" panose="020B0604030504040204" pitchFamily="50" charset="-128"/>
                  <a:ea typeface="Meiryo UI" panose="020B0604030504040204" pitchFamily="50" charset="-128"/>
                </a:rPr>
                <a:t>スケジュール</a:t>
              </a:r>
              <a:r>
                <a:rPr lang="en-US" altLang="ja-JP" sz="1050" b="1" dirty="0" smtClean="0">
                  <a:solidFill>
                    <a:schemeClr val="tx1"/>
                  </a:solidFill>
                  <a:latin typeface="Meiryo UI" panose="020B0604030504040204" pitchFamily="50" charset="-128"/>
                  <a:ea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rPr>
                <a:t>イメージ</a:t>
              </a:r>
              <a:r>
                <a:rPr lang="en-US" altLang="ja-JP" sz="1050" b="1" dirty="0" smtClean="0">
                  <a:solidFill>
                    <a:schemeClr val="tx1"/>
                  </a:solidFill>
                  <a:latin typeface="Meiryo UI" panose="020B0604030504040204" pitchFamily="50" charset="-128"/>
                  <a:ea typeface="Meiryo UI" panose="020B0604030504040204" pitchFamily="50" charset="-128"/>
                </a:rPr>
                <a:t>)</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28" name="右矢印 27"/>
            <p:cNvSpPr/>
            <p:nvPr/>
          </p:nvSpPr>
          <p:spPr>
            <a:xfrm>
              <a:off x="5312144" y="6203695"/>
              <a:ext cx="3476626" cy="249305"/>
            </a:xfrm>
            <a:prstGeom prst="rightArrow">
              <a:avLst>
                <a:gd name="adj1" fmla="val 50000"/>
                <a:gd name="adj2" fmla="val 28788"/>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9" name="正方形/長方形 28"/>
            <p:cNvSpPr/>
            <p:nvPr/>
          </p:nvSpPr>
          <p:spPr>
            <a:xfrm>
              <a:off x="8208558" y="5733004"/>
              <a:ext cx="1606715" cy="477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年度前半に行った</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強化事業の取り組み、事例を報告会で普及</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5868000" y="6021000"/>
              <a:ext cx="2248816" cy="216000"/>
            </a:xfrm>
            <a:prstGeom prst="roundRect">
              <a:avLst/>
            </a:prstGeom>
            <a:solidFill>
              <a:schemeClr val="accent5">
                <a:lumMod val="40000"/>
                <a:lumOff val="60000"/>
              </a:scheme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a:t>
              </a:r>
              <a:r>
                <a:rPr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dirty="0"/>
            </a:p>
          </p:txBody>
        </p:sp>
        <p:grpSp>
          <p:nvGrpSpPr>
            <p:cNvPr id="32" name="グループ化 31"/>
            <p:cNvGrpSpPr/>
            <p:nvPr/>
          </p:nvGrpSpPr>
          <p:grpSpPr>
            <a:xfrm>
              <a:off x="5273615" y="6411863"/>
              <a:ext cx="949656" cy="473269"/>
              <a:chOff x="5042395" y="6885384"/>
              <a:chExt cx="949656" cy="473269"/>
            </a:xfrm>
          </p:grpSpPr>
          <p:sp>
            <p:nvSpPr>
              <p:cNvPr id="36" name="角丸四角形 35"/>
              <p:cNvSpPr/>
              <p:nvPr/>
            </p:nvSpPr>
            <p:spPr>
              <a:xfrm>
                <a:off x="5072372" y="6885384"/>
                <a:ext cx="896556" cy="437265"/>
              </a:xfrm>
              <a:prstGeom prst="roundRect">
                <a:avLst/>
              </a:prstGeom>
              <a:solidFill>
                <a:schemeClr val="accent6">
                  <a:lumMod val="20000"/>
                  <a:lumOff val="8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042395" y="6921004"/>
                <a:ext cx="949656" cy="43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支援員向けの</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3" name="グループ化 32"/>
            <p:cNvGrpSpPr/>
            <p:nvPr/>
          </p:nvGrpSpPr>
          <p:grpSpPr>
            <a:xfrm>
              <a:off x="7855647" y="6406294"/>
              <a:ext cx="1368277" cy="424019"/>
              <a:chOff x="5058865" y="6866569"/>
              <a:chExt cx="909115" cy="424019"/>
            </a:xfrm>
          </p:grpSpPr>
          <p:sp>
            <p:nvSpPr>
              <p:cNvPr id="34" name="角丸四角形 33"/>
              <p:cNvSpPr/>
              <p:nvPr/>
            </p:nvSpPr>
            <p:spPr>
              <a:xfrm>
                <a:off x="5058865" y="6866569"/>
                <a:ext cx="909115" cy="424019"/>
              </a:xfrm>
              <a:prstGeom prst="roundRect">
                <a:avLst/>
              </a:prstGeom>
              <a:solidFill>
                <a:schemeClr val="accent6">
                  <a:lumMod val="20000"/>
                  <a:lumOff val="8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119961" y="6889870"/>
                <a:ext cx="776422" cy="311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強化事業」の報告会</a:t>
                </a:r>
              </a:p>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正方形/長方形 29"/>
            <p:cNvSpPr/>
            <p:nvPr/>
          </p:nvSpPr>
          <p:spPr>
            <a:xfrm>
              <a:off x="6231983" y="6489088"/>
              <a:ext cx="1763252" cy="477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・就労アセスメント強化事業の周知</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・参加希望事業所の募集</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8" name="右矢印 37"/>
          <p:cNvSpPr/>
          <p:nvPr/>
        </p:nvSpPr>
        <p:spPr>
          <a:xfrm rot="2248553" flipV="1">
            <a:off x="5526443" y="6060707"/>
            <a:ext cx="4251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rot="19389226" flipV="1">
            <a:off x="1554919" y="6060706"/>
            <a:ext cx="4251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吹き出し 39"/>
          <p:cNvSpPr/>
          <p:nvPr/>
        </p:nvSpPr>
        <p:spPr>
          <a:xfrm>
            <a:off x="2187913" y="6252915"/>
            <a:ext cx="1844028" cy="344437"/>
          </a:xfrm>
          <a:prstGeom prst="wedgeRectCallout">
            <a:avLst>
              <a:gd name="adj1" fmla="val -73243"/>
              <a:gd name="adj2" fmla="val -109817"/>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四角形吹き出し 40"/>
          <p:cNvSpPr/>
          <p:nvPr/>
        </p:nvSpPr>
        <p:spPr>
          <a:xfrm>
            <a:off x="5806870" y="5461265"/>
            <a:ext cx="2545550" cy="446252"/>
          </a:xfrm>
          <a:prstGeom prst="wedgeRectCallout">
            <a:avLst>
              <a:gd name="adj1" fmla="val -53794"/>
              <a:gd name="adj2" fmla="val 87927"/>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42419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rtlCol="0">
        <a:spAutoFit/>
      </a:bodyPr>
      <a:lstStyle>
        <a:defPPr>
          <a:defRPr kumimoji="1"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1546</TotalTime>
  <Words>1315</Words>
  <Application>Microsoft Office PowerPoint</Application>
  <PresentationFormat>画面に合わせる (4:3)</PresentationFormat>
  <Paragraphs>202</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89</cp:revision>
  <cp:lastPrinted>2018-02-14T06:14:14Z</cp:lastPrinted>
  <dcterms:created xsi:type="dcterms:W3CDTF">2017-01-25T01:04:59Z</dcterms:created>
  <dcterms:modified xsi:type="dcterms:W3CDTF">2018-02-19T10:15:50Z</dcterms:modified>
</cp:coreProperties>
</file>