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3" r:id="rId2"/>
    <p:sldId id="279"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58" autoAdjust="0"/>
    <p:restoredTop sz="94660"/>
  </p:normalViewPr>
  <p:slideViewPr>
    <p:cSldViewPr>
      <p:cViewPr>
        <p:scale>
          <a:sx n="81" d="100"/>
          <a:sy n="81" d="100"/>
        </p:scale>
        <p:origin x="-115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986022B2-1F80-4AEA-BC52-051DAD0F1906}" type="datetimeFigureOut">
              <a:rPr kumimoji="1" lang="ja-JP" altLang="en-US" smtClean="0"/>
              <a:t>2017/9/8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8393257A-D865-4942-9BB1-0E27B4784D91}" type="slidenum">
              <a:rPr kumimoji="1" lang="ja-JP" altLang="en-US" smtClean="0"/>
              <a:t>‹#›</a:t>
            </a:fld>
            <a:endParaRPr kumimoji="1" lang="ja-JP" altLang="en-US"/>
          </a:p>
        </p:txBody>
      </p:sp>
    </p:spTree>
    <p:extLst>
      <p:ext uri="{BB962C8B-B14F-4D97-AF65-F5344CB8AC3E}">
        <p14:creationId xmlns:p14="http://schemas.microsoft.com/office/powerpoint/2010/main" val="32231346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11EB378-F05A-4900-B4A9-797682E39D83}" type="datetime1">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153758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0D6615-FCC3-4BF1-A030-8B3A70F2E62D}" type="datetime1">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733791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CEA2A47-D266-43B7-8B74-7C490CA21279}" type="datetime1">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283679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C6296D0-E34B-46FE-9200-1C21E7A5465B}" type="datetime1">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540498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E168826-36A3-4FB1-ACE9-AFC7ED5A7D0F}" type="datetime1">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255835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754192-953E-4DDE-860E-0FADDE0B2C34}" type="datetime1">
              <a:rPr kumimoji="1" lang="ja-JP" altLang="en-US" smtClean="0"/>
              <a:t>2017/9/8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661059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452724-2733-47ED-A319-F5F5F387162D}" type="datetime1">
              <a:rPr kumimoji="1" lang="ja-JP" altLang="en-US" smtClean="0"/>
              <a:t>2017/9/8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3941458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F795F9-4AA7-4833-B0F5-AB0FBAD4185F}" type="datetime1">
              <a:rPr kumimoji="1" lang="ja-JP" altLang="en-US" smtClean="0"/>
              <a:t>2017/9/8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170594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CF7A80C-C5BB-4B01-A4E6-6B149B491C2C}" type="datetime1">
              <a:rPr kumimoji="1" lang="ja-JP" altLang="en-US" smtClean="0"/>
              <a:t>2017/9/8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2501997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3662049-5304-4C70-81B2-FB264190536C}" type="datetime1">
              <a:rPr kumimoji="1" lang="ja-JP" altLang="en-US" smtClean="0"/>
              <a:t>2017/9/8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1062046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EDDA7CD-4992-4FF7-B1AB-0DB6EE4BCF85}" type="datetime1">
              <a:rPr kumimoji="1" lang="ja-JP" altLang="en-US" smtClean="0"/>
              <a:t>2017/9/8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2835780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72EC8-3D53-434F-8E68-9F1E17B5201D}" type="datetime1">
              <a:rPr kumimoji="1" lang="ja-JP" altLang="en-US" smtClean="0"/>
              <a:t>2017/9/8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56CAC-7C8F-4D30-A1F8-50EA05ABDF88}" type="slidenum">
              <a:rPr kumimoji="1" lang="ja-JP" altLang="en-US" smtClean="0"/>
              <a:t>‹#›</a:t>
            </a:fld>
            <a:endParaRPr kumimoji="1" lang="ja-JP" altLang="en-US"/>
          </a:p>
        </p:txBody>
      </p:sp>
    </p:spTree>
    <p:extLst>
      <p:ext uri="{BB962C8B-B14F-4D97-AF65-F5344CB8AC3E}">
        <p14:creationId xmlns:p14="http://schemas.microsoft.com/office/powerpoint/2010/main" val="3821380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51520" y="404664"/>
            <a:ext cx="8640960" cy="4320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就労継続支援</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型事業所の今後の指導について</a:t>
            </a:r>
          </a:p>
        </p:txBody>
      </p:sp>
      <p:sp>
        <p:nvSpPr>
          <p:cNvPr id="7" name="正方形/長方形 6"/>
          <p:cNvSpPr/>
          <p:nvPr/>
        </p:nvSpPr>
        <p:spPr>
          <a:xfrm>
            <a:off x="239652" y="1037329"/>
            <a:ext cx="8640960" cy="5616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20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CN"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障障発</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0330</a:t>
            </a:r>
            <a:r>
              <a:rPr lang="zh-CN"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zh-CN"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a:t>
            </a: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に基づく「自己チェックシート」の集計結果について</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20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省令改正に係る国通知に基づき、府が所管する就労継続支援Ａ型事業所</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に対し、府が独自に作成した</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「自己チェックシート」により、生産活動の状況などについて実態把握</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国通知：概ね</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か月以内に実態把握し、基準を満たさない場合は経営改善計画書等の提出を求めることなど</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spcBef>
                <a:spcPts val="600"/>
              </a:spcBef>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自己チェックシートの回答結果一覧</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主なもの</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800"/>
              </a:lnSpc>
              <a:spcBef>
                <a:spcPts val="300"/>
              </a:spcBef>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748108211"/>
              </p:ext>
            </p:extLst>
          </p:nvPr>
        </p:nvGraphicFramePr>
        <p:xfrm>
          <a:off x="395536" y="4149080"/>
          <a:ext cx="8352928" cy="2391916"/>
        </p:xfrm>
        <a:graphic>
          <a:graphicData uri="http://schemas.openxmlformats.org/drawingml/2006/table">
            <a:tbl>
              <a:tblPr firstRow="1" bandRow="1">
                <a:tableStyleId>{5C22544A-7EE6-4342-B048-85BDC9FD1C3A}</a:tableStyleId>
              </a:tblPr>
              <a:tblGrid>
                <a:gridCol w="6387533">
                  <a:extLst>
                    <a:ext uri="{9D8B030D-6E8A-4147-A177-3AD203B41FA5}">
                      <a16:colId xmlns="" xmlns:a16="http://schemas.microsoft.com/office/drawing/2014/main" val="20000"/>
                    </a:ext>
                  </a:extLst>
                </a:gridCol>
                <a:gridCol w="1965395">
                  <a:extLst>
                    <a:ext uri="{9D8B030D-6E8A-4147-A177-3AD203B41FA5}">
                      <a16:colId xmlns="" xmlns:a16="http://schemas.microsoft.com/office/drawing/2014/main" val="20001"/>
                    </a:ext>
                  </a:extLst>
                </a:gridCol>
              </a:tblGrid>
              <a:tr h="272976">
                <a:tc>
                  <a:txBody>
                    <a:bodyPr/>
                    <a:lstStyle/>
                    <a:p>
                      <a:pPr algn="ctr">
                        <a:lnSpc>
                          <a:spcPts val="1300"/>
                        </a:lnSpc>
                      </a:pPr>
                      <a:r>
                        <a:rPr kumimoji="1" lang="ja-JP" altLang="en-US" sz="1200" dirty="0"/>
                        <a:t>項目</a:t>
                      </a:r>
                    </a:p>
                  </a:txBody>
                  <a:tcPr anchor="ctr"/>
                </a:tc>
                <a:tc>
                  <a:txBody>
                    <a:bodyPr/>
                    <a:lstStyle/>
                    <a:p>
                      <a:pPr algn="ctr">
                        <a:lnSpc>
                          <a:spcPts val="1300"/>
                        </a:lnSpc>
                      </a:pPr>
                      <a:r>
                        <a:rPr kumimoji="1" lang="ja-JP" altLang="en-US" sz="1200" dirty="0"/>
                        <a:t>状況</a:t>
                      </a:r>
                    </a:p>
                  </a:txBody>
                  <a:tcPr anchor="ctr"/>
                </a:tc>
                <a:extLst>
                  <a:ext uri="{0D108BD9-81ED-4DB2-BD59-A6C34878D82A}">
                    <a16:rowId xmlns="" xmlns:a16="http://schemas.microsoft.com/office/drawing/2014/main" val="10000"/>
                  </a:ext>
                </a:extLst>
              </a:tr>
              <a:tr h="529735">
                <a:tc>
                  <a:txBody>
                    <a:bodyPr/>
                    <a:lstStyle/>
                    <a:p>
                      <a:pPr>
                        <a:lnSpc>
                          <a:spcPts val="1600"/>
                        </a:lnSpc>
                        <a:spcBef>
                          <a:spcPts val="0"/>
                        </a:spcBef>
                        <a:spcAft>
                          <a:spcPts val="0"/>
                        </a:spcAft>
                      </a:pPr>
                      <a:r>
                        <a:rPr kumimoji="1" lang="ja-JP" altLang="ja-JP" sz="1200" kern="1200" dirty="0">
                          <a:solidFill>
                            <a:schemeClr val="dk1"/>
                          </a:solidFill>
                          <a:effectLst/>
                          <a:latin typeface="+mn-lt"/>
                          <a:ea typeface="+mn-ea"/>
                          <a:cs typeface="+mn-cs"/>
                        </a:rPr>
                        <a:t>運営規程に</a:t>
                      </a:r>
                      <a:r>
                        <a:rPr kumimoji="1" lang="ja-JP" altLang="en-US" sz="1200" kern="1200" dirty="0">
                          <a:solidFill>
                            <a:schemeClr val="dk1"/>
                          </a:solidFill>
                          <a:effectLst/>
                          <a:latin typeface="+mn-lt"/>
                          <a:ea typeface="+mn-ea"/>
                          <a:cs typeface="+mn-cs"/>
                        </a:rPr>
                        <a:t>必要事項が記載されているか</a:t>
                      </a:r>
                      <a:endParaRPr kumimoji="1" lang="en-US" altLang="ja-JP" sz="1200" kern="1200" dirty="0">
                        <a:solidFill>
                          <a:schemeClr val="dk1"/>
                        </a:solidFill>
                        <a:effectLst/>
                        <a:latin typeface="+mn-lt"/>
                        <a:ea typeface="+mn-ea"/>
                        <a:cs typeface="+mn-cs"/>
                      </a:endParaRPr>
                    </a:p>
                    <a:p>
                      <a:pPr>
                        <a:lnSpc>
                          <a:spcPts val="1600"/>
                        </a:lnSpc>
                        <a:spcBef>
                          <a:spcPts val="0"/>
                        </a:spcBef>
                        <a:spcAft>
                          <a:spcPts val="0"/>
                        </a:spcAft>
                      </a:pPr>
                      <a:r>
                        <a:rPr kumimoji="1" lang="ja-JP" altLang="en-US" sz="1200" kern="1200" dirty="0">
                          <a:solidFill>
                            <a:schemeClr val="dk1"/>
                          </a:solidFill>
                          <a:effectLst/>
                          <a:latin typeface="+mn-lt"/>
                          <a:ea typeface="+mn-ea"/>
                          <a:cs typeface="+mn-cs"/>
                        </a:rPr>
                        <a:t>　（主な生産活動の内容、利用者の</a:t>
                      </a:r>
                      <a:r>
                        <a:rPr kumimoji="1" lang="ja-JP" altLang="ja-JP" sz="1200" kern="1200" dirty="0">
                          <a:solidFill>
                            <a:schemeClr val="dk1"/>
                          </a:solidFill>
                          <a:effectLst/>
                          <a:latin typeface="+mn-lt"/>
                          <a:ea typeface="+mn-ea"/>
                          <a:cs typeface="+mn-cs"/>
                        </a:rPr>
                        <a:t>労働時間、月給</a:t>
                      </a:r>
                      <a:r>
                        <a:rPr kumimoji="1" lang="ja-JP" altLang="en-US" sz="1200" kern="1200" dirty="0">
                          <a:solidFill>
                            <a:schemeClr val="dk1"/>
                          </a:solidFill>
                          <a:effectLst/>
                          <a:latin typeface="+mn-lt"/>
                          <a:ea typeface="+mn-ea"/>
                          <a:cs typeface="+mn-cs"/>
                        </a:rPr>
                        <a:t>など）</a:t>
                      </a:r>
                      <a:endParaRPr kumimoji="1" lang="ja-JP" altLang="en-US" sz="1200" dirty="0"/>
                    </a:p>
                  </a:txBody>
                  <a:tcPr anchor="ctr"/>
                </a:tc>
                <a:tc>
                  <a:txBody>
                    <a:bodyPr/>
                    <a:lstStyle/>
                    <a:p>
                      <a:pPr>
                        <a:lnSpc>
                          <a:spcPts val="1600"/>
                        </a:lnSpc>
                        <a:spcBef>
                          <a:spcPts val="0"/>
                        </a:spcBef>
                        <a:spcAft>
                          <a:spcPts val="0"/>
                        </a:spcAft>
                      </a:pPr>
                      <a:r>
                        <a:rPr kumimoji="1" lang="en-US" altLang="ja-JP"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対</a:t>
                      </a:r>
                      <a:r>
                        <a:rPr kumimoji="1" lang="en-US" altLang="ja-JP"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応</a:t>
                      </a:r>
                      <a:r>
                        <a:rPr kumimoji="1" lang="en-US" altLang="ja-JP"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済</a:t>
                      </a:r>
                      <a:r>
                        <a:rPr kumimoji="1" lang="en-US" altLang="ja-JP" sz="1200" kern="1200" dirty="0">
                          <a:solidFill>
                            <a:schemeClr val="dk1"/>
                          </a:solidFill>
                          <a:effectLst/>
                          <a:latin typeface="+mn-lt"/>
                          <a:ea typeface="+mn-ea"/>
                          <a:cs typeface="+mn-cs"/>
                        </a:rPr>
                        <a:t> </a:t>
                      </a:r>
                      <a:r>
                        <a:rPr kumimoji="1" lang="ja-JP" altLang="en-US" sz="1200" kern="1200" dirty="0">
                          <a:solidFill>
                            <a:schemeClr val="dk1"/>
                          </a:solidFill>
                          <a:effectLst/>
                          <a:latin typeface="+mn-lt"/>
                          <a:ea typeface="+mn-ea"/>
                          <a:cs typeface="+mn-cs"/>
                        </a:rPr>
                        <a:t>１３</a:t>
                      </a:r>
                      <a:r>
                        <a:rPr kumimoji="1" lang="ja-JP" altLang="ja-JP" sz="1200" kern="1200" dirty="0">
                          <a:solidFill>
                            <a:schemeClr val="dk1"/>
                          </a:solidFill>
                          <a:effectLst/>
                          <a:latin typeface="+mn-lt"/>
                          <a:ea typeface="+mn-ea"/>
                          <a:cs typeface="+mn-cs"/>
                        </a:rPr>
                        <a:t>事業所</a:t>
                      </a:r>
                      <a:endParaRPr kumimoji="1" lang="ja-JP" altLang="en-US" sz="1200" dirty="0"/>
                    </a:p>
                  </a:txBody>
                  <a:tcPr anchor="ctr"/>
                </a:tc>
                <a:extLst>
                  <a:ext uri="{0D108BD9-81ED-4DB2-BD59-A6C34878D82A}">
                    <a16:rowId xmlns="" xmlns:a16="http://schemas.microsoft.com/office/drawing/2014/main" val="10001"/>
                  </a:ext>
                </a:extLst>
              </a:tr>
              <a:tr h="529735">
                <a:tc>
                  <a:txBody>
                    <a:bodyPr/>
                    <a:lstStyle/>
                    <a:p>
                      <a:pPr>
                        <a:lnSpc>
                          <a:spcPts val="1600"/>
                        </a:lnSpc>
                        <a:spcBef>
                          <a:spcPts val="0"/>
                        </a:spcBef>
                        <a:spcAft>
                          <a:spcPts val="0"/>
                        </a:spcAft>
                      </a:pPr>
                      <a:r>
                        <a:rPr kumimoji="1" lang="ja-JP" altLang="ja-JP" sz="1200" kern="1200" dirty="0">
                          <a:solidFill>
                            <a:schemeClr val="dk1"/>
                          </a:solidFill>
                          <a:effectLst/>
                          <a:latin typeface="+mn-lt"/>
                          <a:ea typeface="+mn-ea"/>
                          <a:cs typeface="+mn-cs"/>
                        </a:rPr>
                        <a:t>個別支援計画に</a:t>
                      </a:r>
                      <a:r>
                        <a:rPr kumimoji="1" lang="ja-JP" altLang="en-US" sz="1200" kern="1200" dirty="0">
                          <a:solidFill>
                            <a:schemeClr val="dk1"/>
                          </a:solidFill>
                          <a:effectLst/>
                          <a:latin typeface="+mn-lt"/>
                          <a:ea typeface="+mn-ea"/>
                          <a:cs typeface="+mn-cs"/>
                        </a:rPr>
                        <a:t>必要事項が記載されているか</a:t>
                      </a:r>
                      <a:endParaRPr kumimoji="1" lang="en-US" altLang="ja-JP" sz="1200" kern="1200" dirty="0">
                        <a:solidFill>
                          <a:schemeClr val="dk1"/>
                        </a:solidFill>
                        <a:effectLst/>
                        <a:latin typeface="+mn-lt"/>
                        <a:ea typeface="+mn-ea"/>
                        <a:cs typeface="+mn-cs"/>
                      </a:endParaRPr>
                    </a:p>
                    <a:p>
                      <a:pPr>
                        <a:lnSpc>
                          <a:spcPts val="1600"/>
                        </a:lnSpc>
                        <a:spcBef>
                          <a:spcPts val="0"/>
                        </a:spcBef>
                        <a:spcAft>
                          <a:spcPts val="0"/>
                        </a:spcAft>
                      </a:pPr>
                      <a:r>
                        <a:rPr kumimoji="1" lang="ja-JP" altLang="en-US"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利用者の希望する業務内容</a:t>
                      </a:r>
                      <a:r>
                        <a:rPr kumimoji="1" lang="ja-JP" altLang="en-US" sz="1200" kern="1200" dirty="0">
                          <a:solidFill>
                            <a:schemeClr val="dk1"/>
                          </a:solidFill>
                          <a:effectLst/>
                          <a:latin typeface="+mn-lt"/>
                          <a:ea typeface="+mn-ea"/>
                          <a:cs typeface="+mn-cs"/>
                        </a:rPr>
                        <a:t>、労働時間、賃金、一般就労の希望の有無など）</a:t>
                      </a:r>
                      <a:endParaRPr kumimoji="1" lang="ja-JP" altLang="en-US" sz="1200" dirty="0"/>
                    </a:p>
                  </a:txBody>
                  <a:tcPr anchor="ctr"/>
                </a:tc>
                <a:tc>
                  <a:txBody>
                    <a:bodyPr/>
                    <a:lstStyle/>
                    <a:p>
                      <a:pPr>
                        <a:lnSpc>
                          <a:spcPts val="1600"/>
                        </a:lnSpc>
                        <a:spcBef>
                          <a:spcPts val="0"/>
                        </a:spcBef>
                        <a:spcAft>
                          <a:spcPts val="0"/>
                        </a:spcAft>
                      </a:pPr>
                      <a:r>
                        <a:rPr kumimoji="1" lang="en-US" altLang="ja-JP"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対</a:t>
                      </a:r>
                      <a:r>
                        <a:rPr kumimoji="1" lang="en-US" altLang="ja-JP"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応</a:t>
                      </a:r>
                      <a:r>
                        <a:rPr kumimoji="1" lang="en-US" altLang="ja-JP" sz="1200" kern="1200" dirty="0">
                          <a:solidFill>
                            <a:schemeClr val="dk1"/>
                          </a:solidFill>
                          <a:effectLst/>
                          <a:latin typeface="+mn-lt"/>
                          <a:ea typeface="+mn-ea"/>
                          <a:cs typeface="+mn-cs"/>
                        </a:rPr>
                        <a:t> </a:t>
                      </a:r>
                      <a:r>
                        <a:rPr kumimoji="1" lang="ja-JP" altLang="ja-JP" sz="1200" kern="1200" dirty="0">
                          <a:solidFill>
                            <a:schemeClr val="dk1"/>
                          </a:solidFill>
                          <a:effectLst/>
                          <a:latin typeface="+mn-lt"/>
                          <a:ea typeface="+mn-ea"/>
                          <a:cs typeface="+mn-cs"/>
                        </a:rPr>
                        <a:t>済</a:t>
                      </a:r>
                      <a:r>
                        <a:rPr kumimoji="1" lang="en-US" altLang="ja-JP" sz="1200" kern="1200" dirty="0">
                          <a:solidFill>
                            <a:schemeClr val="dk1"/>
                          </a:solidFill>
                          <a:effectLst/>
                          <a:latin typeface="+mn-lt"/>
                          <a:ea typeface="+mn-ea"/>
                          <a:cs typeface="+mn-cs"/>
                        </a:rPr>
                        <a:t> </a:t>
                      </a:r>
                      <a:r>
                        <a:rPr kumimoji="1" lang="ja-JP" altLang="en-US" sz="1200" kern="1200" dirty="0">
                          <a:solidFill>
                            <a:schemeClr val="dk1"/>
                          </a:solidFill>
                          <a:effectLst/>
                          <a:latin typeface="+mn-lt"/>
                          <a:ea typeface="+mn-ea"/>
                          <a:cs typeface="+mn-cs"/>
                        </a:rPr>
                        <a:t>１７事業所</a:t>
                      </a:r>
                      <a:endParaRPr kumimoji="1" lang="ja-JP" altLang="en-US" sz="1200" dirty="0"/>
                    </a:p>
                  </a:txBody>
                  <a:tcPr anchor="ctr"/>
                </a:tc>
                <a:extLst>
                  <a:ext uri="{0D108BD9-81ED-4DB2-BD59-A6C34878D82A}">
                    <a16:rowId xmlns="" xmlns:a16="http://schemas.microsoft.com/office/drawing/2014/main" val="10002"/>
                  </a:ext>
                </a:extLst>
              </a:tr>
              <a:tr h="529735">
                <a:tc>
                  <a:txBody>
                    <a:bodyPr/>
                    <a:lstStyle/>
                    <a:p>
                      <a:pPr>
                        <a:lnSpc>
                          <a:spcPts val="1600"/>
                        </a:lnSpc>
                        <a:spcBef>
                          <a:spcPts val="0"/>
                        </a:spcBef>
                        <a:spcAft>
                          <a:spcPts val="0"/>
                        </a:spcAft>
                      </a:pPr>
                      <a:r>
                        <a:rPr kumimoji="1" lang="ja-JP" altLang="en-US" sz="1200" dirty="0"/>
                        <a:t>情報公表を行っているか</a:t>
                      </a:r>
                      <a:endParaRPr kumimoji="1" lang="en-US" altLang="ja-JP" sz="1200" dirty="0"/>
                    </a:p>
                    <a:p>
                      <a:pPr>
                        <a:lnSpc>
                          <a:spcPts val="1600"/>
                        </a:lnSpc>
                        <a:spcBef>
                          <a:spcPts val="0"/>
                        </a:spcBef>
                        <a:spcAft>
                          <a:spcPts val="0"/>
                        </a:spcAft>
                      </a:pPr>
                      <a:r>
                        <a:rPr kumimoji="1" lang="ja-JP" altLang="en-US" sz="1200" dirty="0"/>
                        <a:t>　（貸借対照表、主な生産活動の内容、平均月額賃金など）</a:t>
                      </a:r>
                    </a:p>
                  </a:txBody>
                  <a:tcPr anchor="ctr"/>
                </a:tc>
                <a:tc>
                  <a:txBody>
                    <a:bodyPr/>
                    <a:lstStyle/>
                    <a:p>
                      <a:pPr>
                        <a:lnSpc>
                          <a:spcPts val="1600"/>
                        </a:lnSpc>
                        <a:spcBef>
                          <a:spcPts val="0"/>
                        </a:spcBef>
                        <a:spcAft>
                          <a:spcPts val="0"/>
                        </a:spcAft>
                      </a:pPr>
                      <a:r>
                        <a:rPr kumimoji="1" lang="ja-JP" altLang="en-US" sz="1200" dirty="0"/>
                        <a:t>  対 応 済</a:t>
                      </a:r>
                      <a:r>
                        <a:rPr kumimoji="1" lang="ja-JP" altLang="en-US" sz="1200"/>
                        <a:t>　２事業所</a:t>
                      </a:r>
                      <a:endParaRPr kumimoji="1" lang="en-US" altLang="ja-JP" sz="1200" dirty="0"/>
                    </a:p>
                  </a:txBody>
                  <a:tcPr anchor="ctr"/>
                </a:tc>
                <a:extLst>
                  <a:ext uri="{0D108BD9-81ED-4DB2-BD59-A6C34878D82A}">
                    <a16:rowId xmlns="" xmlns:a16="http://schemas.microsoft.com/office/drawing/2014/main" val="10003"/>
                  </a:ext>
                </a:extLst>
              </a:tr>
              <a:tr h="529735">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200" dirty="0"/>
                        <a:t>基準省令第１９２条第２項に規定する内容を満たしているか</a:t>
                      </a:r>
                    </a:p>
                    <a:p>
                      <a:pPr>
                        <a:lnSpc>
                          <a:spcPts val="1600"/>
                        </a:lnSpc>
                        <a:spcBef>
                          <a:spcPts val="0"/>
                        </a:spcBef>
                        <a:spcAft>
                          <a:spcPts val="0"/>
                        </a:spcAft>
                      </a:pPr>
                      <a:r>
                        <a:rPr kumimoji="1" lang="ja-JP" altLang="en-US" sz="1200" dirty="0"/>
                        <a:t>　（生産活動に係る事業収入から事業に必要な経費を控除した額 ≧ 賃金総額）</a:t>
                      </a:r>
                    </a:p>
                  </a:txBody>
                  <a:tcPr anchor="ct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200" dirty="0"/>
                        <a:t>  基準適合 ３事業所</a:t>
                      </a:r>
                      <a:endParaRPr kumimoji="1" lang="en-US" altLang="ja-JP" sz="1200" dirty="0"/>
                    </a:p>
                  </a:txBody>
                  <a:tcPr anchor="ctr"/>
                </a:tc>
                <a:extLst>
                  <a:ext uri="{0D108BD9-81ED-4DB2-BD59-A6C34878D82A}">
                    <a16:rowId xmlns="" xmlns:a16="http://schemas.microsoft.com/office/drawing/2014/main" val="10004"/>
                  </a:ext>
                </a:extLst>
              </a:tr>
            </a:tbl>
          </a:graphicData>
        </a:graphic>
      </p:graphicFrame>
      <p:sp>
        <p:nvSpPr>
          <p:cNvPr id="8" name="正方形/長方形 7"/>
          <p:cNvSpPr/>
          <p:nvPr/>
        </p:nvSpPr>
        <p:spPr>
          <a:xfrm>
            <a:off x="395536" y="2348880"/>
            <a:ext cx="8352928" cy="138355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・生産活動に係る事業収入から生産活動に係る事業に必要な経費を控除した額により最低賃金を支払うことが</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できている事業所は、２１事業所のうち、僅か３事業所に留まっている。</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・また、生産活動内容については、３事業所が、リサイクル衣料等の販売、プラスティック加工及び清掃業務などで</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あるのに対し、その他の事業所の多くが軽作業のみとなっている。</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2F656CAC-7C8F-4D30-A1F8-50EA05ABDF88}" type="slidenum">
              <a:rPr kumimoji="1" lang="ja-JP" altLang="en-US" smtClean="0"/>
              <a:t>1</a:t>
            </a:fld>
            <a:endParaRPr kumimoji="1" lang="ja-JP" altLang="en-US"/>
          </a:p>
        </p:txBody>
      </p:sp>
      <p:sp>
        <p:nvSpPr>
          <p:cNvPr id="3" name="正方形/長方形 2"/>
          <p:cNvSpPr/>
          <p:nvPr/>
        </p:nvSpPr>
        <p:spPr>
          <a:xfrm>
            <a:off x="7628493" y="152636"/>
            <a:ext cx="1296144"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資料</a:t>
            </a:r>
            <a:r>
              <a:rPr kumimoji="1" lang="en-US" altLang="ja-JP" dirty="0" smtClean="0">
                <a:solidFill>
                  <a:schemeClr val="tx1"/>
                </a:solidFill>
              </a:rPr>
              <a:t>2</a:t>
            </a:r>
            <a:endParaRPr kumimoji="1" lang="ja-JP" altLang="en-US" dirty="0">
              <a:solidFill>
                <a:schemeClr val="tx1"/>
              </a:solidFill>
            </a:endParaRPr>
          </a:p>
        </p:txBody>
      </p:sp>
    </p:spTree>
    <p:extLst>
      <p:ext uri="{BB962C8B-B14F-4D97-AF65-F5344CB8AC3E}">
        <p14:creationId xmlns:p14="http://schemas.microsoft.com/office/powerpoint/2010/main" val="3363867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51520" y="404664"/>
            <a:ext cx="8640960" cy="4320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就労継続支援</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型事業所の今後の指導について</a:t>
            </a:r>
          </a:p>
        </p:txBody>
      </p:sp>
      <p:sp>
        <p:nvSpPr>
          <p:cNvPr id="7" name="正方形/長方形 6"/>
          <p:cNvSpPr/>
          <p:nvPr/>
        </p:nvSpPr>
        <p:spPr>
          <a:xfrm>
            <a:off x="239652" y="1037329"/>
            <a:ext cx="8640960" cy="5616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Bef>
                <a:spcPts val="600"/>
              </a:spcBef>
              <a:spcAft>
                <a:spcPts val="600"/>
              </a:spcAft>
            </a:pP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就労継続支援</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a:t>
            </a: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型事業所の今後の指定・指導について</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pPr>
            <a:endParaRPr lang="en-US" altLang="ja-JP"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395536" y="1412776"/>
            <a:ext cx="8352928" cy="51125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国の省令改正等に伴い、大阪府基準条例を改正。（</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H29.4.1</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施行）</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・事業収入から必要経費を控除した額に相当する金額が、利用者に支払う賃金総額以上とすること</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・賃金を給付費から支払うことは原則禁止　など</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その他施行規則の改正：障害福祉計画上の必要量を確保できている場合、新たな指定をしないことを可能とする</a:t>
            </a:r>
          </a:p>
          <a:p>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改正省令及び国通知（平成</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日付け障障発</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0330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号）等に基づき、指定・指導を実施。</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・指定</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４月～　生産活動に係る事業収入から生産活動に係る事業に必要な経費を控除した額により最低賃金</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を支払うことができる事業計画となっているかの確認　など。</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・指導</a:t>
            </a:r>
          </a:p>
          <a:p>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～８月　国通知に基づき、所管</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事業所に対し府独自に作成した「自己チェックシート」により実態把握</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９月　全事業所に対しヒアリングを実施（自己チェックシートに基づく状況確認及び指導等）</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⇒基準省令第</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192</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条第</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項を満たしていない場合は、「経営改善計画書等」の提出を依頼</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１０月　「経営改善計画書等」の提出（改善期間は、原則１年間）</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⇒事業所は計画に基づき経営改善を実施</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１１月　上記提出事業所に対しヒアリングを実施（経営改善の実効性の確認及び指導等）</a:t>
            </a: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なお、今年度の新規指定事業所</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現在３</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については、随時自己チェックシートの作成を依頼するとともに、指　　　　　　　</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定半年後を目途に実地指導</a:t>
            </a:r>
          </a:p>
        </p:txBody>
      </p:sp>
      <p:sp>
        <p:nvSpPr>
          <p:cNvPr id="3" name="スライド番号プレースホルダー 2"/>
          <p:cNvSpPr>
            <a:spLocks noGrp="1"/>
          </p:cNvSpPr>
          <p:nvPr>
            <p:ph type="sldNum" sz="quarter" idx="12"/>
          </p:nvPr>
        </p:nvSpPr>
        <p:spPr/>
        <p:txBody>
          <a:bodyPr/>
          <a:lstStyle/>
          <a:p>
            <a:fld id="{2F656CAC-7C8F-4D30-A1F8-50EA05ABDF88}" type="slidenum">
              <a:rPr kumimoji="1" lang="ja-JP" altLang="en-US" smtClean="0"/>
              <a:t>2</a:t>
            </a:fld>
            <a:endParaRPr kumimoji="1" lang="ja-JP" altLang="en-US"/>
          </a:p>
        </p:txBody>
      </p:sp>
    </p:spTree>
    <p:extLst>
      <p:ext uri="{BB962C8B-B14F-4D97-AF65-F5344CB8AC3E}">
        <p14:creationId xmlns:p14="http://schemas.microsoft.com/office/powerpoint/2010/main" val="33849608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4138</TotalTime>
  <Words>141</Words>
  <Application>Microsoft Office PowerPoint</Application>
  <PresentationFormat>画面に合わせる (4:3)</PresentationFormat>
  <Paragraphs>93</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199</cp:revision>
  <cp:lastPrinted>2017-09-05T01:15:29Z</cp:lastPrinted>
  <dcterms:created xsi:type="dcterms:W3CDTF">2017-06-14T04:14:53Z</dcterms:created>
  <dcterms:modified xsi:type="dcterms:W3CDTF">2017-09-08T05:11:11Z</dcterms:modified>
</cp:coreProperties>
</file>