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5" r:id="rId3"/>
    <p:sldId id="258" r:id="rId4"/>
    <p:sldId id="259" r:id="rId5"/>
    <p:sldId id="256" r:id="rId6"/>
    <p:sldId id="266" r:id="rId7"/>
    <p:sldId id="260" r:id="rId8"/>
    <p:sldId id="268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目標値①!$A$3</c:f>
              <c:strCache>
                <c:ptCount val="1"/>
                <c:pt idx="0">
                  <c:v>目標値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目標値①!$D$2:$H$2</c:f>
              <c:strCache>
                <c:ptCount val="5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</c:strCache>
            </c:strRef>
          </c:cat>
          <c:val>
            <c:numRef>
              <c:f>目標値①!$D$3:$H$3</c:f>
              <c:numCache>
                <c:formatCode>General</c:formatCode>
                <c:ptCount val="5"/>
                <c:pt idx="0">
                  <c:v>1000</c:v>
                </c:pt>
                <c:pt idx="1">
                  <c:v>1100</c:v>
                </c:pt>
                <c:pt idx="2">
                  <c:v>1200</c:v>
                </c:pt>
                <c:pt idx="3">
                  <c:v>1350</c:v>
                </c:pt>
                <c:pt idx="4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76-42A1-8388-304FA02BDD33}"/>
            </c:ext>
          </c:extLst>
        </c:ser>
        <c:ser>
          <c:idx val="1"/>
          <c:order val="1"/>
          <c:tx>
            <c:strRef>
              <c:f>目標値①!$A$4</c:f>
              <c:strCache>
                <c:ptCount val="1"/>
                <c:pt idx="0">
                  <c:v>実績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目標値①!$D$2:$H$2</c:f>
              <c:strCache>
                <c:ptCount val="5"/>
                <c:pt idx="0">
                  <c:v>H25</c:v>
                </c:pt>
                <c:pt idx="1">
                  <c:v>H26</c:v>
                </c:pt>
                <c:pt idx="2">
                  <c:v>H27</c:v>
                </c:pt>
                <c:pt idx="3">
                  <c:v>H28</c:v>
                </c:pt>
                <c:pt idx="4">
                  <c:v>H29</c:v>
                </c:pt>
              </c:strCache>
            </c:strRef>
          </c:cat>
          <c:val>
            <c:numRef>
              <c:f>目標値①!$D$4:$H$4</c:f>
              <c:numCache>
                <c:formatCode>General</c:formatCode>
                <c:ptCount val="5"/>
                <c:pt idx="0">
                  <c:v>1012</c:v>
                </c:pt>
                <c:pt idx="1">
                  <c:v>1025</c:v>
                </c:pt>
                <c:pt idx="2">
                  <c:v>1213</c:v>
                </c:pt>
                <c:pt idx="3">
                  <c:v>1276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76-42A1-8388-304FA02BDD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49"/>
        <c:axId val="25023616"/>
        <c:axId val="25025152"/>
      </c:barChart>
      <c:catAx>
        <c:axId val="250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025152"/>
        <c:crosses val="autoZero"/>
        <c:auto val="1"/>
        <c:lblAlgn val="ctr"/>
        <c:lblOffset val="100"/>
        <c:noMultiLvlLbl val="0"/>
      </c:catAx>
      <c:valAx>
        <c:axId val="25025152"/>
        <c:scaling>
          <c:orientation val="minMax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02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数値分析!$B$51</c:f>
              <c:strCache>
                <c:ptCount val="1"/>
                <c:pt idx="0">
                  <c:v>身体障がい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(数値分析!$A$65,数値分析!$A$64,数値分析!$A$63,数値分析!$A$51)</c:f>
              <c:strCache>
                <c:ptCount val="4"/>
                <c:pt idx="0">
                  <c:v>平成25年度</c:v>
                </c:pt>
                <c:pt idx="1">
                  <c:v>平成26年度</c:v>
                </c:pt>
                <c:pt idx="2">
                  <c:v>平成27年度</c:v>
                </c:pt>
                <c:pt idx="3">
                  <c:v>平成28年度</c:v>
                </c:pt>
              </c:strCache>
            </c:strRef>
          </c:cat>
          <c:val>
            <c:numRef>
              <c:f>(数値分析!$B$65,数値分析!$B$64,数値分析!$B$63,数値分析!$B$59)</c:f>
              <c:numCache>
                <c:formatCode>General</c:formatCode>
                <c:ptCount val="4"/>
                <c:pt idx="0">
                  <c:v>54</c:v>
                </c:pt>
                <c:pt idx="1">
                  <c:v>83</c:v>
                </c:pt>
                <c:pt idx="2">
                  <c:v>96</c:v>
                </c:pt>
                <c:pt idx="3">
                  <c:v>106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8D-4E79-839F-19C9C446A729}"/>
            </c:ext>
          </c:extLst>
        </c:ser>
        <c:ser>
          <c:idx val="1"/>
          <c:order val="1"/>
          <c:tx>
            <c:strRef>
              <c:f>数値分析!$D$51</c:f>
              <c:strCache>
                <c:ptCount val="1"/>
                <c:pt idx="0">
                  <c:v>知的障がい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ot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"/>
              <c:layout>
                <c:manualLayout>
                  <c:x val="-3.8488894752434916E-2"/>
                  <c:y val="2.5195613185836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D-4E79-839F-19C9C446A729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(数値分析!$A$65,数値分析!$A$64,数値分析!$A$63,数値分析!$A$51)</c:f>
              <c:strCache>
                <c:ptCount val="4"/>
                <c:pt idx="0">
                  <c:v>平成25年度</c:v>
                </c:pt>
                <c:pt idx="1">
                  <c:v>平成26年度</c:v>
                </c:pt>
                <c:pt idx="2">
                  <c:v>平成27年度</c:v>
                </c:pt>
                <c:pt idx="3">
                  <c:v>平成28年度</c:v>
                </c:pt>
              </c:strCache>
            </c:strRef>
          </c:cat>
          <c:val>
            <c:numRef>
              <c:f>(数値分析!$D$65,数値分析!$D$64,数値分析!$D$63,数値分析!$D$59)</c:f>
              <c:numCache>
                <c:formatCode>General</c:formatCode>
                <c:ptCount val="4"/>
                <c:pt idx="0">
                  <c:v>487</c:v>
                </c:pt>
                <c:pt idx="1">
                  <c:v>396</c:v>
                </c:pt>
                <c:pt idx="2">
                  <c:v>424</c:v>
                </c:pt>
                <c:pt idx="3">
                  <c:v>393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8D-4E79-839F-19C9C446A729}"/>
            </c:ext>
          </c:extLst>
        </c:ser>
        <c:ser>
          <c:idx val="2"/>
          <c:order val="2"/>
          <c:tx>
            <c:strRef>
              <c:f>数値分析!$F$51</c:f>
              <c:strCache>
                <c:ptCount val="1"/>
                <c:pt idx="0">
                  <c:v>精神障がい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ash"/>
            </a:ln>
          </c:spPr>
          <c:marker>
            <c:spPr>
              <a:solidFill>
                <a:schemeClr val="tx1"/>
              </a:solidFill>
            </c:spPr>
          </c:marker>
          <c:dLbls>
            <c:dLbl>
              <c:idx val="1"/>
              <c:layout>
                <c:manualLayout>
                  <c:x val="-3.8488894752434916E-2"/>
                  <c:y val="-3.2067144054700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8D-4E79-839F-19C9C446A729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(数値分析!$A$65,数値分析!$A$64,数値分析!$A$63,数値分析!$A$51)</c:f>
              <c:strCache>
                <c:ptCount val="4"/>
                <c:pt idx="0">
                  <c:v>平成25年度</c:v>
                </c:pt>
                <c:pt idx="1">
                  <c:v>平成26年度</c:v>
                </c:pt>
                <c:pt idx="2">
                  <c:v>平成27年度</c:v>
                </c:pt>
                <c:pt idx="3">
                  <c:v>平成28年度</c:v>
                </c:pt>
              </c:strCache>
            </c:strRef>
          </c:cat>
          <c:val>
            <c:numRef>
              <c:f>(数値分析!$F$65,数値分析!$F$64,数値分析!$F$63,数値分析!$F$59)</c:f>
              <c:numCache>
                <c:formatCode>General</c:formatCode>
                <c:ptCount val="4"/>
                <c:pt idx="0">
                  <c:v>367</c:v>
                </c:pt>
                <c:pt idx="1">
                  <c:v>428</c:v>
                </c:pt>
                <c:pt idx="2">
                  <c:v>507</c:v>
                </c:pt>
                <c:pt idx="3">
                  <c:v>567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28D-4E79-839F-19C9C446A729}"/>
            </c:ext>
          </c:extLst>
        </c:ser>
        <c:ser>
          <c:idx val="3"/>
          <c:order val="3"/>
          <c:tx>
            <c:strRef>
              <c:f>数値分析!$H$51</c:f>
              <c:strCache>
                <c:ptCount val="1"/>
                <c:pt idx="0">
                  <c:v>発達障がい</c:v>
                </c:pt>
              </c:strCache>
            </c:strRef>
          </c:tx>
          <c:spPr>
            <a:ln w="50800" cmpd="dbl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</c:spPr>
          </c:marker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(数値分析!$A$65,数値分析!$A$64,数値分析!$A$63,数値分析!$A$51)</c:f>
              <c:strCache>
                <c:ptCount val="4"/>
                <c:pt idx="0">
                  <c:v>平成25年度</c:v>
                </c:pt>
                <c:pt idx="1">
                  <c:v>平成26年度</c:v>
                </c:pt>
                <c:pt idx="2">
                  <c:v>平成27年度</c:v>
                </c:pt>
                <c:pt idx="3">
                  <c:v>平成28年度</c:v>
                </c:pt>
              </c:strCache>
            </c:strRef>
          </c:cat>
          <c:val>
            <c:numRef>
              <c:f>(数値分析!$H$65,数値分析!$H$64,数値分析!$H$63,数値分析!$H$59)</c:f>
              <c:numCache>
                <c:formatCode>General</c:formatCode>
                <c:ptCount val="4"/>
                <c:pt idx="0">
                  <c:v>78</c:v>
                </c:pt>
                <c:pt idx="1">
                  <c:v>89</c:v>
                </c:pt>
                <c:pt idx="2">
                  <c:v>162</c:v>
                </c:pt>
                <c:pt idx="3">
                  <c:v>181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28D-4E79-839F-19C9C446A729}"/>
            </c:ext>
          </c:extLst>
        </c:ser>
        <c:ser>
          <c:idx val="4"/>
          <c:order val="4"/>
          <c:tx>
            <c:strRef>
              <c:f>数値分析!$J$51</c:f>
              <c:strCache>
                <c:ptCount val="1"/>
                <c:pt idx="0">
                  <c:v>高次脳機能障がい</c:v>
                </c:pt>
              </c:strCache>
            </c:strRef>
          </c:tx>
          <c:spPr>
            <a:ln w="38100" cmpd="sng">
              <a:solidFill>
                <a:schemeClr val="tx1"/>
              </a:solidFill>
              <a:prstDash val="lgDash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2"/>
              <c:layout>
                <c:manualLayout>
                  <c:x val="-1.9563611950318898E-2"/>
                  <c:y val="-2.2099443240973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8D-4E79-839F-19C9C446A729}"/>
                </c:ext>
              </c:extLst>
            </c:dLbl>
            <c:dLbl>
              <c:idx val="3"/>
              <c:layout>
                <c:manualLayout>
                  <c:x val="-2.0906344410876132E-2"/>
                  <c:y val="-3.1921418014739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8D-4E79-839F-19C9C446A729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(数値分析!$A$65,数値分析!$A$64,数値分析!$A$63,数値分析!$A$51)</c:f>
              <c:strCache>
                <c:ptCount val="4"/>
                <c:pt idx="0">
                  <c:v>平成25年度</c:v>
                </c:pt>
                <c:pt idx="1">
                  <c:v>平成26年度</c:v>
                </c:pt>
                <c:pt idx="2">
                  <c:v>平成27年度</c:v>
                </c:pt>
                <c:pt idx="3">
                  <c:v>平成28年度</c:v>
                </c:pt>
              </c:strCache>
            </c:strRef>
          </c:cat>
          <c:val>
            <c:numRef>
              <c:f>(数値分析!$J$65,数値分析!$J$64,数値分析!$J$63,数値分析!$J$59)</c:f>
              <c:numCache>
                <c:formatCode>General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19</c:v>
                </c:pt>
                <c:pt idx="3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28D-4E79-839F-19C9C446A729}"/>
            </c:ext>
          </c:extLst>
        </c:ser>
        <c:ser>
          <c:idx val="5"/>
          <c:order val="5"/>
          <c:tx>
            <c:strRef>
              <c:f>数値分析!$L$51</c:f>
              <c:strCache>
                <c:ptCount val="1"/>
                <c:pt idx="0">
                  <c:v>難病</c:v>
                </c:pt>
              </c:strCache>
            </c:strRef>
          </c:tx>
          <c:spPr>
            <a:ln cmpd="tri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(数値分析!$A$65,数値分析!$A$64,数値分析!$A$63,数値分析!$A$51)</c:f>
              <c:strCache>
                <c:ptCount val="4"/>
                <c:pt idx="0">
                  <c:v>平成25年度</c:v>
                </c:pt>
                <c:pt idx="1">
                  <c:v>平成26年度</c:v>
                </c:pt>
                <c:pt idx="2">
                  <c:v>平成27年度</c:v>
                </c:pt>
                <c:pt idx="3">
                  <c:v>平成28年度</c:v>
                </c:pt>
              </c:strCache>
            </c:strRef>
          </c:cat>
          <c:val>
            <c:numRef>
              <c:f>(数値分析!$L$65,数値分析!$L$64,数値分析!$L$63,数値分析!$L$59)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28D-4E79-839F-19C9C446A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4096"/>
        <c:axId val="28165632"/>
      </c:lineChart>
      <c:catAx>
        <c:axId val="2816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28165632"/>
        <c:crosses val="autoZero"/>
        <c:auto val="1"/>
        <c:lblAlgn val="ctr"/>
        <c:lblOffset val="100"/>
        <c:noMultiLvlLbl val="0"/>
      </c:catAx>
      <c:valAx>
        <c:axId val="28165632"/>
        <c:scaling>
          <c:orientation val="minMax"/>
          <c:max val="6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2816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95046846646669E-2"/>
          <c:y val="4.2970558271059923E-2"/>
          <c:w val="0.84383079057281929"/>
          <c:h val="0.80259636011011282"/>
        </c:manualLayout>
      </c:layout>
      <c:lineChart>
        <c:grouping val="standar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就労移行支援事業所</c:v>
                </c:pt>
              </c:strCache>
            </c:strRef>
          </c:tx>
          <c:dLbls>
            <c:dLbl>
              <c:idx val="2"/>
              <c:layout>
                <c:manualLayout>
                  <c:x val="-4.7513998250218722E-2"/>
                  <c:y val="5.9710557013706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5-4A04-A2F0-01F82B3DB33A}"/>
                </c:ext>
              </c:extLst>
            </c:dLbl>
            <c:dLbl>
              <c:idx val="3"/>
              <c:layout>
                <c:manualLayout>
                  <c:x val="-4.7513998250218722E-2"/>
                  <c:y val="5.971055701370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5-4A04-A2F0-01F82B3DB33A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Sheet3!$C$2:$F$2</c:f>
              <c:strCache>
                <c:ptCount val="4"/>
                <c:pt idx="0">
                  <c:v>H25</c:v>
                </c:pt>
                <c:pt idx="1">
                  <c:v>H26 </c:v>
                </c:pt>
                <c:pt idx="2">
                  <c:v>H27</c:v>
                </c:pt>
                <c:pt idx="3">
                  <c:v>H28 </c:v>
                </c:pt>
              </c:strCache>
            </c:strRef>
          </c:cat>
          <c:val>
            <c:numRef>
              <c:f>Sheet3!$C$3:$F$3</c:f>
              <c:numCache>
                <c:formatCode>General</c:formatCode>
                <c:ptCount val="4"/>
                <c:pt idx="0">
                  <c:v>169</c:v>
                </c:pt>
                <c:pt idx="1">
                  <c:v>196</c:v>
                </c:pt>
                <c:pt idx="2">
                  <c:v>226</c:v>
                </c:pt>
                <c:pt idx="3">
                  <c:v>257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E5-4A04-A2F0-01F82B3DB33A}"/>
            </c:ext>
          </c:extLst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就労移行支援A型事業所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2"/>
              <c:layout>
                <c:manualLayout>
                  <c:x val="-4.7513998250218722E-2"/>
                  <c:y val="-6.5399043019623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5-4A04-A2F0-01F82B3DB33A}"/>
                </c:ext>
              </c:extLst>
            </c:dLbl>
            <c:dLbl>
              <c:idx val="3"/>
              <c:layout>
                <c:manualLayout>
                  <c:x val="-5.0291776027996497E-2"/>
                  <c:y val="-5.3788014309907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E5-4A04-A2F0-01F82B3DB33A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Sheet3!$C$2:$F$2</c:f>
              <c:strCache>
                <c:ptCount val="4"/>
                <c:pt idx="0">
                  <c:v>H25</c:v>
                </c:pt>
                <c:pt idx="1">
                  <c:v>H26 </c:v>
                </c:pt>
                <c:pt idx="2">
                  <c:v>H27</c:v>
                </c:pt>
                <c:pt idx="3">
                  <c:v>H28 </c:v>
                </c:pt>
              </c:strCache>
            </c:strRef>
          </c:cat>
          <c:val>
            <c:numRef>
              <c:f>Sheet3!$C$4:$F$4</c:f>
              <c:numCache>
                <c:formatCode>General</c:formatCode>
                <c:ptCount val="4"/>
                <c:pt idx="0">
                  <c:v>67</c:v>
                </c:pt>
                <c:pt idx="1">
                  <c:v>151</c:v>
                </c:pt>
                <c:pt idx="2">
                  <c:v>229</c:v>
                </c:pt>
                <c:pt idx="3">
                  <c:v>289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0E5-4A04-A2F0-01F82B3DB33A}"/>
            </c:ext>
          </c:extLst>
        </c:ser>
        <c:ser>
          <c:idx val="2"/>
          <c:order val="2"/>
          <c:tx>
            <c:strRef>
              <c:f>Sheet3!$B$5</c:f>
              <c:strCache>
                <c:ptCount val="1"/>
                <c:pt idx="0">
                  <c:v>就労移行支援B型事業所</c:v>
                </c:pt>
              </c:strCache>
            </c:strRef>
          </c:tx>
          <c:spPr>
            <a:ln cmpd="dbl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Sheet3!$C$2:$F$2</c:f>
              <c:strCache>
                <c:ptCount val="4"/>
                <c:pt idx="0">
                  <c:v>H25</c:v>
                </c:pt>
                <c:pt idx="1">
                  <c:v>H26 </c:v>
                </c:pt>
                <c:pt idx="2">
                  <c:v>H27</c:v>
                </c:pt>
                <c:pt idx="3">
                  <c:v>H28 </c:v>
                </c:pt>
              </c:strCache>
            </c:strRef>
          </c:cat>
          <c:val>
            <c:numRef>
              <c:f>Sheet3!$C$5:$F$5</c:f>
              <c:numCache>
                <c:formatCode>General</c:formatCode>
                <c:ptCount val="4"/>
                <c:pt idx="0">
                  <c:v>501</c:v>
                </c:pt>
                <c:pt idx="1">
                  <c:v>645</c:v>
                </c:pt>
                <c:pt idx="2">
                  <c:v>701</c:v>
                </c:pt>
                <c:pt idx="3">
                  <c:v>758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0E5-4A04-A2F0-01F82B3DB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54240"/>
        <c:axId val="89780608"/>
      </c:lineChart>
      <c:catAx>
        <c:axId val="8975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89780608"/>
        <c:crosses val="autoZero"/>
        <c:auto val="1"/>
        <c:lblAlgn val="ctr"/>
        <c:lblOffset val="100"/>
        <c:noMultiLvlLbl val="0"/>
      </c:catAx>
      <c:valAx>
        <c:axId val="89780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975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2249284758428"/>
          <c:y val="8.3674249869672604E-2"/>
          <c:w val="0.69833073714255089"/>
          <c:h val="0.8522918393682752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数値分析!$Q$3</c:f>
              <c:strCache>
                <c:ptCount val="1"/>
                <c:pt idx="0">
                  <c:v>就労移行率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32.</a:t>
                    </a:r>
                    <a:r>
                      <a:rPr lang="en-US" altLang="ja-JP" smtClean="0"/>
                      <a:t>0</a:t>
                    </a:r>
                    <a:r>
                      <a:rPr lang="en-US" altLang="en-US" smtClean="0"/>
                      <a:t>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ja-JP" smtClean="0"/>
                      <a:t>31.6</a:t>
                    </a:r>
                    <a:r>
                      <a:rPr lang="en-US" altLang="en-US" smtClean="0"/>
                      <a:t>%</a:t>
                    </a:r>
                    <a:endParaRPr lang="en-US" alt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数値分析!$P$4:$P$6</c:f>
              <c:strCache>
                <c:ptCount val="3"/>
                <c:pt idx="0">
                  <c:v>0.0%</c:v>
                </c:pt>
                <c:pt idx="1">
                  <c:v>~29％</c:v>
                </c:pt>
                <c:pt idx="2">
                  <c:v>30~100％</c:v>
                </c:pt>
              </c:strCache>
            </c:strRef>
          </c:cat>
          <c:val>
            <c:numRef>
              <c:f>数値分析!$S$4:$S$6</c:f>
              <c:numCache>
                <c:formatCode>0.0%</c:formatCode>
                <c:ptCount val="3"/>
                <c:pt idx="0">
                  <c:v>0.3201581027667984</c:v>
                </c:pt>
                <c:pt idx="1">
                  <c:v>0.31620553359683795</c:v>
                </c:pt>
                <c:pt idx="2">
                  <c:v>0.36363636363636365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9E-4159-9D69-81B2A2426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9792"/>
        <c:axId val="89903872"/>
      </c:barChart>
      <c:catAx>
        <c:axId val="89889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89903872"/>
        <c:crosses val="autoZero"/>
        <c:auto val="1"/>
        <c:lblAlgn val="ctr"/>
        <c:lblOffset val="100"/>
        <c:noMultiLvlLbl val="0"/>
      </c:catAx>
      <c:valAx>
        <c:axId val="8990387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89889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56986260785837E-2"/>
          <c:y val="9.3740888191397309E-2"/>
          <c:w val="0.89720864348405738"/>
          <c:h val="0.77760376352797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実績なし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Sheet1!$K$2:$M$2</c:f>
              <c:strCache>
                <c:ptCount val="3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</c:strCache>
            </c:strRef>
          </c:cat>
          <c:val>
            <c:numRef>
              <c:f>Sheet1!$K$3:$M$3</c:f>
              <c:numCache>
                <c:formatCode>General</c:formatCode>
                <c:ptCount val="3"/>
                <c:pt idx="0">
                  <c:v>43</c:v>
                </c:pt>
                <c:pt idx="1">
                  <c:v>64</c:v>
                </c:pt>
                <c:pt idx="2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94-4283-B37D-9BBED5D49CE4}"/>
            </c:ext>
          </c:extLst>
        </c:ser>
        <c:ser>
          <c:idx val="1"/>
          <c:order val="1"/>
          <c:tx>
            <c:strRef>
              <c:f>Sheet1!$J$4</c:f>
              <c:strCache>
                <c:ptCount val="1"/>
                <c:pt idx="0">
                  <c:v>開設から1年以上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Sheet1!$K$2:$M$2</c:f>
              <c:strCache>
                <c:ptCount val="3"/>
                <c:pt idx="0">
                  <c:v>H26</c:v>
                </c:pt>
                <c:pt idx="1">
                  <c:v>H27</c:v>
                </c:pt>
                <c:pt idx="2">
                  <c:v>H28</c:v>
                </c:pt>
              </c:strCache>
            </c:strRef>
          </c:cat>
          <c:val>
            <c:numRef>
              <c:f>Sheet1!$K$4:$M$4</c:f>
              <c:numCache>
                <c:formatCode>General</c:formatCode>
                <c:ptCount val="3"/>
                <c:pt idx="0">
                  <c:v>27</c:v>
                </c:pt>
                <c:pt idx="1">
                  <c:v>31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94-4283-B37D-9BBED5D49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78656"/>
        <c:axId val="109880448"/>
      </c:barChart>
      <c:catAx>
        <c:axId val="1098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9880448"/>
        <c:crosses val="autoZero"/>
        <c:auto val="1"/>
        <c:lblAlgn val="ctr"/>
        <c:lblOffset val="100"/>
        <c:noMultiLvlLbl val="0"/>
      </c:catAx>
      <c:valAx>
        <c:axId val="10988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98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11594082139022"/>
          <c:y val="0.94396647908848663"/>
          <c:w val="0.55776811835721962"/>
          <c:h val="5.6033520911513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543012145507412E-2"/>
          <c:y val="0.12211751966676458"/>
          <c:w val="0.79256789280223505"/>
          <c:h val="0.75459728218934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Sheet3!$C$8</c:f>
              <c:strCache>
                <c:ptCount val="1"/>
                <c:pt idx="0">
                  <c:v>目標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Sheet3!$D$7:$F$7</c:f>
              <c:strCache>
                <c:ptCount val="3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</c:strCache>
            </c:strRef>
          </c:cat>
          <c:val>
            <c:numRef>
              <c:f>Sheet3!$D$8:$F$8</c:f>
              <c:numCache>
                <c:formatCode>#,##0</c:formatCode>
                <c:ptCount val="3"/>
                <c:pt idx="0">
                  <c:v>11534</c:v>
                </c:pt>
                <c:pt idx="1">
                  <c:v>12723</c:v>
                </c:pt>
                <c:pt idx="2">
                  <c:v>13900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61-4744-A127-CA0A4E7C7F56}"/>
            </c:ext>
          </c:extLst>
        </c:ser>
        <c:ser>
          <c:idx val="1"/>
          <c:order val="1"/>
          <c:tx>
            <c:strRef>
              <c:f>Sheet3!$C$9</c:f>
              <c:strCache>
                <c:ptCount val="1"/>
                <c:pt idx="0">
                  <c:v>実績</c:v>
                </c:pt>
              </c:strCache>
            </c:strRef>
          </c:tx>
          <c:spPr>
            <a:pattFill prst="pct20">
              <a:fgClr>
                <a:srgbClr val="4F81BD"/>
              </a:fgClr>
              <a:bgClr>
                <a:sysClr val="window" lastClr="FFFFFF"/>
              </a:bgClr>
            </a:patt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Sheet3!$D$7:$F$7</c:f>
              <c:strCache>
                <c:ptCount val="3"/>
                <c:pt idx="0">
                  <c:v>H27</c:v>
                </c:pt>
                <c:pt idx="1">
                  <c:v>H28</c:v>
                </c:pt>
                <c:pt idx="2">
                  <c:v>H29</c:v>
                </c:pt>
              </c:strCache>
            </c:strRef>
          </c:cat>
          <c:val>
            <c:numRef>
              <c:f>Sheet3!$D$9:$F$9</c:f>
              <c:numCache>
                <c:formatCode>#,##0</c:formatCode>
                <c:ptCount val="3"/>
                <c:pt idx="0">
                  <c:v>11190</c:v>
                </c:pt>
                <c:pt idx="1">
                  <c:v>11203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61-4744-A127-CA0A4E7C7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overlap val="-50"/>
        <c:axId val="122057088"/>
        <c:axId val="122058624"/>
      </c:barChart>
      <c:catAx>
        <c:axId val="12205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122058624"/>
        <c:crosses val="autoZero"/>
        <c:auto val="1"/>
        <c:lblAlgn val="ctr"/>
        <c:lblOffset val="100"/>
        <c:noMultiLvlLbl val="0"/>
      </c:catAx>
      <c:valAx>
        <c:axId val="12205862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2205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3102329518274"/>
          <c:y val="0.43677091434285081"/>
          <c:w val="9.8303600903753202E-2"/>
          <c:h val="0.14578631293630998"/>
        </c:manualLayout>
      </c:layout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0.86486</cdr:x>
      <cdr:y>0.5925</cdr:y>
    </cdr:from>
    <cdr:to>
      <cdr:x>0.93986</cdr:x>
      <cdr:y>0.68028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6912768" y="1944216"/>
          <a:ext cx="599467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移行</a:t>
          </a:r>
          <a:endParaRPr kumimoji="1" lang="ja-JP" altLang="en-US" sz="14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0.86486</cdr:x>
      <cdr:y>0.46084</cdr:y>
    </cdr:from>
    <cdr:to>
      <cdr:x>0.93986</cdr:x>
      <cdr:y>0.54861</cdr:y>
    </cdr:to>
    <cdr:sp macro="" textlink="">
      <cdr:nvSpPr>
        <cdr:cNvPr id="3" name="正方形/長方形 2"/>
        <cdr:cNvSpPr/>
      </cdr:nvSpPr>
      <cdr:spPr>
        <a:xfrm xmlns:a="http://schemas.openxmlformats.org/drawingml/2006/main">
          <a:off x="6912768" y="1512168"/>
          <a:ext cx="599467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A</a:t>
          </a:r>
          <a:r>
            <a: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型</a:t>
          </a:r>
        </a:p>
      </cdr:txBody>
    </cdr:sp>
  </cdr:relSizeAnchor>
  <cdr:relSizeAnchor xmlns:cdr="http://schemas.openxmlformats.org/drawingml/2006/chartDrawing">
    <cdr:from>
      <cdr:x>0.84685</cdr:x>
      <cdr:y>0.04389</cdr:y>
    </cdr:from>
    <cdr:to>
      <cdr:x>0.94685</cdr:x>
      <cdr:y>0.17556</cdr:y>
    </cdr:to>
    <cdr:sp macro="" textlink="">
      <cdr:nvSpPr>
        <cdr:cNvPr id="4" name="正方形/長方形 3"/>
        <cdr:cNvSpPr/>
      </cdr:nvSpPr>
      <cdr:spPr>
        <a:xfrm xmlns:a="http://schemas.openxmlformats.org/drawingml/2006/main">
          <a:off x="6768752" y="144016"/>
          <a:ext cx="799288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B</a:t>
          </a:r>
          <a:r>
            <a: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型</a:t>
          </a:r>
          <a:endParaRPr kumimoji="1" lang="ja-JP" altLang="en-US" sz="14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0.52638</cdr:x>
      <cdr:y>0.76812</cdr:y>
    </cdr:from>
    <cdr:to>
      <cdr:x>0.77141</cdr:x>
      <cdr:y>0.84058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2640922" y="3816424"/>
          <a:ext cx="1229375" cy="360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81</a:t>
          </a:r>
          <a:r>
            <a:rPr kumimoji="1" lang="ja-JP" altLang="en-US" sz="1600" dirty="0" smtClean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事業所</a:t>
          </a:r>
          <a:endParaRPr kumimoji="1" lang="ja-JP" altLang="en-US" sz="1400" dirty="0">
            <a:ln>
              <a:noFill/>
            </a:ln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0.49926</cdr:x>
      <cdr:y>0.48529</cdr:y>
    </cdr:from>
    <cdr:to>
      <cdr:x>0.80839</cdr:x>
      <cdr:y>0.54934</cdr:y>
    </cdr:to>
    <cdr:sp macro="" textlink="">
      <cdr:nvSpPr>
        <cdr:cNvPr id="3" name="正方形/長方形 2"/>
        <cdr:cNvSpPr/>
      </cdr:nvSpPr>
      <cdr:spPr>
        <a:xfrm xmlns:a="http://schemas.openxmlformats.org/drawingml/2006/main">
          <a:off x="2217258" y="2376264"/>
          <a:ext cx="1372884" cy="313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80</a:t>
          </a:r>
          <a:r>
            <a:rPr kumimoji="1" lang="ja-JP" altLang="en-US" sz="1600" dirty="0" smtClean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事業所</a:t>
          </a:r>
          <a:endParaRPr kumimoji="1" lang="ja-JP" altLang="en-US" sz="1400" dirty="0">
            <a:ln>
              <a:noFill/>
            </a:ln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0.75601</cdr:x>
      <cdr:y>0.19202</cdr:y>
    </cdr:from>
    <cdr:to>
      <cdr:x>1</cdr:x>
      <cdr:y>0.25608</cdr:y>
    </cdr:to>
    <cdr:sp macro="" textlink="">
      <cdr:nvSpPr>
        <cdr:cNvPr id="4" name="正方形/長方形 3"/>
        <cdr:cNvSpPr/>
      </cdr:nvSpPr>
      <cdr:spPr>
        <a:xfrm xmlns:a="http://schemas.openxmlformats.org/drawingml/2006/main">
          <a:off x="3357533" y="940242"/>
          <a:ext cx="1083589" cy="3136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92</a:t>
          </a:r>
          <a:r>
            <a:rPr kumimoji="1" lang="ja-JP" altLang="en-US" sz="1600" dirty="0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事業所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0.01602</cdr:x>
      <cdr:y>0.0274</cdr:y>
    </cdr:from>
    <cdr:to>
      <cdr:x>0.11441</cdr:x>
      <cdr:y>0.09589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140642" y="144016"/>
          <a:ext cx="864096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（円）</a:t>
          </a:r>
          <a:endParaRPr lang="ja-JP" sz="16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0B7F-D2DA-4A34-AF52-071FE2327481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E988-B121-4AA9-BE1E-363AA579B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21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5E988-B121-4AA9-BE1E-363AA579B4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3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5E988-B121-4AA9-BE1E-363AA579B42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70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A32C-B3E7-45EE-B2C8-EBAE2804B34A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895E-2B40-4F8A-A9D2-6E6B2602A7D8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33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D8F2-3E7A-4544-98A6-923ECE249C1A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01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D6D4E50-9C7E-49C0-B6C6-8FFBC3DC9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="" xmlns:a16="http://schemas.microsoft.com/office/drawing/2014/main" id="{803D956D-81D1-4B62-8260-0E0585B9E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CB5C7F0E-4B8D-4AFD-A2B8-15F17F04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0DD38923-5B25-4428-AB6F-06CD8070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0623CDC9-B0CE-4FB3-B6DF-B5F91112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09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A33CAA0-1BD6-4817-9A73-775AB1AC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C95475B-35E8-493C-A64F-BDA37F66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B717AC64-C36D-4802-915B-A5181F94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955A61B4-FF20-44F3-8CD3-82C2056F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702AF645-D9F7-45B8-8F0C-E9682E5A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05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CDEB290-AAEC-4E8E-B4CC-1F2BE964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6B904DD8-92F1-49F3-99D1-21BC0A80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8A0C70BA-8B77-491C-831E-1E380BBE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52466D8-1EF3-4C3D-88CF-A8F73E30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65B31012-6478-48EA-B2A9-CCB8B986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966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CBB58DD-1C62-4FDF-9A0A-0D9A22E3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5DD5D573-43FD-4303-94E5-B1BF1F6D5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97CFCE88-83CC-4B34-896E-9DF5C724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B9285A5A-458A-43B5-8AB6-5AB4D9F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D68CA671-DD16-4381-BB8C-E2AB9F43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49765340-BAD8-4124-9EF8-DF988BAD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56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62BECB52-0874-48AA-9FA3-B189622A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5A3E0497-391C-49BE-9D53-938B32D1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49729929-83E9-43D9-A240-8FE8272D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37BB30C5-8CA7-4CF6-A4E1-A15140FAB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B6A4B6F9-6805-402C-A2E8-4637CA435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3CCE395B-2781-411C-A30B-A4EACA00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73E7A8FA-111A-4866-A4EC-2226D244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7E3C6585-0C8B-45FA-ACD5-0B0137D7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3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67039B4-5ED2-4657-A6B4-6FF2DEB8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F492CDD6-BF35-4AC0-A590-95D1272C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ED258E1E-45B4-4E32-893D-1754EDA6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BE01DC34-5FF5-40A8-9C2F-8C404D77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47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D58179F8-B428-4DE4-844A-3BD31F61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9993169E-111E-4B8A-8883-0BAF290C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6432AD5D-9DF5-4F55-B4F7-9C877572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64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0E8CEE3-80A1-4FFD-B4F1-CED81C58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A38E726-751E-4E44-AEE8-058A30EC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8CB0B092-5C70-486B-B6EF-B28FA48B0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7B9106D5-7726-4586-BA6D-E6A494A7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0F313B19-15C3-404A-80EF-E4885B19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27C44B16-10C5-417E-8BD9-C734853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1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BAD1-58D7-4E5A-B182-640CB859B3EA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93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C02A95C-EFAB-4C78-B39B-6C45E8D6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209D1768-7B7D-4C6C-8BEF-1647EB8F0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100372B9-3769-49CA-9C8A-D5368396F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5387F817-A8AE-4BF1-889C-238414A3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F754BB6C-26A5-47EC-820A-A79ED63A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ADD853FD-E6B8-46F5-882A-228596F4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96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7953A79F-F5E3-4DAE-8C4E-AB152AEE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1AAF99CE-327B-40A4-AC7F-DBCBC754E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15F8D13-B700-439B-8558-FA525FC5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495D82DF-96D2-4238-B154-25D19161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766B64E4-55E1-4BDA-ABE3-6EB54C78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532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D10CD93E-15E4-44A3-BC40-103435475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B9AF609D-741A-46ED-90A9-600F41263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867DC32-B18B-42A1-84C6-22425702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55421F2-AF70-426A-98F1-1BA1B9D4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1D1D0D90-4FE9-4FB9-A91F-B863D3CB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3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B7F2-8849-4763-A638-94C4864B33BD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06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550E-402E-4C92-8345-9F653CB67358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50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B6B-B293-4EAA-B10D-2A84CFA6CEA9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81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F3D-7238-4A57-947D-6C4784AC15B1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54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7888-943D-42B3-828A-5E34F37A6354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6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AE3-A65D-4C53-9959-4C813EC23D97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90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8B54-8FCE-4295-A80F-181965DD313A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47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6298-283B-4546-8588-0907E6E891D7}" type="datetime1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4727-1B9D-45AB-8DD0-2E1E53ECFA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189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="" xmlns:a16="http://schemas.microsoft.com/office/drawing/2014/main" id="{41E9842A-5131-4483-9292-4301F898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21722C42-3E36-4E81-A068-17CC575D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C7D5C7AC-E34B-449B-8E3A-CFD7DFA8E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D875-2262-42AB-AD65-1BB3761EED39}" type="datetimeFigureOut">
              <a:rPr kumimoji="1" lang="ja-JP" altLang="en-US" smtClean="0"/>
              <a:t>2017/10/24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05DF771-7944-41EF-965E-BF6A5F82C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20819B8-0C56-46DD-B04D-F52B1AD82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47B66-0EE4-4CDE-A78D-B480177F7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27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76173" y="1268760"/>
            <a:ext cx="51125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福祉施設から一般就労への移行状況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="" xmlns:a16="http://schemas.microsoft.com/office/drawing/2014/main" id="{74502F79-36C8-404E-954B-B8B79355A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84887"/>
              </p:ext>
            </p:extLst>
          </p:nvPr>
        </p:nvGraphicFramePr>
        <p:xfrm>
          <a:off x="272607" y="2420888"/>
          <a:ext cx="4320480" cy="419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FF3BEC55-C148-476A-9CB6-A7D9D4C8D928}"/>
              </a:ext>
            </a:extLst>
          </p:cNvPr>
          <p:cNvSpPr/>
          <p:nvPr/>
        </p:nvSpPr>
        <p:spPr>
          <a:xfrm>
            <a:off x="519518" y="1909446"/>
            <a:ext cx="352972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一般就労者の推移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FF3BEC55-C148-476A-9CB6-A7D9D4C8D928}"/>
              </a:ext>
            </a:extLst>
          </p:cNvPr>
          <p:cNvSpPr/>
          <p:nvPr/>
        </p:nvSpPr>
        <p:spPr>
          <a:xfrm>
            <a:off x="4985356" y="1909446"/>
            <a:ext cx="352972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一般就労者の職場定着率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="" xmlns:a16="http://schemas.microsoft.com/office/drawing/2014/main" id="{2BB864AD-BF3B-4686-89CA-82F19B991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112098"/>
              </p:ext>
            </p:extLst>
          </p:nvPr>
        </p:nvGraphicFramePr>
        <p:xfrm>
          <a:off x="4716683" y="2420888"/>
          <a:ext cx="4104456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5" imgW="5417727" imgH="3848082" progId="Excel.Sheet.12">
                  <p:embed/>
                </p:oleObj>
              </mc:Choice>
              <mc:Fallback>
                <p:oleObj name="Worksheet" r:id="rId5" imgW="5417727" imgH="38480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683" y="2420888"/>
                        <a:ext cx="4104456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251520" y="188640"/>
            <a:ext cx="8640960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年度就労人数調査の調査結果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812361" y="116632"/>
            <a:ext cx="1197314" cy="4000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ja-JP" sz="1600" dirty="0">
                <a:effectLst/>
                <a:latin typeface="ＭＳ 明朝"/>
                <a:cs typeface="Times New Roman"/>
              </a:rPr>
              <a:t>資料</a:t>
            </a:r>
            <a:r>
              <a:rPr lang="en-US" sz="1600" dirty="0" smtClean="0">
                <a:effectLst/>
                <a:latin typeface="ＭＳ 明朝"/>
                <a:cs typeface="Times New Roman"/>
              </a:rPr>
              <a:t>1-</a:t>
            </a:r>
            <a:r>
              <a:rPr lang="en-US" altLang="ja-JP" sz="1600" dirty="0" smtClean="0">
                <a:effectLst/>
                <a:latin typeface="ＭＳ 明朝"/>
                <a:cs typeface="Times New Roman"/>
              </a:rPr>
              <a:t>2</a:t>
            </a:r>
            <a:r>
              <a:rPr lang="en-US" sz="1600" dirty="0">
                <a:effectLst/>
                <a:latin typeface="ＭＳ 明朝"/>
                <a:cs typeface="Times New Roman"/>
              </a:rPr>
              <a:t> </a:t>
            </a:r>
            <a:endParaRPr lang="ja-JP" sz="1200" dirty="0">
              <a:effectLst/>
              <a:latin typeface="ＭＳ 明朝"/>
              <a:cs typeface="Times New Roman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12" y="836712"/>
            <a:ext cx="51125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福祉施設から一般就労への移行状況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680012" y="5373216"/>
            <a:ext cx="4212468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就業・生活支援センターの職場定着率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（平成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年度の一般就労者）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6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月以上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85.7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月以上：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79.2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30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1520" y="764704"/>
            <a:ext cx="36724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</a:t>
            </a:r>
            <a:r>
              <a:rPr lang="ja-JP" altLang="en-US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がい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種別ごとの一般就労者数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865266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51520" y="4669160"/>
            <a:ext cx="34563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参考：昨年までの総計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5266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20531" y="260648"/>
            <a:ext cx="51125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福祉施設から一般就労への移行状況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01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91308" y="667943"/>
            <a:ext cx="5904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</a:t>
            </a:r>
            <a:r>
              <a:rPr kumimoji="1"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</a:t>
            </a:r>
            <a:r>
              <a:rPr kumimoji="1" lang="ja-JP" altLang="en-US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がい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種別ごとの一般就労者数の推移（過去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　</a:t>
            </a: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360294"/>
              </p:ext>
            </p:extLst>
          </p:nvPr>
        </p:nvGraphicFramePr>
        <p:xfrm>
          <a:off x="251520" y="1052736"/>
          <a:ext cx="72008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6876256" y="964958"/>
            <a:ext cx="864096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精神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876256" y="2460286"/>
            <a:ext cx="864096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知的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76256" y="4000799"/>
            <a:ext cx="864096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発達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876256" y="4923166"/>
            <a:ext cx="864096" cy="324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身体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76256" y="5382271"/>
            <a:ext cx="1224136" cy="324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高次脳機能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76256" y="5877272"/>
            <a:ext cx="864096" cy="1620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難病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3048" y="235895"/>
            <a:ext cx="51125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福祉施設から一般就労への移行状況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97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79512" y="620688"/>
            <a:ext cx="62646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．事業所数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の推移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37723"/>
              </p:ext>
            </p:extLst>
          </p:nvPr>
        </p:nvGraphicFramePr>
        <p:xfrm>
          <a:off x="206295" y="1052736"/>
          <a:ext cx="8686184" cy="1584176"/>
        </p:xfrm>
        <a:graphic>
          <a:graphicData uri="http://schemas.openxmlformats.org/drawingml/2006/table">
            <a:tbl>
              <a:tblPr/>
              <a:tblGrid>
                <a:gridCol w="3549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4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（単位：事業所）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就労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移行支援事業所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就労移行支援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就労移行支援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783707"/>
              </p:ext>
            </p:extLst>
          </p:nvPr>
        </p:nvGraphicFramePr>
        <p:xfrm>
          <a:off x="683568" y="2852936"/>
          <a:ext cx="7992888" cy="371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9512" y="177988"/>
            <a:ext cx="51125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②就労移行支援事業所の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極化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6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43373"/>
              </p:ext>
            </p:extLst>
          </p:nvPr>
        </p:nvGraphicFramePr>
        <p:xfrm>
          <a:off x="107504" y="1412776"/>
          <a:ext cx="444112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="" xmlns:a16="http://schemas.microsoft.com/office/drawing/2014/main" id="{DB445E51-CE4F-407D-919B-6B72471F0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400205"/>
              </p:ext>
            </p:extLst>
          </p:nvPr>
        </p:nvGraphicFramePr>
        <p:xfrm>
          <a:off x="4716016" y="1700808"/>
          <a:ext cx="4320480" cy="457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C5F5A90F-4E3D-4CFD-AC2F-5DA42F80D95A}"/>
              </a:ext>
            </a:extLst>
          </p:cNvPr>
          <p:cNvSpPr/>
          <p:nvPr/>
        </p:nvSpPr>
        <p:spPr>
          <a:xfrm>
            <a:off x="4967377" y="1412776"/>
            <a:ext cx="381775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一般就労実績のない事業所数の推移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D4BC4D69-636E-40FD-B5BE-0BCB6F248A4E}"/>
              </a:ext>
            </a:extLst>
          </p:cNvPr>
          <p:cNvSpPr/>
          <p:nvPr/>
        </p:nvSpPr>
        <p:spPr>
          <a:xfrm>
            <a:off x="683568" y="1412776"/>
            <a:ext cx="33123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就労移行率ごとの事業所数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79512" y="332656"/>
            <a:ext cx="5112568" cy="864096"/>
            <a:chOff x="179512" y="332656"/>
            <a:chExt cx="5112568" cy="864096"/>
          </a:xfrm>
        </p:grpSpPr>
        <p:sp>
          <p:nvSpPr>
            <p:cNvPr id="5" name="正方形/長方形 4"/>
            <p:cNvSpPr/>
            <p:nvPr/>
          </p:nvSpPr>
          <p:spPr>
            <a:xfrm>
              <a:off x="179512" y="764704"/>
              <a:ext cx="51125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２</a:t>
              </a:r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．</a:t>
              </a:r>
              <a:r>
                <a:rPr kumimoji="1"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就労</a:t>
              </a:r>
              <a:r>
                <a:rPr kumimoji="1"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移行支援事業所の</a:t>
              </a:r>
              <a:r>
                <a:rPr kumimoji="1"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1"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極化について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79512" y="332656"/>
              <a:ext cx="51125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②就労移行支援事業所の</a:t>
              </a:r>
              <a:r>
                <a:rPr lang="en-US" altLang="ja-JP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極化</a:t>
              </a:r>
              <a:endPara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42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13852"/>
              </p:ext>
            </p:extLst>
          </p:nvPr>
        </p:nvGraphicFramePr>
        <p:xfrm>
          <a:off x="323528" y="1124740"/>
          <a:ext cx="8603221" cy="5112571"/>
        </p:xfrm>
        <a:graphic>
          <a:graphicData uri="http://schemas.openxmlformats.org/drawingml/2006/table">
            <a:tbl>
              <a:tblPr/>
              <a:tblGrid>
                <a:gridCol w="2176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8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8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8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8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80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80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80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129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年度中の退所理由ごとの退所者数（人）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2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一般就労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他サービスへ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在宅へ戻った、その他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合計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身体障がい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106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176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36.0%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207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42.3%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489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知的</a:t>
                      </a:r>
                      <a:r>
                        <a:rPr lang="ja-JP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障がい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394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27.8%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688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48.6%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335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1417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精神障がい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555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780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1155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46.4%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2490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発達障がい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180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71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69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320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高次脳機能障がい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35.9%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40.6%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23.4%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64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難病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22.7%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59.1%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3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合計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1262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1746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36.3%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1802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37.5%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4810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2084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精神、</a:t>
                      </a:r>
                      <a:r>
                        <a:rPr lang="ja-JP" alt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発達障がい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計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735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26.2%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851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30.3%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800" b="1" i="0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1224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600" b="1" i="0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43.6%</a:t>
                      </a:r>
                    </a:p>
                  </a:txBody>
                  <a:tcPr marL="8305" marR="8305" marT="83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2810</a:t>
                      </a:r>
                    </a:p>
                  </a:txBody>
                  <a:tcPr marL="8305" marR="8305" marT="83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179512" y="188640"/>
            <a:ext cx="8712968" cy="864096"/>
            <a:chOff x="179512" y="332656"/>
            <a:chExt cx="5112568" cy="864096"/>
          </a:xfrm>
        </p:grpSpPr>
        <p:sp>
          <p:nvSpPr>
            <p:cNvPr id="8" name="正方形/長方形 7"/>
            <p:cNvSpPr/>
            <p:nvPr/>
          </p:nvSpPr>
          <p:spPr>
            <a:xfrm>
              <a:off x="179512" y="764704"/>
              <a:ext cx="51125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３</a:t>
              </a:r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．</a:t>
              </a:r>
              <a:r>
                <a:rPr lang="ja-JP" altLang="en-US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障がい</a:t>
              </a: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種別ごとの平成</a:t>
              </a:r>
              <a:r>
                <a:rPr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28</a:t>
              </a: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年度の退所者数（就労移行、就労継続新</a:t>
              </a:r>
              <a:r>
                <a:rPr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</a:t>
              </a: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型、</a:t>
              </a:r>
              <a:r>
                <a:rPr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</a:t>
              </a: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型のみ）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79512" y="332656"/>
              <a:ext cx="51125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②就労移行支援事業所の</a:t>
              </a:r>
              <a:r>
                <a:rPr lang="en-US" altLang="ja-JP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極化</a:t>
              </a:r>
              <a:endPara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05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4472"/>
              </p:ext>
            </p:extLst>
          </p:nvPr>
        </p:nvGraphicFramePr>
        <p:xfrm>
          <a:off x="182886" y="980728"/>
          <a:ext cx="878160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4727-1B9D-45AB-8DD0-2E1E53ECFAC4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179512" y="188640"/>
            <a:ext cx="8712968" cy="864096"/>
            <a:chOff x="179512" y="332656"/>
            <a:chExt cx="5112568" cy="864096"/>
          </a:xfrm>
        </p:grpSpPr>
        <p:sp>
          <p:nvSpPr>
            <p:cNvPr id="9" name="正方形/長方形 8"/>
            <p:cNvSpPr/>
            <p:nvPr/>
          </p:nvSpPr>
          <p:spPr>
            <a:xfrm>
              <a:off x="179512" y="764704"/>
              <a:ext cx="51125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１</a:t>
              </a:r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．月額工賃実績の推移</a:t>
              </a:r>
              <a:endPara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79512" y="332656"/>
              <a:ext cx="51125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③工賃実績の推移について</a:t>
              </a:r>
              <a:endPara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00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417</Words>
  <Application>Microsoft Office PowerPoint</Application>
  <PresentationFormat>画面に合わせる (4:3)</PresentationFormat>
  <Paragraphs>147</Paragraphs>
  <Slides>7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Office ​​テーマ</vt:lpstr>
      <vt:lpstr>デザインの設定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HOSTNAME</cp:lastModifiedBy>
  <cp:revision>82</cp:revision>
  <cp:lastPrinted>2017-09-13T08:20:14Z</cp:lastPrinted>
  <dcterms:created xsi:type="dcterms:W3CDTF">2017-08-21T02:34:46Z</dcterms:created>
  <dcterms:modified xsi:type="dcterms:W3CDTF">2017-10-24T08:55:25Z</dcterms:modified>
</cp:coreProperties>
</file>