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84" r:id="rId2"/>
    <p:sldId id="289" r:id="rId3"/>
    <p:sldId id="291"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17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63971CD1-0112-4E0E-B1F3-1014E9CAD982}" type="datetimeFigureOut">
              <a:rPr kumimoji="1" lang="ja-JP" altLang="en-US" smtClean="0"/>
              <a:t>2017/6/21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8E80D07-2321-475E-B2CB-0EE4B0EED55A}" type="slidenum">
              <a:rPr kumimoji="1" lang="ja-JP" altLang="en-US" smtClean="0"/>
              <a:t>‹#›</a:t>
            </a:fld>
            <a:endParaRPr kumimoji="1" lang="ja-JP" altLang="en-US"/>
          </a:p>
        </p:txBody>
      </p:sp>
    </p:spTree>
    <p:extLst>
      <p:ext uri="{BB962C8B-B14F-4D97-AF65-F5344CB8AC3E}">
        <p14:creationId xmlns:p14="http://schemas.microsoft.com/office/powerpoint/2010/main" val="20927398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DB914B8-45D8-4EAC-8272-45196BB50A81}" type="datetime1">
              <a:rPr kumimoji="1" lang="ja-JP" altLang="en-US" smtClean="0"/>
              <a:t>2017/6/21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4193996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973481-4764-46F6-BEEA-084D417D85B9}" type="datetime1">
              <a:rPr kumimoji="1" lang="ja-JP" altLang="en-US" smtClean="0"/>
              <a:t>2017/6/21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388362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5548C6-EB9D-4197-B453-5EF7C1B2BF0D}" type="datetime1">
              <a:rPr kumimoji="1" lang="ja-JP" altLang="en-US" smtClean="0"/>
              <a:t>2017/6/21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4246708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4A928C4-F232-4090-AFCF-FC11D30B228A}" type="datetime1">
              <a:rPr kumimoji="1" lang="ja-JP" altLang="en-US" smtClean="0"/>
              <a:t>2017/6/21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2821686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FD741F7-A135-4061-B7B9-9FAB56BA1F5E}" type="datetime1">
              <a:rPr kumimoji="1" lang="ja-JP" altLang="en-US" smtClean="0"/>
              <a:t>2017/6/21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1691692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4EECA95-1A46-4EDD-B82E-AE9B8565E74E}" type="datetime1">
              <a:rPr kumimoji="1" lang="ja-JP" altLang="en-US" smtClean="0"/>
              <a:t>2017/6/21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3073589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05777FE-0F43-43E7-8B04-48C5DF19BB5B}" type="datetime1">
              <a:rPr kumimoji="1" lang="ja-JP" altLang="en-US" smtClean="0"/>
              <a:t>2017/6/21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1455945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7C43691-0DEC-48CA-9E4B-C387B427C126}" type="datetime1">
              <a:rPr kumimoji="1" lang="ja-JP" altLang="en-US" smtClean="0"/>
              <a:t>2017/6/21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2911504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F16E6BB-D53C-4E20-AED4-33A6BF43810F}" type="datetime1">
              <a:rPr kumimoji="1" lang="ja-JP" altLang="en-US" smtClean="0"/>
              <a:t>2017/6/21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91215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D267013-FC63-4D2E-8038-47FBE4575D7A}" type="datetime1">
              <a:rPr kumimoji="1" lang="ja-JP" altLang="en-US" smtClean="0"/>
              <a:t>2017/6/21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2062733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1DD271B-B864-4AB1-8E44-F8D1A748ABB6}" type="datetime1">
              <a:rPr kumimoji="1" lang="ja-JP" altLang="en-US" smtClean="0"/>
              <a:t>2017/6/21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2774498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A996BF-32FA-483A-88F0-1FF0FC4FF51E}" type="datetime1">
              <a:rPr kumimoji="1" lang="ja-JP" altLang="en-US" smtClean="0"/>
              <a:t>2017/6/21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B493F6-47F9-46A0-A5DA-4676AF31D9B2}" type="slidenum">
              <a:rPr kumimoji="1" lang="ja-JP" altLang="en-US" smtClean="0"/>
              <a:t>‹#›</a:t>
            </a:fld>
            <a:endParaRPr kumimoji="1" lang="ja-JP" altLang="en-US"/>
          </a:p>
        </p:txBody>
      </p:sp>
    </p:spTree>
    <p:extLst>
      <p:ext uri="{BB962C8B-B14F-4D97-AF65-F5344CB8AC3E}">
        <p14:creationId xmlns:p14="http://schemas.microsoft.com/office/powerpoint/2010/main" val="2410753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24843" y="711860"/>
            <a:ext cx="8640960" cy="523220"/>
          </a:xfrm>
          <a:prstGeom prst="rect">
            <a:avLst/>
          </a:prstGeom>
          <a:noFill/>
        </p:spPr>
        <p:txBody>
          <a:bodyPr wrap="square" rtlCol="0">
            <a:spAutoFit/>
          </a:bodyPr>
          <a:lstStyle/>
          <a:p>
            <a:pPr algn="ct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就労継続支援</a:t>
            </a:r>
            <a:r>
              <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型事業所のサービスの質の確保方策</a:t>
            </a:r>
            <a:endParaRPr kumimoji="1"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7524328" y="94431"/>
            <a:ext cx="1438087" cy="369332"/>
          </a:xfrm>
          <a:prstGeom prst="rect">
            <a:avLst/>
          </a:prstGeom>
          <a:noFill/>
          <a:ln>
            <a:solidFill>
              <a:schemeClr val="tx1"/>
            </a:solidFill>
          </a:ln>
        </p:spPr>
        <p:txBody>
          <a:bodyPr wrap="square" rtlCol="0">
            <a:spAutoFit/>
          </a:bodyPr>
          <a:lstStyle/>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 資料２</a:t>
            </a:r>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２</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72B493F6-47F9-46A0-A5DA-4676AF31D9B2}" type="slidenum">
              <a:rPr kumimoji="1" lang="ja-JP" altLang="en-US" smtClean="0"/>
              <a:t>1</a:t>
            </a:fld>
            <a:endParaRPr kumimoji="1" lang="ja-JP" altLang="en-US"/>
          </a:p>
        </p:txBody>
      </p:sp>
      <p:sp>
        <p:nvSpPr>
          <p:cNvPr id="10" name="テキスト ボックス 9"/>
          <p:cNvSpPr txBox="1"/>
          <p:nvPr/>
        </p:nvSpPr>
        <p:spPr>
          <a:xfrm>
            <a:off x="191171" y="1304401"/>
            <a:ext cx="8640960" cy="523220"/>
          </a:xfrm>
          <a:prstGeom prst="rect">
            <a:avLst/>
          </a:prstGeom>
          <a:solidFill>
            <a:schemeClr val="accent1">
              <a:lumMod val="40000"/>
              <a:lumOff val="60000"/>
            </a:schemeClr>
          </a:solidFill>
        </p:spPr>
        <p:txBody>
          <a:bodyPr wrap="square" rtlCol="0">
            <a:spAutoFit/>
          </a:bodyPr>
          <a:lstStyle/>
          <a:p>
            <a:pPr algn="ct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就労継続支援</a:t>
            </a:r>
            <a:r>
              <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型事業所の課題</a:t>
            </a:r>
            <a:endParaRPr kumimoji="1"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249447" y="2060848"/>
            <a:ext cx="8784976" cy="4124206"/>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◆本人が望む労働時間に対応できていない</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・労働条件通知書では、</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時間勤務となっているが、実労働時間は</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時間程度である。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・全ての利用者の労働時間を一律に短時間（例えば、１</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週間</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所定労働時間が</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時間）としている。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◆生産活動の内容が、収益性の高い業務内容でない</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賃金を生産活動費では支払うことが難しく、訓練等給付費や特開金で補てんしている。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・適切なアセスメントに基づいた個別支援計画が策定されておらず、個々の利用者に適した作業内容となっていない。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特性に応</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じ</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た支援ができていない</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例）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・支援における目標設定を、本人と共有できていないため、作業等をなぜするのか等、支援内容が伝わらず、</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本人のモチベーションの低下につながっている。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・アセスメント、個別支援計画の作成の一連作業、サービス提供記録等の不十分な事例が多く見受けられ</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ている。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◆退所後の状況</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在宅に戻っている利用者が全体の</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50%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であり、精神状態が不安定になったことにより、通所が難しくなったことが原因で</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あった。</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年以内に退所した理由</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利用者の多くが</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精神障がい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者であるが、その病状に対する知識、理解度が低く、生活支援が充分に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行われて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いない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た</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め、</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年もたたずに退所している者</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が６８％、</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年超え、</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年以下は２２％、</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年以上は１０％となっている。</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57849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89358" y="907032"/>
            <a:ext cx="8784976" cy="5468164"/>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１　アセスメント</a:t>
            </a:r>
            <a:r>
              <a:rPr lang="ja-JP" altLang="en-US" dirty="0">
                <a:latin typeface="Meiryo UI" panose="020B0604030504040204" pitchFamily="50" charset="-128"/>
                <a:ea typeface="Meiryo UI" panose="020B0604030504040204" pitchFamily="50" charset="-128"/>
                <a:cs typeface="Meiryo UI" panose="020B0604030504040204" pitchFamily="50" charset="-128"/>
              </a:rPr>
              <a:t>の徹底に</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向けて</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適正な支給決定により、利用者本人の希望を尊重し、能力や適性に応じたサービス提供が受けること</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ができるよう、市町村</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支給決定担当者</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対象に、就労アセスメント</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に関する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研修を実施。</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月：市町村支給決定担当者向け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月：就労継続支援Ａ型事業所向け</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　Ａ型</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事業所に対する指定・指導</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国の省令</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改正等に</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伴い、大阪府基準条例を</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改正。（</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H29.4.1</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施行）</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事業収入から必要経費を控除した額に相当する金額が、利用者に支払う賃金総額以上とすること</a:t>
            </a: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賃金を給付費から支払うことは原則禁止　など</a:t>
            </a: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その他施行規則の改正：障害福祉計画上の必要量を確保できている場合、新たな指定をしないことを可能と</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ts val="600"/>
              </a:spcBef>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②改正省令及び国通知（平成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日付け障障発</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0330</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号）等に基づき、指定・指導を実施。</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ts val="600"/>
              </a:spcBef>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指定</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生産活動に係る事業収入から生産活動に係る事業に必要な経費を控除した額により最低賃金</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ts val="200"/>
              </a:spcBef>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を支払うことができる事業計画となっているかの確認　など。</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ts val="200"/>
              </a:spcBef>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指導</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就労継続支援Ａ型計画書がされているかの確認。</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事業収入から必要経費を控除した額に相当する金額が、利用者に支払う</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賃金総額以上でない</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場合は、経営改善計画等の作成を求める。</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189358" y="188640"/>
            <a:ext cx="8640960" cy="523220"/>
          </a:xfrm>
          <a:prstGeom prst="rect">
            <a:avLst/>
          </a:prstGeom>
          <a:solidFill>
            <a:schemeClr val="accent1">
              <a:lumMod val="40000"/>
              <a:lumOff val="60000"/>
            </a:schemeClr>
          </a:solidFill>
        </p:spPr>
        <p:txBody>
          <a:bodyPr wrap="square" rtlCol="0">
            <a:spAutoFit/>
          </a:bodyPr>
          <a:lstStyle/>
          <a:p>
            <a:pPr algn="ct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就労継続支援</a:t>
            </a:r>
            <a:r>
              <a:rPr kumimoji="1"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型事業所の課題に対する対応</a:t>
            </a:r>
            <a:endParaRPr kumimoji="1"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72B493F6-47F9-46A0-A5DA-4676AF31D9B2}" type="slidenum">
              <a:rPr kumimoji="1" lang="ja-JP" altLang="en-US" smtClean="0"/>
              <a:t>2</a:t>
            </a:fld>
            <a:endParaRPr kumimoji="1" lang="ja-JP" altLang="en-US"/>
          </a:p>
        </p:txBody>
      </p:sp>
    </p:spTree>
    <p:extLst>
      <p:ext uri="{BB962C8B-B14F-4D97-AF65-F5344CB8AC3E}">
        <p14:creationId xmlns:p14="http://schemas.microsoft.com/office/powerpoint/2010/main" val="3819717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03907" y="548680"/>
            <a:ext cx="8784976" cy="4062651"/>
          </a:xfrm>
          <a:prstGeom prst="rect">
            <a:avLst/>
          </a:prstGeom>
          <a:noFill/>
        </p:spPr>
        <p:txBody>
          <a:bodyPr wrap="square" rtlCol="0">
            <a:spAutoFit/>
          </a:bodyPr>
          <a:lstStyle/>
          <a:p>
            <a:pPr lvl="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　運営情報の公表</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国通知（平成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日付け障障発</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0330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号</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）に基づき、指定就労継続支援Ａ型事業所の</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利用を考えている</a:t>
            </a:r>
            <a:r>
              <a:rPr lang="ja-JP" altLang="en-US" sz="16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者やその家族等が、適切な事業所を選択できるよう、以下の情報を事業所の</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ホームページで公表するよう促す。</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 貸借対照表、事業活動計算書（損益計算書、正味財産増減計算書等を含む。</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就労支援</a:t>
            </a:r>
            <a:r>
              <a:rPr lang="ja-JP" altLang="en-US" sz="16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事業事業</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活動計算書、就労支援事業別事業活動明細書</a:t>
            </a:r>
          </a:p>
          <a:p>
            <a:pPr lvl="0"/>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②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主な生産活動の内容</a:t>
            </a:r>
          </a:p>
          <a:p>
            <a:pPr lvl="0"/>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③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平均月額賃金（工賃</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大阪府のホームページでは、利用者</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及び支援機関等に対して、就労継続支援</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型事業所を選択</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際</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の情報を提供するため</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年度に公表項目の検討とデータ収集を行い、平成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就労</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継続</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型事業所の</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運営状況</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を大阪府の</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HP</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で公表。</a:t>
            </a: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、市町村等を通じてＡ型事業所運営の好事例を収集し、府主催の就労系サービス事業所向け</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研修の場等を活用し、好事例情報を発信。</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72B493F6-47F9-46A0-A5DA-4676AF31D9B2}" type="slidenum">
              <a:rPr kumimoji="1" lang="ja-JP" altLang="en-US" smtClean="0"/>
              <a:t>3</a:t>
            </a:fld>
            <a:endParaRPr kumimoji="1" lang="ja-JP" altLang="en-US"/>
          </a:p>
        </p:txBody>
      </p:sp>
    </p:spTree>
    <p:extLst>
      <p:ext uri="{BB962C8B-B14F-4D97-AF65-F5344CB8AC3E}">
        <p14:creationId xmlns:p14="http://schemas.microsoft.com/office/powerpoint/2010/main" val="48059341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1390</TotalTime>
  <Words>52</Words>
  <Application>Microsoft Office PowerPoint</Application>
  <PresentationFormat>画面に合わせる (4:3)</PresentationFormat>
  <Paragraphs>61</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123</cp:revision>
  <cp:lastPrinted>2017-06-21T00:59:50Z</cp:lastPrinted>
  <dcterms:created xsi:type="dcterms:W3CDTF">2016-08-18T04:55:29Z</dcterms:created>
  <dcterms:modified xsi:type="dcterms:W3CDTF">2017-06-21T01:21:31Z</dcterms:modified>
</cp:coreProperties>
</file>