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906000" cy="6858000" type="A4"/>
  <p:notesSz cx="6807200" cy="9939338"/>
  <p:defaultTextStyle>
    <a:defPPr>
      <a:defRPr lang="ja-JP"/>
    </a:defPPr>
    <a:lvl1pPr algn="l" rtl="0" fontAlgn="base">
      <a:spcBef>
        <a:spcPct val="0"/>
      </a:spcBef>
      <a:spcAft>
        <a:spcPct val="0"/>
      </a:spcAft>
      <a:defRPr kumimoji="1" sz="10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10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0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0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000" kern="1200">
        <a:solidFill>
          <a:schemeClr val="tx1"/>
        </a:solidFill>
        <a:latin typeface="Arial" charset="0"/>
        <a:ea typeface="ＭＳ Ｐゴシック" pitchFamily="50" charset="-128"/>
        <a:cs typeface="+mn-cs"/>
      </a:defRPr>
    </a:lvl5pPr>
    <a:lvl6pPr marL="2286000" algn="l" defTabSz="914400" rtl="0" eaLnBrk="1" latinLnBrk="0" hangingPunct="1">
      <a:defRPr kumimoji="1" sz="1000" kern="1200">
        <a:solidFill>
          <a:schemeClr val="tx1"/>
        </a:solidFill>
        <a:latin typeface="Arial" charset="0"/>
        <a:ea typeface="ＭＳ Ｐゴシック" pitchFamily="50" charset="-128"/>
        <a:cs typeface="+mn-cs"/>
      </a:defRPr>
    </a:lvl6pPr>
    <a:lvl7pPr marL="2743200" algn="l" defTabSz="914400" rtl="0" eaLnBrk="1" latinLnBrk="0" hangingPunct="1">
      <a:defRPr kumimoji="1" sz="1000" kern="1200">
        <a:solidFill>
          <a:schemeClr val="tx1"/>
        </a:solidFill>
        <a:latin typeface="Arial" charset="0"/>
        <a:ea typeface="ＭＳ Ｐゴシック" pitchFamily="50" charset="-128"/>
        <a:cs typeface="+mn-cs"/>
      </a:defRPr>
    </a:lvl7pPr>
    <a:lvl8pPr marL="3200400" algn="l" defTabSz="914400" rtl="0" eaLnBrk="1" latinLnBrk="0" hangingPunct="1">
      <a:defRPr kumimoji="1" sz="1000" kern="1200">
        <a:solidFill>
          <a:schemeClr val="tx1"/>
        </a:solidFill>
        <a:latin typeface="Arial" charset="0"/>
        <a:ea typeface="ＭＳ Ｐゴシック" pitchFamily="50" charset="-128"/>
        <a:cs typeface="+mn-cs"/>
      </a:defRPr>
    </a:lvl8pPr>
    <a:lvl9pPr marL="3657600" algn="l" defTabSz="914400" rtl="0" eaLnBrk="1" latinLnBrk="0" hangingPunct="1">
      <a:defRPr kumimoji="1" sz="10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6965" autoAdjust="0"/>
  </p:normalViewPr>
  <p:slideViewPr>
    <p:cSldViewPr>
      <p:cViewPr>
        <p:scale>
          <a:sx n="100" d="100"/>
          <a:sy n="100" d="100"/>
        </p:scale>
        <p:origin x="-768" y="1098"/>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2C8AD1AE-A183-4ADF-883F-AD0B9C309767}" type="datetimeFigureOut">
              <a:rPr kumimoji="1" lang="ja-JP" altLang="en-US" smtClean="0"/>
              <a:t>2017/1/26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51E8EDF8-6DF8-46A4-A604-0C7450017288}" type="slidenum">
              <a:rPr kumimoji="1" lang="ja-JP" altLang="en-US" smtClean="0"/>
              <a:t>‹#›</a:t>
            </a:fld>
            <a:endParaRPr kumimoji="1" lang="ja-JP" altLang="en-US"/>
          </a:p>
        </p:txBody>
      </p:sp>
    </p:spTree>
    <p:extLst>
      <p:ext uri="{BB962C8B-B14F-4D97-AF65-F5344CB8AC3E}">
        <p14:creationId xmlns:p14="http://schemas.microsoft.com/office/powerpoint/2010/main" val="30190492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226056-9E7C-4626-90CC-0B1D142144A5}" type="slidenum">
              <a:rPr lang="en-US" altLang="ja-JP"/>
              <a:pPr>
                <a:defRPr/>
              </a:pPr>
              <a:t>‹#›</a:t>
            </a:fld>
            <a:endParaRPr lang="en-US" altLang="ja-JP"/>
          </a:p>
        </p:txBody>
      </p:sp>
    </p:spTree>
    <p:extLst>
      <p:ext uri="{BB962C8B-B14F-4D97-AF65-F5344CB8AC3E}">
        <p14:creationId xmlns:p14="http://schemas.microsoft.com/office/powerpoint/2010/main" val="18163169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EEAD587-F078-4E26-89F7-060E5782B15E}" type="slidenum">
              <a:rPr lang="en-US" altLang="ja-JP"/>
              <a:pPr>
                <a:defRPr/>
              </a:pPr>
              <a:t>‹#›</a:t>
            </a:fld>
            <a:endParaRPr lang="en-US" altLang="ja-JP"/>
          </a:p>
        </p:txBody>
      </p:sp>
    </p:spTree>
    <p:extLst>
      <p:ext uri="{BB962C8B-B14F-4D97-AF65-F5344CB8AC3E}">
        <p14:creationId xmlns:p14="http://schemas.microsoft.com/office/powerpoint/2010/main" val="2442520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4D35FD8-493E-4353-A3D6-62A246C038D6}" type="slidenum">
              <a:rPr lang="en-US" altLang="ja-JP"/>
              <a:pPr>
                <a:defRPr/>
              </a:pPr>
              <a:t>‹#›</a:t>
            </a:fld>
            <a:endParaRPr lang="en-US" altLang="ja-JP"/>
          </a:p>
        </p:txBody>
      </p:sp>
    </p:spTree>
    <p:extLst>
      <p:ext uri="{BB962C8B-B14F-4D97-AF65-F5344CB8AC3E}">
        <p14:creationId xmlns:p14="http://schemas.microsoft.com/office/powerpoint/2010/main" val="351678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9386017-78F3-4432-8F67-F9724333C750}" type="slidenum">
              <a:rPr lang="en-US" altLang="ja-JP"/>
              <a:pPr>
                <a:defRPr/>
              </a:pPr>
              <a:t>‹#›</a:t>
            </a:fld>
            <a:endParaRPr lang="en-US" altLang="ja-JP"/>
          </a:p>
        </p:txBody>
      </p:sp>
    </p:spTree>
    <p:extLst>
      <p:ext uri="{BB962C8B-B14F-4D97-AF65-F5344CB8AC3E}">
        <p14:creationId xmlns:p14="http://schemas.microsoft.com/office/powerpoint/2010/main" val="3646715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DFDFAD4-DC8C-4D9D-A62D-FC3930C864C1}" type="slidenum">
              <a:rPr lang="en-US" altLang="ja-JP"/>
              <a:pPr>
                <a:defRPr/>
              </a:pPr>
              <a:t>‹#›</a:t>
            </a:fld>
            <a:endParaRPr lang="en-US" altLang="ja-JP"/>
          </a:p>
        </p:txBody>
      </p:sp>
    </p:spTree>
    <p:extLst>
      <p:ext uri="{BB962C8B-B14F-4D97-AF65-F5344CB8AC3E}">
        <p14:creationId xmlns:p14="http://schemas.microsoft.com/office/powerpoint/2010/main" val="2570333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37046A9-5526-4566-A82E-BAEFDBD32081}" type="slidenum">
              <a:rPr lang="en-US" altLang="ja-JP"/>
              <a:pPr>
                <a:defRPr/>
              </a:pPr>
              <a:t>‹#›</a:t>
            </a:fld>
            <a:endParaRPr lang="en-US" altLang="ja-JP"/>
          </a:p>
        </p:txBody>
      </p:sp>
    </p:spTree>
    <p:extLst>
      <p:ext uri="{BB962C8B-B14F-4D97-AF65-F5344CB8AC3E}">
        <p14:creationId xmlns:p14="http://schemas.microsoft.com/office/powerpoint/2010/main" val="1575456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C10F3086-08DB-4801-8729-AE49A40CF9D3}" type="slidenum">
              <a:rPr lang="en-US" altLang="ja-JP"/>
              <a:pPr>
                <a:defRPr/>
              </a:pPr>
              <a:t>‹#›</a:t>
            </a:fld>
            <a:endParaRPr lang="en-US" altLang="ja-JP"/>
          </a:p>
        </p:txBody>
      </p:sp>
    </p:spTree>
    <p:extLst>
      <p:ext uri="{BB962C8B-B14F-4D97-AF65-F5344CB8AC3E}">
        <p14:creationId xmlns:p14="http://schemas.microsoft.com/office/powerpoint/2010/main" val="173333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EBFD06C-AAE1-4C39-B25B-3054149F9608}" type="slidenum">
              <a:rPr lang="en-US" altLang="ja-JP"/>
              <a:pPr>
                <a:defRPr/>
              </a:pPr>
              <a:t>‹#›</a:t>
            </a:fld>
            <a:endParaRPr lang="en-US" altLang="ja-JP"/>
          </a:p>
        </p:txBody>
      </p:sp>
    </p:spTree>
    <p:extLst>
      <p:ext uri="{BB962C8B-B14F-4D97-AF65-F5344CB8AC3E}">
        <p14:creationId xmlns:p14="http://schemas.microsoft.com/office/powerpoint/2010/main" val="1429913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A73AAD0-4FEB-42EB-9CB7-BE6C3DF767C0}" type="slidenum">
              <a:rPr lang="en-US" altLang="ja-JP"/>
              <a:pPr>
                <a:defRPr/>
              </a:pPr>
              <a:t>‹#›</a:t>
            </a:fld>
            <a:endParaRPr lang="en-US" altLang="ja-JP"/>
          </a:p>
        </p:txBody>
      </p:sp>
    </p:spTree>
    <p:extLst>
      <p:ext uri="{BB962C8B-B14F-4D97-AF65-F5344CB8AC3E}">
        <p14:creationId xmlns:p14="http://schemas.microsoft.com/office/powerpoint/2010/main" val="1010622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4BA57E5-1B84-45B2-AB62-7C9F1C2FF4BB}" type="slidenum">
              <a:rPr lang="en-US" altLang="ja-JP"/>
              <a:pPr>
                <a:defRPr/>
              </a:pPr>
              <a:t>‹#›</a:t>
            </a:fld>
            <a:endParaRPr lang="en-US" altLang="ja-JP"/>
          </a:p>
        </p:txBody>
      </p:sp>
    </p:spTree>
    <p:extLst>
      <p:ext uri="{BB962C8B-B14F-4D97-AF65-F5344CB8AC3E}">
        <p14:creationId xmlns:p14="http://schemas.microsoft.com/office/powerpoint/2010/main" val="1093906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63C90B3A-870C-4F0C-8D2C-AC032798DA71}" type="slidenum">
              <a:rPr lang="en-US" altLang="ja-JP"/>
              <a:pPr>
                <a:defRPr/>
              </a:pPr>
              <a:t>‹#›</a:t>
            </a:fld>
            <a:endParaRPr lang="en-US" altLang="ja-JP"/>
          </a:p>
        </p:txBody>
      </p:sp>
    </p:spTree>
    <p:extLst>
      <p:ext uri="{BB962C8B-B14F-4D97-AF65-F5344CB8AC3E}">
        <p14:creationId xmlns:p14="http://schemas.microsoft.com/office/powerpoint/2010/main" val="1548213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A93B538F-C68B-40F1-9856-3C5F95B6DDE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AutoShape 165"/>
          <p:cNvSpPr>
            <a:spLocks noChangeArrowheads="1"/>
          </p:cNvSpPr>
          <p:nvPr/>
        </p:nvSpPr>
        <p:spPr bwMode="auto">
          <a:xfrm>
            <a:off x="25846" y="2492895"/>
            <a:ext cx="4826844" cy="4320482"/>
          </a:xfrm>
          <a:prstGeom prst="roundRect">
            <a:avLst>
              <a:gd name="adj" fmla="val 1619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en-US" altLang="ja-JP" sz="1000">
              <a:latin typeface="ＭＳ ゴシック" pitchFamily="49" charset="-128"/>
              <a:ea typeface="ＭＳ ゴシック" pitchFamily="49" charset="-128"/>
            </a:endParaRPr>
          </a:p>
        </p:txBody>
      </p:sp>
      <p:sp>
        <p:nvSpPr>
          <p:cNvPr id="2051" name="AutoShape 4"/>
          <p:cNvSpPr>
            <a:spLocks noChangeArrowheads="1"/>
          </p:cNvSpPr>
          <p:nvPr/>
        </p:nvSpPr>
        <p:spPr bwMode="auto">
          <a:xfrm>
            <a:off x="2199395" y="42863"/>
            <a:ext cx="5582245" cy="408980"/>
          </a:xfrm>
          <a:prstGeom prst="bevel">
            <a:avLst>
              <a:gd name="adj" fmla="val 12500"/>
            </a:avLst>
          </a:prstGeom>
          <a:solidFill>
            <a:schemeClr val="bg1"/>
          </a:solidFill>
          <a:ln w="9525">
            <a:solidFill>
              <a:schemeClr val="tx1"/>
            </a:solidFill>
            <a:miter lim="800000"/>
            <a:headEnd/>
            <a:tailEnd/>
          </a:ln>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400" dirty="0" smtClean="0">
                <a:ea typeface="HG創英角ﾎﾟｯﾌﾟ体" pitchFamily="49" charset="-128"/>
              </a:rPr>
              <a:t>Ｈ２９～</a:t>
            </a:r>
            <a:r>
              <a:rPr lang="ja-JP" altLang="en-US" sz="1400" dirty="0" err="1" smtClean="0">
                <a:ea typeface="HG創英角ﾎﾟｯﾌﾟ体" pitchFamily="49" charset="-128"/>
              </a:rPr>
              <a:t>精神障</a:t>
            </a:r>
            <a:r>
              <a:rPr lang="ja-JP" altLang="en-US" sz="1400" dirty="0" err="1">
                <a:ea typeface="HG創英角ﾎﾟｯﾌﾟ体" pitchFamily="49" charset="-128"/>
              </a:rPr>
              <a:t>がい</a:t>
            </a:r>
            <a:r>
              <a:rPr lang="ja-JP" altLang="en-US" sz="1400" dirty="0">
                <a:ea typeface="HG創英角ﾎﾟｯﾌﾟ体" pitchFamily="49" charset="-128"/>
              </a:rPr>
              <a:t>者社会生活適応訓練</a:t>
            </a:r>
            <a:r>
              <a:rPr lang="ja-JP" altLang="en-US" sz="1400" dirty="0" smtClean="0">
                <a:ea typeface="HG創英角ﾎﾟｯﾌﾟ体" pitchFamily="49" charset="-128"/>
              </a:rPr>
              <a:t>事業のあり方について</a:t>
            </a:r>
            <a:endParaRPr lang="ja-JP" altLang="en-US" sz="1400" dirty="0">
              <a:ea typeface="HG創英角ﾎﾟｯﾌﾟ体" pitchFamily="49" charset="-128"/>
            </a:endParaRPr>
          </a:p>
        </p:txBody>
      </p:sp>
      <p:sp>
        <p:nvSpPr>
          <p:cNvPr id="4" name="正方形/長方形 3"/>
          <p:cNvSpPr/>
          <p:nvPr/>
        </p:nvSpPr>
        <p:spPr>
          <a:xfrm>
            <a:off x="6824663" y="4016375"/>
            <a:ext cx="914400" cy="4572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a:p>
        </p:txBody>
      </p:sp>
      <p:sp>
        <p:nvSpPr>
          <p:cNvPr id="2" name="正方形/長方形 1"/>
          <p:cNvSpPr/>
          <p:nvPr/>
        </p:nvSpPr>
        <p:spPr>
          <a:xfrm>
            <a:off x="8841432" y="137864"/>
            <a:ext cx="905818" cy="3352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smtClean="0">
                <a:solidFill>
                  <a:schemeClr val="tx1"/>
                </a:solidFill>
              </a:rPr>
              <a:t>資料</a:t>
            </a:r>
            <a:r>
              <a:rPr lang="en-US" altLang="ja-JP" dirty="0" smtClean="0">
                <a:solidFill>
                  <a:schemeClr val="tx1"/>
                </a:solidFill>
              </a:rPr>
              <a:t>4-2</a:t>
            </a:r>
            <a:endParaRPr lang="ja-JP" altLang="en-US" dirty="0">
              <a:solidFill>
                <a:schemeClr val="tx1"/>
              </a:solidFill>
            </a:endParaRPr>
          </a:p>
        </p:txBody>
      </p:sp>
      <p:sp>
        <p:nvSpPr>
          <p:cNvPr id="2056" name="AutoShape 165"/>
          <p:cNvSpPr>
            <a:spLocks noChangeArrowheads="1"/>
          </p:cNvSpPr>
          <p:nvPr/>
        </p:nvSpPr>
        <p:spPr bwMode="auto">
          <a:xfrm>
            <a:off x="57151" y="571500"/>
            <a:ext cx="4823841" cy="1721704"/>
          </a:xfrm>
          <a:prstGeom prst="roundRect">
            <a:avLst>
              <a:gd name="adj" fmla="val 1619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en-US" altLang="ja-JP" sz="1000">
              <a:latin typeface="ＭＳ ゴシック" pitchFamily="49" charset="-128"/>
              <a:ea typeface="ＭＳ ゴシック" pitchFamily="49" charset="-128"/>
            </a:endParaRPr>
          </a:p>
        </p:txBody>
      </p:sp>
      <p:sp>
        <p:nvSpPr>
          <p:cNvPr id="2057" name="Rectangle 166"/>
          <p:cNvSpPr>
            <a:spLocks noChangeArrowheads="1"/>
          </p:cNvSpPr>
          <p:nvPr/>
        </p:nvSpPr>
        <p:spPr bwMode="auto">
          <a:xfrm>
            <a:off x="1460500" y="463550"/>
            <a:ext cx="1581150" cy="215900"/>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200">
                <a:ea typeface="HG創英角ﾎﾟｯﾌﾟ体" pitchFamily="49" charset="-128"/>
              </a:rPr>
              <a:t>事業の目的と内容</a:t>
            </a:r>
          </a:p>
        </p:txBody>
      </p:sp>
      <p:sp>
        <p:nvSpPr>
          <p:cNvPr id="3" name="正方形/長方形 2"/>
          <p:cNvSpPr/>
          <p:nvPr/>
        </p:nvSpPr>
        <p:spPr>
          <a:xfrm>
            <a:off x="65088" y="661988"/>
            <a:ext cx="4868416" cy="1631216"/>
          </a:xfrm>
          <a:prstGeom prst="rect">
            <a:avLst/>
          </a:prstGeom>
        </p:spPr>
        <p:txBody>
          <a:bodyPr wrap="square">
            <a:spAutoFit/>
          </a:bodyPr>
          <a:lstStyle/>
          <a:p>
            <a:pPr>
              <a:defRPr/>
            </a:pPr>
            <a:r>
              <a:rPr lang="en-US" altLang="ja-JP" dirty="0">
                <a:latin typeface="+mn-ea"/>
                <a:ea typeface="+mn-ea"/>
              </a:rPr>
              <a:t>【</a:t>
            </a:r>
            <a:r>
              <a:rPr lang="ja-JP" altLang="en-US" dirty="0">
                <a:latin typeface="+mn-ea"/>
                <a:ea typeface="+mn-ea"/>
              </a:rPr>
              <a:t>目的</a:t>
            </a:r>
            <a:r>
              <a:rPr lang="en-US" altLang="ja-JP" dirty="0">
                <a:latin typeface="+mn-ea"/>
                <a:ea typeface="+mn-ea"/>
              </a:rPr>
              <a:t>】</a:t>
            </a:r>
          </a:p>
          <a:p>
            <a:pPr>
              <a:defRPr/>
            </a:pPr>
            <a:r>
              <a:rPr lang="ja-JP" altLang="en-US" dirty="0">
                <a:latin typeface="+mn-ea"/>
                <a:ea typeface="+mn-ea"/>
              </a:rPr>
              <a:t>　</a:t>
            </a:r>
            <a:r>
              <a:rPr lang="ja-JP" altLang="en-US" dirty="0" err="1">
                <a:latin typeface="+mn-ea"/>
                <a:ea typeface="+mn-ea"/>
              </a:rPr>
              <a:t>精神障がい</a:t>
            </a:r>
            <a:r>
              <a:rPr lang="ja-JP" altLang="en-US" dirty="0">
                <a:latin typeface="+mn-ea"/>
                <a:ea typeface="+mn-ea"/>
              </a:rPr>
              <a:t>者を一定期間（</a:t>
            </a:r>
            <a:r>
              <a:rPr lang="en-US" altLang="ja-JP" dirty="0">
                <a:latin typeface="+mn-ea"/>
                <a:ea typeface="+mn-ea"/>
              </a:rPr>
              <a:t>6</a:t>
            </a:r>
            <a:r>
              <a:rPr lang="ja-JP" altLang="en-US" dirty="0">
                <a:latin typeface="+mn-ea"/>
                <a:ea typeface="+mn-ea"/>
              </a:rPr>
              <a:t>ヶ月を単位に最長</a:t>
            </a:r>
            <a:r>
              <a:rPr lang="en-US" altLang="ja-JP" dirty="0">
                <a:latin typeface="+mn-ea"/>
                <a:ea typeface="+mn-ea"/>
              </a:rPr>
              <a:t>2</a:t>
            </a:r>
            <a:r>
              <a:rPr lang="ja-JP" altLang="en-US" dirty="0">
                <a:latin typeface="+mn-ea"/>
                <a:ea typeface="+mn-ea"/>
              </a:rPr>
              <a:t>年間）民間事業所に通わせ、集中力、対人能力、仕事に対する持久力、環境適応能力等を養うための社会適応訓練を行い、症状の再発防止と社会的自立を促進し、</a:t>
            </a:r>
            <a:r>
              <a:rPr lang="ja-JP" altLang="en-US" dirty="0" err="1">
                <a:latin typeface="+mn-ea"/>
                <a:ea typeface="+mn-ea"/>
              </a:rPr>
              <a:t>精神障がい</a:t>
            </a:r>
            <a:r>
              <a:rPr lang="ja-JP" altLang="en-US" dirty="0">
                <a:latin typeface="+mn-ea"/>
                <a:ea typeface="+mn-ea"/>
              </a:rPr>
              <a:t>者の社会復帰を図る</a:t>
            </a:r>
            <a:r>
              <a:rPr lang="ja-JP" altLang="en-US" dirty="0" smtClean="0">
                <a:latin typeface="+mn-ea"/>
                <a:ea typeface="+mn-ea"/>
              </a:rPr>
              <a:t>。</a:t>
            </a:r>
            <a:endParaRPr lang="en-US" altLang="ja-JP" dirty="0" smtClean="0">
              <a:latin typeface="+mn-ea"/>
              <a:ea typeface="+mn-ea"/>
            </a:endParaRPr>
          </a:p>
          <a:p>
            <a:pPr>
              <a:defRPr/>
            </a:pPr>
            <a:r>
              <a:rPr lang="en-US" altLang="ja-JP" dirty="0" smtClean="0">
                <a:latin typeface="+mn-ea"/>
                <a:ea typeface="+mn-ea"/>
              </a:rPr>
              <a:t>【</a:t>
            </a:r>
            <a:r>
              <a:rPr lang="ja-JP" altLang="en-US" dirty="0">
                <a:latin typeface="+mn-ea"/>
                <a:ea typeface="+mn-ea"/>
              </a:rPr>
              <a:t>内容</a:t>
            </a:r>
            <a:r>
              <a:rPr lang="en-US" altLang="ja-JP" dirty="0">
                <a:latin typeface="+mn-ea"/>
                <a:ea typeface="+mn-ea"/>
              </a:rPr>
              <a:t>】</a:t>
            </a:r>
          </a:p>
          <a:p>
            <a:pPr>
              <a:defRPr/>
            </a:pPr>
            <a:r>
              <a:rPr lang="ja-JP" altLang="en-US" dirty="0">
                <a:latin typeface="+mn-ea"/>
                <a:ea typeface="+mn-ea"/>
              </a:rPr>
              <a:t>１）</a:t>
            </a:r>
            <a:r>
              <a:rPr lang="ja-JP" altLang="en-US" dirty="0" err="1">
                <a:latin typeface="+mn-ea"/>
                <a:ea typeface="+mn-ea"/>
              </a:rPr>
              <a:t>精神障がい</a:t>
            </a:r>
            <a:r>
              <a:rPr lang="ja-JP" altLang="en-US" dirty="0">
                <a:latin typeface="+mn-ea"/>
                <a:ea typeface="+mn-ea"/>
              </a:rPr>
              <a:t>者に理解のある協力事業所に委託して、精神障がい者の作業訓練を行う。</a:t>
            </a:r>
          </a:p>
          <a:p>
            <a:pPr>
              <a:defRPr/>
            </a:pPr>
            <a:r>
              <a:rPr lang="ja-JP" altLang="en-US" dirty="0">
                <a:latin typeface="+mn-ea"/>
                <a:ea typeface="+mn-ea"/>
              </a:rPr>
              <a:t>　委託料：</a:t>
            </a:r>
            <a:r>
              <a:rPr lang="en-US" altLang="ja-JP" dirty="0">
                <a:latin typeface="+mn-ea"/>
                <a:ea typeface="+mn-ea"/>
              </a:rPr>
              <a:t>1</a:t>
            </a:r>
            <a:r>
              <a:rPr lang="ja-JP" altLang="en-US" dirty="0">
                <a:latin typeface="+mn-ea"/>
                <a:ea typeface="+mn-ea"/>
              </a:rPr>
              <a:t>人当たり日額　訓練</a:t>
            </a:r>
            <a:r>
              <a:rPr lang="en-US" altLang="ja-JP" dirty="0">
                <a:latin typeface="+mn-ea"/>
                <a:ea typeface="+mn-ea"/>
              </a:rPr>
              <a:t>4</a:t>
            </a:r>
            <a:r>
              <a:rPr lang="ja-JP" altLang="en-US" dirty="0">
                <a:latin typeface="+mn-ea"/>
                <a:ea typeface="+mn-ea"/>
              </a:rPr>
              <a:t>時間以内</a:t>
            </a:r>
            <a:r>
              <a:rPr lang="en-US" altLang="ja-JP" dirty="0">
                <a:latin typeface="+mn-ea"/>
                <a:ea typeface="+mn-ea"/>
              </a:rPr>
              <a:t>1,000</a:t>
            </a:r>
            <a:r>
              <a:rPr lang="ja-JP" altLang="en-US" dirty="0">
                <a:latin typeface="+mn-ea"/>
                <a:ea typeface="+mn-ea"/>
              </a:rPr>
              <a:t>円、</a:t>
            </a:r>
            <a:r>
              <a:rPr lang="en-US" altLang="ja-JP" dirty="0">
                <a:latin typeface="+mn-ea"/>
                <a:ea typeface="+mn-ea"/>
              </a:rPr>
              <a:t>4</a:t>
            </a:r>
            <a:r>
              <a:rPr lang="ja-JP" altLang="en-US" dirty="0">
                <a:latin typeface="+mn-ea"/>
                <a:ea typeface="+mn-ea"/>
              </a:rPr>
              <a:t>時間超</a:t>
            </a:r>
            <a:r>
              <a:rPr lang="en-US" altLang="ja-JP" dirty="0">
                <a:latin typeface="+mn-ea"/>
                <a:ea typeface="+mn-ea"/>
              </a:rPr>
              <a:t>2,000</a:t>
            </a:r>
            <a:r>
              <a:rPr lang="ja-JP" altLang="en-US" dirty="0">
                <a:latin typeface="+mn-ea"/>
                <a:ea typeface="+mn-ea"/>
              </a:rPr>
              <a:t>円（月</a:t>
            </a:r>
            <a:r>
              <a:rPr lang="en-US" altLang="ja-JP" dirty="0">
                <a:latin typeface="+mn-ea"/>
                <a:ea typeface="+mn-ea"/>
              </a:rPr>
              <a:t>20</a:t>
            </a:r>
            <a:r>
              <a:rPr lang="ja-JP" altLang="en-US" dirty="0">
                <a:latin typeface="+mn-ea"/>
                <a:ea typeface="+mn-ea"/>
              </a:rPr>
              <a:t>日上限）</a:t>
            </a:r>
          </a:p>
          <a:p>
            <a:pPr>
              <a:defRPr/>
            </a:pPr>
            <a:r>
              <a:rPr lang="ja-JP" altLang="en-US" dirty="0">
                <a:latin typeface="+mn-ea"/>
                <a:ea typeface="+mn-ea"/>
              </a:rPr>
              <a:t>２）委託する協力事業所の新規開拓、訓練資質の向上を図るために、一般企業やすでに協力事業所となっている事業所、支援者を対象に「育成講座」を開催し、訓練委託体制の整備を図る。</a:t>
            </a:r>
          </a:p>
        </p:txBody>
      </p:sp>
      <p:graphicFrame>
        <p:nvGraphicFramePr>
          <p:cNvPr id="5" name="表 4"/>
          <p:cNvGraphicFramePr>
            <a:graphicFrameLocks noGrp="1"/>
          </p:cNvGraphicFramePr>
          <p:nvPr>
            <p:extLst>
              <p:ext uri="{D42A27DB-BD31-4B8C-83A1-F6EECF244321}">
                <p14:modId xmlns:p14="http://schemas.microsoft.com/office/powerpoint/2010/main" val="3873765892"/>
              </p:ext>
            </p:extLst>
          </p:nvPr>
        </p:nvGraphicFramePr>
        <p:xfrm>
          <a:off x="108696" y="2885810"/>
          <a:ext cx="4628280" cy="792088"/>
        </p:xfrm>
        <a:graphic>
          <a:graphicData uri="http://schemas.openxmlformats.org/drawingml/2006/table">
            <a:tbl>
              <a:tblPr firstRow="1" firstCol="1" bandRow="1">
                <a:tableStyleId>{21E4AEA4-8DFA-4A89-87EB-49C32662AFE0}</a:tableStyleId>
              </a:tblPr>
              <a:tblGrid>
                <a:gridCol w="365267"/>
                <a:gridCol w="838625"/>
                <a:gridCol w="559084"/>
                <a:gridCol w="559084"/>
                <a:gridCol w="838625"/>
                <a:gridCol w="628969"/>
                <a:gridCol w="838626"/>
              </a:tblGrid>
              <a:tr h="198022">
                <a:tc>
                  <a:txBody>
                    <a:bodyPr/>
                    <a:lstStyle/>
                    <a:p>
                      <a:pPr algn="ctr">
                        <a:lnSpc>
                          <a:spcPts val="1600"/>
                        </a:lnSpc>
                        <a:spcAft>
                          <a:spcPts val="0"/>
                        </a:spcAft>
                      </a:pPr>
                      <a:r>
                        <a:rPr lang="ja-JP" sz="800" kern="0" dirty="0">
                          <a:solidFill>
                            <a:schemeClr val="tx2"/>
                          </a:solidFill>
                          <a:effectLst/>
                        </a:rPr>
                        <a:t>年度</a:t>
                      </a:r>
                      <a:endParaRPr lang="ja-JP" sz="800" kern="100" dirty="0">
                        <a:solidFill>
                          <a:schemeClr val="tx2"/>
                        </a:solidFill>
                        <a:effectLst/>
                        <a:latin typeface="+mn-ea"/>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sz="800" kern="0" dirty="0" smtClean="0">
                          <a:solidFill>
                            <a:schemeClr val="tx2"/>
                          </a:solidFill>
                          <a:effectLst/>
                        </a:rPr>
                        <a:t>訓練</a:t>
                      </a:r>
                      <a:r>
                        <a:rPr lang="ja-JP" altLang="en-US" sz="800" kern="0" dirty="0" smtClean="0">
                          <a:solidFill>
                            <a:schemeClr val="tx2"/>
                          </a:solidFill>
                          <a:effectLst/>
                        </a:rPr>
                        <a:t>生（新規）</a:t>
                      </a:r>
                      <a:endParaRPr lang="ja-JP" sz="800" kern="100" dirty="0">
                        <a:solidFill>
                          <a:schemeClr val="tx2"/>
                        </a:solidFill>
                        <a:effectLst/>
                        <a:latin typeface="+mn-ea"/>
                        <a:ea typeface="+mn-ea"/>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altLang="en-US" sz="800" kern="0" dirty="0" smtClean="0">
                          <a:solidFill>
                            <a:schemeClr val="tx2"/>
                          </a:solidFill>
                          <a:effectLst/>
                        </a:rPr>
                        <a:t>訓練継続</a:t>
                      </a:r>
                      <a:endParaRPr lang="ja-JP" sz="800" kern="100" dirty="0">
                        <a:solidFill>
                          <a:schemeClr val="tx2"/>
                        </a:solidFill>
                        <a:effectLst/>
                        <a:latin typeface="+mn-ea"/>
                        <a:ea typeface="+mn-ea"/>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sz="800" kern="0" dirty="0">
                          <a:solidFill>
                            <a:schemeClr val="tx2"/>
                          </a:solidFill>
                          <a:effectLst/>
                        </a:rPr>
                        <a:t>訓練</a:t>
                      </a:r>
                      <a:r>
                        <a:rPr lang="ja-JP" sz="800" kern="0" dirty="0" smtClean="0">
                          <a:solidFill>
                            <a:schemeClr val="tx2"/>
                          </a:solidFill>
                          <a:effectLst/>
                        </a:rPr>
                        <a:t>終了</a:t>
                      </a:r>
                      <a:endParaRPr lang="ja-JP" sz="800" kern="100" dirty="0">
                        <a:solidFill>
                          <a:schemeClr val="tx2"/>
                        </a:solidFill>
                        <a:effectLst/>
                        <a:latin typeface="+mn-ea"/>
                        <a:ea typeface="+mn-ea"/>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altLang="en-US" sz="700" kern="100" dirty="0" smtClean="0">
                          <a:solidFill>
                            <a:schemeClr val="tx2"/>
                          </a:solidFill>
                          <a:effectLst/>
                          <a:latin typeface="+mn-ea"/>
                          <a:ea typeface="+mn-ea"/>
                          <a:cs typeface="Times New Roman"/>
                        </a:rPr>
                        <a:t>就職者（就職率）</a:t>
                      </a:r>
                      <a:endParaRPr lang="ja-JP" sz="700" kern="100" dirty="0">
                        <a:solidFill>
                          <a:schemeClr val="tx2"/>
                        </a:solidFill>
                        <a:effectLst/>
                        <a:latin typeface="+mn-ea"/>
                        <a:ea typeface="+mn-ea"/>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altLang="en-US" sz="800" kern="100" dirty="0" smtClean="0">
                          <a:solidFill>
                            <a:schemeClr val="tx2"/>
                          </a:solidFill>
                          <a:effectLst/>
                        </a:rPr>
                        <a:t>就職活動</a:t>
                      </a:r>
                      <a:endParaRPr lang="ja-JP" sz="800" kern="100" dirty="0">
                        <a:solidFill>
                          <a:schemeClr val="tx2"/>
                        </a:solidFill>
                        <a:effectLst/>
                        <a:latin typeface="+mn-ea"/>
                        <a:ea typeface="+mn-ea"/>
                        <a:cs typeface="Times New Roman"/>
                      </a:endParaRPr>
                    </a:p>
                  </a:txBody>
                  <a:tcPr marL="68580" marR="68580" marT="0" marB="0" anchor="ctr">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altLang="en-US" sz="700" kern="100" dirty="0" smtClean="0">
                          <a:solidFill>
                            <a:schemeClr val="tx2"/>
                          </a:solidFill>
                          <a:effectLst/>
                          <a:latin typeface="+mn-ea"/>
                          <a:ea typeface="+mn-ea"/>
                          <a:cs typeface="Times New Roman"/>
                        </a:rPr>
                        <a:t>支援機関利用等</a:t>
                      </a:r>
                      <a:endParaRPr lang="en-US" altLang="ja-JP" sz="700" kern="100" dirty="0" smtClean="0">
                        <a:solidFill>
                          <a:schemeClr val="tx2"/>
                        </a:solidFill>
                        <a:effectLst/>
                        <a:latin typeface="+mn-ea"/>
                        <a:ea typeface="+mn-ea"/>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98022">
                <a:tc>
                  <a:txBody>
                    <a:bodyPr/>
                    <a:lstStyle/>
                    <a:p>
                      <a:pPr algn="ctr">
                        <a:lnSpc>
                          <a:spcPts val="1600"/>
                        </a:lnSpc>
                        <a:spcAft>
                          <a:spcPts val="0"/>
                        </a:spcAft>
                      </a:pPr>
                      <a:r>
                        <a:rPr lang="ja-JP" altLang="en-US" sz="900" b="0" kern="0" dirty="0" smtClean="0">
                          <a:solidFill>
                            <a:schemeClr val="tx2"/>
                          </a:solidFill>
                          <a:effectLst/>
                        </a:rPr>
                        <a:t>Ｈ</a:t>
                      </a:r>
                      <a:r>
                        <a:rPr lang="en-US" altLang="ja-JP" sz="900" b="0" kern="0" dirty="0" smtClean="0">
                          <a:solidFill>
                            <a:schemeClr val="tx2"/>
                          </a:solidFill>
                          <a:effectLst/>
                        </a:rPr>
                        <a:t>25</a:t>
                      </a:r>
                      <a:endParaRPr lang="ja-JP" sz="900" b="0" kern="100" dirty="0">
                        <a:solidFill>
                          <a:schemeClr val="tx2"/>
                        </a:solidFill>
                        <a:effectLst/>
                        <a:latin typeface="+mn-ea"/>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ts val="1600"/>
                        </a:lnSpc>
                        <a:spcAft>
                          <a:spcPts val="0"/>
                        </a:spcAft>
                      </a:pPr>
                      <a:r>
                        <a:rPr lang="en-US" altLang="ja-JP" sz="1000" kern="0" dirty="0" smtClean="0">
                          <a:effectLst/>
                        </a:rPr>
                        <a:t>38</a:t>
                      </a:r>
                      <a:r>
                        <a:rPr lang="ja-JP" sz="1000" kern="0" dirty="0" smtClean="0">
                          <a:effectLst/>
                        </a:rPr>
                        <a:t>名</a:t>
                      </a:r>
                      <a:r>
                        <a:rPr lang="ja-JP" altLang="en-US" sz="1000" kern="0" dirty="0" smtClean="0">
                          <a:effectLst/>
                        </a:rPr>
                        <a:t>（</a:t>
                      </a:r>
                      <a:r>
                        <a:rPr lang="en-US" altLang="ja-JP" sz="1000" kern="0" dirty="0" smtClean="0">
                          <a:effectLst/>
                        </a:rPr>
                        <a:t>24</a:t>
                      </a:r>
                      <a:r>
                        <a:rPr lang="ja-JP" altLang="en-US" sz="1000" kern="0" dirty="0" smtClean="0">
                          <a:effectLst/>
                        </a:rPr>
                        <a:t>名）</a:t>
                      </a:r>
                      <a:endParaRPr lang="ja-JP" sz="1000" kern="100" dirty="0">
                        <a:effectLst/>
                        <a:latin typeface="+mn-ea"/>
                        <a:ea typeface="+mn-ea"/>
                        <a:cs typeface="Times New Roman"/>
                      </a:endParaRPr>
                    </a:p>
                  </a:txBody>
                  <a:tcPr marL="68580" marR="68580" marT="0" marB="0" anchor="ctr"/>
                </a:tc>
                <a:tc>
                  <a:txBody>
                    <a:bodyPr/>
                    <a:lstStyle/>
                    <a:p>
                      <a:pPr algn="ctr">
                        <a:lnSpc>
                          <a:spcPts val="1600"/>
                        </a:lnSpc>
                        <a:spcAft>
                          <a:spcPts val="0"/>
                        </a:spcAft>
                      </a:pPr>
                      <a:r>
                        <a:rPr lang="en-US" altLang="ja-JP" sz="1000" kern="0" dirty="0" smtClean="0">
                          <a:effectLst/>
                        </a:rPr>
                        <a:t>15</a:t>
                      </a:r>
                      <a:r>
                        <a:rPr lang="ja-JP" sz="1000" kern="0" dirty="0" smtClean="0">
                          <a:effectLst/>
                        </a:rPr>
                        <a:t>名</a:t>
                      </a:r>
                      <a:endParaRPr lang="ja-JP" sz="1000" kern="100" dirty="0">
                        <a:effectLst/>
                        <a:latin typeface="+mn-ea"/>
                        <a:ea typeface="+mn-ea"/>
                        <a:cs typeface="Times New Roman"/>
                      </a:endParaRPr>
                    </a:p>
                  </a:txBody>
                  <a:tcPr marL="68580" marR="68580" marT="0" marB="0" anchor="ctr"/>
                </a:tc>
                <a:tc>
                  <a:txBody>
                    <a:bodyPr/>
                    <a:lstStyle/>
                    <a:p>
                      <a:pPr algn="ctr">
                        <a:lnSpc>
                          <a:spcPts val="1600"/>
                        </a:lnSpc>
                        <a:spcAft>
                          <a:spcPts val="0"/>
                        </a:spcAft>
                      </a:pPr>
                      <a:r>
                        <a:rPr lang="en-US" altLang="ja-JP" sz="1000" kern="0" dirty="0" smtClean="0">
                          <a:effectLst/>
                        </a:rPr>
                        <a:t>23</a:t>
                      </a:r>
                      <a:r>
                        <a:rPr lang="ja-JP" sz="1000" kern="0" dirty="0" smtClean="0">
                          <a:effectLst/>
                        </a:rPr>
                        <a:t>名</a:t>
                      </a:r>
                      <a:endParaRPr lang="ja-JP" sz="1000" kern="100" dirty="0">
                        <a:effectLst/>
                        <a:latin typeface="+mn-ea"/>
                        <a:ea typeface="+mn-ea"/>
                        <a:cs typeface="Times New Roman"/>
                      </a:endParaRPr>
                    </a:p>
                  </a:txBody>
                  <a:tcPr marL="68580" marR="68580" marT="0" marB="0" anchor="ctr"/>
                </a:tc>
                <a:tc>
                  <a:txBody>
                    <a:bodyPr/>
                    <a:lstStyle/>
                    <a:p>
                      <a:pPr algn="ctr">
                        <a:lnSpc>
                          <a:spcPts val="1600"/>
                        </a:lnSpc>
                        <a:spcAft>
                          <a:spcPts val="0"/>
                        </a:spcAft>
                      </a:pPr>
                      <a:r>
                        <a:rPr lang="en-US" altLang="ja-JP" sz="1000" kern="100" dirty="0" smtClean="0">
                          <a:effectLst/>
                        </a:rPr>
                        <a:t>10</a:t>
                      </a:r>
                      <a:r>
                        <a:rPr lang="ja-JP" altLang="en-US" sz="1000" kern="100" dirty="0" smtClean="0">
                          <a:effectLst/>
                        </a:rPr>
                        <a:t>名</a:t>
                      </a:r>
                      <a:r>
                        <a:rPr lang="en-US" altLang="ja-JP" sz="1000" kern="100" dirty="0" smtClean="0">
                          <a:effectLst/>
                        </a:rPr>
                        <a:t>(43%)</a:t>
                      </a:r>
                      <a:r>
                        <a:rPr lang="ja-JP" altLang="en-US" sz="1000" kern="100" dirty="0" smtClean="0">
                          <a:effectLst/>
                        </a:rPr>
                        <a:t>　</a:t>
                      </a:r>
                      <a:endParaRPr lang="ja-JP" altLang="en-US" sz="1000" kern="100" dirty="0" smtClean="0">
                        <a:effectLst/>
                        <a:latin typeface="+mn-ea"/>
                        <a:ea typeface="+mn-ea"/>
                        <a:cs typeface="Times New Roman"/>
                      </a:endParaRPr>
                    </a:p>
                  </a:txBody>
                  <a:tcPr marL="68580" marR="68580" marT="0" marB="0" anchor="ctr"/>
                </a:tc>
                <a:tc>
                  <a:txBody>
                    <a:bodyPr/>
                    <a:lstStyle/>
                    <a:p>
                      <a:pPr algn="ctr">
                        <a:lnSpc>
                          <a:spcPts val="1600"/>
                        </a:lnSpc>
                        <a:spcAft>
                          <a:spcPts val="0"/>
                        </a:spcAft>
                      </a:pPr>
                      <a:r>
                        <a:rPr lang="en-US" altLang="ja-JP" sz="1000" kern="100" dirty="0" smtClean="0">
                          <a:effectLst/>
                        </a:rPr>
                        <a:t>3</a:t>
                      </a:r>
                      <a:r>
                        <a:rPr lang="ja-JP" altLang="en-US" sz="1000" kern="100" dirty="0" smtClean="0">
                          <a:effectLst/>
                        </a:rPr>
                        <a:t>名</a:t>
                      </a:r>
                      <a:endParaRPr lang="ja-JP" sz="1000" kern="100" dirty="0">
                        <a:effectLst/>
                        <a:latin typeface="+mn-ea"/>
                        <a:ea typeface="+mn-ea"/>
                        <a:cs typeface="Times New Roman"/>
                      </a:endParaRPr>
                    </a:p>
                  </a:txBody>
                  <a:tcPr marL="68580" marR="68580" marT="0" marB="0"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lang="en-US" altLang="ja-JP" sz="1000" kern="100" dirty="0" smtClean="0">
                          <a:effectLst/>
                          <a:latin typeface="+mn-lt"/>
                          <a:ea typeface="+mn-ea"/>
                          <a:cs typeface="+mn-cs"/>
                        </a:rPr>
                        <a:t>10</a:t>
                      </a:r>
                      <a:r>
                        <a:rPr lang="ja-JP" altLang="en-US" sz="1000" kern="100" dirty="0" smtClean="0">
                          <a:effectLst/>
                          <a:latin typeface="+mn-lt"/>
                          <a:ea typeface="+mn-ea"/>
                          <a:cs typeface="+mn-cs"/>
                        </a:rPr>
                        <a:t>名</a:t>
                      </a:r>
                      <a:r>
                        <a:rPr lang="en-US" altLang="ja-JP" sz="1000" kern="100" dirty="0" smtClean="0">
                          <a:effectLst/>
                          <a:latin typeface="+mn-lt"/>
                          <a:ea typeface="+mn-ea"/>
                          <a:cs typeface="+mn-cs"/>
                        </a:rPr>
                        <a:t>※</a:t>
                      </a:r>
                      <a:endParaRPr lang="ja-JP" altLang="ja-JP" sz="1000" kern="100" dirty="0" smtClean="0">
                        <a:effectLst/>
                        <a:latin typeface="+mn-ea"/>
                        <a:ea typeface="+mn-ea"/>
                        <a:cs typeface="Times New Roman"/>
                      </a:endParaRPr>
                    </a:p>
                  </a:txBody>
                  <a:tcPr marL="68580" marR="68580" marT="0" marB="0" anchor="ctr">
                    <a:lnR w="12700" cap="flat" cmpd="sng" algn="ctr">
                      <a:solidFill>
                        <a:schemeClr val="tx1"/>
                      </a:solidFill>
                      <a:prstDash val="solid"/>
                      <a:round/>
                      <a:headEnd type="none" w="med" len="med"/>
                      <a:tailEnd type="none" w="med" len="med"/>
                    </a:lnR>
                  </a:tcPr>
                </a:tc>
              </a:tr>
              <a:tr h="198022">
                <a:tc>
                  <a:txBody>
                    <a:bodyPr/>
                    <a:lstStyle/>
                    <a:p>
                      <a:pPr algn="ctr">
                        <a:lnSpc>
                          <a:spcPts val="1600"/>
                        </a:lnSpc>
                        <a:spcAft>
                          <a:spcPts val="0"/>
                        </a:spcAft>
                      </a:pPr>
                      <a:r>
                        <a:rPr lang="ja-JP" altLang="en-US" sz="900" b="0" kern="0" dirty="0" smtClean="0">
                          <a:solidFill>
                            <a:schemeClr val="tx2"/>
                          </a:solidFill>
                          <a:effectLst/>
                        </a:rPr>
                        <a:t>Ｈ</a:t>
                      </a:r>
                      <a:r>
                        <a:rPr lang="en-US" altLang="ja-JP" sz="900" b="0" kern="0" dirty="0" smtClean="0">
                          <a:solidFill>
                            <a:schemeClr val="tx2"/>
                          </a:solidFill>
                          <a:effectLst/>
                        </a:rPr>
                        <a:t>26</a:t>
                      </a:r>
                      <a:endParaRPr lang="ja-JP" sz="900" b="0" kern="100" dirty="0">
                        <a:solidFill>
                          <a:schemeClr val="tx2"/>
                        </a:solidFill>
                        <a:effectLst/>
                        <a:latin typeface="+mn-ea"/>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ts val="1600"/>
                        </a:lnSpc>
                        <a:spcAft>
                          <a:spcPts val="0"/>
                        </a:spcAft>
                      </a:pPr>
                      <a:r>
                        <a:rPr lang="en-US" altLang="ja-JP" sz="1000" kern="0" dirty="0" smtClean="0">
                          <a:effectLst/>
                        </a:rPr>
                        <a:t>38</a:t>
                      </a:r>
                      <a:r>
                        <a:rPr lang="ja-JP" sz="1000" kern="0" dirty="0" smtClean="0">
                          <a:effectLst/>
                        </a:rPr>
                        <a:t>名</a:t>
                      </a:r>
                      <a:r>
                        <a:rPr lang="ja-JP" altLang="en-US" sz="1000" kern="0" dirty="0" smtClean="0">
                          <a:effectLst/>
                        </a:rPr>
                        <a:t>（</a:t>
                      </a:r>
                      <a:r>
                        <a:rPr lang="en-US" altLang="ja-JP" sz="1000" kern="0" dirty="0" smtClean="0">
                          <a:effectLst/>
                        </a:rPr>
                        <a:t>23</a:t>
                      </a:r>
                      <a:r>
                        <a:rPr lang="ja-JP" altLang="en-US" sz="1000" kern="0" dirty="0" smtClean="0">
                          <a:effectLst/>
                        </a:rPr>
                        <a:t>名）</a:t>
                      </a:r>
                      <a:endParaRPr lang="ja-JP" sz="1000" kern="100" dirty="0">
                        <a:effectLst/>
                        <a:latin typeface="+mn-ea"/>
                        <a:ea typeface="+mn-ea"/>
                        <a:cs typeface="Times New Roman"/>
                      </a:endParaRPr>
                    </a:p>
                  </a:txBody>
                  <a:tcPr marL="68580" marR="68580" marT="0" marB="0" anchor="ctr"/>
                </a:tc>
                <a:tc>
                  <a:txBody>
                    <a:bodyPr/>
                    <a:lstStyle/>
                    <a:p>
                      <a:pPr algn="ctr">
                        <a:lnSpc>
                          <a:spcPts val="1600"/>
                        </a:lnSpc>
                        <a:spcAft>
                          <a:spcPts val="0"/>
                        </a:spcAft>
                      </a:pPr>
                      <a:r>
                        <a:rPr lang="en-US" altLang="ja-JP" sz="1000" kern="0" dirty="0" smtClean="0">
                          <a:effectLst/>
                        </a:rPr>
                        <a:t>22</a:t>
                      </a:r>
                      <a:r>
                        <a:rPr lang="ja-JP" sz="1000" kern="0" dirty="0" smtClean="0">
                          <a:effectLst/>
                        </a:rPr>
                        <a:t>名</a:t>
                      </a:r>
                      <a:endParaRPr lang="ja-JP" sz="1000" kern="100" dirty="0">
                        <a:effectLst/>
                        <a:latin typeface="+mn-ea"/>
                        <a:ea typeface="+mn-ea"/>
                        <a:cs typeface="Times New Roman"/>
                      </a:endParaRPr>
                    </a:p>
                  </a:txBody>
                  <a:tcPr marL="68580" marR="68580" marT="0" marB="0" anchor="ctr"/>
                </a:tc>
                <a:tc>
                  <a:txBody>
                    <a:bodyPr/>
                    <a:lstStyle/>
                    <a:p>
                      <a:pPr algn="ctr">
                        <a:lnSpc>
                          <a:spcPts val="1600"/>
                        </a:lnSpc>
                        <a:spcAft>
                          <a:spcPts val="0"/>
                        </a:spcAft>
                      </a:pPr>
                      <a:r>
                        <a:rPr lang="en-US" altLang="ja-JP" sz="1000" kern="0" dirty="0" smtClean="0">
                          <a:effectLst/>
                        </a:rPr>
                        <a:t>17</a:t>
                      </a:r>
                      <a:r>
                        <a:rPr lang="ja-JP" sz="1000" kern="0" dirty="0" smtClean="0">
                          <a:effectLst/>
                        </a:rPr>
                        <a:t>名</a:t>
                      </a:r>
                      <a:endParaRPr lang="ja-JP" sz="1000" kern="100" dirty="0">
                        <a:effectLst/>
                        <a:latin typeface="+mn-ea"/>
                        <a:ea typeface="+mn-ea"/>
                        <a:cs typeface="Times New Roman"/>
                      </a:endParaRPr>
                    </a:p>
                  </a:txBody>
                  <a:tcPr marL="68580" marR="68580" marT="0" marB="0" anchor="ctr"/>
                </a:tc>
                <a:tc>
                  <a:txBody>
                    <a:bodyPr/>
                    <a:lstStyle/>
                    <a:p>
                      <a:pPr algn="ctr">
                        <a:lnSpc>
                          <a:spcPts val="1600"/>
                        </a:lnSpc>
                        <a:spcAft>
                          <a:spcPts val="0"/>
                        </a:spcAft>
                      </a:pPr>
                      <a:r>
                        <a:rPr lang="en-US" altLang="ja-JP" sz="1000" kern="100" dirty="0" smtClean="0">
                          <a:effectLst/>
                          <a:latin typeface="+mn-lt"/>
                          <a:ea typeface="+mn-ea"/>
                          <a:cs typeface="+mn-cs"/>
                        </a:rPr>
                        <a:t>7</a:t>
                      </a:r>
                      <a:r>
                        <a:rPr lang="ja-JP" altLang="en-US" sz="1000" kern="100" dirty="0" smtClean="0">
                          <a:effectLst/>
                          <a:latin typeface="+mn-lt"/>
                          <a:ea typeface="+mn-ea"/>
                          <a:cs typeface="+mn-cs"/>
                        </a:rPr>
                        <a:t>名</a:t>
                      </a:r>
                      <a:r>
                        <a:rPr lang="en-US" altLang="ja-JP" sz="1000" kern="100" dirty="0" smtClean="0">
                          <a:effectLst/>
                          <a:latin typeface="+mn-lt"/>
                          <a:ea typeface="+mn-ea"/>
                          <a:cs typeface="+mn-cs"/>
                        </a:rPr>
                        <a:t>(43%)</a:t>
                      </a:r>
                      <a:endParaRPr lang="ja-JP" sz="1000" kern="100" dirty="0">
                        <a:effectLst/>
                        <a:latin typeface="+mn-ea"/>
                        <a:ea typeface="+mn-ea"/>
                        <a:cs typeface="Times New Roman"/>
                      </a:endParaRPr>
                    </a:p>
                  </a:txBody>
                  <a:tcPr marL="68580" marR="68580" marT="0" marB="0" anchor="ctr"/>
                </a:tc>
                <a:tc>
                  <a:txBody>
                    <a:bodyPr/>
                    <a:lstStyle/>
                    <a:p>
                      <a:pPr algn="ctr">
                        <a:lnSpc>
                          <a:spcPts val="1600"/>
                        </a:lnSpc>
                        <a:spcAft>
                          <a:spcPts val="0"/>
                        </a:spcAft>
                      </a:pPr>
                      <a:r>
                        <a:rPr lang="en-US" altLang="ja-JP" sz="1000" kern="100" dirty="0" smtClean="0">
                          <a:effectLst/>
                        </a:rPr>
                        <a:t>4</a:t>
                      </a:r>
                      <a:r>
                        <a:rPr lang="ja-JP" altLang="en-US" sz="1000" kern="100" dirty="0" smtClean="0">
                          <a:effectLst/>
                        </a:rPr>
                        <a:t>名</a:t>
                      </a:r>
                      <a:endParaRPr lang="ja-JP" sz="1000" kern="100" dirty="0">
                        <a:effectLst/>
                        <a:latin typeface="+mn-ea"/>
                        <a:ea typeface="+mn-ea"/>
                        <a:cs typeface="Times New Roman"/>
                      </a:endParaRPr>
                    </a:p>
                  </a:txBody>
                  <a:tcPr marL="68580" marR="68580" marT="0" marB="0" anchor="ct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lang="en-US" altLang="ja-JP" sz="1000" kern="100" dirty="0" smtClean="0">
                          <a:effectLst/>
                          <a:latin typeface="+mn-lt"/>
                          <a:ea typeface="+mn-ea"/>
                          <a:cs typeface="+mn-cs"/>
                        </a:rPr>
                        <a:t>6</a:t>
                      </a:r>
                      <a:r>
                        <a:rPr lang="ja-JP" altLang="en-US" sz="1000" kern="100" dirty="0" smtClean="0">
                          <a:effectLst/>
                          <a:latin typeface="+mn-lt"/>
                          <a:ea typeface="+mn-ea"/>
                          <a:cs typeface="+mn-cs"/>
                        </a:rPr>
                        <a:t>名</a:t>
                      </a:r>
                      <a:r>
                        <a:rPr lang="en-US" altLang="ja-JP" sz="1000" kern="100" dirty="0" smtClean="0">
                          <a:effectLst/>
                          <a:latin typeface="+mn-lt"/>
                          <a:ea typeface="+mn-ea"/>
                          <a:cs typeface="+mn-cs"/>
                        </a:rPr>
                        <a:t>※</a:t>
                      </a:r>
                      <a:endParaRPr lang="ja-JP" altLang="ja-JP" sz="1000" kern="100" dirty="0" smtClean="0">
                        <a:effectLst/>
                        <a:latin typeface="+mn-ea"/>
                        <a:ea typeface="+mn-ea"/>
                        <a:cs typeface="Times New Roman"/>
                      </a:endParaRPr>
                    </a:p>
                  </a:txBody>
                  <a:tcPr marL="68580" marR="68580" marT="0" marB="0" anchor="ctr">
                    <a:lnR w="12700" cap="flat" cmpd="sng" algn="ctr">
                      <a:solidFill>
                        <a:schemeClr val="tx1"/>
                      </a:solidFill>
                      <a:prstDash val="solid"/>
                      <a:round/>
                      <a:headEnd type="none" w="med" len="med"/>
                      <a:tailEnd type="none" w="med" len="med"/>
                    </a:lnR>
                  </a:tcPr>
                </a:tc>
              </a:tr>
              <a:tr h="198022">
                <a:tc>
                  <a:txBody>
                    <a:bodyPr/>
                    <a:lstStyle/>
                    <a:p>
                      <a:pPr algn="ctr">
                        <a:lnSpc>
                          <a:spcPts val="1600"/>
                        </a:lnSpc>
                        <a:spcAft>
                          <a:spcPts val="0"/>
                        </a:spcAft>
                      </a:pPr>
                      <a:r>
                        <a:rPr lang="ja-JP" altLang="en-US" sz="900" b="0" kern="0" dirty="0" smtClean="0">
                          <a:solidFill>
                            <a:schemeClr val="tx2"/>
                          </a:solidFill>
                          <a:effectLst/>
                        </a:rPr>
                        <a:t>Ｈ</a:t>
                      </a:r>
                      <a:r>
                        <a:rPr lang="en-US" altLang="ja-JP" sz="900" b="0" kern="0" dirty="0" smtClean="0">
                          <a:solidFill>
                            <a:schemeClr val="tx2"/>
                          </a:solidFill>
                          <a:effectLst/>
                        </a:rPr>
                        <a:t>27</a:t>
                      </a:r>
                      <a:endParaRPr lang="ja-JP" sz="900" b="0" kern="100" dirty="0">
                        <a:solidFill>
                          <a:schemeClr val="tx2"/>
                        </a:solidFill>
                        <a:effectLst/>
                        <a:latin typeface="+mn-ea"/>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en-US" altLang="ja-JP" sz="1000" kern="0" dirty="0" smtClean="0">
                          <a:effectLst/>
                        </a:rPr>
                        <a:t>42</a:t>
                      </a:r>
                      <a:r>
                        <a:rPr lang="ja-JP" sz="1000" kern="0" dirty="0" smtClean="0">
                          <a:effectLst/>
                        </a:rPr>
                        <a:t>名</a:t>
                      </a:r>
                      <a:r>
                        <a:rPr lang="ja-JP" altLang="en-US" sz="1000" kern="0" dirty="0" smtClean="0">
                          <a:effectLst/>
                        </a:rPr>
                        <a:t>（</a:t>
                      </a:r>
                      <a:r>
                        <a:rPr lang="en-US" altLang="ja-JP" sz="1000" kern="0" dirty="0" smtClean="0">
                          <a:effectLst/>
                        </a:rPr>
                        <a:t>20</a:t>
                      </a:r>
                      <a:r>
                        <a:rPr lang="ja-JP" altLang="en-US" sz="1000" kern="0" dirty="0" smtClean="0">
                          <a:effectLst/>
                        </a:rPr>
                        <a:t>名）</a:t>
                      </a:r>
                      <a:endParaRPr lang="ja-JP" sz="1000" kern="100" dirty="0">
                        <a:effectLst/>
                        <a:latin typeface="+mn-ea"/>
                        <a:ea typeface="+mn-ea"/>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en-US" altLang="ja-JP" sz="1000" kern="0" dirty="0" smtClean="0">
                          <a:effectLst/>
                        </a:rPr>
                        <a:t>22</a:t>
                      </a:r>
                      <a:r>
                        <a:rPr lang="ja-JP" sz="1000" kern="0" dirty="0" smtClean="0">
                          <a:effectLst/>
                        </a:rPr>
                        <a:t>名</a:t>
                      </a:r>
                      <a:endParaRPr lang="ja-JP" sz="1000" kern="100" dirty="0">
                        <a:effectLst/>
                        <a:latin typeface="+mn-ea"/>
                        <a:ea typeface="+mn-ea"/>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en-US" altLang="ja-JP" sz="1000" kern="0" dirty="0" smtClean="0">
                          <a:effectLst/>
                        </a:rPr>
                        <a:t>17</a:t>
                      </a:r>
                      <a:r>
                        <a:rPr lang="ja-JP" sz="1000" kern="0" dirty="0" smtClean="0">
                          <a:effectLst/>
                        </a:rPr>
                        <a:t>名</a:t>
                      </a:r>
                      <a:endParaRPr lang="ja-JP" sz="1000" kern="100" dirty="0">
                        <a:effectLst/>
                        <a:latin typeface="+mn-ea"/>
                        <a:ea typeface="+mn-ea"/>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en-US" altLang="ja-JP" sz="1000" kern="100" dirty="0" smtClean="0">
                          <a:effectLst/>
                          <a:latin typeface="+mn-lt"/>
                          <a:ea typeface="+mn-ea"/>
                          <a:cs typeface="+mn-cs"/>
                        </a:rPr>
                        <a:t>6</a:t>
                      </a:r>
                      <a:r>
                        <a:rPr lang="ja-JP" altLang="en-US" sz="1000" kern="100" dirty="0" smtClean="0">
                          <a:effectLst/>
                          <a:latin typeface="+mn-lt"/>
                          <a:ea typeface="+mn-ea"/>
                          <a:cs typeface="+mn-cs"/>
                        </a:rPr>
                        <a:t>名</a:t>
                      </a:r>
                      <a:r>
                        <a:rPr lang="en-US" altLang="ja-JP" sz="1000" kern="100" dirty="0" smtClean="0">
                          <a:effectLst/>
                          <a:latin typeface="+mn-lt"/>
                          <a:ea typeface="+mn-ea"/>
                          <a:cs typeface="+mn-cs"/>
                        </a:rPr>
                        <a:t>(35%) </a:t>
                      </a:r>
                      <a:endParaRPr lang="ja-JP" sz="1000" kern="100" dirty="0">
                        <a:effectLst/>
                        <a:latin typeface="+mn-ea"/>
                        <a:ea typeface="+mn-ea"/>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en-US" altLang="ja-JP" sz="1000" kern="100" dirty="0" smtClean="0">
                          <a:effectLst/>
                        </a:rPr>
                        <a:t>3</a:t>
                      </a:r>
                      <a:r>
                        <a:rPr lang="ja-JP" altLang="en-US" sz="1000" kern="100" dirty="0" smtClean="0">
                          <a:effectLst/>
                        </a:rPr>
                        <a:t>名</a:t>
                      </a:r>
                      <a:endParaRPr lang="ja-JP" sz="1000" kern="100" dirty="0">
                        <a:effectLst/>
                        <a:latin typeface="+mn-ea"/>
                        <a:ea typeface="+mn-ea"/>
                        <a:cs typeface="Times New Roman"/>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lang="en-US" altLang="ja-JP" sz="1000" kern="100" dirty="0" smtClean="0">
                          <a:effectLst/>
                          <a:latin typeface="+mn-lt"/>
                          <a:ea typeface="+mn-ea"/>
                          <a:cs typeface="+mn-cs"/>
                        </a:rPr>
                        <a:t>8</a:t>
                      </a:r>
                      <a:r>
                        <a:rPr lang="ja-JP" altLang="en-US" sz="1000" kern="100" dirty="0" smtClean="0">
                          <a:effectLst/>
                          <a:latin typeface="+mn-lt"/>
                          <a:ea typeface="+mn-ea"/>
                          <a:cs typeface="+mn-cs"/>
                        </a:rPr>
                        <a:t>名</a:t>
                      </a:r>
                      <a:r>
                        <a:rPr lang="en-US" altLang="ja-JP" sz="1000" kern="100" dirty="0" smtClean="0">
                          <a:effectLst/>
                          <a:latin typeface="+mn-lt"/>
                          <a:ea typeface="+mn-ea"/>
                          <a:cs typeface="+mn-cs"/>
                        </a:rPr>
                        <a:t>※</a:t>
                      </a: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2105" name="Rectangle 36"/>
          <p:cNvSpPr>
            <a:spLocks noChangeArrowheads="1"/>
          </p:cNvSpPr>
          <p:nvPr/>
        </p:nvSpPr>
        <p:spPr bwMode="auto">
          <a:xfrm>
            <a:off x="71215" y="3679616"/>
            <a:ext cx="4856162"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a:spcBef>
                <a:spcPct val="0"/>
              </a:spcBef>
              <a:buFontTx/>
              <a:buNone/>
            </a:pPr>
            <a:r>
              <a:rPr lang="en-US" altLang="ja-JP" sz="1000" dirty="0">
                <a:latin typeface="ＭＳ Ｐゴシック" pitchFamily="50" charset="-128"/>
                <a:cs typeface="Times New Roman" pitchFamily="18" charset="0"/>
              </a:rPr>
              <a:t>※</a:t>
            </a:r>
            <a:r>
              <a:rPr lang="ja-JP" altLang="en-US" sz="1000" dirty="0">
                <a:latin typeface="ＭＳ Ｐゴシック" pitchFamily="50" charset="-128"/>
                <a:cs typeface="Times New Roman" pitchFamily="18" charset="0"/>
              </a:rPr>
              <a:t>状態悪化・意欲低下のため、訓練中断者も含む。（</a:t>
            </a:r>
            <a:r>
              <a:rPr lang="en-US" altLang="ja-JP" sz="1000" dirty="0">
                <a:latin typeface="ＭＳ Ｐゴシック" pitchFamily="50" charset="-128"/>
                <a:cs typeface="Times New Roman" pitchFamily="18" charset="0"/>
              </a:rPr>
              <a:t>H25</a:t>
            </a:r>
            <a:r>
              <a:rPr lang="ja-JP" altLang="en-US" sz="1000" dirty="0">
                <a:latin typeface="ＭＳ Ｐゴシック" pitchFamily="50" charset="-128"/>
                <a:cs typeface="Times New Roman" pitchFamily="18" charset="0"/>
              </a:rPr>
              <a:t>：</a:t>
            </a:r>
            <a:r>
              <a:rPr lang="en-US" altLang="ja-JP" sz="1000" dirty="0">
                <a:latin typeface="ＭＳ Ｐゴシック" pitchFamily="50" charset="-128"/>
                <a:cs typeface="Times New Roman" pitchFamily="18" charset="0"/>
              </a:rPr>
              <a:t>4</a:t>
            </a:r>
            <a:r>
              <a:rPr lang="ja-JP" altLang="en-US" sz="1000" dirty="0">
                <a:latin typeface="ＭＳ Ｐゴシック" pitchFamily="50" charset="-128"/>
                <a:cs typeface="Times New Roman" pitchFamily="18" charset="0"/>
              </a:rPr>
              <a:t>名、Ｈ</a:t>
            </a:r>
            <a:r>
              <a:rPr lang="en-US" altLang="ja-JP" sz="1000" dirty="0">
                <a:latin typeface="ＭＳ Ｐゴシック" pitchFamily="50" charset="-128"/>
                <a:cs typeface="Times New Roman" pitchFamily="18" charset="0"/>
              </a:rPr>
              <a:t>26</a:t>
            </a:r>
            <a:r>
              <a:rPr lang="ja-JP" altLang="en-US" sz="1000" dirty="0">
                <a:latin typeface="ＭＳ Ｐゴシック" pitchFamily="50" charset="-128"/>
                <a:cs typeface="Times New Roman" pitchFamily="18" charset="0"/>
              </a:rPr>
              <a:t>：</a:t>
            </a:r>
            <a:r>
              <a:rPr lang="en-US" altLang="ja-JP" sz="1000" dirty="0">
                <a:latin typeface="ＭＳ Ｐゴシック" pitchFamily="50" charset="-128"/>
                <a:cs typeface="Times New Roman" pitchFamily="18" charset="0"/>
              </a:rPr>
              <a:t>2</a:t>
            </a:r>
            <a:r>
              <a:rPr lang="ja-JP" altLang="en-US" sz="1000" dirty="0">
                <a:latin typeface="ＭＳ Ｐゴシック" pitchFamily="50" charset="-128"/>
                <a:cs typeface="Times New Roman" pitchFamily="18" charset="0"/>
              </a:rPr>
              <a:t>名、Ｈ</a:t>
            </a:r>
            <a:r>
              <a:rPr lang="en-US" altLang="ja-JP" sz="1000" dirty="0">
                <a:latin typeface="ＭＳ Ｐゴシック" pitchFamily="50" charset="-128"/>
                <a:cs typeface="Times New Roman" pitchFamily="18" charset="0"/>
              </a:rPr>
              <a:t>27</a:t>
            </a:r>
            <a:r>
              <a:rPr lang="ja-JP" altLang="en-US" sz="1000" dirty="0">
                <a:latin typeface="ＭＳ Ｐゴシック" pitchFamily="50" charset="-128"/>
                <a:cs typeface="Times New Roman" pitchFamily="18" charset="0"/>
              </a:rPr>
              <a:t>：</a:t>
            </a:r>
            <a:r>
              <a:rPr lang="en-US" altLang="ja-JP" sz="1000" dirty="0">
                <a:latin typeface="ＭＳ Ｐゴシック" pitchFamily="50" charset="-128"/>
                <a:cs typeface="Times New Roman" pitchFamily="18" charset="0"/>
              </a:rPr>
              <a:t>4</a:t>
            </a:r>
            <a:r>
              <a:rPr lang="ja-JP" altLang="en-US" sz="1000" dirty="0">
                <a:latin typeface="ＭＳ Ｐゴシック" pitchFamily="50" charset="-128"/>
                <a:cs typeface="Times New Roman" pitchFamily="18" charset="0"/>
              </a:rPr>
              <a:t>名</a:t>
            </a:r>
            <a:r>
              <a:rPr lang="ja-JP" altLang="en-US" sz="1000" dirty="0" smtClean="0">
                <a:latin typeface="ＭＳ Ｐゴシック" pitchFamily="50" charset="-128"/>
                <a:cs typeface="Times New Roman" pitchFamily="18" charset="0"/>
              </a:rPr>
              <a:t>）</a:t>
            </a:r>
            <a:endParaRPr lang="en-US" altLang="ja-JP" sz="1000" dirty="0">
              <a:latin typeface="ＭＳ Ｐゴシック" pitchFamily="50" charset="-128"/>
              <a:cs typeface="Times New Roman" pitchFamily="18" charset="0"/>
            </a:endParaRPr>
          </a:p>
          <a:p>
            <a:pPr>
              <a:spcBef>
                <a:spcPct val="0"/>
              </a:spcBef>
              <a:buFontTx/>
              <a:buNone/>
            </a:pPr>
            <a:r>
              <a:rPr lang="ja-JP" altLang="en-US" sz="1000" dirty="0">
                <a:latin typeface="ＭＳ Ｐゴシック" pitchFamily="50" charset="-128"/>
                <a:cs typeface="Times New Roman" pitchFamily="18" charset="0"/>
              </a:rPr>
              <a:t>・訓練生のニーズに応じてＨ</a:t>
            </a:r>
            <a:r>
              <a:rPr lang="en-US" altLang="ja-JP" sz="1000" dirty="0">
                <a:latin typeface="ＭＳ Ｐゴシック" pitchFamily="50" charset="-128"/>
                <a:cs typeface="Times New Roman" pitchFamily="18" charset="0"/>
              </a:rPr>
              <a:t>26</a:t>
            </a:r>
            <a:r>
              <a:rPr lang="ja-JP" altLang="en-US" sz="1000" dirty="0">
                <a:latin typeface="ＭＳ Ｐゴシック" pitchFamily="50" charset="-128"/>
                <a:cs typeface="Times New Roman" pitchFamily="18" charset="0"/>
              </a:rPr>
              <a:t>年度よりコース制を導入、新規人数は増加傾向にある。</a:t>
            </a:r>
            <a:endParaRPr lang="en-US" altLang="ja-JP" sz="1000" dirty="0">
              <a:latin typeface="ＭＳ Ｐゴシック" pitchFamily="50" charset="-128"/>
              <a:cs typeface="Times New Roman" pitchFamily="18" charset="0"/>
            </a:endParaRPr>
          </a:p>
          <a:p>
            <a:pPr>
              <a:spcBef>
                <a:spcPct val="0"/>
              </a:spcBef>
              <a:buFontTx/>
              <a:buNone/>
            </a:pPr>
            <a:r>
              <a:rPr lang="ja-JP" altLang="en-US" sz="1000" dirty="0">
                <a:latin typeface="ＭＳ Ｐゴシック" pitchFamily="50" charset="-128"/>
                <a:cs typeface="Times New Roman" pitchFamily="18" charset="0"/>
              </a:rPr>
              <a:t>　社会参加コース（</a:t>
            </a:r>
            <a:r>
              <a:rPr lang="en-US" altLang="ja-JP" sz="1000" dirty="0">
                <a:latin typeface="ＭＳ Ｐゴシック" pitchFamily="50" charset="-128"/>
                <a:cs typeface="Times New Roman" pitchFamily="18" charset="0"/>
              </a:rPr>
              <a:t>3</a:t>
            </a:r>
            <a:r>
              <a:rPr lang="ja-JP" altLang="en-US" sz="1000" dirty="0">
                <a:latin typeface="ＭＳ Ｐゴシック" pitchFamily="50" charset="-128"/>
                <a:cs typeface="Times New Roman" pitchFamily="18" charset="0"/>
              </a:rPr>
              <a:t>ヵ月からエントリー可、最大</a:t>
            </a:r>
            <a:r>
              <a:rPr lang="en-US" altLang="ja-JP" sz="1000" dirty="0">
                <a:latin typeface="ＭＳ Ｐゴシック" pitchFamily="50" charset="-128"/>
                <a:cs typeface="Times New Roman" pitchFamily="18" charset="0"/>
              </a:rPr>
              <a:t>1</a:t>
            </a:r>
            <a:r>
              <a:rPr lang="ja-JP" altLang="en-US" sz="1000" dirty="0">
                <a:latin typeface="ＭＳ Ｐゴシック" pitchFamily="50" charset="-128"/>
                <a:cs typeface="Times New Roman" pitchFamily="18" charset="0"/>
              </a:rPr>
              <a:t>年）、就労準備コース（</a:t>
            </a:r>
            <a:r>
              <a:rPr lang="en-US" altLang="ja-JP" sz="1000" dirty="0">
                <a:latin typeface="ＭＳ Ｐゴシック" pitchFamily="50" charset="-128"/>
                <a:cs typeface="Times New Roman" pitchFamily="18" charset="0"/>
              </a:rPr>
              <a:t>6</a:t>
            </a:r>
            <a:r>
              <a:rPr lang="ja-JP" altLang="en-US" sz="1000" dirty="0">
                <a:latin typeface="ＭＳ Ｐゴシック" pitchFamily="50" charset="-128"/>
                <a:cs typeface="Times New Roman" pitchFamily="18" charset="0"/>
              </a:rPr>
              <a:t>ヵ月、最大</a:t>
            </a:r>
            <a:r>
              <a:rPr lang="en-US" altLang="ja-JP" sz="1000" dirty="0">
                <a:latin typeface="ＭＳ Ｐゴシック" pitchFamily="50" charset="-128"/>
                <a:cs typeface="Times New Roman" pitchFamily="18" charset="0"/>
              </a:rPr>
              <a:t>1</a:t>
            </a:r>
            <a:r>
              <a:rPr lang="ja-JP" altLang="en-US" sz="1000" dirty="0">
                <a:latin typeface="ＭＳ Ｐゴシック" pitchFamily="50" charset="-128"/>
                <a:cs typeface="Times New Roman" pitchFamily="18" charset="0"/>
              </a:rPr>
              <a:t>年）</a:t>
            </a:r>
            <a:endParaRPr lang="en-US" altLang="ja-JP" sz="1000" dirty="0"/>
          </a:p>
          <a:p>
            <a:pPr>
              <a:spcBef>
                <a:spcPct val="0"/>
              </a:spcBef>
              <a:buFontTx/>
              <a:buNone/>
            </a:pPr>
            <a:r>
              <a:rPr lang="ja-JP" altLang="en-US" sz="1000" dirty="0">
                <a:latin typeface="ＭＳ Ｐゴシック" pitchFamily="50" charset="-128"/>
                <a:cs typeface="Times New Roman" pitchFamily="18" charset="0"/>
              </a:rPr>
              <a:t>・支援機関利用者は、訓練中から利用していた福祉サービスや医療機関以外に、就労</a:t>
            </a:r>
            <a:r>
              <a:rPr lang="ja-JP" altLang="en-US" sz="1000" dirty="0" smtClean="0">
                <a:latin typeface="ＭＳ Ｐゴシック" pitchFamily="50" charset="-128"/>
                <a:cs typeface="Times New Roman" pitchFamily="18" charset="0"/>
              </a:rPr>
              <a:t>継続Ａ型事業所や</a:t>
            </a:r>
            <a:r>
              <a:rPr lang="ja-JP" altLang="en-US" sz="1000" dirty="0">
                <a:latin typeface="ＭＳ Ｐゴシック" pitchFamily="50" charset="-128"/>
                <a:cs typeface="Times New Roman" pitchFamily="18" charset="0"/>
              </a:rPr>
              <a:t>他の就労支援機関への通所を開始した者がいる。</a:t>
            </a:r>
            <a:endParaRPr lang="en-US" altLang="ja-JP" sz="1000" dirty="0">
              <a:latin typeface="ＭＳ Ｐゴシック" pitchFamily="50" charset="-128"/>
              <a:cs typeface="Times New Roman" pitchFamily="18" charset="0"/>
            </a:endParaRPr>
          </a:p>
          <a:p>
            <a:pPr>
              <a:spcBef>
                <a:spcPct val="0"/>
              </a:spcBef>
              <a:buFontTx/>
              <a:buNone/>
            </a:pPr>
            <a:r>
              <a:rPr lang="ja-JP" altLang="en-US" sz="1000" dirty="0">
                <a:latin typeface="ＭＳ Ｐゴシック" pitchFamily="50" charset="-128"/>
                <a:cs typeface="Times New Roman" pitchFamily="18" charset="0"/>
              </a:rPr>
              <a:t>・Ｈ</a:t>
            </a:r>
            <a:r>
              <a:rPr lang="en-US" altLang="ja-JP" sz="1000" dirty="0">
                <a:latin typeface="ＭＳ Ｐゴシック" pitchFamily="50" charset="-128"/>
                <a:cs typeface="Times New Roman" pitchFamily="18" charset="0"/>
              </a:rPr>
              <a:t>25</a:t>
            </a:r>
            <a:r>
              <a:rPr lang="ja-JP" altLang="en-US" sz="1000" dirty="0">
                <a:latin typeface="ＭＳ Ｐゴシック" pitchFamily="50" charset="-128"/>
                <a:cs typeface="Times New Roman" pitchFamily="18" charset="0"/>
              </a:rPr>
              <a:t>年度訓練</a:t>
            </a:r>
            <a:r>
              <a:rPr lang="ja-JP" altLang="en-US" sz="1000" dirty="0" smtClean="0">
                <a:latin typeface="ＭＳ Ｐゴシック" pitchFamily="50" charset="-128"/>
                <a:cs typeface="Times New Roman" pitchFamily="18" charset="0"/>
              </a:rPr>
              <a:t>終了者の就職率</a:t>
            </a:r>
            <a:r>
              <a:rPr lang="en-US" altLang="ja-JP" sz="1000" dirty="0" smtClean="0">
                <a:solidFill>
                  <a:srgbClr val="FF0000"/>
                </a:solidFill>
                <a:latin typeface="ＭＳ Ｐゴシック" pitchFamily="50" charset="-128"/>
                <a:cs typeface="Times New Roman" pitchFamily="18" charset="0"/>
              </a:rPr>
              <a:t>43.4</a:t>
            </a:r>
            <a:r>
              <a:rPr lang="en-US" altLang="ja-JP" sz="1000" dirty="0">
                <a:solidFill>
                  <a:srgbClr val="FF0000"/>
                </a:solidFill>
                <a:latin typeface="ＭＳ Ｐゴシック" pitchFamily="50" charset="-128"/>
                <a:cs typeface="Times New Roman" pitchFamily="18" charset="0"/>
              </a:rPr>
              <a:t>%</a:t>
            </a:r>
            <a:r>
              <a:rPr lang="ja-JP" altLang="en-US" sz="1000" dirty="0">
                <a:latin typeface="ＭＳ Ｐゴシック" pitchFamily="50" charset="-128"/>
                <a:cs typeface="Times New Roman" pitchFamily="18" charset="0"/>
              </a:rPr>
              <a:t>（全国</a:t>
            </a:r>
            <a:r>
              <a:rPr lang="en-US" altLang="ja-JP" sz="1000" dirty="0">
                <a:latin typeface="ＭＳ Ｐゴシック" pitchFamily="50" charset="-128"/>
                <a:cs typeface="Times New Roman" pitchFamily="18" charset="0"/>
              </a:rPr>
              <a:t>28.7%</a:t>
            </a:r>
            <a:r>
              <a:rPr lang="ja-JP" altLang="en-US" sz="1000" dirty="0">
                <a:latin typeface="ＭＳ Ｐゴシック" pitchFamily="50" charset="-128"/>
                <a:cs typeface="Times New Roman" pitchFamily="18" charset="0"/>
              </a:rPr>
              <a:t>）、協力事業所への就職は</a:t>
            </a:r>
            <a:r>
              <a:rPr lang="ja-JP" altLang="en-US" sz="1000" dirty="0" smtClean="0">
                <a:latin typeface="ＭＳ Ｐゴシック" pitchFamily="50" charset="-128"/>
                <a:cs typeface="Times New Roman" pitchFamily="18" charset="0"/>
              </a:rPr>
              <a:t>減少</a:t>
            </a:r>
            <a:r>
              <a:rPr lang="ja-JP" altLang="en-US" sz="1000" dirty="0">
                <a:latin typeface="ＭＳ Ｐゴシック" pitchFamily="50" charset="-128"/>
                <a:cs typeface="Times New Roman" pitchFamily="18" charset="0"/>
              </a:rPr>
              <a:t>傾向</a:t>
            </a:r>
            <a:r>
              <a:rPr lang="ja-JP" altLang="en-US" sz="1000" dirty="0" smtClean="0">
                <a:latin typeface="ＭＳ Ｐゴシック" pitchFamily="50" charset="-128"/>
                <a:cs typeface="Times New Roman" pitchFamily="18" charset="0"/>
              </a:rPr>
              <a:t>。</a:t>
            </a:r>
            <a:endParaRPr lang="en-US" altLang="ja-JP" sz="1000" dirty="0">
              <a:latin typeface="ＭＳ Ｐゴシック" pitchFamily="50" charset="-128"/>
              <a:cs typeface="Times New Roman" pitchFamily="18" charset="0"/>
            </a:endParaRPr>
          </a:p>
          <a:p>
            <a:pPr>
              <a:spcBef>
                <a:spcPct val="0"/>
              </a:spcBef>
              <a:buFontTx/>
              <a:buNone/>
            </a:pPr>
            <a:r>
              <a:rPr lang="ja-JP" altLang="en-US" sz="1000" dirty="0">
                <a:latin typeface="ＭＳ Ｐゴシック" pitchFamily="50" charset="-128"/>
                <a:cs typeface="Times New Roman" pitchFamily="18" charset="0"/>
              </a:rPr>
              <a:t>　就職に至らないまでも就職活動や他の訓練を開始する等、就職意欲が高まっている。</a:t>
            </a:r>
            <a:endParaRPr lang="en-US" altLang="ja-JP" sz="1000" dirty="0">
              <a:solidFill>
                <a:srgbClr val="FF0000"/>
              </a:solidFill>
              <a:latin typeface="ＭＳ Ｐゴシック" pitchFamily="50" charset="-128"/>
              <a:cs typeface="Times New Roman" pitchFamily="18" charset="0"/>
            </a:endParaRPr>
          </a:p>
        </p:txBody>
      </p:sp>
      <p:sp>
        <p:nvSpPr>
          <p:cNvPr id="2106" name="Rectangle 36"/>
          <p:cNvSpPr>
            <a:spLocks noChangeArrowheads="1"/>
          </p:cNvSpPr>
          <p:nvPr/>
        </p:nvSpPr>
        <p:spPr bwMode="auto">
          <a:xfrm>
            <a:off x="98377" y="2611957"/>
            <a:ext cx="210101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indent="152400"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r>
              <a:rPr lang="ja-JP" altLang="ja-JP" sz="1000" dirty="0">
                <a:latin typeface="ＭＳ Ｐゴシック" pitchFamily="50" charset="-128"/>
                <a:cs typeface="Times New Roman" pitchFamily="18" charset="0"/>
              </a:rPr>
              <a:t>１）訓練</a:t>
            </a:r>
            <a:r>
              <a:rPr lang="ja-JP" altLang="en-US" sz="1000" dirty="0">
                <a:latin typeface="ＭＳ Ｐゴシック" pitchFamily="50" charset="-128"/>
                <a:cs typeface="Times New Roman" pitchFamily="18" charset="0"/>
              </a:rPr>
              <a:t>生の実績とその後の経過</a:t>
            </a:r>
            <a:endParaRPr lang="ja-JP" altLang="ja-JP" sz="1000" dirty="0"/>
          </a:p>
        </p:txBody>
      </p:sp>
      <p:sp>
        <p:nvSpPr>
          <p:cNvPr id="2107" name="Rectangle 36"/>
          <p:cNvSpPr>
            <a:spLocks noChangeArrowheads="1"/>
          </p:cNvSpPr>
          <p:nvPr/>
        </p:nvSpPr>
        <p:spPr bwMode="auto">
          <a:xfrm>
            <a:off x="2452241" y="4968211"/>
            <a:ext cx="193476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indent="152400"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r>
              <a:rPr lang="ja-JP" altLang="en-US" sz="1000" dirty="0" smtClean="0">
                <a:latin typeface="ＭＳ Ｐゴシック" pitchFamily="50" charset="-128"/>
                <a:cs typeface="Times New Roman" pitchFamily="18" charset="0"/>
              </a:rPr>
              <a:t>協力</a:t>
            </a:r>
            <a:r>
              <a:rPr lang="ja-JP" altLang="en-US" sz="1000" dirty="0">
                <a:latin typeface="ＭＳ Ｐゴシック" pitchFamily="50" charset="-128"/>
                <a:cs typeface="Times New Roman" pitchFamily="18" charset="0"/>
              </a:rPr>
              <a:t>事業所育成講座実績</a:t>
            </a:r>
            <a:endParaRPr lang="ja-JP" altLang="ja-JP" sz="1000" dirty="0"/>
          </a:p>
        </p:txBody>
      </p:sp>
      <p:graphicFrame>
        <p:nvGraphicFramePr>
          <p:cNvPr id="28" name="表 27"/>
          <p:cNvGraphicFramePr>
            <a:graphicFrameLocks noGrp="1"/>
          </p:cNvGraphicFramePr>
          <p:nvPr>
            <p:extLst>
              <p:ext uri="{D42A27DB-BD31-4B8C-83A1-F6EECF244321}">
                <p14:modId xmlns:p14="http://schemas.microsoft.com/office/powerpoint/2010/main" val="3064704335"/>
              </p:ext>
            </p:extLst>
          </p:nvPr>
        </p:nvGraphicFramePr>
        <p:xfrm>
          <a:off x="98377" y="5247368"/>
          <a:ext cx="2313137" cy="792088"/>
        </p:xfrm>
        <a:graphic>
          <a:graphicData uri="http://schemas.openxmlformats.org/drawingml/2006/table">
            <a:tbl>
              <a:tblPr firstRow="1" firstCol="1" bandRow="1">
                <a:tableStyleId>{21E4AEA4-8DFA-4A89-87EB-49C32662AFE0}</a:tableStyleId>
              </a:tblPr>
              <a:tblGrid>
                <a:gridCol w="395662"/>
                <a:gridCol w="975071"/>
                <a:gridCol w="942404"/>
              </a:tblGrid>
              <a:tr h="198022">
                <a:tc>
                  <a:txBody>
                    <a:bodyPr/>
                    <a:lstStyle/>
                    <a:p>
                      <a:pPr algn="ctr">
                        <a:lnSpc>
                          <a:spcPts val="1600"/>
                        </a:lnSpc>
                        <a:spcAft>
                          <a:spcPts val="0"/>
                        </a:spcAft>
                      </a:pPr>
                      <a:r>
                        <a:rPr lang="ja-JP" sz="800" kern="0" dirty="0">
                          <a:solidFill>
                            <a:schemeClr val="tx2"/>
                          </a:solidFill>
                          <a:effectLst/>
                        </a:rPr>
                        <a:t>年度</a:t>
                      </a:r>
                      <a:endParaRPr lang="ja-JP" sz="800" kern="100" dirty="0">
                        <a:solidFill>
                          <a:schemeClr val="tx2"/>
                        </a:solidFill>
                        <a:effectLst/>
                        <a:latin typeface="+mn-ea"/>
                        <a:ea typeface="+mn-ea"/>
                        <a:cs typeface="Times New Roman"/>
                      </a:endParaRPr>
                    </a:p>
                  </a:txBody>
                  <a:tcPr marL="68583" marR="68583"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altLang="en-US" sz="800" kern="100" dirty="0" smtClean="0">
                          <a:solidFill>
                            <a:schemeClr val="tx2"/>
                          </a:solidFill>
                          <a:effectLst/>
                          <a:latin typeface="+mn-ea"/>
                          <a:ea typeface="+mn-ea"/>
                          <a:cs typeface="Times New Roman"/>
                        </a:rPr>
                        <a:t>登録事業所数</a:t>
                      </a:r>
                      <a:endParaRPr lang="ja-JP" sz="800" kern="100" dirty="0">
                        <a:solidFill>
                          <a:schemeClr val="tx2"/>
                        </a:solidFill>
                        <a:effectLst/>
                        <a:latin typeface="+mn-ea"/>
                        <a:ea typeface="+mn-ea"/>
                        <a:cs typeface="Times New Roman"/>
                      </a:endParaRPr>
                    </a:p>
                  </a:txBody>
                  <a:tcPr marL="68583" marR="68583"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lang="ja-JP" altLang="en-US" sz="800" kern="0" dirty="0" smtClean="0">
                          <a:solidFill>
                            <a:schemeClr val="tx2"/>
                          </a:solidFill>
                          <a:effectLst/>
                        </a:rPr>
                        <a:t>受入数（稼働率）</a:t>
                      </a:r>
                      <a:endParaRPr lang="ja-JP" altLang="ja-JP" sz="800" kern="100" dirty="0" smtClean="0">
                        <a:solidFill>
                          <a:schemeClr val="tx2"/>
                        </a:solidFill>
                        <a:effectLst/>
                        <a:latin typeface="+mn-ea"/>
                        <a:ea typeface="+mn-ea"/>
                        <a:cs typeface="Times New Roman"/>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98022">
                <a:tc>
                  <a:txBody>
                    <a:bodyPr/>
                    <a:lstStyle/>
                    <a:p>
                      <a:pPr algn="ctr">
                        <a:lnSpc>
                          <a:spcPts val="1600"/>
                        </a:lnSpc>
                        <a:spcAft>
                          <a:spcPts val="0"/>
                        </a:spcAft>
                      </a:pPr>
                      <a:r>
                        <a:rPr lang="ja-JP" altLang="en-US" sz="1000" kern="0" dirty="0" smtClean="0">
                          <a:solidFill>
                            <a:schemeClr val="tx2"/>
                          </a:solidFill>
                          <a:effectLst/>
                        </a:rPr>
                        <a:t>Ｈ</a:t>
                      </a:r>
                      <a:r>
                        <a:rPr lang="en-US" altLang="ja-JP" sz="1000" kern="0" dirty="0" smtClean="0">
                          <a:solidFill>
                            <a:schemeClr val="tx2"/>
                          </a:solidFill>
                          <a:effectLst/>
                        </a:rPr>
                        <a:t>25</a:t>
                      </a:r>
                      <a:endParaRPr lang="ja-JP" sz="1000" kern="100" dirty="0">
                        <a:solidFill>
                          <a:schemeClr val="tx2"/>
                        </a:solidFill>
                        <a:effectLst/>
                        <a:latin typeface="+mn-ea"/>
                        <a:ea typeface="+mn-ea"/>
                        <a:cs typeface="Times New Roman"/>
                      </a:endParaRPr>
                    </a:p>
                  </a:txBody>
                  <a:tcPr marL="68583" marR="68583" marT="0" marB="0" anchor="ctr">
                    <a:lnL w="12700" cap="flat" cmpd="sng" algn="ctr">
                      <a:solidFill>
                        <a:schemeClr val="tx1"/>
                      </a:solidFill>
                      <a:prstDash val="solid"/>
                      <a:round/>
                      <a:headEnd type="none" w="med" len="med"/>
                      <a:tailEnd type="none" w="med" len="med"/>
                    </a:lnL>
                  </a:tcPr>
                </a:tc>
                <a:tc>
                  <a:txBody>
                    <a:bodyPr/>
                    <a:lstStyle/>
                    <a:p>
                      <a:pPr algn="ctr">
                        <a:lnSpc>
                          <a:spcPts val="1600"/>
                        </a:lnSpc>
                        <a:spcAft>
                          <a:spcPts val="0"/>
                        </a:spcAft>
                      </a:pPr>
                      <a:r>
                        <a:rPr lang="en-US" altLang="ja-JP" sz="1000" kern="100" dirty="0" smtClean="0">
                          <a:effectLst/>
                          <a:latin typeface="+mn-lt"/>
                          <a:ea typeface="+mn-ea"/>
                          <a:cs typeface="Times New Roman"/>
                        </a:rPr>
                        <a:t>62</a:t>
                      </a:r>
                      <a:r>
                        <a:rPr lang="ja-JP" altLang="en-US" sz="1000" kern="100" dirty="0" smtClean="0">
                          <a:effectLst/>
                          <a:latin typeface="+mn-ea"/>
                          <a:ea typeface="+mn-ea"/>
                          <a:cs typeface="Times New Roman"/>
                        </a:rPr>
                        <a:t>事業所</a:t>
                      </a:r>
                      <a:endParaRPr lang="ja-JP" sz="1000" kern="100" dirty="0">
                        <a:effectLst/>
                        <a:latin typeface="+mn-ea"/>
                        <a:ea typeface="+mn-ea"/>
                        <a:cs typeface="Times New Roman"/>
                      </a:endParaRPr>
                    </a:p>
                  </a:txBody>
                  <a:tcPr marL="68583" marR="68583" marT="0" marB="0" anchor="ct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lang="en-US" altLang="ja-JP" sz="1000" kern="0" dirty="0" smtClean="0">
                          <a:effectLst/>
                        </a:rPr>
                        <a:t>14</a:t>
                      </a:r>
                      <a:r>
                        <a:rPr lang="ja-JP" altLang="en-US" sz="1000" kern="0" dirty="0" smtClean="0">
                          <a:effectLst/>
                        </a:rPr>
                        <a:t>事業（</a:t>
                      </a:r>
                      <a:r>
                        <a:rPr lang="en-US" altLang="ja-JP" sz="1000" kern="0" dirty="0" smtClean="0">
                          <a:effectLst/>
                        </a:rPr>
                        <a:t>22%</a:t>
                      </a:r>
                      <a:r>
                        <a:rPr lang="ja-JP" altLang="en-US" sz="1000" kern="0" dirty="0" smtClean="0">
                          <a:effectLst/>
                        </a:rPr>
                        <a:t>）</a:t>
                      </a:r>
                      <a:endParaRPr lang="ja-JP" altLang="ja-JP" sz="1000" kern="100" dirty="0" smtClean="0">
                        <a:effectLst/>
                        <a:latin typeface="+mn-ea"/>
                        <a:ea typeface="+mn-ea"/>
                        <a:cs typeface="Times New Roman"/>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98022">
                <a:tc>
                  <a:txBody>
                    <a:bodyPr/>
                    <a:lstStyle/>
                    <a:p>
                      <a:pPr algn="ctr">
                        <a:lnSpc>
                          <a:spcPts val="1600"/>
                        </a:lnSpc>
                        <a:spcAft>
                          <a:spcPts val="0"/>
                        </a:spcAft>
                      </a:pPr>
                      <a:r>
                        <a:rPr lang="ja-JP" altLang="en-US" sz="1000" kern="0" dirty="0" smtClean="0">
                          <a:solidFill>
                            <a:schemeClr val="tx2"/>
                          </a:solidFill>
                          <a:effectLst/>
                        </a:rPr>
                        <a:t>Ｈ</a:t>
                      </a:r>
                      <a:r>
                        <a:rPr lang="en-US" altLang="ja-JP" sz="1000" kern="0" dirty="0" smtClean="0">
                          <a:solidFill>
                            <a:schemeClr val="tx2"/>
                          </a:solidFill>
                          <a:effectLst/>
                        </a:rPr>
                        <a:t>26</a:t>
                      </a:r>
                      <a:endParaRPr lang="ja-JP" sz="1000" kern="100" dirty="0">
                        <a:solidFill>
                          <a:schemeClr val="tx2"/>
                        </a:solidFill>
                        <a:effectLst/>
                        <a:latin typeface="+mn-ea"/>
                        <a:ea typeface="+mn-ea"/>
                        <a:cs typeface="Times New Roman"/>
                      </a:endParaRPr>
                    </a:p>
                  </a:txBody>
                  <a:tcPr marL="68583" marR="68583" marT="0" marB="0" anchor="ctr">
                    <a:lnL w="12700" cap="flat" cmpd="sng" algn="ctr">
                      <a:solidFill>
                        <a:schemeClr val="tx1"/>
                      </a:solidFill>
                      <a:prstDash val="solid"/>
                      <a:round/>
                      <a:headEnd type="none" w="med" len="med"/>
                      <a:tailEnd type="none" w="med" len="med"/>
                    </a:lnL>
                  </a:tcPr>
                </a:tc>
                <a:tc>
                  <a:txBody>
                    <a:bodyPr/>
                    <a:lstStyle/>
                    <a:p>
                      <a:pPr algn="ctr">
                        <a:lnSpc>
                          <a:spcPts val="1600"/>
                        </a:lnSpc>
                        <a:spcAft>
                          <a:spcPts val="0"/>
                        </a:spcAft>
                      </a:pPr>
                      <a:r>
                        <a:rPr lang="en-US" altLang="ja-JP" sz="1000" kern="100" dirty="0" smtClean="0">
                          <a:effectLst/>
                          <a:latin typeface="+mn-lt"/>
                          <a:ea typeface="+mn-ea"/>
                          <a:cs typeface="Times New Roman"/>
                        </a:rPr>
                        <a:t>57</a:t>
                      </a:r>
                      <a:r>
                        <a:rPr lang="ja-JP" altLang="en-US" sz="1000" kern="100" dirty="0" smtClean="0">
                          <a:effectLst/>
                          <a:latin typeface="+mn-ea"/>
                          <a:ea typeface="+mn-ea"/>
                          <a:cs typeface="Times New Roman"/>
                        </a:rPr>
                        <a:t>事業所</a:t>
                      </a:r>
                      <a:endParaRPr lang="ja-JP" sz="1000" kern="100" dirty="0">
                        <a:effectLst/>
                        <a:latin typeface="+mn-ea"/>
                        <a:ea typeface="+mn-ea"/>
                        <a:cs typeface="Times New Roman"/>
                      </a:endParaRPr>
                    </a:p>
                  </a:txBody>
                  <a:tcPr marL="68583" marR="68583" marT="0" marB="0" anchor="ct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lang="en-US" altLang="ja-JP" sz="1000" kern="0" dirty="0" smtClean="0">
                          <a:effectLst/>
                        </a:rPr>
                        <a:t>21</a:t>
                      </a:r>
                      <a:r>
                        <a:rPr lang="ja-JP" altLang="en-US" sz="1000" kern="0" dirty="0" smtClean="0">
                          <a:effectLst/>
                        </a:rPr>
                        <a:t>事業（</a:t>
                      </a:r>
                      <a:r>
                        <a:rPr lang="en-US" altLang="ja-JP" sz="1000" kern="0" dirty="0" smtClean="0">
                          <a:effectLst/>
                        </a:rPr>
                        <a:t>37%</a:t>
                      </a:r>
                      <a:r>
                        <a:rPr lang="ja-JP" altLang="en-US" sz="1000" kern="0" dirty="0" smtClean="0">
                          <a:effectLst/>
                        </a:rPr>
                        <a:t>）</a:t>
                      </a:r>
                      <a:endParaRPr lang="ja-JP" altLang="ja-JP" sz="1000" kern="100" dirty="0" smtClean="0">
                        <a:effectLst/>
                        <a:latin typeface="+mn-ea"/>
                        <a:ea typeface="+mn-ea"/>
                        <a:cs typeface="Times New Roman"/>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r>
              <a:tr h="198022">
                <a:tc>
                  <a:txBody>
                    <a:bodyPr/>
                    <a:lstStyle/>
                    <a:p>
                      <a:pPr algn="ctr">
                        <a:lnSpc>
                          <a:spcPts val="1600"/>
                        </a:lnSpc>
                        <a:spcAft>
                          <a:spcPts val="0"/>
                        </a:spcAft>
                      </a:pPr>
                      <a:r>
                        <a:rPr lang="ja-JP" altLang="en-US" sz="1000" kern="0" dirty="0" smtClean="0">
                          <a:solidFill>
                            <a:schemeClr val="tx2"/>
                          </a:solidFill>
                          <a:effectLst/>
                        </a:rPr>
                        <a:t>Ｈ</a:t>
                      </a:r>
                      <a:r>
                        <a:rPr lang="en-US" altLang="ja-JP" sz="1000" kern="0" dirty="0" smtClean="0">
                          <a:solidFill>
                            <a:schemeClr val="tx2"/>
                          </a:solidFill>
                          <a:effectLst/>
                        </a:rPr>
                        <a:t>27</a:t>
                      </a:r>
                      <a:endParaRPr lang="ja-JP" sz="1000" kern="100" dirty="0">
                        <a:solidFill>
                          <a:schemeClr val="tx2"/>
                        </a:solidFill>
                        <a:effectLst/>
                        <a:latin typeface="+mn-ea"/>
                        <a:ea typeface="+mn-ea"/>
                        <a:cs typeface="Times New Roman"/>
                      </a:endParaRPr>
                    </a:p>
                  </a:txBody>
                  <a:tcPr marL="68583" marR="68583"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en-US" altLang="ja-JP" sz="1000" kern="100" dirty="0" smtClean="0">
                          <a:effectLst/>
                          <a:latin typeface="+mn-lt"/>
                          <a:ea typeface="+mn-ea"/>
                          <a:cs typeface="Times New Roman"/>
                        </a:rPr>
                        <a:t>62</a:t>
                      </a:r>
                      <a:r>
                        <a:rPr lang="ja-JP" altLang="en-US" sz="1000" kern="100" dirty="0" smtClean="0">
                          <a:effectLst/>
                          <a:latin typeface="+mn-ea"/>
                          <a:ea typeface="+mn-ea"/>
                          <a:cs typeface="Times New Roman"/>
                        </a:rPr>
                        <a:t>事業所</a:t>
                      </a:r>
                      <a:endParaRPr lang="ja-JP" sz="1000" kern="100" dirty="0">
                        <a:effectLst/>
                        <a:latin typeface="+mn-ea"/>
                        <a:ea typeface="+mn-ea"/>
                        <a:cs typeface="Times New Roman"/>
                      </a:endParaRPr>
                    </a:p>
                  </a:txBody>
                  <a:tcPr marL="68583" marR="68583"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lang="en-US" altLang="ja-JP" sz="1000" kern="0" dirty="0" smtClean="0">
                          <a:effectLst/>
                        </a:rPr>
                        <a:t>21</a:t>
                      </a:r>
                      <a:r>
                        <a:rPr lang="ja-JP" altLang="en-US" sz="1000" kern="0" dirty="0" smtClean="0">
                          <a:effectLst/>
                        </a:rPr>
                        <a:t>事業（</a:t>
                      </a:r>
                      <a:r>
                        <a:rPr lang="en-US" altLang="ja-JP" sz="1000" kern="0" dirty="0" smtClean="0">
                          <a:effectLst/>
                        </a:rPr>
                        <a:t>33%</a:t>
                      </a:r>
                      <a:r>
                        <a:rPr lang="ja-JP" altLang="en-US" sz="1000" kern="0" dirty="0" smtClean="0">
                          <a:effectLst/>
                        </a:rPr>
                        <a:t>）</a:t>
                      </a:r>
                      <a:endParaRPr lang="ja-JP" altLang="ja-JP" sz="1000" kern="100" dirty="0" smtClean="0">
                        <a:effectLst/>
                        <a:latin typeface="+mn-ea"/>
                        <a:ea typeface="+mn-ea"/>
                        <a:cs typeface="Times New Roman"/>
                      </a:endParaRPr>
                    </a:p>
                  </a:txBody>
                  <a:tcPr marL="68583" marR="6858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1954983602"/>
              </p:ext>
            </p:extLst>
          </p:nvPr>
        </p:nvGraphicFramePr>
        <p:xfrm>
          <a:off x="2533377" y="5237740"/>
          <a:ext cx="2214786" cy="792088"/>
        </p:xfrm>
        <a:graphic>
          <a:graphicData uri="http://schemas.openxmlformats.org/drawingml/2006/table">
            <a:tbl>
              <a:tblPr firstRow="1" firstCol="1" bandRow="1">
                <a:tableStyleId>{21E4AEA4-8DFA-4A89-87EB-49C32662AFE0}</a:tableStyleId>
              </a:tblPr>
              <a:tblGrid>
                <a:gridCol w="502302"/>
                <a:gridCol w="534178"/>
                <a:gridCol w="589153"/>
                <a:gridCol w="589153"/>
              </a:tblGrid>
              <a:tr h="198022">
                <a:tc>
                  <a:txBody>
                    <a:bodyPr/>
                    <a:lstStyle/>
                    <a:p>
                      <a:pPr algn="ctr">
                        <a:lnSpc>
                          <a:spcPts val="1600"/>
                        </a:lnSpc>
                        <a:spcAft>
                          <a:spcPts val="0"/>
                        </a:spcAft>
                      </a:pPr>
                      <a:r>
                        <a:rPr lang="ja-JP" altLang="en-US" sz="800" kern="0" dirty="0" smtClean="0">
                          <a:solidFill>
                            <a:schemeClr val="tx2"/>
                          </a:solidFill>
                          <a:effectLst/>
                        </a:rPr>
                        <a:t>①時期</a:t>
                      </a:r>
                      <a:endParaRPr lang="ja-JP" sz="800" kern="100" dirty="0">
                        <a:solidFill>
                          <a:schemeClr val="tx2"/>
                        </a:solidFill>
                        <a:effectLst/>
                        <a:latin typeface="+mn-ea"/>
                        <a:ea typeface="+mn-ea"/>
                        <a:cs typeface="Times New Roman"/>
                      </a:endParaRPr>
                    </a:p>
                  </a:txBody>
                  <a:tcPr marL="68579" marR="68579"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altLang="en-US" sz="700" kern="100" dirty="0" smtClean="0">
                          <a:solidFill>
                            <a:schemeClr val="tx2"/>
                          </a:solidFill>
                          <a:effectLst/>
                        </a:rPr>
                        <a:t>参加人数</a:t>
                      </a:r>
                      <a:endParaRPr lang="ja-JP" sz="700" kern="100" dirty="0">
                        <a:solidFill>
                          <a:schemeClr val="tx2"/>
                        </a:solidFill>
                        <a:effectLst/>
                        <a:latin typeface="+mn-ea"/>
                        <a:ea typeface="+mn-ea"/>
                        <a:cs typeface="Times New Roman"/>
                      </a:endParaRPr>
                    </a:p>
                  </a:txBody>
                  <a:tcPr marL="68579" marR="68579" marT="0" marB="0">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altLang="en-US" sz="800" kern="100" dirty="0" smtClean="0">
                          <a:solidFill>
                            <a:schemeClr val="tx2"/>
                          </a:solidFill>
                          <a:effectLst/>
                        </a:rPr>
                        <a:t>②時期</a:t>
                      </a:r>
                      <a:endParaRPr lang="ja-JP" sz="800" kern="100" dirty="0">
                        <a:solidFill>
                          <a:schemeClr val="tx2"/>
                        </a:solidFill>
                        <a:effectLst/>
                        <a:latin typeface="+mn-ea"/>
                        <a:ea typeface="+mn-ea"/>
                        <a:cs typeface="Times New Roman"/>
                      </a:endParaRPr>
                    </a:p>
                  </a:txBody>
                  <a:tcPr marL="68579" marR="68579" marT="0" marB="0" anchor="ctr">
                    <a:lnT w="12700" cap="flat" cmpd="sng" algn="ctr">
                      <a:solidFill>
                        <a:schemeClr val="tx1"/>
                      </a:solidFill>
                      <a:prstDash val="solid"/>
                      <a:round/>
                      <a:headEnd type="none" w="med" len="med"/>
                      <a:tailEnd type="none" w="med" len="med"/>
                    </a:lnT>
                  </a:tcPr>
                </a:tc>
                <a:tc>
                  <a:txBody>
                    <a:bodyPr/>
                    <a:lstStyle/>
                    <a:p>
                      <a:pPr algn="ctr">
                        <a:lnSpc>
                          <a:spcPts val="1600"/>
                        </a:lnSpc>
                        <a:spcAft>
                          <a:spcPts val="0"/>
                        </a:spcAft>
                      </a:pPr>
                      <a:r>
                        <a:rPr lang="ja-JP" altLang="en-US" sz="800" kern="100" dirty="0" smtClean="0">
                          <a:solidFill>
                            <a:schemeClr val="tx2"/>
                          </a:solidFill>
                          <a:effectLst/>
                        </a:rPr>
                        <a:t>参加人数</a:t>
                      </a:r>
                      <a:endParaRPr lang="ja-JP" sz="800" kern="100" dirty="0">
                        <a:solidFill>
                          <a:schemeClr val="tx2"/>
                        </a:solidFill>
                        <a:effectLst/>
                        <a:latin typeface="+mn-ea"/>
                        <a:ea typeface="+mn-ea"/>
                        <a:cs typeface="Times New Roman"/>
                      </a:endParaRPr>
                    </a:p>
                  </a:txBody>
                  <a:tcPr marL="68579" marR="68579"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98022">
                <a:tc>
                  <a:txBody>
                    <a:bodyPr/>
                    <a:lstStyle/>
                    <a:p>
                      <a:pPr algn="ctr">
                        <a:lnSpc>
                          <a:spcPts val="1600"/>
                        </a:lnSpc>
                        <a:spcAft>
                          <a:spcPts val="0"/>
                        </a:spcAft>
                      </a:pPr>
                      <a:r>
                        <a:rPr lang="en-US" altLang="ja-JP" sz="1000" b="0" kern="0" dirty="0" smtClean="0">
                          <a:solidFill>
                            <a:schemeClr val="tx2"/>
                          </a:solidFill>
                          <a:effectLst/>
                        </a:rPr>
                        <a:t>H25,8</a:t>
                      </a:r>
                      <a:endParaRPr lang="ja-JP" sz="1000" b="0" kern="100" dirty="0">
                        <a:solidFill>
                          <a:schemeClr val="tx2"/>
                        </a:solidFill>
                        <a:effectLst/>
                        <a:latin typeface="+mn-ea"/>
                        <a:ea typeface="+mn-ea"/>
                        <a:cs typeface="Times New Roman"/>
                      </a:endParaRPr>
                    </a:p>
                  </a:txBody>
                  <a:tcPr marL="68579" marR="68579" marT="0" marB="0" anchor="ctr">
                    <a:lnL w="12700" cap="flat" cmpd="sng" algn="ctr">
                      <a:solidFill>
                        <a:schemeClr val="tx1"/>
                      </a:solidFill>
                      <a:prstDash val="solid"/>
                      <a:round/>
                      <a:headEnd type="none" w="med" len="med"/>
                      <a:tailEnd type="none" w="med" len="med"/>
                    </a:lnL>
                  </a:tcPr>
                </a:tc>
                <a:tc>
                  <a:txBody>
                    <a:bodyPr/>
                    <a:lstStyle/>
                    <a:p>
                      <a:pPr algn="ctr">
                        <a:lnSpc>
                          <a:spcPts val="1600"/>
                        </a:lnSpc>
                        <a:spcAft>
                          <a:spcPts val="0"/>
                        </a:spcAft>
                      </a:pPr>
                      <a:r>
                        <a:rPr lang="en-US" altLang="ja-JP" sz="1000" kern="100" dirty="0" smtClean="0">
                          <a:effectLst/>
                        </a:rPr>
                        <a:t>92</a:t>
                      </a:r>
                      <a:r>
                        <a:rPr lang="ja-JP" altLang="en-US" sz="1000" kern="100" dirty="0" smtClean="0">
                          <a:effectLst/>
                        </a:rPr>
                        <a:t>名</a:t>
                      </a:r>
                      <a:endParaRPr lang="ja-JP" sz="1000" kern="100" dirty="0">
                        <a:effectLst/>
                        <a:latin typeface="+mn-ea"/>
                        <a:ea typeface="+mn-ea"/>
                        <a:cs typeface="Times New Roman"/>
                      </a:endParaRPr>
                    </a:p>
                  </a:txBody>
                  <a:tcPr marL="68579" marR="68579" marT="0" marB="0" anchor="ctr"/>
                </a:tc>
                <a:tc>
                  <a:txBody>
                    <a:bodyPr/>
                    <a:lstStyle/>
                    <a:p>
                      <a:pPr algn="ctr">
                        <a:lnSpc>
                          <a:spcPts val="1600"/>
                        </a:lnSpc>
                        <a:spcAft>
                          <a:spcPts val="0"/>
                        </a:spcAft>
                      </a:pPr>
                      <a:r>
                        <a:rPr lang="en-US" altLang="ja-JP" sz="1000" kern="100" dirty="0" smtClean="0">
                          <a:effectLst/>
                        </a:rPr>
                        <a:t>―</a:t>
                      </a:r>
                      <a:endParaRPr lang="ja-JP" sz="1000" kern="100" dirty="0">
                        <a:effectLst/>
                        <a:latin typeface="+mn-ea"/>
                        <a:ea typeface="+mn-ea"/>
                        <a:cs typeface="Times New Roman"/>
                      </a:endParaRPr>
                    </a:p>
                  </a:txBody>
                  <a:tcPr marL="68579" marR="68579" marT="0" marB="0" anchor="ctr">
                    <a:solidFill>
                      <a:schemeClr val="accent2"/>
                    </a:solidFill>
                  </a:tcPr>
                </a:tc>
                <a:tc>
                  <a:txBody>
                    <a:bodyPr/>
                    <a:lstStyle/>
                    <a:p>
                      <a:pPr algn="ctr">
                        <a:lnSpc>
                          <a:spcPts val="1600"/>
                        </a:lnSpc>
                        <a:spcAft>
                          <a:spcPts val="0"/>
                        </a:spcAft>
                      </a:pPr>
                      <a:r>
                        <a:rPr lang="en-US" altLang="ja-JP" sz="1000" kern="100" dirty="0" smtClean="0">
                          <a:effectLst/>
                        </a:rPr>
                        <a:t>―</a:t>
                      </a:r>
                      <a:endParaRPr lang="ja-JP" sz="1000" kern="100" dirty="0">
                        <a:effectLst/>
                        <a:latin typeface="+mn-ea"/>
                        <a:ea typeface="+mn-ea"/>
                        <a:cs typeface="Times New Roman"/>
                      </a:endParaRPr>
                    </a:p>
                  </a:txBody>
                  <a:tcPr marL="68579" marR="68579" marT="0" marB="0" anchor="ctr">
                    <a:lnR w="12700" cap="flat" cmpd="sng" algn="ctr">
                      <a:solidFill>
                        <a:schemeClr val="tx1"/>
                      </a:solidFill>
                      <a:prstDash val="solid"/>
                      <a:round/>
                      <a:headEnd type="none" w="med" len="med"/>
                      <a:tailEnd type="none" w="med" len="med"/>
                    </a:lnR>
                  </a:tcPr>
                </a:tc>
              </a:tr>
              <a:tr h="198022">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000" b="0" u="none" strike="noStrike" kern="0" cap="none" spc="0" normalizeH="0" baseline="0" noProof="0" dirty="0" smtClean="0">
                          <a:ln>
                            <a:noFill/>
                          </a:ln>
                          <a:solidFill>
                            <a:schemeClr val="tx2"/>
                          </a:solidFill>
                          <a:effectLst/>
                          <a:uLnTx/>
                          <a:uFillTx/>
                        </a:rPr>
                        <a:t>H26,8</a:t>
                      </a:r>
                      <a:endParaRPr kumimoji="1" lang="ja-JP" altLang="en-US" sz="1000" b="0" i="0" u="none" strike="noStrike" kern="100" cap="none" spc="0" normalizeH="0" baseline="0" noProof="0" dirty="0" smtClean="0">
                        <a:ln>
                          <a:noFill/>
                        </a:ln>
                        <a:solidFill>
                          <a:schemeClr val="tx2"/>
                        </a:solidFill>
                        <a:effectLst/>
                        <a:uLnTx/>
                        <a:uFillTx/>
                        <a:latin typeface="ＭＳ Ｐゴシック"/>
                        <a:ea typeface="+mn-ea"/>
                        <a:cs typeface="Times New Roman"/>
                      </a:endParaRPr>
                    </a:p>
                  </a:txBody>
                  <a:tcPr marL="68579" marR="68579" marT="0" marB="0" anchor="ctr">
                    <a:lnL w="12700" cap="flat" cmpd="sng" algn="ctr">
                      <a:solidFill>
                        <a:schemeClr val="tx1"/>
                      </a:solidFill>
                      <a:prstDash val="solid"/>
                      <a:round/>
                      <a:headEnd type="none" w="med" len="med"/>
                      <a:tailEnd type="none" w="med" len="med"/>
                    </a:lnL>
                  </a:tcPr>
                </a:tc>
                <a:tc>
                  <a:txBody>
                    <a:bodyPr/>
                    <a:lstStyle/>
                    <a:p>
                      <a:pPr algn="ctr">
                        <a:lnSpc>
                          <a:spcPts val="1600"/>
                        </a:lnSpc>
                        <a:spcAft>
                          <a:spcPts val="0"/>
                        </a:spcAft>
                      </a:pPr>
                      <a:r>
                        <a:rPr lang="en-US" altLang="ja-JP" sz="1000" kern="100" dirty="0" smtClean="0">
                          <a:effectLst/>
                        </a:rPr>
                        <a:t>121</a:t>
                      </a:r>
                      <a:r>
                        <a:rPr lang="ja-JP" altLang="en-US" sz="1000" kern="100" dirty="0" smtClean="0">
                          <a:effectLst/>
                        </a:rPr>
                        <a:t>名</a:t>
                      </a:r>
                      <a:endParaRPr lang="ja-JP" sz="1000" kern="100" dirty="0">
                        <a:effectLst/>
                        <a:latin typeface="+mn-ea"/>
                        <a:ea typeface="+mn-ea"/>
                        <a:cs typeface="Times New Roman"/>
                      </a:endParaRPr>
                    </a:p>
                  </a:txBody>
                  <a:tcPr marL="68579" marR="68579" marT="0" marB="0" anchor="ct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000" u="none" strike="noStrike" kern="0" cap="none" spc="0" normalizeH="0" baseline="0" noProof="0" dirty="0" smtClean="0">
                          <a:ln>
                            <a:noFill/>
                          </a:ln>
                          <a:effectLst/>
                          <a:uLnTx/>
                          <a:uFillTx/>
                        </a:rPr>
                        <a:t>H27,2</a:t>
                      </a:r>
                      <a:endParaRPr kumimoji="1" lang="ja-JP" altLang="en-US" sz="1000" b="1" i="0" u="none" strike="noStrike" kern="100" cap="none" spc="0" normalizeH="0" baseline="0" noProof="0" dirty="0" smtClean="0">
                        <a:ln>
                          <a:noFill/>
                        </a:ln>
                        <a:solidFill>
                          <a:srgbClr val="FFFFFF"/>
                        </a:solidFill>
                        <a:effectLst/>
                        <a:uLnTx/>
                        <a:uFillTx/>
                        <a:latin typeface="ＭＳ Ｐゴシック"/>
                        <a:ea typeface="+mn-ea"/>
                        <a:cs typeface="Times New Roman"/>
                      </a:endParaRPr>
                    </a:p>
                  </a:txBody>
                  <a:tcPr marL="68579" marR="68579" marT="0" marB="0" anchor="ctr">
                    <a:solidFill>
                      <a:schemeClr val="accent2"/>
                    </a:solidFill>
                  </a:tcPr>
                </a:tc>
                <a:tc>
                  <a:txBody>
                    <a:bodyPr/>
                    <a:lstStyle/>
                    <a:p>
                      <a:pPr algn="ctr">
                        <a:lnSpc>
                          <a:spcPts val="1600"/>
                        </a:lnSpc>
                        <a:spcAft>
                          <a:spcPts val="0"/>
                        </a:spcAft>
                      </a:pPr>
                      <a:r>
                        <a:rPr lang="en-US" altLang="ja-JP" sz="1000" kern="100" dirty="0" smtClean="0">
                          <a:effectLst/>
                        </a:rPr>
                        <a:t>49</a:t>
                      </a:r>
                      <a:r>
                        <a:rPr lang="ja-JP" altLang="en-US" sz="1000" kern="100" dirty="0" smtClean="0">
                          <a:effectLst/>
                        </a:rPr>
                        <a:t>名</a:t>
                      </a:r>
                      <a:endParaRPr lang="ja-JP" sz="1000" kern="100" dirty="0">
                        <a:effectLst/>
                        <a:latin typeface="+mn-ea"/>
                        <a:ea typeface="+mn-ea"/>
                        <a:cs typeface="Times New Roman"/>
                      </a:endParaRPr>
                    </a:p>
                  </a:txBody>
                  <a:tcPr marL="68579" marR="68579" marT="0" marB="0" anchor="ctr">
                    <a:lnR w="12700" cap="flat" cmpd="sng" algn="ctr">
                      <a:solidFill>
                        <a:schemeClr val="tx1"/>
                      </a:solidFill>
                      <a:prstDash val="solid"/>
                      <a:round/>
                      <a:headEnd type="none" w="med" len="med"/>
                      <a:tailEnd type="none" w="med" len="med"/>
                    </a:lnR>
                  </a:tcPr>
                </a:tc>
              </a:tr>
              <a:tr h="198022">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000" b="0" u="none" strike="noStrike" kern="0" cap="none" spc="0" normalizeH="0" baseline="0" noProof="0" dirty="0" smtClean="0">
                          <a:ln>
                            <a:noFill/>
                          </a:ln>
                          <a:solidFill>
                            <a:schemeClr val="tx2"/>
                          </a:solidFill>
                          <a:effectLst/>
                          <a:uLnTx/>
                          <a:uFillTx/>
                        </a:rPr>
                        <a:t>H27,8</a:t>
                      </a:r>
                      <a:endParaRPr kumimoji="1" lang="ja-JP" altLang="en-US" sz="1000" b="0" i="0" u="none" strike="noStrike" kern="100" cap="none" spc="0" normalizeH="0" baseline="0" noProof="0" dirty="0">
                        <a:ln>
                          <a:noFill/>
                        </a:ln>
                        <a:solidFill>
                          <a:schemeClr val="tx2"/>
                        </a:solidFill>
                        <a:effectLst/>
                        <a:uLnTx/>
                        <a:uFillTx/>
                        <a:latin typeface="ＭＳ Ｐゴシック"/>
                        <a:ea typeface="+mn-ea"/>
                        <a:cs typeface="Times New Roman"/>
                      </a:endParaRPr>
                    </a:p>
                  </a:txBody>
                  <a:tcPr marL="68579" marR="68579"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lnSpc>
                          <a:spcPts val="1600"/>
                        </a:lnSpc>
                        <a:spcAft>
                          <a:spcPts val="0"/>
                        </a:spcAft>
                      </a:pPr>
                      <a:r>
                        <a:rPr lang="en-US" altLang="ja-JP" sz="1000" kern="100" dirty="0" smtClean="0">
                          <a:effectLst/>
                        </a:rPr>
                        <a:t>89</a:t>
                      </a:r>
                      <a:r>
                        <a:rPr lang="ja-JP" altLang="en-US" sz="1000" kern="100" dirty="0" smtClean="0">
                          <a:effectLst/>
                        </a:rPr>
                        <a:t>名</a:t>
                      </a:r>
                      <a:endParaRPr lang="ja-JP" sz="1000" kern="100" dirty="0">
                        <a:effectLst/>
                        <a:latin typeface="+mn-ea"/>
                        <a:ea typeface="+mn-ea"/>
                        <a:cs typeface="Times New Roman"/>
                      </a:endParaRPr>
                    </a:p>
                  </a:txBody>
                  <a:tcPr marL="68579" marR="68579" marT="0" marB="0"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000" u="none" strike="noStrike" kern="0" cap="none" spc="0" normalizeH="0" baseline="0" noProof="0" dirty="0" smtClean="0">
                          <a:ln>
                            <a:noFill/>
                          </a:ln>
                          <a:effectLst/>
                          <a:uLnTx/>
                          <a:uFillTx/>
                        </a:rPr>
                        <a:t>H28,2</a:t>
                      </a:r>
                      <a:endParaRPr kumimoji="1" lang="ja-JP" altLang="en-US" sz="1000" b="1" i="0" u="none" strike="noStrike" kern="100" cap="none" spc="0" normalizeH="0" baseline="0" noProof="0" dirty="0" smtClean="0">
                        <a:ln>
                          <a:noFill/>
                        </a:ln>
                        <a:solidFill>
                          <a:srgbClr val="FFFFFF"/>
                        </a:solidFill>
                        <a:effectLst/>
                        <a:uLnTx/>
                        <a:uFillTx/>
                        <a:latin typeface="ＭＳ Ｐゴシック"/>
                        <a:ea typeface="+mn-ea"/>
                        <a:cs typeface="Times New Roman"/>
                      </a:endParaRPr>
                    </a:p>
                  </a:txBody>
                  <a:tcPr marL="68579" marR="68579" marT="0" marB="0" anchor="ctr">
                    <a:lnB w="12700" cap="flat" cmpd="sng" algn="ctr">
                      <a:solidFill>
                        <a:schemeClr val="tx1"/>
                      </a:solidFill>
                      <a:prstDash val="solid"/>
                      <a:round/>
                      <a:headEnd type="none" w="med" len="med"/>
                      <a:tailEnd type="none" w="med" len="med"/>
                    </a:lnB>
                    <a:solidFill>
                      <a:schemeClr val="accent2"/>
                    </a:solidFill>
                  </a:tcPr>
                </a:tc>
                <a:tc>
                  <a:txBody>
                    <a:bodyPr/>
                    <a:lstStyle/>
                    <a:p>
                      <a:pPr algn="ctr">
                        <a:lnSpc>
                          <a:spcPts val="1600"/>
                        </a:lnSpc>
                        <a:spcAft>
                          <a:spcPts val="0"/>
                        </a:spcAft>
                      </a:pPr>
                      <a:r>
                        <a:rPr lang="en-US" altLang="ja-JP" sz="1000" kern="100" dirty="0" smtClean="0">
                          <a:effectLst/>
                        </a:rPr>
                        <a:t>142</a:t>
                      </a:r>
                      <a:r>
                        <a:rPr lang="ja-JP" altLang="en-US" sz="1000" kern="100" dirty="0" smtClean="0">
                          <a:effectLst/>
                        </a:rPr>
                        <a:t>名</a:t>
                      </a:r>
                      <a:endParaRPr lang="ja-JP" sz="1000" kern="100" dirty="0">
                        <a:effectLst/>
                        <a:latin typeface="+mn-ea"/>
                        <a:ea typeface="+mn-ea"/>
                        <a:cs typeface="Times New Roman"/>
                      </a:endParaRPr>
                    </a:p>
                  </a:txBody>
                  <a:tcPr marL="68579" marR="68579"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2153" name="Rectangle 36"/>
          <p:cNvSpPr>
            <a:spLocks noChangeArrowheads="1"/>
          </p:cNvSpPr>
          <p:nvPr/>
        </p:nvSpPr>
        <p:spPr bwMode="auto">
          <a:xfrm>
            <a:off x="204223" y="6093296"/>
            <a:ext cx="453275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r>
              <a:rPr lang="ja-JP" altLang="ja-JP" sz="1000" dirty="0" smtClean="0">
                <a:latin typeface="ＭＳ Ｐゴシック" pitchFamily="50" charset="-128"/>
                <a:cs typeface="Times New Roman" pitchFamily="18" charset="0"/>
              </a:rPr>
              <a:t>・</a:t>
            </a:r>
            <a:r>
              <a:rPr lang="ja-JP" altLang="en-US" sz="1000" dirty="0" smtClean="0">
                <a:latin typeface="ＭＳ Ｐゴシック" pitchFamily="50" charset="-128"/>
                <a:cs typeface="Times New Roman" pitchFamily="18" charset="0"/>
              </a:rPr>
              <a:t>毎年数カ所の新規登録および受入実績あり、同事業所の稼働率の差が拡大。</a:t>
            </a:r>
            <a:endParaRPr lang="en-US" altLang="ja-JP" sz="1000" dirty="0" smtClean="0">
              <a:latin typeface="ＭＳ Ｐゴシック" pitchFamily="50" charset="-128"/>
              <a:cs typeface="Times New Roman" pitchFamily="18" charset="0"/>
            </a:endParaRPr>
          </a:p>
          <a:p>
            <a:pPr>
              <a:spcBef>
                <a:spcPct val="0"/>
              </a:spcBef>
              <a:buFontTx/>
              <a:buNone/>
            </a:pPr>
            <a:r>
              <a:rPr lang="ja-JP" altLang="en-US" sz="1000" dirty="0" smtClean="0">
                <a:latin typeface="ＭＳ Ｐゴシック" pitchFamily="50" charset="-128"/>
                <a:cs typeface="Times New Roman" pitchFamily="18" charset="0"/>
              </a:rPr>
              <a:t>・育成講座</a:t>
            </a:r>
            <a:r>
              <a:rPr lang="en-US" altLang="ja-JP" sz="1000" dirty="0" smtClean="0">
                <a:latin typeface="ＭＳ Ｐゴシック" pitchFamily="50" charset="-128"/>
                <a:cs typeface="Times New Roman" pitchFamily="18" charset="0"/>
              </a:rPr>
              <a:t>8</a:t>
            </a:r>
            <a:r>
              <a:rPr lang="ja-JP" altLang="en-US" sz="1000" dirty="0" smtClean="0">
                <a:latin typeface="ＭＳ Ｐゴシック" pitchFamily="50" charset="-128"/>
                <a:cs typeface="Times New Roman" pitchFamily="18" charset="0"/>
              </a:rPr>
              <a:t>月は商工労働部と共催し「</a:t>
            </a:r>
            <a:r>
              <a:rPr lang="ja-JP" altLang="en-US" sz="1000" dirty="0" err="1">
                <a:latin typeface="ＭＳ Ｐゴシック" pitchFamily="50" charset="-128"/>
                <a:cs typeface="Times New Roman" pitchFamily="18" charset="0"/>
              </a:rPr>
              <a:t>精神障がい</a:t>
            </a:r>
            <a:r>
              <a:rPr lang="ja-JP" altLang="en-US" sz="1000" dirty="0">
                <a:latin typeface="ＭＳ Ｐゴシック" pitchFamily="50" charset="-128"/>
                <a:cs typeface="Times New Roman" pitchFamily="18" charset="0"/>
              </a:rPr>
              <a:t>者雇用セミナー</a:t>
            </a:r>
            <a:r>
              <a:rPr lang="ja-JP" altLang="en-US" sz="1000" dirty="0" smtClean="0">
                <a:latin typeface="ＭＳ Ｐゴシック" pitchFamily="50" charset="-128"/>
                <a:cs typeface="Times New Roman" pitchFamily="18" charset="0"/>
              </a:rPr>
              <a:t>」を開催。</a:t>
            </a:r>
            <a:r>
              <a:rPr lang="en-US" altLang="ja-JP" sz="1000" dirty="0" smtClean="0">
                <a:latin typeface="ＭＳ Ｐゴシック" pitchFamily="50" charset="-128"/>
                <a:cs typeface="Times New Roman" pitchFamily="18" charset="0"/>
              </a:rPr>
              <a:t>2</a:t>
            </a:r>
            <a:r>
              <a:rPr lang="ja-JP" altLang="en-US" sz="1000" dirty="0" smtClean="0">
                <a:latin typeface="ＭＳ Ｐゴシック" pitchFamily="50" charset="-128"/>
                <a:cs typeface="Times New Roman" pitchFamily="18" charset="0"/>
              </a:rPr>
              <a:t>月は支援者を対象の中心に、事業啓発や支援力</a:t>
            </a:r>
            <a:r>
              <a:rPr lang="ja-JP" altLang="en-US" sz="1000" dirty="0">
                <a:latin typeface="ＭＳ Ｐゴシック" pitchFamily="50" charset="-128"/>
                <a:cs typeface="Times New Roman" pitchFamily="18" charset="0"/>
              </a:rPr>
              <a:t>向上を図る</a:t>
            </a:r>
            <a:r>
              <a:rPr lang="ja-JP" altLang="en-US" sz="1000" dirty="0" smtClean="0">
                <a:latin typeface="ＭＳ Ｐゴシック" pitchFamily="50" charset="-128"/>
                <a:cs typeface="Times New Roman" pitchFamily="18" charset="0"/>
              </a:rPr>
              <a:t>。</a:t>
            </a:r>
            <a:endParaRPr lang="en-US" altLang="ja-JP" sz="1000" dirty="0">
              <a:latin typeface="ＭＳ Ｐゴシック" pitchFamily="50" charset="-128"/>
              <a:cs typeface="Times New Roman" pitchFamily="18" charset="0"/>
            </a:endParaRPr>
          </a:p>
        </p:txBody>
      </p:sp>
      <p:sp>
        <p:nvSpPr>
          <p:cNvPr id="39" name="AutoShape 165"/>
          <p:cNvSpPr>
            <a:spLocks noChangeArrowheads="1"/>
          </p:cNvSpPr>
          <p:nvPr/>
        </p:nvSpPr>
        <p:spPr bwMode="auto">
          <a:xfrm>
            <a:off x="5024645" y="2494647"/>
            <a:ext cx="4826844" cy="2158489"/>
          </a:xfrm>
          <a:prstGeom prst="roundRect">
            <a:avLst>
              <a:gd name="adj" fmla="val 1619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en-US" altLang="ja-JP" sz="1000">
              <a:latin typeface="ＭＳ ゴシック" pitchFamily="49" charset="-128"/>
              <a:ea typeface="ＭＳ ゴシック" pitchFamily="49" charset="-128"/>
            </a:endParaRPr>
          </a:p>
        </p:txBody>
      </p:sp>
      <p:sp>
        <p:nvSpPr>
          <p:cNvPr id="40" name="Rectangle 36"/>
          <p:cNvSpPr>
            <a:spLocks noChangeArrowheads="1"/>
          </p:cNvSpPr>
          <p:nvPr/>
        </p:nvSpPr>
        <p:spPr bwMode="auto">
          <a:xfrm>
            <a:off x="84584" y="4968212"/>
            <a:ext cx="168568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indent="152400"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spcBef>
                <a:spcPct val="0"/>
              </a:spcBef>
              <a:buFontTx/>
              <a:buNone/>
            </a:pPr>
            <a:r>
              <a:rPr lang="ja-JP" altLang="en-US" sz="1000" dirty="0">
                <a:latin typeface="ＭＳ Ｐゴシック" pitchFamily="50" charset="-128"/>
                <a:cs typeface="Times New Roman" pitchFamily="18" charset="0"/>
              </a:rPr>
              <a:t>２</a:t>
            </a:r>
            <a:r>
              <a:rPr lang="ja-JP" altLang="ja-JP" sz="1000" dirty="0">
                <a:latin typeface="ＭＳ Ｐゴシック" pitchFamily="50" charset="-128"/>
                <a:cs typeface="Times New Roman" pitchFamily="18" charset="0"/>
              </a:rPr>
              <a:t>）</a:t>
            </a:r>
            <a:r>
              <a:rPr lang="ja-JP" altLang="en-US" sz="1000" dirty="0" smtClean="0">
                <a:latin typeface="ＭＳ Ｐゴシック" pitchFamily="50" charset="-128"/>
                <a:cs typeface="Times New Roman" pitchFamily="18" charset="0"/>
              </a:rPr>
              <a:t>協力事業所の実績等</a:t>
            </a:r>
            <a:r>
              <a:rPr lang="ja-JP" altLang="en-US" sz="1000" dirty="0">
                <a:latin typeface="ＭＳ Ｐゴシック" pitchFamily="50" charset="-128"/>
                <a:cs typeface="Times New Roman" pitchFamily="18" charset="0"/>
              </a:rPr>
              <a:t>　</a:t>
            </a:r>
            <a:endParaRPr lang="ja-JP" altLang="ja-JP" sz="1000" dirty="0"/>
          </a:p>
        </p:txBody>
      </p:sp>
      <p:sp>
        <p:nvSpPr>
          <p:cNvPr id="7" name="Rectangle 166"/>
          <p:cNvSpPr>
            <a:spLocks noChangeArrowheads="1"/>
          </p:cNvSpPr>
          <p:nvPr/>
        </p:nvSpPr>
        <p:spPr bwMode="auto">
          <a:xfrm>
            <a:off x="1458913" y="2373832"/>
            <a:ext cx="1582737" cy="238125"/>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200">
                <a:ea typeface="HG創英角ﾎﾟｯﾌﾟ体" pitchFamily="49" charset="-128"/>
              </a:rPr>
              <a:t>事業実績</a:t>
            </a:r>
          </a:p>
        </p:txBody>
      </p:sp>
      <p:sp>
        <p:nvSpPr>
          <p:cNvPr id="44" name="正方形/長方形 43"/>
          <p:cNvSpPr/>
          <p:nvPr/>
        </p:nvSpPr>
        <p:spPr>
          <a:xfrm>
            <a:off x="4978931" y="679450"/>
            <a:ext cx="4868416" cy="1631216"/>
          </a:xfrm>
          <a:prstGeom prst="rect">
            <a:avLst/>
          </a:prstGeom>
        </p:spPr>
        <p:txBody>
          <a:bodyPr wrap="square">
            <a:spAutoFit/>
          </a:bodyPr>
          <a:lstStyle/>
          <a:p>
            <a:pPr>
              <a:defRPr/>
            </a:pPr>
            <a:r>
              <a:rPr lang="ja-JP" altLang="en-US" dirty="0" smtClean="0">
                <a:latin typeface="+mn-ea"/>
                <a:ea typeface="+mn-ea"/>
              </a:rPr>
              <a:t>○訓練内容の固定化</a:t>
            </a:r>
            <a:endParaRPr lang="en-US" altLang="ja-JP" dirty="0" smtClean="0">
              <a:latin typeface="+mn-ea"/>
              <a:ea typeface="+mn-ea"/>
            </a:endParaRPr>
          </a:p>
          <a:p>
            <a:pPr>
              <a:defRPr/>
            </a:pPr>
            <a:r>
              <a:rPr lang="ja-JP" altLang="en-US" dirty="0">
                <a:latin typeface="+mn-ea"/>
                <a:ea typeface="+mn-ea"/>
              </a:rPr>
              <a:t>　</a:t>
            </a:r>
            <a:r>
              <a:rPr lang="ja-JP" altLang="en-US" dirty="0" smtClean="0">
                <a:latin typeface="+mn-ea"/>
                <a:ea typeface="+mn-ea"/>
              </a:rPr>
              <a:t>一定の訓練実績があるが、</a:t>
            </a:r>
            <a:r>
              <a:rPr lang="ja-JP" altLang="en-US" dirty="0" err="1" smtClean="0">
                <a:latin typeface="+mn-ea"/>
                <a:ea typeface="+mn-ea"/>
              </a:rPr>
              <a:t>精神障がい</a:t>
            </a:r>
            <a:r>
              <a:rPr lang="ja-JP" altLang="en-US" dirty="0" smtClean="0">
                <a:latin typeface="+mn-ea"/>
                <a:ea typeface="+mn-ea"/>
              </a:rPr>
              <a:t>者が希望する事務系の訓練場所が少ない。</a:t>
            </a:r>
            <a:endParaRPr lang="en-US" altLang="ja-JP" dirty="0" smtClean="0">
              <a:latin typeface="+mn-ea"/>
              <a:ea typeface="+mn-ea"/>
            </a:endParaRPr>
          </a:p>
          <a:p>
            <a:pPr>
              <a:defRPr/>
            </a:pPr>
            <a:r>
              <a:rPr lang="ja-JP" altLang="en-US" dirty="0">
                <a:latin typeface="+mn-ea"/>
                <a:ea typeface="+mn-ea"/>
              </a:rPr>
              <a:t>○</a:t>
            </a:r>
            <a:r>
              <a:rPr lang="ja-JP" altLang="en-US" dirty="0" smtClean="0">
                <a:latin typeface="+mn-ea"/>
                <a:ea typeface="+mn-ea"/>
              </a:rPr>
              <a:t>協力事業所の偏在</a:t>
            </a:r>
            <a:endParaRPr lang="en-US" altLang="ja-JP" dirty="0" smtClean="0">
              <a:latin typeface="+mn-ea"/>
              <a:ea typeface="+mn-ea"/>
            </a:endParaRPr>
          </a:p>
          <a:p>
            <a:pPr>
              <a:defRPr/>
            </a:pPr>
            <a:r>
              <a:rPr lang="ja-JP" altLang="en-US" dirty="0">
                <a:latin typeface="+mn-ea"/>
                <a:ea typeface="+mn-ea"/>
              </a:rPr>
              <a:t>　</a:t>
            </a:r>
            <a:r>
              <a:rPr lang="ja-JP" altLang="en-US" dirty="0" smtClean="0">
                <a:latin typeface="+mn-ea"/>
                <a:ea typeface="+mn-ea"/>
              </a:rPr>
              <a:t>所在地や受入実績に地域偏重があり、府民が目的に応じて選べる状況にない。</a:t>
            </a:r>
            <a:endParaRPr lang="en-US" altLang="ja-JP" dirty="0" smtClean="0">
              <a:latin typeface="+mn-ea"/>
              <a:ea typeface="+mn-ea"/>
            </a:endParaRPr>
          </a:p>
          <a:p>
            <a:pPr>
              <a:defRPr/>
            </a:pPr>
            <a:r>
              <a:rPr lang="ja-JP" altLang="en-US" dirty="0" smtClean="0">
                <a:latin typeface="+mn-ea"/>
                <a:ea typeface="+mn-ea"/>
              </a:rPr>
              <a:t>○地域の医療機関とのつながりが脆弱化</a:t>
            </a:r>
            <a:endParaRPr lang="en-US" altLang="ja-JP" dirty="0" smtClean="0">
              <a:latin typeface="+mn-ea"/>
              <a:ea typeface="+mn-ea"/>
            </a:endParaRPr>
          </a:p>
          <a:p>
            <a:pPr>
              <a:defRPr/>
            </a:pPr>
            <a:r>
              <a:rPr lang="ja-JP" altLang="en-US" dirty="0" smtClean="0">
                <a:latin typeface="+mn-ea"/>
                <a:ea typeface="+mn-ea"/>
              </a:rPr>
              <a:t>　支援機関は、</a:t>
            </a:r>
            <a:r>
              <a:rPr lang="ja-JP" altLang="en-US" dirty="0" err="1" smtClean="0">
                <a:latin typeface="+mn-ea"/>
                <a:ea typeface="+mn-ea"/>
              </a:rPr>
              <a:t>障がい</a:t>
            </a:r>
            <a:r>
              <a:rPr lang="ja-JP" altLang="en-US" dirty="0" smtClean="0">
                <a:latin typeface="+mn-ea"/>
                <a:ea typeface="+mn-ea"/>
              </a:rPr>
              <a:t>者就労支援機関が多く、かつてほど地域のクリニックやデイケアとのつながりが強固ではない。医療機関との連携強化は喫緊の課題である。</a:t>
            </a:r>
            <a:endParaRPr lang="en-US" altLang="ja-JP" dirty="0">
              <a:latin typeface="+mn-ea"/>
              <a:ea typeface="+mn-ea"/>
            </a:endParaRPr>
          </a:p>
          <a:p>
            <a:pPr>
              <a:defRPr/>
            </a:pPr>
            <a:r>
              <a:rPr lang="ja-JP" altLang="en-US" dirty="0" smtClean="0">
                <a:latin typeface="+mn-ea"/>
                <a:ea typeface="+mn-ea"/>
              </a:rPr>
              <a:t>○事業の周知が不十分</a:t>
            </a:r>
            <a:endParaRPr lang="en-US" altLang="ja-JP" dirty="0" smtClean="0">
              <a:latin typeface="+mn-ea"/>
              <a:ea typeface="+mn-ea"/>
            </a:endParaRPr>
          </a:p>
          <a:p>
            <a:pPr>
              <a:defRPr/>
            </a:pPr>
            <a:r>
              <a:rPr lang="ja-JP" altLang="en-US" dirty="0">
                <a:latin typeface="+mn-ea"/>
                <a:ea typeface="+mn-ea"/>
              </a:rPr>
              <a:t>　</a:t>
            </a:r>
            <a:r>
              <a:rPr lang="ja-JP" altLang="en-US" dirty="0" smtClean="0">
                <a:latin typeface="+mn-ea"/>
                <a:ea typeface="+mn-ea"/>
              </a:rPr>
              <a:t>協力事業所育成講座等を通じて啓発を継続しているが、デイケアプログラムや就労系サービスとの併用が可能であること、事業プロセスが十分に認知されていない。</a:t>
            </a:r>
            <a:endParaRPr lang="en-US" altLang="ja-JP" dirty="0">
              <a:latin typeface="+mn-ea"/>
              <a:ea typeface="+mn-ea"/>
            </a:endParaRPr>
          </a:p>
        </p:txBody>
      </p:sp>
      <p:sp>
        <p:nvSpPr>
          <p:cNvPr id="45" name="AutoShape 165"/>
          <p:cNvSpPr>
            <a:spLocks noChangeArrowheads="1"/>
          </p:cNvSpPr>
          <p:nvPr/>
        </p:nvSpPr>
        <p:spPr bwMode="auto">
          <a:xfrm>
            <a:off x="4957860" y="592137"/>
            <a:ext cx="4889487" cy="1701067"/>
          </a:xfrm>
          <a:prstGeom prst="roundRect">
            <a:avLst>
              <a:gd name="adj" fmla="val 1619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en-US" altLang="ja-JP" sz="1000">
              <a:latin typeface="ＭＳ ゴシック" pitchFamily="49" charset="-128"/>
              <a:ea typeface="ＭＳ ゴシック" pitchFamily="49" charset="-128"/>
            </a:endParaRPr>
          </a:p>
        </p:txBody>
      </p:sp>
      <p:sp>
        <p:nvSpPr>
          <p:cNvPr id="32" name="Rectangle 166"/>
          <p:cNvSpPr>
            <a:spLocks noChangeArrowheads="1"/>
          </p:cNvSpPr>
          <p:nvPr/>
        </p:nvSpPr>
        <p:spPr bwMode="auto">
          <a:xfrm>
            <a:off x="6520126" y="473075"/>
            <a:ext cx="1582737" cy="238125"/>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200" dirty="0" smtClean="0">
                <a:ea typeface="HG創英角ﾎﾟｯﾌﾟ体" pitchFamily="49" charset="-128"/>
              </a:rPr>
              <a:t>事業</a:t>
            </a:r>
            <a:r>
              <a:rPr lang="ja-JP" altLang="en-US" sz="1200" dirty="0">
                <a:ea typeface="HG創英角ﾎﾟｯﾌﾟ体" pitchFamily="49" charset="-128"/>
              </a:rPr>
              <a:t>における</a:t>
            </a:r>
            <a:r>
              <a:rPr lang="ja-JP" altLang="en-US" sz="1200" dirty="0" smtClean="0">
                <a:ea typeface="HG創英角ﾎﾟｯﾌﾟ体" pitchFamily="49" charset="-128"/>
              </a:rPr>
              <a:t>課題</a:t>
            </a:r>
            <a:endParaRPr lang="ja-JP" altLang="en-US" sz="1200" dirty="0">
              <a:ea typeface="HG創英角ﾎﾟｯﾌﾟ体" pitchFamily="49" charset="-128"/>
            </a:endParaRPr>
          </a:p>
        </p:txBody>
      </p:sp>
      <p:sp>
        <p:nvSpPr>
          <p:cNvPr id="46" name="Rectangle 166"/>
          <p:cNvSpPr>
            <a:spLocks noChangeArrowheads="1"/>
          </p:cNvSpPr>
          <p:nvPr/>
        </p:nvSpPr>
        <p:spPr bwMode="auto">
          <a:xfrm>
            <a:off x="6481068" y="2375224"/>
            <a:ext cx="1812289" cy="238125"/>
          </a:xfrm>
          <a:prstGeom prst="rect">
            <a:avLst/>
          </a:prstGeom>
          <a:solidFill>
            <a:schemeClr val="bg1"/>
          </a:solidFill>
          <a:ln w="9525">
            <a:solidFill>
              <a:schemeClr val="tx1"/>
            </a:solidFill>
            <a:miter lim="800000"/>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1200" dirty="0" smtClean="0">
                <a:ea typeface="HG創英角ﾎﾟｯﾌﾟ体" pitchFamily="49" charset="-128"/>
              </a:rPr>
              <a:t>事業拡充のポイント</a:t>
            </a:r>
            <a:endParaRPr lang="ja-JP" altLang="en-US" sz="1200" dirty="0">
              <a:ea typeface="HG創英角ﾎﾟｯﾌﾟ体" pitchFamily="49" charset="-128"/>
            </a:endParaRPr>
          </a:p>
        </p:txBody>
      </p:sp>
      <p:sp>
        <p:nvSpPr>
          <p:cNvPr id="47" name="正方形/長方形 46"/>
          <p:cNvSpPr/>
          <p:nvPr/>
        </p:nvSpPr>
        <p:spPr>
          <a:xfrm>
            <a:off x="5126463" y="2582135"/>
            <a:ext cx="4725025" cy="2092881"/>
          </a:xfrm>
          <a:prstGeom prst="rect">
            <a:avLst/>
          </a:prstGeom>
        </p:spPr>
        <p:txBody>
          <a:bodyPr wrap="square">
            <a:spAutoFit/>
          </a:bodyPr>
          <a:lstStyle/>
          <a:p>
            <a:pPr algn="ctr"/>
            <a:r>
              <a:rPr lang="ja-JP" altLang="en-US" u="sng" dirty="0" smtClean="0">
                <a:latin typeface="+mn-ea"/>
                <a:ea typeface="+mn-ea"/>
              </a:rPr>
              <a:t>社会</a:t>
            </a:r>
            <a:r>
              <a:rPr lang="ja-JP" altLang="en-US" u="sng" dirty="0">
                <a:latin typeface="+mn-ea"/>
                <a:ea typeface="+mn-ea"/>
              </a:rPr>
              <a:t>状況に応じた多様な</a:t>
            </a:r>
            <a:r>
              <a:rPr lang="ja-JP" altLang="en-US" u="sng" dirty="0" smtClean="0">
                <a:latin typeface="+mn-ea"/>
                <a:ea typeface="+mn-ea"/>
              </a:rPr>
              <a:t>視点の導入と地域ネットワークの活用</a:t>
            </a:r>
            <a:endParaRPr lang="en-US" altLang="ja-JP" u="sng" dirty="0">
              <a:latin typeface="+mn-ea"/>
              <a:ea typeface="+mn-ea"/>
            </a:endParaRPr>
          </a:p>
          <a:p>
            <a:r>
              <a:rPr lang="ja-JP" altLang="en-US" dirty="0" smtClean="0"/>
              <a:t>１．保健所と障害者就業・生活支援センター（就ポツ）を協力機関として位置づけ</a:t>
            </a:r>
            <a:endParaRPr lang="en-US" altLang="ja-JP" dirty="0" smtClean="0"/>
          </a:p>
          <a:p>
            <a:r>
              <a:rPr lang="ja-JP" altLang="en-US" dirty="0"/>
              <a:t>　</a:t>
            </a:r>
            <a:r>
              <a:rPr lang="ja-JP" altLang="en-US" dirty="0" smtClean="0"/>
              <a:t>事業の申請窓口を保健所から、支援機関を通じて直接事務局に変更することにより、事務手続き等の効率化を</a:t>
            </a:r>
            <a:r>
              <a:rPr lang="ja-JP" altLang="en-US" dirty="0"/>
              <a:t>図る。保健所</a:t>
            </a:r>
            <a:r>
              <a:rPr lang="ja-JP" altLang="en-US" dirty="0" smtClean="0"/>
              <a:t>は、就労支援機関と</a:t>
            </a:r>
            <a:r>
              <a:rPr lang="ja-JP" altLang="en-US" dirty="0"/>
              <a:t>医療機関をつなぐ役割を担う等、専門的見地から助言を</a:t>
            </a:r>
            <a:r>
              <a:rPr lang="ja-JP" altLang="en-US" dirty="0" smtClean="0"/>
              <a:t>継続する。就</a:t>
            </a:r>
            <a:r>
              <a:rPr lang="ja-JP" altLang="en-US" dirty="0"/>
              <a:t>ポツ</a:t>
            </a:r>
            <a:r>
              <a:rPr lang="ja-JP" altLang="en-US" dirty="0" smtClean="0"/>
              <a:t>は地域のネットワークや社会資源を活用する等、訓練内容や協力事業所の拡充、事業を通じた機関連携をサポートする。</a:t>
            </a:r>
            <a:endParaRPr lang="en-US" altLang="ja-JP" dirty="0"/>
          </a:p>
          <a:p>
            <a:r>
              <a:rPr lang="ja-JP" altLang="en-US" dirty="0" smtClean="0"/>
              <a:t>２．推進委員会における外部委員の参画</a:t>
            </a:r>
            <a:endParaRPr lang="en-US" altLang="ja-JP" dirty="0" smtClean="0"/>
          </a:p>
          <a:p>
            <a:r>
              <a:rPr lang="ja-JP" altLang="en-US" dirty="0" smtClean="0"/>
              <a:t>　同委員会は、月</a:t>
            </a:r>
            <a:r>
              <a:rPr lang="en-US" altLang="ja-JP" dirty="0" smtClean="0"/>
              <a:t>1</a:t>
            </a:r>
            <a:r>
              <a:rPr lang="ja-JP" altLang="en-US" dirty="0" smtClean="0"/>
              <a:t>回訓練生の決定、更新等に関する専門的助言を行う。地域で</a:t>
            </a:r>
            <a:r>
              <a:rPr lang="ja-JP" altLang="en-US" dirty="0" err="1" smtClean="0"/>
              <a:t>精神障がい</a:t>
            </a:r>
            <a:r>
              <a:rPr lang="ja-JP" altLang="en-US" dirty="0" smtClean="0"/>
              <a:t>者の診療に携わる精神科医師、就ポツ職員を招聘することにより、多様な視点で事業の活性化を</a:t>
            </a:r>
            <a:r>
              <a:rPr lang="ja-JP" altLang="en-US" dirty="0"/>
              <a:t>図る</a:t>
            </a:r>
            <a:r>
              <a:rPr lang="ja-JP" altLang="en-US" dirty="0" smtClean="0"/>
              <a:t>。</a:t>
            </a:r>
            <a:endParaRPr lang="en-US" altLang="ja-JP" dirty="0" smtClean="0"/>
          </a:p>
          <a:p>
            <a:r>
              <a:rPr lang="en-US" altLang="ja-JP" dirty="0" smtClean="0"/>
              <a:t>【</a:t>
            </a:r>
            <a:r>
              <a:rPr lang="ja-JP" altLang="en-US" dirty="0" smtClean="0"/>
              <a:t>委員会の構成メンバー</a:t>
            </a:r>
            <a:r>
              <a:rPr lang="en-US" altLang="ja-JP" dirty="0" smtClean="0"/>
              <a:t>】</a:t>
            </a:r>
          </a:p>
          <a:p>
            <a:r>
              <a:rPr lang="ja-JP" altLang="en-US" dirty="0" smtClean="0"/>
              <a:t>　Ｈ</a:t>
            </a:r>
            <a:r>
              <a:rPr lang="en-US" altLang="ja-JP" dirty="0" smtClean="0"/>
              <a:t>28</a:t>
            </a:r>
            <a:r>
              <a:rPr lang="ja-JP" altLang="en-US" dirty="0" smtClean="0"/>
              <a:t>：府保健所、</a:t>
            </a:r>
            <a:r>
              <a:rPr lang="ja-JP" altLang="en-US" dirty="0"/>
              <a:t>府</a:t>
            </a:r>
            <a:r>
              <a:rPr lang="ja-JP" altLang="en-US" dirty="0" smtClean="0"/>
              <a:t>こころＣ、府雇用促進Ｃ</a:t>
            </a:r>
            <a:endParaRPr lang="en-US" altLang="ja-JP" dirty="0" smtClean="0"/>
          </a:p>
          <a:p>
            <a:r>
              <a:rPr lang="ja-JP" altLang="en-US" dirty="0" smtClean="0"/>
              <a:t>　Ｈ</a:t>
            </a:r>
            <a:r>
              <a:rPr lang="en-US" altLang="ja-JP" dirty="0" smtClean="0"/>
              <a:t>29</a:t>
            </a:r>
            <a:r>
              <a:rPr lang="ja-JP" altLang="en-US" dirty="0" smtClean="0"/>
              <a:t>（予定）：精神科医師（大精診）、就ポツ、府こころＣ、府雇用促進Ｃ</a:t>
            </a:r>
            <a:endParaRPr lang="en-US" altLang="ja-JP" dirty="0" smtClean="0"/>
          </a:p>
        </p:txBody>
      </p:sp>
      <p:sp>
        <p:nvSpPr>
          <p:cNvPr id="6" name="右カーブ矢印 5"/>
          <p:cNvSpPr/>
          <p:nvPr/>
        </p:nvSpPr>
        <p:spPr>
          <a:xfrm>
            <a:off x="4572854" y="2267819"/>
            <a:ext cx="668178" cy="6286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0516" y="4675015"/>
            <a:ext cx="4856831" cy="213080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7699</TotalTime>
  <Words>352</Words>
  <Application>Microsoft Office PowerPoint</Application>
  <PresentationFormat>A4 210 x 297 mm</PresentationFormat>
  <Paragraphs>95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標準デザイン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matsumototak</dc:creator>
  <cp:lastModifiedBy>HOSTNAME</cp:lastModifiedBy>
  <cp:revision>415</cp:revision>
  <cp:lastPrinted>2017-01-26T04:49:44Z</cp:lastPrinted>
  <dcterms:created xsi:type="dcterms:W3CDTF">2009-09-15T05:26:44Z</dcterms:created>
  <dcterms:modified xsi:type="dcterms:W3CDTF">2017-01-26T04:49:47Z</dcterms:modified>
</cp:coreProperties>
</file>