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10" autoAdjust="0"/>
  </p:normalViewPr>
  <p:slideViewPr>
    <p:cSldViewPr>
      <p:cViewPr>
        <p:scale>
          <a:sx n="73" d="100"/>
          <a:sy n="73" d="100"/>
        </p:scale>
        <p:origin x="-12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3A412B-5F97-4C91-8035-428BE10F262D}"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kumimoji="1" lang="ja-JP" altLang="en-US"/>
        </a:p>
      </dgm:t>
    </dgm:pt>
    <dgm:pt modelId="{AFBCEA9F-ADFC-4ECF-8B40-144B0FE2F7E7}">
      <dgm:prSet phldrT="[テキスト]"/>
      <dgm:spPr/>
      <dgm:t>
        <a:bodyPr/>
        <a:lstStyle/>
        <a:p>
          <a:r>
            <a:rPr kumimoji="1" lang="ja-JP" altLang="en-US" dirty="0" smtClean="0"/>
            <a:t>ＳＴＥＰ①</a:t>
          </a:r>
          <a:endParaRPr kumimoji="1" lang="ja-JP" altLang="en-US" dirty="0"/>
        </a:p>
      </dgm:t>
    </dgm:pt>
    <dgm:pt modelId="{946E7E39-537C-4765-99BB-4BE36479B14C}" type="parTrans" cxnId="{6B7685ED-EF9F-41D3-9B41-5A9595232C1E}">
      <dgm:prSet/>
      <dgm:spPr/>
      <dgm:t>
        <a:bodyPr/>
        <a:lstStyle/>
        <a:p>
          <a:endParaRPr kumimoji="1" lang="ja-JP" altLang="en-US"/>
        </a:p>
      </dgm:t>
    </dgm:pt>
    <dgm:pt modelId="{D8A1E3E3-B679-4C57-B88C-A4025F439625}" type="sibTrans" cxnId="{6B7685ED-EF9F-41D3-9B41-5A9595232C1E}">
      <dgm:prSet/>
      <dgm:spPr/>
      <dgm:t>
        <a:bodyPr/>
        <a:lstStyle/>
        <a:p>
          <a:endParaRPr kumimoji="1" lang="ja-JP" altLang="en-US"/>
        </a:p>
      </dgm:t>
    </dgm:pt>
    <dgm:pt modelId="{471CD435-45D8-448E-BCE8-869A1F6BD450}">
      <dgm:prSet phldrT="[テキスト]" custT="1"/>
      <dgm:spPr/>
      <dgm:t>
        <a:bodyPr/>
        <a:lstStyle/>
        <a:p>
          <a:r>
            <a:rPr kumimoji="1" lang="ja-JP" altLang="en-US" sz="1600" dirty="0" smtClean="0"/>
            <a:t>医療機関　　　　　</a:t>
          </a:r>
          <a:r>
            <a:rPr kumimoji="1" lang="ja-JP" altLang="en-US" sz="1600" dirty="0" err="1" smtClean="0"/>
            <a:t>精神障がい</a:t>
          </a:r>
          <a:r>
            <a:rPr kumimoji="1" lang="ja-JP" altLang="en-US" sz="1600" dirty="0" smtClean="0"/>
            <a:t>当事者による出前講座→体験談を通じての理解促進</a:t>
          </a:r>
          <a:endParaRPr kumimoji="1" lang="ja-JP" altLang="en-US" sz="1600" dirty="0"/>
        </a:p>
      </dgm:t>
    </dgm:pt>
    <dgm:pt modelId="{55E987B4-54FC-4CEC-89C1-DA0B4DE6D87E}" type="parTrans" cxnId="{3949E459-434C-422F-9417-A81AE3445354}">
      <dgm:prSet/>
      <dgm:spPr/>
      <dgm:t>
        <a:bodyPr/>
        <a:lstStyle/>
        <a:p>
          <a:endParaRPr kumimoji="1" lang="ja-JP" altLang="en-US"/>
        </a:p>
      </dgm:t>
    </dgm:pt>
    <dgm:pt modelId="{55364D80-1DA0-4C57-B2D0-07590847EADC}" type="sibTrans" cxnId="{3949E459-434C-422F-9417-A81AE3445354}">
      <dgm:prSet/>
      <dgm:spPr/>
      <dgm:t>
        <a:bodyPr/>
        <a:lstStyle/>
        <a:p>
          <a:endParaRPr kumimoji="1" lang="ja-JP" altLang="en-US"/>
        </a:p>
      </dgm:t>
    </dgm:pt>
    <dgm:pt modelId="{E1DC396B-660D-4F50-94A4-67A687945EE5}">
      <dgm:prSet phldrT="[テキスト]"/>
      <dgm:spPr/>
      <dgm:t>
        <a:bodyPr/>
        <a:lstStyle/>
        <a:p>
          <a:r>
            <a:rPr kumimoji="1" lang="ja-JP" altLang="en-US" dirty="0" smtClean="0"/>
            <a:t>ＳＴＥＰ②</a:t>
          </a:r>
          <a:endParaRPr kumimoji="1" lang="ja-JP" altLang="en-US" dirty="0"/>
        </a:p>
      </dgm:t>
    </dgm:pt>
    <dgm:pt modelId="{56444BF4-705A-40D5-8F8E-F9076596A6D1}" type="parTrans" cxnId="{08F6E7E7-9CEB-4EEC-8F9F-F788B149BD53}">
      <dgm:prSet/>
      <dgm:spPr/>
      <dgm:t>
        <a:bodyPr/>
        <a:lstStyle/>
        <a:p>
          <a:endParaRPr kumimoji="1" lang="ja-JP" altLang="en-US"/>
        </a:p>
      </dgm:t>
    </dgm:pt>
    <dgm:pt modelId="{C26DB7BF-719C-4AFF-8533-F44771280AC4}" type="sibTrans" cxnId="{08F6E7E7-9CEB-4EEC-8F9F-F788B149BD53}">
      <dgm:prSet/>
      <dgm:spPr/>
      <dgm:t>
        <a:bodyPr/>
        <a:lstStyle/>
        <a:p>
          <a:endParaRPr kumimoji="1" lang="ja-JP" altLang="en-US"/>
        </a:p>
      </dgm:t>
    </dgm:pt>
    <dgm:pt modelId="{50166AD9-A453-4CE5-B92E-D9D28DF3EFFF}">
      <dgm:prSet phldrT="[テキスト]" custT="1"/>
      <dgm:spPr/>
      <dgm:t>
        <a:bodyPr/>
        <a:lstStyle/>
        <a:p>
          <a:r>
            <a:rPr kumimoji="1" lang="ja-JP" altLang="en-US" sz="1600" dirty="0" smtClean="0"/>
            <a:t>福祉サービス　　就労支援事業所の見学ツアー　　→目で見て触れるイメージの具体化</a:t>
          </a:r>
          <a:endParaRPr kumimoji="1" lang="ja-JP" altLang="en-US" sz="1600" dirty="0"/>
        </a:p>
      </dgm:t>
    </dgm:pt>
    <dgm:pt modelId="{18E63E82-4ECB-4EDE-BB8F-93CFA22A91C9}" type="parTrans" cxnId="{293FA918-DFE2-408C-B6DC-016165B9E790}">
      <dgm:prSet/>
      <dgm:spPr/>
      <dgm:t>
        <a:bodyPr/>
        <a:lstStyle/>
        <a:p>
          <a:endParaRPr kumimoji="1" lang="ja-JP" altLang="en-US"/>
        </a:p>
      </dgm:t>
    </dgm:pt>
    <dgm:pt modelId="{879FE833-B0AC-4777-A435-AF65B55155AB}" type="sibTrans" cxnId="{293FA918-DFE2-408C-B6DC-016165B9E790}">
      <dgm:prSet/>
      <dgm:spPr/>
      <dgm:t>
        <a:bodyPr/>
        <a:lstStyle/>
        <a:p>
          <a:endParaRPr kumimoji="1" lang="ja-JP" altLang="en-US"/>
        </a:p>
      </dgm:t>
    </dgm:pt>
    <dgm:pt modelId="{6164458F-90D3-4C7D-8117-CE1F861771D4}">
      <dgm:prSet phldrT="[テキスト]"/>
      <dgm:spPr/>
      <dgm:t>
        <a:bodyPr/>
        <a:lstStyle/>
        <a:p>
          <a:r>
            <a:rPr kumimoji="1" lang="ja-JP" altLang="en-US" dirty="0" smtClean="0"/>
            <a:t>ＳＴＥＰ③</a:t>
          </a:r>
          <a:endParaRPr kumimoji="1" lang="ja-JP" altLang="en-US" dirty="0"/>
        </a:p>
      </dgm:t>
    </dgm:pt>
    <dgm:pt modelId="{85877587-6333-4E40-93FA-4FC1F389D7AA}" type="parTrans" cxnId="{32F65E4F-FB7C-4671-A4E9-388EC02D7111}">
      <dgm:prSet/>
      <dgm:spPr/>
      <dgm:t>
        <a:bodyPr/>
        <a:lstStyle/>
        <a:p>
          <a:endParaRPr kumimoji="1" lang="ja-JP" altLang="en-US"/>
        </a:p>
      </dgm:t>
    </dgm:pt>
    <dgm:pt modelId="{77F9D28F-BF6C-474C-9362-ABA571A48D15}" type="sibTrans" cxnId="{32F65E4F-FB7C-4671-A4E9-388EC02D7111}">
      <dgm:prSet/>
      <dgm:spPr/>
      <dgm:t>
        <a:bodyPr/>
        <a:lstStyle/>
        <a:p>
          <a:endParaRPr kumimoji="1" lang="ja-JP" altLang="en-US"/>
        </a:p>
      </dgm:t>
    </dgm:pt>
    <dgm:pt modelId="{EA69955F-788F-4BF4-8633-647490D40742}">
      <dgm:prSet phldrT="[テキスト]" custT="1"/>
      <dgm:spPr/>
      <dgm:t>
        <a:bodyPr/>
        <a:lstStyle/>
        <a:p>
          <a:r>
            <a:rPr kumimoji="1" lang="ja-JP" altLang="en-US" sz="1600" dirty="0" smtClean="0"/>
            <a:t>労働</a:t>
          </a:r>
          <a:r>
            <a:rPr kumimoji="1" lang="ja-JP" altLang="en-US" sz="1200" dirty="0" smtClean="0"/>
            <a:t>（ハローワーク）</a:t>
          </a:r>
          <a:r>
            <a:rPr kumimoji="1" lang="ja-JP" altLang="en-US" sz="1600" dirty="0" err="1" smtClean="0"/>
            <a:t>障がい</a:t>
          </a:r>
          <a:r>
            <a:rPr kumimoji="1" lang="ja-JP" altLang="en-US" sz="1600" dirty="0" smtClean="0"/>
            <a:t>者対象のジョブガイダンス　→就労にむけた選択肢の把握</a:t>
          </a:r>
          <a:endParaRPr kumimoji="1" lang="ja-JP" altLang="en-US" sz="1600" dirty="0"/>
        </a:p>
      </dgm:t>
    </dgm:pt>
    <dgm:pt modelId="{AFEA8BD2-A1C7-4CF7-947E-8D5BBA66675D}" type="parTrans" cxnId="{66F4BA3F-04D9-4E8E-BC58-E841E2E6B69F}">
      <dgm:prSet/>
      <dgm:spPr/>
      <dgm:t>
        <a:bodyPr/>
        <a:lstStyle/>
        <a:p>
          <a:endParaRPr kumimoji="1" lang="ja-JP" altLang="en-US"/>
        </a:p>
      </dgm:t>
    </dgm:pt>
    <dgm:pt modelId="{E902B6EB-E240-475B-A57D-EFA8A59AA3AE}" type="sibTrans" cxnId="{66F4BA3F-04D9-4E8E-BC58-E841E2E6B69F}">
      <dgm:prSet/>
      <dgm:spPr/>
      <dgm:t>
        <a:bodyPr/>
        <a:lstStyle/>
        <a:p>
          <a:endParaRPr kumimoji="1" lang="ja-JP" altLang="en-US"/>
        </a:p>
      </dgm:t>
    </dgm:pt>
    <dgm:pt modelId="{7A7D1F40-9D42-4D2C-B691-D99998BD9C50}" type="pres">
      <dgm:prSet presAssocID="{8E3A412B-5F97-4C91-8035-428BE10F262D}" presName="linearFlow" presStyleCnt="0">
        <dgm:presLayoutVars>
          <dgm:dir/>
          <dgm:animLvl val="lvl"/>
          <dgm:resizeHandles val="exact"/>
        </dgm:presLayoutVars>
      </dgm:prSet>
      <dgm:spPr/>
      <dgm:t>
        <a:bodyPr/>
        <a:lstStyle/>
        <a:p>
          <a:endParaRPr kumimoji="1" lang="ja-JP" altLang="en-US"/>
        </a:p>
      </dgm:t>
    </dgm:pt>
    <dgm:pt modelId="{46B364E4-0AAF-476F-B87A-24ECC55AE6C3}" type="pres">
      <dgm:prSet presAssocID="{AFBCEA9F-ADFC-4ECF-8B40-144B0FE2F7E7}" presName="composite" presStyleCnt="0"/>
      <dgm:spPr/>
    </dgm:pt>
    <dgm:pt modelId="{6F78F2E1-FC35-4A98-93E8-BA43DE31FD14}" type="pres">
      <dgm:prSet presAssocID="{AFBCEA9F-ADFC-4ECF-8B40-144B0FE2F7E7}" presName="parTx" presStyleLbl="node1" presStyleIdx="0" presStyleCnt="3">
        <dgm:presLayoutVars>
          <dgm:chMax val="0"/>
          <dgm:chPref val="0"/>
          <dgm:bulletEnabled val="1"/>
        </dgm:presLayoutVars>
      </dgm:prSet>
      <dgm:spPr/>
      <dgm:t>
        <a:bodyPr/>
        <a:lstStyle/>
        <a:p>
          <a:endParaRPr kumimoji="1" lang="ja-JP" altLang="en-US"/>
        </a:p>
      </dgm:t>
    </dgm:pt>
    <dgm:pt modelId="{59277B30-B5A8-4E84-80F3-628E46109FF3}" type="pres">
      <dgm:prSet presAssocID="{AFBCEA9F-ADFC-4ECF-8B40-144B0FE2F7E7}" presName="parSh" presStyleLbl="node1" presStyleIdx="0" presStyleCnt="3"/>
      <dgm:spPr/>
      <dgm:t>
        <a:bodyPr/>
        <a:lstStyle/>
        <a:p>
          <a:endParaRPr kumimoji="1" lang="ja-JP" altLang="en-US"/>
        </a:p>
      </dgm:t>
    </dgm:pt>
    <dgm:pt modelId="{925FE120-BABD-497A-A2DA-AACCE492A9DB}" type="pres">
      <dgm:prSet presAssocID="{AFBCEA9F-ADFC-4ECF-8B40-144B0FE2F7E7}" presName="desTx" presStyleLbl="fgAcc1" presStyleIdx="0" presStyleCnt="3">
        <dgm:presLayoutVars>
          <dgm:bulletEnabled val="1"/>
        </dgm:presLayoutVars>
      </dgm:prSet>
      <dgm:spPr/>
      <dgm:t>
        <a:bodyPr/>
        <a:lstStyle/>
        <a:p>
          <a:endParaRPr kumimoji="1" lang="ja-JP" altLang="en-US"/>
        </a:p>
      </dgm:t>
    </dgm:pt>
    <dgm:pt modelId="{80DF32D0-B9DA-495A-9CA9-6108E2D059AA}" type="pres">
      <dgm:prSet presAssocID="{D8A1E3E3-B679-4C57-B88C-A4025F439625}" presName="sibTrans" presStyleLbl="sibTrans2D1" presStyleIdx="0" presStyleCnt="2"/>
      <dgm:spPr/>
      <dgm:t>
        <a:bodyPr/>
        <a:lstStyle/>
        <a:p>
          <a:endParaRPr kumimoji="1" lang="ja-JP" altLang="en-US"/>
        </a:p>
      </dgm:t>
    </dgm:pt>
    <dgm:pt modelId="{C9381912-C1FB-4359-BC98-CEDA658903C6}" type="pres">
      <dgm:prSet presAssocID="{D8A1E3E3-B679-4C57-B88C-A4025F439625}" presName="connTx" presStyleLbl="sibTrans2D1" presStyleIdx="0" presStyleCnt="2"/>
      <dgm:spPr/>
      <dgm:t>
        <a:bodyPr/>
        <a:lstStyle/>
        <a:p>
          <a:endParaRPr kumimoji="1" lang="ja-JP" altLang="en-US"/>
        </a:p>
      </dgm:t>
    </dgm:pt>
    <dgm:pt modelId="{02AAAE68-DFB8-4C52-8A02-20F42B872E7B}" type="pres">
      <dgm:prSet presAssocID="{E1DC396B-660D-4F50-94A4-67A687945EE5}" presName="composite" presStyleCnt="0"/>
      <dgm:spPr/>
    </dgm:pt>
    <dgm:pt modelId="{187A10FB-313C-4080-8B12-C74D2C08EDEC}" type="pres">
      <dgm:prSet presAssocID="{E1DC396B-660D-4F50-94A4-67A687945EE5}" presName="parTx" presStyleLbl="node1" presStyleIdx="0" presStyleCnt="3">
        <dgm:presLayoutVars>
          <dgm:chMax val="0"/>
          <dgm:chPref val="0"/>
          <dgm:bulletEnabled val="1"/>
        </dgm:presLayoutVars>
      </dgm:prSet>
      <dgm:spPr/>
      <dgm:t>
        <a:bodyPr/>
        <a:lstStyle/>
        <a:p>
          <a:endParaRPr kumimoji="1" lang="ja-JP" altLang="en-US"/>
        </a:p>
      </dgm:t>
    </dgm:pt>
    <dgm:pt modelId="{A143958C-898C-4B6F-8804-0C6F0D154A43}" type="pres">
      <dgm:prSet presAssocID="{E1DC396B-660D-4F50-94A4-67A687945EE5}" presName="parSh" presStyleLbl="node1" presStyleIdx="1" presStyleCnt="3"/>
      <dgm:spPr/>
      <dgm:t>
        <a:bodyPr/>
        <a:lstStyle/>
        <a:p>
          <a:endParaRPr kumimoji="1" lang="ja-JP" altLang="en-US"/>
        </a:p>
      </dgm:t>
    </dgm:pt>
    <dgm:pt modelId="{09C1DFA7-1858-4B78-951C-1247620DAE2E}" type="pres">
      <dgm:prSet presAssocID="{E1DC396B-660D-4F50-94A4-67A687945EE5}" presName="desTx" presStyleLbl="fgAcc1" presStyleIdx="1" presStyleCnt="3">
        <dgm:presLayoutVars>
          <dgm:bulletEnabled val="1"/>
        </dgm:presLayoutVars>
      </dgm:prSet>
      <dgm:spPr/>
      <dgm:t>
        <a:bodyPr/>
        <a:lstStyle/>
        <a:p>
          <a:endParaRPr kumimoji="1" lang="ja-JP" altLang="en-US"/>
        </a:p>
      </dgm:t>
    </dgm:pt>
    <dgm:pt modelId="{86A07DA2-2660-48B5-A6D2-803963508CC4}" type="pres">
      <dgm:prSet presAssocID="{C26DB7BF-719C-4AFF-8533-F44771280AC4}" presName="sibTrans" presStyleLbl="sibTrans2D1" presStyleIdx="1" presStyleCnt="2"/>
      <dgm:spPr/>
      <dgm:t>
        <a:bodyPr/>
        <a:lstStyle/>
        <a:p>
          <a:endParaRPr kumimoji="1" lang="ja-JP" altLang="en-US"/>
        </a:p>
      </dgm:t>
    </dgm:pt>
    <dgm:pt modelId="{AAA57F7D-6196-453C-B902-C2ED304B16D1}" type="pres">
      <dgm:prSet presAssocID="{C26DB7BF-719C-4AFF-8533-F44771280AC4}" presName="connTx" presStyleLbl="sibTrans2D1" presStyleIdx="1" presStyleCnt="2"/>
      <dgm:spPr/>
      <dgm:t>
        <a:bodyPr/>
        <a:lstStyle/>
        <a:p>
          <a:endParaRPr kumimoji="1" lang="ja-JP" altLang="en-US"/>
        </a:p>
      </dgm:t>
    </dgm:pt>
    <dgm:pt modelId="{7B02AEC0-440D-47E6-B434-E9F68C49CD18}" type="pres">
      <dgm:prSet presAssocID="{6164458F-90D3-4C7D-8117-CE1F861771D4}" presName="composite" presStyleCnt="0"/>
      <dgm:spPr/>
    </dgm:pt>
    <dgm:pt modelId="{825C6F50-222D-4095-A97E-3C49D64B4DFE}" type="pres">
      <dgm:prSet presAssocID="{6164458F-90D3-4C7D-8117-CE1F861771D4}" presName="parTx" presStyleLbl="node1" presStyleIdx="1" presStyleCnt="3">
        <dgm:presLayoutVars>
          <dgm:chMax val="0"/>
          <dgm:chPref val="0"/>
          <dgm:bulletEnabled val="1"/>
        </dgm:presLayoutVars>
      </dgm:prSet>
      <dgm:spPr/>
      <dgm:t>
        <a:bodyPr/>
        <a:lstStyle/>
        <a:p>
          <a:endParaRPr kumimoji="1" lang="ja-JP" altLang="en-US"/>
        </a:p>
      </dgm:t>
    </dgm:pt>
    <dgm:pt modelId="{D1967562-F352-498B-8CF6-F9726F6B6ED9}" type="pres">
      <dgm:prSet presAssocID="{6164458F-90D3-4C7D-8117-CE1F861771D4}" presName="parSh" presStyleLbl="node1" presStyleIdx="2" presStyleCnt="3"/>
      <dgm:spPr/>
      <dgm:t>
        <a:bodyPr/>
        <a:lstStyle/>
        <a:p>
          <a:endParaRPr kumimoji="1" lang="ja-JP" altLang="en-US"/>
        </a:p>
      </dgm:t>
    </dgm:pt>
    <dgm:pt modelId="{2A82D64E-242F-4E3C-853F-5F69598AEDC3}" type="pres">
      <dgm:prSet presAssocID="{6164458F-90D3-4C7D-8117-CE1F861771D4}" presName="desTx" presStyleLbl="fgAcc1" presStyleIdx="2" presStyleCnt="3">
        <dgm:presLayoutVars>
          <dgm:bulletEnabled val="1"/>
        </dgm:presLayoutVars>
      </dgm:prSet>
      <dgm:spPr/>
      <dgm:t>
        <a:bodyPr/>
        <a:lstStyle/>
        <a:p>
          <a:endParaRPr kumimoji="1" lang="ja-JP" altLang="en-US"/>
        </a:p>
      </dgm:t>
    </dgm:pt>
  </dgm:ptLst>
  <dgm:cxnLst>
    <dgm:cxn modelId="{BCD8F9EC-F199-45A8-9DD6-3AEAE541A4F9}" type="presOf" srcId="{6164458F-90D3-4C7D-8117-CE1F861771D4}" destId="{D1967562-F352-498B-8CF6-F9726F6B6ED9}" srcOrd="1" destOrd="0" presId="urn:microsoft.com/office/officeart/2005/8/layout/process3"/>
    <dgm:cxn modelId="{08F6E7E7-9CEB-4EEC-8F9F-F788B149BD53}" srcId="{8E3A412B-5F97-4C91-8035-428BE10F262D}" destId="{E1DC396B-660D-4F50-94A4-67A687945EE5}" srcOrd="1" destOrd="0" parTransId="{56444BF4-705A-40D5-8F8E-F9076596A6D1}" sibTransId="{C26DB7BF-719C-4AFF-8533-F44771280AC4}"/>
    <dgm:cxn modelId="{32F65E4F-FB7C-4671-A4E9-388EC02D7111}" srcId="{8E3A412B-5F97-4C91-8035-428BE10F262D}" destId="{6164458F-90D3-4C7D-8117-CE1F861771D4}" srcOrd="2" destOrd="0" parTransId="{85877587-6333-4E40-93FA-4FC1F389D7AA}" sibTransId="{77F9D28F-BF6C-474C-9362-ABA571A48D15}"/>
    <dgm:cxn modelId="{D6819349-83E2-47E2-992F-30F379712EE0}" type="presOf" srcId="{471CD435-45D8-448E-BCE8-869A1F6BD450}" destId="{925FE120-BABD-497A-A2DA-AACCE492A9DB}" srcOrd="0" destOrd="0" presId="urn:microsoft.com/office/officeart/2005/8/layout/process3"/>
    <dgm:cxn modelId="{A66CA0BD-7E71-4D04-967C-462C58DE9A83}" type="presOf" srcId="{E1DC396B-660D-4F50-94A4-67A687945EE5}" destId="{187A10FB-313C-4080-8B12-C74D2C08EDEC}" srcOrd="0" destOrd="0" presId="urn:microsoft.com/office/officeart/2005/8/layout/process3"/>
    <dgm:cxn modelId="{66BAE76D-F3DB-4670-8971-B978AA3D4706}" type="presOf" srcId="{AFBCEA9F-ADFC-4ECF-8B40-144B0FE2F7E7}" destId="{59277B30-B5A8-4E84-80F3-628E46109FF3}" srcOrd="1" destOrd="0" presId="urn:microsoft.com/office/officeart/2005/8/layout/process3"/>
    <dgm:cxn modelId="{B0DDBF66-192D-422B-9EDD-CDC268CD1DB2}" type="presOf" srcId="{EA69955F-788F-4BF4-8633-647490D40742}" destId="{2A82D64E-242F-4E3C-853F-5F69598AEDC3}" srcOrd="0" destOrd="0" presId="urn:microsoft.com/office/officeart/2005/8/layout/process3"/>
    <dgm:cxn modelId="{A034C6C1-DA46-49BE-BF27-2D189C2C3E49}" type="presOf" srcId="{6164458F-90D3-4C7D-8117-CE1F861771D4}" destId="{825C6F50-222D-4095-A97E-3C49D64B4DFE}" srcOrd="0" destOrd="0" presId="urn:microsoft.com/office/officeart/2005/8/layout/process3"/>
    <dgm:cxn modelId="{6B7685ED-EF9F-41D3-9B41-5A9595232C1E}" srcId="{8E3A412B-5F97-4C91-8035-428BE10F262D}" destId="{AFBCEA9F-ADFC-4ECF-8B40-144B0FE2F7E7}" srcOrd="0" destOrd="0" parTransId="{946E7E39-537C-4765-99BB-4BE36479B14C}" sibTransId="{D8A1E3E3-B679-4C57-B88C-A4025F439625}"/>
    <dgm:cxn modelId="{7D1D700C-F55B-4E87-9645-B6EE3EA93C30}" type="presOf" srcId="{C26DB7BF-719C-4AFF-8533-F44771280AC4}" destId="{86A07DA2-2660-48B5-A6D2-803963508CC4}" srcOrd="0" destOrd="0" presId="urn:microsoft.com/office/officeart/2005/8/layout/process3"/>
    <dgm:cxn modelId="{66F4BA3F-04D9-4E8E-BC58-E841E2E6B69F}" srcId="{6164458F-90D3-4C7D-8117-CE1F861771D4}" destId="{EA69955F-788F-4BF4-8633-647490D40742}" srcOrd="0" destOrd="0" parTransId="{AFEA8BD2-A1C7-4CF7-947E-8D5BBA66675D}" sibTransId="{E902B6EB-E240-475B-A57D-EFA8A59AA3AE}"/>
    <dgm:cxn modelId="{26FE5DBA-C529-4F4A-9CAF-D203C67C0124}" type="presOf" srcId="{C26DB7BF-719C-4AFF-8533-F44771280AC4}" destId="{AAA57F7D-6196-453C-B902-C2ED304B16D1}" srcOrd="1" destOrd="0" presId="urn:microsoft.com/office/officeart/2005/8/layout/process3"/>
    <dgm:cxn modelId="{9C706C60-BFC2-4AAF-9E7A-D8C3D177BF38}" type="presOf" srcId="{D8A1E3E3-B679-4C57-B88C-A4025F439625}" destId="{C9381912-C1FB-4359-BC98-CEDA658903C6}" srcOrd="1" destOrd="0" presId="urn:microsoft.com/office/officeart/2005/8/layout/process3"/>
    <dgm:cxn modelId="{5E72A3B0-4152-40FA-9449-943CAE7E651D}" type="presOf" srcId="{E1DC396B-660D-4F50-94A4-67A687945EE5}" destId="{A143958C-898C-4B6F-8804-0C6F0D154A43}" srcOrd="1" destOrd="0" presId="urn:microsoft.com/office/officeart/2005/8/layout/process3"/>
    <dgm:cxn modelId="{3949E459-434C-422F-9417-A81AE3445354}" srcId="{AFBCEA9F-ADFC-4ECF-8B40-144B0FE2F7E7}" destId="{471CD435-45D8-448E-BCE8-869A1F6BD450}" srcOrd="0" destOrd="0" parTransId="{55E987B4-54FC-4CEC-89C1-DA0B4DE6D87E}" sibTransId="{55364D80-1DA0-4C57-B2D0-07590847EADC}"/>
    <dgm:cxn modelId="{0AFA0FDD-0D8E-4C11-91D7-C18D29FD275B}" type="presOf" srcId="{AFBCEA9F-ADFC-4ECF-8B40-144B0FE2F7E7}" destId="{6F78F2E1-FC35-4A98-93E8-BA43DE31FD14}" srcOrd="0" destOrd="0" presId="urn:microsoft.com/office/officeart/2005/8/layout/process3"/>
    <dgm:cxn modelId="{FB936C52-19F2-45C2-8B9F-D51A61A36D2E}" type="presOf" srcId="{8E3A412B-5F97-4C91-8035-428BE10F262D}" destId="{7A7D1F40-9D42-4D2C-B691-D99998BD9C50}" srcOrd="0" destOrd="0" presId="urn:microsoft.com/office/officeart/2005/8/layout/process3"/>
    <dgm:cxn modelId="{293FA918-DFE2-408C-B6DC-016165B9E790}" srcId="{E1DC396B-660D-4F50-94A4-67A687945EE5}" destId="{50166AD9-A453-4CE5-B92E-D9D28DF3EFFF}" srcOrd="0" destOrd="0" parTransId="{18E63E82-4ECB-4EDE-BB8F-93CFA22A91C9}" sibTransId="{879FE833-B0AC-4777-A435-AF65B55155AB}"/>
    <dgm:cxn modelId="{16430AB8-51C7-4540-A7B2-04E2306F2F5C}" type="presOf" srcId="{50166AD9-A453-4CE5-B92E-D9D28DF3EFFF}" destId="{09C1DFA7-1858-4B78-951C-1247620DAE2E}" srcOrd="0" destOrd="0" presId="urn:microsoft.com/office/officeart/2005/8/layout/process3"/>
    <dgm:cxn modelId="{180695FA-54CA-402D-BDD2-413512FB91D9}" type="presOf" srcId="{D8A1E3E3-B679-4C57-B88C-A4025F439625}" destId="{80DF32D0-B9DA-495A-9CA9-6108E2D059AA}" srcOrd="0" destOrd="0" presId="urn:microsoft.com/office/officeart/2005/8/layout/process3"/>
    <dgm:cxn modelId="{B50C0EA4-15C5-4736-9199-256EC4E6B24A}" type="presParOf" srcId="{7A7D1F40-9D42-4D2C-B691-D99998BD9C50}" destId="{46B364E4-0AAF-476F-B87A-24ECC55AE6C3}" srcOrd="0" destOrd="0" presId="urn:microsoft.com/office/officeart/2005/8/layout/process3"/>
    <dgm:cxn modelId="{0C62A824-E356-4767-B530-AC2B25A4557D}" type="presParOf" srcId="{46B364E4-0AAF-476F-B87A-24ECC55AE6C3}" destId="{6F78F2E1-FC35-4A98-93E8-BA43DE31FD14}" srcOrd="0" destOrd="0" presId="urn:microsoft.com/office/officeart/2005/8/layout/process3"/>
    <dgm:cxn modelId="{D8109FA9-F958-43FF-BB9C-DE41C222A5CD}" type="presParOf" srcId="{46B364E4-0AAF-476F-B87A-24ECC55AE6C3}" destId="{59277B30-B5A8-4E84-80F3-628E46109FF3}" srcOrd="1" destOrd="0" presId="urn:microsoft.com/office/officeart/2005/8/layout/process3"/>
    <dgm:cxn modelId="{957B41C7-50F2-43EB-B06C-C0493F70B68D}" type="presParOf" srcId="{46B364E4-0AAF-476F-B87A-24ECC55AE6C3}" destId="{925FE120-BABD-497A-A2DA-AACCE492A9DB}" srcOrd="2" destOrd="0" presId="urn:microsoft.com/office/officeart/2005/8/layout/process3"/>
    <dgm:cxn modelId="{760F5E0C-D994-49E2-85C9-6EBBFD8026A2}" type="presParOf" srcId="{7A7D1F40-9D42-4D2C-B691-D99998BD9C50}" destId="{80DF32D0-B9DA-495A-9CA9-6108E2D059AA}" srcOrd="1" destOrd="0" presId="urn:microsoft.com/office/officeart/2005/8/layout/process3"/>
    <dgm:cxn modelId="{10DD518D-D32A-42EA-B108-DE912EB93C06}" type="presParOf" srcId="{80DF32D0-B9DA-495A-9CA9-6108E2D059AA}" destId="{C9381912-C1FB-4359-BC98-CEDA658903C6}" srcOrd="0" destOrd="0" presId="urn:microsoft.com/office/officeart/2005/8/layout/process3"/>
    <dgm:cxn modelId="{A838F185-75CA-42DC-BC31-1EFF2F9B9141}" type="presParOf" srcId="{7A7D1F40-9D42-4D2C-B691-D99998BD9C50}" destId="{02AAAE68-DFB8-4C52-8A02-20F42B872E7B}" srcOrd="2" destOrd="0" presId="urn:microsoft.com/office/officeart/2005/8/layout/process3"/>
    <dgm:cxn modelId="{FB7792BD-0822-4DE8-A529-E31B1E038185}" type="presParOf" srcId="{02AAAE68-DFB8-4C52-8A02-20F42B872E7B}" destId="{187A10FB-313C-4080-8B12-C74D2C08EDEC}" srcOrd="0" destOrd="0" presId="urn:microsoft.com/office/officeart/2005/8/layout/process3"/>
    <dgm:cxn modelId="{9E64B168-67DE-45DC-8EB8-296627821536}" type="presParOf" srcId="{02AAAE68-DFB8-4C52-8A02-20F42B872E7B}" destId="{A143958C-898C-4B6F-8804-0C6F0D154A43}" srcOrd="1" destOrd="0" presId="urn:microsoft.com/office/officeart/2005/8/layout/process3"/>
    <dgm:cxn modelId="{E102C6DF-D666-4A2B-AC1D-DA4E898DBCCC}" type="presParOf" srcId="{02AAAE68-DFB8-4C52-8A02-20F42B872E7B}" destId="{09C1DFA7-1858-4B78-951C-1247620DAE2E}" srcOrd="2" destOrd="0" presId="urn:microsoft.com/office/officeart/2005/8/layout/process3"/>
    <dgm:cxn modelId="{4393C166-B117-4DDA-B9B8-1E4AB6338181}" type="presParOf" srcId="{7A7D1F40-9D42-4D2C-B691-D99998BD9C50}" destId="{86A07DA2-2660-48B5-A6D2-803963508CC4}" srcOrd="3" destOrd="0" presId="urn:microsoft.com/office/officeart/2005/8/layout/process3"/>
    <dgm:cxn modelId="{CCBF019F-21C5-47FA-A867-9D1E404D3AE5}" type="presParOf" srcId="{86A07DA2-2660-48B5-A6D2-803963508CC4}" destId="{AAA57F7D-6196-453C-B902-C2ED304B16D1}" srcOrd="0" destOrd="0" presId="urn:microsoft.com/office/officeart/2005/8/layout/process3"/>
    <dgm:cxn modelId="{5499FDF9-9B5A-426B-A29B-E66169E0EF55}" type="presParOf" srcId="{7A7D1F40-9D42-4D2C-B691-D99998BD9C50}" destId="{7B02AEC0-440D-47E6-B434-E9F68C49CD18}" srcOrd="4" destOrd="0" presId="urn:microsoft.com/office/officeart/2005/8/layout/process3"/>
    <dgm:cxn modelId="{03B66ED4-45D5-42A0-B436-205BB4046AF5}" type="presParOf" srcId="{7B02AEC0-440D-47E6-B434-E9F68C49CD18}" destId="{825C6F50-222D-4095-A97E-3C49D64B4DFE}" srcOrd="0" destOrd="0" presId="urn:microsoft.com/office/officeart/2005/8/layout/process3"/>
    <dgm:cxn modelId="{99F17411-BE8F-48A5-B33B-D50AD50C8C69}" type="presParOf" srcId="{7B02AEC0-440D-47E6-B434-E9F68C49CD18}" destId="{D1967562-F352-498B-8CF6-F9726F6B6ED9}" srcOrd="1" destOrd="0" presId="urn:microsoft.com/office/officeart/2005/8/layout/process3"/>
    <dgm:cxn modelId="{03C3865A-EF02-4C55-83B6-A753FD5DA90A}" type="presParOf" srcId="{7B02AEC0-440D-47E6-B434-E9F68C49CD18}" destId="{2A82D64E-242F-4E3C-853F-5F69598AEDC3}"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77B30-B5A8-4E84-80F3-628E46109FF3}">
      <dsp:nvSpPr>
        <dsp:cNvPr id="0" name=""/>
        <dsp:cNvSpPr/>
      </dsp:nvSpPr>
      <dsp:spPr>
        <a:xfrm>
          <a:off x="4535"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ＳＴＥＰ①</a:t>
          </a:r>
          <a:endParaRPr kumimoji="1" lang="ja-JP" altLang="en-US" sz="2500" kern="1200" dirty="0"/>
        </a:p>
      </dsp:txBody>
      <dsp:txXfrm>
        <a:off x="4535" y="2810"/>
        <a:ext cx="2062333" cy="720000"/>
      </dsp:txXfrm>
    </dsp:sp>
    <dsp:sp modelId="{925FE120-BABD-497A-A2DA-AACCE492A9DB}">
      <dsp:nvSpPr>
        <dsp:cNvPr id="0" name=""/>
        <dsp:cNvSpPr/>
      </dsp:nvSpPr>
      <dsp:spPr>
        <a:xfrm>
          <a:off x="426941"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医療機関　　　　　</a:t>
          </a:r>
          <a:r>
            <a:rPr kumimoji="1" lang="ja-JP" altLang="en-US" sz="1600" kern="1200" dirty="0" err="1" smtClean="0"/>
            <a:t>精神障がい</a:t>
          </a:r>
          <a:r>
            <a:rPr kumimoji="1" lang="ja-JP" altLang="en-US" sz="1600" kern="1200" dirty="0" smtClean="0"/>
            <a:t>当事者による出前講座→体験談を通じての理解促進</a:t>
          </a:r>
          <a:endParaRPr kumimoji="1" lang="ja-JP" altLang="en-US" sz="1600" kern="1200" dirty="0"/>
        </a:p>
      </dsp:txBody>
      <dsp:txXfrm>
        <a:off x="471753" y="767622"/>
        <a:ext cx="1972709" cy="1440376"/>
      </dsp:txXfrm>
    </dsp:sp>
    <dsp:sp modelId="{80DF32D0-B9DA-495A-9CA9-6108E2D059AA}">
      <dsp:nvSpPr>
        <dsp:cNvPr id="0" name=""/>
        <dsp:cNvSpPr/>
      </dsp:nvSpPr>
      <dsp:spPr>
        <a:xfrm>
          <a:off x="2379512" y="106080"/>
          <a:ext cx="662801" cy="5134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2379512" y="208772"/>
        <a:ext cx="508763" cy="308077"/>
      </dsp:txXfrm>
    </dsp:sp>
    <dsp:sp modelId="{A143958C-898C-4B6F-8804-0C6F0D154A43}">
      <dsp:nvSpPr>
        <dsp:cNvPr id="0" name=""/>
        <dsp:cNvSpPr/>
      </dsp:nvSpPr>
      <dsp:spPr>
        <a:xfrm>
          <a:off x="3317439"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ＳＴＥＰ②</a:t>
          </a:r>
          <a:endParaRPr kumimoji="1" lang="ja-JP" altLang="en-US" sz="2500" kern="1200" dirty="0"/>
        </a:p>
      </dsp:txBody>
      <dsp:txXfrm>
        <a:off x="3317439" y="2810"/>
        <a:ext cx="2062333" cy="720000"/>
      </dsp:txXfrm>
    </dsp:sp>
    <dsp:sp modelId="{09C1DFA7-1858-4B78-951C-1247620DAE2E}">
      <dsp:nvSpPr>
        <dsp:cNvPr id="0" name=""/>
        <dsp:cNvSpPr/>
      </dsp:nvSpPr>
      <dsp:spPr>
        <a:xfrm>
          <a:off x="3739844"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福祉サービス　　就労支援事業所の見学ツアー　　→目で見て触れるイメージの具体化</a:t>
          </a:r>
          <a:endParaRPr kumimoji="1" lang="ja-JP" altLang="en-US" sz="1600" kern="1200" dirty="0"/>
        </a:p>
      </dsp:txBody>
      <dsp:txXfrm>
        <a:off x="3784656" y="767622"/>
        <a:ext cx="1972709" cy="1440376"/>
      </dsp:txXfrm>
    </dsp:sp>
    <dsp:sp modelId="{86A07DA2-2660-48B5-A6D2-803963508CC4}">
      <dsp:nvSpPr>
        <dsp:cNvPr id="0" name=""/>
        <dsp:cNvSpPr/>
      </dsp:nvSpPr>
      <dsp:spPr>
        <a:xfrm>
          <a:off x="5692415" y="106080"/>
          <a:ext cx="662801" cy="5134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5692415" y="208772"/>
        <a:ext cx="508763" cy="308077"/>
      </dsp:txXfrm>
    </dsp:sp>
    <dsp:sp modelId="{D1967562-F352-498B-8CF6-F9726F6B6ED9}">
      <dsp:nvSpPr>
        <dsp:cNvPr id="0" name=""/>
        <dsp:cNvSpPr/>
      </dsp:nvSpPr>
      <dsp:spPr>
        <a:xfrm>
          <a:off x="6630342" y="2810"/>
          <a:ext cx="2062333" cy="1080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95250" numCol="1" spcCol="1270" anchor="t" anchorCtr="0">
          <a:noAutofit/>
        </a:bodyPr>
        <a:lstStyle/>
        <a:p>
          <a:pPr lvl="0" algn="l" defTabSz="1111250">
            <a:lnSpc>
              <a:spcPct val="90000"/>
            </a:lnSpc>
            <a:spcBef>
              <a:spcPct val="0"/>
            </a:spcBef>
            <a:spcAft>
              <a:spcPct val="35000"/>
            </a:spcAft>
          </a:pPr>
          <a:r>
            <a:rPr kumimoji="1" lang="ja-JP" altLang="en-US" sz="2500" kern="1200" dirty="0" smtClean="0"/>
            <a:t>ＳＴＥＰ③</a:t>
          </a:r>
          <a:endParaRPr kumimoji="1" lang="ja-JP" altLang="en-US" sz="2500" kern="1200" dirty="0"/>
        </a:p>
      </dsp:txBody>
      <dsp:txXfrm>
        <a:off x="6630342" y="2810"/>
        <a:ext cx="2062333" cy="720000"/>
      </dsp:txXfrm>
    </dsp:sp>
    <dsp:sp modelId="{2A82D64E-242F-4E3C-853F-5F69598AEDC3}">
      <dsp:nvSpPr>
        <dsp:cNvPr id="0" name=""/>
        <dsp:cNvSpPr/>
      </dsp:nvSpPr>
      <dsp:spPr>
        <a:xfrm>
          <a:off x="7052748" y="722810"/>
          <a:ext cx="2062333" cy="1530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労働</a:t>
          </a:r>
          <a:r>
            <a:rPr kumimoji="1" lang="ja-JP" altLang="en-US" sz="1200" kern="1200" dirty="0" smtClean="0"/>
            <a:t>（ハローワーク）</a:t>
          </a:r>
          <a:r>
            <a:rPr kumimoji="1" lang="ja-JP" altLang="en-US" sz="1600" kern="1200" dirty="0" err="1" smtClean="0"/>
            <a:t>障がい</a:t>
          </a:r>
          <a:r>
            <a:rPr kumimoji="1" lang="ja-JP" altLang="en-US" sz="1600" kern="1200" dirty="0" smtClean="0"/>
            <a:t>者対象のジョブガイダンス　→就労にむけた選択肢の把握</a:t>
          </a:r>
          <a:endParaRPr kumimoji="1" lang="ja-JP" altLang="en-US" sz="1600" kern="1200" dirty="0"/>
        </a:p>
      </dsp:txBody>
      <dsp:txXfrm>
        <a:off x="7097560" y="767622"/>
        <a:ext cx="1972709" cy="14403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27D5536-6F31-4476-B7F2-5167F923CE80}" type="datetimeFigureOut">
              <a:rPr kumimoji="1" lang="ja-JP" altLang="en-US" smtClean="0"/>
              <a:t>2017/1/31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89F74DD-2F7A-4AD1-B96A-EAA2AE5A133E}" type="slidenum">
              <a:rPr kumimoji="1" lang="ja-JP" altLang="en-US" smtClean="0"/>
              <a:t>‹#›</a:t>
            </a:fld>
            <a:endParaRPr kumimoji="1" lang="ja-JP" altLang="en-US"/>
          </a:p>
        </p:txBody>
      </p:sp>
    </p:spTree>
    <p:extLst>
      <p:ext uri="{BB962C8B-B14F-4D97-AF65-F5344CB8AC3E}">
        <p14:creationId xmlns:p14="http://schemas.microsoft.com/office/powerpoint/2010/main" val="170831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89F74DD-2F7A-4AD1-B96A-EAA2AE5A133E}" type="slidenum">
              <a:rPr kumimoji="1" lang="ja-JP" altLang="en-US" smtClean="0"/>
              <a:t>1</a:t>
            </a:fld>
            <a:endParaRPr kumimoji="1" lang="ja-JP" altLang="en-US"/>
          </a:p>
        </p:txBody>
      </p:sp>
    </p:spTree>
    <p:extLst>
      <p:ext uri="{BB962C8B-B14F-4D97-AF65-F5344CB8AC3E}">
        <p14:creationId xmlns:p14="http://schemas.microsoft.com/office/powerpoint/2010/main" val="345750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22158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21811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19656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298805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21577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4675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08369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133479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405194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56475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52285D-D303-44EE-8CEA-552B9089C3C9}" type="datetimeFigureOut">
              <a:rPr kumimoji="1" lang="ja-JP" altLang="en-US" smtClean="0"/>
              <a:t>2017/1/31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385572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2285D-D303-44EE-8CEA-552B9089C3C9}" type="datetimeFigureOut">
              <a:rPr kumimoji="1" lang="ja-JP" altLang="en-US" smtClean="0"/>
              <a:t>2017/1/31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92E3D-ED9F-4ED5-85C7-534663F02F92}" type="slidenum">
              <a:rPr kumimoji="1" lang="ja-JP" altLang="en-US" smtClean="0"/>
              <a:t>‹#›</a:t>
            </a:fld>
            <a:endParaRPr kumimoji="1" lang="ja-JP" altLang="en-US"/>
          </a:p>
        </p:txBody>
      </p:sp>
    </p:spTree>
    <p:extLst>
      <p:ext uri="{BB962C8B-B14F-4D97-AF65-F5344CB8AC3E}">
        <p14:creationId xmlns:p14="http://schemas.microsoft.com/office/powerpoint/2010/main" val="660983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3" y="188640"/>
            <a:ext cx="8463661" cy="418058"/>
          </a:xfrm>
          <a:solidFill>
            <a:schemeClr val="bg1">
              <a:lumMod val="85000"/>
            </a:schemeClr>
          </a:solidFill>
        </p:spPr>
        <p:txBody>
          <a:bodyPr>
            <a:norm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医療ニーズのある</a:t>
            </a:r>
            <a:r>
              <a:rPr kumimoji="1"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就労支援連携事業</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692696"/>
            <a:ext cx="4451675" cy="1107996"/>
          </a:xfrm>
          <a:prstGeom prst="rect">
            <a:avLst/>
          </a:prstGeom>
          <a:noFill/>
          <a:ln>
            <a:solidFill>
              <a:schemeClr val="tx1"/>
            </a:solidFill>
          </a:ln>
        </p:spPr>
        <p:txBody>
          <a:bodyPr wrap="square"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背景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者の就労支援には、疾病管理が必要不可欠であり、当事者が安心して就労を目指せるように支援のプロセスを見える化できる取組が必要。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当事者のニーズに応えるためには、医療（医師、医療スタッフ）・福祉（障害者就業・生活支援センター、就労サービス事業所）・労働（ハローワーク）の各機関が、それぞれの業務や役割を相互理解することも求められて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660704" y="678499"/>
            <a:ext cx="4458915" cy="1107996"/>
          </a:xfrm>
          <a:prstGeom prst="rect">
            <a:avLst/>
          </a:prstGeom>
          <a:noFill/>
          <a:ln>
            <a:solidFill>
              <a:schemeClr val="tx1"/>
            </a:solidFill>
          </a:ln>
        </p:spPr>
        <p:txBody>
          <a:bodyPr wrap="square"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・医療機関（精神科デイケア等）に在籍している</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者が、就労に至る体験談を聞いたり、事業所等の見学を通じて、就労への動機づけを高める。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・関係機関職員が、事業の実施を通じて各機関の役割を理解し、有機的な連携について検討できるようになる。将来的に、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人でも多くの</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当事者の就労をサポートできるようにする。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図表 2"/>
          <p:cNvGraphicFramePr/>
          <p:nvPr>
            <p:extLst>
              <p:ext uri="{D42A27DB-BD31-4B8C-83A1-F6EECF244321}">
                <p14:modId xmlns:p14="http://schemas.microsoft.com/office/powerpoint/2010/main" val="1054921522"/>
              </p:ext>
            </p:extLst>
          </p:nvPr>
        </p:nvGraphicFramePr>
        <p:xfrm>
          <a:off x="1" y="2253499"/>
          <a:ext cx="9119618" cy="2255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タイトル 3"/>
          <p:cNvSpPr txBox="1">
            <a:spLocks/>
          </p:cNvSpPr>
          <p:nvPr/>
        </p:nvSpPr>
        <p:spPr>
          <a:xfrm>
            <a:off x="179513" y="4605592"/>
            <a:ext cx="8751692" cy="551600"/>
          </a:xfrm>
          <a:prstGeom prst="rect">
            <a:avLst/>
          </a:prstGeom>
          <a:solidFill>
            <a:schemeClr val="bg1">
              <a:lumMod val="8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大阪労働局と連携して、府内ハローワークのジョブガイダンス事業をベースに、全体コーディネートを担う。</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大阪労働局：府内４圏域のモデル実施をサポートし、出前講座に係る費用負担を行う。</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1" y="5514450"/>
            <a:ext cx="2379261" cy="907941"/>
          </a:xfrm>
          <a:prstGeom prst="rect">
            <a:avLst/>
          </a:prstGeom>
          <a:noFill/>
          <a:ln>
            <a:solidFill>
              <a:schemeClr val="tx1"/>
            </a:solidFill>
          </a:ln>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＜ハローワーク茨木圏域＞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①木村クリニック→</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10.14</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a:t>
            </a:r>
            <a:r>
              <a:rPr lang="en-US" altLang="ja-JP" sz="1000" dirty="0" err="1" smtClean="0">
                <a:latin typeface="Meiryo UI" panose="020B0604030504040204" pitchFamily="50" charset="-128"/>
                <a:ea typeface="Meiryo UI" panose="020B0604030504040204" pitchFamily="50" charset="-128"/>
                <a:cs typeface="Meiryo UI" panose="020B0604030504040204" pitchFamily="50" charset="-128"/>
              </a:rPr>
              <a:t>onwArk</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元</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利用者</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②就労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支援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en-US" altLang="ja-JP" sz="900" dirty="0" err="1" smtClean="0">
                <a:latin typeface="Meiryo UI" panose="020B0604030504040204" pitchFamily="50" charset="-128"/>
                <a:ea typeface="Meiryo UI" panose="020B0604030504040204" pitchFamily="50" charset="-128"/>
                <a:cs typeface="Meiryo UI" panose="020B0604030504040204" pitchFamily="50" charset="-128"/>
              </a:rPr>
              <a:t>onwArk</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（就移）→</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11.4</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③ハローワーク茨木→</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11.18</a:t>
            </a:r>
          </a:p>
        </p:txBody>
      </p:sp>
      <p:sp>
        <p:nvSpPr>
          <p:cNvPr id="6" name="角丸四角形 5"/>
          <p:cNvSpPr/>
          <p:nvPr/>
        </p:nvSpPr>
        <p:spPr>
          <a:xfrm>
            <a:off x="3314581" y="1889448"/>
            <a:ext cx="2592288" cy="3154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事業実施の枠組み</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66"/>
          <p:cNvSpPr>
            <a:spLocks noChangeArrowheads="1"/>
          </p:cNvSpPr>
          <p:nvPr/>
        </p:nvSpPr>
        <p:spPr bwMode="auto">
          <a:xfrm>
            <a:off x="539552" y="346087"/>
            <a:ext cx="941579" cy="181492"/>
          </a:xfrm>
          <a:prstGeom prst="rect">
            <a:avLst/>
          </a:prstGeom>
          <a:noFill/>
          <a:ln w="9525">
            <a:no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Ｈ２８年度</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428250" y="5514451"/>
            <a:ext cx="2186579" cy="938719"/>
          </a:xfrm>
          <a:prstGeom prst="rect">
            <a:avLst/>
          </a:prstGeom>
          <a:noFill/>
          <a:ln>
            <a:solidFill>
              <a:schemeClr val="tx1"/>
            </a:solidFill>
          </a:ln>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ハローワーク泉大津圏域＞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いずみ中央メンタルクリニック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10.18</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出前講座：泉州北就ポツ登録者</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②クロスジョブ堺（就移）→</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11.8</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③ハローワーク泉大津→</a:t>
            </a:r>
            <a:r>
              <a:rPr lang="en-US" altLang="ja-JP" sz="1100" smtClean="0">
                <a:latin typeface="Meiryo UI" panose="020B0604030504040204" pitchFamily="50" charset="-128"/>
                <a:ea typeface="Meiryo UI" panose="020B0604030504040204" pitchFamily="50" charset="-128"/>
                <a:cs typeface="Meiryo UI" panose="020B0604030504040204" pitchFamily="50" charset="-128"/>
              </a:rPr>
              <a:t>11.22</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4660704" y="5514451"/>
            <a:ext cx="2275400" cy="938719"/>
          </a:xfrm>
          <a:prstGeom prst="rect">
            <a:avLst/>
          </a:prstGeom>
          <a:noFill/>
          <a:ln>
            <a:solidFill>
              <a:schemeClr val="tx1"/>
            </a:solidFill>
          </a:ln>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ハローワーク河内長野圏域＞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①上島医院→</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11.1</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出前講座：</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ち</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のくらぶ（地活Ｃ）利用者</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②きらら（就移）→</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11.9</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③ハローワーク河内長野→</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11.22</a:t>
            </a:r>
          </a:p>
        </p:txBody>
      </p:sp>
      <p:sp>
        <p:nvSpPr>
          <p:cNvPr id="24" name="テキスト ボックス 23"/>
          <p:cNvSpPr txBox="1"/>
          <p:nvPr/>
        </p:nvSpPr>
        <p:spPr>
          <a:xfrm>
            <a:off x="6996123" y="5514449"/>
            <a:ext cx="2123496" cy="907941"/>
          </a:xfrm>
          <a:prstGeom prst="rect">
            <a:avLst/>
          </a:prstGeom>
          <a:noFill/>
          <a:ln>
            <a:solidFill>
              <a:schemeClr val="tx1"/>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ハローワーク池田圏域＞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①箕面神経サナトリウム→</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11.25</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出前講座：ワンモア豊中（就移）</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89756" y="6532156"/>
            <a:ext cx="9029863" cy="323165"/>
          </a:xfrm>
          <a:prstGeom prst="rect">
            <a:avLst/>
          </a:prstGeom>
          <a:noFill/>
          <a:ln>
            <a:noFill/>
          </a:ln>
        </p:spPr>
        <p:txBody>
          <a:bodyPr wrap="square"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⇒府は大阪</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労働局とともに、</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モデル圏域での実施における課題を整理し、次年度は府内圏域での事業拡充を目指す。</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827584" y="5200399"/>
            <a:ext cx="7488832" cy="307777"/>
          </a:xfrm>
          <a:prstGeom prst="rect">
            <a:avLst/>
          </a:prstGeom>
          <a:noFill/>
          <a:ln>
            <a:no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府内４圏域において、各地域や関係機関の状況をふまえて、上記の３回パッケージを実施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66"/>
          <p:cNvSpPr>
            <a:spLocks noChangeArrowheads="1"/>
          </p:cNvSpPr>
          <p:nvPr/>
        </p:nvSpPr>
        <p:spPr bwMode="auto">
          <a:xfrm>
            <a:off x="7989626" y="188640"/>
            <a:ext cx="941579" cy="341037"/>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4-1</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27874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361</Words>
  <Application>Microsoft Office PowerPoint</Application>
  <PresentationFormat>画面に合わせる (4:3)</PresentationFormat>
  <Paragraphs>39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医療ニーズのある精神障がい者への就労支援連携事業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医療ニーズのある精神障がい者に対する就労支援</dc:title>
  <dc:creator>HOSTNAME</dc:creator>
  <cp:lastModifiedBy>HOSTNAME</cp:lastModifiedBy>
  <cp:revision>56</cp:revision>
  <cp:lastPrinted>2017-01-31T03:17:37Z</cp:lastPrinted>
  <dcterms:created xsi:type="dcterms:W3CDTF">2016-04-05T09:32:43Z</dcterms:created>
  <dcterms:modified xsi:type="dcterms:W3CDTF">2017-01-31T03:18:27Z</dcterms:modified>
</cp:coreProperties>
</file>