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84" r:id="rId2"/>
    <p:sldId id="287" r:id="rId3"/>
    <p:sldId id="289" r:id="rId4"/>
    <p:sldId id="291" r:id="rId5"/>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7" d="100"/>
          <a:sy n="77" d="100"/>
        </p:scale>
        <p:origin x="-1176" y="1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63971CD1-0112-4E0E-B1F3-1014E9CAD982}" type="datetimeFigureOut">
              <a:rPr kumimoji="1" lang="ja-JP" altLang="en-US" smtClean="0"/>
              <a:t>2017/1/30</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18E80D07-2321-475E-B2CB-0EE4B0EED55A}" type="slidenum">
              <a:rPr kumimoji="1" lang="ja-JP" altLang="en-US" smtClean="0"/>
              <a:t>‹#›</a:t>
            </a:fld>
            <a:endParaRPr kumimoji="1" lang="ja-JP" altLang="en-US"/>
          </a:p>
        </p:txBody>
      </p:sp>
    </p:spTree>
    <p:extLst>
      <p:ext uri="{BB962C8B-B14F-4D97-AF65-F5344CB8AC3E}">
        <p14:creationId xmlns:p14="http://schemas.microsoft.com/office/powerpoint/2010/main" val="209273988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FDB914B8-45D8-4EAC-8272-45196BB50A81}" type="datetime1">
              <a:rPr kumimoji="1" lang="ja-JP" altLang="en-US" smtClean="0"/>
              <a:t>2017/1/30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2B493F6-47F9-46A0-A5DA-4676AF31D9B2}" type="slidenum">
              <a:rPr kumimoji="1" lang="ja-JP" altLang="en-US" smtClean="0"/>
              <a:t>‹#›</a:t>
            </a:fld>
            <a:endParaRPr kumimoji="1" lang="ja-JP" altLang="en-US"/>
          </a:p>
        </p:txBody>
      </p:sp>
    </p:spTree>
    <p:extLst>
      <p:ext uri="{BB962C8B-B14F-4D97-AF65-F5344CB8AC3E}">
        <p14:creationId xmlns:p14="http://schemas.microsoft.com/office/powerpoint/2010/main" val="41939962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9973481-4764-46F6-BEEA-084D417D85B9}" type="datetime1">
              <a:rPr kumimoji="1" lang="ja-JP" altLang="en-US" smtClean="0"/>
              <a:t>2017/1/30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2B493F6-47F9-46A0-A5DA-4676AF31D9B2}" type="slidenum">
              <a:rPr kumimoji="1" lang="ja-JP" altLang="en-US" smtClean="0"/>
              <a:t>‹#›</a:t>
            </a:fld>
            <a:endParaRPr kumimoji="1" lang="ja-JP" altLang="en-US"/>
          </a:p>
        </p:txBody>
      </p:sp>
    </p:spTree>
    <p:extLst>
      <p:ext uri="{BB962C8B-B14F-4D97-AF65-F5344CB8AC3E}">
        <p14:creationId xmlns:p14="http://schemas.microsoft.com/office/powerpoint/2010/main" val="388362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35548C6-EB9D-4197-B453-5EF7C1B2BF0D}" type="datetime1">
              <a:rPr kumimoji="1" lang="ja-JP" altLang="en-US" smtClean="0"/>
              <a:t>2017/1/30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2B493F6-47F9-46A0-A5DA-4676AF31D9B2}" type="slidenum">
              <a:rPr kumimoji="1" lang="ja-JP" altLang="en-US" smtClean="0"/>
              <a:t>‹#›</a:t>
            </a:fld>
            <a:endParaRPr kumimoji="1" lang="ja-JP" altLang="en-US"/>
          </a:p>
        </p:txBody>
      </p:sp>
    </p:spTree>
    <p:extLst>
      <p:ext uri="{BB962C8B-B14F-4D97-AF65-F5344CB8AC3E}">
        <p14:creationId xmlns:p14="http://schemas.microsoft.com/office/powerpoint/2010/main" val="42467085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4A928C4-F232-4090-AFCF-FC11D30B228A}" type="datetime1">
              <a:rPr kumimoji="1" lang="ja-JP" altLang="en-US" smtClean="0"/>
              <a:t>2017/1/30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2B493F6-47F9-46A0-A5DA-4676AF31D9B2}" type="slidenum">
              <a:rPr kumimoji="1" lang="ja-JP" altLang="en-US" smtClean="0"/>
              <a:t>‹#›</a:t>
            </a:fld>
            <a:endParaRPr kumimoji="1" lang="ja-JP" altLang="en-US"/>
          </a:p>
        </p:txBody>
      </p:sp>
    </p:spTree>
    <p:extLst>
      <p:ext uri="{BB962C8B-B14F-4D97-AF65-F5344CB8AC3E}">
        <p14:creationId xmlns:p14="http://schemas.microsoft.com/office/powerpoint/2010/main" val="28216863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AFD741F7-A135-4061-B7B9-9FAB56BA1F5E}" type="datetime1">
              <a:rPr kumimoji="1" lang="ja-JP" altLang="en-US" smtClean="0"/>
              <a:t>2017/1/30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2B493F6-47F9-46A0-A5DA-4676AF31D9B2}" type="slidenum">
              <a:rPr kumimoji="1" lang="ja-JP" altLang="en-US" smtClean="0"/>
              <a:t>‹#›</a:t>
            </a:fld>
            <a:endParaRPr kumimoji="1" lang="ja-JP" altLang="en-US"/>
          </a:p>
        </p:txBody>
      </p:sp>
    </p:spTree>
    <p:extLst>
      <p:ext uri="{BB962C8B-B14F-4D97-AF65-F5344CB8AC3E}">
        <p14:creationId xmlns:p14="http://schemas.microsoft.com/office/powerpoint/2010/main" val="16916928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54EECA95-1A46-4EDD-B82E-AE9B8565E74E}" type="datetime1">
              <a:rPr kumimoji="1" lang="ja-JP" altLang="en-US" smtClean="0"/>
              <a:t>2017/1/30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2B493F6-47F9-46A0-A5DA-4676AF31D9B2}" type="slidenum">
              <a:rPr kumimoji="1" lang="ja-JP" altLang="en-US" smtClean="0"/>
              <a:t>‹#›</a:t>
            </a:fld>
            <a:endParaRPr kumimoji="1" lang="ja-JP" altLang="en-US"/>
          </a:p>
        </p:txBody>
      </p:sp>
    </p:spTree>
    <p:extLst>
      <p:ext uri="{BB962C8B-B14F-4D97-AF65-F5344CB8AC3E}">
        <p14:creationId xmlns:p14="http://schemas.microsoft.com/office/powerpoint/2010/main" val="30735893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405777FE-0F43-43E7-8B04-48C5DF19BB5B}" type="datetime1">
              <a:rPr kumimoji="1" lang="ja-JP" altLang="en-US" smtClean="0"/>
              <a:t>2017/1/30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72B493F6-47F9-46A0-A5DA-4676AF31D9B2}" type="slidenum">
              <a:rPr kumimoji="1" lang="ja-JP" altLang="en-US" smtClean="0"/>
              <a:t>‹#›</a:t>
            </a:fld>
            <a:endParaRPr kumimoji="1" lang="ja-JP" altLang="en-US"/>
          </a:p>
        </p:txBody>
      </p:sp>
    </p:spTree>
    <p:extLst>
      <p:ext uri="{BB962C8B-B14F-4D97-AF65-F5344CB8AC3E}">
        <p14:creationId xmlns:p14="http://schemas.microsoft.com/office/powerpoint/2010/main" val="1455945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F7C43691-0DEC-48CA-9E4B-C387B427C126}" type="datetime1">
              <a:rPr kumimoji="1" lang="ja-JP" altLang="en-US" smtClean="0"/>
              <a:t>2017/1/30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72B493F6-47F9-46A0-A5DA-4676AF31D9B2}" type="slidenum">
              <a:rPr kumimoji="1" lang="ja-JP" altLang="en-US" smtClean="0"/>
              <a:t>‹#›</a:t>
            </a:fld>
            <a:endParaRPr kumimoji="1" lang="ja-JP" altLang="en-US"/>
          </a:p>
        </p:txBody>
      </p:sp>
    </p:spTree>
    <p:extLst>
      <p:ext uri="{BB962C8B-B14F-4D97-AF65-F5344CB8AC3E}">
        <p14:creationId xmlns:p14="http://schemas.microsoft.com/office/powerpoint/2010/main" val="29115042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F16E6BB-D53C-4E20-AED4-33A6BF43810F}" type="datetime1">
              <a:rPr kumimoji="1" lang="ja-JP" altLang="en-US" smtClean="0"/>
              <a:t>2017/1/30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72B493F6-47F9-46A0-A5DA-4676AF31D9B2}" type="slidenum">
              <a:rPr kumimoji="1" lang="ja-JP" altLang="en-US" smtClean="0"/>
              <a:t>‹#›</a:t>
            </a:fld>
            <a:endParaRPr kumimoji="1" lang="ja-JP" altLang="en-US"/>
          </a:p>
        </p:txBody>
      </p:sp>
    </p:spTree>
    <p:extLst>
      <p:ext uri="{BB962C8B-B14F-4D97-AF65-F5344CB8AC3E}">
        <p14:creationId xmlns:p14="http://schemas.microsoft.com/office/powerpoint/2010/main" val="912150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D267013-FC63-4D2E-8038-47FBE4575D7A}" type="datetime1">
              <a:rPr kumimoji="1" lang="ja-JP" altLang="en-US" smtClean="0"/>
              <a:t>2017/1/30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2B493F6-47F9-46A0-A5DA-4676AF31D9B2}" type="slidenum">
              <a:rPr kumimoji="1" lang="ja-JP" altLang="en-US" smtClean="0"/>
              <a:t>‹#›</a:t>
            </a:fld>
            <a:endParaRPr kumimoji="1" lang="ja-JP" altLang="en-US"/>
          </a:p>
        </p:txBody>
      </p:sp>
    </p:spTree>
    <p:extLst>
      <p:ext uri="{BB962C8B-B14F-4D97-AF65-F5344CB8AC3E}">
        <p14:creationId xmlns:p14="http://schemas.microsoft.com/office/powerpoint/2010/main" val="20627338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1DD271B-B864-4AB1-8E44-F8D1A748ABB6}" type="datetime1">
              <a:rPr kumimoji="1" lang="ja-JP" altLang="en-US" smtClean="0"/>
              <a:t>2017/1/30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2B493F6-47F9-46A0-A5DA-4676AF31D9B2}" type="slidenum">
              <a:rPr kumimoji="1" lang="ja-JP" altLang="en-US" smtClean="0"/>
              <a:t>‹#›</a:t>
            </a:fld>
            <a:endParaRPr kumimoji="1" lang="ja-JP" altLang="en-US"/>
          </a:p>
        </p:txBody>
      </p:sp>
    </p:spTree>
    <p:extLst>
      <p:ext uri="{BB962C8B-B14F-4D97-AF65-F5344CB8AC3E}">
        <p14:creationId xmlns:p14="http://schemas.microsoft.com/office/powerpoint/2010/main" val="27744980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A996BF-32FA-483A-88F0-1FF0FC4FF51E}" type="datetime1">
              <a:rPr kumimoji="1" lang="ja-JP" altLang="en-US" smtClean="0"/>
              <a:t>2017/1/30</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B493F6-47F9-46A0-A5DA-4676AF31D9B2}" type="slidenum">
              <a:rPr kumimoji="1" lang="ja-JP" altLang="en-US" smtClean="0"/>
              <a:t>‹#›</a:t>
            </a:fld>
            <a:endParaRPr kumimoji="1" lang="ja-JP" altLang="en-US"/>
          </a:p>
        </p:txBody>
      </p:sp>
    </p:spTree>
    <p:extLst>
      <p:ext uri="{BB962C8B-B14F-4D97-AF65-F5344CB8AC3E}">
        <p14:creationId xmlns:p14="http://schemas.microsoft.com/office/powerpoint/2010/main" val="24107539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98326" y="1628800"/>
            <a:ext cx="8784976" cy="1785104"/>
          </a:xfrm>
          <a:prstGeom prst="rect">
            <a:avLst/>
          </a:prstGeom>
          <a:noFill/>
        </p:spPr>
        <p:txBody>
          <a:bodyPr wrap="square" rtlCol="0">
            <a:spAutoFit/>
          </a:bodyPr>
          <a:lstStyle/>
          <a:p>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実施指導方法</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◆府に指定・指導権限がある事業所</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20</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カ所のうち、平成</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28</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12</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月末現在で</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11</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か所の事業所に対し実地</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指導を実施。</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◆指導内容は、設備・人員・運営（個別支援計画の作成等）面で、</a:t>
            </a:r>
            <a:r>
              <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サービス基準条例で定める基準を</a:t>
            </a:r>
            <a:endPar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満たしているかを書面及びヒアリングで確認。不備があれば後日、改善報告書により報告を求める。</a:t>
            </a:r>
            <a:endPar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大阪府指定障害福祉サービス事業者の指定並びに指定障害福祉サービスの事業の人員、設備及び運営に関する基準を定める条例</a:t>
            </a:r>
            <a:endParaRPr kumimoji="1"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テキスト ボックス 5"/>
          <p:cNvSpPr txBox="1"/>
          <p:nvPr/>
        </p:nvSpPr>
        <p:spPr>
          <a:xfrm>
            <a:off x="300688" y="973470"/>
            <a:ext cx="8640960" cy="523220"/>
          </a:xfrm>
          <a:prstGeom prst="rect">
            <a:avLst/>
          </a:prstGeom>
          <a:solidFill>
            <a:schemeClr val="accent1">
              <a:lumMod val="40000"/>
              <a:lumOff val="60000"/>
            </a:schemeClr>
          </a:solidFill>
        </p:spPr>
        <p:txBody>
          <a:bodyPr wrap="square" rtlCol="0">
            <a:spAutoFit/>
          </a:bodyPr>
          <a:lstStyle/>
          <a:p>
            <a:pPr algn="ctr"/>
            <a:r>
              <a:rPr kumimoji="1"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就労継続支援</a:t>
            </a:r>
            <a:r>
              <a:rPr kumimoji="1" lang="en-US" altLang="ja-JP" sz="2800" b="1" dirty="0" smtClean="0">
                <a:latin typeface="Meiryo UI" panose="020B0604030504040204" pitchFamily="50" charset="-128"/>
                <a:ea typeface="Meiryo UI" panose="020B0604030504040204" pitchFamily="50" charset="-128"/>
                <a:cs typeface="Meiryo UI" panose="020B0604030504040204" pitchFamily="50" charset="-128"/>
              </a:rPr>
              <a:t>A</a:t>
            </a:r>
            <a:r>
              <a:rPr kumimoji="1"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型事業所の現状について</a:t>
            </a:r>
            <a:endParaRPr kumimoji="1" lang="ja-JP" altLang="en-US" sz="28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テキスト ボックス 6"/>
          <p:cNvSpPr txBox="1"/>
          <p:nvPr/>
        </p:nvSpPr>
        <p:spPr>
          <a:xfrm>
            <a:off x="233762" y="3573016"/>
            <a:ext cx="8784976" cy="2831544"/>
          </a:xfrm>
          <a:prstGeom prst="rect">
            <a:avLst/>
          </a:prstGeom>
          <a:noFill/>
        </p:spPr>
        <p:txBody>
          <a:bodyPr wrap="square" rtlCol="0">
            <a:spAutoFit/>
          </a:bodyPr>
          <a:lstStyle/>
          <a:p>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実施指導で確認できたこと</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◆利用者の労働条件について</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日平均</a:t>
            </a:r>
            <a:r>
              <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rPr>
              <a:t>4.5</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時間労働してる。主としてシール貼り等の軽作業を実施。</a:t>
            </a:r>
            <a:endPar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◆事業所の生産活動費について</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軽作業等による生産活動費は年間平均</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260</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万円程度。</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1</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月あたりに換算すると、</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21</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万円程度。</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◆特定求職者開発助成金（以下、特開金という）について</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実地指導を実施した</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11</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事業所のうち、すべてが</a:t>
            </a:r>
            <a:r>
              <a:rPr lang="zh-TW" altLang="en-US" sz="1600" dirty="0">
                <a:latin typeface="Meiryo UI" panose="020B0604030504040204" pitchFamily="50" charset="-128"/>
                <a:ea typeface="Meiryo UI" panose="020B0604030504040204" pitchFamily="50" charset="-128"/>
                <a:cs typeface="Meiryo UI" panose="020B0604030504040204" pitchFamily="50" charset="-128"/>
              </a:rPr>
              <a:t>特定求職者開発</a:t>
            </a:r>
            <a:r>
              <a:rPr lang="zh-TW" altLang="en-US" sz="1600" dirty="0" smtClean="0">
                <a:latin typeface="Meiryo UI" panose="020B0604030504040204" pitchFamily="50" charset="-128"/>
                <a:ea typeface="Meiryo UI" panose="020B0604030504040204" pitchFamily="50" charset="-128"/>
                <a:cs typeface="Meiryo UI" panose="020B0604030504040204" pitchFamily="50" charset="-128"/>
              </a:rPr>
              <a:t>助成金</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を申請している。</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1</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事業所で平均</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600</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万円の助成を受けている。</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テキスト ボックス 4"/>
          <p:cNvSpPr txBox="1"/>
          <p:nvPr/>
        </p:nvSpPr>
        <p:spPr>
          <a:xfrm>
            <a:off x="321455" y="450250"/>
            <a:ext cx="8640960" cy="523220"/>
          </a:xfrm>
          <a:prstGeom prst="rect">
            <a:avLst/>
          </a:prstGeom>
          <a:noFill/>
        </p:spPr>
        <p:txBody>
          <a:bodyPr wrap="square" rtlCol="0">
            <a:spAutoFit/>
          </a:bodyPr>
          <a:lstStyle/>
          <a:p>
            <a:pPr algn="ctr"/>
            <a:r>
              <a:rPr kumimoji="1"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就労継続支援</a:t>
            </a:r>
            <a:r>
              <a:rPr kumimoji="1" lang="en-US" altLang="ja-JP" sz="2800" b="1" dirty="0" smtClean="0">
                <a:latin typeface="Meiryo UI" panose="020B0604030504040204" pitchFamily="50" charset="-128"/>
                <a:ea typeface="Meiryo UI" panose="020B0604030504040204" pitchFamily="50" charset="-128"/>
                <a:cs typeface="Meiryo UI" panose="020B0604030504040204" pitchFamily="50" charset="-128"/>
              </a:rPr>
              <a:t>A</a:t>
            </a:r>
            <a:r>
              <a:rPr kumimoji="1"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型事業所のサービスの質の確保方策</a:t>
            </a:r>
            <a:endParaRPr kumimoji="1" lang="ja-JP" altLang="en-US" sz="28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テキスト ボックス 2"/>
          <p:cNvSpPr txBox="1"/>
          <p:nvPr/>
        </p:nvSpPr>
        <p:spPr>
          <a:xfrm>
            <a:off x="7761119" y="94431"/>
            <a:ext cx="1201296" cy="369332"/>
          </a:xfrm>
          <a:prstGeom prst="rect">
            <a:avLst/>
          </a:prstGeom>
          <a:noFill/>
          <a:ln>
            <a:solidFill>
              <a:schemeClr val="tx1"/>
            </a:solidFill>
          </a:ln>
        </p:spPr>
        <p:txBody>
          <a:bodyPr wrap="square" rtlCol="0">
            <a:spAutoFit/>
          </a:bodyPr>
          <a:lstStyle/>
          <a:p>
            <a:r>
              <a:rPr kumimoji="1" lang="ja-JP" altLang="en-US" b="1" dirty="0" smtClean="0">
                <a:latin typeface="Meiryo UI" panose="020B0604030504040204" pitchFamily="50" charset="-128"/>
                <a:ea typeface="Meiryo UI" panose="020B0604030504040204" pitchFamily="50" charset="-128"/>
                <a:cs typeface="Meiryo UI" panose="020B0604030504040204" pitchFamily="50" charset="-128"/>
              </a:rPr>
              <a:t>資料</a:t>
            </a:r>
            <a:r>
              <a:rPr kumimoji="1" lang="en-US" altLang="ja-JP" b="1" dirty="0" smtClean="0">
                <a:latin typeface="Meiryo UI" panose="020B0604030504040204" pitchFamily="50" charset="-128"/>
                <a:ea typeface="Meiryo UI" panose="020B0604030504040204" pitchFamily="50" charset="-128"/>
                <a:cs typeface="Meiryo UI" panose="020B0604030504040204" pitchFamily="50" charset="-128"/>
              </a:rPr>
              <a:t>3-2</a:t>
            </a:r>
            <a:endParaRPr kumimoji="1" lang="ja-JP" altLang="en-US"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72B493F6-47F9-46A0-A5DA-4676AF31D9B2}" type="slidenum">
              <a:rPr kumimoji="1" lang="ja-JP" altLang="en-US" smtClean="0"/>
              <a:t>1</a:t>
            </a:fld>
            <a:endParaRPr kumimoji="1" lang="ja-JP" altLang="en-US"/>
          </a:p>
        </p:txBody>
      </p:sp>
    </p:spTree>
    <p:extLst>
      <p:ext uri="{BB962C8B-B14F-4D97-AF65-F5344CB8AC3E}">
        <p14:creationId xmlns:p14="http://schemas.microsoft.com/office/powerpoint/2010/main" val="8578490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01335" y="2420888"/>
            <a:ext cx="8640960" cy="523220"/>
          </a:xfrm>
          <a:prstGeom prst="rect">
            <a:avLst/>
          </a:prstGeom>
          <a:solidFill>
            <a:schemeClr val="accent1">
              <a:lumMod val="40000"/>
              <a:lumOff val="60000"/>
            </a:schemeClr>
          </a:solidFill>
        </p:spPr>
        <p:txBody>
          <a:bodyPr wrap="square" rtlCol="0">
            <a:spAutoFit/>
          </a:bodyPr>
          <a:lstStyle/>
          <a:p>
            <a:pPr algn="ctr"/>
            <a:r>
              <a:rPr kumimoji="1"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就労継続支援</a:t>
            </a:r>
            <a:r>
              <a:rPr kumimoji="1" lang="en-US" altLang="ja-JP" sz="2800" b="1" dirty="0" smtClean="0">
                <a:latin typeface="Meiryo UI" panose="020B0604030504040204" pitchFamily="50" charset="-128"/>
                <a:ea typeface="Meiryo UI" panose="020B0604030504040204" pitchFamily="50" charset="-128"/>
                <a:cs typeface="Meiryo UI" panose="020B0604030504040204" pitchFamily="50" charset="-128"/>
              </a:rPr>
              <a:t>A</a:t>
            </a:r>
            <a:r>
              <a:rPr kumimoji="1"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型事業所の課題</a:t>
            </a:r>
            <a:endParaRPr kumimoji="1" lang="ja-JP" altLang="en-US" sz="28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テキスト ボックス 2"/>
          <p:cNvSpPr txBox="1"/>
          <p:nvPr/>
        </p:nvSpPr>
        <p:spPr>
          <a:xfrm>
            <a:off x="191928" y="2852936"/>
            <a:ext cx="8784976" cy="3908762"/>
          </a:xfrm>
          <a:prstGeom prst="rect">
            <a:avLst/>
          </a:prstGeom>
          <a:noFill/>
        </p:spPr>
        <p:txBody>
          <a:bodyPr wrap="square" rtlCol="0">
            <a:spAutoFit/>
          </a:bodyPr>
          <a:lstStyle/>
          <a:p>
            <a:endPar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◆本人が望む労働時間に対応できていない</a:t>
            </a:r>
            <a:endPar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例）</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・労働条件通知書では、</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6</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時間勤務となっているが、実労働時間は</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4</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時間程度である。</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　　　 ・全ての利用者の労働時間を一律に短時間（例えば、１</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週間</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の</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所定労働時間が</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20</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時間）としている。</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◆生産活動の内容が、収益性の高い業務内容でない</a:t>
            </a:r>
            <a:endPar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　例）</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賃金を生産活動費では支払うことが難しく、訓練等給付費や特開金で補てんしている。</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        ・適切なアセスメントに基づいた個別支援計画が策定されておらず、個々の利用者に適した作業内容と</a:t>
            </a:r>
            <a:r>
              <a:rPr kumimoji="1" lang="ja-JP" altLang="en-US" sz="1400" dirty="0" err="1" smtClean="0">
                <a:latin typeface="Meiryo UI" panose="020B0604030504040204" pitchFamily="50" charset="-128"/>
                <a:ea typeface="Meiryo UI" panose="020B0604030504040204" pitchFamily="50" charset="-128"/>
                <a:cs typeface="Meiryo UI" panose="020B0604030504040204" pitchFamily="50" charset="-128"/>
              </a:rPr>
              <a:t>なっ</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ていない。</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dirty="0" err="1" smtClean="0">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特性に応</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じ</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た支援ができていない</a:t>
            </a:r>
            <a:endPar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例）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・利用者の多くが</a:t>
            </a:r>
            <a:r>
              <a:rPr lang="ja-JP" altLang="en-US" sz="1400" dirty="0" err="1" smtClean="0">
                <a:latin typeface="Meiryo UI" panose="020B0604030504040204" pitchFamily="50" charset="-128"/>
                <a:ea typeface="Meiryo UI" panose="020B0604030504040204" pitchFamily="50" charset="-128"/>
                <a:cs typeface="Meiryo UI" panose="020B0604030504040204" pitchFamily="50" charset="-128"/>
              </a:rPr>
              <a:t>精神障がい</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者であるが、その病状に対する知識、理解度が低く、生活支援が充分に行わ</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err="1" smtClean="0">
                <a:latin typeface="Meiryo UI" panose="020B0604030504040204" pitchFamily="50" charset="-128"/>
                <a:ea typeface="Meiryo UI" panose="020B0604030504040204" pitchFamily="50" charset="-128"/>
                <a:cs typeface="Meiryo UI" panose="020B0604030504040204" pitchFamily="50" charset="-128"/>
              </a:rPr>
              <a:t>れて</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いないため、</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1</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年もたたずに退所している者が多い。</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・支援における目標設定を、本人と共有できていないため、作業等をなぜするのか等、支援内容が伝わらず、</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本人のモチベーションの低下につながっている。</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テキスト ボックス 3"/>
          <p:cNvSpPr txBox="1"/>
          <p:nvPr/>
        </p:nvSpPr>
        <p:spPr>
          <a:xfrm>
            <a:off x="467544" y="188640"/>
            <a:ext cx="5112568" cy="276999"/>
          </a:xfrm>
          <a:prstGeom prst="rect">
            <a:avLst/>
          </a:prstGeom>
          <a:noFill/>
        </p:spPr>
        <p:txBody>
          <a:bodyPr wrap="square" rtlCol="0">
            <a:spAutoFit/>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参考＞実施指導で確認できたこと</a:t>
            </a:r>
          </a:p>
        </p:txBody>
      </p:sp>
      <p:graphicFrame>
        <p:nvGraphicFramePr>
          <p:cNvPr id="5" name="表 4"/>
          <p:cNvGraphicFramePr>
            <a:graphicFrameLocks noGrp="1"/>
          </p:cNvGraphicFramePr>
          <p:nvPr>
            <p:extLst>
              <p:ext uri="{D42A27DB-BD31-4B8C-83A1-F6EECF244321}">
                <p14:modId xmlns:p14="http://schemas.microsoft.com/office/powerpoint/2010/main" val="1015447240"/>
              </p:ext>
            </p:extLst>
          </p:nvPr>
        </p:nvGraphicFramePr>
        <p:xfrm>
          <a:off x="611560" y="465639"/>
          <a:ext cx="6984776" cy="1417320"/>
        </p:xfrm>
        <a:graphic>
          <a:graphicData uri="http://schemas.openxmlformats.org/drawingml/2006/table">
            <a:tbl>
              <a:tblPr firstRow="1" bandRow="1">
                <a:tableStyleId>{5C22544A-7EE6-4342-B048-85BDC9FD1C3A}</a:tableStyleId>
              </a:tblPr>
              <a:tblGrid>
                <a:gridCol w="2016224"/>
                <a:gridCol w="1476164"/>
                <a:gridCol w="1746194"/>
                <a:gridCol w="1746194"/>
              </a:tblGrid>
              <a:tr h="149736">
                <a:tc>
                  <a:txBody>
                    <a:bodyPr/>
                    <a:lstStyle/>
                    <a:p>
                      <a:endParaRPr kumimoji="1" lang="ja-JP" altLang="en-US" sz="1400" dirty="0"/>
                    </a:p>
                  </a:txBody>
                  <a:tcPr/>
                </a:tc>
                <a:tc>
                  <a:txBody>
                    <a:bodyPr/>
                    <a:lstStyle/>
                    <a:p>
                      <a:pPr algn="ctr"/>
                      <a:r>
                        <a:rPr kumimoji="1" lang="ja-JP" altLang="en-US" sz="1200" dirty="0" smtClean="0"/>
                        <a:t>最大値</a:t>
                      </a:r>
                      <a:endParaRPr kumimoji="1" lang="ja-JP" altLang="en-US" sz="1200" dirty="0"/>
                    </a:p>
                  </a:txBody>
                  <a:tcPr/>
                </a:tc>
                <a:tc>
                  <a:txBody>
                    <a:bodyPr/>
                    <a:lstStyle/>
                    <a:p>
                      <a:pPr algn="ctr"/>
                      <a:r>
                        <a:rPr kumimoji="1" lang="ja-JP" altLang="en-US" sz="1200" dirty="0" smtClean="0"/>
                        <a:t>平均</a:t>
                      </a:r>
                      <a:endParaRPr kumimoji="1" lang="ja-JP" altLang="en-US" sz="1200" dirty="0"/>
                    </a:p>
                  </a:txBody>
                  <a:tcPr/>
                </a:tc>
                <a:tc>
                  <a:txBody>
                    <a:bodyPr/>
                    <a:lstStyle/>
                    <a:p>
                      <a:pPr algn="ctr"/>
                      <a:r>
                        <a:rPr kumimoji="1" lang="ja-JP" altLang="en-US" sz="1200" dirty="0" smtClean="0"/>
                        <a:t>最小値</a:t>
                      </a:r>
                      <a:endParaRPr kumimoji="1" lang="ja-JP" altLang="en-US" sz="1200" dirty="0"/>
                    </a:p>
                  </a:txBody>
                  <a:tcPr/>
                </a:tc>
              </a:tr>
              <a:tr h="370840">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利用者の労働時間</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gn="r"/>
                      <a:r>
                        <a:rPr kumimoji="1" lang="en-US" altLang="ja-JP" sz="1200" dirty="0" smtClean="0"/>
                        <a:t>6</a:t>
                      </a:r>
                      <a:r>
                        <a:rPr kumimoji="1" lang="ja-JP" altLang="en-US" sz="1200" dirty="0" smtClean="0"/>
                        <a:t>時間</a:t>
                      </a:r>
                      <a:endParaRPr kumimoji="1" lang="ja-JP" altLang="en-US" sz="1200" dirty="0"/>
                    </a:p>
                  </a:txBody>
                  <a:tcPr anchor="ctr"/>
                </a:tc>
                <a:tc>
                  <a:txBody>
                    <a:bodyPr/>
                    <a:lstStyle/>
                    <a:p>
                      <a:pPr algn="r"/>
                      <a:r>
                        <a:rPr kumimoji="1" lang="en-US" altLang="ja-JP" sz="1200" dirty="0" smtClean="0"/>
                        <a:t>4.5</a:t>
                      </a:r>
                      <a:r>
                        <a:rPr kumimoji="1" lang="ja-JP" altLang="en-US" sz="1200" dirty="0" smtClean="0"/>
                        <a:t>時間</a:t>
                      </a:r>
                      <a:endParaRPr kumimoji="1" lang="ja-JP" altLang="en-US" sz="1200" dirty="0"/>
                    </a:p>
                  </a:txBody>
                  <a:tcPr anchor="ctr"/>
                </a:tc>
                <a:tc>
                  <a:txBody>
                    <a:bodyPr/>
                    <a:lstStyle/>
                    <a:p>
                      <a:pPr algn="r"/>
                      <a:r>
                        <a:rPr kumimoji="1" lang="en-US" altLang="ja-JP" sz="1200" dirty="0" smtClean="0"/>
                        <a:t>3.5</a:t>
                      </a:r>
                      <a:r>
                        <a:rPr kumimoji="1" lang="ja-JP" altLang="en-US" sz="1200" dirty="0" smtClean="0"/>
                        <a:t>時間</a:t>
                      </a:r>
                      <a:endParaRPr kumimoji="1" lang="ja-JP" altLang="en-US" sz="1200" dirty="0"/>
                    </a:p>
                  </a:txBody>
                  <a:tcPr anchor="ctr"/>
                </a:tc>
              </a:tr>
              <a:tr h="370840">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事業所の生産活動費</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gn="r"/>
                      <a:r>
                        <a:rPr kumimoji="1" lang="en-US" altLang="ja-JP" sz="1200" dirty="0" smtClean="0"/>
                        <a:t>7,697,817</a:t>
                      </a:r>
                      <a:r>
                        <a:rPr kumimoji="1" lang="ja-JP" altLang="en-US" sz="1200" dirty="0" smtClean="0"/>
                        <a:t>円</a:t>
                      </a:r>
                      <a:endParaRPr kumimoji="1" lang="ja-JP" altLang="en-US" sz="1200" dirty="0"/>
                    </a:p>
                  </a:txBody>
                  <a:tcPr anchor="ctr"/>
                </a:tc>
                <a:tc>
                  <a:txBody>
                    <a:bodyPr/>
                    <a:lstStyle/>
                    <a:p>
                      <a:pPr algn="r"/>
                      <a:r>
                        <a:rPr kumimoji="1" lang="en-US" altLang="ja-JP" sz="1200" dirty="0" smtClean="0"/>
                        <a:t>2,642,141</a:t>
                      </a:r>
                      <a:r>
                        <a:rPr kumimoji="1" lang="ja-JP" altLang="en-US" sz="1200" dirty="0" smtClean="0"/>
                        <a:t>円</a:t>
                      </a:r>
                      <a:endParaRPr kumimoji="1" lang="ja-JP" altLang="en-US" sz="1200" dirty="0"/>
                    </a:p>
                  </a:txBody>
                  <a:tcPr anchor="ctr"/>
                </a:tc>
                <a:tc>
                  <a:txBody>
                    <a:bodyPr/>
                    <a:lstStyle/>
                    <a:p>
                      <a:pPr algn="r"/>
                      <a:r>
                        <a:rPr kumimoji="1" lang="en-US" altLang="ja-JP" sz="1200" dirty="0" smtClean="0"/>
                        <a:t>27,751</a:t>
                      </a:r>
                      <a:r>
                        <a:rPr kumimoji="1" lang="ja-JP" altLang="en-US" sz="1200" dirty="0" smtClean="0"/>
                        <a:t>円</a:t>
                      </a:r>
                      <a:endParaRPr kumimoji="1" lang="ja-JP" altLang="en-US" sz="1200" dirty="0"/>
                    </a:p>
                  </a:txBody>
                  <a:tcPr anchor="ctr"/>
                </a:tc>
              </a:tr>
              <a:tr h="370840">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特開金</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gn="r"/>
                      <a:r>
                        <a:rPr kumimoji="1" lang="en-US" altLang="ja-JP" sz="1200" dirty="0" smtClean="0"/>
                        <a:t>14,488,264</a:t>
                      </a:r>
                      <a:r>
                        <a:rPr kumimoji="1" lang="ja-JP" altLang="en-US" sz="1200" dirty="0" smtClean="0"/>
                        <a:t>円</a:t>
                      </a:r>
                      <a:endParaRPr kumimoji="1" lang="ja-JP" altLang="en-US" sz="1200" dirty="0"/>
                    </a:p>
                  </a:txBody>
                  <a:tcPr anchor="ctr"/>
                </a:tc>
                <a:tc>
                  <a:txBody>
                    <a:bodyPr/>
                    <a:lstStyle/>
                    <a:p>
                      <a:pPr algn="r"/>
                      <a:r>
                        <a:rPr kumimoji="1" lang="en-US" altLang="ja-JP" sz="1200" dirty="0" smtClean="0"/>
                        <a:t>6,022,072</a:t>
                      </a:r>
                      <a:r>
                        <a:rPr kumimoji="1" lang="ja-JP" altLang="en-US" sz="1200" dirty="0" smtClean="0"/>
                        <a:t>円</a:t>
                      </a:r>
                      <a:endParaRPr kumimoji="1" lang="ja-JP" altLang="en-US" sz="1200" dirty="0"/>
                    </a:p>
                  </a:txBody>
                  <a:tcPr anchor="ctr"/>
                </a:tc>
                <a:tc>
                  <a:txBody>
                    <a:bodyPr/>
                    <a:lstStyle/>
                    <a:p>
                      <a:pPr algn="r"/>
                      <a:r>
                        <a:rPr kumimoji="1" lang="en-US" altLang="ja-JP" sz="1200" dirty="0" smtClean="0"/>
                        <a:t>0</a:t>
                      </a:r>
                      <a:r>
                        <a:rPr kumimoji="1" lang="ja-JP" altLang="en-US" sz="1200" dirty="0" smtClean="0"/>
                        <a:t>円（申請中）</a:t>
                      </a:r>
                      <a:endParaRPr kumimoji="1" lang="ja-JP" altLang="en-US" sz="1200" dirty="0"/>
                    </a:p>
                  </a:txBody>
                  <a:tcPr anchor="ctr"/>
                </a:tc>
              </a:tr>
            </a:tbl>
          </a:graphicData>
        </a:graphic>
      </p:graphicFrame>
      <p:sp>
        <p:nvSpPr>
          <p:cNvPr id="6" name="テキスト ボックス 5"/>
          <p:cNvSpPr txBox="1"/>
          <p:nvPr/>
        </p:nvSpPr>
        <p:spPr>
          <a:xfrm>
            <a:off x="755576" y="1872639"/>
            <a:ext cx="6984776" cy="430887"/>
          </a:xfrm>
          <a:prstGeom prst="rect">
            <a:avLst/>
          </a:prstGeom>
          <a:noFill/>
        </p:spPr>
        <p:txBody>
          <a:bodyPr wrap="square" rtlCol="0">
            <a:spAutoFit/>
          </a:bodyPr>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◆利用者の労働時間については、労働条件通知書にて確認。</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◆事業所</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の生産活動費・特定求職者開発助成金は、決算書により確認。</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スライド番号プレースホルダー 6"/>
          <p:cNvSpPr>
            <a:spLocks noGrp="1"/>
          </p:cNvSpPr>
          <p:nvPr>
            <p:ph type="sldNum" sz="quarter" idx="12"/>
          </p:nvPr>
        </p:nvSpPr>
        <p:spPr/>
        <p:txBody>
          <a:bodyPr/>
          <a:lstStyle/>
          <a:p>
            <a:fld id="{72B493F6-47F9-46A0-A5DA-4676AF31D9B2}" type="slidenum">
              <a:rPr kumimoji="1" lang="ja-JP" altLang="en-US" smtClean="0"/>
              <a:t>2</a:t>
            </a:fld>
            <a:endParaRPr kumimoji="1" lang="ja-JP" altLang="en-US"/>
          </a:p>
        </p:txBody>
      </p:sp>
    </p:spTree>
    <p:extLst>
      <p:ext uri="{BB962C8B-B14F-4D97-AF65-F5344CB8AC3E}">
        <p14:creationId xmlns:p14="http://schemas.microsoft.com/office/powerpoint/2010/main" val="14414464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89358" y="1052736"/>
            <a:ext cx="8784976" cy="5324535"/>
          </a:xfrm>
          <a:prstGeom prst="rect">
            <a:avLst/>
          </a:prstGeom>
          <a:noFill/>
        </p:spPr>
        <p:txBody>
          <a:bodyPr wrap="square" rtlCol="0">
            <a:spAutoFit/>
          </a:bodyPr>
          <a:lstStyle/>
          <a:p>
            <a:r>
              <a:rPr lang="ja-JP" altLang="en-US" dirty="0" smtClean="0">
                <a:latin typeface="Meiryo UI" panose="020B0604030504040204" pitchFamily="50" charset="-128"/>
                <a:ea typeface="Meiryo UI" panose="020B0604030504040204" pitchFamily="50" charset="-128"/>
                <a:cs typeface="Meiryo UI" panose="020B0604030504040204" pitchFamily="50" charset="-128"/>
              </a:rPr>
              <a:t>１　国への提案（参考資料１参照）</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大阪府</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から厚生労働省に「Ａ型の適切なサービス提供に関する提案」を提出</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（平成</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29</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年１月</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27</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日</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提案項目</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a:t>
            </a: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①アセスメント</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の徹底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②特</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開金に依存した運営の改善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③利用者</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のニーズに応じた良質なサービス</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選択</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国の動向</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a:t>
            </a: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Ａ型</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事業所への特開金の取扱いの見直し（平成</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29</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5</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月～</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①Ａ型事業所に係る暫定支給決定の対象となった</a:t>
            </a:r>
            <a:r>
              <a:rPr lang="ja-JP" altLang="en-US" sz="1600" dirty="0" err="1" smtClean="0">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者のうち、雇入れ当初の雇用契約で「継続して</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lang="en-US" altLang="ja-JP" sz="16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雇用することが確実」であることが明確な場合は、特開金の支給対象となる。</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②平成</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27</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10</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月から、過去に特開金を利用して雇い入れた者の離職率が</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50</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％を越えないことを支給要</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lang="en-US" altLang="ja-JP" sz="16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件としていたが、Ａ型事業所についてはその割合を</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25</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％とする。</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smtClean="0">
                <a:latin typeface="Meiryo UI" panose="020B0604030504040204" pitchFamily="50" charset="-128"/>
                <a:ea typeface="Meiryo UI" panose="020B0604030504040204" pitchFamily="50" charset="-128"/>
                <a:cs typeface="Meiryo UI" panose="020B0604030504040204" pitchFamily="50" charset="-128"/>
              </a:rPr>
              <a:t>２　アセスメント</a:t>
            </a:r>
            <a:r>
              <a:rPr lang="ja-JP" altLang="en-US" dirty="0">
                <a:latin typeface="Meiryo UI" panose="020B0604030504040204" pitchFamily="50" charset="-128"/>
                <a:ea typeface="Meiryo UI" panose="020B0604030504040204" pitchFamily="50" charset="-128"/>
                <a:cs typeface="Meiryo UI" panose="020B0604030504040204" pitchFamily="50" charset="-128"/>
              </a:rPr>
              <a:t>の徹底に</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向けて</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適正な支給決定により、利用者本人の希望を尊重し、能力や適性に応じたサービス提供が受けること</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lang="en-US" altLang="ja-JP" sz="16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ができるよう、市町村</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の</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支給決定担当者</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を</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対象に、就労アセスメント</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に関する</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研修を実施。</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テキスト ボックス 2"/>
          <p:cNvSpPr txBox="1"/>
          <p:nvPr/>
        </p:nvSpPr>
        <p:spPr>
          <a:xfrm>
            <a:off x="189358" y="188640"/>
            <a:ext cx="8640960" cy="523220"/>
          </a:xfrm>
          <a:prstGeom prst="rect">
            <a:avLst/>
          </a:prstGeom>
          <a:solidFill>
            <a:schemeClr val="accent1">
              <a:lumMod val="40000"/>
              <a:lumOff val="60000"/>
            </a:schemeClr>
          </a:solidFill>
        </p:spPr>
        <p:txBody>
          <a:bodyPr wrap="square" rtlCol="0">
            <a:spAutoFit/>
          </a:bodyPr>
          <a:lstStyle/>
          <a:p>
            <a:pPr algn="ctr"/>
            <a:r>
              <a:rPr kumimoji="1"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就労継続支援</a:t>
            </a:r>
            <a:r>
              <a:rPr kumimoji="1" lang="en-US" altLang="ja-JP" sz="2800" b="1" dirty="0" smtClean="0">
                <a:latin typeface="Meiryo UI" panose="020B0604030504040204" pitchFamily="50" charset="-128"/>
                <a:ea typeface="Meiryo UI" panose="020B0604030504040204" pitchFamily="50" charset="-128"/>
                <a:cs typeface="Meiryo UI" panose="020B0604030504040204" pitchFamily="50" charset="-128"/>
              </a:rPr>
              <a:t>A</a:t>
            </a:r>
            <a:r>
              <a:rPr kumimoji="1"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型事業所の課題に対する対応（案）</a:t>
            </a:r>
            <a:endParaRPr kumimoji="1" lang="ja-JP" altLang="en-US" sz="28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スライド番号プレースホルダー 3"/>
          <p:cNvSpPr>
            <a:spLocks noGrp="1"/>
          </p:cNvSpPr>
          <p:nvPr>
            <p:ph type="sldNum" sz="quarter" idx="12"/>
          </p:nvPr>
        </p:nvSpPr>
        <p:spPr/>
        <p:txBody>
          <a:bodyPr/>
          <a:lstStyle/>
          <a:p>
            <a:fld id="{72B493F6-47F9-46A0-A5DA-4676AF31D9B2}" type="slidenum">
              <a:rPr kumimoji="1" lang="ja-JP" altLang="en-US" smtClean="0"/>
              <a:t>3</a:t>
            </a:fld>
            <a:endParaRPr kumimoji="1" lang="ja-JP" altLang="en-US"/>
          </a:p>
        </p:txBody>
      </p:sp>
    </p:spTree>
    <p:extLst>
      <p:ext uri="{BB962C8B-B14F-4D97-AF65-F5344CB8AC3E}">
        <p14:creationId xmlns:p14="http://schemas.microsoft.com/office/powerpoint/2010/main" val="38197170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03907" y="548680"/>
            <a:ext cx="8784976" cy="5698996"/>
          </a:xfrm>
          <a:prstGeom prst="rect">
            <a:avLst/>
          </a:prstGeom>
          <a:noFill/>
        </p:spPr>
        <p:txBody>
          <a:bodyPr wrap="square" rtlCol="0">
            <a:spAutoFit/>
          </a:bodyPr>
          <a:lstStyle/>
          <a:p>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　Ａ型事業所に対する指定・指導</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①国の省令改正等に伴い、大阪府基準条例を改正する。</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・事業収入から必要経費を控除した額に相当する金額が、利用者に支払う賃金総額以上とすること</a:t>
            </a:r>
          </a:p>
          <a:p>
            <a:pPr lvl="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・賃金を給付費から支払うことは原則禁止　など</a:t>
            </a:r>
          </a:p>
          <a:p>
            <a:pPr lvl="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その他施行規則の改正：障害福祉計画上の必要量を確保できている場合、新たな指定をしないことを可能とする</a:t>
            </a: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spcBef>
                <a:spcPts val="600"/>
              </a:spcBef>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②他自治体における先進的な取組事例を参考にするとともに、今年度の実地指導結果及び国の省令改</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正等の内容も踏まえながら、次年度以降のＡ型事業所に対する指定・指導方針について検討していく。</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spcBef>
                <a:spcPts val="200"/>
              </a:spcBef>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・指定</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これまでの審査に加え、 事前協議の段階で、事業の内容の確認や当該事業に係る収支予算</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書及び積算根拠資料等の提出を求め、事業内容の確実性や利用者への賃金額が最低賃金</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額を上回っていること等を確認のうえ、事業が適正に運営できるかを審査するなど。</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spcBef>
                <a:spcPts val="200"/>
              </a:spcBef>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・指導</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利用者に収益の上がらない仕事しか提供しておらず、それだけでは最低賃金を支払うことがで</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err="1">
                <a:solidFill>
                  <a:prstClr val="black"/>
                </a:solidFill>
                <a:latin typeface="Meiryo UI" panose="020B0604030504040204" pitchFamily="50" charset="-128"/>
                <a:ea typeface="Meiryo UI" panose="020B0604030504040204" pitchFamily="50" charset="-128"/>
                <a:cs typeface="Meiryo UI" panose="020B0604030504040204" pitchFamily="50" charset="-128"/>
              </a:rPr>
              <a:t>き</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ない場合には、収支改善計画書の提出を求めるなど。</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また、労働基準関係法令に基づく監督指導を行う大阪労働局労働基準部との連携など。</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４　運営情報の公表</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利用者及び支援機関等に対して、就労継続支援</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型事業所を選択する際の情報を提供するため、</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年度に公表項目の検討とデータ収集を行い、平成</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年度から就労継続支援</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型事業所の運営</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状況を大阪府の</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HP</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で公表。</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また、市町村等を通じてＡ型事業所運営の好事例を収集し、府主催の就労系サービス事業所向けの</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研修の場等を活用し、好事例情報を発信。　　</a:t>
            </a:r>
          </a:p>
          <a:p>
            <a:endPar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スライド番号プレースホルダー 2"/>
          <p:cNvSpPr>
            <a:spLocks noGrp="1"/>
          </p:cNvSpPr>
          <p:nvPr>
            <p:ph type="sldNum" sz="quarter" idx="12"/>
          </p:nvPr>
        </p:nvSpPr>
        <p:spPr/>
        <p:txBody>
          <a:bodyPr/>
          <a:lstStyle/>
          <a:p>
            <a:fld id="{72B493F6-47F9-46A0-A5DA-4676AF31D9B2}" type="slidenum">
              <a:rPr kumimoji="1" lang="ja-JP" altLang="en-US" smtClean="0"/>
              <a:t>4</a:t>
            </a:fld>
            <a:endParaRPr kumimoji="1" lang="ja-JP" altLang="en-US"/>
          </a:p>
        </p:txBody>
      </p:sp>
    </p:spTree>
    <p:extLst>
      <p:ext uri="{BB962C8B-B14F-4D97-AF65-F5344CB8AC3E}">
        <p14:creationId xmlns:p14="http://schemas.microsoft.com/office/powerpoint/2010/main" val="48059341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1089</TotalTime>
  <Words>289</Words>
  <Application>Microsoft Office PowerPoint</Application>
  <PresentationFormat>画面に合わせる (4:3)</PresentationFormat>
  <Paragraphs>98</Paragraphs>
  <Slides>4</Slides>
  <Notes>0</Notes>
  <HiddenSlides>0</HiddenSlides>
  <MMClips>0</MMClips>
  <ScaleCrop>false</ScaleCrop>
  <HeadingPairs>
    <vt:vector size="4" baseType="variant">
      <vt:variant>
        <vt:lpstr>テーマ</vt:lpstr>
      </vt:variant>
      <vt:variant>
        <vt:i4>1</vt:i4>
      </vt:variant>
      <vt:variant>
        <vt:lpstr>スライド タイトル</vt:lpstr>
      </vt:variant>
      <vt:variant>
        <vt:i4>4</vt:i4>
      </vt:variant>
    </vt:vector>
  </HeadingPairs>
  <TitlesOfParts>
    <vt:vector size="5" baseType="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lastModifiedBy>HOSTNAME</cp:lastModifiedBy>
  <cp:revision>95</cp:revision>
  <cp:lastPrinted>2017-01-26T04:45:44Z</cp:lastPrinted>
  <dcterms:created xsi:type="dcterms:W3CDTF">2016-08-18T04:55:29Z</dcterms:created>
  <dcterms:modified xsi:type="dcterms:W3CDTF">2017-01-30T01:27:13Z</dcterms:modified>
</cp:coreProperties>
</file>