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9" autoAdjust="0"/>
    <p:restoredTop sz="94622" autoAdjust="0"/>
  </p:normalViewPr>
  <p:slideViewPr>
    <p:cSldViewPr>
      <p:cViewPr>
        <p:scale>
          <a:sx n="76" d="100"/>
          <a:sy n="76" d="100"/>
        </p:scale>
        <p:origin x="-1044" y="-1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ja-JP" altLang="en-US" sz="1400">
                <a:latin typeface="Meiryo UI" panose="020B0604030504040204" pitchFamily="50" charset="-128"/>
                <a:ea typeface="Meiryo UI" panose="020B0604030504040204" pitchFamily="50" charset="-128"/>
                <a:cs typeface="Meiryo UI" panose="020B0604030504040204" pitchFamily="50" charset="-128"/>
              </a:rPr>
              <a:t>大阪府内の就労移行支援事業の推移</a:t>
            </a:r>
            <a:endParaRPr lang="en-US" altLang="ja-JP" sz="1400">
              <a:latin typeface="Meiryo UI" panose="020B0604030504040204" pitchFamily="50" charset="-128"/>
              <a:ea typeface="Meiryo UI" panose="020B0604030504040204" pitchFamily="50" charset="-128"/>
              <a:cs typeface="Meiryo UI" panose="020B0604030504040204" pitchFamily="50" charset="-128"/>
            </a:endParaRPr>
          </a:p>
        </c:rich>
      </c:tx>
      <c:layout/>
      <c:overlay val="0"/>
    </c:title>
    <c:autoTitleDeleted val="0"/>
    <c:plotArea>
      <c:layout/>
      <c:barChart>
        <c:barDir val="col"/>
        <c:grouping val="clustered"/>
        <c:varyColors val="0"/>
        <c:ser>
          <c:idx val="1"/>
          <c:order val="1"/>
          <c:tx>
            <c:strRef>
              <c:f>Sheet3!$A$2</c:f>
              <c:strCache>
                <c:ptCount val="1"/>
                <c:pt idx="0">
                  <c:v>利用者数</c:v>
                </c:pt>
              </c:strCache>
            </c:strRef>
          </c:tx>
          <c:spPr>
            <a:solidFill>
              <a:schemeClr val="bg1"/>
            </a:solidFill>
            <a:ln w="15875">
              <a:solidFill>
                <a:schemeClr val="tx1"/>
              </a:solidFill>
            </a:ln>
          </c:spPr>
          <c:invertIfNegative val="0"/>
          <c:dLbls>
            <c:dLbl>
              <c:idx val="0"/>
              <c:layout>
                <c:manualLayout>
                  <c:x val="-9.8039234606923462E-3"/>
                  <c:y val="9.6219570491832856E-2"/>
                </c:manualLayout>
              </c:layout>
              <c:spPr>
                <a:noFill/>
              </c:spPr>
              <c:txPr>
                <a:bodyPr/>
                <a:lstStyle/>
                <a:p>
                  <a:pPr>
                    <a:defRPr/>
                  </a:pPr>
                  <a:endParaRPr lang="ja-JP"/>
                </a:p>
              </c:txPr>
              <c:dLblPos val="outEnd"/>
              <c:showLegendKey val="0"/>
              <c:showVal val="1"/>
              <c:showCatName val="0"/>
              <c:showSerName val="0"/>
              <c:showPercent val="0"/>
              <c:showBubbleSize val="0"/>
            </c:dLbl>
            <c:dLbl>
              <c:idx val="1"/>
              <c:layout>
                <c:manualLayout>
                  <c:x val="-9.8039234606923462E-3"/>
                  <c:y val="9.1638029782359673E-2"/>
                </c:manualLayout>
              </c:layout>
              <c:spPr>
                <a:noFill/>
              </c:spPr>
              <c:txPr>
                <a:bodyPr/>
                <a:lstStyle/>
                <a:p>
                  <a:pPr>
                    <a:defRPr/>
                  </a:pPr>
                  <a:endParaRPr lang="ja-JP"/>
                </a:p>
              </c:txPr>
              <c:dLblPos val="outEnd"/>
              <c:showLegendKey val="0"/>
              <c:showVal val="1"/>
              <c:showCatName val="0"/>
              <c:showSerName val="0"/>
              <c:showPercent val="0"/>
              <c:showBubbleSize val="0"/>
            </c:dLbl>
            <c:dLbl>
              <c:idx val="2"/>
              <c:layout>
                <c:manualLayout>
                  <c:x val="-9.8041164513116511E-3"/>
                  <c:y val="9.1638029782359673E-2"/>
                </c:manualLayout>
              </c:layout>
              <c:spPr>
                <a:noFill/>
              </c:spPr>
              <c:txPr>
                <a:bodyPr/>
                <a:lstStyle/>
                <a:p>
                  <a:pPr>
                    <a:defRPr/>
                  </a:pPr>
                  <a:endParaRPr lang="ja-JP"/>
                </a:p>
              </c:txPr>
              <c:dLblPos val="outEnd"/>
              <c:showLegendKey val="0"/>
              <c:showVal val="1"/>
              <c:showCatName val="0"/>
              <c:showSerName val="0"/>
              <c:showPercent val="0"/>
              <c:showBubbleSize val="0"/>
            </c:dLbl>
            <c:spPr>
              <a:noFill/>
            </c:spPr>
            <c:dLblPos val="inEnd"/>
            <c:showLegendKey val="0"/>
            <c:showVal val="1"/>
            <c:showCatName val="0"/>
            <c:showSerName val="0"/>
            <c:showPercent val="0"/>
            <c:showBubbleSize val="0"/>
            <c:showLeaderLines val="0"/>
          </c:dLbls>
          <c:cat>
            <c:strRef>
              <c:f>Sheet3!$B$1:$D$1</c:f>
              <c:strCache>
                <c:ptCount val="3"/>
                <c:pt idx="0">
                  <c:v>H25</c:v>
                </c:pt>
                <c:pt idx="1">
                  <c:v>H26</c:v>
                </c:pt>
                <c:pt idx="2">
                  <c:v>H27</c:v>
                </c:pt>
              </c:strCache>
            </c:strRef>
          </c:cat>
          <c:val>
            <c:numRef>
              <c:f>Sheet3!$B$2:$D$2</c:f>
              <c:numCache>
                <c:formatCode>General</c:formatCode>
                <c:ptCount val="3"/>
                <c:pt idx="0">
                  <c:v>2342</c:v>
                </c:pt>
                <c:pt idx="1">
                  <c:v>2076</c:v>
                </c:pt>
                <c:pt idx="2">
                  <c:v>2485</c:v>
                </c:pt>
              </c:numCache>
            </c:numRef>
          </c:val>
        </c:ser>
        <c:ser>
          <c:idx val="2"/>
          <c:order val="2"/>
          <c:tx>
            <c:strRef>
              <c:f>Sheet3!$A$3</c:f>
              <c:strCache>
                <c:ptCount val="1"/>
                <c:pt idx="0">
                  <c:v>就労人数</c:v>
                </c:pt>
              </c:strCache>
            </c:strRef>
          </c:tx>
          <c:spPr>
            <a:solidFill>
              <a:schemeClr val="bg1">
                <a:lumMod val="75000"/>
              </a:schemeClr>
            </a:solidFill>
            <a:ln w="12700" cmpd="sng">
              <a:solidFill>
                <a:schemeClr val="tx1"/>
              </a:solidFill>
              <a:prstDash val="solid"/>
            </a:ln>
          </c:spPr>
          <c:invertIfNegative val="0"/>
          <c:dPt>
            <c:idx val="0"/>
            <c:invertIfNegative val="0"/>
            <c:bubble3D val="0"/>
          </c:dPt>
          <c:dPt>
            <c:idx val="1"/>
            <c:invertIfNegative val="0"/>
            <c:bubble3D val="0"/>
          </c:dPt>
          <c:dPt>
            <c:idx val="2"/>
            <c:invertIfNegative val="0"/>
            <c:bubble3D val="0"/>
          </c:dPt>
          <c:dLbls>
            <c:dLbl>
              <c:idx val="0"/>
              <c:layout>
                <c:manualLayout>
                  <c:x val="1.8750389599812723E-2"/>
                  <c:y val="9.6219931271477668E-2"/>
                </c:manualLayout>
              </c:layout>
              <c:spPr/>
              <c:txPr>
                <a:bodyPr/>
                <a:lstStyle/>
                <a:p>
                  <a:pPr>
                    <a:defRPr/>
                  </a:pPr>
                  <a:endParaRPr lang="ja-JP"/>
                </a:p>
              </c:txPr>
              <c:dLblPos val="outEnd"/>
              <c:showLegendKey val="0"/>
              <c:showVal val="1"/>
              <c:showCatName val="0"/>
              <c:showSerName val="0"/>
              <c:showPercent val="0"/>
              <c:showBubbleSize val="0"/>
            </c:dLbl>
            <c:dLbl>
              <c:idx val="1"/>
              <c:layout>
                <c:manualLayout>
                  <c:x val="1.8464570492622064E-2"/>
                  <c:y val="9.6219931271477752E-2"/>
                </c:manualLayout>
              </c:layout>
              <c:spPr/>
              <c:txPr>
                <a:bodyPr/>
                <a:lstStyle/>
                <a:p>
                  <a:pPr>
                    <a:defRPr/>
                  </a:pPr>
                  <a:endParaRPr lang="ja-JP"/>
                </a:p>
              </c:txPr>
              <c:dLblPos val="outEnd"/>
              <c:showLegendKey val="0"/>
              <c:showVal val="1"/>
              <c:showCatName val="0"/>
              <c:showSerName val="0"/>
              <c:showPercent val="0"/>
              <c:showBubbleSize val="0"/>
            </c:dLbl>
            <c:dLbl>
              <c:idx val="2"/>
              <c:layout>
                <c:manualLayout>
                  <c:x val="1.8369426117304716E-2"/>
                  <c:y val="9.1638029782359673E-2"/>
                </c:manualLayout>
              </c:layout>
              <c:spPr/>
              <c:txPr>
                <a:bodyPr/>
                <a:lstStyle/>
                <a:p>
                  <a:pPr>
                    <a:defRPr/>
                  </a:pPr>
                  <a:endParaRPr lang="ja-JP"/>
                </a:p>
              </c:txPr>
              <c:dLblPos val="outEnd"/>
              <c:showLegendKey val="0"/>
              <c:showVal val="1"/>
              <c:showCatName val="0"/>
              <c:showSerName val="0"/>
              <c:showPercent val="0"/>
              <c:showBubbleSize val="0"/>
            </c:dLbl>
            <c:dLblPos val="inEnd"/>
            <c:showLegendKey val="0"/>
            <c:showVal val="1"/>
            <c:showCatName val="0"/>
            <c:showSerName val="0"/>
            <c:showPercent val="0"/>
            <c:showBubbleSize val="0"/>
            <c:showLeaderLines val="0"/>
          </c:dLbls>
          <c:cat>
            <c:strRef>
              <c:f>Sheet3!$B$1:$D$1</c:f>
              <c:strCache>
                <c:ptCount val="3"/>
                <c:pt idx="0">
                  <c:v>H25</c:v>
                </c:pt>
                <c:pt idx="1">
                  <c:v>H26</c:v>
                </c:pt>
                <c:pt idx="2">
                  <c:v>H27</c:v>
                </c:pt>
              </c:strCache>
            </c:strRef>
          </c:cat>
          <c:val>
            <c:numRef>
              <c:f>Sheet3!$B$3:$D$3</c:f>
              <c:numCache>
                <c:formatCode>General</c:formatCode>
                <c:ptCount val="3"/>
                <c:pt idx="0">
                  <c:v>671</c:v>
                </c:pt>
                <c:pt idx="1">
                  <c:v>629</c:v>
                </c:pt>
                <c:pt idx="2">
                  <c:v>777</c:v>
                </c:pt>
              </c:numCache>
            </c:numRef>
          </c:val>
        </c:ser>
        <c:dLbls>
          <c:showLegendKey val="0"/>
          <c:showVal val="0"/>
          <c:showCatName val="0"/>
          <c:showSerName val="0"/>
          <c:showPercent val="0"/>
          <c:showBubbleSize val="0"/>
        </c:dLbls>
        <c:gapWidth val="100"/>
        <c:overlap val="30"/>
        <c:axId val="37628544"/>
        <c:axId val="37634432"/>
      </c:barChart>
      <c:lineChart>
        <c:grouping val="standard"/>
        <c:varyColors val="0"/>
        <c:ser>
          <c:idx val="0"/>
          <c:order val="0"/>
          <c:tx>
            <c:strRef>
              <c:f>Sheet3!$A$4</c:f>
              <c:strCache>
                <c:ptCount val="1"/>
                <c:pt idx="0">
                  <c:v>事業所数</c:v>
                </c:pt>
              </c:strCache>
            </c:strRef>
          </c:tx>
          <c:dPt>
            <c:idx val="1"/>
            <c:bubble3D val="0"/>
            <c:spPr>
              <a:ln>
                <a:prstDash val="solid"/>
              </a:ln>
            </c:spPr>
          </c:dPt>
          <c:dPt>
            <c:idx val="2"/>
            <c:bubble3D val="0"/>
            <c:spPr>
              <a:ln>
                <a:prstDash val="solid"/>
              </a:ln>
            </c:spPr>
          </c:dPt>
          <c:dLbls>
            <c:dLbl>
              <c:idx val="0"/>
              <c:layout>
                <c:manualLayout>
                  <c:x val="-7.6103920816720863E-3"/>
                  <c:y val="-5.0870651477843622E-2"/>
                </c:manualLayout>
              </c:layout>
              <c:dLblPos val="r"/>
              <c:showLegendKey val="0"/>
              <c:showVal val="1"/>
              <c:showCatName val="0"/>
              <c:showSerName val="0"/>
              <c:showPercent val="0"/>
              <c:showBubbleSize val="0"/>
            </c:dLbl>
            <c:dLbl>
              <c:idx val="1"/>
              <c:layout>
                <c:manualLayout>
                  <c:x val="-7.6103920816720863E-3"/>
                  <c:y val="-4.1706848499607652E-2"/>
                </c:manualLayout>
              </c:layout>
              <c:dLblPos val="r"/>
              <c:showLegendKey val="0"/>
              <c:showVal val="1"/>
              <c:showCatName val="0"/>
              <c:showSerName val="0"/>
              <c:showPercent val="0"/>
              <c:showBubbleSize val="0"/>
            </c:dLbl>
            <c:dLbl>
              <c:idx val="2"/>
              <c:layout>
                <c:manualLayout>
                  <c:x val="-2.5744948615291646E-4"/>
                  <c:y val="-1.421580034454456E-2"/>
                </c:manualLayout>
              </c:layout>
              <c:dLblPos val="r"/>
              <c:showLegendKey val="0"/>
              <c:showVal val="1"/>
              <c:showCatName val="0"/>
              <c:showSerName val="0"/>
              <c:showPercent val="0"/>
              <c:showBubbleSize val="0"/>
            </c:dLbl>
            <c:dLblPos val="t"/>
            <c:showLegendKey val="0"/>
            <c:showVal val="1"/>
            <c:showCatName val="0"/>
            <c:showSerName val="0"/>
            <c:showPercent val="0"/>
            <c:showBubbleSize val="0"/>
            <c:showLeaderLines val="0"/>
          </c:dLbls>
          <c:cat>
            <c:strRef>
              <c:f>'Z:\就労・IT支援グループ\　004_障がい者就労支援関係等\★01就労人数調査★\★就労人数調査★\H28(Ｈ27年度の数値)\⑳H28　(H27年度の就労人数）\04 就労支援部会用\[【H28.8.29部会委員送付用】　その１（27年度種別調査結果）予備.xls]サービス別'!$B$38:$B$40</c:f>
              <c:strCache>
                <c:ptCount val="3"/>
                <c:pt idx="0">
                  <c:v>H25</c:v>
                </c:pt>
                <c:pt idx="1">
                  <c:v>H26</c:v>
                </c:pt>
                <c:pt idx="2">
                  <c:v>H27</c:v>
                </c:pt>
              </c:strCache>
            </c:strRef>
          </c:cat>
          <c:val>
            <c:numRef>
              <c:f>Sheet3!$B$4:$D$4</c:f>
              <c:numCache>
                <c:formatCode>General</c:formatCode>
                <c:ptCount val="3"/>
                <c:pt idx="0">
                  <c:v>169</c:v>
                </c:pt>
                <c:pt idx="1">
                  <c:v>196</c:v>
                </c:pt>
                <c:pt idx="2">
                  <c:v>226</c:v>
                </c:pt>
              </c:numCache>
            </c:numRef>
          </c:val>
          <c:smooth val="0"/>
        </c:ser>
        <c:dLbls>
          <c:showLegendKey val="0"/>
          <c:showVal val="0"/>
          <c:showCatName val="0"/>
          <c:showSerName val="0"/>
          <c:showPercent val="0"/>
          <c:showBubbleSize val="0"/>
        </c:dLbls>
        <c:marker val="1"/>
        <c:smooth val="0"/>
        <c:axId val="36031872"/>
        <c:axId val="37627008"/>
      </c:lineChart>
      <c:catAx>
        <c:axId val="36031872"/>
        <c:scaling>
          <c:orientation val="minMax"/>
        </c:scaling>
        <c:delete val="0"/>
        <c:axPos val="b"/>
        <c:numFmt formatCode="General" sourceLinked="1"/>
        <c:majorTickMark val="none"/>
        <c:minorTickMark val="none"/>
        <c:tickLblPos val="nextTo"/>
        <c:crossAx val="37627008"/>
        <c:crosses val="autoZero"/>
        <c:auto val="1"/>
        <c:lblAlgn val="ctr"/>
        <c:lblOffset val="100"/>
        <c:noMultiLvlLbl val="0"/>
      </c:catAx>
      <c:valAx>
        <c:axId val="37627008"/>
        <c:scaling>
          <c:orientation val="minMax"/>
          <c:max val="400"/>
          <c:min val="0"/>
        </c:scaling>
        <c:delete val="0"/>
        <c:axPos val="l"/>
        <c:numFmt formatCode="General" sourceLinked="1"/>
        <c:majorTickMark val="none"/>
        <c:minorTickMark val="in"/>
        <c:tickLblPos val="high"/>
        <c:spPr>
          <a:ln w="9525">
            <a:noFill/>
          </a:ln>
        </c:spPr>
        <c:txPr>
          <a:bodyPr/>
          <a:lstStyle/>
          <a:p>
            <a:pPr>
              <a:defRPr b="1"/>
            </a:pPr>
            <a:endParaRPr lang="ja-JP"/>
          </a:p>
        </c:txPr>
        <c:crossAx val="36031872"/>
        <c:crosses val="autoZero"/>
        <c:crossBetween val="between"/>
      </c:valAx>
      <c:catAx>
        <c:axId val="37628544"/>
        <c:scaling>
          <c:orientation val="minMax"/>
        </c:scaling>
        <c:delete val="1"/>
        <c:axPos val="b"/>
        <c:numFmt formatCode="General" sourceLinked="1"/>
        <c:majorTickMark val="out"/>
        <c:minorTickMark val="none"/>
        <c:tickLblPos val="nextTo"/>
        <c:crossAx val="37634432"/>
        <c:crosses val="autoZero"/>
        <c:auto val="1"/>
        <c:lblAlgn val="ctr"/>
        <c:lblOffset val="100"/>
        <c:noMultiLvlLbl val="0"/>
      </c:catAx>
      <c:valAx>
        <c:axId val="37634432"/>
        <c:scaling>
          <c:orientation val="minMax"/>
          <c:max val="3000"/>
          <c:min val="0"/>
        </c:scaling>
        <c:delete val="0"/>
        <c:axPos val="r"/>
        <c:numFmt formatCode="General" sourceLinked="1"/>
        <c:majorTickMark val="out"/>
        <c:minorTickMark val="none"/>
        <c:tickLblPos val="low"/>
        <c:crossAx val="37628544"/>
        <c:crosses val="max"/>
        <c:crossBetween val="between"/>
        <c:majorUnit val="500"/>
      </c:valAx>
    </c:plotArea>
    <c:legend>
      <c:legendPos val="b"/>
      <c:layout/>
      <c:overlay val="0"/>
    </c:legend>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ja-JP" altLang="en-US" sz="1400">
                <a:latin typeface="Meiryo UI" panose="020B0604030504040204" pitchFamily="50" charset="-128"/>
                <a:ea typeface="Meiryo UI" panose="020B0604030504040204" pitchFamily="50" charset="-128"/>
                <a:cs typeface="Meiryo UI" panose="020B0604030504040204" pitchFamily="50" charset="-128"/>
              </a:rPr>
              <a:t>就労実績の推移</a:t>
            </a:r>
            <a:endParaRPr lang="en-US" altLang="ja-JP" sz="1400">
              <a:latin typeface="Meiryo UI" panose="020B0604030504040204" pitchFamily="50" charset="-128"/>
              <a:ea typeface="Meiryo UI" panose="020B0604030504040204" pitchFamily="50" charset="-128"/>
              <a:cs typeface="Meiryo UI" panose="020B0604030504040204" pitchFamily="50" charset="-128"/>
            </a:endParaRPr>
          </a:p>
        </c:rich>
      </c:tx>
      <c:layout/>
      <c:overlay val="0"/>
    </c:title>
    <c:autoTitleDeleted val="0"/>
    <c:plotArea>
      <c:layout>
        <c:manualLayout>
          <c:layoutTarget val="inner"/>
          <c:xMode val="edge"/>
          <c:yMode val="edge"/>
          <c:x val="4.5923935622465849E-2"/>
          <c:y val="0.1693635892308262"/>
          <c:w val="0.89339046361795471"/>
          <c:h val="0.55183745015985886"/>
        </c:manualLayout>
      </c:layout>
      <c:barChart>
        <c:barDir val="col"/>
        <c:grouping val="clustered"/>
        <c:varyColors val="0"/>
        <c:ser>
          <c:idx val="1"/>
          <c:order val="1"/>
          <c:tx>
            <c:strRef>
              <c:f>Sheet3!$A$5</c:f>
              <c:strCache>
                <c:ptCount val="1"/>
                <c:pt idx="0">
                  <c:v>移行率が30%以上の事業所</c:v>
                </c:pt>
              </c:strCache>
            </c:strRef>
          </c:tx>
          <c:spPr>
            <a:solidFill>
              <a:schemeClr val="bg1"/>
            </a:solidFill>
            <a:ln w="15875">
              <a:solidFill>
                <a:schemeClr val="tx1"/>
              </a:solidFill>
              <a:prstDash val="solid"/>
            </a:ln>
          </c:spPr>
          <c:invertIfNegative val="0"/>
          <c:dLbls>
            <c:dLbl>
              <c:idx val="0"/>
              <c:layout>
                <c:manualLayout>
                  <c:x val="-1.7156866056211605E-2"/>
                  <c:y val="9.6219570491832773E-2"/>
                </c:manualLayout>
              </c:layout>
              <c:spPr/>
              <c:txPr>
                <a:bodyPr/>
                <a:lstStyle/>
                <a:p>
                  <a:pPr>
                    <a:defRPr/>
                  </a:pPr>
                  <a:endParaRPr lang="ja-JP"/>
                </a:p>
              </c:txPr>
              <c:dLblPos val="outEnd"/>
              <c:showLegendKey val="0"/>
              <c:showVal val="1"/>
              <c:showCatName val="0"/>
              <c:showSerName val="0"/>
              <c:showPercent val="0"/>
              <c:showBubbleSize val="0"/>
            </c:dLbl>
            <c:dLbl>
              <c:idx val="1"/>
              <c:layout>
                <c:manualLayout>
                  <c:x val="-7.3529425955192592E-3"/>
                  <c:y val="0.10080183276059573"/>
                </c:manualLayout>
              </c:layout>
              <c:spPr/>
              <c:txPr>
                <a:bodyPr/>
                <a:lstStyle/>
                <a:p>
                  <a:pPr>
                    <a:defRPr/>
                  </a:pPr>
                  <a:endParaRPr lang="ja-JP"/>
                </a:p>
              </c:txPr>
              <c:dLblPos val="outEnd"/>
              <c:showLegendKey val="0"/>
              <c:showVal val="1"/>
              <c:showCatName val="0"/>
              <c:showSerName val="0"/>
              <c:showPercent val="0"/>
              <c:showBubbleSize val="0"/>
            </c:dLbl>
            <c:dLbl>
              <c:idx val="2"/>
              <c:layout>
                <c:manualLayout>
                  <c:x val="-9.8041164513115609E-3"/>
                  <c:y val="0.13745704467353953"/>
                </c:manualLayout>
              </c:layout>
              <c:spPr/>
              <c:txPr>
                <a:bodyPr/>
                <a:lstStyle/>
                <a:p>
                  <a:pPr>
                    <a:defRPr/>
                  </a:pPr>
                  <a:endParaRPr lang="ja-JP"/>
                </a:p>
              </c:txPr>
              <c:dLblPos val="outEnd"/>
              <c:showLegendKey val="0"/>
              <c:showVal val="1"/>
              <c:showCatName val="0"/>
              <c:showSerName val="0"/>
              <c:showPercent val="0"/>
              <c:showBubbleSize val="0"/>
            </c:dLbl>
            <c:dLblPos val="inEnd"/>
            <c:showLegendKey val="0"/>
            <c:showVal val="1"/>
            <c:showCatName val="0"/>
            <c:showSerName val="0"/>
            <c:showPercent val="0"/>
            <c:showBubbleSize val="0"/>
            <c:showLeaderLines val="0"/>
          </c:dLbls>
          <c:cat>
            <c:strRef>
              <c:f>Sheet3!$B$1:$D$1</c:f>
              <c:strCache>
                <c:ptCount val="3"/>
                <c:pt idx="0">
                  <c:v>H25</c:v>
                </c:pt>
                <c:pt idx="1">
                  <c:v>H26</c:v>
                </c:pt>
                <c:pt idx="2">
                  <c:v>H27</c:v>
                </c:pt>
              </c:strCache>
            </c:strRef>
          </c:cat>
          <c:val>
            <c:numRef>
              <c:f>Sheet3!$B$5:$D$5</c:f>
              <c:numCache>
                <c:formatCode>General</c:formatCode>
                <c:ptCount val="3"/>
                <c:pt idx="0">
                  <c:v>56</c:v>
                </c:pt>
                <c:pt idx="1">
                  <c:v>51</c:v>
                </c:pt>
                <c:pt idx="2">
                  <c:v>80</c:v>
                </c:pt>
              </c:numCache>
            </c:numRef>
          </c:val>
        </c:ser>
        <c:ser>
          <c:idx val="2"/>
          <c:order val="2"/>
          <c:tx>
            <c:strRef>
              <c:f>Sheet3!$A$7</c:f>
              <c:strCache>
                <c:ptCount val="1"/>
                <c:pt idx="0">
                  <c:v>就労実績のない事業所</c:v>
                </c:pt>
              </c:strCache>
            </c:strRef>
          </c:tx>
          <c:spPr>
            <a:solidFill>
              <a:schemeClr val="bg1">
                <a:lumMod val="75000"/>
              </a:schemeClr>
            </a:solidFill>
            <a:ln>
              <a:solidFill>
                <a:schemeClr val="tx1"/>
              </a:solidFill>
            </a:ln>
          </c:spPr>
          <c:invertIfNegative val="0"/>
          <c:dLbls>
            <c:dLbl>
              <c:idx val="0"/>
              <c:layout>
                <c:manualLayout>
                  <c:x val="2.1201370464985807E-2"/>
                  <c:y val="9.6219931271477668E-2"/>
                </c:manualLayout>
              </c:layout>
              <c:spPr/>
              <c:txPr>
                <a:bodyPr/>
                <a:lstStyle/>
                <a:p>
                  <a:pPr>
                    <a:defRPr/>
                  </a:pPr>
                  <a:endParaRPr lang="ja-JP"/>
                </a:p>
              </c:txPr>
              <c:dLblPos val="outEnd"/>
              <c:showLegendKey val="0"/>
              <c:showVal val="1"/>
              <c:showCatName val="0"/>
              <c:showSerName val="0"/>
              <c:showPercent val="0"/>
              <c:showBubbleSize val="0"/>
            </c:dLbl>
            <c:dLbl>
              <c:idx val="1"/>
              <c:layout>
                <c:manualLayout>
                  <c:x val="2.0915551357795152E-2"/>
                  <c:y val="9.1638029782359673E-2"/>
                </c:manualLayout>
              </c:layout>
              <c:spPr/>
              <c:txPr>
                <a:bodyPr/>
                <a:lstStyle/>
                <a:p>
                  <a:pPr>
                    <a:defRPr/>
                  </a:pPr>
                  <a:endParaRPr lang="ja-JP"/>
                </a:p>
              </c:txPr>
              <c:dLblPos val="outEnd"/>
              <c:showLegendKey val="0"/>
              <c:showVal val="1"/>
              <c:showCatName val="0"/>
              <c:showSerName val="0"/>
              <c:showPercent val="0"/>
              <c:showBubbleSize val="0"/>
            </c:dLbl>
            <c:dLbl>
              <c:idx val="2"/>
              <c:layout>
                <c:manualLayout>
                  <c:x val="1.3467464386958544E-2"/>
                  <c:y val="0.12371134020618549"/>
                </c:manualLayout>
              </c:layout>
              <c:spPr/>
              <c:txPr>
                <a:bodyPr/>
                <a:lstStyle/>
                <a:p>
                  <a:pPr>
                    <a:defRPr/>
                  </a:pPr>
                  <a:endParaRPr lang="ja-JP"/>
                </a:p>
              </c:txPr>
              <c:dLblPos val="outEnd"/>
              <c:showLegendKey val="0"/>
              <c:showVal val="1"/>
              <c:showCatName val="0"/>
              <c:showSerName val="0"/>
              <c:showPercent val="0"/>
              <c:showBubbleSize val="0"/>
            </c:dLbl>
            <c:dLblPos val="inEnd"/>
            <c:showLegendKey val="0"/>
            <c:showVal val="1"/>
            <c:showCatName val="0"/>
            <c:showSerName val="0"/>
            <c:showPercent val="0"/>
            <c:showBubbleSize val="0"/>
            <c:showLeaderLines val="0"/>
          </c:dLbls>
          <c:cat>
            <c:strRef>
              <c:f>Sheet3!$B$1:$D$1</c:f>
              <c:strCache>
                <c:ptCount val="3"/>
                <c:pt idx="0">
                  <c:v>H25</c:v>
                </c:pt>
                <c:pt idx="1">
                  <c:v>H26</c:v>
                </c:pt>
                <c:pt idx="2">
                  <c:v>H27</c:v>
                </c:pt>
              </c:strCache>
            </c:strRef>
          </c:cat>
          <c:val>
            <c:numRef>
              <c:f>Sheet3!$B$7:$D$7</c:f>
              <c:numCache>
                <c:formatCode>General</c:formatCode>
                <c:ptCount val="3"/>
                <c:pt idx="0">
                  <c:v>43</c:v>
                </c:pt>
                <c:pt idx="1">
                  <c:v>43</c:v>
                </c:pt>
                <c:pt idx="2">
                  <c:v>64</c:v>
                </c:pt>
              </c:numCache>
            </c:numRef>
          </c:val>
        </c:ser>
        <c:dLbls>
          <c:showLegendKey val="0"/>
          <c:showVal val="0"/>
          <c:showCatName val="0"/>
          <c:showSerName val="0"/>
          <c:showPercent val="0"/>
          <c:showBubbleSize val="0"/>
        </c:dLbls>
        <c:gapWidth val="100"/>
        <c:overlap val="30"/>
        <c:axId val="37538816"/>
        <c:axId val="37552896"/>
      </c:barChart>
      <c:lineChart>
        <c:grouping val="standard"/>
        <c:varyColors val="0"/>
        <c:ser>
          <c:idx val="0"/>
          <c:order val="0"/>
          <c:tx>
            <c:strRef>
              <c:f>Sheet3!$A$6</c:f>
              <c:strCache>
                <c:ptCount val="1"/>
                <c:pt idx="0">
                  <c:v>移行率30%以上の事業所の割合</c:v>
                </c:pt>
              </c:strCache>
            </c:strRef>
          </c:tx>
          <c:dLbls>
            <c:dLbl>
              <c:idx val="0"/>
              <c:layout>
                <c:manualLayout>
                  <c:x val="-5.4179028519960731E-2"/>
                  <c:y val="-5.0870651477843622E-2"/>
                </c:manualLayout>
              </c:layout>
              <c:dLblPos val="r"/>
              <c:showLegendKey val="0"/>
              <c:showVal val="1"/>
              <c:showCatName val="0"/>
              <c:showSerName val="0"/>
              <c:showPercent val="0"/>
              <c:showBubbleSize val="0"/>
            </c:dLbl>
            <c:dLbl>
              <c:idx val="1"/>
              <c:layout>
                <c:manualLayout>
                  <c:x val="-5.1728047654787647E-2"/>
                  <c:y val="-6.0034454456079585E-2"/>
                </c:manualLayout>
              </c:layout>
              <c:dLblPos val="r"/>
              <c:showLegendKey val="0"/>
              <c:showVal val="1"/>
              <c:showCatName val="0"/>
              <c:showSerName val="0"/>
              <c:showPercent val="0"/>
              <c:showBubbleSize val="0"/>
            </c:dLbl>
            <c:dLbl>
              <c:idx val="2"/>
              <c:layout>
                <c:manualLayout>
                  <c:x val="-5.4179028519960731E-2"/>
                  <c:y val="-6.0034454456079585E-2"/>
                </c:manualLayout>
              </c:layout>
              <c:dLblPos val="r"/>
              <c:showLegendKey val="0"/>
              <c:showVal val="1"/>
              <c:showCatName val="0"/>
              <c:showSerName val="0"/>
              <c:showPercent val="0"/>
              <c:showBubbleSize val="0"/>
            </c:dLbl>
            <c:dLblPos val="t"/>
            <c:showLegendKey val="0"/>
            <c:showVal val="1"/>
            <c:showCatName val="0"/>
            <c:showSerName val="0"/>
            <c:showPercent val="0"/>
            <c:showBubbleSize val="0"/>
            <c:showLeaderLines val="0"/>
          </c:dLbls>
          <c:cat>
            <c:strRef>
              <c:f>'Z:\就労・IT支援グループ\　004_障がい者就労支援関係等\★01就労人数調査★\★就労人数調査★\H28(Ｈ27年度の数値)\⑳H28　(H27年度の就労人数）\04 就労支援部会用\[【H28.8.29部会委員送付用】　その１（27年度種別調査結果）予備.xls]サービス別'!$B$38:$B$40</c:f>
              <c:strCache>
                <c:ptCount val="3"/>
                <c:pt idx="0">
                  <c:v>H25</c:v>
                </c:pt>
                <c:pt idx="1">
                  <c:v>H26</c:v>
                </c:pt>
                <c:pt idx="2">
                  <c:v>H27</c:v>
                </c:pt>
              </c:strCache>
            </c:strRef>
          </c:cat>
          <c:val>
            <c:numRef>
              <c:f>Sheet3!$B$6:$D$6</c:f>
              <c:numCache>
                <c:formatCode>0.0%</c:formatCode>
                <c:ptCount val="3"/>
                <c:pt idx="0">
                  <c:v>0.33136094674556216</c:v>
                </c:pt>
                <c:pt idx="1">
                  <c:v>0.26020408163265307</c:v>
                </c:pt>
                <c:pt idx="2">
                  <c:v>0.35398230088495575</c:v>
                </c:pt>
              </c:numCache>
            </c:numRef>
          </c:val>
          <c:smooth val="0"/>
        </c:ser>
        <c:ser>
          <c:idx val="3"/>
          <c:order val="3"/>
          <c:tx>
            <c:strRef>
              <c:f>Sheet3!$A$8</c:f>
              <c:strCache>
                <c:ptCount val="1"/>
                <c:pt idx="0">
                  <c:v>就労実績のない事業所の割合</c:v>
                </c:pt>
              </c:strCache>
            </c:strRef>
          </c:tx>
          <c:spPr>
            <a:ln>
              <a:prstDash val="sysDash"/>
            </a:ln>
          </c:spPr>
          <c:marker>
            <c:symbol val="x"/>
            <c:size val="7"/>
          </c:marker>
          <c:dLbls>
            <c:dLblPos val="b"/>
            <c:showLegendKey val="0"/>
            <c:showVal val="1"/>
            <c:showCatName val="0"/>
            <c:showSerName val="0"/>
            <c:showPercent val="0"/>
            <c:showBubbleSize val="0"/>
            <c:showLeaderLines val="0"/>
          </c:dLbls>
          <c:val>
            <c:numRef>
              <c:f>Sheet3!$B$8:$D$8</c:f>
              <c:numCache>
                <c:formatCode>0.0%</c:formatCode>
                <c:ptCount val="3"/>
                <c:pt idx="0">
                  <c:v>0.25443786982248523</c:v>
                </c:pt>
                <c:pt idx="1">
                  <c:v>0.21938775510204081</c:v>
                </c:pt>
                <c:pt idx="2">
                  <c:v>0.2831858407079646</c:v>
                </c:pt>
              </c:numCache>
            </c:numRef>
          </c:val>
          <c:smooth val="0"/>
        </c:ser>
        <c:dLbls>
          <c:showLegendKey val="0"/>
          <c:showVal val="0"/>
          <c:showCatName val="0"/>
          <c:showSerName val="0"/>
          <c:showPercent val="0"/>
          <c:showBubbleSize val="0"/>
        </c:dLbls>
        <c:marker val="1"/>
        <c:smooth val="0"/>
        <c:axId val="37535744"/>
        <c:axId val="37537280"/>
      </c:lineChart>
      <c:catAx>
        <c:axId val="37535744"/>
        <c:scaling>
          <c:orientation val="minMax"/>
        </c:scaling>
        <c:delete val="0"/>
        <c:axPos val="b"/>
        <c:numFmt formatCode="General" sourceLinked="1"/>
        <c:majorTickMark val="none"/>
        <c:minorTickMark val="none"/>
        <c:tickLblPos val="nextTo"/>
        <c:crossAx val="37537280"/>
        <c:crosses val="autoZero"/>
        <c:auto val="1"/>
        <c:lblAlgn val="ctr"/>
        <c:lblOffset val="100"/>
        <c:noMultiLvlLbl val="0"/>
      </c:catAx>
      <c:valAx>
        <c:axId val="37537280"/>
        <c:scaling>
          <c:orientation val="minMax"/>
          <c:max val="0.5"/>
          <c:min val="0"/>
        </c:scaling>
        <c:delete val="0"/>
        <c:axPos val="l"/>
        <c:numFmt formatCode="0.0%" sourceLinked="1"/>
        <c:majorTickMark val="none"/>
        <c:minorTickMark val="in"/>
        <c:tickLblPos val="high"/>
        <c:spPr>
          <a:ln w="9525">
            <a:noFill/>
          </a:ln>
        </c:spPr>
        <c:txPr>
          <a:bodyPr/>
          <a:lstStyle/>
          <a:p>
            <a:pPr>
              <a:defRPr b="1"/>
            </a:pPr>
            <a:endParaRPr lang="ja-JP"/>
          </a:p>
        </c:txPr>
        <c:crossAx val="37535744"/>
        <c:crosses val="autoZero"/>
        <c:crossBetween val="between"/>
      </c:valAx>
      <c:catAx>
        <c:axId val="37538816"/>
        <c:scaling>
          <c:orientation val="minMax"/>
        </c:scaling>
        <c:delete val="1"/>
        <c:axPos val="b"/>
        <c:numFmt formatCode="General" sourceLinked="1"/>
        <c:majorTickMark val="out"/>
        <c:minorTickMark val="none"/>
        <c:tickLblPos val="nextTo"/>
        <c:crossAx val="37552896"/>
        <c:crosses val="autoZero"/>
        <c:auto val="1"/>
        <c:lblAlgn val="ctr"/>
        <c:lblOffset val="100"/>
        <c:noMultiLvlLbl val="0"/>
      </c:catAx>
      <c:valAx>
        <c:axId val="37552896"/>
        <c:scaling>
          <c:orientation val="minMax"/>
          <c:max val="200"/>
          <c:min val="0"/>
        </c:scaling>
        <c:delete val="0"/>
        <c:axPos val="r"/>
        <c:numFmt formatCode="General" sourceLinked="1"/>
        <c:majorTickMark val="out"/>
        <c:minorTickMark val="none"/>
        <c:tickLblPos val="low"/>
        <c:crossAx val="37538816"/>
        <c:crosses val="max"/>
        <c:crossBetween val="between"/>
        <c:majorUnit val="50"/>
      </c:valAx>
    </c:plotArea>
    <c:legend>
      <c:legendPos val="b"/>
      <c:layout>
        <c:manualLayout>
          <c:xMode val="edge"/>
          <c:yMode val="edge"/>
          <c:x val="0.16560344835634513"/>
          <c:y val="0.81154779098618668"/>
          <c:w val="0.67323938796716332"/>
          <c:h val="0.15317835055364218"/>
        </c:manualLayout>
      </c:layout>
      <c:overlay val="0"/>
    </c:legend>
    <c:plotVisOnly val="1"/>
    <c:dispBlanksAs val="gap"/>
    <c:showDLblsOverMax val="0"/>
  </c:chart>
  <c:spPr>
    <a:ln>
      <a:noFill/>
    </a:ln>
  </c:sp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8ECF9B2-93D2-4582-AD72-5A9F7637941B}" type="datetimeFigureOut">
              <a:rPr kumimoji="1" lang="ja-JP" altLang="en-US" smtClean="0"/>
              <a:t>2017/1/26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E57244-EB63-4296-963D-604032C2D693}" type="slidenum">
              <a:rPr kumimoji="1" lang="ja-JP" altLang="en-US" smtClean="0"/>
              <a:t>‹#›</a:t>
            </a:fld>
            <a:endParaRPr kumimoji="1" lang="ja-JP" altLang="en-US"/>
          </a:p>
        </p:txBody>
      </p:sp>
    </p:spTree>
    <p:extLst>
      <p:ext uri="{BB962C8B-B14F-4D97-AF65-F5344CB8AC3E}">
        <p14:creationId xmlns:p14="http://schemas.microsoft.com/office/powerpoint/2010/main" val="1557335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8ECF9B2-93D2-4582-AD72-5A9F7637941B}" type="datetimeFigureOut">
              <a:rPr kumimoji="1" lang="ja-JP" altLang="en-US" smtClean="0"/>
              <a:t>2017/1/26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E57244-EB63-4296-963D-604032C2D693}" type="slidenum">
              <a:rPr kumimoji="1" lang="ja-JP" altLang="en-US" smtClean="0"/>
              <a:t>‹#›</a:t>
            </a:fld>
            <a:endParaRPr kumimoji="1" lang="ja-JP" altLang="en-US"/>
          </a:p>
        </p:txBody>
      </p:sp>
    </p:spTree>
    <p:extLst>
      <p:ext uri="{BB962C8B-B14F-4D97-AF65-F5344CB8AC3E}">
        <p14:creationId xmlns:p14="http://schemas.microsoft.com/office/powerpoint/2010/main" val="2904612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8ECF9B2-93D2-4582-AD72-5A9F7637941B}" type="datetimeFigureOut">
              <a:rPr kumimoji="1" lang="ja-JP" altLang="en-US" smtClean="0"/>
              <a:t>2017/1/26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E57244-EB63-4296-963D-604032C2D693}" type="slidenum">
              <a:rPr kumimoji="1" lang="ja-JP" altLang="en-US" smtClean="0"/>
              <a:t>‹#›</a:t>
            </a:fld>
            <a:endParaRPr kumimoji="1" lang="ja-JP" altLang="en-US"/>
          </a:p>
        </p:txBody>
      </p:sp>
    </p:spTree>
    <p:extLst>
      <p:ext uri="{BB962C8B-B14F-4D97-AF65-F5344CB8AC3E}">
        <p14:creationId xmlns:p14="http://schemas.microsoft.com/office/powerpoint/2010/main" val="2454071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8ECF9B2-93D2-4582-AD72-5A9F7637941B}" type="datetimeFigureOut">
              <a:rPr kumimoji="1" lang="ja-JP" altLang="en-US" smtClean="0"/>
              <a:t>2017/1/26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E57244-EB63-4296-963D-604032C2D693}" type="slidenum">
              <a:rPr kumimoji="1" lang="ja-JP" altLang="en-US" smtClean="0"/>
              <a:t>‹#›</a:t>
            </a:fld>
            <a:endParaRPr kumimoji="1" lang="ja-JP" altLang="en-US"/>
          </a:p>
        </p:txBody>
      </p:sp>
    </p:spTree>
    <p:extLst>
      <p:ext uri="{BB962C8B-B14F-4D97-AF65-F5344CB8AC3E}">
        <p14:creationId xmlns:p14="http://schemas.microsoft.com/office/powerpoint/2010/main" val="3433871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8ECF9B2-93D2-4582-AD72-5A9F7637941B}" type="datetimeFigureOut">
              <a:rPr kumimoji="1" lang="ja-JP" altLang="en-US" smtClean="0"/>
              <a:t>2017/1/26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E57244-EB63-4296-963D-604032C2D693}" type="slidenum">
              <a:rPr kumimoji="1" lang="ja-JP" altLang="en-US" smtClean="0"/>
              <a:t>‹#›</a:t>
            </a:fld>
            <a:endParaRPr kumimoji="1" lang="ja-JP" altLang="en-US"/>
          </a:p>
        </p:txBody>
      </p:sp>
    </p:spTree>
    <p:extLst>
      <p:ext uri="{BB962C8B-B14F-4D97-AF65-F5344CB8AC3E}">
        <p14:creationId xmlns:p14="http://schemas.microsoft.com/office/powerpoint/2010/main" val="2015243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8ECF9B2-93D2-4582-AD72-5A9F7637941B}" type="datetimeFigureOut">
              <a:rPr kumimoji="1" lang="ja-JP" altLang="en-US" smtClean="0"/>
              <a:t>2017/1/26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E57244-EB63-4296-963D-604032C2D693}" type="slidenum">
              <a:rPr kumimoji="1" lang="ja-JP" altLang="en-US" smtClean="0"/>
              <a:t>‹#›</a:t>
            </a:fld>
            <a:endParaRPr kumimoji="1" lang="ja-JP" altLang="en-US"/>
          </a:p>
        </p:txBody>
      </p:sp>
    </p:spTree>
    <p:extLst>
      <p:ext uri="{BB962C8B-B14F-4D97-AF65-F5344CB8AC3E}">
        <p14:creationId xmlns:p14="http://schemas.microsoft.com/office/powerpoint/2010/main" val="2414586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8ECF9B2-93D2-4582-AD72-5A9F7637941B}" type="datetimeFigureOut">
              <a:rPr kumimoji="1" lang="ja-JP" altLang="en-US" smtClean="0"/>
              <a:t>2017/1/26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6E57244-EB63-4296-963D-604032C2D693}" type="slidenum">
              <a:rPr kumimoji="1" lang="ja-JP" altLang="en-US" smtClean="0"/>
              <a:t>‹#›</a:t>
            </a:fld>
            <a:endParaRPr kumimoji="1" lang="ja-JP" altLang="en-US"/>
          </a:p>
        </p:txBody>
      </p:sp>
    </p:spTree>
    <p:extLst>
      <p:ext uri="{BB962C8B-B14F-4D97-AF65-F5344CB8AC3E}">
        <p14:creationId xmlns:p14="http://schemas.microsoft.com/office/powerpoint/2010/main" val="2223496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8ECF9B2-93D2-4582-AD72-5A9F7637941B}" type="datetimeFigureOut">
              <a:rPr kumimoji="1" lang="ja-JP" altLang="en-US" smtClean="0"/>
              <a:t>2017/1/26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6E57244-EB63-4296-963D-604032C2D693}" type="slidenum">
              <a:rPr kumimoji="1" lang="ja-JP" altLang="en-US" smtClean="0"/>
              <a:t>‹#›</a:t>
            </a:fld>
            <a:endParaRPr kumimoji="1" lang="ja-JP" altLang="en-US"/>
          </a:p>
        </p:txBody>
      </p:sp>
    </p:spTree>
    <p:extLst>
      <p:ext uri="{BB962C8B-B14F-4D97-AF65-F5344CB8AC3E}">
        <p14:creationId xmlns:p14="http://schemas.microsoft.com/office/powerpoint/2010/main" val="323506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8ECF9B2-93D2-4582-AD72-5A9F7637941B}" type="datetimeFigureOut">
              <a:rPr kumimoji="1" lang="ja-JP" altLang="en-US" smtClean="0"/>
              <a:t>2017/1/26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6E57244-EB63-4296-963D-604032C2D693}" type="slidenum">
              <a:rPr kumimoji="1" lang="ja-JP" altLang="en-US" smtClean="0"/>
              <a:t>‹#›</a:t>
            </a:fld>
            <a:endParaRPr kumimoji="1" lang="ja-JP" altLang="en-US"/>
          </a:p>
        </p:txBody>
      </p:sp>
    </p:spTree>
    <p:extLst>
      <p:ext uri="{BB962C8B-B14F-4D97-AF65-F5344CB8AC3E}">
        <p14:creationId xmlns:p14="http://schemas.microsoft.com/office/powerpoint/2010/main" val="2159801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8ECF9B2-93D2-4582-AD72-5A9F7637941B}" type="datetimeFigureOut">
              <a:rPr kumimoji="1" lang="ja-JP" altLang="en-US" smtClean="0"/>
              <a:t>2017/1/26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E57244-EB63-4296-963D-604032C2D693}" type="slidenum">
              <a:rPr kumimoji="1" lang="ja-JP" altLang="en-US" smtClean="0"/>
              <a:t>‹#›</a:t>
            </a:fld>
            <a:endParaRPr kumimoji="1" lang="ja-JP" altLang="en-US"/>
          </a:p>
        </p:txBody>
      </p:sp>
    </p:spTree>
    <p:extLst>
      <p:ext uri="{BB962C8B-B14F-4D97-AF65-F5344CB8AC3E}">
        <p14:creationId xmlns:p14="http://schemas.microsoft.com/office/powerpoint/2010/main" val="2687628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8ECF9B2-93D2-4582-AD72-5A9F7637941B}" type="datetimeFigureOut">
              <a:rPr kumimoji="1" lang="ja-JP" altLang="en-US" smtClean="0"/>
              <a:t>2017/1/26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E57244-EB63-4296-963D-604032C2D693}" type="slidenum">
              <a:rPr kumimoji="1" lang="ja-JP" altLang="en-US" smtClean="0"/>
              <a:t>‹#›</a:t>
            </a:fld>
            <a:endParaRPr kumimoji="1" lang="ja-JP" altLang="en-US"/>
          </a:p>
        </p:txBody>
      </p:sp>
    </p:spTree>
    <p:extLst>
      <p:ext uri="{BB962C8B-B14F-4D97-AF65-F5344CB8AC3E}">
        <p14:creationId xmlns:p14="http://schemas.microsoft.com/office/powerpoint/2010/main" val="3206976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ECF9B2-93D2-4582-AD72-5A9F7637941B}" type="datetimeFigureOut">
              <a:rPr kumimoji="1" lang="ja-JP" altLang="en-US" smtClean="0"/>
              <a:t>2017/1/26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E57244-EB63-4296-963D-604032C2D693}" type="slidenum">
              <a:rPr kumimoji="1" lang="ja-JP" altLang="en-US" smtClean="0"/>
              <a:t>‹#›</a:t>
            </a:fld>
            <a:endParaRPr kumimoji="1" lang="ja-JP" altLang="en-US"/>
          </a:p>
        </p:txBody>
      </p:sp>
    </p:spTree>
    <p:extLst>
      <p:ext uri="{BB962C8B-B14F-4D97-AF65-F5344CB8AC3E}">
        <p14:creationId xmlns:p14="http://schemas.microsoft.com/office/powerpoint/2010/main" val="2897745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5"/>
          <p:cNvSpPr txBox="1"/>
          <p:nvPr/>
        </p:nvSpPr>
        <p:spPr>
          <a:xfrm>
            <a:off x="971600" y="310603"/>
            <a:ext cx="7164796" cy="490105"/>
          </a:xfrm>
          <a:prstGeom prst="rect">
            <a:avLst/>
          </a:prstGeom>
          <a:noFill/>
          <a:ln>
            <a:noFill/>
          </a:ln>
        </p:spPr>
        <p:txBody>
          <a:bodyPr wrap="square"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sz="2800" b="1" dirty="0">
                <a:latin typeface="Meiryo UI" panose="020B0604030504040204" pitchFamily="50" charset="-128"/>
                <a:ea typeface="Meiryo UI" panose="020B0604030504040204" pitchFamily="50" charset="-128"/>
                <a:cs typeface="Meiryo UI" panose="020B0604030504040204" pitchFamily="50" charset="-128"/>
              </a:rPr>
              <a:t>就労移行支援事業の機能強化</a:t>
            </a:r>
          </a:p>
        </p:txBody>
      </p:sp>
      <p:grpSp>
        <p:nvGrpSpPr>
          <p:cNvPr id="6" name="グループ化 5"/>
          <p:cNvGrpSpPr/>
          <p:nvPr/>
        </p:nvGrpSpPr>
        <p:grpSpPr>
          <a:xfrm>
            <a:off x="215517" y="800708"/>
            <a:ext cx="8820979" cy="5472608"/>
            <a:chOff x="0" y="0"/>
            <a:chExt cx="10635095" cy="3373579"/>
          </a:xfrm>
        </p:grpSpPr>
        <p:sp>
          <p:nvSpPr>
            <p:cNvPr id="7" name="テキスト ボックス 3"/>
            <p:cNvSpPr txBox="1"/>
            <p:nvPr/>
          </p:nvSpPr>
          <p:spPr>
            <a:xfrm>
              <a:off x="0" y="0"/>
              <a:ext cx="10635095" cy="456965"/>
            </a:xfrm>
            <a:prstGeom prst="rect">
              <a:avLst/>
            </a:prstGeom>
            <a:noFill/>
            <a:ln>
              <a:noFill/>
            </a:ln>
          </p:spPr>
          <p:txBody>
            <a:bodyPr wrap="square"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①大阪府内における就労移行支援事業所の現状について</a:t>
              </a:r>
              <a:endParaRPr kumimoji="1" lang="en-US" altLang="ja-JP"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43407" y="2752130"/>
              <a:ext cx="10581528" cy="62144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indent="0" algn="l" defTabSz="91440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年度就職者数業務報告は厚生労働省社会・援護局が実施した平成</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年度の</a:t>
              </a:r>
              <a:r>
                <a:rPr kumimoji="1" lang="ja-JP" altLang="en-US" sz="1400" dirty="0" err="1">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福祉サービス事業所における「就職者数」「平成</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日時点の利用者人数」についての調査。平成</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月に行った大阪府就労人数調査とは調査対象となる事業所の数、回答数が異なる。今回は就労</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移行率に</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ついてのみ結果を使用。</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計算式</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就労移行率＝平成</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年度の就職者数</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日時点での実利用者数。</a:t>
              </a:r>
            </a:p>
            <a:p>
              <a:pPr marL="0" marR="0" indent="0" algn="l" defTabSz="914400" eaLnBrk="1" fontAlgn="auto" latinLnBrk="0" hangingPunct="1">
                <a:lnSpc>
                  <a:spcPct val="100000"/>
                </a:lnSpc>
                <a:spcBef>
                  <a:spcPts val="0"/>
                </a:spcBef>
                <a:spcAft>
                  <a:spcPts val="0"/>
                </a:spcAft>
                <a:buClrTx/>
                <a:buSzTx/>
                <a:buFontTx/>
                <a:buNone/>
                <a:tabLst/>
                <a:defRPr/>
              </a:pP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graphicFrame>
        <p:nvGraphicFramePr>
          <p:cNvPr id="13" name="表 12"/>
          <p:cNvGraphicFramePr>
            <a:graphicFrameLocks noGrp="1"/>
          </p:cNvGraphicFramePr>
          <p:nvPr>
            <p:extLst>
              <p:ext uri="{D42A27DB-BD31-4B8C-83A1-F6EECF244321}">
                <p14:modId xmlns:p14="http://schemas.microsoft.com/office/powerpoint/2010/main" val="3763287184"/>
              </p:ext>
            </p:extLst>
          </p:nvPr>
        </p:nvGraphicFramePr>
        <p:xfrm>
          <a:off x="243385" y="1412777"/>
          <a:ext cx="8613092" cy="3420380"/>
        </p:xfrm>
        <a:graphic>
          <a:graphicData uri="http://schemas.openxmlformats.org/drawingml/2006/table">
            <a:tbl>
              <a:tblPr firstRow="1" bandRow="1">
                <a:tableStyleId>{5C22544A-7EE6-4342-B048-85BDC9FD1C3A}</a:tableStyleId>
              </a:tblPr>
              <a:tblGrid>
                <a:gridCol w="3289750"/>
                <a:gridCol w="2661671"/>
                <a:gridCol w="2661671"/>
              </a:tblGrid>
              <a:tr h="679924">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a:t>
                      </a:r>
                      <a:r>
                        <a:rPr kumimoji="1" lang="ja-JP" altLang="en-US" sz="2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a:t>
                      </a:r>
                      <a:endParaRPr kumimoji="1" lang="ja-JP" altLang="en-US"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2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2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2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年度実績</a:t>
                      </a:r>
                      <a:endParaRPr kumimoji="1" lang="ja-JP" altLang="en-US"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679924">
                <a:tc>
                  <a:txBody>
                    <a:bodyPr/>
                    <a:lstStyle/>
                    <a:p>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就労移行支援事業の利用人数</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2,978</a:t>
                      </a:r>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2,485</a:t>
                      </a:r>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02738">
                <a:tc>
                  <a:txBody>
                    <a:bodyPr/>
                    <a:lstStyle/>
                    <a:p>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就労移行支援事業所ごとの</a:t>
                      </a:r>
                      <a:endParaRPr kumimoji="1" lang="en-US" altLang="ja-JP"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就労移行率</a:t>
                      </a:r>
                      <a:r>
                        <a:rPr kumimoji="1" lang="en-US" altLang="ja-JP"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％以上の事業所</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％以上の事業所が</a:t>
                      </a:r>
                      <a:endPar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府内で</a:t>
                      </a: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％以上</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35.4</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57794">
                <a:tc>
                  <a:txBody>
                    <a:bodyPr/>
                    <a:lstStyle/>
                    <a:p>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就労実績のない</a:t>
                      </a:r>
                      <a:endParaRPr kumimoji="1" lang="en-US" altLang="ja-JP"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就労移行支援事業所</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ゼロ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64</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事業所</a:t>
                      </a:r>
                      <a:endPar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全体の</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28.3</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内</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事業所は開設して</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年未満</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4" name="正方形/長方形 13"/>
          <p:cNvSpPr/>
          <p:nvPr/>
        </p:nvSpPr>
        <p:spPr>
          <a:xfrm>
            <a:off x="251520" y="4949551"/>
            <a:ext cx="8776551" cy="31565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indent="0" algn="l" defTabSz="91440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実施</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就労人数調査」および平成</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実施</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年度就職者数業務報告*」の</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結果</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より</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eaLnBrk="1" fontAlgn="auto" latinLnBrk="0" hangingPunct="1">
              <a:lnSpc>
                <a:spcPct val="100000"/>
              </a:lnSpc>
              <a:spcBef>
                <a:spcPts val="0"/>
              </a:spcBef>
              <a:spcAft>
                <a:spcPts val="0"/>
              </a:spcAft>
              <a:buClrTx/>
              <a:buSzTx/>
              <a:buFontTx/>
              <a:buNone/>
              <a:tabLst/>
              <a:defRPr/>
            </a:pP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5"/>
          <p:cNvSpPr txBox="1"/>
          <p:nvPr/>
        </p:nvSpPr>
        <p:spPr>
          <a:xfrm>
            <a:off x="7484132" y="358829"/>
            <a:ext cx="1304528" cy="490105"/>
          </a:xfrm>
          <a:prstGeom prst="rect">
            <a:avLst/>
          </a:prstGeom>
          <a:noFill/>
          <a:ln>
            <a:solidFill>
              <a:schemeClr val="tx1"/>
            </a:solidFill>
          </a:ln>
        </p:spPr>
        <p:txBody>
          <a:bodyPr wrap="square"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sz="1800" b="1" dirty="0" smtClean="0">
                <a:latin typeface="+mn-ea"/>
                <a:cs typeface="Meiryo UI" panose="020B0604030504040204" pitchFamily="50" charset="-128"/>
              </a:rPr>
              <a:t>資料</a:t>
            </a:r>
            <a:r>
              <a:rPr kumimoji="1" lang="en-US" altLang="ja-JP" sz="1800" b="1" dirty="0" smtClean="0">
                <a:latin typeface="+mn-ea"/>
                <a:cs typeface="Meiryo UI" panose="020B0604030504040204" pitchFamily="50" charset="-128"/>
              </a:rPr>
              <a:t>3-1</a:t>
            </a:r>
            <a:endParaRPr kumimoji="1" lang="ja-JP" altLang="en-US" sz="1800" b="1" dirty="0">
              <a:latin typeface="+mn-ea"/>
              <a:cs typeface="Meiryo UI" panose="020B0604030504040204" pitchFamily="50" charset="-128"/>
            </a:endParaRPr>
          </a:p>
        </p:txBody>
      </p:sp>
    </p:spTree>
    <p:extLst>
      <p:ext uri="{BB962C8B-B14F-4D97-AF65-F5344CB8AC3E}">
        <p14:creationId xmlns:p14="http://schemas.microsoft.com/office/powerpoint/2010/main" val="3836671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グラフ 3"/>
          <p:cNvGraphicFramePr>
            <a:graphicFrameLocks/>
          </p:cNvGraphicFramePr>
          <p:nvPr>
            <p:extLst>
              <p:ext uri="{D42A27DB-BD31-4B8C-83A1-F6EECF244321}">
                <p14:modId xmlns:p14="http://schemas.microsoft.com/office/powerpoint/2010/main" val="1473101480"/>
              </p:ext>
            </p:extLst>
          </p:nvPr>
        </p:nvGraphicFramePr>
        <p:xfrm>
          <a:off x="215516" y="368660"/>
          <a:ext cx="8748972" cy="260603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グラフ 6"/>
          <p:cNvGraphicFramePr>
            <a:graphicFrameLocks/>
          </p:cNvGraphicFramePr>
          <p:nvPr>
            <p:extLst>
              <p:ext uri="{D42A27DB-BD31-4B8C-83A1-F6EECF244321}">
                <p14:modId xmlns:p14="http://schemas.microsoft.com/office/powerpoint/2010/main" val="53285216"/>
              </p:ext>
            </p:extLst>
          </p:nvPr>
        </p:nvGraphicFramePr>
        <p:xfrm>
          <a:off x="215516" y="3212976"/>
          <a:ext cx="8748972" cy="32403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74320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8564" y="352691"/>
            <a:ext cx="7193755" cy="4001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dirty="0">
                <a:latin typeface="Meiryo UI" panose="020B0604030504040204" pitchFamily="50" charset="-128"/>
                <a:ea typeface="Meiryo UI" panose="020B0604030504040204" pitchFamily="50" charset="-128"/>
                <a:cs typeface="Meiryo UI" panose="020B0604030504040204" pitchFamily="50" charset="-128"/>
              </a:rPr>
              <a:t>②</a:t>
            </a:r>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実績の低い就労移行支援事業所へのヒアリング結果</a:t>
            </a:r>
            <a:endParaRPr kumimoji="1" lang="en-US" altLang="ja-JP"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251520" y="836712"/>
            <a:ext cx="8676964" cy="3636404"/>
          </a:xfrm>
          <a:prstGeom prst="rect">
            <a:avLst/>
          </a:prstGeom>
          <a:ln w="9525"/>
        </p:spPr>
        <p:style>
          <a:lnRef idx="2">
            <a:schemeClr val="accent6"/>
          </a:lnRef>
          <a:fillRef idx="1">
            <a:schemeClr val="lt1"/>
          </a:fillRef>
          <a:effectRef idx="0">
            <a:schemeClr val="accent6"/>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indent="0" algn="l" defTabSz="914400" eaLnBrk="1" fontAlgn="auto" latinLnBrk="0" hangingPunct="1">
              <a:lnSpc>
                <a:spcPct val="100000"/>
              </a:lnSpc>
              <a:spcBef>
                <a:spcPts val="0"/>
              </a:spcBef>
              <a:spcAft>
                <a:spcPts val="0"/>
              </a:spcAft>
              <a:buClrTx/>
              <a:buSzTx/>
              <a:buFontTx/>
              <a:buNone/>
              <a:tabLst/>
              <a:defRPr/>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就労</a:t>
            </a:r>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人数調査において</a:t>
            </a:r>
            <a:r>
              <a:rPr kumimoji="1" lang="en-US" altLang="ja-JP" sz="2000"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年連続</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で就労実績のなかった事業所に対し、ヒアリングを実施</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年度</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事業所、平成</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年度の</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事業所</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err="1"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eaLnBrk="1" fontAlgn="auto" latinLnBrk="0" hangingPunct="1">
              <a:lnSpc>
                <a:spcPct val="100000"/>
              </a:lnSpc>
              <a:spcBef>
                <a:spcPts val="0"/>
              </a:spcBef>
              <a:spcAft>
                <a:spcPts val="0"/>
              </a:spcAft>
              <a:buClrTx/>
              <a:buSzTx/>
              <a:buFontTx/>
              <a:buNone/>
              <a:tabLst/>
              <a:defRPr/>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その</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中で以下のような課題があった。</a:t>
            </a:r>
            <a:endParaRPr kumimoji="1" lang="en-US" altLang="ja-JP" sz="2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就労</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移行支援事業所としての理念が明確でなく、事業所運営の基礎知識が不十分</a:t>
            </a:r>
            <a:endPar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就労</a:t>
            </a:r>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移行支援事業所としての運営方針もなく、原則</a:t>
            </a:r>
            <a:r>
              <a:rPr lang="en-US"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年で就労を目指すという考えが</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薄い</a:t>
            </a:r>
            <a:endParaRPr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a:t>
            </a:r>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がある</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a:t>
            </a:r>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、職場開拓を行うなど、企業との関係性が</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築けておらず、利用者の</a:t>
            </a:r>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職場実習先が</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確保</a:t>
            </a:r>
            <a:endParaRPr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できて</a:t>
            </a:r>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いない。</a:t>
            </a:r>
          </a:p>
          <a:p>
            <a:endParaRPr lang="en-US"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サービス</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利用開始時のアセスメントやノウハウが不十分</a:t>
            </a:r>
            <a:endPar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利用者</a:t>
            </a:r>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確保の為、当該事業所の支援力では対応困難な利用者を受け入れている。</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a:t>
            </a:r>
            <a:endParaRPr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結果</a:t>
            </a:r>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、利用者の</a:t>
            </a:r>
            <a:r>
              <a:rPr lang="ja-JP" altLang="en-US" sz="18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特性やニーズに応じたプログラムが提供できていない。</a:t>
            </a:r>
            <a:endParaRPr lang="en-US"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6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二等辺三角形 5"/>
          <p:cNvSpPr/>
          <p:nvPr/>
        </p:nvSpPr>
        <p:spPr>
          <a:xfrm rot="10800000">
            <a:off x="3806274" y="4581128"/>
            <a:ext cx="1567453" cy="22160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a:p>
        </p:txBody>
      </p:sp>
      <p:sp>
        <p:nvSpPr>
          <p:cNvPr id="7" name="テキスト ボックス 8"/>
          <p:cNvSpPr txBox="1"/>
          <p:nvPr/>
        </p:nvSpPr>
        <p:spPr>
          <a:xfrm>
            <a:off x="243697" y="4941168"/>
            <a:ext cx="8684787" cy="1569660"/>
          </a:xfrm>
          <a:prstGeom prst="rect">
            <a:avLst/>
          </a:prstGeom>
          <a:solidFill>
            <a:schemeClr val="bg1">
              <a:lumMod val="95000"/>
            </a:schemeClr>
          </a:solidFill>
          <a:ln cmpd="dbl">
            <a:solidFill>
              <a:schemeClr val="tx1"/>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大阪府内の就労移行支援事業所全体の資質向上を図るため、</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400" dirty="0">
                <a:latin typeface="Meiryo UI" panose="020B0604030504040204" pitchFamily="50" charset="-128"/>
                <a:ea typeface="Meiryo UI" panose="020B0604030504040204" pitchFamily="50" charset="-128"/>
                <a:cs typeface="Meiryo UI" panose="020B0604030504040204" pitchFamily="50" charset="-128"/>
              </a:rPr>
              <a:t>大阪府就労移行支援事業所連絡会と連携し</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就労</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移行支援事業所としての</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理念・運営の基礎知識の習得と</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支援力</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向上</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の</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2400" dirty="0" err="1" smtClean="0">
                <a:latin typeface="Meiryo UI" panose="020B0604030504040204" pitchFamily="50" charset="-128"/>
                <a:ea typeface="Meiryo UI" panose="020B0604030504040204" pitchFamily="50" charset="-128"/>
                <a:cs typeface="Meiryo UI" panose="020B0604030504040204" pitchFamily="50" charset="-128"/>
              </a:rPr>
              <a:t>つの</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視点から大阪府主催の研修</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を実施</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91001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287523" y="724005"/>
            <a:ext cx="8597120" cy="5297284"/>
            <a:chOff x="9525" y="0"/>
            <a:chExt cx="10448924" cy="3473461"/>
          </a:xfrm>
        </p:grpSpPr>
        <p:grpSp>
          <p:nvGrpSpPr>
            <p:cNvPr id="12" name="グループ化 11"/>
            <p:cNvGrpSpPr/>
            <p:nvPr/>
          </p:nvGrpSpPr>
          <p:grpSpPr>
            <a:xfrm>
              <a:off x="5216871" y="0"/>
              <a:ext cx="5241578" cy="3308205"/>
              <a:chOff x="5216871" y="0"/>
              <a:chExt cx="5241578" cy="3308205"/>
            </a:xfrm>
          </p:grpSpPr>
          <p:sp>
            <p:nvSpPr>
              <p:cNvPr id="14" name="1 つの角を丸めた四角形 13"/>
              <p:cNvSpPr/>
              <p:nvPr/>
            </p:nvSpPr>
            <p:spPr>
              <a:xfrm>
                <a:off x="5216871" y="156429"/>
                <a:ext cx="5241578" cy="3151776"/>
              </a:xfrm>
              <a:prstGeom prst="round1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6" name="正方形/長方形 15"/>
              <p:cNvSpPr/>
              <p:nvPr/>
            </p:nvSpPr>
            <p:spPr>
              <a:xfrm>
                <a:off x="5391908" y="0"/>
                <a:ext cx="4561716" cy="6033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支援力向上研修</a:t>
                </a:r>
                <a:endParaRPr kumimoji="1"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7" name="グループ化 6"/>
            <p:cNvGrpSpPr/>
            <p:nvPr/>
          </p:nvGrpSpPr>
          <p:grpSpPr>
            <a:xfrm>
              <a:off x="9525" y="11172"/>
              <a:ext cx="5076068" cy="3462289"/>
              <a:chOff x="9525" y="11172"/>
              <a:chExt cx="5076068" cy="3462289"/>
            </a:xfrm>
          </p:grpSpPr>
          <p:sp>
            <p:nvSpPr>
              <p:cNvPr id="8" name="1 つの角を丸めた四角形 7"/>
              <p:cNvSpPr/>
              <p:nvPr/>
            </p:nvSpPr>
            <p:spPr>
              <a:xfrm>
                <a:off x="9525" y="156431"/>
                <a:ext cx="5076068" cy="3151774"/>
              </a:xfrm>
              <a:prstGeom prst="round1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0" name="正方形/長方形 9"/>
              <p:cNvSpPr/>
              <p:nvPr/>
            </p:nvSpPr>
            <p:spPr>
              <a:xfrm>
                <a:off x="184563" y="11172"/>
                <a:ext cx="4244562" cy="66418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理念・運営の基礎知識の習得研修</a:t>
                </a:r>
                <a:endParaRPr kumimoji="1"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94870" y="1858929"/>
                <a:ext cx="4905375" cy="1614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400" dirty="0">
                  <a:solidFill>
                    <a:schemeClr val="tx1"/>
                  </a:solidFill>
                </a:endParaRPr>
              </a:p>
            </p:txBody>
          </p:sp>
        </p:grpSp>
      </p:grpSp>
      <p:sp>
        <p:nvSpPr>
          <p:cNvPr id="17" name="テキスト ボックス 16"/>
          <p:cNvSpPr txBox="1"/>
          <p:nvPr/>
        </p:nvSpPr>
        <p:spPr>
          <a:xfrm>
            <a:off x="258564" y="260648"/>
            <a:ext cx="8626079" cy="4001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③就労移行支援事業所に対する新たな研修の実施</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年度研修計画案</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1330376564"/>
              </p:ext>
            </p:extLst>
          </p:nvPr>
        </p:nvGraphicFramePr>
        <p:xfrm>
          <a:off x="431540" y="1914419"/>
          <a:ext cx="3849166" cy="1644589"/>
        </p:xfrm>
        <a:graphic>
          <a:graphicData uri="http://schemas.openxmlformats.org/drawingml/2006/table">
            <a:tbl>
              <a:tblPr firstRow="1" bandRow="1">
                <a:tableStyleId>{5C22544A-7EE6-4342-B048-85BDC9FD1C3A}</a:tableStyleId>
              </a:tblPr>
              <a:tblGrid>
                <a:gridCol w="1224136"/>
                <a:gridCol w="2625030"/>
              </a:tblGrid>
              <a:tr h="721089">
                <a:tc>
                  <a:txBody>
                    <a:bodyPr/>
                    <a:lstStyle/>
                    <a:p>
                      <a:r>
                        <a:rPr kumimoji="1"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研修対象</a:t>
                      </a:r>
                      <a:endPar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新設の事業所を主とした事業所の運営者、管理者</a:t>
                      </a:r>
                      <a:endPar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1750">
                <a:tc>
                  <a:txBody>
                    <a:bodyPr/>
                    <a:lstStyle/>
                    <a:p>
                      <a:r>
                        <a:rPr kumimoji="1"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研修目的</a:t>
                      </a:r>
                      <a:endParaRPr kumimoji="1" lang="ja-JP" altLang="en-US" sz="16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事業運営の適正化</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1750">
                <a:tc>
                  <a:txBody>
                    <a:bodyPr/>
                    <a:lstStyle/>
                    <a:p>
                      <a:r>
                        <a:rPr kumimoji="1"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研修の頻度</a:t>
                      </a:r>
                      <a:endParaRPr kumimoji="1" lang="ja-JP" altLang="en-US" sz="16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年に</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回を予定</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1770879649"/>
              </p:ext>
            </p:extLst>
          </p:nvPr>
        </p:nvGraphicFramePr>
        <p:xfrm>
          <a:off x="4716016" y="1916830"/>
          <a:ext cx="3924436" cy="1642178"/>
        </p:xfrm>
        <a:graphic>
          <a:graphicData uri="http://schemas.openxmlformats.org/drawingml/2006/table">
            <a:tbl>
              <a:tblPr firstRow="1" bandRow="1">
                <a:tableStyleId>{5C22544A-7EE6-4342-B048-85BDC9FD1C3A}</a:tableStyleId>
              </a:tblPr>
              <a:tblGrid>
                <a:gridCol w="1248073"/>
                <a:gridCol w="2676363"/>
              </a:tblGrid>
              <a:tr h="720032">
                <a:tc>
                  <a:txBody>
                    <a:bodyPr/>
                    <a:lstStyle/>
                    <a:p>
                      <a:r>
                        <a:rPr kumimoji="1"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研修対象</a:t>
                      </a:r>
                      <a:endPar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就労移行支援事業所の経験年数の浅い就労支援員</a:t>
                      </a:r>
                      <a:endPar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1073">
                <a:tc>
                  <a:txBody>
                    <a:bodyPr/>
                    <a:lstStyle/>
                    <a:p>
                      <a:r>
                        <a:rPr kumimoji="1"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研修目的</a:t>
                      </a:r>
                      <a:endParaRPr kumimoji="1" lang="ja-JP" altLang="en-US" sz="16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就労支援員の支援力向上</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1073">
                <a:tc>
                  <a:txBody>
                    <a:bodyPr/>
                    <a:lstStyle/>
                    <a:p>
                      <a:r>
                        <a:rPr kumimoji="1"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研修の頻度</a:t>
                      </a:r>
                      <a:endParaRPr kumimoji="1" lang="ja-JP" altLang="en-US" sz="16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年に</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回を予定</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0" name="正方形/長方形 19"/>
          <p:cNvSpPr/>
          <p:nvPr/>
        </p:nvSpPr>
        <p:spPr>
          <a:xfrm>
            <a:off x="431540" y="3683181"/>
            <a:ext cx="3852428" cy="2062103"/>
          </a:xfrm>
          <a:prstGeom prst="rect">
            <a:avLst/>
          </a:prstGeom>
        </p:spPr>
        <p:txBody>
          <a:bodyPr wrap="square">
            <a:spAutoFit/>
          </a:bodyPr>
          <a:lstStyle/>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・就労移行支援事業所の本来の業務（</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者が一般就労するための支援、就職した後の定着支援）をもう一度見直すための場とする。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・責務を果たすためには、実際何が必要なのか、事業所や運営としてどのような方針を持てばいいのかを学ぶ場とする。</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4716016" y="3683180"/>
            <a:ext cx="3960440" cy="338554"/>
          </a:xfrm>
          <a:prstGeom prst="rect">
            <a:avLst/>
          </a:prstGeom>
        </p:spPr>
        <p:txBody>
          <a:bodyPr wrap="square">
            <a:spAutoFit/>
          </a:bodyPr>
          <a:lstStyle/>
          <a:p>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4709390" y="3683181"/>
            <a:ext cx="3967066" cy="1815882"/>
          </a:xfrm>
          <a:prstGeom prst="rect">
            <a:avLst/>
          </a:prstGeom>
        </p:spPr>
        <p:txBody>
          <a:bodyPr wrap="square">
            <a:spAutoFit/>
          </a:bodyPr>
          <a:lstStyle/>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・あまり学ぶ機会のない、</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福祉制度の基礎や地域インフラの活用法を学ぶことで、より効率的に支援が行えるよう知識を身に付ける。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・就業・生活支援センターや相談支援事業所など、地域インフラの役割を明確化、各機関との連携の強化を目指す。</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8"/>
          <p:cNvSpPr txBox="1"/>
          <p:nvPr/>
        </p:nvSpPr>
        <p:spPr>
          <a:xfrm>
            <a:off x="258564" y="5866600"/>
            <a:ext cx="8684787" cy="584775"/>
          </a:xfrm>
          <a:prstGeom prst="rect">
            <a:avLst/>
          </a:prstGeom>
          <a:solidFill>
            <a:schemeClr val="bg1">
              <a:lumMod val="95000"/>
            </a:schemeClr>
          </a:solidFill>
          <a:ln cmpd="dbl">
            <a:solidFill>
              <a:schemeClr val="tx1"/>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現行の就労支援員養成研修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加算要件の対象となる研修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は</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月に開催。</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対象は経験</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年以上の就労支援員</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5196174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a:solidFill>
            <a:schemeClr val="tx1"/>
          </a:solidFill>
        </a:ln>
      </a:spPr>
      <a:bodyPr wrap="square" rtlCol="0">
        <a:spAutoFit/>
      </a:bodyPr>
      <a:lstStyle>
        <a:defPPr>
          <a:defRPr kumimoji="1" dirty="0"/>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209</TotalTime>
  <Words>596</Words>
  <Application>Microsoft Office PowerPoint</Application>
  <PresentationFormat>画面に合わせる (4:3)</PresentationFormat>
  <Paragraphs>84</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14</cp:revision>
  <cp:lastPrinted>2017-01-26T06:30:01Z</cp:lastPrinted>
  <dcterms:created xsi:type="dcterms:W3CDTF">2017-01-25T01:04:59Z</dcterms:created>
  <dcterms:modified xsi:type="dcterms:W3CDTF">2017-01-26T07:03:44Z</dcterms:modified>
</cp:coreProperties>
</file>