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9.11.24\jiritsu\&#23601;&#21172;&#12539;IT&#25903;&#25588;&#12464;&#12523;&#12540;&#12503;\&#12288;004_&#38556;&#12364;&#12356;&#32773;&#23601;&#21172;&#25903;&#25588;&#38306;&#20418;&#31561;\&#9733;&#23601;&#21172;&#32153;&#32154;&#25903;&#25588;&#65313;&#22411;&#21839;&#38988;\28&#24180;&#24230;&#12398;&#21462;&#32068;&#12415;\&#12304;&#12371;&#12371;&#12395;&#12362;&#39000;&#12356;&#12375;&#12414;&#12377;!!&#12305;&#23721;&#30000;&#12373;&#12435;&#20998;&#12304;&#20837;&#21147;&#12487;&#12540;&#12479;&#12305;&#23601;&#21172;&#32153;&#32154;&#25903;&#25588;&#65313;&#22411;&#12395;&#38306;&#12377;&#12427;&#35519;&#2661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9.11.24\jiritsu\&#23601;&#21172;&#12539;IT&#25903;&#25588;&#12464;&#12523;&#12540;&#12503;\&#12288;004_&#38556;&#12364;&#12356;&#32773;&#23601;&#21172;&#25903;&#25588;&#38306;&#20418;&#31561;\&#9733;&#23601;&#21172;&#32153;&#32154;&#25903;&#25588;&#65313;&#22411;&#21839;&#38988;\28&#24180;&#24230;&#12398;&#21462;&#32068;&#12415;\&#12304;&#12371;&#12371;&#12395;&#12362;&#39000;&#12356;&#12375;&#12414;&#12377;!!&#12305;&#23721;&#30000;&#12373;&#12435;&#20998;&#12304;&#20837;&#21147;&#12487;&#12540;&#12479;&#12305;&#23601;&#21172;&#32153;&#32154;&#25903;&#25588;&#65313;&#22411;&#12395;&#38306;&#12377;&#12427;&#35519;&#2661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9.11.24\jiritsu\&#23601;&#21172;&#12539;IT&#25903;&#25588;&#12464;&#12523;&#12540;&#12503;\&#12288;004_&#38556;&#12364;&#12356;&#32773;&#23601;&#21172;&#25903;&#25588;&#38306;&#20418;&#31561;\&#9733;&#23601;&#21172;&#32153;&#32154;&#25903;&#25588;&#65313;&#22411;&#21839;&#38988;\28&#24180;&#24230;&#12398;&#21462;&#32068;&#12415;\&#12304;&#12371;&#12371;&#12395;&#12362;&#39000;&#12356;&#12375;&#12414;&#12377;!!&#12305;&#23721;&#30000;&#12373;&#12435;&#20998;&#12304;&#20837;&#21147;&#12487;&#12540;&#12479;&#12305;&#23601;&#21172;&#32153;&#32154;&#25903;&#25588;&#65313;&#22411;&#12395;&#38306;&#12377;&#12427;&#35519;&#2661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r>
              <a:rPr lang="ja-JP" altLang="ja-JP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ja-JP" sz="1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年度就労継続支援Ａ型の利用前の</a:t>
            </a:r>
            <a:r>
              <a:rPr lang="ja-JP" altLang="ja-JP" sz="16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endParaRPr lang="ja-JP" altLang="ja-JP" sz="16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'[2版）A型分析結果.xlsx]Sheet1'!$A$5</c:f>
              <c:strCache>
                <c:ptCount val="1"/>
                <c:pt idx="0">
                  <c:v>平成27年度（平成27年4月1日～平成28年3月31日まで）に利用者として受入れした者の利用前の状況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版）A型分析結果.xlsx]Sheet1'!$I$6,'[2版）A型分析結果.xlsx]Sheet1'!$H$6,'[2版）A型分析結果.xlsx]Sheet1'!$G$6,'[2版）A型分析結果.xlsx]Sheet1'!$F$6,'[2版）A型分析結果.xlsx]Sheet1'!$E$6,'[2版）A型分析結果.xlsx]Sheet1'!$D$6,'[2版）A型分析結果.xlsx]Sheet1'!$C$6,'[2版）A型分析結果.xlsx]Sheet1'!$B$6</c:f>
              <c:strCache>
                <c:ptCount val="8"/>
                <c:pt idx="0">
                  <c:v>その他</c:v>
                </c:pt>
                <c:pt idx="1">
                  <c:v>企業（一般就労）</c:v>
                </c:pt>
                <c:pt idx="2">
                  <c:v>その他の福祉施設</c:v>
                </c:pt>
                <c:pt idx="3">
                  <c:v>就労継続支援B型</c:v>
                </c:pt>
                <c:pt idx="4">
                  <c:v>就労継続支援Ａ型</c:v>
                </c:pt>
                <c:pt idx="5">
                  <c:v>就労移行支援</c:v>
                </c:pt>
                <c:pt idx="6">
                  <c:v>支援学校</c:v>
                </c:pt>
                <c:pt idx="7">
                  <c:v>在宅</c:v>
                </c:pt>
              </c:strCache>
            </c:strRef>
          </c:cat>
          <c:val>
            <c:numRef>
              <c:f>'[2版）A型分析結果.xlsx]Sheet1'!$I$7,'[2版）A型分析結果.xlsx]Sheet1'!$H$7,'[2版）A型分析結果.xlsx]Sheet1'!$G$7,'[2版）A型分析結果.xlsx]Sheet1'!$F$7,'[2版）A型分析結果.xlsx]Sheet1'!$E$7,'[2版）A型分析結果.xlsx]Sheet1'!$D$7,'[2版）A型分析結果.xlsx]Sheet1'!$C$7,'[2版）A型分析結果.xlsx]Sheet1'!$B$7</c:f>
              <c:numCache>
                <c:formatCode>#,##0;[Red]\-#,##0"人"</c:formatCode>
                <c:ptCount val="8"/>
                <c:pt idx="0">
                  <c:v>175</c:v>
                </c:pt>
                <c:pt idx="1">
                  <c:v>319</c:v>
                </c:pt>
                <c:pt idx="2">
                  <c:v>81</c:v>
                </c:pt>
                <c:pt idx="3">
                  <c:v>169</c:v>
                </c:pt>
                <c:pt idx="4">
                  <c:v>422</c:v>
                </c:pt>
                <c:pt idx="5">
                  <c:v>127</c:v>
                </c:pt>
                <c:pt idx="6">
                  <c:v>32</c:v>
                </c:pt>
                <c:pt idx="7">
                  <c:v>829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050368"/>
        <c:axId val="93051904"/>
      </c:barChart>
      <c:catAx>
        <c:axId val="93050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93051904"/>
        <c:crosses val="autoZero"/>
        <c:auto val="1"/>
        <c:lblAlgn val="ctr"/>
        <c:lblOffset val="100"/>
        <c:noMultiLvlLbl val="0"/>
      </c:catAx>
      <c:valAx>
        <c:axId val="93051904"/>
        <c:scaling>
          <c:orientation val="minMax"/>
        </c:scaling>
        <c:delete val="0"/>
        <c:axPos val="b"/>
        <c:numFmt formatCode="#,##0;[Red]\-#,##0&quot;人&quot;" sourceLinked="1"/>
        <c:majorTickMark val="out"/>
        <c:minorTickMark val="none"/>
        <c:tickLblPos val="nextTo"/>
        <c:crossAx val="93050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年度就労継続支援Ａ型</a:t>
            </a:r>
            <a:r>
              <a:rPr lang="en-US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退所後</a:t>
            </a:r>
            <a:r>
              <a:rPr lang="ja-JP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endParaRPr lang="ja-JP" altLang="ja-JP" sz="18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'[2版）A型分析結果.xlsx]Sheet1'!$A$22</c:f>
              <c:strCache>
                <c:ptCount val="1"/>
                <c:pt idx="0">
                  <c:v>平成27年度（平成27年4月1日～平成28年3月31日まで）に退所した者について退所後の状況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版）A型分析結果.xlsx]Sheet1'!$I$23,'[2版）A型分析結果.xlsx]Sheet1'!$H$23,'[2版）A型分析結果.xlsx]Sheet1'!$G$23,'[2版）A型分析結果.xlsx]Sheet1'!$F$23,'[2版）A型分析結果.xlsx]Sheet1'!$E$23,'[2版）A型分析結果.xlsx]Sheet1'!$D$23,'[2版）A型分析結果.xlsx]Sheet1'!$C$23,'[2版）A型分析結果.xlsx]Sheet1'!$B$23</c:f>
              <c:strCache>
                <c:ptCount val="8"/>
                <c:pt idx="0">
                  <c:v>その他</c:v>
                </c:pt>
                <c:pt idx="1">
                  <c:v>死亡</c:v>
                </c:pt>
                <c:pt idx="2">
                  <c:v>入院</c:v>
                </c:pt>
                <c:pt idx="3">
                  <c:v>その他の福祉施設</c:v>
                </c:pt>
                <c:pt idx="4">
                  <c:v>就労継続支援B型</c:v>
                </c:pt>
                <c:pt idx="5">
                  <c:v>就労継続支援Ａ型</c:v>
                </c:pt>
                <c:pt idx="6">
                  <c:v>就労移行支援</c:v>
                </c:pt>
                <c:pt idx="7">
                  <c:v>就職</c:v>
                </c:pt>
              </c:strCache>
            </c:strRef>
          </c:cat>
          <c:val>
            <c:numRef>
              <c:f>'[2版）A型分析結果.xlsx]Sheet1'!$I$24,'[2版）A型分析結果.xlsx]Sheet1'!$H$24,'[2版）A型分析結果.xlsx]Sheet1'!$G$24,'[2版）A型分析結果.xlsx]Sheet1'!$F$24,'[2版）A型分析結果.xlsx]Sheet1'!$E$24,'[2版）A型分析結果.xlsx]Sheet1'!$D$24,'[2版）A型分析結果.xlsx]Sheet1'!$C$24,'[2版）A型分析結果.xlsx]Sheet1'!$B$24</c:f>
              <c:numCache>
                <c:formatCode>#,##0;[Red]\-#,##0"人"</c:formatCode>
                <c:ptCount val="8"/>
                <c:pt idx="0">
                  <c:v>488</c:v>
                </c:pt>
                <c:pt idx="1">
                  <c:v>8</c:v>
                </c:pt>
                <c:pt idx="2">
                  <c:v>30</c:v>
                </c:pt>
                <c:pt idx="3">
                  <c:v>15</c:v>
                </c:pt>
                <c:pt idx="4">
                  <c:v>35</c:v>
                </c:pt>
                <c:pt idx="5">
                  <c:v>189</c:v>
                </c:pt>
                <c:pt idx="6">
                  <c:v>24</c:v>
                </c:pt>
                <c:pt idx="7">
                  <c:v>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46368"/>
        <c:axId val="33147904"/>
      </c:barChart>
      <c:catAx>
        <c:axId val="33146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33147904"/>
        <c:crosses val="autoZero"/>
        <c:auto val="1"/>
        <c:lblAlgn val="ctr"/>
        <c:lblOffset val="100"/>
        <c:noMultiLvlLbl val="0"/>
      </c:catAx>
      <c:valAx>
        <c:axId val="33147904"/>
        <c:scaling>
          <c:orientation val="minMax"/>
        </c:scaling>
        <c:delete val="0"/>
        <c:axPos val="b"/>
        <c:numFmt formatCode="#,##0;[Red]\-#,##0&quot;人&quot;" sourceLinked="1"/>
        <c:majorTickMark val="out"/>
        <c:minorTickMark val="none"/>
        <c:tickLblPos val="nextTo"/>
        <c:crossAx val="33146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就労継続支援</a:t>
            </a:r>
            <a:r>
              <a:rPr lang="en-US" altLang="ja-JP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型を退所した者の利用期間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'[2版）A型分析結果.xlsx]Sheet1'!$B$36:$D$36</c:f>
              <c:strCache>
                <c:ptCount val="3"/>
                <c:pt idx="0">
                  <c:v>1年以下</c:v>
                </c:pt>
                <c:pt idx="1">
                  <c:v>1年越え、2年以下</c:v>
                </c:pt>
                <c:pt idx="2">
                  <c:v>3年以上</c:v>
                </c:pt>
              </c:strCache>
            </c:strRef>
          </c:cat>
          <c:val>
            <c:numRef>
              <c:f>'[2版）A型分析結果.xlsx]Sheet1'!$B$37:$D$37</c:f>
              <c:numCache>
                <c:formatCode>#,##0;[Red]\-#,##0"人"</c:formatCode>
                <c:ptCount val="3"/>
                <c:pt idx="0">
                  <c:v>671</c:v>
                </c:pt>
                <c:pt idx="1">
                  <c:v>218</c:v>
                </c:pt>
                <c:pt idx="2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91040"/>
        <c:axId val="33192576"/>
      </c:barChart>
      <c:catAx>
        <c:axId val="33191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33192576"/>
        <c:crosses val="autoZero"/>
        <c:auto val="1"/>
        <c:lblAlgn val="ctr"/>
        <c:lblOffset val="100"/>
        <c:noMultiLvlLbl val="0"/>
      </c:catAx>
      <c:valAx>
        <c:axId val="33192576"/>
        <c:scaling>
          <c:orientation val="minMax"/>
        </c:scaling>
        <c:delete val="0"/>
        <c:axPos val="l"/>
        <c:numFmt formatCode="#,##0;[Red]\-#,##0&quot;人&quot;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33191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'[【ここにお願いします!!】岩田さん分【入力データ】就労継続支援Ａ型に関する調査.xlsx]まとめ'!$D$26</c:f>
              <c:strCache>
                <c:ptCount val="1"/>
                <c:pt idx="0">
                  <c:v>最低賃金以上を支払っている利用者数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'[【ここにお願いします!!】岩田さん分【入力データ】就労継続支援Ａ型に関する調査.xlsx]まとめ'!$B$27:$C$30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'[【ここにお願いします!!】岩田さん分【入力データ】就労継続支援Ａ型に関する調査.xlsx]まとめ'!$D$27:$D$30</c:f>
              <c:numCache>
                <c:formatCode>#,##0_);[Red]\(#,##0\)</c:formatCode>
                <c:ptCount val="4"/>
                <c:pt idx="0">
                  <c:v>84</c:v>
                </c:pt>
                <c:pt idx="1">
                  <c:v>397</c:v>
                </c:pt>
                <c:pt idx="2">
                  <c:v>1917</c:v>
                </c:pt>
                <c:pt idx="3">
                  <c:v>319</c:v>
                </c:pt>
              </c:numCache>
            </c:numRef>
          </c:val>
        </c:ser>
        <c:ser>
          <c:idx val="1"/>
          <c:order val="1"/>
          <c:tx>
            <c:strRef>
              <c:f>'[【ここにお願いします!!】岩田さん分【入力データ】就労継続支援Ａ型に関する調査.xlsx]まとめ'!$E$26</c:f>
              <c:strCache>
                <c:ptCount val="1"/>
              </c:strCache>
            </c:strRef>
          </c:tx>
          <c:invertIfNegative val="0"/>
          <c:cat>
            <c:strRef>
              <c:f>'[【ここにお願いします!!】岩田さん分【入力データ】就労継続支援Ａ型に関する調査.xlsx]まとめ'!$B$27:$C$30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'[【ここにお願いします!!】岩田さん分【入力データ】就労継続支援Ａ型に関する調査.xlsx]まとめ'!$E$27:$E$30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'[【ここにお願いします!!】岩田さん分【入力データ】就労継続支援Ａ型に関する調査.xlsx]まとめ'!$F$26</c:f>
              <c:strCache>
                <c:ptCount val="1"/>
              </c:strCache>
            </c:strRef>
          </c:tx>
          <c:invertIfNegative val="0"/>
          <c:cat>
            <c:strRef>
              <c:f>'[【ここにお願いします!!】岩田さん分【入力データ】就労継続支援Ａ型に関する調査.xlsx]まとめ'!$B$27:$C$30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'[【ここにお願いします!!】岩田さん分【入力データ】就労継続支援Ａ型に関する調査.xlsx]まとめ'!$F$27:$F$30</c:f>
              <c:numCache>
                <c:formatCode>#,##0_);[Red]\(#,##0\)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394752"/>
        <c:axId val="62396288"/>
      </c:barChart>
      <c:catAx>
        <c:axId val="62394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ea typeface="Meiryo UI" panose="020B0604030504040204" pitchFamily="50" charset="-128"/>
              </a:defRPr>
            </a:pPr>
            <a:endParaRPr lang="ja-JP"/>
          </a:p>
        </c:txPr>
        <c:crossAx val="62396288"/>
        <c:crosses val="autoZero"/>
        <c:auto val="1"/>
        <c:lblAlgn val="ctr"/>
        <c:lblOffset val="100"/>
        <c:noMultiLvlLbl val="0"/>
      </c:catAx>
      <c:valAx>
        <c:axId val="623962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ja-JP"/>
          </a:p>
        </c:txPr>
        <c:crossAx val="62394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'[【ここにお願いします!!】岩田さん分【入力データ】就労継続支援Ａ型に関する調査.xlsx]まとめ'!$B$34:$B$37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'[【ここにお願いします!!】岩田さん分【入力データ】就労継続支援Ａ型に関する調査.xlsx]まとめ'!$C$34:$C$37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'[【ここにお願いします!!】岩田さん分【入力データ】就労継続支援Ａ型に関する調査.xlsx]まとめ'!$B$34:$B$37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'[【ここにお願いします!!】岩田さん分【入力データ】就労継続支援Ａ型に関する調査.xlsx]まとめ'!$D$34:$D$37</c:f>
              <c:numCache>
                <c:formatCode>#,##0_);[Red]\(#,##0\)</c:formatCode>
                <c:ptCount val="4"/>
                <c:pt idx="0">
                  <c:v>31</c:v>
                </c:pt>
                <c:pt idx="1">
                  <c:v>8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'[【ここにお願いします!!】岩田さん分【入力データ】就労継続支援Ａ型に関する調査.xlsx]まとめ'!$B$34:$B$37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'[【ここにお願いします!!】岩田さん分【入力データ】就労継続支援Ａ型に関する調査.xlsx]まとめ'!$E$34:$E$37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27904"/>
        <c:axId val="62429440"/>
      </c:barChart>
      <c:catAx>
        <c:axId val="62427904"/>
        <c:scaling>
          <c:orientation val="minMax"/>
        </c:scaling>
        <c:delete val="0"/>
        <c:axPos val="b"/>
        <c:majorTickMark val="out"/>
        <c:minorTickMark val="none"/>
        <c:tickLblPos val="nextTo"/>
        <c:crossAx val="62429440"/>
        <c:crosses val="autoZero"/>
        <c:auto val="1"/>
        <c:lblAlgn val="ctr"/>
        <c:lblOffset val="100"/>
        <c:noMultiLvlLbl val="0"/>
      </c:catAx>
      <c:valAx>
        <c:axId val="624294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ja-JP"/>
          </a:p>
        </c:txPr>
        <c:crossAx val="62427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'[【ここにお願いします!!】岩田さん分【入力データ】就労継続支援Ａ型に関する調査.xlsx]まとめ'!$B$41:$B$44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'[【ここにお願いします!!】岩田さん分【入力データ】就労継続支援Ａ型に関する調査.xlsx]まとめ'!$C$41:$C$44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'[【ここにお願いします!!】岩田さん分【入力データ】就労継続支援Ａ型に関する調査.xlsx]まとめ'!$B$41:$B$44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'[【ここにお願いします!!】岩田さん分【入力データ】就労継続支援Ａ型に関する調査.xlsx]まとめ'!$D$41:$D$44</c:f>
              <c:numCache>
                <c:formatCode>#,##0_);[Red]\(#,##0\)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'[【ここにお願いします!!】岩田さん分【入力データ】就労継続支援Ａ型に関する調査.xlsx]まとめ'!$B$41:$B$44</c:f>
              <c:strCache>
                <c:ptCount val="4"/>
                <c:pt idx="0">
                  <c:v>週１０時間未満</c:v>
                </c:pt>
                <c:pt idx="1">
                  <c:v>週１０～２０時間未満</c:v>
                </c:pt>
                <c:pt idx="2">
                  <c:v>週２０～３０時間未満</c:v>
                </c:pt>
                <c:pt idx="3">
                  <c:v>週３０時間以上</c:v>
                </c:pt>
              </c:strCache>
            </c:strRef>
          </c:cat>
          <c:val>
            <c:numRef>
              <c:f>'[【ここにお願いします!!】岩田さん分【入力データ】就労継続支援Ａ型に関する調査.xlsx]まとめ'!$E$41:$E$44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56480"/>
        <c:axId val="93158016"/>
      </c:barChart>
      <c:catAx>
        <c:axId val="9315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93158016"/>
        <c:crosses val="autoZero"/>
        <c:auto val="1"/>
        <c:lblAlgn val="ctr"/>
        <c:lblOffset val="100"/>
        <c:noMultiLvlLbl val="0"/>
      </c:catAx>
      <c:valAx>
        <c:axId val="931580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ja-JP"/>
          </a:p>
        </c:txPr>
        <c:crossAx val="93156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9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62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70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68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69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58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94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50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1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3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49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2DA22-41B5-46C6-A784-F49361CC7475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493F6-47F9-46A0-A5DA-4676AF31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75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15155" y="220486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就労継続支援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型事業所の現状について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4257962"/>
            <a:ext cx="8316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就労人数調査（平成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年度実績）で、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事業所のうち、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事業所から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回答のあった内容をまとめたものです。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（回収率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95%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有効回答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632339" y="466288"/>
            <a:ext cx="1080121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資料１０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99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724128" y="187612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在宅からの利用が多い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flipV="1">
            <a:off x="6372200" y="2636912"/>
            <a:ext cx="1872208" cy="86409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44108" y="3789040"/>
            <a:ext cx="349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チラシ等から事業所の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存在を知る傾向あり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74178" y="4620037"/>
            <a:ext cx="2484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市町村ヒアリングより得た情報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7704" y="5857527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母数：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2,154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年度利用者数、就労人数調査より）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685497"/>
              </p:ext>
            </p:extLst>
          </p:nvPr>
        </p:nvGraphicFramePr>
        <p:xfrm>
          <a:off x="467544" y="604538"/>
          <a:ext cx="5256584" cy="491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900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56176" y="198883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flipV="1">
            <a:off x="6588224" y="2708920"/>
            <a:ext cx="1924800" cy="9144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88224" y="3972985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在宅に戻った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調査要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35696" y="6148555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母数：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年度中に退所した人数、就労人数調査より）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007025"/>
              </p:ext>
            </p:extLst>
          </p:nvPr>
        </p:nvGraphicFramePr>
        <p:xfrm>
          <a:off x="473621" y="836712"/>
          <a:ext cx="58985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2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580112" y="2247255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年以内に退所した理由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flipV="1">
            <a:off x="6372200" y="2852936"/>
            <a:ext cx="1944216" cy="720080"/>
          </a:xfrm>
          <a:prstGeom prst="triangle">
            <a:avLst>
              <a:gd name="adj" fmla="val 4928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8144" y="378904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実地指導で確認要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1640" y="6302443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母数：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年度中に退所した人数、就労人数調査より）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135990"/>
              </p:ext>
            </p:extLst>
          </p:nvPr>
        </p:nvGraphicFramePr>
        <p:xfrm>
          <a:off x="323528" y="491758"/>
          <a:ext cx="6624736" cy="5529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645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47664" y="126876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就労継続支援Ａ型事業の平均賃金・工賃月額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28184" y="4993431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月実績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28771"/>
              </p:ext>
            </p:extLst>
          </p:nvPr>
        </p:nvGraphicFramePr>
        <p:xfrm>
          <a:off x="899592" y="1988839"/>
          <a:ext cx="7393508" cy="2580146"/>
        </p:xfrm>
        <a:graphic>
          <a:graphicData uri="http://schemas.openxmlformats.org/drawingml/2006/table">
            <a:tbl>
              <a:tblPr/>
              <a:tblGrid>
                <a:gridCol w="1261691"/>
                <a:gridCol w="2043939"/>
                <a:gridCol w="2043939"/>
                <a:gridCol w="2043939"/>
              </a:tblGrid>
              <a:tr h="487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月実績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74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雇用契約を締結している利用者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非雇用利用者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最低賃金以上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支払って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いる利用者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減額特例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受けて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いる利用者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74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実人数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2713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平均賃金・工賃（月額）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60,251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39,836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33,728</a:t>
                      </a:r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547664" y="5877272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母数：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2,801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H27.4.1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時点人数、就労人数調査より）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293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585037"/>
              </p:ext>
            </p:extLst>
          </p:nvPr>
        </p:nvGraphicFramePr>
        <p:xfrm>
          <a:off x="672538" y="1196752"/>
          <a:ext cx="66247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403648" y="62068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最低賃金以上を支払っている利用者数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72200" y="65483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雇用契約がある者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9612" y="90770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86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303280"/>
              </p:ext>
            </p:extLst>
          </p:nvPr>
        </p:nvGraphicFramePr>
        <p:xfrm>
          <a:off x="899592" y="1484784"/>
          <a:ext cx="61206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95636" y="74716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減額特例を受けている利用者数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72200" y="793334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雇用契約がある者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39741" y="1213899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672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231579"/>
              </p:ext>
            </p:extLst>
          </p:nvPr>
        </p:nvGraphicFramePr>
        <p:xfrm>
          <a:off x="755576" y="1407027"/>
          <a:ext cx="63367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95636" y="74716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非雇用利用者数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9741" y="111650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88224" y="793334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雇用契約が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ない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4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7584" y="908720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</a:t>
            </a:r>
            <a:endParaRPr kumimoji="1"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就労継続支援Ａ型の暫定支給決定について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600" y="2348880"/>
            <a:ext cx="7272808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暫定支給決定なし　　</a:t>
            </a:r>
            <a:r>
              <a:rPr kumimoji="1" lang="en-US" altLang="ja-JP" sz="3200" dirty="0" smtClean="0"/>
              <a:t>1,861</a:t>
            </a:r>
            <a:r>
              <a:rPr kumimoji="1" lang="ja-JP" altLang="en-US" sz="3200" dirty="0" smtClean="0"/>
              <a:t>人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</a:t>
            </a:r>
            <a:r>
              <a:rPr kumimoji="1" lang="ja-JP" altLang="en-US" sz="3200" dirty="0" smtClean="0"/>
              <a:t>（全体の</a:t>
            </a:r>
            <a:r>
              <a:rPr kumimoji="1" lang="en-US" altLang="ja-JP" sz="3200" dirty="0" smtClean="0"/>
              <a:t>88%</a:t>
            </a:r>
            <a:r>
              <a:rPr kumimoji="1" lang="ja-JP" altLang="en-US" sz="3200" dirty="0" smtClean="0"/>
              <a:t>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暫定支給決定あり　　　</a:t>
            </a:r>
            <a:r>
              <a:rPr lang="en-US" altLang="ja-JP" sz="3200" dirty="0" smtClean="0"/>
              <a:t>254</a:t>
            </a:r>
            <a:r>
              <a:rPr lang="ja-JP" altLang="en-US" sz="3200" dirty="0" smtClean="0"/>
              <a:t>人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（全体の</a:t>
            </a:r>
            <a:r>
              <a:rPr lang="en-US" altLang="ja-JP" sz="3200" dirty="0" smtClean="0"/>
              <a:t>12%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486916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就労継続支援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型の支給決定者の内、４０％が特定求職者開発助成金を申請している。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268" y="5841630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就労人数調査より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33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315</Words>
  <Application>Microsoft Office PowerPoint</Application>
  <PresentationFormat>画面に合わせる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29</cp:revision>
  <cp:lastPrinted>2016-12-19T02:09:02Z</cp:lastPrinted>
  <dcterms:created xsi:type="dcterms:W3CDTF">2016-08-18T04:55:29Z</dcterms:created>
  <dcterms:modified xsi:type="dcterms:W3CDTF">2016-12-20T02:54:26Z</dcterms:modified>
</cp:coreProperties>
</file>