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8.xml" ContentType="application/vnd.openxmlformats-officedocument.themeOverride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7"/>
  </p:notesMasterIdLst>
  <p:sldIdLst>
    <p:sldId id="26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64" r:id="rId12"/>
    <p:sldId id="272" r:id="rId13"/>
    <p:sldId id="269" r:id="rId14"/>
    <p:sldId id="270" r:id="rId15"/>
    <p:sldId id="258" r:id="rId16"/>
    <p:sldId id="271" r:id="rId17"/>
    <p:sldId id="288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1.bin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IwataTo\Desktop\&#9733;&#33258;&#20998;&#29992;&#12507;&#12523;&#12480;&#12540;\280628_H25~H27&#25351;&#23450;&#20107;&#26989;&#32773;&#25968;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7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2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8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3.bin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4.bin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5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6.bin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7.bin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8.bin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9.bin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0.bin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1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'[目標値・活動指標等の推移（バックデータ）.xlsx]①一般就労移行'!$A$2</c:f>
              <c:strCache>
                <c:ptCount val="1"/>
                <c:pt idx="0">
                  <c:v>目標値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'[目標値・活動指標等の推移（バックデータ）.xlsx]①一般就労移行'!$B$1:$H$1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'[目標値・活動指標等の推移（バックデータ）.xlsx]①一般就労移行'!$B$2:$H$2</c:f>
              <c:numCache>
                <c:formatCode>#,##0;"▲ "#,##0</c:formatCode>
                <c:ptCount val="7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1100</c:v>
                </c:pt>
                <c:pt idx="4">
                  <c:v>1200</c:v>
                </c:pt>
                <c:pt idx="5">
                  <c:v>1350</c:v>
                </c:pt>
                <c:pt idx="6">
                  <c:v>1500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'[目標値・活動指標等の推移（バックデータ）.xlsx]①一般就労移行'!$A$3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'[目標値・活動指標等の推移（バックデータ）.xlsx]①一般就労移行'!$B$1:$H$1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'[目標値・活動指標等の推移（バックデータ）.xlsx]①一般就労移行'!$B$3:$H$3</c:f>
              <c:numCache>
                <c:formatCode>#,##0;"▲ "#,##0</c:formatCode>
                <c:ptCount val="7"/>
                <c:pt idx="0">
                  <c:v>784</c:v>
                </c:pt>
                <c:pt idx="1">
                  <c:v>1001</c:v>
                </c:pt>
                <c:pt idx="2">
                  <c:v>1012</c:v>
                </c:pt>
                <c:pt idx="3">
                  <c:v>1025</c:v>
                </c:pt>
                <c:pt idx="4">
                  <c:v>1213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774336"/>
        <c:axId val="25780224"/>
      </c:barChart>
      <c:catAx>
        <c:axId val="25774336"/>
        <c:scaling>
          <c:orientation val="minMax"/>
        </c:scaling>
        <c:delete val="0"/>
        <c:axPos val="b"/>
        <c:majorTickMark val="none"/>
        <c:minorTickMark val="none"/>
        <c:tickLblPos val="nextTo"/>
        <c:crossAx val="25780224"/>
        <c:crosses val="autoZero"/>
        <c:auto val="1"/>
        <c:lblAlgn val="ctr"/>
        <c:lblOffset val="100"/>
        <c:noMultiLvlLbl val="0"/>
      </c:catAx>
      <c:valAx>
        <c:axId val="25780224"/>
        <c:scaling>
          <c:orientation val="minMax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crossAx val="257743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'[目標値・活動指標等の推移（バックデータ）.xlsx]⑩就ポツ'!$A$2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'[目標値・活動指標等の推移（バックデータ）.xlsx]⑩就ポツ'!$B$1:$G$1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'[目標値・活動指標等の推移（バックデータ）.xlsx]⑩就ポツ'!$B$2:$G$2</c:f>
              <c:numCache>
                <c:formatCode>General</c:formatCode>
                <c:ptCount val="6"/>
                <c:pt idx="3" formatCode="#,##0;&quot;▲ &quot;#,##0">
                  <c:v>1200</c:v>
                </c:pt>
                <c:pt idx="4" formatCode="#,##0;&quot;▲ &quot;#,##0">
                  <c:v>1350</c:v>
                </c:pt>
                <c:pt idx="5" formatCode="#,##0;&quot;▲ &quot;#,##0">
                  <c:v>1500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'[目標値・活動指標等の推移（バックデータ）.xlsx]⑩就ポツ'!$A$3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'[目標値・活動指標等の推移（バックデータ）.xlsx]⑩就ポツ'!$B$1:$G$1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'[目標値・活動指標等の推移（バックデータ）.xlsx]⑩就ポツ'!$B$3:$G$3</c:f>
              <c:numCache>
                <c:formatCode>#,##0;"▲ "#,##0</c:formatCode>
                <c:ptCount val="6"/>
                <c:pt idx="0" formatCode="General">
                  <c:v>576</c:v>
                </c:pt>
                <c:pt idx="1">
                  <c:v>536</c:v>
                </c:pt>
                <c:pt idx="2">
                  <c:v>1025</c:v>
                </c:pt>
                <c:pt idx="3">
                  <c:v>1119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9304064"/>
        <c:axId val="108796160"/>
      </c:barChart>
      <c:catAx>
        <c:axId val="1093040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8796160"/>
        <c:crosses val="autoZero"/>
        <c:auto val="1"/>
        <c:lblAlgn val="ctr"/>
        <c:lblOffset val="100"/>
        <c:noMultiLvlLbl val="0"/>
      </c:catAx>
      <c:valAx>
        <c:axId val="108796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93040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0649834414869915E-2"/>
          <c:y val="0.1660559821326682"/>
          <c:w val="0.60803105326709261"/>
          <c:h val="0.72691870037984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'利用者数 (2)'!$B$5:$D$5</c:f>
              <c:strCache>
                <c:ptCount val="1"/>
                <c:pt idx="0">
                  <c:v>就労移行支援事業所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ja-JP" smtClean="0"/>
                      <a:t>169</a:t>
                    </a:r>
                    <a:r>
                      <a:rPr lang="en-US" altLang="en-US" smtClean="0"/>
                      <a:t> 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1</a:t>
                    </a:r>
                    <a:r>
                      <a:rPr lang="en-US" altLang="ja-JP" smtClean="0"/>
                      <a:t>96</a:t>
                    </a:r>
                    <a:r>
                      <a:rPr lang="en-US" altLang="en-US" smtClean="0"/>
                      <a:t> 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23614317881071E-2"/>
                  <c:y val="-1.306439202228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'利用者数 (2)'!$E$4:$G$4</c:f>
              <c:strCache>
                <c:ptCount val="3"/>
                <c:pt idx="0">
                  <c:v>平成25年度</c:v>
                </c:pt>
                <c:pt idx="1">
                  <c:v>平成26年度</c:v>
                </c:pt>
                <c:pt idx="2">
                  <c:v>平成27年度</c:v>
                </c:pt>
              </c:strCache>
            </c:strRef>
          </c:cat>
          <c:val>
            <c:numRef>
              <c:f>'利用者数 (2)'!$E$5:$G$5</c:f>
              <c:numCache>
                <c:formatCode>#,##0_ </c:formatCode>
                <c:ptCount val="3"/>
                <c:pt idx="0">
                  <c:v>169</c:v>
                </c:pt>
                <c:pt idx="1">
                  <c:v>196</c:v>
                </c:pt>
                <c:pt idx="2">
                  <c:v>226</c:v>
                </c:pt>
              </c:numCache>
            </c:numRef>
          </c:val>
        </c:ser>
        <c:ser>
          <c:idx val="1"/>
          <c:order val="1"/>
          <c:tx>
            <c:strRef>
              <c:f>'利用者数 (2)'!$B$6:$D$6</c:f>
              <c:strCache>
                <c:ptCount val="1"/>
                <c:pt idx="0">
                  <c:v>就労実績なし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'利用者数 (2)'!$E$4:$G$4</c:f>
              <c:strCache>
                <c:ptCount val="3"/>
                <c:pt idx="0">
                  <c:v>平成25年度</c:v>
                </c:pt>
                <c:pt idx="1">
                  <c:v>平成26年度</c:v>
                </c:pt>
                <c:pt idx="2">
                  <c:v>平成27年度</c:v>
                </c:pt>
              </c:strCache>
            </c:strRef>
          </c:cat>
          <c:val>
            <c:numRef>
              <c:f>'利用者数 (2)'!$E$6:$G$6</c:f>
              <c:numCache>
                <c:formatCode>#,##0_ </c:formatCode>
                <c:ptCount val="3"/>
                <c:pt idx="0">
                  <c:v>49</c:v>
                </c:pt>
                <c:pt idx="1">
                  <c:v>43</c:v>
                </c:pt>
                <c:pt idx="2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004672"/>
        <c:axId val="109006208"/>
      </c:barChart>
      <c:catAx>
        <c:axId val="109004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09006208"/>
        <c:crosses val="autoZero"/>
        <c:auto val="1"/>
        <c:lblAlgn val="ctr"/>
        <c:lblOffset val="100"/>
        <c:noMultiLvlLbl val="0"/>
      </c:catAx>
      <c:valAx>
        <c:axId val="1090062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09004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12843127441282"/>
          <c:y val="0.14768575096594205"/>
          <c:w val="0.28187858783610092"/>
          <c:h val="8.1892636929230087E-2"/>
        </c:manualLayout>
      </c:layout>
      <c:overlay val="0"/>
      <c:txPr>
        <a:bodyPr/>
        <a:lstStyle/>
        <a:p>
          <a:pPr>
            <a:defRPr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'[Microsoft PowerPoint 内のグラフ]利用者数 (2)'!$B$9:$D$9</c:f>
              <c:strCache>
                <c:ptCount val="1"/>
                <c:pt idx="0">
                  <c:v>就労継続支援Ａ型事業所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'[Microsoft PowerPoint 内のグラフ]利用者数 (2)'!$E$8:$G$8</c:f>
              <c:strCache>
                <c:ptCount val="3"/>
                <c:pt idx="0">
                  <c:v>平成25年度</c:v>
                </c:pt>
                <c:pt idx="1">
                  <c:v>平成26年度</c:v>
                </c:pt>
                <c:pt idx="2">
                  <c:v>平成27年度</c:v>
                </c:pt>
              </c:strCache>
            </c:strRef>
          </c:cat>
          <c:val>
            <c:numRef>
              <c:f>'[Microsoft PowerPoint 内のグラフ]利用者数 (2)'!$E$9:$G$9</c:f>
              <c:numCache>
                <c:formatCode>#,##0_ </c:formatCode>
                <c:ptCount val="3"/>
                <c:pt idx="0">
                  <c:v>67</c:v>
                </c:pt>
                <c:pt idx="1">
                  <c:v>151</c:v>
                </c:pt>
                <c:pt idx="2">
                  <c:v>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148800"/>
        <c:axId val="109150592"/>
      </c:barChart>
      <c:catAx>
        <c:axId val="109148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09150592"/>
        <c:crosses val="autoZero"/>
        <c:auto val="1"/>
        <c:lblAlgn val="ctr"/>
        <c:lblOffset val="100"/>
        <c:noMultiLvlLbl val="0"/>
      </c:catAx>
      <c:valAx>
        <c:axId val="1091505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09148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ja-JP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182216766630405E-2"/>
          <c:y val="0.14353311207999828"/>
          <c:w val="0.80165557252111552"/>
          <c:h val="0.74945142187805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'年齢別利用者数 (2)'!$B$5:$D$5</c:f>
              <c:strCache>
                <c:ptCount val="1"/>
                <c:pt idx="0">
                  <c:v>平成25年度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(2)'!$E$4:$L$4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(2)'!$E$5:$L$5</c:f>
              <c:numCache>
                <c:formatCode>#,##0_ </c:formatCode>
                <c:ptCount val="8"/>
                <c:pt idx="0">
                  <c:v>8</c:v>
                </c:pt>
                <c:pt idx="1">
                  <c:v>211</c:v>
                </c:pt>
                <c:pt idx="2">
                  <c:v>630</c:v>
                </c:pt>
                <c:pt idx="3">
                  <c:v>445</c:v>
                </c:pt>
                <c:pt idx="4">
                  <c:v>417</c:v>
                </c:pt>
                <c:pt idx="5">
                  <c:v>120</c:v>
                </c:pt>
                <c:pt idx="6">
                  <c:v>11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'年齢別利用者数 (2)'!$B$6:$D$6</c:f>
              <c:strCache>
                <c:ptCount val="1"/>
                <c:pt idx="0">
                  <c:v>平成26年度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(2)'!$E$4:$L$4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(2)'!$E$6:$L$6</c:f>
              <c:numCache>
                <c:formatCode>#,##0_ </c:formatCode>
                <c:ptCount val="8"/>
                <c:pt idx="0">
                  <c:v>7</c:v>
                </c:pt>
                <c:pt idx="1">
                  <c:v>293</c:v>
                </c:pt>
                <c:pt idx="2">
                  <c:v>745</c:v>
                </c:pt>
                <c:pt idx="3">
                  <c:v>486</c:v>
                </c:pt>
                <c:pt idx="4">
                  <c:v>455</c:v>
                </c:pt>
                <c:pt idx="5">
                  <c:v>184</c:v>
                </c:pt>
                <c:pt idx="6">
                  <c:v>25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'年齢別利用者数 (2)'!$B$7:$D$7</c:f>
              <c:strCache>
                <c:ptCount val="1"/>
                <c:pt idx="0">
                  <c:v>平成27年度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237679394989177E-2"/>
                  <c:y val="-6.61384846128207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76793949891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(2)'!$E$4:$L$4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(2)'!$E$7:$L$7</c:f>
              <c:numCache>
                <c:formatCode>#,##0_ </c:formatCode>
                <c:ptCount val="8"/>
                <c:pt idx="0">
                  <c:v>12</c:v>
                </c:pt>
                <c:pt idx="1">
                  <c:v>242</c:v>
                </c:pt>
                <c:pt idx="2">
                  <c:v>855</c:v>
                </c:pt>
                <c:pt idx="3">
                  <c:v>475</c:v>
                </c:pt>
                <c:pt idx="4">
                  <c:v>538</c:v>
                </c:pt>
                <c:pt idx="5">
                  <c:v>256</c:v>
                </c:pt>
                <c:pt idx="6">
                  <c:v>44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200128"/>
        <c:axId val="109201664"/>
      </c:barChart>
      <c:catAx>
        <c:axId val="109200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09201664"/>
        <c:crosses val="autoZero"/>
        <c:auto val="1"/>
        <c:lblAlgn val="ctr"/>
        <c:lblOffset val="100"/>
        <c:noMultiLvlLbl val="0"/>
      </c:catAx>
      <c:valAx>
        <c:axId val="1092016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09200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450274463933158"/>
          <c:y val="0.31171866320408842"/>
          <c:w val="0.1847112241806495"/>
          <c:h val="0.20019320769914453"/>
        </c:manualLayout>
      </c:layout>
      <c:overlay val="0"/>
      <c:txPr>
        <a:bodyPr/>
        <a:lstStyle/>
        <a:p>
          <a:pPr>
            <a:defRPr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470846415434029E-2"/>
          <c:y val="0.12991436070491189"/>
          <c:w val="0.75163216995310955"/>
          <c:h val="0.722098537682789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'年齢別利用者数 (3)'!$B$5</c:f>
              <c:strCache>
                <c:ptCount val="1"/>
                <c:pt idx="0">
                  <c:v>平成25年度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(3)'!$C$4:$J$4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(3)'!$C$5:$J$5</c:f>
              <c:numCache>
                <c:formatCode>#,##0_ </c:formatCode>
                <c:ptCount val="8"/>
                <c:pt idx="0">
                  <c:v>0</c:v>
                </c:pt>
                <c:pt idx="1">
                  <c:v>34</c:v>
                </c:pt>
                <c:pt idx="2">
                  <c:v>300</c:v>
                </c:pt>
                <c:pt idx="3">
                  <c:v>283</c:v>
                </c:pt>
                <c:pt idx="4">
                  <c:v>357</c:v>
                </c:pt>
                <c:pt idx="5">
                  <c:v>181</c:v>
                </c:pt>
                <c:pt idx="6">
                  <c:v>71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'年齢別利用者数 (3)'!$B$6</c:f>
              <c:strCache>
                <c:ptCount val="1"/>
                <c:pt idx="0">
                  <c:v>平成26年度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9129730428300766E-17"/>
                  <c:y val="-1.3566871054012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7667382261253038E-3"/>
                  <c:y val="-4.5222903513374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(3)'!$C$4:$J$4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(3)'!$C$6:$J$6</c:f>
              <c:numCache>
                <c:formatCode>#,##0_ </c:formatCode>
                <c:ptCount val="8"/>
                <c:pt idx="0">
                  <c:v>1</c:v>
                </c:pt>
                <c:pt idx="1">
                  <c:v>37</c:v>
                </c:pt>
                <c:pt idx="2">
                  <c:v>520</c:v>
                </c:pt>
                <c:pt idx="3">
                  <c:v>530</c:v>
                </c:pt>
                <c:pt idx="4">
                  <c:v>638</c:v>
                </c:pt>
                <c:pt idx="5">
                  <c:v>444</c:v>
                </c:pt>
                <c:pt idx="6">
                  <c:v>143</c:v>
                </c:pt>
                <c:pt idx="7">
                  <c:v>11</c:v>
                </c:pt>
              </c:numCache>
            </c:numRef>
          </c:val>
        </c:ser>
        <c:ser>
          <c:idx val="2"/>
          <c:order val="2"/>
          <c:tx>
            <c:strRef>
              <c:f>'年齢別利用者数 (3)'!$B$7</c:f>
              <c:strCache>
                <c:ptCount val="1"/>
                <c:pt idx="0">
                  <c:v>平成27年度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889127420417707E-2"/>
                  <c:y val="2.2611451756687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122389194292375E-2"/>
                  <c:y val="-4.5222903513374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(3)'!$C$4:$J$4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(3)'!$C$7:$J$7</c:f>
              <c:numCache>
                <c:formatCode>#,##0_ </c:formatCode>
                <c:ptCount val="8"/>
                <c:pt idx="0">
                  <c:v>2</c:v>
                </c:pt>
                <c:pt idx="1">
                  <c:v>46</c:v>
                </c:pt>
                <c:pt idx="2">
                  <c:v>748</c:v>
                </c:pt>
                <c:pt idx="3">
                  <c:v>750</c:v>
                </c:pt>
                <c:pt idx="4">
                  <c:v>1038</c:v>
                </c:pt>
                <c:pt idx="5">
                  <c:v>768</c:v>
                </c:pt>
                <c:pt idx="6">
                  <c:v>256</c:v>
                </c:pt>
                <c:pt idx="7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652800"/>
        <c:axId val="110662784"/>
      </c:barChart>
      <c:catAx>
        <c:axId val="110652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10662784"/>
        <c:crosses val="autoZero"/>
        <c:auto val="1"/>
        <c:lblAlgn val="ctr"/>
        <c:lblOffset val="100"/>
        <c:noMultiLvlLbl val="0"/>
      </c:catAx>
      <c:valAx>
        <c:axId val="1106627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10652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570552042084419"/>
          <c:y val="0.33402473336736327"/>
          <c:w val="0.20718146021581435"/>
          <c:h val="0.20532640342782488"/>
        </c:manualLayout>
      </c:layout>
      <c:overlay val="0"/>
      <c:txPr>
        <a:bodyPr/>
        <a:lstStyle/>
        <a:p>
          <a:pPr>
            <a:defRPr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'[Microsoft PowerPoint 内のグラフ]利用者数 (2)'!$E$11:$G$11</c:f>
              <c:strCache>
                <c:ptCount val="3"/>
                <c:pt idx="0">
                  <c:v>平成25年度</c:v>
                </c:pt>
                <c:pt idx="1">
                  <c:v>平成26年度</c:v>
                </c:pt>
                <c:pt idx="2">
                  <c:v>平成27年度</c:v>
                </c:pt>
              </c:strCache>
            </c:strRef>
          </c:cat>
          <c:val>
            <c:numRef>
              <c:f>'[Microsoft PowerPoint 内のグラフ]利用者数 (2)'!$E$12:$G$12</c:f>
              <c:numCache>
                <c:formatCode>#,##0_ </c:formatCode>
                <c:ptCount val="3"/>
                <c:pt idx="0">
                  <c:v>501</c:v>
                </c:pt>
                <c:pt idx="1">
                  <c:v>645</c:v>
                </c:pt>
                <c:pt idx="2">
                  <c:v>701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432256"/>
        <c:axId val="110433792"/>
      </c:barChart>
      <c:catAx>
        <c:axId val="1104322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0433792"/>
        <c:crosses val="autoZero"/>
        <c:auto val="1"/>
        <c:lblAlgn val="ctr"/>
        <c:lblOffset val="100"/>
        <c:noMultiLvlLbl val="0"/>
      </c:catAx>
      <c:valAx>
        <c:axId val="1104337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 " sourceLinked="1"/>
        <c:majorTickMark val="out"/>
        <c:minorTickMark val="none"/>
        <c:tickLblPos val="nextTo"/>
        <c:crossAx val="11043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>
          <a:ea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089248251035808E-2"/>
          <c:y val="0.12634302601938538"/>
          <c:w val="0.78081513756252763"/>
          <c:h val="0.75520863041726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'年齢別利用者数 (4)'!$B$5</c:f>
              <c:strCache>
                <c:ptCount val="1"/>
                <c:pt idx="0">
                  <c:v>平成25年度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2.4326798938049028E-2"/>
                  <c:y val="1.0254030277971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367648805305157E-2"/>
                  <c:y val="1.8457254500348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408498672561287E-2"/>
                  <c:y val="-3.759767668765910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367648805305157E-2"/>
                  <c:y val="4.101612111188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(4)'!$C$4:$J$4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(4)'!$C$5:$J$5</c:f>
              <c:numCache>
                <c:formatCode>#,##0_ </c:formatCode>
                <c:ptCount val="8"/>
                <c:pt idx="0">
                  <c:v>7</c:v>
                </c:pt>
                <c:pt idx="1">
                  <c:v>283</c:v>
                </c:pt>
                <c:pt idx="2">
                  <c:v>2412</c:v>
                </c:pt>
                <c:pt idx="3">
                  <c:v>2639</c:v>
                </c:pt>
                <c:pt idx="4">
                  <c:v>3039</c:v>
                </c:pt>
                <c:pt idx="5">
                  <c:v>1589</c:v>
                </c:pt>
                <c:pt idx="6">
                  <c:v>591</c:v>
                </c:pt>
                <c:pt idx="7">
                  <c:v>497</c:v>
                </c:pt>
              </c:numCache>
            </c:numRef>
          </c:val>
        </c:ser>
        <c:ser>
          <c:idx val="1"/>
          <c:order val="1"/>
          <c:tx>
            <c:strRef>
              <c:f>'年齢別利用者数 (4)'!$B$6</c:f>
              <c:strCache>
                <c:ptCount val="1"/>
                <c:pt idx="0">
                  <c:v>平成26年度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6021246681403217E-3"/>
                  <c:y val="-2.46096726671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10161211118853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(4)'!$C$4:$J$4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(4)'!$C$6:$J$6</c:f>
              <c:numCache>
                <c:formatCode>#,##0_ </c:formatCode>
                <c:ptCount val="8"/>
                <c:pt idx="0">
                  <c:v>7</c:v>
                </c:pt>
                <c:pt idx="1">
                  <c:v>311</c:v>
                </c:pt>
                <c:pt idx="2">
                  <c:v>2483</c:v>
                </c:pt>
                <c:pt idx="3">
                  <c:v>2634</c:v>
                </c:pt>
                <c:pt idx="4">
                  <c:v>3232</c:v>
                </c:pt>
                <c:pt idx="5">
                  <c:v>1821</c:v>
                </c:pt>
                <c:pt idx="6">
                  <c:v>602</c:v>
                </c:pt>
                <c:pt idx="7">
                  <c:v>609</c:v>
                </c:pt>
              </c:numCache>
            </c:numRef>
          </c:val>
        </c:ser>
        <c:ser>
          <c:idx val="2"/>
          <c:order val="2"/>
          <c:tx>
            <c:strRef>
              <c:f>'年齢別利用者数 (4)'!$B$7</c:f>
              <c:strCache>
                <c:ptCount val="1"/>
                <c:pt idx="0">
                  <c:v>平成27年度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2.2558866611537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6838244026525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683824402652579E-2"/>
                  <c:y val="-8.2032242223771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'年齢別利用者数 (4)'!$C$4:$J$4</c:f>
              <c:strCache>
                <c:ptCount val="8"/>
                <c:pt idx="0">
                  <c:v>１８歳未満</c:v>
                </c:pt>
                <c:pt idx="1">
                  <c:v>１８歳以上
２０歳未満</c:v>
                </c:pt>
                <c:pt idx="2">
                  <c:v>２０歳以上
３０歳未満</c:v>
                </c:pt>
                <c:pt idx="3">
                  <c:v>３０歳以上
４０歳未満</c:v>
                </c:pt>
                <c:pt idx="4">
                  <c:v>４０歳以上
５０歳未満</c:v>
                </c:pt>
                <c:pt idx="5">
                  <c:v>５０歳以上
６０歳未満</c:v>
                </c:pt>
                <c:pt idx="6">
                  <c:v>６０歳以上
６５歳未満</c:v>
                </c:pt>
                <c:pt idx="7">
                  <c:v>６５歳以上</c:v>
                </c:pt>
              </c:strCache>
            </c:strRef>
          </c:cat>
          <c:val>
            <c:numRef>
              <c:f>'年齢別利用者数 (4)'!$C$7:$J$7</c:f>
              <c:numCache>
                <c:formatCode>#,##0_ </c:formatCode>
                <c:ptCount val="8"/>
                <c:pt idx="0">
                  <c:v>9</c:v>
                </c:pt>
                <c:pt idx="1">
                  <c:v>293</c:v>
                </c:pt>
                <c:pt idx="2">
                  <c:v>2598</c:v>
                </c:pt>
                <c:pt idx="3">
                  <c:v>2588</c:v>
                </c:pt>
                <c:pt idx="4">
                  <c:v>3433</c:v>
                </c:pt>
                <c:pt idx="5">
                  <c:v>2086</c:v>
                </c:pt>
                <c:pt idx="6">
                  <c:v>640</c:v>
                </c:pt>
                <c:pt idx="7">
                  <c:v>741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380928"/>
        <c:axId val="110382464"/>
      </c:barChart>
      <c:catAx>
        <c:axId val="110380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10382464"/>
        <c:crosses val="autoZero"/>
        <c:auto val="1"/>
        <c:lblAlgn val="ctr"/>
        <c:lblOffset val="100"/>
        <c:noMultiLvlLbl val="0"/>
      </c:catAx>
      <c:valAx>
        <c:axId val="1103824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10380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596202912320083"/>
          <c:y val="0.3269054289357754"/>
          <c:w val="0.14503632738124883"/>
          <c:h val="0.20878513640363222"/>
        </c:manualLayout>
      </c:layout>
      <c:overlay val="0"/>
      <c:txPr>
        <a:bodyPr/>
        <a:lstStyle/>
        <a:p>
          <a:pPr>
            <a:defRPr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'[目標値・活動指標等の推移（バックデータ）.xlsx]⑰雇用率・雇用者'!$A$3</c:f>
              <c:strCache>
                <c:ptCount val="1"/>
                <c:pt idx="0">
                  <c:v>雇用数目標値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'[目標値・活動指標等の推移（バックデータ）.xlsx]⑰雇用率・雇用者'!$B$1:$H$1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'[目標値・活動指標等の推移（バックデータ）.xlsx]⑰雇用率・雇用者'!$B$3:$H$3</c:f>
              <c:numCache>
                <c:formatCode>General</c:formatCode>
                <c:ptCount val="7"/>
                <c:pt idx="3" formatCode="#,##0;&quot;▲ &quot;#,##0">
                  <c:v>40900</c:v>
                </c:pt>
                <c:pt idx="4" formatCode="#,##0;&quot;▲ &quot;#,##0">
                  <c:v>42500</c:v>
                </c:pt>
                <c:pt idx="5" formatCode="#,##0;&quot;▲ &quot;#,##0">
                  <c:v>44000</c:v>
                </c:pt>
                <c:pt idx="6" formatCode="#,##0;&quot;▲ &quot;#,##0">
                  <c:v>45600</c:v>
                </c:pt>
              </c:numCache>
            </c:numRef>
          </c:val>
        </c:ser>
        <c:ser>
          <c:idx val="2"/>
          <c:order val="2"/>
          <c:tx>
            <c:strRef>
              <c:f>'[目標値・活動指標等の推移（バックデータ）.xlsx]⑰雇用率・雇用者'!$A$4</c:f>
              <c:strCache>
                <c:ptCount val="1"/>
                <c:pt idx="0">
                  <c:v>雇用数実績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'[目標値・活動指標等の推移（バックデータ）.xlsx]⑰雇用率・雇用者'!$B$1:$H$1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'[目標値・活動指標等の推移（バックデータ）.xlsx]⑰雇用率・雇用者'!$B$4:$H$4</c:f>
              <c:numCache>
                <c:formatCode>#,##0;"▲ "#,##0</c:formatCode>
                <c:ptCount val="7"/>
                <c:pt idx="0">
                  <c:v>35774</c:v>
                </c:pt>
                <c:pt idx="1">
                  <c:v>37004</c:v>
                </c:pt>
                <c:pt idx="2">
                  <c:v>39217</c:v>
                </c:pt>
                <c:pt idx="3">
                  <c:v>40438</c:v>
                </c:pt>
                <c:pt idx="4">
                  <c:v>41620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253632"/>
        <c:axId val="115255168"/>
      </c:barChart>
      <c:lineChart>
        <c:grouping val="standard"/>
        <c:varyColors val="0"/>
        <c:ser>
          <c:idx val="0"/>
          <c:order val="0"/>
          <c:tx>
            <c:strRef>
              <c:f>'[目標値・活動指標等の推移（バックデータ）.xlsx]⑰雇用率・雇用者'!$A$2</c:f>
              <c:strCache>
                <c:ptCount val="1"/>
                <c:pt idx="0">
                  <c:v>実雇用率実績</c:v>
                </c:pt>
              </c:strCache>
            </c:strRef>
          </c:tx>
          <c:dLbls>
            <c:dLbl>
              <c:idx val="0"/>
              <c:layout>
                <c:manualLayout>
                  <c:x val="-1.2168622338113864E-2"/>
                  <c:y val="-3.8647333194534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151238591916557E-3"/>
                  <c:y val="-3.864733319453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9534984789222081E-3"/>
                  <c:y val="-3.542672209498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122120817036136E-2"/>
                  <c:y val="-4.186794429407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813993915688832E-2"/>
                  <c:y val="-4.5088555393623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'[目標値・活動指標等の推移（バックデータ）.xlsx]⑰雇用率・雇用者'!$B$1:$H$1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'[目標値・活動指標等の推移（バックデータ）.xlsx]⑰雇用率・雇用者'!$B$2:$H$2</c:f>
              <c:numCache>
                <c:formatCode>0.00%</c:formatCode>
                <c:ptCount val="7"/>
                <c:pt idx="0">
                  <c:v>1.6299999999999999E-2</c:v>
                </c:pt>
                <c:pt idx="1">
                  <c:v>1.6899999999999998E-2</c:v>
                </c:pt>
                <c:pt idx="2">
                  <c:v>1.7600000000000001E-2</c:v>
                </c:pt>
                <c:pt idx="3">
                  <c:v>1.8100000000000002E-2</c:v>
                </c:pt>
                <c:pt idx="4">
                  <c:v>1.84E-2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266688"/>
        <c:axId val="115256704"/>
      </c:lineChart>
      <c:catAx>
        <c:axId val="1152536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5255168"/>
        <c:crosses val="autoZero"/>
        <c:auto val="1"/>
        <c:lblAlgn val="ctr"/>
        <c:lblOffset val="100"/>
        <c:noMultiLvlLbl val="0"/>
      </c:catAx>
      <c:valAx>
        <c:axId val="115255168"/>
        <c:scaling>
          <c:orientation val="minMax"/>
          <c:min val="15000"/>
        </c:scaling>
        <c:delete val="0"/>
        <c:axPos val="l"/>
        <c:numFmt formatCode="General" sourceLinked="1"/>
        <c:majorTickMark val="none"/>
        <c:minorTickMark val="none"/>
        <c:tickLblPos val="nextTo"/>
        <c:crossAx val="115253632"/>
        <c:crosses val="autoZero"/>
        <c:crossBetween val="between"/>
      </c:valAx>
      <c:valAx>
        <c:axId val="115256704"/>
        <c:scaling>
          <c:orientation val="minMax"/>
          <c:max val="2.0000000000000004E-2"/>
          <c:min val="5.000000000000001E-3"/>
        </c:scaling>
        <c:delete val="0"/>
        <c:axPos val="r"/>
        <c:numFmt formatCode="0.00%" sourceLinked="1"/>
        <c:majorTickMark val="out"/>
        <c:minorTickMark val="none"/>
        <c:tickLblPos val="nextTo"/>
        <c:crossAx val="115266688"/>
        <c:crosses val="max"/>
        <c:crossBetween val="between"/>
      </c:valAx>
      <c:catAx>
        <c:axId val="115266688"/>
        <c:scaling>
          <c:orientation val="minMax"/>
        </c:scaling>
        <c:delete val="1"/>
        <c:axPos val="b"/>
        <c:majorTickMark val="out"/>
        <c:minorTickMark val="none"/>
        <c:tickLblPos val="nextTo"/>
        <c:crossAx val="1152567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'[目標値・活動指標等の推移（バックデータ）.xlsx]⑰職業訓練'!$A$2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'[目標値・活動指標等の推移（バックデータ）.xlsx]⑰職業訓練'!$B$1:$H$1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'[目標値・活動指標等の推移（バックデータ）.xlsx]⑰職業訓練'!$B$2:$H$2</c:f>
              <c:numCache>
                <c:formatCode>#,##0;"▲ "#,##0</c:formatCode>
                <c:ptCount val="7"/>
                <c:pt idx="0">
                  <c:v>417</c:v>
                </c:pt>
                <c:pt idx="1">
                  <c:v>445</c:v>
                </c:pt>
                <c:pt idx="2">
                  <c:v>466</c:v>
                </c:pt>
                <c:pt idx="3">
                  <c:v>409</c:v>
                </c:pt>
                <c:pt idx="4">
                  <c:v>370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'[目標値・活動指標等の推移（バックデータ）.xlsx]⑰職業訓練'!$A$3</c:f>
              <c:strCache>
                <c:ptCount val="1"/>
                <c:pt idx="0">
                  <c:v>目標値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'[目標値・活動指標等の推移（バックデータ）.xlsx]⑰職業訓練'!$B$1:$H$1</c:f>
              <c:strCache>
                <c:ptCount val="7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  <c:pt idx="5">
                  <c:v>28年度</c:v>
                </c:pt>
                <c:pt idx="6">
                  <c:v>29年度</c:v>
                </c:pt>
              </c:strCache>
            </c:strRef>
          </c:cat>
          <c:val>
            <c:numRef>
              <c:f>'[目標値・活動指標等の推移（バックデータ）.xlsx]⑰職業訓練'!$B$3:$H$3</c:f>
              <c:numCache>
                <c:formatCode>General</c:formatCode>
                <c:ptCount val="7"/>
                <c:pt idx="2" formatCode="#,##0;&quot;▲ &quot;#,##0">
                  <c:v>450</c:v>
                </c:pt>
                <c:pt idx="3" formatCode="#,##0;&quot;▲ &quot;#,##0">
                  <c:v>460</c:v>
                </c:pt>
                <c:pt idx="4" formatCode="#,##0;&quot;▲ &quot;#,##0">
                  <c:v>470</c:v>
                </c:pt>
                <c:pt idx="5" formatCode="#,##0;&quot;▲ &quot;#,##0">
                  <c:v>480</c:v>
                </c:pt>
                <c:pt idx="6" formatCode="#,##0;&quot;▲ &quot;#,##0">
                  <c:v>500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2142592"/>
        <c:axId val="111945984"/>
      </c:barChart>
      <c:catAx>
        <c:axId val="112142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945984"/>
        <c:crosses val="autoZero"/>
        <c:auto val="1"/>
        <c:lblAlgn val="ctr"/>
        <c:lblOffset val="100"/>
        <c:noMultiLvlLbl val="0"/>
      </c:catAx>
      <c:valAx>
        <c:axId val="111945984"/>
        <c:scaling>
          <c:orientation val="minMax"/>
          <c:min val="200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crossAx val="1121425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'[目標値・活動指標等の推移（バックデータ）.xlsx]⑲雇用率達成'!$A$2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'[目標値・活動指標等の推移（バックデータ）.xlsx]⑲雇用率達成'!$B$1:$D$1</c:f>
              <c:strCache>
                <c:ptCount val="3"/>
                <c:pt idx="0">
                  <c:v>25年度</c:v>
                </c:pt>
                <c:pt idx="1">
                  <c:v>26年度</c:v>
                </c:pt>
                <c:pt idx="2">
                  <c:v>27年度</c:v>
                </c:pt>
              </c:strCache>
            </c:strRef>
          </c:cat>
          <c:val>
            <c:numRef>
              <c:f>'[目標値・活動指標等の推移（バックデータ）.xlsx]⑲雇用率達成'!$B$2:$D$2</c:f>
              <c:numCache>
                <c:formatCode>0.0%</c:formatCode>
                <c:ptCount val="3"/>
                <c:pt idx="0">
                  <c:v>0.56899999999999995</c:v>
                </c:pt>
                <c:pt idx="1">
                  <c:v>0.56299999999999994</c:v>
                </c:pt>
                <c:pt idx="2">
                  <c:v>0.57999999999999996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1874816"/>
        <c:axId val="111875968"/>
      </c:barChart>
      <c:catAx>
        <c:axId val="1118748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875968"/>
        <c:crosses val="autoZero"/>
        <c:auto val="1"/>
        <c:lblAlgn val="ctr"/>
        <c:lblOffset val="100"/>
        <c:noMultiLvlLbl val="0"/>
      </c:catAx>
      <c:valAx>
        <c:axId val="111875968"/>
        <c:scaling>
          <c:orientation val="minMax"/>
          <c:max val="0.60000000000000009"/>
          <c:min val="0.5"/>
        </c:scaling>
        <c:delete val="0"/>
        <c:axPos val="l"/>
        <c:numFmt formatCode="0.0%" sourceLinked="1"/>
        <c:majorTickMark val="none"/>
        <c:minorTickMark val="none"/>
        <c:tickLblPos val="nextTo"/>
        <c:crossAx val="1118748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'[目標値・活動指標等の推移（バックデータ）.xlsx]②移行利用'!$A$2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'[目標値・活動指標等の推移（バックデータ）.xlsx]②移行利用'!$B$1:$E$1</c:f>
              <c:strCache>
                <c:ptCount val="4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</c:strCache>
            </c:strRef>
          </c:cat>
          <c:val>
            <c:numRef>
              <c:f>'[目標値・活動指標等の推移（バックデータ）.xlsx]②移行利用'!$B$2:$E$2</c:f>
              <c:numCache>
                <c:formatCode>#,##0;"▲ "#,##0</c:formatCode>
                <c:ptCount val="4"/>
                <c:pt idx="0">
                  <c:v>1802</c:v>
                </c:pt>
                <c:pt idx="1">
                  <c:v>1851</c:v>
                </c:pt>
                <c:pt idx="2">
                  <c:v>2207</c:v>
                </c:pt>
                <c:pt idx="3">
                  <c:v>2605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5264384"/>
        <c:axId val="75705344"/>
      </c:barChart>
      <c:catAx>
        <c:axId val="55264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75705344"/>
        <c:crosses val="autoZero"/>
        <c:auto val="1"/>
        <c:lblAlgn val="ctr"/>
        <c:lblOffset val="100"/>
        <c:noMultiLvlLbl val="0"/>
      </c:catAx>
      <c:valAx>
        <c:axId val="75705344"/>
        <c:scaling>
          <c:orientation val="minMax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crossAx val="55264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'[目標値・活動指標等の推移（バックデータ）.xlsx]⑳税制活用'!$A$2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'[目標値・活動指標等の推移（バックデータ）.xlsx]⑳税制活用'!$B$1:$F$1</c:f>
              <c:strCache>
                <c:ptCount val="5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</c:strCache>
            </c:strRef>
          </c:cat>
          <c:val>
            <c:numRef>
              <c:f>'[目標値・活動指標等の推移（バックデータ）.xlsx]⑳税制活用'!$B$2:$F$2</c:f>
              <c:numCache>
                <c:formatCode>#,##0;"▲ "#,##0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22</c:v>
                </c:pt>
                <c:pt idx="4">
                  <c:v>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1897600"/>
        <c:axId val="111933312"/>
      </c:barChart>
      <c:catAx>
        <c:axId val="1118976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933312"/>
        <c:crosses val="autoZero"/>
        <c:auto val="1"/>
        <c:lblAlgn val="ctr"/>
        <c:lblOffset val="100"/>
        <c:noMultiLvlLbl val="0"/>
      </c:catAx>
      <c:valAx>
        <c:axId val="111933312"/>
        <c:scaling>
          <c:orientation val="minMax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crossAx val="111897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'[目標値・活動指標等の推移（バックデータ）.xlsx]㉑サポーター'!$A$2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'[目標値・活動指標等の推移（バックデータ）.xlsx]㉑サポーター'!$B$1:$E$1</c:f>
              <c:strCache>
                <c:ptCount val="4"/>
                <c:pt idx="0">
                  <c:v>26年度</c:v>
                </c:pt>
                <c:pt idx="1">
                  <c:v>27年度</c:v>
                </c:pt>
                <c:pt idx="2">
                  <c:v>28年度</c:v>
                </c:pt>
                <c:pt idx="3">
                  <c:v>29年度</c:v>
                </c:pt>
              </c:strCache>
            </c:strRef>
          </c:cat>
          <c:val>
            <c:numRef>
              <c:f>'[目標値・活動指標等の推移（バックデータ）.xlsx]㉑サポーター'!$B$2:$E$2</c:f>
              <c:numCache>
                <c:formatCode>General</c:formatCode>
                <c:ptCount val="4"/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'[目標値・活動指標等の推移（バックデータ）.xlsx]㉑サポーター'!$A$3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'[目標値・活動指標等の推移（バックデータ）.xlsx]㉑サポーター'!$B$1:$E$1</c:f>
              <c:strCache>
                <c:ptCount val="4"/>
                <c:pt idx="0">
                  <c:v>26年度</c:v>
                </c:pt>
                <c:pt idx="1">
                  <c:v>27年度</c:v>
                </c:pt>
                <c:pt idx="2">
                  <c:v>28年度</c:v>
                </c:pt>
                <c:pt idx="3">
                  <c:v>29年度</c:v>
                </c:pt>
              </c:strCache>
            </c:strRef>
          </c:cat>
          <c:val>
            <c:numRef>
              <c:f>'[目標値・活動指標等の推移（バックデータ）.xlsx]㉑サポーター'!$B$3:$E$3</c:f>
              <c:numCache>
                <c:formatCode>#,##0;"▲ "#,##0</c:formatCode>
                <c:ptCount val="4"/>
                <c:pt idx="0">
                  <c:v>103</c:v>
                </c:pt>
                <c:pt idx="1">
                  <c:v>105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2108672"/>
        <c:axId val="112110208"/>
      </c:barChart>
      <c:catAx>
        <c:axId val="1121086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110208"/>
        <c:crosses val="autoZero"/>
        <c:auto val="1"/>
        <c:lblAlgn val="ctr"/>
        <c:lblOffset val="100"/>
        <c:noMultiLvlLbl val="0"/>
      </c:catAx>
      <c:valAx>
        <c:axId val="112110208"/>
        <c:scaling>
          <c:orientation val="minMax"/>
          <c:max val="120"/>
          <c:min val="60"/>
        </c:scaling>
        <c:delete val="0"/>
        <c:axPos val="l"/>
        <c:numFmt formatCode="General" sourceLinked="1"/>
        <c:majorTickMark val="none"/>
        <c:minorTickMark val="none"/>
        <c:tickLblPos val="nextTo"/>
        <c:crossAx val="112108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'[目標値・活動指標等の推移（バックデータ）.xlsx]㉒能開校'!$A$2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'[目標値・活動指標等の推移（バックデータ）.xlsx]㉒能開校'!$B$1:$F$1</c:f>
              <c:strCache>
                <c:ptCount val="5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</c:strCache>
            </c:strRef>
          </c:cat>
          <c:val>
            <c:numRef>
              <c:f>'[目標値・活動指標等の推移（バックデータ）.xlsx]㉒能開校'!$B$2:$F$2</c:f>
              <c:numCache>
                <c:formatCode>General</c:formatCode>
                <c:ptCount val="5"/>
                <c:pt idx="0">
                  <c:v>330</c:v>
                </c:pt>
                <c:pt idx="1">
                  <c:v>333</c:v>
                </c:pt>
                <c:pt idx="2">
                  <c:v>342</c:v>
                </c:pt>
                <c:pt idx="3" formatCode="#,##0;&quot;▲ &quot;#,##0">
                  <c:v>316</c:v>
                </c:pt>
                <c:pt idx="4" formatCode="#,##0;&quot;▲ &quot;#,##0">
                  <c:v>310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2250880"/>
        <c:axId val="112253568"/>
      </c:barChart>
      <c:catAx>
        <c:axId val="112250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253568"/>
        <c:crosses val="autoZero"/>
        <c:auto val="1"/>
        <c:lblAlgn val="ctr"/>
        <c:lblOffset val="100"/>
        <c:noMultiLvlLbl val="0"/>
      </c:catAx>
      <c:valAx>
        <c:axId val="112253568"/>
        <c:scaling>
          <c:orientation val="minMax"/>
          <c:max val="400"/>
          <c:min val="200"/>
        </c:scaling>
        <c:delete val="0"/>
        <c:axPos val="l"/>
        <c:numFmt formatCode="General" sourceLinked="1"/>
        <c:majorTickMark val="none"/>
        <c:minorTickMark val="none"/>
        <c:tickLblPos val="nextTo"/>
        <c:crossAx val="112250880"/>
        <c:crosses val="autoZero"/>
        <c:crossBetween val="between"/>
        <c:majorUnit val="50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'[目標値・活動指標等の推移（バックデータ）.xlsx]㉓委託訓練'!$A$2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'[目標値・活動指標等の推移（バックデータ）.xlsx]㉓委託訓練'!$B$1:$F$1</c:f>
              <c:strCache>
                <c:ptCount val="5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</c:strCache>
            </c:strRef>
          </c:cat>
          <c:val>
            <c:numRef>
              <c:f>'[目標値・活動指標等の推移（バックデータ）.xlsx]㉓委託訓練'!$B$2:$F$2</c:f>
              <c:numCache>
                <c:formatCode>General</c:formatCode>
                <c:ptCount val="5"/>
                <c:pt idx="0">
                  <c:v>558</c:v>
                </c:pt>
                <c:pt idx="1">
                  <c:v>506</c:v>
                </c:pt>
                <c:pt idx="2">
                  <c:v>450</c:v>
                </c:pt>
                <c:pt idx="3" formatCode="#,##0;&quot;▲ &quot;#,##0">
                  <c:v>310</c:v>
                </c:pt>
                <c:pt idx="4" formatCode="#,##0;&quot;▲ &quot;#,##0">
                  <c:v>237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2295296"/>
        <c:axId val="112298240"/>
      </c:barChart>
      <c:catAx>
        <c:axId val="1122952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298240"/>
        <c:crosses val="autoZero"/>
        <c:auto val="1"/>
        <c:lblAlgn val="ctr"/>
        <c:lblOffset val="100"/>
        <c:noMultiLvlLbl val="0"/>
      </c:catAx>
      <c:valAx>
        <c:axId val="112298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2295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'[目標値・活動指標等の推移（バックデータ）.xlsx]㉔就職率'!$A$2</c:f>
              <c:strCache>
                <c:ptCount val="1"/>
                <c:pt idx="0">
                  <c:v>実績</c:v>
                </c:pt>
              </c:strCache>
            </c:strRef>
          </c:tx>
          <c:dLbls>
            <c:dLbl>
              <c:idx val="0"/>
              <c:layout>
                <c:manualLayout>
                  <c:x val="-5.1912568306010931E-2"/>
                  <c:y val="-5.3830227743271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519125683060107E-2"/>
                  <c:y val="6.3348168435467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12568306010929E-2"/>
                  <c:y val="2.4844720496894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644808743169399E-3"/>
                  <c:y val="-8.28157349896480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'[目標値・活動指標等の推移（バックデータ）.xlsx]㉔就職率'!$B$1:$F$1</c:f>
              <c:strCache>
                <c:ptCount val="5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</c:strCache>
            </c:strRef>
          </c:cat>
          <c:val>
            <c:numRef>
              <c:f>'[目標値・活動指標等の推移（バックデータ）.xlsx]㉔就職率'!$B$2:$F$2</c:f>
              <c:numCache>
                <c:formatCode>0.0%</c:formatCode>
                <c:ptCount val="5"/>
                <c:pt idx="0">
                  <c:v>0.24299999999999999</c:v>
                </c:pt>
                <c:pt idx="1">
                  <c:v>0.251</c:v>
                </c:pt>
                <c:pt idx="2">
                  <c:v>0.26100000000000001</c:v>
                </c:pt>
                <c:pt idx="3">
                  <c:v>0.28299999999999997</c:v>
                </c:pt>
                <c:pt idx="4">
                  <c:v>0.25600000000000001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315392"/>
        <c:axId val="112351104"/>
      </c:lineChart>
      <c:catAx>
        <c:axId val="112315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351104"/>
        <c:crosses val="autoZero"/>
        <c:auto val="1"/>
        <c:lblAlgn val="ctr"/>
        <c:lblOffset val="100"/>
        <c:noMultiLvlLbl val="0"/>
      </c:catAx>
      <c:valAx>
        <c:axId val="112351104"/>
        <c:scaling>
          <c:orientation val="minMax"/>
          <c:max val="0.30000000000000004"/>
          <c:min val="0.1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12315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'[目標値・活動指標等の推移（バックデータ）.xlsx]㉕職場実習参加'!$A$2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'[目標値・活動指標等の推移（バックデータ）.xlsx]㉕職場実習参加'!$B$1:$F$1</c:f>
              <c:strCache>
                <c:ptCount val="5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  <c:pt idx="4">
                  <c:v>27年度</c:v>
                </c:pt>
              </c:strCache>
            </c:strRef>
          </c:cat>
          <c:val>
            <c:numRef>
              <c:f>'[目標値・活動指標等の推移（バックデータ）.xlsx]㉕職場実習参加'!$B$2:$F$2</c:f>
              <c:numCache>
                <c:formatCode>General</c:formatCode>
                <c:ptCount val="5"/>
                <c:pt idx="0">
                  <c:v>803</c:v>
                </c:pt>
                <c:pt idx="1">
                  <c:v>836</c:v>
                </c:pt>
                <c:pt idx="2">
                  <c:v>906</c:v>
                </c:pt>
                <c:pt idx="3" formatCode="#,##0;&quot;▲ &quot;#,##0">
                  <c:v>903</c:v>
                </c:pt>
                <c:pt idx="4" formatCode="#,##0;&quot;▲ &quot;#,##0">
                  <c:v>952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2380544"/>
        <c:axId val="112670208"/>
      </c:barChart>
      <c:catAx>
        <c:axId val="1123805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670208"/>
        <c:crosses val="autoZero"/>
        <c:auto val="1"/>
        <c:lblAlgn val="ctr"/>
        <c:lblOffset val="100"/>
        <c:noMultiLvlLbl val="0"/>
      </c:catAx>
      <c:valAx>
        <c:axId val="112670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2380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'[目標値・活動指標等の推移（バックデータ）.xlsx]③移行率'!$A$2</c:f>
              <c:strCache>
                <c:ptCount val="1"/>
                <c:pt idx="0">
                  <c:v>就労移行支援事業所数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7.1332284879802296E-2"/>
                  <c:y val="3.19674952128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'[目標値・活動指標等の推移（バックデータ）.xlsx]③移行率'!$B$1:$D$1</c:f>
              <c:strCache>
                <c:ptCount val="3"/>
                <c:pt idx="0">
                  <c:v>25年度</c:v>
                </c:pt>
                <c:pt idx="1">
                  <c:v>26年度</c:v>
                </c:pt>
                <c:pt idx="2">
                  <c:v>27年度</c:v>
                </c:pt>
              </c:strCache>
            </c:strRef>
          </c:cat>
          <c:val>
            <c:numRef>
              <c:f>'[目標値・活動指標等の推移（バックデータ）.xlsx]③移行率'!$B$2:$D$2</c:f>
              <c:numCache>
                <c:formatCode>General</c:formatCode>
                <c:ptCount val="3"/>
                <c:pt idx="0">
                  <c:v>169</c:v>
                </c:pt>
                <c:pt idx="1">
                  <c:v>186</c:v>
                </c:pt>
                <c:pt idx="2">
                  <c:v>224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'[目標値・活動指標等の推移（バックデータ）.xlsx]③移行率'!$A$3</c:f>
              <c:strCache>
                <c:ptCount val="1"/>
                <c:pt idx="0">
                  <c:v>うち移行率30%以上の事業所数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'[目標値・活動指標等の推移（バックデータ）.xlsx]③移行率'!$B$1:$D$1</c:f>
              <c:strCache>
                <c:ptCount val="3"/>
                <c:pt idx="0">
                  <c:v>25年度</c:v>
                </c:pt>
                <c:pt idx="1">
                  <c:v>26年度</c:v>
                </c:pt>
                <c:pt idx="2">
                  <c:v>27年度</c:v>
                </c:pt>
              </c:strCache>
            </c:strRef>
          </c:cat>
          <c:val>
            <c:numRef>
              <c:f>'[目標値・活動指標等の推移（バックデータ）.xlsx]③移行率'!$B$3:$D$3</c:f>
              <c:numCache>
                <c:formatCode>General</c:formatCode>
                <c:ptCount val="3"/>
                <c:pt idx="0">
                  <c:v>67</c:v>
                </c:pt>
                <c:pt idx="1">
                  <c:v>78</c:v>
                </c:pt>
                <c:pt idx="2">
                  <c:v>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398976"/>
        <c:axId val="102414208"/>
      </c:barChart>
      <c:lineChart>
        <c:grouping val="standard"/>
        <c:varyColors val="0"/>
        <c:ser>
          <c:idx val="2"/>
          <c:order val="2"/>
          <c:tx>
            <c:strRef>
              <c:f>'[目標値・活動指標等の推移（バックデータ）.xlsx]③移行率'!$A$4</c:f>
              <c:strCache>
                <c:ptCount val="1"/>
                <c:pt idx="0">
                  <c:v>就労移行率30％以上の事業所の割合</c:v>
                </c:pt>
              </c:strCache>
            </c:strRef>
          </c:tx>
          <c:dLbls>
            <c:dLbl>
              <c:idx val="0"/>
              <c:layout>
                <c:manualLayout>
                  <c:x val="-7.684918347742555E-3"/>
                  <c:y val="-4.433888674980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8424591738713482E-3"/>
                  <c:y val="-3.8004760071261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117182341053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'[目標値・活動指標等の推移（バックデータ）.xlsx]③移行率'!$B$1:$D$1</c:f>
              <c:strCache>
                <c:ptCount val="3"/>
                <c:pt idx="0">
                  <c:v>25年度</c:v>
                </c:pt>
                <c:pt idx="1">
                  <c:v>26年度</c:v>
                </c:pt>
                <c:pt idx="2">
                  <c:v>27年度</c:v>
                </c:pt>
              </c:strCache>
            </c:strRef>
          </c:cat>
          <c:val>
            <c:numRef>
              <c:f>'[目標値・活動指標等の推移（バックデータ）.xlsx]③移行率'!$B$4:$D$4</c:f>
              <c:numCache>
                <c:formatCode>0.0%</c:formatCode>
                <c:ptCount val="3"/>
                <c:pt idx="0">
                  <c:v>0.39644970414201186</c:v>
                </c:pt>
                <c:pt idx="1">
                  <c:v>0.41935483870967744</c:v>
                </c:pt>
                <c:pt idx="2">
                  <c:v>0.38839285714285715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2429824"/>
        <c:axId val="102415744"/>
      </c:lineChart>
      <c:catAx>
        <c:axId val="1023989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414208"/>
        <c:crosses val="autoZero"/>
        <c:auto val="1"/>
        <c:lblAlgn val="ctr"/>
        <c:lblOffset val="100"/>
        <c:noMultiLvlLbl val="0"/>
      </c:catAx>
      <c:valAx>
        <c:axId val="102414208"/>
        <c:scaling>
          <c:orientation val="minMax"/>
          <c:max val="300"/>
        </c:scaling>
        <c:delete val="0"/>
        <c:axPos val="l"/>
        <c:numFmt formatCode="General" sourceLinked="1"/>
        <c:majorTickMark val="none"/>
        <c:minorTickMark val="none"/>
        <c:tickLblPos val="nextTo"/>
        <c:crossAx val="102398976"/>
        <c:crosses val="autoZero"/>
        <c:crossBetween val="between"/>
      </c:valAx>
      <c:valAx>
        <c:axId val="102415744"/>
        <c:scaling>
          <c:orientation val="minMax"/>
          <c:max val="0.5"/>
          <c:min val="0"/>
        </c:scaling>
        <c:delete val="0"/>
        <c:axPos val="r"/>
        <c:numFmt formatCode="0.0%" sourceLinked="1"/>
        <c:majorTickMark val="out"/>
        <c:minorTickMark val="none"/>
        <c:tickLblPos val="nextTo"/>
        <c:crossAx val="102429824"/>
        <c:crosses val="max"/>
        <c:crossBetween val="between"/>
      </c:valAx>
      <c:catAx>
        <c:axId val="102429824"/>
        <c:scaling>
          <c:orientation val="minMax"/>
        </c:scaling>
        <c:delete val="1"/>
        <c:axPos val="b"/>
        <c:majorTickMark val="out"/>
        <c:minorTickMark val="none"/>
        <c:tickLblPos val="nextTo"/>
        <c:crossAx val="10241574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'[目標値・活動指標等の推移（バックデータ）.xlsx]工賃'!$A$2</c:f>
              <c:strCache>
                <c:ptCount val="1"/>
                <c:pt idx="0">
                  <c:v>大阪府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'[目標値・活動指標等の推移（バックデータ）.xlsx]工賃'!$B$1:$E$1</c:f>
              <c:strCache>
                <c:ptCount val="4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</c:strCache>
            </c:strRef>
          </c:cat>
          <c:val>
            <c:numRef>
              <c:f>'[目標値・活動指標等の推移（バックデータ）.xlsx]工賃'!$B$2:$E$2</c:f>
              <c:numCache>
                <c:formatCode>#,##0;"▲ "#,##0</c:formatCode>
                <c:ptCount val="4"/>
                <c:pt idx="0">
                  <c:v>9761</c:v>
                </c:pt>
                <c:pt idx="1">
                  <c:v>10072</c:v>
                </c:pt>
                <c:pt idx="2">
                  <c:v>10345</c:v>
                </c:pt>
                <c:pt idx="3">
                  <c:v>10763.440368259406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'[目標値・活動指標等の推移（バックデータ）.xlsx]工賃'!$A$3</c:f>
              <c:strCache>
                <c:ptCount val="1"/>
                <c:pt idx="0">
                  <c:v>全国平均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'[目標値・活動指標等の推移（バックデータ）.xlsx]工賃'!$B$1:$E$1</c:f>
              <c:strCache>
                <c:ptCount val="4"/>
                <c:pt idx="0">
                  <c:v>23年度</c:v>
                </c:pt>
                <c:pt idx="1">
                  <c:v>24年度</c:v>
                </c:pt>
                <c:pt idx="2">
                  <c:v>25年度</c:v>
                </c:pt>
                <c:pt idx="3">
                  <c:v>26年度</c:v>
                </c:pt>
              </c:strCache>
            </c:strRef>
          </c:cat>
          <c:val>
            <c:numRef>
              <c:f>'[目標値・活動指標等の推移（バックデータ）.xlsx]工賃'!$B$3:$E$3</c:f>
              <c:numCache>
                <c:formatCode>#,##0;"▲ "#,##0</c:formatCode>
                <c:ptCount val="4"/>
                <c:pt idx="0">
                  <c:v>13586</c:v>
                </c:pt>
                <c:pt idx="1">
                  <c:v>14190</c:v>
                </c:pt>
                <c:pt idx="2">
                  <c:v>14437</c:v>
                </c:pt>
                <c:pt idx="3">
                  <c:v>14838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8930176"/>
        <c:axId val="108931712"/>
      </c:barChart>
      <c:catAx>
        <c:axId val="108930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8931712"/>
        <c:crosses val="autoZero"/>
        <c:auto val="1"/>
        <c:lblAlgn val="ctr"/>
        <c:lblOffset val="100"/>
        <c:noMultiLvlLbl val="0"/>
      </c:catAx>
      <c:valAx>
        <c:axId val="108931712"/>
        <c:scaling>
          <c:orientation val="minMax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crossAx val="108930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'[目標値・活動指標等の推移（バックデータ）.xlsx]⑤移行利用'!$A$2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'[目標値・活動指標等の推移（バックデータ）.xlsx]⑤移行利用'!$B$1:$G$1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'[目標値・活動指標等の推移（バックデータ）.xlsx]⑤移行利用'!$B$2:$G$2</c:f>
              <c:numCache>
                <c:formatCode>General</c:formatCode>
                <c:ptCount val="6"/>
                <c:pt idx="3" formatCode="#,##0;&quot;▲ &quot;#,##0">
                  <c:v>2480</c:v>
                </c:pt>
                <c:pt idx="4" formatCode="#,##0;&quot;▲ &quot;#,##0">
                  <c:v>2817</c:v>
                </c:pt>
                <c:pt idx="5" formatCode="#,##0;&quot;▲ &quot;#,##0">
                  <c:v>3189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'[目標値・活動指標等の推移（バックデータ）.xlsx]⑤移行利用'!$A$3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'[目標値・活動指標等の推移（バックデータ）.xlsx]⑤移行利用'!$B$1:$G$1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'[目標値・活動指標等の推移（バックデータ）.xlsx]⑤移行利用'!$B$3:$G$3</c:f>
              <c:numCache>
                <c:formatCode>#,##0;"▲ "#,##0</c:formatCode>
                <c:ptCount val="6"/>
                <c:pt idx="0">
                  <c:v>2032</c:v>
                </c:pt>
                <c:pt idx="1">
                  <c:v>1995</c:v>
                </c:pt>
                <c:pt idx="2">
                  <c:v>2339</c:v>
                </c:pt>
                <c:pt idx="3">
                  <c:v>2804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8980480"/>
        <c:axId val="103362560"/>
      </c:barChart>
      <c:catAx>
        <c:axId val="108980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3362560"/>
        <c:crosses val="autoZero"/>
        <c:auto val="1"/>
        <c:lblAlgn val="ctr"/>
        <c:lblOffset val="100"/>
        <c:noMultiLvlLbl val="0"/>
      </c:catAx>
      <c:valAx>
        <c:axId val="103362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89804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'[目標値・活動指標等の推移（バックデータ）.xlsx]⑥チーム支援'!$A$2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cat>
            <c:strRef>
              <c:f>'[目標値・活動指標等の推移（バックデータ）.xlsx]⑥チーム支援'!$B$1:$D$1</c:f>
              <c:strCache>
                <c:ptCount val="3"/>
                <c:pt idx="0">
                  <c:v>27年度</c:v>
                </c:pt>
                <c:pt idx="1">
                  <c:v>28年度</c:v>
                </c:pt>
                <c:pt idx="2">
                  <c:v>29年度</c:v>
                </c:pt>
              </c:strCache>
            </c:strRef>
          </c:cat>
          <c:val>
            <c:numRef>
              <c:f>'[目標値・活動指標等の推移（バックデータ）.xlsx]⑥チーム支援'!$B$2:$D$2</c:f>
              <c:numCache>
                <c:formatCode>#,##0;"▲ "#,##0</c:formatCode>
                <c:ptCount val="3"/>
                <c:pt idx="0">
                  <c:v>4000</c:v>
                </c:pt>
                <c:pt idx="1">
                  <c:v>4500</c:v>
                </c:pt>
                <c:pt idx="2">
                  <c:v>5000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'[目標値・活動指標等の推移（バックデータ）.xlsx]⑥チーム支援'!$A$3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cat>
            <c:strRef>
              <c:f>'[目標値・活動指標等の推移（バックデータ）.xlsx]⑥チーム支援'!$B$1:$D$1</c:f>
              <c:strCache>
                <c:ptCount val="3"/>
                <c:pt idx="0">
                  <c:v>27年度</c:v>
                </c:pt>
                <c:pt idx="1">
                  <c:v>28年度</c:v>
                </c:pt>
                <c:pt idx="2">
                  <c:v>29年度</c:v>
                </c:pt>
              </c:strCache>
            </c:strRef>
          </c:cat>
          <c:val>
            <c:numRef>
              <c:f>'[目標値・活動指標等の推移（バックデータ）.xlsx]⑥チーム支援'!$B$3:$D$3</c:f>
              <c:numCache>
                <c:formatCode>General</c:formatCode>
                <c:ptCount val="3"/>
                <c:pt idx="0" formatCode="#,##0;&quot;▲ &quot;#,##0">
                  <c:v>1321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8756992"/>
        <c:axId val="108758528"/>
      </c:barChart>
      <c:catAx>
        <c:axId val="108756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8758528"/>
        <c:crosses val="autoZero"/>
        <c:auto val="1"/>
        <c:lblAlgn val="ctr"/>
        <c:lblOffset val="100"/>
        <c:noMultiLvlLbl val="0"/>
      </c:catAx>
      <c:valAx>
        <c:axId val="108758528"/>
        <c:scaling>
          <c:orientation val="minMax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crossAx val="1087569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'[目標値・活動指標等の推移（バックデータ）.xlsx]⑦委託訓練'!$A$2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'[目標値・活動指標等の推移（バックデータ）.xlsx]⑦委託訓練'!$B$1:$G$1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'[目標値・活動指標等の推移（バックデータ）.xlsx]⑦委託訓練'!$B$2:$G$2</c:f>
              <c:numCache>
                <c:formatCode>General</c:formatCode>
                <c:ptCount val="6"/>
                <c:pt idx="3" formatCode="#,##0;&quot;▲ &quot;#,##0">
                  <c:v>60</c:v>
                </c:pt>
                <c:pt idx="4" formatCode="#,##0;&quot;▲ &quot;#,##0">
                  <c:v>68</c:v>
                </c:pt>
                <c:pt idx="5" formatCode="#,##0;&quot;▲ &quot;#,##0">
                  <c:v>75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'[目標値・活動指標等の推移（バックデータ）.xlsx]⑦委託訓練'!$A$3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'[目標値・活動指標等の推移（バックデータ）.xlsx]⑦委託訓練'!$B$1:$G$1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'[目標値・活動指標等の推移（バックデータ）.xlsx]⑦委託訓練'!$B$3:$G$3</c:f>
              <c:numCache>
                <c:formatCode>#,##0;"▲ "#,##0</c:formatCode>
                <c:ptCount val="6"/>
                <c:pt idx="0" formatCode="General">
                  <c:v>47</c:v>
                </c:pt>
                <c:pt idx="1">
                  <c:v>44</c:v>
                </c:pt>
                <c:pt idx="2">
                  <c:v>41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8684800"/>
        <c:axId val="108685952"/>
      </c:barChart>
      <c:catAx>
        <c:axId val="1086848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8685952"/>
        <c:crosses val="autoZero"/>
        <c:auto val="1"/>
        <c:lblAlgn val="ctr"/>
        <c:lblOffset val="100"/>
        <c:noMultiLvlLbl val="0"/>
      </c:catAx>
      <c:valAx>
        <c:axId val="108685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86848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'[目標値・活動指標等の推移（バックデータ）.xlsx]⑧トライアル雇用'!$A$2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'[目標値・活動指標等の推移（バックデータ）.xlsx]⑧トライアル雇用'!$B$1:$G$1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'[目標値・活動指標等の推移（バックデータ）.xlsx]⑧トライアル雇用'!$B$2:$G$2</c:f>
              <c:numCache>
                <c:formatCode>General</c:formatCode>
                <c:ptCount val="6"/>
                <c:pt idx="3" formatCode="#,##0;&quot;▲ &quot;#,##0">
                  <c:v>600</c:v>
                </c:pt>
                <c:pt idx="4" formatCode="#,##0;&quot;▲ &quot;#,##0">
                  <c:v>675</c:v>
                </c:pt>
                <c:pt idx="5" formatCode="#,##0;&quot;▲ &quot;#,##0">
                  <c:v>750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'[目標値・活動指標等の推移（バックデータ）.xlsx]⑧トライアル雇用'!$A$3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'[目標値・活動指標等の推移（バックデータ）.xlsx]⑧トライアル雇用'!$B$1:$G$1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'[目標値・活動指標等の推移（バックデータ）.xlsx]⑧トライアル雇用'!$B$3:$G$3</c:f>
              <c:numCache>
                <c:formatCode>#,##0;"▲ "#,##0</c:formatCode>
                <c:ptCount val="6"/>
                <c:pt idx="0" formatCode="General">
                  <c:v>37</c:v>
                </c:pt>
                <c:pt idx="1">
                  <c:v>51</c:v>
                </c:pt>
                <c:pt idx="2">
                  <c:v>72</c:v>
                </c:pt>
                <c:pt idx="3">
                  <c:v>124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8890368"/>
        <c:axId val="108900352"/>
      </c:barChart>
      <c:catAx>
        <c:axId val="1088903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08900352"/>
        <c:crosses val="autoZero"/>
        <c:auto val="1"/>
        <c:lblAlgn val="ctr"/>
        <c:lblOffset val="100"/>
        <c:noMultiLvlLbl val="0"/>
      </c:catAx>
      <c:valAx>
        <c:axId val="108900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8890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'[目標値・活動指標等の推移（バックデータ）.xlsx]⑨ジョブコーチ'!$A$2</c:f>
              <c:strCache>
                <c:ptCount val="1"/>
                <c:pt idx="0">
                  <c:v>見込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'[目標値・活動指標等の推移（バックデータ）.xlsx]⑨ジョブコーチ'!$B$1:$G$1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'[目標値・活動指標等の推移（バックデータ）.xlsx]⑨ジョブコーチ'!$B$2:$G$2</c:f>
              <c:numCache>
                <c:formatCode>General</c:formatCode>
                <c:ptCount val="6"/>
                <c:pt idx="3" formatCode="#,##0;&quot;▲ &quot;#,##0">
                  <c:v>240</c:v>
                </c:pt>
                <c:pt idx="4" formatCode="#,##0;&quot;▲ &quot;#,##0">
                  <c:v>270</c:v>
                </c:pt>
                <c:pt idx="5" formatCode="#,##0;&quot;▲ &quot;#,##0">
                  <c:v>300</c:v>
                </c:pt>
              </c:numCache>
            </c:numRef>
          </c:val>
        </c:ser>
        <c:ser>
          <c:idx val="1"/>
          <c:order val="1"/>
          <c:tx>
            <c:strRef>
              <c:f>'[目標値・活動指標等の推移（バックデータ）.xlsx]⑨ジョブコーチ'!$A$3</c:f>
              <c:strCache>
                <c:ptCount val="1"/>
                <c:pt idx="0">
                  <c:v>実績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'[目標値・活動指標等の推移（バックデータ）.xlsx]⑨ジョブコーチ'!$B$1:$G$1</c:f>
              <c:strCache>
                <c:ptCount val="6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</c:strCache>
            </c:strRef>
          </c:cat>
          <c:val>
            <c:numRef>
              <c:f>'[目標値・活動指標等の推移（バックデータ）.xlsx]⑨ジョブコーチ'!$B$3:$G$3</c:f>
              <c:numCache>
                <c:formatCode>#,##0;"▲ "#,##0</c:formatCode>
                <c:ptCount val="6"/>
                <c:pt idx="0" formatCode="General">
                  <c:v>332</c:v>
                </c:pt>
                <c:pt idx="1">
                  <c:v>298</c:v>
                </c:pt>
                <c:pt idx="2">
                  <c:v>261</c:v>
                </c:pt>
                <c:pt idx="3">
                  <c:v>271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9268352"/>
        <c:axId val="109270144"/>
      </c:barChart>
      <c:catAx>
        <c:axId val="109268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9270144"/>
        <c:crosses val="autoZero"/>
        <c:auto val="1"/>
        <c:lblAlgn val="ctr"/>
        <c:lblOffset val="100"/>
        <c:noMultiLvlLbl val="0"/>
      </c:catAx>
      <c:valAx>
        <c:axId val="109270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92683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0.07362</cdr:x>
      <cdr:y>0.04969</cdr:y>
    </cdr:from>
    <cdr:to>
      <cdr:x>0.74233</cdr:x>
      <cdr:y>0.13665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42900" y="152400"/>
          <a:ext cx="31146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就労移行支援事業所数</a:t>
          </a:r>
        </a:p>
      </cdr:txBody>
    </cdr:sp>
  </cdr:relSizeAnchor>
  <cdr:relSizeAnchor xmlns:cdr="http://schemas.openxmlformats.org/drawingml/2006/chartDrawing">
    <cdr:from>
      <cdr:x>0.67541</cdr:x>
      <cdr:y>0.24691</cdr:y>
    </cdr:from>
    <cdr:to>
      <cdr:x>1</cdr:x>
      <cdr:y>0.90151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4912130" y="1440160"/>
          <a:ext cx="2360678" cy="3818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600" dirty="0"/>
            <a:t>　　</a:t>
          </a:r>
          <a:endParaRPr lang="en-US" altLang="ja-JP" sz="1600" dirty="0"/>
        </a:p>
        <a:p xmlns:a="http://schemas.openxmlformats.org/drawingml/2006/main">
          <a:pPr algn="ctr"/>
          <a:r>
            <a:rPr lang="ja-JP" altLang="en-US" sz="2000" b="1" dirty="0" smtClean="0"/>
            <a:t>平成</a:t>
          </a:r>
          <a:r>
            <a:rPr lang="en-US" altLang="ja-JP" sz="2000" b="1" dirty="0"/>
            <a:t>25</a:t>
          </a:r>
          <a:r>
            <a:rPr lang="ja-JP" altLang="en-US" sz="2000" b="1" dirty="0"/>
            <a:t>年度</a:t>
          </a:r>
          <a:endParaRPr lang="en-US" altLang="ja-JP" sz="2000" b="1" dirty="0"/>
        </a:p>
        <a:p xmlns:a="http://schemas.openxmlformats.org/drawingml/2006/main">
          <a:endParaRPr lang="en-US" altLang="ja-JP" sz="1600" dirty="0"/>
        </a:p>
        <a:p xmlns:a="http://schemas.openxmlformats.org/drawingml/2006/main">
          <a:endParaRPr lang="en-US" altLang="ja-JP" sz="1600" dirty="0"/>
        </a:p>
        <a:p xmlns:a="http://schemas.openxmlformats.org/drawingml/2006/main">
          <a:r>
            <a:rPr lang="ja-JP" altLang="en-US" sz="1600" dirty="0"/>
            <a:t>　　</a:t>
          </a:r>
          <a:endParaRPr lang="en-US" altLang="ja-JP" sz="1600" dirty="0"/>
        </a:p>
        <a:p xmlns:a="http://schemas.openxmlformats.org/drawingml/2006/main">
          <a:pPr algn="ctr"/>
          <a:endParaRPr lang="en-US" altLang="ja-JP" sz="1600" dirty="0"/>
        </a:p>
        <a:p xmlns:a="http://schemas.openxmlformats.org/drawingml/2006/main">
          <a:pPr algn="ctr"/>
          <a:endParaRPr lang="en-US" altLang="ja-JP" sz="1600" dirty="0"/>
        </a:p>
        <a:p xmlns:a="http://schemas.openxmlformats.org/drawingml/2006/main">
          <a:pPr algn="ctr"/>
          <a:r>
            <a:rPr lang="ja-JP" altLang="en-US" sz="2000" b="1" dirty="0"/>
            <a:t>平成</a:t>
          </a:r>
          <a:r>
            <a:rPr lang="en-US" altLang="ja-JP" sz="2000" b="1" dirty="0"/>
            <a:t>27</a:t>
          </a:r>
          <a:r>
            <a:rPr lang="ja-JP" altLang="en-US" sz="2000" b="1" dirty="0"/>
            <a:t>年度</a:t>
          </a:r>
          <a:endParaRPr lang="en-US" altLang="ja-JP" sz="2000" b="1" dirty="0"/>
        </a:p>
        <a:p xmlns:a="http://schemas.openxmlformats.org/drawingml/2006/main">
          <a:endParaRPr lang="en-US" altLang="ja-JP" sz="1600" dirty="0"/>
        </a:p>
        <a:p xmlns:a="http://schemas.openxmlformats.org/drawingml/2006/main">
          <a:pPr algn="ctr"/>
          <a:r>
            <a:rPr lang="en-US" altLang="ja-JP" sz="3200" b="1" dirty="0" smtClean="0">
              <a:solidFill>
                <a:schemeClr val="tx1"/>
              </a:solidFill>
            </a:rPr>
            <a:t>34</a:t>
          </a:r>
          <a:r>
            <a:rPr lang="ja-JP" altLang="en-US" sz="3200" b="1" dirty="0" smtClean="0">
              <a:solidFill>
                <a:schemeClr val="tx1"/>
              </a:solidFill>
            </a:rPr>
            <a:t>％増加</a:t>
          </a:r>
          <a:endParaRPr lang="ja-JP" altLang="en-US" sz="3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0.76238</cdr:x>
      <cdr:y>0.40741</cdr:y>
    </cdr:from>
    <cdr:to>
      <cdr:x>0.9005</cdr:x>
      <cdr:y>0.48148</cdr:y>
    </cdr:to>
    <cdr:sp macro="" textlink="">
      <cdr:nvSpPr>
        <cdr:cNvPr id="4" name="二等辺三角形 3"/>
        <cdr:cNvSpPr/>
      </cdr:nvSpPr>
      <cdr:spPr>
        <a:xfrm xmlns:a="http://schemas.openxmlformats.org/drawingml/2006/main" flipV="1">
          <a:off x="5544616" y="2376264"/>
          <a:ext cx="1004582" cy="432024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>
          <a:solidFill>
            <a:schemeClr val="bg1">
              <a:lumMod val="9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0.18812</cdr:x>
      <cdr:y>0.22857</cdr:y>
    </cdr:from>
    <cdr:to>
      <cdr:x>0.55287</cdr:x>
      <cdr:y>0.4</cdr:y>
    </cdr:to>
    <cdr:cxnSp macro="">
      <cdr:nvCxnSpPr>
        <cdr:cNvPr id="5" name="直線矢印コネクタ 4"/>
        <cdr:cNvCxnSpPr/>
      </cdr:nvCxnSpPr>
      <cdr:spPr>
        <a:xfrm xmlns:a="http://schemas.openxmlformats.org/drawingml/2006/main" flipV="1">
          <a:off x="1368152" y="1152128"/>
          <a:ext cx="2652794" cy="864101"/>
        </a:xfrm>
        <a:prstGeom xmlns:a="http://schemas.openxmlformats.org/drawingml/2006/main" prst="straightConnector1">
          <a:avLst/>
        </a:prstGeom>
        <a:ln xmlns:a="http://schemas.openxmlformats.org/drawingml/2006/main" w="95250" cmpd="sng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0.85965</cdr:x>
      <cdr:y>0.3</cdr:y>
    </cdr:from>
    <cdr:to>
      <cdr:x>0.98246</cdr:x>
      <cdr:y>0.4625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056784" y="1728192"/>
          <a:ext cx="100811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0.84211</cdr:x>
      <cdr:y>0.325</cdr:y>
    </cdr:from>
    <cdr:to>
      <cdr:x>0.99123</cdr:x>
      <cdr:y>0.4625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6912768" y="1872208"/>
          <a:ext cx="1224136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0.85088</cdr:x>
      <cdr:y>0.3125</cdr:y>
    </cdr:from>
    <cdr:to>
      <cdr:x>0.96491</cdr:x>
      <cdr:y>0.525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6984776" y="1800200"/>
          <a:ext cx="936104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1,843</a:t>
          </a:r>
          <a:r>
            <a: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人</a:t>
          </a:r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r>
            <a: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2,197</a:t>
          </a:r>
          <a:r>
            <a: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人</a:t>
          </a:r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r>
            <a: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2,425</a:t>
          </a:r>
          <a:r>
            <a: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人</a:t>
          </a:r>
          <a:r>
            <a: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　　　　　　　</a:t>
          </a:r>
          <a:r>
            <a:rPr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　　　　　　　　　　　　　</a:t>
          </a:r>
          <a:endParaRPr lang="ja-JP" altLang="en-US" sz="11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0.86486</cdr:x>
      <cdr:y>0.33333</cdr:y>
    </cdr:from>
    <cdr:to>
      <cdr:x>1</cdr:x>
      <cdr:y>0.55128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6912768" y="1872208"/>
          <a:ext cx="1080119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1,229</a:t>
          </a:r>
          <a:r>
            <a: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人</a:t>
          </a:r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r>
            <a: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2,324</a:t>
          </a:r>
          <a:r>
            <a: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人</a:t>
          </a:r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endParaRPr lang="en-US" altLang="ja-JP" sz="14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r>
            <a: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3,641</a:t>
          </a:r>
          <a:r>
            <a: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人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0.87069</cdr:x>
      <cdr:y>0.33721</cdr:y>
    </cdr:from>
    <cdr:to>
      <cdr:x>0.97414</cdr:x>
      <cdr:y>0.55814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7272808" y="2088232"/>
          <a:ext cx="864096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 smtClean="0"/>
            <a:t>11,057</a:t>
          </a:r>
          <a:r>
            <a:rPr lang="ja-JP" altLang="en-US" sz="1400" dirty="0" smtClean="0"/>
            <a:t>人</a:t>
          </a:r>
          <a:endParaRPr lang="en-US" altLang="ja-JP" sz="1400" dirty="0" smtClean="0"/>
        </a:p>
        <a:p xmlns:a="http://schemas.openxmlformats.org/drawingml/2006/main">
          <a:endParaRPr lang="en-US" altLang="ja-JP" sz="1400" dirty="0" smtClean="0"/>
        </a:p>
        <a:p xmlns:a="http://schemas.openxmlformats.org/drawingml/2006/main">
          <a:r>
            <a:rPr lang="en-US" altLang="ja-JP" sz="1400" dirty="0"/>
            <a:t>11,699</a:t>
          </a:r>
          <a:r>
            <a:rPr lang="ja-JP" altLang="en-US" sz="1400" dirty="0" smtClean="0"/>
            <a:t>人</a:t>
          </a:r>
          <a:endParaRPr lang="en-US" altLang="ja-JP" sz="1400" dirty="0" smtClean="0"/>
        </a:p>
        <a:p xmlns:a="http://schemas.openxmlformats.org/drawingml/2006/main">
          <a:endParaRPr lang="en-US" altLang="ja-JP" sz="1400" dirty="0" smtClean="0"/>
        </a:p>
        <a:p xmlns:a="http://schemas.openxmlformats.org/drawingml/2006/main">
          <a:r>
            <a:rPr lang="en-US" altLang="ja-JP" sz="1400" dirty="0"/>
            <a:t>12,388</a:t>
          </a:r>
          <a:r>
            <a:rPr lang="ja-JP" altLang="en-US" sz="1400" dirty="0"/>
            <a:t>人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4D484-48FB-47BF-B06D-4A3ABB3DDBBE}" type="datetimeFigureOut">
              <a:rPr kumimoji="1" lang="ja-JP" altLang="en-US" smtClean="0"/>
              <a:t>2016/9/5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C73B-C512-4EAA-BEBC-FA5AF69628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61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30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1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57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34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67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94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6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02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49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2FC2C-3398-4D5F-8D97-0704B4E31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57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①目標値：福祉施設から一般就労への移行（人）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350515" y="4511850"/>
            <a:ext cx="6408712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350515" y="4941168"/>
            <a:ext cx="2887216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237730" y="4941169"/>
            <a:ext cx="2718645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07504" y="5373216"/>
            <a:ext cx="8928992" cy="136815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計画策定後の動き（法改正、制度改正、事業の改廃等）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大阪府障がい者就労支援強化事業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対象：就労移行支援事業所及び就労継続支援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型事業所において一般就労を希望する障がい者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概要：障がい者への就労支援、雇用・体験実習受入企業の開拓、地域の就労支援機関の連携強化、支援対象施　　　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設のスキル・ノウハウの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タイトル 1"/>
          <p:cNvSpPr>
            <a:spLocks noGrp="1"/>
          </p:cNvSpPr>
          <p:nvPr/>
        </p:nvSpPr>
        <p:spPr>
          <a:xfrm>
            <a:off x="3839656" y="783738"/>
            <a:ext cx="51968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年度目標値：一般就労への移行実績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1,500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人以上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202484"/>
              </p:ext>
            </p:extLst>
          </p:nvPr>
        </p:nvGraphicFramePr>
        <p:xfrm>
          <a:off x="734050" y="999763"/>
          <a:ext cx="7762385" cy="351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7956375" y="42053"/>
            <a:ext cx="1080121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⑩活動指標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：障害者就業・生活支援センター事業による支援対象者数（人）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530225" y="5805264"/>
            <a:ext cx="7212276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1547665" y="6309320"/>
            <a:ext cx="3384376" cy="279648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4932040" y="6309320"/>
            <a:ext cx="3312367" cy="279648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タイトル 1"/>
          <p:cNvSpPr>
            <a:spLocks noGrp="1"/>
          </p:cNvSpPr>
          <p:nvPr/>
        </p:nvSpPr>
        <p:spPr>
          <a:xfrm>
            <a:off x="929859" y="980728"/>
            <a:ext cx="8004364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施設から一般就労へ移行する者のうち、障害者就業・生活支援センターによる支援者数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774547"/>
              </p:ext>
            </p:extLst>
          </p:nvPr>
        </p:nvGraphicFramePr>
        <p:xfrm>
          <a:off x="395536" y="1484784"/>
          <a:ext cx="864096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41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対角する 2 つの角を切り取った四角形 4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⑪その他の参考指標：就労移行支援事業所数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646803"/>
              </p:ext>
            </p:extLst>
          </p:nvPr>
        </p:nvGraphicFramePr>
        <p:xfrm>
          <a:off x="1115616" y="1268760"/>
          <a:ext cx="727280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35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対角する 2 つの角を切り取った四角形 3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⑫その他の参考指標：就労継続支援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型事業所数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496632"/>
              </p:ext>
            </p:extLst>
          </p:nvPr>
        </p:nvGraphicFramePr>
        <p:xfrm>
          <a:off x="971600" y="1124744"/>
          <a:ext cx="527203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1"/>
          <p:cNvSpPr txBox="1"/>
          <p:nvPr/>
        </p:nvSpPr>
        <p:spPr>
          <a:xfrm>
            <a:off x="6012160" y="1519973"/>
            <a:ext cx="2360681" cy="381805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prstClr val="black"/>
                </a:solidFill>
              </a:rPr>
              <a:t>　　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r>
              <a:rPr lang="ja-JP" altLang="en-US" sz="2000" b="1" dirty="0" smtClean="0">
                <a:solidFill>
                  <a:prstClr val="black"/>
                </a:solidFill>
              </a:rPr>
              <a:t>平成</a:t>
            </a:r>
            <a:r>
              <a:rPr lang="en-US" altLang="ja-JP" sz="2000" b="1" dirty="0">
                <a:solidFill>
                  <a:prstClr val="black"/>
                </a:solidFill>
              </a:rPr>
              <a:t>25</a:t>
            </a:r>
            <a:r>
              <a:rPr lang="ja-JP" altLang="en-US" sz="2000" b="1" dirty="0">
                <a:solidFill>
                  <a:prstClr val="black"/>
                </a:solidFill>
              </a:rPr>
              <a:t>年度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endParaRPr lang="en-US" altLang="ja-JP" sz="1600" dirty="0">
              <a:solidFill>
                <a:prstClr val="black"/>
              </a:solidFill>
            </a:endParaRPr>
          </a:p>
          <a:p>
            <a:endParaRPr lang="en-US" altLang="ja-JP" sz="1600" dirty="0">
              <a:solidFill>
                <a:prstClr val="black"/>
              </a:solidFill>
            </a:endParaRPr>
          </a:p>
          <a:p>
            <a:r>
              <a:rPr lang="ja-JP" altLang="en-US" sz="1600" dirty="0">
                <a:solidFill>
                  <a:prstClr val="black"/>
                </a:solidFill>
              </a:rPr>
              <a:t>　　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</a:rPr>
              <a:t>平成</a:t>
            </a:r>
            <a:r>
              <a:rPr lang="en-US" altLang="ja-JP" sz="2000" b="1" dirty="0">
                <a:solidFill>
                  <a:prstClr val="black"/>
                </a:solidFill>
              </a:rPr>
              <a:t>27</a:t>
            </a:r>
            <a:r>
              <a:rPr lang="ja-JP" altLang="en-US" sz="2000" b="1" dirty="0">
                <a:solidFill>
                  <a:prstClr val="black"/>
                </a:solidFill>
              </a:rPr>
              <a:t>年度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r>
              <a:rPr lang="en-US" altLang="ja-JP" sz="3200" b="1" dirty="0" smtClean="0">
                <a:solidFill>
                  <a:prstClr val="black"/>
                </a:solidFill>
              </a:rPr>
              <a:t>241</a:t>
            </a:r>
            <a:r>
              <a:rPr lang="ja-JP" altLang="en-US" sz="3200" b="1" dirty="0" smtClean="0">
                <a:solidFill>
                  <a:prstClr val="black"/>
                </a:solidFill>
              </a:rPr>
              <a:t>％増加</a:t>
            </a:r>
            <a:endParaRPr lang="ja-JP" altLang="en-US" sz="3200" b="1" dirty="0">
              <a:solidFill>
                <a:prstClr val="black"/>
              </a:solidFill>
            </a:endParaRPr>
          </a:p>
        </p:txBody>
      </p:sp>
      <p:sp>
        <p:nvSpPr>
          <p:cNvPr id="7" name="二等辺三角形 6"/>
          <p:cNvSpPr/>
          <p:nvPr/>
        </p:nvSpPr>
        <p:spPr>
          <a:xfrm flipV="1">
            <a:off x="6690239" y="2436818"/>
            <a:ext cx="1004521" cy="432024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677375" y="1641388"/>
            <a:ext cx="2520280" cy="2880320"/>
          </a:xfrm>
          <a:prstGeom prst="straightConnector1">
            <a:avLst/>
          </a:prstGeom>
          <a:ln w="952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3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409919"/>
              </p:ext>
            </p:extLst>
          </p:nvPr>
        </p:nvGraphicFramePr>
        <p:xfrm>
          <a:off x="755576" y="548680"/>
          <a:ext cx="8208911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4" name="対角する 2 つの角を切り取った四角形 3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⑬その他の参考指標：就労移行支援事業所の利用者数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148064" y="6228143"/>
            <a:ext cx="3022960" cy="31629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国保連データ（各年度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593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575318"/>
              </p:ext>
            </p:extLst>
          </p:nvPr>
        </p:nvGraphicFramePr>
        <p:xfrm>
          <a:off x="539552" y="620688"/>
          <a:ext cx="7992887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4" name="対角する 2 つの角を切り取った四角形 3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⑭その他の参考指標：就労継続支援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型事業所の利用者数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148064" y="6228143"/>
            <a:ext cx="3022960" cy="31629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国保連データ（各年度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54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対角する 2 つの角を切り取った四角形 4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⑮その他の参考指標：就労継続支援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型事業所数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778227"/>
              </p:ext>
            </p:extLst>
          </p:nvPr>
        </p:nvGraphicFramePr>
        <p:xfrm>
          <a:off x="467544" y="908720"/>
          <a:ext cx="576064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1"/>
          <p:cNvSpPr txBox="1"/>
          <p:nvPr/>
        </p:nvSpPr>
        <p:spPr>
          <a:xfrm>
            <a:off x="6012160" y="1519973"/>
            <a:ext cx="2360681" cy="381805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prstClr val="black"/>
                </a:solidFill>
              </a:rPr>
              <a:t>　　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r>
              <a:rPr lang="ja-JP" altLang="en-US" sz="2000" b="1" dirty="0" smtClean="0">
                <a:solidFill>
                  <a:prstClr val="black"/>
                </a:solidFill>
              </a:rPr>
              <a:t>平成</a:t>
            </a:r>
            <a:r>
              <a:rPr lang="en-US" altLang="ja-JP" sz="2000" b="1" dirty="0">
                <a:solidFill>
                  <a:prstClr val="black"/>
                </a:solidFill>
              </a:rPr>
              <a:t>25</a:t>
            </a:r>
            <a:r>
              <a:rPr lang="ja-JP" altLang="en-US" sz="2000" b="1" dirty="0">
                <a:solidFill>
                  <a:prstClr val="black"/>
                </a:solidFill>
              </a:rPr>
              <a:t>年度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endParaRPr lang="en-US" altLang="ja-JP" sz="1600" dirty="0">
              <a:solidFill>
                <a:prstClr val="black"/>
              </a:solidFill>
            </a:endParaRPr>
          </a:p>
          <a:p>
            <a:endParaRPr lang="en-US" altLang="ja-JP" sz="1600" dirty="0">
              <a:solidFill>
                <a:prstClr val="black"/>
              </a:solidFill>
            </a:endParaRPr>
          </a:p>
          <a:p>
            <a:r>
              <a:rPr lang="ja-JP" altLang="en-US" sz="1600" dirty="0">
                <a:solidFill>
                  <a:prstClr val="black"/>
                </a:solidFill>
              </a:rPr>
              <a:t>　　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</a:rPr>
              <a:t>平成</a:t>
            </a:r>
            <a:r>
              <a:rPr lang="en-US" altLang="ja-JP" sz="2000" b="1" dirty="0">
                <a:solidFill>
                  <a:prstClr val="black"/>
                </a:solidFill>
              </a:rPr>
              <a:t>27</a:t>
            </a:r>
            <a:r>
              <a:rPr lang="ja-JP" altLang="en-US" sz="2000" b="1" dirty="0">
                <a:solidFill>
                  <a:prstClr val="black"/>
                </a:solidFill>
              </a:rPr>
              <a:t>年度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endParaRPr lang="en-US" altLang="ja-JP" sz="1600" dirty="0">
              <a:solidFill>
                <a:prstClr val="black"/>
              </a:solidFill>
            </a:endParaRPr>
          </a:p>
          <a:p>
            <a:pPr algn="ctr"/>
            <a:r>
              <a:rPr lang="en-US" altLang="ja-JP" sz="3200" b="1" smtClean="0">
                <a:solidFill>
                  <a:prstClr val="black"/>
                </a:solidFill>
              </a:rPr>
              <a:t>40</a:t>
            </a:r>
            <a:r>
              <a:rPr lang="ja-JP" altLang="en-US" sz="3200" b="1" smtClean="0">
                <a:solidFill>
                  <a:prstClr val="black"/>
                </a:solidFill>
              </a:rPr>
              <a:t>％</a:t>
            </a:r>
            <a:r>
              <a:rPr lang="ja-JP" altLang="en-US" sz="3200" b="1" dirty="0" smtClean="0">
                <a:solidFill>
                  <a:prstClr val="black"/>
                </a:solidFill>
              </a:rPr>
              <a:t>増加</a:t>
            </a:r>
            <a:endParaRPr lang="ja-JP" altLang="en-US" sz="3200" b="1" dirty="0">
              <a:solidFill>
                <a:prstClr val="black"/>
              </a:solidFill>
            </a:endParaRPr>
          </a:p>
        </p:txBody>
      </p:sp>
      <p:sp>
        <p:nvSpPr>
          <p:cNvPr id="8" name="二等辺三角形 7"/>
          <p:cNvSpPr/>
          <p:nvPr/>
        </p:nvSpPr>
        <p:spPr>
          <a:xfrm flipV="1">
            <a:off x="6690239" y="2436818"/>
            <a:ext cx="1004521" cy="432024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2267744" y="1700808"/>
            <a:ext cx="2664296" cy="1168034"/>
          </a:xfrm>
          <a:prstGeom prst="straightConnector1">
            <a:avLst/>
          </a:prstGeom>
          <a:ln w="952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2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857932"/>
              </p:ext>
            </p:extLst>
          </p:nvPr>
        </p:nvGraphicFramePr>
        <p:xfrm>
          <a:off x="467544" y="476673"/>
          <a:ext cx="835292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FC2C-3398-4D5F-8D97-0704B4E31055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対角する 2 つの角を切り取った四角形 4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⑯その他の参考指標：就労継続支援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型事業所の利用者数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123669" y="6440935"/>
            <a:ext cx="3022960" cy="31629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国保連データ（各年度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84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⑰目標値：民間企業の実雇用率（％）府内民間事業主の</a:t>
            </a:r>
            <a:r>
              <a:rPr lang="ja-JP" altLang="en-US" sz="20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者雇用数（人）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555775" y="5877272"/>
            <a:ext cx="6204165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555775" y="6381328"/>
            <a:ext cx="2681955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237731" y="6381328"/>
            <a:ext cx="2502621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466274"/>
              </p:ext>
            </p:extLst>
          </p:nvPr>
        </p:nvGraphicFramePr>
        <p:xfrm>
          <a:off x="539552" y="1196752"/>
          <a:ext cx="8136904" cy="456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タイトル 1"/>
          <p:cNvSpPr>
            <a:spLocks noGrp="1"/>
          </p:cNvSpPr>
          <p:nvPr/>
        </p:nvSpPr>
        <p:spPr>
          <a:xfrm>
            <a:off x="3839656" y="783738"/>
            <a:ext cx="51968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年度目標値：民間企業の実雇用率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％以上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203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⑱目標値：職業訓練を通じて一般就労につながった人数（人）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195736" y="5805264"/>
            <a:ext cx="6563491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195736" y="6237312"/>
            <a:ext cx="3041995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237731" y="6237312"/>
            <a:ext cx="2862661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59574"/>
              </p:ext>
            </p:extLst>
          </p:nvPr>
        </p:nvGraphicFramePr>
        <p:xfrm>
          <a:off x="611560" y="1196752"/>
          <a:ext cx="7704856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25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⑲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指標：ハートフル条例に基づく雇入れ計画達成状況報告事業主のうち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2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法定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雇用率を達成した事業主数の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割合（％）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351228" y="5353206"/>
            <a:ext cx="6685268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350515" y="5805264"/>
            <a:ext cx="4597750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6948264" y="5805264"/>
            <a:ext cx="2088231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07504" y="1772816"/>
            <a:ext cx="2088232" cy="252028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ハートフル条例の施行が平成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年度からであるため、これに基づく事業主の雇入れ計画の提出後、計画期間の２年が経過した後でないと、比較対象となるデータはとれないため、平成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年度からの数字を記載。</a:t>
            </a:r>
            <a:endParaRPr 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225215"/>
              </p:ext>
            </p:extLst>
          </p:nvPr>
        </p:nvGraphicFramePr>
        <p:xfrm>
          <a:off x="2351229" y="1097041"/>
          <a:ext cx="6408711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2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②目標値：就労移行支援事業の利用者数（人）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345269" y="5589240"/>
            <a:ext cx="6408712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351228" y="6165304"/>
            <a:ext cx="3123436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474664" y="6165304"/>
            <a:ext cx="2718645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504" y="5301208"/>
            <a:ext cx="2016224" cy="100811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※H28.3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月（一か月間）の利用者実績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471122"/>
              </p:ext>
            </p:extLst>
          </p:nvPr>
        </p:nvGraphicFramePr>
        <p:xfrm>
          <a:off x="1619250" y="1052736"/>
          <a:ext cx="5257006" cy="4295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タイトル 1"/>
          <p:cNvSpPr>
            <a:spLocks noGrp="1"/>
          </p:cNvSpPr>
          <p:nvPr/>
        </p:nvSpPr>
        <p:spPr>
          <a:xfrm>
            <a:off x="3839656" y="783738"/>
            <a:ext cx="51968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年度目標値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就労移行支援事業の利用者数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2,978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196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⑳活動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指標：ハートフル税制の活用事業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主数（社）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771799" y="5519085"/>
            <a:ext cx="6264697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771798" y="6093628"/>
            <a:ext cx="3744418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6516216" y="6093628"/>
            <a:ext cx="2520280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944709"/>
              </p:ext>
            </p:extLst>
          </p:nvPr>
        </p:nvGraphicFramePr>
        <p:xfrm>
          <a:off x="827584" y="1340768"/>
          <a:ext cx="712879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6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㉑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活動指標：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精神・</a:t>
            </a:r>
            <a:r>
              <a:rPr lang="ja-JP" altLang="en-US" sz="20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発達障がい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者職場サポーター養成研修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受講者数（人）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403649" y="5181626"/>
            <a:ext cx="7647776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1403648" y="5868492"/>
            <a:ext cx="3168352" cy="29681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4572000" y="5868492"/>
            <a:ext cx="3672408" cy="29681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7504" y="1628800"/>
            <a:ext cx="2243011" cy="2808312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精神・</a:t>
            </a:r>
            <a:r>
              <a:rPr lang="ja-JP" altLang="en-US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発達障がい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者職場サポーター養成研修は平成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年度からの事業のため、数値は平成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992411"/>
              </p:ext>
            </p:extLst>
          </p:nvPr>
        </p:nvGraphicFramePr>
        <p:xfrm>
          <a:off x="2650280" y="1196752"/>
          <a:ext cx="6352678" cy="393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1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㉒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活動指標：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大阪障害者職業能力開発校等における訓練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受講者（人）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734471" y="5522912"/>
            <a:ext cx="6302025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734471" y="6180704"/>
            <a:ext cx="3151012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885483" y="6180704"/>
            <a:ext cx="2934989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941442"/>
              </p:ext>
            </p:extLst>
          </p:nvPr>
        </p:nvGraphicFramePr>
        <p:xfrm>
          <a:off x="971600" y="1268760"/>
          <a:ext cx="6336704" cy="4189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027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㉓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活動指標：</a:t>
            </a:r>
            <a:r>
              <a:rPr lang="ja-JP" altLang="en-US" sz="20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者の態様に応じた多様な委託訓練の訓練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受講者（人）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483768" y="5717585"/>
            <a:ext cx="6408712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483768" y="6188073"/>
            <a:ext cx="3204356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688124" y="6207980"/>
            <a:ext cx="2916324" cy="268125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615688"/>
              </p:ext>
            </p:extLst>
          </p:nvPr>
        </p:nvGraphicFramePr>
        <p:xfrm>
          <a:off x="611560" y="1556792"/>
          <a:ext cx="6624736" cy="4075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05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㉔目標値：府立知的</a:t>
            </a:r>
            <a:r>
              <a:rPr lang="ja-JP" altLang="en-US" sz="20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学校高等部卒業生就職率（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915816" y="5717585"/>
            <a:ext cx="5976664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915816" y="6188073"/>
            <a:ext cx="3816424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6732240" y="6188074"/>
            <a:ext cx="1872208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11138"/>
              </p:ext>
            </p:extLst>
          </p:nvPr>
        </p:nvGraphicFramePr>
        <p:xfrm>
          <a:off x="611560" y="1052736"/>
          <a:ext cx="7920880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36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㉕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目標値：府立支援学校職場実習参加生徒数（人）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915816" y="5717585"/>
            <a:ext cx="5976664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915816" y="6188072"/>
            <a:ext cx="3672408" cy="288033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6588224" y="6188074"/>
            <a:ext cx="2016224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49616"/>
              </p:ext>
            </p:extLst>
          </p:nvPr>
        </p:nvGraphicFramePr>
        <p:xfrm>
          <a:off x="971600" y="1124744"/>
          <a:ext cx="6840760" cy="4592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10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目標値：就労移行支援事業ごとの就労移行率の増加（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403647" y="5877272"/>
            <a:ext cx="7614852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1403647" y="6309320"/>
            <a:ext cx="4833883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6228184" y="6309320"/>
            <a:ext cx="2808312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/>
        </p:nvSpPr>
        <p:spPr>
          <a:xfrm>
            <a:off x="3839656" y="908720"/>
            <a:ext cx="51968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年度目標値：就労移行率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％以上の事業所の割合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012726"/>
              </p:ext>
            </p:extLst>
          </p:nvPr>
        </p:nvGraphicFramePr>
        <p:xfrm>
          <a:off x="2051719" y="1484784"/>
          <a:ext cx="6708221" cy="422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107503" y="2492896"/>
            <a:ext cx="1908023" cy="2592288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就労人数調査の回答があった就労移行支援事業所数が母数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（調査回収率）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169/169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94.9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186/196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99.1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224/226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54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目標値：就労継続支援（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型）事業所における工賃の平均額（円）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915816" y="5085184"/>
            <a:ext cx="5844124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915816" y="5473091"/>
            <a:ext cx="4320480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07504" y="5877272"/>
            <a:ext cx="8928992" cy="864096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計画策定後の動き（法改正、制度改正、事業の改廃等）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H27.6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大阪府工賃向上計画（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）策定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42793" y="2636912"/>
            <a:ext cx="1693703" cy="792088"/>
          </a:xfrm>
        </p:spPr>
        <p:txBody>
          <a:bodyPr>
            <a:norm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年度実績は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集計中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567827"/>
              </p:ext>
            </p:extLst>
          </p:nvPr>
        </p:nvGraphicFramePr>
        <p:xfrm>
          <a:off x="467544" y="980728"/>
          <a:ext cx="72008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44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⑤活動指標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：就労移行支援の利用者、利用日数（人、日／月平均）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898357" y="5761517"/>
            <a:ext cx="6852236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1907704" y="6309320"/>
            <a:ext cx="3096344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004048" y="6317704"/>
            <a:ext cx="3096343" cy="279648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257488"/>
              </p:ext>
            </p:extLst>
          </p:nvPr>
        </p:nvGraphicFramePr>
        <p:xfrm>
          <a:off x="821686" y="980728"/>
          <a:ext cx="793235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08880" y="5401477"/>
            <a:ext cx="1584176" cy="100811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※H27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年度月平均の利用者実績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31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⑥活動指標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：公共職業安定所におけるチーム支援による福祉施設利用者の支援件数（件）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053793" y="5824853"/>
            <a:ext cx="6708220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3275856" y="6237312"/>
            <a:ext cx="4104456" cy="279648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07504" y="1034699"/>
            <a:ext cx="2304256" cy="4410525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指標の変更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○第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福祉計画の数値目標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公共職業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安定所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経由による福祉施設の利用者の就職件数」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から、指標を変更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公共職業安定所経由による福祉施設の利用者の就職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件数の実績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845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/>
        </p:nvSpPr>
        <p:spPr>
          <a:xfrm>
            <a:off x="2555776" y="1034699"/>
            <a:ext cx="6378446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施設から一般就労へ移行する者のうち、チーム支援による支援対象件数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810826"/>
              </p:ext>
            </p:extLst>
          </p:nvPr>
        </p:nvGraphicFramePr>
        <p:xfrm>
          <a:off x="2555776" y="1700808"/>
          <a:ext cx="5688632" cy="4039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53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⑦活動指標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ja-JP" altLang="en-US" sz="20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者の様態に応じた多様な委託訓練事業の受講者数（人）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961835" y="5733256"/>
            <a:ext cx="6780228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1979712" y="6309320"/>
            <a:ext cx="3024336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5004047" y="6309320"/>
            <a:ext cx="2923349" cy="279648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/>
        </p:nvSpPr>
        <p:spPr>
          <a:xfrm>
            <a:off x="1836984" y="985900"/>
            <a:ext cx="6090413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施設から一般就労へ移行する者のうち、委託訓練事業の受講者数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814661"/>
              </p:ext>
            </p:extLst>
          </p:nvPr>
        </p:nvGraphicFramePr>
        <p:xfrm>
          <a:off x="1137774" y="1484784"/>
          <a:ext cx="7488832" cy="39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35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⑧活動指標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ja-JP" altLang="en-US" sz="20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者トライアル雇用事業の開始者数（人）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051720" y="5733256"/>
            <a:ext cx="6708220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2051720" y="6309320"/>
            <a:ext cx="2887216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4938936" y="6309320"/>
            <a:ext cx="3017440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/>
        </p:nvSpPr>
        <p:spPr>
          <a:xfrm>
            <a:off x="971600" y="985900"/>
            <a:ext cx="7315837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施設から一般就労へ移行する者のうち、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者トライアル雇用事業の開始者数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874813"/>
              </p:ext>
            </p:extLst>
          </p:nvPr>
        </p:nvGraphicFramePr>
        <p:xfrm>
          <a:off x="1115616" y="1484784"/>
          <a:ext cx="7459725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85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対角する 2 つの角を切り取った四角形 7"/>
          <p:cNvSpPr/>
          <p:nvPr/>
        </p:nvSpPr>
        <p:spPr>
          <a:xfrm>
            <a:off x="107504" y="116632"/>
            <a:ext cx="8928992" cy="648072"/>
          </a:xfrm>
          <a:prstGeom prst="snip2Diag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⑨活動指標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：職場適応援助者による支援</a:t>
            </a:r>
            <a:r>
              <a:rPr kumimoji="1" lang="ja-JP" altLang="en-US" sz="20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の対象者数（人）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835696" y="5805264"/>
            <a:ext cx="6924244" cy="28803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1835696" y="6309320"/>
            <a:ext cx="3024336" cy="288032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4860032" y="6302527"/>
            <a:ext cx="3096344" cy="294825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/>
        </p:nvSpPr>
        <p:spPr>
          <a:xfrm>
            <a:off x="842073" y="985900"/>
            <a:ext cx="7459853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施設から一般就労へ移行する者のうち、職場適応援助者による支援を受ける人数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172836"/>
              </p:ext>
            </p:extLst>
          </p:nvPr>
        </p:nvGraphicFramePr>
        <p:xfrm>
          <a:off x="842073" y="1381944"/>
          <a:ext cx="7632848" cy="442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85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1387</Words>
  <Application>Microsoft Office PowerPoint</Application>
  <PresentationFormat>画面に合わせる (4:3)</PresentationFormat>
  <Paragraphs>206</Paragraphs>
  <Slides>25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27年度実績は 現在集計中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75</cp:revision>
  <cp:lastPrinted>2016-08-08T01:16:05Z</cp:lastPrinted>
  <dcterms:created xsi:type="dcterms:W3CDTF">2016-06-30T01:55:50Z</dcterms:created>
  <dcterms:modified xsi:type="dcterms:W3CDTF">2016-09-05T01:39:01Z</dcterms:modified>
</cp:coreProperties>
</file>