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2729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383226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3557672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301220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90324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12523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39033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585154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264391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59180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B135EA-8912-4B8C-99E5-972311A0CACA}" type="datetimeFigureOut">
              <a:rPr kumimoji="1" lang="ja-JP" altLang="en-US" smtClean="0"/>
              <a:t>2016/6/20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148493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6B135EA-8912-4B8C-99E5-972311A0CACA}" type="datetimeFigureOut">
              <a:rPr kumimoji="1" lang="ja-JP" altLang="en-US" smtClean="0"/>
              <a:t>2016/6/20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CDD2E58-9FAF-4B9A-880C-E9F9B8C69BDF}" type="slidenum">
              <a:rPr kumimoji="1" lang="ja-JP" altLang="en-US" smtClean="0"/>
              <a:t>‹#›</a:t>
            </a:fld>
            <a:endParaRPr kumimoji="1" lang="ja-JP" altLang="en-US"/>
          </a:p>
        </p:txBody>
      </p:sp>
    </p:spTree>
    <p:extLst>
      <p:ext uri="{BB962C8B-B14F-4D97-AF65-F5344CB8AC3E}">
        <p14:creationId xmlns:p14="http://schemas.microsoft.com/office/powerpoint/2010/main" val="572413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548680" y="477237"/>
            <a:ext cx="5616624" cy="710387"/>
          </a:xfrm>
          <a:prstGeom prst="roundRect">
            <a:avLst/>
          </a:prstGeom>
        </p:spPr>
        <p:style>
          <a:lnRef idx="2">
            <a:schemeClr val="accent5"/>
          </a:lnRef>
          <a:fillRef idx="1">
            <a:schemeClr val="lt1"/>
          </a:fillRef>
          <a:effectRef idx="0">
            <a:schemeClr val="accent5"/>
          </a:effectRef>
          <a:fontRef idx="minor">
            <a:schemeClr val="dk1"/>
          </a:fontRef>
        </p:style>
        <p:txBody>
          <a:bodyPr lIns="36000" tIns="36000" rIns="36000" bIns="36000" rtlCol="0" anchor="ctr"/>
          <a:lstStyle/>
          <a:p>
            <a:pPr algn="ctr"/>
            <a:r>
              <a:rPr lang="ja-JP" altLang="en-US" dirty="0" smtClean="0"/>
              <a:t>平成</a:t>
            </a:r>
            <a:r>
              <a:rPr lang="en-US" altLang="ja-JP" dirty="0" smtClean="0">
                <a:solidFill>
                  <a:schemeClr val="tx1"/>
                </a:solidFill>
              </a:rPr>
              <a:t>28</a:t>
            </a:r>
            <a:r>
              <a:rPr lang="ja-JP" altLang="en-US" dirty="0" smtClean="0"/>
              <a:t>年度</a:t>
            </a:r>
            <a:r>
              <a:rPr lang="en-US" altLang="ja-JP" dirty="0" smtClean="0"/>
              <a:t/>
            </a:r>
            <a:br>
              <a:rPr lang="en-US" altLang="ja-JP" dirty="0" smtClean="0"/>
            </a:br>
            <a:r>
              <a:rPr lang="ja-JP" altLang="en-US" dirty="0" smtClean="0"/>
              <a:t>大阪障害者職業センター及び南大阪支所業務運営計画</a:t>
            </a:r>
            <a:endParaRPr lang="ja-JP" altLang="en-US" dirty="0"/>
          </a:p>
        </p:txBody>
      </p:sp>
      <p:sp>
        <p:nvSpPr>
          <p:cNvPr id="17" name="正方形/長方形 16"/>
          <p:cNvSpPr/>
          <p:nvPr/>
        </p:nvSpPr>
        <p:spPr>
          <a:xfrm>
            <a:off x="548680" y="4446369"/>
            <a:ext cx="5652628" cy="4532577"/>
          </a:xfrm>
          <a:prstGeom prst="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8680" y="1446362"/>
            <a:ext cx="5688632" cy="2556284"/>
          </a:xfrm>
          <a:prstGeom prst="rect">
            <a:avLst/>
          </a:prstGeom>
        </p:spPr>
        <p:style>
          <a:lnRef idx="2">
            <a:schemeClr val="accent6"/>
          </a:lnRef>
          <a:fillRef idx="1">
            <a:schemeClr val="lt1"/>
          </a:fillRef>
          <a:effectRef idx="0">
            <a:schemeClr val="accent6"/>
          </a:effectRef>
          <a:fontRef idx="minor">
            <a:schemeClr val="dk1"/>
          </a:fontRef>
        </p:style>
        <p:txBody>
          <a:bodyPr lIns="72000" tIns="144000" rIns="72000" bIns="72000" rtlCol="0" anchor="ctr"/>
          <a:lstStyle/>
          <a:p>
            <a:pPr marL="228600" indent="-228600">
              <a:buFont typeface="+mj-ea"/>
              <a:buAutoNum type="circleNumDbPlain"/>
            </a:pPr>
            <a:r>
              <a:rPr kumimoji="1" lang="ja-JP" altLang="en-US" sz="1200" dirty="0" smtClean="0"/>
              <a:t>働くことを希望しながら、就職及び職場適応上の課題を有する障害者またはメンタル不調による休職者に対して、良質で専門的な支援を提供することにより、障害者の雇用の促進と職業の安定に貢献すること。</a:t>
            </a:r>
            <a:endParaRPr kumimoji="1" lang="en-US" altLang="ja-JP" sz="1200" dirty="0" smtClean="0"/>
          </a:p>
          <a:p>
            <a:pPr marL="228600" indent="-228600">
              <a:buFont typeface="+mj-ea"/>
              <a:buAutoNum type="circleNumDbPlain"/>
            </a:pPr>
            <a:r>
              <a:rPr lang="ja-JP" altLang="en-US" sz="1200" dirty="0" smtClean="0"/>
              <a:t>障害者の雇入れ及び雇用管理に課題を有する事業主に対して、専門的かつ体系的な支援を提供することにより、障害の有無に関わらず共に働く社会の実現に寄与すること。</a:t>
            </a:r>
            <a:endParaRPr lang="en-US" altLang="ja-JP" sz="1200" dirty="0" smtClean="0"/>
          </a:p>
          <a:p>
            <a:pPr marL="228600" indent="-228600">
              <a:buFont typeface="+mj-ea"/>
              <a:buAutoNum type="circleNumDbPlain"/>
            </a:pPr>
            <a:r>
              <a:rPr kumimoji="1" lang="ja-JP" altLang="en-US" sz="1200" dirty="0" smtClean="0"/>
              <a:t>障害者の就労支援を行う関係機関に対して、当機構及び当センターが持つ情報及び技術を提供し、かつ普及させることにより、地域の就労支援の量と質の向上に寄与すること。</a:t>
            </a:r>
            <a:endParaRPr kumimoji="1" lang="en-US" altLang="ja-JP" sz="1200" dirty="0" smtClean="0"/>
          </a:p>
          <a:p>
            <a:pPr marL="228600" indent="-228600">
              <a:buFont typeface="+mj-ea"/>
              <a:buAutoNum type="circleNumDbPlain"/>
            </a:pPr>
            <a:r>
              <a:rPr lang="ja-JP" altLang="en-US" sz="1200" dirty="0" smtClean="0"/>
              <a:t>独立行政法人としての使命を踏まえ、他の支援機関では実施が困難な職業リハビリテーション上の課題に取組むことにより、職業リハビリテーションの先導者としての役割をはたすこと。</a:t>
            </a:r>
            <a:endParaRPr kumimoji="1" lang="ja-JP" altLang="en-US" sz="1200" dirty="0"/>
          </a:p>
        </p:txBody>
      </p:sp>
      <p:sp>
        <p:nvSpPr>
          <p:cNvPr id="11" name="ホームベース 10"/>
          <p:cNvSpPr/>
          <p:nvPr/>
        </p:nvSpPr>
        <p:spPr>
          <a:xfrm>
            <a:off x="548680" y="4209677"/>
            <a:ext cx="5688632" cy="473385"/>
          </a:xfrm>
          <a:prstGeom prst="homePlate">
            <a:avLst/>
          </a:prstGeom>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2000" dirty="0" smtClean="0"/>
              <a:t>組織として取り組むべき課題と具体的な取組み</a:t>
            </a:r>
            <a:endParaRPr lang="ja-JP" altLang="en-US" sz="2000" dirty="0"/>
          </a:p>
        </p:txBody>
      </p:sp>
      <p:sp>
        <p:nvSpPr>
          <p:cNvPr id="12" name="角丸四角形 11"/>
          <p:cNvSpPr/>
          <p:nvPr/>
        </p:nvSpPr>
        <p:spPr>
          <a:xfrm>
            <a:off x="620688" y="4788024"/>
            <a:ext cx="5472608" cy="1440160"/>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solidFill>
                  <a:schemeClr val="tx1"/>
                </a:solidFill>
              </a:rPr>
              <a:t>精神障害者、発達障害者等に対する専門的支援のさらなる強化　　　　</a:t>
            </a:r>
            <a:endParaRPr lang="en-US" altLang="ja-JP" sz="1200" dirty="0" smtClean="0">
              <a:solidFill>
                <a:schemeClr val="tx1"/>
              </a:solidFill>
            </a:endParaRPr>
          </a:p>
          <a:p>
            <a:r>
              <a:rPr lang="ja-JP" altLang="en-US" sz="1000" dirty="0" smtClean="0">
                <a:solidFill>
                  <a:schemeClr val="tx1"/>
                </a:solidFill>
              </a:rPr>
              <a:t>○広報活動の強化による、センターの支援を必要としている精神障害者等の利用促進</a:t>
            </a:r>
            <a:endParaRPr lang="en-US" altLang="ja-JP" sz="1000" dirty="0" smtClean="0">
              <a:solidFill>
                <a:schemeClr val="tx1"/>
              </a:solidFill>
            </a:endParaRPr>
          </a:p>
          <a:p>
            <a:r>
              <a:rPr lang="ja-JP" altLang="en-US" sz="1000" dirty="0" smtClean="0">
                <a:solidFill>
                  <a:schemeClr val="tx1"/>
                </a:solidFill>
              </a:rPr>
              <a:t>○職業センター説明会の開催（毎週火曜日）</a:t>
            </a:r>
            <a:endParaRPr lang="en-US" altLang="ja-JP" sz="1000" dirty="0" smtClean="0">
              <a:solidFill>
                <a:schemeClr val="tx1"/>
              </a:solidFill>
            </a:endParaRPr>
          </a:p>
          <a:p>
            <a:r>
              <a:rPr lang="ja-JP" altLang="en-US" sz="1000" dirty="0" smtClean="0">
                <a:solidFill>
                  <a:schemeClr val="tx1"/>
                </a:solidFill>
              </a:rPr>
              <a:t>○発達障害者の気づきを促すための自己分析コースの試行実施</a:t>
            </a:r>
            <a:endParaRPr lang="en-US" altLang="ja-JP" sz="1000" dirty="0" smtClean="0">
              <a:solidFill>
                <a:schemeClr val="tx1"/>
              </a:solidFill>
            </a:endParaRPr>
          </a:p>
          <a:p>
            <a:r>
              <a:rPr lang="ja-JP" altLang="en-US" sz="1000" dirty="0" smtClean="0">
                <a:solidFill>
                  <a:schemeClr val="tx1"/>
                </a:solidFill>
              </a:rPr>
              <a:t>○利用者個々のニーズに応じた柔軟なカリキュラム設定による職業準備支援の実施　</a:t>
            </a:r>
            <a:endParaRPr lang="en-US" altLang="ja-JP" sz="1000" dirty="0">
              <a:solidFill>
                <a:schemeClr val="tx1"/>
              </a:solidFill>
            </a:endParaRPr>
          </a:p>
          <a:p>
            <a:r>
              <a:rPr lang="ja-JP" altLang="en-US" sz="1000" dirty="0" smtClean="0">
                <a:solidFill>
                  <a:schemeClr val="tx1"/>
                </a:solidFill>
              </a:rPr>
              <a:t>○精神障害者、発達障害者等に重点化したジョブコーチ支援の実施</a:t>
            </a:r>
            <a:endParaRPr lang="en-US" altLang="ja-JP" sz="1000" dirty="0" smtClean="0">
              <a:solidFill>
                <a:schemeClr val="tx1"/>
              </a:solidFill>
            </a:endParaRPr>
          </a:p>
          <a:p>
            <a:r>
              <a:rPr lang="ja-JP" altLang="en-US" sz="1000" dirty="0" smtClean="0">
                <a:solidFill>
                  <a:schemeClr val="tx1"/>
                </a:solidFill>
              </a:rPr>
              <a:t>○利用者の多様化に応じたアセスメント技法及びプログラムを充実させたリワーク支援の実施</a:t>
            </a:r>
            <a:r>
              <a:rPr lang="ja-JP" altLang="en-US" sz="1000" dirty="0" smtClean="0">
                <a:solidFill>
                  <a:srgbClr val="FF0000"/>
                </a:solidFill>
              </a:rPr>
              <a:t>　</a:t>
            </a:r>
            <a:endParaRPr lang="ja-JP" altLang="en-US" sz="1000" dirty="0">
              <a:solidFill>
                <a:srgbClr val="FF0000"/>
              </a:solidFill>
            </a:endParaRPr>
          </a:p>
        </p:txBody>
      </p:sp>
      <p:sp>
        <p:nvSpPr>
          <p:cNvPr id="13" name="角丸四角形 12"/>
          <p:cNvSpPr/>
          <p:nvPr/>
        </p:nvSpPr>
        <p:spPr>
          <a:xfrm>
            <a:off x="626883" y="7886497"/>
            <a:ext cx="5472608" cy="933975"/>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solidFill>
                  <a:schemeClr val="tx1"/>
                </a:solidFill>
              </a:rPr>
              <a:t>地域の職業リハビリテーション関係機関に対する助言・援助業務の推進</a:t>
            </a:r>
            <a:endParaRPr lang="en-US" altLang="ja-JP" sz="1200" dirty="0">
              <a:solidFill>
                <a:schemeClr val="tx1"/>
              </a:solidFill>
            </a:endParaRPr>
          </a:p>
          <a:p>
            <a:r>
              <a:rPr lang="ja-JP" altLang="en-US" sz="1000" dirty="0" smtClean="0">
                <a:solidFill>
                  <a:schemeClr val="tx1"/>
                </a:solidFill>
              </a:rPr>
              <a:t> ○積極的なニーズ把握・広報</a:t>
            </a:r>
            <a:r>
              <a:rPr lang="ja-JP" altLang="en-US" sz="1000" dirty="0">
                <a:solidFill>
                  <a:schemeClr val="tx1"/>
                </a:solidFill>
              </a:rPr>
              <a:t>周知活動の強化</a:t>
            </a:r>
            <a:endParaRPr lang="en-US" altLang="ja-JP" sz="1000" dirty="0">
              <a:solidFill>
                <a:schemeClr val="tx1"/>
              </a:solidFill>
            </a:endParaRPr>
          </a:p>
          <a:p>
            <a:r>
              <a:rPr lang="ja-JP" altLang="en-US" sz="1000" dirty="0" smtClean="0">
                <a:solidFill>
                  <a:schemeClr val="tx1"/>
                </a:solidFill>
              </a:rPr>
              <a:t> ○研修メニューの充実</a:t>
            </a:r>
            <a:endParaRPr lang="en-US" altLang="ja-JP" sz="1000" dirty="0" smtClean="0">
              <a:solidFill>
                <a:schemeClr val="tx1"/>
              </a:solidFill>
            </a:endParaRPr>
          </a:p>
          <a:p>
            <a:r>
              <a:rPr lang="ja-JP" altLang="en-US" sz="1000" dirty="0" smtClean="0"/>
              <a:t> ○</a:t>
            </a:r>
            <a:r>
              <a:rPr lang="ja-JP" altLang="en-US" sz="1000" dirty="0"/>
              <a:t>協同支援の</a:t>
            </a:r>
            <a:r>
              <a:rPr lang="ja-JP" altLang="en-US" sz="1000" dirty="0" smtClean="0"/>
              <a:t>促進　</a:t>
            </a:r>
            <a:r>
              <a:rPr lang="ja-JP" altLang="en-US" sz="1000" dirty="0"/>
              <a:t>　</a:t>
            </a:r>
            <a:endParaRPr lang="en-US" altLang="ja-JP" sz="1000" dirty="0" smtClean="0"/>
          </a:p>
        </p:txBody>
      </p:sp>
      <p:sp>
        <p:nvSpPr>
          <p:cNvPr id="14" name="角丸四角形 13"/>
          <p:cNvSpPr/>
          <p:nvPr/>
        </p:nvSpPr>
        <p:spPr>
          <a:xfrm>
            <a:off x="620688" y="6386657"/>
            <a:ext cx="5472608" cy="1353695"/>
          </a:xfrm>
          <a:prstGeom prst="roundRect">
            <a:avLst/>
          </a:prstGeom>
          <a:ln>
            <a:prstDash val="sysDash"/>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r>
              <a:rPr lang="ja-JP" altLang="en-US" sz="1200" dirty="0" smtClean="0">
                <a:solidFill>
                  <a:schemeClr val="tx1"/>
                </a:solidFill>
              </a:rPr>
              <a:t>専門的な事業主支援の積極的展開</a:t>
            </a:r>
            <a:endParaRPr lang="en-US" altLang="ja-JP" sz="1000" dirty="0" smtClean="0">
              <a:solidFill>
                <a:schemeClr val="tx1"/>
              </a:solidFill>
            </a:endParaRPr>
          </a:p>
          <a:p>
            <a:r>
              <a:rPr lang="ja-JP" altLang="en-US" sz="1000" dirty="0" smtClean="0">
                <a:solidFill>
                  <a:schemeClr val="tx1"/>
                </a:solidFill>
              </a:rPr>
              <a:t>○</a:t>
            </a:r>
            <a:r>
              <a:rPr lang="ja-JP" altLang="en-US" sz="1000" dirty="0">
                <a:solidFill>
                  <a:schemeClr val="tx1"/>
                </a:solidFill>
              </a:rPr>
              <a:t>広報活動の</a:t>
            </a:r>
            <a:r>
              <a:rPr lang="ja-JP" altLang="en-US" sz="1000" dirty="0" smtClean="0">
                <a:solidFill>
                  <a:schemeClr val="tx1"/>
                </a:solidFill>
              </a:rPr>
              <a:t>強化</a:t>
            </a:r>
            <a:endParaRPr lang="en-US" altLang="ja-JP" sz="1000" dirty="0" smtClean="0">
              <a:solidFill>
                <a:schemeClr val="tx1"/>
              </a:solidFill>
            </a:endParaRPr>
          </a:p>
          <a:p>
            <a:r>
              <a:rPr lang="ja-JP" altLang="en-US" sz="1000" dirty="0" smtClean="0">
                <a:solidFill>
                  <a:schemeClr val="tx1"/>
                </a:solidFill>
              </a:rPr>
              <a:t>○事業</a:t>
            </a:r>
            <a:r>
              <a:rPr lang="ja-JP" altLang="en-US" sz="1000" dirty="0">
                <a:solidFill>
                  <a:schemeClr val="tx1"/>
                </a:solidFill>
              </a:rPr>
              <a:t>主に対する精神障害者の雇用管理に関する事項についての体系的な助言・援助の実施</a:t>
            </a:r>
            <a:endParaRPr lang="en-US" altLang="ja-JP" sz="1000" dirty="0">
              <a:solidFill>
                <a:schemeClr val="tx1"/>
              </a:solidFill>
            </a:endParaRPr>
          </a:p>
          <a:p>
            <a:r>
              <a:rPr lang="ja-JP" altLang="en-US" sz="1000" dirty="0">
                <a:solidFill>
                  <a:schemeClr val="tx1"/>
                </a:solidFill>
              </a:rPr>
              <a:t>○障害者雇用率達成指導及び障害者雇用納付金関係業務との連携、提案型の事業主支援の実施</a:t>
            </a:r>
            <a:endParaRPr lang="en-US" altLang="ja-JP" sz="1000" dirty="0">
              <a:solidFill>
                <a:schemeClr val="tx1"/>
              </a:solidFill>
            </a:endParaRPr>
          </a:p>
          <a:p>
            <a:r>
              <a:rPr lang="ja-JP" altLang="en-US" sz="1000" dirty="0" smtClean="0">
                <a:solidFill>
                  <a:schemeClr val="tx1"/>
                </a:solidFill>
              </a:rPr>
              <a:t>○在職中の障害者の雇用継続・職場復帰に関する支援の充実</a:t>
            </a:r>
            <a:endParaRPr lang="en-US" altLang="ja-JP" sz="1000" dirty="0" smtClean="0">
              <a:solidFill>
                <a:schemeClr val="tx1"/>
              </a:solidFill>
            </a:endParaRPr>
          </a:p>
          <a:p>
            <a:r>
              <a:rPr lang="ja-JP" altLang="en-US" sz="1000" dirty="0" smtClean="0">
                <a:solidFill>
                  <a:schemeClr val="tx1"/>
                </a:solidFill>
              </a:rPr>
              <a:t>○事業主支援ワークショップの開催（本所６回、支所２回）　</a:t>
            </a:r>
            <a:endParaRPr lang="ja-JP" altLang="en-US" sz="1000" dirty="0">
              <a:solidFill>
                <a:schemeClr val="tx1"/>
              </a:solidFill>
            </a:endParaRPr>
          </a:p>
        </p:txBody>
      </p:sp>
      <p:sp>
        <p:nvSpPr>
          <p:cNvPr id="4" name="角丸四角形 3"/>
          <p:cNvSpPr/>
          <p:nvPr/>
        </p:nvSpPr>
        <p:spPr>
          <a:xfrm>
            <a:off x="2314017" y="1266342"/>
            <a:ext cx="2232248" cy="3600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dist"/>
            <a:r>
              <a:rPr kumimoji="1" lang="ja-JP" altLang="en-US" dirty="0" smtClean="0"/>
              <a:t>組織の使命</a:t>
            </a:r>
            <a:endParaRPr kumimoji="1" lang="ja-JP" altLang="en-US" dirty="0"/>
          </a:p>
        </p:txBody>
      </p:sp>
      <p:sp>
        <p:nvSpPr>
          <p:cNvPr id="15" name="テキスト ボックス 14"/>
          <p:cNvSpPr txBox="1"/>
          <p:nvPr/>
        </p:nvSpPr>
        <p:spPr>
          <a:xfrm>
            <a:off x="5772965" y="7443"/>
            <a:ext cx="928694" cy="307777"/>
          </a:xfrm>
          <a:prstGeom prst="rect">
            <a:avLst/>
          </a:prstGeom>
          <a:noFill/>
          <a:ln w="15875">
            <a:solidFill>
              <a:schemeClr val="tx1"/>
            </a:solidFill>
          </a:ln>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7-2</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533356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339</Words>
  <Application>Microsoft Office PowerPoint</Application>
  <PresentationFormat>画面に合わせる (4:3)</PresentationFormat>
  <Paragraphs>25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独立行政法人 高齢・障害・求職者雇用支援機構</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平成26年度 大阪障害者職業センター及び南大阪支所業務運営計画</dc:title>
  <dc:creator>独立行政法人 高齢・障害・求職者雇用支援機構</dc:creator>
  <cp:lastModifiedBy>HOSTNAME</cp:lastModifiedBy>
  <cp:revision>35</cp:revision>
  <cp:lastPrinted>2015-05-21T10:49:07Z</cp:lastPrinted>
  <dcterms:created xsi:type="dcterms:W3CDTF">2014-05-01T23:47:25Z</dcterms:created>
  <dcterms:modified xsi:type="dcterms:W3CDTF">2016-06-20T07:43:35Z</dcterms:modified>
</cp:coreProperties>
</file>