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4" autoAdjust="0"/>
  </p:normalViewPr>
  <p:slideViewPr>
    <p:cSldViewPr>
      <p:cViewPr>
        <p:scale>
          <a:sx n="120" d="100"/>
          <a:sy n="120" d="100"/>
        </p:scale>
        <p:origin x="660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ja-JP" sz="1100" dirty="0"/>
              <a:t>利用障害者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Lbls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Sheet1!$A$2:$A$8</c:f>
              <c:strCache>
                <c:ptCount val="7"/>
                <c:pt idx="0">
                  <c:v>身体障害者</c:v>
                </c:pt>
                <c:pt idx="1">
                  <c:v>知的障害者</c:v>
                </c:pt>
                <c:pt idx="2">
                  <c:v>精神障害者</c:v>
                </c:pt>
                <c:pt idx="3">
                  <c:v>発達障害者</c:v>
                </c:pt>
                <c:pt idx="4">
                  <c:v>高次脳機能障害者</c:v>
                </c:pt>
                <c:pt idx="5">
                  <c:v>難病者</c:v>
                </c:pt>
                <c:pt idx="6">
                  <c:v>その他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76</c:v>
                </c:pt>
                <c:pt idx="1">
                  <c:v>518</c:v>
                </c:pt>
                <c:pt idx="2">
                  <c:v>547</c:v>
                </c:pt>
                <c:pt idx="3">
                  <c:v>413</c:v>
                </c:pt>
                <c:pt idx="4">
                  <c:v>55</c:v>
                </c:pt>
                <c:pt idx="5">
                  <c:v>8</c:v>
                </c:pt>
                <c:pt idx="6">
                  <c:v>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4"/>
        <c:txPr>
          <a:bodyPr/>
          <a:lstStyle/>
          <a:p>
            <a:pPr>
              <a:defRPr sz="800" baseline="0">
                <a:ea typeface="ＭＳ Ｐゴシック" pitchFamily="50" charset="-128"/>
              </a:defRPr>
            </a:pPr>
            <a:endParaRPr lang="ja-JP"/>
          </a:p>
        </c:txPr>
      </c:legendEntry>
      <c:layout/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ja-JP" sz="1100" dirty="0"/>
              <a:t>職業準備</a:t>
            </a:r>
            <a:r>
              <a:rPr lang="ja-JP" sz="1100" dirty="0" smtClean="0"/>
              <a:t>支援</a:t>
            </a:r>
            <a:endParaRPr lang="en-US" altLang="ja-JP" sz="1100" dirty="0" smtClean="0"/>
          </a:p>
          <a:p>
            <a:pPr>
              <a:defRPr sz="1100"/>
            </a:pPr>
            <a:r>
              <a:rPr lang="en-US" altLang="ja-JP" sz="900" dirty="0" smtClean="0"/>
              <a:t>(</a:t>
            </a:r>
            <a:r>
              <a:rPr lang="ja-JP" altLang="en-US" sz="900" dirty="0" smtClean="0"/>
              <a:t>開始者）</a:t>
            </a:r>
            <a:endParaRPr lang="ja-JP" sz="9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Lbls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Sheet1!$A$2:$A$8</c:f>
              <c:strCache>
                <c:ptCount val="7"/>
                <c:pt idx="0">
                  <c:v>身体障害者</c:v>
                </c:pt>
                <c:pt idx="1">
                  <c:v>知的障害者</c:v>
                </c:pt>
                <c:pt idx="2">
                  <c:v>精神障害者</c:v>
                </c:pt>
                <c:pt idx="3">
                  <c:v>発達障害者</c:v>
                </c:pt>
                <c:pt idx="4">
                  <c:v>高次脳機能障害者</c:v>
                </c:pt>
                <c:pt idx="5">
                  <c:v>難病者</c:v>
                </c:pt>
                <c:pt idx="6">
                  <c:v>その他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28</c:v>
                </c:pt>
                <c:pt idx="3">
                  <c:v>50</c:v>
                </c:pt>
                <c:pt idx="4">
                  <c:v>6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4"/>
        <c:txPr>
          <a:bodyPr/>
          <a:lstStyle/>
          <a:p>
            <a:pPr>
              <a:defRPr sz="800" b="0" baseline="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</c:legendEntry>
      <c:layout>
        <c:manualLayout>
          <c:xMode val="edge"/>
          <c:yMode val="edge"/>
          <c:x val="0.63687659895560456"/>
          <c:y val="0.22542017786985455"/>
          <c:w val="0.33349397879479908"/>
          <c:h val="0.64989921330384393"/>
        </c:manualLayout>
      </c:layout>
      <c:overlay val="0"/>
      <c:spPr>
        <a:ln>
          <a:solidFill>
            <a:srgbClr val="0070C0"/>
          </a:solidFill>
        </a:ln>
      </c:spPr>
      <c:txPr>
        <a:bodyPr/>
        <a:lstStyle/>
        <a:p>
          <a:pPr>
            <a:defRPr sz="800" b="0"/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ja-JP" sz="1100" dirty="0"/>
              <a:t>ジョブコーチ支援</a:t>
            </a:r>
            <a:r>
              <a:rPr lang="ja-JP" sz="1100" dirty="0" smtClean="0"/>
              <a:t>事業</a:t>
            </a:r>
            <a:r>
              <a:rPr lang="ja-JP" altLang="en-US" sz="900" dirty="0" smtClean="0"/>
              <a:t>（開始者）</a:t>
            </a:r>
            <a:endParaRPr lang="ja-JP" sz="11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3529987374999832E-2"/>
          <c:y val="0.25120197467267652"/>
          <c:w val="0.44981662420560486"/>
          <c:h val="0.6297432738878467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altLang="en-US"/>
                      <a:t>48; </a:t>
                    </a:r>
                    <a:r>
                      <a:rPr lang="en-US" altLang="en-US" smtClean="0"/>
                      <a:t>25%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</c:dLbl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Sheet1!$A$2:$A$8</c:f>
              <c:strCache>
                <c:ptCount val="7"/>
                <c:pt idx="0">
                  <c:v>身体障害者</c:v>
                </c:pt>
                <c:pt idx="1">
                  <c:v>知的障害者</c:v>
                </c:pt>
                <c:pt idx="2">
                  <c:v>精神障害者</c:v>
                </c:pt>
                <c:pt idx="3">
                  <c:v>発達障害者</c:v>
                </c:pt>
                <c:pt idx="4">
                  <c:v>高次脳機能障害者</c:v>
                </c:pt>
                <c:pt idx="5">
                  <c:v>難病者</c:v>
                </c:pt>
                <c:pt idx="6">
                  <c:v>その他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</c:v>
                </c:pt>
                <c:pt idx="1">
                  <c:v>80</c:v>
                </c:pt>
                <c:pt idx="2">
                  <c:v>44</c:v>
                </c:pt>
                <c:pt idx="3">
                  <c:v>48</c:v>
                </c:pt>
                <c:pt idx="4">
                  <c:v>6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列2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身体障害者</c:v>
                </c:pt>
                <c:pt idx="1">
                  <c:v>知的障害者</c:v>
                </c:pt>
                <c:pt idx="2">
                  <c:v>精神障害者</c:v>
                </c:pt>
                <c:pt idx="3">
                  <c:v>発達障害者</c:v>
                </c:pt>
                <c:pt idx="4">
                  <c:v>高次脳機能障害者</c:v>
                </c:pt>
                <c:pt idx="5">
                  <c:v>難病者</c:v>
                </c:pt>
                <c:pt idx="6">
                  <c:v>その他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4"/>
        <c:txPr>
          <a:bodyPr/>
          <a:lstStyle/>
          <a:p>
            <a:pPr>
              <a:defRPr sz="800" baseline="0">
                <a:ea typeface="ＭＳ Ｐゴシック" pitchFamily="50" charset="-128"/>
              </a:defRPr>
            </a:pPr>
            <a:endParaRPr lang="ja-JP"/>
          </a:p>
        </c:txPr>
      </c:legendEntry>
      <c:layout/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0.46473</cdr:x>
      <cdr:y>0.13214</cdr:y>
    </cdr:from>
    <cdr:to>
      <cdr:x>0.68072</cdr:x>
      <cdr:y>0.19934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1394372" y="283203"/>
          <a:ext cx="648072" cy="14401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700" dirty="0" smtClean="0"/>
            <a:t>計 </a:t>
          </a:r>
          <a:r>
            <a:rPr lang="en-US" altLang="ja-JP" sz="700" dirty="0" smtClean="0"/>
            <a:t>1,709</a:t>
          </a:r>
          <a:r>
            <a:rPr lang="ja-JP" altLang="en-US" sz="700" dirty="0" smtClean="0"/>
            <a:t>人</a:t>
          </a:r>
          <a:endParaRPr lang="ja-JP" altLang="en-US" sz="7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0.20455</cdr:x>
      <cdr:y>0.90323</cdr:y>
    </cdr:from>
    <cdr:to>
      <cdr:x>0.84091</cdr:x>
      <cdr:y>0.96774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642942" y="2000264"/>
          <a:ext cx="2000264" cy="14287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ja-JP" altLang="en-US" sz="700" dirty="0" smtClean="0"/>
            <a:t>職リハ移行率：</a:t>
          </a:r>
          <a:r>
            <a:rPr lang="en-US" altLang="ja-JP" sz="700" dirty="0" smtClean="0"/>
            <a:t>83.7</a:t>
          </a:r>
          <a:r>
            <a:rPr lang="ja-JP" altLang="en-US" sz="700" dirty="0" smtClean="0"/>
            <a:t>％、就職率：</a:t>
          </a:r>
          <a:r>
            <a:rPr lang="en-US" altLang="ja-JP" sz="700" dirty="0" smtClean="0"/>
            <a:t>67.4</a:t>
          </a:r>
          <a:r>
            <a:rPr lang="ja-JP" altLang="en-US" sz="700" dirty="0" smtClean="0"/>
            <a:t>％</a:t>
          </a:r>
          <a:endParaRPr lang="ja-JP" altLang="en-US" sz="700" dirty="0"/>
        </a:p>
      </cdr:txBody>
    </cdr:sp>
  </cdr:relSizeAnchor>
  <cdr:relSizeAnchor xmlns:cdr="http://schemas.openxmlformats.org/drawingml/2006/chartDrawing">
    <cdr:from>
      <cdr:x>0.60306</cdr:x>
      <cdr:y>0.14193</cdr:y>
    </cdr:from>
    <cdr:to>
      <cdr:x>0.77789</cdr:x>
      <cdr:y>0.2014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1809414" y="304170"/>
          <a:ext cx="524576" cy="1274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700" dirty="0" smtClean="0"/>
            <a:t>計 </a:t>
          </a:r>
          <a:r>
            <a:rPr lang="en-US" altLang="ja-JP" sz="700" dirty="0" smtClean="0"/>
            <a:t>90</a:t>
          </a:r>
          <a:r>
            <a:rPr lang="ja-JP" altLang="en-US" sz="700" dirty="0" smtClean="0"/>
            <a:t>人</a:t>
          </a:r>
          <a:endParaRPr lang="ja-JP" altLang="en-US" sz="7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0.20455</cdr:x>
      <cdr:y>0.90323</cdr:y>
    </cdr:from>
    <cdr:to>
      <cdr:x>0.84091</cdr:x>
      <cdr:y>0.96774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642942" y="2000264"/>
          <a:ext cx="2000264" cy="14287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ja-JP" altLang="en-US" sz="700" dirty="0" smtClean="0"/>
            <a:t>支援終了後</a:t>
          </a:r>
          <a:r>
            <a:rPr lang="en-US" altLang="ja-JP" sz="700" dirty="0" smtClean="0"/>
            <a:t>6</a:t>
          </a:r>
          <a:r>
            <a:rPr lang="ja-JP" altLang="en-US" sz="700" dirty="0" smtClean="0"/>
            <a:t>月後の職場定着率：</a:t>
          </a:r>
          <a:r>
            <a:rPr lang="en-US" altLang="ja-JP" sz="700" dirty="0" smtClean="0"/>
            <a:t>88.4</a:t>
          </a:r>
          <a:r>
            <a:rPr lang="ja-JP" altLang="en-US" sz="700" dirty="0" smtClean="0"/>
            <a:t>％</a:t>
          </a:r>
          <a:endParaRPr lang="ja-JP" altLang="en-US" sz="700" dirty="0"/>
        </a:p>
      </cdr:txBody>
    </cdr:sp>
  </cdr:relSizeAnchor>
  <cdr:relSizeAnchor xmlns:cdr="http://schemas.openxmlformats.org/drawingml/2006/chartDrawing">
    <cdr:from>
      <cdr:x>0.59581</cdr:x>
      <cdr:y>0.12729</cdr:y>
    </cdr:from>
    <cdr:to>
      <cdr:x>0.77466</cdr:x>
      <cdr:y>0.19601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1787660" y="272806"/>
          <a:ext cx="536640" cy="147271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700" dirty="0" smtClean="0"/>
            <a:t>計 </a:t>
          </a:r>
          <a:r>
            <a:rPr lang="en-US" altLang="ja-JP" sz="700" dirty="0" smtClean="0"/>
            <a:t>189</a:t>
          </a:r>
          <a:r>
            <a:rPr lang="ja-JP" altLang="en-US" sz="700" dirty="0" smtClean="0"/>
            <a:t>人</a:t>
          </a:r>
          <a:endParaRPr lang="ja-JP" altLang="en-US" sz="7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B138E-F683-4704-9A45-9CB64AB4D26C}" type="datetimeFigureOut">
              <a:rPr kumimoji="1" lang="ja-JP" altLang="en-US" smtClean="0"/>
              <a:t>2016/6/20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62A75-0E28-4CC4-ABD9-FE2D38BA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969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06A76-08F1-4635-AFA7-4F9677F79EF8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microsoft.com/office/2007/relationships/hdphoto" Target="../media/hdphoto1.wdp"/><Relationship Id="rId7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つの角を切り取った四角形 14"/>
          <p:cNvSpPr/>
          <p:nvPr/>
        </p:nvSpPr>
        <p:spPr>
          <a:xfrm flipH="1">
            <a:off x="5381628" y="1643050"/>
            <a:ext cx="4429156" cy="2714644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6596074" y="1857364"/>
            <a:ext cx="3143272" cy="2428892"/>
          </a:xfrm>
          <a:prstGeom prst="roundRect">
            <a:avLst>
              <a:gd name="adj" fmla="val 634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10388" y="1928802"/>
            <a:ext cx="2667000" cy="19322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1 つの角を切り取った四角形 6"/>
          <p:cNvSpPr/>
          <p:nvPr/>
        </p:nvSpPr>
        <p:spPr>
          <a:xfrm>
            <a:off x="166654" y="1643050"/>
            <a:ext cx="4429156" cy="5072098"/>
          </a:xfrm>
          <a:prstGeom prst="snip1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9596" y="71414"/>
            <a:ext cx="8420100" cy="500066"/>
          </a:xfrm>
        </p:spPr>
        <p:txBody>
          <a:bodyPr>
            <a:normAutofit/>
          </a:bodyPr>
          <a:lstStyle/>
          <a:p>
            <a:r>
              <a:rPr kumimoji="1" lang="ja-JP" altLang="en-US" sz="2400" u="sng" dirty="0" smtClean="0"/>
              <a:t>平成</a:t>
            </a:r>
            <a:r>
              <a:rPr kumimoji="1" lang="en-US" altLang="ja-JP" sz="2400" u="sng" dirty="0" smtClean="0"/>
              <a:t>27</a:t>
            </a:r>
            <a:r>
              <a:rPr kumimoji="1" lang="ja-JP" altLang="en-US" sz="2400" u="sng" dirty="0" smtClean="0"/>
              <a:t>年度大阪障害者職業センターの業務概況</a:t>
            </a:r>
            <a:endParaRPr kumimoji="1" lang="ja-JP" altLang="en-US" sz="2400" u="sng" dirty="0"/>
          </a:p>
        </p:txBody>
      </p:sp>
      <p:sp>
        <p:nvSpPr>
          <p:cNvPr id="4" name="角丸四角形 3"/>
          <p:cNvSpPr/>
          <p:nvPr/>
        </p:nvSpPr>
        <p:spPr>
          <a:xfrm>
            <a:off x="1666852" y="571480"/>
            <a:ext cx="6643734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重点事項</a:t>
            </a:r>
            <a:endParaRPr kumimoji="1" lang="en-US" altLang="ja-JP" sz="1200" b="1" dirty="0" smtClean="0"/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 smtClean="0"/>
              <a:t>広報活動の強化による当センターの支援を必要とする障害者、企業等の利用促進</a:t>
            </a:r>
            <a:endParaRPr lang="en-US" altLang="ja-JP" sz="1100" dirty="0" smtClean="0"/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 smtClean="0"/>
              <a:t>利用しやすいセンターへの変身と精神障害者、発達障害者等への専門的な支援の推進</a:t>
            </a:r>
            <a:endParaRPr lang="en-US" altLang="ja-JP" sz="1100" dirty="0" smtClean="0"/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 smtClean="0"/>
              <a:t>事業主に対する雇用促進・雇用継続、雇用管理ノウハウ向上のための専門的な支援の推進</a:t>
            </a:r>
            <a:endParaRPr lang="en-US" altLang="ja-JP" sz="1100" dirty="0" smtClean="0"/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 smtClean="0"/>
              <a:t>就労移行</a:t>
            </a:r>
            <a:r>
              <a:rPr lang="ja-JP" altLang="en-US" sz="1100" dirty="0"/>
              <a:t>支援</a:t>
            </a:r>
            <a:r>
              <a:rPr lang="ja-JP" altLang="en-US" sz="1100" dirty="0" smtClean="0"/>
              <a:t>事業所等に対する助言・援助業務の推進による「福祉」から「雇用」への移行支援</a:t>
            </a:r>
            <a:endParaRPr kumimoji="1" lang="ja-JP" altLang="en-US" sz="1100" dirty="0"/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455834447"/>
              </p:ext>
            </p:extLst>
          </p:nvPr>
        </p:nvGraphicFramePr>
        <p:xfrm>
          <a:off x="272480" y="1993669"/>
          <a:ext cx="3000396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2733456664"/>
              </p:ext>
            </p:extLst>
          </p:nvPr>
        </p:nvGraphicFramePr>
        <p:xfrm>
          <a:off x="309530" y="4357694"/>
          <a:ext cx="3000396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80968" y="1571612"/>
            <a:ext cx="1071570" cy="2769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障害者支援</a:t>
            </a:r>
            <a:endParaRPr kumimoji="1" lang="ja-JP" altLang="en-US" sz="1200" dirty="0"/>
          </a:p>
        </p:txBody>
      </p:sp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2173548506"/>
              </p:ext>
            </p:extLst>
          </p:nvPr>
        </p:nvGraphicFramePr>
        <p:xfrm>
          <a:off x="3381364" y="1928802"/>
          <a:ext cx="3000396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3381364" y="4143380"/>
            <a:ext cx="3000396" cy="1857388"/>
          </a:xfrm>
          <a:prstGeom prst="roundRect">
            <a:avLst>
              <a:gd name="adj" fmla="val 6344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24306" y="4214818"/>
            <a:ext cx="18573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/>
              <a:t>職場復帰（リワーク）支援</a:t>
            </a:r>
            <a:endParaRPr kumimoji="1" lang="ja-JP" altLang="en-US" sz="1100" b="1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76919"/>
              </p:ext>
            </p:extLst>
          </p:nvPr>
        </p:nvGraphicFramePr>
        <p:xfrm>
          <a:off x="3738555" y="4500570"/>
          <a:ext cx="2500329" cy="46795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33443"/>
                <a:gridCol w="833443"/>
                <a:gridCol w="833443"/>
              </a:tblGrid>
              <a:tr h="2545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/>
                        <a:t>コーディネート</a:t>
                      </a:r>
                      <a:endParaRPr kumimoji="1" lang="ja-JP" altLang="en-US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/>
                        <a:t>支援開始</a:t>
                      </a:r>
                      <a:endParaRPr kumimoji="1" lang="ja-JP" altLang="en-US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/>
                        <a:t>職場復帰率</a:t>
                      </a:r>
                      <a:endParaRPr kumimoji="1" lang="ja-JP" altLang="en-US" sz="800" b="0" dirty="0"/>
                    </a:p>
                  </a:txBody>
                  <a:tcPr anchor="ctr"/>
                </a:tc>
              </a:tr>
              <a:tr h="17403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/>
                        <a:t>179</a:t>
                      </a:r>
                      <a:r>
                        <a:rPr kumimoji="1" lang="ja-JP" altLang="en-US" sz="800" b="0" dirty="0" smtClean="0"/>
                        <a:t>人</a:t>
                      </a:r>
                      <a:endParaRPr kumimoji="1" lang="ja-JP" altLang="en-US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/>
                        <a:t>152</a:t>
                      </a:r>
                      <a:r>
                        <a:rPr kumimoji="1" lang="ja-JP" altLang="en-US" sz="800" b="0" dirty="0" smtClean="0"/>
                        <a:t>人</a:t>
                      </a:r>
                      <a:endParaRPr kumimoji="1" lang="ja-JP" altLang="en-US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/>
                        <a:t>87.8%</a:t>
                      </a:r>
                      <a:endParaRPr kumimoji="1" lang="ja-JP" altLang="en-US" sz="8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角丸四角形吹き出し 13"/>
          <p:cNvSpPr/>
          <p:nvPr/>
        </p:nvSpPr>
        <p:spPr>
          <a:xfrm>
            <a:off x="3809992" y="5143512"/>
            <a:ext cx="2357454" cy="714380"/>
          </a:xfrm>
          <a:prstGeom prst="wedgeRoundRectCallout">
            <a:avLst>
              <a:gd name="adj1" fmla="val -19944"/>
              <a:gd name="adj2" fmla="val -62627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kumimoji="1" lang="ja-JP" altLang="en-US" sz="700" dirty="0" smtClean="0"/>
              <a:t>コーディネート</a:t>
            </a:r>
            <a:endParaRPr lang="en-US" altLang="ja-JP" sz="800" dirty="0" smtClean="0"/>
          </a:p>
          <a:p>
            <a:r>
              <a:rPr lang="ja-JP" altLang="en-US" sz="800" dirty="0" smtClean="0"/>
              <a:t>　</a:t>
            </a:r>
            <a:r>
              <a:rPr lang="ja-JP" altLang="en-US" sz="700" dirty="0" smtClean="0"/>
              <a:t>休職者、事業主、主治医の三者合意を形成</a:t>
            </a:r>
            <a:endParaRPr lang="en-US" altLang="ja-JP" sz="700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700" dirty="0" smtClean="0"/>
              <a:t>支援開始</a:t>
            </a:r>
            <a:endParaRPr kumimoji="1" lang="en-US" altLang="ja-JP" sz="700" dirty="0" smtClean="0"/>
          </a:p>
          <a:p>
            <a:r>
              <a:rPr lang="ja-JP" altLang="en-US" sz="700" dirty="0" smtClean="0"/>
              <a:t>　合意に基づき、復職支援プログラムを開始</a:t>
            </a:r>
            <a:endParaRPr kumimoji="1" lang="ja-JP" altLang="en-US" sz="7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453462" y="1500174"/>
            <a:ext cx="1071570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事業主支援</a:t>
            </a:r>
            <a:endParaRPr kumimoji="1" lang="ja-JP" altLang="en-US" sz="1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096140" y="1928802"/>
            <a:ext cx="18573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/>
              <a:t>事業主への体系的支援</a:t>
            </a:r>
            <a:endParaRPr kumimoji="1" lang="ja-JP" altLang="en-US" sz="1100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900160" y="3983232"/>
            <a:ext cx="2535100" cy="215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事業主向け研修（雇用管理サポート講座）：８回開催</a:t>
            </a:r>
            <a:endParaRPr kumimoji="1" lang="ja-JP" altLang="en-US" sz="800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2504728" y="4198676"/>
            <a:ext cx="1008112" cy="428628"/>
          </a:xfrm>
          <a:prstGeom prst="wedgeRoundRectCallout">
            <a:avLst>
              <a:gd name="adj1" fmla="val -73274"/>
              <a:gd name="adj2" fmla="val 3299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700" dirty="0" smtClean="0"/>
              <a:t>平成</a:t>
            </a:r>
            <a:r>
              <a:rPr kumimoji="1" lang="en-US" altLang="ja-JP" sz="700" dirty="0" smtClean="0"/>
              <a:t>24</a:t>
            </a:r>
            <a:r>
              <a:rPr kumimoji="1" lang="ja-JP" altLang="en-US" sz="700" dirty="0" smtClean="0"/>
              <a:t>年度より</a:t>
            </a:r>
            <a:endParaRPr kumimoji="1" lang="en-US" altLang="ja-JP" sz="700" dirty="0" smtClean="0"/>
          </a:p>
          <a:p>
            <a:r>
              <a:rPr kumimoji="1" lang="ja-JP" altLang="en-US" sz="700" dirty="0" smtClean="0"/>
              <a:t>発達障害者向けカリキュラムを本格実施</a:t>
            </a:r>
            <a:endParaRPr kumimoji="1" lang="ja-JP" altLang="en-US" sz="700" dirty="0"/>
          </a:p>
        </p:txBody>
      </p:sp>
      <p:sp>
        <p:nvSpPr>
          <p:cNvPr id="21" name="角丸四角形 20"/>
          <p:cNvSpPr/>
          <p:nvPr/>
        </p:nvSpPr>
        <p:spPr>
          <a:xfrm>
            <a:off x="6453198" y="4429132"/>
            <a:ext cx="3286148" cy="221457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453330" y="4357694"/>
            <a:ext cx="1357322" cy="28575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関係機関支援</a:t>
            </a:r>
            <a:endParaRPr kumimoji="1" lang="ja-JP" altLang="en-US" sz="1200" dirty="0"/>
          </a:p>
        </p:txBody>
      </p:sp>
      <p:sp>
        <p:nvSpPr>
          <p:cNvPr id="23" name="角丸四角形 22"/>
          <p:cNvSpPr/>
          <p:nvPr/>
        </p:nvSpPr>
        <p:spPr>
          <a:xfrm>
            <a:off x="6596074" y="4714884"/>
            <a:ext cx="3000396" cy="18573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900" b="1" dirty="0" smtClean="0"/>
              <a:t>地域の就労支援基盤の整備のために就労移行支援事業所、障害者就業・生活支援センター等の就労支援担当者に以下の助言・援助を実施</a:t>
            </a:r>
            <a:endParaRPr kumimoji="1" lang="en-US" altLang="ja-JP" sz="900" b="1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800" dirty="0" smtClean="0"/>
              <a:t>就業支援基礎研修（</a:t>
            </a:r>
            <a:r>
              <a:rPr lang="en-US" altLang="ja-JP" sz="800" dirty="0" smtClean="0"/>
              <a:t>3</a:t>
            </a:r>
            <a:r>
              <a:rPr lang="ja-JP" altLang="en-US" sz="800" dirty="0" smtClean="0"/>
              <a:t>回実施）</a:t>
            </a:r>
            <a:endParaRPr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800" dirty="0" smtClean="0"/>
              <a:t>助言、実習受入れ、利用障害者に対する協同支援</a:t>
            </a:r>
            <a:endParaRPr kumimoji="1"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800" dirty="0" smtClean="0"/>
              <a:t>ジョブコーチ養成研修</a:t>
            </a:r>
            <a:endParaRPr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800" dirty="0" smtClean="0"/>
              <a:t>研修講師派遣</a:t>
            </a:r>
            <a:endParaRPr kumimoji="1" lang="en-US" altLang="ja-JP" sz="800" dirty="0" smtClean="0"/>
          </a:p>
          <a:p>
            <a:pPr>
              <a:buFont typeface="Wingdings" pitchFamily="2" charset="2"/>
              <a:buChar char="Ø"/>
            </a:pPr>
            <a:endParaRPr lang="en-US" altLang="ja-JP" sz="900" dirty="0" smtClean="0"/>
          </a:p>
          <a:p>
            <a:r>
              <a:rPr kumimoji="1" lang="ja-JP" altLang="en-US" sz="900" b="1" dirty="0" smtClean="0"/>
              <a:t>職リハネットワークの形成</a:t>
            </a:r>
            <a:endParaRPr kumimoji="1" lang="en-US" altLang="ja-JP" sz="900" b="1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800" dirty="0" smtClean="0"/>
              <a:t>精神障害者雇用支援連絡協議会（</a:t>
            </a:r>
            <a:r>
              <a:rPr kumimoji="1" lang="en-US" altLang="ja-JP" sz="800" dirty="0" smtClean="0"/>
              <a:t>2</a:t>
            </a:r>
            <a:r>
              <a:rPr kumimoji="1" lang="ja-JP" altLang="en-US" sz="800" dirty="0" smtClean="0"/>
              <a:t>回）</a:t>
            </a:r>
            <a:endParaRPr kumimoji="1"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800" dirty="0" smtClean="0"/>
              <a:t>発達障害者雇用支援連絡協議会（</a:t>
            </a:r>
            <a:r>
              <a:rPr lang="en-US" altLang="ja-JP" sz="800" dirty="0" smtClean="0"/>
              <a:t>2</a:t>
            </a:r>
            <a:r>
              <a:rPr lang="ja-JP" altLang="en-US" sz="800" dirty="0" smtClean="0"/>
              <a:t>回）</a:t>
            </a:r>
            <a:endParaRPr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800" dirty="0" smtClean="0"/>
              <a:t>職業リハビリテーション実践セミナー</a:t>
            </a:r>
            <a:endParaRPr kumimoji="1" lang="ja-JP" altLang="en-US" sz="800" dirty="0"/>
          </a:p>
        </p:txBody>
      </p:sp>
      <p:pic>
        <p:nvPicPr>
          <p:cNvPr id="24" name="図 23" descr="27_osaka_phot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38092" y="428604"/>
            <a:ext cx="1055682" cy="10920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図 24" descr="27_minamiosaka_phot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596338" y="469110"/>
            <a:ext cx="1000132" cy="1031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Documents and Settings\CLOSKAA0802\Local Settings\Temporary Internet Files\Content.IE5\WGP9OF5J\MP900433139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24438" y="6007639"/>
            <a:ext cx="1200136" cy="707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テキスト ボックス 2"/>
          <p:cNvSpPr txBox="1"/>
          <p:nvPr/>
        </p:nvSpPr>
        <p:spPr>
          <a:xfrm>
            <a:off x="8810652" y="161333"/>
            <a:ext cx="928694" cy="30777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7-1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294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平成27年度大阪障害者職業センターの業務概況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平成24年度大阪障害者職業センターの業務概況（11月末）</dc:title>
  <dc:creator>CLOSKAA1402</dc:creator>
  <cp:lastModifiedBy>HOSTNAME</cp:lastModifiedBy>
  <cp:revision>35</cp:revision>
  <cp:lastPrinted>2016-06-15T01:42:09Z</cp:lastPrinted>
  <dcterms:created xsi:type="dcterms:W3CDTF">2012-12-05T01:22:41Z</dcterms:created>
  <dcterms:modified xsi:type="dcterms:W3CDTF">2016-06-20T07:43:38Z</dcterms:modified>
</cp:coreProperties>
</file>