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xls" ContentType="application/vnd.ms-excel"/>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964" r:id="rId1"/>
  </p:sldMasterIdLst>
  <p:notesMasterIdLst>
    <p:notesMasterId r:id="rId42"/>
  </p:notesMasterIdLst>
  <p:handoutMasterIdLst>
    <p:handoutMasterId r:id="rId43"/>
  </p:handoutMasterIdLst>
  <p:sldIdLst>
    <p:sldId id="547" r:id="rId2"/>
    <p:sldId id="642" r:id="rId3"/>
    <p:sldId id="641" r:id="rId4"/>
    <p:sldId id="545" r:id="rId5"/>
    <p:sldId id="631" r:id="rId6"/>
    <p:sldId id="643" r:id="rId7"/>
    <p:sldId id="644" r:id="rId8"/>
    <p:sldId id="645" r:id="rId9"/>
    <p:sldId id="659" r:id="rId10"/>
    <p:sldId id="647" r:id="rId11"/>
    <p:sldId id="648" r:id="rId12"/>
    <p:sldId id="649" r:id="rId13"/>
    <p:sldId id="650" r:id="rId14"/>
    <p:sldId id="634" r:id="rId15"/>
    <p:sldId id="584" r:id="rId16"/>
    <p:sldId id="651" r:id="rId17"/>
    <p:sldId id="652" r:id="rId18"/>
    <p:sldId id="653" r:id="rId19"/>
    <p:sldId id="654" r:id="rId20"/>
    <p:sldId id="655" r:id="rId21"/>
    <p:sldId id="656" r:id="rId22"/>
    <p:sldId id="657" r:id="rId23"/>
    <p:sldId id="658" r:id="rId24"/>
    <p:sldId id="309" r:id="rId25"/>
    <p:sldId id="600" r:id="rId26"/>
    <p:sldId id="601" r:id="rId27"/>
    <p:sldId id="602" r:id="rId28"/>
    <p:sldId id="603" r:id="rId29"/>
    <p:sldId id="604" r:id="rId30"/>
    <p:sldId id="605" r:id="rId31"/>
    <p:sldId id="636" r:id="rId32"/>
    <p:sldId id="637" r:id="rId33"/>
    <p:sldId id="638" r:id="rId34"/>
    <p:sldId id="639" r:id="rId35"/>
    <p:sldId id="640" r:id="rId36"/>
    <p:sldId id="611" r:id="rId37"/>
    <p:sldId id="613" r:id="rId38"/>
    <p:sldId id="614" r:id="rId39"/>
    <p:sldId id="615" r:id="rId40"/>
    <p:sldId id="616" r:id="rId41"/>
  </p:sldIdLst>
  <p:sldSz cx="9906000" cy="6858000" type="A4"/>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99FF"/>
    <a:srgbClr val="66FFFF"/>
    <a:srgbClr val="66FF33"/>
    <a:srgbClr val="FFCC00"/>
    <a:srgbClr val="FF6600"/>
    <a:srgbClr val="FF9966"/>
    <a:srgbClr val="CC3300"/>
    <a:srgbClr val="FF990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24" autoAdjust="0"/>
    <p:restoredTop sz="94424" autoAdjust="0"/>
  </p:normalViewPr>
  <p:slideViewPr>
    <p:cSldViewPr showGuides="1">
      <p:cViewPr>
        <p:scale>
          <a:sx n="87" d="100"/>
          <a:sy n="87" d="100"/>
        </p:scale>
        <p:origin x="-636" y="-72"/>
      </p:cViewPr>
      <p:guideLst>
        <p:guide orient="horz" pos="4247"/>
        <p:guide pos="3120"/>
      </p:guideLst>
    </p:cSldViewPr>
  </p:slideViewPr>
  <p:outlineViewPr>
    <p:cViewPr>
      <p:scale>
        <a:sx n="33" d="100"/>
        <a:sy n="33" d="100"/>
      </p:scale>
      <p:origin x="0" y="0"/>
    </p:cViewPr>
  </p:outlin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image" Target="../media/image3.jpeg"/><Relationship Id="rId1" Type="http://schemas.openxmlformats.org/officeDocument/2006/relationships/image" Target="../media/image2.jpeg"/><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46539559634953E-2"/>
          <c:y val="2.4939880349586958E-2"/>
          <c:w val="0.82528761910777471"/>
          <c:h val="0.86454583397290463"/>
        </c:manualLayout>
      </c:layout>
      <c:barChart>
        <c:barDir val="col"/>
        <c:grouping val="clustered"/>
        <c:varyColors val="0"/>
        <c:ser>
          <c:idx val="1"/>
          <c:order val="1"/>
          <c:tx>
            <c:strRef>
              <c:f>Sheet1!$C$1</c:f>
              <c:strCache>
                <c:ptCount val="1"/>
                <c:pt idx="0">
                  <c:v>就職件数</c:v>
                </c:pt>
              </c:strCache>
            </c:strRef>
          </c:tx>
          <c:spPr>
            <a:blipFill>
              <a:blip xmlns:r="http://schemas.openxmlformats.org/officeDocument/2006/relationships" r:embed="rId1"/>
              <a:tile tx="0" ty="0" sx="100000" sy="100000" flip="none" algn="tl"/>
            </a:blipFill>
            <a:ln w="12821">
              <a:solidFill>
                <a:sysClr val="windowText" lastClr="000000"/>
              </a:solidFill>
            </a:ln>
          </c:spPr>
          <c:invertIfNegative val="0"/>
          <c:dLbls>
            <c:dLbl>
              <c:idx val="0"/>
              <c:layout>
                <c:manualLayout>
                  <c:x val="1.9209456963428136E-2"/>
                  <c:y val="8.0520122591823701E-2"/>
                </c:manualLayout>
              </c:layout>
              <c:dLblPos val="outEnd"/>
              <c:showLegendKey val="0"/>
              <c:showVal val="1"/>
              <c:showCatName val="0"/>
              <c:showSerName val="0"/>
              <c:showPercent val="0"/>
              <c:showBubbleSize val="0"/>
            </c:dLbl>
            <c:dLbl>
              <c:idx val="1"/>
              <c:layout>
                <c:manualLayout>
                  <c:x val="1.9209456963428177E-2"/>
                  <c:y val="8.0520122591823701E-2"/>
                </c:manualLayout>
              </c:layout>
              <c:dLblPos val="outEnd"/>
              <c:showLegendKey val="0"/>
              <c:showVal val="1"/>
              <c:showCatName val="0"/>
              <c:showSerName val="0"/>
              <c:showPercent val="0"/>
              <c:showBubbleSize val="0"/>
            </c:dLbl>
            <c:dLbl>
              <c:idx val="2"/>
              <c:layout>
                <c:manualLayout>
                  <c:x val="2.0687107499076467E-2"/>
                  <c:y val="8.9240713486245044E-2"/>
                </c:manualLayout>
              </c:layout>
              <c:dLblPos val="outEnd"/>
              <c:showLegendKey val="0"/>
              <c:showVal val="1"/>
              <c:showCatName val="0"/>
              <c:showSerName val="0"/>
              <c:showPercent val="0"/>
              <c:showBubbleSize val="0"/>
            </c:dLbl>
            <c:dLbl>
              <c:idx val="3"/>
              <c:layout>
                <c:manualLayout>
                  <c:x val="2.0687107499076467E-2"/>
                  <c:y val="8.9240713486245044E-2"/>
                </c:manualLayout>
              </c:layout>
              <c:dLblPos val="outEnd"/>
              <c:showLegendKey val="0"/>
              <c:showVal val="1"/>
              <c:showCatName val="0"/>
              <c:showSerName val="0"/>
              <c:showPercent val="0"/>
              <c:showBubbleSize val="0"/>
            </c:dLbl>
            <c:dLbl>
              <c:idx val="4"/>
              <c:layout>
                <c:manualLayout>
                  <c:x val="2.0687107499076415E-2"/>
                  <c:y val="7.4706395328876199E-2"/>
                </c:manualLayout>
              </c:layout>
              <c:dLblPos val="outEnd"/>
              <c:showLegendKey val="0"/>
              <c:showVal val="1"/>
              <c:showCatName val="0"/>
              <c:showSerName val="0"/>
              <c:showPercent val="0"/>
              <c:showBubbleSize val="0"/>
            </c:dLbl>
            <c:dLbl>
              <c:idx val="5"/>
              <c:layout>
                <c:manualLayout>
                  <c:x val="2.2164758034724789E-2"/>
                  <c:y val="7.1799531697402358E-2"/>
                </c:manualLayout>
              </c:layout>
              <c:dLblPos val="outEnd"/>
              <c:showLegendKey val="0"/>
              <c:showVal val="1"/>
              <c:showCatName val="0"/>
              <c:showSerName val="0"/>
              <c:showPercent val="0"/>
              <c:showBubbleSize val="0"/>
            </c:dLbl>
            <c:dLbl>
              <c:idx val="6"/>
              <c:layout>
                <c:manualLayout>
                  <c:x val="2.2164758034724789E-2"/>
                  <c:y val="0.1241230770639304"/>
                </c:manualLayout>
              </c:layout>
              <c:dLblPos val="outEnd"/>
              <c:showLegendKey val="0"/>
              <c:showVal val="1"/>
              <c:showCatName val="0"/>
              <c:showSerName val="0"/>
              <c:showPercent val="0"/>
              <c:showBubbleSize val="0"/>
            </c:dLbl>
            <c:dLbl>
              <c:idx val="7"/>
              <c:layout>
                <c:manualLayout>
                  <c:x val="2.2164758034724789E-2"/>
                  <c:y val="0.11830934980098284"/>
                </c:manualLayout>
              </c:layout>
              <c:dLblPos val="outEnd"/>
              <c:showLegendKey val="0"/>
              <c:showVal val="1"/>
              <c:showCatName val="0"/>
              <c:showSerName val="0"/>
              <c:showPercent val="0"/>
              <c:showBubbleSize val="0"/>
            </c:dLbl>
            <c:dLbl>
              <c:idx val="8"/>
              <c:layout>
                <c:manualLayout>
                  <c:x val="2.2164758034724896E-2"/>
                  <c:y val="0.1095887589065615"/>
                </c:manualLayout>
              </c:layout>
              <c:dLblPos val="outEnd"/>
              <c:showLegendKey val="0"/>
              <c:showVal val="1"/>
              <c:showCatName val="0"/>
              <c:showSerName val="0"/>
              <c:showPercent val="0"/>
              <c:showBubbleSize val="0"/>
            </c:dLbl>
            <c:dLbl>
              <c:idx val="9"/>
              <c:layout>
                <c:manualLayout>
                  <c:x val="1.7731806427779832E-2"/>
                  <c:y val="0.10668604651162791"/>
                </c:manualLayout>
              </c:layout>
              <c:dLblPos val="outEnd"/>
              <c:showLegendKey val="0"/>
              <c:showVal val="1"/>
              <c:showCatName val="0"/>
              <c:showSerName val="0"/>
              <c:showPercent val="0"/>
              <c:showBubbleSize val="0"/>
            </c:dLbl>
            <c:txPr>
              <a:bodyPr/>
              <a:lstStyle/>
              <a:p>
                <a:pPr>
                  <a:defRPr sz="900" baseline="0">
                    <a:latin typeface="ＭＳ Ｐゴシック" panose="020B0600070205080204" pitchFamily="50" charset="-128"/>
                    <a:ea typeface="ＭＳ Ｐゴシック" panose="020B0600070205080204" pitchFamily="50" charset="-128"/>
                  </a:defRPr>
                </a:pPr>
                <a:endParaRPr lang="ja-JP"/>
              </a:p>
            </c:txPr>
            <c:dLblPos val="inEnd"/>
            <c:showLegendKey val="0"/>
            <c:showVal val="1"/>
            <c:showCatName val="0"/>
            <c:showSerName val="0"/>
            <c:showPercent val="0"/>
            <c:showBubbleSize val="0"/>
            <c:showLeaderLines val="0"/>
          </c:dLbls>
          <c:cat>
            <c:strRef>
              <c:f>Sheet1!$A$2:$A$11</c:f>
              <c:strCache>
                <c:ptCount val="10"/>
                <c:pt idx="0">
                  <c:v>１８年度</c:v>
                </c:pt>
                <c:pt idx="1">
                  <c:v>１９年度</c:v>
                </c:pt>
                <c:pt idx="2">
                  <c:v>２０年度</c:v>
                </c:pt>
                <c:pt idx="3">
                  <c:v>２１年度</c:v>
                </c:pt>
                <c:pt idx="4">
                  <c:v>２２年度</c:v>
                </c:pt>
                <c:pt idx="5">
                  <c:v>２３年度</c:v>
                </c:pt>
                <c:pt idx="6">
                  <c:v>２４年度</c:v>
                </c:pt>
                <c:pt idx="7">
                  <c:v>２５年度</c:v>
                </c:pt>
                <c:pt idx="8">
                  <c:v>２６年度</c:v>
                </c:pt>
                <c:pt idx="9">
                  <c:v>２７年度</c:v>
                </c:pt>
              </c:strCache>
            </c:strRef>
          </c:cat>
          <c:val>
            <c:numRef>
              <c:f>Sheet1!$C$2:$C$11</c:f>
              <c:numCache>
                <c:formatCode>General</c:formatCode>
                <c:ptCount val="10"/>
                <c:pt idx="0">
                  <c:v>2966</c:v>
                </c:pt>
                <c:pt idx="1">
                  <c:v>3112</c:v>
                </c:pt>
                <c:pt idx="2">
                  <c:v>3196</c:v>
                </c:pt>
                <c:pt idx="3">
                  <c:v>3178</c:v>
                </c:pt>
                <c:pt idx="4">
                  <c:v>3557</c:v>
                </c:pt>
                <c:pt idx="5">
                  <c:v>3775</c:v>
                </c:pt>
                <c:pt idx="6">
                  <c:v>4126</c:v>
                </c:pt>
                <c:pt idx="7">
                  <c:v>4789</c:v>
                </c:pt>
                <c:pt idx="8">
                  <c:v>5362</c:v>
                </c:pt>
                <c:pt idx="9">
                  <c:v>6426</c:v>
                </c:pt>
              </c:numCache>
            </c:numRef>
          </c:val>
        </c:ser>
        <c:ser>
          <c:idx val="2"/>
          <c:order val="2"/>
          <c:tx>
            <c:strRef>
              <c:f>Sheet1!$D$1</c:f>
              <c:strCache>
                <c:ptCount val="1"/>
                <c:pt idx="0">
                  <c:v>うち精神障害者</c:v>
                </c:pt>
              </c:strCache>
            </c:strRef>
          </c:tx>
          <c:spPr>
            <a:blipFill>
              <a:blip xmlns:r="http://schemas.openxmlformats.org/officeDocument/2006/relationships" r:embed="rId2"/>
              <a:tile tx="0" ty="0" sx="100000" sy="100000" flip="none" algn="tl"/>
            </a:blipFill>
            <a:ln w="12821" cmpd="dbl">
              <a:solidFill>
                <a:sysClr val="windowText" lastClr="000000"/>
              </a:solidFill>
              <a:prstDash val="dash"/>
            </a:ln>
          </c:spPr>
          <c:invertIfNegative val="0"/>
          <c:dLbls>
            <c:txPr>
              <a:bodyPr/>
              <a:lstStyle/>
              <a:p>
                <a:pPr>
                  <a:defRPr sz="1010" baseline="0"/>
                </a:pPr>
                <a:endParaRPr lang="ja-JP"/>
              </a:p>
            </c:txPr>
            <c:dLblPos val="inEnd"/>
            <c:showLegendKey val="0"/>
            <c:showVal val="1"/>
            <c:showCatName val="0"/>
            <c:showSerName val="0"/>
            <c:showPercent val="0"/>
            <c:showBubbleSize val="0"/>
            <c:showLeaderLines val="0"/>
          </c:dLbls>
          <c:cat>
            <c:strRef>
              <c:f>Sheet1!$A$2:$A$11</c:f>
              <c:strCache>
                <c:ptCount val="10"/>
                <c:pt idx="0">
                  <c:v>１８年度</c:v>
                </c:pt>
                <c:pt idx="1">
                  <c:v>１９年度</c:v>
                </c:pt>
                <c:pt idx="2">
                  <c:v>２０年度</c:v>
                </c:pt>
                <c:pt idx="3">
                  <c:v>２１年度</c:v>
                </c:pt>
                <c:pt idx="4">
                  <c:v>２２年度</c:v>
                </c:pt>
                <c:pt idx="5">
                  <c:v>２３年度</c:v>
                </c:pt>
                <c:pt idx="6">
                  <c:v>２４年度</c:v>
                </c:pt>
                <c:pt idx="7">
                  <c:v>２５年度</c:v>
                </c:pt>
                <c:pt idx="8">
                  <c:v>２６年度</c:v>
                </c:pt>
                <c:pt idx="9">
                  <c:v>２７年度</c:v>
                </c:pt>
              </c:strCache>
            </c:strRef>
          </c:cat>
          <c:val>
            <c:numRef>
              <c:f>Sheet1!$D$2:$D$11</c:f>
              <c:numCache>
                <c:formatCode>General</c:formatCode>
                <c:ptCount val="10"/>
                <c:pt idx="0">
                  <c:v>352</c:v>
                </c:pt>
                <c:pt idx="1">
                  <c:v>506</c:v>
                </c:pt>
                <c:pt idx="2">
                  <c:v>640</c:v>
                </c:pt>
                <c:pt idx="3">
                  <c:v>667</c:v>
                </c:pt>
                <c:pt idx="4">
                  <c:v>867</c:v>
                </c:pt>
                <c:pt idx="5">
                  <c:v>928</c:v>
                </c:pt>
                <c:pt idx="6">
                  <c:v>1104</c:v>
                </c:pt>
                <c:pt idx="7">
                  <c:v>1433</c:v>
                </c:pt>
                <c:pt idx="8">
                  <c:v>1893</c:v>
                </c:pt>
                <c:pt idx="9">
                  <c:v>2615</c:v>
                </c:pt>
              </c:numCache>
            </c:numRef>
          </c:val>
        </c:ser>
        <c:dLbls>
          <c:showLegendKey val="0"/>
          <c:showVal val="0"/>
          <c:showCatName val="0"/>
          <c:showSerName val="0"/>
          <c:showPercent val="0"/>
          <c:showBubbleSize val="0"/>
        </c:dLbls>
        <c:gapWidth val="150"/>
        <c:overlap val="-20"/>
        <c:axId val="47622016"/>
        <c:axId val="47623552"/>
      </c:barChart>
      <c:lineChart>
        <c:grouping val="standard"/>
        <c:varyColors val="0"/>
        <c:ser>
          <c:idx val="0"/>
          <c:order val="0"/>
          <c:tx>
            <c:strRef>
              <c:f>Sheet1!$B$1</c:f>
              <c:strCache>
                <c:ptCount val="1"/>
                <c:pt idx="0">
                  <c:v>新規求職申込件数</c:v>
                </c:pt>
              </c:strCache>
            </c:strRef>
          </c:tx>
          <c:spPr>
            <a:ln>
              <a:solidFill>
                <a:srgbClr val="FF0000"/>
              </a:solidFill>
            </a:ln>
          </c:spPr>
          <c:marker>
            <c:spPr>
              <a:solidFill>
                <a:srgbClr val="FF0000"/>
              </a:solidFill>
            </c:spPr>
          </c:marker>
          <c:dLbls>
            <c:dLbl>
              <c:idx val="0"/>
              <c:layout>
                <c:manualLayout>
                  <c:x val="-3.9738283958282231E-2"/>
                  <c:y val="2.7350235922705093E-2"/>
                </c:manualLayout>
              </c:layout>
              <c:dLblPos val="r"/>
              <c:showLegendKey val="0"/>
              <c:showVal val="1"/>
              <c:showCatName val="0"/>
              <c:showSerName val="0"/>
              <c:showPercent val="0"/>
              <c:showBubbleSize val="0"/>
            </c:dLbl>
            <c:dLbl>
              <c:idx val="1"/>
              <c:layout>
                <c:manualLayout>
                  <c:x val="-3.3463818070132406E-2"/>
                  <c:y val="3.4187794903380447E-2"/>
                </c:manualLayout>
              </c:layout>
              <c:dLblPos val="r"/>
              <c:showLegendKey val="0"/>
              <c:showVal val="1"/>
              <c:showCatName val="0"/>
              <c:showSerName val="0"/>
              <c:showPercent val="0"/>
              <c:showBubbleSize val="0"/>
            </c:dLbl>
            <c:dLbl>
              <c:idx val="2"/>
              <c:layout>
                <c:manualLayout>
                  <c:x val="-3.6783026798414144E-2"/>
                  <c:y val="3.9789698716173376E-2"/>
                </c:manualLayout>
              </c:layout>
              <c:dLblPos val="r"/>
              <c:showLegendKey val="0"/>
              <c:showVal val="1"/>
              <c:showCatName val="0"/>
              <c:showSerName val="0"/>
              <c:showPercent val="0"/>
              <c:showBubbleSize val="0"/>
            </c:dLbl>
            <c:dLbl>
              <c:idx val="3"/>
              <c:layout>
                <c:manualLayout>
                  <c:x val="-3.1350159545535196E-2"/>
                  <c:y val="3.60911463101996E-2"/>
                </c:manualLayout>
              </c:layout>
              <c:dLblPos val="r"/>
              <c:showLegendKey val="0"/>
              <c:showVal val="1"/>
              <c:showCatName val="0"/>
              <c:showSerName val="0"/>
              <c:showPercent val="0"/>
              <c:showBubbleSize val="0"/>
            </c:dLbl>
            <c:dLbl>
              <c:idx val="4"/>
              <c:layout>
                <c:manualLayout>
                  <c:x val="-5.0195727105199033E-2"/>
                  <c:y val="-3.4187794903380447E-2"/>
                </c:manualLayout>
              </c:layout>
              <c:dLblPos val="r"/>
              <c:showLegendKey val="0"/>
              <c:showVal val="1"/>
              <c:showCatName val="0"/>
              <c:showSerName val="0"/>
              <c:showPercent val="0"/>
              <c:showBubbleSize val="0"/>
            </c:dLbl>
            <c:dLbl>
              <c:idx val="5"/>
              <c:layout>
                <c:manualLayout>
                  <c:x val="-5.2287215734581907E-2"/>
                  <c:y val="-3.0769015413042802E-2"/>
                </c:manualLayout>
              </c:layout>
              <c:dLblPos val="r"/>
              <c:showLegendKey val="0"/>
              <c:showVal val="1"/>
              <c:showCatName val="0"/>
              <c:showSerName val="0"/>
              <c:showPercent val="0"/>
              <c:showBubbleSize val="0"/>
            </c:dLbl>
            <c:dLbl>
              <c:idx val="6"/>
              <c:layout>
                <c:manualLayout>
                  <c:x val="-3.9738283958282203E-2"/>
                  <c:y val="-2.5396647642511209E-2"/>
                </c:manualLayout>
              </c:layout>
              <c:dLblPos val="r"/>
              <c:showLegendKey val="0"/>
              <c:showVal val="1"/>
              <c:showCatName val="0"/>
              <c:showSerName val="0"/>
              <c:showPercent val="0"/>
              <c:showBubbleSize val="0"/>
            </c:dLbl>
            <c:dLbl>
              <c:idx val="7"/>
              <c:layout>
                <c:manualLayout>
                  <c:x val="-3.5463612855559663E-2"/>
                  <c:y val="-3.4882363577685357E-2"/>
                </c:manualLayout>
              </c:layout>
              <c:dLblPos val="r"/>
              <c:showLegendKey val="0"/>
              <c:showVal val="1"/>
              <c:showCatName val="0"/>
              <c:showSerName val="0"/>
              <c:showPercent val="0"/>
              <c:showBubbleSize val="0"/>
            </c:dLbl>
            <c:dLbl>
              <c:idx val="8"/>
              <c:layout>
                <c:manualLayout>
                  <c:x val="-3.2508311784262917E-2"/>
                  <c:y val="-3.778978209119209E-2"/>
                </c:manualLayout>
              </c:layout>
              <c:dLblPos val="r"/>
              <c:showLegendKey val="0"/>
              <c:showVal val="1"/>
              <c:showCatName val="0"/>
              <c:showSerName val="0"/>
              <c:showPercent val="0"/>
              <c:showBubbleSize val="0"/>
            </c:dLbl>
            <c:dLbl>
              <c:idx val="9"/>
              <c:layout>
                <c:manualLayout>
                  <c:x val="-3.1030661248614703E-2"/>
                  <c:y val="-2.3255813953488379E-2"/>
                </c:manualLayout>
              </c:layout>
              <c:showLegendKey val="0"/>
              <c:showVal val="1"/>
              <c:showCatName val="0"/>
              <c:showSerName val="0"/>
              <c:showPercent val="0"/>
              <c:showBubbleSize val="0"/>
            </c:dLbl>
            <c:txPr>
              <a:bodyPr/>
              <a:lstStyle/>
              <a:p>
                <a:pPr>
                  <a:defRPr sz="1212" baseline="0">
                    <a:solidFill>
                      <a:srgbClr val="0070C0"/>
                    </a:solidFill>
                  </a:defRPr>
                </a:pPr>
                <a:endParaRPr lang="ja-JP"/>
              </a:p>
            </c:txPr>
            <c:showLegendKey val="0"/>
            <c:showVal val="1"/>
            <c:showCatName val="0"/>
            <c:showSerName val="0"/>
            <c:showPercent val="0"/>
            <c:showBubbleSize val="0"/>
            <c:showLeaderLines val="0"/>
          </c:dLbls>
          <c:cat>
            <c:strRef>
              <c:f>Sheet1!$A$2:$A$11</c:f>
              <c:strCache>
                <c:ptCount val="10"/>
                <c:pt idx="0">
                  <c:v>１８年度</c:v>
                </c:pt>
                <c:pt idx="1">
                  <c:v>１９年度</c:v>
                </c:pt>
                <c:pt idx="2">
                  <c:v>２０年度</c:v>
                </c:pt>
                <c:pt idx="3">
                  <c:v>２１年度</c:v>
                </c:pt>
                <c:pt idx="4">
                  <c:v>２２年度</c:v>
                </c:pt>
                <c:pt idx="5">
                  <c:v>２３年度</c:v>
                </c:pt>
                <c:pt idx="6">
                  <c:v>２４年度</c:v>
                </c:pt>
                <c:pt idx="7">
                  <c:v>２５年度</c:v>
                </c:pt>
                <c:pt idx="8">
                  <c:v>２６年度</c:v>
                </c:pt>
                <c:pt idx="9">
                  <c:v>２７年度</c:v>
                </c:pt>
              </c:strCache>
            </c:strRef>
          </c:cat>
          <c:val>
            <c:numRef>
              <c:f>Sheet1!$B$2:$B$11</c:f>
              <c:numCache>
                <c:formatCode>General</c:formatCode>
                <c:ptCount val="10"/>
                <c:pt idx="0">
                  <c:v>9233</c:v>
                </c:pt>
                <c:pt idx="1">
                  <c:v>9636</c:v>
                </c:pt>
                <c:pt idx="2">
                  <c:v>10764</c:v>
                </c:pt>
                <c:pt idx="3">
                  <c:v>11413</c:v>
                </c:pt>
                <c:pt idx="4">
                  <c:v>12667</c:v>
                </c:pt>
                <c:pt idx="5">
                  <c:v>13028</c:v>
                </c:pt>
                <c:pt idx="6">
                  <c:v>13302</c:v>
                </c:pt>
                <c:pt idx="7">
                  <c:v>13171</c:v>
                </c:pt>
                <c:pt idx="8">
                  <c:v>14231</c:v>
                </c:pt>
                <c:pt idx="9">
                  <c:v>14842</c:v>
                </c:pt>
              </c:numCache>
            </c:numRef>
          </c:val>
          <c:smooth val="0"/>
        </c:ser>
        <c:dLbls>
          <c:showLegendKey val="0"/>
          <c:showVal val="0"/>
          <c:showCatName val="0"/>
          <c:showSerName val="0"/>
          <c:showPercent val="0"/>
          <c:showBubbleSize val="0"/>
        </c:dLbls>
        <c:marker val="1"/>
        <c:smooth val="0"/>
        <c:axId val="47594112"/>
        <c:axId val="47620480"/>
      </c:lineChart>
      <c:catAx>
        <c:axId val="47594112"/>
        <c:scaling>
          <c:orientation val="minMax"/>
        </c:scaling>
        <c:delete val="0"/>
        <c:axPos val="b"/>
        <c:majorGridlines/>
        <c:numFmt formatCode="General" sourceLinked="1"/>
        <c:majorTickMark val="out"/>
        <c:minorTickMark val="none"/>
        <c:tickLblPos val="nextTo"/>
        <c:txPr>
          <a:bodyPr/>
          <a:lstStyle/>
          <a:p>
            <a:pPr>
              <a:defRPr sz="939" baseline="0"/>
            </a:pPr>
            <a:endParaRPr lang="ja-JP"/>
          </a:p>
        </c:txPr>
        <c:crossAx val="47620480"/>
        <c:crosses val="autoZero"/>
        <c:auto val="1"/>
        <c:lblAlgn val="ctr"/>
        <c:lblOffset val="100"/>
        <c:noMultiLvlLbl val="0"/>
      </c:catAx>
      <c:valAx>
        <c:axId val="47620480"/>
        <c:scaling>
          <c:orientation val="minMax"/>
        </c:scaling>
        <c:delete val="0"/>
        <c:axPos val="l"/>
        <c:majorGridlines/>
        <c:numFmt formatCode="General" sourceLinked="1"/>
        <c:majorTickMark val="out"/>
        <c:minorTickMark val="none"/>
        <c:tickLblPos val="nextTo"/>
        <c:txPr>
          <a:bodyPr/>
          <a:lstStyle/>
          <a:p>
            <a:pPr>
              <a:defRPr sz="1010" baseline="0">
                <a:ea typeface="ＭＳ Ｐゴシック" pitchFamily="50" charset="-128"/>
              </a:defRPr>
            </a:pPr>
            <a:endParaRPr lang="ja-JP"/>
          </a:p>
        </c:txPr>
        <c:crossAx val="47594112"/>
        <c:crosses val="autoZero"/>
        <c:crossBetween val="between"/>
      </c:valAx>
      <c:catAx>
        <c:axId val="47622016"/>
        <c:scaling>
          <c:orientation val="minMax"/>
        </c:scaling>
        <c:delete val="1"/>
        <c:axPos val="b"/>
        <c:majorTickMark val="out"/>
        <c:minorTickMark val="none"/>
        <c:tickLblPos val="nextTo"/>
        <c:crossAx val="47623552"/>
        <c:crosses val="autoZero"/>
        <c:auto val="1"/>
        <c:lblAlgn val="ctr"/>
        <c:lblOffset val="100"/>
        <c:noMultiLvlLbl val="0"/>
      </c:catAx>
      <c:valAx>
        <c:axId val="47623552"/>
        <c:scaling>
          <c:orientation val="minMax"/>
          <c:max val="7000"/>
        </c:scaling>
        <c:delete val="0"/>
        <c:axPos val="r"/>
        <c:numFmt formatCode="General" sourceLinked="1"/>
        <c:majorTickMark val="out"/>
        <c:minorTickMark val="none"/>
        <c:tickLblPos val="nextTo"/>
        <c:txPr>
          <a:bodyPr/>
          <a:lstStyle/>
          <a:p>
            <a:pPr>
              <a:defRPr sz="1010" baseline="0">
                <a:ea typeface="ＭＳ Ｐゴシック" pitchFamily="50" charset="-128"/>
              </a:defRPr>
            </a:pPr>
            <a:endParaRPr lang="ja-JP"/>
          </a:p>
        </c:txPr>
        <c:crossAx val="47622016"/>
        <c:crosses val="max"/>
        <c:crossBetween val="between"/>
      </c:valAx>
      <c:spPr>
        <a:noFill/>
        <a:ln w="25390">
          <a:noFill/>
        </a:ln>
      </c:spPr>
    </c:plotArea>
    <c:legend>
      <c:legendPos val="r"/>
      <c:layout>
        <c:manualLayout>
          <c:xMode val="edge"/>
          <c:yMode val="edge"/>
          <c:x val="9.9696375162407022E-2"/>
          <c:y val="6.9188410272245385E-2"/>
          <c:w val="0.30085030068915802"/>
          <c:h val="0.19466419638721633"/>
        </c:manualLayout>
      </c:layout>
      <c:overlay val="0"/>
      <c:txPr>
        <a:bodyPr/>
        <a:lstStyle/>
        <a:p>
          <a:pPr>
            <a:defRPr sz="1212" baseline="0">
              <a:latin typeface="ＭＳ Ｐゴシック" pitchFamily="50" charset="-128"/>
              <a:ea typeface="ＭＳ Ｐゴシック" pitchFamily="50" charset="-128"/>
            </a:defRPr>
          </a:pPr>
          <a:endParaRPr lang="ja-JP"/>
        </a:p>
      </c:txPr>
    </c:legend>
    <c:plotVisOnly val="1"/>
    <c:dispBlanksAs val="gap"/>
    <c:showDLblsOverMax val="0"/>
  </c:chart>
  <c:txPr>
    <a:bodyPr/>
    <a:lstStyle/>
    <a:p>
      <a:pPr>
        <a:defRPr sz="1817"/>
      </a:pPr>
      <a:endParaRPr lang="ja-JP"/>
    </a:p>
  </c:txPr>
  <c:externalData r:id="rId3">
    <c:autoUpdate val="0"/>
  </c:externalData>
  <c:userShapes r:id="rId4"/>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wmf"/></Relationships>
</file>

<file path=ppt/drawings/drawing1.xml><?xml version="1.0" encoding="utf-8"?>
<c:userShapes xmlns:c="http://schemas.openxmlformats.org/drawingml/2006/chart">
  <cdr:relSizeAnchor xmlns:cdr="http://schemas.openxmlformats.org/drawingml/2006/chartDrawing">
    <cdr:from>
      <cdr:x>0.94675</cdr:x>
      <cdr:y>0.08472</cdr:y>
    </cdr:from>
    <cdr:to>
      <cdr:x>0.9876</cdr:x>
      <cdr:y>0.37032</cdr:y>
    </cdr:to>
    <cdr:sp macro="" textlink="">
      <cdr:nvSpPr>
        <cdr:cNvPr id="2" name="テキスト ボックス 13"/>
        <cdr:cNvSpPr txBox="1"/>
      </cdr:nvSpPr>
      <cdr:spPr>
        <a:xfrm xmlns:a="http://schemas.openxmlformats.org/drawingml/2006/main">
          <a:off x="8143044" y="370394"/>
          <a:ext cx="351378" cy="1248636"/>
        </a:xfrm>
        <a:prstGeom xmlns:a="http://schemas.openxmlformats.org/drawingml/2006/main" prst="rect">
          <a:avLst/>
        </a:prstGeom>
        <a:noFill xmlns:a="http://schemas.openxmlformats.org/drawingml/2006/main"/>
      </cdr:spPr>
      <cdr:txBody>
        <a:bodyPr xmlns:a="http://schemas.openxmlformats.org/drawingml/2006/main" vert="eaVert" wrap="square" rtlCol="0">
          <a:spAutoFit/>
        </a:bodyPr>
        <a:lstStyle xmlns:a="http://schemas.openxmlformats.org/drawingml/2006/main">
          <a:defPPr>
            <a:defRPr lang="ja-JP"/>
          </a:defPPr>
          <a:lvl1pPr algn="l" rtl="0" fontAlgn="base">
            <a:spcBef>
              <a:spcPct val="0"/>
            </a:spcBef>
            <a:spcAft>
              <a:spcPct val="0"/>
            </a:spcAft>
            <a:defRPr kumimoji="1" kern="1200">
              <a:solidFill>
                <a:sysClr val="windowText" lastClr="000000"/>
              </a:solidFill>
              <a:latin typeface="Verdana" pitchFamily="34" charset="0"/>
              <a:ea typeface="ＭＳ Ｐゴシック" pitchFamily="50" charset="-128"/>
            </a:defRPr>
          </a:lvl1pPr>
          <a:lvl2pPr marL="457200" algn="l" rtl="0" fontAlgn="base">
            <a:spcBef>
              <a:spcPct val="0"/>
            </a:spcBef>
            <a:spcAft>
              <a:spcPct val="0"/>
            </a:spcAft>
            <a:defRPr kumimoji="1" kern="1200">
              <a:solidFill>
                <a:sysClr val="windowText" lastClr="000000"/>
              </a:solidFill>
              <a:latin typeface="Verdana" pitchFamily="34" charset="0"/>
              <a:ea typeface="ＭＳ Ｐゴシック" pitchFamily="50" charset="-128"/>
            </a:defRPr>
          </a:lvl2pPr>
          <a:lvl3pPr marL="914400" algn="l" rtl="0" fontAlgn="base">
            <a:spcBef>
              <a:spcPct val="0"/>
            </a:spcBef>
            <a:spcAft>
              <a:spcPct val="0"/>
            </a:spcAft>
            <a:defRPr kumimoji="1" kern="1200">
              <a:solidFill>
                <a:sysClr val="windowText" lastClr="000000"/>
              </a:solidFill>
              <a:latin typeface="Verdana" pitchFamily="34" charset="0"/>
              <a:ea typeface="ＭＳ Ｐゴシック" pitchFamily="50" charset="-128"/>
            </a:defRPr>
          </a:lvl3pPr>
          <a:lvl4pPr marL="1371600" algn="l" rtl="0" fontAlgn="base">
            <a:spcBef>
              <a:spcPct val="0"/>
            </a:spcBef>
            <a:spcAft>
              <a:spcPct val="0"/>
            </a:spcAft>
            <a:defRPr kumimoji="1" kern="1200">
              <a:solidFill>
                <a:sysClr val="windowText" lastClr="000000"/>
              </a:solidFill>
              <a:latin typeface="Verdana" pitchFamily="34" charset="0"/>
              <a:ea typeface="ＭＳ Ｐゴシック" pitchFamily="50" charset="-128"/>
            </a:defRPr>
          </a:lvl4pPr>
          <a:lvl5pPr marL="1828800" algn="l" rtl="0" fontAlgn="base">
            <a:spcBef>
              <a:spcPct val="0"/>
            </a:spcBef>
            <a:spcAft>
              <a:spcPct val="0"/>
            </a:spcAft>
            <a:defRPr kumimoji="1" kern="1200">
              <a:solidFill>
                <a:sysClr val="windowText" lastClr="000000"/>
              </a:solidFill>
              <a:latin typeface="Verdana" pitchFamily="34" charset="0"/>
              <a:ea typeface="ＭＳ Ｐゴシック" pitchFamily="50" charset="-128"/>
            </a:defRPr>
          </a:lvl5pPr>
          <a:lvl6pPr marL="2286000" algn="l" defTabSz="914400" rtl="0" eaLnBrk="1" latinLnBrk="0" hangingPunct="1">
            <a:defRPr kumimoji="1" kern="1200">
              <a:solidFill>
                <a:sysClr val="windowText" lastClr="000000"/>
              </a:solidFill>
              <a:latin typeface="Verdana" pitchFamily="34" charset="0"/>
              <a:ea typeface="ＭＳ Ｐゴシック" pitchFamily="50" charset="-128"/>
            </a:defRPr>
          </a:lvl6pPr>
          <a:lvl7pPr marL="2743200" algn="l" defTabSz="914400" rtl="0" eaLnBrk="1" latinLnBrk="0" hangingPunct="1">
            <a:defRPr kumimoji="1" kern="1200">
              <a:solidFill>
                <a:sysClr val="windowText" lastClr="000000"/>
              </a:solidFill>
              <a:latin typeface="Verdana" pitchFamily="34" charset="0"/>
              <a:ea typeface="ＭＳ Ｐゴシック" pitchFamily="50" charset="-128"/>
            </a:defRPr>
          </a:lvl7pPr>
          <a:lvl8pPr marL="3200400" algn="l" defTabSz="914400" rtl="0" eaLnBrk="1" latinLnBrk="0" hangingPunct="1">
            <a:defRPr kumimoji="1" kern="1200">
              <a:solidFill>
                <a:sysClr val="windowText" lastClr="000000"/>
              </a:solidFill>
              <a:latin typeface="Verdana" pitchFamily="34" charset="0"/>
              <a:ea typeface="ＭＳ Ｐゴシック" pitchFamily="50" charset="-128"/>
            </a:defRPr>
          </a:lvl8pPr>
          <a:lvl9pPr marL="3657600" algn="l" defTabSz="914400" rtl="0" eaLnBrk="1" latinLnBrk="0" hangingPunct="1">
            <a:defRPr kumimoji="1" kern="1200">
              <a:solidFill>
                <a:sysClr val="windowText" lastClr="000000"/>
              </a:solidFill>
              <a:latin typeface="Verdana" pitchFamily="34" charset="0"/>
              <a:ea typeface="ＭＳ Ｐゴシック" pitchFamily="50" charset="-128"/>
            </a:defRPr>
          </a:lvl9pPr>
        </a:lstStyle>
        <a:p xmlns:a="http://schemas.openxmlformats.org/drawingml/2006/main">
          <a:r>
            <a:rPr kumimoji="1" lang="ja-JP" altLang="en-US" sz="1000" dirty="0" smtClean="0"/>
            <a:t>就職件数</a:t>
          </a:r>
          <a:endParaRPr kumimoji="1" lang="ja-JP" altLang="en-US" sz="1000" dirty="0"/>
        </a:p>
      </cdr:txBody>
    </cdr:sp>
  </cdr:relSizeAnchor>
  <cdr:relSizeAnchor xmlns:cdr="http://schemas.openxmlformats.org/drawingml/2006/chartDrawing">
    <cdr:from>
      <cdr:x>0.05922</cdr:x>
      <cdr:y>0.89464</cdr:y>
    </cdr:from>
    <cdr:to>
      <cdr:x>0.10111</cdr:x>
      <cdr:y>0.94409</cdr:y>
    </cdr:to>
    <cdr:sp macro="" textlink="">
      <cdr:nvSpPr>
        <cdr:cNvPr id="5" name="テキスト ボックス 4"/>
        <cdr:cNvSpPr txBox="1"/>
      </cdr:nvSpPr>
      <cdr:spPr>
        <a:xfrm xmlns:a="http://schemas.openxmlformats.org/drawingml/2006/main">
          <a:off x="508942" y="3908524"/>
          <a:ext cx="360040" cy="21602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900" dirty="0" smtClean="0"/>
            <a:t>平成</a:t>
          </a:r>
          <a:endParaRPr lang="ja-JP" altLang="en-US" sz="9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8887"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140" y="0"/>
            <a:ext cx="2948887" cy="496888"/>
          </a:xfrm>
          <a:prstGeom prst="rect">
            <a:avLst/>
          </a:prstGeom>
        </p:spPr>
        <p:txBody>
          <a:bodyPr vert="horz" lIns="91440" tIns="45720" rIns="91440" bIns="45720" rtlCol="0"/>
          <a:lstStyle>
            <a:lvl1pPr algn="r">
              <a:defRPr sz="1200"/>
            </a:lvl1pPr>
          </a:lstStyle>
          <a:p>
            <a:fld id="{B4E1691C-0EF1-4117-89FF-F7FAC5652286}" type="datetimeFigureOut">
              <a:rPr kumimoji="1" lang="ja-JP" altLang="en-US" smtClean="0"/>
              <a:t>2016/6/21</a:t>
            </a:fld>
            <a:endParaRPr kumimoji="1" lang="ja-JP" altLang="en-US"/>
          </a:p>
        </p:txBody>
      </p:sp>
      <p:sp>
        <p:nvSpPr>
          <p:cNvPr id="4" name="フッター プレースホルダー 3"/>
          <p:cNvSpPr>
            <a:spLocks noGrp="1"/>
          </p:cNvSpPr>
          <p:nvPr>
            <p:ph type="ftr" sz="quarter" idx="2"/>
          </p:nvPr>
        </p:nvSpPr>
        <p:spPr>
          <a:xfrm>
            <a:off x="1" y="9440864"/>
            <a:ext cx="2948887"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140" y="9440864"/>
            <a:ext cx="2948887" cy="496887"/>
          </a:xfrm>
          <a:prstGeom prst="rect">
            <a:avLst/>
          </a:prstGeom>
        </p:spPr>
        <p:txBody>
          <a:bodyPr vert="horz" lIns="91440" tIns="45720" rIns="91440" bIns="45720" rtlCol="0" anchor="b"/>
          <a:lstStyle>
            <a:lvl1pPr algn="r">
              <a:defRPr sz="1200"/>
            </a:lvl1pPr>
          </a:lstStyle>
          <a:p>
            <a:fld id="{D0E15299-7B18-4A32-953D-F3E3CB766C57}" type="slidenum">
              <a:rPr kumimoji="1" lang="ja-JP" altLang="en-US" smtClean="0"/>
              <a:t>‹#›</a:t>
            </a:fld>
            <a:endParaRPr kumimoji="1" lang="ja-JP" altLang="en-US"/>
          </a:p>
        </p:txBody>
      </p:sp>
    </p:spTree>
    <p:extLst>
      <p:ext uri="{BB962C8B-B14F-4D97-AF65-F5344CB8AC3E}">
        <p14:creationId xmlns:p14="http://schemas.microsoft.com/office/powerpoint/2010/main" val="3902009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099"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940" y="0"/>
            <a:ext cx="2949099" cy="496967"/>
          </a:xfrm>
          <a:prstGeom prst="rect">
            <a:avLst/>
          </a:prstGeom>
        </p:spPr>
        <p:txBody>
          <a:bodyPr vert="horz" lIns="91440" tIns="45720" rIns="91440" bIns="45720" rtlCol="0"/>
          <a:lstStyle>
            <a:lvl1pPr algn="r">
              <a:defRPr sz="1200"/>
            </a:lvl1pPr>
          </a:lstStyle>
          <a:p>
            <a:fld id="{9A1272D7-3152-4B8B-AD71-084E5DD3C6F6}" type="datetimeFigureOut">
              <a:rPr kumimoji="1" lang="ja-JP" altLang="en-US" smtClean="0"/>
              <a:t>2016/6/21</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0037"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562" y="4721186"/>
            <a:ext cx="544449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099"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940" y="9440647"/>
            <a:ext cx="2949099" cy="496967"/>
          </a:xfrm>
          <a:prstGeom prst="rect">
            <a:avLst/>
          </a:prstGeom>
        </p:spPr>
        <p:txBody>
          <a:bodyPr vert="horz" lIns="91440" tIns="45720" rIns="91440" bIns="45720" rtlCol="0" anchor="b"/>
          <a:lstStyle>
            <a:lvl1pPr algn="r">
              <a:defRPr sz="1200"/>
            </a:lvl1pPr>
          </a:lstStyle>
          <a:p>
            <a:fld id="{49C44D04-3881-480F-99CC-73EAB50B2B55}" type="slidenum">
              <a:rPr kumimoji="1" lang="ja-JP" altLang="en-US" smtClean="0"/>
              <a:t>‹#›</a:t>
            </a:fld>
            <a:endParaRPr kumimoji="1" lang="ja-JP" altLang="en-US"/>
          </a:p>
        </p:txBody>
      </p:sp>
    </p:spTree>
    <p:extLst>
      <p:ext uri="{BB962C8B-B14F-4D97-AF65-F5344CB8AC3E}">
        <p14:creationId xmlns:p14="http://schemas.microsoft.com/office/powerpoint/2010/main" val="39974814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スライド イメージ プレースホルダ 1"/>
          <p:cNvSpPr>
            <a:spLocks noGrp="1" noRot="1" noChangeAspect="1" noTextEdit="1"/>
          </p:cNvSpPr>
          <p:nvPr>
            <p:ph type="sldImg"/>
          </p:nvPr>
        </p:nvSpPr>
        <p:spPr bwMode="auto">
          <a:xfrm>
            <a:off x="708025" y="742950"/>
            <a:ext cx="5389563" cy="37322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ja-JP" smtClean="0"/>
          </a:p>
          <a:p>
            <a:endParaRPr lang="ja-JP" altLang="en-US" smtClean="0"/>
          </a:p>
        </p:txBody>
      </p:sp>
      <p:sp>
        <p:nvSpPr>
          <p:cNvPr id="40964" name="日付プレースホルダ 4"/>
          <p:cNvSpPr>
            <a:spLocks noGrp="1"/>
          </p:cNvSpPr>
          <p:nvPr>
            <p:ph type="dt" sz="quarter" idx="4294967295"/>
          </p:nvPr>
        </p:nvSpPr>
        <p:spPr bwMode="auto">
          <a:xfrm>
            <a:off x="3855140" y="0"/>
            <a:ext cx="2948888" cy="496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r>
              <a:rPr lang="en-US" altLang="ja-JP" sz="1800">
                <a:latin typeface="Arial" charset="0"/>
              </a:rPr>
              <a:t>2012/11/16</a:t>
            </a:r>
            <a:endParaRPr lang="ja-JP" altLang="en-US" sz="180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xfrm>
            <a:off x="714375" y="746125"/>
            <a:ext cx="5380038" cy="3725863"/>
          </a:xfrm>
          <a:noFill/>
          <a:ln>
            <a:solidFill>
              <a:srgbClr val="000000"/>
            </a:solidFill>
            <a:miter lim="800000"/>
            <a:headEnd/>
            <a:tailEnd/>
          </a:ln>
        </p:spPr>
      </p:sp>
      <p:sp>
        <p:nvSpPr>
          <p:cNvPr id="3" name="ノート プレースホルダ 2"/>
          <p:cNvSpPr>
            <a:spLocks noGrp="1"/>
          </p:cNvSpPr>
          <p:nvPr>
            <p:ph type="body" idx="1"/>
          </p:nvPr>
        </p:nvSpPr>
        <p:spPr/>
        <p:txBody>
          <a:bodyPr>
            <a:normAutofit lnSpcReduction="10000"/>
          </a:bodyPr>
          <a:lstStyle/>
          <a:p>
            <a:pPr eaLnBrk="1" fontAlgn="auto" hangingPunct="1">
              <a:spcBef>
                <a:spcPts val="0"/>
              </a:spcBef>
              <a:spcAft>
                <a:spcPts val="0"/>
              </a:spcAft>
              <a:defRPr/>
            </a:pPr>
            <a:endParaRPr lang="ja-JP" altLang="en-US" dirty="0"/>
          </a:p>
        </p:txBody>
      </p:sp>
      <p:sp>
        <p:nvSpPr>
          <p:cNvPr id="4100"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87377BB-3E51-4F57-9BEE-FDB637686F3B}" type="slidenum">
              <a:rPr lang="en-US" altLang="ja-JP" smtClean="0">
                <a:solidFill>
                  <a:prstClr val="black"/>
                </a:solidFill>
              </a:rPr>
              <a:pPr>
                <a:defRPr/>
              </a:pPr>
              <a:t>15</a:t>
            </a:fld>
            <a:endParaRPr lang="en-US" altLang="ja-JP" smtClean="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6125"/>
            <a:ext cx="5380038"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59B2D31-48D9-4F3E-96D5-D48404B2879F}" type="slidenum">
              <a:rPr lang="en-US" altLang="ja-JP" smtClean="0"/>
              <a:pPr>
                <a:defRPr/>
              </a:pPr>
              <a:t>17</a:t>
            </a:fld>
            <a:endParaRPr lang="en-US" altLang="ja-JP"/>
          </a:p>
        </p:txBody>
      </p:sp>
    </p:spTree>
    <p:extLst>
      <p:ext uri="{BB962C8B-B14F-4D97-AF65-F5344CB8AC3E}">
        <p14:creationId xmlns:p14="http://schemas.microsoft.com/office/powerpoint/2010/main" val="9183158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a:xfrm>
            <a:off x="714375" y="746125"/>
            <a:ext cx="5380038" cy="3725863"/>
          </a:xfrm>
          <a:ln/>
        </p:spPr>
      </p:sp>
      <p:sp>
        <p:nvSpPr>
          <p:cNvPr id="50179" name="ノート プレースホルダ 2"/>
          <p:cNvSpPr>
            <a:spLocks noGrp="1"/>
          </p:cNvSpPr>
          <p:nvPr>
            <p:ph type="body" idx="1"/>
          </p:nvPr>
        </p:nvSpPr>
        <p:spPr>
          <a:noFill/>
          <a:ln/>
        </p:spPr>
        <p:txBody>
          <a:bodyPr/>
          <a:lstStyle/>
          <a:p>
            <a:endParaRPr lang="ja-JP" altLang="en-US" smtClean="0"/>
          </a:p>
        </p:txBody>
      </p:sp>
      <p:sp>
        <p:nvSpPr>
          <p:cNvPr id="50180" name="スライド番号プレースホルダ 3"/>
          <p:cNvSpPr>
            <a:spLocks noGrp="1"/>
          </p:cNvSpPr>
          <p:nvPr>
            <p:ph type="sldNum" sz="quarter" idx="5"/>
          </p:nvPr>
        </p:nvSpPr>
        <p:spPr>
          <a:noFill/>
        </p:spPr>
        <p:txBody>
          <a:bodyPr/>
          <a:lstStyle/>
          <a:p>
            <a:fld id="{BDABD3AE-E5AD-4D05-B63A-EF6F4DE20AD2}" type="slidenum">
              <a:rPr lang="en-US" altLang="ja-JP" smtClean="0">
                <a:solidFill>
                  <a:prstClr val="black"/>
                </a:solidFill>
              </a:rPr>
              <a:pPr/>
              <a:t>21</a:t>
            </a:fld>
            <a:endParaRPr lang="en-US" altLang="ja-JP" smtClean="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6125"/>
            <a:ext cx="5380038"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p>
            <a:fld id="{58BE4412-BDB4-46D3-A5ED-7399252166A2}" type="slidenum">
              <a:rPr lang="en-US" altLang="ja-JP">
                <a:solidFill>
                  <a:prstClr val="black"/>
                </a:solidFill>
              </a:rPr>
              <a:pPr/>
              <a:t>23</a:t>
            </a:fld>
            <a:endParaRPr lang="en-US" altLang="ja-JP">
              <a:solidFill>
                <a:prstClr val="black"/>
              </a:solidFill>
            </a:endParaRPr>
          </a:p>
        </p:txBody>
      </p:sp>
      <p:sp>
        <p:nvSpPr>
          <p:cNvPr id="4099" name="Rectangle 2"/>
          <p:cNvSpPr>
            <a:spLocks noGrp="1" noRot="1" noChangeAspect="1" noChangeArrowheads="1" noTextEdit="1"/>
          </p:cNvSpPr>
          <p:nvPr>
            <p:ph type="sldImg"/>
          </p:nvPr>
        </p:nvSpPr>
        <p:spPr>
          <a:xfrm>
            <a:off x="712788" y="746125"/>
            <a:ext cx="5381625" cy="3725863"/>
          </a:xfrm>
          <a:ln/>
        </p:spPr>
      </p:sp>
      <p:sp>
        <p:nvSpPr>
          <p:cNvPr id="4100" name="Rectangle 3"/>
          <p:cNvSpPr>
            <a:spLocks noGrp="1" noChangeArrowheads="1"/>
          </p:cNvSpPr>
          <p:nvPr>
            <p:ph type="body" idx="1"/>
          </p:nvPr>
        </p:nvSpPr>
        <p:spPr>
          <a:noFill/>
          <a:ln/>
        </p:spPr>
        <p:txBody>
          <a:bodyPr/>
          <a:lstStyle/>
          <a:p>
            <a:pPr eaLnBrk="1" hangingPunct="1"/>
            <a:endParaRPr lang="ja-JP" altLang="ja-JP" smtClean="0">
              <a:ea typeface="ＭＳ Ｐ明朝"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F5823-A82D-4BFC-B08D-4BEDDCE086C5}" type="slidenum">
              <a:rPr kumimoji="1" lang="ja-JP" altLang="en-US" smtClean="0"/>
              <a:t>24</a:t>
            </a:fld>
            <a:endParaRPr kumimoji="1" lang="ja-JP" altLang="en-US"/>
          </a:p>
        </p:txBody>
      </p:sp>
    </p:spTree>
    <p:extLst>
      <p:ext uri="{BB962C8B-B14F-4D97-AF65-F5344CB8AC3E}">
        <p14:creationId xmlns:p14="http://schemas.microsoft.com/office/powerpoint/2010/main" val="3795707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F5823-A82D-4BFC-B08D-4BEDDCE086C5}" type="slidenum">
              <a:rPr kumimoji="1" lang="ja-JP" altLang="en-US" smtClean="0"/>
              <a:t>25</a:t>
            </a:fld>
            <a:endParaRPr kumimoji="1" lang="ja-JP" altLang="en-US"/>
          </a:p>
        </p:txBody>
      </p:sp>
    </p:spTree>
    <p:extLst>
      <p:ext uri="{BB962C8B-B14F-4D97-AF65-F5344CB8AC3E}">
        <p14:creationId xmlns:p14="http://schemas.microsoft.com/office/powerpoint/2010/main" val="37957079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F5823-A82D-4BFC-B08D-4BEDDCE086C5}" type="slidenum">
              <a:rPr kumimoji="1" lang="ja-JP" altLang="en-US" smtClean="0"/>
              <a:t>26</a:t>
            </a:fld>
            <a:endParaRPr kumimoji="1" lang="ja-JP" altLang="en-US"/>
          </a:p>
        </p:txBody>
      </p:sp>
    </p:spTree>
    <p:extLst>
      <p:ext uri="{BB962C8B-B14F-4D97-AF65-F5344CB8AC3E}">
        <p14:creationId xmlns:p14="http://schemas.microsoft.com/office/powerpoint/2010/main" val="3795707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F5823-A82D-4BFC-B08D-4BEDDCE086C5}" type="slidenum">
              <a:rPr kumimoji="1" lang="ja-JP" altLang="en-US" smtClean="0"/>
              <a:t>27</a:t>
            </a:fld>
            <a:endParaRPr kumimoji="1" lang="ja-JP" altLang="en-US"/>
          </a:p>
        </p:txBody>
      </p:sp>
    </p:spTree>
    <p:extLst>
      <p:ext uri="{BB962C8B-B14F-4D97-AF65-F5344CB8AC3E}">
        <p14:creationId xmlns:p14="http://schemas.microsoft.com/office/powerpoint/2010/main" val="37957079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93800" y="288925"/>
            <a:ext cx="4471988" cy="30972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59B2D31-48D9-4F3E-96D5-D48404B2879F}" type="slidenum">
              <a:rPr lang="en-US" altLang="ja-JP" smtClean="0"/>
              <a:pPr>
                <a:defRPr/>
              </a:pPr>
              <a:t>30</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2357962199"/>
              </p:ext>
            </p:extLst>
          </p:nvPr>
        </p:nvGraphicFramePr>
        <p:xfrm>
          <a:off x="739132" y="4753647"/>
          <a:ext cx="5399341" cy="4681295"/>
        </p:xfrm>
        <a:graphic>
          <a:graphicData uri="http://schemas.openxmlformats.org/drawingml/2006/table">
            <a:tbl>
              <a:tblPr firstRow="1" bandRow="1">
                <a:tableStyleId>{1FECB4D8-DB02-4DC6-A0A2-4F2EBAE1DC90}</a:tableStyleId>
              </a:tblPr>
              <a:tblGrid>
                <a:gridCol w="721187"/>
                <a:gridCol w="718637"/>
                <a:gridCol w="3959517"/>
              </a:tblGrid>
              <a:tr h="243373">
                <a:tc>
                  <a:txBody>
                    <a:bodyPr/>
                    <a:lstStyle/>
                    <a:p>
                      <a:pPr algn="ctr"/>
                      <a:r>
                        <a:rPr kumimoji="1" lang="ja-JP" altLang="en-US" sz="1050" dirty="0" smtClean="0">
                          <a:solidFill>
                            <a:schemeClr val="tx1"/>
                          </a:solidFill>
                        </a:rPr>
                        <a:t>障害区分</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場面</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事　例</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627022">
                <a:tc rowSpan="2">
                  <a:txBody>
                    <a:bodyPr/>
                    <a:lstStyle/>
                    <a:p>
                      <a:r>
                        <a:rPr kumimoji="1" lang="ja-JP" altLang="en-US" sz="1050" u="sng" dirty="0" smtClean="0"/>
                        <a:t>視覚障害</a:t>
                      </a:r>
                      <a:endParaRPr kumimoji="1" lang="ja-JP" altLang="en-US" sz="1050" u="sng"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　募集内容について、音声等で提供すること。</a:t>
                      </a:r>
                      <a:endParaRPr kumimoji="1" lang="en-US" altLang="ja-JP" sz="1050" dirty="0" smtClean="0"/>
                    </a:p>
                    <a:p>
                      <a:r>
                        <a:rPr kumimoji="1" lang="ja-JP" altLang="en-US" sz="1050" dirty="0" smtClean="0"/>
                        <a:t>・　採用試験について、</a:t>
                      </a:r>
                      <a:r>
                        <a:rPr kumimoji="1" lang="ja-JP" altLang="en-US" sz="1050" b="1" u="sng" dirty="0" smtClean="0"/>
                        <a:t>点字や音声等</a:t>
                      </a:r>
                      <a:r>
                        <a:rPr kumimoji="1" lang="ja-JP" altLang="en-US" sz="1050" dirty="0" smtClean="0"/>
                        <a:t>による実施や、試験時間の延長を行うこと。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946984">
                <a:tc vMerge="1">
                  <a:txBody>
                    <a:bodyPr/>
                    <a:lstStyle/>
                    <a:p>
                      <a:endParaRPr kumimoji="1" lang="ja-JP" altLang="en-US" dirty="0"/>
                    </a:p>
                  </a:txBody>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en-US" altLang="ja-JP" sz="1050" b="0" i="0" u="none" strike="noStrike" kern="1200" baseline="0" dirty="0" smtClean="0">
                        <a:solidFill>
                          <a:schemeClr val="dk1"/>
                        </a:solidFill>
                        <a:latin typeface="+mn-lt"/>
                        <a:ea typeface="+mn-ea"/>
                        <a:cs typeface="+mn-cs"/>
                      </a:endParaRPr>
                    </a:p>
                    <a:p>
                      <a:r>
                        <a:rPr kumimoji="1" lang="ja-JP" altLang="en-US" sz="1050" b="0" i="0" u="none" strike="noStrike" kern="1200" baseline="0" dirty="0" smtClean="0">
                          <a:solidFill>
                            <a:schemeClr val="dk1"/>
                          </a:solidFill>
                          <a:latin typeface="+mn-lt"/>
                          <a:ea typeface="+mn-ea"/>
                          <a:cs typeface="+mn-cs"/>
                        </a:rPr>
                        <a:t>・　業務指導や相談に関し、担当者を定めること。→多くの障害に共通</a:t>
                      </a:r>
                    </a:p>
                    <a:p>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拡大文字、音声ソフト等の活用</a:t>
                      </a:r>
                      <a:r>
                        <a:rPr kumimoji="1" lang="ja-JP" altLang="en-US" sz="1050" b="0" i="0" u="none" strike="noStrike" kern="1200" baseline="0" dirty="0" smtClean="0">
                          <a:solidFill>
                            <a:schemeClr val="dk1"/>
                          </a:solidFill>
                          <a:latin typeface="+mn-lt"/>
                          <a:ea typeface="+mn-ea"/>
                          <a:cs typeface="+mn-cs"/>
                        </a:rPr>
                        <a:t>により業務が遂行できるようにすること。</a:t>
                      </a:r>
                    </a:p>
                    <a:p>
                      <a:pPr marL="0" marR="0" indent="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baseline="0" dirty="0" smtClean="0">
                          <a:solidFill>
                            <a:schemeClr val="dk1"/>
                          </a:solidFill>
                          <a:latin typeface="+mn-lt"/>
                          <a:ea typeface="+mn-ea"/>
                          <a:cs typeface="+mn-cs"/>
                        </a:rPr>
                        <a:t>・　出退勤時刻・休暇・休憩に関し、通院・体調に配慮すること。→多くの障害に共通</a:t>
                      </a:r>
                    </a:p>
                    <a:p>
                      <a:r>
                        <a:rPr kumimoji="1" lang="ja-JP" altLang="en-US" sz="1050" b="0" i="0" u="none" strike="noStrike" kern="1200" baseline="0" dirty="0" smtClean="0">
                          <a:solidFill>
                            <a:schemeClr val="dk1"/>
                          </a:solidFill>
                          <a:latin typeface="+mn-lt"/>
                          <a:ea typeface="+mn-ea"/>
                          <a:cs typeface="+mn-cs"/>
                        </a:rPr>
                        <a:t>・　職場内の</a:t>
                      </a:r>
                      <a:r>
                        <a:rPr kumimoji="1" lang="ja-JP" altLang="en-US" sz="1050" b="0" i="0" u="sng" strike="noStrike" kern="1200" baseline="0" dirty="0" smtClean="0">
                          <a:solidFill>
                            <a:schemeClr val="dk1"/>
                          </a:solidFill>
                          <a:latin typeface="+mn-lt"/>
                          <a:ea typeface="+mn-ea"/>
                          <a:cs typeface="+mn-cs"/>
                        </a:rPr>
                        <a:t>机等の配置、危険箇所を事前に確認</a:t>
                      </a:r>
                      <a:r>
                        <a:rPr kumimoji="1" lang="ja-JP" altLang="en-US" sz="1050" b="0" i="0" u="none" strike="noStrike" kern="1200" baseline="0" dirty="0" smtClean="0">
                          <a:solidFill>
                            <a:schemeClr val="dk1"/>
                          </a:solidFill>
                          <a:latin typeface="+mn-lt"/>
                          <a:ea typeface="+mn-ea"/>
                          <a:cs typeface="+mn-cs"/>
                        </a:rPr>
                        <a:t>すること。</a:t>
                      </a:r>
                    </a:p>
                    <a:p>
                      <a:pPr marL="88900" indent="-88900"/>
                      <a:r>
                        <a:rPr kumimoji="1" lang="ja-JP" altLang="en-US" sz="1050" b="0" i="0" u="none" strike="noStrike" kern="1200" baseline="0" dirty="0" smtClean="0">
                          <a:solidFill>
                            <a:schemeClr val="dk1"/>
                          </a:solidFill>
                          <a:latin typeface="+mn-lt"/>
                          <a:ea typeface="+mn-ea"/>
                          <a:cs typeface="+mn-cs"/>
                        </a:rPr>
                        <a:t>・　移動の支障となる物を通路に置かない、机の配置や打合せ場所を工夫する等により</a:t>
                      </a:r>
                      <a:r>
                        <a:rPr kumimoji="1" lang="ja-JP" altLang="en-US" sz="1050" b="0" i="0" u="sng" strike="noStrike" kern="1200" baseline="0" dirty="0" smtClean="0">
                          <a:solidFill>
                            <a:schemeClr val="dk1"/>
                          </a:solidFill>
                          <a:latin typeface="+mn-lt"/>
                          <a:ea typeface="+mn-ea"/>
                          <a:cs typeface="+mn-cs"/>
                        </a:rPr>
                        <a:t>職場内での移動の負担を軽減</a:t>
                      </a:r>
                      <a:r>
                        <a:rPr kumimoji="1" lang="ja-JP" altLang="en-US" sz="1050" b="0" i="0" u="none" strike="noStrike" kern="1200" baseline="0" dirty="0" smtClean="0">
                          <a:solidFill>
                            <a:schemeClr val="dk1"/>
                          </a:solidFill>
                          <a:latin typeface="+mn-lt"/>
                          <a:ea typeface="+mn-ea"/>
                          <a:cs typeface="+mn-cs"/>
                        </a:rPr>
                        <a:t>すること。</a:t>
                      </a:r>
                    </a:p>
                    <a:p>
                      <a:pPr marL="88900" marR="0" indent="-88900" algn="l" defTabSz="914400" rtl="0" eaLnBrk="1" fontAlgn="base" latinLnBrk="0" hangingPunct="1">
                        <a:lnSpc>
                          <a:spcPct val="100000"/>
                        </a:lnSpc>
                        <a:spcBef>
                          <a:spcPct val="0"/>
                        </a:spcBef>
                        <a:spcAft>
                          <a:spcPct val="0"/>
                        </a:spcAft>
                        <a:buClrTx/>
                        <a:buSzTx/>
                        <a:buFontTx/>
                        <a:buNone/>
                        <a:tabLst/>
                        <a:defRPr/>
                      </a:pPr>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本人のプライバシーに配慮した上で、他の労働者に対し、障害の内容や必要な配慮等を説明すること。→多くの障害に共通</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99791">
                <a:tc rowSpan="2">
                  <a:txBody>
                    <a:bodyPr/>
                    <a:lstStyle/>
                    <a:p>
                      <a:r>
                        <a:rPr kumimoji="1" lang="ja-JP" altLang="en-US" sz="1050" u="sng" dirty="0" smtClean="0"/>
                        <a:t>聴覚・言語障害</a:t>
                      </a:r>
                      <a:endParaRPr kumimoji="1" lang="ja-JP" altLang="en-US" sz="1050" u="sng"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面接時に、就労支援機関の職員等の同席を認めること。</a:t>
                      </a:r>
                    </a:p>
                    <a:p>
                      <a:r>
                        <a:rPr kumimoji="1" lang="ja-JP" altLang="en-US" sz="1050" b="0" i="0" u="none" strike="noStrike" kern="1200" baseline="0" dirty="0" smtClean="0">
                          <a:solidFill>
                            <a:schemeClr val="dk1"/>
                          </a:solidFill>
                          <a:latin typeface="+mn-lt"/>
                          <a:ea typeface="+mn-ea"/>
                          <a:cs typeface="+mn-cs"/>
                        </a:rPr>
                        <a:t>・　面接を</a:t>
                      </a:r>
                      <a:r>
                        <a:rPr kumimoji="1" lang="ja-JP" altLang="en-US" sz="1050" b="1" i="0" u="sng" strike="noStrike" kern="1200" baseline="0" dirty="0" smtClean="0">
                          <a:solidFill>
                            <a:schemeClr val="dk1"/>
                          </a:solidFill>
                          <a:latin typeface="+mn-lt"/>
                          <a:ea typeface="+mn-ea"/>
                          <a:cs typeface="+mn-cs"/>
                        </a:rPr>
                        <a:t>筆談</a:t>
                      </a:r>
                      <a:r>
                        <a:rPr kumimoji="1" lang="ja-JP" altLang="en-US" sz="1050" b="0" i="0" u="none" strike="noStrike" kern="1200" baseline="0" dirty="0" smtClean="0">
                          <a:solidFill>
                            <a:schemeClr val="dk1"/>
                          </a:solidFill>
                          <a:latin typeface="+mn-lt"/>
                          <a:ea typeface="+mn-ea"/>
                          <a:cs typeface="+mn-cs"/>
                        </a:rPr>
                        <a:t>等により行うこと。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91342">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業務指導や相談に関し、担当者を定めること。</a:t>
                      </a:r>
                    </a:p>
                    <a:p>
                      <a:r>
                        <a:rPr kumimoji="1" lang="ja-JP" altLang="en-US" sz="1050" b="0" i="0" u="none" strike="noStrike" kern="1200" baseline="0" dirty="0" smtClean="0">
                          <a:solidFill>
                            <a:schemeClr val="dk1"/>
                          </a:solidFill>
                          <a:latin typeface="+mn-lt"/>
                          <a:ea typeface="+mn-ea"/>
                          <a:cs typeface="+mn-cs"/>
                        </a:rPr>
                        <a:t>・　業務指示・連絡に際して、</a:t>
                      </a:r>
                      <a:r>
                        <a:rPr kumimoji="1" lang="ja-JP" altLang="en-US" sz="1050" b="1" i="0" u="sng" strike="noStrike" kern="1200" baseline="0" dirty="0" smtClean="0">
                          <a:solidFill>
                            <a:schemeClr val="dk1"/>
                          </a:solidFill>
                          <a:latin typeface="+mn-lt"/>
                          <a:ea typeface="+mn-ea"/>
                          <a:cs typeface="+mn-cs"/>
                        </a:rPr>
                        <a:t>筆談やメール等を利用</a:t>
                      </a:r>
                      <a:r>
                        <a:rPr kumimoji="1" lang="ja-JP" altLang="en-US" sz="1050" b="0" i="0" u="none" strike="noStrike" kern="1200" baseline="0" dirty="0" smtClean="0">
                          <a:solidFill>
                            <a:schemeClr val="dk1"/>
                          </a:solidFill>
                          <a:latin typeface="+mn-lt"/>
                          <a:ea typeface="+mn-ea"/>
                          <a:cs typeface="+mn-cs"/>
                        </a:rPr>
                        <a:t>すること。</a:t>
                      </a:r>
                    </a:p>
                    <a:p>
                      <a:r>
                        <a:rPr kumimoji="1" lang="ja-JP" altLang="en-US" sz="105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危険箇所や危険の発生等を</a:t>
                      </a:r>
                      <a:r>
                        <a:rPr kumimoji="1" lang="ja-JP" altLang="en-US" sz="1050" b="1" i="0" u="sng" strike="noStrike" kern="1200" baseline="0" dirty="0" smtClean="0">
                          <a:solidFill>
                            <a:schemeClr val="dk1"/>
                          </a:solidFill>
                          <a:latin typeface="+mn-lt"/>
                          <a:ea typeface="+mn-ea"/>
                          <a:cs typeface="+mn-cs"/>
                        </a:rPr>
                        <a:t>視覚</a:t>
                      </a:r>
                      <a:r>
                        <a:rPr kumimoji="1" lang="ja-JP" altLang="en-US" sz="1050" b="0" i="0" u="sng" strike="noStrike" kern="1200" baseline="0" dirty="0" smtClean="0">
                          <a:solidFill>
                            <a:schemeClr val="dk1"/>
                          </a:solidFill>
                          <a:latin typeface="+mn-lt"/>
                          <a:ea typeface="+mn-ea"/>
                          <a:cs typeface="+mn-cs"/>
                        </a:rPr>
                        <a:t>で確認</a:t>
                      </a:r>
                      <a:r>
                        <a:rPr kumimoji="1" lang="ja-JP" altLang="en-US" sz="1050" b="0" i="0" u="none" strike="noStrike" kern="1200" baseline="0" dirty="0" smtClean="0">
                          <a:solidFill>
                            <a:schemeClr val="dk1"/>
                          </a:solidFill>
                          <a:latin typeface="+mn-lt"/>
                          <a:ea typeface="+mn-ea"/>
                          <a:cs typeface="+mn-cs"/>
                        </a:rPr>
                        <a:t>できるようにすること。</a:t>
                      </a:r>
                    </a:p>
                    <a:p>
                      <a:pPr marL="88900" indent="-88900"/>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6" name="正方形/長方形 5"/>
          <p:cNvSpPr/>
          <p:nvPr/>
        </p:nvSpPr>
        <p:spPr>
          <a:xfrm>
            <a:off x="614369" y="3481309"/>
            <a:ext cx="5596095" cy="1200329"/>
          </a:xfrm>
          <a:prstGeom prst="rect">
            <a:avLst/>
          </a:prstGeom>
        </p:spPr>
        <p:txBody>
          <a:bodyPr wrap="square">
            <a:spAutoFit/>
          </a:bodyPr>
          <a:lstStyle/>
          <a:p>
            <a:r>
              <a:rPr lang="ja-JP" altLang="en-US" sz="1200" b="1" dirty="0"/>
              <a:t>合理的配慮の事例として、多くの事業主が対応できると考えられる</a:t>
            </a:r>
            <a:r>
              <a:rPr lang="ja-JP" altLang="en-US" sz="1200" b="1" dirty="0" smtClean="0"/>
              <a:t>措置で</a:t>
            </a:r>
            <a:r>
              <a:rPr lang="ja-JP" altLang="en-US" sz="1200" b="1" dirty="0"/>
              <a:t>あること。</a:t>
            </a:r>
          </a:p>
          <a:p>
            <a:r>
              <a:rPr lang="ja-JP" altLang="en-US" sz="1200" b="1" dirty="0" smtClean="0"/>
              <a:t>合理的</a:t>
            </a:r>
            <a:r>
              <a:rPr lang="ja-JP" altLang="en-US" sz="1200" b="1" dirty="0"/>
              <a:t>配慮は、個々の障害者である労働者の</a:t>
            </a:r>
            <a:r>
              <a:rPr lang="ja-JP" altLang="en-US" sz="1200" b="1" dirty="0" smtClean="0"/>
              <a:t>障害の</a:t>
            </a:r>
            <a:r>
              <a:rPr lang="ja-JP" altLang="en-US" sz="1200" b="1" dirty="0"/>
              <a:t>状態や職場の状況に応じて提供されるものであり、</a:t>
            </a:r>
            <a:r>
              <a:rPr lang="ja-JP" altLang="en-US" sz="1200" b="1" dirty="0" smtClean="0"/>
              <a:t>多様性</a:t>
            </a:r>
            <a:r>
              <a:rPr lang="ja-JP" altLang="en-US" sz="1200" b="1" dirty="0"/>
              <a:t>があり、かつ、個別性が高いものであること。したがって、ここに</a:t>
            </a:r>
            <a:r>
              <a:rPr lang="ja-JP" altLang="en-US" sz="1200" b="1" dirty="0" smtClean="0"/>
              <a:t>記載されて</a:t>
            </a:r>
            <a:r>
              <a:rPr lang="ja-JP" altLang="en-US" sz="1200" b="1" dirty="0"/>
              <a:t>いる事例はあくまでも例示であり、あらゆる事業主が必ずしも実施</a:t>
            </a:r>
          </a:p>
          <a:p>
            <a:r>
              <a:rPr lang="ja-JP" altLang="en-US" sz="1200" b="1" dirty="0"/>
              <a:t>するものではなく、また、ここに記載されている事例以外であっても</a:t>
            </a:r>
            <a:r>
              <a:rPr lang="ja-JP" altLang="en-US" sz="1200" b="1" dirty="0" smtClean="0"/>
              <a:t>合理的</a:t>
            </a:r>
            <a:r>
              <a:rPr lang="ja-JP" altLang="en-US" sz="1200" b="1" dirty="0"/>
              <a:t>配慮に該当するものがあること。</a:t>
            </a:r>
          </a:p>
        </p:txBody>
      </p:sp>
    </p:spTree>
    <p:extLst>
      <p:ext uri="{BB962C8B-B14F-4D97-AF65-F5344CB8AC3E}">
        <p14:creationId xmlns:p14="http://schemas.microsoft.com/office/powerpoint/2010/main" val="699130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0037"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543144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0037"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9C44D04-3881-480F-99CC-73EAB50B2B55}" type="slidenum">
              <a:rPr lang="ja-JP" altLang="en-US" smtClean="0">
                <a:solidFill>
                  <a:prstClr val="black"/>
                </a:solidFill>
              </a:rPr>
              <a:pPr/>
              <a:t>31</a:t>
            </a:fld>
            <a:endParaRPr lang="ja-JP" altLang="en-US">
              <a:solidFill>
                <a:prstClr val="black"/>
              </a:solidFill>
            </a:endParaRPr>
          </a:p>
        </p:txBody>
      </p:sp>
      <p:graphicFrame>
        <p:nvGraphicFramePr>
          <p:cNvPr id="5" name="表 4"/>
          <p:cNvGraphicFramePr>
            <a:graphicFrameLocks noGrp="1"/>
          </p:cNvGraphicFramePr>
          <p:nvPr>
            <p:extLst>
              <p:ext uri="{D42A27DB-BD31-4B8C-83A1-F6EECF244321}">
                <p14:modId xmlns:p14="http://schemas.microsoft.com/office/powerpoint/2010/main" val="321916418"/>
              </p:ext>
            </p:extLst>
          </p:nvPr>
        </p:nvGraphicFramePr>
        <p:xfrm>
          <a:off x="651591" y="4665371"/>
          <a:ext cx="5486882" cy="4269571"/>
        </p:xfrm>
        <a:graphic>
          <a:graphicData uri="http://schemas.openxmlformats.org/drawingml/2006/table">
            <a:tbl>
              <a:tblPr firstRow="1" bandRow="1">
                <a:tableStyleId>{1FECB4D8-DB02-4DC6-A0A2-4F2EBAE1DC90}</a:tableStyleId>
              </a:tblPr>
              <a:tblGrid>
                <a:gridCol w="795807"/>
                <a:gridCol w="731557"/>
                <a:gridCol w="3959517"/>
              </a:tblGrid>
              <a:tr h="272146">
                <a:tc>
                  <a:txBody>
                    <a:bodyPr/>
                    <a:lstStyle/>
                    <a:p>
                      <a:pPr algn="ctr"/>
                      <a:r>
                        <a:rPr kumimoji="1" lang="ja-JP" altLang="en-US" sz="1050" dirty="0" smtClean="0">
                          <a:solidFill>
                            <a:schemeClr val="tx1"/>
                          </a:solidFill>
                        </a:rPr>
                        <a:t>障害区分</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場面</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事　例</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476256">
                <a:tc rowSpan="2">
                  <a:txBody>
                    <a:bodyPr/>
                    <a:lstStyle/>
                    <a:p>
                      <a:r>
                        <a:rPr kumimoji="1" lang="ja-JP" altLang="en-US" sz="1050" b="0" i="0" u="sng" strike="noStrike" kern="1200" baseline="0" dirty="0" smtClean="0">
                          <a:solidFill>
                            <a:schemeClr val="dk1"/>
                          </a:solidFill>
                          <a:latin typeface="+mn-lt"/>
                          <a:ea typeface="+mn-ea"/>
                          <a:cs typeface="+mn-cs"/>
                        </a:rPr>
                        <a:t>肢体不自由</a:t>
                      </a:r>
                      <a:endParaRPr kumimoji="1" lang="ja-JP" altLang="en-US" sz="1050" u="sng"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a:t>
                      </a:r>
                      <a:endParaRPr kumimoji="1" lang="en-US" altLang="ja-JP" sz="1050" dirty="0" smtClean="0"/>
                    </a:p>
                    <a:p>
                      <a:r>
                        <a:rPr kumimoji="1" lang="ja-JP" altLang="en-US" sz="1050" dirty="0" smtClean="0"/>
                        <a:t>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面接の際にできるだけ</a:t>
                      </a:r>
                      <a:r>
                        <a:rPr kumimoji="1" lang="ja-JP" altLang="en-US" sz="1050" b="1" i="0" u="sng" strike="noStrike" kern="1200" baseline="0" dirty="0" smtClean="0">
                          <a:solidFill>
                            <a:schemeClr val="dk1"/>
                          </a:solidFill>
                          <a:latin typeface="+mn-lt"/>
                          <a:ea typeface="+mn-ea"/>
                          <a:cs typeface="+mn-cs"/>
                        </a:rPr>
                        <a:t>移動が少なく</a:t>
                      </a:r>
                      <a:r>
                        <a:rPr kumimoji="1" lang="ja-JP" altLang="en-US" sz="1050" b="0" i="0" u="none" strike="noStrike" kern="1200" baseline="0" dirty="0" smtClean="0">
                          <a:solidFill>
                            <a:schemeClr val="dk1"/>
                          </a:solidFill>
                          <a:latin typeface="+mn-lt"/>
                          <a:ea typeface="+mn-ea"/>
                          <a:cs typeface="+mn-cs"/>
                        </a:rPr>
                        <a:t>て済むようにすること。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905024">
                <a:tc vMerge="1">
                  <a:txBody>
                    <a:bodyPr/>
                    <a:lstStyle/>
                    <a:p>
                      <a:endParaRPr kumimoji="1" lang="ja-JP" altLang="en-US" dirty="0"/>
                    </a:p>
                  </a:txBody>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業務指導や相談に関し、担当者を定めること。</a:t>
                      </a:r>
                    </a:p>
                    <a:p>
                      <a:pPr marL="88900" indent="-88900"/>
                      <a:r>
                        <a:rPr kumimoji="1" lang="ja-JP" altLang="en-US" sz="1050" b="0" i="0" u="none" strike="noStrike" kern="1200" baseline="0" dirty="0" smtClean="0">
                          <a:solidFill>
                            <a:schemeClr val="dk1"/>
                          </a:solidFill>
                          <a:latin typeface="+mn-lt"/>
                          <a:ea typeface="+mn-ea"/>
                          <a:cs typeface="+mn-cs"/>
                        </a:rPr>
                        <a:t>・　移動の支障となる物を通路に置かない、机の配置や打合せ場所を工夫する等により職場内での</a:t>
                      </a:r>
                      <a:r>
                        <a:rPr kumimoji="1" lang="ja-JP" altLang="en-US" sz="1050" b="1" i="0" u="sng" strike="noStrike" kern="1200" baseline="0" dirty="0" smtClean="0">
                          <a:solidFill>
                            <a:schemeClr val="dk1"/>
                          </a:solidFill>
                          <a:latin typeface="+mn-lt"/>
                          <a:ea typeface="+mn-ea"/>
                          <a:cs typeface="+mn-cs"/>
                        </a:rPr>
                        <a:t>移動の負担を軽減</a:t>
                      </a:r>
                      <a:r>
                        <a:rPr kumimoji="1" lang="ja-JP" altLang="en-US" sz="1050" b="0" i="0" u="none" strike="noStrike" kern="1200" baseline="0" dirty="0" smtClean="0">
                          <a:solidFill>
                            <a:schemeClr val="dk1"/>
                          </a:solidFill>
                          <a:latin typeface="+mn-lt"/>
                          <a:ea typeface="+mn-ea"/>
                          <a:cs typeface="+mn-cs"/>
                        </a:rPr>
                        <a:t>すること。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机の高さを調節</a:t>
                      </a:r>
                      <a:r>
                        <a:rPr kumimoji="1" lang="ja-JP" altLang="en-US" sz="1050" b="0" i="0" u="none" strike="noStrike" kern="1200" baseline="0" dirty="0" smtClean="0">
                          <a:solidFill>
                            <a:schemeClr val="dk1"/>
                          </a:solidFill>
                          <a:latin typeface="+mn-lt"/>
                          <a:ea typeface="+mn-ea"/>
                          <a:cs typeface="+mn-cs"/>
                        </a:rPr>
                        <a:t>すること等作業を可能にする工夫を行うこと。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スロープ、手すり等を設置</a:t>
                      </a:r>
                      <a:r>
                        <a:rPr kumimoji="1" lang="ja-JP" altLang="en-US" sz="1050" b="0" i="0" u="none" strike="noStrike" kern="1200" baseline="0" dirty="0" smtClean="0">
                          <a:solidFill>
                            <a:schemeClr val="dk1"/>
                          </a:solidFill>
                          <a:latin typeface="+mn-lt"/>
                          <a:ea typeface="+mn-ea"/>
                          <a:cs typeface="+mn-cs"/>
                        </a:rPr>
                        <a:t>すること。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体温調整しやすい服装の着用</a:t>
                      </a:r>
                      <a:r>
                        <a:rPr kumimoji="1" lang="ja-JP" altLang="en-US" sz="1050" b="0" i="0" u="none" strike="noStrike" kern="1200" baseline="0" dirty="0" smtClean="0">
                          <a:solidFill>
                            <a:schemeClr val="dk1"/>
                          </a:solidFill>
                          <a:latin typeface="+mn-lt"/>
                          <a:ea typeface="+mn-ea"/>
                          <a:cs typeface="+mn-cs"/>
                        </a:rPr>
                        <a:t>を認めること。</a:t>
                      </a:r>
                    </a:p>
                    <a:p>
                      <a:pPr marL="88900" indent="-88900"/>
                      <a:r>
                        <a:rPr kumimoji="1" lang="ja-JP" altLang="en-US" sz="105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　</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27560">
                <a:tc rowSpan="2">
                  <a:txBody>
                    <a:bodyPr/>
                    <a:lstStyle/>
                    <a:p>
                      <a:r>
                        <a:rPr kumimoji="1" lang="ja-JP" altLang="en-US" sz="1050" b="0" i="0" u="sng" strike="noStrike" kern="1200" baseline="0" dirty="0" smtClean="0">
                          <a:solidFill>
                            <a:schemeClr val="dk1"/>
                          </a:solidFill>
                          <a:latin typeface="+mn-lt"/>
                          <a:ea typeface="+mn-ea"/>
                          <a:cs typeface="+mn-cs"/>
                        </a:rPr>
                        <a:t>内部障害</a:t>
                      </a:r>
                      <a:endParaRPr kumimoji="1" lang="ja-JP" altLang="en-US" sz="1050" u="sng"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a:t>
                      </a:r>
                      <a:endParaRPr kumimoji="1" lang="en-US" altLang="ja-JP" sz="1050" dirty="0" smtClean="0"/>
                    </a:p>
                    <a:p>
                      <a:r>
                        <a:rPr kumimoji="1" lang="ja-JP" altLang="en-US" sz="1050" dirty="0" smtClean="0"/>
                        <a:t>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面接時間について、体調に配慮</a:t>
                      </a:r>
                      <a:r>
                        <a:rPr kumimoji="1" lang="ja-JP" altLang="en-US" sz="1050" b="0" i="0" u="none" strike="noStrike" kern="1200" baseline="0" dirty="0" smtClean="0">
                          <a:solidFill>
                            <a:schemeClr val="dk1"/>
                          </a:solidFill>
                          <a:latin typeface="+mn-lt"/>
                          <a:ea typeface="+mn-ea"/>
                          <a:cs typeface="+mn-cs"/>
                        </a:rPr>
                        <a:t>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088585">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業務指導や相談に関し、担当者を定めること。</a:t>
                      </a:r>
                      <a:endParaRPr kumimoji="1" lang="en-US" altLang="ja-JP" sz="1050" b="0" i="0" u="none" strike="noStrike" kern="1200" baseline="0" dirty="0" smtClean="0">
                        <a:solidFill>
                          <a:schemeClr val="dk1"/>
                        </a:solidFill>
                        <a:latin typeface="+mn-lt"/>
                        <a:ea typeface="+mn-ea"/>
                        <a:cs typeface="+mn-cs"/>
                      </a:endParaRPr>
                    </a:p>
                    <a:p>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出退勤時刻・休暇・休憩に関し、通院・体調に配慮</a:t>
                      </a:r>
                      <a:r>
                        <a:rPr kumimoji="1" lang="ja-JP" altLang="en-US" sz="1050" b="0" i="0" u="none" strike="noStrike" kern="1200" baseline="0" dirty="0" smtClean="0">
                          <a:solidFill>
                            <a:schemeClr val="dk1"/>
                          </a:solidFill>
                          <a:latin typeface="+mn-lt"/>
                          <a:ea typeface="+mn-ea"/>
                          <a:cs typeface="+mn-cs"/>
                        </a:rPr>
                        <a:t>すること。</a:t>
                      </a:r>
                    </a:p>
                    <a:p>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本人の負担の程度に応じ、業務量等を調整</a:t>
                      </a:r>
                      <a:r>
                        <a:rPr kumimoji="1" lang="ja-JP" altLang="en-US" sz="1050" b="0" i="0" u="none" strike="noStrike" kern="1200" baseline="0" dirty="0" smtClean="0">
                          <a:solidFill>
                            <a:schemeClr val="dk1"/>
                          </a:solidFill>
                          <a:latin typeface="+mn-lt"/>
                          <a:ea typeface="+mn-ea"/>
                          <a:cs typeface="+mn-cs"/>
                        </a:rPr>
                        <a:t>すること。</a:t>
                      </a:r>
                    </a:p>
                    <a:p>
                      <a:pPr marL="88900" indent="-88900"/>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1988805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0037"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9C44D04-3881-480F-99CC-73EAB50B2B55}" type="slidenum">
              <a:rPr lang="ja-JP" altLang="en-US" smtClean="0">
                <a:solidFill>
                  <a:prstClr val="black"/>
                </a:solidFill>
              </a:rPr>
              <a:pPr/>
              <a:t>32</a:t>
            </a:fld>
            <a:endParaRPr lang="ja-JP" altLang="en-US">
              <a:solidFill>
                <a:prstClr val="black"/>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336993118"/>
              </p:ext>
            </p:extLst>
          </p:nvPr>
        </p:nvGraphicFramePr>
        <p:xfrm>
          <a:off x="667140" y="4753645"/>
          <a:ext cx="5615315" cy="3657600"/>
        </p:xfrm>
        <a:graphic>
          <a:graphicData uri="http://schemas.openxmlformats.org/drawingml/2006/table">
            <a:tbl>
              <a:tblPr firstRow="1" bandRow="1">
                <a:tableStyleId>{1FECB4D8-DB02-4DC6-A0A2-4F2EBAE1DC90}</a:tableStyleId>
              </a:tblPr>
              <a:tblGrid>
                <a:gridCol w="761398"/>
                <a:gridCol w="750417"/>
                <a:gridCol w="4103499"/>
              </a:tblGrid>
              <a:tr h="241559">
                <a:tc>
                  <a:txBody>
                    <a:bodyPr/>
                    <a:lstStyle/>
                    <a:p>
                      <a:pPr algn="ctr"/>
                      <a:r>
                        <a:rPr kumimoji="1" lang="ja-JP" altLang="en-US" sz="1050" dirty="0" smtClean="0">
                          <a:solidFill>
                            <a:schemeClr val="tx1"/>
                          </a:solidFill>
                        </a:rPr>
                        <a:t>障害区分</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場面</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事　例</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395278">
                <a:tc rowSpan="2">
                  <a:txBody>
                    <a:bodyPr/>
                    <a:lstStyle/>
                    <a:p>
                      <a:r>
                        <a:rPr kumimoji="1" lang="ja-JP" altLang="en-US" sz="1050" b="0" i="0" u="sng" strike="noStrike" kern="1200" baseline="0" dirty="0" smtClean="0">
                          <a:solidFill>
                            <a:schemeClr val="dk1"/>
                          </a:solidFill>
                          <a:latin typeface="+mn-lt"/>
                          <a:ea typeface="+mn-ea"/>
                          <a:cs typeface="+mn-cs"/>
                        </a:rPr>
                        <a:t>知的障害</a:t>
                      </a:r>
                      <a:endParaRPr kumimoji="1" lang="ja-JP" altLang="en-US" sz="1050" u="sng"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a:t>
                      </a:r>
                      <a:endParaRPr kumimoji="1" lang="en-US" altLang="ja-JP" sz="1050" dirty="0" smtClean="0"/>
                    </a:p>
                    <a:p>
                      <a:r>
                        <a:rPr kumimoji="1" lang="ja-JP" altLang="en-US" sz="1050" dirty="0" smtClean="0"/>
                        <a:t>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面接時に、就労支援機関の職員等の同席を認めること。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63875">
                <a:tc vMerge="1">
                  <a:txBody>
                    <a:bodyPr/>
                    <a:lstStyle/>
                    <a:p>
                      <a:endParaRPr kumimoji="1" lang="ja-JP" altLang="en-US" dirty="0"/>
                    </a:p>
                  </a:txBody>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業務指導や相談に関し、担当者を定めること。</a:t>
                      </a:r>
                    </a:p>
                    <a:p>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本人の習熟度に応じて業務量を徐々に増やしていくこと</a:t>
                      </a:r>
                      <a:r>
                        <a:rPr kumimoji="1" lang="ja-JP" altLang="en-US" sz="1050" b="0" i="0" u="none" strike="noStrike" kern="1200" baseline="0" dirty="0" smtClean="0">
                          <a:solidFill>
                            <a:schemeClr val="dk1"/>
                          </a:solidFill>
                          <a:latin typeface="+mn-lt"/>
                          <a:ea typeface="+mn-ea"/>
                          <a:cs typeface="+mn-cs"/>
                        </a:rPr>
                        <a:t>。</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図等を活用した業務マニュアルを作成</a:t>
                      </a:r>
                      <a:r>
                        <a:rPr kumimoji="1" lang="ja-JP" altLang="en-US" sz="1050" b="0" i="0" u="none" strike="noStrike" kern="1200" baseline="0" dirty="0" smtClean="0">
                          <a:solidFill>
                            <a:schemeClr val="dk1"/>
                          </a:solidFill>
                          <a:latin typeface="+mn-lt"/>
                          <a:ea typeface="+mn-ea"/>
                          <a:cs typeface="+mn-cs"/>
                        </a:rPr>
                        <a:t>する、</a:t>
                      </a:r>
                      <a:r>
                        <a:rPr kumimoji="1" lang="ja-JP" altLang="en-US" sz="1050" b="1" i="0" u="sng" strike="noStrike" kern="1200" baseline="0" dirty="0" smtClean="0">
                          <a:solidFill>
                            <a:schemeClr val="dk1"/>
                          </a:solidFill>
                          <a:latin typeface="+mn-lt"/>
                          <a:ea typeface="+mn-ea"/>
                          <a:cs typeface="+mn-cs"/>
                        </a:rPr>
                        <a:t>業務指示は内容を明確にし、一つずつ行う等作業手順を分かりやすく</a:t>
                      </a:r>
                      <a:r>
                        <a:rPr kumimoji="1" lang="ja-JP" altLang="en-US" sz="1050" b="0" i="0" u="none" strike="noStrike" kern="1200" baseline="0" dirty="0" smtClean="0">
                          <a:solidFill>
                            <a:schemeClr val="dk1"/>
                          </a:solidFill>
                          <a:latin typeface="+mn-lt"/>
                          <a:ea typeface="+mn-ea"/>
                          <a:cs typeface="+mn-cs"/>
                        </a:rPr>
                        <a:t>示すこと。　</a:t>
                      </a:r>
                    </a:p>
                    <a:p>
                      <a:pPr marL="88900" indent="-88900"/>
                      <a:r>
                        <a:rPr kumimoji="1" lang="ja-JP" altLang="en-US" sz="105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95278">
                <a:tc rowSpan="2">
                  <a:txBody>
                    <a:bodyPr/>
                    <a:lstStyle/>
                    <a:p>
                      <a:r>
                        <a:rPr kumimoji="1" lang="ja-JP" altLang="en-US" sz="1050" b="0" i="0" u="sng" strike="noStrike" kern="1200" baseline="0" dirty="0" smtClean="0">
                          <a:solidFill>
                            <a:schemeClr val="dk1"/>
                          </a:solidFill>
                          <a:latin typeface="+mn-lt"/>
                          <a:ea typeface="+mn-ea"/>
                          <a:cs typeface="+mn-cs"/>
                        </a:rPr>
                        <a:t>精神障害</a:t>
                      </a:r>
                      <a:endParaRPr kumimoji="1" lang="ja-JP" altLang="en-US" sz="1050" u="sng"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a:t>
                      </a:r>
                      <a:endParaRPr kumimoji="1" lang="en-US" altLang="ja-JP" sz="1050" dirty="0" smtClean="0"/>
                    </a:p>
                    <a:p>
                      <a:r>
                        <a:rPr kumimoji="1" lang="ja-JP" altLang="en-US" sz="1050" dirty="0" smtClean="0"/>
                        <a:t>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面接時に、就労支援機関の職員等の同席を認めること。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317594">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業務指導や相談に関し、担当者を定めること。</a:t>
                      </a:r>
                    </a:p>
                    <a:p>
                      <a:pPr marL="88900" indent="-88900"/>
                      <a:r>
                        <a:rPr kumimoji="1" lang="ja-JP" altLang="en-US" sz="1050" b="0" i="0" u="none" strike="noStrike" kern="1200" baseline="0" dirty="0" smtClean="0">
                          <a:solidFill>
                            <a:schemeClr val="dk1"/>
                          </a:solidFill>
                          <a:latin typeface="+mn-lt"/>
                          <a:ea typeface="+mn-ea"/>
                          <a:cs typeface="+mn-cs"/>
                        </a:rPr>
                        <a:t>・　業務の優先順位や目標を明確にし、</a:t>
                      </a:r>
                      <a:r>
                        <a:rPr kumimoji="1" lang="ja-JP" altLang="en-US" sz="1050" b="1" i="0" u="sng" strike="noStrike" kern="1200" baseline="0" dirty="0" smtClean="0">
                          <a:solidFill>
                            <a:schemeClr val="dk1"/>
                          </a:solidFill>
                          <a:latin typeface="+mn-lt"/>
                          <a:ea typeface="+mn-ea"/>
                          <a:cs typeface="+mn-cs"/>
                        </a:rPr>
                        <a:t>指示を一つずつ出す</a:t>
                      </a:r>
                      <a:r>
                        <a:rPr kumimoji="1" lang="ja-JP" altLang="en-US" sz="1050" b="0" i="0" u="none" strike="noStrike" kern="1200" baseline="0" dirty="0" smtClean="0">
                          <a:solidFill>
                            <a:schemeClr val="dk1"/>
                          </a:solidFill>
                          <a:latin typeface="+mn-lt"/>
                          <a:ea typeface="+mn-ea"/>
                          <a:cs typeface="+mn-cs"/>
                        </a:rPr>
                        <a:t>、</a:t>
                      </a:r>
                      <a:r>
                        <a:rPr kumimoji="1" lang="ja-JP" altLang="en-US" sz="1050" b="1" i="0" u="sng" strike="noStrike" kern="1200" baseline="0" dirty="0" smtClean="0">
                          <a:solidFill>
                            <a:schemeClr val="dk1"/>
                          </a:solidFill>
                          <a:latin typeface="+mn-lt"/>
                          <a:ea typeface="+mn-ea"/>
                          <a:cs typeface="+mn-cs"/>
                        </a:rPr>
                        <a:t>作業手順を分かりやすく示したマニュアルを作成</a:t>
                      </a:r>
                      <a:r>
                        <a:rPr kumimoji="1" lang="ja-JP" altLang="en-US" sz="1050" b="0" i="0" u="none" strike="noStrike" kern="1200" baseline="0" dirty="0" smtClean="0">
                          <a:solidFill>
                            <a:schemeClr val="dk1"/>
                          </a:solidFill>
                          <a:latin typeface="+mn-lt"/>
                          <a:ea typeface="+mn-ea"/>
                          <a:cs typeface="+mn-cs"/>
                        </a:rPr>
                        <a:t>する等の対応を行うこと。</a:t>
                      </a:r>
                    </a:p>
                    <a:p>
                      <a:pPr marL="88900" indent="-88900"/>
                      <a:r>
                        <a:rPr kumimoji="1" lang="ja-JP" altLang="en-US" sz="1050" b="0" i="0" u="none" strike="noStrike" kern="1200" baseline="0" dirty="0" smtClean="0">
                          <a:solidFill>
                            <a:schemeClr val="dk1"/>
                          </a:solidFill>
                          <a:latin typeface="+mn-lt"/>
                          <a:ea typeface="+mn-ea"/>
                          <a:cs typeface="+mn-cs"/>
                        </a:rPr>
                        <a:t>・　出退勤時刻・休暇・休憩に関し、</a:t>
                      </a:r>
                      <a:r>
                        <a:rPr kumimoji="1" lang="ja-JP" altLang="en-US" sz="1050" b="1" i="0" u="sng" strike="noStrike" kern="1200" baseline="0" dirty="0" smtClean="0">
                          <a:solidFill>
                            <a:schemeClr val="dk1"/>
                          </a:solidFill>
                          <a:latin typeface="+mn-lt"/>
                          <a:ea typeface="+mn-ea"/>
                          <a:cs typeface="+mn-cs"/>
                        </a:rPr>
                        <a:t>通院・体調に配慮</a:t>
                      </a:r>
                      <a:r>
                        <a:rPr kumimoji="1" lang="ja-JP" altLang="en-US" sz="1050" b="0" i="0" u="none" strike="noStrike" kern="1200" baseline="0" dirty="0" smtClean="0">
                          <a:solidFill>
                            <a:schemeClr val="dk1"/>
                          </a:solidFill>
                          <a:latin typeface="+mn-lt"/>
                          <a:ea typeface="+mn-ea"/>
                          <a:cs typeface="+mn-cs"/>
                        </a:rPr>
                        <a:t>すること。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できるだけ静かな場所で休憩</a:t>
                      </a:r>
                      <a:r>
                        <a:rPr kumimoji="1" lang="ja-JP" altLang="en-US" sz="1050" b="0" i="0" u="none" strike="noStrike" kern="1200" baseline="0" dirty="0" smtClean="0">
                          <a:solidFill>
                            <a:schemeClr val="dk1"/>
                          </a:solidFill>
                          <a:latin typeface="+mn-lt"/>
                          <a:ea typeface="+mn-ea"/>
                          <a:cs typeface="+mn-cs"/>
                        </a:rPr>
                        <a:t>できるようにすること。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本人の状況を見ながら業務量等を調整</a:t>
                      </a:r>
                      <a:r>
                        <a:rPr kumimoji="1" lang="ja-JP" altLang="en-US" sz="1050" b="0" i="0" u="none" strike="noStrike" kern="1200" baseline="0" dirty="0" smtClean="0">
                          <a:solidFill>
                            <a:schemeClr val="dk1"/>
                          </a:solidFill>
                          <a:latin typeface="+mn-lt"/>
                          <a:ea typeface="+mn-ea"/>
                          <a:cs typeface="+mn-cs"/>
                        </a:rPr>
                        <a:t>すること。</a:t>
                      </a:r>
                    </a:p>
                    <a:p>
                      <a:pPr marL="88900" indent="-88900"/>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1988805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0037"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9C44D04-3881-480F-99CC-73EAB50B2B55}" type="slidenum">
              <a:rPr lang="ja-JP" altLang="en-US" smtClean="0">
                <a:solidFill>
                  <a:prstClr val="black"/>
                </a:solidFill>
              </a:rPr>
              <a:pPr/>
              <a:t>33</a:t>
            </a:fld>
            <a:endParaRPr lang="ja-JP" altLang="en-US">
              <a:solidFill>
                <a:prstClr val="black"/>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292653748"/>
              </p:ext>
            </p:extLst>
          </p:nvPr>
        </p:nvGraphicFramePr>
        <p:xfrm>
          <a:off x="667141" y="4753646"/>
          <a:ext cx="5471332" cy="3684409"/>
        </p:xfrm>
        <a:graphic>
          <a:graphicData uri="http://schemas.openxmlformats.org/drawingml/2006/table">
            <a:tbl>
              <a:tblPr firstRow="1" bandRow="1">
                <a:tableStyleId>{1FECB4D8-DB02-4DC6-A0A2-4F2EBAE1DC90}</a:tableStyleId>
              </a:tblPr>
              <a:tblGrid>
                <a:gridCol w="787540"/>
                <a:gridCol w="724275"/>
                <a:gridCol w="3959517"/>
              </a:tblGrid>
              <a:tr h="226125">
                <a:tc>
                  <a:txBody>
                    <a:bodyPr/>
                    <a:lstStyle/>
                    <a:p>
                      <a:pPr algn="ctr"/>
                      <a:r>
                        <a:rPr kumimoji="1" lang="ja-JP" altLang="en-US" sz="1050" dirty="0" smtClean="0">
                          <a:solidFill>
                            <a:schemeClr val="tx1"/>
                          </a:solidFill>
                        </a:rPr>
                        <a:t>障害区分</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場面</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事　例</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513920">
                <a:tc rowSpan="2">
                  <a:txBody>
                    <a:bodyPr/>
                    <a:lstStyle/>
                    <a:p>
                      <a:r>
                        <a:rPr kumimoji="1" lang="ja-JP" altLang="en-US" sz="1050" b="0" i="0" u="sng" strike="noStrike" kern="1200" baseline="0" dirty="0" smtClean="0">
                          <a:solidFill>
                            <a:schemeClr val="dk1"/>
                          </a:solidFill>
                          <a:latin typeface="+mn-lt"/>
                          <a:ea typeface="+mn-ea"/>
                          <a:cs typeface="+mn-cs"/>
                        </a:rPr>
                        <a:t>発達障害</a:t>
                      </a:r>
                      <a:endParaRPr kumimoji="1" lang="ja-JP" altLang="en-US" sz="1050" u="sng"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a:t>
                      </a:r>
                      <a:endParaRPr kumimoji="1" lang="en-US" altLang="ja-JP" sz="1050" dirty="0" smtClean="0"/>
                    </a:p>
                    <a:p>
                      <a:r>
                        <a:rPr kumimoji="1" lang="ja-JP" altLang="en-US" sz="1050" dirty="0" smtClean="0"/>
                        <a:t>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面接時に、就労支援機関の職員等の同席を認めること。</a:t>
                      </a:r>
                    </a:p>
                    <a:p>
                      <a:r>
                        <a:rPr kumimoji="1" lang="ja-JP" altLang="en-US" sz="1050" b="0" i="0" u="none" strike="noStrike" kern="1200" baseline="0" dirty="0" smtClean="0">
                          <a:solidFill>
                            <a:schemeClr val="dk1"/>
                          </a:solidFill>
                          <a:latin typeface="+mn-lt"/>
                          <a:ea typeface="+mn-ea"/>
                          <a:cs typeface="+mn-cs"/>
                        </a:rPr>
                        <a:t>・　面接・採用試験について、文字によるやりとりや試験時間の延長等を行うこと。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33407">
                <a:tc vMerge="1">
                  <a:txBody>
                    <a:bodyPr/>
                    <a:lstStyle/>
                    <a:p>
                      <a:endParaRPr kumimoji="1" lang="ja-JP" altLang="en-US" dirty="0"/>
                    </a:p>
                  </a:txBody>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indent="-88900"/>
                      <a:r>
                        <a:rPr kumimoji="1" lang="ja-JP" altLang="en-US" sz="1050" b="0" i="0" u="none" strike="noStrike" kern="1200" baseline="0" dirty="0" smtClean="0">
                          <a:solidFill>
                            <a:schemeClr val="dk1"/>
                          </a:solidFill>
                          <a:latin typeface="+mn-lt"/>
                          <a:ea typeface="+mn-ea"/>
                          <a:cs typeface="+mn-cs"/>
                        </a:rPr>
                        <a:t>・　業務指導や相談に関し、担当者を定めること。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業務指示やスケジュールを明確にし、指示を一つずつ出す</a:t>
                      </a:r>
                      <a:r>
                        <a:rPr kumimoji="1" lang="ja-JP" altLang="en-US" sz="1050" b="0" i="0" u="none" strike="noStrike" kern="1200" baseline="0" dirty="0" smtClean="0">
                          <a:solidFill>
                            <a:schemeClr val="dk1"/>
                          </a:solidFill>
                          <a:latin typeface="+mn-lt"/>
                          <a:ea typeface="+mn-ea"/>
                          <a:cs typeface="+mn-cs"/>
                        </a:rPr>
                        <a:t>、作業手順について</a:t>
                      </a:r>
                      <a:r>
                        <a:rPr kumimoji="1" lang="ja-JP" altLang="en-US" sz="1050" b="0" i="0" u="sng" strike="noStrike" kern="1200" baseline="0" dirty="0" smtClean="0">
                          <a:solidFill>
                            <a:schemeClr val="dk1"/>
                          </a:solidFill>
                          <a:latin typeface="+mn-lt"/>
                          <a:ea typeface="+mn-ea"/>
                          <a:cs typeface="+mn-cs"/>
                        </a:rPr>
                        <a:t>図等を活用したマニュアルを作成</a:t>
                      </a:r>
                      <a:r>
                        <a:rPr kumimoji="1" lang="ja-JP" altLang="en-US" sz="1050" b="0" i="0" u="none" strike="noStrike" kern="1200" baseline="0" dirty="0" smtClean="0">
                          <a:solidFill>
                            <a:schemeClr val="dk1"/>
                          </a:solidFill>
                          <a:latin typeface="+mn-lt"/>
                          <a:ea typeface="+mn-ea"/>
                          <a:cs typeface="+mn-cs"/>
                        </a:rPr>
                        <a:t>する等の対応を行うこと。</a:t>
                      </a:r>
                    </a:p>
                    <a:p>
                      <a:pPr marL="88900" indent="-88900"/>
                      <a:r>
                        <a:rPr kumimoji="1" lang="ja-JP" altLang="en-US" sz="105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感覚過敏を緩和するため、サングラスの着用や耳栓の使用を認める</a:t>
                      </a:r>
                      <a:r>
                        <a:rPr kumimoji="1" lang="ja-JP" altLang="en-US" sz="1050" b="0" i="0" u="none" strike="noStrike" kern="1200" baseline="0" dirty="0" smtClean="0">
                          <a:solidFill>
                            <a:schemeClr val="dk1"/>
                          </a:solidFill>
                          <a:latin typeface="+mn-lt"/>
                          <a:ea typeface="+mn-ea"/>
                          <a:cs typeface="+mn-cs"/>
                        </a:rPr>
                        <a:t>等の対応を行うこと。</a:t>
                      </a:r>
                    </a:p>
                    <a:p>
                      <a:pPr marL="88900" indent="-88900"/>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438289">
                <a:tc rowSpan="2">
                  <a:txBody>
                    <a:bodyPr/>
                    <a:lstStyle/>
                    <a:p>
                      <a:r>
                        <a:rPr kumimoji="1" lang="ja-JP" altLang="en-US" sz="1050" b="0" i="0" u="none" strike="noStrike" kern="1200" baseline="0" dirty="0" smtClean="0">
                          <a:solidFill>
                            <a:schemeClr val="dk1"/>
                          </a:solidFill>
                          <a:latin typeface="+mn-lt"/>
                          <a:ea typeface="+mn-ea"/>
                          <a:cs typeface="+mn-cs"/>
                        </a:rPr>
                        <a:t>難病に起因する障害</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a:t>
                      </a:r>
                      <a:endParaRPr kumimoji="1" lang="en-US" altLang="ja-JP" sz="1050" dirty="0" smtClean="0"/>
                    </a:p>
                    <a:p>
                      <a:r>
                        <a:rPr kumimoji="1" lang="ja-JP" altLang="en-US" sz="1050" dirty="0" smtClean="0"/>
                        <a:t>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面接時間について、体調に配慮</a:t>
                      </a:r>
                      <a:r>
                        <a:rPr kumimoji="1" lang="ja-JP" altLang="en-US" sz="1050" b="0" i="0" u="none" strike="noStrike" kern="1200" baseline="0" dirty="0" smtClean="0">
                          <a:solidFill>
                            <a:schemeClr val="dk1"/>
                          </a:solidFill>
                          <a:latin typeface="+mn-lt"/>
                          <a:ea typeface="+mn-ea"/>
                          <a:cs typeface="+mn-cs"/>
                        </a:rPr>
                        <a:t>すること。</a:t>
                      </a:r>
                    </a:p>
                    <a:p>
                      <a:r>
                        <a:rPr kumimoji="1" lang="ja-JP" altLang="en-US" sz="1050" b="0" i="0" u="none" strike="noStrike" kern="1200" baseline="0" dirty="0" smtClean="0">
                          <a:solidFill>
                            <a:schemeClr val="dk1"/>
                          </a:solidFill>
                          <a:latin typeface="+mn-lt"/>
                          <a:ea typeface="+mn-ea"/>
                          <a:cs typeface="+mn-cs"/>
                        </a:rPr>
                        <a:t>・　面接時に、就労支援機関の職員等の同席を認めること。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801715">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業務指導や相談に関し、担当者を定めること。</a:t>
                      </a:r>
                    </a:p>
                    <a:p>
                      <a:r>
                        <a:rPr kumimoji="1" lang="ja-JP" altLang="en-US" sz="1050" b="0" i="0" u="none" strike="noStrike" kern="1200" baseline="0" dirty="0" smtClean="0">
                          <a:solidFill>
                            <a:schemeClr val="dk1"/>
                          </a:solidFill>
                          <a:latin typeface="+mn-lt"/>
                          <a:ea typeface="+mn-ea"/>
                          <a:cs typeface="+mn-cs"/>
                        </a:rPr>
                        <a:t>・　出退勤時刻・休暇・休憩に関し、</a:t>
                      </a:r>
                      <a:r>
                        <a:rPr kumimoji="1" lang="ja-JP" altLang="en-US" sz="1050" b="1" i="0" u="sng" strike="noStrike" kern="1200" baseline="0" dirty="0" smtClean="0">
                          <a:solidFill>
                            <a:schemeClr val="dk1"/>
                          </a:solidFill>
                          <a:latin typeface="+mn-lt"/>
                          <a:ea typeface="+mn-ea"/>
                          <a:cs typeface="+mn-cs"/>
                        </a:rPr>
                        <a:t>通院・体調に配慮</a:t>
                      </a:r>
                      <a:r>
                        <a:rPr kumimoji="1" lang="ja-JP" altLang="en-US" sz="1050" b="0" i="0" u="none" strike="noStrike" kern="1200" baseline="0" dirty="0" smtClean="0">
                          <a:solidFill>
                            <a:schemeClr val="dk1"/>
                          </a:solidFill>
                          <a:latin typeface="+mn-lt"/>
                          <a:ea typeface="+mn-ea"/>
                          <a:cs typeface="+mn-cs"/>
                        </a:rPr>
                        <a:t>すること。</a:t>
                      </a:r>
                    </a:p>
                    <a:p>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本人の負担の程度に応じ、業務量等を調整</a:t>
                      </a:r>
                      <a:r>
                        <a:rPr kumimoji="1" lang="ja-JP" altLang="en-US" sz="1050" b="0" i="0" u="none" strike="noStrike" kern="1200" baseline="0" dirty="0" smtClean="0">
                          <a:solidFill>
                            <a:schemeClr val="dk1"/>
                          </a:solidFill>
                          <a:latin typeface="+mn-lt"/>
                          <a:ea typeface="+mn-ea"/>
                          <a:cs typeface="+mn-cs"/>
                        </a:rPr>
                        <a:t>すること。</a:t>
                      </a:r>
                    </a:p>
                    <a:p>
                      <a:pPr marL="88900" indent="-88900"/>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1988805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0037"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9C44D04-3881-480F-99CC-73EAB50B2B55}" type="slidenum">
              <a:rPr lang="ja-JP" altLang="en-US" smtClean="0">
                <a:solidFill>
                  <a:prstClr val="black"/>
                </a:solidFill>
              </a:rPr>
              <a:pPr/>
              <a:t>34</a:t>
            </a:fld>
            <a:endParaRPr lang="ja-JP" altLang="en-US">
              <a:solidFill>
                <a:prstClr val="black"/>
              </a:solidFill>
            </a:endParaRPr>
          </a:p>
        </p:txBody>
      </p:sp>
      <p:graphicFrame>
        <p:nvGraphicFramePr>
          <p:cNvPr id="5" name="表 4"/>
          <p:cNvGraphicFramePr>
            <a:graphicFrameLocks noGrp="1"/>
          </p:cNvGraphicFramePr>
          <p:nvPr>
            <p:extLst>
              <p:ext uri="{D42A27DB-BD31-4B8C-83A1-F6EECF244321}">
                <p14:modId xmlns:p14="http://schemas.microsoft.com/office/powerpoint/2010/main" val="1998344507"/>
              </p:ext>
            </p:extLst>
          </p:nvPr>
        </p:nvGraphicFramePr>
        <p:xfrm>
          <a:off x="667141" y="4969669"/>
          <a:ext cx="5436563" cy="2058984"/>
        </p:xfrm>
        <a:graphic>
          <a:graphicData uri="http://schemas.openxmlformats.org/drawingml/2006/table">
            <a:tbl>
              <a:tblPr firstRow="1" bandRow="1">
                <a:tableStyleId>{1FECB4D8-DB02-4DC6-A0A2-4F2EBAE1DC90}</a:tableStyleId>
              </a:tblPr>
              <a:tblGrid>
                <a:gridCol w="782536"/>
                <a:gridCol w="729280"/>
                <a:gridCol w="3924748"/>
              </a:tblGrid>
              <a:tr h="306939">
                <a:tc>
                  <a:txBody>
                    <a:bodyPr/>
                    <a:lstStyle/>
                    <a:p>
                      <a:pPr algn="ctr"/>
                      <a:r>
                        <a:rPr kumimoji="1" lang="ja-JP" altLang="en-US" sz="1050" dirty="0" smtClean="0">
                          <a:solidFill>
                            <a:schemeClr val="tx1"/>
                          </a:solidFill>
                        </a:rPr>
                        <a:t>障害区分</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場面</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050" dirty="0" smtClean="0">
                          <a:solidFill>
                            <a:schemeClr val="tx1"/>
                          </a:solidFill>
                        </a:rPr>
                        <a:t>事　例</a:t>
                      </a:r>
                      <a:endParaRPr kumimoji="1" lang="ja-JP" altLang="en-US" sz="1050" dirty="0">
                        <a:solidFill>
                          <a:schemeClr val="tx1"/>
                        </a:solidFill>
                      </a:endParaRPr>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540465">
                <a:tc rowSpan="2">
                  <a:txBody>
                    <a:bodyPr/>
                    <a:lstStyle/>
                    <a:p>
                      <a:r>
                        <a:rPr kumimoji="1" lang="zh-TW" altLang="en-US" sz="1050" b="0" i="0" u="none" strike="noStrike" kern="1200" baseline="0" dirty="0" smtClean="0">
                          <a:solidFill>
                            <a:schemeClr val="dk1"/>
                          </a:solidFill>
                          <a:latin typeface="+mn-lt"/>
                          <a:ea typeface="+mn-ea"/>
                          <a:cs typeface="+mn-cs"/>
                        </a:rPr>
                        <a:t>高次脳機能障害</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t>募集及び</a:t>
                      </a:r>
                      <a:endParaRPr kumimoji="1" lang="en-US" altLang="ja-JP" sz="1050" dirty="0" smtClean="0"/>
                    </a:p>
                    <a:p>
                      <a:r>
                        <a:rPr kumimoji="1" lang="ja-JP" altLang="en-US" sz="1050" dirty="0" smtClean="0"/>
                        <a:t>採用時</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b="0" i="0" u="none" strike="noStrike" kern="1200" baseline="0" dirty="0" smtClean="0">
                          <a:solidFill>
                            <a:schemeClr val="dk1"/>
                          </a:solidFill>
                          <a:latin typeface="+mn-lt"/>
                          <a:ea typeface="+mn-ea"/>
                          <a:cs typeface="+mn-cs"/>
                        </a:rPr>
                        <a:t>・　面接時に、就労支援機関の職員等の同席を認めること。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82201">
                <a:tc vMerge="1">
                  <a:txBody>
                    <a:bodyPr/>
                    <a:lstStyle/>
                    <a:p>
                      <a:endParaRPr kumimoji="1" lang="ja-JP" altLang="en-US" dirty="0"/>
                    </a:p>
                  </a:txBody>
                  <a:tcPr/>
                </a:tc>
                <a:tc>
                  <a:txBody>
                    <a:bodyPr/>
                    <a:lstStyle/>
                    <a:p>
                      <a:r>
                        <a:rPr kumimoji="1" lang="ja-JP" altLang="en-US" sz="1050" dirty="0" smtClean="0"/>
                        <a:t>採用後</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indent="-88900"/>
                      <a:r>
                        <a:rPr kumimoji="1" lang="ja-JP" altLang="en-US" sz="1050" b="0" i="0" u="none" strike="noStrike" kern="1200" baseline="0" dirty="0" smtClean="0">
                          <a:solidFill>
                            <a:schemeClr val="dk1"/>
                          </a:solidFill>
                          <a:latin typeface="+mn-lt"/>
                          <a:ea typeface="+mn-ea"/>
                          <a:cs typeface="+mn-cs"/>
                        </a:rPr>
                        <a:t>・　業務指導や相談に関し、担当者を定めること。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1" i="0" u="sng" strike="noStrike" kern="1200" baseline="0" dirty="0" smtClean="0">
                          <a:solidFill>
                            <a:schemeClr val="dk1"/>
                          </a:solidFill>
                          <a:latin typeface="+mn-lt"/>
                          <a:ea typeface="+mn-ea"/>
                          <a:cs typeface="+mn-cs"/>
                        </a:rPr>
                        <a:t>仕事内容等をメモにする、一つずつ業務指示を行う、写真や図を多用して作業手順を示す</a:t>
                      </a:r>
                      <a:r>
                        <a:rPr kumimoji="1" lang="ja-JP" altLang="en-US" sz="1050" b="0" i="0" u="none" strike="noStrike" kern="1200" baseline="0" dirty="0" smtClean="0">
                          <a:solidFill>
                            <a:schemeClr val="dk1"/>
                          </a:solidFill>
                          <a:latin typeface="+mn-lt"/>
                          <a:ea typeface="+mn-ea"/>
                          <a:cs typeface="+mn-cs"/>
                        </a:rPr>
                        <a:t>等の対応を行うこと。</a:t>
                      </a:r>
                    </a:p>
                    <a:p>
                      <a:pPr marL="88900" indent="-88900"/>
                      <a:r>
                        <a:rPr kumimoji="1" lang="ja-JP" altLang="en-US" sz="105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050" b="0" i="0" u="none" strike="noStrike" kern="1200" baseline="0" dirty="0" smtClean="0">
                          <a:solidFill>
                            <a:schemeClr val="dk1"/>
                          </a:solidFill>
                          <a:latin typeface="+mn-lt"/>
                          <a:ea typeface="+mn-ea"/>
                          <a:cs typeface="+mn-cs"/>
                        </a:rPr>
                        <a:t>・　</a:t>
                      </a:r>
                      <a:r>
                        <a:rPr kumimoji="1" lang="ja-JP" altLang="en-US" sz="1050" b="0" i="0" u="sng" strike="noStrike" kern="1200" baseline="0" dirty="0" smtClean="0">
                          <a:solidFill>
                            <a:schemeClr val="dk1"/>
                          </a:solidFill>
                          <a:latin typeface="+mn-lt"/>
                          <a:ea typeface="+mn-ea"/>
                          <a:cs typeface="+mn-cs"/>
                        </a:rPr>
                        <a:t>本人の負担の程度に応じ、業務量等を調整</a:t>
                      </a:r>
                      <a:r>
                        <a:rPr kumimoji="1" lang="ja-JP" altLang="en-US" sz="1050" b="0" i="0" u="none" strike="noStrike" kern="1200" baseline="0" dirty="0" smtClean="0">
                          <a:solidFill>
                            <a:schemeClr val="dk1"/>
                          </a:solidFill>
                          <a:latin typeface="+mn-lt"/>
                          <a:ea typeface="+mn-ea"/>
                          <a:cs typeface="+mn-cs"/>
                        </a:rPr>
                        <a:t>すること。</a:t>
                      </a:r>
                    </a:p>
                    <a:p>
                      <a:pPr marL="88900" indent="-88900"/>
                      <a:r>
                        <a:rPr kumimoji="1" lang="ja-JP" altLang="en-US" sz="105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050" dirty="0"/>
                    </a:p>
                  </a:txBody>
                  <a:tcPr marL="91419" marR="9141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31988805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0037"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D59B2D31-48D9-4F3E-96D5-D48404B2879F}" type="slidenum">
              <a:rPr lang="en-US" altLang="ja-JP" smtClean="0">
                <a:solidFill>
                  <a:prstClr val="black"/>
                </a:solidFill>
              </a:rPr>
              <a:pPr>
                <a:defRPr/>
              </a:pPr>
              <a:t>38</a:t>
            </a:fld>
            <a:endParaRPr lang="en-US" altLang="ja-JP">
              <a:solidFill>
                <a:prstClr val="black"/>
              </a:solidFill>
            </a:endParaRPr>
          </a:p>
        </p:txBody>
      </p:sp>
    </p:spTree>
    <p:extLst>
      <p:ext uri="{BB962C8B-B14F-4D97-AF65-F5344CB8AC3E}">
        <p14:creationId xmlns:p14="http://schemas.microsoft.com/office/powerpoint/2010/main" val="882091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4375" y="746125"/>
            <a:ext cx="5380038" cy="3725863"/>
          </a:xfrm>
        </p:spPr>
      </p:sp>
      <p:sp>
        <p:nvSpPr>
          <p:cNvPr id="3" name="ノート プレースホルダ 2"/>
          <p:cNvSpPr>
            <a:spLocks noGrp="1"/>
          </p:cNvSpPr>
          <p:nvPr>
            <p:ph type="body" idx="1"/>
          </p:nvPr>
        </p:nvSpPr>
        <p:spPr/>
        <p:txBody>
          <a:bodyPr>
            <a:normAutofit/>
          </a:bodyPr>
          <a:lstStyle/>
          <a:p>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スライド イメージ プレースホルダ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mtClean="0"/>
          </a:p>
          <a:p>
            <a:pPr eaLnBrk="1" hangingPunct="1">
              <a:spcBef>
                <a:spcPct val="0"/>
              </a:spcBef>
            </a:pPr>
            <a:endParaRPr lang="ja-JP"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 1"/>
          <p:cNvSpPr>
            <a:spLocks noGrp="1" noRot="1" noChangeAspect="1" noTextEdit="1"/>
          </p:cNvSpPr>
          <p:nvPr>
            <p:ph type="sldImg"/>
          </p:nvPr>
        </p:nvSpPr>
        <p:spPr bwMode="auto">
          <a:xfrm>
            <a:off x="712788" y="746125"/>
            <a:ext cx="538162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4036" name="スライド番号プレースホルダ 3"/>
          <p:cNvSpPr>
            <a:spLocks noGrp="1"/>
          </p:cNvSpPr>
          <p:nvPr>
            <p:ph type="sldNum" sz="quarter" idx="4294967295"/>
          </p:nvPr>
        </p:nvSpPr>
        <p:spPr bwMode="auto">
          <a:xfrm>
            <a:off x="3856726" y="9440864"/>
            <a:ext cx="2947301" cy="49688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6" tIns="46083" rIns="92166" bIns="46083"/>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068CE6A4-9B33-4ADD-B453-C72C2F794112}" type="slidenum">
              <a:rPr lang="en-US" altLang="ja-JP" sz="1800">
                <a:solidFill>
                  <a:srgbClr val="000000"/>
                </a:solidFill>
                <a:latin typeface="Arial" charset="0"/>
              </a:rPr>
              <a:pPr eaLnBrk="1" hangingPunct="1">
                <a:spcBef>
                  <a:spcPct val="0"/>
                </a:spcBef>
              </a:pPr>
              <a:t>4</a:t>
            </a:fld>
            <a:endParaRPr lang="en-US" altLang="ja-JP" sz="1800">
              <a:solidFill>
                <a:srgbClr val="000000"/>
              </a:solidFill>
              <a:latin typeface="Arial" charset="0"/>
            </a:endParaRPr>
          </a:p>
        </p:txBody>
      </p:sp>
      <p:sp>
        <p:nvSpPr>
          <p:cNvPr id="44037" name="日付プレースホルダ 4"/>
          <p:cNvSpPr>
            <a:spLocks noGrp="1"/>
          </p:cNvSpPr>
          <p:nvPr>
            <p:ph type="dt" sz="quarter" idx="4294967295"/>
          </p:nvPr>
        </p:nvSpPr>
        <p:spPr bwMode="auto">
          <a:xfrm>
            <a:off x="3856726" y="0"/>
            <a:ext cx="2947301" cy="4968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166" tIns="46083" rIns="92166" bIns="46083"/>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endParaRPr lang="ja-JP" altLang="en-US" sz="18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4294967295"/>
          </p:nvPr>
        </p:nvSpPr>
        <p:spPr bwMode="auto">
          <a:xfrm>
            <a:off x="3854450" y="9440863"/>
            <a:ext cx="2949575" cy="496887"/>
          </a:xfrm>
          <a:prstGeom prst="rect">
            <a:avLst/>
          </a:prstGeom>
          <a:noFill/>
          <a:ln>
            <a:miter lim="800000"/>
            <a:headEnd/>
            <a:tailEnd/>
          </a:ln>
        </p:spPr>
        <p:txBody>
          <a:bodyPr lIns="91434" tIns="45717" rIns="91434" bIns="45717"/>
          <a:lstStyle/>
          <a:p>
            <a:fld id="{55BCD533-E2CD-493C-8E91-C174342D1454}" type="slidenum">
              <a:rPr lang="en-US" altLang="ja-JP">
                <a:solidFill>
                  <a:srgbClr val="000000"/>
                </a:solidFill>
              </a:rPr>
              <a:pPr/>
              <a:t>6</a:t>
            </a:fld>
            <a:endParaRPr lang="en-US" altLang="ja-JP">
              <a:solidFill>
                <a:srgbClr val="000000"/>
              </a:solidFill>
            </a:endParaRPr>
          </a:p>
        </p:txBody>
      </p:sp>
      <p:sp>
        <p:nvSpPr>
          <p:cNvPr id="111619" name="Rectangle 2"/>
          <p:cNvSpPr>
            <a:spLocks noGrp="1" noRot="1" noChangeAspect="1" noChangeArrowheads="1" noTextEdit="1"/>
          </p:cNvSpPr>
          <p:nvPr>
            <p:ph type="sldImg"/>
          </p:nvPr>
        </p:nvSpPr>
        <p:spPr bwMode="auto">
          <a:xfrm>
            <a:off x="714375" y="746125"/>
            <a:ext cx="5380038" cy="3725863"/>
          </a:xfrm>
          <a:noFill/>
          <a:ln>
            <a:solidFill>
              <a:srgbClr val="000000"/>
            </a:solidFill>
            <a:miter lim="800000"/>
            <a:headEnd/>
            <a:tailEnd/>
          </a:ln>
        </p:spPr>
      </p:sp>
      <p:sp>
        <p:nvSpPr>
          <p:cNvPr id="11162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ja-JP"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0037"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BEFC9F2-94FE-4CC4-ADC2-1F3AAD191D60}" type="slidenum">
              <a:rPr lang="ja-JP" altLang="en-US" smtClean="0">
                <a:solidFill>
                  <a:prstClr val="black"/>
                </a:solidFill>
              </a:rPr>
              <a:pPr/>
              <a:t>8</a:t>
            </a:fld>
            <a:endParaRPr lang="ja-JP" altLang="en-US">
              <a:solidFill>
                <a:prstClr val="black"/>
              </a:solidFill>
            </a:endParaRPr>
          </a:p>
        </p:txBody>
      </p:sp>
    </p:spTree>
    <p:extLst>
      <p:ext uri="{BB962C8B-B14F-4D97-AF65-F5344CB8AC3E}">
        <p14:creationId xmlns:p14="http://schemas.microsoft.com/office/powerpoint/2010/main" val="9944242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noTextEdit="1"/>
          </p:cNvSpPr>
          <p:nvPr>
            <p:ph type="sldImg"/>
          </p:nvPr>
        </p:nvSpPr>
        <p:spPr bwMode="auto">
          <a:xfrm>
            <a:off x="714375" y="746125"/>
            <a:ext cx="5380038"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6084" name="スライド番号プレースホルダ 3"/>
          <p:cNvSpPr>
            <a:spLocks noGrp="1"/>
          </p:cNvSpPr>
          <p:nvPr>
            <p:ph type="sldNum" sz="quarter" idx="4294967295"/>
          </p:nvPr>
        </p:nvSpPr>
        <p:spPr bwMode="auto">
          <a:xfrm>
            <a:off x="3855140" y="9440864"/>
            <a:ext cx="2948887"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9" tIns="45714" rIns="91429" bIns="45714"/>
          <a:lstStyle>
            <a:lvl1pPr eaLnBrk="0" hangingPunct="0">
              <a:spcBef>
                <a:spcPct val="30000"/>
              </a:spcBef>
              <a:defRPr kumimoji="1" sz="1200">
                <a:solidFill>
                  <a:schemeClr val="tx1"/>
                </a:solidFill>
                <a:latin typeface="Calibri" pitchFamily="34" charset="0"/>
                <a:ea typeface="ＭＳ Ｐゴシック" charset="-128"/>
              </a:defRPr>
            </a:lvl1pPr>
            <a:lvl2pPr marL="742950" indent="-285750" eaLnBrk="0" hangingPunct="0">
              <a:spcBef>
                <a:spcPct val="30000"/>
              </a:spcBef>
              <a:defRPr kumimoji="1" sz="1200">
                <a:solidFill>
                  <a:schemeClr val="tx1"/>
                </a:solidFill>
                <a:latin typeface="Calibri" pitchFamily="34" charset="0"/>
                <a:ea typeface="ＭＳ Ｐゴシック" charset="-128"/>
              </a:defRPr>
            </a:lvl2pPr>
            <a:lvl3pPr marL="1143000" indent="-228600" eaLnBrk="0" hangingPunct="0">
              <a:spcBef>
                <a:spcPct val="30000"/>
              </a:spcBef>
              <a:defRPr kumimoji="1" sz="1200">
                <a:solidFill>
                  <a:schemeClr val="tx1"/>
                </a:solidFill>
                <a:latin typeface="Calibri" pitchFamily="34" charset="0"/>
                <a:ea typeface="ＭＳ Ｐゴシック" charset="-128"/>
              </a:defRPr>
            </a:lvl3pPr>
            <a:lvl4pPr marL="1600200" indent="-228600" eaLnBrk="0" hangingPunct="0">
              <a:spcBef>
                <a:spcPct val="30000"/>
              </a:spcBef>
              <a:defRPr kumimoji="1" sz="1200">
                <a:solidFill>
                  <a:schemeClr val="tx1"/>
                </a:solidFill>
                <a:latin typeface="Calibri" pitchFamily="34" charset="0"/>
                <a:ea typeface="ＭＳ Ｐゴシック" charset="-128"/>
              </a:defRPr>
            </a:lvl4pPr>
            <a:lvl5pPr marL="2057400" indent="-228600" eaLnBrk="0" hangingPunct="0">
              <a:spcBef>
                <a:spcPct val="30000"/>
              </a:spcBef>
              <a:defRPr kumimoji="1" sz="1200">
                <a:solidFill>
                  <a:schemeClr val="tx1"/>
                </a:solidFill>
                <a:latin typeface="Calibri" pitchFamily="34" charset="0"/>
                <a:ea typeface="ＭＳ Ｐゴシック" charset="-128"/>
              </a:defRPr>
            </a:lvl5pPr>
            <a:lvl6pPr marL="25146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6pPr>
            <a:lvl7pPr marL="29718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7pPr>
            <a:lvl8pPr marL="34290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8pPr>
            <a:lvl9pPr marL="3886200" indent="-228600" eaLnBrk="0" fontAlgn="base" hangingPunct="0">
              <a:spcBef>
                <a:spcPct val="30000"/>
              </a:spcBef>
              <a:spcAft>
                <a:spcPct val="0"/>
              </a:spcAft>
              <a:defRPr kumimoji="1" sz="1200">
                <a:solidFill>
                  <a:schemeClr val="tx1"/>
                </a:solidFill>
                <a:latin typeface="Calibri" pitchFamily="34" charset="0"/>
                <a:ea typeface="ＭＳ Ｐゴシック" charset="-128"/>
              </a:defRPr>
            </a:lvl9pPr>
          </a:lstStyle>
          <a:p>
            <a:pPr eaLnBrk="1" hangingPunct="1">
              <a:spcBef>
                <a:spcPct val="0"/>
              </a:spcBef>
            </a:pPr>
            <a:fld id="{E5DF2766-4B25-4DF4-BD53-3BEC9C7DACFA}" type="slidenum">
              <a:rPr lang="ja-JP" altLang="en-US" sz="1800">
                <a:solidFill>
                  <a:srgbClr val="000000"/>
                </a:solidFill>
                <a:latin typeface="Arial" charset="0"/>
              </a:rPr>
              <a:pPr eaLnBrk="1" hangingPunct="1">
                <a:spcBef>
                  <a:spcPct val="0"/>
                </a:spcBef>
              </a:pPr>
              <a:t>11</a:t>
            </a:fld>
            <a:endParaRPr lang="ja-JP" altLang="en-US" sz="18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4375" y="746125"/>
            <a:ext cx="538003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59B2D31-48D9-4F3E-96D5-D48404B2879F}" type="slidenum">
              <a:rPr lang="en-US" altLang="ja-JP" smtClean="0">
                <a:solidFill>
                  <a:prstClr val="black"/>
                </a:solidFill>
              </a:rPr>
              <a:pPr>
                <a:defRPr/>
              </a:pPr>
              <a:t>12</a:t>
            </a:fld>
            <a:endParaRPr lang="en-US" altLang="ja-JP">
              <a:solidFill>
                <a:prstClr val="black"/>
              </a:solidFill>
            </a:endParaRPr>
          </a:p>
        </p:txBody>
      </p:sp>
    </p:spTree>
    <p:extLst>
      <p:ext uri="{BB962C8B-B14F-4D97-AF65-F5344CB8AC3E}">
        <p14:creationId xmlns:p14="http://schemas.microsoft.com/office/powerpoint/2010/main" val="38479176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 1"/>
          <p:cNvSpPr>
            <a:spLocks noGrp="1" noRot="1" noChangeAspect="1" noTextEdit="1"/>
          </p:cNvSpPr>
          <p:nvPr>
            <p:ph type="sldImg"/>
          </p:nvPr>
        </p:nvSpPr>
        <p:spPr bwMode="auto">
          <a:xfrm>
            <a:off x="714375" y="746125"/>
            <a:ext cx="5380038"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16388" name="スライド番号プレースホルダ 3"/>
          <p:cNvSpPr>
            <a:spLocks noGrp="1"/>
          </p:cNvSpPr>
          <p:nvPr>
            <p:ph type="sldNum" sz="quarter" idx="4294967295"/>
          </p:nvPr>
        </p:nvSpPr>
        <p:spPr bwMode="auto">
          <a:xfrm>
            <a:off x="3854450" y="9440863"/>
            <a:ext cx="2949575" cy="4968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4" tIns="45717" rIns="91434" bIns="45717"/>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7D128C76-1E96-42C0-A7EE-B122666D4EE9}" type="slidenum">
              <a:rPr lang="ja-JP" altLang="en-US">
                <a:solidFill>
                  <a:srgbClr val="000000"/>
                </a:solidFill>
              </a:rPr>
              <a:pPr eaLnBrk="1" hangingPunct="1"/>
              <a:t>14</a:t>
            </a:fld>
            <a:endParaRPr lang="ja-JP" altLang="en-US">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9BE10C44-3695-4C78-A040-A79C778E1F41}"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92364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fontAlgn="base">
              <a:spcBef>
                <a:spcPct val="0"/>
              </a:spcBef>
              <a:spcAft>
                <a:spcPct val="0"/>
              </a:spcAft>
              <a:defRPr/>
            </a:pPr>
            <a:fld id="{B135A65E-5506-4F92-8AE3-A6FD8B11D3E4}"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288650703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7"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fontAlgn="base">
              <a:spcBef>
                <a:spcPct val="0"/>
              </a:spcBef>
              <a:spcAft>
                <a:spcPct val="0"/>
              </a:spcAft>
              <a:defRPr/>
            </a:pPr>
            <a:fld id="{B135A65E-5506-4F92-8AE3-A6FD8B11D3E4}"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96315746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E7A90DB6-B740-448A-AD62-85384E9A848E}"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30813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solidFill>
                <a:srgbClr val="000000"/>
              </a:solidFill>
            </a:endParaRPr>
          </a:p>
        </p:txBody>
      </p:sp>
      <p:sp>
        <p:nvSpPr>
          <p:cNvPr id="5" name="フッター プレースホルダー 4"/>
          <p:cNvSpPr>
            <a:spLocks noGrp="1"/>
          </p:cNvSpPr>
          <p:nvPr>
            <p:ph type="ftr" sz="quarter" idx="11"/>
          </p:nvPr>
        </p:nvSpPr>
        <p:spPr/>
        <p:txBody>
          <a:bodyPr/>
          <a:lstStyle/>
          <a:p>
            <a:pPr>
              <a:defRPr/>
            </a:pPr>
            <a:endParaRPr lang="en-US" altLang="ja-JP">
              <a:solidFill>
                <a:srgbClr val="000000"/>
              </a:solidFill>
            </a:endParaRPr>
          </a:p>
        </p:txBody>
      </p:sp>
      <p:sp>
        <p:nvSpPr>
          <p:cNvPr id="6" name="スライド番号プレースホルダー 5"/>
          <p:cNvSpPr>
            <a:spLocks noGrp="1"/>
          </p:cNvSpPr>
          <p:nvPr>
            <p:ph type="sldNum" sz="quarter" idx="12"/>
          </p:nvPr>
        </p:nvSpPr>
        <p:spPr/>
        <p:txBody>
          <a:bodyPr/>
          <a:lstStyle/>
          <a:p>
            <a:pPr>
              <a:defRPr/>
            </a:pPr>
            <a:fld id="{B6C4DAE0-6238-49D8-92DD-6D87E64B1743}"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83103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4"/>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6ACD5D5C-473A-448F-8BAD-310241DBCF3A}"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59382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a:solidFill>
                <a:srgbClr val="000000"/>
              </a:solidFill>
            </a:endParaRPr>
          </a:p>
        </p:txBody>
      </p:sp>
      <p:sp>
        <p:nvSpPr>
          <p:cNvPr id="8" name="フッター プレースホルダー 7"/>
          <p:cNvSpPr>
            <a:spLocks noGrp="1"/>
          </p:cNvSpPr>
          <p:nvPr>
            <p:ph type="ftr" sz="quarter" idx="11"/>
          </p:nvPr>
        </p:nvSpPr>
        <p:spPr/>
        <p:txBody>
          <a:bodyPr/>
          <a:lstStyle/>
          <a:p>
            <a:pPr>
              <a:defRPr/>
            </a:pPr>
            <a:endParaRPr lang="en-US" altLang="ja-JP">
              <a:solidFill>
                <a:srgbClr val="000000"/>
              </a:solidFill>
            </a:endParaRPr>
          </a:p>
        </p:txBody>
      </p:sp>
      <p:sp>
        <p:nvSpPr>
          <p:cNvPr id="9" name="スライド番号プレースホルダー 8"/>
          <p:cNvSpPr>
            <a:spLocks noGrp="1"/>
          </p:cNvSpPr>
          <p:nvPr>
            <p:ph type="sldNum" sz="quarter" idx="12"/>
          </p:nvPr>
        </p:nvSpPr>
        <p:spPr/>
        <p:txBody>
          <a:bodyPr/>
          <a:lstStyle/>
          <a:p>
            <a:pPr>
              <a:defRPr/>
            </a:pPr>
            <a:fld id="{5D03FBEF-D5AA-41D5-BA67-1BF31E11E6A9}"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530520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a:solidFill>
                <a:srgbClr val="000000"/>
              </a:solidFill>
            </a:endParaRPr>
          </a:p>
        </p:txBody>
      </p:sp>
      <p:sp>
        <p:nvSpPr>
          <p:cNvPr id="4" name="フッター プレースホルダー 3"/>
          <p:cNvSpPr>
            <a:spLocks noGrp="1"/>
          </p:cNvSpPr>
          <p:nvPr>
            <p:ph type="ftr" sz="quarter" idx="11"/>
          </p:nvPr>
        </p:nvSpPr>
        <p:spPr/>
        <p:txBody>
          <a:bodyPr/>
          <a:lstStyle/>
          <a:p>
            <a:pPr>
              <a:defRPr/>
            </a:pPr>
            <a:endParaRPr lang="en-US" altLang="ja-JP">
              <a:solidFill>
                <a:srgbClr val="000000"/>
              </a:solidFill>
            </a:endParaRPr>
          </a:p>
        </p:txBody>
      </p:sp>
      <p:sp>
        <p:nvSpPr>
          <p:cNvPr id="5" name="スライド番号プレースホルダー 4"/>
          <p:cNvSpPr>
            <a:spLocks noGrp="1"/>
          </p:cNvSpPr>
          <p:nvPr>
            <p:ph type="sldNum" sz="quarter" idx="12"/>
          </p:nvPr>
        </p:nvSpPr>
        <p:spPr/>
        <p:txBody>
          <a:bodyPr/>
          <a:lstStyle/>
          <a:p>
            <a:pPr>
              <a:defRPr/>
            </a:pPr>
            <a:fld id="{3B3D9DF4-CDA7-42FA-8DE6-DDCA20684708}"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32576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solidFill>
                <a:srgbClr val="000000"/>
              </a:solidFill>
            </a:endParaRPr>
          </a:p>
        </p:txBody>
      </p:sp>
      <p:sp>
        <p:nvSpPr>
          <p:cNvPr id="3" name="フッター プレースホルダー 2"/>
          <p:cNvSpPr>
            <a:spLocks noGrp="1"/>
          </p:cNvSpPr>
          <p:nvPr>
            <p:ph type="ftr" sz="quarter" idx="11"/>
          </p:nvPr>
        </p:nvSpPr>
        <p:spPr/>
        <p:txBody>
          <a:bodyPr/>
          <a:lstStyle/>
          <a:p>
            <a:pPr>
              <a:defRPr/>
            </a:pPr>
            <a:endParaRPr lang="en-US" altLang="ja-JP">
              <a:solidFill>
                <a:srgbClr val="000000"/>
              </a:solidFill>
            </a:endParaRPr>
          </a:p>
        </p:txBody>
      </p:sp>
      <p:sp>
        <p:nvSpPr>
          <p:cNvPr id="4" name="スライド番号プレースホルダー 3"/>
          <p:cNvSpPr>
            <a:spLocks noGrp="1"/>
          </p:cNvSpPr>
          <p:nvPr>
            <p:ph type="sldNum" sz="quarter" idx="12"/>
          </p:nvPr>
        </p:nvSpPr>
        <p:spPr/>
        <p:txBody>
          <a:bodyPr/>
          <a:lstStyle/>
          <a:p>
            <a:pPr>
              <a:defRPr/>
            </a:pPr>
            <a:fld id="{D28E1B15-1DE5-44BC-B64C-62C8CF0FEBC6}"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27997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2"/>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2"/>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fontAlgn="base">
              <a:spcBef>
                <a:spcPct val="0"/>
              </a:spcBef>
              <a:spcAft>
                <a:spcPct val="0"/>
              </a:spcAft>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fontAlgn="base">
              <a:spcBef>
                <a:spcPct val="0"/>
              </a:spcBef>
              <a:spcAft>
                <a:spcPct val="0"/>
              </a:spcAft>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fontAlgn="base">
              <a:spcBef>
                <a:spcPct val="0"/>
              </a:spcBef>
              <a:spcAft>
                <a:spcPct val="0"/>
              </a:spcAft>
              <a:defRPr/>
            </a:pPr>
            <a:fld id="{B135A65E-5506-4F92-8AE3-A6FD8B11D3E4}"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655401327"/>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solidFill>
                <a:srgbClr val="000000"/>
              </a:solidFill>
            </a:endParaRPr>
          </a:p>
        </p:txBody>
      </p:sp>
      <p:sp>
        <p:nvSpPr>
          <p:cNvPr id="6" name="フッター プレースホルダー 5"/>
          <p:cNvSpPr>
            <a:spLocks noGrp="1"/>
          </p:cNvSpPr>
          <p:nvPr>
            <p:ph type="ftr" sz="quarter" idx="11"/>
          </p:nvPr>
        </p:nvSpPr>
        <p:spPr/>
        <p:txBody>
          <a:bodyPr/>
          <a:lstStyle/>
          <a:p>
            <a:pPr>
              <a:defRPr/>
            </a:pPr>
            <a:endParaRPr lang="en-US" altLang="ja-JP">
              <a:solidFill>
                <a:srgbClr val="000000"/>
              </a:solidFill>
            </a:endParaRPr>
          </a:p>
        </p:txBody>
      </p:sp>
      <p:sp>
        <p:nvSpPr>
          <p:cNvPr id="7" name="スライド番号プレースホルダー 6"/>
          <p:cNvSpPr>
            <a:spLocks noGrp="1"/>
          </p:cNvSpPr>
          <p:nvPr>
            <p:ph type="sldNum" sz="quarter" idx="12"/>
          </p:nvPr>
        </p:nvSpPr>
        <p:spPr/>
        <p:txBody>
          <a:bodyPr/>
          <a:lstStyle/>
          <a:p>
            <a:pPr>
              <a:defRPr/>
            </a:pPr>
            <a:fld id="{AD87BD72-08ED-4361-8E1D-1349C417375A}" type="slidenum">
              <a:rPr lang="en-US" altLang="ja-JP" smtClean="0">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95664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4"/>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defRPr/>
            </a:pPr>
            <a:endParaRPr lang="en-US" altLang="ja-JP">
              <a:solidFill>
                <a:srgbClr val="000000"/>
              </a:solidFill>
            </a:endParaRPr>
          </a:p>
        </p:txBody>
      </p:sp>
      <p:sp>
        <p:nvSpPr>
          <p:cNvPr id="5" name="フッター プレースホルダー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defRPr/>
            </a:pPr>
            <a:endParaRPr lang="en-US" altLang="ja-JP">
              <a:solidFill>
                <a:srgbClr val="000000"/>
              </a:solidFill>
            </a:endParaRPr>
          </a:p>
        </p:txBody>
      </p:sp>
      <p:sp>
        <p:nvSpPr>
          <p:cNvPr id="6" name="スライド番号プレースホルダー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defRPr/>
            </a:pPr>
            <a:fld id="{B135A65E-5506-4F92-8AE3-A6FD8B11D3E4}" type="slidenum">
              <a:rPr lang="en-US" altLang="ja-JP" smtClean="0">
                <a:solidFill>
                  <a:srgbClr val="000000"/>
                </a:solidFill>
              </a:rPr>
              <a:pPr fontAlgn="base">
                <a:spcBef>
                  <a:spcPct val="0"/>
                </a:spcBef>
                <a:spcAft>
                  <a:spcPct val="0"/>
                </a:spcAft>
                <a:defRPr/>
              </a:pPr>
              <a:t>‹#›</a:t>
            </a:fld>
            <a:endParaRPr lang="en-US" altLang="ja-JP">
              <a:solidFill>
                <a:srgbClr val="000000"/>
              </a:solidFill>
            </a:endParaRPr>
          </a:p>
        </p:txBody>
      </p:sp>
    </p:spTree>
    <p:extLst>
      <p:ext uri="{BB962C8B-B14F-4D97-AF65-F5344CB8AC3E}">
        <p14:creationId xmlns:p14="http://schemas.microsoft.com/office/powerpoint/2010/main" val="3522900514"/>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Excel_97-2003_Worksheet1.xls"/><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3.wmf"/></Relationships>
</file>

<file path=ppt/slides/_rels/slide3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oleObject" Target="../embeddings/Microsoft_Excel_97-2003_Worksheet3.xls"/><Relationship Id="rId3" Type="http://schemas.openxmlformats.org/officeDocument/2006/relationships/notesSlide" Target="../notesSlides/notesSlide4.xml"/><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Microsoft_Excel_97-2003_Worksheet2.xls"/><Relationship Id="rId4" Type="http://schemas.openxmlformats.org/officeDocument/2006/relationships/oleObject" Target="../embeddings/oleObject2.bin"/><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46" name="グラフ 11"/>
          <p:cNvGraphicFramePr>
            <a:graphicFrameLocks/>
          </p:cNvGraphicFramePr>
          <p:nvPr>
            <p:extLst>
              <p:ext uri="{D42A27DB-BD31-4B8C-83A1-F6EECF244321}">
                <p14:modId xmlns:p14="http://schemas.microsoft.com/office/powerpoint/2010/main" val="3176366007"/>
              </p:ext>
            </p:extLst>
          </p:nvPr>
        </p:nvGraphicFramePr>
        <p:xfrm>
          <a:off x="270008" y="1768475"/>
          <a:ext cx="9083940" cy="4056063"/>
        </p:xfrm>
        <a:graphic>
          <a:graphicData uri="http://schemas.openxmlformats.org/presentationml/2006/ole">
            <mc:AlternateContent xmlns:mc="http://schemas.openxmlformats.org/markup-compatibility/2006">
              <mc:Choice xmlns:v="urn:schemas-microsoft-com:vml" Requires="v">
                <p:oleObj spid="_x0000_s19486" name="ワークシート" r:id="rId5" imgW="8382026" imgH="4057534" progId="Excel.Sheet.8">
                  <p:embed/>
                </p:oleObj>
              </mc:Choice>
              <mc:Fallback>
                <p:oleObj name="ワークシート" r:id="rId5" imgW="8382026" imgH="4057534" progId="Excel.Sheet.8">
                  <p:embed/>
                  <p:pic>
                    <p:nvPicPr>
                      <p:cNvPr id="0" name=""/>
                      <p:cNvPicPr>
                        <a:picLocks noChangeArrowheads="1"/>
                      </p:cNvPicPr>
                      <p:nvPr/>
                    </p:nvPicPr>
                    <p:blipFill>
                      <a:blip r:embed="rId6"/>
                      <a:srcRect/>
                      <a:stretch>
                        <a:fillRect/>
                      </a:stretch>
                    </p:blipFill>
                    <p:spPr bwMode="auto">
                      <a:xfrm>
                        <a:off x="270008" y="1768475"/>
                        <a:ext cx="9083940" cy="405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角丸四角形 7"/>
          <p:cNvSpPr/>
          <p:nvPr/>
        </p:nvSpPr>
        <p:spPr>
          <a:xfrm>
            <a:off x="428229" y="620713"/>
            <a:ext cx="8848328" cy="1079500"/>
          </a:xfrm>
          <a:prstGeom prst="roundRect">
            <a:avLst/>
          </a:prstGeom>
          <a:solidFill>
            <a:srgbClr val="FFFF99"/>
          </a:solidFill>
          <a:ln cmpd="thinThick">
            <a:solidFill>
              <a:srgbClr val="002060"/>
            </a:solidFill>
          </a:ln>
        </p:spPr>
        <p:style>
          <a:lnRef idx="2">
            <a:schemeClr val="dk1"/>
          </a:lnRef>
          <a:fillRef idx="1">
            <a:schemeClr val="lt1"/>
          </a:fillRef>
          <a:effectRef idx="0">
            <a:schemeClr val="dk1"/>
          </a:effectRef>
          <a:fontRef idx="minor">
            <a:schemeClr val="dk1"/>
          </a:fontRef>
        </p:style>
        <p:txBody>
          <a:bodyPr anchor="ctr"/>
          <a:lstStyle/>
          <a:p>
            <a:pPr>
              <a:defRPr/>
            </a:pPr>
            <a:r>
              <a:rPr lang="ja-JP" altLang="en-US" sz="1400" b="1" dirty="0">
                <a:solidFill>
                  <a:srgbClr val="002060"/>
                </a:solidFill>
                <a:latin typeface="ＭＳ ゴシック" pitchFamily="49" charset="-128"/>
                <a:ea typeface="ＭＳ ゴシック" pitchFamily="49" charset="-128"/>
              </a:rPr>
              <a:t>　</a:t>
            </a:r>
            <a:r>
              <a:rPr lang="ja-JP" altLang="en-US" sz="2000" b="1" dirty="0">
                <a:solidFill>
                  <a:schemeClr val="tx2"/>
                </a:solidFill>
                <a:latin typeface="ＭＳ ゴシック" pitchFamily="49" charset="-128"/>
                <a:ea typeface="ＭＳ ゴシック" pitchFamily="49" charset="-128"/>
              </a:rPr>
              <a:t>平成</a:t>
            </a:r>
            <a:r>
              <a:rPr lang="ja-JP" altLang="en-US" sz="2000" b="1" dirty="0" smtClean="0">
                <a:solidFill>
                  <a:schemeClr val="tx2"/>
                </a:solidFill>
                <a:latin typeface="ＭＳ ゴシック" pitchFamily="49" charset="-128"/>
                <a:ea typeface="ＭＳ ゴシック" pitchFamily="49" charset="-128"/>
              </a:rPr>
              <a:t>２７年</a:t>
            </a:r>
            <a:r>
              <a:rPr lang="ja-JP" altLang="en-US" sz="2000" b="1" dirty="0">
                <a:solidFill>
                  <a:schemeClr val="tx2"/>
                </a:solidFill>
                <a:latin typeface="ＭＳ ゴシック" pitchFamily="49" charset="-128"/>
                <a:ea typeface="ＭＳ ゴシック" pitchFamily="49" charset="-128"/>
              </a:rPr>
              <a:t>６月１日現在</a:t>
            </a:r>
            <a:endParaRPr lang="en-US" altLang="ja-JP" sz="2000" b="1" dirty="0">
              <a:solidFill>
                <a:schemeClr val="tx2"/>
              </a:solidFill>
              <a:latin typeface="ＭＳ ゴシック" pitchFamily="49" charset="-128"/>
              <a:ea typeface="ＭＳ ゴシック" pitchFamily="49" charset="-128"/>
            </a:endParaRPr>
          </a:p>
          <a:p>
            <a:pPr>
              <a:defRPr/>
            </a:pPr>
            <a:r>
              <a:rPr lang="ja-JP" altLang="en-US" sz="2000" b="1" dirty="0">
                <a:solidFill>
                  <a:schemeClr val="tx2"/>
                </a:solidFill>
                <a:latin typeface="ＭＳ ゴシック" pitchFamily="49" charset="-128"/>
                <a:ea typeface="ＭＳ ゴシック" pitchFamily="49" charset="-128"/>
              </a:rPr>
              <a:t>　○民間企業における実雇用率は</a:t>
            </a:r>
            <a:r>
              <a:rPr lang="ja-JP" altLang="en-US" sz="2000" b="1" dirty="0" smtClean="0">
                <a:solidFill>
                  <a:schemeClr val="tx2"/>
                </a:solidFill>
                <a:latin typeface="ＭＳ ゴシック" pitchFamily="49" charset="-128"/>
                <a:ea typeface="ＭＳ ゴシック" pitchFamily="49" charset="-128"/>
              </a:rPr>
              <a:t>１．８４％</a:t>
            </a:r>
            <a:r>
              <a:rPr lang="ja-JP" altLang="en-US" sz="2000" b="1" dirty="0">
                <a:solidFill>
                  <a:schemeClr val="tx2"/>
                </a:solidFill>
                <a:latin typeface="ＭＳ ゴシック" pitchFamily="49" charset="-128"/>
                <a:ea typeface="ＭＳ ゴシック" pitchFamily="49" charset="-128"/>
              </a:rPr>
              <a:t>（全国　</a:t>
            </a:r>
            <a:r>
              <a:rPr lang="ja-JP" altLang="en-US" sz="2000" b="1" dirty="0" smtClean="0">
                <a:solidFill>
                  <a:schemeClr val="tx2"/>
                </a:solidFill>
                <a:latin typeface="ＭＳ ゴシック" pitchFamily="49" charset="-128"/>
                <a:ea typeface="ＭＳ ゴシック" pitchFamily="49" charset="-128"/>
              </a:rPr>
              <a:t>１．８８％</a:t>
            </a:r>
            <a:r>
              <a:rPr lang="ja-JP" altLang="en-US" sz="2000" b="1" dirty="0">
                <a:solidFill>
                  <a:schemeClr val="tx2"/>
                </a:solidFill>
                <a:latin typeface="ＭＳ ゴシック" pitchFamily="49" charset="-128"/>
                <a:ea typeface="ＭＳ ゴシック" pitchFamily="49" charset="-128"/>
              </a:rPr>
              <a:t>）</a:t>
            </a:r>
            <a:endParaRPr lang="en-US" altLang="ja-JP" sz="2000" b="1" dirty="0">
              <a:solidFill>
                <a:schemeClr val="tx2"/>
              </a:solidFill>
              <a:latin typeface="ＭＳ ゴシック" pitchFamily="49" charset="-128"/>
              <a:ea typeface="ＭＳ ゴシック" pitchFamily="49" charset="-128"/>
            </a:endParaRPr>
          </a:p>
          <a:p>
            <a:pPr>
              <a:defRPr/>
            </a:pPr>
            <a:r>
              <a:rPr lang="ja-JP" altLang="en-US" sz="2000" b="1" dirty="0">
                <a:solidFill>
                  <a:schemeClr val="tx2"/>
                </a:solidFill>
                <a:latin typeface="ＭＳ ゴシック" pitchFamily="49" charset="-128"/>
                <a:ea typeface="ＭＳ ゴシック" pitchFamily="49" charset="-128"/>
              </a:rPr>
              <a:t>　○法定雇用率達成企業割合は</a:t>
            </a:r>
            <a:r>
              <a:rPr lang="ja-JP" altLang="en-US" sz="2000" b="1" dirty="0" smtClean="0">
                <a:solidFill>
                  <a:schemeClr val="tx2"/>
                </a:solidFill>
                <a:latin typeface="ＭＳ ゴシック" pitchFamily="49" charset="-128"/>
                <a:ea typeface="ＭＳ ゴシック" pitchFamily="49" charset="-128"/>
              </a:rPr>
              <a:t>４４．０％</a:t>
            </a:r>
            <a:r>
              <a:rPr lang="ja-JP" altLang="en-US" sz="2000" b="1" dirty="0">
                <a:solidFill>
                  <a:schemeClr val="tx2"/>
                </a:solidFill>
                <a:latin typeface="ＭＳ ゴシック" pitchFamily="49" charset="-128"/>
                <a:ea typeface="ＭＳ ゴシック" pitchFamily="49" charset="-128"/>
              </a:rPr>
              <a:t>（全国</a:t>
            </a:r>
            <a:r>
              <a:rPr lang="ja-JP" altLang="en-US" sz="2000" b="1" dirty="0" smtClean="0">
                <a:solidFill>
                  <a:schemeClr val="tx2"/>
                </a:solidFill>
                <a:latin typeface="ＭＳ ゴシック" pitchFamily="49" charset="-128"/>
                <a:ea typeface="ＭＳ ゴシック" pitchFamily="49" charset="-128"/>
              </a:rPr>
              <a:t>４７．２％</a:t>
            </a:r>
            <a:r>
              <a:rPr lang="ja-JP" altLang="en-US" sz="2000" b="1" dirty="0">
                <a:solidFill>
                  <a:schemeClr val="tx2"/>
                </a:solidFill>
                <a:latin typeface="ＭＳ ゴシック" pitchFamily="49" charset="-128"/>
                <a:ea typeface="ＭＳ ゴシック" pitchFamily="49" charset="-128"/>
              </a:rPr>
              <a:t>）</a:t>
            </a:r>
            <a:endParaRPr lang="en-US" altLang="ja-JP" sz="2000" b="1" dirty="0">
              <a:solidFill>
                <a:schemeClr val="tx2"/>
              </a:solidFill>
              <a:latin typeface="ＭＳ ゴシック" pitchFamily="49" charset="-128"/>
              <a:ea typeface="ＭＳ ゴシック" pitchFamily="49" charset="-128"/>
            </a:endParaRPr>
          </a:p>
        </p:txBody>
      </p:sp>
      <p:sp>
        <p:nvSpPr>
          <p:cNvPr id="11" name="テキスト ボックス 10"/>
          <p:cNvSpPr txBox="1"/>
          <p:nvPr/>
        </p:nvSpPr>
        <p:spPr>
          <a:xfrm>
            <a:off x="309563" y="5661025"/>
            <a:ext cx="8667750" cy="2300288"/>
          </a:xfrm>
          <a:prstGeom prst="rect">
            <a:avLst/>
          </a:prstGeom>
          <a:noFill/>
        </p:spPr>
        <p:txBody>
          <a:bodyPr>
            <a:spAutoFit/>
          </a:bodyPr>
          <a:lstStyle/>
          <a:p>
            <a:pPr>
              <a:defRPr/>
            </a:pPr>
            <a:r>
              <a:rPr lang="ja-JP" altLang="en-US" sz="1200" dirty="0"/>
              <a:t>　</a:t>
            </a:r>
            <a:r>
              <a:rPr lang="ja-JP" altLang="en-US" sz="1200" dirty="0">
                <a:latin typeface="ＭＳ ゴシック" pitchFamily="49" charset="-128"/>
                <a:ea typeface="ＭＳ ゴシック" pitchFamily="49" charset="-128"/>
              </a:rPr>
              <a:t>平成</a:t>
            </a:r>
            <a:r>
              <a:rPr lang="ja-JP" altLang="en-US" sz="1200" dirty="0" smtClean="0">
                <a:latin typeface="ＭＳ ゴシック" pitchFamily="49" charset="-128"/>
                <a:ea typeface="ＭＳ ゴシック" pitchFamily="49" charset="-128"/>
              </a:rPr>
              <a:t>２７年</a:t>
            </a:r>
            <a:r>
              <a:rPr lang="ja-JP" altLang="en-US" sz="1200" dirty="0">
                <a:latin typeface="ＭＳ ゴシック" pitchFamily="49" charset="-128"/>
                <a:ea typeface="ＭＳ ゴシック" pitchFamily="49" charset="-128"/>
              </a:rPr>
              <a:t>６月１日現在の大阪府内の民間企業における実雇用率は</a:t>
            </a:r>
            <a:r>
              <a:rPr lang="ja-JP" altLang="en-US" sz="1200" dirty="0" smtClean="0">
                <a:latin typeface="ＭＳ ゴシック" pitchFamily="49" charset="-128"/>
                <a:ea typeface="ＭＳ ゴシック" pitchFamily="49" charset="-128"/>
              </a:rPr>
              <a:t>１．８４％</a:t>
            </a:r>
            <a:r>
              <a:rPr lang="ja-JP" altLang="en-US" sz="1200" dirty="0">
                <a:latin typeface="ＭＳ ゴシック" pitchFamily="49" charset="-128"/>
                <a:ea typeface="ＭＳ ゴシック" pitchFamily="49" charset="-128"/>
              </a:rPr>
              <a:t>と、前年に比べて</a:t>
            </a:r>
            <a:r>
              <a:rPr lang="ja-JP" altLang="en-US" sz="1200" dirty="0" smtClean="0">
                <a:latin typeface="ＭＳ ゴシック" pitchFamily="49" charset="-128"/>
                <a:ea typeface="ＭＳ ゴシック" pitchFamily="49" charset="-128"/>
              </a:rPr>
              <a:t>０．０３ポイント</a:t>
            </a:r>
            <a:r>
              <a:rPr lang="ja-JP" altLang="en-US" sz="1200" dirty="0">
                <a:latin typeface="ＭＳ ゴシック" pitchFamily="49" charset="-128"/>
                <a:ea typeface="ＭＳ ゴシック" pitchFamily="49" charset="-128"/>
              </a:rPr>
              <a:t>上昇、法定雇用率達成企業割合は</a:t>
            </a:r>
            <a:r>
              <a:rPr lang="ja-JP" altLang="en-US" sz="1200" dirty="0" smtClean="0">
                <a:latin typeface="ＭＳ ゴシック" pitchFamily="49" charset="-128"/>
                <a:ea typeface="ＭＳ ゴシック" pitchFamily="49" charset="-128"/>
              </a:rPr>
              <a:t>４４．０％</a:t>
            </a:r>
            <a:r>
              <a:rPr lang="ja-JP" altLang="en-US" sz="1200" dirty="0">
                <a:latin typeface="ＭＳ ゴシック" pitchFamily="49" charset="-128"/>
                <a:ea typeface="ＭＳ ゴシック" pitchFamily="49" charset="-128"/>
              </a:rPr>
              <a:t>と、前年に比べて</a:t>
            </a:r>
            <a:r>
              <a:rPr lang="ja-JP" altLang="en-US" sz="1200" dirty="0" smtClean="0">
                <a:latin typeface="ＭＳ ゴシック" pitchFamily="49" charset="-128"/>
                <a:ea typeface="ＭＳ ゴシック" pitchFamily="49" charset="-128"/>
              </a:rPr>
              <a:t>１．４ポイント</a:t>
            </a:r>
            <a:r>
              <a:rPr lang="ja-JP" altLang="en-US" sz="1200" dirty="0">
                <a:latin typeface="ＭＳ ゴシック" pitchFamily="49" charset="-128"/>
                <a:ea typeface="ＭＳ ゴシック" pitchFamily="49" charset="-128"/>
              </a:rPr>
              <a:t>上昇したものの、雇用率引き上げ前の平成２４年の水準には達していない。</a:t>
            </a:r>
            <a:endParaRPr lang="en-US" altLang="ja-JP" sz="1200" dirty="0">
              <a:latin typeface="ＭＳ ゴシック" pitchFamily="49" charset="-128"/>
              <a:ea typeface="ＭＳ ゴシック" pitchFamily="49" charset="-128"/>
            </a:endParaRPr>
          </a:p>
          <a:p>
            <a:pPr>
              <a:defRPr/>
            </a:pPr>
            <a:endParaRPr lang="en-US" altLang="ja-JP" sz="1050" dirty="0">
              <a:latin typeface="ＭＳ ゴシック" pitchFamily="49" charset="-128"/>
              <a:ea typeface="ＭＳ ゴシック" pitchFamily="49" charset="-128"/>
            </a:endParaRPr>
          </a:p>
          <a:p>
            <a:pPr>
              <a:defRPr/>
            </a:pPr>
            <a:r>
              <a:rPr lang="en-US" altLang="ja-JP" sz="1050" dirty="0">
                <a:latin typeface="ＭＳ ゴシック" pitchFamily="49" charset="-128"/>
                <a:ea typeface="ＭＳ ゴシック" pitchFamily="49" charset="-128"/>
              </a:rPr>
              <a:t>※</a:t>
            </a:r>
            <a:r>
              <a:rPr lang="ja-JP" altLang="en-US" sz="1050" dirty="0">
                <a:latin typeface="ＭＳ ゴシック" pitchFamily="49" charset="-128"/>
                <a:ea typeface="ＭＳ ゴシック" pitchFamily="49" charset="-128"/>
              </a:rPr>
              <a:t>実雇用率及び法定雇用率達成企業割合については、平成</a:t>
            </a:r>
            <a:r>
              <a:rPr lang="en-US" altLang="ja-JP" sz="1050" dirty="0">
                <a:latin typeface="ＭＳ ゴシック" pitchFamily="49" charset="-128"/>
                <a:ea typeface="ＭＳ ゴシック" pitchFamily="49" charset="-128"/>
              </a:rPr>
              <a:t>22</a:t>
            </a:r>
            <a:r>
              <a:rPr lang="ja-JP" altLang="en-US" sz="1050" dirty="0">
                <a:latin typeface="ＭＳ ゴシック" pitchFamily="49" charset="-128"/>
                <a:ea typeface="ＭＳ ゴシック" pitchFamily="49" charset="-128"/>
              </a:rPr>
              <a:t>年</a:t>
            </a:r>
            <a:r>
              <a:rPr lang="en-US" altLang="ja-JP" sz="1050" dirty="0">
                <a:latin typeface="ＭＳ ゴシック" pitchFamily="49" charset="-128"/>
                <a:ea typeface="ＭＳ ゴシック" pitchFamily="49" charset="-128"/>
              </a:rPr>
              <a:t>7</a:t>
            </a:r>
            <a:r>
              <a:rPr lang="ja-JP" altLang="en-US" sz="1050" dirty="0">
                <a:latin typeface="ＭＳ ゴシック" pitchFamily="49" charset="-128"/>
                <a:ea typeface="ＭＳ ゴシック" pitchFamily="49" charset="-128"/>
              </a:rPr>
              <a:t>月に短時間労働者の算入、除外率制度の引き下げ等の制度改正があり、また、平成</a:t>
            </a:r>
            <a:r>
              <a:rPr lang="en-US" altLang="ja-JP" sz="1050" dirty="0">
                <a:latin typeface="ＭＳ ゴシック" pitchFamily="49" charset="-128"/>
                <a:ea typeface="ＭＳ ゴシック" pitchFamily="49" charset="-128"/>
              </a:rPr>
              <a:t>25</a:t>
            </a:r>
            <a:r>
              <a:rPr lang="ja-JP" altLang="en-US" sz="1050" dirty="0">
                <a:latin typeface="ＭＳ ゴシック" pitchFamily="49" charset="-128"/>
                <a:ea typeface="ＭＳ ゴシック" pitchFamily="49" charset="-128"/>
              </a:rPr>
              <a:t>年</a:t>
            </a:r>
            <a:r>
              <a:rPr lang="en-US" altLang="ja-JP" sz="1050" dirty="0">
                <a:latin typeface="ＭＳ ゴシック" pitchFamily="49" charset="-128"/>
                <a:ea typeface="ＭＳ ゴシック" pitchFamily="49" charset="-128"/>
              </a:rPr>
              <a:t>4</a:t>
            </a:r>
            <a:r>
              <a:rPr lang="ja-JP" altLang="en-US" sz="1050" dirty="0">
                <a:latin typeface="ＭＳ ゴシック" pitchFamily="49" charset="-128"/>
                <a:ea typeface="ＭＳ ゴシック" pitchFamily="49" charset="-128"/>
              </a:rPr>
              <a:t>月には法定雇用率の引き上げがあったため、前年までとは単純に比較できないものとなっています。</a:t>
            </a:r>
            <a:endParaRPr lang="en-US" altLang="ja-JP" sz="1050" dirty="0">
              <a:latin typeface="ＭＳ ゴシック" pitchFamily="49" charset="-128"/>
              <a:ea typeface="ＭＳ ゴシック" pitchFamily="49" charset="-128"/>
            </a:endParaRPr>
          </a:p>
          <a:p>
            <a:pPr>
              <a:defRPr/>
            </a:pPr>
            <a:r>
              <a:rPr lang="ja-JP" altLang="en-US" sz="1200" dirty="0">
                <a:latin typeface="ＭＳ ゴシック" pitchFamily="49" charset="-128"/>
                <a:ea typeface="ＭＳ ゴシック" pitchFamily="49" charset="-128"/>
              </a:rPr>
              <a:t>　</a:t>
            </a:r>
            <a:endParaRPr lang="en-US" altLang="ja-JP" sz="1000" dirty="0">
              <a:latin typeface="ＭＳ ゴシック" pitchFamily="49" charset="-128"/>
              <a:ea typeface="ＭＳ ゴシック" pitchFamily="49" charset="-128"/>
            </a:endParaRPr>
          </a:p>
          <a:p>
            <a:pPr>
              <a:defRPr/>
            </a:pPr>
            <a:endParaRPr lang="ja-JP" altLang="en-US" sz="1000" dirty="0">
              <a:latin typeface="ＭＳ ゴシック" pitchFamily="49" charset="-128"/>
              <a:ea typeface="ＭＳ ゴシック" pitchFamily="49" charset="-128"/>
            </a:endParaRPr>
          </a:p>
          <a:p>
            <a:pPr>
              <a:defRPr/>
            </a:pPr>
            <a:endParaRPr lang="ja-JP" altLang="en-US" sz="1000" dirty="0">
              <a:latin typeface="+mj-ea"/>
            </a:endParaRPr>
          </a:p>
          <a:p>
            <a:pPr>
              <a:defRPr/>
            </a:pPr>
            <a:endParaRPr lang="ja-JP" altLang="en-US" sz="1000" dirty="0">
              <a:latin typeface="+mj-ea"/>
            </a:endParaRPr>
          </a:p>
          <a:p>
            <a:pPr>
              <a:defRPr/>
            </a:pPr>
            <a:endParaRPr lang="ja-JP" altLang="en-US" sz="1000" dirty="0">
              <a:latin typeface="+mj-ea"/>
            </a:endParaRPr>
          </a:p>
          <a:p>
            <a:pPr>
              <a:defRPr/>
            </a:pPr>
            <a:endParaRPr lang="en-US" altLang="ja-JP" sz="1200" dirty="0">
              <a:latin typeface="+mj-ea"/>
            </a:endParaRPr>
          </a:p>
          <a:p>
            <a:pPr>
              <a:defRPr/>
            </a:pPr>
            <a:endParaRPr lang="ja-JP" altLang="en-US" sz="1200" dirty="0">
              <a:solidFill>
                <a:srgbClr val="FF0000"/>
              </a:solidFill>
              <a:latin typeface="+mj-ea"/>
              <a:ea typeface="+mj-ea"/>
            </a:endParaRPr>
          </a:p>
        </p:txBody>
      </p:sp>
      <p:sp>
        <p:nvSpPr>
          <p:cNvPr id="6149" name="正方形/長方形 8"/>
          <p:cNvSpPr>
            <a:spLocks noChangeArrowheads="1"/>
          </p:cNvSpPr>
          <p:nvPr/>
        </p:nvSpPr>
        <p:spPr bwMode="auto">
          <a:xfrm>
            <a:off x="584729" y="1700213"/>
            <a:ext cx="84613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latin typeface="ＭＳ ゴシック" pitchFamily="49" charset="-128"/>
                <a:ea typeface="ＭＳ ゴシック" pitchFamily="49" charset="-128"/>
              </a:rPr>
              <a:t>○民間企業における雇用状況（各年６月１日現在）　　　　　　　　　　　　　　　　　　　　　　　</a:t>
            </a:r>
            <a:r>
              <a:rPr lang="ja-JP" altLang="en-US" sz="1000">
                <a:latin typeface="ＭＳ ゴシック" pitchFamily="49" charset="-128"/>
                <a:ea typeface="ＭＳ ゴシック" pitchFamily="49" charset="-128"/>
              </a:rPr>
              <a:t>（％）</a:t>
            </a:r>
          </a:p>
        </p:txBody>
      </p:sp>
      <p:sp>
        <p:nvSpPr>
          <p:cNvPr id="9" name="タイトル 1"/>
          <p:cNvSpPr txBox="1">
            <a:spLocks/>
          </p:cNvSpPr>
          <p:nvPr/>
        </p:nvSpPr>
        <p:spPr>
          <a:xfrm>
            <a:off x="464344" y="142877"/>
            <a:ext cx="8915400" cy="511175"/>
          </a:xfrm>
          <a:prstGeom prst="rect">
            <a:avLst/>
          </a:prstGeom>
        </p:spPr>
        <p:txBody>
          <a:bodyPr anchor="ctr"/>
          <a:lstStyle/>
          <a:p>
            <a:pPr fontAlgn="auto">
              <a:spcAft>
                <a:spcPts val="0"/>
              </a:spcAft>
              <a:defRPr/>
            </a:pPr>
            <a:r>
              <a:rPr lang="ja-JP" altLang="en-US" sz="2800" b="1" u="sng" dirty="0">
                <a:latin typeface="ＭＳ ゴシック" pitchFamily="49" charset="-128"/>
                <a:ea typeface="ＭＳ ゴシック" pitchFamily="49" charset="-128"/>
                <a:cs typeface="+mj-cs"/>
              </a:rPr>
              <a:t>○障害者雇用の状況（大阪</a:t>
            </a:r>
            <a:r>
              <a:rPr lang="en-US" altLang="ja-JP" sz="2800" b="1" u="sng" dirty="0">
                <a:latin typeface="ＭＳ ゴシック" pitchFamily="49" charset="-128"/>
                <a:ea typeface="ＭＳ ゴシック" pitchFamily="49" charset="-128"/>
                <a:cs typeface="+mj-cs"/>
              </a:rPr>
              <a:t>‐</a:t>
            </a:r>
            <a:r>
              <a:rPr lang="ja-JP" altLang="en-US" sz="2800" b="1" u="sng" dirty="0">
                <a:latin typeface="ＭＳ ゴシック" pitchFamily="49" charset="-128"/>
                <a:ea typeface="ＭＳ ゴシック" pitchFamily="49" charset="-128"/>
                <a:cs typeface="+mj-cs"/>
              </a:rPr>
              <a:t>全国）について</a:t>
            </a:r>
          </a:p>
        </p:txBody>
      </p:sp>
      <p:sp>
        <p:nvSpPr>
          <p:cNvPr id="10" name="スライド番号プレースホルダー 2"/>
          <p:cNvSpPr>
            <a:spLocks/>
          </p:cNvSpPr>
          <p:nvPr/>
        </p:nvSpPr>
        <p:spPr bwMode="auto">
          <a:xfrm>
            <a:off x="9379744" y="6237312"/>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a:solidFill>
                  <a:srgbClr val="FFFFFF"/>
                </a:solidFill>
                <a:latin typeface="Franklin Gothic Book" pitchFamily="34" charset="0"/>
                <a:ea typeface="HGｺﾞｼｯｸM" pitchFamily="49" charset="-128"/>
              </a:rPr>
              <a:t>１</a:t>
            </a:r>
          </a:p>
        </p:txBody>
      </p:sp>
      <p:sp>
        <p:nvSpPr>
          <p:cNvPr id="12" name="テキスト ボックス 1"/>
          <p:cNvSpPr txBox="1">
            <a:spLocks noChangeArrowheads="1"/>
          </p:cNvSpPr>
          <p:nvPr/>
        </p:nvSpPr>
        <p:spPr bwMode="auto">
          <a:xfrm>
            <a:off x="8769424" y="142877"/>
            <a:ext cx="961158" cy="511175"/>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rot="0" vert="horz" wrap="square" lIns="74295" tIns="8890" rIns="74295" bIns="8890" anchor="ctr" anchorCtr="0" upright="1">
            <a:noAutofit/>
          </a:bodyPr>
          <a:lstStyle/>
          <a:p>
            <a:pPr algn="ctr">
              <a:lnSpc>
                <a:spcPts val="2400"/>
              </a:lnSpc>
              <a:spcAft>
                <a:spcPts val="0"/>
              </a:spcAft>
            </a:pPr>
            <a:r>
              <a:rPr lang="ja-JP" sz="1600" kern="100" dirty="0" smtClean="0">
                <a:effectLst/>
                <a:latin typeface="ＭＳ 明朝" panose="02020609040205080304" pitchFamily="17" charset="-128"/>
                <a:ea typeface="ＭＳ 明朝" panose="02020609040205080304" pitchFamily="17" charset="-128"/>
                <a:cs typeface="Times New Roman"/>
              </a:rPr>
              <a:t>資料</a:t>
            </a:r>
            <a:r>
              <a:rPr lang="ja-JP" altLang="en-US" sz="1600" kern="100" dirty="0" smtClean="0">
                <a:effectLst/>
                <a:latin typeface="ＭＳ 明朝" panose="02020609040205080304" pitchFamily="17" charset="-128"/>
                <a:ea typeface="ＭＳ 明朝" panose="02020609040205080304" pitchFamily="17" charset="-128"/>
                <a:cs typeface="Times New Roman"/>
              </a:rPr>
              <a:t>６</a:t>
            </a:r>
            <a:endParaRPr lang="ja-JP" sz="1200" kern="100" dirty="0">
              <a:effectLst/>
              <a:latin typeface="ＭＳ 明朝" panose="02020609040205080304" pitchFamily="17" charset="-128"/>
              <a:ea typeface="ＭＳ 明朝" panose="02020609040205080304" pitchFamily="17" charset="-128"/>
              <a:cs typeface="Times New Roman"/>
            </a:endParaRPr>
          </a:p>
        </p:txBody>
      </p:sp>
    </p:spTree>
    <p:extLst>
      <p:ext uri="{BB962C8B-B14F-4D97-AF65-F5344CB8AC3E}">
        <p14:creationId xmlns:p14="http://schemas.microsoft.com/office/powerpoint/2010/main" val="2928680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ChangeArrowheads="1"/>
          </p:cNvSpPr>
          <p:nvPr/>
        </p:nvSpPr>
        <p:spPr bwMode="auto">
          <a:xfrm>
            <a:off x="5030391" y="600075"/>
            <a:ext cx="4875609" cy="6257925"/>
          </a:xfrm>
          <a:prstGeom prst="roundRect">
            <a:avLst>
              <a:gd name="adj" fmla="val 12139"/>
            </a:avLst>
          </a:prstGeom>
          <a:solidFill>
            <a:srgbClr val="CCECFF"/>
          </a:solidFill>
          <a:ln w="9525">
            <a:solidFill>
              <a:schemeClr val="tx1"/>
            </a:solidFill>
            <a:round/>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ja-JP" sz="1000">
              <a:solidFill>
                <a:srgbClr val="DCE6F2"/>
              </a:solidFill>
              <a:latin typeface="Arial" charset="0"/>
              <a:ea typeface="ＭＳ Ｐゴシック" charset="-128"/>
            </a:endParaRPr>
          </a:p>
        </p:txBody>
      </p:sp>
      <p:sp>
        <p:nvSpPr>
          <p:cNvPr id="14339" name="Rectangle 3"/>
          <p:cNvSpPr>
            <a:spLocks noChangeArrowheads="1"/>
          </p:cNvSpPr>
          <p:nvPr/>
        </p:nvSpPr>
        <p:spPr bwMode="auto">
          <a:xfrm>
            <a:off x="5264284" y="4613275"/>
            <a:ext cx="4368271" cy="1100138"/>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ja-JP" sz="1000">
              <a:solidFill>
                <a:srgbClr val="000000"/>
              </a:solidFill>
              <a:latin typeface="Arial" charset="0"/>
              <a:ea typeface="ＭＳ Ｐゴシック" charset="-128"/>
            </a:endParaRPr>
          </a:p>
        </p:txBody>
      </p:sp>
      <p:sp>
        <p:nvSpPr>
          <p:cNvPr id="14340" name="Rectangle 4"/>
          <p:cNvSpPr>
            <a:spLocks noChangeArrowheads="1"/>
          </p:cNvSpPr>
          <p:nvPr/>
        </p:nvSpPr>
        <p:spPr bwMode="auto">
          <a:xfrm>
            <a:off x="5264284" y="3376616"/>
            <a:ext cx="4368271" cy="1150937"/>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ja-JP" sz="1000">
              <a:solidFill>
                <a:srgbClr val="000000"/>
              </a:solidFill>
              <a:latin typeface="Arial" charset="0"/>
              <a:ea typeface="ＭＳ Ｐゴシック" charset="-128"/>
            </a:endParaRPr>
          </a:p>
        </p:txBody>
      </p:sp>
      <p:sp>
        <p:nvSpPr>
          <p:cNvPr id="14341" name="Rectangle 5"/>
          <p:cNvSpPr>
            <a:spLocks noChangeArrowheads="1"/>
          </p:cNvSpPr>
          <p:nvPr/>
        </p:nvSpPr>
        <p:spPr bwMode="auto">
          <a:xfrm>
            <a:off x="5264284" y="2286000"/>
            <a:ext cx="4368271" cy="998538"/>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4342" name="Rectangle 6"/>
          <p:cNvSpPr>
            <a:spLocks noChangeArrowheads="1"/>
          </p:cNvSpPr>
          <p:nvPr/>
        </p:nvSpPr>
        <p:spPr bwMode="auto">
          <a:xfrm>
            <a:off x="5272881" y="933450"/>
            <a:ext cx="4369991" cy="1271588"/>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4343" name="AutoShape 7"/>
          <p:cNvSpPr>
            <a:spLocks noChangeArrowheads="1"/>
          </p:cNvSpPr>
          <p:nvPr/>
        </p:nvSpPr>
        <p:spPr bwMode="auto">
          <a:xfrm>
            <a:off x="17200" y="574676"/>
            <a:ext cx="4834335" cy="6257925"/>
          </a:xfrm>
          <a:prstGeom prst="roundRect">
            <a:avLst>
              <a:gd name="adj" fmla="val 11574"/>
            </a:avLst>
          </a:prstGeom>
          <a:solidFill>
            <a:srgbClr val="CCECFF"/>
          </a:solidFill>
          <a:ln w="9525">
            <a:solidFill>
              <a:schemeClr val="tx1"/>
            </a:solidFill>
            <a:round/>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ja-JP" sz="1000">
              <a:solidFill>
                <a:srgbClr val="DCE6F2"/>
              </a:solidFill>
              <a:latin typeface="Arial" charset="0"/>
              <a:ea typeface="ＭＳ Ｐゴシック" charset="-128"/>
            </a:endParaRPr>
          </a:p>
        </p:txBody>
      </p:sp>
      <p:sp>
        <p:nvSpPr>
          <p:cNvPr id="14344" name="Rectangle 8"/>
          <p:cNvSpPr>
            <a:spLocks noChangeArrowheads="1"/>
          </p:cNvSpPr>
          <p:nvPr/>
        </p:nvSpPr>
        <p:spPr bwMode="auto">
          <a:xfrm>
            <a:off x="271727" y="4724400"/>
            <a:ext cx="4290881" cy="1957388"/>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ja-JP" sz="1000">
              <a:solidFill>
                <a:srgbClr val="000000"/>
              </a:solidFill>
              <a:latin typeface="Arial" charset="0"/>
              <a:ea typeface="ＭＳ Ｐゴシック" charset="-128"/>
            </a:endParaRPr>
          </a:p>
        </p:txBody>
      </p:sp>
      <p:sp>
        <p:nvSpPr>
          <p:cNvPr id="14345" name="Rectangle 9"/>
          <p:cNvSpPr>
            <a:spLocks noChangeArrowheads="1"/>
          </p:cNvSpPr>
          <p:nvPr/>
        </p:nvSpPr>
        <p:spPr bwMode="auto">
          <a:xfrm>
            <a:off x="271727" y="2489203"/>
            <a:ext cx="4290881" cy="1139825"/>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4346" name="Rectangle 10"/>
          <p:cNvSpPr>
            <a:spLocks noChangeArrowheads="1"/>
          </p:cNvSpPr>
          <p:nvPr/>
        </p:nvSpPr>
        <p:spPr bwMode="auto">
          <a:xfrm>
            <a:off x="271727" y="955678"/>
            <a:ext cx="4290881" cy="1465263"/>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ja-JP" sz="1000">
              <a:solidFill>
                <a:srgbClr val="000000"/>
              </a:solidFill>
              <a:latin typeface="Arial" charset="0"/>
              <a:ea typeface="ＭＳ Ｐゴシック" charset="-128"/>
            </a:endParaRPr>
          </a:p>
        </p:txBody>
      </p:sp>
      <p:sp>
        <p:nvSpPr>
          <p:cNvPr id="14347" name="Text Box 12"/>
          <p:cNvSpPr txBox="1">
            <a:spLocks noChangeArrowheads="1"/>
          </p:cNvSpPr>
          <p:nvPr/>
        </p:nvSpPr>
        <p:spPr bwMode="auto">
          <a:xfrm>
            <a:off x="741232" y="615953"/>
            <a:ext cx="305564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en-US" altLang="ja-JP" sz="1400" b="1">
                <a:solidFill>
                  <a:srgbClr val="000000"/>
                </a:solidFill>
                <a:latin typeface="Arial" charset="0"/>
                <a:ea typeface="ＭＳ Ｐゴシック" charset="-128"/>
              </a:rPr>
              <a:t>◎</a:t>
            </a:r>
            <a:r>
              <a:rPr lang="ja-JP" altLang="en-US" sz="1400" b="1">
                <a:solidFill>
                  <a:srgbClr val="000000"/>
                </a:solidFill>
                <a:latin typeface="Arial" charset="0"/>
                <a:ea typeface="ＭＳ Ｐゴシック" charset="-128"/>
              </a:rPr>
              <a:t>　発達障害者を対象とした支援施策</a:t>
            </a:r>
          </a:p>
        </p:txBody>
      </p:sp>
      <p:sp>
        <p:nvSpPr>
          <p:cNvPr id="14348" name="Text Box 13"/>
          <p:cNvSpPr txBox="1">
            <a:spLocks noChangeArrowheads="1"/>
          </p:cNvSpPr>
          <p:nvPr/>
        </p:nvSpPr>
        <p:spPr bwMode="auto">
          <a:xfrm>
            <a:off x="295804" y="982666"/>
            <a:ext cx="421349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（１） 若年コミュニケーション能力要支援者就職プログラム</a:t>
            </a:r>
          </a:p>
        </p:txBody>
      </p:sp>
      <p:sp>
        <p:nvSpPr>
          <p:cNvPr id="14349" name="Text Box 14"/>
          <p:cNvSpPr txBox="1">
            <a:spLocks noChangeArrowheads="1"/>
          </p:cNvSpPr>
          <p:nvPr/>
        </p:nvSpPr>
        <p:spPr bwMode="auto">
          <a:xfrm>
            <a:off x="271727" y="1204913"/>
            <a:ext cx="42926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ハローワークにおいて、発達障害等の要因により、コミュニケーション</a:t>
            </a:r>
          </a:p>
          <a:p>
            <a:pPr eaLnBrk="1" hangingPunct="1">
              <a:spcBef>
                <a:spcPct val="0"/>
              </a:spcBef>
              <a:buClrTx/>
              <a:buSzTx/>
              <a:buFontTx/>
              <a:buNone/>
            </a:pPr>
            <a:r>
              <a:rPr lang="ja-JP" altLang="en-US" sz="1000">
                <a:solidFill>
                  <a:srgbClr val="000000"/>
                </a:solidFill>
                <a:latin typeface="Arial" charset="0"/>
                <a:ea typeface="ＭＳ Ｐゴシック" charset="-128"/>
              </a:rPr>
              <a:t>能力に困難を抱えている求職者について、その希望や特性に応じて、専門支援機関である地域障害者職業センターや発達障害者支援センター等に誘導するとともに、障害者向けの専門支援を希望しない者については、きめ細かな個別相談、支援を実施する。</a:t>
            </a:r>
            <a:endParaRPr lang="en-US" altLang="ja-JP" sz="1000">
              <a:solidFill>
                <a:srgbClr val="000000"/>
              </a:solidFill>
              <a:latin typeface="Arial" charset="0"/>
              <a:ea typeface="ＭＳ Ｐゴシック" charset="-128"/>
            </a:endParaRPr>
          </a:p>
          <a:p>
            <a:pPr eaLnBrk="1" hangingPunct="1">
              <a:spcBef>
                <a:spcPct val="0"/>
              </a:spcBef>
              <a:buClrTx/>
              <a:buSzTx/>
              <a:buFontTx/>
              <a:buNone/>
            </a:pPr>
            <a:r>
              <a:rPr lang="ja-JP" altLang="en-US" sz="1000">
                <a:solidFill>
                  <a:srgbClr val="000000"/>
                </a:solidFill>
                <a:latin typeface="Arial" charset="0"/>
                <a:ea typeface="ＭＳ Ｐゴシック" charset="-128"/>
              </a:rPr>
              <a:t>　　　</a:t>
            </a:r>
          </a:p>
        </p:txBody>
      </p:sp>
      <p:sp>
        <p:nvSpPr>
          <p:cNvPr id="14350" name="Text Box 15"/>
          <p:cNvSpPr txBox="1">
            <a:spLocks noChangeArrowheads="1"/>
          </p:cNvSpPr>
          <p:nvPr/>
        </p:nvSpPr>
        <p:spPr bwMode="auto">
          <a:xfrm>
            <a:off x="294085" y="2532066"/>
            <a:ext cx="2795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（２） 発達障害者の就労支援者育成事業</a:t>
            </a:r>
          </a:p>
        </p:txBody>
      </p:sp>
      <p:sp>
        <p:nvSpPr>
          <p:cNvPr id="14351" name="Text Box 16"/>
          <p:cNvSpPr txBox="1">
            <a:spLocks noChangeArrowheads="1"/>
          </p:cNvSpPr>
          <p:nvPr/>
        </p:nvSpPr>
        <p:spPr bwMode="auto">
          <a:xfrm>
            <a:off x="295806" y="2747966"/>
            <a:ext cx="426852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a:t>
            </a:r>
            <a:r>
              <a:rPr lang="ja-JP" altLang="en-US" sz="1000">
                <a:solidFill>
                  <a:srgbClr val="000000"/>
                </a:solidFill>
                <a:latin typeface="ＭＳ Ｐゴシック" charset="-128"/>
                <a:ea typeface="ＭＳ Ｐゴシック" charset="-128"/>
              </a:rPr>
              <a:t>発達障害者支援関係者等に対して就労支援ノウハウの付与のための講習会及び体験交流会を実施するほか、事業所において発達障害者を対象とした職場実習を実施することにより、雇用のきっかけ作りを行う体験型啓発周知事業を実施する。</a:t>
            </a:r>
            <a:endParaRPr lang="ja-JP" altLang="en-US" sz="1000">
              <a:solidFill>
                <a:srgbClr val="000000"/>
              </a:solidFill>
              <a:latin typeface="Arial" charset="0"/>
              <a:ea typeface="ＭＳ Ｐゴシック" charset="-128"/>
            </a:endParaRPr>
          </a:p>
        </p:txBody>
      </p:sp>
      <p:sp>
        <p:nvSpPr>
          <p:cNvPr id="14352" name="Text Box 17"/>
          <p:cNvSpPr txBox="1">
            <a:spLocks noChangeArrowheads="1"/>
          </p:cNvSpPr>
          <p:nvPr/>
        </p:nvSpPr>
        <p:spPr bwMode="auto">
          <a:xfrm>
            <a:off x="307843" y="4741863"/>
            <a:ext cx="4256484"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（４） 発達障害者に対する職業リハビリテーション支援技法</a:t>
            </a:r>
          </a:p>
          <a:p>
            <a:pPr eaLnBrk="1" hangingPunct="1">
              <a:spcBef>
                <a:spcPct val="0"/>
              </a:spcBef>
              <a:buClrTx/>
              <a:buSzTx/>
              <a:buFontTx/>
              <a:buNone/>
            </a:pPr>
            <a:r>
              <a:rPr lang="ja-JP" altLang="en-US" sz="1200" b="1">
                <a:solidFill>
                  <a:srgbClr val="000000"/>
                </a:solidFill>
                <a:latin typeface="Arial" charset="0"/>
                <a:ea typeface="ＭＳ Ｐゴシック" charset="-128"/>
              </a:rPr>
              <a:t>　 の開発及び地域障害者職業センターにおける「発達障</a:t>
            </a:r>
            <a:endParaRPr lang="en-US" altLang="ja-JP" sz="1200" b="1">
              <a:solidFill>
                <a:srgbClr val="000000"/>
              </a:solidFill>
              <a:latin typeface="Arial" charset="0"/>
              <a:ea typeface="ＭＳ Ｐゴシック" charset="-128"/>
            </a:endParaRPr>
          </a:p>
          <a:p>
            <a:pPr eaLnBrk="1" hangingPunct="1">
              <a:spcBef>
                <a:spcPct val="0"/>
              </a:spcBef>
              <a:buClrTx/>
              <a:buSzTx/>
              <a:buFontTx/>
              <a:buNone/>
            </a:pPr>
            <a:r>
              <a:rPr lang="ja-JP" altLang="en-US" sz="1200" b="1">
                <a:solidFill>
                  <a:srgbClr val="000000"/>
                </a:solidFill>
                <a:latin typeface="Arial" charset="0"/>
                <a:ea typeface="ＭＳ Ｐゴシック" charset="-128"/>
              </a:rPr>
              <a:t>　 害者就労支援カリキュラム」の実施</a:t>
            </a:r>
          </a:p>
        </p:txBody>
      </p:sp>
      <p:sp>
        <p:nvSpPr>
          <p:cNvPr id="14353" name="Text Box 18"/>
          <p:cNvSpPr txBox="1">
            <a:spLocks noChangeArrowheads="1"/>
          </p:cNvSpPr>
          <p:nvPr/>
        </p:nvSpPr>
        <p:spPr bwMode="auto">
          <a:xfrm>
            <a:off x="507340" y="6305553"/>
            <a:ext cx="1847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ja-JP" sz="1000">
              <a:solidFill>
                <a:srgbClr val="000000"/>
              </a:solidFill>
              <a:latin typeface="Arial" charset="0"/>
              <a:ea typeface="ＭＳ Ｐゴシック" charset="-128"/>
            </a:endParaRPr>
          </a:p>
        </p:txBody>
      </p:sp>
      <p:sp>
        <p:nvSpPr>
          <p:cNvPr id="14354" name="Text Box 19"/>
          <p:cNvSpPr txBox="1">
            <a:spLocks noChangeArrowheads="1"/>
          </p:cNvSpPr>
          <p:nvPr/>
        </p:nvSpPr>
        <p:spPr bwMode="auto">
          <a:xfrm>
            <a:off x="285485" y="5343525"/>
            <a:ext cx="4278842"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発達障害者の雇用促進に資するため、独立行政法人高齢・障害・求職者雇用支援機構障害者職業総合センターにおいて発達障害者の就労支援に関する研究を行うとともに、発達障害者に対する職業リハビリテーション支援技法の開発及びその蓄積を図る。</a:t>
            </a:r>
          </a:p>
          <a:p>
            <a:pPr eaLnBrk="1" hangingPunct="1">
              <a:spcBef>
                <a:spcPct val="0"/>
              </a:spcBef>
              <a:buClrTx/>
              <a:buSzTx/>
              <a:buFontTx/>
              <a:buNone/>
            </a:pPr>
            <a:r>
              <a:rPr lang="ja-JP" altLang="en-US" sz="1000">
                <a:solidFill>
                  <a:srgbClr val="000000"/>
                </a:solidFill>
                <a:latin typeface="Arial" charset="0"/>
                <a:ea typeface="ＭＳ Ｐゴシック" charset="-128"/>
              </a:rPr>
              <a:t>　また、これら技法開発の成果を活用し、地域障害者職業センターにおいて「発達障害者就労支援カリキュラム」を実施し、発達障害者に対する支援の充実を図る。</a:t>
            </a:r>
          </a:p>
        </p:txBody>
      </p:sp>
      <p:sp>
        <p:nvSpPr>
          <p:cNvPr id="14355" name="Text Box 20"/>
          <p:cNvSpPr txBox="1">
            <a:spLocks noChangeArrowheads="1"/>
          </p:cNvSpPr>
          <p:nvPr/>
        </p:nvSpPr>
        <p:spPr bwMode="auto">
          <a:xfrm>
            <a:off x="5654677" y="615953"/>
            <a:ext cx="311014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en-US" altLang="ja-JP" sz="1400" b="1">
                <a:solidFill>
                  <a:srgbClr val="000000"/>
                </a:solidFill>
                <a:latin typeface="Arial" charset="0"/>
                <a:ea typeface="ＭＳ Ｐゴシック" charset="-128"/>
              </a:rPr>
              <a:t>◎</a:t>
            </a:r>
            <a:r>
              <a:rPr lang="ja-JP" altLang="en-US" sz="1400" b="1">
                <a:solidFill>
                  <a:srgbClr val="000000"/>
                </a:solidFill>
                <a:latin typeface="Arial" charset="0"/>
                <a:ea typeface="ＭＳ Ｐゴシック" charset="-128"/>
              </a:rPr>
              <a:t>　発達障害者が利用できる支援施策</a:t>
            </a:r>
          </a:p>
        </p:txBody>
      </p:sp>
      <p:sp>
        <p:nvSpPr>
          <p:cNvPr id="14356" name="Text Box 21"/>
          <p:cNvSpPr txBox="1">
            <a:spLocks noChangeArrowheads="1"/>
          </p:cNvSpPr>
          <p:nvPr/>
        </p:nvSpPr>
        <p:spPr bwMode="auto">
          <a:xfrm>
            <a:off x="5274603" y="973141"/>
            <a:ext cx="358748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（１） ハローワークにおける職業相談・職業紹介</a:t>
            </a:r>
          </a:p>
        </p:txBody>
      </p:sp>
      <p:sp>
        <p:nvSpPr>
          <p:cNvPr id="14357" name="Text Box 22"/>
          <p:cNvSpPr txBox="1">
            <a:spLocks noChangeArrowheads="1"/>
          </p:cNvSpPr>
          <p:nvPr/>
        </p:nvSpPr>
        <p:spPr bwMode="auto">
          <a:xfrm>
            <a:off x="5271164" y="1268413"/>
            <a:ext cx="437171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個々の障害者に応じた、きめ細かな職業相談を実施するとともに、福祉・教育等関係機関と連携した「チーム支援」による就職の準備段階から職場定着までの一貫した支援を実施する。併せて、ハローワークとの連携の上、地域障害者職業センターにおいて、職業評価、職業準備支援、職場適応支援等の専門的な各種職業リハビリテーションを実施する。</a:t>
            </a:r>
          </a:p>
        </p:txBody>
      </p:sp>
      <p:sp>
        <p:nvSpPr>
          <p:cNvPr id="14358" name="Text Box 23"/>
          <p:cNvSpPr txBox="1">
            <a:spLocks noChangeArrowheads="1"/>
          </p:cNvSpPr>
          <p:nvPr/>
        </p:nvSpPr>
        <p:spPr bwMode="auto">
          <a:xfrm>
            <a:off x="5264285" y="2359028"/>
            <a:ext cx="382137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（２） 障害者試行雇用（トライアル雇用）事業</a:t>
            </a:r>
          </a:p>
        </p:txBody>
      </p:sp>
      <p:sp>
        <p:nvSpPr>
          <p:cNvPr id="14359" name="Text Box 24"/>
          <p:cNvSpPr txBox="1">
            <a:spLocks noChangeArrowheads="1"/>
          </p:cNvSpPr>
          <p:nvPr/>
        </p:nvSpPr>
        <p:spPr bwMode="auto">
          <a:xfrm>
            <a:off x="5264283" y="2646366"/>
            <a:ext cx="436999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a:t>
            </a:r>
            <a:r>
              <a:rPr lang="ja-JP" altLang="en-US" sz="1000">
                <a:solidFill>
                  <a:srgbClr val="000000"/>
                </a:solidFill>
                <a:latin typeface="ＭＳ Ｐゴシック" charset="-128"/>
                <a:ea typeface="ＭＳ Ｐゴシック" charset="-128"/>
              </a:rPr>
              <a:t>障害者に関する知識や雇用経験がない事業所が、障害者を短期の試行雇用（トライアル雇用）の形で受け入れることにより、障害者雇用に取り組むきっかけをつくり、常用雇用への移行を目指す。</a:t>
            </a:r>
            <a:endParaRPr lang="ja-JP" altLang="en-US" sz="1000">
              <a:solidFill>
                <a:srgbClr val="000000"/>
              </a:solidFill>
              <a:latin typeface="Arial" charset="0"/>
              <a:ea typeface="ＭＳ Ｐゴシック" charset="-128"/>
            </a:endParaRPr>
          </a:p>
        </p:txBody>
      </p:sp>
      <p:sp>
        <p:nvSpPr>
          <p:cNvPr id="14360" name="Text Box 25"/>
          <p:cNvSpPr txBox="1">
            <a:spLocks noChangeArrowheads="1"/>
          </p:cNvSpPr>
          <p:nvPr/>
        </p:nvSpPr>
        <p:spPr bwMode="auto">
          <a:xfrm>
            <a:off x="5264285" y="3448050"/>
            <a:ext cx="4211769"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（３）職場適応援助者（ジョブコーチ）支援事業</a:t>
            </a:r>
          </a:p>
        </p:txBody>
      </p:sp>
      <p:sp>
        <p:nvSpPr>
          <p:cNvPr id="14361" name="Text Box 26"/>
          <p:cNvSpPr txBox="1">
            <a:spLocks noChangeArrowheads="1"/>
          </p:cNvSpPr>
          <p:nvPr/>
        </p:nvSpPr>
        <p:spPr bwMode="auto">
          <a:xfrm>
            <a:off x="5264283" y="3735391"/>
            <a:ext cx="436999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障害者が職場に適応できるよう、地域障害者職業センター等に配置されているジョブコーチが職場に出向いて直接的・専門的支援を行うとともに、事業主や職場の従業員に対しても助言を行い、必要に応じて職務や職場環境の改善を提案する。</a:t>
            </a:r>
          </a:p>
        </p:txBody>
      </p:sp>
      <p:sp>
        <p:nvSpPr>
          <p:cNvPr id="14362" name="Text Box 27"/>
          <p:cNvSpPr txBox="1">
            <a:spLocks noChangeArrowheads="1"/>
          </p:cNvSpPr>
          <p:nvPr/>
        </p:nvSpPr>
        <p:spPr bwMode="auto">
          <a:xfrm>
            <a:off x="5264283" y="4684716"/>
            <a:ext cx="3666596"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（４） 障害者就業・生活支援センター事業</a:t>
            </a:r>
          </a:p>
        </p:txBody>
      </p:sp>
      <p:sp>
        <p:nvSpPr>
          <p:cNvPr id="14363" name="Text Box 28"/>
          <p:cNvSpPr txBox="1">
            <a:spLocks noChangeArrowheads="1"/>
          </p:cNvSpPr>
          <p:nvPr/>
        </p:nvSpPr>
        <p:spPr bwMode="auto">
          <a:xfrm>
            <a:off x="5264283" y="4973639"/>
            <a:ext cx="43699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a:t>
            </a:r>
            <a:r>
              <a:rPr lang="ja-JP" altLang="en-US" sz="1000">
                <a:solidFill>
                  <a:srgbClr val="000000"/>
                </a:solidFill>
                <a:latin typeface="ＭＳ Ｐゴシック" charset="-128"/>
                <a:ea typeface="ＭＳ Ｐゴシック" charset="-128"/>
              </a:rPr>
              <a:t>雇用、保健、福祉、教育等の地域の関係機関の連携の拠点となり、障害者の身近な地域において、就業面及び生活面にわたる一体的な支援を実施する。</a:t>
            </a:r>
            <a:endParaRPr lang="en-US" altLang="ja-JP" sz="1000">
              <a:solidFill>
                <a:srgbClr val="000000"/>
              </a:solidFill>
              <a:latin typeface="ＭＳ Ｐゴシック" charset="-128"/>
              <a:ea typeface="ＭＳ Ｐゴシック" charset="-128"/>
            </a:endParaRPr>
          </a:p>
        </p:txBody>
      </p:sp>
      <p:sp>
        <p:nvSpPr>
          <p:cNvPr id="14364" name="Text Box 30"/>
          <p:cNvSpPr txBox="1">
            <a:spLocks noChangeArrowheads="1"/>
          </p:cNvSpPr>
          <p:nvPr/>
        </p:nvSpPr>
        <p:spPr bwMode="auto">
          <a:xfrm>
            <a:off x="1566977" y="6399215"/>
            <a:ext cx="30059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r" eaLnBrk="1" hangingPunct="1">
              <a:spcBef>
                <a:spcPct val="0"/>
              </a:spcBef>
              <a:buClrTx/>
              <a:buSzTx/>
              <a:buFontTx/>
              <a:buNone/>
            </a:pPr>
            <a:r>
              <a:rPr lang="en-US" altLang="ja-JP" sz="1000">
                <a:solidFill>
                  <a:srgbClr val="000000"/>
                </a:solidFill>
                <a:latin typeface="Arial" charset="0"/>
                <a:ea typeface="ＭＳ Ｐゴシック" charset="-128"/>
              </a:rPr>
              <a:t>※</a:t>
            </a:r>
            <a:r>
              <a:rPr lang="ja-JP" altLang="en-US" sz="1000">
                <a:solidFill>
                  <a:srgbClr val="000000"/>
                </a:solidFill>
                <a:latin typeface="Arial" charset="0"/>
                <a:ea typeface="ＭＳ Ｐゴシック" charset="-128"/>
              </a:rPr>
              <a:t>（独）高齢・障害・求職者雇用支援機構交付金事業</a:t>
            </a:r>
          </a:p>
        </p:txBody>
      </p:sp>
      <p:sp>
        <p:nvSpPr>
          <p:cNvPr id="14365" name="Rectangle 35"/>
          <p:cNvSpPr>
            <a:spLocks noChangeArrowheads="1"/>
          </p:cNvSpPr>
          <p:nvPr/>
        </p:nvSpPr>
        <p:spPr bwMode="auto">
          <a:xfrm>
            <a:off x="271727" y="3700463"/>
            <a:ext cx="4290881" cy="952500"/>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4366" name="Text Box 36"/>
          <p:cNvSpPr txBox="1">
            <a:spLocks noChangeArrowheads="1"/>
          </p:cNvSpPr>
          <p:nvPr/>
        </p:nvSpPr>
        <p:spPr bwMode="auto">
          <a:xfrm>
            <a:off x="307843" y="3730625"/>
            <a:ext cx="4256484"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lnSpc>
                <a:spcPct val="90000"/>
              </a:lnSpc>
              <a:spcBef>
                <a:spcPct val="0"/>
              </a:spcBef>
              <a:buClrTx/>
              <a:buSzTx/>
              <a:buFontTx/>
              <a:buNone/>
            </a:pPr>
            <a:r>
              <a:rPr lang="ja-JP" altLang="en-US" sz="1200" b="1">
                <a:solidFill>
                  <a:srgbClr val="000000"/>
                </a:solidFill>
                <a:latin typeface="Arial" charset="0"/>
                <a:ea typeface="ＭＳ Ｐゴシック" charset="-128"/>
              </a:rPr>
              <a:t>（３） 発達障害者･難治性疾患患者雇用開発助成金</a:t>
            </a:r>
          </a:p>
        </p:txBody>
      </p:sp>
      <p:sp>
        <p:nvSpPr>
          <p:cNvPr id="14367" name="Text Box 37"/>
          <p:cNvSpPr txBox="1">
            <a:spLocks noChangeArrowheads="1"/>
          </p:cNvSpPr>
          <p:nvPr/>
        </p:nvSpPr>
        <p:spPr bwMode="auto">
          <a:xfrm>
            <a:off x="295804" y="3933825"/>
            <a:ext cx="4266804"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発達障害者の雇用を促進し職業生活上の課題を把握するため、発達障害者について、ハローワークの職業紹介により雇い入れ、雇用管理に関する事項を把握・報告する事業主に対する助成を行う。</a:t>
            </a:r>
            <a:endParaRPr lang="en-US" altLang="ja-JP" sz="1000">
              <a:solidFill>
                <a:srgbClr val="000000"/>
              </a:solidFill>
              <a:latin typeface="Arial" charset="0"/>
              <a:ea typeface="ＭＳ Ｐゴシック" charset="-128"/>
            </a:endParaRPr>
          </a:p>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4368" name="Rectangle 3"/>
          <p:cNvSpPr>
            <a:spLocks noChangeArrowheads="1"/>
          </p:cNvSpPr>
          <p:nvPr/>
        </p:nvSpPr>
        <p:spPr bwMode="auto">
          <a:xfrm>
            <a:off x="5274603" y="5805488"/>
            <a:ext cx="4368271" cy="863600"/>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ja-JP" sz="1000">
              <a:solidFill>
                <a:srgbClr val="000000"/>
              </a:solidFill>
              <a:latin typeface="Arial" charset="0"/>
              <a:ea typeface="ＭＳ Ｐゴシック" charset="-128"/>
            </a:endParaRPr>
          </a:p>
        </p:txBody>
      </p:sp>
      <p:sp>
        <p:nvSpPr>
          <p:cNvPr id="14369" name="Text Box 27"/>
          <p:cNvSpPr txBox="1">
            <a:spLocks noChangeArrowheads="1"/>
          </p:cNvSpPr>
          <p:nvPr/>
        </p:nvSpPr>
        <p:spPr bwMode="auto">
          <a:xfrm>
            <a:off x="5274603" y="5888038"/>
            <a:ext cx="4134379"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（５）</a:t>
            </a:r>
            <a:r>
              <a:rPr lang="ja-JP" altLang="en-US" sz="1200" b="1">
                <a:solidFill>
                  <a:srgbClr val="000000"/>
                </a:solidFill>
                <a:latin typeface="ＭＳ ゴシック" pitchFamily="49" charset="-128"/>
                <a:ea typeface="ＭＳ ゴシック" pitchFamily="49" charset="-128"/>
              </a:rPr>
              <a:t>医療機関等との連携による就職支援セミナー等</a:t>
            </a:r>
            <a:endParaRPr lang="ja-JP" altLang="en-US" sz="1200" b="1">
              <a:solidFill>
                <a:srgbClr val="000000"/>
              </a:solidFill>
              <a:latin typeface="Arial" charset="0"/>
              <a:ea typeface="ＭＳ Ｐゴシック" charset="-128"/>
            </a:endParaRPr>
          </a:p>
        </p:txBody>
      </p:sp>
      <p:sp>
        <p:nvSpPr>
          <p:cNvPr id="14370" name="Text Box 28"/>
          <p:cNvSpPr txBox="1">
            <a:spLocks noChangeArrowheads="1"/>
          </p:cNvSpPr>
          <p:nvPr/>
        </p:nvSpPr>
        <p:spPr bwMode="auto">
          <a:xfrm>
            <a:off x="5274603" y="6154738"/>
            <a:ext cx="4368271"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a:t>
            </a:r>
            <a:r>
              <a:rPr lang="ja-JP" altLang="en-US" sz="1000">
                <a:solidFill>
                  <a:srgbClr val="000000"/>
                </a:solidFill>
                <a:latin typeface="ＭＳ Ｐゴシック" charset="-128"/>
                <a:ea typeface="ＭＳ Ｐゴシック" charset="-128"/>
              </a:rPr>
              <a:t>利用者及び職員向けに就職活動に関する知識等についてセミナーを実施することにより、就職に向けた取組・支援を的確に行えるよう援助。</a:t>
            </a:r>
          </a:p>
        </p:txBody>
      </p:sp>
      <p:sp>
        <p:nvSpPr>
          <p:cNvPr id="14371" name="Rectangle 8"/>
          <p:cNvSpPr>
            <a:spLocks noChangeArrowheads="1"/>
          </p:cNvSpPr>
          <p:nvPr/>
        </p:nvSpPr>
        <p:spPr bwMode="auto">
          <a:xfrm>
            <a:off x="0" y="0"/>
            <a:ext cx="9906000" cy="476250"/>
          </a:xfrm>
          <a:prstGeom prst="rect">
            <a:avLst/>
          </a:prstGeom>
          <a:gradFill rotWithShape="0">
            <a:gsLst>
              <a:gs pos="0">
                <a:srgbClr val="DAFDA7"/>
              </a:gs>
              <a:gs pos="50000">
                <a:srgbClr val="FFFFFF"/>
              </a:gs>
              <a:gs pos="100000">
                <a:srgbClr val="DAFDA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390" tIns="4390" rIns="4390" bIns="0"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2400">
                <a:solidFill>
                  <a:srgbClr val="000000"/>
                </a:solidFill>
                <a:latin typeface="Calibri" pitchFamily="34" charset="0"/>
                <a:ea typeface="ＭＳ Ｐゴシック" charset="-128"/>
              </a:rPr>
              <a:t>発達障害者に対する雇用支援策</a:t>
            </a:r>
          </a:p>
        </p:txBody>
      </p:sp>
      <p:sp>
        <p:nvSpPr>
          <p:cNvPr id="37" name="スライド番号プレースホルダー 2"/>
          <p:cNvSpPr>
            <a:spLocks/>
          </p:cNvSpPr>
          <p:nvPr/>
        </p:nvSpPr>
        <p:spPr bwMode="auto">
          <a:xfrm>
            <a:off x="9476052" y="6523112"/>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10</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0637058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1262161" y="2755891"/>
            <a:ext cx="5653774" cy="3049375"/>
          </a:xfrm>
          <a:prstGeom prst="roundRect">
            <a:avLst>
              <a:gd name="adj" fmla="val 7415"/>
            </a:avLst>
          </a:prstGeom>
          <a:gradFill>
            <a:gsLst>
              <a:gs pos="0">
                <a:schemeClr val="accent5">
                  <a:lumMod val="60000"/>
                  <a:lumOff val="40000"/>
                </a:schemeClr>
              </a:gs>
              <a:gs pos="35000">
                <a:schemeClr val="accent1">
                  <a:tint val="37000"/>
                  <a:satMod val="300000"/>
                </a:schemeClr>
              </a:gs>
              <a:gs pos="100000">
                <a:schemeClr val="accent1">
                  <a:tint val="15000"/>
                  <a:satMod val="350000"/>
                </a:schemeClr>
              </a:gs>
            </a:gsLst>
          </a:gradFill>
          <a:ln w="38100"/>
        </p:spPr>
        <p:style>
          <a:lnRef idx="1">
            <a:schemeClr val="accent1"/>
          </a:lnRef>
          <a:fillRef idx="2">
            <a:schemeClr val="accent1"/>
          </a:fillRef>
          <a:effectRef idx="1">
            <a:schemeClr val="accent1"/>
          </a:effectRef>
          <a:fontRef idx="minor">
            <a:schemeClr val="dk1"/>
          </a:fontRef>
        </p:style>
        <p:txBody>
          <a:bodyPr rtlCol="0" anchor="ctr"/>
          <a:lstStyle/>
          <a:p>
            <a:endParaRPr kumimoji="1" lang="en-US" altLang="ja-JP" sz="1600" dirty="0" smtClean="0">
              <a:latin typeface="ＤＦ平成ゴシック体W5" panose="020B0509000000000000" pitchFamily="49" charset="-128"/>
              <a:ea typeface="ＤＦ平成ゴシック体W5" panose="020B0509000000000000" pitchFamily="49" charset="-128"/>
            </a:endParaRPr>
          </a:p>
        </p:txBody>
      </p:sp>
      <p:sp>
        <p:nvSpPr>
          <p:cNvPr id="35" name="角丸四角形 34"/>
          <p:cNvSpPr/>
          <p:nvPr/>
        </p:nvSpPr>
        <p:spPr>
          <a:xfrm>
            <a:off x="4016898" y="2996951"/>
            <a:ext cx="2808311" cy="2740108"/>
          </a:xfrm>
          <a:prstGeom prst="roundRect">
            <a:avLst/>
          </a:prstGeom>
          <a:solidFill>
            <a:schemeClr val="accent5">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lnSpc>
                <a:spcPts val="1100"/>
              </a:lnSpc>
            </a:pPr>
            <a:r>
              <a:rPr kumimoji="1" lang="ja-JP" altLang="en-US" sz="1300" b="1" dirty="0" smtClean="0">
                <a:solidFill>
                  <a:schemeClr val="tx1"/>
                </a:solidFill>
                <a:latin typeface="ＤＦ平成ゴシック体W5" panose="020B0509000000000000" pitchFamily="49" charset="-128"/>
                <a:ea typeface="ＤＦ平成ゴシック体W5" panose="020B0509000000000000" pitchFamily="49" charset="-128"/>
              </a:rPr>
              <a:t>小集団活動の内容例</a:t>
            </a:r>
            <a:endParaRPr kumimoji="1" lang="en-US" altLang="ja-JP" sz="1300" b="1"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1100"/>
              </a:lnSpc>
            </a:pPr>
            <a:endParaRPr kumimoji="1" lang="en-US" altLang="ja-JP" sz="1300" b="1" dirty="0" smtClean="0">
              <a:solidFill>
                <a:schemeClr val="tx1"/>
              </a:solidFill>
              <a:latin typeface="ＤＦ平成ゴシック体W5" panose="020B0509000000000000" pitchFamily="49" charset="-128"/>
              <a:ea typeface="ＤＦ平成ゴシック体W5" panose="020B0509000000000000" pitchFamily="49" charset="-128"/>
            </a:endParaRPr>
          </a:p>
          <a:p>
            <a:pPr marL="88900" indent="-88900">
              <a:lnSpc>
                <a:spcPts val="1100"/>
              </a:lnSpc>
            </a:pPr>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a:t>
            </a:r>
            <a:r>
              <a:rPr lang="ja-JP" altLang="en-US" sz="1100" dirty="0">
                <a:solidFill>
                  <a:schemeClr val="tx1"/>
                </a:solidFill>
                <a:latin typeface="ＤＦ平成ゴシック体W5" panose="020B0509000000000000" pitchFamily="49" charset="-128"/>
                <a:ea typeface="ＤＦ平成ゴシック体W5" panose="020B0509000000000000" pitchFamily="49" charset="-128"/>
              </a:rPr>
              <a:t> </a:t>
            </a:r>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職場における様々な場面を想定し、ロールプレイや意見交換を行うことで、対人コミュニケーションスキルを付与</a:t>
            </a:r>
            <a:endParaRPr kumimoji="1"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600"/>
              </a:lnSpc>
            </a:pPr>
            <a:endParaRPr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marL="88900" indent="-88900">
              <a:lnSpc>
                <a:spcPts val="1100"/>
              </a:lnSpc>
            </a:pPr>
            <a:r>
              <a:rPr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 作業の内容をマニュアル化する演習を実施</a:t>
            </a:r>
            <a:endParaRPr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600"/>
              </a:lnSpc>
            </a:pPr>
            <a:endParaRPr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marL="88900" indent="-88900">
              <a:lnSpc>
                <a:spcPts val="1100"/>
              </a:lnSpc>
            </a:pPr>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 問題が起こったときの解決方法や</a:t>
            </a:r>
            <a:r>
              <a:rPr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ストレスへの対処方法を学習</a:t>
            </a:r>
            <a:endParaRPr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600"/>
              </a:lnSpc>
            </a:pPr>
            <a:endParaRPr lang="en-US" altLang="ja-JP" sz="1100" dirty="0">
              <a:solidFill>
                <a:schemeClr val="tx1"/>
              </a:solidFill>
              <a:latin typeface="ＤＦ平成ゴシック体W5" panose="020B0509000000000000" pitchFamily="49" charset="-128"/>
              <a:ea typeface="ＤＦ平成ゴシック体W5" panose="020B0509000000000000" pitchFamily="49" charset="-128"/>
            </a:endParaRPr>
          </a:p>
          <a:p>
            <a:pPr>
              <a:lnSpc>
                <a:spcPts val="600"/>
              </a:lnSpc>
            </a:pPr>
            <a:endParaRPr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marL="88900" indent="-88900">
              <a:lnSpc>
                <a:spcPts val="1100"/>
              </a:lnSpc>
            </a:pPr>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 仲間等との関係性の中で、</a:t>
            </a:r>
            <a:r>
              <a:rPr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自らの障害特性への気づき、受容</a:t>
            </a:r>
            <a:endParaRPr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1100"/>
              </a:lnSpc>
            </a:pPr>
            <a:endParaRPr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marL="88900" indent="-88900">
              <a:lnSpc>
                <a:spcPts val="1100"/>
              </a:lnSpc>
            </a:pPr>
            <a:r>
              <a:rPr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 </a:t>
            </a:r>
            <a:r>
              <a:rPr lang="ja-JP" altLang="en-US" sz="1100" dirty="0">
                <a:solidFill>
                  <a:schemeClr val="tx1"/>
                </a:solidFill>
                <a:latin typeface="ＤＦ平成ゴシック体W5" panose="020B0509000000000000" pitchFamily="49" charset="-128"/>
                <a:ea typeface="ＤＦ平成ゴシック体W5" panose="020B0509000000000000" pitchFamily="49" charset="-128"/>
              </a:rPr>
              <a:t>職場実習等を通じたスキルの応用、課題の</a:t>
            </a:r>
            <a:r>
              <a:rPr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再確認</a:t>
            </a:r>
            <a:endParaRPr kumimoji="1" lang="ja-JP" altLang="en-US" sz="1100" dirty="0">
              <a:solidFill>
                <a:schemeClr val="tx1"/>
              </a:solidFill>
              <a:latin typeface="ＤＦ平成ゴシック体W5" panose="020B0509000000000000" pitchFamily="49" charset="-128"/>
              <a:ea typeface="ＤＦ平成ゴシック体W5" panose="020B0509000000000000" pitchFamily="49" charset="-128"/>
            </a:endParaRPr>
          </a:p>
        </p:txBody>
      </p:sp>
      <p:sp>
        <p:nvSpPr>
          <p:cNvPr id="3" name="角丸四角形 2"/>
          <p:cNvSpPr/>
          <p:nvPr/>
        </p:nvSpPr>
        <p:spPr>
          <a:xfrm>
            <a:off x="1352599" y="2996953"/>
            <a:ext cx="2592289" cy="2740107"/>
          </a:xfrm>
          <a:prstGeom prst="roundRect">
            <a:avLst/>
          </a:prstGeom>
          <a:solidFill>
            <a:schemeClr val="accent5">
              <a:lumMod val="20000"/>
              <a:lumOff val="80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300" b="1" dirty="0" smtClean="0">
                <a:solidFill>
                  <a:schemeClr val="tx1"/>
                </a:solidFill>
              </a:rPr>
              <a:t>　</a:t>
            </a:r>
            <a:r>
              <a:rPr kumimoji="1" lang="ja-JP" altLang="en-US" sz="1300" b="1" dirty="0" smtClean="0">
                <a:solidFill>
                  <a:schemeClr val="tx1"/>
                </a:solidFill>
                <a:latin typeface="ＤＦ平成ゴシック体W5" panose="020B0509000000000000" pitchFamily="49" charset="-128"/>
                <a:ea typeface="ＤＦ平成ゴシック体W5" panose="020B0509000000000000" pitchFamily="49" charset="-128"/>
              </a:rPr>
              <a:t>発達障害の特性</a:t>
            </a:r>
            <a:endParaRPr kumimoji="1" lang="en-US" altLang="ja-JP" sz="1300" b="1"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700"/>
              </a:lnSpc>
            </a:pPr>
            <a:endParaRPr kumimoji="1"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r>
              <a:rPr lang="ja-JP" altLang="en-US" sz="1200" b="1" dirty="0" smtClean="0">
                <a:solidFill>
                  <a:schemeClr val="tx1"/>
                </a:solidFill>
                <a:latin typeface="ＤＦ平成ゴシック体W5" panose="020B0509000000000000" pitchFamily="49" charset="-128"/>
                <a:ea typeface="ＤＦ平成ゴシック体W5" panose="020B0509000000000000" pitchFamily="49" charset="-128"/>
              </a:rPr>
              <a:t>・社会性の課題</a:t>
            </a:r>
            <a:endParaRPr lang="en-US" altLang="ja-JP" sz="1200" b="1" dirty="0" smtClean="0">
              <a:solidFill>
                <a:schemeClr val="tx1"/>
              </a:solidFill>
              <a:latin typeface="ＤＦ平成ゴシック体W5" panose="020B0509000000000000" pitchFamily="49" charset="-128"/>
              <a:ea typeface="ＤＦ平成ゴシック体W5" panose="020B0509000000000000" pitchFamily="49" charset="-128"/>
            </a:endParaRPr>
          </a:p>
          <a:p>
            <a:pPr marL="179388" indent="-179388"/>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例：他者の考えや思い、場の</a:t>
            </a:r>
            <a:r>
              <a:rPr lang="ja-JP" altLang="en-US" sz="1100" dirty="0">
                <a:solidFill>
                  <a:schemeClr val="tx1"/>
                </a:solidFill>
                <a:latin typeface="ＤＦ平成ゴシック体W5" panose="020B0509000000000000" pitchFamily="49" charset="-128"/>
                <a:ea typeface="ＤＦ平成ゴシック体W5" panose="020B0509000000000000" pitchFamily="49" charset="-128"/>
              </a:rPr>
              <a:t>雰囲気</a:t>
            </a:r>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を察することが苦手</a:t>
            </a:r>
            <a:endParaRPr kumimoji="1"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400"/>
              </a:lnSpc>
            </a:pPr>
            <a:endParaRPr kumimoji="1"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r>
              <a:rPr lang="ja-JP" altLang="en-US" sz="1200" b="1" dirty="0" smtClean="0">
                <a:solidFill>
                  <a:schemeClr val="tx1"/>
                </a:solidFill>
                <a:latin typeface="ＤＦ平成ゴシック体W5" panose="020B0509000000000000" pitchFamily="49" charset="-128"/>
                <a:ea typeface="ＤＦ平成ゴシック体W5" panose="020B0509000000000000" pitchFamily="49" charset="-128"/>
              </a:rPr>
              <a:t>・コミュニケーションの課題</a:t>
            </a:r>
            <a:endParaRPr lang="en-US" altLang="ja-JP" sz="1200" b="1" dirty="0" smtClean="0">
              <a:solidFill>
                <a:schemeClr val="tx1"/>
              </a:solidFill>
              <a:latin typeface="ＤＦ平成ゴシック体W5" panose="020B0509000000000000" pitchFamily="49" charset="-128"/>
              <a:ea typeface="ＤＦ平成ゴシック体W5" panose="020B0509000000000000" pitchFamily="49" charset="-128"/>
            </a:endParaRPr>
          </a:p>
          <a:p>
            <a:pPr marL="179388" indent="-179388"/>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例：言葉の的確な選択ができない、口頭での指示が理解できない</a:t>
            </a:r>
            <a:endParaRPr kumimoji="1"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400"/>
              </a:lnSpc>
            </a:pPr>
            <a:endParaRPr kumimoji="1"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r>
              <a:rPr lang="ja-JP" altLang="en-US" sz="1200" b="1" dirty="0" smtClean="0">
                <a:solidFill>
                  <a:schemeClr val="tx1"/>
                </a:solidFill>
                <a:latin typeface="ＤＦ平成ゴシック体W5" panose="020B0509000000000000" pitchFamily="49" charset="-128"/>
                <a:ea typeface="ＤＦ平成ゴシック体W5" panose="020B0509000000000000" pitchFamily="49" charset="-128"/>
              </a:rPr>
              <a:t>・想像力の課題</a:t>
            </a:r>
            <a:endParaRPr lang="en-US" altLang="ja-JP" sz="1200" b="1" dirty="0" smtClean="0">
              <a:solidFill>
                <a:schemeClr val="tx1"/>
              </a:solidFill>
              <a:latin typeface="ＤＦ平成ゴシック体W5" panose="020B0509000000000000" pitchFamily="49" charset="-128"/>
              <a:ea typeface="ＤＦ平成ゴシック体W5" panose="020B0509000000000000" pitchFamily="49" charset="-128"/>
            </a:endParaRPr>
          </a:p>
          <a:p>
            <a:pPr marL="179388" indent="-179388"/>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例：急な変化への対処法がわからずパニックに</a:t>
            </a:r>
            <a:endParaRPr kumimoji="1"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pPr>
              <a:lnSpc>
                <a:spcPts val="400"/>
              </a:lnSpc>
            </a:pPr>
            <a:endParaRPr kumimoji="1" lang="en-US" altLang="ja-JP" sz="1100" dirty="0" smtClean="0">
              <a:solidFill>
                <a:schemeClr val="tx1"/>
              </a:solidFill>
              <a:latin typeface="ＤＦ平成ゴシック体W5" panose="020B0509000000000000" pitchFamily="49" charset="-128"/>
              <a:ea typeface="ＤＦ平成ゴシック体W5" panose="020B0509000000000000" pitchFamily="49" charset="-128"/>
            </a:endParaRPr>
          </a:p>
          <a:p>
            <a:r>
              <a:rPr lang="ja-JP" altLang="en-US" sz="1200" b="1" dirty="0" smtClean="0">
                <a:solidFill>
                  <a:schemeClr val="tx1"/>
                </a:solidFill>
                <a:latin typeface="ＤＦ平成ゴシック体W5" panose="020B0509000000000000" pitchFamily="49" charset="-128"/>
                <a:ea typeface="ＤＦ平成ゴシック体W5" panose="020B0509000000000000" pitchFamily="49" charset="-128"/>
              </a:rPr>
              <a:t>・</a:t>
            </a:r>
            <a:r>
              <a:rPr lang="ja-JP" altLang="en-US" sz="1200" b="1" dirty="0">
                <a:solidFill>
                  <a:schemeClr val="tx1"/>
                </a:solidFill>
                <a:latin typeface="ＤＦ平成ゴシック体W5" panose="020B0509000000000000" pitchFamily="49" charset="-128"/>
                <a:ea typeface="ＤＦ平成ゴシック体W5" panose="020B0509000000000000" pitchFamily="49" charset="-128"/>
              </a:rPr>
              <a:t>感覚特性</a:t>
            </a:r>
            <a:r>
              <a:rPr lang="ja-JP" altLang="en-US" sz="1200" b="1" dirty="0" smtClean="0">
                <a:solidFill>
                  <a:schemeClr val="tx1"/>
                </a:solidFill>
                <a:latin typeface="ＤＦ平成ゴシック体W5" panose="020B0509000000000000" pitchFamily="49" charset="-128"/>
                <a:ea typeface="ＤＦ平成ゴシック体W5" panose="020B0509000000000000" pitchFamily="49" charset="-128"/>
              </a:rPr>
              <a:t>の課題</a:t>
            </a:r>
            <a:endParaRPr lang="en-US" altLang="ja-JP" sz="1200" b="1" dirty="0" smtClean="0">
              <a:solidFill>
                <a:schemeClr val="tx1"/>
              </a:solidFill>
              <a:latin typeface="ＤＦ平成ゴシック体W5" panose="020B0509000000000000" pitchFamily="49" charset="-128"/>
              <a:ea typeface="ＤＦ平成ゴシック体W5" panose="020B0509000000000000" pitchFamily="49" charset="-128"/>
            </a:endParaRPr>
          </a:p>
          <a:p>
            <a:pPr marL="179388" indent="-179388"/>
            <a:r>
              <a:rPr kumimoji="1" lang="ja-JP" altLang="en-US" sz="1100" dirty="0" smtClean="0">
                <a:solidFill>
                  <a:schemeClr val="tx1"/>
                </a:solidFill>
                <a:latin typeface="ＤＦ平成ゴシック体W5" panose="020B0509000000000000" pitchFamily="49" charset="-128"/>
                <a:ea typeface="ＤＦ平成ゴシック体W5" panose="020B0509000000000000" pitchFamily="49" charset="-128"/>
              </a:rPr>
              <a:t>例：蛍光灯の光や特定の音等への拒否感</a:t>
            </a:r>
            <a:endParaRPr kumimoji="1" lang="ja-JP" altLang="en-US" sz="1100" dirty="0">
              <a:solidFill>
                <a:schemeClr val="tx1"/>
              </a:solidFill>
              <a:latin typeface="ＤＦ平成ゴシック体W5" panose="020B0509000000000000" pitchFamily="49" charset="-128"/>
              <a:ea typeface="ＤＦ平成ゴシック体W5" panose="020B0509000000000000" pitchFamily="49" charset="-128"/>
            </a:endParaRPr>
          </a:p>
        </p:txBody>
      </p:sp>
      <p:sp>
        <p:nvSpPr>
          <p:cNvPr id="4" name="角丸四角形 3"/>
          <p:cNvSpPr/>
          <p:nvPr/>
        </p:nvSpPr>
        <p:spPr>
          <a:xfrm>
            <a:off x="116464" y="116632"/>
            <a:ext cx="9673075" cy="720080"/>
          </a:xfrm>
          <a:prstGeom prst="round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ltLang="ja-JP" sz="2000" dirty="0" smtClean="0">
              <a:latin typeface="HGP創英角ｺﾞｼｯｸUB" panose="020B0900000000000000" pitchFamily="50" charset="-128"/>
              <a:ea typeface="HGP創英角ｺﾞｼｯｸUB" panose="020B0900000000000000" pitchFamily="50" charset="-128"/>
            </a:endParaRPr>
          </a:p>
          <a:p>
            <a:pPr algn="ctr"/>
            <a:r>
              <a:rPr lang="ja-JP" altLang="en-US" sz="2000" dirty="0" smtClean="0">
                <a:latin typeface="HGP創英角ｺﾞｼｯｸUB" panose="020B0900000000000000" pitchFamily="50" charset="-128"/>
                <a:ea typeface="HGP創英角ｺﾞｼｯｸUB" panose="020B0900000000000000" pitchFamily="50" charset="-128"/>
              </a:rPr>
              <a:t>発達</a:t>
            </a:r>
            <a:r>
              <a:rPr lang="ja-JP" altLang="en-US" sz="2000" dirty="0">
                <a:latin typeface="HGP創英角ｺﾞｼｯｸUB" panose="020B0900000000000000" pitchFamily="50" charset="-128"/>
                <a:ea typeface="HGP創英角ｺﾞｼｯｸUB" panose="020B0900000000000000" pitchFamily="50" charset="-128"/>
              </a:rPr>
              <a:t>障害者等</a:t>
            </a:r>
            <a:r>
              <a:rPr lang="ja-JP" altLang="en-US" sz="2000" dirty="0" smtClean="0">
                <a:latin typeface="HGP創英角ｺﾞｼｯｸUB" panose="020B0900000000000000" pitchFamily="50" charset="-128"/>
                <a:ea typeface="HGP創英角ｺﾞｼｯｸUB" panose="020B0900000000000000" pitchFamily="50" charset="-128"/>
              </a:rPr>
              <a:t>を対象とした小集団方式の支援事業の創設</a:t>
            </a:r>
            <a:r>
              <a:rPr lang="ja-JP" altLang="en-US" sz="2000" kern="0" dirty="0">
                <a:solidFill>
                  <a:srgbClr val="FF0000"/>
                </a:solidFill>
              </a:rPr>
              <a:t>（２８年度新規事業）</a:t>
            </a:r>
          </a:p>
          <a:p>
            <a:pPr algn="ctr"/>
            <a:endParaRPr kumimoji="1" lang="ja-JP" altLang="en-US" sz="2500" dirty="0">
              <a:latin typeface="HGP創英角ｺﾞｼｯｸUB" panose="020B0900000000000000" pitchFamily="50" charset="-128"/>
              <a:ea typeface="HGP創英角ｺﾞｼｯｸUB" panose="020B0900000000000000" pitchFamily="50" charset="-128"/>
            </a:endParaRPr>
          </a:p>
        </p:txBody>
      </p:sp>
      <p:sp>
        <p:nvSpPr>
          <p:cNvPr id="6" name="角丸四角形 5"/>
          <p:cNvSpPr/>
          <p:nvPr/>
        </p:nvSpPr>
        <p:spPr>
          <a:xfrm>
            <a:off x="7018820" y="2649612"/>
            <a:ext cx="1644689" cy="3155652"/>
          </a:xfrm>
          <a:prstGeom prst="roundRect">
            <a:avLst>
              <a:gd name="adj" fmla="val 7415"/>
            </a:avLst>
          </a:prstGeom>
          <a:ln w="38100"/>
        </p:spPr>
        <p:style>
          <a:lnRef idx="1">
            <a:schemeClr val="accent2"/>
          </a:lnRef>
          <a:fillRef idx="2">
            <a:schemeClr val="accent2"/>
          </a:fillRef>
          <a:effectRef idx="1">
            <a:schemeClr val="accent2"/>
          </a:effectRef>
          <a:fontRef idx="minor">
            <a:schemeClr val="dk1"/>
          </a:fontRef>
        </p:style>
        <p:txBody>
          <a:bodyPr lIns="36000" tIns="36000" rIns="36000" bIns="36000" rtlCol="0" anchor="ctr"/>
          <a:lstStyle/>
          <a:p>
            <a:pPr marL="88900" indent="-88900"/>
            <a:r>
              <a:rPr kumimoji="1" lang="ja-JP" altLang="en-US" sz="1400" dirty="0" smtClean="0">
                <a:latin typeface="ＤＦ平成ゴシック体W5" panose="020B0509000000000000" pitchFamily="49" charset="-128"/>
                <a:ea typeface="ＤＦ平成ゴシック体W5" panose="020B0509000000000000" pitchFamily="49" charset="-128"/>
              </a:rPr>
              <a:t>・履歴書・応募書類の書き方</a:t>
            </a:r>
            <a:r>
              <a:rPr lang="ja-JP" altLang="en-US" sz="1400" dirty="0" smtClean="0">
                <a:latin typeface="ＤＦ平成ゴシック体W5" panose="020B0509000000000000" pitchFamily="49" charset="-128"/>
                <a:ea typeface="ＤＦ平成ゴシック体W5" panose="020B0509000000000000" pitchFamily="49" charset="-128"/>
              </a:rPr>
              <a:t>やビジネスマナー、面接指導等の就職支援ノウハウを提供</a:t>
            </a:r>
            <a:endParaRPr lang="en-US" altLang="ja-JP" sz="1400" dirty="0" smtClean="0">
              <a:latin typeface="ＤＦ平成ゴシック体W5" panose="020B0509000000000000" pitchFamily="49" charset="-128"/>
              <a:ea typeface="ＤＦ平成ゴシック体W5" panose="020B0509000000000000" pitchFamily="49" charset="-128"/>
            </a:endParaRPr>
          </a:p>
          <a:p>
            <a:endParaRPr lang="en-US" altLang="ja-JP" sz="1400" dirty="0" smtClean="0">
              <a:latin typeface="ＤＦ平成ゴシック体W5" panose="020B0509000000000000" pitchFamily="49" charset="-128"/>
              <a:ea typeface="ＤＦ平成ゴシック体W5" panose="020B0509000000000000" pitchFamily="49" charset="-128"/>
            </a:endParaRPr>
          </a:p>
          <a:p>
            <a:pPr marL="88900" indent="-88900"/>
            <a:r>
              <a:rPr lang="ja-JP" altLang="en-US" sz="1400" dirty="0" smtClean="0">
                <a:latin typeface="ＤＦ平成ゴシック体W5" panose="020B0509000000000000" pitchFamily="49" charset="-128"/>
                <a:ea typeface="ＤＦ平成ゴシック体W5" panose="020B0509000000000000" pitchFamily="49" charset="-128"/>
              </a:rPr>
              <a:t>・担当者制による求職活動支援</a:t>
            </a:r>
            <a:endParaRPr lang="en-US" altLang="ja-JP" sz="1400" dirty="0" smtClean="0">
              <a:latin typeface="ＤＦ平成ゴシック体W5" panose="020B0509000000000000" pitchFamily="49" charset="-128"/>
              <a:ea typeface="ＤＦ平成ゴシック体W5" panose="020B0509000000000000" pitchFamily="49" charset="-128"/>
            </a:endParaRPr>
          </a:p>
        </p:txBody>
      </p:sp>
      <p:sp>
        <p:nvSpPr>
          <p:cNvPr id="7" name="正方形/長方形 6"/>
          <p:cNvSpPr/>
          <p:nvPr/>
        </p:nvSpPr>
        <p:spPr>
          <a:xfrm>
            <a:off x="1262162" y="2276872"/>
            <a:ext cx="5653775"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latin typeface="HGPｺﾞｼｯｸE" panose="020B0900000000000000" pitchFamily="50" charset="-128"/>
                <a:ea typeface="HGPｺﾞｼｯｸE" panose="020B0900000000000000" pitchFamily="50" charset="-128"/>
              </a:rPr>
              <a:t>発達障害の特性を踏まえたセミナー、</a:t>
            </a:r>
            <a:endParaRPr lang="en-US" altLang="ja-JP" sz="1600" dirty="0" smtClean="0">
              <a:latin typeface="HGPｺﾞｼｯｸE" panose="020B0900000000000000" pitchFamily="50" charset="-128"/>
              <a:ea typeface="HGPｺﾞｼｯｸE" panose="020B0900000000000000" pitchFamily="50" charset="-128"/>
            </a:endParaRPr>
          </a:p>
          <a:p>
            <a:pPr algn="ctr"/>
            <a:r>
              <a:rPr lang="ja-JP" altLang="en-US" sz="1600" dirty="0" smtClean="0">
                <a:latin typeface="HGPｺﾞｼｯｸE" panose="020B0900000000000000" pitchFamily="50" charset="-128"/>
                <a:ea typeface="HGPｺﾞｼｯｸE" panose="020B0900000000000000" pitchFamily="50" charset="-128"/>
              </a:rPr>
              <a:t>グループワーク、職場実習等の実施（</a:t>
            </a:r>
            <a:r>
              <a:rPr lang="en-US" altLang="ja-JP" sz="1600" dirty="0" smtClean="0">
                <a:latin typeface="HGPｺﾞｼｯｸE" panose="020B0900000000000000" pitchFamily="50" charset="-128"/>
                <a:ea typeface="HGPｺﾞｼｯｸE" panose="020B0900000000000000" pitchFamily="50" charset="-128"/>
              </a:rPr>
              <a:t>1</a:t>
            </a:r>
            <a:r>
              <a:rPr lang="ja-JP" altLang="en-US" sz="1600" dirty="0" smtClean="0">
                <a:latin typeface="HGPｺﾞｼｯｸE" panose="020B0900000000000000" pitchFamily="50" charset="-128"/>
                <a:ea typeface="HGPｺﾞｼｯｸE" panose="020B0900000000000000" pitchFamily="50" charset="-128"/>
              </a:rPr>
              <a:t>ヶ月間）</a:t>
            </a:r>
            <a:endParaRPr kumimoji="1" lang="ja-JP" altLang="en-US" sz="1600" dirty="0">
              <a:latin typeface="HGPｺﾞｼｯｸE" panose="020B0900000000000000" pitchFamily="50" charset="-128"/>
              <a:ea typeface="HGPｺﾞｼｯｸE" panose="020B0900000000000000" pitchFamily="50" charset="-128"/>
            </a:endParaRPr>
          </a:p>
        </p:txBody>
      </p:sp>
      <p:sp>
        <p:nvSpPr>
          <p:cNvPr id="8" name="正方形/長方形 7"/>
          <p:cNvSpPr/>
          <p:nvPr/>
        </p:nvSpPr>
        <p:spPr>
          <a:xfrm>
            <a:off x="7018819" y="2284907"/>
            <a:ext cx="1570147" cy="64003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latin typeface="HGSｺﾞｼｯｸE" panose="020B0900000000000000" pitchFamily="50" charset="-128"/>
                <a:ea typeface="HGSｺﾞｼｯｸE" panose="020B0900000000000000" pitchFamily="50" charset="-128"/>
              </a:rPr>
              <a:t>就職活動</a:t>
            </a:r>
            <a:endParaRPr kumimoji="1" lang="en-US" altLang="ja-JP" sz="1400" dirty="0" smtClean="0">
              <a:latin typeface="HGSｺﾞｼｯｸE" panose="020B0900000000000000" pitchFamily="50" charset="-128"/>
              <a:ea typeface="HGSｺﾞｼｯｸE" panose="020B0900000000000000" pitchFamily="50" charset="-128"/>
            </a:endParaRPr>
          </a:p>
          <a:p>
            <a:pPr algn="ctr"/>
            <a:r>
              <a:rPr kumimoji="1" lang="ja-JP" altLang="en-US" sz="1400" dirty="0" smtClean="0">
                <a:latin typeface="HGSｺﾞｼｯｸE" panose="020B0900000000000000" pitchFamily="50" charset="-128"/>
                <a:ea typeface="HGSｺﾞｼｯｸE" panose="020B0900000000000000" pitchFamily="50" charset="-128"/>
              </a:rPr>
              <a:t>ノウハウの提供、</a:t>
            </a:r>
            <a:endParaRPr kumimoji="1" lang="en-US" altLang="ja-JP" sz="1400" dirty="0" smtClean="0">
              <a:latin typeface="HGSｺﾞｼｯｸE" panose="020B0900000000000000" pitchFamily="50" charset="-128"/>
              <a:ea typeface="HGSｺﾞｼｯｸE" panose="020B0900000000000000" pitchFamily="50" charset="-128"/>
            </a:endParaRPr>
          </a:p>
          <a:p>
            <a:pPr algn="ctr"/>
            <a:r>
              <a:rPr lang="ja-JP" altLang="en-US" sz="1400" dirty="0" smtClean="0">
                <a:latin typeface="HGSｺﾞｼｯｸE" panose="020B0900000000000000" pitchFamily="50" charset="-128"/>
                <a:ea typeface="HGSｺﾞｼｯｸE" panose="020B0900000000000000" pitchFamily="50" charset="-128"/>
              </a:rPr>
              <a:t>個別支援</a:t>
            </a:r>
            <a:endParaRPr kumimoji="1" lang="ja-JP" altLang="en-US" sz="1400" dirty="0">
              <a:latin typeface="HGSｺﾞｼｯｸE" panose="020B0900000000000000" pitchFamily="50" charset="-128"/>
              <a:ea typeface="HGSｺﾞｼｯｸE" panose="020B0900000000000000" pitchFamily="50" charset="-128"/>
            </a:endParaRPr>
          </a:p>
        </p:txBody>
      </p:sp>
      <p:sp>
        <p:nvSpPr>
          <p:cNvPr id="13" name="角丸四角形 12"/>
          <p:cNvSpPr/>
          <p:nvPr/>
        </p:nvSpPr>
        <p:spPr>
          <a:xfrm>
            <a:off x="8769424" y="2789312"/>
            <a:ext cx="1020114" cy="3015952"/>
          </a:xfrm>
          <a:prstGeom prst="roundRect">
            <a:avLst>
              <a:gd name="adj" fmla="val 7415"/>
            </a:avLst>
          </a:prstGeom>
          <a:ln w="53975"/>
        </p:spPr>
        <p:style>
          <a:lnRef idx="1">
            <a:schemeClr val="accent6"/>
          </a:lnRef>
          <a:fillRef idx="2">
            <a:schemeClr val="accent6"/>
          </a:fillRef>
          <a:effectRef idx="1">
            <a:schemeClr val="accent6"/>
          </a:effectRef>
          <a:fontRef idx="minor">
            <a:schemeClr val="dk1"/>
          </a:fontRef>
        </p:style>
        <p:txBody>
          <a:bodyPr lIns="36000" tIns="36000" rIns="36000" bIns="36000" rtlCol="0" anchor="ctr"/>
          <a:lstStyle/>
          <a:p>
            <a:pPr marL="88900" indent="-88900"/>
            <a:r>
              <a:rPr lang="ja-JP" altLang="en-US" sz="1400" dirty="0" smtClean="0">
                <a:latin typeface="ＤＦ平成ゴシック体W5" panose="020B0509000000000000" pitchFamily="49" charset="-128"/>
                <a:ea typeface="ＤＦ平成ゴシック体W5" panose="020B0509000000000000" pitchFamily="49" charset="-128"/>
              </a:rPr>
              <a:t>・小集団活動</a:t>
            </a:r>
            <a:r>
              <a:rPr kumimoji="1" lang="ja-JP" altLang="en-US" sz="1400" dirty="0" smtClean="0">
                <a:latin typeface="ＤＦ平成ゴシック体W5" panose="020B0509000000000000" pitchFamily="49" charset="-128"/>
                <a:ea typeface="ＤＦ平成ゴシック体W5" panose="020B0509000000000000" pitchFamily="49" charset="-128"/>
              </a:rPr>
              <a:t>で学んだ</a:t>
            </a:r>
            <a:r>
              <a:rPr lang="ja-JP" altLang="en-US" sz="1400" dirty="0" smtClean="0">
                <a:latin typeface="ＤＦ平成ゴシック体W5" panose="020B0509000000000000" pitchFamily="49" charset="-128"/>
                <a:ea typeface="ＤＦ平成ゴシック体W5" panose="020B0509000000000000" pitchFamily="49" charset="-128"/>
              </a:rPr>
              <a:t>スキル</a:t>
            </a:r>
            <a:r>
              <a:rPr kumimoji="1" lang="ja-JP" altLang="en-US" sz="1400" dirty="0" smtClean="0">
                <a:latin typeface="ＤＦ平成ゴシック体W5" panose="020B0509000000000000" pitchFamily="49" charset="-128"/>
                <a:ea typeface="ＤＦ平成ゴシック体W5" panose="020B0509000000000000" pitchFamily="49" charset="-128"/>
              </a:rPr>
              <a:t>を生かした就職、職場定着</a:t>
            </a:r>
            <a:endParaRPr kumimoji="1" lang="en-US" altLang="ja-JP" sz="1400" dirty="0" smtClean="0">
              <a:latin typeface="ＤＦ平成ゴシック体W5" panose="020B0509000000000000" pitchFamily="49" charset="-128"/>
              <a:ea typeface="ＤＦ平成ゴシック体W5" panose="020B0509000000000000" pitchFamily="49" charset="-128"/>
            </a:endParaRPr>
          </a:p>
        </p:txBody>
      </p:sp>
      <p:sp>
        <p:nvSpPr>
          <p:cNvPr id="10" name="正方形/長方形 9"/>
          <p:cNvSpPr/>
          <p:nvPr/>
        </p:nvSpPr>
        <p:spPr>
          <a:xfrm>
            <a:off x="8663508" y="2276872"/>
            <a:ext cx="1126030" cy="6480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800" dirty="0" smtClean="0">
                <a:latin typeface="HGSｺﾞｼｯｸE" panose="020B0900000000000000" pitchFamily="50" charset="-128"/>
                <a:ea typeface="HGSｺﾞｼｯｸE" panose="020B0900000000000000" pitchFamily="50" charset="-128"/>
              </a:rPr>
              <a:t>就職</a:t>
            </a:r>
            <a:endParaRPr lang="en-US" altLang="ja-JP" sz="2800" dirty="0" smtClean="0">
              <a:latin typeface="HGSｺﾞｼｯｸE" panose="020B0900000000000000" pitchFamily="50" charset="-128"/>
              <a:ea typeface="HGSｺﾞｼｯｸE" panose="020B0900000000000000" pitchFamily="50" charset="-128"/>
            </a:endParaRPr>
          </a:p>
        </p:txBody>
      </p:sp>
      <p:sp>
        <p:nvSpPr>
          <p:cNvPr id="11" name="右矢印 10"/>
          <p:cNvSpPr/>
          <p:nvPr/>
        </p:nvSpPr>
        <p:spPr>
          <a:xfrm>
            <a:off x="6698050" y="2276871"/>
            <a:ext cx="372740" cy="720080"/>
          </a:xfrm>
          <a:prstGeom prst="rightArrow">
            <a:avLst/>
          </a:prstGeom>
          <a:gradFill>
            <a:gsLst>
              <a:gs pos="0">
                <a:schemeClr val="bg2">
                  <a:lumMod val="75000"/>
                </a:schemeClr>
              </a:gs>
              <a:gs pos="50000">
                <a:schemeClr val="bg2">
                  <a:lumMod val="25000"/>
                </a:schemeClr>
              </a:gs>
              <a:gs pos="100000">
                <a:schemeClr val="tx1"/>
              </a:gs>
            </a:gsLst>
            <a:lin ang="5400000" scaled="0"/>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 name="右矢印 14"/>
          <p:cNvSpPr/>
          <p:nvPr/>
        </p:nvSpPr>
        <p:spPr>
          <a:xfrm>
            <a:off x="8477138" y="2289572"/>
            <a:ext cx="372740" cy="720080"/>
          </a:xfrm>
          <a:prstGeom prst="rightArrow">
            <a:avLst/>
          </a:prstGeom>
          <a:gradFill>
            <a:gsLst>
              <a:gs pos="0">
                <a:schemeClr val="bg2">
                  <a:lumMod val="75000"/>
                </a:schemeClr>
              </a:gs>
              <a:gs pos="50000">
                <a:schemeClr val="bg2">
                  <a:lumMod val="25000"/>
                </a:schemeClr>
              </a:gs>
              <a:gs pos="100000">
                <a:schemeClr val="tx1"/>
              </a:gs>
            </a:gsLst>
            <a:lin ang="5400000" scaled="0"/>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 name="角丸四角形 16"/>
          <p:cNvSpPr/>
          <p:nvPr/>
        </p:nvSpPr>
        <p:spPr>
          <a:xfrm>
            <a:off x="47306" y="2814712"/>
            <a:ext cx="1131624" cy="2990552"/>
          </a:xfrm>
          <a:prstGeom prst="roundRect">
            <a:avLst>
              <a:gd name="adj" fmla="val 7415"/>
            </a:avLst>
          </a:prstGeom>
          <a:ln w="38100"/>
        </p:spPr>
        <p:style>
          <a:lnRef idx="1">
            <a:schemeClr val="accent4"/>
          </a:lnRef>
          <a:fillRef idx="2">
            <a:schemeClr val="accent4"/>
          </a:fillRef>
          <a:effectRef idx="1">
            <a:schemeClr val="accent4"/>
          </a:effectRef>
          <a:fontRef idx="minor">
            <a:schemeClr val="dk1"/>
          </a:fontRef>
        </p:style>
        <p:txBody>
          <a:bodyPr lIns="36000" tIns="36000" rIns="36000" bIns="36000" rtlCol="0" anchor="ctr"/>
          <a:lstStyle/>
          <a:p>
            <a:pPr marL="88900" indent="-88900"/>
            <a:r>
              <a:rPr lang="ja-JP" altLang="en-US" sz="1400" dirty="0" smtClean="0">
                <a:latin typeface="ＤＦ平成ゴシック体W5" panose="020B0509000000000000" pitchFamily="49" charset="-128"/>
                <a:ea typeface="ＤＦ平成ゴシック体W5" panose="020B0509000000000000" pitchFamily="49" charset="-128"/>
              </a:rPr>
              <a:t>・就職</a:t>
            </a:r>
            <a:r>
              <a:rPr lang="ja-JP" altLang="en-US" sz="1400" dirty="0">
                <a:latin typeface="ＤＦ平成ゴシック体W5" panose="020B0509000000000000" pitchFamily="49" charset="-128"/>
                <a:ea typeface="ＤＦ平成ゴシック体W5" panose="020B0509000000000000" pitchFamily="49" charset="-128"/>
              </a:rPr>
              <a:t>活動</a:t>
            </a:r>
            <a:r>
              <a:rPr lang="ja-JP" altLang="en-US" sz="1400" dirty="0" smtClean="0">
                <a:latin typeface="ＤＦ平成ゴシック体W5" panose="020B0509000000000000" pitchFamily="49" charset="-128"/>
                <a:ea typeface="ＤＦ平成ゴシック体W5" panose="020B0509000000000000" pitchFamily="49" charset="-128"/>
              </a:rPr>
              <a:t>や面接での失敗</a:t>
            </a:r>
            <a:endParaRPr lang="en-US" altLang="ja-JP" sz="1400" dirty="0" smtClean="0">
              <a:latin typeface="ＤＦ平成ゴシック体W5" panose="020B0509000000000000" pitchFamily="49" charset="-128"/>
              <a:ea typeface="ＤＦ平成ゴシック体W5" panose="020B0509000000000000" pitchFamily="49" charset="-128"/>
            </a:endParaRPr>
          </a:p>
          <a:p>
            <a:endParaRPr lang="en-US" altLang="ja-JP" sz="1400" dirty="0">
              <a:latin typeface="ＤＦ平成ゴシック体W5" panose="020B0509000000000000" pitchFamily="49" charset="-128"/>
              <a:ea typeface="ＤＦ平成ゴシック体W5" panose="020B0509000000000000" pitchFamily="49" charset="-128"/>
            </a:endParaRPr>
          </a:p>
          <a:p>
            <a:pPr marL="88900" indent="-88900"/>
            <a:r>
              <a:rPr kumimoji="1" lang="ja-JP" altLang="en-US" sz="1400" dirty="0" smtClean="0">
                <a:latin typeface="ＤＦ平成ゴシック体W5" panose="020B0509000000000000" pitchFamily="49" charset="-128"/>
                <a:ea typeface="ＤＦ平成ゴシック体W5" panose="020B0509000000000000" pitchFamily="49" charset="-128"/>
              </a:rPr>
              <a:t>・職場での働きづらさ</a:t>
            </a:r>
            <a:endParaRPr kumimoji="1" lang="en-US" altLang="ja-JP" sz="1400" dirty="0" smtClean="0">
              <a:latin typeface="ＤＦ平成ゴシック体W5" panose="020B0509000000000000" pitchFamily="49" charset="-128"/>
              <a:ea typeface="ＤＦ平成ゴシック体W5" panose="020B0509000000000000" pitchFamily="49" charset="-128"/>
            </a:endParaRPr>
          </a:p>
          <a:p>
            <a:endParaRPr lang="en-US" altLang="ja-JP" sz="1400" dirty="0" smtClean="0">
              <a:latin typeface="ＤＦ平成ゴシック体W5" panose="020B0509000000000000" pitchFamily="49" charset="-128"/>
              <a:ea typeface="ＤＦ平成ゴシック体W5" panose="020B0509000000000000" pitchFamily="49" charset="-128"/>
            </a:endParaRPr>
          </a:p>
          <a:p>
            <a:pPr marL="88900" indent="-88900"/>
            <a:r>
              <a:rPr lang="ja-JP" altLang="en-US" sz="1400" dirty="0" smtClean="0">
                <a:latin typeface="ＤＦ平成ゴシック体W5" panose="020B0509000000000000" pitchFamily="49" charset="-128"/>
                <a:ea typeface="ＤＦ平成ゴシック体W5" panose="020B0509000000000000" pitchFamily="49" charset="-128"/>
              </a:rPr>
              <a:t>・職場でのコミュニケーショントラブル</a:t>
            </a:r>
            <a:endParaRPr kumimoji="1" lang="en-US" altLang="ja-JP" sz="1400" dirty="0" smtClean="0">
              <a:latin typeface="ＤＦ平成ゴシック体W5" panose="020B0509000000000000" pitchFamily="49" charset="-128"/>
              <a:ea typeface="ＤＦ平成ゴシック体W5" panose="020B0509000000000000" pitchFamily="49" charset="-128"/>
            </a:endParaRPr>
          </a:p>
        </p:txBody>
      </p:sp>
      <p:sp>
        <p:nvSpPr>
          <p:cNvPr id="18" name="正方形/長方形 17"/>
          <p:cNvSpPr/>
          <p:nvPr/>
        </p:nvSpPr>
        <p:spPr>
          <a:xfrm>
            <a:off x="47306" y="2289572"/>
            <a:ext cx="1131624" cy="63537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latin typeface="HGSｺﾞｼｯｸE" panose="020B0900000000000000" pitchFamily="50" charset="-128"/>
                <a:ea typeface="HGSｺﾞｼｯｸE" panose="020B0900000000000000" pitchFamily="50" charset="-128"/>
              </a:rPr>
              <a:t>就労上の</a:t>
            </a:r>
            <a:endParaRPr lang="en-US" altLang="ja-JP" sz="1600" dirty="0" smtClean="0">
              <a:latin typeface="HGSｺﾞｼｯｸE" panose="020B0900000000000000" pitchFamily="50" charset="-128"/>
              <a:ea typeface="HGSｺﾞｼｯｸE" panose="020B0900000000000000" pitchFamily="50" charset="-128"/>
            </a:endParaRPr>
          </a:p>
          <a:p>
            <a:pPr algn="ctr"/>
            <a:r>
              <a:rPr lang="ja-JP" altLang="en-US" sz="1600" dirty="0" smtClean="0">
                <a:latin typeface="HGSｺﾞｼｯｸE" panose="020B0900000000000000" pitchFamily="50" charset="-128"/>
                <a:ea typeface="HGSｺﾞｼｯｸE" panose="020B0900000000000000" pitchFamily="50" charset="-128"/>
              </a:rPr>
              <a:t>課題</a:t>
            </a:r>
            <a:endParaRPr lang="en-US" altLang="ja-JP" sz="1600" dirty="0" smtClean="0">
              <a:latin typeface="HGSｺﾞｼｯｸE" panose="020B0900000000000000" pitchFamily="50" charset="-128"/>
              <a:ea typeface="HGSｺﾞｼｯｸE" panose="020B0900000000000000" pitchFamily="50" charset="-128"/>
            </a:endParaRPr>
          </a:p>
        </p:txBody>
      </p:sp>
      <p:sp>
        <p:nvSpPr>
          <p:cNvPr id="19" name="右矢印 18"/>
          <p:cNvSpPr/>
          <p:nvPr/>
        </p:nvSpPr>
        <p:spPr>
          <a:xfrm>
            <a:off x="1075791" y="2276872"/>
            <a:ext cx="372740" cy="720080"/>
          </a:xfrm>
          <a:prstGeom prst="rightArrow">
            <a:avLst/>
          </a:prstGeom>
          <a:gradFill>
            <a:gsLst>
              <a:gs pos="0">
                <a:schemeClr val="bg2">
                  <a:lumMod val="75000"/>
                </a:schemeClr>
              </a:gs>
              <a:gs pos="50000">
                <a:schemeClr val="bg2">
                  <a:lumMod val="25000"/>
                </a:schemeClr>
              </a:gs>
              <a:gs pos="100000">
                <a:schemeClr val="tx1"/>
              </a:gs>
            </a:gsLst>
            <a:lin ang="5400000" scaled="0"/>
          </a:gra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21" name="対角する 2 つの角を丸めた四角形 20"/>
          <p:cNvSpPr/>
          <p:nvPr/>
        </p:nvSpPr>
        <p:spPr>
          <a:xfrm>
            <a:off x="116464" y="944228"/>
            <a:ext cx="9589064" cy="1188628"/>
          </a:xfrm>
          <a:prstGeom prst="round2DiagRect">
            <a:avLst/>
          </a:prstGeom>
          <a:noFill/>
          <a:ln w="63500">
            <a:solidFill>
              <a:schemeClr val="accent2">
                <a:lumMod val="40000"/>
                <a:lumOff val="60000"/>
                <a:alpha val="73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ＤＦ平成ゴシック体W5" panose="020B0509000000000000" pitchFamily="49" charset="-128"/>
                <a:ea typeface="ＤＦ平成ゴシック体W5" panose="020B0509000000000000" pitchFamily="49" charset="-128"/>
              </a:rPr>
              <a:t>　発達</a:t>
            </a:r>
            <a:r>
              <a:rPr lang="ja-JP" altLang="en-US" sz="1600" dirty="0" smtClean="0">
                <a:solidFill>
                  <a:schemeClr val="tx1"/>
                </a:solidFill>
                <a:latin typeface="ＤＦ平成ゴシック体W5" panose="020B0509000000000000" pitchFamily="49" charset="-128"/>
                <a:ea typeface="ＤＦ平成ゴシック体W5" panose="020B0509000000000000" pitchFamily="49" charset="-128"/>
              </a:rPr>
              <a:t>障害等の要因により、</a:t>
            </a:r>
            <a:r>
              <a:rPr lang="ja-JP" altLang="en-US" sz="1600" dirty="0">
                <a:solidFill>
                  <a:schemeClr val="tx1"/>
                </a:solidFill>
                <a:latin typeface="ＤＦ平成ゴシック体W5" panose="020B0509000000000000" pitchFamily="49" charset="-128"/>
                <a:ea typeface="ＤＦ平成ゴシック体W5" panose="020B0509000000000000" pitchFamily="49" charset="-128"/>
              </a:rPr>
              <a:t>コミュニケーション能力に困難を抱えながら求職活動を行う者に対し、セミナーやグループワーク、職場</a:t>
            </a:r>
            <a:r>
              <a:rPr lang="ja-JP" altLang="en-US" sz="1600" dirty="0" smtClean="0">
                <a:solidFill>
                  <a:schemeClr val="tx1"/>
                </a:solidFill>
                <a:latin typeface="ＤＦ平成ゴシック体W5" panose="020B0509000000000000" pitchFamily="49" charset="-128"/>
                <a:ea typeface="ＤＦ平成ゴシック体W5" panose="020B0509000000000000" pitchFamily="49" charset="-128"/>
              </a:rPr>
              <a:t>実習等を</a:t>
            </a:r>
            <a:r>
              <a:rPr lang="ja-JP" altLang="en-US" sz="1600" dirty="0">
                <a:solidFill>
                  <a:schemeClr val="tx1"/>
                </a:solidFill>
                <a:latin typeface="ＤＦ平成ゴシック体W5" panose="020B0509000000000000" pitchFamily="49" charset="-128"/>
                <a:ea typeface="ＤＦ平成ゴシック体W5" panose="020B0509000000000000" pitchFamily="49" charset="-128"/>
              </a:rPr>
              <a:t>通じて、自らの障害特性に関する正しい理解を促し、職場において必要となるコミュニケーション等のスキルを習得させることにより、就職の促進及びその後の職場定着を目指す</a:t>
            </a:r>
            <a:r>
              <a:rPr lang="ja-JP" altLang="en-US" sz="1600" dirty="0" smtClean="0">
                <a:solidFill>
                  <a:schemeClr val="tx1"/>
                </a:solidFill>
                <a:latin typeface="ＤＦ平成ゴシック体W5" panose="020B0509000000000000" pitchFamily="49" charset="-128"/>
                <a:ea typeface="ＤＦ平成ゴシック体W5" panose="020B0509000000000000" pitchFamily="49" charset="-128"/>
              </a:rPr>
              <a:t>。</a:t>
            </a:r>
            <a:endParaRPr lang="ja-JP" altLang="en-US" sz="1600" dirty="0">
              <a:solidFill>
                <a:schemeClr val="tx1"/>
              </a:solidFill>
              <a:latin typeface="ＤＦ平成ゴシック体W5" panose="020B0509000000000000" pitchFamily="49" charset="-128"/>
              <a:ea typeface="ＤＦ平成ゴシック体W5" panose="020B0509000000000000" pitchFamily="49" charset="-128"/>
            </a:endParaRPr>
          </a:p>
        </p:txBody>
      </p:sp>
      <p:sp>
        <p:nvSpPr>
          <p:cNvPr id="23" name="正方形/長方形 22"/>
          <p:cNvSpPr/>
          <p:nvPr/>
        </p:nvSpPr>
        <p:spPr>
          <a:xfrm>
            <a:off x="116463" y="5949282"/>
            <a:ext cx="9589067" cy="792087"/>
          </a:xfrm>
          <a:prstGeom prst="rect">
            <a:avLst/>
          </a:prstGeom>
          <a:solidFill>
            <a:schemeClr val="lt1">
              <a:alpha val="74000"/>
            </a:schemeClr>
          </a:solidFill>
          <a:ln w="63500">
            <a:solidFill>
              <a:schemeClr val="accent2">
                <a:lumMod val="40000"/>
                <a:lumOff val="6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nSpc>
                <a:spcPts val="1700"/>
              </a:lnSpc>
            </a:pPr>
            <a:r>
              <a:rPr lang="ja-JP" altLang="en-US" sz="1200" dirty="0" smtClean="0">
                <a:latin typeface="ＤＦ平成ゴシック体W5" panose="020B0509000000000000" pitchFamily="49" charset="-128"/>
                <a:ea typeface="ＤＦ平成ゴシック体W5" panose="020B0509000000000000" pitchFamily="49" charset="-128"/>
              </a:rPr>
              <a:t>○実施体制　プログラム管理者１名、就職支援ナビゲーター（小集団方式分）１名</a:t>
            </a:r>
            <a:endParaRPr lang="en-US" altLang="ja-JP" sz="1200" dirty="0" smtClean="0">
              <a:latin typeface="ＤＦ平成ゴシック体W5" panose="020B0509000000000000" pitchFamily="49" charset="-128"/>
              <a:ea typeface="ＤＦ平成ゴシック体W5" panose="020B0509000000000000" pitchFamily="49" charset="-128"/>
            </a:endParaRPr>
          </a:p>
          <a:p>
            <a:pPr>
              <a:lnSpc>
                <a:spcPts val="1700"/>
              </a:lnSpc>
            </a:pPr>
            <a:r>
              <a:rPr lang="ja-JP" altLang="en-US" sz="1200" dirty="0" smtClean="0">
                <a:latin typeface="ＤＦ平成ゴシック体W5" panose="020B0509000000000000" pitchFamily="49" charset="-128"/>
                <a:ea typeface="ＤＦ平成ゴシック体W5" panose="020B0509000000000000" pitchFamily="49" charset="-128"/>
              </a:rPr>
              <a:t>○</a:t>
            </a:r>
            <a:r>
              <a:rPr lang="ja-JP" altLang="en-US" sz="1200" spc="600" dirty="0" smtClean="0">
                <a:latin typeface="ＤＦ平成ゴシック体W5" panose="020B0509000000000000" pitchFamily="49" charset="-128"/>
                <a:ea typeface="ＤＦ平成ゴシック体W5" panose="020B0509000000000000" pitchFamily="49" charset="-128"/>
              </a:rPr>
              <a:t>対象者</a:t>
            </a:r>
            <a:r>
              <a:rPr lang="ja-JP" altLang="en-US" sz="1200" dirty="0">
                <a:latin typeface="ＤＦ平成ゴシック体W5" panose="020B0509000000000000" pitchFamily="49" charset="-128"/>
                <a:ea typeface="ＤＦ平成ゴシック体W5" panose="020B0509000000000000" pitchFamily="49" charset="-128"/>
              </a:rPr>
              <a:t> </a:t>
            </a:r>
            <a:r>
              <a:rPr lang="ja-JP" altLang="en-US" sz="1200" dirty="0" smtClean="0">
                <a:latin typeface="ＤＦ平成ゴシック体W5" panose="020B0509000000000000" pitchFamily="49" charset="-128"/>
                <a:ea typeface="ＤＦ平成ゴシック体W5" panose="020B0509000000000000" pitchFamily="49" charset="-128"/>
              </a:rPr>
              <a:t>１０人程度</a:t>
            </a:r>
            <a:endParaRPr lang="en-US" altLang="ja-JP" sz="1200" dirty="0" smtClean="0">
              <a:latin typeface="ＤＦ平成ゴシック体W5" panose="020B0509000000000000" pitchFamily="49" charset="-128"/>
              <a:ea typeface="ＤＦ平成ゴシック体W5" panose="020B0509000000000000" pitchFamily="49" charset="-128"/>
            </a:endParaRPr>
          </a:p>
          <a:p>
            <a:pPr>
              <a:lnSpc>
                <a:spcPts val="1700"/>
              </a:lnSpc>
            </a:pPr>
            <a:r>
              <a:rPr kumimoji="1" lang="ja-JP" altLang="en-US" sz="1200" dirty="0" smtClean="0">
                <a:latin typeface="ＤＦ平成ゴシック体W5" panose="020B0509000000000000" pitchFamily="49" charset="-128"/>
                <a:ea typeface="ＤＦ平成ゴシック体W5" panose="020B0509000000000000" pitchFamily="49" charset="-128"/>
              </a:rPr>
              <a:t>○実施箇所　全国１</a:t>
            </a:r>
            <a:r>
              <a:rPr lang="ja-JP" altLang="en-US" sz="1200" dirty="0" smtClean="0">
                <a:latin typeface="ＤＦ平成ゴシック体W5" panose="020B0509000000000000" pitchFamily="49" charset="-128"/>
                <a:ea typeface="ＤＦ平成ゴシック体W5" panose="020B0509000000000000" pitchFamily="49" charset="-128"/>
              </a:rPr>
              <a:t>０</a:t>
            </a:r>
            <a:r>
              <a:rPr kumimoji="1" lang="ja-JP" altLang="en-US" sz="1200" dirty="0" smtClean="0">
                <a:latin typeface="ＤＦ平成ゴシック体W5" panose="020B0509000000000000" pitchFamily="49" charset="-128"/>
                <a:ea typeface="ＤＦ平成ゴシック体W5" panose="020B0509000000000000" pitchFamily="49" charset="-128"/>
              </a:rPr>
              <a:t>カ所（</a:t>
            </a:r>
            <a:r>
              <a:rPr kumimoji="1" lang="ja-JP" altLang="en-US" sz="1200" smtClean="0">
                <a:latin typeface="ＤＦ平成ゴシック体W5" panose="020B0509000000000000" pitchFamily="49" charset="-128"/>
                <a:ea typeface="ＤＦ平成ゴシック体W5" panose="020B0509000000000000" pitchFamily="49" charset="-128"/>
              </a:rPr>
              <a:t>北海道、</a:t>
            </a:r>
            <a:r>
              <a:rPr lang="ja-JP" altLang="en-US" sz="1200" smtClean="0">
                <a:latin typeface="ＤＦ平成ゴシック体W5" panose="020B0509000000000000" pitchFamily="49" charset="-128"/>
                <a:ea typeface="ＤＦ平成ゴシック体W5" panose="020B0509000000000000" pitchFamily="49" charset="-128"/>
              </a:rPr>
              <a:t>宮城</a:t>
            </a:r>
            <a:r>
              <a:rPr kumimoji="1" lang="ja-JP" altLang="en-US" sz="1200" smtClean="0">
                <a:latin typeface="ＤＦ平成ゴシック体W5" panose="020B0509000000000000" pitchFamily="49" charset="-128"/>
                <a:ea typeface="ＤＦ平成ゴシック体W5" panose="020B0509000000000000" pitchFamily="49" charset="-128"/>
              </a:rPr>
              <a:t>、</a:t>
            </a:r>
            <a:r>
              <a:rPr kumimoji="1" lang="ja-JP" altLang="en-US" sz="1200" dirty="0" smtClean="0">
                <a:latin typeface="ＤＦ平成ゴシック体W5" panose="020B0509000000000000" pitchFamily="49" charset="-128"/>
                <a:ea typeface="ＤＦ平成ゴシック体W5" panose="020B0509000000000000" pitchFamily="49" charset="-128"/>
              </a:rPr>
              <a:t>東京、神奈川、愛知、京都、大阪、</a:t>
            </a:r>
            <a:r>
              <a:rPr kumimoji="1" lang="ja-JP" altLang="en-US" sz="1200" smtClean="0">
                <a:latin typeface="ＤＦ平成ゴシック体W5" panose="020B0509000000000000" pitchFamily="49" charset="-128"/>
                <a:ea typeface="ＤＦ平成ゴシック体W5" panose="020B0509000000000000" pitchFamily="49" charset="-128"/>
              </a:rPr>
              <a:t>兵庫、広島、福岡</a:t>
            </a:r>
            <a:r>
              <a:rPr kumimoji="1" lang="ja-JP" altLang="en-US" sz="1200" dirty="0" smtClean="0">
                <a:latin typeface="ＤＦ平成ゴシック体W5" panose="020B0509000000000000" pitchFamily="49" charset="-128"/>
                <a:ea typeface="ＤＦ平成ゴシック体W5" panose="020B0509000000000000" pitchFamily="49" charset="-128"/>
              </a:rPr>
              <a:t>）</a:t>
            </a:r>
            <a:endParaRPr kumimoji="1" lang="en-US" altLang="ja-JP" sz="1200" dirty="0" smtClean="0">
              <a:latin typeface="ＤＦ平成ゴシック体W5" panose="020B0509000000000000" pitchFamily="49" charset="-128"/>
              <a:ea typeface="ＤＦ平成ゴシック体W5" panose="020B0509000000000000" pitchFamily="49" charset="-128"/>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32664" y="5113179"/>
            <a:ext cx="1163541" cy="1247765"/>
          </a:xfrm>
          <a:prstGeom prst="rect">
            <a:avLst/>
          </a:prstGeom>
        </p:spPr>
      </p:pic>
      <p:pic>
        <p:nvPicPr>
          <p:cNvPr id="20" name="図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13163" y="4959627"/>
            <a:ext cx="1100692" cy="1193162"/>
          </a:xfrm>
          <a:prstGeom prst="rect">
            <a:avLst/>
          </a:prstGeom>
        </p:spPr>
      </p:pic>
      <p:sp>
        <p:nvSpPr>
          <p:cNvPr id="22" name="スライド番号プレースホルダー 2"/>
          <p:cNvSpPr>
            <a:spLocks/>
          </p:cNvSpPr>
          <p:nvPr/>
        </p:nvSpPr>
        <p:spPr bwMode="auto">
          <a:xfrm>
            <a:off x="9296936"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a:solidFill>
                  <a:srgbClr val="FFFFFF"/>
                </a:solidFill>
                <a:latin typeface="Franklin Gothic Book" pitchFamily="34" charset="0"/>
                <a:ea typeface="HGｺﾞｼｯｸM" pitchFamily="49" charset="-128"/>
              </a:rPr>
              <a:t>1</a:t>
            </a:r>
            <a:r>
              <a:rPr lang="en-US" altLang="ja-JP" sz="1400" dirty="0" smtClean="0">
                <a:solidFill>
                  <a:srgbClr val="FFFFFF"/>
                </a:solidFill>
                <a:latin typeface="Franklin Gothic Book" pitchFamily="34" charset="0"/>
                <a:ea typeface="HGｺﾞｼｯｸM" pitchFamily="49" charset="-128"/>
              </a:rPr>
              <a:t>1</a:t>
            </a:r>
          </a:p>
        </p:txBody>
      </p:sp>
    </p:spTree>
    <p:extLst>
      <p:ext uri="{BB962C8B-B14F-4D97-AF65-F5344CB8AC3E}">
        <p14:creationId xmlns:p14="http://schemas.microsoft.com/office/powerpoint/2010/main" val="3003883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3"/>
          <p:cNvSpPr>
            <a:spLocks noChangeArrowheads="1"/>
          </p:cNvSpPr>
          <p:nvPr/>
        </p:nvSpPr>
        <p:spPr bwMode="auto">
          <a:xfrm>
            <a:off x="5186893" y="549275"/>
            <a:ext cx="4564327" cy="6119813"/>
          </a:xfrm>
          <a:prstGeom prst="roundRect">
            <a:avLst>
              <a:gd name="adj" fmla="val 6954"/>
            </a:avLst>
          </a:prstGeom>
          <a:solidFill>
            <a:srgbClr val="CCFFCC"/>
          </a:solidFill>
          <a:ln w="9525">
            <a:solidFill>
              <a:schemeClr val="tx1"/>
            </a:solidFill>
            <a:round/>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800">
              <a:solidFill>
                <a:srgbClr val="000000"/>
              </a:solidFill>
              <a:latin typeface="Calibri" pitchFamily="34" charset="0"/>
              <a:ea typeface="ＭＳ Ｐゴシック" charset="-128"/>
            </a:endParaRPr>
          </a:p>
        </p:txBody>
      </p:sp>
      <p:sp>
        <p:nvSpPr>
          <p:cNvPr id="15363" name="AutoShape 22"/>
          <p:cNvSpPr>
            <a:spLocks noChangeArrowheads="1"/>
          </p:cNvSpPr>
          <p:nvPr/>
        </p:nvSpPr>
        <p:spPr bwMode="auto">
          <a:xfrm>
            <a:off x="194337" y="549275"/>
            <a:ext cx="4758663" cy="6119813"/>
          </a:xfrm>
          <a:prstGeom prst="roundRect">
            <a:avLst>
              <a:gd name="adj" fmla="val 6875"/>
            </a:avLst>
          </a:prstGeom>
          <a:solidFill>
            <a:srgbClr val="CCFFCC"/>
          </a:solidFill>
          <a:ln w="9525">
            <a:solidFill>
              <a:schemeClr val="tx1"/>
            </a:solidFill>
            <a:round/>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800">
              <a:solidFill>
                <a:srgbClr val="000000"/>
              </a:solidFill>
              <a:latin typeface="Calibri" pitchFamily="34" charset="0"/>
              <a:ea typeface="ＭＳ Ｐゴシック" charset="-128"/>
            </a:endParaRPr>
          </a:p>
        </p:txBody>
      </p:sp>
      <p:sp>
        <p:nvSpPr>
          <p:cNvPr id="15364" name="Text Box 6"/>
          <p:cNvSpPr txBox="1">
            <a:spLocks noChangeArrowheads="1"/>
          </p:cNvSpPr>
          <p:nvPr/>
        </p:nvSpPr>
        <p:spPr bwMode="auto">
          <a:xfrm>
            <a:off x="741231" y="561975"/>
            <a:ext cx="314380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en-US" altLang="ja-JP" sz="1600" b="1">
                <a:solidFill>
                  <a:srgbClr val="000000"/>
                </a:solidFill>
                <a:latin typeface="Calibri" pitchFamily="34" charset="0"/>
                <a:ea typeface="ＭＳ Ｐゴシック" charset="-128"/>
              </a:rPr>
              <a:t>◎</a:t>
            </a:r>
            <a:r>
              <a:rPr lang="ja-JP" altLang="en-US" sz="1600" b="1">
                <a:solidFill>
                  <a:srgbClr val="000000"/>
                </a:solidFill>
                <a:latin typeface="Calibri" pitchFamily="34" charset="0"/>
                <a:ea typeface="ＭＳ Ｐゴシック" charset="-128"/>
              </a:rPr>
              <a:t>難病患者を対象とした支援施策</a:t>
            </a:r>
          </a:p>
        </p:txBody>
      </p:sp>
      <p:sp>
        <p:nvSpPr>
          <p:cNvPr id="15365" name="Text Box 7"/>
          <p:cNvSpPr txBox="1">
            <a:spLocks noChangeArrowheads="1"/>
          </p:cNvSpPr>
          <p:nvPr/>
        </p:nvSpPr>
        <p:spPr bwMode="auto">
          <a:xfrm>
            <a:off x="5671874" y="569914"/>
            <a:ext cx="320472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en-US" altLang="ja-JP" sz="1600" b="1">
                <a:solidFill>
                  <a:srgbClr val="000000"/>
                </a:solidFill>
                <a:latin typeface="Calibri" pitchFamily="34" charset="0"/>
                <a:ea typeface="ＭＳ Ｐゴシック" charset="-128"/>
              </a:rPr>
              <a:t>◎</a:t>
            </a:r>
            <a:r>
              <a:rPr lang="ja-JP" altLang="en-US" sz="1600" b="1">
                <a:solidFill>
                  <a:srgbClr val="000000"/>
                </a:solidFill>
                <a:latin typeface="Calibri" pitchFamily="34" charset="0"/>
                <a:ea typeface="ＭＳ Ｐゴシック" charset="-128"/>
              </a:rPr>
              <a:t>難病患者が利用できる支援施策</a:t>
            </a:r>
          </a:p>
        </p:txBody>
      </p:sp>
      <p:sp>
        <p:nvSpPr>
          <p:cNvPr id="15366" name="Rectangle 29"/>
          <p:cNvSpPr>
            <a:spLocks noChangeArrowheads="1"/>
          </p:cNvSpPr>
          <p:nvPr/>
        </p:nvSpPr>
        <p:spPr bwMode="auto">
          <a:xfrm>
            <a:off x="412750" y="935038"/>
            <a:ext cx="4375150" cy="1630362"/>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800">
              <a:solidFill>
                <a:srgbClr val="000000"/>
              </a:solidFill>
              <a:latin typeface="Calibri" pitchFamily="34" charset="0"/>
              <a:ea typeface="ＭＳ Ｐゴシック" charset="-128"/>
            </a:endParaRPr>
          </a:p>
        </p:txBody>
      </p:sp>
      <p:sp>
        <p:nvSpPr>
          <p:cNvPr id="15367" name="Text Box 30"/>
          <p:cNvSpPr txBox="1">
            <a:spLocks noChangeArrowheads="1"/>
          </p:cNvSpPr>
          <p:nvPr/>
        </p:nvSpPr>
        <p:spPr bwMode="auto">
          <a:xfrm>
            <a:off x="428229" y="1079500"/>
            <a:ext cx="4292600"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6213" indent="-176213"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300" b="1">
                <a:solidFill>
                  <a:srgbClr val="000000"/>
                </a:solidFill>
                <a:latin typeface="Calibri" pitchFamily="34" charset="0"/>
                <a:ea typeface="ＭＳ Ｐゴシック" charset="-128"/>
              </a:rPr>
              <a:t>（１）　発達障害者･難治性疾患患者雇用開発助成金　</a:t>
            </a:r>
            <a:r>
              <a:rPr lang="ja-JP" altLang="en-US" sz="1000">
                <a:solidFill>
                  <a:srgbClr val="000000"/>
                </a:solidFill>
                <a:latin typeface="Calibri" pitchFamily="34" charset="0"/>
                <a:ea typeface="ＭＳ Ｐゴシック" charset="-128"/>
              </a:rPr>
              <a:t>　</a:t>
            </a:r>
          </a:p>
        </p:txBody>
      </p:sp>
      <p:sp>
        <p:nvSpPr>
          <p:cNvPr id="15368" name="テキスト ボックス 29"/>
          <p:cNvSpPr txBox="1">
            <a:spLocks noChangeArrowheads="1"/>
          </p:cNvSpPr>
          <p:nvPr/>
        </p:nvSpPr>
        <p:spPr bwMode="auto">
          <a:xfrm>
            <a:off x="412750" y="1562100"/>
            <a:ext cx="4375150" cy="61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lnSpc>
                <a:spcPct val="110000"/>
              </a:lnSpc>
              <a:spcBef>
                <a:spcPct val="0"/>
              </a:spcBef>
              <a:buClrTx/>
              <a:buSzTx/>
              <a:buFontTx/>
              <a:buNone/>
            </a:pPr>
            <a:r>
              <a:rPr lang="ja-JP" altLang="en-US" sz="1100">
                <a:solidFill>
                  <a:srgbClr val="000000"/>
                </a:solidFill>
                <a:latin typeface="Calibri" pitchFamily="34" charset="0"/>
                <a:ea typeface="ＭＳ Ｐゴシック" charset="-128"/>
              </a:rPr>
              <a:t>　</a:t>
            </a:r>
            <a:r>
              <a:rPr lang="ja-JP" altLang="en-US" sz="1000">
                <a:solidFill>
                  <a:srgbClr val="000000"/>
                </a:solidFill>
                <a:latin typeface="Calibri" pitchFamily="34" charset="0"/>
                <a:ea typeface="ＭＳ Ｐゴシック" charset="-128"/>
              </a:rPr>
              <a:t>難病患者の雇用を促進し職業生活上の課題を把握するため、難病のある人をハローワークの職業紹介により常用労働者として雇い入れ、雇用管理に関する事項を把握・報告する事業主に対する助成を行う。</a:t>
            </a:r>
            <a:endParaRPr lang="en-US" altLang="ja-JP" sz="1000">
              <a:solidFill>
                <a:srgbClr val="000000"/>
              </a:solidFill>
              <a:latin typeface="Calibri" pitchFamily="34" charset="0"/>
              <a:ea typeface="ＭＳ Ｐゴシック" charset="-128"/>
            </a:endParaRPr>
          </a:p>
        </p:txBody>
      </p:sp>
      <p:sp>
        <p:nvSpPr>
          <p:cNvPr id="15369" name="Rectangle 8"/>
          <p:cNvSpPr>
            <a:spLocks noChangeArrowheads="1"/>
          </p:cNvSpPr>
          <p:nvPr/>
        </p:nvSpPr>
        <p:spPr bwMode="auto">
          <a:xfrm>
            <a:off x="0" y="0"/>
            <a:ext cx="9906000" cy="476250"/>
          </a:xfrm>
          <a:prstGeom prst="rect">
            <a:avLst/>
          </a:prstGeom>
          <a:gradFill rotWithShape="0">
            <a:gsLst>
              <a:gs pos="0">
                <a:srgbClr val="DAFDA7"/>
              </a:gs>
              <a:gs pos="50000">
                <a:srgbClr val="FFFFFF"/>
              </a:gs>
              <a:gs pos="100000">
                <a:srgbClr val="DAFDA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390" tIns="4390" rIns="4390" bIns="0"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2400">
                <a:solidFill>
                  <a:srgbClr val="000000"/>
                </a:solidFill>
                <a:latin typeface="Calibri" pitchFamily="34" charset="0"/>
                <a:ea typeface="ＭＳ Ｐゴシック" charset="-128"/>
              </a:rPr>
              <a:t>難病患者に対する雇用支援策</a:t>
            </a:r>
          </a:p>
        </p:txBody>
      </p:sp>
      <p:sp>
        <p:nvSpPr>
          <p:cNvPr id="15370" name="Rectangle 19"/>
          <p:cNvSpPr>
            <a:spLocks noChangeArrowheads="1"/>
          </p:cNvSpPr>
          <p:nvPr/>
        </p:nvSpPr>
        <p:spPr bwMode="auto">
          <a:xfrm>
            <a:off x="428230" y="2781300"/>
            <a:ext cx="4368271" cy="1727200"/>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800">
              <a:solidFill>
                <a:srgbClr val="000000"/>
              </a:solidFill>
              <a:latin typeface="Calibri" pitchFamily="34" charset="0"/>
              <a:ea typeface="ＭＳ Ｐゴシック" charset="-128"/>
            </a:endParaRPr>
          </a:p>
        </p:txBody>
      </p:sp>
      <p:sp>
        <p:nvSpPr>
          <p:cNvPr id="15371" name="Text Box 11"/>
          <p:cNvSpPr txBox="1">
            <a:spLocks noChangeArrowheads="1"/>
          </p:cNvSpPr>
          <p:nvPr/>
        </p:nvSpPr>
        <p:spPr bwMode="auto">
          <a:xfrm>
            <a:off x="428229" y="3430588"/>
            <a:ext cx="429088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ＭＳ Ｐゴシック" charset="-128"/>
                <a:ea typeface="ＭＳ Ｐゴシック" charset="-128"/>
              </a:rPr>
              <a:t>　ハローワークに「難病患者就職サポーター」を配置し、難病相談・支援センターと連携しながら、就職を希望する難病患者に対する症状の特性を踏まえたきめ細やかな就労支援や、在職中に難病を発症した患者の雇用継続等の総合的な就労支援を行う。</a:t>
            </a:r>
            <a:endParaRPr lang="en-US" altLang="ja-JP" sz="1000">
              <a:solidFill>
                <a:srgbClr val="000000"/>
              </a:solidFill>
              <a:latin typeface="ＭＳ Ｐゴシック" charset="-128"/>
              <a:ea typeface="ＭＳ Ｐゴシック" charset="-128"/>
            </a:endParaRPr>
          </a:p>
        </p:txBody>
      </p:sp>
      <p:sp>
        <p:nvSpPr>
          <p:cNvPr id="15372" name="Text Box 27"/>
          <p:cNvSpPr txBox="1">
            <a:spLocks noChangeArrowheads="1"/>
          </p:cNvSpPr>
          <p:nvPr/>
        </p:nvSpPr>
        <p:spPr bwMode="auto">
          <a:xfrm>
            <a:off x="428229" y="2924175"/>
            <a:ext cx="429088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Calibri" pitchFamily="34" charset="0"/>
                <a:ea typeface="ＭＳ Ｐゴシック" charset="-128"/>
              </a:rPr>
              <a:t>（</a:t>
            </a:r>
            <a:r>
              <a:rPr lang="ja-JP" altLang="en-US" sz="1300" b="1">
                <a:solidFill>
                  <a:srgbClr val="000000"/>
                </a:solidFill>
                <a:latin typeface="Calibri" pitchFamily="34" charset="0"/>
                <a:ea typeface="ＭＳ Ｐゴシック" charset="-128"/>
              </a:rPr>
              <a:t>２）　難病患者就職サポーターの配置</a:t>
            </a:r>
            <a:endParaRPr lang="en-US" altLang="ja-JP" sz="1300" b="1">
              <a:solidFill>
                <a:srgbClr val="000000"/>
              </a:solidFill>
              <a:latin typeface="Calibri" pitchFamily="34" charset="0"/>
              <a:ea typeface="ＭＳ Ｐゴシック" charset="-128"/>
            </a:endParaRPr>
          </a:p>
          <a:p>
            <a:pPr algn="r" eaLnBrk="1" hangingPunct="1">
              <a:spcBef>
                <a:spcPct val="0"/>
              </a:spcBef>
              <a:buClrTx/>
              <a:buSzTx/>
              <a:buFontTx/>
              <a:buNone/>
            </a:pPr>
            <a:r>
              <a:rPr lang="ja-JP" altLang="en-US" sz="1200">
                <a:solidFill>
                  <a:srgbClr val="000000"/>
                </a:solidFill>
                <a:latin typeface="Calibri" pitchFamily="34" charset="0"/>
                <a:ea typeface="ＭＳ Ｐゴシック" charset="-128"/>
              </a:rPr>
              <a:t>（平成</a:t>
            </a:r>
            <a:r>
              <a:rPr lang="en-US" altLang="ja-JP" sz="1200">
                <a:solidFill>
                  <a:srgbClr val="000000"/>
                </a:solidFill>
                <a:latin typeface="ＭＳ Ｐゴシック" charset="-128"/>
                <a:ea typeface="ＭＳ Ｐゴシック" charset="-128"/>
              </a:rPr>
              <a:t>25</a:t>
            </a:r>
            <a:r>
              <a:rPr lang="ja-JP" altLang="en-US" sz="1200">
                <a:solidFill>
                  <a:srgbClr val="000000"/>
                </a:solidFill>
                <a:latin typeface="Calibri" pitchFamily="34" charset="0"/>
                <a:ea typeface="ＭＳ Ｐゴシック" charset="-128"/>
              </a:rPr>
              <a:t>年度から実施）</a:t>
            </a:r>
          </a:p>
        </p:txBody>
      </p:sp>
      <p:sp>
        <p:nvSpPr>
          <p:cNvPr id="15373" name="Rectangle 16"/>
          <p:cNvSpPr>
            <a:spLocks noChangeArrowheads="1"/>
          </p:cNvSpPr>
          <p:nvPr/>
        </p:nvSpPr>
        <p:spPr bwMode="auto">
          <a:xfrm>
            <a:off x="428230" y="4724400"/>
            <a:ext cx="4368271" cy="1728788"/>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5374" name="Text Box 8"/>
          <p:cNvSpPr txBox="1">
            <a:spLocks noChangeArrowheads="1"/>
          </p:cNvSpPr>
          <p:nvPr/>
        </p:nvSpPr>
        <p:spPr bwMode="auto">
          <a:xfrm>
            <a:off x="454025" y="4911728"/>
            <a:ext cx="4326996"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（３）　難病患者の雇用管理に関する情報提供の実施</a:t>
            </a:r>
          </a:p>
          <a:p>
            <a:pPr eaLnBrk="1" hangingPunct="1">
              <a:spcBef>
                <a:spcPct val="0"/>
              </a:spcBef>
              <a:buClrTx/>
              <a:buSzTx/>
              <a:buFontTx/>
              <a:buNone/>
            </a:pPr>
            <a:r>
              <a:rPr lang="ja-JP" altLang="en-US" sz="1200">
                <a:solidFill>
                  <a:srgbClr val="000000"/>
                </a:solidFill>
                <a:latin typeface="Arial" charset="0"/>
                <a:ea typeface="ＭＳ Ｐゴシック" charset="-128"/>
              </a:rPr>
              <a:t>　　　　　　　　　　　　　　　　　　　　  　</a:t>
            </a:r>
            <a:r>
              <a:rPr lang="ja-JP" altLang="en-US" sz="1200">
                <a:solidFill>
                  <a:srgbClr val="000000"/>
                </a:solidFill>
                <a:latin typeface="ＭＳ Ｐゴシック" charset="-128"/>
                <a:ea typeface="ＭＳ Ｐゴシック" charset="-128"/>
              </a:rPr>
              <a:t>（平成</a:t>
            </a:r>
            <a:r>
              <a:rPr lang="en-US" altLang="ja-JP" sz="1200">
                <a:solidFill>
                  <a:srgbClr val="000000"/>
                </a:solidFill>
                <a:latin typeface="ＭＳ Ｐゴシック" charset="-128"/>
                <a:ea typeface="ＭＳ Ｐゴシック" charset="-128"/>
              </a:rPr>
              <a:t>19</a:t>
            </a:r>
            <a:r>
              <a:rPr lang="ja-JP" altLang="en-US" sz="1200">
                <a:solidFill>
                  <a:srgbClr val="000000"/>
                </a:solidFill>
                <a:latin typeface="ＭＳ Ｐゴシック" charset="-128"/>
                <a:ea typeface="ＭＳ Ｐゴシック" charset="-128"/>
              </a:rPr>
              <a:t>年度から実施）</a:t>
            </a:r>
            <a:r>
              <a:rPr lang="ja-JP" altLang="en-US" sz="1000">
                <a:solidFill>
                  <a:srgbClr val="000000"/>
                </a:solidFill>
                <a:latin typeface="ＭＳ Ｐゴシック" charset="-128"/>
                <a:ea typeface="ＭＳ Ｐゴシック" charset="-128"/>
              </a:rPr>
              <a:t>　</a:t>
            </a:r>
            <a:r>
              <a:rPr lang="ja-JP" altLang="en-US" sz="1000">
                <a:solidFill>
                  <a:srgbClr val="000000"/>
                </a:solidFill>
                <a:latin typeface="Arial" charset="0"/>
                <a:ea typeface="ＭＳ Ｐゴシック" charset="-128"/>
              </a:rPr>
              <a:t>　　　　　　　　　　　　　　　</a:t>
            </a:r>
          </a:p>
        </p:txBody>
      </p:sp>
      <p:sp>
        <p:nvSpPr>
          <p:cNvPr id="15375" name="テキスト ボックス 26"/>
          <p:cNvSpPr txBox="1">
            <a:spLocks noChangeArrowheads="1"/>
          </p:cNvSpPr>
          <p:nvPr/>
        </p:nvSpPr>
        <p:spPr bwMode="auto">
          <a:xfrm>
            <a:off x="447147" y="5421316"/>
            <a:ext cx="4333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ＭＳ Ｐゴシック" charset="-128"/>
                <a:ea typeface="ＭＳ Ｐゴシック" charset="-128"/>
              </a:rPr>
              <a:t>　</a:t>
            </a:r>
            <a:r>
              <a:rPr lang="ja-JP" altLang="ja-JP" sz="1000">
                <a:solidFill>
                  <a:srgbClr val="000000"/>
                </a:solidFill>
                <a:latin typeface="ＭＳ Ｐゴシック" charset="-128"/>
                <a:ea typeface="ＭＳ Ｐゴシック" charset="-128"/>
              </a:rPr>
              <a:t>「難病のある人の雇用管理の課題と雇用支援のあり方に関する研究」（平成</a:t>
            </a:r>
            <a:r>
              <a:rPr lang="en-US" altLang="ja-JP" sz="1000">
                <a:solidFill>
                  <a:srgbClr val="000000"/>
                </a:solidFill>
                <a:latin typeface="ＭＳ Ｐゴシック" charset="-128"/>
                <a:ea typeface="ＭＳ Ｐゴシック" charset="-128"/>
              </a:rPr>
              <a:t>21</a:t>
            </a:r>
            <a:r>
              <a:rPr lang="ja-JP" altLang="ja-JP" sz="1000">
                <a:solidFill>
                  <a:srgbClr val="000000"/>
                </a:solidFill>
                <a:latin typeface="ＭＳ Ｐゴシック" charset="-128"/>
                <a:ea typeface="ＭＳ Ｐゴシック" charset="-128"/>
              </a:rPr>
              <a:t>～</a:t>
            </a:r>
            <a:r>
              <a:rPr lang="en-US" altLang="ja-JP" sz="1000">
                <a:solidFill>
                  <a:srgbClr val="000000"/>
                </a:solidFill>
                <a:latin typeface="ＭＳ Ｐゴシック" charset="-128"/>
                <a:ea typeface="ＭＳ Ｐゴシック" charset="-128"/>
              </a:rPr>
              <a:t>22</a:t>
            </a:r>
            <a:r>
              <a:rPr lang="ja-JP" altLang="ja-JP" sz="1000">
                <a:solidFill>
                  <a:srgbClr val="000000"/>
                </a:solidFill>
                <a:latin typeface="ＭＳ Ｐゴシック" charset="-128"/>
                <a:ea typeface="ＭＳ Ｐゴシック" charset="-128"/>
              </a:rPr>
              <a:t>年度）の研究成果を踏まえ、難病のある人の就労の現状等に関するリーフレットを作成</a:t>
            </a:r>
            <a:r>
              <a:rPr lang="ja-JP" altLang="en-US" sz="1000">
                <a:solidFill>
                  <a:srgbClr val="000000"/>
                </a:solidFill>
                <a:latin typeface="ＭＳ Ｐゴシック" charset="-128"/>
                <a:ea typeface="ＭＳ Ｐゴシック" charset="-128"/>
              </a:rPr>
              <a:t>するなど</a:t>
            </a:r>
            <a:r>
              <a:rPr lang="ja-JP" altLang="ja-JP" sz="1000">
                <a:solidFill>
                  <a:srgbClr val="000000"/>
                </a:solidFill>
                <a:latin typeface="ＭＳ Ｐゴシック" charset="-128"/>
                <a:ea typeface="ＭＳ Ｐゴシック" charset="-128"/>
              </a:rPr>
              <a:t>、</a:t>
            </a:r>
            <a:r>
              <a:rPr lang="ja-JP" altLang="en-US" sz="1000">
                <a:solidFill>
                  <a:srgbClr val="000000"/>
                </a:solidFill>
                <a:latin typeface="ＭＳ Ｐゴシック" charset="-128"/>
                <a:ea typeface="ＭＳ Ｐゴシック" charset="-128"/>
              </a:rPr>
              <a:t>難病患者の雇用管理に関するガイドライン、リーフレットを作成し、</a:t>
            </a:r>
            <a:r>
              <a:rPr lang="ja-JP" altLang="ja-JP" sz="1000">
                <a:solidFill>
                  <a:srgbClr val="000000"/>
                </a:solidFill>
                <a:latin typeface="ＭＳ Ｐゴシック" charset="-128"/>
                <a:ea typeface="ＭＳ Ｐゴシック" charset="-128"/>
              </a:rPr>
              <a:t>情報提供を行う。</a:t>
            </a:r>
          </a:p>
        </p:txBody>
      </p:sp>
      <p:sp>
        <p:nvSpPr>
          <p:cNvPr id="15376" name="テキスト ボックス 28"/>
          <p:cNvSpPr txBox="1">
            <a:spLocks noChangeArrowheads="1"/>
          </p:cNvSpPr>
          <p:nvPr/>
        </p:nvSpPr>
        <p:spPr bwMode="auto">
          <a:xfrm>
            <a:off x="1346599" y="6132516"/>
            <a:ext cx="344818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r" eaLnBrk="1" hangingPunct="1">
              <a:lnSpc>
                <a:spcPct val="110000"/>
              </a:lnSpc>
              <a:spcBef>
                <a:spcPct val="0"/>
              </a:spcBef>
              <a:buClrTx/>
              <a:buSzTx/>
              <a:buFontTx/>
              <a:buNone/>
            </a:pPr>
            <a:r>
              <a:rPr lang="ja-JP" altLang="en-US" sz="1000">
                <a:solidFill>
                  <a:srgbClr val="000000"/>
                </a:solidFill>
                <a:latin typeface="Arial" charset="0"/>
                <a:ea typeface="ＭＳ Ｐゴシック" charset="-128"/>
              </a:rPr>
              <a:t>　</a:t>
            </a:r>
            <a:r>
              <a:rPr lang="en-US" altLang="ja-JP" sz="1000">
                <a:solidFill>
                  <a:srgbClr val="000000"/>
                </a:solidFill>
                <a:latin typeface="Arial" charset="0"/>
                <a:ea typeface="ＭＳ Ｐゴシック" charset="-128"/>
              </a:rPr>
              <a:t>※ </a:t>
            </a:r>
            <a:r>
              <a:rPr lang="ja-JP" altLang="en-US" sz="1000">
                <a:solidFill>
                  <a:srgbClr val="000000"/>
                </a:solidFill>
                <a:latin typeface="Arial" charset="0"/>
                <a:ea typeface="ＭＳ Ｐゴシック" charset="-128"/>
              </a:rPr>
              <a:t>（独）高齢・障害・求職者雇用支援機構交付金　</a:t>
            </a:r>
          </a:p>
        </p:txBody>
      </p:sp>
      <p:sp>
        <p:nvSpPr>
          <p:cNvPr id="15377" name="Rectangle 21"/>
          <p:cNvSpPr>
            <a:spLocks noChangeArrowheads="1"/>
          </p:cNvSpPr>
          <p:nvPr/>
        </p:nvSpPr>
        <p:spPr bwMode="auto">
          <a:xfrm>
            <a:off x="5302120" y="5280028"/>
            <a:ext cx="4289160" cy="1173163"/>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5378" name="Rectangle 20"/>
          <p:cNvSpPr>
            <a:spLocks noChangeArrowheads="1"/>
          </p:cNvSpPr>
          <p:nvPr/>
        </p:nvSpPr>
        <p:spPr bwMode="auto">
          <a:xfrm>
            <a:off x="5302120" y="3933828"/>
            <a:ext cx="4289160" cy="1158875"/>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5379" name="Rectangle 19"/>
          <p:cNvSpPr>
            <a:spLocks noChangeArrowheads="1"/>
          </p:cNvSpPr>
          <p:nvPr/>
        </p:nvSpPr>
        <p:spPr bwMode="auto">
          <a:xfrm>
            <a:off x="5302120" y="2708278"/>
            <a:ext cx="4289160" cy="1008063"/>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5380" name="Rectangle 18"/>
          <p:cNvSpPr>
            <a:spLocks noChangeArrowheads="1"/>
          </p:cNvSpPr>
          <p:nvPr/>
        </p:nvSpPr>
        <p:spPr bwMode="auto">
          <a:xfrm>
            <a:off x="5303838" y="931863"/>
            <a:ext cx="4289160" cy="1560512"/>
          </a:xfrm>
          <a:prstGeom prst="rect">
            <a:avLst/>
          </a:prstGeom>
          <a:solidFill>
            <a:srgbClr val="FFFFCC"/>
          </a:solidFill>
          <a:ln w="9525">
            <a:solidFill>
              <a:schemeClr val="tx1"/>
            </a:solidFill>
            <a:miter lim="800000"/>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000">
              <a:solidFill>
                <a:srgbClr val="000000"/>
              </a:solidFill>
              <a:latin typeface="Arial" charset="0"/>
              <a:ea typeface="ＭＳ Ｐゴシック" charset="-128"/>
            </a:endParaRPr>
          </a:p>
        </p:txBody>
      </p:sp>
      <p:sp>
        <p:nvSpPr>
          <p:cNvPr id="15381" name="Text Box 11"/>
          <p:cNvSpPr txBox="1">
            <a:spLocks noChangeArrowheads="1"/>
          </p:cNvSpPr>
          <p:nvPr/>
        </p:nvSpPr>
        <p:spPr bwMode="auto">
          <a:xfrm>
            <a:off x="5319316" y="3078166"/>
            <a:ext cx="429088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a:t>
            </a:r>
            <a:r>
              <a:rPr lang="ja-JP" altLang="en-US" sz="1000">
                <a:solidFill>
                  <a:srgbClr val="000000"/>
                </a:solidFill>
                <a:latin typeface="ＭＳ Ｐゴシック" charset="-128"/>
                <a:ea typeface="ＭＳ Ｐゴシック" charset="-128"/>
              </a:rPr>
              <a:t>障害者に関する知識や雇用経験がない事業所が、障害者を短期の試行雇用（トライアル雇用）の形で受け入れることにより、障害者雇用に取り組むきっかけをつくり、常用雇用への移行を目指す。</a:t>
            </a:r>
            <a:endParaRPr lang="ja-JP" altLang="en-US" sz="1000">
              <a:solidFill>
                <a:srgbClr val="000000"/>
              </a:solidFill>
              <a:latin typeface="Arial" charset="0"/>
              <a:ea typeface="ＭＳ Ｐゴシック" charset="-128"/>
            </a:endParaRPr>
          </a:p>
        </p:txBody>
      </p:sp>
      <p:sp>
        <p:nvSpPr>
          <p:cNvPr id="15382" name="Text Box 12"/>
          <p:cNvSpPr txBox="1">
            <a:spLocks noChangeArrowheads="1"/>
          </p:cNvSpPr>
          <p:nvPr/>
        </p:nvSpPr>
        <p:spPr bwMode="auto">
          <a:xfrm>
            <a:off x="5298679" y="4311653"/>
            <a:ext cx="428916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障害者が職場に適応できるよう、地域障害者職業センター等に配置されているジョブコーチが職場に出向いて直接的・専門的支援を行うとともに、事業主や職場の従業員に対しても助言を行い、必要に応じて職務や職場環境の改善を提案する。</a:t>
            </a:r>
          </a:p>
        </p:txBody>
      </p:sp>
      <p:sp>
        <p:nvSpPr>
          <p:cNvPr id="15383" name="Text Box 27"/>
          <p:cNvSpPr txBox="1">
            <a:spLocks noChangeArrowheads="1"/>
          </p:cNvSpPr>
          <p:nvPr/>
        </p:nvSpPr>
        <p:spPr bwMode="auto">
          <a:xfrm>
            <a:off x="5303838" y="1112841"/>
            <a:ext cx="428916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a:t>
            </a:r>
            <a:r>
              <a:rPr lang="en-US" altLang="ja-JP" sz="1200" b="1">
                <a:solidFill>
                  <a:srgbClr val="000000"/>
                </a:solidFill>
                <a:latin typeface="Arial" charset="0"/>
                <a:ea typeface="ＭＳ Ｐゴシック" charset="-128"/>
              </a:rPr>
              <a:t>1</a:t>
            </a:r>
            <a:r>
              <a:rPr lang="ja-JP" altLang="en-US" sz="1200" b="1">
                <a:solidFill>
                  <a:srgbClr val="000000"/>
                </a:solidFill>
                <a:latin typeface="Arial" charset="0"/>
                <a:ea typeface="ＭＳ Ｐゴシック" charset="-128"/>
              </a:rPr>
              <a:t>）　ハローワークにおける職業相談・職業紹介</a:t>
            </a:r>
          </a:p>
        </p:txBody>
      </p:sp>
      <p:sp>
        <p:nvSpPr>
          <p:cNvPr id="15384" name="Text Box 28"/>
          <p:cNvSpPr txBox="1">
            <a:spLocks noChangeArrowheads="1"/>
          </p:cNvSpPr>
          <p:nvPr/>
        </p:nvSpPr>
        <p:spPr bwMode="auto">
          <a:xfrm>
            <a:off x="5302120" y="1381125"/>
            <a:ext cx="428916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Arial" charset="0"/>
                <a:ea typeface="ＭＳ Ｐゴシック" charset="-128"/>
              </a:rPr>
              <a:t>　 個々の障害者に応じた、きめ細かな職業相談を実施するとともに、福祉・教育等関係機関と連携した「チーム支援」による就職の準備段階から職場定着までの一貫した支援を実施する。</a:t>
            </a:r>
          </a:p>
          <a:p>
            <a:pPr eaLnBrk="1" hangingPunct="1">
              <a:spcBef>
                <a:spcPct val="0"/>
              </a:spcBef>
              <a:buClrTx/>
              <a:buSzTx/>
              <a:buFontTx/>
              <a:buNone/>
            </a:pPr>
            <a:r>
              <a:rPr lang="ja-JP" altLang="en-US" sz="1000">
                <a:solidFill>
                  <a:srgbClr val="000000"/>
                </a:solidFill>
                <a:latin typeface="Arial" charset="0"/>
                <a:ea typeface="ＭＳ Ｐゴシック" charset="-128"/>
              </a:rPr>
              <a:t>　併せて、ハローワークとの連携の上、地域障害者職業センターにおいて、職業評価、職業準備支援、職場適応支援等の専門的な各種職業リハビリテーションを実施する。</a:t>
            </a:r>
          </a:p>
        </p:txBody>
      </p:sp>
      <p:sp>
        <p:nvSpPr>
          <p:cNvPr id="15385" name="Text Box 13"/>
          <p:cNvSpPr txBox="1">
            <a:spLocks noChangeArrowheads="1"/>
          </p:cNvSpPr>
          <p:nvPr/>
        </p:nvSpPr>
        <p:spPr bwMode="auto">
          <a:xfrm>
            <a:off x="5312437" y="5651500"/>
            <a:ext cx="429088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dirty="0">
                <a:solidFill>
                  <a:srgbClr val="000000"/>
                </a:solidFill>
                <a:latin typeface="Arial" charset="0"/>
                <a:ea typeface="ＭＳ Ｐゴシック" charset="-128"/>
              </a:rPr>
              <a:t>　</a:t>
            </a:r>
            <a:r>
              <a:rPr lang="ja-JP" altLang="en-US" sz="1000" dirty="0">
                <a:solidFill>
                  <a:srgbClr val="000000"/>
                </a:solidFill>
                <a:latin typeface="ＭＳ Ｐゴシック" charset="-128"/>
                <a:ea typeface="ＭＳ Ｐゴシック" charset="-128"/>
              </a:rPr>
              <a:t>雇用、保健、福祉、教育等の地域の関係機関の連携の拠点となり、障害者の身近な地域において、就業面及び生活面にわたる一体的な支援を実施する。</a:t>
            </a:r>
            <a:endParaRPr lang="en-US" altLang="ja-JP" sz="1000" dirty="0">
              <a:solidFill>
                <a:srgbClr val="000000"/>
              </a:solidFill>
              <a:latin typeface="ＭＳ Ｐゴシック" charset="-128"/>
              <a:ea typeface="ＭＳ Ｐゴシック" charset="-128"/>
            </a:endParaRPr>
          </a:p>
        </p:txBody>
      </p:sp>
      <p:sp>
        <p:nvSpPr>
          <p:cNvPr id="15386" name="Text Box 27"/>
          <p:cNvSpPr txBox="1">
            <a:spLocks noChangeArrowheads="1"/>
          </p:cNvSpPr>
          <p:nvPr/>
        </p:nvSpPr>
        <p:spPr bwMode="auto">
          <a:xfrm>
            <a:off x="5319316" y="2789241"/>
            <a:ext cx="429088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（２）　障害者試行雇用</a:t>
            </a:r>
            <a:r>
              <a:rPr lang="en-US" altLang="ja-JP" sz="1200" b="1">
                <a:solidFill>
                  <a:srgbClr val="000000"/>
                </a:solidFill>
                <a:latin typeface="Arial" charset="0"/>
                <a:ea typeface="ＭＳ Ｐゴシック" charset="-128"/>
              </a:rPr>
              <a:t>(</a:t>
            </a:r>
            <a:r>
              <a:rPr lang="ja-JP" altLang="en-US" sz="1200" b="1">
                <a:solidFill>
                  <a:srgbClr val="000000"/>
                </a:solidFill>
                <a:latin typeface="Arial" charset="0"/>
                <a:ea typeface="ＭＳ Ｐゴシック" charset="-128"/>
              </a:rPr>
              <a:t>トライアル雇用）事業</a:t>
            </a:r>
          </a:p>
        </p:txBody>
      </p:sp>
      <p:sp>
        <p:nvSpPr>
          <p:cNvPr id="15387" name="Text Box 27"/>
          <p:cNvSpPr txBox="1">
            <a:spLocks noChangeArrowheads="1"/>
          </p:cNvSpPr>
          <p:nvPr/>
        </p:nvSpPr>
        <p:spPr bwMode="auto">
          <a:xfrm>
            <a:off x="5298679" y="4022728"/>
            <a:ext cx="428916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（３）　職場適応援助者（ジョブコーチ）支援事業</a:t>
            </a:r>
            <a:r>
              <a:rPr lang="ja-JP" altLang="en-US" sz="1200">
                <a:solidFill>
                  <a:srgbClr val="000000"/>
                </a:solidFill>
                <a:latin typeface="Arial" charset="0"/>
                <a:ea typeface="ＭＳ Ｐゴシック" charset="-128"/>
              </a:rPr>
              <a:t>　</a:t>
            </a:r>
            <a:endParaRPr lang="ja-JP" altLang="en-US" sz="1200" b="1">
              <a:solidFill>
                <a:srgbClr val="000000"/>
              </a:solidFill>
              <a:latin typeface="Arial" charset="0"/>
              <a:ea typeface="ＭＳ Ｐゴシック" charset="-128"/>
            </a:endParaRPr>
          </a:p>
        </p:txBody>
      </p:sp>
      <p:sp>
        <p:nvSpPr>
          <p:cNvPr id="15388" name="Text Box 27"/>
          <p:cNvSpPr txBox="1">
            <a:spLocks noChangeArrowheads="1"/>
          </p:cNvSpPr>
          <p:nvPr/>
        </p:nvSpPr>
        <p:spPr bwMode="auto">
          <a:xfrm>
            <a:off x="5319316" y="5364166"/>
            <a:ext cx="429088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（４）　障害者就業・生活支援センター事業</a:t>
            </a:r>
          </a:p>
        </p:txBody>
      </p:sp>
      <p:sp>
        <p:nvSpPr>
          <p:cNvPr id="30" name="スライド番号プレースホルダー 2"/>
          <p:cNvSpPr>
            <a:spLocks/>
          </p:cNvSpPr>
          <p:nvPr/>
        </p:nvSpPr>
        <p:spPr bwMode="auto">
          <a:xfrm>
            <a:off x="9482931" y="6523112"/>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a:solidFill>
                  <a:srgbClr val="FFFFFF"/>
                </a:solidFill>
                <a:latin typeface="Franklin Gothic Book" pitchFamily="34" charset="0"/>
                <a:ea typeface="HGｺﾞｼｯｸM" pitchFamily="49" charset="-128"/>
              </a:rPr>
              <a:t>1</a:t>
            </a:r>
            <a:r>
              <a:rPr lang="en-US" altLang="ja-JP" sz="1400" dirty="0" smtClean="0">
                <a:solidFill>
                  <a:srgbClr val="FFFFFF"/>
                </a:solidFill>
                <a:latin typeface="Franklin Gothic Book" pitchFamily="34" charset="0"/>
                <a:ea typeface="HGｺﾞｼｯｸM" pitchFamily="49" charset="-128"/>
              </a:rPr>
              <a:t>2</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11957899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8"/>
          <p:cNvGrpSpPr>
            <a:grpSpLocks/>
          </p:cNvGrpSpPr>
          <p:nvPr/>
        </p:nvGrpSpPr>
        <p:grpSpPr bwMode="auto">
          <a:xfrm>
            <a:off x="1030585" y="-203570"/>
            <a:ext cx="8280797" cy="1021624"/>
            <a:chOff x="785786" y="-307888377"/>
            <a:chExt cx="7643866" cy="616412493"/>
          </a:xfrm>
        </p:grpSpPr>
        <p:sp>
          <p:nvSpPr>
            <p:cNvPr id="27653" name="角丸四角形 4"/>
            <p:cNvSpPr>
              <a:spLocks noChangeArrowheads="1"/>
            </p:cNvSpPr>
            <p:nvPr/>
          </p:nvSpPr>
          <p:spPr bwMode="auto">
            <a:xfrm>
              <a:off x="861468" y="-307847348"/>
              <a:ext cx="7568184" cy="616371464"/>
            </a:xfrm>
            <a:prstGeom prst="roundRect">
              <a:avLst>
                <a:gd name="adj" fmla="val 16667"/>
              </a:avLst>
            </a:prstGeom>
            <a:solidFill>
              <a:srgbClr val="FFC000"/>
            </a:solidFill>
            <a:ln w="9525" algn="ctr">
              <a:noFill/>
              <a:round/>
              <a:headEnd/>
              <a:tailEnd/>
            </a:ln>
          </p:spPr>
          <p:txBody>
            <a:bodyPr anchor="ctr">
              <a:spAutoFit/>
            </a:bodyPr>
            <a:lstStyle/>
            <a:p>
              <a:pPr fontAlgn="auto">
                <a:spcBef>
                  <a:spcPts val="0"/>
                </a:spcBef>
                <a:spcAft>
                  <a:spcPts val="0"/>
                </a:spcAft>
              </a:pPr>
              <a:endParaRPr lang="en-US" altLang="ja-JP">
                <a:solidFill>
                  <a:srgbClr val="000000"/>
                </a:solidFill>
                <a:latin typeface="Arial"/>
                <a:ea typeface="ＭＳ Ｐゴシック"/>
              </a:endParaRPr>
            </a:p>
            <a:p>
              <a:pPr fontAlgn="auto">
                <a:spcBef>
                  <a:spcPts val="0"/>
                </a:spcBef>
                <a:spcAft>
                  <a:spcPts val="0"/>
                </a:spcAft>
              </a:pPr>
              <a:endParaRPr lang="en-US" altLang="ja-JP">
                <a:solidFill>
                  <a:srgbClr val="000000"/>
                </a:solidFill>
                <a:latin typeface="Arial"/>
                <a:ea typeface="ＭＳ Ｐゴシック"/>
              </a:endParaRPr>
            </a:p>
            <a:p>
              <a:pPr fontAlgn="auto">
                <a:spcBef>
                  <a:spcPts val="0"/>
                </a:spcBef>
                <a:spcAft>
                  <a:spcPts val="0"/>
                </a:spcAft>
              </a:pPr>
              <a:endParaRPr lang="ja-JP" altLang="en-US">
                <a:solidFill>
                  <a:srgbClr val="000000"/>
                </a:solidFill>
                <a:latin typeface="Arial"/>
                <a:ea typeface="ＭＳ Ｐゴシック"/>
              </a:endParaRPr>
            </a:p>
          </p:txBody>
        </p:sp>
        <p:sp>
          <p:nvSpPr>
            <p:cNvPr id="27654" name="角丸四角形 5"/>
            <p:cNvSpPr>
              <a:spLocks noChangeArrowheads="1"/>
            </p:cNvSpPr>
            <p:nvPr/>
          </p:nvSpPr>
          <p:spPr bwMode="auto">
            <a:xfrm>
              <a:off x="785786" y="-307888377"/>
              <a:ext cx="7568184" cy="616371464"/>
            </a:xfrm>
            <a:prstGeom prst="roundRect">
              <a:avLst>
                <a:gd name="adj" fmla="val 16667"/>
              </a:avLst>
            </a:prstGeom>
            <a:solidFill>
              <a:srgbClr val="FFE1FF"/>
            </a:solidFill>
            <a:ln w="9525" algn="ctr">
              <a:noFill/>
              <a:round/>
              <a:headEnd/>
              <a:tailEnd/>
            </a:ln>
          </p:spPr>
          <p:txBody>
            <a:bodyPr anchor="ctr">
              <a:spAutoFit/>
            </a:bodyPr>
            <a:lstStyle/>
            <a:p>
              <a:pPr fontAlgn="auto">
                <a:spcBef>
                  <a:spcPts val="0"/>
                </a:spcBef>
                <a:spcAft>
                  <a:spcPts val="0"/>
                </a:spcAft>
              </a:pPr>
              <a:endParaRPr lang="en-US" altLang="ja-JP">
                <a:solidFill>
                  <a:srgbClr val="000000"/>
                </a:solidFill>
                <a:latin typeface="Arial"/>
                <a:ea typeface="ＭＳ Ｐゴシック"/>
              </a:endParaRPr>
            </a:p>
            <a:p>
              <a:pPr fontAlgn="auto">
                <a:spcBef>
                  <a:spcPts val="0"/>
                </a:spcBef>
                <a:spcAft>
                  <a:spcPts val="0"/>
                </a:spcAft>
              </a:pPr>
              <a:endParaRPr lang="en-US" altLang="ja-JP">
                <a:solidFill>
                  <a:srgbClr val="000000"/>
                </a:solidFill>
                <a:latin typeface="Arial"/>
                <a:ea typeface="ＭＳ Ｐゴシック"/>
              </a:endParaRPr>
            </a:p>
            <a:p>
              <a:pPr fontAlgn="auto">
                <a:spcBef>
                  <a:spcPts val="0"/>
                </a:spcBef>
                <a:spcAft>
                  <a:spcPts val="0"/>
                </a:spcAft>
              </a:pPr>
              <a:endParaRPr lang="ja-JP" altLang="en-US">
                <a:solidFill>
                  <a:srgbClr val="000000"/>
                </a:solidFill>
                <a:latin typeface="Arial"/>
                <a:ea typeface="ＭＳ Ｐゴシック"/>
              </a:endParaRPr>
            </a:p>
          </p:txBody>
        </p:sp>
      </p:grpSp>
      <p:sp>
        <p:nvSpPr>
          <p:cNvPr id="7" name="タイトル 1"/>
          <p:cNvSpPr txBox="1">
            <a:spLocks/>
          </p:cNvSpPr>
          <p:nvPr/>
        </p:nvSpPr>
        <p:spPr bwMode="auto">
          <a:xfrm>
            <a:off x="1547812" y="105927"/>
            <a:ext cx="7119938" cy="504138"/>
          </a:xfrm>
          <a:prstGeom prst="rect">
            <a:avLst/>
          </a:prstGeom>
          <a:noFill/>
          <a:ln w="9525">
            <a:noFill/>
            <a:miter lim="800000"/>
            <a:headEnd/>
            <a:tailEnd/>
          </a:ln>
        </p:spPr>
        <p:txBody>
          <a:bodyPr anchor="ctr"/>
          <a:lstStyle/>
          <a:p>
            <a:pPr algn="ctr" eaLnBrk="0" fontAlgn="auto" hangingPunct="0">
              <a:spcBef>
                <a:spcPts val="0"/>
              </a:spcBef>
              <a:spcAft>
                <a:spcPts val="0"/>
              </a:spcAft>
              <a:defRPr/>
            </a:pPr>
            <a:r>
              <a:rPr lang="ja-JP" altLang="en-US" sz="2400" kern="0" dirty="0">
                <a:solidFill>
                  <a:srgbClr val="000000"/>
                </a:solidFill>
                <a:latin typeface="Arial"/>
                <a:ea typeface="ＭＳ Ｐゴシック"/>
              </a:rPr>
              <a:t>雇用</a:t>
            </a:r>
            <a:r>
              <a:rPr lang="ja-JP" altLang="en-US" sz="2400" kern="0" dirty="0" smtClean="0">
                <a:solidFill>
                  <a:srgbClr val="000000"/>
                </a:solidFill>
                <a:latin typeface="Arial"/>
                <a:ea typeface="ＭＳ Ｐゴシック"/>
              </a:rPr>
              <a:t>関係助成金（障害者関係）</a:t>
            </a:r>
            <a:endParaRPr lang="ja-JP" altLang="en-US" sz="2400" kern="0" dirty="0">
              <a:solidFill>
                <a:srgbClr val="000000"/>
              </a:solidFill>
              <a:latin typeface="Arial"/>
              <a:ea typeface="ＭＳ Ｐゴシック"/>
            </a:endParaRPr>
          </a:p>
        </p:txBody>
      </p:sp>
      <p:grpSp>
        <p:nvGrpSpPr>
          <p:cNvPr id="3" name="グループ化 32"/>
          <p:cNvGrpSpPr/>
          <p:nvPr/>
        </p:nvGrpSpPr>
        <p:grpSpPr>
          <a:xfrm>
            <a:off x="309530" y="1235674"/>
            <a:ext cx="9323990" cy="432048"/>
            <a:chOff x="285720" y="857232"/>
            <a:chExt cx="8606760" cy="571504"/>
          </a:xfrm>
        </p:grpSpPr>
        <p:sp>
          <p:nvSpPr>
            <p:cNvPr id="10" name="角丸四角形 9"/>
            <p:cNvSpPr/>
            <p:nvPr/>
          </p:nvSpPr>
          <p:spPr>
            <a:xfrm>
              <a:off x="285720" y="857232"/>
              <a:ext cx="2670871" cy="571504"/>
            </a:xfrm>
            <a:prstGeom prst="roundRect">
              <a:avLst/>
            </a:prstGeom>
            <a:solidFill>
              <a:srgbClr val="FFE6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smtClean="0">
                  <a:solidFill>
                    <a:srgbClr val="000000"/>
                  </a:solidFill>
                </a:rPr>
                <a:t>障害者トライアル雇用奨励金</a:t>
              </a:r>
              <a:endParaRPr lang="ja-JP" altLang="en-US" sz="1400" b="1" dirty="0">
                <a:solidFill>
                  <a:srgbClr val="000000"/>
                </a:solidFill>
              </a:endParaRPr>
            </a:p>
          </p:txBody>
        </p:sp>
        <p:sp>
          <p:nvSpPr>
            <p:cNvPr id="11" name="角丸四角形 10"/>
            <p:cNvSpPr/>
            <p:nvPr/>
          </p:nvSpPr>
          <p:spPr>
            <a:xfrm>
              <a:off x="3000364" y="857232"/>
              <a:ext cx="5892116" cy="571504"/>
            </a:xfrm>
            <a:prstGeom prst="roundRect">
              <a:avLst>
                <a:gd name="adj" fmla="val 11287"/>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050" dirty="0">
                  <a:solidFill>
                    <a:srgbClr val="000000"/>
                  </a:solidFill>
                </a:rPr>
                <a:t>・</a:t>
              </a:r>
              <a:r>
                <a:rPr lang="ja-JP" altLang="en-US" sz="1100" dirty="0">
                  <a:solidFill>
                    <a:srgbClr val="000000"/>
                  </a:solidFill>
                </a:rPr>
                <a:t>　</a:t>
              </a:r>
              <a:r>
                <a:rPr lang="ja-JP" altLang="en-US" sz="1100" dirty="0" smtClean="0">
                  <a:solidFill>
                    <a:srgbClr val="000000"/>
                  </a:solidFill>
                </a:rPr>
                <a:t>ハローワーク等の</a:t>
              </a:r>
              <a:r>
                <a:rPr lang="ja-JP" altLang="en-US" sz="1100" dirty="0">
                  <a:solidFill>
                    <a:srgbClr val="000000"/>
                  </a:solidFill>
                </a:rPr>
                <a:t>紹介により障害者に</a:t>
              </a:r>
              <a:r>
                <a:rPr lang="ja-JP" altLang="en-US" sz="1100" dirty="0" smtClean="0">
                  <a:solidFill>
                    <a:srgbClr val="000000"/>
                  </a:solidFill>
                </a:rPr>
                <a:t>対し、原則３か月の</a:t>
              </a:r>
              <a:r>
                <a:rPr lang="ja-JP" altLang="en-US" sz="1100" dirty="0">
                  <a:solidFill>
                    <a:srgbClr val="000000"/>
                  </a:solidFill>
                </a:rPr>
                <a:t>試行雇用を行う事業主に対し助成。障害者</a:t>
              </a:r>
              <a:r>
                <a:rPr lang="en-US" altLang="ja-JP" sz="1100" dirty="0">
                  <a:solidFill>
                    <a:srgbClr val="000000"/>
                  </a:solidFill>
                </a:rPr>
                <a:t>1</a:t>
              </a:r>
              <a:r>
                <a:rPr lang="ja-JP" altLang="en-US" sz="1100" dirty="0">
                  <a:solidFill>
                    <a:srgbClr val="000000"/>
                  </a:solidFill>
                </a:rPr>
                <a:t>人につき、月</a:t>
              </a:r>
              <a:r>
                <a:rPr lang="en-US" altLang="ja-JP" sz="1100" dirty="0">
                  <a:solidFill>
                    <a:srgbClr val="000000"/>
                  </a:solidFill>
                </a:rPr>
                <a:t>4</a:t>
              </a:r>
              <a:r>
                <a:rPr lang="ja-JP" altLang="en-US" sz="1100" dirty="0">
                  <a:solidFill>
                    <a:srgbClr val="000000"/>
                  </a:solidFill>
                </a:rPr>
                <a:t>万円（精神障害者を初めて雇用する事業主に対しては月額８万円）の奨励金を支給。</a:t>
              </a:r>
            </a:p>
          </p:txBody>
        </p:sp>
      </p:grpSp>
      <p:grpSp>
        <p:nvGrpSpPr>
          <p:cNvPr id="4" name="グループ化 33"/>
          <p:cNvGrpSpPr/>
          <p:nvPr/>
        </p:nvGrpSpPr>
        <p:grpSpPr>
          <a:xfrm>
            <a:off x="309531" y="1739730"/>
            <a:ext cx="9323991" cy="537142"/>
            <a:chOff x="285719" y="1500174"/>
            <a:chExt cx="8606761" cy="483581"/>
          </a:xfrm>
        </p:grpSpPr>
        <p:sp>
          <p:nvSpPr>
            <p:cNvPr id="12" name="角丸四角形 11"/>
            <p:cNvSpPr/>
            <p:nvPr/>
          </p:nvSpPr>
          <p:spPr>
            <a:xfrm>
              <a:off x="285719" y="1500174"/>
              <a:ext cx="2681015" cy="483581"/>
            </a:xfrm>
            <a:prstGeom prst="roundRect">
              <a:avLst/>
            </a:prstGeom>
            <a:solidFill>
              <a:srgbClr val="FFE6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300" b="1" spc="-100" dirty="0" smtClean="0">
                  <a:solidFill>
                    <a:srgbClr val="000000"/>
                  </a:solidFill>
                </a:rPr>
                <a:t>障害者短時間</a:t>
              </a:r>
              <a:r>
                <a:rPr lang="ja-JP" altLang="en-US" sz="1300" b="1" spc="-100" dirty="0">
                  <a:solidFill>
                    <a:srgbClr val="000000"/>
                  </a:solidFill>
                </a:rPr>
                <a:t>トライアル</a:t>
              </a:r>
              <a:r>
                <a:rPr lang="ja-JP" altLang="en-US" sz="1300" b="1" spc="-100" dirty="0" smtClean="0">
                  <a:solidFill>
                    <a:srgbClr val="000000"/>
                  </a:solidFill>
                </a:rPr>
                <a:t>雇用</a:t>
              </a:r>
              <a:r>
                <a:rPr lang="ja-JP" altLang="en-US" sz="1300" b="1" spc="-100" dirty="0">
                  <a:solidFill>
                    <a:srgbClr val="000000"/>
                  </a:solidFill>
                </a:rPr>
                <a:t>奨励</a:t>
              </a:r>
              <a:r>
                <a:rPr lang="ja-JP" altLang="en-US" sz="1300" b="1" spc="-100" dirty="0" smtClean="0">
                  <a:solidFill>
                    <a:srgbClr val="000000"/>
                  </a:solidFill>
                </a:rPr>
                <a:t>金</a:t>
              </a:r>
              <a:endParaRPr lang="ja-JP" altLang="en-US" sz="1300" b="1" spc="-100" dirty="0">
                <a:solidFill>
                  <a:srgbClr val="000000"/>
                </a:solidFill>
              </a:endParaRPr>
            </a:p>
          </p:txBody>
        </p:sp>
        <p:sp>
          <p:nvSpPr>
            <p:cNvPr id="20" name="角丸四角形 19"/>
            <p:cNvSpPr/>
            <p:nvPr/>
          </p:nvSpPr>
          <p:spPr>
            <a:xfrm>
              <a:off x="3000364" y="1500175"/>
              <a:ext cx="5892116" cy="483579"/>
            </a:xfrm>
            <a:prstGeom prst="roundRect">
              <a:avLst>
                <a:gd name="adj" fmla="val 5541"/>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fontAlgn="auto">
                <a:lnSpc>
                  <a:spcPts val="1400"/>
                </a:lnSpc>
                <a:spcBef>
                  <a:spcPts val="0"/>
                </a:spcBef>
                <a:spcAft>
                  <a:spcPts val="0"/>
                </a:spcAft>
              </a:pPr>
              <a:r>
                <a:rPr lang="ja-JP" altLang="en-US" sz="1000" dirty="0">
                  <a:solidFill>
                    <a:srgbClr val="000000"/>
                  </a:solidFill>
                </a:rPr>
                <a:t>・　</a:t>
              </a:r>
              <a:r>
                <a:rPr lang="ja-JP" altLang="ja-JP" sz="1000" dirty="0" smtClean="0">
                  <a:solidFill>
                    <a:srgbClr val="000000"/>
                  </a:solidFill>
                </a:rPr>
                <a:t>精神</a:t>
              </a:r>
              <a:r>
                <a:rPr lang="ja-JP" altLang="ja-JP" sz="1000" dirty="0">
                  <a:solidFill>
                    <a:srgbClr val="000000"/>
                  </a:solidFill>
                </a:rPr>
                <a:t>障害者</a:t>
              </a:r>
              <a:r>
                <a:rPr lang="ja-JP" altLang="en-US" sz="1000" dirty="0">
                  <a:solidFill>
                    <a:srgbClr val="000000"/>
                  </a:solidFill>
                </a:rPr>
                <a:t>等</a:t>
              </a:r>
              <a:r>
                <a:rPr lang="ja-JP" altLang="ja-JP" sz="1000" dirty="0">
                  <a:solidFill>
                    <a:srgbClr val="000000"/>
                  </a:solidFill>
                </a:rPr>
                <a:t>について</a:t>
              </a:r>
              <a:r>
                <a:rPr lang="ja-JP" altLang="ja-JP" sz="1000" dirty="0" smtClean="0">
                  <a:solidFill>
                    <a:srgbClr val="000000"/>
                  </a:solidFill>
                </a:rPr>
                <a:t>、</a:t>
              </a:r>
              <a:r>
                <a:rPr lang="ja-JP" altLang="en-US" sz="1000" dirty="0">
                  <a:solidFill>
                    <a:srgbClr val="000000"/>
                  </a:solidFill>
                </a:rPr>
                <a:t>雇入れ時の週の所定労働時間を１０時間以上２０時間未満とし、</a:t>
              </a:r>
              <a:r>
                <a:rPr lang="ja-JP" altLang="ja-JP" sz="1000" dirty="0" smtClean="0">
                  <a:solidFill>
                    <a:srgbClr val="000000"/>
                  </a:solidFill>
                </a:rPr>
                <a:t>３か月</a:t>
              </a:r>
              <a:r>
                <a:rPr lang="ja-JP" altLang="en-US" sz="1000" dirty="0">
                  <a:solidFill>
                    <a:srgbClr val="000000"/>
                  </a:solidFill>
                </a:rPr>
                <a:t>以上</a:t>
              </a:r>
              <a:r>
                <a:rPr lang="ja-JP" altLang="ja-JP" sz="1000" dirty="0">
                  <a:solidFill>
                    <a:srgbClr val="000000"/>
                  </a:solidFill>
                </a:rPr>
                <a:t>１２か月</a:t>
              </a:r>
              <a:r>
                <a:rPr lang="ja-JP" altLang="en-US" sz="1000" dirty="0">
                  <a:solidFill>
                    <a:srgbClr val="000000"/>
                  </a:solidFill>
                </a:rPr>
                <a:t>以内</a:t>
              </a:r>
              <a:r>
                <a:rPr lang="ja-JP" altLang="ja-JP" sz="1000" dirty="0">
                  <a:solidFill>
                    <a:srgbClr val="000000"/>
                  </a:solidFill>
                </a:rPr>
                <a:t>の</a:t>
              </a:r>
              <a:r>
                <a:rPr lang="ja-JP" altLang="en-US" sz="1000" dirty="0">
                  <a:solidFill>
                    <a:srgbClr val="000000"/>
                  </a:solidFill>
                </a:rPr>
                <a:t>一定の</a:t>
              </a:r>
              <a:r>
                <a:rPr lang="ja-JP" altLang="ja-JP" sz="1000" dirty="0">
                  <a:solidFill>
                    <a:srgbClr val="000000"/>
                  </a:solidFill>
                </a:rPr>
                <a:t>期間をかけながら常用雇用への移行を目指して試行雇用を行う</a:t>
              </a:r>
              <a:r>
                <a:rPr lang="ja-JP" altLang="en-US" sz="1000" dirty="0">
                  <a:solidFill>
                    <a:srgbClr val="000000"/>
                  </a:solidFill>
                </a:rPr>
                <a:t>事業主に対し助成。</a:t>
              </a:r>
              <a:r>
                <a:rPr lang="ja-JP" altLang="en-US" sz="1000" dirty="0" smtClean="0">
                  <a:solidFill>
                    <a:srgbClr val="000000"/>
                  </a:solidFill>
                </a:rPr>
                <a:t>精神障害者</a:t>
              </a:r>
              <a:r>
                <a:rPr lang="ja-JP" altLang="en-US" sz="1000" dirty="0">
                  <a:solidFill>
                    <a:srgbClr val="000000"/>
                  </a:solidFill>
                </a:rPr>
                <a:t>等</a:t>
              </a:r>
              <a:r>
                <a:rPr lang="en-US" altLang="ja-JP" sz="1000" dirty="0">
                  <a:solidFill>
                    <a:srgbClr val="000000"/>
                  </a:solidFill>
                </a:rPr>
                <a:t>1</a:t>
              </a:r>
              <a:r>
                <a:rPr lang="ja-JP" altLang="en-US" sz="1000" dirty="0">
                  <a:solidFill>
                    <a:srgbClr val="000000"/>
                  </a:solidFill>
                </a:rPr>
                <a:t>人に</a:t>
              </a:r>
              <a:r>
                <a:rPr lang="ja-JP" altLang="en-US" sz="1000" dirty="0" smtClean="0">
                  <a:solidFill>
                    <a:srgbClr val="000000"/>
                  </a:solidFill>
                </a:rPr>
                <a:t>つき、月</a:t>
              </a:r>
              <a:r>
                <a:rPr lang="en-US" altLang="ja-JP" sz="1000" dirty="0">
                  <a:solidFill>
                    <a:srgbClr val="000000"/>
                  </a:solidFill>
                </a:rPr>
                <a:t>2</a:t>
              </a:r>
              <a:r>
                <a:rPr lang="ja-JP" altLang="en-US" sz="1000" dirty="0">
                  <a:solidFill>
                    <a:srgbClr val="000000"/>
                  </a:solidFill>
                </a:rPr>
                <a:t>万円の奨励金を支給。</a:t>
              </a:r>
            </a:p>
          </p:txBody>
        </p:sp>
      </p:grpSp>
      <p:grpSp>
        <p:nvGrpSpPr>
          <p:cNvPr id="6" name="グループ化 37"/>
          <p:cNvGrpSpPr/>
          <p:nvPr/>
        </p:nvGrpSpPr>
        <p:grpSpPr>
          <a:xfrm>
            <a:off x="309545" y="2337842"/>
            <a:ext cx="9323989" cy="576064"/>
            <a:chOff x="285721" y="4071942"/>
            <a:chExt cx="8606759" cy="571504"/>
          </a:xfrm>
          <a:solidFill>
            <a:srgbClr val="FFE6CD"/>
          </a:solidFill>
        </p:grpSpPr>
        <p:sp>
          <p:nvSpPr>
            <p:cNvPr id="16" name="角丸四角形 15"/>
            <p:cNvSpPr/>
            <p:nvPr/>
          </p:nvSpPr>
          <p:spPr>
            <a:xfrm>
              <a:off x="285721" y="4071942"/>
              <a:ext cx="2663972" cy="57150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srgbClr val="000000"/>
                  </a:solidFill>
                </a:rPr>
                <a:t>障害者初回雇用奨励金</a:t>
              </a:r>
              <a:endParaRPr lang="en-US" altLang="ja-JP" sz="1400" b="1" dirty="0">
                <a:solidFill>
                  <a:srgbClr val="000000"/>
                </a:solidFill>
              </a:endParaRPr>
            </a:p>
            <a:p>
              <a:pPr algn="ctr" fontAlgn="auto">
                <a:spcBef>
                  <a:spcPts val="0"/>
                </a:spcBef>
                <a:spcAft>
                  <a:spcPts val="0"/>
                </a:spcAft>
              </a:pPr>
              <a:r>
                <a:rPr lang="ja-JP" altLang="en-US" sz="1400" b="1" dirty="0">
                  <a:solidFill>
                    <a:srgbClr val="000000"/>
                  </a:solidFill>
                </a:rPr>
                <a:t>（ファースト・ステップ奨励金）</a:t>
              </a:r>
            </a:p>
          </p:txBody>
        </p:sp>
        <p:sp>
          <p:nvSpPr>
            <p:cNvPr id="29" name="角丸四角形 28"/>
            <p:cNvSpPr/>
            <p:nvPr/>
          </p:nvSpPr>
          <p:spPr>
            <a:xfrm>
              <a:off x="3000364" y="4071942"/>
              <a:ext cx="5892116" cy="571504"/>
            </a:xfrm>
            <a:prstGeom prst="roundRect">
              <a:avLst>
                <a:gd name="adj" fmla="val 10159"/>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fontAlgn="auto">
                <a:spcBef>
                  <a:spcPts val="0"/>
                </a:spcBef>
                <a:spcAft>
                  <a:spcPts val="0"/>
                </a:spcAft>
              </a:pPr>
              <a:r>
                <a:rPr lang="ja-JP" altLang="en-US" sz="1100" dirty="0">
                  <a:solidFill>
                    <a:srgbClr val="000000"/>
                  </a:solidFill>
                </a:rPr>
                <a:t>・　障害者雇用の経験がない中小企業で、初めての雇入れにより法定雇用障害者数以上の障害者を雇用した場合、</a:t>
              </a:r>
              <a:r>
                <a:rPr lang="en-US" altLang="ja-JP" sz="1100" dirty="0">
                  <a:solidFill>
                    <a:srgbClr val="000000"/>
                  </a:solidFill>
                </a:rPr>
                <a:t>120</a:t>
              </a:r>
              <a:r>
                <a:rPr lang="ja-JP" altLang="en-US" sz="1100" dirty="0">
                  <a:solidFill>
                    <a:srgbClr val="000000"/>
                  </a:solidFill>
                </a:rPr>
                <a:t>万円を支給。</a:t>
              </a:r>
            </a:p>
          </p:txBody>
        </p:sp>
      </p:grpSp>
      <p:grpSp>
        <p:nvGrpSpPr>
          <p:cNvPr id="14" name="グループ化 35"/>
          <p:cNvGrpSpPr/>
          <p:nvPr/>
        </p:nvGrpSpPr>
        <p:grpSpPr>
          <a:xfrm>
            <a:off x="332027" y="3585292"/>
            <a:ext cx="9301494" cy="541316"/>
            <a:chOff x="285720" y="2786058"/>
            <a:chExt cx="8606760" cy="612000"/>
          </a:xfrm>
        </p:grpSpPr>
        <p:sp>
          <p:nvSpPr>
            <p:cNvPr id="36" name="角丸四角形 35"/>
            <p:cNvSpPr/>
            <p:nvPr/>
          </p:nvSpPr>
          <p:spPr>
            <a:xfrm>
              <a:off x="285720" y="2786058"/>
              <a:ext cx="2622438" cy="612000"/>
            </a:xfrm>
            <a:prstGeom prst="roundRect">
              <a:avLst/>
            </a:prstGeom>
            <a:solidFill>
              <a:srgbClr val="FFE6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srgbClr val="000000"/>
                  </a:solidFill>
                  <a:latin typeface="ＭＳ Ｐゴシック"/>
                </a:rPr>
                <a:t>発達障害者・</a:t>
              </a:r>
              <a:r>
                <a:rPr lang="ja-JP" altLang="en-US" sz="1400" b="1" dirty="0">
                  <a:solidFill>
                    <a:srgbClr val="000000"/>
                  </a:solidFill>
                </a:rPr>
                <a:t>難治性疾患</a:t>
              </a:r>
              <a:r>
                <a:rPr lang="ja-JP" altLang="en-US" sz="1400" b="1" dirty="0" smtClean="0">
                  <a:solidFill>
                    <a:srgbClr val="000000"/>
                  </a:solidFill>
                </a:rPr>
                <a:t>患者</a:t>
              </a:r>
              <a:endParaRPr lang="en-US" altLang="ja-JP" sz="1400" b="1" dirty="0" smtClean="0">
                <a:solidFill>
                  <a:srgbClr val="000000"/>
                </a:solidFill>
              </a:endParaRPr>
            </a:p>
            <a:p>
              <a:pPr algn="ctr" fontAlgn="auto">
                <a:spcBef>
                  <a:spcPts val="0"/>
                </a:spcBef>
                <a:spcAft>
                  <a:spcPts val="0"/>
                </a:spcAft>
              </a:pPr>
              <a:r>
                <a:rPr lang="ja-JP" altLang="en-US" sz="1400" b="1" dirty="0" smtClean="0">
                  <a:solidFill>
                    <a:srgbClr val="000000"/>
                  </a:solidFill>
                  <a:latin typeface="ＭＳ Ｐゴシック"/>
                </a:rPr>
                <a:t>雇用</a:t>
              </a:r>
              <a:r>
                <a:rPr lang="ja-JP" altLang="en-US" sz="1400" b="1" dirty="0">
                  <a:solidFill>
                    <a:srgbClr val="000000"/>
                  </a:solidFill>
                  <a:latin typeface="ＭＳ Ｐゴシック"/>
                </a:rPr>
                <a:t>開発助成金</a:t>
              </a:r>
              <a:endParaRPr lang="ja-JP" altLang="en-US" sz="1400" dirty="0">
                <a:solidFill>
                  <a:srgbClr val="FFFFFF"/>
                </a:solidFill>
              </a:endParaRPr>
            </a:p>
          </p:txBody>
        </p:sp>
        <p:sp>
          <p:nvSpPr>
            <p:cNvPr id="37" name="角丸四角形 36"/>
            <p:cNvSpPr/>
            <p:nvPr/>
          </p:nvSpPr>
          <p:spPr>
            <a:xfrm>
              <a:off x="3000364" y="2786058"/>
              <a:ext cx="5892116" cy="612000"/>
            </a:xfrm>
            <a:prstGeom prst="roundRect">
              <a:avLst>
                <a:gd name="adj" fmla="val 7115"/>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fontAlgn="auto">
                <a:spcBef>
                  <a:spcPts val="0"/>
                </a:spcBef>
                <a:spcAft>
                  <a:spcPts val="0"/>
                </a:spcAft>
              </a:pPr>
              <a:r>
                <a:rPr lang="ja-JP" altLang="en-US" sz="1100" dirty="0">
                  <a:solidFill>
                    <a:srgbClr val="000000"/>
                  </a:solidFill>
                  <a:latin typeface="ＭＳ Ｐゴシック"/>
                </a:rPr>
                <a:t>・　</a:t>
              </a:r>
              <a:r>
                <a:rPr lang="ja-JP" altLang="en-US" sz="1100" dirty="0">
                  <a:solidFill>
                    <a:srgbClr val="000000"/>
                  </a:solidFill>
                </a:rPr>
                <a:t>発達障害者又は</a:t>
              </a:r>
              <a:r>
                <a:rPr lang="ja-JP" altLang="ja-JP" sz="1100" dirty="0">
                  <a:solidFill>
                    <a:srgbClr val="000000"/>
                  </a:solidFill>
                </a:rPr>
                <a:t>難治性疾患患者</a:t>
              </a:r>
              <a:r>
                <a:rPr lang="ja-JP" altLang="en-US" sz="1100" dirty="0">
                  <a:solidFill>
                    <a:srgbClr val="000000"/>
                  </a:solidFill>
                  <a:latin typeface="ＭＳ Ｐゴシック"/>
                </a:rPr>
                <a:t>をハローワーク等の紹介により雇い入れ、雇用管理に関する事項を把握・報告する事業主に対して</a:t>
              </a:r>
              <a:r>
                <a:rPr lang="en-US" altLang="ja-JP" sz="1100" dirty="0">
                  <a:solidFill>
                    <a:srgbClr val="000000"/>
                  </a:solidFill>
                  <a:latin typeface="ＭＳ Ｐゴシック"/>
                </a:rPr>
                <a:t>50</a:t>
              </a:r>
              <a:r>
                <a:rPr lang="ja-JP" altLang="en-US" sz="1100" dirty="0">
                  <a:solidFill>
                    <a:srgbClr val="000000"/>
                  </a:solidFill>
                  <a:latin typeface="ＭＳ Ｐゴシック"/>
                </a:rPr>
                <a:t>万円（中小企業の場合は</a:t>
              </a:r>
              <a:r>
                <a:rPr lang="en-US" altLang="ja-JP" sz="1100" dirty="0">
                  <a:solidFill>
                    <a:srgbClr val="000000"/>
                  </a:solidFill>
                  <a:latin typeface="ＭＳ Ｐゴシック"/>
                </a:rPr>
                <a:t>120</a:t>
              </a:r>
              <a:r>
                <a:rPr lang="ja-JP" altLang="en-US" sz="1100" dirty="0">
                  <a:solidFill>
                    <a:srgbClr val="000000"/>
                  </a:solidFill>
                  <a:latin typeface="ＭＳ Ｐゴシック"/>
                </a:rPr>
                <a:t>万円）を支給</a:t>
              </a:r>
              <a:r>
                <a:rPr lang="ja-JP" altLang="en-US" sz="1100" dirty="0" smtClean="0">
                  <a:solidFill>
                    <a:srgbClr val="000000"/>
                  </a:solidFill>
                  <a:latin typeface="ＭＳ Ｐゴシック"/>
                </a:rPr>
                <a:t>。</a:t>
              </a:r>
              <a:endParaRPr lang="en-US" altLang="ja-JP" sz="1100" dirty="0">
                <a:solidFill>
                  <a:srgbClr val="000000"/>
                </a:solidFill>
                <a:latin typeface="ＭＳ Ｐゴシック"/>
              </a:endParaRPr>
            </a:p>
          </p:txBody>
        </p:sp>
      </p:grpSp>
      <p:grpSp>
        <p:nvGrpSpPr>
          <p:cNvPr id="43" name="グループ化 42"/>
          <p:cNvGrpSpPr/>
          <p:nvPr/>
        </p:nvGrpSpPr>
        <p:grpSpPr>
          <a:xfrm>
            <a:off x="309531" y="2969827"/>
            <a:ext cx="9323991" cy="576064"/>
            <a:chOff x="285720" y="4071942"/>
            <a:chExt cx="8644568" cy="571504"/>
          </a:xfrm>
          <a:solidFill>
            <a:srgbClr val="FFE6CD"/>
          </a:solidFill>
        </p:grpSpPr>
        <p:sp>
          <p:nvSpPr>
            <p:cNvPr id="44" name="角丸四角形 43"/>
            <p:cNvSpPr/>
            <p:nvPr/>
          </p:nvSpPr>
          <p:spPr>
            <a:xfrm>
              <a:off x="285720" y="4071942"/>
              <a:ext cx="2643206" cy="57150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smtClean="0">
                  <a:solidFill>
                    <a:srgbClr val="000000"/>
                  </a:solidFill>
                </a:rPr>
                <a:t>中小企業障害者多数雇用</a:t>
              </a:r>
              <a:endParaRPr lang="en-US" altLang="ja-JP" sz="1400" b="1" dirty="0" smtClean="0">
                <a:solidFill>
                  <a:srgbClr val="000000"/>
                </a:solidFill>
              </a:endParaRPr>
            </a:p>
            <a:p>
              <a:pPr algn="ctr" fontAlgn="auto">
                <a:spcBef>
                  <a:spcPts val="0"/>
                </a:spcBef>
                <a:spcAft>
                  <a:spcPts val="0"/>
                </a:spcAft>
              </a:pPr>
              <a:r>
                <a:rPr lang="ja-JP" altLang="en-US" sz="1400" b="1" dirty="0" smtClean="0">
                  <a:solidFill>
                    <a:srgbClr val="000000"/>
                  </a:solidFill>
                </a:rPr>
                <a:t>施設設置等助成金</a:t>
              </a:r>
              <a:endParaRPr lang="ja-JP" altLang="en-US" sz="1400" b="1" dirty="0">
                <a:solidFill>
                  <a:srgbClr val="000000"/>
                </a:solidFill>
              </a:endParaRPr>
            </a:p>
          </p:txBody>
        </p:sp>
        <p:sp>
          <p:nvSpPr>
            <p:cNvPr id="45" name="角丸四角形 44"/>
            <p:cNvSpPr/>
            <p:nvPr/>
          </p:nvSpPr>
          <p:spPr>
            <a:xfrm>
              <a:off x="3000364" y="4071942"/>
              <a:ext cx="5929924" cy="571504"/>
            </a:xfrm>
            <a:prstGeom prst="roundRect">
              <a:avLst>
                <a:gd name="adj" fmla="val 10159"/>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fontAlgn="auto">
                <a:spcBef>
                  <a:spcPts val="0"/>
                </a:spcBef>
                <a:spcAft>
                  <a:spcPts val="0"/>
                </a:spcAft>
              </a:pPr>
              <a:r>
                <a:rPr lang="ja-JP" altLang="en-US" sz="1100" spc="-40" dirty="0">
                  <a:solidFill>
                    <a:srgbClr val="000000"/>
                  </a:solidFill>
                </a:rPr>
                <a:t>・　</a:t>
              </a:r>
              <a:r>
                <a:rPr lang="ja-JP" altLang="en-US" sz="1100" spc="-40" dirty="0" smtClean="0">
                  <a:solidFill>
                    <a:srgbClr val="000000"/>
                  </a:solidFill>
                </a:rPr>
                <a:t>障害者の雇入れに係る計画を作成し、当該計画に基づき障害者を１０名以上雇用するとともに、障害者の雇入れに必要な事業所の施設・設備等の設置・整備をする中小企業である事業主に対し助成。雇入れ者数と施設・設備等の設置・整備に要した費用に応じて支給額を決定（上限額</a:t>
              </a:r>
              <a:r>
                <a:rPr lang="en-US" altLang="ja-JP" sz="1100" spc="-40" dirty="0" smtClean="0">
                  <a:solidFill>
                    <a:srgbClr val="000000"/>
                  </a:solidFill>
                </a:rPr>
                <a:t>3000</a:t>
              </a:r>
              <a:r>
                <a:rPr lang="ja-JP" altLang="en-US" sz="1100" spc="-40" dirty="0" smtClean="0">
                  <a:solidFill>
                    <a:srgbClr val="000000"/>
                  </a:solidFill>
                </a:rPr>
                <a:t>万円）。</a:t>
              </a:r>
              <a:endParaRPr lang="ja-JP" altLang="en-US" sz="1100" spc="-40" dirty="0">
                <a:solidFill>
                  <a:srgbClr val="000000"/>
                </a:solidFill>
              </a:endParaRPr>
            </a:p>
          </p:txBody>
        </p:sp>
      </p:grpSp>
      <p:grpSp>
        <p:nvGrpSpPr>
          <p:cNvPr id="46" name="グループ化 36"/>
          <p:cNvGrpSpPr/>
          <p:nvPr/>
        </p:nvGrpSpPr>
        <p:grpSpPr>
          <a:xfrm>
            <a:off x="332043" y="4169651"/>
            <a:ext cx="9271519" cy="593030"/>
            <a:chOff x="302597" y="3320602"/>
            <a:chExt cx="8589883" cy="790203"/>
          </a:xfrm>
          <a:solidFill>
            <a:srgbClr val="FFE6CD"/>
          </a:solidFill>
        </p:grpSpPr>
        <p:sp>
          <p:nvSpPr>
            <p:cNvPr id="47" name="角丸四角形 46"/>
            <p:cNvSpPr/>
            <p:nvPr/>
          </p:nvSpPr>
          <p:spPr>
            <a:xfrm>
              <a:off x="302597" y="3320602"/>
              <a:ext cx="2615539" cy="79020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smtClean="0">
                  <a:solidFill>
                    <a:srgbClr val="000000"/>
                  </a:solidFill>
                </a:rPr>
                <a:t>障害者職場定着支援奨励金</a:t>
              </a:r>
              <a:endParaRPr lang="ja-JP" altLang="en-US" sz="1400" b="1" dirty="0">
                <a:solidFill>
                  <a:srgbClr val="000000"/>
                </a:solidFill>
              </a:endParaRPr>
            </a:p>
          </p:txBody>
        </p:sp>
        <p:sp>
          <p:nvSpPr>
            <p:cNvPr id="48" name="角丸四角形 47"/>
            <p:cNvSpPr/>
            <p:nvPr/>
          </p:nvSpPr>
          <p:spPr>
            <a:xfrm>
              <a:off x="3000364" y="3323857"/>
              <a:ext cx="5892116" cy="786948"/>
            </a:xfrm>
            <a:prstGeom prst="roundRect">
              <a:avLst>
                <a:gd name="adj" fmla="val 9486"/>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8900" indent="-88900" fontAlgn="auto">
                <a:spcBef>
                  <a:spcPts val="0"/>
                </a:spcBef>
                <a:spcAft>
                  <a:spcPts val="0"/>
                </a:spcAft>
              </a:pPr>
              <a:r>
                <a:rPr lang="ja-JP" altLang="en-US" sz="1100" dirty="0">
                  <a:solidFill>
                    <a:srgbClr val="000000"/>
                  </a:solidFill>
                </a:rPr>
                <a:t>・　ハローワーク等の紹介により障害者を雇い入れ、業務の遂行に必要な援助や指導を行う職場支援員を、雇用又は業務委託により配置する事業主に対して月額３万円（中小企業の場合は４万円）、委嘱により配置する事業主に対して１回当たり１万円を支給</a:t>
              </a:r>
              <a:r>
                <a:rPr lang="ja-JP" altLang="en-US" sz="1100" dirty="0" smtClean="0">
                  <a:solidFill>
                    <a:srgbClr val="000000"/>
                  </a:solidFill>
                </a:rPr>
                <a:t>。</a:t>
              </a:r>
              <a:endParaRPr lang="ja-JP" altLang="en-US" sz="1100" dirty="0">
                <a:solidFill>
                  <a:srgbClr val="000000"/>
                </a:solidFill>
              </a:endParaRPr>
            </a:p>
          </p:txBody>
        </p:sp>
      </p:grpSp>
      <p:grpSp>
        <p:nvGrpSpPr>
          <p:cNvPr id="49" name="グループ化 38"/>
          <p:cNvGrpSpPr/>
          <p:nvPr/>
        </p:nvGrpSpPr>
        <p:grpSpPr>
          <a:xfrm>
            <a:off x="332027" y="4850038"/>
            <a:ext cx="9301494" cy="596825"/>
            <a:chOff x="285721" y="4714884"/>
            <a:chExt cx="8606759" cy="571504"/>
          </a:xfrm>
        </p:grpSpPr>
        <p:sp>
          <p:nvSpPr>
            <p:cNvPr id="50" name="角丸四角形 49"/>
            <p:cNvSpPr/>
            <p:nvPr/>
          </p:nvSpPr>
          <p:spPr>
            <a:xfrm>
              <a:off x="285721" y="4714884"/>
              <a:ext cx="2613814" cy="571504"/>
            </a:xfrm>
            <a:prstGeom prst="roundRect">
              <a:avLst/>
            </a:prstGeom>
            <a:solidFill>
              <a:srgbClr val="FFE6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srgbClr val="000000"/>
                  </a:solidFill>
                </a:rPr>
                <a:t>訪問型</a:t>
              </a:r>
              <a:r>
                <a:rPr lang="ja-JP" altLang="en-US" sz="1400" b="1" dirty="0" smtClean="0">
                  <a:solidFill>
                    <a:srgbClr val="000000"/>
                  </a:solidFill>
                </a:rPr>
                <a:t>職場適応援助</a:t>
              </a:r>
              <a:endParaRPr lang="en-US" altLang="ja-JP" sz="1400" b="1" dirty="0" smtClean="0">
                <a:solidFill>
                  <a:srgbClr val="000000"/>
                </a:solidFill>
              </a:endParaRPr>
            </a:p>
            <a:p>
              <a:pPr algn="ctr" fontAlgn="auto">
                <a:spcBef>
                  <a:spcPts val="0"/>
                </a:spcBef>
                <a:spcAft>
                  <a:spcPts val="0"/>
                </a:spcAft>
              </a:pPr>
              <a:r>
                <a:rPr lang="ja-JP" altLang="en-US" sz="1400" b="1" dirty="0" smtClean="0">
                  <a:solidFill>
                    <a:srgbClr val="000000"/>
                  </a:solidFill>
                </a:rPr>
                <a:t>促進助成金</a:t>
              </a:r>
              <a:endParaRPr lang="ja-JP" altLang="en-US" sz="1400" b="1" dirty="0">
                <a:solidFill>
                  <a:srgbClr val="000000"/>
                </a:solidFill>
              </a:endParaRPr>
            </a:p>
          </p:txBody>
        </p:sp>
        <p:sp>
          <p:nvSpPr>
            <p:cNvPr id="51" name="角丸四角形 50"/>
            <p:cNvSpPr/>
            <p:nvPr/>
          </p:nvSpPr>
          <p:spPr>
            <a:xfrm>
              <a:off x="3000364" y="4714884"/>
              <a:ext cx="5892116" cy="571504"/>
            </a:xfrm>
            <a:prstGeom prst="roundRect">
              <a:avLst>
                <a:gd name="adj" fmla="val 7619"/>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0000"/>
                  </a:solidFill>
                </a:rPr>
                <a:t>・　企業に雇用され、職場適応・定着に特に課題を抱える障害者について、支援</a:t>
              </a:r>
              <a:r>
                <a:rPr lang="ja-JP" altLang="en-US" sz="1100" dirty="0">
                  <a:solidFill>
                    <a:srgbClr val="000000"/>
                  </a:solidFill>
                  <a:latin typeface="ＭＳ Ｐゴシック" pitchFamily="50" charset="-128"/>
                </a:rPr>
                <a:t>計画に基づき訪問型職場適応援助者による専門的な支援を提供する事業主に対して、支援実施１日当たり</a:t>
              </a:r>
              <a:r>
                <a:rPr lang="en-US" altLang="ja-JP" sz="1100" dirty="0">
                  <a:solidFill>
                    <a:srgbClr val="000000"/>
                  </a:solidFill>
                  <a:latin typeface="ＭＳ Ｐゴシック" pitchFamily="50" charset="-128"/>
                </a:rPr>
                <a:t>16,000</a:t>
              </a:r>
              <a:r>
                <a:rPr lang="ja-JP" altLang="en-US" sz="1100" dirty="0">
                  <a:solidFill>
                    <a:srgbClr val="000000"/>
                  </a:solidFill>
                  <a:latin typeface="ＭＳ Ｐゴシック" pitchFamily="50" charset="-128"/>
                </a:rPr>
                <a:t>円（４時間未満の日</a:t>
              </a:r>
              <a:r>
                <a:rPr lang="en-US" altLang="ja-JP" sz="1100" dirty="0">
                  <a:solidFill>
                    <a:srgbClr val="000000"/>
                  </a:solidFill>
                  <a:latin typeface="ＭＳ Ｐゴシック" pitchFamily="50" charset="-128"/>
                </a:rPr>
                <a:t>8,000</a:t>
              </a:r>
              <a:r>
                <a:rPr lang="ja-JP" altLang="en-US" sz="1100" dirty="0">
                  <a:solidFill>
                    <a:srgbClr val="000000"/>
                  </a:solidFill>
                  <a:latin typeface="ＭＳ Ｐゴシック" pitchFamily="50" charset="-128"/>
                </a:rPr>
                <a:t>円）及び訪問型職場適応援助者養成研修受講料</a:t>
              </a:r>
              <a:r>
                <a:rPr lang="ja-JP" altLang="en-US" sz="1100" dirty="0" smtClean="0">
                  <a:solidFill>
                    <a:srgbClr val="000000"/>
                  </a:solidFill>
                  <a:latin typeface="ＭＳ Ｐゴシック" pitchFamily="50" charset="-128"/>
                </a:rPr>
                <a:t>の</a:t>
              </a:r>
              <a:r>
                <a:rPr lang="ja-JP" altLang="en-US" sz="1100" dirty="0">
                  <a:solidFill>
                    <a:srgbClr val="000000"/>
                  </a:solidFill>
                  <a:latin typeface="ＭＳ Ｐゴシック" pitchFamily="50" charset="-128"/>
                </a:rPr>
                <a:t>１／</a:t>
              </a:r>
              <a:r>
                <a:rPr lang="ja-JP" altLang="en-US" sz="1100" dirty="0" smtClean="0">
                  <a:solidFill>
                    <a:srgbClr val="000000"/>
                  </a:solidFill>
                  <a:latin typeface="ＭＳ Ｐゴシック" pitchFamily="50" charset="-128"/>
                </a:rPr>
                <a:t>２を支給。</a:t>
              </a:r>
              <a:endParaRPr lang="en-US" altLang="ja-JP" sz="1100" dirty="0">
                <a:solidFill>
                  <a:srgbClr val="000000"/>
                </a:solidFill>
              </a:endParaRPr>
            </a:p>
          </p:txBody>
        </p:sp>
      </p:grpSp>
      <p:grpSp>
        <p:nvGrpSpPr>
          <p:cNvPr id="52" name="グループ化 51"/>
          <p:cNvGrpSpPr/>
          <p:nvPr/>
        </p:nvGrpSpPr>
        <p:grpSpPr>
          <a:xfrm>
            <a:off x="371412" y="5558758"/>
            <a:ext cx="9323989" cy="642565"/>
            <a:chOff x="323529" y="2996952"/>
            <a:chExt cx="8606759" cy="792088"/>
          </a:xfrm>
        </p:grpSpPr>
        <p:sp>
          <p:nvSpPr>
            <p:cNvPr id="53" name="角丸四角形 52"/>
            <p:cNvSpPr/>
            <p:nvPr/>
          </p:nvSpPr>
          <p:spPr>
            <a:xfrm>
              <a:off x="323529" y="3011536"/>
              <a:ext cx="2586087" cy="777504"/>
            </a:xfrm>
            <a:prstGeom prst="roundRect">
              <a:avLst/>
            </a:prstGeom>
            <a:solidFill>
              <a:srgbClr val="FFE6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srgbClr val="000000"/>
                  </a:solidFill>
                </a:rPr>
                <a:t>企業在籍型</a:t>
              </a:r>
              <a:r>
                <a:rPr lang="ja-JP" altLang="en-US" sz="1400" b="1" dirty="0" smtClean="0">
                  <a:solidFill>
                    <a:srgbClr val="000000"/>
                  </a:solidFill>
                </a:rPr>
                <a:t>職場適応援助</a:t>
              </a:r>
              <a:endParaRPr lang="en-US" altLang="ja-JP" sz="1400" b="1" dirty="0" smtClean="0">
                <a:solidFill>
                  <a:srgbClr val="000000"/>
                </a:solidFill>
              </a:endParaRPr>
            </a:p>
            <a:p>
              <a:pPr algn="ctr" fontAlgn="auto">
                <a:spcBef>
                  <a:spcPts val="0"/>
                </a:spcBef>
                <a:spcAft>
                  <a:spcPts val="0"/>
                </a:spcAft>
              </a:pPr>
              <a:r>
                <a:rPr lang="ja-JP" altLang="en-US" sz="1400" b="1" dirty="0" smtClean="0">
                  <a:solidFill>
                    <a:srgbClr val="000000"/>
                  </a:solidFill>
                </a:rPr>
                <a:t>促進助成金</a:t>
              </a:r>
              <a:endParaRPr lang="ja-JP" altLang="en-US" sz="1400" b="1" dirty="0">
                <a:solidFill>
                  <a:srgbClr val="000000"/>
                </a:solidFill>
              </a:endParaRPr>
            </a:p>
          </p:txBody>
        </p:sp>
        <p:sp>
          <p:nvSpPr>
            <p:cNvPr id="54" name="角丸四角形 53"/>
            <p:cNvSpPr/>
            <p:nvPr/>
          </p:nvSpPr>
          <p:spPr>
            <a:xfrm>
              <a:off x="3038172" y="2996952"/>
              <a:ext cx="5892116" cy="777504"/>
            </a:xfrm>
            <a:prstGeom prst="roundRect">
              <a:avLst>
                <a:gd name="adj" fmla="val 7619"/>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0000"/>
                  </a:solidFill>
                </a:rPr>
                <a:t>・　自社において雇用し、職場適応・定着に特に課題を抱える障害者</a:t>
              </a:r>
              <a:r>
                <a:rPr lang="ja-JP" altLang="en-US" sz="1100" dirty="0">
                  <a:solidFill>
                    <a:srgbClr val="000000"/>
                  </a:solidFill>
                  <a:latin typeface="ＭＳ Ｐゴシック" pitchFamily="50" charset="-128"/>
                </a:rPr>
                <a:t>について、企業在籍型職場適応援助者を配置して支援計画に基づく専門的な支援を実施させる事業主に対して、月額６万円（中小企業の場合は８万円）及び企業在籍型職場適応援助者養成研修受講料の１／２を支給</a:t>
              </a:r>
              <a:r>
                <a:rPr lang="ja-JP" altLang="en-US" sz="1100" dirty="0" smtClean="0">
                  <a:solidFill>
                    <a:srgbClr val="000000"/>
                  </a:solidFill>
                  <a:latin typeface="ＭＳ Ｐゴシック" pitchFamily="50" charset="-128"/>
                </a:rPr>
                <a:t>。</a:t>
              </a:r>
              <a:endParaRPr lang="en-US" altLang="ja-JP" sz="1100" dirty="0">
                <a:solidFill>
                  <a:srgbClr val="000000"/>
                </a:solidFill>
              </a:endParaRPr>
            </a:p>
          </p:txBody>
        </p:sp>
      </p:grpSp>
      <p:grpSp>
        <p:nvGrpSpPr>
          <p:cNvPr id="55" name="グループ化 34"/>
          <p:cNvGrpSpPr/>
          <p:nvPr/>
        </p:nvGrpSpPr>
        <p:grpSpPr>
          <a:xfrm>
            <a:off x="309530" y="692750"/>
            <a:ext cx="9323990" cy="504002"/>
            <a:chOff x="285720" y="2143115"/>
            <a:chExt cx="8501122" cy="648003"/>
          </a:xfrm>
        </p:grpSpPr>
        <p:sp>
          <p:nvSpPr>
            <p:cNvPr id="56" name="角丸四角形 55"/>
            <p:cNvSpPr/>
            <p:nvPr/>
          </p:nvSpPr>
          <p:spPr>
            <a:xfrm>
              <a:off x="285720" y="2143115"/>
              <a:ext cx="2643206" cy="648000"/>
            </a:xfrm>
            <a:prstGeom prst="roundRect">
              <a:avLst/>
            </a:prstGeom>
            <a:solidFill>
              <a:srgbClr val="FFE6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a:solidFill>
                    <a:srgbClr val="000000"/>
                  </a:solidFill>
                </a:rPr>
                <a:t>特定求職者雇用開発助成金</a:t>
              </a:r>
            </a:p>
          </p:txBody>
        </p:sp>
        <p:sp>
          <p:nvSpPr>
            <p:cNvPr id="57" name="角丸四角形 56"/>
            <p:cNvSpPr/>
            <p:nvPr/>
          </p:nvSpPr>
          <p:spPr>
            <a:xfrm>
              <a:off x="3000364" y="2143118"/>
              <a:ext cx="5786478" cy="648000"/>
            </a:xfrm>
            <a:prstGeom prst="roundRect">
              <a:avLst>
                <a:gd name="adj" fmla="val 8959"/>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1400"/>
                </a:lnSpc>
                <a:spcBef>
                  <a:spcPts val="0"/>
                </a:spcBef>
                <a:spcAft>
                  <a:spcPts val="0"/>
                </a:spcAft>
              </a:pPr>
              <a:r>
                <a:rPr lang="ja-JP" altLang="en-US" sz="1100" dirty="0">
                  <a:solidFill>
                    <a:srgbClr val="000000"/>
                  </a:solidFill>
                </a:rPr>
                <a:t>・　ハローワーク等の紹介により障害者を雇用する事業主</a:t>
              </a:r>
              <a:r>
                <a:rPr lang="ja-JP" altLang="en-US" sz="1100" dirty="0" smtClean="0">
                  <a:solidFill>
                    <a:srgbClr val="000000"/>
                  </a:solidFill>
                </a:rPr>
                <a:t>に、１人当たり</a:t>
              </a:r>
              <a:r>
                <a:rPr lang="en-US" altLang="ja-JP" sz="1100" dirty="0">
                  <a:solidFill>
                    <a:srgbClr val="000000"/>
                  </a:solidFill>
                </a:rPr>
                <a:t>50</a:t>
              </a:r>
              <a:r>
                <a:rPr lang="ja-JP" altLang="en-US" sz="1100" dirty="0" smtClean="0">
                  <a:solidFill>
                    <a:srgbClr val="000000"/>
                  </a:solidFill>
                </a:rPr>
                <a:t>万円</a:t>
              </a:r>
              <a:r>
                <a:rPr lang="ja-JP" altLang="en-US" sz="1100" dirty="0">
                  <a:solidFill>
                    <a:srgbClr val="000000"/>
                  </a:solidFill>
                </a:rPr>
                <a:t>（中</a:t>
              </a:r>
              <a:r>
                <a:rPr lang="ja-JP" altLang="en-US" sz="1100" dirty="0" smtClean="0">
                  <a:solidFill>
                    <a:srgbClr val="000000"/>
                  </a:solidFill>
                </a:rPr>
                <a:t>小企業の場合は</a:t>
              </a:r>
              <a:r>
                <a:rPr lang="en-US" altLang="ja-JP" sz="1100" dirty="0">
                  <a:solidFill>
                    <a:srgbClr val="000000"/>
                  </a:solidFill>
                </a:rPr>
                <a:t>120</a:t>
              </a:r>
              <a:r>
                <a:rPr lang="ja-JP" altLang="en-US" sz="1100" dirty="0" smtClean="0">
                  <a:solidFill>
                    <a:srgbClr val="000000"/>
                  </a:solidFill>
                </a:rPr>
                <a:t>万円）等を支給。</a:t>
              </a:r>
              <a:endParaRPr lang="ja-JP" altLang="en-US" sz="1100" dirty="0">
                <a:solidFill>
                  <a:srgbClr val="000000"/>
                </a:solidFill>
              </a:endParaRPr>
            </a:p>
          </p:txBody>
        </p:sp>
      </p:grpSp>
      <p:grpSp>
        <p:nvGrpSpPr>
          <p:cNvPr id="58" name="グループ化 34"/>
          <p:cNvGrpSpPr/>
          <p:nvPr/>
        </p:nvGrpSpPr>
        <p:grpSpPr>
          <a:xfrm>
            <a:off x="350489" y="6235329"/>
            <a:ext cx="9323990" cy="609841"/>
            <a:chOff x="285720" y="2143115"/>
            <a:chExt cx="8501122" cy="648001"/>
          </a:xfrm>
        </p:grpSpPr>
        <p:sp>
          <p:nvSpPr>
            <p:cNvPr id="59" name="角丸四角形 58"/>
            <p:cNvSpPr/>
            <p:nvPr/>
          </p:nvSpPr>
          <p:spPr>
            <a:xfrm>
              <a:off x="285720" y="2143115"/>
              <a:ext cx="2573419" cy="648000"/>
            </a:xfrm>
            <a:prstGeom prst="roundRect">
              <a:avLst/>
            </a:prstGeom>
            <a:solidFill>
              <a:srgbClr val="FFE6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sz="1400" b="1" dirty="0" smtClean="0">
                  <a:solidFill>
                    <a:srgbClr val="000000"/>
                  </a:solidFill>
                </a:rPr>
                <a:t>障害者職場復帰支援助成金</a:t>
              </a:r>
              <a:endParaRPr lang="ja-JP" altLang="en-US" sz="1400" b="1" dirty="0">
                <a:solidFill>
                  <a:srgbClr val="000000"/>
                </a:solidFill>
              </a:endParaRPr>
            </a:p>
          </p:txBody>
        </p:sp>
        <p:sp>
          <p:nvSpPr>
            <p:cNvPr id="60" name="角丸四角形 59"/>
            <p:cNvSpPr/>
            <p:nvPr/>
          </p:nvSpPr>
          <p:spPr>
            <a:xfrm>
              <a:off x="3000364" y="2143116"/>
              <a:ext cx="5786478" cy="648000"/>
            </a:xfrm>
            <a:prstGeom prst="roundRect">
              <a:avLst>
                <a:gd name="adj" fmla="val 8959"/>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lnSpc>
                  <a:spcPts val="1400"/>
                </a:lnSpc>
                <a:spcBef>
                  <a:spcPts val="0"/>
                </a:spcBef>
                <a:spcAft>
                  <a:spcPts val="0"/>
                </a:spcAft>
              </a:pPr>
              <a:r>
                <a:rPr lang="ja-JP" altLang="en-US" sz="1100" dirty="0">
                  <a:solidFill>
                    <a:srgbClr val="000000"/>
                  </a:solidFill>
                </a:rPr>
                <a:t>・　雇用する労働者が事故や難病等の発症などによる中途障害等により長期の休職を余儀なくされ、かつ、復帰にあたり雇用の継続のために職場適応の措置が必要な場合に、必要な措置を講じて雇用の継続を図った事業主に対して</a:t>
              </a:r>
              <a:r>
                <a:rPr lang="en-US" altLang="ja-JP" sz="1100" dirty="0">
                  <a:solidFill>
                    <a:srgbClr val="000000"/>
                  </a:solidFill>
                </a:rPr>
                <a:t>50</a:t>
              </a:r>
              <a:r>
                <a:rPr lang="ja-JP" altLang="en-US" sz="1100" dirty="0">
                  <a:solidFill>
                    <a:srgbClr val="000000"/>
                  </a:solidFill>
                </a:rPr>
                <a:t>万円（中小企業の場合は</a:t>
              </a:r>
              <a:r>
                <a:rPr lang="en-US" altLang="ja-JP" sz="1100" dirty="0">
                  <a:solidFill>
                    <a:srgbClr val="000000"/>
                  </a:solidFill>
                </a:rPr>
                <a:t>70</a:t>
              </a:r>
              <a:r>
                <a:rPr lang="ja-JP" altLang="en-US" sz="1100" dirty="0">
                  <a:solidFill>
                    <a:srgbClr val="000000"/>
                  </a:solidFill>
                </a:rPr>
                <a:t>万円）を支給</a:t>
              </a:r>
              <a:r>
                <a:rPr lang="ja-JP" altLang="en-US" sz="1100" dirty="0" smtClean="0">
                  <a:solidFill>
                    <a:srgbClr val="000000"/>
                  </a:solidFill>
                </a:rPr>
                <a:t>。</a:t>
              </a:r>
              <a:endParaRPr lang="ja-JP" altLang="en-US" sz="1100" dirty="0">
                <a:solidFill>
                  <a:srgbClr val="000000"/>
                </a:solidFill>
              </a:endParaRPr>
            </a:p>
          </p:txBody>
        </p:sp>
      </p:grpSp>
      <p:sp>
        <p:nvSpPr>
          <p:cNvPr id="5" name="テキスト ボックス 4"/>
          <p:cNvSpPr txBox="1"/>
          <p:nvPr/>
        </p:nvSpPr>
        <p:spPr>
          <a:xfrm>
            <a:off x="7545288" y="324769"/>
            <a:ext cx="1677125" cy="276999"/>
          </a:xfrm>
          <a:prstGeom prst="rect">
            <a:avLst/>
          </a:prstGeom>
          <a:noFill/>
        </p:spPr>
        <p:txBody>
          <a:bodyPr wrap="square" rtlCol="0">
            <a:spAutoFit/>
          </a:bodyPr>
          <a:lstStyle/>
          <a:p>
            <a:r>
              <a:rPr kumimoji="1" lang="ja-JP" altLang="en-US" sz="1200" dirty="0" smtClean="0"/>
              <a:t>平成</a:t>
            </a:r>
            <a:r>
              <a:rPr kumimoji="1" lang="en-US" altLang="ja-JP" sz="1200" dirty="0" smtClean="0"/>
              <a:t>28</a:t>
            </a:r>
            <a:r>
              <a:rPr kumimoji="1" lang="ja-JP" altLang="en-US" sz="1200" dirty="0" smtClean="0"/>
              <a:t>年</a:t>
            </a:r>
            <a:r>
              <a:rPr kumimoji="1" lang="en-US" altLang="ja-JP" sz="1200" dirty="0" smtClean="0"/>
              <a:t>4</a:t>
            </a:r>
            <a:r>
              <a:rPr kumimoji="1" lang="ja-JP" altLang="en-US" sz="1200" dirty="0" smtClean="0"/>
              <a:t>月</a:t>
            </a:r>
            <a:r>
              <a:rPr kumimoji="1" lang="en-US" altLang="ja-JP" sz="1200" dirty="0" smtClean="0"/>
              <a:t>1</a:t>
            </a:r>
            <a:r>
              <a:rPr kumimoji="1" lang="ja-JP" altLang="en-US" sz="1200" dirty="0" smtClean="0"/>
              <a:t>日現在</a:t>
            </a:r>
            <a:endParaRPr kumimoji="1" lang="ja-JP" altLang="en-US" sz="1200" dirty="0"/>
          </a:p>
        </p:txBody>
      </p:sp>
      <p:sp>
        <p:nvSpPr>
          <p:cNvPr id="40" name="スライド番号プレースホルダー 2"/>
          <p:cNvSpPr>
            <a:spLocks/>
          </p:cNvSpPr>
          <p:nvPr/>
        </p:nvSpPr>
        <p:spPr bwMode="auto">
          <a:xfrm>
            <a:off x="9499060" y="6540249"/>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13</a:t>
            </a:r>
          </a:p>
        </p:txBody>
      </p:sp>
    </p:spTree>
    <p:extLst>
      <p:ext uri="{BB962C8B-B14F-4D97-AF65-F5344CB8AC3E}">
        <p14:creationId xmlns:p14="http://schemas.microsoft.com/office/powerpoint/2010/main" val="4223303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07362" y="115892"/>
            <a:ext cx="8915401" cy="720724"/>
          </a:xfrm>
        </p:spPr>
        <p:txBody>
          <a:bodyPr>
            <a:normAutofit fontScale="90000"/>
          </a:bodyPr>
          <a:lstStyle/>
          <a:p>
            <a:pPr eaLnBrk="1" hangingPunct="1"/>
            <a:r>
              <a:rPr lang="ja-JP" altLang="en-US" sz="2500" dirty="0" smtClean="0"/>
              <a:t>「トライアル雇用」による障害者雇用の推進</a:t>
            </a:r>
            <a:br>
              <a:rPr lang="ja-JP" altLang="en-US" sz="2500" dirty="0" smtClean="0"/>
            </a:br>
            <a:r>
              <a:rPr lang="ja-JP" altLang="en-US" sz="2500" dirty="0" smtClean="0"/>
              <a:t>～障害者トライアル雇用奨励金～</a:t>
            </a:r>
          </a:p>
        </p:txBody>
      </p:sp>
      <p:sp>
        <p:nvSpPr>
          <p:cNvPr id="19460" name="AutoShape 4"/>
          <p:cNvSpPr>
            <a:spLocks noChangeArrowheads="1"/>
          </p:cNvSpPr>
          <p:nvPr/>
        </p:nvSpPr>
        <p:spPr bwMode="auto">
          <a:xfrm>
            <a:off x="428231" y="2204864"/>
            <a:ext cx="8971265" cy="4510266"/>
          </a:xfrm>
          <a:prstGeom prst="roundRect">
            <a:avLst>
              <a:gd name="adj" fmla="val 9963"/>
            </a:avLst>
          </a:prstGeom>
          <a:solidFill>
            <a:schemeClr val="accent1"/>
          </a:solidFill>
          <a:ln w="9525">
            <a:solidFill>
              <a:srgbClr val="000000"/>
            </a:solidFill>
            <a:round/>
            <a:headEnd/>
            <a:tailEnd/>
          </a:ln>
        </p:spPr>
        <p:txBody>
          <a:bodyPr lIns="66902" tIns="8005" rIns="66902" bIns="8005"/>
          <a:lstStyle/>
          <a:p>
            <a:pPr fontAlgn="auto">
              <a:spcBef>
                <a:spcPts val="0"/>
              </a:spcBef>
              <a:spcAft>
                <a:spcPts val="0"/>
              </a:spcAft>
            </a:pPr>
            <a:endParaRPr lang="ja-JP" altLang="en-US">
              <a:solidFill>
                <a:prstClr val="black"/>
              </a:solidFill>
              <a:latin typeface="Calibri"/>
              <a:ea typeface="ＭＳ Ｐゴシック"/>
            </a:endParaRPr>
          </a:p>
        </p:txBody>
      </p:sp>
      <p:sp>
        <p:nvSpPr>
          <p:cNvPr id="19461" name="AutoShape 5"/>
          <p:cNvSpPr>
            <a:spLocks noChangeArrowheads="1"/>
          </p:cNvSpPr>
          <p:nvPr/>
        </p:nvSpPr>
        <p:spPr bwMode="auto">
          <a:xfrm rot="675698">
            <a:off x="583722" y="2282053"/>
            <a:ext cx="4250034" cy="1854200"/>
          </a:xfrm>
          <a:prstGeom prst="cloudCallout">
            <a:avLst>
              <a:gd name="adj1" fmla="val 55001"/>
              <a:gd name="adj2" fmla="val 19752"/>
            </a:avLst>
          </a:prstGeom>
          <a:solidFill>
            <a:srgbClr val="FFFFFF"/>
          </a:solidFill>
          <a:ln w="9525">
            <a:solidFill>
              <a:srgbClr val="000000"/>
            </a:solidFill>
            <a:round/>
            <a:headEnd/>
            <a:tailEnd/>
          </a:ln>
        </p:spPr>
        <p:txBody>
          <a:bodyPr lIns="66902" tIns="8005" rIns="66902" bIns="8005"/>
          <a:lstStyle/>
          <a:p>
            <a:pPr fontAlgn="auto">
              <a:spcBef>
                <a:spcPts val="0"/>
              </a:spcBef>
              <a:spcAft>
                <a:spcPts val="0"/>
              </a:spcAft>
            </a:pPr>
            <a:endParaRPr lang="ja-JP" altLang="ja-JP">
              <a:solidFill>
                <a:prstClr val="black"/>
              </a:solidFill>
              <a:latin typeface="Calibri"/>
              <a:ea typeface="ＭＳ Ｐゴシック"/>
            </a:endParaRPr>
          </a:p>
        </p:txBody>
      </p:sp>
      <p:sp>
        <p:nvSpPr>
          <p:cNvPr id="19462" name="AutoShape 6"/>
          <p:cNvSpPr>
            <a:spLocks noChangeArrowheads="1"/>
          </p:cNvSpPr>
          <p:nvPr/>
        </p:nvSpPr>
        <p:spPr bwMode="auto">
          <a:xfrm rot="-10124302">
            <a:off x="571153" y="4924540"/>
            <a:ext cx="4430625" cy="1773238"/>
          </a:xfrm>
          <a:prstGeom prst="cloudCallout">
            <a:avLst>
              <a:gd name="adj1" fmla="val -44728"/>
              <a:gd name="adj2" fmla="val 61326"/>
            </a:avLst>
          </a:prstGeom>
          <a:solidFill>
            <a:srgbClr val="FFFFFF"/>
          </a:solidFill>
          <a:ln w="9525">
            <a:solidFill>
              <a:srgbClr val="000000"/>
            </a:solidFill>
            <a:round/>
            <a:headEnd/>
            <a:tailEnd/>
          </a:ln>
        </p:spPr>
        <p:txBody>
          <a:bodyPr rot="10800000" lIns="66902" tIns="8005" rIns="66902" bIns="8005"/>
          <a:lstStyle/>
          <a:p>
            <a:pPr fontAlgn="auto">
              <a:spcBef>
                <a:spcPts val="0"/>
              </a:spcBef>
              <a:spcAft>
                <a:spcPts val="0"/>
              </a:spcAft>
            </a:pPr>
            <a:endParaRPr lang="ja-JP" altLang="ja-JP">
              <a:solidFill>
                <a:prstClr val="black"/>
              </a:solidFill>
              <a:latin typeface="Calibri"/>
              <a:ea typeface="ＭＳ Ｐゴシック"/>
            </a:endParaRPr>
          </a:p>
        </p:txBody>
      </p:sp>
      <p:sp>
        <p:nvSpPr>
          <p:cNvPr id="19463" name="AutoShape 7"/>
          <p:cNvSpPr>
            <a:spLocks noChangeArrowheads="1"/>
          </p:cNvSpPr>
          <p:nvPr/>
        </p:nvSpPr>
        <p:spPr bwMode="auto">
          <a:xfrm>
            <a:off x="4953000" y="3573027"/>
            <a:ext cx="2730303" cy="1726431"/>
          </a:xfrm>
          <a:prstGeom prst="roundRect">
            <a:avLst>
              <a:gd name="adj" fmla="val 16667"/>
            </a:avLst>
          </a:prstGeom>
          <a:solidFill>
            <a:srgbClr val="FF99CC"/>
          </a:solidFill>
          <a:ln w="9525">
            <a:solidFill>
              <a:srgbClr val="000000"/>
            </a:solidFill>
            <a:round/>
            <a:headEnd/>
            <a:tailEnd/>
          </a:ln>
        </p:spPr>
        <p:txBody>
          <a:bodyPr lIns="66902" tIns="8005" rIns="66902" bIns="8005"/>
          <a:lstStyle/>
          <a:p>
            <a:pPr fontAlgn="auto">
              <a:spcBef>
                <a:spcPts val="0"/>
              </a:spcBef>
              <a:spcAft>
                <a:spcPts val="0"/>
              </a:spcAft>
            </a:pPr>
            <a:endParaRPr lang="ja-JP" altLang="en-US">
              <a:solidFill>
                <a:prstClr val="black"/>
              </a:solidFill>
              <a:latin typeface="Calibri"/>
              <a:ea typeface="ＭＳ Ｐゴシック"/>
            </a:endParaRPr>
          </a:p>
        </p:txBody>
      </p:sp>
      <p:sp>
        <p:nvSpPr>
          <p:cNvPr id="19464" name="AutoShape 8"/>
          <p:cNvSpPr>
            <a:spLocks noChangeArrowheads="1"/>
          </p:cNvSpPr>
          <p:nvPr/>
        </p:nvSpPr>
        <p:spPr bwMode="auto">
          <a:xfrm>
            <a:off x="5967115" y="5013176"/>
            <a:ext cx="2652295" cy="1701954"/>
          </a:xfrm>
          <a:prstGeom prst="irregularSeal1">
            <a:avLst/>
          </a:prstGeom>
          <a:solidFill>
            <a:srgbClr val="FFFF99"/>
          </a:solidFill>
          <a:ln w="9525">
            <a:solidFill>
              <a:srgbClr val="000000"/>
            </a:solidFill>
            <a:miter lim="800000"/>
            <a:headEnd/>
            <a:tailEnd/>
          </a:ln>
        </p:spPr>
        <p:txBody>
          <a:bodyPr lIns="66902" tIns="8005" rIns="66902" bIns="8005"/>
          <a:lstStyle/>
          <a:p>
            <a:pPr fontAlgn="auto">
              <a:spcBef>
                <a:spcPts val="0"/>
              </a:spcBef>
              <a:spcAft>
                <a:spcPts val="0"/>
              </a:spcAft>
            </a:pPr>
            <a:endParaRPr lang="ja-JP" altLang="ja-JP">
              <a:solidFill>
                <a:prstClr val="black"/>
              </a:solidFill>
              <a:latin typeface="Calibri"/>
              <a:ea typeface="ＭＳ Ｐゴシック"/>
            </a:endParaRPr>
          </a:p>
        </p:txBody>
      </p:sp>
      <p:sp>
        <p:nvSpPr>
          <p:cNvPr id="19465" name="Text Box 9"/>
          <p:cNvSpPr txBox="1">
            <a:spLocks noChangeArrowheads="1"/>
          </p:cNvSpPr>
          <p:nvPr/>
        </p:nvSpPr>
        <p:spPr bwMode="auto">
          <a:xfrm>
            <a:off x="6396161" y="5596582"/>
            <a:ext cx="1677186" cy="640735"/>
          </a:xfrm>
          <a:prstGeom prst="rect">
            <a:avLst/>
          </a:prstGeom>
          <a:noFill/>
          <a:ln w="9525">
            <a:noFill/>
            <a:miter lim="800000"/>
            <a:headEnd/>
            <a:tailEnd/>
          </a:ln>
        </p:spPr>
        <p:txBody>
          <a:bodyPr lIns="66902" tIns="8005" rIns="66902" bIns="8005"/>
          <a:lstStyle/>
          <a:p>
            <a:pPr algn="ctr" fontAlgn="auto">
              <a:spcBef>
                <a:spcPts val="0"/>
              </a:spcBef>
              <a:spcAft>
                <a:spcPts val="0"/>
              </a:spcAft>
            </a:pPr>
            <a:r>
              <a:rPr lang="ja-JP" altLang="en-US" sz="1400" dirty="0" smtClean="0">
                <a:solidFill>
                  <a:prstClr val="black"/>
                </a:solidFill>
                <a:latin typeface="メイリオ" pitchFamily="50" charset="-128"/>
                <a:ea typeface="メイリオ" pitchFamily="50" charset="-128"/>
              </a:rPr>
              <a:t>事業主の障害者雇用の理解の促進等</a:t>
            </a:r>
            <a:endParaRPr lang="ja-JP" altLang="en-US" sz="1400" dirty="0">
              <a:solidFill>
                <a:prstClr val="black"/>
              </a:solidFill>
              <a:latin typeface="メイリオ" pitchFamily="50" charset="-128"/>
              <a:ea typeface="メイリオ" pitchFamily="50" charset="-128"/>
            </a:endParaRPr>
          </a:p>
        </p:txBody>
      </p:sp>
      <p:sp>
        <p:nvSpPr>
          <p:cNvPr id="19466" name="Rectangle 10"/>
          <p:cNvSpPr>
            <a:spLocks noChangeArrowheads="1"/>
          </p:cNvSpPr>
          <p:nvPr/>
        </p:nvSpPr>
        <p:spPr bwMode="auto">
          <a:xfrm>
            <a:off x="8307375" y="3573016"/>
            <a:ext cx="780087" cy="1872208"/>
          </a:xfrm>
          <a:prstGeom prst="rect">
            <a:avLst/>
          </a:prstGeom>
          <a:solidFill>
            <a:srgbClr val="FFCC99"/>
          </a:solidFill>
          <a:ln w="9525">
            <a:solidFill>
              <a:srgbClr val="000000"/>
            </a:solidFill>
            <a:miter lim="800000"/>
            <a:headEnd/>
            <a:tailEnd/>
          </a:ln>
        </p:spPr>
        <p:txBody>
          <a:bodyPr lIns="66902" tIns="8005" rIns="66902" bIns="8005"/>
          <a:lstStyle/>
          <a:p>
            <a:pPr fontAlgn="auto">
              <a:spcBef>
                <a:spcPts val="0"/>
              </a:spcBef>
              <a:spcAft>
                <a:spcPts val="0"/>
              </a:spcAft>
            </a:pPr>
            <a:endParaRPr lang="ja-JP" altLang="ja-JP">
              <a:solidFill>
                <a:prstClr val="black"/>
              </a:solidFill>
              <a:latin typeface="Calibri"/>
              <a:ea typeface="ＭＳ Ｐゴシック"/>
            </a:endParaRPr>
          </a:p>
        </p:txBody>
      </p:sp>
      <p:sp>
        <p:nvSpPr>
          <p:cNvPr id="19467" name="AutoShape 11"/>
          <p:cNvSpPr>
            <a:spLocks noChangeArrowheads="1"/>
          </p:cNvSpPr>
          <p:nvPr/>
        </p:nvSpPr>
        <p:spPr bwMode="auto">
          <a:xfrm>
            <a:off x="7761312" y="4270674"/>
            <a:ext cx="468052" cy="598486"/>
          </a:xfrm>
          <a:prstGeom prst="rightArrow">
            <a:avLst>
              <a:gd name="adj1" fmla="val 49907"/>
              <a:gd name="adj2" fmla="val 45005"/>
            </a:avLst>
          </a:prstGeom>
          <a:solidFill>
            <a:schemeClr val="bg2"/>
          </a:solidFill>
          <a:ln w="9525">
            <a:solidFill>
              <a:srgbClr val="000000"/>
            </a:solidFill>
            <a:miter lim="800000"/>
            <a:headEnd/>
            <a:tailEnd/>
          </a:ln>
        </p:spPr>
        <p:txBody>
          <a:bodyPr lIns="66902" tIns="8005" rIns="66902" bIns="8005"/>
          <a:lstStyle/>
          <a:p>
            <a:pPr fontAlgn="auto">
              <a:spcBef>
                <a:spcPts val="0"/>
              </a:spcBef>
              <a:spcAft>
                <a:spcPts val="0"/>
              </a:spcAft>
            </a:pPr>
            <a:endParaRPr lang="ja-JP" altLang="en-US">
              <a:solidFill>
                <a:prstClr val="black"/>
              </a:solidFill>
              <a:latin typeface="Calibri"/>
              <a:ea typeface="ＭＳ Ｐゴシック"/>
            </a:endParaRPr>
          </a:p>
        </p:txBody>
      </p:sp>
      <p:sp>
        <p:nvSpPr>
          <p:cNvPr id="19468" name="Rectangle 12"/>
          <p:cNvSpPr>
            <a:spLocks noChangeArrowheads="1"/>
          </p:cNvSpPr>
          <p:nvPr/>
        </p:nvSpPr>
        <p:spPr bwMode="auto">
          <a:xfrm>
            <a:off x="350489" y="836712"/>
            <a:ext cx="9361040" cy="1237306"/>
          </a:xfrm>
          <a:prstGeom prst="rect">
            <a:avLst/>
          </a:prstGeom>
          <a:noFill/>
          <a:ln w="19050">
            <a:solidFill>
              <a:schemeClr val="tx1"/>
            </a:solidFill>
            <a:prstDash val="sysDash"/>
            <a:miter lim="800000"/>
            <a:headEnd/>
            <a:tailEnd/>
          </a:ln>
        </p:spPr>
        <p:txBody>
          <a:bodyPr wrap="square" lIns="108000" tIns="41170" rIns="108000" bIns="41170" anchor="ctr">
            <a:spAutoFit/>
          </a:bodyPr>
          <a:lstStyle/>
          <a:p>
            <a:pPr fontAlgn="auto">
              <a:lnSpc>
                <a:spcPts val="1800"/>
              </a:lnSpc>
              <a:spcBef>
                <a:spcPts val="0"/>
              </a:spcBef>
              <a:spcAft>
                <a:spcPts val="0"/>
              </a:spcAft>
            </a:pPr>
            <a:r>
              <a:rPr lang="ja-JP" altLang="en-US" sz="1400" dirty="0">
                <a:latin typeface="メイリオ" pitchFamily="50" charset="-128"/>
                <a:ea typeface="メイリオ" pitchFamily="50" charset="-128"/>
              </a:rPr>
              <a:t>　</a:t>
            </a:r>
            <a:r>
              <a:rPr lang="ja-JP" altLang="en-US" sz="1400" dirty="0" smtClean="0">
                <a:latin typeface="メイリオ" pitchFamily="50" charset="-128"/>
                <a:ea typeface="メイリオ" pitchFamily="50" charset="-128"/>
              </a:rPr>
              <a:t>ハローワーク等の紹介により、障害者を事業主が試行雇用（トライアル雇用＝原則３か月）の形で受け入れることにより、障害者雇用についての理解を促し、</a:t>
            </a:r>
            <a:r>
              <a:rPr lang="ja-JP" altLang="en-US" sz="1400" dirty="0">
                <a:latin typeface="メイリオ" pitchFamily="50" charset="-128"/>
                <a:ea typeface="メイリオ" pitchFamily="50" charset="-128"/>
              </a:rPr>
              <a:t>試行雇用終了</a:t>
            </a:r>
            <a:r>
              <a:rPr lang="ja-JP" altLang="en-US" sz="1400" dirty="0" smtClean="0">
                <a:latin typeface="メイリオ" pitchFamily="50" charset="-128"/>
                <a:ea typeface="メイリオ" pitchFamily="50" charset="-128"/>
              </a:rPr>
              <a:t>後の常用雇用への移行を進めることを目的としています。</a:t>
            </a:r>
            <a:endParaRPr lang="en-US" altLang="ja-JP" sz="1400" dirty="0" smtClean="0">
              <a:latin typeface="メイリオ" pitchFamily="50" charset="-128"/>
              <a:ea typeface="メイリオ" pitchFamily="50" charset="-128"/>
            </a:endParaRPr>
          </a:p>
          <a:p>
            <a:pPr fontAlgn="auto">
              <a:lnSpc>
                <a:spcPts val="1800"/>
              </a:lnSpc>
              <a:spcBef>
                <a:spcPts val="0"/>
              </a:spcBef>
              <a:spcAft>
                <a:spcPts val="0"/>
              </a:spcAft>
            </a:pPr>
            <a:r>
              <a:rPr lang="ja-JP" altLang="en-US" sz="1400" dirty="0" smtClean="0">
                <a:latin typeface="メイリオ" pitchFamily="50" charset="-128"/>
                <a:ea typeface="メイリオ" pitchFamily="50" charset="-128"/>
              </a:rPr>
              <a:t>　また、事業主に対しては、障害者トライアル雇用奨励金（月額４万円（</a:t>
            </a:r>
            <a:r>
              <a:rPr lang="ja-JP" altLang="en-US" sz="1400" u="sng" dirty="0">
                <a:latin typeface="メイリオ" pitchFamily="50" charset="-128"/>
                <a:ea typeface="メイリオ" pitchFamily="50" charset="-128"/>
              </a:rPr>
              <a:t>精神障害者を初めて雇用する事業主に対しては月額８万円</a:t>
            </a:r>
            <a:r>
              <a:rPr lang="ja-JP" altLang="en-US" sz="1400" dirty="0" smtClean="0">
                <a:latin typeface="メイリオ" pitchFamily="50" charset="-128"/>
                <a:ea typeface="メイリオ" pitchFamily="50" charset="-128"/>
              </a:rPr>
              <a:t>）</a:t>
            </a:r>
            <a:r>
              <a:rPr lang="en-US" altLang="ja-JP" sz="1400" dirty="0" smtClean="0">
                <a:latin typeface="メイリオ" pitchFamily="50" charset="-128"/>
                <a:ea typeface="メイリオ" pitchFamily="50" charset="-128"/>
              </a:rPr>
              <a:t>､</a:t>
            </a:r>
            <a:r>
              <a:rPr lang="ja-JP" altLang="en-US" sz="1400" dirty="0" smtClean="0">
                <a:latin typeface="メイリオ" pitchFamily="50" charset="-128"/>
                <a:ea typeface="メイリオ" pitchFamily="50" charset="-128"/>
              </a:rPr>
              <a:t>最大</a:t>
            </a:r>
            <a:r>
              <a:rPr lang="en-US" altLang="ja-JP" sz="1400" dirty="0" smtClean="0">
                <a:latin typeface="メイリオ" pitchFamily="50" charset="-128"/>
                <a:ea typeface="メイリオ" pitchFamily="50" charset="-128"/>
              </a:rPr>
              <a:t>3</a:t>
            </a:r>
            <a:r>
              <a:rPr lang="ja-JP" altLang="en-US" sz="1400" dirty="0" smtClean="0">
                <a:latin typeface="メイリオ" pitchFamily="50" charset="-128"/>
                <a:ea typeface="メイリオ" pitchFamily="50" charset="-128"/>
              </a:rPr>
              <a:t>ヶ月）を</a:t>
            </a:r>
            <a:r>
              <a:rPr lang="ja-JP" altLang="en-US" sz="1400" dirty="0">
                <a:latin typeface="メイリオ" pitchFamily="50" charset="-128"/>
                <a:ea typeface="メイリオ" pitchFamily="50" charset="-128"/>
              </a:rPr>
              <a:t>支給</a:t>
            </a:r>
            <a:r>
              <a:rPr lang="ja-JP" altLang="en-US" sz="1400" dirty="0" smtClean="0">
                <a:latin typeface="メイリオ" pitchFamily="50" charset="-128"/>
                <a:ea typeface="メイリオ" pitchFamily="50" charset="-128"/>
              </a:rPr>
              <a:t>し、その取組を促進しています。</a:t>
            </a:r>
            <a:endParaRPr lang="ja-JP" altLang="en-US" sz="1400" dirty="0">
              <a:latin typeface="メイリオ" pitchFamily="50" charset="-128"/>
              <a:ea typeface="メイリオ" pitchFamily="50" charset="-128"/>
            </a:endParaRPr>
          </a:p>
        </p:txBody>
      </p:sp>
      <p:sp>
        <p:nvSpPr>
          <p:cNvPr id="19469" name="Text Box 13"/>
          <p:cNvSpPr txBox="1">
            <a:spLocks noChangeArrowheads="1"/>
          </p:cNvSpPr>
          <p:nvPr/>
        </p:nvSpPr>
        <p:spPr bwMode="auto">
          <a:xfrm>
            <a:off x="5109017" y="3861053"/>
            <a:ext cx="2418269" cy="1283473"/>
          </a:xfrm>
          <a:prstGeom prst="rect">
            <a:avLst/>
          </a:prstGeom>
          <a:noFill/>
          <a:ln w="9525">
            <a:noFill/>
            <a:miter lim="800000"/>
            <a:headEnd/>
            <a:tailEnd/>
          </a:ln>
        </p:spPr>
        <p:txBody>
          <a:bodyPr wrap="square" lIns="82341" tIns="41170" rIns="82341" bIns="41170">
            <a:spAutoFit/>
          </a:bodyPr>
          <a:lstStyle/>
          <a:p>
            <a:pPr algn="ctr" fontAlgn="auto">
              <a:spcBef>
                <a:spcPct val="50000"/>
              </a:spcBef>
              <a:spcAft>
                <a:spcPts val="0"/>
              </a:spcAft>
            </a:pPr>
            <a:r>
              <a:rPr lang="ja-JP" altLang="en-US" sz="2400" b="1" dirty="0">
                <a:solidFill>
                  <a:prstClr val="black"/>
                </a:solidFill>
                <a:latin typeface="Calibri"/>
                <a:ea typeface="ＭＳ Ｐゴシック"/>
              </a:rPr>
              <a:t>トライアル雇用</a:t>
            </a:r>
          </a:p>
          <a:p>
            <a:pPr algn="ctr" fontAlgn="auto">
              <a:spcBef>
                <a:spcPct val="50000"/>
              </a:spcBef>
              <a:spcAft>
                <a:spcPts val="0"/>
              </a:spcAft>
            </a:pPr>
            <a:r>
              <a:rPr lang="ja-JP" altLang="en-US" sz="1600" dirty="0">
                <a:solidFill>
                  <a:prstClr val="black"/>
                </a:solidFill>
                <a:latin typeface="Calibri"/>
                <a:ea typeface="ＭＳ Ｐゴシック"/>
              </a:rPr>
              <a:t>（３か月間の有期雇用</a:t>
            </a:r>
            <a:r>
              <a:rPr lang="ja-JP" altLang="en-US" sz="1200" dirty="0" smtClean="0">
                <a:solidFill>
                  <a:prstClr val="black"/>
                </a:solidFill>
                <a:latin typeface="Calibri"/>
                <a:ea typeface="ＭＳ Ｐゴシック"/>
              </a:rPr>
              <a:t>）</a:t>
            </a:r>
            <a:endParaRPr lang="en-US" altLang="ja-JP" sz="1200" dirty="0" smtClean="0">
              <a:solidFill>
                <a:prstClr val="black"/>
              </a:solidFill>
              <a:latin typeface="Calibri"/>
              <a:ea typeface="ＭＳ Ｐゴシック"/>
            </a:endParaRPr>
          </a:p>
          <a:p>
            <a:pPr fontAlgn="auto">
              <a:lnSpc>
                <a:spcPts val="1800"/>
              </a:lnSpc>
              <a:spcAft>
                <a:spcPts val="0"/>
              </a:spcAft>
            </a:pPr>
            <a:r>
              <a:rPr lang="en-US" altLang="ja-JP" sz="1200" dirty="0" smtClean="0">
                <a:solidFill>
                  <a:prstClr val="black"/>
                </a:solidFill>
                <a:latin typeface="Calibri"/>
                <a:ea typeface="ＭＳ Ｐゴシック"/>
              </a:rPr>
              <a:t>※</a:t>
            </a:r>
            <a:r>
              <a:rPr lang="ja-JP" altLang="en-US" sz="1200" dirty="0" smtClean="0">
                <a:solidFill>
                  <a:prstClr val="black"/>
                </a:solidFill>
                <a:latin typeface="Calibri"/>
                <a:ea typeface="ＭＳ Ｐゴシック"/>
              </a:rPr>
              <a:t>　精神</a:t>
            </a:r>
            <a:r>
              <a:rPr lang="ja-JP" altLang="en-US" sz="1200" dirty="0">
                <a:solidFill>
                  <a:prstClr val="black"/>
                </a:solidFill>
                <a:latin typeface="Calibri"/>
                <a:ea typeface="ＭＳ Ｐゴシック"/>
              </a:rPr>
              <a:t>障害者</a:t>
            </a:r>
            <a:r>
              <a:rPr lang="ja-JP" altLang="en-US" sz="1200" dirty="0" smtClean="0">
                <a:solidFill>
                  <a:prstClr val="black"/>
                </a:solidFill>
                <a:latin typeface="Calibri"/>
                <a:ea typeface="ＭＳ Ｐゴシック"/>
              </a:rPr>
              <a:t>に</a:t>
            </a:r>
            <a:r>
              <a:rPr lang="ja-JP" altLang="en-US" sz="1200" dirty="0">
                <a:solidFill>
                  <a:prstClr val="black"/>
                </a:solidFill>
                <a:latin typeface="Calibri"/>
                <a:ea typeface="ＭＳ Ｐゴシック"/>
              </a:rPr>
              <a:t>ついては</a:t>
            </a:r>
            <a:r>
              <a:rPr lang="ja-JP" altLang="en-US" sz="1200" dirty="0" smtClean="0">
                <a:solidFill>
                  <a:prstClr val="black"/>
                </a:solidFill>
                <a:latin typeface="Calibri"/>
                <a:ea typeface="ＭＳ Ｐゴシック"/>
              </a:rPr>
              <a:t>、最</a:t>
            </a:r>
            <a:endParaRPr lang="en-US" altLang="ja-JP" sz="1200" dirty="0" smtClean="0">
              <a:solidFill>
                <a:prstClr val="black"/>
              </a:solidFill>
              <a:latin typeface="Calibri"/>
              <a:ea typeface="ＭＳ Ｐゴシック"/>
            </a:endParaRPr>
          </a:p>
          <a:p>
            <a:pPr fontAlgn="auto">
              <a:lnSpc>
                <a:spcPts val="1800"/>
              </a:lnSpc>
              <a:spcAft>
                <a:spcPts val="0"/>
              </a:spcAft>
            </a:pPr>
            <a:r>
              <a:rPr lang="ja-JP" altLang="en-US" sz="1200" dirty="0" smtClean="0">
                <a:solidFill>
                  <a:prstClr val="black"/>
                </a:solidFill>
                <a:latin typeface="Calibri"/>
                <a:ea typeface="ＭＳ Ｐゴシック"/>
              </a:rPr>
              <a:t>　大</a:t>
            </a:r>
            <a:r>
              <a:rPr lang="en-US" altLang="ja-JP" sz="1200" dirty="0" smtClean="0">
                <a:solidFill>
                  <a:prstClr val="black"/>
                </a:solidFill>
                <a:latin typeface="Calibri"/>
                <a:ea typeface="ＭＳ Ｐゴシック"/>
              </a:rPr>
              <a:t>12</a:t>
            </a:r>
            <a:r>
              <a:rPr lang="ja-JP" altLang="en-US" sz="1200" dirty="0" smtClean="0">
                <a:solidFill>
                  <a:prstClr val="black"/>
                </a:solidFill>
                <a:latin typeface="Calibri"/>
                <a:ea typeface="ＭＳ Ｐゴシック"/>
              </a:rPr>
              <a:t>か月</a:t>
            </a:r>
            <a:endParaRPr lang="ja-JP" altLang="en-US" sz="1200" strike="sngStrike" dirty="0">
              <a:solidFill>
                <a:srgbClr val="C00000"/>
              </a:solidFill>
              <a:latin typeface="Calibri"/>
              <a:ea typeface="ＭＳ Ｐゴシック"/>
            </a:endParaRPr>
          </a:p>
        </p:txBody>
      </p:sp>
      <p:sp>
        <p:nvSpPr>
          <p:cNvPr id="19471" name="Text Box 15"/>
          <p:cNvSpPr txBox="1">
            <a:spLocks noChangeArrowheads="1"/>
          </p:cNvSpPr>
          <p:nvPr/>
        </p:nvSpPr>
        <p:spPr bwMode="auto">
          <a:xfrm>
            <a:off x="2456723" y="2636912"/>
            <a:ext cx="702078" cy="298588"/>
          </a:xfrm>
          <a:prstGeom prst="rect">
            <a:avLst/>
          </a:prstGeom>
          <a:noFill/>
          <a:ln w="9525">
            <a:noFill/>
            <a:miter lim="800000"/>
            <a:headEnd/>
            <a:tailEnd/>
          </a:ln>
        </p:spPr>
        <p:txBody>
          <a:bodyPr wrap="square" lIns="82341" tIns="41170" rIns="82341" bIns="41170">
            <a:spAutoFit/>
          </a:bodyPr>
          <a:lstStyle/>
          <a:p>
            <a:pPr fontAlgn="auto">
              <a:spcBef>
                <a:spcPct val="50000"/>
              </a:spcBef>
              <a:spcAft>
                <a:spcPts val="0"/>
              </a:spcAft>
            </a:pPr>
            <a:r>
              <a:rPr lang="ja-JP" altLang="en-US" sz="1400" b="1" dirty="0" smtClean="0">
                <a:solidFill>
                  <a:srgbClr val="FF0000"/>
                </a:solidFill>
                <a:latin typeface="メイリオ" pitchFamily="50" charset="-128"/>
                <a:ea typeface="メイリオ" pitchFamily="50" charset="-128"/>
              </a:rPr>
              <a:t>不  安</a:t>
            </a:r>
            <a:endParaRPr lang="ja-JP" altLang="en-US" sz="1400" b="1" dirty="0">
              <a:solidFill>
                <a:srgbClr val="FF0000"/>
              </a:solidFill>
              <a:latin typeface="メイリオ" pitchFamily="50" charset="-128"/>
              <a:ea typeface="メイリオ" pitchFamily="50" charset="-128"/>
            </a:endParaRPr>
          </a:p>
        </p:txBody>
      </p:sp>
      <p:sp>
        <p:nvSpPr>
          <p:cNvPr id="19472" name="Text Box 16"/>
          <p:cNvSpPr txBox="1">
            <a:spLocks noChangeArrowheads="1"/>
          </p:cNvSpPr>
          <p:nvPr/>
        </p:nvSpPr>
        <p:spPr bwMode="auto">
          <a:xfrm>
            <a:off x="2144688" y="5589277"/>
            <a:ext cx="1092121" cy="329365"/>
          </a:xfrm>
          <a:prstGeom prst="rect">
            <a:avLst/>
          </a:prstGeom>
          <a:noFill/>
          <a:ln w="9525">
            <a:noFill/>
            <a:miter lim="800000"/>
            <a:headEnd/>
            <a:tailEnd/>
          </a:ln>
        </p:spPr>
        <p:txBody>
          <a:bodyPr wrap="square" lIns="82341" tIns="41170" rIns="82341" bIns="41170">
            <a:spAutoFit/>
          </a:bodyPr>
          <a:lstStyle/>
          <a:p>
            <a:pPr algn="ctr" fontAlgn="auto">
              <a:spcBef>
                <a:spcPct val="50000"/>
              </a:spcBef>
              <a:spcAft>
                <a:spcPts val="0"/>
              </a:spcAft>
            </a:pPr>
            <a:r>
              <a:rPr lang="ja-JP" altLang="en-US" sz="1600" b="1" dirty="0" smtClean="0">
                <a:solidFill>
                  <a:prstClr val="black"/>
                </a:solidFill>
                <a:latin typeface="メイリオ" pitchFamily="50" charset="-128"/>
                <a:ea typeface="メイリオ" pitchFamily="50" charset="-128"/>
              </a:rPr>
              <a:t>障 害 者</a:t>
            </a:r>
            <a:endParaRPr lang="ja-JP" altLang="en-US" sz="1600" b="1" dirty="0">
              <a:solidFill>
                <a:prstClr val="black"/>
              </a:solidFill>
              <a:latin typeface="メイリオ" pitchFamily="50" charset="-128"/>
              <a:ea typeface="メイリオ" pitchFamily="50" charset="-128"/>
            </a:endParaRPr>
          </a:p>
        </p:txBody>
      </p:sp>
      <p:sp>
        <p:nvSpPr>
          <p:cNvPr id="19473" name="Text Box 17"/>
          <p:cNvSpPr txBox="1">
            <a:spLocks noChangeArrowheads="1"/>
          </p:cNvSpPr>
          <p:nvPr/>
        </p:nvSpPr>
        <p:spPr bwMode="auto">
          <a:xfrm>
            <a:off x="2300705" y="3068965"/>
            <a:ext cx="1014113" cy="329365"/>
          </a:xfrm>
          <a:prstGeom prst="rect">
            <a:avLst/>
          </a:prstGeom>
          <a:noFill/>
          <a:ln w="9525">
            <a:noFill/>
            <a:miter lim="800000"/>
            <a:headEnd/>
            <a:tailEnd/>
          </a:ln>
        </p:spPr>
        <p:txBody>
          <a:bodyPr wrap="square" lIns="82341" tIns="41170" rIns="82341" bIns="41170">
            <a:spAutoFit/>
          </a:bodyPr>
          <a:lstStyle/>
          <a:p>
            <a:pPr algn="ctr" fontAlgn="auto">
              <a:spcBef>
                <a:spcPct val="50000"/>
              </a:spcBef>
              <a:spcAft>
                <a:spcPts val="0"/>
              </a:spcAft>
            </a:pPr>
            <a:r>
              <a:rPr lang="ja-JP" altLang="en-US" sz="1600" dirty="0" smtClean="0">
                <a:solidFill>
                  <a:prstClr val="black"/>
                </a:solidFill>
                <a:latin typeface="メイリオ" pitchFamily="50" charset="-128"/>
                <a:ea typeface="メイリオ" pitchFamily="50" charset="-128"/>
              </a:rPr>
              <a:t>事 業 主</a:t>
            </a:r>
            <a:endParaRPr lang="ja-JP" altLang="en-US" sz="1600" dirty="0">
              <a:solidFill>
                <a:prstClr val="black"/>
              </a:solidFill>
              <a:latin typeface="メイリオ" pitchFamily="50" charset="-128"/>
              <a:ea typeface="メイリオ" pitchFamily="50" charset="-128"/>
            </a:endParaRPr>
          </a:p>
        </p:txBody>
      </p:sp>
      <p:sp>
        <p:nvSpPr>
          <p:cNvPr id="19474" name="Text Box 18"/>
          <p:cNvSpPr txBox="1">
            <a:spLocks noChangeArrowheads="1"/>
          </p:cNvSpPr>
          <p:nvPr/>
        </p:nvSpPr>
        <p:spPr bwMode="auto">
          <a:xfrm>
            <a:off x="8424890" y="3861048"/>
            <a:ext cx="474067" cy="1296144"/>
          </a:xfrm>
          <a:prstGeom prst="rect">
            <a:avLst/>
          </a:prstGeom>
          <a:noFill/>
          <a:ln w="9525">
            <a:noFill/>
            <a:miter lim="800000"/>
            <a:headEnd/>
            <a:tailEnd/>
          </a:ln>
        </p:spPr>
        <p:txBody>
          <a:bodyPr vert="eaVert" wrap="square" lIns="82341" tIns="41170" rIns="82341" bIns="41170">
            <a:spAutoFit/>
          </a:bodyPr>
          <a:lstStyle/>
          <a:p>
            <a:pPr algn="ctr" fontAlgn="auto">
              <a:spcBef>
                <a:spcPct val="50000"/>
              </a:spcBef>
              <a:spcAft>
                <a:spcPts val="0"/>
              </a:spcAft>
            </a:pPr>
            <a:r>
              <a:rPr lang="ja-JP" altLang="en-US" sz="2000" b="1" dirty="0">
                <a:solidFill>
                  <a:prstClr val="black"/>
                </a:solidFill>
                <a:latin typeface="メイリオ" pitchFamily="50" charset="-128"/>
                <a:ea typeface="メイリオ" pitchFamily="50" charset="-128"/>
              </a:rPr>
              <a:t>常用雇用</a:t>
            </a:r>
          </a:p>
        </p:txBody>
      </p:sp>
      <p:sp>
        <p:nvSpPr>
          <p:cNvPr id="19475" name="Text Box 19"/>
          <p:cNvSpPr txBox="1">
            <a:spLocks noChangeArrowheads="1"/>
          </p:cNvSpPr>
          <p:nvPr/>
        </p:nvSpPr>
        <p:spPr bwMode="auto">
          <a:xfrm>
            <a:off x="1130595" y="2492933"/>
            <a:ext cx="1170075" cy="461453"/>
          </a:xfrm>
          <a:prstGeom prst="rect">
            <a:avLst/>
          </a:prstGeom>
          <a:noFill/>
          <a:ln w="9525">
            <a:noFill/>
            <a:miter lim="800000"/>
            <a:headEnd/>
            <a:tailEnd/>
          </a:ln>
        </p:spPr>
        <p:txBody>
          <a:bodyPr wrap="square" lIns="82341" tIns="41170" rIns="82341" bIns="41170">
            <a:spAutoFit/>
          </a:bodyPr>
          <a:lstStyle/>
          <a:p>
            <a:pPr fontAlgn="auto">
              <a:lnSpc>
                <a:spcPts val="600"/>
              </a:lnSpc>
              <a:spcBef>
                <a:spcPct val="50000"/>
              </a:spcBef>
              <a:spcAft>
                <a:spcPts val="0"/>
              </a:spcAft>
            </a:pPr>
            <a:r>
              <a:rPr lang="ja-JP" altLang="en-US" sz="900" dirty="0">
                <a:solidFill>
                  <a:prstClr val="black"/>
                </a:solidFill>
                <a:latin typeface="Calibri"/>
                <a:ea typeface="ＭＳ Ｐゴシック"/>
              </a:rPr>
              <a:t>障害に</a:t>
            </a:r>
            <a:r>
              <a:rPr lang="ja-JP" altLang="en-US" sz="900" dirty="0" smtClean="0">
                <a:solidFill>
                  <a:prstClr val="black"/>
                </a:solidFill>
                <a:latin typeface="Calibri"/>
                <a:ea typeface="ＭＳ Ｐゴシック"/>
              </a:rPr>
              <a:t>応じた</a:t>
            </a:r>
            <a:endParaRPr lang="en-US" altLang="ja-JP" sz="900" dirty="0" smtClean="0">
              <a:solidFill>
                <a:prstClr val="black"/>
              </a:solidFill>
              <a:latin typeface="Calibri"/>
              <a:ea typeface="ＭＳ Ｐゴシック"/>
            </a:endParaRPr>
          </a:p>
          <a:p>
            <a:pPr fontAlgn="auto">
              <a:lnSpc>
                <a:spcPts val="600"/>
              </a:lnSpc>
              <a:spcBef>
                <a:spcPct val="50000"/>
              </a:spcBef>
              <a:spcAft>
                <a:spcPts val="0"/>
              </a:spcAft>
            </a:pPr>
            <a:r>
              <a:rPr lang="ja-JP" altLang="en-US" sz="900" dirty="0" smtClean="0">
                <a:solidFill>
                  <a:prstClr val="black"/>
                </a:solidFill>
                <a:latin typeface="Calibri"/>
                <a:ea typeface="ＭＳ Ｐゴシック"/>
              </a:rPr>
              <a:t>職場</a:t>
            </a:r>
            <a:r>
              <a:rPr lang="ja-JP" altLang="en-US" sz="900" dirty="0">
                <a:solidFill>
                  <a:prstClr val="black"/>
                </a:solidFill>
                <a:latin typeface="Calibri"/>
                <a:ea typeface="ＭＳ Ｐゴシック"/>
              </a:rPr>
              <a:t>の配慮</a:t>
            </a:r>
            <a:r>
              <a:rPr lang="ja-JP" altLang="en-US" sz="900" dirty="0" smtClean="0">
                <a:solidFill>
                  <a:prstClr val="black"/>
                </a:solidFill>
                <a:latin typeface="Calibri"/>
                <a:ea typeface="ＭＳ Ｐゴシック"/>
              </a:rPr>
              <a:t>事項</a:t>
            </a:r>
            <a:endParaRPr lang="en-US" altLang="ja-JP" sz="900" dirty="0" smtClean="0">
              <a:solidFill>
                <a:prstClr val="black"/>
              </a:solidFill>
              <a:latin typeface="Calibri"/>
              <a:ea typeface="ＭＳ Ｐゴシック"/>
            </a:endParaRPr>
          </a:p>
          <a:p>
            <a:pPr fontAlgn="auto">
              <a:lnSpc>
                <a:spcPts val="600"/>
              </a:lnSpc>
              <a:spcBef>
                <a:spcPct val="50000"/>
              </a:spcBef>
              <a:spcAft>
                <a:spcPts val="0"/>
              </a:spcAft>
            </a:pPr>
            <a:r>
              <a:rPr lang="ja-JP" altLang="en-US" sz="900" dirty="0" smtClean="0">
                <a:solidFill>
                  <a:prstClr val="black"/>
                </a:solidFill>
                <a:latin typeface="Calibri"/>
                <a:ea typeface="ＭＳ Ｐゴシック"/>
              </a:rPr>
              <a:t>が</a:t>
            </a:r>
            <a:r>
              <a:rPr lang="ja-JP" altLang="en-US" sz="900" dirty="0">
                <a:solidFill>
                  <a:prstClr val="black"/>
                </a:solidFill>
                <a:latin typeface="Calibri"/>
                <a:ea typeface="ＭＳ Ｐゴシック"/>
              </a:rPr>
              <a:t>分からない</a:t>
            </a:r>
          </a:p>
        </p:txBody>
      </p:sp>
      <p:sp>
        <p:nvSpPr>
          <p:cNvPr id="19479" name="AutoShape 23"/>
          <p:cNvSpPr>
            <a:spLocks noChangeArrowheads="1"/>
          </p:cNvSpPr>
          <p:nvPr/>
        </p:nvSpPr>
        <p:spPr bwMode="auto">
          <a:xfrm>
            <a:off x="2378714" y="2492896"/>
            <a:ext cx="858095" cy="504056"/>
          </a:xfrm>
          <a:prstGeom prst="wave">
            <a:avLst>
              <a:gd name="adj1" fmla="val 13005"/>
              <a:gd name="adj2" fmla="val 0"/>
            </a:avLst>
          </a:prstGeom>
          <a:noFill/>
          <a:ln w="25400">
            <a:solidFill>
              <a:srgbClr val="FF0000"/>
            </a:solidFill>
            <a:round/>
            <a:headEnd/>
            <a:tailEnd/>
          </a:ln>
        </p:spPr>
        <p:txBody>
          <a:bodyPr wrap="none" lIns="82341" tIns="41170" rIns="82341" bIns="41170" anchor="ctr"/>
          <a:lstStyle/>
          <a:p>
            <a:pPr fontAlgn="auto">
              <a:spcBef>
                <a:spcPts val="0"/>
              </a:spcBef>
              <a:spcAft>
                <a:spcPts val="0"/>
              </a:spcAft>
            </a:pPr>
            <a:endParaRPr lang="ja-JP" altLang="en-US">
              <a:solidFill>
                <a:prstClr val="black"/>
              </a:solidFill>
              <a:latin typeface="Calibri"/>
              <a:ea typeface="ＭＳ Ｐゴシック"/>
            </a:endParaRPr>
          </a:p>
        </p:txBody>
      </p:sp>
      <p:sp>
        <p:nvSpPr>
          <p:cNvPr id="19480" name="Text Box 24"/>
          <p:cNvSpPr txBox="1">
            <a:spLocks noChangeArrowheads="1"/>
          </p:cNvSpPr>
          <p:nvPr/>
        </p:nvSpPr>
        <p:spPr bwMode="auto">
          <a:xfrm>
            <a:off x="896549" y="5517269"/>
            <a:ext cx="1170130" cy="360143"/>
          </a:xfrm>
          <a:prstGeom prst="rect">
            <a:avLst/>
          </a:prstGeom>
          <a:noFill/>
          <a:ln w="9525">
            <a:noFill/>
            <a:miter lim="800000"/>
            <a:headEnd/>
            <a:tailEnd/>
          </a:ln>
        </p:spPr>
        <p:txBody>
          <a:bodyPr wrap="square" lIns="82341" tIns="41170" rIns="82341" bIns="41170">
            <a:spAutoFit/>
          </a:bodyPr>
          <a:lstStyle/>
          <a:p>
            <a:pPr fontAlgn="auto">
              <a:spcBef>
                <a:spcPct val="50000"/>
              </a:spcBef>
              <a:spcAft>
                <a:spcPts val="0"/>
              </a:spcAft>
            </a:pPr>
            <a:r>
              <a:rPr lang="ja-JP" altLang="en-US" sz="900" dirty="0">
                <a:solidFill>
                  <a:prstClr val="black"/>
                </a:solidFill>
                <a:latin typeface="Calibri"/>
                <a:ea typeface="ＭＳ Ｐゴシック"/>
              </a:rPr>
              <a:t>どのような仕事が適職か分からない</a:t>
            </a:r>
          </a:p>
        </p:txBody>
      </p:sp>
      <p:sp>
        <p:nvSpPr>
          <p:cNvPr id="19481" name="Text Box 25"/>
          <p:cNvSpPr txBox="1">
            <a:spLocks noChangeArrowheads="1"/>
          </p:cNvSpPr>
          <p:nvPr/>
        </p:nvSpPr>
        <p:spPr bwMode="auto">
          <a:xfrm>
            <a:off x="2066679" y="6021288"/>
            <a:ext cx="1404156" cy="498642"/>
          </a:xfrm>
          <a:prstGeom prst="rect">
            <a:avLst/>
          </a:prstGeom>
          <a:noFill/>
          <a:ln w="9525">
            <a:noFill/>
            <a:miter lim="800000"/>
            <a:headEnd/>
            <a:tailEnd/>
          </a:ln>
        </p:spPr>
        <p:txBody>
          <a:bodyPr wrap="square" lIns="82341" tIns="41170" rIns="82341" bIns="41170">
            <a:spAutoFit/>
          </a:bodyPr>
          <a:lstStyle/>
          <a:p>
            <a:pPr fontAlgn="auto">
              <a:spcBef>
                <a:spcPct val="50000"/>
              </a:spcBef>
              <a:spcAft>
                <a:spcPts val="0"/>
              </a:spcAft>
            </a:pPr>
            <a:r>
              <a:rPr lang="ja-JP" altLang="en-US" sz="900" dirty="0">
                <a:solidFill>
                  <a:prstClr val="black"/>
                </a:solidFill>
                <a:latin typeface="Calibri"/>
                <a:ea typeface="ＭＳ Ｐゴシック"/>
              </a:rPr>
              <a:t>就職は初めてなので、職場での仕事に耐えられるのか不安</a:t>
            </a:r>
          </a:p>
        </p:txBody>
      </p:sp>
      <p:sp>
        <p:nvSpPr>
          <p:cNvPr id="19482" name="Text Box 26"/>
          <p:cNvSpPr txBox="1">
            <a:spLocks noChangeArrowheads="1"/>
          </p:cNvSpPr>
          <p:nvPr/>
        </p:nvSpPr>
        <p:spPr bwMode="auto">
          <a:xfrm>
            <a:off x="3470842" y="5661285"/>
            <a:ext cx="1092121" cy="496719"/>
          </a:xfrm>
          <a:prstGeom prst="rect">
            <a:avLst/>
          </a:prstGeom>
          <a:noFill/>
          <a:ln w="9525">
            <a:noFill/>
            <a:miter lim="800000"/>
            <a:headEnd/>
            <a:tailEnd/>
          </a:ln>
        </p:spPr>
        <p:txBody>
          <a:bodyPr wrap="square" lIns="82341" tIns="41170" rIns="82341" bIns="41170">
            <a:spAutoFit/>
          </a:bodyPr>
          <a:lstStyle/>
          <a:p>
            <a:pPr fontAlgn="auto">
              <a:lnSpc>
                <a:spcPts val="700"/>
              </a:lnSpc>
              <a:spcBef>
                <a:spcPct val="50000"/>
              </a:spcBef>
              <a:spcAft>
                <a:spcPts val="0"/>
              </a:spcAft>
            </a:pPr>
            <a:r>
              <a:rPr lang="ja-JP" altLang="en-US" sz="900" dirty="0">
                <a:solidFill>
                  <a:prstClr val="black"/>
                </a:solidFill>
                <a:latin typeface="Calibri"/>
                <a:ea typeface="ＭＳ Ｐゴシック"/>
              </a:rPr>
              <a:t>訓練を</a:t>
            </a:r>
            <a:r>
              <a:rPr lang="ja-JP" altLang="en-US" sz="900" dirty="0" smtClean="0">
                <a:solidFill>
                  <a:prstClr val="black"/>
                </a:solidFill>
                <a:latin typeface="Calibri"/>
                <a:ea typeface="ＭＳ Ｐゴシック"/>
              </a:rPr>
              <a:t>受けた</a:t>
            </a:r>
            <a:endParaRPr lang="en-US" altLang="ja-JP" sz="900" dirty="0" smtClean="0">
              <a:solidFill>
                <a:prstClr val="black"/>
              </a:solidFill>
              <a:latin typeface="Calibri"/>
              <a:ea typeface="ＭＳ Ｐゴシック"/>
            </a:endParaRPr>
          </a:p>
          <a:p>
            <a:pPr fontAlgn="auto">
              <a:lnSpc>
                <a:spcPts val="700"/>
              </a:lnSpc>
              <a:spcBef>
                <a:spcPct val="50000"/>
              </a:spcBef>
              <a:spcAft>
                <a:spcPts val="0"/>
              </a:spcAft>
            </a:pPr>
            <a:r>
              <a:rPr lang="ja-JP" altLang="en-US" sz="900" dirty="0" smtClean="0">
                <a:solidFill>
                  <a:prstClr val="black"/>
                </a:solidFill>
                <a:latin typeface="Calibri"/>
                <a:ea typeface="ＭＳ Ｐゴシック"/>
              </a:rPr>
              <a:t>こと</a:t>
            </a:r>
            <a:r>
              <a:rPr lang="ja-JP" altLang="en-US" sz="900" dirty="0">
                <a:solidFill>
                  <a:prstClr val="black"/>
                </a:solidFill>
                <a:latin typeface="Calibri"/>
                <a:ea typeface="ＭＳ Ｐゴシック"/>
              </a:rPr>
              <a:t>が実際</a:t>
            </a:r>
            <a:r>
              <a:rPr lang="ja-JP" altLang="en-US" sz="900" dirty="0" smtClean="0">
                <a:solidFill>
                  <a:prstClr val="black"/>
                </a:solidFill>
                <a:latin typeface="Calibri"/>
                <a:ea typeface="ＭＳ Ｐゴシック"/>
              </a:rPr>
              <a:t>に</a:t>
            </a:r>
            <a:endParaRPr lang="en-US" altLang="ja-JP" sz="900" dirty="0" smtClean="0">
              <a:solidFill>
                <a:prstClr val="black"/>
              </a:solidFill>
              <a:latin typeface="Calibri"/>
              <a:ea typeface="ＭＳ Ｐゴシック"/>
            </a:endParaRPr>
          </a:p>
          <a:p>
            <a:pPr fontAlgn="auto">
              <a:lnSpc>
                <a:spcPts val="700"/>
              </a:lnSpc>
              <a:spcBef>
                <a:spcPct val="50000"/>
              </a:spcBef>
              <a:spcAft>
                <a:spcPts val="0"/>
              </a:spcAft>
            </a:pPr>
            <a:r>
              <a:rPr lang="ja-JP" altLang="en-US" sz="900" dirty="0" smtClean="0">
                <a:solidFill>
                  <a:prstClr val="black"/>
                </a:solidFill>
                <a:latin typeface="Calibri"/>
                <a:ea typeface="ＭＳ Ｐゴシック"/>
              </a:rPr>
              <a:t>役立つ</a:t>
            </a:r>
            <a:r>
              <a:rPr lang="ja-JP" altLang="en-US" sz="900" dirty="0">
                <a:solidFill>
                  <a:prstClr val="black"/>
                </a:solidFill>
                <a:latin typeface="Calibri"/>
                <a:ea typeface="ＭＳ Ｐゴシック"/>
              </a:rPr>
              <a:t>か不安</a:t>
            </a:r>
          </a:p>
        </p:txBody>
      </p:sp>
      <p:sp>
        <p:nvSpPr>
          <p:cNvPr id="28" name="Text Box 19"/>
          <p:cNvSpPr txBox="1">
            <a:spLocks noChangeArrowheads="1"/>
          </p:cNvSpPr>
          <p:nvPr/>
        </p:nvSpPr>
        <p:spPr bwMode="auto">
          <a:xfrm>
            <a:off x="3470835" y="2852936"/>
            <a:ext cx="1170130" cy="504056"/>
          </a:xfrm>
          <a:prstGeom prst="rect">
            <a:avLst/>
          </a:prstGeom>
          <a:noFill/>
          <a:ln w="9525">
            <a:noFill/>
            <a:miter lim="800000"/>
            <a:headEnd/>
            <a:tailEnd/>
          </a:ln>
        </p:spPr>
        <p:txBody>
          <a:bodyPr wrap="square" lIns="82341" tIns="41170" rIns="82341" bIns="41170" anchor="ctr" anchorCtr="0">
            <a:noAutofit/>
          </a:bodyPr>
          <a:lstStyle/>
          <a:p>
            <a:pPr fontAlgn="auto">
              <a:lnSpc>
                <a:spcPts val="500"/>
              </a:lnSpc>
              <a:spcBef>
                <a:spcPts val="480"/>
              </a:spcBef>
              <a:spcAft>
                <a:spcPts val="0"/>
              </a:spcAft>
            </a:pPr>
            <a:r>
              <a:rPr lang="ja-JP" altLang="en-US" sz="900" dirty="0" smtClean="0">
                <a:solidFill>
                  <a:prstClr val="black"/>
                </a:solidFill>
                <a:latin typeface="Calibri"/>
                <a:ea typeface="ＭＳ Ｐゴシック"/>
              </a:rPr>
              <a:t>どのような仕事を</a:t>
            </a:r>
            <a:endParaRPr lang="en-US" altLang="ja-JP" sz="900" dirty="0" smtClean="0">
              <a:solidFill>
                <a:prstClr val="black"/>
              </a:solidFill>
              <a:latin typeface="Calibri"/>
              <a:ea typeface="ＭＳ Ｐゴシック"/>
            </a:endParaRPr>
          </a:p>
          <a:p>
            <a:pPr fontAlgn="auto">
              <a:lnSpc>
                <a:spcPts val="500"/>
              </a:lnSpc>
              <a:spcBef>
                <a:spcPts val="480"/>
              </a:spcBef>
              <a:spcAft>
                <a:spcPts val="0"/>
              </a:spcAft>
            </a:pPr>
            <a:r>
              <a:rPr lang="ja-JP" altLang="en-US" sz="900" dirty="0" smtClean="0">
                <a:solidFill>
                  <a:prstClr val="black"/>
                </a:solidFill>
                <a:latin typeface="Calibri"/>
                <a:ea typeface="ＭＳ Ｐゴシック"/>
              </a:rPr>
              <a:t>担当させればよい</a:t>
            </a:r>
            <a:endParaRPr lang="en-US" altLang="ja-JP" sz="900" dirty="0" smtClean="0">
              <a:solidFill>
                <a:prstClr val="black"/>
              </a:solidFill>
              <a:latin typeface="Calibri"/>
              <a:ea typeface="ＭＳ Ｐゴシック"/>
            </a:endParaRPr>
          </a:p>
          <a:p>
            <a:pPr fontAlgn="auto">
              <a:lnSpc>
                <a:spcPts val="500"/>
              </a:lnSpc>
              <a:spcBef>
                <a:spcPts val="480"/>
              </a:spcBef>
              <a:spcAft>
                <a:spcPts val="0"/>
              </a:spcAft>
            </a:pPr>
            <a:r>
              <a:rPr lang="ja-JP" altLang="en-US" sz="900" dirty="0" smtClean="0">
                <a:solidFill>
                  <a:prstClr val="black"/>
                </a:solidFill>
                <a:latin typeface="Calibri"/>
                <a:ea typeface="ＭＳ Ｐゴシック"/>
              </a:rPr>
              <a:t>か分からない</a:t>
            </a:r>
            <a:endParaRPr lang="ja-JP" altLang="en-US" sz="900" dirty="0">
              <a:solidFill>
                <a:prstClr val="black"/>
              </a:solidFill>
              <a:latin typeface="Calibri"/>
              <a:ea typeface="ＭＳ Ｐゴシック"/>
            </a:endParaRPr>
          </a:p>
        </p:txBody>
      </p:sp>
      <p:sp>
        <p:nvSpPr>
          <p:cNvPr id="19477" name="Text Box 21"/>
          <p:cNvSpPr txBox="1">
            <a:spLocks noChangeArrowheads="1"/>
          </p:cNvSpPr>
          <p:nvPr/>
        </p:nvSpPr>
        <p:spPr bwMode="auto">
          <a:xfrm>
            <a:off x="1988673" y="3501008"/>
            <a:ext cx="2028225" cy="331930"/>
          </a:xfrm>
          <a:prstGeom prst="rect">
            <a:avLst/>
          </a:prstGeom>
          <a:noFill/>
          <a:ln w="9525">
            <a:noFill/>
            <a:miter lim="800000"/>
            <a:headEnd/>
            <a:tailEnd/>
          </a:ln>
        </p:spPr>
        <p:txBody>
          <a:bodyPr wrap="square" lIns="82341" tIns="41170" rIns="82341" bIns="41170">
            <a:spAutoFit/>
          </a:bodyPr>
          <a:lstStyle/>
          <a:p>
            <a:pPr fontAlgn="auto">
              <a:lnSpc>
                <a:spcPts val="700"/>
              </a:lnSpc>
              <a:spcBef>
                <a:spcPct val="50000"/>
              </a:spcBef>
              <a:spcAft>
                <a:spcPts val="0"/>
              </a:spcAft>
            </a:pPr>
            <a:r>
              <a:rPr lang="ja-JP" altLang="en-US" sz="900" dirty="0">
                <a:solidFill>
                  <a:prstClr val="black"/>
                </a:solidFill>
                <a:latin typeface="Calibri"/>
                <a:ea typeface="ＭＳ Ｐゴシック"/>
              </a:rPr>
              <a:t>身体障害者は雇用しているが</a:t>
            </a:r>
            <a:r>
              <a:rPr lang="ja-JP" altLang="en-US" sz="900" dirty="0" smtClean="0">
                <a:solidFill>
                  <a:prstClr val="black"/>
                </a:solidFill>
                <a:latin typeface="Calibri"/>
                <a:ea typeface="ＭＳ Ｐゴシック"/>
              </a:rPr>
              <a:t>、</a:t>
            </a:r>
            <a:endParaRPr lang="en-US" altLang="ja-JP" sz="900" dirty="0" smtClean="0">
              <a:solidFill>
                <a:prstClr val="black"/>
              </a:solidFill>
              <a:latin typeface="Calibri"/>
              <a:ea typeface="ＭＳ Ｐゴシック"/>
            </a:endParaRPr>
          </a:p>
          <a:p>
            <a:pPr fontAlgn="auto">
              <a:lnSpc>
                <a:spcPts val="700"/>
              </a:lnSpc>
              <a:spcBef>
                <a:spcPct val="50000"/>
              </a:spcBef>
              <a:spcAft>
                <a:spcPts val="0"/>
              </a:spcAft>
            </a:pPr>
            <a:r>
              <a:rPr lang="ja-JP" altLang="en-US" sz="900" dirty="0" smtClean="0">
                <a:solidFill>
                  <a:prstClr val="black"/>
                </a:solidFill>
                <a:latin typeface="Calibri"/>
                <a:ea typeface="ＭＳ Ｐゴシック"/>
              </a:rPr>
              <a:t>知的</a:t>
            </a:r>
            <a:r>
              <a:rPr lang="ja-JP" altLang="en-US" sz="900" dirty="0">
                <a:solidFill>
                  <a:prstClr val="black"/>
                </a:solidFill>
                <a:latin typeface="Calibri"/>
                <a:ea typeface="ＭＳ Ｐゴシック"/>
              </a:rPr>
              <a:t>障害者を雇用するのは初めて</a:t>
            </a:r>
          </a:p>
        </p:txBody>
      </p:sp>
      <p:sp>
        <p:nvSpPr>
          <p:cNvPr id="29" name="Text Box 19"/>
          <p:cNvSpPr txBox="1">
            <a:spLocks noChangeArrowheads="1"/>
          </p:cNvSpPr>
          <p:nvPr/>
        </p:nvSpPr>
        <p:spPr bwMode="auto">
          <a:xfrm>
            <a:off x="974560" y="3140976"/>
            <a:ext cx="1248139" cy="360143"/>
          </a:xfrm>
          <a:prstGeom prst="rect">
            <a:avLst/>
          </a:prstGeom>
          <a:noFill/>
          <a:ln w="9525">
            <a:noFill/>
            <a:miter lim="800000"/>
            <a:headEnd/>
            <a:tailEnd/>
          </a:ln>
        </p:spPr>
        <p:txBody>
          <a:bodyPr wrap="square" lIns="82341" tIns="41170" rIns="82341" bIns="41170">
            <a:spAutoFit/>
          </a:bodyPr>
          <a:lstStyle/>
          <a:p>
            <a:pPr fontAlgn="auto">
              <a:spcBef>
                <a:spcPct val="50000"/>
              </a:spcBef>
              <a:spcAft>
                <a:spcPts val="0"/>
              </a:spcAft>
            </a:pPr>
            <a:r>
              <a:rPr lang="ja-JP" altLang="en-US" sz="900" dirty="0" smtClean="0">
                <a:solidFill>
                  <a:prstClr val="black"/>
                </a:solidFill>
                <a:latin typeface="Calibri"/>
                <a:ea typeface="ＭＳ Ｐゴシック"/>
              </a:rPr>
              <a:t>障害者への接し方、雇用管理が分からない</a:t>
            </a:r>
            <a:endParaRPr lang="ja-JP" altLang="en-US" sz="900" dirty="0">
              <a:solidFill>
                <a:prstClr val="black"/>
              </a:solidFill>
              <a:latin typeface="Calibri"/>
              <a:ea typeface="ＭＳ Ｐゴシック"/>
            </a:endParaRPr>
          </a:p>
        </p:txBody>
      </p:sp>
      <p:sp>
        <p:nvSpPr>
          <p:cNvPr id="30" name="Text Box 15"/>
          <p:cNvSpPr txBox="1">
            <a:spLocks noChangeArrowheads="1"/>
          </p:cNvSpPr>
          <p:nvPr/>
        </p:nvSpPr>
        <p:spPr bwMode="auto">
          <a:xfrm>
            <a:off x="2300705" y="5229200"/>
            <a:ext cx="702078" cy="298588"/>
          </a:xfrm>
          <a:prstGeom prst="rect">
            <a:avLst/>
          </a:prstGeom>
          <a:noFill/>
          <a:ln w="9525">
            <a:noFill/>
            <a:miter lim="800000"/>
            <a:headEnd/>
            <a:tailEnd/>
          </a:ln>
        </p:spPr>
        <p:txBody>
          <a:bodyPr wrap="square" lIns="82341" tIns="41170" rIns="82341" bIns="41170">
            <a:spAutoFit/>
          </a:bodyPr>
          <a:lstStyle/>
          <a:p>
            <a:pPr fontAlgn="auto">
              <a:spcBef>
                <a:spcPct val="50000"/>
              </a:spcBef>
              <a:spcAft>
                <a:spcPts val="0"/>
              </a:spcAft>
            </a:pPr>
            <a:r>
              <a:rPr lang="ja-JP" altLang="en-US" sz="1400" b="1" dirty="0" smtClean="0">
                <a:solidFill>
                  <a:srgbClr val="FF0000"/>
                </a:solidFill>
                <a:latin typeface="メイリオ" pitchFamily="50" charset="-128"/>
                <a:ea typeface="メイリオ" pitchFamily="50" charset="-128"/>
              </a:rPr>
              <a:t>不  安</a:t>
            </a:r>
            <a:endParaRPr lang="ja-JP" altLang="en-US" sz="1400" b="1" dirty="0">
              <a:solidFill>
                <a:srgbClr val="FF0000"/>
              </a:solidFill>
              <a:latin typeface="メイリオ" pitchFamily="50" charset="-128"/>
              <a:ea typeface="メイリオ" pitchFamily="50" charset="-128"/>
            </a:endParaRPr>
          </a:p>
        </p:txBody>
      </p:sp>
      <p:sp>
        <p:nvSpPr>
          <p:cNvPr id="31" name="AutoShape 23"/>
          <p:cNvSpPr>
            <a:spLocks noChangeArrowheads="1"/>
          </p:cNvSpPr>
          <p:nvPr/>
        </p:nvSpPr>
        <p:spPr bwMode="auto">
          <a:xfrm>
            <a:off x="2222699" y="5085184"/>
            <a:ext cx="858095" cy="504056"/>
          </a:xfrm>
          <a:prstGeom prst="wave">
            <a:avLst>
              <a:gd name="adj1" fmla="val 13005"/>
              <a:gd name="adj2" fmla="val 0"/>
            </a:avLst>
          </a:prstGeom>
          <a:noFill/>
          <a:ln w="25400">
            <a:solidFill>
              <a:srgbClr val="FF0000"/>
            </a:solidFill>
            <a:round/>
            <a:headEnd/>
            <a:tailEnd/>
          </a:ln>
        </p:spPr>
        <p:txBody>
          <a:bodyPr wrap="none" lIns="82341" tIns="41170" rIns="82341" bIns="41170" anchor="ctr"/>
          <a:lstStyle/>
          <a:p>
            <a:pPr fontAlgn="auto">
              <a:spcBef>
                <a:spcPts val="0"/>
              </a:spcBef>
              <a:spcAft>
                <a:spcPts val="0"/>
              </a:spcAft>
            </a:pPr>
            <a:endParaRPr lang="ja-JP" altLang="en-US">
              <a:solidFill>
                <a:prstClr val="black"/>
              </a:solidFill>
              <a:latin typeface="Calibri"/>
              <a:ea typeface="ＭＳ Ｐゴシック"/>
            </a:endParaRPr>
          </a:p>
        </p:txBody>
      </p:sp>
      <p:sp>
        <p:nvSpPr>
          <p:cNvPr id="2" name="正方形/長方形 1"/>
          <p:cNvSpPr/>
          <p:nvPr/>
        </p:nvSpPr>
        <p:spPr>
          <a:xfrm>
            <a:off x="658172" y="4221088"/>
            <a:ext cx="4101134" cy="605480"/>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ハローワーク等の紹介</a:t>
            </a:r>
            <a:endParaRPr kumimoji="1" lang="ja-JP" altLang="en-US" b="1" dirty="0">
              <a:solidFill>
                <a:schemeClr val="tx1"/>
              </a:solidFill>
            </a:endParaRPr>
          </a:p>
        </p:txBody>
      </p:sp>
      <p:sp>
        <p:nvSpPr>
          <p:cNvPr id="32" name="AutoShape 11"/>
          <p:cNvSpPr>
            <a:spLocks noChangeArrowheads="1"/>
          </p:cNvSpPr>
          <p:nvPr/>
        </p:nvSpPr>
        <p:spPr bwMode="auto">
          <a:xfrm>
            <a:off x="4617523" y="4243020"/>
            <a:ext cx="468052" cy="598486"/>
          </a:xfrm>
          <a:prstGeom prst="rightArrow">
            <a:avLst>
              <a:gd name="adj1" fmla="val 49907"/>
              <a:gd name="adj2" fmla="val 45005"/>
            </a:avLst>
          </a:prstGeom>
          <a:solidFill>
            <a:schemeClr val="bg2"/>
          </a:solidFill>
          <a:ln w="9525">
            <a:solidFill>
              <a:srgbClr val="000000"/>
            </a:solidFill>
            <a:miter lim="800000"/>
            <a:headEnd/>
            <a:tailEnd/>
          </a:ln>
        </p:spPr>
        <p:txBody>
          <a:bodyPr lIns="66902" tIns="8005" rIns="66902" bIns="8005"/>
          <a:lstStyle/>
          <a:p>
            <a:pPr fontAlgn="auto">
              <a:spcBef>
                <a:spcPts val="0"/>
              </a:spcBef>
              <a:spcAft>
                <a:spcPts val="0"/>
              </a:spcAft>
            </a:pPr>
            <a:endParaRPr lang="ja-JP" altLang="en-US">
              <a:solidFill>
                <a:prstClr val="black"/>
              </a:solidFill>
              <a:latin typeface="Calibri"/>
              <a:ea typeface="ＭＳ Ｐゴシック"/>
            </a:endParaRPr>
          </a:p>
        </p:txBody>
      </p:sp>
      <p:sp>
        <p:nvSpPr>
          <p:cNvPr id="33" name="正方形/長方形 32"/>
          <p:cNvSpPr/>
          <p:nvPr/>
        </p:nvSpPr>
        <p:spPr>
          <a:xfrm>
            <a:off x="6591182" y="2403851"/>
            <a:ext cx="2652297" cy="79209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gn="just" fontAlgn="base">
              <a:spcBef>
                <a:spcPct val="0"/>
              </a:spcBef>
              <a:spcAft>
                <a:spcPct val="0"/>
              </a:spcAft>
            </a:pPr>
            <a:r>
              <a:rPr lang="en-US" altLang="ja-JP" sz="1400" dirty="0">
                <a:solidFill>
                  <a:schemeClr val="tx1"/>
                </a:solidFill>
                <a:latin typeface="Century" pitchFamily="18" charset="0"/>
                <a:ea typeface="ＭＳ 明朝" pitchFamily="17" charset="-128"/>
                <a:cs typeface="ＭＳ Ｐゴシック" pitchFamily="50" charset="-128"/>
              </a:rPr>
              <a:t>【</a:t>
            </a:r>
            <a:r>
              <a:rPr lang="en-US" altLang="ja-JP" sz="1400" dirty="0" smtClean="0">
                <a:solidFill>
                  <a:schemeClr val="tx1"/>
                </a:solidFill>
                <a:latin typeface="Century" pitchFamily="18" charset="0"/>
                <a:ea typeface="ＭＳ 明朝" pitchFamily="17" charset="-128"/>
                <a:cs typeface="ＭＳ Ｐゴシック" pitchFamily="50" charset="-128"/>
              </a:rPr>
              <a:t>26</a:t>
            </a:r>
            <a:r>
              <a:rPr lang="ja-JP" altLang="en-US" sz="1400" dirty="0" smtClean="0">
                <a:solidFill>
                  <a:schemeClr val="tx1"/>
                </a:solidFill>
                <a:latin typeface="Century" pitchFamily="18" charset="0"/>
                <a:ea typeface="ＭＳ 明朝" pitchFamily="17" charset="-128"/>
                <a:cs typeface="ＭＳ Ｐゴシック" pitchFamily="50" charset="-128"/>
              </a:rPr>
              <a:t>年度</a:t>
            </a:r>
            <a:r>
              <a:rPr lang="ja-JP" altLang="en-US" sz="1400" dirty="0">
                <a:latin typeface="Century" pitchFamily="18" charset="0"/>
                <a:ea typeface="ＭＳ 明朝" pitchFamily="17" charset="-128"/>
                <a:cs typeface="ＭＳ Ｐゴシック" pitchFamily="50" charset="-128"/>
              </a:rPr>
              <a:t>実績</a:t>
            </a:r>
            <a:r>
              <a:rPr lang="en-US" altLang="ja-JP" sz="1400" dirty="0">
                <a:latin typeface="Century" pitchFamily="18" charset="0"/>
                <a:ea typeface="ＭＳ 明朝" pitchFamily="17" charset="-128"/>
                <a:cs typeface="ＭＳ Ｐゴシック" pitchFamily="50" charset="-128"/>
              </a:rPr>
              <a:t>】</a:t>
            </a:r>
            <a:endParaRPr lang="en-US" altLang="ja-JP" sz="1400" dirty="0">
              <a:solidFill>
                <a:schemeClr val="tx1"/>
              </a:solidFill>
              <a:latin typeface="Century" pitchFamily="18" charset="0"/>
              <a:ea typeface="ＭＳ 明朝" pitchFamily="17" charset="-128"/>
              <a:cs typeface="ＭＳ Ｐゴシック" pitchFamily="50" charset="-128"/>
            </a:endParaRPr>
          </a:p>
          <a:p>
            <a:pPr lvl="0" fontAlgn="base">
              <a:spcBef>
                <a:spcPct val="0"/>
              </a:spcBef>
              <a:spcAft>
                <a:spcPct val="0"/>
              </a:spcAft>
            </a:pPr>
            <a:r>
              <a:rPr lang="ja-JP" altLang="en-US" sz="1400" dirty="0">
                <a:solidFill>
                  <a:schemeClr val="tx1"/>
                </a:solidFill>
                <a:latin typeface="Century" pitchFamily="18" charset="0"/>
                <a:ea typeface="ＭＳ 明朝" pitchFamily="17" charset="-128"/>
                <a:cs typeface="ＭＳ Ｐゴシック" pitchFamily="50" charset="-128"/>
              </a:rPr>
              <a:t>　</a:t>
            </a:r>
            <a:r>
              <a:rPr lang="ja-JP" altLang="en-US" sz="1400" dirty="0" smtClean="0">
                <a:solidFill>
                  <a:schemeClr val="tx1"/>
                </a:solidFill>
                <a:latin typeface="Century" pitchFamily="18" charset="0"/>
                <a:ea typeface="ＭＳ 明朝" pitchFamily="17" charset="-128"/>
                <a:cs typeface="ＭＳ Ｐゴシック" pitchFamily="50" charset="-128"/>
              </a:rPr>
              <a:t>　開始者数　　</a:t>
            </a:r>
            <a:r>
              <a:rPr lang="ja-JP" altLang="en-US" sz="1400" dirty="0">
                <a:solidFill>
                  <a:schemeClr val="tx1"/>
                </a:solidFill>
                <a:latin typeface="Century" pitchFamily="18" charset="0"/>
                <a:ea typeface="ＭＳ 明朝" pitchFamily="17" charset="-128"/>
                <a:cs typeface="ＭＳ Ｐゴシック" pitchFamily="50" charset="-128"/>
              </a:rPr>
              <a:t>　</a:t>
            </a:r>
            <a:r>
              <a:rPr lang="en-US" altLang="ja-JP" sz="1400" dirty="0" smtClean="0">
                <a:solidFill>
                  <a:schemeClr val="tx1"/>
                </a:solidFill>
                <a:latin typeface="Century" pitchFamily="18" charset="0"/>
                <a:ea typeface="ＭＳ 明朝" pitchFamily="17" charset="-128"/>
                <a:cs typeface="ＭＳ Ｐゴシック" pitchFamily="50" charset="-128"/>
              </a:rPr>
              <a:t>5</a:t>
            </a:r>
            <a:r>
              <a:rPr lang="en-US" altLang="ja-JP" sz="1400" dirty="0" smtClean="0">
                <a:latin typeface="Century" pitchFamily="18" charset="0"/>
                <a:ea typeface="ＭＳ 明朝" pitchFamily="17" charset="-128"/>
                <a:cs typeface="ＭＳ Ｐゴシック" pitchFamily="50" charset="-128"/>
              </a:rPr>
              <a:t>,058</a:t>
            </a:r>
            <a:r>
              <a:rPr lang="ja-JP" altLang="en-US" sz="1400" dirty="0" smtClean="0">
                <a:latin typeface="Century" pitchFamily="18" charset="0"/>
                <a:ea typeface="ＭＳ 明朝" pitchFamily="17" charset="-128"/>
                <a:cs typeface="ＭＳ Ｐゴシック" pitchFamily="50" charset="-128"/>
              </a:rPr>
              <a:t>人</a:t>
            </a:r>
            <a:endParaRPr lang="ja-JP" altLang="en-US" sz="1400" dirty="0">
              <a:latin typeface="Times New Roman" pitchFamily="18" charset="0"/>
              <a:ea typeface="ＭＳ 明朝" pitchFamily="17" charset="-128"/>
              <a:cs typeface="ＭＳ Ｐゴシック" pitchFamily="50" charset="-128"/>
            </a:endParaRPr>
          </a:p>
          <a:p>
            <a:pPr lvl="0" fontAlgn="base">
              <a:spcBef>
                <a:spcPct val="0"/>
              </a:spcBef>
              <a:spcAft>
                <a:spcPct val="0"/>
              </a:spcAft>
            </a:pPr>
            <a:r>
              <a:rPr lang="ja-JP" altLang="en-US" sz="1400" dirty="0" smtClean="0">
                <a:latin typeface="Century" pitchFamily="18" charset="0"/>
                <a:ea typeface="ＭＳ 明朝" pitchFamily="17" charset="-128"/>
                <a:cs typeface="ＭＳ Ｐゴシック" pitchFamily="50" charset="-128"/>
              </a:rPr>
              <a:t>　　常用移行者数</a:t>
            </a:r>
            <a:r>
              <a:rPr lang="ja-JP" altLang="en-US" sz="1400" dirty="0">
                <a:latin typeface="Century" pitchFamily="18" charset="0"/>
                <a:ea typeface="ＭＳ 明朝" pitchFamily="17" charset="-128"/>
                <a:cs typeface="ＭＳ Ｐゴシック" pitchFamily="50" charset="-128"/>
              </a:rPr>
              <a:t>　</a:t>
            </a:r>
            <a:r>
              <a:rPr lang="en-US" altLang="ja-JP" sz="1400" dirty="0" smtClean="0">
                <a:latin typeface="Century" pitchFamily="18" charset="0"/>
                <a:ea typeface="ＭＳ 明朝" pitchFamily="17" charset="-128"/>
                <a:cs typeface="ＭＳ Ｐゴシック" pitchFamily="50" charset="-128"/>
              </a:rPr>
              <a:t>3,269</a:t>
            </a:r>
            <a:r>
              <a:rPr lang="ja-JP" altLang="en-US" sz="1400" dirty="0" smtClean="0">
                <a:latin typeface="Century" pitchFamily="18" charset="0"/>
                <a:ea typeface="ＭＳ 明朝" pitchFamily="17" charset="-128"/>
                <a:cs typeface="ＭＳ Ｐゴシック" pitchFamily="50" charset="-128"/>
              </a:rPr>
              <a:t>人</a:t>
            </a:r>
            <a:endParaRPr lang="en-US" altLang="ja-JP" sz="1400" dirty="0">
              <a:latin typeface="Century" pitchFamily="18" charset="0"/>
              <a:ea typeface="ＭＳ 明朝" pitchFamily="17" charset="-128"/>
              <a:cs typeface="ＭＳ Ｐゴシック" pitchFamily="50" charset="-128"/>
            </a:endParaRPr>
          </a:p>
        </p:txBody>
      </p:sp>
      <p:sp>
        <p:nvSpPr>
          <p:cNvPr id="34" name="スライド番号プレースホルダー 2"/>
          <p:cNvSpPr>
            <a:spLocks/>
          </p:cNvSpPr>
          <p:nvPr/>
        </p:nvSpPr>
        <p:spPr bwMode="auto">
          <a:xfrm>
            <a:off x="9296936"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14</a:t>
            </a:r>
          </a:p>
        </p:txBody>
      </p:sp>
    </p:spTree>
    <p:extLst>
      <p:ext uri="{BB962C8B-B14F-4D97-AF65-F5344CB8AC3E}">
        <p14:creationId xmlns:p14="http://schemas.microsoft.com/office/powerpoint/2010/main" val="988979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角丸四角形 38"/>
          <p:cNvSpPr/>
          <p:nvPr/>
        </p:nvSpPr>
        <p:spPr>
          <a:xfrm>
            <a:off x="428229" y="765175"/>
            <a:ext cx="9206044" cy="1150938"/>
          </a:xfrm>
          <a:prstGeom prst="roundRect">
            <a:avLst/>
          </a:prstGeom>
          <a:solidFill>
            <a:srgbClr val="FFFF99"/>
          </a:solidFill>
          <a:ln w="127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9219" name="AutoShape 4"/>
          <p:cNvSpPr>
            <a:spLocks noChangeArrowheads="1"/>
          </p:cNvSpPr>
          <p:nvPr/>
        </p:nvSpPr>
        <p:spPr bwMode="auto">
          <a:xfrm>
            <a:off x="7684029" y="3284538"/>
            <a:ext cx="467783" cy="1439862"/>
          </a:xfrm>
          <a:prstGeom prst="rightArrow">
            <a:avLst>
              <a:gd name="adj1" fmla="val 50000"/>
              <a:gd name="adj2" fmla="val 25000"/>
            </a:avLst>
          </a:prstGeom>
          <a:solidFill>
            <a:srgbClr val="333333"/>
          </a:solidFill>
          <a:ln w="9525">
            <a:solidFill>
              <a:schemeClr val="tx1"/>
            </a:solidFill>
            <a:miter lim="800000"/>
            <a:headEnd/>
            <a:tailEnd/>
          </a:ln>
        </p:spPr>
        <p:txBody>
          <a:bodyPr wrap="none" anchor="ctr"/>
          <a:lstStyle/>
          <a:p>
            <a:endParaRPr lang="ja-JP" altLang="en-US">
              <a:solidFill>
                <a:srgbClr val="000000"/>
              </a:solidFill>
            </a:endParaRPr>
          </a:p>
        </p:txBody>
      </p:sp>
      <p:sp>
        <p:nvSpPr>
          <p:cNvPr id="9220" name="AutoShape 6"/>
          <p:cNvSpPr>
            <a:spLocks noChangeArrowheads="1"/>
          </p:cNvSpPr>
          <p:nvPr/>
        </p:nvSpPr>
        <p:spPr bwMode="auto">
          <a:xfrm>
            <a:off x="2846257" y="2205038"/>
            <a:ext cx="4758663" cy="2879725"/>
          </a:xfrm>
          <a:prstGeom prst="flowChartAlternateProcess">
            <a:avLst/>
          </a:prstGeom>
          <a:solidFill>
            <a:srgbClr val="FFCC99"/>
          </a:solidFill>
          <a:ln w="9525">
            <a:solidFill>
              <a:schemeClr val="tx1"/>
            </a:solidFill>
            <a:miter lim="800000"/>
            <a:headEnd/>
            <a:tailEnd/>
          </a:ln>
        </p:spPr>
        <p:txBody>
          <a:bodyPr wrap="none" anchor="ctr"/>
          <a:lstStyle/>
          <a:p>
            <a:endParaRPr lang="ja-JP" altLang="en-US">
              <a:solidFill>
                <a:srgbClr val="000000"/>
              </a:solidFill>
            </a:endParaRPr>
          </a:p>
        </p:txBody>
      </p:sp>
      <p:sp>
        <p:nvSpPr>
          <p:cNvPr id="9221" name="Text Box 9"/>
          <p:cNvSpPr txBox="1">
            <a:spLocks noChangeArrowheads="1"/>
          </p:cNvSpPr>
          <p:nvPr/>
        </p:nvSpPr>
        <p:spPr bwMode="auto">
          <a:xfrm>
            <a:off x="350839" y="2276476"/>
            <a:ext cx="1559852" cy="1785104"/>
          </a:xfrm>
          <a:prstGeom prst="rect">
            <a:avLst/>
          </a:prstGeom>
          <a:solidFill>
            <a:srgbClr val="FFFF99">
              <a:alpha val="70195"/>
            </a:srgbClr>
          </a:solidFill>
          <a:ln w="9525">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just" eaLnBrk="1" hangingPunct="1"/>
            <a:endParaRPr lang="en-US" altLang="ja-JP" sz="1000">
              <a:solidFill>
                <a:srgbClr val="000000"/>
              </a:solidFill>
            </a:endParaRPr>
          </a:p>
          <a:p>
            <a:pPr algn="just" eaLnBrk="1" hangingPunct="1"/>
            <a:r>
              <a:rPr lang="en-US" altLang="ja-JP" sz="1000">
                <a:solidFill>
                  <a:srgbClr val="000000"/>
                </a:solidFill>
              </a:rPr>
              <a:t>●</a:t>
            </a:r>
            <a:r>
              <a:rPr lang="ja-JP" altLang="en-US" sz="1000" b="1">
                <a:solidFill>
                  <a:srgbClr val="000000"/>
                </a:solidFill>
              </a:rPr>
              <a:t>心身が疲れやすい。</a:t>
            </a:r>
          </a:p>
          <a:p>
            <a:pPr algn="just" eaLnBrk="1" hangingPunct="1"/>
            <a:r>
              <a:rPr lang="ja-JP" altLang="en-US" sz="1000" b="1">
                <a:solidFill>
                  <a:srgbClr val="000000"/>
                </a:solidFill>
              </a:rPr>
              <a:t>●緊張しやすい。</a:t>
            </a:r>
          </a:p>
          <a:p>
            <a:pPr algn="just" eaLnBrk="1" hangingPunct="1"/>
            <a:r>
              <a:rPr lang="ja-JP" altLang="en-US" sz="1000" b="1">
                <a:solidFill>
                  <a:srgbClr val="000000"/>
                </a:solidFill>
              </a:rPr>
              <a:t>●判断・責任等のプレッシャーに弱いことがある。</a:t>
            </a:r>
          </a:p>
          <a:p>
            <a:pPr algn="just" eaLnBrk="1" hangingPunct="1"/>
            <a:r>
              <a:rPr lang="ja-JP" altLang="en-US" sz="1000" b="1">
                <a:solidFill>
                  <a:srgbClr val="000000"/>
                </a:solidFill>
              </a:rPr>
              <a:t>●コミュニケーション能力に困難がある。</a:t>
            </a:r>
            <a:endParaRPr lang="en-US" altLang="ja-JP" sz="1000" b="1">
              <a:solidFill>
                <a:srgbClr val="000000"/>
              </a:solidFill>
            </a:endParaRPr>
          </a:p>
          <a:p>
            <a:pPr algn="just" eaLnBrk="1" hangingPunct="1"/>
            <a:r>
              <a:rPr lang="ja-JP" altLang="en-US" sz="1000" b="1">
                <a:solidFill>
                  <a:srgbClr val="000000"/>
                </a:solidFill>
              </a:rPr>
              <a:t>●直ちに雇用率適用となる週</a:t>
            </a:r>
            <a:r>
              <a:rPr lang="en-US" altLang="ja-JP" sz="1000" b="1">
                <a:solidFill>
                  <a:srgbClr val="000000"/>
                </a:solidFill>
              </a:rPr>
              <a:t>20</a:t>
            </a:r>
            <a:r>
              <a:rPr lang="ja-JP" altLang="en-US" sz="1000" b="1">
                <a:solidFill>
                  <a:srgbClr val="000000"/>
                </a:solidFill>
              </a:rPr>
              <a:t>時間以上働くことが困難。</a:t>
            </a:r>
          </a:p>
          <a:p>
            <a:pPr eaLnBrk="1" hangingPunct="1"/>
            <a:endParaRPr lang="en-US" altLang="ja-JP" sz="1000" b="1">
              <a:solidFill>
                <a:srgbClr val="000000"/>
              </a:solidFill>
            </a:endParaRPr>
          </a:p>
        </p:txBody>
      </p:sp>
      <p:sp>
        <p:nvSpPr>
          <p:cNvPr id="9222" name="Text Box 10"/>
          <p:cNvSpPr txBox="1">
            <a:spLocks noChangeArrowheads="1"/>
          </p:cNvSpPr>
          <p:nvPr/>
        </p:nvSpPr>
        <p:spPr bwMode="auto">
          <a:xfrm>
            <a:off x="350839" y="4941888"/>
            <a:ext cx="1559852" cy="1630362"/>
          </a:xfrm>
          <a:prstGeom prst="rect">
            <a:avLst/>
          </a:prstGeom>
          <a:solidFill>
            <a:srgbClr val="FFFF99">
              <a:alpha val="70195"/>
            </a:srgbClr>
          </a:solidFill>
          <a:ln w="9525">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en-US" altLang="ja-JP" sz="1000" b="1">
              <a:solidFill>
                <a:srgbClr val="000000"/>
              </a:solidFill>
            </a:endParaRPr>
          </a:p>
          <a:p>
            <a:pPr eaLnBrk="1" hangingPunct="1"/>
            <a:r>
              <a:rPr lang="en-US" altLang="ja-JP" sz="1000" b="1">
                <a:solidFill>
                  <a:srgbClr val="000000"/>
                </a:solidFill>
              </a:rPr>
              <a:t>●</a:t>
            </a:r>
            <a:r>
              <a:rPr lang="ja-JP" altLang="en-US" sz="1000" b="1">
                <a:solidFill>
                  <a:srgbClr val="000000"/>
                </a:solidFill>
              </a:rPr>
              <a:t>精神障害等についての知識がない。</a:t>
            </a:r>
          </a:p>
          <a:p>
            <a:pPr eaLnBrk="1" hangingPunct="1"/>
            <a:endParaRPr lang="ja-JP" altLang="en-US" sz="1000" b="1">
              <a:solidFill>
                <a:srgbClr val="000000"/>
              </a:solidFill>
            </a:endParaRPr>
          </a:p>
          <a:p>
            <a:pPr eaLnBrk="1" hangingPunct="1"/>
            <a:r>
              <a:rPr lang="ja-JP" altLang="en-US" sz="1000" b="1">
                <a:solidFill>
                  <a:srgbClr val="000000"/>
                </a:solidFill>
              </a:rPr>
              <a:t>●精神障害者等の受入れに不安がある。</a:t>
            </a:r>
          </a:p>
          <a:p>
            <a:pPr eaLnBrk="1" hangingPunct="1"/>
            <a:endParaRPr lang="ja-JP" altLang="en-US" sz="1000" b="1">
              <a:solidFill>
                <a:srgbClr val="000000"/>
              </a:solidFill>
            </a:endParaRPr>
          </a:p>
          <a:p>
            <a:pPr eaLnBrk="1" hangingPunct="1"/>
            <a:r>
              <a:rPr lang="ja-JP" altLang="en-US" sz="1000" b="1">
                <a:solidFill>
                  <a:srgbClr val="000000"/>
                </a:solidFill>
              </a:rPr>
              <a:t>●精神障害者等の常用雇用に踏み切れない。</a:t>
            </a:r>
          </a:p>
          <a:p>
            <a:pPr eaLnBrk="1" hangingPunct="1"/>
            <a:endParaRPr lang="en-US" altLang="ja-JP" sz="1000" b="1">
              <a:solidFill>
                <a:srgbClr val="000000"/>
              </a:solidFill>
            </a:endParaRPr>
          </a:p>
        </p:txBody>
      </p:sp>
      <p:sp>
        <p:nvSpPr>
          <p:cNvPr id="3083" name="AutoShape 11"/>
          <p:cNvSpPr>
            <a:spLocks noChangeArrowheads="1"/>
          </p:cNvSpPr>
          <p:nvPr/>
        </p:nvSpPr>
        <p:spPr bwMode="auto">
          <a:xfrm rot="20281911">
            <a:off x="3250408" y="2897188"/>
            <a:ext cx="3664877" cy="336550"/>
          </a:xfrm>
          <a:prstGeom prst="rightArrow">
            <a:avLst>
              <a:gd name="adj1" fmla="val 50000"/>
              <a:gd name="adj2" fmla="val 127184"/>
            </a:avLst>
          </a:prstGeom>
          <a:solidFill>
            <a:schemeClr val="accent3">
              <a:lumMod val="40000"/>
              <a:lumOff val="60000"/>
            </a:schemeClr>
          </a:solidFill>
          <a:ln w="9525">
            <a:solidFill>
              <a:schemeClr val="tx1"/>
            </a:solidFill>
            <a:prstDash val="sysDash"/>
            <a:miter lim="800000"/>
            <a:headEnd/>
            <a:tailEnd/>
          </a:ln>
          <a:effectLst/>
        </p:spPr>
        <p:txBody>
          <a:bodyPr wrap="none" anchor="ctr"/>
          <a:lstStyle/>
          <a:p>
            <a:pPr>
              <a:defRPr/>
            </a:pPr>
            <a:endParaRPr lang="ja-JP" altLang="en-US">
              <a:solidFill>
                <a:srgbClr val="000000"/>
              </a:solidFill>
              <a:latin typeface="Arial"/>
              <a:ea typeface="ＭＳ Ｐゴシック"/>
            </a:endParaRPr>
          </a:p>
        </p:txBody>
      </p:sp>
      <p:grpSp>
        <p:nvGrpSpPr>
          <p:cNvPr id="9224" name="グループ化 39"/>
          <p:cNvGrpSpPr>
            <a:grpSpLocks/>
          </p:cNvGrpSpPr>
          <p:nvPr/>
        </p:nvGrpSpPr>
        <p:grpSpPr bwMode="auto">
          <a:xfrm>
            <a:off x="3314041" y="2852740"/>
            <a:ext cx="3668315" cy="1730375"/>
            <a:chOff x="3059832" y="3356992"/>
            <a:chExt cx="3385145" cy="1729928"/>
          </a:xfrm>
        </p:grpSpPr>
        <p:sp>
          <p:nvSpPr>
            <p:cNvPr id="3079" name="Rectangle 7"/>
            <p:cNvSpPr>
              <a:spLocks noChangeArrowheads="1"/>
            </p:cNvSpPr>
            <p:nvPr/>
          </p:nvSpPr>
          <p:spPr bwMode="auto">
            <a:xfrm>
              <a:off x="5940300" y="3356992"/>
              <a:ext cx="504677" cy="1728340"/>
            </a:xfrm>
            <a:prstGeom prst="rect">
              <a:avLst/>
            </a:prstGeom>
            <a:solidFill>
              <a:schemeClr val="bg2">
                <a:lumMod val="90000"/>
              </a:schemeClr>
            </a:solidFill>
            <a:ln w="9525">
              <a:solidFill>
                <a:srgbClr val="333333"/>
              </a:solidFill>
              <a:miter lim="800000"/>
              <a:headEnd/>
              <a:tailEnd/>
            </a:ln>
            <a:effectLst/>
          </p:spPr>
          <p:txBody>
            <a:bodyPr wrap="none" anchor="ctr"/>
            <a:lstStyle/>
            <a:p>
              <a:pPr>
                <a:defRPr/>
              </a:pPr>
              <a:endParaRPr lang="ja-JP" altLang="en-US">
                <a:solidFill>
                  <a:srgbClr val="000000"/>
                </a:solidFill>
                <a:latin typeface="Arial"/>
                <a:ea typeface="ＭＳ Ｐゴシック"/>
              </a:endParaRPr>
            </a:p>
          </p:txBody>
        </p:sp>
        <p:sp>
          <p:nvSpPr>
            <p:cNvPr id="3080" name="Rectangle 8"/>
            <p:cNvSpPr>
              <a:spLocks noChangeArrowheads="1"/>
            </p:cNvSpPr>
            <p:nvPr/>
          </p:nvSpPr>
          <p:spPr bwMode="auto">
            <a:xfrm>
              <a:off x="5435623" y="3501417"/>
              <a:ext cx="504677" cy="1585503"/>
            </a:xfrm>
            <a:prstGeom prst="rect">
              <a:avLst/>
            </a:prstGeom>
            <a:solidFill>
              <a:schemeClr val="bg2">
                <a:lumMod val="90000"/>
              </a:schemeClr>
            </a:solidFill>
            <a:ln w="9525">
              <a:solidFill>
                <a:srgbClr val="333333"/>
              </a:solidFill>
              <a:miter lim="800000"/>
              <a:headEnd/>
              <a:tailEnd/>
            </a:ln>
            <a:effectLst/>
          </p:spPr>
          <p:txBody>
            <a:bodyPr wrap="none" anchor="ctr"/>
            <a:lstStyle/>
            <a:p>
              <a:pPr>
                <a:defRPr/>
              </a:pPr>
              <a:endParaRPr lang="ja-JP" altLang="en-US">
                <a:solidFill>
                  <a:srgbClr val="000000"/>
                </a:solidFill>
                <a:latin typeface="Arial"/>
                <a:ea typeface="ＭＳ Ｐゴシック"/>
              </a:endParaRPr>
            </a:p>
          </p:txBody>
        </p:sp>
        <p:sp>
          <p:nvSpPr>
            <p:cNvPr id="9258" name="Rectangle 12"/>
            <p:cNvSpPr>
              <a:spLocks noChangeArrowheads="1"/>
            </p:cNvSpPr>
            <p:nvPr/>
          </p:nvSpPr>
          <p:spPr bwMode="auto">
            <a:xfrm>
              <a:off x="3059832" y="4509120"/>
              <a:ext cx="431800" cy="576262"/>
            </a:xfrm>
            <a:prstGeom prst="rect">
              <a:avLst/>
            </a:prstGeom>
            <a:solidFill>
              <a:srgbClr val="C0C0C0"/>
            </a:solidFill>
            <a:ln w="9525">
              <a:solidFill>
                <a:srgbClr val="333333"/>
              </a:solidFill>
              <a:miter lim="800000"/>
              <a:headEnd/>
              <a:tailEnd/>
            </a:ln>
          </p:spPr>
          <p:txBody>
            <a:bodyPr wrap="none" anchor="ctr"/>
            <a:lstStyle/>
            <a:p>
              <a:endParaRPr lang="ja-JP" altLang="en-US">
                <a:solidFill>
                  <a:srgbClr val="000000"/>
                </a:solidFill>
              </a:endParaRPr>
            </a:p>
          </p:txBody>
        </p:sp>
        <p:sp>
          <p:nvSpPr>
            <p:cNvPr id="3085" name="Rectangle 13"/>
            <p:cNvSpPr>
              <a:spLocks noChangeArrowheads="1"/>
            </p:cNvSpPr>
            <p:nvPr/>
          </p:nvSpPr>
          <p:spPr bwMode="auto">
            <a:xfrm>
              <a:off x="3491506" y="4364794"/>
              <a:ext cx="431674" cy="720539"/>
            </a:xfrm>
            <a:prstGeom prst="rect">
              <a:avLst/>
            </a:prstGeom>
            <a:solidFill>
              <a:schemeClr val="bg2">
                <a:lumMod val="90000"/>
              </a:schemeClr>
            </a:solidFill>
            <a:ln w="9525">
              <a:solidFill>
                <a:srgbClr val="333333"/>
              </a:solidFill>
              <a:miter lim="800000"/>
              <a:headEnd/>
              <a:tailEnd/>
            </a:ln>
            <a:effectLst/>
          </p:spPr>
          <p:txBody>
            <a:bodyPr wrap="none" anchor="ctr"/>
            <a:lstStyle/>
            <a:p>
              <a:pPr>
                <a:defRPr/>
              </a:pPr>
              <a:endParaRPr lang="ja-JP" altLang="en-US">
                <a:solidFill>
                  <a:srgbClr val="000000"/>
                </a:solidFill>
                <a:latin typeface="Arial"/>
                <a:ea typeface="ＭＳ Ｐゴシック"/>
              </a:endParaRPr>
            </a:p>
          </p:txBody>
        </p:sp>
        <p:sp>
          <p:nvSpPr>
            <p:cNvPr id="3086" name="Rectangle 14"/>
            <p:cNvSpPr>
              <a:spLocks noChangeArrowheads="1"/>
            </p:cNvSpPr>
            <p:nvPr/>
          </p:nvSpPr>
          <p:spPr bwMode="auto">
            <a:xfrm>
              <a:off x="3923179" y="4148949"/>
              <a:ext cx="506264" cy="936383"/>
            </a:xfrm>
            <a:prstGeom prst="rect">
              <a:avLst/>
            </a:prstGeom>
            <a:solidFill>
              <a:schemeClr val="bg2">
                <a:lumMod val="90000"/>
              </a:schemeClr>
            </a:solidFill>
            <a:ln w="9525">
              <a:solidFill>
                <a:srgbClr val="333333"/>
              </a:solidFill>
              <a:miter lim="800000"/>
              <a:headEnd/>
              <a:tailEnd/>
            </a:ln>
            <a:effectLst/>
          </p:spPr>
          <p:txBody>
            <a:bodyPr wrap="none" anchor="ctr"/>
            <a:lstStyle/>
            <a:p>
              <a:pPr>
                <a:defRPr/>
              </a:pPr>
              <a:endParaRPr lang="ja-JP" altLang="en-US">
                <a:solidFill>
                  <a:srgbClr val="000000"/>
                </a:solidFill>
                <a:latin typeface="Arial"/>
                <a:ea typeface="ＭＳ Ｐゴシック"/>
              </a:endParaRPr>
            </a:p>
          </p:txBody>
        </p:sp>
        <p:sp>
          <p:nvSpPr>
            <p:cNvPr id="3087" name="Rectangle 15"/>
            <p:cNvSpPr>
              <a:spLocks noChangeArrowheads="1"/>
            </p:cNvSpPr>
            <p:nvPr/>
          </p:nvSpPr>
          <p:spPr bwMode="auto">
            <a:xfrm>
              <a:off x="4427856" y="3933105"/>
              <a:ext cx="504677" cy="1152227"/>
            </a:xfrm>
            <a:prstGeom prst="rect">
              <a:avLst/>
            </a:prstGeom>
            <a:solidFill>
              <a:schemeClr val="bg2">
                <a:lumMod val="90000"/>
              </a:schemeClr>
            </a:solidFill>
            <a:ln w="9525">
              <a:solidFill>
                <a:srgbClr val="333333"/>
              </a:solidFill>
              <a:miter lim="800000"/>
              <a:headEnd/>
              <a:tailEnd/>
            </a:ln>
            <a:effectLst/>
          </p:spPr>
          <p:txBody>
            <a:bodyPr wrap="none" anchor="ctr"/>
            <a:lstStyle/>
            <a:p>
              <a:pPr>
                <a:defRPr/>
              </a:pPr>
              <a:endParaRPr lang="ja-JP" altLang="en-US">
                <a:solidFill>
                  <a:srgbClr val="000000"/>
                </a:solidFill>
                <a:latin typeface="Arial"/>
                <a:ea typeface="ＭＳ Ｐゴシック"/>
              </a:endParaRPr>
            </a:p>
          </p:txBody>
        </p:sp>
        <p:sp>
          <p:nvSpPr>
            <p:cNvPr id="3088" name="Rectangle 16"/>
            <p:cNvSpPr>
              <a:spLocks noChangeArrowheads="1"/>
            </p:cNvSpPr>
            <p:nvPr/>
          </p:nvSpPr>
          <p:spPr bwMode="auto">
            <a:xfrm>
              <a:off x="4932533" y="3717261"/>
              <a:ext cx="504677" cy="1368072"/>
            </a:xfrm>
            <a:prstGeom prst="rect">
              <a:avLst/>
            </a:prstGeom>
            <a:solidFill>
              <a:schemeClr val="bg2">
                <a:lumMod val="90000"/>
              </a:schemeClr>
            </a:solidFill>
            <a:ln w="9525">
              <a:solidFill>
                <a:srgbClr val="333333"/>
              </a:solidFill>
              <a:miter lim="800000"/>
              <a:headEnd/>
              <a:tailEnd/>
            </a:ln>
            <a:effectLst/>
          </p:spPr>
          <p:txBody>
            <a:bodyPr wrap="none" anchor="ctr"/>
            <a:lstStyle/>
            <a:p>
              <a:pPr>
                <a:defRPr/>
              </a:pPr>
              <a:endParaRPr lang="ja-JP" altLang="en-US">
                <a:solidFill>
                  <a:srgbClr val="000000"/>
                </a:solidFill>
                <a:latin typeface="Arial"/>
                <a:ea typeface="ＭＳ Ｐゴシック"/>
              </a:endParaRPr>
            </a:p>
          </p:txBody>
        </p:sp>
      </p:grpSp>
      <p:sp>
        <p:nvSpPr>
          <p:cNvPr id="9225" name="AutoShape 19"/>
          <p:cNvSpPr>
            <a:spLocks noChangeArrowheads="1"/>
          </p:cNvSpPr>
          <p:nvPr/>
        </p:nvSpPr>
        <p:spPr bwMode="auto">
          <a:xfrm>
            <a:off x="2221971" y="3284538"/>
            <a:ext cx="548614" cy="1439862"/>
          </a:xfrm>
          <a:prstGeom prst="rightArrow">
            <a:avLst>
              <a:gd name="adj1" fmla="val 50000"/>
              <a:gd name="adj2" fmla="val 25000"/>
            </a:avLst>
          </a:prstGeom>
          <a:solidFill>
            <a:srgbClr val="333333"/>
          </a:solidFill>
          <a:ln w="9525">
            <a:solidFill>
              <a:schemeClr val="tx1"/>
            </a:solidFill>
            <a:miter lim="800000"/>
            <a:headEnd/>
            <a:tailEnd/>
          </a:ln>
        </p:spPr>
        <p:txBody>
          <a:bodyPr wrap="none" anchor="ctr"/>
          <a:lstStyle/>
          <a:p>
            <a:endParaRPr lang="ja-JP" altLang="en-US">
              <a:solidFill>
                <a:srgbClr val="000000"/>
              </a:solidFill>
            </a:endParaRPr>
          </a:p>
        </p:txBody>
      </p:sp>
      <p:sp>
        <p:nvSpPr>
          <p:cNvPr id="9226" name="Text Box 24"/>
          <p:cNvSpPr txBox="1">
            <a:spLocks noChangeArrowheads="1"/>
          </p:cNvSpPr>
          <p:nvPr/>
        </p:nvSpPr>
        <p:spPr bwMode="auto">
          <a:xfrm>
            <a:off x="507341" y="836613"/>
            <a:ext cx="9047823"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solidFill>
                  <a:srgbClr val="000000"/>
                </a:solidFill>
                <a:prstDash val="sysDot"/>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400" b="1">
                <a:solidFill>
                  <a:srgbClr val="000000"/>
                </a:solidFill>
              </a:rPr>
              <a:t>○　精神障害、発達障害といった障害特性により、</a:t>
            </a:r>
            <a:r>
              <a:rPr lang="ja-JP" altLang="en-US" sz="1600" b="1" i="1">
                <a:solidFill>
                  <a:srgbClr val="FF0000"/>
                </a:solidFill>
              </a:rPr>
              <a:t>直ちに週２０時間以上の労働時間での就業が困難</a:t>
            </a:r>
            <a:endParaRPr lang="en-US" altLang="ja-JP" sz="1600" b="1" i="1">
              <a:solidFill>
                <a:srgbClr val="FF0000"/>
              </a:solidFill>
            </a:endParaRPr>
          </a:p>
          <a:p>
            <a:pPr eaLnBrk="1" hangingPunct="1"/>
            <a:r>
              <a:rPr lang="ja-JP" altLang="en-US" sz="1600" b="1" i="1">
                <a:solidFill>
                  <a:srgbClr val="FF0000"/>
                </a:solidFill>
              </a:rPr>
              <a:t>　な者</a:t>
            </a:r>
            <a:r>
              <a:rPr lang="ja-JP" altLang="en-US" sz="1400" b="1">
                <a:solidFill>
                  <a:srgbClr val="000000"/>
                </a:solidFill>
              </a:rPr>
              <a:t>については、雇入れ当初は２０時間未満の就業から開始するトライアル雇用。</a:t>
            </a:r>
            <a:endParaRPr lang="en-US" altLang="ja-JP" sz="1400" b="1">
              <a:solidFill>
                <a:srgbClr val="000000"/>
              </a:solidFill>
            </a:endParaRPr>
          </a:p>
          <a:p>
            <a:pPr eaLnBrk="1" hangingPunct="1"/>
            <a:r>
              <a:rPr lang="ja-JP" altLang="en-US" sz="1400" b="1">
                <a:solidFill>
                  <a:srgbClr val="000000"/>
                </a:solidFill>
              </a:rPr>
              <a:t>○　トライアル雇用期間中に、事業主と対象障害者が合意すれば、労働時間を延長することも可能。</a:t>
            </a:r>
            <a:endParaRPr lang="en-US" altLang="ja-JP" sz="1400" b="1">
              <a:solidFill>
                <a:srgbClr val="000000"/>
              </a:solidFill>
            </a:endParaRPr>
          </a:p>
          <a:p>
            <a:pPr eaLnBrk="1" hangingPunct="1"/>
            <a:r>
              <a:rPr lang="ja-JP" altLang="en-US" sz="1400" b="1">
                <a:solidFill>
                  <a:srgbClr val="000000"/>
                </a:solidFill>
              </a:rPr>
              <a:t>○　トライアル雇用を通じて、常用雇用への移行を目指す。</a:t>
            </a:r>
            <a:endParaRPr lang="en-US" altLang="ja-JP" sz="1400" b="1">
              <a:solidFill>
                <a:srgbClr val="000000"/>
              </a:solidFill>
            </a:endParaRPr>
          </a:p>
        </p:txBody>
      </p:sp>
      <p:sp>
        <p:nvSpPr>
          <p:cNvPr id="9227" name="Text Box 25"/>
          <p:cNvSpPr txBox="1">
            <a:spLocks noChangeArrowheads="1"/>
          </p:cNvSpPr>
          <p:nvPr/>
        </p:nvSpPr>
        <p:spPr bwMode="auto">
          <a:xfrm>
            <a:off x="3393149" y="4724403"/>
            <a:ext cx="3666596" cy="314325"/>
          </a:xfrm>
          <a:prstGeom prst="rect">
            <a:avLst/>
          </a:prstGeom>
          <a:solidFill>
            <a:srgbClr val="99CCFF"/>
          </a:solidFill>
          <a:ln w="9525">
            <a:solidFill>
              <a:schemeClr val="tx1"/>
            </a:solidFill>
            <a:miter lim="800000"/>
            <a:headEnd/>
            <a:tailEnd/>
          </a:ln>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en-US" altLang="ja-JP" sz="1400" b="1">
                <a:solidFill>
                  <a:srgbClr val="000000"/>
                </a:solidFill>
              </a:rPr>
              <a:t>〔</a:t>
            </a:r>
            <a:r>
              <a:rPr lang="ja-JP" altLang="en-US" sz="1400" b="1">
                <a:solidFill>
                  <a:srgbClr val="000000"/>
                </a:solidFill>
              </a:rPr>
              <a:t>奨励金の支給</a:t>
            </a:r>
            <a:r>
              <a:rPr lang="en-US" altLang="ja-JP" sz="1400" b="1">
                <a:solidFill>
                  <a:srgbClr val="000000"/>
                </a:solidFill>
              </a:rPr>
              <a:t>〕</a:t>
            </a:r>
          </a:p>
        </p:txBody>
      </p:sp>
      <p:sp>
        <p:nvSpPr>
          <p:cNvPr id="3098" name="AutoShape 26"/>
          <p:cNvSpPr>
            <a:spLocks noChangeArrowheads="1"/>
          </p:cNvSpPr>
          <p:nvPr/>
        </p:nvSpPr>
        <p:spPr bwMode="auto">
          <a:xfrm>
            <a:off x="7673710" y="5300663"/>
            <a:ext cx="2037954" cy="1270000"/>
          </a:xfrm>
          <a:prstGeom prst="wedgeRoundRectCallout">
            <a:avLst>
              <a:gd name="adj1" fmla="val -66039"/>
              <a:gd name="adj2" fmla="val -73496"/>
              <a:gd name="adj3" fmla="val 16667"/>
            </a:avLst>
          </a:prstGeom>
          <a:solidFill>
            <a:srgbClr val="FFFFCC"/>
          </a:solidFill>
          <a:ln w="9525">
            <a:solidFill>
              <a:schemeClr val="tx1"/>
            </a:solidFill>
            <a:miter lim="800000"/>
            <a:headEnd/>
            <a:tailEnd/>
          </a:ln>
          <a:effectLst/>
        </p:spPr>
        <p:txBody>
          <a:bodyPr/>
          <a:lstStyle/>
          <a:p>
            <a:pPr>
              <a:defRPr/>
            </a:pPr>
            <a:r>
              <a:rPr lang="ja-JP" altLang="en-US" sz="1200" b="1" dirty="0">
                <a:solidFill>
                  <a:srgbClr val="000000"/>
                </a:solidFill>
                <a:latin typeface="Arial"/>
                <a:ea typeface="ＭＳ Ｐゴシック"/>
              </a:rPr>
              <a:t>事業所と精神障害者等の相互理解</a:t>
            </a:r>
          </a:p>
          <a:p>
            <a:pPr>
              <a:defRPr/>
            </a:pPr>
            <a:r>
              <a:rPr lang="ja-JP" altLang="en-US" sz="800" b="1" dirty="0">
                <a:solidFill>
                  <a:srgbClr val="000000"/>
                </a:solidFill>
                <a:latin typeface="Arial"/>
                <a:ea typeface="ＭＳ Ｐゴシック"/>
              </a:rPr>
              <a:t>　　</a:t>
            </a:r>
          </a:p>
          <a:p>
            <a:pPr>
              <a:defRPr/>
            </a:pPr>
            <a:r>
              <a:rPr lang="ja-JP" altLang="en-US" sz="1000" b="1" dirty="0">
                <a:solidFill>
                  <a:srgbClr val="000000"/>
                </a:solidFill>
                <a:latin typeface="Arial"/>
                <a:ea typeface="ＭＳ Ｐゴシック"/>
              </a:rPr>
              <a:t>・</a:t>
            </a:r>
            <a:r>
              <a:rPr lang="ja-JP" altLang="en-US" sz="1050" b="1" dirty="0">
                <a:solidFill>
                  <a:srgbClr val="000000"/>
                </a:solidFill>
                <a:latin typeface="Arial"/>
                <a:ea typeface="ＭＳ Ｐゴシック"/>
              </a:rPr>
              <a:t>雇用経験や知識の取得、</a:t>
            </a:r>
            <a:endParaRPr lang="en-US" altLang="ja-JP" sz="1050" b="1" dirty="0">
              <a:solidFill>
                <a:srgbClr val="000000"/>
              </a:solidFill>
              <a:latin typeface="Arial"/>
              <a:ea typeface="ＭＳ Ｐゴシック"/>
            </a:endParaRPr>
          </a:p>
          <a:p>
            <a:pPr>
              <a:defRPr/>
            </a:pPr>
            <a:r>
              <a:rPr lang="ja-JP" altLang="en-US" sz="1050" b="1" dirty="0">
                <a:solidFill>
                  <a:srgbClr val="000000"/>
                </a:solidFill>
                <a:latin typeface="Arial"/>
                <a:ea typeface="ＭＳ Ｐゴシック"/>
              </a:rPr>
              <a:t>　不安の除去</a:t>
            </a:r>
          </a:p>
          <a:p>
            <a:pPr>
              <a:defRPr/>
            </a:pPr>
            <a:r>
              <a:rPr lang="ja-JP" altLang="en-US" sz="1050" b="1" dirty="0">
                <a:solidFill>
                  <a:srgbClr val="000000"/>
                </a:solidFill>
                <a:latin typeface="Arial"/>
                <a:ea typeface="ＭＳ Ｐゴシック"/>
              </a:rPr>
              <a:t> ・障害特性や職場適応の</a:t>
            </a:r>
            <a:endParaRPr lang="en-US" altLang="ja-JP" sz="1050" b="1" dirty="0">
              <a:solidFill>
                <a:srgbClr val="000000"/>
              </a:solidFill>
              <a:latin typeface="Arial"/>
              <a:ea typeface="ＭＳ Ｐゴシック"/>
            </a:endParaRPr>
          </a:p>
          <a:p>
            <a:pPr>
              <a:defRPr/>
            </a:pPr>
            <a:r>
              <a:rPr lang="ja-JP" altLang="en-US" sz="1050" b="1" dirty="0">
                <a:solidFill>
                  <a:srgbClr val="000000"/>
                </a:solidFill>
                <a:latin typeface="Arial"/>
                <a:ea typeface="ＭＳ Ｐゴシック"/>
              </a:rPr>
              <a:t>　見極め等</a:t>
            </a:r>
          </a:p>
          <a:p>
            <a:pPr algn="ctr">
              <a:defRPr/>
            </a:pPr>
            <a:endParaRPr lang="ja-JP" altLang="ja-JP" sz="1050" dirty="0">
              <a:solidFill>
                <a:srgbClr val="000000"/>
              </a:solidFill>
              <a:latin typeface="Arial"/>
              <a:ea typeface="ＭＳ Ｐゴシック"/>
            </a:endParaRPr>
          </a:p>
        </p:txBody>
      </p:sp>
      <p:sp>
        <p:nvSpPr>
          <p:cNvPr id="9229" name="Text Box 28"/>
          <p:cNvSpPr txBox="1">
            <a:spLocks noChangeArrowheads="1"/>
          </p:cNvSpPr>
          <p:nvPr/>
        </p:nvSpPr>
        <p:spPr bwMode="auto">
          <a:xfrm>
            <a:off x="8341951" y="3500438"/>
            <a:ext cx="461665" cy="2166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a:solidFill>
                  <a:srgbClr val="000000"/>
                </a:solidFill>
              </a:rPr>
              <a:t>　</a:t>
            </a:r>
            <a:r>
              <a:rPr lang="ja-JP" altLang="en-US" b="1">
                <a:solidFill>
                  <a:srgbClr val="000000"/>
                </a:solidFill>
              </a:rPr>
              <a:t>常　用　雇　用</a:t>
            </a:r>
            <a:r>
              <a:rPr lang="ja-JP" altLang="en-US">
                <a:solidFill>
                  <a:srgbClr val="000000"/>
                </a:solidFill>
              </a:rPr>
              <a:t>　</a:t>
            </a:r>
          </a:p>
        </p:txBody>
      </p:sp>
      <p:sp>
        <p:nvSpPr>
          <p:cNvPr id="9230" name="AutoShape 29"/>
          <p:cNvSpPr>
            <a:spLocks noChangeArrowheads="1"/>
          </p:cNvSpPr>
          <p:nvPr/>
        </p:nvSpPr>
        <p:spPr bwMode="auto">
          <a:xfrm>
            <a:off x="8229204" y="2997203"/>
            <a:ext cx="624284" cy="2087563"/>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solidFill>
                <a:srgbClr val="000000"/>
              </a:solidFill>
            </a:endParaRPr>
          </a:p>
        </p:txBody>
      </p:sp>
      <p:sp>
        <p:nvSpPr>
          <p:cNvPr id="9231" name="AutoShape 30"/>
          <p:cNvSpPr>
            <a:spLocks noChangeArrowheads="1"/>
          </p:cNvSpPr>
          <p:nvPr/>
        </p:nvSpPr>
        <p:spPr bwMode="auto">
          <a:xfrm>
            <a:off x="8306595" y="3068638"/>
            <a:ext cx="467783" cy="431800"/>
          </a:xfrm>
          <a:prstGeom prst="smileyFace">
            <a:avLst>
              <a:gd name="adj" fmla="val 4653"/>
            </a:avLst>
          </a:prstGeom>
          <a:solidFill>
            <a:srgbClr val="FF99CC"/>
          </a:solidFill>
          <a:ln w="9525">
            <a:solidFill>
              <a:schemeClr val="tx1"/>
            </a:solidFill>
            <a:round/>
            <a:headEnd/>
            <a:tailEnd/>
          </a:ln>
        </p:spPr>
        <p:txBody>
          <a:bodyPr wrap="none" anchor="ctr"/>
          <a:lstStyle/>
          <a:p>
            <a:endParaRPr lang="ja-JP" altLang="en-US">
              <a:solidFill>
                <a:srgbClr val="000000"/>
              </a:solidFill>
            </a:endParaRPr>
          </a:p>
        </p:txBody>
      </p:sp>
      <p:sp>
        <p:nvSpPr>
          <p:cNvPr id="9232" name="AutoShape 31"/>
          <p:cNvSpPr>
            <a:spLocks noChangeArrowheads="1"/>
          </p:cNvSpPr>
          <p:nvPr/>
        </p:nvSpPr>
        <p:spPr bwMode="auto">
          <a:xfrm>
            <a:off x="1520296" y="3933825"/>
            <a:ext cx="467783" cy="431800"/>
          </a:xfrm>
          <a:prstGeom prst="smileyFace">
            <a:avLst>
              <a:gd name="adj" fmla="val -4653"/>
            </a:avLst>
          </a:prstGeom>
          <a:solidFill>
            <a:srgbClr val="FF99CC"/>
          </a:solidFill>
          <a:ln w="9525">
            <a:solidFill>
              <a:schemeClr val="tx1"/>
            </a:solidFill>
            <a:round/>
            <a:headEnd/>
            <a:tailEnd/>
          </a:ln>
        </p:spPr>
        <p:txBody>
          <a:bodyPr wrap="none" anchor="ctr"/>
          <a:lstStyle/>
          <a:p>
            <a:endParaRPr lang="ja-JP" altLang="en-US">
              <a:solidFill>
                <a:srgbClr val="000000"/>
              </a:solidFill>
            </a:endParaRPr>
          </a:p>
        </p:txBody>
      </p:sp>
      <p:sp>
        <p:nvSpPr>
          <p:cNvPr id="9233" name="Line 33"/>
          <p:cNvSpPr>
            <a:spLocks noChangeShapeType="1"/>
          </p:cNvSpPr>
          <p:nvPr/>
        </p:nvSpPr>
        <p:spPr bwMode="auto">
          <a:xfrm flipV="1">
            <a:off x="1286404" y="4149725"/>
            <a:ext cx="0" cy="647700"/>
          </a:xfrm>
          <a:prstGeom prst="line">
            <a:avLst/>
          </a:prstGeom>
          <a:noFill/>
          <a:ln w="444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sp>
        <p:nvSpPr>
          <p:cNvPr id="9234" name="AutoShape 34"/>
          <p:cNvSpPr>
            <a:spLocks noChangeArrowheads="1"/>
          </p:cNvSpPr>
          <p:nvPr/>
        </p:nvSpPr>
        <p:spPr bwMode="auto">
          <a:xfrm>
            <a:off x="3627041" y="4581528"/>
            <a:ext cx="390392" cy="144463"/>
          </a:xfrm>
          <a:prstGeom prst="upArrow">
            <a:avLst>
              <a:gd name="adj1" fmla="val 50000"/>
              <a:gd name="adj2" fmla="val 25000"/>
            </a:avLst>
          </a:prstGeom>
          <a:solidFill>
            <a:srgbClr val="99CCFF"/>
          </a:solidFill>
          <a:ln w="9525">
            <a:solidFill>
              <a:schemeClr val="tx1"/>
            </a:solidFill>
            <a:miter lim="800000"/>
            <a:headEnd/>
            <a:tailEnd/>
          </a:ln>
        </p:spPr>
        <p:txBody>
          <a:bodyPr vert="eaVert" wrap="none" anchor="ctr"/>
          <a:lstStyle/>
          <a:p>
            <a:endParaRPr lang="ja-JP" altLang="en-US">
              <a:solidFill>
                <a:srgbClr val="000000"/>
              </a:solidFill>
            </a:endParaRPr>
          </a:p>
        </p:txBody>
      </p:sp>
      <p:sp>
        <p:nvSpPr>
          <p:cNvPr id="9235" name="AutoShape 35"/>
          <p:cNvSpPr>
            <a:spLocks noChangeArrowheads="1"/>
          </p:cNvSpPr>
          <p:nvPr/>
        </p:nvSpPr>
        <p:spPr bwMode="auto">
          <a:xfrm>
            <a:off x="4875610" y="4581528"/>
            <a:ext cx="390392" cy="144463"/>
          </a:xfrm>
          <a:prstGeom prst="upArrow">
            <a:avLst>
              <a:gd name="adj1" fmla="val 50000"/>
              <a:gd name="adj2" fmla="val 25000"/>
            </a:avLst>
          </a:prstGeom>
          <a:solidFill>
            <a:srgbClr val="99CCFF"/>
          </a:solidFill>
          <a:ln w="9525">
            <a:solidFill>
              <a:schemeClr val="tx1"/>
            </a:solidFill>
            <a:miter lim="800000"/>
            <a:headEnd/>
            <a:tailEnd/>
          </a:ln>
        </p:spPr>
        <p:txBody>
          <a:bodyPr vert="eaVert" wrap="none" anchor="ctr"/>
          <a:lstStyle/>
          <a:p>
            <a:endParaRPr lang="ja-JP" altLang="en-US">
              <a:solidFill>
                <a:srgbClr val="000000"/>
              </a:solidFill>
            </a:endParaRPr>
          </a:p>
        </p:txBody>
      </p:sp>
      <p:sp>
        <p:nvSpPr>
          <p:cNvPr id="9236" name="AutoShape 36"/>
          <p:cNvSpPr>
            <a:spLocks noChangeArrowheads="1"/>
          </p:cNvSpPr>
          <p:nvPr/>
        </p:nvSpPr>
        <p:spPr bwMode="auto">
          <a:xfrm>
            <a:off x="6122460" y="4581528"/>
            <a:ext cx="390393" cy="144463"/>
          </a:xfrm>
          <a:prstGeom prst="upArrow">
            <a:avLst>
              <a:gd name="adj1" fmla="val 50000"/>
              <a:gd name="adj2" fmla="val 25000"/>
            </a:avLst>
          </a:prstGeom>
          <a:solidFill>
            <a:srgbClr val="99CCFF"/>
          </a:solidFill>
          <a:ln w="9525">
            <a:solidFill>
              <a:schemeClr val="tx1"/>
            </a:solidFill>
            <a:miter lim="800000"/>
            <a:headEnd/>
            <a:tailEnd/>
          </a:ln>
        </p:spPr>
        <p:txBody>
          <a:bodyPr vert="eaVert" wrap="none" anchor="ctr"/>
          <a:lstStyle/>
          <a:p>
            <a:endParaRPr lang="ja-JP" altLang="en-US">
              <a:solidFill>
                <a:srgbClr val="000000"/>
              </a:solidFill>
            </a:endParaRPr>
          </a:p>
        </p:txBody>
      </p:sp>
      <p:sp>
        <p:nvSpPr>
          <p:cNvPr id="9237" name="AutoShape 37"/>
          <p:cNvSpPr>
            <a:spLocks noChangeArrowheads="1"/>
          </p:cNvSpPr>
          <p:nvPr/>
        </p:nvSpPr>
        <p:spPr bwMode="auto">
          <a:xfrm>
            <a:off x="350839" y="404815"/>
            <a:ext cx="9204325" cy="720725"/>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wrap="none" anchor="ctr"/>
          <a:lstStyle/>
          <a:p>
            <a:endParaRPr lang="ja-JP" altLang="en-US">
              <a:solidFill>
                <a:srgbClr val="000000"/>
              </a:solidFill>
            </a:endParaRPr>
          </a:p>
        </p:txBody>
      </p:sp>
      <p:sp>
        <p:nvSpPr>
          <p:cNvPr id="9238" name="Rectangle 8"/>
          <p:cNvSpPr>
            <a:spLocks noChangeArrowheads="1"/>
          </p:cNvSpPr>
          <p:nvPr/>
        </p:nvSpPr>
        <p:spPr bwMode="auto">
          <a:xfrm>
            <a:off x="0" y="0"/>
            <a:ext cx="9906000" cy="647700"/>
          </a:xfrm>
          <a:prstGeom prst="rect">
            <a:avLst/>
          </a:prstGeom>
          <a:gradFill rotWithShape="0">
            <a:gsLst>
              <a:gs pos="0">
                <a:srgbClr val="DAFDA7"/>
              </a:gs>
              <a:gs pos="50000">
                <a:srgbClr val="FFFFFF"/>
              </a:gs>
              <a:gs pos="100000">
                <a:srgbClr val="DAFDA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390" tIns="4390" rIns="4390" bIns="0" anchor="ctr"/>
          <a:lstStyle/>
          <a:p>
            <a:pPr algn="ctr">
              <a:spcBef>
                <a:spcPct val="50000"/>
              </a:spcBef>
            </a:pPr>
            <a:r>
              <a:rPr lang="ja-JP" altLang="en-US" sz="2000" b="1">
                <a:solidFill>
                  <a:srgbClr val="000000"/>
                </a:solidFill>
              </a:rPr>
              <a:t>精神障害者等に対する「短時間トライアル雇用」による常用雇用への移行の促進</a:t>
            </a:r>
          </a:p>
        </p:txBody>
      </p:sp>
      <p:sp>
        <p:nvSpPr>
          <p:cNvPr id="9239" name="Text Box 24"/>
          <p:cNvSpPr txBox="1">
            <a:spLocks noChangeArrowheads="1"/>
          </p:cNvSpPr>
          <p:nvPr/>
        </p:nvSpPr>
        <p:spPr bwMode="auto">
          <a:xfrm>
            <a:off x="3236650" y="2349503"/>
            <a:ext cx="2418027" cy="307975"/>
          </a:xfrm>
          <a:prstGeom prst="rect">
            <a:avLst/>
          </a:prstGeom>
          <a:solidFill>
            <a:srgbClr val="FFFF99"/>
          </a:solidFill>
          <a:ln w="9525" cap="rnd">
            <a:solidFill>
              <a:schemeClr val="tx1"/>
            </a:solidFill>
            <a:prstDash val="sysDot"/>
            <a:miter lim="800000"/>
            <a:headEnd/>
            <a:tailEnd/>
          </a:ln>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400" b="1" u="sng">
                <a:solidFill>
                  <a:srgbClr val="000000"/>
                </a:solidFill>
              </a:rPr>
              <a:t>短時間トライアル雇用</a:t>
            </a:r>
          </a:p>
        </p:txBody>
      </p:sp>
      <p:sp>
        <p:nvSpPr>
          <p:cNvPr id="43" name="角丸四角形吹き出し 42"/>
          <p:cNvSpPr/>
          <p:nvPr/>
        </p:nvSpPr>
        <p:spPr>
          <a:xfrm>
            <a:off x="7137137" y="2133603"/>
            <a:ext cx="1950244" cy="790575"/>
          </a:xfrm>
          <a:prstGeom prst="wedgeRoundRectCallout">
            <a:avLst>
              <a:gd name="adj1" fmla="val -69838"/>
              <a:gd name="adj2" fmla="val 51931"/>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srgbClr val="000000"/>
              </a:solidFill>
            </a:endParaRPr>
          </a:p>
        </p:txBody>
      </p:sp>
      <p:sp>
        <p:nvSpPr>
          <p:cNvPr id="9241" name="テキスト ボックス 43"/>
          <p:cNvSpPr txBox="1">
            <a:spLocks noChangeArrowheads="1"/>
          </p:cNvSpPr>
          <p:nvPr/>
        </p:nvSpPr>
        <p:spPr bwMode="auto">
          <a:xfrm>
            <a:off x="7137137" y="2205038"/>
            <a:ext cx="1950244"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a:solidFill>
                  <a:srgbClr val="000000"/>
                </a:solidFill>
              </a:rPr>
              <a:t>事業主と対象障害者の合意により、労働時間の延長も可能</a:t>
            </a:r>
          </a:p>
        </p:txBody>
      </p:sp>
      <p:sp>
        <p:nvSpPr>
          <p:cNvPr id="3077" name="AutoShape 5"/>
          <p:cNvSpPr>
            <a:spLocks noChangeArrowheads="1"/>
          </p:cNvSpPr>
          <p:nvPr/>
        </p:nvSpPr>
        <p:spPr bwMode="auto">
          <a:xfrm>
            <a:off x="507339" y="2133600"/>
            <a:ext cx="1238250" cy="287338"/>
          </a:xfrm>
          <a:prstGeom prst="flowChartAlternateProcess">
            <a:avLst/>
          </a:prstGeom>
          <a:solidFill>
            <a:schemeClr val="accent1">
              <a:lumMod val="20000"/>
              <a:lumOff val="80000"/>
            </a:schemeClr>
          </a:solidFill>
          <a:ln w="9525">
            <a:solidFill>
              <a:schemeClr val="tx1"/>
            </a:solidFill>
            <a:miter lim="800000"/>
            <a:headEnd/>
            <a:tailEnd/>
          </a:ln>
          <a:effectLst/>
        </p:spPr>
        <p:txBody>
          <a:bodyPr wrap="none" anchor="ctr"/>
          <a:lstStyle/>
          <a:p>
            <a:pPr>
              <a:defRPr/>
            </a:pPr>
            <a:r>
              <a:rPr lang="ja-JP" altLang="en-US" sz="1200" b="1" dirty="0">
                <a:solidFill>
                  <a:srgbClr val="000000"/>
                </a:solidFill>
                <a:latin typeface="Arial"/>
                <a:ea typeface="ＭＳ Ｐゴシック"/>
              </a:rPr>
              <a:t>精神障害者等</a:t>
            </a:r>
          </a:p>
        </p:txBody>
      </p:sp>
      <p:sp>
        <p:nvSpPr>
          <p:cNvPr id="47" name="AutoShape 5"/>
          <p:cNvSpPr>
            <a:spLocks noChangeArrowheads="1"/>
          </p:cNvSpPr>
          <p:nvPr/>
        </p:nvSpPr>
        <p:spPr bwMode="auto">
          <a:xfrm>
            <a:off x="507339" y="4797425"/>
            <a:ext cx="1238250" cy="287338"/>
          </a:xfrm>
          <a:prstGeom prst="flowChartAlternateProcess">
            <a:avLst/>
          </a:prstGeom>
          <a:solidFill>
            <a:schemeClr val="accent1">
              <a:lumMod val="20000"/>
              <a:lumOff val="80000"/>
            </a:schemeClr>
          </a:solidFill>
          <a:ln w="9525">
            <a:solidFill>
              <a:schemeClr val="tx1"/>
            </a:solidFill>
            <a:miter lim="800000"/>
            <a:headEnd/>
            <a:tailEnd/>
          </a:ln>
          <a:effectLst/>
        </p:spPr>
        <p:txBody>
          <a:bodyPr wrap="none" anchor="ctr"/>
          <a:lstStyle/>
          <a:p>
            <a:pPr algn="ctr">
              <a:defRPr/>
            </a:pPr>
            <a:r>
              <a:rPr lang="ja-JP" altLang="en-US" sz="1200" b="1" dirty="0">
                <a:solidFill>
                  <a:srgbClr val="000000"/>
                </a:solidFill>
                <a:latin typeface="Arial"/>
                <a:ea typeface="ＭＳ Ｐゴシック"/>
              </a:rPr>
              <a:t>事業所</a:t>
            </a:r>
          </a:p>
        </p:txBody>
      </p:sp>
      <p:sp>
        <p:nvSpPr>
          <p:cNvPr id="9244" name="Line 32"/>
          <p:cNvSpPr>
            <a:spLocks noChangeShapeType="1"/>
          </p:cNvSpPr>
          <p:nvPr/>
        </p:nvSpPr>
        <p:spPr bwMode="auto">
          <a:xfrm>
            <a:off x="741231" y="4221163"/>
            <a:ext cx="0" cy="647700"/>
          </a:xfrm>
          <a:prstGeom prst="line">
            <a:avLst/>
          </a:prstGeom>
          <a:noFill/>
          <a:ln w="444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ja-JP" altLang="en-US"/>
          </a:p>
        </p:txBody>
      </p:sp>
      <p:grpSp>
        <p:nvGrpSpPr>
          <p:cNvPr id="9245" name="グループ化 48"/>
          <p:cNvGrpSpPr>
            <a:grpSpLocks/>
          </p:cNvGrpSpPr>
          <p:nvPr/>
        </p:nvGrpSpPr>
        <p:grpSpPr bwMode="auto">
          <a:xfrm>
            <a:off x="1988079" y="4941888"/>
            <a:ext cx="2106745" cy="901700"/>
            <a:chOff x="1835696" y="5157192"/>
            <a:chExt cx="1944216" cy="903005"/>
          </a:xfrm>
        </p:grpSpPr>
        <p:sp>
          <p:nvSpPr>
            <p:cNvPr id="42" name="角丸四角形吹き出し 41"/>
            <p:cNvSpPr/>
            <p:nvPr/>
          </p:nvSpPr>
          <p:spPr>
            <a:xfrm>
              <a:off x="1835696" y="5157192"/>
              <a:ext cx="1223666" cy="864850"/>
            </a:xfrm>
            <a:prstGeom prst="wedgeRoundRectCallout">
              <a:avLst>
                <a:gd name="adj1" fmla="val 46500"/>
                <a:gd name="adj2" fmla="val -96977"/>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1200" dirty="0">
                <a:solidFill>
                  <a:srgbClr val="000000"/>
                </a:solidFill>
              </a:endParaRPr>
            </a:p>
          </p:txBody>
        </p:sp>
        <p:sp>
          <p:nvSpPr>
            <p:cNvPr id="9255" name="テキスト ボックス 45"/>
            <p:cNvSpPr txBox="1">
              <a:spLocks noChangeArrowheads="1"/>
            </p:cNvSpPr>
            <p:nvPr/>
          </p:nvSpPr>
          <p:spPr bwMode="auto">
            <a:xfrm>
              <a:off x="1835696" y="5229200"/>
              <a:ext cx="194421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a:solidFill>
                    <a:srgbClr val="000000"/>
                  </a:solidFill>
                </a:rPr>
                <a:t>当初は</a:t>
              </a:r>
              <a:endParaRPr lang="en-US" altLang="ja-JP" sz="1200" b="1">
                <a:solidFill>
                  <a:srgbClr val="000000"/>
                </a:solidFill>
              </a:endParaRPr>
            </a:p>
            <a:p>
              <a:pPr eaLnBrk="1" hangingPunct="1"/>
              <a:r>
                <a:rPr lang="ja-JP" altLang="en-US" sz="1200" b="1">
                  <a:solidFill>
                    <a:srgbClr val="000000"/>
                  </a:solidFill>
                </a:rPr>
                <a:t>週</a:t>
              </a:r>
              <a:r>
                <a:rPr lang="en-US" altLang="ja-JP" sz="1200" b="1">
                  <a:solidFill>
                    <a:srgbClr val="000000"/>
                  </a:solidFill>
                </a:rPr>
                <a:t>10</a:t>
              </a:r>
              <a:r>
                <a:rPr lang="ja-JP" altLang="en-US" sz="1200" b="1">
                  <a:solidFill>
                    <a:srgbClr val="000000"/>
                  </a:solidFill>
                </a:rPr>
                <a:t>時間以上</a:t>
              </a:r>
              <a:endParaRPr lang="en-US" altLang="ja-JP" sz="1200" b="1">
                <a:solidFill>
                  <a:srgbClr val="000000"/>
                </a:solidFill>
              </a:endParaRPr>
            </a:p>
            <a:p>
              <a:pPr eaLnBrk="1" hangingPunct="1"/>
              <a:r>
                <a:rPr lang="en-US" altLang="ja-JP" sz="1200" b="1">
                  <a:solidFill>
                    <a:srgbClr val="000000"/>
                  </a:solidFill>
                </a:rPr>
                <a:t>20</a:t>
              </a:r>
              <a:r>
                <a:rPr lang="ja-JP" altLang="en-US" sz="1200" b="1">
                  <a:solidFill>
                    <a:srgbClr val="000000"/>
                  </a:solidFill>
                </a:rPr>
                <a:t>時間未満から</a:t>
              </a:r>
              <a:endParaRPr lang="en-US" altLang="ja-JP" sz="1200" b="1">
                <a:solidFill>
                  <a:srgbClr val="000000"/>
                </a:solidFill>
              </a:endParaRPr>
            </a:p>
            <a:p>
              <a:pPr eaLnBrk="1" hangingPunct="1"/>
              <a:r>
                <a:rPr lang="ja-JP" altLang="en-US" sz="1200" b="1">
                  <a:solidFill>
                    <a:srgbClr val="000000"/>
                  </a:solidFill>
                </a:rPr>
                <a:t>スタート</a:t>
              </a:r>
            </a:p>
          </p:txBody>
        </p:sp>
      </p:grpSp>
      <p:sp>
        <p:nvSpPr>
          <p:cNvPr id="9246" name="Rectangle 3"/>
          <p:cNvSpPr>
            <a:spLocks noChangeArrowheads="1"/>
          </p:cNvSpPr>
          <p:nvPr/>
        </p:nvSpPr>
        <p:spPr bwMode="auto">
          <a:xfrm>
            <a:off x="3393151" y="5157791"/>
            <a:ext cx="4134379" cy="153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pPr>
            <a:r>
              <a:rPr lang="ja-JP" altLang="en-US" sz="1000" b="1">
                <a:solidFill>
                  <a:srgbClr val="000000"/>
                </a:solidFill>
              </a:rPr>
              <a:t>○期間等</a:t>
            </a:r>
          </a:p>
          <a:p>
            <a:pPr marL="342900" indent="-342900">
              <a:lnSpc>
                <a:spcPct val="90000"/>
              </a:lnSpc>
              <a:spcBef>
                <a:spcPct val="20000"/>
              </a:spcBef>
            </a:pPr>
            <a:r>
              <a:rPr lang="ja-JP" altLang="en-US" sz="1000" b="1">
                <a:solidFill>
                  <a:srgbClr val="000000"/>
                </a:solidFill>
              </a:rPr>
              <a:t>　・ ３ヶ月～１２ヶ月</a:t>
            </a:r>
          </a:p>
          <a:p>
            <a:pPr marL="342900" indent="-342900">
              <a:lnSpc>
                <a:spcPct val="90000"/>
              </a:lnSpc>
              <a:spcBef>
                <a:spcPct val="20000"/>
              </a:spcBef>
            </a:pPr>
            <a:r>
              <a:rPr lang="ja-JP" altLang="en-US" sz="1000" b="1">
                <a:solidFill>
                  <a:srgbClr val="000000"/>
                </a:solidFill>
              </a:rPr>
              <a:t>　・ </a:t>
            </a:r>
            <a:r>
              <a:rPr lang="en-US" altLang="ja-JP" sz="1000" b="1">
                <a:solidFill>
                  <a:srgbClr val="000000"/>
                </a:solidFill>
              </a:rPr>
              <a:t>1</a:t>
            </a:r>
            <a:r>
              <a:rPr lang="ja-JP" altLang="en-US" sz="1000" b="1">
                <a:solidFill>
                  <a:srgbClr val="000000"/>
                </a:solidFill>
              </a:rPr>
              <a:t>週間の労働時間は１０時間以上</a:t>
            </a:r>
            <a:r>
              <a:rPr lang="en-US" altLang="ja-JP" sz="1000" b="1">
                <a:solidFill>
                  <a:srgbClr val="000000"/>
                </a:solidFill>
              </a:rPr>
              <a:t>20</a:t>
            </a:r>
            <a:r>
              <a:rPr lang="ja-JP" altLang="en-US" sz="1000" b="1">
                <a:solidFill>
                  <a:srgbClr val="000000"/>
                </a:solidFill>
              </a:rPr>
              <a:t>時間未満から開始</a:t>
            </a:r>
          </a:p>
          <a:p>
            <a:pPr marL="342900" indent="-342900">
              <a:lnSpc>
                <a:spcPct val="90000"/>
              </a:lnSpc>
              <a:spcBef>
                <a:spcPct val="20000"/>
              </a:spcBef>
            </a:pPr>
            <a:r>
              <a:rPr lang="ja-JP" altLang="en-US" sz="1000" b="1">
                <a:solidFill>
                  <a:srgbClr val="000000"/>
                </a:solidFill>
              </a:rPr>
              <a:t>　・ ハローワークの職業紹介により雇入れ</a:t>
            </a:r>
          </a:p>
          <a:p>
            <a:pPr marL="342900" indent="-342900">
              <a:lnSpc>
                <a:spcPct val="90000"/>
              </a:lnSpc>
              <a:spcBef>
                <a:spcPct val="20000"/>
              </a:spcBef>
            </a:pPr>
            <a:r>
              <a:rPr lang="ja-JP" altLang="en-US" sz="1000" b="1">
                <a:solidFill>
                  <a:srgbClr val="000000"/>
                </a:solidFill>
              </a:rPr>
              <a:t>　・ 事業主と対象精神障害者等との間で有期　雇用契約を締結</a:t>
            </a:r>
          </a:p>
          <a:p>
            <a:pPr marL="342900" indent="-342900">
              <a:lnSpc>
                <a:spcPct val="90000"/>
              </a:lnSpc>
              <a:spcBef>
                <a:spcPct val="20000"/>
              </a:spcBef>
            </a:pPr>
            <a:r>
              <a:rPr lang="ja-JP" altLang="en-US" sz="1000" b="1">
                <a:solidFill>
                  <a:srgbClr val="000000"/>
                </a:solidFill>
              </a:rPr>
              <a:t>○　奨励金の額</a:t>
            </a:r>
          </a:p>
          <a:p>
            <a:pPr marL="342900" indent="-342900">
              <a:lnSpc>
                <a:spcPct val="90000"/>
              </a:lnSpc>
              <a:spcBef>
                <a:spcPct val="20000"/>
              </a:spcBef>
            </a:pPr>
            <a:r>
              <a:rPr lang="ja-JP" altLang="en-US" sz="1000" b="1">
                <a:solidFill>
                  <a:srgbClr val="000000"/>
                </a:solidFill>
              </a:rPr>
              <a:t>　　 事業主に対し、対象障害者 １人につき、月２万円を支給</a:t>
            </a:r>
            <a:endParaRPr lang="en-US" altLang="ja-JP" sz="1000" b="1">
              <a:solidFill>
                <a:srgbClr val="000000"/>
              </a:solidFill>
            </a:endParaRPr>
          </a:p>
          <a:p>
            <a:pPr marL="342900" indent="-342900">
              <a:lnSpc>
                <a:spcPct val="90000"/>
              </a:lnSpc>
              <a:spcBef>
                <a:spcPct val="20000"/>
              </a:spcBef>
            </a:pPr>
            <a:r>
              <a:rPr lang="ja-JP" altLang="en-US" sz="1000" b="1">
                <a:solidFill>
                  <a:srgbClr val="000000"/>
                </a:solidFill>
              </a:rPr>
              <a:t>　　　（最長１２ヶ月）</a:t>
            </a:r>
          </a:p>
        </p:txBody>
      </p:sp>
      <p:sp>
        <p:nvSpPr>
          <p:cNvPr id="9247" name="Rectangle 12"/>
          <p:cNvSpPr>
            <a:spLocks noChangeArrowheads="1"/>
          </p:cNvSpPr>
          <p:nvPr/>
        </p:nvSpPr>
        <p:spPr bwMode="auto">
          <a:xfrm>
            <a:off x="3783543" y="4005263"/>
            <a:ext cx="467783" cy="576262"/>
          </a:xfrm>
          <a:prstGeom prst="rect">
            <a:avLst/>
          </a:prstGeom>
          <a:solidFill>
            <a:srgbClr val="C0C0C0"/>
          </a:solidFill>
          <a:ln w="9525">
            <a:solidFill>
              <a:srgbClr val="333333"/>
            </a:solidFill>
            <a:miter lim="800000"/>
            <a:headEnd/>
            <a:tailEnd/>
          </a:ln>
        </p:spPr>
        <p:txBody>
          <a:bodyPr wrap="none" anchor="ctr"/>
          <a:lstStyle/>
          <a:p>
            <a:endParaRPr lang="ja-JP" altLang="en-US">
              <a:solidFill>
                <a:srgbClr val="000000"/>
              </a:solidFill>
            </a:endParaRPr>
          </a:p>
        </p:txBody>
      </p:sp>
      <p:sp>
        <p:nvSpPr>
          <p:cNvPr id="9248" name="Rectangle 12"/>
          <p:cNvSpPr>
            <a:spLocks noChangeArrowheads="1"/>
          </p:cNvSpPr>
          <p:nvPr/>
        </p:nvSpPr>
        <p:spPr bwMode="auto">
          <a:xfrm>
            <a:off x="4251326" y="4005263"/>
            <a:ext cx="545175" cy="576262"/>
          </a:xfrm>
          <a:prstGeom prst="rect">
            <a:avLst/>
          </a:prstGeom>
          <a:solidFill>
            <a:srgbClr val="C0C0C0"/>
          </a:solidFill>
          <a:ln w="9525">
            <a:solidFill>
              <a:srgbClr val="333333"/>
            </a:solidFill>
            <a:miter lim="800000"/>
            <a:headEnd/>
            <a:tailEnd/>
          </a:ln>
        </p:spPr>
        <p:txBody>
          <a:bodyPr wrap="none" anchor="ctr"/>
          <a:lstStyle/>
          <a:p>
            <a:endParaRPr lang="ja-JP" altLang="en-US">
              <a:solidFill>
                <a:srgbClr val="000000"/>
              </a:solidFill>
            </a:endParaRPr>
          </a:p>
        </p:txBody>
      </p:sp>
      <p:sp>
        <p:nvSpPr>
          <p:cNvPr id="9249" name="Rectangle 12"/>
          <p:cNvSpPr>
            <a:spLocks noChangeArrowheads="1"/>
          </p:cNvSpPr>
          <p:nvPr/>
        </p:nvSpPr>
        <p:spPr bwMode="auto">
          <a:xfrm>
            <a:off x="4796501" y="4005263"/>
            <a:ext cx="546894" cy="576262"/>
          </a:xfrm>
          <a:prstGeom prst="rect">
            <a:avLst/>
          </a:prstGeom>
          <a:solidFill>
            <a:srgbClr val="C0C0C0"/>
          </a:solidFill>
          <a:ln w="9525">
            <a:solidFill>
              <a:srgbClr val="333333"/>
            </a:solidFill>
            <a:miter lim="800000"/>
            <a:headEnd/>
            <a:tailEnd/>
          </a:ln>
        </p:spPr>
        <p:txBody>
          <a:bodyPr wrap="none" anchor="ctr"/>
          <a:lstStyle/>
          <a:p>
            <a:endParaRPr lang="ja-JP" altLang="en-US">
              <a:solidFill>
                <a:srgbClr val="000000"/>
              </a:solidFill>
            </a:endParaRPr>
          </a:p>
        </p:txBody>
      </p:sp>
      <p:sp>
        <p:nvSpPr>
          <p:cNvPr id="9250" name="Rectangle 12"/>
          <p:cNvSpPr>
            <a:spLocks noChangeArrowheads="1"/>
          </p:cNvSpPr>
          <p:nvPr/>
        </p:nvSpPr>
        <p:spPr bwMode="auto">
          <a:xfrm>
            <a:off x="5343395" y="4005263"/>
            <a:ext cx="545173" cy="576262"/>
          </a:xfrm>
          <a:prstGeom prst="rect">
            <a:avLst/>
          </a:prstGeom>
          <a:solidFill>
            <a:srgbClr val="C0C0C0"/>
          </a:solidFill>
          <a:ln w="9525">
            <a:solidFill>
              <a:srgbClr val="333333"/>
            </a:solidFill>
            <a:miter lim="800000"/>
            <a:headEnd/>
            <a:tailEnd/>
          </a:ln>
        </p:spPr>
        <p:txBody>
          <a:bodyPr wrap="none" anchor="ctr"/>
          <a:lstStyle/>
          <a:p>
            <a:endParaRPr lang="ja-JP" altLang="en-US">
              <a:solidFill>
                <a:srgbClr val="000000"/>
              </a:solidFill>
            </a:endParaRPr>
          </a:p>
        </p:txBody>
      </p:sp>
      <p:sp>
        <p:nvSpPr>
          <p:cNvPr id="9251" name="Rectangle 12"/>
          <p:cNvSpPr>
            <a:spLocks noChangeArrowheads="1"/>
          </p:cNvSpPr>
          <p:nvPr/>
        </p:nvSpPr>
        <p:spPr bwMode="auto">
          <a:xfrm>
            <a:off x="5888567" y="4005263"/>
            <a:ext cx="546894" cy="576262"/>
          </a:xfrm>
          <a:prstGeom prst="rect">
            <a:avLst/>
          </a:prstGeom>
          <a:solidFill>
            <a:srgbClr val="C0C0C0"/>
          </a:solidFill>
          <a:ln w="9525">
            <a:solidFill>
              <a:srgbClr val="333333"/>
            </a:solidFill>
            <a:miter lim="800000"/>
            <a:headEnd/>
            <a:tailEnd/>
          </a:ln>
        </p:spPr>
        <p:txBody>
          <a:bodyPr wrap="none" anchor="ctr"/>
          <a:lstStyle/>
          <a:p>
            <a:endParaRPr lang="ja-JP" altLang="en-US">
              <a:solidFill>
                <a:srgbClr val="000000"/>
              </a:solidFill>
            </a:endParaRPr>
          </a:p>
        </p:txBody>
      </p:sp>
      <p:sp>
        <p:nvSpPr>
          <p:cNvPr id="9252" name="Rectangle 12"/>
          <p:cNvSpPr>
            <a:spLocks noChangeArrowheads="1"/>
          </p:cNvSpPr>
          <p:nvPr/>
        </p:nvSpPr>
        <p:spPr bwMode="auto">
          <a:xfrm>
            <a:off x="6435460" y="4005263"/>
            <a:ext cx="545175" cy="576262"/>
          </a:xfrm>
          <a:prstGeom prst="rect">
            <a:avLst/>
          </a:prstGeom>
          <a:solidFill>
            <a:srgbClr val="C0C0C0"/>
          </a:solidFill>
          <a:ln w="9525">
            <a:solidFill>
              <a:srgbClr val="333333"/>
            </a:solidFill>
            <a:miter lim="800000"/>
            <a:headEnd/>
            <a:tailEnd/>
          </a:ln>
        </p:spPr>
        <p:txBody>
          <a:bodyPr wrap="none" anchor="ctr"/>
          <a:lstStyle/>
          <a:p>
            <a:endParaRPr lang="ja-JP" altLang="en-US">
              <a:solidFill>
                <a:srgbClr val="000000"/>
              </a:solidFill>
            </a:endParaRPr>
          </a:p>
        </p:txBody>
      </p:sp>
      <p:sp>
        <p:nvSpPr>
          <p:cNvPr id="48" name="スライド番号プレースホルダー 2"/>
          <p:cNvSpPr>
            <a:spLocks/>
          </p:cNvSpPr>
          <p:nvPr/>
        </p:nvSpPr>
        <p:spPr bwMode="auto">
          <a:xfrm>
            <a:off x="9458854" y="6439515"/>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15</a:t>
            </a:r>
          </a:p>
        </p:txBody>
      </p:sp>
    </p:spTree>
    <p:extLst>
      <p:ext uri="{BB962C8B-B14F-4D97-AF65-F5344CB8AC3E}">
        <p14:creationId xmlns:p14="http://schemas.microsoft.com/office/powerpoint/2010/main" val="9082433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310186" y="1340856"/>
            <a:ext cx="9245330" cy="936016"/>
          </a:xfrm>
          <a:prstGeom prst="roundRect">
            <a:avLst/>
          </a:prstGeom>
          <a:noFill/>
          <a:ln w="57150" cmpd="dbl">
            <a:solidFill>
              <a:schemeClr val="bg2">
                <a:lumMod val="75000"/>
              </a:schemeClr>
            </a:solidFill>
          </a:ln>
        </p:spPr>
        <p:style>
          <a:lnRef idx="2">
            <a:schemeClr val="accent6"/>
          </a:lnRef>
          <a:fillRef idx="1">
            <a:schemeClr val="lt1"/>
          </a:fillRef>
          <a:effectRef idx="0">
            <a:schemeClr val="accent6"/>
          </a:effectRef>
          <a:fontRef idx="minor">
            <a:schemeClr val="dk1"/>
          </a:fontRef>
        </p:style>
        <p:txBody>
          <a:bodyPr anchor="ctr"/>
          <a:lstStyle/>
          <a:p>
            <a:pPr fontAlgn="auto">
              <a:lnSpc>
                <a:spcPts val="1500"/>
              </a:lnSpc>
              <a:spcBef>
                <a:spcPts val="0"/>
              </a:spcBef>
              <a:spcAft>
                <a:spcPts val="0"/>
              </a:spcAft>
              <a:defRPr/>
            </a:pPr>
            <a:r>
              <a:rPr lang="ja-JP" altLang="en-US" sz="1600" dirty="0">
                <a:solidFill>
                  <a:srgbClr val="000000"/>
                </a:solidFill>
                <a:latin typeface="HG丸ｺﾞｼｯｸM-PRO" pitchFamily="50" charset="-128"/>
                <a:ea typeface="HG丸ｺﾞｼｯｸM-PRO" pitchFamily="50" charset="-128"/>
              </a:rPr>
              <a:t>　</a:t>
            </a:r>
            <a:endParaRPr lang="en-US" altLang="ja-JP" sz="1600" dirty="0">
              <a:solidFill>
                <a:srgbClr val="000000"/>
              </a:solidFill>
              <a:latin typeface="HG丸ｺﾞｼｯｸM-PRO" pitchFamily="50" charset="-128"/>
              <a:ea typeface="HG丸ｺﾞｼｯｸM-PRO" pitchFamily="50" charset="-128"/>
            </a:endParaRPr>
          </a:p>
          <a:p>
            <a:pPr fontAlgn="auto">
              <a:lnSpc>
                <a:spcPts val="2000"/>
              </a:lnSpc>
              <a:spcBef>
                <a:spcPts val="0"/>
              </a:spcBef>
              <a:spcAft>
                <a:spcPts val="0"/>
              </a:spcAft>
              <a:defRPr/>
            </a:pPr>
            <a:r>
              <a:rPr lang="ja-JP" altLang="en-US" sz="1600" dirty="0">
                <a:solidFill>
                  <a:srgbClr val="000000"/>
                </a:solidFill>
                <a:latin typeface="HG丸ｺﾞｼｯｸM-PRO" pitchFamily="50" charset="-128"/>
                <a:ea typeface="HG丸ｺﾞｼｯｸM-PRO" pitchFamily="50" charset="-128"/>
              </a:rPr>
              <a:t>　高年齢者や障害者などの就職困難者をハローワーク等の紹介により、継続して雇用する労働者として雇い入れる事業主に対して助成を行う。</a:t>
            </a:r>
          </a:p>
        </p:txBody>
      </p:sp>
      <p:sp>
        <p:nvSpPr>
          <p:cNvPr id="4" name="角丸四角形 3"/>
          <p:cNvSpPr/>
          <p:nvPr/>
        </p:nvSpPr>
        <p:spPr>
          <a:xfrm>
            <a:off x="896556" y="188640"/>
            <a:ext cx="7878875" cy="720000"/>
          </a:xfrm>
          <a:prstGeom prst="roundRect">
            <a:avLst/>
          </a:prstGeom>
          <a:solidFill>
            <a:srgbClr val="FFCC99">
              <a:alpha val="52941"/>
            </a:srgbClr>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2400" dirty="0">
                <a:solidFill>
                  <a:srgbClr val="000000"/>
                </a:solidFill>
                <a:latin typeface="HG丸ｺﾞｼｯｸM-PRO" pitchFamily="50" charset="-128"/>
                <a:ea typeface="HG丸ｺﾞｼｯｸM-PRO" pitchFamily="50" charset="-128"/>
              </a:rPr>
              <a:t>特定求職者雇用開発助成金</a:t>
            </a:r>
            <a:endParaRPr lang="en-US" altLang="ja-JP" sz="2400" dirty="0">
              <a:solidFill>
                <a:srgbClr val="000000"/>
              </a:solidFill>
              <a:latin typeface="HG丸ｺﾞｼｯｸM-PRO" pitchFamily="50" charset="-128"/>
              <a:ea typeface="HG丸ｺﾞｼｯｸM-PRO" pitchFamily="50" charset="-128"/>
            </a:endParaRPr>
          </a:p>
          <a:p>
            <a:pPr algn="ctr" fontAlgn="auto">
              <a:spcBef>
                <a:spcPts val="0"/>
              </a:spcBef>
              <a:spcAft>
                <a:spcPts val="0"/>
              </a:spcAft>
              <a:defRPr/>
            </a:pPr>
            <a:r>
              <a:rPr lang="ja-JP" altLang="en-US" dirty="0">
                <a:solidFill>
                  <a:srgbClr val="000000"/>
                </a:solidFill>
                <a:latin typeface="HG丸ｺﾞｼｯｸM-PRO" pitchFamily="50" charset="-128"/>
                <a:ea typeface="HG丸ｺﾞｼｯｸM-PRO" pitchFamily="50" charset="-128"/>
              </a:rPr>
              <a:t>（特定就職困難者雇用開発助成金</a:t>
            </a:r>
            <a:r>
              <a:rPr lang="ja-JP" altLang="en-US" dirty="0">
                <a:solidFill>
                  <a:srgbClr val="000000"/>
                </a:solidFill>
              </a:rPr>
              <a:t>）</a:t>
            </a:r>
          </a:p>
        </p:txBody>
      </p:sp>
      <p:sp>
        <p:nvSpPr>
          <p:cNvPr id="5" name="フローチャート : 端子 4"/>
          <p:cNvSpPr/>
          <p:nvPr/>
        </p:nvSpPr>
        <p:spPr>
          <a:xfrm>
            <a:off x="457469" y="1197981"/>
            <a:ext cx="2089547" cy="285750"/>
          </a:xfrm>
          <a:prstGeom prst="flowChartTerminator">
            <a:avLst/>
          </a:prstGeom>
          <a:solidFill>
            <a:srgbClr val="FF9966"/>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rgbClr val="FFFFFF"/>
                </a:solidFill>
              </a:rPr>
              <a:t>　１　概　　　　要</a:t>
            </a:r>
          </a:p>
        </p:txBody>
      </p:sp>
      <p:sp>
        <p:nvSpPr>
          <p:cNvPr id="11" name="フローチャート : 端子 10"/>
          <p:cNvSpPr/>
          <p:nvPr/>
        </p:nvSpPr>
        <p:spPr>
          <a:xfrm>
            <a:off x="350489" y="2636912"/>
            <a:ext cx="2691000" cy="285750"/>
          </a:xfrm>
          <a:prstGeom prst="flowChartTerminator">
            <a:avLst/>
          </a:prstGeom>
          <a:solidFill>
            <a:srgbClr val="FF9966"/>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ja-JP" altLang="en-US" sz="1600" dirty="0">
                <a:solidFill>
                  <a:srgbClr val="FFFFFF"/>
                </a:solidFill>
              </a:rPr>
              <a:t>２　助成期間と助成額</a:t>
            </a:r>
          </a:p>
        </p:txBody>
      </p:sp>
      <p:graphicFrame>
        <p:nvGraphicFramePr>
          <p:cNvPr id="7" name="表 6"/>
          <p:cNvGraphicFramePr>
            <a:graphicFrameLocks noGrp="1"/>
          </p:cNvGraphicFramePr>
          <p:nvPr>
            <p:extLst>
              <p:ext uri="{D42A27DB-BD31-4B8C-83A1-F6EECF244321}">
                <p14:modId xmlns:p14="http://schemas.microsoft.com/office/powerpoint/2010/main" val="3935006876"/>
              </p:ext>
            </p:extLst>
          </p:nvPr>
        </p:nvGraphicFramePr>
        <p:xfrm>
          <a:off x="506511" y="3061905"/>
          <a:ext cx="9049004" cy="3325293"/>
        </p:xfrm>
        <a:graphic>
          <a:graphicData uri="http://schemas.openxmlformats.org/drawingml/2006/table">
            <a:tbl>
              <a:tblPr firstRow="1" bandRow="1">
                <a:tableStyleId>{5C22544A-7EE6-4342-B048-85BDC9FD1C3A}</a:tableStyleId>
              </a:tblPr>
              <a:tblGrid>
                <a:gridCol w="2827813"/>
                <a:gridCol w="1562297"/>
                <a:gridCol w="1612694"/>
                <a:gridCol w="1523100"/>
                <a:gridCol w="1523100"/>
              </a:tblGrid>
              <a:tr h="432047">
                <a:tc rowSpan="2">
                  <a:txBody>
                    <a:bodyPr/>
                    <a:lstStyle/>
                    <a:p>
                      <a:endParaRPr kumimoji="1" lang="ja-JP" altLang="en-US" sz="1800" dirty="0">
                        <a:solidFill>
                          <a:schemeClr val="bg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gridSpan="2">
                  <a:txBody>
                    <a:bodyPr/>
                    <a:lstStyle/>
                    <a:p>
                      <a:pPr algn="ctr"/>
                      <a:r>
                        <a:rPr kumimoji="1" lang="ja-JP" altLang="en-US" sz="1800" dirty="0" smtClean="0">
                          <a:solidFill>
                            <a:schemeClr val="bg1"/>
                          </a:solidFill>
                        </a:rPr>
                        <a:t>助成額</a:t>
                      </a:r>
                      <a:endParaRPr kumimoji="1" lang="ja-JP" altLang="en-US" sz="18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kumimoji="1" lang="ja-JP" altLang="en-US" sz="1800" dirty="0" smtClean="0">
                          <a:solidFill>
                            <a:schemeClr val="bg1"/>
                          </a:solidFill>
                        </a:rPr>
                        <a:t>助成期間</a:t>
                      </a:r>
                      <a:endParaRPr kumimoji="1" lang="ja-JP" altLang="en-US" sz="18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9957">
                <a:tc vMerge="1">
                  <a:txBody>
                    <a:bodyPr/>
                    <a:lstStyle/>
                    <a:p>
                      <a:endParaRPr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bg1"/>
                          </a:solidFill>
                        </a:rPr>
                        <a:t>大企業</a:t>
                      </a:r>
                      <a:endParaRPr kumimoji="1" lang="ja-JP" altLang="en-US" sz="18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kumimoji="1" lang="ja-JP" altLang="en-US" sz="1800" dirty="0" smtClean="0">
                          <a:solidFill>
                            <a:schemeClr val="bg1"/>
                          </a:solidFill>
                        </a:rPr>
                        <a:t>中小企業</a:t>
                      </a:r>
                      <a:endParaRPr kumimoji="1" lang="ja-JP" altLang="en-US" sz="18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kumimoji="1" lang="ja-JP" altLang="en-US" sz="1800" dirty="0" smtClean="0">
                          <a:solidFill>
                            <a:schemeClr val="bg1"/>
                          </a:solidFill>
                        </a:rPr>
                        <a:t>大企業</a:t>
                      </a:r>
                      <a:endParaRPr kumimoji="1" lang="ja-JP" altLang="en-US" sz="18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c>
                  <a:txBody>
                    <a:bodyPr/>
                    <a:lstStyle/>
                    <a:p>
                      <a:pPr algn="ctr"/>
                      <a:r>
                        <a:rPr kumimoji="1" lang="ja-JP" altLang="en-US" sz="1800" dirty="0" smtClean="0">
                          <a:solidFill>
                            <a:schemeClr val="bg1"/>
                          </a:solidFill>
                        </a:rPr>
                        <a:t>中小企業</a:t>
                      </a:r>
                      <a:endParaRPr kumimoji="1" lang="ja-JP" altLang="en-US" sz="1800" dirty="0">
                        <a:solidFill>
                          <a:schemeClr val="bg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66"/>
                    </a:solidFill>
                  </a:tcPr>
                </a:tc>
              </a:tr>
              <a:tr h="631944">
                <a:tc>
                  <a:txBody>
                    <a:bodyPr/>
                    <a:lstStyle/>
                    <a:p>
                      <a:r>
                        <a:rPr kumimoji="1" lang="ja-JP" altLang="en-US" sz="1800" b="1" dirty="0" smtClean="0">
                          <a:solidFill>
                            <a:schemeClr val="tx1"/>
                          </a:solidFill>
                          <a:latin typeface="+mn-ea"/>
                          <a:ea typeface="+mn-ea"/>
                        </a:rPr>
                        <a:t>○身体・知的障害者</a:t>
                      </a:r>
                      <a:endParaRPr kumimoji="1" lang="en-US" altLang="ja-JP" sz="1800" b="1" dirty="0" smtClean="0">
                        <a:solidFill>
                          <a:schemeClr val="tx1"/>
                        </a:solidFill>
                        <a:latin typeface="+mn-ea"/>
                        <a:ea typeface="+mn-ea"/>
                      </a:endParaRPr>
                    </a:p>
                    <a:p>
                      <a:r>
                        <a:rPr kumimoji="1" lang="ja-JP" altLang="en-US" sz="1800" b="1" dirty="0" smtClean="0">
                          <a:solidFill>
                            <a:schemeClr val="tx1"/>
                          </a:solidFill>
                          <a:latin typeface="+mn-ea"/>
                          <a:ea typeface="+mn-ea"/>
                        </a:rPr>
                        <a:t>　　</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短時間労働者を除く</a:t>
                      </a:r>
                      <a:endParaRPr kumimoji="1" lang="ja-JP" altLang="en-US" sz="1600" b="1" dirty="0">
                        <a:solidFill>
                          <a:schemeClr val="tx1"/>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５０万円</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１２０万円</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１年</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２年</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609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tx1"/>
                          </a:solidFill>
                          <a:latin typeface="+mj-ea"/>
                          <a:ea typeface="+mj-ea"/>
                        </a:rPr>
                        <a:t>○重度障害者等</a:t>
                      </a:r>
                      <a:endParaRPr kumimoji="1" lang="en-US" altLang="ja-JP" sz="1800" b="1" dirty="0" smtClean="0">
                        <a:solidFill>
                          <a:schemeClr val="tx1"/>
                        </a:solidFill>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b="0" dirty="0" smtClean="0">
                          <a:solidFill>
                            <a:schemeClr val="tx1"/>
                          </a:solidFill>
                          <a:latin typeface="+mj-ea"/>
                          <a:ea typeface="+mj-ea"/>
                        </a:rPr>
                        <a:t>　（重度障害者・精神障害者・４５歳以上の障害者）　</a:t>
                      </a:r>
                      <a:endParaRPr kumimoji="1" lang="en-US" altLang="ja-JP" sz="1600" b="0" dirty="0" smtClean="0">
                        <a:solidFill>
                          <a:schemeClr val="tx1"/>
                        </a:solidFill>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solidFill>
                            <a:schemeClr val="tx1"/>
                          </a:solidFill>
                          <a:latin typeface="+mn-ea"/>
                          <a:ea typeface="+mn-ea"/>
                        </a:rPr>
                        <a:t>　　　</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短時間労働者を除く</a:t>
                      </a:r>
                      <a:endParaRPr kumimoji="1" lang="ja-JP" altLang="en-US" sz="1600" b="1" dirty="0" smtClean="0">
                        <a:solidFill>
                          <a:schemeClr val="tx1"/>
                        </a:solidFill>
                        <a:latin typeface="+mn-ea"/>
                        <a:ea typeface="+mn-ea"/>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１００万円</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２４０万円</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１年６ヶ月</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３年</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822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1800" b="1" dirty="0" smtClean="0">
                          <a:solidFill>
                            <a:schemeClr val="tx1"/>
                          </a:solidFill>
                          <a:latin typeface="ＭＳ Ｐゴシック" pitchFamily="50" charset="-128"/>
                          <a:ea typeface="ＭＳ Ｐゴシック" pitchFamily="50" charset="-128"/>
                        </a:rPr>
                        <a:t>○障害者</a:t>
                      </a:r>
                      <a:r>
                        <a:rPr kumimoji="1" lang="zh-TW" altLang="en-US" sz="1600" b="0" dirty="0" smtClean="0">
                          <a:solidFill>
                            <a:schemeClr val="tx1"/>
                          </a:solidFill>
                          <a:latin typeface="ＭＳ Ｐゴシック" pitchFamily="50" charset="-128"/>
                          <a:ea typeface="ＭＳ Ｐゴシック" pitchFamily="50" charset="-128"/>
                        </a:rPr>
                        <a:t>（短時間労働者）</a:t>
                      </a:r>
                      <a:endParaRPr kumimoji="1" lang="ja-JP" altLang="en-US" sz="1600" b="0"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３０万円</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８０万円</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１年</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800" dirty="0" smtClean="0">
                          <a:solidFill>
                            <a:schemeClr val="tx1"/>
                          </a:solidFill>
                        </a:rPr>
                        <a:t>２年</a:t>
                      </a:r>
                      <a:endParaRPr kumimoji="1" lang="ja-JP" altLang="en-US" sz="1800" dirty="0">
                        <a:solidFill>
                          <a:schemeClr val="tx1"/>
                        </a:solidFill>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スライド番号プレースホルダー 2"/>
          <p:cNvSpPr>
            <a:spLocks/>
          </p:cNvSpPr>
          <p:nvPr/>
        </p:nvSpPr>
        <p:spPr bwMode="auto">
          <a:xfrm>
            <a:off x="9408792"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16</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8712069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9556" y="0"/>
            <a:ext cx="9983391" cy="692696"/>
          </a:xfrm>
          <a:gradFill rotWithShape="1">
            <a:gsLst>
              <a:gs pos="0">
                <a:srgbClr val="FFC1FF"/>
              </a:gs>
              <a:gs pos="50000">
                <a:schemeClr val="bg1"/>
              </a:gs>
              <a:gs pos="100000">
                <a:srgbClr val="FFC1FF"/>
              </a:gs>
            </a:gsLst>
            <a:lin ang="18900000" scaled="1"/>
          </a:gradFill>
        </p:spPr>
        <p:txBody>
          <a:bodyPr tIns="91440" anchor="ctr" anchorCtr="0">
            <a:noAutofit/>
          </a:bodyPr>
          <a:lstStyle/>
          <a:p>
            <a:pPr>
              <a:defRPr/>
            </a:pPr>
            <a:r>
              <a:rPr lang="ja-JP" altLang="en-US" sz="2800" dirty="0" smtClean="0"/>
              <a:t>　 発達障害者</a:t>
            </a:r>
            <a:r>
              <a:rPr lang="ja-JP" altLang="en-US" sz="2800" dirty="0"/>
              <a:t>・難治性疾患患者雇用開発助成金</a:t>
            </a:r>
            <a:endParaRPr lang="ja-JP" altLang="en-US" sz="2800" dirty="0" smtClean="0"/>
          </a:p>
        </p:txBody>
      </p:sp>
      <p:sp>
        <p:nvSpPr>
          <p:cNvPr id="2051" name="AutoShape 6"/>
          <p:cNvSpPr>
            <a:spLocks noChangeArrowheads="1"/>
          </p:cNvSpPr>
          <p:nvPr/>
        </p:nvSpPr>
        <p:spPr bwMode="auto">
          <a:xfrm>
            <a:off x="156024" y="1052736"/>
            <a:ext cx="7215251" cy="2304256"/>
          </a:xfrm>
          <a:prstGeom prst="roundRect">
            <a:avLst>
              <a:gd name="adj" fmla="val 7898"/>
            </a:avLst>
          </a:prstGeom>
          <a:solidFill>
            <a:schemeClr val="bg1"/>
          </a:solidFill>
          <a:ln w="63500" cmpd="thickThin" algn="ctr">
            <a:solidFill>
              <a:srgbClr val="008000"/>
            </a:solidFill>
            <a:round/>
            <a:headEnd/>
            <a:tailEnd/>
          </a:ln>
        </p:spPr>
        <p:txBody>
          <a:bodyPr anchor="ctr"/>
          <a:lstStyle/>
          <a:p>
            <a:pPr>
              <a:lnSpc>
                <a:spcPct val="105000"/>
              </a:lnSpc>
            </a:pPr>
            <a:r>
              <a:rPr lang="ja-JP" altLang="en-US" sz="1600" dirty="0" smtClean="0">
                <a:solidFill>
                  <a:prstClr val="black"/>
                </a:solidFill>
              </a:rPr>
              <a:t>　 発達障害</a:t>
            </a:r>
            <a:r>
              <a:rPr lang="ja-JP" altLang="en-US" sz="1600" dirty="0">
                <a:solidFill>
                  <a:prstClr val="black"/>
                </a:solidFill>
              </a:rPr>
              <a:t>者</a:t>
            </a:r>
            <a:r>
              <a:rPr lang="ja-JP" altLang="en-US" sz="1600" dirty="0" smtClean="0">
                <a:solidFill>
                  <a:prstClr val="black"/>
                </a:solidFill>
              </a:rPr>
              <a:t>は、社会性やコミュニケーション能力に困難を抱えている場合が多く、就職・職場定着には困難が伴っている。</a:t>
            </a:r>
            <a:endParaRPr lang="en-US" altLang="ja-JP" sz="1600" dirty="0" smtClean="0">
              <a:solidFill>
                <a:prstClr val="black"/>
              </a:solidFill>
            </a:endParaRPr>
          </a:p>
          <a:p>
            <a:pPr>
              <a:lnSpc>
                <a:spcPct val="105000"/>
              </a:lnSpc>
            </a:pPr>
            <a:r>
              <a:rPr lang="ja-JP" altLang="en-US" sz="1600" dirty="0" smtClean="0">
                <a:solidFill>
                  <a:prstClr val="black"/>
                </a:solidFill>
              </a:rPr>
              <a:t>　また、いわゆる難病のある人は、</a:t>
            </a:r>
            <a:r>
              <a:rPr lang="ja-JP" altLang="ja-JP" sz="1600" dirty="0" smtClean="0">
                <a:solidFill>
                  <a:prstClr val="black"/>
                </a:solidFill>
              </a:rPr>
              <a:t>慢性疾患化して十分に働くことができる場合もあるが、実際</a:t>
            </a:r>
            <a:r>
              <a:rPr lang="ja-JP" altLang="en-US" sz="1600" dirty="0" smtClean="0">
                <a:solidFill>
                  <a:prstClr val="black"/>
                </a:solidFill>
              </a:rPr>
              <a:t>の</a:t>
            </a:r>
            <a:r>
              <a:rPr lang="ja-JP" altLang="ja-JP" sz="1600" dirty="0" smtClean="0">
                <a:solidFill>
                  <a:prstClr val="black"/>
                </a:solidFill>
              </a:rPr>
              <a:t>就労に当たっては様々な制限・困難に直面している。</a:t>
            </a:r>
            <a:endParaRPr lang="en-US" altLang="ja-JP" sz="1600" dirty="0" smtClean="0">
              <a:solidFill>
                <a:prstClr val="black"/>
              </a:solidFill>
            </a:endParaRPr>
          </a:p>
          <a:p>
            <a:pPr>
              <a:lnSpc>
                <a:spcPct val="105000"/>
              </a:lnSpc>
            </a:pPr>
            <a:r>
              <a:rPr lang="ja-JP" altLang="en-US" sz="1600" dirty="0" smtClean="0">
                <a:solidFill>
                  <a:prstClr val="black"/>
                </a:solidFill>
              </a:rPr>
              <a:t>　 このため、発達障害者及び難病のある人の雇用を促進するため、これらの者を新たに雇用し、雇用管理等</a:t>
            </a:r>
            <a:r>
              <a:rPr lang="ja-JP" altLang="en-US" sz="1600" smtClean="0">
                <a:solidFill>
                  <a:prstClr val="black"/>
                </a:solidFill>
              </a:rPr>
              <a:t>について</a:t>
            </a:r>
            <a:r>
              <a:rPr lang="ja-JP" altLang="en-US" sz="1600">
                <a:solidFill>
                  <a:prstClr val="black"/>
                </a:solidFill>
              </a:rPr>
              <a:t>配慮</a:t>
            </a:r>
            <a:r>
              <a:rPr lang="ja-JP" altLang="en-US" sz="1600" smtClean="0">
                <a:solidFill>
                  <a:prstClr val="black"/>
                </a:solidFill>
              </a:rPr>
              <a:t>を</a:t>
            </a:r>
            <a:r>
              <a:rPr lang="ja-JP" altLang="en-US" sz="1600" dirty="0" smtClean="0">
                <a:solidFill>
                  <a:prstClr val="black"/>
                </a:solidFill>
              </a:rPr>
              <a:t>行う事業主に対する助成を行う。</a:t>
            </a:r>
          </a:p>
        </p:txBody>
      </p:sp>
      <p:sp>
        <p:nvSpPr>
          <p:cNvPr id="2052" name="AutoShape 8"/>
          <p:cNvSpPr>
            <a:spLocks noChangeArrowheads="1"/>
          </p:cNvSpPr>
          <p:nvPr/>
        </p:nvSpPr>
        <p:spPr bwMode="auto">
          <a:xfrm>
            <a:off x="428498" y="836390"/>
            <a:ext cx="2060310" cy="360362"/>
          </a:xfrm>
          <a:prstGeom prst="chevron">
            <a:avLst>
              <a:gd name="adj" fmla="val 70978"/>
            </a:avLst>
          </a:prstGeom>
          <a:solidFill>
            <a:srgbClr val="C0C0C0"/>
          </a:solidFill>
          <a:ln w="9525" algn="ctr">
            <a:noFill/>
            <a:miter lim="800000"/>
            <a:headEnd/>
            <a:tailEnd/>
          </a:ln>
        </p:spPr>
        <p:txBody>
          <a:bodyPr wrap="none" anchor="ctr"/>
          <a:lstStyle/>
          <a:p>
            <a:pPr algn="ctr"/>
            <a:endParaRPr lang="ja-JP" altLang="ja-JP">
              <a:solidFill>
                <a:prstClr val="black"/>
              </a:solidFill>
            </a:endParaRPr>
          </a:p>
        </p:txBody>
      </p:sp>
      <p:sp>
        <p:nvSpPr>
          <p:cNvPr id="2053" name="AutoShape 5"/>
          <p:cNvSpPr>
            <a:spLocks noChangeArrowheads="1"/>
          </p:cNvSpPr>
          <p:nvPr/>
        </p:nvSpPr>
        <p:spPr bwMode="auto">
          <a:xfrm>
            <a:off x="350844" y="764704"/>
            <a:ext cx="2340637" cy="360363"/>
          </a:xfrm>
          <a:prstGeom prst="chevron">
            <a:avLst>
              <a:gd name="adj" fmla="val 80635"/>
            </a:avLst>
          </a:prstGeom>
          <a:gradFill rotWithShape="1">
            <a:gsLst>
              <a:gs pos="0">
                <a:srgbClr val="CCFFCC"/>
              </a:gs>
              <a:gs pos="100000">
                <a:schemeClr val="bg1"/>
              </a:gs>
            </a:gsLst>
            <a:lin ang="0" scaled="1"/>
          </a:gradFill>
          <a:ln w="9525" algn="ctr">
            <a:noFill/>
            <a:miter lim="800000"/>
            <a:headEnd/>
            <a:tailEnd/>
          </a:ln>
        </p:spPr>
        <p:txBody>
          <a:bodyPr wrap="none" anchor="ctr"/>
          <a:lstStyle/>
          <a:p>
            <a:pPr algn="ctr"/>
            <a:r>
              <a:rPr lang="ja-JP" altLang="en-US" b="1" dirty="0">
                <a:solidFill>
                  <a:prstClr val="black"/>
                </a:solidFill>
              </a:rPr>
              <a:t>１　趣旨</a:t>
            </a:r>
          </a:p>
        </p:txBody>
      </p:sp>
      <p:sp>
        <p:nvSpPr>
          <p:cNvPr id="2054" name="AutoShape 9"/>
          <p:cNvSpPr>
            <a:spLocks noChangeArrowheads="1"/>
          </p:cNvSpPr>
          <p:nvPr/>
        </p:nvSpPr>
        <p:spPr bwMode="auto">
          <a:xfrm>
            <a:off x="194471" y="3789032"/>
            <a:ext cx="7800975" cy="2736312"/>
          </a:xfrm>
          <a:prstGeom prst="roundRect">
            <a:avLst>
              <a:gd name="adj" fmla="val 5514"/>
            </a:avLst>
          </a:prstGeom>
          <a:solidFill>
            <a:schemeClr val="bg1"/>
          </a:solidFill>
          <a:ln w="63500" cmpd="thickThin" algn="ctr">
            <a:solidFill>
              <a:srgbClr val="008000"/>
            </a:solidFill>
            <a:round/>
            <a:headEnd/>
            <a:tailEnd/>
          </a:ln>
        </p:spPr>
        <p:txBody>
          <a:bodyPr/>
          <a:lstStyle/>
          <a:p>
            <a:endParaRPr lang="en-US" altLang="ja-JP" sz="1000" dirty="0">
              <a:solidFill>
                <a:prstClr val="black"/>
              </a:solidFill>
            </a:endParaRPr>
          </a:p>
          <a:p>
            <a:r>
              <a:rPr lang="ja-JP" altLang="en-US" sz="1600" b="1" dirty="0" smtClean="0">
                <a:solidFill>
                  <a:prstClr val="black"/>
                </a:solidFill>
              </a:rPr>
              <a:t>（</a:t>
            </a:r>
            <a:r>
              <a:rPr lang="ja-JP" altLang="en-US" sz="1600" b="1" dirty="0">
                <a:solidFill>
                  <a:prstClr val="black"/>
                </a:solidFill>
              </a:rPr>
              <a:t>１）　対象事業主</a:t>
            </a:r>
            <a:r>
              <a:rPr lang="ja-JP" altLang="en-US" sz="1600" dirty="0">
                <a:solidFill>
                  <a:prstClr val="black"/>
                </a:solidFill>
              </a:rPr>
              <a:t>　　　 </a:t>
            </a:r>
          </a:p>
          <a:p>
            <a:r>
              <a:rPr lang="ja-JP" altLang="en-US" sz="1400" dirty="0">
                <a:solidFill>
                  <a:prstClr val="black"/>
                </a:solidFill>
              </a:rPr>
              <a:t>　　　 発達</a:t>
            </a:r>
            <a:r>
              <a:rPr lang="ja-JP" altLang="en-US" sz="1400" dirty="0" smtClean="0">
                <a:solidFill>
                  <a:prstClr val="black"/>
                </a:solidFill>
              </a:rPr>
              <a:t>障害者又は難病のある人</a:t>
            </a:r>
            <a:r>
              <a:rPr lang="en-US" altLang="ja-JP" sz="1400" baseline="30000" dirty="0" smtClean="0">
                <a:solidFill>
                  <a:prstClr val="black"/>
                </a:solidFill>
              </a:rPr>
              <a:t>※</a:t>
            </a:r>
            <a:r>
              <a:rPr lang="ja-JP" altLang="en-US" sz="1400" baseline="30000" dirty="0" smtClean="0">
                <a:solidFill>
                  <a:prstClr val="black"/>
                </a:solidFill>
              </a:rPr>
              <a:t>１</a:t>
            </a:r>
            <a:r>
              <a:rPr lang="ja-JP" altLang="en-US" sz="1400" dirty="0" smtClean="0">
                <a:solidFill>
                  <a:prstClr val="black"/>
                </a:solidFill>
              </a:rPr>
              <a:t> を、公共職業安定所や一定の要件</a:t>
            </a:r>
            <a:r>
              <a:rPr lang="ja-JP" altLang="en-US" sz="1400" dirty="0">
                <a:solidFill>
                  <a:prstClr val="black"/>
                </a:solidFill>
              </a:rPr>
              <a:t>を満たした</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民間職業紹介事業者等の紹介により</a:t>
            </a:r>
            <a:r>
              <a:rPr lang="ja-JP" altLang="en-US" sz="1400" dirty="0">
                <a:solidFill>
                  <a:prstClr val="black"/>
                </a:solidFill>
              </a:rPr>
              <a:t>、継続して雇用</a:t>
            </a:r>
            <a:r>
              <a:rPr lang="ja-JP" altLang="en-US" sz="1400" dirty="0" smtClean="0">
                <a:solidFill>
                  <a:prstClr val="black"/>
                </a:solidFill>
              </a:rPr>
              <a:t>する労働者として新た</a:t>
            </a:r>
            <a:r>
              <a:rPr lang="ja-JP" altLang="en-US" sz="1400" dirty="0">
                <a:solidFill>
                  <a:prstClr val="black"/>
                </a:solidFill>
              </a:rPr>
              <a:t>に</a:t>
            </a:r>
            <a:r>
              <a:rPr lang="ja-JP" altLang="en-US" sz="1400" dirty="0" smtClean="0">
                <a:solidFill>
                  <a:prstClr val="black"/>
                </a:solidFill>
              </a:rPr>
              <a:t>雇い入れた</a:t>
            </a:r>
            <a:endParaRPr lang="en-US" altLang="ja-JP" sz="1400" dirty="0" smtClean="0">
              <a:solidFill>
                <a:prstClr val="black"/>
              </a:solidFill>
            </a:endParaRPr>
          </a:p>
          <a:p>
            <a:r>
              <a:rPr lang="ja-JP" altLang="en-US" sz="1400" dirty="0">
                <a:solidFill>
                  <a:prstClr val="black"/>
                </a:solidFill>
              </a:rPr>
              <a:t>　</a:t>
            </a:r>
            <a:r>
              <a:rPr lang="ja-JP" altLang="en-US" sz="1400" dirty="0" smtClean="0">
                <a:solidFill>
                  <a:prstClr val="black"/>
                </a:solidFill>
              </a:rPr>
              <a:t>　事業主</a:t>
            </a:r>
            <a:endParaRPr lang="ja-JP" altLang="en-US" sz="1400" dirty="0">
              <a:solidFill>
                <a:prstClr val="black"/>
              </a:solidFill>
            </a:endParaRPr>
          </a:p>
          <a:p>
            <a:endParaRPr lang="en-US" altLang="ja-JP" sz="900" b="1" dirty="0" smtClean="0">
              <a:solidFill>
                <a:prstClr val="black"/>
              </a:solidFill>
            </a:endParaRPr>
          </a:p>
          <a:p>
            <a:r>
              <a:rPr lang="ja-JP" altLang="ja-JP" sz="1600" b="1" dirty="0" smtClean="0">
                <a:solidFill>
                  <a:prstClr val="black"/>
                </a:solidFill>
              </a:rPr>
              <a:t>（２）</a:t>
            </a:r>
            <a:r>
              <a:rPr lang="en-US" altLang="ja-JP" sz="1600" b="1" dirty="0" smtClean="0">
                <a:solidFill>
                  <a:prstClr val="black"/>
                </a:solidFill>
              </a:rPr>
              <a:t>  </a:t>
            </a:r>
            <a:r>
              <a:rPr lang="ja-JP" altLang="ja-JP" sz="1600" b="1" dirty="0" smtClean="0">
                <a:solidFill>
                  <a:prstClr val="black"/>
                </a:solidFill>
              </a:rPr>
              <a:t>助成対象期間</a:t>
            </a:r>
            <a:endParaRPr lang="en-US" altLang="ja-JP" sz="1600" b="1" dirty="0" smtClean="0">
              <a:solidFill>
                <a:prstClr val="black"/>
              </a:solidFill>
            </a:endParaRPr>
          </a:p>
          <a:p>
            <a:r>
              <a:rPr lang="en-US" altLang="ja-JP" sz="1400" b="1" dirty="0" smtClean="0">
                <a:solidFill>
                  <a:prstClr val="black"/>
                </a:solidFill>
                <a:latin typeface="ＭＳ Ｐゴシック"/>
              </a:rPr>
              <a:t>        </a:t>
            </a:r>
            <a:r>
              <a:rPr lang="ja-JP" altLang="en-US" sz="1400" dirty="0" smtClean="0">
                <a:solidFill>
                  <a:prstClr val="black"/>
                </a:solidFill>
                <a:latin typeface="ＭＳ Ｐゴシック"/>
              </a:rPr>
              <a:t>１</a:t>
            </a:r>
            <a:r>
              <a:rPr lang="ja-JP" altLang="ja-JP" sz="1400" dirty="0" smtClean="0">
                <a:solidFill>
                  <a:prstClr val="black"/>
                </a:solidFill>
                <a:latin typeface="ＭＳ Ｐゴシック"/>
              </a:rPr>
              <a:t>年</a:t>
            </a:r>
            <a:r>
              <a:rPr lang="ja-JP" altLang="en-US" sz="1400" dirty="0" smtClean="0">
                <a:solidFill>
                  <a:prstClr val="black"/>
                </a:solidFill>
                <a:latin typeface="ＭＳ Ｐゴシック"/>
              </a:rPr>
              <a:t>（</a:t>
            </a:r>
            <a:r>
              <a:rPr lang="ja-JP" altLang="ja-JP" sz="1400" dirty="0" smtClean="0">
                <a:solidFill>
                  <a:prstClr val="black"/>
                </a:solidFill>
                <a:latin typeface="ＭＳ Ｐゴシック"/>
              </a:rPr>
              <a:t>中小企業</a:t>
            </a:r>
            <a:r>
              <a:rPr lang="ja-JP" altLang="en-US" sz="1400" dirty="0" smtClean="0">
                <a:solidFill>
                  <a:prstClr val="black"/>
                </a:solidFill>
                <a:latin typeface="ＭＳ Ｐゴシック"/>
              </a:rPr>
              <a:t>２年）</a:t>
            </a:r>
            <a:endParaRPr lang="en-US" altLang="ja-JP" sz="1400" dirty="0" smtClean="0">
              <a:solidFill>
                <a:prstClr val="black"/>
              </a:solidFill>
              <a:latin typeface="ＭＳ Ｐゴシック"/>
            </a:endParaRPr>
          </a:p>
          <a:p>
            <a:endParaRPr lang="ja-JP" altLang="ja-JP" sz="900" dirty="0" smtClean="0">
              <a:solidFill>
                <a:prstClr val="black"/>
              </a:solidFill>
            </a:endParaRPr>
          </a:p>
          <a:p>
            <a:r>
              <a:rPr lang="ja-JP" altLang="en-US" sz="1600" b="1" dirty="0" smtClean="0">
                <a:solidFill>
                  <a:prstClr val="black"/>
                </a:solidFill>
              </a:rPr>
              <a:t>（３）</a:t>
            </a:r>
            <a:r>
              <a:rPr lang="ja-JP" altLang="en-US" sz="1600" b="1" dirty="0">
                <a:solidFill>
                  <a:prstClr val="black"/>
                </a:solidFill>
              </a:rPr>
              <a:t>　支給金額</a:t>
            </a:r>
          </a:p>
          <a:p>
            <a:r>
              <a:rPr lang="ja-JP" altLang="en-US" sz="1400" dirty="0">
                <a:solidFill>
                  <a:prstClr val="black"/>
                </a:solidFill>
                <a:latin typeface="ＭＳ Ｐゴシック"/>
              </a:rPr>
              <a:t>　　　  </a:t>
            </a:r>
            <a:r>
              <a:rPr lang="en-US" altLang="ja-JP" sz="1400" dirty="0">
                <a:solidFill>
                  <a:prstClr val="black"/>
                </a:solidFill>
                <a:latin typeface="ＭＳ Ｐゴシック"/>
              </a:rPr>
              <a:t>50</a:t>
            </a:r>
            <a:r>
              <a:rPr lang="ja-JP" altLang="en-US" sz="1400" dirty="0">
                <a:solidFill>
                  <a:prstClr val="black"/>
                </a:solidFill>
                <a:latin typeface="ＭＳ Ｐゴシック"/>
              </a:rPr>
              <a:t>万</a:t>
            </a:r>
            <a:r>
              <a:rPr lang="ja-JP" altLang="en-US" sz="1400" dirty="0" smtClean="0">
                <a:solidFill>
                  <a:prstClr val="black"/>
                </a:solidFill>
                <a:latin typeface="ＭＳ Ｐゴシック"/>
              </a:rPr>
              <a:t>円（中</a:t>
            </a:r>
            <a:r>
              <a:rPr lang="ja-JP" altLang="en-US" sz="1400" dirty="0">
                <a:solidFill>
                  <a:prstClr val="black"/>
                </a:solidFill>
                <a:latin typeface="ＭＳ Ｐゴシック"/>
              </a:rPr>
              <a:t>小企業の場合 </a:t>
            </a:r>
            <a:r>
              <a:rPr lang="en-US" altLang="ja-JP" sz="1400" dirty="0" smtClean="0">
                <a:solidFill>
                  <a:prstClr val="black"/>
                </a:solidFill>
                <a:latin typeface="ＭＳ Ｐゴシック"/>
              </a:rPr>
              <a:t>120</a:t>
            </a:r>
            <a:r>
              <a:rPr lang="ja-JP" altLang="en-US" sz="1400" dirty="0" smtClean="0">
                <a:solidFill>
                  <a:prstClr val="black"/>
                </a:solidFill>
                <a:latin typeface="ＭＳ Ｐゴシック"/>
              </a:rPr>
              <a:t>万円</a:t>
            </a:r>
            <a:r>
              <a:rPr lang="ja-JP" altLang="en-US" sz="1400" dirty="0">
                <a:solidFill>
                  <a:prstClr val="black"/>
                </a:solidFill>
                <a:latin typeface="ＭＳ Ｐゴシック"/>
              </a:rPr>
              <a:t>）</a:t>
            </a:r>
            <a:r>
              <a:rPr lang="en-US" altLang="ja-JP" sz="1400" baseline="30000" dirty="0" smtClean="0">
                <a:solidFill>
                  <a:prstClr val="black"/>
                </a:solidFill>
                <a:latin typeface="ＭＳ Ｐゴシック"/>
              </a:rPr>
              <a:t>※</a:t>
            </a:r>
            <a:r>
              <a:rPr lang="ja-JP" altLang="en-US" sz="1400" baseline="30000" dirty="0" smtClean="0">
                <a:solidFill>
                  <a:prstClr val="black"/>
                </a:solidFill>
                <a:latin typeface="ＭＳ Ｐゴシック"/>
              </a:rPr>
              <a:t>２</a:t>
            </a:r>
            <a:endParaRPr lang="en-US" altLang="ja-JP" sz="1400" baseline="30000" dirty="0" smtClean="0">
              <a:solidFill>
                <a:prstClr val="black"/>
              </a:solidFill>
              <a:latin typeface="ＭＳ Ｐゴシック"/>
            </a:endParaRPr>
          </a:p>
          <a:p>
            <a:endParaRPr lang="en-US" altLang="ja-JP" sz="800" dirty="0">
              <a:solidFill>
                <a:prstClr val="black"/>
              </a:solidFill>
              <a:latin typeface="Verdana" pitchFamily="34" charset="0"/>
            </a:endParaRPr>
          </a:p>
        </p:txBody>
      </p:sp>
      <p:sp>
        <p:nvSpPr>
          <p:cNvPr id="2055" name="AutoShape 10"/>
          <p:cNvSpPr>
            <a:spLocks noChangeArrowheads="1"/>
          </p:cNvSpPr>
          <p:nvPr/>
        </p:nvSpPr>
        <p:spPr bwMode="auto">
          <a:xfrm>
            <a:off x="506506" y="3573020"/>
            <a:ext cx="2160058" cy="422275"/>
          </a:xfrm>
          <a:prstGeom prst="chevron">
            <a:avLst>
              <a:gd name="adj" fmla="val 63504"/>
            </a:avLst>
          </a:prstGeom>
          <a:solidFill>
            <a:srgbClr val="C0C0C0"/>
          </a:solidFill>
          <a:ln w="9525" algn="ctr">
            <a:noFill/>
            <a:miter lim="800000"/>
            <a:headEnd/>
            <a:tailEnd/>
          </a:ln>
        </p:spPr>
        <p:txBody>
          <a:bodyPr wrap="none" anchor="ctr"/>
          <a:lstStyle/>
          <a:p>
            <a:pPr algn="ctr"/>
            <a:endParaRPr lang="ja-JP" altLang="ja-JP">
              <a:solidFill>
                <a:prstClr val="black"/>
              </a:solidFill>
            </a:endParaRPr>
          </a:p>
        </p:txBody>
      </p:sp>
      <p:sp>
        <p:nvSpPr>
          <p:cNvPr id="2056" name="AutoShape 11"/>
          <p:cNvSpPr>
            <a:spLocks noChangeArrowheads="1"/>
          </p:cNvSpPr>
          <p:nvPr/>
        </p:nvSpPr>
        <p:spPr bwMode="auto">
          <a:xfrm>
            <a:off x="428229" y="3501015"/>
            <a:ext cx="2340636" cy="407987"/>
          </a:xfrm>
          <a:prstGeom prst="chevron">
            <a:avLst>
              <a:gd name="adj" fmla="val 71223"/>
            </a:avLst>
          </a:prstGeom>
          <a:gradFill rotWithShape="1">
            <a:gsLst>
              <a:gs pos="0">
                <a:srgbClr val="CCFFCC"/>
              </a:gs>
              <a:gs pos="100000">
                <a:schemeClr val="bg1"/>
              </a:gs>
            </a:gsLst>
            <a:lin ang="0" scaled="1"/>
          </a:gradFill>
          <a:ln w="9525" algn="ctr">
            <a:noFill/>
            <a:miter lim="800000"/>
            <a:headEnd/>
            <a:tailEnd/>
          </a:ln>
        </p:spPr>
        <p:txBody>
          <a:bodyPr wrap="none" anchor="ctr"/>
          <a:lstStyle/>
          <a:p>
            <a:pPr algn="ctr"/>
            <a:r>
              <a:rPr lang="ja-JP" altLang="en-US" b="1">
                <a:solidFill>
                  <a:prstClr val="black"/>
                </a:solidFill>
              </a:rPr>
              <a:t>２　内容</a:t>
            </a:r>
          </a:p>
        </p:txBody>
      </p:sp>
      <p:sp>
        <p:nvSpPr>
          <p:cNvPr id="2057" name="AutoShape 244"/>
          <p:cNvSpPr>
            <a:spLocks noChangeArrowheads="1"/>
          </p:cNvSpPr>
          <p:nvPr/>
        </p:nvSpPr>
        <p:spPr bwMode="auto">
          <a:xfrm>
            <a:off x="4875007" y="4869160"/>
            <a:ext cx="4836541" cy="1368152"/>
          </a:xfrm>
          <a:prstGeom prst="wedgeRoundRectCallout">
            <a:avLst>
              <a:gd name="adj1" fmla="val -62428"/>
              <a:gd name="adj2" fmla="val -48425"/>
              <a:gd name="adj3" fmla="val 16667"/>
            </a:avLst>
          </a:prstGeom>
          <a:solidFill>
            <a:schemeClr val="bg1"/>
          </a:solidFill>
          <a:ln w="38100" algn="ctr">
            <a:solidFill>
              <a:srgbClr val="00FF00"/>
            </a:solidFill>
            <a:prstDash val="sysDot"/>
            <a:miter lim="800000"/>
            <a:headEnd/>
            <a:tailEnd/>
          </a:ln>
        </p:spPr>
        <p:txBody>
          <a:bodyPr anchor="ctr"/>
          <a:lstStyle/>
          <a:p>
            <a:r>
              <a:rPr lang="en-US" altLang="ja-JP" sz="1200" dirty="0" smtClean="0">
                <a:solidFill>
                  <a:prstClr val="black"/>
                </a:solidFill>
                <a:latin typeface="ＭＳ Ｐゴシック" pitchFamily="50" charset="-128"/>
              </a:rPr>
              <a:t>※</a:t>
            </a:r>
            <a:r>
              <a:rPr lang="ja-JP" altLang="en-US" sz="1200" dirty="0" smtClean="0">
                <a:solidFill>
                  <a:prstClr val="black"/>
                </a:solidFill>
                <a:latin typeface="ＭＳ Ｐゴシック" pitchFamily="50" charset="-128"/>
              </a:rPr>
              <a:t>１　</a:t>
            </a:r>
            <a:r>
              <a:rPr lang="ja-JP" altLang="en-US" sz="1200" dirty="0"/>
              <a:t>治療方法が確立</a:t>
            </a:r>
            <a:r>
              <a:rPr lang="ja-JP" altLang="en-US" sz="1200" dirty="0" smtClean="0"/>
              <a:t>して</a:t>
            </a:r>
            <a:r>
              <a:rPr lang="ja-JP" altLang="en-US" sz="1200" dirty="0"/>
              <a:t>おらず</a:t>
            </a:r>
            <a:r>
              <a:rPr lang="ja-JP" altLang="en-US" sz="1200" dirty="0" smtClean="0"/>
              <a:t>、長期</a:t>
            </a:r>
            <a:r>
              <a:rPr lang="ja-JP" altLang="en-US" sz="1200" dirty="0"/>
              <a:t>の療養を必要</a:t>
            </a:r>
            <a:r>
              <a:rPr lang="ja-JP" altLang="en-US" sz="1200" dirty="0" smtClean="0"/>
              <a:t>と</a:t>
            </a:r>
            <a:r>
              <a:rPr lang="ja-JP" altLang="en-US" sz="1200" dirty="0"/>
              <a:t>し</a:t>
            </a:r>
            <a:r>
              <a:rPr lang="ja-JP" altLang="en-US" sz="1200" dirty="0" smtClean="0"/>
              <a:t>、診断</a:t>
            </a:r>
            <a:r>
              <a:rPr lang="ja-JP" altLang="en-US" sz="1200" dirty="0"/>
              <a:t>に関し客観的な指標による一定の基準が定まって</a:t>
            </a:r>
            <a:r>
              <a:rPr lang="ja-JP" altLang="en-US" sz="1200" dirty="0" smtClean="0"/>
              <a:t>いる</a:t>
            </a:r>
            <a:r>
              <a:rPr lang="ja-JP" altLang="en-US" sz="1200" dirty="0" smtClean="0">
                <a:solidFill>
                  <a:prstClr val="black"/>
                </a:solidFill>
                <a:latin typeface="ＭＳ Ｐゴシック" pitchFamily="50" charset="-128"/>
              </a:rPr>
              <a:t>疾患のある者（障害者総合支援法の対象疾病を基に設定（平成</a:t>
            </a:r>
            <a:r>
              <a:rPr lang="en-US" altLang="ja-JP" sz="1200" dirty="0" smtClean="0">
                <a:solidFill>
                  <a:prstClr val="black"/>
                </a:solidFill>
                <a:latin typeface="ＭＳ Ｐゴシック" pitchFamily="50" charset="-128"/>
              </a:rPr>
              <a:t>27</a:t>
            </a:r>
            <a:r>
              <a:rPr lang="ja-JP" altLang="en-US" sz="1200" dirty="0" smtClean="0">
                <a:solidFill>
                  <a:prstClr val="black"/>
                </a:solidFill>
                <a:latin typeface="ＭＳ Ｐゴシック" pitchFamily="50" charset="-128"/>
              </a:rPr>
              <a:t>年７月～）</a:t>
            </a:r>
            <a:r>
              <a:rPr lang="en-US" altLang="ja-JP" sz="1200" dirty="0" smtClean="0">
                <a:solidFill>
                  <a:prstClr val="black"/>
                </a:solidFill>
                <a:latin typeface="ＭＳ Ｐゴシック" pitchFamily="50" charset="-128"/>
              </a:rPr>
              <a:t>)</a:t>
            </a:r>
          </a:p>
          <a:p>
            <a:endParaRPr lang="en-US" altLang="ja-JP" sz="800" dirty="0" smtClean="0">
              <a:solidFill>
                <a:prstClr val="black"/>
              </a:solidFill>
              <a:latin typeface="ＭＳ Ｐゴシック" pitchFamily="50" charset="-128"/>
            </a:endParaRPr>
          </a:p>
          <a:p>
            <a:pPr marL="180000" indent="-457200"/>
            <a:r>
              <a:rPr lang="en-US" altLang="ja-JP" sz="1200" dirty="0" smtClean="0">
                <a:solidFill>
                  <a:prstClr val="black"/>
                </a:solidFill>
                <a:latin typeface="ＭＳ Ｐゴシック" pitchFamily="50" charset="-128"/>
              </a:rPr>
              <a:t>※</a:t>
            </a:r>
            <a:r>
              <a:rPr lang="ja-JP" altLang="en-US" sz="1200" dirty="0" smtClean="0">
                <a:solidFill>
                  <a:prstClr val="black"/>
                </a:solidFill>
                <a:latin typeface="ＭＳ Ｐゴシック" pitchFamily="50" charset="-128"/>
              </a:rPr>
              <a:t>２　特定求職者雇用開発助成金と同様、雇入れ後６ケ月経過ごとに２回（中小企業の場合は</a:t>
            </a:r>
            <a:r>
              <a:rPr lang="ja-JP" altLang="en-US" sz="1200" dirty="0">
                <a:solidFill>
                  <a:prstClr val="black"/>
                </a:solidFill>
                <a:latin typeface="ＭＳ Ｐゴシック" pitchFamily="50" charset="-128"/>
              </a:rPr>
              <a:t>４</a:t>
            </a:r>
            <a:r>
              <a:rPr lang="ja-JP" altLang="en-US" sz="1200" dirty="0" smtClean="0">
                <a:solidFill>
                  <a:prstClr val="black"/>
                </a:solidFill>
                <a:latin typeface="ＭＳ Ｐゴシック" pitchFamily="50" charset="-128"/>
              </a:rPr>
              <a:t>回）に分けて支給する。</a:t>
            </a:r>
            <a:endParaRPr lang="en-US" altLang="ja-JP" sz="1200" dirty="0" smtClean="0">
              <a:solidFill>
                <a:prstClr val="black"/>
              </a:solidFill>
              <a:latin typeface="ＭＳ Ｐゴシック" pitchFamily="50" charset="-128"/>
            </a:endParaRPr>
          </a:p>
        </p:txBody>
      </p:sp>
      <p:pic>
        <p:nvPicPr>
          <p:cNvPr id="2058" name="Picture 252" descr="MCj02953150000[1]"/>
          <p:cNvPicPr>
            <a:picLocks noChangeAspect="1" noChangeArrowheads="1"/>
          </p:cNvPicPr>
          <p:nvPr/>
        </p:nvPicPr>
        <p:blipFill>
          <a:blip r:embed="rId2" cstate="print"/>
          <a:srcRect/>
          <a:stretch>
            <a:fillRect/>
          </a:stretch>
        </p:blipFill>
        <p:spPr bwMode="auto">
          <a:xfrm>
            <a:off x="7537162" y="1556792"/>
            <a:ext cx="2134570" cy="1890588"/>
          </a:xfrm>
          <a:prstGeom prst="rect">
            <a:avLst/>
          </a:prstGeom>
          <a:noFill/>
          <a:ln w="9525">
            <a:noFill/>
            <a:miter lim="800000"/>
            <a:headEnd/>
            <a:tailEnd/>
          </a:ln>
        </p:spPr>
      </p:pic>
      <p:sp>
        <p:nvSpPr>
          <p:cNvPr id="11" name="スライド番号プレースホルダー 2"/>
          <p:cNvSpPr>
            <a:spLocks/>
          </p:cNvSpPr>
          <p:nvPr/>
        </p:nvSpPr>
        <p:spPr bwMode="auto">
          <a:xfrm>
            <a:off x="9408792"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17</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655171090"/>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ctrTitle"/>
          </p:nvPr>
        </p:nvSpPr>
        <p:spPr>
          <a:xfrm>
            <a:off x="-77390" y="-26985"/>
            <a:ext cx="9983391" cy="719138"/>
          </a:xfrm>
          <a:gradFill rotWithShape="1">
            <a:gsLst>
              <a:gs pos="0">
                <a:srgbClr val="FFC1FF"/>
              </a:gs>
              <a:gs pos="50000">
                <a:schemeClr val="bg1"/>
              </a:gs>
              <a:gs pos="100000">
                <a:srgbClr val="FFC1FF"/>
              </a:gs>
            </a:gsLst>
            <a:lin ang="18900000" scaled="1"/>
          </a:gradFill>
        </p:spPr>
        <p:txBody>
          <a:bodyPr/>
          <a:lstStyle/>
          <a:p>
            <a:pPr algn="l" eaLnBrk="1" hangingPunct="1">
              <a:defRPr/>
            </a:pPr>
            <a:r>
              <a:rPr lang="ja-JP" altLang="en-US" sz="3600" dirty="0" smtClean="0"/>
              <a:t>　　　　障害者初回雇用奨励金</a:t>
            </a:r>
          </a:p>
        </p:txBody>
      </p:sp>
      <p:sp>
        <p:nvSpPr>
          <p:cNvPr id="2051" name="AutoShape 3"/>
          <p:cNvSpPr>
            <a:spLocks noChangeArrowheads="1"/>
          </p:cNvSpPr>
          <p:nvPr/>
        </p:nvSpPr>
        <p:spPr bwMode="auto">
          <a:xfrm>
            <a:off x="271386" y="1269557"/>
            <a:ext cx="7178409" cy="2159000"/>
          </a:xfrm>
          <a:prstGeom prst="roundRect">
            <a:avLst>
              <a:gd name="adj" fmla="val 7898"/>
            </a:avLst>
          </a:prstGeom>
          <a:solidFill>
            <a:schemeClr val="bg1"/>
          </a:solidFill>
          <a:ln w="63500" cmpd="thickThin" algn="ctr">
            <a:solidFill>
              <a:srgbClr val="008000"/>
            </a:solidFill>
            <a:round/>
            <a:headEnd/>
            <a:tailEnd/>
          </a:ln>
        </p:spPr>
        <p:txBody>
          <a:bodyPr lIns="82341" tIns="41170" rIns="82341" bIns="41170" anchor="ctr"/>
          <a:lstStyle/>
          <a:p>
            <a:pPr fontAlgn="auto">
              <a:spcBef>
                <a:spcPts val="0"/>
              </a:spcBef>
              <a:spcAft>
                <a:spcPts val="0"/>
              </a:spcAft>
            </a:pPr>
            <a:endParaRPr lang="en-US" altLang="ja-JP" sz="800" dirty="0">
              <a:solidFill>
                <a:prstClr val="black"/>
              </a:solidFill>
              <a:latin typeface="Calibri"/>
              <a:ea typeface="ＭＳ Ｐゴシック"/>
            </a:endParaRPr>
          </a:p>
          <a:p>
            <a:pPr fontAlgn="auto">
              <a:lnSpc>
                <a:spcPts val="2200"/>
              </a:lnSpc>
              <a:spcBef>
                <a:spcPts val="0"/>
              </a:spcBef>
              <a:spcAft>
                <a:spcPts val="0"/>
              </a:spcAft>
            </a:pPr>
            <a:r>
              <a:rPr lang="ja-JP" altLang="en-US" sz="1400" dirty="0">
                <a:solidFill>
                  <a:prstClr val="black"/>
                </a:solidFill>
                <a:latin typeface="Calibri"/>
                <a:ea typeface="ＭＳ Ｐゴシック"/>
              </a:rPr>
              <a:t>　</a:t>
            </a:r>
            <a:r>
              <a:rPr lang="ja-JP" altLang="en-US" sz="1500" dirty="0">
                <a:solidFill>
                  <a:prstClr val="black"/>
                </a:solidFill>
                <a:latin typeface="Calibri"/>
                <a:ea typeface="ＭＳ Ｐゴシック"/>
              </a:rPr>
              <a:t>中小企業に</a:t>
            </a:r>
            <a:r>
              <a:rPr lang="ja-JP" altLang="en-US" sz="1500" dirty="0" smtClean="0">
                <a:solidFill>
                  <a:prstClr val="black"/>
                </a:solidFill>
                <a:latin typeface="Calibri"/>
                <a:ea typeface="ＭＳ Ｐゴシック"/>
              </a:rPr>
              <a:t>おいては、比較的障害者雇用への取組が遅れている傾向にあり、中</a:t>
            </a:r>
            <a:r>
              <a:rPr lang="ja-JP" altLang="en-US" sz="1500" dirty="0">
                <a:solidFill>
                  <a:prstClr val="black"/>
                </a:solidFill>
                <a:latin typeface="Calibri"/>
                <a:ea typeface="ＭＳ Ｐゴシック"/>
              </a:rPr>
              <a:t>小企業における法定雇用率未達成企業のうち、雇用障害者数</a:t>
            </a:r>
            <a:r>
              <a:rPr lang="ja-JP" altLang="en-US" sz="1500" dirty="0" smtClean="0">
                <a:solidFill>
                  <a:prstClr val="black"/>
                </a:solidFill>
                <a:latin typeface="Calibri"/>
                <a:ea typeface="ＭＳ Ｐゴシック"/>
              </a:rPr>
              <a:t>が</a:t>
            </a:r>
            <a:r>
              <a:rPr lang="ja-JP" altLang="en-US" sz="1500" dirty="0">
                <a:solidFill>
                  <a:prstClr val="black"/>
                </a:solidFill>
                <a:latin typeface="Calibri"/>
                <a:ea typeface="ＭＳ Ｐゴシック"/>
              </a:rPr>
              <a:t>０</a:t>
            </a:r>
            <a:r>
              <a:rPr lang="ja-JP" altLang="en-US" sz="1500" dirty="0" smtClean="0">
                <a:solidFill>
                  <a:prstClr val="black"/>
                </a:solidFill>
                <a:latin typeface="Calibri"/>
                <a:ea typeface="ＭＳ Ｐゴシック"/>
              </a:rPr>
              <a:t>人</a:t>
            </a:r>
            <a:r>
              <a:rPr lang="ja-JP" altLang="en-US" sz="1500" dirty="0">
                <a:solidFill>
                  <a:prstClr val="black"/>
                </a:solidFill>
                <a:latin typeface="Calibri"/>
                <a:ea typeface="ＭＳ Ｐゴシック"/>
              </a:rPr>
              <a:t>で</a:t>
            </a:r>
            <a:r>
              <a:rPr lang="ja-JP" altLang="en-US" sz="1500" dirty="0" smtClean="0">
                <a:solidFill>
                  <a:prstClr val="black"/>
                </a:solidFill>
                <a:latin typeface="Calibri"/>
                <a:ea typeface="ＭＳ Ｐゴシック"/>
              </a:rPr>
              <a:t>ある</a:t>
            </a:r>
            <a:endParaRPr lang="en-US" altLang="ja-JP" sz="1500" dirty="0" smtClean="0">
              <a:solidFill>
                <a:prstClr val="black"/>
              </a:solidFill>
              <a:latin typeface="Calibri"/>
              <a:ea typeface="ＭＳ Ｐゴシック"/>
            </a:endParaRPr>
          </a:p>
          <a:p>
            <a:pPr fontAlgn="auto">
              <a:lnSpc>
                <a:spcPts val="2200"/>
              </a:lnSpc>
              <a:spcBef>
                <a:spcPts val="0"/>
              </a:spcBef>
              <a:spcAft>
                <a:spcPts val="0"/>
              </a:spcAft>
            </a:pPr>
            <a:r>
              <a:rPr lang="ja-JP" altLang="en-US" sz="1500" dirty="0" smtClean="0">
                <a:solidFill>
                  <a:prstClr val="black"/>
                </a:solidFill>
                <a:latin typeface="Calibri"/>
                <a:ea typeface="ＭＳ Ｐゴシック"/>
              </a:rPr>
              <a:t>企業</a:t>
            </a:r>
            <a:r>
              <a:rPr lang="ja-JP" altLang="en-US" sz="1500" dirty="0">
                <a:solidFill>
                  <a:prstClr val="black"/>
                </a:solidFill>
                <a:latin typeface="Calibri"/>
                <a:ea typeface="ＭＳ Ｐゴシック"/>
              </a:rPr>
              <a:t>が</a:t>
            </a:r>
            <a:r>
              <a:rPr lang="ja-JP" altLang="en-US" sz="1500" dirty="0" smtClean="0">
                <a:solidFill>
                  <a:prstClr val="black"/>
                </a:solidFill>
                <a:latin typeface="Calibri"/>
                <a:ea typeface="ＭＳ Ｐゴシック"/>
              </a:rPr>
              <a:t>約４分の３を占めていること</a:t>
            </a:r>
            <a:r>
              <a:rPr lang="ja-JP" altLang="en-US" sz="1500" dirty="0">
                <a:solidFill>
                  <a:prstClr val="black"/>
                </a:solidFill>
                <a:latin typeface="Calibri"/>
                <a:ea typeface="ＭＳ Ｐゴシック"/>
              </a:rPr>
              <a:t>から、障害者雇用の経験のない中小企業において</a:t>
            </a:r>
            <a:r>
              <a:rPr lang="ja-JP" altLang="en-US" sz="1500" dirty="0" smtClean="0">
                <a:solidFill>
                  <a:prstClr val="black"/>
                </a:solidFill>
                <a:latin typeface="Calibri"/>
                <a:ea typeface="ＭＳ Ｐゴシック"/>
              </a:rPr>
              <a:t>、ハローワークや一定の要件を満たした民間職業紹介事業者等の紹介により初めて</a:t>
            </a:r>
            <a:r>
              <a:rPr lang="ja-JP" altLang="en-US" sz="1500" dirty="0">
                <a:solidFill>
                  <a:prstClr val="black"/>
                </a:solidFill>
                <a:latin typeface="Calibri"/>
                <a:ea typeface="ＭＳ Ｐゴシック"/>
              </a:rPr>
              <a:t>身体・知的・精神障害者を雇用</a:t>
            </a:r>
            <a:r>
              <a:rPr lang="ja-JP" altLang="en-US" sz="1500" dirty="0" smtClean="0">
                <a:solidFill>
                  <a:prstClr val="black"/>
                </a:solidFill>
                <a:latin typeface="Calibri"/>
                <a:ea typeface="ＭＳ Ｐゴシック"/>
              </a:rPr>
              <a:t>し、法定雇用率を達成した</a:t>
            </a:r>
            <a:r>
              <a:rPr lang="ja-JP" altLang="en-US" sz="1500" dirty="0">
                <a:solidFill>
                  <a:prstClr val="black"/>
                </a:solidFill>
                <a:latin typeface="Calibri"/>
                <a:ea typeface="ＭＳ Ｐゴシック"/>
              </a:rPr>
              <a:t>場合に、奨励金を支給することにより、中小企業における障害者雇用の促進を図る。</a:t>
            </a:r>
          </a:p>
        </p:txBody>
      </p:sp>
      <p:sp>
        <p:nvSpPr>
          <p:cNvPr id="2052" name="AutoShape 4"/>
          <p:cNvSpPr>
            <a:spLocks noChangeArrowheads="1"/>
          </p:cNvSpPr>
          <p:nvPr/>
        </p:nvSpPr>
        <p:spPr bwMode="auto">
          <a:xfrm>
            <a:off x="584386" y="1125416"/>
            <a:ext cx="1405071" cy="360363"/>
          </a:xfrm>
          <a:prstGeom prst="chevron">
            <a:avLst>
              <a:gd name="adj" fmla="val 48405"/>
            </a:avLst>
          </a:prstGeom>
          <a:solidFill>
            <a:srgbClr val="C0C0C0"/>
          </a:solidFill>
          <a:ln w="9525" algn="ctr">
            <a:noFill/>
            <a:miter lim="800000"/>
            <a:headEnd/>
            <a:tailEnd/>
          </a:ln>
        </p:spPr>
        <p:txBody>
          <a:bodyPr wrap="none" lIns="82341" tIns="41170" rIns="82341" bIns="41170" anchor="ctr"/>
          <a:lstStyle/>
          <a:p>
            <a:pPr algn="ctr" fontAlgn="auto">
              <a:spcBef>
                <a:spcPts val="0"/>
              </a:spcBef>
              <a:spcAft>
                <a:spcPts val="0"/>
              </a:spcAft>
            </a:pPr>
            <a:endParaRPr lang="ja-JP" altLang="ja-JP">
              <a:solidFill>
                <a:prstClr val="black"/>
              </a:solidFill>
              <a:latin typeface="Calibri"/>
              <a:ea typeface="ＭＳ Ｐゴシック"/>
            </a:endParaRPr>
          </a:p>
        </p:txBody>
      </p:sp>
      <p:sp>
        <p:nvSpPr>
          <p:cNvPr id="2053" name="AutoShape 5"/>
          <p:cNvSpPr>
            <a:spLocks noChangeArrowheads="1"/>
          </p:cNvSpPr>
          <p:nvPr/>
        </p:nvSpPr>
        <p:spPr bwMode="auto">
          <a:xfrm>
            <a:off x="350489" y="1052392"/>
            <a:ext cx="1559852" cy="360363"/>
          </a:xfrm>
          <a:prstGeom prst="chevron">
            <a:avLst>
              <a:gd name="adj" fmla="val 53737"/>
            </a:avLst>
          </a:prstGeom>
          <a:gradFill rotWithShape="1">
            <a:gsLst>
              <a:gs pos="0">
                <a:srgbClr val="CCFFCC"/>
              </a:gs>
              <a:gs pos="100000">
                <a:schemeClr val="bg1"/>
              </a:gs>
            </a:gsLst>
            <a:lin ang="0" scaled="1"/>
          </a:gradFill>
          <a:ln w="9525" algn="ctr">
            <a:noFill/>
            <a:miter lim="800000"/>
            <a:headEnd/>
            <a:tailEnd/>
          </a:ln>
        </p:spPr>
        <p:txBody>
          <a:bodyPr wrap="none" lIns="82341" tIns="41170" rIns="82341" bIns="41170" anchor="ctr"/>
          <a:lstStyle/>
          <a:p>
            <a:pPr algn="ctr" fontAlgn="auto">
              <a:spcBef>
                <a:spcPts val="0"/>
              </a:spcBef>
              <a:spcAft>
                <a:spcPts val="0"/>
              </a:spcAft>
            </a:pPr>
            <a:r>
              <a:rPr lang="ja-JP" altLang="en-US" b="1">
                <a:solidFill>
                  <a:prstClr val="black"/>
                </a:solidFill>
                <a:latin typeface="Calibri"/>
                <a:ea typeface="ＭＳ Ｐゴシック"/>
              </a:rPr>
              <a:t>１　趣旨</a:t>
            </a:r>
          </a:p>
        </p:txBody>
      </p:sp>
      <p:sp>
        <p:nvSpPr>
          <p:cNvPr id="2054" name="AutoShape 6"/>
          <p:cNvSpPr>
            <a:spLocks noChangeArrowheads="1"/>
          </p:cNvSpPr>
          <p:nvPr/>
        </p:nvSpPr>
        <p:spPr bwMode="auto">
          <a:xfrm>
            <a:off x="272482" y="3933060"/>
            <a:ext cx="7177309" cy="2591127"/>
          </a:xfrm>
          <a:prstGeom prst="roundRect">
            <a:avLst>
              <a:gd name="adj" fmla="val 5514"/>
            </a:avLst>
          </a:prstGeom>
          <a:solidFill>
            <a:schemeClr val="bg1"/>
          </a:solidFill>
          <a:ln w="63500" cmpd="thickThin" algn="ctr">
            <a:solidFill>
              <a:srgbClr val="008000"/>
            </a:solidFill>
            <a:round/>
            <a:headEnd/>
            <a:tailEnd/>
          </a:ln>
        </p:spPr>
        <p:txBody>
          <a:bodyPr lIns="82341" tIns="41170" rIns="82341" bIns="41170"/>
          <a:lstStyle/>
          <a:p>
            <a:pPr fontAlgn="auto">
              <a:spcBef>
                <a:spcPts val="0"/>
              </a:spcBef>
              <a:spcAft>
                <a:spcPts val="0"/>
              </a:spcAft>
            </a:pPr>
            <a:endParaRPr lang="en-US" altLang="ja-JP" sz="1200" dirty="0">
              <a:solidFill>
                <a:prstClr val="black"/>
              </a:solidFill>
              <a:latin typeface="Calibri"/>
              <a:ea typeface="ＭＳ Ｐゴシック"/>
            </a:endParaRPr>
          </a:p>
          <a:p>
            <a:pPr fontAlgn="auto">
              <a:lnSpc>
                <a:spcPts val="2200"/>
              </a:lnSpc>
              <a:spcBef>
                <a:spcPts val="0"/>
              </a:spcBef>
              <a:spcAft>
                <a:spcPts val="0"/>
              </a:spcAft>
            </a:pPr>
            <a:r>
              <a:rPr lang="ja-JP" altLang="en-US" sz="1500" b="1" dirty="0" smtClean="0">
                <a:solidFill>
                  <a:prstClr val="black"/>
                </a:solidFill>
                <a:latin typeface="Calibri"/>
                <a:ea typeface="ＭＳ Ｐゴシック"/>
              </a:rPr>
              <a:t>（</a:t>
            </a:r>
            <a:r>
              <a:rPr lang="ja-JP" altLang="en-US" sz="1500" b="1" dirty="0">
                <a:solidFill>
                  <a:prstClr val="black"/>
                </a:solidFill>
                <a:latin typeface="Calibri"/>
                <a:ea typeface="ＭＳ Ｐゴシック"/>
              </a:rPr>
              <a:t>１）　対象事業主</a:t>
            </a:r>
            <a:r>
              <a:rPr lang="ja-JP" altLang="en-US" sz="1500" dirty="0">
                <a:solidFill>
                  <a:prstClr val="black"/>
                </a:solidFill>
                <a:latin typeface="Calibri"/>
                <a:ea typeface="ＭＳ Ｐゴシック"/>
              </a:rPr>
              <a:t>　　　 </a:t>
            </a:r>
          </a:p>
          <a:p>
            <a:pPr fontAlgn="auto">
              <a:lnSpc>
                <a:spcPts val="2200"/>
              </a:lnSpc>
              <a:spcBef>
                <a:spcPts val="0"/>
              </a:spcBef>
              <a:spcAft>
                <a:spcPts val="0"/>
              </a:spcAft>
            </a:pPr>
            <a:r>
              <a:rPr lang="ja-JP" altLang="en-US" sz="1500" dirty="0">
                <a:solidFill>
                  <a:prstClr val="black"/>
                </a:solidFill>
                <a:latin typeface="Calibri"/>
                <a:ea typeface="ＭＳ Ｐゴシック"/>
              </a:rPr>
              <a:t>　　　 障害者雇用の経験のない中小企業（障害者の雇用義務制度の対象　</a:t>
            </a:r>
          </a:p>
          <a:p>
            <a:pPr fontAlgn="auto">
              <a:lnSpc>
                <a:spcPts val="2200"/>
              </a:lnSpc>
              <a:spcBef>
                <a:spcPts val="0"/>
              </a:spcBef>
              <a:spcAft>
                <a:spcPts val="0"/>
              </a:spcAft>
            </a:pPr>
            <a:r>
              <a:rPr lang="ja-JP" altLang="en-US" sz="1500" dirty="0">
                <a:solidFill>
                  <a:prstClr val="black"/>
                </a:solidFill>
                <a:latin typeface="Calibri"/>
                <a:ea typeface="ＭＳ Ｐゴシック"/>
              </a:rPr>
              <a:t>　　 となる</a:t>
            </a:r>
            <a:r>
              <a:rPr lang="ja-JP" altLang="en-US" sz="1500" b="1" dirty="0" smtClean="0">
                <a:solidFill>
                  <a:srgbClr val="FF0000"/>
                </a:solidFill>
                <a:latin typeface="Calibri"/>
                <a:ea typeface="ＭＳ Ｐゴシック"/>
              </a:rPr>
              <a:t>５０人</a:t>
            </a:r>
            <a:r>
              <a:rPr lang="ja-JP" altLang="en-US" sz="1500" b="1" dirty="0">
                <a:solidFill>
                  <a:srgbClr val="FF0000"/>
                </a:solidFill>
                <a:latin typeface="Calibri"/>
                <a:ea typeface="ＭＳ Ｐゴシック"/>
              </a:rPr>
              <a:t>～３００人規模</a:t>
            </a:r>
            <a:r>
              <a:rPr lang="ja-JP" altLang="en-US" sz="1500" dirty="0">
                <a:solidFill>
                  <a:prstClr val="black"/>
                </a:solidFill>
                <a:latin typeface="Calibri"/>
                <a:ea typeface="ＭＳ Ｐゴシック"/>
              </a:rPr>
              <a:t>の中小企業）の事業</a:t>
            </a:r>
            <a:r>
              <a:rPr lang="ja-JP" altLang="en-US" sz="1500" dirty="0" smtClean="0">
                <a:solidFill>
                  <a:prstClr val="black"/>
                </a:solidFill>
                <a:latin typeface="Calibri"/>
                <a:ea typeface="ＭＳ Ｐゴシック"/>
              </a:rPr>
              <a:t>主</a:t>
            </a:r>
            <a:endParaRPr lang="ja-JP" altLang="en-US" sz="700" dirty="0">
              <a:solidFill>
                <a:prstClr val="black"/>
              </a:solidFill>
              <a:latin typeface="Calibri"/>
              <a:ea typeface="ＭＳ Ｐゴシック"/>
            </a:endParaRPr>
          </a:p>
          <a:p>
            <a:pPr fontAlgn="auto">
              <a:lnSpc>
                <a:spcPts val="2200"/>
              </a:lnSpc>
              <a:spcBef>
                <a:spcPts val="0"/>
              </a:spcBef>
              <a:spcAft>
                <a:spcPts val="0"/>
              </a:spcAft>
            </a:pPr>
            <a:endParaRPr lang="en-US" altLang="ja-JP" sz="1500" b="1" dirty="0">
              <a:solidFill>
                <a:prstClr val="black"/>
              </a:solidFill>
              <a:latin typeface="Calibri"/>
              <a:ea typeface="ＭＳ Ｐゴシック"/>
            </a:endParaRPr>
          </a:p>
          <a:p>
            <a:pPr fontAlgn="auto">
              <a:lnSpc>
                <a:spcPts val="2200"/>
              </a:lnSpc>
              <a:spcBef>
                <a:spcPts val="0"/>
              </a:spcBef>
              <a:spcAft>
                <a:spcPts val="0"/>
              </a:spcAft>
            </a:pPr>
            <a:r>
              <a:rPr lang="ja-JP" altLang="en-US" sz="1500" b="1" dirty="0">
                <a:solidFill>
                  <a:prstClr val="black"/>
                </a:solidFill>
                <a:latin typeface="Calibri"/>
                <a:ea typeface="ＭＳ Ｐゴシック"/>
              </a:rPr>
              <a:t>（２）　支給金額</a:t>
            </a:r>
          </a:p>
          <a:p>
            <a:pPr fontAlgn="auto">
              <a:lnSpc>
                <a:spcPts val="2200"/>
              </a:lnSpc>
              <a:spcBef>
                <a:spcPts val="0"/>
              </a:spcBef>
              <a:spcAft>
                <a:spcPts val="0"/>
              </a:spcAft>
            </a:pPr>
            <a:r>
              <a:rPr lang="ja-JP" altLang="en-US" sz="1500" dirty="0">
                <a:solidFill>
                  <a:prstClr val="black"/>
                </a:solidFill>
                <a:latin typeface="Calibri"/>
                <a:ea typeface="ＭＳ Ｐゴシック"/>
              </a:rPr>
              <a:t>　　　</a:t>
            </a:r>
            <a:r>
              <a:rPr lang="ja-JP" altLang="ja-JP" sz="1500" dirty="0" smtClean="0">
                <a:solidFill>
                  <a:prstClr val="black"/>
                </a:solidFill>
                <a:latin typeface="Calibri"/>
                <a:ea typeface="ＭＳ Ｐゴシック"/>
              </a:rPr>
              <a:t>初めて障害者を雇用した日から３か月の間に法定雇用障害者数以上の</a:t>
            </a:r>
            <a:endParaRPr lang="en-US" altLang="ja-JP" sz="1500" dirty="0" smtClean="0">
              <a:solidFill>
                <a:prstClr val="black"/>
              </a:solidFill>
              <a:latin typeface="Calibri"/>
              <a:ea typeface="ＭＳ Ｐゴシック"/>
            </a:endParaRPr>
          </a:p>
          <a:p>
            <a:pPr fontAlgn="auto">
              <a:lnSpc>
                <a:spcPts val="2200"/>
              </a:lnSpc>
              <a:spcBef>
                <a:spcPts val="0"/>
              </a:spcBef>
              <a:spcAft>
                <a:spcPts val="0"/>
              </a:spcAft>
            </a:pPr>
            <a:r>
              <a:rPr lang="ja-JP" altLang="en-US" sz="1500" dirty="0" smtClean="0">
                <a:solidFill>
                  <a:prstClr val="black"/>
                </a:solidFill>
                <a:latin typeface="Calibri"/>
                <a:ea typeface="ＭＳ Ｐゴシック"/>
              </a:rPr>
              <a:t>　　</a:t>
            </a:r>
            <a:r>
              <a:rPr lang="ja-JP" altLang="ja-JP" sz="1500" dirty="0" smtClean="0">
                <a:solidFill>
                  <a:prstClr val="black"/>
                </a:solidFill>
                <a:latin typeface="Calibri"/>
                <a:ea typeface="ＭＳ Ｐゴシック"/>
              </a:rPr>
              <a:t>障害者を一般被保険者として雇い入れた場合</a:t>
            </a:r>
            <a:r>
              <a:rPr lang="ja-JP" altLang="en-US" sz="1500" dirty="0">
                <a:solidFill>
                  <a:prstClr val="black"/>
                </a:solidFill>
                <a:latin typeface="Calibri"/>
                <a:ea typeface="ＭＳ Ｐゴシック"/>
              </a:rPr>
              <a:t>　</a:t>
            </a:r>
            <a:r>
              <a:rPr lang="ja-JP" altLang="en-US" sz="1500" dirty="0" smtClean="0">
                <a:solidFill>
                  <a:prstClr val="black"/>
                </a:solidFill>
                <a:latin typeface="Calibri"/>
                <a:ea typeface="ＭＳ Ｐゴシック"/>
              </a:rPr>
              <a:t>　　　　　</a:t>
            </a:r>
            <a:r>
              <a:rPr lang="ja-JP" altLang="en-US" sz="1500" b="1" dirty="0" smtClean="0">
                <a:solidFill>
                  <a:srgbClr val="FF0000"/>
                </a:solidFill>
                <a:latin typeface="Calibri"/>
                <a:ea typeface="ＭＳ Ｐゴシック"/>
              </a:rPr>
              <a:t>１２０万円</a:t>
            </a:r>
            <a:r>
              <a:rPr lang="ja-JP" altLang="en-US" sz="1500" dirty="0">
                <a:solidFill>
                  <a:prstClr val="black"/>
                </a:solidFill>
                <a:latin typeface="Calibri"/>
                <a:ea typeface="ＭＳ Ｐゴシック"/>
              </a:rPr>
              <a:t>支給</a:t>
            </a:r>
          </a:p>
          <a:p>
            <a:pPr fontAlgn="auto">
              <a:spcBef>
                <a:spcPts val="0"/>
              </a:spcBef>
              <a:spcAft>
                <a:spcPts val="0"/>
              </a:spcAft>
            </a:pPr>
            <a:endParaRPr lang="ja-JP" altLang="en-US" sz="1500" dirty="0">
              <a:solidFill>
                <a:prstClr val="black"/>
              </a:solidFill>
              <a:latin typeface="Calibri"/>
              <a:ea typeface="ＭＳ Ｐゴシック"/>
            </a:endParaRPr>
          </a:p>
          <a:p>
            <a:pPr fontAlgn="auto">
              <a:spcBef>
                <a:spcPts val="0"/>
              </a:spcBef>
              <a:spcAft>
                <a:spcPts val="0"/>
              </a:spcAft>
            </a:pPr>
            <a:endParaRPr lang="ja-JP" altLang="en-US" sz="1500" dirty="0">
              <a:solidFill>
                <a:prstClr val="black"/>
              </a:solidFill>
              <a:latin typeface="Calibri"/>
              <a:ea typeface="ＭＳ Ｐゴシック"/>
            </a:endParaRPr>
          </a:p>
          <a:p>
            <a:pPr fontAlgn="auto">
              <a:spcBef>
                <a:spcPts val="0"/>
              </a:spcBef>
              <a:spcAft>
                <a:spcPts val="0"/>
              </a:spcAft>
            </a:pPr>
            <a:endParaRPr lang="ja-JP" altLang="en-US" sz="1500" dirty="0">
              <a:solidFill>
                <a:prstClr val="black"/>
              </a:solidFill>
              <a:latin typeface="Calibri"/>
              <a:ea typeface="ＭＳ Ｐゴシック"/>
            </a:endParaRPr>
          </a:p>
          <a:p>
            <a:pPr fontAlgn="auto">
              <a:spcBef>
                <a:spcPts val="0"/>
              </a:spcBef>
              <a:spcAft>
                <a:spcPts val="0"/>
              </a:spcAft>
            </a:pPr>
            <a:endParaRPr lang="en-US" altLang="ja-JP" sz="1500" dirty="0">
              <a:solidFill>
                <a:prstClr val="black"/>
              </a:solidFill>
              <a:latin typeface="Calibri"/>
              <a:ea typeface="ＭＳ Ｐゴシック"/>
            </a:endParaRPr>
          </a:p>
        </p:txBody>
      </p:sp>
      <p:sp>
        <p:nvSpPr>
          <p:cNvPr id="2055" name="AutoShape 7"/>
          <p:cNvSpPr>
            <a:spLocks noChangeArrowheads="1"/>
          </p:cNvSpPr>
          <p:nvPr/>
        </p:nvSpPr>
        <p:spPr bwMode="auto">
          <a:xfrm>
            <a:off x="584655" y="3788465"/>
            <a:ext cx="1482458" cy="360363"/>
          </a:xfrm>
          <a:prstGeom prst="chevron">
            <a:avLst>
              <a:gd name="adj" fmla="val 51071"/>
            </a:avLst>
          </a:prstGeom>
          <a:solidFill>
            <a:srgbClr val="C0C0C0"/>
          </a:solidFill>
          <a:ln w="9525" algn="ctr">
            <a:noFill/>
            <a:miter lim="800000"/>
            <a:headEnd/>
            <a:tailEnd/>
          </a:ln>
        </p:spPr>
        <p:txBody>
          <a:bodyPr wrap="none" lIns="82341" tIns="41170" rIns="82341" bIns="41170" anchor="ctr"/>
          <a:lstStyle/>
          <a:p>
            <a:pPr algn="ctr" fontAlgn="auto">
              <a:spcBef>
                <a:spcPts val="0"/>
              </a:spcBef>
              <a:spcAft>
                <a:spcPts val="0"/>
              </a:spcAft>
            </a:pPr>
            <a:endParaRPr lang="ja-JP" altLang="ja-JP">
              <a:solidFill>
                <a:prstClr val="black"/>
              </a:solidFill>
              <a:latin typeface="Calibri"/>
              <a:ea typeface="ＭＳ Ｐゴシック"/>
            </a:endParaRPr>
          </a:p>
        </p:txBody>
      </p:sp>
      <p:sp>
        <p:nvSpPr>
          <p:cNvPr id="2056" name="AutoShape 8"/>
          <p:cNvSpPr>
            <a:spLocks noChangeArrowheads="1"/>
          </p:cNvSpPr>
          <p:nvPr/>
        </p:nvSpPr>
        <p:spPr bwMode="auto">
          <a:xfrm>
            <a:off x="428147" y="3717040"/>
            <a:ext cx="1559851" cy="360363"/>
          </a:xfrm>
          <a:prstGeom prst="chevron">
            <a:avLst>
              <a:gd name="adj" fmla="val 53737"/>
            </a:avLst>
          </a:prstGeom>
          <a:gradFill rotWithShape="1">
            <a:gsLst>
              <a:gs pos="0">
                <a:srgbClr val="CCFFCC"/>
              </a:gs>
              <a:gs pos="100000">
                <a:schemeClr val="bg1"/>
              </a:gs>
            </a:gsLst>
            <a:lin ang="0" scaled="1"/>
          </a:gradFill>
          <a:ln w="9525" algn="ctr">
            <a:noFill/>
            <a:miter lim="800000"/>
            <a:headEnd/>
            <a:tailEnd/>
          </a:ln>
        </p:spPr>
        <p:txBody>
          <a:bodyPr wrap="none" lIns="82341" tIns="41170" rIns="82341" bIns="41170" anchor="ctr"/>
          <a:lstStyle/>
          <a:p>
            <a:pPr algn="ctr" fontAlgn="auto">
              <a:spcBef>
                <a:spcPts val="0"/>
              </a:spcBef>
              <a:spcAft>
                <a:spcPts val="0"/>
              </a:spcAft>
            </a:pPr>
            <a:r>
              <a:rPr lang="ja-JP" altLang="en-US" b="1" dirty="0">
                <a:solidFill>
                  <a:prstClr val="black"/>
                </a:solidFill>
                <a:latin typeface="Calibri"/>
                <a:ea typeface="ＭＳ Ｐゴシック"/>
              </a:rPr>
              <a:t>２　内容</a:t>
            </a:r>
          </a:p>
        </p:txBody>
      </p:sp>
      <p:sp>
        <p:nvSpPr>
          <p:cNvPr id="2059" name="AutoShape 11"/>
          <p:cNvSpPr>
            <a:spLocks noChangeArrowheads="1"/>
          </p:cNvSpPr>
          <p:nvPr/>
        </p:nvSpPr>
        <p:spPr bwMode="auto">
          <a:xfrm>
            <a:off x="7604923" y="4077072"/>
            <a:ext cx="2106609" cy="2376120"/>
          </a:xfrm>
          <a:prstGeom prst="wedgeRoundRectCallout">
            <a:avLst>
              <a:gd name="adj1" fmla="val -71185"/>
              <a:gd name="adj2" fmla="val 7551"/>
              <a:gd name="adj3" fmla="val 16667"/>
            </a:avLst>
          </a:prstGeom>
          <a:solidFill>
            <a:schemeClr val="bg1"/>
          </a:solidFill>
          <a:ln w="38100" algn="ctr">
            <a:solidFill>
              <a:srgbClr val="00FF00"/>
            </a:solidFill>
            <a:prstDash val="sysDot"/>
            <a:miter lim="800000"/>
            <a:headEnd/>
            <a:tailEnd/>
          </a:ln>
        </p:spPr>
        <p:txBody>
          <a:bodyPr lIns="82341" tIns="41170" rIns="82341" bIns="41170" anchor="ctr"/>
          <a:lstStyle/>
          <a:p>
            <a:pPr algn="ctr" fontAlgn="auto">
              <a:spcBef>
                <a:spcPts val="0"/>
              </a:spcBef>
              <a:spcAft>
                <a:spcPts val="0"/>
              </a:spcAft>
            </a:pPr>
            <a:endParaRPr lang="ja-JP" altLang="ja-JP" sz="1500" dirty="0">
              <a:solidFill>
                <a:prstClr val="black"/>
              </a:solidFill>
              <a:latin typeface="Calibri"/>
              <a:ea typeface="ＭＳ Ｐゴシック"/>
            </a:endParaRPr>
          </a:p>
        </p:txBody>
      </p:sp>
      <p:sp>
        <p:nvSpPr>
          <p:cNvPr id="2060" name="Text Box 12"/>
          <p:cNvSpPr txBox="1">
            <a:spLocks noChangeArrowheads="1"/>
          </p:cNvSpPr>
          <p:nvPr/>
        </p:nvSpPr>
        <p:spPr bwMode="auto">
          <a:xfrm>
            <a:off x="7683310" y="4365104"/>
            <a:ext cx="2027497" cy="1745138"/>
          </a:xfrm>
          <a:prstGeom prst="rect">
            <a:avLst/>
          </a:prstGeom>
          <a:noFill/>
          <a:ln w="9525" algn="ctr">
            <a:noFill/>
            <a:miter lim="800000"/>
            <a:headEnd/>
            <a:tailEnd/>
          </a:ln>
        </p:spPr>
        <p:txBody>
          <a:bodyPr wrap="square" lIns="82341" tIns="41170" rIns="82341" bIns="41170">
            <a:spAutoFit/>
          </a:bodyPr>
          <a:lstStyle/>
          <a:p>
            <a:pPr fontAlgn="auto">
              <a:spcBef>
                <a:spcPts val="0"/>
              </a:spcBef>
              <a:spcAft>
                <a:spcPts val="0"/>
              </a:spcAft>
            </a:pPr>
            <a:r>
              <a:rPr lang="ja-JP" altLang="en-US" sz="1200" dirty="0">
                <a:solidFill>
                  <a:prstClr val="black"/>
                </a:solidFill>
                <a:latin typeface="Calibri"/>
                <a:ea typeface="ＭＳ Ｐゴシック"/>
              </a:rPr>
              <a:t>・　特定求職者</a:t>
            </a:r>
            <a:r>
              <a:rPr lang="ja-JP" altLang="en-US" sz="1200" dirty="0" smtClean="0">
                <a:solidFill>
                  <a:prstClr val="black"/>
                </a:solidFill>
                <a:latin typeface="Calibri"/>
                <a:ea typeface="ＭＳ Ｐゴシック"/>
              </a:rPr>
              <a:t>雇用開発</a:t>
            </a:r>
            <a:endParaRPr lang="en-US" altLang="ja-JP" sz="1200" dirty="0" smtClean="0">
              <a:solidFill>
                <a:prstClr val="black"/>
              </a:solidFill>
              <a:latin typeface="Calibri"/>
              <a:ea typeface="ＭＳ Ｐゴシック"/>
            </a:endParaRPr>
          </a:p>
          <a:p>
            <a:pPr fontAlgn="auto">
              <a:spcBef>
                <a:spcPts val="0"/>
              </a:spcBef>
              <a:spcAft>
                <a:spcPts val="0"/>
              </a:spcAft>
            </a:pPr>
            <a:r>
              <a:rPr lang="ja-JP" altLang="en-US" sz="1200" dirty="0" smtClean="0">
                <a:solidFill>
                  <a:prstClr val="black"/>
                </a:solidFill>
                <a:latin typeface="Calibri"/>
                <a:ea typeface="ＭＳ Ｐゴシック"/>
              </a:rPr>
              <a:t>　助成金</a:t>
            </a:r>
            <a:r>
              <a:rPr lang="ja-JP" altLang="en-US" sz="1200" dirty="0">
                <a:solidFill>
                  <a:prstClr val="black"/>
                </a:solidFill>
                <a:latin typeface="Calibri"/>
                <a:ea typeface="ＭＳ Ｐゴシック"/>
              </a:rPr>
              <a:t>、　　　　　　　　　　　　　　　　　　　</a:t>
            </a:r>
            <a:endParaRPr lang="ja-JP" altLang="en-US" sz="1200" dirty="0">
              <a:solidFill>
                <a:prstClr val="black"/>
              </a:solidFill>
              <a:latin typeface="Verdana" pitchFamily="34" charset="0"/>
              <a:ea typeface="ＭＳ Ｐゴシック"/>
            </a:endParaRPr>
          </a:p>
          <a:p>
            <a:pPr fontAlgn="auto">
              <a:spcBef>
                <a:spcPts val="0"/>
              </a:spcBef>
              <a:spcAft>
                <a:spcPts val="0"/>
              </a:spcAft>
            </a:pPr>
            <a:r>
              <a:rPr lang="ja-JP" altLang="en-US" sz="1200" dirty="0">
                <a:solidFill>
                  <a:prstClr val="black"/>
                </a:solidFill>
                <a:latin typeface="Calibri"/>
                <a:ea typeface="ＭＳ Ｐゴシック"/>
              </a:rPr>
              <a:t>　</a:t>
            </a:r>
            <a:r>
              <a:rPr lang="ja-JP" altLang="en-US" sz="1200" dirty="0" smtClean="0">
                <a:solidFill>
                  <a:prstClr val="black"/>
                </a:solidFill>
                <a:latin typeface="Calibri"/>
                <a:ea typeface="ＭＳ Ｐゴシック"/>
              </a:rPr>
              <a:t>障害者トライアル雇用</a:t>
            </a:r>
            <a:endParaRPr lang="en-US" altLang="ja-JP" sz="1200" dirty="0" smtClean="0">
              <a:solidFill>
                <a:prstClr val="black"/>
              </a:solidFill>
              <a:latin typeface="Calibri"/>
              <a:ea typeface="ＭＳ Ｐゴシック"/>
            </a:endParaRPr>
          </a:p>
          <a:p>
            <a:pPr fontAlgn="auto">
              <a:spcBef>
                <a:spcPts val="0"/>
              </a:spcBef>
              <a:spcAft>
                <a:spcPts val="0"/>
              </a:spcAft>
            </a:pPr>
            <a:r>
              <a:rPr lang="ja-JP" altLang="en-US" sz="1200" dirty="0" smtClean="0">
                <a:solidFill>
                  <a:prstClr val="black"/>
                </a:solidFill>
                <a:latin typeface="Calibri"/>
                <a:ea typeface="ＭＳ Ｐゴシック"/>
              </a:rPr>
              <a:t>　奨励金</a:t>
            </a:r>
            <a:r>
              <a:rPr lang="ja-JP" altLang="en-US" sz="1200" dirty="0">
                <a:solidFill>
                  <a:prstClr val="black"/>
                </a:solidFill>
                <a:latin typeface="Calibri"/>
                <a:ea typeface="ＭＳ Ｐゴシック"/>
              </a:rPr>
              <a:t>　　　　　　　　      　</a:t>
            </a:r>
          </a:p>
          <a:p>
            <a:pPr fontAlgn="auto">
              <a:spcBef>
                <a:spcPts val="0"/>
              </a:spcBef>
              <a:spcAft>
                <a:spcPts val="0"/>
              </a:spcAft>
            </a:pPr>
            <a:r>
              <a:rPr lang="ja-JP" altLang="en-US" sz="1200" dirty="0">
                <a:solidFill>
                  <a:prstClr val="black"/>
                </a:solidFill>
                <a:latin typeface="Calibri"/>
                <a:ea typeface="ＭＳ Ｐゴシック"/>
              </a:rPr>
              <a:t>   と併給可 </a:t>
            </a:r>
          </a:p>
          <a:p>
            <a:pPr fontAlgn="auto">
              <a:spcBef>
                <a:spcPts val="0"/>
              </a:spcBef>
              <a:spcAft>
                <a:spcPts val="0"/>
              </a:spcAft>
            </a:pPr>
            <a:endParaRPr lang="ja-JP" altLang="en-US" sz="1200" dirty="0">
              <a:solidFill>
                <a:prstClr val="black"/>
              </a:solidFill>
              <a:latin typeface="Calibri"/>
              <a:ea typeface="ＭＳ Ｐゴシック"/>
            </a:endParaRPr>
          </a:p>
          <a:p>
            <a:pPr fontAlgn="auto">
              <a:spcBef>
                <a:spcPts val="0"/>
              </a:spcBef>
              <a:spcAft>
                <a:spcPts val="0"/>
              </a:spcAft>
            </a:pPr>
            <a:r>
              <a:rPr lang="ja-JP" altLang="en-US" sz="1200" dirty="0">
                <a:solidFill>
                  <a:prstClr val="black"/>
                </a:solidFill>
                <a:latin typeface="Calibri"/>
                <a:ea typeface="ＭＳ Ｐゴシック"/>
              </a:rPr>
              <a:t>・　</a:t>
            </a:r>
            <a:r>
              <a:rPr lang="ja-JP" altLang="en-US" sz="1200" dirty="0" smtClean="0">
                <a:solidFill>
                  <a:prstClr val="black"/>
                </a:solidFill>
                <a:latin typeface="Calibri"/>
                <a:ea typeface="ＭＳ Ｐゴシック"/>
              </a:rPr>
              <a:t>法定雇用障害者数以上</a:t>
            </a:r>
            <a:endParaRPr lang="en-US" altLang="ja-JP" sz="1200" dirty="0" smtClean="0">
              <a:solidFill>
                <a:prstClr val="black"/>
              </a:solidFill>
              <a:latin typeface="Calibri"/>
              <a:ea typeface="ＭＳ Ｐゴシック"/>
            </a:endParaRPr>
          </a:p>
          <a:p>
            <a:pPr fontAlgn="auto">
              <a:spcBef>
                <a:spcPts val="0"/>
              </a:spcBef>
              <a:spcAft>
                <a:spcPts val="0"/>
              </a:spcAft>
            </a:pPr>
            <a:r>
              <a:rPr lang="ja-JP" altLang="en-US" sz="1200" dirty="0" smtClean="0">
                <a:solidFill>
                  <a:prstClr val="black"/>
                </a:solidFill>
                <a:latin typeface="Calibri"/>
                <a:ea typeface="ＭＳ Ｐゴシック"/>
              </a:rPr>
              <a:t>　の雇入れを行った後</a:t>
            </a:r>
            <a:r>
              <a:rPr lang="ja-JP" altLang="en-US" sz="1200" dirty="0">
                <a:solidFill>
                  <a:prstClr val="black"/>
                </a:solidFill>
                <a:latin typeface="Calibri"/>
                <a:ea typeface="ＭＳ Ｐゴシック"/>
              </a:rPr>
              <a:t>６</a:t>
            </a:r>
            <a:r>
              <a:rPr lang="ja-JP" altLang="en-US" sz="1200" dirty="0" smtClean="0">
                <a:solidFill>
                  <a:prstClr val="black"/>
                </a:solidFill>
                <a:latin typeface="Calibri"/>
                <a:ea typeface="ＭＳ Ｐゴシック"/>
              </a:rPr>
              <a:t>か</a:t>
            </a:r>
            <a:endParaRPr lang="en-US" altLang="ja-JP" sz="1200" dirty="0" smtClean="0">
              <a:solidFill>
                <a:prstClr val="black"/>
              </a:solidFill>
              <a:latin typeface="Calibri"/>
              <a:ea typeface="ＭＳ Ｐゴシック"/>
            </a:endParaRPr>
          </a:p>
          <a:p>
            <a:pPr fontAlgn="auto">
              <a:spcBef>
                <a:spcPts val="0"/>
              </a:spcBef>
              <a:spcAft>
                <a:spcPts val="0"/>
              </a:spcAft>
            </a:pPr>
            <a:r>
              <a:rPr lang="ja-JP" altLang="en-US" sz="1200" dirty="0" smtClean="0">
                <a:solidFill>
                  <a:prstClr val="black"/>
                </a:solidFill>
                <a:latin typeface="Calibri"/>
                <a:ea typeface="ＭＳ Ｐゴシック"/>
              </a:rPr>
              <a:t>　月経過後に</a:t>
            </a:r>
            <a:r>
              <a:rPr lang="ja-JP" altLang="en-US" sz="1200" dirty="0">
                <a:solidFill>
                  <a:prstClr val="black"/>
                </a:solidFill>
                <a:latin typeface="Calibri"/>
                <a:ea typeface="ＭＳ Ｐゴシック"/>
              </a:rPr>
              <a:t>支給</a:t>
            </a:r>
          </a:p>
        </p:txBody>
      </p:sp>
      <p:pic>
        <p:nvPicPr>
          <p:cNvPr id="12" name="Picture 10" descr="j0205462"/>
          <p:cNvPicPr>
            <a:picLocks noChangeAspect="1" noChangeArrowheads="1"/>
          </p:cNvPicPr>
          <p:nvPr/>
        </p:nvPicPr>
        <p:blipFill>
          <a:blip r:embed="rId3" cstate="print"/>
          <a:srcRect/>
          <a:stretch>
            <a:fillRect/>
          </a:stretch>
        </p:blipFill>
        <p:spPr bwMode="auto">
          <a:xfrm>
            <a:off x="7527597" y="1052516"/>
            <a:ext cx="2261527" cy="2076451"/>
          </a:xfrm>
          <a:prstGeom prst="rect">
            <a:avLst/>
          </a:prstGeom>
          <a:noFill/>
          <a:ln w="9525">
            <a:noFill/>
            <a:miter lim="800000"/>
            <a:headEnd/>
            <a:tailEnd/>
          </a:ln>
        </p:spPr>
      </p:pic>
      <p:sp>
        <p:nvSpPr>
          <p:cNvPr id="13" name="スライド番号プレースホルダー 2"/>
          <p:cNvSpPr>
            <a:spLocks/>
          </p:cNvSpPr>
          <p:nvPr/>
        </p:nvSpPr>
        <p:spPr bwMode="auto">
          <a:xfrm>
            <a:off x="9408792"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18</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85309980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4"/>
          <p:cNvSpPr>
            <a:spLocks noChangeArrowheads="1"/>
          </p:cNvSpPr>
          <p:nvPr/>
        </p:nvSpPr>
        <p:spPr bwMode="auto">
          <a:xfrm>
            <a:off x="193591" y="836598"/>
            <a:ext cx="9439936" cy="937071"/>
          </a:xfrm>
          <a:prstGeom prst="roundRect">
            <a:avLst>
              <a:gd name="adj" fmla="val 7898"/>
            </a:avLst>
          </a:prstGeom>
          <a:solidFill>
            <a:schemeClr val="bg1"/>
          </a:solidFill>
          <a:ln w="63500" cmpd="thickThin" algn="ctr">
            <a:solidFill>
              <a:srgbClr val="333399"/>
            </a:solidFill>
            <a:round/>
            <a:headEnd/>
            <a:tailEnd/>
          </a:ln>
        </p:spPr>
        <p:txBody>
          <a:bodyPr anchor="ctr"/>
          <a:lstStyle/>
          <a:p>
            <a:endParaRPr lang="en-US" altLang="ja-JP" sz="1000" dirty="0">
              <a:solidFill>
                <a:srgbClr val="000000"/>
              </a:solidFill>
              <a:latin typeface="Arial"/>
              <a:ea typeface="ＭＳ Ｐゴシック"/>
            </a:endParaRPr>
          </a:p>
          <a:p>
            <a:pPr>
              <a:lnSpc>
                <a:spcPts val="2200"/>
              </a:lnSpc>
            </a:pPr>
            <a:r>
              <a:rPr lang="ja-JP" altLang="en-US" sz="1400" dirty="0">
                <a:solidFill>
                  <a:srgbClr val="000000"/>
                </a:solidFill>
                <a:latin typeface="Arial"/>
                <a:ea typeface="ＭＳ Ｐゴシック"/>
              </a:rPr>
              <a:t>　</a:t>
            </a:r>
            <a:r>
              <a:rPr lang="ja-JP" altLang="en-US" sz="1400" dirty="0" smtClean="0">
                <a:solidFill>
                  <a:srgbClr val="000000"/>
                </a:solidFill>
                <a:latin typeface="Arial"/>
                <a:ea typeface="ＭＳ Ｐゴシック"/>
              </a:rPr>
              <a:t>　　</a:t>
            </a:r>
            <a:r>
              <a:rPr lang="ja-JP" altLang="ja-JP" sz="1600" dirty="0" smtClean="0">
                <a:solidFill>
                  <a:srgbClr val="000000"/>
                </a:solidFill>
                <a:latin typeface="Arial"/>
                <a:ea typeface="ＭＳ Ｐゴシック"/>
              </a:rPr>
              <a:t>障害者を多数雇い入れる中小企業の事業所の施設整備を支援することにより、中小企業に</a:t>
            </a:r>
            <a:endParaRPr lang="en-US" altLang="ja-JP" sz="1600" dirty="0" smtClean="0">
              <a:solidFill>
                <a:srgbClr val="000000"/>
              </a:solidFill>
              <a:latin typeface="Arial"/>
              <a:ea typeface="ＭＳ Ｐゴシック"/>
            </a:endParaRPr>
          </a:p>
          <a:p>
            <a:pPr>
              <a:lnSpc>
                <a:spcPts val="2200"/>
              </a:lnSpc>
            </a:pPr>
            <a:r>
              <a:rPr lang="ja-JP" altLang="en-US" sz="1600" dirty="0" smtClean="0">
                <a:solidFill>
                  <a:srgbClr val="000000"/>
                </a:solidFill>
                <a:latin typeface="Arial"/>
                <a:ea typeface="ＭＳ Ｐゴシック"/>
              </a:rPr>
              <a:t>　</a:t>
            </a:r>
            <a:r>
              <a:rPr lang="ja-JP" altLang="ja-JP" sz="1600" dirty="0" smtClean="0">
                <a:solidFill>
                  <a:srgbClr val="000000"/>
                </a:solidFill>
                <a:latin typeface="Arial"/>
                <a:ea typeface="ＭＳ Ｐゴシック"/>
              </a:rPr>
              <a:t>おける障害者の一層の雇入れ促進を図る。</a:t>
            </a:r>
            <a:endParaRPr lang="ja-JP" altLang="en-US" sz="1500" dirty="0">
              <a:solidFill>
                <a:srgbClr val="000000"/>
              </a:solidFill>
              <a:latin typeface="Arial"/>
              <a:ea typeface="ＭＳ Ｐゴシック"/>
            </a:endParaRPr>
          </a:p>
        </p:txBody>
      </p:sp>
      <p:sp>
        <p:nvSpPr>
          <p:cNvPr id="281603" name="Rectangle 3"/>
          <p:cNvSpPr>
            <a:spLocks noGrp="1" noChangeArrowheads="1"/>
          </p:cNvSpPr>
          <p:nvPr>
            <p:ph type="ctrTitle"/>
          </p:nvPr>
        </p:nvSpPr>
        <p:spPr>
          <a:xfrm>
            <a:off x="-39550" y="-26988"/>
            <a:ext cx="9945556" cy="504000"/>
          </a:xfrm>
          <a:gradFill rotWithShape="1">
            <a:gsLst>
              <a:gs pos="0">
                <a:srgbClr val="CCFFFF"/>
              </a:gs>
              <a:gs pos="50000">
                <a:schemeClr val="bg1"/>
              </a:gs>
              <a:gs pos="100000">
                <a:srgbClr val="CCFFFF"/>
              </a:gs>
            </a:gsLst>
            <a:lin ang="18900000" scaled="1"/>
          </a:gradFill>
        </p:spPr>
        <p:txBody>
          <a:bodyPr/>
          <a:lstStyle/>
          <a:p>
            <a:pPr eaLnBrk="1" hangingPunct="1">
              <a:defRPr/>
            </a:pPr>
            <a:r>
              <a:rPr lang="ja-JP" altLang="en-US" sz="2400" dirty="0" smtClean="0"/>
              <a:t>中小企業障害者多数雇用施設設置等助成金</a:t>
            </a:r>
          </a:p>
        </p:txBody>
      </p:sp>
      <p:sp>
        <p:nvSpPr>
          <p:cNvPr id="2052" name="AutoShape 5"/>
          <p:cNvSpPr>
            <a:spLocks noChangeArrowheads="1"/>
          </p:cNvSpPr>
          <p:nvPr/>
        </p:nvSpPr>
        <p:spPr bwMode="auto">
          <a:xfrm>
            <a:off x="506590" y="692128"/>
            <a:ext cx="1559340" cy="360363"/>
          </a:xfrm>
          <a:prstGeom prst="chevron">
            <a:avLst>
              <a:gd name="adj" fmla="val 45679"/>
            </a:avLst>
          </a:prstGeom>
          <a:solidFill>
            <a:srgbClr val="FF0000"/>
          </a:solidFill>
          <a:ln w="9525" algn="ctr">
            <a:noFill/>
            <a:miter lim="800000"/>
            <a:headEnd/>
            <a:tailEnd/>
          </a:ln>
        </p:spPr>
        <p:txBody>
          <a:bodyPr wrap="none" anchor="ctr"/>
          <a:lstStyle/>
          <a:p>
            <a:pPr algn="ctr"/>
            <a:endParaRPr lang="ja-JP" altLang="ja-JP">
              <a:solidFill>
                <a:srgbClr val="000000"/>
              </a:solidFill>
              <a:latin typeface="Arial"/>
              <a:ea typeface="ＭＳ Ｐゴシック"/>
            </a:endParaRPr>
          </a:p>
        </p:txBody>
      </p:sp>
      <p:sp>
        <p:nvSpPr>
          <p:cNvPr id="2053" name="AutoShape 6"/>
          <p:cNvSpPr>
            <a:spLocks noChangeArrowheads="1"/>
          </p:cNvSpPr>
          <p:nvPr/>
        </p:nvSpPr>
        <p:spPr bwMode="auto">
          <a:xfrm>
            <a:off x="427472" y="620688"/>
            <a:ext cx="1559340" cy="360362"/>
          </a:xfrm>
          <a:prstGeom prst="chevron">
            <a:avLst>
              <a:gd name="adj" fmla="val 45679"/>
            </a:avLst>
          </a:prstGeom>
          <a:gradFill rotWithShape="1">
            <a:gsLst>
              <a:gs pos="0">
                <a:srgbClr val="FF8989"/>
              </a:gs>
              <a:gs pos="100000">
                <a:schemeClr val="bg1"/>
              </a:gs>
            </a:gsLst>
            <a:lin ang="0" scaled="1"/>
          </a:gradFill>
          <a:ln w="9525" algn="ctr">
            <a:noFill/>
            <a:miter lim="800000"/>
            <a:headEnd/>
            <a:tailEnd/>
          </a:ln>
        </p:spPr>
        <p:txBody>
          <a:bodyPr wrap="none" anchor="ctr"/>
          <a:lstStyle/>
          <a:p>
            <a:pPr algn="ctr"/>
            <a:r>
              <a:rPr lang="ja-JP" altLang="en-US" b="1" dirty="0">
                <a:solidFill>
                  <a:srgbClr val="000000"/>
                </a:solidFill>
                <a:latin typeface="Arial"/>
                <a:ea typeface="ＭＳ Ｐゴシック"/>
              </a:rPr>
              <a:t>１　</a:t>
            </a:r>
            <a:r>
              <a:rPr lang="ja-JP" altLang="en-US" b="1" dirty="0" smtClean="0">
                <a:solidFill>
                  <a:srgbClr val="000000"/>
                </a:solidFill>
                <a:latin typeface="Arial"/>
                <a:ea typeface="ＭＳ Ｐゴシック"/>
              </a:rPr>
              <a:t>趣　旨</a:t>
            </a:r>
            <a:endParaRPr lang="ja-JP" altLang="en-US" b="1" dirty="0">
              <a:solidFill>
                <a:srgbClr val="000000"/>
              </a:solidFill>
              <a:latin typeface="Arial"/>
              <a:ea typeface="ＭＳ Ｐゴシック"/>
            </a:endParaRPr>
          </a:p>
        </p:txBody>
      </p:sp>
      <p:sp>
        <p:nvSpPr>
          <p:cNvPr id="2054" name="AutoShape 7"/>
          <p:cNvSpPr>
            <a:spLocks noChangeArrowheads="1"/>
          </p:cNvSpPr>
          <p:nvPr/>
        </p:nvSpPr>
        <p:spPr bwMode="auto">
          <a:xfrm>
            <a:off x="116463" y="2132287"/>
            <a:ext cx="6747000" cy="4535891"/>
          </a:xfrm>
          <a:prstGeom prst="roundRect">
            <a:avLst>
              <a:gd name="adj" fmla="val 5514"/>
            </a:avLst>
          </a:prstGeom>
          <a:solidFill>
            <a:schemeClr val="bg1"/>
          </a:solidFill>
          <a:ln w="63500" cmpd="thickThin" algn="ctr">
            <a:solidFill>
              <a:srgbClr val="333399"/>
            </a:solidFill>
            <a:round/>
            <a:headEnd/>
            <a:tailEnd/>
          </a:ln>
        </p:spPr>
        <p:txBody>
          <a:bodyPr/>
          <a:lstStyle/>
          <a:p>
            <a:endParaRPr lang="en-US" altLang="ja-JP" sz="1200" dirty="0">
              <a:solidFill>
                <a:srgbClr val="000000"/>
              </a:solidFill>
              <a:latin typeface="Arial"/>
              <a:ea typeface="ＭＳ Ｐゴシック"/>
            </a:endParaRPr>
          </a:p>
          <a:p>
            <a:pPr>
              <a:lnSpc>
                <a:spcPts val="2200"/>
              </a:lnSpc>
            </a:pPr>
            <a:r>
              <a:rPr lang="ja-JP" altLang="en-US" sz="1600" dirty="0">
                <a:solidFill>
                  <a:srgbClr val="000000"/>
                </a:solidFill>
                <a:latin typeface="Arial"/>
                <a:ea typeface="ＭＳ Ｐゴシック"/>
              </a:rPr>
              <a:t>　</a:t>
            </a:r>
            <a:r>
              <a:rPr lang="ja-JP" altLang="en-US" sz="1400" dirty="0">
                <a:solidFill>
                  <a:srgbClr val="000000"/>
                </a:solidFill>
                <a:latin typeface="Arial"/>
                <a:ea typeface="ＭＳ Ｐゴシック"/>
              </a:rPr>
              <a:t>　　</a:t>
            </a:r>
            <a:r>
              <a:rPr lang="ja-JP" altLang="en-US" sz="1400" b="1" u="sng" dirty="0">
                <a:solidFill>
                  <a:srgbClr val="FF0000"/>
                </a:solidFill>
                <a:latin typeface="Arial"/>
                <a:ea typeface="ＭＳ Ｐゴシック"/>
              </a:rPr>
              <a:t>重度身体障害者、知的障害者（重度でない知的障害者である短時間</a:t>
            </a:r>
            <a:endParaRPr lang="en-US" altLang="ja-JP" sz="1400" b="1" u="sng" dirty="0">
              <a:solidFill>
                <a:srgbClr val="FF0000"/>
              </a:solidFill>
              <a:latin typeface="Arial"/>
              <a:ea typeface="ＭＳ Ｐゴシック"/>
            </a:endParaRPr>
          </a:p>
          <a:p>
            <a:pPr>
              <a:lnSpc>
                <a:spcPts val="2200"/>
              </a:lnSpc>
            </a:pPr>
            <a:r>
              <a:rPr lang="ja-JP" altLang="en-US" sz="1400" b="1" dirty="0">
                <a:solidFill>
                  <a:srgbClr val="FF0000"/>
                </a:solidFill>
                <a:latin typeface="Arial"/>
                <a:ea typeface="ＭＳ Ｐゴシック"/>
              </a:rPr>
              <a:t>　　</a:t>
            </a:r>
            <a:r>
              <a:rPr lang="ja-JP" altLang="en-US" sz="1400" b="1" u="sng" dirty="0">
                <a:solidFill>
                  <a:srgbClr val="FF0000"/>
                </a:solidFill>
                <a:latin typeface="Arial"/>
                <a:ea typeface="ＭＳ Ｐゴシック"/>
              </a:rPr>
              <a:t>労働者を除く。）</a:t>
            </a:r>
            <a:r>
              <a:rPr lang="ja-JP" altLang="en-US" sz="1400" b="1" u="sng" dirty="0" err="1">
                <a:solidFill>
                  <a:srgbClr val="FF0000"/>
                </a:solidFill>
                <a:latin typeface="Arial"/>
                <a:ea typeface="ＭＳ Ｐゴシック"/>
              </a:rPr>
              <a:t>、</a:t>
            </a:r>
            <a:r>
              <a:rPr lang="ja-JP" altLang="en-US" sz="1400" b="1" u="sng" dirty="0">
                <a:solidFill>
                  <a:srgbClr val="FF0000"/>
                </a:solidFill>
                <a:latin typeface="Arial"/>
                <a:ea typeface="ＭＳ Ｐゴシック"/>
              </a:rPr>
              <a:t>精神障害者</a:t>
            </a:r>
            <a:r>
              <a:rPr lang="ja-JP" altLang="en-US" sz="1400" dirty="0">
                <a:solidFill>
                  <a:srgbClr val="000000"/>
                </a:solidFill>
                <a:latin typeface="Arial"/>
                <a:ea typeface="ＭＳ Ｐゴシック"/>
              </a:rPr>
              <a:t>（</a:t>
            </a:r>
            <a:r>
              <a:rPr lang="ja-JP" altLang="en-US" sz="1400" dirty="0" smtClean="0">
                <a:solidFill>
                  <a:srgbClr val="000000"/>
                </a:solidFill>
                <a:latin typeface="Arial"/>
                <a:ea typeface="ＭＳ Ｐゴシック"/>
              </a:rPr>
              <a:t>以下「対象障害者」）</a:t>
            </a:r>
            <a:r>
              <a:rPr lang="ja-JP" altLang="en-US" sz="1400" dirty="0">
                <a:solidFill>
                  <a:srgbClr val="000000"/>
                </a:solidFill>
                <a:latin typeface="Arial"/>
                <a:ea typeface="ＭＳ Ｐゴシック"/>
              </a:rPr>
              <a:t>を</a:t>
            </a:r>
            <a:r>
              <a:rPr lang="ja-JP" altLang="en-US" sz="1400" dirty="0" smtClean="0">
                <a:solidFill>
                  <a:srgbClr val="000000"/>
                </a:solidFill>
                <a:latin typeface="Arial"/>
                <a:ea typeface="ＭＳ Ｐゴシック"/>
              </a:rPr>
              <a:t>、</a:t>
            </a:r>
            <a:endParaRPr lang="en-US" altLang="ja-JP" sz="1400" dirty="0" smtClean="0">
              <a:solidFill>
                <a:srgbClr val="000000"/>
              </a:solidFill>
              <a:latin typeface="Arial"/>
              <a:ea typeface="ＭＳ Ｐゴシック"/>
            </a:endParaRPr>
          </a:p>
          <a:p>
            <a:pPr>
              <a:lnSpc>
                <a:spcPts val="2200"/>
              </a:lnSpc>
            </a:pPr>
            <a:r>
              <a:rPr lang="ja-JP" altLang="en-US" sz="1400" dirty="0" smtClean="0">
                <a:solidFill>
                  <a:srgbClr val="000000"/>
                </a:solidFill>
                <a:latin typeface="Arial"/>
                <a:ea typeface="ＭＳ Ｐゴシック"/>
              </a:rPr>
              <a:t>　　　①　</a:t>
            </a:r>
            <a:r>
              <a:rPr lang="ja-JP" altLang="en-US" sz="1400" b="1" u="sng" dirty="0" smtClean="0">
                <a:solidFill>
                  <a:srgbClr val="FF0000"/>
                </a:solidFill>
                <a:latin typeface="Arial"/>
                <a:ea typeface="ＭＳ Ｐゴシック"/>
              </a:rPr>
              <a:t>常用</a:t>
            </a:r>
            <a:r>
              <a:rPr lang="ja-JP" altLang="en-US" sz="1400" b="1" u="sng" dirty="0">
                <a:solidFill>
                  <a:srgbClr val="FF0000"/>
                </a:solidFill>
                <a:latin typeface="Arial"/>
                <a:ea typeface="ＭＳ Ｐゴシック"/>
              </a:rPr>
              <a:t>労働者</a:t>
            </a:r>
            <a:r>
              <a:rPr lang="ja-JP" altLang="en-US" sz="1400" dirty="0">
                <a:solidFill>
                  <a:srgbClr val="000000"/>
                </a:solidFill>
                <a:latin typeface="Arial"/>
                <a:ea typeface="ＭＳ Ｐゴシック"/>
              </a:rPr>
              <a:t>として、</a:t>
            </a:r>
            <a:r>
              <a:rPr lang="ja-JP" altLang="en-US" sz="1400" b="1" u="sng" dirty="0">
                <a:solidFill>
                  <a:srgbClr val="FF0000"/>
                </a:solidFill>
                <a:latin typeface="Arial"/>
                <a:ea typeface="ＭＳ Ｐゴシック"/>
              </a:rPr>
              <a:t>新規に１０人以上雇用</a:t>
            </a:r>
            <a:r>
              <a:rPr lang="ja-JP" altLang="en-US" sz="1400" dirty="0">
                <a:solidFill>
                  <a:srgbClr val="000000"/>
                </a:solidFill>
                <a:latin typeface="Arial"/>
                <a:ea typeface="ＭＳ Ｐゴシック"/>
              </a:rPr>
              <a:t>し、</a:t>
            </a:r>
          </a:p>
          <a:p>
            <a:pPr>
              <a:lnSpc>
                <a:spcPts val="2200"/>
              </a:lnSpc>
            </a:pPr>
            <a:r>
              <a:rPr lang="ja-JP" altLang="en-US" sz="1400" dirty="0">
                <a:solidFill>
                  <a:srgbClr val="000000"/>
                </a:solidFill>
                <a:latin typeface="Arial"/>
                <a:ea typeface="ＭＳ Ｐゴシック"/>
              </a:rPr>
              <a:t>　　　②　</a:t>
            </a:r>
            <a:r>
              <a:rPr lang="ja-JP" altLang="en-US" sz="1400" dirty="0" smtClean="0">
                <a:solidFill>
                  <a:srgbClr val="000000"/>
                </a:solidFill>
                <a:latin typeface="Arial"/>
                <a:ea typeface="ＭＳ Ｐゴシック"/>
              </a:rPr>
              <a:t>対象</a:t>
            </a:r>
            <a:r>
              <a:rPr lang="ja-JP" altLang="en-US" sz="1400" dirty="0">
                <a:solidFill>
                  <a:srgbClr val="000000"/>
                </a:solidFill>
                <a:latin typeface="Arial"/>
                <a:ea typeface="ＭＳ Ｐゴシック"/>
              </a:rPr>
              <a:t>障害者の全常用労働者に占める割合が</a:t>
            </a:r>
            <a:r>
              <a:rPr lang="ja-JP" altLang="en-US" sz="1400" b="1" u="sng" dirty="0">
                <a:solidFill>
                  <a:srgbClr val="FF0000"/>
                </a:solidFill>
                <a:latin typeface="Arial"/>
                <a:ea typeface="ＭＳ Ｐゴシック"/>
              </a:rPr>
              <a:t>２／１０以上</a:t>
            </a:r>
          </a:p>
          <a:p>
            <a:pPr>
              <a:lnSpc>
                <a:spcPts val="2200"/>
              </a:lnSpc>
            </a:pPr>
            <a:r>
              <a:rPr lang="ja-JP" altLang="en-US" sz="800" dirty="0">
                <a:solidFill>
                  <a:srgbClr val="000000"/>
                </a:solidFill>
                <a:latin typeface="Arial"/>
                <a:ea typeface="ＭＳ Ｐゴシック"/>
              </a:rPr>
              <a:t>　</a:t>
            </a:r>
            <a:r>
              <a:rPr lang="ja-JP" altLang="en-US" sz="1400" dirty="0">
                <a:solidFill>
                  <a:srgbClr val="000000"/>
                </a:solidFill>
                <a:latin typeface="Arial"/>
                <a:ea typeface="ＭＳ Ｐゴシック"/>
              </a:rPr>
              <a:t>　であり、地域の障害者雇用の促進に資する</a:t>
            </a:r>
            <a:r>
              <a:rPr lang="ja-JP" altLang="en-US" sz="1400" dirty="0" smtClean="0">
                <a:solidFill>
                  <a:srgbClr val="000000"/>
                </a:solidFill>
                <a:latin typeface="Arial"/>
                <a:ea typeface="ＭＳ Ｐゴシック"/>
              </a:rPr>
              <a:t>取組等に</a:t>
            </a:r>
            <a:r>
              <a:rPr lang="ja-JP" altLang="en-US" sz="1400" dirty="0">
                <a:solidFill>
                  <a:srgbClr val="000000"/>
                </a:solidFill>
                <a:latin typeface="Arial"/>
                <a:ea typeface="ＭＳ Ｐゴシック"/>
              </a:rPr>
              <a:t>関する計画を提出</a:t>
            </a:r>
            <a:r>
              <a:rPr lang="ja-JP" altLang="en-US" sz="1400" dirty="0" smtClean="0">
                <a:solidFill>
                  <a:srgbClr val="000000"/>
                </a:solidFill>
                <a:latin typeface="Arial"/>
                <a:ea typeface="ＭＳ Ｐゴシック"/>
              </a:rPr>
              <a:t>した</a:t>
            </a:r>
            <a:endParaRPr lang="en-US" altLang="ja-JP" sz="1400" dirty="0">
              <a:solidFill>
                <a:srgbClr val="000000"/>
              </a:solidFill>
              <a:latin typeface="Arial"/>
              <a:ea typeface="ＭＳ Ｐゴシック"/>
            </a:endParaRPr>
          </a:p>
          <a:p>
            <a:pPr>
              <a:lnSpc>
                <a:spcPts val="2200"/>
              </a:lnSpc>
            </a:pPr>
            <a:r>
              <a:rPr lang="ja-JP" altLang="en-US" sz="1400" dirty="0">
                <a:solidFill>
                  <a:srgbClr val="FF0000"/>
                </a:solidFill>
                <a:latin typeface="Arial"/>
                <a:ea typeface="ＭＳ Ｐゴシック"/>
              </a:rPr>
              <a:t>　　</a:t>
            </a:r>
            <a:r>
              <a:rPr lang="ja-JP" altLang="en-US" sz="1400" b="1" u="sng" dirty="0" smtClean="0">
                <a:solidFill>
                  <a:srgbClr val="FF0000"/>
                </a:solidFill>
                <a:latin typeface="Arial"/>
                <a:ea typeface="ＭＳ Ｐゴシック"/>
              </a:rPr>
              <a:t>中小企業（</a:t>
            </a:r>
            <a:r>
              <a:rPr lang="en-US" altLang="ja-JP" sz="1400" b="1" u="sng" dirty="0" smtClean="0">
                <a:solidFill>
                  <a:srgbClr val="FF0000"/>
                </a:solidFill>
                <a:latin typeface="Arial"/>
                <a:ea typeface="ＭＳ Ｐゴシック"/>
              </a:rPr>
              <a:t>300</a:t>
            </a:r>
            <a:r>
              <a:rPr lang="ja-JP" altLang="en-US" sz="1400" b="1" u="sng" dirty="0" smtClean="0">
                <a:solidFill>
                  <a:srgbClr val="FF0000"/>
                </a:solidFill>
                <a:latin typeface="Arial"/>
                <a:ea typeface="ＭＳ Ｐゴシック"/>
              </a:rPr>
              <a:t>人以下）</a:t>
            </a:r>
            <a:r>
              <a:rPr lang="ja-JP" altLang="en-US" sz="1400" dirty="0" smtClean="0">
                <a:solidFill>
                  <a:srgbClr val="000000"/>
                </a:solidFill>
                <a:latin typeface="Arial"/>
                <a:ea typeface="ＭＳ Ｐゴシック"/>
              </a:rPr>
              <a:t>に</a:t>
            </a:r>
            <a:r>
              <a:rPr lang="ja-JP" altLang="en-US" sz="1400" dirty="0">
                <a:solidFill>
                  <a:srgbClr val="000000"/>
                </a:solidFill>
                <a:latin typeface="Arial"/>
                <a:ea typeface="ＭＳ Ｐゴシック"/>
              </a:rPr>
              <a:t>対して</a:t>
            </a:r>
            <a:r>
              <a:rPr lang="ja-JP" altLang="en-US" sz="1400" dirty="0" smtClean="0">
                <a:solidFill>
                  <a:srgbClr val="000000"/>
                </a:solidFill>
                <a:latin typeface="Arial"/>
                <a:ea typeface="ＭＳ Ｐゴシック"/>
              </a:rPr>
              <a:t>、</a:t>
            </a:r>
            <a:r>
              <a:rPr lang="ja-JP" altLang="en-US" sz="1400" b="1" u="sng" dirty="0" smtClean="0">
                <a:solidFill>
                  <a:srgbClr val="FF0000"/>
                </a:solidFill>
                <a:latin typeface="Arial"/>
                <a:ea typeface="ＭＳ Ｐゴシック"/>
              </a:rPr>
              <a:t>対象</a:t>
            </a:r>
            <a:r>
              <a:rPr lang="ja-JP" altLang="en-US" sz="1400" b="1" u="sng" dirty="0">
                <a:solidFill>
                  <a:srgbClr val="FF0000"/>
                </a:solidFill>
                <a:latin typeface="Arial"/>
                <a:ea typeface="ＭＳ Ｐゴシック"/>
              </a:rPr>
              <a:t>障害者の</a:t>
            </a:r>
            <a:r>
              <a:rPr lang="ja-JP" altLang="en-US" sz="1400" b="1" u="sng" dirty="0" smtClean="0">
                <a:solidFill>
                  <a:srgbClr val="FF0000"/>
                </a:solidFill>
                <a:latin typeface="Arial"/>
                <a:ea typeface="ＭＳ Ｐゴシック"/>
              </a:rPr>
              <a:t>ための</a:t>
            </a:r>
            <a:r>
              <a:rPr lang="ja-JP" altLang="en-US" sz="1400" b="1" u="sng" dirty="0">
                <a:solidFill>
                  <a:srgbClr val="FF0000"/>
                </a:solidFill>
                <a:latin typeface="Arial"/>
                <a:ea typeface="ＭＳ Ｐゴシック"/>
              </a:rPr>
              <a:t>事業</a:t>
            </a:r>
            <a:r>
              <a:rPr lang="ja-JP" altLang="en-US" sz="1400" b="1" u="sng" dirty="0" smtClean="0">
                <a:solidFill>
                  <a:srgbClr val="FF0000"/>
                </a:solidFill>
                <a:latin typeface="Arial"/>
                <a:ea typeface="ＭＳ Ｐゴシック"/>
              </a:rPr>
              <a:t>施設等</a:t>
            </a:r>
            <a:r>
              <a:rPr lang="ja-JP" altLang="en-US" sz="1400" b="1" u="sng" dirty="0">
                <a:solidFill>
                  <a:srgbClr val="FF0000"/>
                </a:solidFill>
                <a:latin typeface="Arial"/>
                <a:ea typeface="ＭＳ Ｐゴシック"/>
              </a:rPr>
              <a:t>に</a:t>
            </a:r>
            <a:r>
              <a:rPr lang="ja-JP" altLang="en-US" sz="1400" b="1" u="sng" dirty="0" smtClean="0">
                <a:solidFill>
                  <a:srgbClr val="FF0000"/>
                </a:solidFill>
                <a:latin typeface="Arial"/>
                <a:ea typeface="ＭＳ Ｐゴシック"/>
              </a:rPr>
              <a:t>要した　　</a:t>
            </a:r>
            <a:endParaRPr lang="en-US" altLang="ja-JP" sz="1400" b="1" u="sng" dirty="0" smtClean="0">
              <a:solidFill>
                <a:srgbClr val="FF0000"/>
              </a:solidFill>
              <a:latin typeface="Arial"/>
              <a:ea typeface="ＭＳ Ｐゴシック"/>
            </a:endParaRPr>
          </a:p>
          <a:p>
            <a:pPr>
              <a:lnSpc>
                <a:spcPts val="2200"/>
              </a:lnSpc>
            </a:pPr>
            <a:r>
              <a:rPr lang="ja-JP" altLang="en-US" sz="1400" b="1" dirty="0" smtClean="0">
                <a:solidFill>
                  <a:srgbClr val="FF0000"/>
                </a:solidFill>
                <a:latin typeface="Arial"/>
                <a:ea typeface="ＭＳ Ｐゴシック"/>
              </a:rPr>
              <a:t>　　</a:t>
            </a:r>
            <a:r>
              <a:rPr lang="ja-JP" altLang="en-US" sz="1400" b="1" u="sng" dirty="0" smtClean="0">
                <a:solidFill>
                  <a:srgbClr val="FF0000"/>
                </a:solidFill>
                <a:latin typeface="Arial"/>
                <a:ea typeface="ＭＳ Ｐゴシック"/>
              </a:rPr>
              <a:t>費用（</a:t>
            </a:r>
            <a:r>
              <a:rPr lang="en-US" altLang="ja-JP" sz="1400" b="1" u="sng" dirty="0" smtClean="0">
                <a:solidFill>
                  <a:srgbClr val="FF0000"/>
                </a:solidFill>
                <a:latin typeface="Arial"/>
                <a:ea typeface="ＭＳ Ｐゴシック"/>
              </a:rPr>
              <a:t>3,000</a:t>
            </a:r>
            <a:r>
              <a:rPr lang="ja-JP" altLang="en-US" sz="1400" b="1" u="sng" dirty="0" smtClean="0">
                <a:solidFill>
                  <a:srgbClr val="FF0000"/>
                </a:solidFill>
                <a:latin typeface="Arial"/>
                <a:ea typeface="ＭＳ Ｐゴシック"/>
              </a:rPr>
              <a:t>万円以上）の一部（上限</a:t>
            </a:r>
            <a:r>
              <a:rPr lang="en-US" altLang="ja-JP" sz="1400" b="1" u="sng" dirty="0" smtClean="0">
                <a:solidFill>
                  <a:srgbClr val="FF0000"/>
                </a:solidFill>
                <a:latin typeface="Arial"/>
                <a:ea typeface="ＭＳ Ｐゴシック"/>
              </a:rPr>
              <a:t>2,000</a:t>
            </a:r>
            <a:r>
              <a:rPr lang="ja-JP" altLang="en-US" sz="1400" b="1" u="sng" dirty="0" smtClean="0">
                <a:solidFill>
                  <a:srgbClr val="FF0000"/>
                </a:solidFill>
                <a:latin typeface="Arial"/>
                <a:ea typeface="ＭＳ Ｐゴシック"/>
              </a:rPr>
              <a:t>万円）</a:t>
            </a:r>
            <a:r>
              <a:rPr lang="ja-JP" altLang="en-US" sz="1400" dirty="0" smtClean="0">
                <a:solidFill>
                  <a:srgbClr val="000000"/>
                </a:solidFill>
                <a:latin typeface="Arial"/>
                <a:ea typeface="ＭＳ Ｐゴシック"/>
              </a:rPr>
              <a:t>を助成（</a:t>
            </a:r>
            <a:r>
              <a:rPr lang="en-US" altLang="ja-JP" sz="1400" dirty="0" smtClean="0">
                <a:solidFill>
                  <a:srgbClr val="000000"/>
                </a:solidFill>
                <a:latin typeface="Arial"/>
                <a:ea typeface="ＭＳ Ｐゴシック"/>
              </a:rPr>
              <a:t>15</a:t>
            </a:r>
            <a:r>
              <a:rPr lang="ja-JP" altLang="en-US" sz="1400" dirty="0" smtClean="0">
                <a:solidFill>
                  <a:srgbClr val="000000"/>
                </a:solidFill>
                <a:latin typeface="Arial"/>
                <a:ea typeface="ＭＳ Ｐゴシック"/>
              </a:rPr>
              <a:t>人以上雇用し、</a:t>
            </a:r>
            <a:endParaRPr lang="en-US" altLang="ja-JP" sz="1400" dirty="0" smtClean="0">
              <a:solidFill>
                <a:srgbClr val="000000"/>
              </a:solidFill>
              <a:latin typeface="Arial"/>
              <a:ea typeface="ＭＳ Ｐゴシック"/>
            </a:endParaRPr>
          </a:p>
          <a:p>
            <a:pPr>
              <a:lnSpc>
                <a:spcPts val="2200"/>
              </a:lnSpc>
            </a:pPr>
            <a:r>
              <a:rPr lang="ja-JP" altLang="en-US" sz="1400" dirty="0" smtClean="0">
                <a:solidFill>
                  <a:srgbClr val="000000"/>
                </a:solidFill>
                <a:latin typeface="Arial"/>
                <a:ea typeface="ＭＳ Ｐゴシック"/>
              </a:rPr>
              <a:t>　　かつ、</a:t>
            </a:r>
            <a:r>
              <a:rPr lang="en-US" altLang="ja-JP" sz="1400" dirty="0" smtClean="0">
                <a:solidFill>
                  <a:srgbClr val="000000"/>
                </a:solidFill>
                <a:latin typeface="Arial"/>
                <a:ea typeface="ＭＳ Ｐゴシック"/>
              </a:rPr>
              <a:t>4,500</a:t>
            </a:r>
            <a:r>
              <a:rPr lang="ja-JP" altLang="en-US" sz="1400" dirty="0" smtClean="0">
                <a:solidFill>
                  <a:srgbClr val="000000"/>
                </a:solidFill>
                <a:latin typeface="Arial"/>
                <a:ea typeface="ＭＳ Ｐゴシック"/>
              </a:rPr>
              <a:t>万円以上費用を要した場合は上限</a:t>
            </a:r>
            <a:r>
              <a:rPr lang="en-US" altLang="ja-JP" sz="1400" dirty="0" smtClean="0">
                <a:solidFill>
                  <a:srgbClr val="000000"/>
                </a:solidFill>
                <a:latin typeface="Arial"/>
                <a:ea typeface="ＭＳ Ｐゴシック"/>
              </a:rPr>
              <a:t>3,000</a:t>
            </a:r>
            <a:r>
              <a:rPr lang="ja-JP" altLang="en-US" sz="1400" dirty="0" smtClean="0">
                <a:solidFill>
                  <a:srgbClr val="000000"/>
                </a:solidFill>
                <a:latin typeface="Arial"/>
                <a:ea typeface="ＭＳ Ｐゴシック"/>
              </a:rPr>
              <a:t>万円）。</a:t>
            </a:r>
            <a:endParaRPr lang="ja-JP" altLang="en-US" sz="1400" dirty="0">
              <a:solidFill>
                <a:srgbClr val="000000"/>
              </a:solidFill>
              <a:latin typeface="Arial"/>
              <a:ea typeface="ＭＳ Ｐゴシック"/>
            </a:endParaRPr>
          </a:p>
          <a:p>
            <a:endParaRPr lang="ja-JP" altLang="en-US" sz="1600" dirty="0">
              <a:solidFill>
                <a:srgbClr val="000000"/>
              </a:solidFill>
              <a:latin typeface="Arial"/>
              <a:ea typeface="ＭＳ Ｐゴシック"/>
            </a:endParaRPr>
          </a:p>
        </p:txBody>
      </p:sp>
      <p:sp>
        <p:nvSpPr>
          <p:cNvPr id="2055" name="AutoShape 8"/>
          <p:cNvSpPr>
            <a:spLocks noChangeArrowheads="1"/>
          </p:cNvSpPr>
          <p:nvPr/>
        </p:nvSpPr>
        <p:spPr bwMode="auto">
          <a:xfrm>
            <a:off x="428634" y="1988267"/>
            <a:ext cx="1560173" cy="360362"/>
          </a:xfrm>
          <a:prstGeom prst="chevron">
            <a:avLst>
              <a:gd name="adj" fmla="val 45679"/>
            </a:avLst>
          </a:prstGeom>
          <a:solidFill>
            <a:srgbClr val="FF0000"/>
          </a:solidFill>
          <a:ln w="9525" algn="ctr">
            <a:noFill/>
            <a:miter lim="800000"/>
            <a:headEnd/>
            <a:tailEnd/>
          </a:ln>
        </p:spPr>
        <p:txBody>
          <a:bodyPr wrap="none" anchor="ctr"/>
          <a:lstStyle/>
          <a:p>
            <a:pPr algn="ctr"/>
            <a:endParaRPr lang="ja-JP" altLang="ja-JP">
              <a:solidFill>
                <a:srgbClr val="000000"/>
              </a:solidFill>
              <a:latin typeface="Arial"/>
              <a:ea typeface="ＭＳ Ｐゴシック"/>
            </a:endParaRPr>
          </a:p>
        </p:txBody>
      </p:sp>
      <p:sp>
        <p:nvSpPr>
          <p:cNvPr id="2056" name="AutoShape 9"/>
          <p:cNvSpPr>
            <a:spLocks noChangeArrowheads="1"/>
          </p:cNvSpPr>
          <p:nvPr/>
        </p:nvSpPr>
        <p:spPr bwMode="auto">
          <a:xfrm>
            <a:off x="349529" y="1916837"/>
            <a:ext cx="1560173" cy="360363"/>
          </a:xfrm>
          <a:prstGeom prst="chevron">
            <a:avLst>
              <a:gd name="adj" fmla="val 45679"/>
            </a:avLst>
          </a:prstGeom>
          <a:gradFill rotWithShape="1">
            <a:gsLst>
              <a:gs pos="0">
                <a:srgbClr val="FF8989"/>
              </a:gs>
              <a:gs pos="100000">
                <a:schemeClr val="bg1"/>
              </a:gs>
            </a:gsLst>
            <a:lin ang="0" scaled="1"/>
          </a:gradFill>
          <a:ln w="9525" algn="ctr">
            <a:noFill/>
            <a:miter lim="800000"/>
            <a:headEnd/>
            <a:tailEnd/>
          </a:ln>
        </p:spPr>
        <p:txBody>
          <a:bodyPr wrap="none" anchor="ctr"/>
          <a:lstStyle/>
          <a:p>
            <a:pPr algn="ctr"/>
            <a:r>
              <a:rPr lang="ja-JP" altLang="en-US" b="1" dirty="0">
                <a:solidFill>
                  <a:srgbClr val="000000"/>
                </a:solidFill>
                <a:latin typeface="Arial"/>
                <a:ea typeface="ＭＳ Ｐゴシック"/>
              </a:rPr>
              <a:t>２　</a:t>
            </a:r>
            <a:r>
              <a:rPr lang="ja-JP" altLang="en-US" b="1" dirty="0" smtClean="0">
                <a:solidFill>
                  <a:srgbClr val="000000"/>
                </a:solidFill>
                <a:latin typeface="Arial"/>
                <a:ea typeface="ＭＳ Ｐゴシック"/>
              </a:rPr>
              <a:t>内　容</a:t>
            </a:r>
            <a:endParaRPr lang="ja-JP" altLang="en-US" b="1" dirty="0">
              <a:solidFill>
                <a:srgbClr val="000000"/>
              </a:solidFill>
              <a:latin typeface="Arial"/>
              <a:ea typeface="ＭＳ Ｐゴシック"/>
            </a:endParaRPr>
          </a:p>
        </p:txBody>
      </p:sp>
      <p:sp>
        <p:nvSpPr>
          <p:cNvPr id="19" name="角丸四角形 18"/>
          <p:cNvSpPr/>
          <p:nvPr/>
        </p:nvSpPr>
        <p:spPr>
          <a:xfrm>
            <a:off x="7059412" y="2636339"/>
            <a:ext cx="2768865" cy="720080"/>
          </a:xfrm>
          <a:prstGeom prst="roundRect">
            <a:avLst/>
          </a:prstGeom>
          <a:solidFill>
            <a:srgbClr val="FFF6D9"/>
          </a:solidFill>
          <a:ln w="50800" cmpd="thickThin">
            <a:solidFill>
              <a:srgbClr val="FF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2000"/>
              </a:lnSpc>
              <a:defRPr/>
            </a:pPr>
            <a:r>
              <a:rPr lang="ja-JP" altLang="en-US" sz="1500" b="1" u="sng" dirty="0">
                <a:solidFill>
                  <a:srgbClr val="000000"/>
                </a:solidFill>
              </a:rPr>
              <a:t>受給資格認定申請書</a:t>
            </a:r>
            <a:r>
              <a:rPr lang="ja-JP" altLang="en-US" sz="1500" b="1" u="sng" dirty="0" smtClean="0">
                <a:solidFill>
                  <a:srgbClr val="000000"/>
                </a:solidFill>
              </a:rPr>
              <a:t>提出</a:t>
            </a:r>
            <a:endParaRPr lang="en-US" altLang="ja-JP" sz="1500" b="1" u="sng" dirty="0" smtClean="0">
              <a:solidFill>
                <a:srgbClr val="000000"/>
              </a:solidFill>
            </a:endParaRPr>
          </a:p>
          <a:p>
            <a:pPr algn="ctr">
              <a:lnSpc>
                <a:spcPts val="2000"/>
              </a:lnSpc>
              <a:defRPr/>
            </a:pPr>
            <a:r>
              <a:rPr lang="ja-JP" altLang="en-US" sz="1400" dirty="0" smtClean="0">
                <a:solidFill>
                  <a:srgbClr val="000000"/>
                </a:solidFill>
              </a:rPr>
              <a:t>→労働局にて認定</a:t>
            </a:r>
            <a:r>
              <a:rPr lang="ja-JP" altLang="en-US" sz="800" dirty="0">
                <a:solidFill>
                  <a:srgbClr val="000000"/>
                </a:solidFill>
              </a:rPr>
              <a:t>　</a:t>
            </a:r>
            <a:endParaRPr lang="en-US" altLang="ja-JP" sz="800" dirty="0">
              <a:solidFill>
                <a:srgbClr val="000000"/>
              </a:solidFill>
            </a:endParaRPr>
          </a:p>
        </p:txBody>
      </p:sp>
      <p:sp>
        <p:nvSpPr>
          <p:cNvPr id="20" name="角丸四角形 19"/>
          <p:cNvSpPr/>
          <p:nvPr/>
        </p:nvSpPr>
        <p:spPr>
          <a:xfrm>
            <a:off x="7059411" y="3572456"/>
            <a:ext cx="2768865" cy="1223839"/>
          </a:xfrm>
          <a:prstGeom prst="roundRect">
            <a:avLst/>
          </a:prstGeom>
          <a:solidFill>
            <a:srgbClr val="FFF6D9"/>
          </a:solidFill>
          <a:ln w="50800" cmpd="thickThin">
            <a:solidFill>
              <a:srgbClr val="FF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500" b="1" u="sng" dirty="0">
                <a:solidFill>
                  <a:srgbClr val="000000"/>
                </a:solidFill>
              </a:rPr>
              <a:t>支給対象</a:t>
            </a:r>
            <a:r>
              <a:rPr lang="ja-JP" altLang="en-US" sz="1500" b="1" u="sng" dirty="0" smtClean="0">
                <a:solidFill>
                  <a:srgbClr val="000000"/>
                </a:solidFill>
              </a:rPr>
              <a:t>障害者の雇入れ</a:t>
            </a:r>
            <a:r>
              <a:rPr lang="ja-JP" altLang="en-US" sz="1500" b="1" u="sng" dirty="0">
                <a:solidFill>
                  <a:srgbClr val="000000"/>
                </a:solidFill>
              </a:rPr>
              <a:t>、</a:t>
            </a:r>
            <a:endParaRPr lang="en-US" altLang="ja-JP" sz="1500" b="1" u="sng" dirty="0">
              <a:solidFill>
                <a:srgbClr val="000000"/>
              </a:solidFill>
            </a:endParaRPr>
          </a:p>
          <a:p>
            <a:pPr algn="ctr">
              <a:defRPr/>
            </a:pPr>
            <a:r>
              <a:rPr lang="ja-JP" altLang="en-US" sz="1500" b="1" u="sng" dirty="0">
                <a:solidFill>
                  <a:srgbClr val="000000"/>
                </a:solidFill>
              </a:rPr>
              <a:t>事業施設の設置等を完了</a:t>
            </a:r>
            <a:endParaRPr lang="en-US" altLang="ja-JP" sz="1500" b="1" u="sng" dirty="0">
              <a:solidFill>
                <a:srgbClr val="000000"/>
              </a:solidFill>
            </a:endParaRPr>
          </a:p>
          <a:p>
            <a:pPr algn="ctr">
              <a:defRPr/>
            </a:pPr>
            <a:endParaRPr lang="en-US" altLang="ja-JP" sz="1050" dirty="0" smtClean="0">
              <a:solidFill>
                <a:srgbClr val="000000"/>
              </a:solidFill>
            </a:endParaRPr>
          </a:p>
          <a:p>
            <a:pPr algn="ctr">
              <a:defRPr/>
            </a:pPr>
            <a:r>
              <a:rPr lang="ja-JP" altLang="en-US" sz="1400" dirty="0" smtClean="0">
                <a:solidFill>
                  <a:srgbClr val="000000"/>
                </a:solidFill>
              </a:rPr>
              <a:t>受給</a:t>
            </a:r>
            <a:r>
              <a:rPr lang="ja-JP" altLang="en-US" sz="1400" dirty="0">
                <a:solidFill>
                  <a:srgbClr val="000000"/>
                </a:solidFill>
              </a:rPr>
              <a:t>資格認定日の翌日から   </a:t>
            </a:r>
            <a:endParaRPr lang="en-US" altLang="ja-JP" sz="1400" dirty="0">
              <a:solidFill>
                <a:srgbClr val="000000"/>
              </a:solidFill>
            </a:endParaRPr>
          </a:p>
          <a:p>
            <a:pPr algn="ctr">
              <a:defRPr/>
            </a:pPr>
            <a:r>
              <a:rPr lang="en-US" altLang="ja-JP" sz="1400" dirty="0">
                <a:solidFill>
                  <a:srgbClr val="000000"/>
                </a:solidFill>
              </a:rPr>
              <a:t>  </a:t>
            </a:r>
            <a:r>
              <a:rPr lang="ja-JP" altLang="en-US" sz="1400" dirty="0">
                <a:solidFill>
                  <a:srgbClr val="000000"/>
                </a:solidFill>
              </a:rPr>
              <a:t>起算して</a:t>
            </a:r>
            <a:r>
              <a:rPr lang="ja-JP" altLang="en-US" sz="1400" b="1" u="sng" dirty="0">
                <a:solidFill>
                  <a:srgbClr val="FF0000"/>
                </a:solidFill>
              </a:rPr>
              <a:t>６ヶ月以内</a:t>
            </a:r>
          </a:p>
        </p:txBody>
      </p:sp>
      <p:sp>
        <p:nvSpPr>
          <p:cNvPr id="21" name="角丸四角形 20"/>
          <p:cNvSpPr/>
          <p:nvPr/>
        </p:nvSpPr>
        <p:spPr>
          <a:xfrm>
            <a:off x="7059411" y="5012458"/>
            <a:ext cx="2768865" cy="1512589"/>
          </a:xfrm>
          <a:prstGeom prst="roundRect">
            <a:avLst/>
          </a:prstGeom>
          <a:solidFill>
            <a:srgbClr val="FFF2C9"/>
          </a:solidFill>
          <a:ln w="50800" cmpd="thickThin">
            <a:solidFill>
              <a:srgbClr val="FF99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500" b="1" u="sng" dirty="0" smtClean="0">
                <a:solidFill>
                  <a:srgbClr val="000000"/>
                </a:solidFill>
              </a:rPr>
              <a:t>支給申請</a:t>
            </a:r>
            <a:endParaRPr lang="en-US" altLang="ja-JP" sz="1500" b="1" u="sng" dirty="0">
              <a:solidFill>
                <a:srgbClr val="000000"/>
              </a:solidFill>
            </a:endParaRPr>
          </a:p>
          <a:p>
            <a:pPr>
              <a:defRPr/>
            </a:pPr>
            <a:r>
              <a:rPr lang="ja-JP" altLang="en-US" sz="800" dirty="0">
                <a:solidFill>
                  <a:srgbClr val="000000"/>
                </a:solidFill>
              </a:rPr>
              <a:t>　</a:t>
            </a:r>
            <a:endParaRPr lang="en-US" altLang="ja-JP" sz="800" dirty="0">
              <a:solidFill>
                <a:srgbClr val="000000"/>
              </a:solidFill>
            </a:endParaRPr>
          </a:p>
          <a:p>
            <a:pPr algn="ctr">
              <a:defRPr/>
            </a:pPr>
            <a:r>
              <a:rPr lang="ja-JP" altLang="en-US" sz="1400" dirty="0" smtClean="0">
                <a:solidFill>
                  <a:srgbClr val="000000"/>
                </a:solidFill>
              </a:rPr>
              <a:t>各支給対象期間経過後、</a:t>
            </a:r>
            <a:endParaRPr lang="en-US" altLang="ja-JP" sz="1400" dirty="0" smtClean="0">
              <a:solidFill>
                <a:srgbClr val="000000"/>
              </a:solidFill>
            </a:endParaRPr>
          </a:p>
          <a:p>
            <a:pPr algn="ctr">
              <a:defRPr/>
            </a:pPr>
            <a:r>
              <a:rPr lang="ja-JP" altLang="en-US" sz="1400" b="1" u="sng" dirty="0" smtClean="0">
                <a:solidFill>
                  <a:srgbClr val="FF0000"/>
                </a:solidFill>
              </a:rPr>
              <a:t>２ヶ月以内</a:t>
            </a:r>
            <a:r>
              <a:rPr lang="ja-JP" altLang="en-US" sz="1400" dirty="0" smtClean="0">
                <a:solidFill>
                  <a:srgbClr val="000000"/>
                </a:solidFill>
              </a:rPr>
              <a:t>に支給申請</a:t>
            </a:r>
            <a:endParaRPr lang="en-US" altLang="ja-JP" sz="1400" dirty="0" smtClean="0">
              <a:solidFill>
                <a:srgbClr val="000000"/>
              </a:solidFill>
            </a:endParaRPr>
          </a:p>
          <a:p>
            <a:pPr algn="ctr">
              <a:defRPr/>
            </a:pPr>
            <a:endParaRPr lang="en-US" altLang="ja-JP" sz="1100" dirty="0" smtClean="0">
              <a:solidFill>
                <a:srgbClr val="000000"/>
              </a:solidFill>
            </a:endParaRPr>
          </a:p>
          <a:p>
            <a:pPr>
              <a:defRPr/>
            </a:pPr>
            <a:r>
              <a:rPr lang="en-US" altLang="ja-JP" sz="1100" dirty="0" smtClean="0">
                <a:solidFill>
                  <a:srgbClr val="000000"/>
                </a:solidFill>
              </a:rPr>
              <a:t>【</a:t>
            </a:r>
            <a:r>
              <a:rPr lang="ja-JP" altLang="en-US" sz="1100" dirty="0" smtClean="0">
                <a:solidFill>
                  <a:srgbClr val="000000"/>
                </a:solidFill>
              </a:rPr>
              <a:t>支給対象期間</a:t>
            </a:r>
            <a:r>
              <a:rPr lang="en-US" altLang="ja-JP" sz="1100" dirty="0" smtClean="0">
                <a:solidFill>
                  <a:srgbClr val="000000"/>
                </a:solidFill>
              </a:rPr>
              <a:t>】</a:t>
            </a:r>
          </a:p>
          <a:p>
            <a:pPr>
              <a:defRPr/>
            </a:pPr>
            <a:r>
              <a:rPr lang="ja-JP" altLang="en-US" sz="1100" dirty="0" smtClean="0">
                <a:solidFill>
                  <a:srgbClr val="000000"/>
                </a:solidFill>
              </a:rPr>
              <a:t>　・初年度：雇入れ等完了日後６ヶ月</a:t>
            </a:r>
            <a:endParaRPr lang="en-US" altLang="ja-JP" sz="1100" dirty="0" smtClean="0">
              <a:solidFill>
                <a:srgbClr val="000000"/>
              </a:solidFill>
            </a:endParaRPr>
          </a:p>
          <a:p>
            <a:pPr>
              <a:defRPr/>
            </a:pPr>
            <a:r>
              <a:rPr lang="ja-JP" altLang="en-US" sz="1100" dirty="0" smtClean="0">
                <a:solidFill>
                  <a:srgbClr val="000000"/>
                </a:solidFill>
              </a:rPr>
              <a:t>　・２、３年目：以後１年ごと</a:t>
            </a:r>
            <a:endParaRPr lang="en-US" altLang="ja-JP" sz="1100" dirty="0">
              <a:solidFill>
                <a:srgbClr val="000000"/>
              </a:solidFill>
            </a:endParaRPr>
          </a:p>
        </p:txBody>
      </p:sp>
      <p:sp>
        <p:nvSpPr>
          <p:cNvPr id="23" name="下矢印 22"/>
          <p:cNvSpPr/>
          <p:nvPr/>
        </p:nvSpPr>
        <p:spPr>
          <a:xfrm>
            <a:off x="8229505" y="3356419"/>
            <a:ext cx="467783" cy="2159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24" name="下矢印 23"/>
          <p:cNvSpPr/>
          <p:nvPr/>
        </p:nvSpPr>
        <p:spPr>
          <a:xfrm>
            <a:off x="8229960" y="4796282"/>
            <a:ext cx="467783" cy="215900"/>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FFFFFF"/>
              </a:solidFill>
            </a:endParaRPr>
          </a:p>
        </p:txBody>
      </p:sp>
      <p:sp>
        <p:nvSpPr>
          <p:cNvPr id="26" name="角丸四角形 25"/>
          <p:cNvSpPr/>
          <p:nvPr/>
        </p:nvSpPr>
        <p:spPr>
          <a:xfrm>
            <a:off x="7449413" y="1988267"/>
            <a:ext cx="1950244" cy="504056"/>
          </a:xfrm>
          <a:prstGeom prst="round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u="sng" dirty="0">
                <a:solidFill>
                  <a:srgbClr val="FFFFFF"/>
                </a:solidFill>
              </a:rPr>
              <a:t>支給までの流れ</a:t>
            </a:r>
          </a:p>
        </p:txBody>
      </p:sp>
      <p:sp>
        <p:nvSpPr>
          <p:cNvPr id="2079" name="Rectangle 60"/>
          <p:cNvSpPr>
            <a:spLocks noChangeArrowheads="1"/>
          </p:cNvSpPr>
          <p:nvPr/>
        </p:nvSpPr>
        <p:spPr bwMode="auto">
          <a:xfrm>
            <a:off x="584656" y="6380755"/>
            <a:ext cx="6113860" cy="360040"/>
          </a:xfrm>
          <a:prstGeom prst="rect">
            <a:avLst/>
          </a:prstGeom>
          <a:noFill/>
          <a:ln w="9525">
            <a:noFill/>
            <a:miter lim="800000"/>
            <a:headEnd/>
            <a:tailEnd/>
          </a:ln>
        </p:spPr>
        <p:txBody>
          <a:bodyPr/>
          <a:lstStyle/>
          <a:p>
            <a:r>
              <a:rPr lang="ja-JP" altLang="ja-JP" sz="1100" dirty="0" smtClean="0">
                <a:solidFill>
                  <a:srgbClr val="000000"/>
                </a:solidFill>
                <a:latin typeface="Arial"/>
                <a:ea typeface="ＭＳ Ｐゴシック"/>
              </a:rPr>
              <a:t>※　申請事業主は、下段（　）内の支給額を選択することも可能とする。</a:t>
            </a:r>
            <a:endParaRPr lang="ja-JP" altLang="en-US" dirty="0">
              <a:solidFill>
                <a:srgbClr val="000000"/>
              </a:solidFill>
              <a:latin typeface="Arial"/>
              <a:ea typeface="ＭＳ Ｐゴシック"/>
            </a:endParaRPr>
          </a:p>
        </p:txBody>
      </p:sp>
      <p:graphicFrame>
        <p:nvGraphicFramePr>
          <p:cNvPr id="27" name="表 26"/>
          <p:cNvGraphicFramePr>
            <a:graphicFrameLocks noGrp="1"/>
          </p:cNvGraphicFramePr>
          <p:nvPr/>
        </p:nvGraphicFramePr>
        <p:xfrm>
          <a:off x="428642" y="4868587"/>
          <a:ext cx="6240692" cy="1440160"/>
        </p:xfrm>
        <a:graphic>
          <a:graphicData uri="http://schemas.openxmlformats.org/drawingml/2006/table">
            <a:tbl>
              <a:tblPr/>
              <a:tblGrid>
                <a:gridCol w="178336"/>
                <a:gridCol w="1085602"/>
                <a:gridCol w="1184941"/>
                <a:gridCol w="1263938"/>
                <a:gridCol w="1184941"/>
                <a:gridCol w="1342934"/>
              </a:tblGrid>
              <a:tr h="347547">
                <a:tc gridSpan="2">
                  <a:txBody>
                    <a:bodyPr/>
                    <a:lstStyle/>
                    <a:p>
                      <a:pPr algn="ctr">
                        <a:spcAft>
                          <a:spcPts val="0"/>
                        </a:spcAft>
                      </a:pPr>
                      <a:r>
                        <a:rPr lang="ja-JP" sz="1200" b="0" dirty="0" smtClean="0">
                          <a:solidFill>
                            <a:srgbClr val="000000"/>
                          </a:solidFill>
                          <a:latin typeface="ＭＳ ゴシック"/>
                          <a:ea typeface="ＭＳ ゴシック"/>
                          <a:cs typeface="ＭＳ ゴシック"/>
                        </a:rPr>
                        <a:t>対象</a:t>
                      </a:r>
                      <a:r>
                        <a:rPr lang="ja-JP" altLang="en-US" sz="1200" b="0" dirty="0" smtClean="0">
                          <a:solidFill>
                            <a:srgbClr val="000000"/>
                          </a:solidFill>
                          <a:latin typeface="ＭＳ ゴシック"/>
                          <a:ea typeface="ＭＳ ゴシック"/>
                          <a:cs typeface="ＭＳ ゴシック"/>
                        </a:rPr>
                        <a:t>障害者</a:t>
                      </a:r>
                      <a:r>
                        <a:rPr lang="ja-JP" sz="1200" b="0" dirty="0" smtClean="0">
                          <a:solidFill>
                            <a:srgbClr val="000000"/>
                          </a:solidFill>
                          <a:latin typeface="ＭＳ ゴシック"/>
                          <a:ea typeface="ＭＳ ゴシック"/>
                          <a:cs typeface="ＭＳ ゴシック"/>
                        </a:rPr>
                        <a:t>数</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ja-JP" sz="1200" b="0" dirty="0">
                          <a:solidFill>
                            <a:srgbClr val="000000"/>
                          </a:solidFill>
                          <a:latin typeface="ＭＳ ゴシック"/>
                          <a:ea typeface="ＭＳ ゴシック"/>
                          <a:cs typeface="ＭＳ ゴシック"/>
                        </a:rPr>
                        <a:t>初年度</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b="0" dirty="0">
                          <a:solidFill>
                            <a:srgbClr val="000000"/>
                          </a:solidFill>
                          <a:latin typeface="ＭＳ ゴシック"/>
                          <a:ea typeface="ＭＳ ゴシック"/>
                          <a:cs typeface="ＭＳ ゴシック"/>
                        </a:rPr>
                        <a:t>２、３年目</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b="0" dirty="0">
                          <a:solidFill>
                            <a:srgbClr val="000000"/>
                          </a:solidFill>
                          <a:latin typeface="ＭＳ ゴシック"/>
                          <a:ea typeface="ＭＳ ゴシック"/>
                          <a:cs typeface="ＭＳ ゴシック"/>
                        </a:rPr>
                        <a:t>総　額</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200" b="0" dirty="0">
                          <a:solidFill>
                            <a:srgbClr val="000000"/>
                          </a:solidFill>
                          <a:latin typeface="ＭＳ ゴシック"/>
                          <a:ea typeface="ＭＳ ゴシック"/>
                          <a:cs typeface="ＭＳ ゴシック"/>
                        </a:rPr>
                        <a:t>対象費用下限額</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969">
                <a:tc gridSpan="2">
                  <a:txBody>
                    <a:bodyPr/>
                    <a:lstStyle/>
                    <a:p>
                      <a:pPr algn="just">
                        <a:spcAft>
                          <a:spcPts val="0"/>
                        </a:spcAft>
                      </a:pPr>
                      <a:r>
                        <a:rPr lang="en-US" sz="1200" b="0" dirty="0" smtClean="0">
                          <a:solidFill>
                            <a:srgbClr val="000000"/>
                          </a:solidFill>
                          <a:latin typeface="ＭＳ ゴシック"/>
                          <a:ea typeface="ＭＳ ゴシック"/>
                          <a:cs typeface="ＭＳ ゴシック"/>
                        </a:rPr>
                        <a:t>10</a:t>
                      </a:r>
                      <a:r>
                        <a:rPr lang="ja-JP" sz="1200" b="0" dirty="0" smtClean="0">
                          <a:solidFill>
                            <a:srgbClr val="000000"/>
                          </a:solidFill>
                          <a:latin typeface="ＭＳ ゴシック"/>
                          <a:ea typeface="ＭＳ ゴシック"/>
                          <a:cs typeface="ＭＳ ゴシック"/>
                        </a:rPr>
                        <a:t>人</a:t>
                      </a:r>
                      <a:r>
                        <a:rPr lang="ja-JP" altLang="en-US" sz="1200" b="0" dirty="0" smtClean="0">
                          <a:solidFill>
                            <a:srgbClr val="000000"/>
                          </a:solidFill>
                          <a:latin typeface="ＭＳ ゴシック"/>
                          <a:ea typeface="ＭＳ ゴシック"/>
                          <a:cs typeface="ＭＳ ゴシック"/>
                        </a:rPr>
                        <a:t>以上</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a:spcAft>
                          <a:spcPts val="0"/>
                        </a:spcAft>
                      </a:pPr>
                      <a:r>
                        <a:rPr lang="en-US" sz="1200" b="0" dirty="0">
                          <a:solidFill>
                            <a:srgbClr val="000000"/>
                          </a:solidFill>
                          <a:latin typeface="ＭＳ ゴシック"/>
                          <a:ea typeface="ＭＳ ゴシック"/>
                          <a:cs typeface="ＭＳ ゴシック"/>
                        </a:rPr>
                        <a:t>1,000</a:t>
                      </a:r>
                      <a:r>
                        <a:rPr lang="ja-JP" sz="1200" b="0" dirty="0">
                          <a:solidFill>
                            <a:srgbClr val="000000"/>
                          </a:solidFill>
                          <a:latin typeface="ＭＳ ゴシック"/>
                          <a:ea typeface="ＭＳ ゴシック"/>
                          <a:cs typeface="ＭＳ ゴシック"/>
                        </a:rPr>
                        <a:t>万円</a:t>
                      </a:r>
                      <a:endParaRPr lang="ja-JP" sz="1200" b="0" dirty="0">
                        <a:solidFill>
                          <a:srgbClr val="000000"/>
                        </a:solidFill>
                        <a:latin typeface="ＭＳ ゴシック"/>
                        <a:cs typeface="ＭＳ ゴシック"/>
                      </a:endParaRPr>
                    </a:p>
                    <a:p>
                      <a:pPr algn="r">
                        <a:spcAft>
                          <a:spcPts val="0"/>
                        </a:spcAft>
                      </a:pPr>
                      <a:r>
                        <a:rPr lang="en-US" sz="1200" b="0" dirty="0">
                          <a:solidFill>
                            <a:srgbClr val="000000"/>
                          </a:solidFill>
                          <a:latin typeface="ＭＳ ゴシック"/>
                          <a:ea typeface="ＭＳ ゴシック"/>
                          <a:cs typeface="ＭＳ ゴシック"/>
                        </a:rPr>
                        <a:t>(1,440</a:t>
                      </a:r>
                      <a:r>
                        <a:rPr lang="ja-JP" sz="1200" b="0" dirty="0">
                          <a:solidFill>
                            <a:srgbClr val="000000"/>
                          </a:solidFill>
                          <a:latin typeface="ＭＳ ゴシック"/>
                          <a:ea typeface="ＭＳ ゴシック"/>
                          <a:cs typeface="ＭＳ ゴシック"/>
                        </a:rPr>
                        <a:t>万円</a:t>
                      </a:r>
                      <a:r>
                        <a:rPr lang="en-US" sz="1200" b="0" dirty="0">
                          <a:solidFill>
                            <a:srgbClr val="000000"/>
                          </a:solidFill>
                          <a:latin typeface="ＭＳ ゴシック"/>
                          <a:ea typeface="ＭＳ ゴシック"/>
                          <a:cs typeface="ＭＳ ゴシック"/>
                        </a:rPr>
                        <a:t>)</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b="0" dirty="0">
                          <a:solidFill>
                            <a:srgbClr val="000000"/>
                          </a:solidFill>
                          <a:latin typeface="ＭＳ ゴシック"/>
                          <a:ea typeface="ＭＳ ゴシック"/>
                          <a:cs typeface="ＭＳ ゴシック"/>
                        </a:rPr>
                        <a:t>500</a:t>
                      </a:r>
                      <a:r>
                        <a:rPr lang="ja-JP" sz="1200" b="0" dirty="0">
                          <a:solidFill>
                            <a:srgbClr val="000000"/>
                          </a:solidFill>
                          <a:latin typeface="ＭＳ ゴシック"/>
                          <a:ea typeface="ＭＳ ゴシック"/>
                          <a:cs typeface="ＭＳ ゴシック"/>
                        </a:rPr>
                        <a:t>万円</a:t>
                      </a:r>
                      <a:endParaRPr lang="ja-JP" sz="1200" b="0" dirty="0">
                        <a:solidFill>
                          <a:srgbClr val="000000"/>
                        </a:solidFill>
                        <a:latin typeface="ＭＳ ゴシック"/>
                        <a:cs typeface="ＭＳ ゴシック"/>
                      </a:endParaRPr>
                    </a:p>
                    <a:p>
                      <a:pPr algn="r">
                        <a:spcAft>
                          <a:spcPts val="0"/>
                        </a:spcAft>
                      </a:pPr>
                      <a:r>
                        <a:rPr lang="en-US" sz="1200" b="0" dirty="0">
                          <a:solidFill>
                            <a:srgbClr val="000000"/>
                          </a:solidFill>
                          <a:latin typeface="ＭＳ ゴシック"/>
                          <a:ea typeface="ＭＳ ゴシック"/>
                          <a:cs typeface="ＭＳ ゴシック"/>
                        </a:rPr>
                        <a:t>(180</a:t>
                      </a:r>
                      <a:r>
                        <a:rPr lang="ja-JP" sz="1200" b="0" dirty="0">
                          <a:solidFill>
                            <a:srgbClr val="000000"/>
                          </a:solidFill>
                          <a:latin typeface="ＭＳ ゴシック"/>
                          <a:ea typeface="ＭＳ ゴシック"/>
                          <a:cs typeface="ＭＳ ゴシック"/>
                        </a:rPr>
                        <a:t>万円</a:t>
                      </a:r>
                      <a:r>
                        <a:rPr lang="en-US" sz="1200" b="0" dirty="0">
                          <a:solidFill>
                            <a:srgbClr val="000000"/>
                          </a:solidFill>
                          <a:latin typeface="ＭＳ ゴシック"/>
                          <a:ea typeface="ＭＳ ゴシック"/>
                          <a:cs typeface="ＭＳ ゴシック"/>
                        </a:rPr>
                        <a:t>)</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b="0" dirty="0">
                          <a:solidFill>
                            <a:srgbClr val="000000"/>
                          </a:solidFill>
                          <a:latin typeface="ＭＳ ゴシック"/>
                          <a:ea typeface="ＭＳ ゴシック"/>
                          <a:cs typeface="ＭＳ ゴシック"/>
                        </a:rPr>
                        <a:t>2,000</a:t>
                      </a:r>
                      <a:r>
                        <a:rPr lang="ja-JP" sz="1200" b="0" dirty="0">
                          <a:solidFill>
                            <a:srgbClr val="000000"/>
                          </a:solidFill>
                          <a:latin typeface="ＭＳ ゴシック"/>
                          <a:ea typeface="ＭＳ ゴシック"/>
                          <a:cs typeface="ＭＳ ゴシック"/>
                        </a:rPr>
                        <a:t>万円</a:t>
                      </a:r>
                      <a:endParaRPr lang="ja-JP" sz="1200" b="0" dirty="0">
                        <a:solidFill>
                          <a:srgbClr val="000000"/>
                        </a:solidFill>
                        <a:latin typeface="ＭＳ ゴシック"/>
                        <a:cs typeface="ＭＳ ゴシック"/>
                      </a:endParaRPr>
                    </a:p>
                    <a:p>
                      <a:pPr algn="r">
                        <a:spcAft>
                          <a:spcPts val="0"/>
                        </a:spcAft>
                      </a:pPr>
                      <a:r>
                        <a:rPr lang="en-US" sz="1200" b="0" dirty="0">
                          <a:solidFill>
                            <a:srgbClr val="000000"/>
                          </a:solidFill>
                          <a:latin typeface="ＭＳ ゴシック"/>
                          <a:ea typeface="ＭＳ ゴシック"/>
                          <a:cs typeface="ＭＳ ゴシック"/>
                        </a:rPr>
                        <a:t>(1,800</a:t>
                      </a:r>
                      <a:r>
                        <a:rPr lang="ja-JP" sz="1200" b="0" dirty="0">
                          <a:solidFill>
                            <a:srgbClr val="000000"/>
                          </a:solidFill>
                          <a:latin typeface="ＭＳ ゴシック"/>
                          <a:ea typeface="ＭＳ ゴシック"/>
                          <a:cs typeface="ＭＳ ゴシック"/>
                        </a:rPr>
                        <a:t>万円</a:t>
                      </a:r>
                      <a:r>
                        <a:rPr lang="en-US" sz="1200" b="0" dirty="0">
                          <a:solidFill>
                            <a:srgbClr val="000000"/>
                          </a:solidFill>
                          <a:latin typeface="ＭＳ ゴシック"/>
                          <a:ea typeface="ＭＳ ゴシック"/>
                          <a:cs typeface="ＭＳ ゴシック"/>
                        </a:rPr>
                        <a:t>)</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b="0">
                          <a:solidFill>
                            <a:srgbClr val="000000"/>
                          </a:solidFill>
                          <a:latin typeface="ＭＳ ゴシック"/>
                          <a:ea typeface="ＭＳ ゴシック"/>
                          <a:cs typeface="ＭＳ ゴシック"/>
                        </a:rPr>
                        <a:t>3,000</a:t>
                      </a:r>
                      <a:r>
                        <a:rPr lang="ja-JP" sz="1200" b="0">
                          <a:solidFill>
                            <a:srgbClr val="000000"/>
                          </a:solidFill>
                          <a:latin typeface="ＭＳ ゴシック"/>
                          <a:ea typeface="ＭＳ ゴシック"/>
                          <a:cs typeface="ＭＳ ゴシック"/>
                        </a:rPr>
                        <a:t>万円</a:t>
                      </a:r>
                      <a:endParaRPr lang="ja-JP" sz="1200" b="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8644">
                <a:tc>
                  <a:txBody>
                    <a:bodyPr/>
                    <a:lstStyle/>
                    <a:p>
                      <a:pPr algn="just">
                        <a:spcAft>
                          <a:spcPts val="0"/>
                        </a:spcAft>
                      </a:pP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ja-JP" altLang="en-US" sz="1200" b="0" dirty="0" smtClean="0">
                          <a:solidFill>
                            <a:srgbClr val="000000"/>
                          </a:solidFill>
                          <a:latin typeface="ＭＳ ゴシック"/>
                          <a:cs typeface="ＭＳ ゴシック"/>
                        </a:rPr>
                        <a:t>うち</a:t>
                      </a:r>
                      <a:r>
                        <a:rPr lang="en-US" altLang="ja-JP" sz="1200" b="0" dirty="0" smtClean="0">
                          <a:solidFill>
                            <a:srgbClr val="000000"/>
                          </a:solidFill>
                          <a:latin typeface="ＭＳ ゴシック"/>
                          <a:cs typeface="ＭＳ ゴシック"/>
                        </a:rPr>
                        <a:t>15</a:t>
                      </a:r>
                      <a:r>
                        <a:rPr lang="ja-JP" altLang="en-US" sz="1200" b="0" dirty="0" smtClean="0">
                          <a:solidFill>
                            <a:srgbClr val="000000"/>
                          </a:solidFill>
                          <a:latin typeface="ＭＳ ゴシック"/>
                          <a:cs typeface="ＭＳ ゴシック"/>
                        </a:rPr>
                        <a:t>人以上</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b="0" dirty="0">
                          <a:solidFill>
                            <a:srgbClr val="000000"/>
                          </a:solidFill>
                          <a:latin typeface="ＭＳ ゴシック"/>
                          <a:ea typeface="ＭＳ ゴシック"/>
                          <a:cs typeface="ＭＳ ゴシック"/>
                        </a:rPr>
                        <a:t>1,500</a:t>
                      </a:r>
                      <a:r>
                        <a:rPr lang="ja-JP" sz="1200" b="0" dirty="0">
                          <a:solidFill>
                            <a:srgbClr val="000000"/>
                          </a:solidFill>
                          <a:latin typeface="ＭＳ ゴシック"/>
                          <a:ea typeface="ＭＳ ゴシック"/>
                          <a:cs typeface="ＭＳ ゴシック"/>
                        </a:rPr>
                        <a:t>万円</a:t>
                      </a:r>
                      <a:endParaRPr lang="ja-JP" sz="1200" b="0" dirty="0">
                        <a:solidFill>
                          <a:srgbClr val="000000"/>
                        </a:solidFill>
                        <a:latin typeface="ＭＳ ゴシック"/>
                        <a:cs typeface="ＭＳ ゴシック"/>
                      </a:endParaRPr>
                    </a:p>
                    <a:p>
                      <a:pPr algn="r">
                        <a:spcAft>
                          <a:spcPts val="0"/>
                        </a:spcAft>
                      </a:pPr>
                      <a:r>
                        <a:rPr lang="en-US" sz="1200" b="0" dirty="0">
                          <a:solidFill>
                            <a:srgbClr val="000000"/>
                          </a:solidFill>
                          <a:latin typeface="ＭＳ ゴシック"/>
                          <a:ea typeface="ＭＳ ゴシック"/>
                          <a:cs typeface="ＭＳ ゴシック"/>
                        </a:rPr>
                        <a:t>(2,160</a:t>
                      </a:r>
                      <a:r>
                        <a:rPr lang="ja-JP" sz="1200" b="0" dirty="0">
                          <a:solidFill>
                            <a:srgbClr val="000000"/>
                          </a:solidFill>
                          <a:latin typeface="ＭＳ ゴシック"/>
                          <a:ea typeface="ＭＳ ゴシック"/>
                          <a:cs typeface="ＭＳ ゴシック"/>
                        </a:rPr>
                        <a:t>万円</a:t>
                      </a:r>
                      <a:r>
                        <a:rPr lang="en-US" sz="1200" b="0" dirty="0">
                          <a:solidFill>
                            <a:srgbClr val="000000"/>
                          </a:solidFill>
                          <a:latin typeface="ＭＳ ゴシック"/>
                          <a:ea typeface="ＭＳ ゴシック"/>
                          <a:cs typeface="ＭＳ ゴシック"/>
                        </a:rPr>
                        <a:t>)</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b="0" dirty="0">
                          <a:solidFill>
                            <a:srgbClr val="000000"/>
                          </a:solidFill>
                          <a:latin typeface="ＭＳ ゴシック"/>
                          <a:ea typeface="ＭＳ ゴシック"/>
                          <a:cs typeface="ＭＳ ゴシック"/>
                        </a:rPr>
                        <a:t>750</a:t>
                      </a:r>
                      <a:r>
                        <a:rPr lang="ja-JP" sz="1200" b="0" dirty="0">
                          <a:solidFill>
                            <a:srgbClr val="000000"/>
                          </a:solidFill>
                          <a:latin typeface="ＭＳ ゴシック"/>
                          <a:ea typeface="ＭＳ ゴシック"/>
                          <a:cs typeface="ＭＳ ゴシック"/>
                        </a:rPr>
                        <a:t>万円</a:t>
                      </a:r>
                      <a:endParaRPr lang="ja-JP" sz="1200" b="0" dirty="0">
                        <a:solidFill>
                          <a:srgbClr val="000000"/>
                        </a:solidFill>
                        <a:latin typeface="ＭＳ ゴシック"/>
                        <a:cs typeface="ＭＳ ゴシック"/>
                      </a:endParaRPr>
                    </a:p>
                    <a:p>
                      <a:pPr algn="r">
                        <a:spcAft>
                          <a:spcPts val="0"/>
                        </a:spcAft>
                      </a:pPr>
                      <a:r>
                        <a:rPr lang="en-US" sz="1200" b="0" dirty="0">
                          <a:solidFill>
                            <a:srgbClr val="000000"/>
                          </a:solidFill>
                          <a:latin typeface="ＭＳ ゴシック"/>
                          <a:ea typeface="ＭＳ ゴシック"/>
                          <a:cs typeface="ＭＳ ゴシック"/>
                        </a:rPr>
                        <a:t>(270</a:t>
                      </a:r>
                      <a:r>
                        <a:rPr lang="ja-JP" sz="1200" b="0" dirty="0">
                          <a:solidFill>
                            <a:srgbClr val="000000"/>
                          </a:solidFill>
                          <a:latin typeface="ＭＳ ゴシック"/>
                          <a:ea typeface="ＭＳ ゴシック"/>
                          <a:cs typeface="ＭＳ ゴシック"/>
                        </a:rPr>
                        <a:t>万円</a:t>
                      </a:r>
                      <a:r>
                        <a:rPr lang="en-US" sz="1200" b="0" dirty="0">
                          <a:solidFill>
                            <a:srgbClr val="000000"/>
                          </a:solidFill>
                          <a:latin typeface="ＭＳ ゴシック"/>
                          <a:ea typeface="ＭＳ ゴシック"/>
                          <a:cs typeface="ＭＳ ゴシック"/>
                        </a:rPr>
                        <a:t>)</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b="0" dirty="0">
                          <a:solidFill>
                            <a:srgbClr val="000000"/>
                          </a:solidFill>
                          <a:latin typeface="ＭＳ ゴシック"/>
                          <a:ea typeface="ＭＳ ゴシック"/>
                          <a:cs typeface="ＭＳ ゴシック"/>
                        </a:rPr>
                        <a:t>3,000</a:t>
                      </a:r>
                      <a:r>
                        <a:rPr lang="ja-JP" sz="1200" b="0" dirty="0">
                          <a:solidFill>
                            <a:srgbClr val="000000"/>
                          </a:solidFill>
                          <a:latin typeface="ＭＳ ゴシック"/>
                          <a:ea typeface="ＭＳ ゴシック"/>
                          <a:cs typeface="ＭＳ ゴシック"/>
                        </a:rPr>
                        <a:t>万円</a:t>
                      </a:r>
                      <a:endParaRPr lang="ja-JP" sz="1200" b="0" dirty="0">
                        <a:solidFill>
                          <a:srgbClr val="000000"/>
                        </a:solidFill>
                        <a:latin typeface="ＭＳ ゴシック"/>
                        <a:cs typeface="ＭＳ ゴシック"/>
                      </a:endParaRPr>
                    </a:p>
                    <a:p>
                      <a:pPr algn="r">
                        <a:spcAft>
                          <a:spcPts val="0"/>
                        </a:spcAft>
                      </a:pPr>
                      <a:r>
                        <a:rPr lang="en-US" sz="1200" b="0" dirty="0">
                          <a:solidFill>
                            <a:srgbClr val="000000"/>
                          </a:solidFill>
                          <a:latin typeface="ＭＳ ゴシック"/>
                          <a:ea typeface="ＭＳ ゴシック"/>
                          <a:cs typeface="ＭＳ ゴシック"/>
                        </a:rPr>
                        <a:t>(2,700</a:t>
                      </a:r>
                      <a:r>
                        <a:rPr lang="ja-JP" sz="1200" b="0" dirty="0">
                          <a:solidFill>
                            <a:srgbClr val="000000"/>
                          </a:solidFill>
                          <a:latin typeface="ＭＳ ゴシック"/>
                          <a:ea typeface="ＭＳ ゴシック"/>
                          <a:cs typeface="ＭＳ ゴシック"/>
                        </a:rPr>
                        <a:t>万円</a:t>
                      </a:r>
                      <a:r>
                        <a:rPr lang="en-US" sz="1200" b="0" dirty="0">
                          <a:solidFill>
                            <a:srgbClr val="000000"/>
                          </a:solidFill>
                          <a:latin typeface="ＭＳ ゴシック"/>
                          <a:ea typeface="ＭＳ ゴシック"/>
                          <a:cs typeface="ＭＳ ゴシック"/>
                        </a:rPr>
                        <a:t>)</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n-US" sz="1200" b="0" dirty="0">
                          <a:solidFill>
                            <a:srgbClr val="000000"/>
                          </a:solidFill>
                          <a:latin typeface="ＭＳ ゴシック"/>
                          <a:ea typeface="ＭＳ ゴシック"/>
                          <a:cs typeface="ＭＳ ゴシック"/>
                        </a:rPr>
                        <a:t>4,500</a:t>
                      </a:r>
                      <a:r>
                        <a:rPr lang="ja-JP" sz="1200" b="0" dirty="0">
                          <a:solidFill>
                            <a:srgbClr val="000000"/>
                          </a:solidFill>
                          <a:latin typeface="ＭＳ ゴシック"/>
                          <a:ea typeface="ＭＳ ゴシック"/>
                          <a:cs typeface="ＭＳ ゴシック"/>
                        </a:rPr>
                        <a:t>万円</a:t>
                      </a:r>
                      <a:endParaRPr lang="ja-JP" sz="1200" b="0" dirty="0">
                        <a:solidFill>
                          <a:srgbClr val="000000"/>
                        </a:solidFill>
                        <a:latin typeface="ＭＳ ゴシック"/>
                        <a:cs typeface="ＭＳ ゴシック"/>
                      </a:endParaRPr>
                    </a:p>
                  </a:txBody>
                  <a:tcPr marL="74295" marR="7429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8" name="Rectangle 60"/>
          <p:cNvSpPr>
            <a:spLocks noChangeArrowheads="1"/>
          </p:cNvSpPr>
          <p:nvPr/>
        </p:nvSpPr>
        <p:spPr bwMode="auto">
          <a:xfrm>
            <a:off x="350624" y="4652563"/>
            <a:ext cx="1170130" cy="288032"/>
          </a:xfrm>
          <a:prstGeom prst="rect">
            <a:avLst/>
          </a:prstGeom>
          <a:noFill/>
          <a:ln w="9525">
            <a:noFill/>
            <a:miter lim="800000"/>
            <a:headEnd/>
            <a:tailEnd/>
          </a:ln>
        </p:spPr>
        <p:txBody>
          <a:bodyPr/>
          <a:lstStyle/>
          <a:p>
            <a:r>
              <a:rPr lang="en-US" altLang="ja-JP" sz="1200" dirty="0" smtClean="0">
                <a:solidFill>
                  <a:srgbClr val="000000"/>
                </a:solidFill>
                <a:latin typeface="Arial"/>
                <a:ea typeface="ＭＳ Ｐゴシック"/>
              </a:rPr>
              <a:t>【</a:t>
            </a:r>
            <a:r>
              <a:rPr lang="ja-JP" altLang="en-US" sz="1200" dirty="0" smtClean="0">
                <a:solidFill>
                  <a:srgbClr val="000000"/>
                </a:solidFill>
                <a:latin typeface="Arial"/>
                <a:ea typeface="ＭＳ Ｐゴシック"/>
              </a:rPr>
              <a:t>支給額</a:t>
            </a:r>
            <a:r>
              <a:rPr lang="en-US" altLang="ja-JP" sz="1200" dirty="0" smtClean="0">
                <a:solidFill>
                  <a:srgbClr val="000000"/>
                </a:solidFill>
                <a:latin typeface="Arial"/>
                <a:ea typeface="ＭＳ Ｐゴシック"/>
              </a:rPr>
              <a:t>】</a:t>
            </a:r>
            <a:endParaRPr lang="ja-JP" altLang="en-US" sz="1200" dirty="0">
              <a:solidFill>
                <a:srgbClr val="000000"/>
              </a:solidFill>
              <a:latin typeface="Arial"/>
              <a:ea typeface="ＭＳ Ｐゴシック"/>
            </a:endParaRPr>
          </a:p>
        </p:txBody>
      </p:sp>
      <p:sp>
        <p:nvSpPr>
          <p:cNvPr id="18" name="スライド番号プレースホルダー 2"/>
          <p:cNvSpPr>
            <a:spLocks/>
          </p:cNvSpPr>
          <p:nvPr/>
        </p:nvSpPr>
        <p:spPr bwMode="auto">
          <a:xfrm>
            <a:off x="9408792"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19</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4091387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タイトル 1"/>
          <p:cNvSpPr>
            <a:spLocks noGrp="1"/>
          </p:cNvSpPr>
          <p:nvPr>
            <p:ph type="title"/>
          </p:nvPr>
        </p:nvSpPr>
        <p:spPr>
          <a:xfrm>
            <a:off x="428229" y="-100013"/>
            <a:ext cx="8420100" cy="720726"/>
          </a:xfrm>
        </p:spPr>
        <p:txBody>
          <a:bodyPr/>
          <a:lstStyle/>
          <a:p>
            <a:r>
              <a:rPr lang="ja-JP" altLang="en-US" sz="2800" b="1" smtClean="0"/>
              <a:t>○企業規模別・産業別の状況</a:t>
            </a:r>
          </a:p>
        </p:txBody>
      </p:sp>
      <p:graphicFrame>
        <p:nvGraphicFramePr>
          <p:cNvPr id="8" name="表 7"/>
          <p:cNvGraphicFramePr>
            <a:graphicFrameLocks noGrp="1"/>
          </p:cNvGraphicFramePr>
          <p:nvPr/>
        </p:nvGraphicFramePr>
        <p:xfrm>
          <a:off x="794545" y="990601"/>
          <a:ext cx="8504372" cy="2178051"/>
        </p:xfrm>
        <a:graphic>
          <a:graphicData uri="http://schemas.openxmlformats.org/drawingml/2006/table">
            <a:tbl>
              <a:tblPr firstRow="1" bandRow="1">
                <a:tableStyleId>{69012ECD-51FC-41F1-AA8D-1B2483CD663E}</a:tableStyleId>
              </a:tblPr>
              <a:tblGrid>
                <a:gridCol w="1813478"/>
                <a:gridCol w="1541505"/>
                <a:gridCol w="1716463"/>
                <a:gridCol w="1716463"/>
                <a:gridCol w="1716463"/>
              </a:tblGrid>
              <a:tr h="306056">
                <a:tc>
                  <a:txBody>
                    <a:bodyPr/>
                    <a:lstStyle/>
                    <a:p>
                      <a:pPr algn="l" fontAlgn="ctr"/>
                      <a:endParaRPr lang="ja-JP" altLang="en-US" sz="11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ja-JP" altLang="en-US" sz="1400" u="none" strike="noStrike" dirty="0">
                          <a:latin typeface="+mj-ea"/>
                          <a:ea typeface="+mj-ea"/>
                        </a:rPr>
                        <a:t>実雇用率</a:t>
                      </a:r>
                      <a:endParaRPr lang="ja-JP" altLang="en-US" sz="14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1100" b="0" i="0" u="none" strike="noStrike" dirty="0">
                        <a:solidFill>
                          <a:srgbClr val="000000"/>
                        </a:solidFill>
                        <a:latin typeface="ＭＳ Ｐゴシック"/>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zh-TW" altLang="en-US" sz="1400" u="none" strike="noStrike" dirty="0" smtClean="0">
                          <a:latin typeface="ＭＳ Ｐゴシック" panose="020B0600070205080204" pitchFamily="50" charset="-128"/>
                          <a:ea typeface="ＭＳ Ｐゴシック" panose="020B0600070205080204" pitchFamily="50" charset="-128"/>
                        </a:rPr>
                        <a:t>雇用率達成企業割合</a:t>
                      </a:r>
                      <a:endParaRPr lang="zh-TW"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306056">
                <a:tc>
                  <a:txBody>
                    <a:bodyPr/>
                    <a:lstStyle/>
                    <a:p>
                      <a:pPr algn="l" rtl="0" fontAlgn="ctr"/>
                      <a:endParaRPr lang="ja-JP" altLang="en-US" sz="11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latin typeface="+mj-ea"/>
                          <a:ea typeface="+mj-ea"/>
                        </a:rPr>
                        <a:t>大阪</a:t>
                      </a:r>
                      <a:endParaRPr lang="ja-JP" altLang="en-US" sz="14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latin typeface="+mj-ea"/>
                          <a:ea typeface="+mj-ea"/>
                        </a:rPr>
                        <a:t>全国</a:t>
                      </a:r>
                      <a:endParaRPr lang="ja-JP" altLang="en-US" sz="14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latin typeface="+mj-ea"/>
                          <a:ea typeface="+mj-ea"/>
                        </a:rPr>
                        <a:t>大阪</a:t>
                      </a:r>
                      <a:endParaRPr lang="ja-JP" altLang="en-US" sz="14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latin typeface="+mj-ea"/>
                          <a:ea typeface="+mj-ea"/>
                        </a:rPr>
                        <a:t>全国</a:t>
                      </a:r>
                      <a:endParaRPr lang="ja-JP" altLang="en-US" sz="14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715">
                <a:tc>
                  <a:txBody>
                    <a:bodyPr/>
                    <a:lstStyle/>
                    <a:p>
                      <a:pPr algn="l" rtl="0" fontAlgn="ctr"/>
                      <a:r>
                        <a:rPr lang="ja-JP" altLang="en-US" sz="1100" u="none" strike="noStrike" dirty="0" smtClean="0">
                          <a:latin typeface="+mj-ea"/>
                          <a:ea typeface="+mj-ea"/>
                        </a:rPr>
                        <a:t>　５０～</a:t>
                      </a:r>
                      <a:r>
                        <a:rPr lang="ja-JP" altLang="en-US" sz="1100" u="none" strike="noStrike" dirty="0">
                          <a:latin typeface="+mj-ea"/>
                          <a:ea typeface="+mj-ea"/>
                        </a:rPr>
                        <a:t>１００人未満 </a:t>
                      </a:r>
                      <a:endParaRPr lang="ja-JP" altLang="en-US" sz="11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1.35%</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1.49%</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42.5%</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44.7%</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6056">
                <a:tc>
                  <a:txBody>
                    <a:bodyPr/>
                    <a:lstStyle/>
                    <a:p>
                      <a:pPr algn="l" rtl="0" fontAlgn="ctr"/>
                      <a:r>
                        <a:rPr lang="ja-JP" altLang="en-US" sz="1100" u="none" strike="noStrike" dirty="0" smtClean="0">
                          <a:latin typeface="+mj-ea"/>
                          <a:ea typeface="+mj-ea"/>
                        </a:rPr>
                        <a:t>　１００</a:t>
                      </a:r>
                      <a:r>
                        <a:rPr lang="ja-JP" altLang="en-US" sz="1100" u="none" strike="noStrike" dirty="0">
                          <a:latin typeface="+mj-ea"/>
                          <a:ea typeface="+mj-ea"/>
                        </a:rPr>
                        <a:t>～３００人未満 </a:t>
                      </a:r>
                      <a:endParaRPr lang="ja-JP" altLang="en-US" sz="11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1.51%</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1.68%</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45.2%</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50.2%</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6056">
                <a:tc>
                  <a:txBody>
                    <a:bodyPr/>
                    <a:lstStyle/>
                    <a:p>
                      <a:pPr algn="l" rtl="0" fontAlgn="ctr"/>
                      <a:r>
                        <a:rPr lang="ja-JP" altLang="en-US" sz="1100" u="none" strike="noStrike" dirty="0" smtClean="0">
                          <a:latin typeface="+mj-ea"/>
                          <a:ea typeface="+mj-ea"/>
                        </a:rPr>
                        <a:t>　３００</a:t>
                      </a:r>
                      <a:r>
                        <a:rPr lang="ja-JP" altLang="en-US" sz="1100" u="none" strike="noStrike" dirty="0">
                          <a:latin typeface="+mj-ea"/>
                          <a:ea typeface="+mj-ea"/>
                        </a:rPr>
                        <a:t>～５００人未満 </a:t>
                      </a:r>
                      <a:endParaRPr lang="ja-JP" altLang="en-US" sz="11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1.69%</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1.79%</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41.1%</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44.0%</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6056">
                <a:tc>
                  <a:txBody>
                    <a:bodyPr/>
                    <a:lstStyle/>
                    <a:p>
                      <a:pPr algn="l" rtl="0" fontAlgn="ctr"/>
                      <a:r>
                        <a:rPr lang="ja-JP" altLang="en-US" sz="1000" u="none" strike="noStrike" dirty="0" smtClean="0">
                          <a:latin typeface="+mj-ea"/>
                          <a:ea typeface="+mj-ea"/>
                        </a:rPr>
                        <a:t>  ５００</a:t>
                      </a:r>
                      <a:r>
                        <a:rPr lang="ja-JP" altLang="en-US" sz="1000" u="none" strike="noStrike" dirty="0">
                          <a:latin typeface="+mj-ea"/>
                          <a:ea typeface="+mj-ea"/>
                        </a:rPr>
                        <a:t>～１，０００人</a:t>
                      </a:r>
                      <a:r>
                        <a:rPr lang="ja-JP" altLang="en-US" sz="1000" u="none" strike="noStrike" dirty="0" smtClean="0">
                          <a:latin typeface="+mj-ea"/>
                          <a:ea typeface="+mj-ea"/>
                        </a:rPr>
                        <a:t>未満</a:t>
                      </a:r>
                      <a:endParaRPr lang="ja-JP" altLang="en-US" sz="10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1.84%</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1.89%</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40.1%</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44.6%</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6056">
                <a:tc>
                  <a:txBody>
                    <a:bodyPr/>
                    <a:lstStyle/>
                    <a:p>
                      <a:pPr algn="l" rtl="0" fontAlgn="ctr"/>
                      <a:r>
                        <a:rPr lang="ja-JP" altLang="en-US" sz="1100" u="none" strike="noStrike" dirty="0" smtClean="0">
                          <a:latin typeface="+mj-ea"/>
                          <a:ea typeface="+mj-ea"/>
                        </a:rPr>
                        <a:t>　１，０００人</a:t>
                      </a:r>
                      <a:r>
                        <a:rPr lang="ja-JP" altLang="en-US" sz="1100" u="none" strike="noStrike" dirty="0">
                          <a:latin typeface="+mj-ea"/>
                          <a:ea typeface="+mj-ea"/>
                        </a:rPr>
                        <a:t>以上 </a:t>
                      </a:r>
                      <a:endParaRPr lang="ja-JP" altLang="en-US" sz="11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2.09%</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fontAlgn="ctr"/>
                      <a:r>
                        <a:rPr lang="en-US" altLang="ja-JP" sz="1800" u="none" strike="noStrike" dirty="0" smtClean="0">
                          <a:latin typeface="+mj-ea"/>
                          <a:ea typeface="+mj-ea"/>
                        </a:rPr>
                        <a:t>2.09%</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58.3%</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ctr"/>
                      <a:r>
                        <a:rPr lang="en-US" altLang="ja-JP" sz="1800" u="none" strike="noStrike" dirty="0" smtClean="0">
                          <a:latin typeface="+mj-ea"/>
                          <a:ea typeface="+mj-ea"/>
                        </a:rPr>
                        <a:t>55.0%</a:t>
                      </a:r>
                      <a:endParaRPr lang="en-US" altLang="ja-JP" sz="1800" b="0" i="0" u="none" strike="noStrike" dirty="0">
                        <a:solidFill>
                          <a:srgbClr val="000000"/>
                        </a:solidFill>
                        <a:latin typeface="+mj-ea"/>
                        <a:ea typeface="+mj-ea"/>
                      </a:endParaRPr>
                    </a:p>
                  </a:txBody>
                  <a:tcPr marL="10321" marR="10321" marT="95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表 8"/>
          <p:cNvGraphicFramePr>
            <a:graphicFrameLocks noGrp="1"/>
          </p:cNvGraphicFramePr>
          <p:nvPr/>
        </p:nvGraphicFramePr>
        <p:xfrm>
          <a:off x="756709" y="4005264"/>
          <a:ext cx="8580045" cy="2595565"/>
        </p:xfrm>
        <a:graphic>
          <a:graphicData uri="http://schemas.openxmlformats.org/drawingml/2006/table">
            <a:tbl>
              <a:tblPr firstRow="1" bandRow="1">
                <a:tableStyleId>{69012ECD-51FC-41F1-AA8D-1B2483CD663E}</a:tableStyleId>
              </a:tblPr>
              <a:tblGrid>
                <a:gridCol w="1716009"/>
                <a:gridCol w="1716009"/>
                <a:gridCol w="1716009"/>
                <a:gridCol w="1716009"/>
                <a:gridCol w="1716009"/>
              </a:tblGrid>
              <a:tr h="370795">
                <a:tc>
                  <a:txBody>
                    <a:bodyPr/>
                    <a:lstStyle/>
                    <a:p>
                      <a:pPr algn="l" fontAlgn="ctr"/>
                      <a:endParaRPr lang="ja-JP" altLang="en-US" sz="10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fontAlgn="ctr"/>
                      <a:r>
                        <a:rPr lang="ja-JP" altLang="en-US" sz="1400" u="none" strike="noStrike" dirty="0">
                          <a:latin typeface="+mj-ea"/>
                          <a:ea typeface="+mj-ea"/>
                        </a:rPr>
                        <a:t>実雇用率</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ja-JP" altLang="en-US" sz="1100" b="0" i="0" u="none" strike="noStrike" dirty="0">
                        <a:solidFill>
                          <a:srgbClr val="000000"/>
                        </a:solidFill>
                        <a:latin typeface="ＭＳ Ｐゴシック"/>
                      </a:endParaRPr>
                    </a:p>
                  </a:txBody>
                  <a:tcPr marL="9525" marR="9525" marT="9525" marB="0" anchor="ctr"/>
                </a:tc>
                <a:tc gridSpan="2">
                  <a:txBody>
                    <a:bodyPr/>
                    <a:lstStyle/>
                    <a:p>
                      <a:pPr algn="ctr" fontAlgn="ctr"/>
                      <a:r>
                        <a:rPr lang="zh-TW" altLang="en-US" sz="1400" u="none" strike="noStrike" dirty="0" smtClean="0">
                          <a:latin typeface="ＭＳ Ｐゴシック" panose="020B0600070205080204" pitchFamily="50" charset="-128"/>
                          <a:ea typeface="ＭＳ Ｐゴシック" panose="020B0600070205080204" pitchFamily="50" charset="-128"/>
                        </a:rPr>
                        <a:t>雇用率達成企業割合</a:t>
                      </a:r>
                      <a:endParaRPr lang="zh-TW" altLang="en-US" sz="1400" b="0" i="0" u="none" strike="noStrike" dirty="0">
                        <a:solidFill>
                          <a:srgbClr val="000000"/>
                        </a:solidFill>
                        <a:latin typeface="ＭＳ Ｐゴシック" panose="020B0600070205080204" pitchFamily="50" charset="-128"/>
                        <a:ea typeface="ＭＳ Ｐゴシック" panose="020B0600070205080204" pitchFamily="50" charset="-128"/>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370795">
                <a:tc>
                  <a:txBody>
                    <a:bodyPr/>
                    <a:lstStyle/>
                    <a:p>
                      <a:pPr algn="ctr" fontAlgn="ctr"/>
                      <a:r>
                        <a:rPr lang="ja-JP" altLang="en-US" sz="1400" u="none" strike="noStrike">
                          <a:latin typeface="+mj-ea"/>
                          <a:ea typeface="+mj-ea"/>
                        </a:rPr>
                        <a:t>　</a:t>
                      </a:r>
                      <a:endParaRPr lang="ja-JP" altLang="en-US" sz="1400" b="0" i="0" u="none" strike="noStrike">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latin typeface="+mj-ea"/>
                          <a:ea typeface="+mj-ea"/>
                        </a:rPr>
                        <a:t>大阪</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latin typeface="+mj-ea"/>
                          <a:ea typeface="+mj-ea"/>
                        </a:rPr>
                        <a:t>全国</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latin typeface="+mj-ea"/>
                          <a:ea typeface="+mj-ea"/>
                        </a:rPr>
                        <a:t>大阪</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latin typeface="+mj-ea"/>
                          <a:ea typeface="+mj-ea"/>
                        </a:rPr>
                        <a:t>全国</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95">
                <a:tc>
                  <a:txBody>
                    <a:bodyPr/>
                    <a:lstStyle/>
                    <a:p>
                      <a:pPr algn="ctr" fontAlgn="ctr"/>
                      <a:r>
                        <a:rPr lang="ja-JP" altLang="en-US" sz="1400" b="0" u="none" strike="noStrike" dirty="0">
                          <a:latin typeface="+mj-ea"/>
                          <a:ea typeface="+mj-ea"/>
                        </a:rPr>
                        <a:t>製造業</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1.86%</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1.95%</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48.8%</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54.6%</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95">
                <a:tc>
                  <a:txBody>
                    <a:bodyPr/>
                    <a:lstStyle/>
                    <a:p>
                      <a:pPr algn="ctr" fontAlgn="ctr"/>
                      <a:r>
                        <a:rPr lang="ja-JP" altLang="en-US" sz="1400" b="0" u="none" strike="noStrike" dirty="0" smtClean="0">
                          <a:latin typeface="+mj-ea"/>
                          <a:ea typeface="+mj-ea"/>
                        </a:rPr>
                        <a:t>卸売業</a:t>
                      </a:r>
                      <a:r>
                        <a:rPr lang="en-US" altLang="ja-JP" sz="1400" b="0" u="none" strike="noStrike" dirty="0" smtClean="0">
                          <a:latin typeface="+mj-ea"/>
                          <a:ea typeface="+mj-ea"/>
                        </a:rPr>
                        <a:t>､</a:t>
                      </a:r>
                      <a:r>
                        <a:rPr lang="ja-JP" altLang="en-US" sz="1400" b="0" u="none" strike="noStrike" dirty="0">
                          <a:latin typeface="+mj-ea"/>
                          <a:ea typeface="+mj-ea"/>
                        </a:rPr>
                        <a:t>小売業</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1.52%</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1.68%</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31.4%</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36.2%</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95">
                <a:tc>
                  <a:txBody>
                    <a:bodyPr/>
                    <a:lstStyle/>
                    <a:p>
                      <a:pPr algn="ctr" fontAlgn="ctr"/>
                      <a:r>
                        <a:rPr lang="ja-JP" altLang="en-US" sz="1400" b="0" u="none" strike="noStrike" dirty="0">
                          <a:latin typeface="+mj-ea"/>
                          <a:ea typeface="+mj-ea"/>
                        </a:rPr>
                        <a:t>医療</a:t>
                      </a:r>
                      <a:r>
                        <a:rPr lang="en-US" altLang="ja-JP" sz="1400" b="0" u="none" strike="noStrike" dirty="0">
                          <a:latin typeface="+mj-ea"/>
                          <a:ea typeface="+mj-ea"/>
                        </a:rPr>
                        <a:t>､</a:t>
                      </a:r>
                      <a:r>
                        <a:rPr lang="ja-JP" altLang="en-US" sz="1400" b="0" u="none" strike="noStrike" dirty="0">
                          <a:latin typeface="+mj-ea"/>
                          <a:ea typeface="+mj-ea"/>
                        </a:rPr>
                        <a:t>福祉</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2.34%</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2.30%</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60.9%</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59.9%</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95">
                <a:tc>
                  <a:txBody>
                    <a:bodyPr/>
                    <a:lstStyle/>
                    <a:p>
                      <a:pPr algn="ctr" fontAlgn="ctr"/>
                      <a:r>
                        <a:rPr lang="ja-JP" altLang="en-US" sz="1400" b="0" u="none" strike="noStrike" dirty="0">
                          <a:latin typeface="+mj-ea"/>
                          <a:ea typeface="+mj-ea"/>
                        </a:rPr>
                        <a:t>サービス業</a:t>
                      </a:r>
                      <a:endParaRPr lang="ja-JP"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1.96%</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1.89%</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44.6%</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43.6%</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795">
                <a:tc>
                  <a:txBody>
                    <a:bodyPr/>
                    <a:lstStyle/>
                    <a:p>
                      <a:pPr algn="ctr" fontAlgn="ctr"/>
                      <a:r>
                        <a:rPr lang="zh-TW" altLang="en-US" sz="1400" b="0" u="none" strike="noStrike" dirty="0">
                          <a:latin typeface="+mj-ea"/>
                          <a:ea typeface="+mj-ea"/>
                        </a:rPr>
                        <a:t>運輸業</a:t>
                      </a:r>
                      <a:r>
                        <a:rPr lang="en-US" altLang="zh-TW" sz="1400" b="0" u="none" strike="noStrike" dirty="0">
                          <a:latin typeface="+mj-ea"/>
                          <a:ea typeface="+mj-ea"/>
                        </a:rPr>
                        <a:t>､</a:t>
                      </a:r>
                      <a:r>
                        <a:rPr lang="zh-TW" altLang="en-US" sz="1400" b="0" u="none" strike="noStrike" dirty="0">
                          <a:latin typeface="+mj-ea"/>
                          <a:ea typeface="+mj-ea"/>
                        </a:rPr>
                        <a:t>郵便業</a:t>
                      </a:r>
                      <a:endParaRPr lang="zh-TW" altLang="en-US" sz="14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2.03%</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1.94%</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50.6%</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ja-JP" sz="1800" u="none" strike="noStrike" dirty="0" smtClean="0">
                          <a:latin typeface="+mj-ea"/>
                          <a:ea typeface="+mj-ea"/>
                        </a:rPr>
                        <a:t>52.6%</a:t>
                      </a:r>
                      <a:endParaRPr lang="en-US" altLang="ja-JP" sz="1800" b="0" i="0" u="none" strike="noStrike" dirty="0">
                        <a:solidFill>
                          <a:srgbClr val="000000"/>
                        </a:solidFill>
                        <a:latin typeface="+mj-ea"/>
                        <a:ea typeface="+mj-ea"/>
                      </a:endParaRPr>
                    </a:p>
                  </a:txBody>
                  <a:tcPr marL="10318" marR="10318" marT="95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8538" name="テキスト ボックス 5"/>
          <p:cNvSpPr txBox="1">
            <a:spLocks noChangeArrowheads="1"/>
          </p:cNvSpPr>
          <p:nvPr/>
        </p:nvSpPr>
        <p:spPr bwMode="auto">
          <a:xfrm>
            <a:off x="816902" y="620714"/>
            <a:ext cx="6038833" cy="369332"/>
          </a:xfrm>
          <a:prstGeom prst="rect">
            <a:avLst/>
          </a:prstGeom>
          <a:noFill/>
          <a:ln w="9525">
            <a:noFill/>
            <a:miter lim="800000"/>
            <a:headEnd/>
            <a:tailEnd/>
          </a:ln>
        </p:spPr>
        <p:txBody>
          <a:bodyPr wrap="none">
            <a:spAutoFit/>
          </a:bodyPr>
          <a:lstStyle/>
          <a:p>
            <a:pPr>
              <a:defRPr/>
            </a:pPr>
            <a:r>
              <a:rPr lang="ja-JP" altLang="en-US" b="1" dirty="0">
                <a:latin typeface="+mj-ea"/>
                <a:ea typeface="+mj-ea"/>
              </a:rPr>
              <a:t>企業規模別の状況（平成</a:t>
            </a:r>
            <a:r>
              <a:rPr lang="en-US" altLang="ja-JP" b="1" dirty="0">
                <a:latin typeface="+mj-ea"/>
                <a:ea typeface="+mj-ea"/>
              </a:rPr>
              <a:t>27</a:t>
            </a:r>
            <a:r>
              <a:rPr lang="ja-JP" altLang="en-US" b="1" dirty="0">
                <a:latin typeface="+mj-ea"/>
                <a:ea typeface="+mj-ea"/>
              </a:rPr>
              <a:t>年</a:t>
            </a:r>
            <a:r>
              <a:rPr lang="en-US" altLang="ja-JP" b="1" dirty="0">
                <a:latin typeface="+mj-ea"/>
                <a:ea typeface="+mj-ea"/>
              </a:rPr>
              <a:t>6</a:t>
            </a:r>
            <a:r>
              <a:rPr lang="ja-JP" altLang="en-US" b="1" dirty="0">
                <a:latin typeface="+mj-ea"/>
                <a:ea typeface="+mj-ea"/>
              </a:rPr>
              <a:t>月</a:t>
            </a:r>
            <a:r>
              <a:rPr lang="en-US" altLang="ja-JP" b="1" dirty="0">
                <a:latin typeface="+mj-ea"/>
                <a:ea typeface="+mj-ea"/>
              </a:rPr>
              <a:t>1</a:t>
            </a:r>
            <a:r>
              <a:rPr lang="ja-JP" altLang="en-US" b="1" dirty="0">
                <a:latin typeface="+mj-ea"/>
                <a:ea typeface="+mj-ea"/>
              </a:rPr>
              <a:t>日現在　大阪</a:t>
            </a:r>
            <a:r>
              <a:rPr lang="en-US" altLang="ja-JP" b="1" dirty="0">
                <a:latin typeface="+mj-ea"/>
                <a:ea typeface="+mj-ea"/>
              </a:rPr>
              <a:t>‐</a:t>
            </a:r>
            <a:r>
              <a:rPr lang="ja-JP" altLang="en-US" b="1" dirty="0">
                <a:latin typeface="+mj-ea"/>
                <a:ea typeface="+mj-ea"/>
              </a:rPr>
              <a:t>全国比較）</a:t>
            </a:r>
          </a:p>
        </p:txBody>
      </p:sp>
      <p:sp>
        <p:nvSpPr>
          <p:cNvPr id="18539" name="テキスト ボックス 6"/>
          <p:cNvSpPr txBox="1">
            <a:spLocks noChangeArrowheads="1"/>
          </p:cNvSpPr>
          <p:nvPr/>
        </p:nvSpPr>
        <p:spPr bwMode="auto">
          <a:xfrm>
            <a:off x="818621" y="3579814"/>
            <a:ext cx="7696338" cy="369332"/>
          </a:xfrm>
          <a:prstGeom prst="rect">
            <a:avLst/>
          </a:prstGeom>
          <a:noFill/>
          <a:ln w="9525">
            <a:noFill/>
            <a:miter lim="800000"/>
            <a:headEnd/>
            <a:tailEnd/>
          </a:ln>
        </p:spPr>
        <p:txBody>
          <a:bodyPr wrap="none">
            <a:spAutoFit/>
          </a:bodyPr>
          <a:lstStyle/>
          <a:p>
            <a:pPr>
              <a:defRPr/>
            </a:pPr>
            <a:r>
              <a:rPr lang="ja-JP" altLang="en-US" b="1" dirty="0">
                <a:latin typeface="+mj-ea"/>
                <a:ea typeface="+mj-ea"/>
              </a:rPr>
              <a:t>産業別の状況（平成</a:t>
            </a:r>
            <a:r>
              <a:rPr lang="en-US" altLang="ja-JP" b="1" dirty="0">
                <a:latin typeface="+mj-ea"/>
                <a:ea typeface="+mj-ea"/>
              </a:rPr>
              <a:t>27</a:t>
            </a:r>
            <a:r>
              <a:rPr lang="ja-JP" altLang="en-US" b="1" dirty="0">
                <a:latin typeface="+mj-ea"/>
                <a:ea typeface="+mj-ea"/>
              </a:rPr>
              <a:t>年</a:t>
            </a:r>
            <a:r>
              <a:rPr lang="en-US" altLang="ja-JP" b="1" dirty="0">
                <a:latin typeface="+mj-ea"/>
                <a:ea typeface="+mj-ea"/>
              </a:rPr>
              <a:t>6</a:t>
            </a:r>
            <a:r>
              <a:rPr lang="ja-JP" altLang="en-US" b="1" dirty="0">
                <a:latin typeface="+mj-ea"/>
                <a:ea typeface="+mj-ea"/>
              </a:rPr>
              <a:t>月</a:t>
            </a:r>
            <a:r>
              <a:rPr lang="en-US" altLang="ja-JP" b="1" dirty="0">
                <a:latin typeface="+mj-ea"/>
                <a:ea typeface="+mj-ea"/>
              </a:rPr>
              <a:t>1</a:t>
            </a:r>
            <a:r>
              <a:rPr lang="ja-JP" altLang="en-US" b="1" dirty="0">
                <a:latin typeface="+mj-ea"/>
                <a:ea typeface="+mj-ea"/>
              </a:rPr>
              <a:t>日現在　大阪</a:t>
            </a:r>
            <a:r>
              <a:rPr lang="en-US" altLang="ja-JP" b="1" dirty="0">
                <a:latin typeface="+mj-ea"/>
                <a:ea typeface="+mj-ea"/>
              </a:rPr>
              <a:t>‐</a:t>
            </a:r>
            <a:r>
              <a:rPr lang="ja-JP" altLang="en-US" b="1" dirty="0">
                <a:latin typeface="+mj-ea"/>
                <a:ea typeface="+mj-ea"/>
              </a:rPr>
              <a:t>全国比較；企業数が多い５産業）</a:t>
            </a:r>
          </a:p>
        </p:txBody>
      </p:sp>
      <p:sp>
        <p:nvSpPr>
          <p:cNvPr id="10" name="テキスト ボックス 6"/>
          <p:cNvSpPr txBox="1">
            <a:spLocks noChangeArrowheads="1"/>
          </p:cNvSpPr>
          <p:nvPr/>
        </p:nvSpPr>
        <p:spPr bwMode="auto">
          <a:xfrm>
            <a:off x="816902" y="3209926"/>
            <a:ext cx="6428363" cy="276999"/>
          </a:xfrm>
          <a:prstGeom prst="rect">
            <a:avLst/>
          </a:prstGeom>
          <a:noFill/>
          <a:ln w="9525">
            <a:noFill/>
            <a:miter lim="800000"/>
            <a:headEnd/>
            <a:tailEnd/>
          </a:ln>
        </p:spPr>
        <p:txBody>
          <a:bodyPr wrap="none">
            <a:spAutoFit/>
          </a:bodyPr>
          <a:lstStyle/>
          <a:p>
            <a:pPr>
              <a:defRPr/>
            </a:pPr>
            <a:r>
              <a:rPr lang="ja-JP" altLang="en-US" sz="1200" dirty="0">
                <a:latin typeface="+mn-ea"/>
              </a:rPr>
              <a:t>　</a:t>
            </a:r>
            <a:r>
              <a:rPr lang="en-US" altLang="ja-JP" sz="1200" u="sng" dirty="0">
                <a:latin typeface="+mn-ea"/>
              </a:rPr>
              <a:t>※ 1,000</a:t>
            </a:r>
            <a:r>
              <a:rPr lang="ja-JP" altLang="en-US" sz="1200" u="sng" dirty="0">
                <a:latin typeface="+mn-ea"/>
              </a:rPr>
              <a:t>人以上規模企業においては、全国と比較しても大阪は非常に高い数値となっています。</a:t>
            </a:r>
          </a:p>
        </p:txBody>
      </p:sp>
      <p:sp>
        <p:nvSpPr>
          <p:cNvPr id="11" name="スライド番号プレースホルダー 2"/>
          <p:cNvSpPr>
            <a:spLocks/>
          </p:cNvSpPr>
          <p:nvPr/>
        </p:nvSpPr>
        <p:spPr bwMode="auto">
          <a:xfrm>
            <a:off x="9379744" y="6237312"/>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smtClean="0">
                <a:solidFill>
                  <a:srgbClr val="FFFFFF"/>
                </a:solidFill>
                <a:latin typeface="Franklin Gothic Book" pitchFamily="34" charset="0"/>
                <a:ea typeface="HGｺﾞｼｯｸM" pitchFamily="49" charset="-128"/>
              </a:rPr>
              <a:t>２</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7139816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2456725" y="2996952"/>
            <a:ext cx="2730303" cy="90010"/>
          </a:xfrm>
          <a:prstGeom prst="rect">
            <a:avLst/>
          </a:prstGeom>
        </p:spPr>
        <p:style>
          <a:lnRef idx="2">
            <a:schemeClr val="accent4"/>
          </a:lnRef>
          <a:fillRef idx="1">
            <a:schemeClr val="lt1"/>
          </a:fillRef>
          <a:effectRef idx="0">
            <a:schemeClr val="accent4"/>
          </a:effectRef>
          <a:fontRef idx="minor">
            <a:schemeClr val="dk1"/>
          </a:fontRef>
        </p:style>
        <p:txBody>
          <a:bodyPr rtlCol="0" anchor="ctr"/>
          <a:lstStyle/>
          <a:p>
            <a:pPr algn="ctr" fontAlgn="auto">
              <a:spcBef>
                <a:spcPts val="0"/>
              </a:spcBef>
              <a:spcAft>
                <a:spcPts val="0"/>
              </a:spcAft>
            </a:pPr>
            <a:endParaRPr lang="ja-JP" altLang="en-US">
              <a:solidFill>
                <a:prstClr val="black"/>
              </a:solidFill>
            </a:endParaRPr>
          </a:p>
        </p:txBody>
      </p:sp>
      <p:sp>
        <p:nvSpPr>
          <p:cNvPr id="10" name="正方形/長方形 9"/>
          <p:cNvSpPr/>
          <p:nvPr/>
        </p:nvSpPr>
        <p:spPr>
          <a:xfrm>
            <a:off x="194341" y="2996952"/>
            <a:ext cx="1872343" cy="9001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4" name="Rectangle 8"/>
          <p:cNvSpPr>
            <a:spLocks noChangeArrowheads="1"/>
          </p:cNvSpPr>
          <p:nvPr/>
        </p:nvSpPr>
        <p:spPr bwMode="auto">
          <a:xfrm>
            <a:off x="0" y="3"/>
            <a:ext cx="9906000" cy="468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fontAlgn="auto">
              <a:spcBef>
                <a:spcPts val="0"/>
              </a:spcBef>
              <a:spcAft>
                <a:spcPts val="0"/>
              </a:spcAft>
            </a:pPr>
            <a:r>
              <a:rPr lang="ja-JP" altLang="en-US" sz="2400" dirty="0" smtClean="0">
                <a:solidFill>
                  <a:srgbClr val="000000"/>
                </a:solidFill>
                <a:latin typeface="ＤＦ特太ゴシック体" panose="020B0509000000000000" pitchFamily="49" charset="-128"/>
                <a:ea typeface="ＤＦ特太ゴシック体" panose="020B0509000000000000" pitchFamily="49" charset="-128"/>
              </a:rPr>
              <a:t>障害者職場復帰支援助成金</a:t>
            </a:r>
            <a:endParaRPr lang="ja-JP" altLang="en-US" sz="2400" dirty="0">
              <a:solidFill>
                <a:srgbClr val="000000"/>
              </a:solidFill>
              <a:latin typeface="ＤＦ特太ゴシック体" panose="020B0509000000000000" pitchFamily="49" charset="-128"/>
              <a:ea typeface="ＤＦ特太ゴシック体" panose="020B0509000000000000" pitchFamily="49" charset="-128"/>
            </a:endParaRPr>
          </a:p>
        </p:txBody>
      </p:sp>
      <p:sp>
        <p:nvSpPr>
          <p:cNvPr id="7" name="AutoShape 3"/>
          <p:cNvSpPr>
            <a:spLocks noChangeArrowheads="1"/>
          </p:cNvSpPr>
          <p:nvPr/>
        </p:nvSpPr>
        <p:spPr bwMode="auto">
          <a:xfrm>
            <a:off x="194341" y="692697"/>
            <a:ext cx="9596439" cy="1368152"/>
          </a:xfrm>
          <a:prstGeom prst="roundRect">
            <a:avLst>
              <a:gd name="adj" fmla="val 16667"/>
            </a:avLst>
          </a:prstGeom>
          <a:solidFill>
            <a:srgbClr val="BBE0E3"/>
          </a:solidFill>
          <a:ln w="9525">
            <a:solidFill>
              <a:srgbClr val="000000"/>
            </a:solidFill>
            <a:round/>
            <a:headEnd/>
            <a:tailEnd/>
          </a:ln>
        </p:spPr>
        <p:txBody>
          <a:bodyPr wrap="none" anchor="ctr"/>
          <a:lstStyle/>
          <a:p>
            <a:pPr fontAlgn="auto">
              <a:lnSpc>
                <a:spcPts val="2100"/>
              </a:lnSpc>
              <a:spcBef>
                <a:spcPts val="0"/>
              </a:spcBef>
              <a:spcAft>
                <a:spcPts val="0"/>
              </a:spcAft>
              <a:defRPr/>
            </a:pPr>
            <a:r>
              <a:rPr kumimoji="0" lang="ja-JP" altLang="en-US" b="1" kern="0" dirty="0" smtClean="0">
                <a:solidFill>
                  <a:srgbClr val="000000"/>
                </a:solidFill>
                <a:latin typeface="Century"/>
                <a:ea typeface="ＭＳ ゴシック"/>
                <a:cs typeface="Times New Roman"/>
              </a:rPr>
              <a:t>　</a:t>
            </a:r>
            <a:r>
              <a:rPr kumimoji="0" lang="ja-JP" altLang="en-US" sz="1600" b="1" kern="0" dirty="0" smtClean="0">
                <a:solidFill>
                  <a:srgbClr val="000000"/>
                </a:solidFill>
                <a:latin typeface="Century"/>
                <a:ea typeface="ＭＳ ゴシック"/>
                <a:cs typeface="Times New Roman"/>
              </a:rPr>
              <a:t>雇用する労働者が、</a:t>
            </a:r>
            <a:r>
              <a:rPr kumimoji="0" lang="ja-JP" altLang="en-US" sz="1600" b="1" kern="0" dirty="0" smtClean="0">
                <a:solidFill>
                  <a:prstClr val="black"/>
                </a:solidFill>
                <a:latin typeface="Century"/>
                <a:ea typeface="ＭＳ ゴシック"/>
                <a:cs typeface="Times New Roman"/>
              </a:rPr>
              <a:t>難病等の発症や事故など</a:t>
            </a:r>
            <a:r>
              <a:rPr kumimoji="0" lang="ja-JP" altLang="en-US" sz="1600" b="1" kern="0" dirty="0">
                <a:solidFill>
                  <a:prstClr val="black"/>
                </a:solidFill>
                <a:latin typeface="Century"/>
                <a:ea typeface="ＭＳ ゴシック"/>
                <a:cs typeface="Times New Roman"/>
              </a:rPr>
              <a:t>による</a:t>
            </a:r>
            <a:r>
              <a:rPr kumimoji="0" lang="ja-JP" altLang="en-US" sz="1600" b="1" kern="0" dirty="0" smtClean="0">
                <a:solidFill>
                  <a:srgbClr val="000000"/>
                </a:solidFill>
                <a:latin typeface="Century"/>
                <a:ea typeface="ＭＳ ゴシック"/>
                <a:cs typeface="Times New Roman"/>
              </a:rPr>
              <a:t>中途障害等により長期の休職を</a:t>
            </a:r>
            <a:endParaRPr kumimoji="0" lang="en-US" altLang="ja-JP" sz="1600" b="1" kern="0" dirty="0" smtClean="0">
              <a:solidFill>
                <a:srgbClr val="000000"/>
              </a:solidFill>
              <a:latin typeface="Century"/>
              <a:ea typeface="ＭＳ ゴシック"/>
              <a:cs typeface="Times New Roman"/>
            </a:endParaRPr>
          </a:p>
          <a:p>
            <a:pPr fontAlgn="auto">
              <a:lnSpc>
                <a:spcPts val="2100"/>
              </a:lnSpc>
              <a:spcBef>
                <a:spcPts val="0"/>
              </a:spcBef>
              <a:spcAft>
                <a:spcPts val="0"/>
              </a:spcAft>
              <a:defRPr/>
            </a:pPr>
            <a:r>
              <a:rPr kumimoji="0" lang="ja-JP" altLang="en-US" sz="1600" b="1" kern="0" dirty="0" smtClean="0">
                <a:solidFill>
                  <a:srgbClr val="000000"/>
                </a:solidFill>
                <a:latin typeface="Century"/>
                <a:ea typeface="ＭＳ ゴシック"/>
                <a:cs typeface="Times New Roman"/>
              </a:rPr>
              <a:t>余儀なくされ、かつ、復帰にあたり雇用の継続のために職場適応の措置が必要な場合に、</a:t>
            </a:r>
            <a:endParaRPr kumimoji="0" lang="en-US" altLang="ja-JP" sz="1600" b="1" kern="0" dirty="0" smtClean="0">
              <a:solidFill>
                <a:srgbClr val="000000"/>
              </a:solidFill>
              <a:latin typeface="Century"/>
              <a:ea typeface="ＭＳ ゴシック"/>
              <a:cs typeface="Times New Roman"/>
            </a:endParaRPr>
          </a:p>
          <a:p>
            <a:pPr fontAlgn="auto">
              <a:lnSpc>
                <a:spcPts val="2100"/>
              </a:lnSpc>
              <a:spcBef>
                <a:spcPts val="0"/>
              </a:spcBef>
              <a:spcAft>
                <a:spcPts val="0"/>
              </a:spcAft>
              <a:defRPr/>
            </a:pPr>
            <a:r>
              <a:rPr kumimoji="0" lang="ja-JP" altLang="en-US" sz="1600" b="1" kern="0" dirty="0">
                <a:solidFill>
                  <a:srgbClr val="000000"/>
                </a:solidFill>
                <a:latin typeface="Century"/>
                <a:ea typeface="ＭＳ ゴシック"/>
                <a:cs typeface="Times New Roman"/>
              </a:rPr>
              <a:t>事業主</a:t>
            </a:r>
            <a:r>
              <a:rPr kumimoji="0" lang="ja-JP" altLang="en-US" sz="1600" b="1" kern="0" dirty="0" smtClean="0">
                <a:solidFill>
                  <a:srgbClr val="000000"/>
                </a:solidFill>
                <a:latin typeface="Century"/>
                <a:ea typeface="ＭＳ ゴシック"/>
                <a:cs typeface="Times New Roman"/>
              </a:rPr>
              <a:t>が必要な措置を講じて雇用の継続を図ることを促進するため、障害者職場復帰</a:t>
            </a:r>
            <a:endParaRPr kumimoji="0" lang="en-US" altLang="ja-JP" sz="1600" b="1" kern="0" dirty="0" smtClean="0">
              <a:solidFill>
                <a:srgbClr val="000000"/>
              </a:solidFill>
              <a:latin typeface="Century"/>
              <a:ea typeface="ＭＳ ゴシック"/>
              <a:cs typeface="Times New Roman"/>
            </a:endParaRPr>
          </a:p>
          <a:p>
            <a:pPr fontAlgn="auto">
              <a:lnSpc>
                <a:spcPts val="2100"/>
              </a:lnSpc>
              <a:spcBef>
                <a:spcPts val="0"/>
              </a:spcBef>
              <a:spcAft>
                <a:spcPts val="0"/>
              </a:spcAft>
              <a:defRPr/>
            </a:pPr>
            <a:r>
              <a:rPr kumimoji="0" lang="ja-JP" altLang="en-US" sz="1600" b="1" kern="0" dirty="0" smtClean="0">
                <a:solidFill>
                  <a:srgbClr val="000000"/>
                </a:solidFill>
                <a:latin typeface="Century"/>
                <a:ea typeface="ＭＳ ゴシック"/>
                <a:cs typeface="Times New Roman"/>
              </a:rPr>
              <a:t>支援助成金（仮称）を支給する。</a:t>
            </a:r>
            <a:endParaRPr kumimoji="0" lang="en-US" altLang="ja-JP" sz="1600" b="1" kern="0" dirty="0" smtClean="0">
              <a:solidFill>
                <a:srgbClr val="000000"/>
              </a:solidFill>
              <a:latin typeface="Century"/>
              <a:ea typeface="ＭＳ ゴシック"/>
              <a:cs typeface="Times New Roman"/>
            </a:endParaRPr>
          </a:p>
        </p:txBody>
      </p:sp>
      <p:sp>
        <p:nvSpPr>
          <p:cNvPr id="5" name="ホームベース 4"/>
          <p:cNvSpPr/>
          <p:nvPr/>
        </p:nvSpPr>
        <p:spPr>
          <a:xfrm>
            <a:off x="194472" y="516319"/>
            <a:ext cx="1206872" cy="296702"/>
          </a:xfrm>
          <a:prstGeom prst="homePlate">
            <a:avLst/>
          </a:prstGeom>
          <a:gradFill rotWithShape="1">
            <a:gsLst>
              <a:gs pos="0">
                <a:srgbClr val="2D2D8A">
                  <a:shade val="51000"/>
                  <a:satMod val="130000"/>
                </a:srgbClr>
              </a:gs>
              <a:gs pos="80000">
                <a:srgbClr val="2D2D8A">
                  <a:shade val="93000"/>
                  <a:satMod val="130000"/>
                </a:srgbClr>
              </a:gs>
              <a:gs pos="100000">
                <a:srgbClr val="2D2D8A">
                  <a:shade val="94000"/>
                  <a:satMod val="135000"/>
                </a:srgbClr>
              </a:gs>
            </a:gsLst>
            <a:lin ang="16200000" scaled="0"/>
          </a:gradFill>
          <a:ln w="9525" cap="flat" cmpd="sng" algn="ctr">
            <a:solidFill>
              <a:srgbClr val="2D2D8A">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fontAlgn="auto">
              <a:spcBef>
                <a:spcPts val="0"/>
              </a:spcBef>
              <a:spcAft>
                <a:spcPts val="0"/>
              </a:spcAft>
              <a:defRPr/>
            </a:pPr>
            <a:r>
              <a:rPr lang="ja-JP" altLang="en-US" kern="0" dirty="0" smtClean="0">
                <a:solidFill>
                  <a:srgbClr val="FFFFFF"/>
                </a:solidFill>
                <a:latin typeface="Arial"/>
                <a:ea typeface="ＭＳ Ｐゴシック"/>
              </a:rPr>
              <a:t>趣旨</a:t>
            </a:r>
          </a:p>
        </p:txBody>
      </p:sp>
      <p:sp>
        <p:nvSpPr>
          <p:cNvPr id="8" name="右矢印 7"/>
          <p:cNvSpPr/>
          <p:nvPr/>
        </p:nvSpPr>
        <p:spPr>
          <a:xfrm>
            <a:off x="5187026" y="2924944"/>
            <a:ext cx="4718974" cy="18002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12" name="正方形/長方形 11"/>
          <p:cNvSpPr/>
          <p:nvPr/>
        </p:nvSpPr>
        <p:spPr>
          <a:xfrm>
            <a:off x="2924777" y="2564904"/>
            <a:ext cx="1950217" cy="64807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r>
              <a:rPr lang="ja-JP" altLang="en-US" sz="1600" b="1" dirty="0" smtClean="0">
                <a:solidFill>
                  <a:prstClr val="black"/>
                </a:solidFill>
              </a:rPr>
              <a:t>　休職　</a:t>
            </a:r>
            <a:endParaRPr lang="en-US" altLang="ja-JP" sz="1600" b="1" dirty="0" smtClean="0">
              <a:solidFill>
                <a:prstClr val="black"/>
              </a:solidFill>
            </a:endParaRPr>
          </a:p>
          <a:p>
            <a:pPr algn="ctr" fontAlgn="auto">
              <a:spcBef>
                <a:spcPts val="0"/>
              </a:spcBef>
              <a:spcAft>
                <a:spcPts val="0"/>
              </a:spcAft>
            </a:pPr>
            <a:endParaRPr lang="en-US" altLang="ja-JP" sz="1600" dirty="0" smtClean="0">
              <a:solidFill>
                <a:prstClr val="black"/>
              </a:solidFill>
            </a:endParaRPr>
          </a:p>
          <a:p>
            <a:pPr algn="ctr" fontAlgn="auto">
              <a:spcBef>
                <a:spcPts val="0"/>
              </a:spcBef>
              <a:spcAft>
                <a:spcPts val="0"/>
              </a:spcAft>
            </a:pPr>
            <a:endParaRPr lang="en-US" altLang="ja-JP" sz="1600" dirty="0">
              <a:solidFill>
                <a:prstClr val="black"/>
              </a:solidFill>
            </a:endParaRPr>
          </a:p>
          <a:p>
            <a:pPr algn="ctr" fontAlgn="auto">
              <a:spcBef>
                <a:spcPts val="0"/>
              </a:spcBef>
              <a:spcAft>
                <a:spcPts val="0"/>
              </a:spcAft>
            </a:pPr>
            <a:r>
              <a:rPr lang="en-US" altLang="ja-JP" sz="1600" dirty="0" smtClean="0">
                <a:solidFill>
                  <a:prstClr val="black"/>
                </a:solidFill>
              </a:rPr>
              <a:t>3</a:t>
            </a:r>
            <a:r>
              <a:rPr lang="ja-JP" altLang="en-US" sz="1600" dirty="0" smtClean="0">
                <a:solidFill>
                  <a:prstClr val="black"/>
                </a:solidFill>
              </a:rPr>
              <a:t>ヶ月以上</a:t>
            </a:r>
            <a:endParaRPr lang="ja-JP" altLang="en-US" sz="1600" dirty="0">
              <a:solidFill>
                <a:prstClr val="black"/>
              </a:solidFill>
            </a:endParaRPr>
          </a:p>
        </p:txBody>
      </p:sp>
      <p:sp>
        <p:nvSpPr>
          <p:cNvPr id="13" name="円形吹き出し 12"/>
          <p:cNvSpPr/>
          <p:nvPr/>
        </p:nvSpPr>
        <p:spPr>
          <a:xfrm>
            <a:off x="2846766" y="3429006"/>
            <a:ext cx="6318702" cy="1333567"/>
          </a:xfrm>
          <a:prstGeom prst="wedgeEllipseCallout">
            <a:avLst>
              <a:gd name="adj1" fmla="val -13157"/>
              <a:gd name="adj2" fmla="val -74978"/>
            </a:avLst>
          </a:prstGeom>
        </p:spPr>
        <p:style>
          <a:lnRef idx="2">
            <a:schemeClr val="accent5"/>
          </a:lnRef>
          <a:fillRef idx="1">
            <a:schemeClr val="lt1"/>
          </a:fillRef>
          <a:effectRef idx="0">
            <a:schemeClr val="accent5"/>
          </a:effectRef>
          <a:fontRef idx="minor">
            <a:schemeClr val="dk1"/>
          </a:fontRef>
        </p:style>
        <p:txBody>
          <a:bodyPr rtlCol="0" anchor="ctr"/>
          <a:lstStyle/>
          <a:p>
            <a:pPr fontAlgn="auto">
              <a:spcBef>
                <a:spcPts val="0"/>
              </a:spcBef>
              <a:spcAft>
                <a:spcPts val="0"/>
              </a:spcAft>
            </a:pPr>
            <a:r>
              <a:rPr lang="ja-JP" altLang="en-US" sz="1400" b="1" dirty="0" smtClean="0">
                <a:solidFill>
                  <a:prstClr val="black"/>
                </a:solidFill>
              </a:rPr>
              <a:t>雇用継続のための措置の例</a:t>
            </a:r>
            <a:endParaRPr lang="en-US" altLang="ja-JP" sz="1400" b="1" dirty="0">
              <a:solidFill>
                <a:prstClr val="black"/>
              </a:solidFill>
            </a:endParaRPr>
          </a:p>
          <a:p>
            <a:pPr marL="171450" indent="-171450" fontAlgn="auto">
              <a:spcBef>
                <a:spcPts val="0"/>
              </a:spcBef>
              <a:spcAft>
                <a:spcPts val="0"/>
              </a:spcAft>
              <a:buFont typeface="Arial" panose="020B0604020202020204" pitchFamily="34" charset="0"/>
              <a:buChar char="•"/>
            </a:pPr>
            <a:r>
              <a:rPr lang="ja-JP" altLang="en-US" sz="1100" dirty="0" smtClean="0">
                <a:solidFill>
                  <a:prstClr val="black"/>
                </a:solidFill>
              </a:rPr>
              <a:t>本人の障害を考慮した能力にあわせた</a:t>
            </a:r>
            <a:r>
              <a:rPr lang="ja-JP" altLang="en-US" sz="1100" dirty="0">
                <a:solidFill>
                  <a:prstClr val="black"/>
                </a:solidFill>
              </a:rPr>
              <a:t>職務開発</a:t>
            </a:r>
            <a:endParaRPr lang="en-US" altLang="ja-JP" sz="1100" dirty="0" smtClean="0">
              <a:solidFill>
                <a:prstClr val="black"/>
              </a:solidFill>
            </a:endParaRPr>
          </a:p>
          <a:p>
            <a:pPr marL="171450" indent="-171450" fontAlgn="auto">
              <a:spcBef>
                <a:spcPts val="0"/>
              </a:spcBef>
              <a:spcAft>
                <a:spcPts val="0"/>
              </a:spcAft>
              <a:buFont typeface="Arial" panose="020B0604020202020204" pitchFamily="34" charset="0"/>
              <a:buChar char="•"/>
            </a:pPr>
            <a:r>
              <a:rPr lang="ja-JP" altLang="en-US" sz="1100" dirty="0">
                <a:solidFill>
                  <a:prstClr val="black"/>
                </a:solidFill>
              </a:rPr>
              <a:t>新た</a:t>
            </a:r>
            <a:r>
              <a:rPr lang="ja-JP" altLang="en-US" sz="1100" dirty="0" smtClean="0">
                <a:solidFill>
                  <a:prstClr val="black"/>
                </a:solidFill>
              </a:rPr>
              <a:t>な</a:t>
            </a:r>
            <a:r>
              <a:rPr lang="ja-JP" altLang="en-US" sz="1100" dirty="0">
                <a:solidFill>
                  <a:prstClr val="black"/>
                </a:solidFill>
              </a:rPr>
              <a:t>業務</a:t>
            </a:r>
            <a:r>
              <a:rPr lang="ja-JP" altLang="en-US" sz="1100" dirty="0" smtClean="0">
                <a:solidFill>
                  <a:prstClr val="black"/>
                </a:solidFill>
              </a:rPr>
              <a:t>の</a:t>
            </a:r>
            <a:r>
              <a:rPr lang="ja-JP" altLang="en-US" sz="1100" dirty="0">
                <a:solidFill>
                  <a:prstClr val="black"/>
                </a:solidFill>
              </a:rPr>
              <a:t>ため</a:t>
            </a:r>
            <a:r>
              <a:rPr lang="ja-JP" altLang="en-US" sz="1100" dirty="0" smtClean="0">
                <a:solidFill>
                  <a:prstClr val="black"/>
                </a:solidFill>
              </a:rPr>
              <a:t>の能力開発</a:t>
            </a:r>
            <a:endParaRPr lang="en-US" altLang="ja-JP" sz="1100" dirty="0" smtClean="0">
              <a:solidFill>
                <a:prstClr val="black"/>
              </a:solidFill>
            </a:endParaRPr>
          </a:p>
          <a:p>
            <a:pPr marL="171450" indent="-171450" fontAlgn="auto">
              <a:spcBef>
                <a:spcPts val="0"/>
              </a:spcBef>
              <a:spcAft>
                <a:spcPts val="0"/>
              </a:spcAft>
              <a:buFont typeface="Arial" panose="020B0604020202020204" pitchFamily="34" charset="0"/>
              <a:buChar char="•"/>
            </a:pPr>
            <a:r>
              <a:rPr lang="ja-JP" altLang="en-US" sz="1100" dirty="0" smtClean="0">
                <a:solidFill>
                  <a:prstClr val="black"/>
                </a:solidFill>
              </a:rPr>
              <a:t>うつ病の者について、</a:t>
            </a:r>
            <a:r>
              <a:rPr lang="en-US" altLang="ja-JP" sz="1100" dirty="0" smtClean="0">
                <a:solidFill>
                  <a:prstClr val="black"/>
                </a:solidFill>
              </a:rPr>
              <a:t>1</a:t>
            </a:r>
            <a:r>
              <a:rPr lang="ja-JP" altLang="en-US" sz="1100" dirty="0" smtClean="0">
                <a:solidFill>
                  <a:prstClr val="black"/>
                </a:solidFill>
              </a:rPr>
              <a:t>ヶ月以上のリワーク支援の提供　　　　等</a:t>
            </a:r>
            <a:endParaRPr lang="ja-JP" altLang="en-US" sz="1100" dirty="0">
              <a:solidFill>
                <a:prstClr val="black"/>
              </a:solidFill>
            </a:endParaRPr>
          </a:p>
        </p:txBody>
      </p:sp>
      <p:cxnSp>
        <p:nvCxnSpPr>
          <p:cNvPr id="17" name="直線コネクタ 16"/>
          <p:cNvCxnSpPr/>
          <p:nvPr/>
        </p:nvCxnSpPr>
        <p:spPr>
          <a:xfrm>
            <a:off x="9399494" y="2636917"/>
            <a:ext cx="0" cy="602061"/>
          </a:xfrm>
          <a:prstGeom prst="line">
            <a:avLst/>
          </a:prstGeom>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5811095" y="2557532"/>
            <a:ext cx="981214"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r>
              <a:rPr lang="en-US" altLang="ja-JP" sz="2000" dirty="0">
                <a:solidFill>
                  <a:prstClr val="black"/>
                </a:solidFill>
              </a:rPr>
              <a:t>6</a:t>
            </a:r>
            <a:r>
              <a:rPr lang="ja-JP" altLang="en-US" sz="2000" dirty="0" smtClean="0">
                <a:solidFill>
                  <a:prstClr val="black"/>
                </a:solidFill>
              </a:rPr>
              <a:t>ヶ月</a:t>
            </a:r>
            <a:endParaRPr lang="ja-JP" altLang="en-US" sz="2000" dirty="0">
              <a:solidFill>
                <a:prstClr val="black"/>
              </a:solidFill>
            </a:endParaRPr>
          </a:p>
        </p:txBody>
      </p:sp>
      <p:sp>
        <p:nvSpPr>
          <p:cNvPr id="24" name="角丸四角形 23"/>
          <p:cNvSpPr/>
          <p:nvPr/>
        </p:nvSpPr>
        <p:spPr>
          <a:xfrm>
            <a:off x="212767" y="5013181"/>
            <a:ext cx="9596439" cy="1836155"/>
          </a:xfrm>
          <a:prstGeom prst="roundRect">
            <a:avLst/>
          </a:prstGeom>
          <a:solidFill>
            <a:srgbClr val="BBE0E3"/>
          </a:solidFill>
          <a:ln w="9525" cap="flat" cmpd="sng" algn="ctr">
            <a:solidFill>
              <a:srgbClr val="000000"/>
            </a:solidFill>
            <a:prstDash val="solid"/>
          </a:ln>
          <a:effectLst/>
        </p:spPr>
        <p:txBody>
          <a:bodyPr rtlCol="0" anchor="ctr"/>
          <a:lstStyle/>
          <a:p>
            <a:pPr fontAlgn="auto">
              <a:spcBef>
                <a:spcPts val="0"/>
              </a:spcBef>
              <a:spcAft>
                <a:spcPts val="0"/>
              </a:spcAft>
              <a:defRPr/>
            </a:pPr>
            <a:r>
              <a:rPr kumimoji="0" lang="ja-JP" altLang="en-US" sz="1400" b="1" kern="0" dirty="0" smtClean="0">
                <a:solidFill>
                  <a:prstClr val="black"/>
                </a:solidFill>
                <a:latin typeface="Century"/>
                <a:ea typeface="ＭＳ ゴシック"/>
                <a:cs typeface="Times New Roman"/>
              </a:rPr>
              <a:t>１　対象事業主</a:t>
            </a:r>
            <a:endParaRPr kumimoji="0" lang="en-US" altLang="ja-JP" sz="1400" b="1" kern="0" dirty="0" smtClean="0">
              <a:solidFill>
                <a:prstClr val="black"/>
              </a:solidFill>
              <a:latin typeface="Century"/>
              <a:ea typeface="ＭＳ ゴシック"/>
              <a:cs typeface="Times New Roman"/>
            </a:endParaRPr>
          </a:p>
          <a:p>
            <a:pPr marL="180000" fontAlgn="auto">
              <a:spcBef>
                <a:spcPts val="0"/>
              </a:spcBef>
              <a:spcAft>
                <a:spcPts val="0"/>
              </a:spcAft>
              <a:defRPr/>
            </a:pPr>
            <a:r>
              <a:rPr kumimoji="0" lang="ja-JP" altLang="en-US" sz="1400" b="1" kern="0" dirty="0" smtClean="0">
                <a:solidFill>
                  <a:prstClr val="black"/>
                </a:solidFill>
                <a:latin typeface="Century"/>
                <a:ea typeface="ＭＳ ゴシック"/>
                <a:cs typeface="Times New Roman"/>
              </a:rPr>
              <a:t>　雇用する労働者が、難病</a:t>
            </a:r>
            <a:r>
              <a:rPr kumimoji="0" lang="ja-JP" altLang="en-US" sz="1400" b="1" kern="0" dirty="0">
                <a:solidFill>
                  <a:prstClr val="black"/>
                </a:solidFill>
                <a:latin typeface="Century"/>
                <a:ea typeface="ＭＳ ゴシック"/>
                <a:cs typeface="Times New Roman"/>
              </a:rPr>
              <a:t>等</a:t>
            </a:r>
            <a:r>
              <a:rPr kumimoji="0" lang="ja-JP" altLang="en-US" sz="1400" b="1" kern="0" dirty="0" smtClean="0">
                <a:solidFill>
                  <a:prstClr val="black"/>
                </a:solidFill>
                <a:latin typeface="Century"/>
                <a:ea typeface="ＭＳ ゴシック"/>
                <a:cs typeface="Times New Roman"/>
              </a:rPr>
              <a:t>の発症</a:t>
            </a:r>
            <a:r>
              <a:rPr kumimoji="0" lang="ja-JP" altLang="en-US" sz="1400" b="1" kern="0" dirty="0">
                <a:solidFill>
                  <a:prstClr val="black"/>
                </a:solidFill>
                <a:latin typeface="Century"/>
                <a:ea typeface="ＭＳ ゴシック"/>
                <a:cs typeface="Times New Roman"/>
              </a:rPr>
              <a:t>や事故</a:t>
            </a:r>
            <a:r>
              <a:rPr kumimoji="0" lang="ja-JP" altLang="en-US" sz="1400" b="1" kern="0" dirty="0" smtClean="0">
                <a:solidFill>
                  <a:prstClr val="black"/>
                </a:solidFill>
                <a:latin typeface="Century"/>
                <a:ea typeface="ＭＳ ゴシック"/>
                <a:cs typeface="Times New Roman"/>
              </a:rPr>
              <a:t>など</a:t>
            </a:r>
            <a:r>
              <a:rPr kumimoji="0" lang="ja-JP" altLang="en-US" sz="1400" b="1" kern="0" dirty="0">
                <a:solidFill>
                  <a:prstClr val="black"/>
                </a:solidFill>
                <a:latin typeface="Century"/>
                <a:ea typeface="ＭＳ ゴシック"/>
                <a:cs typeface="Times New Roman"/>
              </a:rPr>
              <a:t>による</a:t>
            </a:r>
            <a:r>
              <a:rPr kumimoji="0" lang="ja-JP" altLang="en-US" sz="1400" b="1" kern="0" dirty="0" smtClean="0">
                <a:solidFill>
                  <a:prstClr val="black"/>
                </a:solidFill>
                <a:latin typeface="Century"/>
                <a:ea typeface="ＭＳ ゴシック"/>
                <a:cs typeface="Times New Roman"/>
              </a:rPr>
              <a:t>中途障害により</a:t>
            </a:r>
            <a:r>
              <a:rPr kumimoji="0" lang="en-US" altLang="ja-JP" sz="1400" b="1" kern="0" dirty="0" smtClean="0">
                <a:solidFill>
                  <a:prstClr val="black"/>
                </a:solidFill>
                <a:latin typeface="Century"/>
                <a:ea typeface="ＭＳ ゴシック"/>
                <a:cs typeface="Times New Roman"/>
              </a:rPr>
              <a:t>3</a:t>
            </a:r>
            <a:r>
              <a:rPr kumimoji="0" lang="ja-JP" altLang="en-US" sz="1400" b="1" kern="0" dirty="0" smtClean="0">
                <a:solidFill>
                  <a:prstClr val="black"/>
                </a:solidFill>
                <a:latin typeface="Century"/>
                <a:ea typeface="ＭＳ ゴシック"/>
                <a:cs typeface="Times New Roman"/>
              </a:rPr>
              <a:t>ヶ月以上の休職を余儀なくされ、かつ、</a:t>
            </a:r>
            <a:r>
              <a:rPr kumimoji="0" lang="ja-JP" altLang="en-US" sz="1400" b="1" kern="0" dirty="0">
                <a:solidFill>
                  <a:prstClr val="black"/>
                </a:solidFill>
                <a:latin typeface="Century"/>
                <a:ea typeface="ＭＳ ゴシック"/>
                <a:cs typeface="Times New Roman"/>
              </a:rPr>
              <a:t>復帰に</a:t>
            </a:r>
            <a:r>
              <a:rPr kumimoji="0" lang="ja-JP" altLang="en-US" sz="1400" b="1" kern="0" dirty="0" smtClean="0">
                <a:solidFill>
                  <a:prstClr val="black"/>
                </a:solidFill>
                <a:latin typeface="Century"/>
                <a:ea typeface="ＭＳ ゴシック"/>
                <a:cs typeface="Times New Roman"/>
              </a:rPr>
              <a:t>当たり雇用の継続のために職場適応の措置が必要な場合に、</a:t>
            </a:r>
            <a:r>
              <a:rPr kumimoji="0" lang="ja-JP" altLang="en-US" sz="1400" b="1" kern="0" dirty="0">
                <a:solidFill>
                  <a:prstClr val="black"/>
                </a:solidFill>
                <a:latin typeface="Century"/>
                <a:ea typeface="ＭＳ ゴシック"/>
                <a:cs typeface="Times New Roman"/>
              </a:rPr>
              <a:t>その</a:t>
            </a:r>
            <a:r>
              <a:rPr kumimoji="0" lang="ja-JP" altLang="en-US" sz="1400" b="1" kern="0" dirty="0" smtClean="0">
                <a:solidFill>
                  <a:prstClr val="black"/>
                </a:solidFill>
                <a:latin typeface="Century"/>
                <a:ea typeface="ＭＳ ゴシック"/>
                <a:cs typeface="Times New Roman"/>
              </a:rPr>
              <a:t>措置を講じた上で、当該中途障害者の雇用を継続</a:t>
            </a:r>
            <a:r>
              <a:rPr kumimoji="0" lang="ja-JP" altLang="en-US" sz="1400" b="1" kern="0" dirty="0">
                <a:solidFill>
                  <a:prstClr val="black"/>
                </a:solidFill>
                <a:latin typeface="Century"/>
                <a:ea typeface="ＭＳ ゴシック"/>
                <a:cs typeface="Times New Roman"/>
              </a:rPr>
              <a:t>した</a:t>
            </a:r>
            <a:r>
              <a:rPr kumimoji="0" lang="ja-JP" altLang="en-US" sz="1400" b="1" kern="0" dirty="0" smtClean="0">
                <a:solidFill>
                  <a:prstClr val="black"/>
                </a:solidFill>
                <a:latin typeface="Century"/>
                <a:ea typeface="ＭＳ ゴシック"/>
                <a:cs typeface="Times New Roman"/>
              </a:rPr>
              <a:t>事業主</a:t>
            </a:r>
            <a:endParaRPr kumimoji="0" lang="en-US" altLang="ja-JP" sz="1400" b="1" kern="0" dirty="0" smtClean="0">
              <a:solidFill>
                <a:prstClr val="black"/>
              </a:solidFill>
              <a:latin typeface="Century"/>
              <a:ea typeface="ＭＳ ゴシック"/>
              <a:cs typeface="Times New Roman"/>
            </a:endParaRPr>
          </a:p>
          <a:p>
            <a:pPr fontAlgn="auto">
              <a:spcBef>
                <a:spcPts val="0"/>
              </a:spcBef>
              <a:spcAft>
                <a:spcPts val="0"/>
              </a:spcAft>
              <a:defRPr/>
            </a:pPr>
            <a:endParaRPr kumimoji="0" lang="en-US" altLang="ja-JP" sz="1400" b="1" kern="0" dirty="0" smtClean="0">
              <a:solidFill>
                <a:prstClr val="black"/>
              </a:solidFill>
              <a:latin typeface="Century"/>
              <a:ea typeface="ＭＳ ゴシック"/>
              <a:cs typeface="Times New Roman"/>
            </a:endParaRPr>
          </a:p>
          <a:p>
            <a:pPr fontAlgn="auto">
              <a:spcBef>
                <a:spcPts val="0"/>
              </a:spcBef>
              <a:spcAft>
                <a:spcPts val="0"/>
              </a:spcAft>
              <a:defRPr/>
            </a:pPr>
            <a:r>
              <a:rPr kumimoji="0" lang="ja-JP" altLang="en-US" sz="1400" b="1" kern="0" dirty="0" smtClean="0">
                <a:solidFill>
                  <a:prstClr val="black"/>
                </a:solidFill>
                <a:latin typeface="Century"/>
                <a:ea typeface="ＭＳ ゴシック"/>
                <a:cs typeface="Times New Roman"/>
              </a:rPr>
              <a:t>２　支給額</a:t>
            </a:r>
            <a:endParaRPr kumimoji="0" lang="en-US" altLang="ja-JP" sz="1400" b="1" kern="0" dirty="0" smtClean="0">
              <a:solidFill>
                <a:prstClr val="black"/>
              </a:solidFill>
              <a:latin typeface="Century"/>
              <a:ea typeface="ＭＳ ゴシック"/>
              <a:cs typeface="Times New Roman"/>
            </a:endParaRPr>
          </a:p>
          <a:p>
            <a:pPr fontAlgn="auto">
              <a:spcBef>
                <a:spcPts val="0"/>
              </a:spcBef>
              <a:spcAft>
                <a:spcPts val="0"/>
              </a:spcAft>
              <a:defRPr/>
            </a:pPr>
            <a:r>
              <a:rPr kumimoji="0" lang="ja-JP" altLang="en-US" sz="1400" b="1" kern="0" dirty="0" smtClean="0">
                <a:solidFill>
                  <a:prstClr val="black"/>
                </a:solidFill>
                <a:latin typeface="Century"/>
                <a:ea typeface="ＭＳ ゴシック"/>
                <a:cs typeface="Times New Roman"/>
              </a:rPr>
              <a:t>　　大企業　</a:t>
            </a:r>
            <a:r>
              <a:rPr kumimoji="0" lang="en-US" altLang="ja-JP" sz="1400" b="1" kern="0" dirty="0" smtClean="0">
                <a:solidFill>
                  <a:prstClr val="black"/>
                </a:solidFill>
                <a:latin typeface="Century"/>
                <a:ea typeface="ＭＳ ゴシック"/>
                <a:cs typeface="Times New Roman"/>
              </a:rPr>
              <a:t>1</a:t>
            </a:r>
            <a:r>
              <a:rPr kumimoji="0" lang="ja-JP" altLang="en-US" sz="1400" b="1" kern="0" dirty="0" smtClean="0">
                <a:solidFill>
                  <a:prstClr val="black"/>
                </a:solidFill>
                <a:latin typeface="Century"/>
                <a:ea typeface="ＭＳ ゴシック"/>
                <a:cs typeface="Times New Roman"/>
              </a:rPr>
              <a:t>回　</a:t>
            </a:r>
            <a:r>
              <a:rPr kumimoji="0" lang="en-US" altLang="ja-JP" sz="1400" b="1" kern="0" dirty="0" smtClean="0">
                <a:solidFill>
                  <a:prstClr val="black"/>
                </a:solidFill>
                <a:latin typeface="Century"/>
                <a:ea typeface="ＭＳ ゴシック"/>
                <a:cs typeface="Times New Roman"/>
              </a:rPr>
              <a:t>25</a:t>
            </a:r>
            <a:r>
              <a:rPr kumimoji="0" lang="ja-JP" altLang="en-US" sz="1400" b="1" kern="0" dirty="0">
                <a:solidFill>
                  <a:prstClr val="black"/>
                </a:solidFill>
                <a:latin typeface="Century"/>
                <a:ea typeface="ＭＳ ゴシック"/>
                <a:cs typeface="Times New Roman"/>
              </a:rPr>
              <a:t>万</a:t>
            </a:r>
            <a:r>
              <a:rPr kumimoji="0" lang="ja-JP" altLang="en-US" sz="1400" b="1" kern="0" dirty="0" smtClean="0">
                <a:solidFill>
                  <a:prstClr val="black"/>
                </a:solidFill>
                <a:latin typeface="Century"/>
                <a:ea typeface="ＭＳ ゴシック"/>
                <a:cs typeface="Times New Roman"/>
              </a:rPr>
              <a:t>円（合計</a:t>
            </a:r>
            <a:r>
              <a:rPr kumimoji="0" lang="en-US" altLang="ja-JP" sz="1400" b="1" kern="0" dirty="0" smtClean="0">
                <a:solidFill>
                  <a:prstClr val="black"/>
                </a:solidFill>
                <a:latin typeface="Century"/>
                <a:ea typeface="ＭＳ ゴシック"/>
                <a:cs typeface="Times New Roman"/>
              </a:rPr>
              <a:t>50</a:t>
            </a:r>
            <a:r>
              <a:rPr kumimoji="0" lang="ja-JP" altLang="en-US" sz="1400" b="1" kern="0" dirty="0" smtClean="0">
                <a:solidFill>
                  <a:prstClr val="black"/>
                </a:solidFill>
                <a:latin typeface="Century"/>
                <a:ea typeface="ＭＳ ゴシック"/>
                <a:cs typeface="Times New Roman"/>
              </a:rPr>
              <a:t>万円）、中小企業　</a:t>
            </a:r>
            <a:r>
              <a:rPr kumimoji="0" lang="en-US" altLang="ja-JP" sz="1400" b="1" kern="0" dirty="0" smtClean="0">
                <a:solidFill>
                  <a:prstClr val="black"/>
                </a:solidFill>
                <a:latin typeface="Century"/>
                <a:ea typeface="ＭＳ ゴシック"/>
                <a:cs typeface="Times New Roman"/>
              </a:rPr>
              <a:t>1</a:t>
            </a:r>
            <a:r>
              <a:rPr kumimoji="0" lang="ja-JP" altLang="en-US" sz="1400" b="1" kern="0" dirty="0" smtClean="0">
                <a:solidFill>
                  <a:prstClr val="black"/>
                </a:solidFill>
                <a:latin typeface="Century"/>
                <a:ea typeface="ＭＳ ゴシック"/>
                <a:cs typeface="Times New Roman"/>
              </a:rPr>
              <a:t>回</a:t>
            </a:r>
            <a:r>
              <a:rPr kumimoji="0" lang="en-US" altLang="ja-JP" sz="1400" b="1" kern="0" dirty="0" smtClean="0">
                <a:solidFill>
                  <a:prstClr val="black"/>
                </a:solidFill>
                <a:latin typeface="Century"/>
                <a:ea typeface="ＭＳ ゴシック"/>
                <a:cs typeface="Times New Roman"/>
              </a:rPr>
              <a:t>35</a:t>
            </a:r>
            <a:r>
              <a:rPr kumimoji="0" lang="ja-JP" altLang="en-US" sz="1400" b="1" kern="0" dirty="0" smtClean="0">
                <a:solidFill>
                  <a:prstClr val="black"/>
                </a:solidFill>
                <a:latin typeface="Century"/>
                <a:ea typeface="ＭＳ ゴシック"/>
                <a:cs typeface="Times New Roman"/>
              </a:rPr>
              <a:t>万円　（合計</a:t>
            </a:r>
            <a:r>
              <a:rPr kumimoji="0" lang="en-US" altLang="ja-JP" sz="1400" b="1" kern="0" dirty="0" smtClean="0">
                <a:solidFill>
                  <a:prstClr val="black"/>
                </a:solidFill>
                <a:latin typeface="Century"/>
                <a:ea typeface="ＭＳ ゴシック"/>
                <a:cs typeface="Times New Roman"/>
              </a:rPr>
              <a:t>70</a:t>
            </a:r>
            <a:r>
              <a:rPr kumimoji="0" lang="ja-JP" altLang="en-US" sz="1400" b="1" kern="0" dirty="0" smtClean="0">
                <a:solidFill>
                  <a:prstClr val="black"/>
                </a:solidFill>
                <a:latin typeface="Century"/>
                <a:ea typeface="ＭＳ ゴシック"/>
                <a:cs typeface="Times New Roman"/>
              </a:rPr>
              <a:t>万円）</a:t>
            </a:r>
            <a:endParaRPr kumimoji="0" lang="en-US" altLang="ja-JP" sz="1400" b="1" kern="0" dirty="0" smtClean="0">
              <a:solidFill>
                <a:prstClr val="black"/>
              </a:solidFill>
              <a:latin typeface="Century"/>
              <a:ea typeface="ＭＳ ゴシック"/>
              <a:cs typeface="Times New Roman"/>
            </a:endParaRPr>
          </a:p>
        </p:txBody>
      </p:sp>
      <p:sp>
        <p:nvSpPr>
          <p:cNvPr id="23" name="ホームベース 22"/>
          <p:cNvSpPr/>
          <p:nvPr/>
        </p:nvSpPr>
        <p:spPr>
          <a:xfrm>
            <a:off x="223653" y="4860490"/>
            <a:ext cx="1621625" cy="296702"/>
          </a:xfrm>
          <a:prstGeom prst="homePlate">
            <a:avLst/>
          </a:prstGeom>
          <a:gradFill rotWithShape="1">
            <a:gsLst>
              <a:gs pos="0">
                <a:srgbClr val="2D2D8A">
                  <a:shade val="51000"/>
                  <a:satMod val="130000"/>
                </a:srgbClr>
              </a:gs>
              <a:gs pos="80000">
                <a:srgbClr val="2D2D8A">
                  <a:shade val="93000"/>
                  <a:satMod val="130000"/>
                </a:srgbClr>
              </a:gs>
              <a:gs pos="100000">
                <a:srgbClr val="2D2D8A">
                  <a:shade val="94000"/>
                  <a:satMod val="135000"/>
                </a:srgbClr>
              </a:gs>
            </a:gsLst>
            <a:lin ang="16200000" scaled="0"/>
          </a:gradFill>
          <a:ln w="9525" cap="flat" cmpd="sng" algn="ctr">
            <a:solidFill>
              <a:srgbClr val="2D2D8A">
                <a:shade val="95000"/>
                <a:satMod val="105000"/>
              </a:srgbClr>
            </a:solidFill>
            <a:prstDash val="solid"/>
          </a:ln>
          <a:effectLst>
            <a:outerShdw blurRad="40000" dist="23000" dir="5400000" rotWithShape="0">
              <a:srgbClr val="000000">
                <a:alpha val="35000"/>
              </a:srgbClr>
            </a:outerShdw>
          </a:effectLst>
        </p:spPr>
        <p:txBody>
          <a:bodyPr rtlCol="0" anchor="ctr"/>
          <a:lstStyle/>
          <a:p>
            <a:pPr algn="ctr" fontAlgn="auto">
              <a:spcBef>
                <a:spcPts val="0"/>
              </a:spcBef>
              <a:spcAft>
                <a:spcPts val="0"/>
              </a:spcAft>
              <a:defRPr/>
            </a:pPr>
            <a:r>
              <a:rPr kumimoji="0" lang="ja-JP" altLang="en-US" kern="0" dirty="0" smtClean="0">
                <a:solidFill>
                  <a:srgbClr val="FFFFFF"/>
                </a:solidFill>
                <a:latin typeface="Arial"/>
                <a:ea typeface="ＭＳ Ｐゴシック"/>
              </a:rPr>
              <a:t>助成の内容</a:t>
            </a:r>
            <a:endParaRPr lang="ja-JP" altLang="en-US" kern="0" dirty="0" smtClean="0">
              <a:solidFill>
                <a:srgbClr val="FFFFFF"/>
              </a:solidFill>
              <a:latin typeface="Arial"/>
              <a:ea typeface="ＭＳ Ｐゴシック"/>
            </a:endParaRPr>
          </a:p>
        </p:txBody>
      </p:sp>
      <p:pic>
        <p:nvPicPr>
          <p:cNvPr id="1027" name="Picture 3" descr="C:\Users\WMEDE\AppData\Local\Microsoft\Windows\Temporary Internet Files\Content.IE5\3VYER4YY\MC90008886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32805" y="3597347"/>
            <a:ext cx="1500410" cy="1210060"/>
          </a:xfrm>
          <a:prstGeom prst="rect">
            <a:avLst/>
          </a:prstGeom>
          <a:noFill/>
          <a:extLst>
            <a:ext uri="{909E8E84-426E-40DD-AFC4-6F175D3DCCD1}">
              <a14:hiddenFill xmlns:a14="http://schemas.microsoft.com/office/drawing/2010/main">
                <a:solidFill>
                  <a:srgbClr val="FFFFFF"/>
                </a:solidFill>
              </a14:hiddenFill>
            </a:ext>
          </a:extLst>
        </p:spPr>
      </p:pic>
      <p:sp>
        <p:nvSpPr>
          <p:cNvPr id="20" name="左中かっこ 19"/>
          <p:cNvSpPr/>
          <p:nvPr/>
        </p:nvSpPr>
        <p:spPr>
          <a:xfrm rot="5400000">
            <a:off x="3791973" y="1607698"/>
            <a:ext cx="281705" cy="2484153"/>
          </a:xfrm>
          <a:prstGeom prst="leftBrace">
            <a:avLst>
              <a:gd name="adj1" fmla="val 79683"/>
              <a:gd name="adj2" fmla="val 50000"/>
            </a:avLst>
          </a:prstGeom>
        </p:spPr>
        <p:style>
          <a:lnRef idx="1">
            <a:schemeClr val="dk1"/>
          </a:lnRef>
          <a:fillRef idx="0">
            <a:schemeClr val="dk1"/>
          </a:fillRef>
          <a:effectRef idx="0">
            <a:schemeClr val="dk1"/>
          </a:effectRef>
          <a:fontRef idx="minor">
            <a:schemeClr val="tx1"/>
          </a:fontRef>
        </p:style>
        <p:txBody>
          <a:bodyPr rtlCol="0" anchor="ctr"/>
          <a:lstStyle/>
          <a:p>
            <a:pPr algn="ctr" fontAlgn="auto">
              <a:spcBef>
                <a:spcPts val="0"/>
              </a:spcBef>
              <a:spcAft>
                <a:spcPts val="0"/>
              </a:spcAft>
            </a:pPr>
            <a:endParaRPr lang="ja-JP" altLang="en-US">
              <a:solidFill>
                <a:prstClr val="black"/>
              </a:solidFill>
            </a:endParaRPr>
          </a:p>
        </p:txBody>
      </p:sp>
      <p:sp>
        <p:nvSpPr>
          <p:cNvPr id="22" name="正方形/長方形 21"/>
          <p:cNvSpPr/>
          <p:nvPr/>
        </p:nvSpPr>
        <p:spPr>
          <a:xfrm>
            <a:off x="6596642" y="2204870"/>
            <a:ext cx="1950217" cy="353811"/>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r>
              <a:rPr lang="ja-JP" altLang="en-US" sz="1600" b="1" dirty="0" smtClean="0">
                <a:solidFill>
                  <a:prstClr val="black"/>
                </a:solidFill>
              </a:rPr>
              <a:t>雇用継続　</a:t>
            </a:r>
            <a:endParaRPr lang="en-US" altLang="ja-JP" sz="1600" b="1" dirty="0" smtClean="0">
              <a:solidFill>
                <a:prstClr val="black"/>
              </a:solidFill>
            </a:endParaRPr>
          </a:p>
        </p:txBody>
      </p:sp>
      <p:sp>
        <p:nvSpPr>
          <p:cNvPr id="2" name="下矢印吹き出し 1"/>
          <p:cNvSpPr/>
          <p:nvPr/>
        </p:nvSpPr>
        <p:spPr>
          <a:xfrm>
            <a:off x="4601961" y="2276872"/>
            <a:ext cx="1209134" cy="728240"/>
          </a:xfrm>
          <a:prstGeom prst="downArrowCallout">
            <a:avLst>
              <a:gd name="adj1" fmla="val 25000"/>
              <a:gd name="adj2" fmla="val 22535"/>
              <a:gd name="adj3" fmla="val 25000"/>
              <a:gd name="adj4" fmla="val 64977"/>
            </a:avLst>
          </a:prstGeom>
        </p:spPr>
        <p:style>
          <a:lnRef idx="2">
            <a:schemeClr val="accent6"/>
          </a:lnRef>
          <a:fillRef idx="1">
            <a:schemeClr val="lt1"/>
          </a:fillRef>
          <a:effectRef idx="0">
            <a:schemeClr val="accent6"/>
          </a:effectRef>
          <a:fontRef idx="minor">
            <a:schemeClr val="dk1"/>
          </a:fontRef>
        </p:style>
        <p:txBody>
          <a:bodyPr rtlCol="0" anchor="ctr"/>
          <a:lstStyle/>
          <a:p>
            <a:pPr algn="ctr" fontAlgn="auto">
              <a:spcBef>
                <a:spcPts val="0"/>
              </a:spcBef>
              <a:spcAft>
                <a:spcPts val="0"/>
              </a:spcAft>
            </a:pPr>
            <a:r>
              <a:rPr lang="ja-JP" altLang="en-US" sz="1600" b="1" dirty="0" smtClean="0">
                <a:solidFill>
                  <a:prstClr val="black"/>
                </a:solidFill>
              </a:rPr>
              <a:t>職場復帰</a:t>
            </a:r>
            <a:endParaRPr lang="ja-JP" altLang="en-US" sz="1600" b="1" dirty="0">
              <a:solidFill>
                <a:prstClr val="black"/>
              </a:solidFill>
            </a:endParaRPr>
          </a:p>
        </p:txBody>
      </p:sp>
      <p:sp>
        <p:nvSpPr>
          <p:cNvPr id="9" name="爆発 1 8"/>
          <p:cNvSpPr/>
          <p:nvPr/>
        </p:nvSpPr>
        <p:spPr>
          <a:xfrm>
            <a:off x="797910" y="2204870"/>
            <a:ext cx="2262251" cy="2068221"/>
          </a:xfrm>
          <a:custGeom>
            <a:avLst/>
            <a:gdLst>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7312 w 21600"/>
              <a:gd name="connsiteY22" fmla="*/ 6320 h 21600"/>
              <a:gd name="connsiteX23" fmla="*/ 8352 w 21600"/>
              <a:gd name="connsiteY23" fmla="*/ 2295 h 21600"/>
              <a:gd name="connsiteX24" fmla="*/ 10800 w 21600"/>
              <a:gd name="connsiteY24" fmla="*/ 5800 h 21600"/>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4627 w 21600"/>
              <a:gd name="connsiteY20" fmla="*/ 7617 h 21600"/>
              <a:gd name="connsiteX21" fmla="*/ 370 w 21600"/>
              <a:gd name="connsiteY21" fmla="*/ 2295 h 21600"/>
              <a:gd name="connsiteX22" fmla="*/ 6223 w 21600"/>
              <a:gd name="connsiteY22" fmla="*/ 4410 h 21600"/>
              <a:gd name="connsiteX23" fmla="*/ 8352 w 21600"/>
              <a:gd name="connsiteY23" fmla="*/ 2295 h 21600"/>
              <a:gd name="connsiteX24" fmla="*/ 10800 w 21600"/>
              <a:gd name="connsiteY24" fmla="*/ 5800 h 21600"/>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4935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2585 w 21600"/>
              <a:gd name="connsiteY20" fmla="*/ 7470 h 21600"/>
              <a:gd name="connsiteX21" fmla="*/ 370 w 21600"/>
              <a:gd name="connsiteY21" fmla="*/ 2295 h 21600"/>
              <a:gd name="connsiteX22" fmla="*/ 6223 w 21600"/>
              <a:gd name="connsiteY22" fmla="*/ 4410 h 21600"/>
              <a:gd name="connsiteX23" fmla="*/ 8352 w 21600"/>
              <a:gd name="connsiteY23" fmla="*/ 2295 h 21600"/>
              <a:gd name="connsiteX24" fmla="*/ 10800 w 21600"/>
              <a:gd name="connsiteY24" fmla="*/ 5800 h 21600"/>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6837 w 21600"/>
              <a:gd name="connsiteY8" fmla="*/ 12942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6551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2585 w 21600"/>
              <a:gd name="connsiteY20" fmla="*/ 7470 h 21600"/>
              <a:gd name="connsiteX21" fmla="*/ 370 w 21600"/>
              <a:gd name="connsiteY21" fmla="*/ 2295 h 21600"/>
              <a:gd name="connsiteX22" fmla="*/ 6223 w 21600"/>
              <a:gd name="connsiteY22" fmla="*/ 4410 h 21600"/>
              <a:gd name="connsiteX23" fmla="*/ 8352 w 21600"/>
              <a:gd name="connsiteY23" fmla="*/ 2295 h 21600"/>
              <a:gd name="connsiteX24" fmla="*/ 10800 w 21600"/>
              <a:gd name="connsiteY24" fmla="*/ 5800 h 21600"/>
              <a:gd name="connsiteX0" fmla="*/ 10800 w 21600"/>
              <a:gd name="connsiteY0" fmla="*/ 5800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8334 w 21600"/>
              <a:gd name="connsiteY8" fmla="*/ 13677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6551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2585 w 21600"/>
              <a:gd name="connsiteY20" fmla="*/ 7470 h 21600"/>
              <a:gd name="connsiteX21" fmla="*/ 370 w 21600"/>
              <a:gd name="connsiteY21" fmla="*/ 2295 h 21600"/>
              <a:gd name="connsiteX22" fmla="*/ 6223 w 21600"/>
              <a:gd name="connsiteY22" fmla="*/ 4410 h 21600"/>
              <a:gd name="connsiteX23" fmla="*/ 8352 w 21600"/>
              <a:gd name="connsiteY23" fmla="*/ 2295 h 21600"/>
              <a:gd name="connsiteX24" fmla="*/ 10800 w 21600"/>
              <a:gd name="connsiteY24" fmla="*/ 5800 h 21600"/>
              <a:gd name="connsiteX0" fmla="*/ 10800 w 21600"/>
              <a:gd name="connsiteY0" fmla="*/ 4625 h 21600"/>
              <a:gd name="connsiteX1" fmla="*/ 14522 w 21600"/>
              <a:gd name="connsiteY1" fmla="*/ 0 h 21600"/>
              <a:gd name="connsiteX2" fmla="*/ 14155 w 21600"/>
              <a:gd name="connsiteY2" fmla="*/ 5325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8334 w 21600"/>
              <a:gd name="connsiteY8" fmla="*/ 13677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6551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2585 w 21600"/>
              <a:gd name="connsiteY20" fmla="*/ 7470 h 21600"/>
              <a:gd name="connsiteX21" fmla="*/ 370 w 21600"/>
              <a:gd name="connsiteY21" fmla="*/ 2295 h 21600"/>
              <a:gd name="connsiteX22" fmla="*/ 6223 w 21600"/>
              <a:gd name="connsiteY22" fmla="*/ 4410 h 21600"/>
              <a:gd name="connsiteX23" fmla="*/ 8352 w 21600"/>
              <a:gd name="connsiteY23" fmla="*/ 2295 h 21600"/>
              <a:gd name="connsiteX24" fmla="*/ 10800 w 21600"/>
              <a:gd name="connsiteY24" fmla="*/ 4625 h 21600"/>
              <a:gd name="connsiteX0" fmla="*/ 10800 w 21600"/>
              <a:gd name="connsiteY0" fmla="*/ 4625 h 21600"/>
              <a:gd name="connsiteX1" fmla="*/ 14522 w 21600"/>
              <a:gd name="connsiteY1" fmla="*/ 0 h 21600"/>
              <a:gd name="connsiteX2" fmla="*/ 15244 w 21600"/>
              <a:gd name="connsiteY2" fmla="*/ 4297 h 21600"/>
              <a:gd name="connsiteX3" fmla="*/ 18380 w 21600"/>
              <a:gd name="connsiteY3" fmla="*/ 4457 h 21600"/>
              <a:gd name="connsiteX4" fmla="*/ 16702 w 21600"/>
              <a:gd name="connsiteY4" fmla="*/ 7315 h 21600"/>
              <a:gd name="connsiteX5" fmla="*/ 21097 w 21600"/>
              <a:gd name="connsiteY5" fmla="*/ 8137 h 21600"/>
              <a:gd name="connsiteX6" fmla="*/ 17607 w 21600"/>
              <a:gd name="connsiteY6" fmla="*/ 10475 h 21600"/>
              <a:gd name="connsiteX7" fmla="*/ 21600 w 21600"/>
              <a:gd name="connsiteY7" fmla="*/ 13290 h 21600"/>
              <a:gd name="connsiteX8" fmla="*/ 18334 w 21600"/>
              <a:gd name="connsiteY8" fmla="*/ 13677 h 21600"/>
              <a:gd name="connsiteX9" fmla="*/ 18145 w 21600"/>
              <a:gd name="connsiteY9" fmla="*/ 18095 h 21600"/>
              <a:gd name="connsiteX10" fmla="*/ 14020 w 21600"/>
              <a:gd name="connsiteY10" fmla="*/ 14457 h 21600"/>
              <a:gd name="connsiteX11" fmla="*/ 13247 w 21600"/>
              <a:gd name="connsiteY11" fmla="*/ 19737 h 21600"/>
              <a:gd name="connsiteX12" fmla="*/ 10532 w 21600"/>
              <a:gd name="connsiteY12" fmla="*/ 16551 h 21600"/>
              <a:gd name="connsiteX13" fmla="*/ 8485 w 21600"/>
              <a:gd name="connsiteY13" fmla="*/ 21600 h 21600"/>
              <a:gd name="connsiteX14" fmla="*/ 7715 w 21600"/>
              <a:gd name="connsiteY14" fmla="*/ 15627 h 21600"/>
              <a:gd name="connsiteX15" fmla="*/ 4762 w 21600"/>
              <a:gd name="connsiteY15" fmla="*/ 17617 h 21600"/>
              <a:gd name="connsiteX16" fmla="*/ 5667 w 21600"/>
              <a:gd name="connsiteY16" fmla="*/ 13937 h 21600"/>
              <a:gd name="connsiteX17" fmla="*/ 135 w 21600"/>
              <a:gd name="connsiteY17" fmla="*/ 14587 h 21600"/>
              <a:gd name="connsiteX18" fmla="*/ 3722 w 21600"/>
              <a:gd name="connsiteY18" fmla="*/ 11775 h 21600"/>
              <a:gd name="connsiteX19" fmla="*/ 0 w 21600"/>
              <a:gd name="connsiteY19" fmla="*/ 8615 h 21600"/>
              <a:gd name="connsiteX20" fmla="*/ 2585 w 21600"/>
              <a:gd name="connsiteY20" fmla="*/ 7470 h 21600"/>
              <a:gd name="connsiteX21" fmla="*/ 370 w 21600"/>
              <a:gd name="connsiteY21" fmla="*/ 2295 h 21600"/>
              <a:gd name="connsiteX22" fmla="*/ 6223 w 21600"/>
              <a:gd name="connsiteY22" fmla="*/ 4410 h 21600"/>
              <a:gd name="connsiteX23" fmla="*/ 8352 w 21600"/>
              <a:gd name="connsiteY23" fmla="*/ 2295 h 21600"/>
              <a:gd name="connsiteX24" fmla="*/ 10800 w 21600"/>
              <a:gd name="connsiteY24" fmla="*/ 4625 h 2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1600" h="21600">
                <a:moveTo>
                  <a:pt x="10800" y="4625"/>
                </a:moveTo>
                <a:lnTo>
                  <a:pt x="14522" y="0"/>
                </a:lnTo>
                <a:cubicBezTo>
                  <a:pt x="14400" y="1775"/>
                  <a:pt x="15366" y="2522"/>
                  <a:pt x="15244" y="4297"/>
                </a:cubicBezTo>
                <a:lnTo>
                  <a:pt x="18380" y="4457"/>
                </a:lnTo>
                <a:lnTo>
                  <a:pt x="16702" y="7315"/>
                </a:lnTo>
                <a:lnTo>
                  <a:pt x="21097" y="8137"/>
                </a:lnTo>
                <a:lnTo>
                  <a:pt x="17607" y="10475"/>
                </a:lnTo>
                <a:lnTo>
                  <a:pt x="21600" y="13290"/>
                </a:lnTo>
                <a:lnTo>
                  <a:pt x="18334" y="13677"/>
                </a:lnTo>
                <a:lnTo>
                  <a:pt x="18145" y="18095"/>
                </a:lnTo>
                <a:lnTo>
                  <a:pt x="14020" y="14457"/>
                </a:lnTo>
                <a:lnTo>
                  <a:pt x="13247" y="19737"/>
                </a:lnTo>
                <a:lnTo>
                  <a:pt x="10532" y="16551"/>
                </a:lnTo>
                <a:lnTo>
                  <a:pt x="8485" y="21600"/>
                </a:lnTo>
                <a:cubicBezTo>
                  <a:pt x="8228" y="19609"/>
                  <a:pt x="7972" y="17618"/>
                  <a:pt x="7715" y="15627"/>
                </a:cubicBezTo>
                <a:lnTo>
                  <a:pt x="4762" y="17617"/>
                </a:lnTo>
                <a:lnTo>
                  <a:pt x="5667" y="13937"/>
                </a:lnTo>
                <a:lnTo>
                  <a:pt x="135" y="14587"/>
                </a:lnTo>
                <a:lnTo>
                  <a:pt x="3722" y="11775"/>
                </a:lnTo>
                <a:lnTo>
                  <a:pt x="0" y="8615"/>
                </a:lnTo>
                <a:lnTo>
                  <a:pt x="2585" y="7470"/>
                </a:lnTo>
                <a:lnTo>
                  <a:pt x="370" y="2295"/>
                </a:lnTo>
                <a:lnTo>
                  <a:pt x="6223" y="4410"/>
                </a:lnTo>
                <a:lnTo>
                  <a:pt x="8352" y="2295"/>
                </a:lnTo>
                <a:lnTo>
                  <a:pt x="10800" y="4625"/>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ja-JP" altLang="en-US" b="1" dirty="0" smtClean="0">
                <a:solidFill>
                  <a:prstClr val="white"/>
                </a:solidFill>
                <a:latin typeface="ＭＳ Ｐゴシック"/>
              </a:rPr>
              <a:t>発病・事故等</a:t>
            </a:r>
            <a:endParaRPr lang="en-US" altLang="ja-JP" b="1" dirty="0" smtClean="0">
              <a:solidFill>
                <a:prstClr val="white"/>
              </a:solidFill>
              <a:latin typeface="ＭＳ Ｐゴシック"/>
            </a:endParaRPr>
          </a:p>
          <a:p>
            <a:pPr algn="ctr" fontAlgn="auto">
              <a:spcBef>
                <a:spcPts val="0"/>
              </a:spcBef>
              <a:spcAft>
                <a:spcPts val="0"/>
              </a:spcAft>
            </a:pPr>
            <a:r>
              <a:rPr lang="ja-JP" altLang="en-US" b="1" dirty="0" smtClean="0">
                <a:solidFill>
                  <a:prstClr val="white"/>
                </a:solidFill>
                <a:latin typeface="ＭＳ Ｐゴシック"/>
              </a:rPr>
              <a:t>による</a:t>
            </a:r>
            <a:endParaRPr lang="en-US" altLang="ja-JP" b="1" dirty="0" smtClean="0">
              <a:solidFill>
                <a:prstClr val="white"/>
              </a:solidFill>
              <a:latin typeface="ＭＳ Ｐゴシック"/>
            </a:endParaRPr>
          </a:p>
          <a:p>
            <a:pPr algn="ctr" fontAlgn="auto">
              <a:spcBef>
                <a:spcPts val="0"/>
              </a:spcBef>
              <a:spcAft>
                <a:spcPts val="0"/>
              </a:spcAft>
            </a:pPr>
            <a:r>
              <a:rPr lang="ja-JP" altLang="en-US" b="1" dirty="0" smtClean="0">
                <a:solidFill>
                  <a:prstClr val="white"/>
                </a:solidFill>
                <a:latin typeface="ＭＳ Ｐゴシック"/>
              </a:rPr>
              <a:t>中途障害</a:t>
            </a:r>
            <a:endParaRPr lang="ja-JP" altLang="en-US" b="1" dirty="0">
              <a:solidFill>
                <a:prstClr val="white"/>
              </a:solidFill>
              <a:latin typeface="ＭＳ Ｐゴシック"/>
            </a:endParaRPr>
          </a:p>
        </p:txBody>
      </p:sp>
      <p:pic>
        <p:nvPicPr>
          <p:cNvPr id="1026" name="Picture 2" descr="C:\Users\WMEDE\AppData\Local\Microsoft\Windows\Temporary Internet Files\Content.IE5\3VYER4YY\MC90035907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4052" y="3537012"/>
            <a:ext cx="1296680" cy="1116124"/>
          </a:xfrm>
          <a:prstGeom prst="rect">
            <a:avLst/>
          </a:prstGeom>
          <a:noFill/>
          <a:extLst>
            <a:ext uri="{909E8E84-426E-40DD-AFC4-6F175D3DCCD1}">
              <a14:hiddenFill xmlns:a14="http://schemas.microsoft.com/office/drawing/2010/main">
                <a:solidFill>
                  <a:srgbClr val="FFFFFF"/>
                </a:solidFill>
              </a14:hiddenFill>
            </a:ext>
          </a:extLst>
        </p:spPr>
      </p:pic>
      <p:sp>
        <p:nvSpPr>
          <p:cNvPr id="25" name="正方形/長方形 24"/>
          <p:cNvSpPr/>
          <p:nvPr/>
        </p:nvSpPr>
        <p:spPr>
          <a:xfrm>
            <a:off x="7842198" y="2513566"/>
            <a:ext cx="981214"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fontAlgn="auto">
              <a:spcBef>
                <a:spcPts val="0"/>
              </a:spcBef>
              <a:spcAft>
                <a:spcPts val="0"/>
              </a:spcAft>
            </a:pPr>
            <a:r>
              <a:rPr lang="en-US" altLang="ja-JP" sz="2000" dirty="0">
                <a:solidFill>
                  <a:prstClr val="black"/>
                </a:solidFill>
              </a:rPr>
              <a:t>6</a:t>
            </a:r>
            <a:r>
              <a:rPr lang="ja-JP" altLang="en-US" sz="2000" dirty="0" smtClean="0">
                <a:solidFill>
                  <a:prstClr val="black"/>
                </a:solidFill>
              </a:rPr>
              <a:t>ヶ月</a:t>
            </a:r>
            <a:endParaRPr lang="ja-JP" altLang="en-US" sz="2000" dirty="0">
              <a:solidFill>
                <a:prstClr val="black"/>
              </a:solidFill>
            </a:endParaRPr>
          </a:p>
        </p:txBody>
      </p:sp>
      <p:cxnSp>
        <p:nvCxnSpPr>
          <p:cNvPr id="26" name="直線コネクタ 25"/>
          <p:cNvCxnSpPr/>
          <p:nvPr/>
        </p:nvCxnSpPr>
        <p:spPr>
          <a:xfrm>
            <a:off x="7293260" y="2708926"/>
            <a:ext cx="6730" cy="541727"/>
          </a:xfrm>
          <a:prstGeom prst="line">
            <a:avLst/>
          </a:prstGeom>
        </p:spPr>
        <p:style>
          <a:lnRef idx="1">
            <a:schemeClr val="accent1"/>
          </a:lnRef>
          <a:fillRef idx="0">
            <a:schemeClr val="accent1"/>
          </a:fillRef>
          <a:effectRef idx="0">
            <a:schemeClr val="accent1"/>
          </a:effectRef>
          <a:fontRef idx="minor">
            <a:schemeClr val="tx1"/>
          </a:fontRef>
        </p:style>
      </p:cxnSp>
      <p:sp>
        <p:nvSpPr>
          <p:cNvPr id="3" name="二等辺三角形 2"/>
          <p:cNvSpPr/>
          <p:nvPr/>
        </p:nvSpPr>
        <p:spPr>
          <a:xfrm rot="10800000">
            <a:off x="7221981" y="2852936"/>
            <a:ext cx="156017" cy="11689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27" name="二等辺三角形 26"/>
          <p:cNvSpPr/>
          <p:nvPr/>
        </p:nvSpPr>
        <p:spPr>
          <a:xfrm rot="10800000">
            <a:off x="9321488" y="2852936"/>
            <a:ext cx="156017" cy="11689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ja-JP" altLang="en-US">
              <a:solidFill>
                <a:prstClr val="white"/>
              </a:solidFill>
            </a:endParaRPr>
          </a:p>
        </p:txBody>
      </p:sp>
      <p:sp>
        <p:nvSpPr>
          <p:cNvPr id="28" name="スライド番号プレースホルダー 2"/>
          <p:cNvSpPr>
            <a:spLocks/>
          </p:cNvSpPr>
          <p:nvPr/>
        </p:nvSpPr>
        <p:spPr bwMode="auto">
          <a:xfrm>
            <a:off x="9408792"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20</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356599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4"/>
          <p:cNvSpPr>
            <a:spLocks noChangeArrowheads="1"/>
          </p:cNvSpPr>
          <p:nvPr/>
        </p:nvSpPr>
        <p:spPr bwMode="auto">
          <a:xfrm>
            <a:off x="194338" y="692696"/>
            <a:ext cx="9439183" cy="1152128"/>
          </a:xfrm>
          <a:prstGeom prst="roundRect">
            <a:avLst>
              <a:gd name="adj" fmla="val 7898"/>
            </a:avLst>
          </a:prstGeom>
          <a:solidFill>
            <a:schemeClr val="bg1"/>
          </a:solidFill>
          <a:ln w="63500" cmpd="thickThin" algn="ctr">
            <a:solidFill>
              <a:srgbClr val="333399"/>
            </a:solidFill>
            <a:round/>
            <a:headEnd/>
            <a:tailEnd/>
          </a:ln>
        </p:spPr>
        <p:txBody>
          <a:bodyPr anchor="ctr"/>
          <a:lstStyle/>
          <a:p>
            <a:pPr fontAlgn="auto">
              <a:spcBef>
                <a:spcPts val="0"/>
              </a:spcBef>
              <a:spcAft>
                <a:spcPts val="0"/>
              </a:spcAft>
            </a:pPr>
            <a:endParaRPr lang="en-US" altLang="ja-JP" sz="900" dirty="0" smtClean="0">
              <a:solidFill>
                <a:prstClr val="black"/>
              </a:solidFill>
              <a:latin typeface="Calibri"/>
              <a:ea typeface="ＭＳ Ｐゴシック"/>
            </a:endParaRPr>
          </a:p>
          <a:p>
            <a:pPr fontAlgn="auto">
              <a:spcBef>
                <a:spcPts val="0"/>
              </a:spcBef>
              <a:spcAft>
                <a:spcPts val="0"/>
              </a:spcAft>
            </a:pPr>
            <a:r>
              <a:rPr lang="ja-JP" altLang="en-US" dirty="0">
                <a:solidFill>
                  <a:prstClr val="black"/>
                </a:solidFill>
                <a:latin typeface="Calibri"/>
                <a:ea typeface="ＭＳ Ｐゴシック"/>
              </a:rPr>
              <a:t>　</a:t>
            </a:r>
            <a:r>
              <a:rPr lang="ja-JP" altLang="ja-JP" dirty="0" smtClean="0">
                <a:solidFill>
                  <a:prstClr val="black"/>
                </a:solidFill>
                <a:latin typeface="Calibri"/>
                <a:ea typeface="ＭＳ Ｐゴシック"/>
              </a:rPr>
              <a:t>障害者</a:t>
            </a:r>
            <a:r>
              <a:rPr lang="ja-JP" altLang="ja-JP" dirty="0">
                <a:solidFill>
                  <a:prstClr val="black"/>
                </a:solidFill>
                <a:latin typeface="Calibri"/>
                <a:ea typeface="ＭＳ Ｐゴシック"/>
              </a:rPr>
              <a:t>の職場適応・職場定着を</a:t>
            </a:r>
            <a:r>
              <a:rPr lang="ja-JP" altLang="ja-JP" dirty="0" smtClean="0">
                <a:solidFill>
                  <a:prstClr val="black"/>
                </a:solidFill>
                <a:latin typeface="Calibri"/>
                <a:ea typeface="ＭＳ Ｐゴシック"/>
              </a:rPr>
              <a:t>図る</a:t>
            </a:r>
            <a:r>
              <a:rPr lang="ja-JP" altLang="en-US" dirty="0" smtClean="0">
                <a:solidFill>
                  <a:prstClr val="black"/>
                </a:solidFill>
                <a:latin typeface="Calibri"/>
                <a:ea typeface="ＭＳ Ｐゴシック"/>
              </a:rPr>
              <a:t>ため、</a:t>
            </a:r>
            <a:r>
              <a:rPr lang="ja-JP" altLang="ja-JP" dirty="0" smtClean="0">
                <a:solidFill>
                  <a:prstClr val="black"/>
                </a:solidFill>
                <a:latin typeface="Calibri"/>
                <a:ea typeface="ＭＳ Ｐゴシック"/>
              </a:rPr>
              <a:t>障害者</a:t>
            </a:r>
            <a:r>
              <a:rPr lang="ja-JP" altLang="ja-JP" dirty="0">
                <a:solidFill>
                  <a:prstClr val="black"/>
                </a:solidFill>
                <a:latin typeface="Calibri"/>
                <a:ea typeface="ＭＳ Ｐゴシック"/>
              </a:rPr>
              <a:t>を雇入れ、かつ、その雇用管理を行うために必要な業務遂行上の支援を行う者を</a:t>
            </a:r>
            <a:r>
              <a:rPr lang="ja-JP" altLang="ja-JP" dirty="0" smtClean="0">
                <a:solidFill>
                  <a:prstClr val="black"/>
                </a:solidFill>
                <a:latin typeface="Calibri"/>
                <a:ea typeface="ＭＳ Ｐゴシック"/>
              </a:rPr>
              <a:t>配置</a:t>
            </a:r>
            <a:r>
              <a:rPr lang="ja-JP" altLang="en-US" dirty="0" smtClean="0">
                <a:solidFill>
                  <a:prstClr val="black"/>
                </a:solidFill>
                <a:latin typeface="Calibri"/>
                <a:ea typeface="ＭＳ Ｐゴシック"/>
              </a:rPr>
              <a:t>する</a:t>
            </a:r>
            <a:r>
              <a:rPr lang="ja-JP" altLang="ja-JP" dirty="0" smtClean="0">
                <a:solidFill>
                  <a:prstClr val="black"/>
                </a:solidFill>
                <a:latin typeface="Calibri"/>
                <a:ea typeface="ＭＳ Ｐゴシック"/>
              </a:rPr>
              <a:t>事業</a:t>
            </a:r>
            <a:r>
              <a:rPr lang="ja-JP" altLang="ja-JP" dirty="0">
                <a:solidFill>
                  <a:prstClr val="black"/>
                </a:solidFill>
                <a:latin typeface="Calibri"/>
                <a:ea typeface="ＭＳ Ｐゴシック"/>
              </a:rPr>
              <a:t>主に対して奨励金を</a:t>
            </a:r>
            <a:r>
              <a:rPr lang="ja-JP" altLang="ja-JP" dirty="0" smtClean="0">
                <a:solidFill>
                  <a:prstClr val="black"/>
                </a:solidFill>
                <a:latin typeface="Calibri"/>
                <a:ea typeface="ＭＳ Ｐゴシック"/>
              </a:rPr>
              <a:t>支給</a:t>
            </a:r>
            <a:r>
              <a:rPr lang="ja-JP" altLang="en-US" dirty="0" smtClean="0">
                <a:solidFill>
                  <a:prstClr val="black"/>
                </a:solidFill>
                <a:latin typeface="Calibri"/>
                <a:ea typeface="ＭＳ Ｐゴシック"/>
              </a:rPr>
              <a:t>する。</a:t>
            </a:r>
            <a:endParaRPr lang="ja-JP" altLang="ja-JP" dirty="0">
              <a:solidFill>
                <a:prstClr val="black"/>
              </a:solidFill>
              <a:latin typeface="Calibri"/>
              <a:ea typeface="ＭＳ Ｐゴシック"/>
            </a:endParaRPr>
          </a:p>
        </p:txBody>
      </p:sp>
      <p:sp>
        <p:nvSpPr>
          <p:cNvPr id="281603" name="Rectangle 3"/>
          <p:cNvSpPr>
            <a:spLocks noGrp="1" noChangeArrowheads="1"/>
          </p:cNvSpPr>
          <p:nvPr>
            <p:ph type="ctrTitle"/>
          </p:nvPr>
        </p:nvSpPr>
        <p:spPr>
          <a:xfrm>
            <a:off x="-39550" y="-26988"/>
            <a:ext cx="9945556" cy="503660"/>
          </a:xfrm>
          <a:gradFill rotWithShape="1">
            <a:gsLst>
              <a:gs pos="0">
                <a:srgbClr val="CCFFFF"/>
              </a:gs>
              <a:gs pos="50000">
                <a:schemeClr val="bg1"/>
              </a:gs>
              <a:gs pos="100000">
                <a:srgbClr val="CCFFFF"/>
              </a:gs>
            </a:gsLst>
            <a:lin ang="18900000" scaled="1"/>
          </a:gradFill>
        </p:spPr>
        <p:txBody>
          <a:bodyPr>
            <a:normAutofit/>
          </a:bodyPr>
          <a:lstStyle/>
          <a:p>
            <a:r>
              <a:rPr lang="ja-JP" altLang="ja-JP" sz="2400" b="1" dirty="0"/>
              <a:t>障害者職場定着支援奨励</a:t>
            </a:r>
            <a:r>
              <a:rPr lang="ja-JP" altLang="ja-JP" sz="2400" b="1" dirty="0" smtClean="0"/>
              <a:t>金</a:t>
            </a:r>
            <a:endParaRPr lang="ja-JP" altLang="en-US" sz="2400" b="1" strike="sngStrike" dirty="0">
              <a:latin typeface="ＭＳ ゴシック" pitchFamily="49" charset="-128"/>
              <a:ea typeface="ＭＳ ゴシック" pitchFamily="49" charset="-128"/>
            </a:endParaRPr>
          </a:p>
        </p:txBody>
      </p:sp>
      <p:grpSp>
        <p:nvGrpSpPr>
          <p:cNvPr id="2" name="グループ化 26"/>
          <p:cNvGrpSpPr/>
          <p:nvPr/>
        </p:nvGrpSpPr>
        <p:grpSpPr>
          <a:xfrm>
            <a:off x="272494" y="476680"/>
            <a:ext cx="1405069" cy="432693"/>
            <a:chOff x="395288" y="805211"/>
            <a:chExt cx="1296987" cy="432693"/>
          </a:xfrm>
        </p:grpSpPr>
        <p:sp>
          <p:nvSpPr>
            <p:cNvPr id="2052" name="AutoShape 5"/>
            <p:cNvSpPr>
              <a:spLocks noChangeArrowheads="1"/>
            </p:cNvSpPr>
            <p:nvPr/>
          </p:nvSpPr>
          <p:spPr bwMode="auto">
            <a:xfrm>
              <a:off x="468313" y="877541"/>
              <a:ext cx="1223962" cy="360363"/>
            </a:xfrm>
            <a:prstGeom prst="chevron">
              <a:avLst>
                <a:gd name="adj" fmla="val 45679"/>
              </a:avLst>
            </a:prstGeom>
            <a:solidFill>
              <a:srgbClr val="FF0000"/>
            </a:solidFill>
            <a:ln w="9525" algn="ctr">
              <a:noFill/>
              <a:miter lim="800000"/>
              <a:headEnd/>
              <a:tailEnd/>
            </a:ln>
          </p:spPr>
          <p:txBody>
            <a:bodyPr wrap="none" anchor="ctr"/>
            <a:lstStyle/>
            <a:p>
              <a:pPr algn="ctr" fontAlgn="auto">
                <a:spcBef>
                  <a:spcPts val="0"/>
                </a:spcBef>
                <a:spcAft>
                  <a:spcPts val="0"/>
                </a:spcAft>
              </a:pPr>
              <a:endParaRPr lang="ja-JP" altLang="ja-JP" dirty="0">
                <a:solidFill>
                  <a:prstClr val="black"/>
                </a:solidFill>
                <a:latin typeface="Calibri"/>
                <a:ea typeface="ＭＳ Ｐゴシック"/>
              </a:endParaRPr>
            </a:p>
          </p:txBody>
        </p:sp>
        <p:sp>
          <p:nvSpPr>
            <p:cNvPr id="2053" name="AutoShape 6"/>
            <p:cNvSpPr>
              <a:spLocks noChangeArrowheads="1"/>
            </p:cNvSpPr>
            <p:nvPr/>
          </p:nvSpPr>
          <p:spPr bwMode="auto">
            <a:xfrm>
              <a:off x="395288" y="805211"/>
              <a:ext cx="1223962" cy="360362"/>
            </a:xfrm>
            <a:prstGeom prst="chevron">
              <a:avLst>
                <a:gd name="adj" fmla="val 45679"/>
              </a:avLst>
            </a:prstGeom>
            <a:gradFill rotWithShape="1">
              <a:gsLst>
                <a:gs pos="0">
                  <a:srgbClr val="FF8989"/>
                </a:gs>
                <a:gs pos="100000">
                  <a:schemeClr val="bg1"/>
                </a:gs>
              </a:gsLst>
              <a:lin ang="0" scaled="1"/>
            </a:gradFill>
            <a:ln w="9525" algn="ctr">
              <a:noFill/>
              <a:miter lim="800000"/>
              <a:headEnd/>
              <a:tailEnd/>
            </a:ln>
          </p:spPr>
          <p:txBody>
            <a:bodyPr wrap="none" anchor="ctr"/>
            <a:lstStyle/>
            <a:p>
              <a:pPr algn="ctr" fontAlgn="auto">
                <a:spcBef>
                  <a:spcPts val="0"/>
                </a:spcBef>
                <a:spcAft>
                  <a:spcPts val="0"/>
                </a:spcAft>
              </a:pPr>
              <a:r>
                <a:rPr lang="ja-JP" altLang="en-US" b="1" dirty="0">
                  <a:solidFill>
                    <a:prstClr val="black"/>
                  </a:solidFill>
                  <a:latin typeface="Calibri"/>
                  <a:ea typeface="ＭＳ Ｐゴシック"/>
                </a:rPr>
                <a:t>１　趣旨</a:t>
              </a:r>
            </a:p>
          </p:txBody>
        </p:sp>
      </p:grpSp>
      <p:sp>
        <p:nvSpPr>
          <p:cNvPr id="2054" name="AutoShape 7"/>
          <p:cNvSpPr>
            <a:spLocks noChangeArrowheads="1"/>
          </p:cNvSpPr>
          <p:nvPr/>
        </p:nvSpPr>
        <p:spPr bwMode="auto">
          <a:xfrm>
            <a:off x="179904" y="2324481"/>
            <a:ext cx="9439183" cy="4325664"/>
          </a:xfrm>
          <a:prstGeom prst="roundRect">
            <a:avLst>
              <a:gd name="adj" fmla="val 2912"/>
            </a:avLst>
          </a:prstGeom>
          <a:solidFill>
            <a:schemeClr val="bg1"/>
          </a:solidFill>
          <a:ln w="63500" cmpd="thickThin" algn="ctr">
            <a:solidFill>
              <a:srgbClr val="333399"/>
            </a:solidFill>
            <a:round/>
            <a:headEnd/>
            <a:tailEnd/>
          </a:ln>
        </p:spPr>
        <p:txBody>
          <a:bodyPr/>
          <a:lstStyle/>
          <a:p>
            <a:pPr fontAlgn="auto">
              <a:spcBef>
                <a:spcPts val="0"/>
              </a:spcBef>
              <a:spcAft>
                <a:spcPts val="0"/>
              </a:spcAft>
            </a:pPr>
            <a:endParaRPr lang="en-US" altLang="ja-JP" sz="1200" u="sng" dirty="0" smtClean="0">
              <a:solidFill>
                <a:prstClr val="black"/>
              </a:solidFill>
              <a:latin typeface="Calibri"/>
              <a:ea typeface="ＭＳ Ｐゴシック"/>
            </a:endParaRPr>
          </a:p>
        </p:txBody>
      </p:sp>
      <p:grpSp>
        <p:nvGrpSpPr>
          <p:cNvPr id="3" name="グループ化 27"/>
          <p:cNvGrpSpPr/>
          <p:nvPr/>
        </p:nvGrpSpPr>
        <p:grpSpPr>
          <a:xfrm>
            <a:off x="446846" y="2108456"/>
            <a:ext cx="1405069" cy="432048"/>
            <a:chOff x="395288" y="2101056"/>
            <a:chExt cx="1296987" cy="432371"/>
          </a:xfrm>
        </p:grpSpPr>
        <p:sp>
          <p:nvSpPr>
            <p:cNvPr id="2055" name="AutoShape 8"/>
            <p:cNvSpPr>
              <a:spLocks noChangeArrowheads="1"/>
            </p:cNvSpPr>
            <p:nvPr/>
          </p:nvSpPr>
          <p:spPr bwMode="auto">
            <a:xfrm>
              <a:off x="468313" y="2173065"/>
              <a:ext cx="1223962" cy="360362"/>
            </a:xfrm>
            <a:prstGeom prst="chevron">
              <a:avLst>
                <a:gd name="adj" fmla="val 45679"/>
              </a:avLst>
            </a:prstGeom>
            <a:solidFill>
              <a:srgbClr val="FF0000"/>
            </a:solidFill>
            <a:ln w="9525" algn="ctr">
              <a:noFill/>
              <a:miter lim="800000"/>
              <a:headEnd/>
              <a:tailEnd/>
            </a:ln>
          </p:spPr>
          <p:txBody>
            <a:bodyPr wrap="none" anchor="ctr"/>
            <a:lstStyle/>
            <a:p>
              <a:pPr algn="ctr" fontAlgn="auto">
                <a:spcBef>
                  <a:spcPts val="0"/>
                </a:spcBef>
                <a:spcAft>
                  <a:spcPts val="0"/>
                </a:spcAft>
              </a:pPr>
              <a:endParaRPr lang="ja-JP" altLang="ja-JP" dirty="0">
                <a:solidFill>
                  <a:prstClr val="black"/>
                </a:solidFill>
                <a:latin typeface="Calibri"/>
                <a:ea typeface="ＭＳ Ｐゴシック"/>
              </a:endParaRPr>
            </a:p>
          </p:txBody>
        </p:sp>
        <p:sp>
          <p:nvSpPr>
            <p:cNvPr id="2056" name="AutoShape 9"/>
            <p:cNvSpPr>
              <a:spLocks noChangeArrowheads="1"/>
            </p:cNvSpPr>
            <p:nvPr/>
          </p:nvSpPr>
          <p:spPr bwMode="auto">
            <a:xfrm>
              <a:off x="395288" y="2101056"/>
              <a:ext cx="1223962" cy="360363"/>
            </a:xfrm>
            <a:prstGeom prst="chevron">
              <a:avLst>
                <a:gd name="adj" fmla="val 45679"/>
              </a:avLst>
            </a:prstGeom>
            <a:gradFill rotWithShape="1">
              <a:gsLst>
                <a:gs pos="0">
                  <a:srgbClr val="FF8989"/>
                </a:gs>
                <a:gs pos="100000">
                  <a:schemeClr val="bg1"/>
                </a:gs>
              </a:gsLst>
              <a:lin ang="0" scaled="1"/>
            </a:gradFill>
            <a:ln w="9525" algn="ctr">
              <a:noFill/>
              <a:miter lim="800000"/>
              <a:headEnd/>
              <a:tailEnd/>
            </a:ln>
          </p:spPr>
          <p:txBody>
            <a:bodyPr wrap="none" anchor="ctr"/>
            <a:lstStyle/>
            <a:p>
              <a:pPr algn="ctr" fontAlgn="auto">
                <a:spcBef>
                  <a:spcPts val="0"/>
                </a:spcBef>
                <a:spcAft>
                  <a:spcPts val="0"/>
                </a:spcAft>
              </a:pPr>
              <a:r>
                <a:rPr lang="ja-JP" altLang="en-US" b="1" dirty="0">
                  <a:solidFill>
                    <a:prstClr val="black"/>
                  </a:solidFill>
                  <a:latin typeface="Calibri"/>
                  <a:ea typeface="ＭＳ Ｐゴシック"/>
                </a:rPr>
                <a:t>２　内容</a:t>
              </a:r>
            </a:p>
          </p:txBody>
        </p:sp>
      </p:grpSp>
      <p:sp>
        <p:nvSpPr>
          <p:cNvPr id="34" name="正方形/長方形 33"/>
          <p:cNvSpPr/>
          <p:nvPr/>
        </p:nvSpPr>
        <p:spPr bwMode="auto">
          <a:xfrm>
            <a:off x="2222697" y="4074633"/>
            <a:ext cx="7047991" cy="1077218"/>
          </a:xfrm>
          <a:prstGeom prst="rect">
            <a:avLst/>
          </a:prstGeom>
          <a:noFill/>
          <a:ln w="9525">
            <a:noFill/>
            <a:miter lim="800000"/>
            <a:headEnd/>
            <a:tailEnd/>
          </a:ln>
        </p:spPr>
        <p:txBody>
          <a:bodyPr wrap="square" rtlCol="0" anchor="ctr">
            <a:spAutoFit/>
          </a:bodyPr>
          <a:lstStyle/>
          <a:p>
            <a:pPr fontAlgn="auto">
              <a:spcBef>
                <a:spcPts val="0"/>
              </a:spcBef>
              <a:spcAft>
                <a:spcPts val="0"/>
              </a:spcAft>
            </a:pPr>
            <a:r>
              <a:rPr lang="ja-JP" altLang="en-US" sz="1600" b="1" dirty="0" smtClean="0">
                <a:solidFill>
                  <a:prstClr val="black"/>
                </a:solidFill>
                <a:latin typeface="ＭＳ Ｐゴシック"/>
                <a:ea typeface="ＭＳ Ｐゴシック"/>
              </a:rPr>
              <a:t>○　支給期間は</a:t>
            </a:r>
            <a:r>
              <a:rPr lang="ja-JP" altLang="en-US" sz="1600" b="1" dirty="0" smtClean="0">
                <a:solidFill>
                  <a:srgbClr val="FF0000"/>
                </a:solidFill>
                <a:latin typeface="ＭＳ Ｐゴシック"/>
                <a:ea typeface="ＭＳ Ｐゴシック"/>
              </a:rPr>
              <a:t>２年間</a:t>
            </a:r>
            <a:r>
              <a:rPr lang="ja-JP" altLang="en-US" sz="1600" b="1" dirty="0" smtClean="0">
                <a:solidFill>
                  <a:prstClr val="black"/>
                </a:solidFill>
                <a:latin typeface="ＭＳ Ｐゴシック"/>
                <a:ea typeface="ＭＳ Ｐゴシック"/>
              </a:rPr>
              <a:t>で、支給対象期ごとに支給。（対象労働者が精神</a:t>
            </a:r>
            <a:endParaRPr lang="en-US" altLang="ja-JP" sz="1600" b="1" dirty="0" smtClean="0">
              <a:solidFill>
                <a:prstClr val="black"/>
              </a:solidFill>
              <a:latin typeface="ＭＳ Ｐゴシック"/>
              <a:ea typeface="ＭＳ Ｐゴシック"/>
            </a:endParaRPr>
          </a:p>
          <a:p>
            <a:pPr fontAlgn="auto">
              <a:spcBef>
                <a:spcPts val="0"/>
              </a:spcBef>
              <a:spcAft>
                <a:spcPts val="0"/>
              </a:spcAft>
            </a:pPr>
            <a:r>
              <a:rPr lang="en-US" altLang="ja-JP" sz="1600" b="1" dirty="0">
                <a:solidFill>
                  <a:prstClr val="black"/>
                </a:solidFill>
                <a:latin typeface="ＭＳ Ｐゴシック"/>
                <a:ea typeface="ＭＳ Ｐゴシック"/>
              </a:rPr>
              <a:t> </a:t>
            </a:r>
            <a:r>
              <a:rPr lang="ja-JP" altLang="en-US" sz="1600" b="1" dirty="0" smtClean="0">
                <a:solidFill>
                  <a:prstClr val="black"/>
                </a:solidFill>
                <a:latin typeface="ＭＳ Ｐゴシック"/>
                <a:ea typeface="ＭＳ Ｐゴシック"/>
              </a:rPr>
              <a:t>　障害者の場合の 支給期間は３年）　</a:t>
            </a:r>
            <a:endParaRPr lang="en-US" altLang="ja-JP" sz="1600" b="1" dirty="0" smtClean="0">
              <a:solidFill>
                <a:prstClr val="black"/>
              </a:solidFill>
              <a:latin typeface="ＭＳ Ｐゴシック"/>
              <a:ea typeface="ＭＳ Ｐゴシック"/>
            </a:endParaRPr>
          </a:p>
          <a:p>
            <a:pPr fontAlgn="auto">
              <a:spcBef>
                <a:spcPts val="0"/>
              </a:spcBef>
              <a:spcAft>
                <a:spcPts val="0"/>
              </a:spcAft>
            </a:pPr>
            <a:r>
              <a:rPr lang="ja-JP" altLang="en-US" sz="1600" b="1" dirty="0" smtClean="0">
                <a:solidFill>
                  <a:prstClr val="black"/>
                </a:solidFill>
                <a:latin typeface="ＭＳ Ｐゴシック"/>
                <a:ea typeface="ＭＳ Ｐゴシック"/>
              </a:rPr>
              <a:t>○  支給対象労働者の数に、以下に掲げる 区分に応じた額を乗じて</a:t>
            </a:r>
            <a:endParaRPr lang="en-US" altLang="ja-JP" sz="1600" b="1" dirty="0" smtClean="0">
              <a:solidFill>
                <a:prstClr val="black"/>
              </a:solidFill>
              <a:latin typeface="ＭＳ Ｐゴシック"/>
              <a:ea typeface="ＭＳ Ｐゴシック"/>
            </a:endParaRPr>
          </a:p>
          <a:p>
            <a:pPr fontAlgn="auto">
              <a:spcBef>
                <a:spcPts val="0"/>
              </a:spcBef>
              <a:spcAft>
                <a:spcPts val="0"/>
              </a:spcAft>
            </a:pPr>
            <a:r>
              <a:rPr lang="ja-JP" altLang="en-US" sz="1600" b="1" dirty="0">
                <a:solidFill>
                  <a:prstClr val="black"/>
                </a:solidFill>
                <a:latin typeface="ＭＳ Ｐゴシック"/>
                <a:ea typeface="ＭＳ Ｐゴシック"/>
              </a:rPr>
              <a:t>　 </a:t>
            </a:r>
            <a:r>
              <a:rPr lang="ja-JP" altLang="en-US" sz="1600" b="1" dirty="0" smtClean="0">
                <a:solidFill>
                  <a:prstClr val="black"/>
                </a:solidFill>
                <a:latin typeface="ＭＳ Ｐゴシック"/>
                <a:ea typeface="ＭＳ Ｐゴシック"/>
              </a:rPr>
              <a:t>得た額</a:t>
            </a:r>
          </a:p>
        </p:txBody>
      </p:sp>
      <p:graphicFrame>
        <p:nvGraphicFramePr>
          <p:cNvPr id="35" name="Group 6"/>
          <p:cNvGraphicFramePr>
            <a:graphicFrameLocks noGrp="1"/>
          </p:cNvGraphicFramePr>
          <p:nvPr>
            <p:extLst>
              <p:ext uri="{D42A27DB-BD31-4B8C-83A1-F6EECF244321}">
                <p14:modId xmlns:p14="http://schemas.microsoft.com/office/powerpoint/2010/main" val="1623930517"/>
              </p:ext>
            </p:extLst>
          </p:nvPr>
        </p:nvGraphicFramePr>
        <p:xfrm>
          <a:off x="2378715" y="5301209"/>
          <a:ext cx="6222295" cy="1216763"/>
        </p:xfrm>
        <a:graphic>
          <a:graphicData uri="http://schemas.openxmlformats.org/drawingml/2006/table">
            <a:tbl>
              <a:tblPr>
                <a:tableStyleId>{ED083AE6-46FA-4A59-8FB0-9F97EB10719F}</a:tableStyleId>
              </a:tblPr>
              <a:tblGrid>
                <a:gridCol w="2515397"/>
                <a:gridCol w="1853449"/>
                <a:gridCol w="1853449"/>
              </a:tblGrid>
              <a:tr h="445456">
                <a:tc>
                  <a:txBody>
                    <a:bodyPr/>
                    <a:lstStyle/>
                    <a:p>
                      <a:pPr algn="ctr"/>
                      <a:endParaRPr lang="ja-JP" altLang="en-US" sz="1400" dirty="0">
                        <a:latin typeface="+mn-ea"/>
                        <a:ea typeface="+mn-ea"/>
                      </a:endParaRPr>
                    </a:p>
                  </a:txBody>
                  <a:tcPr marL="99060" marR="99060" marT="45713" marB="45713" anchor="ctr" anchorCtr="1" horzOverflow="overflow"/>
                </a:tc>
                <a:tc>
                  <a:txBody>
                    <a:bodyPr/>
                    <a:lstStyle/>
                    <a:p>
                      <a:pPr marL="0" marR="0" lvl="0" indent="0" algn="ctr" defTabSz="914400" rtl="0" eaLnBrk="1" fontAlgn="base" latinLnBrk="0" hangingPunct="1">
                        <a:lnSpc>
                          <a:spcPct val="60000"/>
                        </a:lnSpc>
                        <a:spcBef>
                          <a:spcPct val="20000"/>
                        </a:spcBef>
                        <a:spcAft>
                          <a:spcPct val="0"/>
                        </a:spcAft>
                        <a:buClrTx/>
                        <a:buSzTx/>
                        <a:buFontTx/>
                        <a:buNone/>
                        <a:tabLst/>
                      </a:pPr>
                      <a:r>
                        <a:rPr kumimoji="0" lang="ja-JP" altLang="en-US" sz="1400" b="1" u="none" strike="noStrike" cap="none" normalizeH="0" baseline="0" dirty="0" smtClean="0">
                          <a:ln>
                            <a:noFill/>
                          </a:ln>
                          <a:effectLst/>
                        </a:rPr>
                        <a:t>中小企業以外</a:t>
                      </a:r>
                      <a:endParaRPr kumimoji="0" lang="ja-JP" altLang="en-US" sz="1400" b="1" i="0" u="none" strike="noStrike" cap="none" normalizeH="0" baseline="0" dirty="0" smtClean="0">
                        <a:ln>
                          <a:noFill/>
                        </a:ln>
                        <a:solidFill>
                          <a:schemeClr val="tx1"/>
                        </a:solidFill>
                        <a:effectLst/>
                        <a:latin typeface="+mn-ea"/>
                        <a:ea typeface="+mn-ea"/>
                      </a:endParaRPr>
                    </a:p>
                  </a:txBody>
                  <a:tcPr marL="99060" marR="99060" marT="45713" marB="45713" anchor="ctr" anchorCtr="1" horzOverflow="overflow"/>
                </a:tc>
                <a:tc>
                  <a:txBody>
                    <a:bodyPr/>
                    <a:lstStyle/>
                    <a:p>
                      <a:pPr marL="0" marR="0" lvl="0" indent="0" algn="ctr" defTabSz="914400" rtl="0" eaLnBrk="1" fontAlgn="base" latinLnBrk="0" hangingPunct="1">
                        <a:lnSpc>
                          <a:spcPct val="60000"/>
                        </a:lnSpc>
                        <a:spcBef>
                          <a:spcPct val="20000"/>
                        </a:spcBef>
                        <a:spcAft>
                          <a:spcPct val="0"/>
                        </a:spcAft>
                        <a:buClrTx/>
                        <a:buSzTx/>
                        <a:buFontTx/>
                        <a:buNone/>
                        <a:tabLst/>
                      </a:pPr>
                      <a:r>
                        <a:rPr kumimoji="0" lang="ja-JP" altLang="en-US" sz="1400" b="1" u="none" strike="noStrike" cap="none" normalizeH="0" baseline="0" dirty="0" smtClean="0">
                          <a:ln>
                            <a:noFill/>
                          </a:ln>
                          <a:effectLst/>
                        </a:rPr>
                        <a:t>中小企業</a:t>
                      </a:r>
                      <a:endParaRPr kumimoji="0" lang="ja-JP" altLang="en-US" sz="1400" b="1" i="0" u="none" strike="noStrike" cap="none" normalizeH="0" baseline="0" dirty="0" smtClean="0">
                        <a:ln>
                          <a:noFill/>
                        </a:ln>
                        <a:solidFill>
                          <a:schemeClr val="tx1"/>
                        </a:solidFill>
                        <a:effectLst/>
                        <a:latin typeface="+mn-ea"/>
                        <a:ea typeface="+mn-ea"/>
                      </a:endParaRPr>
                    </a:p>
                  </a:txBody>
                  <a:tcPr marL="99060" marR="99060" marT="45713" marB="45713" anchor="ctr" anchorCtr="1" horzOverflow="overflow"/>
                </a:tc>
              </a:tr>
              <a:tr h="4231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1" u="none" strike="noStrike" cap="none" normalizeH="0" baseline="0" dirty="0" smtClean="0">
                          <a:ln>
                            <a:noFill/>
                          </a:ln>
                          <a:effectLst/>
                        </a:rPr>
                        <a:t>短時間労働者以外の者</a:t>
                      </a:r>
                      <a:endParaRPr lang="ja-JP" altLang="en-US" sz="1400" b="1" dirty="0">
                        <a:latin typeface="+mn-ea"/>
                        <a:ea typeface="+mn-ea"/>
                      </a:endParaRPr>
                    </a:p>
                  </a:txBody>
                  <a:tcPr marL="99060" marR="99060" marT="45713" marB="45713" anchor="ctr" horzOverflow="overflow"/>
                </a:tc>
                <a:tc>
                  <a:txBody>
                    <a:bodyPr/>
                    <a:lstStyle/>
                    <a:p>
                      <a:pPr marL="0" marR="0" lvl="0" indent="0" algn="ctr" defTabSz="914400" rtl="0" eaLnBrk="1" fontAlgn="base" latinLnBrk="0" hangingPunct="1">
                        <a:lnSpc>
                          <a:spcPct val="60000"/>
                        </a:lnSpc>
                        <a:spcBef>
                          <a:spcPct val="20000"/>
                        </a:spcBef>
                        <a:spcAft>
                          <a:spcPct val="0"/>
                        </a:spcAft>
                        <a:buClrTx/>
                        <a:buSzTx/>
                        <a:buFontTx/>
                        <a:buNone/>
                        <a:tabLst/>
                      </a:pPr>
                      <a:r>
                        <a:rPr kumimoji="0" lang="ja-JP" altLang="en-US" sz="1400" b="1" u="none" strike="noStrike" cap="none" normalizeH="0" baseline="0" dirty="0" smtClean="0">
                          <a:ln>
                            <a:noFill/>
                          </a:ln>
                          <a:effectLst/>
                        </a:rPr>
                        <a:t>３万円／月</a:t>
                      </a:r>
                      <a:endParaRPr kumimoji="0" lang="ja-JP" altLang="en-US" sz="1400" b="1" i="0" u="none" strike="noStrike" cap="none" normalizeH="0" baseline="0" dirty="0" smtClean="0">
                        <a:ln>
                          <a:noFill/>
                        </a:ln>
                        <a:solidFill>
                          <a:schemeClr val="tx1"/>
                        </a:solidFill>
                        <a:effectLst/>
                        <a:latin typeface="+mn-ea"/>
                        <a:ea typeface="+mn-ea"/>
                      </a:endParaRPr>
                    </a:p>
                  </a:txBody>
                  <a:tcPr marL="99060" marR="99060" marT="45713" marB="45713" anchor="ctr" horzOverflow="overflow"/>
                </a:tc>
                <a:tc>
                  <a:txBody>
                    <a:bodyPr/>
                    <a:lstStyle/>
                    <a:p>
                      <a:pPr marL="0" marR="0" lvl="0" indent="0" algn="ctr" defTabSz="914400" rtl="0" eaLnBrk="1" fontAlgn="base" latinLnBrk="0" hangingPunct="1">
                        <a:lnSpc>
                          <a:spcPct val="60000"/>
                        </a:lnSpc>
                        <a:spcBef>
                          <a:spcPct val="20000"/>
                        </a:spcBef>
                        <a:spcAft>
                          <a:spcPct val="0"/>
                        </a:spcAft>
                        <a:buClrTx/>
                        <a:buSzTx/>
                        <a:buFontTx/>
                        <a:buNone/>
                        <a:tabLst/>
                      </a:pPr>
                      <a:r>
                        <a:rPr kumimoji="0" lang="ja-JP" altLang="en-US" sz="1400" b="1" u="none" strike="noStrike" cap="none" normalizeH="0" baseline="0" dirty="0" smtClean="0">
                          <a:ln>
                            <a:noFill/>
                          </a:ln>
                          <a:effectLst/>
                        </a:rPr>
                        <a:t>４万円／月</a:t>
                      </a:r>
                      <a:endParaRPr kumimoji="0" lang="ja-JP" altLang="en-US" sz="1400" b="1" i="0" u="none" strike="noStrike" cap="none" normalizeH="0" baseline="0" dirty="0" smtClean="0">
                        <a:ln>
                          <a:noFill/>
                        </a:ln>
                        <a:solidFill>
                          <a:schemeClr val="tx1"/>
                        </a:solidFill>
                        <a:effectLst/>
                        <a:latin typeface="+mn-ea"/>
                        <a:ea typeface="+mn-ea"/>
                      </a:endParaRPr>
                    </a:p>
                  </a:txBody>
                  <a:tcPr marL="99060" marR="99060" marT="45713" marB="45713" anchor="ctr" horzOverflow="overflow"/>
                </a:tc>
              </a:tr>
              <a:tr h="348121">
                <a:tc>
                  <a:txBody>
                    <a:bodyPr/>
                    <a:lstStyle/>
                    <a:p>
                      <a:pPr marL="0" marR="0" lvl="0" indent="0" algn="ctr" defTabSz="914400" rtl="0" eaLnBrk="1" fontAlgn="base" latinLnBrk="0" hangingPunct="1">
                        <a:lnSpc>
                          <a:spcPct val="60000"/>
                        </a:lnSpc>
                        <a:spcBef>
                          <a:spcPct val="20000"/>
                        </a:spcBef>
                        <a:spcAft>
                          <a:spcPct val="0"/>
                        </a:spcAft>
                        <a:buClrTx/>
                        <a:buSzTx/>
                        <a:buFontTx/>
                        <a:buNone/>
                        <a:tabLst/>
                      </a:pPr>
                      <a:r>
                        <a:rPr kumimoji="0" lang="ja-JP" altLang="en-US" sz="1400" b="1" u="none" strike="noStrike" cap="none" normalizeH="0" baseline="0" dirty="0" smtClean="0">
                          <a:ln>
                            <a:noFill/>
                          </a:ln>
                          <a:effectLst/>
                        </a:rPr>
                        <a:t>短時間労働者</a:t>
                      </a:r>
                      <a:endParaRPr kumimoji="0" lang="en-US" altLang="ja-JP" sz="1400" b="1" i="0" u="none" strike="noStrike" cap="none" normalizeH="0" baseline="0" dirty="0" smtClean="0">
                        <a:ln>
                          <a:noFill/>
                        </a:ln>
                        <a:solidFill>
                          <a:schemeClr val="tx1"/>
                        </a:solidFill>
                        <a:effectLst/>
                        <a:latin typeface="+mn-ea"/>
                        <a:ea typeface="+mn-ea"/>
                      </a:endParaRPr>
                    </a:p>
                  </a:txBody>
                  <a:tcPr marL="99060" marR="99060" marT="45713" marB="45713" anchor="ctr" horzOverflow="overflow"/>
                </a:tc>
                <a:tc>
                  <a:txBody>
                    <a:bodyPr/>
                    <a:lstStyle/>
                    <a:p>
                      <a:pPr marL="0" marR="0" lvl="0" indent="0" algn="ctr" defTabSz="914400" rtl="0" eaLnBrk="1" fontAlgn="base" latinLnBrk="0" hangingPunct="1">
                        <a:lnSpc>
                          <a:spcPct val="60000"/>
                        </a:lnSpc>
                        <a:spcBef>
                          <a:spcPct val="20000"/>
                        </a:spcBef>
                        <a:spcAft>
                          <a:spcPct val="0"/>
                        </a:spcAft>
                        <a:buClrTx/>
                        <a:buSzTx/>
                        <a:buFontTx/>
                        <a:buNone/>
                        <a:tabLst/>
                      </a:pPr>
                      <a:r>
                        <a:rPr kumimoji="0" lang="ja-JP" altLang="en-US" sz="1400" b="1" u="none" strike="noStrike" cap="none" normalizeH="0" baseline="0" dirty="0" smtClean="0">
                          <a:ln>
                            <a:noFill/>
                          </a:ln>
                          <a:effectLst/>
                        </a:rPr>
                        <a:t>　１．５万円／月</a:t>
                      </a:r>
                      <a:endParaRPr kumimoji="0" lang="ja-JP" altLang="en-US" sz="1400" b="1" i="0" u="none" strike="noStrike" cap="none" normalizeH="0" baseline="0" dirty="0" smtClean="0">
                        <a:ln>
                          <a:noFill/>
                        </a:ln>
                        <a:solidFill>
                          <a:schemeClr val="tx1"/>
                        </a:solidFill>
                        <a:effectLst/>
                        <a:latin typeface="+mn-ea"/>
                        <a:ea typeface="+mn-ea"/>
                      </a:endParaRPr>
                    </a:p>
                  </a:txBody>
                  <a:tcPr marL="99060" marR="99060" marT="45713" marB="45713" anchor="ctr" horzOverflow="overflow"/>
                </a:tc>
                <a:tc>
                  <a:txBody>
                    <a:bodyPr/>
                    <a:lstStyle/>
                    <a:p>
                      <a:pPr marL="0" marR="0" lvl="0" indent="0" algn="ctr" defTabSz="914400" rtl="0" eaLnBrk="1" fontAlgn="base" latinLnBrk="0" hangingPunct="1">
                        <a:lnSpc>
                          <a:spcPct val="60000"/>
                        </a:lnSpc>
                        <a:spcBef>
                          <a:spcPct val="20000"/>
                        </a:spcBef>
                        <a:spcAft>
                          <a:spcPct val="0"/>
                        </a:spcAft>
                        <a:buClrTx/>
                        <a:buSzTx/>
                        <a:buFontTx/>
                        <a:buNone/>
                        <a:tabLst/>
                        <a:defRPr/>
                      </a:pPr>
                      <a:r>
                        <a:rPr kumimoji="0" lang="ja-JP" altLang="en-US" sz="1400" b="1" u="none" strike="noStrike" cap="none" normalizeH="0" baseline="0" dirty="0" smtClean="0">
                          <a:ln>
                            <a:noFill/>
                          </a:ln>
                          <a:effectLst/>
                        </a:rPr>
                        <a:t>２万円／月</a:t>
                      </a:r>
                      <a:endParaRPr kumimoji="0" lang="ja-JP" altLang="en-US" sz="1400" b="1" i="0" u="none" strike="noStrike" cap="none" normalizeH="0" baseline="0" dirty="0" smtClean="0">
                        <a:ln>
                          <a:noFill/>
                        </a:ln>
                        <a:solidFill>
                          <a:schemeClr val="tx1"/>
                        </a:solidFill>
                        <a:effectLst/>
                        <a:latin typeface="+mn-ea"/>
                        <a:ea typeface="+mn-ea"/>
                      </a:endParaRPr>
                    </a:p>
                  </a:txBody>
                  <a:tcPr marL="99060" marR="99060" marT="45713" marB="45713" anchor="ctr" anchorCtr="1" horzOverflow="overflow"/>
                </a:tc>
              </a:tr>
            </a:tbl>
          </a:graphicData>
        </a:graphic>
      </p:graphicFrame>
      <p:sp>
        <p:nvSpPr>
          <p:cNvPr id="22" name="角丸四角形 21"/>
          <p:cNvSpPr/>
          <p:nvPr/>
        </p:nvSpPr>
        <p:spPr bwMode="auto">
          <a:xfrm>
            <a:off x="407291" y="2852937"/>
            <a:ext cx="1365514" cy="374571"/>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fontAlgn="auto">
              <a:spcBef>
                <a:spcPts val="0"/>
              </a:spcBef>
              <a:spcAft>
                <a:spcPts val="0"/>
              </a:spcAft>
            </a:pPr>
            <a:r>
              <a:rPr lang="ja-JP" altLang="en-US" sz="1600" dirty="0" smtClean="0">
                <a:solidFill>
                  <a:prstClr val="black"/>
                </a:solidFill>
                <a:latin typeface="Arial" pitchFamily="34" charset="0"/>
                <a:ea typeface="HG丸ｺﾞｼｯｸM-PRO" pitchFamily="50" charset="-128"/>
              </a:rPr>
              <a:t>助成対象</a:t>
            </a:r>
          </a:p>
        </p:txBody>
      </p:sp>
      <p:sp>
        <p:nvSpPr>
          <p:cNvPr id="24" name="角丸四角形 23"/>
          <p:cNvSpPr/>
          <p:nvPr/>
        </p:nvSpPr>
        <p:spPr>
          <a:xfrm>
            <a:off x="2222697" y="2676699"/>
            <a:ext cx="7047991" cy="1379913"/>
          </a:xfrm>
          <a:prstGeom prst="roundRect">
            <a:avLst>
              <a:gd name="adj" fmla="val 6431"/>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fontAlgn="auto">
              <a:spcBef>
                <a:spcPts val="0"/>
              </a:spcBef>
              <a:spcAft>
                <a:spcPts val="0"/>
              </a:spcAft>
              <a:defRPr/>
            </a:pPr>
            <a:endParaRPr lang="en-US" altLang="ja-JP" sz="1100" dirty="0" smtClean="0">
              <a:solidFill>
                <a:prstClr val="black"/>
              </a:solidFill>
              <a:latin typeface="ＭＳ Ｐゴシック"/>
            </a:endParaRPr>
          </a:p>
          <a:p>
            <a:pPr fontAlgn="auto">
              <a:spcBef>
                <a:spcPts val="0"/>
              </a:spcBef>
              <a:spcAft>
                <a:spcPts val="0"/>
              </a:spcAft>
              <a:defRPr/>
            </a:pPr>
            <a:r>
              <a:rPr lang="ja-JP" altLang="en-US" sz="1100" dirty="0" smtClean="0">
                <a:solidFill>
                  <a:prstClr val="black"/>
                </a:solidFill>
                <a:latin typeface="ＭＳ Ｐゴシック"/>
              </a:rPr>
              <a:t>　　</a:t>
            </a: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１　対象労働者の業務の遂行に関する必要な援助及び指導を行う者であり、</a:t>
            </a:r>
            <a:endParaRPr lang="en-US" altLang="ja-JP" sz="1400" dirty="0" smtClean="0">
              <a:solidFill>
                <a:prstClr val="black"/>
              </a:solidFill>
              <a:latin typeface="ＭＳ Ｐゴシック"/>
            </a:endParaRPr>
          </a:p>
          <a:p>
            <a:pPr fontAlgn="auto">
              <a:spcBef>
                <a:spcPts val="0"/>
              </a:spcBef>
              <a:spcAft>
                <a:spcPts val="0"/>
              </a:spcAft>
              <a:defRPr/>
            </a:pPr>
            <a:r>
              <a:rPr lang="ja-JP" altLang="en-US" sz="1400" dirty="0">
                <a:solidFill>
                  <a:prstClr val="black"/>
                </a:solidFill>
                <a:latin typeface="ＭＳ Ｐゴシック"/>
              </a:rPr>
              <a:t>　</a:t>
            </a:r>
            <a:r>
              <a:rPr lang="ja-JP" altLang="en-US" sz="1400" dirty="0" smtClean="0">
                <a:solidFill>
                  <a:prstClr val="black"/>
                </a:solidFill>
                <a:latin typeface="ＭＳ Ｐゴシック"/>
              </a:rPr>
              <a:t>　　　　一定の要件に該当する者をいう。</a:t>
            </a:r>
            <a:endParaRPr lang="en-US" altLang="ja-JP" sz="1400" dirty="0" smtClean="0">
              <a:solidFill>
                <a:prstClr val="black"/>
              </a:solidFill>
              <a:latin typeface="ＭＳ Ｐゴシック"/>
            </a:endParaRPr>
          </a:p>
          <a:p>
            <a:pPr fontAlgn="auto">
              <a:spcBef>
                <a:spcPts val="0"/>
              </a:spcBef>
              <a:spcAft>
                <a:spcPts val="0"/>
              </a:spcAft>
              <a:defRPr/>
            </a:pPr>
            <a:r>
              <a:rPr lang="ja-JP" altLang="en-US" sz="1400" dirty="0">
                <a:solidFill>
                  <a:prstClr val="black"/>
                </a:solidFill>
                <a:latin typeface="ＭＳ Ｐゴシック"/>
              </a:rPr>
              <a:t>　</a:t>
            </a:r>
            <a:r>
              <a:rPr lang="ja-JP" altLang="en-US" sz="1400" dirty="0" smtClean="0">
                <a:solidFill>
                  <a:prstClr val="black"/>
                </a:solidFill>
                <a:latin typeface="ＭＳ Ｐゴシック"/>
              </a:rPr>
              <a:t>　 </a:t>
            </a:r>
            <a:r>
              <a:rPr lang="en-US" altLang="ja-JP" sz="1400" dirty="0" smtClean="0">
                <a:solidFill>
                  <a:prstClr val="black"/>
                </a:solidFill>
                <a:latin typeface="ＭＳ Ｐゴシック"/>
              </a:rPr>
              <a:t>※</a:t>
            </a:r>
            <a:r>
              <a:rPr lang="ja-JP" altLang="en-US" sz="1400" dirty="0" smtClean="0">
                <a:solidFill>
                  <a:prstClr val="black"/>
                </a:solidFill>
                <a:latin typeface="ＭＳ Ｐゴシック"/>
              </a:rPr>
              <a:t>２　配置とは、職場支援者を事業主自らが雇い入れるほか、外部の支援者を</a:t>
            </a:r>
            <a:endParaRPr lang="en-US" altLang="ja-JP" sz="1400" dirty="0" smtClean="0">
              <a:solidFill>
                <a:prstClr val="black"/>
              </a:solidFill>
              <a:latin typeface="ＭＳ Ｐゴシック"/>
            </a:endParaRPr>
          </a:p>
          <a:p>
            <a:pPr fontAlgn="auto">
              <a:spcBef>
                <a:spcPts val="0"/>
              </a:spcBef>
              <a:spcAft>
                <a:spcPts val="0"/>
              </a:spcAft>
              <a:defRPr/>
            </a:pPr>
            <a:r>
              <a:rPr lang="ja-JP" altLang="en-US" sz="1400" dirty="0">
                <a:solidFill>
                  <a:prstClr val="black"/>
                </a:solidFill>
                <a:latin typeface="ＭＳ Ｐゴシック"/>
              </a:rPr>
              <a:t>　</a:t>
            </a:r>
            <a:r>
              <a:rPr lang="ja-JP" altLang="en-US" sz="1400" dirty="0" smtClean="0">
                <a:solidFill>
                  <a:prstClr val="black"/>
                </a:solidFill>
                <a:latin typeface="ＭＳ Ｐゴシック"/>
              </a:rPr>
              <a:t>　　　　事業主が委嘱契約等を結んで配置する場合をいう。</a:t>
            </a:r>
            <a:endParaRPr lang="en-US" altLang="ja-JP" sz="1100" dirty="0" smtClean="0">
              <a:solidFill>
                <a:prstClr val="black"/>
              </a:solidFill>
              <a:latin typeface="ＭＳ Ｐゴシック"/>
            </a:endParaRPr>
          </a:p>
        </p:txBody>
      </p:sp>
      <p:sp>
        <p:nvSpPr>
          <p:cNvPr id="23" name="角丸四角形 22"/>
          <p:cNvSpPr/>
          <p:nvPr/>
        </p:nvSpPr>
        <p:spPr bwMode="auto">
          <a:xfrm>
            <a:off x="407292" y="4074634"/>
            <a:ext cx="1365512" cy="374571"/>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spAutoFit/>
          </a:bodyPr>
          <a:lstStyle/>
          <a:p>
            <a:pPr algn="ctr" fontAlgn="auto">
              <a:spcBef>
                <a:spcPts val="0"/>
              </a:spcBef>
              <a:spcAft>
                <a:spcPts val="0"/>
              </a:spcAft>
            </a:pPr>
            <a:r>
              <a:rPr lang="ja-JP" altLang="en-US" sz="1600" dirty="0" smtClean="0">
                <a:solidFill>
                  <a:prstClr val="black"/>
                </a:solidFill>
                <a:latin typeface="Arial" pitchFamily="34" charset="0"/>
                <a:ea typeface="HG丸ｺﾞｼｯｸM-PRO" pitchFamily="50" charset="-128"/>
              </a:rPr>
              <a:t>支給額</a:t>
            </a:r>
          </a:p>
        </p:txBody>
      </p:sp>
      <p:sp>
        <p:nvSpPr>
          <p:cNvPr id="33" name="Rectangle 56"/>
          <p:cNvSpPr>
            <a:spLocks noChangeArrowheads="1"/>
          </p:cNvSpPr>
          <p:nvPr/>
        </p:nvSpPr>
        <p:spPr bwMode="auto">
          <a:xfrm>
            <a:off x="2109527" y="2708921"/>
            <a:ext cx="7211958" cy="427147"/>
          </a:xfrm>
          <a:prstGeom prst="rect">
            <a:avLst/>
          </a:prstGeom>
          <a:noFill/>
          <a:ln w="9525">
            <a:noFill/>
            <a:miter lim="800000"/>
            <a:headEnd/>
            <a:tailEnd/>
          </a:ln>
        </p:spPr>
        <p:txBody>
          <a:bodyPr/>
          <a:lstStyle/>
          <a:p>
            <a:pPr fontAlgn="auto">
              <a:spcBef>
                <a:spcPts val="0"/>
              </a:spcBef>
              <a:spcAft>
                <a:spcPts val="0"/>
              </a:spcAft>
            </a:pPr>
            <a:r>
              <a:rPr lang="ja-JP" altLang="en-US" sz="1400" b="1" dirty="0" smtClean="0">
                <a:solidFill>
                  <a:prstClr val="black"/>
                </a:solidFill>
                <a:latin typeface="ＭＳ Ｐゴシック"/>
                <a:ea typeface="ＭＳ Ｐゴシック"/>
              </a:rPr>
              <a:t>　</a:t>
            </a:r>
            <a:r>
              <a:rPr lang="ja-JP" altLang="en-US" sz="1600" b="1" dirty="0" smtClean="0">
                <a:solidFill>
                  <a:prstClr val="black"/>
                </a:solidFill>
                <a:latin typeface="ＭＳ Ｐゴシック"/>
                <a:ea typeface="ＭＳ Ｐゴシック"/>
              </a:rPr>
              <a:t>○　新たに</a:t>
            </a:r>
            <a:r>
              <a:rPr lang="ja-JP" altLang="en-US" sz="1600" b="1" dirty="0" smtClean="0">
                <a:solidFill>
                  <a:srgbClr val="FF0000"/>
                </a:solidFill>
                <a:latin typeface="ＭＳ Ｐゴシック"/>
                <a:ea typeface="ＭＳ Ｐゴシック"/>
              </a:rPr>
              <a:t>障害者</a:t>
            </a:r>
            <a:r>
              <a:rPr lang="ja-JP" altLang="en-US" sz="1600" b="1" dirty="0" smtClean="0">
                <a:solidFill>
                  <a:prstClr val="black"/>
                </a:solidFill>
                <a:latin typeface="ＭＳ Ｐゴシック"/>
                <a:ea typeface="ＭＳ Ｐゴシック"/>
              </a:rPr>
              <a:t>を雇入れ、</a:t>
            </a:r>
            <a:r>
              <a:rPr lang="ja-JP" altLang="en-US" sz="1600" b="1" dirty="0" smtClean="0">
                <a:solidFill>
                  <a:srgbClr val="FF0000"/>
                </a:solidFill>
                <a:latin typeface="ＭＳ Ｐゴシック"/>
                <a:ea typeface="ＭＳ Ｐゴシック"/>
              </a:rPr>
              <a:t>職場支援者（</a:t>
            </a:r>
            <a:r>
              <a:rPr lang="en-US" altLang="ja-JP" sz="1600" b="1" dirty="0" smtClean="0">
                <a:solidFill>
                  <a:srgbClr val="FF0000"/>
                </a:solidFill>
                <a:latin typeface="ＭＳ Ｐゴシック"/>
                <a:ea typeface="ＭＳ Ｐゴシック"/>
              </a:rPr>
              <a:t>※</a:t>
            </a:r>
            <a:r>
              <a:rPr lang="ja-JP" altLang="en-US" sz="1600" b="1" dirty="0" smtClean="0">
                <a:solidFill>
                  <a:srgbClr val="FF0000"/>
                </a:solidFill>
                <a:latin typeface="ＭＳ Ｐゴシック"/>
                <a:ea typeface="ＭＳ Ｐゴシック"/>
              </a:rPr>
              <a:t>１）</a:t>
            </a:r>
            <a:r>
              <a:rPr lang="ja-JP" altLang="en-US" sz="1600" b="1" dirty="0" smtClean="0">
                <a:solidFill>
                  <a:prstClr val="black"/>
                </a:solidFill>
                <a:latin typeface="ＭＳ Ｐゴシック"/>
                <a:ea typeface="ＭＳ Ｐゴシック"/>
              </a:rPr>
              <a:t>を配置する（</a:t>
            </a:r>
            <a:r>
              <a:rPr lang="en-US" altLang="ja-JP" sz="1600" b="1" dirty="0" smtClean="0">
                <a:solidFill>
                  <a:prstClr val="black"/>
                </a:solidFill>
                <a:latin typeface="ＭＳ Ｐゴシック"/>
                <a:ea typeface="ＭＳ Ｐゴシック"/>
              </a:rPr>
              <a:t>※</a:t>
            </a:r>
            <a:r>
              <a:rPr lang="ja-JP" altLang="en-US" sz="1600" b="1" dirty="0" smtClean="0">
                <a:solidFill>
                  <a:prstClr val="black"/>
                </a:solidFill>
                <a:latin typeface="ＭＳ Ｐゴシック"/>
                <a:ea typeface="ＭＳ Ｐゴシック"/>
              </a:rPr>
              <a:t>２）事業主</a:t>
            </a:r>
            <a:r>
              <a:rPr lang="ja-JP" altLang="en-US" sz="1400" dirty="0" smtClean="0">
                <a:solidFill>
                  <a:prstClr val="black"/>
                </a:solidFill>
                <a:latin typeface="ＭＳ Ｐゴシック"/>
                <a:ea typeface="ＭＳ Ｐゴシック"/>
              </a:rPr>
              <a:t>　　</a:t>
            </a:r>
            <a:endParaRPr lang="ja-JP" altLang="en-US" dirty="0" smtClean="0">
              <a:solidFill>
                <a:prstClr val="black"/>
              </a:solidFill>
              <a:latin typeface="Calibri"/>
              <a:ea typeface="ＭＳ Ｐゴシック"/>
            </a:endParaRPr>
          </a:p>
          <a:p>
            <a:pPr fontAlgn="auto">
              <a:spcBef>
                <a:spcPts val="0"/>
              </a:spcBef>
              <a:spcAft>
                <a:spcPts val="0"/>
              </a:spcAft>
            </a:pPr>
            <a:endParaRPr lang="ja-JP" altLang="en-US" dirty="0">
              <a:solidFill>
                <a:prstClr val="black"/>
              </a:solidFill>
              <a:latin typeface="Calibri"/>
              <a:ea typeface="ＭＳ Ｐゴシック"/>
            </a:endParaRPr>
          </a:p>
        </p:txBody>
      </p:sp>
      <p:sp>
        <p:nvSpPr>
          <p:cNvPr id="17" name="スライド番号プレースホルダー 2"/>
          <p:cNvSpPr>
            <a:spLocks/>
          </p:cNvSpPr>
          <p:nvPr/>
        </p:nvSpPr>
        <p:spPr bwMode="auto">
          <a:xfrm>
            <a:off x="9408792"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21</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26958993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6082323" y="3517919"/>
            <a:ext cx="4055253" cy="1207225"/>
          </a:xfrm>
          <a:prstGeom prst="round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fontAlgn="auto">
              <a:spcBef>
                <a:spcPts val="0"/>
              </a:spcBef>
              <a:spcAft>
                <a:spcPts val="0"/>
              </a:spcAft>
            </a:pPr>
            <a:r>
              <a:rPr lang="ja-JP" altLang="en-US" sz="1000" dirty="0" smtClean="0">
                <a:solidFill>
                  <a:prstClr val="black"/>
                </a:solidFill>
              </a:rPr>
              <a:t>・企業配置型職場適応援助</a:t>
            </a:r>
            <a:endParaRPr lang="en-US" altLang="ja-JP" sz="1000" dirty="0" smtClean="0">
              <a:solidFill>
                <a:prstClr val="black"/>
              </a:solidFill>
            </a:endParaRPr>
          </a:p>
          <a:p>
            <a:pPr marL="180000" fontAlgn="auto">
              <a:spcBef>
                <a:spcPts val="0"/>
              </a:spcBef>
              <a:spcAft>
                <a:spcPts val="0"/>
              </a:spcAft>
            </a:pPr>
            <a:r>
              <a:rPr lang="en-US" altLang="ja-JP" sz="1000" dirty="0" smtClean="0">
                <a:solidFill>
                  <a:prstClr val="black"/>
                </a:solidFill>
              </a:rPr>
              <a:t>1</a:t>
            </a:r>
            <a:r>
              <a:rPr lang="ja-JP" altLang="en-US" sz="1000" dirty="0" smtClean="0">
                <a:solidFill>
                  <a:prstClr val="black"/>
                </a:solidFill>
              </a:rPr>
              <a:t>回最大</a:t>
            </a:r>
            <a:r>
              <a:rPr lang="en-US" altLang="ja-JP" sz="1000" dirty="0" smtClean="0">
                <a:solidFill>
                  <a:prstClr val="black"/>
                </a:solidFill>
              </a:rPr>
              <a:t>6</a:t>
            </a:r>
            <a:r>
              <a:rPr lang="ja-JP" altLang="en-US" sz="1000" dirty="0" smtClean="0">
                <a:solidFill>
                  <a:prstClr val="black"/>
                </a:solidFill>
              </a:rPr>
              <a:t>ヶ</a:t>
            </a:r>
            <a:r>
              <a:rPr lang="ja-JP" altLang="en-US" sz="1000" dirty="0">
                <a:solidFill>
                  <a:prstClr val="black"/>
                </a:solidFill>
              </a:rPr>
              <a:t>月（上記集中支援と移行</a:t>
            </a:r>
            <a:r>
              <a:rPr lang="ja-JP" altLang="en-US" sz="1000" dirty="0" smtClean="0">
                <a:solidFill>
                  <a:prstClr val="black"/>
                </a:solidFill>
              </a:rPr>
              <a:t>支援</a:t>
            </a:r>
            <a:r>
              <a:rPr lang="en-US" altLang="ja-JP" sz="1000" dirty="0" smtClean="0">
                <a:solidFill>
                  <a:prstClr val="black"/>
                </a:solidFill>
              </a:rPr>
              <a:t>)</a:t>
            </a:r>
            <a:r>
              <a:rPr lang="ja-JP" altLang="en-US" sz="1000" dirty="0" err="1" smtClean="0">
                <a:solidFill>
                  <a:prstClr val="black"/>
                </a:solidFill>
              </a:rPr>
              <a:t>、</a:t>
            </a:r>
            <a:r>
              <a:rPr lang="en-US" altLang="ja-JP" sz="1000" dirty="0" smtClean="0">
                <a:solidFill>
                  <a:prstClr val="black"/>
                </a:solidFill>
              </a:rPr>
              <a:t>1</a:t>
            </a:r>
            <a:r>
              <a:rPr lang="ja-JP" altLang="en-US" sz="1000" dirty="0" smtClean="0">
                <a:solidFill>
                  <a:prstClr val="black"/>
                </a:solidFill>
              </a:rPr>
              <a:t>人あたり合計最大</a:t>
            </a:r>
            <a:r>
              <a:rPr lang="en-US" altLang="ja-JP" sz="1000" dirty="0" smtClean="0">
                <a:solidFill>
                  <a:prstClr val="black"/>
                </a:solidFill>
              </a:rPr>
              <a:t>12</a:t>
            </a:r>
            <a:r>
              <a:rPr lang="ja-JP" altLang="en-US" sz="1000" dirty="0">
                <a:solidFill>
                  <a:prstClr val="black"/>
                </a:solidFill>
              </a:rPr>
              <a:t>ヶ</a:t>
            </a:r>
            <a:r>
              <a:rPr lang="ja-JP" altLang="en-US" sz="1000" dirty="0" smtClean="0">
                <a:solidFill>
                  <a:prstClr val="black"/>
                </a:solidFill>
              </a:rPr>
              <a:t>月（精神障害者については最大</a:t>
            </a:r>
            <a:r>
              <a:rPr lang="en-US" altLang="ja-JP" sz="1000" dirty="0" smtClean="0">
                <a:solidFill>
                  <a:prstClr val="black"/>
                </a:solidFill>
              </a:rPr>
              <a:t>18</a:t>
            </a:r>
            <a:r>
              <a:rPr lang="ja-JP" altLang="en-US" sz="1000" dirty="0" smtClean="0">
                <a:solidFill>
                  <a:prstClr val="black"/>
                </a:solidFill>
              </a:rPr>
              <a:t>ヶ月）まで</a:t>
            </a:r>
            <a:endParaRPr lang="en-US" altLang="ja-JP" sz="1000" dirty="0" smtClean="0">
              <a:solidFill>
                <a:prstClr val="black"/>
              </a:solidFill>
            </a:endParaRPr>
          </a:p>
          <a:p>
            <a:pPr marL="180000" fontAlgn="auto">
              <a:spcBef>
                <a:spcPts val="0"/>
              </a:spcBef>
              <a:spcAft>
                <a:spcPts val="0"/>
              </a:spcAft>
            </a:pPr>
            <a:endParaRPr lang="en-US" altLang="ja-JP" sz="1000" dirty="0" smtClean="0">
              <a:solidFill>
                <a:prstClr val="black"/>
              </a:solidFill>
            </a:endParaRPr>
          </a:p>
          <a:p>
            <a:pPr fontAlgn="auto">
              <a:spcBef>
                <a:spcPts val="0"/>
              </a:spcBef>
              <a:spcAft>
                <a:spcPts val="0"/>
              </a:spcAft>
            </a:pPr>
            <a:r>
              <a:rPr lang="ja-JP" altLang="en-US" sz="1000" dirty="0" smtClean="0">
                <a:solidFill>
                  <a:prstClr val="black"/>
                </a:solidFill>
              </a:rPr>
              <a:t>・訪問型職場適応援助</a:t>
            </a:r>
            <a:endParaRPr lang="en-US" altLang="ja-JP" sz="1000" dirty="0" smtClean="0">
              <a:solidFill>
                <a:prstClr val="black"/>
              </a:solidFill>
            </a:endParaRPr>
          </a:p>
          <a:p>
            <a:pPr fontAlgn="auto">
              <a:spcBef>
                <a:spcPts val="0"/>
              </a:spcBef>
              <a:spcAft>
                <a:spcPts val="0"/>
              </a:spcAft>
            </a:pPr>
            <a:r>
              <a:rPr lang="ja-JP" altLang="en-US" sz="1000" dirty="0">
                <a:solidFill>
                  <a:prstClr val="black"/>
                </a:solidFill>
              </a:rPr>
              <a:t>　</a:t>
            </a:r>
            <a:r>
              <a:rPr lang="ja-JP" altLang="en-US" sz="1000" dirty="0" smtClean="0">
                <a:solidFill>
                  <a:prstClr val="black"/>
                </a:solidFill>
              </a:rPr>
              <a:t>　</a:t>
            </a:r>
            <a:r>
              <a:rPr lang="en-US" altLang="ja-JP" sz="1000" dirty="0" smtClean="0">
                <a:solidFill>
                  <a:prstClr val="black"/>
                </a:solidFill>
              </a:rPr>
              <a:t>1</a:t>
            </a:r>
            <a:r>
              <a:rPr lang="ja-JP" altLang="en-US" sz="1000" dirty="0" smtClean="0">
                <a:solidFill>
                  <a:prstClr val="black"/>
                </a:solidFill>
              </a:rPr>
              <a:t>回最大</a:t>
            </a:r>
            <a:r>
              <a:rPr lang="en-US" altLang="ja-JP" sz="1000" dirty="0" smtClean="0">
                <a:solidFill>
                  <a:prstClr val="black"/>
                </a:solidFill>
              </a:rPr>
              <a:t>1</a:t>
            </a:r>
            <a:r>
              <a:rPr lang="ja-JP" altLang="en-US" sz="1000" dirty="0" smtClean="0">
                <a:solidFill>
                  <a:prstClr val="black"/>
                </a:solidFill>
              </a:rPr>
              <a:t>年</a:t>
            </a:r>
            <a:r>
              <a:rPr lang="en-US" altLang="ja-JP" sz="1000" dirty="0" smtClean="0">
                <a:solidFill>
                  <a:prstClr val="black"/>
                </a:solidFill>
              </a:rPr>
              <a:t>8</a:t>
            </a:r>
            <a:r>
              <a:rPr lang="ja-JP" altLang="en-US" sz="1000" dirty="0" smtClean="0">
                <a:solidFill>
                  <a:prstClr val="black"/>
                </a:solidFill>
              </a:rPr>
              <a:t>ヶ月（精神障害者</a:t>
            </a:r>
            <a:r>
              <a:rPr lang="en-US" altLang="ja-JP" sz="1000" dirty="0" smtClean="0">
                <a:solidFill>
                  <a:prstClr val="black"/>
                </a:solidFill>
              </a:rPr>
              <a:t>2</a:t>
            </a:r>
            <a:r>
              <a:rPr lang="ja-JP" altLang="en-US" sz="1000" dirty="0" smtClean="0">
                <a:solidFill>
                  <a:prstClr val="black"/>
                </a:solidFill>
              </a:rPr>
              <a:t>年</a:t>
            </a:r>
            <a:r>
              <a:rPr lang="en-US" altLang="ja-JP" sz="1000" dirty="0" smtClean="0">
                <a:solidFill>
                  <a:prstClr val="black"/>
                </a:solidFill>
              </a:rPr>
              <a:t>8</a:t>
            </a:r>
            <a:r>
              <a:rPr lang="ja-JP" altLang="en-US" sz="1000" dirty="0" smtClean="0">
                <a:solidFill>
                  <a:prstClr val="black"/>
                </a:solidFill>
              </a:rPr>
              <a:t>ヶ月）</a:t>
            </a:r>
            <a:endParaRPr lang="en-US" altLang="ja-JP" sz="1000" dirty="0" smtClean="0">
              <a:solidFill>
                <a:prstClr val="black"/>
              </a:solidFill>
            </a:endParaRPr>
          </a:p>
          <a:p>
            <a:pPr fontAlgn="auto">
              <a:spcBef>
                <a:spcPts val="0"/>
              </a:spcBef>
              <a:spcAft>
                <a:spcPts val="0"/>
              </a:spcAft>
            </a:pPr>
            <a:r>
              <a:rPr lang="ja-JP" altLang="en-US" sz="1000" dirty="0">
                <a:solidFill>
                  <a:prstClr val="black"/>
                </a:solidFill>
              </a:rPr>
              <a:t>　</a:t>
            </a:r>
            <a:r>
              <a:rPr lang="ja-JP" altLang="en-US" sz="1000" dirty="0" smtClean="0">
                <a:solidFill>
                  <a:prstClr val="black"/>
                </a:solidFill>
              </a:rPr>
              <a:t>　　　内訳： 　集中・移行支援機関　最大</a:t>
            </a:r>
            <a:r>
              <a:rPr lang="en-US" altLang="ja-JP" sz="1000" dirty="0" smtClean="0">
                <a:solidFill>
                  <a:prstClr val="black"/>
                </a:solidFill>
              </a:rPr>
              <a:t>8</a:t>
            </a:r>
            <a:r>
              <a:rPr lang="ja-JP" altLang="en-US" sz="1000" dirty="0" smtClean="0">
                <a:solidFill>
                  <a:prstClr val="black"/>
                </a:solidFill>
              </a:rPr>
              <a:t>ヶ月</a:t>
            </a:r>
            <a:endParaRPr lang="en-US" altLang="ja-JP" sz="1000" dirty="0" smtClean="0">
              <a:solidFill>
                <a:prstClr val="black"/>
              </a:solidFill>
            </a:endParaRPr>
          </a:p>
          <a:p>
            <a:pPr fontAlgn="auto">
              <a:spcBef>
                <a:spcPts val="0"/>
              </a:spcBef>
              <a:spcAft>
                <a:spcPts val="0"/>
              </a:spcAft>
            </a:pPr>
            <a:r>
              <a:rPr lang="ja-JP" altLang="en-US" sz="1000" dirty="0">
                <a:solidFill>
                  <a:prstClr val="black"/>
                </a:solidFill>
              </a:rPr>
              <a:t>　</a:t>
            </a:r>
            <a:r>
              <a:rPr lang="ja-JP" altLang="en-US" sz="1000" dirty="0" smtClean="0">
                <a:solidFill>
                  <a:prstClr val="black"/>
                </a:solidFill>
              </a:rPr>
              <a:t>　　　　　　　　　フォローアップ期間　最大</a:t>
            </a:r>
            <a:r>
              <a:rPr lang="en-US" altLang="ja-JP" sz="1000" dirty="0" smtClean="0">
                <a:solidFill>
                  <a:prstClr val="black"/>
                </a:solidFill>
              </a:rPr>
              <a:t>1</a:t>
            </a:r>
            <a:r>
              <a:rPr lang="ja-JP" altLang="en-US" sz="1000" dirty="0" smtClean="0">
                <a:solidFill>
                  <a:prstClr val="black"/>
                </a:solidFill>
              </a:rPr>
              <a:t>年</a:t>
            </a:r>
            <a:endParaRPr lang="en-US" altLang="ja-JP" sz="1000" dirty="0" smtClean="0">
              <a:solidFill>
                <a:prstClr val="black"/>
              </a:solidFill>
            </a:endParaRPr>
          </a:p>
          <a:p>
            <a:pPr fontAlgn="auto">
              <a:spcBef>
                <a:spcPts val="0"/>
              </a:spcBef>
              <a:spcAft>
                <a:spcPts val="0"/>
              </a:spcAft>
            </a:pPr>
            <a:r>
              <a:rPr lang="ja-JP" altLang="en-US" sz="1000" dirty="0">
                <a:solidFill>
                  <a:prstClr val="black"/>
                </a:solidFill>
              </a:rPr>
              <a:t>　</a:t>
            </a:r>
            <a:r>
              <a:rPr lang="ja-JP" altLang="en-US" sz="1000" dirty="0" smtClean="0">
                <a:solidFill>
                  <a:prstClr val="black"/>
                </a:solidFill>
              </a:rPr>
              <a:t>　　　　　　　　　　　　　　　　　　　　　　（精神障害者　</a:t>
            </a:r>
            <a:r>
              <a:rPr lang="en-US" altLang="ja-JP" sz="1000" dirty="0" smtClean="0">
                <a:solidFill>
                  <a:prstClr val="black"/>
                </a:solidFill>
              </a:rPr>
              <a:t>2</a:t>
            </a:r>
            <a:r>
              <a:rPr lang="ja-JP" altLang="en-US" sz="1000" dirty="0" smtClean="0">
                <a:solidFill>
                  <a:prstClr val="black"/>
                </a:solidFill>
              </a:rPr>
              <a:t>年）</a:t>
            </a:r>
            <a:endParaRPr lang="ja-JP" altLang="en-US" sz="1000" dirty="0">
              <a:solidFill>
                <a:prstClr val="black"/>
              </a:solidFill>
            </a:endParaRPr>
          </a:p>
        </p:txBody>
      </p:sp>
      <p:sp>
        <p:nvSpPr>
          <p:cNvPr id="39" name="Rectangle 8"/>
          <p:cNvSpPr>
            <a:spLocks noChangeArrowheads="1"/>
          </p:cNvSpPr>
          <p:nvPr/>
        </p:nvSpPr>
        <p:spPr bwMode="auto">
          <a:xfrm>
            <a:off x="0" y="4"/>
            <a:ext cx="9906000" cy="468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fontAlgn="auto">
              <a:spcBef>
                <a:spcPts val="0"/>
              </a:spcBef>
              <a:spcAft>
                <a:spcPts val="0"/>
              </a:spcAft>
            </a:pPr>
            <a:r>
              <a:rPr lang="ja-JP" altLang="en-US" sz="2400">
                <a:solidFill>
                  <a:srgbClr val="000000"/>
                </a:solidFill>
                <a:latin typeface="Calibri"/>
                <a:ea typeface="ＭＳ Ｐゴシック"/>
              </a:rPr>
              <a:t>　</a:t>
            </a:r>
          </a:p>
        </p:txBody>
      </p:sp>
      <p:sp>
        <p:nvSpPr>
          <p:cNvPr id="18434" name="Rectangle 2"/>
          <p:cNvSpPr>
            <a:spLocks noGrp="1" noChangeArrowheads="1"/>
          </p:cNvSpPr>
          <p:nvPr>
            <p:ph type="title"/>
          </p:nvPr>
        </p:nvSpPr>
        <p:spPr>
          <a:xfrm>
            <a:off x="495300" y="-27382"/>
            <a:ext cx="8915400" cy="576262"/>
          </a:xfrm>
        </p:spPr>
        <p:txBody>
          <a:bodyPr/>
          <a:lstStyle/>
          <a:p>
            <a:pPr eaLnBrk="1" hangingPunct="1"/>
            <a:r>
              <a:rPr lang="ja-JP" altLang="en-US" sz="2400" b="1" dirty="0" smtClean="0">
                <a:latin typeface="ＤＦ特太ゴシック体" panose="020B0509000000000000" pitchFamily="49" charset="-128"/>
                <a:ea typeface="ＤＦ特太ゴシック体" panose="020B0509000000000000" pitchFamily="49" charset="-128"/>
              </a:rPr>
              <a:t>障害者職場適応援助促進助成金</a:t>
            </a:r>
          </a:p>
        </p:txBody>
      </p:sp>
      <p:sp>
        <p:nvSpPr>
          <p:cNvPr id="18435" name="Text Box 3"/>
          <p:cNvSpPr txBox="1">
            <a:spLocks noChangeArrowheads="1"/>
          </p:cNvSpPr>
          <p:nvPr/>
        </p:nvSpPr>
        <p:spPr bwMode="auto">
          <a:xfrm>
            <a:off x="38454" y="1628800"/>
            <a:ext cx="5621724" cy="338554"/>
          </a:xfrm>
          <a:prstGeom prst="rect">
            <a:avLst/>
          </a:prstGeom>
          <a:noFill/>
          <a:ln w="9525">
            <a:noFill/>
            <a:miter lim="800000"/>
            <a:headEnd/>
            <a:tailEnd/>
          </a:ln>
        </p:spPr>
        <p:txBody>
          <a:bodyPr wrap="square">
            <a:spAutoFit/>
          </a:bodyPr>
          <a:lstStyle/>
          <a:p>
            <a:pPr fontAlgn="auto">
              <a:spcBef>
                <a:spcPts val="0"/>
              </a:spcBef>
              <a:spcAft>
                <a:spcPts val="0"/>
              </a:spcAft>
            </a:pPr>
            <a:r>
              <a:rPr lang="en-US" altLang="ja-JP" sz="1600" dirty="0" smtClean="0">
                <a:solidFill>
                  <a:srgbClr val="000000"/>
                </a:solidFill>
                <a:latin typeface="Verdana" pitchFamily="34" charset="0"/>
                <a:ea typeface="ＭＳ Ｐゴシック"/>
              </a:rPr>
              <a:t>◎</a:t>
            </a:r>
            <a:r>
              <a:rPr lang="ja-JP" altLang="en-US" sz="1600" dirty="0">
                <a:solidFill>
                  <a:srgbClr val="000000"/>
                </a:solidFill>
                <a:latin typeface="Verdana" pitchFamily="34" charset="0"/>
                <a:ea typeface="ＭＳ Ｐゴシック"/>
              </a:rPr>
              <a:t>　</a:t>
            </a:r>
            <a:r>
              <a:rPr lang="ja-JP" altLang="en-US" sz="1600" dirty="0" smtClean="0">
                <a:solidFill>
                  <a:srgbClr val="000000"/>
                </a:solidFill>
                <a:latin typeface="Verdana" pitchFamily="34" charset="0"/>
                <a:ea typeface="ＭＳ Ｐゴシック"/>
              </a:rPr>
              <a:t>支援</a:t>
            </a:r>
            <a:r>
              <a:rPr lang="ja-JP" altLang="en-US" sz="1600" dirty="0">
                <a:solidFill>
                  <a:srgbClr val="000000"/>
                </a:solidFill>
                <a:latin typeface="Verdana" pitchFamily="34" charset="0"/>
                <a:ea typeface="ＭＳ Ｐゴシック"/>
              </a:rPr>
              <a:t>内容</a:t>
            </a:r>
          </a:p>
        </p:txBody>
      </p:sp>
      <p:grpSp>
        <p:nvGrpSpPr>
          <p:cNvPr id="2" name="Group 4"/>
          <p:cNvGrpSpPr>
            <a:grpSpLocks/>
          </p:cNvGrpSpPr>
          <p:nvPr/>
        </p:nvGrpSpPr>
        <p:grpSpPr bwMode="auto">
          <a:xfrm>
            <a:off x="194414" y="1939215"/>
            <a:ext cx="5976022" cy="2640875"/>
            <a:chOff x="404" y="1211"/>
            <a:chExt cx="4673" cy="1756"/>
          </a:xfrm>
        </p:grpSpPr>
        <p:sp>
          <p:nvSpPr>
            <p:cNvPr id="18452" name="Rectangle 5"/>
            <p:cNvSpPr>
              <a:spLocks noChangeArrowheads="1"/>
            </p:cNvSpPr>
            <p:nvPr/>
          </p:nvSpPr>
          <p:spPr bwMode="auto">
            <a:xfrm>
              <a:off x="435" y="1244"/>
              <a:ext cx="4536" cy="1723"/>
            </a:xfrm>
            <a:prstGeom prst="rect">
              <a:avLst/>
            </a:prstGeom>
            <a:solidFill>
              <a:srgbClr val="FFFF99"/>
            </a:solidFill>
            <a:ln w="9525">
              <a:solidFill>
                <a:schemeClr val="tx1"/>
              </a:solidFill>
              <a:miter lim="800000"/>
              <a:headEnd/>
              <a:tailEnd/>
            </a:ln>
          </p:spPr>
          <p:txBody>
            <a:bodyPr wrap="none" anchor="ctr"/>
            <a:lstStyle/>
            <a:p>
              <a:pPr fontAlgn="auto">
                <a:spcBef>
                  <a:spcPts val="0"/>
                </a:spcBef>
                <a:spcAft>
                  <a:spcPts val="0"/>
                </a:spcAft>
              </a:pPr>
              <a:endParaRPr lang="ja-JP" altLang="en-US">
                <a:solidFill>
                  <a:srgbClr val="000000"/>
                </a:solidFill>
                <a:latin typeface="Calibri"/>
                <a:ea typeface="ＭＳ Ｐゴシック"/>
              </a:endParaRPr>
            </a:p>
          </p:txBody>
        </p:sp>
        <p:sp>
          <p:nvSpPr>
            <p:cNvPr id="18453" name="AutoShape 6"/>
            <p:cNvSpPr>
              <a:spLocks noChangeArrowheads="1"/>
            </p:cNvSpPr>
            <p:nvPr/>
          </p:nvSpPr>
          <p:spPr bwMode="auto">
            <a:xfrm>
              <a:off x="612" y="1569"/>
              <a:ext cx="1077" cy="407"/>
            </a:xfrm>
            <a:prstGeom prst="roundRect">
              <a:avLst>
                <a:gd name="adj" fmla="val 41144"/>
              </a:avLst>
            </a:prstGeom>
            <a:solidFill>
              <a:srgbClr val="FFFFCC"/>
            </a:solidFill>
            <a:ln w="19050">
              <a:solidFill>
                <a:srgbClr val="000000"/>
              </a:solidFill>
              <a:round/>
              <a:headEnd/>
              <a:tailEnd/>
            </a:ln>
          </p:spPr>
          <p:txBody>
            <a:bodyPr lIns="19440" tIns="20520" rIns="19440" bIns="20520" anchor="ctr"/>
            <a:lstStyle/>
            <a:p>
              <a:pPr algn="ctr" fontAlgn="auto">
                <a:spcBef>
                  <a:spcPts val="0"/>
                </a:spcBef>
                <a:spcAft>
                  <a:spcPts val="0"/>
                </a:spcAft>
              </a:pPr>
              <a:r>
                <a:rPr lang="ja-JP" altLang="en-US" sz="1200" b="1">
                  <a:solidFill>
                    <a:srgbClr val="000000"/>
                  </a:solidFill>
                  <a:latin typeface="HG丸ｺﾞｼｯｸM-PRO" pitchFamily="50" charset="-128"/>
                  <a:ea typeface="HG丸ｺﾞｼｯｸM-PRO" pitchFamily="50" charset="-128"/>
                </a:rPr>
                <a:t>事　業　主</a:t>
              </a:r>
            </a:p>
            <a:p>
              <a:pPr algn="ctr" fontAlgn="auto">
                <a:spcBef>
                  <a:spcPts val="0"/>
                </a:spcBef>
                <a:spcAft>
                  <a:spcPts val="0"/>
                </a:spcAft>
              </a:pPr>
              <a:r>
                <a:rPr lang="en-US" altLang="ja-JP" sz="1000">
                  <a:solidFill>
                    <a:srgbClr val="000000"/>
                  </a:solidFill>
                  <a:latin typeface="HG丸ｺﾞｼｯｸM-PRO" pitchFamily="50" charset="-128"/>
                  <a:ea typeface="HG丸ｺﾞｼｯｸM-PRO" pitchFamily="50" charset="-128"/>
                </a:rPr>
                <a:t>(</a:t>
              </a:r>
              <a:r>
                <a:rPr lang="ja-JP" altLang="en-US" sz="1000">
                  <a:solidFill>
                    <a:srgbClr val="000000"/>
                  </a:solidFill>
                  <a:latin typeface="HG丸ｺﾞｼｯｸM-PRO" pitchFamily="50" charset="-128"/>
                  <a:ea typeface="HG丸ｺﾞｼｯｸM-PRO" pitchFamily="50" charset="-128"/>
                </a:rPr>
                <a:t>管理監督者・人事担当者</a:t>
              </a:r>
              <a:r>
                <a:rPr lang="en-US" altLang="ja-JP" sz="1000">
                  <a:solidFill>
                    <a:srgbClr val="000000"/>
                  </a:solidFill>
                  <a:latin typeface="HG丸ｺﾞｼｯｸM-PRO" pitchFamily="50" charset="-128"/>
                  <a:ea typeface="HG丸ｺﾞｼｯｸM-PRO" pitchFamily="50" charset="-128"/>
                </a:rPr>
                <a:t>)</a:t>
              </a:r>
              <a:endParaRPr lang="en-US" altLang="ja-JP">
                <a:solidFill>
                  <a:srgbClr val="000000"/>
                </a:solidFill>
                <a:latin typeface="Verdana" pitchFamily="34" charset="0"/>
                <a:ea typeface="ＭＳ Ｐゴシック"/>
              </a:endParaRPr>
            </a:p>
          </p:txBody>
        </p:sp>
        <p:sp>
          <p:nvSpPr>
            <p:cNvPr id="18454" name="Oval 7"/>
            <p:cNvSpPr>
              <a:spLocks noChangeArrowheads="1"/>
            </p:cNvSpPr>
            <p:nvPr/>
          </p:nvSpPr>
          <p:spPr bwMode="auto">
            <a:xfrm>
              <a:off x="2049" y="1836"/>
              <a:ext cx="1239" cy="605"/>
            </a:xfrm>
            <a:prstGeom prst="ellipse">
              <a:avLst/>
            </a:prstGeom>
            <a:solidFill>
              <a:srgbClr val="CCECFF"/>
            </a:solidFill>
            <a:ln w="38100" cmpd="dbl">
              <a:solidFill>
                <a:srgbClr val="000000"/>
              </a:solidFill>
              <a:round/>
              <a:headEnd/>
              <a:tailEnd/>
            </a:ln>
          </p:spPr>
          <p:txBody>
            <a:bodyPr lIns="19440" tIns="38520" rIns="19440" bIns="27720" anchor="ctr"/>
            <a:lstStyle/>
            <a:p>
              <a:pPr algn="ctr" fontAlgn="auto">
                <a:spcBef>
                  <a:spcPts val="0"/>
                </a:spcBef>
                <a:spcAft>
                  <a:spcPts val="0"/>
                </a:spcAft>
              </a:pPr>
              <a:r>
                <a:rPr lang="ja-JP" altLang="en-US" sz="1000" b="1" dirty="0">
                  <a:solidFill>
                    <a:srgbClr val="000000"/>
                  </a:solidFill>
                  <a:latin typeface="HG丸ｺﾞｼｯｸM-PRO" pitchFamily="50" charset="-128"/>
                  <a:ea typeface="HG丸ｺﾞｼｯｸM-PRO" pitchFamily="50" charset="-128"/>
                </a:rPr>
                <a:t>職場</a:t>
              </a:r>
              <a:r>
                <a:rPr lang="ja-JP" altLang="en-US" sz="1000" b="1" dirty="0" smtClean="0">
                  <a:solidFill>
                    <a:srgbClr val="000000"/>
                  </a:solidFill>
                  <a:latin typeface="HG丸ｺﾞｼｯｸM-PRO" pitchFamily="50" charset="-128"/>
                  <a:ea typeface="HG丸ｺﾞｼｯｸM-PRO" pitchFamily="50" charset="-128"/>
                </a:rPr>
                <a:t>適応援助者</a:t>
              </a:r>
              <a:endParaRPr lang="en-US" altLang="ja-JP" sz="1000" b="1" dirty="0" smtClean="0">
                <a:solidFill>
                  <a:srgbClr val="000000"/>
                </a:solidFill>
                <a:latin typeface="HG丸ｺﾞｼｯｸM-PRO" pitchFamily="50" charset="-128"/>
                <a:ea typeface="HG丸ｺﾞｼｯｸM-PRO" pitchFamily="50" charset="-128"/>
              </a:endParaRPr>
            </a:p>
            <a:p>
              <a:pPr algn="ctr" fontAlgn="auto">
                <a:spcBef>
                  <a:spcPts val="0"/>
                </a:spcBef>
                <a:spcAft>
                  <a:spcPts val="0"/>
                </a:spcAft>
              </a:pPr>
              <a:r>
                <a:rPr lang="ja-JP" altLang="en-US" sz="1000" b="1" dirty="0" smtClean="0">
                  <a:solidFill>
                    <a:srgbClr val="000000"/>
                  </a:solidFill>
                  <a:latin typeface="HG丸ｺﾞｼｯｸM-PRO" pitchFamily="50" charset="-128"/>
                  <a:ea typeface="HG丸ｺﾞｼｯｸM-PRO" pitchFamily="50" charset="-128"/>
                </a:rPr>
                <a:t>企業配置型</a:t>
              </a:r>
              <a:endParaRPr lang="en-US" altLang="ja-JP" sz="1000" b="1" dirty="0" smtClean="0">
                <a:solidFill>
                  <a:srgbClr val="000000"/>
                </a:solidFill>
                <a:latin typeface="HG丸ｺﾞｼｯｸM-PRO" pitchFamily="50" charset="-128"/>
                <a:ea typeface="HG丸ｺﾞｼｯｸM-PRO" pitchFamily="50" charset="-128"/>
              </a:endParaRPr>
            </a:p>
            <a:p>
              <a:pPr algn="ctr" fontAlgn="auto">
                <a:spcBef>
                  <a:spcPts val="0"/>
                </a:spcBef>
                <a:spcAft>
                  <a:spcPts val="0"/>
                </a:spcAft>
              </a:pPr>
              <a:r>
                <a:rPr lang="ja-JP" altLang="en-US" sz="1000" b="1" dirty="0">
                  <a:solidFill>
                    <a:srgbClr val="000000"/>
                  </a:solidFill>
                  <a:latin typeface="HG丸ｺﾞｼｯｸM-PRO" pitchFamily="50" charset="-128"/>
                  <a:ea typeface="HG丸ｺﾞｼｯｸM-PRO" pitchFamily="50" charset="-128"/>
                </a:rPr>
                <a:t>訪問型</a:t>
              </a:r>
              <a:endParaRPr lang="ja-JP" altLang="en-US" dirty="0">
                <a:solidFill>
                  <a:srgbClr val="000000"/>
                </a:solidFill>
                <a:latin typeface="Verdana" pitchFamily="34" charset="0"/>
                <a:ea typeface="ＭＳ Ｐゴシック"/>
              </a:endParaRPr>
            </a:p>
          </p:txBody>
        </p:sp>
        <p:sp>
          <p:nvSpPr>
            <p:cNvPr id="18455" name="AutoShape 8"/>
            <p:cNvSpPr>
              <a:spLocks noChangeArrowheads="1"/>
            </p:cNvSpPr>
            <p:nvPr/>
          </p:nvSpPr>
          <p:spPr bwMode="auto">
            <a:xfrm>
              <a:off x="3696" y="1615"/>
              <a:ext cx="982" cy="348"/>
            </a:xfrm>
            <a:prstGeom prst="roundRect">
              <a:avLst>
                <a:gd name="adj" fmla="val 46551"/>
              </a:avLst>
            </a:prstGeom>
            <a:solidFill>
              <a:srgbClr val="FFFFCC"/>
            </a:solidFill>
            <a:ln w="19050">
              <a:solidFill>
                <a:srgbClr val="000000"/>
              </a:solidFill>
              <a:round/>
              <a:headEnd/>
              <a:tailEnd/>
            </a:ln>
          </p:spPr>
          <p:txBody>
            <a:bodyPr lIns="19440" tIns="60120" rIns="19440" bIns="20520" anchor="ctr"/>
            <a:lstStyle/>
            <a:p>
              <a:pPr algn="ctr" fontAlgn="auto">
                <a:spcBef>
                  <a:spcPts val="0"/>
                </a:spcBef>
                <a:spcAft>
                  <a:spcPts val="0"/>
                </a:spcAft>
              </a:pPr>
              <a:r>
                <a:rPr lang="ja-JP" altLang="en-US" sz="1200" b="1">
                  <a:solidFill>
                    <a:srgbClr val="000000"/>
                  </a:solidFill>
                  <a:latin typeface="HG丸ｺﾞｼｯｸM-PRO" pitchFamily="50" charset="-128"/>
                  <a:ea typeface="HG丸ｺﾞｼｯｸM-PRO" pitchFamily="50" charset="-128"/>
                </a:rPr>
                <a:t>障　害　者</a:t>
              </a:r>
              <a:endParaRPr lang="ja-JP" altLang="en-US" sz="1200">
                <a:solidFill>
                  <a:srgbClr val="000000"/>
                </a:solidFill>
                <a:latin typeface="Verdana" pitchFamily="34" charset="0"/>
                <a:ea typeface="ＭＳ Ｐゴシック"/>
              </a:endParaRPr>
            </a:p>
          </p:txBody>
        </p:sp>
        <p:grpSp>
          <p:nvGrpSpPr>
            <p:cNvPr id="3" name="Group 9"/>
            <p:cNvGrpSpPr>
              <a:grpSpLocks/>
            </p:cNvGrpSpPr>
            <p:nvPr/>
          </p:nvGrpSpPr>
          <p:grpSpPr bwMode="auto">
            <a:xfrm>
              <a:off x="632" y="2286"/>
              <a:ext cx="606" cy="636"/>
              <a:chOff x="1318" y="8598"/>
              <a:chExt cx="1511" cy="1588"/>
            </a:xfrm>
          </p:grpSpPr>
          <p:sp>
            <p:nvSpPr>
              <p:cNvPr id="18466" name="Oval 10"/>
              <p:cNvSpPr>
                <a:spLocks noChangeArrowheads="1"/>
              </p:cNvSpPr>
              <p:nvPr/>
            </p:nvSpPr>
            <p:spPr bwMode="auto">
              <a:xfrm>
                <a:off x="2010" y="8598"/>
                <a:ext cx="819" cy="798"/>
              </a:xfrm>
              <a:prstGeom prst="ellipse">
                <a:avLst/>
              </a:prstGeom>
              <a:solidFill>
                <a:srgbClr val="FFFFFF"/>
              </a:solidFill>
              <a:ln w="12700">
                <a:solidFill>
                  <a:srgbClr val="000000"/>
                </a:solidFill>
                <a:round/>
                <a:headEnd/>
                <a:tailEnd/>
              </a:ln>
              <a:effectLst>
                <a:prstShdw prst="shdw13" dist="53882" dir="13500000">
                  <a:srgbClr val="808080"/>
                </a:prstShdw>
              </a:effectLst>
            </p:spPr>
            <p:txBody>
              <a:bodyPr lIns="19440" rIns="19440" bIns="20520" anchor="ctr"/>
              <a:lstStyle/>
              <a:p>
                <a:pPr algn="ctr" fontAlgn="auto">
                  <a:spcBef>
                    <a:spcPts val="0"/>
                  </a:spcBef>
                  <a:spcAft>
                    <a:spcPts val="0"/>
                  </a:spcAft>
                </a:pPr>
                <a:r>
                  <a:rPr lang="ja-JP" altLang="en-US" sz="1000">
                    <a:solidFill>
                      <a:srgbClr val="000000"/>
                    </a:solidFill>
                    <a:latin typeface="HG丸ｺﾞｼｯｸM-PRO" pitchFamily="50" charset="-128"/>
                    <a:ea typeface="HG丸ｺﾞｼｯｸM-PRO" pitchFamily="50" charset="-128"/>
                  </a:rPr>
                  <a:t>同僚</a:t>
                </a:r>
                <a:endParaRPr lang="ja-JP" altLang="en-US">
                  <a:solidFill>
                    <a:srgbClr val="000000"/>
                  </a:solidFill>
                  <a:latin typeface="Verdana" pitchFamily="34" charset="0"/>
                  <a:ea typeface="ＭＳ Ｐゴシック"/>
                </a:endParaRPr>
              </a:p>
            </p:txBody>
          </p:sp>
          <p:sp>
            <p:nvSpPr>
              <p:cNvPr id="18467" name="Oval 11"/>
              <p:cNvSpPr>
                <a:spLocks noChangeArrowheads="1"/>
              </p:cNvSpPr>
              <p:nvPr/>
            </p:nvSpPr>
            <p:spPr bwMode="auto">
              <a:xfrm>
                <a:off x="1772" y="9388"/>
                <a:ext cx="819" cy="798"/>
              </a:xfrm>
              <a:prstGeom prst="ellipse">
                <a:avLst/>
              </a:prstGeom>
              <a:solidFill>
                <a:srgbClr val="FFFFFF"/>
              </a:solidFill>
              <a:ln w="12700">
                <a:solidFill>
                  <a:srgbClr val="000000"/>
                </a:solidFill>
                <a:round/>
                <a:headEnd/>
                <a:tailEnd/>
              </a:ln>
              <a:effectLst>
                <a:prstShdw prst="shdw13" dist="53882" dir="13500000">
                  <a:srgbClr val="808080"/>
                </a:prstShdw>
              </a:effectLst>
            </p:spPr>
            <p:txBody>
              <a:bodyPr lIns="19440" tIns="56520" rIns="19440" bIns="20520" anchor="ctr"/>
              <a:lstStyle/>
              <a:p>
                <a:pPr algn="ctr" fontAlgn="auto">
                  <a:spcBef>
                    <a:spcPts val="0"/>
                  </a:spcBef>
                  <a:spcAft>
                    <a:spcPts val="0"/>
                  </a:spcAft>
                </a:pPr>
                <a:r>
                  <a:rPr lang="ja-JP" altLang="en-US" sz="1000" dirty="0">
                    <a:solidFill>
                      <a:srgbClr val="000000"/>
                    </a:solidFill>
                    <a:latin typeface="HG丸ｺﾞｼｯｸM-PRO" pitchFamily="50" charset="-128"/>
                    <a:ea typeface="HG丸ｺﾞｼｯｸM-PRO" pitchFamily="50" charset="-128"/>
                  </a:rPr>
                  <a:t>同僚</a:t>
                </a:r>
                <a:endParaRPr lang="ja-JP" altLang="en-US" dirty="0">
                  <a:solidFill>
                    <a:srgbClr val="000000"/>
                  </a:solidFill>
                  <a:latin typeface="Verdana" pitchFamily="34" charset="0"/>
                  <a:ea typeface="ＭＳ Ｐゴシック"/>
                </a:endParaRPr>
              </a:p>
            </p:txBody>
          </p:sp>
          <p:sp>
            <p:nvSpPr>
              <p:cNvPr id="18468" name="Oval 12"/>
              <p:cNvSpPr>
                <a:spLocks noChangeArrowheads="1"/>
              </p:cNvSpPr>
              <p:nvPr/>
            </p:nvSpPr>
            <p:spPr bwMode="auto">
              <a:xfrm>
                <a:off x="1318" y="8697"/>
                <a:ext cx="819" cy="798"/>
              </a:xfrm>
              <a:prstGeom prst="ellipse">
                <a:avLst/>
              </a:prstGeom>
              <a:solidFill>
                <a:srgbClr val="FFFFFF"/>
              </a:solidFill>
              <a:ln w="12700">
                <a:solidFill>
                  <a:srgbClr val="000000"/>
                </a:solidFill>
                <a:round/>
                <a:headEnd/>
                <a:tailEnd/>
              </a:ln>
              <a:effectLst>
                <a:prstShdw prst="shdw13" dist="53882" dir="13500000">
                  <a:srgbClr val="808080"/>
                </a:prstShdw>
              </a:effectLst>
            </p:spPr>
            <p:txBody>
              <a:bodyPr lIns="19440" tIns="56520" rIns="19440" bIns="20520" anchor="ctr"/>
              <a:lstStyle/>
              <a:p>
                <a:pPr algn="ctr" fontAlgn="auto">
                  <a:spcBef>
                    <a:spcPts val="0"/>
                  </a:spcBef>
                  <a:spcAft>
                    <a:spcPts val="0"/>
                  </a:spcAft>
                </a:pPr>
                <a:r>
                  <a:rPr lang="ja-JP" altLang="en-US" sz="1000">
                    <a:solidFill>
                      <a:srgbClr val="000000"/>
                    </a:solidFill>
                    <a:latin typeface="HG丸ｺﾞｼｯｸM-PRO" pitchFamily="50" charset="-128"/>
                    <a:ea typeface="HG丸ｺﾞｼｯｸM-PRO" pitchFamily="50" charset="-128"/>
                  </a:rPr>
                  <a:t>上司</a:t>
                </a:r>
                <a:endParaRPr lang="ja-JP" altLang="en-US">
                  <a:solidFill>
                    <a:srgbClr val="000000"/>
                  </a:solidFill>
                  <a:latin typeface="Verdana" pitchFamily="34" charset="0"/>
                  <a:ea typeface="ＭＳ Ｐゴシック"/>
                </a:endParaRPr>
              </a:p>
            </p:txBody>
          </p:sp>
        </p:grpSp>
        <p:sp>
          <p:nvSpPr>
            <p:cNvPr id="18457" name="Oval 13"/>
            <p:cNvSpPr>
              <a:spLocks noChangeArrowheads="1"/>
            </p:cNvSpPr>
            <p:nvPr/>
          </p:nvSpPr>
          <p:spPr bwMode="auto">
            <a:xfrm>
              <a:off x="3833" y="2295"/>
              <a:ext cx="354" cy="348"/>
            </a:xfrm>
            <a:prstGeom prst="ellipse">
              <a:avLst/>
            </a:prstGeom>
            <a:solidFill>
              <a:schemeClr val="bg1"/>
            </a:solidFill>
            <a:ln w="9525">
              <a:solidFill>
                <a:srgbClr val="000000"/>
              </a:solidFill>
              <a:round/>
              <a:headEnd/>
              <a:tailEnd/>
            </a:ln>
          </p:spPr>
          <p:txBody>
            <a:bodyPr lIns="19440" tIns="78120" rIns="19440" bIns="18000" anchor="ctr"/>
            <a:lstStyle/>
            <a:p>
              <a:pPr algn="ctr" fontAlgn="auto">
                <a:spcBef>
                  <a:spcPts val="0"/>
                </a:spcBef>
                <a:spcAft>
                  <a:spcPts val="0"/>
                </a:spcAft>
              </a:pPr>
              <a:r>
                <a:rPr lang="ja-JP" altLang="en-US" sz="1000">
                  <a:solidFill>
                    <a:srgbClr val="000000"/>
                  </a:solidFill>
                  <a:latin typeface="HG丸ｺﾞｼｯｸM-PRO" pitchFamily="50" charset="-128"/>
                  <a:ea typeface="HG丸ｺﾞｼｯｸM-PRO" pitchFamily="50" charset="-128"/>
                </a:rPr>
                <a:t>家族</a:t>
              </a:r>
              <a:endParaRPr lang="ja-JP" altLang="en-US">
                <a:solidFill>
                  <a:srgbClr val="000000"/>
                </a:solidFill>
                <a:latin typeface="Verdana" pitchFamily="34" charset="0"/>
                <a:ea typeface="ＭＳ Ｐゴシック"/>
              </a:endParaRPr>
            </a:p>
          </p:txBody>
        </p:sp>
        <p:sp>
          <p:nvSpPr>
            <p:cNvPr id="18458" name="Text Box 14"/>
            <p:cNvSpPr txBox="1">
              <a:spLocks noChangeArrowheads="1"/>
            </p:cNvSpPr>
            <p:nvPr/>
          </p:nvSpPr>
          <p:spPr bwMode="auto">
            <a:xfrm>
              <a:off x="1150" y="2441"/>
              <a:ext cx="2014" cy="363"/>
            </a:xfrm>
            <a:prstGeom prst="rect">
              <a:avLst/>
            </a:prstGeom>
            <a:noFill/>
            <a:ln w="9525">
              <a:noFill/>
              <a:miter lim="800000"/>
              <a:headEnd/>
              <a:tailEnd/>
            </a:ln>
          </p:spPr>
          <p:txBody>
            <a:bodyPr/>
            <a:lstStyle/>
            <a:p>
              <a:pPr algn="just" fontAlgn="auto">
                <a:lnSpc>
                  <a:spcPct val="104000"/>
                </a:lnSpc>
                <a:spcBef>
                  <a:spcPts val="0"/>
                </a:spcBef>
                <a:spcAft>
                  <a:spcPts val="0"/>
                </a:spcAft>
              </a:pPr>
              <a:r>
                <a:rPr lang="ja-JP" altLang="en-US" sz="1000" dirty="0">
                  <a:solidFill>
                    <a:srgbClr val="000000"/>
                  </a:solidFill>
                  <a:latin typeface="HG丸ｺﾞｼｯｸM-PRO" pitchFamily="50" charset="-128"/>
                  <a:ea typeface="HG丸ｺﾞｼｯｸM-PRO" pitchFamily="50" charset="-128"/>
                </a:rPr>
                <a:t>・ 障害の理解に係る社内啓発</a:t>
              </a:r>
            </a:p>
            <a:p>
              <a:pPr algn="just" fontAlgn="auto">
                <a:lnSpc>
                  <a:spcPct val="104000"/>
                </a:lnSpc>
                <a:spcBef>
                  <a:spcPts val="0"/>
                </a:spcBef>
                <a:spcAft>
                  <a:spcPts val="0"/>
                </a:spcAft>
              </a:pPr>
              <a:r>
                <a:rPr lang="ja-JP" altLang="en-US" sz="1000" dirty="0">
                  <a:solidFill>
                    <a:srgbClr val="000000"/>
                  </a:solidFill>
                  <a:latin typeface="HG丸ｺﾞｼｯｸM-PRO" pitchFamily="50" charset="-128"/>
                  <a:ea typeface="HG丸ｺﾞｼｯｸM-PRO" pitchFamily="50" charset="-128"/>
                </a:rPr>
                <a:t>・ 障害者との関わり方に関する助言</a:t>
              </a:r>
            </a:p>
            <a:p>
              <a:pPr algn="just" fontAlgn="auto">
                <a:lnSpc>
                  <a:spcPct val="104000"/>
                </a:lnSpc>
                <a:spcBef>
                  <a:spcPts val="0"/>
                </a:spcBef>
                <a:spcAft>
                  <a:spcPts val="0"/>
                </a:spcAft>
              </a:pPr>
              <a:r>
                <a:rPr lang="ja-JP" altLang="en-US" sz="1000" dirty="0">
                  <a:solidFill>
                    <a:srgbClr val="000000"/>
                  </a:solidFill>
                  <a:latin typeface="HG丸ｺﾞｼｯｸM-PRO" pitchFamily="50" charset="-128"/>
                  <a:ea typeface="HG丸ｺﾞｼｯｸM-PRO" pitchFamily="50" charset="-128"/>
                </a:rPr>
                <a:t>・ 指導方法に関する助言</a:t>
              </a:r>
              <a:endParaRPr lang="ja-JP" altLang="en-US" dirty="0">
                <a:solidFill>
                  <a:srgbClr val="000000"/>
                </a:solidFill>
                <a:latin typeface="Verdana" pitchFamily="34" charset="0"/>
                <a:ea typeface="ＭＳ Ｐゴシック"/>
              </a:endParaRPr>
            </a:p>
          </p:txBody>
        </p:sp>
        <p:sp>
          <p:nvSpPr>
            <p:cNvPr id="18459" name="Text Box 15"/>
            <p:cNvSpPr txBox="1">
              <a:spLocks noChangeArrowheads="1"/>
            </p:cNvSpPr>
            <p:nvPr/>
          </p:nvSpPr>
          <p:spPr bwMode="auto">
            <a:xfrm>
              <a:off x="2852" y="2615"/>
              <a:ext cx="2225" cy="274"/>
            </a:xfrm>
            <a:prstGeom prst="rect">
              <a:avLst/>
            </a:prstGeom>
            <a:noFill/>
            <a:ln w="9525">
              <a:noFill/>
              <a:miter lim="800000"/>
              <a:headEnd/>
              <a:tailEnd/>
            </a:ln>
          </p:spPr>
          <p:txBody>
            <a:bodyPr wrap="square">
              <a:spAutoFit/>
            </a:bodyPr>
            <a:lstStyle/>
            <a:p>
              <a:pPr marL="180000" lvl="1" fontAlgn="auto">
                <a:spcBef>
                  <a:spcPts val="0"/>
                </a:spcBef>
                <a:spcAft>
                  <a:spcPts val="0"/>
                </a:spcAft>
              </a:pPr>
              <a:r>
                <a:rPr lang="ja-JP" altLang="en-US" sz="1000" dirty="0" smtClean="0">
                  <a:solidFill>
                    <a:srgbClr val="000000"/>
                  </a:solidFill>
                  <a:latin typeface="Verdana" pitchFamily="34" charset="0"/>
                  <a:ea typeface="HG丸ｺﾞｼｯｸM-PRO" pitchFamily="50" charset="-128"/>
                </a:rPr>
                <a:t>安定</a:t>
              </a:r>
              <a:r>
                <a:rPr lang="ja-JP" altLang="en-US" sz="1000" dirty="0">
                  <a:solidFill>
                    <a:srgbClr val="000000"/>
                  </a:solidFill>
                  <a:latin typeface="Verdana" pitchFamily="34" charset="0"/>
                  <a:ea typeface="HG丸ｺﾞｼｯｸM-PRO" pitchFamily="50" charset="-128"/>
                </a:rPr>
                <a:t>した職業生活を送るため</a:t>
              </a:r>
              <a:r>
                <a:rPr lang="ja-JP" altLang="en-US" sz="1000" dirty="0" smtClean="0">
                  <a:solidFill>
                    <a:srgbClr val="000000"/>
                  </a:solidFill>
                  <a:latin typeface="Verdana" pitchFamily="34" charset="0"/>
                  <a:ea typeface="HG丸ｺﾞｼｯｸM-PRO" pitchFamily="50" charset="-128"/>
                </a:rPr>
                <a:t>の家族の</a:t>
              </a:r>
              <a:endParaRPr lang="en-US" altLang="ja-JP" sz="1000" smtClean="0">
                <a:solidFill>
                  <a:srgbClr val="000000"/>
                </a:solidFill>
                <a:latin typeface="Verdana" pitchFamily="34" charset="0"/>
                <a:ea typeface="HG丸ｺﾞｼｯｸM-PRO" pitchFamily="50" charset="-128"/>
              </a:endParaRPr>
            </a:p>
            <a:p>
              <a:pPr marL="180000" lvl="1" fontAlgn="auto">
                <a:spcBef>
                  <a:spcPts val="0"/>
                </a:spcBef>
                <a:spcAft>
                  <a:spcPts val="0"/>
                </a:spcAft>
              </a:pPr>
              <a:r>
                <a:rPr lang="ja-JP" altLang="en-US" sz="1000" smtClean="0">
                  <a:solidFill>
                    <a:srgbClr val="000000"/>
                  </a:solidFill>
                  <a:latin typeface="Verdana" pitchFamily="34" charset="0"/>
                  <a:ea typeface="HG丸ｺﾞｼｯｸM-PRO" pitchFamily="50" charset="-128"/>
                </a:rPr>
                <a:t>関わり方</a:t>
              </a:r>
              <a:r>
                <a:rPr lang="ja-JP" altLang="en-US" sz="1000" dirty="0">
                  <a:solidFill>
                    <a:srgbClr val="000000"/>
                  </a:solidFill>
                  <a:latin typeface="Verdana" pitchFamily="34" charset="0"/>
                  <a:ea typeface="HG丸ｺﾞｼｯｸM-PRO" pitchFamily="50" charset="-128"/>
                </a:rPr>
                <a:t>に関する助言</a:t>
              </a:r>
            </a:p>
          </p:txBody>
        </p:sp>
        <p:sp>
          <p:nvSpPr>
            <p:cNvPr id="18460" name="Line 16"/>
            <p:cNvSpPr>
              <a:spLocks noChangeShapeType="1"/>
            </p:cNvSpPr>
            <p:nvPr/>
          </p:nvSpPr>
          <p:spPr bwMode="auto">
            <a:xfrm flipH="1">
              <a:off x="3164" y="1841"/>
              <a:ext cx="487" cy="79"/>
            </a:xfrm>
            <a:prstGeom prst="line">
              <a:avLst/>
            </a:prstGeom>
            <a:noFill/>
            <a:ln w="19050">
              <a:solidFill>
                <a:srgbClr val="000000"/>
              </a:solidFill>
              <a:round/>
              <a:headEnd type="arrow" w="med" len="med"/>
              <a:tailEnd/>
            </a:ln>
          </p:spPr>
          <p:txBody>
            <a:bodyPr/>
            <a:lstStyle/>
            <a:p>
              <a:pPr fontAlgn="auto">
                <a:spcBef>
                  <a:spcPts val="0"/>
                </a:spcBef>
                <a:spcAft>
                  <a:spcPts val="0"/>
                </a:spcAft>
              </a:pPr>
              <a:endParaRPr lang="ja-JP" altLang="en-US">
                <a:solidFill>
                  <a:srgbClr val="000000"/>
                </a:solidFill>
                <a:latin typeface="Calibri"/>
                <a:ea typeface="ＭＳ Ｐゴシック"/>
              </a:endParaRPr>
            </a:p>
          </p:txBody>
        </p:sp>
        <p:sp>
          <p:nvSpPr>
            <p:cNvPr id="18461" name="Line 17"/>
            <p:cNvSpPr>
              <a:spLocks noChangeShapeType="1"/>
            </p:cNvSpPr>
            <p:nvPr/>
          </p:nvSpPr>
          <p:spPr bwMode="auto">
            <a:xfrm flipH="1" flipV="1">
              <a:off x="3164" y="2326"/>
              <a:ext cx="578" cy="105"/>
            </a:xfrm>
            <a:prstGeom prst="line">
              <a:avLst/>
            </a:prstGeom>
            <a:noFill/>
            <a:ln w="19050">
              <a:solidFill>
                <a:srgbClr val="000000"/>
              </a:solidFill>
              <a:round/>
              <a:headEnd type="arrow" w="med" len="med"/>
              <a:tailEnd/>
            </a:ln>
          </p:spPr>
          <p:txBody>
            <a:bodyPr/>
            <a:lstStyle/>
            <a:p>
              <a:pPr fontAlgn="auto">
                <a:spcBef>
                  <a:spcPts val="0"/>
                </a:spcBef>
                <a:spcAft>
                  <a:spcPts val="0"/>
                </a:spcAft>
              </a:pPr>
              <a:endParaRPr lang="ja-JP" altLang="en-US">
                <a:solidFill>
                  <a:srgbClr val="000000"/>
                </a:solidFill>
                <a:latin typeface="Calibri"/>
                <a:ea typeface="ＭＳ Ｐゴシック"/>
              </a:endParaRPr>
            </a:p>
          </p:txBody>
        </p:sp>
        <p:sp>
          <p:nvSpPr>
            <p:cNvPr id="18462" name="Line 18"/>
            <p:cNvSpPr>
              <a:spLocks noChangeShapeType="1"/>
            </p:cNvSpPr>
            <p:nvPr/>
          </p:nvSpPr>
          <p:spPr bwMode="auto">
            <a:xfrm flipV="1">
              <a:off x="1238" y="2287"/>
              <a:ext cx="898" cy="144"/>
            </a:xfrm>
            <a:prstGeom prst="line">
              <a:avLst/>
            </a:prstGeom>
            <a:noFill/>
            <a:ln w="19050">
              <a:solidFill>
                <a:srgbClr val="000000"/>
              </a:solidFill>
              <a:round/>
              <a:headEnd type="arrow" w="med" len="med"/>
              <a:tailEnd/>
            </a:ln>
          </p:spPr>
          <p:txBody>
            <a:bodyPr/>
            <a:lstStyle/>
            <a:p>
              <a:pPr fontAlgn="auto">
                <a:spcBef>
                  <a:spcPts val="0"/>
                </a:spcBef>
                <a:spcAft>
                  <a:spcPts val="0"/>
                </a:spcAft>
              </a:pPr>
              <a:endParaRPr lang="ja-JP" altLang="en-US">
                <a:solidFill>
                  <a:srgbClr val="000000"/>
                </a:solidFill>
                <a:latin typeface="Calibri"/>
                <a:ea typeface="ＭＳ Ｐゴシック"/>
              </a:endParaRPr>
            </a:p>
          </p:txBody>
        </p:sp>
        <p:sp>
          <p:nvSpPr>
            <p:cNvPr id="18463" name="Line 19"/>
            <p:cNvSpPr>
              <a:spLocks noChangeShapeType="1"/>
            </p:cNvSpPr>
            <p:nvPr/>
          </p:nvSpPr>
          <p:spPr bwMode="auto">
            <a:xfrm>
              <a:off x="1746" y="1751"/>
              <a:ext cx="390" cy="212"/>
            </a:xfrm>
            <a:prstGeom prst="line">
              <a:avLst/>
            </a:prstGeom>
            <a:noFill/>
            <a:ln w="19050">
              <a:solidFill>
                <a:srgbClr val="000000"/>
              </a:solidFill>
              <a:round/>
              <a:headEnd type="arrow" w="med" len="med"/>
              <a:tailEnd/>
            </a:ln>
          </p:spPr>
          <p:txBody>
            <a:bodyPr/>
            <a:lstStyle/>
            <a:p>
              <a:pPr fontAlgn="auto">
                <a:spcBef>
                  <a:spcPts val="0"/>
                </a:spcBef>
                <a:spcAft>
                  <a:spcPts val="0"/>
                </a:spcAft>
              </a:pPr>
              <a:endParaRPr lang="ja-JP" altLang="en-US">
                <a:solidFill>
                  <a:srgbClr val="000000"/>
                </a:solidFill>
                <a:latin typeface="Calibri"/>
                <a:ea typeface="ＭＳ Ｐゴシック"/>
              </a:endParaRPr>
            </a:p>
          </p:txBody>
        </p:sp>
        <p:sp>
          <p:nvSpPr>
            <p:cNvPr id="18464" name="Text Box 20"/>
            <p:cNvSpPr txBox="1">
              <a:spLocks noChangeArrowheads="1"/>
            </p:cNvSpPr>
            <p:nvPr/>
          </p:nvSpPr>
          <p:spPr bwMode="auto">
            <a:xfrm>
              <a:off x="404" y="1211"/>
              <a:ext cx="2250" cy="368"/>
            </a:xfrm>
            <a:prstGeom prst="rect">
              <a:avLst/>
            </a:prstGeom>
            <a:noFill/>
            <a:ln w="9525">
              <a:noFill/>
              <a:miter lim="800000"/>
              <a:headEnd/>
              <a:tailEnd/>
            </a:ln>
          </p:spPr>
          <p:txBody>
            <a:bodyPr wrap="none">
              <a:spAutoFit/>
            </a:bodyPr>
            <a:lstStyle/>
            <a:p>
              <a:pPr fontAlgn="auto">
                <a:spcBef>
                  <a:spcPts val="0"/>
                </a:spcBef>
                <a:spcAft>
                  <a:spcPts val="0"/>
                </a:spcAft>
              </a:pPr>
              <a:r>
                <a:rPr lang="ja-JP" altLang="en-US" sz="1000" dirty="0" smtClean="0">
                  <a:solidFill>
                    <a:prstClr val="black"/>
                  </a:solidFill>
                  <a:latin typeface="Verdana" pitchFamily="34" charset="0"/>
                  <a:ea typeface="HG丸ｺﾞｼｯｸM-PRO" pitchFamily="50" charset="-128"/>
                </a:rPr>
                <a:t>・雇入れに当たって、</a:t>
              </a:r>
              <a:r>
                <a:rPr lang="ja-JP" altLang="en-US" sz="1000" dirty="0" smtClean="0">
                  <a:solidFill>
                    <a:srgbClr val="000000"/>
                  </a:solidFill>
                  <a:latin typeface="Verdana" pitchFamily="34" charset="0"/>
                  <a:ea typeface="HG丸ｺﾞｼｯｸM-PRO" pitchFamily="50" charset="-128"/>
                </a:rPr>
                <a:t>配置</a:t>
              </a:r>
              <a:r>
                <a:rPr lang="ja-JP" altLang="en-US" sz="1000" dirty="0">
                  <a:solidFill>
                    <a:srgbClr val="000000"/>
                  </a:solidFill>
                  <a:latin typeface="Verdana" pitchFamily="34" charset="0"/>
                  <a:ea typeface="HG丸ｺﾞｼｯｸM-PRO" pitchFamily="50" charset="-128"/>
                </a:rPr>
                <a:t>、職務内容の設定</a:t>
              </a:r>
              <a:r>
                <a:rPr lang="ja-JP" altLang="en-US" sz="1000" dirty="0" smtClean="0">
                  <a:solidFill>
                    <a:srgbClr val="000000"/>
                  </a:solidFill>
                  <a:latin typeface="Verdana" pitchFamily="34" charset="0"/>
                  <a:ea typeface="HG丸ｺﾞｼｯｸM-PRO" pitchFamily="50" charset="-128"/>
                </a:rPr>
                <a:t>に</a:t>
              </a:r>
              <a:endParaRPr lang="en-US" altLang="ja-JP" sz="1000" dirty="0" smtClean="0">
                <a:solidFill>
                  <a:srgbClr val="000000"/>
                </a:solidFill>
                <a:latin typeface="Verdana" pitchFamily="34" charset="0"/>
                <a:ea typeface="HG丸ｺﾞｼｯｸM-PRO" pitchFamily="50" charset="-128"/>
              </a:endParaRPr>
            </a:p>
            <a:p>
              <a:pPr fontAlgn="auto">
                <a:spcBef>
                  <a:spcPts val="0"/>
                </a:spcBef>
                <a:spcAft>
                  <a:spcPts val="0"/>
                </a:spcAft>
              </a:pPr>
              <a:r>
                <a:rPr lang="ja-JP" altLang="en-US" sz="1000" dirty="0">
                  <a:solidFill>
                    <a:srgbClr val="000000"/>
                  </a:solidFill>
                  <a:latin typeface="Verdana" pitchFamily="34" charset="0"/>
                  <a:ea typeface="HG丸ｺﾞｼｯｸM-PRO" pitchFamily="50" charset="-128"/>
                </a:rPr>
                <a:t>　</a:t>
              </a:r>
              <a:r>
                <a:rPr lang="ja-JP" altLang="en-US" sz="1000" dirty="0" smtClean="0">
                  <a:solidFill>
                    <a:srgbClr val="000000"/>
                  </a:solidFill>
                  <a:latin typeface="Verdana" pitchFamily="34" charset="0"/>
                  <a:ea typeface="HG丸ｺﾞｼｯｸM-PRO" pitchFamily="50" charset="-128"/>
                </a:rPr>
                <a:t>関する</a:t>
              </a:r>
              <a:r>
                <a:rPr lang="ja-JP" altLang="en-US" sz="1000" dirty="0">
                  <a:solidFill>
                    <a:srgbClr val="000000"/>
                  </a:solidFill>
                  <a:latin typeface="Verdana" pitchFamily="34" charset="0"/>
                  <a:ea typeface="HG丸ｺﾞｼｯｸM-PRO" pitchFamily="50" charset="-128"/>
                </a:rPr>
                <a:t>助言</a:t>
              </a:r>
            </a:p>
            <a:p>
              <a:pPr fontAlgn="auto">
                <a:spcBef>
                  <a:spcPts val="0"/>
                </a:spcBef>
                <a:spcAft>
                  <a:spcPts val="0"/>
                </a:spcAft>
              </a:pPr>
              <a:r>
                <a:rPr lang="ja-JP" altLang="en-US" sz="1000" dirty="0" smtClean="0">
                  <a:solidFill>
                    <a:srgbClr val="000000"/>
                  </a:solidFill>
                  <a:latin typeface="Verdana" pitchFamily="34" charset="0"/>
                  <a:ea typeface="HG丸ｺﾞｼｯｸM-PRO" pitchFamily="50" charset="-128"/>
                </a:rPr>
                <a:t>・</a:t>
              </a:r>
              <a:r>
                <a:rPr lang="ja-JP" altLang="en-US" sz="1000" dirty="0">
                  <a:solidFill>
                    <a:srgbClr val="000000"/>
                  </a:solidFill>
                  <a:latin typeface="Verdana" pitchFamily="34" charset="0"/>
                  <a:ea typeface="HG丸ｺﾞｼｯｸM-PRO" pitchFamily="50" charset="-128"/>
                </a:rPr>
                <a:t>障害特性に配慮した雇用管理に関する</a:t>
              </a:r>
              <a:r>
                <a:rPr lang="ja-JP" altLang="en-US" sz="1000" dirty="0" smtClean="0">
                  <a:solidFill>
                    <a:srgbClr val="000000"/>
                  </a:solidFill>
                  <a:latin typeface="Verdana" pitchFamily="34" charset="0"/>
                  <a:ea typeface="HG丸ｺﾞｼｯｸM-PRO" pitchFamily="50" charset="-128"/>
                </a:rPr>
                <a:t>助言</a:t>
              </a:r>
              <a:endParaRPr lang="ja-JP" altLang="en-US" sz="1000" dirty="0">
                <a:solidFill>
                  <a:srgbClr val="000000"/>
                </a:solidFill>
                <a:latin typeface="Verdana" pitchFamily="34" charset="0"/>
                <a:ea typeface="HG丸ｺﾞｼｯｸM-PRO" pitchFamily="50" charset="-128"/>
              </a:endParaRPr>
            </a:p>
          </p:txBody>
        </p:sp>
        <p:sp>
          <p:nvSpPr>
            <p:cNvPr id="18465" name="Text Box 21"/>
            <p:cNvSpPr txBox="1">
              <a:spLocks noChangeArrowheads="1"/>
            </p:cNvSpPr>
            <p:nvPr/>
          </p:nvSpPr>
          <p:spPr bwMode="auto">
            <a:xfrm>
              <a:off x="2722" y="1253"/>
              <a:ext cx="2150" cy="368"/>
            </a:xfrm>
            <a:prstGeom prst="rect">
              <a:avLst/>
            </a:prstGeom>
            <a:noFill/>
            <a:ln w="9525">
              <a:noFill/>
              <a:miter lim="800000"/>
              <a:headEnd/>
              <a:tailEnd/>
            </a:ln>
          </p:spPr>
          <p:txBody>
            <a:bodyPr wrap="none">
              <a:spAutoFit/>
            </a:bodyPr>
            <a:lstStyle/>
            <a:p>
              <a:pPr fontAlgn="auto">
                <a:spcBef>
                  <a:spcPts val="0"/>
                </a:spcBef>
                <a:spcAft>
                  <a:spcPts val="0"/>
                </a:spcAft>
              </a:pPr>
              <a:r>
                <a:rPr lang="ja-JP" altLang="en-US" sz="1000" dirty="0">
                  <a:solidFill>
                    <a:srgbClr val="000000"/>
                  </a:solidFill>
                  <a:latin typeface="Verdana" pitchFamily="34" charset="0"/>
                  <a:ea typeface="HG丸ｺﾞｼｯｸM-PRO" pitchFamily="50" charset="-128"/>
                </a:rPr>
                <a:t>・業務遂行力の向上支援</a:t>
              </a:r>
            </a:p>
            <a:p>
              <a:pPr fontAlgn="auto">
                <a:spcBef>
                  <a:spcPts val="0"/>
                </a:spcBef>
                <a:spcAft>
                  <a:spcPts val="0"/>
                </a:spcAft>
              </a:pPr>
              <a:r>
                <a:rPr lang="ja-JP" altLang="en-US" sz="1000" dirty="0" smtClean="0">
                  <a:solidFill>
                    <a:srgbClr val="000000"/>
                  </a:solidFill>
                  <a:latin typeface="Verdana" pitchFamily="34" charset="0"/>
                  <a:ea typeface="HG丸ｺﾞｼｯｸM-PRO" pitchFamily="50" charset="-128"/>
                </a:rPr>
                <a:t>・職場内コミュニケーション能力</a:t>
              </a:r>
              <a:r>
                <a:rPr lang="ja-JP" altLang="en-US" sz="1000" dirty="0">
                  <a:solidFill>
                    <a:srgbClr val="000000"/>
                  </a:solidFill>
                  <a:latin typeface="Verdana" pitchFamily="34" charset="0"/>
                  <a:ea typeface="HG丸ｺﾞｼｯｸM-PRO" pitchFamily="50" charset="-128"/>
                </a:rPr>
                <a:t>の</a:t>
              </a:r>
              <a:r>
                <a:rPr lang="ja-JP" altLang="en-US" sz="1000" dirty="0" smtClean="0">
                  <a:solidFill>
                    <a:srgbClr val="000000"/>
                  </a:solidFill>
                  <a:latin typeface="Verdana" pitchFamily="34" charset="0"/>
                  <a:ea typeface="HG丸ｺﾞｼｯｸM-PRO" pitchFamily="50" charset="-128"/>
                </a:rPr>
                <a:t>向上支援</a:t>
              </a:r>
              <a:endParaRPr lang="ja-JP" altLang="en-US" sz="1000" dirty="0">
                <a:solidFill>
                  <a:srgbClr val="000000"/>
                </a:solidFill>
                <a:latin typeface="Verdana" pitchFamily="34" charset="0"/>
                <a:ea typeface="HG丸ｺﾞｼｯｸM-PRO" pitchFamily="50" charset="-128"/>
              </a:endParaRPr>
            </a:p>
            <a:p>
              <a:pPr fontAlgn="auto">
                <a:spcBef>
                  <a:spcPts val="0"/>
                </a:spcBef>
                <a:spcAft>
                  <a:spcPts val="0"/>
                </a:spcAft>
              </a:pPr>
              <a:r>
                <a:rPr lang="ja-JP" altLang="en-US" sz="1000" dirty="0">
                  <a:solidFill>
                    <a:srgbClr val="000000"/>
                  </a:solidFill>
                  <a:latin typeface="Verdana" pitchFamily="34" charset="0"/>
                  <a:ea typeface="HG丸ｺﾞｼｯｸM-PRO" pitchFamily="50" charset="-128"/>
                </a:rPr>
                <a:t>・健康管理、生活リズムの構築支援</a:t>
              </a:r>
            </a:p>
          </p:txBody>
        </p:sp>
      </p:grpSp>
      <p:sp>
        <p:nvSpPr>
          <p:cNvPr id="18437" name="Text Box 22"/>
          <p:cNvSpPr txBox="1">
            <a:spLocks noChangeArrowheads="1"/>
          </p:cNvSpPr>
          <p:nvPr/>
        </p:nvSpPr>
        <p:spPr bwMode="auto">
          <a:xfrm>
            <a:off x="5889104" y="1628800"/>
            <a:ext cx="4248472" cy="338554"/>
          </a:xfrm>
          <a:prstGeom prst="rect">
            <a:avLst/>
          </a:prstGeom>
          <a:noFill/>
          <a:ln w="9525">
            <a:noFill/>
            <a:miter lim="800000"/>
            <a:headEnd/>
            <a:tailEnd/>
          </a:ln>
        </p:spPr>
        <p:txBody>
          <a:bodyPr wrap="square">
            <a:spAutoFit/>
          </a:bodyPr>
          <a:lstStyle/>
          <a:p>
            <a:pPr fontAlgn="auto">
              <a:spcBef>
                <a:spcPts val="0"/>
              </a:spcBef>
              <a:spcAft>
                <a:spcPts val="0"/>
              </a:spcAft>
            </a:pPr>
            <a:r>
              <a:rPr lang="en-US" altLang="ja-JP" sz="1600" dirty="0" smtClean="0">
                <a:solidFill>
                  <a:srgbClr val="000000"/>
                </a:solidFill>
                <a:latin typeface="Verdana" pitchFamily="34" charset="0"/>
                <a:ea typeface="ＭＳ Ｐゴシック"/>
              </a:rPr>
              <a:t>◎</a:t>
            </a:r>
            <a:r>
              <a:rPr lang="ja-JP" altLang="en-US" sz="1600" dirty="0">
                <a:solidFill>
                  <a:srgbClr val="000000"/>
                </a:solidFill>
                <a:latin typeface="Verdana" pitchFamily="34" charset="0"/>
                <a:ea typeface="ＭＳ Ｐゴシック"/>
              </a:rPr>
              <a:t>　</a:t>
            </a:r>
            <a:r>
              <a:rPr lang="ja-JP" altLang="en-US" sz="1600" dirty="0" smtClean="0">
                <a:solidFill>
                  <a:srgbClr val="000000"/>
                </a:solidFill>
                <a:latin typeface="Verdana" pitchFamily="34" charset="0"/>
                <a:ea typeface="ＭＳ Ｐゴシック"/>
              </a:rPr>
              <a:t>標準的な支援</a:t>
            </a:r>
            <a:r>
              <a:rPr lang="ja-JP" altLang="en-US" sz="1600" dirty="0">
                <a:solidFill>
                  <a:srgbClr val="000000"/>
                </a:solidFill>
                <a:latin typeface="Verdana" pitchFamily="34" charset="0"/>
                <a:ea typeface="ＭＳ Ｐゴシック"/>
              </a:rPr>
              <a:t>の</a:t>
            </a:r>
            <a:r>
              <a:rPr lang="ja-JP" altLang="en-US" sz="1600" dirty="0" smtClean="0">
                <a:solidFill>
                  <a:srgbClr val="000000"/>
                </a:solidFill>
                <a:latin typeface="Verdana" pitchFamily="34" charset="0"/>
                <a:ea typeface="ＭＳ Ｐゴシック"/>
              </a:rPr>
              <a:t>流れ（支給対象期間）</a:t>
            </a:r>
            <a:endParaRPr lang="ja-JP" altLang="en-US" sz="1600" dirty="0">
              <a:solidFill>
                <a:srgbClr val="000000"/>
              </a:solidFill>
              <a:latin typeface="Verdana" pitchFamily="34" charset="0"/>
              <a:ea typeface="ＭＳ Ｐゴシック"/>
            </a:endParaRPr>
          </a:p>
        </p:txBody>
      </p:sp>
      <p:sp>
        <p:nvSpPr>
          <p:cNvPr id="18438" name="AutoShape 23"/>
          <p:cNvSpPr>
            <a:spLocks noChangeArrowheads="1"/>
          </p:cNvSpPr>
          <p:nvPr/>
        </p:nvSpPr>
        <p:spPr bwMode="auto">
          <a:xfrm>
            <a:off x="6465169" y="2197364"/>
            <a:ext cx="1246620" cy="1100480"/>
          </a:xfrm>
          <a:prstGeom prst="homePlate">
            <a:avLst>
              <a:gd name="adj" fmla="val 27540"/>
            </a:avLst>
          </a:prstGeom>
          <a:gradFill rotWithShape="0">
            <a:gsLst>
              <a:gs pos="0">
                <a:srgbClr val="E0E0E0"/>
              </a:gs>
              <a:gs pos="100000">
                <a:srgbClr val="FFFFFF"/>
              </a:gs>
            </a:gsLst>
            <a:lin ang="0" scaled="1"/>
          </a:gradFill>
          <a:ln w="6350">
            <a:solidFill>
              <a:srgbClr val="000000"/>
            </a:solidFill>
            <a:miter lim="800000"/>
            <a:headEnd/>
            <a:tailEnd/>
          </a:ln>
        </p:spPr>
        <p:txBody>
          <a:bodyPr lIns="37440" tIns="38520" rIns="19440" bIns="20520" anchor="ctr"/>
          <a:lstStyle/>
          <a:p>
            <a:pPr algn="just" fontAlgn="auto">
              <a:lnSpc>
                <a:spcPct val="120000"/>
              </a:lnSpc>
              <a:spcBef>
                <a:spcPts val="0"/>
              </a:spcBef>
              <a:spcAft>
                <a:spcPts val="0"/>
              </a:spcAft>
            </a:pPr>
            <a:endParaRPr lang="en-US" altLang="ja-JP" sz="600" b="1" dirty="0">
              <a:solidFill>
                <a:srgbClr val="000000"/>
              </a:solidFill>
              <a:latin typeface="HG丸ｺﾞｼｯｸM-PRO" pitchFamily="50" charset="-128"/>
              <a:ea typeface="HG丸ｺﾞｼｯｸM-PRO" pitchFamily="50" charset="-128"/>
            </a:endParaRPr>
          </a:p>
          <a:p>
            <a:pPr algn="just" fontAlgn="auto">
              <a:lnSpc>
                <a:spcPct val="120000"/>
              </a:lnSpc>
              <a:spcBef>
                <a:spcPts val="0"/>
              </a:spcBef>
              <a:spcAft>
                <a:spcPts val="0"/>
              </a:spcAft>
            </a:pPr>
            <a:r>
              <a:rPr lang="ja-JP" altLang="en-US" sz="1000" dirty="0">
                <a:solidFill>
                  <a:srgbClr val="000000"/>
                </a:solidFill>
                <a:latin typeface="HG丸ｺﾞｼｯｸM-PRO" pitchFamily="50" charset="-128"/>
                <a:ea typeface="HG丸ｺﾞｼｯｸM-PRO" pitchFamily="50" charset="-128"/>
              </a:rPr>
              <a:t>不適応</a:t>
            </a:r>
            <a:r>
              <a:rPr lang="ja-JP" altLang="en-US" sz="1000" dirty="0" smtClean="0">
                <a:solidFill>
                  <a:srgbClr val="000000"/>
                </a:solidFill>
                <a:latin typeface="HG丸ｺﾞｼｯｸM-PRO" pitchFamily="50" charset="-128"/>
                <a:ea typeface="HG丸ｺﾞｼｯｸM-PRO" pitchFamily="50" charset="-128"/>
              </a:rPr>
              <a:t>課題の詳細を</a:t>
            </a:r>
            <a:r>
              <a:rPr lang="ja-JP" altLang="en-US" sz="1000" dirty="0">
                <a:solidFill>
                  <a:srgbClr val="000000"/>
                </a:solidFill>
                <a:latin typeface="HG丸ｺﾞｼｯｸM-PRO" pitchFamily="50" charset="-128"/>
                <a:ea typeface="HG丸ｺﾞｼｯｸM-PRO" pitchFamily="50" charset="-128"/>
              </a:rPr>
              <a:t>分析し</a:t>
            </a:r>
            <a:r>
              <a:rPr lang="ja-JP" altLang="en-US" sz="1000" dirty="0" smtClean="0">
                <a:solidFill>
                  <a:srgbClr val="000000"/>
                </a:solidFill>
                <a:latin typeface="HG丸ｺﾞｼｯｸM-PRO" pitchFamily="50" charset="-128"/>
                <a:ea typeface="HG丸ｺﾞｼｯｸM-PRO" pitchFamily="50" charset="-128"/>
              </a:rPr>
              <a:t>、集中的</a:t>
            </a:r>
            <a:r>
              <a:rPr lang="ja-JP" altLang="en-US" sz="1000" dirty="0">
                <a:solidFill>
                  <a:srgbClr val="000000"/>
                </a:solidFill>
                <a:latin typeface="HG丸ｺﾞｼｯｸM-PRO" pitchFamily="50" charset="-128"/>
                <a:ea typeface="HG丸ｺﾞｼｯｸM-PRO" pitchFamily="50" charset="-128"/>
              </a:rPr>
              <a:t>に改善を</a:t>
            </a:r>
            <a:r>
              <a:rPr lang="ja-JP" altLang="en-US" sz="1000" dirty="0" smtClean="0">
                <a:solidFill>
                  <a:srgbClr val="000000"/>
                </a:solidFill>
                <a:latin typeface="HG丸ｺﾞｼｯｸM-PRO" pitchFamily="50" charset="-128"/>
                <a:ea typeface="HG丸ｺﾞｼｯｸM-PRO" pitchFamily="50" charset="-128"/>
              </a:rPr>
              <a:t>図る</a:t>
            </a:r>
            <a:r>
              <a:rPr lang="ja-JP" altLang="en-US" sz="1000" dirty="0">
                <a:solidFill>
                  <a:srgbClr val="000000"/>
                </a:solidFill>
                <a:latin typeface="HG丸ｺﾞｼｯｸM-PRO" pitchFamily="50" charset="-128"/>
                <a:ea typeface="HG丸ｺﾞｼｯｸM-PRO" pitchFamily="50" charset="-128"/>
              </a:rPr>
              <a:t>　</a:t>
            </a:r>
            <a:endParaRPr lang="ja-JP" altLang="en-US" sz="2800" dirty="0">
              <a:solidFill>
                <a:srgbClr val="000000"/>
              </a:solidFill>
              <a:latin typeface="Verdana" pitchFamily="34" charset="0"/>
              <a:ea typeface="ＭＳ Ｐゴシック"/>
            </a:endParaRPr>
          </a:p>
        </p:txBody>
      </p:sp>
      <p:sp>
        <p:nvSpPr>
          <p:cNvPr id="18439" name="AutoShape 24"/>
          <p:cNvSpPr>
            <a:spLocks noChangeArrowheads="1"/>
          </p:cNvSpPr>
          <p:nvPr/>
        </p:nvSpPr>
        <p:spPr bwMode="auto">
          <a:xfrm>
            <a:off x="7715132" y="2148334"/>
            <a:ext cx="1138302" cy="1136650"/>
          </a:xfrm>
          <a:prstGeom prst="homePlate">
            <a:avLst>
              <a:gd name="adj" fmla="val 22778"/>
            </a:avLst>
          </a:prstGeom>
          <a:gradFill rotWithShape="0">
            <a:gsLst>
              <a:gs pos="0">
                <a:srgbClr val="E0E0E0"/>
              </a:gs>
              <a:gs pos="100000">
                <a:srgbClr val="FFFFFF"/>
              </a:gs>
            </a:gsLst>
            <a:lin ang="0" scaled="1"/>
          </a:gradFill>
          <a:ln w="6350">
            <a:solidFill>
              <a:srgbClr val="000000"/>
            </a:solidFill>
            <a:miter lim="800000"/>
            <a:headEnd/>
            <a:tailEnd/>
          </a:ln>
        </p:spPr>
        <p:txBody>
          <a:bodyPr lIns="37440" tIns="38520" rIns="19440" bIns="20520" anchor="ctr"/>
          <a:lstStyle/>
          <a:p>
            <a:pPr algn="just" fontAlgn="auto">
              <a:lnSpc>
                <a:spcPct val="120000"/>
              </a:lnSpc>
              <a:spcBef>
                <a:spcPts val="0"/>
              </a:spcBef>
              <a:spcAft>
                <a:spcPts val="0"/>
              </a:spcAft>
            </a:pPr>
            <a:endParaRPr lang="en-US" altLang="ja-JP" sz="600" dirty="0">
              <a:solidFill>
                <a:srgbClr val="000000"/>
              </a:solidFill>
              <a:latin typeface="HG丸ｺﾞｼｯｸM-PRO" pitchFamily="50" charset="-128"/>
              <a:ea typeface="HG丸ｺﾞｼｯｸM-PRO" pitchFamily="50" charset="-128"/>
            </a:endParaRPr>
          </a:p>
          <a:p>
            <a:pPr algn="just" fontAlgn="auto">
              <a:lnSpc>
                <a:spcPct val="120000"/>
              </a:lnSpc>
              <a:spcBef>
                <a:spcPts val="0"/>
              </a:spcBef>
              <a:spcAft>
                <a:spcPts val="0"/>
              </a:spcAft>
            </a:pPr>
            <a:r>
              <a:rPr lang="ja-JP" altLang="en-US" sz="1000" dirty="0">
                <a:solidFill>
                  <a:srgbClr val="000000"/>
                </a:solidFill>
                <a:latin typeface="HG丸ｺﾞｼｯｸM-PRO" pitchFamily="50" charset="-128"/>
                <a:ea typeface="HG丸ｺﾞｼｯｸM-PRO" pitchFamily="50" charset="-128"/>
              </a:rPr>
              <a:t>支援ﾉｳﾊｳの伝授やｷｰﾊﾟｰｿﾝの育成により、支援の主体を徐々に職場に</a:t>
            </a:r>
            <a:r>
              <a:rPr lang="ja-JP" altLang="en-US" sz="1000" dirty="0" smtClean="0">
                <a:solidFill>
                  <a:srgbClr val="000000"/>
                </a:solidFill>
                <a:latin typeface="HG丸ｺﾞｼｯｸM-PRO" pitchFamily="50" charset="-128"/>
                <a:ea typeface="HG丸ｺﾞｼｯｸM-PRO" pitchFamily="50" charset="-128"/>
              </a:rPr>
              <a:t>移行</a:t>
            </a:r>
            <a:endParaRPr lang="ja-JP" altLang="en-US" sz="1000" dirty="0">
              <a:solidFill>
                <a:srgbClr val="000000"/>
              </a:solidFill>
              <a:latin typeface="HG丸ｺﾞｼｯｸM-PRO" pitchFamily="50" charset="-128"/>
              <a:ea typeface="HG丸ｺﾞｼｯｸM-PRO" pitchFamily="50" charset="-128"/>
            </a:endParaRPr>
          </a:p>
        </p:txBody>
      </p:sp>
      <p:sp>
        <p:nvSpPr>
          <p:cNvPr id="18440" name="AutoShape 25"/>
          <p:cNvSpPr>
            <a:spLocks noChangeArrowheads="1"/>
          </p:cNvSpPr>
          <p:nvPr/>
        </p:nvSpPr>
        <p:spPr bwMode="auto">
          <a:xfrm>
            <a:off x="8853438" y="2148334"/>
            <a:ext cx="937341" cy="1136650"/>
          </a:xfrm>
          <a:prstGeom prst="homePlate">
            <a:avLst>
              <a:gd name="adj" fmla="val 20903"/>
            </a:avLst>
          </a:prstGeom>
          <a:solidFill>
            <a:schemeClr val="bg1"/>
          </a:solidFill>
          <a:ln w="6350">
            <a:solidFill>
              <a:srgbClr val="000000"/>
            </a:solidFill>
            <a:prstDash val="sysDot"/>
            <a:miter lim="800000"/>
            <a:headEnd/>
            <a:tailEnd/>
          </a:ln>
        </p:spPr>
        <p:txBody>
          <a:bodyPr lIns="37440" tIns="38520" rIns="19440" bIns="20520" anchor="ctr"/>
          <a:lstStyle/>
          <a:p>
            <a:pPr algn="just" fontAlgn="auto">
              <a:lnSpc>
                <a:spcPct val="120000"/>
              </a:lnSpc>
              <a:spcBef>
                <a:spcPts val="0"/>
              </a:spcBef>
              <a:spcAft>
                <a:spcPts val="0"/>
              </a:spcAft>
            </a:pPr>
            <a:endParaRPr lang="en-US" altLang="ja-JP" sz="1000" dirty="0">
              <a:solidFill>
                <a:srgbClr val="000000"/>
              </a:solidFill>
              <a:latin typeface="HG丸ｺﾞｼｯｸM-PRO" pitchFamily="50" charset="-128"/>
              <a:ea typeface="HG丸ｺﾞｼｯｸM-PRO" pitchFamily="50" charset="-128"/>
            </a:endParaRPr>
          </a:p>
          <a:p>
            <a:pPr algn="just" fontAlgn="auto">
              <a:lnSpc>
                <a:spcPct val="120000"/>
              </a:lnSpc>
              <a:spcBef>
                <a:spcPts val="0"/>
              </a:spcBef>
              <a:spcAft>
                <a:spcPts val="0"/>
              </a:spcAft>
            </a:pPr>
            <a:r>
              <a:rPr lang="ja-JP" altLang="en-US" sz="1000" dirty="0">
                <a:solidFill>
                  <a:srgbClr val="000000"/>
                </a:solidFill>
                <a:latin typeface="HG丸ｺﾞｼｯｸM-PRO" pitchFamily="50" charset="-128"/>
                <a:ea typeface="HG丸ｺﾞｼｯｸM-PRO" pitchFamily="50" charset="-128"/>
              </a:rPr>
              <a:t>数週間～数ヶ月</a:t>
            </a:r>
          </a:p>
          <a:p>
            <a:pPr algn="just" fontAlgn="auto">
              <a:lnSpc>
                <a:spcPct val="120000"/>
              </a:lnSpc>
              <a:spcBef>
                <a:spcPts val="0"/>
              </a:spcBef>
              <a:spcAft>
                <a:spcPts val="0"/>
              </a:spcAft>
            </a:pPr>
            <a:r>
              <a:rPr lang="ja-JP" altLang="en-US" sz="1000" dirty="0">
                <a:solidFill>
                  <a:srgbClr val="000000"/>
                </a:solidFill>
                <a:latin typeface="HG丸ｺﾞｼｯｸM-PRO" pitchFamily="50" charset="-128"/>
                <a:ea typeface="HG丸ｺﾞｼｯｸM-PRO" pitchFamily="50" charset="-128"/>
              </a:rPr>
              <a:t>に</a:t>
            </a:r>
            <a:r>
              <a:rPr lang="ja-JP" altLang="en-US" sz="1000" dirty="0" smtClean="0">
                <a:solidFill>
                  <a:srgbClr val="000000"/>
                </a:solidFill>
                <a:latin typeface="HG丸ｺﾞｼｯｸM-PRO" pitchFamily="50" charset="-128"/>
                <a:ea typeface="HG丸ｺﾞｼｯｸM-PRO" pitchFamily="50" charset="-128"/>
              </a:rPr>
              <a:t>一度様子確認</a:t>
            </a:r>
            <a:endParaRPr lang="ja-JP" altLang="en-US" sz="2800" dirty="0">
              <a:solidFill>
                <a:srgbClr val="000000"/>
              </a:solidFill>
              <a:latin typeface="Verdana" pitchFamily="34" charset="0"/>
              <a:ea typeface="ＭＳ Ｐゴシック"/>
            </a:endParaRPr>
          </a:p>
        </p:txBody>
      </p:sp>
      <p:sp>
        <p:nvSpPr>
          <p:cNvPr id="18441" name="Text Box 26"/>
          <p:cNvSpPr txBox="1">
            <a:spLocks noChangeArrowheads="1"/>
          </p:cNvSpPr>
          <p:nvPr/>
        </p:nvSpPr>
        <p:spPr bwMode="auto">
          <a:xfrm>
            <a:off x="7715131" y="1958574"/>
            <a:ext cx="791104" cy="288926"/>
          </a:xfrm>
          <a:prstGeom prst="rect">
            <a:avLst/>
          </a:prstGeom>
          <a:solidFill>
            <a:srgbClr val="FFFFFF"/>
          </a:solidFill>
          <a:ln w="9525">
            <a:solidFill>
              <a:srgbClr val="000000"/>
            </a:solidFill>
            <a:miter lim="800000"/>
            <a:headEnd/>
            <a:tailEnd/>
          </a:ln>
        </p:spPr>
        <p:txBody>
          <a:bodyPr lIns="19440" tIns="20520" rIns="19440" bIns="20520" anchor="ctr"/>
          <a:lstStyle/>
          <a:p>
            <a:pPr algn="ctr" fontAlgn="auto">
              <a:spcBef>
                <a:spcPts val="0"/>
              </a:spcBef>
              <a:spcAft>
                <a:spcPts val="0"/>
              </a:spcAft>
            </a:pPr>
            <a:r>
              <a:rPr lang="ja-JP" altLang="en-US" sz="1000" b="1" dirty="0">
                <a:solidFill>
                  <a:srgbClr val="000000"/>
                </a:solidFill>
                <a:latin typeface="HG丸ｺﾞｼｯｸM-PRO" pitchFamily="50" charset="-128"/>
                <a:ea typeface="HG丸ｺﾞｼｯｸM-PRO" pitchFamily="50" charset="-128"/>
              </a:rPr>
              <a:t>移行支援</a:t>
            </a:r>
            <a:endParaRPr lang="ja-JP" altLang="en-US" sz="2800" dirty="0">
              <a:solidFill>
                <a:srgbClr val="000000"/>
              </a:solidFill>
              <a:latin typeface="Verdana" pitchFamily="34" charset="0"/>
              <a:ea typeface="ＭＳ Ｐゴシック"/>
            </a:endParaRPr>
          </a:p>
        </p:txBody>
      </p:sp>
      <p:sp>
        <p:nvSpPr>
          <p:cNvPr id="18442" name="Text Box 27"/>
          <p:cNvSpPr txBox="1">
            <a:spLocks noChangeArrowheads="1"/>
          </p:cNvSpPr>
          <p:nvPr/>
        </p:nvSpPr>
        <p:spPr bwMode="auto">
          <a:xfrm>
            <a:off x="6465169" y="1987803"/>
            <a:ext cx="756708" cy="288926"/>
          </a:xfrm>
          <a:prstGeom prst="rect">
            <a:avLst/>
          </a:prstGeom>
          <a:solidFill>
            <a:srgbClr val="FFFFFF"/>
          </a:solidFill>
          <a:ln w="9525">
            <a:solidFill>
              <a:srgbClr val="000000"/>
            </a:solidFill>
            <a:miter lim="800000"/>
            <a:headEnd/>
            <a:tailEnd/>
          </a:ln>
        </p:spPr>
        <p:txBody>
          <a:bodyPr lIns="19440" tIns="20520" rIns="19440" bIns="20520" anchor="ctr"/>
          <a:lstStyle/>
          <a:p>
            <a:pPr algn="ctr" fontAlgn="auto">
              <a:spcBef>
                <a:spcPts val="0"/>
              </a:spcBef>
              <a:spcAft>
                <a:spcPts val="0"/>
              </a:spcAft>
            </a:pPr>
            <a:r>
              <a:rPr lang="ja-JP" altLang="en-US" sz="1000" b="1" dirty="0">
                <a:solidFill>
                  <a:srgbClr val="000000"/>
                </a:solidFill>
                <a:latin typeface="HG丸ｺﾞｼｯｸM-PRO" pitchFamily="50" charset="-128"/>
                <a:ea typeface="HG丸ｺﾞｼｯｸM-PRO" pitchFamily="50" charset="-128"/>
              </a:rPr>
              <a:t>集中支援</a:t>
            </a:r>
            <a:endParaRPr lang="ja-JP" altLang="en-US" sz="2800" dirty="0">
              <a:solidFill>
                <a:srgbClr val="000000"/>
              </a:solidFill>
              <a:latin typeface="Verdana" pitchFamily="34" charset="0"/>
              <a:ea typeface="ＭＳ Ｐゴシック"/>
            </a:endParaRPr>
          </a:p>
        </p:txBody>
      </p:sp>
      <p:sp>
        <p:nvSpPr>
          <p:cNvPr id="18443" name="Text Box 28"/>
          <p:cNvSpPr txBox="1">
            <a:spLocks noChangeArrowheads="1"/>
          </p:cNvSpPr>
          <p:nvPr/>
        </p:nvSpPr>
        <p:spPr bwMode="auto">
          <a:xfrm>
            <a:off x="8858401" y="1988850"/>
            <a:ext cx="682758" cy="360363"/>
          </a:xfrm>
          <a:prstGeom prst="rect">
            <a:avLst/>
          </a:prstGeom>
          <a:solidFill>
            <a:srgbClr val="FFFFFF"/>
          </a:solidFill>
          <a:ln w="9525">
            <a:solidFill>
              <a:srgbClr val="000000"/>
            </a:solidFill>
            <a:prstDash val="sysDot"/>
            <a:miter lim="800000"/>
            <a:headEnd/>
            <a:tailEnd/>
          </a:ln>
        </p:spPr>
        <p:txBody>
          <a:bodyPr lIns="19440" tIns="20520" rIns="19440" bIns="20520" anchor="ctr"/>
          <a:lstStyle/>
          <a:p>
            <a:pPr algn="ctr" fontAlgn="auto">
              <a:spcBef>
                <a:spcPts val="0"/>
              </a:spcBef>
              <a:spcAft>
                <a:spcPts val="0"/>
              </a:spcAft>
            </a:pPr>
            <a:r>
              <a:rPr lang="ja-JP" altLang="en-US" sz="1000" b="1" dirty="0">
                <a:solidFill>
                  <a:srgbClr val="000000"/>
                </a:solidFill>
                <a:latin typeface="HG丸ｺﾞｼｯｸM-PRO" pitchFamily="50" charset="-128"/>
                <a:ea typeface="HG丸ｺﾞｼｯｸM-PRO" pitchFamily="50" charset="-128"/>
              </a:rPr>
              <a:t>フォローアップ</a:t>
            </a:r>
            <a:endParaRPr lang="ja-JP" altLang="en-US" sz="2800" dirty="0">
              <a:solidFill>
                <a:srgbClr val="000000"/>
              </a:solidFill>
              <a:latin typeface="Verdana" pitchFamily="34" charset="0"/>
              <a:ea typeface="ＭＳ Ｐゴシック"/>
            </a:endParaRPr>
          </a:p>
        </p:txBody>
      </p:sp>
      <p:sp>
        <p:nvSpPr>
          <p:cNvPr id="18444" name="Line 29"/>
          <p:cNvSpPr>
            <a:spLocks noChangeShapeType="1"/>
          </p:cNvSpPr>
          <p:nvPr/>
        </p:nvSpPr>
        <p:spPr bwMode="auto">
          <a:xfrm>
            <a:off x="6082658" y="3284984"/>
            <a:ext cx="3708118" cy="0"/>
          </a:xfrm>
          <a:prstGeom prst="line">
            <a:avLst/>
          </a:prstGeom>
          <a:noFill/>
          <a:ln w="19050">
            <a:solidFill>
              <a:srgbClr val="000000"/>
            </a:solidFill>
            <a:prstDash val="dash"/>
            <a:round/>
            <a:headEnd/>
            <a:tailEnd type="triangle" w="med" len="med"/>
          </a:ln>
        </p:spPr>
        <p:txBody>
          <a:bodyPr/>
          <a:lstStyle/>
          <a:p>
            <a:pPr fontAlgn="auto">
              <a:spcBef>
                <a:spcPts val="0"/>
              </a:spcBef>
              <a:spcAft>
                <a:spcPts val="0"/>
              </a:spcAft>
            </a:pPr>
            <a:endParaRPr lang="ja-JP" altLang="en-US">
              <a:solidFill>
                <a:srgbClr val="000000"/>
              </a:solidFill>
              <a:latin typeface="Calibri"/>
              <a:ea typeface="ＭＳ Ｐゴシック"/>
            </a:endParaRPr>
          </a:p>
        </p:txBody>
      </p:sp>
      <p:sp>
        <p:nvSpPr>
          <p:cNvPr id="38" name="AutoShape 3"/>
          <p:cNvSpPr>
            <a:spLocks noChangeArrowheads="1"/>
          </p:cNvSpPr>
          <p:nvPr/>
        </p:nvSpPr>
        <p:spPr bwMode="auto">
          <a:xfrm>
            <a:off x="234071" y="625026"/>
            <a:ext cx="9596439" cy="931768"/>
          </a:xfrm>
          <a:prstGeom prst="roundRect">
            <a:avLst>
              <a:gd name="adj" fmla="val 16667"/>
            </a:avLst>
          </a:prstGeom>
          <a:solidFill>
            <a:schemeClr val="accent1">
              <a:lumMod val="40000"/>
              <a:lumOff val="60000"/>
            </a:schemeClr>
          </a:solidFill>
          <a:ln w="9525">
            <a:solidFill>
              <a:schemeClr val="tx1"/>
            </a:solidFill>
            <a:round/>
            <a:headEnd/>
            <a:tailEnd/>
          </a:ln>
        </p:spPr>
        <p:txBody>
          <a:bodyPr wrap="none" anchor="ctr"/>
          <a:lstStyle/>
          <a:p>
            <a:pPr fontAlgn="auto">
              <a:lnSpc>
                <a:spcPts val="2500"/>
              </a:lnSpc>
              <a:spcBef>
                <a:spcPts val="0"/>
              </a:spcBef>
              <a:spcAft>
                <a:spcPts val="0"/>
              </a:spcAft>
            </a:pPr>
            <a:r>
              <a:rPr lang="ja-JP" altLang="en-US" sz="1600" b="1" dirty="0" smtClean="0">
                <a:solidFill>
                  <a:prstClr val="black"/>
                </a:solidFill>
                <a:latin typeface="Century"/>
                <a:ea typeface="ＭＳ ゴシック"/>
                <a:cs typeface="Times New Roman"/>
              </a:rPr>
              <a:t>企業に雇用される障害者の職場適応上の課題を解決し、その雇入れ後の職場適応・定着を</a:t>
            </a:r>
            <a:endParaRPr lang="en-US" altLang="ja-JP" sz="1600" b="1" dirty="0" smtClean="0">
              <a:solidFill>
                <a:prstClr val="black"/>
              </a:solidFill>
              <a:latin typeface="Century"/>
              <a:ea typeface="ＭＳ ゴシック"/>
              <a:cs typeface="Times New Roman"/>
            </a:endParaRPr>
          </a:p>
          <a:p>
            <a:pPr fontAlgn="auto">
              <a:lnSpc>
                <a:spcPts val="2500"/>
              </a:lnSpc>
              <a:spcBef>
                <a:spcPts val="0"/>
              </a:spcBef>
              <a:spcAft>
                <a:spcPts val="0"/>
              </a:spcAft>
            </a:pPr>
            <a:r>
              <a:rPr lang="ja-JP" altLang="en-US" sz="1600" b="1" dirty="0" smtClean="0">
                <a:solidFill>
                  <a:prstClr val="black"/>
                </a:solidFill>
                <a:latin typeface="Century"/>
                <a:ea typeface="ＭＳ ゴシック"/>
                <a:cs typeface="Times New Roman"/>
              </a:rPr>
              <a:t>図る職場適応援助者の活用を促進するため、障害者職場適応援助促進助成金による助成を行う。</a:t>
            </a:r>
            <a:endParaRPr lang="en-US" altLang="ja-JP" sz="1600" b="1" dirty="0" smtClean="0">
              <a:solidFill>
                <a:prstClr val="black"/>
              </a:solidFill>
              <a:latin typeface="Century"/>
              <a:ea typeface="ＭＳ ゴシック"/>
              <a:cs typeface="Times New Roman"/>
            </a:endParaRPr>
          </a:p>
        </p:txBody>
      </p:sp>
      <p:sp>
        <p:nvSpPr>
          <p:cNvPr id="4" name="ホームベース 3"/>
          <p:cNvSpPr/>
          <p:nvPr/>
        </p:nvSpPr>
        <p:spPr>
          <a:xfrm>
            <a:off x="194472" y="476672"/>
            <a:ext cx="1206872" cy="296702"/>
          </a:xfrm>
          <a:prstGeom prst="homePlate">
            <a:avLst/>
          </a:prstGeom>
          <a:solidFill>
            <a:schemeClr val="tx2"/>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fontAlgn="auto">
              <a:spcBef>
                <a:spcPts val="0"/>
              </a:spcBef>
              <a:spcAft>
                <a:spcPts val="0"/>
              </a:spcAft>
            </a:pPr>
            <a:r>
              <a:rPr lang="ja-JP" altLang="en-US" dirty="0" smtClean="0">
                <a:solidFill>
                  <a:prstClr val="white"/>
                </a:solidFill>
              </a:rPr>
              <a:t>１　趣旨</a:t>
            </a:r>
            <a:endParaRPr lang="ja-JP" altLang="en-US" dirty="0">
              <a:solidFill>
                <a:prstClr val="white"/>
              </a:solidFill>
            </a:endParaRPr>
          </a:p>
        </p:txBody>
      </p:sp>
      <p:sp>
        <p:nvSpPr>
          <p:cNvPr id="5" name="角丸四角形 4"/>
          <p:cNvSpPr/>
          <p:nvPr/>
        </p:nvSpPr>
        <p:spPr>
          <a:xfrm>
            <a:off x="212770" y="4905214"/>
            <a:ext cx="9596439" cy="1908162"/>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auto">
              <a:spcBef>
                <a:spcPts val="0"/>
              </a:spcBef>
              <a:spcAft>
                <a:spcPts val="0"/>
              </a:spcAft>
            </a:pPr>
            <a:r>
              <a:rPr lang="ja-JP" altLang="en-US" sz="1100" b="1" dirty="0" smtClean="0">
                <a:solidFill>
                  <a:prstClr val="black"/>
                </a:solidFill>
                <a:latin typeface="Century"/>
                <a:ea typeface="ＭＳ ゴシック"/>
                <a:cs typeface="Times New Roman"/>
              </a:rPr>
              <a:t>１　対象事業主</a:t>
            </a:r>
            <a:endParaRPr lang="en-US" altLang="ja-JP" sz="1100" b="1" dirty="0" smtClean="0">
              <a:solidFill>
                <a:prstClr val="black"/>
              </a:solidFill>
              <a:latin typeface="Century"/>
              <a:ea typeface="ＭＳ ゴシック"/>
              <a:cs typeface="Times New Roman"/>
            </a:endParaRPr>
          </a:p>
          <a:p>
            <a:pPr marL="180000" fontAlgn="auto">
              <a:spcBef>
                <a:spcPts val="0"/>
              </a:spcBef>
              <a:spcAft>
                <a:spcPts val="0"/>
              </a:spcAft>
            </a:pPr>
            <a:r>
              <a:rPr lang="ja-JP" altLang="en-US" sz="1100" b="1" dirty="0" smtClean="0">
                <a:solidFill>
                  <a:prstClr val="black"/>
                </a:solidFill>
                <a:latin typeface="Century"/>
                <a:ea typeface="ＭＳ ゴシック"/>
                <a:cs typeface="Times New Roman"/>
              </a:rPr>
              <a:t>（</a:t>
            </a:r>
            <a:r>
              <a:rPr lang="ja-JP" altLang="en-US" sz="1100" b="1" dirty="0">
                <a:solidFill>
                  <a:prstClr val="black"/>
                </a:solidFill>
                <a:latin typeface="Century"/>
                <a:ea typeface="ＭＳ ゴシック"/>
                <a:cs typeface="Times New Roman"/>
              </a:rPr>
              <a:t>独）高齢・障害・求職者雇用支援機構地域障害者職業</a:t>
            </a:r>
            <a:r>
              <a:rPr lang="ja-JP" altLang="en-US" sz="1100" b="1" dirty="0" smtClean="0">
                <a:solidFill>
                  <a:prstClr val="black"/>
                </a:solidFill>
                <a:latin typeface="Century"/>
                <a:ea typeface="ＭＳ ゴシック"/>
                <a:cs typeface="Times New Roman"/>
              </a:rPr>
              <a:t>センターが、障害者の職場適応の観点から課題を解決するために必要とする支援内容や程度を勘案して作成又は承認した職場</a:t>
            </a:r>
            <a:r>
              <a:rPr lang="ja-JP" altLang="en-US" sz="1100" b="1" dirty="0">
                <a:solidFill>
                  <a:prstClr val="black"/>
                </a:solidFill>
                <a:latin typeface="Century"/>
                <a:ea typeface="ＭＳ ゴシック"/>
                <a:cs typeface="Times New Roman"/>
              </a:rPr>
              <a:t>適応援助計画</a:t>
            </a:r>
            <a:r>
              <a:rPr lang="ja-JP" altLang="en-US" sz="1100" b="1" dirty="0" smtClean="0">
                <a:solidFill>
                  <a:prstClr val="black"/>
                </a:solidFill>
                <a:latin typeface="Century"/>
                <a:ea typeface="ＭＳ ゴシック"/>
                <a:cs typeface="Times New Roman"/>
              </a:rPr>
              <a:t>（仮称）</a:t>
            </a:r>
            <a:r>
              <a:rPr lang="ja-JP" altLang="en-US" sz="1100" b="1" dirty="0">
                <a:solidFill>
                  <a:prstClr val="black"/>
                </a:solidFill>
                <a:latin typeface="Century"/>
                <a:ea typeface="ＭＳ ゴシック"/>
                <a:cs typeface="Times New Roman"/>
              </a:rPr>
              <a:t>があり、これに</a:t>
            </a:r>
            <a:r>
              <a:rPr lang="ja-JP" altLang="en-US" sz="1100" b="1" dirty="0" smtClean="0">
                <a:solidFill>
                  <a:prstClr val="black"/>
                </a:solidFill>
                <a:latin typeface="Century"/>
                <a:ea typeface="ＭＳ ゴシック"/>
                <a:cs typeface="Times New Roman"/>
              </a:rPr>
              <a:t>基づき職場</a:t>
            </a:r>
            <a:r>
              <a:rPr lang="ja-JP" altLang="en-US" sz="1100" b="1" dirty="0">
                <a:solidFill>
                  <a:prstClr val="black"/>
                </a:solidFill>
                <a:latin typeface="Century"/>
                <a:ea typeface="ＭＳ ゴシック"/>
                <a:cs typeface="Times New Roman"/>
              </a:rPr>
              <a:t>適応</a:t>
            </a:r>
            <a:r>
              <a:rPr lang="ja-JP" altLang="en-US" sz="1100" b="1" dirty="0" smtClean="0">
                <a:solidFill>
                  <a:prstClr val="black"/>
                </a:solidFill>
                <a:latin typeface="Century"/>
                <a:ea typeface="ＭＳ ゴシック"/>
                <a:cs typeface="Times New Roman"/>
              </a:rPr>
              <a:t>援助者</a:t>
            </a:r>
            <a:r>
              <a:rPr lang="ja-JP" altLang="en-US" sz="1100" b="1" dirty="0">
                <a:solidFill>
                  <a:prstClr val="black"/>
                </a:solidFill>
                <a:latin typeface="Century"/>
                <a:ea typeface="ＭＳ ゴシック"/>
                <a:cs typeface="Times New Roman"/>
              </a:rPr>
              <a:t>による支援を提供する事業主</a:t>
            </a:r>
            <a:endParaRPr lang="en-US" altLang="ja-JP" sz="1100" b="1" dirty="0" smtClean="0">
              <a:solidFill>
                <a:prstClr val="black"/>
              </a:solidFill>
              <a:latin typeface="Century"/>
              <a:ea typeface="ＭＳ ゴシック"/>
              <a:cs typeface="Times New Roman"/>
            </a:endParaRPr>
          </a:p>
          <a:p>
            <a:pPr fontAlgn="auto">
              <a:spcBef>
                <a:spcPts val="0"/>
              </a:spcBef>
              <a:spcAft>
                <a:spcPts val="0"/>
              </a:spcAft>
            </a:pPr>
            <a:endParaRPr lang="en-US" altLang="ja-JP" sz="1100" b="1" dirty="0">
              <a:solidFill>
                <a:prstClr val="black"/>
              </a:solidFill>
              <a:latin typeface="Century"/>
              <a:ea typeface="ＭＳ ゴシック"/>
              <a:cs typeface="Times New Roman"/>
            </a:endParaRPr>
          </a:p>
          <a:p>
            <a:pPr fontAlgn="auto">
              <a:spcBef>
                <a:spcPts val="0"/>
              </a:spcBef>
              <a:spcAft>
                <a:spcPts val="0"/>
              </a:spcAft>
            </a:pPr>
            <a:r>
              <a:rPr lang="ja-JP" altLang="en-US" sz="1100" b="1" dirty="0" smtClean="0">
                <a:solidFill>
                  <a:prstClr val="black"/>
                </a:solidFill>
                <a:latin typeface="Century"/>
                <a:ea typeface="ＭＳ ゴシック"/>
                <a:cs typeface="Times New Roman"/>
              </a:rPr>
              <a:t>２　支給額</a:t>
            </a:r>
            <a:endParaRPr lang="en-US" altLang="ja-JP" sz="1100" b="1" dirty="0" smtClean="0">
              <a:solidFill>
                <a:prstClr val="black"/>
              </a:solidFill>
              <a:latin typeface="Century"/>
              <a:ea typeface="ＭＳ ゴシック"/>
              <a:cs typeface="Times New Roman"/>
            </a:endParaRPr>
          </a:p>
          <a:p>
            <a:pPr fontAlgn="auto">
              <a:spcBef>
                <a:spcPts val="0"/>
              </a:spcBef>
              <a:spcAft>
                <a:spcPts val="0"/>
              </a:spcAft>
            </a:pPr>
            <a:r>
              <a:rPr lang="ja-JP" altLang="en-US" sz="1100" b="1" dirty="0">
                <a:solidFill>
                  <a:prstClr val="black"/>
                </a:solidFill>
                <a:latin typeface="Century"/>
                <a:ea typeface="ＭＳ ゴシック"/>
                <a:cs typeface="Times New Roman"/>
              </a:rPr>
              <a:t>　</a:t>
            </a:r>
            <a:r>
              <a:rPr lang="ja-JP" altLang="en-US" sz="1100" b="1" dirty="0" smtClean="0">
                <a:solidFill>
                  <a:prstClr val="black"/>
                </a:solidFill>
                <a:latin typeface="Century"/>
                <a:ea typeface="ＭＳ ゴシック"/>
                <a:cs typeface="Times New Roman"/>
              </a:rPr>
              <a:t>○　企業配置型　対象障害者</a:t>
            </a:r>
            <a:r>
              <a:rPr lang="en-US" altLang="ja-JP" sz="1100" b="1" dirty="0" smtClean="0">
                <a:solidFill>
                  <a:prstClr val="black"/>
                </a:solidFill>
                <a:latin typeface="Century"/>
                <a:ea typeface="ＭＳ ゴシック"/>
                <a:cs typeface="Times New Roman"/>
              </a:rPr>
              <a:t>1</a:t>
            </a:r>
            <a:r>
              <a:rPr lang="ja-JP" altLang="en-US" sz="1100" b="1" dirty="0" smtClean="0">
                <a:solidFill>
                  <a:prstClr val="black"/>
                </a:solidFill>
                <a:latin typeface="Century"/>
                <a:ea typeface="ＭＳ ゴシック"/>
                <a:cs typeface="Times New Roman"/>
              </a:rPr>
              <a:t>人・１月あたり　大企業　</a:t>
            </a:r>
            <a:r>
              <a:rPr lang="en-US" altLang="ja-JP" sz="1100" b="1" dirty="0">
                <a:solidFill>
                  <a:prstClr val="black"/>
                </a:solidFill>
                <a:latin typeface="Century"/>
                <a:ea typeface="ＭＳ ゴシック"/>
                <a:cs typeface="Times New Roman"/>
              </a:rPr>
              <a:t>6</a:t>
            </a:r>
            <a:r>
              <a:rPr lang="ja-JP" altLang="en-US" sz="1100" b="1" dirty="0" smtClean="0">
                <a:solidFill>
                  <a:prstClr val="black"/>
                </a:solidFill>
                <a:latin typeface="Century"/>
                <a:ea typeface="ＭＳ ゴシック"/>
                <a:cs typeface="Times New Roman"/>
              </a:rPr>
              <a:t>万円（短時間</a:t>
            </a:r>
            <a:r>
              <a:rPr lang="en-US" altLang="ja-JP" sz="1100" b="1" dirty="0">
                <a:solidFill>
                  <a:prstClr val="black"/>
                </a:solidFill>
                <a:latin typeface="Century"/>
                <a:ea typeface="ＭＳ ゴシック"/>
                <a:cs typeface="Times New Roman"/>
              </a:rPr>
              <a:t>3</a:t>
            </a:r>
            <a:r>
              <a:rPr lang="ja-JP" altLang="en-US" sz="1100" b="1" dirty="0" smtClean="0">
                <a:solidFill>
                  <a:prstClr val="black"/>
                </a:solidFill>
                <a:latin typeface="Century"/>
                <a:ea typeface="ＭＳ ゴシック"/>
                <a:cs typeface="Times New Roman"/>
              </a:rPr>
              <a:t>万円）、中小企業　</a:t>
            </a:r>
            <a:r>
              <a:rPr lang="en-US" altLang="ja-JP" sz="1100" b="1" dirty="0">
                <a:solidFill>
                  <a:prstClr val="black"/>
                </a:solidFill>
                <a:latin typeface="Century"/>
                <a:ea typeface="ＭＳ ゴシック"/>
                <a:cs typeface="Times New Roman"/>
              </a:rPr>
              <a:t>8</a:t>
            </a:r>
            <a:r>
              <a:rPr lang="ja-JP" altLang="en-US" sz="1100" b="1" dirty="0" smtClean="0">
                <a:solidFill>
                  <a:prstClr val="black"/>
                </a:solidFill>
                <a:latin typeface="Century"/>
                <a:ea typeface="ＭＳ ゴシック"/>
                <a:cs typeface="Times New Roman"/>
              </a:rPr>
              <a:t>万円（短時間</a:t>
            </a:r>
            <a:r>
              <a:rPr lang="en-US" altLang="ja-JP" sz="1100" b="1" dirty="0">
                <a:solidFill>
                  <a:prstClr val="black"/>
                </a:solidFill>
                <a:latin typeface="Century"/>
                <a:ea typeface="ＭＳ ゴシック"/>
                <a:cs typeface="Times New Roman"/>
              </a:rPr>
              <a:t>4</a:t>
            </a:r>
            <a:r>
              <a:rPr lang="ja-JP" altLang="en-US" sz="1100" b="1" dirty="0" smtClean="0">
                <a:solidFill>
                  <a:prstClr val="black"/>
                </a:solidFill>
                <a:latin typeface="Century"/>
                <a:ea typeface="ＭＳ ゴシック"/>
                <a:cs typeface="Times New Roman"/>
              </a:rPr>
              <a:t>万円）</a:t>
            </a:r>
            <a:endParaRPr lang="en-US" altLang="ja-JP" sz="1100" b="1" dirty="0" smtClean="0">
              <a:solidFill>
                <a:prstClr val="black"/>
              </a:solidFill>
              <a:latin typeface="Century"/>
              <a:ea typeface="ＭＳ ゴシック"/>
              <a:cs typeface="Times New Roman"/>
            </a:endParaRPr>
          </a:p>
          <a:p>
            <a:pPr fontAlgn="auto">
              <a:spcBef>
                <a:spcPts val="0"/>
              </a:spcBef>
              <a:spcAft>
                <a:spcPts val="0"/>
              </a:spcAft>
            </a:pPr>
            <a:r>
              <a:rPr lang="ja-JP" altLang="en-US" sz="1100" b="1" dirty="0">
                <a:solidFill>
                  <a:prstClr val="black"/>
                </a:solidFill>
                <a:latin typeface="Century"/>
                <a:ea typeface="ＭＳ ゴシック"/>
                <a:cs typeface="Times New Roman"/>
              </a:rPr>
              <a:t>　</a:t>
            </a:r>
            <a:r>
              <a:rPr lang="ja-JP" altLang="en-US" sz="1100" b="1" dirty="0" smtClean="0">
                <a:solidFill>
                  <a:prstClr val="black"/>
                </a:solidFill>
                <a:latin typeface="Century"/>
                <a:ea typeface="ＭＳ ゴシック"/>
                <a:cs typeface="Times New Roman"/>
              </a:rPr>
              <a:t>○　訪問型　　　支援実施</a:t>
            </a:r>
            <a:r>
              <a:rPr lang="en-US" altLang="ja-JP" sz="1100" b="1" dirty="0" smtClean="0">
                <a:solidFill>
                  <a:prstClr val="black"/>
                </a:solidFill>
                <a:latin typeface="Century"/>
                <a:ea typeface="ＭＳ ゴシック"/>
                <a:cs typeface="Times New Roman"/>
              </a:rPr>
              <a:t>1</a:t>
            </a:r>
            <a:r>
              <a:rPr lang="ja-JP" altLang="en-US" sz="1100" b="1" dirty="0" smtClean="0">
                <a:solidFill>
                  <a:prstClr val="black"/>
                </a:solidFill>
                <a:latin typeface="Century"/>
                <a:ea typeface="ＭＳ ゴシック"/>
                <a:cs typeface="Times New Roman"/>
              </a:rPr>
              <a:t>日あたり　</a:t>
            </a:r>
            <a:r>
              <a:rPr lang="en-US" altLang="ja-JP" sz="1100" b="1" dirty="0" smtClean="0">
                <a:solidFill>
                  <a:prstClr val="black"/>
                </a:solidFill>
                <a:latin typeface="Century"/>
                <a:ea typeface="ＭＳ ゴシック"/>
                <a:cs typeface="Times New Roman"/>
              </a:rPr>
              <a:t>16,000</a:t>
            </a:r>
            <a:r>
              <a:rPr lang="ja-JP" altLang="en-US" sz="1100" b="1" dirty="0" smtClean="0">
                <a:solidFill>
                  <a:prstClr val="black"/>
                </a:solidFill>
                <a:latin typeface="Century"/>
                <a:ea typeface="ＭＳ ゴシック"/>
                <a:cs typeface="Times New Roman"/>
              </a:rPr>
              <a:t>円</a:t>
            </a:r>
            <a:endParaRPr lang="en-US" altLang="ja-JP" sz="1100" b="1" dirty="0" smtClean="0">
              <a:solidFill>
                <a:prstClr val="black"/>
              </a:solidFill>
              <a:latin typeface="Century"/>
              <a:ea typeface="ＭＳ ゴシック"/>
              <a:cs typeface="Times New Roman"/>
            </a:endParaRPr>
          </a:p>
          <a:p>
            <a:pPr fontAlgn="auto">
              <a:spcBef>
                <a:spcPts val="0"/>
              </a:spcBef>
              <a:spcAft>
                <a:spcPts val="0"/>
              </a:spcAft>
            </a:pPr>
            <a:r>
              <a:rPr lang="ja-JP" altLang="en-US" sz="1100" b="1" dirty="0">
                <a:solidFill>
                  <a:prstClr val="black"/>
                </a:solidFill>
                <a:latin typeface="Century"/>
                <a:ea typeface="ＭＳ ゴシック"/>
                <a:cs typeface="Times New Roman"/>
              </a:rPr>
              <a:t>　</a:t>
            </a:r>
            <a:r>
              <a:rPr lang="ja-JP" altLang="en-US" sz="1100" b="1" dirty="0" smtClean="0">
                <a:solidFill>
                  <a:prstClr val="black"/>
                </a:solidFill>
                <a:latin typeface="Century"/>
                <a:ea typeface="ＭＳ ゴシック"/>
                <a:cs typeface="Times New Roman"/>
              </a:rPr>
              <a:t>（支援の実施のために新たに職場適応援助者を養成した場合、養成研修受講経費の１／２を助成）</a:t>
            </a:r>
            <a:endParaRPr lang="en-US" altLang="ja-JP" sz="1100" b="1" dirty="0">
              <a:solidFill>
                <a:prstClr val="black"/>
              </a:solidFill>
              <a:latin typeface="Century"/>
              <a:ea typeface="ＭＳ ゴシック"/>
              <a:cs typeface="Times New Roman"/>
            </a:endParaRPr>
          </a:p>
        </p:txBody>
      </p:sp>
      <p:sp>
        <p:nvSpPr>
          <p:cNvPr id="40" name="ホームベース 39"/>
          <p:cNvSpPr/>
          <p:nvPr/>
        </p:nvSpPr>
        <p:spPr>
          <a:xfrm>
            <a:off x="223654" y="4653136"/>
            <a:ext cx="1621625" cy="296702"/>
          </a:xfrm>
          <a:prstGeom prst="homePlate">
            <a:avLst/>
          </a:prstGeom>
          <a:solidFill>
            <a:schemeClr val="tx2"/>
          </a:solidFill>
          <a:ln>
            <a:noFill/>
          </a:ln>
        </p:spPr>
        <p:style>
          <a:lnRef idx="1">
            <a:schemeClr val="accent6"/>
          </a:lnRef>
          <a:fillRef idx="3">
            <a:schemeClr val="accent6"/>
          </a:fillRef>
          <a:effectRef idx="2">
            <a:schemeClr val="accent6"/>
          </a:effectRef>
          <a:fontRef idx="minor">
            <a:schemeClr val="lt1"/>
          </a:fontRef>
        </p:style>
        <p:txBody>
          <a:bodyPr rtlCol="0" anchor="ctr"/>
          <a:lstStyle/>
          <a:p>
            <a:pPr algn="ctr" fontAlgn="auto">
              <a:spcBef>
                <a:spcPts val="0"/>
              </a:spcBef>
              <a:spcAft>
                <a:spcPts val="0"/>
              </a:spcAft>
            </a:pPr>
            <a:r>
              <a:rPr lang="ja-JP" altLang="en-US" dirty="0" smtClean="0">
                <a:solidFill>
                  <a:prstClr val="white"/>
                </a:solidFill>
              </a:rPr>
              <a:t>２　内容</a:t>
            </a:r>
            <a:endParaRPr lang="ja-JP" altLang="en-US" dirty="0">
              <a:solidFill>
                <a:prstClr val="white"/>
              </a:solidFill>
            </a:endParaRPr>
          </a:p>
        </p:txBody>
      </p:sp>
      <p:sp>
        <p:nvSpPr>
          <p:cNvPr id="7" name="大かっこ 6"/>
          <p:cNvSpPr/>
          <p:nvPr/>
        </p:nvSpPr>
        <p:spPr>
          <a:xfrm>
            <a:off x="2612746" y="3297844"/>
            <a:ext cx="959091" cy="275172"/>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fontAlgn="auto">
              <a:spcBef>
                <a:spcPts val="0"/>
              </a:spcBef>
              <a:spcAft>
                <a:spcPts val="0"/>
              </a:spcAft>
            </a:pPr>
            <a:endParaRPr lang="ja-JP" altLang="en-US">
              <a:solidFill>
                <a:prstClr val="black"/>
              </a:solidFill>
            </a:endParaRPr>
          </a:p>
        </p:txBody>
      </p:sp>
      <p:sp>
        <p:nvSpPr>
          <p:cNvPr id="8" name="正方形/長方形 7"/>
          <p:cNvSpPr/>
          <p:nvPr/>
        </p:nvSpPr>
        <p:spPr>
          <a:xfrm>
            <a:off x="6105128" y="2029286"/>
            <a:ext cx="294732" cy="1255698"/>
          </a:xfrm>
          <a:prstGeom prst="rect">
            <a:avLst/>
          </a:prstGeom>
          <a:ln>
            <a:solidFill>
              <a:schemeClr val="tx1">
                <a:lumMod val="65000"/>
                <a:lumOff val="35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fontAlgn="auto">
              <a:spcBef>
                <a:spcPts val="0"/>
              </a:spcBef>
              <a:spcAft>
                <a:spcPts val="0"/>
              </a:spcAft>
            </a:pPr>
            <a:r>
              <a:rPr lang="ja-JP" altLang="en-US" dirty="0" smtClean="0">
                <a:solidFill>
                  <a:prstClr val="black"/>
                </a:solidFill>
              </a:rPr>
              <a:t>雇入れ</a:t>
            </a:r>
            <a:endParaRPr lang="ja-JP" altLang="en-US" dirty="0">
              <a:solidFill>
                <a:prstClr val="black"/>
              </a:solidFill>
            </a:endParaRPr>
          </a:p>
        </p:txBody>
      </p:sp>
      <p:sp>
        <p:nvSpPr>
          <p:cNvPr id="41" name="スライド番号プレースホルダー 2"/>
          <p:cNvSpPr>
            <a:spLocks/>
          </p:cNvSpPr>
          <p:nvPr/>
        </p:nvSpPr>
        <p:spPr bwMode="auto">
          <a:xfrm>
            <a:off x="9408792"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22</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359604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角丸四角形 26"/>
          <p:cNvSpPr/>
          <p:nvPr/>
        </p:nvSpPr>
        <p:spPr>
          <a:xfrm>
            <a:off x="116469" y="2276872"/>
            <a:ext cx="9673075" cy="4464496"/>
          </a:xfrm>
          <a:prstGeom prst="roundRect">
            <a:avLst>
              <a:gd name="adj" fmla="val 4059"/>
            </a:avLst>
          </a:prstGeom>
          <a:noFill/>
          <a:ln w="38100" cmpd="dbl">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2300"/>
              </a:lnSpc>
              <a:spcBef>
                <a:spcPts val="0"/>
              </a:spcBef>
              <a:spcAft>
                <a:spcPts val="0"/>
              </a:spcAft>
              <a:defRPr/>
            </a:pPr>
            <a:r>
              <a:rPr lang="ja-JP" altLang="en-US" sz="1600" b="1" dirty="0">
                <a:solidFill>
                  <a:srgbClr val="000000"/>
                </a:solidFill>
              </a:rPr>
              <a:t>　</a:t>
            </a:r>
            <a:endParaRPr lang="ja-JP" altLang="en-US" sz="1400" b="1" dirty="0">
              <a:solidFill>
                <a:srgbClr val="000000"/>
              </a:solidFill>
            </a:endParaRPr>
          </a:p>
        </p:txBody>
      </p:sp>
      <p:sp>
        <p:nvSpPr>
          <p:cNvPr id="65" name="テキスト ボックス 64"/>
          <p:cNvSpPr txBox="1"/>
          <p:nvPr/>
        </p:nvSpPr>
        <p:spPr>
          <a:xfrm>
            <a:off x="298352" y="3859172"/>
            <a:ext cx="4732659" cy="2640256"/>
          </a:xfrm>
          <a:prstGeom prst="rect">
            <a:avLst/>
          </a:prstGeom>
          <a:solidFill>
            <a:schemeClr val="bg1"/>
          </a:solidFill>
          <a:ln>
            <a:solidFill>
              <a:schemeClr val="tx1"/>
            </a:solidFill>
            <a:prstDash val="solid"/>
          </a:ln>
        </p:spPr>
        <p:txBody>
          <a:bodyPr wrap="square" lIns="91368" tIns="45684" rIns="91368" bIns="45684" rtlCol="0" anchor="ctr">
            <a:noAutofit/>
          </a:bodyPr>
          <a:lstStyle/>
          <a:p>
            <a:pPr algn="ctr" defTabSz="913710" fontAlgn="auto">
              <a:lnSpc>
                <a:spcPts val="1500"/>
              </a:lnSpc>
              <a:spcBef>
                <a:spcPts val="0"/>
              </a:spcBef>
              <a:spcAft>
                <a:spcPts val="0"/>
              </a:spcAft>
            </a:pPr>
            <a:endParaRPr lang="en-US" altLang="ja-JP" sz="1400" b="1" u="sng" dirty="0" smtClean="0">
              <a:solidFill>
                <a:prstClr val="black"/>
              </a:solidFill>
              <a:latin typeface="Calibri"/>
              <a:ea typeface="ＭＳ Ｐゴシック"/>
            </a:endParaRPr>
          </a:p>
          <a:p>
            <a:pPr algn="ctr" defTabSz="913710" fontAlgn="auto">
              <a:lnSpc>
                <a:spcPts val="1500"/>
              </a:lnSpc>
              <a:spcBef>
                <a:spcPts val="0"/>
              </a:spcBef>
              <a:spcAft>
                <a:spcPts val="0"/>
              </a:spcAft>
            </a:pPr>
            <a:endParaRPr lang="en-US" altLang="ja-JP" sz="1400" b="1" u="sng" dirty="0" smtClean="0">
              <a:solidFill>
                <a:prstClr val="black"/>
              </a:solidFill>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a:p>
            <a:pPr defTabSz="913710" fontAlgn="auto">
              <a:spcBef>
                <a:spcPts val="0"/>
              </a:spcBef>
              <a:spcAft>
                <a:spcPts val="0"/>
              </a:spcAft>
            </a:pPr>
            <a:r>
              <a:rPr lang="ja-JP" altLang="en-US" sz="1300" dirty="0" smtClean="0">
                <a:solidFill>
                  <a:prstClr val="black"/>
                </a:solidFill>
                <a:latin typeface="Calibri"/>
                <a:ea typeface="ＭＳ Ｐゴシック"/>
              </a:rPr>
              <a:t>○　就労支援機関、特別支援</a:t>
            </a:r>
            <a:r>
              <a:rPr lang="ja-JP" altLang="en-US" sz="1300" dirty="0" smtClean="0">
                <a:latin typeface="Calibri"/>
                <a:ea typeface="ＭＳ Ｐゴシック"/>
              </a:rPr>
              <a:t>学校、大学等、医療機関等を　</a:t>
            </a:r>
            <a:endParaRPr lang="en-US" altLang="ja-JP" sz="1300" dirty="0" smtClean="0">
              <a:latin typeface="Calibri"/>
              <a:ea typeface="ＭＳ Ｐゴシック"/>
            </a:endParaRPr>
          </a:p>
          <a:p>
            <a:pPr defTabSz="913710" fontAlgn="auto">
              <a:spcBef>
                <a:spcPts val="0"/>
              </a:spcBef>
              <a:spcAft>
                <a:spcPts val="0"/>
              </a:spcAft>
            </a:pPr>
            <a:r>
              <a:rPr lang="ja-JP" altLang="en-US" sz="1300" dirty="0">
                <a:latin typeface="Calibri"/>
                <a:ea typeface="ＭＳ Ｐゴシック"/>
              </a:rPr>
              <a:t>　</a:t>
            </a:r>
            <a:r>
              <a:rPr lang="ja-JP" altLang="en-US" sz="1300" dirty="0" smtClean="0">
                <a:latin typeface="Calibri"/>
                <a:ea typeface="ＭＳ Ｐゴシック"/>
              </a:rPr>
              <a:t>対象とした就労支援セミナー</a:t>
            </a:r>
            <a:endParaRPr lang="en-US" altLang="ja-JP" sz="1300" dirty="0" smtClean="0">
              <a:latin typeface="Calibri"/>
              <a:ea typeface="ＭＳ Ｐゴシック"/>
            </a:endParaRPr>
          </a:p>
          <a:p>
            <a:pPr defTabSz="913710" fontAlgn="auto">
              <a:spcBef>
                <a:spcPts val="0"/>
              </a:spcBef>
              <a:spcAft>
                <a:spcPts val="0"/>
              </a:spcAft>
            </a:pPr>
            <a:r>
              <a:rPr lang="ja-JP" altLang="en-US" sz="1300" dirty="0" smtClean="0">
                <a:latin typeface="Calibri"/>
                <a:ea typeface="ＭＳ Ｐゴシック"/>
              </a:rPr>
              <a:t>○　障害者とその保護者等を対象とした事業所見学会</a:t>
            </a:r>
            <a:endParaRPr lang="en-US" altLang="ja-JP" sz="1300" dirty="0" smtClean="0">
              <a:latin typeface="Calibri"/>
              <a:ea typeface="ＭＳ Ｐゴシック"/>
            </a:endParaRPr>
          </a:p>
          <a:p>
            <a:pPr defTabSz="913710" fontAlgn="auto">
              <a:spcBef>
                <a:spcPts val="0"/>
              </a:spcBef>
              <a:spcAft>
                <a:spcPts val="0"/>
              </a:spcAft>
            </a:pPr>
            <a:r>
              <a:rPr lang="ja-JP" altLang="en-US" sz="1300" dirty="0" smtClean="0">
                <a:latin typeface="Calibri"/>
                <a:ea typeface="ＭＳ Ｐゴシック"/>
              </a:rPr>
              <a:t>○　就労支援機関や特別支援学校・大学等の職員、企業の</a:t>
            </a:r>
            <a:endParaRPr lang="en-US" altLang="ja-JP" sz="1300" dirty="0" smtClean="0">
              <a:latin typeface="Calibri"/>
              <a:ea typeface="ＭＳ Ｐゴシック"/>
            </a:endParaRPr>
          </a:p>
          <a:p>
            <a:pPr defTabSz="913710" fontAlgn="auto">
              <a:spcBef>
                <a:spcPts val="0"/>
              </a:spcBef>
              <a:spcAft>
                <a:spcPts val="0"/>
              </a:spcAft>
            </a:pPr>
            <a:r>
              <a:rPr lang="ja-JP" altLang="en-US" sz="1300" dirty="0">
                <a:latin typeface="Calibri"/>
                <a:ea typeface="ＭＳ Ｐゴシック"/>
              </a:rPr>
              <a:t>　</a:t>
            </a:r>
            <a:r>
              <a:rPr lang="ja-JP" altLang="en-US" sz="1300" dirty="0" smtClean="0">
                <a:latin typeface="Calibri"/>
                <a:ea typeface="ＭＳ Ｐゴシック"/>
              </a:rPr>
              <a:t>人事担当者等を対象とした事業所見学会</a:t>
            </a:r>
            <a:endParaRPr lang="en-US" altLang="ja-JP" sz="1300" dirty="0" smtClean="0">
              <a:latin typeface="Calibri"/>
              <a:ea typeface="ＭＳ Ｐゴシック"/>
            </a:endParaRPr>
          </a:p>
          <a:p>
            <a:pPr defTabSz="913710" fontAlgn="auto">
              <a:spcBef>
                <a:spcPts val="0"/>
              </a:spcBef>
              <a:spcAft>
                <a:spcPts val="0"/>
              </a:spcAft>
            </a:pPr>
            <a:r>
              <a:rPr lang="ja-JP" altLang="en-US" sz="1300" dirty="0" smtClean="0">
                <a:latin typeface="Calibri"/>
                <a:ea typeface="ＭＳ Ｐゴシック"/>
              </a:rPr>
              <a:t>○　障害者就労アドバイザーによる就労支援機関、特別支</a:t>
            </a:r>
            <a:endParaRPr lang="en-US" altLang="ja-JP" sz="1300" dirty="0" smtClean="0">
              <a:latin typeface="Calibri"/>
              <a:ea typeface="ＭＳ Ｐゴシック"/>
            </a:endParaRPr>
          </a:p>
          <a:p>
            <a:pPr defTabSz="913710" fontAlgn="auto">
              <a:spcBef>
                <a:spcPts val="0"/>
              </a:spcBef>
              <a:spcAft>
                <a:spcPts val="0"/>
              </a:spcAft>
            </a:pPr>
            <a:r>
              <a:rPr lang="ja-JP" altLang="en-US" sz="1300" dirty="0" smtClean="0">
                <a:latin typeface="Calibri"/>
                <a:ea typeface="ＭＳ Ｐゴシック"/>
              </a:rPr>
              <a:t>　　援学校、大学等、医療機関等への助言</a:t>
            </a:r>
            <a:endParaRPr lang="en-US" altLang="ja-JP" sz="1300" dirty="0" smtClean="0">
              <a:latin typeface="Calibri"/>
              <a:ea typeface="ＭＳ Ｐゴシック"/>
            </a:endParaRPr>
          </a:p>
          <a:p>
            <a:pPr defTabSz="913710" fontAlgn="auto">
              <a:spcBef>
                <a:spcPts val="0"/>
              </a:spcBef>
              <a:spcAft>
                <a:spcPts val="0"/>
              </a:spcAft>
            </a:pPr>
            <a:endParaRPr lang="en-US" altLang="ja-JP" sz="1300" dirty="0" smtClean="0">
              <a:latin typeface="Calibri"/>
              <a:ea typeface="ＭＳ Ｐゴシック"/>
            </a:endParaRPr>
          </a:p>
          <a:p>
            <a:pPr defTabSz="913710" fontAlgn="auto">
              <a:spcBef>
                <a:spcPts val="0"/>
              </a:spcBef>
              <a:spcAft>
                <a:spcPts val="0"/>
              </a:spcAft>
            </a:pPr>
            <a:endParaRPr lang="en-US" altLang="ja-JP" sz="1300" dirty="0" smtClean="0">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p:txBody>
      </p:sp>
      <p:sp>
        <p:nvSpPr>
          <p:cNvPr id="24" name="角丸四角形 23"/>
          <p:cNvSpPr/>
          <p:nvPr/>
        </p:nvSpPr>
        <p:spPr>
          <a:xfrm>
            <a:off x="194471" y="548680"/>
            <a:ext cx="9595066" cy="1440160"/>
          </a:xfrm>
          <a:prstGeom prst="roundRect">
            <a:avLst/>
          </a:prstGeom>
          <a:solidFill>
            <a:schemeClr val="bg1"/>
          </a:solidFill>
          <a:ln w="381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2300"/>
              </a:lnSpc>
              <a:spcBef>
                <a:spcPts val="0"/>
              </a:spcBef>
              <a:spcAft>
                <a:spcPts val="0"/>
              </a:spcAft>
              <a:defRPr/>
            </a:pPr>
            <a:r>
              <a:rPr lang="ja-JP" altLang="en-US" sz="1400" dirty="0" smtClean="0">
                <a:solidFill>
                  <a:schemeClr val="tx1"/>
                </a:solidFill>
                <a:latin typeface="ＭＳ Ｐゴシック"/>
              </a:rPr>
              <a:t>　企業と障害者やその保護者、就労支援機関・特別支援学校・大学・医療機関等の教職員等の企業での就労に対する不安感等を払拭させるとともに、企業での就労への理解促進を図るため、地域のニーズを踏まえて次の取組みを実施。</a:t>
            </a:r>
            <a:endParaRPr lang="en-US" altLang="ja-JP" sz="1400" dirty="0" smtClean="0">
              <a:solidFill>
                <a:schemeClr val="tx1"/>
              </a:solidFill>
              <a:latin typeface="ＭＳ Ｐゴシック"/>
            </a:endParaRPr>
          </a:p>
          <a:p>
            <a:pPr fontAlgn="auto">
              <a:lnSpc>
                <a:spcPts val="2300"/>
              </a:lnSpc>
              <a:spcBef>
                <a:spcPts val="0"/>
              </a:spcBef>
              <a:spcAft>
                <a:spcPts val="0"/>
              </a:spcAft>
              <a:defRPr/>
            </a:pPr>
            <a:r>
              <a:rPr lang="ja-JP" altLang="en-US" sz="1400" dirty="0" smtClean="0">
                <a:solidFill>
                  <a:schemeClr val="tx1"/>
                </a:solidFill>
                <a:latin typeface="ＭＳ Ｐゴシック"/>
              </a:rPr>
              <a:t>　　</a:t>
            </a:r>
            <a:r>
              <a:rPr lang="ja-JP" altLang="en-US" sz="1400" u="sng" dirty="0" smtClean="0">
                <a:solidFill>
                  <a:schemeClr val="tx1"/>
                </a:solidFill>
                <a:latin typeface="ＭＳ Ｐゴシック"/>
              </a:rPr>
              <a:t>○就労支援セミナー、事業所見学会、障害者就労アドバイザーの助言等による企業理解の促進</a:t>
            </a:r>
            <a:endParaRPr lang="en-US" altLang="ja-JP" sz="1400" u="sng" dirty="0" smtClean="0">
              <a:solidFill>
                <a:schemeClr val="tx1"/>
              </a:solidFill>
              <a:latin typeface="ＭＳ Ｐゴシック"/>
            </a:endParaRPr>
          </a:p>
          <a:p>
            <a:pPr fontAlgn="auto">
              <a:lnSpc>
                <a:spcPts val="2300"/>
              </a:lnSpc>
              <a:spcBef>
                <a:spcPts val="0"/>
              </a:spcBef>
              <a:spcAft>
                <a:spcPts val="0"/>
              </a:spcAft>
              <a:defRPr/>
            </a:pPr>
            <a:r>
              <a:rPr lang="ja-JP" altLang="en-US" sz="1400" dirty="0" smtClean="0">
                <a:solidFill>
                  <a:schemeClr val="tx1"/>
                </a:solidFill>
                <a:latin typeface="ＭＳ Ｐゴシック"/>
              </a:rPr>
              <a:t>　　</a:t>
            </a:r>
            <a:r>
              <a:rPr lang="ja-JP" altLang="en-US" sz="1400" u="sng" dirty="0" smtClean="0">
                <a:solidFill>
                  <a:schemeClr val="tx1"/>
                </a:solidFill>
                <a:latin typeface="ＭＳ Ｐゴシック"/>
              </a:rPr>
              <a:t>○関係機関への職場実習協力事業所情報の提供、実習受入の依頼等による障害者に対する職場実習の推進</a:t>
            </a:r>
            <a:endParaRPr lang="ja-JP" altLang="en-US" sz="1400" b="1" u="sng" dirty="0">
              <a:solidFill>
                <a:schemeClr val="tx1"/>
              </a:solidFill>
              <a:latin typeface="ＭＳ Ｐゴシック"/>
            </a:endParaRPr>
          </a:p>
        </p:txBody>
      </p:sp>
      <p:sp>
        <p:nvSpPr>
          <p:cNvPr id="35" name="雲 34"/>
          <p:cNvSpPr/>
          <p:nvPr/>
        </p:nvSpPr>
        <p:spPr>
          <a:xfrm>
            <a:off x="740532" y="5764490"/>
            <a:ext cx="3714750" cy="685800"/>
          </a:xfrm>
          <a:prstGeom prst="cloud">
            <a:avLst/>
          </a:prstGeom>
          <a:solidFill>
            <a:srgbClr val="FFFF66"/>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rgbClr val="1F497D"/>
              </a:solidFill>
            </a:endParaRPr>
          </a:p>
        </p:txBody>
      </p:sp>
      <p:sp>
        <p:nvSpPr>
          <p:cNvPr id="9" name="テキスト ボックス 8"/>
          <p:cNvSpPr txBox="1"/>
          <p:nvPr/>
        </p:nvSpPr>
        <p:spPr>
          <a:xfrm>
            <a:off x="896549" y="5908506"/>
            <a:ext cx="3467100" cy="338482"/>
          </a:xfrm>
          <a:prstGeom prst="rect">
            <a:avLst/>
          </a:prstGeom>
          <a:noFill/>
          <a:ln>
            <a:noFill/>
            <a:prstDash val="solid"/>
          </a:ln>
        </p:spPr>
        <p:txBody>
          <a:bodyPr wrap="square" lIns="91368" tIns="45684" rIns="91368" bIns="45684" rtlCol="0">
            <a:spAutoFit/>
          </a:bodyPr>
          <a:lstStyle/>
          <a:p>
            <a:pPr algn="ctr" defTabSz="913710" fontAlgn="auto">
              <a:spcBef>
                <a:spcPts val="0"/>
              </a:spcBef>
              <a:spcAft>
                <a:spcPts val="0"/>
              </a:spcAft>
            </a:pPr>
            <a:r>
              <a:rPr lang="ja-JP" altLang="en-US" sz="1600" b="1" u="sng" dirty="0" smtClean="0">
                <a:solidFill>
                  <a:srgbClr val="1F497D"/>
                </a:solidFill>
                <a:latin typeface="Calibri"/>
                <a:ea typeface="ＭＳ Ｐゴシック"/>
              </a:rPr>
              <a:t>一般雇用の理解促進</a:t>
            </a:r>
            <a:endParaRPr lang="en-US" altLang="ja-JP" sz="1600" b="1" u="sng" dirty="0" smtClean="0">
              <a:solidFill>
                <a:srgbClr val="1F497D"/>
              </a:solidFill>
              <a:latin typeface="Calibri"/>
              <a:ea typeface="ＭＳ Ｐゴシック"/>
            </a:endParaRPr>
          </a:p>
        </p:txBody>
      </p:sp>
      <p:sp>
        <p:nvSpPr>
          <p:cNvPr id="50" name="Rectangle 8"/>
          <p:cNvSpPr>
            <a:spLocks noChangeArrowheads="1"/>
          </p:cNvSpPr>
          <p:nvPr/>
        </p:nvSpPr>
        <p:spPr bwMode="auto">
          <a:xfrm>
            <a:off x="0" y="0"/>
            <a:ext cx="9906000" cy="396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84" tIns="4384" rIns="4384" bIns="0" anchor="ctr"/>
          <a:lstStyle/>
          <a:p>
            <a:pPr algn="ctr" defTabSz="913710"/>
            <a:r>
              <a:rPr lang="ja-JP" altLang="en-US" sz="2600" dirty="0">
                <a:solidFill>
                  <a:srgbClr val="000000"/>
                </a:solidFill>
                <a:latin typeface="Calibri"/>
                <a:ea typeface="ＭＳ Ｐゴシック"/>
              </a:rPr>
              <a:t>　</a:t>
            </a:r>
          </a:p>
        </p:txBody>
      </p:sp>
      <p:sp>
        <p:nvSpPr>
          <p:cNvPr id="51" name="Rectangle 2"/>
          <p:cNvSpPr>
            <a:spLocks noGrp="1" noChangeArrowheads="1"/>
          </p:cNvSpPr>
          <p:nvPr>
            <p:ph type="title"/>
          </p:nvPr>
        </p:nvSpPr>
        <p:spPr>
          <a:xfrm>
            <a:off x="507336" y="-12848"/>
            <a:ext cx="8915400" cy="417510"/>
          </a:xfrm>
        </p:spPr>
        <p:txBody>
          <a:bodyPr>
            <a:normAutofit/>
          </a:bodyPr>
          <a:lstStyle/>
          <a:p>
            <a:r>
              <a:rPr lang="ja-JP" altLang="en-US" sz="1800" b="1" dirty="0" smtClean="0"/>
              <a:t>福祉、教育、医療から雇用への移行推進事業</a:t>
            </a:r>
            <a:r>
              <a:rPr lang="ja-JP" altLang="en-US" sz="1600" b="1" dirty="0" smtClean="0"/>
              <a:t>　</a:t>
            </a:r>
          </a:p>
        </p:txBody>
      </p:sp>
      <p:sp>
        <p:nvSpPr>
          <p:cNvPr id="49" name="テキスト ボックス 48"/>
          <p:cNvSpPr txBox="1"/>
          <p:nvPr/>
        </p:nvSpPr>
        <p:spPr>
          <a:xfrm>
            <a:off x="1263483" y="2434605"/>
            <a:ext cx="7254806" cy="307704"/>
          </a:xfrm>
          <a:prstGeom prst="rect">
            <a:avLst/>
          </a:prstGeom>
          <a:solidFill>
            <a:schemeClr val="tx2">
              <a:lumMod val="20000"/>
              <a:lumOff val="80000"/>
            </a:schemeClr>
          </a:solidFill>
          <a:ln w="19050" cmpd="dbl">
            <a:solidFill>
              <a:schemeClr val="tx1"/>
            </a:solidFill>
            <a:prstDash val="solid"/>
          </a:ln>
        </p:spPr>
        <p:txBody>
          <a:bodyPr wrap="square" lIns="91368" tIns="45684" rIns="91368" bIns="45684" rtlCol="0">
            <a:spAutoFit/>
          </a:bodyPr>
          <a:lstStyle/>
          <a:p>
            <a:pPr algn="ctr" defTabSz="913710" fontAlgn="auto">
              <a:spcBef>
                <a:spcPts val="0"/>
              </a:spcBef>
              <a:spcAft>
                <a:spcPts val="0"/>
              </a:spcAft>
            </a:pPr>
            <a:r>
              <a:rPr lang="ja-JP" altLang="en-US" sz="1400" dirty="0" smtClean="0">
                <a:solidFill>
                  <a:prstClr val="black"/>
                </a:solidFill>
                <a:latin typeface="Calibri"/>
                <a:ea typeface="ＭＳ Ｐゴシック"/>
              </a:rPr>
              <a:t>都道府県労働局による事業計画の策定</a:t>
            </a:r>
            <a:endParaRPr lang="en-US" altLang="ja-JP" sz="1400" dirty="0" smtClean="0">
              <a:solidFill>
                <a:prstClr val="black"/>
              </a:solidFill>
              <a:latin typeface="Calibri"/>
              <a:ea typeface="ＭＳ Ｐゴシック"/>
            </a:endParaRPr>
          </a:p>
        </p:txBody>
      </p:sp>
      <p:sp>
        <p:nvSpPr>
          <p:cNvPr id="52" name="テキスト ボックス 51"/>
          <p:cNvSpPr txBox="1"/>
          <p:nvPr/>
        </p:nvSpPr>
        <p:spPr>
          <a:xfrm>
            <a:off x="1263483" y="2731760"/>
            <a:ext cx="7254806" cy="523147"/>
          </a:xfrm>
          <a:prstGeom prst="rect">
            <a:avLst/>
          </a:prstGeom>
          <a:solidFill>
            <a:schemeClr val="bg1"/>
          </a:solidFill>
          <a:ln>
            <a:solidFill>
              <a:schemeClr val="tx1"/>
            </a:solidFill>
            <a:prstDash val="solid"/>
          </a:ln>
        </p:spPr>
        <p:txBody>
          <a:bodyPr wrap="square" lIns="91368" tIns="45684" rIns="91368" bIns="45684" rtlCol="0" anchor="ctr">
            <a:spAutoFit/>
          </a:bodyPr>
          <a:lstStyle/>
          <a:p>
            <a:pPr defTabSz="913710" fontAlgn="auto">
              <a:spcBef>
                <a:spcPts val="0"/>
              </a:spcBef>
              <a:spcAft>
                <a:spcPts val="0"/>
              </a:spcAft>
            </a:pPr>
            <a:r>
              <a:rPr lang="ja-JP" altLang="en-US" sz="1400" dirty="0" smtClean="0">
                <a:solidFill>
                  <a:prstClr val="black"/>
                </a:solidFill>
                <a:latin typeface="Calibri"/>
                <a:ea typeface="ＭＳ Ｐゴシック"/>
              </a:rPr>
              <a:t>　○　地域の関係機関による雇用移行推進連絡会議を設置し、意見を聴取</a:t>
            </a:r>
            <a:endParaRPr lang="en-US" altLang="ja-JP" sz="1400" dirty="0" smtClean="0">
              <a:solidFill>
                <a:prstClr val="black"/>
              </a:solidFill>
              <a:latin typeface="Calibri"/>
              <a:ea typeface="ＭＳ Ｐゴシック"/>
            </a:endParaRPr>
          </a:p>
          <a:p>
            <a:pPr defTabSz="913710" fontAlgn="auto">
              <a:spcBef>
                <a:spcPts val="0"/>
              </a:spcBef>
              <a:spcAft>
                <a:spcPts val="0"/>
              </a:spcAft>
            </a:pPr>
            <a:r>
              <a:rPr lang="ja-JP" altLang="en-US" sz="1400" dirty="0" smtClean="0">
                <a:solidFill>
                  <a:prstClr val="black"/>
                </a:solidFill>
                <a:latin typeface="Calibri"/>
                <a:ea typeface="ＭＳ Ｐゴシック"/>
              </a:rPr>
              <a:t>　○　地域の状況・ニーズを踏まえた、事業の効率的、効果的な実施に係る企画立案</a:t>
            </a:r>
            <a:endParaRPr lang="en-US" altLang="ja-JP" sz="1400" dirty="0" smtClean="0">
              <a:solidFill>
                <a:prstClr val="black"/>
              </a:solidFill>
              <a:latin typeface="Calibri"/>
              <a:ea typeface="ＭＳ Ｐゴシック"/>
            </a:endParaRPr>
          </a:p>
        </p:txBody>
      </p:sp>
      <p:sp>
        <p:nvSpPr>
          <p:cNvPr id="60" name="テキスト ボックス 59"/>
          <p:cNvSpPr txBox="1"/>
          <p:nvPr/>
        </p:nvSpPr>
        <p:spPr>
          <a:xfrm>
            <a:off x="298350" y="3556772"/>
            <a:ext cx="9335170" cy="307704"/>
          </a:xfrm>
          <a:prstGeom prst="rect">
            <a:avLst/>
          </a:prstGeom>
          <a:solidFill>
            <a:schemeClr val="tx2">
              <a:lumMod val="20000"/>
              <a:lumOff val="80000"/>
            </a:schemeClr>
          </a:solidFill>
          <a:ln w="19050" cmpd="dbl">
            <a:solidFill>
              <a:schemeClr val="tx1"/>
            </a:solidFill>
            <a:prstDash val="solid"/>
          </a:ln>
        </p:spPr>
        <p:txBody>
          <a:bodyPr wrap="square" lIns="91368" tIns="45684" rIns="91368" bIns="45684" rtlCol="0">
            <a:spAutoFit/>
          </a:bodyPr>
          <a:lstStyle/>
          <a:p>
            <a:pPr algn="ctr" defTabSz="913710" fontAlgn="auto">
              <a:spcBef>
                <a:spcPts val="0"/>
              </a:spcBef>
              <a:spcAft>
                <a:spcPts val="0"/>
              </a:spcAft>
            </a:pPr>
            <a:r>
              <a:rPr lang="ja-JP" altLang="en-US" sz="1400" dirty="0" smtClean="0">
                <a:solidFill>
                  <a:prstClr val="black"/>
                </a:solidFill>
                <a:latin typeface="Calibri"/>
                <a:ea typeface="ＭＳ Ｐゴシック"/>
              </a:rPr>
              <a:t>都道府県労働局による事業の実施</a:t>
            </a:r>
            <a:endParaRPr lang="en-US" altLang="ja-JP" sz="1400" dirty="0" smtClean="0">
              <a:solidFill>
                <a:prstClr val="black"/>
              </a:solidFill>
              <a:latin typeface="Calibri"/>
              <a:ea typeface="ＭＳ Ｐゴシック"/>
            </a:endParaRPr>
          </a:p>
        </p:txBody>
      </p:sp>
      <p:sp>
        <p:nvSpPr>
          <p:cNvPr id="63" name="テキスト ボックス 62"/>
          <p:cNvSpPr txBox="1"/>
          <p:nvPr/>
        </p:nvSpPr>
        <p:spPr>
          <a:xfrm>
            <a:off x="4953000" y="3864476"/>
            <a:ext cx="4680000" cy="2634952"/>
          </a:xfrm>
          <a:prstGeom prst="rect">
            <a:avLst/>
          </a:prstGeom>
          <a:solidFill>
            <a:schemeClr val="bg1"/>
          </a:solidFill>
          <a:ln>
            <a:solidFill>
              <a:schemeClr val="tx1"/>
            </a:solidFill>
            <a:prstDash val="solid"/>
          </a:ln>
        </p:spPr>
        <p:txBody>
          <a:bodyPr wrap="square" lIns="91368" tIns="45684" rIns="91368" bIns="45684" rtlCol="0" anchor="ctr">
            <a:noAutofit/>
          </a:bodyPr>
          <a:lstStyle/>
          <a:p>
            <a:pPr algn="ctr" defTabSz="913710" fontAlgn="auto">
              <a:lnSpc>
                <a:spcPts val="1400"/>
              </a:lnSpc>
              <a:spcBef>
                <a:spcPts val="0"/>
              </a:spcBef>
              <a:spcAft>
                <a:spcPts val="0"/>
              </a:spcAft>
            </a:pPr>
            <a:endParaRPr lang="en-US" altLang="ja-JP" sz="1400" b="1" u="sng" dirty="0" smtClean="0">
              <a:solidFill>
                <a:prstClr val="black"/>
              </a:solidFill>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a:p>
            <a:pPr defTabSz="913710" fontAlgn="auto">
              <a:spcBef>
                <a:spcPts val="0"/>
              </a:spcBef>
              <a:spcAft>
                <a:spcPts val="0"/>
              </a:spcAft>
            </a:pPr>
            <a:r>
              <a:rPr lang="ja-JP" altLang="en-US" sz="1300" dirty="0" smtClean="0">
                <a:solidFill>
                  <a:prstClr val="black"/>
                </a:solidFill>
                <a:latin typeface="Calibri"/>
                <a:ea typeface="ＭＳ Ｐゴシック"/>
              </a:rPr>
              <a:t>○　職場実習に協力する意思のある事業所の情報収集</a:t>
            </a:r>
            <a:endParaRPr lang="en-US" altLang="ja-JP" sz="1300" dirty="0" smtClean="0">
              <a:solidFill>
                <a:prstClr val="black"/>
              </a:solidFill>
              <a:latin typeface="Calibri"/>
              <a:ea typeface="ＭＳ Ｐゴシック"/>
            </a:endParaRPr>
          </a:p>
          <a:p>
            <a:pPr defTabSz="913710" fontAlgn="auto">
              <a:spcBef>
                <a:spcPts val="0"/>
              </a:spcBef>
              <a:spcAft>
                <a:spcPts val="0"/>
              </a:spcAft>
            </a:pPr>
            <a:r>
              <a:rPr lang="ja-JP" altLang="en-US" sz="1300" dirty="0" smtClean="0">
                <a:solidFill>
                  <a:prstClr val="black"/>
                </a:solidFill>
                <a:latin typeface="Calibri"/>
                <a:ea typeface="ＭＳ Ｐゴシック"/>
              </a:rPr>
              <a:t>○　関係機関への職場実習協力事業所の情報提供</a:t>
            </a:r>
            <a:endParaRPr lang="en-US" altLang="ja-JP" sz="1300" dirty="0" smtClean="0">
              <a:solidFill>
                <a:prstClr val="black"/>
              </a:solidFill>
              <a:latin typeface="Calibri"/>
              <a:ea typeface="ＭＳ Ｐゴシック"/>
            </a:endParaRPr>
          </a:p>
          <a:p>
            <a:pPr defTabSz="913710" fontAlgn="auto">
              <a:spcBef>
                <a:spcPts val="0"/>
              </a:spcBef>
              <a:spcAft>
                <a:spcPts val="0"/>
              </a:spcAft>
            </a:pPr>
            <a:r>
              <a:rPr lang="ja-JP" altLang="en-US" sz="1300" dirty="0" smtClean="0">
                <a:solidFill>
                  <a:prstClr val="black"/>
                </a:solidFill>
                <a:latin typeface="Calibri"/>
                <a:ea typeface="ＭＳ Ｐゴシック"/>
              </a:rPr>
              <a:t>○　実習実施に係る職場実習協力事業所への受入依頼</a:t>
            </a:r>
            <a:endParaRPr lang="en-US" altLang="ja-JP" sz="1300" dirty="0" smtClean="0">
              <a:solidFill>
                <a:prstClr val="black"/>
              </a:solidFill>
              <a:latin typeface="Calibri"/>
              <a:ea typeface="ＭＳ Ｐゴシック"/>
            </a:endParaRPr>
          </a:p>
          <a:p>
            <a:pPr defTabSz="913710" fontAlgn="auto">
              <a:spcBef>
                <a:spcPts val="0"/>
              </a:spcBef>
              <a:spcAft>
                <a:spcPts val="0"/>
              </a:spcAft>
            </a:pPr>
            <a:r>
              <a:rPr lang="ja-JP" altLang="en-US" sz="1300" dirty="0" smtClean="0">
                <a:solidFill>
                  <a:prstClr val="black"/>
                </a:solidFill>
                <a:latin typeface="Calibri"/>
                <a:ea typeface="ＭＳ Ｐゴシック"/>
              </a:rPr>
              <a:t>○　一定の場合に、実習者の損害保険手続き、協力事業所</a:t>
            </a:r>
            <a:endParaRPr lang="en-US" altLang="ja-JP" sz="1300" dirty="0" smtClean="0">
              <a:solidFill>
                <a:prstClr val="black"/>
              </a:solidFill>
              <a:latin typeface="Calibri"/>
              <a:ea typeface="ＭＳ Ｐゴシック"/>
            </a:endParaRPr>
          </a:p>
          <a:p>
            <a:pPr defTabSz="913710" fontAlgn="auto">
              <a:spcBef>
                <a:spcPts val="0"/>
              </a:spcBef>
              <a:spcAft>
                <a:spcPts val="0"/>
              </a:spcAft>
            </a:pPr>
            <a:r>
              <a:rPr lang="ja-JP" altLang="en-US" sz="1300" dirty="0" smtClean="0">
                <a:solidFill>
                  <a:prstClr val="black"/>
                </a:solidFill>
                <a:latin typeface="Calibri"/>
                <a:ea typeface="ＭＳ Ｐゴシック"/>
              </a:rPr>
              <a:t>　　</a:t>
            </a:r>
            <a:r>
              <a:rPr lang="ja-JP" altLang="en-US" sz="1300" dirty="0" err="1" smtClean="0">
                <a:solidFill>
                  <a:prstClr val="black"/>
                </a:solidFill>
                <a:latin typeface="Calibri"/>
                <a:ea typeface="ＭＳ Ｐゴシック"/>
              </a:rPr>
              <a:t>への</a:t>
            </a:r>
            <a:r>
              <a:rPr lang="ja-JP" altLang="en-US" sz="1300" dirty="0" smtClean="0">
                <a:solidFill>
                  <a:prstClr val="black"/>
                </a:solidFill>
                <a:latin typeface="Calibri"/>
                <a:ea typeface="ＭＳ Ｐゴシック"/>
              </a:rPr>
              <a:t>謝金支払、実習を補助する実習指導員の派遣</a:t>
            </a:r>
            <a:endParaRPr lang="en-US" altLang="ja-JP" sz="1300" dirty="0" smtClean="0">
              <a:solidFill>
                <a:prstClr val="black"/>
              </a:solidFill>
              <a:latin typeface="Calibri"/>
              <a:ea typeface="ＭＳ Ｐゴシック"/>
            </a:endParaRPr>
          </a:p>
          <a:p>
            <a:pPr defTabSz="913710" fontAlgn="auto">
              <a:spcBef>
                <a:spcPts val="0"/>
              </a:spcBef>
              <a:spcAft>
                <a:spcPts val="0"/>
              </a:spcAft>
            </a:pPr>
            <a:r>
              <a:rPr lang="ja-JP" altLang="en-US" sz="1300" dirty="0" smtClean="0">
                <a:solidFill>
                  <a:prstClr val="black"/>
                </a:solidFill>
                <a:latin typeface="Calibri"/>
                <a:ea typeface="ＭＳ Ｐゴシック"/>
              </a:rPr>
              <a:t>○　職場実習のための合同面接会の実施</a:t>
            </a:r>
            <a:endParaRPr lang="en-US" altLang="ja-JP" sz="1300" dirty="0" smtClean="0">
              <a:solidFill>
                <a:prstClr val="black"/>
              </a:solidFill>
              <a:latin typeface="Calibri"/>
              <a:ea typeface="ＭＳ Ｐゴシック"/>
            </a:endParaRPr>
          </a:p>
          <a:p>
            <a:pPr defTabSz="913710" fontAlgn="auto">
              <a:spcBef>
                <a:spcPts val="0"/>
              </a:spcBef>
              <a:spcAft>
                <a:spcPts val="0"/>
              </a:spcAft>
            </a:pPr>
            <a:r>
              <a:rPr lang="ja-JP" altLang="en-US" sz="1300" dirty="0" smtClean="0">
                <a:solidFill>
                  <a:prstClr val="black"/>
                </a:solidFill>
                <a:latin typeface="Calibri"/>
                <a:ea typeface="ＭＳ Ｐゴシック"/>
              </a:rPr>
              <a:t>　　</a:t>
            </a:r>
            <a:endParaRPr lang="en-US" altLang="ja-JP" sz="1300" dirty="0" smtClean="0">
              <a:solidFill>
                <a:prstClr val="black"/>
              </a:solidFill>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a:p>
            <a:pPr defTabSz="913710" fontAlgn="auto">
              <a:spcBef>
                <a:spcPts val="0"/>
              </a:spcBef>
              <a:spcAft>
                <a:spcPts val="0"/>
              </a:spcAft>
            </a:pPr>
            <a:endParaRPr lang="en-US" altLang="ja-JP" sz="1300" dirty="0" smtClean="0">
              <a:solidFill>
                <a:prstClr val="black"/>
              </a:solidFill>
              <a:latin typeface="Calibri"/>
              <a:ea typeface="ＭＳ Ｐゴシック"/>
            </a:endParaRPr>
          </a:p>
        </p:txBody>
      </p:sp>
      <p:sp>
        <p:nvSpPr>
          <p:cNvPr id="68" name="下矢印 67"/>
          <p:cNvSpPr/>
          <p:nvPr/>
        </p:nvSpPr>
        <p:spPr>
          <a:xfrm>
            <a:off x="4622802" y="3284984"/>
            <a:ext cx="546061" cy="216160"/>
          </a:xfrm>
          <a:prstGeom prst="downArrow">
            <a:avLst>
              <a:gd name="adj1" fmla="val 50000"/>
              <a:gd name="adj2" fmla="val 29134"/>
            </a:avLst>
          </a:prstGeom>
        </p:spPr>
        <p:style>
          <a:lnRef idx="2">
            <a:schemeClr val="accent1">
              <a:shade val="50000"/>
            </a:schemeClr>
          </a:lnRef>
          <a:fillRef idx="1">
            <a:schemeClr val="accent1"/>
          </a:fillRef>
          <a:effectRef idx="0">
            <a:schemeClr val="accent1"/>
          </a:effectRef>
          <a:fontRef idx="minor">
            <a:schemeClr val="lt1"/>
          </a:fontRef>
        </p:style>
        <p:txBody>
          <a:bodyPr lIns="91368" tIns="45684" rIns="91368" bIns="45684" rtlCol="0" anchor="ctr"/>
          <a:lstStyle/>
          <a:p>
            <a:pPr algn="ctr" defTabSz="913710" fontAlgn="auto">
              <a:spcBef>
                <a:spcPts val="0"/>
              </a:spcBef>
              <a:spcAft>
                <a:spcPts val="0"/>
              </a:spcAft>
            </a:pPr>
            <a:endParaRPr lang="ja-JP" altLang="en-US">
              <a:solidFill>
                <a:prstClr val="white"/>
              </a:solidFill>
            </a:endParaRPr>
          </a:p>
        </p:txBody>
      </p:sp>
      <p:sp>
        <p:nvSpPr>
          <p:cNvPr id="38" name="雲 37"/>
          <p:cNvSpPr/>
          <p:nvPr/>
        </p:nvSpPr>
        <p:spPr>
          <a:xfrm>
            <a:off x="5187026" y="5754965"/>
            <a:ext cx="3879850" cy="685800"/>
          </a:xfrm>
          <a:prstGeom prst="cloud">
            <a:avLst/>
          </a:prstGeom>
          <a:solidFill>
            <a:srgbClr val="FFFF66"/>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4" name="テキスト ボックス 63"/>
          <p:cNvSpPr txBox="1"/>
          <p:nvPr/>
        </p:nvSpPr>
        <p:spPr>
          <a:xfrm>
            <a:off x="5613400" y="5898981"/>
            <a:ext cx="3136900" cy="338482"/>
          </a:xfrm>
          <a:prstGeom prst="rect">
            <a:avLst/>
          </a:prstGeom>
          <a:noFill/>
          <a:ln>
            <a:noFill/>
            <a:prstDash val="solid"/>
          </a:ln>
        </p:spPr>
        <p:txBody>
          <a:bodyPr wrap="square" lIns="91368" tIns="45684" rIns="91368" bIns="45684" rtlCol="0">
            <a:spAutoFit/>
          </a:bodyPr>
          <a:lstStyle/>
          <a:p>
            <a:pPr algn="ctr" defTabSz="913710" fontAlgn="auto">
              <a:spcBef>
                <a:spcPts val="0"/>
              </a:spcBef>
              <a:spcAft>
                <a:spcPts val="0"/>
              </a:spcAft>
            </a:pPr>
            <a:r>
              <a:rPr lang="ja-JP" altLang="en-US" sz="1600" b="1" u="sng" dirty="0" smtClean="0">
                <a:solidFill>
                  <a:srgbClr val="1F497D"/>
                </a:solidFill>
                <a:latin typeface="Calibri"/>
                <a:ea typeface="ＭＳ Ｐゴシック"/>
              </a:rPr>
              <a:t>職場実習の推進</a:t>
            </a:r>
            <a:endParaRPr lang="en-US" altLang="ja-JP" sz="1600" b="1" u="sng" dirty="0" smtClean="0">
              <a:solidFill>
                <a:srgbClr val="1F497D"/>
              </a:solidFill>
              <a:latin typeface="Calibri"/>
              <a:ea typeface="ＭＳ Ｐゴシック"/>
            </a:endParaRPr>
          </a:p>
        </p:txBody>
      </p:sp>
      <p:sp>
        <p:nvSpPr>
          <p:cNvPr id="40" name="正方形/長方形 39"/>
          <p:cNvSpPr/>
          <p:nvPr/>
        </p:nvSpPr>
        <p:spPr>
          <a:xfrm>
            <a:off x="5726906" y="3952151"/>
            <a:ext cx="3065851"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正方形/長方形 21"/>
          <p:cNvSpPr/>
          <p:nvPr/>
        </p:nvSpPr>
        <p:spPr>
          <a:xfrm>
            <a:off x="1362075" y="3942626"/>
            <a:ext cx="2559050" cy="36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734323" y="3984481"/>
            <a:ext cx="3042338" cy="338554"/>
          </a:xfrm>
          <a:prstGeom prst="rect">
            <a:avLst/>
          </a:prstGeom>
          <a:noFill/>
          <a:ln>
            <a:noFill/>
            <a:prstDash val="solid"/>
          </a:ln>
        </p:spPr>
        <p:txBody>
          <a:bodyPr wrap="square" rtlCol="0">
            <a:spAutoFit/>
          </a:bodyPr>
          <a:lstStyle/>
          <a:p>
            <a:pPr algn="ctr" defTabSz="913710" fontAlgn="auto">
              <a:spcBef>
                <a:spcPts val="0"/>
              </a:spcBef>
              <a:spcAft>
                <a:spcPts val="0"/>
              </a:spcAft>
            </a:pPr>
            <a:r>
              <a:rPr lang="ja-JP" altLang="en-US" sz="1600" b="1" dirty="0" smtClean="0">
                <a:solidFill>
                  <a:prstClr val="black"/>
                </a:solidFill>
                <a:latin typeface="Calibri"/>
                <a:ea typeface="ＭＳ Ｐゴシック"/>
              </a:rPr>
              <a:t>障害者に対する職場実習推進</a:t>
            </a:r>
            <a:endParaRPr lang="en-US" altLang="ja-JP" sz="1600" b="1" dirty="0" smtClean="0">
              <a:solidFill>
                <a:prstClr val="black"/>
              </a:solidFill>
              <a:latin typeface="Calibri"/>
              <a:ea typeface="ＭＳ Ｐゴシック"/>
            </a:endParaRPr>
          </a:p>
        </p:txBody>
      </p:sp>
      <p:sp>
        <p:nvSpPr>
          <p:cNvPr id="25" name="テキスト ボックス 24"/>
          <p:cNvSpPr txBox="1"/>
          <p:nvPr/>
        </p:nvSpPr>
        <p:spPr>
          <a:xfrm>
            <a:off x="1432466" y="3942626"/>
            <a:ext cx="2418269" cy="338554"/>
          </a:xfrm>
          <a:prstGeom prst="rect">
            <a:avLst/>
          </a:prstGeom>
          <a:noFill/>
          <a:ln>
            <a:noFill/>
            <a:prstDash val="solid"/>
          </a:ln>
        </p:spPr>
        <p:txBody>
          <a:bodyPr wrap="square" rtlCol="0">
            <a:spAutoFit/>
          </a:bodyPr>
          <a:lstStyle/>
          <a:p>
            <a:pPr algn="ctr" fontAlgn="auto">
              <a:spcBef>
                <a:spcPts val="0"/>
              </a:spcBef>
              <a:spcAft>
                <a:spcPts val="0"/>
              </a:spcAft>
            </a:pPr>
            <a:r>
              <a:rPr lang="ja-JP" altLang="en-US" sz="1600" b="1" dirty="0" smtClean="0">
                <a:solidFill>
                  <a:prstClr val="black"/>
                </a:solidFill>
                <a:latin typeface="Calibri"/>
                <a:ea typeface="ＭＳ Ｐゴシック"/>
              </a:rPr>
              <a:t>企業就労理解促進事業</a:t>
            </a:r>
            <a:endParaRPr lang="ja-JP" altLang="en-US" sz="1400" dirty="0" smtClean="0">
              <a:solidFill>
                <a:prstClr val="black"/>
              </a:solidFill>
              <a:latin typeface="Calibri"/>
              <a:ea typeface="ＭＳ Ｐゴシック"/>
            </a:endParaRPr>
          </a:p>
        </p:txBody>
      </p:sp>
      <p:sp>
        <p:nvSpPr>
          <p:cNvPr id="26" name="テキスト ボックス 25"/>
          <p:cNvSpPr txBox="1"/>
          <p:nvPr/>
        </p:nvSpPr>
        <p:spPr>
          <a:xfrm>
            <a:off x="305908" y="6501173"/>
            <a:ext cx="5694633" cy="246221"/>
          </a:xfrm>
          <a:prstGeom prst="rect">
            <a:avLst/>
          </a:prstGeom>
          <a:noFill/>
          <a:ln>
            <a:noFill/>
            <a:prstDash val="solid"/>
          </a:ln>
        </p:spPr>
        <p:txBody>
          <a:bodyPr wrap="square" rtlCol="0">
            <a:spAutoFit/>
          </a:bodyPr>
          <a:lstStyle/>
          <a:p>
            <a:pPr algn="ctr" fontAlgn="auto">
              <a:spcBef>
                <a:spcPts val="0"/>
              </a:spcBef>
              <a:spcAft>
                <a:spcPts val="0"/>
              </a:spcAft>
            </a:pPr>
            <a:r>
              <a:rPr lang="en-US" altLang="ja-JP" sz="1000" dirty="0" smtClean="0">
                <a:solidFill>
                  <a:prstClr val="black"/>
                </a:solidFill>
                <a:latin typeface="Calibri"/>
                <a:ea typeface="ＭＳ Ｐゴシック"/>
              </a:rPr>
              <a:t>※</a:t>
            </a:r>
            <a:r>
              <a:rPr lang="ja-JP" altLang="en-US" sz="1000" dirty="0" smtClean="0">
                <a:solidFill>
                  <a:prstClr val="black"/>
                </a:solidFill>
                <a:latin typeface="Calibri"/>
                <a:ea typeface="ＭＳ Ｐゴシック"/>
              </a:rPr>
              <a:t>　就職支援コーディネーター（一般雇用</a:t>
            </a:r>
            <a:r>
              <a:rPr lang="ja-JP" altLang="en-US" sz="1000" dirty="0" smtClean="0">
                <a:latin typeface="Calibri"/>
                <a:ea typeface="ＭＳ Ｐゴシック"/>
              </a:rPr>
              <a:t>移行分）（計</a:t>
            </a:r>
            <a:r>
              <a:rPr lang="en-US" altLang="ja-JP" sz="1000" dirty="0" smtClean="0">
                <a:latin typeface="Calibri"/>
                <a:ea typeface="ＭＳ Ｐゴシック"/>
              </a:rPr>
              <a:t>47</a:t>
            </a:r>
            <a:r>
              <a:rPr lang="ja-JP" altLang="en-US" sz="1000" dirty="0" smtClean="0">
                <a:latin typeface="Calibri"/>
                <a:ea typeface="ＭＳ Ｐゴシック"/>
              </a:rPr>
              <a:t>名）を配置</a:t>
            </a:r>
          </a:p>
        </p:txBody>
      </p:sp>
      <p:sp>
        <p:nvSpPr>
          <p:cNvPr id="28" name="スライド番号プレースホルダー 2"/>
          <p:cNvSpPr>
            <a:spLocks/>
          </p:cNvSpPr>
          <p:nvPr/>
        </p:nvSpPr>
        <p:spPr bwMode="auto">
          <a:xfrm>
            <a:off x="9296936"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23</a:t>
            </a:r>
          </a:p>
        </p:txBody>
      </p:sp>
    </p:spTree>
    <p:extLst>
      <p:ext uri="{BB962C8B-B14F-4D97-AF65-F5344CB8AC3E}">
        <p14:creationId xmlns:p14="http://schemas.microsoft.com/office/powerpoint/2010/main" val="11054547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344563" y="1399464"/>
            <a:ext cx="9217025" cy="3397689"/>
          </a:xfrm>
          <a:prstGeom prst="rect">
            <a:avLst/>
          </a:prstGeom>
          <a:solidFill>
            <a:srgbClr val="FFFFDC"/>
          </a:solidFill>
          <a:ln w="25400" algn="ctr">
            <a:solidFill>
              <a:srgbClr val="FF0000"/>
            </a:solidFill>
            <a:miter lim="800000"/>
            <a:headEnd/>
            <a:tailEnd/>
          </a:ln>
        </p:spPr>
        <p:txBody>
          <a:bodyPr wrap="none" lIns="87132" tIns="43566" rIns="87132" bIns="43566" anchor="ctr"/>
          <a:lstStyle/>
          <a:p>
            <a:pPr algn="l"/>
            <a:endParaRPr lang="ja-JP" altLang="ja-JP" smtClean="0">
              <a:solidFill>
                <a:srgbClr val="000000"/>
              </a:solidFill>
              <a:latin typeface="Calibri"/>
              <a:ea typeface="ＭＳ Ｐゴシック"/>
            </a:endParaRPr>
          </a:p>
        </p:txBody>
      </p:sp>
      <p:sp>
        <p:nvSpPr>
          <p:cNvPr id="32" name="AutoShape 9"/>
          <p:cNvSpPr>
            <a:spLocks noChangeArrowheads="1"/>
          </p:cNvSpPr>
          <p:nvPr/>
        </p:nvSpPr>
        <p:spPr bwMode="auto">
          <a:xfrm>
            <a:off x="415934" y="1315563"/>
            <a:ext cx="4248150" cy="246964"/>
          </a:xfrm>
          <a:prstGeom prst="roundRect">
            <a:avLst>
              <a:gd name="adj" fmla="val 16667"/>
            </a:avLst>
          </a:prstGeom>
          <a:solidFill>
            <a:srgbClr val="99FFCC"/>
          </a:solidFill>
          <a:ln w="19050" algn="ctr">
            <a:solidFill>
              <a:srgbClr val="3366FF"/>
            </a:solidFill>
            <a:round/>
            <a:headEnd/>
            <a:tailEnd/>
          </a:ln>
          <a:effectLst>
            <a:outerShdw dist="85194" dir="1593903" algn="ctr" rotWithShape="0">
              <a:schemeClr val="bg2">
                <a:alpha val="50000"/>
              </a:schemeClr>
            </a:outerShdw>
          </a:effectLst>
        </p:spPr>
        <p:txBody>
          <a:bodyPr wrap="none" lIns="87132" tIns="43566" rIns="87132" bIns="43566" anchor="ctr"/>
          <a:lstStyle/>
          <a:p>
            <a:pPr algn="l">
              <a:defRPr/>
            </a:pPr>
            <a:r>
              <a:rPr lang="ja-JP" altLang="en-US" sz="1300" b="1" dirty="0">
                <a:solidFill>
                  <a:srgbClr val="000000"/>
                </a:solidFill>
                <a:latin typeface="Calibri"/>
                <a:ea typeface="ＭＳ Ｐゴシック"/>
              </a:rPr>
              <a:t>１．障害者の権利に関する条約の批准に向けた対応</a:t>
            </a:r>
          </a:p>
        </p:txBody>
      </p:sp>
      <p:sp>
        <p:nvSpPr>
          <p:cNvPr id="18" name="タイトル 1"/>
          <p:cNvSpPr>
            <a:spLocks noGrp="1"/>
          </p:cNvSpPr>
          <p:nvPr>
            <p:ph type="ctrTitle"/>
          </p:nvPr>
        </p:nvSpPr>
        <p:spPr>
          <a:xfrm>
            <a:off x="344563" y="-234294"/>
            <a:ext cx="9217025" cy="791551"/>
          </a:xfrm>
          <a:noFill/>
          <a:ln>
            <a:noFill/>
          </a:ln>
          <a:effectLst/>
        </p:spPr>
        <p:style>
          <a:lnRef idx="1">
            <a:schemeClr val="accent4"/>
          </a:lnRef>
          <a:fillRef idx="2">
            <a:schemeClr val="accent4"/>
          </a:fillRef>
          <a:effectRef idx="1">
            <a:schemeClr val="accent4"/>
          </a:effectRef>
          <a:fontRef idx="minor">
            <a:schemeClr val="dk1"/>
          </a:fontRef>
        </p:style>
        <p:txBody>
          <a:bodyPr>
            <a:noAutofit/>
          </a:bodyPr>
          <a:lstStyle/>
          <a:p>
            <a:pPr eaLnBrk="1" hangingPunct="1">
              <a:defRPr/>
            </a:pPr>
            <a:r>
              <a:rPr lang="ja-JP" altLang="en-US" sz="1900" b="1" dirty="0" smtClean="0">
                <a:latin typeface="ＭＳ ゴシック" pitchFamily="49" charset="-128"/>
                <a:ea typeface="ＭＳ ゴシック" pitchFamily="49" charset="-128"/>
              </a:rPr>
              <a:t>障害者</a:t>
            </a:r>
            <a:r>
              <a:rPr lang="ja-JP" altLang="en-US" sz="1900" b="1" dirty="0">
                <a:latin typeface="ＭＳ ゴシック" pitchFamily="49" charset="-128"/>
                <a:ea typeface="ＭＳ ゴシック" pitchFamily="49" charset="-128"/>
              </a:rPr>
              <a:t>の雇用の促進等に関する法律の一部を改正する法律の概要</a:t>
            </a:r>
          </a:p>
        </p:txBody>
      </p:sp>
      <p:sp>
        <p:nvSpPr>
          <p:cNvPr id="20" name="正方形/長方形 19"/>
          <p:cNvSpPr/>
          <p:nvPr/>
        </p:nvSpPr>
        <p:spPr>
          <a:xfrm>
            <a:off x="345059" y="355224"/>
            <a:ext cx="9289032" cy="864096"/>
          </a:xfrm>
          <a:prstGeom prst="rect">
            <a:avLst/>
          </a:prstGeom>
          <a:solidFill>
            <a:srgbClr val="FFCCFF"/>
          </a:solidFill>
          <a:ln cmpd="dbl"/>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lIns="87132" tIns="43566" rIns="87132" bIns="43566" anchor="ctr"/>
          <a:lstStyle/>
          <a:p>
            <a:pPr algn="l">
              <a:defRPr/>
            </a:pPr>
            <a:r>
              <a:rPr lang="ja-JP" altLang="en-US" sz="1500" b="1" dirty="0">
                <a:solidFill>
                  <a:srgbClr val="000000"/>
                </a:solidFill>
              </a:rPr>
              <a:t>　雇用の分野における障害者に対する差別の禁止及び障害者が職場で働くに当たっての支障を改善するための措置（合理的配慮の提供義務）を定めるとともに、障害者の雇用に関する状況に鑑み、精神障害者を法定雇用率の算定基礎に加える等の措置を講ずる。</a:t>
            </a:r>
            <a:endParaRPr lang="ja-JP" altLang="en-US" sz="200" dirty="0">
              <a:solidFill>
                <a:srgbClr val="000000"/>
              </a:solidFill>
            </a:endParaRPr>
          </a:p>
        </p:txBody>
      </p:sp>
      <p:sp>
        <p:nvSpPr>
          <p:cNvPr id="27" name="テキスト ボックス 26"/>
          <p:cNvSpPr txBox="1"/>
          <p:nvPr/>
        </p:nvSpPr>
        <p:spPr>
          <a:xfrm>
            <a:off x="430213" y="1560946"/>
            <a:ext cx="9131300" cy="3388887"/>
          </a:xfrm>
          <a:prstGeom prst="rect">
            <a:avLst/>
          </a:prstGeom>
          <a:noFill/>
        </p:spPr>
        <p:txBody>
          <a:bodyPr lIns="87132" tIns="43566" rIns="87132" bIns="43566">
            <a:spAutoFit/>
          </a:bodyPr>
          <a:lstStyle/>
          <a:p>
            <a:pPr algn="l" fontAlgn="auto">
              <a:spcBef>
                <a:spcPts val="0"/>
              </a:spcBef>
              <a:spcAft>
                <a:spcPts val="0"/>
              </a:spcAft>
              <a:defRPr/>
            </a:pPr>
            <a:r>
              <a:rPr lang="ja-JP" altLang="en-US" sz="1300" b="1" u="sng" kern="0" dirty="0">
                <a:solidFill>
                  <a:sysClr val="windowText" lastClr="000000"/>
                </a:solidFill>
                <a:latin typeface="Calibri"/>
                <a:ea typeface="ＭＳ Ｐゴシック"/>
              </a:rPr>
              <a:t>（１）障害者に対する差別の禁止</a:t>
            </a:r>
            <a:endParaRPr lang="en-US" altLang="ja-JP" sz="1300" b="1" u="sng" kern="0" dirty="0">
              <a:solidFill>
                <a:sysClr val="windowText" lastClr="000000"/>
              </a:solidFill>
              <a:latin typeface="Calibri"/>
              <a:ea typeface="ＭＳ Ｐゴシック"/>
            </a:endParaRPr>
          </a:p>
          <a:p>
            <a:pPr algn="l" fontAlgn="auto">
              <a:spcBef>
                <a:spcPts val="0"/>
              </a:spcBef>
              <a:spcAft>
                <a:spcPts val="0"/>
              </a:spcAft>
              <a:defRPr/>
            </a:pPr>
            <a:r>
              <a:rPr kumimoji="0" lang="ja-JP" altLang="en-US" sz="1300" kern="0" dirty="0">
                <a:solidFill>
                  <a:sysClr val="windowText" lastClr="000000"/>
                </a:solidFill>
                <a:latin typeface="Calibri"/>
                <a:ea typeface="ＭＳ Ｐゴシック"/>
              </a:rPr>
              <a:t>　雇用の分野における障害を理由とする差別的取扱いを禁止する。</a:t>
            </a:r>
            <a:endParaRPr kumimoji="0" lang="en-US" altLang="ja-JP" sz="1300" kern="0" dirty="0">
              <a:solidFill>
                <a:sysClr val="windowText" lastClr="000000"/>
              </a:solidFill>
              <a:latin typeface="Calibri"/>
              <a:ea typeface="ＭＳ Ｐゴシック"/>
            </a:endParaRPr>
          </a:p>
          <a:p>
            <a:pPr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marL="254137" indent="-254137" algn="l" fontAlgn="auto">
              <a:spcBef>
                <a:spcPts val="0"/>
              </a:spcBef>
              <a:spcAft>
                <a:spcPts val="0"/>
              </a:spcAft>
              <a:defRPr/>
            </a:pPr>
            <a:r>
              <a:rPr lang="ja-JP" altLang="en-US" sz="1300" b="1" u="sng" kern="0" dirty="0">
                <a:solidFill>
                  <a:sysClr val="windowText" lastClr="000000"/>
                </a:solidFill>
                <a:latin typeface="Calibri"/>
                <a:ea typeface="ＭＳ Ｐゴシック"/>
              </a:rPr>
              <a:t>（２）合理的配慮の提供義務</a:t>
            </a:r>
            <a:endParaRPr kumimoji="0" lang="en-US" altLang="ja-JP" sz="1300" kern="0" dirty="0">
              <a:solidFill>
                <a:sysClr val="windowText" lastClr="000000"/>
              </a:solidFill>
              <a:latin typeface="Calibri"/>
              <a:ea typeface="ＭＳ Ｐゴシック"/>
            </a:endParaRPr>
          </a:p>
          <a:p>
            <a:pPr algn="l" fontAlgn="auto">
              <a:spcBef>
                <a:spcPts val="0"/>
              </a:spcBef>
              <a:spcAft>
                <a:spcPts val="0"/>
              </a:spcAft>
              <a:defRPr/>
            </a:pPr>
            <a:r>
              <a:rPr kumimoji="0" lang="ja-JP" altLang="en-US" sz="1300" kern="0" dirty="0">
                <a:solidFill>
                  <a:sysClr val="windowText" lastClr="000000"/>
                </a:solidFill>
                <a:latin typeface="Calibri"/>
                <a:ea typeface="ＭＳ Ｐゴシック"/>
              </a:rPr>
              <a:t>　事業主に、障害者が職場で働くに当たっての支障を改善するための措置を講ずることを義務付ける。</a:t>
            </a:r>
            <a:endParaRPr kumimoji="0" lang="en-US" altLang="ja-JP" sz="1300" kern="0" dirty="0">
              <a:solidFill>
                <a:sysClr val="windowText" lastClr="000000"/>
              </a:solidFill>
              <a:latin typeface="Calibri"/>
              <a:ea typeface="ＭＳ Ｐゴシック"/>
            </a:endParaRPr>
          </a:p>
          <a:p>
            <a:pPr algn="l" fontAlgn="auto">
              <a:spcBef>
                <a:spcPts val="0"/>
              </a:spcBef>
              <a:spcAft>
                <a:spcPts val="0"/>
              </a:spcAft>
              <a:defRPr/>
            </a:pPr>
            <a:r>
              <a:rPr kumimoji="0" lang="ja-JP" altLang="en-US" sz="1300" kern="0" dirty="0">
                <a:solidFill>
                  <a:sysClr val="windowText" lastClr="000000"/>
                </a:solidFill>
                <a:latin typeface="Calibri"/>
                <a:ea typeface="ＭＳ Ｐゴシック"/>
              </a:rPr>
              <a:t>ただし、当該措置が事業主に対して過重な負担を及ぼすこととなる場合を除く。</a:t>
            </a:r>
            <a:endParaRPr kumimoji="0" lang="en-US" altLang="ja-JP" sz="1300" kern="0" dirty="0">
              <a:solidFill>
                <a:sysClr val="windowText" lastClr="000000"/>
              </a:solidFill>
              <a:latin typeface="Calibri"/>
              <a:ea typeface="ＭＳ Ｐゴシック"/>
            </a:endParaRPr>
          </a:p>
          <a:p>
            <a:pPr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algn="l" fontAlgn="auto">
              <a:lnSpc>
                <a:spcPts val="300"/>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algn="l" fontAlgn="auto">
              <a:spcBef>
                <a:spcPts val="0"/>
              </a:spcBef>
              <a:spcAft>
                <a:spcPts val="0"/>
              </a:spcAft>
              <a:defRPr/>
            </a:pPr>
            <a:r>
              <a:rPr kumimoji="0" lang="ja-JP" altLang="en-US" sz="1300" kern="0" dirty="0">
                <a:solidFill>
                  <a:sysClr val="windowText" lastClr="000000"/>
                </a:solidFill>
                <a:latin typeface="Calibri"/>
                <a:ea typeface="ＭＳ Ｐゴシック"/>
              </a:rPr>
              <a:t>　（想定される例）</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　車いすを利用する方に合わせて、机や作業台の高さを調整すること</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　知的障害を持つ方に合わせて、口頭だけでなく分かりやすい文書・絵図を用いて説明すること</a:t>
            </a:r>
            <a:endParaRPr kumimoji="0" lang="en-US" altLang="ja-JP" sz="1300" kern="0" dirty="0">
              <a:solidFill>
                <a:sysClr val="windowText" lastClr="000000"/>
              </a:solidFill>
              <a:latin typeface="Calibri"/>
              <a:ea typeface="ＭＳ Ｐゴシック"/>
            </a:endParaRPr>
          </a:p>
          <a:p>
            <a:pPr algn="l" fontAlgn="auto">
              <a:lnSpc>
                <a:spcPts val="600"/>
              </a:lnSpc>
              <a:spcBef>
                <a:spcPts val="0"/>
              </a:spcBef>
              <a:spcAft>
                <a:spcPts val="0"/>
              </a:spcAft>
              <a:defRPr/>
            </a:pPr>
            <a:endParaRPr kumimoji="0" lang="en-US" altLang="ja-JP" sz="105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→（１）（２）については、公労使障の四者で構成される労働政策審議会の意見を聴いて定める「指針」において</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具体的な事例を示す</a:t>
            </a:r>
            <a:r>
              <a:rPr kumimoji="0" lang="ja-JP" altLang="en-US" sz="1300" kern="0" dirty="0" smtClean="0">
                <a:solidFill>
                  <a:sysClr val="windowText" lastClr="000000"/>
                </a:solidFill>
                <a:latin typeface="Calibri"/>
                <a:ea typeface="ＭＳ Ｐゴシック"/>
              </a:rPr>
              <a:t>。（平成</a:t>
            </a:r>
            <a:r>
              <a:rPr kumimoji="0" lang="en-US" altLang="ja-JP" sz="1300" kern="0" dirty="0" smtClean="0">
                <a:solidFill>
                  <a:sysClr val="windowText" lastClr="000000"/>
                </a:solidFill>
                <a:latin typeface="Calibri"/>
                <a:ea typeface="ＭＳ Ｐゴシック"/>
              </a:rPr>
              <a:t>27</a:t>
            </a:r>
            <a:r>
              <a:rPr kumimoji="0" lang="ja-JP" altLang="en-US" sz="1300" kern="0" dirty="0" smtClean="0">
                <a:solidFill>
                  <a:sysClr val="windowText" lastClr="000000"/>
                </a:solidFill>
                <a:latin typeface="Calibri"/>
                <a:ea typeface="ＭＳ Ｐゴシック"/>
              </a:rPr>
              <a:t>年３月</a:t>
            </a:r>
            <a:r>
              <a:rPr kumimoji="0" lang="en-US" altLang="ja-JP" sz="1300" kern="0" dirty="0" smtClean="0">
                <a:solidFill>
                  <a:sysClr val="windowText" lastClr="000000"/>
                </a:solidFill>
                <a:latin typeface="Calibri"/>
                <a:ea typeface="ＭＳ Ｐゴシック"/>
              </a:rPr>
              <a:t>25</a:t>
            </a:r>
            <a:r>
              <a:rPr kumimoji="0" lang="ja-JP" altLang="en-US" sz="1300" kern="0" dirty="0" smtClean="0">
                <a:solidFill>
                  <a:sysClr val="windowText" lastClr="000000"/>
                </a:solidFill>
                <a:latin typeface="Calibri"/>
                <a:ea typeface="ＭＳ Ｐゴシック"/>
              </a:rPr>
              <a:t>日に公布）</a:t>
            </a:r>
            <a:endParaRPr kumimoji="0" lang="en-US" altLang="ja-JP" sz="1300" kern="0" dirty="0">
              <a:solidFill>
                <a:sysClr val="windowText" lastClr="000000"/>
              </a:solidFill>
              <a:latin typeface="Calibri"/>
              <a:ea typeface="ＭＳ Ｐゴシック"/>
            </a:endParaRPr>
          </a:p>
          <a:p>
            <a:pPr marL="338850" indent="-338850"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marL="423563" indent="-169425" algn="l" fontAlgn="auto">
              <a:lnSpc>
                <a:spcPts val="477"/>
              </a:lnSpc>
              <a:spcBef>
                <a:spcPts val="0"/>
              </a:spcBef>
              <a:spcAft>
                <a:spcPts val="0"/>
              </a:spcAft>
              <a:defRPr/>
            </a:pPr>
            <a:endParaRPr kumimoji="0" lang="en-US" altLang="ja-JP" sz="1300" kern="0" dirty="0">
              <a:solidFill>
                <a:sysClr val="windowText" lastClr="000000"/>
              </a:solidFill>
              <a:latin typeface="Calibri"/>
              <a:ea typeface="ＭＳ Ｐゴシック"/>
            </a:endParaRPr>
          </a:p>
          <a:p>
            <a:pPr algn="l" fontAlgn="auto">
              <a:spcBef>
                <a:spcPts val="0"/>
              </a:spcBef>
              <a:spcAft>
                <a:spcPts val="0"/>
              </a:spcAft>
              <a:defRPr/>
            </a:pPr>
            <a:r>
              <a:rPr lang="ja-JP" altLang="en-US" sz="1300" b="1" u="sng" kern="0" dirty="0">
                <a:solidFill>
                  <a:sysClr val="windowText" lastClr="000000"/>
                </a:solidFill>
                <a:latin typeface="Calibri"/>
                <a:ea typeface="ＭＳ Ｐゴシック"/>
              </a:rPr>
              <a:t>（３）苦情処理・紛争解決援助</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①　事業主に対して、（１）（２）に係るその雇用する障害者からの苦情を自主的に解決することを努力義務化。</a:t>
            </a:r>
            <a:endParaRPr kumimoji="0" lang="en-US" altLang="ja-JP" sz="1300" kern="0" dirty="0">
              <a:solidFill>
                <a:sysClr val="windowText" lastClr="000000"/>
              </a:solidFill>
              <a:latin typeface="Calibri"/>
              <a:ea typeface="ＭＳ Ｐゴシック"/>
            </a:endParaRPr>
          </a:p>
          <a:p>
            <a:pPr marL="338850" indent="-338850" algn="l" fontAlgn="auto">
              <a:spcBef>
                <a:spcPts val="0"/>
              </a:spcBef>
              <a:spcAft>
                <a:spcPts val="0"/>
              </a:spcAft>
              <a:defRPr/>
            </a:pPr>
            <a:r>
              <a:rPr kumimoji="0" lang="ja-JP" altLang="en-US" sz="1300" kern="0" dirty="0">
                <a:solidFill>
                  <a:sysClr val="windowText" lastClr="000000"/>
                </a:solidFill>
                <a:latin typeface="Calibri"/>
                <a:ea typeface="ＭＳ Ｐゴシック"/>
              </a:rPr>
              <a:t>　②　（１）（２）に係る紛争について、個別労働関係紛争の解決の促進に関する法律の特例（紛争調整委員会による調停や都道府県労働局長による勧告等）を整備。</a:t>
            </a:r>
          </a:p>
        </p:txBody>
      </p:sp>
      <p:sp>
        <p:nvSpPr>
          <p:cNvPr id="2057" name="Rectangle 3"/>
          <p:cNvSpPr>
            <a:spLocks noChangeArrowheads="1"/>
          </p:cNvSpPr>
          <p:nvPr/>
        </p:nvSpPr>
        <p:spPr bwMode="auto">
          <a:xfrm>
            <a:off x="344563" y="4975856"/>
            <a:ext cx="9217025" cy="804216"/>
          </a:xfrm>
          <a:prstGeom prst="rect">
            <a:avLst/>
          </a:prstGeom>
          <a:solidFill>
            <a:srgbClr val="FFFFDD"/>
          </a:solidFill>
          <a:ln w="12700" algn="ctr">
            <a:solidFill>
              <a:srgbClr val="000000"/>
            </a:solidFill>
            <a:miter lim="800000"/>
            <a:headEnd/>
            <a:tailEnd/>
          </a:ln>
        </p:spPr>
        <p:txBody>
          <a:bodyPr wrap="none" lIns="87132" tIns="43566" rIns="87132" bIns="43566" anchor="ctr"/>
          <a:lstStyle/>
          <a:p>
            <a:endParaRPr lang="ja-JP" altLang="ja-JP" smtClean="0">
              <a:solidFill>
                <a:srgbClr val="000000"/>
              </a:solidFill>
              <a:latin typeface="Calibri"/>
              <a:ea typeface="ＭＳ Ｐゴシック"/>
            </a:endParaRPr>
          </a:p>
        </p:txBody>
      </p:sp>
      <p:sp>
        <p:nvSpPr>
          <p:cNvPr id="109574" name="AutoShape 6"/>
          <p:cNvSpPr>
            <a:spLocks noChangeArrowheads="1"/>
          </p:cNvSpPr>
          <p:nvPr/>
        </p:nvSpPr>
        <p:spPr bwMode="auto">
          <a:xfrm>
            <a:off x="415928" y="4911674"/>
            <a:ext cx="3024188" cy="237465"/>
          </a:xfrm>
          <a:prstGeom prst="roundRect">
            <a:avLst>
              <a:gd name="adj" fmla="val 16667"/>
            </a:avLst>
          </a:prstGeom>
          <a:solidFill>
            <a:srgbClr val="99FFCC"/>
          </a:solidFill>
          <a:ln w="19050" algn="ctr">
            <a:solidFill>
              <a:srgbClr val="3366FF"/>
            </a:solidFill>
            <a:round/>
            <a:headEnd/>
            <a:tailEnd/>
          </a:ln>
          <a:effectLst>
            <a:outerShdw dist="85194" dir="1593903" algn="ctr" rotWithShape="0">
              <a:schemeClr val="bg2">
                <a:alpha val="50000"/>
              </a:schemeClr>
            </a:outerShdw>
          </a:effectLst>
        </p:spPr>
        <p:txBody>
          <a:bodyPr wrap="none" lIns="87132" tIns="43566" rIns="87132" bIns="43566" anchor="ctr"/>
          <a:lstStyle/>
          <a:p>
            <a:pPr algn="l">
              <a:defRPr/>
            </a:pPr>
            <a:r>
              <a:rPr lang="ja-JP" altLang="en-US" sz="1300" b="1" dirty="0">
                <a:solidFill>
                  <a:srgbClr val="000000"/>
                </a:solidFill>
                <a:latin typeface="Calibri"/>
                <a:ea typeface="ＭＳ Ｐゴシック"/>
              </a:rPr>
              <a:t>２．法定雇用率の算定基礎の見直し</a:t>
            </a:r>
          </a:p>
        </p:txBody>
      </p:sp>
      <p:sp>
        <p:nvSpPr>
          <p:cNvPr id="29" name="テキスト ボックス 28"/>
          <p:cNvSpPr txBox="1"/>
          <p:nvPr/>
        </p:nvSpPr>
        <p:spPr bwMode="auto">
          <a:xfrm>
            <a:off x="344489" y="5229737"/>
            <a:ext cx="9145587" cy="523198"/>
          </a:xfrm>
          <a:prstGeom prst="rect">
            <a:avLst/>
          </a:prstGeom>
          <a:noFill/>
        </p:spPr>
        <p:txBody>
          <a:bodyPr lIns="87132" tIns="43566" rIns="87132" bIns="43566">
            <a:spAutoFit/>
          </a:bodyPr>
          <a:lstStyle/>
          <a:p>
            <a:pPr algn="l" fontAlgn="auto">
              <a:spcBef>
                <a:spcPts val="0"/>
              </a:spcBef>
              <a:spcAft>
                <a:spcPts val="0"/>
              </a:spcAft>
              <a:defRPr/>
            </a:pPr>
            <a:r>
              <a:rPr lang="ja-JP" altLang="en-US" sz="1300" kern="0" dirty="0">
                <a:solidFill>
                  <a:sysClr val="windowText" lastClr="000000"/>
                </a:solidFill>
                <a:latin typeface="Calibri"/>
                <a:ea typeface="ＭＳ Ｐゴシック"/>
              </a:rPr>
              <a:t>　法定雇用率の算定基礎に精神障害者を加える</a:t>
            </a:r>
            <a:r>
              <a:rPr lang="ja-JP" altLang="en-US" sz="1400" kern="0" dirty="0">
                <a:solidFill>
                  <a:sysClr val="windowText" lastClr="000000"/>
                </a:solidFill>
                <a:latin typeface="Calibri"/>
                <a:ea typeface="ＭＳ Ｐゴシック"/>
              </a:rPr>
              <a:t>。</a:t>
            </a:r>
            <a:r>
              <a:rPr lang="ja-JP" altLang="en-US" sz="1300" kern="0" dirty="0">
                <a:solidFill>
                  <a:sysClr val="windowText" lastClr="000000"/>
                </a:solidFill>
                <a:latin typeface="Calibri"/>
                <a:ea typeface="ＭＳ Ｐゴシック"/>
              </a:rPr>
              <a:t>ただし、施行（Ｈ</a:t>
            </a:r>
            <a:r>
              <a:rPr lang="en-US" altLang="ja-JP" sz="1300" kern="0" dirty="0">
                <a:solidFill>
                  <a:sysClr val="windowText" lastClr="000000"/>
                </a:solidFill>
                <a:latin typeface="Calibri"/>
                <a:ea typeface="ＭＳ Ｐゴシック"/>
              </a:rPr>
              <a:t>30</a:t>
            </a:r>
            <a:r>
              <a:rPr lang="ja-JP" altLang="en-US" sz="1300" kern="0" dirty="0">
                <a:solidFill>
                  <a:sysClr val="windowText" lastClr="000000"/>
                </a:solidFill>
                <a:latin typeface="Calibri"/>
                <a:ea typeface="ＭＳ Ｐゴシック"/>
              </a:rPr>
              <a:t>）後５年間に限り、精神障害者を法定雇用率の算定基礎に加えることに伴う法定雇用率の引上げ分について、本来の計算式で算定した率よりも低くすることを可能とする。</a:t>
            </a:r>
            <a:endParaRPr lang="en-US" altLang="ja-JP" sz="1300" kern="0" dirty="0">
              <a:solidFill>
                <a:sysClr val="windowText" lastClr="000000"/>
              </a:solidFill>
              <a:latin typeface="Calibri"/>
              <a:ea typeface="ＭＳ Ｐゴシック"/>
            </a:endParaRPr>
          </a:p>
        </p:txBody>
      </p:sp>
      <p:sp>
        <p:nvSpPr>
          <p:cNvPr id="2060" name="Rectangle 4"/>
          <p:cNvSpPr>
            <a:spLocks noChangeArrowheads="1"/>
          </p:cNvSpPr>
          <p:nvPr/>
        </p:nvSpPr>
        <p:spPr bwMode="auto">
          <a:xfrm>
            <a:off x="344563" y="5950095"/>
            <a:ext cx="9217025" cy="416356"/>
          </a:xfrm>
          <a:prstGeom prst="rect">
            <a:avLst/>
          </a:prstGeom>
          <a:solidFill>
            <a:srgbClr val="FFFFDC"/>
          </a:solidFill>
          <a:ln w="12700" algn="ctr">
            <a:solidFill>
              <a:schemeClr val="tx1"/>
            </a:solidFill>
            <a:miter lim="800000"/>
            <a:headEnd/>
            <a:tailEnd/>
          </a:ln>
        </p:spPr>
        <p:txBody>
          <a:bodyPr wrap="none" lIns="87132" tIns="43566" rIns="87132" bIns="43566" anchor="ctr"/>
          <a:lstStyle/>
          <a:p>
            <a:pPr algn="l"/>
            <a:endParaRPr lang="ja-JP" altLang="ja-JP" smtClean="0">
              <a:solidFill>
                <a:srgbClr val="000000"/>
              </a:solidFill>
              <a:latin typeface="Calibri"/>
              <a:ea typeface="ＭＳ Ｐゴシック"/>
            </a:endParaRPr>
          </a:p>
        </p:txBody>
      </p:sp>
      <p:sp>
        <p:nvSpPr>
          <p:cNvPr id="15" name="AutoShape 9"/>
          <p:cNvSpPr>
            <a:spLocks noChangeArrowheads="1"/>
          </p:cNvSpPr>
          <p:nvPr/>
        </p:nvSpPr>
        <p:spPr bwMode="auto">
          <a:xfrm>
            <a:off x="415962" y="5877272"/>
            <a:ext cx="1152525" cy="215302"/>
          </a:xfrm>
          <a:prstGeom prst="roundRect">
            <a:avLst>
              <a:gd name="adj" fmla="val 16667"/>
            </a:avLst>
          </a:prstGeom>
          <a:solidFill>
            <a:srgbClr val="99FFCC"/>
          </a:solidFill>
          <a:ln w="19050" algn="ctr">
            <a:solidFill>
              <a:srgbClr val="3366FF"/>
            </a:solidFill>
            <a:round/>
            <a:headEnd/>
            <a:tailEnd/>
          </a:ln>
          <a:effectLst>
            <a:outerShdw dist="85194" dir="1593903" algn="ctr" rotWithShape="0">
              <a:schemeClr val="bg2">
                <a:alpha val="50000"/>
              </a:schemeClr>
            </a:outerShdw>
          </a:effectLst>
        </p:spPr>
        <p:txBody>
          <a:bodyPr wrap="none" lIns="87132" tIns="43566" rIns="87132" bIns="43566" anchor="ctr"/>
          <a:lstStyle/>
          <a:p>
            <a:pPr algn="l">
              <a:defRPr/>
            </a:pPr>
            <a:r>
              <a:rPr lang="ja-JP" altLang="en-US" sz="1300" b="1" dirty="0">
                <a:solidFill>
                  <a:srgbClr val="000000"/>
                </a:solidFill>
                <a:latin typeface="Calibri"/>
                <a:ea typeface="ＭＳ Ｐゴシック"/>
              </a:rPr>
              <a:t>３．その他</a:t>
            </a:r>
          </a:p>
        </p:txBody>
      </p:sp>
      <p:sp>
        <p:nvSpPr>
          <p:cNvPr id="2062" name="テキスト ボックス 20"/>
          <p:cNvSpPr txBox="1">
            <a:spLocks noChangeArrowheads="1"/>
          </p:cNvSpPr>
          <p:nvPr/>
        </p:nvSpPr>
        <p:spPr bwMode="auto">
          <a:xfrm>
            <a:off x="344490" y="6075263"/>
            <a:ext cx="8867775" cy="299411"/>
          </a:xfrm>
          <a:prstGeom prst="rect">
            <a:avLst/>
          </a:prstGeom>
          <a:noFill/>
          <a:ln w="9525">
            <a:noFill/>
            <a:miter lim="800000"/>
            <a:headEnd/>
            <a:tailEnd/>
          </a:ln>
        </p:spPr>
        <p:txBody>
          <a:bodyPr lIns="87132" tIns="43566" rIns="87132" bIns="43566">
            <a:spAutoFit/>
          </a:bodyPr>
          <a:lstStyle/>
          <a:p>
            <a:pPr algn="l"/>
            <a:r>
              <a:rPr lang="ja-JP" altLang="en-US" sz="1300" dirty="0">
                <a:solidFill>
                  <a:srgbClr val="000000"/>
                </a:solidFill>
                <a:latin typeface="Calibri"/>
                <a:ea typeface="ＭＳ Ｐゴシック"/>
              </a:rPr>
              <a:t>　障害者の範囲の明確化その他の所要の措置を講ずる。</a:t>
            </a:r>
          </a:p>
        </p:txBody>
      </p:sp>
      <p:sp>
        <p:nvSpPr>
          <p:cNvPr id="2063" name="テキスト ボックス 20"/>
          <p:cNvSpPr txBox="1">
            <a:spLocks noChangeArrowheads="1"/>
          </p:cNvSpPr>
          <p:nvPr/>
        </p:nvSpPr>
        <p:spPr bwMode="auto">
          <a:xfrm>
            <a:off x="0" y="6350100"/>
            <a:ext cx="10179585" cy="549648"/>
          </a:xfrm>
          <a:prstGeom prst="rect">
            <a:avLst/>
          </a:prstGeom>
          <a:noFill/>
          <a:ln w="9525">
            <a:noFill/>
            <a:miter lim="800000"/>
            <a:headEnd/>
            <a:tailEnd/>
          </a:ln>
        </p:spPr>
        <p:txBody>
          <a:bodyPr wrap="square" lIns="87132" tIns="43566" rIns="87132" bIns="43566">
            <a:spAutoFit/>
          </a:bodyPr>
          <a:lstStyle/>
          <a:p>
            <a:pPr algn="l"/>
            <a:r>
              <a:rPr lang="ja-JP" altLang="en-US" sz="1300" spc="-100" dirty="0" smtClean="0">
                <a:solidFill>
                  <a:srgbClr val="000000"/>
                </a:solidFill>
                <a:latin typeface="Calibri"/>
                <a:ea typeface="ＭＳ Ｐゴシック"/>
              </a:rPr>
              <a:t>　　施行</a:t>
            </a:r>
            <a:r>
              <a:rPr lang="ja-JP" altLang="en-US" sz="1300" spc="-100" dirty="0">
                <a:solidFill>
                  <a:srgbClr val="000000"/>
                </a:solidFill>
                <a:latin typeface="Calibri"/>
                <a:ea typeface="ＭＳ Ｐゴシック"/>
              </a:rPr>
              <a:t>期日：平成</a:t>
            </a:r>
            <a:r>
              <a:rPr lang="en-US" altLang="ja-JP" sz="1300" spc="-100" dirty="0">
                <a:solidFill>
                  <a:srgbClr val="000000"/>
                </a:solidFill>
                <a:latin typeface="Calibri"/>
                <a:ea typeface="ＭＳ Ｐゴシック"/>
              </a:rPr>
              <a:t>28</a:t>
            </a:r>
            <a:r>
              <a:rPr lang="ja-JP" altLang="en-US" sz="1300" spc="-100" dirty="0">
                <a:solidFill>
                  <a:srgbClr val="000000"/>
                </a:solidFill>
                <a:latin typeface="Calibri"/>
                <a:ea typeface="ＭＳ Ｐゴシック"/>
              </a:rPr>
              <a:t>年</a:t>
            </a:r>
            <a:r>
              <a:rPr lang="en-US" altLang="ja-JP" sz="1300" spc="-100" dirty="0">
                <a:solidFill>
                  <a:srgbClr val="000000"/>
                </a:solidFill>
                <a:latin typeface="Calibri"/>
                <a:ea typeface="ＭＳ Ｐゴシック"/>
              </a:rPr>
              <a:t>4</a:t>
            </a:r>
            <a:r>
              <a:rPr lang="ja-JP" altLang="en-US" sz="1300" spc="-100" dirty="0">
                <a:solidFill>
                  <a:srgbClr val="000000"/>
                </a:solidFill>
                <a:latin typeface="Calibri"/>
                <a:ea typeface="ＭＳ Ｐゴシック"/>
              </a:rPr>
              <a:t>月</a:t>
            </a:r>
            <a:r>
              <a:rPr lang="en-US" altLang="ja-JP" sz="1300" spc="-100" dirty="0">
                <a:solidFill>
                  <a:srgbClr val="000000"/>
                </a:solidFill>
                <a:latin typeface="Calibri"/>
                <a:ea typeface="ＭＳ Ｐゴシック"/>
              </a:rPr>
              <a:t>1</a:t>
            </a:r>
            <a:r>
              <a:rPr lang="ja-JP" altLang="en-US" sz="1300" spc="-100" dirty="0">
                <a:solidFill>
                  <a:srgbClr val="000000"/>
                </a:solidFill>
                <a:latin typeface="Calibri"/>
                <a:ea typeface="ＭＳ Ｐゴシック"/>
              </a:rPr>
              <a:t>日（ただし、２は平成</a:t>
            </a:r>
            <a:r>
              <a:rPr lang="en-US" altLang="ja-JP" sz="1300" spc="-100" dirty="0">
                <a:solidFill>
                  <a:srgbClr val="000000"/>
                </a:solidFill>
                <a:latin typeface="Calibri"/>
                <a:ea typeface="ＭＳ Ｐゴシック"/>
              </a:rPr>
              <a:t>30</a:t>
            </a:r>
            <a:r>
              <a:rPr lang="ja-JP" altLang="en-US" sz="1300" spc="-100" dirty="0">
                <a:solidFill>
                  <a:srgbClr val="000000"/>
                </a:solidFill>
                <a:latin typeface="Calibri"/>
                <a:ea typeface="ＭＳ Ｐゴシック"/>
              </a:rPr>
              <a:t>年</a:t>
            </a:r>
            <a:r>
              <a:rPr lang="en-US" altLang="ja-JP" sz="1300" spc="-100" dirty="0">
                <a:solidFill>
                  <a:srgbClr val="000000"/>
                </a:solidFill>
                <a:latin typeface="Calibri"/>
                <a:ea typeface="ＭＳ Ｐゴシック"/>
              </a:rPr>
              <a:t>4</a:t>
            </a:r>
            <a:r>
              <a:rPr lang="ja-JP" altLang="en-US" sz="1300" spc="-100" dirty="0">
                <a:solidFill>
                  <a:srgbClr val="000000"/>
                </a:solidFill>
                <a:latin typeface="Calibri"/>
                <a:ea typeface="ＭＳ Ｐゴシック"/>
              </a:rPr>
              <a:t>月</a:t>
            </a:r>
            <a:r>
              <a:rPr lang="en-US" altLang="ja-JP" sz="1300" spc="-100" dirty="0">
                <a:solidFill>
                  <a:srgbClr val="000000"/>
                </a:solidFill>
                <a:latin typeface="Calibri"/>
                <a:ea typeface="ＭＳ Ｐゴシック"/>
              </a:rPr>
              <a:t>1</a:t>
            </a:r>
            <a:r>
              <a:rPr lang="ja-JP" altLang="en-US" sz="1300" spc="-100" dirty="0">
                <a:solidFill>
                  <a:srgbClr val="000000"/>
                </a:solidFill>
                <a:latin typeface="Calibri"/>
                <a:ea typeface="ＭＳ Ｐゴシック"/>
              </a:rPr>
              <a:t>日、 ３（障害者の範囲の明確化に限る。）は公布日（平成</a:t>
            </a:r>
            <a:r>
              <a:rPr lang="en-US" altLang="ja-JP" sz="1300" spc="-100" dirty="0">
                <a:solidFill>
                  <a:srgbClr val="000000"/>
                </a:solidFill>
                <a:latin typeface="Calibri"/>
                <a:ea typeface="ＭＳ Ｐゴシック"/>
              </a:rPr>
              <a:t>25</a:t>
            </a:r>
            <a:r>
              <a:rPr lang="ja-JP" altLang="en-US" sz="1300" spc="-100" dirty="0">
                <a:solidFill>
                  <a:srgbClr val="000000"/>
                </a:solidFill>
                <a:latin typeface="Calibri"/>
                <a:ea typeface="ＭＳ Ｐゴシック"/>
              </a:rPr>
              <a:t>年</a:t>
            </a:r>
            <a:r>
              <a:rPr lang="en-US" altLang="ja-JP" sz="1300" spc="-100" dirty="0">
                <a:solidFill>
                  <a:srgbClr val="000000"/>
                </a:solidFill>
                <a:latin typeface="Calibri"/>
                <a:ea typeface="ＭＳ Ｐゴシック"/>
              </a:rPr>
              <a:t>6</a:t>
            </a:r>
            <a:r>
              <a:rPr lang="ja-JP" altLang="en-US" sz="1300" spc="-100" dirty="0">
                <a:solidFill>
                  <a:srgbClr val="000000"/>
                </a:solidFill>
                <a:latin typeface="Calibri"/>
                <a:ea typeface="ＭＳ Ｐゴシック"/>
              </a:rPr>
              <a:t>月</a:t>
            </a:r>
            <a:r>
              <a:rPr lang="en-US" altLang="ja-JP" sz="1300" spc="-100" dirty="0">
                <a:solidFill>
                  <a:srgbClr val="000000"/>
                </a:solidFill>
                <a:latin typeface="Calibri"/>
                <a:ea typeface="ＭＳ Ｐゴシック"/>
              </a:rPr>
              <a:t>19</a:t>
            </a:r>
            <a:r>
              <a:rPr lang="ja-JP" altLang="en-US" sz="1300" spc="-100" dirty="0">
                <a:solidFill>
                  <a:srgbClr val="000000"/>
                </a:solidFill>
                <a:latin typeface="Calibri"/>
                <a:ea typeface="ＭＳ Ｐゴシック"/>
              </a:rPr>
              <a:t>日）</a:t>
            </a:r>
            <a:r>
              <a:rPr lang="ja-JP" altLang="en-US" sz="1300" spc="-100" dirty="0" smtClean="0">
                <a:solidFill>
                  <a:srgbClr val="000000"/>
                </a:solidFill>
                <a:latin typeface="Calibri"/>
                <a:ea typeface="ＭＳ Ｐゴシック"/>
              </a:rPr>
              <a:t>）</a:t>
            </a:r>
            <a:endParaRPr lang="en-US" altLang="ja-JP" sz="1300" spc="-100" dirty="0" smtClean="0">
              <a:solidFill>
                <a:srgbClr val="000000"/>
              </a:solidFill>
              <a:latin typeface="Calibri"/>
              <a:ea typeface="ＭＳ Ｐゴシック"/>
            </a:endParaRPr>
          </a:p>
          <a:p>
            <a:endParaRPr lang="en-US" altLang="ja-JP" sz="500" spc="-100" dirty="0">
              <a:solidFill>
                <a:srgbClr val="000000"/>
              </a:solidFill>
              <a:latin typeface="Calibri"/>
              <a:ea typeface="ＭＳ Ｐゴシック"/>
            </a:endParaRPr>
          </a:p>
          <a:p>
            <a:r>
              <a:rPr lang="ja-JP" altLang="en-US" sz="1200" spc="-100" dirty="0" smtClean="0">
                <a:solidFill>
                  <a:srgbClr val="000000"/>
                </a:solidFill>
                <a:latin typeface="Calibri"/>
                <a:ea typeface="ＭＳ Ｐゴシック"/>
              </a:rPr>
              <a:t>　　</a:t>
            </a:r>
            <a:r>
              <a:rPr lang="en-US" altLang="ja-JP" sz="1200" spc="-100" dirty="0" smtClean="0">
                <a:solidFill>
                  <a:srgbClr val="000000"/>
                </a:solidFill>
                <a:latin typeface="Calibri"/>
                <a:ea typeface="ＭＳ Ｐゴシック"/>
              </a:rPr>
              <a:t>※</a:t>
            </a:r>
            <a:r>
              <a:rPr lang="ja-JP" altLang="en-US" sz="1200" spc="-100" dirty="0" smtClean="0">
                <a:solidFill>
                  <a:srgbClr val="000000"/>
                </a:solidFill>
                <a:latin typeface="Calibri"/>
                <a:ea typeface="ＭＳ Ｐゴシック"/>
              </a:rPr>
              <a:t>　改正法の関係資料</a:t>
            </a:r>
            <a:r>
              <a:rPr lang="ja-JP" altLang="en-US" sz="1200" spc="-100" dirty="0" smtClean="0">
                <a:solidFill>
                  <a:srgbClr val="000000"/>
                </a:solidFill>
                <a:latin typeface="Calibri"/>
              </a:rPr>
              <a:t>は、厚生労働省ＨＰ「障害者</a:t>
            </a:r>
            <a:r>
              <a:rPr lang="ja-JP" altLang="en-US" sz="1200" spc="-100" dirty="0">
                <a:solidFill>
                  <a:srgbClr val="000000"/>
                </a:solidFill>
                <a:latin typeface="Calibri"/>
              </a:rPr>
              <a:t>雇用対策」 </a:t>
            </a:r>
            <a:r>
              <a:rPr lang="ja-JP" altLang="en-US" sz="1050" spc="-100" dirty="0">
                <a:solidFill>
                  <a:srgbClr val="000000"/>
                </a:solidFill>
                <a:latin typeface="Calibri"/>
              </a:rPr>
              <a:t>（</a:t>
            </a:r>
            <a:r>
              <a:rPr lang="en-US" altLang="ja-JP" sz="1050" spc="-100" dirty="0">
                <a:solidFill>
                  <a:srgbClr val="000000"/>
                </a:solidFill>
                <a:latin typeface="Calibri"/>
              </a:rPr>
              <a:t>http://www.mhlw.go.jp/stf/seisakunitsuite/bunya/koyou_roudou/koyou/shougaishakoyou/shougaisha_h25/index.html</a:t>
            </a:r>
            <a:r>
              <a:rPr lang="ja-JP" altLang="en-US" sz="1050" spc="-100" dirty="0">
                <a:solidFill>
                  <a:srgbClr val="000000"/>
                </a:solidFill>
                <a:latin typeface="Calibri"/>
              </a:rPr>
              <a:t>）</a:t>
            </a:r>
            <a:r>
              <a:rPr lang="ja-JP" altLang="en-US" sz="1200" spc="-100" dirty="0">
                <a:solidFill>
                  <a:srgbClr val="000000"/>
                </a:solidFill>
                <a:latin typeface="Calibri"/>
              </a:rPr>
              <a:t>に</a:t>
            </a:r>
            <a:r>
              <a:rPr lang="ja-JP" altLang="en-US" sz="1200" spc="-100" dirty="0" smtClean="0">
                <a:solidFill>
                  <a:srgbClr val="000000"/>
                </a:solidFill>
                <a:latin typeface="Calibri"/>
              </a:rPr>
              <a:t>掲載中。</a:t>
            </a:r>
            <a:endParaRPr lang="ja-JP" altLang="en-US" sz="1200" spc="-100" dirty="0">
              <a:solidFill>
                <a:srgbClr val="000000"/>
              </a:solidFill>
              <a:latin typeface="Calibri"/>
              <a:ea typeface="ＭＳ Ｐゴシック"/>
            </a:endParaRPr>
          </a:p>
        </p:txBody>
      </p:sp>
      <p:sp>
        <p:nvSpPr>
          <p:cNvPr id="16" name="スライド番号プレースホルダー 2"/>
          <p:cNvSpPr>
            <a:spLocks/>
          </p:cNvSpPr>
          <p:nvPr/>
        </p:nvSpPr>
        <p:spPr bwMode="auto">
          <a:xfrm>
            <a:off x="9371549" y="6287468"/>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24</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10842424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025" y="620689"/>
            <a:ext cx="9561512" cy="2993127"/>
          </a:xfrm>
          <a:prstGeom prst="rect">
            <a:avLst/>
          </a:prstGeom>
        </p:spPr>
        <p:txBody>
          <a:bodyPr wrap="square">
            <a:spAutoFit/>
          </a:bodyPr>
          <a:lstStyle/>
          <a:p>
            <a:pPr algn="ctr" fontAlgn="base">
              <a:spcBef>
                <a:spcPct val="0"/>
              </a:spcBef>
              <a:spcAft>
                <a:spcPct val="0"/>
              </a:spcAft>
            </a:pPr>
            <a:endParaRPr lang="ja-JP" altLang="ja-JP" sz="1600" dirty="0" smtClean="0">
              <a:solidFill>
                <a:srgbClr val="000000"/>
              </a:solidFill>
            </a:endParaRPr>
          </a:p>
          <a:p>
            <a:pPr fontAlgn="base">
              <a:spcBef>
                <a:spcPct val="0"/>
              </a:spcBef>
              <a:spcAft>
                <a:spcPct val="0"/>
              </a:spcAft>
            </a:pPr>
            <a:r>
              <a:rPr lang="ja-JP" altLang="ja-JP" sz="1400" b="1" dirty="0">
                <a:solidFill>
                  <a:srgbClr val="000000"/>
                </a:solidFill>
              </a:rPr>
              <a:t>　</a:t>
            </a:r>
            <a:r>
              <a:rPr lang="ja-JP" altLang="en-US" sz="1400" b="1" dirty="0" smtClean="0">
                <a:solidFill>
                  <a:srgbClr val="000000"/>
                </a:solidFill>
              </a:rPr>
              <a:t>　　　　　　　　　　　　　　　　　　　　　　　　　　　　　　　　</a:t>
            </a:r>
            <a:endParaRPr lang="en-US" altLang="ja-JP" sz="1400" b="1" dirty="0" smtClean="0">
              <a:solidFill>
                <a:srgbClr val="000000"/>
              </a:solidFill>
            </a:endParaRPr>
          </a:p>
          <a:p>
            <a:pPr fontAlgn="base">
              <a:spcBef>
                <a:spcPct val="0"/>
              </a:spcBef>
              <a:spcAft>
                <a:spcPct val="0"/>
              </a:spcAft>
            </a:pPr>
            <a:r>
              <a:rPr lang="ja-JP" altLang="ja-JP" sz="1400" b="1" dirty="0" smtClean="0">
                <a:solidFill>
                  <a:srgbClr val="000000"/>
                </a:solidFill>
              </a:rPr>
              <a:t>（１）基本的な考え方</a:t>
            </a:r>
            <a:endParaRPr lang="en-US" altLang="ja-JP" sz="1400" b="1" dirty="0" smtClean="0">
              <a:solidFill>
                <a:srgbClr val="000000"/>
              </a:solidFill>
            </a:endParaRPr>
          </a:p>
          <a:p>
            <a:pPr fontAlgn="base">
              <a:spcBef>
                <a:spcPct val="0"/>
              </a:spcBef>
              <a:spcAft>
                <a:spcPct val="0"/>
              </a:spcAft>
            </a:pPr>
            <a:endParaRPr lang="ja-JP" altLang="ja-JP" sz="1200" b="1" dirty="0">
              <a:solidFill>
                <a:srgbClr val="000000"/>
              </a:solidFill>
            </a:endParaRPr>
          </a:p>
          <a:p>
            <a:pPr indent="180975" fontAlgn="base">
              <a:spcBef>
                <a:spcPct val="0"/>
              </a:spcBef>
              <a:spcAft>
                <a:spcPct val="0"/>
              </a:spcAft>
            </a:pPr>
            <a:r>
              <a:rPr lang="ja-JP" altLang="ja-JP" sz="1400" dirty="0" smtClean="0">
                <a:solidFill>
                  <a:srgbClr val="000000"/>
                </a:solidFill>
                <a:latin typeface="+mn-ea"/>
              </a:rPr>
              <a:t>○</a:t>
            </a:r>
            <a:r>
              <a:rPr lang="ja-JP" altLang="ja-JP" sz="1400" dirty="0">
                <a:solidFill>
                  <a:srgbClr val="000000"/>
                </a:solidFill>
                <a:latin typeface="+mn-ea"/>
              </a:rPr>
              <a:t>　対象となる事業主の範囲は、</a:t>
            </a:r>
            <a:r>
              <a:rPr lang="ja-JP" altLang="ja-JP" sz="1400" b="1" u="sng" dirty="0">
                <a:solidFill>
                  <a:srgbClr val="000000"/>
                </a:solidFill>
                <a:latin typeface="+mn-ea"/>
              </a:rPr>
              <a:t>すべての事業</a:t>
            </a:r>
            <a:r>
              <a:rPr lang="ja-JP" altLang="ja-JP" sz="1400" b="1" u="sng" dirty="0" smtClean="0">
                <a:solidFill>
                  <a:srgbClr val="000000"/>
                </a:solidFill>
                <a:latin typeface="+mn-ea"/>
              </a:rPr>
              <a:t>主</a:t>
            </a:r>
            <a:r>
              <a:rPr lang="ja-JP" altLang="en-US" sz="1400" dirty="0" smtClean="0">
                <a:solidFill>
                  <a:srgbClr val="000000"/>
                </a:solidFill>
                <a:latin typeface="+mn-ea"/>
              </a:rPr>
              <a:t>。</a:t>
            </a:r>
            <a:endParaRPr lang="en-US" altLang="ja-JP" sz="1400" dirty="0" smtClean="0">
              <a:solidFill>
                <a:srgbClr val="000000"/>
              </a:solidFill>
              <a:latin typeface="+mn-ea"/>
            </a:endParaRPr>
          </a:p>
          <a:p>
            <a:pPr indent="180975" fontAlgn="base">
              <a:spcBef>
                <a:spcPct val="0"/>
              </a:spcBef>
              <a:spcAft>
                <a:spcPct val="0"/>
              </a:spcAft>
            </a:pPr>
            <a:endParaRPr lang="en-US" altLang="ja-JP" sz="1100" dirty="0">
              <a:solidFill>
                <a:srgbClr val="000000"/>
              </a:solidFill>
              <a:latin typeface="+mn-ea"/>
            </a:endParaRPr>
          </a:p>
          <a:p>
            <a:pPr marL="2506663" indent="-2325688" fontAlgn="base">
              <a:spcBef>
                <a:spcPct val="0"/>
              </a:spcBef>
              <a:spcAft>
                <a:spcPct val="0"/>
              </a:spcAft>
            </a:pPr>
            <a:r>
              <a:rPr lang="ja-JP" altLang="en-US" sz="1400" dirty="0" smtClean="0">
                <a:solidFill>
                  <a:srgbClr val="000000"/>
                </a:solidFill>
                <a:latin typeface="+mn-ea"/>
              </a:rPr>
              <a:t>○　対象となる障害者の範囲</a:t>
            </a:r>
            <a:r>
              <a:rPr lang="ja-JP" altLang="en-US" sz="1400" dirty="0">
                <a:solidFill>
                  <a:srgbClr val="000000"/>
                </a:solidFill>
                <a:latin typeface="+mn-ea"/>
              </a:rPr>
              <a:t>　</a:t>
            </a:r>
            <a:r>
              <a:rPr lang="ja-JP" altLang="en-US" sz="1400" dirty="0" smtClean="0">
                <a:solidFill>
                  <a:srgbClr val="000000"/>
                </a:solidFill>
                <a:latin typeface="+mn-ea"/>
              </a:rPr>
              <a:t>：</a:t>
            </a:r>
            <a:r>
              <a:rPr lang="ja-JP" altLang="en-US" sz="1350" dirty="0" smtClean="0">
                <a:solidFill>
                  <a:srgbClr val="000000"/>
                </a:solidFill>
                <a:latin typeface="+mn-ea"/>
              </a:rPr>
              <a:t>　</a:t>
            </a:r>
            <a:r>
              <a:rPr lang="ja-JP" altLang="en-US" sz="1350" spc="-150" dirty="0" smtClean="0">
                <a:solidFill>
                  <a:srgbClr val="000000"/>
                </a:solidFill>
                <a:latin typeface="+mn-ea"/>
              </a:rPr>
              <a:t>身体障害、知的障害、精神障害（発達障害を含む。）その他の心身の機能の障害があるため、長期に</a:t>
            </a:r>
            <a:endParaRPr lang="en-US" altLang="ja-JP" sz="1350" spc="-150" dirty="0" smtClean="0">
              <a:solidFill>
                <a:srgbClr val="000000"/>
              </a:solidFill>
              <a:latin typeface="+mn-ea"/>
            </a:endParaRPr>
          </a:p>
          <a:p>
            <a:pPr marL="2506663" indent="-2325688" fontAlgn="base">
              <a:spcBef>
                <a:spcPct val="0"/>
              </a:spcBef>
              <a:spcAft>
                <a:spcPct val="0"/>
              </a:spcAft>
            </a:pPr>
            <a:r>
              <a:rPr lang="ja-JP" altLang="en-US" sz="1350" spc="-150" dirty="0">
                <a:solidFill>
                  <a:srgbClr val="000000"/>
                </a:solidFill>
                <a:latin typeface="+mn-ea"/>
              </a:rPr>
              <a:t>　</a:t>
            </a:r>
            <a:r>
              <a:rPr lang="ja-JP" altLang="en-US" sz="1350" spc="-150" dirty="0" smtClean="0">
                <a:solidFill>
                  <a:srgbClr val="000000"/>
                </a:solidFill>
                <a:latin typeface="+mn-ea"/>
              </a:rPr>
              <a:t>　　　　　　　　　　　　　　　　　　　　　　　　　わたり、職業生活に相当の制限を受け、又は職業生活を営むことが著しく困難な者。 </a:t>
            </a:r>
            <a:endParaRPr lang="en-US" altLang="ja-JP" sz="200" spc="-150" dirty="0" smtClean="0">
              <a:solidFill>
                <a:srgbClr val="000000"/>
              </a:solidFill>
              <a:latin typeface="+mn-ea"/>
            </a:endParaRPr>
          </a:p>
          <a:p>
            <a:pPr marL="2506663" indent="-2325688" fontAlgn="base">
              <a:spcBef>
                <a:spcPct val="0"/>
              </a:spcBef>
              <a:spcAft>
                <a:spcPct val="0"/>
              </a:spcAft>
            </a:pPr>
            <a:r>
              <a:rPr lang="ja-JP" altLang="en-US" sz="200" dirty="0">
                <a:solidFill>
                  <a:srgbClr val="000000"/>
                </a:solidFill>
                <a:latin typeface="+mn-ea"/>
              </a:rPr>
              <a:t>　</a:t>
            </a:r>
            <a:r>
              <a:rPr lang="ja-JP" altLang="en-US" sz="200" dirty="0" smtClean="0">
                <a:solidFill>
                  <a:srgbClr val="000000"/>
                </a:solidFill>
                <a:latin typeface="+mn-ea"/>
              </a:rPr>
              <a:t>　　　　　　</a:t>
            </a:r>
            <a:endParaRPr lang="en-US" altLang="ja-JP" sz="200" dirty="0" smtClean="0">
              <a:solidFill>
                <a:srgbClr val="000000"/>
              </a:solidFill>
              <a:latin typeface="+mn-ea"/>
            </a:endParaRPr>
          </a:p>
          <a:p>
            <a:pPr marL="2330450" indent="265113" fontAlgn="base">
              <a:spcBef>
                <a:spcPct val="0"/>
              </a:spcBef>
              <a:spcAft>
                <a:spcPct val="0"/>
              </a:spcAft>
            </a:pPr>
            <a:r>
              <a:rPr lang="ja-JP" altLang="en-US" sz="1400" dirty="0" smtClean="0">
                <a:solidFill>
                  <a:srgbClr val="000000"/>
                </a:solidFill>
                <a:latin typeface="+mn-ea"/>
              </a:rPr>
              <a:t>⇒　</a:t>
            </a:r>
            <a:r>
              <a:rPr lang="ja-JP" altLang="en-US" sz="1400" b="1" u="sng" dirty="0" smtClean="0">
                <a:solidFill>
                  <a:srgbClr val="000000"/>
                </a:solidFill>
                <a:latin typeface="+mn-ea"/>
              </a:rPr>
              <a:t>障害者手帳所持者に限定されない</a:t>
            </a:r>
            <a:r>
              <a:rPr lang="ja-JP" altLang="en-US" sz="1400" dirty="0" smtClean="0">
                <a:solidFill>
                  <a:srgbClr val="000000"/>
                </a:solidFill>
                <a:latin typeface="+mn-ea"/>
              </a:rPr>
              <a:t>。</a:t>
            </a:r>
            <a:endParaRPr lang="ja-JP" altLang="ja-JP" sz="1400" dirty="0">
              <a:solidFill>
                <a:srgbClr val="000000"/>
              </a:solidFill>
              <a:latin typeface="+mn-ea"/>
            </a:endParaRPr>
          </a:p>
          <a:p>
            <a:pPr indent="180975" fontAlgn="base">
              <a:spcBef>
                <a:spcPct val="0"/>
              </a:spcBef>
              <a:spcAft>
                <a:spcPct val="0"/>
              </a:spcAft>
            </a:pPr>
            <a:endParaRPr lang="en-US" altLang="ja-JP" sz="1100" dirty="0" smtClean="0">
              <a:solidFill>
                <a:srgbClr val="000000"/>
              </a:solidFill>
              <a:latin typeface="+mn-ea"/>
            </a:endParaRPr>
          </a:p>
          <a:p>
            <a:pPr indent="180975" fontAlgn="base">
              <a:spcBef>
                <a:spcPct val="0"/>
              </a:spcBef>
              <a:spcAft>
                <a:spcPct val="0"/>
              </a:spcAft>
            </a:pPr>
            <a:r>
              <a:rPr lang="ja-JP" altLang="ja-JP" sz="1400" dirty="0" smtClean="0">
                <a:solidFill>
                  <a:srgbClr val="000000"/>
                </a:solidFill>
                <a:latin typeface="+mn-ea"/>
              </a:rPr>
              <a:t>○</a:t>
            </a:r>
            <a:r>
              <a:rPr lang="ja-JP" altLang="ja-JP" sz="1400" dirty="0">
                <a:solidFill>
                  <a:srgbClr val="000000"/>
                </a:solidFill>
                <a:latin typeface="+mn-ea"/>
              </a:rPr>
              <a:t>　</a:t>
            </a:r>
            <a:r>
              <a:rPr lang="ja-JP" altLang="en-US" sz="1400" dirty="0" smtClean="0">
                <a:solidFill>
                  <a:srgbClr val="000000"/>
                </a:solidFill>
                <a:latin typeface="+mn-ea"/>
              </a:rPr>
              <a:t>障害者であることを理由とする差別（</a:t>
            </a:r>
            <a:r>
              <a:rPr lang="ja-JP" altLang="ja-JP" sz="1400" b="1" u="sng" dirty="0" smtClean="0">
                <a:solidFill>
                  <a:srgbClr val="000000"/>
                </a:solidFill>
                <a:latin typeface="+mn-ea"/>
              </a:rPr>
              <a:t>直接差別</a:t>
            </a:r>
            <a:r>
              <a:rPr lang="ja-JP" altLang="en-US" sz="1400" dirty="0" smtClean="0">
                <a:solidFill>
                  <a:srgbClr val="000000"/>
                </a:solidFill>
                <a:latin typeface="+mn-ea"/>
              </a:rPr>
              <a:t>）</a:t>
            </a:r>
            <a:r>
              <a:rPr lang="ja-JP" altLang="ja-JP" sz="1400" dirty="0" smtClean="0">
                <a:solidFill>
                  <a:srgbClr val="000000"/>
                </a:solidFill>
                <a:latin typeface="+mn-ea"/>
              </a:rPr>
              <a:t>を禁止</a:t>
            </a:r>
            <a:r>
              <a:rPr lang="ja-JP" altLang="en-US" sz="1400" dirty="0" smtClean="0">
                <a:solidFill>
                  <a:srgbClr val="000000"/>
                </a:solidFill>
                <a:latin typeface="+mn-ea"/>
              </a:rPr>
              <a:t>。</a:t>
            </a:r>
            <a:endParaRPr lang="en-US" altLang="ja-JP" sz="1400" dirty="0" smtClean="0">
              <a:solidFill>
                <a:srgbClr val="000000"/>
              </a:solidFill>
              <a:latin typeface="+mn-ea"/>
            </a:endParaRPr>
          </a:p>
          <a:p>
            <a:pPr indent="180975" fontAlgn="base">
              <a:spcBef>
                <a:spcPct val="0"/>
              </a:spcBef>
              <a:spcAft>
                <a:spcPct val="0"/>
              </a:spcAft>
            </a:pPr>
            <a:r>
              <a:rPr lang="ja-JP" altLang="en-US" sz="1400" spc="-150" dirty="0">
                <a:solidFill>
                  <a:srgbClr val="000000"/>
                </a:solidFill>
                <a:latin typeface="+mn-ea"/>
              </a:rPr>
              <a:t>　</a:t>
            </a:r>
            <a:r>
              <a:rPr lang="ja-JP" altLang="en-US" sz="1400" spc="-150" dirty="0" smtClean="0">
                <a:solidFill>
                  <a:srgbClr val="000000"/>
                </a:solidFill>
                <a:latin typeface="+mn-ea"/>
              </a:rPr>
              <a:t>　　</a:t>
            </a:r>
            <a:r>
              <a:rPr lang="ja-JP" altLang="ja-JP" sz="1400" spc="-150" dirty="0" smtClean="0">
                <a:solidFill>
                  <a:srgbClr val="000000"/>
                </a:solidFill>
                <a:latin typeface="+mn-ea"/>
              </a:rPr>
              <a:t>（</a:t>
            </a:r>
            <a:r>
              <a:rPr lang="ja-JP" altLang="ja-JP" sz="1400" spc="-150" dirty="0">
                <a:solidFill>
                  <a:srgbClr val="000000"/>
                </a:solidFill>
                <a:latin typeface="+mn-ea"/>
              </a:rPr>
              <a:t>車いす、補助犬その他の支援器具などの利用、介助者の付き添い</a:t>
            </a:r>
            <a:r>
              <a:rPr lang="ja-JP" altLang="ja-JP" sz="1400" spc="-150" dirty="0" smtClean="0">
                <a:solidFill>
                  <a:srgbClr val="000000"/>
                </a:solidFill>
                <a:latin typeface="+mn-ea"/>
              </a:rPr>
              <a:t>などの利用を理由とする不当な不利益取扱いを含む）</a:t>
            </a:r>
          </a:p>
          <a:p>
            <a:pPr indent="180975" fontAlgn="base">
              <a:spcBef>
                <a:spcPct val="0"/>
              </a:spcBef>
              <a:spcAft>
                <a:spcPct val="0"/>
              </a:spcAft>
            </a:pPr>
            <a:endParaRPr lang="en-US" altLang="ja-JP" sz="1100" dirty="0" smtClean="0">
              <a:solidFill>
                <a:srgbClr val="000000"/>
              </a:solidFill>
              <a:latin typeface="+mn-ea"/>
            </a:endParaRPr>
          </a:p>
          <a:p>
            <a:pPr indent="180975" fontAlgn="base">
              <a:spcBef>
                <a:spcPct val="0"/>
              </a:spcBef>
              <a:spcAft>
                <a:spcPct val="0"/>
              </a:spcAft>
            </a:pPr>
            <a:r>
              <a:rPr lang="ja-JP" altLang="ja-JP" sz="1400" dirty="0" smtClean="0">
                <a:solidFill>
                  <a:srgbClr val="000000"/>
                </a:solidFill>
                <a:latin typeface="+mn-ea"/>
              </a:rPr>
              <a:t>○　事業主や同じ職場で働く者が</a:t>
            </a:r>
            <a:r>
              <a:rPr lang="ja-JP" altLang="en-US" sz="1400" dirty="0" smtClean="0">
                <a:solidFill>
                  <a:srgbClr val="000000"/>
                </a:solidFill>
                <a:latin typeface="+mn-ea"/>
              </a:rPr>
              <a:t>、</a:t>
            </a:r>
            <a:r>
              <a:rPr lang="ja-JP" altLang="ja-JP" sz="1400" dirty="0" smtClean="0">
                <a:solidFill>
                  <a:srgbClr val="000000"/>
                </a:solidFill>
                <a:latin typeface="+mn-ea"/>
              </a:rPr>
              <a:t>障害特性に関する正しい知識の取得や理解を深めることが重要</a:t>
            </a:r>
            <a:r>
              <a:rPr lang="ja-JP" altLang="en-US" sz="1400" dirty="0" smtClean="0">
                <a:solidFill>
                  <a:srgbClr val="000000"/>
                </a:solidFill>
                <a:latin typeface="+mn-ea"/>
              </a:rPr>
              <a:t>。</a:t>
            </a:r>
            <a:endParaRPr lang="ja-JP" altLang="ja-JP" sz="1400" dirty="0">
              <a:solidFill>
                <a:srgbClr val="000000"/>
              </a:solidFill>
              <a:latin typeface="+mn-ea"/>
            </a:endParaRPr>
          </a:p>
        </p:txBody>
      </p:sp>
      <p:sp>
        <p:nvSpPr>
          <p:cNvPr id="5" name="角丸四角形 4"/>
          <p:cNvSpPr/>
          <p:nvPr/>
        </p:nvSpPr>
        <p:spPr>
          <a:xfrm>
            <a:off x="263101" y="1398312"/>
            <a:ext cx="9408317" cy="2215503"/>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0" name="角丸四角形 9"/>
          <p:cNvSpPr/>
          <p:nvPr/>
        </p:nvSpPr>
        <p:spPr>
          <a:xfrm>
            <a:off x="263101" y="4077072"/>
            <a:ext cx="9408318" cy="2664296"/>
          </a:xfrm>
          <a:prstGeom prst="roundRect">
            <a:avLst>
              <a:gd name="adj" fmla="val 10859"/>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2" name="正方形/長方形 1"/>
          <p:cNvSpPr/>
          <p:nvPr/>
        </p:nvSpPr>
        <p:spPr>
          <a:xfrm>
            <a:off x="216025" y="3746705"/>
            <a:ext cx="9561512" cy="3070071"/>
          </a:xfrm>
          <a:prstGeom prst="rect">
            <a:avLst/>
          </a:prstGeom>
        </p:spPr>
        <p:txBody>
          <a:bodyPr wrap="square">
            <a:spAutoFit/>
          </a:bodyPr>
          <a:lstStyle/>
          <a:p>
            <a:pPr fontAlgn="base">
              <a:spcBef>
                <a:spcPct val="0"/>
              </a:spcBef>
              <a:spcAft>
                <a:spcPct val="0"/>
              </a:spcAft>
            </a:pPr>
            <a:r>
              <a:rPr lang="ja-JP" altLang="ja-JP" sz="1400" b="1" dirty="0">
                <a:solidFill>
                  <a:srgbClr val="000000"/>
                </a:solidFill>
                <a:latin typeface="+mn-ea"/>
              </a:rPr>
              <a:t>（２）差別の禁止</a:t>
            </a:r>
          </a:p>
          <a:p>
            <a:pPr marL="180975" fontAlgn="base">
              <a:spcBef>
                <a:spcPct val="0"/>
              </a:spcBef>
              <a:spcAft>
                <a:spcPct val="0"/>
              </a:spcAft>
            </a:pPr>
            <a:endParaRPr lang="en-US" altLang="ja-JP" sz="1050" dirty="0">
              <a:solidFill>
                <a:srgbClr val="000000"/>
              </a:solidFill>
              <a:latin typeface="+mn-ea"/>
            </a:endParaRPr>
          </a:p>
          <a:p>
            <a:pPr marL="180975" fontAlgn="base">
              <a:spcBef>
                <a:spcPct val="0"/>
              </a:spcBef>
              <a:spcAft>
                <a:spcPct val="0"/>
              </a:spcAft>
            </a:pPr>
            <a:r>
              <a:rPr lang="ja-JP" altLang="ja-JP" sz="1400" dirty="0">
                <a:solidFill>
                  <a:srgbClr val="000000"/>
                </a:solidFill>
                <a:latin typeface="+mn-ea"/>
              </a:rPr>
              <a:t>○　</a:t>
            </a:r>
            <a:r>
              <a:rPr lang="ja-JP" altLang="ja-JP" sz="1400" spc="-150" dirty="0">
                <a:solidFill>
                  <a:srgbClr val="000000"/>
                </a:solidFill>
                <a:latin typeface="+mn-ea"/>
              </a:rPr>
              <a:t>募集・採用、賃金、配置、昇進</a:t>
            </a:r>
            <a:r>
              <a:rPr lang="ja-JP" altLang="en-US" sz="1400" spc="-150" dirty="0">
                <a:solidFill>
                  <a:srgbClr val="000000"/>
                </a:solidFill>
                <a:latin typeface="+mn-ea"/>
              </a:rPr>
              <a:t>、降格、教育訓練</a:t>
            </a:r>
            <a:r>
              <a:rPr lang="ja-JP" altLang="ja-JP" sz="1400" spc="-150" dirty="0">
                <a:solidFill>
                  <a:srgbClr val="000000"/>
                </a:solidFill>
                <a:latin typeface="+mn-ea"/>
              </a:rPr>
              <a:t>などの各項目</a:t>
            </a:r>
            <a:r>
              <a:rPr lang="ja-JP" altLang="en-US" sz="1400" spc="-150" dirty="0">
                <a:solidFill>
                  <a:srgbClr val="000000"/>
                </a:solidFill>
                <a:latin typeface="+mn-ea"/>
              </a:rPr>
              <a:t>において、</a:t>
            </a:r>
            <a:r>
              <a:rPr lang="ja-JP" altLang="ja-JP" sz="1400" spc="-150" dirty="0">
                <a:solidFill>
                  <a:srgbClr val="000000"/>
                </a:solidFill>
                <a:latin typeface="+mn-ea"/>
              </a:rPr>
              <a:t>障害者であることを理由に障害者を排除</a:t>
            </a:r>
            <a:r>
              <a:rPr lang="ja-JP" altLang="ja-JP" sz="1400" spc="-150" dirty="0" smtClean="0">
                <a:solidFill>
                  <a:srgbClr val="000000"/>
                </a:solidFill>
                <a:latin typeface="+mn-ea"/>
              </a:rPr>
              <a:t>する</a:t>
            </a:r>
            <a:endParaRPr lang="en-US" altLang="ja-JP" sz="1400" spc="-150" dirty="0" smtClean="0">
              <a:solidFill>
                <a:srgbClr val="000000"/>
              </a:solidFill>
              <a:latin typeface="+mn-ea"/>
            </a:endParaRPr>
          </a:p>
          <a:p>
            <a:pPr marL="180975" fontAlgn="base">
              <a:spcBef>
                <a:spcPct val="0"/>
              </a:spcBef>
              <a:spcAft>
                <a:spcPct val="0"/>
              </a:spcAft>
            </a:pPr>
            <a:r>
              <a:rPr lang="ja-JP" altLang="en-US" sz="1400" spc="-150" dirty="0">
                <a:solidFill>
                  <a:srgbClr val="000000"/>
                </a:solidFill>
                <a:latin typeface="+mn-ea"/>
              </a:rPr>
              <a:t>　</a:t>
            </a:r>
            <a:r>
              <a:rPr lang="ja-JP" altLang="en-US" sz="1400" spc="-150" dirty="0" smtClean="0">
                <a:solidFill>
                  <a:srgbClr val="000000"/>
                </a:solidFill>
                <a:latin typeface="+mn-ea"/>
              </a:rPr>
              <a:t>　　</a:t>
            </a:r>
            <a:r>
              <a:rPr lang="ja-JP" altLang="ja-JP" sz="1400" spc="-150" dirty="0" smtClean="0">
                <a:solidFill>
                  <a:srgbClr val="000000"/>
                </a:solidFill>
                <a:latin typeface="+mn-ea"/>
              </a:rPr>
              <a:t>こと</a:t>
            </a:r>
            <a:r>
              <a:rPr lang="ja-JP" altLang="ja-JP" sz="1400" spc="-150" dirty="0">
                <a:solidFill>
                  <a:srgbClr val="000000"/>
                </a:solidFill>
                <a:latin typeface="+mn-ea"/>
              </a:rPr>
              <a:t>や</a:t>
            </a:r>
            <a:r>
              <a:rPr lang="ja-JP" altLang="ja-JP" sz="1400" spc="-150" dirty="0" smtClean="0">
                <a:solidFill>
                  <a:srgbClr val="000000"/>
                </a:solidFill>
                <a:latin typeface="+mn-ea"/>
              </a:rPr>
              <a:t>、障害者</a:t>
            </a:r>
            <a:r>
              <a:rPr lang="ja-JP" altLang="ja-JP" sz="1400" spc="-150" dirty="0">
                <a:solidFill>
                  <a:srgbClr val="000000"/>
                </a:solidFill>
                <a:latin typeface="+mn-ea"/>
              </a:rPr>
              <a:t>に対してのみ不利な</a:t>
            </a:r>
            <a:r>
              <a:rPr lang="ja-JP" altLang="en-US" sz="1400" spc="-150" dirty="0">
                <a:solidFill>
                  <a:srgbClr val="000000"/>
                </a:solidFill>
                <a:latin typeface="+mn-ea"/>
              </a:rPr>
              <a:t>条件</a:t>
            </a:r>
            <a:r>
              <a:rPr lang="ja-JP" altLang="ja-JP" sz="1400" spc="-150" dirty="0">
                <a:solidFill>
                  <a:srgbClr val="000000"/>
                </a:solidFill>
                <a:latin typeface="+mn-ea"/>
              </a:rPr>
              <a:t>とすること</a:t>
            </a:r>
            <a:r>
              <a:rPr lang="ja-JP" altLang="en-US" sz="1400" spc="-150" dirty="0">
                <a:solidFill>
                  <a:srgbClr val="000000"/>
                </a:solidFill>
                <a:latin typeface="+mn-ea"/>
              </a:rPr>
              <a:t>などが、</a:t>
            </a:r>
            <a:r>
              <a:rPr lang="ja-JP" altLang="ja-JP" sz="1400" spc="-150" dirty="0">
                <a:solidFill>
                  <a:srgbClr val="000000"/>
                </a:solidFill>
                <a:latin typeface="+mn-ea"/>
              </a:rPr>
              <a:t>差別</a:t>
            </a:r>
            <a:r>
              <a:rPr lang="ja-JP" altLang="en-US" sz="1400" spc="-150" dirty="0">
                <a:solidFill>
                  <a:srgbClr val="000000"/>
                </a:solidFill>
                <a:latin typeface="+mn-ea"/>
              </a:rPr>
              <a:t>に</a:t>
            </a:r>
            <a:r>
              <a:rPr lang="ja-JP" altLang="ja-JP" sz="1400" spc="-150" dirty="0">
                <a:solidFill>
                  <a:srgbClr val="000000"/>
                </a:solidFill>
                <a:latin typeface="+mn-ea"/>
              </a:rPr>
              <a:t>該当する</a:t>
            </a:r>
            <a:r>
              <a:rPr lang="ja-JP" altLang="en-US" sz="1400" spc="-150" dirty="0">
                <a:solidFill>
                  <a:srgbClr val="000000"/>
                </a:solidFill>
                <a:latin typeface="+mn-ea"/>
              </a:rPr>
              <a:t>として整理。</a:t>
            </a:r>
            <a:endParaRPr lang="en-US" altLang="ja-JP" sz="1400" spc="-150" dirty="0">
              <a:solidFill>
                <a:srgbClr val="000000"/>
              </a:solidFill>
              <a:latin typeface="+mn-ea"/>
            </a:endParaRPr>
          </a:p>
          <a:p>
            <a:pPr marL="180975" fontAlgn="base">
              <a:spcBef>
                <a:spcPts val="600"/>
              </a:spcBef>
              <a:spcAft>
                <a:spcPct val="0"/>
              </a:spcAft>
            </a:pPr>
            <a:r>
              <a:rPr lang="ja-JP" altLang="en-US" sz="1400" dirty="0">
                <a:solidFill>
                  <a:srgbClr val="000000"/>
                </a:solidFill>
                <a:latin typeface="+mn-ea"/>
              </a:rPr>
              <a:t>　　例：募集・採用</a:t>
            </a:r>
            <a:endParaRPr lang="en-US" altLang="ja-JP" sz="1400" dirty="0">
              <a:solidFill>
                <a:srgbClr val="000000"/>
              </a:solidFill>
              <a:latin typeface="+mn-ea"/>
            </a:endParaRPr>
          </a:p>
          <a:p>
            <a:pPr marL="180975" fontAlgn="base">
              <a:spcBef>
                <a:spcPts val="600"/>
              </a:spcBef>
              <a:spcAft>
                <a:spcPct val="0"/>
              </a:spcAft>
            </a:pPr>
            <a:r>
              <a:rPr lang="ja-JP" altLang="en-US" sz="1400" dirty="0">
                <a:solidFill>
                  <a:srgbClr val="000000"/>
                </a:solidFill>
                <a:latin typeface="+mn-ea"/>
              </a:rPr>
              <a:t>　　　イ　障害者であることを理由として、障害者を募集又は採用の対象から排除すること。</a:t>
            </a:r>
          </a:p>
          <a:p>
            <a:pPr marL="180975" fontAlgn="base">
              <a:spcBef>
                <a:spcPct val="0"/>
              </a:spcBef>
              <a:spcAft>
                <a:spcPct val="0"/>
              </a:spcAft>
            </a:pPr>
            <a:r>
              <a:rPr lang="ja-JP" altLang="en-US" sz="1400" dirty="0">
                <a:solidFill>
                  <a:srgbClr val="000000"/>
                </a:solidFill>
                <a:latin typeface="+mn-ea"/>
              </a:rPr>
              <a:t>　　　ロ　募集又は採用に当たって、障害者に対してのみ不利な条件を付すこと。</a:t>
            </a:r>
          </a:p>
          <a:p>
            <a:pPr marL="180975" fontAlgn="base">
              <a:spcBef>
                <a:spcPct val="0"/>
              </a:spcBef>
              <a:spcAft>
                <a:spcPct val="0"/>
              </a:spcAft>
            </a:pPr>
            <a:r>
              <a:rPr lang="ja-JP" altLang="en-US" sz="1400" dirty="0">
                <a:solidFill>
                  <a:srgbClr val="000000"/>
                </a:solidFill>
                <a:latin typeface="+mn-ea"/>
              </a:rPr>
              <a:t>　　　ハ　採用の基準を満たす者の中から障害者でない者を優先して採用すること。</a:t>
            </a:r>
          </a:p>
          <a:p>
            <a:pPr marL="361950" indent="-180975" fontAlgn="base">
              <a:spcBef>
                <a:spcPct val="0"/>
              </a:spcBef>
              <a:spcAft>
                <a:spcPct val="0"/>
              </a:spcAft>
            </a:pPr>
            <a:endParaRPr lang="en-US" altLang="ja-JP" sz="1400" dirty="0" smtClean="0">
              <a:solidFill>
                <a:srgbClr val="000000"/>
              </a:solidFill>
              <a:latin typeface="+mn-ea"/>
            </a:endParaRPr>
          </a:p>
          <a:p>
            <a:pPr marL="361950" indent="-180975" fontAlgn="base">
              <a:spcBef>
                <a:spcPct val="0"/>
              </a:spcBef>
              <a:spcAft>
                <a:spcPct val="0"/>
              </a:spcAft>
            </a:pPr>
            <a:r>
              <a:rPr lang="ja-JP" altLang="ja-JP" sz="1400" dirty="0" smtClean="0">
                <a:solidFill>
                  <a:srgbClr val="000000"/>
                </a:solidFill>
                <a:latin typeface="+mn-ea"/>
              </a:rPr>
              <a:t>○</a:t>
            </a:r>
            <a:r>
              <a:rPr lang="ja-JP" altLang="ja-JP" sz="1400" dirty="0">
                <a:solidFill>
                  <a:srgbClr val="000000"/>
                </a:solidFill>
                <a:latin typeface="+mn-ea"/>
              </a:rPr>
              <a:t>　</a:t>
            </a:r>
            <a:r>
              <a:rPr lang="ja-JP" altLang="en-US" sz="1400" dirty="0">
                <a:solidFill>
                  <a:srgbClr val="000000"/>
                </a:solidFill>
                <a:latin typeface="+mn-ea"/>
              </a:rPr>
              <a:t>ただし、次の措置を講ずることは、障害者であることを理由とする差別に該当しない。</a:t>
            </a:r>
            <a:endParaRPr lang="en-US" altLang="ja-JP" sz="1400" dirty="0">
              <a:solidFill>
                <a:srgbClr val="000000"/>
              </a:solidFill>
              <a:latin typeface="+mn-ea"/>
            </a:endParaRPr>
          </a:p>
          <a:p>
            <a:pPr marL="361950" indent="-180975" fontAlgn="base">
              <a:spcBef>
                <a:spcPts val="600"/>
              </a:spcBef>
              <a:spcAft>
                <a:spcPct val="0"/>
              </a:spcAft>
            </a:pPr>
            <a:r>
              <a:rPr lang="ja-JP" altLang="en-US" sz="1400" dirty="0">
                <a:solidFill>
                  <a:srgbClr val="000000"/>
                </a:solidFill>
                <a:latin typeface="+mn-ea"/>
              </a:rPr>
              <a:t>　　　・　積極的差別是正措置として、</a:t>
            </a:r>
            <a:r>
              <a:rPr lang="ja-JP" altLang="ja-JP" sz="1400" dirty="0">
                <a:solidFill>
                  <a:srgbClr val="000000"/>
                </a:solidFill>
                <a:latin typeface="+mn-ea"/>
              </a:rPr>
              <a:t>障害者を有利に取り扱うこと</a:t>
            </a:r>
            <a:r>
              <a:rPr lang="ja-JP" altLang="en-US" sz="1400" dirty="0">
                <a:solidFill>
                  <a:srgbClr val="000000"/>
                </a:solidFill>
                <a:latin typeface="+mn-ea"/>
              </a:rPr>
              <a:t>。</a:t>
            </a:r>
            <a:endParaRPr lang="en-US" altLang="ja-JP" sz="1400" dirty="0">
              <a:solidFill>
                <a:srgbClr val="000000"/>
              </a:solidFill>
              <a:latin typeface="+mn-ea"/>
            </a:endParaRPr>
          </a:p>
          <a:p>
            <a:pPr marL="361950" indent="-180975" fontAlgn="base">
              <a:spcBef>
                <a:spcPct val="0"/>
              </a:spcBef>
              <a:spcAft>
                <a:spcPct val="0"/>
              </a:spcAft>
            </a:pPr>
            <a:r>
              <a:rPr lang="ja-JP" altLang="en-US" sz="1400" dirty="0">
                <a:solidFill>
                  <a:srgbClr val="000000"/>
                </a:solidFill>
                <a:latin typeface="+mn-ea"/>
              </a:rPr>
              <a:t>　　　・　</a:t>
            </a:r>
            <a:r>
              <a:rPr lang="ja-JP" altLang="ja-JP" sz="1400" dirty="0">
                <a:solidFill>
                  <a:srgbClr val="000000"/>
                </a:solidFill>
                <a:latin typeface="+mn-ea"/>
              </a:rPr>
              <a:t>合理的配慮を提供し、労働能力などを適正に評価した結果</a:t>
            </a:r>
            <a:r>
              <a:rPr lang="ja-JP" altLang="en-US" sz="1400" dirty="0">
                <a:solidFill>
                  <a:srgbClr val="000000"/>
                </a:solidFill>
                <a:latin typeface="+mn-ea"/>
              </a:rPr>
              <a:t>、</a:t>
            </a:r>
            <a:r>
              <a:rPr lang="ja-JP" altLang="ja-JP" sz="1400" dirty="0">
                <a:solidFill>
                  <a:srgbClr val="000000"/>
                </a:solidFill>
                <a:latin typeface="+mn-ea"/>
              </a:rPr>
              <a:t>異なる取扱いを行うこと</a:t>
            </a:r>
            <a:r>
              <a:rPr lang="ja-JP" altLang="en-US" sz="1400" dirty="0">
                <a:solidFill>
                  <a:srgbClr val="000000"/>
                </a:solidFill>
                <a:latin typeface="+mn-ea"/>
              </a:rPr>
              <a:t>。</a:t>
            </a:r>
            <a:endParaRPr lang="en-US" altLang="ja-JP" sz="1400" dirty="0">
              <a:solidFill>
                <a:srgbClr val="000000"/>
              </a:solidFill>
              <a:latin typeface="+mn-ea"/>
            </a:endParaRPr>
          </a:p>
          <a:p>
            <a:pPr marL="361950" indent="-180975" fontAlgn="base">
              <a:spcBef>
                <a:spcPct val="0"/>
              </a:spcBef>
              <a:spcAft>
                <a:spcPct val="0"/>
              </a:spcAft>
            </a:pPr>
            <a:r>
              <a:rPr lang="ja-JP" altLang="en-US" sz="1400" dirty="0">
                <a:solidFill>
                  <a:srgbClr val="000000"/>
                </a:solidFill>
                <a:latin typeface="+mn-ea"/>
              </a:rPr>
              <a:t>　　　・　合理的配慮の措置を講ずること。　など</a:t>
            </a:r>
            <a:endParaRPr lang="en-US" altLang="ja-JP" sz="1400" dirty="0">
              <a:solidFill>
                <a:srgbClr val="000000"/>
              </a:solidFill>
              <a:latin typeface="+mn-ea"/>
            </a:endParaRPr>
          </a:p>
        </p:txBody>
      </p:sp>
      <p:sp>
        <p:nvSpPr>
          <p:cNvPr id="11" name="Rectangle 8"/>
          <p:cNvSpPr>
            <a:spLocks noChangeArrowheads="1"/>
          </p:cNvSpPr>
          <p:nvPr/>
        </p:nvSpPr>
        <p:spPr bwMode="auto">
          <a:xfrm>
            <a:off x="-2732" y="0"/>
            <a:ext cx="9906000" cy="455096"/>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2000" b="1" dirty="0" smtClean="0">
                <a:solidFill>
                  <a:srgbClr val="000000"/>
                </a:solidFill>
              </a:rPr>
              <a:t>１</a:t>
            </a:r>
            <a:r>
              <a:rPr lang="ja-JP" altLang="en-US" sz="2000" b="1" dirty="0">
                <a:solidFill>
                  <a:srgbClr val="000000"/>
                </a:solidFill>
              </a:rPr>
              <a:t>（１）　　</a:t>
            </a:r>
            <a:r>
              <a:rPr lang="ja-JP" altLang="en-US" sz="2000" b="1" dirty="0" smtClean="0">
                <a:solidFill>
                  <a:srgbClr val="000000"/>
                </a:solidFill>
              </a:rPr>
              <a:t>障害者差別禁止指針</a:t>
            </a:r>
            <a:endParaRPr lang="ja-JP" altLang="en-US" sz="2000" b="1" dirty="0">
              <a:solidFill>
                <a:srgbClr val="000000"/>
              </a:solidFill>
            </a:endParaRPr>
          </a:p>
        </p:txBody>
      </p:sp>
      <p:sp>
        <p:nvSpPr>
          <p:cNvPr id="3" name="テキスト ボックス 2"/>
          <p:cNvSpPr txBox="1"/>
          <p:nvPr/>
        </p:nvSpPr>
        <p:spPr>
          <a:xfrm>
            <a:off x="704529" y="548680"/>
            <a:ext cx="8352928" cy="923330"/>
          </a:xfrm>
          <a:prstGeom prst="rect">
            <a:avLst/>
          </a:prstGeom>
          <a:noFill/>
        </p:spPr>
        <p:txBody>
          <a:bodyPr wrap="square" rtlCol="0">
            <a:spAutoFit/>
          </a:bodyPr>
          <a:lstStyle/>
          <a:p>
            <a:pPr algn="ctr" fontAlgn="base">
              <a:spcBef>
                <a:spcPct val="0"/>
              </a:spcBef>
              <a:spcAft>
                <a:spcPct val="0"/>
              </a:spcAft>
            </a:pPr>
            <a:r>
              <a:rPr lang="ja-JP" altLang="en-US" dirty="0">
                <a:solidFill>
                  <a:srgbClr val="000000"/>
                </a:solidFill>
              </a:rPr>
              <a:t>　　</a:t>
            </a:r>
            <a:r>
              <a:rPr lang="ja-JP" altLang="en-US" dirty="0" smtClean="0">
                <a:solidFill>
                  <a:srgbClr val="000000"/>
                </a:solidFill>
              </a:rPr>
              <a:t>障害者</a:t>
            </a:r>
            <a:r>
              <a:rPr lang="ja-JP" altLang="en-US" dirty="0">
                <a:solidFill>
                  <a:srgbClr val="000000"/>
                </a:solidFill>
              </a:rPr>
              <a:t>に対する差別の禁止に関する規定に定める事項に関し、</a:t>
            </a:r>
            <a:endParaRPr lang="en-US" altLang="ja-JP" dirty="0">
              <a:solidFill>
                <a:srgbClr val="000000"/>
              </a:solidFill>
            </a:endParaRPr>
          </a:p>
          <a:p>
            <a:pPr algn="ctr" fontAlgn="base">
              <a:spcBef>
                <a:spcPct val="0"/>
              </a:spcBef>
              <a:spcAft>
                <a:spcPct val="0"/>
              </a:spcAft>
            </a:pPr>
            <a:r>
              <a:rPr lang="ja-JP" altLang="en-US" dirty="0">
                <a:solidFill>
                  <a:srgbClr val="000000"/>
                </a:solidFill>
              </a:rPr>
              <a:t>事業主が講ずべき措置</a:t>
            </a:r>
            <a:r>
              <a:rPr lang="ja-JP" altLang="ja-JP" dirty="0">
                <a:solidFill>
                  <a:srgbClr val="000000"/>
                </a:solidFill>
              </a:rPr>
              <a:t>に関する</a:t>
            </a:r>
            <a:r>
              <a:rPr lang="ja-JP" altLang="ja-JP" dirty="0" smtClean="0">
                <a:solidFill>
                  <a:srgbClr val="000000"/>
                </a:solidFill>
              </a:rPr>
              <a:t>指針</a:t>
            </a:r>
            <a:r>
              <a:rPr lang="ja-JP" altLang="en-US" dirty="0" smtClean="0">
                <a:solidFill>
                  <a:srgbClr val="000000"/>
                </a:solidFill>
              </a:rPr>
              <a:t>（概要）</a:t>
            </a:r>
            <a:endParaRPr lang="en-US" altLang="ja-JP" dirty="0">
              <a:solidFill>
                <a:srgbClr val="000000"/>
              </a:solidFill>
            </a:endParaRPr>
          </a:p>
          <a:p>
            <a:pPr algn="ctr"/>
            <a:endParaRPr kumimoji="1" lang="ja-JP" altLang="en-US" dirty="0"/>
          </a:p>
        </p:txBody>
      </p:sp>
      <p:sp>
        <p:nvSpPr>
          <p:cNvPr id="13" name="スライド番号プレースホルダー 2"/>
          <p:cNvSpPr>
            <a:spLocks/>
          </p:cNvSpPr>
          <p:nvPr/>
        </p:nvSpPr>
        <p:spPr bwMode="auto">
          <a:xfrm>
            <a:off x="9386623"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25</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12150074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025" y="681412"/>
            <a:ext cx="9561512" cy="1107996"/>
          </a:xfrm>
          <a:prstGeom prst="rect">
            <a:avLst/>
          </a:prstGeom>
        </p:spPr>
        <p:txBody>
          <a:bodyPr wrap="square">
            <a:spAutoFit/>
          </a:bodyPr>
          <a:lstStyle/>
          <a:p>
            <a:pPr fontAlgn="base">
              <a:spcBef>
                <a:spcPct val="0"/>
              </a:spcBef>
              <a:spcAft>
                <a:spcPct val="0"/>
              </a:spcAft>
            </a:pPr>
            <a:r>
              <a:rPr lang="ja-JP" altLang="en-US" sz="1400" b="1" dirty="0" smtClean="0">
                <a:solidFill>
                  <a:srgbClr val="000000"/>
                </a:solidFill>
              </a:rPr>
              <a:t>　　　　　　　　　　　　　　　　　　　　　　　　　</a:t>
            </a:r>
            <a:endParaRPr lang="en-US" altLang="ja-JP" sz="1400" b="1" dirty="0" smtClean="0">
              <a:solidFill>
                <a:srgbClr val="000000"/>
              </a:solidFill>
            </a:endParaRPr>
          </a:p>
          <a:p>
            <a:r>
              <a:rPr lang="ja-JP" altLang="en-US" sz="1400" dirty="0" smtClean="0"/>
              <a:t>　</a:t>
            </a:r>
            <a:endParaRPr lang="en-US" altLang="ja-JP" sz="1400" dirty="0" smtClean="0"/>
          </a:p>
          <a:p>
            <a:r>
              <a:rPr lang="ja-JP" altLang="en-US" sz="1400" dirty="0"/>
              <a:t>　</a:t>
            </a:r>
            <a:r>
              <a:rPr lang="ja-JP" altLang="en-US" sz="1200" dirty="0" smtClean="0"/>
              <a:t>　</a:t>
            </a:r>
            <a:r>
              <a:rPr lang="ja-JP" altLang="ja-JP" sz="1200" dirty="0"/>
              <a:t>・　単に障害者だからという理由で、障害者を募集の対象としないこと。</a:t>
            </a:r>
          </a:p>
          <a:p>
            <a:pPr fontAlgn="base" hangingPunct="0"/>
            <a:r>
              <a:rPr lang="ja-JP" altLang="en-US" sz="1200" dirty="0" smtClean="0"/>
              <a:t>　　</a:t>
            </a:r>
            <a:r>
              <a:rPr lang="ja-JP" altLang="ja-JP" sz="1200" dirty="0" smtClean="0"/>
              <a:t>・</a:t>
            </a:r>
            <a:r>
              <a:rPr lang="ja-JP" altLang="ja-JP" sz="1200" dirty="0"/>
              <a:t>　単に障害者だからという理由で、障害者に対してのみ特定の資格を有することを応募要件とすること。</a:t>
            </a:r>
          </a:p>
          <a:p>
            <a:pPr marL="354013" indent="-354013" fontAlgn="base" hangingPunct="0"/>
            <a:r>
              <a:rPr lang="ja-JP" altLang="en-US" sz="1200" dirty="0" smtClean="0"/>
              <a:t>　　</a:t>
            </a:r>
            <a:r>
              <a:rPr lang="ja-JP" altLang="ja-JP" sz="1200" dirty="0" smtClean="0"/>
              <a:t>・</a:t>
            </a:r>
            <a:r>
              <a:rPr lang="ja-JP" altLang="ja-JP" sz="1200" dirty="0"/>
              <a:t>　採用基準を満たす者が複数名存在した場合に、その労働能力等に基づくことなく、障害者でない者から順番に採用する</a:t>
            </a:r>
            <a:r>
              <a:rPr lang="ja-JP" altLang="ja-JP" sz="1200" dirty="0" smtClean="0"/>
              <a:t>こと。</a:t>
            </a:r>
            <a:endParaRPr lang="ja-JP" altLang="en-US" sz="1200" dirty="0"/>
          </a:p>
        </p:txBody>
      </p:sp>
      <p:sp>
        <p:nvSpPr>
          <p:cNvPr id="5" name="角丸四角形 4"/>
          <p:cNvSpPr/>
          <p:nvPr/>
        </p:nvSpPr>
        <p:spPr>
          <a:xfrm>
            <a:off x="263101" y="923672"/>
            <a:ext cx="9408317" cy="880485"/>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1" name="Rectangle 8"/>
          <p:cNvSpPr>
            <a:spLocks noChangeArrowheads="1"/>
          </p:cNvSpPr>
          <p:nvPr/>
        </p:nvSpPr>
        <p:spPr bwMode="auto">
          <a:xfrm>
            <a:off x="-2732" y="0"/>
            <a:ext cx="9906000" cy="455096"/>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2000" b="1" dirty="0" smtClean="0">
                <a:solidFill>
                  <a:srgbClr val="000000"/>
                </a:solidFill>
              </a:rPr>
              <a:t>（参考）差別に該当すると考えられる例</a:t>
            </a:r>
            <a:endParaRPr lang="ja-JP" altLang="en-US" sz="2000" b="1" dirty="0">
              <a:solidFill>
                <a:srgbClr val="000000"/>
              </a:solidFill>
            </a:endParaRPr>
          </a:p>
        </p:txBody>
      </p:sp>
      <p:sp>
        <p:nvSpPr>
          <p:cNvPr id="13" name="AutoShape 6"/>
          <p:cNvSpPr>
            <a:spLocks noChangeArrowheads="1"/>
          </p:cNvSpPr>
          <p:nvPr/>
        </p:nvSpPr>
        <p:spPr bwMode="auto">
          <a:xfrm>
            <a:off x="488504" y="820997"/>
            <a:ext cx="1440160"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１　募集及び採用</a:t>
            </a:r>
            <a:endParaRPr lang="ja-JP" altLang="en-US" sz="1200" dirty="0">
              <a:solidFill>
                <a:prstClr val="black"/>
              </a:solidFill>
              <a:latin typeface="ＭＳ Ｐゴシック"/>
              <a:ea typeface="ＭＳ Ｐゴシック"/>
              <a:cs typeface="メイリオ" pitchFamily="50" charset="-128"/>
            </a:endParaRPr>
          </a:p>
        </p:txBody>
      </p:sp>
      <p:sp>
        <p:nvSpPr>
          <p:cNvPr id="14" name="角丸四角形 13"/>
          <p:cNvSpPr/>
          <p:nvPr/>
        </p:nvSpPr>
        <p:spPr>
          <a:xfrm>
            <a:off x="272481" y="2095524"/>
            <a:ext cx="9408317" cy="654281"/>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1600">
              <a:solidFill>
                <a:srgbClr val="FFFFFF"/>
              </a:solidFill>
            </a:endParaRPr>
          </a:p>
        </p:txBody>
      </p:sp>
      <p:sp>
        <p:nvSpPr>
          <p:cNvPr id="15" name="AutoShape 6"/>
          <p:cNvSpPr>
            <a:spLocks noChangeArrowheads="1"/>
          </p:cNvSpPr>
          <p:nvPr/>
        </p:nvSpPr>
        <p:spPr bwMode="auto">
          <a:xfrm>
            <a:off x="497884" y="1948606"/>
            <a:ext cx="710701"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spc="-150" dirty="0" smtClean="0">
                <a:solidFill>
                  <a:prstClr val="black"/>
                </a:solidFill>
                <a:latin typeface="ＭＳ Ｐゴシック"/>
                <a:ea typeface="ＭＳ Ｐゴシック"/>
                <a:cs typeface="メイリオ" pitchFamily="50" charset="-128"/>
              </a:rPr>
              <a:t>２　賃金</a:t>
            </a:r>
            <a:endParaRPr lang="ja-JP" altLang="en-US" sz="1200" spc="-150" dirty="0">
              <a:solidFill>
                <a:prstClr val="black"/>
              </a:solidFill>
              <a:latin typeface="ＭＳ Ｐゴシック"/>
              <a:ea typeface="ＭＳ Ｐゴシック"/>
              <a:cs typeface="メイリオ" pitchFamily="50" charset="-128"/>
            </a:endParaRPr>
          </a:p>
        </p:txBody>
      </p:sp>
      <p:sp>
        <p:nvSpPr>
          <p:cNvPr id="4" name="テキスト ボックス 3"/>
          <p:cNvSpPr txBox="1"/>
          <p:nvPr/>
        </p:nvSpPr>
        <p:spPr>
          <a:xfrm>
            <a:off x="272480" y="2231003"/>
            <a:ext cx="9038898" cy="646331"/>
          </a:xfrm>
          <a:prstGeom prst="rect">
            <a:avLst/>
          </a:prstGeom>
          <a:noFill/>
        </p:spPr>
        <p:txBody>
          <a:bodyPr wrap="square" rtlCol="0">
            <a:spAutoFit/>
          </a:bodyPr>
          <a:lstStyle/>
          <a:p>
            <a:pPr fontAlgn="base" hangingPunct="0"/>
            <a:r>
              <a:rPr lang="ja-JP" altLang="en-US" sz="1200" dirty="0"/>
              <a:t>　</a:t>
            </a:r>
            <a:r>
              <a:rPr lang="ja-JP" altLang="ja-JP" sz="1200" dirty="0"/>
              <a:t>・　労働能力等に基づくことなく、単に障害者だからという理由で、障害者に対してのみ賞与を支給しないこと。</a:t>
            </a:r>
          </a:p>
          <a:p>
            <a:pPr fontAlgn="base" hangingPunct="0"/>
            <a:r>
              <a:rPr lang="ja-JP" altLang="en-US" sz="1200" dirty="0" smtClean="0"/>
              <a:t>　</a:t>
            </a:r>
            <a:r>
              <a:rPr lang="ja-JP" altLang="ja-JP" sz="1200" dirty="0" smtClean="0"/>
              <a:t>・</a:t>
            </a:r>
            <a:r>
              <a:rPr lang="ja-JP" altLang="ja-JP" sz="1200" dirty="0"/>
              <a:t>　昇給に当たって、障害者に対してのみ試験を課すこと。</a:t>
            </a:r>
          </a:p>
          <a:p>
            <a:endParaRPr lang="ja-JP" altLang="en-US" sz="1200" dirty="0"/>
          </a:p>
        </p:txBody>
      </p:sp>
      <p:sp>
        <p:nvSpPr>
          <p:cNvPr id="16" name="角丸四角形 15"/>
          <p:cNvSpPr/>
          <p:nvPr/>
        </p:nvSpPr>
        <p:spPr>
          <a:xfrm>
            <a:off x="272481" y="3042366"/>
            <a:ext cx="9408317" cy="1046710"/>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1600">
              <a:solidFill>
                <a:srgbClr val="FFFFFF"/>
              </a:solidFill>
            </a:endParaRPr>
          </a:p>
        </p:txBody>
      </p:sp>
      <p:sp>
        <p:nvSpPr>
          <p:cNvPr id="17" name="AutoShape 6"/>
          <p:cNvSpPr>
            <a:spLocks noChangeArrowheads="1"/>
          </p:cNvSpPr>
          <p:nvPr/>
        </p:nvSpPr>
        <p:spPr bwMode="auto">
          <a:xfrm>
            <a:off x="497884" y="2924944"/>
            <a:ext cx="710701"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spc="-150" dirty="0" smtClean="0">
                <a:solidFill>
                  <a:prstClr val="black"/>
                </a:solidFill>
                <a:latin typeface="ＭＳ Ｐゴシック"/>
                <a:ea typeface="ＭＳ Ｐゴシック"/>
                <a:cs typeface="メイリオ" pitchFamily="50" charset="-128"/>
              </a:rPr>
              <a:t>３　配置</a:t>
            </a:r>
            <a:endParaRPr lang="ja-JP" altLang="en-US" sz="1200" spc="-150" dirty="0">
              <a:solidFill>
                <a:prstClr val="black"/>
              </a:solidFill>
              <a:latin typeface="ＭＳ Ｐゴシック"/>
              <a:ea typeface="ＭＳ Ｐゴシック"/>
              <a:cs typeface="メイリオ" pitchFamily="50" charset="-128"/>
            </a:endParaRPr>
          </a:p>
        </p:txBody>
      </p:sp>
      <p:sp>
        <p:nvSpPr>
          <p:cNvPr id="18" name="テキスト ボックス 17"/>
          <p:cNvSpPr txBox="1"/>
          <p:nvPr/>
        </p:nvSpPr>
        <p:spPr>
          <a:xfrm>
            <a:off x="419378" y="3245446"/>
            <a:ext cx="9038898" cy="1015663"/>
          </a:xfrm>
          <a:prstGeom prst="rect">
            <a:avLst/>
          </a:prstGeom>
          <a:noFill/>
        </p:spPr>
        <p:txBody>
          <a:bodyPr wrap="square" rtlCol="0">
            <a:spAutoFit/>
          </a:bodyPr>
          <a:lstStyle/>
          <a:p>
            <a:pPr marL="88900" indent="-88900" fontAlgn="base" hangingPunct="0"/>
            <a:r>
              <a:rPr lang="ja-JP" altLang="en-US" sz="1200" dirty="0"/>
              <a:t>・　労働能力等に基づくことなく、単に障害者だからという理由で、特定の仕事を割り当てること</a:t>
            </a:r>
            <a:r>
              <a:rPr lang="ja-JP" altLang="en-US" sz="1200" dirty="0" smtClean="0"/>
              <a:t>。</a:t>
            </a:r>
            <a:endParaRPr lang="en-US" altLang="ja-JP" sz="1200" dirty="0" smtClean="0"/>
          </a:p>
          <a:p>
            <a:pPr marL="88900" indent="-88900" fontAlgn="base" hangingPunct="0"/>
            <a:r>
              <a:rPr lang="ja-JP" altLang="en-US" sz="1200" dirty="0"/>
              <a:t>　</a:t>
            </a:r>
            <a:r>
              <a:rPr lang="ja-JP" altLang="en-US" sz="1200" dirty="0" smtClean="0"/>
              <a:t>（</a:t>
            </a:r>
            <a:r>
              <a:rPr lang="ja-JP" altLang="en-US" sz="1200" dirty="0"/>
              <a:t>合理的配慮として、障害者本人の障害特性や労働能力、適性等を考慮して特定の仕事を割り当てる場合を除く。）</a:t>
            </a:r>
          </a:p>
          <a:p>
            <a:pPr marL="88900" indent="-88900" fontAlgn="base" hangingPunct="0"/>
            <a:r>
              <a:rPr lang="ja-JP" altLang="en-US" sz="1200" dirty="0"/>
              <a:t>・　営業職への配置に当たって、障害者に対してのみ資格取得を条件とすること。</a:t>
            </a:r>
          </a:p>
          <a:p>
            <a:pPr marL="88900" indent="-88900" fontAlgn="base" hangingPunct="0"/>
            <a:r>
              <a:rPr lang="ja-JP" altLang="en-US" sz="1200" dirty="0"/>
              <a:t>・　</a:t>
            </a:r>
            <a:r>
              <a:rPr lang="ja-JP" altLang="en-US" sz="1200" spc="-150" dirty="0"/>
              <a:t>営業職への配置の基準を満たす労働者が障害者を含めて複数いる場合に、障害者でない者から順番に営業職に配置すること。</a:t>
            </a:r>
          </a:p>
          <a:p>
            <a:endParaRPr lang="ja-JP" altLang="en-US" sz="1200" dirty="0"/>
          </a:p>
        </p:txBody>
      </p:sp>
      <p:sp>
        <p:nvSpPr>
          <p:cNvPr id="19" name="角丸四角形 18"/>
          <p:cNvSpPr/>
          <p:nvPr/>
        </p:nvSpPr>
        <p:spPr>
          <a:xfrm>
            <a:off x="282464" y="4307284"/>
            <a:ext cx="9408317" cy="1048823"/>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1600">
              <a:solidFill>
                <a:srgbClr val="FFFFFF"/>
              </a:solidFill>
            </a:endParaRPr>
          </a:p>
        </p:txBody>
      </p:sp>
      <p:sp>
        <p:nvSpPr>
          <p:cNvPr id="20" name="AutoShape 6"/>
          <p:cNvSpPr>
            <a:spLocks noChangeArrowheads="1"/>
          </p:cNvSpPr>
          <p:nvPr/>
        </p:nvSpPr>
        <p:spPr bwMode="auto">
          <a:xfrm>
            <a:off x="507865" y="4189860"/>
            <a:ext cx="772727"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４　昇進</a:t>
            </a:r>
            <a:endParaRPr lang="ja-JP" altLang="en-US" sz="1200" dirty="0">
              <a:solidFill>
                <a:prstClr val="black"/>
              </a:solidFill>
              <a:latin typeface="ＭＳ Ｐゴシック"/>
              <a:ea typeface="ＭＳ Ｐゴシック"/>
              <a:cs typeface="メイリオ" pitchFamily="50" charset="-128"/>
            </a:endParaRPr>
          </a:p>
        </p:txBody>
      </p:sp>
      <p:sp>
        <p:nvSpPr>
          <p:cNvPr id="21" name="テキスト ボックス 20"/>
          <p:cNvSpPr txBox="1"/>
          <p:nvPr/>
        </p:nvSpPr>
        <p:spPr>
          <a:xfrm>
            <a:off x="429361" y="4525110"/>
            <a:ext cx="9038898" cy="830997"/>
          </a:xfrm>
          <a:prstGeom prst="rect">
            <a:avLst/>
          </a:prstGeom>
          <a:noFill/>
        </p:spPr>
        <p:txBody>
          <a:bodyPr wrap="square" rtlCol="0">
            <a:spAutoFit/>
          </a:bodyPr>
          <a:lstStyle/>
          <a:p>
            <a:pPr fontAlgn="base" hangingPunct="0"/>
            <a:r>
              <a:rPr lang="ja-JP" altLang="ja-JP" sz="1200" dirty="0"/>
              <a:t>・　労働能力等に基づくことなく、単に障害者だからという理由で、障害者を昇進の対象としないこと。</a:t>
            </a:r>
          </a:p>
          <a:p>
            <a:pPr fontAlgn="base" hangingPunct="0"/>
            <a:r>
              <a:rPr lang="ja-JP" altLang="ja-JP" sz="1200" dirty="0"/>
              <a:t>・　障害者に対してのみ上司の推薦を昇進の要件とすること。</a:t>
            </a:r>
          </a:p>
          <a:p>
            <a:pPr marL="88900" indent="-88900" fontAlgn="base" hangingPunct="0"/>
            <a:r>
              <a:rPr lang="ja-JP" altLang="ja-JP" sz="1200" dirty="0"/>
              <a:t>・　昇進基準を満たす者が障害者を含めて複数いる場合に、労働能力等に基づくことなく、単に障害者だからという理由で、障害者でない者を優先して昇進の対象とすること</a:t>
            </a:r>
            <a:r>
              <a:rPr lang="ja-JP" altLang="ja-JP" sz="1200" dirty="0" smtClean="0"/>
              <a:t>。</a:t>
            </a:r>
            <a:endParaRPr lang="ja-JP" altLang="en-US" sz="1200" dirty="0"/>
          </a:p>
        </p:txBody>
      </p:sp>
      <p:sp>
        <p:nvSpPr>
          <p:cNvPr id="22" name="角丸四角形 21"/>
          <p:cNvSpPr/>
          <p:nvPr/>
        </p:nvSpPr>
        <p:spPr>
          <a:xfrm>
            <a:off x="263101" y="5600727"/>
            <a:ext cx="9408317" cy="996626"/>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1600">
              <a:solidFill>
                <a:srgbClr val="FFFFFF"/>
              </a:solidFill>
            </a:endParaRPr>
          </a:p>
        </p:txBody>
      </p:sp>
      <p:sp>
        <p:nvSpPr>
          <p:cNvPr id="23" name="AutoShape 6"/>
          <p:cNvSpPr>
            <a:spLocks noChangeArrowheads="1"/>
          </p:cNvSpPr>
          <p:nvPr/>
        </p:nvSpPr>
        <p:spPr bwMode="auto">
          <a:xfrm>
            <a:off x="488504" y="5462250"/>
            <a:ext cx="792088"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５　降格</a:t>
            </a:r>
            <a:endParaRPr lang="ja-JP" altLang="en-US" sz="1200" dirty="0">
              <a:solidFill>
                <a:prstClr val="black"/>
              </a:solidFill>
              <a:latin typeface="ＭＳ Ｐゴシック"/>
              <a:ea typeface="ＭＳ Ｐゴシック"/>
              <a:cs typeface="メイリオ" pitchFamily="50" charset="-128"/>
            </a:endParaRPr>
          </a:p>
        </p:txBody>
      </p:sp>
      <p:sp>
        <p:nvSpPr>
          <p:cNvPr id="6" name="正方形/長方形 5"/>
          <p:cNvSpPr/>
          <p:nvPr/>
        </p:nvSpPr>
        <p:spPr>
          <a:xfrm>
            <a:off x="293877" y="5756088"/>
            <a:ext cx="9377542" cy="830997"/>
          </a:xfrm>
          <a:prstGeom prst="rect">
            <a:avLst/>
          </a:prstGeom>
        </p:spPr>
        <p:txBody>
          <a:bodyPr wrap="square">
            <a:spAutoFit/>
          </a:bodyPr>
          <a:lstStyle/>
          <a:p>
            <a:pPr marL="88900" indent="-88900"/>
            <a:r>
              <a:rPr lang="ja-JP" altLang="en-US" sz="1200" dirty="0"/>
              <a:t>・　労働能力等に基づくことなく、単に障害者だからという理由で、障害者に対してのみ降格の対象とすること。</a:t>
            </a:r>
          </a:p>
          <a:p>
            <a:pPr marL="88900" indent="-88900"/>
            <a:r>
              <a:rPr lang="ja-JP" altLang="en-US" sz="1200" dirty="0"/>
              <a:t>・　</a:t>
            </a:r>
            <a:r>
              <a:rPr lang="ja-JP" altLang="en-US" sz="1200" spc="-150" dirty="0"/>
              <a:t>障害者でない者については成績が最低の者のみを降格の対象とするが、障害者については成績が平均以下の者を降格の対象とすること。</a:t>
            </a:r>
          </a:p>
          <a:p>
            <a:pPr marL="88900" indent="-88900"/>
            <a:r>
              <a:rPr lang="ja-JP" altLang="en-US" sz="1200" dirty="0"/>
              <a:t>・　降格基準を満たす者が障害者を含めて複数いる場合に、労働能力等に基づくことなく、単に障害者だからという理由で、障害者を優先して降格の対象とすること。</a:t>
            </a:r>
          </a:p>
        </p:txBody>
      </p:sp>
      <p:sp>
        <p:nvSpPr>
          <p:cNvPr id="24" name="スライド番号プレースホルダー 2"/>
          <p:cNvSpPr>
            <a:spLocks/>
          </p:cNvSpPr>
          <p:nvPr/>
        </p:nvSpPr>
        <p:spPr bwMode="auto">
          <a:xfrm>
            <a:off x="9386623"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26</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1583633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8"/>
          <p:cNvSpPr>
            <a:spLocks noChangeArrowheads="1"/>
          </p:cNvSpPr>
          <p:nvPr/>
        </p:nvSpPr>
        <p:spPr bwMode="auto">
          <a:xfrm>
            <a:off x="-2732" y="0"/>
            <a:ext cx="9906000" cy="455096"/>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2000" b="1" dirty="0">
                <a:solidFill>
                  <a:srgbClr val="000000"/>
                </a:solidFill>
              </a:rPr>
              <a:t>（参考）差別に該当すると考えられる例</a:t>
            </a:r>
          </a:p>
        </p:txBody>
      </p:sp>
      <p:sp>
        <p:nvSpPr>
          <p:cNvPr id="14" name="角丸四角形 13"/>
          <p:cNvSpPr/>
          <p:nvPr/>
        </p:nvSpPr>
        <p:spPr>
          <a:xfrm>
            <a:off x="272481" y="583356"/>
            <a:ext cx="9408317" cy="973436"/>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5" name="AutoShape 6"/>
          <p:cNvSpPr>
            <a:spLocks noChangeArrowheads="1"/>
          </p:cNvSpPr>
          <p:nvPr/>
        </p:nvSpPr>
        <p:spPr bwMode="auto">
          <a:xfrm>
            <a:off x="497883" y="465934"/>
            <a:ext cx="1200160"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６　教育訓練</a:t>
            </a:r>
            <a:endParaRPr lang="ja-JP" altLang="en-US" sz="1200" dirty="0">
              <a:solidFill>
                <a:prstClr val="black"/>
              </a:solidFill>
              <a:latin typeface="ＭＳ Ｐゴシック"/>
              <a:ea typeface="ＭＳ Ｐゴシック"/>
              <a:cs typeface="メイリオ" pitchFamily="50" charset="-128"/>
            </a:endParaRPr>
          </a:p>
        </p:txBody>
      </p:sp>
      <p:sp>
        <p:nvSpPr>
          <p:cNvPr id="4" name="テキスト ボックス 3"/>
          <p:cNvSpPr txBox="1"/>
          <p:nvPr/>
        </p:nvSpPr>
        <p:spPr>
          <a:xfrm>
            <a:off x="272480" y="718833"/>
            <a:ext cx="9283031" cy="1015663"/>
          </a:xfrm>
          <a:prstGeom prst="rect">
            <a:avLst/>
          </a:prstGeom>
          <a:noFill/>
        </p:spPr>
        <p:txBody>
          <a:bodyPr wrap="square" rtlCol="0">
            <a:spAutoFit/>
          </a:bodyPr>
          <a:lstStyle/>
          <a:p>
            <a:pPr marL="88900" indent="-88900" fontAlgn="base" hangingPunct="0"/>
            <a:r>
              <a:rPr lang="ja-JP" altLang="ja-JP" sz="1200" dirty="0"/>
              <a:t>・　一定の職務に従事する者を対象とする教育訓練を行うに当たって、障害者でない者は教育訓練の対象としているが、障害者</a:t>
            </a:r>
            <a:r>
              <a:rPr lang="ja-JP" altLang="ja-JP" sz="1200" dirty="0" smtClean="0"/>
              <a:t>は</a:t>
            </a:r>
            <a:endParaRPr lang="en-US" altLang="ja-JP" sz="1200" dirty="0" smtClean="0"/>
          </a:p>
          <a:p>
            <a:pPr marL="88900" indent="-88900" fontAlgn="base" hangingPunct="0"/>
            <a:r>
              <a:rPr lang="ja-JP" altLang="en-US" sz="1200" dirty="0"/>
              <a:t>　</a:t>
            </a:r>
            <a:r>
              <a:rPr lang="ja-JP" altLang="ja-JP" sz="1200" dirty="0" smtClean="0"/>
              <a:t>教育</a:t>
            </a:r>
            <a:r>
              <a:rPr lang="ja-JP" altLang="ja-JP" sz="1200" dirty="0"/>
              <a:t>訓練の対象としないこと。</a:t>
            </a:r>
          </a:p>
          <a:p>
            <a:pPr marL="88900" indent="-88900" fontAlgn="base" hangingPunct="0"/>
            <a:r>
              <a:rPr lang="ja-JP" altLang="ja-JP" sz="1200" dirty="0"/>
              <a:t>・　一定の職務に従事する者を対象とする教育訓練を行うに当たって、労働能力等に基づくことなく、障害者については、障害者</a:t>
            </a:r>
            <a:r>
              <a:rPr lang="ja-JP" altLang="ja-JP" sz="1200" dirty="0" smtClean="0"/>
              <a:t>で</a:t>
            </a:r>
            <a:endParaRPr lang="en-US" altLang="ja-JP" sz="1200" dirty="0" smtClean="0"/>
          </a:p>
          <a:p>
            <a:pPr marL="88900" indent="-88900" fontAlgn="base" hangingPunct="0"/>
            <a:r>
              <a:rPr lang="ja-JP" altLang="en-US" sz="1200" dirty="0"/>
              <a:t>　</a:t>
            </a:r>
            <a:r>
              <a:rPr lang="ja-JP" altLang="ja-JP" sz="1200" dirty="0" smtClean="0"/>
              <a:t>ない</a:t>
            </a:r>
            <a:r>
              <a:rPr lang="ja-JP" altLang="ja-JP" sz="1200" dirty="0"/>
              <a:t>者と比較して長い勤続年数を教育訓練の受講要件とすること。</a:t>
            </a:r>
          </a:p>
          <a:p>
            <a:endParaRPr lang="ja-JP" altLang="en-US" sz="1200" dirty="0"/>
          </a:p>
        </p:txBody>
      </p:sp>
      <p:sp>
        <p:nvSpPr>
          <p:cNvPr id="16" name="角丸四角形 15"/>
          <p:cNvSpPr/>
          <p:nvPr/>
        </p:nvSpPr>
        <p:spPr>
          <a:xfrm>
            <a:off x="272481" y="1950242"/>
            <a:ext cx="9408317" cy="937662"/>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7" name="AutoShape 6"/>
          <p:cNvSpPr>
            <a:spLocks noChangeArrowheads="1"/>
          </p:cNvSpPr>
          <p:nvPr/>
        </p:nvSpPr>
        <p:spPr bwMode="auto">
          <a:xfrm>
            <a:off x="497882" y="1773992"/>
            <a:ext cx="1195396"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７　福利</a:t>
            </a:r>
            <a:r>
              <a:rPr lang="ja-JP" altLang="en-US" sz="1200" dirty="0">
                <a:solidFill>
                  <a:prstClr val="black"/>
                </a:solidFill>
                <a:latin typeface="ＭＳ Ｐゴシック"/>
                <a:ea typeface="ＭＳ Ｐゴシック"/>
                <a:cs typeface="メイリオ" pitchFamily="50" charset="-128"/>
              </a:rPr>
              <a:t>厚生</a:t>
            </a:r>
          </a:p>
        </p:txBody>
      </p:sp>
      <p:sp>
        <p:nvSpPr>
          <p:cNvPr id="18" name="テキスト ボックス 17"/>
          <p:cNvSpPr txBox="1"/>
          <p:nvPr/>
        </p:nvSpPr>
        <p:spPr>
          <a:xfrm>
            <a:off x="287228" y="2056909"/>
            <a:ext cx="9268283" cy="830997"/>
          </a:xfrm>
          <a:prstGeom prst="rect">
            <a:avLst/>
          </a:prstGeom>
          <a:noFill/>
        </p:spPr>
        <p:txBody>
          <a:bodyPr wrap="square" rtlCol="0">
            <a:spAutoFit/>
          </a:bodyPr>
          <a:lstStyle/>
          <a:p>
            <a:pPr fontAlgn="base" hangingPunct="0"/>
            <a:r>
              <a:rPr lang="ja-JP" altLang="ja-JP" sz="1200" dirty="0"/>
              <a:t>・　企業が福利厚生の措置を行っている場合に、単に障害者だからという理由で、当該福利厚生の措置の対象としないこと。</a:t>
            </a:r>
          </a:p>
          <a:p>
            <a:pPr fontAlgn="base" hangingPunct="0"/>
            <a:r>
              <a:rPr lang="ja-JP" altLang="ja-JP" sz="1200" dirty="0"/>
              <a:t>・　私的保険制度の補助、奨学金の支給等の福利厚生の措置を行っている場合に、障害者に対してのみ、特別な条件を付すこと。</a:t>
            </a:r>
          </a:p>
          <a:p>
            <a:pPr marL="88900" indent="-88900" fontAlgn="base" hangingPunct="0"/>
            <a:r>
              <a:rPr lang="ja-JP" altLang="ja-JP" sz="1200" dirty="0"/>
              <a:t>・　障害者と障害者でない者が等しく要件を満たしているにも関わらず、障害者でない者を優先して住宅資金の貸付等の福利厚生の措置の対象とすること。</a:t>
            </a:r>
          </a:p>
        </p:txBody>
      </p:sp>
      <p:sp>
        <p:nvSpPr>
          <p:cNvPr id="19" name="角丸四角形 18"/>
          <p:cNvSpPr/>
          <p:nvPr/>
        </p:nvSpPr>
        <p:spPr>
          <a:xfrm>
            <a:off x="282464" y="3270238"/>
            <a:ext cx="9408317" cy="849409"/>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20" name="AutoShape 6"/>
          <p:cNvSpPr>
            <a:spLocks noChangeArrowheads="1"/>
          </p:cNvSpPr>
          <p:nvPr/>
        </p:nvSpPr>
        <p:spPr bwMode="auto">
          <a:xfrm>
            <a:off x="488505" y="3140968"/>
            <a:ext cx="1204774"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spc="-150" dirty="0" smtClean="0">
                <a:solidFill>
                  <a:prstClr val="black"/>
                </a:solidFill>
                <a:latin typeface="ＭＳ Ｐゴシック"/>
                <a:ea typeface="ＭＳ Ｐゴシック"/>
                <a:cs typeface="メイリオ" pitchFamily="50" charset="-128"/>
              </a:rPr>
              <a:t>８　職種の変更</a:t>
            </a:r>
            <a:endParaRPr lang="ja-JP" altLang="en-US" sz="1200" spc="-150" dirty="0">
              <a:solidFill>
                <a:prstClr val="black"/>
              </a:solidFill>
              <a:latin typeface="ＭＳ Ｐゴシック"/>
              <a:ea typeface="ＭＳ Ｐゴシック"/>
              <a:cs typeface="メイリオ" pitchFamily="50" charset="-128"/>
            </a:endParaRPr>
          </a:p>
        </p:txBody>
      </p:sp>
      <p:sp>
        <p:nvSpPr>
          <p:cNvPr id="21" name="テキスト ボックス 20"/>
          <p:cNvSpPr txBox="1"/>
          <p:nvPr/>
        </p:nvSpPr>
        <p:spPr>
          <a:xfrm>
            <a:off x="429361" y="3473316"/>
            <a:ext cx="9251437" cy="646331"/>
          </a:xfrm>
          <a:prstGeom prst="rect">
            <a:avLst/>
          </a:prstGeom>
          <a:noFill/>
        </p:spPr>
        <p:txBody>
          <a:bodyPr wrap="square" rtlCol="0">
            <a:spAutoFit/>
          </a:bodyPr>
          <a:lstStyle/>
          <a:p>
            <a:pPr fontAlgn="base" hangingPunct="0"/>
            <a:r>
              <a:rPr lang="ja-JP" altLang="ja-JP" sz="1200" dirty="0"/>
              <a:t>・　労働能力等に基づくことなく、単に障害者だからという理由で、障害者だけを総合職から一般職に変更させること。</a:t>
            </a:r>
          </a:p>
          <a:p>
            <a:pPr marL="88900" indent="-88900" fontAlgn="base" hangingPunct="0"/>
            <a:r>
              <a:rPr lang="ja-JP" altLang="ja-JP" sz="1200" dirty="0"/>
              <a:t>・　</a:t>
            </a:r>
            <a:r>
              <a:rPr lang="ja-JP" altLang="ja-JP" sz="1200" spc="-150" dirty="0"/>
              <a:t>労働能力等に基づくことなく、単に障害者だからという理由で、障害者だけを、一般職から総合職への変更の対象</a:t>
            </a:r>
            <a:r>
              <a:rPr lang="ja-JP" altLang="ja-JP" sz="1200" spc="-150" dirty="0" smtClean="0"/>
              <a:t>から</a:t>
            </a:r>
            <a:r>
              <a:rPr lang="ja-JP" altLang="ja-JP" sz="1200" spc="-150" dirty="0"/>
              <a:t>排除すること。</a:t>
            </a:r>
          </a:p>
          <a:p>
            <a:pPr fontAlgn="base" hangingPunct="0"/>
            <a:r>
              <a:rPr lang="ja-JP" altLang="ja-JP" sz="1200" dirty="0"/>
              <a:t>・　一般職から総合職への職種の変更に当たって、障害者に対してのみ長期の勤続年数の要件を付すこと。</a:t>
            </a:r>
          </a:p>
        </p:txBody>
      </p:sp>
      <p:sp>
        <p:nvSpPr>
          <p:cNvPr id="22" name="角丸四角形 21"/>
          <p:cNvSpPr/>
          <p:nvPr/>
        </p:nvSpPr>
        <p:spPr>
          <a:xfrm>
            <a:off x="344489" y="4391138"/>
            <a:ext cx="9408317" cy="989831"/>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23" name="AutoShape 6"/>
          <p:cNvSpPr>
            <a:spLocks noChangeArrowheads="1"/>
          </p:cNvSpPr>
          <p:nvPr/>
        </p:nvSpPr>
        <p:spPr bwMode="auto">
          <a:xfrm>
            <a:off x="506284" y="4261868"/>
            <a:ext cx="1494388"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spc="-150" dirty="0" smtClean="0">
                <a:solidFill>
                  <a:prstClr val="black"/>
                </a:solidFill>
                <a:latin typeface="ＭＳ Ｐゴシック"/>
                <a:ea typeface="ＭＳ Ｐゴシック"/>
                <a:cs typeface="メイリオ" pitchFamily="50" charset="-128"/>
              </a:rPr>
              <a:t>９　雇用形態の変更</a:t>
            </a:r>
            <a:endParaRPr lang="ja-JP" altLang="en-US" sz="1200" spc="-150" dirty="0">
              <a:solidFill>
                <a:prstClr val="black"/>
              </a:solidFill>
              <a:latin typeface="ＭＳ Ｐゴシック"/>
              <a:ea typeface="ＭＳ Ｐゴシック"/>
              <a:cs typeface="メイリオ" pitchFamily="50" charset="-128"/>
            </a:endParaRPr>
          </a:p>
        </p:txBody>
      </p:sp>
      <p:sp>
        <p:nvSpPr>
          <p:cNvPr id="24" name="テキスト ボックス 23"/>
          <p:cNvSpPr txBox="1"/>
          <p:nvPr/>
        </p:nvSpPr>
        <p:spPr>
          <a:xfrm>
            <a:off x="432393" y="4549972"/>
            <a:ext cx="9320412" cy="830997"/>
          </a:xfrm>
          <a:prstGeom prst="rect">
            <a:avLst/>
          </a:prstGeom>
          <a:noFill/>
        </p:spPr>
        <p:txBody>
          <a:bodyPr wrap="square" rtlCol="0">
            <a:spAutoFit/>
          </a:bodyPr>
          <a:lstStyle/>
          <a:p>
            <a:pPr fontAlgn="base" hangingPunct="0"/>
            <a:r>
              <a:rPr lang="ja-JP" altLang="en-US" sz="1200" dirty="0"/>
              <a:t>・　労働能力等に基づくことなく、単に障害者だからという理由で、障害者だけを、フルタイムからパートタイムに変更させること。</a:t>
            </a:r>
          </a:p>
          <a:p>
            <a:pPr fontAlgn="base" hangingPunct="0"/>
            <a:r>
              <a:rPr lang="ja-JP" altLang="en-US" sz="1200" dirty="0"/>
              <a:t>・　労働能力等に基づくことなく、単に障害者だからという理由で、障害者だけを、パートタイムからフルタイムへの変更の対象</a:t>
            </a:r>
            <a:r>
              <a:rPr lang="ja-JP" altLang="en-US" sz="1200" dirty="0" smtClean="0"/>
              <a:t>から</a:t>
            </a:r>
            <a:endParaRPr lang="en-US" altLang="ja-JP" sz="1200" dirty="0" smtClean="0"/>
          </a:p>
          <a:p>
            <a:pPr fontAlgn="base" hangingPunct="0"/>
            <a:r>
              <a:rPr lang="ja-JP" altLang="en-US" sz="1200" dirty="0"/>
              <a:t>　</a:t>
            </a:r>
            <a:r>
              <a:rPr lang="ja-JP" altLang="en-US" sz="1200" dirty="0" smtClean="0"/>
              <a:t>排除</a:t>
            </a:r>
            <a:r>
              <a:rPr lang="ja-JP" altLang="en-US" sz="1200" dirty="0"/>
              <a:t>すること。</a:t>
            </a:r>
          </a:p>
          <a:p>
            <a:pPr fontAlgn="base" hangingPunct="0"/>
            <a:r>
              <a:rPr lang="ja-JP" altLang="en-US" sz="1200" dirty="0"/>
              <a:t>・　パートタイムからフルタイムへの変更の基準を満たす労働者の中から、障害者でない者を優先してその対象とすること。</a:t>
            </a:r>
          </a:p>
        </p:txBody>
      </p:sp>
      <p:sp>
        <p:nvSpPr>
          <p:cNvPr id="28" name="角丸四角形 27"/>
          <p:cNvSpPr/>
          <p:nvPr/>
        </p:nvSpPr>
        <p:spPr>
          <a:xfrm>
            <a:off x="272481" y="5675935"/>
            <a:ext cx="9408317" cy="1158078"/>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29" name="AutoShape 6"/>
          <p:cNvSpPr>
            <a:spLocks noChangeArrowheads="1"/>
          </p:cNvSpPr>
          <p:nvPr/>
        </p:nvSpPr>
        <p:spPr bwMode="auto">
          <a:xfrm>
            <a:off x="493269" y="5530248"/>
            <a:ext cx="1507403"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１０　退職の勧奨</a:t>
            </a:r>
            <a:endParaRPr lang="ja-JP" altLang="en-US" sz="1200" dirty="0">
              <a:solidFill>
                <a:prstClr val="black"/>
              </a:solidFill>
              <a:latin typeface="ＭＳ Ｐゴシック"/>
              <a:ea typeface="ＭＳ Ｐゴシック"/>
              <a:cs typeface="メイリオ" pitchFamily="50" charset="-128"/>
            </a:endParaRPr>
          </a:p>
        </p:txBody>
      </p:sp>
      <p:sp>
        <p:nvSpPr>
          <p:cNvPr id="30" name="テキスト ボックス 29"/>
          <p:cNvSpPr txBox="1"/>
          <p:nvPr/>
        </p:nvSpPr>
        <p:spPr>
          <a:xfrm>
            <a:off x="419377" y="5803604"/>
            <a:ext cx="9261420" cy="1015663"/>
          </a:xfrm>
          <a:prstGeom prst="rect">
            <a:avLst/>
          </a:prstGeom>
          <a:noFill/>
        </p:spPr>
        <p:txBody>
          <a:bodyPr wrap="square" rtlCol="0">
            <a:spAutoFit/>
          </a:bodyPr>
          <a:lstStyle/>
          <a:p>
            <a:pPr fontAlgn="base" hangingPunct="0"/>
            <a:r>
              <a:rPr lang="ja-JP" altLang="en-US" sz="1200" dirty="0"/>
              <a:t>・　労働能力等に基づくことなく、単に障害者だからという理由で、障害者のみを退職の勧奨の対象とすること。</a:t>
            </a:r>
          </a:p>
          <a:p>
            <a:pPr fontAlgn="base" hangingPunct="0"/>
            <a:r>
              <a:rPr lang="ja-JP" altLang="en-US" sz="1200" dirty="0"/>
              <a:t>・　障害者でない者については成績が最低の者のみを退職の勧奨の対象とするが、障害者については平均以下の者を退職の</a:t>
            </a:r>
            <a:r>
              <a:rPr lang="ja-JP" altLang="en-US" sz="1200" dirty="0" smtClean="0"/>
              <a:t>勧奨　</a:t>
            </a:r>
            <a:endParaRPr lang="en-US" altLang="ja-JP" sz="1200" dirty="0" smtClean="0"/>
          </a:p>
          <a:p>
            <a:pPr fontAlgn="base" hangingPunct="0"/>
            <a:r>
              <a:rPr lang="ja-JP" altLang="en-US" sz="1200" dirty="0"/>
              <a:t>　</a:t>
            </a:r>
            <a:r>
              <a:rPr lang="ja-JP" altLang="en-US" sz="1200" dirty="0" smtClean="0"/>
              <a:t>の</a:t>
            </a:r>
            <a:r>
              <a:rPr lang="ja-JP" altLang="en-US" sz="1200" dirty="0"/>
              <a:t>対象とすること。</a:t>
            </a:r>
          </a:p>
          <a:p>
            <a:pPr fontAlgn="base" hangingPunct="0"/>
            <a:r>
              <a:rPr lang="ja-JP" altLang="en-US" sz="1200" dirty="0"/>
              <a:t>・　退職の勧奨の対象となる基準を満たす者が障害者を含めて複数いる場合に、労働能力等に基づくことなく、単に障害者だから</a:t>
            </a:r>
            <a:r>
              <a:rPr lang="ja-JP" altLang="en-US" sz="1200" dirty="0" smtClean="0"/>
              <a:t>と　</a:t>
            </a:r>
            <a:endParaRPr lang="en-US" altLang="ja-JP" sz="1200" dirty="0" smtClean="0"/>
          </a:p>
          <a:p>
            <a:pPr fontAlgn="base" hangingPunct="0"/>
            <a:r>
              <a:rPr lang="ja-JP" altLang="en-US" sz="1200" dirty="0"/>
              <a:t>　</a:t>
            </a:r>
            <a:r>
              <a:rPr lang="ja-JP" altLang="en-US" sz="1200" dirty="0" smtClean="0"/>
              <a:t>いう</a:t>
            </a:r>
            <a:r>
              <a:rPr lang="ja-JP" altLang="en-US" sz="1200" dirty="0"/>
              <a:t>理由で、障害者を優先して退職の勧奨の対象とすること。</a:t>
            </a:r>
          </a:p>
        </p:txBody>
      </p:sp>
      <p:sp>
        <p:nvSpPr>
          <p:cNvPr id="25" name="スライド番号プレースホルダー 2"/>
          <p:cNvSpPr>
            <a:spLocks/>
          </p:cNvSpPr>
          <p:nvPr/>
        </p:nvSpPr>
        <p:spPr bwMode="auto">
          <a:xfrm>
            <a:off x="9386623"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27</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16459192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8"/>
          <p:cNvSpPr>
            <a:spLocks noChangeArrowheads="1"/>
          </p:cNvSpPr>
          <p:nvPr/>
        </p:nvSpPr>
        <p:spPr bwMode="auto">
          <a:xfrm>
            <a:off x="-2732" y="0"/>
            <a:ext cx="9906000" cy="455096"/>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2000" b="1" dirty="0">
                <a:solidFill>
                  <a:srgbClr val="000000"/>
                </a:solidFill>
              </a:rPr>
              <a:t>（参考）差別に該当すると考えられる例</a:t>
            </a:r>
          </a:p>
        </p:txBody>
      </p:sp>
      <p:sp>
        <p:nvSpPr>
          <p:cNvPr id="14" name="角丸四角形 13"/>
          <p:cNvSpPr/>
          <p:nvPr/>
        </p:nvSpPr>
        <p:spPr>
          <a:xfrm>
            <a:off x="272481" y="1098150"/>
            <a:ext cx="9408317" cy="781808"/>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5" name="AutoShape 6"/>
          <p:cNvSpPr>
            <a:spLocks noChangeArrowheads="1"/>
          </p:cNvSpPr>
          <p:nvPr/>
        </p:nvSpPr>
        <p:spPr bwMode="auto">
          <a:xfrm>
            <a:off x="497884" y="980728"/>
            <a:ext cx="926725"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１１　定年</a:t>
            </a:r>
            <a:endParaRPr lang="ja-JP" altLang="en-US" sz="1200" dirty="0">
              <a:solidFill>
                <a:prstClr val="black"/>
              </a:solidFill>
              <a:latin typeface="ＭＳ Ｐゴシック"/>
              <a:ea typeface="ＭＳ Ｐゴシック"/>
              <a:cs typeface="メイリオ" pitchFamily="50" charset="-128"/>
            </a:endParaRPr>
          </a:p>
        </p:txBody>
      </p:sp>
      <p:sp>
        <p:nvSpPr>
          <p:cNvPr id="4" name="テキスト ボックス 3"/>
          <p:cNvSpPr txBox="1"/>
          <p:nvPr/>
        </p:nvSpPr>
        <p:spPr>
          <a:xfrm>
            <a:off x="272480" y="1307369"/>
            <a:ext cx="9038898" cy="646331"/>
          </a:xfrm>
          <a:prstGeom prst="rect">
            <a:avLst/>
          </a:prstGeom>
          <a:noFill/>
        </p:spPr>
        <p:txBody>
          <a:bodyPr wrap="square" rtlCol="0">
            <a:spAutoFit/>
          </a:bodyPr>
          <a:lstStyle/>
          <a:p>
            <a:pPr fontAlgn="base" hangingPunct="0"/>
            <a:r>
              <a:rPr lang="ja-JP" altLang="ja-JP" sz="1200" dirty="0"/>
              <a:t>・　障害者でない者には定年を定めない一方で、障害者のみ定年を</a:t>
            </a:r>
            <a:r>
              <a:rPr lang="en-US" altLang="ja-JP" sz="1200" dirty="0"/>
              <a:t>60</a:t>
            </a:r>
            <a:r>
              <a:rPr lang="ja-JP" altLang="ja-JP" sz="1200" dirty="0"/>
              <a:t>歳と定めること。</a:t>
            </a:r>
          </a:p>
          <a:p>
            <a:pPr fontAlgn="base" hangingPunct="0"/>
            <a:r>
              <a:rPr lang="ja-JP" altLang="ja-JP" sz="1200" dirty="0"/>
              <a:t>・　障害者でない者の定年は</a:t>
            </a:r>
            <a:r>
              <a:rPr lang="en-US" altLang="ja-JP" sz="1200" dirty="0"/>
              <a:t>65</a:t>
            </a:r>
            <a:r>
              <a:rPr lang="ja-JP" altLang="ja-JP" sz="1200" dirty="0"/>
              <a:t>歳とする一方で、障害者の定年は</a:t>
            </a:r>
            <a:r>
              <a:rPr lang="en-US" altLang="ja-JP" sz="1200" dirty="0"/>
              <a:t>60</a:t>
            </a:r>
            <a:r>
              <a:rPr lang="ja-JP" altLang="ja-JP" sz="1200" dirty="0"/>
              <a:t>歳とすること。</a:t>
            </a:r>
          </a:p>
          <a:p>
            <a:endParaRPr lang="ja-JP" altLang="en-US" sz="1200" dirty="0"/>
          </a:p>
        </p:txBody>
      </p:sp>
      <p:sp>
        <p:nvSpPr>
          <p:cNvPr id="16" name="角丸四角形 15"/>
          <p:cNvSpPr/>
          <p:nvPr/>
        </p:nvSpPr>
        <p:spPr>
          <a:xfrm>
            <a:off x="272481" y="2479784"/>
            <a:ext cx="9408317" cy="752996"/>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7" name="AutoShape 6"/>
          <p:cNvSpPr>
            <a:spLocks noChangeArrowheads="1"/>
          </p:cNvSpPr>
          <p:nvPr/>
        </p:nvSpPr>
        <p:spPr bwMode="auto">
          <a:xfrm>
            <a:off x="497884" y="2288786"/>
            <a:ext cx="926725"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１２　解雇</a:t>
            </a:r>
            <a:endParaRPr lang="ja-JP" altLang="en-US" sz="1200" dirty="0">
              <a:solidFill>
                <a:prstClr val="black"/>
              </a:solidFill>
              <a:latin typeface="ＭＳ Ｐゴシック"/>
              <a:ea typeface="ＭＳ Ｐゴシック"/>
              <a:cs typeface="メイリオ" pitchFamily="50" charset="-128"/>
            </a:endParaRPr>
          </a:p>
        </p:txBody>
      </p:sp>
      <p:sp>
        <p:nvSpPr>
          <p:cNvPr id="18" name="テキスト ボックス 17"/>
          <p:cNvSpPr txBox="1"/>
          <p:nvPr/>
        </p:nvSpPr>
        <p:spPr>
          <a:xfrm>
            <a:off x="287227" y="2571703"/>
            <a:ext cx="9274285" cy="646331"/>
          </a:xfrm>
          <a:prstGeom prst="rect">
            <a:avLst/>
          </a:prstGeom>
          <a:noFill/>
        </p:spPr>
        <p:txBody>
          <a:bodyPr wrap="square" rtlCol="0">
            <a:spAutoFit/>
          </a:bodyPr>
          <a:lstStyle/>
          <a:p>
            <a:pPr fontAlgn="base" hangingPunct="0"/>
            <a:r>
              <a:rPr lang="ja-JP" altLang="ja-JP" sz="1200" dirty="0"/>
              <a:t>・　労働能力等に基づくことなく、単に障害者だからという理由で、解雇の対象とすること。</a:t>
            </a:r>
          </a:p>
          <a:p>
            <a:pPr fontAlgn="base" hangingPunct="0"/>
            <a:r>
              <a:rPr lang="ja-JP" altLang="ja-JP" sz="1200" dirty="0"/>
              <a:t>・　</a:t>
            </a:r>
            <a:r>
              <a:rPr lang="ja-JP" altLang="ja-JP" sz="1200" spc="-150" dirty="0"/>
              <a:t>障害者でない者については成績が最低の者のみを解雇の対象とするが、障害者については成績が平均以下の者を解雇の対象とすること。</a:t>
            </a:r>
          </a:p>
          <a:p>
            <a:pPr fontAlgn="base" hangingPunct="0"/>
            <a:r>
              <a:rPr lang="ja-JP" altLang="ja-JP" sz="1200" dirty="0"/>
              <a:t>・　労働能力等に基づくことなく、単に障害者だからという理由で、障害者を優先して解雇の対象とすること。</a:t>
            </a:r>
          </a:p>
        </p:txBody>
      </p:sp>
      <p:sp>
        <p:nvSpPr>
          <p:cNvPr id="19" name="角丸四角形 18"/>
          <p:cNvSpPr/>
          <p:nvPr/>
        </p:nvSpPr>
        <p:spPr>
          <a:xfrm>
            <a:off x="282464" y="3785030"/>
            <a:ext cx="9408317" cy="940114"/>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20" name="AutoShape 6"/>
          <p:cNvSpPr>
            <a:spLocks noChangeArrowheads="1"/>
          </p:cNvSpPr>
          <p:nvPr/>
        </p:nvSpPr>
        <p:spPr bwMode="auto">
          <a:xfrm>
            <a:off x="488504" y="3655762"/>
            <a:ext cx="1728193" cy="293836"/>
          </a:xfrm>
          <a:prstGeom prst="roundRect">
            <a:avLst>
              <a:gd name="adj" fmla="val 16667"/>
            </a:avLst>
          </a:prstGeom>
          <a:solidFill>
            <a:schemeClr val="accent6">
              <a:lumMod val="20000"/>
              <a:lumOff val="80000"/>
            </a:schemeClr>
          </a:solidFill>
          <a:ln w="15875">
            <a:solidFill>
              <a:schemeClr val="tx1"/>
            </a:solidFill>
            <a:round/>
            <a:headEnd/>
            <a:tailEnd/>
          </a:ln>
          <a:effectLst/>
        </p:spPr>
        <p:txBody>
          <a:bodyPr wrap="square" lIns="80133" tIns="40067" rIns="80133" bIns="40067" anchor="ctr">
            <a:spAutoFit/>
          </a:bodyPr>
          <a:lstStyle/>
          <a:p>
            <a:pPr defTabSz="872568" fontAlgn="auto">
              <a:spcBef>
                <a:spcPts val="0"/>
              </a:spcBef>
              <a:spcAft>
                <a:spcPts val="0"/>
              </a:spcAft>
              <a:defRPr/>
            </a:pPr>
            <a:r>
              <a:rPr lang="ja-JP" altLang="en-US" sz="1200" dirty="0" smtClean="0">
                <a:solidFill>
                  <a:prstClr val="black"/>
                </a:solidFill>
                <a:latin typeface="ＭＳ Ｐゴシック"/>
                <a:ea typeface="ＭＳ Ｐゴシック"/>
                <a:cs typeface="メイリオ" pitchFamily="50" charset="-128"/>
              </a:rPr>
              <a:t>１３　労働契約の更新</a:t>
            </a:r>
            <a:endParaRPr lang="ja-JP" altLang="en-US" sz="1200" dirty="0">
              <a:solidFill>
                <a:prstClr val="black"/>
              </a:solidFill>
              <a:latin typeface="ＭＳ Ｐゴシック"/>
              <a:ea typeface="ＭＳ Ｐゴシック"/>
              <a:cs typeface="メイリオ" pitchFamily="50" charset="-128"/>
            </a:endParaRPr>
          </a:p>
        </p:txBody>
      </p:sp>
      <p:sp>
        <p:nvSpPr>
          <p:cNvPr id="21" name="テキスト ボックス 20"/>
          <p:cNvSpPr txBox="1"/>
          <p:nvPr/>
        </p:nvSpPr>
        <p:spPr>
          <a:xfrm>
            <a:off x="340873" y="3988109"/>
            <a:ext cx="9038898" cy="646331"/>
          </a:xfrm>
          <a:prstGeom prst="rect">
            <a:avLst/>
          </a:prstGeom>
          <a:noFill/>
        </p:spPr>
        <p:txBody>
          <a:bodyPr wrap="square" rtlCol="0">
            <a:spAutoFit/>
          </a:bodyPr>
          <a:lstStyle/>
          <a:p>
            <a:pPr fontAlgn="base" hangingPunct="0"/>
            <a:r>
              <a:rPr lang="ja-JP" altLang="ja-JP" sz="1200" dirty="0"/>
              <a:t>・　労働能力等に基づくことなく、単に障害者だからという理由で、障害者に対してのみ、労働契約を更新しないこと。</a:t>
            </a:r>
          </a:p>
          <a:p>
            <a:pPr fontAlgn="base" hangingPunct="0"/>
            <a:r>
              <a:rPr lang="ja-JP" altLang="ja-JP" sz="1200" dirty="0"/>
              <a:t>・　労働契約の更新の際、障害者に対してのみ、一定以上の成績を上げていることを条件とすること。</a:t>
            </a:r>
          </a:p>
          <a:p>
            <a:pPr fontAlgn="base" hangingPunct="0"/>
            <a:r>
              <a:rPr lang="ja-JP" altLang="ja-JP" sz="1200" dirty="0"/>
              <a:t>・　労働能力等に基づくことなく、障害者でない者を優先して労働契約更新の対象とすること。</a:t>
            </a:r>
          </a:p>
        </p:txBody>
      </p:sp>
      <p:sp>
        <p:nvSpPr>
          <p:cNvPr id="13" name="スライド番号プレースホルダー 2"/>
          <p:cNvSpPr>
            <a:spLocks/>
          </p:cNvSpPr>
          <p:nvPr/>
        </p:nvSpPr>
        <p:spPr bwMode="auto">
          <a:xfrm>
            <a:off x="9386623"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28</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8626492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72480" y="1571540"/>
            <a:ext cx="9505057" cy="2346796"/>
          </a:xfrm>
          <a:prstGeom prst="rect">
            <a:avLst/>
          </a:prstGeom>
        </p:spPr>
        <p:txBody>
          <a:bodyPr wrap="square">
            <a:spAutoFit/>
          </a:bodyPr>
          <a:lstStyle/>
          <a:p>
            <a:pPr fontAlgn="base">
              <a:spcBef>
                <a:spcPts val="600"/>
              </a:spcBef>
              <a:spcAft>
                <a:spcPct val="0"/>
              </a:spcAft>
            </a:pPr>
            <a:r>
              <a:rPr lang="en-US" altLang="ja-JP" sz="1200" b="1" dirty="0">
                <a:solidFill>
                  <a:srgbClr val="000000"/>
                </a:solidFill>
              </a:rPr>
              <a:t> </a:t>
            </a:r>
            <a:r>
              <a:rPr lang="ja-JP" altLang="ja-JP" sz="1400" b="1" dirty="0" smtClean="0">
                <a:solidFill>
                  <a:srgbClr val="000000"/>
                </a:solidFill>
              </a:rPr>
              <a:t>（</a:t>
            </a:r>
            <a:r>
              <a:rPr lang="ja-JP" altLang="ja-JP" sz="1400" b="1" dirty="0">
                <a:solidFill>
                  <a:srgbClr val="000000"/>
                </a:solidFill>
              </a:rPr>
              <a:t>１）基本的な</a:t>
            </a:r>
            <a:r>
              <a:rPr lang="ja-JP" altLang="ja-JP" sz="1400" b="1" dirty="0" smtClean="0">
                <a:solidFill>
                  <a:srgbClr val="000000"/>
                </a:solidFill>
              </a:rPr>
              <a:t>考え方</a:t>
            </a:r>
            <a:endParaRPr lang="en-US" altLang="ja-JP" sz="1400" b="1" dirty="0" smtClean="0">
              <a:solidFill>
                <a:srgbClr val="000000"/>
              </a:solidFill>
            </a:endParaRPr>
          </a:p>
          <a:p>
            <a:pPr fontAlgn="base">
              <a:spcBef>
                <a:spcPct val="0"/>
              </a:spcBef>
              <a:spcAft>
                <a:spcPct val="0"/>
              </a:spcAft>
            </a:pPr>
            <a:endParaRPr lang="ja-JP" altLang="ja-JP" sz="1200" b="1" dirty="0">
              <a:solidFill>
                <a:srgbClr val="000000"/>
              </a:solidFill>
            </a:endParaRPr>
          </a:p>
          <a:p>
            <a:pPr marL="182563" fontAlgn="base">
              <a:spcBef>
                <a:spcPct val="0"/>
              </a:spcBef>
              <a:spcAft>
                <a:spcPct val="0"/>
              </a:spcAft>
            </a:pPr>
            <a:r>
              <a:rPr lang="ja-JP" altLang="ja-JP" sz="1400" dirty="0">
                <a:solidFill>
                  <a:srgbClr val="000000"/>
                </a:solidFill>
              </a:rPr>
              <a:t>○　</a:t>
            </a:r>
            <a:r>
              <a:rPr lang="ja-JP" altLang="en-US" sz="1400" dirty="0">
                <a:solidFill>
                  <a:srgbClr val="000000"/>
                </a:solidFill>
              </a:rPr>
              <a:t>対象となる</a:t>
            </a:r>
            <a:r>
              <a:rPr lang="ja-JP" altLang="ja-JP" sz="1400" dirty="0" smtClean="0">
                <a:solidFill>
                  <a:srgbClr val="000000"/>
                </a:solidFill>
              </a:rPr>
              <a:t>事業</a:t>
            </a:r>
            <a:r>
              <a:rPr lang="ja-JP" altLang="ja-JP" sz="1400" dirty="0">
                <a:solidFill>
                  <a:srgbClr val="000000"/>
                </a:solidFill>
              </a:rPr>
              <a:t>主の範囲</a:t>
            </a:r>
            <a:r>
              <a:rPr lang="ja-JP" altLang="ja-JP" sz="1400" dirty="0" smtClean="0">
                <a:solidFill>
                  <a:srgbClr val="000000"/>
                </a:solidFill>
              </a:rPr>
              <a:t>は</a:t>
            </a:r>
            <a:r>
              <a:rPr lang="ja-JP" altLang="en-US" sz="1400" dirty="0" smtClean="0">
                <a:solidFill>
                  <a:srgbClr val="000000"/>
                </a:solidFill>
              </a:rPr>
              <a:t>、</a:t>
            </a:r>
            <a:r>
              <a:rPr lang="ja-JP" altLang="en-US" sz="1400" b="1" u="sng" dirty="0" smtClean="0">
                <a:solidFill>
                  <a:srgbClr val="000000"/>
                </a:solidFill>
              </a:rPr>
              <a:t>すべての事業主</a:t>
            </a:r>
            <a:r>
              <a:rPr lang="ja-JP" altLang="en-US" sz="1400" dirty="0" smtClean="0">
                <a:solidFill>
                  <a:srgbClr val="000000"/>
                </a:solidFill>
              </a:rPr>
              <a:t>。</a:t>
            </a:r>
            <a:endParaRPr lang="en-US" altLang="ja-JP" sz="1400" dirty="0" smtClean="0">
              <a:solidFill>
                <a:srgbClr val="000000"/>
              </a:solidFill>
            </a:endParaRPr>
          </a:p>
          <a:p>
            <a:pPr marL="182563" fontAlgn="base">
              <a:spcBef>
                <a:spcPct val="0"/>
              </a:spcBef>
              <a:spcAft>
                <a:spcPct val="0"/>
              </a:spcAft>
            </a:pPr>
            <a:endParaRPr lang="en-US" altLang="ja-JP" sz="1400" dirty="0" smtClean="0">
              <a:solidFill>
                <a:srgbClr val="000000"/>
              </a:solidFill>
            </a:endParaRPr>
          </a:p>
          <a:p>
            <a:pPr marL="2506663" indent="-2325688" fontAlgn="base">
              <a:spcBef>
                <a:spcPct val="0"/>
              </a:spcBef>
              <a:spcAft>
                <a:spcPct val="0"/>
              </a:spcAft>
            </a:pPr>
            <a:r>
              <a:rPr lang="ja-JP" altLang="en-US" sz="1400" dirty="0" smtClean="0">
                <a:solidFill>
                  <a:srgbClr val="000000"/>
                </a:solidFill>
              </a:rPr>
              <a:t>○</a:t>
            </a:r>
            <a:r>
              <a:rPr lang="ja-JP" altLang="en-US" sz="1400" dirty="0">
                <a:solidFill>
                  <a:srgbClr val="000000"/>
                </a:solidFill>
                <a:latin typeface="+mn-ea"/>
              </a:rPr>
              <a:t>　</a:t>
            </a:r>
            <a:r>
              <a:rPr lang="ja-JP" altLang="en-US" sz="1400" dirty="0" smtClean="0">
                <a:solidFill>
                  <a:srgbClr val="000000"/>
                </a:solidFill>
                <a:latin typeface="+mn-ea"/>
              </a:rPr>
              <a:t>対象</a:t>
            </a:r>
            <a:r>
              <a:rPr lang="ja-JP" altLang="en-US" sz="1400" dirty="0">
                <a:solidFill>
                  <a:srgbClr val="000000"/>
                </a:solidFill>
                <a:latin typeface="+mn-ea"/>
              </a:rPr>
              <a:t>となる障害者の範囲　：</a:t>
            </a:r>
            <a:r>
              <a:rPr lang="ja-JP" altLang="en-US" sz="1350" dirty="0">
                <a:solidFill>
                  <a:srgbClr val="000000"/>
                </a:solidFill>
                <a:latin typeface="+mn-ea"/>
              </a:rPr>
              <a:t>　</a:t>
            </a:r>
            <a:r>
              <a:rPr lang="ja-JP" altLang="en-US" sz="1350" spc="-150" dirty="0" smtClean="0">
                <a:solidFill>
                  <a:srgbClr val="000000"/>
                </a:solidFill>
                <a:latin typeface="+mn-ea"/>
              </a:rPr>
              <a:t>身体</a:t>
            </a:r>
            <a:r>
              <a:rPr lang="ja-JP" altLang="en-US" sz="1350" spc="-150" dirty="0">
                <a:solidFill>
                  <a:srgbClr val="000000"/>
                </a:solidFill>
                <a:latin typeface="+mn-ea"/>
              </a:rPr>
              <a:t>障害、知的障害、精神障害（発達障害を含む。）その他の心身の機能の障害があるため、長期</a:t>
            </a:r>
            <a:r>
              <a:rPr lang="ja-JP" altLang="en-US" sz="1350" spc="-150" dirty="0" smtClean="0">
                <a:solidFill>
                  <a:srgbClr val="000000"/>
                </a:solidFill>
                <a:latin typeface="+mn-ea"/>
              </a:rPr>
              <a:t>に</a:t>
            </a:r>
            <a:endParaRPr lang="en-US" altLang="ja-JP" sz="1350" spc="-150" dirty="0" smtClean="0">
              <a:solidFill>
                <a:srgbClr val="000000"/>
              </a:solidFill>
              <a:latin typeface="+mn-ea"/>
            </a:endParaRPr>
          </a:p>
          <a:p>
            <a:pPr marL="2506663" indent="-2325688" fontAlgn="base">
              <a:spcBef>
                <a:spcPct val="0"/>
              </a:spcBef>
              <a:spcAft>
                <a:spcPct val="0"/>
              </a:spcAft>
            </a:pPr>
            <a:r>
              <a:rPr lang="ja-JP" altLang="en-US" sz="1350" spc="-150" dirty="0">
                <a:solidFill>
                  <a:srgbClr val="000000"/>
                </a:solidFill>
                <a:latin typeface="+mn-ea"/>
              </a:rPr>
              <a:t>　</a:t>
            </a:r>
            <a:r>
              <a:rPr lang="ja-JP" altLang="en-US" sz="1350" spc="-150" dirty="0" smtClean="0">
                <a:solidFill>
                  <a:srgbClr val="000000"/>
                </a:solidFill>
                <a:latin typeface="+mn-ea"/>
              </a:rPr>
              <a:t>　　　　　　　　　　　　　　　　　　　　　　　　　わたり</a:t>
            </a:r>
            <a:r>
              <a:rPr lang="ja-JP" altLang="en-US" sz="1350" spc="-150" dirty="0">
                <a:solidFill>
                  <a:srgbClr val="000000"/>
                </a:solidFill>
                <a:latin typeface="+mn-ea"/>
              </a:rPr>
              <a:t>、職業生活に相当の制限を受け、又は職業生活を営むことが著しく困難な者。 </a:t>
            </a:r>
            <a:endParaRPr lang="en-US" altLang="ja-JP" sz="1350" spc="-150" dirty="0">
              <a:solidFill>
                <a:srgbClr val="000000"/>
              </a:solidFill>
              <a:latin typeface="+mn-ea"/>
            </a:endParaRPr>
          </a:p>
          <a:p>
            <a:pPr marL="2506663" indent="-2325688" fontAlgn="base">
              <a:spcBef>
                <a:spcPct val="0"/>
              </a:spcBef>
              <a:spcAft>
                <a:spcPct val="0"/>
              </a:spcAft>
            </a:pPr>
            <a:r>
              <a:rPr lang="ja-JP" altLang="en-US" sz="300" dirty="0">
                <a:solidFill>
                  <a:srgbClr val="000000"/>
                </a:solidFill>
                <a:latin typeface="+mn-ea"/>
              </a:rPr>
              <a:t>　　　　　　　</a:t>
            </a:r>
            <a:endParaRPr lang="en-US" altLang="ja-JP" sz="300" dirty="0">
              <a:solidFill>
                <a:srgbClr val="000000"/>
              </a:solidFill>
              <a:latin typeface="+mn-ea"/>
            </a:endParaRPr>
          </a:p>
          <a:p>
            <a:pPr marL="2330450" indent="265113" fontAlgn="base">
              <a:spcBef>
                <a:spcPct val="0"/>
              </a:spcBef>
              <a:spcAft>
                <a:spcPct val="0"/>
              </a:spcAft>
            </a:pPr>
            <a:r>
              <a:rPr lang="ja-JP" altLang="en-US" sz="1400" dirty="0">
                <a:solidFill>
                  <a:srgbClr val="000000"/>
                </a:solidFill>
                <a:latin typeface="+mn-ea"/>
              </a:rPr>
              <a:t>⇒　</a:t>
            </a:r>
            <a:r>
              <a:rPr lang="ja-JP" altLang="en-US" sz="1400" b="1" u="sng" dirty="0">
                <a:solidFill>
                  <a:srgbClr val="000000"/>
                </a:solidFill>
                <a:latin typeface="+mn-ea"/>
              </a:rPr>
              <a:t>障害者手帳所持者に限定されない</a:t>
            </a:r>
            <a:r>
              <a:rPr lang="ja-JP" altLang="en-US" sz="1400" dirty="0">
                <a:solidFill>
                  <a:srgbClr val="000000"/>
                </a:solidFill>
                <a:latin typeface="+mn-ea"/>
              </a:rPr>
              <a:t>。</a:t>
            </a:r>
            <a:endParaRPr lang="ja-JP" altLang="ja-JP" sz="1400" dirty="0">
              <a:solidFill>
                <a:srgbClr val="000000"/>
              </a:solidFill>
              <a:latin typeface="+mn-ea"/>
            </a:endParaRPr>
          </a:p>
          <a:p>
            <a:pPr marL="182563" fontAlgn="base">
              <a:spcBef>
                <a:spcPct val="0"/>
              </a:spcBef>
              <a:spcAft>
                <a:spcPct val="0"/>
              </a:spcAft>
            </a:pPr>
            <a:endParaRPr lang="ja-JP" altLang="ja-JP" sz="1400" dirty="0">
              <a:solidFill>
                <a:srgbClr val="000000"/>
              </a:solidFill>
            </a:endParaRPr>
          </a:p>
          <a:p>
            <a:pPr marL="182563" fontAlgn="base">
              <a:spcBef>
                <a:spcPct val="0"/>
              </a:spcBef>
              <a:spcAft>
                <a:spcPct val="0"/>
              </a:spcAft>
            </a:pPr>
            <a:r>
              <a:rPr lang="ja-JP" altLang="ja-JP" sz="1400" dirty="0">
                <a:solidFill>
                  <a:srgbClr val="000000"/>
                </a:solidFill>
              </a:rPr>
              <a:t>○　</a:t>
            </a:r>
            <a:r>
              <a:rPr lang="ja-JP" altLang="ja-JP" sz="1400" b="1" dirty="0">
                <a:solidFill>
                  <a:srgbClr val="FF0000"/>
                </a:solidFill>
              </a:rPr>
              <a:t>合理的配慮</a:t>
            </a:r>
            <a:r>
              <a:rPr lang="ja-JP" altLang="ja-JP" sz="1400" b="1" dirty="0" smtClean="0">
                <a:solidFill>
                  <a:srgbClr val="FF0000"/>
                </a:solidFill>
              </a:rPr>
              <a:t>は</a:t>
            </a:r>
            <a:r>
              <a:rPr lang="ja-JP" altLang="en-US" sz="1400" b="1" dirty="0" smtClean="0">
                <a:solidFill>
                  <a:srgbClr val="FF0000"/>
                </a:solidFill>
              </a:rPr>
              <a:t>、</a:t>
            </a:r>
            <a:r>
              <a:rPr lang="ja-JP" altLang="ja-JP" sz="1400" b="1" dirty="0" smtClean="0">
                <a:solidFill>
                  <a:srgbClr val="FF0000"/>
                </a:solidFill>
              </a:rPr>
              <a:t>個々</a:t>
            </a:r>
            <a:r>
              <a:rPr lang="ja-JP" altLang="ja-JP" sz="1400" b="1" dirty="0">
                <a:solidFill>
                  <a:srgbClr val="FF0000"/>
                </a:solidFill>
              </a:rPr>
              <a:t>の</a:t>
            </a:r>
            <a:r>
              <a:rPr lang="ja-JP" altLang="ja-JP" sz="1400" b="1" dirty="0" smtClean="0">
                <a:solidFill>
                  <a:srgbClr val="FF0000"/>
                </a:solidFill>
              </a:rPr>
              <a:t>事情</a:t>
            </a:r>
            <a:r>
              <a:rPr lang="ja-JP" altLang="en-US" sz="1400" b="1" dirty="0" smtClean="0">
                <a:solidFill>
                  <a:srgbClr val="FF0000"/>
                </a:solidFill>
              </a:rPr>
              <a:t>を有する</a:t>
            </a:r>
            <a:r>
              <a:rPr lang="ja-JP" altLang="ja-JP" sz="1400" b="1" dirty="0" smtClean="0">
                <a:solidFill>
                  <a:srgbClr val="FF0000"/>
                </a:solidFill>
              </a:rPr>
              <a:t>障害者</a:t>
            </a:r>
            <a:r>
              <a:rPr lang="ja-JP" altLang="ja-JP" sz="1400" b="1" dirty="0">
                <a:solidFill>
                  <a:srgbClr val="FF0000"/>
                </a:solidFill>
              </a:rPr>
              <a:t>と事業</a:t>
            </a:r>
            <a:r>
              <a:rPr lang="ja-JP" altLang="ja-JP" sz="1400" b="1" dirty="0" smtClean="0">
                <a:solidFill>
                  <a:srgbClr val="FF0000"/>
                </a:solidFill>
              </a:rPr>
              <a:t>主と</a:t>
            </a:r>
            <a:r>
              <a:rPr lang="ja-JP" altLang="ja-JP" sz="1400" b="1" dirty="0">
                <a:solidFill>
                  <a:srgbClr val="FF0000"/>
                </a:solidFill>
              </a:rPr>
              <a:t>の相互理解の中で提供されるべき性質の</a:t>
            </a:r>
            <a:r>
              <a:rPr lang="ja-JP" altLang="ja-JP" sz="1400" b="1" dirty="0" smtClean="0">
                <a:solidFill>
                  <a:srgbClr val="FF0000"/>
                </a:solidFill>
              </a:rPr>
              <a:t>もの</a:t>
            </a:r>
            <a:r>
              <a:rPr lang="ja-JP" altLang="en-US" sz="1400" dirty="0" smtClean="0">
                <a:solidFill>
                  <a:srgbClr val="000000"/>
                </a:solidFill>
              </a:rPr>
              <a:t>。</a:t>
            </a:r>
            <a:endParaRPr lang="en-US" altLang="ja-JP" sz="1400" dirty="0" smtClean="0">
              <a:solidFill>
                <a:srgbClr val="000000"/>
              </a:solidFill>
            </a:endParaRPr>
          </a:p>
          <a:p>
            <a:pPr marL="182563" fontAlgn="base">
              <a:spcBef>
                <a:spcPct val="0"/>
              </a:spcBef>
              <a:spcAft>
                <a:spcPct val="0"/>
              </a:spcAft>
            </a:pPr>
            <a:endParaRPr lang="ja-JP" altLang="ja-JP" sz="600" dirty="0">
              <a:solidFill>
                <a:srgbClr val="000000"/>
              </a:solidFill>
            </a:endParaRPr>
          </a:p>
          <a:p>
            <a:pPr fontAlgn="base">
              <a:spcBef>
                <a:spcPct val="0"/>
              </a:spcBef>
              <a:spcAft>
                <a:spcPct val="0"/>
              </a:spcAft>
            </a:pPr>
            <a:endParaRPr lang="en-US" altLang="ja-JP" sz="1400" b="1" dirty="0" smtClean="0">
              <a:solidFill>
                <a:srgbClr val="000000"/>
              </a:solidFill>
            </a:endParaRPr>
          </a:p>
        </p:txBody>
      </p:sp>
      <p:sp>
        <p:nvSpPr>
          <p:cNvPr id="8" name="角丸四角形 7"/>
          <p:cNvSpPr/>
          <p:nvPr/>
        </p:nvSpPr>
        <p:spPr>
          <a:xfrm>
            <a:off x="291236" y="1873670"/>
            <a:ext cx="9486300" cy="1813866"/>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0" name="角丸四角形 9"/>
          <p:cNvSpPr/>
          <p:nvPr/>
        </p:nvSpPr>
        <p:spPr>
          <a:xfrm>
            <a:off x="488505" y="4093552"/>
            <a:ext cx="9289032" cy="2664296"/>
          </a:xfrm>
          <a:prstGeom prst="roundRect">
            <a:avLst>
              <a:gd name="adj" fmla="val 11876"/>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2" name="正方形/長方形 11"/>
          <p:cNvSpPr/>
          <p:nvPr/>
        </p:nvSpPr>
        <p:spPr>
          <a:xfrm>
            <a:off x="273000" y="3554486"/>
            <a:ext cx="9360520" cy="923330"/>
          </a:xfrm>
          <a:prstGeom prst="rect">
            <a:avLst/>
          </a:prstGeom>
        </p:spPr>
        <p:txBody>
          <a:bodyPr wrap="square">
            <a:spAutoFit/>
          </a:bodyPr>
          <a:lstStyle/>
          <a:p>
            <a:pPr fontAlgn="base">
              <a:spcBef>
                <a:spcPct val="0"/>
              </a:spcBef>
              <a:spcAft>
                <a:spcPct val="0"/>
              </a:spcAft>
            </a:pPr>
            <a:endParaRPr lang="en-US" altLang="ja-JP" sz="1600" b="1" dirty="0" smtClean="0">
              <a:solidFill>
                <a:srgbClr val="000000"/>
              </a:solidFill>
            </a:endParaRPr>
          </a:p>
          <a:p>
            <a:pPr fontAlgn="base">
              <a:spcBef>
                <a:spcPct val="0"/>
              </a:spcBef>
              <a:spcAft>
                <a:spcPct val="0"/>
              </a:spcAft>
            </a:pPr>
            <a:r>
              <a:rPr lang="ja-JP" altLang="ja-JP" sz="1400" b="1" dirty="0" smtClean="0">
                <a:solidFill>
                  <a:srgbClr val="000000"/>
                </a:solidFill>
              </a:rPr>
              <a:t>（</a:t>
            </a:r>
            <a:r>
              <a:rPr lang="ja-JP" altLang="en-US" sz="1400" b="1" dirty="0">
                <a:solidFill>
                  <a:srgbClr val="000000"/>
                </a:solidFill>
              </a:rPr>
              <a:t>２</a:t>
            </a:r>
            <a:r>
              <a:rPr lang="ja-JP" altLang="ja-JP" sz="1400" b="1" dirty="0" smtClean="0">
                <a:solidFill>
                  <a:srgbClr val="000000"/>
                </a:solidFill>
              </a:rPr>
              <a:t>）</a:t>
            </a:r>
            <a:r>
              <a:rPr lang="ja-JP" altLang="ja-JP" sz="1400" b="1" dirty="0">
                <a:solidFill>
                  <a:srgbClr val="000000"/>
                </a:solidFill>
              </a:rPr>
              <a:t>合理的配慮の</a:t>
            </a:r>
            <a:r>
              <a:rPr lang="ja-JP" altLang="ja-JP" sz="1400" b="1" dirty="0" smtClean="0">
                <a:solidFill>
                  <a:srgbClr val="000000"/>
                </a:solidFill>
              </a:rPr>
              <a:t>内容</a:t>
            </a:r>
            <a:endParaRPr lang="en-US" altLang="ja-JP" sz="1400" b="1" dirty="0" smtClean="0">
              <a:solidFill>
                <a:srgbClr val="000000"/>
              </a:solidFill>
            </a:endParaRPr>
          </a:p>
          <a:p>
            <a:pPr fontAlgn="base">
              <a:spcBef>
                <a:spcPts val="1200"/>
              </a:spcBef>
              <a:spcAft>
                <a:spcPct val="0"/>
              </a:spcAft>
            </a:pPr>
            <a:r>
              <a:rPr lang="ja-JP" altLang="en-US" sz="1400" dirty="0">
                <a:solidFill>
                  <a:srgbClr val="000000"/>
                </a:solidFill>
              </a:rPr>
              <a:t>　</a:t>
            </a:r>
            <a:r>
              <a:rPr lang="ja-JP" altLang="en-US" sz="1400" dirty="0" smtClean="0">
                <a:solidFill>
                  <a:srgbClr val="000000"/>
                </a:solidFill>
              </a:rPr>
              <a:t>  </a:t>
            </a:r>
            <a:r>
              <a:rPr lang="ja-JP" altLang="ja-JP" sz="1400" dirty="0" smtClean="0">
                <a:solidFill>
                  <a:srgbClr val="000000"/>
                </a:solidFill>
              </a:rPr>
              <a:t>○　合理的配慮の</a:t>
            </a:r>
            <a:r>
              <a:rPr lang="ja-JP" altLang="en-US" sz="1400" dirty="0" smtClean="0">
                <a:solidFill>
                  <a:srgbClr val="000000"/>
                </a:solidFill>
              </a:rPr>
              <a:t>事例として</a:t>
            </a:r>
            <a:r>
              <a:rPr lang="ja-JP" altLang="ja-JP" sz="1400" dirty="0" smtClean="0">
                <a:solidFill>
                  <a:srgbClr val="000000"/>
                </a:solidFill>
              </a:rPr>
              <a:t>、多くの事業主が対応できると考えられる措置</a:t>
            </a:r>
            <a:r>
              <a:rPr lang="ja-JP" altLang="en-US" sz="1400" dirty="0" smtClean="0">
                <a:solidFill>
                  <a:srgbClr val="000000"/>
                </a:solidFill>
              </a:rPr>
              <a:t>の例を</a:t>
            </a:r>
            <a:r>
              <a:rPr lang="ja-JP" altLang="ja-JP" sz="1400" dirty="0" smtClean="0">
                <a:solidFill>
                  <a:srgbClr val="000000"/>
                </a:solidFill>
              </a:rPr>
              <a:t>「別表」</a:t>
            </a:r>
            <a:r>
              <a:rPr lang="ja-JP" altLang="en-US" sz="1400" dirty="0">
                <a:solidFill>
                  <a:srgbClr val="000000"/>
                </a:solidFill>
              </a:rPr>
              <a:t>として</a:t>
            </a:r>
            <a:r>
              <a:rPr lang="ja-JP" altLang="en-US" sz="1400" dirty="0" smtClean="0">
                <a:solidFill>
                  <a:srgbClr val="000000"/>
                </a:solidFill>
              </a:rPr>
              <a:t>記載。</a:t>
            </a:r>
            <a:endParaRPr lang="ja-JP" altLang="ja-JP" sz="1400" dirty="0">
              <a:solidFill>
                <a:srgbClr val="000000"/>
              </a:solidFill>
            </a:endParaRPr>
          </a:p>
        </p:txBody>
      </p:sp>
      <p:sp>
        <p:nvSpPr>
          <p:cNvPr id="13" name="正方形/長方形 12"/>
          <p:cNvSpPr/>
          <p:nvPr/>
        </p:nvSpPr>
        <p:spPr>
          <a:xfrm>
            <a:off x="560513" y="4490012"/>
            <a:ext cx="8064896" cy="1031051"/>
          </a:xfrm>
          <a:prstGeom prst="rect">
            <a:avLst/>
          </a:prstGeom>
        </p:spPr>
        <p:txBody>
          <a:bodyPr wrap="square">
            <a:spAutoFit/>
          </a:bodyPr>
          <a:lstStyle/>
          <a:p>
            <a:pPr fontAlgn="base">
              <a:spcBef>
                <a:spcPct val="0"/>
              </a:spcBef>
              <a:spcAft>
                <a:spcPct val="0"/>
              </a:spcAft>
            </a:pPr>
            <a:r>
              <a:rPr lang="ja-JP" altLang="ja-JP" sz="1400" b="1" dirty="0">
                <a:solidFill>
                  <a:srgbClr val="000000"/>
                </a:solidFill>
                <a:latin typeface="+mn-ea"/>
              </a:rPr>
              <a:t>（別表の記載例）</a:t>
            </a:r>
          </a:p>
          <a:p>
            <a:pPr fontAlgn="base">
              <a:spcBef>
                <a:spcPts val="600"/>
              </a:spcBef>
              <a:spcAft>
                <a:spcPct val="0"/>
              </a:spcAft>
            </a:pPr>
            <a:r>
              <a:rPr lang="ja-JP" altLang="ja-JP" sz="1400" b="1" dirty="0" smtClean="0">
                <a:solidFill>
                  <a:srgbClr val="000000"/>
                </a:solidFill>
                <a:latin typeface="+mn-ea"/>
              </a:rPr>
              <a:t>【</a:t>
            </a:r>
            <a:r>
              <a:rPr lang="ja-JP" altLang="ja-JP" sz="1400" b="1" dirty="0">
                <a:solidFill>
                  <a:srgbClr val="000000"/>
                </a:solidFill>
                <a:latin typeface="+mn-ea"/>
              </a:rPr>
              <a:t>募集及び採用時】</a:t>
            </a:r>
          </a:p>
          <a:p>
            <a:pPr fontAlgn="base">
              <a:spcBef>
                <a:spcPct val="0"/>
              </a:spcBef>
              <a:spcAft>
                <a:spcPct val="0"/>
              </a:spcAft>
            </a:pPr>
            <a:r>
              <a:rPr lang="ja-JP" altLang="en-US" sz="1400" dirty="0">
                <a:solidFill>
                  <a:srgbClr val="000000"/>
                </a:solidFill>
                <a:latin typeface="+mn-ea"/>
              </a:rPr>
              <a:t>　</a:t>
            </a:r>
            <a:r>
              <a:rPr lang="ja-JP" altLang="ja-JP" sz="1400" dirty="0" smtClean="0">
                <a:solidFill>
                  <a:srgbClr val="000000"/>
                </a:solidFill>
                <a:latin typeface="+mn-ea"/>
              </a:rPr>
              <a:t>・</a:t>
            </a:r>
            <a:r>
              <a:rPr lang="ja-JP" altLang="ja-JP" sz="1400" dirty="0">
                <a:solidFill>
                  <a:srgbClr val="000000"/>
                </a:solidFill>
                <a:latin typeface="+mn-ea"/>
              </a:rPr>
              <a:t>　募集内容について、音声等で提供すること。（視覚障害）</a:t>
            </a:r>
          </a:p>
          <a:p>
            <a:pPr fontAlgn="base">
              <a:spcBef>
                <a:spcPct val="0"/>
              </a:spcBef>
              <a:spcAft>
                <a:spcPct val="0"/>
              </a:spcAft>
            </a:pPr>
            <a:r>
              <a:rPr lang="ja-JP" altLang="en-US" sz="1400" dirty="0">
                <a:solidFill>
                  <a:srgbClr val="000000"/>
                </a:solidFill>
                <a:latin typeface="+mn-ea"/>
              </a:rPr>
              <a:t>　</a:t>
            </a:r>
            <a:r>
              <a:rPr lang="ja-JP" altLang="ja-JP" sz="1400" dirty="0" smtClean="0">
                <a:solidFill>
                  <a:srgbClr val="000000"/>
                </a:solidFill>
                <a:latin typeface="+mn-ea"/>
              </a:rPr>
              <a:t>・</a:t>
            </a:r>
            <a:r>
              <a:rPr lang="ja-JP" altLang="ja-JP" sz="1400" dirty="0">
                <a:solidFill>
                  <a:srgbClr val="000000"/>
                </a:solidFill>
                <a:latin typeface="+mn-ea"/>
              </a:rPr>
              <a:t>　面接を筆談等により行うこと。（聴覚・言語障害）　</a:t>
            </a:r>
            <a:r>
              <a:rPr lang="ja-JP" altLang="en-US" sz="1400" dirty="0" smtClean="0">
                <a:solidFill>
                  <a:srgbClr val="000000"/>
                </a:solidFill>
                <a:latin typeface="+mn-ea"/>
              </a:rPr>
              <a:t>　　　　</a:t>
            </a:r>
            <a:r>
              <a:rPr lang="ja-JP" altLang="ja-JP" sz="1400" dirty="0" smtClean="0">
                <a:solidFill>
                  <a:srgbClr val="000000"/>
                </a:solidFill>
                <a:latin typeface="+mn-ea"/>
              </a:rPr>
              <a:t>など</a:t>
            </a:r>
            <a:endParaRPr lang="en-US" altLang="ja-JP" sz="1400" dirty="0">
              <a:solidFill>
                <a:srgbClr val="000000"/>
              </a:solidFill>
              <a:latin typeface="+mn-ea"/>
            </a:endParaRPr>
          </a:p>
        </p:txBody>
      </p:sp>
      <p:sp>
        <p:nvSpPr>
          <p:cNvPr id="14" name="正方形/長方形 13"/>
          <p:cNvSpPr/>
          <p:nvPr/>
        </p:nvSpPr>
        <p:spPr>
          <a:xfrm>
            <a:off x="560512" y="5624717"/>
            <a:ext cx="8671728" cy="954107"/>
          </a:xfrm>
          <a:prstGeom prst="rect">
            <a:avLst/>
          </a:prstGeom>
        </p:spPr>
        <p:txBody>
          <a:bodyPr wrap="square">
            <a:spAutoFit/>
          </a:bodyPr>
          <a:lstStyle/>
          <a:p>
            <a:pPr fontAlgn="base">
              <a:spcBef>
                <a:spcPts val="600"/>
              </a:spcBef>
              <a:spcAft>
                <a:spcPct val="0"/>
              </a:spcAft>
            </a:pPr>
            <a:r>
              <a:rPr lang="ja-JP" altLang="ja-JP" sz="1400" b="1" dirty="0" smtClean="0">
                <a:solidFill>
                  <a:srgbClr val="000000"/>
                </a:solidFill>
              </a:rPr>
              <a:t>【</a:t>
            </a:r>
            <a:r>
              <a:rPr lang="ja-JP" altLang="ja-JP" sz="1400" b="1" dirty="0">
                <a:solidFill>
                  <a:srgbClr val="000000"/>
                </a:solidFill>
              </a:rPr>
              <a:t>採用後】</a:t>
            </a:r>
          </a:p>
          <a:p>
            <a:pPr fontAlgn="base">
              <a:spcBef>
                <a:spcPct val="0"/>
              </a:spcBef>
              <a:spcAft>
                <a:spcPct val="0"/>
              </a:spcAft>
            </a:pPr>
            <a:r>
              <a:rPr lang="ja-JP" altLang="en-US" sz="1400" dirty="0">
                <a:solidFill>
                  <a:srgbClr val="000000"/>
                </a:solidFill>
              </a:rPr>
              <a:t>　　</a:t>
            </a:r>
            <a:r>
              <a:rPr lang="ja-JP" altLang="ja-JP" sz="1400" dirty="0" smtClean="0">
                <a:solidFill>
                  <a:srgbClr val="000000"/>
                </a:solidFill>
              </a:rPr>
              <a:t>・</a:t>
            </a:r>
            <a:r>
              <a:rPr lang="ja-JP" altLang="ja-JP" sz="1400" dirty="0">
                <a:solidFill>
                  <a:srgbClr val="000000"/>
                </a:solidFill>
              </a:rPr>
              <a:t>　机の高さを調節すること等作業を可能にする工夫を行うこと。（肢体不自由）</a:t>
            </a:r>
          </a:p>
          <a:p>
            <a:pPr fontAlgn="base">
              <a:spcBef>
                <a:spcPct val="0"/>
              </a:spcBef>
              <a:spcAft>
                <a:spcPct val="0"/>
              </a:spcAft>
            </a:pPr>
            <a:r>
              <a:rPr lang="ja-JP" altLang="en-US" sz="1400" dirty="0">
                <a:solidFill>
                  <a:srgbClr val="000000"/>
                </a:solidFill>
              </a:rPr>
              <a:t>　　</a:t>
            </a:r>
            <a:r>
              <a:rPr lang="ja-JP" altLang="ja-JP" sz="1400" dirty="0" smtClean="0">
                <a:solidFill>
                  <a:srgbClr val="000000"/>
                </a:solidFill>
              </a:rPr>
              <a:t>・</a:t>
            </a:r>
            <a:r>
              <a:rPr lang="ja-JP" altLang="ja-JP" sz="1400" dirty="0">
                <a:solidFill>
                  <a:srgbClr val="000000"/>
                </a:solidFill>
              </a:rPr>
              <a:t>　本人の習熟度に応じて業務量を徐々に増やしていくこと。（知的障害）</a:t>
            </a:r>
          </a:p>
          <a:p>
            <a:pPr fontAlgn="base">
              <a:spcBef>
                <a:spcPct val="0"/>
              </a:spcBef>
              <a:spcAft>
                <a:spcPct val="0"/>
              </a:spcAft>
            </a:pPr>
            <a:r>
              <a:rPr lang="ja-JP" altLang="en-US" sz="1400" dirty="0" smtClean="0">
                <a:solidFill>
                  <a:srgbClr val="000000"/>
                </a:solidFill>
              </a:rPr>
              <a:t>　　</a:t>
            </a:r>
            <a:r>
              <a:rPr lang="ja-JP" altLang="ja-JP" sz="1400" dirty="0" smtClean="0">
                <a:solidFill>
                  <a:srgbClr val="000000"/>
                </a:solidFill>
              </a:rPr>
              <a:t>・</a:t>
            </a:r>
            <a:r>
              <a:rPr lang="ja-JP" altLang="ja-JP" sz="1400" dirty="0">
                <a:solidFill>
                  <a:srgbClr val="000000"/>
                </a:solidFill>
              </a:rPr>
              <a:t>　出退勤時刻・休暇・休憩に関し、通院・体調に配慮する</a:t>
            </a:r>
            <a:r>
              <a:rPr lang="ja-JP" altLang="ja-JP" sz="1400" dirty="0" smtClean="0">
                <a:solidFill>
                  <a:srgbClr val="000000"/>
                </a:solidFill>
              </a:rPr>
              <a:t>こと。（精神障害ほか）</a:t>
            </a:r>
            <a:r>
              <a:rPr lang="ja-JP" altLang="en-US" sz="1400" dirty="0">
                <a:solidFill>
                  <a:srgbClr val="000000"/>
                </a:solidFill>
              </a:rPr>
              <a:t>　</a:t>
            </a:r>
            <a:r>
              <a:rPr lang="ja-JP" altLang="en-US" sz="1400" dirty="0" smtClean="0">
                <a:solidFill>
                  <a:srgbClr val="000000"/>
                </a:solidFill>
              </a:rPr>
              <a:t>など</a:t>
            </a:r>
            <a:r>
              <a:rPr lang="ja-JP" altLang="ja-JP" sz="1400" dirty="0" smtClean="0">
                <a:solidFill>
                  <a:srgbClr val="000000"/>
                </a:solidFill>
              </a:rPr>
              <a:t>　　</a:t>
            </a:r>
            <a:endParaRPr lang="en-US" altLang="ja-JP" sz="1400" dirty="0">
              <a:solidFill>
                <a:srgbClr val="000000"/>
              </a:solidFill>
            </a:endParaRPr>
          </a:p>
        </p:txBody>
      </p:sp>
      <p:sp>
        <p:nvSpPr>
          <p:cNvPr id="15" name="Rectangle 8"/>
          <p:cNvSpPr>
            <a:spLocks noChangeArrowheads="1"/>
          </p:cNvSpPr>
          <p:nvPr/>
        </p:nvSpPr>
        <p:spPr bwMode="auto">
          <a:xfrm>
            <a:off x="-2732" y="0"/>
            <a:ext cx="9906000" cy="476672"/>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2000" b="1" dirty="0">
                <a:solidFill>
                  <a:srgbClr val="000000"/>
                </a:solidFill>
              </a:rPr>
              <a:t>　１（２）　　</a:t>
            </a:r>
            <a:r>
              <a:rPr lang="ja-JP" altLang="en-US" sz="2000" b="1" dirty="0" smtClean="0">
                <a:solidFill>
                  <a:srgbClr val="000000"/>
                </a:solidFill>
              </a:rPr>
              <a:t>合理的配慮指針</a:t>
            </a:r>
            <a:endParaRPr lang="ja-JP" altLang="en-US" sz="2000" b="1" dirty="0">
              <a:solidFill>
                <a:srgbClr val="000000"/>
              </a:solidFill>
            </a:endParaRPr>
          </a:p>
        </p:txBody>
      </p:sp>
      <p:sp>
        <p:nvSpPr>
          <p:cNvPr id="3" name="テキスト ボックス 2"/>
          <p:cNvSpPr txBox="1"/>
          <p:nvPr/>
        </p:nvSpPr>
        <p:spPr>
          <a:xfrm>
            <a:off x="385728" y="620690"/>
            <a:ext cx="8959761" cy="1200329"/>
          </a:xfrm>
          <a:prstGeom prst="rect">
            <a:avLst/>
          </a:prstGeom>
          <a:noFill/>
        </p:spPr>
        <p:txBody>
          <a:bodyPr wrap="square" rtlCol="0">
            <a:spAutoFit/>
          </a:bodyPr>
          <a:lstStyle/>
          <a:p>
            <a:pPr algn="ctr"/>
            <a:r>
              <a:rPr lang="ja-JP" altLang="en-US" dirty="0">
                <a:solidFill>
                  <a:srgbClr val="000000"/>
                </a:solidFill>
              </a:rPr>
              <a:t>雇用の分野における障害者と障害者でない者との均等な機会若しくは待遇の確保</a:t>
            </a:r>
          </a:p>
          <a:p>
            <a:pPr algn="ctr"/>
            <a:r>
              <a:rPr lang="ja-JP" altLang="en-US" dirty="0">
                <a:solidFill>
                  <a:srgbClr val="000000"/>
                </a:solidFill>
              </a:rPr>
              <a:t>又は障害者である労働者の有する能力の有効な発揮の支障となっている事情を</a:t>
            </a:r>
          </a:p>
          <a:p>
            <a:pPr algn="ctr"/>
            <a:r>
              <a:rPr lang="ja-JP" altLang="en-US" dirty="0">
                <a:solidFill>
                  <a:srgbClr val="000000"/>
                </a:solidFill>
              </a:rPr>
              <a:t>改善するために事業主が講ずべき措置に関する</a:t>
            </a:r>
            <a:r>
              <a:rPr lang="ja-JP" altLang="en-US" dirty="0" smtClean="0">
                <a:solidFill>
                  <a:srgbClr val="000000"/>
                </a:solidFill>
              </a:rPr>
              <a:t>指針（概要）</a:t>
            </a:r>
            <a:r>
              <a:rPr lang="ja-JP" altLang="en-US" dirty="0">
                <a:solidFill>
                  <a:srgbClr val="000000"/>
                </a:solidFill>
              </a:rPr>
              <a:t>　</a:t>
            </a:r>
          </a:p>
          <a:p>
            <a:endParaRPr kumimoji="1" lang="ja-JP" altLang="en-US" dirty="0"/>
          </a:p>
        </p:txBody>
      </p:sp>
      <p:sp>
        <p:nvSpPr>
          <p:cNvPr id="11" name="スライド番号プレースホルダー 2"/>
          <p:cNvSpPr>
            <a:spLocks/>
          </p:cNvSpPr>
          <p:nvPr/>
        </p:nvSpPr>
        <p:spPr bwMode="auto">
          <a:xfrm>
            <a:off x="9386623"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29</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1328531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タイトル 1"/>
          <p:cNvSpPr>
            <a:spLocks noGrp="1"/>
          </p:cNvSpPr>
          <p:nvPr>
            <p:ph type="title"/>
          </p:nvPr>
        </p:nvSpPr>
        <p:spPr>
          <a:xfrm>
            <a:off x="428229" y="188914"/>
            <a:ext cx="8420100" cy="561975"/>
          </a:xfrm>
        </p:spPr>
        <p:txBody>
          <a:bodyPr/>
          <a:lstStyle/>
          <a:p>
            <a:r>
              <a:rPr lang="ja-JP" altLang="en-US" sz="2800" b="1" dirty="0" smtClean="0">
                <a:latin typeface="ＭＳ ゴシック" panose="020B0609070205080204" pitchFamily="49" charset="-128"/>
                <a:ea typeface="ＭＳ ゴシック" panose="020B0609070205080204" pitchFamily="49" charset="-128"/>
              </a:rPr>
              <a:t>　</a:t>
            </a:r>
            <a:r>
              <a:rPr lang="ja-JP" altLang="en-US" sz="2800" b="1" dirty="0" smtClean="0">
                <a:solidFill>
                  <a:schemeClr val="tx1"/>
                </a:solidFill>
                <a:latin typeface="ＭＳ ゴシック" panose="020B0609070205080204" pitchFamily="49" charset="-128"/>
                <a:ea typeface="ＭＳ ゴシック" panose="020B0609070205080204" pitchFamily="49" charset="-128"/>
              </a:rPr>
              <a:t>○都道府県別の状況</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（平成</a:t>
            </a:r>
            <a:r>
              <a:rPr lang="en-US" altLang="ja-JP" sz="2000" b="1" dirty="0" smtClean="0">
                <a:solidFill>
                  <a:schemeClr val="tx1"/>
                </a:solidFill>
                <a:latin typeface="ＭＳ ゴシック" panose="020B0609070205080204" pitchFamily="49" charset="-128"/>
                <a:ea typeface="ＭＳ ゴシック" panose="020B0609070205080204" pitchFamily="49" charset="-128"/>
              </a:rPr>
              <a:t>27</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年</a:t>
            </a:r>
            <a:r>
              <a:rPr lang="en-US" altLang="ja-JP" sz="2000" b="1" dirty="0" smtClean="0">
                <a:solidFill>
                  <a:schemeClr val="tx1"/>
                </a:solidFill>
                <a:latin typeface="ＭＳ ゴシック" panose="020B0609070205080204" pitchFamily="49" charset="-128"/>
                <a:ea typeface="ＭＳ ゴシック" panose="020B0609070205080204" pitchFamily="49" charset="-128"/>
              </a:rPr>
              <a:t>6</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月</a:t>
            </a:r>
            <a:r>
              <a:rPr lang="en-US" altLang="ja-JP" sz="2000" b="1" dirty="0" smtClean="0">
                <a:solidFill>
                  <a:schemeClr val="tx1"/>
                </a:solidFill>
                <a:latin typeface="ＭＳ ゴシック" panose="020B0609070205080204" pitchFamily="49" charset="-128"/>
                <a:ea typeface="ＭＳ ゴシック" panose="020B0609070205080204" pitchFamily="49" charset="-128"/>
              </a:rPr>
              <a:t>1</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日現在）</a:t>
            </a:r>
          </a:p>
        </p:txBody>
      </p:sp>
      <p:sp>
        <p:nvSpPr>
          <p:cNvPr id="19459" name="コンテンツ プレースホルダ 2"/>
          <p:cNvSpPr>
            <a:spLocks noGrp="1"/>
          </p:cNvSpPr>
          <p:nvPr>
            <p:ph idx="1"/>
          </p:nvPr>
        </p:nvSpPr>
        <p:spPr>
          <a:xfrm>
            <a:off x="2144581" y="4572000"/>
            <a:ext cx="8420100" cy="4572000"/>
          </a:xfrm>
        </p:spPr>
        <p:txBody>
          <a:bodyPr/>
          <a:lstStyle/>
          <a:p>
            <a:pPr>
              <a:buFont typeface="Wingdings 2" pitchFamily="18" charset="2"/>
              <a:buNone/>
            </a:pPr>
            <a:endParaRPr lang="ja-JP" altLang="ja-JP" dirty="0" smtClean="0"/>
          </a:p>
          <a:p>
            <a:endParaRPr lang="ja-JP" altLang="ja-JP" sz="1400" dirty="0" smtClean="0"/>
          </a:p>
          <a:p>
            <a:r>
              <a:rPr lang="en-US" altLang="ja-JP" sz="1400" dirty="0" smtClean="0"/>
              <a:t> </a:t>
            </a:r>
            <a:endParaRPr lang="ja-JP" altLang="ja-JP" sz="1400" dirty="0" smtClean="0"/>
          </a:p>
          <a:p>
            <a:endParaRPr lang="ja-JP" altLang="ja-JP" sz="1400" dirty="0" smtClean="0"/>
          </a:p>
          <a:p>
            <a:endParaRPr lang="ja-JP" altLang="en-US" dirty="0" smtClean="0"/>
          </a:p>
        </p:txBody>
      </p:sp>
      <p:sp>
        <p:nvSpPr>
          <p:cNvPr id="19461" name="テキスト ボックス 5"/>
          <p:cNvSpPr txBox="1">
            <a:spLocks noChangeArrowheads="1"/>
          </p:cNvSpPr>
          <p:nvPr/>
        </p:nvSpPr>
        <p:spPr bwMode="auto">
          <a:xfrm>
            <a:off x="788190" y="1052737"/>
            <a:ext cx="3823096" cy="5078313"/>
          </a:xfrm>
          <a:prstGeom prst="rect">
            <a:avLst/>
          </a:prstGeom>
          <a:noFill/>
          <a:ln w="44450" cmpd="dbl">
            <a:solidFill>
              <a:schemeClr val="accent1"/>
            </a:solidFill>
            <a:miter lim="800000"/>
            <a:headEnd/>
            <a:tailEnd/>
          </a:ln>
        </p:spPr>
        <p:txBody>
          <a:bodyPr>
            <a:spAutoFit/>
          </a:bodyPr>
          <a:lstStyle/>
          <a:p>
            <a:r>
              <a:rPr lang="ja-JP" altLang="ja-JP" dirty="0">
                <a:latin typeface="ＭＳ Ｐゴシック" charset="-128"/>
              </a:rPr>
              <a:t>○実雇用率</a:t>
            </a:r>
            <a:endParaRPr lang="en-US" altLang="ja-JP" dirty="0">
              <a:latin typeface="ＭＳ Ｐゴシック" charset="-128"/>
            </a:endParaRPr>
          </a:p>
          <a:p>
            <a:r>
              <a:rPr lang="ja-JP" altLang="en-US" dirty="0">
                <a:latin typeface="ＭＳ Ｐゴシック" charset="-128"/>
              </a:rPr>
              <a:t>　</a:t>
            </a:r>
            <a:r>
              <a:rPr lang="ja-JP" altLang="ja-JP" dirty="0">
                <a:latin typeface="ＭＳ Ｐゴシック" charset="-128"/>
              </a:rPr>
              <a:t>１位　山口県（</a:t>
            </a:r>
            <a:r>
              <a:rPr lang="ja-JP" altLang="ja-JP" dirty="0" smtClean="0">
                <a:latin typeface="ＭＳ Ｐゴシック" charset="-128"/>
              </a:rPr>
              <a:t>２．</a:t>
            </a:r>
            <a:r>
              <a:rPr lang="ja-JP" altLang="en-US" dirty="0" smtClean="0">
                <a:latin typeface="ＭＳ Ｐゴシック" charset="-128"/>
              </a:rPr>
              <a:t>５１</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a:latin typeface="ＭＳ Ｐゴシック" charset="-128"/>
              </a:rPr>
              <a:t>２位　</a:t>
            </a:r>
            <a:r>
              <a:rPr lang="ja-JP" altLang="en-US" dirty="0">
                <a:latin typeface="ＭＳ Ｐゴシック" charset="-128"/>
              </a:rPr>
              <a:t>大分</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２．</a:t>
            </a:r>
            <a:r>
              <a:rPr lang="ja-JP" altLang="en-US" dirty="0" smtClean="0">
                <a:latin typeface="ＭＳ Ｐゴシック" charset="-128"/>
              </a:rPr>
              <a:t>４３</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a:latin typeface="ＭＳ Ｐゴシック" charset="-128"/>
              </a:rPr>
              <a:t>３位　</a:t>
            </a:r>
            <a:r>
              <a:rPr lang="ja-JP" altLang="en-US" dirty="0">
                <a:latin typeface="ＭＳ Ｐゴシック" charset="-128"/>
              </a:rPr>
              <a:t>奈良</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２．</a:t>
            </a:r>
            <a:r>
              <a:rPr lang="ja-JP" altLang="en-US" dirty="0" smtClean="0">
                <a:latin typeface="ＭＳ Ｐゴシック" charset="-128"/>
              </a:rPr>
              <a:t>４０</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a:latin typeface="ＭＳ Ｐゴシック" charset="-128"/>
              </a:rPr>
              <a:t>４位　</a:t>
            </a:r>
            <a:r>
              <a:rPr lang="ja-JP" altLang="en-US" dirty="0">
                <a:latin typeface="ＭＳ Ｐゴシック" charset="-128"/>
              </a:rPr>
              <a:t>佐賀</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２</a:t>
            </a:r>
            <a:r>
              <a:rPr lang="ja-JP" altLang="en-US" dirty="0" smtClean="0">
                <a:latin typeface="ＭＳ Ｐゴシック" charset="-128"/>
              </a:rPr>
              <a:t>．３７</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a:latin typeface="ＭＳ Ｐゴシック" charset="-128"/>
              </a:rPr>
              <a:t>５位　</a:t>
            </a:r>
            <a:r>
              <a:rPr lang="ja-JP" altLang="en-US" dirty="0">
                <a:latin typeface="ＭＳ Ｐゴシック" charset="-128"/>
              </a:rPr>
              <a:t>福井</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２．</a:t>
            </a:r>
            <a:r>
              <a:rPr lang="ja-JP" altLang="en-US" dirty="0">
                <a:latin typeface="ＭＳ Ｐゴシック" charset="-128"/>
              </a:rPr>
              <a:t>３２</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en-US" dirty="0" smtClean="0">
                <a:latin typeface="ＭＳ Ｐゴシック" charset="-128"/>
              </a:rPr>
              <a:t>・</a:t>
            </a:r>
            <a:endParaRPr lang="en-US" altLang="ja-JP" dirty="0">
              <a:latin typeface="ＭＳ Ｐゴシック" charset="-128"/>
            </a:endParaRPr>
          </a:p>
          <a:p>
            <a:r>
              <a:rPr lang="ja-JP" altLang="en-US" dirty="0">
                <a:solidFill>
                  <a:srgbClr val="FF0000"/>
                </a:solidFill>
                <a:latin typeface="ＭＳ Ｐゴシック" charset="-128"/>
              </a:rPr>
              <a:t>　３５</a:t>
            </a:r>
            <a:r>
              <a:rPr lang="ja-JP" altLang="en-US" dirty="0" smtClean="0">
                <a:solidFill>
                  <a:srgbClr val="FF0000"/>
                </a:solidFill>
                <a:latin typeface="ＭＳ Ｐゴシック" charset="-128"/>
              </a:rPr>
              <a:t>位</a:t>
            </a:r>
            <a:r>
              <a:rPr lang="ja-JP" altLang="en-US" dirty="0">
                <a:solidFill>
                  <a:srgbClr val="FF0000"/>
                </a:solidFill>
                <a:latin typeface="ＭＳ Ｐゴシック" charset="-128"/>
              </a:rPr>
              <a:t>　大阪府（</a:t>
            </a:r>
            <a:r>
              <a:rPr lang="ja-JP" altLang="en-US" dirty="0" smtClean="0">
                <a:solidFill>
                  <a:srgbClr val="FF0000"/>
                </a:solidFill>
                <a:latin typeface="ＭＳ Ｐゴシック" charset="-128"/>
              </a:rPr>
              <a:t>１．８４％</a:t>
            </a:r>
            <a:r>
              <a:rPr lang="ja-JP" altLang="en-US" dirty="0">
                <a:solidFill>
                  <a:srgbClr val="FF0000"/>
                </a:solidFill>
                <a:latin typeface="ＭＳ Ｐゴシック" charset="-128"/>
              </a:rPr>
              <a:t>）</a:t>
            </a:r>
            <a:endParaRPr lang="en-US" altLang="ja-JP" dirty="0">
              <a:solidFill>
                <a:srgbClr val="FF0000"/>
              </a:solidFill>
              <a:latin typeface="ＭＳ Ｐゴシック" charset="-128"/>
            </a:endParaRPr>
          </a:p>
          <a:p>
            <a:r>
              <a:rPr lang="ja-JP" altLang="en-US" dirty="0">
                <a:latin typeface="ＭＳ Ｐゴシック" charset="-128"/>
              </a:rPr>
              <a:t>　　　　　　・</a:t>
            </a:r>
            <a:endParaRPr lang="en-US" altLang="ja-JP" dirty="0">
              <a:latin typeface="ＭＳ Ｐゴシック" charset="-128"/>
            </a:endParaRPr>
          </a:p>
          <a:p>
            <a:r>
              <a:rPr lang="ja-JP" altLang="en-US" dirty="0">
                <a:latin typeface="ＭＳ Ｐゴシック" charset="-128"/>
              </a:rPr>
              <a:t>　</a:t>
            </a:r>
            <a:r>
              <a:rPr lang="ja-JP" altLang="en-US" dirty="0" smtClean="0">
                <a:latin typeface="ＭＳ Ｐゴシック" charset="-128"/>
              </a:rPr>
              <a:t>４０位　神奈川県（１．８２％）</a:t>
            </a:r>
            <a:endParaRPr lang="en-US" altLang="ja-JP" dirty="0" smtClean="0">
              <a:latin typeface="ＭＳ Ｐゴシック" charset="-128"/>
            </a:endParaRPr>
          </a:p>
          <a:p>
            <a:r>
              <a:rPr lang="ja-JP" altLang="en-US" dirty="0">
                <a:latin typeface="ＭＳ Ｐゴシック" charset="-128"/>
              </a:rPr>
              <a:t>　</a:t>
            </a:r>
            <a:r>
              <a:rPr lang="ja-JP" altLang="en-US" dirty="0" smtClean="0">
                <a:latin typeface="ＭＳ Ｐゴシック" charset="-128"/>
              </a:rPr>
              <a:t>４０位　栃木県（１．８２％）</a:t>
            </a:r>
            <a:endParaRPr lang="en-US" altLang="ja-JP" dirty="0" smtClean="0">
              <a:latin typeface="ＭＳ Ｐゴシック" charset="-128"/>
            </a:endParaRPr>
          </a:p>
          <a:p>
            <a:r>
              <a:rPr lang="ja-JP" altLang="en-US" dirty="0">
                <a:latin typeface="ＭＳ Ｐゴシック" charset="-128"/>
              </a:rPr>
              <a:t>　</a:t>
            </a:r>
            <a:r>
              <a:rPr lang="ja-JP" altLang="ja-JP" dirty="0" smtClean="0">
                <a:latin typeface="ＭＳ Ｐゴシック" charset="-128"/>
              </a:rPr>
              <a:t>４</a:t>
            </a:r>
            <a:r>
              <a:rPr lang="ja-JP" altLang="en-US" dirty="0" smtClean="0">
                <a:latin typeface="ＭＳ Ｐゴシック" charset="-128"/>
              </a:rPr>
              <a:t>０</a:t>
            </a:r>
            <a:r>
              <a:rPr lang="ja-JP" altLang="ja-JP" dirty="0" smtClean="0">
                <a:latin typeface="ＭＳ Ｐゴシック" charset="-128"/>
              </a:rPr>
              <a:t>位</a:t>
            </a:r>
            <a:r>
              <a:rPr lang="ja-JP" altLang="ja-JP" dirty="0">
                <a:latin typeface="ＭＳ Ｐゴシック" charset="-128"/>
              </a:rPr>
              <a:t>　</a:t>
            </a:r>
            <a:r>
              <a:rPr lang="ja-JP" altLang="en-US" dirty="0">
                <a:latin typeface="ＭＳ Ｐゴシック" charset="-128"/>
              </a:rPr>
              <a:t>千葉</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１．</a:t>
            </a:r>
            <a:r>
              <a:rPr lang="ja-JP" altLang="en-US" dirty="0">
                <a:latin typeface="ＭＳ Ｐゴシック" charset="-128"/>
              </a:rPr>
              <a:t>８２</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smtClean="0">
                <a:latin typeface="ＭＳ Ｐゴシック" charset="-128"/>
              </a:rPr>
              <a:t>４</a:t>
            </a:r>
            <a:r>
              <a:rPr lang="ja-JP" altLang="en-US" dirty="0">
                <a:latin typeface="ＭＳ Ｐゴシック" charset="-128"/>
              </a:rPr>
              <a:t>０</a:t>
            </a:r>
            <a:r>
              <a:rPr lang="ja-JP" altLang="ja-JP" dirty="0" smtClean="0">
                <a:latin typeface="ＭＳ Ｐゴシック" charset="-128"/>
              </a:rPr>
              <a:t>位</a:t>
            </a:r>
            <a:r>
              <a:rPr lang="ja-JP" altLang="ja-JP" dirty="0">
                <a:latin typeface="ＭＳ Ｐゴシック" charset="-128"/>
              </a:rPr>
              <a:t>　</a:t>
            </a:r>
            <a:r>
              <a:rPr lang="ja-JP" altLang="en-US" dirty="0" smtClean="0">
                <a:latin typeface="ＭＳ Ｐゴシック" charset="-128"/>
              </a:rPr>
              <a:t>愛媛</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１．</a:t>
            </a:r>
            <a:r>
              <a:rPr lang="ja-JP" altLang="en-US" dirty="0" smtClean="0">
                <a:latin typeface="ＭＳ Ｐゴシック" charset="-128"/>
              </a:rPr>
              <a:t>８２</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smtClean="0">
                <a:latin typeface="ＭＳ Ｐゴシック" charset="-128"/>
              </a:rPr>
              <a:t>４</a:t>
            </a:r>
            <a:r>
              <a:rPr lang="ja-JP" altLang="en-US" dirty="0">
                <a:latin typeface="ＭＳ Ｐゴシック" charset="-128"/>
              </a:rPr>
              <a:t>４</a:t>
            </a:r>
            <a:r>
              <a:rPr lang="ja-JP" altLang="ja-JP" dirty="0" smtClean="0">
                <a:latin typeface="ＭＳ Ｐゴシック" charset="-128"/>
              </a:rPr>
              <a:t>位</a:t>
            </a:r>
            <a:r>
              <a:rPr lang="ja-JP" altLang="ja-JP" dirty="0">
                <a:latin typeface="ＭＳ Ｐゴシック" charset="-128"/>
              </a:rPr>
              <a:t>　</a:t>
            </a:r>
            <a:r>
              <a:rPr lang="ja-JP" altLang="en-US" dirty="0" smtClean="0">
                <a:latin typeface="ＭＳ Ｐゴシック" charset="-128"/>
              </a:rPr>
              <a:t>愛知</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１．</a:t>
            </a:r>
            <a:r>
              <a:rPr lang="ja-JP" altLang="en-US" dirty="0">
                <a:latin typeface="ＭＳ Ｐゴシック" charset="-128"/>
              </a:rPr>
              <a:t>８１</a:t>
            </a:r>
            <a:r>
              <a:rPr lang="ja-JP" altLang="ja-JP" dirty="0" smtClean="0">
                <a:latin typeface="ＭＳ Ｐゴシック" charset="-128"/>
              </a:rPr>
              <a:t>％</a:t>
            </a:r>
            <a:r>
              <a:rPr lang="ja-JP" altLang="ja-JP" dirty="0">
                <a:latin typeface="ＭＳ Ｐゴシック" charset="-128"/>
              </a:rPr>
              <a:t>）</a:t>
            </a:r>
            <a:endParaRPr lang="en-US" altLang="ja-JP" dirty="0">
              <a:latin typeface="ＭＳ Ｐゴシック" charset="-128"/>
            </a:endParaRPr>
          </a:p>
          <a:p>
            <a:r>
              <a:rPr lang="ja-JP" altLang="en-US" dirty="0">
                <a:latin typeface="ＭＳ Ｐゴシック" charset="-128"/>
              </a:rPr>
              <a:t>　</a:t>
            </a:r>
            <a:r>
              <a:rPr lang="ja-JP" altLang="ja-JP" dirty="0" smtClean="0">
                <a:latin typeface="ＭＳ Ｐゴシック" charset="-128"/>
              </a:rPr>
              <a:t>４</a:t>
            </a:r>
            <a:r>
              <a:rPr lang="ja-JP" altLang="en-US" dirty="0" smtClean="0">
                <a:latin typeface="ＭＳ Ｐゴシック" charset="-128"/>
              </a:rPr>
              <a:t>４</a:t>
            </a:r>
            <a:r>
              <a:rPr lang="ja-JP" altLang="ja-JP" dirty="0" smtClean="0">
                <a:latin typeface="ＭＳ Ｐゴシック" charset="-128"/>
              </a:rPr>
              <a:t>位</a:t>
            </a:r>
            <a:r>
              <a:rPr lang="ja-JP" altLang="ja-JP" dirty="0">
                <a:latin typeface="ＭＳ Ｐゴシック" charset="-128"/>
              </a:rPr>
              <a:t>　</a:t>
            </a:r>
            <a:r>
              <a:rPr lang="ja-JP" altLang="en-US" dirty="0" smtClean="0">
                <a:latin typeface="ＭＳ Ｐゴシック" charset="-128"/>
              </a:rPr>
              <a:t>東京都</a:t>
            </a:r>
            <a:r>
              <a:rPr lang="ja-JP" altLang="ja-JP" dirty="0" smtClean="0">
                <a:latin typeface="ＭＳ Ｐゴシック" charset="-128"/>
              </a:rPr>
              <a:t>（１．</a:t>
            </a:r>
            <a:r>
              <a:rPr lang="ja-JP" altLang="en-US" dirty="0">
                <a:latin typeface="ＭＳ Ｐゴシック" charset="-128"/>
              </a:rPr>
              <a:t>８１</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smtClean="0">
                <a:latin typeface="ＭＳ Ｐゴシック" charset="-128"/>
              </a:rPr>
              <a:t>４</a:t>
            </a:r>
            <a:r>
              <a:rPr lang="ja-JP" altLang="en-US" dirty="0" smtClean="0">
                <a:latin typeface="ＭＳ Ｐゴシック" charset="-128"/>
              </a:rPr>
              <a:t>６</a:t>
            </a:r>
            <a:r>
              <a:rPr lang="ja-JP" altLang="ja-JP" dirty="0" smtClean="0">
                <a:latin typeface="ＭＳ Ｐゴシック" charset="-128"/>
              </a:rPr>
              <a:t>位</a:t>
            </a:r>
            <a:r>
              <a:rPr lang="ja-JP" altLang="ja-JP" dirty="0">
                <a:latin typeface="ＭＳ Ｐゴシック" charset="-128"/>
              </a:rPr>
              <a:t>　</a:t>
            </a:r>
            <a:r>
              <a:rPr lang="ja-JP" altLang="en-US" dirty="0">
                <a:latin typeface="ＭＳ Ｐゴシック" charset="-128"/>
              </a:rPr>
              <a:t>群馬</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１．</a:t>
            </a:r>
            <a:r>
              <a:rPr lang="ja-JP" altLang="en-US" dirty="0">
                <a:latin typeface="ＭＳ Ｐゴシック" charset="-128"/>
              </a:rPr>
              <a:t>８０</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smtClean="0">
                <a:latin typeface="ＭＳ Ｐゴシック" charset="-128"/>
              </a:rPr>
              <a:t>４</a:t>
            </a:r>
            <a:r>
              <a:rPr lang="ja-JP" altLang="en-US" dirty="0">
                <a:latin typeface="ＭＳ Ｐゴシック" charset="-128"/>
              </a:rPr>
              <a:t>７</a:t>
            </a:r>
            <a:r>
              <a:rPr lang="ja-JP" altLang="ja-JP" dirty="0" smtClean="0">
                <a:latin typeface="ＭＳ Ｐゴシック" charset="-128"/>
              </a:rPr>
              <a:t>位</a:t>
            </a:r>
            <a:r>
              <a:rPr lang="ja-JP" altLang="ja-JP" dirty="0">
                <a:latin typeface="ＭＳ Ｐゴシック" charset="-128"/>
              </a:rPr>
              <a:t>　</a:t>
            </a:r>
            <a:r>
              <a:rPr lang="ja-JP" altLang="en-US" dirty="0" smtClean="0">
                <a:latin typeface="ＭＳ Ｐゴシック" charset="-128"/>
              </a:rPr>
              <a:t>宮城</a:t>
            </a:r>
            <a:r>
              <a:rPr lang="ja-JP" altLang="ja-JP" dirty="0" smtClean="0">
                <a:latin typeface="ＭＳ Ｐゴシック" charset="-128"/>
              </a:rPr>
              <a:t>県</a:t>
            </a:r>
            <a:r>
              <a:rPr lang="ja-JP" altLang="ja-JP" dirty="0">
                <a:latin typeface="ＭＳ Ｐゴシック" charset="-128"/>
              </a:rPr>
              <a:t>（</a:t>
            </a:r>
            <a:r>
              <a:rPr lang="ja-JP" altLang="ja-JP" dirty="0" smtClean="0">
                <a:latin typeface="ＭＳ Ｐゴシック" charset="-128"/>
              </a:rPr>
              <a:t>１．</a:t>
            </a:r>
            <a:r>
              <a:rPr lang="ja-JP" altLang="en-US" dirty="0" smtClean="0">
                <a:latin typeface="ＭＳ Ｐゴシック" charset="-128"/>
              </a:rPr>
              <a:t>７９</a:t>
            </a:r>
            <a:r>
              <a:rPr lang="ja-JP" altLang="ja-JP" dirty="0" smtClean="0">
                <a:latin typeface="ＭＳ Ｐゴシック" charset="-128"/>
              </a:rPr>
              <a:t>％</a:t>
            </a:r>
            <a:r>
              <a:rPr lang="ja-JP" altLang="ja-JP" dirty="0">
                <a:latin typeface="ＭＳ Ｐゴシック" charset="-128"/>
              </a:rPr>
              <a:t>）</a:t>
            </a:r>
          </a:p>
          <a:p>
            <a:r>
              <a:rPr lang="ja-JP" altLang="en-US" dirty="0">
                <a:latin typeface="ＭＳ Ｐゴシック" charset="-128"/>
              </a:rPr>
              <a:t>　</a:t>
            </a:r>
            <a:r>
              <a:rPr lang="ja-JP" altLang="ja-JP" dirty="0">
                <a:latin typeface="ＭＳ Ｐゴシック" charset="-128"/>
              </a:rPr>
              <a:t>※</a:t>
            </a:r>
            <a:r>
              <a:rPr lang="ja-JP" altLang="en-US" dirty="0">
                <a:latin typeface="ＭＳ Ｐゴシック" charset="-128"/>
              </a:rPr>
              <a:t> </a:t>
            </a:r>
            <a:r>
              <a:rPr lang="ja-JP" altLang="en-US" dirty="0" smtClean="0">
                <a:latin typeface="ＭＳ Ｐゴシック" charset="-128"/>
              </a:rPr>
              <a:t>　</a:t>
            </a:r>
            <a:r>
              <a:rPr lang="ja-JP" altLang="ja-JP" dirty="0" smtClean="0">
                <a:latin typeface="ＭＳ Ｐゴシック" charset="-128"/>
              </a:rPr>
              <a:t>福岡県</a:t>
            </a:r>
            <a:r>
              <a:rPr lang="ja-JP" altLang="ja-JP" dirty="0">
                <a:latin typeface="ＭＳ Ｐゴシック" charset="-128"/>
              </a:rPr>
              <a:t>（</a:t>
            </a:r>
            <a:r>
              <a:rPr lang="ja-JP" altLang="ja-JP" dirty="0" smtClean="0">
                <a:latin typeface="ＭＳ Ｐゴシック" charset="-128"/>
              </a:rPr>
              <a:t>１．</a:t>
            </a:r>
            <a:r>
              <a:rPr lang="ja-JP" altLang="en-US" dirty="0" smtClean="0">
                <a:latin typeface="ＭＳ Ｐゴシック" charset="-128"/>
              </a:rPr>
              <a:t>８８</a:t>
            </a:r>
            <a:r>
              <a:rPr lang="ja-JP" altLang="ja-JP" dirty="0" smtClean="0">
                <a:latin typeface="ＭＳ Ｐゴシック" charset="-128"/>
              </a:rPr>
              <a:t>％</a:t>
            </a:r>
            <a:r>
              <a:rPr lang="ja-JP" altLang="ja-JP" dirty="0">
                <a:latin typeface="ＭＳ Ｐゴシック" charset="-128"/>
              </a:rPr>
              <a:t>）</a:t>
            </a:r>
            <a:endParaRPr lang="ja-JP" altLang="en-US" dirty="0">
              <a:latin typeface="ＭＳ Ｐゴシック" charset="-128"/>
            </a:endParaRPr>
          </a:p>
        </p:txBody>
      </p:sp>
      <p:sp>
        <p:nvSpPr>
          <p:cNvPr id="19462" name="テキスト ボックス 6"/>
          <p:cNvSpPr txBox="1">
            <a:spLocks noChangeArrowheads="1"/>
          </p:cNvSpPr>
          <p:nvPr/>
        </p:nvSpPr>
        <p:spPr bwMode="auto">
          <a:xfrm>
            <a:off x="5265034" y="1052737"/>
            <a:ext cx="3900488" cy="5078313"/>
          </a:xfrm>
          <a:prstGeom prst="rect">
            <a:avLst/>
          </a:prstGeom>
          <a:noFill/>
          <a:ln w="44450" cmpd="dbl">
            <a:solidFill>
              <a:schemeClr val="accent1"/>
            </a:solidFill>
            <a:miter lim="800000"/>
            <a:headEnd/>
            <a:tailEnd/>
          </a:ln>
        </p:spPr>
        <p:txBody>
          <a:bodyPr>
            <a:spAutoFit/>
          </a:bodyPr>
          <a:lstStyle/>
          <a:p>
            <a:r>
              <a:rPr lang="ja-JP" altLang="ja-JP" dirty="0"/>
              <a:t>○達成企業割合</a:t>
            </a:r>
            <a:endParaRPr lang="en-US" altLang="ja-JP" dirty="0"/>
          </a:p>
          <a:p>
            <a:r>
              <a:rPr lang="ja-JP" altLang="en-US" dirty="0"/>
              <a:t>　</a:t>
            </a:r>
            <a:r>
              <a:rPr lang="ja-JP" altLang="ja-JP" dirty="0"/>
              <a:t>１位</a:t>
            </a:r>
            <a:r>
              <a:rPr lang="ja-JP" altLang="en-US" dirty="0"/>
              <a:t>　</a:t>
            </a:r>
            <a:r>
              <a:rPr lang="ja-JP" altLang="ja-JP" dirty="0"/>
              <a:t>佐賀県</a:t>
            </a:r>
            <a:r>
              <a:rPr lang="ja-JP" altLang="ja-JP" dirty="0" smtClean="0"/>
              <a:t>（</a:t>
            </a:r>
            <a:r>
              <a:rPr lang="ja-JP" altLang="en-US" dirty="0"/>
              <a:t>７１．３</a:t>
            </a:r>
            <a:r>
              <a:rPr lang="ja-JP" altLang="ja-JP" dirty="0" smtClean="0"/>
              <a:t>％</a:t>
            </a:r>
            <a:r>
              <a:rPr lang="ja-JP" altLang="ja-JP" dirty="0"/>
              <a:t>）</a:t>
            </a:r>
          </a:p>
          <a:p>
            <a:r>
              <a:rPr lang="ja-JP" altLang="en-US" dirty="0"/>
              <a:t>　</a:t>
            </a:r>
            <a:r>
              <a:rPr lang="ja-JP" altLang="ja-JP" dirty="0"/>
              <a:t>２位</a:t>
            </a:r>
            <a:r>
              <a:rPr lang="ja-JP" altLang="en-US" dirty="0"/>
              <a:t>　</a:t>
            </a:r>
            <a:r>
              <a:rPr lang="ja-JP" altLang="ja-JP" dirty="0"/>
              <a:t>宮崎県</a:t>
            </a:r>
            <a:r>
              <a:rPr lang="ja-JP" altLang="ja-JP" dirty="0" smtClean="0"/>
              <a:t>（</a:t>
            </a:r>
            <a:r>
              <a:rPr lang="ja-JP" altLang="en-US" dirty="0" smtClean="0"/>
              <a:t>６８．６</a:t>
            </a:r>
            <a:r>
              <a:rPr lang="ja-JP" altLang="ja-JP" dirty="0" smtClean="0"/>
              <a:t>％</a:t>
            </a:r>
            <a:r>
              <a:rPr lang="ja-JP" altLang="ja-JP" dirty="0"/>
              <a:t>）</a:t>
            </a:r>
          </a:p>
          <a:p>
            <a:r>
              <a:rPr lang="ja-JP" altLang="en-US" dirty="0"/>
              <a:t>　</a:t>
            </a:r>
            <a:r>
              <a:rPr lang="ja-JP" altLang="ja-JP" dirty="0"/>
              <a:t>３位</a:t>
            </a:r>
            <a:r>
              <a:rPr lang="ja-JP" altLang="en-US" dirty="0"/>
              <a:t>　島根</a:t>
            </a:r>
            <a:r>
              <a:rPr lang="ja-JP" altLang="ja-JP" dirty="0" smtClean="0"/>
              <a:t>県（</a:t>
            </a:r>
            <a:r>
              <a:rPr lang="ja-JP" altLang="en-US" dirty="0" smtClean="0"/>
              <a:t>６４．６</a:t>
            </a:r>
            <a:r>
              <a:rPr lang="ja-JP" altLang="ja-JP" dirty="0" smtClean="0"/>
              <a:t>％</a:t>
            </a:r>
            <a:r>
              <a:rPr lang="ja-JP" altLang="ja-JP" dirty="0"/>
              <a:t>）</a:t>
            </a:r>
          </a:p>
          <a:p>
            <a:r>
              <a:rPr lang="ja-JP" altLang="en-US" dirty="0"/>
              <a:t>　</a:t>
            </a:r>
            <a:r>
              <a:rPr lang="ja-JP" altLang="ja-JP" dirty="0"/>
              <a:t>４位</a:t>
            </a:r>
            <a:r>
              <a:rPr lang="ja-JP" altLang="en-US" dirty="0"/>
              <a:t>　徳島</a:t>
            </a:r>
            <a:r>
              <a:rPr lang="ja-JP" altLang="ja-JP" dirty="0" smtClean="0"/>
              <a:t>県（</a:t>
            </a:r>
            <a:r>
              <a:rPr lang="ja-JP" altLang="en-US" dirty="0"/>
              <a:t>６４．２</a:t>
            </a:r>
            <a:r>
              <a:rPr lang="ja-JP" altLang="ja-JP" dirty="0" smtClean="0"/>
              <a:t>％</a:t>
            </a:r>
            <a:r>
              <a:rPr lang="ja-JP" altLang="ja-JP" dirty="0"/>
              <a:t>）</a:t>
            </a:r>
          </a:p>
          <a:p>
            <a:r>
              <a:rPr lang="ja-JP" altLang="en-US" dirty="0"/>
              <a:t>　</a:t>
            </a:r>
            <a:r>
              <a:rPr lang="ja-JP" altLang="en-US" dirty="0" smtClean="0"/>
              <a:t>５</a:t>
            </a:r>
            <a:r>
              <a:rPr lang="ja-JP" altLang="ja-JP" dirty="0" smtClean="0"/>
              <a:t>位</a:t>
            </a:r>
            <a:r>
              <a:rPr lang="ja-JP" altLang="en-US" dirty="0"/>
              <a:t>　和歌山</a:t>
            </a:r>
            <a:r>
              <a:rPr lang="ja-JP" altLang="ja-JP" dirty="0" smtClean="0"/>
              <a:t>県（</a:t>
            </a:r>
            <a:r>
              <a:rPr lang="ja-JP" altLang="en-US" dirty="0"/>
              <a:t>６１．７</a:t>
            </a:r>
            <a:r>
              <a:rPr lang="ja-JP" altLang="ja-JP" dirty="0" smtClean="0"/>
              <a:t>％</a:t>
            </a:r>
            <a:r>
              <a:rPr lang="ja-JP" altLang="ja-JP" dirty="0"/>
              <a:t>）</a:t>
            </a:r>
          </a:p>
          <a:p>
            <a:r>
              <a:rPr lang="ja-JP" altLang="en-US" dirty="0"/>
              <a:t>　　　　　　・</a:t>
            </a:r>
            <a:endParaRPr lang="en-US" altLang="ja-JP" dirty="0"/>
          </a:p>
          <a:p>
            <a:r>
              <a:rPr lang="ja-JP" altLang="en-US" dirty="0"/>
              <a:t>　　　　　　・</a:t>
            </a:r>
            <a:endParaRPr lang="en-US" altLang="ja-JP" dirty="0"/>
          </a:p>
          <a:p>
            <a:r>
              <a:rPr lang="ja-JP" altLang="en-US" dirty="0"/>
              <a:t>　　　　　　・</a:t>
            </a:r>
            <a:endParaRPr lang="en-US" altLang="ja-JP" dirty="0"/>
          </a:p>
          <a:p>
            <a:r>
              <a:rPr lang="ja-JP" altLang="en-US" dirty="0"/>
              <a:t>　　　　　　・</a:t>
            </a:r>
            <a:endParaRPr lang="en-US" altLang="ja-JP" dirty="0"/>
          </a:p>
          <a:p>
            <a:r>
              <a:rPr lang="ja-JP" altLang="en-US" dirty="0"/>
              <a:t>　　　　　　・</a:t>
            </a:r>
            <a:endParaRPr lang="ja-JP" altLang="ja-JP" dirty="0"/>
          </a:p>
          <a:p>
            <a:r>
              <a:rPr lang="ja-JP" altLang="en-US" dirty="0"/>
              <a:t>　</a:t>
            </a:r>
            <a:r>
              <a:rPr lang="ja-JP" altLang="ja-JP" dirty="0"/>
              <a:t>４３位　</a:t>
            </a:r>
            <a:r>
              <a:rPr lang="ja-JP" altLang="en-US" dirty="0" smtClean="0"/>
              <a:t>埼玉県</a:t>
            </a:r>
            <a:r>
              <a:rPr lang="ja-JP" altLang="ja-JP" dirty="0" smtClean="0"/>
              <a:t>（</a:t>
            </a:r>
            <a:r>
              <a:rPr lang="ja-JP" altLang="en-US" dirty="0"/>
              <a:t>４５．８</a:t>
            </a:r>
            <a:r>
              <a:rPr lang="ja-JP" altLang="ja-JP" dirty="0" smtClean="0"/>
              <a:t>％</a:t>
            </a:r>
            <a:r>
              <a:rPr lang="ja-JP" altLang="ja-JP" dirty="0"/>
              <a:t>）</a:t>
            </a:r>
          </a:p>
          <a:p>
            <a:r>
              <a:rPr lang="ja-JP" altLang="en-US" dirty="0"/>
              <a:t>　</a:t>
            </a:r>
            <a:r>
              <a:rPr lang="ja-JP" altLang="ja-JP" dirty="0"/>
              <a:t>４４位　</a:t>
            </a:r>
            <a:r>
              <a:rPr lang="ja-JP" altLang="en-US" dirty="0"/>
              <a:t>愛知県</a:t>
            </a:r>
            <a:r>
              <a:rPr lang="ja-JP" altLang="ja-JP" dirty="0" smtClean="0"/>
              <a:t>（</a:t>
            </a:r>
            <a:r>
              <a:rPr lang="ja-JP" altLang="en-US" dirty="0"/>
              <a:t>４５．４</a:t>
            </a:r>
            <a:r>
              <a:rPr lang="ja-JP" altLang="ja-JP" dirty="0" smtClean="0"/>
              <a:t>％</a:t>
            </a:r>
            <a:r>
              <a:rPr lang="ja-JP" altLang="ja-JP" dirty="0"/>
              <a:t>）</a:t>
            </a:r>
          </a:p>
          <a:p>
            <a:r>
              <a:rPr lang="ja-JP" altLang="en-US" dirty="0"/>
              <a:t>　</a:t>
            </a:r>
            <a:r>
              <a:rPr lang="ja-JP" altLang="ja-JP" dirty="0"/>
              <a:t>４５位　</a:t>
            </a:r>
            <a:r>
              <a:rPr lang="ja-JP" altLang="en-US" dirty="0"/>
              <a:t>神奈川</a:t>
            </a:r>
            <a:r>
              <a:rPr lang="ja-JP" altLang="ja-JP" dirty="0" smtClean="0"/>
              <a:t>県（</a:t>
            </a:r>
            <a:r>
              <a:rPr lang="ja-JP" altLang="en-US" dirty="0"/>
              <a:t>４４．０</a:t>
            </a:r>
            <a:r>
              <a:rPr lang="ja-JP" altLang="ja-JP" dirty="0" smtClean="0"/>
              <a:t>％</a:t>
            </a:r>
            <a:r>
              <a:rPr lang="ja-JP" altLang="ja-JP" dirty="0"/>
              <a:t>）</a:t>
            </a:r>
          </a:p>
          <a:p>
            <a:r>
              <a:rPr lang="ja-JP" altLang="en-US" dirty="0"/>
              <a:t>　</a:t>
            </a:r>
            <a:r>
              <a:rPr lang="ja-JP" altLang="ja-JP" dirty="0" smtClean="0">
                <a:solidFill>
                  <a:srgbClr val="FF0000"/>
                </a:solidFill>
              </a:rPr>
              <a:t>４</a:t>
            </a:r>
            <a:r>
              <a:rPr lang="ja-JP" altLang="en-US" dirty="0">
                <a:solidFill>
                  <a:srgbClr val="FF0000"/>
                </a:solidFill>
              </a:rPr>
              <a:t>５</a:t>
            </a:r>
            <a:r>
              <a:rPr lang="ja-JP" altLang="ja-JP" dirty="0" smtClean="0">
                <a:solidFill>
                  <a:srgbClr val="FF0000"/>
                </a:solidFill>
              </a:rPr>
              <a:t>位</a:t>
            </a:r>
            <a:r>
              <a:rPr lang="ja-JP" altLang="ja-JP" dirty="0">
                <a:solidFill>
                  <a:srgbClr val="FF0000"/>
                </a:solidFill>
              </a:rPr>
              <a:t>　</a:t>
            </a:r>
            <a:r>
              <a:rPr lang="ja-JP" altLang="en-US" dirty="0">
                <a:solidFill>
                  <a:srgbClr val="FF0000"/>
                </a:solidFill>
              </a:rPr>
              <a:t>大阪府</a:t>
            </a:r>
            <a:r>
              <a:rPr lang="ja-JP" altLang="ja-JP" dirty="0" smtClean="0">
                <a:solidFill>
                  <a:srgbClr val="FF0000"/>
                </a:solidFill>
              </a:rPr>
              <a:t>（</a:t>
            </a:r>
            <a:r>
              <a:rPr lang="ja-JP" altLang="en-US" dirty="0">
                <a:solidFill>
                  <a:srgbClr val="FF0000"/>
                </a:solidFill>
              </a:rPr>
              <a:t>４４．０</a:t>
            </a:r>
            <a:r>
              <a:rPr lang="ja-JP" altLang="ja-JP" dirty="0" smtClean="0">
                <a:solidFill>
                  <a:srgbClr val="FF0000"/>
                </a:solidFill>
              </a:rPr>
              <a:t>％</a:t>
            </a:r>
            <a:r>
              <a:rPr lang="ja-JP" altLang="ja-JP" dirty="0">
                <a:solidFill>
                  <a:srgbClr val="FF0000"/>
                </a:solidFill>
              </a:rPr>
              <a:t>）</a:t>
            </a:r>
          </a:p>
          <a:p>
            <a:r>
              <a:rPr lang="ja-JP" altLang="en-US" dirty="0"/>
              <a:t>　</a:t>
            </a:r>
            <a:r>
              <a:rPr lang="ja-JP" altLang="ja-JP" dirty="0"/>
              <a:t>４７位　東京都</a:t>
            </a:r>
            <a:r>
              <a:rPr lang="ja-JP" altLang="ja-JP" dirty="0" smtClean="0"/>
              <a:t>（</a:t>
            </a:r>
            <a:r>
              <a:rPr lang="ja-JP" altLang="en-US" dirty="0"/>
              <a:t>３２．１</a:t>
            </a:r>
            <a:r>
              <a:rPr lang="ja-JP" altLang="ja-JP" dirty="0" smtClean="0"/>
              <a:t>％</a:t>
            </a:r>
            <a:r>
              <a:rPr lang="ja-JP" altLang="ja-JP" dirty="0"/>
              <a:t>）</a:t>
            </a:r>
          </a:p>
          <a:p>
            <a:r>
              <a:rPr lang="ja-JP" altLang="en-US" dirty="0"/>
              <a:t>　</a:t>
            </a:r>
            <a:r>
              <a:rPr lang="ja-JP" altLang="ja-JP" dirty="0"/>
              <a:t>※</a:t>
            </a:r>
            <a:r>
              <a:rPr lang="ja-JP" altLang="en-US" dirty="0"/>
              <a:t>　</a:t>
            </a:r>
            <a:r>
              <a:rPr lang="ja-JP" altLang="ja-JP" dirty="0"/>
              <a:t>福岡県</a:t>
            </a:r>
            <a:r>
              <a:rPr lang="ja-JP" altLang="ja-JP" dirty="0" smtClean="0"/>
              <a:t>（</a:t>
            </a:r>
            <a:r>
              <a:rPr lang="ja-JP" altLang="en-US" dirty="0"/>
              <a:t>５０．２</a:t>
            </a:r>
            <a:r>
              <a:rPr lang="ja-JP" altLang="ja-JP" dirty="0" smtClean="0"/>
              <a:t>％）</a:t>
            </a:r>
            <a:endParaRPr lang="en-US" altLang="ja-JP" dirty="0"/>
          </a:p>
          <a:p>
            <a:endParaRPr lang="ja-JP" altLang="en-US" dirty="0"/>
          </a:p>
        </p:txBody>
      </p:sp>
      <p:sp>
        <p:nvSpPr>
          <p:cNvPr id="6" name="スライド番号プレースホルダー 2"/>
          <p:cNvSpPr>
            <a:spLocks/>
          </p:cNvSpPr>
          <p:nvPr/>
        </p:nvSpPr>
        <p:spPr bwMode="auto">
          <a:xfrm>
            <a:off x="9318458" y="6333002"/>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smtClean="0">
                <a:solidFill>
                  <a:srgbClr val="FFFFFF"/>
                </a:solidFill>
                <a:latin typeface="Franklin Gothic Book" pitchFamily="34" charset="0"/>
                <a:ea typeface="HGｺﾞｼｯｸM" pitchFamily="49" charset="-128"/>
              </a:rPr>
              <a:t>３</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29518872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81858" y="2809128"/>
            <a:ext cx="9721080" cy="2262158"/>
          </a:xfrm>
          <a:prstGeom prst="rect">
            <a:avLst/>
          </a:prstGeom>
        </p:spPr>
        <p:txBody>
          <a:bodyPr wrap="square">
            <a:spAutoFit/>
          </a:bodyPr>
          <a:lstStyle/>
          <a:p>
            <a:pPr fontAlgn="base">
              <a:spcBef>
                <a:spcPct val="0"/>
              </a:spcBef>
              <a:spcAft>
                <a:spcPct val="0"/>
              </a:spcAft>
            </a:pPr>
            <a:r>
              <a:rPr lang="en-US" altLang="ja-JP" sz="1400" b="1" dirty="0">
                <a:solidFill>
                  <a:srgbClr val="000000"/>
                </a:solidFill>
              </a:rPr>
              <a:t> </a:t>
            </a:r>
            <a:r>
              <a:rPr lang="ja-JP" altLang="ja-JP" sz="1400" b="1" dirty="0" smtClean="0">
                <a:solidFill>
                  <a:srgbClr val="000000"/>
                </a:solidFill>
              </a:rPr>
              <a:t>（</a:t>
            </a:r>
            <a:r>
              <a:rPr lang="ja-JP" altLang="ja-JP" sz="1400" b="1" dirty="0">
                <a:solidFill>
                  <a:srgbClr val="000000"/>
                </a:solidFill>
              </a:rPr>
              <a:t>４）過重な</a:t>
            </a:r>
            <a:r>
              <a:rPr lang="ja-JP" altLang="ja-JP" sz="1400" b="1" dirty="0" smtClean="0">
                <a:solidFill>
                  <a:srgbClr val="000000"/>
                </a:solidFill>
              </a:rPr>
              <a:t>負担</a:t>
            </a:r>
            <a:endParaRPr lang="en-US" altLang="ja-JP" sz="1400" b="1" dirty="0">
              <a:solidFill>
                <a:srgbClr val="000000"/>
              </a:solidFill>
            </a:endParaRPr>
          </a:p>
          <a:p>
            <a:pPr fontAlgn="base">
              <a:spcBef>
                <a:spcPts val="1200"/>
              </a:spcBef>
              <a:spcAft>
                <a:spcPct val="0"/>
              </a:spcAft>
            </a:pPr>
            <a:r>
              <a:rPr lang="ja-JP" altLang="ja-JP" sz="1400" dirty="0" smtClean="0">
                <a:solidFill>
                  <a:srgbClr val="000000"/>
                </a:solidFill>
              </a:rPr>
              <a:t>○</a:t>
            </a:r>
            <a:r>
              <a:rPr lang="ja-JP" altLang="ja-JP" sz="1400" dirty="0">
                <a:solidFill>
                  <a:srgbClr val="000000"/>
                </a:solidFill>
              </a:rPr>
              <a:t>　</a:t>
            </a:r>
            <a:r>
              <a:rPr lang="ja-JP" altLang="ja-JP" sz="1400" dirty="0" smtClean="0">
                <a:solidFill>
                  <a:srgbClr val="000000"/>
                </a:solidFill>
              </a:rPr>
              <a:t>合理的</a:t>
            </a:r>
            <a:r>
              <a:rPr lang="ja-JP" altLang="ja-JP" sz="1400" dirty="0">
                <a:solidFill>
                  <a:srgbClr val="000000"/>
                </a:solidFill>
              </a:rPr>
              <a:t>配慮の</a:t>
            </a:r>
            <a:r>
              <a:rPr lang="ja-JP" altLang="ja-JP" sz="1400" dirty="0" smtClean="0">
                <a:solidFill>
                  <a:srgbClr val="000000"/>
                </a:solidFill>
              </a:rPr>
              <a:t>提供</a:t>
            </a:r>
            <a:r>
              <a:rPr lang="ja-JP" altLang="en-US" sz="1400" dirty="0" smtClean="0">
                <a:solidFill>
                  <a:srgbClr val="000000"/>
                </a:solidFill>
              </a:rPr>
              <a:t>の義務は</a:t>
            </a:r>
            <a:r>
              <a:rPr lang="ja-JP" altLang="ja-JP" sz="1400" dirty="0" smtClean="0">
                <a:solidFill>
                  <a:srgbClr val="000000"/>
                </a:solidFill>
              </a:rPr>
              <a:t>、</a:t>
            </a:r>
            <a:r>
              <a:rPr lang="ja-JP" altLang="ja-JP" sz="1400" dirty="0">
                <a:solidFill>
                  <a:srgbClr val="000000"/>
                </a:solidFill>
              </a:rPr>
              <a:t>事業主に対して「過重な負担」を及ぼすこととなる</a:t>
            </a:r>
            <a:r>
              <a:rPr lang="ja-JP" altLang="ja-JP" sz="1400" dirty="0" smtClean="0">
                <a:solidFill>
                  <a:srgbClr val="000000"/>
                </a:solidFill>
              </a:rPr>
              <a:t>場合</a:t>
            </a:r>
            <a:r>
              <a:rPr lang="ja-JP" altLang="en-US" sz="1400" dirty="0">
                <a:solidFill>
                  <a:srgbClr val="000000"/>
                </a:solidFill>
              </a:rPr>
              <a:t>を</a:t>
            </a:r>
            <a:r>
              <a:rPr lang="ja-JP" altLang="ja-JP" sz="1400" dirty="0" smtClean="0">
                <a:solidFill>
                  <a:srgbClr val="000000"/>
                </a:solidFill>
              </a:rPr>
              <a:t>除く。</a:t>
            </a:r>
            <a:endParaRPr lang="en-US" altLang="ja-JP" sz="1400" dirty="0" smtClean="0">
              <a:solidFill>
                <a:srgbClr val="000000"/>
              </a:solidFill>
            </a:endParaRPr>
          </a:p>
          <a:p>
            <a:pPr indent="-180975" fontAlgn="base">
              <a:spcAft>
                <a:spcPct val="0"/>
              </a:spcAft>
            </a:pPr>
            <a:r>
              <a:rPr lang="ja-JP" altLang="en-US" sz="1400" dirty="0" smtClean="0">
                <a:solidFill>
                  <a:srgbClr val="000000"/>
                </a:solidFill>
              </a:rPr>
              <a:t>　　事業主は、過重な負担に当たるか否かについて、次</a:t>
            </a:r>
            <a:r>
              <a:rPr lang="ja-JP" altLang="en-US" sz="1400" dirty="0">
                <a:solidFill>
                  <a:srgbClr val="000000"/>
                </a:solidFill>
              </a:rPr>
              <a:t>の</a:t>
            </a:r>
            <a:r>
              <a:rPr lang="ja-JP" altLang="en-US" sz="1400" dirty="0" smtClean="0">
                <a:solidFill>
                  <a:srgbClr val="000000"/>
                </a:solidFill>
              </a:rPr>
              <a:t>要素を総合的に勘案しながら個別に判断する。</a:t>
            </a:r>
            <a:endParaRPr lang="en-US" altLang="ja-JP" sz="1400" dirty="0" smtClean="0">
              <a:solidFill>
                <a:srgbClr val="000000"/>
              </a:solidFill>
            </a:endParaRPr>
          </a:p>
          <a:p>
            <a:pPr indent="-180975" fontAlgn="base">
              <a:spcBef>
                <a:spcPct val="0"/>
              </a:spcBef>
              <a:spcAft>
                <a:spcPct val="0"/>
              </a:spcAft>
            </a:pPr>
            <a:endParaRPr lang="en-US" altLang="ja-JP" sz="1400" dirty="0" smtClean="0">
              <a:solidFill>
                <a:srgbClr val="000000"/>
              </a:solidFill>
            </a:endParaRPr>
          </a:p>
          <a:p>
            <a:pPr indent="-180975" fontAlgn="base">
              <a:spcBef>
                <a:spcPct val="0"/>
              </a:spcBef>
              <a:spcAft>
                <a:spcPct val="0"/>
              </a:spcAft>
            </a:pPr>
            <a:r>
              <a:rPr lang="ja-JP" altLang="en-US" sz="1400" dirty="0" smtClean="0">
                <a:solidFill>
                  <a:srgbClr val="000000"/>
                </a:solidFill>
              </a:rPr>
              <a:t>　　　　①　</a:t>
            </a:r>
            <a:r>
              <a:rPr lang="ja-JP" altLang="ja-JP" sz="1400" dirty="0" smtClean="0">
                <a:solidFill>
                  <a:srgbClr val="000000"/>
                </a:solidFill>
              </a:rPr>
              <a:t>事業</a:t>
            </a:r>
            <a:r>
              <a:rPr lang="ja-JP" altLang="ja-JP" sz="1400" dirty="0">
                <a:solidFill>
                  <a:srgbClr val="000000"/>
                </a:solidFill>
              </a:rPr>
              <a:t>活動への影響の</a:t>
            </a:r>
            <a:r>
              <a:rPr lang="ja-JP" altLang="ja-JP" sz="1400" dirty="0" smtClean="0">
                <a:solidFill>
                  <a:srgbClr val="000000"/>
                </a:solidFill>
              </a:rPr>
              <a:t>程度</a:t>
            </a:r>
            <a:r>
              <a:rPr lang="ja-JP" altLang="en-US" sz="1400" dirty="0" smtClean="0">
                <a:solidFill>
                  <a:srgbClr val="000000"/>
                </a:solidFill>
              </a:rPr>
              <a:t>、 　②</a:t>
            </a:r>
            <a:r>
              <a:rPr lang="ja-JP" altLang="ja-JP" sz="1400" dirty="0" smtClean="0">
                <a:solidFill>
                  <a:srgbClr val="000000"/>
                </a:solidFill>
              </a:rPr>
              <a:t>実現困難度</a:t>
            </a:r>
            <a:r>
              <a:rPr lang="ja-JP" altLang="en-US" sz="1400" dirty="0" smtClean="0">
                <a:solidFill>
                  <a:srgbClr val="000000"/>
                </a:solidFill>
              </a:rPr>
              <a:t>、　 ③</a:t>
            </a:r>
            <a:r>
              <a:rPr lang="ja-JP" altLang="ja-JP" sz="1400" dirty="0" smtClean="0">
                <a:solidFill>
                  <a:srgbClr val="000000"/>
                </a:solidFill>
              </a:rPr>
              <a:t>費用</a:t>
            </a:r>
            <a:r>
              <a:rPr lang="ja-JP" altLang="ja-JP" sz="1400" dirty="0">
                <a:solidFill>
                  <a:srgbClr val="000000"/>
                </a:solidFill>
              </a:rPr>
              <a:t>・負担の</a:t>
            </a:r>
            <a:r>
              <a:rPr lang="ja-JP" altLang="ja-JP" sz="1400" dirty="0" smtClean="0">
                <a:solidFill>
                  <a:srgbClr val="000000"/>
                </a:solidFill>
              </a:rPr>
              <a:t>程度</a:t>
            </a:r>
            <a:r>
              <a:rPr lang="ja-JP" altLang="en-US" sz="1400" dirty="0" smtClean="0">
                <a:solidFill>
                  <a:srgbClr val="000000"/>
                </a:solidFill>
              </a:rPr>
              <a:t>、 </a:t>
            </a:r>
            <a:endParaRPr lang="en-US" altLang="ja-JP" sz="1400" dirty="0" smtClean="0">
              <a:solidFill>
                <a:srgbClr val="000000"/>
              </a:solidFill>
            </a:endParaRPr>
          </a:p>
          <a:p>
            <a:pPr indent="-180975" fontAlgn="base">
              <a:spcBef>
                <a:spcPts val="600"/>
              </a:spcBef>
              <a:spcAft>
                <a:spcPct val="0"/>
              </a:spcAft>
            </a:pPr>
            <a:r>
              <a:rPr lang="ja-JP" altLang="en-US" sz="1400" dirty="0">
                <a:solidFill>
                  <a:srgbClr val="000000"/>
                </a:solidFill>
              </a:rPr>
              <a:t>　</a:t>
            </a:r>
            <a:r>
              <a:rPr lang="ja-JP" altLang="en-US" sz="1400" dirty="0" smtClean="0">
                <a:solidFill>
                  <a:srgbClr val="000000"/>
                </a:solidFill>
              </a:rPr>
              <a:t>　　　④　</a:t>
            </a:r>
            <a:r>
              <a:rPr lang="ja-JP" altLang="ja-JP" sz="1400" dirty="0" smtClean="0">
                <a:solidFill>
                  <a:srgbClr val="000000"/>
                </a:solidFill>
              </a:rPr>
              <a:t>企業の規模</a:t>
            </a:r>
            <a:r>
              <a:rPr lang="ja-JP" altLang="en-US" sz="1400" dirty="0" smtClean="0">
                <a:solidFill>
                  <a:srgbClr val="000000"/>
                </a:solidFill>
              </a:rPr>
              <a:t>、 　⑤</a:t>
            </a:r>
            <a:r>
              <a:rPr lang="ja-JP" altLang="ja-JP" sz="1400" dirty="0" smtClean="0">
                <a:solidFill>
                  <a:srgbClr val="000000"/>
                </a:solidFill>
              </a:rPr>
              <a:t>企業の財務状況</a:t>
            </a:r>
            <a:r>
              <a:rPr lang="ja-JP" altLang="en-US" sz="1400" dirty="0" smtClean="0">
                <a:solidFill>
                  <a:srgbClr val="000000"/>
                </a:solidFill>
              </a:rPr>
              <a:t>、　 ⑥</a:t>
            </a:r>
            <a:r>
              <a:rPr lang="ja-JP" altLang="ja-JP" sz="1400" dirty="0" smtClean="0">
                <a:solidFill>
                  <a:srgbClr val="000000"/>
                </a:solidFill>
              </a:rPr>
              <a:t>公的</a:t>
            </a:r>
            <a:r>
              <a:rPr lang="ja-JP" altLang="ja-JP" sz="1400" dirty="0">
                <a:solidFill>
                  <a:srgbClr val="000000"/>
                </a:solidFill>
              </a:rPr>
              <a:t>支援の</a:t>
            </a:r>
            <a:r>
              <a:rPr lang="ja-JP" altLang="ja-JP" sz="1400" dirty="0" smtClean="0">
                <a:solidFill>
                  <a:srgbClr val="000000"/>
                </a:solidFill>
              </a:rPr>
              <a:t>有無</a:t>
            </a:r>
            <a:endParaRPr lang="en-US" altLang="ja-JP" sz="1400" dirty="0">
              <a:solidFill>
                <a:srgbClr val="000000"/>
              </a:solidFill>
            </a:endParaRPr>
          </a:p>
          <a:p>
            <a:pPr indent="-180975" fontAlgn="base">
              <a:spcBef>
                <a:spcPct val="0"/>
              </a:spcBef>
              <a:spcAft>
                <a:spcPct val="0"/>
              </a:spcAft>
            </a:pPr>
            <a:endParaRPr lang="en-US" altLang="ja-JP" sz="1400" dirty="0" smtClean="0">
              <a:solidFill>
                <a:srgbClr val="000000"/>
              </a:solidFill>
            </a:endParaRPr>
          </a:p>
          <a:p>
            <a:pPr indent="-180975" fontAlgn="base">
              <a:spcBef>
                <a:spcPct val="0"/>
              </a:spcBef>
              <a:spcAft>
                <a:spcPct val="0"/>
              </a:spcAft>
            </a:pPr>
            <a:r>
              <a:rPr lang="ja-JP" altLang="en-US" sz="1400" dirty="0" smtClean="0">
                <a:solidFill>
                  <a:srgbClr val="000000"/>
                </a:solidFill>
              </a:rPr>
              <a:t>○　</a:t>
            </a:r>
            <a:r>
              <a:rPr lang="ja-JP" altLang="en-US" sz="1400" spc="-150" dirty="0" smtClean="0">
                <a:solidFill>
                  <a:srgbClr val="000000"/>
                </a:solidFill>
              </a:rPr>
              <a:t>事業主は、過重</a:t>
            </a:r>
            <a:r>
              <a:rPr lang="ja-JP" altLang="en-US" sz="1400" spc="-150" dirty="0">
                <a:solidFill>
                  <a:srgbClr val="000000"/>
                </a:solidFill>
              </a:rPr>
              <a:t>な負担</a:t>
            </a:r>
            <a:r>
              <a:rPr lang="ja-JP" altLang="en-US" sz="1400" spc="-150" dirty="0" smtClean="0">
                <a:solidFill>
                  <a:srgbClr val="000000"/>
                </a:solidFill>
              </a:rPr>
              <a:t>に当たると判断した場合は、その</a:t>
            </a:r>
            <a:r>
              <a:rPr lang="ja-JP" altLang="en-US" sz="1400" spc="-150" dirty="0">
                <a:solidFill>
                  <a:srgbClr val="000000"/>
                </a:solidFill>
              </a:rPr>
              <a:t>旨及びその</a:t>
            </a:r>
            <a:r>
              <a:rPr lang="ja-JP" altLang="en-US" sz="1400" spc="-150" dirty="0" smtClean="0">
                <a:solidFill>
                  <a:srgbClr val="000000"/>
                </a:solidFill>
              </a:rPr>
              <a:t>理由</a:t>
            </a:r>
            <a:r>
              <a:rPr lang="ja-JP" altLang="ja-JP" sz="1400" spc="-150" dirty="0" smtClean="0">
                <a:solidFill>
                  <a:srgbClr val="000000"/>
                </a:solidFill>
              </a:rPr>
              <a:t>を</a:t>
            </a:r>
            <a:r>
              <a:rPr lang="ja-JP" altLang="ja-JP" sz="1400" spc="-150" dirty="0">
                <a:solidFill>
                  <a:srgbClr val="000000"/>
                </a:solidFill>
              </a:rPr>
              <a:t>障害者に説明</a:t>
            </a:r>
            <a:r>
              <a:rPr lang="ja-JP" altLang="ja-JP" sz="1400" spc="-150" dirty="0" smtClean="0">
                <a:solidFill>
                  <a:srgbClr val="000000"/>
                </a:solidFill>
              </a:rPr>
              <a:t>する</a:t>
            </a:r>
            <a:r>
              <a:rPr lang="ja-JP" altLang="en-US" sz="1400" spc="-150" dirty="0" smtClean="0">
                <a:solidFill>
                  <a:srgbClr val="000000"/>
                </a:solidFill>
              </a:rPr>
              <a:t>。その場合でも、事業</a:t>
            </a:r>
            <a:r>
              <a:rPr lang="ja-JP" altLang="en-US" sz="1400" spc="-150" dirty="0">
                <a:solidFill>
                  <a:srgbClr val="000000"/>
                </a:solidFill>
              </a:rPr>
              <a:t>主は</a:t>
            </a:r>
            <a:r>
              <a:rPr lang="ja-JP" altLang="en-US" sz="1400" spc="-150" dirty="0" smtClean="0">
                <a:solidFill>
                  <a:srgbClr val="000000"/>
                </a:solidFill>
              </a:rPr>
              <a:t>、</a:t>
            </a:r>
            <a:endParaRPr lang="en-US" altLang="ja-JP" sz="1400" spc="-150" dirty="0" smtClean="0">
              <a:solidFill>
                <a:srgbClr val="000000"/>
              </a:solidFill>
            </a:endParaRPr>
          </a:p>
          <a:p>
            <a:pPr indent="-180975" fontAlgn="base">
              <a:spcBef>
                <a:spcPct val="0"/>
              </a:spcBef>
              <a:spcAft>
                <a:spcPct val="0"/>
              </a:spcAft>
            </a:pPr>
            <a:r>
              <a:rPr lang="ja-JP" altLang="en-US" sz="1400" dirty="0">
                <a:solidFill>
                  <a:srgbClr val="000000"/>
                </a:solidFill>
              </a:rPr>
              <a:t>　</a:t>
            </a:r>
            <a:r>
              <a:rPr lang="ja-JP" altLang="en-US" sz="1400" dirty="0" smtClean="0">
                <a:solidFill>
                  <a:srgbClr val="000000"/>
                </a:solidFill>
              </a:rPr>
              <a:t>　障害者</a:t>
            </a:r>
            <a:r>
              <a:rPr lang="ja-JP" altLang="en-US" sz="1400" dirty="0">
                <a:solidFill>
                  <a:srgbClr val="000000"/>
                </a:solidFill>
              </a:rPr>
              <a:t>の意向を十分に尊重した上で、過重な負担にならない範囲</a:t>
            </a:r>
            <a:r>
              <a:rPr lang="ja-JP" altLang="en-US" sz="1400" dirty="0" smtClean="0">
                <a:solidFill>
                  <a:srgbClr val="000000"/>
                </a:solidFill>
              </a:rPr>
              <a:t>で、合理的配慮の措置を講ずる。</a:t>
            </a:r>
          </a:p>
        </p:txBody>
      </p:sp>
      <p:sp>
        <p:nvSpPr>
          <p:cNvPr id="12" name="角丸四角形 11"/>
          <p:cNvSpPr/>
          <p:nvPr/>
        </p:nvSpPr>
        <p:spPr>
          <a:xfrm>
            <a:off x="222896" y="3156642"/>
            <a:ext cx="9504536" cy="2016224"/>
          </a:xfrm>
          <a:prstGeom prst="roundRect">
            <a:avLst>
              <a:gd name="adj" fmla="val 10859"/>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18" name="角丸四角形 17"/>
          <p:cNvSpPr/>
          <p:nvPr/>
        </p:nvSpPr>
        <p:spPr>
          <a:xfrm>
            <a:off x="234903" y="5639344"/>
            <a:ext cx="9505056" cy="1152628"/>
          </a:xfrm>
          <a:prstGeom prst="roundRect">
            <a:avLst>
              <a:gd name="adj" fmla="val 10859"/>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3" name="正方形/長方形 2"/>
          <p:cNvSpPr/>
          <p:nvPr/>
        </p:nvSpPr>
        <p:spPr>
          <a:xfrm>
            <a:off x="278710" y="158730"/>
            <a:ext cx="9649072" cy="2416046"/>
          </a:xfrm>
          <a:prstGeom prst="rect">
            <a:avLst/>
          </a:prstGeom>
        </p:spPr>
        <p:txBody>
          <a:bodyPr wrap="square">
            <a:spAutoFit/>
          </a:bodyPr>
          <a:lstStyle/>
          <a:p>
            <a:pPr fontAlgn="base">
              <a:spcBef>
                <a:spcPct val="0"/>
              </a:spcBef>
              <a:spcAft>
                <a:spcPct val="0"/>
              </a:spcAft>
            </a:pPr>
            <a:endParaRPr lang="en-US" altLang="ja-JP" b="1" dirty="0">
              <a:solidFill>
                <a:srgbClr val="000000"/>
              </a:solidFill>
            </a:endParaRPr>
          </a:p>
          <a:p>
            <a:pPr fontAlgn="base">
              <a:spcBef>
                <a:spcPct val="0"/>
              </a:spcBef>
              <a:spcAft>
                <a:spcPct val="0"/>
              </a:spcAft>
            </a:pPr>
            <a:r>
              <a:rPr lang="ja-JP" altLang="ja-JP" sz="1400" b="1" dirty="0" smtClean="0">
                <a:solidFill>
                  <a:srgbClr val="000000"/>
                </a:solidFill>
                <a:latin typeface="+mn-ea"/>
              </a:rPr>
              <a:t>（</a:t>
            </a:r>
            <a:r>
              <a:rPr lang="ja-JP" altLang="en-US" sz="1400" b="1" dirty="0">
                <a:solidFill>
                  <a:srgbClr val="000000"/>
                </a:solidFill>
                <a:latin typeface="+mn-ea"/>
              </a:rPr>
              <a:t>３</a:t>
            </a:r>
            <a:r>
              <a:rPr lang="ja-JP" altLang="ja-JP" sz="1400" b="1" dirty="0" smtClean="0">
                <a:solidFill>
                  <a:srgbClr val="000000"/>
                </a:solidFill>
                <a:latin typeface="+mn-ea"/>
              </a:rPr>
              <a:t>）</a:t>
            </a:r>
            <a:r>
              <a:rPr lang="ja-JP" altLang="ja-JP" sz="1400" b="1" dirty="0">
                <a:solidFill>
                  <a:srgbClr val="000000"/>
                </a:solidFill>
                <a:latin typeface="+mn-ea"/>
              </a:rPr>
              <a:t>合理的配慮の</a:t>
            </a:r>
            <a:r>
              <a:rPr lang="ja-JP" altLang="ja-JP" sz="1400" b="1" dirty="0" smtClean="0">
                <a:solidFill>
                  <a:srgbClr val="000000"/>
                </a:solidFill>
                <a:latin typeface="+mn-ea"/>
              </a:rPr>
              <a:t>手続</a:t>
            </a:r>
            <a:endParaRPr lang="en-US" altLang="ja-JP" sz="1400" b="1" dirty="0" smtClean="0">
              <a:solidFill>
                <a:srgbClr val="000000"/>
              </a:solidFill>
              <a:latin typeface="+mn-ea"/>
            </a:endParaRPr>
          </a:p>
          <a:p>
            <a:pPr fontAlgn="base">
              <a:spcBef>
                <a:spcPts val="1200"/>
              </a:spcBef>
              <a:spcAft>
                <a:spcPct val="0"/>
              </a:spcAft>
            </a:pPr>
            <a:r>
              <a:rPr lang="ja-JP" altLang="en-US" sz="1400" dirty="0" smtClean="0">
                <a:solidFill>
                  <a:srgbClr val="000000"/>
                </a:solidFill>
                <a:latin typeface="+mn-ea"/>
              </a:rPr>
              <a:t>○　</a:t>
            </a:r>
            <a:r>
              <a:rPr lang="ja-JP" altLang="ja-JP" sz="1400" dirty="0" smtClean="0">
                <a:solidFill>
                  <a:srgbClr val="000000"/>
                </a:solidFill>
                <a:latin typeface="+mn-ea"/>
              </a:rPr>
              <a:t>募集</a:t>
            </a:r>
            <a:r>
              <a:rPr lang="ja-JP" altLang="ja-JP" sz="1400" dirty="0">
                <a:solidFill>
                  <a:srgbClr val="000000"/>
                </a:solidFill>
                <a:latin typeface="+mn-ea"/>
              </a:rPr>
              <a:t>・採用</a:t>
            </a:r>
            <a:r>
              <a:rPr lang="ja-JP" altLang="ja-JP" sz="1400" dirty="0" smtClean="0">
                <a:solidFill>
                  <a:srgbClr val="000000"/>
                </a:solidFill>
                <a:latin typeface="+mn-ea"/>
              </a:rPr>
              <a:t>時</a:t>
            </a:r>
            <a:r>
              <a:rPr lang="en-US" altLang="ja-JP" sz="1400" dirty="0" smtClean="0">
                <a:solidFill>
                  <a:srgbClr val="000000"/>
                </a:solidFill>
                <a:latin typeface="+mn-ea"/>
              </a:rPr>
              <a:t> </a:t>
            </a:r>
            <a:r>
              <a:rPr lang="ja-JP" altLang="ja-JP" sz="1400" dirty="0" smtClean="0">
                <a:solidFill>
                  <a:srgbClr val="000000"/>
                </a:solidFill>
                <a:latin typeface="+mn-ea"/>
              </a:rPr>
              <a:t>：</a:t>
            </a:r>
            <a:r>
              <a:rPr lang="ja-JP" altLang="en-US" sz="1400" dirty="0">
                <a:solidFill>
                  <a:srgbClr val="000000"/>
                </a:solidFill>
                <a:latin typeface="+mn-ea"/>
              </a:rPr>
              <a:t>　</a:t>
            </a:r>
            <a:r>
              <a:rPr lang="ja-JP" altLang="ja-JP" sz="1400" u="sng" dirty="0" smtClean="0">
                <a:solidFill>
                  <a:srgbClr val="000000"/>
                </a:solidFill>
                <a:latin typeface="+mn-ea"/>
              </a:rPr>
              <a:t>障害者</a:t>
            </a:r>
            <a:r>
              <a:rPr lang="ja-JP" altLang="ja-JP" sz="1400" u="sng" dirty="0">
                <a:solidFill>
                  <a:srgbClr val="000000"/>
                </a:solidFill>
                <a:latin typeface="+mn-ea"/>
              </a:rPr>
              <a:t>から事業主に対し</a:t>
            </a:r>
            <a:r>
              <a:rPr lang="ja-JP" altLang="ja-JP" sz="1400" dirty="0">
                <a:solidFill>
                  <a:srgbClr val="000000"/>
                </a:solidFill>
                <a:latin typeface="+mn-ea"/>
              </a:rPr>
              <a:t>、支障となっている事情などを</a:t>
            </a:r>
            <a:r>
              <a:rPr lang="ja-JP" altLang="ja-JP" sz="1400" u="sng" dirty="0">
                <a:solidFill>
                  <a:srgbClr val="000000"/>
                </a:solidFill>
                <a:latin typeface="+mn-ea"/>
              </a:rPr>
              <a:t>申</a:t>
            </a:r>
            <a:r>
              <a:rPr lang="ja-JP" altLang="en-US" sz="1400" u="sng" dirty="0">
                <a:solidFill>
                  <a:srgbClr val="000000"/>
                </a:solidFill>
                <a:latin typeface="+mn-ea"/>
              </a:rPr>
              <a:t>し</a:t>
            </a:r>
            <a:r>
              <a:rPr lang="ja-JP" altLang="ja-JP" sz="1400" u="sng" dirty="0">
                <a:solidFill>
                  <a:srgbClr val="000000"/>
                </a:solidFill>
                <a:latin typeface="+mn-ea"/>
              </a:rPr>
              <a:t>出</a:t>
            </a:r>
            <a:r>
              <a:rPr lang="ja-JP" altLang="en-US" sz="1400" u="sng" dirty="0">
                <a:solidFill>
                  <a:srgbClr val="000000"/>
                </a:solidFill>
                <a:latin typeface="+mn-ea"/>
              </a:rPr>
              <a:t>る</a:t>
            </a:r>
            <a:r>
              <a:rPr lang="ja-JP" altLang="en-US" sz="1400" dirty="0" smtClean="0">
                <a:solidFill>
                  <a:srgbClr val="000000"/>
                </a:solidFill>
                <a:latin typeface="+mn-ea"/>
              </a:rPr>
              <a:t>。</a:t>
            </a:r>
            <a:endParaRPr lang="en-US" altLang="ja-JP" sz="1400" dirty="0" smtClean="0">
              <a:solidFill>
                <a:srgbClr val="000000"/>
              </a:solidFill>
              <a:latin typeface="+mn-ea"/>
            </a:endParaRPr>
          </a:p>
          <a:p>
            <a:pPr fontAlgn="base">
              <a:spcBef>
                <a:spcPct val="0"/>
              </a:spcBef>
              <a:spcAft>
                <a:spcPct val="0"/>
              </a:spcAft>
            </a:pPr>
            <a:r>
              <a:rPr lang="ja-JP" altLang="en-US" sz="1400" dirty="0">
                <a:solidFill>
                  <a:srgbClr val="000000"/>
                </a:solidFill>
                <a:latin typeface="+mn-ea"/>
              </a:rPr>
              <a:t>　</a:t>
            </a:r>
            <a:r>
              <a:rPr lang="ja-JP" altLang="en-US" sz="1400" dirty="0" smtClean="0">
                <a:solidFill>
                  <a:srgbClr val="000000"/>
                </a:solidFill>
                <a:latin typeface="+mn-ea"/>
              </a:rPr>
              <a:t>　 </a:t>
            </a:r>
            <a:r>
              <a:rPr lang="ja-JP" altLang="ja-JP" sz="1400" dirty="0" smtClean="0">
                <a:solidFill>
                  <a:srgbClr val="000000"/>
                </a:solidFill>
                <a:latin typeface="+mn-ea"/>
              </a:rPr>
              <a:t>採</a:t>
            </a:r>
            <a:r>
              <a:rPr lang="ja-JP" altLang="en-US" sz="1400" dirty="0" smtClean="0">
                <a:solidFill>
                  <a:srgbClr val="000000"/>
                </a:solidFill>
                <a:latin typeface="+mn-ea"/>
              </a:rPr>
              <a:t>　　</a:t>
            </a:r>
            <a:r>
              <a:rPr lang="ja-JP" altLang="ja-JP" sz="1400" dirty="0" smtClean="0">
                <a:solidFill>
                  <a:srgbClr val="000000"/>
                </a:solidFill>
                <a:latin typeface="+mn-ea"/>
              </a:rPr>
              <a:t>用</a:t>
            </a:r>
            <a:r>
              <a:rPr lang="ja-JP" altLang="en-US" sz="1400" dirty="0" smtClean="0">
                <a:solidFill>
                  <a:srgbClr val="000000"/>
                </a:solidFill>
                <a:latin typeface="+mn-ea"/>
              </a:rPr>
              <a:t>　　</a:t>
            </a:r>
            <a:r>
              <a:rPr lang="ja-JP" altLang="ja-JP" sz="1400" dirty="0" smtClean="0">
                <a:solidFill>
                  <a:srgbClr val="000000"/>
                </a:solidFill>
                <a:latin typeface="+mn-ea"/>
              </a:rPr>
              <a:t>後</a:t>
            </a:r>
            <a:r>
              <a:rPr lang="en-US" altLang="ja-JP" sz="1400" dirty="0" smtClean="0">
                <a:solidFill>
                  <a:srgbClr val="000000"/>
                </a:solidFill>
                <a:latin typeface="+mn-ea"/>
              </a:rPr>
              <a:t> </a:t>
            </a:r>
            <a:r>
              <a:rPr lang="ja-JP" altLang="ja-JP" sz="1400" dirty="0" smtClean="0">
                <a:solidFill>
                  <a:srgbClr val="000000"/>
                </a:solidFill>
                <a:latin typeface="+mn-ea"/>
              </a:rPr>
              <a:t>：</a:t>
            </a:r>
            <a:r>
              <a:rPr lang="ja-JP" altLang="en-US" sz="1400" dirty="0">
                <a:solidFill>
                  <a:srgbClr val="000000"/>
                </a:solidFill>
                <a:latin typeface="+mn-ea"/>
              </a:rPr>
              <a:t>　</a:t>
            </a:r>
            <a:r>
              <a:rPr lang="ja-JP" altLang="ja-JP" sz="1400" u="sng" dirty="0" smtClean="0">
                <a:solidFill>
                  <a:srgbClr val="000000"/>
                </a:solidFill>
                <a:latin typeface="+mn-ea"/>
              </a:rPr>
              <a:t>事業</a:t>
            </a:r>
            <a:r>
              <a:rPr lang="ja-JP" altLang="ja-JP" sz="1400" u="sng" dirty="0">
                <a:solidFill>
                  <a:srgbClr val="000000"/>
                </a:solidFill>
                <a:latin typeface="+mn-ea"/>
              </a:rPr>
              <a:t>主から障害者に対し</a:t>
            </a:r>
            <a:r>
              <a:rPr lang="ja-JP" altLang="ja-JP" sz="1400" dirty="0">
                <a:solidFill>
                  <a:srgbClr val="000000"/>
                </a:solidFill>
                <a:latin typeface="+mn-ea"/>
              </a:rPr>
              <a:t>、職場で支障となっている事情の有無を</a:t>
            </a:r>
            <a:r>
              <a:rPr lang="ja-JP" altLang="ja-JP" sz="1400" u="sng" dirty="0">
                <a:solidFill>
                  <a:srgbClr val="000000"/>
                </a:solidFill>
                <a:latin typeface="+mn-ea"/>
              </a:rPr>
              <a:t>確認する</a:t>
            </a:r>
            <a:r>
              <a:rPr lang="ja-JP" altLang="en-US" sz="1400" dirty="0">
                <a:solidFill>
                  <a:srgbClr val="000000"/>
                </a:solidFill>
                <a:latin typeface="+mn-ea"/>
              </a:rPr>
              <a:t>。</a:t>
            </a:r>
            <a:endParaRPr lang="ja-JP" altLang="ja-JP" sz="1400" dirty="0">
              <a:solidFill>
                <a:srgbClr val="000000"/>
              </a:solidFill>
              <a:latin typeface="+mn-ea"/>
            </a:endParaRPr>
          </a:p>
          <a:p>
            <a:pPr fontAlgn="base">
              <a:spcBef>
                <a:spcPts val="600"/>
              </a:spcBef>
              <a:spcAft>
                <a:spcPct val="0"/>
              </a:spcAft>
            </a:pPr>
            <a:r>
              <a:rPr lang="ja-JP" altLang="en-US" sz="1400" dirty="0">
                <a:solidFill>
                  <a:srgbClr val="000000"/>
                </a:solidFill>
                <a:latin typeface="+mn-ea"/>
              </a:rPr>
              <a:t>○</a:t>
            </a:r>
            <a:r>
              <a:rPr lang="ja-JP" altLang="ja-JP" sz="1400" dirty="0">
                <a:solidFill>
                  <a:srgbClr val="000000"/>
                </a:solidFill>
                <a:latin typeface="+mn-ea"/>
              </a:rPr>
              <a:t>　合理的配慮に関する措置に</a:t>
            </a:r>
            <a:r>
              <a:rPr lang="ja-JP" altLang="ja-JP" sz="1400" dirty="0" smtClean="0">
                <a:solidFill>
                  <a:srgbClr val="000000"/>
                </a:solidFill>
                <a:latin typeface="+mn-ea"/>
              </a:rPr>
              <a:t>ついて</a:t>
            </a:r>
            <a:r>
              <a:rPr lang="ja-JP" altLang="en-US" sz="1400" dirty="0" smtClean="0">
                <a:solidFill>
                  <a:srgbClr val="000000"/>
                </a:solidFill>
                <a:latin typeface="+mn-ea"/>
              </a:rPr>
              <a:t>、</a:t>
            </a:r>
            <a:r>
              <a:rPr lang="ja-JP" altLang="ja-JP" sz="1400" b="1" dirty="0" smtClean="0">
                <a:solidFill>
                  <a:srgbClr val="FF0000"/>
                </a:solidFill>
                <a:latin typeface="+mn-ea"/>
              </a:rPr>
              <a:t>事業</a:t>
            </a:r>
            <a:r>
              <a:rPr lang="ja-JP" altLang="ja-JP" sz="1400" b="1" dirty="0">
                <a:solidFill>
                  <a:srgbClr val="FF0000"/>
                </a:solidFill>
                <a:latin typeface="+mn-ea"/>
              </a:rPr>
              <a:t>主と障害者で話</a:t>
            </a:r>
            <a:r>
              <a:rPr lang="ja-JP" altLang="en-US" sz="1400" b="1" dirty="0">
                <a:solidFill>
                  <a:srgbClr val="FF0000"/>
                </a:solidFill>
                <a:latin typeface="+mn-ea"/>
              </a:rPr>
              <a:t>し</a:t>
            </a:r>
            <a:r>
              <a:rPr lang="ja-JP" altLang="ja-JP" sz="1400" b="1" dirty="0">
                <a:solidFill>
                  <a:srgbClr val="FF0000"/>
                </a:solidFill>
                <a:latin typeface="+mn-ea"/>
              </a:rPr>
              <a:t>合う</a:t>
            </a:r>
            <a:r>
              <a:rPr lang="ja-JP" altLang="en-US" sz="1400" dirty="0">
                <a:solidFill>
                  <a:srgbClr val="000000"/>
                </a:solidFill>
                <a:latin typeface="+mn-ea"/>
              </a:rPr>
              <a:t>。</a:t>
            </a:r>
            <a:endParaRPr lang="ja-JP" altLang="ja-JP" sz="1400" dirty="0">
              <a:solidFill>
                <a:srgbClr val="000000"/>
              </a:solidFill>
              <a:latin typeface="+mn-ea"/>
            </a:endParaRPr>
          </a:p>
          <a:p>
            <a:pPr fontAlgn="base">
              <a:spcBef>
                <a:spcPts val="600"/>
              </a:spcBef>
              <a:spcAft>
                <a:spcPct val="0"/>
              </a:spcAft>
            </a:pPr>
            <a:r>
              <a:rPr lang="ja-JP" altLang="en-US" sz="1400" dirty="0">
                <a:solidFill>
                  <a:srgbClr val="000000"/>
                </a:solidFill>
                <a:latin typeface="+mn-ea"/>
              </a:rPr>
              <a:t>○</a:t>
            </a:r>
            <a:r>
              <a:rPr lang="ja-JP" altLang="ja-JP" sz="1400" dirty="0">
                <a:solidFill>
                  <a:srgbClr val="000000"/>
                </a:solidFill>
                <a:latin typeface="+mn-ea"/>
              </a:rPr>
              <a:t>　</a:t>
            </a:r>
            <a:r>
              <a:rPr lang="ja-JP" altLang="ja-JP" sz="1400" spc="-150" dirty="0">
                <a:solidFill>
                  <a:srgbClr val="000000"/>
                </a:solidFill>
                <a:latin typeface="+mn-ea"/>
              </a:rPr>
              <a:t>合理的配慮に関する措置を確定し、</a:t>
            </a:r>
            <a:r>
              <a:rPr lang="ja-JP" altLang="en-US" sz="1400" spc="-150" dirty="0">
                <a:solidFill>
                  <a:srgbClr val="000000"/>
                </a:solidFill>
                <a:latin typeface="+mn-ea"/>
              </a:rPr>
              <a:t>講ずることとした措置の</a:t>
            </a:r>
            <a:r>
              <a:rPr lang="ja-JP" altLang="ja-JP" sz="1400" spc="-150" dirty="0">
                <a:solidFill>
                  <a:srgbClr val="000000"/>
                </a:solidFill>
                <a:latin typeface="+mn-ea"/>
              </a:rPr>
              <a:t>内容</a:t>
            </a:r>
            <a:r>
              <a:rPr lang="ja-JP" altLang="en-US" sz="1400" spc="-150" dirty="0">
                <a:solidFill>
                  <a:srgbClr val="000000"/>
                </a:solidFill>
                <a:latin typeface="+mn-ea"/>
              </a:rPr>
              <a:t>及び</a:t>
            </a:r>
            <a:r>
              <a:rPr lang="ja-JP" altLang="ja-JP" sz="1400" spc="-150" dirty="0">
                <a:solidFill>
                  <a:srgbClr val="000000"/>
                </a:solidFill>
                <a:latin typeface="+mn-ea"/>
              </a:rPr>
              <a:t>理由</a:t>
            </a:r>
            <a:r>
              <a:rPr lang="ja-JP" altLang="en-US" sz="1400" spc="-150" dirty="0">
                <a:solidFill>
                  <a:srgbClr val="000000"/>
                </a:solidFill>
                <a:latin typeface="+mn-ea"/>
              </a:rPr>
              <a:t>（「過重な負担」にあたる場合は、その旨</a:t>
            </a:r>
            <a:r>
              <a:rPr lang="ja-JP" altLang="en-US" sz="1400" spc="-150" dirty="0" smtClean="0">
                <a:solidFill>
                  <a:srgbClr val="000000"/>
                </a:solidFill>
                <a:latin typeface="+mn-ea"/>
              </a:rPr>
              <a:t>及び</a:t>
            </a:r>
            <a:r>
              <a:rPr lang="ja-JP" altLang="en-US" sz="1400" dirty="0" smtClean="0">
                <a:solidFill>
                  <a:srgbClr val="000000"/>
                </a:solidFill>
                <a:latin typeface="+mn-ea"/>
              </a:rPr>
              <a:t>その</a:t>
            </a:r>
            <a:endParaRPr lang="en-US" altLang="ja-JP" sz="1400" dirty="0" smtClean="0">
              <a:solidFill>
                <a:srgbClr val="000000"/>
              </a:solidFill>
              <a:latin typeface="+mn-ea"/>
            </a:endParaRPr>
          </a:p>
          <a:p>
            <a:pPr fontAlgn="base">
              <a:spcBef>
                <a:spcPts val="600"/>
              </a:spcBef>
              <a:spcAft>
                <a:spcPct val="0"/>
              </a:spcAft>
            </a:pPr>
            <a:r>
              <a:rPr lang="ja-JP" altLang="en-US" sz="1400" dirty="0">
                <a:solidFill>
                  <a:srgbClr val="000000"/>
                </a:solidFill>
                <a:latin typeface="+mn-ea"/>
              </a:rPr>
              <a:t>　</a:t>
            </a:r>
            <a:r>
              <a:rPr lang="ja-JP" altLang="en-US" sz="1400" dirty="0" smtClean="0">
                <a:solidFill>
                  <a:srgbClr val="000000"/>
                </a:solidFill>
                <a:latin typeface="+mn-ea"/>
              </a:rPr>
              <a:t>　理由</a:t>
            </a:r>
            <a:r>
              <a:rPr lang="ja-JP" altLang="en-US" sz="1400" dirty="0">
                <a:solidFill>
                  <a:srgbClr val="000000"/>
                </a:solidFill>
                <a:latin typeface="+mn-ea"/>
              </a:rPr>
              <a:t>）</a:t>
            </a:r>
            <a:r>
              <a:rPr lang="ja-JP" altLang="ja-JP" sz="1400" dirty="0">
                <a:solidFill>
                  <a:srgbClr val="000000"/>
                </a:solidFill>
                <a:latin typeface="+mn-ea"/>
              </a:rPr>
              <a:t>を障害者に説明</a:t>
            </a:r>
            <a:r>
              <a:rPr lang="ja-JP" altLang="en-US" sz="1400" dirty="0">
                <a:solidFill>
                  <a:srgbClr val="000000"/>
                </a:solidFill>
                <a:latin typeface="+mn-ea"/>
              </a:rPr>
              <a:t>する。採用後において、措置に一定の時間がかかる場合はその旨を障害者に説明する。</a:t>
            </a:r>
            <a:endParaRPr lang="en-US" altLang="ja-JP" sz="1400" dirty="0">
              <a:solidFill>
                <a:srgbClr val="000000"/>
              </a:solidFill>
              <a:latin typeface="+mn-ea"/>
            </a:endParaRPr>
          </a:p>
          <a:p>
            <a:pPr fontAlgn="base">
              <a:spcBef>
                <a:spcPts val="1200"/>
              </a:spcBef>
              <a:spcAft>
                <a:spcPct val="0"/>
              </a:spcAft>
            </a:pPr>
            <a:r>
              <a:rPr lang="ja-JP" altLang="en-US" sz="1400" dirty="0">
                <a:solidFill>
                  <a:srgbClr val="000000"/>
                </a:solidFill>
                <a:latin typeface="+mn-ea"/>
              </a:rPr>
              <a:t>　　</a:t>
            </a:r>
            <a:r>
              <a:rPr lang="en-US" altLang="ja-JP" sz="1300" dirty="0">
                <a:solidFill>
                  <a:srgbClr val="000000"/>
                </a:solidFill>
                <a:latin typeface="+mn-ea"/>
              </a:rPr>
              <a:t>※</a:t>
            </a:r>
            <a:r>
              <a:rPr lang="ja-JP" altLang="en-US" sz="1300" dirty="0">
                <a:solidFill>
                  <a:srgbClr val="000000"/>
                </a:solidFill>
                <a:latin typeface="+mn-ea"/>
              </a:rPr>
              <a:t>　</a:t>
            </a:r>
            <a:r>
              <a:rPr lang="ja-JP" altLang="ja-JP" sz="1300" dirty="0">
                <a:solidFill>
                  <a:srgbClr val="000000"/>
                </a:solidFill>
                <a:latin typeface="+mn-ea"/>
              </a:rPr>
              <a:t>障害者の意向確認が困難な場合、就労支援機関の職員等に障害者</a:t>
            </a:r>
            <a:r>
              <a:rPr lang="ja-JP" altLang="en-US" sz="1300" dirty="0">
                <a:solidFill>
                  <a:srgbClr val="000000"/>
                </a:solidFill>
                <a:latin typeface="+mn-ea"/>
              </a:rPr>
              <a:t>の</a:t>
            </a:r>
            <a:r>
              <a:rPr lang="ja-JP" altLang="ja-JP" sz="1300" dirty="0">
                <a:solidFill>
                  <a:srgbClr val="000000"/>
                </a:solidFill>
                <a:latin typeface="+mn-ea"/>
              </a:rPr>
              <a:t>補佐を求めても差し支えない。</a:t>
            </a:r>
          </a:p>
        </p:txBody>
      </p:sp>
      <p:sp>
        <p:nvSpPr>
          <p:cNvPr id="13" name="角丸四角形 12"/>
          <p:cNvSpPr/>
          <p:nvPr/>
        </p:nvSpPr>
        <p:spPr>
          <a:xfrm>
            <a:off x="250035" y="752178"/>
            <a:ext cx="9476357" cy="1872208"/>
          </a:xfrm>
          <a:prstGeom prst="roundRect">
            <a:avLst>
              <a:gd name="adj" fmla="val 10859"/>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4" name="正方形/長方形 3"/>
          <p:cNvSpPr/>
          <p:nvPr/>
        </p:nvSpPr>
        <p:spPr>
          <a:xfrm>
            <a:off x="266156" y="4998362"/>
            <a:ext cx="9808790" cy="1769715"/>
          </a:xfrm>
          <a:prstGeom prst="rect">
            <a:avLst/>
          </a:prstGeom>
        </p:spPr>
        <p:txBody>
          <a:bodyPr wrap="square">
            <a:spAutoFit/>
          </a:bodyPr>
          <a:lstStyle/>
          <a:p>
            <a:pPr fontAlgn="base">
              <a:spcAft>
                <a:spcPct val="0"/>
              </a:spcAft>
              <a:tabLst>
                <a:tab pos="0" algn="l"/>
              </a:tabLst>
            </a:pPr>
            <a:endParaRPr lang="en-US" altLang="ja-JP" sz="1400" b="1" dirty="0">
              <a:solidFill>
                <a:srgbClr val="000000"/>
              </a:solidFill>
            </a:endParaRPr>
          </a:p>
          <a:p>
            <a:pPr fontAlgn="base">
              <a:spcBef>
                <a:spcPts val="600"/>
              </a:spcBef>
              <a:spcAft>
                <a:spcPct val="0"/>
              </a:spcAft>
              <a:tabLst>
                <a:tab pos="0" algn="l"/>
              </a:tabLst>
            </a:pPr>
            <a:r>
              <a:rPr lang="ja-JP" altLang="ja-JP" sz="1400" b="1" dirty="0">
                <a:solidFill>
                  <a:srgbClr val="000000"/>
                </a:solidFill>
              </a:rPr>
              <a:t>（５）相談体制の</a:t>
            </a:r>
            <a:r>
              <a:rPr lang="ja-JP" altLang="ja-JP" sz="1400" b="1" dirty="0" smtClean="0">
                <a:solidFill>
                  <a:srgbClr val="000000"/>
                </a:solidFill>
              </a:rPr>
              <a:t>整備</a:t>
            </a:r>
            <a:endParaRPr lang="en-US" altLang="ja-JP" sz="1400" b="1" dirty="0" smtClean="0">
              <a:solidFill>
                <a:srgbClr val="000000"/>
              </a:solidFill>
            </a:endParaRPr>
          </a:p>
          <a:p>
            <a:pPr fontAlgn="base">
              <a:spcBef>
                <a:spcPts val="1200"/>
              </a:spcBef>
              <a:spcAft>
                <a:spcPct val="0"/>
              </a:spcAft>
              <a:tabLst>
                <a:tab pos="0" algn="l"/>
              </a:tabLst>
            </a:pPr>
            <a:r>
              <a:rPr lang="ja-JP" altLang="ja-JP" sz="1400" dirty="0" smtClean="0">
                <a:solidFill>
                  <a:srgbClr val="000000"/>
                </a:solidFill>
              </a:rPr>
              <a:t>○</a:t>
            </a:r>
            <a:r>
              <a:rPr lang="ja-JP" altLang="ja-JP" sz="1400" dirty="0">
                <a:solidFill>
                  <a:srgbClr val="000000"/>
                </a:solidFill>
              </a:rPr>
              <a:t>　</a:t>
            </a:r>
            <a:r>
              <a:rPr lang="ja-JP" altLang="en-US" sz="1400" spc="-150" dirty="0">
                <a:solidFill>
                  <a:srgbClr val="000000"/>
                </a:solidFill>
              </a:rPr>
              <a:t>事業主は、</a:t>
            </a:r>
            <a:r>
              <a:rPr lang="ja-JP" altLang="ja-JP" sz="1400" spc="-150" dirty="0">
                <a:solidFill>
                  <a:srgbClr val="000000"/>
                </a:solidFill>
              </a:rPr>
              <a:t>障害者からの相談</a:t>
            </a:r>
            <a:r>
              <a:rPr lang="ja-JP" altLang="ja-JP" sz="1400" spc="-150" dirty="0" smtClean="0">
                <a:solidFill>
                  <a:srgbClr val="000000"/>
                </a:solidFill>
              </a:rPr>
              <a:t>に適切</a:t>
            </a:r>
            <a:r>
              <a:rPr lang="ja-JP" altLang="ja-JP" sz="1400" spc="-150" dirty="0">
                <a:solidFill>
                  <a:srgbClr val="000000"/>
                </a:solidFill>
              </a:rPr>
              <a:t>に対応するため</a:t>
            </a:r>
            <a:r>
              <a:rPr lang="ja-JP" altLang="ja-JP" sz="1400" spc="-150" dirty="0" smtClean="0">
                <a:solidFill>
                  <a:srgbClr val="000000"/>
                </a:solidFill>
              </a:rPr>
              <a:t>に</a:t>
            </a:r>
            <a:r>
              <a:rPr lang="ja-JP" altLang="en-US" sz="1400" spc="-150" dirty="0">
                <a:solidFill>
                  <a:srgbClr val="000000"/>
                </a:solidFill>
              </a:rPr>
              <a:t>、</a:t>
            </a:r>
            <a:r>
              <a:rPr lang="ja-JP" altLang="ja-JP" sz="1400" spc="-150" dirty="0" smtClean="0">
                <a:solidFill>
                  <a:srgbClr val="000000"/>
                </a:solidFill>
              </a:rPr>
              <a:t>必要</a:t>
            </a:r>
            <a:r>
              <a:rPr lang="ja-JP" altLang="ja-JP" sz="1400" spc="-150" dirty="0">
                <a:solidFill>
                  <a:srgbClr val="000000"/>
                </a:solidFill>
              </a:rPr>
              <a:t>な体制</a:t>
            </a:r>
            <a:r>
              <a:rPr lang="ja-JP" altLang="en-US" sz="1400" spc="-150" dirty="0">
                <a:solidFill>
                  <a:srgbClr val="000000"/>
                </a:solidFill>
              </a:rPr>
              <a:t>の</a:t>
            </a:r>
            <a:r>
              <a:rPr lang="ja-JP" altLang="ja-JP" sz="1400" spc="-150" dirty="0">
                <a:solidFill>
                  <a:srgbClr val="000000"/>
                </a:solidFill>
              </a:rPr>
              <a:t>整備</a:t>
            </a:r>
            <a:r>
              <a:rPr lang="ja-JP" altLang="ja-JP" sz="1400" spc="-150" dirty="0" smtClean="0">
                <a:solidFill>
                  <a:srgbClr val="000000"/>
                </a:solidFill>
              </a:rPr>
              <a:t>や</a:t>
            </a:r>
            <a:r>
              <a:rPr lang="ja-JP" altLang="en-US" sz="1400" spc="-150" dirty="0" smtClean="0">
                <a:solidFill>
                  <a:srgbClr val="000000"/>
                </a:solidFill>
              </a:rPr>
              <a:t>、</a:t>
            </a:r>
            <a:r>
              <a:rPr lang="ja-JP" altLang="ja-JP" sz="1400" spc="-150" dirty="0" smtClean="0">
                <a:solidFill>
                  <a:srgbClr val="000000"/>
                </a:solidFill>
              </a:rPr>
              <a:t>相談者</a:t>
            </a:r>
            <a:r>
              <a:rPr lang="ja-JP" altLang="ja-JP" sz="1400" spc="-150" dirty="0">
                <a:solidFill>
                  <a:srgbClr val="000000"/>
                </a:solidFill>
              </a:rPr>
              <a:t>のプライバシー</a:t>
            </a:r>
            <a:r>
              <a:rPr lang="ja-JP" altLang="ja-JP" sz="1400" spc="-150" dirty="0" smtClean="0">
                <a:solidFill>
                  <a:srgbClr val="000000"/>
                </a:solidFill>
              </a:rPr>
              <a:t>を保護するために</a:t>
            </a:r>
            <a:endParaRPr lang="en-US" altLang="ja-JP" sz="1400" spc="-150" dirty="0" smtClean="0">
              <a:solidFill>
                <a:srgbClr val="000000"/>
              </a:solidFill>
            </a:endParaRPr>
          </a:p>
          <a:p>
            <a:pPr fontAlgn="base">
              <a:spcAft>
                <a:spcPct val="0"/>
              </a:spcAft>
              <a:tabLst>
                <a:tab pos="0" algn="l"/>
              </a:tabLst>
            </a:pPr>
            <a:r>
              <a:rPr lang="ja-JP" altLang="en-US" sz="1400" dirty="0" smtClean="0">
                <a:solidFill>
                  <a:srgbClr val="000000"/>
                </a:solidFill>
              </a:rPr>
              <a:t>　</a:t>
            </a:r>
            <a:r>
              <a:rPr lang="ja-JP" altLang="ja-JP" sz="1400" dirty="0" smtClean="0">
                <a:solidFill>
                  <a:srgbClr val="000000"/>
                </a:solidFill>
              </a:rPr>
              <a:t>必要</a:t>
            </a:r>
            <a:r>
              <a:rPr lang="ja-JP" altLang="ja-JP" sz="1400" dirty="0">
                <a:solidFill>
                  <a:srgbClr val="000000"/>
                </a:solidFill>
              </a:rPr>
              <a:t>な措置を講じ</a:t>
            </a:r>
            <a:r>
              <a:rPr lang="ja-JP" altLang="en-US" sz="1400" dirty="0">
                <a:solidFill>
                  <a:srgbClr val="000000"/>
                </a:solidFill>
              </a:rPr>
              <a:t>、</a:t>
            </a:r>
            <a:r>
              <a:rPr lang="ja-JP" altLang="ja-JP" sz="1400" dirty="0">
                <a:solidFill>
                  <a:srgbClr val="000000"/>
                </a:solidFill>
              </a:rPr>
              <a:t>その旨を</a:t>
            </a:r>
            <a:r>
              <a:rPr lang="ja-JP" altLang="en-US" sz="1400" u="sng" dirty="0">
                <a:solidFill>
                  <a:srgbClr val="000000"/>
                </a:solidFill>
              </a:rPr>
              <a:t>労働者に</a:t>
            </a:r>
            <a:r>
              <a:rPr lang="ja-JP" altLang="ja-JP" sz="1400" u="sng" dirty="0">
                <a:solidFill>
                  <a:srgbClr val="000000"/>
                </a:solidFill>
              </a:rPr>
              <a:t>周知する</a:t>
            </a:r>
            <a:r>
              <a:rPr lang="ja-JP" altLang="en-US" sz="1400" dirty="0" smtClean="0">
                <a:solidFill>
                  <a:srgbClr val="000000"/>
                </a:solidFill>
              </a:rPr>
              <a:t>。</a:t>
            </a:r>
            <a:endParaRPr lang="en-US" altLang="ja-JP" sz="1400" dirty="0" smtClean="0">
              <a:solidFill>
                <a:srgbClr val="000000"/>
              </a:solidFill>
            </a:endParaRPr>
          </a:p>
          <a:p>
            <a:pPr indent="-180975" fontAlgn="base">
              <a:spcBef>
                <a:spcPts val="600"/>
              </a:spcBef>
              <a:spcAft>
                <a:spcPct val="0"/>
              </a:spcAft>
            </a:pPr>
            <a:r>
              <a:rPr lang="ja-JP" altLang="en-US" sz="1400" dirty="0" smtClean="0">
                <a:solidFill>
                  <a:srgbClr val="000000"/>
                </a:solidFill>
              </a:rPr>
              <a:t>〇</a:t>
            </a:r>
            <a:r>
              <a:rPr lang="ja-JP" altLang="en-US" sz="1400" dirty="0">
                <a:solidFill>
                  <a:srgbClr val="000000"/>
                </a:solidFill>
              </a:rPr>
              <a:t>　</a:t>
            </a:r>
            <a:r>
              <a:rPr lang="ja-JP" altLang="en-US" sz="1400" spc="-150" dirty="0">
                <a:solidFill>
                  <a:srgbClr val="000000"/>
                </a:solidFill>
              </a:rPr>
              <a:t>事業主は、相談したことを理由</a:t>
            </a:r>
            <a:r>
              <a:rPr lang="ja-JP" altLang="en-US" sz="1400" spc="-150" dirty="0" smtClean="0">
                <a:solidFill>
                  <a:srgbClr val="000000"/>
                </a:solidFill>
              </a:rPr>
              <a:t>と</a:t>
            </a:r>
            <a:r>
              <a:rPr lang="ja-JP" altLang="en-US" sz="1400" spc="-150" dirty="0">
                <a:solidFill>
                  <a:srgbClr val="000000"/>
                </a:solidFill>
              </a:rPr>
              <a:t>する</a:t>
            </a:r>
            <a:r>
              <a:rPr lang="ja-JP" altLang="en-US" sz="1400" spc="-150" dirty="0" smtClean="0">
                <a:solidFill>
                  <a:srgbClr val="000000"/>
                </a:solidFill>
              </a:rPr>
              <a:t>不利益</a:t>
            </a:r>
            <a:r>
              <a:rPr lang="ja-JP" altLang="en-US" sz="1400" spc="-150" dirty="0">
                <a:solidFill>
                  <a:srgbClr val="000000"/>
                </a:solidFill>
              </a:rPr>
              <a:t>取扱いの禁止を定め、当該措置を講じていることについて</a:t>
            </a:r>
            <a:r>
              <a:rPr lang="ja-JP" altLang="en-US" sz="1400" spc="-150" dirty="0" smtClean="0">
                <a:solidFill>
                  <a:srgbClr val="000000"/>
                </a:solidFill>
              </a:rPr>
              <a:t>、</a:t>
            </a:r>
            <a:r>
              <a:rPr lang="ja-JP" altLang="en-US" sz="1400" u="sng" spc="-150" dirty="0" smtClean="0">
                <a:solidFill>
                  <a:srgbClr val="000000"/>
                </a:solidFill>
              </a:rPr>
              <a:t>労働者</a:t>
            </a:r>
            <a:r>
              <a:rPr lang="ja-JP" altLang="en-US" sz="1400" u="sng" spc="-150" dirty="0">
                <a:solidFill>
                  <a:srgbClr val="000000"/>
                </a:solidFill>
              </a:rPr>
              <a:t>に周知する</a:t>
            </a:r>
            <a:r>
              <a:rPr lang="ja-JP" altLang="en-US" sz="1400" spc="-150" dirty="0">
                <a:solidFill>
                  <a:srgbClr val="000000"/>
                </a:solidFill>
              </a:rPr>
              <a:t>。</a:t>
            </a:r>
            <a:r>
              <a:rPr lang="ja-JP" altLang="en-US" sz="1400" dirty="0">
                <a:solidFill>
                  <a:srgbClr val="000000"/>
                </a:solidFill>
              </a:rPr>
              <a:t>　</a:t>
            </a:r>
            <a:endParaRPr lang="en-US" altLang="ja-JP" sz="1400" dirty="0" smtClean="0">
              <a:solidFill>
                <a:srgbClr val="000000"/>
              </a:solidFill>
            </a:endParaRPr>
          </a:p>
          <a:p>
            <a:pPr indent="-180975" fontAlgn="base">
              <a:spcBef>
                <a:spcPts val="600"/>
              </a:spcBef>
              <a:spcAft>
                <a:spcPct val="0"/>
              </a:spcAft>
            </a:pPr>
            <a:r>
              <a:rPr lang="ja-JP" altLang="en-US" sz="1400" dirty="0" smtClean="0">
                <a:solidFill>
                  <a:srgbClr val="000000"/>
                </a:solidFill>
              </a:rPr>
              <a:t>　　　　　　　　　　　　　　　　　　　　　　　　　　　　　　　　　　　　　　　　　　　　　　　　　　　　　　　　　　　　　　　　　　　　など</a:t>
            </a:r>
            <a:endParaRPr lang="ja-JP" altLang="ja-JP" sz="1400" dirty="0">
              <a:solidFill>
                <a:srgbClr val="000000"/>
              </a:solidFill>
            </a:endParaRPr>
          </a:p>
        </p:txBody>
      </p:sp>
      <p:sp>
        <p:nvSpPr>
          <p:cNvPr id="10" name="スライド番号プレースホルダー 2"/>
          <p:cNvSpPr>
            <a:spLocks/>
          </p:cNvSpPr>
          <p:nvPr/>
        </p:nvSpPr>
        <p:spPr bwMode="auto">
          <a:xfrm>
            <a:off x="9477502"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30</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34208134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8"/>
          <p:cNvSpPr>
            <a:spLocks noChangeArrowheads="1"/>
          </p:cNvSpPr>
          <p:nvPr/>
        </p:nvSpPr>
        <p:spPr bwMode="auto">
          <a:xfrm>
            <a:off x="-2732" y="0"/>
            <a:ext cx="9906000" cy="612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3200" b="1" dirty="0">
                <a:solidFill>
                  <a:srgbClr val="000000"/>
                </a:solidFill>
              </a:rPr>
              <a:t>　</a:t>
            </a:r>
            <a:r>
              <a:rPr lang="ja-JP" altLang="en-US" sz="3200" b="1" dirty="0" smtClean="0">
                <a:solidFill>
                  <a:srgbClr val="000000"/>
                </a:solidFill>
              </a:rPr>
              <a:t>（参考）合理的配慮の具体例（指針別表の事例）</a:t>
            </a:r>
            <a:endParaRPr lang="ja-JP" altLang="en-US" sz="3200" b="1" dirty="0">
              <a:solidFill>
                <a:srgbClr val="00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3561896063"/>
              </p:ext>
            </p:extLst>
          </p:nvPr>
        </p:nvGraphicFramePr>
        <p:xfrm>
          <a:off x="56456" y="620688"/>
          <a:ext cx="9811090" cy="5943600"/>
        </p:xfrm>
        <a:graphic>
          <a:graphicData uri="http://schemas.openxmlformats.org/drawingml/2006/table">
            <a:tbl>
              <a:tblPr firstRow="1" bandRow="1">
                <a:tableStyleId>{1FECB4D8-DB02-4DC6-A0A2-4F2EBAE1DC90}</a:tableStyleId>
              </a:tblPr>
              <a:tblGrid>
                <a:gridCol w="1279203"/>
                <a:gridCol w="1199072"/>
                <a:gridCol w="7332815"/>
              </a:tblGrid>
              <a:tr h="360041">
                <a:tc>
                  <a:txBody>
                    <a:bodyPr/>
                    <a:lstStyle/>
                    <a:p>
                      <a:pPr algn="ctr"/>
                      <a:r>
                        <a:rPr kumimoji="1" lang="ja-JP" altLang="en-US" sz="1800" dirty="0" smtClean="0">
                          <a:solidFill>
                            <a:schemeClr val="tx1"/>
                          </a:solidFill>
                        </a:rPr>
                        <a:t>障害区分</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場面</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事　例</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633969">
                <a:tc rowSpan="2">
                  <a:txBody>
                    <a:bodyPr/>
                    <a:lstStyle/>
                    <a:p>
                      <a:r>
                        <a:rPr kumimoji="1" lang="ja-JP" altLang="en-US" sz="1800" dirty="0" smtClean="0"/>
                        <a:t>視覚障害</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　募集内容について、音声等で提供すること。</a:t>
                      </a:r>
                      <a:endParaRPr kumimoji="1" lang="en-US" altLang="ja-JP" sz="1800" dirty="0" smtClean="0"/>
                    </a:p>
                    <a:p>
                      <a:r>
                        <a:rPr kumimoji="1" lang="ja-JP" altLang="en-US" sz="1800" dirty="0" smtClean="0"/>
                        <a:t>・　採用試験について、点字や音声等による実施や、試験時間の延長を行うこと。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52128">
                <a:tc vMerge="1">
                  <a:txBody>
                    <a:bodyPr/>
                    <a:lstStyle/>
                    <a:p>
                      <a:endParaRPr kumimoji="1" lang="ja-JP" altLang="en-US" dirty="0"/>
                    </a:p>
                  </a:txBody>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業務指導や相談に関し、担当者を定めること。</a:t>
                      </a:r>
                    </a:p>
                    <a:p>
                      <a:r>
                        <a:rPr kumimoji="1" lang="ja-JP" altLang="en-US" sz="1800" b="0" i="0" u="none" strike="noStrike" kern="1200" baseline="0" dirty="0" smtClean="0">
                          <a:solidFill>
                            <a:schemeClr val="dk1"/>
                          </a:solidFill>
                          <a:latin typeface="+mn-lt"/>
                          <a:ea typeface="+mn-ea"/>
                          <a:cs typeface="+mn-cs"/>
                        </a:rPr>
                        <a:t>・　拡大文字、音声ソフト等の活用により業務が遂行できるようにすること。</a:t>
                      </a:r>
                    </a:p>
                    <a:p>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r>
                        <a:rPr kumimoji="1" lang="ja-JP" altLang="en-US" sz="1800" b="0" i="0" u="none" strike="noStrike" kern="1200" baseline="0" dirty="0" smtClean="0">
                          <a:solidFill>
                            <a:schemeClr val="dk1"/>
                          </a:solidFill>
                          <a:latin typeface="+mn-lt"/>
                          <a:ea typeface="+mn-ea"/>
                          <a:cs typeface="+mn-cs"/>
                        </a:rPr>
                        <a:t>・　職場内の机等の配置、危険箇所を事前に確認すること。</a:t>
                      </a:r>
                    </a:p>
                    <a:p>
                      <a:pPr marL="88900" indent="-88900"/>
                      <a:r>
                        <a:rPr kumimoji="1" lang="ja-JP" altLang="en-US" sz="1800" b="0" i="0" u="none" strike="noStrike" kern="1200" baseline="0" dirty="0" smtClean="0">
                          <a:solidFill>
                            <a:schemeClr val="dk1"/>
                          </a:solidFill>
                          <a:latin typeface="+mn-lt"/>
                          <a:ea typeface="+mn-ea"/>
                          <a:cs typeface="+mn-cs"/>
                        </a:rPr>
                        <a:t>・　移動の支障となる物を通路に置かない、机の配置や打合せ場所を工夫する等により職場内での移動の負担を軽減すること。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24016">
                <a:tc rowSpan="2">
                  <a:txBody>
                    <a:bodyPr/>
                    <a:lstStyle/>
                    <a:p>
                      <a:r>
                        <a:rPr kumimoji="1" lang="ja-JP" altLang="en-US" sz="1800" dirty="0" smtClean="0"/>
                        <a:t>聴覚・言語障害</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面接時に、就労支援機関の職員等の同席を認めること。</a:t>
                      </a:r>
                    </a:p>
                    <a:p>
                      <a:r>
                        <a:rPr kumimoji="1" lang="ja-JP" altLang="en-US" sz="1800" b="0" i="0" u="none" strike="noStrike" kern="1200" baseline="0" dirty="0" smtClean="0">
                          <a:solidFill>
                            <a:schemeClr val="dk1"/>
                          </a:solidFill>
                          <a:latin typeface="+mn-lt"/>
                          <a:ea typeface="+mn-ea"/>
                          <a:cs typeface="+mn-cs"/>
                        </a:rPr>
                        <a:t>・　面接を筆談等により行うこと。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5212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業務指導や相談に関し、担当者を定めること。</a:t>
                      </a:r>
                    </a:p>
                    <a:p>
                      <a:r>
                        <a:rPr kumimoji="1" lang="ja-JP" altLang="en-US" sz="1800" b="0" i="0" u="none" strike="noStrike" kern="1200" baseline="0" dirty="0" smtClean="0">
                          <a:solidFill>
                            <a:schemeClr val="dk1"/>
                          </a:solidFill>
                          <a:latin typeface="+mn-lt"/>
                          <a:ea typeface="+mn-ea"/>
                          <a:cs typeface="+mn-cs"/>
                        </a:rPr>
                        <a:t>・　業務指示・連絡に際して、筆談やメール等を利用すること。</a:t>
                      </a:r>
                    </a:p>
                    <a:p>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800" b="0" i="0" u="none" strike="noStrike" kern="1200" baseline="0" dirty="0" smtClean="0">
                          <a:solidFill>
                            <a:schemeClr val="dk1"/>
                          </a:solidFill>
                          <a:latin typeface="+mn-lt"/>
                          <a:ea typeface="+mn-ea"/>
                          <a:cs typeface="+mn-cs"/>
                        </a:rPr>
                        <a:t>・　危険箇所や危険の発生等を視覚で確認できるようにすること。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スライド番号プレースホルダー 2"/>
          <p:cNvSpPr>
            <a:spLocks/>
          </p:cNvSpPr>
          <p:nvPr/>
        </p:nvSpPr>
        <p:spPr bwMode="auto">
          <a:xfrm>
            <a:off x="9414631" y="6471443"/>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31</a:t>
            </a:r>
          </a:p>
        </p:txBody>
      </p:sp>
    </p:spTree>
    <p:extLst>
      <p:ext uri="{BB962C8B-B14F-4D97-AF65-F5344CB8AC3E}">
        <p14:creationId xmlns:p14="http://schemas.microsoft.com/office/powerpoint/2010/main" val="229081047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8"/>
          <p:cNvSpPr>
            <a:spLocks noChangeArrowheads="1"/>
          </p:cNvSpPr>
          <p:nvPr/>
        </p:nvSpPr>
        <p:spPr bwMode="auto">
          <a:xfrm>
            <a:off x="-2732" y="0"/>
            <a:ext cx="9906000" cy="612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3200" b="1" dirty="0">
                <a:solidFill>
                  <a:srgbClr val="000000"/>
                </a:solidFill>
              </a:rPr>
              <a:t>　（参考</a:t>
            </a:r>
            <a:r>
              <a:rPr lang="ja-JP" altLang="en-US" sz="3200" b="1" dirty="0" smtClean="0">
                <a:solidFill>
                  <a:srgbClr val="000000"/>
                </a:solidFill>
              </a:rPr>
              <a:t>）合理的</a:t>
            </a:r>
            <a:r>
              <a:rPr lang="ja-JP" altLang="en-US" sz="3200" b="1" dirty="0">
                <a:solidFill>
                  <a:srgbClr val="000000"/>
                </a:solidFill>
              </a:rPr>
              <a:t>配慮の具体例（指針別表の事例</a:t>
            </a:r>
            <a:r>
              <a:rPr lang="ja-JP" altLang="en-US" sz="3200" b="1" dirty="0" smtClean="0">
                <a:solidFill>
                  <a:srgbClr val="000000"/>
                </a:solidFill>
              </a:rPr>
              <a:t>）</a:t>
            </a:r>
            <a:endParaRPr lang="ja-JP" altLang="en-US" sz="3200" b="1" dirty="0">
              <a:solidFill>
                <a:srgbClr val="00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3381207733"/>
              </p:ext>
            </p:extLst>
          </p:nvPr>
        </p:nvGraphicFramePr>
        <p:xfrm>
          <a:off x="128464" y="692696"/>
          <a:ext cx="9739082" cy="5738232"/>
        </p:xfrm>
        <a:graphic>
          <a:graphicData uri="http://schemas.openxmlformats.org/drawingml/2006/table">
            <a:tbl>
              <a:tblPr firstRow="1" bandRow="1">
                <a:tableStyleId>{1FECB4D8-DB02-4DC6-A0A2-4F2EBAE1DC90}</a:tableStyleId>
              </a:tblPr>
              <a:tblGrid>
                <a:gridCol w="1368153"/>
                <a:gridCol w="1194132"/>
                <a:gridCol w="7176797"/>
              </a:tblGrid>
              <a:tr h="360041">
                <a:tc>
                  <a:txBody>
                    <a:bodyPr/>
                    <a:lstStyle/>
                    <a:p>
                      <a:pPr algn="ctr"/>
                      <a:r>
                        <a:rPr kumimoji="1" lang="ja-JP" altLang="en-US" sz="1800" dirty="0" smtClean="0">
                          <a:solidFill>
                            <a:schemeClr val="tx1"/>
                          </a:solidFill>
                        </a:rPr>
                        <a:t>障害区分</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場面</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事　例</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633969">
                <a:tc rowSpan="2">
                  <a:txBody>
                    <a:bodyPr/>
                    <a:lstStyle/>
                    <a:p>
                      <a:r>
                        <a:rPr kumimoji="1" lang="ja-JP" altLang="en-US" sz="1800" b="0" i="0" u="none" strike="noStrike" kern="1200" baseline="0" dirty="0" smtClean="0">
                          <a:solidFill>
                            <a:schemeClr val="dk1"/>
                          </a:solidFill>
                          <a:latin typeface="+mn-lt"/>
                          <a:ea typeface="+mn-ea"/>
                          <a:cs typeface="+mn-cs"/>
                        </a:rPr>
                        <a:t>肢体不自由</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a:t>
                      </a:r>
                      <a:endParaRPr kumimoji="1" lang="en-US" altLang="ja-JP" sz="1800" dirty="0" smtClean="0"/>
                    </a:p>
                    <a:p>
                      <a:r>
                        <a:rPr kumimoji="1" lang="ja-JP" altLang="en-US" sz="1800" dirty="0" smtClean="0"/>
                        <a:t>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面接の際にできるだけ移動が少なくて済むようにすること。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221200">
                <a:tc vMerge="1">
                  <a:txBody>
                    <a:bodyPr/>
                    <a:lstStyle/>
                    <a:p>
                      <a:endParaRPr kumimoji="1" lang="ja-JP" altLang="en-US" dirty="0"/>
                    </a:p>
                  </a:txBody>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業務指導や相談に関し、担当者を定めること。</a:t>
                      </a:r>
                    </a:p>
                    <a:p>
                      <a:pPr marL="88900" indent="-88900"/>
                      <a:r>
                        <a:rPr kumimoji="1" lang="ja-JP" altLang="en-US" sz="1800" b="0" i="0" u="none" strike="noStrike" kern="1200" baseline="0" dirty="0" smtClean="0">
                          <a:solidFill>
                            <a:schemeClr val="dk1"/>
                          </a:solidFill>
                          <a:latin typeface="+mn-lt"/>
                          <a:ea typeface="+mn-ea"/>
                          <a:cs typeface="+mn-cs"/>
                        </a:rPr>
                        <a:t>・　移動の支障となる物を通路に置かない、机の配置や打合せ場所を工夫する等により職場内での移動の負担を軽減すること。</a:t>
                      </a:r>
                    </a:p>
                    <a:p>
                      <a:pPr marL="88900" indent="-88900"/>
                      <a:r>
                        <a:rPr kumimoji="1" lang="ja-JP" altLang="en-US" sz="1800" b="0" i="0" u="none" strike="noStrike" kern="1200" baseline="0" dirty="0" smtClean="0">
                          <a:solidFill>
                            <a:schemeClr val="dk1"/>
                          </a:solidFill>
                          <a:latin typeface="+mn-lt"/>
                          <a:ea typeface="+mn-ea"/>
                          <a:cs typeface="+mn-cs"/>
                        </a:rPr>
                        <a:t>・　机の高さを調節すること等作業を可能にする工夫を行うこと。</a:t>
                      </a:r>
                    </a:p>
                    <a:p>
                      <a:pPr marL="88900" indent="-88900"/>
                      <a:r>
                        <a:rPr kumimoji="1" lang="ja-JP" altLang="en-US" sz="1800" b="0" i="0" u="none" strike="noStrike" kern="1200" baseline="0" dirty="0" smtClean="0">
                          <a:solidFill>
                            <a:schemeClr val="dk1"/>
                          </a:solidFill>
                          <a:latin typeface="+mn-lt"/>
                          <a:ea typeface="+mn-ea"/>
                          <a:cs typeface="+mn-cs"/>
                        </a:rPr>
                        <a:t>・　スロープ、手すり等を設置すること。</a:t>
                      </a:r>
                    </a:p>
                    <a:p>
                      <a:pPr marL="88900" indent="-88900"/>
                      <a:r>
                        <a:rPr kumimoji="1" lang="ja-JP" altLang="en-US" sz="1800" b="0" i="0" u="none" strike="noStrike" kern="1200" baseline="0" dirty="0" smtClean="0">
                          <a:solidFill>
                            <a:schemeClr val="dk1"/>
                          </a:solidFill>
                          <a:latin typeface="+mn-lt"/>
                          <a:ea typeface="+mn-ea"/>
                          <a:cs typeface="+mn-cs"/>
                        </a:rPr>
                        <a:t>・　体温調整しやすい服装の着用を認めること。</a:t>
                      </a:r>
                    </a:p>
                    <a:p>
                      <a:pPr marL="88900" indent="-88900"/>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　</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09032">
                <a:tc rowSpan="2">
                  <a:txBody>
                    <a:bodyPr/>
                    <a:lstStyle/>
                    <a:p>
                      <a:r>
                        <a:rPr kumimoji="1" lang="ja-JP" altLang="en-US" sz="1800" b="0" i="0" u="none" strike="noStrike" kern="1200" baseline="0" dirty="0" smtClean="0">
                          <a:solidFill>
                            <a:schemeClr val="dk1"/>
                          </a:solidFill>
                          <a:latin typeface="+mn-lt"/>
                          <a:ea typeface="+mn-ea"/>
                          <a:cs typeface="+mn-cs"/>
                        </a:rPr>
                        <a:t>内部障害</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a:t>
                      </a:r>
                      <a:endParaRPr kumimoji="1" lang="en-US" altLang="ja-JP" sz="1800" dirty="0" smtClean="0"/>
                    </a:p>
                    <a:p>
                      <a:r>
                        <a:rPr kumimoji="1" lang="ja-JP" altLang="en-US" sz="1800" dirty="0" smtClean="0"/>
                        <a:t>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面接時間について、体調に配慮すること。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5212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業務指導や相談に関し、担当者を定めること。</a:t>
                      </a:r>
                      <a:endParaRPr kumimoji="1" lang="en-US" altLang="ja-JP" sz="1800" b="0" i="0" u="none" strike="noStrike" kern="1200" baseline="0" dirty="0" smtClean="0">
                        <a:solidFill>
                          <a:schemeClr val="dk1"/>
                        </a:solidFill>
                        <a:latin typeface="+mn-lt"/>
                        <a:ea typeface="+mn-ea"/>
                        <a:cs typeface="+mn-cs"/>
                      </a:endParaRPr>
                    </a:p>
                    <a:p>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r>
                        <a:rPr kumimoji="1" lang="ja-JP" altLang="en-US" sz="1800" b="0" i="0" u="none" strike="noStrike" kern="1200" baseline="0" dirty="0" smtClean="0">
                          <a:solidFill>
                            <a:schemeClr val="dk1"/>
                          </a:solidFill>
                          <a:latin typeface="+mn-lt"/>
                          <a:ea typeface="+mn-ea"/>
                          <a:cs typeface="+mn-cs"/>
                        </a:rPr>
                        <a:t>・　本人の負担の程度に応じ、業務量等を調整すること。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スライド番号プレースホルダー 2"/>
          <p:cNvSpPr>
            <a:spLocks/>
          </p:cNvSpPr>
          <p:nvPr/>
        </p:nvSpPr>
        <p:spPr bwMode="auto">
          <a:xfrm>
            <a:off x="9441975" y="6460185"/>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32</a:t>
            </a:r>
          </a:p>
        </p:txBody>
      </p:sp>
    </p:spTree>
    <p:extLst>
      <p:ext uri="{BB962C8B-B14F-4D97-AF65-F5344CB8AC3E}">
        <p14:creationId xmlns:p14="http://schemas.microsoft.com/office/powerpoint/2010/main" val="111178814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8"/>
          <p:cNvSpPr>
            <a:spLocks noChangeArrowheads="1"/>
          </p:cNvSpPr>
          <p:nvPr/>
        </p:nvSpPr>
        <p:spPr bwMode="auto">
          <a:xfrm>
            <a:off x="-2732" y="0"/>
            <a:ext cx="9906000" cy="612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3200" b="1" dirty="0">
                <a:solidFill>
                  <a:srgbClr val="000000"/>
                </a:solidFill>
              </a:rPr>
              <a:t>　（参考</a:t>
            </a:r>
            <a:r>
              <a:rPr lang="ja-JP" altLang="en-US" sz="3200" b="1" dirty="0" smtClean="0">
                <a:solidFill>
                  <a:srgbClr val="000000"/>
                </a:solidFill>
              </a:rPr>
              <a:t>）合理的</a:t>
            </a:r>
            <a:r>
              <a:rPr lang="ja-JP" altLang="en-US" sz="3200" b="1" dirty="0">
                <a:solidFill>
                  <a:srgbClr val="000000"/>
                </a:solidFill>
              </a:rPr>
              <a:t>配慮の具体例（指針別表の事例</a:t>
            </a:r>
            <a:r>
              <a:rPr lang="ja-JP" altLang="en-US" sz="3200" b="1" dirty="0" smtClean="0">
                <a:solidFill>
                  <a:srgbClr val="000000"/>
                </a:solidFill>
              </a:rPr>
              <a:t>）</a:t>
            </a:r>
            <a:endParaRPr lang="ja-JP" altLang="en-US" sz="3200" b="1" dirty="0">
              <a:solidFill>
                <a:srgbClr val="00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3230591498"/>
              </p:ext>
            </p:extLst>
          </p:nvPr>
        </p:nvGraphicFramePr>
        <p:xfrm>
          <a:off x="128464" y="620688"/>
          <a:ext cx="9661074" cy="5943600"/>
        </p:xfrm>
        <a:graphic>
          <a:graphicData uri="http://schemas.openxmlformats.org/drawingml/2006/table">
            <a:tbl>
              <a:tblPr firstRow="1" bandRow="1">
                <a:tableStyleId>{1FECB4D8-DB02-4DC6-A0A2-4F2EBAE1DC90}</a:tableStyleId>
              </a:tblPr>
              <a:tblGrid>
                <a:gridCol w="1319976"/>
                <a:gridCol w="1304248"/>
                <a:gridCol w="7036850"/>
              </a:tblGrid>
              <a:tr h="360041">
                <a:tc>
                  <a:txBody>
                    <a:bodyPr/>
                    <a:lstStyle/>
                    <a:p>
                      <a:pPr algn="ctr"/>
                      <a:r>
                        <a:rPr kumimoji="1" lang="ja-JP" altLang="en-US" sz="1800" dirty="0" smtClean="0">
                          <a:solidFill>
                            <a:schemeClr val="tx1"/>
                          </a:solidFill>
                        </a:rPr>
                        <a:t>障害区分</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場面</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事　例</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633969">
                <a:tc rowSpan="2">
                  <a:txBody>
                    <a:bodyPr/>
                    <a:lstStyle/>
                    <a:p>
                      <a:r>
                        <a:rPr kumimoji="1" lang="ja-JP" altLang="en-US" sz="1800" b="0" i="0" u="none" strike="noStrike" kern="1200" baseline="0" dirty="0" smtClean="0">
                          <a:solidFill>
                            <a:schemeClr val="dk1"/>
                          </a:solidFill>
                          <a:latin typeface="+mn-lt"/>
                          <a:ea typeface="+mn-ea"/>
                          <a:cs typeface="+mn-cs"/>
                        </a:rPr>
                        <a:t>知的障害</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a:t>
                      </a:r>
                      <a:endParaRPr kumimoji="1" lang="en-US" altLang="ja-JP" sz="1800" dirty="0" smtClean="0"/>
                    </a:p>
                    <a:p>
                      <a:r>
                        <a:rPr kumimoji="1" lang="ja-JP" altLang="en-US" sz="1800" dirty="0" smtClean="0"/>
                        <a:t>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面接時に、就労支援機関の職員等の同席を認めること。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789152">
                <a:tc vMerge="1">
                  <a:txBody>
                    <a:bodyPr/>
                    <a:lstStyle/>
                    <a:p>
                      <a:endParaRPr kumimoji="1" lang="ja-JP" altLang="en-US" dirty="0"/>
                    </a:p>
                  </a:txBody>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業務指導や相談に関し、担当者を定めること。</a:t>
                      </a:r>
                    </a:p>
                    <a:p>
                      <a:r>
                        <a:rPr kumimoji="1" lang="ja-JP" altLang="en-US" sz="1800" b="0" i="0" u="none" strike="noStrike" kern="1200" baseline="0" dirty="0" smtClean="0">
                          <a:solidFill>
                            <a:schemeClr val="dk1"/>
                          </a:solidFill>
                          <a:latin typeface="+mn-lt"/>
                          <a:ea typeface="+mn-ea"/>
                          <a:cs typeface="+mn-cs"/>
                        </a:rPr>
                        <a:t>・　本人の習熟度に応じて業務量を徐々に増やしていくこと。</a:t>
                      </a:r>
                    </a:p>
                    <a:p>
                      <a:pPr marL="88900" indent="-88900"/>
                      <a:r>
                        <a:rPr kumimoji="1" lang="ja-JP" altLang="en-US" sz="1800" b="0" i="0" u="none" strike="noStrike" kern="1200" baseline="0" dirty="0" smtClean="0">
                          <a:solidFill>
                            <a:schemeClr val="dk1"/>
                          </a:solidFill>
                          <a:latin typeface="+mn-lt"/>
                          <a:ea typeface="+mn-ea"/>
                          <a:cs typeface="+mn-cs"/>
                        </a:rPr>
                        <a:t>・　図等を活用した業務マニュアルを作成する、業務指示は内容を明確にし、一つずつ行う等作業手順を分かりやすく示すこと。　</a:t>
                      </a:r>
                    </a:p>
                    <a:p>
                      <a:pPr marL="88900" indent="-88900"/>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582880">
                <a:tc rowSpan="2">
                  <a:txBody>
                    <a:bodyPr/>
                    <a:lstStyle/>
                    <a:p>
                      <a:r>
                        <a:rPr kumimoji="1" lang="ja-JP" altLang="en-US" sz="1800" b="0" i="0" u="none" strike="noStrike" kern="1200" baseline="0" dirty="0" smtClean="0">
                          <a:solidFill>
                            <a:schemeClr val="dk1"/>
                          </a:solidFill>
                          <a:latin typeface="+mn-lt"/>
                          <a:ea typeface="+mn-ea"/>
                          <a:cs typeface="+mn-cs"/>
                        </a:rPr>
                        <a:t>精神障害</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a:t>
                      </a:r>
                      <a:endParaRPr kumimoji="1" lang="en-US" altLang="ja-JP" sz="1800" dirty="0" smtClean="0"/>
                    </a:p>
                    <a:p>
                      <a:r>
                        <a:rPr kumimoji="1" lang="ja-JP" altLang="en-US" sz="1800" dirty="0" smtClean="0"/>
                        <a:t>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面接時に、就労支援機関の職員等の同席を認めること。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5212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業務指導や相談に関し、担当者を定めること。</a:t>
                      </a:r>
                    </a:p>
                    <a:p>
                      <a:pPr marL="88900" indent="-88900"/>
                      <a:r>
                        <a:rPr kumimoji="1" lang="ja-JP" altLang="en-US" sz="1800" b="0" i="0" u="none" strike="noStrike" kern="1200" baseline="0" dirty="0" smtClean="0">
                          <a:solidFill>
                            <a:schemeClr val="dk1"/>
                          </a:solidFill>
                          <a:latin typeface="+mn-lt"/>
                          <a:ea typeface="+mn-ea"/>
                          <a:cs typeface="+mn-cs"/>
                        </a:rPr>
                        <a:t>・　業務の優先順位や目標を明確にし、指示を一つずつ出す、作業手順を分かりやすく示したマニュアルを作成する等の対応を行うこと。</a:t>
                      </a:r>
                    </a:p>
                    <a:p>
                      <a:pPr marL="88900" indent="-88900"/>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800" b="0" i="0" u="none" strike="noStrike" kern="1200" baseline="0" dirty="0" smtClean="0">
                          <a:solidFill>
                            <a:schemeClr val="dk1"/>
                          </a:solidFill>
                          <a:latin typeface="+mn-lt"/>
                          <a:ea typeface="+mn-ea"/>
                          <a:cs typeface="+mn-cs"/>
                        </a:rPr>
                        <a:t>・　できるだけ静かな場所で休憩できるようにすること。</a:t>
                      </a:r>
                    </a:p>
                    <a:p>
                      <a:pPr marL="88900" indent="-88900"/>
                      <a:r>
                        <a:rPr kumimoji="1" lang="ja-JP" altLang="en-US" sz="1800" b="0" i="0" u="none" strike="noStrike" kern="1200" baseline="0" dirty="0" smtClean="0">
                          <a:solidFill>
                            <a:schemeClr val="dk1"/>
                          </a:solidFill>
                          <a:latin typeface="+mn-lt"/>
                          <a:ea typeface="+mn-ea"/>
                          <a:cs typeface="+mn-cs"/>
                        </a:rPr>
                        <a:t>・　本人の状況を見ながら業務量等を調整すること。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スライド番号プレースホルダー 2"/>
          <p:cNvSpPr>
            <a:spLocks/>
          </p:cNvSpPr>
          <p:nvPr/>
        </p:nvSpPr>
        <p:spPr bwMode="auto">
          <a:xfrm>
            <a:off x="9472355" y="6478712"/>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33</a:t>
            </a:r>
          </a:p>
        </p:txBody>
      </p:sp>
    </p:spTree>
    <p:extLst>
      <p:ext uri="{BB962C8B-B14F-4D97-AF65-F5344CB8AC3E}">
        <p14:creationId xmlns:p14="http://schemas.microsoft.com/office/powerpoint/2010/main" val="31347364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8"/>
          <p:cNvSpPr>
            <a:spLocks noChangeArrowheads="1"/>
          </p:cNvSpPr>
          <p:nvPr/>
        </p:nvSpPr>
        <p:spPr bwMode="auto">
          <a:xfrm>
            <a:off x="-2732" y="0"/>
            <a:ext cx="9906000" cy="612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3200" b="1" dirty="0">
                <a:solidFill>
                  <a:srgbClr val="000000"/>
                </a:solidFill>
              </a:rPr>
              <a:t>　　（参考</a:t>
            </a:r>
            <a:r>
              <a:rPr lang="ja-JP" altLang="en-US" sz="3200" b="1" dirty="0" smtClean="0">
                <a:solidFill>
                  <a:srgbClr val="000000"/>
                </a:solidFill>
              </a:rPr>
              <a:t>）合理的</a:t>
            </a:r>
            <a:r>
              <a:rPr lang="ja-JP" altLang="en-US" sz="3200" b="1" dirty="0">
                <a:solidFill>
                  <a:srgbClr val="000000"/>
                </a:solidFill>
              </a:rPr>
              <a:t>配慮の具体例（指針別表の事例</a:t>
            </a:r>
            <a:r>
              <a:rPr lang="ja-JP" altLang="en-US" sz="3200" b="1" dirty="0" smtClean="0">
                <a:solidFill>
                  <a:srgbClr val="000000"/>
                </a:solidFill>
              </a:rPr>
              <a:t>）</a:t>
            </a:r>
            <a:endParaRPr lang="ja-JP" altLang="en-US" sz="3200" b="1" dirty="0">
              <a:solidFill>
                <a:srgbClr val="00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971584178"/>
              </p:ext>
            </p:extLst>
          </p:nvPr>
        </p:nvGraphicFramePr>
        <p:xfrm>
          <a:off x="128465" y="692696"/>
          <a:ext cx="9661072" cy="5738232"/>
        </p:xfrm>
        <a:graphic>
          <a:graphicData uri="http://schemas.openxmlformats.org/drawingml/2006/table">
            <a:tbl>
              <a:tblPr firstRow="1" bandRow="1">
                <a:tableStyleId>{1FECB4D8-DB02-4DC6-A0A2-4F2EBAE1DC90}</a:tableStyleId>
              </a:tblPr>
              <a:tblGrid>
                <a:gridCol w="1390609"/>
                <a:gridCol w="1293021"/>
                <a:gridCol w="6977442"/>
              </a:tblGrid>
              <a:tr h="360041">
                <a:tc>
                  <a:txBody>
                    <a:bodyPr/>
                    <a:lstStyle/>
                    <a:p>
                      <a:pPr algn="ctr"/>
                      <a:r>
                        <a:rPr kumimoji="1" lang="ja-JP" altLang="en-US" sz="1800" dirty="0" smtClean="0">
                          <a:solidFill>
                            <a:schemeClr val="tx1"/>
                          </a:solidFill>
                        </a:rPr>
                        <a:t>障害区分</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場面</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事　例</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633969">
                <a:tc rowSpan="2">
                  <a:txBody>
                    <a:bodyPr/>
                    <a:lstStyle/>
                    <a:p>
                      <a:r>
                        <a:rPr kumimoji="1" lang="ja-JP" altLang="en-US" sz="1800" b="0" i="0" u="none" strike="noStrike" kern="1200" baseline="0" dirty="0" smtClean="0">
                          <a:solidFill>
                            <a:schemeClr val="dk1"/>
                          </a:solidFill>
                          <a:latin typeface="+mn-lt"/>
                          <a:ea typeface="+mn-ea"/>
                          <a:cs typeface="+mn-cs"/>
                        </a:rPr>
                        <a:t>発達障害</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a:t>
                      </a:r>
                      <a:endParaRPr kumimoji="1" lang="en-US" altLang="ja-JP" sz="1800" dirty="0" smtClean="0"/>
                    </a:p>
                    <a:p>
                      <a:r>
                        <a:rPr kumimoji="1" lang="ja-JP" altLang="en-US" sz="1800" dirty="0" smtClean="0"/>
                        <a:t>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面接時に、就労支援機関の職員等の同席を認めること。</a:t>
                      </a:r>
                    </a:p>
                    <a:p>
                      <a:r>
                        <a:rPr kumimoji="1" lang="ja-JP" altLang="en-US" sz="1800" b="0" i="0" u="none" strike="noStrike" kern="1200" baseline="0" dirty="0" smtClean="0">
                          <a:solidFill>
                            <a:schemeClr val="dk1"/>
                          </a:solidFill>
                          <a:latin typeface="+mn-lt"/>
                          <a:ea typeface="+mn-ea"/>
                          <a:cs typeface="+mn-cs"/>
                        </a:rPr>
                        <a:t>・　面接・採用試験について、文字によるやりとりや試験時間の延長等を行うこと。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52128">
                <a:tc vMerge="1">
                  <a:txBody>
                    <a:bodyPr/>
                    <a:lstStyle/>
                    <a:p>
                      <a:endParaRPr kumimoji="1" lang="ja-JP" altLang="en-US" dirty="0"/>
                    </a:p>
                  </a:txBody>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indent="-88900"/>
                      <a:r>
                        <a:rPr kumimoji="1" lang="ja-JP" altLang="en-US" sz="1800" b="0" i="0" u="none" strike="noStrike" kern="1200" baseline="0" dirty="0" smtClean="0">
                          <a:solidFill>
                            <a:schemeClr val="dk1"/>
                          </a:solidFill>
                          <a:latin typeface="+mn-lt"/>
                          <a:ea typeface="+mn-ea"/>
                          <a:cs typeface="+mn-cs"/>
                        </a:rPr>
                        <a:t>・　業務指導や相談に関し、担当者を定めること。</a:t>
                      </a:r>
                    </a:p>
                    <a:p>
                      <a:pPr marL="88900" indent="-88900"/>
                      <a:r>
                        <a:rPr kumimoji="1" lang="ja-JP" altLang="en-US" sz="1800" b="0" i="0" u="none" strike="noStrike" kern="1200" baseline="0" dirty="0" smtClean="0">
                          <a:solidFill>
                            <a:schemeClr val="dk1"/>
                          </a:solidFill>
                          <a:latin typeface="+mn-lt"/>
                          <a:ea typeface="+mn-ea"/>
                          <a:cs typeface="+mn-cs"/>
                        </a:rPr>
                        <a:t>・　業務指示やスケジュールを明確にし、指示を一つずつ出す、作業手順について図等を活用したマニュアルを作成する等の対応を行うこと。</a:t>
                      </a:r>
                    </a:p>
                    <a:p>
                      <a:pPr marL="88900" indent="-88900"/>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800" b="0" i="0" u="none" strike="noStrike" kern="1200" baseline="0" dirty="0" smtClean="0">
                          <a:solidFill>
                            <a:schemeClr val="dk1"/>
                          </a:solidFill>
                          <a:latin typeface="+mn-lt"/>
                          <a:ea typeface="+mn-ea"/>
                          <a:cs typeface="+mn-cs"/>
                        </a:rPr>
                        <a:t>・　感覚過敏を緩和するため、サングラスの着用や耳栓の使用を認める等の対応を行うこと。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09032">
                <a:tc rowSpan="2">
                  <a:txBody>
                    <a:bodyPr/>
                    <a:lstStyle/>
                    <a:p>
                      <a:r>
                        <a:rPr kumimoji="1" lang="ja-JP" altLang="en-US" sz="1800" b="0" i="0" u="none" strike="noStrike" kern="1200" baseline="0" dirty="0" smtClean="0">
                          <a:solidFill>
                            <a:schemeClr val="dk1"/>
                          </a:solidFill>
                          <a:latin typeface="+mn-lt"/>
                          <a:ea typeface="+mn-ea"/>
                          <a:cs typeface="+mn-cs"/>
                        </a:rPr>
                        <a:t>難病に起因する障害</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a:t>
                      </a:r>
                      <a:endParaRPr kumimoji="1" lang="en-US" altLang="ja-JP" sz="1800" dirty="0" smtClean="0"/>
                    </a:p>
                    <a:p>
                      <a:r>
                        <a:rPr kumimoji="1" lang="ja-JP" altLang="en-US" sz="1800" dirty="0" smtClean="0"/>
                        <a:t>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面接時間について、体調に配慮すること。</a:t>
                      </a:r>
                    </a:p>
                    <a:p>
                      <a:r>
                        <a:rPr kumimoji="1" lang="ja-JP" altLang="en-US" sz="1800" b="0" i="0" u="none" strike="noStrike" kern="1200" baseline="0" dirty="0" smtClean="0">
                          <a:solidFill>
                            <a:schemeClr val="dk1"/>
                          </a:solidFill>
                          <a:latin typeface="+mn-lt"/>
                          <a:ea typeface="+mn-ea"/>
                          <a:cs typeface="+mn-cs"/>
                        </a:rPr>
                        <a:t>・　面接時に、就労支援機関の職員等の同席を認めること。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52128">
                <a:tc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業務指導や相談に関し、担当者を定めること。</a:t>
                      </a:r>
                    </a:p>
                    <a:p>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r>
                        <a:rPr kumimoji="1" lang="ja-JP" altLang="en-US" sz="1800" b="0" i="0" u="none" strike="noStrike" kern="1200" baseline="0" dirty="0" smtClean="0">
                          <a:solidFill>
                            <a:schemeClr val="dk1"/>
                          </a:solidFill>
                          <a:latin typeface="+mn-lt"/>
                          <a:ea typeface="+mn-ea"/>
                          <a:cs typeface="+mn-cs"/>
                        </a:rPr>
                        <a:t>・　本人の負担の程度に応じ、業務量等を調整すること。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スライド番号プレースホルダー 2"/>
          <p:cNvSpPr>
            <a:spLocks/>
          </p:cNvSpPr>
          <p:nvPr/>
        </p:nvSpPr>
        <p:spPr bwMode="auto">
          <a:xfrm>
            <a:off x="9432738" y="642617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34</a:t>
            </a:r>
          </a:p>
        </p:txBody>
      </p:sp>
    </p:spTree>
    <p:extLst>
      <p:ext uri="{BB962C8B-B14F-4D97-AF65-F5344CB8AC3E}">
        <p14:creationId xmlns:p14="http://schemas.microsoft.com/office/powerpoint/2010/main" val="215884366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8"/>
          <p:cNvSpPr>
            <a:spLocks noChangeArrowheads="1"/>
          </p:cNvSpPr>
          <p:nvPr/>
        </p:nvSpPr>
        <p:spPr bwMode="auto">
          <a:xfrm>
            <a:off x="-2732" y="0"/>
            <a:ext cx="9906000" cy="612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3200" b="1" dirty="0">
                <a:solidFill>
                  <a:srgbClr val="000000"/>
                </a:solidFill>
              </a:rPr>
              <a:t>　　（参考</a:t>
            </a:r>
            <a:r>
              <a:rPr lang="ja-JP" altLang="en-US" sz="3200" b="1" dirty="0" smtClean="0">
                <a:solidFill>
                  <a:srgbClr val="000000"/>
                </a:solidFill>
              </a:rPr>
              <a:t>）合理的</a:t>
            </a:r>
            <a:r>
              <a:rPr lang="ja-JP" altLang="en-US" sz="3200" b="1" dirty="0">
                <a:solidFill>
                  <a:srgbClr val="000000"/>
                </a:solidFill>
              </a:rPr>
              <a:t>配慮の具体例</a:t>
            </a:r>
            <a:r>
              <a:rPr lang="ja-JP" altLang="en-US" sz="3200" b="1" dirty="0" smtClean="0">
                <a:solidFill>
                  <a:srgbClr val="000000"/>
                </a:solidFill>
              </a:rPr>
              <a:t>（指針</a:t>
            </a:r>
            <a:r>
              <a:rPr lang="ja-JP" altLang="en-US" sz="3200" b="1" dirty="0">
                <a:solidFill>
                  <a:srgbClr val="000000"/>
                </a:solidFill>
              </a:rPr>
              <a:t>別表の事例</a:t>
            </a:r>
            <a:r>
              <a:rPr lang="ja-JP" altLang="en-US" sz="3200" b="1" dirty="0" smtClean="0">
                <a:solidFill>
                  <a:srgbClr val="000000"/>
                </a:solidFill>
              </a:rPr>
              <a:t>）</a:t>
            </a:r>
            <a:endParaRPr lang="ja-JP" altLang="en-US" sz="3200" b="1" dirty="0">
              <a:solidFill>
                <a:srgbClr val="00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3098761168"/>
              </p:ext>
            </p:extLst>
          </p:nvPr>
        </p:nvGraphicFramePr>
        <p:xfrm>
          <a:off x="128465" y="980728"/>
          <a:ext cx="9661072" cy="3017520"/>
        </p:xfrm>
        <a:graphic>
          <a:graphicData uri="http://schemas.openxmlformats.org/drawingml/2006/table">
            <a:tbl>
              <a:tblPr firstRow="1" bandRow="1">
                <a:tableStyleId>{1FECB4D8-DB02-4DC6-A0A2-4F2EBAE1DC90}</a:tableStyleId>
              </a:tblPr>
              <a:tblGrid>
                <a:gridCol w="1390609"/>
                <a:gridCol w="1293021"/>
                <a:gridCol w="6977442"/>
              </a:tblGrid>
              <a:tr h="360041">
                <a:tc>
                  <a:txBody>
                    <a:bodyPr/>
                    <a:lstStyle/>
                    <a:p>
                      <a:pPr algn="ctr"/>
                      <a:r>
                        <a:rPr kumimoji="1" lang="ja-JP" altLang="en-US" sz="1800" dirty="0" smtClean="0">
                          <a:solidFill>
                            <a:schemeClr val="tx1"/>
                          </a:solidFill>
                        </a:rPr>
                        <a:t>障害区分</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場面</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a:r>
                        <a:rPr kumimoji="1" lang="ja-JP" altLang="en-US" sz="1800" dirty="0" smtClean="0">
                          <a:solidFill>
                            <a:schemeClr val="tx1"/>
                          </a:solidFill>
                        </a:rPr>
                        <a:t>事　例</a:t>
                      </a:r>
                      <a:endParaRPr kumimoji="1" lang="ja-JP" altLang="en-US"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r>
              <a:tr h="633969">
                <a:tc rowSpan="2">
                  <a:txBody>
                    <a:bodyPr/>
                    <a:lstStyle/>
                    <a:p>
                      <a:r>
                        <a:rPr kumimoji="1" lang="zh-TW" altLang="en-US" sz="1800" b="0" i="0" u="none" strike="noStrike" kern="1200" baseline="0" dirty="0" smtClean="0">
                          <a:solidFill>
                            <a:schemeClr val="dk1"/>
                          </a:solidFill>
                          <a:latin typeface="ＭＳ Ｐゴシック" panose="020B0600070205080204" pitchFamily="50" charset="-128"/>
                          <a:ea typeface="ＭＳ Ｐゴシック" panose="020B0600070205080204" pitchFamily="50" charset="-128"/>
                          <a:cs typeface="+mn-cs"/>
                        </a:rPr>
                        <a:t>高次脳機能障害</a:t>
                      </a:r>
                      <a:endParaRPr kumimoji="1" lang="ja-JP" altLang="en-US" sz="1800" dirty="0">
                        <a:latin typeface="ＭＳ Ｐゴシック" panose="020B0600070205080204" pitchFamily="50" charset="-128"/>
                        <a:ea typeface="ＭＳ Ｐゴシック" panose="020B060007020508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dirty="0" smtClean="0"/>
                        <a:t>募集及び</a:t>
                      </a:r>
                      <a:endParaRPr kumimoji="1" lang="en-US" altLang="ja-JP" sz="1800" dirty="0" smtClean="0"/>
                    </a:p>
                    <a:p>
                      <a:r>
                        <a:rPr kumimoji="1" lang="ja-JP" altLang="en-US" sz="1800" dirty="0" smtClean="0"/>
                        <a:t>採用時</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800" b="0" i="0" u="none" strike="noStrike" kern="1200" baseline="0" dirty="0" smtClean="0">
                          <a:solidFill>
                            <a:schemeClr val="dk1"/>
                          </a:solidFill>
                          <a:latin typeface="+mn-lt"/>
                          <a:ea typeface="+mn-ea"/>
                          <a:cs typeface="+mn-cs"/>
                        </a:rPr>
                        <a:t>・　面接時に、就労支援機関の職員等の同席を認めること。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152128">
                <a:tc vMerge="1">
                  <a:txBody>
                    <a:bodyPr/>
                    <a:lstStyle/>
                    <a:p>
                      <a:endParaRPr kumimoji="1" lang="ja-JP" altLang="en-US" dirty="0"/>
                    </a:p>
                  </a:txBody>
                  <a:tcPr/>
                </a:tc>
                <a:tc>
                  <a:txBody>
                    <a:bodyPr/>
                    <a:lstStyle/>
                    <a:p>
                      <a:r>
                        <a:rPr kumimoji="1" lang="ja-JP" altLang="en-US" sz="1800" dirty="0" smtClean="0"/>
                        <a:t>採用後</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indent="-88900"/>
                      <a:r>
                        <a:rPr kumimoji="1" lang="ja-JP" altLang="en-US" sz="1800" b="0" i="0" u="none" strike="noStrike" kern="1200" baseline="0" dirty="0" smtClean="0">
                          <a:solidFill>
                            <a:schemeClr val="dk1"/>
                          </a:solidFill>
                          <a:latin typeface="+mn-lt"/>
                          <a:ea typeface="+mn-ea"/>
                          <a:cs typeface="+mn-cs"/>
                        </a:rPr>
                        <a:t>・　業務指導や相談に関し、担当者を定めること。</a:t>
                      </a:r>
                    </a:p>
                    <a:p>
                      <a:pPr marL="88900" indent="-88900"/>
                      <a:r>
                        <a:rPr kumimoji="1" lang="ja-JP" altLang="en-US" sz="1800" b="0" i="0" u="none" strike="noStrike" kern="1200" baseline="0" dirty="0" smtClean="0">
                          <a:solidFill>
                            <a:schemeClr val="dk1"/>
                          </a:solidFill>
                          <a:latin typeface="+mn-lt"/>
                          <a:ea typeface="+mn-ea"/>
                          <a:cs typeface="+mn-cs"/>
                        </a:rPr>
                        <a:t>・　仕事内容等をメモにする、一つずつ業務指示を行う、写真や図を多用して作業手順を示す等の対応を行うこと。</a:t>
                      </a:r>
                    </a:p>
                    <a:p>
                      <a:pPr marL="88900" indent="-88900"/>
                      <a:r>
                        <a:rPr kumimoji="1" lang="ja-JP" altLang="en-US" sz="1800" b="0" i="0" u="none" strike="noStrike" kern="1200" baseline="0" dirty="0" smtClean="0">
                          <a:solidFill>
                            <a:schemeClr val="dk1"/>
                          </a:solidFill>
                          <a:latin typeface="+mn-lt"/>
                          <a:ea typeface="+mn-ea"/>
                          <a:cs typeface="+mn-cs"/>
                        </a:rPr>
                        <a:t>・　出退勤時刻・休暇・休憩に関し、通院・体調に配慮すること。</a:t>
                      </a:r>
                    </a:p>
                    <a:p>
                      <a:pPr marL="88900" indent="-88900"/>
                      <a:r>
                        <a:rPr kumimoji="1" lang="ja-JP" altLang="en-US" sz="1800" b="0" i="0" u="none" strike="noStrike" kern="1200" baseline="0" dirty="0" smtClean="0">
                          <a:solidFill>
                            <a:schemeClr val="dk1"/>
                          </a:solidFill>
                          <a:latin typeface="+mn-lt"/>
                          <a:ea typeface="+mn-ea"/>
                          <a:cs typeface="+mn-cs"/>
                        </a:rPr>
                        <a:t>・　本人の負担の程度に応じ、業務量等を調整すること。</a:t>
                      </a:r>
                    </a:p>
                    <a:p>
                      <a:pPr marL="88900" indent="-88900"/>
                      <a:r>
                        <a:rPr kumimoji="1" lang="ja-JP" altLang="en-US" sz="1800" b="0" i="0" u="none" strike="noStrike" kern="1200" baseline="0" dirty="0" smtClean="0">
                          <a:solidFill>
                            <a:schemeClr val="dk1"/>
                          </a:solidFill>
                          <a:latin typeface="+mn-lt"/>
                          <a:ea typeface="+mn-ea"/>
                          <a:cs typeface="+mn-cs"/>
                        </a:rPr>
                        <a:t>・　本人のプライバシーに配慮した上で、他の労働者に対し、障害の内容や必要な配慮等を説明すること。</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5" name="スライド番号プレースホルダー 2"/>
          <p:cNvSpPr>
            <a:spLocks/>
          </p:cNvSpPr>
          <p:nvPr/>
        </p:nvSpPr>
        <p:spPr bwMode="auto">
          <a:xfrm>
            <a:off x="9296936"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35</a:t>
            </a:r>
          </a:p>
        </p:txBody>
      </p:sp>
    </p:spTree>
    <p:extLst>
      <p:ext uri="{BB962C8B-B14F-4D97-AF65-F5344CB8AC3E}">
        <p14:creationId xmlns:p14="http://schemas.microsoft.com/office/powerpoint/2010/main" val="374994776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444719" y="5949280"/>
            <a:ext cx="9127014" cy="722040"/>
          </a:xfrm>
          <a:prstGeom prst="roundRect">
            <a:avLst/>
          </a:prstGeom>
          <a:solidFill>
            <a:srgbClr val="D3FE7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891" name="Rectangle 8"/>
          <p:cNvSpPr>
            <a:spLocks noChangeArrowheads="1"/>
          </p:cNvSpPr>
          <p:nvPr/>
        </p:nvSpPr>
        <p:spPr bwMode="auto">
          <a:xfrm>
            <a:off x="-15477" y="0"/>
            <a:ext cx="9906001" cy="836712"/>
          </a:xfrm>
          <a:prstGeom prst="rect">
            <a:avLst/>
          </a:prstGeom>
          <a:gradFill rotWithShape="0">
            <a:gsLst>
              <a:gs pos="0">
                <a:srgbClr val="DAFDA7"/>
              </a:gs>
              <a:gs pos="50000">
                <a:srgbClr val="FFFFFF"/>
              </a:gs>
              <a:gs pos="100000">
                <a:srgbClr val="DAFDA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390" tIns="4390" rIns="4390" bIns="0" anchor="ctr"/>
          <a:lstStyle>
            <a:lvl1pPr defTabSz="911225"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defTabSz="911225"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defTabSz="911225"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defTabSz="911225"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defTabSz="911225"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defTabSz="911225"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defTabSz="911225"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defTabSz="911225"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defTabSz="911225"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lvl="0" algn="ctr" eaLnBrk="1" hangingPunct="1">
              <a:spcBef>
                <a:spcPct val="0"/>
              </a:spcBef>
              <a:buClrTx/>
              <a:buSzTx/>
              <a:buNone/>
            </a:pPr>
            <a:endParaRPr lang="en-US" altLang="ja-JP" sz="800" dirty="0" smtClean="0">
              <a:solidFill>
                <a:prstClr val="black"/>
              </a:solidFill>
              <a:latin typeface="Arial" pitchFamily="34" charset="0"/>
              <a:ea typeface="ＭＳ Ｐゴシック" pitchFamily="50" charset="-128"/>
              <a:cs typeface="ＭＳ Ｐゴシック" pitchFamily="50" charset="-128"/>
            </a:endParaRPr>
          </a:p>
          <a:p>
            <a:pPr lvl="0" algn="ctr" eaLnBrk="1" hangingPunct="1">
              <a:spcBef>
                <a:spcPct val="0"/>
              </a:spcBef>
              <a:buClrTx/>
              <a:buSzTx/>
              <a:buNone/>
            </a:pPr>
            <a:r>
              <a:rPr lang="ja-JP" altLang="en-US" sz="2400" dirty="0" smtClean="0">
                <a:solidFill>
                  <a:prstClr val="black"/>
                </a:solidFill>
                <a:latin typeface="Arial" pitchFamily="34" charset="0"/>
                <a:ea typeface="ＭＳ Ｐゴシック" pitchFamily="50" charset="-128"/>
                <a:cs typeface="ＭＳ Ｐゴシック" pitchFamily="50" charset="-128"/>
              </a:rPr>
              <a:t>参考資料　：　　　厚生労働省ホームページ</a:t>
            </a:r>
            <a:endParaRPr lang="en-US" altLang="ja-JP" sz="2400" dirty="0" smtClean="0">
              <a:solidFill>
                <a:prstClr val="black"/>
              </a:solidFill>
              <a:latin typeface="Arial" pitchFamily="34" charset="0"/>
              <a:ea typeface="ＭＳ Ｐゴシック" pitchFamily="50" charset="-128"/>
              <a:cs typeface="ＭＳ Ｐゴシック" pitchFamily="50" charset="-128"/>
            </a:endParaRPr>
          </a:p>
          <a:p>
            <a:pPr lvl="0" algn="ctr" eaLnBrk="1" hangingPunct="1">
              <a:spcBef>
                <a:spcPct val="0"/>
              </a:spcBef>
              <a:buClrTx/>
              <a:buSzTx/>
              <a:buNone/>
            </a:pPr>
            <a:endParaRPr lang="en-US" altLang="ja-JP" sz="600" dirty="0" smtClean="0">
              <a:solidFill>
                <a:prstClr val="black"/>
              </a:solidFill>
              <a:latin typeface="Arial" pitchFamily="34" charset="0"/>
              <a:ea typeface="ＭＳ Ｐゴシック" pitchFamily="50" charset="-128"/>
              <a:cs typeface="ＭＳ Ｐゴシック" pitchFamily="50" charset="-128"/>
            </a:endParaRPr>
          </a:p>
          <a:p>
            <a:pPr lvl="0" algn="ctr" eaLnBrk="1" hangingPunct="1">
              <a:spcBef>
                <a:spcPct val="0"/>
              </a:spcBef>
              <a:buClrTx/>
              <a:buSzTx/>
              <a:buNone/>
            </a:pPr>
            <a:r>
              <a:rPr lang="en-US" altLang="ja-JP" sz="1200" dirty="0">
                <a:solidFill>
                  <a:prstClr val="black"/>
                </a:solidFill>
                <a:latin typeface="Arial" pitchFamily="34" charset="0"/>
                <a:ea typeface="ＭＳ Ｐゴシック" pitchFamily="50" charset="-128"/>
                <a:cs typeface="ＭＳ Ｐゴシック" pitchFamily="50" charset="-128"/>
              </a:rPr>
              <a:t>http://www.mhlw.go.jp/stf/seisakunitsuite/bunya/koyou_roudou/koyou/shougaishakoyou/shougaisha_h25/index.html</a:t>
            </a:r>
            <a:endParaRPr lang="ja-JP" altLang="ja-JP" sz="1200" dirty="0">
              <a:solidFill>
                <a:prstClr val="black"/>
              </a:solidFill>
              <a:latin typeface="Arial" pitchFamily="34" charset="0"/>
              <a:ea typeface="ＭＳ Ｐゴシック" pitchFamily="50" charset="-128"/>
              <a:cs typeface="ＭＳ Ｐゴシック" pitchFamily="50" charset="-128"/>
            </a:endParaRPr>
          </a:p>
        </p:txBody>
      </p:sp>
      <p:sp>
        <p:nvSpPr>
          <p:cNvPr id="11" name="スライド番号プレースホルダー 2"/>
          <p:cNvSpPr>
            <a:spLocks/>
          </p:cNvSpPr>
          <p:nvPr/>
        </p:nvSpPr>
        <p:spPr bwMode="auto">
          <a:xfrm>
            <a:off x="9307512"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36</a:t>
            </a:r>
            <a:endParaRPr lang="ja-JP" altLang="en-US" sz="1400" dirty="0">
              <a:solidFill>
                <a:srgbClr val="FFFFFF"/>
              </a:solidFill>
              <a:latin typeface="Franklin Gothic Book" pitchFamily="34" charset="0"/>
              <a:ea typeface="HGｺﾞｼｯｸM" pitchFamily="49" charset="-128"/>
            </a:endParaRPr>
          </a:p>
        </p:txBody>
      </p:sp>
      <p:sp>
        <p:nvSpPr>
          <p:cNvPr id="12" name="正方形/長方形 11"/>
          <p:cNvSpPr/>
          <p:nvPr/>
        </p:nvSpPr>
        <p:spPr>
          <a:xfrm>
            <a:off x="300673" y="865054"/>
            <a:ext cx="9415106" cy="5934958"/>
          </a:xfrm>
          <a:prstGeom prst="rect">
            <a:avLst/>
          </a:prstGeom>
        </p:spPr>
        <p:txBody>
          <a:bodyPr wrap="square">
            <a:spAutoFit/>
          </a:bodyPr>
          <a:lstStyle/>
          <a:p>
            <a:pPr lvl="0" fontAlgn="base">
              <a:spcBef>
                <a:spcPct val="0"/>
              </a:spcBef>
              <a:spcAft>
                <a:spcPct val="0"/>
              </a:spcAft>
            </a:pPr>
            <a:r>
              <a:rPr lang="ja-JP" altLang="ja-JP" sz="1700" b="1" dirty="0">
                <a:solidFill>
                  <a:prstClr val="black"/>
                </a:solidFill>
                <a:latin typeface="Arial" pitchFamily="34" charset="0"/>
                <a:ea typeface="ＭＳ Ｐゴシック" pitchFamily="50" charset="-128"/>
                <a:cs typeface="ＭＳ Ｐゴシック" pitchFamily="50" charset="-128"/>
              </a:rPr>
              <a:t>平成28年4月（一部公布日又は平成30年4月）より、改正障害者雇用促進法が施行</a:t>
            </a:r>
            <a:r>
              <a:rPr lang="ja-JP" altLang="ja-JP" sz="1700" b="1" dirty="0" smtClean="0">
                <a:solidFill>
                  <a:prstClr val="black"/>
                </a:solidFill>
                <a:latin typeface="Arial" pitchFamily="34" charset="0"/>
                <a:ea typeface="ＭＳ Ｐゴシック" pitchFamily="50" charset="-128"/>
                <a:cs typeface="ＭＳ Ｐゴシック" pitchFamily="50" charset="-128"/>
              </a:rPr>
              <a:t>されま</a:t>
            </a:r>
            <a:r>
              <a:rPr lang="ja-JP" altLang="en-US" sz="1700" b="1" dirty="0">
                <a:solidFill>
                  <a:prstClr val="black"/>
                </a:solidFill>
                <a:latin typeface="Arial" pitchFamily="34" charset="0"/>
                <a:ea typeface="ＭＳ Ｐゴシック" pitchFamily="50" charset="-128"/>
                <a:cs typeface="ＭＳ Ｐゴシック" pitchFamily="50" charset="-128"/>
              </a:rPr>
              <a:t>した</a:t>
            </a:r>
            <a:r>
              <a:rPr lang="ja-JP" altLang="ja-JP" sz="1700" b="1" dirty="0" smtClean="0">
                <a:solidFill>
                  <a:prstClr val="black"/>
                </a:solidFill>
                <a:latin typeface="Arial" pitchFamily="34" charset="0"/>
                <a:ea typeface="ＭＳ Ｐゴシック" pitchFamily="50" charset="-128"/>
                <a:cs typeface="ＭＳ Ｐゴシック" pitchFamily="50" charset="-128"/>
              </a:rPr>
              <a:t>。</a:t>
            </a:r>
            <a:endParaRPr lang="ja-JP" altLang="ja-JP" sz="1700" b="1"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endParaRPr lang="ja-JP" altLang="ja-JP" sz="1400"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dirty="0">
                <a:solidFill>
                  <a:prstClr val="black"/>
                </a:solidFill>
                <a:latin typeface="Arial" pitchFamily="34" charset="0"/>
                <a:ea typeface="ＭＳ Ｐゴシック" pitchFamily="50" charset="-128"/>
                <a:cs typeface="ＭＳ Ｐゴシック" pitchFamily="50" charset="-128"/>
              </a:rPr>
              <a:t>　</a:t>
            </a:r>
            <a:r>
              <a:rPr lang="en-US" altLang="ja-JP" sz="1400" dirty="0" smtClean="0">
                <a:solidFill>
                  <a:prstClr val="black"/>
                </a:solidFill>
                <a:latin typeface="Arial" pitchFamily="34" charset="0"/>
                <a:ea typeface="ＭＳ Ｐゴシック" pitchFamily="50" charset="-128"/>
                <a:cs typeface="ＭＳ Ｐゴシック" pitchFamily="50" charset="-128"/>
              </a:rPr>
              <a:t>【 </a:t>
            </a:r>
            <a:r>
              <a:rPr lang="ja-JP" altLang="ja-JP" sz="1400" dirty="0" smtClean="0">
                <a:solidFill>
                  <a:prstClr val="black"/>
                </a:solidFill>
                <a:latin typeface="Arial" pitchFamily="34" charset="0"/>
                <a:ea typeface="ＭＳ Ｐゴシック" pitchFamily="50" charset="-128"/>
                <a:cs typeface="ＭＳ Ｐゴシック" pitchFamily="50" charset="-128"/>
              </a:rPr>
              <a:t>改正概要</a:t>
            </a:r>
            <a:r>
              <a:rPr lang="en-US" altLang="ja-JP" sz="1400" dirty="0">
                <a:solidFill>
                  <a:prstClr val="black"/>
                </a:solidFill>
                <a:latin typeface="Arial" pitchFamily="34" charset="0"/>
                <a:ea typeface="ＭＳ Ｐゴシック" pitchFamily="50" charset="-128"/>
                <a:cs typeface="ＭＳ Ｐゴシック" pitchFamily="50" charset="-128"/>
              </a:rPr>
              <a:t> </a:t>
            </a:r>
            <a:r>
              <a:rPr lang="en-US" altLang="ja-JP" sz="1400" dirty="0" smtClean="0">
                <a:solidFill>
                  <a:prstClr val="black"/>
                </a:solidFill>
                <a:latin typeface="Arial" pitchFamily="34" charset="0"/>
                <a:ea typeface="ＭＳ Ｐゴシック" pitchFamily="50" charset="-128"/>
                <a:cs typeface="ＭＳ Ｐゴシック" pitchFamily="50" charset="-128"/>
              </a:rPr>
              <a:t>】</a:t>
            </a: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ja-JP" sz="1400" dirty="0" smtClean="0">
                <a:solidFill>
                  <a:prstClr val="black"/>
                </a:solidFill>
                <a:latin typeface="Arial" pitchFamily="34" charset="0"/>
                <a:ea typeface="ＭＳ Ｐゴシック" pitchFamily="50" charset="-128"/>
                <a:cs typeface="ＭＳ Ｐゴシック" pitchFamily="50" charset="-128"/>
              </a:rPr>
              <a:t>障害者</a:t>
            </a:r>
            <a:r>
              <a:rPr lang="ja-JP" altLang="ja-JP" sz="1400" dirty="0">
                <a:solidFill>
                  <a:prstClr val="black"/>
                </a:solidFill>
                <a:latin typeface="Arial" pitchFamily="34" charset="0"/>
                <a:ea typeface="ＭＳ Ｐゴシック" pitchFamily="50" charset="-128"/>
                <a:cs typeface="ＭＳ Ｐゴシック" pitchFamily="50" charset="-128"/>
              </a:rPr>
              <a:t>雇用促進法の改正の</a:t>
            </a:r>
            <a:r>
              <a:rPr lang="ja-JP" altLang="ja-JP" sz="1400" dirty="0" smtClean="0">
                <a:solidFill>
                  <a:prstClr val="black"/>
                </a:solidFill>
                <a:latin typeface="Arial" pitchFamily="34" charset="0"/>
                <a:ea typeface="ＭＳ Ｐゴシック" pitchFamily="50" charset="-128"/>
                <a:cs typeface="ＭＳ Ｐゴシック" pitchFamily="50" charset="-128"/>
              </a:rPr>
              <a:t>概要 </a:t>
            </a:r>
            <a:endParaRPr lang="ja-JP" altLang="ja-JP" sz="1400"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endParaRPr lang="ja-JP" altLang="ja-JP" sz="800"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dirty="0" smtClean="0">
                <a:solidFill>
                  <a:prstClr val="black"/>
                </a:solidFill>
                <a:latin typeface="Arial" pitchFamily="34" charset="0"/>
                <a:ea typeface="ＭＳ Ｐゴシック" pitchFamily="50" charset="-128"/>
                <a:cs typeface="ＭＳ Ｐゴシック" pitchFamily="50" charset="-128"/>
              </a:rPr>
              <a:t>　</a:t>
            </a:r>
            <a:r>
              <a:rPr lang="en-US" altLang="ja-JP" sz="1400" dirty="0" smtClean="0">
                <a:solidFill>
                  <a:prstClr val="black"/>
                </a:solidFill>
                <a:latin typeface="Arial" pitchFamily="34" charset="0"/>
                <a:ea typeface="ＭＳ Ｐゴシック" pitchFamily="50" charset="-128"/>
                <a:cs typeface="ＭＳ Ｐゴシック" pitchFamily="50" charset="-128"/>
              </a:rPr>
              <a:t>【 </a:t>
            </a:r>
            <a:r>
              <a:rPr lang="ja-JP" altLang="ja-JP" sz="1400" dirty="0" smtClean="0">
                <a:solidFill>
                  <a:prstClr val="black"/>
                </a:solidFill>
                <a:latin typeface="Arial" pitchFamily="34" charset="0"/>
                <a:ea typeface="ＭＳ Ｐゴシック" pitchFamily="50" charset="-128"/>
                <a:cs typeface="ＭＳ Ｐゴシック" pitchFamily="50" charset="-128"/>
              </a:rPr>
              <a:t>法律</a:t>
            </a:r>
            <a:r>
              <a:rPr lang="en-US" altLang="ja-JP" sz="1400" dirty="0" smtClean="0">
                <a:solidFill>
                  <a:prstClr val="black"/>
                </a:solidFill>
                <a:latin typeface="Arial" pitchFamily="34" charset="0"/>
                <a:ea typeface="ＭＳ Ｐゴシック" pitchFamily="50" charset="-128"/>
                <a:cs typeface="ＭＳ Ｐゴシック" pitchFamily="50" charset="-128"/>
              </a:rPr>
              <a:t> 】</a:t>
            </a:r>
            <a:r>
              <a:rPr lang="ja-JP" altLang="en-US" sz="1400" dirty="0" smtClean="0">
                <a:solidFill>
                  <a:prstClr val="black"/>
                </a:solidFill>
                <a:latin typeface="Arial" pitchFamily="34" charset="0"/>
                <a:ea typeface="ＭＳ Ｐゴシック" pitchFamily="50" charset="-128"/>
                <a:cs typeface="ＭＳ Ｐゴシック" pitchFamily="50" charset="-128"/>
              </a:rPr>
              <a:t>　　　</a:t>
            </a: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ja-JP" sz="1400" dirty="0" smtClean="0">
                <a:solidFill>
                  <a:prstClr val="black"/>
                </a:solidFill>
                <a:latin typeface="Arial" pitchFamily="34" charset="0"/>
                <a:ea typeface="ＭＳ Ｐゴシック" pitchFamily="50" charset="-128"/>
                <a:cs typeface="ＭＳ Ｐゴシック" pitchFamily="50" charset="-128"/>
              </a:rPr>
              <a:t>障害者</a:t>
            </a:r>
            <a:r>
              <a:rPr lang="ja-JP" altLang="ja-JP" sz="1400" dirty="0">
                <a:solidFill>
                  <a:prstClr val="black"/>
                </a:solidFill>
                <a:latin typeface="Arial" pitchFamily="34" charset="0"/>
                <a:ea typeface="ＭＳ Ｐゴシック" pitchFamily="50" charset="-128"/>
                <a:cs typeface="ＭＳ Ｐゴシック" pitchFamily="50" charset="-128"/>
              </a:rPr>
              <a:t>の雇用の促進等に関する法律の一部を改正する法律（平成25年法律第46号</a:t>
            </a:r>
            <a:r>
              <a:rPr lang="ja-JP" altLang="ja-JP" sz="1400" dirty="0" smtClean="0">
                <a:solidFill>
                  <a:prstClr val="black"/>
                </a:solidFill>
                <a:latin typeface="Arial" pitchFamily="34" charset="0"/>
                <a:ea typeface="ＭＳ Ｐゴシック" pitchFamily="50" charset="-128"/>
                <a:cs typeface="ＭＳ Ｐゴシック" pitchFamily="50" charset="-128"/>
              </a:rPr>
              <a:t>）</a:t>
            </a:r>
            <a:endParaRPr lang="en-US" altLang="ja-JP" sz="14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条文  </a:t>
            </a:r>
            <a:endParaRPr lang="en-US" altLang="ja-JP" sz="12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新旧  </a:t>
            </a:r>
            <a:endParaRPr lang="ja-JP" altLang="ja-JP" sz="1200"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endParaRPr lang="en-US" altLang="ja-JP" sz="8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dirty="0">
                <a:solidFill>
                  <a:prstClr val="black"/>
                </a:solidFill>
                <a:latin typeface="Arial" pitchFamily="34" charset="0"/>
                <a:ea typeface="ＭＳ Ｐゴシック" pitchFamily="50" charset="-128"/>
                <a:cs typeface="ＭＳ Ｐゴシック" pitchFamily="50" charset="-128"/>
              </a:rPr>
              <a:t>　</a:t>
            </a:r>
            <a:r>
              <a:rPr lang="en-US" altLang="ja-JP" sz="1400" dirty="0" smtClean="0">
                <a:solidFill>
                  <a:prstClr val="black"/>
                </a:solidFill>
                <a:latin typeface="Arial" pitchFamily="34" charset="0"/>
                <a:ea typeface="ＭＳ Ｐゴシック" pitchFamily="50" charset="-128"/>
                <a:cs typeface="ＭＳ Ｐゴシック" pitchFamily="50" charset="-128"/>
              </a:rPr>
              <a:t>【 </a:t>
            </a:r>
            <a:r>
              <a:rPr lang="ja-JP" altLang="ja-JP" sz="1400" dirty="0" smtClean="0">
                <a:solidFill>
                  <a:prstClr val="black"/>
                </a:solidFill>
                <a:latin typeface="Arial" pitchFamily="34" charset="0"/>
                <a:ea typeface="ＭＳ Ｐゴシック" pitchFamily="50" charset="-128"/>
                <a:cs typeface="ＭＳ Ｐゴシック" pitchFamily="50" charset="-128"/>
              </a:rPr>
              <a:t>告示</a:t>
            </a:r>
            <a:r>
              <a:rPr lang="en-US" altLang="ja-JP" sz="1400" dirty="0" smtClean="0">
                <a:solidFill>
                  <a:prstClr val="black"/>
                </a:solidFill>
                <a:latin typeface="Arial" pitchFamily="34" charset="0"/>
                <a:ea typeface="ＭＳ Ｐゴシック" pitchFamily="50" charset="-128"/>
                <a:cs typeface="ＭＳ Ｐゴシック" pitchFamily="50" charset="-128"/>
              </a:rPr>
              <a:t> 】</a:t>
            </a:r>
            <a:r>
              <a:rPr lang="ja-JP" altLang="en-US" sz="1400" dirty="0" smtClean="0">
                <a:solidFill>
                  <a:prstClr val="black"/>
                </a:solidFill>
                <a:latin typeface="Arial" pitchFamily="34" charset="0"/>
                <a:ea typeface="ＭＳ Ｐゴシック" pitchFamily="50" charset="-128"/>
                <a:cs typeface="ＭＳ Ｐゴシック" pitchFamily="50" charset="-128"/>
              </a:rPr>
              <a:t>　　　　</a:t>
            </a:r>
            <a:r>
              <a:rPr lang="ja-JP" altLang="ja-JP" sz="1400" dirty="0" smtClean="0">
                <a:solidFill>
                  <a:prstClr val="black"/>
                </a:solidFill>
                <a:latin typeface="Arial" pitchFamily="34" charset="0"/>
                <a:ea typeface="ＭＳ Ｐゴシック" pitchFamily="50" charset="-128"/>
                <a:cs typeface="ＭＳ Ｐゴシック" pitchFamily="50" charset="-128"/>
              </a:rPr>
              <a:t>障害者</a:t>
            </a:r>
            <a:r>
              <a:rPr lang="ja-JP" altLang="ja-JP" sz="1400" dirty="0">
                <a:solidFill>
                  <a:prstClr val="black"/>
                </a:solidFill>
                <a:latin typeface="Arial" pitchFamily="34" charset="0"/>
                <a:ea typeface="ＭＳ Ｐゴシック" pitchFamily="50" charset="-128"/>
                <a:cs typeface="ＭＳ Ｐゴシック" pitchFamily="50" charset="-128"/>
              </a:rPr>
              <a:t>差別禁止</a:t>
            </a:r>
            <a:r>
              <a:rPr lang="ja-JP" altLang="ja-JP" sz="1400" dirty="0" smtClean="0">
                <a:solidFill>
                  <a:prstClr val="black"/>
                </a:solidFill>
                <a:latin typeface="Arial" pitchFamily="34" charset="0"/>
                <a:ea typeface="ＭＳ Ｐゴシック" pitchFamily="50" charset="-128"/>
                <a:cs typeface="ＭＳ Ｐゴシック" pitchFamily="50" charset="-128"/>
              </a:rPr>
              <a:t>指針</a:t>
            </a:r>
            <a:endParaRPr lang="en-US" altLang="ja-JP" sz="1400"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概要</a:t>
            </a:r>
            <a:endParaRPr lang="en-US" altLang="ja-JP" sz="12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障害者</a:t>
            </a:r>
            <a:r>
              <a:rPr lang="ja-JP" altLang="ja-JP" sz="1200" dirty="0">
                <a:solidFill>
                  <a:prstClr val="black"/>
                </a:solidFill>
                <a:latin typeface="Arial" pitchFamily="34" charset="0"/>
                <a:ea typeface="ＭＳ Ｐゴシック" pitchFamily="50" charset="-128"/>
                <a:cs typeface="ＭＳ Ｐゴシック" pitchFamily="50" charset="-128"/>
              </a:rPr>
              <a:t>に対する差別の禁止に関する規定に定める事項に関し、事業主が適切に対処するための</a:t>
            </a:r>
            <a:r>
              <a:rPr lang="ja-JP" altLang="ja-JP" sz="1200" dirty="0" smtClean="0">
                <a:solidFill>
                  <a:prstClr val="black"/>
                </a:solidFill>
                <a:latin typeface="Arial" pitchFamily="34" charset="0"/>
                <a:ea typeface="ＭＳ Ｐゴシック" pitchFamily="50" charset="-128"/>
                <a:cs typeface="ＭＳ Ｐゴシック" pitchFamily="50" charset="-128"/>
              </a:rPr>
              <a:t>指針</a:t>
            </a:r>
            <a:endParaRPr lang="en-US" altLang="ja-JP" sz="12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a:t>
            </a:r>
            <a:r>
              <a:rPr lang="ja-JP" altLang="ja-JP" sz="1200" dirty="0">
                <a:solidFill>
                  <a:prstClr val="black"/>
                </a:solidFill>
                <a:latin typeface="Arial" pitchFamily="34" charset="0"/>
                <a:ea typeface="ＭＳ Ｐゴシック" pitchFamily="50" charset="-128"/>
                <a:cs typeface="ＭＳ Ｐゴシック" pitchFamily="50" charset="-128"/>
              </a:rPr>
              <a:t>平成27年厚生労働省告示第116号</a:t>
            </a:r>
            <a:r>
              <a:rPr lang="ja-JP" altLang="ja-JP" sz="1200" dirty="0" smtClean="0">
                <a:solidFill>
                  <a:prstClr val="black"/>
                </a:solidFill>
                <a:latin typeface="Arial" pitchFamily="34" charset="0"/>
                <a:ea typeface="ＭＳ Ｐゴシック" pitchFamily="50" charset="-128"/>
                <a:cs typeface="ＭＳ Ｐゴシック" pitchFamily="50" charset="-128"/>
              </a:rPr>
              <a:t>）</a:t>
            </a:r>
            <a:endParaRPr lang="en-US" altLang="ja-JP" sz="12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400" dirty="0" smtClean="0">
                <a:solidFill>
                  <a:prstClr val="black"/>
                </a:solidFill>
                <a:latin typeface="Arial" pitchFamily="34" charset="0"/>
                <a:ea typeface="ＭＳ Ｐゴシック" pitchFamily="50" charset="-128"/>
                <a:cs typeface="ＭＳ Ｐゴシック" pitchFamily="50" charset="-128"/>
              </a:rPr>
              <a:t>合理的</a:t>
            </a:r>
            <a:r>
              <a:rPr lang="ja-JP" altLang="ja-JP" sz="1400" dirty="0">
                <a:solidFill>
                  <a:prstClr val="black"/>
                </a:solidFill>
                <a:latin typeface="Arial" pitchFamily="34" charset="0"/>
                <a:ea typeface="ＭＳ Ｐゴシック" pitchFamily="50" charset="-128"/>
                <a:cs typeface="ＭＳ Ｐゴシック" pitchFamily="50" charset="-128"/>
              </a:rPr>
              <a:t>配慮</a:t>
            </a:r>
            <a:r>
              <a:rPr lang="ja-JP" altLang="ja-JP" sz="1400" dirty="0" smtClean="0">
                <a:solidFill>
                  <a:prstClr val="black"/>
                </a:solidFill>
                <a:latin typeface="Arial" pitchFamily="34" charset="0"/>
                <a:ea typeface="ＭＳ Ｐゴシック" pitchFamily="50" charset="-128"/>
                <a:cs typeface="ＭＳ Ｐゴシック" pitchFamily="50" charset="-128"/>
              </a:rPr>
              <a:t>指針</a:t>
            </a:r>
            <a:endParaRPr lang="en-US" altLang="ja-JP" sz="14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概要</a:t>
            </a:r>
            <a:endParaRPr lang="en-US" altLang="ja-JP" sz="12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 </a:t>
            </a: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雇用</a:t>
            </a:r>
            <a:r>
              <a:rPr lang="ja-JP" altLang="ja-JP" sz="1200" dirty="0">
                <a:solidFill>
                  <a:prstClr val="black"/>
                </a:solidFill>
                <a:latin typeface="Arial" pitchFamily="34" charset="0"/>
                <a:ea typeface="ＭＳ Ｐゴシック" pitchFamily="50" charset="-128"/>
                <a:cs typeface="ＭＳ Ｐゴシック" pitchFamily="50" charset="-128"/>
              </a:rPr>
              <a:t>の分野における障害者と障害者でない者との均等な機会若しくは待遇の確保又は障害者である</a:t>
            </a:r>
            <a:r>
              <a:rPr lang="ja-JP" altLang="ja-JP" sz="1200" dirty="0" smtClean="0">
                <a:solidFill>
                  <a:prstClr val="black"/>
                </a:solidFill>
                <a:latin typeface="Arial" pitchFamily="34" charset="0"/>
                <a:ea typeface="ＭＳ Ｐゴシック" pitchFamily="50" charset="-128"/>
                <a:cs typeface="ＭＳ Ｐゴシック" pitchFamily="50" charset="-128"/>
              </a:rPr>
              <a:t>労働者</a:t>
            </a:r>
            <a:r>
              <a:rPr lang="ja-JP" altLang="en-US" sz="1200" dirty="0" smtClean="0">
                <a:solidFill>
                  <a:prstClr val="black"/>
                </a:solidFill>
                <a:latin typeface="Arial" pitchFamily="34" charset="0"/>
                <a:ea typeface="ＭＳ Ｐゴシック" pitchFamily="50" charset="-128"/>
                <a:cs typeface="ＭＳ Ｐゴシック" pitchFamily="50" charset="-128"/>
              </a:rPr>
              <a:t>　　</a:t>
            </a:r>
            <a:endParaRPr lang="en-US" altLang="ja-JP" sz="12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の有する能力</a:t>
            </a:r>
            <a:r>
              <a:rPr lang="ja-JP" altLang="ja-JP" sz="1200" dirty="0">
                <a:solidFill>
                  <a:prstClr val="black"/>
                </a:solidFill>
                <a:latin typeface="Arial" pitchFamily="34" charset="0"/>
                <a:ea typeface="ＭＳ Ｐゴシック" pitchFamily="50" charset="-128"/>
                <a:cs typeface="ＭＳ Ｐゴシック" pitchFamily="50" charset="-128"/>
              </a:rPr>
              <a:t>の有効な発揮の支障となっている事情を改善するために事業主が講ずべき措置に関する</a:t>
            </a:r>
            <a:r>
              <a:rPr lang="ja-JP" altLang="ja-JP" sz="1200" dirty="0" smtClean="0">
                <a:solidFill>
                  <a:prstClr val="black"/>
                </a:solidFill>
                <a:latin typeface="Arial" pitchFamily="34" charset="0"/>
                <a:ea typeface="ＭＳ Ｐゴシック" pitchFamily="50" charset="-128"/>
                <a:cs typeface="ＭＳ Ｐゴシック" pitchFamily="50" charset="-128"/>
              </a:rPr>
              <a:t>指針</a:t>
            </a:r>
            <a:endParaRPr lang="en-US" altLang="ja-JP" sz="12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200" dirty="0">
                <a:solidFill>
                  <a:prstClr val="black"/>
                </a:solidFill>
                <a:latin typeface="Arial" pitchFamily="34" charset="0"/>
                <a:ea typeface="ＭＳ Ｐゴシック" pitchFamily="50" charset="-128"/>
                <a:cs typeface="ＭＳ Ｐゴシック" pitchFamily="50" charset="-128"/>
              </a:rPr>
              <a:t>　</a:t>
            </a:r>
            <a:r>
              <a:rPr lang="ja-JP" altLang="en-US" sz="1200" dirty="0" smtClean="0">
                <a:solidFill>
                  <a:prstClr val="black"/>
                </a:solidFill>
                <a:latin typeface="Arial" pitchFamily="34" charset="0"/>
                <a:ea typeface="ＭＳ Ｐゴシック" pitchFamily="50" charset="-128"/>
                <a:cs typeface="ＭＳ Ｐゴシック" pitchFamily="50" charset="-128"/>
              </a:rPr>
              <a:t>　　　　　　　　　　　　　　　　　　　　　　　　　　　　　　　　　　　　　　　　　　　　　　　　　　　　　　　　　　　　</a:t>
            </a:r>
            <a:r>
              <a:rPr lang="ja-JP" altLang="ja-JP" sz="1200" dirty="0" smtClean="0">
                <a:solidFill>
                  <a:prstClr val="black"/>
                </a:solidFill>
                <a:latin typeface="Arial" pitchFamily="34" charset="0"/>
                <a:ea typeface="ＭＳ Ｐゴシック" pitchFamily="50" charset="-128"/>
                <a:cs typeface="ＭＳ Ｐゴシック" pitchFamily="50" charset="-128"/>
              </a:rPr>
              <a:t>（</a:t>
            </a:r>
            <a:r>
              <a:rPr lang="ja-JP" altLang="ja-JP" sz="1200" dirty="0">
                <a:solidFill>
                  <a:prstClr val="black"/>
                </a:solidFill>
                <a:latin typeface="Arial" pitchFamily="34" charset="0"/>
                <a:ea typeface="ＭＳ Ｐゴシック" pitchFamily="50" charset="-128"/>
                <a:cs typeface="ＭＳ Ｐゴシック" pitchFamily="50" charset="-128"/>
              </a:rPr>
              <a:t>平成27年厚生労働省告示第117号） </a:t>
            </a:r>
            <a:endParaRPr lang="en-US" altLang="ja-JP" sz="12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endParaRPr lang="ja-JP" altLang="ja-JP" sz="800"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dirty="0" smtClean="0">
                <a:solidFill>
                  <a:prstClr val="black"/>
                </a:solidFill>
                <a:latin typeface="Arial" pitchFamily="34" charset="0"/>
                <a:ea typeface="ＭＳ Ｐゴシック" pitchFamily="50" charset="-128"/>
                <a:cs typeface="ＭＳ Ｐゴシック" pitchFamily="50" charset="-128"/>
              </a:rPr>
              <a:t>　</a:t>
            </a:r>
            <a:r>
              <a:rPr lang="en-US" altLang="ja-JP" sz="1400" b="1" dirty="0" smtClean="0">
                <a:solidFill>
                  <a:srgbClr val="FF0000"/>
                </a:solidFill>
                <a:latin typeface="Arial" pitchFamily="34" charset="0"/>
                <a:ea typeface="ＭＳ Ｐゴシック" pitchFamily="50" charset="-128"/>
                <a:cs typeface="ＭＳ Ｐゴシック" pitchFamily="50" charset="-128"/>
              </a:rPr>
              <a:t>【 </a:t>
            </a:r>
            <a:r>
              <a:rPr lang="ja-JP" altLang="ja-JP" sz="1400" b="1" dirty="0" smtClean="0">
                <a:solidFill>
                  <a:srgbClr val="FF0000"/>
                </a:solidFill>
                <a:latin typeface="Arial" pitchFamily="34" charset="0"/>
                <a:ea typeface="ＭＳ Ｐゴシック" pitchFamily="50" charset="-128"/>
                <a:cs typeface="ＭＳ Ｐゴシック" pitchFamily="50" charset="-128"/>
              </a:rPr>
              <a:t>解釈通知</a:t>
            </a:r>
            <a:r>
              <a:rPr lang="en-US" altLang="ja-JP" sz="1400" b="1" dirty="0" smtClean="0">
                <a:solidFill>
                  <a:srgbClr val="FF0000"/>
                </a:solidFill>
                <a:latin typeface="Arial" pitchFamily="34" charset="0"/>
                <a:ea typeface="ＭＳ Ｐゴシック" pitchFamily="50" charset="-128"/>
                <a:cs typeface="ＭＳ Ｐゴシック" pitchFamily="50" charset="-128"/>
              </a:rPr>
              <a:t> 】</a:t>
            </a:r>
            <a:r>
              <a:rPr lang="ja-JP" altLang="en-US" sz="1400" b="1" dirty="0" smtClean="0">
                <a:solidFill>
                  <a:prstClr val="black"/>
                </a:solidFill>
                <a:latin typeface="Arial" pitchFamily="34" charset="0"/>
                <a:ea typeface="ＭＳ Ｐゴシック" pitchFamily="50" charset="-128"/>
                <a:cs typeface="ＭＳ Ｐゴシック" pitchFamily="50" charset="-128"/>
              </a:rPr>
              <a:t>　</a:t>
            </a:r>
            <a:r>
              <a:rPr lang="ja-JP" altLang="ja-JP" sz="1400" b="1" u="sng" dirty="0" smtClean="0">
                <a:solidFill>
                  <a:prstClr val="black"/>
                </a:solidFill>
                <a:latin typeface="Arial" pitchFamily="34" charset="0"/>
                <a:ea typeface="ＭＳ Ｐゴシック" pitchFamily="50" charset="-128"/>
                <a:cs typeface="ＭＳ Ｐゴシック" pitchFamily="50" charset="-128"/>
              </a:rPr>
              <a:t>障害者</a:t>
            </a:r>
            <a:r>
              <a:rPr lang="ja-JP" altLang="ja-JP" sz="1400" b="1" u="sng" dirty="0">
                <a:solidFill>
                  <a:prstClr val="black"/>
                </a:solidFill>
                <a:latin typeface="Arial" pitchFamily="34" charset="0"/>
                <a:ea typeface="ＭＳ Ｐゴシック" pitchFamily="50" charset="-128"/>
                <a:cs typeface="ＭＳ Ｐゴシック" pitchFamily="50" charset="-128"/>
              </a:rPr>
              <a:t>の雇用の促進等に関する法律の一部を改正する法律の施行について </a:t>
            </a:r>
            <a:r>
              <a:rPr lang="en-US" altLang="ja-JP" sz="1400" b="1" u="sng" dirty="0" smtClean="0">
                <a:solidFill>
                  <a:prstClr val="black"/>
                </a:solidFill>
                <a:latin typeface="Arial" pitchFamily="34" charset="0"/>
                <a:ea typeface="ＭＳ Ｐゴシック" pitchFamily="50" charset="-128"/>
                <a:cs typeface="ＭＳ Ｐゴシック" pitchFamily="50" charset="-128"/>
              </a:rPr>
              <a:t> </a:t>
            </a:r>
            <a:r>
              <a:rPr lang="ja-JP" altLang="ja-JP" sz="1400" b="1" u="sng" dirty="0" smtClean="0">
                <a:solidFill>
                  <a:prstClr val="black"/>
                </a:solidFill>
                <a:latin typeface="Arial" pitchFamily="34" charset="0"/>
                <a:ea typeface="ＭＳ Ｐゴシック" pitchFamily="50" charset="-128"/>
                <a:cs typeface="ＭＳ Ｐゴシック" pitchFamily="50" charset="-128"/>
              </a:rPr>
              <a:t> </a:t>
            </a:r>
            <a:endParaRPr lang="ja-JP" altLang="ja-JP" sz="1400" b="1" u="sng"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endParaRPr lang="ja-JP" altLang="ja-JP" sz="700" b="1"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b="1" dirty="0" smtClean="0">
                <a:solidFill>
                  <a:prstClr val="black"/>
                </a:solidFill>
                <a:latin typeface="Arial" pitchFamily="34" charset="0"/>
                <a:ea typeface="ＭＳ Ｐゴシック" pitchFamily="50" charset="-128"/>
                <a:cs typeface="ＭＳ Ｐゴシック" pitchFamily="50" charset="-128"/>
              </a:rPr>
              <a:t>　</a:t>
            </a:r>
            <a:r>
              <a:rPr lang="en-US" altLang="ja-JP" sz="1400" b="1" dirty="0" smtClean="0">
                <a:solidFill>
                  <a:srgbClr val="FF0000"/>
                </a:solidFill>
                <a:latin typeface="Arial" pitchFamily="34" charset="0"/>
                <a:ea typeface="ＭＳ Ｐゴシック" pitchFamily="50" charset="-128"/>
                <a:cs typeface="ＭＳ Ｐゴシック" pitchFamily="50" charset="-128"/>
              </a:rPr>
              <a:t>【 </a:t>
            </a:r>
            <a:r>
              <a:rPr lang="ja-JP" altLang="ja-JP" sz="1400" b="1" dirty="0" smtClean="0">
                <a:solidFill>
                  <a:srgbClr val="FF0000"/>
                </a:solidFill>
                <a:latin typeface="Arial" pitchFamily="34" charset="0"/>
                <a:ea typeface="ＭＳ Ｐゴシック" pitchFamily="50" charset="-128"/>
                <a:cs typeface="ＭＳ Ｐゴシック" pitchFamily="50" charset="-128"/>
              </a:rPr>
              <a:t>Ｑ</a:t>
            </a:r>
            <a:r>
              <a:rPr lang="ja-JP" altLang="ja-JP" sz="1400" b="1" dirty="0">
                <a:solidFill>
                  <a:srgbClr val="FF0000"/>
                </a:solidFill>
                <a:latin typeface="Arial" pitchFamily="34" charset="0"/>
                <a:ea typeface="ＭＳ Ｐゴシック" pitchFamily="50" charset="-128"/>
                <a:cs typeface="ＭＳ Ｐゴシック" pitchFamily="50" charset="-128"/>
              </a:rPr>
              <a:t>＆</a:t>
            </a:r>
            <a:r>
              <a:rPr lang="ja-JP" altLang="ja-JP" sz="1400" b="1" dirty="0" smtClean="0">
                <a:solidFill>
                  <a:srgbClr val="FF0000"/>
                </a:solidFill>
                <a:latin typeface="Arial" pitchFamily="34" charset="0"/>
                <a:ea typeface="ＭＳ Ｐゴシック" pitchFamily="50" charset="-128"/>
                <a:cs typeface="ＭＳ Ｐゴシック" pitchFamily="50" charset="-128"/>
              </a:rPr>
              <a:t>Ａ</a:t>
            </a:r>
            <a:r>
              <a:rPr lang="en-US" altLang="ja-JP" sz="1400" b="1" dirty="0" smtClean="0">
                <a:solidFill>
                  <a:srgbClr val="FF0000"/>
                </a:solidFill>
                <a:latin typeface="Arial" pitchFamily="34" charset="0"/>
                <a:ea typeface="ＭＳ Ｐゴシック" pitchFamily="50" charset="-128"/>
                <a:cs typeface="ＭＳ Ｐゴシック" pitchFamily="50" charset="-128"/>
              </a:rPr>
              <a:t> 】</a:t>
            </a:r>
            <a:r>
              <a:rPr lang="ja-JP" altLang="en-US" sz="1400" b="1" dirty="0" smtClean="0">
                <a:solidFill>
                  <a:prstClr val="black"/>
                </a:solidFill>
                <a:latin typeface="Arial" pitchFamily="34" charset="0"/>
                <a:ea typeface="ＭＳ Ｐゴシック" pitchFamily="50" charset="-128"/>
                <a:cs typeface="ＭＳ Ｐゴシック" pitchFamily="50" charset="-128"/>
              </a:rPr>
              <a:t>　　　</a:t>
            </a:r>
            <a:r>
              <a:rPr lang="ja-JP" altLang="ja-JP" sz="1400" b="1" u="sng" dirty="0" smtClean="0">
                <a:solidFill>
                  <a:prstClr val="black"/>
                </a:solidFill>
                <a:latin typeface="Arial" pitchFamily="34" charset="0"/>
                <a:ea typeface="ＭＳ Ｐゴシック" pitchFamily="50" charset="-128"/>
                <a:cs typeface="ＭＳ Ｐゴシック" pitchFamily="50" charset="-128"/>
              </a:rPr>
              <a:t>改正</a:t>
            </a:r>
            <a:r>
              <a:rPr lang="ja-JP" altLang="ja-JP" sz="1400" b="1" u="sng" dirty="0">
                <a:solidFill>
                  <a:prstClr val="black"/>
                </a:solidFill>
                <a:latin typeface="Arial" pitchFamily="34" charset="0"/>
                <a:ea typeface="ＭＳ Ｐゴシック" pitchFamily="50" charset="-128"/>
                <a:cs typeface="ＭＳ Ｐゴシック" pitchFamily="50" charset="-128"/>
              </a:rPr>
              <a:t>障害者雇用促進法に基づく障害者差別禁止・合理的配慮に関するＱ＆Ａ </a:t>
            </a:r>
            <a:r>
              <a:rPr lang="en-US" altLang="ja-JP" sz="1400" b="1" u="sng" dirty="0" smtClean="0">
                <a:solidFill>
                  <a:prstClr val="black"/>
                </a:solidFill>
                <a:latin typeface="Arial" pitchFamily="34" charset="0"/>
                <a:ea typeface="ＭＳ Ｐゴシック" pitchFamily="50" charset="-128"/>
                <a:cs typeface="ＭＳ Ｐゴシック" pitchFamily="50" charset="-128"/>
              </a:rPr>
              <a:t>  </a:t>
            </a:r>
            <a:r>
              <a:rPr lang="ja-JP" altLang="ja-JP" sz="1400" b="1" u="sng" dirty="0" smtClean="0">
                <a:solidFill>
                  <a:prstClr val="black"/>
                </a:solidFill>
                <a:latin typeface="Arial" pitchFamily="34" charset="0"/>
                <a:ea typeface="ＭＳ Ｐゴシック" pitchFamily="50" charset="-128"/>
                <a:cs typeface="ＭＳ Ｐゴシック" pitchFamily="50" charset="-128"/>
              </a:rPr>
              <a:t> </a:t>
            </a:r>
            <a:endParaRPr lang="ja-JP" altLang="ja-JP" sz="1400" b="1" u="sng"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endParaRPr lang="ja-JP" altLang="ja-JP" sz="700" b="1" u="sng"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b="1" dirty="0" smtClean="0">
                <a:solidFill>
                  <a:prstClr val="black"/>
                </a:solidFill>
                <a:latin typeface="Arial" pitchFamily="34" charset="0"/>
                <a:ea typeface="ＭＳ Ｐゴシック" pitchFamily="50" charset="-128"/>
                <a:cs typeface="ＭＳ Ｐゴシック" pitchFamily="50" charset="-128"/>
              </a:rPr>
              <a:t>　</a:t>
            </a:r>
            <a:r>
              <a:rPr lang="en-US" altLang="ja-JP" sz="1400" b="1" dirty="0" smtClean="0">
                <a:solidFill>
                  <a:srgbClr val="FF0000"/>
                </a:solidFill>
                <a:latin typeface="Arial" pitchFamily="34" charset="0"/>
                <a:ea typeface="ＭＳ Ｐゴシック" pitchFamily="50" charset="-128"/>
                <a:cs typeface="ＭＳ Ｐゴシック" pitchFamily="50" charset="-128"/>
              </a:rPr>
              <a:t>【 </a:t>
            </a:r>
            <a:r>
              <a:rPr lang="ja-JP" altLang="ja-JP" sz="1400" b="1" dirty="0" smtClean="0">
                <a:solidFill>
                  <a:srgbClr val="FF0000"/>
                </a:solidFill>
                <a:latin typeface="Arial" pitchFamily="34" charset="0"/>
                <a:ea typeface="ＭＳ Ｐゴシック" pitchFamily="50" charset="-128"/>
                <a:cs typeface="ＭＳ Ｐゴシック" pitchFamily="50" charset="-128"/>
              </a:rPr>
              <a:t>事例集</a:t>
            </a:r>
            <a:r>
              <a:rPr lang="en-US" altLang="ja-JP" sz="1400" b="1" dirty="0" smtClean="0">
                <a:solidFill>
                  <a:srgbClr val="FF0000"/>
                </a:solidFill>
                <a:latin typeface="Arial" pitchFamily="34" charset="0"/>
                <a:ea typeface="ＭＳ Ｐゴシック" pitchFamily="50" charset="-128"/>
                <a:cs typeface="ＭＳ Ｐゴシック" pitchFamily="50" charset="-128"/>
              </a:rPr>
              <a:t> 】</a:t>
            </a:r>
            <a:r>
              <a:rPr lang="ja-JP" altLang="en-US" sz="1400" b="1" dirty="0" smtClean="0">
                <a:solidFill>
                  <a:srgbClr val="FF0000"/>
                </a:solidFill>
                <a:latin typeface="Arial" pitchFamily="34" charset="0"/>
                <a:ea typeface="ＭＳ Ｐゴシック" pitchFamily="50" charset="-128"/>
                <a:cs typeface="ＭＳ Ｐゴシック" pitchFamily="50" charset="-128"/>
              </a:rPr>
              <a:t>　</a:t>
            </a:r>
            <a:r>
              <a:rPr lang="ja-JP" altLang="en-US" sz="1400" b="1" dirty="0" smtClean="0">
                <a:solidFill>
                  <a:prstClr val="black"/>
                </a:solidFill>
                <a:latin typeface="Arial" pitchFamily="34" charset="0"/>
                <a:ea typeface="ＭＳ Ｐゴシック" pitchFamily="50" charset="-128"/>
                <a:cs typeface="ＭＳ Ｐゴシック" pitchFamily="50" charset="-128"/>
              </a:rPr>
              <a:t>　 </a:t>
            </a:r>
            <a:r>
              <a:rPr lang="ja-JP" altLang="ja-JP" sz="1400" b="1" u="sng" dirty="0" smtClean="0">
                <a:solidFill>
                  <a:prstClr val="black"/>
                </a:solidFill>
                <a:latin typeface="Arial" pitchFamily="34" charset="0"/>
                <a:ea typeface="ＭＳ Ｐゴシック" pitchFamily="50" charset="-128"/>
                <a:cs typeface="ＭＳ Ｐゴシック" pitchFamily="50" charset="-128"/>
              </a:rPr>
              <a:t>合理的</a:t>
            </a:r>
            <a:r>
              <a:rPr lang="ja-JP" altLang="ja-JP" sz="1400" b="1" u="sng" dirty="0">
                <a:solidFill>
                  <a:prstClr val="black"/>
                </a:solidFill>
                <a:latin typeface="Arial" pitchFamily="34" charset="0"/>
                <a:ea typeface="ＭＳ Ｐゴシック" pitchFamily="50" charset="-128"/>
                <a:cs typeface="ＭＳ Ｐゴシック" pitchFamily="50" charset="-128"/>
              </a:rPr>
              <a:t>配慮指針事例集 </a:t>
            </a:r>
            <a:r>
              <a:rPr lang="en-US" altLang="ja-JP" sz="1400" b="1" u="sng" dirty="0" smtClean="0">
                <a:solidFill>
                  <a:prstClr val="black"/>
                </a:solidFill>
                <a:latin typeface="Arial" pitchFamily="34" charset="0"/>
                <a:ea typeface="ＭＳ Ｐゴシック" pitchFamily="50" charset="-128"/>
                <a:cs typeface="ＭＳ Ｐゴシック" pitchFamily="50" charset="-128"/>
              </a:rPr>
              <a:t> </a:t>
            </a:r>
          </a:p>
          <a:p>
            <a:pPr lvl="0" eaLnBrk="0" fontAlgn="base" hangingPunct="0">
              <a:spcBef>
                <a:spcPct val="0"/>
              </a:spcBef>
              <a:spcAft>
                <a:spcPct val="0"/>
              </a:spcAft>
            </a:pPr>
            <a:endParaRPr lang="en-US" altLang="ja-JP" sz="700" u="sng" dirty="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dirty="0" smtClean="0">
                <a:solidFill>
                  <a:prstClr val="black"/>
                </a:solidFill>
                <a:latin typeface="Arial" pitchFamily="34" charset="0"/>
                <a:ea typeface="ＭＳ Ｐゴシック" pitchFamily="50" charset="-128"/>
                <a:cs typeface="ＭＳ Ｐゴシック" pitchFamily="50" charset="-128"/>
              </a:rPr>
              <a:t>　</a:t>
            </a:r>
            <a:r>
              <a:rPr lang="en-US" altLang="ja-JP" sz="1400" dirty="0" smtClean="0">
                <a:solidFill>
                  <a:prstClr val="black"/>
                </a:solidFill>
                <a:latin typeface="Arial" pitchFamily="34" charset="0"/>
                <a:ea typeface="ＭＳ Ｐゴシック" pitchFamily="50" charset="-128"/>
                <a:cs typeface="ＭＳ Ｐゴシック" pitchFamily="50" charset="-128"/>
              </a:rPr>
              <a:t>【</a:t>
            </a:r>
            <a:r>
              <a:rPr lang="ja-JP" altLang="en-US" sz="1400" dirty="0" smtClean="0">
                <a:solidFill>
                  <a:prstClr val="black"/>
                </a:solidFill>
                <a:latin typeface="Arial" pitchFamily="34" charset="0"/>
                <a:ea typeface="ＭＳ Ｐゴシック" pitchFamily="50" charset="-128"/>
                <a:cs typeface="ＭＳ Ｐゴシック" pitchFamily="50" charset="-128"/>
              </a:rPr>
              <a:t>リーフレット集</a:t>
            </a:r>
            <a:r>
              <a:rPr lang="en-US" altLang="ja-JP" sz="1400" dirty="0" smtClean="0">
                <a:solidFill>
                  <a:prstClr val="black"/>
                </a:solidFill>
                <a:latin typeface="Arial" pitchFamily="34" charset="0"/>
                <a:ea typeface="ＭＳ Ｐゴシック" pitchFamily="50" charset="-128"/>
                <a:cs typeface="ＭＳ Ｐゴシック" pitchFamily="50" charset="-128"/>
              </a:rPr>
              <a:t>】</a:t>
            </a:r>
            <a:r>
              <a:rPr lang="ja-JP" altLang="en-US" sz="1400" dirty="0" smtClean="0">
                <a:solidFill>
                  <a:prstClr val="black"/>
                </a:solidFill>
                <a:latin typeface="Arial" pitchFamily="34" charset="0"/>
                <a:ea typeface="ＭＳ Ｐゴシック" pitchFamily="50" charset="-128"/>
                <a:cs typeface="ＭＳ Ｐゴシック" pitchFamily="50" charset="-128"/>
              </a:rPr>
              <a:t>　　周知用リーフレット　・　周知用パンフレット</a:t>
            </a:r>
            <a:endParaRPr lang="en-US" altLang="ja-JP" sz="14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endParaRPr lang="en-US" altLang="ja-JP" sz="7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r>
              <a:rPr lang="ja-JP" altLang="en-US" sz="1400" dirty="0">
                <a:solidFill>
                  <a:prstClr val="black"/>
                </a:solidFill>
                <a:latin typeface="Arial" pitchFamily="34" charset="0"/>
                <a:ea typeface="ＭＳ Ｐゴシック" pitchFamily="50" charset="-128"/>
                <a:cs typeface="ＭＳ Ｐゴシック" pitchFamily="50" charset="-128"/>
              </a:rPr>
              <a:t>　</a:t>
            </a:r>
            <a:r>
              <a:rPr lang="en-US" altLang="ja-JP" sz="1400" dirty="0" smtClean="0">
                <a:solidFill>
                  <a:prstClr val="black"/>
                </a:solidFill>
                <a:latin typeface="Arial" pitchFamily="34" charset="0"/>
                <a:ea typeface="ＭＳ Ｐゴシック" pitchFamily="50" charset="-128"/>
                <a:cs typeface="ＭＳ Ｐゴシック" pitchFamily="50" charset="-128"/>
              </a:rPr>
              <a:t>【</a:t>
            </a:r>
            <a:r>
              <a:rPr lang="ja-JP" altLang="en-US" sz="1400" dirty="0" smtClean="0">
                <a:solidFill>
                  <a:prstClr val="black"/>
                </a:solidFill>
                <a:latin typeface="Arial" pitchFamily="34" charset="0"/>
                <a:ea typeface="ＭＳ Ｐゴシック" pitchFamily="50" charset="-128"/>
                <a:cs typeface="ＭＳ Ｐゴシック" pitchFamily="50" charset="-128"/>
              </a:rPr>
              <a:t>障害者の差別禁止に係る自主点検</a:t>
            </a:r>
            <a:r>
              <a:rPr lang="en-US" altLang="ja-JP" sz="1400" dirty="0" smtClean="0">
                <a:solidFill>
                  <a:prstClr val="black"/>
                </a:solidFill>
                <a:latin typeface="Arial" pitchFamily="34" charset="0"/>
                <a:ea typeface="ＭＳ Ｐゴシック" pitchFamily="50" charset="-128"/>
                <a:cs typeface="ＭＳ Ｐゴシック" pitchFamily="50" charset="-128"/>
              </a:rPr>
              <a:t>】</a:t>
            </a:r>
            <a:r>
              <a:rPr lang="ja-JP" altLang="en-US" sz="1400" dirty="0" smtClean="0">
                <a:solidFill>
                  <a:prstClr val="black"/>
                </a:solidFill>
                <a:latin typeface="Arial" pitchFamily="34" charset="0"/>
                <a:ea typeface="ＭＳ Ｐゴシック" pitchFamily="50" charset="-128"/>
                <a:cs typeface="ＭＳ Ｐゴシック" pitchFamily="50" charset="-128"/>
              </a:rPr>
              <a:t>　　障害者の差別禁止に係る自主点検資料  </a:t>
            </a:r>
            <a:endParaRPr lang="en-US" altLang="ja-JP" sz="1400" dirty="0" smtClean="0">
              <a:solidFill>
                <a:prstClr val="black"/>
              </a:solidFill>
              <a:latin typeface="Arial" pitchFamily="34" charset="0"/>
              <a:ea typeface="ＭＳ Ｐゴシック" pitchFamily="50" charset="-128"/>
              <a:cs typeface="ＭＳ Ｐゴシック" pitchFamily="50" charset="-128"/>
            </a:endParaRPr>
          </a:p>
          <a:p>
            <a:pPr lvl="0" eaLnBrk="0" fontAlgn="base" hangingPunct="0">
              <a:spcBef>
                <a:spcPct val="0"/>
              </a:spcBef>
              <a:spcAft>
                <a:spcPct val="0"/>
              </a:spcAft>
            </a:pPr>
            <a:endParaRPr lang="en-US" altLang="ja-JP" sz="1200" dirty="0">
              <a:solidFill>
                <a:prstClr val="black"/>
              </a:solidFill>
              <a:latin typeface="Arial" pitchFamily="34" charset="0"/>
              <a:ea typeface="ＭＳ Ｐゴシック" pitchFamily="50" charset="-128"/>
              <a:cs typeface="ＭＳ Ｐゴシック" pitchFamily="50" charset="-128"/>
            </a:endParaRPr>
          </a:p>
          <a:p>
            <a:pPr lvl="0" eaLnBrk="0" fontAlgn="base" hangingPunct="0">
              <a:lnSpc>
                <a:spcPts val="2200"/>
              </a:lnSpc>
              <a:spcBef>
                <a:spcPct val="0"/>
              </a:spcBef>
              <a:spcAft>
                <a:spcPct val="0"/>
              </a:spcAft>
            </a:pP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cs typeface="ＭＳ Ｐゴシック" pitchFamily="50" charset="-128"/>
              </a:rPr>
              <a:t>   ＊</a:t>
            </a:r>
            <a:r>
              <a:rPr lang="ja-JP" altLang="en-US" sz="1100" dirty="0" smtClean="0">
                <a:solidFill>
                  <a:prstClr val="black"/>
                </a:solidFill>
                <a:latin typeface="+mn-ea"/>
                <a:cs typeface="ＭＳ Ｐゴシック" pitchFamily="50" charset="-128"/>
              </a:rPr>
              <a:t>独立行政法人</a:t>
            </a:r>
            <a:r>
              <a:rPr lang="ja-JP" altLang="en-US" sz="1500" dirty="0" smtClean="0">
                <a:solidFill>
                  <a:prstClr val="black"/>
                </a:solidFill>
                <a:latin typeface="+mn-ea"/>
                <a:cs typeface="ＭＳ Ｐゴシック" pitchFamily="50" charset="-128"/>
              </a:rPr>
              <a:t>高齢・障害・求職者雇用支援機構ホームページでも合理的配慮事例が掲載されています</a:t>
            </a:r>
            <a:r>
              <a:rPr lang="ja-JP" altLang="en-US" sz="1400" dirty="0" smtClean="0">
                <a:solidFill>
                  <a:prstClr val="black"/>
                </a:solidFill>
                <a:latin typeface="HGP創英角ｺﾞｼｯｸUB" panose="020B0900000000000000" pitchFamily="50" charset="-128"/>
                <a:ea typeface="HGP創英角ｺﾞｼｯｸUB" panose="020B0900000000000000" pitchFamily="50" charset="-128"/>
                <a:cs typeface="ＭＳ Ｐゴシック" pitchFamily="50" charset="-128"/>
              </a:rPr>
              <a:t>＊</a:t>
            </a:r>
            <a:endParaRPr lang="ja-JP" altLang="en-US" sz="1400" dirty="0">
              <a:latin typeface="HGP創英角ｺﾞｼｯｸUB" panose="020B0900000000000000" pitchFamily="50" charset="-128"/>
              <a:ea typeface="HGP創英角ｺﾞｼｯｸUB" panose="020B0900000000000000" pitchFamily="50" charset="-128"/>
            </a:endParaRPr>
          </a:p>
          <a:p>
            <a:pPr>
              <a:lnSpc>
                <a:spcPts val="2200"/>
              </a:lnSpc>
            </a:pPr>
            <a:r>
              <a:rPr lang="ja-JP" altLang="en-US" sz="1400" dirty="0" smtClean="0"/>
              <a:t>　　　</a:t>
            </a:r>
            <a:r>
              <a:rPr lang="en-US" altLang="ja-JP" sz="1400" b="1" u="sng" dirty="0" smtClean="0"/>
              <a:t>【</a:t>
            </a:r>
            <a:r>
              <a:rPr lang="ja-JP" altLang="en-US" sz="1400" b="1" u="sng" dirty="0" smtClean="0"/>
              <a:t>　</a:t>
            </a:r>
            <a:r>
              <a:rPr lang="en-US" altLang="ja-JP" sz="1400" b="1" u="sng" dirty="0" smtClean="0"/>
              <a:t>http</a:t>
            </a:r>
            <a:r>
              <a:rPr lang="en-US" altLang="ja-JP" sz="1400" b="1" u="sng" dirty="0"/>
              <a:t>://www.ref.jeed.or.jp</a:t>
            </a:r>
            <a:r>
              <a:rPr lang="en-US" altLang="ja-JP" sz="1400" b="1" u="sng" dirty="0" smtClean="0"/>
              <a:t>/</a:t>
            </a:r>
            <a:r>
              <a:rPr lang="ja-JP" altLang="en-US" sz="1400" b="1" u="sng" dirty="0" smtClean="0"/>
              <a:t>　</a:t>
            </a:r>
            <a:r>
              <a:rPr lang="en-US" altLang="ja-JP" sz="1400" b="1" u="sng" dirty="0" smtClean="0"/>
              <a:t>】</a:t>
            </a:r>
            <a:r>
              <a:rPr lang="ja-JP" altLang="en-US" sz="1400" b="1" u="sng" dirty="0" smtClean="0"/>
              <a:t>　</a:t>
            </a:r>
            <a:r>
              <a:rPr lang="en-US" altLang="ja-JP" sz="1400" b="1" u="sng" dirty="0" smtClean="0">
                <a:solidFill>
                  <a:prstClr val="black"/>
                </a:solidFill>
                <a:latin typeface="Arial" pitchFamily="34" charset="0"/>
                <a:ea typeface="ＭＳ Ｐゴシック" pitchFamily="50" charset="-128"/>
                <a:cs typeface="ＭＳ Ｐゴシック" pitchFamily="50" charset="-128"/>
              </a:rPr>
              <a:t>『</a:t>
            </a:r>
            <a:r>
              <a:rPr lang="ja-JP" altLang="en-US" sz="1400" b="1" u="sng" dirty="0" smtClean="0">
                <a:solidFill>
                  <a:prstClr val="black"/>
                </a:solidFill>
                <a:latin typeface="Arial" pitchFamily="34" charset="0"/>
                <a:ea typeface="ＭＳ Ｐゴシック" pitchFamily="50" charset="-128"/>
                <a:cs typeface="ＭＳ Ｐゴシック" pitchFamily="50" charset="-128"/>
              </a:rPr>
              <a:t>障害者雇用事例リファレンスサービス　◆合理的配慮事例</a:t>
            </a:r>
            <a:r>
              <a:rPr lang="en-US" altLang="ja-JP" sz="1400" b="1" u="sng" dirty="0" smtClean="0">
                <a:solidFill>
                  <a:prstClr val="black"/>
                </a:solidFill>
                <a:latin typeface="Arial" pitchFamily="34" charset="0"/>
                <a:ea typeface="ＭＳ Ｐゴシック" pitchFamily="50" charset="-128"/>
                <a:cs typeface="ＭＳ Ｐゴシック" pitchFamily="50" charset="-128"/>
              </a:rPr>
              <a:t>』</a:t>
            </a:r>
            <a:r>
              <a:rPr lang="ja-JP" altLang="en-US" sz="1400" dirty="0" smtClean="0">
                <a:solidFill>
                  <a:prstClr val="black"/>
                </a:solidFill>
                <a:latin typeface="Arial" pitchFamily="34" charset="0"/>
                <a:ea typeface="ＭＳ Ｐゴシック" pitchFamily="50" charset="-128"/>
                <a:cs typeface="ＭＳ Ｐゴシック" pitchFamily="50" charset="-128"/>
              </a:rPr>
              <a:t>　から検索</a:t>
            </a:r>
            <a:endParaRPr lang="en-US" altLang="ja-JP" sz="1400" dirty="0" smtClean="0">
              <a:solidFill>
                <a:prstClr val="black"/>
              </a:solidFill>
              <a:latin typeface="Arial" pitchFamily="34" charset="0"/>
              <a:ea typeface="ＭＳ Ｐゴシック" pitchFamily="50" charset="-128"/>
              <a:cs typeface="ＭＳ Ｐゴシック" pitchFamily="50" charset="-128"/>
            </a:endParaRP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483556799"/>
              </p:ext>
            </p:extLst>
          </p:nvPr>
        </p:nvGraphicFramePr>
        <p:xfrm>
          <a:off x="3860880" y="188642"/>
          <a:ext cx="390043" cy="367159"/>
        </p:xfrm>
        <a:graphic>
          <a:graphicData uri="http://schemas.openxmlformats.org/presentationml/2006/ole">
            <mc:AlternateContent xmlns:mc="http://schemas.openxmlformats.org/markup-compatibility/2006">
              <mc:Choice xmlns:v="urn:schemas-microsoft-com:vml" Requires="v">
                <p:oleObj spid="_x0000_s25630" name="ピクチャ" r:id="rId3" imgW="247338" imgH="247338" progId="StaticMetafile">
                  <p:embed/>
                </p:oleObj>
              </mc:Choice>
              <mc:Fallback>
                <p:oleObj name="ピクチャ" r:id="rId3" imgW="247338" imgH="247338" progId="StaticMetafil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0880" y="188642"/>
                        <a:ext cx="390043" cy="36715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93914769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 name="下矢印 271"/>
          <p:cNvSpPr/>
          <p:nvPr/>
        </p:nvSpPr>
        <p:spPr>
          <a:xfrm>
            <a:off x="2237600" y="2474454"/>
            <a:ext cx="234027" cy="199304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pic>
        <p:nvPicPr>
          <p:cNvPr id="259"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906012" cy="5992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 name="Rectangle 228"/>
          <p:cNvSpPr>
            <a:spLocks noChangeArrowheads="1"/>
          </p:cNvSpPr>
          <p:nvPr/>
        </p:nvSpPr>
        <p:spPr bwMode="auto">
          <a:xfrm>
            <a:off x="6045120" y="5589239"/>
            <a:ext cx="3372376" cy="924800"/>
          </a:xfrm>
          <a:prstGeom prst="rect">
            <a:avLst/>
          </a:prstGeom>
          <a:solidFill>
            <a:srgbClr val="D9D9D9"/>
          </a:solidFill>
          <a:ln w="15875">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ja-JP" altLang="en-US">
              <a:solidFill>
                <a:prstClr val="black"/>
              </a:solidFill>
            </a:endParaRPr>
          </a:p>
        </p:txBody>
      </p:sp>
      <p:sp>
        <p:nvSpPr>
          <p:cNvPr id="237" name="正方形/長方形 236"/>
          <p:cNvSpPr/>
          <p:nvPr/>
        </p:nvSpPr>
        <p:spPr>
          <a:xfrm>
            <a:off x="126409" y="2027680"/>
            <a:ext cx="4488194" cy="1193916"/>
          </a:xfrm>
          <a:prstGeom prst="rect">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white"/>
              </a:solidFill>
            </a:endParaRPr>
          </a:p>
        </p:txBody>
      </p:sp>
      <p:sp>
        <p:nvSpPr>
          <p:cNvPr id="1228" name="正方形/長方形 1227"/>
          <p:cNvSpPr/>
          <p:nvPr/>
        </p:nvSpPr>
        <p:spPr>
          <a:xfrm>
            <a:off x="131898" y="4288050"/>
            <a:ext cx="9588145" cy="2476194"/>
          </a:xfrm>
          <a:prstGeom prst="rect">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4" name="Rectangle 2"/>
          <p:cNvSpPr>
            <a:spLocks noChangeArrowheads="1"/>
          </p:cNvSpPr>
          <p:nvPr/>
        </p:nvSpPr>
        <p:spPr bwMode="auto">
          <a:xfrm>
            <a:off x="2"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ja-JP" altLang="en-US">
              <a:solidFill>
                <a:prstClr val="black"/>
              </a:solidFill>
            </a:endParaRPr>
          </a:p>
        </p:txBody>
      </p:sp>
      <p:sp>
        <p:nvSpPr>
          <p:cNvPr id="1134" name="Rectangle 143"/>
          <p:cNvSpPr>
            <a:spLocks noChangeArrowheads="1"/>
          </p:cNvSpPr>
          <p:nvPr/>
        </p:nvSpPr>
        <p:spPr bwMode="auto">
          <a:xfrm>
            <a:off x="628430" y="2322662"/>
            <a:ext cx="5386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1400" dirty="0" smtClean="0">
                <a:solidFill>
                  <a:srgbClr val="000000"/>
                </a:solidFill>
                <a:latin typeface="ＭＳ Ｐゴシック" pitchFamily="50" charset="-128"/>
              </a:rPr>
              <a:t>労働者</a:t>
            </a:r>
            <a:endParaRPr lang="ja-JP" altLang="ja-JP" dirty="0" smtClean="0">
              <a:solidFill>
                <a:prstClr val="black"/>
              </a:solidFill>
            </a:endParaRPr>
          </a:p>
        </p:txBody>
      </p:sp>
      <p:sp>
        <p:nvSpPr>
          <p:cNvPr id="1136" name="Rectangle 145"/>
          <p:cNvSpPr>
            <a:spLocks noChangeArrowheads="1"/>
          </p:cNvSpPr>
          <p:nvPr/>
        </p:nvSpPr>
        <p:spPr bwMode="auto">
          <a:xfrm>
            <a:off x="3580636" y="2322662"/>
            <a:ext cx="53860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1400" dirty="0" smtClean="0">
                <a:solidFill>
                  <a:srgbClr val="000000"/>
                </a:solidFill>
                <a:latin typeface="ＭＳ Ｐゴシック" pitchFamily="50" charset="-128"/>
              </a:rPr>
              <a:t>事業主</a:t>
            </a:r>
            <a:endParaRPr lang="ja-JP" altLang="ja-JP" dirty="0" smtClean="0">
              <a:solidFill>
                <a:prstClr val="black"/>
              </a:solidFill>
            </a:endParaRPr>
          </a:p>
        </p:txBody>
      </p:sp>
      <p:sp>
        <p:nvSpPr>
          <p:cNvPr id="1152" name="Rectangle 160"/>
          <p:cNvSpPr>
            <a:spLocks noChangeArrowheads="1"/>
          </p:cNvSpPr>
          <p:nvPr/>
        </p:nvSpPr>
        <p:spPr bwMode="auto">
          <a:xfrm>
            <a:off x="1136710" y="5599943"/>
            <a:ext cx="3674591" cy="333375"/>
          </a:xfrm>
          <a:prstGeom prst="rect">
            <a:avLst/>
          </a:prstGeom>
          <a:solidFill>
            <a:srgbClr val="D9D9D9"/>
          </a:solidFill>
          <a:ln w="1587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ja-JP" altLang="en-US">
              <a:solidFill>
                <a:prstClr val="black"/>
              </a:solidFill>
            </a:endParaRPr>
          </a:p>
        </p:txBody>
      </p:sp>
      <p:sp>
        <p:nvSpPr>
          <p:cNvPr id="1154" name="Rectangle 162"/>
          <p:cNvSpPr>
            <a:spLocks noChangeArrowheads="1"/>
          </p:cNvSpPr>
          <p:nvPr/>
        </p:nvSpPr>
        <p:spPr bwMode="auto">
          <a:xfrm>
            <a:off x="1928724" y="5652102"/>
            <a:ext cx="161582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en-US" sz="1400" b="1" dirty="0" smtClean="0">
                <a:solidFill>
                  <a:srgbClr val="FF0000"/>
                </a:solidFill>
                <a:latin typeface="ＭＳ Ｐゴシック" pitchFamily="50" charset="-128"/>
              </a:rPr>
              <a:t>障害者雇用調停会議</a:t>
            </a:r>
            <a:endParaRPr lang="ja-JP" altLang="ja-JP" dirty="0" smtClean="0">
              <a:solidFill>
                <a:srgbClr val="FF0000"/>
              </a:solidFill>
            </a:endParaRPr>
          </a:p>
        </p:txBody>
      </p:sp>
      <p:sp>
        <p:nvSpPr>
          <p:cNvPr id="1160" name="Rectangle 168"/>
          <p:cNvSpPr>
            <a:spLocks noChangeArrowheads="1"/>
          </p:cNvSpPr>
          <p:nvPr/>
        </p:nvSpPr>
        <p:spPr bwMode="auto">
          <a:xfrm>
            <a:off x="8746" y="1844824"/>
            <a:ext cx="863381" cy="241300"/>
          </a:xfrm>
          <a:prstGeom prst="rect">
            <a:avLst/>
          </a:prstGeom>
          <a:solidFill>
            <a:srgbClr val="A6A6A6"/>
          </a:solidFill>
          <a:ln w="6350" cmpd="sng">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ja-JP" altLang="en-US" sz="1400" dirty="0" smtClean="0">
                <a:solidFill>
                  <a:prstClr val="black"/>
                </a:solidFill>
              </a:rPr>
              <a:t>企　業</a:t>
            </a:r>
            <a:endParaRPr lang="ja-JP" altLang="en-US" sz="1400" dirty="0">
              <a:solidFill>
                <a:prstClr val="black"/>
              </a:solidFill>
            </a:endParaRPr>
          </a:p>
        </p:txBody>
      </p:sp>
      <p:sp>
        <p:nvSpPr>
          <p:cNvPr id="1162" name="Rectangle 170"/>
          <p:cNvSpPr>
            <a:spLocks noChangeArrowheads="1"/>
          </p:cNvSpPr>
          <p:nvPr/>
        </p:nvSpPr>
        <p:spPr bwMode="auto">
          <a:xfrm>
            <a:off x="158445" y="2087714"/>
            <a:ext cx="281991"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endParaRPr lang="ja-JP" altLang="ja-JP" sz="1600" dirty="0" smtClean="0">
              <a:solidFill>
                <a:prstClr val="black"/>
              </a:solidFill>
            </a:endParaRPr>
          </a:p>
        </p:txBody>
      </p:sp>
      <p:sp>
        <p:nvSpPr>
          <p:cNvPr id="1164" name="Rectangle 172"/>
          <p:cNvSpPr>
            <a:spLocks noChangeArrowheads="1"/>
          </p:cNvSpPr>
          <p:nvPr/>
        </p:nvSpPr>
        <p:spPr bwMode="auto">
          <a:xfrm>
            <a:off x="22671" y="4034904"/>
            <a:ext cx="1749391" cy="330200"/>
          </a:xfrm>
          <a:prstGeom prst="rect">
            <a:avLst/>
          </a:prstGeom>
          <a:solidFill>
            <a:srgbClr val="A6A6A6"/>
          </a:solidFill>
          <a:ln w="6350">
            <a:solidFill>
              <a:srgbClr val="000000"/>
            </a:solid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ja-JP" altLang="en-US" sz="1600">
              <a:solidFill>
                <a:prstClr val="black"/>
              </a:solidFill>
            </a:endParaRPr>
          </a:p>
        </p:txBody>
      </p:sp>
      <p:sp>
        <p:nvSpPr>
          <p:cNvPr id="1166" name="Rectangle 174"/>
          <p:cNvSpPr>
            <a:spLocks noChangeArrowheads="1"/>
          </p:cNvSpPr>
          <p:nvPr/>
        </p:nvSpPr>
        <p:spPr bwMode="auto">
          <a:xfrm>
            <a:off x="382994" y="4096273"/>
            <a:ext cx="89768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en-US" sz="1400" dirty="0">
                <a:solidFill>
                  <a:srgbClr val="000000"/>
                </a:solidFill>
                <a:latin typeface="ＭＳ Ｐゴシック" pitchFamily="50" charset="-128"/>
              </a:rPr>
              <a:t>厚生労働省</a:t>
            </a:r>
            <a:endParaRPr lang="ja-JP" altLang="ja-JP" sz="1600" dirty="0" smtClean="0">
              <a:solidFill>
                <a:prstClr val="black"/>
              </a:solidFill>
            </a:endParaRPr>
          </a:p>
        </p:txBody>
      </p:sp>
      <p:sp>
        <p:nvSpPr>
          <p:cNvPr id="1172" name="Rectangle 180"/>
          <p:cNvSpPr>
            <a:spLocks noChangeArrowheads="1"/>
          </p:cNvSpPr>
          <p:nvPr/>
        </p:nvSpPr>
        <p:spPr bwMode="auto">
          <a:xfrm>
            <a:off x="1855614" y="4566936"/>
            <a:ext cx="1772020"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algn="ctr"/>
            <a:r>
              <a:rPr lang="ja-JP" altLang="en-US" sz="1400" b="1" dirty="0" smtClean="0">
                <a:solidFill>
                  <a:srgbClr val="000000"/>
                </a:solidFill>
                <a:latin typeface="ＭＳ Ｐゴシック" pitchFamily="50" charset="-128"/>
              </a:rPr>
              <a:t>都道府県労働局</a:t>
            </a:r>
            <a:endParaRPr lang="en-US" altLang="ja-JP" sz="1400" b="1" dirty="0" smtClean="0">
              <a:solidFill>
                <a:srgbClr val="000000"/>
              </a:solidFill>
              <a:latin typeface="ＭＳ Ｐゴシック" pitchFamily="50" charset="-128"/>
            </a:endParaRPr>
          </a:p>
          <a:p>
            <a:pPr algn="ctr"/>
            <a:r>
              <a:rPr lang="ja-JP" altLang="en-US" sz="1400" b="1" dirty="0">
                <a:solidFill>
                  <a:srgbClr val="000000"/>
                </a:solidFill>
                <a:latin typeface="ＭＳ Ｐゴシック" pitchFamily="50" charset="-128"/>
              </a:rPr>
              <a:t>（</a:t>
            </a:r>
            <a:r>
              <a:rPr lang="ja-JP" altLang="en-US" sz="1400" b="1" dirty="0" smtClean="0">
                <a:solidFill>
                  <a:srgbClr val="000000"/>
                </a:solidFill>
                <a:latin typeface="ＭＳ Ｐゴシック" pitchFamily="50" charset="-128"/>
              </a:rPr>
              <a:t>職業安定部）</a:t>
            </a:r>
            <a:endParaRPr lang="en-US" altLang="ja-JP" sz="1400" b="1" dirty="0" smtClean="0">
              <a:solidFill>
                <a:srgbClr val="000000"/>
              </a:solidFill>
              <a:latin typeface="ＭＳ Ｐゴシック" pitchFamily="50" charset="-128"/>
            </a:endParaRPr>
          </a:p>
        </p:txBody>
      </p:sp>
      <p:sp>
        <p:nvSpPr>
          <p:cNvPr id="1195" name="Rectangle 203"/>
          <p:cNvSpPr>
            <a:spLocks noChangeArrowheads="1"/>
          </p:cNvSpPr>
          <p:nvPr/>
        </p:nvSpPr>
        <p:spPr bwMode="auto">
          <a:xfrm>
            <a:off x="1423925" y="6009294"/>
            <a:ext cx="3126274"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266700" indent="-266700"/>
            <a:r>
              <a:rPr lang="ja-JP" altLang="en-US" sz="1400" dirty="0" smtClean="0">
                <a:solidFill>
                  <a:srgbClr val="000000"/>
                </a:solidFill>
                <a:latin typeface="ＭＳ Ｐゴシック" pitchFamily="50" charset="-128"/>
              </a:rPr>
              <a:t>➂　</a:t>
            </a:r>
            <a:r>
              <a:rPr lang="ja-JP" altLang="ja-JP" sz="1400" dirty="0" smtClean="0">
                <a:solidFill>
                  <a:srgbClr val="000000"/>
                </a:solidFill>
                <a:latin typeface="ＭＳ Ｐゴシック" pitchFamily="50" charset="-128"/>
              </a:rPr>
              <a:t>調停委員による調停・</a:t>
            </a:r>
            <a:r>
              <a:rPr lang="ja-JP" altLang="en-US" sz="1400" dirty="0" smtClean="0">
                <a:solidFill>
                  <a:srgbClr val="000000"/>
                </a:solidFill>
                <a:latin typeface="ＭＳ Ｐゴシック" pitchFamily="50" charset="-128"/>
              </a:rPr>
              <a:t>調停案の作成･　受諾勧告　（法第７４条の７、８）</a:t>
            </a:r>
            <a:endParaRPr lang="ja-JP" altLang="ja-JP" sz="1400" dirty="0" smtClean="0">
              <a:solidFill>
                <a:prstClr val="black"/>
              </a:solidFill>
            </a:endParaRPr>
          </a:p>
        </p:txBody>
      </p:sp>
      <p:sp>
        <p:nvSpPr>
          <p:cNvPr id="1238" name="正方形/長方形 1237"/>
          <p:cNvSpPr/>
          <p:nvPr/>
        </p:nvSpPr>
        <p:spPr>
          <a:xfrm>
            <a:off x="1136577" y="5589241"/>
            <a:ext cx="3662199" cy="937891"/>
          </a:xfrm>
          <a:prstGeom prst="rect">
            <a:avLst/>
          </a:prstGeom>
          <a:no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white"/>
              </a:solidFill>
            </a:endParaRPr>
          </a:p>
        </p:txBody>
      </p:sp>
      <p:sp>
        <p:nvSpPr>
          <p:cNvPr id="256" name="正方形/長方形 255"/>
          <p:cNvSpPr/>
          <p:nvPr/>
        </p:nvSpPr>
        <p:spPr>
          <a:xfrm>
            <a:off x="1432033" y="4482011"/>
            <a:ext cx="2905939" cy="555455"/>
          </a:xfrm>
          <a:prstGeom prst="rect">
            <a:avLst/>
          </a:prstGeom>
          <a:no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57" name="正方形/長方形 256"/>
          <p:cNvSpPr/>
          <p:nvPr/>
        </p:nvSpPr>
        <p:spPr>
          <a:xfrm>
            <a:off x="3308560" y="2217566"/>
            <a:ext cx="1045633" cy="395901"/>
          </a:xfrm>
          <a:prstGeom prst="rect">
            <a:avLst/>
          </a:prstGeom>
          <a:no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58" name="正方形/長方形 257"/>
          <p:cNvSpPr/>
          <p:nvPr/>
        </p:nvSpPr>
        <p:spPr>
          <a:xfrm>
            <a:off x="428500" y="2217566"/>
            <a:ext cx="1045633" cy="395901"/>
          </a:xfrm>
          <a:prstGeom prst="rect">
            <a:avLst/>
          </a:prstGeom>
          <a:no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263" name="下矢印 262"/>
          <p:cNvSpPr/>
          <p:nvPr/>
        </p:nvSpPr>
        <p:spPr>
          <a:xfrm>
            <a:off x="2541980" y="5038611"/>
            <a:ext cx="178772" cy="53667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241" name="左矢印 1240"/>
          <p:cNvSpPr/>
          <p:nvPr/>
        </p:nvSpPr>
        <p:spPr>
          <a:xfrm>
            <a:off x="4917856" y="5933317"/>
            <a:ext cx="1044344" cy="176721"/>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cxnSp>
        <p:nvCxnSpPr>
          <p:cNvPr id="276" name="直線コネクタ 275"/>
          <p:cNvCxnSpPr/>
          <p:nvPr/>
        </p:nvCxnSpPr>
        <p:spPr>
          <a:xfrm>
            <a:off x="1156057" y="5934262"/>
            <a:ext cx="3660959"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13" name="テキスト ボックス 112"/>
          <p:cNvSpPr txBox="1"/>
          <p:nvPr/>
        </p:nvSpPr>
        <p:spPr>
          <a:xfrm>
            <a:off x="43542" y="620689"/>
            <a:ext cx="9847459" cy="1062273"/>
          </a:xfrm>
          <a:prstGeom prst="rect">
            <a:avLst/>
          </a:prstGeom>
          <a:noFill/>
          <a:ln>
            <a:solidFill>
              <a:schemeClr val="tx1"/>
            </a:solidFill>
          </a:ln>
        </p:spPr>
        <p:txBody>
          <a:bodyPr wrap="square" tIns="36000" bIns="0" rtlCol="0">
            <a:spAutoFit/>
          </a:bodyPr>
          <a:lstStyle/>
          <a:p>
            <a:pPr marL="174625" indent="-174625" fontAlgn="base">
              <a:lnSpc>
                <a:spcPts val="2000"/>
              </a:lnSpc>
              <a:spcBef>
                <a:spcPct val="0"/>
              </a:spcBef>
              <a:spcAft>
                <a:spcPct val="0"/>
              </a:spcAft>
            </a:pPr>
            <a:r>
              <a:rPr lang="ja-JP" altLang="en-US" sz="1500" dirty="0" smtClean="0">
                <a:solidFill>
                  <a:prstClr val="black"/>
                </a:solidFill>
              </a:rPr>
              <a:t>○　障害者に対する差別の禁止や合理的配慮の提供に関し、ハローワークが中心となって助言・指導・勧告を行う　　　　（法第３６条の６）。　</a:t>
            </a:r>
            <a:endParaRPr lang="en-US" altLang="ja-JP" sz="1500" dirty="0" smtClean="0">
              <a:solidFill>
                <a:prstClr val="black"/>
              </a:solidFill>
            </a:endParaRPr>
          </a:p>
          <a:p>
            <a:pPr marL="174625" indent="-174625" fontAlgn="base">
              <a:lnSpc>
                <a:spcPts val="2000"/>
              </a:lnSpc>
              <a:spcBef>
                <a:spcPct val="0"/>
              </a:spcBef>
              <a:spcAft>
                <a:spcPct val="0"/>
              </a:spcAft>
            </a:pPr>
            <a:r>
              <a:rPr lang="ja-JP" altLang="en-US" sz="1500" dirty="0" smtClean="0">
                <a:solidFill>
                  <a:prstClr val="black"/>
                </a:solidFill>
              </a:rPr>
              <a:t>○</a:t>
            </a:r>
            <a:r>
              <a:rPr lang="ja-JP" altLang="en-US" sz="1500" spc="-40" dirty="0" smtClean="0">
                <a:solidFill>
                  <a:prstClr val="black"/>
                </a:solidFill>
              </a:rPr>
              <a:t>　事業主と障害者の間で話合いが円滑に進まず、紛争に発展した場合、当該事項に係る紛争は、</a:t>
            </a:r>
            <a:r>
              <a:rPr lang="ja-JP" altLang="en-US" sz="1500" b="1" u="sng" spc="-40" dirty="0" smtClean="0">
                <a:solidFill>
                  <a:prstClr val="black"/>
                </a:solidFill>
              </a:rPr>
              <a:t>都道府県労働局長が　必要な助言、指導又は勧告をする</a:t>
            </a:r>
            <a:r>
              <a:rPr lang="ja-JP" altLang="en-US" sz="1500" spc="-40" dirty="0" smtClean="0">
                <a:solidFill>
                  <a:prstClr val="black"/>
                </a:solidFill>
              </a:rPr>
              <a:t>（法第７４条の６）とともに、</a:t>
            </a:r>
            <a:r>
              <a:rPr lang="ja-JP" altLang="en-US" sz="1500" b="1" u="sng" spc="-40" dirty="0" smtClean="0">
                <a:solidFill>
                  <a:prstClr val="black"/>
                </a:solidFill>
              </a:rPr>
              <a:t>新たに創設する調停制度の対象</a:t>
            </a:r>
            <a:r>
              <a:rPr lang="ja-JP" altLang="en-US" sz="1500" spc="-40" dirty="0" smtClean="0">
                <a:solidFill>
                  <a:prstClr val="black"/>
                </a:solidFill>
              </a:rPr>
              <a:t>となる（法第７４条の７、８）</a:t>
            </a:r>
            <a:r>
              <a:rPr lang="ja-JP" altLang="en-US" sz="1500" dirty="0" smtClean="0">
                <a:solidFill>
                  <a:prstClr val="black"/>
                </a:solidFill>
              </a:rPr>
              <a:t>。</a:t>
            </a:r>
          </a:p>
        </p:txBody>
      </p:sp>
      <p:sp>
        <p:nvSpPr>
          <p:cNvPr id="61" name="テキスト ボックス 60"/>
          <p:cNvSpPr txBox="1"/>
          <p:nvPr/>
        </p:nvSpPr>
        <p:spPr>
          <a:xfrm>
            <a:off x="1921810" y="1868498"/>
            <a:ext cx="1099632" cy="307777"/>
          </a:xfrm>
          <a:prstGeom prst="rect">
            <a:avLst/>
          </a:prstGeom>
          <a:solidFill>
            <a:schemeClr val="bg1"/>
          </a:solidFill>
        </p:spPr>
        <p:txBody>
          <a:bodyPr wrap="square" rtlCol="0">
            <a:spAutoFit/>
          </a:bodyPr>
          <a:lstStyle/>
          <a:p>
            <a:pPr fontAlgn="base">
              <a:spcBef>
                <a:spcPct val="0"/>
              </a:spcBef>
              <a:spcAft>
                <a:spcPct val="0"/>
              </a:spcAft>
            </a:pPr>
            <a:r>
              <a:rPr lang="ja-JP" altLang="en-US" sz="1400" b="1" dirty="0" smtClean="0">
                <a:solidFill>
                  <a:prstClr val="black"/>
                </a:solidFill>
              </a:rPr>
              <a:t>紛争状態</a:t>
            </a:r>
            <a:endParaRPr lang="en-US" altLang="ja-JP" sz="1400" b="1" dirty="0" smtClean="0">
              <a:solidFill>
                <a:prstClr val="black"/>
              </a:solidFill>
            </a:endParaRPr>
          </a:p>
        </p:txBody>
      </p:sp>
      <p:sp>
        <p:nvSpPr>
          <p:cNvPr id="62" name="正方形/長方形 61"/>
          <p:cNvSpPr/>
          <p:nvPr/>
        </p:nvSpPr>
        <p:spPr>
          <a:xfrm>
            <a:off x="5640239" y="2006284"/>
            <a:ext cx="4057466" cy="1230168"/>
          </a:xfrm>
          <a:prstGeom prst="rect">
            <a:avLst/>
          </a:prstGeom>
          <a:no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dirty="0">
              <a:solidFill>
                <a:prstClr val="white"/>
              </a:solidFill>
            </a:endParaRPr>
          </a:p>
        </p:txBody>
      </p:sp>
      <p:sp>
        <p:nvSpPr>
          <p:cNvPr id="84" name="正方形/長方形 83"/>
          <p:cNvSpPr/>
          <p:nvPr/>
        </p:nvSpPr>
        <p:spPr>
          <a:xfrm>
            <a:off x="8268479" y="2243466"/>
            <a:ext cx="1045633" cy="395901"/>
          </a:xfrm>
          <a:prstGeom prst="rect">
            <a:avLst/>
          </a:prstGeom>
          <a:no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smtClean="0">
                <a:solidFill>
                  <a:prstClr val="black"/>
                </a:solidFill>
              </a:rPr>
              <a:t>事業主</a:t>
            </a:r>
            <a:endParaRPr lang="ja-JP" altLang="en-US" sz="1400" dirty="0">
              <a:solidFill>
                <a:prstClr val="black"/>
              </a:solidFill>
            </a:endParaRPr>
          </a:p>
        </p:txBody>
      </p:sp>
      <p:sp>
        <p:nvSpPr>
          <p:cNvPr id="100" name="Rectangle 168"/>
          <p:cNvSpPr>
            <a:spLocks noChangeArrowheads="1"/>
          </p:cNvSpPr>
          <p:nvPr/>
        </p:nvSpPr>
        <p:spPr bwMode="auto">
          <a:xfrm>
            <a:off x="5530510" y="1885847"/>
            <a:ext cx="863381" cy="254935"/>
          </a:xfrm>
          <a:prstGeom prst="rect">
            <a:avLst/>
          </a:prstGeom>
          <a:solidFill>
            <a:srgbClr val="A6A6A6"/>
          </a:solidFill>
          <a:ln w="6350" cmpd="sng">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ja-JP" altLang="en-US" sz="1400" dirty="0" smtClean="0">
                <a:solidFill>
                  <a:prstClr val="black"/>
                </a:solidFill>
              </a:rPr>
              <a:t>企　業</a:t>
            </a:r>
            <a:endParaRPr lang="ja-JP" altLang="en-US" sz="1400" dirty="0">
              <a:solidFill>
                <a:prstClr val="black"/>
              </a:solidFill>
            </a:endParaRPr>
          </a:p>
        </p:txBody>
      </p:sp>
      <p:sp>
        <p:nvSpPr>
          <p:cNvPr id="101" name="正方形/長方形 100"/>
          <p:cNvSpPr/>
          <p:nvPr/>
        </p:nvSpPr>
        <p:spPr>
          <a:xfrm>
            <a:off x="5816547" y="2243466"/>
            <a:ext cx="1045633" cy="395901"/>
          </a:xfrm>
          <a:prstGeom prst="rect">
            <a:avLst/>
          </a:prstGeom>
          <a:no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smtClean="0">
                <a:solidFill>
                  <a:prstClr val="black"/>
                </a:solidFill>
              </a:rPr>
              <a:t>労働者</a:t>
            </a:r>
            <a:endParaRPr lang="ja-JP" altLang="en-US" sz="1400" dirty="0">
              <a:solidFill>
                <a:prstClr val="black"/>
              </a:solidFill>
            </a:endParaRPr>
          </a:p>
        </p:txBody>
      </p:sp>
      <p:sp>
        <p:nvSpPr>
          <p:cNvPr id="102" name="テキスト ボックス 101"/>
          <p:cNvSpPr txBox="1"/>
          <p:nvPr/>
        </p:nvSpPr>
        <p:spPr>
          <a:xfrm>
            <a:off x="7004942" y="1844825"/>
            <a:ext cx="1427490" cy="307777"/>
          </a:xfrm>
          <a:prstGeom prst="rect">
            <a:avLst/>
          </a:prstGeom>
          <a:solidFill>
            <a:schemeClr val="bg1"/>
          </a:solidFill>
        </p:spPr>
        <p:txBody>
          <a:bodyPr wrap="square" rtlCol="0">
            <a:spAutoFit/>
          </a:bodyPr>
          <a:lstStyle/>
          <a:p>
            <a:pPr algn="ctr" fontAlgn="base">
              <a:spcBef>
                <a:spcPct val="0"/>
              </a:spcBef>
              <a:spcAft>
                <a:spcPct val="0"/>
              </a:spcAft>
            </a:pPr>
            <a:r>
              <a:rPr lang="ja-JP" altLang="en-US" sz="1400" b="1" dirty="0" smtClean="0">
                <a:solidFill>
                  <a:prstClr val="black"/>
                </a:solidFill>
              </a:rPr>
              <a:t>話合い段階</a:t>
            </a:r>
            <a:endParaRPr lang="en-US" altLang="ja-JP" sz="1400" b="1" dirty="0" smtClean="0">
              <a:solidFill>
                <a:prstClr val="black"/>
              </a:solidFill>
            </a:endParaRPr>
          </a:p>
        </p:txBody>
      </p:sp>
      <p:sp>
        <p:nvSpPr>
          <p:cNvPr id="103" name="左矢印 102"/>
          <p:cNvSpPr/>
          <p:nvPr/>
        </p:nvSpPr>
        <p:spPr>
          <a:xfrm>
            <a:off x="4668289" y="2383390"/>
            <a:ext cx="830772" cy="182129"/>
          </a:xfrm>
          <a:prstGeom prst="lef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sz="1000" dirty="0">
              <a:solidFill>
                <a:prstClr val="white"/>
              </a:solidFill>
            </a:endParaRPr>
          </a:p>
        </p:txBody>
      </p:sp>
      <p:sp>
        <p:nvSpPr>
          <p:cNvPr id="105" name="正方形/長方形 104"/>
          <p:cNvSpPr/>
          <p:nvPr/>
        </p:nvSpPr>
        <p:spPr>
          <a:xfrm>
            <a:off x="6349673" y="4467495"/>
            <a:ext cx="2419752" cy="469698"/>
          </a:xfrm>
          <a:prstGeom prst="rect">
            <a:avLst/>
          </a:prstGeom>
          <a:noFill/>
          <a:ln w="158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b="1" dirty="0" smtClean="0">
                <a:solidFill>
                  <a:prstClr val="black"/>
                </a:solidFill>
              </a:rPr>
              <a:t>ハローワーク</a:t>
            </a:r>
            <a:endParaRPr lang="ja-JP" altLang="en-US" sz="1400" b="1" dirty="0">
              <a:solidFill>
                <a:prstClr val="black"/>
              </a:solidFill>
            </a:endParaRPr>
          </a:p>
        </p:txBody>
      </p:sp>
      <p:cxnSp>
        <p:nvCxnSpPr>
          <p:cNvPr id="9" name="直線矢印コネクタ 8"/>
          <p:cNvCxnSpPr/>
          <p:nvPr/>
        </p:nvCxnSpPr>
        <p:spPr>
          <a:xfrm>
            <a:off x="7059237" y="2383389"/>
            <a:ext cx="1053226" cy="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7254450" y="2383394"/>
            <a:ext cx="881429" cy="276999"/>
          </a:xfrm>
          <a:prstGeom prst="rect">
            <a:avLst/>
          </a:prstGeom>
          <a:noFill/>
        </p:spPr>
        <p:txBody>
          <a:bodyPr wrap="square" rtlCol="0">
            <a:spAutoFit/>
          </a:bodyPr>
          <a:lstStyle/>
          <a:p>
            <a:pPr fontAlgn="base">
              <a:spcBef>
                <a:spcPct val="0"/>
              </a:spcBef>
              <a:spcAft>
                <a:spcPct val="0"/>
              </a:spcAft>
            </a:pPr>
            <a:r>
              <a:rPr lang="ja-JP" altLang="en-US" sz="1200" dirty="0">
                <a:solidFill>
                  <a:prstClr val="black"/>
                </a:solidFill>
              </a:rPr>
              <a:t>話合い</a:t>
            </a:r>
            <a:endParaRPr lang="en-US" altLang="ja-JP" sz="1200" dirty="0" smtClean="0">
              <a:solidFill>
                <a:prstClr val="black"/>
              </a:solidFill>
            </a:endParaRPr>
          </a:p>
        </p:txBody>
      </p:sp>
      <p:sp>
        <p:nvSpPr>
          <p:cNvPr id="107" name="テキスト ボックス 106"/>
          <p:cNvSpPr txBox="1"/>
          <p:nvPr/>
        </p:nvSpPr>
        <p:spPr>
          <a:xfrm>
            <a:off x="4626729" y="2541698"/>
            <a:ext cx="1195853" cy="276999"/>
          </a:xfrm>
          <a:prstGeom prst="rect">
            <a:avLst/>
          </a:prstGeom>
          <a:noFill/>
        </p:spPr>
        <p:txBody>
          <a:bodyPr wrap="square" rtlCol="0">
            <a:spAutoFit/>
          </a:bodyPr>
          <a:lstStyle/>
          <a:p>
            <a:pPr fontAlgn="base">
              <a:spcBef>
                <a:spcPct val="0"/>
              </a:spcBef>
              <a:spcAft>
                <a:spcPct val="0"/>
              </a:spcAft>
            </a:pPr>
            <a:r>
              <a:rPr lang="ja-JP" altLang="en-US" sz="1200" dirty="0" smtClean="0">
                <a:solidFill>
                  <a:prstClr val="black"/>
                </a:solidFill>
              </a:rPr>
              <a:t>紛争に発展</a:t>
            </a:r>
            <a:endParaRPr lang="en-US" altLang="ja-JP" sz="1200" dirty="0" smtClean="0">
              <a:solidFill>
                <a:prstClr val="black"/>
              </a:solidFill>
            </a:endParaRPr>
          </a:p>
        </p:txBody>
      </p:sp>
      <p:sp>
        <p:nvSpPr>
          <p:cNvPr id="121" name="テキスト ボックス 120"/>
          <p:cNvSpPr txBox="1"/>
          <p:nvPr/>
        </p:nvSpPr>
        <p:spPr>
          <a:xfrm>
            <a:off x="6166922" y="5751759"/>
            <a:ext cx="3147191" cy="738664"/>
          </a:xfrm>
          <a:prstGeom prst="rect">
            <a:avLst/>
          </a:prstGeom>
          <a:noFill/>
        </p:spPr>
        <p:txBody>
          <a:bodyPr wrap="square" rtlCol="0">
            <a:spAutoFit/>
          </a:bodyPr>
          <a:lstStyle/>
          <a:p>
            <a:pPr fontAlgn="base">
              <a:spcBef>
                <a:spcPct val="0"/>
              </a:spcBef>
              <a:spcAft>
                <a:spcPct val="0"/>
              </a:spcAft>
            </a:pPr>
            <a:r>
              <a:rPr lang="ja-JP" altLang="en-US" sz="1400" dirty="0">
                <a:solidFill>
                  <a:srgbClr val="000000"/>
                </a:solidFill>
              </a:rPr>
              <a:t>　</a:t>
            </a:r>
            <a:r>
              <a:rPr lang="ja-JP" altLang="en-US" sz="1400" dirty="0" smtClean="0">
                <a:solidFill>
                  <a:srgbClr val="000000"/>
                </a:solidFill>
              </a:rPr>
              <a:t>➁　都道府県労働局長による</a:t>
            </a:r>
            <a:endParaRPr lang="en-US" altLang="ja-JP" sz="1400" dirty="0" smtClean="0">
              <a:solidFill>
                <a:srgbClr val="000000"/>
              </a:solidFill>
            </a:endParaRPr>
          </a:p>
          <a:p>
            <a:pPr fontAlgn="base">
              <a:spcBef>
                <a:spcPct val="0"/>
              </a:spcBef>
              <a:spcAft>
                <a:spcPct val="0"/>
              </a:spcAft>
            </a:pPr>
            <a:r>
              <a:rPr lang="ja-JP" altLang="en-US" sz="1400" dirty="0">
                <a:solidFill>
                  <a:srgbClr val="000000"/>
                </a:solidFill>
              </a:rPr>
              <a:t>　</a:t>
            </a:r>
            <a:r>
              <a:rPr lang="ja-JP" altLang="en-US" sz="1400" dirty="0" smtClean="0">
                <a:solidFill>
                  <a:srgbClr val="000000"/>
                </a:solidFill>
              </a:rPr>
              <a:t>　　  紛争当事者への助言・指導・勧告</a:t>
            </a:r>
            <a:endParaRPr lang="en-US" altLang="ja-JP" sz="1400" dirty="0" smtClean="0">
              <a:solidFill>
                <a:srgbClr val="000000"/>
              </a:solidFill>
            </a:endParaRPr>
          </a:p>
          <a:p>
            <a:pPr fontAlgn="base">
              <a:spcBef>
                <a:spcPct val="0"/>
              </a:spcBef>
              <a:spcAft>
                <a:spcPct val="0"/>
              </a:spcAft>
            </a:pPr>
            <a:r>
              <a:rPr lang="ja-JP" altLang="en-US" sz="1400" dirty="0" smtClean="0">
                <a:solidFill>
                  <a:srgbClr val="000000"/>
                </a:solidFill>
              </a:rPr>
              <a:t>　　　　　　（法第</a:t>
            </a:r>
            <a:r>
              <a:rPr lang="ja-JP" altLang="en-US" sz="1400" dirty="0">
                <a:solidFill>
                  <a:srgbClr val="000000"/>
                </a:solidFill>
              </a:rPr>
              <a:t>７４</a:t>
            </a:r>
            <a:r>
              <a:rPr lang="ja-JP" altLang="en-US" sz="1400" dirty="0" smtClean="0">
                <a:solidFill>
                  <a:srgbClr val="000000"/>
                </a:solidFill>
              </a:rPr>
              <a:t>条の６）</a:t>
            </a:r>
            <a:endParaRPr lang="en-US" altLang="ja-JP" sz="1400" dirty="0" smtClean="0">
              <a:solidFill>
                <a:srgbClr val="000000"/>
              </a:solidFill>
            </a:endParaRPr>
          </a:p>
        </p:txBody>
      </p:sp>
      <p:sp>
        <p:nvSpPr>
          <p:cNvPr id="71" name="Rectangle 33"/>
          <p:cNvSpPr>
            <a:spLocks noChangeArrowheads="1"/>
          </p:cNvSpPr>
          <p:nvPr/>
        </p:nvSpPr>
        <p:spPr bwMode="auto">
          <a:xfrm>
            <a:off x="2612576" y="5286694"/>
            <a:ext cx="4845776" cy="68580"/>
          </a:xfrm>
          <a:prstGeom prst="rect">
            <a:avLst/>
          </a:prstGeom>
          <a:solidFill>
            <a:srgbClr val="000000"/>
          </a:solidFill>
          <a:ln w="0">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endParaRPr lang="ja-JP" altLang="en-US">
              <a:solidFill>
                <a:prstClr val="black"/>
              </a:solidFill>
            </a:endParaRPr>
          </a:p>
        </p:txBody>
      </p:sp>
      <p:sp>
        <p:nvSpPr>
          <p:cNvPr id="69" name="下矢印 68"/>
          <p:cNvSpPr/>
          <p:nvPr/>
        </p:nvSpPr>
        <p:spPr>
          <a:xfrm>
            <a:off x="7322974" y="5346970"/>
            <a:ext cx="178772" cy="17026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22" name="円/楕円 121"/>
          <p:cNvSpPr/>
          <p:nvPr/>
        </p:nvSpPr>
        <p:spPr>
          <a:xfrm>
            <a:off x="6339364" y="2703252"/>
            <a:ext cx="2451933"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smtClean="0">
                <a:solidFill>
                  <a:prstClr val="black"/>
                </a:solidFill>
              </a:rPr>
              <a:t>様々な疑義</a:t>
            </a:r>
            <a:endParaRPr lang="ja-JP" altLang="en-US" sz="1400" dirty="0">
              <a:solidFill>
                <a:prstClr val="black"/>
              </a:solidFill>
            </a:endParaRPr>
          </a:p>
        </p:txBody>
      </p:sp>
      <p:sp>
        <p:nvSpPr>
          <p:cNvPr id="5" name="テキスト ボックス 4"/>
          <p:cNvSpPr txBox="1"/>
          <p:nvPr/>
        </p:nvSpPr>
        <p:spPr>
          <a:xfrm>
            <a:off x="5289235" y="5490535"/>
            <a:ext cx="369332" cy="1210405"/>
          </a:xfrm>
          <a:prstGeom prst="rect">
            <a:avLst/>
          </a:prstGeom>
          <a:solidFill>
            <a:schemeClr val="bg1"/>
          </a:solidFill>
        </p:spPr>
        <p:txBody>
          <a:bodyPr vert="eaVert" wrap="square" rtlCol="0">
            <a:spAutoFit/>
          </a:bodyPr>
          <a:lstStyle/>
          <a:p>
            <a:pPr fontAlgn="base">
              <a:spcBef>
                <a:spcPct val="0"/>
              </a:spcBef>
              <a:spcAft>
                <a:spcPct val="0"/>
              </a:spcAft>
            </a:pPr>
            <a:r>
              <a:rPr lang="ja-JP" altLang="en-US" sz="1200" dirty="0" smtClean="0">
                <a:solidFill>
                  <a:srgbClr val="000000"/>
                </a:solidFill>
              </a:rPr>
              <a:t>解決しない場合</a:t>
            </a:r>
            <a:endParaRPr lang="ja-JP" altLang="en-US" sz="1200" dirty="0">
              <a:solidFill>
                <a:srgbClr val="000000"/>
              </a:solidFill>
            </a:endParaRPr>
          </a:p>
        </p:txBody>
      </p:sp>
      <p:sp>
        <p:nvSpPr>
          <p:cNvPr id="78" name="Rectangle 225"/>
          <p:cNvSpPr>
            <a:spLocks noChangeArrowheads="1"/>
          </p:cNvSpPr>
          <p:nvPr/>
        </p:nvSpPr>
        <p:spPr bwMode="auto">
          <a:xfrm>
            <a:off x="1136577" y="6579578"/>
            <a:ext cx="4265357" cy="169277"/>
          </a:xfrm>
          <a:prstGeom prst="rect">
            <a:avLst/>
          </a:prstGeom>
          <a:noFill/>
          <a:ln>
            <a:noFill/>
          </a:ln>
          <a:extLst/>
        </p:spPr>
        <p:txBody>
          <a:bodyPr vert="horz" wrap="square" lIns="0" tIns="0" rIns="0" bIns="0" numCol="1" anchor="t"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en-US" altLang="ja-JP" sz="1100" dirty="0" smtClean="0">
                <a:solidFill>
                  <a:srgbClr val="000000"/>
                </a:solidFill>
                <a:latin typeface="ＭＳ Ｐゴシック" pitchFamily="50" charset="-128"/>
              </a:rPr>
              <a:t>※</a:t>
            </a:r>
            <a:r>
              <a:rPr lang="ja-JP" altLang="en-US" sz="1100" dirty="0" smtClean="0">
                <a:solidFill>
                  <a:srgbClr val="000000"/>
                </a:solidFill>
                <a:latin typeface="ＭＳ Ｐゴシック" pitchFamily="50" charset="-128"/>
              </a:rPr>
              <a:t>　個別紛争解決促進法の特例として、紛争調整委員会の中に設ける。</a:t>
            </a:r>
            <a:endParaRPr lang="ja-JP" altLang="ja-JP" sz="1600" dirty="0" smtClean="0">
              <a:solidFill>
                <a:prstClr val="black"/>
              </a:solidFill>
            </a:endParaRPr>
          </a:p>
        </p:txBody>
      </p:sp>
      <p:sp>
        <p:nvSpPr>
          <p:cNvPr id="57" name="円/楕円 56"/>
          <p:cNvSpPr/>
          <p:nvPr/>
        </p:nvSpPr>
        <p:spPr>
          <a:xfrm>
            <a:off x="1136577" y="2710734"/>
            <a:ext cx="2451933" cy="43204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400" dirty="0">
                <a:solidFill>
                  <a:prstClr val="black"/>
                </a:solidFill>
              </a:rPr>
              <a:t>自主的</a:t>
            </a:r>
            <a:r>
              <a:rPr lang="ja-JP" altLang="en-US" sz="1400" dirty="0" smtClean="0">
                <a:solidFill>
                  <a:prstClr val="black"/>
                </a:solidFill>
              </a:rPr>
              <a:t>な解決</a:t>
            </a:r>
            <a:endParaRPr lang="ja-JP" altLang="en-US" sz="1400" dirty="0">
              <a:solidFill>
                <a:prstClr val="black"/>
              </a:solidFill>
            </a:endParaRPr>
          </a:p>
        </p:txBody>
      </p:sp>
      <p:sp>
        <p:nvSpPr>
          <p:cNvPr id="12" name="上下矢印 11"/>
          <p:cNvSpPr/>
          <p:nvPr/>
        </p:nvSpPr>
        <p:spPr>
          <a:xfrm>
            <a:off x="7443436" y="3144996"/>
            <a:ext cx="190265" cy="1278164"/>
          </a:xfrm>
          <a:prstGeom prst="up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cxnSp>
        <p:nvCxnSpPr>
          <p:cNvPr id="70" name="直線矢印コネクタ 69"/>
          <p:cNvCxnSpPr/>
          <p:nvPr/>
        </p:nvCxnSpPr>
        <p:spPr>
          <a:xfrm>
            <a:off x="1726592" y="2363394"/>
            <a:ext cx="1341258" cy="0"/>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92" name="テキスト ボックス 291"/>
          <p:cNvSpPr txBox="1"/>
          <p:nvPr/>
        </p:nvSpPr>
        <p:spPr>
          <a:xfrm>
            <a:off x="2072681" y="2201518"/>
            <a:ext cx="643544" cy="307777"/>
          </a:xfrm>
          <a:prstGeom prst="rect">
            <a:avLst/>
          </a:prstGeom>
          <a:solidFill>
            <a:schemeClr val="bg1"/>
          </a:solidFill>
        </p:spPr>
        <p:txBody>
          <a:bodyPr wrap="square" rtlCol="0">
            <a:spAutoFit/>
          </a:bodyPr>
          <a:lstStyle/>
          <a:p>
            <a:pPr algn="ctr" fontAlgn="base">
              <a:spcBef>
                <a:spcPct val="0"/>
              </a:spcBef>
              <a:spcAft>
                <a:spcPct val="0"/>
              </a:spcAft>
            </a:pPr>
            <a:r>
              <a:rPr lang="ja-JP" altLang="en-US" sz="1400" dirty="0">
                <a:solidFill>
                  <a:prstClr val="black"/>
                </a:solidFill>
              </a:rPr>
              <a:t>紛争</a:t>
            </a:r>
          </a:p>
        </p:txBody>
      </p:sp>
      <p:sp>
        <p:nvSpPr>
          <p:cNvPr id="54" name="上下矢印 53"/>
          <p:cNvSpPr/>
          <p:nvPr/>
        </p:nvSpPr>
        <p:spPr>
          <a:xfrm rot="3540000">
            <a:off x="5452707" y="2499596"/>
            <a:ext cx="215574" cy="2707098"/>
          </a:xfrm>
          <a:prstGeom prst="upDownArrow">
            <a:avLst/>
          </a:prstGeom>
          <a:solidFill>
            <a:schemeClr val="bg1"/>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srgbClr val="FFFFFF"/>
              </a:solidFill>
            </a:endParaRPr>
          </a:p>
        </p:txBody>
      </p:sp>
      <p:sp>
        <p:nvSpPr>
          <p:cNvPr id="66" name="テキスト ボックス 65"/>
          <p:cNvSpPr txBox="1"/>
          <p:nvPr/>
        </p:nvSpPr>
        <p:spPr>
          <a:xfrm>
            <a:off x="5745089" y="3428413"/>
            <a:ext cx="2759275" cy="646331"/>
          </a:xfrm>
          <a:prstGeom prst="rect">
            <a:avLst/>
          </a:prstGeom>
          <a:solidFill>
            <a:schemeClr val="bg1"/>
          </a:solidFill>
          <a:ln>
            <a:solidFill>
              <a:schemeClr val="tx1"/>
            </a:solidFill>
          </a:ln>
        </p:spPr>
        <p:txBody>
          <a:bodyPr wrap="square" rtlCol="0">
            <a:spAutoFit/>
          </a:bodyPr>
          <a:lstStyle/>
          <a:p>
            <a:pPr algn="ctr" fontAlgn="base">
              <a:spcBef>
                <a:spcPct val="0"/>
              </a:spcBef>
              <a:spcAft>
                <a:spcPct val="0"/>
              </a:spcAft>
            </a:pPr>
            <a:r>
              <a:rPr lang="ja-JP" altLang="en-US" sz="1200" dirty="0" smtClean="0">
                <a:solidFill>
                  <a:srgbClr val="000000"/>
                </a:solidFill>
              </a:rPr>
              <a:t>①　事業主からの疑義照会に対する</a:t>
            </a:r>
            <a:endParaRPr lang="en-US" altLang="ja-JP" sz="1200" dirty="0" smtClean="0">
              <a:solidFill>
                <a:srgbClr val="000000"/>
              </a:solidFill>
            </a:endParaRPr>
          </a:p>
          <a:p>
            <a:pPr algn="ctr" fontAlgn="base">
              <a:spcBef>
                <a:spcPct val="0"/>
              </a:spcBef>
              <a:spcAft>
                <a:spcPct val="0"/>
              </a:spcAft>
            </a:pPr>
            <a:r>
              <a:rPr lang="ja-JP" altLang="en-US" sz="1200" dirty="0" smtClean="0">
                <a:solidFill>
                  <a:srgbClr val="000000"/>
                </a:solidFill>
              </a:rPr>
              <a:t>ハローワークの助言・指導・勧告</a:t>
            </a:r>
            <a:endParaRPr lang="en-US" altLang="ja-JP" sz="1200" dirty="0" smtClean="0">
              <a:solidFill>
                <a:srgbClr val="000000"/>
              </a:solidFill>
            </a:endParaRPr>
          </a:p>
          <a:p>
            <a:pPr algn="ctr" fontAlgn="base">
              <a:spcBef>
                <a:spcPct val="0"/>
              </a:spcBef>
              <a:spcAft>
                <a:spcPct val="0"/>
              </a:spcAft>
            </a:pPr>
            <a:r>
              <a:rPr lang="ja-JP" altLang="en-US" sz="1200" dirty="0" smtClean="0">
                <a:solidFill>
                  <a:srgbClr val="000000"/>
                </a:solidFill>
              </a:rPr>
              <a:t>（法第３６条の６）（注）</a:t>
            </a:r>
            <a:endParaRPr lang="en-US" altLang="ja-JP" sz="1200" dirty="0" smtClean="0">
              <a:solidFill>
                <a:srgbClr val="000000"/>
              </a:solidFill>
            </a:endParaRPr>
          </a:p>
        </p:txBody>
      </p:sp>
      <p:sp>
        <p:nvSpPr>
          <p:cNvPr id="63" name="テキスト ボックス 62"/>
          <p:cNvSpPr txBox="1"/>
          <p:nvPr/>
        </p:nvSpPr>
        <p:spPr>
          <a:xfrm>
            <a:off x="3999288" y="3573017"/>
            <a:ext cx="1457769" cy="577081"/>
          </a:xfrm>
          <a:prstGeom prst="rect">
            <a:avLst/>
          </a:prstGeom>
          <a:noFill/>
        </p:spPr>
        <p:txBody>
          <a:bodyPr wrap="square" rtlCol="0">
            <a:spAutoFit/>
          </a:bodyPr>
          <a:lstStyle/>
          <a:p>
            <a:pPr fontAlgn="base">
              <a:spcBef>
                <a:spcPct val="0"/>
              </a:spcBef>
              <a:spcAft>
                <a:spcPct val="0"/>
              </a:spcAft>
            </a:pPr>
            <a:r>
              <a:rPr lang="ja-JP" altLang="en-US" sz="1050" dirty="0" smtClean="0">
                <a:solidFill>
                  <a:prstClr val="black"/>
                </a:solidFill>
              </a:rPr>
              <a:t>（注） 必要に応じて</a:t>
            </a:r>
            <a:endParaRPr lang="en-US" altLang="ja-JP" sz="1050" dirty="0" smtClean="0">
              <a:solidFill>
                <a:prstClr val="black"/>
              </a:solidFill>
            </a:endParaRPr>
          </a:p>
          <a:p>
            <a:pPr fontAlgn="base">
              <a:spcBef>
                <a:spcPct val="0"/>
              </a:spcBef>
              <a:spcAft>
                <a:spcPct val="0"/>
              </a:spcAft>
            </a:pPr>
            <a:r>
              <a:rPr lang="ja-JP" altLang="en-US" sz="1050" dirty="0" smtClean="0">
                <a:solidFill>
                  <a:prstClr val="black"/>
                </a:solidFill>
              </a:rPr>
              <a:t>　　都道府県労働局長</a:t>
            </a:r>
            <a:endParaRPr lang="en-US" altLang="ja-JP" sz="1050" dirty="0" smtClean="0">
              <a:solidFill>
                <a:prstClr val="black"/>
              </a:solidFill>
            </a:endParaRPr>
          </a:p>
          <a:p>
            <a:pPr fontAlgn="base">
              <a:spcBef>
                <a:spcPct val="0"/>
              </a:spcBef>
              <a:spcAft>
                <a:spcPct val="0"/>
              </a:spcAft>
            </a:pPr>
            <a:r>
              <a:rPr lang="ja-JP" altLang="en-US" sz="1050" dirty="0" smtClean="0">
                <a:solidFill>
                  <a:prstClr val="black"/>
                </a:solidFill>
              </a:rPr>
              <a:t>　　も実施可能</a:t>
            </a:r>
            <a:endParaRPr lang="en-US" altLang="ja-JP" sz="1050" dirty="0" smtClean="0">
              <a:solidFill>
                <a:prstClr val="black"/>
              </a:solidFill>
            </a:endParaRPr>
          </a:p>
        </p:txBody>
      </p:sp>
      <p:sp>
        <p:nvSpPr>
          <p:cNvPr id="2" name="正方形/長方形 1"/>
          <p:cNvSpPr/>
          <p:nvPr/>
        </p:nvSpPr>
        <p:spPr>
          <a:xfrm>
            <a:off x="1" y="99547"/>
            <a:ext cx="9891001" cy="461665"/>
          </a:xfrm>
          <a:prstGeom prst="rect">
            <a:avLst/>
          </a:prstGeom>
        </p:spPr>
        <p:txBody>
          <a:bodyPr wrap="square">
            <a:spAutoFit/>
          </a:bodyPr>
          <a:lstStyle/>
          <a:p>
            <a:pPr lvl="0" algn="ctr"/>
            <a:r>
              <a:rPr lang="ja-JP" altLang="en-US" sz="2400" b="1" dirty="0" smtClean="0">
                <a:solidFill>
                  <a:prstClr val="black"/>
                </a:solidFill>
                <a:latin typeface="Calibri"/>
              </a:rPr>
              <a:t>　　</a:t>
            </a:r>
            <a:r>
              <a:rPr lang="ja-JP" altLang="en-US" sz="2000" b="1" dirty="0" smtClean="0">
                <a:solidFill>
                  <a:prstClr val="black"/>
                </a:solidFill>
                <a:latin typeface="Calibri"/>
              </a:rPr>
              <a:t>②　苦情</a:t>
            </a:r>
            <a:r>
              <a:rPr lang="ja-JP" altLang="en-US" sz="2000" b="1" dirty="0">
                <a:solidFill>
                  <a:prstClr val="black"/>
                </a:solidFill>
                <a:latin typeface="Calibri"/>
              </a:rPr>
              <a:t>処理・紛争解決援助について</a:t>
            </a:r>
          </a:p>
        </p:txBody>
      </p:sp>
      <p:sp>
        <p:nvSpPr>
          <p:cNvPr id="52" name="スライド番号プレースホルダー 2"/>
          <p:cNvSpPr>
            <a:spLocks/>
          </p:cNvSpPr>
          <p:nvPr/>
        </p:nvSpPr>
        <p:spPr bwMode="auto">
          <a:xfrm>
            <a:off x="9409885" y="6453336"/>
            <a:ext cx="380075"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37</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67568866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8"/>
          <p:cNvSpPr>
            <a:spLocks noChangeArrowheads="1"/>
          </p:cNvSpPr>
          <p:nvPr/>
        </p:nvSpPr>
        <p:spPr bwMode="auto">
          <a:xfrm>
            <a:off x="0" y="0"/>
            <a:ext cx="9906000" cy="395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390" tIns="4390" rIns="4390" bIns="0"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2400">
                <a:solidFill>
                  <a:srgbClr val="000000"/>
                </a:solidFill>
                <a:latin typeface="Calibri" pitchFamily="34" charset="0"/>
              </a:rPr>
              <a:t>　</a:t>
            </a:r>
            <a:endParaRPr lang="ja-JP" altLang="en-US" sz="2400">
              <a:solidFill>
                <a:srgbClr val="000000"/>
              </a:solidFill>
            </a:endParaRPr>
          </a:p>
        </p:txBody>
      </p:sp>
      <p:sp>
        <p:nvSpPr>
          <p:cNvPr id="5" name="タイトル 1"/>
          <p:cNvSpPr txBox="1">
            <a:spLocks/>
          </p:cNvSpPr>
          <p:nvPr/>
        </p:nvSpPr>
        <p:spPr>
          <a:xfrm>
            <a:off x="0" y="44451"/>
            <a:ext cx="9906000" cy="396875"/>
          </a:xfrm>
          <a:prstGeom prst="rect">
            <a:avLst/>
          </a:prstGeom>
        </p:spPr>
        <p:txBody>
          <a:bodyPr anchor="ctr">
            <a:normAutofit/>
          </a:bodyPr>
          <a:lstStyle/>
          <a:p>
            <a:pPr algn="ctr" fontAlgn="auto">
              <a:spcAft>
                <a:spcPts val="0"/>
              </a:spcAft>
              <a:defRPr/>
            </a:pPr>
            <a:r>
              <a:rPr lang="ja-JP" altLang="en-US" sz="2000" b="1" dirty="0">
                <a:latin typeface="+mj-lt"/>
                <a:ea typeface="+mj-ea"/>
                <a:cs typeface="+mj-cs"/>
              </a:rPr>
              <a:t>③　法定雇用率の算定基礎の見直しについて</a:t>
            </a:r>
          </a:p>
        </p:txBody>
      </p:sp>
      <p:sp>
        <p:nvSpPr>
          <p:cNvPr id="6" name="角丸四角形 5"/>
          <p:cNvSpPr/>
          <p:nvPr/>
        </p:nvSpPr>
        <p:spPr>
          <a:xfrm>
            <a:off x="507338" y="476250"/>
            <a:ext cx="8975593" cy="1584325"/>
          </a:xfrm>
          <a:prstGeom prst="roundRect">
            <a:avLst>
              <a:gd name="adj" fmla="val 1275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2300"/>
              </a:lnSpc>
              <a:spcBef>
                <a:spcPts val="0"/>
              </a:spcBef>
              <a:spcAft>
                <a:spcPts val="0"/>
              </a:spcAft>
              <a:defRPr/>
            </a:pPr>
            <a:r>
              <a:rPr lang="ja-JP" altLang="en-US" sz="1600" dirty="0">
                <a:solidFill>
                  <a:srgbClr val="000000"/>
                </a:solidFill>
                <a:latin typeface="ＭＳ Ｐゴシック" pitchFamily="50" charset="-128"/>
                <a:ea typeface="ＭＳ Ｐゴシック" pitchFamily="50" charset="-128"/>
              </a:rPr>
              <a:t>◎法定雇用率の</a:t>
            </a:r>
            <a:r>
              <a:rPr lang="ja-JP" altLang="en-US" sz="1600" b="1" u="sng" dirty="0">
                <a:solidFill>
                  <a:srgbClr val="000000"/>
                </a:solidFill>
                <a:latin typeface="ＭＳ Ｐゴシック" pitchFamily="50" charset="-128"/>
                <a:ea typeface="ＭＳ Ｐゴシック" pitchFamily="50" charset="-128"/>
              </a:rPr>
              <a:t>算定基礎の対象に、新たに精神障害者を追加 </a:t>
            </a:r>
            <a:r>
              <a:rPr lang="en-US" altLang="ja-JP" sz="1600" dirty="0">
                <a:solidFill>
                  <a:srgbClr val="000000"/>
                </a:solidFill>
                <a:latin typeface="ＭＳ Ｐゴシック" pitchFamily="50" charset="-128"/>
                <a:ea typeface="ＭＳ Ｐゴシック" pitchFamily="50" charset="-128"/>
              </a:rPr>
              <a:t>【</a:t>
            </a:r>
            <a:r>
              <a:rPr lang="ja-JP" altLang="en-US" sz="1600" dirty="0">
                <a:solidFill>
                  <a:srgbClr val="000000"/>
                </a:solidFill>
                <a:latin typeface="ＭＳ Ｐゴシック" pitchFamily="50" charset="-128"/>
                <a:ea typeface="ＭＳ Ｐゴシック" pitchFamily="50" charset="-128"/>
              </a:rPr>
              <a:t>施行期日 平成</a:t>
            </a:r>
            <a:r>
              <a:rPr lang="en-US" altLang="ja-JP" sz="1600" dirty="0">
                <a:solidFill>
                  <a:srgbClr val="000000"/>
                </a:solidFill>
                <a:latin typeface="ＭＳ Ｐゴシック" pitchFamily="50" charset="-128"/>
                <a:ea typeface="ＭＳ Ｐゴシック" pitchFamily="50" charset="-128"/>
              </a:rPr>
              <a:t>30</a:t>
            </a:r>
            <a:r>
              <a:rPr lang="ja-JP" altLang="en-US" sz="1600" dirty="0">
                <a:solidFill>
                  <a:srgbClr val="000000"/>
                </a:solidFill>
                <a:latin typeface="ＭＳ Ｐゴシック" pitchFamily="50" charset="-128"/>
                <a:ea typeface="ＭＳ Ｐゴシック" pitchFamily="50" charset="-128"/>
              </a:rPr>
              <a:t>年</a:t>
            </a:r>
            <a:r>
              <a:rPr lang="en-US" altLang="ja-JP" sz="1600" dirty="0">
                <a:solidFill>
                  <a:srgbClr val="000000"/>
                </a:solidFill>
                <a:latin typeface="ＭＳ Ｐゴシック" pitchFamily="50" charset="-128"/>
                <a:ea typeface="ＭＳ Ｐゴシック" pitchFamily="50" charset="-128"/>
              </a:rPr>
              <a:t>4</a:t>
            </a:r>
            <a:r>
              <a:rPr lang="ja-JP" altLang="en-US" sz="1600" dirty="0">
                <a:solidFill>
                  <a:srgbClr val="000000"/>
                </a:solidFill>
                <a:latin typeface="ＭＳ Ｐゴシック" pitchFamily="50" charset="-128"/>
                <a:ea typeface="ＭＳ Ｐゴシック" pitchFamily="50" charset="-128"/>
              </a:rPr>
              <a:t>月</a:t>
            </a:r>
            <a:r>
              <a:rPr lang="en-US" altLang="ja-JP" sz="1600" dirty="0">
                <a:solidFill>
                  <a:srgbClr val="000000"/>
                </a:solidFill>
                <a:latin typeface="ＭＳ Ｐゴシック" pitchFamily="50" charset="-128"/>
                <a:ea typeface="ＭＳ Ｐゴシック" pitchFamily="50" charset="-128"/>
              </a:rPr>
              <a:t>1</a:t>
            </a:r>
            <a:r>
              <a:rPr lang="ja-JP" altLang="en-US" sz="1600" dirty="0">
                <a:solidFill>
                  <a:srgbClr val="000000"/>
                </a:solidFill>
                <a:latin typeface="ＭＳ Ｐゴシック" pitchFamily="50" charset="-128"/>
                <a:ea typeface="ＭＳ Ｐゴシック" pitchFamily="50" charset="-128"/>
              </a:rPr>
              <a:t>日</a:t>
            </a:r>
            <a:r>
              <a:rPr lang="en-US" altLang="ja-JP" sz="1600" dirty="0">
                <a:solidFill>
                  <a:srgbClr val="000000"/>
                </a:solidFill>
                <a:latin typeface="ＭＳ Ｐゴシック" pitchFamily="50" charset="-128"/>
                <a:ea typeface="ＭＳ Ｐゴシック" pitchFamily="50" charset="-128"/>
              </a:rPr>
              <a:t>】</a:t>
            </a:r>
            <a:r>
              <a:rPr lang="ja-JP" altLang="en-US" sz="1600" dirty="0" err="1">
                <a:solidFill>
                  <a:srgbClr val="000000"/>
                </a:solidFill>
                <a:latin typeface="ＭＳ Ｐゴシック" pitchFamily="50" charset="-128"/>
                <a:ea typeface="ＭＳ Ｐゴシック" pitchFamily="50" charset="-128"/>
              </a:rPr>
              <a:t>。</a:t>
            </a:r>
            <a:r>
              <a:rPr lang="ja-JP" altLang="en-US" sz="1600" dirty="0">
                <a:solidFill>
                  <a:srgbClr val="000000"/>
                </a:solidFill>
                <a:latin typeface="ＭＳ Ｐゴシック" pitchFamily="50" charset="-128"/>
                <a:ea typeface="ＭＳ Ｐゴシック" pitchFamily="50" charset="-128"/>
              </a:rPr>
              <a:t>　</a:t>
            </a:r>
            <a:endParaRPr lang="en-US" altLang="ja-JP" sz="1600" dirty="0">
              <a:solidFill>
                <a:srgbClr val="000000"/>
              </a:solidFill>
              <a:latin typeface="ＭＳ Ｐゴシック" pitchFamily="50" charset="-128"/>
              <a:ea typeface="ＭＳ Ｐゴシック" pitchFamily="50" charset="-128"/>
            </a:endParaRPr>
          </a:p>
          <a:p>
            <a:pPr fontAlgn="auto">
              <a:lnSpc>
                <a:spcPts val="2300"/>
              </a:lnSpc>
              <a:spcBef>
                <a:spcPts val="0"/>
              </a:spcBef>
              <a:spcAft>
                <a:spcPts val="0"/>
              </a:spcAft>
              <a:defRPr/>
            </a:pPr>
            <a:r>
              <a:rPr lang="ja-JP" altLang="en-US" sz="1600" dirty="0">
                <a:solidFill>
                  <a:srgbClr val="000000"/>
                </a:solidFill>
                <a:latin typeface="ＭＳ Ｐゴシック" pitchFamily="50" charset="-128"/>
                <a:ea typeface="ＭＳ Ｐゴシック" pitchFamily="50" charset="-128"/>
              </a:rPr>
              <a:t>◎法定雇用率は原則５年ごとに見直し。</a:t>
            </a:r>
            <a:endParaRPr lang="en-US" altLang="ja-JP" sz="1600" dirty="0">
              <a:solidFill>
                <a:srgbClr val="000000"/>
              </a:solidFill>
              <a:latin typeface="ＭＳ Ｐゴシック" pitchFamily="50" charset="-128"/>
              <a:ea typeface="ＭＳ Ｐゴシック" pitchFamily="50" charset="-128"/>
            </a:endParaRPr>
          </a:p>
          <a:p>
            <a:pPr fontAlgn="auto">
              <a:lnSpc>
                <a:spcPts val="1900"/>
              </a:lnSpc>
              <a:spcBef>
                <a:spcPts val="0"/>
              </a:spcBef>
              <a:spcAft>
                <a:spcPts val="0"/>
              </a:spcAft>
              <a:defRPr/>
            </a:pPr>
            <a:r>
              <a:rPr lang="ja-JP" altLang="en-US" sz="1600" dirty="0">
                <a:solidFill>
                  <a:srgbClr val="000000"/>
                </a:solidFill>
                <a:latin typeface="ＭＳ Ｐゴシック" pitchFamily="50" charset="-128"/>
                <a:ea typeface="ＭＳ Ｐゴシック" pitchFamily="50" charset="-128"/>
              </a:rPr>
              <a:t>　⇒　施行後５年間（平成</a:t>
            </a:r>
            <a:r>
              <a:rPr lang="en-US" altLang="ja-JP" sz="1600" dirty="0">
                <a:solidFill>
                  <a:srgbClr val="000000"/>
                </a:solidFill>
                <a:latin typeface="ＭＳ Ｐゴシック" pitchFamily="50" charset="-128"/>
                <a:ea typeface="ＭＳ Ｐゴシック" pitchFamily="50" charset="-128"/>
              </a:rPr>
              <a:t>30</a:t>
            </a:r>
            <a:r>
              <a:rPr lang="ja-JP" altLang="en-US" sz="1600" dirty="0">
                <a:solidFill>
                  <a:srgbClr val="000000"/>
                </a:solidFill>
                <a:latin typeface="ＭＳ Ｐゴシック" pitchFamily="50" charset="-128"/>
                <a:ea typeface="ＭＳ Ｐゴシック" pitchFamily="50" charset="-128"/>
              </a:rPr>
              <a:t>年</a:t>
            </a:r>
            <a:r>
              <a:rPr lang="en-US" altLang="ja-JP" sz="1600" dirty="0">
                <a:solidFill>
                  <a:srgbClr val="000000"/>
                </a:solidFill>
                <a:latin typeface="ＭＳ Ｐゴシック" pitchFamily="50" charset="-128"/>
                <a:ea typeface="ＭＳ Ｐゴシック" pitchFamily="50" charset="-128"/>
              </a:rPr>
              <a:t>4</a:t>
            </a:r>
            <a:r>
              <a:rPr lang="ja-JP" altLang="en-US" sz="1600" dirty="0">
                <a:solidFill>
                  <a:srgbClr val="000000"/>
                </a:solidFill>
                <a:latin typeface="ＭＳ Ｐゴシック" pitchFamily="50" charset="-128"/>
                <a:ea typeface="ＭＳ Ｐゴシック" pitchFamily="50" charset="-128"/>
              </a:rPr>
              <a:t>月</a:t>
            </a:r>
            <a:r>
              <a:rPr lang="en-US" altLang="ja-JP" sz="1600" dirty="0">
                <a:solidFill>
                  <a:srgbClr val="000000"/>
                </a:solidFill>
                <a:latin typeface="ＭＳ Ｐゴシック" pitchFamily="50" charset="-128"/>
                <a:ea typeface="ＭＳ Ｐゴシック" pitchFamily="50" charset="-128"/>
              </a:rPr>
              <a:t>1</a:t>
            </a:r>
            <a:r>
              <a:rPr lang="ja-JP" altLang="en-US" sz="1600" dirty="0">
                <a:solidFill>
                  <a:srgbClr val="000000"/>
                </a:solidFill>
                <a:latin typeface="ＭＳ Ｐゴシック" pitchFamily="50" charset="-128"/>
                <a:ea typeface="ＭＳ Ｐゴシック" pitchFamily="50" charset="-128"/>
              </a:rPr>
              <a:t>日～平成</a:t>
            </a:r>
            <a:r>
              <a:rPr lang="en-US" altLang="ja-JP" sz="1600" dirty="0">
                <a:solidFill>
                  <a:srgbClr val="000000"/>
                </a:solidFill>
                <a:latin typeface="ＭＳ Ｐゴシック" pitchFamily="50" charset="-128"/>
                <a:ea typeface="ＭＳ Ｐゴシック" pitchFamily="50" charset="-128"/>
              </a:rPr>
              <a:t>35</a:t>
            </a:r>
            <a:r>
              <a:rPr lang="ja-JP" altLang="en-US" sz="1600" dirty="0">
                <a:solidFill>
                  <a:srgbClr val="000000"/>
                </a:solidFill>
                <a:latin typeface="ＭＳ Ｐゴシック" pitchFamily="50" charset="-128"/>
                <a:ea typeface="ＭＳ Ｐゴシック" pitchFamily="50" charset="-128"/>
              </a:rPr>
              <a:t>年</a:t>
            </a:r>
            <a:r>
              <a:rPr lang="en-US" altLang="ja-JP" sz="1600" dirty="0">
                <a:solidFill>
                  <a:srgbClr val="000000"/>
                </a:solidFill>
                <a:latin typeface="ＭＳ Ｐゴシック" pitchFamily="50" charset="-128"/>
                <a:ea typeface="ＭＳ Ｐゴシック" pitchFamily="50" charset="-128"/>
              </a:rPr>
              <a:t>3</a:t>
            </a:r>
            <a:r>
              <a:rPr lang="ja-JP" altLang="en-US" sz="1600" dirty="0">
                <a:solidFill>
                  <a:srgbClr val="000000"/>
                </a:solidFill>
                <a:latin typeface="ＭＳ Ｐゴシック" pitchFamily="50" charset="-128"/>
                <a:ea typeface="ＭＳ Ｐゴシック" pitchFamily="50" charset="-128"/>
              </a:rPr>
              <a:t>月</a:t>
            </a:r>
            <a:r>
              <a:rPr lang="en-US" altLang="ja-JP" sz="1600" dirty="0">
                <a:solidFill>
                  <a:srgbClr val="000000"/>
                </a:solidFill>
                <a:latin typeface="ＭＳ Ｐゴシック" pitchFamily="50" charset="-128"/>
                <a:ea typeface="ＭＳ Ｐゴシック" pitchFamily="50" charset="-128"/>
              </a:rPr>
              <a:t>31</a:t>
            </a:r>
            <a:r>
              <a:rPr lang="ja-JP" altLang="en-US" sz="1600" dirty="0">
                <a:solidFill>
                  <a:srgbClr val="000000"/>
                </a:solidFill>
                <a:latin typeface="ＭＳ Ｐゴシック" pitchFamily="50" charset="-128"/>
                <a:ea typeface="ＭＳ Ｐゴシック" pitchFamily="50" charset="-128"/>
              </a:rPr>
              <a:t>日まで）は猶予期間とし、精神障害者</a:t>
            </a:r>
            <a:endParaRPr lang="en-US" altLang="ja-JP" sz="1600" dirty="0">
              <a:solidFill>
                <a:srgbClr val="000000"/>
              </a:solidFill>
              <a:latin typeface="ＭＳ Ｐゴシック" pitchFamily="50" charset="-128"/>
              <a:ea typeface="ＭＳ Ｐゴシック" pitchFamily="50" charset="-128"/>
            </a:endParaRPr>
          </a:p>
          <a:p>
            <a:pPr fontAlgn="auto">
              <a:lnSpc>
                <a:spcPts val="1900"/>
              </a:lnSpc>
              <a:spcBef>
                <a:spcPts val="0"/>
              </a:spcBef>
              <a:spcAft>
                <a:spcPts val="0"/>
              </a:spcAft>
              <a:defRPr/>
            </a:pPr>
            <a:r>
              <a:rPr lang="ja-JP" altLang="en-US" sz="1600" dirty="0">
                <a:solidFill>
                  <a:srgbClr val="000000"/>
                </a:solidFill>
                <a:latin typeface="ＭＳ Ｐゴシック" pitchFamily="50" charset="-128"/>
                <a:ea typeface="ＭＳ Ｐゴシック" pitchFamily="50" charset="-128"/>
              </a:rPr>
              <a:t>　　の追加に係る法定雇用率の引き上げ分は、計算式どおりに引き上げないことも可能。</a:t>
            </a:r>
            <a:endParaRPr lang="en-US" altLang="ja-JP" sz="1600" dirty="0">
              <a:solidFill>
                <a:srgbClr val="000000"/>
              </a:solidFill>
              <a:latin typeface="ＭＳ Ｐゴシック" pitchFamily="50" charset="-128"/>
              <a:ea typeface="ＭＳ Ｐゴシック" pitchFamily="50" charset="-128"/>
            </a:endParaRPr>
          </a:p>
          <a:p>
            <a:pPr fontAlgn="auto">
              <a:lnSpc>
                <a:spcPts val="2000"/>
              </a:lnSpc>
              <a:spcBef>
                <a:spcPts val="0"/>
              </a:spcBef>
              <a:spcAft>
                <a:spcPts val="0"/>
              </a:spcAft>
              <a:defRPr/>
            </a:pPr>
            <a:r>
              <a:rPr lang="en-US" altLang="ja-JP" sz="1200" dirty="0">
                <a:solidFill>
                  <a:srgbClr val="000000"/>
                </a:solidFill>
                <a:latin typeface="ＭＳ Ｐゴシック" pitchFamily="50" charset="-128"/>
                <a:ea typeface="ＭＳ Ｐゴシック" pitchFamily="50" charset="-128"/>
              </a:rPr>
              <a:t>※</a:t>
            </a:r>
            <a:r>
              <a:rPr lang="ja-JP" altLang="en-US" sz="1200" dirty="0">
                <a:solidFill>
                  <a:srgbClr val="000000"/>
                </a:solidFill>
                <a:latin typeface="ＭＳ Ｐゴシック" pitchFamily="50" charset="-128"/>
                <a:ea typeface="ＭＳ Ｐゴシック" pitchFamily="50" charset="-128"/>
              </a:rPr>
              <a:t>　具体的な引上げ幅は、障害者の雇用状況や行政の支援状況等を踏まえ、労働政策審議会障害者雇用分科会で議論。</a:t>
            </a:r>
          </a:p>
        </p:txBody>
      </p:sp>
      <p:sp>
        <p:nvSpPr>
          <p:cNvPr id="15" name="正方形/長方形 14"/>
          <p:cNvSpPr/>
          <p:nvPr/>
        </p:nvSpPr>
        <p:spPr>
          <a:xfrm>
            <a:off x="271727" y="2276475"/>
            <a:ext cx="2497138" cy="4318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u="sng" dirty="0">
                <a:solidFill>
                  <a:schemeClr val="tx1"/>
                </a:solidFill>
                <a:latin typeface="ＭＳ Ｐゴシック" pitchFamily="50" charset="-128"/>
                <a:ea typeface="ＭＳ Ｐゴシック" pitchFamily="50" charset="-128"/>
              </a:rPr>
              <a:t>【</a:t>
            </a:r>
            <a:r>
              <a:rPr lang="ja-JP" altLang="en-US" sz="1400" u="sng" dirty="0">
                <a:solidFill>
                  <a:schemeClr val="tx1"/>
                </a:solidFill>
                <a:latin typeface="ＭＳ Ｐゴシック" pitchFamily="50" charset="-128"/>
                <a:ea typeface="ＭＳ Ｐゴシック" pitchFamily="50" charset="-128"/>
              </a:rPr>
              <a:t>法定雇用率の算定式</a:t>
            </a:r>
            <a:r>
              <a:rPr lang="en-US" altLang="ja-JP" sz="1400" u="sng" dirty="0">
                <a:solidFill>
                  <a:schemeClr val="tx1"/>
                </a:solidFill>
                <a:latin typeface="ＭＳ Ｐゴシック" pitchFamily="50" charset="-128"/>
                <a:ea typeface="ＭＳ Ｐゴシック" pitchFamily="50" charset="-128"/>
              </a:rPr>
              <a:t>】</a:t>
            </a:r>
            <a:endParaRPr lang="zh-CN" altLang="en-US" sz="1400" u="sng" dirty="0">
              <a:solidFill>
                <a:schemeClr val="tx1"/>
              </a:solidFill>
              <a:latin typeface="ＭＳ Ｐゴシック" pitchFamily="50" charset="-128"/>
              <a:ea typeface="ＭＳ Ｐゴシック" pitchFamily="50" charset="-128"/>
            </a:endParaRPr>
          </a:p>
        </p:txBody>
      </p:sp>
      <p:grpSp>
        <p:nvGrpSpPr>
          <p:cNvPr id="30726" name="グループ化 16"/>
          <p:cNvGrpSpPr>
            <a:grpSpLocks/>
          </p:cNvGrpSpPr>
          <p:nvPr/>
        </p:nvGrpSpPr>
        <p:grpSpPr bwMode="auto">
          <a:xfrm>
            <a:off x="271727" y="2636837"/>
            <a:ext cx="8227184" cy="1094573"/>
            <a:chOff x="395536" y="3573016"/>
            <a:chExt cx="7593993" cy="1095202"/>
          </a:xfrm>
        </p:grpSpPr>
        <p:sp>
          <p:nvSpPr>
            <p:cNvPr id="8" name="正方形/長方形 7"/>
            <p:cNvSpPr/>
            <p:nvPr/>
          </p:nvSpPr>
          <p:spPr>
            <a:xfrm>
              <a:off x="1919711" y="3573016"/>
              <a:ext cx="604969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 身体障害者、知的障害者及び</a:t>
              </a:r>
              <a:r>
                <a:rPr lang="ja-JP" altLang="en-US" sz="1400" b="1" u="sng" dirty="0">
                  <a:solidFill>
                    <a:srgbClr val="FF0000"/>
                  </a:solidFill>
                </a:rPr>
                <a:t>精神障害者</a:t>
              </a:r>
              <a:r>
                <a:rPr lang="ja-JP" altLang="en-US" sz="1400" dirty="0">
                  <a:solidFill>
                    <a:schemeClr val="tx1"/>
                  </a:solidFill>
                </a:rPr>
                <a:t>である常用労働者の数</a:t>
              </a:r>
            </a:p>
          </p:txBody>
        </p:sp>
        <p:sp>
          <p:nvSpPr>
            <p:cNvPr id="9" name="正方形/長方形 8"/>
            <p:cNvSpPr/>
            <p:nvPr/>
          </p:nvSpPr>
          <p:spPr>
            <a:xfrm>
              <a:off x="1941417" y="3860518"/>
              <a:ext cx="604811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　　失業している身体障害者、知的障害者及び</a:t>
              </a:r>
              <a:r>
                <a:rPr lang="ja-JP" altLang="en-US" sz="1400" b="1" u="sng" dirty="0">
                  <a:solidFill>
                    <a:srgbClr val="FF0000"/>
                  </a:solidFill>
                </a:rPr>
                <a:t>精神障害者</a:t>
              </a:r>
              <a:r>
                <a:rPr lang="ja-JP" altLang="en-US" sz="1400" dirty="0">
                  <a:solidFill>
                    <a:schemeClr val="tx1"/>
                  </a:solidFill>
                </a:rPr>
                <a:t>の数</a:t>
              </a:r>
            </a:p>
          </p:txBody>
        </p:sp>
        <p:sp>
          <p:nvSpPr>
            <p:cNvPr id="10" name="正方形/長方形 9"/>
            <p:cNvSpPr/>
            <p:nvPr/>
          </p:nvSpPr>
          <p:spPr>
            <a:xfrm>
              <a:off x="1898420" y="4236170"/>
              <a:ext cx="6048112"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CN" altLang="en-US" sz="1400" b="1" dirty="0">
                  <a:solidFill>
                    <a:schemeClr val="tx1"/>
                  </a:solidFill>
                  <a:latin typeface="ＭＳ Ｐゴシック" pitchFamily="50" charset="-128"/>
                  <a:ea typeface="ＭＳ Ｐゴシック" pitchFamily="50" charset="-128"/>
                </a:rPr>
                <a:t>常用労働者数　</a:t>
              </a:r>
              <a:r>
                <a:rPr lang="ja-JP" altLang="en-US" sz="1400" b="1" dirty="0">
                  <a:solidFill>
                    <a:schemeClr val="tx1"/>
                  </a:solidFill>
                  <a:latin typeface="ＭＳ Ｐゴシック" pitchFamily="50" charset="-128"/>
                  <a:ea typeface="ＭＳ Ｐゴシック" pitchFamily="50" charset="-128"/>
                </a:rPr>
                <a:t>－</a:t>
              </a:r>
              <a:r>
                <a:rPr lang="zh-CN" altLang="en-US" sz="1400" b="1" dirty="0">
                  <a:solidFill>
                    <a:schemeClr val="tx1"/>
                  </a:solidFill>
                  <a:latin typeface="ＭＳ Ｐゴシック" pitchFamily="50" charset="-128"/>
                  <a:ea typeface="ＭＳ Ｐゴシック" pitchFamily="50" charset="-128"/>
                </a:rPr>
                <a:t>　除外率相当労働者数　</a:t>
              </a:r>
              <a:r>
                <a:rPr lang="ja-JP" altLang="en-US" sz="1400" b="1" dirty="0">
                  <a:solidFill>
                    <a:schemeClr val="tx1"/>
                  </a:solidFill>
                  <a:latin typeface="ＭＳ Ｐゴシック" pitchFamily="50" charset="-128"/>
                  <a:ea typeface="ＭＳ Ｐゴシック" pitchFamily="50" charset="-128"/>
                </a:rPr>
                <a:t>＋</a:t>
              </a:r>
              <a:r>
                <a:rPr lang="zh-CN" altLang="en-US" sz="1400" b="1" dirty="0">
                  <a:solidFill>
                    <a:schemeClr val="tx1"/>
                  </a:solidFill>
                  <a:latin typeface="ＭＳ Ｐゴシック" pitchFamily="50" charset="-128"/>
                  <a:ea typeface="ＭＳ Ｐゴシック" pitchFamily="50" charset="-128"/>
                </a:rPr>
                <a:t>　失業者数　</a:t>
              </a:r>
            </a:p>
          </p:txBody>
        </p:sp>
        <p:sp>
          <p:nvSpPr>
            <p:cNvPr id="11" name="正方形/長方形 10"/>
            <p:cNvSpPr/>
            <p:nvPr/>
          </p:nvSpPr>
          <p:spPr>
            <a:xfrm>
              <a:off x="395536" y="4032066"/>
              <a:ext cx="1944603"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法定雇用率　</a:t>
              </a:r>
              <a:r>
                <a:rPr lang="zh-CN" altLang="en-US" sz="1400" dirty="0">
                  <a:solidFill>
                    <a:schemeClr val="tx1"/>
                  </a:solidFill>
                </a:rPr>
                <a:t>　</a:t>
              </a:r>
            </a:p>
          </p:txBody>
        </p:sp>
        <p:cxnSp>
          <p:nvCxnSpPr>
            <p:cNvPr id="13" name="直線コネクタ 12"/>
            <p:cNvCxnSpPr/>
            <p:nvPr/>
          </p:nvCxnSpPr>
          <p:spPr>
            <a:xfrm>
              <a:off x="2556030" y="4248090"/>
              <a:ext cx="495206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1908358" y="4032066"/>
              <a:ext cx="71910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dirty="0">
                  <a:solidFill>
                    <a:schemeClr val="tx1"/>
                  </a:solidFill>
                </a:rPr>
                <a:t>＝</a:t>
              </a:r>
              <a:endParaRPr lang="zh-CN" altLang="en-US" sz="1400" dirty="0">
                <a:solidFill>
                  <a:schemeClr val="tx1"/>
                </a:solidFill>
              </a:endParaRPr>
            </a:p>
          </p:txBody>
        </p:sp>
      </p:grpSp>
      <p:sp>
        <p:nvSpPr>
          <p:cNvPr id="18" name="正方形/長方形 17"/>
          <p:cNvSpPr/>
          <p:nvPr/>
        </p:nvSpPr>
        <p:spPr>
          <a:xfrm>
            <a:off x="77391" y="3860800"/>
            <a:ext cx="2614083" cy="4318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u="sng" dirty="0">
                <a:solidFill>
                  <a:schemeClr val="tx1"/>
                </a:solidFill>
                <a:latin typeface="ＭＳ Ｐゴシック" pitchFamily="50" charset="-128"/>
                <a:ea typeface="ＭＳ Ｐゴシック" pitchFamily="50" charset="-128"/>
              </a:rPr>
              <a:t>【</a:t>
            </a:r>
            <a:r>
              <a:rPr lang="ja-JP" altLang="en-US" sz="1400" u="sng" dirty="0">
                <a:solidFill>
                  <a:schemeClr val="tx1"/>
                </a:solidFill>
                <a:latin typeface="ＭＳ Ｐゴシック" pitchFamily="50" charset="-128"/>
                <a:ea typeface="ＭＳ Ｐゴシック" pitchFamily="50" charset="-128"/>
              </a:rPr>
              <a:t>激変緩和措置の内容</a:t>
            </a:r>
            <a:r>
              <a:rPr lang="en-US" altLang="ja-JP" sz="1400" u="sng" dirty="0">
                <a:solidFill>
                  <a:schemeClr val="tx1"/>
                </a:solidFill>
                <a:latin typeface="ＭＳ Ｐゴシック" pitchFamily="50" charset="-128"/>
                <a:ea typeface="ＭＳ Ｐゴシック" pitchFamily="50" charset="-128"/>
              </a:rPr>
              <a:t>】</a:t>
            </a:r>
            <a:endParaRPr lang="zh-CN" altLang="en-US" sz="1400" u="sng" dirty="0">
              <a:solidFill>
                <a:schemeClr val="tx1"/>
              </a:solidFill>
              <a:latin typeface="ＭＳ Ｐゴシック" pitchFamily="50" charset="-128"/>
              <a:ea typeface="ＭＳ Ｐゴシック" pitchFamily="50" charset="-128"/>
            </a:endParaRPr>
          </a:p>
        </p:txBody>
      </p:sp>
      <p:cxnSp>
        <p:nvCxnSpPr>
          <p:cNvPr id="22" name="直線矢印コネクタ 21"/>
          <p:cNvCxnSpPr/>
          <p:nvPr/>
        </p:nvCxnSpPr>
        <p:spPr>
          <a:xfrm flipH="1">
            <a:off x="5601072" y="2492375"/>
            <a:ext cx="1728192" cy="2159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flipH="1">
            <a:off x="7113240" y="2560379"/>
            <a:ext cx="432048" cy="436821"/>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円/楕円 33"/>
          <p:cNvSpPr/>
          <p:nvPr/>
        </p:nvSpPr>
        <p:spPr>
          <a:xfrm>
            <a:off x="7113240" y="2271454"/>
            <a:ext cx="1014677" cy="288925"/>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400" b="1" dirty="0">
                <a:solidFill>
                  <a:srgbClr val="FF0000"/>
                </a:solidFill>
              </a:rPr>
              <a:t>追加</a:t>
            </a:r>
          </a:p>
        </p:txBody>
      </p:sp>
      <p:sp>
        <p:nvSpPr>
          <p:cNvPr id="29" name="正方形/長方形 28"/>
          <p:cNvSpPr/>
          <p:nvPr/>
        </p:nvSpPr>
        <p:spPr>
          <a:xfrm>
            <a:off x="507339" y="4221163"/>
            <a:ext cx="9438217" cy="2303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2000"/>
              </a:lnSpc>
              <a:spcBef>
                <a:spcPts val="0"/>
              </a:spcBef>
              <a:spcAft>
                <a:spcPts val="0"/>
              </a:spcAft>
              <a:defRPr/>
            </a:pPr>
            <a:r>
              <a:rPr lang="ja-JP" altLang="en-US" sz="1600" dirty="0">
                <a:solidFill>
                  <a:schemeClr val="tx1"/>
                </a:solidFill>
                <a:latin typeface="ＭＳ Ｐゴシック" pitchFamily="50" charset="-128"/>
                <a:ea typeface="ＭＳ Ｐゴシック" pitchFamily="50" charset="-128"/>
              </a:rPr>
              <a:t>○　平成</a:t>
            </a:r>
            <a:r>
              <a:rPr lang="en-US" altLang="ja-JP" sz="1600" dirty="0">
                <a:solidFill>
                  <a:schemeClr val="tx1"/>
                </a:solidFill>
                <a:latin typeface="ＭＳ Ｐゴシック" pitchFamily="50" charset="-128"/>
                <a:ea typeface="ＭＳ Ｐゴシック" pitchFamily="50" charset="-128"/>
              </a:rPr>
              <a:t>25</a:t>
            </a:r>
            <a:r>
              <a:rPr lang="ja-JP" altLang="en-US" sz="1600" dirty="0">
                <a:solidFill>
                  <a:schemeClr val="tx1"/>
                </a:solidFill>
                <a:latin typeface="ＭＳ Ｐゴシック" pitchFamily="50" charset="-128"/>
                <a:ea typeface="ＭＳ Ｐゴシック" pitchFamily="50" charset="-128"/>
              </a:rPr>
              <a:t>年</a:t>
            </a:r>
            <a:r>
              <a:rPr lang="en-US" altLang="ja-JP" sz="1600" dirty="0">
                <a:solidFill>
                  <a:schemeClr val="tx1"/>
                </a:solidFill>
                <a:latin typeface="ＭＳ Ｐゴシック" pitchFamily="50" charset="-128"/>
                <a:ea typeface="ＭＳ Ｐゴシック" pitchFamily="50" charset="-128"/>
              </a:rPr>
              <a:t>4</a:t>
            </a:r>
            <a:r>
              <a:rPr lang="ja-JP" altLang="en-US" sz="1600" dirty="0">
                <a:solidFill>
                  <a:schemeClr val="tx1"/>
                </a:solidFill>
                <a:latin typeface="ＭＳ Ｐゴシック" pitchFamily="50" charset="-128"/>
                <a:ea typeface="ＭＳ Ｐゴシック" pitchFamily="50" charset="-128"/>
              </a:rPr>
              <a:t>月</a:t>
            </a:r>
            <a:r>
              <a:rPr lang="en-US" altLang="ja-JP" sz="1600" dirty="0">
                <a:solidFill>
                  <a:schemeClr val="tx1"/>
                </a:solidFill>
                <a:latin typeface="ＭＳ Ｐゴシック" pitchFamily="50" charset="-128"/>
                <a:ea typeface="ＭＳ Ｐゴシック" pitchFamily="50" charset="-128"/>
              </a:rPr>
              <a:t>1</a:t>
            </a:r>
            <a:r>
              <a:rPr lang="ja-JP" altLang="en-US" sz="1600" dirty="0">
                <a:solidFill>
                  <a:schemeClr val="tx1"/>
                </a:solidFill>
                <a:latin typeface="ＭＳ Ｐゴシック" pitchFamily="50" charset="-128"/>
                <a:ea typeface="ＭＳ Ｐゴシック" pitchFamily="50" charset="-128"/>
              </a:rPr>
              <a:t>日～平成</a:t>
            </a:r>
            <a:r>
              <a:rPr lang="en-US" altLang="ja-JP" sz="1600" dirty="0">
                <a:solidFill>
                  <a:schemeClr val="tx1"/>
                </a:solidFill>
                <a:latin typeface="ＭＳ Ｐゴシック" pitchFamily="50" charset="-128"/>
                <a:ea typeface="ＭＳ Ｐゴシック" pitchFamily="50" charset="-128"/>
              </a:rPr>
              <a:t>30</a:t>
            </a:r>
            <a:r>
              <a:rPr lang="ja-JP" altLang="en-US" sz="1600" dirty="0">
                <a:solidFill>
                  <a:schemeClr val="tx1"/>
                </a:solidFill>
                <a:latin typeface="ＭＳ Ｐゴシック" pitchFamily="50" charset="-128"/>
                <a:ea typeface="ＭＳ Ｐゴシック" pitchFamily="50" charset="-128"/>
              </a:rPr>
              <a:t>年</a:t>
            </a:r>
            <a:r>
              <a:rPr lang="en-US" altLang="ja-JP" sz="1600" dirty="0">
                <a:solidFill>
                  <a:schemeClr val="tx1"/>
                </a:solidFill>
                <a:latin typeface="ＭＳ Ｐゴシック" pitchFamily="50" charset="-128"/>
                <a:ea typeface="ＭＳ Ｐゴシック" pitchFamily="50" charset="-128"/>
              </a:rPr>
              <a:t>3</a:t>
            </a:r>
            <a:r>
              <a:rPr lang="ja-JP" altLang="en-US" sz="1600" dirty="0">
                <a:solidFill>
                  <a:schemeClr val="tx1"/>
                </a:solidFill>
                <a:latin typeface="ＭＳ Ｐゴシック" pitchFamily="50" charset="-128"/>
                <a:ea typeface="ＭＳ Ｐゴシック" pitchFamily="50" charset="-128"/>
              </a:rPr>
              <a:t>月</a:t>
            </a:r>
            <a:r>
              <a:rPr lang="en-US" altLang="ja-JP" sz="1600" dirty="0">
                <a:solidFill>
                  <a:schemeClr val="tx1"/>
                </a:solidFill>
                <a:latin typeface="ＭＳ Ｐゴシック" pitchFamily="50" charset="-128"/>
                <a:ea typeface="ＭＳ Ｐゴシック" pitchFamily="50" charset="-128"/>
              </a:rPr>
              <a:t>31</a:t>
            </a:r>
            <a:r>
              <a:rPr lang="ja-JP" altLang="en-US" sz="1600" dirty="0">
                <a:solidFill>
                  <a:schemeClr val="tx1"/>
                </a:solidFill>
                <a:latin typeface="ＭＳ Ｐゴシック" pitchFamily="50" charset="-128"/>
                <a:ea typeface="ＭＳ Ｐゴシック" pitchFamily="50" charset="-128"/>
              </a:rPr>
              <a:t>日</a:t>
            </a:r>
            <a:endParaRPr lang="en-US" altLang="ja-JP" sz="1600" dirty="0">
              <a:solidFill>
                <a:schemeClr val="tx1"/>
              </a:solidFill>
              <a:latin typeface="ＭＳ Ｐゴシック" pitchFamily="50" charset="-128"/>
              <a:ea typeface="ＭＳ Ｐゴシック" pitchFamily="50" charset="-128"/>
            </a:endParaRPr>
          </a:p>
          <a:p>
            <a:pPr fontAlgn="auto">
              <a:lnSpc>
                <a:spcPts val="2000"/>
              </a:lnSpc>
              <a:spcBef>
                <a:spcPts val="0"/>
              </a:spcBef>
              <a:spcAft>
                <a:spcPts val="0"/>
              </a:spcAft>
              <a:defRPr/>
            </a:pPr>
            <a:r>
              <a:rPr lang="ja-JP" altLang="en-US" sz="1600" dirty="0">
                <a:solidFill>
                  <a:schemeClr val="tx1"/>
                </a:solidFill>
                <a:latin typeface="ＭＳ Ｐゴシック" pitchFamily="50" charset="-128"/>
                <a:ea typeface="ＭＳ Ｐゴシック" pitchFamily="50" charset="-128"/>
              </a:rPr>
              <a:t>　　　　身体障害者・知的障害者を算定基礎として計算した率（</a:t>
            </a:r>
            <a:r>
              <a:rPr lang="en-US" altLang="ja-JP" sz="1600" dirty="0">
                <a:solidFill>
                  <a:schemeClr val="tx1"/>
                </a:solidFill>
                <a:latin typeface="ＭＳ Ｐゴシック" pitchFamily="50" charset="-128"/>
                <a:ea typeface="ＭＳ Ｐゴシック" pitchFamily="50" charset="-128"/>
              </a:rPr>
              <a:t>2.0</a:t>
            </a:r>
            <a:r>
              <a:rPr lang="ja-JP" altLang="en-US" sz="1600" dirty="0">
                <a:solidFill>
                  <a:schemeClr val="tx1"/>
                </a:solidFill>
                <a:latin typeface="ＭＳ Ｐゴシック" pitchFamily="50" charset="-128"/>
                <a:ea typeface="ＭＳ Ｐゴシック" pitchFamily="50" charset="-128"/>
              </a:rPr>
              <a:t>％）</a:t>
            </a:r>
            <a:endParaRPr lang="en-US" altLang="ja-JP" sz="1600" dirty="0">
              <a:solidFill>
                <a:schemeClr val="tx1"/>
              </a:solidFill>
              <a:latin typeface="ＭＳ Ｐゴシック" pitchFamily="50" charset="-128"/>
              <a:ea typeface="ＭＳ Ｐゴシック" pitchFamily="50" charset="-128"/>
            </a:endParaRPr>
          </a:p>
          <a:p>
            <a:pPr fontAlgn="auto">
              <a:lnSpc>
                <a:spcPts val="300"/>
              </a:lnSpc>
              <a:spcBef>
                <a:spcPts val="0"/>
              </a:spcBef>
              <a:spcAft>
                <a:spcPts val="0"/>
              </a:spcAft>
              <a:defRPr/>
            </a:pPr>
            <a:endParaRPr lang="en-US" altLang="ja-JP" sz="1600" dirty="0">
              <a:solidFill>
                <a:schemeClr val="tx1"/>
              </a:solidFill>
              <a:latin typeface="ＭＳ Ｐゴシック" pitchFamily="50" charset="-128"/>
              <a:ea typeface="ＭＳ Ｐゴシック" pitchFamily="50" charset="-128"/>
            </a:endParaRPr>
          </a:p>
          <a:p>
            <a:pPr fontAlgn="auto">
              <a:lnSpc>
                <a:spcPts val="300"/>
              </a:lnSpc>
              <a:spcBef>
                <a:spcPts val="0"/>
              </a:spcBef>
              <a:spcAft>
                <a:spcPts val="0"/>
              </a:spcAft>
              <a:defRPr/>
            </a:pPr>
            <a:endParaRPr lang="en-US" altLang="ja-JP" sz="1600" dirty="0">
              <a:solidFill>
                <a:schemeClr val="tx1"/>
              </a:solidFill>
              <a:latin typeface="ＭＳ Ｐゴシック" pitchFamily="50" charset="-128"/>
              <a:ea typeface="ＭＳ Ｐゴシック" pitchFamily="50" charset="-128"/>
            </a:endParaRPr>
          </a:p>
          <a:p>
            <a:pPr fontAlgn="auto">
              <a:lnSpc>
                <a:spcPts val="300"/>
              </a:lnSpc>
              <a:spcBef>
                <a:spcPts val="0"/>
              </a:spcBef>
              <a:spcAft>
                <a:spcPts val="0"/>
              </a:spcAft>
              <a:defRPr/>
            </a:pPr>
            <a:endParaRPr lang="en-US" altLang="ja-JP" sz="1600" dirty="0">
              <a:solidFill>
                <a:schemeClr val="tx1"/>
              </a:solidFill>
              <a:latin typeface="ＭＳ Ｐゴシック" pitchFamily="50" charset="-128"/>
              <a:ea typeface="ＭＳ Ｐゴシック" pitchFamily="50" charset="-128"/>
            </a:endParaRPr>
          </a:p>
          <a:p>
            <a:pPr fontAlgn="auto">
              <a:lnSpc>
                <a:spcPts val="1800"/>
              </a:lnSpc>
              <a:spcBef>
                <a:spcPts val="0"/>
              </a:spcBef>
              <a:spcAft>
                <a:spcPts val="0"/>
              </a:spcAft>
              <a:defRPr/>
            </a:pPr>
            <a:r>
              <a:rPr lang="ja-JP" altLang="en-US" sz="1600" u="sng" dirty="0">
                <a:solidFill>
                  <a:schemeClr val="tx1"/>
                </a:solidFill>
                <a:latin typeface="ＭＳ Ｐゴシック" pitchFamily="50" charset="-128"/>
                <a:ea typeface="ＭＳ Ｐゴシック" pitchFamily="50" charset="-128"/>
              </a:rPr>
              <a:t>○　平成</a:t>
            </a:r>
            <a:r>
              <a:rPr lang="en-US" altLang="ja-JP" sz="1600" u="sng" dirty="0">
                <a:solidFill>
                  <a:schemeClr val="tx1"/>
                </a:solidFill>
                <a:latin typeface="ＭＳ Ｐゴシック" pitchFamily="50" charset="-128"/>
                <a:ea typeface="ＭＳ Ｐゴシック" pitchFamily="50" charset="-128"/>
              </a:rPr>
              <a:t>30</a:t>
            </a:r>
            <a:r>
              <a:rPr lang="ja-JP" altLang="en-US" sz="1600" u="sng" dirty="0">
                <a:solidFill>
                  <a:schemeClr val="tx1"/>
                </a:solidFill>
                <a:latin typeface="ＭＳ Ｐゴシック" pitchFamily="50" charset="-128"/>
                <a:ea typeface="ＭＳ Ｐゴシック" pitchFamily="50" charset="-128"/>
              </a:rPr>
              <a:t>年</a:t>
            </a:r>
            <a:r>
              <a:rPr lang="en-US" altLang="ja-JP" sz="1600" u="sng" dirty="0">
                <a:solidFill>
                  <a:schemeClr val="tx1"/>
                </a:solidFill>
                <a:latin typeface="ＭＳ Ｐゴシック" pitchFamily="50" charset="-128"/>
                <a:ea typeface="ＭＳ Ｐゴシック" pitchFamily="50" charset="-128"/>
              </a:rPr>
              <a:t>4</a:t>
            </a:r>
            <a:r>
              <a:rPr lang="ja-JP" altLang="en-US" sz="1600" u="sng" dirty="0">
                <a:solidFill>
                  <a:schemeClr val="tx1"/>
                </a:solidFill>
                <a:latin typeface="ＭＳ Ｐゴシック" pitchFamily="50" charset="-128"/>
                <a:ea typeface="ＭＳ Ｐゴシック" pitchFamily="50" charset="-128"/>
              </a:rPr>
              <a:t>月</a:t>
            </a:r>
            <a:r>
              <a:rPr lang="en-US" altLang="ja-JP" sz="1600" u="sng" dirty="0">
                <a:solidFill>
                  <a:schemeClr val="tx1"/>
                </a:solidFill>
                <a:latin typeface="ＭＳ Ｐゴシック" pitchFamily="50" charset="-128"/>
                <a:ea typeface="ＭＳ Ｐゴシック" pitchFamily="50" charset="-128"/>
              </a:rPr>
              <a:t>1</a:t>
            </a:r>
            <a:r>
              <a:rPr lang="ja-JP" altLang="en-US" sz="1600" u="sng" dirty="0">
                <a:solidFill>
                  <a:schemeClr val="tx1"/>
                </a:solidFill>
                <a:latin typeface="ＭＳ Ｐゴシック" pitchFamily="50" charset="-128"/>
                <a:ea typeface="ＭＳ Ｐゴシック" pitchFamily="50" charset="-128"/>
              </a:rPr>
              <a:t>日～平成</a:t>
            </a:r>
            <a:r>
              <a:rPr lang="en-US" altLang="ja-JP" sz="1600" u="sng" dirty="0">
                <a:solidFill>
                  <a:schemeClr val="tx1"/>
                </a:solidFill>
                <a:latin typeface="ＭＳ Ｐゴシック" pitchFamily="50" charset="-128"/>
                <a:ea typeface="ＭＳ Ｐゴシック" pitchFamily="50" charset="-128"/>
              </a:rPr>
              <a:t>35</a:t>
            </a:r>
            <a:r>
              <a:rPr lang="ja-JP" altLang="en-US" sz="1600" u="sng" dirty="0">
                <a:solidFill>
                  <a:schemeClr val="tx1"/>
                </a:solidFill>
                <a:latin typeface="ＭＳ Ｐゴシック" pitchFamily="50" charset="-128"/>
                <a:ea typeface="ＭＳ Ｐゴシック" pitchFamily="50" charset="-128"/>
              </a:rPr>
              <a:t>年</a:t>
            </a:r>
            <a:r>
              <a:rPr lang="en-US" altLang="ja-JP" sz="1600" u="sng" dirty="0">
                <a:solidFill>
                  <a:schemeClr val="tx1"/>
                </a:solidFill>
                <a:latin typeface="ＭＳ Ｐゴシック" pitchFamily="50" charset="-128"/>
                <a:ea typeface="ＭＳ Ｐゴシック" pitchFamily="50" charset="-128"/>
              </a:rPr>
              <a:t>3</a:t>
            </a:r>
            <a:r>
              <a:rPr lang="ja-JP" altLang="en-US" sz="1600" u="sng" dirty="0">
                <a:solidFill>
                  <a:schemeClr val="tx1"/>
                </a:solidFill>
                <a:latin typeface="ＭＳ Ｐゴシック" pitchFamily="50" charset="-128"/>
                <a:ea typeface="ＭＳ Ｐゴシック" pitchFamily="50" charset="-128"/>
              </a:rPr>
              <a:t>月</a:t>
            </a:r>
            <a:r>
              <a:rPr lang="en-US" altLang="ja-JP" sz="1600" u="sng" dirty="0">
                <a:solidFill>
                  <a:schemeClr val="tx1"/>
                </a:solidFill>
                <a:latin typeface="ＭＳ Ｐゴシック" pitchFamily="50" charset="-128"/>
                <a:ea typeface="ＭＳ Ｐゴシック" pitchFamily="50" charset="-128"/>
              </a:rPr>
              <a:t>31</a:t>
            </a:r>
            <a:r>
              <a:rPr lang="ja-JP" altLang="en-US" sz="1600" u="sng" dirty="0">
                <a:solidFill>
                  <a:schemeClr val="tx1"/>
                </a:solidFill>
                <a:latin typeface="ＭＳ Ｐゴシック" pitchFamily="50" charset="-128"/>
                <a:ea typeface="ＭＳ Ｐゴシック" pitchFamily="50" charset="-128"/>
              </a:rPr>
              <a:t>日</a:t>
            </a:r>
            <a:endParaRPr lang="en-US" altLang="ja-JP" sz="1600" u="sng" dirty="0">
              <a:solidFill>
                <a:schemeClr val="tx1"/>
              </a:solidFill>
              <a:latin typeface="ＭＳ Ｐゴシック" pitchFamily="50" charset="-128"/>
              <a:ea typeface="ＭＳ Ｐゴシック" pitchFamily="50" charset="-128"/>
            </a:endParaRPr>
          </a:p>
          <a:p>
            <a:pPr fontAlgn="auto">
              <a:lnSpc>
                <a:spcPts val="1800"/>
              </a:lnSpc>
              <a:spcBef>
                <a:spcPts val="0"/>
              </a:spcBef>
              <a:spcAft>
                <a:spcPts val="0"/>
              </a:spcAft>
              <a:defRPr/>
            </a:pPr>
            <a:r>
              <a:rPr lang="ja-JP" altLang="en-US" sz="1600" dirty="0">
                <a:solidFill>
                  <a:schemeClr val="tx1"/>
                </a:solidFill>
                <a:latin typeface="ＭＳ Ｐゴシック" pitchFamily="50" charset="-128"/>
                <a:ea typeface="ＭＳ Ｐゴシック" pitchFamily="50" charset="-128"/>
              </a:rPr>
              <a:t>　　　　</a:t>
            </a:r>
            <a:r>
              <a:rPr lang="ja-JP" altLang="en-US" sz="1600" u="sng" dirty="0">
                <a:solidFill>
                  <a:schemeClr val="tx1"/>
                </a:solidFill>
                <a:latin typeface="ＭＳ Ｐゴシック" pitchFamily="50" charset="-128"/>
                <a:ea typeface="ＭＳ Ｐゴシック" pitchFamily="50" charset="-128"/>
              </a:rPr>
              <a:t>身体障害者・知的障害者を算定基礎として計算した率と</a:t>
            </a:r>
            <a:endParaRPr lang="en-US" altLang="ja-JP" sz="1600" u="sng" dirty="0">
              <a:solidFill>
                <a:schemeClr val="tx1"/>
              </a:solidFill>
              <a:latin typeface="ＭＳ Ｐゴシック" pitchFamily="50" charset="-128"/>
              <a:ea typeface="ＭＳ Ｐゴシック" pitchFamily="50" charset="-128"/>
            </a:endParaRPr>
          </a:p>
          <a:p>
            <a:pPr fontAlgn="auto">
              <a:lnSpc>
                <a:spcPts val="1800"/>
              </a:lnSpc>
              <a:spcBef>
                <a:spcPts val="0"/>
              </a:spcBef>
              <a:spcAft>
                <a:spcPts val="0"/>
              </a:spcAft>
              <a:defRPr/>
            </a:pPr>
            <a:r>
              <a:rPr lang="ja-JP" altLang="en-US" sz="1600" dirty="0">
                <a:solidFill>
                  <a:schemeClr val="tx1"/>
                </a:solidFill>
                <a:latin typeface="ＭＳ Ｐゴシック" pitchFamily="50" charset="-128"/>
                <a:ea typeface="ＭＳ Ｐゴシック" pitchFamily="50" charset="-128"/>
              </a:rPr>
              <a:t>　　　　</a:t>
            </a:r>
            <a:r>
              <a:rPr lang="ja-JP" altLang="en-US" sz="1600" u="sng" dirty="0">
                <a:solidFill>
                  <a:schemeClr val="tx1"/>
                </a:solidFill>
                <a:latin typeface="ＭＳ Ｐゴシック" pitchFamily="50" charset="-128"/>
                <a:ea typeface="ＭＳ Ｐゴシック" pitchFamily="50" charset="-128"/>
              </a:rPr>
              <a:t>身体障害者・知的障害者・精神障害者を算定基礎として計算した率との間で政令で　</a:t>
            </a:r>
            <a:endParaRPr lang="en-US" altLang="ja-JP" sz="1600" u="sng" dirty="0">
              <a:solidFill>
                <a:schemeClr val="tx1"/>
              </a:solidFill>
              <a:latin typeface="ＭＳ Ｐゴシック" pitchFamily="50" charset="-128"/>
              <a:ea typeface="ＭＳ Ｐゴシック" pitchFamily="50" charset="-128"/>
            </a:endParaRPr>
          </a:p>
          <a:p>
            <a:pPr fontAlgn="auto">
              <a:lnSpc>
                <a:spcPts val="1800"/>
              </a:lnSpc>
              <a:spcBef>
                <a:spcPts val="0"/>
              </a:spcBef>
              <a:spcAft>
                <a:spcPts val="0"/>
              </a:spcAft>
              <a:defRPr/>
            </a:pPr>
            <a:r>
              <a:rPr lang="ja-JP" altLang="en-US" sz="1600" dirty="0">
                <a:solidFill>
                  <a:schemeClr val="tx1"/>
                </a:solidFill>
                <a:latin typeface="ＭＳ Ｐゴシック" pitchFamily="50" charset="-128"/>
                <a:ea typeface="ＭＳ Ｐゴシック" pitchFamily="50" charset="-128"/>
              </a:rPr>
              <a:t>　　　　</a:t>
            </a:r>
            <a:r>
              <a:rPr lang="ja-JP" altLang="en-US" sz="1600" u="sng" dirty="0">
                <a:solidFill>
                  <a:schemeClr val="tx1"/>
                </a:solidFill>
                <a:latin typeface="ＭＳ Ｐゴシック" pitchFamily="50" charset="-128"/>
                <a:ea typeface="ＭＳ Ｐゴシック" pitchFamily="50" charset="-128"/>
              </a:rPr>
              <a:t>定める率</a:t>
            </a:r>
            <a:endParaRPr lang="en-US" altLang="ja-JP" sz="1600" u="sng" dirty="0">
              <a:solidFill>
                <a:schemeClr val="tx1"/>
              </a:solidFill>
              <a:latin typeface="ＭＳ Ｐゴシック" pitchFamily="50" charset="-128"/>
              <a:ea typeface="ＭＳ Ｐゴシック" pitchFamily="50" charset="-128"/>
            </a:endParaRPr>
          </a:p>
          <a:p>
            <a:pPr fontAlgn="auto">
              <a:lnSpc>
                <a:spcPts val="300"/>
              </a:lnSpc>
              <a:spcBef>
                <a:spcPts val="0"/>
              </a:spcBef>
              <a:spcAft>
                <a:spcPts val="0"/>
              </a:spcAft>
              <a:defRPr/>
            </a:pPr>
            <a:endParaRPr lang="en-US" altLang="ja-JP" sz="1600" dirty="0">
              <a:solidFill>
                <a:schemeClr val="tx1"/>
              </a:solidFill>
              <a:latin typeface="ＭＳ Ｐゴシック" pitchFamily="50" charset="-128"/>
              <a:ea typeface="ＭＳ Ｐゴシック" pitchFamily="50" charset="-128"/>
            </a:endParaRPr>
          </a:p>
          <a:p>
            <a:pPr fontAlgn="auto">
              <a:lnSpc>
                <a:spcPts val="300"/>
              </a:lnSpc>
              <a:spcBef>
                <a:spcPts val="0"/>
              </a:spcBef>
              <a:spcAft>
                <a:spcPts val="0"/>
              </a:spcAft>
              <a:defRPr/>
            </a:pPr>
            <a:endParaRPr lang="en-US" altLang="ja-JP" sz="1600" dirty="0">
              <a:solidFill>
                <a:schemeClr val="tx1"/>
              </a:solidFill>
              <a:latin typeface="ＭＳ Ｐゴシック" pitchFamily="50" charset="-128"/>
              <a:ea typeface="ＭＳ Ｐゴシック" pitchFamily="50" charset="-128"/>
            </a:endParaRPr>
          </a:p>
          <a:p>
            <a:pPr fontAlgn="auto">
              <a:lnSpc>
                <a:spcPts val="300"/>
              </a:lnSpc>
              <a:spcBef>
                <a:spcPts val="0"/>
              </a:spcBef>
              <a:spcAft>
                <a:spcPts val="0"/>
              </a:spcAft>
              <a:defRPr/>
            </a:pPr>
            <a:endParaRPr lang="en-US" altLang="ja-JP" sz="1600" dirty="0">
              <a:solidFill>
                <a:schemeClr val="tx1"/>
              </a:solidFill>
              <a:latin typeface="ＭＳ Ｐゴシック" pitchFamily="50" charset="-128"/>
              <a:ea typeface="ＭＳ Ｐゴシック" pitchFamily="50" charset="-128"/>
            </a:endParaRPr>
          </a:p>
          <a:p>
            <a:pPr fontAlgn="auto">
              <a:lnSpc>
                <a:spcPts val="2000"/>
              </a:lnSpc>
              <a:spcBef>
                <a:spcPts val="0"/>
              </a:spcBef>
              <a:spcAft>
                <a:spcPts val="0"/>
              </a:spcAft>
              <a:defRPr/>
            </a:pPr>
            <a:r>
              <a:rPr lang="ja-JP" altLang="en-US" sz="1600" dirty="0">
                <a:solidFill>
                  <a:schemeClr val="tx1"/>
                </a:solidFill>
                <a:latin typeface="ＭＳ Ｐゴシック" pitchFamily="50" charset="-128"/>
                <a:ea typeface="ＭＳ Ｐゴシック" pitchFamily="50" charset="-128"/>
              </a:rPr>
              <a:t>○　平成</a:t>
            </a:r>
            <a:r>
              <a:rPr lang="en-US" altLang="ja-JP" sz="1600" dirty="0">
                <a:solidFill>
                  <a:schemeClr val="tx1"/>
                </a:solidFill>
                <a:latin typeface="ＭＳ Ｐゴシック" pitchFamily="50" charset="-128"/>
                <a:ea typeface="ＭＳ Ｐゴシック" pitchFamily="50" charset="-128"/>
              </a:rPr>
              <a:t>35</a:t>
            </a:r>
            <a:r>
              <a:rPr lang="ja-JP" altLang="en-US" sz="1600" dirty="0">
                <a:solidFill>
                  <a:schemeClr val="tx1"/>
                </a:solidFill>
                <a:latin typeface="ＭＳ Ｐゴシック" pitchFamily="50" charset="-128"/>
                <a:ea typeface="ＭＳ Ｐゴシック" pitchFamily="50" charset="-128"/>
              </a:rPr>
              <a:t>年</a:t>
            </a:r>
            <a:r>
              <a:rPr lang="en-US" altLang="ja-JP" sz="1600" dirty="0">
                <a:solidFill>
                  <a:schemeClr val="tx1"/>
                </a:solidFill>
                <a:latin typeface="ＭＳ Ｐゴシック" pitchFamily="50" charset="-128"/>
                <a:ea typeface="ＭＳ Ｐゴシック" pitchFamily="50" charset="-128"/>
              </a:rPr>
              <a:t>4</a:t>
            </a:r>
            <a:r>
              <a:rPr lang="ja-JP" altLang="en-US" sz="1600" dirty="0">
                <a:solidFill>
                  <a:schemeClr val="tx1"/>
                </a:solidFill>
                <a:latin typeface="ＭＳ Ｐゴシック" pitchFamily="50" charset="-128"/>
                <a:ea typeface="ＭＳ Ｐゴシック" pitchFamily="50" charset="-128"/>
              </a:rPr>
              <a:t>月</a:t>
            </a:r>
            <a:r>
              <a:rPr lang="en-US" altLang="ja-JP" sz="1600" dirty="0">
                <a:solidFill>
                  <a:schemeClr val="tx1"/>
                </a:solidFill>
                <a:latin typeface="ＭＳ Ｐゴシック" pitchFamily="50" charset="-128"/>
                <a:ea typeface="ＭＳ Ｐゴシック" pitchFamily="50" charset="-128"/>
              </a:rPr>
              <a:t>1</a:t>
            </a:r>
            <a:r>
              <a:rPr lang="ja-JP" altLang="en-US" sz="1600" dirty="0">
                <a:solidFill>
                  <a:schemeClr val="tx1"/>
                </a:solidFill>
                <a:latin typeface="ＭＳ Ｐゴシック" pitchFamily="50" charset="-128"/>
                <a:ea typeface="ＭＳ Ｐゴシック" pitchFamily="50" charset="-128"/>
              </a:rPr>
              <a:t>日以降</a:t>
            </a:r>
            <a:endParaRPr lang="en-US" altLang="ja-JP" sz="1600" dirty="0">
              <a:solidFill>
                <a:schemeClr val="tx1"/>
              </a:solidFill>
              <a:latin typeface="ＭＳ Ｐゴシック" pitchFamily="50" charset="-128"/>
              <a:ea typeface="ＭＳ Ｐゴシック" pitchFamily="50" charset="-128"/>
            </a:endParaRPr>
          </a:p>
          <a:p>
            <a:pPr fontAlgn="auto">
              <a:lnSpc>
                <a:spcPts val="2000"/>
              </a:lnSpc>
              <a:spcBef>
                <a:spcPts val="0"/>
              </a:spcBef>
              <a:spcAft>
                <a:spcPts val="0"/>
              </a:spcAft>
              <a:defRPr/>
            </a:pPr>
            <a:r>
              <a:rPr lang="ja-JP" altLang="en-US" sz="1600" dirty="0">
                <a:solidFill>
                  <a:schemeClr val="tx1"/>
                </a:solidFill>
                <a:latin typeface="ＭＳ Ｐゴシック" pitchFamily="50" charset="-128"/>
                <a:ea typeface="ＭＳ Ｐゴシック" pitchFamily="50" charset="-128"/>
              </a:rPr>
              <a:t>　　　　身体障害者・知的障害者・精神障害者を算定基礎として計算した率</a:t>
            </a:r>
          </a:p>
        </p:txBody>
      </p:sp>
      <p:sp>
        <p:nvSpPr>
          <p:cNvPr id="19" name="スライド番号プレースホルダー 2"/>
          <p:cNvSpPr>
            <a:spLocks/>
          </p:cNvSpPr>
          <p:nvPr/>
        </p:nvSpPr>
        <p:spPr bwMode="auto">
          <a:xfrm>
            <a:off x="9307512"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38</a:t>
            </a:r>
            <a:endParaRPr lang="ja-JP" altLang="en-US" sz="1400" dirty="0">
              <a:solidFill>
                <a:srgbClr val="FFFFFF"/>
              </a:solidFill>
              <a:latin typeface="Franklin Gothic Book" pitchFamily="34" charset="0"/>
              <a:ea typeface="HGｺﾞｼｯｸM" pitchFamily="49" charset="-128"/>
            </a:endParaRPr>
          </a:p>
        </p:txBody>
      </p:sp>
      <p:sp>
        <p:nvSpPr>
          <p:cNvPr id="17" name="角丸四角形吹き出し 16"/>
          <p:cNvSpPr/>
          <p:nvPr/>
        </p:nvSpPr>
        <p:spPr>
          <a:xfrm>
            <a:off x="6537176" y="3731410"/>
            <a:ext cx="3024336" cy="1497790"/>
          </a:xfrm>
          <a:prstGeom prst="wedgeRoundRectCallout">
            <a:avLst>
              <a:gd name="adj1" fmla="val -62632"/>
              <a:gd name="adj2" fmla="val 33203"/>
              <a:gd name="adj3" fmla="val 16667"/>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仮に</a:t>
            </a:r>
            <a:endParaRPr kumimoji="1" lang="ja-JP" altLang="en-US" dirty="0"/>
          </a:p>
        </p:txBody>
      </p:sp>
      <p:sp>
        <p:nvSpPr>
          <p:cNvPr id="23" name="テキスト ボックス 22"/>
          <p:cNvSpPr txBox="1"/>
          <p:nvPr/>
        </p:nvSpPr>
        <p:spPr>
          <a:xfrm>
            <a:off x="6554636" y="3808775"/>
            <a:ext cx="3114840" cy="1374735"/>
          </a:xfrm>
          <a:prstGeom prst="rect">
            <a:avLst/>
          </a:prstGeom>
          <a:noFill/>
        </p:spPr>
        <p:txBody>
          <a:bodyPr wrap="square" rtlCol="0">
            <a:spAutoFit/>
          </a:bodyPr>
          <a:lstStyle/>
          <a:p>
            <a:pPr>
              <a:lnSpc>
                <a:spcPts val="2000"/>
              </a:lnSpc>
            </a:pPr>
            <a:r>
              <a:rPr kumimoji="1" lang="ja-JP" altLang="en-US" sz="1500" b="1" dirty="0" smtClean="0">
                <a:latin typeface="+mj-ea"/>
                <a:ea typeface="+mj-ea"/>
              </a:rPr>
              <a:t>　</a:t>
            </a:r>
            <a:r>
              <a:rPr kumimoji="1" lang="ja-JP" altLang="en-US" sz="1500" b="1" i="1" dirty="0" smtClean="0">
                <a:latin typeface="+mj-ea"/>
                <a:ea typeface="+mj-ea"/>
              </a:rPr>
              <a:t>仮に、</a:t>
            </a:r>
            <a:r>
              <a:rPr lang="ja-JP" altLang="en-US" sz="1500" b="1" i="1" dirty="0" smtClean="0">
                <a:latin typeface="+mj-ea"/>
                <a:ea typeface="+mj-ea"/>
              </a:rPr>
              <a:t>法定</a:t>
            </a:r>
            <a:r>
              <a:rPr lang="ja-JP" altLang="en-US" sz="1500" b="1" i="1" dirty="0">
                <a:latin typeface="+mj-ea"/>
                <a:ea typeface="+mj-ea"/>
              </a:rPr>
              <a:t>雇用率</a:t>
            </a:r>
            <a:r>
              <a:rPr lang="ja-JP" altLang="en-US" sz="1500" b="1" i="1" dirty="0" smtClean="0">
                <a:latin typeface="+mj-ea"/>
                <a:ea typeface="+mj-ea"/>
              </a:rPr>
              <a:t>が</a:t>
            </a:r>
            <a:endParaRPr lang="en-US" altLang="ja-JP" sz="1500" b="1" i="1" dirty="0" smtClean="0">
              <a:latin typeface="+mj-ea"/>
              <a:ea typeface="+mj-ea"/>
            </a:endParaRPr>
          </a:p>
          <a:p>
            <a:pPr>
              <a:lnSpc>
                <a:spcPts val="2000"/>
              </a:lnSpc>
            </a:pPr>
            <a:r>
              <a:rPr lang="ja-JP" altLang="en-US" sz="1500" b="1" i="1" dirty="0" smtClean="0">
                <a:latin typeface="+mj-ea"/>
                <a:ea typeface="+mj-ea"/>
              </a:rPr>
              <a:t>　</a:t>
            </a:r>
            <a:r>
              <a:rPr lang="ja-JP" altLang="en-US" sz="1500" b="1" i="1" u="sng" dirty="0" smtClean="0">
                <a:latin typeface="+mj-ea"/>
                <a:ea typeface="+mj-ea"/>
              </a:rPr>
              <a:t>２．１％</a:t>
            </a:r>
            <a:r>
              <a:rPr lang="ja-JP" altLang="en-US" sz="1500" b="1" i="1" dirty="0" smtClean="0">
                <a:latin typeface="+mj-ea"/>
                <a:ea typeface="+mj-ea"/>
              </a:rPr>
              <a:t>になると　</a:t>
            </a:r>
            <a:r>
              <a:rPr kumimoji="1" lang="ja-JP" altLang="en-US" sz="1500" b="1" i="1" u="sng" dirty="0" smtClean="0">
                <a:latin typeface="+mj-ea"/>
                <a:ea typeface="+mj-ea"/>
              </a:rPr>
              <a:t>４８人以上</a:t>
            </a:r>
            <a:r>
              <a:rPr kumimoji="1" lang="ja-JP" altLang="en-US" sz="1500" b="1" i="1" dirty="0" smtClean="0">
                <a:latin typeface="+mj-ea"/>
                <a:ea typeface="+mj-ea"/>
              </a:rPr>
              <a:t>、</a:t>
            </a:r>
            <a:endParaRPr kumimoji="1" lang="en-US" altLang="ja-JP" sz="1500" b="1" i="1" dirty="0" smtClean="0">
              <a:latin typeface="+mj-ea"/>
              <a:ea typeface="+mj-ea"/>
            </a:endParaRPr>
          </a:p>
          <a:p>
            <a:pPr>
              <a:lnSpc>
                <a:spcPts val="2000"/>
              </a:lnSpc>
            </a:pPr>
            <a:r>
              <a:rPr lang="ja-JP" altLang="en-US" sz="1500" b="1" i="1" dirty="0" smtClean="0">
                <a:latin typeface="+mj-ea"/>
                <a:ea typeface="+mj-ea"/>
              </a:rPr>
              <a:t>　</a:t>
            </a:r>
            <a:r>
              <a:rPr lang="ja-JP" altLang="en-US" sz="1500" b="1" i="1" u="sng" dirty="0" smtClean="0">
                <a:latin typeface="+mj-ea"/>
                <a:ea typeface="+mj-ea"/>
              </a:rPr>
              <a:t>２．２％</a:t>
            </a:r>
            <a:r>
              <a:rPr lang="ja-JP" altLang="en-US" sz="1500" b="1" i="1" dirty="0" smtClean="0">
                <a:latin typeface="+mj-ea"/>
                <a:ea typeface="+mj-ea"/>
              </a:rPr>
              <a:t>になると　</a:t>
            </a:r>
            <a:r>
              <a:rPr lang="ja-JP" altLang="en-US" sz="1500" b="1" i="1" u="sng" dirty="0" smtClean="0">
                <a:latin typeface="+mj-ea"/>
                <a:ea typeface="+mj-ea"/>
              </a:rPr>
              <a:t>４６人以上</a:t>
            </a:r>
            <a:r>
              <a:rPr lang="ja-JP" altLang="en-US" sz="1500" b="1" i="1" dirty="0" smtClean="0">
                <a:latin typeface="+mj-ea"/>
                <a:ea typeface="+mj-ea"/>
              </a:rPr>
              <a:t>　の</a:t>
            </a:r>
            <a:endParaRPr lang="en-US" altLang="ja-JP" sz="1500" b="1" i="1" dirty="0" smtClean="0">
              <a:latin typeface="+mj-ea"/>
              <a:ea typeface="+mj-ea"/>
            </a:endParaRPr>
          </a:p>
          <a:p>
            <a:pPr>
              <a:lnSpc>
                <a:spcPts val="2000"/>
              </a:lnSpc>
            </a:pPr>
            <a:r>
              <a:rPr kumimoji="1" lang="ja-JP" altLang="en-US" sz="1500" b="1" i="1" dirty="0" smtClean="0">
                <a:latin typeface="+mj-ea"/>
                <a:ea typeface="+mj-ea"/>
              </a:rPr>
              <a:t>　労働者を</a:t>
            </a:r>
            <a:r>
              <a:rPr kumimoji="1" lang="ja-JP" altLang="en-US" sz="1500" b="1" i="1" dirty="0">
                <a:latin typeface="+mj-ea"/>
                <a:ea typeface="+mj-ea"/>
              </a:rPr>
              <a:t>雇用</a:t>
            </a:r>
            <a:r>
              <a:rPr kumimoji="1" lang="ja-JP" altLang="en-US" sz="1500" b="1" i="1" dirty="0" smtClean="0">
                <a:latin typeface="+mj-ea"/>
                <a:ea typeface="+mj-ea"/>
              </a:rPr>
              <a:t>する</a:t>
            </a:r>
            <a:r>
              <a:rPr kumimoji="1" lang="ja-JP" altLang="en-US" sz="1500" b="1" i="1" dirty="0">
                <a:latin typeface="+mj-ea"/>
                <a:ea typeface="+mj-ea"/>
              </a:rPr>
              <a:t>事業主</a:t>
            </a:r>
            <a:r>
              <a:rPr kumimoji="1" lang="ja-JP" altLang="en-US" sz="1500" b="1" i="1" dirty="0" smtClean="0">
                <a:latin typeface="+mj-ea"/>
                <a:ea typeface="+mj-ea"/>
              </a:rPr>
              <a:t>が</a:t>
            </a:r>
            <a:endParaRPr kumimoji="1" lang="en-US" altLang="ja-JP" sz="1500" b="1" i="1" dirty="0" smtClean="0">
              <a:latin typeface="+mj-ea"/>
              <a:ea typeface="+mj-ea"/>
            </a:endParaRPr>
          </a:p>
          <a:p>
            <a:pPr>
              <a:lnSpc>
                <a:spcPts val="2000"/>
              </a:lnSpc>
            </a:pPr>
            <a:r>
              <a:rPr lang="ja-JP" altLang="en-US" sz="1500" b="1" i="1" dirty="0" smtClean="0">
                <a:latin typeface="+mj-ea"/>
                <a:ea typeface="+mj-ea"/>
              </a:rPr>
              <a:t>障害者雇用</a:t>
            </a:r>
            <a:r>
              <a:rPr lang="ja-JP" altLang="en-US" sz="1500" b="1" i="1" dirty="0">
                <a:latin typeface="+mj-ea"/>
                <a:ea typeface="+mj-ea"/>
              </a:rPr>
              <a:t>義務</a:t>
            </a:r>
            <a:r>
              <a:rPr lang="ja-JP" altLang="en-US" sz="1500" b="1" i="1" dirty="0" smtClean="0">
                <a:latin typeface="+mj-ea"/>
                <a:ea typeface="+mj-ea"/>
              </a:rPr>
              <a:t>の</a:t>
            </a:r>
            <a:r>
              <a:rPr lang="ja-JP" altLang="en-US" sz="1500" b="1" i="1" dirty="0">
                <a:latin typeface="+mj-ea"/>
                <a:ea typeface="+mj-ea"/>
              </a:rPr>
              <a:t>対象</a:t>
            </a:r>
            <a:r>
              <a:rPr lang="ja-JP" altLang="en-US" sz="1500" b="1" i="1" dirty="0" smtClean="0">
                <a:latin typeface="+mj-ea"/>
                <a:ea typeface="+mj-ea"/>
              </a:rPr>
              <a:t>となります。</a:t>
            </a:r>
            <a:endParaRPr kumimoji="1" lang="ja-JP" altLang="en-US" sz="1500" b="1" i="1" dirty="0">
              <a:latin typeface="+mj-ea"/>
              <a:ea typeface="+mj-ea"/>
            </a:endParaRPr>
          </a:p>
        </p:txBody>
      </p:sp>
    </p:spTree>
    <p:extLst>
      <p:ext uri="{BB962C8B-B14F-4D97-AF65-F5344CB8AC3E}">
        <p14:creationId xmlns:p14="http://schemas.microsoft.com/office/powerpoint/2010/main" val="18911528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ChangeArrowheads="1"/>
          </p:cNvSpPr>
          <p:nvPr/>
        </p:nvSpPr>
        <p:spPr bwMode="auto">
          <a:xfrm>
            <a:off x="0" y="0"/>
            <a:ext cx="9906000" cy="432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r>
              <a:rPr lang="ja-JP" altLang="en-US" sz="2400">
                <a:solidFill>
                  <a:srgbClr val="000000"/>
                </a:solidFill>
                <a:latin typeface="Calibri" pitchFamily="34" charset="0"/>
                <a:ea typeface="ＭＳ Ｐゴシック"/>
              </a:rPr>
              <a:t>　</a:t>
            </a:r>
            <a:endParaRPr lang="ja-JP" altLang="en-US" sz="2400">
              <a:solidFill>
                <a:srgbClr val="000000"/>
              </a:solidFill>
              <a:latin typeface="Arial"/>
              <a:ea typeface="ＭＳ Ｐゴシック"/>
            </a:endParaRPr>
          </a:p>
        </p:txBody>
      </p:sp>
      <p:sp>
        <p:nvSpPr>
          <p:cNvPr id="5" name="タイトル 1"/>
          <p:cNvSpPr>
            <a:spLocks noGrp="1"/>
          </p:cNvSpPr>
          <p:nvPr>
            <p:ph type="title"/>
          </p:nvPr>
        </p:nvSpPr>
        <p:spPr>
          <a:xfrm>
            <a:off x="0" y="4"/>
            <a:ext cx="9906000" cy="396000"/>
          </a:xfrm>
        </p:spPr>
        <p:txBody>
          <a:bodyPr>
            <a:normAutofit fontScale="90000"/>
          </a:bodyPr>
          <a:lstStyle/>
          <a:p>
            <a:r>
              <a:rPr lang="ja-JP" altLang="en-US" sz="2200" b="1" dirty="0"/>
              <a:t>法定雇用率の対象となる障害者の範囲の変遷</a:t>
            </a:r>
          </a:p>
        </p:txBody>
      </p:sp>
      <p:cxnSp>
        <p:nvCxnSpPr>
          <p:cNvPr id="7" name="直線コネクタ 6"/>
          <p:cNvCxnSpPr/>
          <p:nvPr/>
        </p:nvCxnSpPr>
        <p:spPr>
          <a:xfrm>
            <a:off x="125066" y="6309320"/>
            <a:ext cx="9698384" cy="0"/>
          </a:xfrm>
          <a:prstGeom prst="line">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正方形/長方形 7"/>
          <p:cNvSpPr/>
          <p:nvPr/>
        </p:nvSpPr>
        <p:spPr>
          <a:xfrm>
            <a:off x="527774" y="5120684"/>
            <a:ext cx="8965486" cy="10080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9" name="正方形/長方形 8"/>
          <p:cNvSpPr/>
          <p:nvPr/>
        </p:nvSpPr>
        <p:spPr>
          <a:xfrm>
            <a:off x="1981722" y="3908648"/>
            <a:ext cx="6142058" cy="1008856"/>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10" name="正方形/長方形 9"/>
          <p:cNvSpPr/>
          <p:nvPr/>
        </p:nvSpPr>
        <p:spPr>
          <a:xfrm>
            <a:off x="4213975" y="3908648"/>
            <a:ext cx="5260330" cy="1008856"/>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11" name="正方形/長方形 10"/>
          <p:cNvSpPr/>
          <p:nvPr/>
        </p:nvSpPr>
        <p:spPr>
          <a:xfrm>
            <a:off x="5702027" y="2716458"/>
            <a:ext cx="3791223" cy="1008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15" name="正方形/長方形 14"/>
          <p:cNvSpPr/>
          <p:nvPr/>
        </p:nvSpPr>
        <p:spPr>
          <a:xfrm>
            <a:off x="56456" y="6356176"/>
            <a:ext cx="12382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昭和</a:t>
            </a:r>
            <a:r>
              <a:rPr lang="en-US" altLang="ja-JP" sz="1400" dirty="0">
                <a:solidFill>
                  <a:srgbClr val="000000"/>
                </a:solidFill>
              </a:rPr>
              <a:t>51</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10</a:t>
            </a:r>
            <a:r>
              <a:rPr lang="ja-JP" altLang="en-US" sz="1400" dirty="0">
                <a:solidFill>
                  <a:srgbClr val="000000"/>
                </a:solidFill>
              </a:rPr>
              <a:t>月</a:t>
            </a:r>
          </a:p>
        </p:txBody>
      </p:sp>
      <p:sp>
        <p:nvSpPr>
          <p:cNvPr id="19" name="正方形/長方形 18"/>
          <p:cNvSpPr/>
          <p:nvPr/>
        </p:nvSpPr>
        <p:spPr>
          <a:xfrm>
            <a:off x="1424608" y="6356176"/>
            <a:ext cx="12382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昭和</a:t>
            </a:r>
            <a:r>
              <a:rPr lang="en-US" altLang="ja-JP" sz="1400" dirty="0">
                <a:solidFill>
                  <a:srgbClr val="000000"/>
                </a:solidFill>
              </a:rPr>
              <a:t>63</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4</a:t>
            </a:r>
            <a:r>
              <a:rPr lang="ja-JP" altLang="en-US" sz="1400" dirty="0">
                <a:solidFill>
                  <a:srgbClr val="000000"/>
                </a:solidFill>
              </a:rPr>
              <a:t>月</a:t>
            </a:r>
          </a:p>
        </p:txBody>
      </p:sp>
      <p:sp>
        <p:nvSpPr>
          <p:cNvPr id="20" name="正方形/長方形 19"/>
          <p:cNvSpPr/>
          <p:nvPr/>
        </p:nvSpPr>
        <p:spPr>
          <a:xfrm>
            <a:off x="3584848" y="6356176"/>
            <a:ext cx="12382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平成</a:t>
            </a:r>
            <a:r>
              <a:rPr lang="en-US" altLang="ja-JP" sz="1400" dirty="0">
                <a:solidFill>
                  <a:srgbClr val="000000"/>
                </a:solidFill>
              </a:rPr>
              <a:t>10</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7</a:t>
            </a:r>
            <a:r>
              <a:rPr lang="ja-JP" altLang="en-US" sz="1400" dirty="0">
                <a:solidFill>
                  <a:srgbClr val="000000"/>
                </a:solidFill>
              </a:rPr>
              <a:t>月</a:t>
            </a:r>
          </a:p>
        </p:txBody>
      </p:sp>
      <p:sp>
        <p:nvSpPr>
          <p:cNvPr id="21" name="正方形/長方形 20"/>
          <p:cNvSpPr/>
          <p:nvPr/>
        </p:nvSpPr>
        <p:spPr>
          <a:xfrm>
            <a:off x="5082903" y="6356176"/>
            <a:ext cx="12382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平成</a:t>
            </a:r>
            <a:r>
              <a:rPr lang="en-US" altLang="ja-JP" sz="1400" dirty="0">
                <a:solidFill>
                  <a:srgbClr val="000000"/>
                </a:solidFill>
              </a:rPr>
              <a:t>18</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4</a:t>
            </a:r>
            <a:r>
              <a:rPr lang="ja-JP" altLang="en-US" sz="1400" dirty="0">
                <a:solidFill>
                  <a:srgbClr val="000000"/>
                </a:solidFill>
              </a:rPr>
              <a:t>月</a:t>
            </a:r>
          </a:p>
        </p:txBody>
      </p:sp>
      <p:sp>
        <p:nvSpPr>
          <p:cNvPr id="25" name="正方形/長方形 24"/>
          <p:cNvSpPr/>
          <p:nvPr/>
        </p:nvSpPr>
        <p:spPr>
          <a:xfrm>
            <a:off x="5778499" y="3048000"/>
            <a:ext cx="1989000" cy="5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実雇用率に追加</a:t>
            </a:r>
            <a:endParaRPr lang="en-US" altLang="ja-JP" sz="1400" dirty="0">
              <a:solidFill>
                <a:srgbClr val="000000"/>
              </a:solidFill>
            </a:endParaRPr>
          </a:p>
          <a:p>
            <a:endParaRPr lang="en-US" altLang="ja-JP" sz="900" dirty="0">
              <a:solidFill>
                <a:srgbClr val="000000"/>
              </a:solidFill>
            </a:endParaRPr>
          </a:p>
          <a:p>
            <a:pPr algn="l"/>
            <a:r>
              <a:rPr lang="ja-JP" altLang="en-US" sz="1100" dirty="0">
                <a:solidFill>
                  <a:srgbClr val="000000"/>
                </a:solidFill>
              </a:rPr>
              <a:t>精神障害者を雇用した場合は、身体障害者又は知的障害者を雇用した者とみなす。</a:t>
            </a:r>
          </a:p>
          <a:p>
            <a:endParaRPr lang="ja-JP" altLang="en-US" sz="1400" dirty="0">
              <a:solidFill>
                <a:srgbClr val="000000"/>
              </a:solidFill>
            </a:endParaRPr>
          </a:p>
        </p:txBody>
      </p:sp>
      <p:sp>
        <p:nvSpPr>
          <p:cNvPr id="26" name="正方形/長方形 25"/>
          <p:cNvSpPr/>
          <p:nvPr/>
        </p:nvSpPr>
        <p:spPr>
          <a:xfrm>
            <a:off x="2161952" y="3908648"/>
            <a:ext cx="1836000" cy="923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実雇用率に追加</a:t>
            </a:r>
            <a:endParaRPr lang="en-US" altLang="ja-JP" sz="1400" dirty="0">
              <a:solidFill>
                <a:srgbClr val="000000"/>
              </a:solidFill>
            </a:endParaRPr>
          </a:p>
          <a:p>
            <a:endParaRPr lang="en-US" altLang="ja-JP" sz="1000" dirty="0">
              <a:solidFill>
                <a:srgbClr val="000000"/>
              </a:solidFill>
            </a:endParaRPr>
          </a:p>
          <a:p>
            <a:pPr algn="l"/>
            <a:r>
              <a:rPr lang="ja-JP" altLang="en-US" sz="1200" dirty="0">
                <a:solidFill>
                  <a:srgbClr val="000000"/>
                </a:solidFill>
              </a:rPr>
              <a:t>知的障害者を雇用した場合は身体障害者を雇用した者とみなす。</a:t>
            </a:r>
          </a:p>
        </p:txBody>
      </p:sp>
      <p:sp>
        <p:nvSpPr>
          <p:cNvPr id="30" name="正方形/長方形 29"/>
          <p:cNvSpPr/>
          <p:nvPr/>
        </p:nvSpPr>
        <p:spPr>
          <a:xfrm>
            <a:off x="704528" y="5386536"/>
            <a:ext cx="4680520" cy="5829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a:r>
              <a:rPr lang="ja-JP" altLang="en-US" sz="1400" b="1" dirty="0">
                <a:solidFill>
                  <a:srgbClr val="000000"/>
                </a:solidFill>
              </a:rPr>
              <a:t>法定雇用率の算定基礎の対象</a:t>
            </a:r>
            <a:endParaRPr lang="en-US" altLang="ja-JP" sz="1400" b="1" dirty="0">
              <a:solidFill>
                <a:srgbClr val="000000"/>
              </a:solidFill>
            </a:endParaRPr>
          </a:p>
          <a:p>
            <a:pPr algn="l"/>
            <a:r>
              <a:rPr lang="ja-JP" altLang="en-US" sz="1400" b="1" dirty="0">
                <a:solidFill>
                  <a:srgbClr val="000000"/>
                </a:solidFill>
              </a:rPr>
              <a:t>「身体障害」のみ</a:t>
            </a:r>
            <a:endParaRPr lang="en-US" altLang="ja-JP" sz="1400" b="1" dirty="0">
              <a:solidFill>
                <a:srgbClr val="000000"/>
              </a:solidFill>
            </a:endParaRPr>
          </a:p>
        </p:txBody>
      </p:sp>
      <p:sp>
        <p:nvSpPr>
          <p:cNvPr id="31" name="角丸四角形 30"/>
          <p:cNvSpPr/>
          <p:nvPr/>
        </p:nvSpPr>
        <p:spPr>
          <a:xfrm>
            <a:off x="159296" y="692832"/>
            <a:ext cx="9488478" cy="1368016"/>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anchor="t"/>
          <a:lstStyle/>
          <a:p>
            <a:pPr algn="l" fontAlgn="auto">
              <a:lnSpc>
                <a:spcPts val="2100"/>
              </a:lnSpc>
              <a:spcBef>
                <a:spcPts val="0"/>
              </a:spcBef>
              <a:spcAft>
                <a:spcPts val="0"/>
              </a:spcAft>
              <a:defRPr/>
            </a:pPr>
            <a:r>
              <a:rPr lang="ja-JP" altLang="en-US" sz="1500" b="1" dirty="0">
                <a:solidFill>
                  <a:srgbClr val="000000"/>
                </a:solidFill>
              </a:rPr>
              <a:t>　昭和</a:t>
            </a:r>
            <a:r>
              <a:rPr lang="en-US" altLang="ja-JP" sz="1500" b="1" dirty="0">
                <a:solidFill>
                  <a:srgbClr val="000000"/>
                </a:solidFill>
              </a:rPr>
              <a:t>51</a:t>
            </a:r>
            <a:r>
              <a:rPr lang="ja-JP" altLang="en-US" sz="1500" b="1" dirty="0">
                <a:solidFill>
                  <a:srgbClr val="000000"/>
                </a:solidFill>
              </a:rPr>
              <a:t>年、身体障害者を対象とする雇用率制度を創設。平成</a:t>
            </a:r>
            <a:r>
              <a:rPr lang="en-US" altLang="ja-JP" sz="1500" b="1" dirty="0">
                <a:solidFill>
                  <a:srgbClr val="000000"/>
                </a:solidFill>
              </a:rPr>
              <a:t>10</a:t>
            </a:r>
            <a:r>
              <a:rPr lang="ja-JP" altLang="en-US" sz="1500" b="1" dirty="0">
                <a:solidFill>
                  <a:srgbClr val="000000"/>
                </a:solidFill>
              </a:rPr>
              <a:t>年には、知的障害者を法定雇用率の算定基礎の対象に追加。さらに、平成</a:t>
            </a:r>
            <a:r>
              <a:rPr lang="en-US" altLang="ja-JP" sz="1500" b="1" dirty="0">
                <a:solidFill>
                  <a:srgbClr val="000000"/>
                </a:solidFill>
              </a:rPr>
              <a:t>30</a:t>
            </a:r>
            <a:r>
              <a:rPr lang="ja-JP" altLang="en-US" sz="1500" b="1" dirty="0">
                <a:solidFill>
                  <a:srgbClr val="000000"/>
                </a:solidFill>
              </a:rPr>
              <a:t>年４月から、精神障害者を法定雇用率の算定基礎の対象に追加（</a:t>
            </a:r>
            <a:r>
              <a:rPr lang="en-US" altLang="ja-JP" sz="1500" b="1" dirty="0">
                <a:solidFill>
                  <a:srgbClr val="000000"/>
                </a:solidFill>
              </a:rPr>
              <a:t>※</a:t>
            </a:r>
            <a:r>
              <a:rPr lang="ja-JP" altLang="en-US" sz="1500" b="1" dirty="0">
                <a:solidFill>
                  <a:srgbClr val="000000"/>
                </a:solidFill>
              </a:rPr>
              <a:t>）。</a:t>
            </a:r>
            <a:endParaRPr lang="en-US" altLang="ja-JP" sz="1500" b="1" dirty="0">
              <a:solidFill>
                <a:srgbClr val="000000"/>
              </a:solidFill>
            </a:endParaRPr>
          </a:p>
          <a:p>
            <a:pPr algn="l" fontAlgn="auto">
              <a:lnSpc>
                <a:spcPts val="2100"/>
              </a:lnSpc>
              <a:spcBef>
                <a:spcPts val="0"/>
              </a:spcBef>
              <a:spcAft>
                <a:spcPts val="0"/>
              </a:spcAft>
              <a:defRPr/>
            </a:pPr>
            <a:endParaRPr lang="en-US" altLang="ja-JP" sz="1500" b="1" dirty="0">
              <a:solidFill>
                <a:srgbClr val="000000"/>
              </a:solidFill>
            </a:endParaRPr>
          </a:p>
        </p:txBody>
      </p:sp>
      <p:sp>
        <p:nvSpPr>
          <p:cNvPr id="32" name="正方形/長方形 31"/>
          <p:cNvSpPr/>
          <p:nvPr/>
        </p:nvSpPr>
        <p:spPr>
          <a:xfrm>
            <a:off x="527766" y="1304800"/>
            <a:ext cx="8892988" cy="756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marL="177719" indent="-177719" algn="l"/>
            <a:r>
              <a:rPr lang="en-US" altLang="ja-JP" sz="1300" dirty="0">
                <a:solidFill>
                  <a:srgbClr val="000000"/>
                </a:solidFill>
              </a:rPr>
              <a:t>※</a:t>
            </a:r>
            <a:r>
              <a:rPr lang="ja-JP" altLang="en-US" sz="1300" dirty="0">
                <a:solidFill>
                  <a:srgbClr val="000000"/>
                </a:solidFill>
              </a:rPr>
              <a:t>　施行後５年間は激変緩和措置として、身体障害者・知的障害者を算定基礎として計算した率と身体障害者・知的障害者・精神障害者を算定基礎として計算した率との間で政令で定める率とする。</a:t>
            </a:r>
          </a:p>
        </p:txBody>
      </p:sp>
      <p:sp>
        <p:nvSpPr>
          <p:cNvPr id="28" name="正方形/長方形 27"/>
          <p:cNvSpPr/>
          <p:nvPr/>
        </p:nvSpPr>
        <p:spPr>
          <a:xfrm>
            <a:off x="4232920" y="4117780"/>
            <a:ext cx="3666407"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a:r>
              <a:rPr lang="ja-JP" altLang="en-US" sz="1400" b="1" dirty="0">
                <a:solidFill>
                  <a:srgbClr val="000000"/>
                </a:solidFill>
              </a:rPr>
              <a:t>法定雇用率の算定基礎の対象</a:t>
            </a:r>
            <a:endParaRPr lang="en-US" altLang="ja-JP" sz="1400" b="1" dirty="0">
              <a:solidFill>
                <a:srgbClr val="000000"/>
              </a:solidFill>
            </a:endParaRPr>
          </a:p>
          <a:p>
            <a:pPr algn="l"/>
            <a:r>
              <a:rPr lang="ja-JP" altLang="en-US" sz="1400" b="1" dirty="0">
                <a:solidFill>
                  <a:srgbClr val="000000"/>
                </a:solidFill>
              </a:rPr>
              <a:t>「身体障害」と「知的障害」</a:t>
            </a:r>
            <a:endParaRPr lang="en-US" altLang="ja-JP" sz="1400" b="1" dirty="0">
              <a:solidFill>
                <a:srgbClr val="000000"/>
              </a:solidFill>
            </a:endParaRPr>
          </a:p>
        </p:txBody>
      </p:sp>
      <p:sp>
        <p:nvSpPr>
          <p:cNvPr id="2" name="大かっこ 1"/>
          <p:cNvSpPr/>
          <p:nvPr/>
        </p:nvSpPr>
        <p:spPr>
          <a:xfrm>
            <a:off x="2096790" y="4268692"/>
            <a:ext cx="1901155" cy="576000"/>
          </a:xfrm>
          <a:prstGeom prst="bracketPair">
            <a:avLst/>
          </a:prstGeom>
        </p:spPr>
        <p:style>
          <a:lnRef idx="1">
            <a:schemeClr val="dk1"/>
          </a:lnRef>
          <a:fillRef idx="0">
            <a:schemeClr val="dk1"/>
          </a:fillRef>
          <a:effectRef idx="0">
            <a:schemeClr val="dk1"/>
          </a:effectRef>
          <a:fontRef idx="minor">
            <a:schemeClr val="tx1"/>
          </a:fontRef>
        </p:style>
        <p:txBody>
          <a:bodyPr lIns="91399" tIns="45700" rIns="91399" bIns="45700" rtlCol="0" anchor="ctr"/>
          <a:lstStyle/>
          <a:p>
            <a:pPr fontAlgn="auto">
              <a:spcBef>
                <a:spcPts val="0"/>
              </a:spcBef>
              <a:spcAft>
                <a:spcPts val="0"/>
              </a:spcAft>
            </a:pPr>
            <a:endParaRPr lang="ja-JP" altLang="en-US">
              <a:solidFill>
                <a:srgbClr val="000000"/>
              </a:solidFill>
            </a:endParaRPr>
          </a:p>
        </p:txBody>
      </p:sp>
      <p:sp>
        <p:nvSpPr>
          <p:cNvPr id="29" name="大かっこ 28"/>
          <p:cNvSpPr/>
          <p:nvPr/>
        </p:nvSpPr>
        <p:spPr>
          <a:xfrm>
            <a:off x="5766150" y="3009600"/>
            <a:ext cx="1911000" cy="648000"/>
          </a:xfrm>
          <a:prstGeom prst="bracketPair">
            <a:avLst/>
          </a:prstGeom>
        </p:spPr>
        <p:style>
          <a:lnRef idx="1">
            <a:schemeClr val="dk1"/>
          </a:lnRef>
          <a:fillRef idx="0">
            <a:schemeClr val="dk1"/>
          </a:fillRef>
          <a:effectRef idx="0">
            <a:schemeClr val="dk1"/>
          </a:effectRef>
          <a:fontRef idx="minor">
            <a:schemeClr val="tx1"/>
          </a:fontRef>
        </p:style>
        <p:txBody>
          <a:bodyPr lIns="91399" tIns="45700" rIns="91399" bIns="45700" rtlCol="0" anchor="ctr"/>
          <a:lstStyle/>
          <a:p>
            <a:pPr fontAlgn="auto">
              <a:spcBef>
                <a:spcPts val="0"/>
              </a:spcBef>
              <a:spcAft>
                <a:spcPts val="0"/>
              </a:spcAft>
            </a:pPr>
            <a:endParaRPr lang="ja-JP" altLang="en-US">
              <a:solidFill>
                <a:srgbClr val="000000"/>
              </a:solidFill>
            </a:endParaRPr>
          </a:p>
        </p:txBody>
      </p:sp>
      <p:sp>
        <p:nvSpPr>
          <p:cNvPr id="36" name="正方形/長方形 35"/>
          <p:cNvSpPr/>
          <p:nvPr/>
        </p:nvSpPr>
        <p:spPr>
          <a:xfrm>
            <a:off x="7699250" y="2715076"/>
            <a:ext cx="1794000" cy="1008000"/>
          </a:xfrm>
          <a:prstGeom prst="rect">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a:r>
              <a:rPr lang="ja-JP" altLang="en-US" sz="1400" b="1" dirty="0">
                <a:solidFill>
                  <a:srgbClr val="000000"/>
                </a:solidFill>
              </a:rPr>
              <a:t>法定雇用率の算定基礎の対象</a:t>
            </a:r>
            <a:endParaRPr lang="en-US" altLang="ja-JP" sz="1400" b="1" dirty="0">
              <a:solidFill>
                <a:srgbClr val="000000"/>
              </a:solidFill>
            </a:endParaRPr>
          </a:p>
          <a:p>
            <a:pPr algn="l"/>
            <a:r>
              <a:rPr lang="ja-JP" altLang="en-US" sz="1400" b="1" dirty="0">
                <a:solidFill>
                  <a:srgbClr val="000000"/>
                </a:solidFill>
              </a:rPr>
              <a:t>「身体障害」と「知的障害」と「精神障害」</a:t>
            </a:r>
            <a:endParaRPr lang="en-US" altLang="ja-JP" sz="1400" b="1" dirty="0">
              <a:solidFill>
                <a:srgbClr val="000000"/>
              </a:solidFill>
            </a:endParaRPr>
          </a:p>
        </p:txBody>
      </p:sp>
      <p:sp>
        <p:nvSpPr>
          <p:cNvPr id="37" name="正方形/長方形 36"/>
          <p:cNvSpPr/>
          <p:nvPr/>
        </p:nvSpPr>
        <p:spPr>
          <a:xfrm>
            <a:off x="7257257" y="6336704"/>
            <a:ext cx="123825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r>
              <a:rPr lang="ja-JP" altLang="en-US" sz="1400" dirty="0">
                <a:solidFill>
                  <a:srgbClr val="000000"/>
                </a:solidFill>
              </a:rPr>
              <a:t>平成</a:t>
            </a:r>
            <a:r>
              <a:rPr lang="en-US" altLang="ja-JP" sz="1400" dirty="0">
                <a:solidFill>
                  <a:srgbClr val="000000"/>
                </a:solidFill>
              </a:rPr>
              <a:t>30</a:t>
            </a:r>
            <a:r>
              <a:rPr lang="ja-JP" altLang="en-US" sz="1400" dirty="0">
                <a:solidFill>
                  <a:srgbClr val="000000"/>
                </a:solidFill>
              </a:rPr>
              <a:t>年</a:t>
            </a:r>
            <a:endParaRPr lang="en-US" altLang="ja-JP" sz="1400" dirty="0">
              <a:solidFill>
                <a:srgbClr val="000000"/>
              </a:solidFill>
            </a:endParaRPr>
          </a:p>
          <a:p>
            <a:r>
              <a:rPr lang="en-US" altLang="ja-JP" sz="1400" dirty="0">
                <a:solidFill>
                  <a:srgbClr val="000000"/>
                </a:solidFill>
              </a:rPr>
              <a:t>4</a:t>
            </a:r>
            <a:r>
              <a:rPr lang="ja-JP" altLang="en-US" sz="1400" dirty="0">
                <a:solidFill>
                  <a:srgbClr val="000000"/>
                </a:solidFill>
              </a:rPr>
              <a:t>月</a:t>
            </a:r>
          </a:p>
        </p:txBody>
      </p:sp>
      <p:sp useBgFill="1">
        <p:nvSpPr>
          <p:cNvPr id="14" name="正方形/長方形 13"/>
          <p:cNvSpPr/>
          <p:nvPr/>
        </p:nvSpPr>
        <p:spPr>
          <a:xfrm>
            <a:off x="9423855" y="2636916"/>
            <a:ext cx="209668" cy="3591272"/>
          </a:xfrm>
          <a:prstGeom prst="rect">
            <a:avLst/>
          </a:prstGeom>
          <a:ln>
            <a:noFill/>
            <a:prstDash val="dash"/>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endParaRPr lang="ja-JP" altLang="en-US">
              <a:solidFill>
                <a:srgbClr val="FFFFFF"/>
              </a:solidFill>
            </a:endParaRPr>
          </a:p>
        </p:txBody>
      </p:sp>
      <p:sp>
        <p:nvSpPr>
          <p:cNvPr id="27" name="正方形/長方形 26"/>
          <p:cNvSpPr/>
          <p:nvPr/>
        </p:nvSpPr>
        <p:spPr>
          <a:xfrm>
            <a:off x="330211" y="2348880"/>
            <a:ext cx="4827267" cy="793708"/>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algn="l"/>
            <a:r>
              <a:rPr lang="ja-JP" altLang="en-US" sz="1400" dirty="0">
                <a:solidFill>
                  <a:srgbClr val="000000"/>
                </a:solidFill>
              </a:rPr>
              <a:t>各企業が雇用する障害者の割合（実雇用率）を計算する際の対象には、知的障害者を昭和</a:t>
            </a:r>
            <a:r>
              <a:rPr lang="en-US" altLang="ja-JP" sz="1400" dirty="0">
                <a:solidFill>
                  <a:srgbClr val="000000"/>
                </a:solidFill>
              </a:rPr>
              <a:t>63</a:t>
            </a:r>
            <a:r>
              <a:rPr lang="ja-JP" altLang="en-US" sz="1400" dirty="0">
                <a:solidFill>
                  <a:srgbClr val="000000"/>
                </a:solidFill>
              </a:rPr>
              <a:t>年に、精神障害を平成</a:t>
            </a:r>
            <a:r>
              <a:rPr lang="en-US" altLang="ja-JP" sz="1400" dirty="0">
                <a:solidFill>
                  <a:srgbClr val="000000"/>
                </a:solidFill>
              </a:rPr>
              <a:t>18</a:t>
            </a:r>
            <a:r>
              <a:rPr lang="ja-JP" altLang="en-US" sz="1400" dirty="0">
                <a:solidFill>
                  <a:srgbClr val="000000"/>
                </a:solidFill>
              </a:rPr>
              <a:t>年に追加。</a:t>
            </a:r>
          </a:p>
        </p:txBody>
      </p:sp>
      <p:sp>
        <p:nvSpPr>
          <p:cNvPr id="33" name="正方形/長方形 32"/>
          <p:cNvSpPr/>
          <p:nvPr/>
        </p:nvSpPr>
        <p:spPr>
          <a:xfrm>
            <a:off x="5673080" y="2257872"/>
            <a:ext cx="2057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ja-JP" altLang="en-US" b="1" u="sng" dirty="0" smtClean="0">
                <a:solidFill>
                  <a:srgbClr val="000000"/>
                </a:solidFill>
              </a:rPr>
              <a:t>精神障害者</a:t>
            </a:r>
            <a:endParaRPr lang="ja-JP" altLang="en-US" b="1" u="sng" dirty="0">
              <a:solidFill>
                <a:srgbClr val="000000"/>
              </a:solidFill>
            </a:endParaRPr>
          </a:p>
        </p:txBody>
      </p:sp>
      <p:sp>
        <p:nvSpPr>
          <p:cNvPr id="34" name="正方形/長方形 33"/>
          <p:cNvSpPr/>
          <p:nvPr/>
        </p:nvSpPr>
        <p:spPr>
          <a:xfrm>
            <a:off x="1959496" y="3429000"/>
            <a:ext cx="2057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ja-JP" altLang="en-US" b="1" u="sng" dirty="0" smtClean="0">
                <a:solidFill>
                  <a:srgbClr val="000000"/>
                </a:solidFill>
              </a:rPr>
              <a:t>知的障害者</a:t>
            </a:r>
            <a:endParaRPr lang="ja-JP" altLang="en-US" b="1" u="sng" dirty="0">
              <a:solidFill>
                <a:srgbClr val="000000"/>
              </a:solidFill>
            </a:endParaRPr>
          </a:p>
        </p:txBody>
      </p:sp>
      <p:sp>
        <p:nvSpPr>
          <p:cNvPr id="35" name="正方形/長方形 34"/>
          <p:cNvSpPr/>
          <p:nvPr/>
        </p:nvSpPr>
        <p:spPr>
          <a:xfrm>
            <a:off x="159296" y="4653140"/>
            <a:ext cx="2057400"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399" tIns="45700" rIns="91399" bIns="45700" rtlCol="0" anchor="ctr"/>
          <a:lstStyle/>
          <a:p>
            <a:pPr fontAlgn="auto">
              <a:spcBef>
                <a:spcPts val="0"/>
              </a:spcBef>
              <a:spcAft>
                <a:spcPts val="0"/>
              </a:spcAft>
            </a:pPr>
            <a:r>
              <a:rPr lang="ja-JP" altLang="en-US" b="1" u="sng" dirty="0" smtClean="0">
                <a:solidFill>
                  <a:srgbClr val="000000"/>
                </a:solidFill>
              </a:rPr>
              <a:t>身体障害者</a:t>
            </a:r>
            <a:endParaRPr lang="ja-JP" altLang="en-US" b="1" u="sng" dirty="0">
              <a:solidFill>
                <a:srgbClr val="000000"/>
              </a:solidFill>
            </a:endParaRPr>
          </a:p>
        </p:txBody>
      </p:sp>
      <p:sp>
        <p:nvSpPr>
          <p:cNvPr id="39" name="テキスト ボックス 38"/>
          <p:cNvSpPr txBox="1"/>
          <p:nvPr/>
        </p:nvSpPr>
        <p:spPr>
          <a:xfrm>
            <a:off x="7918109" y="71735"/>
            <a:ext cx="1875441" cy="400110"/>
          </a:xfrm>
          <a:prstGeom prst="rect">
            <a:avLst/>
          </a:prstGeom>
          <a:noFill/>
        </p:spPr>
        <p:txBody>
          <a:bodyPr wrap="square" rtlCol="0">
            <a:spAutoFit/>
          </a:bodyPr>
          <a:lstStyle/>
          <a:p>
            <a:r>
              <a:rPr kumimoji="1" lang="ja-JP" altLang="en-US" sz="2000" b="1" dirty="0" smtClean="0"/>
              <a:t>（参考）</a:t>
            </a:r>
            <a:endParaRPr kumimoji="1" lang="ja-JP" altLang="en-US" sz="2000" b="1" dirty="0"/>
          </a:p>
        </p:txBody>
      </p:sp>
      <p:sp>
        <p:nvSpPr>
          <p:cNvPr id="38" name="スライド番号プレースホルダー 2"/>
          <p:cNvSpPr>
            <a:spLocks/>
          </p:cNvSpPr>
          <p:nvPr/>
        </p:nvSpPr>
        <p:spPr bwMode="auto">
          <a:xfrm>
            <a:off x="9296936"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dirty="0" smtClean="0">
                <a:solidFill>
                  <a:srgbClr val="FFFFFF"/>
                </a:solidFill>
                <a:latin typeface="Franklin Gothic Book" pitchFamily="34" charset="0"/>
                <a:ea typeface="HGｺﾞｼｯｸM" pitchFamily="49" charset="-128"/>
              </a:rPr>
              <a:t>39</a:t>
            </a:r>
          </a:p>
        </p:txBody>
      </p:sp>
    </p:spTree>
    <p:extLst>
      <p:ext uri="{BB962C8B-B14F-4D97-AF65-F5344CB8AC3E}">
        <p14:creationId xmlns:p14="http://schemas.microsoft.com/office/powerpoint/2010/main" val="1371759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コンテンツ プレースホルダ 2"/>
          <p:cNvSpPr>
            <a:spLocks noGrp="1"/>
          </p:cNvSpPr>
          <p:nvPr>
            <p:ph idx="1"/>
          </p:nvPr>
        </p:nvSpPr>
        <p:spPr>
          <a:xfrm>
            <a:off x="664580" y="5732468"/>
            <a:ext cx="8412307" cy="866849"/>
          </a:xfrm>
        </p:spPr>
        <p:txBody>
          <a:bodyPr>
            <a:normAutofit/>
          </a:bodyPr>
          <a:lstStyle/>
          <a:p>
            <a:pPr marL="274320" indent="-274320" eaLnBrk="1" fontAlgn="auto" hangingPunct="1">
              <a:spcBef>
                <a:spcPts val="580"/>
              </a:spcBef>
              <a:spcAft>
                <a:spcPts val="0"/>
              </a:spcAft>
              <a:buFont typeface="Wingdings" pitchFamily="2" charset="2"/>
              <a:buNone/>
              <a:defRPr/>
            </a:pPr>
            <a:r>
              <a:rPr lang="ja-JP" altLang="en-US" sz="1200" dirty="0" smtClean="0">
                <a:latin typeface="ＭＳ ゴシック" pitchFamily="49" charset="-128"/>
                <a:ea typeface="ＭＳ ゴシック" pitchFamily="49" charset="-128"/>
              </a:rPr>
              <a:t>　</a:t>
            </a:r>
            <a:r>
              <a:rPr lang="ja-JP" altLang="ja-JP" sz="1200" dirty="0" smtClean="0">
                <a:latin typeface="ＭＳ ゴシック" pitchFamily="49" charset="-128"/>
                <a:ea typeface="ＭＳ ゴシック" pitchFamily="49" charset="-128"/>
              </a:rPr>
              <a:t>新規求職</a:t>
            </a:r>
            <a:r>
              <a:rPr lang="ja-JP" altLang="en-US" sz="1200" dirty="0" smtClean="0">
                <a:latin typeface="ＭＳ ゴシック" pitchFamily="49" charset="-128"/>
                <a:ea typeface="ＭＳ ゴシック" pitchFamily="49" charset="-128"/>
              </a:rPr>
              <a:t>申込件</a:t>
            </a:r>
            <a:r>
              <a:rPr lang="ja-JP" altLang="ja-JP" sz="1200" dirty="0" smtClean="0">
                <a:latin typeface="ＭＳ ゴシック" pitchFamily="49" charset="-128"/>
                <a:ea typeface="ＭＳ ゴシック" pitchFamily="49" charset="-128"/>
              </a:rPr>
              <a:t>数は</a:t>
            </a:r>
            <a:r>
              <a:rPr lang="ja-JP" altLang="en-US" sz="1200" dirty="0" smtClean="0">
                <a:latin typeface="ＭＳ ゴシック" pitchFamily="49" charset="-128"/>
                <a:ea typeface="ＭＳ ゴシック" pitchFamily="49" charset="-128"/>
              </a:rPr>
              <a:t>、平成</a:t>
            </a:r>
            <a:r>
              <a:rPr lang="en-US" altLang="ja-JP" sz="1200" dirty="0" smtClean="0">
                <a:latin typeface="ＭＳ ゴシック" pitchFamily="49" charset="-128"/>
                <a:ea typeface="ＭＳ ゴシック" pitchFamily="49" charset="-128"/>
              </a:rPr>
              <a:t>25</a:t>
            </a:r>
            <a:r>
              <a:rPr lang="ja-JP" altLang="en-US" sz="1200" dirty="0" smtClean="0">
                <a:latin typeface="ＭＳ ゴシック" pitchFamily="49" charset="-128"/>
                <a:ea typeface="ＭＳ ゴシック" pitchFamily="49" charset="-128"/>
              </a:rPr>
              <a:t>年度に微減となりましたが、</a:t>
            </a:r>
            <a:r>
              <a:rPr lang="en-US" altLang="ja-JP" sz="1200" dirty="0" smtClean="0">
                <a:latin typeface="ＭＳ ゴシック" pitchFamily="49" charset="-128"/>
                <a:ea typeface="ＭＳ ゴシック" pitchFamily="49" charset="-128"/>
              </a:rPr>
              <a:t>26</a:t>
            </a:r>
            <a:r>
              <a:rPr lang="ja-JP" altLang="en-US" sz="1200" dirty="0" smtClean="0">
                <a:latin typeface="ＭＳ ゴシック" pitchFamily="49" charset="-128"/>
                <a:ea typeface="ＭＳ ゴシック" pitchFamily="49" charset="-128"/>
              </a:rPr>
              <a:t>年度は</a:t>
            </a:r>
            <a:r>
              <a:rPr lang="en-US" altLang="ja-JP" sz="1200" dirty="0" smtClean="0">
                <a:latin typeface="ＭＳ ゴシック" pitchFamily="49" charset="-128"/>
                <a:ea typeface="ＭＳ ゴシック" pitchFamily="49" charset="-128"/>
              </a:rPr>
              <a:t>24</a:t>
            </a:r>
            <a:r>
              <a:rPr lang="ja-JP" altLang="en-US" sz="1200" dirty="0" smtClean="0">
                <a:latin typeface="ＭＳ ゴシック" pitchFamily="49" charset="-128"/>
                <a:ea typeface="ＭＳ ゴシック" pitchFamily="49" charset="-128"/>
              </a:rPr>
              <a:t>年度を上回る増加となり、</a:t>
            </a:r>
            <a:r>
              <a:rPr lang="en-US" altLang="ja-JP" sz="1200" dirty="0" smtClean="0">
                <a:latin typeface="ＭＳ ゴシック" pitchFamily="49" charset="-128"/>
                <a:ea typeface="ＭＳ ゴシック" pitchFamily="49" charset="-128"/>
              </a:rPr>
              <a:t>27</a:t>
            </a:r>
            <a:r>
              <a:rPr lang="ja-JP" altLang="en-US" sz="1200" dirty="0" smtClean="0">
                <a:latin typeface="ＭＳ ゴシック" pitchFamily="49" charset="-128"/>
                <a:ea typeface="ＭＳ ゴシック" pitchFamily="49" charset="-128"/>
              </a:rPr>
              <a:t>年度も</a:t>
            </a:r>
            <a:endParaRPr lang="en-US" altLang="ja-JP" sz="1200" dirty="0" smtClean="0">
              <a:latin typeface="ＭＳ ゴシック" pitchFamily="49" charset="-128"/>
              <a:ea typeface="ＭＳ ゴシック" pitchFamily="49" charset="-128"/>
            </a:endParaRPr>
          </a:p>
          <a:p>
            <a:pPr marL="274320" indent="-274320" eaLnBrk="1" fontAlgn="auto" hangingPunct="1">
              <a:spcBef>
                <a:spcPts val="580"/>
              </a:spcBef>
              <a:spcAft>
                <a:spcPts val="0"/>
              </a:spcAft>
              <a:buFont typeface="Wingdings" pitchFamily="2" charset="2"/>
              <a:buNone/>
              <a:defRPr/>
            </a:pPr>
            <a:r>
              <a:rPr lang="ja-JP" altLang="en-US" sz="1200" dirty="0">
                <a:latin typeface="ＭＳ ゴシック" pitchFamily="49" charset="-128"/>
                <a:ea typeface="ＭＳ ゴシック" pitchFamily="49" charset="-128"/>
              </a:rPr>
              <a:t>　</a:t>
            </a:r>
            <a:r>
              <a:rPr lang="ja-JP" altLang="en-US" sz="1200" dirty="0" smtClean="0">
                <a:latin typeface="ＭＳ ゴシック" pitchFamily="49" charset="-128"/>
                <a:ea typeface="ＭＳ ゴシック" pitchFamily="49" charset="-128"/>
              </a:rPr>
              <a:t>微増となりました。</a:t>
            </a:r>
            <a:endParaRPr lang="en-US" altLang="ja-JP" sz="1200" dirty="0" smtClean="0">
              <a:latin typeface="ＭＳ ゴシック" pitchFamily="49" charset="-128"/>
              <a:ea typeface="ＭＳ ゴシック" pitchFamily="49" charset="-128"/>
            </a:endParaRPr>
          </a:p>
          <a:p>
            <a:pPr marL="274320" indent="-274320" eaLnBrk="1" fontAlgn="auto" hangingPunct="1">
              <a:spcBef>
                <a:spcPts val="580"/>
              </a:spcBef>
              <a:spcAft>
                <a:spcPts val="0"/>
              </a:spcAft>
              <a:buFont typeface="Wingdings" pitchFamily="2" charset="2"/>
              <a:buNone/>
              <a:defRPr/>
            </a:pPr>
            <a:r>
              <a:rPr lang="ja-JP" altLang="en-US" sz="1200" dirty="0" smtClean="0">
                <a:latin typeface="ＭＳ ゴシック" pitchFamily="49" charset="-128"/>
                <a:ea typeface="ＭＳ ゴシック" pitchFamily="49" charset="-128"/>
              </a:rPr>
              <a:t>　一方、就職件数は</a:t>
            </a:r>
            <a:r>
              <a:rPr lang="en-US" altLang="ja-JP" sz="1200" dirty="0" smtClean="0">
                <a:latin typeface="ＭＳ ゴシック" pitchFamily="49" charset="-128"/>
                <a:ea typeface="ＭＳ ゴシック" pitchFamily="49" charset="-128"/>
              </a:rPr>
              <a:t>6,426</a:t>
            </a:r>
            <a:r>
              <a:rPr lang="ja-JP" altLang="en-US" sz="1200" dirty="0" smtClean="0">
                <a:latin typeface="ＭＳ ゴシック" pitchFamily="49" charset="-128"/>
                <a:ea typeface="ＭＳ ゴシック" pitchFamily="49" charset="-128"/>
              </a:rPr>
              <a:t>件と</a:t>
            </a:r>
            <a:r>
              <a:rPr lang="en-US" altLang="ja-JP" sz="1200" dirty="0" smtClean="0">
                <a:latin typeface="ＭＳ ゴシック" pitchFamily="49" charset="-128"/>
                <a:ea typeface="ＭＳ ゴシック" pitchFamily="49" charset="-128"/>
              </a:rPr>
              <a:t>6</a:t>
            </a:r>
            <a:r>
              <a:rPr lang="ja-JP" altLang="en-US" sz="1200" dirty="0" smtClean="0">
                <a:latin typeface="ＭＳ ゴシック" pitchFamily="49" charset="-128"/>
                <a:ea typeface="ＭＳ ゴシック" pitchFamily="49" charset="-128"/>
              </a:rPr>
              <a:t>年連続で増加しており、</a:t>
            </a:r>
            <a:r>
              <a:rPr lang="ja-JP" altLang="ja-JP" sz="1200" dirty="0" smtClean="0">
                <a:latin typeface="ＭＳ ゴシック" pitchFamily="49" charset="-128"/>
                <a:ea typeface="ＭＳ ゴシック" pitchFamily="49" charset="-128"/>
              </a:rPr>
              <a:t>特に精神障害者の件数が大きく伸びて</a:t>
            </a:r>
            <a:r>
              <a:rPr lang="ja-JP" altLang="en-US" sz="1200" dirty="0" smtClean="0">
                <a:latin typeface="ＭＳ ゴシック" pitchFamily="49" charset="-128"/>
                <a:ea typeface="ＭＳ ゴシック" pitchFamily="49" charset="-128"/>
              </a:rPr>
              <a:t>おります。</a:t>
            </a:r>
            <a:endParaRPr lang="ja-JP" altLang="ja-JP" sz="1200" dirty="0" smtClean="0">
              <a:latin typeface="ＭＳ ゴシック" pitchFamily="49" charset="-128"/>
              <a:ea typeface="ＭＳ ゴシック" pitchFamily="49" charset="-128"/>
            </a:endParaRPr>
          </a:p>
        </p:txBody>
      </p:sp>
      <p:sp>
        <p:nvSpPr>
          <p:cNvPr id="9" name="スライド番号プレースホルダ 3"/>
          <p:cNvSpPr>
            <a:spLocks noGrp="1"/>
          </p:cNvSpPr>
          <p:nvPr>
            <p:ph type="sldNum" sz="quarter" idx="12"/>
          </p:nvPr>
        </p:nvSpPr>
        <p:spPr>
          <a:xfrm>
            <a:off x="9164770" y="6237288"/>
            <a:ext cx="495300" cy="457200"/>
          </a:xfrm>
        </p:spPr>
        <p:txBody>
          <a:bodyPr/>
          <a:lstStyle/>
          <a:p>
            <a:pPr>
              <a:defRPr/>
            </a:pPr>
            <a:fld id="{AADC2838-8E73-4954-B0C3-ACD2A509588E}" type="slidenum">
              <a:rPr lang="ja-JP" altLang="en-US" smtClean="0">
                <a:solidFill>
                  <a:schemeClr val="bg1"/>
                </a:solidFill>
              </a:rPr>
              <a:pPr>
                <a:defRPr/>
              </a:pPr>
              <a:t>3</a:t>
            </a:fld>
            <a:endParaRPr lang="ja-JP" altLang="en-US" dirty="0">
              <a:solidFill>
                <a:schemeClr val="bg1"/>
              </a:solidFill>
            </a:endParaRPr>
          </a:p>
        </p:txBody>
      </p:sp>
      <p:graphicFrame>
        <p:nvGraphicFramePr>
          <p:cNvPr id="2" name="グラフ 9"/>
          <p:cNvGraphicFramePr>
            <a:graphicFrameLocks/>
          </p:cNvGraphicFramePr>
          <p:nvPr>
            <p:extLst>
              <p:ext uri="{D42A27DB-BD31-4B8C-83A1-F6EECF244321}">
                <p14:modId xmlns:p14="http://schemas.microsoft.com/office/powerpoint/2010/main" val="3518074914"/>
              </p:ext>
            </p:extLst>
          </p:nvPr>
        </p:nvGraphicFramePr>
        <p:xfrm>
          <a:off x="189180" y="1536700"/>
          <a:ext cx="9310952" cy="4368800"/>
        </p:xfrm>
        <a:graphic>
          <a:graphicData uri="http://schemas.openxmlformats.org/drawingml/2006/chart">
            <c:chart xmlns:c="http://schemas.openxmlformats.org/drawingml/2006/chart" xmlns:r="http://schemas.openxmlformats.org/officeDocument/2006/relationships" r:id="rId3"/>
          </a:graphicData>
        </a:graphic>
      </p:graphicFrame>
      <p:sp>
        <p:nvSpPr>
          <p:cNvPr id="9220" name="テキスト ボックス 11"/>
          <p:cNvSpPr txBox="1">
            <a:spLocks noChangeArrowheads="1"/>
          </p:cNvSpPr>
          <p:nvPr/>
        </p:nvSpPr>
        <p:spPr bwMode="auto">
          <a:xfrm>
            <a:off x="651801" y="1228730"/>
            <a:ext cx="83581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400" b="1">
                <a:solidFill>
                  <a:srgbClr val="000000"/>
                </a:solidFill>
                <a:latin typeface="ＭＳ ゴシック" pitchFamily="49" charset="-128"/>
                <a:ea typeface="ＭＳ ゴシック" pitchFamily="49" charset="-128"/>
              </a:rPr>
              <a:t>○障害者の職業紹介状況（新規求職申込件数・就職件数）</a:t>
            </a:r>
            <a:r>
              <a:rPr lang="ja-JP" altLang="en-US" sz="1200" b="1">
                <a:solidFill>
                  <a:srgbClr val="000000"/>
                </a:solidFill>
                <a:latin typeface="ＭＳ ゴシック" pitchFamily="49" charset="-128"/>
                <a:ea typeface="ＭＳ ゴシック" pitchFamily="49" charset="-128"/>
              </a:rPr>
              <a:t>　　　　　　　　　　　　　　　　</a:t>
            </a:r>
            <a:r>
              <a:rPr lang="ja-JP" altLang="en-US" sz="1200">
                <a:solidFill>
                  <a:srgbClr val="000000"/>
                </a:solidFill>
                <a:latin typeface="ＭＳ ゴシック" pitchFamily="49" charset="-128"/>
                <a:ea typeface="ＭＳ ゴシック" pitchFamily="49" charset="-128"/>
              </a:rPr>
              <a:t>（件）</a:t>
            </a:r>
          </a:p>
        </p:txBody>
      </p:sp>
      <p:sp>
        <p:nvSpPr>
          <p:cNvPr id="8" name="角丸四角形 7"/>
          <p:cNvSpPr/>
          <p:nvPr/>
        </p:nvSpPr>
        <p:spPr>
          <a:xfrm>
            <a:off x="271727" y="144463"/>
            <a:ext cx="9439937" cy="1052512"/>
          </a:xfrm>
          <a:prstGeom prst="roundRect">
            <a:avLst/>
          </a:prstGeom>
          <a:solidFill>
            <a:srgbClr val="FFFF66"/>
          </a:solidFill>
          <a:ln cmpd="thinThick">
            <a:solidFill>
              <a:srgbClr val="002060"/>
            </a:solidFill>
          </a:ln>
        </p:spPr>
        <p:style>
          <a:lnRef idx="2">
            <a:schemeClr val="dk1"/>
          </a:lnRef>
          <a:fillRef idx="1">
            <a:schemeClr val="lt1"/>
          </a:fillRef>
          <a:effectRef idx="0">
            <a:schemeClr val="dk1"/>
          </a:effectRef>
          <a:fontRef idx="minor">
            <a:schemeClr val="dk1"/>
          </a:fontRef>
        </p:style>
        <p:txBody>
          <a:bodyPr anchor="ctr"/>
          <a:lstStyle/>
          <a:p>
            <a:pPr>
              <a:defRPr/>
            </a:pPr>
            <a:r>
              <a:rPr lang="ja-JP" altLang="en-US" sz="2000" b="1" dirty="0">
                <a:solidFill>
                  <a:srgbClr val="1F497D"/>
                </a:solidFill>
                <a:latin typeface="ＭＳ ゴシック" pitchFamily="49" charset="-128"/>
                <a:ea typeface="ＭＳ ゴシック" pitchFamily="49" charset="-128"/>
              </a:rPr>
              <a:t>　</a:t>
            </a:r>
            <a:r>
              <a:rPr lang="ja-JP" altLang="en-US" sz="2000" b="1" dirty="0" smtClean="0">
                <a:solidFill>
                  <a:srgbClr val="1F497D"/>
                </a:solidFill>
                <a:latin typeface="ＭＳ ゴシック" pitchFamily="49" charset="-128"/>
                <a:ea typeface="ＭＳ ゴシック" pitchFamily="49" charset="-128"/>
              </a:rPr>
              <a:t>　　　大阪</a:t>
            </a:r>
            <a:r>
              <a:rPr lang="ja-JP" altLang="en-US" sz="2000" b="1" dirty="0">
                <a:solidFill>
                  <a:srgbClr val="1F497D"/>
                </a:solidFill>
                <a:latin typeface="ＭＳ ゴシック" pitchFamily="49" charset="-128"/>
                <a:ea typeface="ＭＳ ゴシック" pitchFamily="49" charset="-128"/>
              </a:rPr>
              <a:t>府内ハローワークにおける障害者の職業紹介状況</a:t>
            </a:r>
            <a:endParaRPr lang="en-US" altLang="ja-JP" sz="2000" b="1" dirty="0">
              <a:solidFill>
                <a:srgbClr val="1F497D"/>
              </a:solidFill>
              <a:latin typeface="ＭＳ ゴシック" pitchFamily="49" charset="-128"/>
              <a:ea typeface="ＭＳ ゴシック" pitchFamily="49" charset="-128"/>
            </a:endParaRPr>
          </a:p>
          <a:p>
            <a:pPr>
              <a:defRPr/>
            </a:pPr>
            <a:r>
              <a:rPr lang="ja-JP" altLang="en-US" sz="2000" b="1" dirty="0">
                <a:solidFill>
                  <a:srgbClr val="1F497D"/>
                </a:solidFill>
                <a:latin typeface="ＭＳ ゴシック" pitchFamily="49" charset="-128"/>
                <a:ea typeface="ＭＳ ゴシック" pitchFamily="49" charset="-128"/>
              </a:rPr>
              <a:t>　</a:t>
            </a:r>
            <a:r>
              <a:rPr lang="ja-JP" altLang="en-US" sz="2000" b="1" dirty="0" smtClean="0">
                <a:solidFill>
                  <a:srgbClr val="1F497D"/>
                </a:solidFill>
                <a:latin typeface="ＭＳ ゴシック" pitchFamily="49" charset="-128"/>
                <a:ea typeface="ＭＳ ゴシック" pitchFamily="49" charset="-128"/>
              </a:rPr>
              <a:t>　　　　平成２</a:t>
            </a:r>
            <a:r>
              <a:rPr lang="ja-JP" altLang="en-US" sz="2000" b="1" dirty="0">
                <a:solidFill>
                  <a:srgbClr val="1F497D"/>
                </a:solidFill>
                <a:latin typeface="ＭＳ ゴシック" pitchFamily="49" charset="-128"/>
                <a:ea typeface="ＭＳ ゴシック" pitchFamily="49" charset="-128"/>
              </a:rPr>
              <a:t>７</a:t>
            </a:r>
            <a:r>
              <a:rPr lang="ja-JP" altLang="en-US" sz="2000" b="1" dirty="0" smtClean="0">
                <a:solidFill>
                  <a:srgbClr val="1F497D"/>
                </a:solidFill>
                <a:latin typeface="ＭＳ ゴシック" pitchFamily="49" charset="-128"/>
                <a:ea typeface="ＭＳ ゴシック" pitchFamily="49" charset="-128"/>
              </a:rPr>
              <a:t>年度</a:t>
            </a:r>
            <a:r>
              <a:rPr lang="ja-JP" altLang="en-US" sz="2000" b="1" dirty="0">
                <a:solidFill>
                  <a:srgbClr val="1F497D"/>
                </a:solidFill>
                <a:latin typeface="ＭＳ ゴシック" pitchFamily="49" charset="-128"/>
                <a:ea typeface="ＭＳ ゴシック" pitchFamily="49" charset="-128"/>
              </a:rPr>
              <a:t>　新規求職申込件数は</a:t>
            </a:r>
            <a:r>
              <a:rPr lang="ja-JP" altLang="en-US" sz="2000" b="1" dirty="0" smtClean="0">
                <a:solidFill>
                  <a:srgbClr val="1F497D"/>
                </a:solidFill>
                <a:latin typeface="ＭＳ ゴシック" pitchFamily="49" charset="-128"/>
                <a:ea typeface="ＭＳ ゴシック" pitchFamily="49" charset="-128"/>
              </a:rPr>
              <a:t>１４，</a:t>
            </a:r>
            <a:r>
              <a:rPr lang="ja-JP" altLang="en-US" sz="2000" b="1" dirty="0">
                <a:solidFill>
                  <a:srgbClr val="1F497D"/>
                </a:solidFill>
                <a:latin typeface="ＭＳ ゴシック" pitchFamily="49" charset="-128"/>
                <a:ea typeface="ＭＳ ゴシック" pitchFamily="49" charset="-128"/>
              </a:rPr>
              <a:t>８４２</a:t>
            </a:r>
            <a:r>
              <a:rPr lang="ja-JP" altLang="en-US" sz="2000" b="1" dirty="0" smtClean="0">
                <a:solidFill>
                  <a:srgbClr val="1F497D"/>
                </a:solidFill>
                <a:latin typeface="ＭＳ ゴシック" pitchFamily="49" charset="-128"/>
                <a:ea typeface="ＭＳ ゴシック" pitchFamily="49" charset="-128"/>
              </a:rPr>
              <a:t>件</a:t>
            </a:r>
            <a:endParaRPr lang="en-US" altLang="ja-JP" sz="2000" b="1" dirty="0">
              <a:solidFill>
                <a:srgbClr val="1F497D"/>
              </a:solidFill>
              <a:latin typeface="ＭＳ ゴシック" pitchFamily="49" charset="-128"/>
              <a:ea typeface="ＭＳ ゴシック" pitchFamily="49" charset="-128"/>
            </a:endParaRPr>
          </a:p>
          <a:p>
            <a:pPr>
              <a:defRPr/>
            </a:pPr>
            <a:r>
              <a:rPr lang="ja-JP" altLang="en-US" sz="2000" b="1" dirty="0">
                <a:solidFill>
                  <a:srgbClr val="1F497D"/>
                </a:solidFill>
                <a:latin typeface="ＭＳ ゴシック" pitchFamily="49" charset="-128"/>
                <a:ea typeface="ＭＳ ゴシック" pitchFamily="49" charset="-128"/>
              </a:rPr>
              <a:t>　　　　　　　　</a:t>
            </a:r>
            <a:r>
              <a:rPr lang="ja-JP" altLang="en-US" sz="2000" b="1" dirty="0" smtClean="0">
                <a:solidFill>
                  <a:srgbClr val="1F497D"/>
                </a:solidFill>
                <a:latin typeface="ＭＳ ゴシック" pitchFamily="49" charset="-128"/>
                <a:ea typeface="ＭＳ ゴシック" pitchFamily="49" charset="-128"/>
              </a:rPr>
              <a:t>　　　　就職</a:t>
            </a:r>
            <a:r>
              <a:rPr lang="ja-JP" altLang="en-US" sz="2000" b="1" dirty="0">
                <a:solidFill>
                  <a:srgbClr val="1F497D"/>
                </a:solidFill>
                <a:latin typeface="ＭＳ ゴシック" pitchFamily="49" charset="-128"/>
                <a:ea typeface="ＭＳ ゴシック" pitchFamily="49" charset="-128"/>
              </a:rPr>
              <a:t>件数</a:t>
            </a:r>
            <a:r>
              <a:rPr lang="ja-JP" altLang="en-US" sz="2000" b="1" dirty="0" smtClean="0">
                <a:solidFill>
                  <a:srgbClr val="1F497D"/>
                </a:solidFill>
                <a:latin typeface="ＭＳ ゴシック" pitchFamily="49" charset="-128"/>
                <a:ea typeface="ＭＳ ゴシック" pitchFamily="49" charset="-128"/>
              </a:rPr>
              <a:t>は６，４２６件</a:t>
            </a:r>
            <a:endParaRPr lang="en-US" altLang="ja-JP" sz="2000" b="1" dirty="0">
              <a:solidFill>
                <a:srgbClr val="1F497D"/>
              </a:solidFill>
              <a:latin typeface="ＭＳ ゴシック" pitchFamily="49" charset="-128"/>
              <a:ea typeface="ＭＳ ゴシック" pitchFamily="49" charset="-128"/>
            </a:endParaRPr>
          </a:p>
        </p:txBody>
      </p:sp>
      <p:sp>
        <p:nvSpPr>
          <p:cNvPr id="9222" name="テキスト ボックス 13"/>
          <p:cNvSpPr txBox="1">
            <a:spLocks noChangeArrowheads="1"/>
          </p:cNvSpPr>
          <p:nvPr/>
        </p:nvSpPr>
        <p:spPr bwMode="auto">
          <a:xfrm>
            <a:off x="194582" y="2500318"/>
            <a:ext cx="338554" cy="128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000">
                <a:solidFill>
                  <a:srgbClr val="000000"/>
                </a:solidFill>
                <a:latin typeface="ＭＳ Ｐゴシック" charset="-128"/>
                <a:ea typeface="ＭＳ Ｐゴシック" charset="-128"/>
              </a:rPr>
              <a:t>新規求職申込件数</a:t>
            </a:r>
          </a:p>
        </p:txBody>
      </p:sp>
      <p:sp>
        <p:nvSpPr>
          <p:cNvPr id="10" name="スライド番号プレースホルダー 2"/>
          <p:cNvSpPr>
            <a:spLocks/>
          </p:cNvSpPr>
          <p:nvPr/>
        </p:nvSpPr>
        <p:spPr bwMode="auto">
          <a:xfrm>
            <a:off x="9307512"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smtClean="0">
                <a:solidFill>
                  <a:srgbClr val="FFFFFF"/>
                </a:solidFill>
                <a:latin typeface="Franklin Gothic Book" pitchFamily="34" charset="0"/>
                <a:ea typeface="HGｺﾞｼｯｸM" pitchFamily="49" charset="-128"/>
              </a:rPr>
              <a:t>４</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9915811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Text Box 2"/>
          <p:cNvSpPr txBox="1">
            <a:spLocks noChangeArrowheads="1"/>
          </p:cNvSpPr>
          <p:nvPr/>
        </p:nvSpPr>
        <p:spPr bwMode="auto">
          <a:xfrm>
            <a:off x="128595" y="44452"/>
            <a:ext cx="9590087" cy="504825"/>
          </a:xfrm>
          <a:prstGeom prst="rect">
            <a:avLst/>
          </a:prstGeom>
          <a:gradFill rotWithShape="1">
            <a:gsLst>
              <a:gs pos="0">
                <a:srgbClr val="5E765E"/>
              </a:gs>
              <a:gs pos="50000">
                <a:srgbClr val="CCFFCC"/>
              </a:gs>
              <a:gs pos="100000">
                <a:srgbClr val="5E765E"/>
              </a:gs>
            </a:gsLst>
            <a:lin ang="5400000" scaled="1"/>
          </a:gradFill>
          <a:ln w="9525">
            <a:noFill/>
            <a:miter lim="800000"/>
            <a:headEnd/>
            <a:tailEnd/>
          </a:ln>
        </p:spPr>
        <p:txBody>
          <a:bodyPr lIns="74295" tIns="8890" rIns="74295" bIns="8890" anchor="ctr" anchorCtr="1"/>
          <a:lstStyle/>
          <a:p>
            <a:pPr marL="119063" indent="-119063" defTabSz="873125"/>
            <a:r>
              <a:rPr lang="ja-JP" altLang="en-US" sz="1600" dirty="0" smtClean="0">
                <a:solidFill>
                  <a:srgbClr val="000000"/>
                </a:solidFill>
                <a:latin typeface="HGPｺﾞｼｯｸE" pitchFamily="50" charset="-128"/>
              </a:rPr>
              <a:t>障害者</a:t>
            </a:r>
            <a:r>
              <a:rPr lang="ja-JP" altLang="en-US" sz="1600" dirty="0">
                <a:solidFill>
                  <a:srgbClr val="000000"/>
                </a:solidFill>
                <a:latin typeface="HGPｺﾞｼｯｸE" pitchFamily="50" charset="-128"/>
              </a:rPr>
              <a:t>虐待の防止、障害者の養護者に対する支援等に関する法律の</a:t>
            </a:r>
            <a:r>
              <a:rPr lang="ja-JP" altLang="en-US" sz="1600" dirty="0" smtClean="0">
                <a:solidFill>
                  <a:srgbClr val="000000"/>
                </a:solidFill>
                <a:latin typeface="HGPｺﾞｼｯｸE" pitchFamily="50" charset="-128"/>
              </a:rPr>
              <a:t>概要</a:t>
            </a:r>
            <a:endParaRPr lang="ja-JP" altLang="en-US" b="1" dirty="0">
              <a:solidFill>
                <a:srgbClr val="000000"/>
              </a:solidFill>
              <a:latin typeface="HG丸ｺﾞｼｯｸM-PRO" panose="020F0600000000000000" pitchFamily="50" charset="-128"/>
              <a:ea typeface="HG丸ｺﾞｼｯｸM-PRO" panose="020F0600000000000000" pitchFamily="50" charset="-128"/>
            </a:endParaRPr>
          </a:p>
        </p:txBody>
      </p:sp>
      <p:sp>
        <p:nvSpPr>
          <p:cNvPr id="6" name="正方形/長方形 5"/>
          <p:cNvSpPr/>
          <p:nvPr/>
        </p:nvSpPr>
        <p:spPr>
          <a:xfrm>
            <a:off x="128596" y="817570"/>
            <a:ext cx="9577387" cy="63817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anchor="b"/>
          <a:lstStyle/>
          <a:p>
            <a:pPr>
              <a:defRPr/>
            </a:pPr>
            <a:r>
              <a:rPr lang="ja-JP" altLang="en-US" sz="1050" spc="-20" dirty="0">
                <a:solidFill>
                  <a:prstClr val="black"/>
                </a:solidFill>
                <a:latin typeface="HGSｺﾞｼｯｸM" pitchFamily="50" charset="-128"/>
              </a:rPr>
              <a:t>　障害者に対する虐待が障害者の尊厳を害するものであり、障害者の自立及び社会参加にとって障害者に対する虐待を防止することが極めて重要であること等に鑑み、障害者に対する虐待の禁止、国等の責務、障害者虐待を受けた障害者に対する保護及び自立の支援のための措置、養護者に対する支援のための措置等を定めることにより、障害者虐待の防止、養護者に対する支援等に関する施策を促進し、もって障害者の権利利益の擁護に資することを目的とする。</a:t>
            </a:r>
            <a:endParaRPr lang="ja-JP" altLang="en-US" sz="1050" spc="-20" dirty="0">
              <a:solidFill>
                <a:prstClr val="white"/>
              </a:solidFill>
            </a:endParaRPr>
          </a:p>
        </p:txBody>
      </p:sp>
      <p:sp>
        <p:nvSpPr>
          <p:cNvPr id="174083" name="AutoShape 3"/>
          <p:cNvSpPr>
            <a:spLocks noChangeArrowheads="1"/>
          </p:cNvSpPr>
          <p:nvPr/>
        </p:nvSpPr>
        <p:spPr bwMode="auto">
          <a:xfrm>
            <a:off x="273050" y="620727"/>
            <a:ext cx="685800" cy="236537"/>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a:defRPr/>
            </a:pPr>
            <a:r>
              <a:rPr lang="ja-JP" altLang="en-US" sz="1000" dirty="0">
                <a:solidFill>
                  <a:prstClr val="black"/>
                </a:solidFill>
                <a:latin typeface="HGPｺﾞｼｯｸE" pitchFamily="50" charset="-128"/>
              </a:rPr>
              <a:t>目　的</a:t>
            </a:r>
            <a:endParaRPr lang="ja-JP" altLang="en-US" dirty="0">
              <a:solidFill>
                <a:prstClr val="black"/>
              </a:solidFill>
              <a:latin typeface="Arial" pitchFamily="34" charset="0"/>
            </a:endParaRPr>
          </a:p>
        </p:txBody>
      </p:sp>
      <p:sp>
        <p:nvSpPr>
          <p:cNvPr id="8" name="正方形/長方形 7"/>
          <p:cNvSpPr/>
          <p:nvPr/>
        </p:nvSpPr>
        <p:spPr>
          <a:xfrm>
            <a:off x="128596" y="1700213"/>
            <a:ext cx="9577387" cy="7921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marL="85725" indent="-85725">
              <a:defRPr/>
            </a:pPr>
            <a:r>
              <a:rPr lang="ja-JP" altLang="ja-JP" sz="1100" dirty="0">
                <a:solidFill>
                  <a:prstClr val="black"/>
                </a:solidFill>
              </a:rPr>
              <a:t>１　｢障害者｣とは、身体・知的・精神障害その他の心身の機能の障害がある者であって、障害及び社会的障壁により継続的に日常生活・社会生活に相当な制限を受ける状態にあるものをいう（改正後障害者基本法</a:t>
            </a:r>
            <a:r>
              <a:rPr lang="en-US" altLang="ja-JP" sz="1100" dirty="0">
                <a:solidFill>
                  <a:prstClr val="black"/>
                </a:solidFill>
              </a:rPr>
              <a:t>2</a:t>
            </a:r>
            <a:r>
              <a:rPr lang="ja-JP" altLang="ja-JP" sz="1100" dirty="0">
                <a:solidFill>
                  <a:prstClr val="black"/>
                </a:solidFill>
              </a:rPr>
              <a:t>条１号）。</a:t>
            </a:r>
          </a:p>
          <a:p>
            <a:pPr marL="85725" indent="-85725">
              <a:defRPr/>
            </a:pPr>
            <a:r>
              <a:rPr lang="ja-JP" altLang="ja-JP" sz="1100" dirty="0">
                <a:solidFill>
                  <a:prstClr val="black"/>
                </a:solidFill>
              </a:rPr>
              <a:t>２　｢障害者虐待｣とは、①養護者による障害者虐待、②障害者福祉施設従事者等による障害者虐待、③使用者による障害者虐待をいう。</a:t>
            </a:r>
          </a:p>
          <a:p>
            <a:pPr marL="85725" indent="-85725">
              <a:defRPr/>
            </a:pPr>
            <a:r>
              <a:rPr lang="ja-JP" altLang="ja-JP" sz="1100" dirty="0">
                <a:solidFill>
                  <a:prstClr val="black"/>
                </a:solidFill>
              </a:rPr>
              <a:t>３　障害者虐待の類型は、①身体的虐待、②ネグレクト、③心理的虐待、④性的虐待、⑤経済的虐待の５つ。</a:t>
            </a:r>
          </a:p>
        </p:txBody>
      </p:sp>
      <p:sp>
        <p:nvSpPr>
          <p:cNvPr id="174085" name="AutoShape 5"/>
          <p:cNvSpPr>
            <a:spLocks noChangeArrowheads="1"/>
          </p:cNvSpPr>
          <p:nvPr/>
        </p:nvSpPr>
        <p:spPr bwMode="auto">
          <a:xfrm>
            <a:off x="273050" y="1517650"/>
            <a:ext cx="685800" cy="215900"/>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a:defRPr/>
            </a:pPr>
            <a:r>
              <a:rPr lang="ja-JP" altLang="en-US" sz="1000">
                <a:solidFill>
                  <a:prstClr val="black"/>
                </a:solidFill>
                <a:latin typeface="HGPｺﾞｼｯｸE" pitchFamily="50" charset="-128"/>
              </a:rPr>
              <a:t>定　義</a:t>
            </a:r>
            <a:endParaRPr lang="ja-JP" altLang="en-US">
              <a:solidFill>
                <a:prstClr val="black"/>
              </a:solidFill>
              <a:latin typeface="Arial" pitchFamily="34" charset="0"/>
            </a:endParaRPr>
          </a:p>
        </p:txBody>
      </p:sp>
      <p:sp>
        <p:nvSpPr>
          <p:cNvPr id="10" name="正方形/長方形 9"/>
          <p:cNvSpPr/>
          <p:nvPr/>
        </p:nvSpPr>
        <p:spPr>
          <a:xfrm>
            <a:off x="128596" y="2773363"/>
            <a:ext cx="9577387" cy="24558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ja-JP" altLang="ja-JP" sz="1100" dirty="0">
                <a:solidFill>
                  <a:prstClr val="black"/>
                </a:solidFill>
              </a:rPr>
              <a:t>１　何人も障害者を虐待してはならない旨の規定、障害者の虐待の防止に係る国等の責務規定、障害者虐待の早期発見の努力義務規定を置く。</a:t>
            </a:r>
          </a:p>
          <a:p>
            <a:pPr>
              <a:defRPr/>
            </a:pPr>
            <a:r>
              <a:rPr lang="ja-JP" altLang="ja-JP" sz="1100" dirty="0">
                <a:solidFill>
                  <a:prstClr val="black"/>
                </a:solidFill>
              </a:rPr>
              <a:t>２　障害者虐待防止等に係る具体的スキームを定める。</a:t>
            </a:r>
            <a:endParaRPr lang="en-US" altLang="ja-JP" sz="1100" dirty="0">
              <a:solidFill>
                <a:prstClr val="black"/>
              </a:solidFill>
            </a:endParaRPr>
          </a:p>
          <a:p>
            <a:pPr>
              <a:defRPr/>
            </a:pPr>
            <a:endParaRPr lang="en-US" altLang="ja-JP" sz="1100" dirty="0">
              <a:solidFill>
                <a:prstClr val="black"/>
              </a:solidFill>
            </a:endParaRPr>
          </a:p>
          <a:p>
            <a:pPr>
              <a:defRPr/>
            </a:pPr>
            <a:endParaRPr lang="en-US" altLang="ja-JP" sz="1100" dirty="0">
              <a:solidFill>
                <a:prstClr val="black"/>
              </a:solidFill>
            </a:endParaRPr>
          </a:p>
          <a:p>
            <a:pPr>
              <a:defRPr/>
            </a:pPr>
            <a:endParaRPr lang="en-US" altLang="ja-JP" sz="1100" dirty="0">
              <a:solidFill>
                <a:prstClr val="black"/>
              </a:solidFill>
            </a:endParaRPr>
          </a:p>
          <a:p>
            <a:pPr>
              <a:defRPr/>
            </a:pPr>
            <a:endParaRPr lang="en-US" altLang="ja-JP" sz="1100" dirty="0">
              <a:solidFill>
                <a:prstClr val="black"/>
              </a:solidFill>
            </a:endParaRPr>
          </a:p>
          <a:p>
            <a:pPr>
              <a:defRPr/>
            </a:pPr>
            <a:endParaRPr lang="en-US" altLang="ja-JP" sz="1100" dirty="0">
              <a:solidFill>
                <a:prstClr val="black"/>
              </a:solidFill>
            </a:endParaRPr>
          </a:p>
          <a:p>
            <a:pPr>
              <a:defRPr/>
            </a:pPr>
            <a:endParaRPr lang="en-US" altLang="ja-JP" sz="1100" dirty="0">
              <a:solidFill>
                <a:prstClr val="black"/>
              </a:solidFill>
            </a:endParaRPr>
          </a:p>
          <a:p>
            <a:pPr>
              <a:defRPr/>
            </a:pPr>
            <a:endParaRPr lang="en-US" altLang="ja-JP" sz="1100" dirty="0">
              <a:solidFill>
                <a:prstClr val="black"/>
              </a:solidFill>
            </a:endParaRPr>
          </a:p>
          <a:p>
            <a:pPr>
              <a:defRPr/>
            </a:pPr>
            <a:endParaRPr lang="en-US" altLang="ja-JP" sz="1100" dirty="0">
              <a:solidFill>
                <a:prstClr val="black"/>
              </a:solidFill>
            </a:endParaRPr>
          </a:p>
          <a:p>
            <a:pPr>
              <a:defRPr/>
            </a:pPr>
            <a:endParaRPr lang="en-US" altLang="ja-JP" sz="1100" dirty="0">
              <a:solidFill>
                <a:prstClr val="black"/>
              </a:solidFill>
            </a:endParaRPr>
          </a:p>
          <a:p>
            <a:pPr marL="85725" indent="-85725">
              <a:defRPr/>
            </a:pPr>
            <a:endParaRPr lang="en-US" altLang="ja-JP" sz="1100" dirty="0">
              <a:solidFill>
                <a:prstClr val="black"/>
              </a:solidFill>
            </a:endParaRPr>
          </a:p>
          <a:p>
            <a:pPr marL="85725" indent="-85725">
              <a:defRPr/>
            </a:pPr>
            <a:r>
              <a:rPr lang="ja-JP" altLang="ja-JP" sz="1100" dirty="0">
                <a:solidFill>
                  <a:prstClr val="black"/>
                </a:solidFill>
              </a:rPr>
              <a:t>３</a:t>
            </a:r>
            <a:r>
              <a:rPr lang="ja-JP" altLang="en-US" sz="1100" dirty="0">
                <a:solidFill>
                  <a:prstClr val="black"/>
                </a:solidFill>
              </a:rPr>
              <a:t>　</a:t>
            </a:r>
            <a:r>
              <a:rPr lang="ja-JP" altLang="ja-JP" sz="1100" dirty="0">
                <a:solidFill>
                  <a:prstClr val="black"/>
                </a:solidFill>
              </a:rPr>
              <a:t>就学する障害者、保育所等に通う障害者及び医療機関を利用する障害者に対する虐待への対応について、その防止等のための措置の実施を学校の長、保育所等の長及び医療機関の管理者に義務付ける。</a:t>
            </a:r>
          </a:p>
          <a:p>
            <a:pPr>
              <a:defRPr/>
            </a:pPr>
            <a:r>
              <a:rPr lang="en-US" altLang="ja-JP" sz="1100" dirty="0">
                <a:solidFill>
                  <a:prstClr val="black"/>
                </a:solidFill>
              </a:rPr>
              <a:t> </a:t>
            </a:r>
            <a:endParaRPr lang="ja-JP" altLang="ja-JP" sz="1100" dirty="0">
              <a:solidFill>
                <a:prstClr val="black"/>
              </a:solidFill>
            </a:endParaRPr>
          </a:p>
        </p:txBody>
      </p:sp>
      <p:sp>
        <p:nvSpPr>
          <p:cNvPr id="174086" name="AutoShape 6"/>
          <p:cNvSpPr>
            <a:spLocks noChangeArrowheads="1"/>
          </p:cNvSpPr>
          <p:nvPr/>
        </p:nvSpPr>
        <p:spPr bwMode="auto">
          <a:xfrm>
            <a:off x="273050" y="2543175"/>
            <a:ext cx="1136650" cy="230188"/>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a:defRPr/>
            </a:pPr>
            <a:r>
              <a:rPr lang="ja-JP" altLang="en-US" sz="1000">
                <a:solidFill>
                  <a:prstClr val="black"/>
                </a:solidFill>
                <a:latin typeface="HGPｺﾞｼｯｸE" pitchFamily="50" charset="-128"/>
              </a:rPr>
              <a:t>虐待防止施策</a:t>
            </a:r>
            <a:endParaRPr lang="ja-JP" altLang="en-US">
              <a:solidFill>
                <a:prstClr val="black"/>
              </a:solidFill>
              <a:latin typeface="Arial" pitchFamily="34" charset="0"/>
            </a:endParaRPr>
          </a:p>
        </p:txBody>
      </p:sp>
      <p:graphicFrame>
        <p:nvGraphicFramePr>
          <p:cNvPr id="11" name="表 10"/>
          <p:cNvGraphicFramePr>
            <a:graphicFrameLocks noGrp="1"/>
          </p:cNvGraphicFramePr>
          <p:nvPr/>
        </p:nvGraphicFramePr>
        <p:xfrm>
          <a:off x="273053" y="3213101"/>
          <a:ext cx="9289602" cy="1496607"/>
        </p:xfrm>
        <a:graphic>
          <a:graphicData uri="http://schemas.openxmlformats.org/drawingml/2006/table">
            <a:tbl>
              <a:tblPr/>
              <a:tblGrid>
                <a:gridCol w="3022826"/>
                <a:gridCol w="3097814"/>
                <a:gridCol w="3168962"/>
              </a:tblGrid>
              <a:tr h="216022">
                <a:tc>
                  <a:txBody>
                    <a:bodyPr/>
                    <a:lstStyle/>
                    <a:p>
                      <a:pPr algn="ctr">
                        <a:spcAft>
                          <a:spcPts val="0"/>
                        </a:spcAft>
                      </a:pPr>
                      <a:r>
                        <a:rPr lang="ja-JP" sz="1050" b="1" kern="100" dirty="0">
                          <a:latin typeface="Century"/>
                          <a:ea typeface="HGPｺﾞｼｯｸE"/>
                          <a:cs typeface="Times New Roman"/>
                        </a:rPr>
                        <a:t>養護者による障害者虐待</a:t>
                      </a:r>
                      <a:endParaRPr lang="ja-JP" sz="1050" kern="100" dirty="0">
                        <a:latin typeface="Century"/>
                        <a:ea typeface="ＭＳ 明朝"/>
                        <a:cs typeface="Times New Roman"/>
                      </a:endParaRPr>
                    </a:p>
                  </a:txBody>
                  <a:tcPr marL="48345" marR="4834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050" b="1" kern="100" dirty="0">
                          <a:latin typeface="Century"/>
                          <a:ea typeface="HGPｺﾞｼｯｸE"/>
                          <a:cs typeface="Times New Roman"/>
                        </a:rPr>
                        <a:t>障害者福祉施設従事者等による障害者虐待</a:t>
                      </a:r>
                      <a:endParaRPr lang="ja-JP" sz="1050" kern="100" dirty="0">
                        <a:latin typeface="Century"/>
                        <a:ea typeface="ＭＳ 明朝"/>
                        <a:cs typeface="Times New Roman"/>
                      </a:endParaRPr>
                    </a:p>
                  </a:txBody>
                  <a:tcPr marL="48345" marR="48345"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spcAft>
                          <a:spcPts val="0"/>
                        </a:spcAft>
                      </a:pPr>
                      <a:r>
                        <a:rPr lang="ja-JP" sz="1050" b="1" kern="100" dirty="0">
                          <a:latin typeface="Century"/>
                          <a:ea typeface="HGPｺﾞｼｯｸE"/>
                          <a:cs typeface="Times New Roman"/>
                        </a:rPr>
                        <a:t>使用者による障害者虐待</a:t>
                      </a:r>
                      <a:endParaRPr lang="ja-JP" sz="1050" kern="100" dirty="0">
                        <a:latin typeface="Century"/>
                        <a:ea typeface="ＭＳ 明朝"/>
                        <a:cs typeface="Times New Roman"/>
                      </a:endParaRPr>
                    </a:p>
                  </a:txBody>
                  <a:tcPr marL="48345" marR="48345"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319489">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市町村の責務</a:t>
                      </a:r>
                      <a:r>
                        <a:rPr lang="en-US" sz="1050" b="1" kern="100" dirty="0" smtClean="0">
                          <a:latin typeface="Century"/>
                          <a:ea typeface="HGSｺﾞｼｯｸM"/>
                          <a:cs typeface="Times New Roman"/>
                        </a:rPr>
                        <a:t>]</a:t>
                      </a:r>
                      <a:r>
                        <a:rPr lang="ja-JP" sz="1050" kern="100" dirty="0" smtClean="0">
                          <a:latin typeface="Century"/>
                          <a:ea typeface="HGSｺﾞｼｯｸM"/>
                          <a:cs typeface="Times New Roman"/>
                        </a:rPr>
                        <a:t>相談</a:t>
                      </a:r>
                      <a:r>
                        <a:rPr lang="ja-JP" sz="1050" kern="100" dirty="0">
                          <a:latin typeface="Century"/>
                          <a:ea typeface="HGSｺﾞｼｯｸM"/>
                          <a:cs typeface="Times New Roman"/>
                        </a:rPr>
                        <a:t>等、居室確保、連携確保</a:t>
                      </a:r>
                      <a:endParaRPr lang="ja-JP" sz="1050" kern="100" dirty="0">
                        <a:latin typeface="Century"/>
                        <a:ea typeface="ＭＳ 明朝"/>
                        <a:cs typeface="Times New Roman"/>
                      </a:endParaRPr>
                    </a:p>
                  </a:txBody>
                  <a:tcPr marL="48345" marR="48345" marT="0" marB="0" anchor="ctr">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設置者等の責務</a:t>
                      </a:r>
                      <a:r>
                        <a:rPr lang="en-US" sz="1050" b="1" kern="100" dirty="0">
                          <a:latin typeface="Century"/>
                          <a:ea typeface="HGSｺﾞｼｯｸM"/>
                          <a:cs typeface="Times New Roman"/>
                        </a:rPr>
                        <a:t>]</a:t>
                      </a:r>
                      <a:r>
                        <a:rPr lang="ja-JP" sz="1050" kern="100" dirty="0">
                          <a:latin typeface="Century"/>
                          <a:ea typeface="HGSｺﾞｼｯｸM"/>
                          <a:cs typeface="Times New Roman"/>
                        </a:rPr>
                        <a:t>　当該施設等における障害者に対する虐待防止等のための措置を実施</a:t>
                      </a:r>
                      <a:endParaRPr lang="ja-JP" sz="1050" kern="100" dirty="0">
                        <a:latin typeface="Century"/>
                        <a:ea typeface="ＭＳ 明朝"/>
                        <a:cs typeface="Times New Roman"/>
                      </a:endParaRPr>
                    </a:p>
                  </a:txBody>
                  <a:tcPr marL="48345" marR="48345"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事業主の責務</a:t>
                      </a:r>
                      <a:r>
                        <a:rPr lang="en-US" sz="1050" b="1" kern="100" dirty="0">
                          <a:latin typeface="Century"/>
                          <a:ea typeface="HGSｺﾞｼｯｸM"/>
                          <a:cs typeface="Times New Roman"/>
                        </a:rPr>
                        <a:t>]</a:t>
                      </a:r>
                      <a:r>
                        <a:rPr lang="ja-JP" sz="1050" kern="100" dirty="0">
                          <a:latin typeface="Century"/>
                          <a:ea typeface="HGSｺﾞｼｯｸM"/>
                          <a:cs typeface="Times New Roman"/>
                        </a:rPr>
                        <a:t>　当該事業所における障害者に対する虐待防止等のための措置を実施</a:t>
                      </a:r>
                      <a:endParaRPr lang="ja-JP" sz="1050" kern="100" dirty="0">
                        <a:latin typeface="Century"/>
                        <a:ea typeface="ＭＳ 明朝"/>
                        <a:cs typeface="Times New Roman"/>
                      </a:endParaRPr>
                    </a:p>
                  </a:txBody>
                  <a:tcPr marL="48345" marR="48345"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dot"/>
                      <a:round/>
                      <a:headEnd type="none" w="med" len="med"/>
                      <a:tailEnd type="none" w="med" len="med"/>
                    </a:lnB>
                  </a:tcPr>
                </a:tc>
              </a:tr>
              <a:tr h="960545">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スキーム</a:t>
                      </a:r>
                      <a:r>
                        <a:rPr lang="en-US" sz="1050" b="1" kern="100" dirty="0">
                          <a:latin typeface="Century"/>
                          <a:ea typeface="HGSｺﾞｼｯｸM"/>
                          <a:cs typeface="Times New Roman"/>
                        </a:rPr>
                        <a:t>]</a:t>
                      </a:r>
                      <a:endParaRPr lang="ja-JP" sz="1050" kern="100" dirty="0">
                        <a:latin typeface="Century"/>
                        <a:ea typeface="ＭＳ 明朝"/>
                        <a:cs typeface="Times New Roman"/>
                      </a:endParaRPr>
                    </a:p>
                    <a:p>
                      <a:pPr algn="just">
                        <a:spcAft>
                          <a:spcPts val="0"/>
                        </a:spcAft>
                      </a:pPr>
                      <a:endParaRPr lang="ja-JP" sz="1050" kern="100" dirty="0">
                        <a:latin typeface="Century"/>
                        <a:ea typeface="ＭＳ 明朝"/>
                        <a:cs typeface="Times New Roman"/>
                      </a:endParaRPr>
                    </a:p>
                  </a:txBody>
                  <a:tcPr marL="48345" marR="48345"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50" b="1" kern="100" dirty="0">
                          <a:latin typeface="HGSｺﾞｼｯｸM"/>
                          <a:ea typeface="ＭＳ 明朝"/>
                          <a:cs typeface="Times New Roman"/>
                        </a:rPr>
                        <a:t>[</a:t>
                      </a:r>
                      <a:r>
                        <a:rPr lang="ja-JP" sz="1050" b="1" kern="100" dirty="0">
                          <a:latin typeface="Century"/>
                          <a:ea typeface="HGSｺﾞｼｯｸM"/>
                          <a:cs typeface="Times New Roman"/>
                        </a:rPr>
                        <a:t>スキーム</a:t>
                      </a:r>
                      <a:r>
                        <a:rPr lang="en-US" sz="1050" b="1" kern="100" dirty="0">
                          <a:latin typeface="Century"/>
                          <a:ea typeface="HGSｺﾞｼｯｸM"/>
                          <a:cs typeface="Times New Roman"/>
                        </a:rPr>
                        <a:t>]</a:t>
                      </a:r>
                      <a:endParaRPr lang="ja-JP" sz="1050" kern="100" dirty="0">
                        <a:latin typeface="Century"/>
                        <a:ea typeface="ＭＳ 明朝"/>
                        <a:cs typeface="Times New Roman"/>
                      </a:endParaRPr>
                    </a:p>
                    <a:p>
                      <a:pPr algn="just">
                        <a:spcAft>
                          <a:spcPts val="0"/>
                        </a:spcAft>
                      </a:pPr>
                      <a:endParaRPr lang="ja-JP" sz="800" kern="100" dirty="0">
                        <a:latin typeface="Century"/>
                        <a:ea typeface="ＭＳ 明朝"/>
                        <a:cs typeface="Times New Roman"/>
                      </a:endParaRPr>
                    </a:p>
                  </a:txBody>
                  <a:tcPr marL="48345" marR="48345" marT="0" marB="0">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050" b="1" dirty="0" smtClean="0">
                          <a:latin typeface="HGSｺﾞｼｯｸM"/>
                        </a:rPr>
                        <a:t>[</a:t>
                      </a:r>
                      <a:r>
                        <a:rPr lang="ja-JP" sz="1050" b="1" dirty="0">
                          <a:latin typeface="Century"/>
                          <a:ea typeface="HGSｺﾞｼｯｸM"/>
                        </a:rPr>
                        <a:t>スキーム</a:t>
                      </a:r>
                      <a:r>
                        <a:rPr lang="en-US" sz="1050" b="1" dirty="0">
                          <a:latin typeface="Century"/>
                          <a:ea typeface="HGSｺﾞｼｯｸM"/>
                        </a:rPr>
                        <a:t>]</a:t>
                      </a:r>
                      <a:r>
                        <a:rPr lang="ja-JP" sz="1050" dirty="0">
                          <a:latin typeface="Century"/>
                        </a:rPr>
                        <a:t> </a:t>
                      </a:r>
                      <a:endParaRPr lang="en-US" altLang="ja-JP" sz="1050" kern="100" dirty="0" smtClean="0">
                        <a:latin typeface="Century"/>
                        <a:ea typeface="ＭＳ 明朝"/>
                        <a:cs typeface="Times New Roman"/>
                      </a:endParaRPr>
                    </a:p>
                    <a:p>
                      <a:pPr algn="just">
                        <a:spcAft>
                          <a:spcPts val="0"/>
                        </a:spcAft>
                      </a:pPr>
                      <a:r>
                        <a:rPr lang="en-US" sz="1050" dirty="0" smtClean="0">
                          <a:latin typeface="Century"/>
                          <a:ea typeface="HGSｺﾞｼｯｸM"/>
                        </a:rPr>
                        <a:t> </a:t>
                      </a:r>
                      <a:r>
                        <a:rPr lang="ja-JP" altLang="en-US" sz="1050" dirty="0" smtClean="0">
                          <a:latin typeface="Century"/>
                          <a:ea typeface="HGSｺﾞｼｯｸM"/>
                        </a:rPr>
                        <a:t>　　</a:t>
                      </a:r>
                      <a:r>
                        <a:rPr lang="en-US" sz="1050" dirty="0" smtClean="0">
                          <a:latin typeface="Century"/>
                          <a:ea typeface="HGSｺﾞｼｯｸM"/>
                        </a:rPr>
                        <a:t>     </a:t>
                      </a:r>
                      <a:r>
                        <a:rPr lang="ja-JP" altLang="en-US" sz="1050" dirty="0" smtClean="0">
                          <a:latin typeface="Century"/>
                          <a:ea typeface="HGSｺﾞｼｯｸM"/>
                        </a:rPr>
                        <a:t>　</a:t>
                      </a:r>
                      <a:endParaRPr lang="ja-JP" sz="1050" kern="100" dirty="0">
                        <a:latin typeface="Century"/>
                        <a:ea typeface="ＭＳ 明朝"/>
                        <a:cs typeface="Times New Roman"/>
                      </a:endParaRPr>
                    </a:p>
                  </a:txBody>
                  <a:tcPr marL="48345" marR="48345"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4477" name="Line 27"/>
          <p:cNvSpPr>
            <a:spLocks noChangeShapeType="1"/>
          </p:cNvSpPr>
          <p:nvPr/>
        </p:nvSpPr>
        <p:spPr bwMode="auto">
          <a:xfrm flipV="1">
            <a:off x="6753225" y="4437077"/>
            <a:ext cx="387350" cy="7937"/>
          </a:xfrm>
          <a:prstGeom prst="line">
            <a:avLst/>
          </a:prstGeom>
          <a:noFill/>
          <a:ln w="9525">
            <a:solidFill>
              <a:srgbClr val="000000"/>
            </a:solidFill>
            <a:round/>
            <a:headEnd/>
            <a:tailEnd type="triangle" w="med" len="med"/>
          </a:ln>
        </p:spPr>
        <p:txBody>
          <a:bodyPr/>
          <a:lstStyle/>
          <a:p>
            <a:endParaRPr lang="ja-JP" altLang="en-US">
              <a:solidFill>
                <a:srgbClr val="000000"/>
              </a:solidFill>
            </a:endParaRPr>
          </a:p>
        </p:txBody>
      </p:sp>
      <p:sp>
        <p:nvSpPr>
          <p:cNvPr id="104478" name="Line 23"/>
          <p:cNvSpPr>
            <a:spLocks noChangeShapeType="1"/>
          </p:cNvSpPr>
          <p:nvPr/>
        </p:nvSpPr>
        <p:spPr bwMode="auto">
          <a:xfrm>
            <a:off x="3584575" y="4005263"/>
            <a:ext cx="457200" cy="0"/>
          </a:xfrm>
          <a:prstGeom prst="line">
            <a:avLst/>
          </a:prstGeom>
          <a:noFill/>
          <a:ln w="9525">
            <a:solidFill>
              <a:srgbClr val="000000"/>
            </a:solidFill>
            <a:round/>
            <a:headEnd/>
            <a:tailEnd type="triangle" w="med" len="med"/>
          </a:ln>
        </p:spPr>
        <p:txBody>
          <a:bodyPr/>
          <a:lstStyle/>
          <a:p>
            <a:endParaRPr lang="ja-JP" altLang="en-US">
              <a:solidFill>
                <a:srgbClr val="000000"/>
              </a:solidFill>
            </a:endParaRPr>
          </a:p>
        </p:txBody>
      </p:sp>
      <p:sp>
        <p:nvSpPr>
          <p:cNvPr id="104479" name="Line 11"/>
          <p:cNvSpPr>
            <a:spLocks noChangeShapeType="1"/>
          </p:cNvSpPr>
          <p:nvPr/>
        </p:nvSpPr>
        <p:spPr bwMode="auto">
          <a:xfrm>
            <a:off x="8024813" y="3973513"/>
            <a:ext cx="312737" cy="0"/>
          </a:xfrm>
          <a:prstGeom prst="line">
            <a:avLst/>
          </a:prstGeom>
          <a:noFill/>
          <a:ln w="9525">
            <a:solidFill>
              <a:srgbClr val="000000"/>
            </a:solidFill>
            <a:round/>
            <a:headEnd/>
            <a:tailEnd type="triangle" w="med" len="med"/>
          </a:ln>
        </p:spPr>
        <p:txBody>
          <a:bodyPr/>
          <a:lstStyle/>
          <a:p>
            <a:endParaRPr lang="ja-JP" altLang="en-US">
              <a:solidFill>
                <a:srgbClr val="000000"/>
              </a:solidFill>
            </a:endParaRPr>
          </a:p>
        </p:txBody>
      </p:sp>
      <p:sp>
        <p:nvSpPr>
          <p:cNvPr id="174099" name="Text Box 19"/>
          <p:cNvSpPr txBox="1">
            <a:spLocks noChangeArrowheads="1"/>
          </p:cNvSpPr>
          <p:nvPr/>
        </p:nvSpPr>
        <p:spPr bwMode="auto">
          <a:xfrm>
            <a:off x="4016375" y="3933825"/>
            <a:ext cx="304800" cy="622300"/>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hangingPunct="0">
              <a:defRPr/>
            </a:pPr>
            <a:r>
              <a:rPr lang="ja-JP" altLang="en-US" sz="1100" dirty="0">
                <a:solidFill>
                  <a:prstClr val="black"/>
                </a:solidFill>
                <a:latin typeface="Arial" pitchFamily="34" charset="0"/>
              </a:rPr>
              <a:t>市町村</a:t>
            </a:r>
            <a:endParaRPr lang="en-US" altLang="ja-JP" sz="1100" dirty="0">
              <a:solidFill>
                <a:prstClr val="black"/>
              </a:solidFill>
              <a:latin typeface="Arial" pitchFamily="34" charset="0"/>
            </a:endParaRPr>
          </a:p>
        </p:txBody>
      </p:sp>
      <p:sp>
        <p:nvSpPr>
          <p:cNvPr id="174096" name="Text Box 16"/>
          <p:cNvSpPr txBox="1">
            <a:spLocks noChangeArrowheads="1"/>
          </p:cNvSpPr>
          <p:nvPr/>
        </p:nvSpPr>
        <p:spPr bwMode="auto">
          <a:xfrm>
            <a:off x="7689851" y="3789363"/>
            <a:ext cx="315913" cy="622300"/>
          </a:xfrm>
          <a:prstGeom prst="rect">
            <a:avLst/>
          </a:prstGeom>
          <a:solidFill>
            <a:srgbClr val="99CCFF"/>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hangingPunct="0">
              <a:defRPr/>
            </a:pPr>
            <a:r>
              <a:rPr lang="ja-JP" altLang="en-US" sz="1100" dirty="0">
                <a:solidFill>
                  <a:prstClr val="black"/>
                </a:solidFill>
                <a:latin typeface="Arial" pitchFamily="34" charset="0"/>
              </a:rPr>
              <a:t>都道府県</a:t>
            </a:r>
            <a:endParaRPr lang="ja-JP" altLang="ja-JP" sz="1100" dirty="0">
              <a:solidFill>
                <a:prstClr val="black"/>
              </a:solidFill>
              <a:latin typeface="Arial" pitchFamily="34" charset="0"/>
            </a:endParaRPr>
          </a:p>
        </p:txBody>
      </p:sp>
      <p:sp>
        <p:nvSpPr>
          <p:cNvPr id="104482" name="Line 13"/>
          <p:cNvSpPr>
            <a:spLocks noChangeShapeType="1"/>
          </p:cNvSpPr>
          <p:nvPr/>
        </p:nvSpPr>
        <p:spPr bwMode="auto">
          <a:xfrm>
            <a:off x="6770689" y="3965575"/>
            <a:ext cx="914401" cy="0"/>
          </a:xfrm>
          <a:prstGeom prst="line">
            <a:avLst/>
          </a:prstGeom>
          <a:noFill/>
          <a:ln w="9525">
            <a:solidFill>
              <a:srgbClr val="000000"/>
            </a:solidFill>
            <a:round/>
            <a:headEnd/>
            <a:tailEnd type="triangle" w="med" len="med"/>
          </a:ln>
        </p:spPr>
        <p:txBody>
          <a:bodyPr/>
          <a:lstStyle/>
          <a:p>
            <a:endParaRPr lang="ja-JP" altLang="en-US">
              <a:solidFill>
                <a:srgbClr val="000000"/>
              </a:solidFill>
            </a:endParaRPr>
          </a:p>
        </p:txBody>
      </p:sp>
      <p:sp>
        <p:nvSpPr>
          <p:cNvPr id="174092" name="Text Box 12"/>
          <p:cNvSpPr txBox="1">
            <a:spLocks noChangeArrowheads="1"/>
          </p:cNvSpPr>
          <p:nvPr/>
        </p:nvSpPr>
        <p:spPr bwMode="auto">
          <a:xfrm>
            <a:off x="344488" y="3933825"/>
            <a:ext cx="304800"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hangingPunct="0">
              <a:defRPr/>
            </a:pPr>
            <a:r>
              <a:rPr lang="ja-JP" altLang="en-US" sz="1000" dirty="0">
                <a:solidFill>
                  <a:prstClr val="black"/>
                </a:solidFill>
                <a:latin typeface="Arial" pitchFamily="34" charset="0"/>
              </a:rPr>
              <a:t>虐待発見</a:t>
            </a:r>
            <a:endParaRPr lang="ja-JP" altLang="ja-JP" sz="1000" dirty="0">
              <a:solidFill>
                <a:prstClr val="black"/>
              </a:solidFill>
              <a:latin typeface="Arial" pitchFamily="34" charset="0"/>
            </a:endParaRPr>
          </a:p>
        </p:txBody>
      </p:sp>
      <p:sp>
        <p:nvSpPr>
          <p:cNvPr id="104484" name="Line 9"/>
          <p:cNvSpPr>
            <a:spLocks noChangeShapeType="1"/>
          </p:cNvSpPr>
          <p:nvPr/>
        </p:nvSpPr>
        <p:spPr bwMode="auto">
          <a:xfrm>
            <a:off x="665163" y="4048125"/>
            <a:ext cx="381000" cy="0"/>
          </a:xfrm>
          <a:prstGeom prst="line">
            <a:avLst/>
          </a:prstGeom>
          <a:noFill/>
          <a:ln w="9525">
            <a:solidFill>
              <a:srgbClr val="000000"/>
            </a:solidFill>
            <a:round/>
            <a:headEnd/>
            <a:tailEnd type="triangle" w="med" len="med"/>
          </a:ln>
        </p:spPr>
        <p:txBody>
          <a:bodyPr/>
          <a:lstStyle/>
          <a:p>
            <a:endParaRPr lang="ja-JP" altLang="en-US">
              <a:solidFill>
                <a:srgbClr val="000000"/>
              </a:solidFill>
            </a:endParaRPr>
          </a:p>
        </p:txBody>
      </p:sp>
      <p:sp>
        <p:nvSpPr>
          <p:cNvPr id="104485" name="Line 7"/>
          <p:cNvSpPr>
            <a:spLocks noChangeShapeType="1"/>
          </p:cNvSpPr>
          <p:nvPr/>
        </p:nvSpPr>
        <p:spPr bwMode="auto">
          <a:xfrm>
            <a:off x="7461256" y="4430713"/>
            <a:ext cx="228600" cy="0"/>
          </a:xfrm>
          <a:prstGeom prst="line">
            <a:avLst/>
          </a:prstGeom>
          <a:noFill/>
          <a:ln w="9525">
            <a:solidFill>
              <a:srgbClr val="000000"/>
            </a:solidFill>
            <a:round/>
            <a:headEnd/>
            <a:tailEnd type="triangle" w="med" len="med"/>
          </a:ln>
        </p:spPr>
        <p:txBody>
          <a:bodyPr/>
          <a:lstStyle/>
          <a:p>
            <a:endParaRPr lang="ja-JP" altLang="en-US">
              <a:solidFill>
                <a:srgbClr val="000000"/>
              </a:solidFill>
            </a:endParaRPr>
          </a:p>
        </p:txBody>
      </p:sp>
      <p:sp>
        <p:nvSpPr>
          <p:cNvPr id="104486" name="Rectangle 10"/>
          <p:cNvSpPr>
            <a:spLocks noChangeArrowheads="1"/>
          </p:cNvSpPr>
          <p:nvPr/>
        </p:nvSpPr>
        <p:spPr bwMode="auto">
          <a:xfrm>
            <a:off x="1963746" y="111125"/>
            <a:ext cx="1076325" cy="412750"/>
          </a:xfrm>
          <a:prstGeom prst="rect">
            <a:avLst/>
          </a:prstGeom>
          <a:noFill/>
          <a:ln w="9525">
            <a:noFill/>
            <a:prstDash val="dash"/>
            <a:miter lim="800000"/>
            <a:headEnd/>
            <a:tailEnd/>
          </a:ln>
        </p:spPr>
        <p:txBody>
          <a:bodyPr lIns="74295" tIns="8890" rIns="74295" bIns="8890"/>
          <a:lstStyle/>
          <a:p>
            <a:pPr eaLnBrk="0" hangingPunct="0"/>
            <a:endParaRPr lang="ja-JP" altLang="ja-JP">
              <a:solidFill>
                <a:srgbClr val="000000"/>
              </a:solidFill>
            </a:endParaRPr>
          </a:p>
        </p:txBody>
      </p:sp>
      <p:sp>
        <p:nvSpPr>
          <p:cNvPr id="104487" name="Rectangle 18"/>
          <p:cNvSpPr>
            <a:spLocks noChangeArrowheads="1"/>
          </p:cNvSpPr>
          <p:nvPr/>
        </p:nvSpPr>
        <p:spPr bwMode="auto">
          <a:xfrm>
            <a:off x="1962155" y="114302"/>
            <a:ext cx="1076325" cy="631825"/>
          </a:xfrm>
          <a:prstGeom prst="rect">
            <a:avLst/>
          </a:prstGeom>
          <a:noFill/>
          <a:ln w="9525">
            <a:noFill/>
            <a:prstDash val="dash"/>
            <a:miter lim="800000"/>
            <a:headEnd/>
            <a:tailEnd/>
          </a:ln>
        </p:spPr>
        <p:txBody>
          <a:bodyPr lIns="74295" tIns="8890" rIns="74295" bIns="8890"/>
          <a:lstStyle/>
          <a:p>
            <a:pPr eaLnBrk="0" hangingPunct="0"/>
            <a:endParaRPr lang="ja-JP" altLang="ja-JP">
              <a:solidFill>
                <a:srgbClr val="000000"/>
              </a:solidFill>
            </a:endParaRPr>
          </a:p>
        </p:txBody>
      </p:sp>
      <p:sp>
        <p:nvSpPr>
          <p:cNvPr id="37" name="Text Box 12"/>
          <p:cNvSpPr txBox="1">
            <a:spLocks noChangeArrowheads="1"/>
          </p:cNvSpPr>
          <p:nvPr/>
        </p:nvSpPr>
        <p:spPr bwMode="auto">
          <a:xfrm>
            <a:off x="6448425" y="3944938"/>
            <a:ext cx="304800"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hangingPunct="0">
              <a:defRPr/>
            </a:pPr>
            <a:r>
              <a:rPr lang="ja-JP" altLang="en-US" sz="1000" dirty="0">
                <a:solidFill>
                  <a:prstClr val="black"/>
                </a:solidFill>
                <a:latin typeface="Arial" pitchFamily="34" charset="0"/>
              </a:rPr>
              <a:t>虐待発見</a:t>
            </a:r>
            <a:endParaRPr lang="ja-JP" altLang="ja-JP" sz="1000" dirty="0">
              <a:solidFill>
                <a:prstClr val="black"/>
              </a:solidFill>
              <a:latin typeface="Arial" pitchFamily="34" charset="0"/>
            </a:endParaRPr>
          </a:p>
        </p:txBody>
      </p:sp>
      <p:sp>
        <p:nvSpPr>
          <p:cNvPr id="38" name="Text Box 12"/>
          <p:cNvSpPr txBox="1">
            <a:spLocks noChangeArrowheads="1"/>
          </p:cNvSpPr>
          <p:nvPr/>
        </p:nvSpPr>
        <p:spPr bwMode="auto">
          <a:xfrm>
            <a:off x="3352800" y="3933825"/>
            <a:ext cx="304800" cy="622300"/>
          </a:xfrm>
          <a:prstGeom prst="rect">
            <a:avLst/>
          </a:prstGeom>
          <a:solidFill>
            <a:srgbClr val="FF99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hangingPunct="0">
              <a:defRPr/>
            </a:pPr>
            <a:r>
              <a:rPr lang="ja-JP" altLang="en-US" sz="1000" dirty="0">
                <a:solidFill>
                  <a:prstClr val="black"/>
                </a:solidFill>
                <a:latin typeface="Arial" pitchFamily="34" charset="0"/>
              </a:rPr>
              <a:t>虐待発見</a:t>
            </a:r>
            <a:endParaRPr lang="ja-JP" altLang="ja-JP" sz="1000" dirty="0">
              <a:solidFill>
                <a:prstClr val="black"/>
              </a:solidFill>
              <a:latin typeface="Arial" pitchFamily="34" charset="0"/>
            </a:endParaRPr>
          </a:p>
        </p:txBody>
      </p:sp>
      <p:sp>
        <p:nvSpPr>
          <p:cNvPr id="36" name="Text Box 19"/>
          <p:cNvSpPr txBox="1">
            <a:spLocks noChangeArrowheads="1"/>
          </p:cNvSpPr>
          <p:nvPr/>
        </p:nvSpPr>
        <p:spPr bwMode="auto">
          <a:xfrm>
            <a:off x="7142163" y="4005263"/>
            <a:ext cx="304800" cy="622300"/>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vert="eaVert" lIns="74295" tIns="8890" rIns="74295" bIns="8890" anchor="ctr" anchorCtr="1"/>
          <a:lstStyle/>
          <a:p>
            <a:pPr eaLnBrk="0" hangingPunct="0">
              <a:defRPr/>
            </a:pPr>
            <a:r>
              <a:rPr lang="ja-JP" altLang="en-US" sz="1100" dirty="0">
                <a:solidFill>
                  <a:prstClr val="black"/>
                </a:solidFill>
                <a:latin typeface="Arial" pitchFamily="34" charset="0"/>
              </a:rPr>
              <a:t>市町村</a:t>
            </a:r>
            <a:endParaRPr lang="en-US" altLang="ja-JP" sz="1100" dirty="0">
              <a:solidFill>
                <a:prstClr val="black"/>
              </a:solidFill>
              <a:latin typeface="Arial" pitchFamily="34" charset="0"/>
            </a:endParaRPr>
          </a:p>
        </p:txBody>
      </p:sp>
      <p:sp>
        <p:nvSpPr>
          <p:cNvPr id="39" name="正方形/長方形 38"/>
          <p:cNvSpPr/>
          <p:nvPr/>
        </p:nvSpPr>
        <p:spPr>
          <a:xfrm>
            <a:off x="128596" y="5516563"/>
            <a:ext cx="9577387" cy="7921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b"/>
          <a:lstStyle/>
          <a:p>
            <a:pPr marL="85725" indent="-85725">
              <a:defRPr/>
            </a:pPr>
            <a:r>
              <a:rPr lang="ja-JP" altLang="en-US" sz="1100" dirty="0">
                <a:solidFill>
                  <a:prstClr val="black"/>
                </a:solidFill>
              </a:rPr>
              <a:t>１　市町村・都道府県の部局又は施設に、障害者虐待対応の窓口等となる「市町村障害者虐待防止センター」・「都道府県障害者権利擁護センター」としての機能を果たさせる。</a:t>
            </a:r>
          </a:p>
          <a:p>
            <a:pPr marL="85725" indent="-85725">
              <a:defRPr/>
            </a:pPr>
            <a:r>
              <a:rPr lang="ja-JP" altLang="en-US" sz="1100" dirty="0">
                <a:solidFill>
                  <a:prstClr val="black"/>
                </a:solidFill>
              </a:rPr>
              <a:t>２　政府は、障害者虐待の防止等に関する制度について、この法律の施行後３年を目途に検討を加え、必要な措置を講ずるものとする。</a:t>
            </a:r>
          </a:p>
          <a:p>
            <a:pPr marL="85725" indent="-85725">
              <a:defRPr/>
            </a:pPr>
            <a:r>
              <a:rPr lang="ja-JP" altLang="en-US" sz="1100" dirty="0">
                <a:solidFill>
                  <a:prstClr val="black"/>
                </a:solidFill>
              </a:rPr>
              <a:t>３　平成２４年１０月１日から施行する。</a:t>
            </a:r>
          </a:p>
        </p:txBody>
      </p:sp>
      <p:sp>
        <p:nvSpPr>
          <p:cNvPr id="40" name="AutoShape 3"/>
          <p:cNvSpPr>
            <a:spLocks noChangeArrowheads="1"/>
          </p:cNvSpPr>
          <p:nvPr/>
        </p:nvSpPr>
        <p:spPr bwMode="auto">
          <a:xfrm>
            <a:off x="273050" y="5314950"/>
            <a:ext cx="685800" cy="236538"/>
          </a:xfrm>
          <a:prstGeom prst="foldedCorner">
            <a:avLst>
              <a:gd name="adj" fmla="val 12500"/>
            </a:avLst>
          </a:prstGeom>
          <a:solidFill>
            <a:srgbClr val="FFFF99"/>
          </a:solidFill>
          <a:ln w="9525">
            <a:solidFill>
              <a:srgbClr val="000000"/>
            </a:solidFill>
            <a:round/>
            <a:headEnd/>
            <a:tailEnd/>
          </a:ln>
          <a:effectLst>
            <a:outerShdw dist="35921" dir="2700000" algn="ctr" rotWithShape="0">
              <a:srgbClr val="808080"/>
            </a:outerShdw>
          </a:effectLst>
        </p:spPr>
        <p:txBody>
          <a:bodyPr lIns="74295" tIns="8890" rIns="74295" bIns="8890" anchor="ctr" anchorCtr="1"/>
          <a:lstStyle/>
          <a:p>
            <a:pPr marL="119063" indent="-119063" algn="ctr" defTabSz="873125">
              <a:defRPr/>
            </a:pPr>
            <a:r>
              <a:rPr lang="ja-JP" altLang="en-US" sz="1000" dirty="0">
                <a:solidFill>
                  <a:prstClr val="black"/>
                </a:solidFill>
                <a:latin typeface="HGPｺﾞｼｯｸE" pitchFamily="50" charset="-128"/>
              </a:rPr>
              <a:t>その他</a:t>
            </a:r>
            <a:endParaRPr lang="ja-JP" altLang="en-US" dirty="0">
              <a:solidFill>
                <a:prstClr val="black"/>
              </a:solidFill>
              <a:latin typeface="Arial" pitchFamily="34" charset="0"/>
            </a:endParaRPr>
          </a:p>
        </p:txBody>
      </p:sp>
      <p:sp>
        <p:nvSpPr>
          <p:cNvPr id="104493" name="Text Box 25"/>
          <p:cNvSpPr txBox="1">
            <a:spLocks noChangeArrowheads="1"/>
          </p:cNvSpPr>
          <p:nvPr/>
        </p:nvSpPr>
        <p:spPr bwMode="auto">
          <a:xfrm>
            <a:off x="611195" y="4076700"/>
            <a:ext cx="465137" cy="215900"/>
          </a:xfrm>
          <a:prstGeom prst="rect">
            <a:avLst/>
          </a:prstGeom>
          <a:noFill/>
          <a:ln w="9525">
            <a:noFill/>
            <a:miter lim="800000"/>
            <a:headEnd/>
            <a:tailEnd/>
          </a:ln>
        </p:spPr>
        <p:txBody>
          <a:bodyPr lIns="0" tIns="0" rIns="0" bIns="0" anchor="ctr" anchorCtr="1"/>
          <a:lstStyle/>
          <a:p>
            <a:pPr eaLnBrk="0" hangingPunct="0"/>
            <a:r>
              <a:rPr lang="ja-JP" altLang="en-US" sz="1000">
                <a:solidFill>
                  <a:srgbClr val="000000"/>
                </a:solidFill>
              </a:rPr>
              <a:t>通報</a:t>
            </a:r>
            <a:endParaRPr lang="ja-JP" altLang="ja-JP">
              <a:solidFill>
                <a:srgbClr val="000000"/>
              </a:solidFill>
            </a:endParaRPr>
          </a:p>
        </p:txBody>
      </p:sp>
      <p:sp>
        <p:nvSpPr>
          <p:cNvPr id="42" name="Rectangle 26"/>
          <p:cNvSpPr>
            <a:spLocks noChangeArrowheads="1"/>
          </p:cNvSpPr>
          <p:nvPr/>
        </p:nvSpPr>
        <p:spPr bwMode="auto">
          <a:xfrm>
            <a:off x="992195" y="4149725"/>
            <a:ext cx="2232025" cy="431800"/>
          </a:xfrm>
          <a:prstGeom prst="rect">
            <a:avLst/>
          </a:prstGeom>
          <a:solidFill>
            <a:srgbClr val="FFFFFF"/>
          </a:solidFill>
          <a:ln w="9525">
            <a:solidFill>
              <a:srgbClr val="000000"/>
            </a:solidFill>
            <a:prstDash val="dash"/>
            <a:miter lim="800000"/>
            <a:headEnd/>
            <a:tailEnd/>
          </a:ln>
        </p:spPr>
        <p:txBody>
          <a:bodyPr lIns="36000" tIns="8890" rIns="36000" bIns="8890" anchor="ctr"/>
          <a:lstStyle/>
          <a:p>
            <a:pPr eaLnBrk="0" hangingPunct="0">
              <a:defRPr/>
            </a:pPr>
            <a:r>
              <a:rPr lang="ja-JP" altLang="ja-JP" sz="1050" kern="100" dirty="0">
                <a:solidFill>
                  <a:prstClr val="black"/>
                </a:solidFill>
                <a:latin typeface="Century"/>
                <a:ea typeface="HGｺﾞｼｯｸM"/>
                <a:cs typeface="Times New Roman"/>
              </a:rPr>
              <a:t>①</a:t>
            </a:r>
            <a:r>
              <a:rPr lang="ja-JP" altLang="en-US" sz="1050" kern="100" dirty="0">
                <a:solidFill>
                  <a:prstClr val="black"/>
                </a:solidFill>
                <a:latin typeface="Century"/>
                <a:ea typeface="HGｺﾞｼｯｸM"/>
                <a:cs typeface="Times New Roman"/>
              </a:rPr>
              <a:t>事実確認（立入調査等）</a:t>
            </a:r>
            <a:endParaRPr lang="en-US" altLang="ja-JP" sz="1050" kern="100" dirty="0">
              <a:solidFill>
                <a:prstClr val="black"/>
              </a:solidFill>
              <a:latin typeface="Century"/>
              <a:ea typeface="HGｺﾞｼｯｸM"/>
              <a:cs typeface="Times New Roman"/>
            </a:endParaRPr>
          </a:p>
          <a:p>
            <a:pPr marL="182563" indent="-182563" eaLnBrk="0" hangingPunct="0">
              <a:defRPr/>
            </a:pPr>
            <a:r>
              <a:rPr lang="ja-JP" altLang="ja-JP" sz="1050" kern="100" dirty="0">
                <a:solidFill>
                  <a:prstClr val="black"/>
                </a:solidFill>
                <a:latin typeface="Century"/>
                <a:ea typeface="HGｺﾞｼｯｸM"/>
                <a:cs typeface="Times New Roman"/>
              </a:rPr>
              <a:t>②措置</a:t>
            </a:r>
            <a:r>
              <a:rPr lang="en-US" altLang="ja-JP" sz="1050" kern="100" dirty="0">
                <a:solidFill>
                  <a:prstClr val="black"/>
                </a:solidFill>
                <a:latin typeface="Century"/>
                <a:ea typeface="HGｺﾞｼｯｸM"/>
                <a:cs typeface="Times New Roman"/>
              </a:rPr>
              <a:t>(</a:t>
            </a:r>
            <a:r>
              <a:rPr lang="ja-JP" altLang="en-US" sz="1050" kern="100" dirty="0">
                <a:solidFill>
                  <a:prstClr val="black"/>
                </a:solidFill>
                <a:latin typeface="Century"/>
                <a:ea typeface="HGｺﾞｼｯｸM"/>
                <a:cs typeface="Times New Roman"/>
              </a:rPr>
              <a:t>一時保護、後見審判請求</a:t>
            </a:r>
            <a:r>
              <a:rPr lang="en-US" altLang="ja-JP" sz="1050" kern="100" dirty="0">
                <a:solidFill>
                  <a:prstClr val="black"/>
                </a:solidFill>
                <a:latin typeface="Century"/>
                <a:ea typeface="HGｺﾞｼｯｸM"/>
                <a:cs typeface="Times New Roman"/>
              </a:rPr>
              <a:t>)</a:t>
            </a:r>
            <a:endParaRPr lang="ja-JP" altLang="ja-JP" sz="1050" dirty="0">
              <a:solidFill>
                <a:prstClr val="black"/>
              </a:solidFill>
            </a:endParaRPr>
          </a:p>
        </p:txBody>
      </p:sp>
      <p:sp>
        <p:nvSpPr>
          <p:cNvPr id="104495" name="Line 23"/>
          <p:cNvSpPr>
            <a:spLocks noChangeShapeType="1"/>
          </p:cNvSpPr>
          <p:nvPr/>
        </p:nvSpPr>
        <p:spPr bwMode="auto">
          <a:xfrm>
            <a:off x="4305307" y="4005263"/>
            <a:ext cx="457200" cy="0"/>
          </a:xfrm>
          <a:prstGeom prst="line">
            <a:avLst/>
          </a:prstGeom>
          <a:noFill/>
          <a:ln w="9525">
            <a:solidFill>
              <a:srgbClr val="000000"/>
            </a:solidFill>
            <a:round/>
            <a:headEnd/>
            <a:tailEnd type="triangle" w="med" len="med"/>
          </a:ln>
        </p:spPr>
        <p:txBody>
          <a:bodyPr/>
          <a:lstStyle/>
          <a:p>
            <a:endParaRPr lang="ja-JP" altLang="en-US">
              <a:solidFill>
                <a:srgbClr val="000000"/>
              </a:solidFill>
            </a:endParaRPr>
          </a:p>
        </p:txBody>
      </p:sp>
      <p:sp>
        <p:nvSpPr>
          <p:cNvPr id="44" name="Rectangle 26"/>
          <p:cNvSpPr>
            <a:spLocks noChangeArrowheads="1"/>
          </p:cNvSpPr>
          <p:nvPr/>
        </p:nvSpPr>
        <p:spPr bwMode="auto">
          <a:xfrm>
            <a:off x="4541838" y="4149727"/>
            <a:ext cx="1800225" cy="358775"/>
          </a:xfrm>
          <a:prstGeom prst="rect">
            <a:avLst/>
          </a:prstGeom>
          <a:solidFill>
            <a:srgbClr val="FFFFFF"/>
          </a:solidFill>
          <a:ln w="9525">
            <a:solidFill>
              <a:srgbClr val="000000"/>
            </a:solidFill>
            <a:prstDash val="dash"/>
            <a:miter lim="800000"/>
            <a:headEnd/>
            <a:tailEnd/>
          </a:ln>
        </p:spPr>
        <p:txBody>
          <a:bodyPr lIns="36000" tIns="8890" rIns="36000" bIns="8890" anchor="b"/>
          <a:lstStyle/>
          <a:p>
            <a:pPr eaLnBrk="0" hangingPunct="0">
              <a:defRPr/>
            </a:pPr>
            <a:r>
              <a:rPr lang="ja-JP" altLang="ja-JP" sz="1000" kern="100" dirty="0">
                <a:solidFill>
                  <a:prstClr val="black"/>
                </a:solidFill>
                <a:latin typeface="Century"/>
                <a:ea typeface="HGｺﾞｼｯｸM"/>
                <a:cs typeface="Times New Roman"/>
              </a:rPr>
              <a:t>①監督権限等の適切な行使</a:t>
            </a:r>
            <a:endParaRPr lang="en-US" altLang="ja-JP" sz="1000" kern="100" dirty="0">
              <a:solidFill>
                <a:prstClr val="black"/>
              </a:solidFill>
              <a:latin typeface="Century"/>
              <a:ea typeface="HGｺﾞｼｯｸM"/>
              <a:cs typeface="Times New Roman"/>
            </a:endParaRPr>
          </a:p>
          <a:p>
            <a:pPr eaLnBrk="0" hangingPunct="0">
              <a:defRPr/>
            </a:pPr>
            <a:r>
              <a:rPr lang="ja-JP" altLang="ja-JP" sz="1000" kern="100" dirty="0">
                <a:solidFill>
                  <a:prstClr val="black"/>
                </a:solidFill>
                <a:latin typeface="Century"/>
                <a:ea typeface="HGｺﾞｼｯｸM"/>
                <a:cs typeface="Times New Roman"/>
              </a:rPr>
              <a:t>②措置等の公表</a:t>
            </a:r>
            <a:endParaRPr lang="ja-JP" altLang="ja-JP" sz="1000" dirty="0">
              <a:solidFill>
                <a:prstClr val="black"/>
              </a:solidFill>
            </a:endParaRPr>
          </a:p>
        </p:txBody>
      </p:sp>
      <p:sp>
        <p:nvSpPr>
          <p:cNvPr id="45" name="Rectangle 26"/>
          <p:cNvSpPr>
            <a:spLocks noChangeArrowheads="1"/>
          </p:cNvSpPr>
          <p:nvPr/>
        </p:nvSpPr>
        <p:spPr bwMode="auto">
          <a:xfrm>
            <a:off x="8369300" y="4044958"/>
            <a:ext cx="1120776" cy="576263"/>
          </a:xfrm>
          <a:prstGeom prst="rect">
            <a:avLst/>
          </a:prstGeom>
          <a:solidFill>
            <a:srgbClr val="FFFFFF"/>
          </a:solidFill>
          <a:ln w="9525">
            <a:solidFill>
              <a:srgbClr val="000000"/>
            </a:solidFill>
            <a:prstDash val="dash"/>
            <a:miter lim="800000"/>
            <a:headEnd/>
            <a:tailEnd/>
          </a:ln>
        </p:spPr>
        <p:txBody>
          <a:bodyPr lIns="36000" tIns="8890" rIns="36000" bIns="8890" anchor="b"/>
          <a:lstStyle/>
          <a:p>
            <a:pPr marL="85725" indent="-85725" eaLnBrk="0" hangingPunct="0">
              <a:defRPr/>
            </a:pPr>
            <a:r>
              <a:rPr lang="ja-JP" altLang="ja-JP" sz="1000" kern="100" dirty="0">
                <a:solidFill>
                  <a:prstClr val="black"/>
                </a:solidFill>
                <a:latin typeface="Century"/>
                <a:ea typeface="HGｺﾞｼｯｸM"/>
                <a:cs typeface="Times New Roman"/>
              </a:rPr>
              <a:t>①監督権限等の適切な行使</a:t>
            </a:r>
            <a:endParaRPr lang="en-US" altLang="ja-JP" sz="1000" kern="100" dirty="0">
              <a:solidFill>
                <a:prstClr val="black"/>
              </a:solidFill>
              <a:latin typeface="Century"/>
              <a:ea typeface="HGｺﾞｼｯｸM"/>
              <a:cs typeface="Times New Roman"/>
            </a:endParaRPr>
          </a:p>
          <a:p>
            <a:pPr eaLnBrk="0" hangingPunct="0">
              <a:defRPr/>
            </a:pPr>
            <a:r>
              <a:rPr lang="ja-JP" altLang="ja-JP" sz="1000" kern="100" dirty="0">
                <a:solidFill>
                  <a:prstClr val="black"/>
                </a:solidFill>
                <a:latin typeface="Century"/>
                <a:ea typeface="HGｺﾞｼｯｸM"/>
                <a:cs typeface="Times New Roman"/>
              </a:rPr>
              <a:t>②措置等の公表</a:t>
            </a:r>
            <a:endParaRPr lang="ja-JP" altLang="ja-JP" sz="1000" dirty="0">
              <a:solidFill>
                <a:prstClr val="black"/>
              </a:solidFill>
            </a:endParaRPr>
          </a:p>
        </p:txBody>
      </p:sp>
      <p:sp>
        <p:nvSpPr>
          <p:cNvPr id="104498" name="Text Box 25"/>
          <p:cNvSpPr txBox="1">
            <a:spLocks noChangeArrowheads="1"/>
          </p:cNvSpPr>
          <p:nvPr/>
        </p:nvSpPr>
        <p:spPr bwMode="auto">
          <a:xfrm>
            <a:off x="3584576" y="4005263"/>
            <a:ext cx="465138" cy="215900"/>
          </a:xfrm>
          <a:prstGeom prst="rect">
            <a:avLst/>
          </a:prstGeom>
          <a:noFill/>
          <a:ln w="9525">
            <a:noFill/>
            <a:miter lim="800000"/>
            <a:headEnd/>
            <a:tailEnd/>
          </a:ln>
        </p:spPr>
        <p:txBody>
          <a:bodyPr lIns="0" tIns="0" rIns="0" bIns="0" anchor="ctr" anchorCtr="1"/>
          <a:lstStyle/>
          <a:p>
            <a:pPr eaLnBrk="0" hangingPunct="0"/>
            <a:r>
              <a:rPr lang="ja-JP" altLang="en-US" sz="1000">
                <a:solidFill>
                  <a:srgbClr val="000000"/>
                </a:solidFill>
              </a:rPr>
              <a:t>通報</a:t>
            </a:r>
            <a:endParaRPr lang="ja-JP" altLang="ja-JP">
              <a:solidFill>
                <a:srgbClr val="000000"/>
              </a:solidFill>
            </a:endParaRPr>
          </a:p>
        </p:txBody>
      </p:sp>
      <p:sp>
        <p:nvSpPr>
          <p:cNvPr id="104499" name="Text Box 25"/>
          <p:cNvSpPr txBox="1">
            <a:spLocks noChangeArrowheads="1"/>
          </p:cNvSpPr>
          <p:nvPr/>
        </p:nvSpPr>
        <p:spPr bwMode="auto">
          <a:xfrm>
            <a:off x="6719895" y="4076700"/>
            <a:ext cx="465137" cy="215900"/>
          </a:xfrm>
          <a:prstGeom prst="rect">
            <a:avLst/>
          </a:prstGeom>
          <a:noFill/>
          <a:ln w="9525">
            <a:noFill/>
            <a:miter lim="800000"/>
            <a:headEnd/>
            <a:tailEnd/>
          </a:ln>
        </p:spPr>
        <p:txBody>
          <a:bodyPr lIns="0" tIns="0" rIns="0" bIns="0" anchor="ctr" anchorCtr="1"/>
          <a:lstStyle/>
          <a:p>
            <a:pPr eaLnBrk="0" hangingPunct="0"/>
            <a:r>
              <a:rPr lang="ja-JP" altLang="en-US" sz="1000">
                <a:solidFill>
                  <a:srgbClr val="000000"/>
                </a:solidFill>
              </a:rPr>
              <a:t>通報</a:t>
            </a:r>
            <a:endParaRPr lang="ja-JP" altLang="ja-JP">
              <a:solidFill>
                <a:srgbClr val="000000"/>
              </a:solidFill>
            </a:endParaRPr>
          </a:p>
        </p:txBody>
      </p:sp>
      <p:sp>
        <p:nvSpPr>
          <p:cNvPr id="104500" name="Text Box 25"/>
          <p:cNvSpPr txBox="1">
            <a:spLocks noChangeArrowheads="1"/>
          </p:cNvSpPr>
          <p:nvPr/>
        </p:nvSpPr>
        <p:spPr bwMode="auto">
          <a:xfrm>
            <a:off x="7389820" y="4459288"/>
            <a:ext cx="466725" cy="215900"/>
          </a:xfrm>
          <a:prstGeom prst="rect">
            <a:avLst/>
          </a:prstGeom>
          <a:noFill/>
          <a:ln w="9525">
            <a:noFill/>
            <a:miter lim="800000"/>
            <a:headEnd/>
            <a:tailEnd/>
          </a:ln>
        </p:spPr>
        <p:txBody>
          <a:bodyPr lIns="0" tIns="0" rIns="0" bIns="0" anchor="ctr" anchorCtr="1"/>
          <a:lstStyle/>
          <a:p>
            <a:pPr eaLnBrk="0" hangingPunct="0"/>
            <a:r>
              <a:rPr lang="ja-JP" altLang="en-US" sz="1000">
                <a:solidFill>
                  <a:srgbClr val="000000"/>
                </a:solidFill>
              </a:rPr>
              <a:t>通知</a:t>
            </a:r>
            <a:endParaRPr lang="ja-JP" altLang="ja-JP">
              <a:solidFill>
                <a:srgbClr val="000000"/>
              </a:solidFill>
            </a:endParaRPr>
          </a:p>
        </p:txBody>
      </p:sp>
      <p:sp>
        <p:nvSpPr>
          <p:cNvPr id="104501" name="Text Box 25"/>
          <p:cNvSpPr txBox="1">
            <a:spLocks noChangeArrowheads="1"/>
          </p:cNvSpPr>
          <p:nvPr/>
        </p:nvSpPr>
        <p:spPr bwMode="auto">
          <a:xfrm>
            <a:off x="7954970" y="3954463"/>
            <a:ext cx="465137" cy="215900"/>
          </a:xfrm>
          <a:prstGeom prst="rect">
            <a:avLst/>
          </a:prstGeom>
          <a:noFill/>
          <a:ln w="9525">
            <a:noFill/>
            <a:miter lim="800000"/>
            <a:headEnd/>
            <a:tailEnd/>
          </a:ln>
        </p:spPr>
        <p:txBody>
          <a:bodyPr lIns="0" tIns="0" rIns="0" bIns="0" anchor="ctr" anchorCtr="1"/>
          <a:lstStyle/>
          <a:p>
            <a:pPr eaLnBrk="0" hangingPunct="0"/>
            <a:r>
              <a:rPr lang="ja-JP" altLang="en-US" sz="1000">
                <a:solidFill>
                  <a:srgbClr val="000000"/>
                </a:solidFill>
              </a:rPr>
              <a:t>報告</a:t>
            </a:r>
            <a:endParaRPr lang="ja-JP" altLang="ja-JP" sz="1000">
              <a:solidFill>
                <a:srgbClr val="000000"/>
              </a:solidFill>
            </a:endParaRPr>
          </a:p>
        </p:txBody>
      </p:sp>
      <p:sp>
        <p:nvSpPr>
          <p:cNvPr id="104502" name="Text Box 25"/>
          <p:cNvSpPr txBox="1">
            <a:spLocks noChangeArrowheads="1"/>
          </p:cNvSpPr>
          <p:nvPr/>
        </p:nvSpPr>
        <p:spPr bwMode="auto">
          <a:xfrm>
            <a:off x="4283075" y="3994150"/>
            <a:ext cx="465138" cy="215900"/>
          </a:xfrm>
          <a:prstGeom prst="rect">
            <a:avLst/>
          </a:prstGeom>
          <a:noFill/>
          <a:ln w="9525">
            <a:noFill/>
            <a:miter lim="800000"/>
            <a:headEnd/>
            <a:tailEnd/>
          </a:ln>
        </p:spPr>
        <p:txBody>
          <a:bodyPr lIns="0" tIns="0" rIns="0" bIns="0" anchor="ctr" anchorCtr="1"/>
          <a:lstStyle/>
          <a:p>
            <a:pPr eaLnBrk="0" hangingPunct="0"/>
            <a:r>
              <a:rPr lang="ja-JP" altLang="en-US" sz="1000">
                <a:solidFill>
                  <a:srgbClr val="000000"/>
                </a:solidFill>
              </a:rPr>
              <a:t>報告</a:t>
            </a:r>
            <a:endParaRPr lang="ja-JP" altLang="ja-JP" sz="1000">
              <a:solidFill>
                <a:srgbClr val="000000"/>
              </a:solidFill>
            </a:endParaRPr>
          </a:p>
        </p:txBody>
      </p:sp>
      <p:sp>
        <p:nvSpPr>
          <p:cNvPr id="104503" name="Rectangle 70"/>
          <p:cNvSpPr>
            <a:spLocks noChangeArrowheads="1"/>
          </p:cNvSpPr>
          <p:nvPr/>
        </p:nvSpPr>
        <p:spPr bwMode="auto">
          <a:xfrm>
            <a:off x="0" y="6405577"/>
            <a:ext cx="9705976" cy="452437"/>
          </a:xfrm>
          <a:prstGeom prst="rect">
            <a:avLst/>
          </a:prstGeom>
          <a:noFill/>
          <a:ln w="9525" cap="rnd">
            <a:noFill/>
            <a:prstDash val="sysDot"/>
            <a:miter lim="800000"/>
            <a:headEnd/>
            <a:tailEnd/>
          </a:ln>
        </p:spPr>
        <p:txBody>
          <a:bodyPr lIns="74295" tIns="8890" rIns="74295" bIns="8890"/>
          <a:lstStyle/>
          <a:p>
            <a:pPr marL="90488" lvl="1" algn="just" defTabSz="873125"/>
            <a:r>
              <a:rPr lang="en-US" altLang="ja-JP" sz="1000" dirty="0">
                <a:solidFill>
                  <a:srgbClr val="000000"/>
                </a:solidFill>
                <a:latin typeface="HGｺﾞｼｯｸM" pitchFamily="49" charset="-128"/>
              </a:rPr>
              <a:t>※ </a:t>
            </a:r>
            <a:r>
              <a:rPr lang="ja-JP" altLang="en-US" sz="1000" dirty="0">
                <a:solidFill>
                  <a:srgbClr val="000000"/>
                </a:solidFill>
                <a:latin typeface="HGｺﾞｼｯｸM" pitchFamily="49" charset="-128"/>
              </a:rPr>
              <a:t>虐待防止スキームについては、家庭の障害児には児童虐待防止法を、施設入所等障害者には施設等の種類（障害者施設等、児童養護施設等、養介護施設等）に</a:t>
            </a:r>
            <a:r>
              <a:rPr lang="ja-JP" altLang="en-US" sz="1000" dirty="0" smtClean="0">
                <a:solidFill>
                  <a:srgbClr val="000000"/>
                </a:solidFill>
                <a:latin typeface="HGｺﾞｼｯｸM" pitchFamily="49" charset="-128"/>
              </a:rPr>
              <a:t>応じて</a:t>
            </a:r>
            <a:endParaRPr lang="en-US" altLang="ja-JP" sz="1000" dirty="0" smtClean="0">
              <a:solidFill>
                <a:srgbClr val="000000"/>
              </a:solidFill>
              <a:latin typeface="HGｺﾞｼｯｸM" pitchFamily="49" charset="-128"/>
            </a:endParaRPr>
          </a:p>
          <a:p>
            <a:pPr marL="90488" lvl="1" algn="just" defTabSz="873125"/>
            <a:r>
              <a:rPr lang="ja-JP" altLang="en-US" sz="1000" dirty="0">
                <a:solidFill>
                  <a:srgbClr val="000000"/>
                </a:solidFill>
                <a:latin typeface="HGｺﾞｼｯｸM" pitchFamily="49" charset="-128"/>
              </a:rPr>
              <a:t>　</a:t>
            </a:r>
            <a:r>
              <a:rPr lang="ja-JP" altLang="en-US" sz="1000" dirty="0" smtClean="0">
                <a:solidFill>
                  <a:srgbClr val="000000"/>
                </a:solidFill>
                <a:latin typeface="HGｺﾞｼｯｸM" pitchFamily="49" charset="-128"/>
              </a:rPr>
              <a:t>　この</a:t>
            </a:r>
            <a:r>
              <a:rPr lang="ja-JP" altLang="en-US" sz="1000" dirty="0">
                <a:solidFill>
                  <a:srgbClr val="000000"/>
                </a:solidFill>
                <a:latin typeface="HGｺﾞｼｯｸM" pitchFamily="49" charset="-128"/>
              </a:rPr>
              <a:t>法律、児童福祉法又は高齢者虐待防止法を、家庭の高齢障害者にはこの法律及び高齢者虐待防止法を、それぞれ適用。</a:t>
            </a:r>
            <a:endParaRPr lang="ja-JP" altLang="en-US" dirty="0">
              <a:solidFill>
                <a:srgbClr val="000000"/>
              </a:solidFill>
            </a:endParaRPr>
          </a:p>
        </p:txBody>
      </p:sp>
      <p:sp>
        <p:nvSpPr>
          <p:cNvPr id="174097" name="Text Box 17"/>
          <p:cNvSpPr txBox="1">
            <a:spLocks noChangeArrowheads="1"/>
          </p:cNvSpPr>
          <p:nvPr/>
        </p:nvSpPr>
        <p:spPr bwMode="auto">
          <a:xfrm>
            <a:off x="8348670" y="3889375"/>
            <a:ext cx="762000" cy="209550"/>
          </a:xfrm>
          <a:prstGeom prst="rect">
            <a:avLst/>
          </a:prstGeom>
          <a:solidFill>
            <a:srgbClr val="CC99FF"/>
          </a:solidFill>
          <a:ln w="9525">
            <a:solidFill>
              <a:srgbClr val="000000"/>
            </a:solidFill>
            <a:miter lim="800000"/>
            <a:headEnd/>
            <a:tailEnd/>
          </a:ln>
          <a:effectLst>
            <a:outerShdw dist="35921" dir="2700000" algn="ctr" rotWithShape="0">
              <a:srgbClr val="808080"/>
            </a:outerShdw>
          </a:effectLst>
        </p:spPr>
        <p:txBody>
          <a:bodyPr lIns="74295" tIns="8890" rIns="74295" bIns="8890" anchor="ctr" anchorCtr="1"/>
          <a:lstStyle/>
          <a:p>
            <a:pPr eaLnBrk="0" hangingPunct="0">
              <a:defRPr/>
            </a:pPr>
            <a:r>
              <a:rPr lang="ja-JP" altLang="en-US" sz="1100" dirty="0">
                <a:solidFill>
                  <a:prstClr val="black"/>
                </a:solidFill>
                <a:latin typeface="Arial" pitchFamily="34" charset="0"/>
              </a:rPr>
              <a:t>労働局</a:t>
            </a:r>
            <a:endParaRPr lang="ja-JP" altLang="ja-JP" sz="1100" dirty="0">
              <a:solidFill>
                <a:prstClr val="black"/>
              </a:solidFill>
              <a:latin typeface="Arial" pitchFamily="34" charset="0"/>
            </a:endParaRPr>
          </a:p>
        </p:txBody>
      </p:sp>
      <p:sp>
        <p:nvSpPr>
          <p:cNvPr id="174101" name="Text Box 21"/>
          <p:cNvSpPr txBox="1">
            <a:spLocks noChangeArrowheads="1"/>
          </p:cNvSpPr>
          <p:nvPr/>
        </p:nvSpPr>
        <p:spPr bwMode="auto">
          <a:xfrm>
            <a:off x="4767263" y="3933825"/>
            <a:ext cx="762000" cy="209550"/>
          </a:xfrm>
          <a:prstGeom prst="rect">
            <a:avLst/>
          </a:prstGeom>
          <a:solidFill>
            <a:srgbClr val="99CCFF"/>
          </a:solidFill>
          <a:ln w="9525">
            <a:solidFill>
              <a:srgbClr val="000000"/>
            </a:solidFill>
            <a:miter lim="800000"/>
            <a:headEnd/>
            <a:tailEnd/>
          </a:ln>
          <a:effectLst>
            <a:outerShdw dist="35921" dir="2700000" algn="ctr" rotWithShape="0">
              <a:srgbClr val="808080"/>
            </a:outerShdw>
          </a:effectLst>
        </p:spPr>
        <p:txBody>
          <a:bodyPr lIns="36000" tIns="8890" rIns="36000" bIns="8890" anchor="ctr" anchorCtr="1"/>
          <a:lstStyle/>
          <a:p>
            <a:pPr eaLnBrk="0" hangingPunct="0">
              <a:defRPr/>
            </a:pPr>
            <a:r>
              <a:rPr lang="ja-JP" altLang="en-US" sz="1100" dirty="0">
                <a:solidFill>
                  <a:prstClr val="black"/>
                </a:solidFill>
                <a:latin typeface="Arial" pitchFamily="34" charset="0"/>
              </a:rPr>
              <a:t>都道府県</a:t>
            </a:r>
            <a:endParaRPr lang="ja-JP" altLang="ja-JP" sz="1100" dirty="0">
              <a:solidFill>
                <a:prstClr val="black"/>
              </a:solidFill>
              <a:latin typeface="Arial" pitchFamily="34" charset="0"/>
            </a:endParaRPr>
          </a:p>
        </p:txBody>
      </p:sp>
      <p:sp>
        <p:nvSpPr>
          <p:cNvPr id="104506" name="Rectangle 71"/>
          <p:cNvSpPr>
            <a:spLocks noChangeArrowheads="1"/>
          </p:cNvSpPr>
          <p:nvPr/>
        </p:nvSpPr>
        <p:spPr bwMode="auto">
          <a:xfrm>
            <a:off x="1309695" y="620713"/>
            <a:ext cx="8374062" cy="144462"/>
          </a:xfrm>
          <a:prstGeom prst="rect">
            <a:avLst/>
          </a:prstGeom>
          <a:solidFill>
            <a:srgbClr val="FFFFFF"/>
          </a:solidFill>
          <a:ln w="9525" cap="rnd">
            <a:noFill/>
            <a:prstDash val="sysDot"/>
            <a:miter lim="800000"/>
            <a:headEnd/>
            <a:tailEnd/>
          </a:ln>
        </p:spPr>
        <p:txBody>
          <a:bodyPr lIns="74295" tIns="8890" rIns="74295" bIns="8890"/>
          <a:lstStyle/>
          <a:p>
            <a:pPr marL="273050" lvl="1" algn="r" defTabSz="873125"/>
            <a:r>
              <a:rPr lang="ja-JP" altLang="en-US" sz="900" dirty="0" smtClean="0">
                <a:solidFill>
                  <a:srgbClr val="000000"/>
                </a:solidFill>
                <a:latin typeface="HGｺﾞｼｯｸM" pitchFamily="49" charset="-128"/>
              </a:rPr>
              <a:t>（平成</a:t>
            </a:r>
            <a:r>
              <a:rPr lang="ja-JP" altLang="en-US" sz="900" dirty="0">
                <a:solidFill>
                  <a:srgbClr val="000000"/>
                </a:solidFill>
                <a:latin typeface="HGｺﾞｼｯｸM" pitchFamily="49" charset="-128"/>
              </a:rPr>
              <a:t>２３年６月</a:t>
            </a:r>
            <a:r>
              <a:rPr lang="ja-JP" altLang="en-US" sz="900" dirty="0" smtClean="0">
                <a:solidFill>
                  <a:srgbClr val="000000"/>
                </a:solidFill>
                <a:latin typeface="HGｺﾞｼｯｸM" pitchFamily="49" charset="-128"/>
              </a:rPr>
              <a:t>１７日成立、同６月２４日公布）</a:t>
            </a:r>
            <a:endParaRPr lang="ja-JP" altLang="en-US" dirty="0">
              <a:solidFill>
                <a:srgbClr val="000000"/>
              </a:solidFill>
            </a:endParaRPr>
          </a:p>
        </p:txBody>
      </p:sp>
      <p:sp>
        <p:nvSpPr>
          <p:cNvPr id="174105" name="Text Box 25"/>
          <p:cNvSpPr txBox="1">
            <a:spLocks noChangeArrowheads="1"/>
          </p:cNvSpPr>
          <p:nvPr/>
        </p:nvSpPr>
        <p:spPr bwMode="auto">
          <a:xfrm>
            <a:off x="1042989" y="3944940"/>
            <a:ext cx="711657" cy="211137"/>
          </a:xfrm>
          <a:prstGeom prst="rect">
            <a:avLst/>
          </a:prstGeom>
          <a:solidFill>
            <a:srgbClr val="CCFFCC"/>
          </a:solidFill>
          <a:ln w="9525">
            <a:solidFill>
              <a:srgbClr val="000000"/>
            </a:solidFill>
            <a:miter lim="800000"/>
            <a:headEnd/>
            <a:tailEnd/>
          </a:ln>
          <a:effectLst>
            <a:outerShdw dist="35921" dir="2700000" algn="ctr" rotWithShape="0">
              <a:srgbClr val="808080"/>
            </a:outerShdw>
          </a:effectLst>
        </p:spPr>
        <p:txBody>
          <a:bodyPr lIns="74295" tIns="8890" rIns="74295" bIns="8890"/>
          <a:lstStyle/>
          <a:p>
            <a:pPr eaLnBrk="0" hangingPunct="0">
              <a:defRPr/>
            </a:pPr>
            <a:r>
              <a:rPr lang="ja-JP" altLang="en-US" sz="1100" dirty="0">
                <a:solidFill>
                  <a:prstClr val="black"/>
                </a:solidFill>
                <a:latin typeface="Arial" pitchFamily="34" charset="0"/>
              </a:rPr>
              <a:t>市町村</a:t>
            </a:r>
            <a:endParaRPr lang="en-US" altLang="ja-JP" sz="1100" dirty="0">
              <a:solidFill>
                <a:prstClr val="black"/>
              </a:solidFill>
              <a:latin typeface="Arial" pitchFamily="34" charset="0"/>
            </a:endParaRPr>
          </a:p>
          <a:p>
            <a:pPr eaLnBrk="0" hangingPunct="0">
              <a:defRPr/>
            </a:pPr>
            <a:endParaRPr lang="ja-JP" altLang="ja-JP" dirty="0">
              <a:solidFill>
                <a:prstClr val="black"/>
              </a:solidFill>
              <a:latin typeface="Arial" pitchFamily="34" charset="0"/>
            </a:endParaRPr>
          </a:p>
        </p:txBody>
      </p:sp>
      <p:sp>
        <p:nvSpPr>
          <p:cNvPr id="3" name="円/楕円 2"/>
          <p:cNvSpPr/>
          <p:nvPr/>
        </p:nvSpPr>
        <p:spPr>
          <a:xfrm>
            <a:off x="8678888" y="28178"/>
            <a:ext cx="1086568" cy="521098"/>
          </a:xfrm>
          <a:prstGeom prst="ellipse">
            <a:avLst/>
          </a:prstGeom>
          <a:solidFill>
            <a:srgbClr val="FFFF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&lt;</a:t>
            </a:r>
            <a:r>
              <a:rPr kumimoji="1" lang="ja-JP" altLang="en-US" sz="1400" b="1" dirty="0" smtClean="0">
                <a:solidFill>
                  <a:schemeClr val="tx1"/>
                </a:solidFill>
                <a:latin typeface="HG丸ｺﾞｼｯｸM-PRO" panose="020F0600000000000000" pitchFamily="50" charset="-128"/>
                <a:ea typeface="HG丸ｺﾞｼｯｸM-PRO" panose="020F0600000000000000" pitchFamily="50" charset="-128"/>
              </a:rPr>
              <a:t>参考</a:t>
            </a:r>
            <a:r>
              <a:rPr kumimoji="1" lang="en-US" altLang="ja-JP" sz="1400" b="1" dirty="0" smtClean="0">
                <a:solidFill>
                  <a:schemeClr val="tx1"/>
                </a:solidFill>
                <a:latin typeface="HG丸ｺﾞｼｯｸM-PRO" panose="020F0600000000000000" pitchFamily="50" charset="-128"/>
                <a:ea typeface="HG丸ｺﾞｼｯｸM-PRO" panose="020F0600000000000000" pitchFamily="50" charset="-128"/>
              </a:rPr>
              <a:t>&gt;</a:t>
            </a: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7" name="スライド番号プレースホルダー 2"/>
          <p:cNvSpPr>
            <a:spLocks/>
          </p:cNvSpPr>
          <p:nvPr/>
        </p:nvSpPr>
        <p:spPr bwMode="auto">
          <a:xfrm>
            <a:off x="9493769" y="6525344"/>
            <a:ext cx="350838" cy="266056"/>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en-US" altLang="ja-JP" sz="1400" smtClean="0">
                <a:solidFill>
                  <a:srgbClr val="FFFFFF"/>
                </a:solidFill>
                <a:latin typeface="Franklin Gothic Book" pitchFamily="34" charset="0"/>
                <a:ea typeface="HGｺﾞｼｯｸM" pitchFamily="49" charset="-128"/>
              </a:rPr>
              <a:t>40</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2942098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2" name="コンテンツ プレースホルダ 3"/>
          <p:cNvGraphicFramePr>
            <a:graphicFrameLocks noGrp="1"/>
          </p:cNvGraphicFramePr>
          <p:nvPr>
            <p:ph idx="1"/>
            <p:extLst>
              <p:ext uri="{D42A27DB-BD31-4B8C-83A1-F6EECF244321}">
                <p14:modId xmlns:p14="http://schemas.microsoft.com/office/powerpoint/2010/main" val="2099690155"/>
              </p:ext>
            </p:extLst>
          </p:nvPr>
        </p:nvGraphicFramePr>
        <p:xfrm>
          <a:off x="100013" y="3475038"/>
          <a:ext cx="9190037" cy="2781300"/>
        </p:xfrm>
        <a:graphic>
          <a:graphicData uri="http://schemas.openxmlformats.org/presentationml/2006/ole">
            <mc:AlternateContent xmlns:mc="http://schemas.openxmlformats.org/markup-compatibility/2006">
              <mc:Choice xmlns:v="urn:schemas-microsoft-com:vml" Requires="v">
                <p:oleObj spid="_x0000_s27680" name="ワークシート" r:id="rId5" imgW="9725060" imgH="2943341" progId="Excel.Sheet.8">
                  <p:embed/>
                </p:oleObj>
              </mc:Choice>
              <mc:Fallback>
                <p:oleObj name="ワークシート" r:id="rId5" imgW="9725060" imgH="2943341" progId="Excel.Sheet.8">
                  <p:embed/>
                  <p:pic>
                    <p:nvPicPr>
                      <p:cNvPr id="0" name=""/>
                      <p:cNvPicPr>
                        <a:picLocks noGrp="1" noChangeArrowheads="1"/>
                      </p:cNvPicPr>
                      <p:nvPr/>
                    </p:nvPicPr>
                    <p:blipFill>
                      <a:blip r:embed="rId6"/>
                      <a:srcRect/>
                      <a:stretch>
                        <a:fillRect/>
                      </a:stretch>
                    </p:blipFill>
                    <p:spPr bwMode="auto">
                      <a:xfrm>
                        <a:off x="100013" y="3475038"/>
                        <a:ext cx="9190037" cy="2781300"/>
                      </a:xfrm>
                      <a:prstGeom prst="rect">
                        <a:avLst/>
                      </a:prstGeom>
                      <a:noFill/>
                      <a:ln>
                        <a:noFill/>
                      </a:ln>
                      <a:extLst/>
                    </p:spPr>
                  </p:pic>
                </p:oleObj>
              </mc:Fallback>
            </mc:AlternateContent>
          </a:graphicData>
        </a:graphic>
      </p:graphicFrame>
      <p:graphicFrame>
        <p:nvGraphicFramePr>
          <p:cNvPr id="10243" name="Object 3"/>
          <p:cNvGraphicFramePr>
            <a:graphicFrameLocks/>
          </p:cNvGraphicFramePr>
          <p:nvPr>
            <p:extLst>
              <p:ext uri="{D42A27DB-BD31-4B8C-83A1-F6EECF244321}">
                <p14:modId xmlns:p14="http://schemas.microsoft.com/office/powerpoint/2010/main" val="3437021071"/>
              </p:ext>
            </p:extLst>
          </p:nvPr>
        </p:nvGraphicFramePr>
        <p:xfrm>
          <a:off x="99647" y="194510"/>
          <a:ext cx="9032346" cy="3062288"/>
        </p:xfrm>
        <a:graphic>
          <a:graphicData uri="http://schemas.openxmlformats.org/presentationml/2006/ole">
            <mc:AlternateContent xmlns:mc="http://schemas.openxmlformats.org/markup-compatibility/2006">
              <mc:Choice xmlns:v="urn:schemas-microsoft-com:vml" Requires="v">
                <p:oleObj spid="_x0000_s27681" name="ワークシート" r:id="rId8" imgW="8324818" imgH="3057409" progId="Excel.Sheet.8">
                  <p:embed/>
                </p:oleObj>
              </mc:Choice>
              <mc:Fallback>
                <p:oleObj name="ワークシート" r:id="rId8" imgW="8324818" imgH="3057409" progId="Excel.Sheet.8">
                  <p:embed/>
                  <p:pic>
                    <p:nvPicPr>
                      <p:cNvPr id="0" name=""/>
                      <p:cNvPicPr>
                        <a:picLocks noChangeArrowheads="1"/>
                      </p:cNvPicPr>
                      <p:nvPr/>
                    </p:nvPicPr>
                    <p:blipFill>
                      <a:blip r:embed="rId9"/>
                      <a:srcRect/>
                      <a:stretch>
                        <a:fillRect/>
                      </a:stretch>
                    </p:blipFill>
                    <p:spPr bwMode="auto">
                      <a:xfrm>
                        <a:off x="99647" y="194510"/>
                        <a:ext cx="9032346" cy="3062288"/>
                      </a:xfrm>
                      <a:prstGeom prst="rect">
                        <a:avLst/>
                      </a:prstGeom>
                      <a:noFill/>
                      <a:ln>
                        <a:noFill/>
                      </a:ln>
                      <a:extLst/>
                    </p:spPr>
                  </p:pic>
                </p:oleObj>
              </mc:Fallback>
            </mc:AlternateContent>
          </a:graphicData>
        </a:graphic>
      </p:graphicFrame>
      <p:sp>
        <p:nvSpPr>
          <p:cNvPr id="10244" name="テキスト ボックス 6"/>
          <p:cNvSpPr txBox="1">
            <a:spLocks noChangeArrowheads="1"/>
          </p:cNvSpPr>
          <p:nvPr/>
        </p:nvSpPr>
        <p:spPr bwMode="auto">
          <a:xfrm>
            <a:off x="412752" y="106363"/>
            <a:ext cx="85645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a:solidFill>
                  <a:srgbClr val="000000"/>
                </a:solidFill>
                <a:latin typeface="Arial" charset="0"/>
                <a:ea typeface="ＭＳ Ｐゴシック" charset="-128"/>
              </a:rPr>
              <a:t>　　　　</a:t>
            </a:r>
            <a:r>
              <a:rPr lang="ja-JP" altLang="en-US" sz="1200" b="1">
                <a:solidFill>
                  <a:srgbClr val="000000"/>
                </a:solidFill>
                <a:latin typeface="ＭＳ ゴシック" pitchFamily="49" charset="-128"/>
                <a:ea typeface="ＭＳ ゴシック" pitchFamily="49" charset="-128"/>
              </a:rPr>
              <a:t>○障害種別にみた新規求職申込件数　　　　　　　　　　　　　　　　　　　　　　　　　　　　</a:t>
            </a:r>
            <a:r>
              <a:rPr lang="ja-JP" altLang="en-US" sz="1000">
                <a:solidFill>
                  <a:srgbClr val="000000"/>
                </a:solidFill>
                <a:latin typeface="ＭＳ ゴシック" pitchFamily="49" charset="-128"/>
                <a:ea typeface="ＭＳ ゴシック" pitchFamily="49" charset="-128"/>
              </a:rPr>
              <a:t>（件）</a:t>
            </a:r>
          </a:p>
        </p:txBody>
      </p:sp>
      <p:sp>
        <p:nvSpPr>
          <p:cNvPr id="10245" name="テキスト ボックス 7"/>
          <p:cNvSpPr txBox="1">
            <a:spLocks noChangeArrowheads="1"/>
          </p:cNvSpPr>
          <p:nvPr/>
        </p:nvSpPr>
        <p:spPr bwMode="auto">
          <a:xfrm>
            <a:off x="515938" y="3378123"/>
            <a:ext cx="83581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dirty="0">
                <a:solidFill>
                  <a:srgbClr val="000000"/>
                </a:solidFill>
                <a:latin typeface="Arial" charset="0"/>
                <a:ea typeface="ＭＳ Ｐゴシック" charset="-128"/>
              </a:rPr>
              <a:t>　　　　</a:t>
            </a:r>
            <a:r>
              <a:rPr lang="ja-JP" altLang="en-US" sz="1200" b="1" dirty="0">
                <a:solidFill>
                  <a:srgbClr val="000000"/>
                </a:solidFill>
                <a:latin typeface="ＭＳ ゴシック" pitchFamily="49" charset="-128"/>
                <a:ea typeface="ＭＳ ゴシック" pitchFamily="49" charset="-128"/>
              </a:rPr>
              <a:t>○障害種別にみた就職件数　　　　　　　　　　　　　　　　　　　　　　　　　　　　　　　　</a:t>
            </a:r>
            <a:r>
              <a:rPr lang="ja-JP" altLang="en-US" sz="1000" dirty="0">
                <a:solidFill>
                  <a:srgbClr val="000000"/>
                </a:solidFill>
                <a:latin typeface="ＭＳ ゴシック" pitchFamily="49" charset="-128"/>
                <a:ea typeface="ＭＳ ゴシック" pitchFamily="49" charset="-128"/>
              </a:rPr>
              <a:t>（件）</a:t>
            </a:r>
          </a:p>
        </p:txBody>
      </p:sp>
      <p:sp>
        <p:nvSpPr>
          <p:cNvPr id="10246" name="テキスト ボックス 8"/>
          <p:cNvSpPr txBox="1">
            <a:spLocks noChangeArrowheads="1"/>
          </p:cNvSpPr>
          <p:nvPr/>
        </p:nvSpPr>
        <p:spPr bwMode="auto">
          <a:xfrm>
            <a:off x="8203408" y="2163932"/>
            <a:ext cx="1470422" cy="830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800" dirty="0">
                <a:solidFill>
                  <a:srgbClr val="000000"/>
                </a:solidFill>
                <a:latin typeface="ＭＳ Ｐゴシック" charset="-128"/>
                <a:ea typeface="ＭＳ Ｐゴシック" charset="-128"/>
              </a:rPr>
              <a:t>＊その他の障害者</a:t>
            </a:r>
            <a:endParaRPr lang="en-US" altLang="ja-JP" sz="800" dirty="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dirty="0">
                <a:solidFill>
                  <a:srgbClr val="000000"/>
                </a:solidFill>
                <a:latin typeface="ＭＳ Ｐゴシック" charset="-128"/>
                <a:ea typeface="ＭＳ Ｐゴシック" charset="-128"/>
              </a:rPr>
              <a:t>　障害者手帳を所持し　</a:t>
            </a:r>
            <a:endParaRPr lang="en-US" altLang="ja-JP" sz="800" dirty="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dirty="0">
                <a:solidFill>
                  <a:srgbClr val="000000"/>
                </a:solidFill>
                <a:latin typeface="ＭＳ Ｐゴシック" charset="-128"/>
                <a:ea typeface="ＭＳ Ｐゴシック" charset="-128"/>
              </a:rPr>
              <a:t>　</a:t>
            </a:r>
            <a:r>
              <a:rPr lang="ja-JP" altLang="en-US" sz="800" dirty="0" err="1">
                <a:solidFill>
                  <a:srgbClr val="000000"/>
                </a:solidFill>
                <a:latin typeface="ＭＳ Ｐゴシック" charset="-128"/>
                <a:ea typeface="ＭＳ Ｐゴシック" charset="-128"/>
              </a:rPr>
              <a:t>て</a:t>
            </a:r>
            <a:r>
              <a:rPr lang="ja-JP" altLang="en-US" sz="800" dirty="0">
                <a:solidFill>
                  <a:srgbClr val="000000"/>
                </a:solidFill>
                <a:latin typeface="ＭＳ Ｐゴシック" charset="-128"/>
                <a:ea typeface="ＭＳ Ｐゴシック" charset="-128"/>
              </a:rPr>
              <a:t>いない</a:t>
            </a:r>
            <a:endParaRPr lang="en-US" altLang="ja-JP" sz="800" dirty="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dirty="0">
                <a:solidFill>
                  <a:srgbClr val="000000"/>
                </a:solidFill>
                <a:latin typeface="ＭＳ Ｐゴシック" charset="-128"/>
                <a:ea typeface="ＭＳ Ｐゴシック" charset="-128"/>
              </a:rPr>
              <a:t>　発達障害者</a:t>
            </a:r>
            <a:endParaRPr lang="en-US" altLang="ja-JP" sz="800" dirty="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dirty="0">
                <a:solidFill>
                  <a:srgbClr val="000000"/>
                </a:solidFill>
                <a:latin typeface="ＭＳ Ｐゴシック" charset="-128"/>
                <a:ea typeface="ＭＳ Ｐゴシック" charset="-128"/>
              </a:rPr>
              <a:t>　難病障害者</a:t>
            </a:r>
            <a:endParaRPr lang="en-US" altLang="ja-JP" sz="800" dirty="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dirty="0">
                <a:solidFill>
                  <a:srgbClr val="000000"/>
                </a:solidFill>
                <a:latin typeface="ＭＳ Ｐゴシック" charset="-128"/>
                <a:ea typeface="ＭＳ Ｐゴシック" charset="-128"/>
              </a:rPr>
              <a:t>　高次脳機能障害者　等</a:t>
            </a:r>
          </a:p>
        </p:txBody>
      </p:sp>
      <p:sp>
        <p:nvSpPr>
          <p:cNvPr id="10247" name="テキスト ボックス 9"/>
          <p:cNvSpPr txBox="1">
            <a:spLocks noChangeArrowheads="1"/>
          </p:cNvSpPr>
          <p:nvPr/>
        </p:nvSpPr>
        <p:spPr bwMode="auto">
          <a:xfrm>
            <a:off x="8393610" y="5235440"/>
            <a:ext cx="1393031" cy="830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800">
                <a:solidFill>
                  <a:srgbClr val="000000"/>
                </a:solidFill>
                <a:latin typeface="ＭＳ Ｐゴシック" charset="-128"/>
                <a:ea typeface="ＭＳ Ｐゴシック" charset="-128"/>
              </a:rPr>
              <a:t>＊その他の障害者</a:t>
            </a:r>
            <a:endParaRPr lang="en-US" altLang="ja-JP" sz="80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a:solidFill>
                  <a:srgbClr val="000000"/>
                </a:solidFill>
                <a:latin typeface="ＭＳ Ｐゴシック" charset="-128"/>
                <a:ea typeface="ＭＳ Ｐゴシック" charset="-128"/>
              </a:rPr>
              <a:t>　障害者手帳を所持し　</a:t>
            </a:r>
            <a:endParaRPr lang="en-US" altLang="ja-JP" sz="80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a:solidFill>
                  <a:srgbClr val="000000"/>
                </a:solidFill>
                <a:latin typeface="ＭＳ Ｐゴシック" charset="-128"/>
                <a:ea typeface="ＭＳ Ｐゴシック" charset="-128"/>
              </a:rPr>
              <a:t>　ていない</a:t>
            </a:r>
            <a:endParaRPr lang="en-US" altLang="ja-JP" sz="80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a:solidFill>
                  <a:srgbClr val="000000"/>
                </a:solidFill>
                <a:latin typeface="ＭＳ Ｐゴシック" charset="-128"/>
                <a:ea typeface="ＭＳ Ｐゴシック" charset="-128"/>
              </a:rPr>
              <a:t>　発達障害者</a:t>
            </a:r>
            <a:endParaRPr lang="en-US" altLang="ja-JP" sz="80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a:solidFill>
                  <a:srgbClr val="000000"/>
                </a:solidFill>
                <a:latin typeface="ＭＳ Ｐゴシック" charset="-128"/>
                <a:ea typeface="ＭＳ Ｐゴシック" charset="-128"/>
              </a:rPr>
              <a:t>　難病障害者</a:t>
            </a:r>
            <a:endParaRPr lang="en-US" altLang="ja-JP" sz="800">
              <a:solidFill>
                <a:srgbClr val="000000"/>
              </a:solidFill>
              <a:latin typeface="ＭＳ Ｐゴシック" charset="-128"/>
              <a:ea typeface="ＭＳ Ｐゴシック" charset="-128"/>
            </a:endParaRPr>
          </a:p>
          <a:p>
            <a:pPr eaLnBrk="1" hangingPunct="1">
              <a:spcBef>
                <a:spcPct val="0"/>
              </a:spcBef>
              <a:buClrTx/>
              <a:buSzTx/>
              <a:buFontTx/>
              <a:buNone/>
            </a:pPr>
            <a:r>
              <a:rPr lang="ja-JP" altLang="en-US" sz="800">
                <a:solidFill>
                  <a:srgbClr val="000000"/>
                </a:solidFill>
                <a:latin typeface="ＭＳ Ｐゴシック" charset="-128"/>
                <a:ea typeface="ＭＳ Ｐゴシック" charset="-128"/>
              </a:rPr>
              <a:t>　高次脳機能障害者　等</a:t>
            </a:r>
          </a:p>
        </p:txBody>
      </p:sp>
      <p:sp>
        <p:nvSpPr>
          <p:cNvPr id="10248" name="テキスト ボックス 10"/>
          <p:cNvSpPr txBox="1">
            <a:spLocks noChangeArrowheads="1"/>
          </p:cNvSpPr>
          <p:nvPr/>
        </p:nvSpPr>
        <p:spPr bwMode="auto">
          <a:xfrm>
            <a:off x="412752" y="3178911"/>
            <a:ext cx="8976996" cy="269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150" dirty="0">
                <a:solidFill>
                  <a:srgbClr val="000000"/>
                </a:solidFill>
                <a:latin typeface="ＭＳ ゴシック" pitchFamily="49" charset="-128"/>
                <a:ea typeface="ＭＳ ゴシック" pitchFamily="49" charset="-128"/>
              </a:rPr>
              <a:t>精神障害者の新規求職申込件数は、</a:t>
            </a:r>
            <a:r>
              <a:rPr lang="ja-JP" altLang="en-US" sz="1150" dirty="0" smtClean="0">
                <a:solidFill>
                  <a:srgbClr val="000000"/>
                </a:solidFill>
                <a:latin typeface="ＭＳ ゴシック" pitchFamily="49" charset="-128"/>
                <a:ea typeface="ＭＳ ゴシック" pitchFamily="49" charset="-128"/>
              </a:rPr>
              <a:t>平成</a:t>
            </a:r>
            <a:r>
              <a:rPr lang="en-US" altLang="ja-JP" sz="1150" dirty="0" smtClean="0">
                <a:solidFill>
                  <a:srgbClr val="000000"/>
                </a:solidFill>
                <a:latin typeface="ＭＳ ゴシック" pitchFamily="49" charset="-128"/>
                <a:ea typeface="ＭＳ ゴシック" pitchFamily="49" charset="-128"/>
              </a:rPr>
              <a:t>21</a:t>
            </a:r>
            <a:r>
              <a:rPr lang="ja-JP" altLang="en-US" sz="1150" dirty="0" smtClean="0">
                <a:solidFill>
                  <a:srgbClr val="000000"/>
                </a:solidFill>
                <a:latin typeface="ＭＳ ゴシック" pitchFamily="49" charset="-128"/>
                <a:ea typeface="ＭＳ ゴシック" pitchFamily="49" charset="-128"/>
              </a:rPr>
              <a:t>年度</a:t>
            </a:r>
            <a:r>
              <a:rPr lang="ja-JP" altLang="en-US" sz="1150" dirty="0">
                <a:solidFill>
                  <a:srgbClr val="000000"/>
                </a:solidFill>
                <a:latin typeface="ＭＳ ゴシック" pitchFamily="49" charset="-128"/>
                <a:ea typeface="ＭＳ ゴシック" pitchFamily="49" charset="-128"/>
              </a:rPr>
              <a:t>に知的障害者</a:t>
            </a:r>
            <a:r>
              <a:rPr lang="ja-JP" altLang="en-US" sz="1150" dirty="0" smtClean="0">
                <a:solidFill>
                  <a:srgbClr val="000000"/>
                </a:solidFill>
                <a:latin typeface="ＭＳ ゴシック" pitchFamily="49" charset="-128"/>
                <a:ea typeface="ＭＳ ゴシック" pitchFamily="49" charset="-128"/>
              </a:rPr>
              <a:t>を、平成</a:t>
            </a:r>
            <a:r>
              <a:rPr lang="en-US" altLang="ja-JP" sz="1150" dirty="0" smtClean="0">
                <a:solidFill>
                  <a:srgbClr val="000000"/>
                </a:solidFill>
                <a:latin typeface="ＭＳ ゴシック" pitchFamily="49" charset="-128"/>
                <a:ea typeface="ＭＳ ゴシック" pitchFamily="49" charset="-128"/>
              </a:rPr>
              <a:t>27</a:t>
            </a:r>
            <a:r>
              <a:rPr lang="ja-JP" altLang="en-US" sz="1150" dirty="0" smtClean="0">
                <a:solidFill>
                  <a:srgbClr val="000000"/>
                </a:solidFill>
                <a:latin typeface="ＭＳ ゴシック" pitchFamily="49" charset="-128"/>
                <a:ea typeface="ＭＳ ゴシック" pitchFamily="49" charset="-128"/>
              </a:rPr>
              <a:t>年度には身体障害者を逆転し、さらに増加傾向にあります。</a:t>
            </a:r>
            <a:endParaRPr lang="ja-JP" altLang="en-US" sz="1150" dirty="0">
              <a:solidFill>
                <a:srgbClr val="000000"/>
              </a:solidFill>
              <a:latin typeface="ＭＳ ゴシック" pitchFamily="49" charset="-128"/>
              <a:ea typeface="ＭＳ ゴシック" pitchFamily="49" charset="-128"/>
            </a:endParaRPr>
          </a:p>
        </p:txBody>
      </p:sp>
      <p:sp>
        <p:nvSpPr>
          <p:cNvPr id="10249" name="テキスト ボックス 11"/>
          <p:cNvSpPr txBox="1">
            <a:spLocks noChangeArrowheads="1"/>
          </p:cNvSpPr>
          <p:nvPr/>
        </p:nvSpPr>
        <p:spPr bwMode="auto">
          <a:xfrm>
            <a:off x="438736" y="6242482"/>
            <a:ext cx="9045701" cy="269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150" dirty="0" smtClean="0">
                <a:solidFill>
                  <a:srgbClr val="000000"/>
                </a:solidFill>
                <a:latin typeface="ＭＳ ゴシック" pitchFamily="49" charset="-128"/>
                <a:ea typeface="ＭＳ ゴシック" pitchFamily="49" charset="-128"/>
              </a:rPr>
              <a:t>精神</a:t>
            </a:r>
            <a:r>
              <a:rPr lang="ja-JP" altLang="en-US" sz="1150" dirty="0">
                <a:solidFill>
                  <a:srgbClr val="000000"/>
                </a:solidFill>
                <a:latin typeface="ＭＳ ゴシック" pitchFamily="49" charset="-128"/>
                <a:ea typeface="ＭＳ ゴシック" pitchFamily="49" charset="-128"/>
              </a:rPr>
              <a:t>障害者</a:t>
            </a:r>
            <a:r>
              <a:rPr lang="ja-JP" altLang="en-US" sz="1150" dirty="0" smtClean="0">
                <a:solidFill>
                  <a:srgbClr val="000000"/>
                </a:solidFill>
                <a:latin typeface="ＭＳ ゴシック" pitchFamily="49" charset="-128"/>
                <a:ea typeface="ＭＳ ゴシック" pitchFamily="49" charset="-128"/>
              </a:rPr>
              <a:t>の就職件数は、平成</a:t>
            </a:r>
            <a:r>
              <a:rPr lang="en-US" altLang="ja-JP" sz="1150" dirty="0">
                <a:solidFill>
                  <a:srgbClr val="000000"/>
                </a:solidFill>
                <a:latin typeface="ＭＳ ゴシック" pitchFamily="49" charset="-128"/>
                <a:ea typeface="ＭＳ ゴシック" pitchFamily="49" charset="-128"/>
              </a:rPr>
              <a:t>25</a:t>
            </a:r>
            <a:r>
              <a:rPr lang="ja-JP" altLang="en-US" sz="1150" dirty="0" smtClean="0">
                <a:solidFill>
                  <a:srgbClr val="000000"/>
                </a:solidFill>
                <a:latin typeface="ＭＳ ゴシック" pitchFamily="49" charset="-128"/>
                <a:ea typeface="ＭＳ ゴシック" pitchFamily="49" charset="-128"/>
              </a:rPr>
              <a:t>年度</a:t>
            </a:r>
            <a:r>
              <a:rPr lang="ja-JP" altLang="en-US" sz="1150" dirty="0">
                <a:solidFill>
                  <a:srgbClr val="000000"/>
                </a:solidFill>
                <a:latin typeface="ＭＳ ゴシック" pitchFamily="49" charset="-128"/>
                <a:ea typeface="ＭＳ ゴシック" pitchFamily="49" charset="-128"/>
              </a:rPr>
              <a:t>に知的障害者</a:t>
            </a:r>
            <a:r>
              <a:rPr lang="ja-JP" altLang="en-US" sz="1150" dirty="0" smtClean="0">
                <a:solidFill>
                  <a:srgbClr val="000000"/>
                </a:solidFill>
                <a:latin typeface="ＭＳ ゴシック" pitchFamily="49" charset="-128"/>
                <a:ea typeface="ＭＳ ゴシック" pitchFamily="49" charset="-128"/>
              </a:rPr>
              <a:t>を、平成</a:t>
            </a:r>
            <a:r>
              <a:rPr lang="en-US" altLang="ja-JP" sz="1150" dirty="0" smtClean="0">
                <a:solidFill>
                  <a:srgbClr val="000000"/>
                </a:solidFill>
                <a:latin typeface="ＭＳ ゴシック" pitchFamily="49" charset="-128"/>
                <a:ea typeface="ＭＳ ゴシック" pitchFamily="49" charset="-128"/>
              </a:rPr>
              <a:t>27</a:t>
            </a:r>
            <a:r>
              <a:rPr lang="ja-JP" altLang="en-US" sz="1150" dirty="0" smtClean="0">
                <a:solidFill>
                  <a:srgbClr val="000000"/>
                </a:solidFill>
                <a:latin typeface="ＭＳ ゴシック" pitchFamily="49" charset="-128"/>
                <a:ea typeface="ＭＳ ゴシック" pitchFamily="49" charset="-128"/>
              </a:rPr>
              <a:t>年度には身体障害者を逆転し、さらに増加傾向にあります。</a:t>
            </a:r>
            <a:endParaRPr lang="en-US" altLang="ja-JP" sz="1150" dirty="0">
              <a:solidFill>
                <a:srgbClr val="000000"/>
              </a:solidFill>
              <a:latin typeface="ＭＳ ゴシック" pitchFamily="49" charset="-128"/>
              <a:ea typeface="ＭＳ ゴシック" pitchFamily="49" charset="-128"/>
            </a:endParaRPr>
          </a:p>
        </p:txBody>
      </p:sp>
      <p:sp>
        <p:nvSpPr>
          <p:cNvPr id="2" name="テキスト ボックス 1"/>
          <p:cNvSpPr txBox="1"/>
          <p:nvPr/>
        </p:nvSpPr>
        <p:spPr>
          <a:xfrm>
            <a:off x="584516" y="2924944"/>
            <a:ext cx="184731" cy="369332"/>
          </a:xfrm>
          <a:prstGeom prst="rect">
            <a:avLst/>
          </a:prstGeom>
          <a:noFill/>
        </p:spPr>
        <p:txBody>
          <a:bodyPr wrap="none" rtlCol="0">
            <a:spAutoFit/>
          </a:bodyPr>
          <a:lstStyle/>
          <a:p>
            <a:endParaRPr kumimoji="1" lang="ja-JP" altLang="en-US"/>
          </a:p>
        </p:txBody>
      </p:sp>
      <p:sp>
        <p:nvSpPr>
          <p:cNvPr id="6" name="テキスト ボックス 5"/>
          <p:cNvSpPr txBox="1"/>
          <p:nvPr/>
        </p:nvSpPr>
        <p:spPr>
          <a:xfrm>
            <a:off x="438736" y="2994194"/>
            <a:ext cx="716050" cy="215444"/>
          </a:xfrm>
          <a:prstGeom prst="rect">
            <a:avLst/>
          </a:prstGeom>
          <a:noFill/>
        </p:spPr>
        <p:txBody>
          <a:bodyPr wrap="square" rtlCol="0">
            <a:spAutoFit/>
          </a:bodyPr>
          <a:lstStyle/>
          <a:p>
            <a:r>
              <a:rPr kumimoji="1" lang="ja-JP" altLang="en-US" sz="800" dirty="0" smtClean="0"/>
              <a:t>平成</a:t>
            </a:r>
            <a:endParaRPr kumimoji="1" lang="ja-JP" altLang="en-US" sz="800" dirty="0"/>
          </a:p>
        </p:txBody>
      </p:sp>
      <p:sp>
        <p:nvSpPr>
          <p:cNvPr id="16" name="テキスト ボックス 15"/>
          <p:cNvSpPr txBox="1"/>
          <p:nvPr/>
        </p:nvSpPr>
        <p:spPr>
          <a:xfrm>
            <a:off x="456351" y="6027038"/>
            <a:ext cx="716050" cy="215444"/>
          </a:xfrm>
          <a:prstGeom prst="rect">
            <a:avLst/>
          </a:prstGeom>
          <a:noFill/>
        </p:spPr>
        <p:txBody>
          <a:bodyPr wrap="square" rtlCol="0">
            <a:spAutoFit/>
          </a:bodyPr>
          <a:lstStyle/>
          <a:p>
            <a:r>
              <a:rPr kumimoji="1" lang="ja-JP" altLang="en-US" sz="800" dirty="0" smtClean="0"/>
              <a:t>平成</a:t>
            </a:r>
            <a:endParaRPr kumimoji="1" lang="ja-JP" altLang="en-US" sz="800" dirty="0"/>
          </a:p>
        </p:txBody>
      </p:sp>
      <p:sp>
        <p:nvSpPr>
          <p:cNvPr id="13" name="スライド番号プレースホルダー 2"/>
          <p:cNvSpPr>
            <a:spLocks/>
          </p:cNvSpPr>
          <p:nvPr/>
        </p:nvSpPr>
        <p:spPr bwMode="auto">
          <a:xfrm>
            <a:off x="9307512"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smtClean="0">
                <a:solidFill>
                  <a:srgbClr val="FFFFFF"/>
                </a:solidFill>
                <a:latin typeface="Franklin Gothic Book" pitchFamily="34" charset="0"/>
                <a:ea typeface="HGｺﾞｼｯｸM" pitchFamily="49" charset="-128"/>
              </a:rPr>
              <a:t>５</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2731977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8"/>
          <p:cNvSpPr>
            <a:spLocks noChangeArrowheads="1"/>
          </p:cNvSpPr>
          <p:nvPr/>
        </p:nvSpPr>
        <p:spPr bwMode="auto">
          <a:xfrm>
            <a:off x="0" y="2"/>
            <a:ext cx="9906000" cy="504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r>
              <a:rPr lang="ja-JP" altLang="en-US" sz="2400">
                <a:latin typeface="Calibri" pitchFamily="34" charset="0"/>
              </a:rPr>
              <a:t>　</a:t>
            </a:r>
            <a:endParaRPr lang="ja-JP" altLang="en-US" sz="2400">
              <a:solidFill>
                <a:srgbClr val="000000"/>
              </a:solidFill>
            </a:endParaRPr>
          </a:p>
        </p:txBody>
      </p:sp>
      <p:sp>
        <p:nvSpPr>
          <p:cNvPr id="31746" name="Rectangle 2"/>
          <p:cNvSpPr>
            <a:spLocks noGrp="1" noChangeArrowheads="1"/>
          </p:cNvSpPr>
          <p:nvPr>
            <p:ph type="title"/>
          </p:nvPr>
        </p:nvSpPr>
        <p:spPr>
          <a:xfrm>
            <a:off x="2" y="44624"/>
            <a:ext cx="9869885" cy="433388"/>
          </a:xfrm>
        </p:spPr>
        <p:txBody>
          <a:bodyPr>
            <a:normAutofit fontScale="90000"/>
          </a:bodyPr>
          <a:lstStyle/>
          <a:p>
            <a:pPr eaLnBrk="1" hangingPunct="1"/>
            <a:r>
              <a:rPr lang="ja-JP" altLang="en-US" sz="2800" smtClean="0"/>
              <a:t>ハローワークにおける障害者の雇用促進のための取組</a:t>
            </a:r>
          </a:p>
        </p:txBody>
      </p:sp>
      <p:sp>
        <p:nvSpPr>
          <p:cNvPr id="31747" name="Rectangle 3"/>
          <p:cNvSpPr>
            <a:spLocks noGrp="1" noChangeArrowheads="1"/>
          </p:cNvSpPr>
          <p:nvPr>
            <p:ph type="body" idx="1"/>
          </p:nvPr>
        </p:nvSpPr>
        <p:spPr>
          <a:xfrm>
            <a:off x="350839" y="836713"/>
            <a:ext cx="9285156" cy="5616623"/>
          </a:xfrm>
        </p:spPr>
        <p:txBody>
          <a:bodyPr>
            <a:normAutofit/>
          </a:bodyPr>
          <a:lstStyle/>
          <a:p>
            <a:pPr eaLnBrk="1" hangingPunct="1">
              <a:lnSpc>
                <a:spcPct val="80000"/>
              </a:lnSpc>
              <a:buFontTx/>
              <a:buNone/>
            </a:pPr>
            <a:r>
              <a:rPr lang="ja-JP" altLang="en-US" sz="1800" b="1" u="sng" dirty="0" smtClean="0">
                <a:latin typeface="ＭＳ Ｐゴシック" pitchFamily="50" charset="-128"/>
              </a:rPr>
              <a:t>１　雇用率達成指導の実施</a:t>
            </a:r>
            <a:endParaRPr lang="en-US" altLang="ja-JP" sz="1800" b="1" u="sng" dirty="0" smtClean="0">
              <a:latin typeface="ＭＳ Ｐゴシック" pitchFamily="50" charset="-128"/>
            </a:endParaRPr>
          </a:p>
          <a:p>
            <a:pPr eaLnBrk="1" hangingPunct="1">
              <a:lnSpc>
                <a:spcPct val="80000"/>
              </a:lnSpc>
              <a:buFontTx/>
              <a:buNone/>
            </a:pPr>
            <a:r>
              <a:rPr lang="ja-JP" altLang="en-US" sz="1600" dirty="0" smtClean="0">
                <a:latin typeface="ＭＳ Ｐゴシック" pitchFamily="50" charset="-128"/>
              </a:rPr>
              <a:t>  ○  障害者の雇用状況の把握（障害者雇用状況報告書）</a:t>
            </a:r>
          </a:p>
          <a:p>
            <a:pPr eaLnBrk="1" hangingPunct="1">
              <a:lnSpc>
                <a:spcPct val="80000"/>
              </a:lnSpc>
              <a:buFontTx/>
              <a:buNone/>
            </a:pPr>
            <a:r>
              <a:rPr lang="ja-JP" altLang="en-US" sz="1600" dirty="0" smtClean="0">
                <a:latin typeface="ＭＳ Ｐゴシック" pitchFamily="50" charset="-128"/>
              </a:rPr>
              <a:t>　○　雇入れ計画に基づく指導の実施</a:t>
            </a:r>
            <a:endParaRPr lang="en-US" altLang="ja-JP" sz="1600" dirty="0" smtClean="0">
              <a:latin typeface="ＭＳ Ｐゴシック" pitchFamily="50" charset="-128"/>
            </a:endParaRPr>
          </a:p>
          <a:p>
            <a:pPr eaLnBrk="1" hangingPunct="1">
              <a:lnSpc>
                <a:spcPct val="80000"/>
              </a:lnSpc>
              <a:buFontTx/>
              <a:buNone/>
            </a:pPr>
            <a:r>
              <a:rPr lang="ja-JP" altLang="en-US" sz="1600" dirty="0" smtClean="0">
                <a:latin typeface="ＭＳ Ｐゴシック" pitchFamily="50" charset="-128"/>
              </a:rPr>
              <a:t>　　　・　雇入れ計画作成命令</a:t>
            </a:r>
            <a:endParaRPr lang="en-US" altLang="ja-JP" sz="1600" dirty="0" smtClean="0">
              <a:latin typeface="ＭＳ Ｐゴシック" pitchFamily="50" charset="-128"/>
            </a:endParaRPr>
          </a:p>
          <a:p>
            <a:pPr eaLnBrk="1" hangingPunct="1">
              <a:lnSpc>
                <a:spcPct val="80000"/>
              </a:lnSpc>
              <a:buFontTx/>
              <a:buNone/>
            </a:pPr>
            <a:r>
              <a:rPr lang="ja-JP" altLang="en-US" sz="1600" dirty="0" smtClean="0">
                <a:latin typeface="ＭＳ Ｐゴシック" pitchFamily="50" charset="-128"/>
              </a:rPr>
              <a:t>　　　・　適正実施勧告</a:t>
            </a:r>
            <a:endParaRPr lang="en-US" altLang="ja-JP" sz="1600" dirty="0" smtClean="0">
              <a:latin typeface="ＭＳ Ｐゴシック" pitchFamily="50" charset="-128"/>
            </a:endParaRPr>
          </a:p>
          <a:p>
            <a:pPr eaLnBrk="1" hangingPunct="1">
              <a:lnSpc>
                <a:spcPct val="80000"/>
              </a:lnSpc>
              <a:buFontTx/>
              <a:buNone/>
            </a:pPr>
            <a:r>
              <a:rPr lang="ja-JP" altLang="en-US" sz="1600" dirty="0" smtClean="0">
                <a:latin typeface="ＭＳ Ｐゴシック" pitchFamily="50" charset="-128"/>
              </a:rPr>
              <a:t>　　　・　企業名の公表</a:t>
            </a:r>
          </a:p>
          <a:p>
            <a:pPr>
              <a:lnSpc>
                <a:spcPct val="80000"/>
              </a:lnSpc>
              <a:buNone/>
            </a:pPr>
            <a:r>
              <a:rPr lang="ja-JP" altLang="en-US" sz="1600" dirty="0">
                <a:latin typeface="ＭＳ Ｐゴシック" pitchFamily="50" charset="-128"/>
              </a:rPr>
              <a:t>　○　雇入れ計画期間及び公表猶予基準の見直し</a:t>
            </a:r>
            <a:endParaRPr lang="en-US" altLang="ja-JP" sz="1600" dirty="0">
              <a:latin typeface="ＭＳ Ｐゴシック" pitchFamily="50" charset="-128"/>
            </a:endParaRPr>
          </a:p>
          <a:p>
            <a:pPr>
              <a:lnSpc>
                <a:spcPct val="80000"/>
              </a:lnSpc>
              <a:buNone/>
            </a:pPr>
            <a:r>
              <a:rPr lang="ja-JP" altLang="en-US" sz="1600" dirty="0">
                <a:latin typeface="ＭＳ Ｐゴシック" pitchFamily="50" charset="-128"/>
              </a:rPr>
              <a:t>　　　・雇入れ計画期間の短縮（３年→２年）</a:t>
            </a:r>
            <a:endParaRPr lang="en-US" altLang="ja-JP" sz="1600" dirty="0">
              <a:latin typeface="ＭＳ Ｐゴシック" pitchFamily="50" charset="-128"/>
            </a:endParaRPr>
          </a:p>
          <a:p>
            <a:pPr>
              <a:lnSpc>
                <a:spcPct val="80000"/>
              </a:lnSpc>
              <a:buNone/>
            </a:pPr>
            <a:r>
              <a:rPr lang="ja-JP" altLang="en-US" sz="1600" dirty="0">
                <a:latin typeface="ＭＳ Ｐゴシック" pitchFamily="50" charset="-128"/>
              </a:rPr>
              <a:t>　　　・公表猶予基準の見直し</a:t>
            </a:r>
            <a:endParaRPr lang="en-US" altLang="ja-JP" sz="1600" dirty="0">
              <a:latin typeface="ＭＳ Ｐゴシック" pitchFamily="50" charset="-128"/>
            </a:endParaRPr>
          </a:p>
          <a:p>
            <a:pPr>
              <a:lnSpc>
                <a:spcPct val="80000"/>
              </a:lnSpc>
              <a:buNone/>
            </a:pPr>
            <a:r>
              <a:rPr lang="ja-JP" altLang="en-US" sz="1600" dirty="0">
                <a:latin typeface="ＭＳ Ｐゴシック" pitchFamily="50" charset="-128"/>
              </a:rPr>
              <a:t>　　　</a:t>
            </a:r>
            <a:r>
              <a:rPr lang="en-US" altLang="ja-JP" sz="1600" dirty="0">
                <a:latin typeface="ＭＳ Ｐゴシック" pitchFamily="50" charset="-128"/>
              </a:rPr>
              <a:t>※</a:t>
            </a:r>
            <a:r>
              <a:rPr lang="ja-JP" altLang="en-US" sz="1600" dirty="0">
                <a:latin typeface="ＭＳ Ｐゴシック" pitchFamily="50" charset="-128"/>
              </a:rPr>
              <a:t>　平成２４年１月１日以降適用</a:t>
            </a:r>
          </a:p>
          <a:p>
            <a:pPr eaLnBrk="1" hangingPunct="1">
              <a:lnSpc>
                <a:spcPct val="80000"/>
              </a:lnSpc>
              <a:buFontTx/>
              <a:buNone/>
            </a:pPr>
            <a:r>
              <a:rPr lang="ja-JP" altLang="en-US" sz="1600" b="1" i="1" dirty="0" smtClean="0">
                <a:latin typeface="ＭＳ Ｐゴシック" pitchFamily="50" charset="-128"/>
              </a:rPr>
              <a:t>　</a:t>
            </a:r>
          </a:p>
          <a:p>
            <a:pPr eaLnBrk="1" hangingPunct="1">
              <a:lnSpc>
                <a:spcPct val="80000"/>
              </a:lnSpc>
              <a:buFontTx/>
              <a:buNone/>
            </a:pPr>
            <a:r>
              <a:rPr lang="ja-JP" altLang="en-US" sz="1800" b="1" u="sng" dirty="0" smtClean="0">
                <a:latin typeface="ＭＳ Ｐゴシック" pitchFamily="50" charset="-128"/>
              </a:rPr>
              <a:t>２　障害者に対する職業紹介等の実施</a:t>
            </a:r>
          </a:p>
          <a:p>
            <a:pPr eaLnBrk="1" hangingPunct="1">
              <a:lnSpc>
                <a:spcPct val="80000"/>
              </a:lnSpc>
              <a:buFontTx/>
              <a:buNone/>
            </a:pPr>
            <a:r>
              <a:rPr lang="ja-JP" altLang="en-US" sz="1600" dirty="0" smtClean="0">
                <a:latin typeface="ＭＳ Ｐゴシック" pitchFamily="50" charset="-128"/>
              </a:rPr>
              <a:t>　　・　相談・支援体制の整備（「就職支援ナビゲーター（障害者支援分）」の配置等）</a:t>
            </a:r>
          </a:p>
          <a:p>
            <a:pPr eaLnBrk="1" hangingPunct="1">
              <a:lnSpc>
                <a:spcPct val="80000"/>
              </a:lnSpc>
              <a:buFontTx/>
              <a:buNone/>
            </a:pPr>
            <a:r>
              <a:rPr lang="ja-JP" altLang="en-US" sz="1600" dirty="0" smtClean="0">
                <a:latin typeface="ＭＳ Ｐゴシック" pitchFamily="50" charset="-128"/>
              </a:rPr>
              <a:t>　　・　各種の雇用支援策の活用（トライアル雇用、ジョブコーチ支援等）</a:t>
            </a:r>
          </a:p>
          <a:p>
            <a:pPr eaLnBrk="1" hangingPunct="1">
              <a:lnSpc>
                <a:spcPct val="80000"/>
              </a:lnSpc>
              <a:buFontTx/>
              <a:buNone/>
            </a:pPr>
            <a:r>
              <a:rPr lang="ja-JP" altLang="en-US" sz="1600" dirty="0" smtClean="0">
                <a:latin typeface="ＭＳ Ｐゴシック" pitchFamily="50" charset="-128"/>
              </a:rPr>
              <a:t>　　・　関係機関との連携の確保（地域障害者職業センター、障害者就業・生活支援センター等）　</a:t>
            </a:r>
          </a:p>
          <a:p>
            <a:pPr eaLnBrk="1" hangingPunct="1">
              <a:lnSpc>
                <a:spcPct val="80000"/>
              </a:lnSpc>
              <a:buFontTx/>
              <a:buNone/>
            </a:pPr>
            <a:r>
              <a:rPr lang="ja-JP" altLang="en-US" sz="1600" dirty="0" smtClean="0">
                <a:latin typeface="ＭＳ Ｐゴシック" pitchFamily="50" charset="-128"/>
              </a:rPr>
              <a:t>　　・　定着指導　等</a:t>
            </a:r>
          </a:p>
          <a:p>
            <a:pPr eaLnBrk="1" hangingPunct="1">
              <a:lnSpc>
                <a:spcPct val="80000"/>
              </a:lnSpc>
              <a:buFontTx/>
              <a:buNone/>
            </a:pPr>
            <a:r>
              <a:rPr lang="ja-JP" altLang="en-US" sz="1600" b="1" i="1" dirty="0" smtClean="0">
                <a:latin typeface="ＭＳ Ｐゴシック" pitchFamily="50" charset="-128"/>
              </a:rPr>
              <a:t>　</a:t>
            </a:r>
          </a:p>
          <a:p>
            <a:pPr eaLnBrk="1" hangingPunct="1">
              <a:lnSpc>
                <a:spcPct val="80000"/>
              </a:lnSpc>
              <a:buFontTx/>
              <a:buNone/>
            </a:pPr>
            <a:r>
              <a:rPr lang="ja-JP" altLang="en-US" sz="1800" b="1" u="sng" dirty="0" smtClean="0">
                <a:latin typeface="ＭＳ Ｐゴシック" pitchFamily="50" charset="-128"/>
              </a:rPr>
              <a:t>３　事業主に対する障害者雇用促進のための取組の実施</a:t>
            </a:r>
          </a:p>
          <a:p>
            <a:pPr eaLnBrk="1" hangingPunct="1">
              <a:lnSpc>
                <a:spcPct val="80000"/>
              </a:lnSpc>
              <a:buFontTx/>
              <a:buNone/>
            </a:pPr>
            <a:r>
              <a:rPr lang="ja-JP" altLang="en-US" sz="1600" dirty="0" smtClean="0">
                <a:latin typeface="ＭＳ Ｐゴシック" pitchFamily="50" charset="-128"/>
              </a:rPr>
              <a:t>　　・　雇用率達成指導と結びついた職業紹介の実施</a:t>
            </a:r>
            <a:endParaRPr lang="en-US" altLang="ja-JP" sz="1600" dirty="0" smtClean="0">
              <a:latin typeface="ＭＳ Ｐゴシック" pitchFamily="50" charset="-128"/>
            </a:endParaRPr>
          </a:p>
          <a:p>
            <a:pPr eaLnBrk="1" hangingPunct="1">
              <a:lnSpc>
                <a:spcPct val="80000"/>
              </a:lnSpc>
              <a:buFontTx/>
              <a:buNone/>
            </a:pPr>
            <a:r>
              <a:rPr lang="ja-JP" altLang="en-US" sz="1600" dirty="0" smtClean="0">
                <a:latin typeface="ＭＳ Ｐゴシック" pitchFamily="50" charset="-128"/>
              </a:rPr>
              <a:t>　　・　障害者向けの求人開拓の実施（一般求人から障害者求人への転換を含む。）</a:t>
            </a:r>
          </a:p>
          <a:p>
            <a:pPr eaLnBrk="1" hangingPunct="1">
              <a:lnSpc>
                <a:spcPct val="80000"/>
              </a:lnSpc>
              <a:buFontTx/>
              <a:buNone/>
            </a:pPr>
            <a:r>
              <a:rPr lang="ja-JP" altLang="en-US" sz="1600" dirty="0" smtClean="0">
                <a:latin typeface="ＭＳ Ｐゴシック" pitchFamily="50" charset="-128"/>
              </a:rPr>
              <a:t>　　・　各種助成金制度の活用</a:t>
            </a:r>
            <a:endParaRPr lang="en-US" altLang="ja-JP" sz="1600" dirty="0" smtClean="0">
              <a:latin typeface="ＭＳ Ｐゴシック" pitchFamily="50" charset="-128"/>
            </a:endParaRPr>
          </a:p>
          <a:p>
            <a:pPr eaLnBrk="1" hangingPunct="1">
              <a:lnSpc>
                <a:spcPct val="80000"/>
              </a:lnSpc>
              <a:buFontTx/>
              <a:buNone/>
            </a:pPr>
            <a:r>
              <a:rPr lang="ja-JP" altLang="en-US" sz="1600" dirty="0" smtClean="0">
                <a:latin typeface="ＭＳ Ｐゴシック" pitchFamily="50" charset="-128"/>
              </a:rPr>
              <a:t>　　・　定着指導　　等　　</a:t>
            </a:r>
            <a:endParaRPr lang="en-US" altLang="ja-JP" sz="1600" dirty="0" smtClean="0">
              <a:latin typeface="ＭＳ Ｐゴシック" pitchFamily="50" charset="-128"/>
            </a:endParaRPr>
          </a:p>
          <a:p>
            <a:pPr eaLnBrk="1" hangingPunct="1">
              <a:lnSpc>
                <a:spcPct val="80000"/>
              </a:lnSpc>
              <a:buFontTx/>
              <a:buNone/>
            </a:pPr>
            <a:endParaRPr lang="ja-JP" altLang="en-US" sz="1600" dirty="0" smtClean="0">
              <a:latin typeface="ＭＳ Ｐゴシック" pitchFamily="50" charset="-128"/>
            </a:endParaRPr>
          </a:p>
        </p:txBody>
      </p:sp>
      <p:sp>
        <p:nvSpPr>
          <p:cNvPr id="31748" name="AutoShape 4"/>
          <p:cNvSpPr>
            <a:spLocks noChangeArrowheads="1"/>
          </p:cNvSpPr>
          <p:nvPr/>
        </p:nvSpPr>
        <p:spPr bwMode="auto">
          <a:xfrm>
            <a:off x="116948" y="692696"/>
            <a:ext cx="9635993" cy="5904656"/>
          </a:xfrm>
          <a:prstGeom prst="foldedCorner">
            <a:avLst>
              <a:gd name="adj" fmla="val 12500"/>
            </a:avLst>
          </a:prstGeom>
          <a:noFill/>
          <a:ln w="9525">
            <a:solidFill>
              <a:schemeClr val="tx1"/>
            </a:solidFill>
            <a:round/>
            <a:headEnd/>
            <a:tailEnd/>
          </a:ln>
        </p:spPr>
        <p:txBody>
          <a:bodyPr wrap="none" anchor="ctr"/>
          <a:lstStyle/>
          <a:p>
            <a:endParaRPr lang="ja-JP" altLang="en-US"/>
          </a:p>
        </p:txBody>
      </p:sp>
      <p:sp>
        <p:nvSpPr>
          <p:cNvPr id="7" name="スライド番号プレースホルダー 2"/>
          <p:cNvSpPr>
            <a:spLocks/>
          </p:cNvSpPr>
          <p:nvPr/>
        </p:nvSpPr>
        <p:spPr bwMode="auto">
          <a:xfrm>
            <a:off x="9345488" y="6283478"/>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smtClean="0">
                <a:solidFill>
                  <a:srgbClr val="FFFFFF"/>
                </a:solidFill>
                <a:latin typeface="Franklin Gothic Book" pitchFamily="34" charset="0"/>
                <a:ea typeface="HGｺﾞｼｯｸM" pitchFamily="49" charset="-128"/>
              </a:rPr>
              <a:t>６</a:t>
            </a:r>
            <a:endParaRPr lang="ja-JP" altLang="en-US" sz="1400" dirty="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1260892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8"/>
          <p:cNvSpPr>
            <a:spLocks noChangeArrowheads="1"/>
          </p:cNvSpPr>
          <p:nvPr/>
        </p:nvSpPr>
        <p:spPr bwMode="auto">
          <a:xfrm>
            <a:off x="0" y="0"/>
            <a:ext cx="9906000" cy="431800"/>
          </a:xfrm>
          <a:prstGeom prst="rect">
            <a:avLst/>
          </a:prstGeom>
          <a:noFill/>
          <a:ln w="9525">
            <a:noFill/>
            <a:miter lim="800000"/>
            <a:headEnd/>
            <a:tailEnd/>
          </a:ln>
        </p:spPr>
        <p:txBody>
          <a:bodyPr lIns="4390" tIns="4390" rIns="4390" bIns="0" anchor="ctr"/>
          <a:lstStyle/>
          <a:p>
            <a:pPr algn="ctr"/>
            <a:r>
              <a:rPr lang="ja-JP" altLang="en-US" sz="2400">
                <a:solidFill>
                  <a:srgbClr val="000000"/>
                </a:solidFill>
                <a:latin typeface="Calibri" pitchFamily="34" charset="0"/>
              </a:rPr>
              <a:t>　</a:t>
            </a:r>
            <a:endParaRPr lang="ja-JP" altLang="en-US" sz="2400">
              <a:solidFill>
                <a:srgbClr val="000000"/>
              </a:solidFill>
            </a:endParaRPr>
          </a:p>
        </p:txBody>
      </p:sp>
      <p:sp>
        <p:nvSpPr>
          <p:cNvPr id="60419" name="Rectangle 2"/>
          <p:cNvSpPr>
            <a:spLocks noChangeArrowheads="1"/>
          </p:cNvSpPr>
          <p:nvPr/>
        </p:nvSpPr>
        <p:spPr bwMode="auto">
          <a:xfrm>
            <a:off x="116947" y="115889"/>
            <a:ext cx="9360827" cy="288925"/>
          </a:xfrm>
          <a:prstGeom prst="rect">
            <a:avLst/>
          </a:prstGeom>
          <a:noFill/>
          <a:ln w="9525">
            <a:noFill/>
            <a:miter lim="800000"/>
            <a:headEnd/>
            <a:tailEnd/>
          </a:ln>
        </p:spPr>
        <p:txBody>
          <a:bodyPr anchor="ctr"/>
          <a:lstStyle/>
          <a:p>
            <a:r>
              <a:rPr lang="ja-JP" altLang="en-US" sz="2600" b="1" dirty="0">
                <a:latin typeface="ＭＳ ゴシック" pitchFamily="49" charset="-128"/>
                <a:ea typeface="ＭＳ ゴシック" pitchFamily="49" charset="-128"/>
              </a:rPr>
              <a:t>　</a:t>
            </a:r>
            <a:r>
              <a:rPr lang="ja-JP" altLang="en-US" sz="2600" b="1" dirty="0" smtClean="0">
                <a:latin typeface="ＭＳ ゴシック" pitchFamily="49" charset="-128"/>
                <a:ea typeface="ＭＳ ゴシック" pitchFamily="49" charset="-128"/>
              </a:rPr>
              <a:t>　　</a:t>
            </a:r>
            <a:r>
              <a:rPr lang="ja-JP" altLang="en-US" sz="2600" b="1" u="sng" dirty="0" smtClean="0">
                <a:latin typeface="ＭＳ ゴシック" pitchFamily="49" charset="-128"/>
                <a:ea typeface="ＭＳ ゴシック" pitchFamily="49" charset="-128"/>
              </a:rPr>
              <a:t>障害者</a:t>
            </a:r>
            <a:r>
              <a:rPr lang="ja-JP" altLang="en-US" sz="2600" b="1" u="sng" dirty="0">
                <a:latin typeface="ＭＳ ゴシック" pitchFamily="49" charset="-128"/>
                <a:ea typeface="ＭＳ ゴシック" pitchFamily="49" charset="-128"/>
              </a:rPr>
              <a:t>の雇用を支援するための施策について</a:t>
            </a:r>
          </a:p>
        </p:txBody>
      </p:sp>
      <p:sp>
        <p:nvSpPr>
          <p:cNvPr id="60420" name="Text Box 3"/>
          <p:cNvSpPr txBox="1">
            <a:spLocks noChangeArrowheads="1"/>
          </p:cNvSpPr>
          <p:nvPr/>
        </p:nvSpPr>
        <p:spPr bwMode="auto">
          <a:xfrm>
            <a:off x="429038" y="621506"/>
            <a:ext cx="8970433" cy="503238"/>
          </a:xfrm>
          <a:prstGeom prst="rect">
            <a:avLst/>
          </a:prstGeom>
          <a:noFill/>
          <a:ln w="9525">
            <a:noFill/>
            <a:miter lim="800000"/>
            <a:headEnd/>
            <a:tailEnd/>
          </a:ln>
        </p:spPr>
        <p:txBody>
          <a:bodyPr lIns="74295" tIns="8890" rIns="74295" bIns="8890"/>
          <a:lstStyle/>
          <a:p>
            <a:pPr algn="just"/>
            <a:r>
              <a:rPr lang="ja-JP" altLang="en-US" sz="1200" dirty="0">
                <a:solidFill>
                  <a:srgbClr val="000000"/>
                </a:solidFill>
                <a:latin typeface="ＭＳ 明朝" pitchFamily="17" charset="-128"/>
                <a:ea typeface="ＭＳ 明朝" pitchFamily="17" charset="-128"/>
              </a:rPr>
              <a:t>障害者の雇用の促進を図るため、</a:t>
            </a:r>
            <a:r>
              <a:rPr lang="ja-JP" altLang="en-US" sz="1200" b="1" u="sng" dirty="0">
                <a:solidFill>
                  <a:srgbClr val="000000"/>
                </a:solidFill>
                <a:latin typeface="ＭＳ Ｐゴシック" charset="-128"/>
              </a:rPr>
              <a:t>障害者雇用率制度に基づく事業主への雇用率達成指導</a:t>
            </a:r>
            <a:r>
              <a:rPr lang="ja-JP" altLang="en-US" sz="1200" dirty="0">
                <a:solidFill>
                  <a:srgbClr val="000000"/>
                </a:solidFill>
                <a:latin typeface="ＭＳ 明朝" pitchFamily="17" charset="-128"/>
                <a:ea typeface="ＭＳ 明朝" pitchFamily="17" charset="-128"/>
              </a:rPr>
              <a:t>や、</a:t>
            </a:r>
            <a:r>
              <a:rPr lang="ja-JP" altLang="en-US" sz="1200" b="1" u="sng" dirty="0">
                <a:solidFill>
                  <a:srgbClr val="000000"/>
                </a:solidFill>
                <a:latin typeface="ＭＳ Ｐゴシック" charset="-128"/>
              </a:rPr>
              <a:t>障害特性等に応じたきめ細かな職業相談・職業紹介</a:t>
            </a:r>
            <a:r>
              <a:rPr lang="ja-JP" altLang="en-US" sz="1200" dirty="0">
                <a:solidFill>
                  <a:srgbClr val="000000"/>
                </a:solidFill>
                <a:latin typeface="ＭＳ 明朝" pitchFamily="17" charset="-128"/>
                <a:ea typeface="ＭＳ 明朝" pitchFamily="17" charset="-128"/>
              </a:rPr>
              <a:t>の実施、障害者雇用納付金制度の運用に加え、次のような雇用支援策を実施することにより、障害者本人や障害者を雇用する事業主を支援する。</a:t>
            </a:r>
          </a:p>
          <a:p>
            <a:endParaRPr lang="en-US" altLang="ja-JP" sz="1200" dirty="0">
              <a:solidFill>
                <a:srgbClr val="000000"/>
              </a:solidFill>
            </a:endParaRPr>
          </a:p>
        </p:txBody>
      </p:sp>
      <p:sp>
        <p:nvSpPr>
          <p:cNvPr id="60421" name="AutoShape 4"/>
          <p:cNvSpPr>
            <a:spLocks noChangeArrowheads="1"/>
          </p:cNvSpPr>
          <p:nvPr/>
        </p:nvSpPr>
        <p:spPr bwMode="auto">
          <a:xfrm>
            <a:off x="192341" y="1268762"/>
            <a:ext cx="4992555" cy="1368425"/>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just">
              <a:lnSpc>
                <a:spcPct val="104000"/>
              </a:lnSpc>
            </a:pPr>
            <a:r>
              <a:rPr lang="ja-JP" altLang="en-US" sz="1200" b="1" u="sng" dirty="0">
                <a:solidFill>
                  <a:srgbClr val="000000"/>
                </a:solidFill>
                <a:latin typeface="ＭＳ Ｐゴシック" charset="-128"/>
              </a:rPr>
              <a:t>１　「トライアル雇用</a:t>
            </a:r>
            <a:r>
              <a:rPr lang="ja-JP" altLang="en-US" sz="1200" b="1" u="sng" dirty="0" smtClean="0">
                <a:solidFill>
                  <a:srgbClr val="000000"/>
                </a:solidFill>
                <a:latin typeface="ＭＳ Ｐゴシック" charset="-128"/>
              </a:rPr>
              <a:t>」　</a:t>
            </a:r>
            <a:r>
              <a:rPr lang="ja-JP" altLang="en-US" sz="1200" b="1" u="sng" dirty="0">
                <a:solidFill>
                  <a:srgbClr val="000000"/>
                </a:solidFill>
                <a:latin typeface="ＭＳ Ｐゴシック" charset="-128"/>
              </a:rPr>
              <a:t>　</a:t>
            </a:r>
            <a:r>
              <a:rPr lang="ja-JP" altLang="en-US" sz="1000" b="1" u="sng" dirty="0">
                <a:solidFill>
                  <a:srgbClr val="000000"/>
                </a:solidFill>
                <a:latin typeface="ＭＳ Ｐゴシック" charset="-128"/>
              </a:rPr>
              <a:t>（障害者試行雇用事業）</a:t>
            </a:r>
          </a:p>
          <a:p>
            <a:pPr algn="just" eaLnBrk="0">
              <a:defRPr/>
            </a:pPr>
            <a:r>
              <a:rPr lang="ja-JP" altLang="en-US" sz="1000" dirty="0">
                <a:solidFill>
                  <a:srgbClr val="000000"/>
                </a:solidFill>
                <a:latin typeface="ＭＳ 明朝" pitchFamily="17" charset="-128"/>
                <a:ea typeface="ＭＳ 明朝" pitchFamily="17" charset="-128"/>
              </a:rPr>
              <a:t>　</a:t>
            </a:r>
            <a:r>
              <a:rPr lang="ja-JP" altLang="en-US" sz="1000" dirty="0">
                <a:latin typeface="ＭＳ 明朝" panose="02020609040205080304" pitchFamily="17" charset="-128"/>
                <a:ea typeface="ＭＳ 明朝" panose="02020609040205080304" pitchFamily="17" charset="-128"/>
                <a:cs typeface="メイリオ" panose="020B0604030504040204" pitchFamily="50" charset="-128"/>
              </a:rPr>
              <a:t>「障害者トライアル雇用」は、障害者を原則３カ月間試行雇用することにより、その適性や業務遂行可能性を見極め、事業主の方と障害者の方との相互理解を深めたうえで、継続雇用への移行を図ることを目的とした制度です。</a:t>
            </a:r>
          </a:p>
          <a:p>
            <a:pPr>
              <a:defRPr/>
            </a:pPr>
            <a:r>
              <a:rPr lang="ja-JP" altLang="en-US" sz="1000" dirty="0">
                <a:latin typeface="ＭＳ 明朝" panose="02020609040205080304" pitchFamily="17" charset="-128"/>
                <a:ea typeface="ＭＳ 明朝" panose="02020609040205080304" pitchFamily="17" charset="-128"/>
                <a:cs typeface="メイリオ" panose="020B0604030504040204" pitchFamily="50" charset="-128"/>
              </a:rPr>
              <a:t>　事業主の方には、障害者の適性や担当可能な職務範囲を確認</a:t>
            </a:r>
            <a:r>
              <a:rPr lang="ja-JP" altLang="ja-JP" sz="1000" dirty="0">
                <a:latin typeface="ＭＳ 明朝" panose="02020609040205080304" pitchFamily="17" charset="-128"/>
                <a:ea typeface="ＭＳ 明朝" panose="02020609040205080304" pitchFamily="17" charset="-128"/>
                <a:cs typeface="メイリオ" panose="020B0604030504040204" pitchFamily="50" charset="-128"/>
              </a:rPr>
              <a:t>した上で</a:t>
            </a:r>
            <a:r>
              <a:rPr lang="ja-JP" altLang="en-US" sz="1000" dirty="0">
                <a:latin typeface="ＭＳ 明朝" panose="02020609040205080304" pitchFamily="17" charset="-128"/>
                <a:ea typeface="ＭＳ 明朝" panose="02020609040205080304" pitchFamily="17" charset="-128"/>
                <a:cs typeface="メイリオ" panose="020B0604030504040204" pitchFamily="50" charset="-128"/>
              </a:rPr>
              <a:t>継続</a:t>
            </a:r>
            <a:r>
              <a:rPr lang="ja-JP" altLang="ja-JP" sz="1000" dirty="0">
                <a:latin typeface="ＭＳ 明朝" panose="02020609040205080304" pitchFamily="17" charset="-128"/>
                <a:ea typeface="ＭＳ 明朝" panose="02020609040205080304" pitchFamily="17" charset="-128"/>
                <a:cs typeface="メイリオ" panose="020B0604030504040204" pitchFamily="50" charset="-128"/>
              </a:rPr>
              <a:t>雇用へ移行することができ</a:t>
            </a:r>
            <a:r>
              <a:rPr lang="ja-JP" altLang="en-US" sz="1000" dirty="0">
                <a:latin typeface="ＭＳ 明朝" panose="02020609040205080304" pitchFamily="17" charset="-128"/>
                <a:ea typeface="ＭＳ 明朝" panose="02020609040205080304" pitchFamily="17" charset="-128"/>
                <a:cs typeface="メイリオ" panose="020B0604030504040204" pitchFamily="50" charset="-128"/>
              </a:rPr>
              <a:t>ます。また、障害者の方には、職場の雰囲気や環境を継続雇用へ移行する前に知ってもらうことができます</a:t>
            </a:r>
            <a:r>
              <a:rPr lang="ja-JP" altLang="en-US" sz="1000" dirty="0" smtClean="0">
                <a:latin typeface="ＭＳ 明朝" panose="02020609040205080304" pitchFamily="17" charset="-128"/>
                <a:ea typeface="ＭＳ 明朝" panose="02020609040205080304" pitchFamily="17" charset="-128"/>
                <a:cs typeface="メイリオ" panose="020B0604030504040204" pitchFamily="50" charset="-128"/>
              </a:rPr>
              <a:t>。</a:t>
            </a:r>
            <a:endParaRPr lang="ja-JP" altLang="en-US" sz="1000" dirty="0">
              <a:solidFill>
                <a:srgbClr val="000000"/>
              </a:solidFill>
              <a:latin typeface="ＭＳ 明朝" pitchFamily="17" charset="-128"/>
              <a:ea typeface="ＭＳ 明朝" pitchFamily="17" charset="-128"/>
            </a:endParaRPr>
          </a:p>
        </p:txBody>
      </p:sp>
      <p:sp>
        <p:nvSpPr>
          <p:cNvPr id="60422" name="AutoShape 5"/>
          <p:cNvSpPr>
            <a:spLocks noChangeArrowheads="1"/>
          </p:cNvSpPr>
          <p:nvPr/>
        </p:nvSpPr>
        <p:spPr bwMode="auto">
          <a:xfrm>
            <a:off x="5251988" y="1129739"/>
            <a:ext cx="4447381" cy="2376486"/>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just">
              <a:lnSpc>
                <a:spcPct val="104000"/>
              </a:lnSpc>
            </a:pPr>
            <a:r>
              <a:rPr lang="ja-JP" altLang="en-US" sz="1200" b="1" u="sng" dirty="0">
                <a:solidFill>
                  <a:srgbClr val="000000"/>
                </a:solidFill>
                <a:latin typeface="ＭＳ Ｐゴシック" charset="-128"/>
              </a:rPr>
              <a:t>３　就業面と生活面における一体的な支援 </a:t>
            </a:r>
          </a:p>
          <a:p>
            <a:pPr algn="just">
              <a:lnSpc>
                <a:spcPct val="104000"/>
              </a:lnSpc>
            </a:pPr>
            <a:r>
              <a:rPr lang="ja-JP" altLang="en-US" sz="1200" b="1" dirty="0">
                <a:solidFill>
                  <a:srgbClr val="000000"/>
                </a:solidFill>
                <a:latin typeface="ＭＳ Ｐゴシック" charset="-128"/>
              </a:rPr>
              <a:t>　　　　　　　　　　　　　　　　</a:t>
            </a:r>
            <a:r>
              <a:rPr lang="ja-JP" altLang="en-US" sz="1000" b="1" u="sng" dirty="0">
                <a:solidFill>
                  <a:srgbClr val="000000"/>
                </a:solidFill>
                <a:latin typeface="ＭＳ Ｐゴシック" charset="-128"/>
              </a:rPr>
              <a:t>（障害者就業・生活支援センター事業）</a:t>
            </a:r>
          </a:p>
          <a:p>
            <a:pPr algn="just">
              <a:lnSpc>
                <a:spcPct val="104000"/>
              </a:lnSpc>
            </a:pPr>
            <a:r>
              <a:rPr lang="ja-JP" altLang="en-US" sz="1000" dirty="0">
                <a:solidFill>
                  <a:srgbClr val="000000"/>
                </a:solidFill>
                <a:latin typeface="ＭＳ 明朝" pitchFamily="17" charset="-128"/>
                <a:ea typeface="ＭＳ 明朝" pitchFamily="17" charset="-128"/>
              </a:rPr>
              <a:t>　障害者の職業生活における自立を図るため、身近な地域において雇用、保健、福祉、教育等の地域の関係機関のネットワークを形成し、就業面と生活面にわたる一体的な支援を行う事業</a:t>
            </a:r>
            <a:r>
              <a:rPr lang="ja-JP" altLang="en-US" sz="1000" dirty="0" smtClean="0">
                <a:solidFill>
                  <a:srgbClr val="000000"/>
                </a:solidFill>
                <a:latin typeface="ＭＳ 明朝" pitchFamily="17" charset="-128"/>
                <a:ea typeface="ＭＳ 明朝" pitchFamily="17" charset="-128"/>
              </a:rPr>
              <a:t>。</a:t>
            </a:r>
            <a:endParaRPr lang="en-US" altLang="ja-JP" sz="1000" dirty="0" smtClean="0">
              <a:solidFill>
                <a:srgbClr val="000000"/>
              </a:solidFill>
              <a:latin typeface="ＭＳ 明朝" pitchFamily="17" charset="-128"/>
              <a:ea typeface="ＭＳ 明朝" pitchFamily="17" charset="-128"/>
            </a:endParaRPr>
          </a:p>
          <a:p>
            <a:pPr algn="just">
              <a:lnSpc>
                <a:spcPct val="104000"/>
              </a:lnSpc>
            </a:pPr>
            <a:endParaRPr lang="ja-JP" altLang="en-US" sz="1000" dirty="0">
              <a:solidFill>
                <a:srgbClr val="000000"/>
              </a:solidFill>
              <a:latin typeface="ＭＳ 明朝" pitchFamily="17" charset="-128"/>
              <a:ea typeface="ＭＳ 明朝" pitchFamily="17" charset="-128"/>
            </a:endParaRPr>
          </a:p>
          <a:p>
            <a:pPr algn="just">
              <a:lnSpc>
                <a:spcPct val="96000"/>
              </a:lnSpc>
              <a:buFont typeface="ＭＳ 明朝" pitchFamily="17" charset="-128"/>
              <a:buChar char="＊"/>
            </a:pPr>
            <a:r>
              <a:rPr lang="ja-JP" altLang="en-US" sz="1000" dirty="0">
                <a:solidFill>
                  <a:srgbClr val="000000"/>
                </a:solidFill>
                <a:latin typeface="ＭＳ 明朝" pitchFamily="17" charset="-128"/>
                <a:ea typeface="ＭＳ 明朝" pitchFamily="17" charset="-128"/>
              </a:rPr>
              <a:t>主な支援内容</a:t>
            </a:r>
          </a:p>
          <a:p>
            <a:pPr algn="just">
              <a:lnSpc>
                <a:spcPct val="96000"/>
              </a:lnSpc>
            </a:pPr>
            <a:r>
              <a:rPr lang="ja-JP" altLang="en-US" sz="1000" dirty="0">
                <a:solidFill>
                  <a:srgbClr val="000000"/>
                </a:solidFill>
                <a:latin typeface="ＭＳ 明朝" pitchFamily="17" charset="-128"/>
                <a:ea typeface="ＭＳ 明朝" pitchFamily="17" charset="-128"/>
              </a:rPr>
              <a:t>　①就業支援</a:t>
            </a:r>
            <a:r>
              <a:rPr lang="en-US" altLang="ja-JP" sz="1000" dirty="0">
                <a:solidFill>
                  <a:srgbClr val="000000"/>
                </a:solidFill>
                <a:ea typeface="ＭＳ 明朝" pitchFamily="17" charset="-128"/>
              </a:rPr>
              <a:t>…</a:t>
            </a:r>
            <a:r>
              <a:rPr lang="ja-JP" altLang="en-US" sz="1000" dirty="0">
                <a:solidFill>
                  <a:srgbClr val="000000"/>
                </a:solidFill>
                <a:latin typeface="ＭＳ 明朝" pitchFamily="17" charset="-128"/>
                <a:ea typeface="ＭＳ 明朝" pitchFamily="17" charset="-128"/>
              </a:rPr>
              <a:t>就業に向けた準備支援（職業準備訓練、職場実習</a:t>
            </a:r>
          </a:p>
          <a:p>
            <a:pPr algn="just">
              <a:lnSpc>
                <a:spcPct val="96000"/>
              </a:lnSpc>
            </a:pPr>
            <a:r>
              <a:rPr lang="ja-JP" altLang="en-US" sz="1000" dirty="0">
                <a:solidFill>
                  <a:srgbClr val="000000"/>
                </a:solidFill>
                <a:latin typeface="ＭＳ 明朝" pitchFamily="17" charset="-128"/>
                <a:ea typeface="ＭＳ 明朝" pitchFamily="17" charset="-128"/>
              </a:rPr>
              <a:t>　　　　　　　のあっせん）、求職活動、職場定着支援など障害　　　　　　　　　　</a:t>
            </a:r>
          </a:p>
          <a:p>
            <a:pPr algn="just">
              <a:lnSpc>
                <a:spcPct val="96000"/>
              </a:lnSpc>
            </a:pPr>
            <a:r>
              <a:rPr lang="ja-JP" altLang="en-US" sz="1000" dirty="0">
                <a:solidFill>
                  <a:srgbClr val="000000"/>
                </a:solidFill>
                <a:latin typeface="ＭＳ 明朝" pitchFamily="17" charset="-128"/>
                <a:ea typeface="ＭＳ 明朝" pitchFamily="17" charset="-128"/>
              </a:rPr>
              <a:t>　　　　　　　特性を踏まえた雇用管理に関する助言　　</a:t>
            </a:r>
          </a:p>
          <a:p>
            <a:pPr algn="just">
              <a:lnSpc>
                <a:spcPct val="96000"/>
              </a:lnSpc>
            </a:pPr>
            <a:r>
              <a:rPr lang="ja-JP" altLang="en-US" sz="1000" dirty="0">
                <a:solidFill>
                  <a:srgbClr val="000000"/>
                </a:solidFill>
                <a:latin typeface="ＭＳ 明朝" pitchFamily="17" charset="-128"/>
                <a:ea typeface="ＭＳ 明朝" pitchFamily="17" charset="-128"/>
              </a:rPr>
              <a:t>　　</a:t>
            </a:r>
          </a:p>
          <a:p>
            <a:pPr algn="just">
              <a:lnSpc>
                <a:spcPct val="96000"/>
              </a:lnSpc>
            </a:pPr>
            <a:r>
              <a:rPr lang="ja-JP" altLang="en-US" sz="1000" dirty="0">
                <a:solidFill>
                  <a:srgbClr val="000000"/>
                </a:solidFill>
                <a:latin typeface="ＭＳ 明朝" pitchFamily="17" charset="-128"/>
                <a:ea typeface="ＭＳ 明朝" pitchFamily="17" charset="-128"/>
              </a:rPr>
              <a:t>　②生活支援</a:t>
            </a:r>
            <a:r>
              <a:rPr lang="en-US" altLang="ja-JP" sz="1000" dirty="0">
                <a:solidFill>
                  <a:srgbClr val="000000"/>
                </a:solidFill>
                <a:ea typeface="ＭＳ 明朝" pitchFamily="17" charset="-128"/>
              </a:rPr>
              <a:t>…</a:t>
            </a:r>
            <a:r>
              <a:rPr lang="ja-JP" altLang="en-US" sz="1000" dirty="0">
                <a:solidFill>
                  <a:srgbClr val="000000"/>
                </a:solidFill>
                <a:latin typeface="ＭＳ 明朝" pitchFamily="17" charset="-128"/>
                <a:ea typeface="ＭＳ 明朝" pitchFamily="17" charset="-128"/>
              </a:rPr>
              <a:t>生活習慣形成、健康管理等の日常生活の自己管理　</a:t>
            </a:r>
          </a:p>
          <a:p>
            <a:pPr algn="just">
              <a:lnSpc>
                <a:spcPct val="96000"/>
              </a:lnSpc>
            </a:pPr>
            <a:r>
              <a:rPr lang="ja-JP" altLang="en-US" sz="1000" dirty="0">
                <a:solidFill>
                  <a:srgbClr val="000000"/>
                </a:solidFill>
                <a:latin typeface="ＭＳ 明朝" pitchFamily="17" charset="-128"/>
                <a:ea typeface="ＭＳ 明朝" pitchFamily="17" charset="-128"/>
              </a:rPr>
              <a:t>　　　　　　　に関する助言住居、年金、余暇活動など生活設計　　</a:t>
            </a:r>
          </a:p>
          <a:p>
            <a:pPr algn="just">
              <a:lnSpc>
                <a:spcPct val="96000"/>
              </a:lnSpc>
            </a:pPr>
            <a:r>
              <a:rPr lang="ja-JP" altLang="en-US" sz="1000" dirty="0">
                <a:solidFill>
                  <a:srgbClr val="000000"/>
                </a:solidFill>
                <a:latin typeface="ＭＳ 明朝" pitchFamily="17" charset="-128"/>
                <a:ea typeface="ＭＳ 明朝" pitchFamily="17" charset="-128"/>
              </a:rPr>
              <a:t>　　　　　　　に関する助言など</a:t>
            </a:r>
            <a:endParaRPr lang="en-US" altLang="ja-JP" sz="1000" dirty="0">
              <a:solidFill>
                <a:srgbClr val="000000"/>
              </a:solidFill>
              <a:latin typeface="ＭＳ 明朝" pitchFamily="17" charset="-128"/>
              <a:ea typeface="ＭＳ 明朝" pitchFamily="17" charset="-128"/>
            </a:endParaRPr>
          </a:p>
          <a:p>
            <a:pPr algn="just">
              <a:lnSpc>
                <a:spcPct val="96000"/>
              </a:lnSpc>
            </a:pPr>
            <a:endParaRPr lang="en-US" altLang="ja-JP" sz="1000" dirty="0">
              <a:solidFill>
                <a:srgbClr val="000000"/>
              </a:solidFill>
              <a:latin typeface="ＭＳ 明朝" pitchFamily="17" charset="-128"/>
              <a:ea typeface="ＭＳ 明朝" pitchFamily="17" charset="-128"/>
            </a:endParaRPr>
          </a:p>
          <a:p>
            <a:pPr algn="just">
              <a:lnSpc>
                <a:spcPct val="96000"/>
              </a:lnSpc>
            </a:pPr>
            <a:r>
              <a:rPr lang="ja-JP" altLang="en-US" sz="1000" dirty="0">
                <a:solidFill>
                  <a:srgbClr val="000000"/>
                </a:solidFill>
                <a:latin typeface="ＭＳ 明朝" pitchFamily="17" charset="-128"/>
                <a:ea typeface="ＭＳ 明朝" pitchFamily="17" charset="-128"/>
              </a:rPr>
              <a:t>　</a:t>
            </a:r>
          </a:p>
        </p:txBody>
      </p:sp>
      <p:sp>
        <p:nvSpPr>
          <p:cNvPr id="60423" name="AutoShape 6"/>
          <p:cNvSpPr>
            <a:spLocks noChangeArrowheads="1"/>
          </p:cNvSpPr>
          <p:nvPr/>
        </p:nvSpPr>
        <p:spPr bwMode="auto">
          <a:xfrm>
            <a:off x="5262289" y="3632811"/>
            <a:ext cx="4447381" cy="876225"/>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just">
              <a:lnSpc>
                <a:spcPct val="104000"/>
              </a:lnSpc>
            </a:pPr>
            <a:r>
              <a:rPr lang="ja-JP" altLang="en-US" sz="1200" b="1" u="sng" dirty="0">
                <a:solidFill>
                  <a:srgbClr val="000000"/>
                </a:solidFill>
                <a:latin typeface="ＭＳ Ｐゴシック" charset="-128"/>
              </a:rPr>
              <a:t>４　障害者の態様に応じた多様な委託訓練</a:t>
            </a:r>
          </a:p>
          <a:p>
            <a:pPr algn="just">
              <a:lnSpc>
                <a:spcPct val="104000"/>
              </a:lnSpc>
            </a:pPr>
            <a:r>
              <a:rPr lang="ja-JP" altLang="en-US" sz="1000" dirty="0">
                <a:solidFill>
                  <a:srgbClr val="000000"/>
                </a:solidFill>
                <a:latin typeface="ＭＳ 明朝" pitchFamily="17" charset="-128"/>
                <a:ea typeface="ＭＳ 明朝" pitchFamily="17" charset="-128"/>
              </a:rPr>
              <a:t>　企業、社会福祉法人、ＮＰＯ法人、民間教育訓練機関等の地域の多様な委託訓練先を開拓し、様々な障害の態様に応じた公共職業訓練を実施　</a:t>
            </a:r>
            <a:endParaRPr lang="ja-JP" altLang="en-US" sz="1000" dirty="0">
              <a:solidFill>
                <a:srgbClr val="000000"/>
              </a:solidFill>
            </a:endParaRPr>
          </a:p>
        </p:txBody>
      </p:sp>
      <p:sp>
        <p:nvSpPr>
          <p:cNvPr id="60424" name="AutoShape 7"/>
          <p:cNvSpPr>
            <a:spLocks noChangeArrowheads="1"/>
          </p:cNvSpPr>
          <p:nvPr/>
        </p:nvSpPr>
        <p:spPr bwMode="auto">
          <a:xfrm>
            <a:off x="192343" y="4653136"/>
            <a:ext cx="9517327" cy="648072"/>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just">
              <a:lnSpc>
                <a:spcPct val="104000"/>
              </a:lnSpc>
            </a:pPr>
            <a:r>
              <a:rPr lang="ja-JP" altLang="en-US" sz="1200" b="1" u="sng" dirty="0">
                <a:solidFill>
                  <a:srgbClr val="000000"/>
                </a:solidFill>
                <a:latin typeface="ＭＳ Ｐゴシック" charset="-128"/>
              </a:rPr>
              <a:t>５　関係機関の「チーム支援」による、一般雇用への移行の促進</a:t>
            </a:r>
            <a:endParaRPr lang="ja-JP" altLang="en-US" sz="1000" b="1" dirty="0">
              <a:solidFill>
                <a:srgbClr val="000000"/>
              </a:solidFill>
              <a:latin typeface="ＭＳ Ｐゴシック" charset="-128"/>
            </a:endParaRPr>
          </a:p>
          <a:p>
            <a:pPr>
              <a:lnSpc>
                <a:spcPct val="104000"/>
              </a:lnSpc>
            </a:pPr>
            <a:r>
              <a:rPr lang="ja-JP" altLang="en-US" sz="1000" dirty="0">
                <a:solidFill>
                  <a:srgbClr val="000000"/>
                </a:solidFill>
                <a:latin typeface="ＭＳ 明朝" pitchFamily="17" charset="-128"/>
                <a:ea typeface="ＭＳ 明朝" pitchFamily="17" charset="-128"/>
              </a:rPr>
              <a:t>　就職を希望する障害者に対し、ハローワークを中心に福祉等の関係者からなる「障害者就労支援チーム」による、就職の準備段階から職場定着までの一貫した支援を実施</a:t>
            </a:r>
          </a:p>
          <a:p>
            <a:pPr algn="r">
              <a:lnSpc>
                <a:spcPct val="104000"/>
              </a:lnSpc>
            </a:pPr>
            <a:endParaRPr lang="en-US" altLang="ja-JP" sz="1000" b="1" dirty="0">
              <a:solidFill>
                <a:srgbClr val="000000"/>
              </a:solidFill>
              <a:latin typeface="ＭＳ 明朝" pitchFamily="17" charset="-128"/>
              <a:ea typeface="ＭＳ 明朝" pitchFamily="17" charset="-128"/>
            </a:endParaRPr>
          </a:p>
        </p:txBody>
      </p:sp>
      <p:sp>
        <p:nvSpPr>
          <p:cNvPr id="60425" name="AutoShape 8"/>
          <p:cNvSpPr>
            <a:spLocks noChangeArrowheads="1"/>
          </p:cNvSpPr>
          <p:nvPr/>
        </p:nvSpPr>
        <p:spPr bwMode="auto">
          <a:xfrm>
            <a:off x="194339" y="5373219"/>
            <a:ext cx="9517327" cy="720725"/>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just">
              <a:lnSpc>
                <a:spcPct val="104000"/>
              </a:lnSpc>
            </a:pPr>
            <a:r>
              <a:rPr lang="ja-JP" altLang="en-US" sz="1200" b="1" u="sng" dirty="0">
                <a:solidFill>
                  <a:srgbClr val="000000"/>
                </a:solidFill>
                <a:latin typeface="ＭＳ Ｐゴシック" charset="-128"/>
              </a:rPr>
              <a:t>６　企業理解の促進及び職場実習の推進による福祉、教育、医療から雇用への移行促進　</a:t>
            </a:r>
            <a:r>
              <a:rPr lang="ja-JP" altLang="en-US" sz="1000" b="1" dirty="0">
                <a:solidFill>
                  <a:srgbClr val="000000"/>
                </a:solidFill>
                <a:latin typeface="ＭＳ Ｐゴシック" charset="-128"/>
              </a:rPr>
              <a:t>（</a:t>
            </a:r>
            <a:r>
              <a:rPr lang="ja-JP" altLang="en-US" sz="1000" b="1" u="sng" dirty="0">
                <a:solidFill>
                  <a:srgbClr val="000000"/>
                </a:solidFill>
                <a:latin typeface="ＭＳ Ｐゴシック" charset="-128"/>
              </a:rPr>
              <a:t>福祉、教育、医療から雇用への移行推進事業</a:t>
            </a:r>
            <a:r>
              <a:rPr lang="ja-JP" altLang="en-US" sz="1000" b="1" dirty="0">
                <a:solidFill>
                  <a:srgbClr val="000000"/>
                </a:solidFill>
                <a:latin typeface="ＭＳ Ｐゴシック" charset="-128"/>
              </a:rPr>
              <a:t>）</a:t>
            </a:r>
          </a:p>
          <a:p>
            <a:pPr algn="just">
              <a:lnSpc>
                <a:spcPct val="104000"/>
              </a:lnSpc>
            </a:pPr>
            <a:r>
              <a:rPr lang="ja-JP" altLang="en-US" sz="1000" dirty="0">
                <a:solidFill>
                  <a:srgbClr val="000000"/>
                </a:solidFill>
                <a:latin typeface="ＭＳ 明朝" pitchFamily="17" charset="-128"/>
                <a:ea typeface="ＭＳ 明朝" pitchFamily="17" charset="-128"/>
              </a:rPr>
              <a:t>　企業と障害者やその保護者、就労支援機関・特別支援学校の教職員の企業での就労に対する不安感等を払拭させるとともに、医療機関等に対する精神障害者等の企業での就労への理解促進を図るため、就労支援セミナー、事業所見学会、障害者就労アドバイザーの助言等による企業理解の促進及び障害者に対する職場実習の推進等を実施</a:t>
            </a:r>
          </a:p>
        </p:txBody>
      </p:sp>
      <p:sp>
        <p:nvSpPr>
          <p:cNvPr id="60426" name="AutoShape 9"/>
          <p:cNvSpPr>
            <a:spLocks noChangeArrowheads="1"/>
          </p:cNvSpPr>
          <p:nvPr/>
        </p:nvSpPr>
        <p:spPr bwMode="auto">
          <a:xfrm>
            <a:off x="194338" y="2709330"/>
            <a:ext cx="4992555" cy="1799704"/>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just">
              <a:lnSpc>
                <a:spcPct val="104000"/>
              </a:lnSpc>
            </a:pPr>
            <a:r>
              <a:rPr lang="ja-JP" altLang="en-US" sz="1200" b="1" u="sng" dirty="0">
                <a:solidFill>
                  <a:srgbClr val="000000"/>
                </a:solidFill>
                <a:latin typeface="ＭＳ Ｐゴシック" charset="-128"/>
              </a:rPr>
              <a:t>２　職場適応援助者　（ジョブコーチ）による支援</a:t>
            </a:r>
            <a:endParaRPr lang="ja-JP" altLang="en-US" sz="1200" b="1" dirty="0">
              <a:solidFill>
                <a:srgbClr val="000000"/>
              </a:solidFill>
              <a:latin typeface="ＭＳ Ｐゴシック" charset="-128"/>
            </a:endParaRPr>
          </a:p>
          <a:p>
            <a:pPr algn="just">
              <a:lnSpc>
                <a:spcPct val="104000"/>
              </a:lnSpc>
            </a:pPr>
            <a:r>
              <a:rPr lang="ja-JP" altLang="en-US" sz="1000" dirty="0">
                <a:solidFill>
                  <a:srgbClr val="000000"/>
                </a:solidFill>
                <a:latin typeface="ＭＳ 明朝" pitchFamily="17" charset="-128"/>
                <a:ea typeface="ＭＳ 明朝" pitchFamily="17" charset="-128"/>
              </a:rPr>
              <a:t>　知的障害者や精神障害者など職場での適応に課題を有する障害者に対して、職場適応援助者（ジョブコーチ）を事業所に派遣し、きめ細かな人的支援を行うことにより、職場での課題を改善し、職場定着を図る。</a:t>
            </a:r>
          </a:p>
          <a:p>
            <a:pPr lvl="1" algn="just">
              <a:lnSpc>
                <a:spcPct val="96000"/>
              </a:lnSpc>
            </a:pPr>
            <a:endParaRPr lang="ja-JP" altLang="en-US" sz="1000" dirty="0">
              <a:solidFill>
                <a:srgbClr val="000000"/>
              </a:solidFill>
              <a:latin typeface="ＭＳ 明朝" pitchFamily="17" charset="-128"/>
              <a:ea typeface="ＭＳ 明朝" pitchFamily="17" charset="-128"/>
            </a:endParaRPr>
          </a:p>
          <a:p>
            <a:pPr algn="just">
              <a:lnSpc>
                <a:spcPct val="96000"/>
              </a:lnSpc>
              <a:buFont typeface="ＭＳ 明朝" pitchFamily="17" charset="-128"/>
              <a:buChar char="＊"/>
            </a:pPr>
            <a:r>
              <a:rPr lang="ja-JP" altLang="en-US" sz="1000" dirty="0">
                <a:solidFill>
                  <a:srgbClr val="000000"/>
                </a:solidFill>
                <a:latin typeface="ＭＳ 明朝" pitchFamily="17" charset="-128"/>
                <a:ea typeface="ＭＳ 明朝" pitchFamily="17" charset="-128"/>
              </a:rPr>
              <a:t>主な支援内容</a:t>
            </a:r>
          </a:p>
          <a:p>
            <a:pPr algn="just">
              <a:lnSpc>
                <a:spcPct val="96000"/>
              </a:lnSpc>
            </a:pPr>
            <a:r>
              <a:rPr lang="ja-JP" altLang="en-US" sz="1000" dirty="0">
                <a:solidFill>
                  <a:srgbClr val="000000"/>
                </a:solidFill>
                <a:latin typeface="ＭＳ 明朝" pitchFamily="17" charset="-128"/>
                <a:ea typeface="ＭＳ 明朝" pitchFamily="17" charset="-128"/>
              </a:rPr>
              <a:t>　○障害者向け</a:t>
            </a:r>
            <a:r>
              <a:rPr lang="en-US" altLang="ja-JP" sz="1000" dirty="0">
                <a:solidFill>
                  <a:srgbClr val="000000"/>
                </a:solidFill>
                <a:ea typeface="ＭＳ 明朝" pitchFamily="17" charset="-128"/>
              </a:rPr>
              <a:t>…</a:t>
            </a:r>
            <a:r>
              <a:rPr lang="ja-JP" altLang="en-US" sz="1000" dirty="0">
                <a:solidFill>
                  <a:srgbClr val="000000"/>
                </a:solidFill>
                <a:latin typeface="ＭＳ 明朝" pitchFamily="17" charset="-128"/>
                <a:ea typeface="ＭＳ 明朝" pitchFamily="17" charset="-128"/>
              </a:rPr>
              <a:t>職場内コミュニケーション、作業遂行力の向上支援など</a:t>
            </a:r>
          </a:p>
          <a:p>
            <a:pPr algn="just">
              <a:lnSpc>
                <a:spcPct val="96000"/>
              </a:lnSpc>
            </a:pPr>
            <a:r>
              <a:rPr lang="ja-JP" altLang="en-US" sz="1000" dirty="0">
                <a:solidFill>
                  <a:srgbClr val="000000"/>
                </a:solidFill>
                <a:latin typeface="ＭＳ 明朝" pitchFamily="17" charset="-128"/>
                <a:ea typeface="ＭＳ 明朝" pitchFamily="17" charset="-128"/>
              </a:rPr>
              <a:t>　　</a:t>
            </a:r>
          </a:p>
          <a:p>
            <a:pPr algn="just">
              <a:lnSpc>
                <a:spcPct val="96000"/>
              </a:lnSpc>
            </a:pPr>
            <a:r>
              <a:rPr lang="ja-JP" altLang="en-US" sz="1000" dirty="0">
                <a:solidFill>
                  <a:srgbClr val="000000"/>
                </a:solidFill>
                <a:latin typeface="ＭＳ 明朝" pitchFamily="17" charset="-128"/>
                <a:ea typeface="ＭＳ 明朝" pitchFamily="17" charset="-128"/>
              </a:rPr>
              <a:t>　○事業主向け</a:t>
            </a:r>
            <a:r>
              <a:rPr lang="en-US" altLang="ja-JP" sz="1000" dirty="0">
                <a:solidFill>
                  <a:srgbClr val="000000"/>
                </a:solidFill>
                <a:ea typeface="ＭＳ 明朝" pitchFamily="17" charset="-128"/>
              </a:rPr>
              <a:t>…</a:t>
            </a:r>
            <a:r>
              <a:rPr lang="ja-JP" altLang="en-US" sz="1000" dirty="0">
                <a:solidFill>
                  <a:srgbClr val="000000"/>
                </a:solidFill>
                <a:latin typeface="ＭＳ 明朝" pitchFamily="17" charset="-128"/>
                <a:ea typeface="ＭＳ 明朝" pitchFamily="17" charset="-128"/>
              </a:rPr>
              <a:t>職務内容の設定、指導方法に関する助言など</a:t>
            </a:r>
          </a:p>
        </p:txBody>
      </p:sp>
      <p:sp>
        <p:nvSpPr>
          <p:cNvPr id="60427" name="AutoShape 10"/>
          <p:cNvSpPr>
            <a:spLocks noChangeArrowheads="1"/>
          </p:cNvSpPr>
          <p:nvPr/>
        </p:nvSpPr>
        <p:spPr bwMode="auto">
          <a:xfrm>
            <a:off x="194339" y="6165304"/>
            <a:ext cx="9517327" cy="431800"/>
          </a:xfrm>
          <a:prstGeom prst="roundRect">
            <a:avLst>
              <a:gd name="adj" fmla="val 16667"/>
            </a:avLst>
          </a:prstGeom>
          <a:solidFill>
            <a:srgbClr val="FFFFFF"/>
          </a:solidFill>
          <a:ln w="9525">
            <a:solidFill>
              <a:srgbClr val="000000"/>
            </a:solidFill>
            <a:round/>
            <a:headEnd/>
            <a:tailEnd/>
          </a:ln>
        </p:spPr>
        <p:txBody>
          <a:bodyPr lIns="74295" tIns="8890" rIns="74295" bIns="8890"/>
          <a:lstStyle/>
          <a:p>
            <a:pPr algn="just">
              <a:lnSpc>
                <a:spcPct val="104000"/>
              </a:lnSpc>
            </a:pPr>
            <a:r>
              <a:rPr lang="ja-JP" altLang="en-US" sz="1200" b="1" u="sng" dirty="0">
                <a:solidFill>
                  <a:srgbClr val="000000"/>
                </a:solidFill>
                <a:latin typeface="ＭＳ Ｐゴシック" charset="-128"/>
              </a:rPr>
              <a:t>７　在宅就業障害者に対する支援</a:t>
            </a:r>
            <a:r>
              <a:rPr lang="ja-JP" altLang="en-US" sz="1000" dirty="0">
                <a:solidFill>
                  <a:srgbClr val="000000"/>
                </a:solidFill>
                <a:latin typeface="ＭＳ 明朝" pitchFamily="17" charset="-128"/>
                <a:ea typeface="ＭＳ 明朝" pitchFamily="17" charset="-128"/>
              </a:rPr>
              <a:t>　</a:t>
            </a:r>
          </a:p>
          <a:p>
            <a:pPr algn="just">
              <a:lnSpc>
                <a:spcPct val="104000"/>
              </a:lnSpc>
            </a:pPr>
            <a:r>
              <a:rPr lang="ja-JP" altLang="en-US" sz="1000" dirty="0">
                <a:solidFill>
                  <a:srgbClr val="000000"/>
                </a:solidFill>
                <a:latin typeface="ＭＳ 明朝" pitchFamily="17" charset="-128"/>
                <a:ea typeface="ＭＳ 明朝" pitchFamily="17" charset="-128"/>
              </a:rPr>
              <a:t> 　在宅で就業する障害者等に仕事を発注する企業に対して障害者雇用納付金制度における特例調整金等を支給</a:t>
            </a:r>
          </a:p>
        </p:txBody>
      </p:sp>
      <p:sp>
        <p:nvSpPr>
          <p:cNvPr id="13" name="スライド番号プレースホルダー 2"/>
          <p:cNvSpPr>
            <a:spLocks/>
          </p:cNvSpPr>
          <p:nvPr/>
        </p:nvSpPr>
        <p:spPr bwMode="auto">
          <a:xfrm>
            <a:off x="9307512"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smtClean="0">
                <a:solidFill>
                  <a:srgbClr val="FFFFFF"/>
                </a:solidFill>
                <a:latin typeface="Franklin Gothic Book" pitchFamily="34" charset="0"/>
                <a:ea typeface="HGｺﾞｼｯｸM" pitchFamily="49" charset="-128"/>
              </a:rPr>
              <a:t>７</a:t>
            </a:r>
            <a:endParaRPr lang="en-US" altLang="ja-JP" sz="1400" dirty="0" smtClean="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464544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ChangeArrowheads="1"/>
          </p:cNvSpPr>
          <p:nvPr/>
        </p:nvSpPr>
        <p:spPr bwMode="auto">
          <a:xfrm>
            <a:off x="165100" y="404813"/>
            <a:ext cx="4705350" cy="6400800"/>
          </a:xfrm>
          <a:prstGeom prst="roundRect">
            <a:avLst>
              <a:gd name="adj" fmla="val 5076"/>
            </a:avLst>
          </a:prstGeom>
          <a:solidFill>
            <a:schemeClr val="accent1">
              <a:lumMod val="20000"/>
              <a:lumOff val="80000"/>
            </a:schemeClr>
          </a:solidFill>
          <a:ln w="9525" algn="ctr">
            <a:solidFill>
              <a:schemeClr val="tx1"/>
            </a:solidFill>
            <a:round/>
            <a:headEnd/>
            <a:tailEnd/>
          </a:ln>
          <a:effectLst/>
        </p:spPr>
        <p:txBody>
          <a:bodyPr wrap="none" anchor="ctr"/>
          <a:lstStyle/>
          <a:p>
            <a:pPr fontAlgn="auto">
              <a:spcBef>
                <a:spcPts val="0"/>
              </a:spcBef>
              <a:spcAft>
                <a:spcPts val="0"/>
              </a:spcAft>
              <a:defRPr/>
            </a:pPr>
            <a:endParaRPr lang="ja-JP" altLang="en-US" sz="3200">
              <a:solidFill>
                <a:prstClr val="black"/>
              </a:solidFill>
              <a:latin typeface="Calibri"/>
              <a:ea typeface="ＭＳ Ｐゴシック"/>
            </a:endParaRPr>
          </a:p>
        </p:txBody>
      </p:sp>
      <p:sp>
        <p:nvSpPr>
          <p:cNvPr id="13315" name="Text Box 4"/>
          <p:cNvSpPr txBox="1">
            <a:spLocks noChangeArrowheads="1"/>
          </p:cNvSpPr>
          <p:nvPr/>
        </p:nvSpPr>
        <p:spPr bwMode="auto">
          <a:xfrm>
            <a:off x="271729" y="836613"/>
            <a:ext cx="4447381" cy="1223962"/>
          </a:xfrm>
          <a:prstGeom prst="rect">
            <a:avLst/>
          </a:prstGeom>
          <a:solidFill>
            <a:schemeClr val="bg1"/>
          </a:solidFill>
          <a:ln w="9525" algn="ctr">
            <a:solidFill>
              <a:schemeClr val="tx1"/>
            </a:solidFill>
            <a:miter lim="800000"/>
            <a:headEnd/>
            <a:tailEnd/>
          </a:ln>
        </p:spPr>
        <p:txBody>
          <a:bodyPr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lnSpc>
                <a:spcPts val="1300"/>
              </a:lnSpc>
              <a:spcBef>
                <a:spcPct val="50000"/>
              </a:spcBef>
              <a:buClrTx/>
              <a:buSzTx/>
              <a:buFontTx/>
              <a:buNone/>
            </a:pPr>
            <a:r>
              <a:rPr lang="en-US" altLang="ja-JP" sz="1200" b="1">
                <a:solidFill>
                  <a:srgbClr val="000000"/>
                </a:solidFill>
                <a:latin typeface="ＭＳ ゴシック" pitchFamily="49" charset="-128"/>
                <a:ea typeface="ＭＳ ゴシック" pitchFamily="49" charset="-128"/>
              </a:rPr>
              <a:t>① </a:t>
            </a:r>
            <a:r>
              <a:rPr lang="ja-JP" altLang="en-US" sz="1200" b="1">
                <a:solidFill>
                  <a:srgbClr val="000000"/>
                </a:solidFill>
                <a:latin typeface="ＭＳ ゴシック" pitchFamily="49" charset="-128"/>
                <a:ea typeface="ＭＳ ゴシック" pitchFamily="49" charset="-128"/>
              </a:rPr>
              <a:t>障害者雇用率制度における精神障害者の特例</a:t>
            </a:r>
            <a:endParaRPr lang="en-US" altLang="ja-JP" sz="1100">
              <a:solidFill>
                <a:srgbClr val="000000"/>
              </a:solidFill>
              <a:latin typeface="ＭＳ 明朝" pitchFamily="17" charset="-128"/>
              <a:ea typeface="ＭＳ 明朝" pitchFamily="17" charset="-128"/>
            </a:endParaRPr>
          </a:p>
          <a:p>
            <a:pPr eaLnBrk="1" hangingPunct="1">
              <a:lnSpc>
                <a:spcPts val="1300"/>
              </a:lnSpc>
              <a:spcBef>
                <a:spcPct val="0"/>
              </a:spcBef>
              <a:buClrTx/>
              <a:buSzTx/>
              <a:buFontTx/>
              <a:buNone/>
            </a:pPr>
            <a:r>
              <a:rPr lang="ja-JP" altLang="en-US" sz="1100">
                <a:solidFill>
                  <a:srgbClr val="000000"/>
                </a:solidFill>
                <a:latin typeface="ＭＳ 明朝" pitchFamily="17" charset="-128"/>
                <a:ea typeface="ＭＳ 明朝" pitchFamily="17" charset="-128"/>
              </a:rPr>
              <a:t>　精神障害者（精神障害者保健福祉手帳所持者）を各企業の雇用率（実雇用率）に算定。短時間労働者である精神障害者についても</a:t>
            </a:r>
            <a:r>
              <a:rPr lang="en-US" altLang="ja-JP" sz="1100">
                <a:solidFill>
                  <a:srgbClr val="000000"/>
                </a:solidFill>
                <a:latin typeface="ＭＳ 明朝" pitchFamily="17" charset="-128"/>
                <a:ea typeface="ＭＳ 明朝" pitchFamily="17" charset="-128"/>
              </a:rPr>
              <a:t>0.5</a:t>
            </a:r>
            <a:r>
              <a:rPr lang="ja-JP" altLang="en-US" sz="1100">
                <a:solidFill>
                  <a:srgbClr val="000000"/>
                </a:solidFill>
                <a:latin typeface="ＭＳ 明朝" pitchFamily="17" charset="-128"/>
                <a:ea typeface="ＭＳ 明朝" pitchFamily="17" charset="-128"/>
              </a:rPr>
              <a:t>人分として算定。　（平成</a:t>
            </a:r>
            <a:r>
              <a:rPr lang="en-US" altLang="ja-JP" sz="1100">
                <a:solidFill>
                  <a:srgbClr val="000000"/>
                </a:solidFill>
                <a:latin typeface="ＭＳ 明朝" pitchFamily="17" charset="-128"/>
                <a:ea typeface="ＭＳ 明朝" pitchFamily="17" charset="-128"/>
              </a:rPr>
              <a:t>18</a:t>
            </a:r>
            <a:r>
              <a:rPr lang="ja-JP" altLang="en-US" sz="1100">
                <a:solidFill>
                  <a:srgbClr val="000000"/>
                </a:solidFill>
                <a:latin typeface="ＭＳ 明朝" pitchFamily="17" charset="-128"/>
                <a:ea typeface="ＭＳ 明朝" pitchFamily="17" charset="-128"/>
              </a:rPr>
              <a:t>年</a:t>
            </a:r>
            <a:r>
              <a:rPr lang="en-US" altLang="ja-JP" sz="1100">
                <a:solidFill>
                  <a:srgbClr val="000000"/>
                </a:solidFill>
                <a:latin typeface="ＭＳ 明朝" pitchFamily="17" charset="-128"/>
                <a:ea typeface="ＭＳ 明朝" pitchFamily="17" charset="-128"/>
              </a:rPr>
              <a:t>4</a:t>
            </a:r>
            <a:r>
              <a:rPr lang="ja-JP" altLang="en-US" sz="1100">
                <a:solidFill>
                  <a:srgbClr val="000000"/>
                </a:solidFill>
                <a:latin typeface="ＭＳ 明朝" pitchFamily="17" charset="-128"/>
                <a:ea typeface="ＭＳ 明朝" pitchFamily="17" charset="-128"/>
              </a:rPr>
              <a:t>月から実施）</a:t>
            </a:r>
            <a:endParaRPr lang="ja-JP" altLang="en-US" sz="1200" b="1">
              <a:solidFill>
                <a:srgbClr val="000000"/>
              </a:solidFill>
              <a:latin typeface="ＭＳ 明朝" pitchFamily="17" charset="-128"/>
              <a:ea typeface="ＭＳ 明朝" pitchFamily="17" charset="-128"/>
            </a:endParaRPr>
          </a:p>
        </p:txBody>
      </p:sp>
      <p:sp>
        <p:nvSpPr>
          <p:cNvPr id="13316" name="AutoShape 6"/>
          <p:cNvSpPr>
            <a:spLocks noChangeArrowheads="1"/>
          </p:cNvSpPr>
          <p:nvPr/>
        </p:nvSpPr>
        <p:spPr bwMode="auto">
          <a:xfrm>
            <a:off x="4953000" y="404813"/>
            <a:ext cx="4787900" cy="6400800"/>
          </a:xfrm>
          <a:prstGeom prst="roundRect">
            <a:avLst>
              <a:gd name="adj" fmla="val 5213"/>
            </a:avLst>
          </a:prstGeom>
          <a:solidFill>
            <a:srgbClr val="CCFFCC"/>
          </a:solidFill>
          <a:ln w="9525" algn="ctr">
            <a:solidFill>
              <a:schemeClr val="tx1"/>
            </a:solidFill>
            <a:round/>
            <a:headEnd/>
            <a:tailEnd/>
          </a:ln>
        </p:spPr>
        <p:txBody>
          <a:bodyPr wrap="none"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endParaRPr lang="ja-JP" altLang="en-US" sz="1800">
              <a:solidFill>
                <a:srgbClr val="000000"/>
              </a:solidFill>
              <a:latin typeface="Calibri" pitchFamily="34" charset="0"/>
              <a:ea typeface="ＭＳ Ｐゴシック" charset="-128"/>
            </a:endParaRPr>
          </a:p>
        </p:txBody>
      </p:sp>
      <p:sp>
        <p:nvSpPr>
          <p:cNvPr id="17415" name="Text Box 8"/>
          <p:cNvSpPr txBox="1">
            <a:spLocks noChangeArrowheads="1"/>
          </p:cNvSpPr>
          <p:nvPr/>
        </p:nvSpPr>
        <p:spPr bwMode="auto">
          <a:xfrm>
            <a:off x="5109501" y="2852738"/>
            <a:ext cx="4449101" cy="792162"/>
          </a:xfrm>
          <a:prstGeom prst="rect">
            <a:avLst/>
          </a:prstGeom>
          <a:solidFill>
            <a:schemeClr val="bg1"/>
          </a:solidFill>
          <a:ln w="9525" algn="ctr">
            <a:solidFill>
              <a:schemeClr val="tx1"/>
            </a:solidFill>
            <a:miter lim="800000"/>
            <a:headEnd/>
            <a:tailEnd/>
          </a:ln>
        </p:spPr>
        <p:txBody>
          <a:bodyPr anchor="ctr"/>
          <a:lstStyle/>
          <a:p>
            <a:pPr fontAlgn="auto">
              <a:spcBef>
                <a:spcPts val="0"/>
              </a:spcBef>
              <a:spcAft>
                <a:spcPts val="0"/>
              </a:spcAft>
              <a:defRPr/>
            </a:pPr>
            <a:r>
              <a:rPr lang="en-US" altLang="ja-JP" sz="1200" b="1" dirty="0">
                <a:solidFill>
                  <a:prstClr val="black"/>
                </a:solidFill>
                <a:latin typeface="ＭＳ ゴシック" pitchFamily="49" charset="-128"/>
                <a:ea typeface="ＭＳ ゴシック" pitchFamily="49" charset="-128"/>
              </a:rPr>
              <a:t>③ </a:t>
            </a:r>
            <a:r>
              <a:rPr lang="ja-JP" altLang="en-US" sz="1200" b="1" dirty="0">
                <a:solidFill>
                  <a:prstClr val="black"/>
                </a:solidFill>
                <a:latin typeface="ＭＳ ゴシック" pitchFamily="49" charset="-128"/>
                <a:ea typeface="ＭＳ ゴシック" pitchFamily="49" charset="-128"/>
              </a:rPr>
              <a:t>障害者試行雇用（トライアル雇用）事業　</a:t>
            </a:r>
            <a:endParaRPr lang="en-US" altLang="ja-JP" sz="1200" b="1" dirty="0">
              <a:solidFill>
                <a:prstClr val="black"/>
              </a:solidFill>
              <a:latin typeface="ＭＳ ゴシック" pitchFamily="49" charset="-128"/>
              <a:ea typeface="ＭＳ ゴシック" pitchFamily="49" charset="-128"/>
            </a:endParaRPr>
          </a:p>
          <a:p>
            <a:pPr fontAlgn="auto">
              <a:spcBef>
                <a:spcPts val="0"/>
              </a:spcBef>
              <a:spcAft>
                <a:spcPts val="0"/>
              </a:spcAft>
              <a:defRPr/>
            </a:pPr>
            <a:r>
              <a:rPr lang="ja-JP" altLang="en-US" sz="1050" dirty="0">
                <a:solidFill>
                  <a:prstClr val="black"/>
                </a:solidFill>
                <a:latin typeface="ＭＳ 明朝" pitchFamily="17" charset="-128"/>
                <a:ea typeface="ＭＳ 明朝" pitchFamily="17" charset="-128"/>
              </a:rPr>
              <a:t>　障害者に関する知識や雇用経験がない事業所が、障害者を短期の試行雇用</a:t>
            </a:r>
            <a:r>
              <a:rPr lang="en-US" altLang="ja-JP" sz="1050" dirty="0">
                <a:solidFill>
                  <a:prstClr val="black"/>
                </a:solidFill>
                <a:latin typeface="ＭＳ 明朝" pitchFamily="17" charset="-128"/>
                <a:ea typeface="ＭＳ 明朝" pitchFamily="17" charset="-128"/>
              </a:rPr>
              <a:t>(</a:t>
            </a:r>
            <a:r>
              <a:rPr lang="ja-JP" altLang="en-US" sz="1050" dirty="0">
                <a:solidFill>
                  <a:prstClr val="black"/>
                </a:solidFill>
                <a:latin typeface="ＭＳ 明朝" pitchFamily="17" charset="-128"/>
                <a:ea typeface="ＭＳ 明朝" pitchFamily="17" charset="-128"/>
              </a:rPr>
              <a:t>トライアル雇用</a:t>
            </a:r>
            <a:r>
              <a:rPr lang="en-US" altLang="ja-JP" sz="1050" dirty="0">
                <a:solidFill>
                  <a:prstClr val="black"/>
                </a:solidFill>
                <a:latin typeface="ＭＳ 明朝" pitchFamily="17" charset="-128"/>
                <a:ea typeface="ＭＳ 明朝" pitchFamily="17" charset="-128"/>
              </a:rPr>
              <a:t>)</a:t>
            </a:r>
            <a:r>
              <a:rPr lang="ja-JP" altLang="en-US" sz="1050" dirty="0">
                <a:solidFill>
                  <a:prstClr val="black"/>
                </a:solidFill>
                <a:latin typeface="ＭＳ 明朝" pitchFamily="17" charset="-128"/>
                <a:ea typeface="ＭＳ 明朝" pitchFamily="17" charset="-128"/>
              </a:rPr>
              <a:t>の形で受け入れることにより、障害者雇用に取り組むきっかけをつくり、常用雇用への移行を目指す。　　</a:t>
            </a:r>
            <a:r>
              <a:rPr lang="ja-JP" altLang="en-US" sz="1100" dirty="0">
                <a:solidFill>
                  <a:prstClr val="black"/>
                </a:solidFill>
                <a:latin typeface="ＭＳ 明朝" pitchFamily="17" charset="-128"/>
                <a:ea typeface="ＭＳ 明朝" pitchFamily="17" charset="-128"/>
              </a:rPr>
              <a:t>　　　　　</a:t>
            </a:r>
            <a:endParaRPr lang="ja-JP" altLang="en-US" sz="1100" b="1" dirty="0">
              <a:solidFill>
                <a:prstClr val="black"/>
              </a:solidFill>
              <a:latin typeface="ＭＳ 明朝" pitchFamily="17" charset="-128"/>
              <a:ea typeface="ＭＳ 明朝" pitchFamily="17" charset="-128"/>
            </a:endParaRPr>
          </a:p>
        </p:txBody>
      </p:sp>
      <p:sp>
        <p:nvSpPr>
          <p:cNvPr id="17416" name="Text Box 9"/>
          <p:cNvSpPr txBox="1">
            <a:spLocks noChangeArrowheads="1"/>
          </p:cNvSpPr>
          <p:nvPr/>
        </p:nvSpPr>
        <p:spPr bwMode="auto">
          <a:xfrm>
            <a:off x="5109502" y="3789363"/>
            <a:ext cx="4457700" cy="863600"/>
          </a:xfrm>
          <a:prstGeom prst="rect">
            <a:avLst/>
          </a:prstGeom>
          <a:solidFill>
            <a:schemeClr val="bg1"/>
          </a:solidFill>
          <a:ln w="9525" algn="ctr">
            <a:solidFill>
              <a:schemeClr val="tx1"/>
            </a:solidFill>
            <a:miter lim="800000"/>
            <a:headEnd/>
            <a:tailEnd/>
          </a:ln>
        </p:spPr>
        <p:txBody>
          <a:bodyPr anchor="ctr"/>
          <a:lstStyle/>
          <a:p>
            <a:pPr fontAlgn="auto">
              <a:spcBef>
                <a:spcPts val="0"/>
              </a:spcBef>
              <a:spcAft>
                <a:spcPts val="0"/>
              </a:spcAft>
              <a:defRPr/>
            </a:pPr>
            <a:r>
              <a:rPr lang="en-US" altLang="ja-JP" sz="1200" b="1" dirty="0">
                <a:solidFill>
                  <a:prstClr val="black"/>
                </a:solidFill>
                <a:latin typeface="ＭＳ ゴシック" pitchFamily="49" charset="-128"/>
                <a:ea typeface="ＭＳ ゴシック" pitchFamily="49" charset="-128"/>
              </a:rPr>
              <a:t>④ </a:t>
            </a:r>
            <a:r>
              <a:rPr lang="ja-JP" altLang="en-US" sz="1200" b="1" dirty="0">
                <a:solidFill>
                  <a:prstClr val="black"/>
                </a:solidFill>
                <a:latin typeface="ＭＳ ゴシック" pitchFamily="49" charset="-128"/>
                <a:ea typeface="ＭＳ ゴシック" pitchFamily="49" charset="-128"/>
              </a:rPr>
              <a:t>職場適応援助者（ジョブコーチ）支援事業</a:t>
            </a:r>
            <a:endParaRPr lang="en-US" altLang="ja-JP" sz="1200" b="1" dirty="0">
              <a:solidFill>
                <a:prstClr val="black"/>
              </a:solidFill>
              <a:latin typeface="ＭＳ ゴシック" pitchFamily="49" charset="-128"/>
              <a:ea typeface="ＭＳ ゴシック" pitchFamily="49" charset="-128"/>
            </a:endParaRPr>
          </a:p>
          <a:p>
            <a:pPr fontAlgn="auto">
              <a:spcBef>
                <a:spcPts val="0"/>
              </a:spcBef>
              <a:spcAft>
                <a:spcPts val="0"/>
              </a:spcAft>
              <a:defRPr/>
            </a:pPr>
            <a:r>
              <a:rPr lang="ja-JP" altLang="en-US" sz="1050" dirty="0">
                <a:solidFill>
                  <a:prstClr val="black"/>
                </a:solidFill>
                <a:latin typeface="Calibri"/>
                <a:ea typeface="ＭＳ 明朝" pitchFamily="17" charset="-128"/>
              </a:rPr>
              <a:t>　職場への円滑な適応を図るため、職場にジョブコーチが出向いて、障害者及び事業主双方に対し、仕事の進め方やコミュニケーションなど職場で生じる様々な課題や職場の状況に応じて、課題の改善を図るための支援を実施。</a:t>
            </a:r>
            <a:endParaRPr lang="ja-JP" altLang="en-US" sz="1050" b="1" dirty="0">
              <a:solidFill>
                <a:prstClr val="black"/>
              </a:solidFill>
              <a:latin typeface="ＭＳ ゴシック" pitchFamily="49" charset="-128"/>
              <a:ea typeface="ＭＳ 明朝" pitchFamily="17" charset="-128"/>
            </a:endParaRPr>
          </a:p>
        </p:txBody>
      </p:sp>
      <p:sp>
        <p:nvSpPr>
          <p:cNvPr id="13319" name="Text Box 10"/>
          <p:cNvSpPr txBox="1">
            <a:spLocks noChangeArrowheads="1"/>
          </p:cNvSpPr>
          <p:nvPr/>
        </p:nvSpPr>
        <p:spPr bwMode="auto">
          <a:xfrm>
            <a:off x="5109501" y="4797428"/>
            <a:ext cx="4449101" cy="1008063"/>
          </a:xfrm>
          <a:prstGeom prst="rect">
            <a:avLst/>
          </a:prstGeom>
          <a:solidFill>
            <a:schemeClr val="bg1"/>
          </a:solidFill>
          <a:ln w="9525" algn="ctr">
            <a:solidFill>
              <a:schemeClr val="tx1"/>
            </a:solidFill>
            <a:miter lim="800000"/>
            <a:headEnd/>
            <a:tailEnd/>
          </a:ln>
        </p:spPr>
        <p:txBody>
          <a:bodyPr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0"/>
              </a:spcBef>
              <a:buClrTx/>
              <a:buSzTx/>
              <a:buFontTx/>
              <a:buNone/>
            </a:pPr>
            <a:r>
              <a:rPr lang="ja-JP" altLang="en-US" sz="1200" b="1" dirty="0">
                <a:solidFill>
                  <a:srgbClr val="000000"/>
                </a:solidFill>
                <a:latin typeface="Calibri" pitchFamily="34" charset="0"/>
                <a:ea typeface="ＭＳ ゴシック" pitchFamily="49" charset="-128"/>
              </a:rPr>
              <a:t>⑤  障害者就業・生活支援センター事業</a:t>
            </a:r>
            <a:endParaRPr lang="en-US" altLang="ja-JP" sz="1200" b="1" dirty="0">
              <a:solidFill>
                <a:srgbClr val="000000"/>
              </a:solidFill>
              <a:latin typeface="Calibri" pitchFamily="34" charset="0"/>
              <a:ea typeface="ＭＳ ゴシック" pitchFamily="49" charset="-128"/>
            </a:endParaRPr>
          </a:p>
          <a:p>
            <a:pPr eaLnBrk="1" hangingPunct="1">
              <a:spcBef>
                <a:spcPct val="0"/>
              </a:spcBef>
              <a:buClrTx/>
              <a:buSzTx/>
              <a:buFontTx/>
              <a:buNone/>
            </a:pPr>
            <a:r>
              <a:rPr lang="ja-JP" altLang="en-US" sz="1200" b="1" dirty="0">
                <a:solidFill>
                  <a:srgbClr val="000000"/>
                </a:solidFill>
                <a:latin typeface="Calibri" pitchFamily="34" charset="0"/>
                <a:ea typeface="ＭＳ ゴシック" pitchFamily="49" charset="-128"/>
              </a:rPr>
              <a:t>　</a:t>
            </a:r>
            <a:r>
              <a:rPr lang="ja-JP" altLang="en-US" sz="1100" dirty="0">
                <a:solidFill>
                  <a:srgbClr val="000000"/>
                </a:solidFill>
                <a:latin typeface="ＭＳ 明朝" pitchFamily="17" charset="-128"/>
                <a:ea typeface="ＭＳ 明朝" pitchFamily="17" charset="-128"/>
              </a:rPr>
              <a:t>雇用、保健、福祉、教育等の地域の関係機関の連携の拠点となり、障害者の身近な地域において、就業面及び生活面にわたる一体的な支援を実施。</a:t>
            </a:r>
            <a:r>
              <a:rPr lang="ja-JP" altLang="en-US" sz="1100" dirty="0">
                <a:solidFill>
                  <a:srgbClr val="FF0000"/>
                </a:solidFill>
                <a:latin typeface="ＭＳ 明朝" pitchFamily="17" charset="-128"/>
                <a:ea typeface="ＭＳ 明朝" pitchFamily="17" charset="-128"/>
              </a:rPr>
              <a:t>　</a:t>
            </a:r>
            <a:endParaRPr lang="en-US" altLang="ja-JP" sz="1100" dirty="0">
              <a:solidFill>
                <a:srgbClr val="FF0000"/>
              </a:solidFill>
              <a:latin typeface="ＭＳ 明朝" pitchFamily="17" charset="-128"/>
              <a:ea typeface="ＭＳ 明朝" pitchFamily="17" charset="-128"/>
            </a:endParaRPr>
          </a:p>
        </p:txBody>
      </p:sp>
      <p:sp>
        <p:nvSpPr>
          <p:cNvPr id="17418" name="Text Box 11"/>
          <p:cNvSpPr txBox="1">
            <a:spLocks noChangeArrowheads="1"/>
          </p:cNvSpPr>
          <p:nvPr/>
        </p:nvSpPr>
        <p:spPr bwMode="auto">
          <a:xfrm>
            <a:off x="5109502" y="2205038"/>
            <a:ext cx="4457700" cy="576262"/>
          </a:xfrm>
          <a:prstGeom prst="rect">
            <a:avLst/>
          </a:prstGeom>
          <a:solidFill>
            <a:schemeClr val="bg1"/>
          </a:solidFill>
          <a:ln w="9525" algn="ctr">
            <a:solidFill>
              <a:schemeClr val="tx1"/>
            </a:solidFill>
            <a:miter lim="800000"/>
            <a:headEnd/>
            <a:tailEnd/>
          </a:ln>
        </p:spPr>
        <p:txBody>
          <a:bodyPr anchor="ctr"/>
          <a:lstStyle/>
          <a:p>
            <a:pPr marL="228600" indent="-228600" fontAlgn="auto">
              <a:spcBef>
                <a:spcPts val="0"/>
              </a:spcBef>
              <a:spcAft>
                <a:spcPts val="0"/>
              </a:spcAft>
              <a:buFontTx/>
              <a:buAutoNum type="circleNumDbPlain" startAt="2"/>
              <a:defRPr/>
            </a:pPr>
            <a:r>
              <a:rPr lang="ja-JP" altLang="en-US" sz="1200" b="1" dirty="0">
                <a:solidFill>
                  <a:prstClr val="black"/>
                </a:solidFill>
                <a:latin typeface="Calibri"/>
                <a:ea typeface="ＭＳ ゴシック" pitchFamily="49" charset="-128"/>
              </a:rPr>
              <a:t>特定求職者雇用開発助成金</a:t>
            </a:r>
            <a:endParaRPr lang="en-US" altLang="ja-JP" sz="1200" b="1" dirty="0">
              <a:solidFill>
                <a:prstClr val="black"/>
              </a:solidFill>
              <a:latin typeface="ＭＳ ゴシック" pitchFamily="49" charset="-128"/>
              <a:ea typeface="ＭＳ ゴシック" pitchFamily="49" charset="-128"/>
            </a:endParaRPr>
          </a:p>
          <a:p>
            <a:pPr fontAlgn="auto">
              <a:spcBef>
                <a:spcPts val="0"/>
              </a:spcBef>
              <a:spcAft>
                <a:spcPts val="0"/>
              </a:spcAft>
              <a:defRPr/>
            </a:pPr>
            <a:r>
              <a:rPr lang="ja-JP" altLang="en-US" sz="1050" dirty="0">
                <a:solidFill>
                  <a:prstClr val="black"/>
                </a:solidFill>
                <a:latin typeface="Calibri"/>
                <a:ea typeface="ＭＳ 明朝" pitchFamily="17" charset="-128"/>
              </a:rPr>
              <a:t>　ハローワーク等の紹介により継続して雇用する労働者として雇い入れる事業主に対して助成。</a:t>
            </a:r>
            <a:endParaRPr lang="ja-JP" altLang="en-US" sz="1050" b="1" dirty="0">
              <a:solidFill>
                <a:prstClr val="black"/>
              </a:solidFill>
              <a:latin typeface="ＭＳ 明朝" pitchFamily="17" charset="-128"/>
              <a:ea typeface="ＭＳ 明朝" pitchFamily="17" charset="-128"/>
            </a:endParaRPr>
          </a:p>
        </p:txBody>
      </p:sp>
      <p:sp>
        <p:nvSpPr>
          <p:cNvPr id="17419" name="Text Box 12"/>
          <p:cNvSpPr txBox="1">
            <a:spLocks noChangeArrowheads="1"/>
          </p:cNvSpPr>
          <p:nvPr/>
        </p:nvSpPr>
        <p:spPr bwMode="auto">
          <a:xfrm>
            <a:off x="5118100" y="836613"/>
            <a:ext cx="4457700" cy="1223962"/>
          </a:xfrm>
          <a:prstGeom prst="rect">
            <a:avLst/>
          </a:prstGeom>
          <a:solidFill>
            <a:schemeClr val="bg1"/>
          </a:solidFill>
          <a:ln w="9525" algn="ctr">
            <a:solidFill>
              <a:schemeClr val="tx1"/>
            </a:solidFill>
            <a:miter lim="800000"/>
            <a:headEnd/>
            <a:tailEnd/>
          </a:ln>
        </p:spPr>
        <p:txBody>
          <a:bodyPr anchor="ctr"/>
          <a:lstStyle/>
          <a:p>
            <a:pPr fontAlgn="auto">
              <a:spcBef>
                <a:spcPts val="0"/>
              </a:spcBef>
              <a:spcAft>
                <a:spcPts val="0"/>
              </a:spcAft>
              <a:defRPr/>
            </a:pPr>
            <a:r>
              <a:rPr lang="en-US" altLang="ja-JP" sz="1200" b="1" dirty="0">
                <a:solidFill>
                  <a:prstClr val="black"/>
                </a:solidFill>
                <a:latin typeface="Calibri"/>
                <a:ea typeface="ＭＳ Ｐゴシック"/>
              </a:rPr>
              <a:t>① </a:t>
            </a:r>
            <a:r>
              <a:rPr lang="ja-JP" altLang="en-US" sz="1200" b="1" dirty="0">
                <a:solidFill>
                  <a:prstClr val="black"/>
                </a:solidFill>
                <a:latin typeface="Calibri"/>
                <a:ea typeface="ＭＳ Ｐゴシック"/>
              </a:rPr>
              <a:t>ハローワークにおける職業相談・職業紹介</a:t>
            </a:r>
            <a:endParaRPr lang="en-US" altLang="ja-JP" sz="1200" b="1" dirty="0">
              <a:solidFill>
                <a:prstClr val="black"/>
              </a:solidFill>
              <a:latin typeface="Calibri"/>
              <a:ea typeface="ＭＳ Ｐゴシック"/>
            </a:endParaRPr>
          </a:p>
          <a:p>
            <a:pPr fontAlgn="auto">
              <a:spcBef>
                <a:spcPts val="0"/>
              </a:spcBef>
              <a:spcAft>
                <a:spcPts val="0"/>
              </a:spcAft>
              <a:defRPr/>
            </a:pPr>
            <a:r>
              <a:rPr lang="ja-JP" altLang="en-US" sz="1050" dirty="0">
                <a:solidFill>
                  <a:prstClr val="black"/>
                </a:solidFill>
                <a:latin typeface="Calibri"/>
                <a:ea typeface="ＭＳ Ｐゴシック"/>
              </a:rPr>
              <a:t>　 </a:t>
            </a:r>
            <a:r>
              <a:rPr lang="ja-JP" altLang="en-US" sz="1050" dirty="0">
                <a:solidFill>
                  <a:prstClr val="black"/>
                </a:solidFill>
                <a:latin typeface="ＭＳ 明朝" pitchFamily="17" charset="-128"/>
                <a:ea typeface="ＭＳ 明朝" pitchFamily="17" charset="-128"/>
              </a:rPr>
              <a:t>個々の障害者に応じた、きめ細かな職業相談を実施するとともに、福祉・教育等関係機関と連携した「チーム支援」による就職の準備段階から職場定着までの一貫した支援を実施。</a:t>
            </a:r>
          </a:p>
          <a:p>
            <a:pPr fontAlgn="auto">
              <a:spcBef>
                <a:spcPts val="0"/>
              </a:spcBef>
              <a:spcAft>
                <a:spcPts val="0"/>
              </a:spcAft>
              <a:defRPr/>
            </a:pPr>
            <a:r>
              <a:rPr lang="ja-JP" altLang="en-US" sz="1050" dirty="0">
                <a:solidFill>
                  <a:prstClr val="black"/>
                </a:solidFill>
                <a:latin typeface="ＭＳ 明朝" pitchFamily="17" charset="-128"/>
                <a:ea typeface="ＭＳ 明朝" pitchFamily="17" charset="-128"/>
              </a:rPr>
              <a:t>　 併せて、ハローワークとの連携の上、地域障害者職業センターにおいて、職業評価、職業準備支援、職場適応支援等の専門的な各種職業リハビリテーションを実施。</a:t>
            </a:r>
            <a:endParaRPr lang="ja-JP" altLang="en-US" sz="1050" b="1" dirty="0">
              <a:solidFill>
                <a:prstClr val="black"/>
              </a:solidFill>
              <a:latin typeface="ＭＳ 明朝" pitchFamily="17" charset="-128"/>
              <a:ea typeface="ＭＳ 明朝" pitchFamily="17" charset="-128"/>
            </a:endParaRPr>
          </a:p>
        </p:txBody>
      </p:sp>
      <p:sp>
        <p:nvSpPr>
          <p:cNvPr id="13322" name="Text Box 13"/>
          <p:cNvSpPr txBox="1">
            <a:spLocks noChangeArrowheads="1"/>
          </p:cNvSpPr>
          <p:nvPr/>
        </p:nvSpPr>
        <p:spPr bwMode="auto">
          <a:xfrm>
            <a:off x="741231" y="476251"/>
            <a:ext cx="343270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50000"/>
              </a:spcBef>
              <a:buClrTx/>
              <a:buSzTx/>
              <a:buFontTx/>
              <a:buNone/>
            </a:pPr>
            <a:r>
              <a:rPr lang="en-US" altLang="ja-JP" sz="1400" b="1">
                <a:solidFill>
                  <a:srgbClr val="000000"/>
                </a:solidFill>
                <a:latin typeface="Calibri" pitchFamily="34" charset="0"/>
                <a:ea typeface="ＭＳ ゴシック" pitchFamily="49" charset="-128"/>
              </a:rPr>
              <a:t>◎</a:t>
            </a:r>
            <a:r>
              <a:rPr lang="ja-JP" altLang="en-US" sz="1400" b="1">
                <a:solidFill>
                  <a:srgbClr val="000000"/>
                </a:solidFill>
                <a:latin typeface="Calibri" pitchFamily="34" charset="0"/>
                <a:ea typeface="ＭＳ ゴシック" pitchFamily="49" charset="-128"/>
              </a:rPr>
              <a:t>精神障害者を対象とした支援施策</a:t>
            </a:r>
          </a:p>
        </p:txBody>
      </p:sp>
      <p:sp>
        <p:nvSpPr>
          <p:cNvPr id="13323" name="Text Box 14"/>
          <p:cNvSpPr txBox="1">
            <a:spLocks noChangeArrowheads="1"/>
          </p:cNvSpPr>
          <p:nvPr/>
        </p:nvSpPr>
        <p:spPr bwMode="auto">
          <a:xfrm>
            <a:off x="5530850" y="457203"/>
            <a:ext cx="3666596"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spcBef>
                <a:spcPct val="50000"/>
              </a:spcBef>
              <a:buClrTx/>
              <a:buSzTx/>
              <a:buFontTx/>
              <a:buNone/>
            </a:pPr>
            <a:r>
              <a:rPr lang="en-US" altLang="ja-JP" sz="1400" b="1">
                <a:solidFill>
                  <a:srgbClr val="000000"/>
                </a:solidFill>
                <a:latin typeface="Calibri" pitchFamily="34" charset="0"/>
                <a:ea typeface="ＭＳ ゴシック" pitchFamily="49" charset="-128"/>
              </a:rPr>
              <a:t>◎</a:t>
            </a:r>
            <a:r>
              <a:rPr lang="ja-JP" altLang="en-US" sz="1400" b="1">
                <a:solidFill>
                  <a:srgbClr val="000000"/>
                </a:solidFill>
                <a:latin typeface="Calibri" pitchFamily="34" charset="0"/>
                <a:ea typeface="ＭＳ ゴシック" pitchFamily="49" charset="-128"/>
              </a:rPr>
              <a:t>精神障害者が利用できる主な支援施策</a:t>
            </a:r>
          </a:p>
        </p:txBody>
      </p:sp>
      <p:sp>
        <p:nvSpPr>
          <p:cNvPr id="13324" name="Text Box 15"/>
          <p:cNvSpPr txBox="1">
            <a:spLocks noChangeArrowheads="1"/>
          </p:cNvSpPr>
          <p:nvPr/>
        </p:nvSpPr>
        <p:spPr bwMode="auto">
          <a:xfrm>
            <a:off x="271729" y="3860803"/>
            <a:ext cx="4447381" cy="1223963"/>
          </a:xfrm>
          <a:prstGeom prst="rect">
            <a:avLst/>
          </a:prstGeom>
          <a:solidFill>
            <a:schemeClr val="bg1"/>
          </a:solidFill>
          <a:ln w="9525" algn="ctr">
            <a:solidFill>
              <a:schemeClr val="tx1"/>
            </a:solidFill>
            <a:miter lim="800000"/>
            <a:headEnd/>
            <a:tailEnd/>
          </a:ln>
        </p:spPr>
        <p:txBody>
          <a:bodyPr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lnSpc>
                <a:spcPts val="1300"/>
              </a:lnSpc>
              <a:spcBef>
                <a:spcPct val="0"/>
              </a:spcBef>
              <a:buClrTx/>
              <a:buSzTx/>
              <a:buFontTx/>
              <a:buNone/>
            </a:pPr>
            <a:r>
              <a:rPr lang="ja-JP" altLang="en-US" sz="1200" b="1">
                <a:solidFill>
                  <a:srgbClr val="000000"/>
                </a:solidFill>
                <a:latin typeface="Calibri" pitchFamily="34" charset="0"/>
                <a:ea typeface="ＭＳ ゴシック" pitchFamily="49" charset="-128"/>
              </a:rPr>
              <a:t>③　精神障害者に対する総合的雇用支援</a:t>
            </a:r>
          </a:p>
          <a:p>
            <a:pPr eaLnBrk="1" hangingPunct="1">
              <a:lnSpc>
                <a:spcPts val="1300"/>
              </a:lnSpc>
              <a:spcBef>
                <a:spcPct val="0"/>
              </a:spcBef>
              <a:buClrTx/>
              <a:buSzTx/>
              <a:buFontTx/>
              <a:buNone/>
            </a:pPr>
            <a:r>
              <a:rPr lang="ja-JP" altLang="en-US" sz="1100">
                <a:solidFill>
                  <a:srgbClr val="000000"/>
                </a:solidFill>
                <a:latin typeface="Calibri" pitchFamily="34" charset="0"/>
                <a:ea typeface="ＭＳ 明朝" pitchFamily="17" charset="-128"/>
              </a:rPr>
              <a:t>　</a:t>
            </a:r>
            <a:r>
              <a:rPr lang="ja-JP" altLang="en-US" sz="1100">
                <a:solidFill>
                  <a:srgbClr val="000000"/>
                </a:solidFill>
                <a:latin typeface="ＭＳ 明朝" pitchFamily="17" charset="-128"/>
                <a:ea typeface="ＭＳ 明朝" pitchFamily="17" charset="-128"/>
              </a:rPr>
              <a:t>地域障害者職業センターにおいて、専任の精神障害者担当カウンセラーを配置し、主治医等との連携の下、新規雇入れ、職場復帰、雇用継続に係る様々な支援ニーズに対して、総合的な支援を実施。</a:t>
            </a:r>
            <a:endParaRPr lang="ja-JP" altLang="en-US" sz="1100" b="1">
              <a:solidFill>
                <a:srgbClr val="000000"/>
              </a:solidFill>
              <a:latin typeface="ＭＳ 明朝" pitchFamily="17" charset="-128"/>
              <a:ea typeface="ＭＳ 明朝" pitchFamily="17" charset="-128"/>
            </a:endParaRPr>
          </a:p>
        </p:txBody>
      </p:sp>
      <p:sp>
        <p:nvSpPr>
          <p:cNvPr id="13325" name="Text Box 5"/>
          <p:cNvSpPr txBox="1">
            <a:spLocks noChangeArrowheads="1"/>
          </p:cNvSpPr>
          <p:nvPr/>
        </p:nvSpPr>
        <p:spPr bwMode="auto">
          <a:xfrm>
            <a:off x="294087" y="2276478"/>
            <a:ext cx="4447381" cy="1311275"/>
          </a:xfrm>
          <a:prstGeom prst="rect">
            <a:avLst/>
          </a:prstGeom>
          <a:solidFill>
            <a:schemeClr val="bg1"/>
          </a:solidFill>
          <a:ln w="9525" algn="ctr">
            <a:solidFill>
              <a:schemeClr val="tx1"/>
            </a:solidFill>
            <a:miter lim="800000"/>
            <a:headEnd/>
            <a:tailEnd/>
          </a:ln>
        </p:spPr>
        <p:txBody>
          <a:bodyPr rIns="0">
            <a:spAutoFit/>
          </a:bodyP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lnSpc>
                <a:spcPts val="1300"/>
              </a:lnSpc>
              <a:spcBef>
                <a:spcPct val="0"/>
              </a:spcBef>
              <a:buClrTx/>
              <a:buSzTx/>
              <a:buFontTx/>
              <a:buNone/>
            </a:pPr>
            <a:endParaRPr lang="en-US" altLang="ja-JP" sz="1200" b="1">
              <a:solidFill>
                <a:srgbClr val="000000"/>
              </a:solidFill>
              <a:latin typeface="ＭＳ ゴシック" pitchFamily="49" charset="-128"/>
              <a:ea typeface="ＭＳ ゴシック" pitchFamily="49" charset="-128"/>
            </a:endParaRPr>
          </a:p>
          <a:p>
            <a:pPr eaLnBrk="1" hangingPunct="1">
              <a:lnSpc>
                <a:spcPts val="1300"/>
              </a:lnSpc>
              <a:spcBef>
                <a:spcPct val="0"/>
              </a:spcBef>
              <a:buClrTx/>
              <a:buSzTx/>
              <a:buFontTx/>
              <a:buNone/>
            </a:pPr>
            <a:r>
              <a:rPr lang="en-US" altLang="ja-JP" sz="1200" b="1">
                <a:solidFill>
                  <a:srgbClr val="000000"/>
                </a:solidFill>
                <a:latin typeface="ＭＳ ゴシック" pitchFamily="49" charset="-128"/>
                <a:ea typeface="ＭＳ ゴシック" pitchFamily="49" charset="-128"/>
              </a:rPr>
              <a:t>② </a:t>
            </a:r>
            <a:r>
              <a:rPr lang="ja-JP" altLang="en-US" sz="1200" b="1">
                <a:solidFill>
                  <a:srgbClr val="000000"/>
                </a:solidFill>
                <a:latin typeface="ＭＳ ゴシック" pitchFamily="49" charset="-128"/>
                <a:ea typeface="ＭＳ ゴシック" pitchFamily="49" charset="-128"/>
              </a:rPr>
              <a:t>精神障害者雇用トータルサポーターの配置</a:t>
            </a:r>
            <a:r>
              <a:rPr lang="ja-JP" altLang="en-US" sz="800" b="1">
                <a:solidFill>
                  <a:srgbClr val="000000"/>
                </a:solidFill>
                <a:latin typeface="ＭＳ ゴシック" pitchFamily="49" charset="-128"/>
                <a:ea typeface="ＭＳ ゴシック" pitchFamily="49" charset="-128"/>
              </a:rPr>
              <a:t>　　　　　　　　</a:t>
            </a:r>
          </a:p>
          <a:p>
            <a:pPr eaLnBrk="1" hangingPunct="1">
              <a:lnSpc>
                <a:spcPts val="1300"/>
              </a:lnSpc>
              <a:spcBef>
                <a:spcPct val="15000"/>
              </a:spcBef>
              <a:buClrTx/>
              <a:buSzTx/>
              <a:buFontTx/>
              <a:buNone/>
            </a:pPr>
            <a:r>
              <a:rPr lang="ja-JP" altLang="en-US" sz="1100">
                <a:solidFill>
                  <a:srgbClr val="000000"/>
                </a:solidFill>
                <a:latin typeface="Calibri" pitchFamily="34" charset="0"/>
                <a:ea typeface="ＭＳ ゴシック" pitchFamily="49" charset="-128"/>
              </a:rPr>
              <a:t>　</a:t>
            </a:r>
            <a:r>
              <a:rPr lang="ja-JP" altLang="en-US" sz="1100">
                <a:solidFill>
                  <a:srgbClr val="000000"/>
                </a:solidFill>
                <a:latin typeface="ＭＳ 明朝" pitchFamily="17" charset="-128"/>
                <a:ea typeface="ＭＳ 明朝" pitchFamily="17" charset="-128"/>
              </a:rPr>
              <a:t>精神障害の専門的知識を有する「精神障害者雇用トータルサポーター」をハローワークに配置し、精神障害者等の求職者に対して専門的なカウンセリング、就職準備プログラム及び事業主への意識啓発等の支援を実施。</a:t>
            </a:r>
            <a:endParaRPr lang="en-US" altLang="ja-JP" sz="1100">
              <a:solidFill>
                <a:srgbClr val="000000"/>
              </a:solidFill>
              <a:latin typeface="ＭＳ 明朝" pitchFamily="17" charset="-128"/>
              <a:ea typeface="ＭＳ 明朝" pitchFamily="17" charset="-128"/>
            </a:endParaRPr>
          </a:p>
          <a:p>
            <a:pPr eaLnBrk="1" hangingPunct="1">
              <a:lnSpc>
                <a:spcPts val="1300"/>
              </a:lnSpc>
              <a:spcBef>
                <a:spcPct val="15000"/>
              </a:spcBef>
              <a:buClrTx/>
              <a:buSzTx/>
              <a:buFontTx/>
              <a:buNone/>
            </a:pPr>
            <a:endParaRPr lang="ja-JP" altLang="en-US" sz="1100">
              <a:solidFill>
                <a:srgbClr val="000000"/>
              </a:solidFill>
              <a:latin typeface="ＭＳ 明朝" pitchFamily="17" charset="-128"/>
              <a:ea typeface="ＭＳ 明朝" pitchFamily="17" charset="-128"/>
            </a:endParaRPr>
          </a:p>
        </p:txBody>
      </p:sp>
      <p:sp>
        <p:nvSpPr>
          <p:cNvPr id="13326" name="Rectangle 8"/>
          <p:cNvSpPr>
            <a:spLocks noChangeArrowheads="1"/>
          </p:cNvSpPr>
          <p:nvPr/>
        </p:nvSpPr>
        <p:spPr bwMode="auto">
          <a:xfrm>
            <a:off x="0" y="2"/>
            <a:ext cx="9906000" cy="404813"/>
          </a:xfrm>
          <a:prstGeom prst="rect">
            <a:avLst/>
          </a:prstGeom>
          <a:gradFill rotWithShape="0">
            <a:gsLst>
              <a:gs pos="0">
                <a:srgbClr val="DAFDA7"/>
              </a:gs>
              <a:gs pos="50000">
                <a:srgbClr val="FFFFFF"/>
              </a:gs>
              <a:gs pos="100000">
                <a:srgbClr val="DAFDA7"/>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lIns="4390" tIns="4390" rIns="4390" bIns="0"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50000"/>
              </a:spcBef>
              <a:buClrTx/>
              <a:buSzTx/>
              <a:buFontTx/>
              <a:buNone/>
            </a:pPr>
            <a:r>
              <a:rPr lang="ja-JP" altLang="en-US" sz="2400" b="1">
                <a:solidFill>
                  <a:srgbClr val="000000"/>
                </a:solidFill>
                <a:latin typeface="Calibri" pitchFamily="34" charset="0"/>
                <a:ea typeface="ＭＳ ゴシック" pitchFamily="49" charset="-128"/>
              </a:rPr>
              <a:t>精神障害者に対する主な雇用支援施策</a:t>
            </a:r>
          </a:p>
        </p:txBody>
      </p:sp>
      <p:sp>
        <p:nvSpPr>
          <p:cNvPr id="13327" name="Text Box 5"/>
          <p:cNvSpPr txBox="1">
            <a:spLocks noChangeArrowheads="1"/>
          </p:cNvSpPr>
          <p:nvPr/>
        </p:nvSpPr>
        <p:spPr bwMode="auto">
          <a:xfrm>
            <a:off x="271729" y="5373688"/>
            <a:ext cx="4447381" cy="1295400"/>
          </a:xfrm>
          <a:prstGeom prst="rect">
            <a:avLst/>
          </a:prstGeom>
          <a:solidFill>
            <a:schemeClr val="bg1"/>
          </a:solidFill>
          <a:ln w="9525" algn="ctr">
            <a:solidFill>
              <a:schemeClr val="tx1"/>
            </a:solidFill>
            <a:miter lim="800000"/>
            <a:headEnd/>
            <a:tailEnd/>
          </a:ln>
        </p:spPr>
        <p:txBody>
          <a:bodyPr anchor="ctr"/>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eaLnBrk="1" hangingPunct="1">
              <a:lnSpc>
                <a:spcPts val="1300"/>
              </a:lnSpc>
              <a:spcBef>
                <a:spcPct val="0"/>
              </a:spcBef>
              <a:buClrTx/>
              <a:buSzTx/>
              <a:buFontTx/>
              <a:buNone/>
            </a:pPr>
            <a:r>
              <a:rPr lang="ja-JP" altLang="en-US" sz="1200" b="1">
                <a:solidFill>
                  <a:srgbClr val="000000"/>
                </a:solidFill>
                <a:latin typeface="ＭＳ ゴシック" pitchFamily="49" charset="-128"/>
                <a:ea typeface="ＭＳ ゴシック" pitchFamily="49" charset="-128"/>
              </a:rPr>
              <a:t>④　</a:t>
            </a:r>
            <a:r>
              <a:rPr lang="ja-JP" altLang="en-US" sz="1000" b="1">
                <a:solidFill>
                  <a:srgbClr val="000000"/>
                </a:solidFill>
                <a:latin typeface="ＭＳ ゴシック" pitchFamily="49" charset="-128"/>
                <a:ea typeface="ＭＳ ゴシック" pitchFamily="49" charset="-128"/>
              </a:rPr>
              <a:t>医療機関と連携した精神障害者の就労支援モデル事業</a:t>
            </a:r>
            <a:r>
              <a:rPr lang="en-US" altLang="ja-JP" sz="1200" b="1">
                <a:solidFill>
                  <a:srgbClr val="000000"/>
                </a:solidFill>
                <a:latin typeface="Calibri" pitchFamily="34" charset="0"/>
                <a:ea typeface="ＭＳ ゴシック" pitchFamily="49" charset="-128"/>
              </a:rPr>
              <a:t> </a:t>
            </a:r>
            <a:r>
              <a:rPr lang="ja-JP" altLang="en-US" sz="1200" b="1">
                <a:solidFill>
                  <a:srgbClr val="000000"/>
                </a:solidFill>
                <a:latin typeface="ＭＳ ゴシック" pitchFamily="49" charset="-128"/>
                <a:ea typeface="ＭＳ ゴシック" pitchFamily="49" charset="-128"/>
              </a:rPr>
              <a:t>　　　　　　　　　　　　</a:t>
            </a:r>
          </a:p>
          <a:p>
            <a:pPr eaLnBrk="1" hangingPunct="1">
              <a:lnSpc>
                <a:spcPts val="1300"/>
              </a:lnSpc>
              <a:spcBef>
                <a:spcPct val="15000"/>
              </a:spcBef>
              <a:buClrTx/>
              <a:buSzTx/>
              <a:buFontTx/>
              <a:buNone/>
            </a:pPr>
            <a:r>
              <a:rPr lang="ja-JP" altLang="en-US" sz="1100">
                <a:solidFill>
                  <a:srgbClr val="000000"/>
                </a:solidFill>
                <a:latin typeface="Calibri" pitchFamily="34" charset="0"/>
                <a:ea typeface="ＭＳ ゴシック" pitchFamily="49" charset="-128"/>
              </a:rPr>
              <a:t>　</a:t>
            </a:r>
            <a:r>
              <a:rPr lang="ja-JP" altLang="en-US" sz="1100">
                <a:solidFill>
                  <a:srgbClr val="000000"/>
                </a:solidFill>
                <a:latin typeface="ＭＳ 明朝" pitchFamily="17" charset="-128"/>
                <a:ea typeface="ＭＳ 明朝" pitchFamily="17" charset="-128"/>
              </a:rPr>
              <a:t>医療機関における精神障害者への就労支援の取組や、地域の就労支援機関との連携を促進するモデル事業を実施。</a:t>
            </a:r>
            <a:endParaRPr lang="en-US" altLang="ja-JP" sz="1100">
              <a:solidFill>
                <a:srgbClr val="000000"/>
              </a:solidFill>
              <a:latin typeface="ＭＳ 明朝" pitchFamily="17" charset="-128"/>
              <a:ea typeface="ＭＳ 明朝" pitchFamily="17" charset="-128"/>
            </a:endParaRPr>
          </a:p>
        </p:txBody>
      </p:sp>
      <p:sp>
        <p:nvSpPr>
          <p:cNvPr id="26" name="Text Box 7"/>
          <p:cNvSpPr txBox="1">
            <a:spLocks noChangeArrowheads="1"/>
          </p:cNvSpPr>
          <p:nvPr/>
        </p:nvSpPr>
        <p:spPr bwMode="auto">
          <a:xfrm>
            <a:off x="5109503" y="5876928"/>
            <a:ext cx="4445661" cy="792163"/>
          </a:xfrm>
          <a:prstGeom prst="rect">
            <a:avLst/>
          </a:prstGeom>
          <a:solidFill>
            <a:schemeClr val="bg1"/>
          </a:solidFill>
          <a:ln w="9525" algn="ctr">
            <a:solidFill>
              <a:schemeClr val="tx1"/>
            </a:solidFill>
            <a:miter lim="800000"/>
            <a:headEnd/>
            <a:tailEnd/>
          </a:ln>
        </p:spPr>
        <p:txBody>
          <a:bodyPr anchor="ctr"/>
          <a:lstStyle/>
          <a:p>
            <a:pPr fontAlgn="auto">
              <a:lnSpc>
                <a:spcPts val="1300"/>
              </a:lnSpc>
              <a:spcBef>
                <a:spcPts val="0"/>
              </a:spcBef>
              <a:spcAft>
                <a:spcPts val="0"/>
              </a:spcAft>
              <a:defRPr/>
            </a:pPr>
            <a:r>
              <a:rPr lang="ja-JP" altLang="en-US" sz="1200" b="1" dirty="0">
                <a:solidFill>
                  <a:prstClr val="black"/>
                </a:solidFill>
                <a:latin typeface="ＭＳ ゴシック" pitchFamily="49" charset="-128"/>
                <a:ea typeface="ＭＳ ゴシック" pitchFamily="49" charset="-128"/>
              </a:rPr>
              <a:t>⑥</a:t>
            </a:r>
            <a:r>
              <a:rPr lang="en-US" altLang="ja-JP" sz="1200" b="1" dirty="0">
                <a:solidFill>
                  <a:prstClr val="black"/>
                </a:solidFill>
                <a:latin typeface="ＭＳ ゴシック" pitchFamily="49" charset="-128"/>
                <a:ea typeface="ＭＳ ゴシック" pitchFamily="49" charset="-128"/>
              </a:rPr>
              <a:t> </a:t>
            </a:r>
            <a:r>
              <a:rPr lang="ja-JP" altLang="en-US" sz="1200" b="1" dirty="0">
                <a:solidFill>
                  <a:prstClr val="black"/>
                </a:solidFill>
                <a:latin typeface="ＭＳ ゴシック" pitchFamily="49" charset="-128"/>
                <a:ea typeface="ＭＳ ゴシック" pitchFamily="49" charset="-128"/>
              </a:rPr>
              <a:t>医療機関等との連携による就労支援セミナー等</a:t>
            </a:r>
          </a:p>
          <a:p>
            <a:pPr fontAlgn="auto">
              <a:lnSpc>
                <a:spcPts val="1300"/>
              </a:lnSpc>
              <a:spcBef>
                <a:spcPts val="0"/>
              </a:spcBef>
              <a:spcAft>
                <a:spcPts val="0"/>
              </a:spcAft>
              <a:defRPr/>
            </a:pPr>
            <a:r>
              <a:rPr lang="ja-JP" altLang="en-US" sz="1050" dirty="0">
                <a:solidFill>
                  <a:prstClr val="black"/>
                </a:solidFill>
                <a:latin typeface="Calibri"/>
                <a:ea typeface="ＭＳ 明朝" pitchFamily="17" charset="-128"/>
              </a:rPr>
              <a:t>　利用者及び職員向けに就職活動に関する知識等についてセミナーを実施することにより、就職に向けた取組・支援を的確に行えるよう援助。</a:t>
            </a:r>
            <a:endParaRPr lang="ja-JP" altLang="en-US" sz="1050" b="1" dirty="0">
              <a:solidFill>
                <a:prstClr val="black"/>
              </a:solidFill>
              <a:latin typeface="ＭＳ ゴシック" pitchFamily="49" charset="-128"/>
              <a:ea typeface="ＭＳ 明朝" pitchFamily="17" charset="-128"/>
            </a:endParaRPr>
          </a:p>
        </p:txBody>
      </p:sp>
      <p:sp>
        <p:nvSpPr>
          <p:cNvPr id="18" name="スライド番号プレースホルダー 2"/>
          <p:cNvSpPr>
            <a:spLocks/>
          </p:cNvSpPr>
          <p:nvPr/>
        </p:nvSpPr>
        <p:spPr bwMode="auto">
          <a:xfrm>
            <a:off x="9400381"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a:solidFill>
                  <a:srgbClr val="FFFFFF"/>
                </a:solidFill>
                <a:latin typeface="Franklin Gothic Book" pitchFamily="34" charset="0"/>
                <a:ea typeface="HGｺﾞｼｯｸM" pitchFamily="49" charset="-128"/>
              </a:rPr>
              <a:t>８</a:t>
            </a:r>
          </a:p>
        </p:txBody>
      </p:sp>
    </p:spTree>
    <p:extLst>
      <p:ext uri="{BB962C8B-B14F-4D97-AF65-F5344CB8AC3E}">
        <p14:creationId xmlns:p14="http://schemas.microsoft.com/office/powerpoint/2010/main" val="31713451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テキスト ボックス 29"/>
          <p:cNvSpPr txBox="1"/>
          <p:nvPr/>
        </p:nvSpPr>
        <p:spPr>
          <a:xfrm>
            <a:off x="194471" y="6180751"/>
            <a:ext cx="9555000" cy="646331"/>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北海道、青森、宮城、栃木、埼玉、千葉、東京、神奈川、新潟、長野、岐阜、静岡、愛知、京都、大阪、兵庫、岡山、広島、福岡、長崎、　</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熊本及び鹿児島 （２２局）</a:t>
            </a:r>
            <a:endParaRPr lang="en-US" altLang="ja-JP" sz="1200" dirty="0" smtClean="0">
              <a:solidFill>
                <a:prstClr val="black"/>
              </a:solidFill>
            </a:endParaRPr>
          </a:p>
        </p:txBody>
      </p:sp>
      <p:sp>
        <p:nvSpPr>
          <p:cNvPr id="44" name="Rectangle 8"/>
          <p:cNvSpPr>
            <a:spLocks noChangeArrowheads="1"/>
          </p:cNvSpPr>
          <p:nvPr/>
        </p:nvSpPr>
        <p:spPr bwMode="auto">
          <a:xfrm>
            <a:off x="0" y="0"/>
            <a:ext cx="9906000" cy="396000"/>
          </a:xfrm>
          <a:prstGeom prst="rect">
            <a:avLst/>
          </a:prstGeom>
          <a:gradFill rotWithShape="0">
            <a:gsLst>
              <a:gs pos="0">
                <a:srgbClr val="DAFDA7"/>
              </a:gs>
              <a:gs pos="50000">
                <a:srgbClr val="FFFFFF"/>
              </a:gs>
              <a:gs pos="100000">
                <a:srgbClr val="DAFDA7"/>
              </a:gs>
            </a:gsLst>
            <a:lin ang="5400000" scaled="1"/>
          </a:gradFill>
          <a:ln w="9525">
            <a:noFill/>
            <a:miter lim="800000"/>
            <a:headEnd/>
            <a:tailEnd/>
          </a:ln>
        </p:spPr>
        <p:txBody>
          <a:bodyPr lIns="4390" tIns="4390" rIns="4390" bIns="0" anchor="ctr"/>
          <a:lstStyle/>
          <a:p>
            <a:pPr algn="ctr">
              <a:spcBef>
                <a:spcPct val="50000"/>
              </a:spcBef>
            </a:pPr>
            <a:endParaRPr lang="ja-JP" altLang="en-US" sz="2400" b="1" dirty="0">
              <a:solidFill>
                <a:srgbClr val="000000"/>
              </a:solidFill>
              <a:ea typeface="ＭＳ ゴシック" pitchFamily="49" charset="-128"/>
            </a:endParaRPr>
          </a:p>
        </p:txBody>
      </p:sp>
      <p:sp>
        <p:nvSpPr>
          <p:cNvPr id="4" name="Rectangle 5"/>
          <p:cNvSpPr txBox="1">
            <a:spLocks noChangeArrowheads="1"/>
          </p:cNvSpPr>
          <p:nvPr/>
        </p:nvSpPr>
        <p:spPr bwMode="auto">
          <a:xfrm>
            <a:off x="-39555" y="1"/>
            <a:ext cx="9906000" cy="436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algn="ctr">
              <a:defRPr/>
            </a:pPr>
            <a:r>
              <a:rPr lang="ja-JP" altLang="en-US" kern="0" dirty="0" smtClean="0">
                <a:solidFill>
                  <a:prstClr val="black"/>
                </a:solidFill>
              </a:rPr>
              <a:t>精神科医療機関とハローワークの連携モデル事業の実施について</a:t>
            </a:r>
            <a:r>
              <a:rPr lang="ja-JP" altLang="en-US" kern="0" dirty="0" smtClean="0">
                <a:solidFill>
                  <a:srgbClr val="FF0000"/>
                </a:solidFill>
              </a:rPr>
              <a:t>（２８年度新規事業）</a:t>
            </a:r>
          </a:p>
        </p:txBody>
      </p:sp>
      <p:sp>
        <p:nvSpPr>
          <p:cNvPr id="28" name="角丸四角形 27"/>
          <p:cNvSpPr/>
          <p:nvPr/>
        </p:nvSpPr>
        <p:spPr>
          <a:xfrm>
            <a:off x="141972" y="1751234"/>
            <a:ext cx="9633000" cy="243585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ja-JP" altLang="en-US">
              <a:solidFill>
                <a:prstClr val="black"/>
              </a:solidFill>
            </a:endParaRPr>
          </a:p>
        </p:txBody>
      </p:sp>
      <p:sp>
        <p:nvSpPr>
          <p:cNvPr id="5" name="テキスト ボックス 4"/>
          <p:cNvSpPr txBox="1"/>
          <p:nvPr/>
        </p:nvSpPr>
        <p:spPr>
          <a:xfrm>
            <a:off x="116998" y="624552"/>
            <a:ext cx="9750000" cy="853292"/>
          </a:xfrm>
          <a:prstGeom prst="rect">
            <a:avLst/>
          </a:prstGeom>
          <a:ln>
            <a:bevel/>
          </a:ln>
        </p:spPr>
        <p:style>
          <a:lnRef idx="2">
            <a:schemeClr val="accent2"/>
          </a:lnRef>
          <a:fillRef idx="1">
            <a:schemeClr val="lt1"/>
          </a:fillRef>
          <a:effectRef idx="0">
            <a:schemeClr val="accent2"/>
          </a:effectRef>
          <a:fontRef idx="minor">
            <a:schemeClr val="dk1"/>
          </a:fontRef>
        </p:style>
        <p:txBody>
          <a:bodyPr wrap="square" lIns="144000" tIns="72000" rIns="144000" bIns="72000" rtlCol="0">
            <a:spAutoFit/>
          </a:bodyPr>
          <a:lstStyle/>
          <a:p>
            <a:pPr defTabSz="913710"/>
            <a:r>
              <a:rPr lang="ja-JP" altLang="en-US" sz="1600" dirty="0" smtClean="0">
                <a:solidFill>
                  <a:prstClr val="black"/>
                </a:solidFill>
              </a:rPr>
              <a:t>　</a:t>
            </a:r>
            <a:r>
              <a:rPr lang="ja-JP" altLang="en-US" sz="1400" dirty="0" smtClean="0">
                <a:solidFill>
                  <a:prstClr val="black"/>
                </a:solidFill>
              </a:rPr>
              <a:t>都市部のハローワークにおいて、就労支援プログラム等を実施する医療機関と連携したモデル事業を実施し、当該医療機関との信頼関係を構築するとともに、地域の他の医療機関に対してもハローワークでの取組状況について普及・啓発を図り、医療機関との連携を推進することとする。</a:t>
            </a:r>
            <a:r>
              <a:rPr lang="ja-JP" altLang="en-US" sz="1600" dirty="0" smtClean="0">
                <a:solidFill>
                  <a:prstClr val="black"/>
                </a:solidFill>
              </a:rPr>
              <a:t>　　</a:t>
            </a:r>
            <a:r>
              <a:rPr lang="ja-JP" altLang="en-US" sz="1200" dirty="0" smtClean="0">
                <a:solidFill>
                  <a:prstClr val="black"/>
                </a:solidFill>
              </a:rPr>
              <a:t>　</a:t>
            </a:r>
            <a:r>
              <a:rPr lang="ja-JP" altLang="en-US" sz="1200" dirty="0" smtClean="0">
                <a:solidFill>
                  <a:srgbClr val="FF0000"/>
                </a:solidFill>
              </a:rPr>
              <a:t>　　　　　　　　　　　　　　　　　　　　　　　　　　　　　　　　　　　　</a:t>
            </a:r>
            <a:r>
              <a:rPr lang="ja-JP" altLang="en-US" sz="1200" dirty="0" smtClean="0">
                <a:solidFill>
                  <a:prstClr val="black"/>
                </a:solidFill>
              </a:rPr>
              <a:t>　</a:t>
            </a:r>
            <a:endParaRPr lang="ja-JP" altLang="en-US" sz="1050" dirty="0">
              <a:solidFill>
                <a:prstClr val="black"/>
              </a:solidFill>
            </a:endParaRPr>
          </a:p>
        </p:txBody>
      </p:sp>
      <p:sp>
        <p:nvSpPr>
          <p:cNvPr id="15" name="正方形/長方形 14"/>
          <p:cNvSpPr/>
          <p:nvPr/>
        </p:nvSpPr>
        <p:spPr>
          <a:xfrm>
            <a:off x="445747" y="2228605"/>
            <a:ext cx="3315000" cy="612000"/>
          </a:xfrm>
          <a:prstGeom prst="rect">
            <a:avLst/>
          </a:prstGeom>
          <a:no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indent="-457200" defTabSz="913710">
              <a:defRPr/>
            </a:pPr>
            <a:endParaRPr lang="en-US" altLang="ja-JP" sz="1300" dirty="0" smtClean="0">
              <a:solidFill>
                <a:prstClr val="black"/>
              </a:solidFill>
            </a:endParaRPr>
          </a:p>
          <a:p>
            <a:pPr indent="-457200" defTabSz="913710">
              <a:defRPr/>
            </a:pPr>
            <a:endParaRPr lang="en-US" altLang="ja-JP" sz="1300" dirty="0">
              <a:solidFill>
                <a:prstClr val="black"/>
              </a:solidFill>
            </a:endParaRPr>
          </a:p>
          <a:p>
            <a:pPr indent="-457200" defTabSz="913710">
              <a:defRPr/>
            </a:pPr>
            <a:endParaRPr lang="en-US" altLang="ja-JP" sz="1300" dirty="0" smtClean="0">
              <a:solidFill>
                <a:prstClr val="black"/>
              </a:solidFill>
            </a:endParaRPr>
          </a:p>
          <a:p>
            <a:pPr indent="-457200" defTabSz="913710">
              <a:defRPr/>
            </a:pPr>
            <a:r>
              <a:rPr lang="ja-JP" altLang="en-US" sz="1100" dirty="0" smtClean="0">
                <a:solidFill>
                  <a:prstClr val="black"/>
                </a:solidFill>
              </a:rPr>
              <a:t>①一定の実績のある就労支援プログラムを実施。</a:t>
            </a:r>
            <a:r>
              <a:rPr lang="en-US" altLang="ja-JP" sz="1100" dirty="0" smtClean="0">
                <a:solidFill>
                  <a:prstClr val="black"/>
                </a:solidFill>
              </a:rPr>
              <a:t/>
            </a:r>
            <a:br>
              <a:rPr lang="en-US" altLang="ja-JP" sz="1100" dirty="0" smtClean="0">
                <a:solidFill>
                  <a:prstClr val="black"/>
                </a:solidFill>
              </a:rPr>
            </a:br>
            <a:r>
              <a:rPr lang="ja-JP" altLang="en-US" sz="1100" smtClean="0">
                <a:solidFill>
                  <a:prstClr val="black"/>
                </a:solidFill>
              </a:rPr>
              <a:t>②支援対象者</a:t>
            </a:r>
            <a:r>
              <a:rPr lang="ja-JP" altLang="en-US" sz="1100" dirty="0" smtClean="0">
                <a:solidFill>
                  <a:prstClr val="black"/>
                </a:solidFill>
              </a:rPr>
              <a:t>の就職可能性が確認できる。</a:t>
            </a:r>
            <a:endParaRPr lang="en-US" altLang="ja-JP" sz="1100" dirty="0" smtClean="0">
              <a:solidFill>
                <a:prstClr val="black"/>
              </a:solidFill>
            </a:endParaRPr>
          </a:p>
          <a:p>
            <a:pPr indent="-457200" defTabSz="913710">
              <a:defRPr/>
            </a:pPr>
            <a:r>
              <a:rPr lang="ja-JP" altLang="en-US" sz="1100" dirty="0" smtClean="0">
                <a:solidFill>
                  <a:prstClr val="black"/>
                </a:solidFill>
              </a:rPr>
              <a:t>③事業実施体制の整備がされている。　</a:t>
            </a:r>
            <a:r>
              <a:rPr lang="ja-JP" altLang="en-US" sz="1300" dirty="0" smtClean="0">
                <a:solidFill>
                  <a:prstClr val="black"/>
                </a:solidFill>
              </a:rPr>
              <a:t>　　　　</a:t>
            </a:r>
            <a:endParaRPr lang="en-US" altLang="ja-JP" sz="1300" dirty="0" smtClean="0">
              <a:solidFill>
                <a:prstClr val="black"/>
              </a:solidFill>
            </a:endParaRPr>
          </a:p>
          <a:p>
            <a:pPr indent="-457200" defTabSz="913710">
              <a:defRPr/>
            </a:pPr>
            <a:r>
              <a:rPr lang="ja-JP" altLang="en-US" sz="1300" dirty="0" smtClean="0">
                <a:solidFill>
                  <a:prstClr val="black"/>
                </a:solidFill>
              </a:rPr>
              <a:t>　　　　　　　　　　　　　　　　　　　　　　　　　　　　　　</a:t>
            </a:r>
            <a:endParaRPr lang="en-US" altLang="ja-JP" sz="1300" dirty="0">
              <a:solidFill>
                <a:prstClr val="black"/>
              </a:solidFill>
            </a:endParaRPr>
          </a:p>
          <a:p>
            <a:pPr indent="-457200" defTabSz="913710">
              <a:defRPr/>
            </a:pPr>
            <a:endParaRPr lang="en-US" altLang="ja-JP" sz="1300" dirty="0" smtClean="0">
              <a:solidFill>
                <a:prstClr val="black"/>
              </a:solidFill>
            </a:endParaRPr>
          </a:p>
          <a:p>
            <a:pPr defTabSz="913710">
              <a:defRPr/>
            </a:pPr>
            <a:endParaRPr lang="ja-JP" altLang="en-US" sz="1300" dirty="0">
              <a:solidFill>
                <a:prstClr val="black"/>
              </a:solidFill>
            </a:endParaRPr>
          </a:p>
        </p:txBody>
      </p:sp>
      <p:sp>
        <p:nvSpPr>
          <p:cNvPr id="14" name="テキスト ボックス 13"/>
          <p:cNvSpPr txBox="1"/>
          <p:nvPr/>
        </p:nvSpPr>
        <p:spPr>
          <a:xfrm>
            <a:off x="1129214" y="1966878"/>
            <a:ext cx="1755000" cy="288147"/>
          </a:xfrm>
          <a:prstGeom prst="rect">
            <a:avLst/>
          </a:prstGeom>
          <a:ln/>
        </p:spPr>
        <p:style>
          <a:lnRef idx="2">
            <a:schemeClr val="accent1"/>
          </a:lnRef>
          <a:fillRef idx="1">
            <a:schemeClr val="lt1"/>
          </a:fillRef>
          <a:effectRef idx="0">
            <a:schemeClr val="accent1"/>
          </a:effectRef>
          <a:fontRef idx="minor">
            <a:schemeClr val="dk1"/>
          </a:fontRef>
        </p:style>
        <p:txBody>
          <a:bodyPr wrap="square" lIns="72000" tIns="36000" rIns="72000" bIns="36000" rtlCol="0">
            <a:spAutoFit/>
          </a:bodyPr>
          <a:lstStyle/>
          <a:p>
            <a:pPr defTabSz="913710"/>
            <a:r>
              <a:rPr lang="ja-JP" altLang="en-US" sz="1400" b="1" dirty="0" smtClean="0">
                <a:solidFill>
                  <a:prstClr val="black"/>
                </a:solidFill>
              </a:rPr>
              <a:t>連携対象医療機関</a:t>
            </a:r>
            <a:endParaRPr lang="ja-JP" altLang="en-US" sz="1400" b="1" dirty="0">
              <a:solidFill>
                <a:prstClr val="black"/>
              </a:solidFill>
            </a:endParaRPr>
          </a:p>
        </p:txBody>
      </p:sp>
      <p:pic>
        <p:nvPicPr>
          <p:cNvPr id="51" name="Picture 70" descr="j0431641[1]"/>
          <p:cNvPicPr>
            <a:picLocks noChangeAspect="1" noChangeArrowheads="1"/>
          </p:cNvPicPr>
          <p:nvPr/>
        </p:nvPicPr>
        <p:blipFill>
          <a:blip r:embed="rId3" cstate="print"/>
          <a:srcRect/>
          <a:stretch>
            <a:fillRect/>
          </a:stretch>
        </p:blipFill>
        <p:spPr bwMode="auto">
          <a:xfrm>
            <a:off x="7448111" y="2534605"/>
            <a:ext cx="392608" cy="366434"/>
          </a:xfrm>
          <a:prstGeom prst="rect">
            <a:avLst/>
          </a:prstGeom>
          <a:noFill/>
          <a:ln w="9525">
            <a:noFill/>
            <a:miter lim="800000"/>
            <a:headEnd/>
            <a:tailEnd/>
          </a:ln>
        </p:spPr>
      </p:pic>
      <p:sp>
        <p:nvSpPr>
          <p:cNvPr id="31" name="テキスト ボックス 30"/>
          <p:cNvSpPr txBox="1"/>
          <p:nvPr/>
        </p:nvSpPr>
        <p:spPr>
          <a:xfrm>
            <a:off x="272480" y="404664"/>
            <a:ext cx="1170130" cy="318924"/>
          </a:xfrm>
          <a:prstGeom prst="rect">
            <a:avLst/>
          </a:prstGeom>
          <a:solidFill>
            <a:schemeClr val="accent6">
              <a:lumMod val="40000"/>
              <a:lumOff val="60000"/>
            </a:schemeClr>
          </a:solidFill>
          <a:ln w="12700">
            <a:solidFill>
              <a:schemeClr val="tx1"/>
            </a:solidFill>
            <a:bevel/>
          </a:ln>
          <a:effectLst/>
        </p:spPr>
        <p:txBody>
          <a:bodyPr wrap="square" lIns="72000" tIns="36000" rIns="72000" bIns="36000" rtlCol="0">
            <a:spAutoFit/>
          </a:bodyPr>
          <a:lstStyle/>
          <a:p>
            <a:pPr defTabSz="913710"/>
            <a:r>
              <a:rPr lang="ja-JP" altLang="en-US" sz="1600" dirty="0" smtClean="0">
                <a:solidFill>
                  <a:prstClr val="black"/>
                </a:solidFill>
              </a:rPr>
              <a:t>１　目　的</a:t>
            </a:r>
            <a:endParaRPr lang="ja-JP" altLang="en-US" sz="1600" dirty="0">
              <a:solidFill>
                <a:prstClr val="black"/>
              </a:solidFill>
            </a:endParaRPr>
          </a:p>
        </p:txBody>
      </p:sp>
      <p:sp>
        <p:nvSpPr>
          <p:cNvPr id="2" name="角丸四角形 1"/>
          <p:cNvSpPr/>
          <p:nvPr/>
        </p:nvSpPr>
        <p:spPr>
          <a:xfrm>
            <a:off x="6576576" y="1971826"/>
            <a:ext cx="2184243" cy="51355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b="1" dirty="0" smtClean="0">
                <a:solidFill>
                  <a:prstClr val="black"/>
                </a:solidFill>
              </a:rPr>
              <a:t>事業実施ハローワーク</a:t>
            </a:r>
            <a:endParaRPr lang="ja-JP" altLang="en-US" sz="1400" b="1" dirty="0">
              <a:solidFill>
                <a:prstClr val="black"/>
              </a:solidFill>
            </a:endParaRPr>
          </a:p>
        </p:txBody>
      </p:sp>
      <p:sp>
        <p:nvSpPr>
          <p:cNvPr id="41" name="テキスト ボックス 40"/>
          <p:cNvSpPr txBox="1"/>
          <p:nvPr/>
        </p:nvSpPr>
        <p:spPr>
          <a:xfrm>
            <a:off x="256891" y="1549852"/>
            <a:ext cx="1791517" cy="318924"/>
          </a:xfrm>
          <a:prstGeom prst="rect">
            <a:avLst/>
          </a:prstGeom>
          <a:solidFill>
            <a:schemeClr val="accent6">
              <a:lumMod val="40000"/>
              <a:lumOff val="60000"/>
            </a:schemeClr>
          </a:solidFill>
          <a:ln w="12700">
            <a:solidFill>
              <a:schemeClr val="tx1"/>
            </a:solidFill>
            <a:bevel/>
          </a:ln>
          <a:effectLst/>
        </p:spPr>
        <p:txBody>
          <a:bodyPr wrap="square" lIns="72000" tIns="36000" rIns="72000" bIns="36000" rtlCol="0">
            <a:spAutoFit/>
          </a:bodyPr>
          <a:lstStyle/>
          <a:p>
            <a:pPr defTabSz="913710"/>
            <a:r>
              <a:rPr lang="ja-JP" altLang="en-US" sz="1600" dirty="0" smtClean="0">
                <a:solidFill>
                  <a:prstClr val="black"/>
                </a:solidFill>
              </a:rPr>
              <a:t>２　事業実施体制</a:t>
            </a:r>
            <a:endParaRPr lang="ja-JP" altLang="en-US" sz="1600" dirty="0">
              <a:solidFill>
                <a:prstClr val="black"/>
              </a:solidFill>
            </a:endParaRPr>
          </a:p>
        </p:txBody>
      </p:sp>
      <p:sp>
        <p:nvSpPr>
          <p:cNvPr id="23" name="テキスト ボックス 22"/>
          <p:cNvSpPr txBox="1"/>
          <p:nvPr/>
        </p:nvSpPr>
        <p:spPr>
          <a:xfrm>
            <a:off x="6466450" y="2876605"/>
            <a:ext cx="2574000" cy="854080"/>
          </a:xfrm>
          <a:prstGeom prst="rect">
            <a:avLst/>
          </a:prstGeom>
          <a:noFill/>
        </p:spPr>
        <p:txBody>
          <a:bodyPr wrap="square" rtlCol="0">
            <a:spAutoFit/>
          </a:bodyPr>
          <a:lstStyle/>
          <a:p>
            <a:r>
              <a:rPr lang="ja-JP" altLang="en-US" sz="1050" b="1" dirty="0" smtClean="0">
                <a:solidFill>
                  <a:prstClr val="black"/>
                </a:solidFill>
              </a:rPr>
              <a:t>事業責任者（</a:t>
            </a:r>
            <a:r>
              <a:rPr lang="en-US" altLang="ja-JP" sz="1050" b="1" dirty="0" smtClean="0">
                <a:solidFill>
                  <a:prstClr val="black"/>
                </a:solidFill>
              </a:rPr>
              <a:t>HW</a:t>
            </a:r>
            <a:r>
              <a:rPr lang="ja-JP" altLang="en-US" sz="1050" b="1" dirty="0" smtClean="0">
                <a:solidFill>
                  <a:prstClr val="black"/>
                </a:solidFill>
              </a:rPr>
              <a:t>統括職業指導官等）</a:t>
            </a:r>
            <a:endParaRPr lang="en-US" altLang="ja-JP" sz="1050" b="1" dirty="0" smtClean="0">
              <a:solidFill>
                <a:prstClr val="black"/>
              </a:solidFill>
            </a:endParaRPr>
          </a:p>
          <a:p>
            <a:r>
              <a:rPr lang="ja-JP" altLang="en-US" sz="1050" b="1" dirty="0" smtClean="0">
                <a:solidFill>
                  <a:prstClr val="black"/>
                </a:solidFill>
              </a:rPr>
              <a:t>就職支援コーディネーター（医療機関連携担当）　</a:t>
            </a:r>
            <a:r>
              <a:rPr lang="en-US" altLang="ja-JP" sz="1050" b="1" dirty="0" smtClean="0">
                <a:solidFill>
                  <a:srgbClr val="FF0000"/>
                </a:solidFill>
              </a:rPr>
              <a:t>※</a:t>
            </a:r>
            <a:r>
              <a:rPr lang="ja-JP" altLang="en-US" sz="1050" b="1" dirty="0" smtClean="0">
                <a:solidFill>
                  <a:srgbClr val="FF0000"/>
                </a:solidFill>
              </a:rPr>
              <a:t>新規要求</a:t>
            </a:r>
            <a:endParaRPr lang="en-US" altLang="ja-JP" sz="1050" b="1" dirty="0" smtClean="0">
              <a:solidFill>
                <a:srgbClr val="FF0000"/>
              </a:solidFill>
            </a:endParaRPr>
          </a:p>
          <a:p>
            <a:endParaRPr lang="ja-JP" altLang="en-US" b="1" dirty="0">
              <a:solidFill>
                <a:prstClr val="black"/>
              </a:solidFill>
            </a:endParaRPr>
          </a:p>
        </p:txBody>
      </p:sp>
      <p:sp>
        <p:nvSpPr>
          <p:cNvPr id="59" name="テキスト ボックス 58"/>
          <p:cNvSpPr txBox="1"/>
          <p:nvPr/>
        </p:nvSpPr>
        <p:spPr>
          <a:xfrm>
            <a:off x="847028" y="2911073"/>
            <a:ext cx="2926929" cy="553998"/>
          </a:xfrm>
          <a:prstGeom prst="rect">
            <a:avLst/>
          </a:prstGeom>
          <a:noFill/>
        </p:spPr>
        <p:txBody>
          <a:bodyPr wrap="square" rtlCol="0">
            <a:spAutoFit/>
          </a:bodyPr>
          <a:lstStyle/>
          <a:p>
            <a:r>
              <a:rPr lang="ja-JP" altLang="en-US" sz="1200" b="1" dirty="0" smtClean="0">
                <a:solidFill>
                  <a:prstClr val="black"/>
                </a:solidFill>
              </a:rPr>
              <a:t>医療機関就労支援プログラム担当者</a:t>
            </a:r>
            <a:endParaRPr lang="en-US" altLang="ja-JP" sz="1200" b="1" dirty="0" smtClean="0">
              <a:solidFill>
                <a:prstClr val="black"/>
              </a:solidFill>
            </a:endParaRPr>
          </a:p>
          <a:p>
            <a:endParaRPr lang="ja-JP" altLang="en-US" dirty="0">
              <a:solidFill>
                <a:prstClr val="black"/>
              </a:solidFill>
            </a:endParaRPr>
          </a:p>
        </p:txBody>
      </p:sp>
      <p:sp>
        <p:nvSpPr>
          <p:cNvPr id="25" name="テキスト ボックス 24"/>
          <p:cNvSpPr txBox="1"/>
          <p:nvPr/>
        </p:nvSpPr>
        <p:spPr>
          <a:xfrm>
            <a:off x="175500" y="4389056"/>
            <a:ext cx="9555000" cy="1569660"/>
          </a:xfrm>
          <a:prstGeom prst="rect">
            <a:avLst/>
          </a:prstGeom>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200" dirty="0" smtClean="0">
                <a:solidFill>
                  <a:prstClr val="black"/>
                </a:solidFill>
              </a:rPr>
              <a:t>　</a:t>
            </a:r>
            <a:endParaRPr lang="en-US" altLang="ja-JP" sz="1200" dirty="0">
              <a:solidFill>
                <a:prstClr val="black"/>
              </a:solidFill>
            </a:endParaRPr>
          </a:p>
          <a:p>
            <a:r>
              <a:rPr lang="ja-JP" altLang="en-US" sz="1200" dirty="0" smtClean="0">
                <a:solidFill>
                  <a:prstClr val="black"/>
                </a:solidFill>
              </a:rPr>
              <a:t>　○主治医等として医療機関の関与は継続。就労支援の観点から支援対象者を医療機関からハローワークに引き継ぐ。</a:t>
            </a:r>
            <a:endParaRPr lang="en-US" altLang="ja-JP" sz="1200" dirty="0" smtClean="0">
              <a:solidFill>
                <a:prstClr val="black"/>
              </a:solidFill>
            </a:endParaRPr>
          </a:p>
          <a:p>
            <a:r>
              <a:rPr lang="ja-JP" altLang="en-US" sz="1200" dirty="0" smtClean="0">
                <a:solidFill>
                  <a:prstClr val="black"/>
                </a:solidFill>
              </a:rPr>
              <a:t>　○支援方法については、</a:t>
            </a:r>
            <a:r>
              <a:rPr lang="ja-JP" altLang="en-US" sz="1200" dirty="0" smtClean="0">
                <a:solidFill>
                  <a:srgbClr val="FF0000"/>
                </a:solidFill>
              </a:rPr>
              <a:t>「チーム支援事業」を活用</a:t>
            </a:r>
            <a:r>
              <a:rPr lang="ja-JP" altLang="en-US" sz="1200" dirty="0" smtClean="0">
                <a:solidFill>
                  <a:prstClr val="black"/>
                </a:solidFill>
              </a:rPr>
              <a:t>し、支援期間は原則</a:t>
            </a:r>
            <a:r>
              <a:rPr lang="en-US" altLang="ja-JP" sz="1200" dirty="0" smtClean="0">
                <a:solidFill>
                  <a:prstClr val="black"/>
                </a:solidFill>
              </a:rPr>
              <a:t>6</a:t>
            </a:r>
            <a:r>
              <a:rPr lang="ja-JP" altLang="en-US" sz="1200" dirty="0" smtClean="0">
                <a:solidFill>
                  <a:prstClr val="black"/>
                </a:solidFill>
              </a:rPr>
              <a:t>ヶ月以内とする。</a:t>
            </a:r>
            <a:endParaRPr lang="en-US" altLang="ja-JP" sz="1200" dirty="0" smtClean="0">
              <a:solidFill>
                <a:prstClr val="black"/>
              </a:solidFill>
            </a:endParaRPr>
          </a:p>
          <a:p>
            <a:r>
              <a:rPr lang="ja-JP" altLang="en-US" sz="1200" dirty="0" smtClean="0">
                <a:solidFill>
                  <a:prstClr val="black"/>
                </a:solidFill>
              </a:rPr>
              <a:t>　○想定される支援内容は次のとおり。</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①職業相談・紹介、キャリアコンサルティング、就職ガイダンス（履歴書の書き方等）、職業訓練あっせん等の就労支援サービス</a:t>
            </a:r>
            <a:r>
              <a:rPr lang="en-US" altLang="ja-JP" sz="1200" dirty="0" smtClean="0">
                <a:solidFill>
                  <a:prstClr val="black"/>
                </a:solidFill>
              </a:rPr>
              <a:t>   </a:t>
            </a:r>
            <a:r>
              <a:rPr lang="ja-JP" altLang="en-US" sz="1200" dirty="0" smtClean="0">
                <a:solidFill>
                  <a:prstClr val="black"/>
                </a:solidFill>
              </a:rPr>
              <a:t>　　</a:t>
            </a:r>
            <a:r>
              <a:rPr lang="ja-JP" altLang="en-US" sz="1200" dirty="0">
                <a:solidFill>
                  <a:prstClr val="black"/>
                </a:solidFill>
              </a:rPr>
              <a:t>　</a:t>
            </a:r>
            <a:r>
              <a:rPr lang="ja-JP" altLang="en-US" sz="1200" dirty="0" smtClean="0">
                <a:solidFill>
                  <a:prstClr val="black"/>
                </a:solidFill>
              </a:rPr>
              <a:t>　　</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②職場実習等の機会の積極的な提供</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③</a:t>
            </a:r>
            <a:r>
              <a:rPr lang="en-US" altLang="ja-JP" sz="1200" dirty="0" smtClean="0">
                <a:solidFill>
                  <a:prstClr val="black"/>
                </a:solidFill>
              </a:rPr>
              <a:t>3</a:t>
            </a:r>
            <a:r>
              <a:rPr lang="ja-JP" altLang="en-US" sz="1200" dirty="0" smtClean="0">
                <a:solidFill>
                  <a:prstClr val="black"/>
                </a:solidFill>
              </a:rPr>
              <a:t>ヶ月目と支援期間終了時に医療機関側の担当者を含めたケース会議の開催</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④職場定着支援等のフォローアップ支援の実施</a:t>
            </a:r>
            <a:endParaRPr lang="ja-JP" altLang="en-US" sz="1200" dirty="0">
              <a:solidFill>
                <a:prstClr val="black"/>
              </a:solidFill>
            </a:endParaRPr>
          </a:p>
        </p:txBody>
      </p:sp>
      <p:sp>
        <p:nvSpPr>
          <p:cNvPr id="38" name="正方形/長方形 37"/>
          <p:cNvSpPr/>
          <p:nvPr/>
        </p:nvSpPr>
        <p:spPr>
          <a:xfrm>
            <a:off x="4089529" y="2269384"/>
            <a:ext cx="2450768" cy="432000"/>
          </a:xfrm>
          <a:prstGeom prst="rect">
            <a:avLst/>
          </a:prstGeom>
          <a:noFill/>
          <a:ln w="22225">
            <a:noFill/>
            <a:prstDash val="sysDot"/>
          </a:ln>
        </p:spPr>
        <p:style>
          <a:lnRef idx="2">
            <a:schemeClr val="accent6"/>
          </a:lnRef>
          <a:fillRef idx="1">
            <a:schemeClr val="lt1"/>
          </a:fillRef>
          <a:effectRef idx="0">
            <a:schemeClr val="accent6"/>
          </a:effectRef>
          <a:fontRef idx="minor">
            <a:schemeClr val="dk1"/>
          </a:fontRef>
        </p:style>
        <p:txBody>
          <a:bodyPr rtlCol="0" anchor="ctr"/>
          <a:lstStyle/>
          <a:p>
            <a:pPr indent="-457200" defTabSz="913710">
              <a:defRPr/>
            </a:pPr>
            <a:endParaRPr lang="en-US" altLang="ja-JP" sz="1300" dirty="0" smtClean="0">
              <a:solidFill>
                <a:prstClr val="black"/>
              </a:solidFill>
            </a:endParaRPr>
          </a:p>
          <a:p>
            <a:pPr indent="-457200" defTabSz="913710">
              <a:defRPr/>
            </a:pPr>
            <a:endParaRPr lang="en-US" altLang="ja-JP" sz="1200" dirty="0" smtClean="0">
              <a:solidFill>
                <a:prstClr val="black"/>
              </a:solidFill>
            </a:endParaRPr>
          </a:p>
          <a:p>
            <a:pPr indent="-457200" defTabSz="913710">
              <a:defRPr/>
            </a:pPr>
            <a:endParaRPr lang="en-US" altLang="ja-JP" sz="1200" dirty="0">
              <a:solidFill>
                <a:prstClr val="black"/>
              </a:solidFill>
            </a:endParaRPr>
          </a:p>
          <a:p>
            <a:pPr indent="-457200" defTabSz="913710">
              <a:defRPr/>
            </a:pPr>
            <a:r>
              <a:rPr lang="ja-JP" altLang="en-US" sz="1100" dirty="0" smtClean="0">
                <a:solidFill>
                  <a:prstClr val="black"/>
                </a:solidFill>
              </a:rPr>
              <a:t>①事業実施計画</a:t>
            </a:r>
            <a:endParaRPr lang="en-US" altLang="ja-JP" sz="1100" dirty="0" smtClean="0">
              <a:solidFill>
                <a:prstClr val="black"/>
              </a:solidFill>
            </a:endParaRPr>
          </a:p>
          <a:p>
            <a:pPr indent="-457200" defTabSz="913710">
              <a:defRPr/>
            </a:pPr>
            <a:r>
              <a:rPr lang="ja-JP" altLang="en-US" sz="1100" dirty="0" smtClean="0">
                <a:solidFill>
                  <a:prstClr val="black"/>
                </a:solidFill>
              </a:rPr>
              <a:t>②個人情報の相互利用・守秘義務</a:t>
            </a:r>
            <a:r>
              <a:rPr lang="ja-JP" altLang="en-US" sz="1200" dirty="0" smtClean="0">
                <a:solidFill>
                  <a:prstClr val="black"/>
                </a:solidFill>
              </a:rPr>
              <a:t>　　　　　</a:t>
            </a:r>
            <a:endParaRPr lang="en-US" altLang="ja-JP" sz="1200" dirty="0" smtClean="0">
              <a:solidFill>
                <a:prstClr val="black"/>
              </a:solidFill>
            </a:endParaRPr>
          </a:p>
          <a:p>
            <a:pPr indent="-457200" defTabSz="913710">
              <a:defRPr/>
            </a:pPr>
            <a:r>
              <a:rPr lang="ja-JP" altLang="en-US" sz="1200" dirty="0" smtClean="0">
                <a:solidFill>
                  <a:prstClr val="black"/>
                </a:solidFill>
              </a:rPr>
              <a:t>　　</a:t>
            </a:r>
            <a:endParaRPr lang="en-US" altLang="ja-JP" sz="1200" dirty="0">
              <a:solidFill>
                <a:prstClr val="black"/>
              </a:solidFill>
            </a:endParaRPr>
          </a:p>
          <a:p>
            <a:pPr indent="-457200" defTabSz="913710">
              <a:defRPr/>
            </a:pPr>
            <a:endParaRPr lang="en-US" altLang="ja-JP" sz="1300" dirty="0" smtClean="0">
              <a:solidFill>
                <a:prstClr val="black"/>
              </a:solidFill>
            </a:endParaRPr>
          </a:p>
          <a:p>
            <a:pPr defTabSz="913710">
              <a:defRPr/>
            </a:pPr>
            <a:endParaRPr lang="ja-JP" altLang="en-US" sz="1300" dirty="0">
              <a:solidFill>
                <a:prstClr val="black"/>
              </a:solidFill>
            </a:endParaRPr>
          </a:p>
        </p:txBody>
      </p:sp>
      <p:sp>
        <p:nvSpPr>
          <p:cNvPr id="63" name="テキスト ボックス 62"/>
          <p:cNvSpPr txBox="1"/>
          <p:nvPr/>
        </p:nvSpPr>
        <p:spPr>
          <a:xfrm>
            <a:off x="315939" y="4286156"/>
            <a:ext cx="1672732" cy="318924"/>
          </a:xfrm>
          <a:prstGeom prst="rect">
            <a:avLst/>
          </a:prstGeom>
          <a:solidFill>
            <a:schemeClr val="accent6">
              <a:lumMod val="40000"/>
              <a:lumOff val="60000"/>
            </a:schemeClr>
          </a:solidFill>
          <a:ln w="12700">
            <a:solidFill>
              <a:schemeClr val="tx1"/>
            </a:solidFill>
            <a:bevel/>
          </a:ln>
          <a:effectLst/>
        </p:spPr>
        <p:txBody>
          <a:bodyPr wrap="square" lIns="72000" tIns="36000" rIns="72000" bIns="36000" rtlCol="0">
            <a:spAutoFit/>
          </a:bodyPr>
          <a:lstStyle/>
          <a:p>
            <a:pPr defTabSz="913710"/>
            <a:r>
              <a:rPr lang="ja-JP" altLang="en-US" sz="1600" dirty="0">
                <a:solidFill>
                  <a:prstClr val="black"/>
                </a:solidFill>
              </a:rPr>
              <a:t>３</a:t>
            </a:r>
            <a:r>
              <a:rPr lang="ja-JP" altLang="en-US" sz="1600" dirty="0" smtClean="0">
                <a:solidFill>
                  <a:prstClr val="black"/>
                </a:solidFill>
              </a:rPr>
              <a:t>　事業内容等</a:t>
            </a:r>
            <a:endParaRPr lang="ja-JP" altLang="en-US" sz="1600" dirty="0">
              <a:solidFill>
                <a:prstClr val="black"/>
              </a:solidFill>
            </a:endParaRPr>
          </a:p>
        </p:txBody>
      </p:sp>
      <p:sp>
        <p:nvSpPr>
          <p:cNvPr id="22" name="テキスト ボックス 21"/>
          <p:cNvSpPr txBox="1"/>
          <p:nvPr/>
        </p:nvSpPr>
        <p:spPr>
          <a:xfrm>
            <a:off x="4429946" y="3226005"/>
            <a:ext cx="1170000" cy="288147"/>
          </a:xfrm>
          <a:prstGeom prst="rect">
            <a:avLst/>
          </a:prstGeom>
          <a:ln/>
        </p:spPr>
        <p:style>
          <a:lnRef idx="2">
            <a:schemeClr val="accent1"/>
          </a:lnRef>
          <a:fillRef idx="1">
            <a:schemeClr val="lt1"/>
          </a:fillRef>
          <a:effectRef idx="0">
            <a:schemeClr val="accent1"/>
          </a:effectRef>
          <a:fontRef idx="minor">
            <a:schemeClr val="dk1"/>
          </a:fontRef>
        </p:style>
        <p:txBody>
          <a:bodyPr wrap="square" lIns="72000" tIns="36000" rIns="72000" bIns="36000" rtlCol="0">
            <a:spAutoFit/>
          </a:bodyPr>
          <a:lstStyle/>
          <a:p>
            <a:pPr defTabSz="913710"/>
            <a:r>
              <a:rPr lang="ja-JP" altLang="en-US" sz="1400" b="1" dirty="0" smtClean="0">
                <a:solidFill>
                  <a:prstClr val="black"/>
                </a:solidFill>
              </a:rPr>
              <a:t>支援対象者</a:t>
            </a:r>
            <a:endParaRPr lang="ja-JP" altLang="en-US" sz="1400" b="1" dirty="0">
              <a:solidFill>
                <a:prstClr val="black"/>
              </a:solidFill>
            </a:endParaRPr>
          </a:p>
        </p:txBody>
      </p:sp>
      <p:sp>
        <p:nvSpPr>
          <p:cNvPr id="26" name="正方形/長方形 25"/>
          <p:cNvSpPr/>
          <p:nvPr/>
        </p:nvSpPr>
        <p:spPr>
          <a:xfrm>
            <a:off x="2832161" y="3514151"/>
            <a:ext cx="4212000" cy="612000"/>
          </a:xfrm>
          <a:prstGeom prst="rect">
            <a:avLst/>
          </a:prstGeom>
          <a:noFill/>
          <a:ln>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indent="-457200" defTabSz="913710">
              <a:defRPr/>
            </a:pPr>
            <a:r>
              <a:rPr lang="ja-JP" altLang="en-US" sz="1300" dirty="0" smtClean="0">
                <a:solidFill>
                  <a:prstClr val="black"/>
                </a:solidFill>
              </a:rPr>
              <a:t>　　　　　　　　　　　　　</a:t>
            </a:r>
            <a:endParaRPr lang="en-US" altLang="ja-JP" sz="1300" dirty="0" smtClean="0">
              <a:solidFill>
                <a:prstClr val="black"/>
              </a:solidFill>
            </a:endParaRPr>
          </a:p>
          <a:p>
            <a:pPr indent="-457200" defTabSz="913710">
              <a:defRPr/>
            </a:pPr>
            <a:endParaRPr lang="en-US" altLang="ja-JP" sz="1300" dirty="0">
              <a:solidFill>
                <a:prstClr val="black"/>
              </a:solidFill>
            </a:endParaRPr>
          </a:p>
          <a:p>
            <a:pPr indent="-457200" defTabSz="913710">
              <a:defRPr/>
            </a:pPr>
            <a:endParaRPr lang="en-US" altLang="ja-JP" sz="1300" dirty="0" smtClean="0">
              <a:solidFill>
                <a:prstClr val="black"/>
              </a:solidFill>
            </a:endParaRPr>
          </a:p>
          <a:p>
            <a:pPr indent="-457200" defTabSz="913710">
              <a:defRPr/>
            </a:pPr>
            <a:r>
              <a:rPr lang="ja-JP" altLang="en-US" sz="1100" dirty="0" smtClean="0">
                <a:solidFill>
                  <a:prstClr val="black"/>
                </a:solidFill>
              </a:rPr>
              <a:t>①求職登録者・離職中である者（在職者は除く）</a:t>
            </a:r>
            <a:endParaRPr lang="en-US" altLang="ja-JP" sz="1100" dirty="0" smtClean="0">
              <a:solidFill>
                <a:prstClr val="black"/>
              </a:solidFill>
            </a:endParaRPr>
          </a:p>
          <a:p>
            <a:pPr indent="-457200" defTabSz="913710">
              <a:defRPr/>
            </a:pPr>
            <a:r>
              <a:rPr lang="ja-JP" altLang="en-US" sz="1100" dirty="0" smtClean="0">
                <a:solidFill>
                  <a:prstClr val="black"/>
                </a:solidFill>
              </a:rPr>
              <a:t>②障害を事業主に開示して就職支援を受けることに同意した者</a:t>
            </a:r>
            <a:r>
              <a:rPr lang="en-US" altLang="ja-JP" sz="1100" dirty="0" smtClean="0">
                <a:solidFill>
                  <a:prstClr val="black"/>
                </a:solidFill>
              </a:rPr>
              <a:t/>
            </a:r>
            <a:br>
              <a:rPr lang="en-US" altLang="ja-JP" sz="1100" dirty="0" smtClean="0">
                <a:solidFill>
                  <a:prstClr val="black"/>
                </a:solidFill>
              </a:rPr>
            </a:br>
            <a:r>
              <a:rPr lang="ja-JP" altLang="en-US" sz="1100" dirty="0" smtClean="0">
                <a:solidFill>
                  <a:prstClr val="black"/>
                </a:solidFill>
              </a:rPr>
              <a:t>③両機関で個人情報を共有することに同意している者　　　</a:t>
            </a:r>
            <a:r>
              <a:rPr lang="ja-JP" altLang="en-US" sz="1300" dirty="0" smtClean="0">
                <a:solidFill>
                  <a:prstClr val="black"/>
                </a:solidFill>
              </a:rPr>
              <a:t>　</a:t>
            </a:r>
            <a:endParaRPr lang="en-US" altLang="ja-JP" sz="1300" dirty="0" smtClean="0">
              <a:solidFill>
                <a:prstClr val="black"/>
              </a:solidFill>
            </a:endParaRPr>
          </a:p>
          <a:p>
            <a:pPr indent="-457200" defTabSz="913710">
              <a:defRPr/>
            </a:pPr>
            <a:r>
              <a:rPr lang="ja-JP" altLang="en-US" sz="1300" dirty="0" smtClean="0">
                <a:solidFill>
                  <a:prstClr val="black"/>
                </a:solidFill>
              </a:rPr>
              <a:t>　　　　　　　　　　　　　　　　　　　　　　　　　　　　　　</a:t>
            </a:r>
            <a:endParaRPr lang="en-US" altLang="ja-JP" sz="1300" dirty="0">
              <a:solidFill>
                <a:prstClr val="black"/>
              </a:solidFill>
            </a:endParaRPr>
          </a:p>
          <a:p>
            <a:pPr indent="-457200" defTabSz="913710">
              <a:defRPr/>
            </a:pPr>
            <a:endParaRPr lang="en-US" altLang="ja-JP" sz="1300" dirty="0" smtClean="0">
              <a:solidFill>
                <a:prstClr val="black"/>
              </a:solidFill>
            </a:endParaRPr>
          </a:p>
          <a:p>
            <a:pPr defTabSz="913710">
              <a:defRPr/>
            </a:pPr>
            <a:endParaRPr lang="ja-JP" altLang="en-US" sz="1300" dirty="0">
              <a:solidFill>
                <a:prstClr val="black"/>
              </a:solidFill>
            </a:endParaRPr>
          </a:p>
        </p:txBody>
      </p:sp>
      <p:sp>
        <p:nvSpPr>
          <p:cNvPr id="6" name="下矢印 5"/>
          <p:cNvSpPr/>
          <p:nvPr/>
        </p:nvSpPr>
        <p:spPr>
          <a:xfrm rot="5400000">
            <a:off x="8017835" y="2854254"/>
            <a:ext cx="452888" cy="15923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7" name="下矢印 26"/>
          <p:cNvSpPr/>
          <p:nvPr/>
        </p:nvSpPr>
        <p:spPr>
          <a:xfrm rot="16200000">
            <a:off x="1637502" y="2848546"/>
            <a:ext cx="446240" cy="14893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上下矢印 8"/>
          <p:cNvSpPr/>
          <p:nvPr/>
        </p:nvSpPr>
        <p:spPr>
          <a:xfrm rot="5400000">
            <a:off x="4820333" y="1801940"/>
            <a:ext cx="437736" cy="2490586"/>
          </a:xfrm>
          <a:prstGeom prst="up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上下矢印 9"/>
          <p:cNvSpPr/>
          <p:nvPr/>
        </p:nvSpPr>
        <p:spPr>
          <a:xfrm rot="5400000">
            <a:off x="4787005" y="905716"/>
            <a:ext cx="519461" cy="2347778"/>
          </a:xfrm>
          <a:prstGeom prst="up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 name="テキスト ボックス 11"/>
          <p:cNvSpPr txBox="1"/>
          <p:nvPr/>
        </p:nvSpPr>
        <p:spPr>
          <a:xfrm>
            <a:off x="4479472" y="1920876"/>
            <a:ext cx="1131000" cy="615553"/>
          </a:xfrm>
          <a:prstGeom prst="rect">
            <a:avLst/>
          </a:prstGeom>
          <a:noFill/>
        </p:spPr>
        <p:txBody>
          <a:bodyPr wrap="square" rtlCol="0">
            <a:spAutoFit/>
          </a:bodyPr>
          <a:lstStyle/>
          <a:p>
            <a:r>
              <a:rPr lang="ja-JP" altLang="en-US" sz="1600" dirty="0" smtClean="0">
                <a:solidFill>
                  <a:prstClr val="black"/>
                </a:solidFill>
              </a:rPr>
              <a:t>協定締結</a:t>
            </a:r>
            <a:endParaRPr lang="en-US" altLang="ja-JP" sz="1600" dirty="0" smtClean="0">
              <a:solidFill>
                <a:prstClr val="black"/>
              </a:solidFill>
            </a:endParaRPr>
          </a:p>
          <a:p>
            <a:endParaRPr lang="ja-JP" altLang="en-US" dirty="0">
              <a:solidFill>
                <a:prstClr val="black"/>
              </a:solidFill>
            </a:endParaRPr>
          </a:p>
        </p:txBody>
      </p:sp>
      <p:sp>
        <p:nvSpPr>
          <p:cNvPr id="17" name="テキスト ボックス 16"/>
          <p:cNvSpPr txBox="1"/>
          <p:nvPr/>
        </p:nvSpPr>
        <p:spPr>
          <a:xfrm>
            <a:off x="4540302" y="2901039"/>
            <a:ext cx="922047" cy="292388"/>
          </a:xfrm>
          <a:prstGeom prst="rect">
            <a:avLst/>
          </a:prstGeom>
          <a:noFill/>
        </p:spPr>
        <p:txBody>
          <a:bodyPr wrap="none" rtlCol="0">
            <a:spAutoFit/>
          </a:bodyPr>
          <a:lstStyle/>
          <a:p>
            <a:r>
              <a:rPr lang="ja-JP" altLang="en-US" sz="1300" dirty="0" smtClean="0">
                <a:solidFill>
                  <a:prstClr val="black"/>
                </a:solidFill>
              </a:rPr>
              <a:t>連携・調</a:t>
            </a:r>
            <a:r>
              <a:rPr lang="ja-JP" altLang="en-US" sz="1200" dirty="0" smtClean="0">
                <a:solidFill>
                  <a:prstClr val="black"/>
                </a:solidFill>
              </a:rPr>
              <a:t>整</a:t>
            </a:r>
            <a:endParaRPr lang="ja-JP" altLang="en-US" sz="1200" dirty="0">
              <a:solidFill>
                <a:prstClr val="black"/>
              </a:solidFill>
            </a:endParaRPr>
          </a:p>
        </p:txBody>
      </p:sp>
      <p:sp>
        <p:nvSpPr>
          <p:cNvPr id="19" name="テキスト ボックス 18"/>
          <p:cNvSpPr txBox="1"/>
          <p:nvPr/>
        </p:nvSpPr>
        <p:spPr>
          <a:xfrm>
            <a:off x="413892" y="3858068"/>
            <a:ext cx="2108269" cy="276999"/>
          </a:xfrm>
          <a:prstGeom prst="rect">
            <a:avLst/>
          </a:prstGeom>
          <a:noFill/>
        </p:spPr>
        <p:txBody>
          <a:bodyPr wrap="none" rtlCol="0">
            <a:spAutoFit/>
          </a:bodyPr>
          <a:lstStyle/>
          <a:p>
            <a:r>
              <a:rPr lang="ja-JP" altLang="en-US" sz="1200" b="1" dirty="0" smtClean="0">
                <a:solidFill>
                  <a:prstClr val="black"/>
                </a:solidFill>
              </a:rPr>
              <a:t>事業周知・参加希望者の把握</a:t>
            </a:r>
            <a:endParaRPr lang="ja-JP" altLang="en-US" sz="1200" b="1" dirty="0">
              <a:solidFill>
                <a:prstClr val="black"/>
              </a:solidFill>
            </a:endParaRPr>
          </a:p>
        </p:txBody>
      </p:sp>
      <p:sp>
        <p:nvSpPr>
          <p:cNvPr id="36" name="テキスト ボックス 35"/>
          <p:cNvSpPr txBox="1"/>
          <p:nvPr/>
        </p:nvSpPr>
        <p:spPr>
          <a:xfrm>
            <a:off x="7044628" y="3910088"/>
            <a:ext cx="2422458" cy="276999"/>
          </a:xfrm>
          <a:prstGeom prst="rect">
            <a:avLst/>
          </a:prstGeom>
          <a:noFill/>
        </p:spPr>
        <p:txBody>
          <a:bodyPr wrap="none" rtlCol="0">
            <a:spAutoFit/>
          </a:bodyPr>
          <a:lstStyle/>
          <a:p>
            <a:r>
              <a:rPr lang="ja-JP" altLang="en-US" sz="1200" b="1" dirty="0" smtClean="0">
                <a:solidFill>
                  <a:prstClr val="black"/>
                </a:solidFill>
              </a:rPr>
              <a:t>「就労支援チーム」による就職支援</a:t>
            </a:r>
            <a:endParaRPr lang="ja-JP" altLang="en-US" sz="1200" b="1" dirty="0">
              <a:solidFill>
                <a:prstClr val="black"/>
              </a:solidFill>
            </a:endParaRPr>
          </a:p>
        </p:txBody>
      </p:sp>
      <p:sp>
        <p:nvSpPr>
          <p:cNvPr id="29" name="テキスト ボックス 28"/>
          <p:cNvSpPr txBox="1"/>
          <p:nvPr/>
        </p:nvSpPr>
        <p:spPr>
          <a:xfrm>
            <a:off x="316283" y="6021288"/>
            <a:ext cx="1672732" cy="318924"/>
          </a:xfrm>
          <a:prstGeom prst="rect">
            <a:avLst/>
          </a:prstGeom>
          <a:solidFill>
            <a:schemeClr val="accent6">
              <a:lumMod val="40000"/>
              <a:lumOff val="60000"/>
            </a:schemeClr>
          </a:solidFill>
          <a:ln w="12700">
            <a:solidFill>
              <a:schemeClr val="tx1"/>
            </a:solidFill>
            <a:bevel/>
          </a:ln>
          <a:effectLst/>
        </p:spPr>
        <p:txBody>
          <a:bodyPr wrap="square" lIns="72000" tIns="36000" rIns="72000" bIns="36000" rtlCol="0">
            <a:spAutoFit/>
          </a:bodyPr>
          <a:lstStyle/>
          <a:p>
            <a:pPr defTabSz="913710"/>
            <a:r>
              <a:rPr lang="ja-JP" altLang="en-US" sz="1600" dirty="0" smtClean="0">
                <a:solidFill>
                  <a:prstClr val="black"/>
                </a:solidFill>
              </a:rPr>
              <a:t>４　実施労働局</a:t>
            </a:r>
            <a:endParaRPr lang="ja-JP" altLang="en-US" sz="1600" dirty="0">
              <a:solidFill>
                <a:prstClr val="black"/>
              </a:solidFill>
            </a:endParaRPr>
          </a:p>
        </p:txBody>
      </p:sp>
      <p:sp>
        <p:nvSpPr>
          <p:cNvPr id="32" name="スライド番号プレースホルダ 2"/>
          <p:cNvSpPr>
            <a:spLocks noGrp="1"/>
          </p:cNvSpPr>
          <p:nvPr>
            <p:ph type="sldNum" sz="quarter" idx="12"/>
          </p:nvPr>
        </p:nvSpPr>
        <p:spPr>
          <a:xfrm>
            <a:off x="7605295" y="6520260"/>
            <a:ext cx="2311400" cy="365125"/>
          </a:xfrm>
        </p:spPr>
        <p:txBody>
          <a:bodyPr/>
          <a:lstStyle/>
          <a:p>
            <a:fld id="{32927FFD-3D24-4EC2-AEC8-E83A8D96C0AC}" type="slidenum">
              <a:rPr kumimoji="1" lang="ja-JP" altLang="en-US" smtClean="0"/>
              <a:pPr/>
              <a:t>8</a:t>
            </a:fld>
            <a:endParaRPr kumimoji="1" lang="ja-JP" altLang="en-US" dirty="0"/>
          </a:p>
        </p:txBody>
      </p:sp>
      <p:sp>
        <p:nvSpPr>
          <p:cNvPr id="33" name="スライド番号プレースホルダー 2"/>
          <p:cNvSpPr>
            <a:spLocks/>
          </p:cNvSpPr>
          <p:nvPr/>
        </p:nvSpPr>
        <p:spPr bwMode="auto">
          <a:xfrm>
            <a:off x="9296936" y="6453336"/>
            <a:ext cx="350838" cy="291952"/>
          </a:xfrm>
          <a:prstGeom prst="ellipse">
            <a:avLst/>
          </a:prstGeom>
          <a:solidFill>
            <a:srgbClr val="D34817"/>
          </a:solidFill>
          <a:ln>
            <a:noFill/>
          </a:ln>
          <a:extLst>
            <a:ext uri="{91240B29-F687-4F45-9708-019B960494DF}">
              <a14:hiddenLine xmlns:a14="http://schemas.microsoft.com/office/drawing/2010/main" w="9525">
                <a:solidFill>
                  <a:srgbClr val="000000"/>
                </a:solidFill>
                <a:round/>
                <a:headEnd/>
                <a:tailEnd/>
              </a14:hiddenLine>
            </a:ext>
          </a:extLst>
        </p:spPr>
        <p:txBody>
          <a:bodyPr wrap="none" lIns="0" tIns="0" rIns="0" bIns="0" anchor="ctr" anchorCtr="1"/>
          <a:lstStyle>
            <a:lvl1pPr eaLnBrk="0" hangingPunct="0">
              <a:spcBef>
                <a:spcPts val="575"/>
              </a:spcBef>
              <a:buClr>
                <a:schemeClr val="accent1"/>
              </a:buClr>
              <a:buSzPct val="85000"/>
              <a:buFont typeface="Wingdings 2" pitchFamily="18" charset="2"/>
              <a:buChar char=""/>
              <a:defRPr kumimoji="1" sz="2600">
                <a:solidFill>
                  <a:schemeClr val="tx1"/>
                </a:solidFill>
                <a:latin typeface="Perpetua" pitchFamily="18" charset="0"/>
                <a:ea typeface="HG創英ﾌﾟﾚｾﾞﾝｽEB" pitchFamily="17" charset="-128"/>
              </a:defRPr>
            </a:lvl1pPr>
            <a:lvl2pPr marL="742950" indent="-285750" eaLnBrk="0" hangingPunct="0">
              <a:spcBef>
                <a:spcPts val="375"/>
              </a:spcBef>
              <a:buClr>
                <a:schemeClr val="accent2"/>
              </a:buClr>
              <a:buSzPct val="85000"/>
              <a:buFont typeface="Wingdings 2" pitchFamily="18" charset="2"/>
              <a:buChar char=""/>
              <a:defRPr kumimoji="1" sz="2400">
                <a:solidFill>
                  <a:schemeClr val="tx1"/>
                </a:solidFill>
                <a:latin typeface="Perpetua" pitchFamily="18" charset="0"/>
                <a:ea typeface="HG創英ﾌﾟﾚｾﾞﾝｽEB" pitchFamily="17" charset="-128"/>
              </a:defRPr>
            </a:lvl2pPr>
            <a:lvl3pPr marL="1143000" indent="-228600" eaLnBrk="0" hangingPunct="0">
              <a:spcBef>
                <a:spcPts val="375"/>
              </a:spcBef>
              <a:buClr>
                <a:srgbClr val="E6B1AB"/>
              </a:buClr>
              <a:buSzPct val="85000"/>
              <a:buFont typeface="Wingdings 2" pitchFamily="18" charset="2"/>
              <a:buChar char=""/>
              <a:defRPr kumimoji="1" sz="2000">
                <a:solidFill>
                  <a:schemeClr val="tx1"/>
                </a:solidFill>
                <a:latin typeface="Perpetua" pitchFamily="18" charset="0"/>
                <a:ea typeface="HG創英ﾌﾟﾚｾﾞﾝｽEB" pitchFamily="17" charset="-128"/>
              </a:defRPr>
            </a:lvl3pPr>
            <a:lvl4pPr marL="1600200" indent="-228600" eaLnBrk="0" hangingPunct="0">
              <a:spcBef>
                <a:spcPts val="375"/>
              </a:spcBef>
              <a:buClr>
                <a:srgbClr val="A28E6A"/>
              </a:buClr>
              <a:buSzPct val="80000"/>
              <a:buFont typeface="Wingdings 2" pitchFamily="18" charset="2"/>
              <a:buChar char=""/>
              <a:defRPr kumimoji="1" sz="2000">
                <a:solidFill>
                  <a:schemeClr val="tx1"/>
                </a:solidFill>
                <a:latin typeface="Perpetua" pitchFamily="18" charset="0"/>
                <a:ea typeface="HG創英ﾌﾟﾚｾﾞﾝｽEB" pitchFamily="17" charset="-128"/>
              </a:defRPr>
            </a:lvl4pPr>
            <a:lvl5pPr marL="2057400" indent="-228600" eaLnBrk="0" hangingPunct="0">
              <a:spcBef>
                <a:spcPts val="375"/>
              </a:spcBef>
              <a:buClr>
                <a:srgbClr val="A28E6A"/>
              </a:buClr>
              <a:buChar char="o"/>
              <a:defRPr kumimoji="1" sz="2000">
                <a:solidFill>
                  <a:schemeClr val="tx1"/>
                </a:solidFill>
                <a:latin typeface="Perpetua" pitchFamily="18" charset="0"/>
                <a:ea typeface="HG創英ﾌﾟﾚｾﾞﾝｽEB" pitchFamily="17" charset="-128"/>
              </a:defRPr>
            </a:lvl5pPr>
            <a:lvl6pPr marL="25146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6pPr>
            <a:lvl7pPr marL="29718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7pPr>
            <a:lvl8pPr marL="34290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8pPr>
            <a:lvl9pPr marL="3886200" indent="-228600" eaLnBrk="0" fontAlgn="base" hangingPunct="0">
              <a:spcBef>
                <a:spcPts val="375"/>
              </a:spcBef>
              <a:spcAft>
                <a:spcPct val="0"/>
              </a:spcAft>
              <a:buClr>
                <a:srgbClr val="A28E6A"/>
              </a:buClr>
              <a:buChar char="o"/>
              <a:defRPr kumimoji="1" sz="2000">
                <a:solidFill>
                  <a:schemeClr val="tx1"/>
                </a:solidFill>
                <a:latin typeface="Perpetua" pitchFamily="18" charset="0"/>
                <a:ea typeface="HG創英ﾌﾟﾚｾﾞﾝｽEB" pitchFamily="17" charset="-128"/>
              </a:defRPr>
            </a:lvl9pPr>
          </a:lstStyle>
          <a:p>
            <a:pPr algn="ctr" eaLnBrk="1" hangingPunct="1">
              <a:spcBef>
                <a:spcPct val="0"/>
              </a:spcBef>
              <a:buClrTx/>
              <a:buSzTx/>
              <a:buFontTx/>
              <a:buNone/>
            </a:pPr>
            <a:r>
              <a:rPr lang="ja-JP" altLang="en-US" sz="1400" dirty="0" smtClean="0">
                <a:solidFill>
                  <a:srgbClr val="FFFFFF"/>
                </a:solidFill>
                <a:latin typeface="Franklin Gothic Book" pitchFamily="34" charset="0"/>
                <a:ea typeface="HGｺﾞｼｯｸM" pitchFamily="49" charset="-128"/>
              </a:rPr>
              <a:t>９</a:t>
            </a:r>
            <a:endParaRPr lang="en-US" altLang="ja-JP" sz="1400" dirty="0" smtClean="0">
              <a:solidFill>
                <a:srgbClr val="FFFFFF"/>
              </a:solidFill>
              <a:latin typeface="Franklin Gothic Book" pitchFamily="34" charset="0"/>
              <a:ea typeface="HGｺﾞｼｯｸM" pitchFamily="49" charset="-128"/>
            </a:endParaRPr>
          </a:p>
        </p:txBody>
      </p:sp>
    </p:spTree>
    <p:extLst>
      <p:ext uri="{BB962C8B-B14F-4D97-AF65-F5344CB8AC3E}">
        <p14:creationId xmlns:p14="http://schemas.microsoft.com/office/powerpoint/2010/main" val="26201764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6432</TotalTime>
  <Words>3024</Words>
  <Application>Microsoft Office PowerPoint</Application>
  <PresentationFormat>A4 210 x 297 mm</PresentationFormat>
  <Paragraphs>1421</Paragraphs>
  <Slides>40</Slides>
  <Notes>25</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40</vt:i4>
      </vt:variant>
    </vt:vector>
  </HeadingPairs>
  <TitlesOfParts>
    <vt:vector size="43" baseType="lpstr">
      <vt:lpstr>Office ​​テーマ</vt:lpstr>
      <vt:lpstr>ワークシート</vt:lpstr>
      <vt:lpstr>ピクチャ</vt:lpstr>
      <vt:lpstr>PowerPoint プレゼンテーション</vt:lpstr>
      <vt:lpstr>○企業規模別・産業別の状況</vt:lpstr>
      <vt:lpstr>　○都道府県別の状況（平成27年6月1日現在）</vt:lpstr>
      <vt:lpstr>PowerPoint プレゼンテーション</vt:lpstr>
      <vt:lpstr>PowerPoint プレゼンテーション</vt:lpstr>
      <vt:lpstr>ハローワークにおける障害者の雇用促進のための取組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「トライアル雇用」による障害者雇用の推進 ～障害者トライアル雇用奨励金～</vt:lpstr>
      <vt:lpstr>PowerPoint プレゼンテーション</vt:lpstr>
      <vt:lpstr>PowerPoint プレゼンテーション</vt:lpstr>
      <vt:lpstr>　 発達障害者・難治性疾患患者雇用開発助成金</vt:lpstr>
      <vt:lpstr>　　　　障害者初回雇用奨励金</vt:lpstr>
      <vt:lpstr>中小企業障害者多数雇用施設設置等助成金</vt:lpstr>
      <vt:lpstr>PowerPoint プレゼンテーション</vt:lpstr>
      <vt:lpstr>障害者職場定着支援奨励金</vt:lpstr>
      <vt:lpstr>障害者職場適応援助促進助成金</vt:lpstr>
      <vt:lpstr>福祉、教育、医療から雇用への移行推進事業　</vt:lpstr>
      <vt:lpstr>障害者の雇用の促進等に関する法律の一部を改正する法律の概要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法定雇用率の対象となる障害者の範囲の変遷</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障対課（杉原）</dc:creator>
  <cp:lastModifiedBy>HOSTNAME</cp:lastModifiedBy>
  <cp:revision>561</cp:revision>
  <cp:lastPrinted>2016-05-14T05:23:06Z</cp:lastPrinted>
  <dcterms:created xsi:type="dcterms:W3CDTF">2014-03-24T05:11:11Z</dcterms:created>
  <dcterms:modified xsi:type="dcterms:W3CDTF">2016-06-21T10:41:08Z</dcterms:modified>
</cp:coreProperties>
</file>