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236" y="124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6B135EA-8912-4B8C-99E5-972311A0CACA}" type="datetimeFigureOut">
              <a:rPr kumimoji="1" lang="ja-JP" altLang="en-US" smtClean="0"/>
              <a:t>2015/8/10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2272949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6B135EA-8912-4B8C-99E5-972311A0CACA}" type="datetimeFigureOut">
              <a:rPr kumimoji="1" lang="ja-JP" altLang="en-US" smtClean="0"/>
              <a:t>2015/8/10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2383226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6B135EA-8912-4B8C-99E5-972311A0CACA}" type="datetimeFigureOut">
              <a:rPr kumimoji="1" lang="ja-JP" altLang="en-US" smtClean="0"/>
              <a:t>2015/8/10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3557672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6B135EA-8912-4B8C-99E5-972311A0CACA}" type="datetimeFigureOut">
              <a:rPr kumimoji="1" lang="ja-JP" altLang="en-US" smtClean="0"/>
              <a:t>2015/8/10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3012205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6B135EA-8912-4B8C-99E5-972311A0CACA}" type="datetimeFigureOut">
              <a:rPr kumimoji="1" lang="ja-JP" altLang="en-US" smtClean="0"/>
              <a:t>2015/8/10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2903248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6B135EA-8912-4B8C-99E5-972311A0CACA}" type="datetimeFigureOut">
              <a:rPr kumimoji="1" lang="ja-JP" altLang="en-US" smtClean="0"/>
              <a:t>2015/8/10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2125234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6B135EA-8912-4B8C-99E5-972311A0CACA}" type="datetimeFigureOut">
              <a:rPr kumimoji="1" lang="ja-JP" altLang="en-US" smtClean="0"/>
              <a:t>2015/8/10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2390332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6B135EA-8912-4B8C-99E5-972311A0CACA}" type="datetimeFigureOut">
              <a:rPr kumimoji="1" lang="ja-JP" altLang="en-US" smtClean="0"/>
              <a:t>2015/8/10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1585154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6B135EA-8912-4B8C-99E5-972311A0CACA}" type="datetimeFigureOut">
              <a:rPr kumimoji="1" lang="ja-JP" altLang="en-US" smtClean="0"/>
              <a:t>2015/8/10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2643918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6B135EA-8912-4B8C-99E5-972311A0CACA}" type="datetimeFigureOut">
              <a:rPr kumimoji="1" lang="ja-JP" altLang="en-US" smtClean="0"/>
              <a:t>2015/8/10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1591809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6B135EA-8912-4B8C-99E5-972311A0CACA}" type="datetimeFigureOut">
              <a:rPr kumimoji="1" lang="ja-JP" altLang="en-US" smtClean="0"/>
              <a:t>2015/8/10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1484934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96B135EA-8912-4B8C-99E5-972311A0CACA}" type="datetimeFigureOut">
              <a:rPr kumimoji="1" lang="ja-JP" altLang="en-US" smtClean="0"/>
              <a:t>2015/8/10</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572413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角丸四角形 18"/>
          <p:cNvSpPr/>
          <p:nvPr/>
        </p:nvSpPr>
        <p:spPr>
          <a:xfrm>
            <a:off x="548680" y="477237"/>
            <a:ext cx="5616624" cy="710387"/>
          </a:xfrm>
          <a:prstGeom prst="roundRect">
            <a:avLst/>
          </a:prstGeom>
        </p:spPr>
        <p:style>
          <a:lnRef idx="2">
            <a:schemeClr val="accent5"/>
          </a:lnRef>
          <a:fillRef idx="1">
            <a:schemeClr val="lt1"/>
          </a:fillRef>
          <a:effectRef idx="0">
            <a:schemeClr val="accent5"/>
          </a:effectRef>
          <a:fontRef idx="minor">
            <a:schemeClr val="dk1"/>
          </a:fontRef>
        </p:style>
        <p:txBody>
          <a:bodyPr lIns="36000" tIns="36000" rIns="36000" bIns="36000" rtlCol="0" anchor="ctr"/>
          <a:lstStyle/>
          <a:p>
            <a:pPr algn="ctr"/>
            <a:r>
              <a:rPr lang="ja-JP" altLang="en-US" dirty="0" smtClean="0"/>
              <a:t>平成</a:t>
            </a:r>
            <a:r>
              <a:rPr lang="en-US" altLang="ja-JP" dirty="0" smtClean="0"/>
              <a:t>27</a:t>
            </a:r>
            <a:r>
              <a:rPr lang="ja-JP" altLang="en-US" dirty="0" smtClean="0"/>
              <a:t>年度</a:t>
            </a:r>
            <a:r>
              <a:rPr lang="en-US" altLang="ja-JP" dirty="0" smtClean="0"/>
              <a:t/>
            </a:r>
            <a:br>
              <a:rPr lang="en-US" altLang="ja-JP" dirty="0" smtClean="0"/>
            </a:br>
            <a:r>
              <a:rPr lang="ja-JP" altLang="en-US" dirty="0" smtClean="0"/>
              <a:t>大阪障害者職業センター及び南大阪支所業務運営計画</a:t>
            </a:r>
            <a:endParaRPr lang="ja-JP" altLang="en-US" dirty="0"/>
          </a:p>
        </p:txBody>
      </p:sp>
      <p:sp>
        <p:nvSpPr>
          <p:cNvPr id="17" name="正方形/長方形 16"/>
          <p:cNvSpPr/>
          <p:nvPr/>
        </p:nvSpPr>
        <p:spPr>
          <a:xfrm>
            <a:off x="548680" y="4446369"/>
            <a:ext cx="5652628" cy="4532577"/>
          </a:xfrm>
          <a:prstGeom prst="rect">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548680" y="1446362"/>
            <a:ext cx="5688632" cy="2556284"/>
          </a:xfrm>
          <a:prstGeom prst="rect">
            <a:avLst/>
          </a:prstGeom>
        </p:spPr>
        <p:style>
          <a:lnRef idx="2">
            <a:schemeClr val="accent6"/>
          </a:lnRef>
          <a:fillRef idx="1">
            <a:schemeClr val="lt1"/>
          </a:fillRef>
          <a:effectRef idx="0">
            <a:schemeClr val="accent6"/>
          </a:effectRef>
          <a:fontRef idx="minor">
            <a:schemeClr val="dk1"/>
          </a:fontRef>
        </p:style>
        <p:txBody>
          <a:bodyPr lIns="72000" tIns="144000" rIns="72000" bIns="72000" rtlCol="0" anchor="ctr"/>
          <a:lstStyle/>
          <a:p>
            <a:pPr marL="228600" indent="-228600">
              <a:buFont typeface="+mj-ea"/>
              <a:buAutoNum type="circleNumDbPlain"/>
            </a:pPr>
            <a:r>
              <a:rPr kumimoji="1" lang="ja-JP" altLang="en-US" sz="1200" dirty="0" smtClean="0"/>
              <a:t>働くことを希望しながら、就職及び職場適応上の課題を有する障害者またはメンタル不調による休職者に対して、良質で専門的な支援を提供することにより、障害者の雇用の促進と職業の安定に貢献すること。</a:t>
            </a:r>
            <a:endParaRPr kumimoji="1" lang="en-US" altLang="ja-JP" sz="1200" dirty="0" smtClean="0"/>
          </a:p>
          <a:p>
            <a:pPr marL="228600" indent="-228600">
              <a:buFont typeface="+mj-ea"/>
              <a:buAutoNum type="circleNumDbPlain"/>
            </a:pPr>
            <a:r>
              <a:rPr lang="ja-JP" altLang="en-US" sz="1200" dirty="0" smtClean="0"/>
              <a:t>障害者の雇入れ及び雇用管理に課題を有する事業主に対して、専門的かつ体系的な支援を提供することにより、障害の有無に関わらず共に働く社会の実現に寄与すること。</a:t>
            </a:r>
            <a:endParaRPr lang="en-US" altLang="ja-JP" sz="1200" dirty="0" smtClean="0"/>
          </a:p>
          <a:p>
            <a:pPr marL="228600" indent="-228600">
              <a:buFont typeface="+mj-ea"/>
              <a:buAutoNum type="circleNumDbPlain"/>
            </a:pPr>
            <a:r>
              <a:rPr kumimoji="1" lang="ja-JP" altLang="en-US" sz="1200" dirty="0" smtClean="0"/>
              <a:t>障害者の就労支援を行う関係機関に対して、当機構及び当センターが持つ情報及び技術を提供し、かつ普及させることにより、地域の就労支援の量と質の向上に寄与すること。</a:t>
            </a:r>
            <a:endParaRPr kumimoji="1" lang="en-US" altLang="ja-JP" sz="1200" dirty="0" smtClean="0"/>
          </a:p>
          <a:p>
            <a:pPr marL="228600" indent="-228600">
              <a:buFont typeface="+mj-ea"/>
              <a:buAutoNum type="circleNumDbPlain"/>
            </a:pPr>
            <a:r>
              <a:rPr lang="ja-JP" altLang="en-US" sz="1200" dirty="0" smtClean="0"/>
              <a:t>独立行政法人としての使命を踏まえ、他の支援機関では実施が困難な職業リハビリテーション上の課題に取組むことにより、職業リハビリテーションの先導者としての役割をはたすこと。</a:t>
            </a:r>
            <a:endParaRPr kumimoji="1" lang="ja-JP" altLang="en-US" sz="1200" dirty="0"/>
          </a:p>
        </p:txBody>
      </p:sp>
      <p:sp>
        <p:nvSpPr>
          <p:cNvPr id="11" name="ホームベース 10"/>
          <p:cNvSpPr/>
          <p:nvPr/>
        </p:nvSpPr>
        <p:spPr>
          <a:xfrm>
            <a:off x="548680" y="4209677"/>
            <a:ext cx="5688632" cy="473385"/>
          </a:xfrm>
          <a:prstGeom prst="homePlate">
            <a:avLst/>
          </a:prstGeom>
        </p:spPr>
        <p:style>
          <a:lnRef idx="2">
            <a:schemeClr val="accent6"/>
          </a:lnRef>
          <a:fillRef idx="1">
            <a:schemeClr val="lt1"/>
          </a:fillRef>
          <a:effectRef idx="0">
            <a:schemeClr val="accent6"/>
          </a:effectRef>
          <a:fontRef idx="minor">
            <a:schemeClr val="dk1"/>
          </a:fontRef>
        </p:style>
        <p:txBody>
          <a:bodyPr rtlCol="0" anchor="ctr"/>
          <a:lstStyle/>
          <a:p>
            <a:pPr algn="dist"/>
            <a:r>
              <a:rPr lang="ja-JP" altLang="en-US" sz="2000" dirty="0" smtClean="0"/>
              <a:t>組織として取り組むべき課題と具体的な取組み</a:t>
            </a:r>
            <a:endParaRPr lang="ja-JP" altLang="en-US" sz="2000" dirty="0"/>
          </a:p>
        </p:txBody>
      </p:sp>
      <p:sp>
        <p:nvSpPr>
          <p:cNvPr id="12" name="角丸四角形 11"/>
          <p:cNvSpPr/>
          <p:nvPr/>
        </p:nvSpPr>
        <p:spPr>
          <a:xfrm>
            <a:off x="620688" y="4788024"/>
            <a:ext cx="5472608" cy="1296144"/>
          </a:xfrm>
          <a:prstGeom prst="roundRect">
            <a:avLst/>
          </a:prstGeom>
          <a:ln>
            <a:prstDash val="sysDash"/>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r>
              <a:rPr lang="ja-JP" altLang="en-US" sz="1200" dirty="0" smtClean="0"/>
              <a:t>精神障害者、発達障害者等に対する支援をさらに強化する。　　　　</a:t>
            </a:r>
            <a:endParaRPr lang="en-US" altLang="ja-JP" sz="1200" dirty="0" smtClean="0"/>
          </a:p>
          <a:p>
            <a:r>
              <a:rPr lang="ja-JP" altLang="en-US" sz="1000" dirty="0" smtClean="0"/>
              <a:t>○広報活動の強化による、センターの支援を必要としている精神障害者等の利用促進</a:t>
            </a:r>
            <a:endParaRPr lang="en-US" altLang="ja-JP" sz="1000" dirty="0" smtClean="0"/>
          </a:p>
          <a:p>
            <a:r>
              <a:rPr lang="ja-JP" altLang="en-US" sz="1000" dirty="0" smtClean="0"/>
              <a:t>○職業センター説明会の開催（毎週火曜日）</a:t>
            </a:r>
            <a:endParaRPr lang="en-US" altLang="ja-JP" sz="1000" dirty="0" smtClean="0"/>
          </a:p>
          <a:p>
            <a:r>
              <a:rPr lang="ja-JP" altLang="en-US" sz="1000" dirty="0" smtClean="0"/>
              <a:t>○発達障害者の気づきを促すための自己分析コースの試行実施　</a:t>
            </a:r>
            <a:endParaRPr lang="en-US" altLang="ja-JP" sz="1000" dirty="0"/>
          </a:p>
          <a:p>
            <a:r>
              <a:rPr lang="ja-JP" altLang="en-US" sz="1000" dirty="0" smtClean="0"/>
              <a:t>○精神障害者、発達障害者等に重点化したジョブコーチ支援の実施</a:t>
            </a:r>
            <a:endParaRPr lang="en-US" altLang="ja-JP" sz="1000" dirty="0" smtClean="0"/>
          </a:p>
          <a:p>
            <a:r>
              <a:rPr lang="ja-JP" altLang="en-US" sz="1000" dirty="0" smtClean="0"/>
              <a:t>○対象者層の変化に対応したリワーク支援の実施　</a:t>
            </a:r>
            <a:endParaRPr lang="ja-JP" altLang="en-US" sz="1000" dirty="0"/>
          </a:p>
        </p:txBody>
      </p:sp>
      <p:sp>
        <p:nvSpPr>
          <p:cNvPr id="13" name="角丸四角形 12"/>
          <p:cNvSpPr/>
          <p:nvPr/>
        </p:nvSpPr>
        <p:spPr>
          <a:xfrm>
            <a:off x="626883" y="6245596"/>
            <a:ext cx="5472608" cy="1080120"/>
          </a:xfrm>
          <a:prstGeom prst="roundRect">
            <a:avLst/>
          </a:prstGeom>
          <a:ln>
            <a:prstDash val="sysDash"/>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r>
              <a:rPr lang="ja-JP" altLang="en-US" sz="1200" dirty="0" smtClean="0"/>
              <a:t>関係機関に対する助言・援助業務を推進することにより、障害者の職業準備性を高め、就職及び職場定着を促進する。</a:t>
            </a:r>
            <a:endParaRPr lang="en-US" altLang="ja-JP" sz="1200" dirty="0"/>
          </a:p>
          <a:p>
            <a:r>
              <a:rPr lang="ja-JP" altLang="en-US" sz="1000" dirty="0" smtClean="0"/>
              <a:t> ○</a:t>
            </a:r>
            <a:r>
              <a:rPr lang="ja-JP" altLang="en-US" sz="1000" dirty="0"/>
              <a:t>広報周知活動の強化</a:t>
            </a:r>
            <a:endParaRPr lang="en-US" altLang="ja-JP" sz="1000" dirty="0"/>
          </a:p>
          <a:p>
            <a:r>
              <a:rPr lang="ja-JP" altLang="en-US" sz="1000" dirty="0" smtClean="0"/>
              <a:t> ○助言援助内容</a:t>
            </a:r>
            <a:r>
              <a:rPr lang="ja-JP" altLang="en-US" sz="1000" dirty="0"/>
              <a:t>のパッケージ化　</a:t>
            </a:r>
            <a:endParaRPr lang="en-US" altLang="ja-JP" sz="1000" dirty="0" smtClean="0"/>
          </a:p>
          <a:p>
            <a:r>
              <a:rPr lang="ja-JP" altLang="en-US" sz="1000" dirty="0" smtClean="0"/>
              <a:t> ○</a:t>
            </a:r>
            <a:r>
              <a:rPr lang="ja-JP" altLang="en-US" sz="1000" dirty="0"/>
              <a:t>協同支援の</a:t>
            </a:r>
            <a:r>
              <a:rPr lang="ja-JP" altLang="en-US" sz="1000" dirty="0" smtClean="0"/>
              <a:t>促進　</a:t>
            </a:r>
            <a:r>
              <a:rPr lang="ja-JP" altLang="en-US" sz="1000" dirty="0"/>
              <a:t>　</a:t>
            </a:r>
            <a:endParaRPr lang="en-US" altLang="ja-JP" sz="1000" dirty="0" smtClean="0"/>
          </a:p>
        </p:txBody>
      </p:sp>
      <p:sp>
        <p:nvSpPr>
          <p:cNvPr id="14" name="角丸四角形 13"/>
          <p:cNvSpPr/>
          <p:nvPr/>
        </p:nvSpPr>
        <p:spPr>
          <a:xfrm>
            <a:off x="646212" y="7495502"/>
            <a:ext cx="5472608" cy="1353695"/>
          </a:xfrm>
          <a:prstGeom prst="roundRect">
            <a:avLst/>
          </a:prstGeom>
          <a:ln>
            <a:prstDash val="sysDash"/>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r>
              <a:rPr lang="ja-JP" altLang="en-US" sz="1200" dirty="0"/>
              <a:t>事業</a:t>
            </a:r>
            <a:r>
              <a:rPr lang="ja-JP" altLang="en-US" sz="1200" dirty="0" smtClean="0"/>
              <a:t>主への支援を強化し、事業主が安心して障害者を雇用するとともに、適切な雇用管理を行うことにより、双方が良好な関係のもとに雇用関係が維持できるよう体系的な支援を行う。</a:t>
            </a:r>
            <a:endParaRPr lang="en-US" altLang="ja-JP" sz="1200" dirty="0"/>
          </a:p>
          <a:p>
            <a:r>
              <a:rPr lang="ja-JP" altLang="en-US" sz="1000" dirty="0"/>
              <a:t>○広報活動の</a:t>
            </a:r>
            <a:r>
              <a:rPr lang="ja-JP" altLang="en-US" sz="1000" dirty="0" smtClean="0"/>
              <a:t>強化</a:t>
            </a:r>
            <a:endParaRPr lang="en-US" altLang="ja-JP" sz="1000" dirty="0" smtClean="0"/>
          </a:p>
          <a:p>
            <a:r>
              <a:rPr lang="ja-JP" altLang="en-US" sz="1000" dirty="0" smtClean="0"/>
              <a:t>○障害者雇用率達成指導及び障害者雇用納付金関係業務との連携、提案型の事業主支援の実施</a:t>
            </a:r>
            <a:endParaRPr lang="en-US" altLang="ja-JP" sz="1000" dirty="0" smtClean="0"/>
          </a:p>
          <a:p>
            <a:r>
              <a:rPr lang="ja-JP" altLang="en-US" sz="1000" dirty="0"/>
              <a:t>○</a:t>
            </a:r>
            <a:r>
              <a:rPr lang="ja-JP" altLang="en-US" sz="1000" dirty="0" smtClean="0"/>
              <a:t>事業主支援ワークショップの開催（本所６回、支所２回）　</a:t>
            </a:r>
            <a:endParaRPr lang="ja-JP" altLang="en-US" sz="1000" dirty="0"/>
          </a:p>
        </p:txBody>
      </p:sp>
      <p:sp>
        <p:nvSpPr>
          <p:cNvPr id="4" name="角丸四角形 3"/>
          <p:cNvSpPr/>
          <p:nvPr/>
        </p:nvSpPr>
        <p:spPr>
          <a:xfrm>
            <a:off x="2314017" y="1266342"/>
            <a:ext cx="2232248" cy="36004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dist"/>
            <a:r>
              <a:rPr kumimoji="1" lang="ja-JP" altLang="en-US" dirty="0" smtClean="0"/>
              <a:t>組織の使命</a:t>
            </a:r>
            <a:endParaRPr kumimoji="1" lang="ja-JP" altLang="en-US" dirty="0"/>
          </a:p>
        </p:txBody>
      </p:sp>
      <p:sp>
        <p:nvSpPr>
          <p:cNvPr id="2" name="テキスト ボックス 1"/>
          <p:cNvSpPr txBox="1"/>
          <p:nvPr/>
        </p:nvSpPr>
        <p:spPr>
          <a:xfrm>
            <a:off x="5281525" y="71545"/>
            <a:ext cx="936104" cy="276999"/>
          </a:xfrm>
          <a:prstGeom prst="rect">
            <a:avLst/>
          </a:prstGeom>
          <a:solidFill>
            <a:schemeClr val="bg1"/>
          </a:solidFill>
          <a:ln w="15875">
            <a:solidFill>
              <a:schemeClr val="tx1"/>
            </a:solidFill>
          </a:ln>
        </p:spPr>
        <p:txBody>
          <a:bodyPr wrap="square" rtlCol="0">
            <a:spAutoFit/>
          </a:bodyPr>
          <a:lstStyle/>
          <a:p>
            <a:pPr algn="ctr"/>
            <a:r>
              <a:rPr kumimoji="1" lang="ja-JP" altLang="en-US" sz="1200" b="1" dirty="0" smtClean="0"/>
              <a:t>資料</a:t>
            </a:r>
            <a:r>
              <a:rPr kumimoji="1" lang="en-US" altLang="ja-JP" sz="1200" b="1" dirty="0" smtClean="0"/>
              <a:t>1</a:t>
            </a:r>
            <a:r>
              <a:rPr kumimoji="1" lang="ja-JP" altLang="en-US" sz="1200" b="1" dirty="0" smtClean="0"/>
              <a:t>－</a:t>
            </a:r>
            <a:r>
              <a:rPr kumimoji="1" lang="en-US" altLang="ja-JP" sz="1200" b="1" dirty="0" smtClean="0"/>
              <a:t>7</a:t>
            </a:r>
            <a:endParaRPr kumimoji="1" lang="ja-JP" altLang="en-US" sz="1200" b="1" dirty="0"/>
          </a:p>
        </p:txBody>
      </p:sp>
    </p:spTree>
    <p:extLst>
      <p:ext uri="{BB962C8B-B14F-4D97-AF65-F5344CB8AC3E}">
        <p14:creationId xmlns:p14="http://schemas.microsoft.com/office/powerpoint/2010/main" val="160053514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242</TotalTime>
  <Words>352</Words>
  <Application>Microsoft Office PowerPoint</Application>
  <PresentationFormat>画面に合わせる (4:3)</PresentationFormat>
  <Paragraphs>22</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独立行政法人 高齢・障害・求職者雇用支援機構</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平成26年度 大阪障害者職業センター及び南大阪支所業務運営計画</dc:title>
  <dc:creator/>
  <cp:lastModifiedBy>HOSTNAME</cp:lastModifiedBy>
  <cp:revision>31</cp:revision>
  <cp:lastPrinted>2015-05-21T10:49:07Z</cp:lastPrinted>
  <dcterms:created xsi:type="dcterms:W3CDTF">2014-05-01T23:47:25Z</dcterms:created>
  <dcterms:modified xsi:type="dcterms:W3CDTF">2015-08-10T08:08:57Z</dcterms:modified>
</cp:coreProperties>
</file>