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952" autoAdjust="0"/>
  </p:normalViewPr>
  <p:slideViewPr>
    <p:cSldViewPr snapToGrid="0">
      <p:cViewPr varScale="1">
        <p:scale>
          <a:sx n="100" d="100"/>
          <a:sy n="100" d="100"/>
        </p:scale>
        <p:origin x="9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33E6-AC48-46E0-88E0-D834A9151FD9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6339B-ADA5-4E8E-8243-031EA3A7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8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6339B-ADA5-4E8E-8243-031EA3A71E5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682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6339B-ADA5-4E8E-8243-031EA3A71E5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38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41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05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19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40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9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4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22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30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0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75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5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48A79-B703-4704-B7CB-7AECC6CE4DA4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40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対角する 2 つの角を切り取った四角形 3"/>
          <p:cNvSpPr/>
          <p:nvPr/>
        </p:nvSpPr>
        <p:spPr>
          <a:xfrm>
            <a:off x="0" y="0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令和３年度 平均工賃月額（確定版）</a:t>
            </a:r>
            <a:endParaRPr lang="zh-TW" altLang="en-US" sz="2800" dirty="0"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0316" y="642144"/>
            <a:ext cx="8073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◆令和３年度 都道府県別月額工賃額（前年度比較）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大阪府：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12,786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円（</a:t>
            </a:r>
            <a:r>
              <a:rPr kumimoji="1"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全国</a:t>
            </a:r>
            <a:r>
              <a: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７位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670467" y="969512"/>
            <a:ext cx="133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（単位：円）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12505" y="144379"/>
            <a:ext cx="108933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資料３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74054"/>
              </p:ext>
            </p:extLst>
          </p:nvPr>
        </p:nvGraphicFramePr>
        <p:xfrm>
          <a:off x="575876" y="1409559"/>
          <a:ext cx="7617629" cy="5261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229">
                  <a:extLst>
                    <a:ext uri="{9D8B030D-6E8A-4147-A177-3AD203B41FA5}">
                      <a16:colId xmlns:a16="http://schemas.microsoft.com/office/drawing/2014/main" val="3474239483"/>
                    </a:ext>
                  </a:extLst>
                </a:gridCol>
                <a:gridCol w="779883">
                  <a:extLst>
                    <a:ext uri="{9D8B030D-6E8A-4147-A177-3AD203B41FA5}">
                      <a16:colId xmlns:a16="http://schemas.microsoft.com/office/drawing/2014/main" val="3717393521"/>
                    </a:ext>
                  </a:extLst>
                </a:gridCol>
                <a:gridCol w="834934">
                  <a:extLst>
                    <a:ext uri="{9D8B030D-6E8A-4147-A177-3AD203B41FA5}">
                      <a16:colId xmlns:a16="http://schemas.microsoft.com/office/drawing/2014/main" val="48910179"/>
                    </a:ext>
                  </a:extLst>
                </a:gridCol>
                <a:gridCol w="816586">
                  <a:extLst>
                    <a:ext uri="{9D8B030D-6E8A-4147-A177-3AD203B41FA5}">
                      <a16:colId xmlns:a16="http://schemas.microsoft.com/office/drawing/2014/main" val="4290642359"/>
                    </a:ext>
                  </a:extLst>
                </a:gridCol>
                <a:gridCol w="818878">
                  <a:extLst>
                    <a:ext uri="{9D8B030D-6E8A-4147-A177-3AD203B41FA5}">
                      <a16:colId xmlns:a16="http://schemas.microsoft.com/office/drawing/2014/main" val="433058826"/>
                    </a:ext>
                  </a:extLst>
                </a:gridCol>
                <a:gridCol w="495454">
                  <a:extLst>
                    <a:ext uri="{9D8B030D-6E8A-4147-A177-3AD203B41FA5}">
                      <a16:colId xmlns:a16="http://schemas.microsoft.com/office/drawing/2014/main" val="2304064935"/>
                    </a:ext>
                  </a:extLst>
                </a:gridCol>
                <a:gridCol w="963386">
                  <a:extLst>
                    <a:ext uri="{9D8B030D-6E8A-4147-A177-3AD203B41FA5}">
                      <a16:colId xmlns:a16="http://schemas.microsoft.com/office/drawing/2014/main" val="3211272347"/>
                    </a:ext>
                  </a:extLst>
                </a:gridCol>
                <a:gridCol w="807409">
                  <a:extLst>
                    <a:ext uri="{9D8B030D-6E8A-4147-A177-3AD203B41FA5}">
                      <a16:colId xmlns:a16="http://schemas.microsoft.com/office/drawing/2014/main" val="3621408250"/>
                    </a:ext>
                  </a:extLst>
                </a:gridCol>
                <a:gridCol w="825760">
                  <a:extLst>
                    <a:ext uri="{9D8B030D-6E8A-4147-A177-3AD203B41FA5}">
                      <a16:colId xmlns:a16="http://schemas.microsoft.com/office/drawing/2014/main" val="511388639"/>
                    </a:ext>
                  </a:extLst>
                </a:gridCol>
                <a:gridCol w="844110">
                  <a:extLst>
                    <a:ext uri="{9D8B030D-6E8A-4147-A177-3AD203B41FA5}">
                      <a16:colId xmlns:a16="http://schemas.microsoft.com/office/drawing/2014/main" val="1918401777"/>
                    </a:ext>
                  </a:extLst>
                </a:gridCol>
              </a:tblGrid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順位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順位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376662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福井県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20,895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22,093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105.7%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富山県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16,135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17,058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105.7%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916254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徳島県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21,631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21,550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99.6%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香川県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16,664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16,890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101.4%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59262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高知県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20,310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20,597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101.4%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京都府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15,838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16,749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105.8%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556232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宮崎県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19,631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20,225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103.0%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静岡県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15,529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16,468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106.0%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33767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鳥取県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19,203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19,797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103.1%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岐阜県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15,346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16,390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106.8%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42458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島根県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19,201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19,749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102.9%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長野県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15,070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16,153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107.2%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507689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岩手県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19,253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19,713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102.4%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沖縄県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15,638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16,016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102.4%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819388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佐賀県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19,327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19,628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101.6%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石川県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14,931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15,982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107.0%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284016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山口県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18,821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19,570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104.0%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秋田県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15,484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15,774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101.9%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610543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北海道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19,202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19,523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101.7%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熊本県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15,062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15,760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104.6%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729944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長崎県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17,981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19,150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106.5%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東京都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14,777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15,563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105.3%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029206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大分県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17,924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18,917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105.5%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新潟県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14,325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15,317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106.9%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21012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宮城県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17,247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18,240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105.8%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青森県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12,265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15,255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124.4%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107715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鹿児島県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17,470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18,217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104.3%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茨城県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14,349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15,201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105.9%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847096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滋賀県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17,252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18,148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105.2%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福島県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14,820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15,195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102.5%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838993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山梨県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16,876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17,913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106.1%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神奈川県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14,517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14,956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103.0%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49825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和歌山県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17,277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17,869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103.4%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岡山県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14,643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14,805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101.1%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80137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愛知県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16,822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17,653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104.9%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埼玉県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14,006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14,722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105.1%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765416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群馬県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16,668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17,562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105.4%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福岡県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13,673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14,691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107.4%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943412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広島県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16,779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17,412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103.8%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千葉県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13,478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14,572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108.1%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05175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栃木県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16,405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17,389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106.0%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兵庫県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13,677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14,354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104.9%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605010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愛媛県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16,717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17,351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103.8%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46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山形県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11,691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12,943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110.7%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444255"/>
                  </a:ext>
                </a:extLst>
              </a:tr>
              <a:tr h="3316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奈良県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16,224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17,311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106.7%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47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12,142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12,786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105.3%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792007"/>
                  </a:ext>
                </a:extLst>
              </a:tr>
              <a:tr h="2053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三重県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16,608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17,305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104.2%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全国平均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15,766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16,507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104.7%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704" marR="4704" marT="47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008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0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対角する 2 つの角を切り取った四角形 3"/>
          <p:cNvSpPr/>
          <p:nvPr/>
        </p:nvSpPr>
        <p:spPr>
          <a:xfrm>
            <a:off x="0" y="0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令和３年度</a:t>
            </a:r>
            <a:r>
              <a:rPr kumimoji="0" lang="ja-JP" alt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800" dirty="0">
                <a:solidFill>
                  <a:prstClr val="white"/>
                </a:solidFill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優先調達実績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（確定版）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0395" y="661736"/>
            <a:ext cx="8313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◆令和３年度 都道府県別優先調達実績（前年度比較）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大阪府：</a:t>
            </a: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193,761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千円（</a:t>
            </a:r>
            <a:r>
              <a:rPr kumimoji="1"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全国３位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670467" y="969512"/>
            <a:ext cx="133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（単位：千円）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913597"/>
              </p:ext>
            </p:extLst>
          </p:nvPr>
        </p:nvGraphicFramePr>
        <p:xfrm>
          <a:off x="774652" y="1412201"/>
          <a:ext cx="7335026" cy="5168477"/>
        </p:xfrm>
        <a:graphic>
          <a:graphicData uri="http://schemas.openxmlformats.org/drawingml/2006/table">
            <a:tbl>
              <a:tblPr/>
              <a:tblGrid>
                <a:gridCol w="433506">
                  <a:extLst>
                    <a:ext uri="{9D8B030D-6E8A-4147-A177-3AD203B41FA5}">
                      <a16:colId xmlns:a16="http://schemas.microsoft.com/office/drawing/2014/main" val="545235156"/>
                    </a:ext>
                  </a:extLst>
                </a:gridCol>
                <a:gridCol w="747108">
                  <a:extLst>
                    <a:ext uri="{9D8B030D-6E8A-4147-A177-3AD203B41FA5}">
                      <a16:colId xmlns:a16="http://schemas.microsoft.com/office/drawing/2014/main" val="2123220701"/>
                    </a:ext>
                  </a:extLst>
                </a:gridCol>
                <a:gridCol w="830120">
                  <a:extLst>
                    <a:ext uri="{9D8B030D-6E8A-4147-A177-3AD203B41FA5}">
                      <a16:colId xmlns:a16="http://schemas.microsoft.com/office/drawing/2014/main" val="2172647180"/>
                    </a:ext>
                  </a:extLst>
                </a:gridCol>
                <a:gridCol w="839343">
                  <a:extLst>
                    <a:ext uri="{9D8B030D-6E8A-4147-A177-3AD203B41FA5}">
                      <a16:colId xmlns:a16="http://schemas.microsoft.com/office/drawing/2014/main" val="4188243508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2274585200"/>
                    </a:ext>
                  </a:extLst>
                </a:gridCol>
                <a:gridCol w="498070">
                  <a:extLst>
                    <a:ext uri="{9D8B030D-6E8A-4147-A177-3AD203B41FA5}">
                      <a16:colId xmlns:a16="http://schemas.microsoft.com/office/drawing/2014/main" val="4246107793"/>
                    </a:ext>
                  </a:extLst>
                </a:gridCol>
                <a:gridCol w="893269">
                  <a:extLst>
                    <a:ext uri="{9D8B030D-6E8A-4147-A177-3AD203B41FA5}">
                      <a16:colId xmlns:a16="http://schemas.microsoft.com/office/drawing/2014/main" val="3164477477"/>
                    </a:ext>
                  </a:extLst>
                </a:gridCol>
                <a:gridCol w="806171">
                  <a:extLst>
                    <a:ext uri="{9D8B030D-6E8A-4147-A177-3AD203B41FA5}">
                      <a16:colId xmlns:a16="http://schemas.microsoft.com/office/drawing/2014/main" val="3454971543"/>
                    </a:ext>
                  </a:extLst>
                </a:gridCol>
                <a:gridCol w="756331">
                  <a:extLst>
                    <a:ext uri="{9D8B030D-6E8A-4147-A177-3AD203B41FA5}">
                      <a16:colId xmlns:a16="http://schemas.microsoft.com/office/drawing/2014/main" val="3212388757"/>
                    </a:ext>
                  </a:extLst>
                </a:gridCol>
                <a:gridCol w="756331">
                  <a:extLst>
                    <a:ext uri="{9D8B030D-6E8A-4147-A177-3AD203B41FA5}">
                      <a16:colId xmlns:a16="http://schemas.microsoft.com/office/drawing/2014/main" val="1286108149"/>
                    </a:ext>
                  </a:extLst>
                </a:gridCol>
              </a:tblGrid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順位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順位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357185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東京都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364,422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539,901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148.2%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宮城県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28,973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35,664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123.1%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00693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福岡県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183,658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246,624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134.3%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熊本県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25,944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34,780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134.1%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608407"/>
                  </a:ext>
                </a:extLst>
              </a:tr>
              <a:tr h="3810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193,761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178,194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92.0%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栃木県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51,411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34,546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67.2%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42089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神奈川県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98,859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156,377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158.2%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奈良県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27,714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32,465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117.1%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904010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宮崎県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139,569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140,618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100.8%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高知県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30,693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32,312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760518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北海道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117,211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117,922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岡山県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25,777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31,082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120.6%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265872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埼玉県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107,692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105,133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97.6%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滋賀県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29,909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28,653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95.8%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011647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徳島県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93,646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102,160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109.1%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28,456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28,228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916580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大分県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75,789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78,749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103.9%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千葉県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23,275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24,903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107.0%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581693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京都府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61,376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76,133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124.0%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長崎県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35,499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23,646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66.6%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337607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岐阜県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80,413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75,557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94.0%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鳥取県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25,366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22,726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89.6%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207480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新潟県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65,709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73,052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111.2%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香川県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26,172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22,566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86.2%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00049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沖縄県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63,143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67,473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青森県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18,932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21,523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113.7%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904384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静岡県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54,443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63,958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117.5%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愛媛県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19,441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20,596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942432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兵庫県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58,982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62,287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山形県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23,313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20,543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88.1%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407069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鹿児島県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42,091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59,413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141.2%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愛知県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9,693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19,670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202.9%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222630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長野県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52,833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50,440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95.5%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岩手県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21,495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19,400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90.3%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77785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和歌山県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46,494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45,706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富山県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16,177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19,264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119.1%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62862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三重県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39,518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44,155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111.7%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山口県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19,288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19,228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578429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佐賀県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47,686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42,886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89.9%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山梨県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33,769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14,267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47964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茨城県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45,229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39,183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86.6%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秋田県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11,307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14,026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124.0%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18723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群馬県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36,640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36,851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福井県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15,416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13,506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87.6%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65612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島根県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67,657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36,710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54.3%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石川県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10,913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11,355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104.1%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49002"/>
                  </a:ext>
                </a:extLst>
              </a:tr>
              <a:tr h="1994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広島県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42,945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36,359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84.7%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全国平均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58,270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64,272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110.3%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451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34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672</Words>
  <Application>Microsoft Office PowerPoint</Application>
  <PresentationFormat>画面に合わせる (4:3)</PresentationFormat>
  <Paragraphs>511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2024-02-07T06:02:40Z</dcterms:created>
  <dcterms:modified xsi:type="dcterms:W3CDTF">2024-02-07T06:02:44Z</dcterms:modified>
</cp:coreProperties>
</file>