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59" r:id="rId2"/>
    <p:sldId id="256" r:id="rId3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896" autoAdjust="0"/>
  </p:normalViewPr>
  <p:slideViewPr>
    <p:cSldViewPr snapToGrid="0">
      <p:cViewPr varScale="1">
        <p:scale>
          <a:sx n="100" d="100"/>
          <a:sy n="100" d="100"/>
        </p:scale>
        <p:origin x="97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B33E6-AC48-46E0-88E0-D834A9151FD9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6339B-ADA5-4E8E-8243-031EA3A71E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831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339B-ADA5-4E8E-8243-031EA3A71E5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13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6339B-ADA5-4E8E-8243-031EA3A71E5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771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741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05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198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40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980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147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223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30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0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757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665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48A79-B703-4704-B7CB-7AECC6CE4DA4}" type="datetimeFigureOut">
              <a:rPr kumimoji="1" lang="ja-JP" altLang="en-US" smtClean="0"/>
              <a:t>2024/2/7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3780B-0366-49D4-A62A-EA3260AE3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40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対角する 2 つの角を切り取った四角形 4"/>
          <p:cNvSpPr/>
          <p:nvPr/>
        </p:nvSpPr>
        <p:spPr>
          <a:xfrm>
            <a:off x="0" y="30418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2800" dirty="0">
                <a:solidFill>
                  <a:prstClr val="white"/>
                </a:solidFill>
                <a:latin typeface="Calibri" panose="020F0502020204030204"/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</a:t>
            </a:r>
            <a:r>
              <a:rPr kumimoji="0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年度目標工賃額の設定について</a:t>
            </a:r>
            <a:endParaRPr kumimoji="0" lang="zh-TW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94614" y="683668"/>
            <a:ext cx="8792974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◆大阪府工賃向上計画</a:t>
            </a:r>
            <a:endParaRPr lang="en-US" altLang="ja-JP" sz="2000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Ⅱ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目標工賃</a:t>
            </a:r>
            <a:endParaRPr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３．目標工賃の達成状況の把握・公表の方法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目標工賃の達成に向け、毎年度、達成可否の状況を把握し、その結果について、府ホームページへの掲載等により公表します。</a:t>
            </a:r>
          </a:p>
          <a:p>
            <a:pPr>
              <a:lnSpc>
                <a:spcPct val="150000"/>
              </a:lnSpc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また、</a:t>
            </a:r>
            <a:r>
              <a:rPr lang="ja-JP" altLang="en-US" sz="14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各年度において前年度の実績を踏まえ、達成状況を点検・評価し、見直し等所要の対策を講じます。</a:t>
            </a:r>
            <a:endParaRPr lang="en-US" altLang="ja-JP" sz="1600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253716" y="2996556"/>
            <a:ext cx="8554453" cy="1251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大阪府の工賃目標</a:t>
            </a:r>
            <a:endParaRPr lang="en-US" altLang="ja-JP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全ての事業所が、前年度実績の</a:t>
            </a:r>
            <a:r>
              <a:rPr lang="ja-JP" altLang="en-US" sz="16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８％の向上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を目標とした場合、府内全事業所の平均を試算すると、以下の通りになります。</a:t>
            </a:r>
            <a:endParaRPr lang="en-US" altLang="ja-JP" sz="1400" baseline="30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baseline="30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53716" y="4662310"/>
            <a:ext cx="2665914" cy="14425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〇令和３年度　１４，２００円</a:t>
            </a: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〇令和４年度　１５，３００円</a:t>
            </a:r>
          </a:p>
          <a:p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〇令和５年度　１６，５００円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40084" y="4217561"/>
            <a:ext cx="2445344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年度工賃向上計画</a:t>
            </a:r>
          </a:p>
        </p:txBody>
      </p:sp>
      <p:sp>
        <p:nvSpPr>
          <p:cNvPr id="12" name="右矢印 11"/>
          <p:cNvSpPr/>
          <p:nvPr/>
        </p:nvSpPr>
        <p:spPr>
          <a:xfrm>
            <a:off x="3051208" y="4952316"/>
            <a:ext cx="240745" cy="8301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/>
        </p:nvSpPr>
        <p:spPr>
          <a:xfrm>
            <a:off x="3442151" y="4676518"/>
            <a:ext cx="2445344" cy="14282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〇令和３年度　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13,100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〇令和４年度　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14,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〇令和５年度　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15,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　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07361" y="6248848"/>
            <a:ext cx="71708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第５次</a:t>
            </a:r>
            <a:r>
              <a:rPr lang="ja-JP" altLang="en-US" sz="1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大阪府障がい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者計画の数値目標です</a:t>
            </a:r>
            <a:r>
              <a:rPr lang="ja-JP" altLang="en-US" sz="16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。</a:t>
            </a:r>
            <a:endParaRPr lang="en-US" altLang="ja-JP" sz="16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6035252" y="4952315"/>
            <a:ext cx="240745" cy="83017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角丸四角形 13"/>
          <p:cNvSpPr/>
          <p:nvPr/>
        </p:nvSpPr>
        <p:spPr>
          <a:xfrm>
            <a:off x="6423754" y="4700146"/>
            <a:ext cx="2424315" cy="140524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　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13,800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  <a:endParaRPr kumimoji="1" lang="en-US" altLang="ja-JP" sz="1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〇令和５年度　</a:t>
            </a:r>
            <a:r>
              <a:rPr kumimoji="1" lang="en-US" altLang="ja-JP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14,900</a:t>
            </a:r>
            <a:r>
              <a:rPr kumimoji="1" lang="ja-JP" altLang="en-US" sz="1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　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178854" y="4217561"/>
            <a:ext cx="2808734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（案）令和５年度工賃向上計画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442151" y="4223206"/>
            <a:ext cx="2445344" cy="33855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年度工賃向上計画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812505" y="144379"/>
            <a:ext cx="108933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/>
              <a:t>資料２</a:t>
            </a:r>
          </a:p>
        </p:txBody>
      </p:sp>
    </p:spTree>
    <p:extLst>
      <p:ext uri="{BB962C8B-B14F-4D97-AF65-F5344CB8AC3E}">
        <p14:creationId xmlns:p14="http://schemas.microsoft.com/office/powerpoint/2010/main" val="22845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466" y="1573725"/>
            <a:ext cx="8048159" cy="5119391"/>
          </a:xfrm>
          <a:prstGeom prst="rect">
            <a:avLst/>
          </a:prstGeom>
        </p:spPr>
      </p:pic>
      <p:sp>
        <p:nvSpPr>
          <p:cNvPr id="5" name="対角する 2 つの角を切り取った四角形 4"/>
          <p:cNvSpPr/>
          <p:nvPr/>
        </p:nvSpPr>
        <p:spPr>
          <a:xfrm>
            <a:off x="0" y="30418"/>
            <a:ext cx="9144000" cy="569835"/>
          </a:xfrm>
          <a:prstGeom prst="snip2DiagRect">
            <a:avLst>
              <a:gd name="adj1" fmla="val 50000"/>
              <a:gd name="adj2" fmla="val 1666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Arial" pitchFamily="34" charset="0"/>
              <a:buNone/>
              <a:defRPr/>
            </a:pPr>
            <a:r>
              <a:rPr lang="ja-JP" altLang="en-US" sz="2800">
                <a:ea typeface="HG丸ｺﾞｼｯｸM-PRO" panose="020F06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28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５</a:t>
            </a:r>
            <a:r>
              <a:rPr lang="ja-JP" altLang="en-US" sz="2800">
                <a:ea typeface="HG丸ｺﾞｼｯｸM-PRO" panose="020F0600000000000000" pitchFamily="50" charset="-128"/>
                <a:cs typeface="Times New Roman" panose="02020603050405020304" pitchFamily="18" charset="0"/>
              </a:rPr>
              <a:t>年度</a:t>
            </a:r>
            <a:r>
              <a:rPr lang="ja-JP" altLang="en-US" sz="2800" dirty="0">
                <a:ea typeface="HG丸ｺﾞｼｯｸM-PRO" panose="020F0600000000000000" pitchFamily="50" charset="-128"/>
                <a:cs typeface="Times New Roman" panose="02020603050405020304" pitchFamily="18" charset="0"/>
              </a:rPr>
              <a:t>目標工賃額の設定について</a:t>
            </a:r>
            <a:endParaRPr lang="zh-TW" altLang="en-US" sz="2800" dirty="0"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54858" y="527285"/>
            <a:ext cx="8545377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solidFill>
                  <a:srgbClr val="00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◆平均工賃月額の実績と推計</a:t>
            </a:r>
            <a:endParaRPr lang="en-US" altLang="ja-JP" sz="2000" dirty="0">
              <a:solidFill>
                <a:srgbClr val="00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全国は、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R2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３の伸び率（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4.6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％）を用いＲ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以降を推計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大阪府は、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R2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R3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の伸び率（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5.3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％）を用い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３以降を推計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6703517" y="2241615"/>
            <a:ext cx="436098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186800" y="2359804"/>
            <a:ext cx="73476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実績値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1" name="直線矢印コネクタ 20"/>
          <p:cNvCxnSpPr/>
          <p:nvPr/>
        </p:nvCxnSpPr>
        <p:spPr>
          <a:xfrm>
            <a:off x="7139615" y="5515647"/>
            <a:ext cx="492369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7469880" y="5033024"/>
            <a:ext cx="74340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推計値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" name="直線コネクタ 16"/>
          <p:cNvCxnSpPr/>
          <p:nvPr/>
        </p:nvCxnSpPr>
        <p:spPr>
          <a:xfrm>
            <a:off x="7139615" y="2241615"/>
            <a:ext cx="0" cy="32740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36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271</Words>
  <Application>Microsoft Office PowerPoint</Application>
  <PresentationFormat>画面に合わせる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2" baseType="lpstr">
      <vt:lpstr>BIZ UDPゴシック</vt:lpstr>
      <vt:lpstr>HGP創英角ﾎﾟｯﾌﾟ体</vt:lpstr>
      <vt:lpstr>HG丸ｺﾞｼｯｸM-PRO</vt:lpstr>
      <vt:lpstr>Meiryo UI</vt:lpstr>
      <vt:lpstr>UD デジタル 教科書体 NP-R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2024-02-07T06:01:52Z</dcterms:created>
  <dcterms:modified xsi:type="dcterms:W3CDTF">2024-02-07T06:01:56Z</dcterms:modified>
</cp:coreProperties>
</file>