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5" r:id="rId3"/>
    <p:sldId id="258" r:id="rId4"/>
    <p:sldId id="259" r:id="rId5"/>
    <p:sldId id="260" r:id="rId6"/>
    <p:sldId id="261" r:id="rId7"/>
    <p:sldId id="266" r:id="rId8"/>
    <p:sldId id="262" r:id="rId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68" d="100"/>
          <a:sy n="68" d="100"/>
        </p:scale>
        <p:origin x="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2831E30-BE32-4299-81EA-E2C25620E1F0}" type="datetimeFigureOut">
              <a:rPr kumimoji="1" lang="ja-JP" altLang="en-US" smtClean="0"/>
              <a:t>2023/3/16</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0015433-6A61-4ED9-B611-FEDDEF17865D}" type="slidenum">
              <a:rPr kumimoji="1" lang="ja-JP" altLang="en-US" smtClean="0"/>
              <a:t>‹#›</a:t>
            </a:fld>
            <a:endParaRPr kumimoji="1" lang="ja-JP" altLang="en-US"/>
          </a:p>
        </p:txBody>
      </p:sp>
    </p:spTree>
    <p:extLst>
      <p:ext uri="{BB962C8B-B14F-4D97-AF65-F5344CB8AC3E}">
        <p14:creationId xmlns:p14="http://schemas.microsoft.com/office/powerpoint/2010/main" val="38778979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EB4706-989F-435D-BC89-2D7C68AC4694}" type="slidenum">
              <a:rPr kumimoji="1" lang="ja-JP" altLang="en-US" smtClean="0"/>
              <a:t>3</a:t>
            </a:fld>
            <a:endParaRPr kumimoji="1" lang="ja-JP" altLang="en-US"/>
          </a:p>
        </p:txBody>
      </p:sp>
    </p:spTree>
    <p:extLst>
      <p:ext uri="{BB962C8B-B14F-4D97-AF65-F5344CB8AC3E}">
        <p14:creationId xmlns:p14="http://schemas.microsoft.com/office/powerpoint/2010/main" val="4293881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R4</a:t>
            </a:r>
            <a:r>
              <a:rPr kumimoji="1" lang="ja-JP" altLang="en-US" dirty="0" smtClean="0"/>
              <a:t>：</a:t>
            </a:r>
            <a:r>
              <a:rPr kumimoji="1" lang="en-US" altLang="ja-JP" dirty="0" smtClean="0"/>
              <a:t>647</a:t>
            </a:r>
            <a:r>
              <a:rPr kumimoji="1" lang="ja-JP" altLang="en-US" dirty="0" smtClean="0"/>
              <a:t>件　</a:t>
            </a:r>
            <a:r>
              <a:rPr kumimoji="1" lang="en-US" altLang="ja-JP" dirty="0" smtClean="0"/>
              <a:t>38,510,871</a:t>
            </a:r>
            <a:r>
              <a:rPr kumimoji="1" lang="ja-JP" altLang="en-US" dirty="0" smtClean="0"/>
              <a:t>円　</a:t>
            </a:r>
            <a:r>
              <a:rPr kumimoji="1" lang="en-US" altLang="ja-JP" dirty="0" smtClean="0"/>
              <a:t>R3</a:t>
            </a:r>
            <a:r>
              <a:rPr kumimoji="1" lang="ja-JP" altLang="en-US" dirty="0" smtClean="0"/>
              <a:t>：</a:t>
            </a:r>
            <a:r>
              <a:rPr kumimoji="1" lang="en-US" altLang="ja-JP" dirty="0" smtClean="0"/>
              <a:t>335</a:t>
            </a:r>
            <a:r>
              <a:rPr kumimoji="1" lang="ja-JP" altLang="en-US" dirty="0" smtClean="0"/>
              <a:t>件　</a:t>
            </a:r>
            <a:r>
              <a:rPr kumimoji="1" lang="en-US" altLang="ja-JP" dirty="0" smtClean="0"/>
              <a:t>30,189,602</a:t>
            </a:r>
            <a:r>
              <a:rPr kumimoji="1" lang="ja-JP" altLang="en-US" dirty="0" smtClean="0"/>
              <a:t>円（</a:t>
            </a:r>
            <a:r>
              <a:rPr kumimoji="1" lang="en-US" altLang="ja-JP" dirty="0" smtClean="0"/>
              <a:t>+312</a:t>
            </a:r>
            <a:r>
              <a:rPr kumimoji="1" lang="ja-JP" altLang="en-US" dirty="0" smtClean="0"/>
              <a:t>件　</a:t>
            </a:r>
            <a:r>
              <a:rPr kumimoji="1" lang="en-US" altLang="ja-JP" dirty="0" smtClean="0"/>
              <a:t>+8,321,269</a:t>
            </a:r>
            <a:r>
              <a:rPr kumimoji="1" lang="ja-JP" altLang="en-US" dirty="0" smtClean="0"/>
              <a:t>円）</a:t>
            </a:r>
            <a:endParaRPr kumimoji="1" lang="ja-JP" altLang="en-US" dirty="0"/>
          </a:p>
        </p:txBody>
      </p:sp>
      <p:sp>
        <p:nvSpPr>
          <p:cNvPr id="4" name="スライド番号プレースホルダー 3"/>
          <p:cNvSpPr>
            <a:spLocks noGrp="1"/>
          </p:cNvSpPr>
          <p:nvPr>
            <p:ph type="sldNum" sz="quarter" idx="10"/>
          </p:nvPr>
        </p:nvSpPr>
        <p:spPr/>
        <p:txBody>
          <a:bodyPr/>
          <a:lstStyle/>
          <a:p>
            <a:fld id="{76EB4706-989F-435D-BC89-2D7C68AC4694}" type="slidenum">
              <a:rPr kumimoji="1" lang="ja-JP" altLang="en-US" smtClean="0"/>
              <a:t>4</a:t>
            </a:fld>
            <a:endParaRPr kumimoji="1" lang="ja-JP" altLang="en-US"/>
          </a:p>
        </p:txBody>
      </p:sp>
    </p:spTree>
    <p:extLst>
      <p:ext uri="{BB962C8B-B14F-4D97-AF65-F5344CB8AC3E}">
        <p14:creationId xmlns:p14="http://schemas.microsoft.com/office/powerpoint/2010/main" val="2808972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R4</a:t>
            </a:r>
            <a:r>
              <a:rPr kumimoji="1" lang="ja-JP" altLang="en-US" dirty="0" smtClean="0"/>
              <a:t>：</a:t>
            </a:r>
            <a:r>
              <a:rPr kumimoji="1" lang="en-US" altLang="ja-JP" dirty="0" smtClean="0"/>
              <a:t>192</a:t>
            </a:r>
            <a:r>
              <a:rPr kumimoji="1" lang="ja-JP" altLang="en-US" dirty="0" smtClean="0"/>
              <a:t>件　</a:t>
            </a:r>
            <a:r>
              <a:rPr kumimoji="1" lang="en-US" altLang="ja-JP" dirty="0" smtClean="0"/>
              <a:t>24,398,375</a:t>
            </a:r>
            <a:r>
              <a:rPr kumimoji="1" lang="ja-JP" altLang="en-US" dirty="0" smtClean="0"/>
              <a:t>円</a:t>
            </a:r>
            <a:r>
              <a:rPr kumimoji="1" lang="ja-JP" altLang="en-US" baseline="0" dirty="0"/>
              <a:t> </a:t>
            </a:r>
            <a:r>
              <a:rPr kumimoji="1" lang="ja-JP" altLang="en-US" baseline="0" dirty="0" smtClean="0"/>
              <a:t> </a:t>
            </a:r>
            <a:r>
              <a:rPr kumimoji="1" lang="en-US" altLang="ja-JP" baseline="0" dirty="0" smtClean="0"/>
              <a:t>R3</a:t>
            </a:r>
            <a:r>
              <a:rPr kumimoji="1" lang="ja-JP" altLang="en-US" baseline="0" dirty="0" smtClean="0"/>
              <a:t>：</a:t>
            </a:r>
            <a:r>
              <a:rPr kumimoji="1" lang="en-US" altLang="ja-JP" baseline="0" dirty="0" smtClean="0"/>
              <a:t>161</a:t>
            </a:r>
            <a:r>
              <a:rPr kumimoji="1" lang="ja-JP" altLang="en-US" baseline="0" dirty="0" smtClean="0"/>
              <a:t>件　</a:t>
            </a:r>
            <a:r>
              <a:rPr kumimoji="1" lang="en-US" altLang="ja-JP" baseline="0" dirty="0" smtClean="0"/>
              <a:t>17,171,458</a:t>
            </a:r>
            <a:r>
              <a:rPr kumimoji="1" lang="ja-JP" altLang="en-US" baseline="0" dirty="0" smtClean="0"/>
              <a:t>円　　</a:t>
            </a:r>
            <a:r>
              <a:rPr kumimoji="1" lang="en-US" altLang="ja-JP" baseline="0" dirty="0" smtClean="0"/>
              <a:t>+42</a:t>
            </a:r>
            <a:r>
              <a:rPr kumimoji="1" lang="ja-JP" altLang="en-US" baseline="0" dirty="0" smtClean="0"/>
              <a:t>％</a:t>
            </a:r>
          </a:p>
          <a:p>
            <a:endParaRPr kumimoji="1" lang="ja-JP" altLang="en-US" dirty="0" smtClean="0"/>
          </a:p>
        </p:txBody>
      </p:sp>
      <p:sp>
        <p:nvSpPr>
          <p:cNvPr id="4" name="スライド番号プレースホルダー 3"/>
          <p:cNvSpPr>
            <a:spLocks noGrp="1"/>
          </p:cNvSpPr>
          <p:nvPr>
            <p:ph type="sldNum" sz="quarter" idx="10"/>
          </p:nvPr>
        </p:nvSpPr>
        <p:spPr/>
        <p:txBody>
          <a:bodyPr/>
          <a:lstStyle/>
          <a:p>
            <a:fld id="{76EB4706-989F-435D-BC89-2D7C68AC4694}" type="slidenum">
              <a:rPr kumimoji="1" lang="ja-JP" altLang="en-US" smtClean="0"/>
              <a:t>5</a:t>
            </a:fld>
            <a:endParaRPr kumimoji="1" lang="ja-JP" altLang="en-US"/>
          </a:p>
        </p:txBody>
      </p:sp>
    </p:spTree>
    <p:extLst>
      <p:ext uri="{BB962C8B-B14F-4D97-AF65-F5344CB8AC3E}">
        <p14:creationId xmlns:p14="http://schemas.microsoft.com/office/powerpoint/2010/main" val="3754431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EB4706-989F-435D-BC89-2D7C68AC4694}" type="slidenum">
              <a:rPr kumimoji="1" lang="ja-JP" altLang="en-US" smtClean="0"/>
              <a:t>6</a:t>
            </a:fld>
            <a:endParaRPr kumimoji="1" lang="ja-JP" altLang="en-US"/>
          </a:p>
        </p:txBody>
      </p:sp>
    </p:spTree>
    <p:extLst>
      <p:ext uri="{BB962C8B-B14F-4D97-AF65-F5344CB8AC3E}">
        <p14:creationId xmlns:p14="http://schemas.microsoft.com/office/powerpoint/2010/main" val="2368592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EB4706-989F-435D-BC89-2D7C68AC4694}" type="slidenum">
              <a:rPr kumimoji="1" lang="ja-JP" altLang="en-US" smtClean="0"/>
              <a:t>7</a:t>
            </a:fld>
            <a:endParaRPr kumimoji="1" lang="ja-JP" altLang="en-US"/>
          </a:p>
        </p:txBody>
      </p:sp>
    </p:spTree>
    <p:extLst>
      <p:ext uri="{BB962C8B-B14F-4D97-AF65-F5344CB8AC3E}">
        <p14:creationId xmlns:p14="http://schemas.microsoft.com/office/powerpoint/2010/main" val="604586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EB4706-989F-435D-BC89-2D7C68AC4694}" type="slidenum">
              <a:rPr kumimoji="1" lang="ja-JP" altLang="en-US" smtClean="0"/>
              <a:t>8</a:t>
            </a:fld>
            <a:endParaRPr kumimoji="1" lang="ja-JP" altLang="en-US"/>
          </a:p>
        </p:txBody>
      </p:sp>
    </p:spTree>
    <p:extLst>
      <p:ext uri="{BB962C8B-B14F-4D97-AF65-F5344CB8AC3E}">
        <p14:creationId xmlns:p14="http://schemas.microsoft.com/office/powerpoint/2010/main" val="185105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3644F3A-BCC0-4FC8-99E4-4B76C6BD1ED9}" type="datetimeFigureOut">
              <a:rPr kumimoji="1" lang="ja-JP" altLang="en-US" smtClean="0"/>
              <a:t>2023/3/16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2845482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644F3A-BCC0-4FC8-99E4-4B76C6BD1ED9}" type="datetimeFigureOut">
              <a:rPr kumimoji="1" lang="ja-JP" altLang="en-US" smtClean="0"/>
              <a:t>2023/3/16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3054260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644F3A-BCC0-4FC8-99E4-4B76C6BD1ED9}" type="datetimeFigureOut">
              <a:rPr kumimoji="1" lang="ja-JP" altLang="en-US" smtClean="0"/>
              <a:t>2023/3/16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2328971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644F3A-BCC0-4FC8-99E4-4B76C6BD1ED9}" type="datetimeFigureOut">
              <a:rPr kumimoji="1" lang="ja-JP" altLang="en-US" smtClean="0"/>
              <a:t>2023/3/16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3485619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3644F3A-BCC0-4FC8-99E4-4B76C6BD1ED9}" type="datetimeFigureOut">
              <a:rPr kumimoji="1" lang="ja-JP" altLang="en-US" smtClean="0"/>
              <a:t>2023/3/16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1145111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3644F3A-BCC0-4FC8-99E4-4B76C6BD1ED9}" type="datetimeFigureOut">
              <a:rPr kumimoji="1" lang="ja-JP" altLang="en-US" smtClean="0"/>
              <a:t>2023/3/16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2981341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3644F3A-BCC0-4FC8-99E4-4B76C6BD1ED9}" type="datetimeFigureOut">
              <a:rPr kumimoji="1" lang="ja-JP" altLang="en-US" smtClean="0"/>
              <a:t>2023/3/16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4014979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3644F3A-BCC0-4FC8-99E4-4B76C6BD1ED9}" type="datetimeFigureOut">
              <a:rPr kumimoji="1" lang="ja-JP" altLang="en-US" smtClean="0"/>
              <a:t>2023/3/16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3391450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3644F3A-BCC0-4FC8-99E4-4B76C6BD1ED9}" type="datetimeFigureOut">
              <a:rPr kumimoji="1" lang="ja-JP" altLang="en-US" smtClean="0"/>
              <a:t>2023/3/16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3152875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644F3A-BCC0-4FC8-99E4-4B76C6BD1ED9}" type="datetimeFigureOut">
              <a:rPr kumimoji="1" lang="ja-JP" altLang="en-US" smtClean="0"/>
              <a:t>2023/3/16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510872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644F3A-BCC0-4FC8-99E4-4B76C6BD1ED9}" type="datetimeFigureOut">
              <a:rPr kumimoji="1" lang="ja-JP" altLang="en-US" smtClean="0"/>
              <a:t>2023/3/16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1330631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644F3A-BCC0-4FC8-99E4-4B76C6BD1ED9}" type="datetimeFigureOut">
              <a:rPr kumimoji="1" lang="ja-JP" altLang="en-US" smtClean="0"/>
              <a:t>2023/3/16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2602410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2124219"/>
            <a:ext cx="9144000" cy="1034049"/>
          </a:xfrm>
        </p:spPr>
        <p:txBody>
          <a:bodyPr>
            <a:normAutofit fontScale="90000"/>
          </a:bodyPr>
          <a:lstStyle/>
          <a:p>
            <a:r>
              <a:rPr lang="ja-JP" altLang="en-US" sz="4000" dirty="0" smtClean="0">
                <a:latin typeface="Meiryo UI" panose="020B0604030504040204" pitchFamily="50" charset="-128"/>
                <a:ea typeface="Meiryo UI" panose="020B0604030504040204" pitchFamily="50" charset="-128"/>
              </a:rPr>
              <a:t>令和</a:t>
            </a:r>
            <a:r>
              <a:rPr lang="ja-JP" altLang="en-US" sz="4000" dirty="0">
                <a:latin typeface="Meiryo UI" panose="020B0604030504040204" pitchFamily="50" charset="-128"/>
                <a:ea typeface="Meiryo UI" panose="020B0604030504040204" pitchFamily="50" charset="-128"/>
              </a:rPr>
              <a:t>４</a:t>
            </a:r>
            <a:r>
              <a:rPr lang="ja-JP" altLang="en-US" sz="4000" dirty="0" smtClean="0">
                <a:latin typeface="Meiryo UI" panose="020B0604030504040204" pitchFamily="50" charset="-128"/>
                <a:ea typeface="Meiryo UI" panose="020B0604030504040204" pitchFamily="50" charset="-128"/>
              </a:rPr>
              <a:t>年度</a:t>
            </a:r>
            <a:r>
              <a:rPr lang="en-US" altLang="ja-JP" sz="4000" dirty="0" smtClean="0">
                <a:latin typeface="Meiryo UI" panose="020B0604030504040204" pitchFamily="50" charset="-128"/>
                <a:ea typeface="Meiryo UI" panose="020B0604030504040204" pitchFamily="50" charset="-128"/>
              </a:rPr>
              <a:t/>
            </a:r>
            <a:br>
              <a:rPr lang="en-US" altLang="ja-JP" sz="4000" dirty="0" smtClean="0">
                <a:latin typeface="Meiryo UI" panose="020B0604030504040204" pitchFamily="50" charset="-128"/>
                <a:ea typeface="Meiryo UI" panose="020B0604030504040204" pitchFamily="50" charset="-128"/>
              </a:rPr>
            </a:br>
            <a:r>
              <a:rPr lang="ja-JP" altLang="en-US" sz="4000" dirty="0" smtClean="0">
                <a:latin typeface="Meiryo UI" panose="020B0604030504040204" pitchFamily="50" charset="-128"/>
                <a:ea typeface="Meiryo UI" panose="020B0604030504040204" pitchFamily="50" charset="-128"/>
              </a:rPr>
              <a:t>工賃向上計画支援事業の進捗と評価</a:t>
            </a:r>
            <a:endParaRPr kumimoji="1" lang="ja-JP" altLang="en-US" sz="4000"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1524000" y="3250344"/>
            <a:ext cx="9144000" cy="477593"/>
          </a:xfrm>
        </p:spPr>
        <p:txBody>
          <a:bodyPr>
            <a:normAutofit/>
          </a:bodyPr>
          <a:lstStyle/>
          <a:p>
            <a:r>
              <a:rPr kumimoji="1" lang="ja-JP" altLang="en-US" dirty="0" smtClean="0">
                <a:latin typeface="Meiryo UI" panose="020B0604030504040204" pitchFamily="50" charset="-128"/>
                <a:ea typeface="Meiryo UI" panose="020B0604030504040204" pitchFamily="50" charset="-128"/>
              </a:rPr>
              <a:t>（大阪府工賃向上計画における具体的方策における進捗と評価）</a:t>
            </a:r>
            <a:endParaRPr kumimoji="1" lang="ja-JP" altLang="en-US" dirty="0">
              <a:latin typeface="Meiryo UI" panose="020B0604030504040204" pitchFamily="50" charset="-128"/>
              <a:ea typeface="Meiryo UI" panose="020B0604030504040204" pitchFamily="50" charset="-128"/>
            </a:endParaRPr>
          </a:p>
        </p:txBody>
      </p:sp>
      <p:sp>
        <p:nvSpPr>
          <p:cNvPr id="4" name="正方形/長方形 3"/>
          <p:cNvSpPr/>
          <p:nvPr/>
        </p:nvSpPr>
        <p:spPr>
          <a:xfrm>
            <a:off x="1041009" y="4970015"/>
            <a:ext cx="10114671" cy="1361911"/>
          </a:xfrm>
          <a:prstGeom prst="rect">
            <a:avLst/>
          </a:prstGeom>
        </p:spPr>
        <p:txBody>
          <a:bodyPr wrap="square">
            <a:spAutoFit/>
          </a:bodyPr>
          <a:lstStyle/>
          <a:p>
            <a:pPr algn="ctr">
              <a:lnSpc>
                <a:spcPts val="3300"/>
              </a:lnSpc>
            </a:pP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令和５年</a:t>
            </a:r>
            <a:r>
              <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3300"/>
              </a:lnSpc>
            </a:pPr>
            <a:r>
              <a:rPr lang="ja-JP" altLang="en-US" sz="20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大阪府障がい</a:t>
            </a: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者自立支援協議会</a:t>
            </a:r>
            <a:endPar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3300"/>
              </a:lnSpc>
            </a:pPr>
            <a:r>
              <a:rPr lang="ja-JP" altLang="en-US"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就労支援部会　工賃委員会</a:t>
            </a:r>
            <a:endParaRPr lang="en-US" altLang="ja-JP" sz="2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2865" y="1210802"/>
            <a:ext cx="1594927" cy="1594927"/>
          </a:xfrm>
          <a:prstGeom prst="rect">
            <a:avLst/>
          </a:prstGeom>
        </p:spPr>
      </p:pic>
      <p:grpSp>
        <p:nvGrpSpPr>
          <p:cNvPr id="6" name="グループ化 5"/>
          <p:cNvGrpSpPr/>
          <p:nvPr/>
        </p:nvGrpSpPr>
        <p:grpSpPr>
          <a:xfrm>
            <a:off x="7840664" y="656041"/>
            <a:ext cx="4351336" cy="1109521"/>
            <a:chOff x="4926418" y="239219"/>
            <a:chExt cx="3836898" cy="959801"/>
          </a:xfrm>
        </p:grpSpPr>
        <p:grpSp>
          <p:nvGrpSpPr>
            <p:cNvPr id="7" name="グループ化 6"/>
            <p:cNvGrpSpPr/>
            <p:nvPr/>
          </p:nvGrpSpPr>
          <p:grpSpPr>
            <a:xfrm>
              <a:off x="4926418" y="239219"/>
              <a:ext cx="3836898" cy="959801"/>
              <a:chOff x="4721009" y="719577"/>
              <a:chExt cx="3836898" cy="959801"/>
            </a:xfrm>
          </p:grpSpPr>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1009" y="925805"/>
                <a:ext cx="582048" cy="582048"/>
              </a:xfrm>
              <a:prstGeom prst="rect">
                <a:avLst/>
              </a:prstGeom>
            </p:spPr>
          </p:pic>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9362" y="926630"/>
                <a:ext cx="582048" cy="582048"/>
              </a:xfrm>
              <a:prstGeom prst="rect">
                <a:avLst/>
              </a:prstGeom>
            </p:spPr>
          </p:pic>
          <p:pic>
            <p:nvPicPr>
              <p:cNvPr id="11" name="図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57616" y="924676"/>
                <a:ext cx="582048" cy="582048"/>
              </a:xfrm>
              <a:prstGeom prst="rect">
                <a:avLst/>
              </a:prstGeom>
            </p:spPr>
          </p:pic>
          <p:pic>
            <p:nvPicPr>
              <p:cNvPr id="12" name="図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75748" y="925136"/>
                <a:ext cx="582048" cy="582048"/>
              </a:xfrm>
              <a:prstGeom prst="rect">
                <a:avLst/>
              </a:prstGeom>
            </p:spPr>
          </p:pic>
          <p:pic>
            <p:nvPicPr>
              <p:cNvPr id="13" name="図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98106" y="719577"/>
                <a:ext cx="959801" cy="959801"/>
              </a:xfrm>
              <a:prstGeom prst="rect">
                <a:avLst/>
              </a:prstGeom>
            </p:spPr>
          </p:pic>
        </p:grpSp>
        <p:pic>
          <p:nvPicPr>
            <p:cNvPr id="8" name="図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74686" y="443742"/>
              <a:ext cx="583200" cy="583200"/>
            </a:xfrm>
            <a:prstGeom prst="rect">
              <a:avLst/>
            </a:prstGeom>
          </p:spPr>
        </p:pic>
      </p:grpSp>
      <p:sp>
        <p:nvSpPr>
          <p:cNvPr id="14" name="テキスト ボックス 4"/>
          <p:cNvSpPr txBox="1"/>
          <p:nvPr/>
        </p:nvSpPr>
        <p:spPr>
          <a:xfrm>
            <a:off x="10598134" y="286709"/>
            <a:ext cx="1089338" cy="369332"/>
          </a:xfrm>
          <a:prstGeom prst="rect">
            <a:avLst/>
          </a:prstGeom>
          <a:solidFill>
            <a:schemeClr val="bg1"/>
          </a:solid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dirty="0" smtClean="0"/>
              <a:t>資料１</a:t>
            </a:r>
            <a:endParaRPr kumimoji="1" lang="ja-JP" altLang="en-US" dirty="0"/>
          </a:p>
        </p:txBody>
      </p:sp>
    </p:spTree>
    <p:extLst>
      <p:ext uri="{BB962C8B-B14F-4D97-AF65-F5344CB8AC3E}">
        <p14:creationId xmlns:p14="http://schemas.microsoft.com/office/powerpoint/2010/main" val="806978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1516134"/>
            <a:ext cx="10515600" cy="3815720"/>
          </a:xfrm>
        </p:spPr>
        <p:txBody>
          <a:bodyPr>
            <a:normAutofit/>
          </a:bodyPr>
          <a:lstStyle/>
          <a:p>
            <a:pPr marL="514350" indent="-514350">
              <a:lnSpc>
                <a:spcPts val="3000"/>
              </a:lnSpc>
              <a:buFont typeface="+mj-lt"/>
              <a:buAutoNum type="arabicPeriod"/>
            </a:pPr>
            <a:r>
              <a:rPr lang="ja-JP" altLang="en-US" dirty="0" smtClean="0">
                <a:latin typeface="Meiryo UI" panose="020B0604030504040204" pitchFamily="50" charset="-128"/>
                <a:ea typeface="Meiryo UI" panose="020B0604030504040204" pitchFamily="50" charset="-128"/>
              </a:rPr>
              <a:t>工賃引上げ計画シートの策定及び実行支援</a:t>
            </a:r>
            <a:endParaRPr lang="en-US" altLang="ja-JP" dirty="0" smtClean="0">
              <a:latin typeface="Meiryo UI" panose="020B0604030504040204" pitchFamily="50" charset="-128"/>
              <a:ea typeface="Meiryo UI" panose="020B0604030504040204" pitchFamily="50" charset="-128"/>
            </a:endParaRPr>
          </a:p>
          <a:p>
            <a:pPr marL="514350" indent="-514350">
              <a:lnSpc>
                <a:spcPts val="3000"/>
              </a:lnSpc>
              <a:buFont typeface="+mj-lt"/>
              <a:buAutoNum type="arabicPeriod"/>
            </a:pPr>
            <a:r>
              <a:rPr lang="ja-JP" altLang="en-US" dirty="0" smtClean="0">
                <a:latin typeface="Meiryo UI" panose="020B0604030504040204" pitchFamily="50" charset="-128"/>
                <a:ea typeface="Meiryo UI" panose="020B0604030504040204" pitchFamily="50" charset="-128"/>
              </a:rPr>
              <a:t>受注窓口の運営、優先調達の促進</a:t>
            </a:r>
            <a:endParaRPr lang="en-US" altLang="ja-JP" dirty="0" smtClean="0">
              <a:latin typeface="Meiryo UI" panose="020B0604030504040204" pitchFamily="50" charset="-128"/>
              <a:ea typeface="Meiryo UI" panose="020B0604030504040204" pitchFamily="50" charset="-128"/>
            </a:endParaRPr>
          </a:p>
          <a:p>
            <a:pPr marL="514350" indent="-514350">
              <a:lnSpc>
                <a:spcPts val="3000"/>
              </a:lnSpc>
              <a:buFont typeface="+mj-lt"/>
              <a:buAutoNum type="arabicPeriod"/>
            </a:pPr>
            <a:r>
              <a:rPr lang="ja-JP" altLang="en-US" dirty="0" smtClean="0">
                <a:latin typeface="Meiryo UI" panose="020B0604030504040204" pitchFamily="50" charset="-128"/>
                <a:ea typeface="Meiryo UI" panose="020B0604030504040204" pitchFamily="50" charset="-128"/>
              </a:rPr>
              <a:t>優先</a:t>
            </a:r>
            <a:r>
              <a:rPr lang="ja-JP" altLang="en-US" dirty="0">
                <a:latin typeface="Meiryo UI" panose="020B0604030504040204" pitchFamily="50" charset="-128"/>
                <a:ea typeface="Meiryo UI" panose="020B0604030504040204" pitchFamily="50" charset="-128"/>
              </a:rPr>
              <a:t>調達制度の積極的</a:t>
            </a:r>
            <a:r>
              <a:rPr lang="ja-JP" altLang="en-US" dirty="0" smtClean="0">
                <a:latin typeface="Meiryo UI" panose="020B0604030504040204" pitchFamily="50" charset="-128"/>
                <a:ea typeface="Meiryo UI" panose="020B0604030504040204" pitchFamily="50" charset="-128"/>
              </a:rPr>
              <a:t>活用</a:t>
            </a:r>
            <a:endParaRPr lang="en-US" altLang="ja-JP" dirty="0" smtClean="0">
              <a:latin typeface="Meiryo UI" panose="020B0604030504040204" pitchFamily="50" charset="-128"/>
              <a:ea typeface="Meiryo UI" panose="020B0604030504040204" pitchFamily="50" charset="-128"/>
            </a:endParaRPr>
          </a:p>
          <a:p>
            <a:pPr marL="514350" indent="-514350">
              <a:lnSpc>
                <a:spcPts val="3000"/>
              </a:lnSpc>
              <a:buFont typeface="+mj-lt"/>
              <a:buAutoNum type="arabicPeriod"/>
            </a:pPr>
            <a:r>
              <a:rPr lang="ja-JP" altLang="en-US" dirty="0" smtClean="0">
                <a:latin typeface="Meiryo UI" panose="020B0604030504040204" pitchFamily="50" charset="-128"/>
                <a:ea typeface="Meiryo UI" panose="020B0604030504040204" pitchFamily="50" charset="-128"/>
              </a:rPr>
              <a:t>製品（こさえたん）認知度向上に向けた情報発信</a:t>
            </a:r>
            <a:endParaRPr lang="en-US" altLang="ja-JP" dirty="0" smtClean="0">
              <a:latin typeface="Meiryo UI" panose="020B0604030504040204" pitchFamily="50" charset="-128"/>
              <a:ea typeface="Meiryo UI" panose="020B0604030504040204" pitchFamily="50" charset="-128"/>
            </a:endParaRPr>
          </a:p>
          <a:p>
            <a:pPr marL="514350" indent="-514350">
              <a:lnSpc>
                <a:spcPts val="3000"/>
              </a:lnSpc>
              <a:buFont typeface="+mj-lt"/>
              <a:buAutoNum type="arabicPeriod"/>
            </a:pPr>
            <a:r>
              <a:rPr lang="ja-JP" altLang="en-US" dirty="0" smtClean="0">
                <a:latin typeface="Meiryo UI" panose="020B0604030504040204" pitchFamily="50" charset="-128"/>
                <a:ea typeface="Meiryo UI" panose="020B0604030504040204" pitchFamily="50" charset="-128"/>
              </a:rPr>
              <a:t>大阪府庁舎内アンテナショップの運営</a:t>
            </a:r>
            <a:endParaRPr lang="en-US" altLang="ja-JP" dirty="0" smtClean="0">
              <a:latin typeface="Meiryo UI" panose="020B0604030504040204" pitchFamily="50" charset="-128"/>
              <a:ea typeface="Meiryo UI" panose="020B0604030504040204" pitchFamily="50" charset="-128"/>
            </a:endParaRPr>
          </a:p>
          <a:p>
            <a:pPr marL="514350" indent="-514350">
              <a:lnSpc>
                <a:spcPts val="3000"/>
              </a:lnSpc>
              <a:buFont typeface="+mj-lt"/>
              <a:buAutoNum type="arabicPeriod"/>
            </a:pPr>
            <a:r>
              <a:rPr lang="ja-JP" altLang="en-US" dirty="0" smtClean="0">
                <a:latin typeface="Meiryo UI" panose="020B0604030504040204" pitchFamily="50" charset="-128"/>
                <a:ea typeface="Meiryo UI" panose="020B0604030504040204" pitchFamily="50" charset="-128"/>
              </a:rPr>
              <a:t>農と福祉の連携の促進</a:t>
            </a:r>
            <a:endParaRPr lang="en-US" altLang="ja-JP" dirty="0" smtClean="0">
              <a:latin typeface="Meiryo UI" panose="020B0604030504040204" pitchFamily="50" charset="-128"/>
              <a:ea typeface="Meiryo UI" panose="020B0604030504040204" pitchFamily="50" charset="-128"/>
            </a:endParaRPr>
          </a:p>
          <a:p>
            <a:pPr marL="0" indent="0">
              <a:lnSpc>
                <a:spcPts val="3000"/>
              </a:lnSpc>
              <a:buNone/>
            </a:pPr>
            <a:endParaRPr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sp>
        <p:nvSpPr>
          <p:cNvPr id="4" name="正方形/長方形 3"/>
          <p:cNvSpPr/>
          <p:nvPr/>
        </p:nvSpPr>
        <p:spPr>
          <a:xfrm>
            <a:off x="323528" y="370157"/>
            <a:ext cx="1561543" cy="584775"/>
          </a:xfrm>
          <a:prstGeom prst="rect">
            <a:avLst/>
          </a:prstGeom>
        </p:spPr>
        <p:txBody>
          <a:bodyPr wrap="square">
            <a:spAutoFit/>
          </a:bodyPr>
          <a:lstStyle/>
          <a:p>
            <a:r>
              <a:rPr lang="ja-JP" altLang="en-US" sz="3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目　次</a:t>
            </a:r>
            <a:endParaRPr lang="ja-JP" altLang="en-US" sz="3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 name="直線コネクタ 4"/>
          <p:cNvCxnSpPr/>
          <p:nvPr/>
        </p:nvCxnSpPr>
        <p:spPr>
          <a:xfrm>
            <a:off x="179512" y="951869"/>
            <a:ext cx="11880000" cy="0"/>
          </a:xfrm>
          <a:prstGeom prst="line">
            <a:avLst/>
          </a:prstGeom>
          <a:noFill/>
          <a:ln w="38100" cap="flat" cmpd="sng" algn="ctr">
            <a:solidFill>
              <a:srgbClr val="4F81BD"/>
            </a:solidFill>
            <a:prstDash val="solid"/>
          </a:ln>
          <a:effectLst>
            <a:outerShdw blurRad="40000" dist="23000" dir="5400000" rotWithShape="0">
              <a:srgbClr val="000000">
                <a:alpha val="35000"/>
              </a:srgbClr>
            </a:outerShdw>
          </a:effectLst>
        </p:spPr>
      </p:cxnSp>
    </p:spTree>
    <p:extLst>
      <p:ext uri="{BB962C8B-B14F-4D97-AF65-F5344CB8AC3E}">
        <p14:creationId xmlns:p14="http://schemas.microsoft.com/office/powerpoint/2010/main" val="1213279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909416" y="6492875"/>
            <a:ext cx="2133600" cy="365125"/>
          </a:xfrm>
        </p:spPr>
        <p:txBody>
          <a:bodyPr/>
          <a:lstStyle/>
          <a:p>
            <a:fld id="{8AED51BD-73FB-4F73-AF47-49B099B0E545}" type="slidenum">
              <a:rPr kumimoji="1" lang="ja-JP" altLang="en-US" smtClean="0"/>
              <a:t>3</a:t>
            </a:fld>
            <a:endParaRPr kumimoji="1" lang="ja-JP" altLang="en-US" dirty="0"/>
          </a:p>
        </p:txBody>
      </p:sp>
      <p:sp>
        <p:nvSpPr>
          <p:cNvPr id="9" name="正方形/長方形 8"/>
          <p:cNvSpPr/>
          <p:nvPr/>
        </p:nvSpPr>
        <p:spPr>
          <a:xfrm>
            <a:off x="167444" y="843494"/>
            <a:ext cx="11879999" cy="902227"/>
          </a:xfrm>
          <a:prstGeom prst="rect">
            <a:avLst/>
          </a:prstGeom>
          <a:ln w="1270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14313" lvl="0" indent="-214313">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各事業所が工賃を向上させるための事業計画となる「工賃引上げ計画シート」を示し、策定及び実行支援を実施します。なお、提示する「工賃引上げ計画シート」は、支援の実施にあたっては、今後の目標や具体的な事業展開など、事業所の考え方や方策を容易に反映できるようにします。</a:t>
            </a:r>
            <a:endParaRPr lang="en-US" altLang="ja-JP"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0" name="角丸四角形 9"/>
          <p:cNvSpPr/>
          <p:nvPr/>
        </p:nvSpPr>
        <p:spPr>
          <a:xfrm>
            <a:off x="155236" y="332096"/>
            <a:ext cx="5781925" cy="440804"/>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bg1"/>
                </a:solidFill>
                <a:latin typeface="Meiryo UI" panose="020B0604030504040204" pitchFamily="50" charset="-128"/>
                <a:ea typeface="Meiryo UI" panose="020B0604030504040204" pitchFamily="50" charset="-128"/>
              </a:rPr>
              <a:t>１　</a:t>
            </a:r>
            <a:r>
              <a:rPr lang="ja-JP" altLang="en-US" sz="2000" b="1" dirty="0">
                <a:solidFill>
                  <a:prstClr val="white"/>
                </a:solidFill>
                <a:latin typeface="UD デジタル 教科書体 NP-R" panose="02020400000000000000" pitchFamily="18" charset="-128"/>
                <a:ea typeface="UD デジタル 教科書体 NP-R" panose="02020400000000000000" pitchFamily="18" charset="-128"/>
              </a:rPr>
              <a:t>工賃引上げ計画シート策定及び実行支援</a:t>
            </a:r>
            <a:endParaRPr lang="ja-JP" altLang="en-US" sz="2000" b="1" dirty="0">
              <a:solidFill>
                <a:schemeClr val="bg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174736" y="1814564"/>
            <a:ext cx="11868280" cy="2966438"/>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55236" y="1822716"/>
            <a:ext cx="3096345" cy="2632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具体的</a:t>
            </a:r>
            <a:r>
              <a:rPr lang="ja-JP" altLang="en-US" sz="1600" b="1" dirty="0">
                <a:solidFill>
                  <a:schemeClr val="bg1"/>
                </a:solidFill>
                <a:latin typeface="Meiryo UI" panose="020B0604030504040204" pitchFamily="50" charset="-128"/>
                <a:ea typeface="Meiryo UI" panose="020B0604030504040204" pitchFamily="50" charset="-128"/>
              </a:rPr>
              <a:t>事業</a:t>
            </a:r>
            <a:r>
              <a:rPr lang="ja-JP" altLang="en-US" sz="1600" b="1" dirty="0" smtClean="0">
                <a:solidFill>
                  <a:schemeClr val="bg1"/>
                </a:solidFill>
                <a:latin typeface="Meiryo UI" panose="020B0604030504040204" pitchFamily="50" charset="-128"/>
                <a:ea typeface="Meiryo UI" panose="020B0604030504040204" pitchFamily="50" charset="-128"/>
              </a:rPr>
              <a:t>の進捗</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71581" y="2422383"/>
            <a:ext cx="5760000" cy="981583"/>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「工賃引上げ計画シート」について、事業所自身が計画策定の意義や目的を理解し、計画を策定・実行できるよう、常設の相談窓口を設置するとともにアウトリーチによる助言等を行います。</a:t>
            </a:r>
          </a:p>
        </p:txBody>
      </p:sp>
      <p:sp>
        <p:nvSpPr>
          <p:cNvPr id="29" name="角丸四角形 28"/>
          <p:cNvSpPr/>
          <p:nvPr/>
        </p:nvSpPr>
        <p:spPr>
          <a:xfrm>
            <a:off x="286156" y="2205990"/>
            <a:ext cx="4221450" cy="232751"/>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4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1-1</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工賃引上げ計画シート」の策定実行支援</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ホームベース 29"/>
          <p:cNvSpPr/>
          <p:nvPr/>
        </p:nvSpPr>
        <p:spPr>
          <a:xfrm>
            <a:off x="6123120" y="2408256"/>
            <a:ext cx="207023" cy="99566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31" name="正方形/長方形 30"/>
          <p:cNvSpPr/>
          <p:nvPr/>
        </p:nvSpPr>
        <p:spPr>
          <a:xfrm>
            <a:off x="363120" y="3683321"/>
            <a:ext cx="5744324" cy="915703"/>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営業力の強化、企画力の向上を図り、製品の販売促進、受注拡大を図るため、事業所の実態に対応した研修会等を行います。</a:t>
            </a:r>
          </a:p>
        </p:txBody>
      </p:sp>
      <p:sp>
        <p:nvSpPr>
          <p:cNvPr id="33" name="角丸四角形 32"/>
          <p:cNvSpPr/>
          <p:nvPr/>
        </p:nvSpPr>
        <p:spPr>
          <a:xfrm>
            <a:off x="309232" y="3470871"/>
            <a:ext cx="2603808" cy="220939"/>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lvl="0">
              <a:defRPr/>
            </a:pPr>
            <a:r>
              <a:rPr lang="en-US" altLang="ja-JP" sz="14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1-2</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事業所</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経営力の強化</a:t>
            </a:r>
          </a:p>
        </p:txBody>
      </p:sp>
      <p:sp>
        <p:nvSpPr>
          <p:cNvPr id="21" name="ホームベース 20"/>
          <p:cNvSpPr/>
          <p:nvPr/>
        </p:nvSpPr>
        <p:spPr>
          <a:xfrm>
            <a:off x="6123120" y="3699432"/>
            <a:ext cx="226165" cy="922303"/>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6" name="二等辺三角形 5"/>
          <p:cNvSpPr/>
          <p:nvPr/>
        </p:nvSpPr>
        <p:spPr>
          <a:xfrm rot="10800000">
            <a:off x="3711371" y="4878379"/>
            <a:ext cx="5049662" cy="294050"/>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6544976" y="2407943"/>
            <a:ext cx="5283207" cy="1062928"/>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214313" indent="-214313">
              <a:buFont typeface="Wingdings" panose="05000000000000000000" pitchFamily="2" charset="2"/>
              <a:buChar char="u"/>
            </a:pP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14313" indent="-214313">
              <a:buFont typeface="Wingdings" panose="05000000000000000000" pitchFamily="2" charset="2"/>
              <a:buChar char="u"/>
            </a:pP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事業所から提出された「工賃引上げ計画シート」を基に</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９</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件の</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訪問相談支援を実施。うち</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１</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にコンサルタントの派遣支援を実施</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４目標</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10</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p>
          <a:p>
            <a:pPr marL="214313" indent="-214313">
              <a:buFont typeface="Wingdings" panose="05000000000000000000" pitchFamily="2" charset="2"/>
              <a:buChar char="u"/>
            </a:pP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常設相談窓口では</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５２</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R5.</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１月</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末現在）の相談対応支援を実施。</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14313" indent="-214313">
              <a:buFont typeface="Wingdings" panose="05000000000000000000" pitchFamily="2" charset="2"/>
              <a:buChar char="u"/>
            </a:pP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年度途中の新規指定事業所に対しては、指定指導担当課において、「工賃引上げ計画シート」の提出を促すチラシを配付した。</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endParaRPr lang="en-US" altLang="ja-JP" sz="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2" name="正方形/長方形 21"/>
          <p:cNvSpPr/>
          <p:nvPr/>
        </p:nvSpPr>
        <p:spPr>
          <a:xfrm>
            <a:off x="6554547" y="3680508"/>
            <a:ext cx="5283207" cy="88165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214313" indent="-214313">
              <a:buFont typeface="Wingdings" panose="05000000000000000000" pitchFamily="2" charset="2"/>
              <a:buChar char="u"/>
            </a:pP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14313" indent="-214313">
              <a:buFont typeface="Wingdings" panose="05000000000000000000" pitchFamily="2" charset="2"/>
              <a:buChar char="u"/>
            </a:pP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12</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月「食品表示に関する研修」を</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Web</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開催（参加者</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16</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名）</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14313" indent="-214313">
              <a:buFont typeface="Wingdings" panose="05000000000000000000" pitchFamily="2" charset="2"/>
              <a:buChar char="u"/>
            </a:pP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月「ヒューマンエラーとどう向き合うか」を開催</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参加者</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9</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名）</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14313" indent="-214313">
              <a:buFont typeface="Wingdings" panose="05000000000000000000" pitchFamily="2" charset="2"/>
              <a:buChar char="u"/>
            </a:pP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月「上手な写真の撮り方講座」　</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月「工賃向上を実現した</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B</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型事業所の事例紹介」を開催予定</a:t>
            </a: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286156" y="5235742"/>
            <a:ext cx="11690981" cy="1246236"/>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t"/>
          <a:lstStyle/>
          <a:p>
            <a:pPr marL="135000" indent="-342900"/>
            <a:endParaRPr lang="en-US" altLang="ja-JP" sz="10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35000" indent="-342900"/>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6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常設相談窓口の設置</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及び</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実行支援は</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回発行する「工賃向上メールマガジン」や運営する</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HP</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（大阪府工賃向上計画支援事業）などで</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周知をしたものの、問い合わせの多くは、計画シートの記載方法であり、</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実行支援の活用についても広く周知を行う必要</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がある。</a:t>
            </a:r>
            <a:endParaRPr lang="en-US" altLang="ja-JP" sz="1400"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35000" indent="-342900"/>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研修会等については、対象事業所が約</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３</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00</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カ所あるにも</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関わらず、参加</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事業所が</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少ない。昨年度開設した</a:t>
            </a:r>
            <a:r>
              <a:rPr lang="en-US" altLang="ja-JP" sz="1400" dirty="0" err="1"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Youtubu</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チャンネルも活用をしながら、</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アーカイブ配信を行い、時間や場所にとらわれず受講できる体制を整えていく必要</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がある。</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5" name="角丸四角形 24"/>
          <p:cNvSpPr/>
          <p:nvPr/>
        </p:nvSpPr>
        <p:spPr>
          <a:xfrm>
            <a:off x="286156" y="5039570"/>
            <a:ext cx="1836000" cy="2632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評価</a:t>
            </a:r>
            <a:endParaRPr lang="ja-JP" altLang="en-US" sz="16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65133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170927" y="1865530"/>
            <a:ext cx="11880001" cy="3125178"/>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315341" y="4192442"/>
            <a:ext cx="5760000" cy="660751"/>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企業と協働開発した製品（「大阪旨ソーッス！」）の生産事業所を拡充し、製品の販路を拡大します。</a:t>
            </a:r>
          </a:p>
        </p:txBody>
      </p:sp>
      <p:sp>
        <p:nvSpPr>
          <p:cNvPr id="2" name="スライド番号プレースホルダー 1"/>
          <p:cNvSpPr>
            <a:spLocks noGrp="1"/>
          </p:cNvSpPr>
          <p:nvPr>
            <p:ph type="sldNum" sz="quarter" idx="12"/>
          </p:nvPr>
        </p:nvSpPr>
        <p:spPr>
          <a:xfrm>
            <a:off x="10058400" y="6569676"/>
            <a:ext cx="2133600" cy="365125"/>
          </a:xfrm>
        </p:spPr>
        <p:txBody>
          <a:bodyPr/>
          <a:lstStyle/>
          <a:p>
            <a:fld id="{8AED51BD-73FB-4F73-AF47-49B099B0E545}" type="slidenum">
              <a:rPr kumimoji="1" lang="ja-JP" altLang="en-US" smtClean="0"/>
              <a:t>4</a:t>
            </a:fld>
            <a:endParaRPr kumimoji="1" lang="ja-JP" altLang="en-US" dirty="0"/>
          </a:p>
        </p:txBody>
      </p:sp>
      <p:sp>
        <p:nvSpPr>
          <p:cNvPr id="9" name="正方形/長方形 8"/>
          <p:cNvSpPr/>
          <p:nvPr/>
        </p:nvSpPr>
        <p:spPr>
          <a:xfrm>
            <a:off x="170929" y="776507"/>
            <a:ext cx="11879999" cy="722615"/>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lvl="0" indent="-214313">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単独での受注が困難な小規模な事業所を支援するための「共同受注窓口」の運営を支援し、安定的な受注確保を図ります。</a:t>
            </a:r>
            <a:endParaRPr lang="en-US" altLang="ja-JP"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214313" lvl="0" indent="-214313">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市町村共同受注窓口と連携し「企業等との調整」、「契約等に関する事務手続き」、「事業所間の調整」等を行う地域連携の共同受注ネットワークの構築をめざします。</a:t>
            </a:r>
            <a:endParaRPr lang="ja-JP" altLang="en-US" sz="16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0" name="角丸四角形 9"/>
          <p:cNvSpPr/>
          <p:nvPr/>
        </p:nvSpPr>
        <p:spPr>
          <a:xfrm>
            <a:off x="170927" y="219147"/>
            <a:ext cx="5289715" cy="386545"/>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altLang="ja-JP" sz="2000" b="1" dirty="0">
                <a:solidFill>
                  <a:schemeClr val="bg1"/>
                </a:solidFill>
                <a:latin typeface="Meiryo UI" panose="020B0604030504040204" pitchFamily="50" charset="-128"/>
                <a:ea typeface="Meiryo UI" panose="020B0604030504040204" pitchFamily="50" charset="-128"/>
              </a:rPr>
              <a:t>2</a:t>
            </a:r>
            <a:r>
              <a:rPr lang="ja-JP" altLang="en-US" sz="2000" b="1" dirty="0">
                <a:solidFill>
                  <a:schemeClr val="bg1"/>
                </a:solidFill>
                <a:latin typeface="Meiryo UI" panose="020B0604030504040204" pitchFamily="50" charset="-128"/>
                <a:ea typeface="Meiryo UI" panose="020B0604030504040204" pitchFamily="50" charset="-128"/>
              </a:rPr>
              <a:t>　</a:t>
            </a:r>
            <a:r>
              <a:rPr lang="ja-JP" altLang="en-US" sz="2000" b="1" dirty="0">
                <a:solidFill>
                  <a:prstClr val="white"/>
                </a:solidFill>
                <a:latin typeface="UD デジタル 教科書体 NP-R" panose="02020400000000000000" pitchFamily="18" charset="-128"/>
                <a:ea typeface="UD デジタル 教科書体 NP-R" panose="02020400000000000000" pitchFamily="18" charset="-128"/>
              </a:rPr>
              <a:t>共同受注窓口の運営、優先調達の</a:t>
            </a:r>
            <a:r>
              <a:rPr lang="ja-JP" altLang="en-US" sz="2000" b="1" dirty="0" smtClean="0">
                <a:solidFill>
                  <a:prstClr val="white"/>
                </a:solidFill>
                <a:latin typeface="UD デジタル 教科書体 NP-R" panose="02020400000000000000" pitchFamily="18" charset="-128"/>
                <a:ea typeface="UD デジタル 教科書体 NP-R" panose="02020400000000000000" pitchFamily="18" charset="-128"/>
              </a:rPr>
              <a:t>促進</a:t>
            </a:r>
            <a:endParaRPr lang="ja-JP" altLang="en-US" sz="2000" b="1" dirty="0">
              <a:solidFill>
                <a:prstClr val="white"/>
              </a:solidFill>
              <a:latin typeface="UD デジタル 教科書体 NP-R" panose="02020400000000000000" pitchFamily="18" charset="-128"/>
              <a:ea typeface="UD デジタル 教科書体 NP-R" panose="02020400000000000000" pitchFamily="18" charset="-128"/>
            </a:endParaRPr>
          </a:p>
        </p:txBody>
      </p:sp>
      <p:sp>
        <p:nvSpPr>
          <p:cNvPr id="13" name="角丸四角形 12"/>
          <p:cNvSpPr/>
          <p:nvPr/>
        </p:nvSpPr>
        <p:spPr>
          <a:xfrm>
            <a:off x="109974" y="1489234"/>
            <a:ext cx="3096345" cy="252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具体的</a:t>
            </a:r>
            <a:r>
              <a:rPr lang="ja-JP" altLang="en-US" sz="1600" b="1" dirty="0">
                <a:solidFill>
                  <a:schemeClr val="bg1"/>
                </a:solidFill>
                <a:latin typeface="Meiryo UI" panose="020B0604030504040204" pitchFamily="50" charset="-128"/>
                <a:ea typeface="Meiryo UI" panose="020B0604030504040204" pitchFamily="50" charset="-128"/>
              </a:rPr>
              <a:t>事業</a:t>
            </a:r>
            <a:r>
              <a:rPr lang="ja-JP" altLang="en-US" sz="1600" b="1" dirty="0" smtClean="0">
                <a:solidFill>
                  <a:schemeClr val="bg1"/>
                </a:solidFill>
                <a:latin typeface="Meiryo UI" panose="020B0604030504040204" pitchFamily="50" charset="-128"/>
                <a:ea typeface="Meiryo UI" panose="020B0604030504040204" pitchFamily="50" charset="-128"/>
              </a:rPr>
              <a:t>の進捗</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50929" y="1981642"/>
            <a:ext cx="5760000" cy="1102996"/>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受発注コーディネーターを配置し、これまで取引等のある企業等からの受注（「共同受注」・「共同製作」・「共同販売」を含む）について、継続的な確保に努めます。</a:t>
            </a:r>
          </a:p>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更なる受注拡大を図るため、包括連携協定締結企業やサポートカンパニー制度登録企業等へより積極的な働きかけを行います。</a:t>
            </a:r>
          </a:p>
        </p:txBody>
      </p:sp>
      <p:sp>
        <p:nvSpPr>
          <p:cNvPr id="29" name="角丸四角形 28"/>
          <p:cNvSpPr/>
          <p:nvPr/>
        </p:nvSpPr>
        <p:spPr>
          <a:xfrm>
            <a:off x="265504" y="1769452"/>
            <a:ext cx="2850937" cy="212190"/>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2-1</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共同受注窓口の運営の支援</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ホームベース 29"/>
          <p:cNvSpPr/>
          <p:nvPr/>
        </p:nvSpPr>
        <p:spPr>
          <a:xfrm>
            <a:off x="6110930" y="1981641"/>
            <a:ext cx="233380" cy="1102995"/>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31" name="正方形/長方形 30"/>
          <p:cNvSpPr/>
          <p:nvPr/>
        </p:nvSpPr>
        <p:spPr>
          <a:xfrm>
            <a:off x="350929" y="3322396"/>
            <a:ext cx="5760000" cy="660751"/>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自治体の入札による調達案件を分析し、事業所とマッチングすることで優先調達への移行を図り、さらなる受注拡大につなげます。</a:t>
            </a:r>
          </a:p>
        </p:txBody>
      </p:sp>
      <p:sp>
        <p:nvSpPr>
          <p:cNvPr id="33" name="角丸四角形 32"/>
          <p:cNvSpPr/>
          <p:nvPr/>
        </p:nvSpPr>
        <p:spPr>
          <a:xfrm>
            <a:off x="286702" y="3118751"/>
            <a:ext cx="2808540" cy="266958"/>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2-2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自治体の調達案件の分析</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ホームベース 20"/>
          <p:cNvSpPr/>
          <p:nvPr/>
        </p:nvSpPr>
        <p:spPr>
          <a:xfrm>
            <a:off x="6086320" y="3322394"/>
            <a:ext cx="223170" cy="672478"/>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6" name="二等辺三角形 5"/>
          <p:cNvSpPr/>
          <p:nvPr/>
        </p:nvSpPr>
        <p:spPr>
          <a:xfrm rot="10800000">
            <a:off x="3866810" y="5146313"/>
            <a:ext cx="4918944" cy="227990"/>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22" name="角丸四角形 21"/>
          <p:cNvSpPr/>
          <p:nvPr/>
        </p:nvSpPr>
        <p:spPr>
          <a:xfrm>
            <a:off x="304141" y="4017260"/>
            <a:ext cx="3495016" cy="238841"/>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2-3</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企業協働による開発製品の販路拡大</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ホームベース 25"/>
          <p:cNvSpPr/>
          <p:nvPr/>
        </p:nvSpPr>
        <p:spPr>
          <a:xfrm>
            <a:off x="6103112" y="4191833"/>
            <a:ext cx="223170" cy="672478"/>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38" name="正方形/長方形 37"/>
          <p:cNvSpPr/>
          <p:nvPr/>
        </p:nvSpPr>
        <p:spPr>
          <a:xfrm>
            <a:off x="6477091" y="2028502"/>
            <a:ext cx="5374604" cy="109421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214313" indent="-214313">
              <a:buFont typeface="Wingdings" panose="05000000000000000000" pitchFamily="2" charset="2"/>
              <a:buChar char="u"/>
            </a:pP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14313" indent="-214313">
              <a:buFont typeface="Wingdings" panose="05000000000000000000" pitchFamily="2" charset="2"/>
              <a:buChar char="u"/>
            </a:pP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受注取引件数及び金額　　</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６４</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7</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目標</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450</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p>
          <a:p>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38,511</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千円</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目標</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45,000</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千円</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５</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１月</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末時点）</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前年同月比　</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+312</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+8,32</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１千円</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14313" indent="-214313">
              <a:buFont typeface="Wingdings" panose="05000000000000000000" pitchFamily="2" charset="2"/>
              <a:buChar char="u"/>
            </a:pP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企業受注は、前年度に比べて</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8</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８件・　</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2,69</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５千円増</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39" name="正方形/長方形 38"/>
          <p:cNvSpPr/>
          <p:nvPr/>
        </p:nvSpPr>
        <p:spPr>
          <a:xfrm>
            <a:off x="6482467" y="3313309"/>
            <a:ext cx="5325641" cy="694866"/>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214313" indent="-214313">
              <a:buFont typeface="Wingdings" panose="05000000000000000000" pitchFamily="2" charset="2"/>
              <a:buChar char="u"/>
            </a:pP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共同受注ネットワーク会議を</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回</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（９月</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７</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日・２月</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２１</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日</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）開催</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14313" indent="-214313">
              <a:buFont typeface="Wingdings" panose="05000000000000000000" pitchFamily="2" charset="2"/>
              <a:buChar char="u"/>
            </a:pP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「共同受注窓口からのご案内」リーフレットを作成し、全市町村へ</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配布</a:t>
            </a:r>
            <a:endPar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40" name="正方形/長方形 39"/>
          <p:cNvSpPr/>
          <p:nvPr/>
        </p:nvSpPr>
        <p:spPr>
          <a:xfrm>
            <a:off x="6477091" y="4175799"/>
            <a:ext cx="5331017" cy="660751"/>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214313" indent="-214313">
              <a:buFont typeface="Wingdings" panose="05000000000000000000" pitchFamily="2" charset="2"/>
              <a:buChar char="u"/>
            </a:pP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「大阪旨ソーッス！</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製造説明会を</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6</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7</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日に開催。</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14313" indent="-214313">
              <a:buFont typeface="Wingdings" panose="05000000000000000000" pitchFamily="2" charset="2"/>
              <a:buChar char="u"/>
            </a:pP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大阪府公民連携デスクを通じて、包括連携協定を締結している大阪信用金庫（</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10/22</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および</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大阪大学（</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11/22</a:t>
            </a:r>
            <a:r>
              <a:rPr lang="ja-JP" altLang="en-US" sz="1200" dirty="0" err="1">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12/20</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）で外部販売を実施</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8" name="正方形/長方形 27"/>
          <p:cNvSpPr/>
          <p:nvPr/>
        </p:nvSpPr>
        <p:spPr>
          <a:xfrm>
            <a:off x="363573" y="5467805"/>
            <a:ext cx="11547554" cy="1151979"/>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t"/>
          <a:lstStyle/>
          <a:p>
            <a:pPr marL="135000" indent="-342900"/>
            <a:endParaRPr lang="en-US" altLang="ja-JP" sz="6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35000" indent="-342900"/>
            <a:endParaRPr lang="en-US" altLang="ja-JP" sz="5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35000" indent="-342900"/>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令和</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４</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は</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、共同受注窓口における</a:t>
            </a:r>
            <a:r>
              <a:rPr lang="ja-JP" altLang="en-US" sz="1400" u="sng"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直接受注</a:t>
            </a:r>
            <a:r>
              <a:rPr lang="ja-JP" altLang="en-US" sz="1400" u="sng"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件数及び取引額とも前年度を</a:t>
            </a:r>
            <a:r>
              <a:rPr lang="ja-JP" altLang="en-US" sz="1400" u="sng"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上回った</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。名刺など小口の受注が増え、</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受注</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件数については目標を上回ることができたが、</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受注</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実績については、目標を達成することが難しい見通し。</a:t>
            </a:r>
            <a:endPar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35000" indent="-342900"/>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自治体</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からの発注は、印刷業務が多く、印刷以外の発注を増やしていくことが課題となっており、</a:t>
            </a:r>
            <a:r>
              <a:rPr lang="ja-JP" altLang="en-US" sz="1400" u="sng"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請負や製品の好事例紹介などが必要である。</a:t>
            </a:r>
            <a:endParaRPr lang="en-US" altLang="ja-JP" sz="1400" u="sng"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35000" indent="-342900"/>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「大阪旨ソーッス！」については</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、納品数・販売数ともに令和３年度を上回ったものの、製造事業者の拡大</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まで</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は結びついていない。</a:t>
            </a:r>
            <a:endParaRPr lang="en-US" altLang="ja-JP" sz="1400" u="sng" dirty="0" smtClean="0">
              <a:solidFill>
                <a:schemeClr val="tx1"/>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5" name="角丸四角形 24"/>
          <p:cNvSpPr/>
          <p:nvPr/>
        </p:nvSpPr>
        <p:spPr>
          <a:xfrm>
            <a:off x="363573" y="5293228"/>
            <a:ext cx="1836000" cy="2632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評価</a:t>
            </a:r>
            <a:endParaRPr lang="ja-JP" altLang="en-US" sz="16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89761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10058400" y="6525407"/>
            <a:ext cx="2133600" cy="365125"/>
          </a:xfrm>
        </p:spPr>
        <p:txBody>
          <a:bodyPr/>
          <a:lstStyle/>
          <a:p>
            <a:fld id="{8AED51BD-73FB-4F73-AF47-49B099B0E545}" type="slidenum">
              <a:rPr kumimoji="1" lang="ja-JP" altLang="en-US" smtClean="0"/>
              <a:t>5</a:t>
            </a:fld>
            <a:endParaRPr kumimoji="1" lang="ja-JP" altLang="en-US" dirty="0"/>
          </a:p>
        </p:txBody>
      </p:sp>
      <p:sp>
        <p:nvSpPr>
          <p:cNvPr id="9" name="正方形/長方形 8"/>
          <p:cNvSpPr/>
          <p:nvPr/>
        </p:nvSpPr>
        <p:spPr>
          <a:xfrm>
            <a:off x="170929" y="854561"/>
            <a:ext cx="11879999" cy="597566"/>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lvl="0" indent="-214313">
              <a:buFont typeface="Wingdings" panose="05000000000000000000" pitchFamily="2" charset="2"/>
              <a:buChar char="u"/>
              <a:defRPr/>
            </a:pPr>
            <a:r>
              <a:rPr lang="ja-JP" altLang="en-US" sz="14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就労施設等からの物品等の調達促進のために定めている府独自の優先発注制度（大阪府障がい者就労施設等からの物品等の調達の推進を図るための方針）を積極的に活用し、障がい者就労施設等で就労する障がい者、在宅就業障がい者等の自立の促進を図ります。</a:t>
            </a:r>
          </a:p>
        </p:txBody>
      </p:sp>
      <p:sp>
        <p:nvSpPr>
          <p:cNvPr id="10" name="角丸四角形 9"/>
          <p:cNvSpPr/>
          <p:nvPr/>
        </p:nvSpPr>
        <p:spPr>
          <a:xfrm>
            <a:off x="167539" y="273553"/>
            <a:ext cx="4411813" cy="399455"/>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b="1" dirty="0">
                <a:solidFill>
                  <a:schemeClr val="bg1"/>
                </a:solidFill>
                <a:latin typeface="UD デジタル 教科書体 NP-R" panose="02020400000000000000" pitchFamily="18" charset="-128"/>
                <a:ea typeface="UD デジタル 教科書体 NP-R" panose="02020400000000000000" pitchFamily="18" charset="-128"/>
              </a:rPr>
              <a:t>3</a:t>
            </a:r>
            <a:r>
              <a:rPr lang="ja-JP" altLang="en-US" sz="2000" b="1" dirty="0" smtClean="0">
                <a:solidFill>
                  <a:schemeClr val="bg1"/>
                </a:solidFill>
                <a:latin typeface="UD デジタル 教科書体 NP-R" panose="02020400000000000000" pitchFamily="18" charset="-128"/>
                <a:ea typeface="UD デジタル 教科書体 NP-R" panose="02020400000000000000" pitchFamily="18" charset="-128"/>
              </a:rPr>
              <a:t>　優先調達制度の積極的活用</a:t>
            </a:r>
            <a:endParaRPr lang="ja-JP" altLang="en-US" sz="2000" b="1" dirty="0">
              <a:solidFill>
                <a:schemeClr val="bg1"/>
              </a:solidFill>
              <a:latin typeface="UD デジタル 教科書体 NP-R" panose="02020400000000000000" pitchFamily="18" charset="-128"/>
              <a:ea typeface="UD デジタル 教科書体 NP-R" panose="02020400000000000000" pitchFamily="18" charset="-128"/>
            </a:endParaRPr>
          </a:p>
        </p:txBody>
      </p:sp>
      <p:sp>
        <p:nvSpPr>
          <p:cNvPr id="12" name="正方形/長方形 11"/>
          <p:cNvSpPr/>
          <p:nvPr/>
        </p:nvSpPr>
        <p:spPr>
          <a:xfrm>
            <a:off x="174736" y="1800840"/>
            <a:ext cx="11887912" cy="2862862"/>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67539" y="1618467"/>
            <a:ext cx="3096345" cy="252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具体的</a:t>
            </a:r>
            <a:r>
              <a:rPr lang="ja-JP" altLang="en-US" sz="1600" b="1" dirty="0">
                <a:solidFill>
                  <a:schemeClr val="bg1"/>
                </a:solidFill>
                <a:latin typeface="Meiryo UI" panose="020B0604030504040204" pitchFamily="50" charset="-128"/>
                <a:ea typeface="Meiryo UI" panose="020B0604030504040204" pitchFamily="50" charset="-128"/>
              </a:rPr>
              <a:t>事業</a:t>
            </a:r>
            <a:r>
              <a:rPr lang="ja-JP" altLang="en-US" sz="1600" b="1" dirty="0" smtClean="0">
                <a:solidFill>
                  <a:schemeClr val="bg1"/>
                </a:solidFill>
                <a:latin typeface="Meiryo UI" panose="020B0604030504040204" pitchFamily="50" charset="-128"/>
                <a:ea typeface="Meiryo UI" panose="020B0604030504040204" pitchFamily="50" charset="-128"/>
              </a:rPr>
              <a:t>の進捗</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71581" y="2206210"/>
            <a:ext cx="5760000" cy="864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4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者就労施設等からの調達を推進し、障がい者の経済的自立を支援する取組みを進めるため、物品購入等における随意契約の活用を図る優先調達方針を策定します。</a:t>
            </a:r>
          </a:p>
        </p:txBody>
      </p:sp>
      <p:sp>
        <p:nvSpPr>
          <p:cNvPr id="29" name="角丸四角形 28"/>
          <p:cNvSpPr/>
          <p:nvPr/>
        </p:nvSpPr>
        <p:spPr>
          <a:xfrm>
            <a:off x="286155" y="2001543"/>
            <a:ext cx="2328256" cy="227186"/>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優先調達方針の策定</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ホームベース 29"/>
          <p:cNvSpPr/>
          <p:nvPr/>
        </p:nvSpPr>
        <p:spPr>
          <a:xfrm>
            <a:off x="6204073" y="2203453"/>
            <a:ext cx="180000" cy="864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31" name="正方形/長方形 30"/>
          <p:cNvSpPr/>
          <p:nvPr/>
        </p:nvSpPr>
        <p:spPr>
          <a:xfrm>
            <a:off x="371580" y="3501742"/>
            <a:ext cx="5778561" cy="980407"/>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庁内への制度の周知を徹底し、各種イベント・式典、調査等の記念品や名刺・封筒の印刷、施設等の清掃や除草作業など役務の提供等に際して、積極的に</a:t>
            </a:r>
            <a:r>
              <a:rPr lang="ja-JP" altLang="en-US" sz="14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者就労施設等から調達するよう促進します。</a:t>
            </a:r>
          </a:p>
        </p:txBody>
      </p:sp>
      <p:sp>
        <p:nvSpPr>
          <p:cNvPr id="33" name="角丸四角形 32"/>
          <p:cNvSpPr/>
          <p:nvPr/>
        </p:nvSpPr>
        <p:spPr>
          <a:xfrm>
            <a:off x="286155" y="3221960"/>
            <a:ext cx="2808540" cy="266958"/>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3-2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庁内への制度周知の徹底</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ホームベース 20"/>
          <p:cNvSpPr/>
          <p:nvPr/>
        </p:nvSpPr>
        <p:spPr>
          <a:xfrm>
            <a:off x="6209909" y="3516268"/>
            <a:ext cx="200723" cy="980502"/>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6" name="二等辺三角形 5"/>
          <p:cNvSpPr/>
          <p:nvPr/>
        </p:nvSpPr>
        <p:spPr>
          <a:xfrm rot="10800000">
            <a:off x="3547180" y="4790671"/>
            <a:ext cx="5526179" cy="224232"/>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6456565" y="2010024"/>
            <a:ext cx="5396791" cy="1172555"/>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28588" indent="-128588">
              <a:buFont typeface="Wingdings" panose="05000000000000000000" pitchFamily="2" charset="2"/>
              <a:buChar char="u"/>
            </a:pP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令和４年４月</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１８</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日</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令和</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４</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大阪府優先調達方針」を策定。</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28588" indent="-128588">
              <a:buFont typeface="Wingdings" panose="05000000000000000000" pitchFamily="2" charset="2"/>
              <a:buChar char="u"/>
            </a:pP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調達目標では「調達実績額が前年度実績を上回る」「就労継続支援</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B</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型事業所への発注額が前年度に比べて増加につながるよう配慮する」ことを掲げた。</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28588" indent="-128588">
              <a:buFont typeface="Wingdings" panose="05000000000000000000" pitchFamily="2" charset="2"/>
              <a:buChar char="u"/>
            </a:pP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府内市町村に対しても、府の方針内容を提示し、策定依頼を行った結果、</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令和４年</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１２</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までに全市町村で調達方針策定済み。</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2" name="正方形/長方形 21"/>
          <p:cNvSpPr/>
          <p:nvPr/>
        </p:nvSpPr>
        <p:spPr>
          <a:xfrm>
            <a:off x="6456565" y="3513269"/>
            <a:ext cx="5396791" cy="943122"/>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171450" indent="-171450">
              <a:buFont typeface="Wingdings" panose="05000000000000000000" pitchFamily="2" charset="2"/>
              <a:buChar char="u"/>
            </a:pP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令和</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４</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6</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月及び</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12</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月の各部局次長会議で優先調達の活用を周知</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1450" indent="-171450">
              <a:buFont typeface="Wingdings" panose="05000000000000000000" pitchFamily="2" charset="2"/>
              <a:buChar char="u"/>
            </a:pP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周知チラシを作成し、実績の少ない出先機関などへ発注促進を依頼。</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71450" indent="-171450">
              <a:buFont typeface="Wingdings" panose="05000000000000000000" pitchFamily="2" charset="2"/>
              <a:buChar char="u"/>
            </a:pP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令和４年</a:t>
            </a:r>
            <a:r>
              <a:rPr lang="en-US" altLang="ja-JP"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5</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に「</a:t>
            </a:r>
            <a:r>
              <a:rPr lang="ja-JP" altLang="en-US" sz="1200" dirty="0" err="1"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大阪府障</a:t>
            </a:r>
            <a:r>
              <a:rPr lang="ja-JP" altLang="en-US" sz="1200" dirty="0" err="1">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がい</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者優先調達</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推進庁内</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ＷＥＢ</a:t>
            </a:r>
            <a:r>
              <a:rPr lang="ja-JP" altLang="en-US" sz="12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ページ」の改良を行い、職員</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へ優先調達の積極的な活用を呼び掛けた。</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4" name="正方形/長方形 23"/>
          <p:cNvSpPr/>
          <p:nvPr/>
        </p:nvSpPr>
        <p:spPr>
          <a:xfrm>
            <a:off x="224581" y="5069719"/>
            <a:ext cx="11826347" cy="1503558"/>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t"/>
          <a:lstStyle/>
          <a:p>
            <a:pPr marL="135000" indent="-342900"/>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35000" indent="-342900"/>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各部局次長会議での周知や庁内</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Web</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ページの改良</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事例</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チラシ</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の作成を行い、</a:t>
            </a:r>
            <a:r>
              <a:rPr lang="ja-JP" altLang="en-US" sz="1400"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さらなる優先調達制度の活用を生み出した</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35000" indent="-342900"/>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令和</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４</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の共同受注窓口での庁内発注実績額</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は、</a:t>
            </a:r>
            <a:r>
              <a:rPr lang="en-US" altLang="ja-JP" sz="1400"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24,398,375</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円</a:t>
            </a:r>
            <a:r>
              <a:rPr lang="ja-JP" altLang="en-US" sz="1400"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（速報値</a:t>
            </a:r>
            <a:r>
              <a:rPr lang="en-US" altLang="ja-JP"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１月</a:t>
            </a:r>
            <a:r>
              <a:rPr lang="ja-JP" altLang="en-US" sz="1400"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末時点）で、昨年度以上（</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昨年同月比</a:t>
            </a:r>
            <a:r>
              <a:rPr lang="en-US" altLang="ja-JP"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４</a:t>
            </a:r>
            <a:r>
              <a:rPr lang="en-US" altLang="ja-JP"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）の実績</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を</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挙げている。</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35000" indent="-342900"/>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また、</a:t>
            </a:r>
            <a:r>
              <a:rPr lang="ja-JP" altLang="en-US" sz="1400" dirty="0" err="1">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障がい</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者の在宅就業支援団体へ発注する庁内の</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IT</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関連業務については</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、各部局への周知を行い、音声起稿業務やデータ入力、字幕入れ作業などの業務を庁内から受注し、</a:t>
            </a:r>
            <a:r>
              <a:rPr lang="en-US" altLang="ja-JP"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月末時点において昨年度以上（昨年同月比</a:t>
            </a:r>
            <a:r>
              <a:rPr lang="en-US" altLang="ja-JP"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８％）の実績</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を挙げている。</a:t>
            </a:r>
            <a:endPar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35000" indent="-342900"/>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引き続き、</a:t>
            </a:r>
            <a:r>
              <a:rPr lang="ja-JP" altLang="en-US" sz="1400"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各部局（特に出先機関）への周知</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と府内全体の実績額の８割が市町村である状況も鑑み、</a:t>
            </a:r>
            <a:r>
              <a:rPr lang="ja-JP" altLang="en-US" sz="1400"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市町村や独立行政法人等への周知も必要</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35000" indent="-342900"/>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35000" indent="-342900"/>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35000" indent="-342900"/>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35000" indent="-342900"/>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193756" y="4904323"/>
            <a:ext cx="1836000" cy="2632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評価</a:t>
            </a:r>
            <a:endParaRPr lang="ja-JP" altLang="en-US" sz="16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03196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167539" y="1658746"/>
            <a:ext cx="11880000" cy="3236479"/>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369064" y="4072831"/>
            <a:ext cx="5760000" cy="666218"/>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製品イメージの向上を図り、販路拡大につなげるため、ロゴマークを適正かつ効果的に活用し、製品とともに認知度向上に努めます。</a:t>
            </a:r>
          </a:p>
        </p:txBody>
      </p:sp>
      <p:sp>
        <p:nvSpPr>
          <p:cNvPr id="17" name="正方形/長方形 16"/>
          <p:cNvSpPr/>
          <p:nvPr/>
        </p:nvSpPr>
        <p:spPr>
          <a:xfrm>
            <a:off x="347539" y="3162107"/>
            <a:ext cx="5760000" cy="702631"/>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「こさえたんサポーター」の登録を進め、事業所のモチベーション向上につなげます。</a:t>
            </a:r>
          </a:p>
        </p:txBody>
      </p:sp>
      <p:sp>
        <p:nvSpPr>
          <p:cNvPr id="33" name="正方形/長方形 32"/>
          <p:cNvSpPr/>
          <p:nvPr/>
        </p:nvSpPr>
        <p:spPr>
          <a:xfrm>
            <a:off x="204347" y="5334341"/>
            <a:ext cx="11747247" cy="1349794"/>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t"/>
          <a:lstStyle/>
          <a:p>
            <a:pPr marL="135000" indent="-342900"/>
            <a:endParaRPr lang="en-US" altLang="ja-JP" sz="10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35000" indent="-342900"/>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HP</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のアクセス件数は</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8,752</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昨年度比</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-10</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１月</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末時点）</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で、昨年度開設した</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Instagram</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や</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Twitter</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においても</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広く府民に周知を行った</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35000" indent="-342900"/>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令和４年度</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こさえ</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たん</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サポーター」新規</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登録者数は</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5</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８人</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（総数</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1,412</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人</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末時点）</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であり、目標達成は難しい見通し。</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継続的な広報に繋がるよう</a:t>
            </a:r>
            <a:r>
              <a:rPr lang="en-US" altLang="ja-JP"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LINE</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など簡易な登録方法の検討が必要である。</a:t>
            </a:r>
            <a:endParaRPr lang="en-US" altLang="ja-JP"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35000" indent="-342900"/>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おおさか</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Q</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ネットの調査では、年齢層が高いほど</a:t>
            </a:r>
            <a:r>
              <a:rPr lang="ja-JP" altLang="en-US" sz="1400" dirty="0" err="1"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障がい</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者施設の製品に関心があることが</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わかった。調査の結果も参考にしながら、</a:t>
            </a:r>
            <a:r>
              <a:rPr lang="ja-JP" altLang="en-US" sz="1400"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地域の共同受注窓口や事業所と</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連携し</a:t>
            </a:r>
            <a:r>
              <a:rPr lang="ja-JP" altLang="en-US" sz="1400"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販売</a:t>
            </a:r>
            <a:r>
              <a:rPr lang="ja-JP" altLang="en-US" sz="1400"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機会</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を</a:t>
            </a:r>
            <a:r>
              <a:rPr lang="ja-JP" altLang="en-US" sz="1400"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確保するなど、府民に向けて「こさえたん」の周知を行っていく必要がある。</a:t>
            </a:r>
          </a:p>
          <a:p>
            <a:pPr marL="135000" indent="-342900"/>
            <a:endParaRPr lang="en-US" altLang="ja-JP" sz="1400" u="sng"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10058400" y="6576969"/>
            <a:ext cx="2133600" cy="365125"/>
          </a:xfrm>
        </p:spPr>
        <p:txBody>
          <a:bodyPr/>
          <a:lstStyle/>
          <a:p>
            <a:fld id="{8AED51BD-73FB-4F73-AF47-49B099B0E545}" type="slidenum">
              <a:rPr kumimoji="1" lang="ja-JP" altLang="en-US" smtClean="0"/>
              <a:t>6</a:t>
            </a:fld>
            <a:endParaRPr kumimoji="1" lang="ja-JP" altLang="en-US" dirty="0"/>
          </a:p>
        </p:txBody>
      </p:sp>
      <p:sp>
        <p:nvSpPr>
          <p:cNvPr id="9" name="正方形/長方形 8"/>
          <p:cNvSpPr/>
          <p:nvPr/>
        </p:nvSpPr>
        <p:spPr>
          <a:xfrm>
            <a:off x="170929" y="908700"/>
            <a:ext cx="11879999" cy="597566"/>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lvl="0" indent="-214313">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府民や企業等に事業内容を理解いただき、製品（こさえたん）の社会的認知度の向上を図り、地域住民の購買意欲の向上や福祉事業所への発注機会の増大に向けた効果的な広報活動を行います。</a:t>
            </a:r>
            <a:endParaRPr lang="en-US" altLang="ja-JP"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0" name="角丸四角形 9"/>
          <p:cNvSpPr/>
          <p:nvPr/>
        </p:nvSpPr>
        <p:spPr>
          <a:xfrm>
            <a:off x="167539" y="262914"/>
            <a:ext cx="6314596" cy="45036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b="1" dirty="0" smtClean="0">
                <a:solidFill>
                  <a:schemeClr val="bg1"/>
                </a:solidFill>
                <a:latin typeface="Meiryo UI" panose="020B0604030504040204" pitchFamily="50" charset="-128"/>
                <a:ea typeface="Meiryo UI" panose="020B0604030504040204" pitchFamily="50" charset="-128"/>
              </a:rPr>
              <a:t>4</a:t>
            </a:r>
            <a:r>
              <a:rPr lang="ja-JP" altLang="en-US" sz="2000" b="1" dirty="0" smtClean="0">
                <a:solidFill>
                  <a:schemeClr val="bg1"/>
                </a:solidFill>
                <a:latin typeface="Meiryo UI" panose="020B0604030504040204" pitchFamily="50" charset="-128"/>
                <a:ea typeface="Meiryo UI" panose="020B0604030504040204" pitchFamily="50" charset="-128"/>
              </a:rPr>
              <a:t>　</a:t>
            </a:r>
            <a:r>
              <a:rPr lang="ja-JP" altLang="en-US" sz="2000" b="1" dirty="0">
                <a:solidFill>
                  <a:prstClr val="white"/>
                </a:solidFill>
                <a:latin typeface="UD デジタル 教科書体 NP-R" panose="02020400000000000000" pitchFamily="18" charset="-128"/>
                <a:ea typeface="UD デジタル 教科書体 NP-R" panose="02020400000000000000" pitchFamily="18" charset="-128"/>
              </a:rPr>
              <a:t>製品（こさえたん）認知度向上に向けた情報発信</a:t>
            </a:r>
            <a:endParaRPr lang="ja-JP" altLang="en-US" sz="2000" b="1" dirty="0">
              <a:solidFill>
                <a:schemeClr val="bg1"/>
              </a:solidFill>
              <a:latin typeface="Meiryo UI" panose="020B0604030504040204" pitchFamily="50" charset="-128"/>
              <a:ea typeface="Meiryo UI" panose="020B0604030504040204" pitchFamily="50" charset="-128"/>
            </a:endParaRPr>
          </a:p>
        </p:txBody>
      </p:sp>
      <p:sp>
        <p:nvSpPr>
          <p:cNvPr id="13" name="角丸四角形 12"/>
          <p:cNvSpPr/>
          <p:nvPr/>
        </p:nvSpPr>
        <p:spPr>
          <a:xfrm>
            <a:off x="167539" y="1618467"/>
            <a:ext cx="3096345" cy="252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具体的</a:t>
            </a:r>
            <a:r>
              <a:rPr lang="ja-JP" altLang="en-US" sz="1600" b="1" dirty="0">
                <a:solidFill>
                  <a:schemeClr val="bg1"/>
                </a:solidFill>
                <a:latin typeface="Meiryo UI" panose="020B0604030504040204" pitchFamily="50" charset="-128"/>
                <a:ea typeface="Meiryo UI" panose="020B0604030504040204" pitchFamily="50" charset="-128"/>
              </a:rPr>
              <a:t>事業</a:t>
            </a:r>
            <a:r>
              <a:rPr lang="ja-JP" altLang="en-US" sz="1600" b="1" dirty="0" smtClean="0">
                <a:solidFill>
                  <a:schemeClr val="bg1"/>
                </a:solidFill>
                <a:latin typeface="Meiryo UI" panose="020B0604030504040204" pitchFamily="50" charset="-128"/>
                <a:ea typeface="Meiryo UI" panose="020B0604030504040204" pitchFamily="50" charset="-128"/>
              </a:rPr>
              <a:t>の進捗</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58952" y="2104086"/>
            <a:ext cx="5760000" cy="899319"/>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ホームページに加え、メールマガジン等を活用し、府の施策を取り入れた効果的な広報活動を行い府民が</a:t>
            </a:r>
            <a:r>
              <a:rPr lang="ja-JP" altLang="en-US" sz="14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者施設等で作成された製品等を購入する意欲を高めます。</a:t>
            </a:r>
          </a:p>
        </p:txBody>
      </p:sp>
      <p:sp>
        <p:nvSpPr>
          <p:cNvPr id="29" name="角丸四角形 28"/>
          <p:cNvSpPr/>
          <p:nvPr/>
        </p:nvSpPr>
        <p:spPr>
          <a:xfrm>
            <a:off x="273526" y="1947615"/>
            <a:ext cx="3816000" cy="212190"/>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4-1</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情報発信コンテンツの充実</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ホームベース 29"/>
          <p:cNvSpPr/>
          <p:nvPr/>
        </p:nvSpPr>
        <p:spPr>
          <a:xfrm>
            <a:off x="6130365" y="2101132"/>
            <a:ext cx="198561" cy="90172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25" name="角丸四角形 24"/>
          <p:cNvSpPr/>
          <p:nvPr/>
        </p:nvSpPr>
        <p:spPr>
          <a:xfrm>
            <a:off x="204347" y="5116877"/>
            <a:ext cx="1836000" cy="2632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評価</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6" name="二等辺三角形 5"/>
          <p:cNvSpPr/>
          <p:nvPr/>
        </p:nvSpPr>
        <p:spPr>
          <a:xfrm rot="10800000">
            <a:off x="3555031" y="5003755"/>
            <a:ext cx="5542673" cy="226243"/>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273526" y="3010533"/>
            <a:ext cx="3816000" cy="212190"/>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4-2</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こさえたんサポーター」の登録促進</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ホームベース 17"/>
          <p:cNvSpPr/>
          <p:nvPr/>
        </p:nvSpPr>
        <p:spPr>
          <a:xfrm>
            <a:off x="6118952" y="3169235"/>
            <a:ext cx="198562" cy="688373"/>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20" name="角丸四角形 19"/>
          <p:cNvSpPr/>
          <p:nvPr/>
        </p:nvSpPr>
        <p:spPr>
          <a:xfrm>
            <a:off x="286957" y="3910187"/>
            <a:ext cx="3816000" cy="212190"/>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4-3</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こさえ</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たんロゴマーク」の認知度向上</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ホームベース 21"/>
          <p:cNvSpPr/>
          <p:nvPr/>
        </p:nvSpPr>
        <p:spPr>
          <a:xfrm>
            <a:off x="6130321" y="4080017"/>
            <a:ext cx="196047" cy="651846"/>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26" name="正方形/長方形 25"/>
          <p:cNvSpPr/>
          <p:nvPr/>
        </p:nvSpPr>
        <p:spPr>
          <a:xfrm>
            <a:off x="6482135" y="2139293"/>
            <a:ext cx="5358563" cy="783036"/>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214313" indent="-214313">
              <a:buFont typeface="Wingdings" panose="05000000000000000000" pitchFamily="2" charset="2"/>
              <a:buChar char="u"/>
            </a:pP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HP</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やメルマガでの情報発信や出店募集、イベントの案内</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14313" indent="-214313">
              <a:buFont typeface="Wingdings" panose="05000000000000000000" pitchFamily="2" charset="2"/>
              <a:buChar char="u"/>
            </a:pP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府民へのこさえたん周知を目的に</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Instagram</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や</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Twitter</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を開設</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31" name="正方形/長方形 30"/>
          <p:cNvSpPr/>
          <p:nvPr/>
        </p:nvSpPr>
        <p:spPr>
          <a:xfrm>
            <a:off x="6482135" y="3151598"/>
            <a:ext cx="5358564" cy="684059"/>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214313" indent="-214313">
              <a:buFont typeface="Wingdings" panose="05000000000000000000" pitchFamily="2" charset="2"/>
              <a:buChar char="u"/>
            </a:pP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新規</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登録者</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５８</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人</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目標</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200</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人</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R5</a:t>
            </a:r>
            <a:r>
              <a:rPr lang="ja-JP" altLang="en-US" sz="1400" dirty="0" err="1"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末時点）</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14313" indent="-214313">
              <a:buFont typeface="Wingdings" panose="05000000000000000000" pitchFamily="2" charset="2"/>
              <a:buChar char="u"/>
            </a:pP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イベント出店時に新規登録者へ特典（クーポン）を配布</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32" name="正方形/長方形 31"/>
          <p:cNvSpPr/>
          <p:nvPr/>
        </p:nvSpPr>
        <p:spPr>
          <a:xfrm>
            <a:off x="6482136" y="3991833"/>
            <a:ext cx="5358563" cy="747216"/>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214313" indent="-214313">
              <a:buFont typeface="Wingdings" panose="05000000000000000000" pitchFamily="2" charset="2"/>
              <a:buChar char="u"/>
            </a:pP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こさえたんロゴマーク啓発ポスターの作成</a:t>
            </a:r>
            <a:endPar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14313" indent="-214313">
              <a:buFont typeface="Wingdings" panose="05000000000000000000" pitchFamily="2" charset="2"/>
              <a:buChar char="u"/>
            </a:pP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おおさか</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Q</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ネット調査を活用し、府民の「こさえたん」（府内</a:t>
            </a:r>
            <a:r>
              <a:rPr lang="ja-JP" altLang="en-US" sz="1400" dirty="0" err="1"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障がい</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者福祉施設の製品）に対する購買意欲を調査</a:t>
            </a:r>
            <a:endPar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Tree>
    <p:extLst>
      <p:ext uri="{BB962C8B-B14F-4D97-AF65-F5344CB8AC3E}">
        <p14:creationId xmlns:p14="http://schemas.microsoft.com/office/powerpoint/2010/main" val="3085948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10058400" y="6492875"/>
            <a:ext cx="2133600" cy="365125"/>
          </a:xfrm>
        </p:spPr>
        <p:txBody>
          <a:bodyPr/>
          <a:lstStyle/>
          <a:p>
            <a:fld id="{8AED51BD-73FB-4F73-AF47-49B099B0E545}" type="slidenum">
              <a:rPr kumimoji="1" lang="ja-JP" altLang="en-US" smtClean="0"/>
              <a:t>7</a:t>
            </a:fld>
            <a:endParaRPr kumimoji="1" lang="ja-JP" altLang="en-US" dirty="0"/>
          </a:p>
        </p:txBody>
      </p:sp>
      <p:sp>
        <p:nvSpPr>
          <p:cNvPr id="9" name="正方形/長方形 8"/>
          <p:cNvSpPr/>
          <p:nvPr/>
        </p:nvSpPr>
        <p:spPr>
          <a:xfrm>
            <a:off x="170929" y="908699"/>
            <a:ext cx="11879999" cy="881651"/>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lvl="0" indent="-214313">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大阪府庁舎内に設置するアンテナショップ「福祉のコンビニこさえたん」において、様々な事業所が製品販売による社会参加の場として活用できる取組みを検討します。</a:t>
            </a:r>
            <a:endParaRPr lang="en-US" altLang="ja-JP"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214313" indent="-214313">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さらに、販売機会や施設で働く</a:t>
            </a:r>
            <a:r>
              <a:rPr lang="ja-JP" altLang="en-US" sz="14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者の販売に関する経験とスキルの構築を図り、将来的に就労につながる施設外就労の場としての提供も検討します。</a:t>
            </a:r>
            <a:endParaRPr lang="ja-JP" altLang="en-US" sz="16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0" name="角丸四角形 9"/>
          <p:cNvSpPr/>
          <p:nvPr/>
        </p:nvSpPr>
        <p:spPr>
          <a:xfrm>
            <a:off x="164820" y="252048"/>
            <a:ext cx="5264389" cy="476156"/>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chemeClr val="bg1"/>
                </a:solidFill>
                <a:latin typeface="Meiryo UI" panose="020B0604030504040204" pitchFamily="50" charset="-128"/>
                <a:ea typeface="Meiryo UI" panose="020B0604030504040204" pitchFamily="50" charset="-128"/>
              </a:rPr>
              <a:t>５</a:t>
            </a:r>
            <a:r>
              <a:rPr lang="ja-JP" altLang="en-US" sz="2000" b="1" dirty="0" smtClean="0">
                <a:solidFill>
                  <a:schemeClr val="bg1"/>
                </a:solidFill>
                <a:latin typeface="Meiryo UI" panose="020B0604030504040204" pitchFamily="50" charset="-128"/>
                <a:ea typeface="Meiryo UI" panose="020B0604030504040204" pitchFamily="50" charset="-128"/>
              </a:rPr>
              <a:t>　</a:t>
            </a:r>
            <a:r>
              <a:rPr lang="ja-JP" altLang="en-US" sz="2000" b="1" dirty="0">
                <a:solidFill>
                  <a:prstClr val="white"/>
                </a:solidFill>
                <a:latin typeface="UD デジタル 教科書体 NP-R" panose="02020400000000000000" pitchFamily="18" charset="-128"/>
                <a:ea typeface="UD デジタル 教科書体 NP-R" panose="02020400000000000000" pitchFamily="18" charset="-128"/>
              </a:rPr>
              <a:t>大阪府庁舎内アンテナショップの運営</a:t>
            </a:r>
            <a:endParaRPr lang="ja-JP" altLang="en-US" sz="2000" b="1" dirty="0">
              <a:solidFill>
                <a:schemeClr val="bg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177406" y="2026780"/>
            <a:ext cx="11821449" cy="2990013"/>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64820" y="1902061"/>
            <a:ext cx="3096345" cy="252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具体的</a:t>
            </a:r>
            <a:r>
              <a:rPr lang="ja-JP" altLang="en-US" sz="1600" b="1" dirty="0">
                <a:solidFill>
                  <a:schemeClr val="bg1"/>
                </a:solidFill>
                <a:latin typeface="Meiryo UI" panose="020B0604030504040204" pitchFamily="50" charset="-128"/>
                <a:ea typeface="Meiryo UI" panose="020B0604030504040204" pitchFamily="50" charset="-128"/>
              </a:rPr>
              <a:t>事業</a:t>
            </a:r>
            <a:r>
              <a:rPr lang="ja-JP" altLang="en-US" sz="1600" b="1" dirty="0" smtClean="0">
                <a:solidFill>
                  <a:schemeClr val="bg1"/>
                </a:solidFill>
                <a:latin typeface="Meiryo UI" panose="020B0604030504040204" pitchFamily="50" charset="-128"/>
                <a:ea typeface="Meiryo UI" panose="020B0604030504040204" pitchFamily="50" charset="-128"/>
              </a:rPr>
              <a:t>の進捗</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273526" y="2385386"/>
            <a:ext cx="5760000" cy="899319"/>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就労訓練の場として庁内の空きスペースを活用し、アンテナショップ「福祉のコンビニ　こさえたん」を設置し、製品（こさえたん）の販売促進と、認知度向上を図ります。</a:t>
            </a:r>
          </a:p>
        </p:txBody>
      </p:sp>
      <p:sp>
        <p:nvSpPr>
          <p:cNvPr id="29" name="角丸四角形 28"/>
          <p:cNvSpPr/>
          <p:nvPr/>
        </p:nvSpPr>
        <p:spPr>
          <a:xfrm>
            <a:off x="276800" y="2259088"/>
            <a:ext cx="3816000" cy="212190"/>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lvl="0">
              <a:defRPr/>
            </a:pPr>
            <a:r>
              <a:rPr lang="en-US" altLang="ja-JP"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5-1</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大阪府庁舎内アンテナショップの運営</a:t>
            </a:r>
          </a:p>
        </p:txBody>
      </p:sp>
      <p:sp>
        <p:nvSpPr>
          <p:cNvPr id="30" name="ホームベース 29"/>
          <p:cNvSpPr/>
          <p:nvPr/>
        </p:nvSpPr>
        <p:spPr>
          <a:xfrm>
            <a:off x="6051577" y="2424990"/>
            <a:ext cx="198561" cy="90172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6" name="二等辺三角形 5"/>
          <p:cNvSpPr/>
          <p:nvPr/>
        </p:nvSpPr>
        <p:spPr>
          <a:xfrm rot="10800000">
            <a:off x="3692217" y="5078011"/>
            <a:ext cx="5115842" cy="230330"/>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273526" y="3421400"/>
            <a:ext cx="3816000" cy="212190"/>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lvl="0">
              <a:defRPr/>
            </a:pPr>
            <a:r>
              <a:rPr lang="en-US" altLang="ja-JP"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5-2</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社会参加や施設外就労の場の提供</a:t>
            </a:r>
          </a:p>
        </p:txBody>
      </p:sp>
      <p:sp>
        <p:nvSpPr>
          <p:cNvPr id="17" name="正方形/長方形 16"/>
          <p:cNvSpPr/>
          <p:nvPr/>
        </p:nvSpPr>
        <p:spPr>
          <a:xfrm>
            <a:off x="291577" y="3645696"/>
            <a:ext cx="5760000" cy="1039128"/>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アンテナショップを</a:t>
            </a:r>
            <a:r>
              <a:rPr lang="ja-JP" altLang="en-US" sz="14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者の社会参加の場として活用し、広範な事業所が参加できる取組みを検討します。</a:t>
            </a:r>
          </a:p>
          <a:p>
            <a:pPr marL="214313" lvl="0" indent="-214313" defTabSz="685800">
              <a:buFont typeface="Wingdings" panose="05000000000000000000" pitchFamily="2" charset="2"/>
              <a:buChar char="u"/>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さらに、施設外就労の場として提供することで、事業所の商品力向上と事業所で働く</a:t>
            </a:r>
            <a:r>
              <a:rPr lang="ja-JP" altLang="en-US" sz="14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者の販売スキルの構築・向上をめざします。</a:t>
            </a:r>
          </a:p>
        </p:txBody>
      </p:sp>
      <p:sp>
        <p:nvSpPr>
          <p:cNvPr id="18" name="ホームベース 17"/>
          <p:cNvSpPr/>
          <p:nvPr/>
        </p:nvSpPr>
        <p:spPr>
          <a:xfrm>
            <a:off x="6051577" y="3644495"/>
            <a:ext cx="198561" cy="105217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22" name="正方形/長方形 21"/>
          <p:cNvSpPr/>
          <p:nvPr/>
        </p:nvSpPr>
        <p:spPr>
          <a:xfrm>
            <a:off x="291577" y="5369560"/>
            <a:ext cx="11561060" cy="1284146"/>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t"/>
          <a:lstStyle/>
          <a:p>
            <a:pPr marL="135000" indent="-342900"/>
            <a:endParaRPr lang="en-US" altLang="ja-JP" sz="8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35000" indent="-342900"/>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１月末の売上実績は</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11,868,580</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円（昨年度同月比＋</a:t>
            </a:r>
            <a:r>
              <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13</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％）で、</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過去最高の売上を達成することができた。</a:t>
            </a:r>
            <a:endParaRPr lang="en-US" altLang="ja-JP"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35000" indent="-342900"/>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オンラインショップは開設をしたものの、送料がかかることもあり、なかなか購入には結びつきづらい状況にある。クッキーの詰め合わせなど</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セットものの企画も検討していく必要</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がある。</a:t>
            </a:r>
            <a:endPar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35000" indent="-342900"/>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施設外就労については、働く</a:t>
            </a:r>
            <a:r>
              <a:rPr lang="ja-JP" altLang="en-US" sz="1400" dirty="0" err="1"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障がい</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者にとってモチベーションが高まる仕事になっているものの、各事業所に週１回の提供となっており、販売スキルの構築・向上には難しい状況にある。</a:t>
            </a:r>
            <a:r>
              <a:rPr lang="ja-JP" altLang="en-US" sz="1400" u="sng"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事業所への提供頻度などを見直していく必要がある</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のではないか。</a:t>
            </a:r>
            <a:endPar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35000" indent="-342900"/>
            <a:endParaRPr lang="en-US" altLang="ja-JP" u="sng"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35000" indent="-342900"/>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291577" y="5141512"/>
            <a:ext cx="1836000" cy="2632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評価</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6439387" y="2361550"/>
            <a:ext cx="5372187" cy="1016596"/>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214313" indent="-214313">
              <a:buFont typeface="Wingdings" panose="05000000000000000000" pitchFamily="2" charset="2"/>
              <a:buChar char="u"/>
            </a:pPr>
            <a:r>
              <a:rPr lang="ja-JP" altLang="en-US"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今年度も午前</a:t>
            </a:r>
            <a:r>
              <a:rPr lang="en-US" altLang="ja-JP"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11</a:t>
            </a:r>
            <a:r>
              <a:rPr lang="ja-JP" altLang="en-US"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時から午後</a:t>
            </a:r>
            <a:r>
              <a:rPr lang="en-US" altLang="ja-JP"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5</a:t>
            </a:r>
            <a:r>
              <a:rPr lang="ja-JP" altLang="en-US"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時までの時間で通常営業。</a:t>
            </a:r>
            <a:endParaRPr lang="en-US" altLang="ja-JP"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214313" indent="-214313">
              <a:buFont typeface="Wingdings" panose="05000000000000000000" pitchFamily="2" charset="2"/>
              <a:buChar char="u"/>
            </a:pPr>
            <a:r>
              <a:rPr lang="ja-JP" altLang="en-US"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パン・弁当類</a:t>
            </a:r>
            <a:r>
              <a:rPr lang="ja-JP" altLang="en-US"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は</a:t>
            </a:r>
            <a:r>
              <a:rPr lang="en-US" altLang="ja-JP"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11</a:t>
            </a:r>
            <a:r>
              <a:rPr lang="ja-JP" altLang="en-US"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事業所（</a:t>
            </a:r>
            <a:r>
              <a:rPr lang="en-US" altLang="ja-JP"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R4</a:t>
            </a:r>
            <a:r>
              <a:rPr lang="ja-JP" altLang="en-US"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ja-JP" altLang="en-US"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製菓・雑貨類</a:t>
            </a:r>
            <a:r>
              <a:rPr lang="ja-JP" altLang="en-US"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はのべ</a:t>
            </a:r>
            <a:r>
              <a:rPr lang="en-US" altLang="ja-JP"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83</a:t>
            </a:r>
            <a:r>
              <a:rPr lang="ja-JP" altLang="en-US"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事業所（</a:t>
            </a:r>
            <a:r>
              <a:rPr lang="en-US" altLang="ja-JP"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H29</a:t>
            </a:r>
            <a:r>
              <a:rPr lang="ja-JP" altLang="en-US"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en-US" altLang="ja-JP"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R4</a:t>
            </a:r>
            <a:r>
              <a:rPr lang="ja-JP" altLang="en-US"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）が</a:t>
            </a:r>
            <a:r>
              <a:rPr lang="ja-JP" altLang="en-US"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「福祉のコンビニ　こさえたん」に参加</a:t>
            </a:r>
            <a:r>
              <a:rPr lang="ja-JP" altLang="en-US"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lang="en-US" altLang="ja-JP"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214313" indent="-214313">
              <a:buFont typeface="Wingdings" panose="05000000000000000000" pitchFamily="2" charset="2"/>
              <a:buChar char="u"/>
            </a:pPr>
            <a:r>
              <a:rPr lang="ja-JP" altLang="en-US"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令和４年</a:t>
            </a:r>
            <a:r>
              <a:rPr lang="en-US" altLang="ja-JP"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5</a:t>
            </a:r>
            <a:r>
              <a:rPr lang="ja-JP" altLang="en-US"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月「こさえたんオンラインショップ」を開設</a:t>
            </a:r>
            <a:endParaRPr lang="en-US" altLang="ja-JP"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26" name="正方形/長方形 25"/>
          <p:cNvSpPr/>
          <p:nvPr/>
        </p:nvSpPr>
        <p:spPr>
          <a:xfrm>
            <a:off x="6439387" y="3620079"/>
            <a:ext cx="5372187" cy="107659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endParaRPr lang="en-US" altLang="ja-JP"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214313" indent="-214313">
              <a:buFont typeface="Wingdings" panose="05000000000000000000" pitchFamily="2" charset="2"/>
              <a:buChar char="u"/>
            </a:pPr>
            <a:r>
              <a:rPr lang="en-US" altLang="ja-JP"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11</a:t>
            </a:r>
            <a:r>
              <a:rPr lang="ja-JP" altLang="en-US"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時</a:t>
            </a:r>
            <a:r>
              <a:rPr lang="en-US" altLang="ja-JP"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30</a:t>
            </a:r>
            <a:r>
              <a:rPr lang="ja-JP" altLang="en-US"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分から</a:t>
            </a:r>
            <a:r>
              <a:rPr lang="en-US" altLang="ja-JP"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13</a:t>
            </a:r>
            <a:r>
              <a:rPr lang="ja-JP" altLang="en-US"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時</a:t>
            </a:r>
            <a:r>
              <a:rPr lang="en-US" altLang="ja-JP"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30</a:t>
            </a:r>
            <a:r>
              <a:rPr lang="ja-JP" altLang="en-US"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分まで</a:t>
            </a:r>
            <a:r>
              <a:rPr lang="ja-JP" altLang="en-US"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lang="en-US" altLang="ja-JP"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11</a:t>
            </a:r>
            <a:r>
              <a:rPr lang="ja-JP" altLang="en-US"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事業所</a:t>
            </a:r>
            <a:r>
              <a:rPr lang="ja-JP" altLang="en-US"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が主に弁当やパン販売を行っていただける就労体験の場を提供。</a:t>
            </a:r>
            <a:endParaRPr lang="en-US" altLang="ja-JP"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214313" indent="-214313">
              <a:buFont typeface="Wingdings" panose="05000000000000000000" pitchFamily="2" charset="2"/>
              <a:buChar char="u"/>
            </a:pPr>
            <a:r>
              <a:rPr lang="ja-JP" altLang="en-US"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月</a:t>
            </a:r>
            <a:r>
              <a:rPr lang="ja-JP" altLang="en-US"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曜日</a:t>
            </a:r>
            <a:r>
              <a:rPr lang="ja-JP" altLang="en-US"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を除く</a:t>
            </a:r>
            <a:r>
              <a:rPr lang="en-US" altLang="ja-JP"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13</a:t>
            </a:r>
            <a:r>
              <a:rPr lang="ja-JP" altLang="en-US"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時</a:t>
            </a:r>
            <a:r>
              <a:rPr lang="en-US" altLang="ja-JP"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30</a:t>
            </a:r>
            <a:r>
              <a:rPr lang="ja-JP" altLang="en-US"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分から</a:t>
            </a:r>
            <a:r>
              <a:rPr lang="en-US" altLang="ja-JP"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16</a:t>
            </a:r>
            <a:r>
              <a:rPr lang="ja-JP" altLang="en-US"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時まで、</a:t>
            </a:r>
            <a:r>
              <a:rPr lang="ja-JP" altLang="en-US"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市内</a:t>
            </a:r>
            <a:r>
              <a:rPr lang="en-US" altLang="ja-JP"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4</a:t>
            </a:r>
            <a:r>
              <a:rPr lang="ja-JP" altLang="en-US"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カ所</a:t>
            </a:r>
            <a:r>
              <a:rPr lang="ja-JP" altLang="en-US"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の事業所にレジ打ち</a:t>
            </a:r>
            <a:r>
              <a:rPr lang="ja-JP" altLang="en-US"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やラベル貼付、品出しを</a:t>
            </a:r>
            <a:r>
              <a:rPr lang="ja-JP" altLang="en-US"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行って</a:t>
            </a:r>
            <a:r>
              <a:rPr lang="ja-JP" altLang="en-US" sz="1200" dirty="0" smtClean="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いただく施設外</a:t>
            </a:r>
            <a:r>
              <a:rPr lang="ja-JP" altLang="en-US"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就労の場を提供。</a:t>
            </a:r>
            <a:endParaRPr lang="en-US" altLang="ja-JP"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endParaRPr lang="en-US" altLang="ja-JP" sz="1200" dirty="0">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Tree>
    <p:extLst>
      <p:ext uri="{BB962C8B-B14F-4D97-AF65-F5344CB8AC3E}">
        <p14:creationId xmlns:p14="http://schemas.microsoft.com/office/powerpoint/2010/main" val="4079046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10058400" y="6599160"/>
            <a:ext cx="2133600" cy="365125"/>
          </a:xfrm>
        </p:spPr>
        <p:txBody>
          <a:bodyPr/>
          <a:lstStyle/>
          <a:p>
            <a:fld id="{8AED51BD-73FB-4F73-AF47-49B099B0E545}" type="slidenum">
              <a:rPr kumimoji="1" lang="ja-JP" altLang="en-US" smtClean="0"/>
              <a:t>8</a:t>
            </a:fld>
            <a:endParaRPr kumimoji="1" lang="ja-JP" altLang="en-US" dirty="0"/>
          </a:p>
        </p:txBody>
      </p:sp>
      <p:sp>
        <p:nvSpPr>
          <p:cNvPr id="9" name="正方形/長方形 8"/>
          <p:cNvSpPr/>
          <p:nvPr/>
        </p:nvSpPr>
        <p:spPr>
          <a:xfrm>
            <a:off x="170929" y="908700"/>
            <a:ext cx="11879999" cy="597566"/>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85750" indent="-285750">
              <a:buFont typeface="Wingdings" panose="05000000000000000000" pitchFamily="2" charset="2"/>
              <a:buChar char="u"/>
            </a:pPr>
            <a:r>
              <a:rPr lang="ja-JP" altLang="ja-JP" sz="1400" dirty="0">
                <a:latin typeface="UD デジタル 教科書体 NP-R" panose="02020400000000000000" pitchFamily="18" charset="-128"/>
                <a:ea typeface="UD デジタル 教科書体 NP-R" panose="02020400000000000000" pitchFamily="18" charset="-128"/>
              </a:rPr>
              <a:t>農業分野での</a:t>
            </a:r>
            <a:r>
              <a:rPr lang="ja-JP" altLang="ja-JP" sz="1400" dirty="0" err="1">
                <a:latin typeface="UD デジタル 教科書体 NP-R" panose="02020400000000000000" pitchFamily="18" charset="-128"/>
                <a:ea typeface="UD デジタル 教科書体 NP-R" panose="02020400000000000000" pitchFamily="18" charset="-128"/>
              </a:rPr>
              <a:t>障がい</a:t>
            </a:r>
            <a:r>
              <a:rPr lang="ja-JP" altLang="ja-JP" sz="1400" dirty="0">
                <a:latin typeface="UD デジタル 教科書体 NP-R" panose="02020400000000000000" pitchFamily="18" charset="-128"/>
                <a:ea typeface="UD デジタル 教科書体 NP-R" panose="02020400000000000000" pitchFamily="18" charset="-128"/>
              </a:rPr>
              <a:t>者の就労を支援し、障がい者の工賃の向上及び農業の担い手の拡大を図るため関係部局と連携し、障がい者の雇用・就労支援の強化に取り組みます。 </a:t>
            </a:r>
            <a:endPar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163016" y="219119"/>
            <a:ext cx="3740244" cy="499167"/>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b="1" dirty="0">
                <a:solidFill>
                  <a:prstClr val="white"/>
                </a:solidFill>
                <a:latin typeface="UD デジタル 教科書体 NP-R" panose="02020400000000000000" pitchFamily="18" charset="-128"/>
                <a:ea typeface="UD デジタル 教科書体 NP-R" panose="02020400000000000000" pitchFamily="18" charset="-128"/>
              </a:rPr>
              <a:t>6</a:t>
            </a:r>
            <a:r>
              <a:rPr lang="ja-JP" altLang="en-US" sz="2000" b="1" dirty="0">
                <a:solidFill>
                  <a:prstClr val="white"/>
                </a:solidFill>
                <a:latin typeface="UD デジタル 教科書体 NP-R" panose="02020400000000000000" pitchFamily="18" charset="-128"/>
                <a:ea typeface="UD デジタル 教科書体 NP-R" panose="02020400000000000000" pitchFamily="18" charset="-128"/>
              </a:rPr>
              <a:t>　農と福祉の連携の促進</a:t>
            </a:r>
            <a:endParaRPr lang="ja-JP" altLang="en-US" sz="2000" b="1" dirty="0">
              <a:solidFill>
                <a:schemeClr val="bg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163016" y="1814563"/>
            <a:ext cx="11887912" cy="3024415"/>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67539" y="1618467"/>
            <a:ext cx="3096345" cy="252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具体的</a:t>
            </a:r>
            <a:r>
              <a:rPr lang="ja-JP" altLang="en-US" sz="1600" b="1" dirty="0">
                <a:solidFill>
                  <a:schemeClr val="bg1"/>
                </a:solidFill>
                <a:latin typeface="Meiryo UI" panose="020B0604030504040204" pitchFamily="50" charset="-128"/>
                <a:ea typeface="Meiryo UI" panose="020B0604030504040204" pitchFamily="50" charset="-128"/>
              </a:rPr>
              <a:t>事業</a:t>
            </a:r>
            <a:r>
              <a:rPr lang="ja-JP" altLang="en-US" sz="1600" b="1" dirty="0" smtClean="0">
                <a:solidFill>
                  <a:schemeClr val="bg1"/>
                </a:solidFill>
                <a:latin typeface="Meiryo UI" panose="020B0604030504040204" pitchFamily="50" charset="-128"/>
                <a:ea typeface="Meiryo UI" panose="020B0604030504040204" pitchFamily="50" charset="-128"/>
              </a:rPr>
              <a:t>の進捗</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71581" y="2206210"/>
            <a:ext cx="5760000" cy="89177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農業分野での</a:t>
            </a:r>
            <a:r>
              <a:rPr lang="ja-JP" altLang="en-US" sz="12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者の雇用・就労を、より一層促進するため、大阪農業つなぐセンターの機能の一つとして、ワンストップ窓口機能を付加して運営します。</a:t>
            </a:r>
          </a:p>
        </p:txBody>
      </p:sp>
      <p:sp>
        <p:nvSpPr>
          <p:cNvPr id="28" name="正方形/長方形 27"/>
          <p:cNvSpPr/>
          <p:nvPr/>
        </p:nvSpPr>
        <p:spPr>
          <a:xfrm>
            <a:off x="6364961" y="2211577"/>
            <a:ext cx="5559428" cy="886403"/>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14313" lvl="0" indent="-214313">
              <a:buFont typeface="Wingdings" panose="05000000000000000000" pitchFamily="2" charset="2"/>
              <a:buChar char="u"/>
              <a:defRPr/>
            </a:pP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rPr>
              <a:t>ワンストップ相談窓口を設置し、農地の取得方法、経営に必要な技術習得に向けた研修先の紹介などを行った。</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endParaRPr>
          </a:p>
          <a:p>
            <a:pPr lvl="0">
              <a:defRPr/>
            </a:pP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相談件数 　１６件（</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４）・２５件（</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３）</a:t>
            </a:r>
            <a:endParaRPr lang="en-US" altLang="ja-JP" sz="1200" dirty="0">
              <a:solidFill>
                <a:prstClr val="black"/>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lvl="0">
              <a:defRPr/>
            </a:pP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　　 参入数 １者</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４）・２者</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(R</a:t>
            </a:r>
            <a:r>
              <a:rPr lang="ja-JP" altLang="en-US" sz="1200" dirty="0">
                <a:solidFill>
                  <a:prstClr val="black"/>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３</a:t>
            </a:r>
            <a:r>
              <a:rPr lang="en-US" altLang="ja-JP" sz="1200" dirty="0">
                <a:solidFill>
                  <a:prstClr val="black"/>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p>
        </p:txBody>
      </p:sp>
      <p:sp>
        <p:nvSpPr>
          <p:cNvPr id="29" name="角丸四角形 28"/>
          <p:cNvSpPr/>
          <p:nvPr/>
        </p:nvSpPr>
        <p:spPr>
          <a:xfrm>
            <a:off x="286155" y="2001543"/>
            <a:ext cx="3096000" cy="212190"/>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lvl="0">
              <a:defRPr/>
            </a:pPr>
            <a:r>
              <a:rPr lang="en-US" altLang="ja-JP"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6-1</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ワンストップ窓口の運営</a:t>
            </a:r>
          </a:p>
        </p:txBody>
      </p:sp>
      <p:sp>
        <p:nvSpPr>
          <p:cNvPr id="30" name="ホームベース 29"/>
          <p:cNvSpPr/>
          <p:nvPr/>
        </p:nvSpPr>
        <p:spPr>
          <a:xfrm>
            <a:off x="6129234" y="2203808"/>
            <a:ext cx="200908" cy="894172"/>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31" name="正方形/長方形 30"/>
          <p:cNvSpPr/>
          <p:nvPr/>
        </p:nvSpPr>
        <p:spPr>
          <a:xfrm>
            <a:off x="371582" y="3456593"/>
            <a:ext cx="5760000" cy="1281602"/>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ハートフルアグリを一層促進するため、農家等と地域の福祉事業所のマッチングを行い、農業インターンシップの実施を通じて、農家等が</a:t>
            </a:r>
            <a:r>
              <a:rPr lang="ja-JP" altLang="en-US" sz="12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者の農業の担い手としての可能性を検証する機会と障がい者自身が農業への適性を把握する機会を創出します。</a:t>
            </a:r>
          </a:p>
          <a:p>
            <a:pPr marL="214313" lvl="0" indent="-214313" defTabSz="685800">
              <a:buFont typeface="Wingdings" panose="05000000000000000000" pitchFamily="2" charset="2"/>
              <a:buChar char="u"/>
              <a:defRPr/>
            </a:pP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さらに、農作業体験を受け入れた農家等と福祉事業所の請負契約の締結を支援します。</a:t>
            </a:r>
          </a:p>
        </p:txBody>
      </p:sp>
      <p:sp>
        <p:nvSpPr>
          <p:cNvPr id="32" name="正方形/長方形 31"/>
          <p:cNvSpPr/>
          <p:nvPr/>
        </p:nvSpPr>
        <p:spPr>
          <a:xfrm>
            <a:off x="6329956" y="3468319"/>
            <a:ext cx="5596781" cy="1269876"/>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本事業は一般社団法人エル・チャレンジ福祉事業振興機構に委託して実施した。</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令和５年</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月末までの、受入れ可能農家</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３件、希望施設</a:t>
            </a:r>
            <a:r>
              <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a:t>
            </a: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１件があり、実際にマッチングが実現したのは３件（ほか６件は日程調整中）であった。</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285750" indent="-285750">
              <a:buFont typeface="Wingdings" panose="05000000000000000000" pitchFamily="2" charset="2"/>
              <a:buChar char="u"/>
            </a:pPr>
            <a:r>
              <a:rPr lang="ja-JP" altLang="en-US"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請負契約締結に向け、調整中であり今年度中に２件の成立を見込んでいる。</a:t>
            </a:r>
            <a:endParaRPr lang="en-US" altLang="ja-JP" sz="12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33" name="角丸四角形 32"/>
          <p:cNvSpPr/>
          <p:nvPr/>
        </p:nvSpPr>
        <p:spPr>
          <a:xfrm>
            <a:off x="286155" y="3251692"/>
            <a:ext cx="4758602" cy="229913"/>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lvl="0">
              <a:defRPr/>
            </a:pPr>
            <a:r>
              <a:rPr lang="en-US" altLang="ja-JP"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6-2</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農家と福祉施設による農作業請負の契約締結支援</a:t>
            </a:r>
          </a:p>
        </p:txBody>
      </p:sp>
      <p:sp>
        <p:nvSpPr>
          <p:cNvPr id="21" name="ホームベース 20"/>
          <p:cNvSpPr/>
          <p:nvPr/>
        </p:nvSpPr>
        <p:spPr>
          <a:xfrm>
            <a:off x="6129234" y="3456593"/>
            <a:ext cx="203070" cy="1281602"/>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23" name="正方形/長方形 22"/>
          <p:cNvSpPr/>
          <p:nvPr/>
        </p:nvSpPr>
        <p:spPr>
          <a:xfrm>
            <a:off x="163016" y="5345558"/>
            <a:ext cx="11887912" cy="1253602"/>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6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000" indent="-457200"/>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大阪農業つなぐセンターへの相談件数は年間約２</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0</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件あるが、実践的な技術の習得などがハードルとなっており、農業参入に至った数は年間</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1</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者にとどまっている。</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000" indent="-457200"/>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農家と福祉施設による農作業請負契約の締結支援について、その前提となるマッチングの成立数は２月末で３件（ほか６件は日程調整中）、請負契約は３月末までに２件程度を見込んでいる</a:t>
            </a:r>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180000" indent="-457200"/>
            <a:r>
              <a:rPr lang="ja-JP" altLang="en-US" sz="14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・また、これまでに契約締結をした農家・福祉施設に対し、アンケートを実施した。アンケートの分析・検証を行い、さらなる農福連携の促進に努める。</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5" name="角丸四角形 24"/>
          <p:cNvSpPr/>
          <p:nvPr/>
        </p:nvSpPr>
        <p:spPr>
          <a:xfrm>
            <a:off x="163016" y="5122740"/>
            <a:ext cx="1836000" cy="2632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Meiryo UI" panose="020B0604030504040204" pitchFamily="50" charset="-128"/>
                <a:ea typeface="Meiryo UI" panose="020B0604030504040204" pitchFamily="50" charset="-128"/>
              </a:rPr>
              <a:t>評価</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6" name="二等辺三角形 5"/>
          <p:cNvSpPr/>
          <p:nvPr/>
        </p:nvSpPr>
        <p:spPr>
          <a:xfrm rot="10800000">
            <a:off x="3382155" y="4948543"/>
            <a:ext cx="5502538" cy="287449"/>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82155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1022</TotalTime>
  <Words>3116</Words>
  <Application>Microsoft Office PowerPoint</Application>
  <PresentationFormat>ワイド画面</PresentationFormat>
  <Paragraphs>154</Paragraphs>
  <Slides>8</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Meiryo UI</vt:lpstr>
      <vt:lpstr>UD デジタル 教科書体 NK-R</vt:lpstr>
      <vt:lpstr>UD デジタル 教科書体 NP-R</vt:lpstr>
      <vt:lpstr>游ゴシック</vt:lpstr>
      <vt:lpstr>游ゴシック Light</vt:lpstr>
      <vt:lpstr>Arial</vt:lpstr>
      <vt:lpstr>Wingdings</vt:lpstr>
      <vt:lpstr>Office テーマ</vt:lpstr>
      <vt:lpstr>令和４年度 工賃向上計画支援事業の進捗と評価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岡本　勝之</dc:creator>
  <cp:lastModifiedBy>定道　理絵美</cp:lastModifiedBy>
  <cp:revision>110</cp:revision>
  <cp:lastPrinted>2023-02-28T01:23:34Z</cp:lastPrinted>
  <dcterms:created xsi:type="dcterms:W3CDTF">2020-08-12T02:46:42Z</dcterms:created>
  <dcterms:modified xsi:type="dcterms:W3CDTF">2023-03-16T02:02:15Z</dcterms:modified>
</cp:coreProperties>
</file>