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9" r:id="rId2"/>
    <p:sldId id="256" r:id="rId3"/>
    <p:sldId id="258" r:id="rId4"/>
    <p:sldId id="267" r:id="rId5"/>
    <p:sldId id="257" r:id="rId6"/>
    <p:sldId id="270" r:id="rId7"/>
    <p:sldId id="271" r:id="rId8"/>
    <p:sldId id="272" r:id="rId9"/>
    <p:sldId id="273" r:id="rId10"/>
    <p:sldId id="260"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3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E5591143-C0A4-4256-9262-5CEFD90F6F90}" type="datetimeFigureOut">
              <a:rPr kumimoji="1" lang="ja-JP" altLang="en-US" smtClean="0"/>
              <a:t>2020/1/30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FAE7526B-7236-4118-AD0D-0DEF8ABDCD9C}" type="slidenum">
              <a:rPr kumimoji="1" lang="ja-JP" altLang="en-US" smtClean="0"/>
              <a:t>‹#›</a:t>
            </a:fld>
            <a:endParaRPr kumimoji="1" lang="ja-JP" altLang="en-US"/>
          </a:p>
        </p:txBody>
      </p:sp>
    </p:spTree>
    <p:extLst>
      <p:ext uri="{BB962C8B-B14F-4D97-AF65-F5344CB8AC3E}">
        <p14:creationId xmlns:p14="http://schemas.microsoft.com/office/powerpoint/2010/main" val="452006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0B11EC-3A5F-4FD4-8F17-F97013EE0C53}"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33788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74941F-0099-451D-A65A-7D48754DB292}"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5315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C52D40-B0F4-4AA9-8ACA-8BF412654B64}"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22703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822F35-579F-4385-A00F-38DE4735415D}"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57670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21055F-B82C-439B-9B96-BC1024260D71}"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1007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4B5870-A6D9-483F-AA4C-CD40473A47C2}"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83022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918B97-D0CB-46AA-87FD-9595E96FF331}" type="datetime1">
              <a:rPr kumimoji="1" lang="ja-JP" altLang="en-US" smtClean="0"/>
              <a:t>2020/1/30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68691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842DB6-AAAC-4BA2-9A2C-FF48BE1AADC4}" type="datetime1">
              <a:rPr kumimoji="1" lang="ja-JP" altLang="en-US" smtClean="0"/>
              <a:t>2020/1/30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50327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8FBD5-95FA-4FE5-BCFE-B2AFCFF975F9}" type="datetime1">
              <a:rPr kumimoji="1" lang="ja-JP" altLang="en-US" smtClean="0"/>
              <a:t>2020/1/30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196170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D4B3E8-5B5B-4AB5-86FD-E65792750B88}"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94048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227BB8-D877-4B3F-B069-EF1634342DDA}"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88411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09BF5C-C54A-45DB-82F2-AC50D0585B0E}" type="datetime1">
              <a:rPr kumimoji="1" lang="ja-JP" altLang="en-US" smtClean="0"/>
              <a:t>2020/1/30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934980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r>
              <a:rPr lang="ja-JP" altLang="en-US" sz="3200" dirty="0" smtClean="0">
                <a:ea typeface="HG丸ｺﾞｼｯｸM-PRO" panose="020F0600000000000000" pitchFamily="50" charset="-128"/>
                <a:cs typeface="Times New Roman" panose="02020603050405020304" pitchFamily="18" charset="0"/>
              </a:rPr>
              <a:t>　</a:t>
            </a:r>
            <a:r>
              <a:rPr lang="en-US" altLang="ja-JP"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20200123</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6093976"/>
          </a:xfrm>
          <a:prstGeom prst="rect">
            <a:avLst/>
          </a:prstGeom>
        </p:spPr>
        <p:txBody>
          <a:bodyPr wrap="square">
            <a:spAutoFit/>
          </a:bodyPr>
          <a:lstStyle/>
          <a:p>
            <a:pPr>
              <a:lnSpc>
                <a:spcPct val="150000"/>
              </a:lnSpc>
            </a:pPr>
            <a:r>
              <a:rPr lang="ja-JP" altLang="en-US" sz="2000" b="1" dirty="0" smtClean="0">
                <a:solidFill>
                  <a:srgbClr val="000000"/>
                </a:solidFill>
                <a:latin typeface="HGP創英角ﾎﾟｯﾌﾟ体" panose="040B0A00000000000000" pitchFamily="50" charset="-128"/>
                <a:ea typeface="HGP創英角ﾎﾟｯﾌﾟ体" panose="040B0A00000000000000" pitchFamily="50" charset="-128"/>
              </a:rPr>
              <a:t>◆優先調達とは</a:t>
            </a:r>
            <a:endParaRPr lang="en-US" altLang="ja-JP" sz="2000" b="1"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・目的（概要）</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障がい者就労施設で就労する障がい者や在宅就業障がい者等の自立及び</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社会参加を促進するため、障がい者就労施設等が供給する物品等の需要</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の増進等を図る。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・根拠法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国等による障害者就労施設等からの物品等の調達の推進等に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関する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法律」（障害</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者優先調達</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推進法）（平成２４年</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法律</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第５０号）</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地方</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公共団体及び地方独立行政法人は、障がい者就労施設等の受注</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の</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機会</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の増大を図るための措置を講ずるよう努めなければならない。</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・方法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障</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がい者就労施設等からの物品等の調達の推進に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努める「調達方針」を</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策定</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し、全庁</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挙げて予算等</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を勘案</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しながら物品</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等の調達を推進</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6926943" y="569835"/>
            <a:ext cx="2057401"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資料２－１</a:t>
            </a: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6824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1015663"/>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◆目標設定の考え方①</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目標値</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a:t>
            </a:r>
          </a:p>
          <a:p>
            <a:pPr algn="just">
              <a:lnSpc>
                <a:spcPct val="150000"/>
              </a:lnSpc>
              <a:spcAft>
                <a:spcPts val="0"/>
              </a:spcAft>
            </a:pPr>
            <a:r>
              <a:rPr lang="ja-JP" altLang="en-US" sz="2000" dirty="0" smtClean="0">
                <a:latin typeface="HG丸ｺﾞｼｯｸM-PRO" panose="020F0600000000000000" pitchFamily="50" charset="-128"/>
                <a:ea typeface="HG丸ｺﾞｼｯｸM-PRO" panose="020F0600000000000000" pitchFamily="50" charset="-128"/>
              </a:rPr>
              <a:t>○到達</a:t>
            </a:r>
            <a:r>
              <a:rPr lang="ja-JP" altLang="en-US" sz="2000" dirty="0">
                <a:latin typeface="HG丸ｺﾞｼｯｸM-PRO" panose="020F0600000000000000" pitchFamily="50" charset="-128"/>
                <a:ea typeface="HG丸ｺﾞｼｯｸM-PRO" panose="020F0600000000000000" pitchFamily="50" charset="-128"/>
              </a:rPr>
              <a:t>目標</a:t>
            </a:r>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H26</a:t>
            </a:r>
            <a:r>
              <a:rPr lang="ja-JP" altLang="en-US" dirty="0" smtClean="0">
                <a:latin typeface="HG丸ｺﾞｼｯｸM-PRO" panose="020F0600000000000000" pitchFamily="50" charset="-128"/>
                <a:ea typeface="HG丸ｺﾞｼｯｸM-PRO" panose="020F0600000000000000" pitchFamily="50" charset="-128"/>
              </a:rPr>
              <a:t>から</a:t>
            </a:r>
            <a:r>
              <a:rPr lang="en-US" altLang="ja-JP" dirty="0" smtClean="0">
                <a:latin typeface="HG丸ｺﾞｼｯｸM-PRO" panose="020F0600000000000000" pitchFamily="50" charset="-128"/>
                <a:ea typeface="HG丸ｺﾞｼｯｸM-PRO" panose="020F0600000000000000" pitchFamily="50" charset="-128"/>
              </a:rPr>
              <a:t>H30</a:t>
            </a:r>
            <a:r>
              <a:rPr lang="ja-JP" altLang="en-US" dirty="0" err="1" smtClean="0">
                <a:latin typeface="HG丸ｺﾞｼｯｸM-PRO" panose="020F0600000000000000" pitchFamily="50" charset="-128"/>
                <a:ea typeface="HG丸ｺﾞｼｯｸM-PRO" panose="020F0600000000000000" pitchFamily="50" charset="-128"/>
              </a:rPr>
              <a:t>までの</a:t>
            </a:r>
            <a:r>
              <a:rPr lang="ja-JP" altLang="en-US" dirty="0">
                <a:latin typeface="HG丸ｺﾞｼｯｸM-PRO" panose="020F0600000000000000" pitchFamily="50" charset="-128"/>
                <a:ea typeface="HG丸ｺﾞｼｯｸM-PRO" panose="020F0600000000000000" pitchFamily="50" charset="-128"/>
              </a:rPr>
              <a:t>５年間の平均伸び率を</a:t>
            </a:r>
            <a:r>
              <a:rPr lang="ja-JP" altLang="en-US" dirty="0" smtClean="0">
                <a:latin typeface="HG丸ｺﾞｼｯｸM-PRO" panose="020F0600000000000000" pitchFamily="50" charset="-128"/>
                <a:ea typeface="HG丸ｺﾞｼｯｸM-PRO" panose="020F0600000000000000" pitchFamily="50" charset="-128"/>
              </a:rPr>
              <a:t>用いＲ</a:t>
            </a:r>
            <a:r>
              <a:rPr lang="en-US" altLang="ja-JP" dirty="0" smtClean="0">
                <a:latin typeface="HG丸ｺﾞｼｯｸM-PRO" panose="020F0600000000000000" pitchFamily="50" charset="-128"/>
                <a:ea typeface="HG丸ｺﾞｼｯｸM-PRO" panose="020F0600000000000000" pitchFamily="50" charset="-128"/>
              </a:rPr>
              <a:t>1</a:t>
            </a:r>
            <a:r>
              <a:rPr lang="ja-JP" altLang="en-US" dirty="0" smtClean="0">
                <a:latin typeface="HG丸ｺﾞｼｯｸM-PRO" panose="020F0600000000000000" pitchFamily="50" charset="-128"/>
                <a:ea typeface="HG丸ｺﾞｼｯｸM-PRO" panose="020F0600000000000000" pitchFamily="50" charset="-128"/>
              </a:rPr>
              <a:t>以降</a:t>
            </a:r>
            <a:r>
              <a:rPr lang="ja-JP" altLang="en-US" dirty="0">
                <a:latin typeface="HG丸ｺﾞｼｯｸM-PRO" panose="020F0600000000000000" pitchFamily="50" charset="-128"/>
                <a:ea typeface="HG丸ｺﾞｼｯｸM-PRO" panose="020F0600000000000000" pitchFamily="50" charset="-128"/>
              </a:rPr>
              <a:t>を</a:t>
            </a:r>
            <a:r>
              <a:rPr lang="ja-JP" altLang="en-US" dirty="0" smtClean="0">
                <a:latin typeface="HG丸ｺﾞｼｯｸM-PRO" panose="020F0600000000000000" pitchFamily="50" charset="-128"/>
                <a:ea typeface="HG丸ｺﾞｼｯｸM-PRO" panose="020F0600000000000000" pitchFamily="50" charset="-128"/>
              </a:rPr>
              <a:t>推計）</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10</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352970" y="1571101"/>
            <a:ext cx="8355599" cy="5228572"/>
          </a:xfrm>
          <a:prstGeom prst="rect">
            <a:avLst/>
          </a:prstGeom>
        </p:spPr>
      </p:pic>
    </p:spTree>
    <p:extLst>
      <p:ext uri="{BB962C8B-B14F-4D97-AF65-F5344CB8AC3E}">
        <p14:creationId xmlns:p14="http://schemas.microsoft.com/office/powerpoint/2010/main" val="2432693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 name="正方形/長方形 6"/>
          <p:cNvSpPr/>
          <p:nvPr/>
        </p:nvSpPr>
        <p:spPr>
          <a:xfrm>
            <a:off x="109182" y="704335"/>
            <a:ext cx="8911988" cy="6032421"/>
          </a:xfrm>
          <a:prstGeom prst="rect">
            <a:avLst/>
          </a:prstGeom>
        </p:spPr>
        <p:txBody>
          <a:bodyPr wrap="square">
            <a:spAutoFit/>
          </a:bodyPr>
          <a:lstStyle/>
          <a:p>
            <a:r>
              <a:rPr lang="ja-JP" altLang="en-US"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◆これまでの</a:t>
            </a:r>
            <a:r>
              <a:rPr lang="ja-JP"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取組み</a:t>
            </a:r>
            <a:endParaRPr lang="en-US"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Ｈ１３．４　本庁で使用する物品については、用度課による指名競争入札により購入していた</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が、授産製品の購入について用度課を通さずに購入できるよう府財務規則を改正。</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⇒障がい者就労施設等から調達する物品（１６０万円以内）を随意契約できる</a:t>
            </a:r>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「知事が別に指定するもの」（指定物品）に</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位置づけ</a:t>
            </a:r>
            <a:endPar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Ｈ１３．６　「障がい者就労施設等からの物品等の調達に関する取扱指針」策定。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⇒障がい者就労施設等からの調達については、比較見積を省略した調達が可能</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Ｈ１７．７　地方自治法施行令第１６７条の２第１項第３号の追加に伴い、障がい者就労施設</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等から１件１６０万円を超える物品を購入する場合に、一定の公表手続きを行う</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ことで、随意契約が可能となるよう府財務規則を改正。</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Ｈ２０．３　地方自治法施行令の改正により、上記随意契約条件に、障がい者就労施設等から</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１件１００万円を超える役務の提供を受ける場合を追加。</a:t>
            </a:r>
          </a:p>
          <a:p>
            <a:endParaRPr lang="en-US" altLang="ja-JP" sz="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Ｈ２５．４　「国等による障害者就労施設等からの物品等の調達の推進等に関する法律」（障</a:t>
            </a:r>
            <a:endParaRPr lang="en-US" altLang="ja-JP"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害者優先調達推進法）が施行。</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⇒以降、毎年度、大阪府においても調達方針を策定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目標：「調達実績額が前年度実績を上回るよう、着実に取り組む」</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Ｈ２９．１２地方自治法施行令第１６７条の２第１項第３号に定める障害支援施設等に準ずる</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者の認定基準策定。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⇒これまで障害者優先調達推進法の対象事業所ではあるものの、３号随契の対象</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事業所になっていなかった特例子会社や共同受注窓口等について、認定基準を</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定めることで、３号随契ができるように対象範囲を拡大。</a:t>
            </a:r>
          </a:p>
        </p:txBody>
      </p:sp>
      <p:sp>
        <p:nvSpPr>
          <p:cNvPr id="5" name="スライド番号プレースホルダー 1"/>
          <p:cNvSpPr txBox="1">
            <a:spLocks/>
          </p:cNvSpPr>
          <p:nvPr/>
        </p:nvSpPr>
        <p:spPr>
          <a:xfrm>
            <a:off x="6926943" y="643454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A0CB0DE4-7EA9-451A-B04E-49DFE3ACC14E}" type="slidenum">
              <a:rPr lang="ja-JP" altLang="en-US" sz="1800" smtClean="0">
                <a:solidFill>
                  <a:srgbClr val="FF0000"/>
                </a:solidFill>
                <a:latin typeface="HG丸ｺﾞｼｯｸM-PRO" panose="020F0600000000000000" pitchFamily="50" charset="-128"/>
                <a:ea typeface="HG丸ｺﾞｼｯｸM-PRO" panose="020F0600000000000000" pitchFamily="50" charset="-128"/>
              </a:rPr>
              <a:pPr/>
              <a:t>2</a:t>
            </a:fld>
            <a:endParaRPr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66096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6117059"/>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◆優先調達の効果</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の見える化</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pPr>
              <a:lnSpc>
                <a:spcPct val="150000"/>
              </a:lnSpc>
            </a:pP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○行政</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の福祉化推進検討専門</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部会（</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Ｈ３０．３．２２）</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大阪府</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社会福祉審議会新たな課題検討専門</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分科会</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endParaRPr lang="en-US"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大阪府</a:t>
            </a: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における行政の福祉化の推進のための提言（抜粋</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a:t>
            </a:r>
            <a:endParaRPr lang="en-US"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物品</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や役務の優先調達などの取組に係る、評価および効果に</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ついて</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の検証</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ct val="150000"/>
              </a:lnSpc>
            </a:pP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○大阪府工賃向上</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計画</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Ｈ</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３０．７策定）</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優先</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調達方針の策定及び効果検証手法の</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検討</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優先調達制度の積極的活用</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endParaRPr lang="en-US" altLang="ja-JP" sz="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平成３０年９月</a:t>
            </a: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大阪府</a:t>
            </a:r>
            <a:r>
              <a:rPr lang="ja-JP" altLang="en-US"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議会（一般質問：概要）</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dirty="0" smtClean="0">
                <a:latin typeface="HG丸ｺﾞｼｯｸM-PRO" panose="020F0600000000000000" pitchFamily="50" charset="-128"/>
                <a:ea typeface="HG丸ｺﾞｼｯｸM-PRO" panose="020F0600000000000000" pitchFamily="50" charset="-128"/>
              </a:rPr>
              <a:t>　⇒優先調達が、障</a:t>
            </a:r>
            <a:r>
              <a:rPr lang="ja-JP" altLang="en-US" sz="2000" dirty="0">
                <a:latin typeface="HG丸ｺﾞｼｯｸM-PRO" panose="020F0600000000000000" pitchFamily="50" charset="-128"/>
                <a:ea typeface="HG丸ｺﾞｼｯｸM-PRO" panose="020F0600000000000000" pitchFamily="50" charset="-128"/>
              </a:rPr>
              <a:t>がい者の工賃向上にどれほどの効果を挙げているの</a:t>
            </a:r>
            <a:r>
              <a:rPr lang="ja-JP" altLang="en-US" sz="2000" dirty="0" smtClean="0">
                <a:latin typeface="HG丸ｺﾞｼｯｸM-PRO" panose="020F0600000000000000" pitchFamily="50" charset="-128"/>
                <a:ea typeface="HG丸ｺﾞｼｯｸM-PRO" panose="020F0600000000000000" pitchFamily="50" charset="-128"/>
              </a:rPr>
              <a:t>か</a:t>
            </a:r>
            <a:endParaRPr lang="en-US" altLang="ja-JP" sz="2000" dirty="0" smtClean="0">
              <a:latin typeface="HG丸ｺﾞｼｯｸM-PRO" panose="020F0600000000000000" pitchFamily="50" charset="-128"/>
              <a:ea typeface="HG丸ｺﾞｼｯｸM-PRO" panose="020F0600000000000000" pitchFamily="50" charset="-128"/>
            </a:endParaRPr>
          </a:p>
          <a:p>
            <a:pPr algn="just">
              <a:lnSpc>
                <a:spcPct val="150000"/>
              </a:lnSpc>
              <a:spcAft>
                <a:spcPts val="0"/>
              </a:spcAft>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明確にするため、</a:t>
            </a:r>
            <a:r>
              <a:rPr lang="ja-JP" altLang="en-US" sz="2000" dirty="0">
                <a:latin typeface="HG丸ｺﾞｼｯｸM-PRO" panose="020F0600000000000000" pitchFamily="50" charset="-128"/>
                <a:ea typeface="HG丸ｺﾞｼｯｸM-PRO" panose="020F0600000000000000" pitchFamily="50" charset="-128"/>
              </a:rPr>
              <a:t>優先調達の効果の「見える化」が必要</a:t>
            </a:r>
            <a:r>
              <a:rPr lang="ja-JP" altLang="en-US" sz="2000" dirty="0" smtClean="0">
                <a:latin typeface="HG丸ｺﾞｼｯｸM-PRO" panose="020F0600000000000000" pitchFamily="50" charset="-128"/>
                <a:ea typeface="HG丸ｺﾞｼｯｸM-PRO" panose="020F0600000000000000" pitchFamily="50" charset="-128"/>
              </a:rPr>
              <a:t>ではないか。</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00964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2646878"/>
          </a:xfrm>
          <a:prstGeom prst="rect">
            <a:avLst/>
          </a:prstGeom>
        </p:spPr>
        <p:txBody>
          <a:bodyPr wrap="square">
            <a:spAutoFit/>
          </a:bodyPr>
          <a:lstStyle/>
          <a:p>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◆優先調達の効果</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の見える化の到達点</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4</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16113" y="1138906"/>
            <a:ext cx="8868230" cy="2031325"/>
          </a:xfrm>
          <a:prstGeom prst="rect">
            <a:avLst/>
          </a:prstGeom>
          <a:ln w="12700">
            <a:solidFill>
              <a:schemeClr val="tx1"/>
            </a:solidFill>
          </a:ln>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○優先調達の効果の「見える化</a:t>
            </a:r>
            <a:r>
              <a:rPr lang="ja-JP" altLang="en-US" dirty="0" smtClean="0">
                <a:latin typeface="HG丸ｺﾞｼｯｸM-PRO" panose="020F0600000000000000" pitchFamily="50" charset="-128"/>
                <a:ea typeface="HG丸ｺﾞｼｯｸM-PRO" panose="020F0600000000000000" pitchFamily="50" charset="-128"/>
              </a:rPr>
              <a:t>」の目的</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①目標</a:t>
            </a:r>
            <a:r>
              <a:rPr lang="ja-JP" altLang="en-US" dirty="0">
                <a:latin typeface="HG丸ｺﾞｼｯｸM-PRO" panose="020F0600000000000000" pitchFamily="50" charset="-128"/>
                <a:ea typeface="HG丸ｺﾞｼｯｸM-PRO" panose="020F0600000000000000" pitchFamily="50" charset="-128"/>
              </a:rPr>
              <a:t>とする工賃額と連動</a:t>
            </a:r>
            <a:r>
              <a:rPr lang="ja-JP" altLang="en-US" dirty="0" smtClean="0">
                <a:latin typeface="HG丸ｺﾞｼｯｸM-PRO" panose="020F0600000000000000" pitchFamily="50" charset="-128"/>
                <a:ea typeface="HG丸ｺﾞｼｯｸM-PRO" panose="020F0600000000000000" pitchFamily="50" charset="-128"/>
              </a:rPr>
              <a:t>した、計画的な</a:t>
            </a:r>
            <a:r>
              <a:rPr lang="ja-JP" altLang="en-US" dirty="0">
                <a:latin typeface="HG丸ｺﾞｼｯｸM-PRO" panose="020F0600000000000000" pitchFamily="50" charset="-128"/>
                <a:ea typeface="HG丸ｺﾞｼｯｸM-PRO" panose="020F0600000000000000" pitchFamily="50" charset="-128"/>
              </a:rPr>
              <a:t>優先調達の</a:t>
            </a:r>
            <a:r>
              <a:rPr lang="ja-JP" altLang="en-US" dirty="0" smtClean="0">
                <a:latin typeface="HG丸ｺﾞｼｯｸM-PRO" panose="020F0600000000000000" pitchFamily="50" charset="-128"/>
                <a:ea typeface="HG丸ｺﾞｼｯｸM-PRO" panose="020F0600000000000000" pitchFamily="50" charset="-128"/>
              </a:rPr>
              <a:t>推進を可能にする。</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②民間</a:t>
            </a:r>
            <a:r>
              <a:rPr lang="ja-JP" altLang="en-US" dirty="0">
                <a:latin typeface="HG丸ｺﾞｼｯｸM-PRO" panose="020F0600000000000000" pitchFamily="50" charset="-128"/>
                <a:ea typeface="HG丸ｺﾞｼｯｸM-PRO" panose="020F0600000000000000" pitchFamily="50" charset="-128"/>
              </a:rPr>
              <a:t>企業に対しても、福祉事業所等への発注が障がい者の工賃向上にどれ</a:t>
            </a:r>
            <a:r>
              <a:rPr lang="ja-JP" altLang="en-US" dirty="0" smtClean="0">
                <a:latin typeface="HG丸ｺﾞｼｯｸM-PRO" panose="020F0600000000000000" pitchFamily="50" charset="-128"/>
                <a:ea typeface="HG丸ｺﾞｼｯｸM-PRO" panose="020F0600000000000000" pitchFamily="50" charset="-128"/>
              </a:rPr>
              <a:t>だけ</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の</a:t>
            </a:r>
            <a:r>
              <a:rPr lang="ja-JP" altLang="en-US" dirty="0">
                <a:latin typeface="HG丸ｺﾞｼｯｸM-PRO" panose="020F0600000000000000" pitchFamily="50" charset="-128"/>
                <a:ea typeface="HG丸ｺﾞｼｯｸM-PRO" panose="020F0600000000000000" pitchFamily="50" charset="-128"/>
              </a:rPr>
              <a:t>効果を挙げているのかを</a:t>
            </a:r>
            <a:r>
              <a:rPr lang="ja-JP" altLang="en-US" dirty="0" smtClean="0">
                <a:latin typeface="HG丸ｺﾞｼｯｸM-PRO" panose="020F0600000000000000" pitchFamily="50" charset="-128"/>
                <a:ea typeface="HG丸ｺﾞｼｯｸM-PRO" panose="020F0600000000000000" pitchFamily="50" charset="-128"/>
              </a:rPr>
              <a:t>示すことで理解</a:t>
            </a:r>
            <a:r>
              <a:rPr lang="ja-JP" altLang="en-US" dirty="0">
                <a:latin typeface="HG丸ｺﾞｼｯｸM-PRO" panose="020F0600000000000000" pitchFamily="50" charset="-128"/>
                <a:ea typeface="HG丸ｺﾞｼｯｸM-PRO" panose="020F0600000000000000" pitchFamily="50" charset="-128"/>
              </a:rPr>
              <a:t>、協力を</a:t>
            </a:r>
            <a:r>
              <a:rPr lang="ja-JP" altLang="en-US" dirty="0" smtClean="0">
                <a:latin typeface="HG丸ｺﾞｼｯｸM-PRO" panose="020F0600000000000000" pitchFamily="50" charset="-128"/>
                <a:ea typeface="HG丸ｺﾞｼｯｸM-PRO" panose="020F0600000000000000" pitchFamily="50" charset="-128"/>
              </a:rPr>
              <a:t>得やすくする。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92098061"/>
              </p:ext>
            </p:extLst>
          </p:nvPr>
        </p:nvGraphicFramePr>
        <p:xfrm>
          <a:off x="116113" y="3486151"/>
          <a:ext cx="8868230" cy="2948397"/>
        </p:xfrm>
        <a:graphic>
          <a:graphicData uri="http://schemas.openxmlformats.org/drawingml/2006/table">
            <a:tbl>
              <a:tblPr>
                <a:tableStyleId>{5C22544A-7EE6-4342-B048-85BDC9FD1C3A}</a:tableStyleId>
              </a:tblPr>
              <a:tblGrid>
                <a:gridCol w="1540131">
                  <a:extLst>
                    <a:ext uri="{9D8B030D-6E8A-4147-A177-3AD203B41FA5}">
                      <a16:colId xmlns:a16="http://schemas.microsoft.com/office/drawing/2014/main" val="413610545"/>
                    </a:ext>
                  </a:extLst>
                </a:gridCol>
                <a:gridCol w="3131820">
                  <a:extLst>
                    <a:ext uri="{9D8B030D-6E8A-4147-A177-3AD203B41FA5}">
                      <a16:colId xmlns:a16="http://schemas.microsoft.com/office/drawing/2014/main" val="1688407113"/>
                    </a:ext>
                  </a:extLst>
                </a:gridCol>
                <a:gridCol w="2055649">
                  <a:extLst>
                    <a:ext uri="{9D8B030D-6E8A-4147-A177-3AD203B41FA5}">
                      <a16:colId xmlns:a16="http://schemas.microsoft.com/office/drawing/2014/main" val="4280945125"/>
                    </a:ext>
                  </a:extLst>
                </a:gridCol>
                <a:gridCol w="2140630">
                  <a:extLst>
                    <a:ext uri="{9D8B030D-6E8A-4147-A177-3AD203B41FA5}">
                      <a16:colId xmlns:a16="http://schemas.microsoft.com/office/drawing/2014/main" val="592920019"/>
                    </a:ext>
                  </a:extLst>
                </a:gridCol>
              </a:tblGrid>
              <a:tr h="319785">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スケジュール</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solidFill>
                            <a:schemeClr val="tx1"/>
                          </a:solidFill>
                          <a:effectLst/>
                          <a:latin typeface="HG丸ｺﾞｼｯｸM-PRO" panose="020F0600000000000000" pitchFamily="50" charset="-128"/>
                          <a:ea typeface="HG丸ｺﾞｼｯｸM-PRO" panose="020F0600000000000000" pitchFamily="50" charset="-128"/>
                        </a:rPr>
                        <a:t>令和元年度</a:t>
                      </a:r>
                      <a:endParaRPr lang="ja-JP" altLang="en-US" sz="18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令和２年度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今後</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55787"/>
                  </a:ext>
                </a:extLst>
              </a:tr>
              <a:tr h="1517837">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①について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800" u="none" strike="noStrike" dirty="0">
                          <a:effectLst/>
                          <a:latin typeface="HG丸ｺﾞｼｯｸM-PRO" panose="020F0600000000000000" pitchFamily="50" charset="-128"/>
                          <a:ea typeface="HG丸ｺﾞｼｯｸM-PRO" panose="020F0600000000000000" pitchFamily="50" charset="-128"/>
                        </a:rPr>
                        <a:t>○目標設定の考え方の整理</a:t>
                      </a:r>
                      <a:br>
                        <a:rPr lang="ja-JP" altLang="en-US" sz="1800" u="none" strike="noStrike" dirty="0">
                          <a:effectLst/>
                          <a:latin typeface="HG丸ｺﾞｼｯｸM-PRO" panose="020F0600000000000000" pitchFamily="50" charset="-128"/>
                          <a:ea typeface="HG丸ｺﾞｼｯｸM-PRO" panose="020F0600000000000000" pitchFamily="50" charset="-128"/>
                        </a:rPr>
                      </a:br>
                      <a:r>
                        <a:rPr lang="ja-JP" altLang="en-US" sz="1800" u="none" strike="noStrike" dirty="0" smtClean="0">
                          <a:effectLst/>
                          <a:latin typeface="HG丸ｺﾞｼｯｸM-PRO" panose="020F0600000000000000" pitchFamily="50" charset="-128"/>
                          <a:ea typeface="HG丸ｺﾞｼｯｸM-PRO" panose="020F0600000000000000" pitchFamily="50" charset="-128"/>
                        </a:rPr>
                        <a:t>　・工賃計画と連動した優先</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調達の目標額の</a:t>
                      </a:r>
                      <a:r>
                        <a:rPr lang="ja-JP" altLang="en-US" sz="1800" u="none" strike="noStrike" dirty="0">
                          <a:effectLst/>
                          <a:latin typeface="HG丸ｺﾞｼｯｸM-PRO" panose="020F0600000000000000" pitchFamily="50" charset="-128"/>
                          <a:ea typeface="HG丸ｺﾞｼｯｸM-PRO" panose="020F0600000000000000" pitchFamily="50" charset="-128"/>
                        </a:rPr>
                        <a:t>設定</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○目標達成に向けた取組み検討</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・府</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・市町村等</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11744268"/>
                  </a:ext>
                </a:extLst>
              </a:tr>
              <a:tr h="1110775">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②について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800" u="none" strike="noStrike" dirty="0" smtClean="0">
                          <a:effectLst/>
                          <a:latin typeface="HG丸ｺﾞｼｯｸM-PRO" panose="020F0600000000000000" pitchFamily="50" charset="-128"/>
                          <a:ea typeface="HG丸ｺﾞｼｯｸM-PRO" panose="020F0600000000000000" pitchFamily="50" charset="-128"/>
                        </a:rPr>
                        <a:t>○分析手法の検討</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800" u="none" strike="noStrike" dirty="0">
                          <a:effectLst/>
                          <a:latin typeface="HG丸ｺﾞｼｯｸM-PRO" panose="020F0600000000000000" pitchFamily="50" charset="-128"/>
                          <a:ea typeface="HG丸ｺﾞｼｯｸM-PRO" panose="020F0600000000000000" pitchFamily="50" charset="-128"/>
                        </a:rPr>
                        <a:t>○民間への波及</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1320642"/>
                  </a:ext>
                </a:extLst>
              </a:tr>
            </a:tbl>
          </a:graphicData>
        </a:graphic>
      </p:graphicFrame>
    </p:spTree>
    <p:extLst>
      <p:ext uri="{BB962C8B-B14F-4D97-AF65-F5344CB8AC3E}">
        <p14:creationId xmlns:p14="http://schemas.microsoft.com/office/powerpoint/2010/main" val="153347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5</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22728" y="645123"/>
            <a:ext cx="9098544" cy="6082120"/>
          </a:xfrm>
          <a:prstGeom prst="rect">
            <a:avLst/>
          </a:prstGeom>
        </p:spPr>
      </p:pic>
    </p:spTree>
    <p:extLst>
      <p:ext uri="{BB962C8B-B14F-4D97-AF65-F5344CB8AC3E}">
        <p14:creationId xmlns:p14="http://schemas.microsoft.com/office/powerpoint/2010/main" val="292389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◆平成３０年度実績（製品別）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6</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183201" y="1092333"/>
            <a:ext cx="8801142" cy="5412501"/>
          </a:xfrm>
          <a:prstGeom prst="rect">
            <a:avLst/>
          </a:prstGeom>
        </p:spPr>
      </p:pic>
    </p:spTree>
    <p:extLst>
      <p:ext uri="{BB962C8B-B14F-4D97-AF65-F5344CB8AC3E}">
        <p14:creationId xmlns:p14="http://schemas.microsoft.com/office/powerpoint/2010/main" val="783914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◆平成３０年度実績（部局別）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7</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101601" y="1213616"/>
            <a:ext cx="8984343" cy="5194876"/>
          </a:xfrm>
          <a:prstGeom prst="rect">
            <a:avLst/>
          </a:prstGeom>
        </p:spPr>
      </p:pic>
    </p:spTree>
    <p:extLst>
      <p:ext uri="{BB962C8B-B14F-4D97-AF65-F5344CB8AC3E}">
        <p14:creationId xmlns:p14="http://schemas.microsoft.com/office/powerpoint/2010/main" val="905585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◆平成３０年度実績（発注先別）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8</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137885" y="1259695"/>
            <a:ext cx="8868229" cy="3071000"/>
          </a:xfrm>
          <a:prstGeom prst="rect">
            <a:avLst/>
          </a:prstGeom>
        </p:spPr>
      </p:pic>
    </p:spTree>
    <p:extLst>
      <p:ext uri="{BB962C8B-B14F-4D97-AF65-F5344CB8AC3E}">
        <p14:creationId xmlns:p14="http://schemas.microsoft.com/office/powerpoint/2010/main" val="403802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641446"/>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3200" dirty="0">
                <a:ea typeface="HG丸ｺﾞｼｯｸM-PRO" panose="020F0600000000000000" pitchFamily="50" charset="-128"/>
                <a:cs typeface="Times New Roman" panose="02020603050405020304" pitchFamily="18" charset="0"/>
              </a:rPr>
              <a:t>大阪府の優先調達の概況</a:t>
            </a:r>
            <a:endParaRPr kumimoji="1" lang="ja-JP" altLang="en-US" sz="3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調達額とＢ型利用者との関係</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9</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116114" y="1323946"/>
            <a:ext cx="8956273" cy="4205317"/>
          </a:xfrm>
          <a:prstGeom prst="rect">
            <a:avLst/>
          </a:prstGeom>
        </p:spPr>
      </p:pic>
    </p:spTree>
    <p:extLst>
      <p:ext uri="{BB962C8B-B14F-4D97-AF65-F5344CB8AC3E}">
        <p14:creationId xmlns:p14="http://schemas.microsoft.com/office/powerpoint/2010/main" val="15694828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画面に合わせる (4:3)</PresentationFormat>
  <Paragraphs>109</Paragraphs>
  <Slides>10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HGP創英角ﾎﾟｯﾌﾟ体</vt:lpstr>
      <vt:lpstr>HGS創英角ﾎﾟｯﾌﾟ体</vt:lpstr>
      <vt:lpstr>HG丸ｺﾞｼｯｸM-PRO</vt:lpstr>
      <vt:lpstr>Meiryo UI</vt:lpstr>
      <vt:lpstr>ＭＳ 明朝</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2020-01-30T06:24:54Z</dcterms:created>
  <dcterms:modified xsi:type="dcterms:W3CDTF">2020-01-30T06:25:02Z</dcterms:modified>
</cp:coreProperties>
</file>