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71" r:id="rId2"/>
    <p:sldId id="256" r:id="rId3"/>
    <p:sldId id="261" r:id="rId4"/>
    <p:sldId id="263" r:id="rId5"/>
    <p:sldId id="270" r:id="rId6"/>
    <p:sldId id="269" r:id="rId7"/>
    <p:sldId id="265" r:id="rId8"/>
    <p:sldId id="266" r:id="rId9"/>
    <p:sldId id="262" r:id="rId10"/>
    <p:sldId id="258" r:id="rId11"/>
    <p:sldId id="257" r:id="rId12"/>
    <p:sldId id="273" r:id="rId13"/>
    <p:sldId id="272" r:id="rId14"/>
    <p:sldId id="259" r:id="rId15"/>
    <p:sldId id="274" r:id="rId16"/>
    <p:sldId id="260" r:id="rId17"/>
    <p:sldId id="264" r:id="rId18"/>
    <p:sldId id="267" r:id="rId1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7D6A7-982E-44BF-BA75-9ADB18261720}" type="datetimeFigureOut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4F82-9407-4D91-B94B-2F4A7E1F1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48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261D-DD8E-47D9-A4B2-7D7433481573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09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DD96-598F-4E80-89A1-9B6DBEEC3793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98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7483-1F93-4F13-86EE-9FF28F804C57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85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F5E7-3967-4092-A06F-DA08E5B7EF9F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12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8B87-9004-47F8-BD0F-12288B9A31AD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91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3A23-94A7-458A-A076-C864542989EB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1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91C2-3ECF-4C36-912D-751F5A839A3F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21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EAA-15C7-4DDF-B591-4F789300CA88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0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D828-D3EA-47F9-96E2-CDCD0952E3D2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76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7180-466A-4C40-9A5C-3FB360875703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13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53B7-4DA9-4A6D-9728-01237753B098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53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4EAE-4098-4E6D-B982-475BEF27FCE5}" type="datetime1">
              <a:rPr kumimoji="1" lang="ja-JP" altLang="en-US" smtClean="0"/>
              <a:t>2020/1/30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16AA0-7424-42CD-9A91-ED4257847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35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1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87838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 smtClean="0"/>
              <a:t>調査期間</a:t>
            </a:r>
            <a:endParaRPr lang="en-US" altLang="ja-JP" dirty="0" smtClean="0"/>
          </a:p>
          <a:p>
            <a:r>
              <a:rPr lang="ja-JP" altLang="en-US" dirty="0" smtClean="0"/>
              <a:t>　令和元年　９月１９日：厚生労働省からの依頼</a:t>
            </a:r>
            <a:endParaRPr lang="en-US" altLang="ja-JP" dirty="0" smtClean="0"/>
          </a:p>
          <a:p>
            <a:r>
              <a:rPr lang="ja-JP" altLang="en-US" dirty="0"/>
              <a:t>　令和</a:t>
            </a:r>
            <a:r>
              <a:rPr lang="ja-JP" altLang="en-US" dirty="0" smtClean="0"/>
              <a:t>元年　９月２５日：市町村へ調査依頼</a:t>
            </a:r>
            <a:endParaRPr lang="en-US" altLang="ja-JP" dirty="0" smtClean="0"/>
          </a:p>
          <a:p>
            <a:r>
              <a:rPr lang="ja-JP" altLang="en-US" dirty="0"/>
              <a:t>　令和</a:t>
            </a:r>
            <a:r>
              <a:rPr lang="ja-JP" altLang="en-US" dirty="0" smtClean="0"/>
              <a:t>元年１１月２０日：</a:t>
            </a:r>
            <a:r>
              <a:rPr lang="ja-JP" altLang="en-US" dirty="0"/>
              <a:t>厚生</a:t>
            </a:r>
            <a:r>
              <a:rPr lang="ja-JP" altLang="en-US" dirty="0" smtClean="0"/>
              <a:t>労働省へ回答</a:t>
            </a:r>
            <a:endParaRPr lang="en-US" altLang="ja-JP" dirty="0"/>
          </a:p>
          <a:p>
            <a:r>
              <a:rPr lang="ja-JP" altLang="en-US" dirty="0"/>
              <a:t>　令和</a:t>
            </a:r>
            <a:r>
              <a:rPr lang="ja-JP" altLang="en-US" dirty="0" smtClean="0"/>
              <a:t>元年１１月２５日：</a:t>
            </a:r>
            <a:r>
              <a:rPr lang="ja-JP" altLang="en-US" dirty="0"/>
              <a:t>厚生労働省</a:t>
            </a:r>
            <a:r>
              <a:rPr lang="ja-JP" altLang="en-US" dirty="0" smtClean="0"/>
              <a:t>「</a:t>
            </a:r>
            <a:r>
              <a:rPr lang="ja-JP" altLang="en-US" dirty="0"/>
              <a:t>社会保障審議会障害者部会（第</a:t>
            </a:r>
            <a:r>
              <a:rPr lang="en-US" altLang="ja-JP" dirty="0"/>
              <a:t>96</a:t>
            </a:r>
            <a:r>
              <a:rPr lang="ja-JP" altLang="en-US" dirty="0"/>
              <a:t>回）</a:t>
            </a:r>
            <a:r>
              <a:rPr lang="ja-JP" altLang="en-US" dirty="0" smtClean="0"/>
              <a:t>」で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平成３０年度工賃実績公表</a:t>
            </a:r>
            <a:endParaRPr lang="en-US" altLang="ja-JP" dirty="0" smtClean="0"/>
          </a:p>
          <a:p>
            <a:r>
              <a:rPr lang="ja-JP" altLang="en-US" dirty="0"/>
              <a:t>　令和元年</a:t>
            </a:r>
            <a:r>
              <a:rPr lang="ja-JP" altLang="en-US" dirty="0" smtClean="0"/>
              <a:t>１２月２７日：大阪府ホームページで府内事業所別等の工賃実績公表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●対象期間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ja-JP" dirty="0" smtClean="0"/>
              <a:t>平成</a:t>
            </a:r>
            <a:r>
              <a:rPr lang="ja-JP" altLang="ja-JP" dirty="0"/>
              <a:t>３０年度（平成３０年４月～平成３１年</a:t>
            </a:r>
            <a:r>
              <a:rPr lang="en-US" altLang="ja-JP" dirty="0"/>
              <a:t>3</a:t>
            </a:r>
            <a:r>
              <a:rPr lang="ja-JP" altLang="ja-JP" dirty="0"/>
              <a:t>月）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 smtClean="0"/>
              <a:t>●調査対象事業所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１，０２７事業所</a:t>
            </a:r>
            <a:r>
              <a:rPr lang="ja-JP" altLang="en-US" dirty="0"/>
              <a:t>（Ｂ型事業所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●報告施事業所数</a:t>
            </a:r>
            <a:endParaRPr lang="en-US" altLang="ja-JP" dirty="0" smtClean="0"/>
          </a:p>
          <a:p>
            <a:r>
              <a:rPr lang="ja-JP" altLang="en-US" dirty="0" smtClean="0"/>
              <a:t>　８４１事業所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●月額</a:t>
            </a:r>
            <a:r>
              <a:rPr lang="zh-TW" altLang="en-US" dirty="0" smtClean="0"/>
              <a:t>平均工賃</a:t>
            </a:r>
            <a:endParaRPr lang="en-US" altLang="zh-TW" dirty="0" smtClean="0"/>
          </a:p>
          <a:p>
            <a:r>
              <a:rPr lang="ja-JP" altLang="en-US" dirty="0" smtClean="0"/>
              <a:t>　１２，００９円：４６位（時間額１８０円）</a:t>
            </a:r>
            <a:endParaRPr lang="en-US" altLang="zh-TW" dirty="0" smtClean="0"/>
          </a:p>
          <a:p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00898" y="79956"/>
            <a:ext cx="181451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資料１－２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841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10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4461" y="679063"/>
            <a:ext cx="667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 smtClean="0"/>
              <a:t>平成３０年度</a:t>
            </a:r>
            <a:r>
              <a:rPr lang="ja-JP" altLang="en-US" dirty="0"/>
              <a:t>工賃</a:t>
            </a:r>
            <a:r>
              <a:rPr lang="ja-JP" altLang="en-US" dirty="0" smtClean="0"/>
              <a:t>実績別の向上状況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" y="1269887"/>
            <a:ext cx="8944994" cy="45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11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4462" y="679063"/>
            <a:ext cx="508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 smtClean="0"/>
              <a:t>工賃</a:t>
            </a:r>
            <a:r>
              <a:rPr lang="ja-JP" altLang="en-US" dirty="0"/>
              <a:t>実績に</a:t>
            </a:r>
            <a:r>
              <a:rPr lang="ja-JP" altLang="en-US" dirty="0" smtClean="0"/>
              <a:t>対する満足度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8" y="1170249"/>
            <a:ext cx="8898103" cy="37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5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12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4461" y="679063"/>
            <a:ext cx="876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 smtClean="0"/>
              <a:t>平成３０年度</a:t>
            </a:r>
            <a:r>
              <a:rPr lang="ja-JP" altLang="en-US" dirty="0"/>
              <a:t>工賃</a:t>
            </a:r>
            <a:r>
              <a:rPr lang="ja-JP" altLang="en-US" dirty="0" smtClean="0"/>
              <a:t>実績別の満足度等（前年度から工賃が低下した事業所）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46" y="1019366"/>
            <a:ext cx="7547854" cy="5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3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13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4461" y="679063"/>
            <a:ext cx="854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/>
              <a:t>平成３０年度工賃実績別の満足度等（</a:t>
            </a:r>
            <a:r>
              <a:rPr lang="ja-JP" altLang="en-US" dirty="0" smtClean="0"/>
              <a:t>前年度と工賃が同じ事業所</a:t>
            </a:r>
            <a:r>
              <a:rPr lang="ja-JP" altLang="en-US" dirty="0"/>
              <a:t>）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32" y="1127385"/>
            <a:ext cx="4238597" cy="17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14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889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/>
              <a:t>平成３０年度工賃実績別の満足度等（前年度から工賃</a:t>
            </a:r>
            <a:r>
              <a:rPr lang="ja-JP" altLang="en-US" dirty="0" smtClean="0"/>
              <a:t>が向上した事業所１／２）</a:t>
            </a:r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9" y="1012650"/>
            <a:ext cx="8898104" cy="55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6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15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889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/>
              <a:t>平成３０年度工賃実績別の満足度等（前年度から工賃</a:t>
            </a:r>
            <a:r>
              <a:rPr lang="ja-JP" altLang="en-US" dirty="0" smtClean="0"/>
              <a:t>が向上した事業所２／２）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5" y="1048395"/>
            <a:ext cx="8898104" cy="39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9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16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667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 smtClean="0"/>
              <a:t>工賃実績の多寡の理由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9" y="1127385"/>
            <a:ext cx="8940222" cy="409070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39497" y="5376066"/>
            <a:ext cx="45704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その他の理由例</a:t>
            </a:r>
            <a:endParaRPr lang="en-US" altLang="ja-JP" dirty="0" smtClean="0"/>
          </a:p>
          <a:p>
            <a:r>
              <a:rPr lang="ja-JP" altLang="en-US" dirty="0"/>
              <a:t>・</a:t>
            </a:r>
            <a:r>
              <a:rPr lang="ja-JP" altLang="en-US" dirty="0" smtClean="0"/>
              <a:t>工賃</a:t>
            </a:r>
            <a:r>
              <a:rPr lang="ja-JP" altLang="en-US" dirty="0"/>
              <a:t>効率の高い商品が安定供給</a:t>
            </a:r>
            <a:r>
              <a:rPr lang="ja-JP" altLang="en-US" dirty="0" smtClean="0"/>
              <a:t>されない</a:t>
            </a:r>
            <a:endParaRPr lang="en-US" altLang="ja-JP" dirty="0" smtClean="0"/>
          </a:p>
          <a:p>
            <a:r>
              <a:rPr lang="ja-JP" altLang="en-US" dirty="0"/>
              <a:t>・高齢化による労働力の</a:t>
            </a:r>
            <a:r>
              <a:rPr lang="ja-JP" altLang="en-US" dirty="0" smtClean="0"/>
              <a:t>低下</a:t>
            </a:r>
            <a:endParaRPr lang="en-US" altLang="ja-JP" dirty="0" smtClean="0"/>
          </a:p>
          <a:p>
            <a:r>
              <a:rPr lang="ja-JP" altLang="en-US" dirty="0"/>
              <a:t>・ゆったりした作業を選んでいる</a:t>
            </a:r>
          </a:p>
        </p:txBody>
      </p:sp>
    </p:spTree>
    <p:extLst>
      <p:ext uri="{BB962C8B-B14F-4D97-AF65-F5344CB8AC3E}">
        <p14:creationId xmlns:p14="http://schemas.microsoft.com/office/powerpoint/2010/main" val="87567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17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81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 smtClean="0"/>
              <a:t>上位、下位の事業所の状況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27" y="1024809"/>
            <a:ext cx="8695643" cy="55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4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18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667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◆障がい区分別の</a:t>
            </a:r>
            <a:r>
              <a:rPr lang="ja-JP" altLang="en-US" dirty="0" smtClean="0"/>
              <a:t>工賃実績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1" y="1127386"/>
            <a:ext cx="8766339" cy="39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2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81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/>
              <a:t>月額平均工賃の推移（全国平均との比較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5" y="1170249"/>
            <a:ext cx="9072566" cy="49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4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3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161444"/>
            <a:ext cx="9115431" cy="494823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4461" y="679063"/>
            <a:ext cx="81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/>
              <a:t>就労継続支援Ｂ型事業所の月額平均工賃の分布（</a:t>
            </a:r>
            <a:r>
              <a:rPr lang="en-US" altLang="ja-JP" dirty="0"/>
              <a:t>H18</a:t>
            </a:r>
            <a:r>
              <a:rPr lang="ja-JP" altLang="en-US" dirty="0"/>
              <a:t>と</a:t>
            </a:r>
            <a:r>
              <a:rPr lang="en-US" altLang="ja-JP" dirty="0"/>
              <a:t>H30</a:t>
            </a:r>
            <a:r>
              <a:rPr lang="ja-JP" altLang="en-US" dirty="0"/>
              <a:t>の比較）</a:t>
            </a:r>
          </a:p>
        </p:txBody>
      </p:sp>
    </p:spTree>
    <p:extLst>
      <p:ext uri="{BB962C8B-B14F-4D97-AF65-F5344CB8AC3E}">
        <p14:creationId xmlns:p14="http://schemas.microsoft.com/office/powerpoint/2010/main" val="123781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4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81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zh-TW" altLang="en-US" dirty="0"/>
              <a:t>平成３０年度　市町村別、月額平均工賃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3" y="1084521"/>
            <a:ext cx="8966673" cy="52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5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81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 smtClean="0"/>
              <a:t>地域別の作業内容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4" y="1026548"/>
            <a:ext cx="9056672" cy="55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6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81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 smtClean="0"/>
              <a:t>目標工賃との比較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4" y="1048395"/>
            <a:ext cx="9019468" cy="39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4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7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81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 smtClean="0"/>
              <a:t>Ｂ型事業所数の推移（工賃実績報告事業所）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5" y="996422"/>
            <a:ext cx="8526627" cy="56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8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461" y="679063"/>
            <a:ext cx="81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 smtClean="0"/>
              <a:t>Ｂ型事業所数の年齢別利用者数</a:t>
            </a:r>
            <a:r>
              <a:rPr lang="ja-JP" altLang="en-US" dirty="0"/>
              <a:t>の</a:t>
            </a:r>
            <a:r>
              <a:rPr lang="ja-JP" altLang="en-US" dirty="0" smtClean="0"/>
              <a:t>推移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3" y="1284548"/>
            <a:ext cx="8877434" cy="48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72412" y="6442079"/>
            <a:ext cx="1200153" cy="365125"/>
          </a:xfrm>
        </p:spPr>
        <p:txBody>
          <a:bodyPr/>
          <a:lstStyle/>
          <a:p>
            <a:fld id="{5BB16AA0-7424-42CD-9A91-ED4257847356}" type="slidenum">
              <a:rPr kumimoji="1" lang="ja-JP" altLang="en-US" sz="1600" b="1" smtClean="0">
                <a:solidFill>
                  <a:schemeClr val="tx1"/>
                </a:solidFill>
              </a:rPr>
              <a:t>9</a:t>
            </a:fld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42864" y="128585"/>
            <a:ext cx="9072566" cy="47148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平成３０年度大阪府工賃実績調査の概要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2" y="1308160"/>
            <a:ext cx="8452176" cy="386456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4461" y="679063"/>
            <a:ext cx="81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</a:t>
            </a:r>
            <a:r>
              <a:rPr lang="ja-JP" altLang="en-US" dirty="0" smtClean="0"/>
              <a:t>平成３０年度の工賃実績の状況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5741" y="5324843"/>
            <a:ext cx="878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⇒</a:t>
            </a:r>
            <a:r>
              <a:rPr kumimoji="1" lang="ja-JP" altLang="en-US" dirty="0" smtClean="0"/>
              <a:t>８４１事業所中、５９０事業所</a:t>
            </a:r>
            <a:r>
              <a:rPr lang="ja-JP" altLang="en-US" dirty="0" smtClean="0"/>
              <a:t>が１円以上向上。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884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ＨＧ丸ゴシックＭ－ＰＲＯ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画面に合わせる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2" baseType="lpstr">
      <vt:lpstr>HG丸ｺﾞｼｯｸM-PRO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2020-01-30T06:23:05Z</dcterms:created>
  <dcterms:modified xsi:type="dcterms:W3CDTF">2020-01-30T06:23:38Z</dcterms:modified>
</cp:coreProperties>
</file>