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  <p:sldId id="260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7D51-FAA8-477C-8DEF-6CA3E61DFADB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4D7-69F8-47F1-9D08-AC9764F52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5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7D51-FAA8-477C-8DEF-6CA3E61DFADB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4D7-69F8-47F1-9D08-AC9764F52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90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7D51-FAA8-477C-8DEF-6CA3E61DFADB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4D7-69F8-47F1-9D08-AC9764F52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91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7D51-FAA8-477C-8DEF-6CA3E61DFADB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4D7-69F8-47F1-9D08-AC9764F52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361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7D51-FAA8-477C-8DEF-6CA3E61DFADB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4D7-69F8-47F1-9D08-AC9764F52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921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7D51-FAA8-477C-8DEF-6CA3E61DFADB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4D7-69F8-47F1-9D08-AC9764F52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70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7D51-FAA8-477C-8DEF-6CA3E61DFADB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4D7-69F8-47F1-9D08-AC9764F52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91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7D51-FAA8-477C-8DEF-6CA3E61DFADB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4D7-69F8-47F1-9D08-AC9764F52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73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7D51-FAA8-477C-8DEF-6CA3E61DFADB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4D7-69F8-47F1-9D08-AC9764F52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14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7D51-FAA8-477C-8DEF-6CA3E61DFADB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4D7-69F8-47F1-9D08-AC9764F52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51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7D51-FAA8-477C-8DEF-6CA3E61DFADB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84D7-69F8-47F1-9D08-AC9764F52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96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87D51-FAA8-477C-8DEF-6CA3E61DFADB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184D7-69F8-47F1-9D08-AC9764F52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11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476519"/>
            <a:ext cx="9719256" cy="43788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2000" b="1" dirty="0" smtClean="0"/>
              <a:t>市町村の基幹相談支援センターの設置に向けて</a:t>
            </a:r>
            <a:endParaRPr kumimoji="1" lang="ja-JP" altLang="en-US" sz="20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1133296"/>
            <a:ext cx="9719256" cy="221884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kumimoji="1" lang="en-US" altLang="ja-JP" sz="1800" dirty="0" smtClean="0"/>
              <a:t>【</a:t>
            </a:r>
            <a:r>
              <a:rPr kumimoji="1" lang="ja-JP" altLang="en-US" sz="1800" dirty="0" smtClean="0"/>
              <a:t>府内市町村の基幹相談支援センターの設置状況</a:t>
            </a:r>
            <a:r>
              <a:rPr kumimoji="1" lang="en-US" altLang="ja-JP" sz="1800" dirty="0" smtClean="0"/>
              <a:t>】</a:t>
            </a:r>
            <a:r>
              <a:rPr kumimoji="1" lang="ja-JP" altLang="en-US" sz="1800" dirty="0" smtClean="0"/>
              <a:t>（令和</a:t>
            </a:r>
            <a:r>
              <a:rPr kumimoji="1" lang="en-US" altLang="ja-JP" sz="1800" dirty="0" smtClean="0"/>
              <a:t>4</a:t>
            </a:r>
            <a:r>
              <a:rPr kumimoji="1" lang="ja-JP" altLang="en-US" sz="1800" dirty="0" smtClean="0"/>
              <a:t>年</a:t>
            </a:r>
            <a:r>
              <a:rPr lang="en-US" altLang="ja-JP" sz="1800" dirty="0" smtClean="0"/>
              <a:t>4</a:t>
            </a:r>
            <a:r>
              <a:rPr lang="ja-JP" altLang="en-US" sz="1800" dirty="0" smtClean="0"/>
              <a:t>月時点）　　　計３６自治体</a:t>
            </a:r>
            <a:endParaRPr kumimoji="1" lang="en-US" altLang="ja-JP" sz="1800" dirty="0" smtClean="0"/>
          </a:p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ja-JP" altLang="en-US" sz="1600" dirty="0" smtClean="0"/>
              <a:t>　①基幹相談支援センター＋委託相談支援事業所＋指定特定相談事業所等で実施　　　　　１７自治体</a:t>
            </a:r>
            <a:endParaRPr lang="en-US" altLang="ja-JP" sz="1600" dirty="0" smtClean="0"/>
          </a:p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ja-JP" altLang="en-US" sz="1600" dirty="0" smtClean="0"/>
              <a:t>　②基幹</a:t>
            </a:r>
            <a:r>
              <a:rPr lang="ja-JP" altLang="en-US" sz="1600" dirty="0"/>
              <a:t>相談支援センター単独</a:t>
            </a:r>
            <a:r>
              <a:rPr lang="ja-JP" altLang="en-US" sz="1600" dirty="0" smtClean="0"/>
              <a:t>で実施　　</a:t>
            </a:r>
            <a:r>
              <a:rPr lang="ja-JP" altLang="en-US" sz="1600" dirty="0"/>
              <a:t>　　　　　　　　　　　　　　　　　　　　　　</a:t>
            </a:r>
            <a:r>
              <a:rPr lang="ja-JP" altLang="en-US" sz="1600" dirty="0" smtClean="0"/>
              <a:t>１３自治体</a:t>
            </a:r>
            <a:endParaRPr lang="ja-JP" altLang="en-US" sz="1600" dirty="0"/>
          </a:p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ja-JP" altLang="en-US" sz="1600" dirty="0" smtClean="0"/>
              <a:t>　③基幹相談支援センター＋</a:t>
            </a:r>
            <a:r>
              <a:rPr lang="ja-JP" altLang="en-US" sz="1600" dirty="0"/>
              <a:t>委託相談支援</a:t>
            </a:r>
            <a:r>
              <a:rPr lang="ja-JP" altLang="en-US" sz="1600" dirty="0" smtClean="0"/>
              <a:t>事業所で実施　　　　　　　　　　　　　　　　　３自治体</a:t>
            </a:r>
            <a:endParaRPr lang="en-US" altLang="ja-JP" sz="1600" dirty="0" smtClean="0"/>
          </a:p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ja-JP" altLang="en-US" sz="1600" dirty="0" smtClean="0"/>
              <a:t>　④基幹</a:t>
            </a:r>
            <a:r>
              <a:rPr lang="ja-JP" altLang="en-US" sz="1600" dirty="0"/>
              <a:t>相談支援センター</a:t>
            </a:r>
            <a:r>
              <a:rPr lang="ja-JP" altLang="en-US" sz="1600" dirty="0" smtClean="0"/>
              <a:t>＋指定</a:t>
            </a:r>
            <a:r>
              <a:rPr lang="ja-JP" altLang="en-US" sz="1600" dirty="0"/>
              <a:t>特定相談</a:t>
            </a:r>
            <a:r>
              <a:rPr lang="ja-JP" altLang="en-US" sz="1600" dirty="0" smtClean="0"/>
              <a:t>事業所等で実施　　　　　　　　　　　　　　　　３自治体</a:t>
            </a:r>
            <a:endParaRPr lang="en-US" altLang="ja-JP" sz="1600" dirty="0"/>
          </a:p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ja-JP" altLang="en-US" sz="1600" dirty="0" smtClean="0"/>
              <a:t>　</a:t>
            </a:r>
            <a:endParaRPr lang="en-US" altLang="ja-JP" sz="1600" dirty="0"/>
          </a:p>
          <a:p>
            <a:pPr algn="l">
              <a:spcBef>
                <a:spcPts val="600"/>
              </a:spcBef>
            </a:pPr>
            <a:r>
              <a:rPr kumimoji="1" lang="ja-JP" altLang="en-US" sz="1600" dirty="0" smtClean="0"/>
              <a:t>　</a:t>
            </a:r>
            <a:endParaRPr kumimoji="1" lang="en-US" altLang="ja-JP" sz="1600" dirty="0"/>
          </a:p>
          <a:p>
            <a:pPr algn="l">
              <a:spcBef>
                <a:spcPts val="600"/>
              </a:spcBef>
            </a:pPr>
            <a:endParaRPr kumimoji="1" lang="en-US" altLang="ja-JP" sz="1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0393251" y="515178"/>
            <a:ext cx="1043188" cy="60514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資料</a:t>
            </a:r>
            <a:r>
              <a:rPr kumimoji="1" lang="en-US" altLang="ja-JP" smtClean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1558879" y="3513122"/>
            <a:ext cx="2893454" cy="24498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/>
              <a:t>①の場合</a:t>
            </a:r>
            <a:endParaRPr lang="en-US" altLang="ja-JP" sz="1800" dirty="0" smtClean="0"/>
          </a:p>
          <a:p>
            <a:pPr algn="l"/>
            <a:r>
              <a:rPr lang="ja-JP" altLang="en-US" sz="2000" dirty="0" smtClean="0"/>
              <a:t>　</a:t>
            </a:r>
            <a:endParaRPr lang="en-US" altLang="ja-JP" sz="1400" dirty="0" smtClean="0"/>
          </a:p>
          <a:p>
            <a:pPr algn="l"/>
            <a:endParaRPr lang="en-US" altLang="ja-JP" sz="1600" dirty="0" smtClean="0"/>
          </a:p>
          <a:p>
            <a:pPr algn="l"/>
            <a:r>
              <a:rPr lang="ja-JP" altLang="en-US" sz="1600" dirty="0" smtClean="0"/>
              <a:t>　</a:t>
            </a:r>
            <a:endParaRPr lang="en-US" altLang="ja-JP" sz="1400" dirty="0" smtClean="0"/>
          </a:p>
          <a:p>
            <a:pPr algn="l"/>
            <a:endParaRPr lang="en-US" altLang="ja-JP" sz="1600" dirty="0"/>
          </a:p>
          <a:p>
            <a:pPr algn="l"/>
            <a:r>
              <a:rPr lang="ja-JP" altLang="en-US" sz="1600" dirty="0" smtClean="0"/>
              <a:t>　</a:t>
            </a:r>
            <a:endParaRPr lang="ja-JP" altLang="en-US" sz="1400" dirty="0"/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4621370" y="3540263"/>
            <a:ext cx="6621886" cy="24498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en-US" altLang="ja-JP" sz="1600" dirty="0" smtClean="0"/>
              <a:t>【</a:t>
            </a:r>
            <a:r>
              <a:rPr lang="ja-JP" altLang="en-US" sz="1600" dirty="0" smtClean="0"/>
              <a:t>考えられること</a:t>
            </a:r>
            <a:r>
              <a:rPr lang="en-US" altLang="ja-JP" sz="1600" dirty="0" smtClean="0"/>
              <a:t>】</a:t>
            </a:r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（メリット）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r>
              <a:rPr lang="ja-JP" altLang="en-US" sz="1400" dirty="0"/>
              <a:t>・事例が多数あることから、従事者のスキルアップを図ることができる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（デメリット）</a:t>
            </a:r>
            <a:endParaRPr lang="ja-JP" altLang="en-US" sz="1400" dirty="0"/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・３事業所が同一法人のため、それぞれの役割分担が不明瞭になることがある。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・従事者が３事業所間で兼務の場合、他業務が多忙になった場合、基幹セン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ター業務に専念できない。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endParaRPr lang="en-US" altLang="ja-JP" sz="1600" dirty="0"/>
          </a:p>
          <a:p>
            <a:pPr algn="l"/>
            <a:endParaRPr lang="ja-JP" altLang="en-US" sz="2000" dirty="0"/>
          </a:p>
        </p:txBody>
      </p:sp>
      <p:sp>
        <p:nvSpPr>
          <p:cNvPr id="8" name="正方形/長方形 7"/>
          <p:cNvSpPr/>
          <p:nvPr/>
        </p:nvSpPr>
        <p:spPr>
          <a:xfrm>
            <a:off x="1761186" y="3799267"/>
            <a:ext cx="2419081" cy="1931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/>
          <p:cNvCxnSpPr/>
          <p:nvPr/>
        </p:nvCxnSpPr>
        <p:spPr>
          <a:xfrm>
            <a:off x="1761186" y="4417454"/>
            <a:ext cx="241908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761186" y="5048518"/>
            <a:ext cx="241908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1911439" y="3915177"/>
            <a:ext cx="2118574" cy="386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基幹</a:t>
            </a:r>
            <a:r>
              <a:rPr lang="ja-JP" altLang="en-US" sz="1400" dirty="0" smtClean="0">
                <a:solidFill>
                  <a:schemeClr val="tx1"/>
                </a:solidFill>
              </a:rPr>
              <a:t>相談支援センター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911439" y="4544859"/>
            <a:ext cx="2118574" cy="386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委託相談支援事業所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836848" y="5209503"/>
            <a:ext cx="2267755" cy="386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指定特定相談支援</a:t>
            </a:r>
            <a:r>
              <a:rPr lang="zh-TW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所</a:t>
            </a:r>
            <a:endParaRPr kumimoji="1"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281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476519"/>
            <a:ext cx="9719256" cy="43788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ja-JP" altLang="en-US" sz="2400" b="1" dirty="0"/>
              <a:t>府内市町村の基幹相談支援センターの設置状況</a:t>
            </a:r>
            <a:endParaRPr kumimoji="1" lang="ja-JP" altLang="en-US" sz="2400" b="1" dirty="0"/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1524000" y="1221907"/>
            <a:ext cx="2893454" cy="24498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/>
              <a:t>②の場合</a:t>
            </a:r>
            <a:endParaRPr lang="en-US" altLang="ja-JP" sz="1800" dirty="0" smtClean="0"/>
          </a:p>
          <a:p>
            <a:pPr algn="l"/>
            <a:r>
              <a:rPr lang="ja-JP" altLang="en-US" sz="2000" dirty="0" smtClean="0"/>
              <a:t>　</a:t>
            </a:r>
            <a:endParaRPr lang="en-US" altLang="ja-JP" sz="1600" dirty="0"/>
          </a:p>
          <a:p>
            <a:pPr algn="l"/>
            <a:r>
              <a:rPr lang="ja-JP" altLang="en-US" sz="1600" dirty="0" smtClean="0"/>
              <a:t>　</a:t>
            </a:r>
            <a:endParaRPr lang="en-US" altLang="ja-JP" sz="1600" dirty="0" smtClean="0"/>
          </a:p>
          <a:p>
            <a:pPr algn="l"/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endParaRPr lang="ja-JP" altLang="en-US" sz="1400" dirty="0"/>
          </a:p>
        </p:txBody>
      </p:sp>
      <p:sp>
        <p:nvSpPr>
          <p:cNvPr id="21" name="サブタイトル 2"/>
          <p:cNvSpPr txBox="1">
            <a:spLocks/>
          </p:cNvSpPr>
          <p:nvPr/>
        </p:nvSpPr>
        <p:spPr>
          <a:xfrm>
            <a:off x="4621369" y="1221908"/>
            <a:ext cx="6621887" cy="24498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en-US" altLang="ja-JP" sz="1600" dirty="0" smtClean="0"/>
              <a:t>【</a:t>
            </a:r>
            <a:r>
              <a:rPr lang="ja-JP" altLang="en-US" sz="1600" dirty="0" smtClean="0"/>
              <a:t>考えられること</a:t>
            </a:r>
            <a:r>
              <a:rPr lang="en-US" altLang="ja-JP" sz="1600" dirty="0" smtClean="0"/>
              <a:t>】</a:t>
            </a:r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（メリット）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・基幹相談支援センターが独立していることから、センターの業務に特化できる。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（デメリット）</a:t>
            </a:r>
            <a:endParaRPr lang="en-US" altLang="ja-JP" sz="1400" dirty="0"/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・従事者が少ないため、病気や産育休で休職になると、他の従事者への負担が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大きくなる。また、従事者の退職等により、基幹相談支援センターの職員が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育ちにくい</a:t>
            </a:r>
            <a:r>
              <a:rPr lang="ja-JP" altLang="en-US" sz="1400" dirty="0"/>
              <a:t>。</a:t>
            </a:r>
          </a:p>
          <a:p>
            <a:pPr algn="l">
              <a:spcBef>
                <a:spcPts val="600"/>
              </a:spcBef>
            </a:pP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endParaRPr lang="en-US" altLang="ja-JP" sz="1600" dirty="0"/>
          </a:p>
          <a:p>
            <a:pPr algn="l"/>
            <a:endParaRPr lang="ja-JP" altLang="en-US" sz="2000" dirty="0"/>
          </a:p>
        </p:txBody>
      </p:sp>
      <p:sp>
        <p:nvSpPr>
          <p:cNvPr id="22" name="正方形/長方形 21"/>
          <p:cNvSpPr/>
          <p:nvPr/>
        </p:nvSpPr>
        <p:spPr>
          <a:xfrm>
            <a:off x="1802504" y="1589905"/>
            <a:ext cx="2419081" cy="5123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1802504" y="2576320"/>
            <a:ext cx="2419081" cy="905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コネクタ 26"/>
          <p:cNvCxnSpPr/>
          <p:nvPr/>
        </p:nvCxnSpPr>
        <p:spPr>
          <a:xfrm>
            <a:off x="1802503" y="3048376"/>
            <a:ext cx="241908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endCxn id="25" idx="0"/>
          </p:cNvCxnSpPr>
          <p:nvPr/>
        </p:nvCxnSpPr>
        <p:spPr>
          <a:xfrm>
            <a:off x="3012043" y="2108749"/>
            <a:ext cx="2" cy="4675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1987102" y="1677055"/>
            <a:ext cx="2118574" cy="386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基幹</a:t>
            </a:r>
            <a:r>
              <a:rPr lang="ja-JP" altLang="en-US" sz="1400" dirty="0" smtClean="0">
                <a:solidFill>
                  <a:schemeClr val="tx1"/>
                </a:solidFill>
              </a:rPr>
              <a:t>相談支援センター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727915" y="5535060"/>
            <a:ext cx="2118574" cy="386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952757" y="2622106"/>
            <a:ext cx="2118574" cy="386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委託相談支援事業所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912512" y="3050430"/>
            <a:ext cx="2267755" cy="386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指定特定相談支援</a:t>
            </a:r>
            <a:r>
              <a:rPr lang="zh-TW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所</a:t>
            </a:r>
            <a:endParaRPr kumimoji="1"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6" name="サブタイトル 2"/>
          <p:cNvSpPr txBox="1">
            <a:spLocks/>
          </p:cNvSpPr>
          <p:nvPr/>
        </p:nvSpPr>
        <p:spPr>
          <a:xfrm>
            <a:off x="1524000" y="4039744"/>
            <a:ext cx="2893454" cy="24498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/>
              <a:t>③の場合</a:t>
            </a:r>
            <a:endParaRPr lang="en-US" altLang="ja-JP" sz="1800" dirty="0" smtClean="0"/>
          </a:p>
          <a:p>
            <a:pPr algn="l"/>
            <a:r>
              <a:rPr lang="ja-JP" altLang="en-US" sz="2000" dirty="0" smtClean="0"/>
              <a:t>　</a:t>
            </a:r>
            <a:endParaRPr lang="en-US" altLang="ja-JP" sz="1600" dirty="0"/>
          </a:p>
          <a:p>
            <a:pPr algn="l"/>
            <a:r>
              <a:rPr lang="ja-JP" altLang="en-US" sz="1600" dirty="0" smtClean="0"/>
              <a:t>　</a:t>
            </a:r>
            <a:endParaRPr lang="en-US" altLang="ja-JP" sz="1600" dirty="0" smtClean="0"/>
          </a:p>
          <a:p>
            <a:pPr algn="l"/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endParaRPr lang="ja-JP" altLang="en-US" sz="1400" dirty="0"/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4621369" y="4039745"/>
            <a:ext cx="6621887" cy="24498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en-US" altLang="ja-JP" sz="1600" dirty="0" smtClean="0"/>
              <a:t>【</a:t>
            </a:r>
            <a:r>
              <a:rPr lang="ja-JP" altLang="en-US" sz="1600" dirty="0" smtClean="0"/>
              <a:t>考えられること</a:t>
            </a:r>
            <a:r>
              <a:rPr lang="en-US" altLang="ja-JP" sz="1600" dirty="0" smtClean="0"/>
              <a:t>】</a:t>
            </a:r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（メリット）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・委託相談支援事業所を運営していることから、地域資源の状況を把握している。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（デメリット）</a:t>
            </a:r>
            <a:endParaRPr lang="en-US" altLang="ja-JP" sz="1400" dirty="0"/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・サービス等利用計画を作成した経験が少ない従事者は、指定特定相談支援事業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所への助言や人材育成等の指導が難しい。</a:t>
            </a:r>
            <a:endParaRPr lang="ja-JP" altLang="en-US" sz="1400" dirty="0"/>
          </a:p>
          <a:p>
            <a:pPr algn="l">
              <a:spcBef>
                <a:spcPts val="600"/>
              </a:spcBef>
            </a:pP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endParaRPr lang="en-US" altLang="ja-JP" sz="1600" dirty="0"/>
          </a:p>
          <a:p>
            <a:pPr algn="l"/>
            <a:endParaRPr lang="ja-JP" altLang="en-US" sz="2000" dirty="0"/>
          </a:p>
        </p:txBody>
      </p:sp>
      <p:sp>
        <p:nvSpPr>
          <p:cNvPr id="30" name="正方形/長方形 29"/>
          <p:cNvSpPr/>
          <p:nvPr/>
        </p:nvSpPr>
        <p:spPr>
          <a:xfrm>
            <a:off x="1775136" y="4358859"/>
            <a:ext cx="2419081" cy="905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" name="直線コネクタ 30"/>
          <p:cNvCxnSpPr/>
          <p:nvPr/>
        </p:nvCxnSpPr>
        <p:spPr>
          <a:xfrm>
            <a:off x="1775136" y="4811761"/>
            <a:ext cx="241908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1987102" y="4418493"/>
            <a:ext cx="2118574" cy="386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基幹</a:t>
            </a:r>
            <a:r>
              <a:rPr lang="ja-JP" altLang="en-US" sz="1400" dirty="0" smtClean="0">
                <a:solidFill>
                  <a:schemeClr val="tx1"/>
                </a:solidFill>
              </a:rPr>
              <a:t>相談支援センター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952756" y="4834942"/>
            <a:ext cx="2118574" cy="386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委託相談支援事業所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784256" y="5703965"/>
            <a:ext cx="2419081" cy="5123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コネクタ 34"/>
          <p:cNvCxnSpPr/>
          <p:nvPr/>
        </p:nvCxnSpPr>
        <p:spPr>
          <a:xfrm>
            <a:off x="2993797" y="5260672"/>
            <a:ext cx="2" cy="4675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1912511" y="5816701"/>
            <a:ext cx="2267755" cy="386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指定特定相談支援</a:t>
            </a:r>
            <a:r>
              <a:rPr lang="zh-TW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</a:t>
            </a:r>
            <a:r>
              <a:rPr lang="ja-JP" altLang="en-US" sz="1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所</a:t>
            </a:r>
            <a:endParaRPr kumimoji="1"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6294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476519"/>
            <a:ext cx="9719256" cy="43788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ja-JP" altLang="en-US" sz="2400" b="1" dirty="0"/>
              <a:t>府内市町村の基幹相談支援</a:t>
            </a:r>
            <a:r>
              <a:rPr lang="ja-JP" altLang="en-US" sz="2400" b="1" dirty="0" smtClean="0"/>
              <a:t>センター等の共同設置</a:t>
            </a:r>
            <a:r>
              <a:rPr lang="ja-JP" altLang="en-US" sz="2400" b="1" dirty="0"/>
              <a:t>状況</a:t>
            </a:r>
            <a:endParaRPr kumimoji="1" lang="ja-JP" altLang="en-US" sz="2400" b="1" dirty="0"/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562636" y="1098420"/>
            <a:ext cx="9680620" cy="31195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800" dirty="0" smtClean="0"/>
              <a:t>※</a:t>
            </a:r>
            <a:r>
              <a:rPr lang="ja-JP" altLang="en-US" sz="1800" dirty="0" smtClean="0"/>
              <a:t>その他、自治体共同設置の場合</a:t>
            </a:r>
            <a:endParaRPr lang="en-US" altLang="ja-JP" sz="1800" dirty="0" smtClean="0"/>
          </a:p>
          <a:p>
            <a:pPr algn="l">
              <a:spcBef>
                <a:spcPts val="400"/>
              </a:spcBef>
            </a:pPr>
            <a:r>
              <a:rPr lang="ja-JP" altLang="en-US" sz="1400" dirty="0"/>
              <a:t>・</a:t>
            </a:r>
            <a:r>
              <a:rPr lang="ja-JP" altLang="en-US" sz="1400" dirty="0" smtClean="0"/>
              <a:t>府内の共同設置状況は以下のとおり。</a:t>
            </a:r>
            <a:endParaRPr lang="en-US" altLang="ja-JP" sz="1400" dirty="0" smtClean="0"/>
          </a:p>
          <a:p>
            <a:pPr algn="l">
              <a:spcBef>
                <a:spcPts val="400"/>
              </a:spcBef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「基幹相談支援センター」と「自立支援協議会」を共同設置⇒（泉佐野市＋田尻町、河南町＋太子町＋千早赤阪村）</a:t>
            </a:r>
            <a:endParaRPr lang="en-US" altLang="ja-JP" sz="1400" dirty="0" smtClean="0"/>
          </a:p>
          <a:p>
            <a:pPr algn="l">
              <a:spcBef>
                <a:spcPts val="400"/>
              </a:spcBef>
            </a:pPr>
            <a:r>
              <a:rPr lang="ja-JP" altLang="en-US" sz="1400" dirty="0" smtClean="0"/>
              <a:t>　「自立支援協議会」を共同設置　　　　　　　　　　　　⇒（阪南市＋岬町、泉大津市＋忠岡町、豊能町＋能勢町）</a:t>
            </a:r>
            <a:endParaRPr lang="en-US" altLang="ja-JP" sz="1400" dirty="0" smtClean="0"/>
          </a:p>
          <a:p>
            <a:pPr algn="l">
              <a:spcBef>
                <a:spcPts val="400"/>
              </a:spcBef>
            </a:pPr>
            <a:r>
              <a:rPr lang="ja-JP" altLang="en-US" sz="1400" dirty="0" smtClean="0"/>
              <a:t>・基幹相談支援センターを共同設置している自治体は、委託相談支援事業所も共同で委託</a:t>
            </a:r>
            <a:endParaRPr lang="en-US" altLang="ja-JP" sz="1400" dirty="0" smtClean="0"/>
          </a:p>
          <a:p>
            <a:pPr algn="l">
              <a:spcBef>
                <a:spcPts val="400"/>
              </a:spcBef>
            </a:pPr>
            <a:r>
              <a:rPr lang="ja-JP" altLang="en-US" sz="2000" dirty="0" smtClean="0"/>
              <a:t>　</a:t>
            </a:r>
            <a:endParaRPr lang="en-US" altLang="ja-JP" sz="1400" dirty="0" smtClean="0"/>
          </a:p>
          <a:p>
            <a:pPr algn="l">
              <a:spcBef>
                <a:spcPts val="400"/>
              </a:spcBef>
            </a:pPr>
            <a:r>
              <a:rPr lang="ja-JP" altLang="en-US" sz="1600" dirty="0" smtClean="0"/>
              <a:t>　　　　　　　　　　　　　　　　　　　　　　　　　　　　　　</a:t>
            </a:r>
            <a:endParaRPr lang="en-US" altLang="ja-JP" sz="1600" dirty="0"/>
          </a:p>
          <a:p>
            <a:pPr algn="l">
              <a:spcBef>
                <a:spcPts val="400"/>
              </a:spcBef>
            </a:pPr>
            <a:r>
              <a:rPr lang="ja-JP" altLang="en-US" sz="1600" dirty="0" smtClean="0"/>
              <a:t>　　　　　　　　</a:t>
            </a:r>
            <a:endParaRPr lang="en-US" altLang="ja-JP" sz="1600" dirty="0" smtClean="0"/>
          </a:p>
          <a:p>
            <a:pPr algn="l">
              <a:spcBef>
                <a:spcPts val="400"/>
              </a:spcBef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　　　</a:t>
            </a:r>
            <a:r>
              <a:rPr lang="ja-JP" altLang="en-US" sz="1400" dirty="0" smtClean="0"/>
              <a:t>委託</a:t>
            </a:r>
            <a:r>
              <a:rPr lang="ja-JP" altLang="en-US" sz="1600" dirty="0" smtClean="0"/>
              <a:t>　　　　　　　　　　　　　　　　　　　　　　</a:t>
            </a:r>
            <a:r>
              <a:rPr lang="ja-JP" altLang="en-US" sz="1400" dirty="0" smtClean="0"/>
              <a:t>委託</a:t>
            </a:r>
            <a:endParaRPr lang="en-US" altLang="ja-JP" sz="1400" dirty="0"/>
          </a:p>
          <a:p>
            <a:pPr algn="l">
              <a:spcBef>
                <a:spcPts val="400"/>
              </a:spcBef>
            </a:pPr>
            <a:endParaRPr lang="ja-JP" altLang="en-US" sz="1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4596947" y="2613161"/>
            <a:ext cx="2419081" cy="844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/>
          <p:nvPr/>
        </p:nvCxnSpPr>
        <p:spPr>
          <a:xfrm>
            <a:off x="5798435" y="3458111"/>
            <a:ext cx="0" cy="39267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サブタイトル 2"/>
          <p:cNvSpPr txBox="1">
            <a:spLocks/>
          </p:cNvSpPr>
          <p:nvPr/>
        </p:nvSpPr>
        <p:spPr>
          <a:xfrm>
            <a:off x="1562636" y="4401978"/>
            <a:ext cx="9680620" cy="21309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en-US" altLang="ja-JP" sz="1600" dirty="0" smtClean="0"/>
              <a:t>【</a:t>
            </a:r>
            <a:r>
              <a:rPr lang="ja-JP" altLang="en-US" sz="1600" dirty="0" smtClean="0"/>
              <a:t>考えられること</a:t>
            </a:r>
            <a:r>
              <a:rPr lang="en-US" altLang="ja-JP" sz="1600" dirty="0" smtClean="0"/>
              <a:t>】</a:t>
            </a:r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（メリット）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・基幹相談支援センター、委託相談支援事業所にかかる委託料が、各自治体で共同設置することで軽減できる。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・人口規模が少なく、事業所数も少ない自治体の</a:t>
            </a:r>
            <a:r>
              <a:rPr lang="zh-TW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指定</a:t>
            </a:r>
            <a:r>
              <a:rPr lang="zh-TW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特定相談支援</a:t>
            </a:r>
            <a:r>
              <a:rPr lang="zh-TW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事業</a:t>
            </a:r>
            <a:r>
              <a:rPr lang="ja-JP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所については、事例数の多い広域の</a:t>
            </a:r>
            <a:r>
              <a:rPr lang="ja-JP" altLang="en-US" sz="1400" dirty="0" smtClean="0"/>
              <a:t>基幹相談支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援センターからより適切な助言を受けることが可能。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（デメリット）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r>
              <a:rPr lang="ja-JP" altLang="en-US" sz="1400" dirty="0" smtClean="0"/>
              <a:t>・広域化</a:t>
            </a:r>
            <a:r>
              <a:rPr lang="ja-JP" altLang="en-US" sz="1400" dirty="0"/>
              <a:t>に</a:t>
            </a:r>
            <a:r>
              <a:rPr lang="ja-JP" altLang="en-US" sz="1400" dirty="0" smtClean="0"/>
              <a:t>伴い、基幹</a:t>
            </a:r>
            <a:r>
              <a:rPr lang="ja-JP" altLang="en-US" sz="1400" dirty="0"/>
              <a:t>相談支援</a:t>
            </a:r>
            <a:r>
              <a:rPr lang="ja-JP" altLang="en-US" sz="1400" dirty="0" smtClean="0"/>
              <a:t>センター・委託</a:t>
            </a:r>
            <a:r>
              <a:rPr lang="ja-JP" altLang="en-US" sz="1400" dirty="0"/>
              <a:t>相談支援</a:t>
            </a:r>
            <a:r>
              <a:rPr lang="ja-JP" altLang="en-US" sz="1400" dirty="0" smtClean="0"/>
              <a:t>事業所の業務が繁忙になる恐れがある。</a:t>
            </a:r>
            <a:endParaRPr lang="en-US" altLang="ja-JP" sz="1400" dirty="0" smtClean="0"/>
          </a:p>
          <a:p>
            <a:pPr algn="l">
              <a:spcBef>
                <a:spcPts val="600"/>
              </a:spcBef>
            </a:pPr>
            <a:endParaRPr lang="ja-JP" altLang="en-US" sz="1600" dirty="0"/>
          </a:p>
          <a:p>
            <a:pPr algn="l">
              <a:spcBef>
                <a:spcPts val="600"/>
              </a:spcBef>
            </a:pPr>
            <a:endParaRPr lang="en-US" altLang="ja-JP" sz="1600" dirty="0"/>
          </a:p>
          <a:p>
            <a:pPr algn="l">
              <a:spcBef>
                <a:spcPts val="600"/>
              </a:spcBef>
            </a:pPr>
            <a:r>
              <a:rPr lang="ja-JP" altLang="en-US" sz="1600" dirty="0" smtClean="0"/>
              <a:t>　</a:t>
            </a:r>
            <a:endParaRPr lang="en-US" altLang="ja-JP" sz="1600" dirty="0" smtClean="0"/>
          </a:p>
          <a:p>
            <a:pPr algn="l">
              <a:spcBef>
                <a:spcPts val="600"/>
              </a:spcBef>
            </a:pPr>
            <a:endParaRPr lang="en-US" altLang="ja-JP" sz="1600" dirty="0" smtClean="0"/>
          </a:p>
          <a:p>
            <a:pPr algn="l">
              <a:spcBef>
                <a:spcPts val="600"/>
              </a:spcBef>
            </a:pPr>
            <a:endParaRPr lang="en-US" altLang="ja-JP" sz="1600" dirty="0"/>
          </a:p>
          <a:p>
            <a:pPr algn="l"/>
            <a:endParaRPr lang="ja-JP" altLang="en-US" sz="2000" dirty="0"/>
          </a:p>
        </p:txBody>
      </p:sp>
      <p:sp>
        <p:nvSpPr>
          <p:cNvPr id="14" name="正方形/長方形 13"/>
          <p:cNvSpPr/>
          <p:nvPr/>
        </p:nvSpPr>
        <p:spPr>
          <a:xfrm>
            <a:off x="2119904" y="3729808"/>
            <a:ext cx="2118574" cy="386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</a:rPr>
              <a:t>A</a:t>
            </a:r>
            <a:r>
              <a:rPr lang="ja-JP" altLang="en-US" sz="1400" dirty="0">
                <a:solidFill>
                  <a:schemeClr val="tx1"/>
                </a:solidFill>
              </a:rPr>
              <a:t>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747201" y="3071744"/>
            <a:ext cx="2118574" cy="386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委託相談支援事業所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747201" y="2720243"/>
            <a:ext cx="2118574" cy="386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基幹</a:t>
            </a:r>
            <a:r>
              <a:rPr lang="ja-JP" altLang="en-US" sz="1400" dirty="0" smtClean="0">
                <a:solidFill>
                  <a:schemeClr val="tx1"/>
                </a:solidFill>
              </a:rPr>
              <a:t>相談支援センター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456062" y="3722995"/>
            <a:ext cx="2118574" cy="386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</a:rPr>
              <a:t>B</a:t>
            </a:r>
            <a:r>
              <a:rPr lang="ja-JP" altLang="en-US" sz="1400" dirty="0">
                <a:solidFill>
                  <a:schemeClr val="tx1"/>
                </a:solidFill>
              </a:rPr>
              <a:t>町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 flipV="1">
            <a:off x="3504389" y="3222522"/>
            <a:ext cx="1092558" cy="507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 flipV="1">
            <a:off x="7051309" y="3224874"/>
            <a:ext cx="1379116" cy="507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直線コネクタ 3"/>
          <p:cNvCxnSpPr>
            <a:stCxn id="11" idx="1"/>
            <a:endCxn id="11" idx="3"/>
          </p:cNvCxnSpPr>
          <p:nvPr/>
        </p:nvCxnSpPr>
        <p:spPr>
          <a:xfrm>
            <a:off x="4596947" y="3035636"/>
            <a:ext cx="241908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0018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746</Words>
  <Application>Microsoft Office PowerPoint</Application>
  <PresentationFormat>ワイド画面</PresentationFormat>
  <Paragraphs>83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市町村の基幹相談支援センターの設置に向けて</vt:lpstr>
      <vt:lpstr>府内市町村の基幹相談支援センターの設置状況</vt:lpstr>
      <vt:lpstr>府内市町村の基幹相談支援センター等の共同設置状況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2023-07-04T03:04:58Z</dcterms:created>
  <dcterms:modified xsi:type="dcterms:W3CDTF">2023-07-04T03:05:01Z</dcterms:modified>
</cp:coreProperties>
</file>