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6"/>
  </p:notesMasterIdLst>
  <p:sldIdLst>
    <p:sldId id="264" r:id="rId3"/>
    <p:sldId id="273" r:id="rId4"/>
    <p:sldId id="297" r:id="rId5"/>
  </p:sldIdLst>
  <p:sldSz cx="121920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FA395C-DFC3-E207-6337-2576003C5EE3}" name="加川　幸弘" initials="加川　幸弘" userId="S::KagawaYuki@lan.pref.osaka.jp::69f3c6d2-5131-4ded-bc7e-1267d17014d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DD7EE"/>
    <a:srgbClr val="5B9BD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5186" autoAdjust="0"/>
  </p:normalViewPr>
  <p:slideViewPr>
    <p:cSldViewPr snapToGrid="0">
      <p:cViewPr varScale="1">
        <p:scale>
          <a:sx n="71" d="100"/>
          <a:sy n="71"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26" Type="http://schemas.microsoft.com/office/2018/10/relationships/authors" Target="author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9E682C1-CA4B-4765-92FE-15FA00896F66}"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563563" y="1243013"/>
            <a:ext cx="56800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CB87CDD-7381-4311-9DA0-25F7BE68B715}" type="slidenum">
              <a:rPr kumimoji="1" lang="ja-JP" altLang="en-US" smtClean="0"/>
              <a:t>‹#›</a:t>
            </a:fld>
            <a:endParaRPr kumimoji="1" lang="ja-JP" altLang="en-US"/>
          </a:p>
        </p:txBody>
      </p:sp>
    </p:spTree>
    <p:extLst>
      <p:ext uri="{BB962C8B-B14F-4D97-AF65-F5344CB8AC3E}">
        <p14:creationId xmlns:p14="http://schemas.microsoft.com/office/powerpoint/2010/main" val="1412518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78222"/>
            <a:ext cx="9144000" cy="250642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781306"/>
            <a:ext cx="9144000"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88EE88-D45D-48EE-9821-BD432B51FE97}"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50309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4624D8-609F-422D-9AF3-890002C116ED}"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34187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83297"/>
            <a:ext cx="2628900"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83297"/>
            <a:ext cx="7734300"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64FBA6-695D-4CFE-96DF-985C4B1E1BEF}"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854223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67" y="2236627"/>
            <a:ext cx="10363201" cy="1543186"/>
          </a:xfrm>
        </p:spPr>
        <p:txBody>
          <a:bodyPr/>
          <a:lstStyle/>
          <a:p>
            <a:r>
              <a:rPr lang="ja-JP" altLang="en-US"/>
              <a:t>マスタ タイトルの書式設定</a:t>
            </a:r>
          </a:p>
        </p:txBody>
      </p:sp>
      <p:sp>
        <p:nvSpPr>
          <p:cNvPr id="3" name="サブタイトル 2"/>
          <p:cNvSpPr>
            <a:spLocks noGrp="1"/>
          </p:cNvSpPr>
          <p:nvPr>
            <p:ph type="subTitle" idx="1"/>
          </p:nvPr>
        </p:nvSpPr>
        <p:spPr>
          <a:xfrm>
            <a:off x="1828801" y="4079611"/>
            <a:ext cx="8534400" cy="1839824"/>
          </a:xfrm>
        </p:spPr>
        <p:txBody>
          <a:bodyPr/>
          <a:lstStyle>
            <a:lvl1pPr marL="0" indent="0" algn="ctr">
              <a:buNone/>
              <a:defRPr>
                <a:solidFill>
                  <a:schemeClr val="tx1">
                    <a:tint val="75000"/>
                  </a:schemeClr>
                </a:solidFill>
              </a:defRPr>
            </a:lvl1pPr>
            <a:lvl2pPr marL="479913" indent="0" algn="ctr">
              <a:buNone/>
              <a:defRPr>
                <a:solidFill>
                  <a:schemeClr val="tx1">
                    <a:tint val="75000"/>
                  </a:schemeClr>
                </a:solidFill>
              </a:defRPr>
            </a:lvl2pPr>
            <a:lvl3pPr marL="959825" indent="0" algn="ctr">
              <a:buNone/>
              <a:defRPr>
                <a:solidFill>
                  <a:schemeClr val="tx1">
                    <a:tint val="75000"/>
                  </a:schemeClr>
                </a:solidFill>
              </a:defRPr>
            </a:lvl3pPr>
            <a:lvl4pPr marL="1439738" indent="0" algn="ctr">
              <a:buNone/>
              <a:defRPr>
                <a:solidFill>
                  <a:schemeClr val="tx1">
                    <a:tint val="75000"/>
                  </a:schemeClr>
                </a:solidFill>
              </a:defRPr>
            </a:lvl4pPr>
            <a:lvl5pPr marL="1919651" indent="0" algn="ctr">
              <a:buNone/>
              <a:defRPr>
                <a:solidFill>
                  <a:schemeClr val="tx1">
                    <a:tint val="75000"/>
                  </a:schemeClr>
                </a:solidFill>
              </a:defRPr>
            </a:lvl5pPr>
            <a:lvl6pPr marL="2399563" indent="0" algn="ctr">
              <a:buNone/>
              <a:defRPr>
                <a:solidFill>
                  <a:schemeClr val="tx1">
                    <a:tint val="75000"/>
                  </a:schemeClr>
                </a:solidFill>
              </a:defRPr>
            </a:lvl6pPr>
            <a:lvl7pPr marL="2879474" indent="0" algn="ctr">
              <a:buNone/>
              <a:defRPr>
                <a:solidFill>
                  <a:schemeClr val="tx1">
                    <a:tint val="75000"/>
                  </a:schemeClr>
                </a:solidFill>
              </a:defRPr>
            </a:lvl7pPr>
            <a:lvl8pPr marL="3359387" indent="0" algn="ctr">
              <a:buNone/>
              <a:defRPr>
                <a:solidFill>
                  <a:schemeClr val="tx1">
                    <a:tint val="75000"/>
                  </a:schemeClr>
                </a:solidFill>
              </a:defRPr>
            </a:lvl8pPr>
            <a:lvl9pPr marL="38393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114862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523175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63" y="4626399"/>
            <a:ext cx="10363201" cy="1429864"/>
          </a:xfrm>
        </p:spPr>
        <p:txBody>
          <a:bodyPr anchor="t"/>
          <a:lstStyle>
            <a:lvl1pPr algn="l">
              <a:defRPr sz="4199" b="1" cap="all"/>
            </a:lvl1pPr>
          </a:lstStyle>
          <a:p>
            <a:r>
              <a:rPr lang="ja-JP" altLang="en-US"/>
              <a:t>マスタ タイトルの書式設定</a:t>
            </a:r>
          </a:p>
        </p:txBody>
      </p:sp>
      <p:sp>
        <p:nvSpPr>
          <p:cNvPr id="3" name="テキスト プレースホルダ 2"/>
          <p:cNvSpPr>
            <a:spLocks noGrp="1"/>
          </p:cNvSpPr>
          <p:nvPr>
            <p:ph type="body" idx="1"/>
          </p:nvPr>
        </p:nvSpPr>
        <p:spPr>
          <a:xfrm>
            <a:off x="963263" y="3051397"/>
            <a:ext cx="10363201" cy="1574849"/>
          </a:xfrm>
        </p:spPr>
        <p:txBody>
          <a:bodyPr anchor="b"/>
          <a:lstStyle>
            <a:lvl1pPr marL="0" indent="0">
              <a:buNone/>
              <a:defRPr sz="2100">
                <a:solidFill>
                  <a:schemeClr val="tx1">
                    <a:tint val="75000"/>
                  </a:schemeClr>
                </a:solidFill>
              </a:defRPr>
            </a:lvl1pPr>
            <a:lvl2pPr marL="479913" indent="0">
              <a:buNone/>
              <a:defRPr sz="1890">
                <a:solidFill>
                  <a:schemeClr val="tx1">
                    <a:tint val="75000"/>
                  </a:schemeClr>
                </a:solidFill>
              </a:defRPr>
            </a:lvl2pPr>
            <a:lvl3pPr marL="959825" indent="0">
              <a:buNone/>
              <a:defRPr sz="1680">
                <a:solidFill>
                  <a:schemeClr val="tx1">
                    <a:tint val="75000"/>
                  </a:schemeClr>
                </a:solidFill>
              </a:defRPr>
            </a:lvl3pPr>
            <a:lvl4pPr marL="1439738" indent="0">
              <a:buNone/>
              <a:defRPr sz="1470">
                <a:solidFill>
                  <a:schemeClr val="tx1">
                    <a:tint val="75000"/>
                  </a:schemeClr>
                </a:solidFill>
              </a:defRPr>
            </a:lvl4pPr>
            <a:lvl5pPr marL="1919651" indent="0">
              <a:buNone/>
              <a:defRPr sz="1470">
                <a:solidFill>
                  <a:schemeClr val="tx1">
                    <a:tint val="75000"/>
                  </a:schemeClr>
                </a:solidFill>
              </a:defRPr>
            </a:lvl5pPr>
            <a:lvl6pPr marL="2399563" indent="0">
              <a:buNone/>
              <a:defRPr sz="1470">
                <a:solidFill>
                  <a:schemeClr val="tx1">
                    <a:tint val="75000"/>
                  </a:schemeClr>
                </a:solidFill>
              </a:defRPr>
            </a:lvl6pPr>
            <a:lvl7pPr marL="2879474" indent="0">
              <a:buNone/>
              <a:defRPr sz="1470">
                <a:solidFill>
                  <a:schemeClr val="tx1">
                    <a:tint val="75000"/>
                  </a:schemeClr>
                </a:solidFill>
              </a:defRPr>
            </a:lvl7pPr>
            <a:lvl8pPr marL="3359387" indent="0">
              <a:buNone/>
              <a:defRPr sz="1470">
                <a:solidFill>
                  <a:schemeClr val="tx1">
                    <a:tint val="75000"/>
                  </a:schemeClr>
                </a:solidFill>
              </a:defRPr>
            </a:lvl8pPr>
            <a:lvl9pPr marL="3839300" indent="0">
              <a:buNone/>
              <a:defRPr sz="147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131071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9" y="1679855"/>
            <a:ext cx="5392617" cy="4751214"/>
          </a:xfrm>
        </p:spPr>
        <p:txBody>
          <a:bodyPr/>
          <a:lstStyle>
            <a:lvl1pPr>
              <a:defRPr sz="2939"/>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89796" y="1679855"/>
            <a:ext cx="5392617" cy="4751214"/>
          </a:xfrm>
        </p:spPr>
        <p:txBody>
          <a:bodyPr/>
          <a:lstStyle>
            <a:lvl1pPr>
              <a:defRPr sz="2939"/>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08942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611513"/>
            <a:ext cx="5386754" cy="671602"/>
          </a:xfrm>
        </p:spPr>
        <p:txBody>
          <a:bodyPr anchor="b"/>
          <a:lstStyle>
            <a:lvl1pPr marL="0" indent="0">
              <a:buNone/>
              <a:defRPr sz="2520" b="1"/>
            </a:lvl1pPr>
            <a:lvl2pPr marL="479913" indent="0">
              <a:buNone/>
              <a:defRPr sz="2100" b="1"/>
            </a:lvl2pPr>
            <a:lvl3pPr marL="959825" indent="0">
              <a:buNone/>
              <a:defRPr sz="1890" b="1"/>
            </a:lvl3pPr>
            <a:lvl4pPr marL="1439738" indent="0">
              <a:buNone/>
              <a:defRPr sz="1680" b="1"/>
            </a:lvl4pPr>
            <a:lvl5pPr marL="1919651" indent="0">
              <a:buNone/>
              <a:defRPr sz="1680" b="1"/>
            </a:lvl5pPr>
            <a:lvl6pPr marL="2399563" indent="0">
              <a:buNone/>
              <a:defRPr sz="1680" b="1"/>
            </a:lvl6pPr>
            <a:lvl7pPr marL="2879474" indent="0">
              <a:buNone/>
              <a:defRPr sz="1680" b="1"/>
            </a:lvl7pPr>
            <a:lvl8pPr marL="3359387" indent="0">
              <a:buNone/>
              <a:defRPr sz="1680" b="1"/>
            </a:lvl8pPr>
            <a:lvl9pPr marL="3839300" indent="0">
              <a:buNone/>
              <a:defRPr sz="168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283115"/>
            <a:ext cx="5386754" cy="414793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801" y="1611513"/>
            <a:ext cx="5388708" cy="671602"/>
          </a:xfrm>
        </p:spPr>
        <p:txBody>
          <a:bodyPr anchor="b"/>
          <a:lstStyle>
            <a:lvl1pPr marL="0" indent="0">
              <a:buNone/>
              <a:defRPr sz="2520" b="1"/>
            </a:lvl1pPr>
            <a:lvl2pPr marL="479913" indent="0">
              <a:buNone/>
              <a:defRPr sz="2100" b="1"/>
            </a:lvl2pPr>
            <a:lvl3pPr marL="959825" indent="0">
              <a:buNone/>
              <a:defRPr sz="1890" b="1"/>
            </a:lvl3pPr>
            <a:lvl4pPr marL="1439738" indent="0">
              <a:buNone/>
              <a:defRPr sz="1680" b="1"/>
            </a:lvl4pPr>
            <a:lvl5pPr marL="1919651" indent="0">
              <a:buNone/>
              <a:defRPr sz="1680" b="1"/>
            </a:lvl5pPr>
            <a:lvl6pPr marL="2399563" indent="0">
              <a:buNone/>
              <a:defRPr sz="1680" b="1"/>
            </a:lvl6pPr>
            <a:lvl7pPr marL="2879474" indent="0">
              <a:buNone/>
              <a:defRPr sz="1680" b="1"/>
            </a:lvl7pPr>
            <a:lvl8pPr marL="3359387" indent="0">
              <a:buNone/>
              <a:defRPr sz="1680" b="1"/>
            </a:lvl8pPr>
            <a:lvl9pPr marL="3839300" indent="0">
              <a:buNone/>
              <a:defRPr sz="168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801" y="2283115"/>
            <a:ext cx="5388708" cy="414793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921144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560721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233340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15" y="286640"/>
            <a:ext cx="4011247" cy="1219884"/>
          </a:xfrm>
        </p:spPr>
        <p:txBody>
          <a:bodyPr anchor="b"/>
          <a:lstStyle>
            <a:lvl1pPr algn="l">
              <a:defRPr sz="2100" b="1"/>
            </a:lvl1pPr>
          </a:lstStyle>
          <a:p>
            <a:r>
              <a:rPr lang="ja-JP" altLang="en-US"/>
              <a:t>マスタ タイトルの書式設定</a:t>
            </a:r>
          </a:p>
        </p:txBody>
      </p:sp>
      <p:sp>
        <p:nvSpPr>
          <p:cNvPr id="3" name="コンテンツ プレースホルダ 2"/>
          <p:cNvSpPr>
            <a:spLocks noGrp="1"/>
          </p:cNvSpPr>
          <p:nvPr>
            <p:ph idx="1"/>
          </p:nvPr>
        </p:nvSpPr>
        <p:spPr>
          <a:xfrm>
            <a:off x="4767388" y="286668"/>
            <a:ext cx="6815017" cy="6144414"/>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15" y="1506535"/>
            <a:ext cx="4011247" cy="4924531"/>
          </a:xfrm>
        </p:spPr>
        <p:txBody>
          <a:bodyPr/>
          <a:lstStyle>
            <a:lvl1pPr marL="0" indent="0">
              <a:buNone/>
              <a:defRPr sz="1470"/>
            </a:lvl1pPr>
            <a:lvl2pPr marL="479913" indent="0">
              <a:buNone/>
              <a:defRPr sz="1260"/>
            </a:lvl2pPr>
            <a:lvl3pPr marL="959825" indent="0">
              <a:buNone/>
              <a:defRPr sz="1050"/>
            </a:lvl3pPr>
            <a:lvl4pPr marL="1439738" indent="0">
              <a:buNone/>
              <a:defRPr sz="945"/>
            </a:lvl4pPr>
            <a:lvl5pPr marL="1919651" indent="0">
              <a:buNone/>
              <a:defRPr sz="945"/>
            </a:lvl5pPr>
            <a:lvl6pPr marL="2399563" indent="0">
              <a:buNone/>
              <a:defRPr sz="945"/>
            </a:lvl6pPr>
            <a:lvl7pPr marL="2879474" indent="0">
              <a:buNone/>
              <a:defRPr sz="945"/>
            </a:lvl7pPr>
            <a:lvl8pPr marL="3359387" indent="0">
              <a:buNone/>
              <a:defRPr sz="945"/>
            </a:lvl8pPr>
            <a:lvl9pPr marL="3839300" indent="0">
              <a:buNone/>
              <a:defRPr sz="945"/>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153923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FAB369-27DB-45DE-BE78-7346572D946C}"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154627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5039520"/>
            <a:ext cx="7315200" cy="594944"/>
          </a:xfrm>
        </p:spPr>
        <p:txBody>
          <a:bodyPr anchor="b"/>
          <a:lstStyle>
            <a:lvl1pPr algn="l">
              <a:defRPr sz="2100" b="1"/>
            </a:lvl1pPr>
          </a:lstStyle>
          <a:p>
            <a:r>
              <a:rPr lang="ja-JP" altLang="en-US"/>
              <a:t>マスタ タイトルの書式設定</a:t>
            </a:r>
          </a:p>
        </p:txBody>
      </p:sp>
      <p:sp>
        <p:nvSpPr>
          <p:cNvPr id="3" name="図プレースホルダ 2"/>
          <p:cNvSpPr>
            <a:spLocks noGrp="1"/>
          </p:cNvSpPr>
          <p:nvPr>
            <p:ph type="pic" idx="1"/>
          </p:nvPr>
        </p:nvSpPr>
        <p:spPr>
          <a:xfrm>
            <a:off x="2389554" y="643272"/>
            <a:ext cx="7315200" cy="4319588"/>
          </a:xfrm>
        </p:spPr>
        <p:txBody>
          <a:bodyPr rtlCol="0">
            <a:normAutofit/>
          </a:bodyPr>
          <a:lstStyle>
            <a:lvl1pPr marL="0" indent="0">
              <a:buNone/>
              <a:defRPr sz="3359"/>
            </a:lvl1pPr>
            <a:lvl2pPr marL="479913" indent="0">
              <a:buNone/>
              <a:defRPr sz="2939"/>
            </a:lvl2pPr>
            <a:lvl3pPr marL="959825" indent="0">
              <a:buNone/>
              <a:defRPr sz="2520"/>
            </a:lvl3pPr>
            <a:lvl4pPr marL="1439738" indent="0">
              <a:buNone/>
              <a:defRPr sz="2100"/>
            </a:lvl4pPr>
            <a:lvl5pPr marL="1919651" indent="0">
              <a:buNone/>
              <a:defRPr sz="2100"/>
            </a:lvl5pPr>
            <a:lvl6pPr marL="2399563" indent="0">
              <a:buNone/>
              <a:defRPr sz="2100"/>
            </a:lvl6pPr>
            <a:lvl7pPr marL="2879474" indent="0">
              <a:buNone/>
              <a:defRPr sz="2100"/>
            </a:lvl7pPr>
            <a:lvl8pPr marL="3359387" indent="0">
              <a:buNone/>
              <a:defRPr sz="2100"/>
            </a:lvl8pPr>
            <a:lvl9pPr marL="3839300" indent="0">
              <a:buNone/>
              <a:defRPr sz="2100"/>
            </a:lvl9pPr>
          </a:lstStyle>
          <a:p>
            <a:pPr lvl="0"/>
            <a:endParaRPr lang="ja-JP" altLang="en-US" noProof="0"/>
          </a:p>
        </p:txBody>
      </p:sp>
      <p:sp>
        <p:nvSpPr>
          <p:cNvPr id="4" name="テキスト プレースホルダ 3"/>
          <p:cNvSpPr>
            <a:spLocks noGrp="1"/>
          </p:cNvSpPr>
          <p:nvPr>
            <p:ph type="body" sz="half" idx="2"/>
          </p:nvPr>
        </p:nvSpPr>
        <p:spPr>
          <a:xfrm>
            <a:off x="2389554" y="5634464"/>
            <a:ext cx="7315200" cy="844919"/>
          </a:xfrm>
        </p:spPr>
        <p:txBody>
          <a:bodyPr/>
          <a:lstStyle>
            <a:lvl1pPr marL="0" indent="0">
              <a:buNone/>
              <a:defRPr sz="1470"/>
            </a:lvl1pPr>
            <a:lvl2pPr marL="479913" indent="0">
              <a:buNone/>
              <a:defRPr sz="1260"/>
            </a:lvl2pPr>
            <a:lvl3pPr marL="959825" indent="0">
              <a:buNone/>
              <a:defRPr sz="1050"/>
            </a:lvl3pPr>
            <a:lvl4pPr marL="1439738" indent="0">
              <a:buNone/>
              <a:defRPr sz="945"/>
            </a:lvl4pPr>
            <a:lvl5pPr marL="1919651" indent="0">
              <a:buNone/>
              <a:defRPr sz="945"/>
            </a:lvl5pPr>
            <a:lvl6pPr marL="2399563" indent="0">
              <a:buNone/>
              <a:defRPr sz="945"/>
            </a:lvl6pPr>
            <a:lvl7pPr marL="2879474" indent="0">
              <a:buNone/>
              <a:defRPr sz="945"/>
            </a:lvl7pPr>
            <a:lvl8pPr marL="3359387" indent="0">
              <a:buNone/>
              <a:defRPr sz="945"/>
            </a:lvl8pPr>
            <a:lvl9pPr marL="3839300" indent="0">
              <a:buNone/>
              <a:defRPr sz="945"/>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9965009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26194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5" y="288333"/>
            <a:ext cx="2743200" cy="614274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13" y="288333"/>
            <a:ext cx="8042031" cy="614274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60473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39207298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914470" y="639939"/>
            <a:ext cx="10363201" cy="57594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sz="147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7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7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29899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94830"/>
            <a:ext cx="10515600" cy="29947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817875"/>
            <a:ext cx="10515600" cy="15748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C72B22-4B2F-4C00-AF6E-9CFB900DC201}"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68002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916484"/>
            <a:ext cx="5181600"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916484"/>
            <a:ext cx="5181600"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25D1ED4-A217-401E-98C1-8029BEFA22FC}"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321526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83297"/>
            <a:ext cx="10515600"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764832"/>
            <a:ext cx="5157787"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629749"/>
            <a:ext cx="515778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764832"/>
            <a:ext cx="5183188"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629749"/>
            <a:ext cx="5183188"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9B9632-F21A-4D5C-8997-CFBCA3EFD53A}" type="datetime1">
              <a:rPr kumimoji="1" lang="ja-JP" altLang="en-US" smtClean="0"/>
              <a:t>2023/7/4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81896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F276F87-611B-4363-8F4C-2DE16B44EAD2}" type="datetime1">
              <a:rPr kumimoji="1" lang="ja-JP" altLang="en-US" smtClean="0"/>
              <a:t>2023/7/4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42827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3F0BE-8A8B-4001-8A74-714418C2B897}" type="datetime1">
              <a:rPr kumimoji="1" lang="ja-JP" altLang="en-US" smtClean="0"/>
              <a:t>2023/7/4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274444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79954"/>
            <a:ext cx="3932237" cy="167984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36569"/>
            <a:ext cx="6172200"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159794"/>
            <a:ext cx="3932237"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C00D9B-8951-4856-A112-99FC6B884FD1}"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52633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79954"/>
            <a:ext cx="3932237" cy="167984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36569"/>
            <a:ext cx="6172200"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9" y="2159794"/>
            <a:ext cx="3932237"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BDE251-EB2A-44DD-919F-3E84E64AA367}"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388832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83297"/>
            <a:ext cx="10515600"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916484"/>
            <a:ext cx="10515600"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672697"/>
            <a:ext cx="2743200"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9D7FDD6E-157A-462B-844D-F45305897829}" type="datetime1">
              <a:rPr kumimoji="1" lang="ja-JP" altLang="en-US" smtClean="0"/>
              <a:t>2023/7/4</a:t>
            </a:fld>
            <a:endParaRPr kumimoji="1" lang="ja-JP" altLang="en-US"/>
          </a:p>
        </p:txBody>
      </p:sp>
      <p:sp>
        <p:nvSpPr>
          <p:cNvPr id="5" name="Footer Placeholder 4"/>
          <p:cNvSpPr>
            <a:spLocks noGrp="1"/>
          </p:cNvSpPr>
          <p:nvPr>
            <p:ph type="ftr" sz="quarter" idx="3"/>
          </p:nvPr>
        </p:nvSpPr>
        <p:spPr>
          <a:xfrm>
            <a:off x="4038600" y="6672697"/>
            <a:ext cx="4114800"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672697"/>
            <a:ext cx="2743200"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62539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609604" y="288307"/>
            <a:ext cx="10972800" cy="1199886"/>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609604" y="1679855"/>
            <a:ext cx="10972800" cy="4751214"/>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09600" y="6672870"/>
            <a:ext cx="2844800" cy="383297"/>
          </a:xfrm>
          <a:prstGeom prst="rect">
            <a:avLst/>
          </a:prstGeom>
        </p:spPr>
        <p:txBody>
          <a:bodyPr vert="horz" lIns="91430" tIns="45714" rIns="91430" bIns="45714" rtlCol="0" anchor="ctr"/>
          <a:lstStyle>
            <a:lvl1pPr algn="l">
              <a:defRPr sz="126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4165604" y="6672870"/>
            <a:ext cx="3860800" cy="383297"/>
          </a:xfrm>
          <a:prstGeom prst="rect">
            <a:avLst/>
          </a:prstGeom>
        </p:spPr>
        <p:txBody>
          <a:bodyPr vert="horz" lIns="91430" tIns="45714" rIns="91430" bIns="45714" rtlCol="0" anchor="ctr"/>
          <a:lstStyle>
            <a:lvl1pPr algn="ctr">
              <a:defRPr sz="126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9375134" y="6850209"/>
            <a:ext cx="2844800" cy="383297"/>
          </a:xfrm>
          <a:prstGeom prst="rect">
            <a:avLst/>
          </a:prstGeom>
        </p:spPr>
        <p:txBody>
          <a:bodyPr vert="horz" lIns="91430" tIns="45714" rIns="91430" bIns="45714" rtlCol="0" anchor="ctr"/>
          <a:lstStyle>
            <a:lvl1pPr algn="r">
              <a:defRPr sz="126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76244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rtl="0" eaLnBrk="0" fontAlgn="base" hangingPunct="0">
        <a:spcBef>
          <a:spcPct val="0"/>
        </a:spcBef>
        <a:spcAft>
          <a:spcPct val="0"/>
        </a:spcAft>
        <a:defRPr kumimoji="1" sz="4619" kern="1200">
          <a:solidFill>
            <a:schemeClr val="tx1"/>
          </a:solidFill>
          <a:latin typeface="+mj-lt"/>
          <a:ea typeface="+mj-ea"/>
          <a:cs typeface="+mj-cs"/>
        </a:defRPr>
      </a:lvl1pPr>
      <a:lvl2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5pPr>
      <a:lvl6pPr marL="479913" algn="ctr" rtl="0" fontAlgn="base">
        <a:spcBef>
          <a:spcPct val="0"/>
        </a:spcBef>
        <a:spcAft>
          <a:spcPct val="0"/>
        </a:spcAft>
        <a:defRPr kumimoji="1" sz="4619">
          <a:solidFill>
            <a:schemeClr val="tx1"/>
          </a:solidFill>
          <a:latin typeface="Calibri" pitchFamily="34" charset="0"/>
          <a:ea typeface="ＭＳ Ｐゴシック" charset="-128"/>
        </a:defRPr>
      </a:lvl6pPr>
      <a:lvl7pPr marL="959825" algn="ctr" rtl="0" fontAlgn="base">
        <a:spcBef>
          <a:spcPct val="0"/>
        </a:spcBef>
        <a:spcAft>
          <a:spcPct val="0"/>
        </a:spcAft>
        <a:defRPr kumimoji="1" sz="4619">
          <a:solidFill>
            <a:schemeClr val="tx1"/>
          </a:solidFill>
          <a:latin typeface="Calibri" pitchFamily="34" charset="0"/>
          <a:ea typeface="ＭＳ Ｐゴシック" charset="-128"/>
        </a:defRPr>
      </a:lvl7pPr>
      <a:lvl8pPr marL="1439738" algn="ctr" rtl="0" fontAlgn="base">
        <a:spcBef>
          <a:spcPct val="0"/>
        </a:spcBef>
        <a:spcAft>
          <a:spcPct val="0"/>
        </a:spcAft>
        <a:defRPr kumimoji="1" sz="4619">
          <a:solidFill>
            <a:schemeClr val="tx1"/>
          </a:solidFill>
          <a:latin typeface="Calibri" pitchFamily="34" charset="0"/>
          <a:ea typeface="ＭＳ Ｐゴシック" charset="-128"/>
        </a:defRPr>
      </a:lvl8pPr>
      <a:lvl9pPr marL="1919651" algn="ctr" rtl="0" fontAlgn="base">
        <a:spcBef>
          <a:spcPct val="0"/>
        </a:spcBef>
        <a:spcAft>
          <a:spcPct val="0"/>
        </a:spcAft>
        <a:defRPr kumimoji="1" sz="4619">
          <a:solidFill>
            <a:schemeClr val="tx1"/>
          </a:solidFill>
          <a:latin typeface="Calibri" pitchFamily="34" charset="0"/>
          <a:ea typeface="ＭＳ Ｐゴシック" charset="-128"/>
        </a:defRPr>
      </a:lvl9pPr>
    </p:titleStyle>
    <p:bodyStyle>
      <a:lvl1pPr marL="359934" indent="-359934" algn="l" rtl="0" eaLnBrk="0" fontAlgn="base" hangingPunct="0">
        <a:spcBef>
          <a:spcPct val="20000"/>
        </a:spcBef>
        <a:spcAft>
          <a:spcPct val="0"/>
        </a:spcAft>
        <a:buFont typeface="Arial" charset="0"/>
        <a:buChar char="•"/>
        <a:defRPr kumimoji="1" sz="3359" kern="1200">
          <a:solidFill>
            <a:schemeClr val="tx1"/>
          </a:solidFill>
          <a:latin typeface="+mn-lt"/>
          <a:ea typeface="+mn-ea"/>
          <a:cs typeface="+mn-cs"/>
        </a:defRPr>
      </a:lvl1pPr>
      <a:lvl2pPr marL="779858" indent="-299946" algn="l" rtl="0" eaLnBrk="0" fontAlgn="base" hangingPunct="0">
        <a:spcBef>
          <a:spcPct val="20000"/>
        </a:spcBef>
        <a:spcAft>
          <a:spcPct val="0"/>
        </a:spcAft>
        <a:buFont typeface="Arial" charset="0"/>
        <a:buChar char="–"/>
        <a:defRPr kumimoji="1" sz="2939" kern="1200">
          <a:solidFill>
            <a:schemeClr val="tx1"/>
          </a:solidFill>
          <a:latin typeface="+mn-lt"/>
          <a:ea typeface="+mn-ea"/>
          <a:cs typeface="+mn-cs"/>
        </a:defRPr>
      </a:lvl2pPr>
      <a:lvl3pPr marL="1199782" indent="-239956" algn="l" rtl="0" eaLnBrk="0" fontAlgn="base" hangingPunct="0">
        <a:spcBef>
          <a:spcPct val="20000"/>
        </a:spcBef>
        <a:spcAft>
          <a:spcPct val="0"/>
        </a:spcAft>
        <a:buFont typeface="Arial" charset="0"/>
        <a:buChar char="•"/>
        <a:defRPr kumimoji="1" sz="2520" kern="1200">
          <a:solidFill>
            <a:schemeClr val="tx1"/>
          </a:solidFill>
          <a:latin typeface="+mn-lt"/>
          <a:ea typeface="+mn-ea"/>
          <a:cs typeface="+mn-cs"/>
        </a:defRPr>
      </a:lvl3pPr>
      <a:lvl4pPr marL="1679694" indent="-239956"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4pPr>
      <a:lvl5pPr marL="2159606" indent="-239956"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5pPr>
      <a:lvl6pPr marL="2639518"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9431"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9343"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9256"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9825" rtl="0" eaLnBrk="1" latinLnBrk="0" hangingPunct="1">
        <a:defRPr kumimoji="1" sz="1890" kern="1200">
          <a:solidFill>
            <a:schemeClr val="tx1"/>
          </a:solidFill>
          <a:latin typeface="+mn-lt"/>
          <a:ea typeface="+mn-ea"/>
          <a:cs typeface="+mn-cs"/>
        </a:defRPr>
      </a:lvl1pPr>
      <a:lvl2pPr marL="479913" algn="l" defTabSz="959825" rtl="0" eaLnBrk="1" latinLnBrk="0" hangingPunct="1">
        <a:defRPr kumimoji="1" sz="1890" kern="1200">
          <a:solidFill>
            <a:schemeClr val="tx1"/>
          </a:solidFill>
          <a:latin typeface="+mn-lt"/>
          <a:ea typeface="+mn-ea"/>
          <a:cs typeface="+mn-cs"/>
        </a:defRPr>
      </a:lvl2pPr>
      <a:lvl3pPr marL="959825" algn="l" defTabSz="959825" rtl="0" eaLnBrk="1" latinLnBrk="0" hangingPunct="1">
        <a:defRPr kumimoji="1" sz="1890" kern="1200">
          <a:solidFill>
            <a:schemeClr val="tx1"/>
          </a:solidFill>
          <a:latin typeface="+mn-lt"/>
          <a:ea typeface="+mn-ea"/>
          <a:cs typeface="+mn-cs"/>
        </a:defRPr>
      </a:lvl3pPr>
      <a:lvl4pPr marL="1439738" algn="l" defTabSz="959825" rtl="0" eaLnBrk="1" latinLnBrk="0" hangingPunct="1">
        <a:defRPr kumimoji="1" sz="1890" kern="1200">
          <a:solidFill>
            <a:schemeClr val="tx1"/>
          </a:solidFill>
          <a:latin typeface="+mn-lt"/>
          <a:ea typeface="+mn-ea"/>
          <a:cs typeface="+mn-cs"/>
        </a:defRPr>
      </a:lvl4pPr>
      <a:lvl5pPr marL="1919651" algn="l" defTabSz="959825" rtl="0" eaLnBrk="1" latinLnBrk="0" hangingPunct="1">
        <a:defRPr kumimoji="1" sz="1890" kern="1200">
          <a:solidFill>
            <a:schemeClr val="tx1"/>
          </a:solidFill>
          <a:latin typeface="+mn-lt"/>
          <a:ea typeface="+mn-ea"/>
          <a:cs typeface="+mn-cs"/>
        </a:defRPr>
      </a:lvl5pPr>
      <a:lvl6pPr marL="2399563" algn="l" defTabSz="959825" rtl="0" eaLnBrk="1" latinLnBrk="0" hangingPunct="1">
        <a:defRPr kumimoji="1" sz="1890" kern="1200">
          <a:solidFill>
            <a:schemeClr val="tx1"/>
          </a:solidFill>
          <a:latin typeface="+mn-lt"/>
          <a:ea typeface="+mn-ea"/>
          <a:cs typeface="+mn-cs"/>
        </a:defRPr>
      </a:lvl6pPr>
      <a:lvl7pPr marL="2879474" algn="l" defTabSz="959825" rtl="0" eaLnBrk="1" latinLnBrk="0" hangingPunct="1">
        <a:defRPr kumimoji="1" sz="1890" kern="1200">
          <a:solidFill>
            <a:schemeClr val="tx1"/>
          </a:solidFill>
          <a:latin typeface="+mn-lt"/>
          <a:ea typeface="+mn-ea"/>
          <a:cs typeface="+mn-cs"/>
        </a:defRPr>
      </a:lvl7pPr>
      <a:lvl8pPr marL="3359387" algn="l" defTabSz="959825" rtl="0" eaLnBrk="1" latinLnBrk="0" hangingPunct="1">
        <a:defRPr kumimoji="1" sz="1890" kern="1200">
          <a:solidFill>
            <a:schemeClr val="tx1"/>
          </a:solidFill>
          <a:latin typeface="+mn-lt"/>
          <a:ea typeface="+mn-ea"/>
          <a:cs typeface="+mn-cs"/>
        </a:defRPr>
      </a:lvl8pPr>
      <a:lvl9pPr marL="3839300" algn="l" defTabSz="959825"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21353" y="12687"/>
            <a:ext cx="11350170" cy="3714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　令和</a:t>
            </a:r>
            <a:r>
              <a:rPr kumimoji="1" lang="en-US" altLang="ja-JP" b="1" dirty="0" smtClean="0">
                <a:solidFill>
                  <a:schemeClr val="tx1"/>
                </a:solidFill>
                <a:latin typeface="Meiryo UI" panose="020B0604030504040204" pitchFamily="50" charset="-128"/>
                <a:ea typeface="Meiryo UI" panose="020B0604030504040204" pitchFamily="50" charset="-128"/>
              </a:rPr>
              <a:t>4</a:t>
            </a:r>
            <a:r>
              <a:rPr kumimoji="1" lang="ja-JP" altLang="en-US" b="1" dirty="0" smtClean="0">
                <a:solidFill>
                  <a:schemeClr val="tx1"/>
                </a:solidFill>
                <a:latin typeface="Meiryo UI" panose="020B0604030504040204" pitchFamily="50" charset="-128"/>
                <a:ea typeface="Meiryo UI" panose="020B0604030504040204" pitchFamily="50" charset="-128"/>
              </a:rPr>
              <a:t>年度ケアマネジメント推進部会における検討事項（テーマ：市町村</a:t>
            </a:r>
            <a:r>
              <a:rPr kumimoji="1" lang="ja-JP" altLang="en-US" b="1" dirty="0">
                <a:solidFill>
                  <a:schemeClr val="tx1"/>
                </a:solidFill>
                <a:latin typeface="Meiryo UI" panose="020B0604030504040204" pitchFamily="50" charset="-128"/>
                <a:ea typeface="Meiryo UI" panose="020B0604030504040204" pitchFamily="50" charset="-128"/>
              </a:rPr>
              <a:t>における相談支援体制の</a:t>
            </a:r>
            <a:r>
              <a:rPr kumimoji="1" lang="ja-JP" altLang="en-US" b="1" dirty="0" smtClean="0">
                <a:solidFill>
                  <a:schemeClr val="tx1"/>
                </a:solidFill>
                <a:latin typeface="Meiryo UI" panose="020B0604030504040204" pitchFamily="50" charset="-128"/>
                <a:ea typeface="Meiryo UI" panose="020B0604030504040204" pitchFamily="50" charset="-128"/>
              </a:rPr>
              <a:t>再構築について）</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97519" y="625645"/>
            <a:ext cx="11468058" cy="29996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＜育成された人材が地域で活躍できる体制づくり＞</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・ケアマネジメント</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推進部会では</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、今年度、より幅広い観点から議論するため、担任事務を下記のとおり改正（</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R4.9.22</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1200" kern="100" dirty="0" err="1" smtClean="0">
                <a:solidFill>
                  <a:schemeClr val="tx1"/>
                </a:solidFill>
                <a:effectLst/>
                <a:latin typeface="HG丸ｺﾞｼｯｸM-PRO" panose="020F0600000000000000" pitchFamily="50" charset="-128"/>
                <a:ea typeface="HG丸ｺﾞｼｯｸM-PRO" panose="020F0600000000000000" pitchFamily="50" charset="-128"/>
              </a:rPr>
              <a:t>障</a:t>
            </a:r>
            <a:r>
              <a:rPr lang="ja-JP" altLang="ja-JP" sz="1200" kern="100" dirty="0" err="1">
                <a:solidFill>
                  <a:schemeClr val="tx1"/>
                </a:solidFill>
                <a:effectLst/>
                <a:latin typeface="HG丸ｺﾞｼｯｸM-PRO" panose="020F0600000000000000" pitchFamily="50" charset="-128"/>
                <a:ea typeface="HG丸ｺﾞｼｯｸM-PRO" panose="020F0600000000000000" pitchFamily="50" charset="-128"/>
              </a:rPr>
              <a:t>がい</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rPr>
              <a:t>者の地域生活を支援するための障がい者</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rPr>
              <a:t>ケアマネジメント</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rPr>
              <a:t>従事者の養成・確保</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にかかる</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rPr>
              <a:t>調査審議</a:t>
            </a:r>
            <a:r>
              <a:rPr lang="ja-JP" altLang="en-US" sz="120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rPr>
              <a:t>ケアマネジメント体制</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にかかる調査審議</a:t>
            </a:r>
            <a:endPar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endParaRPr>
          </a:p>
          <a:p>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今年度</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の検討テーマとしては、相談支援の中核的役割を果たす基幹相談支援センターの機能強化</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や地域</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実情に応じた</a:t>
            </a:r>
            <a:r>
              <a:rPr lang="ja-JP" altLang="ja-JP" sz="1200" u="sng"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相談支援体制の再構築への取組みを支援</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する</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a:t>
            </a:r>
            <a:r>
              <a:rPr lang="ja-JP" altLang="ja-JP" sz="1200" u="sng"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により、市町村における相談支援体制の強化・充実を</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図る</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を設定し</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ている。</a:t>
            </a:r>
            <a:endParaRPr lang="en-US"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00" b="1" kern="0" dirty="0">
                <a:solidFill>
                  <a:schemeClr val="tx1"/>
                </a:solidFill>
                <a:latin typeface="HG丸ｺﾞｼｯｸM-PRO" panose="020F0600000000000000" pitchFamily="50" charset="-128"/>
                <a:ea typeface="HG丸ｺﾞｼｯｸM-PRO" panose="020F0600000000000000" pitchFamily="50" charset="-128"/>
              </a:rPr>
              <a:t>＜本部会で把握してきた相談支援体制の課題＞</a:t>
            </a:r>
            <a:endParaRPr lang="en-US" altLang="ja-JP" sz="1200" b="1" kern="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kern="0" dirty="0">
                <a:solidFill>
                  <a:schemeClr val="tx1"/>
                </a:solidFill>
                <a:latin typeface="HG丸ｺﾞｼｯｸM-PRO" panose="020F0600000000000000" pitchFamily="50" charset="-128"/>
                <a:ea typeface="HG丸ｺﾞｼｯｸM-PRO" panose="020F0600000000000000" pitchFamily="50" charset="-128"/>
              </a:rPr>
              <a:t>１　相談支援</a:t>
            </a: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の組織にかかる</a:t>
            </a:r>
            <a:r>
              <a:rPr lang="ja-JP" altLang="en-US" sz="1200" kern="0" dirty="0">
                <a:solidFill>
                  <a:schemeClr val="tx1"/>
                </a:solidFill>
                <a:latin typeface="HG丸ｺﾞｼｯｸM-PRO" panose="020F0600000000000000" pitchFamily="50" charset="-128"/>
                <a:ea typeface="HG丸ｺﾞｼｯｸM-PRO" panose="020F0600000000000000" pitchFamily="50" charset="-128"/>
              </a:rPr>
              <a:t>課題</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①三層構造の各機関が抱える課題（各機関の役割の整理と連携強化、基幹</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相談支援</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センター設置</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の必要性及び</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役割等）</a:t>
            </a:r>
            <a:endPar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defTabSz="914400">
              <a:defRPr/>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②地域資源等にかかる課題（受け皿となる地域資源の拡充・開発、更なる連携、地域自立支援協議会の活性化等</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③経営</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基盤からの課題</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（報酬の低さ、セルフプラン率の増加、一人事業所等）</a:t>
            </a:r>
            <a:endPar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defTabSz="914400">
              <a:defRPr/>
            </a:pP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en-US" sz="1200" kern="0" dirty="0">
                <a:solidFill>
                  <a:schemeClr val="tx1"/>
                </a:solidFill>
                <a:latin typeface="HG丸ｺﾞｼｯｸM-PRO" panose="020F0600000000000000" pitchFamily="50" charset="-128"/>
                <a:ea typeface="HG丸ｺﾞｼｯｸM-PRO" panose="020F0600000000000000" pitchFamily="50" charset="-128"/>
              </a:rPr>
              <a:t>　相談支援に従事する人材にかかる</a:t>
            </a: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kern="0" dirty="0" smtClean="0">
              <a:solidFill>
                <a:schemeClr val="tx1"/>
              </a:solidFill>
              <a:latin typeface="HG丸ｺﾞｼｯｸM-PRO" panose="020F0600000000000000" pitchFamily="50" charset="-128"/>
              <a:ea typeface="HG丸ｺﾞｼｯｸM-PRO" panose="020F0600000000000000" pitchFamily="50" charset="-128"/>
            </a:endParaRPr>
          </a:p>
          <a:p>
            <a:pPr lvl="0" algn="just" defTabSz="914400">
              <a:defRPr/>
            </a:pPr>
            <a:r>
              <a:rPr lang="ja-JP" altLang="en-US" sz="1200" kern="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①相談</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支援専門員の確保</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（幅広い業務量、一人</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あたり</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の担当ケース数の多さ、報酬の低さ、セルフプラン</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課題等）</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defTabSz="914400">
              <a:defRPr/>
            </a:pP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②相談</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支援専門員の質の向上</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（本人中心かつ的確なニーズアセスメント</a:t>
            </a:r>
            <a:r>
              <a:rPr lang="ja-JP" altLang="en-US" sz="1200" kern="100" dirty="0" smtClean="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err="1"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障</a:t>
            </a:r>
            <a:r>
              <a:rPr lang="ja-JP" altLang="en-US" sz="1200" kern="100" dirty="0" err="1">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がい</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状態・種別</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の複雑さから求められる専門性の</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課題、研修修了者の確実な配置等</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四角形: 角を丸くする 6">
            <a:extLst>
              <a:ext uri="{FF2B5EF4-FFF2-40B4-BE49-F238E27FC236}">
                <a16:creationId xmlns:a16="http://schemas.microsoft.com/office/drawing/2014/main" id="{D5DB402C-4DA0-4862-846D-46C9A34D876D}"/>
              </a:ext>
            </a:extLst>
          </p:cNvPr>
          <p:cNvSpPr/>
          <p:nvPr/>
        </p:nvSpPr>
        <p:spPr>
          <a:xfrm>
            <a:off x="449941" y="393915"/>
            <a:ext cx="1230489" cy="2865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検討の背景</a:t>
            </a:r>
          </a:p>
        </p:txBody>
      </p:sp>
      <p:sp>
        <p:nvSpPr>
          <p:cNvPr id="19" name="正方形/長方形 18"/>
          <p:cNvSpPr/>
          <p:nvPr/>
        </p:nvSpPr>
        <p:spPr>
          <a:xfrm>
            <a:off x="497519" y="5251726"/>
            <a:ext cx="11468058" cy="18433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１</a:t>
            </a:r>
            <a:r>
              <a:rPr kumimoji="1" lang="ja-JP" altLang="en-US" sz="1400" u="sng" dirty="0" err="1" smtClean="0">
                <a:solidFill>
                  <a:schemeClr val="tx1"/>
                </a:solidFill>
                <a:latin typeface="HG丸ｺﾞｼｯｸM-PRO" panose="020F0600000000000000" pitchFamily="50" charset="-128"/>
                <a:ea typeface="HG丸ｺﾞｼｯｸM-PRO" panose="020F0600000000000000" pitchFamily="50" charset="-128"/>
              </a:rPr>
              <a:t>障</a:t>
            </a:r>
            <a:r>
              <a:rPr kumimoji="1" lang="ja-JP" altLang="en-US" sz="1400" u="sng" dirty="0" err="1">
                <a:solidFill>
                  <a:schemeClr val="tx1"/>
                </a:solidFill>
                <a:latin typeface="HG丸ｺﾞｼｯｸM-PRO" panose="020F0600000000000000" pitchFamily="50" charset="-128"/>
                <a:ea typeface="HG丸ｺﾞｼｯｸM-PRO" panose="020F0600000000000000" pitchFamily="50" charset="-128"/>
              </a:rPr>
              <a:t>がい</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者の地域移行を支えるための相談支援体制について</a:t>
            </a:r>
            <a:endParaRPr kumimoji="1" lang="en-US" altLang="ja-JP" sz="1400" u="sng"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２市町村の相談支援の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機能を発揮するために（基幹相談・委託</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相談・指定特定の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役割分担等を含む</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３</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これからの人材</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育成と確保の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ため</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に</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＜議論経過とスケジュール</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第１回（</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12/5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）テーマ１を議論　　　　Ｒ４第２回（</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3/14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）テーマ２・３を議論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第１回（</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6/1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）議論を振り返りながら提言案を議論</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　提言まとめ（６月中）</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503322" y="4009386"/>
            <a:ext cx="11468058" cy="872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〇市町村に</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より、基幹</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C</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の未設置、同一事業所</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による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基幹と</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委託の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併設、役割の曖昧さ等の課題があり、三層構造</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機能・役割の整理が必要である。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〇地域で</a:t>
            </a:r>
            <a:r>
              <a:rPr kumimoji="1"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者を</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支えていくため</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には、</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各市町村</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の体制や活用可能な資源を吟味した上で</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、求められる相談</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支援体制を検討する必要がある。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〇障害者総合支援法の３年後の見直しに際して、自立支援協議会</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での守秘義務について規定される見込みであり、個別</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事例検討の必要性が指摘されている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大阪府障がい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者自立支援協議会では、施設からの「地域移行」をテーマに議論されており、相談支援体制の脆弱さが指摘されている。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四角形: 角を丸くする 17">
            <a:extLst>
              <a:ext uri="{FF2B5EF4-FFF2-40B4-BE49-F238E27FC236}">
                <a16:creationId xmlns:a16="http://schemas.microsoft.com/office/drawing/2014/main" id="{7F4236CC-507A-4CE1-9324-8EE371DDA428}"/>
              </a:ext>
            </a:extLst>
          </p:cNvPr>
          <p:cNvSpPr/>
          <p:nvPr/>
        </p:nvSpPr>
        <p:spPr>
          <a:xfrm>
            <a:off x="449941" y="3741177"/>
            <a:ext cx="1230489" cy="33704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検討の方向</a:t>
            </a:r>
          </a:p>
        </p:txBody>
      </p:sp>
      <p:sp>
        <p:nvSpPr>
          <p:cNvPr id="18" name="四角形: 角を丸くする 17">
            <a:extLst>
              <a:ext uri="{FF2B5EF4-FFF2-40B4-BE49-F238E27FC236}">
                <a16:creationId xmlns:a16="http://schemas.microsoft.com/office/drawing/2014/main" id="{7F4236CC-507A-4CE1-9324-8EE371DDA428}"/>
              </a:ext>
            </a:extLst>
          </p:cNvPr>
          <p:cNvSpPr/>
          <p:nvPr/>
        </p:nvSpPr>
        <p:spPr>
          <a:xfrm>
            <a:off x="449941" y="4990053"/>
            <a:ext cx="1653179" cy="3499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部会での検討</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テーマ</a:t>
            </a:r>
          </a:p>
        </p:txBody>
      </p:sp>
      <p:sp>
        <p:nvSpPr>
          <p:cNvPr id="10" name="矢印: 右 9">
            <a:extLst>
              <a:ext uri="{FF2B5EF4-FFF2-40B4-BE49-F238E27FC236}">
                <a16:creationId xmlns:a16="http://schemas.microsoft.com/office/drawing/2014/main" id="{AA686B94-86B3-4BB0-BEE7-F55979F58967}"/>
              </a:ext>
            </a:extLst>
          </p:cNvPr>
          <p:cNvSpPr/>
          <p:nvPr/>
        </p:nvSpPr>
        <p:spPr>
          <a:xfrm rot="5400000">
            <a:off x="6228549" y="3450487"/>
            <a:ext cx="374337" cy="581379"/>
          </a:xfrm>
          <a:prstGeom prst="rightArrow">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矢印: 右 9">
            <a:extLst>
              <a:ext uri="{FF2B5EF4-FFF2-40B4-BE49-F238E27FC236}">
                <a16:creationId xmlns:a16="http://schemas.microsoft.com/office/drawing/2014/main" id="{AA686B94-86B3-4BB0-BEE7-F55979F58967}"/>
              </a:ext>
            </a:extLst>
          </p:cNvPr>
          <p:cNvSpPr/>
          <p:nvPr/>
        </p:nvSpPr>
        <p:spPr>
          <a:xfrm rot="5400000">
            <a:off x="6185321" y="4830201"/>
            <a:ext cx="438366" cy="581379"/>
          </a:xfrm>
          <a:prstGeom prst="rightArrow">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テキスト ボックス 8"/>
          <p:cNvSpPr txBox="1"/>
          <p:nvPr/>
        </p:nvSpPr>
        <p:spPr>
          <a:xfrm>
            <a:off x="-2432" y="44535"/>
            <a:ext cx="928863" cy="307777"/>
          </a:xfrm>
          <a:prstGeom prst="rect">
            <a:avLst/>
          </a:prstGeom>
          <a:solidFill>
            <a:schemeClr val="bg1"/>
          </a:solidFill>
          <a:ln>
            <a:solidFill>
              <a:schemeClr val="tx1"/>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dirty="0">
                <a:latin typeface="メイリオ" panose="020B0604030504040204" pitchFamily="50" charset="-128"/>
                <a:ea typeface="メイリオ" panose="020B0604030504040204" pitchFamily="50" charset="-128"/>
              </a:rPr>
              <a:t>議論</a:t>
            </a:r>
            <a:r>
              <a:rPr kumimoji="1" lang="ja-JP" altLang="en-US" sz="1400" dirty="0" smtClean="0">
                <a:latin typeface="メイリオ" panose="020B0604030504040204" pitchFamily="50" charset="-128"/>
                <a:ea typeface="メイリオ" panose="020B0604030504040204" pitchFamily="50" charset="-128"/>
              </a:rPr>
              <a:t>経過</a:t>
            </a:r>
            <a:endParaRPr kumimoji="1" lang="ja-JP" altLang="en-US" sz="1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11691669" y="6711793"/>
            <a:ext cx="479854" cy="383297"/>
          </a:xfrm>
        </p:spPr>
        <p:txBody>
          <a:bodyPr/>
          <a:lstStyle/>
          <a:p>
            <a:fld id="{8FAA0CB3-FBDA-4FDF-8A68-02BE07DD261E}" type="slidenum">
              <a:rPr kumimoji="1" lang="ja-JP" altLang="en-US" b="1" smtClean="0"/>
              <a:t>1</a:t>
            </a:fld>
            <a:endParaRPr kumimoji="1" lang="ja-JP" altLang="en-US" b="1" dirty="0"/>
          </a:p>
        </p:txBody>
      </p:sp>
      <p:sp>
        <p:nvSpPr>
          <p:cNvPr id="5" name="正方形/長方形 4"/>
          <p:cNvSpPr/>
          <p:nvPr/>
        </p:nvSpPr>
        <p:spPr>
          <a:xfrm>
            <a:off x="10932459" y="393915"/>
            <a:ext cx="1033118" cy="37436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資料２</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0621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20315" y="501771"/>
            <a:ext cx="11959389" cy="4166482"/>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365"/>
              </a:lnSpc>
              <a:defRPr/>
            </a:pP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論点１</a:t>
            </a: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入所者</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全ての計画相談支援を導入する体制の整備に</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ついて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論点</a:t>
            </a:r>
            <a:r>
              <a:rPr lang="ja-JP" altLang="en-US" sz="1200" b="1" dirty="0">
                <a:latin typeface="HG丸ｺﾞｼｯｸM-PRO" panose="020F0600000000000000" pitchFamily="50" charset="-128"/>
                <a:ea typeface="HG丸ｺﾞｼｯｸM-PRO" panose="020F0600000000000000" pitchFamily="50" charset="-128"/>
              </a:rPr>
              <a:t>２</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入所者</a:t>
            </a:r>
            <a:r>
              <a:rPr lang="ja-JP" altLang="en-US" sz="1200" b="1" dirty="0">
                <a:latin typeface="HG丸ｺﾞｼｯｸM-PRO" panose="020F0600000000000000" pitchFamily="50" charset="-128"/>
                <a:ea typeface="HG丸ｺﾞｼｯｸM-PRO" panose="020F0600000000000000" pitchFamily="50" charset="-128"/>
              </a:rPr>
              <a:t>が地域で生活するための環境や支援者のモデルづくり</a:t>
            </a:r>
            <a:endParaRPr lang="en-US" altLang="ja-JP" sz="1200" b="1" dirty="0">
              <a:latin typeface="HG丸ｺﾞｼｯｸM-PRO" panose="020F0600000000000000" pitchFamily="50" charset="-128"/>
              <a:ea typeface="HG丸ｺﾞｼｯｸM-PRO" panose="020F0600000000000000" pitchFamily="50" charset="-128"/>
            </a:endParaRPr>
          </a:p>
          <a:p>
            <a:pPr>
              <a:lnSpc>
                <a:spcPts val="1365"/>
              </a:lnSpc>
              <a:defRPr/>
            </a:pP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委員からの主な意見＞</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■相談支援体制（各機関）の課題</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○指定</a:t>
            </a:r>
            <a:r>
              <a:rPr lang="ja-JP" altLang="en-US" sz="1200" dirty="0">
                <a:solidFill>
                  <a:prstClr val="black"/>
                </a:solidFill>
                <a:latin typeface="HG丸ｺﾞｼｯｸM-PRO" panose="020F0600000000000000" pitchFamily="50" charset="-128"/>
                <a:ea typeface="HG丸ｺﾞｼｯｸM-PRO" panose="020F0600000000000000" pitchFamily="50" charset="-128"/>
              </a:rPr>
              <a:t>一般相談支援事業者が地域移行計画の策定できて</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いない（計画相談等の他業務に労力が取られている、施設に足を運んでいない、重度の方への意向確認が不十分）</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○基幹相談支援センターが本来の役割を遂行できていない　⇒　市町村の後押しが必要</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○距離的課題（本人の意向を確認するのは相談支援専門員の役割だが遠方施設には実質的に訪問ができない。援護の実施市と施設所在市間での明確な取り決めもない）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・各機関が役割分担を徹底した上で連携できる体制が必要（相談支援体制が適切に機能するための仕掛け）</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■自立支援協議会との連携、活用にかかる課題</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○地域</a:t>
            </a:r>
            <a:r>
              <a:rPr lang="ja-JP" altLang="en-US" sz="1200" dirty="0">
                <a:solidFill>
                  <a:prstClr val="black"/>
                </a:solidFill>
                <a:latin typeface="HG丸ｺﾞｼｯｸM-PRO" panose="020F0600000000000000" pitchFamily="50" charset="-128"/>
                <a:ea typeface="HG丸ｺﾞｼｯｸM-PRO" panose="020F0600000000000000" pitchFamily="50" charset="-128"/>
              </a:rPr>
              <a:t>で生活していくためには</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地域資源に</a:t>
            </a:r>
            <a:r>
              <a:rPr lang="ja-JP" altLang="en-US" sz="1200" dirty="0">
                <a:solidFill>
                  <a:prstClr val="black"/>
                </a:solidFill>
                <a:latin typeface="HG丸ｺﾞｼｯｸM-PRO" panose="020F0600000000000000" pitchFamily="50" charset="-128"/>
                <a:ea typeface="HG丸ｺﾞｼｯｸM-PRO" panose="020F0600000000000000" pitchFamily="50" charset="-128"/>
              </a:rPr>
              <a:t>繋げる計画相談が必要であり、そのネットワーク</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を構築</a:t>
            </a:r>
            <a:r>
              <a:rPr lang="ja-JP" altLang="en-US" sz="1200" dirty="0">
                <a:solidFill>
                  <a:prstClr val="black"/>
                </a:solidFill>
                <a:latin typeface="HG丸ｺﾞｼｯｸM-PRO" panose="020F0600000000000000" pitchFamily="50" charset="-128"/>
                <a:ea typeface="HG丸ｺﾞｼｯｸM-PRO" panose="020F0600000000000000" pitchFamily="50" charset="-128"/>
              </a:rPr>
              <a:t>する協議会との連携が</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必要だが、実際には協議会の形骸化や地域資源の</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不足、相談支援専門員の力量等の課題があり、有効に機能していない部分がある。</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○相談支援が協議会と繋がっていない状況は、バーンアウトになるリスクも高く、支えあう体制や人材育成の観点からも協議会との連携は欠かせない。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・協議会の活性化と連携（地域で支えていくための連携体制構築（重層的支援体制）、</a:t>
            </a:r>
            <a:r>
              <a:rPr lang="ja-JP" altLang="en-US" sz="12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児から障がい者への切れ目のない支援、</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困難事例や地域資源の改善・開発等を検討する場、相談支援専門員と協議会との連携）</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地域資源</a:t>
            </a:r>
            <a:r>
              <a:rPr lang="ja-JP" altLang="en-US" sz="1200" dirty="0" smtClean="0">
                <a:latin typeface="HG丸ｺﾞｼｯｸM-PRO" panose="020F0600000000000000" pitchFamily="50" charset="-128"/>
                <a:ea typeface="HG丸ｺﾞｼｯｸM-PRO" panose="020F0600000000000000" pitchFamily="50" charset="-128"/>
              </a:rPr>
              <a:t>の改善</a:t>
            </a:r>
            <a:r>
              <a:rPr lang="ja-JP" altLang="en-US" sz="1200" dirty="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開発の必要性</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GH</a:t>
            </a:r>
            <a:r>
              <a:rPr lang="ja-JP" altLang="en-US" sz="1200" dirty="0">
                <a:latin typeface="HG丸ｺﾞｼｯｸM-PRO" panose="020F0600000000000000" pitchFamily="50" charset="-128"/>
                <a:ea typeface="HG丸ｺﾞｼｯｸM-PRO" panose="020F0600000000000000" pitchFamily="50" charset="-128"/>
              </a:rPr>
              <a:t>や居宅、ヘルパーステーション、日中活動等の各地域資源が重度の方を支えることができる支援力の向上が</a:t>
            </a:r>
            <a:r>
              <a:rPr lang="ja-JP" altLang="en-US" sz="1200" dirty="0" smtClean="0">
                <a:latin typeface="HG丸ｺﾞｼｯｸM-PRO" panose="020F0600000000000000" pitchFamily="50" charset="-128"/>
                <a:ea typeface="HG丸ｺﾞｼｯｸM-PRO" panose="020F0600000000000000" pitchFamily="50" charset="-128"/>
              </a:rPr>
              <a:t>必要。外部からの</a:t>
            </a:r>
            <a:r>
              <a:rPr lang="en-US" altLang="ja-JP" sz="1200" dirty="0" smtClean="0">
                <a:latin typeface="HG丸ｺﾞｼｯｸM-PRO" panose="020F0600000000000000" pitchFamily="50" charset="-128"/>
                <a:ea typeface="HG丸ｺﾞｼｯｸM-PRO" panose="020F0600000000000000" pitchFamily="50" charset="-128"/>
              </a:rPr>
              <a:t>SV</a:t>
            </a:r>
            <a:r>
              <a:rPr lang="ja-JP" altLang="en-US" sz="1200" dirty="0" smtClean="0">
                <a:latin typeface="HG丸ｺﾞｼｯｸM-PRO" panose="020F0600000000000000" pitchFamily="50" charset="-128"/>
                <a:ea typeface="HG丸ｺﾞｼｯｸM-PRO" panose="020F0600000000000000" pitchFamily="50" charset="-128"/>
              </a:rPr>
              <a:t>も有効的。</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○各事業所が孤立せず、地域全体で支える</a:t>
            </a:r>
            <a:r>
              <a:rPr lang="ja-JP" altLang="en-US" sz="1200" dirty="0" smtClean="0">
                <a:latin typeface="HG丸ｺﾞｼｯｸM-PRO" panose="020F0600000000000000" pitchFamily="50" charset="-128"/>
                <a:ea typeface="HG丸ｺﾞｼｯｸM-PRO" panose="020F0600000000000000" pitchFamily="50" charset="-128"/>
              </a:rPr>
              <a:t>仕組みが</a:t>
            </a:r>
            <a:r>
              <a:rPr lang="ja-JP" altLang="en-US" sz="1200" dirty="0">
                <a:latin typeface="HG丸ｺﾞｼｯｸM-PRO" panose="020F0600000000000000" pitchFamily="50" charset="-128"/>
                <a:ea typeface="HG丸ｺﾞｼｯｸM-PRO" panose="020F0600000000000000" pitchFamily="50" charset="-128"/>
              </a:rPr>
              <a:t>必要。</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○高齢</a:t>
            </a:r>
            <a:r>
              <a:rPr lang="ja-JP" altLang="en-US" sz="1200" dirty="0">
                <a:latin typeface="HG丸ｺﾞｼｯｸM-PRO" panose="020F0600000000000000" pitchFamily="50" charset="-128"/>
                <a:ea typeface="HG丸ｺﾞｼｯｸM-PRO" panose="020F0600000000000000" pitchFamily="50" charset="-128"/>
              </a:rPr>
              <a:t>分野に比べて圧倒的に地域資源や人材が不足。事業所や市町村だけでは限界がある。</a:t>
            </a: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■相談支援専門員の質にかかる課題（意思決定支援、家族支援、スキル向上、業務多忙等）</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6557208" y="4790195"/>
            <a:ext cx="5522496" cy="1384995"/>
          </a:xfrm>
          <a:prstGeom prst="rect">
            <a:avLst/>
          </a:prstGeom>
          <a:noFill/>
          <a:ln w="3175">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市町村調査結果概要に関する意見</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■加算の取得状況　　　　　　　　　　　　　　　　　　　　　　　　</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○手続きの煩雑さが課題</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○事務説明会があると理解が深まる。動画配信等の工夫が必要。</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■セルフプランに対するアプローチ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○一事業所だけでなく複数事業所</a:t>
            </a:r>
            <a:r>
              <a:rPr lang="ja-JP" altLang="en-US" sz="1200" dirty="0" smtClean="0">
                <a:latin typeface="HG丸ｺﾞｼｯｸM-PRO" panose="020F0600000000000000" pitchFamily="50" charset="-128"/>
                <a:ea typeface="HG丸ｺﾞｼｯｸM-PRO" panose="020F0600000000000000" pitchFamily="50" charset="-128"/>
              </a:rPr>
              <a:t>が関われるよう情報共有が</a:t>
            </a:r>
            <a:r>
              <a:rPr lang="ja-JP" altLang="en-US" sz="1200" dirty="0">
                <a:latin typeface="HG丸ｺﾞｼｯｸM-PRO" panose="020F0600000000000000" pitchFamily="50" charset="-128"/>
                <a:ea typeface="HG丸ｺﾞｼｯｸM-PRO" panose="020F0600000000000000" pitchFamily="50" charset="-128"/>
              </a:rPr>
              <a:t>必要</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○児の相談支援のネットワークの実態も調査項目にあればいいのではない</a:t>
            </a:r>
            <a:r>
              <a:rPr lang="ja-JP" altLang="en-US" sz="1200" dirty="0" smtClean="0">
                <a:latin typeface="HG丸ｺﾞｼｯｸM-PRO" panose="020F0600000000000000" pitchFamily="50" charset="-128"/>
                <a:ea typeface="HG丸ｺﾞｼｯｸM-PRO" panose="020F0600000000000000" pitchFamily="50" charset="-128"/>
              </a:rPr>
              <a:t>か</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1" name="スライド番号プレースホルダー 4"/>
          <p:cNvSpPr>
            <a:spLocks noGrp="1"/>
          </p:cNvSpPr>
          <p:nvPr>
            <p:ph type="sldNum" sz="quarter" idx="12"/>
          </p:nvPr>
        </p:nvSpPr>
        <p:spPr>
          <a:xfrm>
            <a:off x="11733450" y="6801060"/>
            <a:ext cx="458550" cy="383297"/>
          </a:xfrm>
        </p:spPr>
        <p:txBody>
          <a:bodyPr/>
          <a:lstStyle/>
          <a:p>
            <a:fld id="{1C2C60DF-5D73-46A2-8FFF-B4A756D3B2D0}" type="slidenum">
              <a:rPr kumimoji="1" lang="ja-JP" altLang="en-US" b="1" smtClean="0"/>
              <a:t>2</a:t>
            </a:fld>
            <a:endParaRPr kumimoji="1" lang="ja-JP" altLang="en-US" b="1" dirty="0"/>
          </a:p>
        </p:txBody>
      </p:sp>
      <p:sp>
        <p:nvSpPr>
          <p:cNvPr id="20" name="正方形/長方形 19"/>
          <p:cNvSpPr/>
          <p:nvPr/>
        </p:nvSpPr>
        <p:spPr>
          <a:xfrm>
            <a:off x="276726" y="71854"/>
            <a:ext cx="11718758" cy="3612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a:t>
            </a:r>
            <a:r>
              <a:rPr kumimoji="1" lang="en-US" altLang="ja-JP" b="1" dirty="0">
                <a:solidFill>
                  <a:schemeClr val="tx1"/>
                </a:solidFill>
                <a:latin typeface="Meiryo UI" panose="020B0604030504040204" pitchFamily="50" charset="-128"/>
                <a:ea typeface="Meiryo UI" panose="020B0604030504040204" pitchFamily="50" charset="-128"/>
              </a:rPr>
              <a:t>12/5</a:t>
            </a:r>
            <a:r>
              <a:rPr kumimoji="1" lang="ja-JP" altLang="en-US" b="1" dirty="0">
                <a:solidFill>
                  <a:schemeClr val="tx1"/>
                </a:solidFill>
                <a:latin typeface="Meiryo UI" panose="020B0604030504040204" pitchFamily="50" charset="-128"/>
                <a:ea typeface="Meiryo UI" panose="020B0604030504040204" pitchFamily="50" charset="-128"/>
              </a:rPr>
              <a:t>議論経過</a:t>
            </a:r>
            <a:r>
              <a:rPr kumimoji="1" lang="ja-JP" altLang="en-US" b="1" dirty="0" smtClean="0">
                <a:solidFill>
                  <a:schemeClr val="tx1"/>
                </a:solidFill>
                <a:latin typeface="Meiryo UI" panose="020B0604030504040204" pitchFamily="50" charset="-128"/>
                <a:ea typeface="Meiryo UI" panose="020B0604030504040204" pitchFamily="50" charset="-128"/>
              </a:rPr>
              <a:t>）テーマ１</a:t>
            </a:r>
            <a:r>
              <a:rPr kumimoji="1" lang="en-US" altLang="ja-JP" b="1" dirty="0" smtClean="0">
                <a:solidFill>
                  <a:schemeClr val="tx1"/>
                </a:solidFill>
                <a:latin typeface="Meiryo UI" panose="020B0604030504040204" pitchFamily="50" charset="-128"/>
                <a:ea typeface="Meiryo UI" panose="020B0604030504040204" pitchFamily="50" charset="-128"/>
              </a:rPr>
              <a:t>.</a:t>
            </a:r>
            <a:r>
              <a:rPr kumimoji="1" lang="ja-JP" altLang="en-US" b="1" dirty="0" err="1" smtClean="0">
                <a:solidFill>
                  <a:schemeClr val="tx1"/>
                </a:solidFill>
                <a:latin typeface="Meiryo UI" panose="020B0604030504040204" pitchFamily="50" charset="-128"/>
                <a:ea typeface="Meiryo UI" panose="020B0604030504040204" pitchFamily="50" charset="-128"/>
              </a:rPr>
              <a:t>障がい</a:t>
            </a:r>
            <a:r>
              <a:rPr kumimoji="1" lang="ja-JP" altLang="en-US" b="1" dirty="0" smtClean="0">
                <a:solidFill>
                  <a:schemeClr val="tx1"/>
                </a:solidFill>
                <a:latin typeface="Meiryo UI" panose="020B0604030504040204" pitchFamily="50" charset="-128"/>
                <a:ea typeface="Meiryo UI" panose="020B0604030504040204" pitchFamily="50" charset="-128"/>
              </a:rPr>
              <a:t>者の地域移行を支えるための相談支援体制について</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20315" y="4790194"/>
            <a:ext cx="6316578" cy="1384995"/>
          </a:xfrm>
          <a:prstGeom prst="rect">
            <a:avLst/>
          </a:prstGeom>
          <a:noFill/>
          <a:ln w="3175">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地域移行に関するその他の意見</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・入所前待機者へのアプローチ（入口会議の設置、体験の機会で準備（人材とセットで）　　　　　　　　　　　</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・施設へのアプローチ（チラシ等を活用した職員の地域移行に対する意識改革、意思決定</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支援の重要性、地域資源との連携）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インセンティブが働く仕組みが必要（施設からの地域移行計画を策定の場合等</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・退所後の地域生活を支える地域資源の強化・改善・開発・設備改修、地域生活移行プロ</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ジェクト、現実的な目標設定</a:t>
            </a:r>
            <a:r>
              <a:rPr lang="en-US" altLang="ja-JP" sz="1200" dirty="0" err="1" smtClean="0">
                <a:latin typeface="HG丸ｺﾞｼｯｸM-PRO" panose="020F0600000000000000" pitchFamily="50" charset="-128"/>
                <a:ea typeface="HG丸ｺﾞｼｯｸM-PRO" panose="020F0600000000000000" pitchFamily="50" charset="-128"/>
              </a:rPr>
              <a:t>etc</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20314" y="6369458"/>
            <a:ext cx="11959389" cy="523220"/>
          </a:xfrm>
          <a:prstGeom prst="rect">
            <a:avLst/>
          </a:prstGeom>
          <a:noFill/>
          <a:ln w="3175">
            <a:solidFill>
              <a:schemeClr val="tx1"/>
            </a:solidFill>
          </a:ln>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第２回ケアマネ部会での議論　テーマ２：</a:t>
            </a:r>
            <a:r>
              <a:rPr kumimoji="1" lang="ja-JP" altLang="en-US" sz="1400" dirty="0" smtClean="0">
                <a:latin typeface="HG丸ｺﾞｼｯｸM-PRO" panose="020F0600000000000000" pitchFamily="50" charset="-128"/>
                <a:ea typeface="HG丸ｺﾞｼｯｸM-PRO" panose="020F0600000000000000" pitchFamily="50" charset="-128"/>
              </a:rPr>
              <a:t>市町村</a:t>
            </a:r>
            <a:r>
              <a:rPr kumimoji="1" lang="ja-JP" altLang="en-US" sz="1400" dirty="0">
                <a:latin typeface="HG丸ｺﾞｼｯｸM-PRO" panose="020F0600000000000000" pitchFamily="50" charset="-128"/>
                <a:ea typeface="HG丸ｺﾞｼｯｸM-PRO" panose="020F0600000000000000" pitchFamily="50" charset="-128"/>
              </a:rPr>
              <a:t>の相談支援の機能を発揮するために（基幹相談・委託相談・指定特定の役割分担等を含む</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テーマ</a:t>
            </a:r>
            <a:r>
              <a:rPr kumimoji="1" lang="ja-JP" altLang="en-US" sz="1400" dirty="0" smtClean="0">
                <a:latin typeface="HG丸ｺﾞｼｯｸM-PRO" panose="020F0600000000000000" pitchFamily="50" charset="-128"/>
                <a:ea typeface="HG丸ｺﾞｼｯｸM-PRO" panose="020F0600000000000000" pitchFamily="50" charset="-128"/>
              </a:rPr>
              <a:t>３：これから</a:t>
            </a:r>
            <a:r>
              <a:rPr kumimoji="1" lang="ja-JP" altLang="en-US" sz="1400" dirty="0">
                <a:latin typeface="HG丸ｺﾞｼｯｸM-PRO" panose="020F0600000000000000" pitchFamily="50" charset="-128"/>
                <a:ea typeface="HG丸ｺﾞｼｯｸM-PRO" panose="020F0600000000000000" pitchFamily="50" charset="-128"/>
              </a:rPr>
              <a:t>の人材育成と確保のために</a:t>
            </a:r>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 name="下矢印 1"/>
          <p:cNvSpPr/>
          <p:nvPr/>
        </p:nvSpPr>
        <p:spPr>
          <a:xfrm>
            <a:off x="5029201" y="6044605"/>
            <a:ext cx="1287379" cy="324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697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107576" y="371277"/>
            <a:ext cx="11791656" cy="34667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914400">
              <a:defRPr/>
            </a:pP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論点：基幹相談支援センターの果たすべき役割について</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spc="-100" dirty="0" smtClean="0">
                <a:solidFill>
                  <a:schemeClr val="tx1"/>
                </a:solidFill>
                <a:latin typeface="HG丸ｺﾞｼｯｸM-PRO" panose="020F0600000000000000" pitchFamily="50" charset="-128"/>
                <a:ea typeface="HG丸ｺﾞｼｯｸM-PRO" panose="020F0600000000000000" pitchFamily="50" charset="-128"/>
              </a:rPr>
              <a:t>①地域事情に応じた市町村、基幹相談、委託相談、指定特定の各役割</a:t>
            </a:r>
            <a:r>
              <a:rPr kumimoji="1" lang="ja-JP" altLang="en-US" sz="1200" spc="-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spc="-100" dirty="0" smtClean="0">
                <a:solidFill>
                  <a:schemeClr val="tx1"/>
                </a:solidFill>
                <a:latin typeface="HG丸ｺﾞｼｯｸM-PRO" panose="020F0600000000000000" pitchFamily="50" charset="-128"/>
                <a:ea typeface="HG丸ｺﾞｼｯｸM-PRO" panose="020F0600000000000000" pitchFamily="50" charset="-128"/>
              </a:rPr>
              <a:t> 　　 ②各機関</a:t>
            </a:r>
            <a:r>
              <a:rPr kumimoji="1" lang="ja-JP" altLang="en-US" sz="1200" spc="-100" dirty="0">
                <a:solidFill>
                  <a:schemeClr val="tx1"/>
                </a:solidFill>
                <a:latin typeface="HG丸ｺﾞｼｯｸM-PRO" panose="020F0600000000000000" pitchFamily="50" charset="-128"/>
                <a:ea typeface="HG丸ｺﾞｼｯｸM-PRO" panose="020F0600000000000000" pitchFamily="50" charset="-128"/>
              </a:rPr>
              <a:t>が役割分担した上</a:t>
            </a:r>
            <a:r>
              <a:rPr kumimoji="1" lang="ja-JP" altLang="en-US" sz="1200" spc="-100" dirty="0" smtClean="0">
                <a:solidFill>
                  <a:schemeClr val="tx1"/>
                </a:solidFill>
                <a:latin typeface="HG丸ｺﾞｼｯｸM-PRO" panose="020F0600000000000000" pitchFamily="50" charset="-128"/>
                <a:ea typeface="HG丸ｺﾞｼｯｸM-PRO" panose="020F0600000000000000" pitchFamily="50" charset="-128"/>
              </a:rPr>
              <a:t>で連携</a:t>
            </a:r>
            <a:r>
              <a:rPr kumimoji="1" lang="ja-JP" altLang="en-US" sz="1200" spc="-100" dirty="0">
                <a:solidFill>
                  <a:schemeClr val="tx1"/>
                </a:solidFill>
                <a:latin typeface="HG丸ｺﾞｼｯｸM-PRO" panose="020F0600000000000000" pitchFamily="50" charset="-128"/>
                <a:ea typeface="HG丸ｺﾞｼｯｸM-PRO" panose="020F0600000000000000" pitchFamily="50" charset="-128"/>
              </a:rPr>
              <a:t>してネットワークを構築していくためには</a:t>
            </a:r>
            <a:endParaRPr kumimoji="1" lang="en-US" altLang="ja-JP" sz="1200" spc="-100"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③協議会を通じた「地域づくり」を進めていくためには　　　　　　  ④相談支援体制の充実・強化に向けた府の役割について</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＜委員からの主な意見＞</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〇地域における地域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診断や地域のアセスメントが</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、おそらくきちんとできておらず、地域資源の開発につながっていかない</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のではないか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寄せられて</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くるニーズ</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を地域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の問題としてどのように</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捉えて支援</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につなげていくのかという</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枠組みの整備や支援技術の向上が今後</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の大きな</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〇課題解決に向けては、市町村（行政）の</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バックアップ</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体制が非常に重要。ネットワークのあり方ももう少し広義で地域事情に応じてしっかりと考えていかないと、　</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ニーズとマッチしないような支援が展開される危険が出てくるのではないか。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〇地域実態を把握する手段と</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しても自立</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支援協議会をもっと上手く活用</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できれば。（官民協働のメリット）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〇自立支援協議会のメンバーが固定しておりマンネリ化が課題。（東大阪市は</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年度は協議会改革を実施）</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〇協議会の活性化のためには、主任相談支援専門員の関わりが必要。具体的な関わり方を示していく必要がある。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〇地域づくりを実感するためにも協議会の中で評価指針を持つべきではないか。３年ごとのアンケート等で取組成果を可視化する等、「地域づくりの目標」として</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今後の計画の中で、行政と協議会が連携して数値化していく等。</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〇指定特定相談支援事業所</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から地域課題の抽出ができる体制が重要</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。その課題解決に向けて検討していく中でネットワークが形成されていく。</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〇地域資源の見える化。</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〇相談支援体制については、市町村の事情に応じて二層構造であったり、地区割や</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種別割等、それぞれの特徴を整理する作業が必要。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a:xfrm>
            <a:off x="11800112" y="6803175"/>
            <a:ext cx="391887" cy="383297"/>
          </a:xfrm>
        </p:spPr>
        <p:txBody>
          <a:bodyPr/>
          <a:lstStyle/>
          <a:p>
            <a:fld id="{8FAA0CB3-FBDA-4FDF-8A68-02BE07DD261E}" type="slidenum">
              <a:rPr kumimoji="1" lang="ja-JP" altLang="en-US" b="1" smtClean="0"/>
              <a:t>3</a:t>
            </a:fld>
            <a:endParaRPr kumimoji="1" lang="ja-JP" altLang="en-US" b="1" dirty="0"/>
          </a:p>
        </p:txBody>
      </p:sp>
      <p:sp>
        <p:nvSpPr>
          <p:cNvPr id="15" name="正方形/長方形 14"/>
          <p:cNvSpPr/>
          <p:nvPr/>
        </p:nvSpPr>
        <p:spPr>
          <a:xfrm>
            <a:off x="153544" y="99673"/>
            <a:ext cx="11745688" cy="27160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３</a:t>
            </a:r>
            <a:r>
              <a:rPr kumimoji="1" lang="en-US" altLang="ja-JP" b="1" dirty="0" smtClean="0">
                <a:solidFill>
                  <a:schemeClr val="tx1"/>
                </a:solidFill>
                <a:latin typeface="Meiryo UI" panose="020B0604030504040204" pitchFamily="50" charset="-128"/>
                <a:ea typeface="Meiryo UI" panose="020B0604030504040204" pitchFamily="50" charset="-128"/>
              </a:rPr>
              <a:t>/14</a:t>
            </a:r>
            <a:r>
              <a:rPr kumimoji="1" lang="ja-JP" altLang="en-US" b="1" dirty="0" smtClean="0">
                <a:solidFill>
                  <a:schemeClr val="tx1"/>
                </a:solidFill>
                <a:latin typeface="Meiryo UI" panose="020B0604030504040204" pitchFamily="50" charset="-128"/>
                <a:ea typeface="Meiryo UI" panose="020B0604030504040204" pitchFamily="50" charset="-128"/>
              </a:rPr>
              <a:t>議論</a:t>
            </a:r>
            <a:r>
              <a:rPr kumimoji="1" lang="ja-JP" altLang="en-US" b="1" dirty="0">
                <a:solidFill>
                  <a:schemeClr val="tx1"/>
                </a:solidFill>
                <a:latin typeface="Meiryo UI" panose="020B0604030504040204" pitchFamily="50" charset="-128"/>
                <a:ea typeface="Meiryo UI" panose="020B0604030504040204" pitchFamily="50" charset="-128"/>
              </a:rPr>
              <a:t>経過</a:t>
            </a:r>
            <a:r>
              <a:rPr kumimoji="1" lang="ja-JP" altLang="en-US" b="1" dirty="0" smtClean="0">
                <a:solidFill>
                  <a:schemeClr val="tx1"/>
                </a:solidFill>
                <a:latin typeface="Meiryo UI" panose="020B0604030504040204" pitchFamily="50" charset="-128"/>
                <a:ea typeface="Meiryo UI" panose="020B0604030504040204" pitchFamily="50" charset="-128"/>
              </a:rPr>
              <a:t>）テーマ２　市町村の相談支援の機能を発揮するために</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07576" y="4407865"/>
            <a:ext cx="11791656" cy="266670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914400">
              <a:defRPr/>
            </a:pPr>
            <a:r>
              <a:rPr lang="ja-JP" altLang="en-US" sz="1400" b="1" dirty="0">
                <a:solidFill>
                  <a:schemeClr val="tx1"/>
                </a:solidFill>
                <a:latin typeface="HG丸ｺﾞｼｯｸM-PRO" panose="020F0600000000000000" pitchFamily="50" charset="-128"/>
                <a:ea typeface="HG丸ｺﾞｼｯｸM-PRO" panose="020F0600000000000000" pitchFamily="50" charset="-128"/>
              </a:rPr>
              <a:t>論点</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：相談支援専門員の人材育成と確保について</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①主任相談支援</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専門員及び相談支援専門員の計画的な配置について</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②基幹相談支援センターにおける主任相談支援専門員の役割について</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③適切な相談支援</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行うための相談支援専門員のスキルアップについて　④相談支援事業所等の協働について</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委員からの主な意見＞</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〇主任専門員を育成するというより指定特定事業所をどうバックアップするかという方が課題。主任候補も少なく、</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なかなか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育成まで手が回らない。</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〇主任専門員が基幹センターに配置され、人材育成や地域づくり等、中心になってソーシャルアクションをつくっていく形は良い。</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他にも指定特定事業所に配置される場合は、基幹センターや委託事業所のような拠点機関との連携を促す役割もある。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〇計画的な配置を市町村に促すためにも、配置状況を分析し、毎年の調査項目でもう少し市町村に投げかけてもいいと思う。</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〇主任専門員の認知不足。どのような役割を担うのか、もっと周知が必要。併せてスキルアップの体制等のバックアップも必要。</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〇相談支援専門員の研修修了後のフォローアップを検討する材料として、就業状況調査では配置事業所の新規</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or</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既存、規模等も調査が必要。</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〇事業所の協働については、地域生活支援拠点が条件となるため、現場としてはなかなか活用しにくい。先進事例の情報発信に努める必要がある。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〇今後、初任研修修了後のフォローアップ、加算の取り方に関する研修、</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ICT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等を活用した</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支援・質</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向上に関する検討も</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必要。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p>
          <a:p>
            <a:pPr algn="just" defTabSz="914400">
              <a:defRPr/>
            </a:pP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07576" y="4077230"/>
            <a:ext cx="11791656" cy="33063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テーマ３</a:t>
            </a:r>
            <a:r>
              <a:rPr kumimoji="1" lang="ja-JP" altLang="en-US" b="1" dirty="0">
                <a:solidFill>
                  <a:schemeClr val="tx1"/>
                </a:solidFill>
                <a:latin typeface="Meiryo UI" panose="020B0604030504040204" pitchFamily="50" charset="-128"/>
                <a:ea typeface="Meiryo UI"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rPr>
              <a:t>これから</a:t>
            </a:r>
            <a:r>
              <a:rPr kumimoji="1" lang="ja-JP" altLang="en-US" b="1" dirty="0">
                <a:solidFill>
                  <a:schemeClr val="tx1"/>
                </a:solidFill>
                <a:latin typeface="Meiryo UI" panose="020B0604030504040204" pitchFamily="50" charset="-128"/>
                <a:ea typeface="Meiryo UI" panose="020B0604030504040204" pitchFamily="50" charset="-128"/>
              </a:rPr>
              <a:t>の人材育成と確保のために</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589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2307</Words>
  <Application>Microsoft Office PowerPoint</Application>
  <PresentationFormat>ユーザー設定</PresentationFormat>
  <Paragraphs>106</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3</vt:i4>
      </vt:variant>
    </vt:vector>
  </HeadingPairs>
  <TitlesOfParts>
    <vt:vector size="15" baseType="lpstr">
      <vt:lpstr>HG丸ｺﾞｼｯｸM-PRO</vt:lpstr>
      <vt:lpstr>Meiryo UI</vt:lpstr>
      <vt:lpstr>ＭＳ Ｐゴシック</vt:lpstr>
      <vt:lpstr>メイリオ</vt:lpstr>
      <vt:lpstr>游ゴシック</vt:lpstr>
      <vt:lpstr>游ゴシック Light</vt:lpstr>
      <vt:lpstr>Arial</vt:lpstr>
      <vt:lpstr>Calibri</vt:lpstr>
      <vt:lpstr>Calibri Light</vt:lpstr>
      <vt:lpstr>Times New Roman</vt:lpstr>
      <vt:lpstr>Office テーマ</vt:lpstr>
      <vt:lpstr>3_デザインの設定</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2023-07-04T03:04:30Z</dcterms:created>
  <dcterms:modified xsi:type="dcterms:W3CDTF">2023-07-04T03:04:34Z</dcterms:modified>
</cp:coreProperties>
</file>