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drawings/drawing1.xml" ContentType="application/vnd.openxmlformats-officedocument.drawingml.chartshapes+xml"/>
  <Override PartName="/ppt/charts/chart4.xml" ContentType="application/vnd.openxmlformats-officedocument.drawingml.chart+xml"/>
  <Override PartName="/ppt/drawings/drawing2.xml" ContentType="application/vnd.openxmlformats-officedocument.drawingml.chartshapes+xml"/>
  <Override PartName="/ppt/notesSlides/notesSlide2.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drawings/drawing3.xml" ContentType="application/vnd.openxmlformats-officedocument.drawingml.chartshapes+xml"/>
  <Override PartName="/ppt/charts/chart8.xml" ContentType="application/vnd.openxmlformats-officedocument.drawingml.chart+xml"/>
  <Override PartName="/ppt/drawings/drawing4.xml" ContentType="application/vnd.openxmlformats-officedocument.drawingml.chartshapes+xml"/>
  <Override PartName="/ppt/notesSlides/notesSlide3.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5.xml" ContentType="application/vnd.openxmlformats-officedocument.drawingml.chartshapes+xml"/>
  <Override PartName="/ppt/notesSlides/notesSlide4.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6.xml" ContentType="application/vnd.openxmlformats-officedocument.drawingml.chartshapes+xml"/>
  <Override PartName="/ppt/charts/chart16.xml" ContentType="application/vnd.openxmlformats-officedocument.drawingml.chart+xml"/>
  <Override PartName="/ppt/charts/style3.xml" ContentType="application/vnd.ms-office.chartstyle+xml"/>
  <Override PartName="/ppt/charts/colors3.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drawings/drawing7.xml" ContentType="application/vnd.openxmlformats-officedocument.drawingml.chartshapes+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4.xml" ContentType="application/vnd.ms-office.chartstyle+xml"/>
  <Override PartName="/ppt/charts/colors4.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style5.xml" ContentType="application/vnd.ms-office.chartstyle+xml"/>
  <Override PartName="/ppt/charts/colors5.xml" ContentType="application/vnd.ms-office.chartcolorstyle+xml"/>
  <Override PartName="/ppt/charts/chart27.xml" ContentType="application/vnd.openxmlformats-officedocument.drawingml.chart+xml"/>
  <Override PartName="/ppt/charts/style6.xml" ContentType="application/vnd.ms-office.chartstyle+xml"/>
  <Override PartName="/ppt/charts/colors6.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5.xml" ContentType="application/vnd.openxmlformats-officedocument.presentationml.notesSlide+xml"/>
  <Override PartName="/ppt/charts/chart31.xml" ContentType="application/vnd.openxmlformats-officedocument.drawingml.chart+xml"/>
  <Override PartName="/ppt/charts/style8.xml" ContentType="application/vnd.ms-office.chartstyle+xml"/>
  <Override PartName="/ppt/charts/colors8.xml" ContentType="application/vnd.ms-office.chartcolorstyle+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8.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5.xml" ContentType="application/vnd.openxmlformats-officedocument.drawingml.chart+xml"/>
  <Override PartName="/ppt/charts/chart36.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9.xml" ContentType="application/vnd.openxmlformats-officedocument.drawingml.chartshapes+xml"/>
  <Override PartName="/ppt/notesSlides/notesSlide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0.xml" ContentType="application/vnd.openxmlformats-officedocument.drawingml.chartshapes+xml"/>
  <Override PartName="/ppt/charts/chart40.xml" ContentType="application/vnd.openxmlformats-officedocument.drawingml.chart+xml"/>
  <Override PartName="/ppt/charts/chart4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2.xml" ContentType="application/vnd.openxmlformats-officedocument.drawingml.chart+xml"/>
  <Override PartName="/ppt/charts/chart4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11.xml" ContentType="application/vnd.openxmlformats-officedocument.drawingml.chartshapes+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12.xml" ContentType="application/vnd.openxmlformats-officedocument.drawingml.chartshapes+xml"/>
  <Override PartName="/ppt/charts/chart47.xml" ContentType="application/vnd.openxmlformats-officedocument.drawingml.chart+xml"/>
  <Override PartName="/ppt/charts/chart4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49.xml" ContentType="application/vnd.openxmlformats-officedocument.drawingml.chart+xml"/>
  <Override PartName="/ppt/charts/chart50.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51.xml" ContentType="application/vnd.openxmlformats-officedocument.drawingml.chart+xml"/>
  <Override PartName="/ppt/charts/chart52.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53.xml" ContentType="application/vnd.openxmlformats-officedocument.drawingml.chart+xml"/>
  <Override PartName="/ppt/charts/chart54.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55.xml" ContentType="application/vnd.openxmlformats-officedocument.drawingml.chart+xml"/>
  <Override PartName="/ppt/charts/chart56.xml" ContentType="application/vnd.openxmlformats-officedocument.drawingml.chart+xml"/>
  <Override PartName="/ppt/charts/style19.xml" ContentType="application/vnd.ms-office.chartstyle+xml"/>
  <Override PartName="/ppt/charts/colors19.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52" r:id="rId1"/>
    <p:sldMasterId id="2147483864" r:id="rId2"/>
  </p:sldMasterIdLst>
  <p:notesMasterIdLst>
    <p:notesMasterId r:id="rId42"/>
  </p:notesMasterIdLst>
  <p:handoutMasterIdLst>
    <p:handoutMasterId r:id="rId43"/>
  </p:handoutMasterIdLst>
  <p:sldIdLst>
    <p:sldId id="318" r:id="rId3"/>
    <p:sldId id="332" r:id="rId4"/>
    <p:sldId id="319" r:id="rId5"/>
    <p:sldId id="320" r:id="rId6"/>
    <p:sldId id="321" r:id="rId7"/>
    <p:sldId id="322" r:id="rId8"/>
    <p:sldId id="323" r:id="rId9"/>
    <p:sldId id="324" r:id="rId10"/>
    <p:sldId id="325" r:id="rId11"/>
    <p:sldId id="326" r:id="rId12"/>
    <p:sldId id="327" r:id="rId13"/>
    <p:sldId id="344" r:id="rId14"/>
    <p:sldId id="345" r:id="rId15"/>
    <p:sldId id="331" r:id="rId16"/>
    <p:sldId id="333" r:id="rId17"/>
    <p:sldId id="354" r:id="rId18"/>
    <p:sldId id="334" r:id="rId19"/>
    <p:sldId id="335" r:id="rId20"/>
    <p:sldId id="336" r:id="rId21"/>
    <p:sldId id="338" r:id="rId22"/>
    <p:sldId id="343" r:id="rId23"/>
    <p:sldId id="337" r:id="rId24"/>
    <p:sldId id="339" r:id="rId25"/>
    <p:sldId id="340" r:id="rId26"/>
    <p:sldId id="341" r:id="rId27"/>
    <p:sldId id="346" r:id="rId28"/>
    <p:sldId id="347" r:id="rId29"/>
    <p:sldId id="348" r:id="rId30"/>
    <p:sldId id="349" r:id="rId31"/>
    <p:sldId id="350" r:id="rId32"/>
    <p:sldId id="351" r:id="rId33"/>
    <p:sldId id="352" r:id="rId34"/>
    <p:sldId id="353" r:id="rId35"/>
    <p:sldId id="355" r:id="rId36"/>
    <p:sldId id="356" r:id="rId37"/>
    <p:sldId id="357" r:id="rId38"/>
    <p:sldId id="358" r:id="rId39"/>
    <p:sldId id="359" r:id="rId40"/>
    <p:sldId id="360" r:id="rId41"/>
  </p:sldIdLst>
  <p:sldSz cx="9144000" cy="6858000" type="screen4x3"/>
  <p:notesSz cx="7104063" cy="10234613"/>
  <p:defaultTextStyle>
    <a:defPPr>
      <a:defRPr lang="ja-JP"/>
    </a:defPPr>
    <a:lvl1pPr algn="l" rtl="0" fontAlgn="base">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fontAlgn="base">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fontAlgn="base">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fontAlgn="base">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fontAlgn="base">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F9999"/>
    <a:srgbClr val="FFCC99"/>
    <a:srgbClr val="7BE998"/>
    <a:srgbClr val="FECADD"/>
    <a:srgbClr val="FEDAE7"/>
    <a:srgbClr val="FF99CC"/>
    <a:srgbClr val="FFCCCC"/>
    <a:srgbClr val="14CE83"/>
    <a:srgbClr val="C3F5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44" autoAdjust="0"/>
    <p:restoredTop sz="92639" autoAdjust="0"/>
  </p:normalViewPr>
  <p:slideViewPr>
    <p:cSldViewPr>
      <p:cViewPr varScale="1">
        <p:scale>
          <a:sx n="69" d="100"/>
          <a:sy n="69" d="100"/>
        </p:scale>
        <p:origin x="1530" y="66"/>
      </p:cViewPr>
      <p:guideLst>
        <p:guide orient="horz" pos="2160"/>
        <p:guide pos="2880"/>
      </p:guideLst>
    </p:cSldViewPr>
  </p:slideViewPr>
  <p:outlineViewPr>
    <p:cViewPr>
      <p:scale>
        <a:sx n="33" d="100"/>
        <a:sy n="33" d="100"/>
      </p:scale>
      <p:origin x="0" y="-390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______1.xlsx"/></Relationships>
</file>

<file path=ppt/charts/_rels/chart11.xml.rels><?xml version="1.0" encoding="UTF-8" standalone="yes"?>
<Relationships xmlns="http://schemas.openxmlformats.org/package/2006/relationships"><Relationship Id="rId1" Type="http://schemas.openxmlformats.org/officeDocument/2006/relationships/oleObject" Target="file:///\\10.19.12.25\tisui\&#12381;&#12288;&#30456;&#35527;&#25903;&#25588;&#38306;&#20418;\&#9733;&#30456;&#35527;&#25903;&#25588;&#23455;&#24907;&#35519;&#26619;&#12304;&#21402;&#21172;&#30465;&#12305;\R4&#24180;&#24230;&#35519;&#26619;\06&#12464;&#12521;&#12501;&#12539;&#12487;&#12540;&#12479;&#20316;&#25104;&#29992;\01&#12304;&#24066;&#30010;&#26449;&#22238;&#31572;&#12501;&#12449;&#12452;&#12523;&#12305;&#12288;&#8251;&#22269;&#38917;&#30446;\&#65308;&#12464;&#12521;&#12501;&#20316;&#25104;&#29992;&#65310;&#12304;&#22823;&#38442;&#24220;&#12305;03_&#22238;&#31572;&#12501;&#12449;&#12452;&#12523;&#65288;&#24066;&#30010;&#26449;&#29992;&#65289;ver.1.3%20-%20&#12467;&#12500;&#12540;.xlsx" TargetMode="External"/></Relationships>
</file>

<file path=ppt/charts/_rels/chart12.xml.rels><?xml version="1.0" encoding="UTF-8" standalone="yes"?>
<Relationships xmlns="http://schemas.openxmlformats.org/package/2006/relationships"><Relationship Id="rId3" Type="http://schemas.openxmlformats.org/officeDocument/2006/relationships/oleObject" Target="file:///\\G0000SV0NS101\sHome3$\OkaChi\&#65288;&#23713;&#65289;&#65308;&#12464;&#12521;&#12501;&#20316;&#25104;&#29992;&#65310;&#12304;&#22823;&#38442;&#24220;&#12305;03_&#22238;&#31572;&#12501;&#12449;&#12452;&#12523;&#65288;&#24066;&#30010;&#26449;&#29992;&#65289;ver.1.3%20-%20&#12467;&#12500;&#12540;.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5.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______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______3.xlsx"/></Relationships>
</file>

<file path=ppt/charts/_rels/chart15.xml.rels><?xml version="1.0" encoding="UTF-8" standalone="yes"?>
<Relationships xmlns="http://schemas.openxmlformats.org/package/2006/relationships"><Relationship Id="rId3" Type="http://schemas.openxmlformats.org/officeDocument/2006/relationships/oleObject" Target="file:///\\10.19.12.25\tisui\&#12381;&#12288;&#30456;&#35527;&#25903;&#25588;&#38306;&#20418;\&#9733;&#30456;&#35527;&#25903;&#25588;&#23455;&#24907;&#35519;&#26619;&#12304;&#21402;&#21172;&#30465;&#12305;\R4&#24180;&#24230;&#35519;&#26619;\06&#12464;&#12521;&#12501;&#12539;&#12487;&#12540;&#12479;&#20316;&#25104;&#29992;\01&#12304;&#24066;&#30010;&#26449;&#22238;&#31572;&#12501;&#12449;&#12452;&#12523;&#12305;&#12288;&#8251;&#22269;&#38917;&#30446;\&#65308;&#12464;&#12521;&#12501;&#20316;&#25104;&#29992;&#65310;&#12304;&#22823;&#38442;&#24220;&#12305;03_&#22238;&#31572;&#12501;&#12449;&#12452;&#12523;&#65288;&#24066;&#30010;&#26449;&#29992;&#65289;ver.1.3%20-%20&#12467;&#12500;&#12540;.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6.xml"/></Relationships>
</file>

<file path=ppt/charts/_rels/chart16.xml.rels><?xml version="1.0" encoding="UTF-8" standalone="yes"?>
<Relationships xmlns="http://schemas.openxmlformats.org/package/2006/relationships"><Relationship Id="rId3" Type="http://schemas.openxmlformats.org/officeDocument/2006/relationships/oleObject" Target="file:///\\10.19.12.25\tisui\&#12381;&#12288;&#30456;&#35527;&#25903;&#25588;&#38306;&#20418;\&#9733;&#30456;&#35527;&#25903;&#25588;&#23455;&#24907;&#35519;&#26619;&#12304;&#21402;&#21172;&#30465;&#12305;\R4&#24180;&#24230;&#35519;&#26619;\06&#12464;&#12521;&#12501;&#12539;&#12487;&#12540;&#12479;&#20316;&#25104;&#29992;\01&#12304;&#24066;&#30010;&#26449;&#22238;&#31572;&#12501;&#12449;&#12452;&#12523;&#12305;&#12288;&#8251;&#22269;&#38917;&#30446;\&#65308;&#12464;&#12521;&#12501;&#20316;&#25104;&#29992;&#65310;&#12304;&#22823;&#38442;&#24220;&#12305;03_&#22238;&#31572;&#12501;&#12449;&#12452;&#12523;&#65288;&#24066;&#30010;&#26449;&#29992;&#65289;ver.1.3%20-%20&#12467;&#12500;&#12540;.xlsx" TargetMode="External"/><Relationship Id="rId2" Type="http://schemas.microsoft.com/office/2011/relationships/chartColorStyle" Target="colors3.xml"/><Relationship Id="rId1" Type="http://schemas.microsoft.com/office/2011/relationships/chartStyle" Target="style3.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______4.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______5.xlsx"/></Relationships>
</file>

<file path=ppt/charts/_rels/chart19.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file:///\\10.19.12.25\tisui\&#12381;&#12288;&#30456;&#35527;&#25903;&#25588;&#38306;&#20418;\&#9733;&#30456;&#35527;&#25903;&#25588;&#23455;&#24907;&#35519;&#26619;&#12304;&#21402;&#21172;&#30465;&#12305;\R4&#24180;&#24230;&#35519;&#26619;\06&#12464;&#12521;&#12501;&#12539;&#12487;&#12540;&#12479;&#20316;&#25104;&#29992;\01&#12304;&#24066;&#30010;&#26449;&#22238;&#31572;&#12501;&#12449;&#12452;&#12523;&#12305;&#12288;&#8251;&#22269;&#38917;&#30446;\&#65308;&#12464;&#12521;&#12501;&#20316;&#25104;&#29992;&#65310;&#12304;&#22823;&#38442;&#24220;&#12305;03_&#22238;&#31572;&#12501;&#12449;&#12452;&#12523;&#65288;&#24066;&#30010;&#26449;&#29992;&#65289;ver.1.3%20-%20&#12467;&#12500;&#12540;.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20.xml.rels><?xml version="1.0" encoding="UTF-8" standalone="yes"?>
<Relationships xmlns="http://schemas.openxmlformats.org/package/2006/relationships"><Relationship Id="rId1" Type="http://schemas.openxmlformats.org/officeDocument/2006/relationships/oleObject" Target="file:///\\10.19.12.25\tisui\&#12381;&#12288;&#30456;&#35527;&#25903;&#25588;&#38306;&#20418;\&#9733;&#30456;&#35527;&#25903;&#25588;&#23455;&#24907;&#35519;&#26619;&#12304;&#21402;&#21172;&#30465;&#12305;\R4&#24180;&#24230;&#35519;&#26619;\06&#12464;&#12521;&#12501;&#12539;&#12487;&#12540;&#12479;&#20316;&#25104;&#29992;\01&#12304;&#24066;&#30010;&#26449;&#22238;&#31572;&#12501;&#12449;&#12452;&#12523;&#12305;&#12288;&#8251;&#22269;&#38917;&#30446;\&#65308;&#12464;&#12521;&#12501;&#20316;&#25104;&#29992;&#65310;&#12304;&#22823;&#38442;&#24220;&#12305;03_&#22238;&#31572;&#12501;&#12449;&#12452;&#12523;&#65288;&#24066;&#30010;&#26449;&#29992;&#65289;ver.1.3%20-%20&#12467;&#12500;&#12540;.xlsx" TargetMode="Externa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______6.xlsx"/></Relationships>
</file>

<file path=ppt/charts/_rels/chart22.xml.rels><?xml version="1.0" encoding="UTF-8" standalone="yes"?>
<Relationships xmlns="http://schemas.openxmlformats.org/package/2006/relationships"><Relationship Id="rId3" Type="http://schemas.openxmlformats.org/officeDocument/2006/relationships/oleObject" Target="file:///\\10.19.12.25\tisui\&#12381;&#12288;&#30456;&#35527;&#25903;&#25588;&#38306;&#20418;\&#9733;&#30456;&#35527;&#25903;&#25588;&#23455;&#24907;&#35519;&#26619;&#12304;&#21402;&#21172;&#30465;&#12305;\R4&#24180;&#24230;&#35519;&#26619;\06&#12464;&#12521;&#12501;&#12539;&#12487;&#12540;&#12479;&#20316;&#25104;&#29992;\01&#12304;&#24066;&#30010;&#26449;&#22238;&#31572;&#12501;&#12449;&#12452;&#12523;&#12305;&#12288;&#8251;&#22269;&#38917;&#30446;\&#65308;&#12464;&#12521;&#12501;&#20316;&#25104;&#29992;&#65310;&#12304;&#22823;&#38442;&#24220;&#12305;03_&#22238;&#31572;&#12501;&#12449;&#12452;&#12523;&#65288;&#24066;&#30010;&#26449;&#29992;&#65289;ver.1.3%20-%20&#12467;&#12500;&#12540;.xlsx" TargetMode="External"/><Relationship Id="rId2" Type="http://schemas.microsoft.com/office/2011/relationships/chartColorStyle" Target="colors4.xml"/><Relationship Id="rId1" Type="http://schemas.microsoft.com/office/2011/relationships/chartStyle" Target="style4.xml"/></Relationships>
</file>

<file path=ppt/charts/_rels/chart23.xml.rels><?xml version="1.0" encoding="UTF-8" standalone="yes"?>
<Relationships xmlns="http://schemas.openxmlformats.org/package/2006/relationships"><Relationship Id="rId1" Type="http://schemas.openxmlformats.org/officeDocument/2006/relationships/oleObject" Target="file:///\\10.19.12.25\tisui\&#12381;&#12288;&#30456;&#35527;&#25903;&#25588;&#38306;&#20418;\&#9733;&#30456;&#35527;&#25903;&#25588;&#23455;&#24907;&#35519;&#26619;&#12304;&#21402;&#21172;&#30465;&#12305;\R4&#24180;&#24230;&#35519;&#26619;\06&#12464;&#12521;&#12501;&#12539;&#12487;&#12540;&#12479;&#20316;&#25104;&#29992;\01&#12304;&#24066;&#30010;&#26449;&#22238;&#31572;&#12501;&#12449;&#12452;&#12523;&#12305;&#12288;&#8251;&#22269;&#38917;&#30446;\&#65308;&#12464;&#12521;&#12501;&#20316;&#25104;&#29992;&#65310;&#12304;&#22823;&#38442;&#24220;&#12305;03_&#22238;&#31572;&#12501;&#12449;&#12452;&#12523;&#65288;&#24066;&#30010;&#26449;&#29992;&#65289;ver.1.3%20-%20&#12467;&#12500;&#12540;.xlsx" TargetMode="External"/></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______7.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______8.xlsx"/></Relationships>
</file>

<file path=ppt/charts/_rels/chart26.xml.rels><?xml version="1.0" encoding="UTF-8" standalone="yes"?>
<Relationships xmlns="http://schemas.openxmlformats.org/package/2006/relationships"><Relationship Id="rId3" Type="http://schemas.openxmlformats.org/officeDocument/2006/relationships/oleObject" Target="file:///\\10.19.12.25\tisui\&#12381;&#12288;&#30456;&#35527;&#25903;&#25588;&#38306;&#20418;\&#9733;&#30456;&#35527;&#25903;&#25588;&#23455;&#24907;&#35519;&#26619;&#12304;&#21402;&#21172;&#30465;&#12305;\R4&#24180;&#24230;&#35519;&#26619;\06&#12464;&#12521;&#12501;&#12539;&#12487;&#12540;&#12479;&#20316;&#25104;&#29992;\01&#12304;&#24066;&#30010;&#26449;&#22238;&#31572;&#12501;&#12449;&#12452;&#12523;&#12305;&#12288;&#8251;&#22269;&#38917;&#30446;\&#65308;&#12464;&#12521;&#12501;&#20316;&#25104;&#29992;&#65310;&#12304;&#22823;&#38442;&#24220;&#12305;03_&#22238;&#31572;&#12501;&#12449;&#12452;&#12523;&#65288;&#24066;&#30010;&#26449;&#29992;&#65289;ver.1.3%20-%20&#12467;&#12500;&#12540;.xlsx" TargetMode="External"/><Relationship Id="rId2" Type="http://schemas.microsoft.com/office/2011/relationships/chartColorStyle" Target="colors5.xml"/><Relationship Id="rId1" Type="http://schemas.microsoft.com/office/2011/relationships/chartStyle" Target="style5.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______9.xlsx"/><Relationship Id="rId2" Type="http://schemas.microsoft.com/office/2011/relationships/chartColorStyle" Target="colors6.xml"/><Relationship Id="rId1" Type="http://schemas.microsoft.com/office/2011/relationships/chartStyle" Target="style6.xml"/></Relationships>
</file>

<file path=ppt/charts/_rels/chart28.xml.rels><?xml version="1.0" encoding="UTF-8" standalone="yes"?>
<Relationships xmlns="http://schemas.openxmlformats.org/package/2006/relationships"><Relationship Id="rId1" Type="http://schemas.openxmlformats.org/officeDocument/2006/relationships/oleObject" Target="file:///\\10.19.12.25\tisui\&#12381;&#12288;&#30456;&#35527;&#25903;&#25588;&#38306;&#20418;\&#9733;&#30456;&#35527;&#25903;&#25588;&#23455;&#24907;&#35519;&#26619;&#12304;&#21402;&#21172;&#30465;&#12305;\R4&#24180;&#24230;&#35519;&#26619;\06&#12464;&#12521;&#12501;&#12539;&#12487;&#12540;&#12479;&#20316;&#25104;&#29992;\01&#12304;&#24066;&#30010;&#26449;&#22238;&#31572;&#12501;&#12449;&#12452;&#12523;&#12305;&#12288;&#8251;&#22269;&#38917;&#30446;\&#65308;&#12464;&#12521;&#12501;&#20316;&#25104;&#29992;&#65310;&#12304;&#22823;&#38442;&#24220;&#12305;03_&#22238;&#31572;&#12501;&#12449;&#12452;&#12523;&#65288;&#24066;&#30010;&#26449;&#29992;&#65289;ver.1.3%20-%20&#12467;&#12500;&#12540;.xlsx" TargetMode="External"/></Relationships>
</file>

<file path=ppt/charts/_rels/chart29.xml.rels><?xml version="1.0" encoding="UTF-8" standalone="yes"?>
<Relationships xmlns="http://schemas.openxmlformats.org/package/2006/relationships"><Relationship Id="rId1" Type="http://schemas.openxmlformats.org/officeDocument/2006/relationships/oleObject" Target="file:///\\10.19.12.25\tisui\&#12381;&#12288;&#30456;&#35527;&#25903;&#25588;&#38306;&#20418;\&#9733;&#30456;&#35527;&#25903;&#25588;&#23455;&#24907;&#35519;&#26619;&#12304;&#21402;&#21172;&#30465;&#12305;\R4&#24180;&#24230;&#35519;&#26619;\06&#12464;&#12521;&#12501;&#12539;&#12487;&#12540;&#12479;&#20316;&#25104;&#29992;\01&#12304;&#24066;&#30010;&#26449;&#22238;&#31572;&#12501;&#12449;&#12452;&#12523;&#12305;&#12288;&#8251;&#22269;&#38917;&#30446;\&#65308;&#12464;&#12521;&#12501;&#20316;&#25104;&#29992;&#65310;&#12304;&#22823;&#38442;&#24220;&#12305;03_&#22238;&#31572;&#12501;&#12449;&#12452;&#12523;&#65288;&#24066;&#30010;&#26449;&#29992;&#65289;ver.1.3%20-%20&#12467;&#12500;&#12540;.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10.19.12.25\tisui\&#12381;&#12288;&#30456;&#35527;&#25903;&#25588;&#38306;&#20418;\&#9733;&#30456;&#35527;&#25903;&#25588;&#23455;&#24907;&#35519;&#26619;&#12304;&#21402;&#21172;&#30465;&#12305;\R4&#24180;&#24230;&#35519;&#26619;\06&#12464;&#12521;&#12501;&#12539;&#12487;&#12540;&#12479;&#20316;&#25104;&#29992;\01&#12304;&#24066;&#30010;&#26449;&#22238;&#31572;&#12501;&#12449;&#12452;&#12523;&#12305;&#12288;&#8251;&#22269;&#38917;&#30446;\&#65308;&#12464;&#12521;&#12501;&#20316;&#25104;&#29992;&#65310;&#12304;&#22823;&#38442;&#24220;&#12305;03_&#22238;&#31572;&#12501;&#12449;&#12452;&#12523;&#65288;&#24066;&#30010;&#26449;&#29992;&#65289;ver.1.3%20-%20&#12467;&#12500;&#12540;.xlsx" TargetMode="Externa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______10.xlsx"/><Relationship Id="rId2" Type="http://schemas.microsoft.com/office/2011/relationships/chartColorStyle" Target="colors7.xml"/><Relationship Id="rId1" Type="http://schemas.microsoft.com/office/2011/relationships/chartStyle" Target="style7.xml"/></Relationships>
</file>

<file path=ppt/charts/_rels/chart31.xml.rels><?xml version="1.0" encoding="UTF-8" standalone="yes"?>
<Relationships xmlns="http://schemas.openxmlformats.org/package/2006/relationships"><Relationship Id="rId3" Type="http://schemas.openxmlformats.org/officeDocument/2006/relationships/oleObject" Target="file:///\\10.19.12.25\tisui\&#12381;&#12288;&#30456;&#35527;&#25903;&#25588;&#38306;&#20418;\&#9733;&#30456;&#35527;&#25903;&#25588;&#23455;&#24907;&#35519;&#26619;&#12304;&#21402;&#21172;&#30465;&#12305;\R4&#24180;&#24230;&#35519;&#26619;\06&#12464;&#12521;&#12501;&#12539;&#12487;&#12540;&#12479;&#20316;&#25104;&#29992;\00&#12304;&#35336;&#30011;&#30456;&#35527;&#12305;\&#12464;&#12521;&#12501;&#20316;&#25104;&#20013;%20(&#33258;&#21205;&#20445;&#23384;&#28168;&#12415;).xlsx" TargetMode="External"/><Relationship Id="rId2" Type="http://schemas.microsoft.com/office/2011/relationships/chartColorStyle" Target="colors8.xml"/><Relationship Id="rId1" Type="http://schemas.microsoft.com/office/2011/relationships/chartStyle" Target="style8.xml"/></Relationships>
</file>

<file path=ppt/charts/_rels/chart32.xml.rels><?xml version="1.0" encoding="UTF-8" standalone="yes"?>
<Relationships xmlns="http://schemas.openxmlformats.org/package/2006/relationships"><Relationship Id="rId1" Type="http://schemas.openxmlformats.org/officeDocument/2006/relationships/oleObject" Target="../embeddings/oleObject6.bin"/></Relationships>
</file>

<file path=ppt/charts/_rels/chart33.xml.rels><?xml version="1.0" encoding="UTF-8" standalone="yes"?>
<Relationships xmlns="http://schemas.openxmlformats.org/package/2006/relationships"><Relationship Id="rId1" Type="http://schemas.openxmlformats.org/officeDocument/2006/relationships/oleObject" Target="../embeddings/oleObject7.bin"/></Relationships>
</file>

<file path=ppt/charts/_rels/chart34.xml.rels><?xml version="1.0" encoding="UTF-8" standalone="yes"?>
<Relationships xmlns="http://schemas.openxmlformats.org/package/2006/relationships"><Relationship Id="rId3" Type="http://schemas.openxmlformats.org/officeDocument/2006/relationships/oleObject" Target="file:///\\10.19.12.25\tisui\&#12381;&#12288;&#30456;&#35527;&#25903;&#25588;&#38306;&#20418;\&#9733;&#30456;&#35527;&#25903;&#25588;&#23455;&#24907;&#35519;&#26619;&#12304;&#21402;&#21172;&#30465;&#12305;\R4&#24180;&#24230;&#35519;&#26619;\06&#12464;&#12521;&#12501;&#12539;&#12487;&#12540;&#12479;&#20316;&#25104;&#29992;\02&#12304;&#24066;&#30010;&#26449;&#22238;&#31572;&#12501;&#12449;&#12452;&#12523;&#12305;&#12288;&#8251;&#24220;&#36861;&#21152;&#38917;&#30446;\(&#24220;&#36861;&#21152;&#38917;&#30446;&#12464;&#12521;&#12501;.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8.xml"/></Relationships>
</file>

<file path=ppt/charts/_rels/chart35.xml.rels><?xml version="1.0" encoding="UTF-8" standalone="yes"?>
<Relationships xmlns="http://schemas.openxmlformats.org/package/2006/relationships"><Relationship Id="rId1" Type="http://schemas.openxmlformats.org/officeDocument/2006/relationships/oleObject" Target="../embeddings/oleObject8.bin"/></Relationships>
</file>

<file path=ppt/charts/_rels/chart36.xml.rels><?xml version="1.0" encoding="UTF-8" standalone="yes"?>
<Relationships xmlns="http://schemas.openxmlformats.org/package/2006/relationships"><Relationship Id="rId3" Type="http://schemas.openxmlformats.org/officeDocument/2006/relationships/oleObject" Target="file:///\\10.19.12.25\tisui\&#12381;&#12288;&#30456;&#35527;&#25903;&#25588;&#38306;&#20418;\&#9733;&#30456;&#35527;&#25903;&#25588;&#23455;&#24907;&#35519;&#26619;&#12304;&#21402;&#21172;&#30465;&#12305;\R4&#24180;&#24230;&#35519;&#26619;\06&#12464;&#12521;&#12501;&#12539;&#12487;&#12540;&#12479;&#20316;&#25104;&#29992;\02&#12304;&#24066;&#30010;&#26449;&#22238;&#31572;&#12501;&#12449;&#12452;&#12523;&#12305;&#12288;&#8251;&#24220;&#36861;&#21152;&#38917;&#30446;\&#24220;&#36861;&#21152;&#38917;&#30446;&#12464;&#12521;&#12501;.xlsx"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9.xml"/></Relationships>
</file>

<file path=ppt/charts/_rels/chart37.xml.rels><?xml version="1.0" encoding="UTF-8" standalone="yes"?>
<Relationships xmlns="http://schemas.openxmlformats.org/package/2006/relationships"><Relationship Id="rId1" Type="http://schemas.openxmlformats.org/officeDocument/2006/relationships/oleObject" Target="../embeddings/oleObject9.bin"/></Relationships>
</file>

<file path=ppt/charts/_rels/chart38.xml.rels><?xml version="1.0" encoding="UTF-8" standalone="yes"?>
<Relationships xmlns="http://schemas.openxmlformats.org/package/2006/relationships"><Relationship Id="rId1" Type="http://schemas.openxmlformats.org/officeDocument/2006/relationships/oleObject" Target="../embeddings/oleObject10.bin"/></Relationships>
</file>

<file path=ppt/charts/_rels/chart39.xml.rels><?xml version="1.0" encoding="UTF-8" standalone="yes"?>
<Relationships xmlns="http://schemas.openxmlformats.org/package/2006/relationships"><Relationship Id="rId3" Type="http://schemas.openxmlformats.org/officeDocument/2006/relationships/oleObject" Target="file:///\\10.19.12.25\tisui\&#12381;&#12288;&#30456;&#35527;&#25903;&#25588;&#38306;&#20418;\&#9733;&#30456;&#35527;&#25903;&#25588;&#23455;&#24907;&#35519;&#26619;&#12304;&#21402;&#21172;&#30465;&#12305;\R4&#24180;&#24230;&#35519;&#26619;\06&#12464;&#12521;&#12501;&#12539;&#12487;&#12540;&#12479;&#20316;&#25104;&#29992;\02&#12304;&#24066;&#30010;&#26449;&#22238;&#31572;&#12501;&#12449;&#12452;&#12523;&#12305;&#12288;&#8251;&#24220;&#36861;&#21152;&#38917;&#30446;\&#24220;&#36861;&#21152;&#38917;&#30446;&#12464;&#12521;&#12501;.xlsx" TargetMode="Externa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0.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10.19.12.25\tisui\&#12381;&#12288;&#30456;&#35527;&#25903;&#25588;&#38306;&#20418;\&#9733;&#30456;&#35527;&#25903;&#25588;&#23455;&#24907;&#35519;&#26619;&#12304;&#21402;&#21172;&#30465;&#12305;\R4&#24180;&#24230;&#35519;&#26619;\06&#12464;&#12521;&#12501;&#12539;&#12487;&#12540;&#12479;&#20316;&#25104;&#29992;\01&#12304;&#24066;&#30010;&#26449;&#22238;&#31572;&#12501;&#12449;&#12452;&#12523;&#12305;&#12288;&#8251;&#22269;&#38917;&#30446;\&#65308;&#12464;&#12521;&#12501;&#20316;&#25104;&#29992;&#65310;&#12304;&#22823;&#38442;&#24220;&#12305;03_&#22238;&#31572;&#12501;&#12449;&#12452;&#12523;&#65288;&#24066;&#30010;&#26449;&#29992;&#65289;ver.1.3%20-%20&#12467;&#12500;&#12540;.xlsx" TargetMode="External"/></Relationships>
</file>

<file path=ppt/charts/_rels/chart40.xml.rels><?xml version="1.0" encoding="UTF-8" standalone="yes"?>
<Relationships xmlns="http://schemas.openxmlformats.org/package/2006/relationships"><Relationship Id="rId1" Type="http://schemas.openxmlformats.org/officeDocument/2006/relationships/oleObject" Target="../embeddings/oleObject11.bin"/></Relationships>
</file>

<file path=ppt/charts/_rels/chart41.xml.rels><?xml version="1.0" encoding="UTF-8" standalone="yes"?>
<Relationships xmlns="http://schemas.openxmlformats.org/package/2006/relationships"><Relationship Id="rId3" Type="http://schemas.openxmlformats.org/officeDocument/2006/relationships/oleObject" Target="file:///\\10.19.12.25\tisui\&#12381;&#12288;&#30456;&#35527;&#25903;&#25588;&#38306;&#20418;\&#9733;&#30456;&#35527;&#25903;&#25588;&#23455;&#24907;&#35519;&#26619;&#12304;&#21402;&#21172;&#30465;&#12305;\R4&#24180;&#24230;&#35519;&#26619;\06&#12464;&#12521;&#12501;&#12539;&#12487;&#12540;&#12479;&#20316;&#25104;&#29992;\02&#12304;&#24066;&#30010;&#26449;&#22238;&#31572;&#12501;&#12449;&#12452;&#12523;&#12305;&#12288;&#8251;&#24220;&#36861;&#21152;&#38917;&#30446;\&#24220;&#36861;&#21152;&#38917;&#30446;&#12464;&#12521;&#12501;.xlsx" TargetMode="External"/><Relationship Id="rId2" Type="http://schemas.microsoft.com/office/2011/relationships/chartColorStyle" Target="colors12.xml"/><Relationship Id="rId1" Type="http://schemas.microsoft.com/office/2011/relationships/chartStyle" Target="style12.xml"/></Relationships>
</file>

<file path=ppt/charts/_rels/chart42.xml.rels><?xml version="1.0" encoding="UTF-8" standalone="yes"?>
<Relationships xmlns="http://schemas.openxmlformats.org/package/2006/relationships"><Relationship Id="rId1" Type="http://schemas.openxmlformats.org/officeDocument/2006/relationships/oleObject" Target="../embeddings/oleObject12.bin"/></Relationships>
</file>

<file path=ppt/charts/_rels/chart43.xml.rels><?xml version="1.0" encoding="UTF-8" standalone="yes"?>
<Relationships xmlns="http://schemas.openxmlformats.org/package/2006/relationships"><Relationship Id="rId3" Type="http://schemas.openxmlformats.org/officeDocument/2006/relationships/oleObject" Target="file:///\\10.19.12.25\tisui\&#12381;&#12288;&#30456;&#35527;&#25903;&#25588;&#38306;&#20418;\&#9733;&#30456;&#35527;&#25903;&#25588;&#23455;&#24907;&#35519;&#26619;&#12304;&#21402;&#21172;&#30465;&#12305;\R4&#24180;&#24230;&#35519;&#26619;\06&#12464;&#12521;&#12501;&#12539;&#12487;&#12540;&#12479;&#20316;&#25104;&#29992;\02&#12304;&#24066;&#30010;&#26449;&#22238;&#31572;&#12501;&#12449;&#12452;&#12523;&#12305;&#12288;&#8251;&#24220;&#36861;&#21152;&#38917;&#30446;\&#24220;&#36861;&#21152;&#38917;&#30446;&#12464;&#12521;&#12501;.xlsx" TargetMode="Externa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11.xml"/></Relationships>
</file>

<file path=ppt/charts/_rels/chart44.xml.rels><?xml version="1.0" encoding="UTF-8" standalone="yes"?>
<Relationships xmlns="http://schemas.openxmlformats.org/package/2006/relationships"><Relationship Id="rId1" Type="http://schemas.openxmlformats.org/officeDocument/2006/relationships/oleObject" Target="../embeddings/oleObject13.bin"/></Relationships>
</file>

<file path=ppt/charts/_rels/chart45.xml.rels><?xml version="1.0" encoding="UTF-8" standalone="yes"?>
<Relationships xmlns="http://schemas.openxmlformats.org/package/2006/relationships"><Relationship Id="rId1" Type="http://schemas.openxmlformats.org/officeDocument/2006/relationships/oleObject" Target="../embeddings/oleObject14.bin"/></Relationships>
</file>

<file path=ppt/charts/_rels/chart46.xml.rels><?xml version="1.0" encoding="UTF-8" standalone="yes"?>
<Relationships xmlns="http://schemas.openxmlformats.org/package/2006/relationships"><Relationship Id="rId3" Type="http://schemas.openxmlformats.org/officeDocument/2006/relationships/oleObject" Target="file:///\\10.19.12.25\tisui\&#12381;&#12288;&#30456;&#35527;&#25903;&#25588;&#38306;&#20418;\&#9733;&#30456;&#35527;&#25903;&#25588;&#23455;&#24907;&#35519;&#26619;&#12304;&#21402;&#21172;&#30465;&#12305;\R4&#24180;&#24230;&#35519;&#26619;\06&#12464;&#12521;&#12501;&#12539;&#12487;&#12540;&#12479;&#20316;&#25104;&#29992;\02&#12304;&#24066;&#30010;&#26449;&#22238;&#31572;&#12501;&#12449;&#12452;&#12523;&#12305;&#12288;&#8251;&#24220;&#36861;&#21152;&#38917;&#30446;\&#24220;&#36861;&#21152;&#38917;&#30446;&#12464;&#12521;&#12501;.xlsx" TargetMode="Externa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12.xml"/></Relationships>
</file>

<file path=ppt/charts/_rels/chart47.xml.rels><?xml version="1.0" encoding="UTF-8" standalone="yes"?>
<Relationships xmlns="http://schemas.openxmlformats.org/package/2006/relationships"><Relationship Id="rId1" Type="http://schemas.openxmlformats.org/officeDocument/2006/relationships/oleObject" Target="../embeddings/oleObject15.bin"/></Relationships>
</file>

<file path=ppt/charts/_rels/chart48.xml.rels><?xml version="1.0" encoding="UTF-8" standalone="yes"?>
<Relationships xmlns="http://schemas.openxmlformats.org/package/2006/relationships"><Relationship Id="rId3" Type="http://schemas.openxmlformats.org/officeDocument/2006/relationships/oleObject" Target="file:///\\10.19.12.25\tisui\&#12381;&#12288;&#30456;&#35527;&#25903;&#25588;&#38306;&#20418;\&#9733;&#30456;&#35527;&#25903;&#25588;&#23455;&#24907;&#35519;&#26619;&#12304;&#21402;&#21172;&#30465;&#12305;\R4&#24180;&#24230;&#35519;&#26619;\06&#12464;&#12521;&#12501;&#12539;&#12487;&#12540;&#12479;&#20316;&#25104;&#29992;\02&#12304;&#24066;&#30010;&#26449;&#22238;&#31572;&#12501;&#12449;&#12452;&#12523;&#12305;&#12288;&#8251;&#24220;&#36861;&#21152;&#38917;&#30446;\&#24220;&#36861;&#21152;&#38917;&#30446;&#12464;&#12521;&#12501;.xlsx" TargetMode="External"/><Relationship Id="rId2" Type="http://schemas.microsoft.com/office/2011/relationships/chartColorStyle" Target="colors15.xml"/><Relationship Id="rId1" Type="http://schemas.microsoft.com/office/2011/relationships/chartStyle" Target="style15.xml"/></Relationships>
</file>

<file path=ppt/charts/_rels/chart49.xml.rels><?xml version="1.0" encoding="UTF-8" standalone="yes"?>
<Relationships xmlns="http://schemas.openxmlformats.org/package/2006/relationships"><Relationship Id="rId1" Type="http://schemas.openxmlformats.org/officeDocument/2006/relationships/oleObject" Target="../embeddings/oleObject16.bin"/></Relationships>
</file>

<file path=ppt/charts/_rels/chart5.xml.rels><?xml version="1.0" encoding="UTF-8" standalone="yes"?>
<Relationships xmlns="http://schemas.openxmlformats.org/package/2006/relationships"><Relationship Id="rId1" Type="http://schemas.openxmlformats.org/officeDocument/2006/relationships/oleObject" Target="../embeddings/oleObject3.bin"/></Relationships>
</file>

<file path=ppt/charts/_rels/chart50.xml.rels><?xml version="1.0" encoding="UTF-8" standalone="yes"?>
<Relationships xmlns="http://schemas.openxmlformats.org/package/2006/relationships"><Relationship Id="rId3" Type="http://schemas.openxmlformats.org/officeDocument/2006/relationships/oleObject" Target="file:///\\10.19.12.25\tisui\&#12381;&#12288;&#30456;&#35527;&#25903;&#25588;&#38306;&#20418;\&#9733;&#30456;&#35527;&#25903;&#25588;&#23455;&#24907;&#35519;&#26619;&#12304;&#21402;&#21172;&#30465;&#12305;\R4&#24180;&#24230;&#35519;&#26619;\06&#12464;&#12521;&#12501;&#12539;&#12487;&#12540;&#12479;&#20316;&#25104;&#29992;\02&#12304;&#24066;&#30010;&#26449;&#22238;&#31572;&#12501;&#12449;&#12452;&#12523;&#12305;&#12288;&#8251;&#24220;&#36861;&#21152;&#38917;&#30446;\&#24220;&#36861;&#21152;&#38917;&#30446;&#12464;&#12521;&#12501;.xlsx" TargetMode="External"/><Relationship Id="rId2" Type="http://schemas.microsoft.com/office/2011/relationships/chartColorStyle" Target="colors16.xml"/><Relationship Id="rId1" Type="http://schemas.microsoft.com/office/2011/relationships/chartStyle" Target="style16.xml"/></Relationships>
</file>

<file path=ppt/charts/_rels/chart51.xml.rels><?xml version="1.0" encoding="UTF-8" standalone="yes"?>
<Relationships xmlns="http://schemas.openxmlformats.org/package/2006/relationships"><Relationship Id="rId1" Type="http://schemas.openxmlformats.org/officeDocument/2006/relationships/oleObject" Target="../embeddings/oleObject17.bin"/></Relationships>
</file>

<file path=ppt/charts/_rels/chart52.xml.rels><?xml version="1.0" encoding="UTF-8" standalone="yes"?>
<Relationships xmlns="http://schemas.openxmlformats.org/package/2006/relationships"><Relationship Id="rId3" Type="http://schemas.openxmlformats.org/officeDocument/2006/relationships/oleObject" Target="file:///\\10.19.12.25\tisui\&#12381;&#12288;&#30456;&#35527;&#25903;&#25588;&#38306;&#20418;\&#9733;&#30456;&#35527;&#25903;&#25588;&#23455;&#24907;&#35519;&#26619;&#12304;&#21402;&#21172;&#30465;&#12305;\R4&#24180;&#24230;&#35519;&#26619;\06&#12464;&#12521;&#12501;&#12539;&#12487;&#12540;&#12479;&#20316;&#25104;&#29992;\02&#12304;&#24066;&#30010;&#26449;&#22238;&#31572;&#12501;&#12449;&#12452;&#12523;&#12305;&#12288;&#8251;&#24220;&#36861;&#21152;&#38917;&#30446;\&#24220;&#36861;&#21152;&#38917;&#30446;&#12464;&#12521;&#12501;.xlsx" TargetMode="External"/><Relationship Id="rId2" Type="http://schemas.microsoft.com/office/2011/relationships/chartColorStyle" Target="colors17.xml"/><Relationship Id="rId1" Type="http://schemas.microsoft.com/office/2011/relationships/chartStyle" Target="style17.xml"/></Relationships>
</file>

<file path=ppt/charts/_rels/chart53.xml.rels><?xml version="1.0" encoding="UTF-8" standalone="yes"?>
<Relationships xmlns="http://schemas.openxmlformats.org/package/2006/relationships"><Relationship Id="rId1" Type="http://schemas.openxmlformats.org/officeDocument/2006/relationships/oleObject" Target="../embeddings/oleObject18.bin"/></Relationships>
</file>

<file path=ppt/charts/_rels/chart54.xml.rels><?xml version="1.0" encoding="UTF-8" standalone="yes"?>
<Relationships xmlns="http://schemas.openxmlformats.org/package/2006/relationships"><Relationship Id="rId3" Type="http://schemas.openxmlformats.org/officeDocument/2006/relationships/oleObject" Target="file:///\\10.19.12.25\tisui\&#12381;&#12288;&#30456;&#35527;&#25903;&#25588;&#38306;&#20418;\&#9733;&#30456;&#35527;&#25903;&#25588;&#23455;&#24907;&#35519;&#26619;&#12304;&#21402;&#21172;&#30465;&#12305;\R4&#24180;&#24230;&#35519;&#26619;\06&#12464;&#12521;&#12501;&#12539;&#12487;&#12540;&#12479;&#20316;&#25104;&#29992;\02&#12304;&#24066;&#30010;&#26449;&#22238;&#31572;&#12501;&#12449;&#12452;&#12523;&#12305;&#12288;&#8251;&#24220;&#36861;&#21152;&#38917;&#30446;\&#24220;&#36861;&#21152;&#38917;&#30446;&#12464;&#12521;&#12501;.xlsx" TargetMode="External"/><Relationship Id="rId2" Type="http://schemas.microsoft.com/office/2011/relationships/chartColorStyle" Target="colors18.xml"/><Relationship Id="rId1" Type="http://schemas.microsoft.com/office/2011/relationships/chartStyle" Target="style18.xml"/></Relationships>
</file>

<file path=ppt/charts/_rels/chart55.xml.rels><?xml version="1.0" encoding="UTF-8" standalone="yes"?>
<Relationships xmlns="http://schemas.openxmlformats.org/package/2006/relationships"><Relationship Id="rId1" Type="http://schemas.openxmlformats.org/officeDocument/2006/relationships/oleObject" Target="../embeddings/oleObject19.bin"/></Relationships>
</file>

<file path=ppt/charts/_rels/chart56.xml.rels><?xml version="1.0" encoding="UTF-8" standalone="yes"?>
<Relationships xmlns="http://schemas.openxmlformats.org/package/2006/relationships"><Relationship Id="rId3" Type="http://schemas.openxmlformats.org/officeDocument/2006/relationships/oleObject" Target="file:///\\10.19.12.25\tisui\&#12381;&#12288;&#30456;&#35527;&#25903;&#25588;&#38306;&#20418;\&#9733;&#30456;&#35527;&#25903;&#25588;&#23455;&#24907;&#35519;&#26619;&#12304;&#21402;&#21172;&#30465;&#12305;\R4&#24180;&#24230;&#35519;&#26619;\06&#12464;&#12521;&#12501;&#12539;&#12487;&#12540;&#12479;&#20316;&#25104;&#29992;\02&#12304;&#24066;&#30010;&#26449;&#22238;&#31572;&#12501;&#12449;&#12452;&#12523;&#12305;&#12288;&#8251;&#24220;&#36861;&#21152;&#38917;&#30446;\&#24220;&#36861;&#21152;&#38917;&#30446;&#12464;&#12521;&#12501;.xlsx" TargetMode="External"/><Relationship Id="rId2" Type="http://schemas.microsoft.com/office/2011/relationships/chartColorStyle" Target="colors19.xml"/><Relationship Id="rId1" Type="http://schemas.microsoft.com/office/2011/relationships/chartStyle" Target="style19.xml"/></Relationships>
</file>

<file path=ppt/charts/_rels/chart6.xml.rels><?xml version="1.0" encoding="UTF-8" standalone="yes"?>
<Relationships xmlns="http://schemas.openxmlformats.org/package/2006/relationships"><Relationship Id="rId1" Type="http://schemas.openxmlformats.org/officeDocument/2006/relationships/oleObject" Target="../embeddings/oleObject4.bin"/></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10.19.12.25\tisui\&#12381;&#12288;&#30456;&#35527;&#25903;&#25588;&#38306;&#20418;\&#9733;&#30456;&#35527;&#25903;&#25588;&#23455;&#24907;&#35519;&#26619;&#12304;&#21402;&#21172;&#30465;&#12305;\R4&#24180;&#24230;&#35519;&#26619;\06&#12464;&#12521;&#12501;&#12539;&#12487;&#12540;&#12479;&#20316;&#25104;&#29992;\01&#12304;&#24066;&#30010;&#26449;&#22238;&#31572;&#12501;&#12449;&#12452;&#12523;&#12305;&#12288;&#8251;&#22269;&#38917;&#30446;\&#65308;&#12464;&#12521;&#12501;&#20316;&#25104;&#29992;&#65310;&#12304;&#22823;&#38442;&#24220;&#12305;03_&#22238;&#31572;&#12501;&#12449;&#12452;&#12523;&#65288;&#24066;&#30010;&#26449;&#29992;&#65289;ver.1.3%20-%20&#12467;&#12500;&#12540;.xlsx"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embeddings/oleObject5.bin"/></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______.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790051602878364E-2"/>
          <c:y val="0.45568219692761408"/>
          <c:w val="0.63129238747281602"/>
          <c:h val="0.50871519326135484"/>
        </c:manualLayout>
      </c:layout>
      <c:barChart>
        <c:barDir val="col"/>
        <c:grouping val="clustered"/>
        <c:varyColors val="0"/>
        <c:dLbls>
          <c:showLegendKey val="0"/>
          <c:showVal val="0"/>
          <c:showCatName val="0"/>
          <c:showSerName val="0"/>
          <c:showPercent val="0"/>
          <c:showBubbleSize val="0"/>
        </c:dLbls>
        <c:gapWidth val="100"/>
        <c:axId val="79802368"/>
        <c:axId val="79962496"/>
      </c:barChart>
      <c:catAx>
        <c:axId val="79802368"/>
        <c:scaling>
          <c:orientation val="minMax"/>
        </c:scaling>
        <c:delete val="1"/>
        <c:axPos val="b"/>
        <c:majorTickMark val="out"/>
        <c:minorTickMark val="none"/>
        <c:tickLblPos val="nextTo"/>
        <c:crossAx val="79962496"/>
        <c:crosses val="autoZero"/>
        <c:auto val="1"/>
        <c:lblAlgn val="ctr"/>
        <c:lblOffset val="100"/>
        <c:noMultiLvlLbl val="0"/>
      </c:catAx>
      <c:valAx>
        <c:axId val="79962496"/>
        <c:scaling>
          <c:orientation val="minMax"/>
        </c:scaling>
        <c:delete val="0"/>
        <c:axPos val="l"/>
        <c:numFmt formatCode="General" sourceLinked="1"/>
        <c:majorTickMark val="out"/>
        <c:minorTickMark val="none"/>
        <c:tickLblPos val="nextTo"/>
        <c:crossAx val="79802368"/>
        <c:crosses val="autoZero"/>
        <c:crossBetween val="between"/>
      </c:valAx>
      <c:spPr>
        <a:noFill/>
        <a:ln w="25400">
          <a:noFill/>
        </a:ln>
      </c:spPr>
    </c:plotArea>
    <c:plotVisOnly val="1"/>
    <c:dispBlanksAs val="gap"/>
    <c:showDLblsOverMax val="0"/>
  </c:chart>
  <c:spPr>
    <a:ln>
      <a:solidFill>
        <a:schemeClr val="tx1"/>
      </a:solidFill>
    </a:ln>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ja-JP" altLang="en-US" sz="1800" dirty="0"/>
              <a:t>住宅入居等支援事業（居住サポート事業）</a:t>
            </a:r>
            <a:r>
              <a:rPr lang="ja-JP" altLang="en-US" sz="1800" dirty="0" smtClean="0"/>
              <a:t>の実施</a:t>
            </a:r>
            <a:r>
              <a:rPr lang="ja-JP" altLang="en-US" sz="1800" dirty="0"/>
              <a:t>状況</a:t>
            </a:r>
            <a:endParaRPr lang="en-US" altLang="ja-JP" sz="1800" dirty="0"/>
          </a:p>
        </c:rich>
      </c:tx>
      <c:layout/>
      <c:overlay val="0"/>
    </c:title>
    <c:autoTitleDeleted val="0"/>
    <c:plotArea>
      <c:layout>
        <c:manualLayout>
          <c:layoutTarget val="inner"/>
          <c:xMode val="edge"/>
          <c:yMode val="edge"/>
          <c:x val="0.18036621291601412"/>
          <c:y val="0.2927909090909091"/>
          <c:w val="0.5836349698290495"/>
          <c:h val="0.67289722222222226"/>
        </c:manualLayout>
      </c:layout>
      <c:pieChart>
        <c:varyColors val="1"/>
        <c:dLbls>
          <c:showLegendKey val="0"/>
          <c:showVal val="0"/>
          <c:showCatName val="0"/>
          <c:showSerName val="0"/>
          <c:showPercent val="0"/>
          <c:showBubbleSize val="0"/>
          <c:showLeaderLines val="0"/>
        </c:dLbls>
        <c:firstSliceAng val="0"/>
      </c:pieChart>
      <c:spPr>
        <a:noFill/>
        <a:ln w="25400">
          <a:noFill/>
        </a:ln>
      </c:spPr>
    </c:plotArea>
    <c:plotVisOnly val="1"/>
    <c:dispBlanksAs val="gap"/>
    <c:showDLblsOverMax val="0"/>
  </c:chart>
  <c:spPr>
    <a:ln>
      <a:solidFill>
        <a:schemeClr val="tx1"/>
      </a:solidFill>
    </a:ln>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ja-JP" altLang="en-US" sz="1600" dirty="0">
                <a:solidFill>
                  <a:schemeClr val="tx1"/>
                </a:solidFill>
              </a:rPr>
              <a:t>基幹相談支援センターの設置状況</a:t>
            </a:r>
          </a:p>
        </c:rich>
      </c:tx>
      <c:layout>
        <c:manualLayout>
          <c:xMode val="edge"/>
          <c:yMode val="edge"/>
          <c:x val="0.1787159718534809"/>
          <c:y val="4.299786182516914E-2"/>
        </c:manualLayout>
      </c:layout>
      <c:overlay val="0"/>
    </c:title>
    <c:autoTitleDeleted val="0"/>
    <c:plotArea>
      <c:layout>
        <c:manualLayout>
          <c:layoutTarget val="inner"/>
          <c:xMode val="edge"/>
          <c:yMode val="edge"/>
          <c:x val="0.31633762520275255"/>
          <c:y val="0.29317969288373108"/>
          <c:w val="0.58979007392222627"/>
          <c:h val="0.65726744145412663"/>
        </c:manualLayout>
      </c:layout>
      <c:pieChart>
        <c:varyColors val="1"/>
        <c:ser>
          <c:idx val="0"/>
          <c:order val="0"/>
          <c:explosion val="3"/>
          <c:dPt>
            <c:idx val="0"/>
            <c:bubble3D val="0"/>
            <c:spPr>
              <a:solidFill>
                <a:srgbClr val="FDADE6"/>
              </a:solidFill>
            </c:spPr>
            <c:extLst>
              <c:ext xmlns:c16="http://schemas.microsoft.com/office/drawing/2014/chart" uri="{C3380CC4-5D6E-409C-BE32-E72D297353CC}">
                <c16:uniqueId val="{00000001-BC0B-4B18-81DC-13CE7C6E3621}"/>
              </c:ext>
            </c:extLst>
          </c:dPt>
          <c:dPt>
            <c:idx val="1"/>
            <c:bubble3D val="0"/>
            <c:spPr>
              <a:solidFill>
                <a:srgbClr val="FFC000"/>
              </a:solidFill>
            </c:spPr>
            <c:extLst>
              <c:ext xmlns:c16="http://schemas.microsoft.com/office/drawing/2014/chart" uri="{C3380CC4-5D6E-409C-BE32-E72D297353CC}">
                <c16:uniqueId val="{00000003-BC0B-4B18-81DC-13CE7C6E3621}"/>
              </c:ext>
            </c:extLst>
          </c:dPt>
          <c:dPt>
            <c:idx val="2"/>
            <c:bubble3D val="0"/>
            <c:spPr>
              <a:solidFill>
                <a:srgbClr val="92D050"/>
              </a:solidFill>
            </c:spPr>
            <c:extLst>
              <c:ext xmlns:c16="http://schemas.microsoft.com/office/drawing/2014/chart" uri="{C3380CC4-5D6E-409C-BE32-E72D297353CC}">
                <c16:uniqueId val="{00000005-BC0B-4B18-81DC-13CE7C6E3621}"/>
              </c:ext>
            </c:extLst>
          </c:dPt>
          <c:dPt>
            <c:idx val="3"/>
            <c:bubble3D val="0"/>
            <c:spPr>
              <a:solidFill>
                <a:srgbClr val="92D050"/>
              </a:solidFill>
            </c:spPr>
            <c:extLst>
              <c:ext xmlns:c16="http://schemas.microsoft.com/office/drawing/2014/chart" uri="{C3380CC4-5D6E-409C-BE32-E72D297353CC}">
                <c16:uniqueId val="{00000007-BC0B-4B18-81DC-13CE7C6E3621}"/>
              </c:ext>
            </c:extLst>
          </c:dPt>
          <c:dLbls>
            <c:dLbl>
              <c:idx val="0"/>
              <c:layout>
                <c:manualLayout>
                  <c:x val="-0.13487644404009508"/>
                  <c:y val="-0.15990882587690095"/>
                </c:manualLayout>
              </c:layout>
              <c:tx>
                <c:rich>
                  <a:bodyPr wrap="square" lIns="38100" tIns="19050" rIns="38100" bIns="19050" anchor="ctr" anchorCtr="0">
                    <a:noAutofit/>
                  </a:bodyPr>
                  <a:lstStyle/>
                  <a:p>
                    <a:pPr algn="ctr">
                      <a:defRPr/>
                    </a:pPr>
                    <a:fld id="{7956768A-F8FF-4DCB-B953-6240B3397710}" type="CATEGORYNAME">
                      <a:rPr lang="ja-JP" altLang="en-US" sz="1400"/>
                      <a:pPr algn="ctr">
                        <a:defRPr/>
                      </a:pPr>
                      <a:t>[分類名]</a:t>
                    </a:fld>
                    <a:r>
                      <a:rPr lang="ja-JP" altLang="en-US" sz="1400" baseline="0" dirty="0"/>
                      <a:t>
</a:t>
                    </a:r>
                    <a:fld id="{72689F22-66A4-40C8-8F26-6727A5ED9E9E}" type="VALUE">
                      <a:rPr lang="en-US" altLang="ja-JP" sz="1400" baseline="0"/>
                      <a:pPr algn="ctr">
                        <a:defRPr/>
                      </a:pPr>
                      <a:t>[値]</a:t>
                    </a:fld>
                    <a:r>
                      <a:rPr lang="ja-JP" altLang="en-US" sz="1400" baseline="0" dirty="0"/>
                      <a:t>
</a:t>
                    </a:r>
                    <a:fld id="{32D1C967-037A-41AA-9A46-DE2A2C2EC4A3}" type="PERCENTAGE">
                      <a:rPr lang="en-US" altLang="ja-JP" sz="1400" baseline="0"/>
                      <a:pPr algn="ctr">
                        <a:defRPr/>
                      </a:pPr>
                      <a:t>[パーセンテージ]</a:t>
                    </a:fld>
                    <a:endParaRPr lang="ja-JP" altLang="en-US" sz="1400" baseline="0" dirty="0"/>
                  </a:p>
                </c:rich>
              </c:tx>
              <c:spPr>
                <a:noFill/>
                <a:ln w="25400">
                  <a:noFill/>
                </a:ln>
              </c:sp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5341791781443912"/>
                      <c:h val="0.32157981719513767"/>
                    </c:manualLayout>
                  </c15:layout>
                  <c15:dlblFieldTable/>
                  <c15:showDataLabelsRange val="0"/>
                </c:ext>
                <c:ext xmlns:c16="http://schemas.microsoft.com/office/drawing/2014/chart" uri="{C3380CC4-5D6E-409C-BE32-E72D297353CC}">
                  <c16:uniqueId val="{00000001-BC0B-4B18-81DC-13CE7C6E3621}"/>
                </c:ext>
              </c:extLst>
            </c:dLbl>
            <c:dLbl>
              <c:idx val="1"/>
              <c:layout>
                <c:manualLayout>
                  <c:x val="1.8549337938012438E-2"/>
                  <c:y val="0.30194788705553888"/>
                </c:manualLayout>
              </c:layout>
              <c:tx>
                <c:rich>
                  <a:bodyPr wrap="square" lIns="38100" tIns="19050" rIns="38100" bIns="19050" anchor="ctr">
                    <a:noAutofit/>
                  </a:bodyPr>
                  <a:lstStyle/>
                  <a:p>
                    <a:pPr>
                      <a:defRPr/>
                    </a:pPr>
                    <a:fld id="{2F6BEADA-7CD3-495E-AB1C-439641A8A9EE}" type="CATEGORYNAME">
                      <a:rPr lang="ja-JP" altLang="en-US" sz="1200" smtClean="0"/>
                      <a:pPr>
                        <a:defRPr/>
                      </a:pPr>
                      <a:t>[分類名]</a:t>
                    </a:fld>
                    <a:endParaRPr lang="ja-JP" altLang="en-US" sz="1200" baseline="0" dirty="0" smtClean="0"/>
                  </a:p>
                  <a:p>
                    <a:pPr>
                      <a:defRPr/>
                    </a:pPr>
                    <a:r>
                      <a:rPr lang="en-US" altLang="ja-JP" sz="1200" baseline="0" dirty="0" smtClean="0"/>
                      <a:t>5</a:t>
                    </a:r>
                    <a:r>
                      <a:rPr lang="ja-JP" altLang="en-US" sz="1200" baseline="0" dirty="0"/>
                      <a:t>
</a:t>
                    </a:r>
                    <a:fld id="{AB2BEB55-0DD9-4137-A38D-6F0EE3A00C11}" type="PERCENTAGE">
                      <a:rPr lang="en-US" altLang="ja-JP" sz="1200" baseline="0" dirty="0"/>
                      <a:pPr>
                        <a:defRPr/>
                      </a:pPr>
                      <a:t>[パーセンテージ]</a:t>
                    </a:fld>
                    <a:endParaRPr lang="ja-JP" altLang="en-US" sz="1200" baseline="0" dirty="0"/>
                  </a:p>
                </c:rich>
              </c:tx>
              <c:spPr>
                <a:noFill/>
                <a:ln w="25400">
                  <a:noFill/>
                </a:ln>
              </c:sp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30000788119094202"/>
                      <c:h val="0.21127976915725905"/>
                    </c:manualLayout>
                  </c15:layout>
                  <c15:dlblFieldTable/>
                  <c15:showDataLabelsRange val="0"/>
                </c:ext>
                <c:ext xmlns:c16="http://schemas.microsoft.com/office/drawing/2014/chart" uri="{C3380CC4-5D6E-409C-BE32-E72D297353CC}">
                  <c16:uniqueId val="{00000003-BC0B-4B18-81DC-13CE7C6E3621}"/>
                </c:ext>
              </c:extLst>
            </c:dLbl>
            <c:dLbl>
              <c:idx val="2"/>
              <c:layout>
                <c:manualLayout>
                  <c:x val="-8.8173802628638498E-2"/>
                  <c:y val="0.22149294365031033"/>
                </c:manualLayout>
              </c:layout>
              <c:tx>
                <c:rich>
                  <a:bodyPr wrap="square" lIns="38100" tIns="19050" rIns="38100" bIns="19050" anchor="ctr">
                    <a:noAutofit/>
                  </a:bodyPr>
                  <a:lstStyle/>
                  <a:p>
                    <a:pPr>
                      <a:defRPr/>
                    </a:pPr>
                    <a:fld id="{CE1DCF65-8CF4-4256-881E-6D08D96ACA34}" type="CATEGORYNAME">
                      <a:rPr lang="ja-JP" altLang="en-US" sz="1200" dirty="0"/>
                      <a:pPr>
                        <a:defRPr/>
                      </a:pPr>
                      <a:t>[分類名]</a:t>
                    </a:fld>
                    <a:r>
                      <a:rPr lang="ja-JP" altLang="en-US" sz="1200" baseline="0" dirty="0"/>
                      <a:t>
</a:t>
                    </a:r>
                    <a:fld id="{C3B378E4-EE39-4352-BB4D-31A9BFA5E30B}" type="VALUE">
                      <a:rPr lang="en-US" altLang="ja-JP" sz="1200" baseline="0" dirty="0"/>
                      <a:pPr>
                        <a:defRPr/>
                      </a:pPr>
                      <a:t>[値]</a:t>
                    </a:fld>
                    <a:r>
                      <a:rPr lang="en-US" altLang="ja-JP" sz="1200" baseline="0" dirty="0"/>
                      <a:t>
</a:t>
                    </a:r>
                    <a:fld id="{46977E6E-6516-4A4A-B981-ED77B80E4C5F}" type="PERCENTAGE">
                      <a:rPr lang="en-US" altLang="ja-JP" sz="1200" baseline="0" dirty="0"/>
                      <a:pPr>
                        <a:defRPr/>
                      </a:pPr>
                      <a:t>[パーセンテージ]</a:t>
                    </a:fld>
                    <a:endParaRPr lang="en-US" altLang="ja-JP" sz="1200" baseline="0" dirty="0"/>
                  </a:p>
                </c:rich>
              </c:tx>
              <c:spPr>
                <a:noFill/>
                <a:ln w="25400">
                  <a:noFill/>
                </a:ln>
              </c:sp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3894433015207772"/>
                      <c:h val="0.23586645003804355"/>
                    </c:manualLayout>
                  </c15:layout>
                  <c15:dlblFieldTable/>
                  <c15:showDataLabelsRange val="0"/>
                </c:ext>
                <c:ext xmlns:c16="http://schemas.microsoft.com/office/drawing/2014/chart" uri="{C3380CC4-5D6E-409C-BE32-E72D297353CC}">
                  <c16:uniqueId val="{00000005-BC0B-4B18-81DC-13CE7C6E3621}"/>
                </c:ext>
              </c:extLst>
            </c:dLbl>
            <c:dLbl>
              <c:idx val="3"/>
              <c:layout>
                <c:manualLayout>
                  <c:x val="-8.4795552081606496E-2"/>
                  <c:y val="1.571819424169809E-2"/>
                </c:manualLayout>
              </c:layout>
              <c:tx>
                <c:rich>
                  <a:bodyPr wrap="square" lIns="38100" tIns="19050" rIns="38100" bIns="19050" anchor="ctr">
                    <a:noAutofit/>
                  </a:bodyPr>
                  <a:lstStyle/>
                  <a:p>
                    <a:pPr>
                      <a:defRPr/>
                    </a:pPr>
                    <a:fld id="{4F6B2782-F334-4ACE-B94D-B4447EB4EA21}" type="CATEGORYNAME">
                      <a:rPr lang="ja-JP" altLang="en-US" sz="1100" baseline="0" dirty="0"/>
                      <a:pPr>
                        <a:defRPr/>
                      </a:pPr>
                      <a:t>[分類名]</a:t>
                    </a:fld>
                    <a:r>
                      <a:rPr lang="ja-JP" altLang="en-US" baseline="0" dirty="0"/>
                      <a:t>
</a:t>
                    </a:r>
                    <a:fld id="{175C8B8B-A9AF-4924-A30F-753362E04229}" type="VALUE">
                      <a:rPr lang="en-US" altLang="ja-JP" baseline="0" dirty="0"/>
                      <a:pPr>
                        <a:defRPr/>
                      </a:pPr>
                      <a:t>[値]</a:t>
                    </a:fld>
                    <a:r>
                      <a:rPr lang="en-US" altLang="ja-JP" baseline="0" dirty="0"/>
                      <a:t>
</a:t>
                    </a:r>
                    <a:fld id="{4AD0CB95-55B5-49FD-B814-980FC8BD179F}" type="PERCENTAGE">
                      <a:rPr lang="en-US" altLang="ja-JP" baseline="0" dirty="0"/>
                      <a:pPr>
                        <a:defRPr/>
                      </a:pPr>
                      <a:t>[パーセンテージ]</a:t>
                    </a:fld>
                    <a:endParaRPr lang="en-US" altLang="ja-JP" baseline="0" dirty="0"/>
                  </a:p>
                </c:rich>
              </c:tx>
              <c:spPr>
                <a:noFill/>
                <a:ln w="25400">
                  <a:noFill/>
                </a:ln>
              </c:sp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4862397960004942"/>
                      <c:h val="0.2077489151872848"/>
                    </c:manualLayout>
                  </c15:layout>
                  <c15:dlblFieldTable/>
                  <c15:showDataLabelsRange val="0"/>
                </c:ext>
                <c:ext xmlns:c16="http://schemas.microsoft.com/office/drawing/2014/chart" uri="{C3380CC4-5D6E-409C-BE32-E72D297353CC}">
                  <c16:uniqueId val="{00000007-BC0B-4B18-81DC-13CE7C6E3621}"/>
                </c:ext>
              </c:extLst>
            </c:dLbl>
            <c:dLbl>
              <c:idx val="4"/>
              <c:layout>
                <c:manualLayout>
                  <c:x val="2.5054870440119569E-2"/>
                  <c:y val="-5.9173720531370691E-3"/>
                </c:manualLayout>
              </c:layout>
              <c:tx>
                <c:rich>
                  <a:bodyPr wrap="square" lIns="38100" tIns="19050" rIns="38100" bIns="19050" anchor="ctr">
                    <a:noAutofit/>
                  </a:bodyPr>
                  <a:lstStyle/>
                  <a:p>
                    <a:pPr>
                      <a:defRPr/>
                    </a:pPr>
                    <a:fld id="{E44E74AB-B2F7-40C7-954C-4C4741DD0A52}" type="CATEGORYNAME">
                      <a:rPr lang="ja-JP" altLang="en-US" sz="1400" smtClean="0"/>
                      <a:pPr>
                        <a:defRPr/>
                      </a:pPr>
                      <a:t>[分類名]</a:t>
                    </a:fld>
                    <a:r>
                      <a:rPr lang="ja-JP" altLang="en-US" sz="1400" baseline="0" dirty="0"/>
                      <a:t>
</a:t>
                    </a:r>
                    <a:fld id="{C95C9F43-741E-4050-8D0F-4BB4EC00F858}" type="VALUE">
                      <a:rPr lang="en-US" altLang="ja-JP" sz="1400" baseline="0"/>
                      <a:pPr>
                        <a:defRPr/>
                      </a:pPr>
                      <a:t>[値]</a:t>
                    </a:fld>
                    <a:r>
                      <a:rPr lang="ja-JP" altLang="en-US" sz="1400" baseline="0" dirty="0"/>
                      <a:t>
</a:t>
                    </a:r>
                    <a:fld id="{BED4C2A9-D81E-4A29-AB8B-0D1F4AEEE54B}" type="PERCENTAGE">
                      <a:rPr lang="en-US" altLang="ja-JP" sz="1400" baseline="0"/>
                      <a:pPr>
                        <a:defRPr/>
                      </a:pPr>
                      <a:t>[パーセンテージ]</a:t>
                    </a:fld>
                    <a:endParaRPr lang="ja-JP" altLang="en-US" sz="1400" baseline="0" dirty="0"/>
                  </a:p>
                </c:rich>
              </c:tx>
              <c:spPr>
                <a:noFill/>
                <a:ln w="25400">
                  <a:noFill/>
                </a:ln>
              </c:sp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8979578099152908"/>
                      <c:h val="0.17694363540042204"/>
                    </c:manualLayout>
                  </c15:layout>
                  <c15:dlblFieldTable/>
                  <c15:showDataLabelsRange val="0"/>
                </c:ext>
                <c:ext xmlns:c16="http://schemas.microsoft.com/office/drawing/2014/chart" uri="{C3380CC4-5D6E-409C-BE32-E72D297353CC}">
                  <c16:uniqueId val="{00000008-BC0B-4B18-81DC-13CE7C6E3621}"/>
                </c:ext>
              </c:extLst>
            </c:dLbl>
            <c:spPr>
              <a:noFill/>
              <a:ln w="25400">
                <a:noFill/>
              </a:ln>
            </c:spPr>
            <c:dLblPos val="bestFit"/>
            <c:showLegendKey val="0"/>
            <c:showVal val="1"/>
            <c:showCatName val="1"/>
            <c:showSerName val="0"/>
            <c:showPercent val="1"/>
            <c:showBubbleSize val="0"/>
            <c:separator>
</c:separator>
            <c:showLeaderLines val="1"/>
            <c:extLst>
              <c:ext xmlns:c15="http://schemas.microsoft.com/office/drawing/2012/chart" uri="{CE6537A1-D6FC-4f65-9D91-7224C49458BB}"/>
            </c:extLst>
          </c:dLbls>
          <c:cat>
            <c:strRef>
              <c:f>'集計用紙（問８～問１１） (2)'!$A$52:$A$56</c:f>
              <c:strCache>
                <c:ptCount val="5"/>
                <c:pt idx="0">
                  <c:v>①市町村単独で設置</c:v>
                </c:pt>
                <c:pt idx="1">
                  <c:v>②複数市町村共同で設置</c:v>
                </c:pt>
                <c:pt idx="2">
                  <c:v>③市町村単独＋複数市町村共同で設置</c:v>
                </c:pt>
                <c:pt idx="3">
                  <c:v>④令和4年度中に設置予定</c:v>
                </c:pt>
                <c:pt idx="4">
                  <c:v>⑤設置予定なし</c:v>
                </c:pt>
              </c:strCache>
            </c:strRef>
          </c:cat>
          <c:val>
            <c:numRef>
              <c:f>'集計用紙（問８～問１１） (2)'!$C$52:$C$56</c:f>
              <c:numCache>
                <c:formatCode>General</c:formatCode>
                <c:ptCount val="5"/>
                <c:pt idx="0">
                  <c:v>31</c:v>
                </c:pt>
                <c:pt idx="1">
                  <c:v>8</c:v>
                </c:pt>
                <c:pt idx="2">
                  <c:v>0</c:v>
                </c:pt>
                <c:pt idx="3">
                  <c:v>0</c:v>
                </c:pt>
                <c:pt idx="4">
                  <c:v>7</c:v>
                </c:pt>
              </c:numCache>
            </c:numRef>
          </c:val>
          <c:extLst>
            <c:ext xmlns:c16="http://schemas.microsoft.com/office/drawing/2014/chart" uri="{C3380CC4-5D6E-409C-BE32-E72D297353CC}">
              <c16:uniqueId val="{00000009-BC0B-4B18-81DC-13CE7C6E3621}"/>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600" b="1" dirty="0"/>
              <a:t>基幹相談支援センターの設置方法</a:t>
            </a:r>
          </a:p>
        </c:rich>
      </c:tx>
      <c:layout>
        <c:manualLayout>
          <c:xMode val="edge"/>
          <c:yMode val="edge"/>
          <c:x val="0.1663964491826003"/>
          <c:y val="4.25227234144080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20925965658430665"/>
          <c:y val="0.2646918746300706"/>
          <c:w val="0.93925181676530278"/>
          <c:h val="0.64452067693466608"/>
        </c:manualLayout>
      </c:layout>
      <c:pieChart>
        <c:varyColors val="1"/>
        <c:ser>
          <c:idx val="0"/>
          <c:order val="0"/>
          <c:spPr>
            <a:solidFill>
              <a:srgbClr val="FFCCCC"/>
            </a:solidFill>
          </c:spPr>
          <c:dPt>
            <c:idx val="0"/>
            <c:bubble3D val="0"/>
            <c:explosion val="9"/>
            <c:spPr>
              <a:solidFill>
                <a:schemeClr val="accent5">
                  <a:lumMod val="60000"/>
                  <a:lumOff val="40000"/>
                </a:schemeClr>
              </a:solidFill>
              <a:ln w="0">
                <a:solidFill>
                  <a:schemeClr val="lt1"/>
                </a:solidFill>
              </a:ln>
              <a:effectLst/>
            </c:spPr>
            <c:extLst>
              <c:ext xmlns:c16="http://schemas.microsoft.com/office/drawing/2014/chart" uri="{C3380CC4-5D6E-409C-BE32-E72D297353CC}">
                <c16:uniqueId val="{00000001-CA68-4305-BFBF-642AB52FC3C2}"/>
              </c:ext>
            </c:extLst>
          </c:dPt>
          <c:dPt>
            <c:idx val="1"/>
            <c:bubble3D val="0"/>
            <c:spPr>
              <a:solidFill>
                <a:srgbClr val="FFCCCC"/>
              </a:solidFill>
              <a:ln w="0">
                <a:solidFill>
                  <a:schemeClr val="lt1"/>
                </a:solidFill>
              </a:ln>
              <a:effectLst/>
            </c:spPr>
            <c:extLst>
              <c:ext xmlns:c16="http://schemas.microsoft.com/office/drawing/2014/chart" uri="{C3380CC4-5D6E-409C-BE32-E72D297353CC}">
                <c16:uniqueId val="{00000003-CA68-4305-BFBF-642AB52FC3C2}"/>
              </c:ext>
            </c:extLst>
          </c:dPt>
          <c:dPt>
            <c:idx val="2"/>
            <c:bubble3D val="0"/>
            <c:explosion val="9"/>
            <c:spPr>
              <a:solidFill>
                <a:srgbClr val="92D050"/>
              </a:solidFill>
              <a:ln w="0">
                <a:solidFill>
                  <a:schemeClr val="lt1"/>
                </a:solidFill>
              </a:ln>
              <a:effectLst/>
            </c:spPr>
            <c:extLst>
              <c:ext xmlns:c16="http://schemas.microsoft.com/office/drawing/2014/chart" uri="{C3380CC4-5D6E-409C-BE32-E72D297353CC}">
                <c16:uniqueId val="{00000005-CA68-4305-BFBF-642AB52FC3C2}"/>
              </c:ext>
            </c:extLst>
          </c:dPt>
          <c:dLbls>
            <c:dLbl>
              <c:idx val="0"/>
              <c:layout>
                <c:manualLayout>
                  <c:x val="-0.14629170666150274"/>
                  <c:y val="0.20040973264142201"/>
                </c:manualLayout>
              </c:layout>
              <c:tx>
                <c:rich>
                  <a:bodyPr/>
                  <a:lstStyle/>
                  <a:p>
                    <a:fld id="{59CA11CD-1100-4C93-836E-7D6094755841}" type="CATEGORYNAME">
                      <a:rPr lang="ja-JP" altLang="en-US" sz="1400"/>
                      <a:pPr/>
                      <a:t>[分類名]</a:t>
                    </a:fld>
                    <a:endParaRPr lang="ja-JP" altLang="en-US" sz="1400" baseline="0" dirty="0"/>
                  </a:p>
                  <a:p>
                    <a:r>
                      <a:rPr lang="ja-JP" altLang="en-US" sz="1400" baseline="0" dirty="0"/>
                      <a:t> </a:t>
                    </a:r>
                    <a:fld id="{6E161939-C5AD-495A-AA0E-1CBE63263DCE}" type="VALUE">
                      <a:rPr lang="en-US" altLang="ja-JP" sz="1400" baseline="0"/>
                      <a:pPr/>
                      <a:t>[値]</a:t>
                    </a:fld>
                    <a:endParaRPr lang="ja-JP" altLang="en-US" sz="1400" baseline="0" dirty="0"/>
                  </a:p>
                  <a:p>
                    <a:r>
                      <a:rPr lang="ja-JP" altLang="en-US" sz="1400" baseline="0" dirty="0"/>
                      <a:t> </a:t>
                    </a:r>
                    <a:fld id="{89A247D3-BAA5-4B68-ACC6-D2210E6FCC96}" type="PERCENTAGE">
                      <a:rPr lang="en-US" altLang="ja-JP" sz="1400" baseline="0"/>
                      <a:pPr/>
                      <a:t>[パーセンテージ]</a:t>
                    </a:fld>
                    <a:endParaRPr lang="ja-JP" altLang="en-US" sz="1400" baseline="0" dirty="0"/>
                  </a:p>
                </c:rich>
              </c:tx>
              <c:dLblPos val="bestFit"/>
              <c:showLegendKey val="0"/>
              <c:showVal val="1"/>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CA68-4305-BFBF-642AB52FC3C2}"/>
                </c:ext>
              </c:extLst>
            </c:dLbl>
            <c:dLbl>
              <c:idx val="1"/>
              <c:layout>
                <c:manualLayout>
                  <c:x val="8.1924400588278129E-2"/>
                  <c:y val="-0.21873207706460746"/>
                </c:manualLayout>
              </c:layout>
              <c:tx>
                <c:rich>
                  <a:bodyPr rot="0" spcFirstLastPara="1" vertOverflow="ellipsis" vert="horz" wrap="square" lIns="38100" tIns="19050" rIns="38100" bIns="19050" anchor="ctr" anchorCtr="1">
                    <a:noAutofit/>
                  </a:bodyPr>
                  <a:lstStyle/>
                  <a:p>
                    <a:pPr>
                      <a:defRPr sz="1050" b="0" i="0" u="none" strike="noStrike" kern="1200" baseline="0">
                        <a:solidFill>
                          <a:schemeClr val="tx1">
                            <a:lumMod val="75000"/>
                            <a:lumOff val="25000"/>
                          </a:schemeClr>
                        </a:solidFill>
                        <a:latin typeface="+mn-lt"/>
                        <a:ea typeface="+mn-ea"/>
                        <a:cs typeface="+mn-cs"/>
                      </a:defRPr>
                    </a:pPr>
                    <a:fld id="{59DBBDD4-E0AC-4FC2-8E22-FD6158211381}" type="CATEGORYNAME">
                      <a:rPr lang="ja-JP" altLang="en-US" sz="1400"/>
                      <a:pPr>
                        <a:defRPr sz="1050"/>
                      </a:pPr>
                      <a:t>[分類名]</a:t>
                    </a:fld>
                    <a:r>
                      <a:rPr lang="ja-JP" altLang="en-US" sz="1400" baseline="0" dirty="0"/>
                      <a:t> </a:t>
                    </a:r>
                    <a:endParaRPr lang="ja-JP" altLang="en-US" sz="1400" baseline="0" dirty="0" smtClean="0"/>
                  </a:p>
                  <a:p>
                    <a:pPr>
                      <a:defRPr sz="1050"/>
                    </a:pPr>
                    <a:fld id="{CC791912-9873-472E-A3EE-96037B5E61AD}" type="VALUE">
                      <a:rPr lang="en-US" altLang="ja-JP" sz="1400" baseline="0" smtClean="0"/>
                      <a:pPr>
                        <a:defRPr sz="1050"/>
                      </a:pPr>
                      <a:t>[値]</a:t>
                    </a:fld>
                    <a:endParaRPr lang="ja-JP" altLang="en-US" sz="1400" baseline="0" dirty="0"/>
                  </a:p>
                  <a:p>
                    <a:pPr>
                      <a:defRPr sz="1050"/>
                    </a:pPr>
                    <a:fld id="{F64507E7-2161-4F76-BD42-A46301C313A8}" type="PERCENTAGE">
                      <a:rPr lang="en-US" altLang="ja-JP" sz="1400" baseline="0"/>
                      <a:pPr>
                        <a:defRPr sz="1050"/>
                      </a:pPr>
                      <a:t>[パーセンテージ]</a:t>
                    </a:fld>
                    <a:endParaRPr lang="ja-JP" altLang="en-US"/>
                  </a:p>
                </c:rich>
              </c:tx>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1"/>
              <c:showSerName val="0"/>
              <c:showPercent val="1"/>
              <c:showBubbleSize val="0"/>
              <c:extLst>
                <c:ext xmlns:c15="http://schemas.microsoft.com/office/drawing/2012/chart" uri="{CE6537A1-D6FC-4f65-9D91-7224C49458BB}">
                  <c15:layout>
                    <c:manualLayout>
                      <c:w val="0.2336778113525429"/>
                      <c:h val="0.27852046598484953"/>
                    </c:manualLayout>
                  </c15:layout>
                  <c15:dlblFieldTable/>
                  <c15:showDataLabelsRange val="0"/>
                </c:ext>
                <c:ext xmlns:c16="http://schemas.microsoft.com/office/drawing/2014/chart" uri="{C3380CC4-5D6E-409C-BE32-E72D297353CC}">
                  <c16:uniqueId val="{00000003-CA68-4305-BFBF-642AB52FC3C2}"/>
                </c:ext>
              </c:extLst>
            </c:dLbl>
            <c:dLbl>
              <c:idx val="2"/>
              <c:layout>
                <c:manualLayout>
                  <c:x val="-0.15242562567212636"/>
                  <c:y val="0.10807742249262434"/>
                </c:manualLayout>
              </c:layout>
              <c:tx>
                <c:rich>
                  <a:bodyPr rot="0" spcFirstLastPara="1" vertOverflow="ellipsis" vert="horz" wrap="square" lIns="38100" tIns="19050" rIns="38100" bIns="19050" anchor="ctr" anchorCtr="1">
                    <a:noAutofit/>
                  </a:bodyPr>
                  <a:lstStyle/>
                  <a:p>
                    <a:pPr>
                      <a:defRPr sz="1050" b="0" i="0" u="none" strike="noStrike" kern="1200" baseline="0">
                        <a:solidFill>
                          <a:schemeClr val="tx1">
                            <a:lumMod val="75000"/>
                            <a:lumOff val="25000"/>
                          </a:schemeClr>
                        </a:solidFill>
                        <a:latin typeface="+mn-lt"/>
                        <a:ea typeface="+mn-ea"/>
                        <a:cs typeface="+mn-cs"/>
                      </a:defRPr>
                    </a:pPr>
                    <a:fld id="{E046EC05-B15F-45BA-B5FF-1955E578CCE2}" type="CATEGORYNAME">
                      <a:rPr lang="ja-JP" altLang="en-US" sz="1400"/>
                      <a:pPr>
                        <a:defRPr sz="1050"/>
                      </a:pPr>
                      <a:t>[分類名]</a:t>
                    </a:fld>
                    <a:endParaRPr lang="ja-JP" altLang="en-US" sz="1400" baseline="0" dirty="0"/>
                  </a:p>
                  <a:p>
                    <a:pPr>
                      <a:defRPr sz="1050"/>
                    </a:pPr>
                    <a:r>
                      <a:rPr lang="ja-JP" altLang="en-US" sz="1400" baseline="0" dirty="0"/>
                      <a:t> </a:t>
                    </a:r>
                    <a:r>
                      <a:rPr lang="en-US" altLang="ja-JP" sz="1400" baseline="0" dirty="0"/>
                      <a:t>2</a:t>
                    </a:r>
                  </a:p>
                  <a:p>
                    <a:pPr>
                      <a:defRPr sz="1050"/>
                    </a:pPr>
                    <a:fld id="{E853A7B8-3DCD-4633-8103-7AD669816277}" type="PERCENTAGE">
                      <a:rPr lang="en-US" altLang="ja-JP" sz="1400" baseline="0"/>
                      <a:pPr>
                        <a:defRPr sz="1050"/>
                      </a:pPr>
                      <a:t>[パーセンテージ]</a:t>
                    </a:fld>
                    <a:endParaRPr lang="ja-JP" altLang="en-US"/>
                  </a:p>
                </c:rich>
              </c:tx>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1"/>
              <c:showSerName val="0"/>
              <c:showPercent val="1"/>
              <c:showBubbleSize val="0"/>
              <c:extLst>
                <c:ext xmlns:c15="http://schemas.microsoft.com/office/drawing/2012/chart" uri="{CE6537A1-D6FC-4f65-9D91-7224C49458BB}">
                  <c15:layout>
                    <c:manualLayout>
                      <c:w val="0.39550395048192549"/>
                      <c:h val="0.22366033944032265"/>
                    </c:manualLayout>
                  </c15:layout>
                  <c15:dlblFieldTable/>
                  <c15:showDataLabelsRange val="0"/>
                </c:ext>
                <c:ext xmlns:c16="http://schemas.microsoft.com/office/drawing/2014/chart" uri="{C3380CC4-5D6E-409C-BE32-E72D297353CC}">
                  <c16:uniqueId val="{00000005-CA68-4305-BFBF-642AB52FC3C2}"/>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'別紙2（基幹相談) '!$A$137:$A$139</c:f>
              <c:strCache>
                <c:ptCount val="3"/>
                <c:pt idx="0">
                  <c:v>①直営</c:v>
                </c:pt>
                <c:pt idx="1">
                  <c:v>②相談支援事業所等に委託</c:v>
                </c:pt>
                <c:pt idx="2">
                  <c:v>③直営＋委託</c:v>
                </c:pt>
              </c:strCache>
            </c:strRef>
          </c:cat>
          <c:val>
            <c:numRef>
              <c:f>'別紙2（基幹相談) '!$D$137:$D$139</c:f>
              <c:numCache>
                <c:formatCode>General</c:formatCode>
                <c:ptCount val="3"/>
                <c:pt idx="0">
                  <c:v>11</c:v>
                </c:pt>
                <c:pt idx="1">
                  <c:v>62</c:v>
                </c:pt>
                <c:pt idx="2">
                  <c:v>2</c:v>
                </c:pt>
              </c:numCache>
            </c:numRef>
          </c:val>
          <c:extLst>
            <c:ext xmlns:c16="http://schemas.microsoft.com/office/drawing/2014/chart" uri="{C3380CC4-5D6E-409C-BE32-E72D297353CC}">
              <c16:uniqueId val="{00000006-CA68-4305-BFBF-642AB52FC3C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ja-JP" altLang="en-US" sz="1800" dirty="0"/>
              <a:t>住宅入居等支援事業（居住サポート事業）</a:t>
            </a:r>
            <a:r>
              <a:rPr lang="ja-JP" altLang="en-US" sz="1800" dirty="0" smtClean="0"/>
              <a:t>の実施</a:t>
            </a:r>
            <a:r>
              <a:rPr lang="ja-JP" altLang="en-US" sz="1800" dirty="0"/>
              <a:t>状況</a:t>
            </a:r>
            <a:endParaRPr lang="en-US" altLang="ja-JP" sz="1800" dirty="0"/>
          </a:p>
        </c:rich>
      </c:tx>
      <c:layout/>
      <c:overlay val="0"/>
    </c:title>
    <c:autoTitleDeleted val="0"/>
    <c:plotArea>
      <c:layout>
        <c:manualLayout>
          <c:layoutTarget val="inner"/>
          <c:xMode val="edge"/>
          <c:yMode val="edge"/>
          <c:x val="0.18036621291601412"/>
          <c:y val="0.2927909090909091"/>
          <c:w val="0.5836349698290495"/>
          <c:h val="0.67289722222222226"/>
        </c:manualLayout>
      </c:layout>
      <c:pieChart>
        <c:varyColors val="1"/>
        <c:dLbls>
          <c:showLegendKey val="0"/>
          <c:showVal val="0"/>
          <c:showCatName val="0"/>
          <c:showSerName val="0"/>
          <c:showPercent val="0"/>
          <c:showBubbleSize val="0"/>
          <c:showLeaderLines val="0"/>
        </c:dLbls>
        <c:firstSliceAng val="0"/>
      </c:pieChart>
      <c:spPr>
        <a:noFill/>
        <a:ln w="25400">
          <a:noFill/>
        </a:ln>
      </c:spPr>
    </c:plotArea>
    <c:plotVisOnly val="1"/>
    <c:dispBlanksAs val="gap"/>
    <c:showDLblsOverMax val="0"/>
  </c:chart>
  <c:spPr>
    <a:ln>
      <a:solidFill>
        <a:schemeClr val="tx1"/>
      </a:solidFill>
    </a:ln>
  </c:sp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150"/>
        <c:axId val="761682303"/>
        <c:axId val="1"/>
      </c:barChart>
      <c:catAx>
        <c:axId val="761682303"/>
        <c:scaling>
          <c:orientation val="minMax"/>
        </c:scaling>
        <c:delete val="1"/>
        <c:axPos val="b"/>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General" sourceLinked="1"/>
        <c:majorTickMark val="out"/>
        <c:minorTickMark val="none"/>
        <c:tickLblPos val="nextTo"/>
        <c:crossAx val="761682303"/>
        <c:crosses val="autoZero"/>
        <c:crossBetween val="between"/>
      </c:valAx>
      <c:spPr>
        <a:noFill/>
        <a:ln w="25400">
          <a:noFill/>
        </a:ln>
      </c:spPr>
    </c:plotArea>
    <c:plotVisOnly val="1"/>
    <c:dispBlanksAs val="gap"/>
    <c:showDLblsOverMax val="0"/>
  </c:chart>
  <c:spPr>
    <a:ln>
      <a:solidFill>
        <a:schemeClr val="tx1"/>
      </a:solidFill>
    </a:ln>
  </c:sp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500" b="1" baseline="0" dirty="0"/>
              <a:t>基幹相談支援センターの業務に従事する者</a:t>
            </a:r>
          </a:p>
        </c:rich>
      </c:tx>
      <c:layout>
        <c:manualLayout>
          <c:xMode val="edge"/>
          <c:yMode val="edge"/>
          <c:x val="9.1736165411732434E-2"/>
          <c:y val="4.820875191872724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4729733556077809"/>
          <c:y val="0.19618968563236486"/>
          <c:w val="0.6500824401410521"/>
          <c:h val="0.73228954617241915"/>
        </c:manualLayout>
      </c:layout>
      <c:pieChart>
        <c:varyColors val="1"/>
        <c:ser>
          <c:idx val="0"/>
          <c:order val="0"/>
          <c:dPt>
            <c:idx val="0"/>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1-6D14-4985-BE6F-167E1714CAD9}"/>
              </c:ext>
            </c:extLst>
          </c:dPt>
          <c:dPt>
            <c:idx val="1"/>
            <c:bubble3D val="0"/>
            <c:explosion val="2"/>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3-6D14-4985-BE6F-167E1714CAD9}"/>
              </c:ext>
            </c:extLst>
          </c:dPt>
          <c:dPt>
            <c:idx val="2"/>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05-6D14-4985-BE6F-167E1714CAD9}"/>
              </c:ext>
            </c:extLst>
          </c:dPt>
          <c:dLbls>
            <c:dLbl>
              <c:idx val="0"/>
              <c:layout>
                <c:manualLayout>
                  <c:x val="-0.27598868272198396"/>
                  <c:y val="-4.2711125394839733E-2"/>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fld id="{589FB400-90A5-4B96-A0B7-45B340B656B5}" type="CATEGORYNAME">
                      <a:rPr lang="zh-TW" altLang="en-US" sz="1400" smtClean="0"/>
                      <a:pPr>
                        <a:defRPr sz="1000"/>
                      </a:pPr>
                      <a:t>[分類名]</a:t>
                    </a:fld>
                    <a:fld id="{DA4F98EC-AF61-400B-8635-56AA7E04B89A}" type="VALUE">
                      <a:rPr lang="en-US" altLang="zh-TW" sz="1400" baseline="0" smtClean="0"/>
                      <a:pPr>
                        <a:defRPr sz="1000"/>
                      </a:pPr>
                      <a:t>[値]</a:t>
                    </a:fld>
                    <a:endParaRPr lang="zh-TW" altLang="en-US" sz="1400" baseline="0" dirty="0" smtClean="0"/>
                  </a:p>
                  <a:p>
                    <a:pPr>
                      <a:defRPr sz="1000"/>
                    </a:pPr>
                    <a:fld id="{FFD663F7-BB78-4066-9BCA-7106A9FEBFDB}" type="PERCENTAGE">
                      <a:rPr lang="en-US" altLang="zh-TW" sz="1400" baseline="0" smtClean="0"/>
                      <a:pPr>
                        <a:defRPr sz="1000"/>
                      </a:pPr>
                      <a:t>[パーセンテージ]</a:t>
                    </a:fld>
                    <a:endParaRPr lang="ja-JP" altLang="en-US"/>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1"/>
              <c:showSerName val="0"/>
              <c:showPercent val="1"/>
              <c:showBubbleSize val="0"/>
              <c:extLst>
                <c:ext xmlns:c15="http://schemas.microsoft.com/office/drawing/2012/chart" uri="{CE6537A1-D6FC-4f65-9D91-7224C49458BB}">
                  <c15:layout>
                    <c:manualLayout>
                      <c:w val="0.18809856225265234"/>
                      <c:h val="0.26100412847508014"/>
                    </c:manualLayout>
                  </c15:layout>
                  <c15:dlblFieldTable/>
                  <c15:showDataLabelsRange val="0"/>
                </c:ext>
                <c:ext xmlns:c16="http://schemas.microsoft.com/office/drawing/2014/chart" uri="{C3380CC4-5D6E-409C-BE32-E72D297353CC}">
                  <c16:uniqueId val="{00000001-6D14-4985-BE6F-167E1714CAD9}"/>
                </c:ext>
              </c:extLst>
            </c:dLbl>
            <c:dLbl>
              <c:idx val="1"/>
              <c:layout>
                <c:manualLayout>
                  <c:x val="0.20769426795986234"/>
                  <c:y val="-7.9360801068040998E-2"/>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fld id="{27F203FC-0915-415C-97BF-5B947A2B1940}" type="CATEGORYNAME">
                      <a:rPr lang="zh-TW" altLang="en-US" sz="1400" smtClean="0"/>
                      <a:pPr>
                        <a:defRPr sz="1000"/>
                      </a:pPr>
                      <a:t>[分類名]</a:t>
                    </a:fld>
                    <a:endParaRPr lang="zh-TW" altLang="en-US" sz="1400" dirty="0" smtClean="0"/>
                  </a:p>
                  <a:p>
                    <a:pPr>
                      <a:defRPr sz="1000"/>
                    </a:pPr>
                    <a:fld id="{C5B8CC1A-916E-483B-B56D-7C403945528D}" type="VALUE">
                      <a:rPr lang="en-US" altLang="zh-TW" sz="1400" baseline="0" smtClean="0"/>
                      <a:pPr>
                        <a:defRPr sz="1000"/>
                      </a:pPr>
                      <a:t>[値]</a:t>
                    </a:fld>
                    <a:endParaRPr lang="zh-TW" altLang="en-US" sz="1400" baseline="0" dirty="0" smtClean="0"/>
                  </a:p>
                  <a:p>
                    <a:pPr>
                      <a:defRPr sz="1000"/>
                    </a:pPr>
                    <a:fld id="{804CA98A-1536-43A8-ABBD-511ACCB63BF4}" type="PERCENTAGE">
                      <a:rPr lang="en-US" altLang="zh-TW" sz="1400" baseline="0" smtClean="0"/>
                      <a:pPr>
                        <a:defRPr sz="1000"/>
                      </a:pPr>
                      <a:t>[パーセンテージ]</a:t>
                    </a:fld>
                    <a:endParaRPr lang="ja-JP" altLang="en-US"/>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1"/>
              <c:showSerName val="0"/>
              <c:showPercent val="1"/>
              <c:showBubbleSize val="0"/>
              <c:extLst>
                <c:ext xmlns:c15="http://schemas.microsoft.com/office/drawing/2012/chart" uri="{CE6537A1-D6FC-4f65-9D91-7224C49458BB}">
                  <c15:layout>
                    <c:manualLayout>
                      <c:w val="0.19192239082943274"/>
                      <c:h val="0.27873326164479417"/>
                    </c:manualLayout>
                  </c15:layout>
                  <c15:dlblFieldTable/>
                  <c15:showDataLabelsRange val="0"/>
                </c:ext>
                <c:ext xmlns:c16="http://schemas.microsoft.com/office/drawing/2014/chart" uri="{C3380CC4-5D6E-409C-BE32-E72D297353CC}">
                  <c16:uniqueId val="{00000003-6D14-4985-BE6F-167E1714CAD9}"/>
                </c:ext>
              </c:extLst>
            </c:dLbl>
            <c:dLbl>
              <c:idx val="2"/>
              <c:layout>
                <c:manualLayout>
                  <c:x val="-3.8505535577767078E-2"/>
                  <c:y val="8.8981764266782268E-2"/>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fld id="{81403658-9CC2-43B8-AE8B-1AB5FB691ADD}" type="CATEGORYNAME">
                      <a:rPr lang="zh-TW" altLang="en-US" sz="1200" smtClean="0"/>
                      <a:pPr>
                        <a:defRPr sz="1000"/>
                      </a:pPr>
                      <a:t>[分類名]</a:t>
                    </a:fld>
                    <a:endParaRPr lang="zh-TW" altLang="en-US" sz="1200" baseline="0" dirty="0" smtClean="0"/>
                  </a:p>
                  <a:p>
                    <a:pPr>
                      <a:defRPr sz="1000"/>
                    </a:pPr>
                    <a:fld id="{A42CDB7D-BDDE-4253-82AB-4F9523B60E07}" type="VALUE">
                      <a:rPr lang="en-US" altLang="zh-TW" sz="1200" baseline="0" smtClean="0"/>
                      <a:pPr>
                        <a:defRPr sz="1000"/>
                      </a:pPr>
                      <a:t>[値]</a:t>
                    </a:fld>
                    <a:endParaRPr lang="zh-TW" altLang="en-US" sz="1200" baseline="0" dirty="0" smtClean="0"/>
                  </a:p>
                  <a:p>
                    <a:pPr>
                      <a:defRPr sz="1000"/>
                    </a:pPr>
                    <a:fld id="{651AE346-EDE6-4F98-AC32-1BBF994233CC}" type="PERCENTAGE">
                      <a:rPr lang="en-US" altLang="zh-TW" sz="1200" baseline="0" smtClean="0"/>
                      <a:pPr>
                        <a:defRPr sz="1000"/>
                      </a:pPr>
                      <a:t>[パーセンテージ]</a:t>
                    </a:fld>
                    <a:endParaRPr lang="ja-JP" altLang="en-US"/>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1"/>
              <c:showSerName val="0"/>
              <c:showPercent val="1"/>
              <c:showBubbleSize val="0"/>
              <c:extLst>
                <c:ext xmlns:c15="http://schemas.microsoft.com/office/drawing/2012/chart" uri="{CE6537A1-D6FC-4f65-9D91-7224C49458BB}">
                  <c15:layout>
                    <c:manualLayout>
                      <c:w val="0.2468967875570928"/>
                      <c:h val="0.17824063453570696"/>
                    </c:manualLayout>
                  </c15:layout>
                  <c15:dlblFieldTable/>
                  <c15:showDataLabelsRange val="0"/>
                </c:ext>
                <c:ext xmlns:c16="http://schemas.microsoft.com/office/drawing/2014/chart" uri="{C3380CC4-5D6E-409C-BE32-E72D297353CC}">
                  <c16:uniqueId val="{00000005-6D14-4985-BE6F-167E1714CAD9}"/>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'別紙2（基幹相談) '!$A$143:$A$145</c:f>
              <c:strCache>
                <c:ptCount val="3"/>
                <c:pt idx="0">
                  <c:v>相談支援専門員</c:v>
                </c:pt>
                <c:pt idx="1">
                  <c:v>相談支援専門員以外</c:v>
                </c:pt>
                <c:pt idx="2">
                  <c:v>主任相談支援専門員</c:v>
                </c:pt>
              </c:strCache>
            </c:strRef>
          </c:cat>
          <c:val>
            <c:numRef>
              <c:f>'別紙2（基幹相談) '!$D$143:$D$145</c:f>
              <c:numCache>
                <c:formatCode>#,##0_ </c:formatCode>
                <c:ptCount val="3"/>
                <c:pt idx="0">
                  <c:v>220</c:v>
                </c:pt>
                <c:pt idx="1">
                  <c:v>156</c:v>
                </c:pt>
                <c:pt idx="2">
                  <c:v>49</c:v>
                </c:pt>
              </c:numCache>
            </c:numRef>
          </c:val>
          <c:extLst>
            <c:ext xmlns:c16="http://schemas.microsoft.com/office/drawing/2014/chart" uri="{C3380CC4-5D6E-409C-BE32-E72D297353CC}">
              <c16:uniqueId val="{00000006-6D14-4985-BE6F-167E1714CAD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500" b="1" baseline="0" dirty="0"/>
              <a:t>専門的職員の人数</a:t>
            </a:r>
            <a:endParaRPr lang="en-US" altLang="ja-JP" sz="1500" b="1" baseline="0"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1671656045397794"/>
          <c:y val="0.11713962849842748"/>
          <c:w val="0.56939460353873073"/>
          <c:h val="0.7712782903484926"/>
        </c:manualLayout>
      </c:layout>
      <c:barChart>
        <c:barDir val="col"/>
        <c:grouping val="clustered"/>
        <c:varyColors val="0"/>
        <c:ser>
          <c:idx val="0"/>
          <c:order val="0"/>
          <c:tx>
            <c:strRef>
              <c:f>'別紙2（基幹相談) '!$A$148</c:f>
              <c:strCache>
                <c:ptCount val="1"/>
                <c:pt idx="0">
                  <c:v>①社会福祉士</c:v>
                </c:pt>
              </c:strCache>
            </c:strRef>
          </c:tx>
          <c:spPr>
            <a:solidFill>
              <a:srgbClr val="FF33CC"/>
            </a:solidFill>
            <a:ln>
              <a:noFill/>
            </a:ln>
            <a:effectLst/>
          </c:spPr>
          <c:invertIfNegative val="0"/>
          <c:dLbls>
            <c:numFmt formatCode="#,##0_);[Red]\(#,##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'別紙2（基幹相談) '!$E$144</c:f>
              <c:numCache>
                <c:formatCode>General</c:formatCode>
                <c:ptCount val="1"/>
              </c:numCache>
            </c:numRef>
          </c:cat>
          <c:val>
            <c:numRef>
              <c:f>'別紙2（基幹相談) '!$D$148</c:f>
              <c:numCache>
                <c:formatCode>#,##0_ </c:formatCode>
                <c:ptCount val="1"/>
                <c:pt idx="0">
                  <c:v>171</c:v>
                </c:pt>
              </c:numCache>
            </c:numRef>
          </c:val>
          <c:extLst>
            <c:ext xmlns:c16="http://schemas.microsoft.com/office/drawing/2014/chart" uri="{C3380CC4-5D6E-409C-BE32-E72D297353CC}">
              <c16:uniqueId val="{00000000-4143-490F-8459-D2933EB8E54F}"/>
            </c:ext>
          </c:extLst>
        </c:ser>
        <c:ser>
          <c:idx val="1"/>
          <c:order val="1"/>
          <c:tx>
            <c:strRef>
              <c:f>'別紙2（基幹相談) '!$A$149</c:f>
              <c:strCache>
                <c:ptCount val="1"/>
                <c:pt idx="0">
                  <c:v>②保健師</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'別紙2（基幹相談) '!$E$144</c:f>
              <c:numCache>
                <c:formatCode>General</c:formatCode>
                <c:ptCount val="1"/>
              </c:numCache>
            </c:numRef>
          </c:cat>
          <c:val>
            <c:numRef>
              <c:f>'別紙2（基幹相談) '!$D$149</c:f>
              <c:numCache>
                <c:formatCode>#,##0_ </c:formatCode>
                <c:ptCount val="1"/>
                <c:pt idx="0">
                  <c:v>11</c:v>
                </c:pt>
              </c:numCache>
            </c:numRef>
          </c:val>
          <c:extLst>
            <c:ext xmlns:c16="http://schemas.microsoft.com/office/drawing/2014/chart" uri="{C3380CC4-5D6E-409C-BE32-E72D297353CC}">
              <c16:uniqueId val="{00000001-4143-490F-8459-D2933EB8E54F}"/>
            </c:ext>
          </c:extLst>
        </c:ser>
        <c:ser>
          <c:idx val="2"/>
          <c:order val="2"/>
          <c:tx>
            <c:strRef>
              <c:f>'別紙2（基幹相談) '!$A$150</c:f>
              <c:strCache>
                <c:ptCount val="1"/>
                <c:pt idx="0">
                  <c:v>③精神保健福祉士</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'別紙2（基幹相談) '!$E$144</c:f>
              <c:numCache>
                <c:formatCode>General</c:formatCode>
                <c:ptCount val="1"/>
              </c:numCache>
            </c:numRef>
          </c:cat>
          <c:val>
            <c:numRef>
              <c:f>'別紙2（基幹相談) '!$D$150</c:f>
              <c:numCache>
                <c:formatCode>#,##0_ </c:formatCode>
                <c:ptCount val="1"/>
                <c:pt idx="0">
                  <c:v>100</c:v>
                </c:pt>
              </c:numCache>
            </c:numRef>
          </c:val>
          <c:extLst>
            <c:ext xmlns:c16="http://schemas.microsoft.com/office/drawing/2014/chart" uri="{C3380CC4-5D6E-409C-BE32-E72D297353CC}">
              <c16:uniqueId val="{00000002-4143-490F-8459-D2933EB8E54F}"/>
            </c:ext>
          </c:extLst>
        </c:ser>
        <c:ser>
          <c:idx val="3"/>
          <c:order val="3"/>
          <c:tx>
            <c:strRef>
              <c:f>'別紙2（基幹相談) '!$A$151</c:f>
              <c:strCache>
                <c:ptCount val="1"/>
                <c:pt idx="0">
                  <c:v>④看護師・准看護師</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'別紙2（基幹相談) '!$E$144</c:f>
              <c:numCache>
                <c:formatCode>General</c:formatCode>
                <c:ptCount val="1"/>
              </c:numCache>
            </c:numRef>
          </c:cat>
          <c:val>
            <c:numRef>
              <c:f>'別紙2（基幹相談) '!$D$151</c:f>
              <c:numCache>
                <c:formatCode>#,##0_ </c:formatCode>
                <c:ptCount val="1"/>
                <c:pt idx="0">
                  <c:v>8</c:v>
                </c:pt>
              </c:numCache>
            </c:numRef>
          </c:val>
          <c:extLst>
            <c:ext xmlns:c16="http://schemas.microsoft.com/office/drawing/2014/chart" uri="{C3380CC4-5D6E-409C-BE32-E72D297353CC}">
              <c16:uniqueId val="{00000003-4143-490F-8459-D2933EB8E54F}"/>
            </c:ext>
          </c:extLst>
        </c:ser>
        <c:ser>
          <c:idx val="4"/>
          <c:order val="4"/>
          <c:tx>
            <c:strRef>
              <c:f>'別紙2（基幹相談) '!$A$152</c:f>
              <c:strCache>
                <c:ptCount val="1"/>
                <c:pt idx="0">
                  <c:v>⑤介護福祉士</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'別紙2（基幹相談) '!$E$144</c:f>
              <c:numCache>
                <c:formatCode>General</c:formatCode>
                <c:ptCount val="1"/>
              </c:numCache>
            </c:numRef>
          </c:cat>
          <c:val>
            <c:numRef>
              <c:f>'別紙2（基幹相談) '!$D$152</c:f>
              <c:numCache>
                <c:formatCode>#,##0_ </c:formatCode>
                <c:ptCount val="1"/>
                <c:pt idx="0">
                  <c:v>99</c:v>
                </c:pt>
              </c:numCache>
            </c:numRef>
          </c:val>
          <c:extLst>
            <c:ext xmlns:c16="http://schemas.microsoft.com/office/drawing/2014/chart" uri="{C3380CC4-5D6E-409C-BE32-E72D297353CC}">
              <c16:uniqueId val="{00000004-4143-490F-8459-D2933EB8E54F}"/>
            </c:ext>
          </c:extLst>
        </c:ser>
        <c:ser>
          <c:idx val="5"/>
          <c:order val="5"/>
          <c:tx>
            <c:strRef>
              <c:f>'別紙2（基幹相談) '!$A$153</c:f>
              <c:strCache>
                <c:ptCount val="1"/>
                <c:pt idx="0">
                  <c:v>⑥介護支援専門員</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'別紙2（基幹相談) '!$E$144</c:f>
              <c:numCache>
                <c:formatCode>General</c:formatCode>
                <c:ptCount val="1"/>
              </c:numCache>
            </c:numRef>
          </c:cat>
          <c:val>
            <c:numRef>
              <c:f>'別紙2（基幹相談) '!$D$153</c:f>
              <c:numCache>
                <c:formatCode>#,##0_ </c:formatCode>
                <c:ptCount val="1"/>
                <c:pt idx="0">
                  <c:v>32</c:v>
                </c:pt>
              </c:numCache>
            </c:numRef>
          </c:val>
          <c:extLst>
            <c:ext xmlns:c16="http://schemas.microsoft.com/office/drawing/2014/chart" uri="{C3380CC4-5D6E-409C-BE32-E72D297353CC}">
              <c16:uniqueId val="{00000005-4143-490F-8459-D2933EB8E54F}"/>
            </c:ext>
          </c:extLst>
        </c:ser>
        <c:ser>
          <c:idx val="6"/>
          <c:order val="6"/>
          <c:tx>
            <c:strRef>
              <c:f>'別紙2（基幹相談) '!$A$154</c:f>
              <c:strCache>
                <c:ptCount val="1"/>
                <c:pt idx="0">
                  <c:v>⑦臨床心理士</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'別紙2（基幹相談) '!$E$144</c:f>
              <c:numCache>
                <c:formatCode>General</c:formatCode>
                <c:ptCount val="1"/>
              </c:numCache>
            </c:numRef>
          </c:cat>
          <c:val>
            <c:numRef>
              <c:f>'別紙2（基幹相談) '!$D$154</c:f>
              <c:numCache>
                <c:formatCode>#,##0_ </c:formatCode>
                <c:ptCount val="1"/>
                <c:pt idx="0">
                  <c:v>4</c:v>
                </c:pt>
              </c:numCache>
            </c:numRef>
          </c:val>
          <c:extLst>
            <c:ext xmlns:c16="http://schemas.microsoft.com/office/drawing/2014/chart" uri="{C3380CC4-5D6E-409C-BE32-E72D297353CC}">
              <c16:uniqueId val="{00000006-4143-490F-8459-D2933EB8E54F}"/>
            </c:ext>
          </c:extLst>
        </c:ser>
        <c:ser>
          <c:idx val="7"/>
          <c:order val="7"/>
          <c:tx>
            <c:strRef>
              <c:f>'別紙2（基幹相談) '!$A$155</c:f>
              <c:strCache>
                <c:ptCount val="1"/>
                <c:pt idx="0">
                  <c:v>⑧公認心理師</c:v>
                </c:pt>
              </c:strCache>
            </c:strRef>
          </c:tx>
          <c:spPr>
            <a:solidFill>
              <a:srgbClr val="66FF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'別紙2（基幹相談) '!$E$144</c:f>
              <c:numCache>
                <c:formatCode>General</c:formatCode>
                <c:ptCount val="1"/>
              </c:numCache>
            </c:numRef>
          </c:cat>
          <c:val>
            <c:numRef>
              <c:f>'別紙2（基幹相談) '!$D$155</c:f>
              <c:numCache>
                <c:formatCode>#,##0_ </c:formatCode>
                <c:ptCount val="1"/>
                <c:pt idx="0">
                  <c:v>8</c:v>
                </c:pt>
              </c:numCache>
            </c:numRef>
          </c:val>
          <c:extLst>
            <c:ext xmlns:c16="http://schemas.microsoft.com/office/drawing/2014/chart" uri="{C3380CC4-5D6E-409C-BE32-E72D297353CC}">
              <c16:uniqueId val="{00000007-4143-490F-8459-D2933EB8E54F}"/>
            </c:ext>
          </c:extLst>
        </c:ser>
        <c:ser>
          <c:idx val="8"/>
          <c:order val="8"/>
          <c:tx>
            <c:strRef>
              <c:f>'別紙2（基幹相談) '!$A$156</c:f>
              <c:strCache>
                <c:ptCount val="1"/>
                <c:pt idx="0">
                  <c:v>⑨その他の専門的職員</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'別紙2（基幹相談) '!$E$144</c:f>
              <c:numCache>
                <c:formatCode>General</c:formatCode>
                <c:ptCount val="1"/>
              </c:numCache>
            </c:numRef>
          </c:cat>
          <c:val>
            <c:numRef>
              <c:f>'別紙2（基幹相談) '!$D$156</c:f>
              <c:numCache>
                <c:formatCode>#,##0_ </c:formatCode>
                <c:ptCount val="1"/>
                <c:pt idx="0">
                  <c:v>18</c:v>
                </c:pt>
              </c:numCache>
            </c:numRef>
          </c:val>
          <c:extLst>
            <c:ext xmlns:c16="http://schemas.microsoft.com/office/drawing/2014/chart" uri="{C3380CC4-5D6E-409C-BE32-E72D297353CC}">
              <c16:uniqueId val="{00000008-4143-490F-8459-D2933EB8E54F}"/>
            </c:ext>
          </c:extLst>
        </c:ser>
        <c:dLbls>
          <c:showLegendKey val="0"/>
          <c:showVal val="0"/>
          <c:showCatName val="0"/>
          <c:showSerName val="0"/>
          <c:showPercent val="0"/>
          <c:showBubbleSize val="0"/>
        </c:dLbls>
        <c:gapWidth val="401"/>
        <c:axId val="430556063"/>
        <c:axId val="430573951"/>
      </c:barChart>
      <c:catAx>
        <c:axId val="4305560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30573951"/>
        <c:crosses val="autoZero"/>
        <c:auto val="1"/>
        <c:lblAlgn val="ctr"/>
        <c:lblOffset val="100"/>
        <c:noMultiLvlLbl val="0"/>
      </c:catAx>
      <c:valAx>
        <c:axId val="430573951"/>
        <c:scaling>
          <c:orientation val="minMax"/>
        </c:scaling>
        <c:delete val="0"/>
        <c:axPos val="l"/>
        <c:majorGridlines>
          <c:spPr>
            <a:ln w="9525" cap="flat" cmpd="sng" algn="ctr">
              <a:solidFill>
                <a:schemeClr val="tx1">
                  <a:lumMod val="15000"/>
                  <a:lumOff val="85000"/>
                </a:schemeClr>
              </a:solidFill>
              <a:round/>
            </a:ln>
            <a:effectLst/>
          </c:spPr>
        </c:majorGridlines>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430556063"/>
        <c:crosses val="autoZero"/>
        <c:crossBetween val="between"/>
      </c:valAx>
      <c:spPr>
        <a:noFill/>
        <a:ln>
          <a:noFill/>
        </a:ln>
        <a:effectLst/>
      </c:spPr>
    </c:plotArea>
    <c:legend>
      <c:legendPos val="r"/>
      <c:layout>
        <c:manualLayout>
          <c:xMode val="edge"/>
          <c:yMode val="edge"/>
          <c:x val="0.69116229221347336"/>
          <c:y val="0.13699855900770708"/>
          <c:w val="0.29217104111986003"/>
          <c:h val="0.7062034167187898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ja-JP" altLang="en-US" sz="1800" dirty="0"/>
              <a:t>住宅入居等支援事業（居住サポート事業）</a:t>
            </a:r>
            <a:r>
              <a:rPr lang="ja-JP" altLang="en-US" sz="1800" dirty="0" smtClean="0"/>
              <a:t>の実施</a:t>
            </a:r>
            <a:r>
              <a:rPr lang="ja-JP" altLang="en-US" sz="1800" dirty="0"/>
              <a:t>状況</a:t>
            </a:r>
            <a:endParaRPr lang="en-US" altLang="ja-JP" sz="1800" dirty="0"/>
          </a:p>
        </c:rich>
      </c:tx>
      <c:layout/>
      <c:overlay val="0"/>
    </c:title>
    <c:autoTitleDeleted val="0"/>
    <c:plotArea>
      <c:layout>
        <c:manualLayout>
          <c:layoutTarget val="inner"/>
          <c:xMode val="edge"/>
          <c:yMode val="edge"/>
          <c:x val="0.18036621291601412"/>
          <c:y val="0.2927909090909091"/>
          <c:w val="0.5836349698290495"/>
          <c:h val="0.67289722222222226"/>
        </c:manualLayout>
      </c:layout>
      <c:pieChart>
        <c:varyColors val="1"/>
        <c:dLbls>
          <c:showLegendKey val="0"/>
          <c:showVal val="0"/>
          <c:showCatName val="0"/>
          <c:showSerName val="0"/>
          <c:showPercent val="0"/>
          <c:showBubbleSize val="0"/>
          <c:showLeaderLines val="0"/>
        </c:dLbls>
        <c:firstSliceAng val="0"/>
      </c:pieChart>
      <c:spPr>
        <a:noFill/>
        <a:ln w="25400">
          <a:noFill/>
        </a:ln>
      </c:spPr>
    </c:plotArea>
    <c:plotVisOnly val="1"/>
    <c:dispBlanksAs val="gap"/>
    <c:showDLblsOverMax val="0"/>
  </c:chart>
  <c:spPr>
    <a:ln>
      <a:solidFill>
        <a:schemeClr val="tx1"/>
      </a:solidFill>
    </a:ln>
  </c:sp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150"/>
        <c:axId val="761682303"/>
        <c:axId val="1"/>
      </c:barChart>
      <c:catAx>
        <c:axId val="761682303"/>
        <c:scaling>
          <c:orientation val="minMax"/>
        </c:scaling>
        <c:delete val="1"/>
        <c:axPos val="b"/>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General" sourceLinked="1"/>
        <c:majorTickMark val="out"/>
        <c:minorTickMark val="none"/>
        <c:tickLblPos val="nextTo"/>
        <c:crossAx val="761682303"/>
        <c:crosses val="autoZero"/>
        <c:crossBetween val="between"/>
      </c:valAx>
      <c:spPr>
        <a:noFill/>
        <a:ln w="25400">
          <a:noFill/>
        </a:ln>
      </c:spPr>
    </c:plotArea>
    <c:plotVisOnly val="1"/>
    <c:dispBlanksAs val="gap"/>
    <c:showDLblsOverMax val="0"/>
  </c:chart>
  <c:spPr>
    <a:ln>
      <a:solidFill>
        <a:schemeClr val="tx1"/>
      </a:solidFill>
    </a:ln>
  </c:spPr>
  <c:txPr>
    <a:bodyPr/>
    <a:lstStyle/>
    <a:p>
      <a:pPr>
        <a:defRPr b="1"/>
      </a:pPr>
      <a:endParaRPr lang="ja-JP"/>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ja-JP" altLang="ja-JP" sz="1400" b="1" i="0" baseline="0" dirty="0">
                <a:effectLst/>
              </a:rPr>
              <a:t>住宅入居等支援事業（居住サポート事業）</a:t>
            </a:r>
            <a:r>
              <a:rPr lang="ja-JP" altLang="en-US" sz="1400" b="1" i="0" baseline="0" dirty="0">
                <a:effectLst/>
              </a:rPr>
              <a:t>の</a:t>
            </a:r>
            <a:endParaRPr lang="en-US" altLang="ja-JP" sz="1400" b="1" i="0" baseline="0" dirty="0">
              <a:effectLst/>
            </a:endParaRPr>
          </a:p>
          <a:p>
            <a:pPr>
              <a:defRPr sz="1200" b="0" i="0" u="none" strike="noStrike" kern="1200" spc="0" baseline="0">
                <a:solidFill>
                  <a:schemeClr val="tx1">
                    <a:lumMod val="65000"/>
                    <a:lumOff val="35000"/>
                  </a:schemeClr>
                </a:solidFill>
                <a:latin typeface="+mn-lt"/>
                <a:ea typeface="+mn-ea"/>
                <a:cs typeface="+mn-cs"/>
              </a:defRPr>
            </a:pPr>
            <a:r>
              <a:rPr lang="ja-JP" altLang="ja-JP" sz="1400" b="1" i="0" baseline="0" dirty="0">
                <a:effectLst/>
              </a:rPr>
              <a:t>実施状況</a:t>
            </a:r>
            <a:endParaRPr lang="ja-JP" altLang="ja-JP" sz="1400" dirty="0">
              <a:effectLst/>
            </a:endParaRPr>
          </a:p>
        </c:rich>
      </c:tx>
      <c:layout>
        <c:manualLayout>
          <c:xMode val="edge"/>
          <c:yMode val="edge"/>
          <c:x val="8.9509635617845279E-2"/>
          <c:y val="3.9159778142068988E-2"/>
        </c:manualLayout>
      </c:layout>
      <c:overlay val="0"/>
      <c:spPr>
        <a:noFill/>
        <a:ln w="25400">
          <a:noFill/>
        </a:ln>
      </c:spPr>
    </c:title>
    <c:autoTitleDeleted val="0"/>
    <c:plotArea>
      <c:layout/>
      <c:pieChart>
        <c:varyColors val="1"/>
        <c:ser>
          <c:idx val="0"/>
          <c:order val="0"/>
          <c:dPt>
            <c:idx val="0"/>
            <c:bubble3D val="0"/>
            <c:explosion val="4"/>
            <c:spPr>
              <a:solidFill>
                <a:schemeClr val="tx2">
                  <a:lumMod val="40000"/>
                  <a:lumOff val="60000"/>
                </a:schemeClr>
              </a:solidFill>
              <a:ln w="19050">
                <a:solidFill>
                  <a:schemeClr val="lt1"/>
                </a:solidFill>
              </a:ln>
              <a:effectLst/>
            </c:spPr>
            <c:extLst>
              <c:ext xmlns:c16="http://schemas.microsoft.com/office/drawing/2014/chart" uri="{C3380CC4-5D6E-409C-BE32-E72D297353CC}">
                <c16:uniqueId val="{00000001-E50E-4E65-AC01-6064FDFB0660}"/>
              </c:ext>
            </c:extLst>
          </c:dPt>
          <c:dPt>
            <c:idx val="1"/>
            <c:bubble3D val="0"/>
            <c:spPr>
              <a:solidFill>
                <a:srgbClr val="FFCCCC"/>
              </a:solidFill>
              <a:ln w="19050">
                <a:solidFill>
                  <a:schemeClr val="lt1"/>
                </a:solidFill>
              </a:ln>
              <a:effectLst/>
            </c:spPr>
            <c:extLst>
              <c:ext xmlns:c16="http://schemas.microsoft.com/office/drawing/2014/chart" uri="{C3380CC4-5D6E-409C-BE32-E72D297353CC}">
                <c16:uniqueId val="{00000003-E50E-4E65-AC01-6064FDFB0660}"/>
              </c:ext>
            </c:extLst>
          </c:dPt>
          <c:dPt>
            <c:idx val="2"/>
            <c:bubble3D val="0"/>
            <c:spPr>
              <a:solidFill>
                <a:srgbClr val="FFCCCC"/>
              </a:solidFill>
            </c:spPr>
            <c:extLst>
              <c:ext xmlns:c16="http://schemas.microsoft.com/office/drawing/2014/chart" uri="{C3380CC4-5D6E-409C-BE32-E72D297353CC}">
                <c16:uniqueId val="{00000005-E50E-4E65-AC01-6064FDFB0660}"/>
              </c:ext>
            </c:extLst>
          </c:dPt>
          <c:dLbls>
            <c:dLbl>
              <c:idx val="0"/>
              <c:layout>
                <c:manualLayout>
                  <c:x val="-0.22351191057818887"/>
                  <c:y val="0.13131239398813632"/>
                </c:manualLayout>
              </c:layout>
              <c:tx>
                <c:rich>
                  <a:bodyPr wrap="square" lIns="38100" tIns="19050" rIns="38100" bIns="19050" anchor="ctr">
                    <a:spAutoFit/>
                  </a:bodyPr>
                  <a:lstStyle/>
                  <a:p>
                    <a:pPr>
                      <a:defRPr/>
                    </a:pPr>
                    <a:fld id="{4202765C-F57F-437B-BB03-7E24931F2D81}" type="CATEGORYNAME">
                      <a:rPr lang="ja-JP" altLang="en-US" sz="1400"/>
                      <a:pPr>
                        <a:defRPr/>
                      </a:pPr>
                      <a:t>[分類名]</a:t>
                    </a:fld>
                    <a:r>
                      <a:rPr lang="ja-JP" altLang="en-US" sz="1400" baseline="0" dirty="0"/>
                      <a:t>
</a:t>
                    </a:r>
                    <a:fld id="{B66FB710-81EA-4DC2-A055-67E34DFDDB77}" type="VALUE">
                      <a:rPr lang="en-US" altLang="ja-JP" sz="1400" baseline="0"/>
                      <a:pPr>
                        <a:defRPr/>
                      </a:pPr>
                      <a:t>[値]</a:t>
                    </a:fld>
                    <a:r>
                      <a:rPr lang="ja-JP" altLang="en-US" sz="1400" baseline="0" dirty="0"/>
                      <a:t>
</a:t>
                    </a:r>
                    <a:fld id="{B718B825-AAE7-4C8A-882A-250C6E846763}" type="PERCENTAGE">
                      <a:rPr lang="en-US" altLang="ja-JP" sz="1400" baseline="0"/>
                      <a:pPr>
                        <a:defRPr/>
                      </a:pPr>
                      <a:t>[パーセンテージ]</a:t>
                    </a:fld>
                    <a:endParaRPr lang="ja-JP" altLang="en-US" sz="1400" baseline="0" dirty="0"/>
                  </a:p>
                </c:rich>
              </c:tx>
              <c:spPr>
                <a:noFill/>
                <a:ln w="25400">
                  <a:noFill/>
                </a:ln>
              </c:spPr>
              <c:dLblPos val="bestFit"/>
              <c:showLegendKey val="0"/>
              <c:showVal val="1"/>
              <c:showCatName val="1"/>
              <c:showSerName val="0"/>
              <c:showPercent val="1"/>
              <c:showBubbleSize val="0"/>
              <c:separator>
</c:separator>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E50E-4E65-AC01-6064FDFB0660}"/>
                </c:ext>
              </c:extLst>
            </c:dLbl>
            <c:dLbl>
              <c:idx val="1"/>
              <c:layout>
                <c:manualLayout>
                  <c:x val="2.9881178592154847E-2"/>
                  <c:y val="-2.9974614923866379E-2"/>
                </c:manualLayout>
              </c:layout>
              <c:spPr>
                <a:noFill/>
                <a:ln w="25400">
                  <a:noFill/>
                </a:ln>
              </c:spPr>
              <c:txPr>
                <a:bodyPr wrap="square" lIns="38100" tIns="19050" rIns="38100" bIns="19050" anchor="ctr">
                  <a:spAutoFit/>
                </a:bodyPr>
                <a:lstStyle/>
                <a:p>
                  <a:pPr>
                    <a:defRPr/>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E50E-4E65-AC01-6064FDFB0660}"/>
                </c:ext>
              </c:extLst>
            </c:dLbl>
            <c:dLbl>
              <c:idx val="2"/>
              <c:layout>
                <c:manualLayout>
                  <c:x val="0.24019974067053174"/>
                  <c:y val="-0.20637963605269588"/>
                </c:manualLayout>
              </c:layout>
              <c:tx>
                <c:rich>
                  <a:bodyPr/>
                  <a:lstStyle/>
                  <a:p>
                    <a:fld id="{DAE18BDE-F84A-4E48-9E34-08F04CF41F25}" type="CATEGORYNAME">
                      <a:rPr lang="ja-JP" altLang="en-US" sz="1400"/>
                      <a:pPr/>
                      <a:t>[分類名]</a:t>
                    </a:fld>
                    <a:r>
                      <a:rPr lang="ja-JP" altLang="en-US" sz="1400" baseline="0" dirty="0"/>
                      <a:t>
</a:t>
                    </a:r>
                    <a:fld id="{F48A4AF1-60DA-48FC-82BB-3353EDEFD42E}" type="VALUE">
                      <a:rPr lang="en-US" altLang="ja-JP" sz="1400" baseline="0"/>
                      <a:pPr/>
                      <a:t>[値]</a:t>
                    </a:fld>
                    <a:r>
                      <a:rPr lang="ja-JP" altLang="en-US" sz="1400" baseline="0" dirty="0"/>
                      <a:t>
</a:t>
                    </a:r>
                    <a:fld id="{B1373FB2-C465-4C5F-B2F5-9022603A632A}" type="PERCENTAGE">
                      <a:rPr lang="en-US" altLang="ja-JP" sz="1400" baseline="0"/>
                      <a:pPr/>
                      <a:t>[パーセンテージ]</a:t>
                    </a:fld>
                    <a:endParaRPr lang="ja-JP" altLang="en-US" sz="1400" baseline="0" dirty="0"/>
                  </a:p>
                </c:rich>
              </c:tx>
              <c:showLegendKey val="0"/>
              <c:showVal val="1"/>
              <c:showCatName val="1"/>
              <c:showSerName val="0"/>
              <c:showPercent val="1"/>
              <c:showBubbleSize val="0"/>
              <c:separator>
</c:separator>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E50E-4E65-AC01-6064FDFB0660}"/>
                </c:ext>
              </c:extLst>
            </c:dLbl>
            <c:spPr>
              <a:noFill/>
              <a:ln w="25400">
                <a:noFill/>
              </a:ln>
            </c:sp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'集計用紙（問１８～問２１） (2)'!$A$52:$A$54</c:f>
              <c:strCache>
                <c:ptCount val="3"/>
                <c:pt idx="0">
                  <c:v>①実施</c:v>
                </c:pt>
                <c:pt idx="1">
                  <c:v>②複数市町村共同で実施</c:v>
                </c:pt>
                <c:pt idx="2">
                  <c:v>③未実施</c:v>
                </c:pt>
              </c:strCache>
            </c:strRef>
          </c:cat>
          <c:val>
            <c:numRef>
              <c:f>'集計用紙（問１８～問２１） (2)'!$B$52:$B$54</c:f>
              <c:numCache>
                <c:formatCode>General</c:formatCode>
                <c:ptCount val="3"/>
                <c:pt idx="0">
                  <c:v>15</c:v>
                </c:pt>
                <c:pt idx="2">
                  <c:v>28</c:v>
                </c:pt>
              </c:numCache>
            </c:numRef>
          </c:val>
          <c:extLst>
            <c:ext xmlns:c16="http://schemas.microsoft.com/office/drawing/2014/chart" uri="{C3380CC4-5D6E-409C-BE32-E72D297353CC}">
              <c16:uniqueId val="{00000006-E50E-4E65-AC01-6064FDFB0660}"/>
            </c:ext>
          </c:extLst>
        </c:ser>
        <c:ser>
          <c:idx val="1"/>
          <c:order val="1"/>
          <c:cat>
            <c:strRef>
              <c:f>'集計用紙（問１８～問２１） (2)'!$A$52:$A$54</c:f>
              <c:strCache>
                <c:ptCount val="3"/>
                <c:pt idx="0">
                  <c:v>①実施</c:v>
                </c:pt>
                <c:pt idx="1">
                  <c:v>②複数市町村共同で実施</c:v>
                </c:pt>
                <c:pt idx="2">
                  <c:v>③未実施</c:v>
                </c:pt>
              </c:strCache>
            </c:strRef>
          </c:cat>
          <c:val>
            <c:numRef>
              <c:f>'集計用紙（問１８～問２１） (2)'!$C$52:$C$54</c:f>
              <c:numCache>
                <c:formatCode>General</c:formatCode>
                <c:ptCount val="3"/>
              </c:numCache>
            </c:numRef>
          </c:val>
          <c:extLst>
            <c:ext xmlns:c16="http://schemas.microsoft.com/office/drawing/2014/chart" uri="{C3380CC4-5D6E-409C-BE32-E72D297353CC}">
              <c16:uniqueId val="{00000007-E50E-4E65-AC01-6064FDFB0660}"/>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spPr>
    <a:noFill/>
    <a:ln w="9525" cap="flat" cmpd="sng" algn="ctr">
      <a:noFill/>
      <a:round/>
    </a:ln>
    <a:effectLst/>
  </c:spPr>
  <c:txPr>
    <a:bodyPr/>
    <a:lstStyle/>
    <a:p>
      <a:pPr>
        <a:defRPr/>
      </a:pPr>
      <a:endParaRPr lang="ja-JP"/>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sz="1400" b="1"/>
            </a:pPr>
            <a:r>
              <a:rPr lang="ja-JP" sz="1800" b="1" dirty="0" err="1"/>
              <a:t>障がい</a:t>
            </a:r>
            <a:r>
              <a:rPr lang="ja-JP" sz="1800" b="1" dirty="0"/>
              <a:t>者相談支援事業の運営方法</a:t>
            </a:r>
          </a:p>
        </c:rich>
      </c:tx>
      <c:layout/>
      <c:overlay val="0"/>
    </c:title>
    <c:autoTitleDeleted val="0"/>
    <c:plotArea>
      <c:layout>
        <c:manualLayout>
          <c:layoutTarget val="inner"/>
          <c:xMode val="edge"/>
          <c:yMode val="edge"/>
          <c:x val="0.18584732916830776"/>
          <c:y val="0.19237180717294039"/>
          <c:w val="0.65125032068769895"/>
          <c:h val="0.72813273272666679"/>
        </c:manualLayout>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spPr>
    <a:ln>
      <a:solidFill>
        <a:schemeClr val="tx1"/>
      </a:solidFill>
    </a:ln>
  </c:spPr>
  <c:txPr>
    <a:bodyPr/>
    <a:lstStyle/>
    <a:p>
      <a:pPr>
        <a:defRPr sz="1800"/>
      </a:pPr>
      <a:endParaRPr lang="ja-JP"/>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sz="1400" dirty="0"/>
              <a:t>住宅入居等支援事業の実施内容</a:t>
            </a:r>
          </a:p>
        </c:rich>
      </c:tx>
      <c:layout/>
      <c:overlay val="0"/>
    </c:title>
    <c:autoTitleDeleted val="0"/>
    <c:plotArea>
      <c:layout/>
      <c:barChart>
        <c:barDir val="col"/>
        <c:grouping val="clustered"/>
        <c:varyColors val="0"/>
        <c:ser>
          <c:idx val="0"/>
          <c:order val="0"/>
          <c:tx>
            <c:strRef>
              <c:f>'集計用紙（問１８～問２１） (2)'!$A$64</c:f>
              <c:strCache>
                <c:ptCount val="1"/>
                <c:pt idx="0">
                  <c:v>①障害者向け住宅の確保、リストの作成</c:v>
                </c:pt>
              </c:strCache>
            </c:strRef>
          </c:tx>
          <c:spPr>
            <a:solidFill>
              <a:srgbClr val="FFD175"/>
            </a:solidFill>
          </c:spPr>
          <c:invertIfNegative val="0"/>
          <c:dLbls>
            <c:dLbl>
              <c:idx val="0"/>
              <c:layout/>
              <c:tx>
                <c:rich>
                  <a:bodyPr/>
                  <a:lstStyle/>
                  <a:p>
                    <a:r>
                      <a:rPr lang="en-US" altLang="ja-JP" sz="1100"/>
                      <a:t>①2</a:t>
                    </a:r>
                  </a:p>
                </c:rich>
              </c:tx>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467A-4747-9897-F962D621E251}"/>
                </c:ext>
              </c:extLst>
            </c:dLbl>
            <c:spPr>
              <a:noFill/>
              <a:ln w="25400">
                <a:noFill/>
              </a:ln>
            </c:spPr>
            <c:txPr>
              <a:bodyPr wrap="square" lIns="38100" tIns="19050" rIns="38100" bIns="19050" anchor="ctr">
                <a:spAutoFit/>
              </a:bodyPr>
              <a:lstStyle/>
              <a:p>
                <a:pPr>
                  <a:defRPr sz="11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'集計用紙（問１８～問２１） (2)'!$D$64</c:f>
              <c:numCache>
                <c:formatCode>General</c:formatCode>
                <c:ptCount val="1"/>
                <c:pt idx="0">
                  <c:v>2</c:v>
                </c:pt>
              </c:numCache>
            </c:numRef>
          </c:val>
          <c:extLst>
            <c:ext xmlns:c16="http://schemas.microsoft.com/office/drawing/2014/chart" uri="{C3380CC4-5D6E-409C-BE32-E72D297353CC}">
              <c16:uniqueId val="{00000001-467A-4747-9897-F962D621E251}"/>
            </c:ext>
          </c:extLst>
        </c:ser>
        <c:ser>
          <c:idx val="1"/>
          <c:order val="1"/>
          <c:tx>
            <c:strRef>
              <c:f>'集計用紙（問１８～問２１） (2)'!$A$65</c:f>
              <c:strCache>
                <c:ptCount val="1"/>
                <c:pt idx="0">
                  <c:v>②入居支援（不動産業者に対する物件斡旋依頼、家主等との入居契約手続き支援）</c:v>
                </c:pt>
              </c:strCache>
            </c:strRef>
          </c:tx>
          <c:spPr>
            <a:solidFill>
              <a:srgbClr val="F2B3FF"/>
            </a:solidFill>
          </c:spPr>
          <c:invertIfNegative val="0"/>
          <c:dLbls>
            <c:dLbl>
              <c:idx val="0"/>
              <c:layout/>
              <c:tx>
                <c:rich>
                  <a:bodyPr/>
                  <a:lstStyle/>
                  <a:p>
                    <a:r>
                      <a:rPr lang="en-US" altLang="ja-JP" sz="1100"/>
                      <a:t>②</a:t>
                    </a:r>
                    <a:fld id="{0D0FE885-91FD-4F3B-A8D0-B34095B2A5FD}" type="VALUE">
                      <a:rPr lang="en-US" altLang="ja-JP" sz="1100"/>
                      <a:pPr/>
                      <a:t>[値]</a:t>
                    </a:fld>
                    <a:endParaRPr lang="en-US" altLang="ja-JP" sz="1100"/>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2-467A-4747-9897-F962D621E251}"/>
                </c:ext>
              </c:extLst>
            </c:dLbl>
            <c:spPr>
              <a:noFill/>
              <a:ln w="25400">
                <a:noFill/>
              </a:ln>
            </c:spPr>
            <c:txPr>
              <a:bodyPr wrap="square" lIns="38100" tIns="19050" rIns="38100" bIns="19050" anchor="ctr">
                <a:spAutoFit/>
              </a:bodyPr>
              <a:lstStyle/>
              <a:p>
                <a:pPr>
                  <a:defRPr sz="11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'集計用紙（問１８～問２１） (2)'!$D$65</c:f>
              <c:numCache>
                <c:formatCode>General</c:formatCode>
                <c:ptCount val="1"/>
                <c:pt idx="0">
                  <c:v>12</c:v>
                </c:pt>
              </c:numCache>
            </c:numRef>
          </c:val>
          <c:extLst>
            <c:ext xmlns:c16="http://schemas.microsoft.com/office/drawing/2014/chart" uri="{C3380CC4-5D6E-409C-BE32-E72D297353CC}">
              <c16:uniqueId val="{00000003-467A-4747-9897-F962D621E251}"/>
            </c:ext>
          </c:extLst>
        </c:ser>
        <c:ser>
          <c:idx val="2"/>
          <c:order val="2"/>
          <c:tx>
            <c:strRef>
              <c:f>'集計用紙（問１８～問２１） (2)'!$A$66</c:f>
              <c:strCache>
                <c:ptCount val="1"/>
                <c:pt idx="0">
                  <c:v>③24時間支援（夜間を含め、緊急に対応が必要となる場合における相談支援、関係機関との連絡・調整等）</c:v>
                </c:pt>
              </c:strCache>
            </c:strRef>
          </c:tx>
          <c:spPr>
            <a:solidFill>
              <a:srgbClr val="92D050"/>
            </a:solidFill>
          </c:spPr>
          <c:invertIfNegative val="0"/>
          <c:dLbls>
            <c:dLbl>
              <c:idx val="0"/>
              <c:layout/>
              <c:tx>
                <c:rich>
                  <a:bodyPr/>
                  <a:lstStyle/>
                  <a:p>
                    <a:r>
                      <a:rPr lang="en-US" altLang="ja-JP" sz="1100"/>
                      <a:t>③</a:t>
                    </a:r>
                    <a:fld id="{51697C2A-EB55-42CC-ADFD-7138DE96A56F}" type="VALUE">
                      <a:rPr lang="en-US" altLang="ja-JP" sz="1100"/>
                      <a:pPr/>
                      <a:t>[値]</a:t>
                    </a:fld>
                    <a:endParaRPr lang="en-US" altLang="ja-JP" sz="1100"/>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4-467A-4747-9897-F962D621E251}"/>
                </c:ext>
              </c:extLst>
            </c:dLbl>
            <c:spPr>
              <a:noFill/>
              <a:ln w="25400">
                <a:noFill/>
              </a:ln>
            </c:spPr>
            <c:txPr>
              <a:bodyPr wrap="square" lIns="38100" tIns="19050" rIns="38100" bIns="19050" anchor="ctr">
                <a:spAutoFit/>
              </a:bodyPr>
              <a:lstStyle/>
              <a:p>
                <a:pPr>
                  <a:defRPr sz="11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'集計用紙（問１８～問２１） (2)'!$D$66</c:f>
              <c:numCache>
                <c:formatCode>General</c:formatCode>
                <c:ptCount val="1"/>
                <c:pt idx="0">
                  <c:v>2</c:v>
                </c:pt>
              </c:numCache>
            </c:numRef>
          </c:val>
          <c:extLst>
            <c:ext xmlns:c16="http://schemas.microsoft.com/office/drawing/2014/chart" uri="{C3380CC4-5D6E-409C-BE32-E72D297353CC}">
              <c16:uniqueId val="{00000005-467A-4747-9897-F962D621E251}"/>
            </c:ext>
          </c:extLst>
        </c:ser>
        <c:ser>
          <c:idx val="3"/>
          <c:order val="3"/>
          <c:tx>
            <c:strRef>
              <c:f>'集計用紙（問１８～問２１） (2)'!$A$67</c:f>
              <c:strCache>
                <c:ptCount val="1"/>
                <c:pt idx="0">
                  <c:v>④居住支援のための関係機関によるサポート体制の調整</c:v>
                </c:pt>
              </c:strCache>
            </c:strRef>
          </c:tx>
          <c:spPr>
            <a:solidFill>
              <a:srgbClr val="FF7C80"/>
            </a:solidFill>
          </c:spPr>
          <c:invertIfNegative val="0"/>
          <c:dLbls>
            <c:dLbl>
              <c:idx val="0"/>
              <c:layout/>
              <c:tx>
                <c:rich>
                  <a:bodyPr/>
                  <a:lstStyle/>
                  <a:p>
                    <a:r>
                      <a:rPr lang="en-US" altLang="ja-JP" sz="1100"/>
                      <a:t>④</a:t>
                    </a:r>
                    <a:fld id="{7944B50F-CD9A-4982-8E66-1DB4A62840C2}" type="VALUE">
                      <a:rPr lang="en-US" altLang="ja-JP" sz="1100"/>
                      <a:pPr/>
                      <a:t>[値]</a:t>
                    </a:fld>
                    <a:endParaRPr lang="en-US" altLang="ja-JP" sz="1100"/>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6-467A-4747-9897-F962D621E251}"/>
                </c:ext>
              </c:extLst>
            </c:dLbl>
            <c:spPr>
              <a:noFill/>
              <a:ln w="25400">
                <a:noFill/>
              </a:ln>
            </c:spPr>
            <c:txPr>
              <a:bodyPr wrap="square" lIns="38100" tIns="19050" rIns="38100" bIns="19050" anchor="ctr">
                <a:spAutoFit/>
              </a:bodyPr>
              <a:lstStyle/>
              <a:p>
                <a:pPr>
                  <a:defRPr sz="11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'集計用紙（問１８～問２１） (2)'!$D$67</c:f>
              <c:numCache>
                <c:formatCode>General</c:formatCode>
                <c:ptCount val="1"/>
                <c:pt idx="0">
                  <c:v>12</c:v>
                </c:pt>
              </c:numCache>
            </c:numRef>
          </c:val>
          <c:extLst>
            <c:ext xmlns:c16="http://schemas.microsoft.com/office/drawing/2014/chart" uri="{C3380CC4-5D6E-409C-BE32-E72D297353CC}">
              <c16:uniqueId val="{00000007-467A-4747-9897-F962D621E251}"/>
            </c:ext>
          </c:extLst>
        </c:ser>
        <c:ser>
          <c:idx val="4"/>
          <c:order val="4"/>
          <c:tx>
            <c:strRef>
              <c:f>'集計用紙（問１８～問２１） (2)'!$A$68</c:f>
              <c:strCache>
                <c:ptCount val="1"/>
                <c:pt idx="0">
                  <c:v>⑤その他</c:v>
                </c:pt>
              </c:strCache>
            </c:strRef>
          </c:tx>
          <c:invertIfNegative val="0"/>
          <c:dLbls>
            <c:dLbl>
              <c:idx val="0"/>
              <c:layout/>
              <c:tx>
                <c:rich>
                  <a:bodyPr/>
                  <a:lstStyle/>
                  <a:p>
                    <a:r>
                      <a:rPr lang="en-US" altLang="ja-JP" sz="1100"/>
                      <a:t>⑤</a:t>
                    </a:r>
                    <a:fld id="{9695EBC7-937D-4C82-BD33-E70315E64BED}" type="VALUE">
                      <a:rPr lang="en-US" altLang="ja-JP" sz="1100"/>
                      <a:pPr/>
                      <a:t>[値]</a:t>
                    </a:fld>
                    <a:endParaRPr lang="en-US" altLang="ja-JP" sz="1100"/>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8-467A-4747-9897-F962D621E251}"/>
                </c:ext>
              </c:extLst>
            </c:dLbl>
            <c:spPr>
              <a:noFill/>
              <a:ln w="25400">
                <a:noFill/>
              </a:ln>
            </c:spPr>
            <c:txPr>
              <a:bodyPr wrap="square" lIns="38100" tIns="19050" rIns="38100" bIns="19050" anchor="ctr">
                <a:spAutoFit/>
              </a:bodyPr>
              <a:lstStyle/>
              <a:p>
                <a:pPr>
                  <a:defRPr sz="11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'集計用紙（問１８～問２１） (2)'!$D$68</c:f>
              <c:numCache>
                <c:formatCode>General</c:formatCode>
                <c:ptCount val="1"/>
                <c:pt idx="0">
                  <c:v>3</c:v>
                </c:pt>
              </c:numCache>
            </c:numRef>
          </c:val>
          <c:extLst>
            <c:ext xmlns:c16="http://schemas.microsoft.com/office/drawing/2014/chart" uri="{C3380CC4-5D6E-409C-BE32-E72D297353CC}">
              <c16:uniqueId val="{00000009-467A-4747-9897-F962D621E251}"/>
            </c:ext>
          </c:extLst>
        </c:ser>
        <c:dLbls>
          <c:showLegendKey val="0"/>
          <c:showVal val="0"/>
          <c:showCatName val="0"/>
          <c:showSerName val="0"/>
          <c:showPercent val="0"/>
          <c:showBubbleSize val="0"/>
        </c:dLbls>
        <c:gapWidth val="150"/>
        <c:axId val="357193776"/>
        <c:axId val="1"/>
      </c:barChart>
      <c:catAx>
        <c:axId val="357193776"/>
        <c:scaling>
          <c:orientation val="minMax"/>
        </c:scaling>
        <c:delete val="1"/>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General" sourceLinked="1"/>
        <c:majorTickMark val="out"/>
        <c:minorTickMark val="none"/>
        <c:tickLblPos val="nextTo"/>
        <c:crossAx val="357193776"/>
        <c:crosses val="autoZero"/>
        <c:crossBetween val="between"/>
      </c:valAx>
    </c:plotArea>
    <c:legend>
      <c:legendPos val="r"/>
      <c:layout>
        <c:manualLayout>
          <c:xMode val="edge"/>
          <c:yMode val="edge"/>
          <c:x val="0.6177496827986223"/>
          <c:y val="0.22245762711864403"/>
          <c:w val="0.3419657422512235"/>
          <c:h val="0.76236660389202771"/>
        </c:manualLayout>
      </c:layout>
      <c:overlay val="0"/>
      <c:txPr>
        <a:bodyPr/>
        <a:lstStyle/>
        <a:p>
          <a:pPr>
            <a:defRPr sz="900"/>
          </a:pPr>
          <a:endParaRPr lang="ja-JP"/>
        </a:p>
      </c:txPr>
    </c:legend>
    <c:plotVisOnly val="1"/>
    <c:dispBlanksAs val="gap"/>
    <c:showDLblsOverMax val="0"/>
  </c:chart>
  <c:spPr>
    <a:ln>
      <a:noFill/>
    </a:ln>
  </c:sp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578970914809403"/>
          <c:y val="0.30113640986539059"/>
          <c:w val="0.58701612823372584"/>
          <c:h val="0.51581989002035245"/>
        </c:manualLayout>
      </c:layout>
      <c:barChart>
        <c:barDir val="bar"/>
        <c:grouping val="clustered"/>
        <c:varyColors val="0"/>
        <c:dLbls>
          <c:showLegendKey val="0"/>
          <c:showVal val="0"/>
          <c:showCatName val="0"/>
          <c:showSerName val="0"/>
          <c:showPercent val="0"/>
          <c:showBubbleSize val="0"/>
        </c:dLbls>
        <c:gapWidth val="182"/>
        <c:axId val="382037184"/>
        <c:axId val="1"/>
      </c:barChart>
      <c:catAx>
        <c:axId val="382037184"/>
        <c:scaling>
          <c:orientation val="maxMin"/>
        </c:scaling>
        <c:delete val="1"/>
        <c:axPos val="l"/>
        <c:numFmt formatCode="General" sourceLinked="1"/>
        <c:majorTickMark val="none"/>
        <c:minorTickMark val="none"/>
        <c:tickLblPos val="nextTo"/>
        <c:crossAx val="1"/>
        <c:crosses val="autoZero"/>
        <c:auto val="1"/>
        <c:lblAlgn val="ctr"/>
        <c:lblOffset val="100"/>
        <c:noMultiLvlLbl val="0"/>
      </c:catAx>
      <c:valAx>
        <c:axId val="1"/>
        <c:scaling>
          <c:orientation val="minMax"/>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82037184"/>
        <c:crosses val="autoZero"/>
        <c:crossBetween val="between"/>
      </c:valAx>
      <c:spPr>
        <a:noFill/>
        <a:ln w="25400">
          <a:noFill/>
        </a:ln>
      </c:spPr>
    </c:plotArea>
    <c:plotVisOnly val="1"/>
    <c:dispBlanksAs val="gap"/>
    <c:showDLblsOverMax val="0"/>
  </c:chart>
  <c:spPr>
    <a:noFill/>
    <a:ln w="9525" cap="flat" cmpd="sng" algn="ctr">
      <a:solidFill>
        <a:schemeClr val="tx1"/>
      </a:solidFill>
      <a:round/>
    </a:ln>
    <a:effectLst/>
  </c:spPr>
  <c:txPr>
    <a:bodyPr/>
    <a:lstStyle/>
    <a:p>
      <a:pPr>
        <a:defRPr/>
      </a:pPr>
      <a:endParaRPr lang="ja-JP"/>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a:t>協議会の構成メンバー（所属別）の人数</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'別紙3（協議会） '!$A$50:$A$73</c:f>
              <c:strCache>
                <c:ptCount val="24"/>
                <c:pt idx="0">
                  <c:v>指定一般・特定・障がい児相談支援事業者（障がい者相談支援事業委託あり）</c:v>
                </c:pt>
                <c:pt idx="1">
                  <c:v>指定一般・特定・障がい児相談支援事業者（障がい者相談支援事業委託なし）</c:v>
                </c:pt>
                <c:pt idx="2">
                  <c:v>障がい者就業・生活支援センター</c:v>
                </c:pt>
                <c:pt idx="3">
                  <c:v>発達障がい者支援センター</c:v>
                </c:pt>
                <c:pt idx="4">
                  <c:v>障がい福祉サービス事業者</c:v>
                </c:pt>
                <c:pt idx="5">
                  <c:v>医療機関（病院・診療所など）</c:v>
                </c:pt>
                <c:pt idx="6">
                  <c:v>教育関係機関（特別支援学校など）</c:v>
                </c:pt>
                <c:pt idx="7">
                  <c:v>民間企業</c:v>
                </c:pt>
                <c:pt idx="8">
                  <c:v>高齢者介護の関係機関</c:v>
                </c:pt>
                <c:pt idx="9">
                  <c:v>障がい当事者団体・障がい当事者及びその家族（障がい者相談員を除く）</c:v>
                </c:pt>
                <c:pt idx="10">
                  <c:v>権利擁護関係団体（権利擁護関係者）</c:v>
                </c:pt>
                <c:pt idx="11">
                  <c:v>大学等（学識経験者など）</c:v>
                </c:pt>
                <c:pt idx="12">
                  <c:v>公共職業安定所（ハローワーク）</c:v>
                </c:pt>
                <c:pt idx="13">
                  <c:v>保健所・保健センター</c:v>
                </c:pt>
                <c:pt idx="14">
                  <c:v>保育所</c:v>
                </c:pt>
                <c:pt idx="15">
                  <c:v>児童相談所</c:v>
                </c:pt>
                <c:pt idx="16">
                  <c:v>市町村（行政職員）</c:v>
                </c:pt>
                <c:pt idx="17">
                  <c:v>都道府県（行政職員）</c:v>
                </c:pt>
                <c:pt idx="18">
                  <c:v>身体障がい者相談員</c:v>
                </c:pt>
                <c:pt idx="19">
                  <c:v>知的障がい者相談員</c:v>
                </c:pt>
                <c:pt idx="20">
                  <c:v>民生委員・児童委員</c:v>
                </c:pt>
                <c:pt idx="21">
                  <c:v>主任児童委員</c:v>
                </c:pt>
                <c:pt idx="22">
                  <c:v>地域住民の代表者</c:v>
                </c:pt>
                <c:pt idx="23">
                  <c:v>その他</c:v>
                </c:pt>
              </c:strCache>
            </c:strRef>
          </c:cat>
          <c:val>
            <c:numRef>
              <c:f>'別紙3（協議会） '!$D$50:$D$73</c:f>
              <c:numCache>
                <c:formatCode>General</c:formatCode>
                <c:ptCount val="24"/>
                <c:pt idx="0">
                  <c:v>128</c:v>
                </c:pt>
                <c:pt idx="1">
                  <c:v>21</c:v>
                </c:pt>
                <c:pt idx="2">
                  <c:v>24</c:v>
                </c:pt>
                <c:pt idx="3">
                  <c:v>4</c:v>
                </c:pt>
                <c:pt idx="4">
                  <c:v>96</c:v>
                </c:pt>
                <c:pt idx="5">
                  <c:v>44</c:v>
                </c:pt>
                <c:pt idx="6">
                  <c:v>55</c:v>
                </c:pt>
                <c:pt idx="7">
                  <c:v>4</c:v>
                </c:pt>
                <c:pt idx="8">
                  <c:v>7</c:v>
                </c:pt>
                <c:pt idx="9">
                  <c:v>75</c:v>
                </c:pt>
                <c:pt idx="10">
                  <c:v>9</c:v>
                </c:pt>
                <c:pt idx="11">
                  <c:v>30</c:v>
                </c:pt>
                <c:pt idx="12">
                  <c:v>19</c:v>
                </c:pt>
                <c:pt idx="13">
                  <c:v>34</c:v>
                </c:pt>
                <c:pt idx="14">
                  <c:v>2</c:v>
                </c:pt>
                <c:pt idx="15">
                  <c:v>5</c:v>
                </c:pt>
                <c:pt idx="16">
                  <c:v>116</c:v>
                </c:pt>
                <c:pt idx="17">
                  <c:v>8</c:v>
                </c:pt>
                <c:pt idx="18">
                  <c:v>3</c:v>
                </c:pt>
                <c:pt idx="19">
                  <c:v>2</c:v>
                </c:pt>
                <c:pt idx="20">
                  <c:v>14</c:v>
                </c:pt>
                <c:pt idx="21">
                  <c:v>0</c:v>
                </c:pt>
                <c:pt idx="22">
                  <c:v>9</c:v>
                </c:pt>
                <c:pt idx="23">
                  <c:v>41</c:v>
                </c:pt>
              </c:numCache>
            </c:numRef>
          </c:val>
          <c:extLst>
            <c:ext xmlns:c16="http://schemas.microsoft.com/office/drawing/2014/chart" uri="{C3380CC4-5D6E-409C-BE32-E72D297353CC}">
              <c16:uniqueId val="{00000000-4F5A-4FFB-8403-202B128A8779}"/>
            </c:ext>
          </c:extLst>
        </c:ser>
        <c:dLbls>
          <c:showLegendKey val="0"/>
          <c:showVal val="0"/>
          <c:showCatName val="0"/>
          <c:showSerName val="0"/>
          <c:showPercent val="0"/>
          <c:showBubbleSize val="0"/>
        </c:dLbls>
        <c:gapWidth val="113"/>
        <c:axId val="271109647"/>
        <c:axId val="271110479"/>
      </c:barChart>
      <c:catAx>
        <c:axId val="27110964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71110479"/>
        <c:crosses val="autoZero"/>
        <c:auto val="1"/>
        <c:lblAlgn val="ctr"/>
        <c:lblOffset val="100"/>
        <c:noMultiLvlLbl val="0"/>
      </c:catAx>
      <c:valAx>
        <c:axId val="271110479"/>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7110964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1-61A4-4667-9126-038FDEB6A420}"/>
              </c:ext>
            </c:extLst>
          </c:dPt>
          <c:dPt>
            <c:idx val="1"/>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3-61A4-4667-9126-038FDEB6A420}"/>
              </c:ext>
            </c:extLst>
          </c:dPt>
          <c:dPt>
            <c:idx val="2"/>
            <c:bubble3D val="0"/>
            <c:spPr>
              <a:solidFill>
                <a:srgbClr val="92D050"/>
              </a:solidFill>
              <a:ln w="19050">
                <a:solidFill>
                  <a:schemeClr val="lt1"/>
                </a:solidFill>
              </a:ln>
              <a:effectLst/>
            </c:spPr>
            <c:extLst>
              <c:ext xmlns:c16="http://schemas.microsoft.com/office/drawing/2014/chart" uri="{C3380CC4-5D6E-409C-BE32-E72D297353CC}">
                <c16:uniqueId val="{00000005-61A4-4667-9126-038FDEB6A420}"/>
              </c:ext>
            </c:extLst>
          </c:dPt>
          <c:dLbls>
            <c:dLbl>
              <c:idx val="0"/>
              <c:layout>
                <c:manualLayout>
                  <c:x val="5.37179470740261E-2"/>
                  <c:y val="7.1863911359682314E-2"/>
                </c:manualLayout>
              </c:layout>
              <c:tx>
                <c:rich>
                  <a:bodyPr rot="0" spcFirstLastPara="1" vertOverflow="overflow" horzOverflow="overflow" vert="horz" wrap="square" lIns="38100" tIns="19050" rIns="38100" bIns="19050" anchor="ctr" anchorCtr="1">
                    <a:normAutofit/>
                  </a:bodyPr>
                  <a:lstStyle/>
                  <a:p>
                    <a:pPr>
                      <a:defRPr sz="1000" b="0" i="0" u="none" strike="noStrike" kern="1200" baseline="0">
                        <a:solidFill>
                          <a:schemeClr val="tx1">
                            <a:lumMod val="75000"/>
                            <a:lumOff val="25000"/>
                          </a:schemeClr>
                        </a:solidFill>
                        <a:latin typeface="+mn-lt"/>
                        <a:ea typeface="+mn-ea"/>
                        <a:cs typeface="+mn-cs"/>
                      </a:defRPr>
                    </a:pPr>
                    <a:fld id="{7E708D22-0047-4862-B964-EFD6E7E01AEC}" type="CATEGORYNAME">
                      <a:rPr lang="ja-JP" altLang="en-US" smtClean="0"/>
                      <a:pPr>
                        <a:defRPr sz="1000" b="0" i="0" u="none" strike="noStrike" kern="1200" baseline="0">
                          <a:solidFill>
                            <a:schemeClr val="tx1">
                              <a:lumMod val="75000"/>
                              <a:lumOff val="25000"/>
                            </a:schemeClr>
                          </a:solidFill>
                          <a:latin typeface="+mn-lt"/>
                          <a:ea typeface="+mn-ea"/>
                          <a:cs typeface="+mn-cs"/>
                        </a:defRPr>
                      </a:pPr>
                      <a:t>[分類名]</a:t>
                    </a:fld>
                    <a:endParaRPr lang="ja-JP" altLang="en-US" baseline="0" dirty="0" smtClean="0"/>
                  </a:p>
                  <a:p>
                    <a:pPr>
                      <a:defRPr sz="1000" b="0" i="0" u="none" strike="noStrike" kern="1200" baseline="0">
                        <a:solidFill>
                          <a:schemeClr val="tx1">
                            <a:lumMod val="75000"/>
                            <a:lumOff val="25000"/>
                          </a:schemeClr>
                        </a:solidFill>
                        <a:latin typeface="+mn-lt"/>
                        <a:ea typeface="+mn-ea"/>
                        <a:cs typeface="+mn-cs"/>
                      </a:defRPr>
                    </a:pPr>
                    <a:fld id="{D789D946-5D39-483D-8693-9ED4E3EAE738}" type="VALUE">
                      <a:rPr lang="en-US" altLang="ja-JP" baseline="0" smtClean="0"/>
                      <a:pPr>
                        <a:defRPr sz="1000" b="0" i="0" u="none" strike="noStrike" kern="1200" baseline="0">
                          <a:solidFill>
                            <a:schemeClr val="tx1">
                              <a:lumMod val="75000"/>
                              <a:lumOff val="25000"/>
                            </a:schemeClr>
                          </a:solidFill>
                          <a:latin typeface="+mn-lt"/>
                          <a:ea typeface="+mn-ea"/>
                          <a:cs typeface="+mn-cs"/>
                        </a:defRPr>
                      </a:pPr>
                      <a:t>[値]</a:t>
                    </a:fld>
                    <a:endParaRPr lang="ja-JP" altLang="en-US" baseline="0" dirty="0" smtClean="0"/>
                  </a:p>
                  <a:p>
                    <a:pPr>
                      <a:defRPr sz="1000" b="0" i="0" u="none" strike="noStrike" kern="1200" baseline="0">
                        <a:solidFill>
                          <a:schemeClr val="tx1">
                            <a:lumMod val="75000"/>
                            <a:lumOff val="25000"/>
                          </a:schemeClr>
                        </a:solidFill>
                        <a:latin typeface="+mn-lt"/>
                        <a:ea typeface="+mn-ea"/>
                        <a:cs typeface="+mn-cs"/>
                      </a:defRPr>
                    </a:pPr>
                    <a:fld id="{2CB07508-18C7-45BD-88B9-678C41A3809B}" type="PERCENTAGE">
                      <a:rPr lang="en-US" altLang="ja-JP" baseline="0" smtClean="0"/>
                      <a:pPr>
                        <a:defRPr sz="1000" b="0" i="0" u="none" strike="noStrike" kern="1200" baseline="0">
                          <a:solidFill>
                            <a:schemeClr val="tx1">
                              <a:lumMod val="75000"/>
                              <a:lumOff val="25000"/>
                            </a:schemeClr>
                          </a:solidFill>
                          <a:latin typeface="+mn-lt"/>
                          <a:ea typeface="+mn-ea"/>
                          <a:cs typeface="+mn-cs"/>
                        </a:defRPr>
                      </a:pPr>
                      <a:t>[パーセンテージ]</a:t>
                    </a:fld>
                    <a:endParaRPr lang="ja-JP" altLang="en-US"/>
                  </a:p>
                </c:rich>
              </c:tx>
              <c:spPr>
                <a:noFill/>
                <a:ln>
                  <a:noFill/>
                </a:ln>
                <a:effectLst/>
              </c:spPr>
              <c:dLblPos val="bestFit"/>
              <c:showLegendKey val="0"/>
              <c:showVal val="1"/>
              <c:showCatName val="1"/>
              <c:showSerName val="0"/>
              <c:showPercent val="1"/>
              <c:showBubbleSize val="0"/>
              <c:extLst>
                <c:ext xmlns:c15="http://schemas.microsoft.com/office/drawing/2012/chart" uri="{CE6537A1-D6FC-4f65-9D91-7224C49458BB}">
                  <c15:layout>
                    <c:manualLayout>
                      <c:w val="0.22447092547792658"/>
                      <c:h val="0.30048249407786742"/>
                    </c:manualLayout>
                  </c15:layout>
                  <c15:dlblFieldTable/>
                  <c15:showDataLabelsRange val="0"/>
                </c:ext>
                <c:ext xmlns:c16="http://schemas.microsoft.com/office/drawing/2014/chart" uri="{C3380CC4-5D6E-409C-BE32-E72D297353CC}">
                  <c16:uniqueId val="{00000001-61A4-4667-9126-038FDEB6A420}"/>
                </c:ext>
              </c:extLst>
            </c:dLbl>
            <c:dLbl>
              <c:idx val="1"/>
              <c:layout/>
              <c:tx>
                <c:rich>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fld id="{842913DC-1D53-4D8D-9D6B-8395FD4F7031}" type="CATEGORYNAME">
                      <a:rPr lang="ja-JP" altLang="en-US" sz="1050" smtClean="0"/>
                      <a:pPr>
                        <a:defRPr sz="1000" b="0" i="0" u="none" strike="noStrike" kern="1200" baseline="0">
                          <a:solidFill>
                            <a:schemeClr val="tx1">
                              <a:lumMod val="75000"/>
                              <a:lumOff val="25000"/>
                            </a:schemeClr>
                          </a:solidFill>
                          <a:latin typeface="+mn-lt"/>
                          <a:ea typeface="+mn-ea"/>
                          <a:cs typeface="+mn-cs"/>
                        </a:defRPr>
                      </a:pPr>
                      <a:t>[分類名]</a:t>
                    </a:fld>
                    <a:endParaRPr lang="ja-JP" altLang="en-US" sz="1050" baseline="0" dirty="0" smtClean="0"/>
                  </a:p>
                  <a:p>
                    <a:pPr>
                      <a:defRPr sz="1000" b="0" i="0" u="none" strike="noStrike" kern="1200" baseline="0">
                        <a:solidFill>
                          <a:schemeClr val="tx1">
                            <a:lumMod val="75000"/>
                            <a:lumOff val="25000"/>
                          </a:schemeClr>
                        </a:solidFill>
                        <a:latin typeface="+mn-lt"/>
                        <a:ea typeface="+mn-ea"/>
                        <a:cs typeface="+mn-cs"/>
                      </a:defRPr>
                    </a:pPr>
                    <a:fld id="{0B7FE755-E90C-4557-83F8-688F152FC1DF}" type="VALUE">
                      <a:rPr lang="en-US" altLang="ja-JP" sz="1050" baseline="0" smtClean="0"/>
                      <a:pPr>
                        <a:defRPr sz="1000" b="0" i="0" u="none" strike="noStrike" kern="1200" baseline="0">
                          <a:solidFill>
                            <a:schemeClr val="tx1">
                              <a:lumMod val="75000"/>
                              <a:lumOff val="25000"/>
                            </a:schemeClr>
                          </a:solidFill>
                          <a:latin typeface="+mn-lt"/>
                          <a:ea typeface="+mn-ea"/>
                          <a:cs typeface="+mn-cs"/>
                        </a:defRPr>
                      </a:pPr>
                      <a:t>[値]</a:t>
                    </a:fld>
                    <a:endParaRPr lang="ja-JP" altLang="en-US" sz="1050" baseline="0" dirty="0" smtClean="0"/>
                  </a:p>
                  <a:p>
                    <a:pPr>
                      <a:defRPr sz="1000" b="0" i="0" u="none" strike="noStrike" kern="1200" baseline="0">
                        <a:solidFill>
                          <a:schemeClr val="tx1">
                            <a:lumMod val="75000"/>
                            <a:lumOff val="25000"/>
                          </a:schemeClr>
                        </a:solidFill>
                        <a:latin typeface="+mn-lt"/>
                        <a:ea typeface="+mn-ea"/>
                        <a:cs typeface="+mn-cs"/>
                      </a:defRPr>
                    </a:pPr>
                    <a:fld id="{ED1CA9F6-645D-457A-B8DC-DB84637F6D48}" type="PERCENTAGE">
                      <a:rPr lang="en-US" altLang="ja-JP" sz="1050" baseline="0" smtClean="0"/>
                      <a:pPr>
                        <a:defRPr sz="1000" b="0" i="0" u="none" strike="noStrike" kern="1200" baseline="0">
                          <a:solidFill>
                            <a:schemeClr val="tx1">
                              <a:lumMod val="75000"/>
                              <a:lumOff val="25000"/>
                            </a:schemeClr>
                          </a:solidFill>
                          <a:latin typeface="+mn-lt"/>
                          <a:ea typeface="+mn-ea"/>
                          <a:cs typeface="+mn-cs"/>
                        </a:defRPr>
                      </a:pPr>
                      <a:t>[パーセンテージ]</a:t>
                    </a:fld>
                    <a:endParaRPr lang="ja-JP" altLang="en-US"/>
                  </a:p>
                </c:rich>
              </c:tx>
              <c:spPr>
                <a:noFill/>
                <a:ln>
                  <a:noFill/>
                </a:ln>
                <a:effectLst/>
              </c:spPr>
              <c:dLblPos val="outEnd"/>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layout/>
                  <c15:dlblFieldTable/>
                  <c15:showDataLabelsRange val="0"/>
                </c:ext>
                <c:ext xmlns:c16="http://schemas.microsoft.com/office/drawing/2014/chart" uri="{C3380CC4-5D6E-409C-BE32-E72D297353CC}">
                  <c16:uniqueId val="{00000003-61A4-4667-9126-038FDEB6A420}"/>
                </c:ext>
              </c:extLst>
            </c:dLbl>
            <c:dLbl>
              <c:idx val="2"/>
              <c:layout>
                <c:manualLayout>
                  <c:x val="2.2055630182504969E-2"/>
                  <c:y val="3.1208225620963859E-2"/>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fld id="{01267343-F35B-4CD3-B452-EC4A10C1CDCD}" type="CATEGORYNAME">
                      <a:rPr lang="ja-JP" altLang="en-US" smtClean="0"/>
                      <a:pPr>
                        <a:defRPr sz="1000" b="0" i="0" u="none" strike="noStrike" kern="1200" baseline="0">
                          <a:solidFill>
                            <a:schemeClr val="tx1">
                              <a:lumMod val="75000"/>
                              <a:lumOff val="25000"/>
                            </a:schemeClr>
                          </a:solidFill>
                          <a:latin typeface="+mn-lt"/>
                          <a:ea typeface="+mn-ea"/>
                          <a:cs typeface="+mn-cs"/>
                        </a:defRPr>
                      </a:pPr>
                      <a:t>[分類名]</a:t>
                    </a:fld>
                    <a:endParaRPr lang="ja-JP" altLang="en-US" baseline="0" dirty="0" smtClean="0"/>
                  </a:p>
                  <a:p>
                    <a:pPr>
                      <a:defRPr sz="1000" b="0" i="0" u="none" strike="noStrike" kern="1200" baseline="0">
                        <a:solidFill>
                          <a:schemeClr val="tx1">
                            <a:lumMod val="75000"/>
                            <a:lumOff val="25000"/>
                          </a:schemeClr>
                        </a:solidFill>
                        <a:latin typeface="+mn-lt"/>
                        <a:ea typeface="+mn-ea"/>
                        <a:cs typeface="+mn-cs"/>
                      </a:defRPr>
                    </a:pPr>
                    <a:fld id="{72B01D82-8245-4952-9038-C7AE77523A9D}" type="VALUE">
                      <a:rPr lang="en-US" altLang="ja-JP" baseline="0" smtClean="0"/>
                      <a:pPr>
                        <a:defRPr sz="1000" b="0" i="0" u="none" strike="noStrike" kern="1200" baseline="0">
                          <a:solidFill>
                            <a:schemeClr val="tx1">
                              <a:lumMod val="75000"/>
                              <a:lumOff val="25000"/>
                            </a:schemeClr>
                          </a:solidFill>
                          <a:latin typeface="+mn-lt"/>
                          <a:ea typeface="+mn-ea"/>
                          <a:cs typeface="+mn-cs"/>
                        </a:defRPr>
                      </a:pPr>
                      <a:t>[値]</a:t>
                    </a:fld>
                    <a:endParaRPr lang="en-US" altLang="ja-JP" baseline="0" dirty="0" smtClean="0"/>
                  </a:p>
                  <a:p>
                    <a:pPr>
                      <a:defRPr sz="1000" b="0" i="0" u="none" strike="noStrike" kern="1200" baseline="0">
                        <a:solidFill>
                          <a:schemeClr val="tx1">
                            <a:lumMod val="75000"/>
                            <a:lumOff val="25000"/>
                          </a:schemeClr>
                        </a:solidFill>
                        <a:latin typeface="+mn-lt"/>
                        <a:ea typeface="+mn-ea"/>
                        <a:cs typeface="+mn-cs"/>
                      </a:defRPr>
                    </a:pPr>
                    <a:fld id="{937A885D-0869-441B-921C-530FEF453E29}" type="PERCENTAGE">
                      <a:rPr lang="en-US" altLang="ja-JP" baseline="0" smtClean="0"/>
                      <a:pPr>
                        <a:defRPr sz="1000" b="0" i="0" u="none" strike="noStrike" kern="1200" baseline="0">
                          <a:solidFill>
                            <a:schemeClr val="tx1">
                              <a:lumMod val="75000"/>
                              <a:lumOff val="25000"/>
                            </a:schemeClr>
                          </a:solidFill>
                          <a:latin typeface="+mn-lt"/>
                          <a:ea typeface="+mn-ea"/>
                          <a:cs typeface="+mn-cs"/>
                        </a:defRPr>
                      </a:pPr>
                      <a:t>[パーセンテージ]</a:t>
                    </a:fld>
                    <a:endParaRPr lang="ja-JP" altLang="en-US"/>
                  </a:p>
                </c:rich>
              </c:tx>
              <c:spPr>
                <a:noFill/>
                <a:ln>
                  <a:noFill/>
                </a:ln>
                <a:effectLst/>
              </c:spPr>
              <c:dLblPos val="bestFit"/>
              <c:showLegendKey val="0"/>
              <c:showVal val="1"/>
              <c:showCatName val="1"/>
              <c:showSerName val="0"/>
              <c:showPercent val="1"/>
              <c:showBubbleSize val="0"/>
              <c:extLst>
                <c:ext xmlns:c15="http://schemas.microsoft.com/office/drawing/2012/chart" uri="{CE6537A1-D6FC-4f65-9D91-7224C49458BB}">
                  <c15:layout>
                    <c:manualLayout>
                      <c:w val="0.37662905846786321"/>
                      <c:h val="0.34480557823476948"/>
                    </c:manualLayout>
                  </c15:layout>
                  <c15:dlblFieldTable/>
                  <c15:showDataLabelsRange val="0"/>
                </c:ext>
                <c:ext xmlns:c16="http://schemas.microsoft.com/office/drawing/2014/chart" uri="{C3380CC4-5D6E-409C-BE32-E72D297353CC}">
                  <c16:uniqueId val="{00000005-61A4-4667-9126-038FDEB6A42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'別紙3（協議会） '!$A$45:$A$47</c:f>
              <c:strCache>
                <c:ptCount val="3"/>
                <c:pt idx="0">
                  <c:v>①直営</c:v>
                </c:pt>
                <c:pt idx="1">
                  <c:v>②委託</c:v>
                </c:pt>
                <c:pt idx="2">
                  <c:v>③その他</c:v>
                </c:pt>
              </c:strCache>
            </c:strRef>
          </c:cat>
          <c:val>
            <c:numRef>
              <c:f>'別紙3（協議会） '!$B$45:$B$47</c:f>
              <c:numCache>
                <c:formatCode>General</c:formatCode>
                <c:ptCount val="3"/>
                <c:pt idx="0">
                  <c:v>21</c:v>
                </c:pt>
                <c:pt idx="1">
                  <c:v>9</c:v>
                </c:pt>
                <c:pt idx="2">
                  <c:v>6</c:v>
                </c:pt>
              </c:numCache>
            </c:numRef>
          </c:val>
          <c:extLst>
            <c:ext xmlns:c16="http://schemas.microsoft.com/office/drawing/2014/chart" uri="{C3380CC4-5D6E-409C-BE32-E72D297353CC}">
              <c16:uniqueId val="{00000006-61A4-4667-9126-038FDEB6A42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760901519"/>
        <c:axId val="1"/>
      </c:barChart>
      <c:catAx>
        <c:axId val="760901519"/>
        <c:scaling>
          <c:orientation val="minMax"/>
        </c:scaling>
        <c:delete val="1"/>
        <c:axPos val="b"/>
        <c:majorTickMark val="out"/>
        <c:minorTickMark val="none"/>
        <c:tickLblPos val="nextTo"/>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60901519"/>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solidFill>
      <a:round/>
    </a:ln>
    <a:effectLst/>
  </c:spPr>
  <c:txPr>
    <a:bodyPr/>
    <a:lstStyle/>
    <a:p>
      <a:pPr>
        <a:defRPr/>
      </a:pPr>
      <a:endParaRPr lang="ja-JP"/>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761676479"/>
        <c:axId val="1"/>
      </c:barChart>
      <c:catAx>
        <c:axId val="761676479"/>
        <c:scaling>
          <c:orientation val="minMax"/>
        </c:scaling>
        <c:delete val="1"/>
        <c:axPos val="b"/>
        <c:majorTickMark val="out"/>
        <c:minorTickMark val="none"/>
        <c:tickLblPos val="nextTo"/>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61676479"/>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solidFill>
      <a:round/>
    </a:ln>
    <a:effectLst/>
  </c:spPr>
  <c:txPr>
    <a:bodyPr/>
    <a:lstStyle/>
    <a:p>
      <a:pPr>
        <a:defRPr/>
      </a:pPr>
      <a:endParaRPr lang="ja-JP"/>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b="1" dirty="0"/>
              <a:t>専門部会（課題別）の設置状況</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6.6580927384076991E-2"/>
          <c:y val="0.1095346331078892"/>
          <c:w val="0.54486217722161434"/>
          <c:h val="0.83325915494820091"/>
        </c:manualLayout>
      </c:layout>
      <c:barChart>
        <c:barDir val="col"/>
        <c:grouping val="clustered"/>
        <c:varyColors val="0"/>
        <c:ser>
          <c:idx val="0"/>
          <c:order val="0"/>
          <c:tx>
            <c:strRef>
              <c:f>'別紙3（協議会） '!$F$45</c:f>
              <c:strCache>
                <c:ptCount val="1"/>
                <c:pt idx="0">
                  <c:v>A権利擁護関係</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'別紙3（協議会） '!$F$45:$F$53</c:f>
              <c:strCache>
                <c:ptCount val="9"/>
                <c:pt idx="0">
                  <c:v>A権利擁護関係</c:v>
                </c:pt>
                <c:pt idx="1">
                  <c:v>B地域移行関係</c:v>
                </c:pt>
                <c:pt idx="2">
                  <c:v>C退院促進関係</c:v>
                </c:pt>
                <c:pt idx="3">
                  <c:v>D就労関係</c:v>
                </c:pt>
                <c:pt idx="4">
                  <c:v>E子ども関係</c:v>
                </c:pt>
                <c:pt idx="5">
                  <c:v>F相談支援関係</c:v>
                </c:pt>
                <c:pt idx="6">
                  <c:v>G地域生活・生活支援関係</c:v>
                </c:pt>
                <c:pt idx="7">
                  <c:v>H精神関係</c:v>
                </c:pt>
                <c:pt idx="8">
                  <c:v>Iその他</c:v>
                </c:pt>
              </c:strCache>
            </c:strRef>
          </c:cat>
          <c:val>
            <c:numRef>
              <c:f>'別紙3（協議会） '!$J$45</c:f>
              <c:numCache>
                <c:formatCode>General</c:formatCode>
                <c:ptCount val="1"/>
                <c:pt idx="0">
                  <c:v>13</c:v>
                </c:pt>
              </c:numCache>
            </c:numRef>
          </c:val>
          <c:extLst>
            <c:ext xmlns:c16="http://schemas.microsoft.com/office/drawing/2014/chart" uri="{C3380CC4-5D6E-409C-BE32-E72D297353CC}">
              <c16:uniqueId val="{00000000-81E1-4C71-ABEA-BBC1ABBA5E4A}"/>
            </c:ext>
          </c:extLst>
        </c:ser>
        <c:ser>
          <c:idx val="1"/>
          <c:order val="1"/>
          <c:tx>
            <c:strRef>
              <c:f>'別紙3（協議会） '!$F$46</c:f>
              <c:strCache>
                <c:ptCount val="1"/>
                <c:pt idx="0">
                  <c:v>B地域移行関係</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'別紙3（協議会） '!$F$45:$F$53</c:f>
              <c:strCache>
                <c:ptCount val="9"/>
                <c:pt idx="0">
                  <c:v>A権利擁護関係</c:v>
                </c:pt>
                <c:pt idx="1">
                  <c:v>B地域移行関係</c:v>
                </c:pt>
                <c:pt idx="2">
                  <c:v>C退院促進関係</c:v>
                </c:pt>
                <c:pt idx="3">
                  <c:v>D就労関係</c:v>
                </c:pt>
                <c:pt idx="4">
                  <c:v>E子ども関係</c:v>
                </c:pt>
                <c:pt idx="5">
                  <c:v>F相談支援関係</c:v>
                </c:pt>
                <c:pt idx="6">
                  <c:v>G地域生活・生活支援関係</c:v>
                </c:pt>
                <c:pt idx="7">
                  <c:v>H精神関係</c:v>
                </c:pt>
                <c:pt idx="8">
                  <c:v>Iその他</c:v>
                </c:pt>
              </c:strCache>
            </c:strRef>
          </c:cat>
          <c:val>
            <c:numRef>
              <c:f>'別紙3（協議会） '!$J$46</c:f>
              <c:numCache>
                <c:formatCode>General</c:formatCode>
                <c:ptCount val="1"/>
                <c:pt idx="0">
                  <c:v>20</c:v>
                </c:pt>
              </c:numCache>
            </c:numRef>
          </c:val>
          <c:extLst>
            <c:ext xmlns:c16="http://schemas.microsoft.com/office/drawing/2014/chart" uri="{C3380CC4-5D6E-409C-BE32-E72D297353CC}">
              <c16:uniqueId val="{00000001-81E1-4C71-ABEA-BBC1ABBA5E4A}"/>
            </c:ext>
          </c:extLst>
        </c:ser>
        <c:ser>
          <c:idx val="2"/>
          <c:order val="2"/>
          <c:tx>
            <c:strRef>
              <c:f>'別紙3（協議会） '!$F$47</c:f>
              <c:strCache>
                <c:ptCount val="1"/>
                <c:pt idx="0">
                  <c:v>C退院促進関係</c:v>
                </c:pt>
              </c:strCache>
            </c:strRef>
          </c:tx>
          <c:spPr>
            <a:solidFill>
              <a:schemeClr val="accent4">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'別紙3（協議会） '!$F$45:$F$53</c:f>
              <c:strCache>
                <c:ptCount val="9"/>
                <c:pt idx="0">
                  <c:v>A権利擁護関係</c:v>
                </c:pt>
                <c:pt idx="1">
                  <c:v>B地域移行関係</c:v>
                </c:pt>
                <c:pt idx="2">
                  <c:v>C退院促進関係</c:v>
                </c:pt>
                <c:pt idx="3">
                  <c:v>D就労関係</c:v>
                </c:pt>
                <c:pt idx="4">
                  <c:v>E子ども関係</c:v>
                </c:pt>
                <c:pt idx="5">
                  <c:v>F相談支援関係</c:v>
                </c:pt>
                <c:pt idx="6">
                  <c:v>G地域生活・生活支援関係</c:v>
                </c:pt>
                <c:pt idx="7">
                  <c:v>H精神関係</c:v>
                </c:pt>
                <c:pt idx="8">
                  <c:v>Iその他</c:v>
                </c:pt>
              </c:strCache>
            </c:strRef>
          </c:cat>
          <c:val>
            <c:numRef>
              <c:f>'別紙3（協議会） '!$J$47</c:f>
              <c:numCache>
                <c:formatCode>General</c:formatCode>
                <c:ptCount val="1"/>
                <c:pt idx="0">
                  <c:v>9</c:v>
                </c:pt>
              </c:numCache>
            </c:numRef>
          </c:val>
          <c:extLst>
            <c:ext xmlns:c16="http://schemas.microsoft.com/office/drawing/2014/chart" uri="{C3380CC4-5D6E-409C-BE32-E72D297353CC}">
              <c16:uniqueId val="{00000002-81E1-4C71-ABEA-BBC1ABBA5E4A}"/>
            </c:ext>
          </c:extLst>
        </c:ser>
        <c:ser>
          <c:idx val="3"/>
          <c:order val="3"/>
          <c:tx>
            <c:strRef>
              <c:f>'別紙3（協議会） '!$F$48</c:f>
              <c:strCache>
                <c:ptCount val="1"/>
                <c:pt idx="0">
                  <c:v>D就労関係</c:v>
                </c:pt>
              </c:strCache>
            </c:strRef>
          </c:tx>
          <c:spPr>
            <a:solidFill>
              <a:schemeClr val="accent4">
                <a:lumMod val="60000"/>
                <a:lumOff val="40000"/>
              </a:schemeClr>
            </a:solidFill>
            <a:ln>
              <a:no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81E1-4C71-ABEA-BBC1ABBA5E4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'別紙3（協議会） '!$F$45:$F$53</c:f>
              <c:strCache>
                <c:ptCount val="9"/>
                <c:pt idx="0">
                  <c:v>A権利擁護関係</c:v>
                </c:pt>
                <c:pt idx="1">
                  <c:v>B地域移行関係</c:v>
                </c:pt>
                <c:pt idx="2">
                  <c:v>C退院促進関係</c:v>
                </c:pt>
                <c:pt idx="3">
                  <c:v>D就労関係</c:v>
                </c:pt>
                <c:pt idx="4">
                  <c:v>E子ども関係</c:v>
                </c:pt>
                <c:pt idx="5">
                  <c:v>F相談支援関係</c:v>
                </c:pt>
                <c:pt idx="6">
                  <c:v>G地域生活・生活支援関係</c:v>
                </c:pt>
                <c:pt idx="7">
                  <c:v>H精神関係</c:v>
                </c:pt>
                <c:pt idx="8">
                  <c:v>Iその他</c:v>
                </c:pt>
              </c:strCache>
            </c:strRef>
          </c:cat>
          <c:val>
            <c:numRef>
              <c:f>'別紙3（協議会） '!$J$48</c:f>
              <c:numCache>
                <c:formatCode>General</c:formatCode>
                <c:ptCount val="1"/>
                <c:pt idx="0">
                  <c:v>21</c:v>
                </c:pt>
              </c:numCache>
            </c:numRef>
          </c:val>
          <c:extLst>
            <c:ext xmlns:c16="http://schemas.microsoft.com/office/drawing/2014/chart" uri="{C3380CC4-5D6E-409C-BE32-E72D297353CC}">
              <c16:uniqueId val="{00000004-81E1-4C71-ABEA-BBC1ABBA5E4A}"/>
            </c:ext>
          </c:extLst>
        </c:ser>
        <c:ser>
          <c:idx val="4"/>
          <c:order val="4"/>
          <c:tx>
            <c:strRef>
              <c:f>'別紙3（協議会） '!$F$49</c:f>
              <c:strCache>
                <c:ptCount val="1"/>
                <c:pt idx="0">
                  <c:v>E子ども関係</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'別紙3（協議会） '!$F$45:$F$53</c:f>
              <c:strCache>
                <c:ptCount val="9"/>
                <c:pt idx="0">
                  <c:v>A権利擁護関係</c:v>
                </c:pt>
                <c:pt idx="1">
                  <c:v>B地域移行関係</c:v>
                </c:pt>
                <c:pt idx="2">
                  <c:v>C退院促進関係</c:v>
                </c:pt>
                <c:pt idx="3">
                  <c:v>D就労関係</c:v>
                </c:pt>
                <c:pt idx="4">
                  <c:v>E子ども関係</c:v>
                </c:pt>
                <c:pt idx="5">
                  <c:v>F相談支援関係</c:v>
                </c:pt>
                <c:pt idx="6">
                  <c:v>G地域生活・生活支援関係</c:v>
                </c:pt>
                <c:pt idx="7">
                  <c:v>H精神関係</c:v>
                </c:pt>
                <c:pt idx="8">
                  <c:v>Iその他</c:v>
                </c:pt>
              </c:strCache>
            </c:strRef>
          </c:cat>
          <c:val>
            <c:numRef>
              <c:f>'別紙3（協議会） '!$J$49</c:f>
              <c:numCache>
                <c:formatCode>General</c:formatCode>
                <c:ptCount val="1"/>
                <c:pt idx="0">
                  <c:v>16</c:v>
                </c:pt>
              </c:numCache>
            </c:numRef>
          </c:val>
          <c:extLst>
            <c:ext xmlns:c16="http://schemas.microsoft.com/office/drawing/2014/chart" uri="{C3380CC4-5D6E-409C-BE32-E72D297353CC}">
              <c16:uniqueId val="{00000005-81E1-4C71-ABEA-BBC1ABBA5E4A}"/>
            </c:ext>
          </c:extLst>
        </c:ser>
        <c:ser>
          <c:idx val="5"/>
          <c:order val="5"/>
          <c:tx>
            <c:strRef>
              <c:f>'別紙3（協議会） '!$F$50</c:f>
              <c:strCache>
                <c:ptCount val="1"/>
                <c:pt idx="0">
                  <c:v>F相談支援関係</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'別紙3（協議会） '!$F$45:$F$53</c:f>
              <c:strCache>
                <c:ptCount val="9"/>
                <c:pt idx="0">
                  <c:v>A権利擁護関係</c:v>
                </c:pt>
                <c:pt idx="1">
                  <c:v>B地域移行関係</c:v>
                </c:pt>
                <c:pt idx="2">
                  <c:v>C退院促進関係</c:v>
                </c:pt>
                <c:pt idx="3">
                  <c:v>D就労関係</c:v>
                </c:pt>
                <c:pt idx="4">
                  <c:v>E子ども関係</c:v>
                </c:pt>
                <c:pt idx="5">
                  <c:v>F相談支援関係</c:v>
                </c:pt>
                <c:pt idx="6">
                  <c:v>G地域生活・生活支援関係</c:v>
                </c:pt>
                <c:pt idx="7">
                  <c:v>H精神関係</c:v>
                </c:pt>
                <c:pt idx="8">
                  <c:v>Iその他</c:v>
                </c:pt>
              </c:strCache>
            </c:strRef>
          </c:cat>
          <c:val>
            <c:numRef>
              <c:f>'別紙3（協議会） '!$J$50</c:f>
              <c:numCache>
                <c:formatCode>General</c:formatCode>
                <c:ptCount val="1"/>
                <c:pt idx="0">
                  <c:v>21</c:v>
                </c:pt>
              </c:numCache>
            </c:numRef>
          </c:val>
          <c:extLst>
            <c:ext xmlns:c16="http://schemas.microsoft.com/office/drawing/2014/chart" uri="{C3380CC4-5D6E-409C-BE32-E72D297353CC}">
              <c16:uniqueId val="{00000006-81E1-4C71-ABEA-BBC1ABBA5E4A}"/>
            </c:ext>
          </c:extLst>
        </c:ser>
        <c:ser>
          <c:idx val="6"/>
          <c:order val="6"/>
          <c:tx>
            <c:strRef>
              <c:f>'別紙3（協議会） '!$F$51</c:f>
              <c:strCache>
                <c:ptCount val="1"/>
                <c:pt idx="0">
                  <c:v>G地域生活・生活支援関係</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'別紙3（協議会） '!$F$45:$F$53</c:f>
              <c:strCache>
                <c:ptCount val="9"/>
                <c:pt idx="0">
                  <c:v>A権利擁護関係</c:v>
                </c:pt>
                <c:pt idx="1">
                  <c:v>B地域移行関係</c:v>
                </c:pt>
                <c:pt idx="2">
                  <c:v>C退院促進関係</c:v>
                </c:pt>
                <c:pt idx="3">
                  <c:v>D就労関係</c:v>
                </c:pt>
                <c:pt idx="4">
                  <c:v>E子ども関係</c:v>
                </c:pt>
                <c:pt idx="5">
                  <c:v>F相談支援関係</c:v>
                </c:pt>
                <c:pt idx="6">
                  <c:v>G地域生活・生活支援関係</c:v>
                </c:pt>
                <c:pt idx="7">
                  <c:v>H精神関係</c:v>
                </c:pt>
                <c:pt idx="8">
                  <c:v>Iその他</c:v>
                </c:pt>
              </c:strCache>
            </c:strRef>
          </c:cat>
          <c:val>
            <c:numRef>
              <c:f>'別紙3（協議会） '!$J$51</c:f>
              <c:numCache>
                <c:formatCode>General</c:formatCode>
                <c:ptCount val="1"/>
                <c:pt idx="0">
                  <c:v>19</c:v>
                </c:pt>
              </c:numCache>
            </c:numRef>
          </c:val>
          <c:extLst>
            <c:ext xmlns:c16="http://schemas.microsoft.com/office/drawing/2014/chart" uri="{C3380CC4-5D6E-409C-BE32-E72D297353CC}">
              <c16:uniqueId val="{00000007-81E1-4C71-ABEA-BBC1ABBA5E4A}"/>
            </c:ext>
          </c:extLst>
        </c:ser>
        <c:ser>
          <c:idx val="7"/>
          <c:order val="7"/>
          <c:tx>
            <c:strRef>
              <c:f>'別紙3（協議会） '!$F$52</c:f>
              <c:strCache>
                <c:ptCount val="1"/>
                <c:pt idx="0">
                  <c:v>H精神関係</c:v>
                </c:pt>
              </c:strCache>
            </c:strRef>
          </c:tx>
          <c:spPr>
            <a:solidFill>
              <a:srgbClr val="FF00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'別紙3（協議会） '!$F$45:$F$53</c:f>
              <c:strCache>
                <c:ptCount val="9"/>
                <c:pt idx="0">
                  <c:v>A権利擁護関係</c:v>
                </c:pt>
                <c:pt idx="1">
                  <c:v>B地域移行関係</c:v>
                </c:pt>
                <c:pt idx="2">
                  <c:v>C退院促進関係</c:v>
                </c:pt>
                <c:pt idx="3">
                  <c:v>D就労関係</c:v>
                </c:pt>
                <c:pt idx="4">
                  <c:v>E子ども関係</c:v>
                </c:pt>
                <c:pt idx="5">
                  <c:v>F相談支援関係</c:v>
                </c:pt>
                <c:pt idx="6">
                  <c:v>G地域生活・生活支援関係</c:v>
                </c:pt>
                <c:pt idx="7">
                  <c:v>H精神関係</c:v>
                </c:pt>
                <c:pt idx="8">
                  <c:v>Iその他</c:v>
                </c:pt>
              </c:strCache>
            </c:strRef>
          </c:cat>
          <c:val>
            <c:numRef>
              <c:f>'別紙3（協議会） '!$J$52</c:f>
              <c:numCache>
                <c:formatCode>General</c:formatCode>
                <c:ptCount val="1"/>
                <c:pt idx="0">
                  <c:v>17</c:v>
                </c:pt>
              </c:numCache>
            </c:numRef>
          </c:val>
          <c:extLst>
            <c:ext xmlns:c16="http://schemas.microsoft.com/office/drawing/2014/chart" uri="{C3380CC4-5D6E-409C-BE32-E72D297353CC}">
              <c16:uniqueId val="{00000008-81E1-4C71-ABEA-BBC1ABBA5E4A}"/>
            </c:ext>
          </c:extLst>
        </c:ser>
        <c:ser>
          <c:idx val="8"/>
          <c:order val="8"/>
          <c:tx>
            <c:strRef>
              <c:f>'別紙3（協議会） '!$F$53</c:f>
              <c:strCache>
                <c:ptCount val="1"/>
                <c:pt idx="0">
                  <c:v>Iその他</c:v>
                </c:pt>
              </c:strCache>
            </c:strRef>
          </c:tx>
          <c:spPr>
            <a:solidFill>
              <a:srgbClr val="FF7C8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'別紙3（協議会） '!$F$45:$F$53</c:f>
              <c:strCache>
                <c:ptCount val="9"/>
                <c:pt idx="0">
                  <c:v>A権利擁護関係</c:v>
                </c:pt>
                <c:pt idx="1">
                  <c:v>B地域移行関係</c:v>
                </c:pt>
                <c:pt idx="2">
                  <c:v>C退院促進関係</c:v>
                </c:pt>
                <c:pt idx="3">
                  <c:v>D就労関係</c:v>
                </c:pt>
                <c:pt idx="4">
                  <c:v>E子ども関係</c:v>
                </c:pt>
                <c:pt idx="5">
                  <c:v>F相談支援関係</c:v>
                </c:pt>
                <c:pt idx="6">
                  <c:v>G地域生活・生活支援関係</c:v>
                </c:pt>
                <c:pt idx="7">
                  <c:v>H精神関係</c:v>
                </c:pt>
                <c:pt idx="8">
                  <c:v>Iその他</c:v>
                </c:pt>
              </c:strCache>
            </c:strRef>
          </c:cat>
          <c:val>
            <c:numRef>
              <c:f>'別紙3（協議会） '!$J$53</c:f>
              <c:numCache>
                <c:formatCode>General</c:formatCode>
                <c:ptCount val="1"/>
                <c:pt idx="0">
                  <c:v>9</c:v>
                </c:pt>
              </c:numCache>
            </c:numRef>
          </c:val>
          <c:extLst>
            <c:ext xmlns:c16="http://schemas.microsoft.com/office/drawing/2014/chart" uri="{C3380CC4-5D6E-409C-BE32-E72D297353CC}">
              <c16:uniqueId val="{00000009-81E1-4C71-ABEA-BBC1ABBA5E4A}"/>
            </c:ext>
          </c:extLst>
        </c:ser>
        <c:dLbls>
          <c:showLegendKey val="0"/>
          <c:showVal val="0"/>
          <c:showCatName val="0"/>
          <c:showSerName val="0"/>
          <c:showPercent val="0"/>
          <c:showBubbleSize val="0"/>
        </c:dLbls>
        <c:gapWidth val="0"/>
        <c:overlap val="-30"/>
        <c:axId val="271095503"/>
        <c:axId val="271095919"/>
      </c:barChart>
      <c:catAx>
        <c:axId val="271095503"/>
        <c:scaling>
          <c:orientation val="minMax"/>
        </c:scaling>
        <c:delete val="1"/>
        <c:axPos val="b"/>
        <c:numFmt formatCode="General" sourceLinked="1"/>
        <c:majorTickMark val="none"/>
        <c:minorTickMark val="none"/>
        <c:tickLblPos val="nextTo"/>
        <c:crossAx val="271095919"/>
        <c:crosses val="autoZero"/>
        <c:auto val="1"/>
        <c:lblAlgn val="ctr"/>
        <c:lblOffset val="100"/>
        <c:noMultiLvlLbl val="0"/>
      </c:catAx>
      <c:valAx>
        <c:axId val="2710959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71095503"/>
        <c:crosses val="autoZero"/>
        <c:crossBetween val="between"/>
      </c:valAx>
      <c:spPr>
        <a:noFill/>
        <a:ln>
          <a:noFill/>
        </a:ln>
        <a:effectLst/>
      </c:spPr>
    </c:plotArea>
    <c:legend>
      <c:legendPos val="r"/>
      <c:layout>
        <c:manualLayout>
          <c:xMode val="edge"/>
          <c:yMode val="edge"/>
          <c:x val="0.66979772925367242"/>
          <c:y val="0.17790779930846173"/>
          <c:w val="0.31216394142703541"/>
          <c:h val="0.75904586234025528"/>
        </c:manualLayout>
      </c:layout>
      <c:overlay val="0"/>
      <c:spPr>
        <a:noFill/>
        <a:ln w="0">
          <a:solidFill>
            <a:schemeClr val="lt1"/>
          </a:solid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a:t>専門部会（課題別）の開催実績</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'別紙3（協議会） '!$F$56</c:f>
              <c:strCache>
                <c:ptCount val="1"/>
                <c:pt idx="0">
                  <c:v>A権利擁護関係</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'別紙3（協議会） '!$J$56</c:f>
              <c:numCache>
                <c:formatCode>General</c:formatCode>
                <c:ptCount val="1"/>
                <c:pt idx="0">
                  <c:v>28</c:v>
                </c:pt>
              </c:numCache>
            </c:numRef>
          </c:val>
          <c:extLst>
            <c:ext xmlns:c16="http://schemas.microsoft.com/office/drawing/2014/chart" uri="{C3380CC4-5D6E-409C-BE32-E72D297353CC}">
              <c16:uniqueId val="{00000000-6DE9-496B-AC17-99CE5DDF71C2}"/>
            </c:ext>
          </c:extLst>
        </c:ser>
        <c:ser>
          <c:idx val="1"/>
          <c:order val="1"/>
          <c:tx>
            <c:strRef>
              <c:f>'別紙3（協議会） '!$F$57</c:f>
              <c:strCache>
                <c:ptCount val="1"/>
                <c:pt idx="0">
                  <c:v>B地域移行関係</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'別紙3（協議会） '!$J$57</c:f>
              <c:numCache>
                <c:formatCode>General</c:formatCode>
                <c:ptCount val="1"/>
                <c:pt idx="0">
                  <c:v>80</c:v>
                </c:pt>
              </c:numCache>
            </c:numRef>
          </c:val>
          <c:extLst>
            <c:ext xmlns:c16="http://schemas.microsoft.com/office/drawing/2014/chart" uri="{C3380CC4-5D6E-409C-BE32-E72D297353CC}">
              <c16:uniqueId val="{00000001-6DE9-496B-AC17-99CE5DDF71C2}"/>
            </c:ext>
          </c:extLst>
        </c:ser>
        <c:ser>
          <c:idx val="2"/>
          <c:order val="2"/>
          <c:tx>
            <c:strRef>
              <c:f>'別紙3（協議会） '!$F$58</c:f>
              <c:strCache>
                <c:ptCount val="1"/>
                <c:pt idx="0">
                  <c:v>C退院促進関係</c:v>
                </c:pt>
              </c:strCache>
            </c:strRef>
          </c:tx>
          <c:spPr>
            <a:solidFill>
              <a:srgbClr val="99FF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'別紙3（協議会） '!$J$58</c:f>
              <c:numCache>
                <c:formatCode>General</c:formatCode>
                <c:ptCount val="1"/>
                <c:pt idx="0">
                  <c:v>39</c:v>
                </c:pt>
              </c:numCache>
            </c:numRef>
          </c:val>
          <c:extLst>
            <c:ext xmlns:c16="http://schemas.microsoft.com/office/drawing/2014/chart" uri="{C3380CC4-5D6E-409C-BE32-E72D297353CC}">
              <c16:uniqueId val="{00000002-6DE9-496B-AC17-99CE5DDF71C2}"/>
            </c:ext>
          </c:extLst>
        </c:ser>
        <c:ser>
          <c:idx val="3"/>
          <c:order val="3"/>
          <c:tx>
            <c:strRef>
              <c:f>'別紙3（協議会） '!$F$59</c:f>
              <c:strCache>
                <c:ptCount val="1"/>
                <c:pt idx="0">
                  <c:v>D就労関係</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'別紙3（協議会） '!$J$59</c:f>
              <c:numCache>
                <c:formatCode>General</c:formatCode>
                <c:ptCount val="1"/>
                <c:pt idx="0">
                  <c:v>72</c:v>
                </c:pt>
              </c:numCache>
            </c:numRef>
          </c:val>
          <c:extLst>
            <c:ext xmlns:c16="http://schemas.microsoft.com/office/drawing/2014/chart" uri="{C3380CC4-5D6E-409C-BE32-E72D297353CC}">
              <c16:uniqueId val="{00000003-6DE9-496B-AC17-99CE5DDF71C2}"/>
            </c:ext>
          </c:extLst>
        </c:ser>
        <c:ser>
          <c:idx val="4"/>
          <c:order val="4"/>
          <c:tx>
            <c:strRef>
              <c:f>'別紙3（協議会） '!$F$60</c:f>
              <c:strCache>
                <c:ptCount val="1"/>
                <c:pt idx="0">
                  <c:v>E子ども関係</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'別紙3（協議会） '!$J$60</c:f>
              <c:numCache>
                <c:formatCode>General</c:formatCode>
                <c:ptCount val="1"/>
                <c:pt idx="0">
                  <c:v>46</c:v>
                </c:pt>
              </c:numCache>
            </c:numRef>
          </c:val>
          <c:extLst>
            <c:ext xmlns:c16="http://schemas.microsoft.com/office/drawing/2014/chart" uri="{C3380CC4-5D6E-409C-BE32-E72D297353CC}">
              <c16:uniqueId val="{00000004-6DE9-496B-AC17-99CE5DDF71C2}"/>
            </c:ext>
          </c:extLst>
        </c:ser>
        <c:ser>
          <c:idx val="5"/>
          <c:order val="5"/>
          <c:tx>
            <c:strRef>
              <c:f>'別紙3（協議会） '!$F$61</c:f>
              <c:strCache>
                <c:ptCount val="1"/>
                <c:pt idx="0">
                  <c:v>F相談支援関係</c:v>
                </c:pt>
              </c:strCache>
            </c:strRef>
          </c:tx>
          <c:spPr>
            <a:solidFill>
              <a:srgbClr val="FF99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'別紙3（協議会） '!$J$61</c:f>
              <c:numCache>
                <c:formatCode>General</c:formatCode>
                <c:ptCount val="1"/>
                <c:pt idx="0">
                  <c:v>147</c:v>
                </c:pt>
              </c:numCache>
            </c:numRef>
          </c:val>
          <c:extLst>
            <c:ext xmlns:c16="http://schemas.microsoft.com/office/drawing/2014/chart" uri="{C3380CC4-5D6E-409C-BE32-E72D297353CC}">
              <c16:uniqueId val="{00000005-6DE9-496B-AC17-99CE5DDF71C2}"/>
            </c:ext>
          </c:extLst>
        </c:ser>
        <c:ser>
          <c:idx val="6"/>
          <c:order val="6"/>
          <c:tx>
            <c:strRef>
              <c:f>'別紙3（協議会） '!$F$62</c:f>
              <c:strCache>
                <c:ptCount val="1"/>
                <c:pt idx="0">
                  <c:v>G地域生活・生活支援関係</c:v>
                </c:pt>
              </c:strCache>
            </c:strRef>
          </c:tx>
          <c:spPr>
            <a:solidFill>
              <a:srgbClr val="FF3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'別紙3（協議会） '!$J$62</c:f>
              <c:numCache>
                <c:formatCode>General</c:formatCode>
                <c:ptCount val="1"/>
                <c:pt idx="0">
                  <c:v>69</c:v>
                </c:pt>
              </c:numCache>
            </c:numRef>
          </c:val>
          <c:extLst>
            <c:ext xmlns:c16="http://schemas.microsoft.com/office/drawing/2014/chart" uri="{C3380CC4-5D6E-409C-BE32-E72D297353CC}">
              <c16:uniqueId val="{00000006-6DE9-496B-AC17-99CE5DDF71C2}"/>
            </c:ext>
          </c:extLst>
        </c:ser>
        <c:ser>
          <c:idx val="7"/>
          <c:order val="7"/>
          <c:tx>
            <c:strRef>
              <c:f>'別紙3（協議会） '!$F$63</c:f>
              <c:strCache>
                <c:ptCount val="1"/>
                <c:pt idx="0">
                  <c:v>H精神関係</c:v>
                </c:pt>
              </c:strCache>
            </c:strRef>
          </c:tx>
          <c:spPr>
            <a:solidFill>
              <a:srgbClr val="FF7C8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'別紙3（協議会） '!$J$63</c:f>
              <c:numCache>
                <c:formatCode>General</c:formatCode>
                <c:ptCount val="1"/>
                <c:pt idx="0">
                  <c:v>48</c:v>
                </c:pt>
              </c:numCache>
            </c:numRef>
          </c:val>
          <c:extLst>
            <c:ext xmlns:c16="http://schemas.microsoft.com/office/drawing/2014/chart" uri="{C3380CC4-5D6E-409C-BE32-E72D297353CC}">
              <c16:uniqueId val="{00000007-6DE9-496B-AC17-99CE5DDF71C2}"/>
            </c:ext>
          </c:extLst>
        </c:ser>
        <c:ser>
          <c:idx val="8"/>
          <c:order val="8"/>
          <c:tx>
            <c:strRef>
              <c:f>'別紙3（協議会） '!$F$64</c:f>
              <c:strCache>
                <c:ptCount val="1"/>
                <c:pt idx="0">
                  <c:v>Iその他</c:v>
                </c:pt>
              </c:strCache>
            </c:strRef>
          </c:tx>
          <c:spPr>
            <a:solidFill>
              <a:srgbClr val="FFCC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'別紙3（協議会） '!$J$64</c:f>
              <c:numCache>
                <c:formatCode>General</c:formatCode>
                <c:ptCount val="1"/>
                <c:pt idx="0">
                  <c:v>87</c:v>
                </c:pt>
              </c:numCache>
            </c:numRef>
          </c:val>
          <c:extLst>
            <c:ext xmlns:c16="http://schemas.microsoft.com/office/drawing/2014/chart" uri="{C3380CC4-5D6E-409C-BE32-E72D297353CC}">
              <c16:uniqueId val="{00000008-6DE9-496B-AC17-99CE5DDF71C2}"/>
            </c:ext>
          </c:extLst>
        </c:ser>
        <c:dLbls>
          <c:showLegendKey val="0"/>
          <c:showVal val="0"/>
          <c:showCatName val="0"/>
          <c:showSerName val="0"/>
          <c:showPercent val="0"/>
          <c:showBubbleSize val="0"/>
        </c:dLbls>
        <c:gapWidth val="219"/>
        <c:overlap val="-27"/>
        <c:axId val="576801279"/>
        <c:axId val="576788799"/>
      </c:barChart>
      <c:catAx>
        <c:axId val="576801279"/>
        <c:scaling>
          <c:orientation val="minMax"/>
        </c:scaling>
        <c:delete val="1"/>
        <c:axPos val="b"/>
        <c:numFmt formatCode="General" sourceLinked="1"/>
        <c:majorTickMark val="none"/>
        <c:minorTickMark val="none"/>
        <c:tickLblPos val="nextTo"/>
        <c:crossAx val="576788799"/>
        <c:crosses val="autoZero"/>
        <c:auto val="1"/>
        <c:lblAlgn val="ctr"/>
        <c:lblOffset val="100"/>
        <c:noMultiLvlLbl val="0"/>
      </c:catAx>
      <c:valAx>
        <c:axId val="5767887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76801279"/>
        <c:crosses val="autoZero"/>
        <c:crossBetween val="between"/>
      </c:valAx>
      <c:spPr>
        <a:noFill/>
        <a:ln>
          <a:noFill/>
        </a:ln>
        <a:effectLst/>
      </c:spPr>
    </c:plotArea>
    <c:legend>
      <c:legendPos val="r"/>
      <c:layout>
        <c:manualLayout>
          <c:xMode val="edge"/>
          <c:yMode val="edge"/>
          <c:x val="0.6695864016841967"/>
          <c:y val="0.18749561862970734"/>
          <c:w val="0.32240704286964128"/>
          <c:h val="0.8125043211062031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ja-JP" altLang="ja-JP" sz="1400" b="0" i="0" u="none" strike="noStrike" baseline="0">
                <a:solidFill>
                  <a:sysClr val="windowText" lastClr="000000"/>
                </a:solidFill>
                <a:effectLst/>
              </a:rPr>
              <a:t>指定特定・指定障がい児相談支援事業所数（経年比較</a:t>
            </a:r>
            <a:r>
              <a:rPr lang="ja-JP" altLang="en-US" sz="1400" b="0" i="0" u="none" strike="noStrike" baseline="0">
                <a:solidFill>
                  <a:sysClr val="windowText" lastClr="000000"/>
                </a:solidFill>
                <a:effectLst/>
              </a:rPr>
              <a:t>）</a:t>
            </a:r>
            <a:endParaRPr lang="ja-JP" altLang="en-US" b="0">
              <a:solidFill>
                <a:sysClr val="windowText" lastClr="000000"/>
              </a:solidFill>
            </a:endParaRPr>
          </a:p>
        </c:rich>
      </c:tx>
      <c:layout/>
      <c:overlay val="0"/>
      <c:spPr>
        <a:noFill/>
        <a:ln>
          <a:solidFill>
            <a:sysClr val="windowText" lastClr="000000"/>
          </a:solidFill>
        </a:ln>
        <a:effectLst/>
      </c:spPr>
    </c:title>
    <c:autoTitleDeleted val="0"/>
    <c:plotArea>
      <c:layout>
        <c:manualLayout>
          <c:layoutTarget val="inner"/>
          <c:xMode val="edge"/>
          <c:yMode val="edge"/>
          <c:x val="8.2360829703683025E-2"/>
          <c:y val="0.18682170542635662"/>
          <c:w val="0.60279582155466316"/>
          <c:h val="0.7077586522614906"/>
        </c:manualLayout>
      </c:layout>
      <c:barChart>
        <c:barDir val="col"/>
        <c:grouping val="stacked"/>
        <c:varyColors val="0"/>
        <c:ser>
          <c:idx val="0"/>
          <c:order val="0"/>
          <c:tx>
            <c:strRef>
              <c:f>過去の年度と比較!$B$4</c:f>
              <c:strCache>
                <c:ptCount val="1"/>
                <c:pt idx="0">
                  <c:v>市町村から障がい者相談支援事業の委託を受けている事業所</c:v>
                </c:pt>
              </c:strCache>
            </c:strRef>
          </c:tx>
          <c:spPr>
            <a:solidFill>
              <a:schemeClr val="accent5">
                <a:lumMod val="60000"/>
                <a:lumOff val="40000"/>
              </a:schemeClr>
            </a:solidFill>
            <a:ln>
              <a:solidFill>
                <a:sysClr val="windowText" lastClr="000000"/>
              </a:solidFill>
            </a:ln>
            <a:effectLst/>
          </c:spPr>
          <c:invertIfNegative val="0"/>
          <c:dLbls>
            <c:dLbl>
              <c:idx val="0"/>
              <c:layout>
                <c:manualLayout>
                  <c:x val="-1.3547873831307509E-17"/>
                  <c:y val="2.3778967257823149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5883-4F71-8DF5-7B550DAC8D7B}"/>
                </c:ext>
              </c:extLst>
            </c:dLbl>
            <c:spPr>
              <a:solidFill>
                <a:schemeClr val="bg1">
                  <a:lumMod val="95000"/>
                </a:schemeClr>
              </a:solid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過去の年度と比較!$C$3:$L$3</c:f>
              <c:strCache>
                <c:ptCount val="10"/>
                <c:pt idx="0">
                  <c:v>H25.4.1</c:v>
                </c:pt>
                <c:pt idx="1">
                  <c:v>H26.4.1</c:v>
                </c:pt>
                <c:pt idx="2">
                  <c:v>H27.4.1</c:v>
                </c:pt>
                <c:pt idx="3">
                  <c:v>42461</c:v>
                </c:pt>
                <c:pt idx="4">
                  <c:v>H29.4.1</c:v>
                </c:pt>
                <c:pt idx="5">
                  <c:v>H30.4.1</c:v>
                </c:pt>
                <c:pt idx="6">
                  <c:v>H31.4.1</c:v>
                </c:pt>
                <c:pt idx="7">
                  <c:v>R2.4.1</c:v>
                </c:pt>
                <c:pt idx="8">
                  <c:v>R3.4.1</c:v>
                </c:pt>
                <c:pt idx="9">
                  <c:v>R4.4.1</c:v>
                </c:pt>
              </c:strCache>
            </c:strRef>
          </c:cat>
          <c:val>
            <c:numRef>
              <c:f>過去の年度と比較!$C$4:$L$4</c:f>
              <c:numCache>
                <c:formatCode>General</c:formatCode>
                <c:ptCount val="10"/>
                <c:pt idx="0">
                  <c:v>135</c:v>
                </c:pt>
                <c:pt idx="1">
                  <c:v>134</c:v>
                </c:pt>
                <c:pt idx="2">
                  <c:v>136</c:v>
                </c:pt>
                <c:pt idx="3">
                  <c:v>139</c:v>
                </c:pt>
                <c:pt idx="4">
                  <c:v>138</c:v>
                </c:pt>
                <c:pt idx="5">
                  <c:v>150</c:v>
                </c:pt>
                <c:pt idx="6">
                  <c:v>160</c:v>
                </c:pt>
                <c:pt idx="7">
                  <c:v>153</c:v>
                </c:pt>
                <c:pt idx="8">
                  <c:v>157</c:v>
                </c:pt>
                <c:pt idx="9">
                  <c:v>154</c:v>
                </c:pt>
              </c:numCache>
            </c:numRef>
          </c:val>
          <c:extLst>
            <c:ext xmlns:c16="http://schemas.microsoft.com/office/drawing/2014/chart" uri="{C3380CC4-5D6E-409C-BE32-E72D297353CC}">
              <c16:uniqueId val="{00000001-5883-4F71-8DF5-7B550DAC8D7B}"/>
            </c:ext>
          </c:extLst>
        </c:ser>
        <c:ser>
          <c:idx val="1"/>
          <c:order val="1"/>
          <c:tx>
            <c:strRef>
              <c:f>過去の年度と比較!$B$5</c:f>
              <c:strCache>
                <c:ptCount val="1"/>
                <c:pt idx="0">
                  <c:v>市町村から障がい者相談支援事業の委託を受けていない事業所</c:v>
                </c:pt>
              </c:strCache>
            </c:strRef>
          </c:tx>
          <c:spPr>
            <a:solidFill>
              <a:srgbClr val="FFCCFF"/>
            </a:solidFill>
            <a:ln>
              <a:solidFill>
                <a:sysClr val="windowText" lastClr="000000"/>
              </a:solidFill>
            </a:ln>
            <a:effectLst/>
          </c:spPr>
          <c:invertIfNegative val="0"/>
          <c:dLbls>
            <c:dLbl>
              <c:idx val="0"/>
              <c:layout>
                <c:manualLayout>
                  <c:x val="-1.3547873831307509E-17"/>
                  <c:y val="-1.2154261504199919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5883-4F71-8DF5-7B550DAC8D7B}"/>
                </c:ext>
              </c:extLst>
            </c:dLbl>
            <c:spPr>
              <a:solidFill>
                <a:schemeClr val="bg1">
                  <a:lumMod val="95000"/>
                </a:schemeClr>
              </a:solid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過去の年度と比較!$C$3:$L$3</c:f>
              <c:strCache>
                <c:ptCount val="10"/>
                <c:pt idx="0">
                  <c:v>H25.4.1</c:v>
                </c:pt>
                <c:pt idx="1">
                  <c:v>H26.4.1</c:v>
                </c:pt>
                <c:pt idx="2">
                  <c:v>H27.4.1</c:v>
                </c:pt>
                <c:pt idx="3">
                  <c:v>42461</c:v>
                </c:pt>
                <c:pt idx="4">
                  <c:v>H29.4.1</c:v>
                </c:pt>
                <c:pt idx="5">
                  <c:v>H30.4.1</c:v>
                </c:pt>
                <c:pt idx="6">
                  <c:v>H31.4.1</c:v>
                </c:pt>
                <c:pt idx="7">
                  <c:v>R2.4.1</c:v>
                </c:pt>
                <c:pt idx="8">
                  <c:v>R3.4.1</c:v>
                </c:pt>
                <c:pt idx="9">
                  <c:v>R4.4.1</c:v>
                </c:pt>
              </c:strCache>
            </c:strRef>
          </c:cat>
          <c:val>
            <c:numRef>
              <c:f>過去の年度と比較!$C$5:$L$5</c:f>
              <c:numCache>
                <c:formatCode>General</c:formatCode>
                <c:ptCount val="10"/>
                <c:pt idx="0">
                  <c:v>180</c:v>
                </c:pt>
                <c:pt idx="1">
                  <c:v>279</c:v>
                </c:pt>
                <c:pt idx="2">
                  <c:v>460</c:v>
                </c:pt>
                <c:pt idx="3">
                  <c:v>602</c:v>
                </c:pt>
                <c:pt idx="4">
                  <c:v>711</c:v>
                </c:pt>
                <c:pt idx="5">
                  <c:v>770</c:v>
                </c:pt>
                <c:pt idx="6">
                  <c:v>828</c:v>
                </c:pt>
                <c:pt idx="7">
                  <c:v>910</c:v>
                </c:pt>
                <c:pt idx="8">
                  <c:v>986</c:v>
                </c:pt>
                <c:pt idx="9">
                  <c:v>1044</c:v>
                </c:pt>
              </c:numCache>
            </c:numRef>
          </c:val>
          <c:extLst>
            <c:ext xmlns:c16="http://schemas.microsoft.com/office/drawing/2014/chart" uri="{C3380CC4-5D6E-409C-BE32-E72D297353CC}">
              <c16:uniqueId val="{00000003-5883-4F71-8DF5-7B550DAC8D7B}"/>
            </c:ext>
          </c:extLst>
        </c:ser>
        <c:ser>
          <c:idx val="2"/>
          <c:order val="2"/>
          <c:tx>
            <c:strRef>
              <c:f>過去の年度と比較!$B$6</c:f>
              <c:strCache>
                <c:ptCount val="1"/>
                <c:pt idx="0">
                  <c:v>指定特定・指定障がい児相談支援事業所のうち</c:v>
                </c:pt>
              </c:strCache>
            </c:strRef>
          </c:tx>
          <c:spPr>
            <a:noFill/>
            <a:ln w="25400">
              <a:noFill/>
            </a:ln>
          </c:spPr>
          <c:invertIfNegative val="0"/>
          <c:dLbls>
            <c:spPr>
              <a:noFill/>
              <a:ln w="25400">
                <a:noFill/>
              </a:ln>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過去の年度と比較!$C$3:$L$3</c:f>
              <c:strCache>
                <c:ptCount val="10"/>
                <c:pt idx="0">
                  <c:v>H25.4.1</c:v>
                </c:pt>
                <c:pt idx="1">
                  <c:v>H26.4.1</c:v>
                </c:pt>
                <c:pt idx="2">
                  <c:v>H27.4.1</c:v>
                </c:pt>
                <c:pt idx="3">
                  <c:v>42461</c:v>
                </c:pt>
                <c:pt idx="4">
                  <c:v>H29.4.1</c:v>
                </c:pt>
                <c:pt idx="5">
                  <c:v>H30.4.1</c:v>
                </c:pt>
                <c:pt idx="6">
                  <c:v>H31.4.1</c:v>
                </c:pt>
                <c:pt idx="7">
                  <c:v>R2.4.1</c:v>
                </c:pt>
                <c:pt idx="8">
                  <c:v>R3.4.1</c:v>
                </c:pt>
                <c:pt idx="9">
                  <c:v>R4.4.1</c:v>
                </c:pt>
              </c:strCache>
            </c:strRef>
          </c:cat>
          <c:val>
            <c:numRef>
              <c:f>過去の年度と比較!$C$6:$L$6</c:f>
              <c:numCache>
                <c:formatCode>General</c:formatCode>
                <c:ptCount val="10"/>
                <c:pt idx="0">
                  <c:v>315</c:v>
                </c:pt>
                <c:pt idx="1">
                  <c:v>413</c:v>
                </c:pt>
                <c:pt idx="2">
                  <c:v>596</c:v>
                </c:pt>
                <c:pt idx="3">
                  <c:v>741</c:v>
                </c:pt>
                <c:pt idx="4">
                  <c:v>849</c:v>
                </c:pt>
                <c:pt idx="5">
                  <c:v>920</c:v>
                </c:pt>
                <c:pt idx="6">
                  <c:v>988</c:v>
                </c:pt>
                <c:pt idx="7">
                  <c:v>1063</c:v>
                </c:pt>
                <c:pt idx="8">
                  <c:v>1143</c:v>
                </c:pt>
                <c:pt idx="9">
                  <c:v>1198</c:v>
                </c:pt>
              </c:numCache>
            </c:numRef>
          </c:val>
          <c:extLst>
            <c:ext xmlns:c16="http://schemas.microsoft.com/office/drawing/2014/chart" uri="{C3380CC4-5D6E-409C-BE32-E72D297353CC}">
              <c16:uniqueId val="{00000004-5883-4F71-8DF5-7B550DAC8D7B}"/>
            </c:ext>
          </c:extLst>
        </c:ser>
        <c:dLbls>
          <c:showLegendKey val="0"/>
          <c:showVal val="0"/>
          <c:showCatName val="0"/>
          <c:showSerName val="0"/>
          <c:showPercent val="0"/>
          <c:showBubbleSize val="0"/>
        </c:dLbls>
        <c:gapWidth val="158"/>
        <c:overlap val="100"/>
        <c:axId val="1603887664"/>
        <c:axId val="1"/>
      </c:barChart>
      <c:catAx>
        <c:axId val="1603887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ja-JP"/>
          </a:p>
        </c:txPr>
        <c:crossAx val="1"/>
        <c:crosses val="autoZero"/>
        <c:auto val="1"/>
        <c:lblAlgn val="ctr"/>
        <c:lblOffset val="100"/>
        <c:noMultiLvlLbl val="0"/>
      </c:catAx>
      <c:valAx>
        <c:axId val="1"/>
        <c:scaling>
          <c:orientation val="minMax"/>
          <c:max val="13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ln w="9525">
            <a:noFill/>
          </a:ln>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ja-JP"/>
          </a:p>
        </c:txPr>
        <c:crossAx val="1603887664"/>
        <c:crosses val="autoZero"/>
        <c:crossBetween val="between"/>
        <c:majorUnit val="100"/>
      </c:valAx>
      <c:spPr>
        <a:noFill/>
        <a:ln w="25400">
          <a:noFill/>
        </a:ln>
      </c:spPr>
    </c:plotArea>
    <c:legend>
      <c:legendPos val="r"/>
      <c:layout>
        <c:manualLayout>
          <c:xMode val="edge"/>
          <c:yMode val="edge"/>
          <c:x val="0.69542883226553198"/>
          <c:y val="0.29059946303273693"/>
          <c:w val="0.29224450204593988"/>
          <c:h val="0.55135918898389868"/>
        </c:manualLayout>
      </c:layout>
      <c:overlay val="0"/>
      <c:spPr>
        <a:noFill/>
        <a:ln>
          <a:solidFill>
            <a:schemeClr val="accent1"/>
          </a:solid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ja-JP"/>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ja-JP"/>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ysClr val="windowText" lastClr="000000"/>
                </a:solidFill>
                <a:latin typeface="+mn-lt"/>
                <a:ea typeface="+mn-ea"/>
                <a:cs typeface="+mn-cs"/>
              </a:defRPr>
            </a:pPr>
            <a:r>
              <a:rPr lang="ja-JP" altLang="ja-JP" sz="1000" b="0" i="0" baseline="0">
                <a:solidFill>
                  <a:sysClr val="windowText" lastClr="000000"/>
                </a:solidFill>
                <a:effectLst/>
              </a:rPr>
              <a:t>指定特定・指定障がい児相談支援事業所に配置されている相談支援専門員</a:t>
            </a:r>
            <a:r>
              <a:rPr lang="ja-JP" altLang="ja-JP" sz="1000" b="0" i="0" u="none" strike="noStrike" baseline="0">
                <a:effectLst/>
              </a:rPr>
              <a:t>（主任</a:t>
            </a:r>
            <a:r>
              <a:rPr lang="ja-JP" altLang="en-US" sz="1000" b="0" i="0" u="none" strike="noStrike" baseline="0">
                <a:effectLst/>
              </a:rPr>
              <a:t>含む</a:t>
            </a:r>
            <a:r>
              <a:rPr lang="ja-JP" altLang="ja-JP" sz="1000" b="0" i="0" u="none" strike="noStrike" baseline="0">
                <a:effectLst/>
              </a:rPr>
              <a:t>）</a:t>
            </a:r>
            <a:r>
              <a:rPr lang="ja-JP" altLang="ja-JP" sz="1000" b="0" i="0" baseline="0">
                <a:solidFill>
                  <a:sysClr val="windowText" lastClr="000000"/>
                </a:solidFill>
                <a:effectLst/>
              </a:rPr>
              <a:t>の人数（経年比）</a:t>
            </a:r>
            <a:endParaRPr lang="ja-JP" altLang="ja-JP" sz="1000">
              <a:solidFill>
                <a:sysClr val="windowText" lastClr="000000"/>
              </a:solidFill>
              <a:effectLst/>
            </a:endParaRPr>
          </a:p>
        </c:rich>
      </c:tx>
      <c:layout/>
      <c:overlay val="0"/>
      <c:spPr>
        <a:noFill/>
        <a:ln>
          <a:solidFill>
            <a:sysClr val="windowText" lastClr="000000"/>
          </a:solidFill>
        </a:ln>
        <a:effectLst/>
      </c:spPr>
    </c:title>
    <c:autoTitleDeleted val="0"/>
    <c:plotArea>
      <c:layout>
        <c:manualLayout>
          <c:layoutTarget val="inner"/>
          <c:xMode val="edge"/>
          <c:yMode val="edge"/>
          <c:x val="0.12120814309975959"/>
          <c:y val="0.17507598784194534"/>
          <c:w val="0.52591967180573018"/>
          <c:h val="0.6771907204865133"/>
        </c:manualLayout>
      </c:layout>
      <c:barChart>
        <c:barDir val="col"/>
        <c:grouping val="clustered"/>
        <c:varyColors val="0"/>
        <c:ser>
          <c:idx val="0"/>
          <c:order val="0"/>
          <c:tx>
            <c:strRef>
              <c:f>過去の年度と比較!$B$11</c:f>
              <c:strCache>
                <c:ptCount val="1"/>
                <c:pt idx="0">
                  <c:v>相談支援専門員（主任含む）数</c:v>
                </c:pt>
              </c:strCache>
            </c:strRef>
          </c:tx>
          <c:spPr>
            <a:solidFill>
              <a:schemeClr val="tx2">
                <a:lumMod val="40000"/>
                <a:lumOff val="60000"/>
              </a:schemeClr>
            </a:solidFill>
            <a:ln>
              <a:solidFill>
                <a:sysClr val="windowText" lastClr="000000"/>
              </a:solidFill>
            </a:ln>
            <a:effectLst/>
          </c:spPr>
          <c:invertIfNegative val="0"/>
          <c:dLbls>
            <c:spPr>
              <a:solidFill>
                <a:schemeClr val="bg1">
                  <a:lumMod val="95000"/>
                </a:schemeClr>
              </a:solidFill>
              <a:ln>
                <a:noFill/>
              </a:ln>
              <a:effectLst/>
            </c:spPr>
            <c:txPr>
              <a:bodyPr rot="0" spcFirstLastPara="1" vertOverflow="overflow" horzOverflow="overflow" vert="horz" wrap="square" lIns="38100" tIns="19050" rIns="38100" bIns="19050" anchor="ctr" anchorCtr="1">
                <a:spAutoFit/>
              </a:bodyPr>
              <a:lstStyle/>
              <a:p>
                <a:pPr>
                  <a:defRPr sz="1050" b="0" i="0" u="none" strike="noStrike" kern="1200" baseline="0">
                    <a:solidFill>
                      <a:sysClr val="windowText" lastClr="000000"/>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過去の年度と比較!$C$10:$L$10</c:f>
              <c:strCache>
                <c:ptCount val="10"/>
                <c:pt idx="0">
                  <c:v>H25.4.1</c:v>
                </c:pt>
                <c:pt idx="1">
                  <c:v>H26.4.1</c:v>
                </c:pt>
                <c:pt idx="2">
                  <c:v>H27.4.1</c:v>
                </c:pt>
                <c:pt idx="3">
                  <c:v>42461</c:v>
                </c:pt>
                <c:pt idx="4">
                  <c:v>H29.4.1</c:v>
                </c:pt>
                <c:pt idx="5">
                  <c:v>H30.4.1</c:v>
                </c:pt>
                <c:pt idx="6">
                  <c:v>H31.4.1</c:v>
                </c:pt>
                <c:pt idx="7">
                  <c:v>R2.4.1</c:v>
                </c:pt>
                <c:pt idx="8">
                  <c:v>R3.4.1</c:v>
                </c:pt>
                <c:pt idx="9">
                  <c:v>R4.4.1</c:v>
                </c:pt>
              </c:strCache>
            </c:strRef>
          </c:cat>
          <c:val>
            <c:numRef>
              <c:f>過去の年度と比較!$C$11:$L$11</c:f>
              <c:numCache>
                <c:formatCode>General</c:formatCode>
                <c:ptCount val="10"/>
                <c:pt idx="0">
                  <c:v>549</c:v>
                </c:pt>
                <c:pt idx="1">
                  <c:v>742</c:v>
                </c:pt>
                <c:pt idx="2">
                  <c:v>1107</c:v>
                </c:pt>
                <c:pt idx="3" formatCode="#,##0_);[Red]\(#,##0\)">
                  <c:v>1399</c:v>
                </c:pt>
                <c:pt idx="4" formatCode="#,##0_);[Red]\(#,##0\)">
                  <c:v>1615</c:v>
                </c:pt>
                <c:pt idx="5" formatCode="#,##0_);[Red]\(#,##0\)">
                  <c:v>1850</c:v>
                </c:pt>
                <c:pt idx="6" formatCode="#,##0_);[Red]\(#,##0\)">
                  <c:v>2003</c:v>
                </c:pt>
                <c:pt idx="7" formatCode="#,##0_);[Red]\(#,##0\)">
                  <c:v>2161</c:v>
                </c:pt>
                <c:pt idx="8" formatCode="#,##0">
                  <c:v>2393</c:v>
                </c:pt>
                <c:pt idx="9" formatCode="#,##0_);[Red]\(#,##0\)">
                  <c:v>2455</c:v>
                </c:pt>
              </c:numCache>
            </c:numRef>
          </c:val>
          <c:extLst>
            <c:ext xmlns:c16="http://schemas.microsoft.com/office/drawing/2014/chart" uri="{C3380CC4-5D6E-409C-BE32-E72D297353CC}">
              <c16:uniqueId val="{00000000-6448-4F3F-98B8-9C5D54FBFAFC}"/>
            </c:ext>
          </c:extLst>
        </c:ser>
        <c:dLbls>
          <c:showLegendKey val="0"/>
          <c:showVal val="0"/>
          <c:showCatName val="0"/>
          <c:showSerName val="0"/>
          <c:showPercent val="0"/>
          <c:showBubbleSize val="0"/>
        </c:dLbls>
        <c:gapWidth val="100"/>
        <c:axId val="1603890576"/>
        <c:axId val="1"/>
      </c:barChart>
      <c:lineChart>
        <c:grouping val="standard"/>
        <c:varyColors val="0"/>
        <c:ser>
          <c:idx val="1"/>
          <c:order val="1"/>
          <c:tx>
            <c:strRef>
              <c:f>過去の年度と比較!$B$12</c:f>
              <c:strCache>
                <c:ptCount val="1"/>
                <c:pt idx="0">
                  <c:v>１事業所あたりの平均相談支援専門員（主任含む）数</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dLbls>
            <c:dLbl>
              <c:idx val="8"/>
              <c:layout>
                <c:manualLayout>
                  <c:x val="-2.8595683452910352E-2"/>
                  <c:y val="-6.476959681576278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92F0-412F-8706-507E7D61A8D0}"/>
                </c:ext>
              </c:extLst>
            </c:dLbl>
            <c:dLbl>
              <c:idx val="9"/>
              <c:layout>
                <c:manualLayout>
                  <c:x val="-2.4264106587259835E-2"/>
                  <c:y val="-7.055001598718294E-2"/>
                </c:manualLayout>
              </c:layout>
              <c:tx>
                <c:rich>
                  <a:bodyPr/>
                  <a:lstStyle/>
                  <a:p>
                    <a:fld id="{9C6BFA66-76AB-43DE-B8B4-23155D68FED9}" type="VALUE">
                      <a:rPr lang="en-US" altLang="ja-JP"/>
                      <a:pPr/>
                      <a:t>[値]</a:t>
                    </a:fld>
                    <a:endParaRPr lang="ja-JP" altLang="en-US"/>
                  </a:p>
                </c:rich>
              </c:tx>
              <c:dLblPos val="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6448-4F3F-98B8-9C5D54FBFAFC}"/>
                </c:ext>
              </c:extLst>
            </c:dLbl>
            <c:spPr>
              <a:noFill/>
              <a:ln w="25400">
                <a:noFill/>
              </a:ln>
            </c:spPr>
            <c:txPr>
              <a:bodyPr rot="0" spcFirstLastPara="1" vertOverflow="ellipsis" vert="horz" wrap="square" lIns="38100" tIns="19050" rIns="38100" bIns="19050" anchor="ctr" anchorCtr="1">
                <a:spAutoFit/>
              </a:bodyPr>
              <a:lstStyle/>
              <a:p>
                <a:pPr>
                  <a:defRPr sz="1050" b="0" i="0" u="none" strike="noStrike" kern="1200" baseline="0">
                    <a:solidFill>
                      <a:sysClr val="windowText" lastClr="000000"/>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過去の年度と比較!$C$10:$L$10</c:f>
              <c:strCache>
                <c:ptCount val="10"/>
                <c:pt idx="0">
                  <c:v>H25.4.1</c:v>
                </c:pt>
                <c:pt idx="1">
                  <c:v>H26.4.1</c:v>
                </c:pt>
                <c:pt idx="2">
                  <c:v>H27.4.1</c:v>
                </c:pt>
                <c:pt idx="3">
                  <c:v>42461</c:v>
                </c:pt>
                <c:pt idx="4">
                  <c:v>H29.4.1</c:v>
                </c:pt>
                <c:pt idx="5">
                  <c:v>H30.4.1</c:v>
                </c:pt>
                <c:pt idx="6">
                  <c:v>H31.4.1</c:v>
                </c:pt>
                <c:pt idx="7">
                  <c:v>R2.4.1</c:v>
                </c:pt>
                <c:pt idx="8">
                  <c:v>R3.4.1</c:v>
                </c:pt>
                <c:pt idx="9">
                  <c:v>R4.4.1</c:v>
                </c:pt>
              </c:strCache>
            </c:strRef>
          </c:cat>
          <c:val>
            <c:numRef>
              <c:f>過去の年度と比較!$C$12:$L$12</c:f>
              <c:numCache>
                <c:formatCode>0.00_ </c:formatCode>
                <c:ptCount val="10"/>
                <c:pt idx="0">
                  <c:v>1.7428571428571429</c:v>
                </c:pt>
                <c:pt idx="1">
                  <c:v>1.7966101694915255</c:v>
                </c:pt>
                <c:pt idx="2">
                  <c:v>1.8573825503355705</c:v>
                </c:pt>
                <c:pt idx="3">
                  <c:v>1.8854447439353099</c:v>
                </c:pt>
                <c:pt idx="4">
                  <c:v>1.9022379269729093</c:v>
                </c:pt>
                <c:pt idx="5">
                  <c:v>2.0108695652173911</c:v>
                </c:pt>
                <c:pt idx="6">
                  <c:v>2.0273279352226719</c:v>
                </c:pt>
                <c:pt idx="7">
                  <c:v>2.0329256820319848</c:v>
                </c:pt>
                <c:pt idx="8">
                  <c:v>2.0936132983377078</c:v>
                </c:pt>
                <c:pt idx="9" formatCode="#,##0.00_);[Red]\(#,##0.00\)">
                  <c:v>2.0492487479131887</c:v>
                </c:pt>
              </c:numCache>
            </c:numRef>
          </c:val>
          <c:smooth val="0"/>
          <c:extLst>
            <c:ext xmlns:c16="http://schemas.microsoft.com/office/drawing/2014/chart" uri="{C3380CC4-5D6E-409C-BE32-E72D297353CC}">
              <c16:uniqueId val="{00000002-6448-4F3F-98B8-9C5D54FBFAFC}"/>
            </c:ext>
          </c:extLst>
        </c:ser>
        <c:dLbls>
          <c:showLegendKey val="0"/>
          <c:showVal val="0"/>
          <c:showCatName val="0"/>
          <c:showSerName val="0"/>
          <c:showPercent val="0"/>
          <c:showBubbleSize val="0"/>
        </c:dLbls>
        <c:marker val="1"/>
        <c:smooth val="0"/>
        <c:axId val="3"/>
        <c:axId val="4"/>
      </c:lineChart>
      <c:catAx>
        <c:axId val="160389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ja-JP"/>
          </a:p>
        </c:txPr>
        <c:crossAx val="1"/>
        <c:crosses val="autoZero"/>
        <c:auto val="1"/>
        <c:lblAlgn val="ctr"/>
        <c:lblOffset val="100"/>
        <c:noMultiLvlLbl val="0"/>
      </c:catAx>
      <c:valAx>
        <c:axId val="1"/>
        <c:scaling>
          <c:orientation val="minMax"/>
          <c:max val="2400"/>
          <c:min val="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eaVert" wrap="square" anchor="ctr" anchorCtr="1"/>
              <a:lstStyle/>
              <a:p>
                <a:pPr>
                  <a:defRPr sz="1200" b="0" i="0" u="none" strike="noStrike" kern="1200" baseline="0">
                    <a:solidFill>
                      <a:sysClr val="windowText" lastClr="000000"/>
                    </a:solidFill>
                    <a:latin typeface="+mn-lt"/>
                    <a:ea typeface="+mn-ea"/>
                    <a:cs typeface="+mn-cs"/>
                  </a:defRPr>
                </a:pPr>
                <a:r>
                  <a:rPr lang="ja-JP" altLang="en-US" sz="1200">
                    <a:solidFill>
                      <a:sysClr val="windowText" lastClr="000000"/>
                    </a:solidFill>
                  </a:rPr>
                  <a:t>相談支援専門員数</a:t>
                </a:r>
                <a:r>
                  <a:rPr lang="ja-JP" altLang="ja-JP" sz="1200" b="0" i="0" u="none" strike="noStrike" baseline="0">
                    <a:effectLst/>
                  </a:rPr>
                  <a:t>（ 主任</a:t>
                </a:r>
                <a:r>
                  <a:rPr lang="ja-JP" altLang="en-US" sz="1200" b="0" i="0" u="none" strike="noStrike" baseline="0">
                    <a:effectLst/>
                  </a:rPr>
                  <a:t>含む</a:t>
                </a:r>
                <a:r>
                  <a:rPr lang="ja-JP" altLang="ja-JP" sz="1200" b="0" i="0" u="none" strike="noStrike" baseline="0">
                    <a:effectLst/>
                  </a:rPr>
                  <a:t>）</a:t>
                </a:r>
                <a:endParaRPr lang="ja-JP" altLang="en-US" sz="1200">
                  <a:solidFill>
                    <a:sysClr val="windowText" lastClr="000000"/>
                  </a:solidFill>
                </a:endParaRPr>
              </a:p>
            </c:rich>
          </c:tx>
          <c:layout/>
          <c:overlay val="0"/>
          <c:spPr>
            <a:noFill/>
            <a:ln w="25400">
              <a:noFill/>
            </a:ln>
          </c:spPr>
        </c:title>
        <c:numFmt formatCode="General" sourceLinked="1"/>
        <c:majorTickMark val="cross"/>
        <c:minorTickMark val="none"/>
        <c:tickLblPos val="nextTo"/>
        <c:spPr>
          <a:noFill/>
          <a:ln>
            <a:solidFill>
              <a:sysClr val="windowText" lastClr="000000"/>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ja-JP"/>
          </a:p>
        </c:txPr>
        <c:crossAx val="1603890576"/>
        <c:crosses val="autoZero"/>
        <c:crossBetween val="between"/>
        <c:majorUnit val="200"/>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max val="2.2000000000000002"/>
          <c:min val="0"/>
        </c:scaling>
        <c:delete val="0"/>
        <c:axPos val="r"/>
        <c:title>
          <c:tx>
            <c:rich>
              <a:bodyPr rot="0" spcFirstLastPara="1" vertOverflow="ellipsis" vert="eaVert" wrap="square" anchor="ctr" anchorCtr="1"/>
              <a:lstStyle/>
              <a:p>
                <a:pPr>
                  <a:defRPr sz="1200" b="0" i="0" u="none" strike="noStrike" kern="1200" baseline="0">
                    <a:solidFill>
                      <a:sysClr val="windowText" lastClr="000000"/>
                    </a:solidFill>
                    <a:latin typeface="+mn-lt"/>
                    <a:ea typeface="+mn-ea"/>
                    <a:cs typeface="+mn-cs"/>
                  </a:defRPr>
                </a:pPr>
                <a:r>
                  <a:rPr lang="ja-JP" altLang="en-US" sz="1200">
                    <a:solidFill>
                      <a:sysClr val="windowText" lastClr="000000"/>
                    </a:solidFill>
                  </a:rPr>
                  <a:t>１事業所あたり平均人数</a:t>
                </a:r>
              </a:p>
            </c:rich>
          </c:tx>
          <c:layout/>
          <c:overlay val="0"/>
          <c:spPr>
            <a:noFill/>
            <a:ln w="25400">
              <a:noFill/>
            </a:ln>
          </c:spPr>
        </c:title>
        <c:numFmt formatCode="0.00_ " sourceLinked="1"/>
        <c:majorTickMark val="out"/>
        <c:minorTickMark val="none"/>
        <c:tickLblPos val="nextTo"/>
        <c:spPr>
          <a:ln w="9525">
            <a:noFill/>
          </a:ln>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ja-JP"/>
          </a:p>
        </c:txPr>
        <c:crossAx val="3"/>
        <c:crosses val="max"/>
        <c:crossBetween val="between"/>
      </c:valAx>
      <c:spPr>
        <a:noFill/>
        <a:ln w="25400">
          <a:noFill/>
        </a:ln>
      </c:spPr>
    </c:plotArea>
    <c:legend>
      <c:legendPos val="r"/>
      <c:layout>
        <c:manualLayout>
          <c:xMode val="edge"/>
          <c:yMode val="edge"/>
          <c:x val="0.74983744828506615"/>
          <c:y val="0.31030806903327024"/>
          <c:w val="0.22103082877352198"/>
          <c:h val="0.41134943327614781"/>
        </c:manualLayout>
      </c:layout>
      <c:overlay val="0"/>
      <c:spPr>
        <a:noFill/>
        <a:ln>
          <a:solidFill>
            <a:sysClr val="windowText" lastClr="000000"/>
          </a:solid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ja-JP" altLang="ja-JP" sz="1600" b="1" i="0" baseline="0">
                <a:solidFill>
                  <a:schemeClr val="tx1"/>
                </a:solidFill>
                <a:effectLst/>
              </a:rPr>
              <a:t>障がい者相談</a:t>
            </a:r>
            <a:r>
              <a:rPr lang="ja-JP" altLang="ja-JP" sz="1600" b="1" i="0" baseline="0">
                <a:solidFill>
                  <a:schemeClr val="tx1"/>
                </a:solidFill>
                <a:effectLst/>
                <a:latin typeface="+mn-ea"/>
                <a:ea typeface="+mn-ea"/>
              </a:rPr>
              <a:t>支援</a:t>
            </a:r>
            <a:r>
              <a:rPr lang="ja-JP" altLang="ja-JP" sz="1600" b="1" i="0" baseline="0">
                <a:solidFill>
                  <a:schemeClr val="tx1"/>
                </a:solidFill>
                <a:effectLst/>
              </a:rPr>
              <a:t>事業の実施状況</a:t>
            </a:r>
            <a:endParaRPr lang="ja-JP" altLang="ja-JP" sz="1600" b="1">
              <a:solidFill>
                <a:schemeClr val="tx1"/>
              </a:solidFill>
              <a:effectLst/>
            </a:endParaRPr>
          </a:p>
        </c:rich>
      </c:tx>
      <c:layout>
        <c:manualLayout>
          <c:xMode val="edge"/>
          <c:yMode val="edge"/>
          <c:x val="0.13230207153729251"/>
          <c:y val="3.297090777230028E-2"/>
        </c:manualLayout>
      </c:layout>
      <c:overlay val="0"/>
      <c:spPr>
        <a:noFill/>
        <a:ln w="25400">
          <a:noFill/>
        </a:ln>
      </c:spPr>
    </c:title>
    <c:autoTitleDeleted val="0"/>
    <c:plotArea>
      <c:layout>
        <c:manualLayout>
          <c:layoutTarget val="inner"/>
          <c:xMode val="edge"/>
          <c:yMode val="edge"/>
          <c:x val="0.17853328544061303"/>
          <c:y val="0.22068868531018965"/>
          <c:w val="0.64293342911877394"/>
          <c:h val="0.71919264973749064"/>
        </c:manualLayout>
      </c:layout>
      <c:pieChart>
        <c:varyColors val="1"/>
        <c:ser>
          <c:idx val="0"/>
          <c:order val="0"/>
          <c:spPr>
            <a:solidFill>
              <a:srgbClr val="FDADE6"/>
            </a:solidFill>
          </c:spPr>
          <c:explosion val="6"/>
          <c:dPt>
            <c:idx val="0"/>
            <c:bubble3D val="0"/>
            <c:spPr>
              <a:solidFill>
                <a:srgbClr val="FFC9EC"/>
              </a:solidFill>
            </c:spPr>
            <c:extLst>
              <c:ext xmlns:c16="http://schemas.microsoft.com/office/drawing/2014/chart" uri="{C3380CC4-5D6E-409C-BE32-E72D297353CC}">
                <c16:uniqueId val="{00000001-DCF7-44BB-8176-56D14AE92C90}"/>
              </c:ext>
            </c:extLst>
          </c:dPt>
          <c:dPt>
            <c:idx val="1"/>
            <c:bubble3D val="0"/>
            <c:explosion val="0"/>
            <c:spPr>
              <a:solidFill>
                <a:srgbClr val="FB3397"/>
              </a:solidFill>
            </c:spPr>
            <c:extLst>
              <c:ext xmlns:c16="http://schemas.microsoft.com/office/drawing/2014/chart" uri="{C3380CC4-5D6E-409C-BE32-E72D297353CC}">
                <c16:uniqueId val="{00000003-DCF7-44BB-8176-56D14AE92C90}"/>
              </c:ext>
            </c:extLst>
          </c:dPt>
          <c:dPt>
            <c:idx val="2"/>
            <c:bubble3D val="0"/>
            <c:extLst>
              <c:ext xmlns:c16="http://schemas.microsoft.com/office/drawing/2014/chart" uri="{C3380CC4-5D6E-409C-BE32-E72D297353CC}">
                <c16:uniqueId val="{00000004-DCF7-44BB-8176-56D14AE92C90}"/>
              </c:ext>
            </c:extLst>
          </c:dPt>
          <c:dPt>
            <c:idx val="3"/>
            <c:bubble3D val="0"/>
            <c:extLst>
              <c:ext xmlns:c16="http://schemas.microsoft.com/office/drawing/2014/chart" uri="{C3380CC4-5D6E-409C-BE32-E72D297353CC}">
                <c16:uniqueId val="{00000005-DCF7-44BB-8176-56D14AE92C90}"/>
              </c:ext>
            </c:extLst>
          </c:dPt>
          <c:dLbls>
            <c:dLbl>
              <c:idx val="0"/>
              <c:layout>
                <c:manualLayout>
                  <c:x val="-0.10790981733677046"/>
                  <c:y val="-0.26037282276266432"/>
                </c:manualLayout>
              </c:layout>
              <c:dLblPos val="bestFit"/>
              <c:showLegendKey val="0"/>
              <c:showVal val="1"/>
              <c:showCatName val="1"/>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1-DCF7-44BB-8176-56D14AE92C90}"/>
                </c:ext>
              </c:extLst>
            </c:dLbl>
            <c:dLbl>
              <c:idx val="1"/>
              <c:layout>
                <c:manualLayout>
                  <c:x val="-6.7135426528984674E-2"/>
                  <c:y val="0.11691950304085655"/>
                </c:manualLayout>
              </c:layout>
              <c:tx>
                <c:rich>
                  <a:bodyPr wrap="square" lIns="38100" tIns="19050" rIns="38100" bIns="19050" anchor="ctr">
                    <a:noAutofit/>
                  </a:bodyPr>
                  <a:lstStyle/>
                  <a:p>
                    <a:pPr>
                      <a:defRPr sz="1400"/>
                    </a:pPr>
                    <a:fld id="{3BD2F857-9A52-4EE1-9C71-6B35E7236A10}" type="CATEGORYNAME">
                      <a:rPr lang="ja-JP" altLang="en-US" sz="1400"/>
                      <a:pPr>
                        <a:defRPr sz="1400"/>
                      </a:pPr>
                      <a:t>[分類名]</a:t>
                    </a:fld>
                    <a:r>
                      <a:rPr lang="ja-JP" altLang="en-US" sz="1400" baseline="0" dirty="0"/>
                      <a:t>
</a:t>
                    </a:r>
                    <a:fld id="{FEEDB04A-8650-49B7-97CC-50101F46D891}" type="VALUE">
                      <a:rPr lang="en-US" altLang="ja-JP" sz="1400" baseline="0"/>
                      <a:pPr>
                        <a:defRPr sz="1400"/>
                      </a:pPr>
                      <a:t>[値]</a:t>
                    </a:fld>
                    <a:r>
                      <a:rPr lang="ja-JP" altLang="en-US" sz="1400" baseline="0" dirty="0"/>
                      <a:t>
</a:t>
                    </a:r>
                    <a:fld id="{6F57740D-452E-4B44-8232-4AE3B7181932}" type="PERCENTAGE">
                      <a:rPr lang="en-US" altLang="ja-JP" sz="1400" baseline="0"/>
                      <a:pPr>
                        <a:defRPr sz="1400"/>
                      </a:pPr>
                      <a:t>[パーセンテージ]</a:t>
                    </a:fld>
                    <a:endParaRPr lang="ja-JP" altLang="en-US" sz="1400" baseline="0" dirty="0"/>
                  </a:p>
                </c:rich>
              </c:tx>
              <c:spPr>
                <a:noFill/>
                <a:ln w="25400">
                  <a:noFill/>
                </a:ln>
              </c:spPr>
              <c:dLblPos val="bestFit"/>
              <c:showLegendKey val="0"/>
              <c:showVal val="1"/>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c15:spPr>
                  <c15:layout>
                    <c:manualLayout>
                      <c:w val="0.29419334754915344"/>
                      <c:h val="0.32972706356152842"/>
                    </c:manualLayout>
                  </c15:layout>
                  <c15:dlblFieldTable/>
                  <c15:showDataLabelsRange val="0"/>
                </c:ext>
                <c:ext xmlns:c16="http://schemas.microsoft.com/office/drawing/2014/chart" uri="{C3380CC4-5D6E-409C-BE32-E72D297353CC}">
                  <c16:uniqueId val="{00000003-DCF7-44BB-8176-56D14AE92C90}"/>
                </c:ext>
              </c:extLst>
            </c:dLbl>
            <c:dLbl>
              <c:idx val="2"/>
              <c:layout>
                <c:manualLayout>
                  <c:x val="-3.2389647038576448E-2"/>
                  <c:y val="8.5543409109690161E-2"/>
                </c:manualLayout>
              </c:layout>
              <c:tx>
                <c:rich>
                  <a:bodyPr wrap="square" lIns="38100" tIns="19050" rIns="38100" bIns="19050" anchor="ctr">
                    <a:noAutofit/>
                  </a:bodyPr>
                  <a:lstStyle/>
                  <a:p>
                    <a:pPr>
                      <a:defRPr sz="1400"/>
                    </a:pPr>
                    <a:fld id="{FFB13D60-6C40-4E9C-99AB-71BF4E84BF10}" type="CATEGORYNAME">
                      <a:rPr lang="ja-JP" altLang="en-US" sz="1400"/>
                      <a:pPr>
                        <a:defRPr sz="1400"/>
                      </a:pPr>
                      <a:t>[分類名]</a:t>
                    </a:fld>
                    <a:r>
                      <a:rPr lang="ja-JP" altLang="en-US" sz="1400" baseline="0"/>
                      <a:t>
</a:t>
                    </a:r>
                    <a:fld id="{A8FA3968-C0A4-40D3-89A7-860E2C4BD416}" type="VALUE">
                      <a:rPr lang="en-US" altLang="ja-JP" sz="1400" baseline="0"/>
                      <a:pPr>
                        <a:defRPr sz="1400"/>
                      </a:pPr>
                      <a:t>[値]</a:t>
                    </a:fld>
                    <a:r>
                      <a:rPr lang="en-US" altLang="ja-JP" sz="1400" baseline="0"/>
                      <a:t>
</a:t>
                    </a:r>
                    <a:fld id="{ED870378-25ED-4B19-A498-3F5BBD30954D}" type="PERCENTAGE">
                      <a:rPr lang="en-US" altLang="ja-JP" sz="1400" baseline="0"/>
                      <a:pPr>
                        <a:defRPr sz="1400"/>
                      </a:pPr>
                      <a:t>[パーセンテージ]</a:t>
                    </a:fld>
                    <a:endParaRPr lang="en-US" altLang="ja-JP" sz="1400" baseline="0"/>
                  </a:p>
                </c:rich>
              </c:tx>
              <c:spPr>
                <a:noFill/>
                <a:ln w="25400">
                  <a:noFill/>
                </a:ln>
              </c:sp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8089655172413786"/>
                      <c:h val="0.39508384228008142"/>
                    </c:manualLayout>
                  </c15:layout>
                  <c15:dlblFieldTable/>
                  <c15:showDataLabelsRange val="0"/>
                </c:ext>
                <c:ext xmlns:c16="http://schemas.microsoft.com/office/drawing/2014/chart" uri="{C3380CC4-5D6E-409C-BE32-E72D297353CC}">
                  <c16:uniqueId val="{00000004-DCF7-44BB-8176-56D14AE92C90}"/>
                </c:ext>
              </c:extLst>
            </c:dLbl>
            <c:dLbl>
              <c:idx val="3"/>
              <c:layout>
                <c:manualLayout>
                  <c:x val="0.36104291619127055"/>
                  <c:y val="6.6948410854674498E-2"/>
                </c:manualLayout>
              </c:layout>
              <c:tx>
                <c:rich>
                  <a:bodyPr/>
                  <a:lstStyle/>
                  <a:p>
                    <a:fld id="{D8D5194A-525E-47AD-BB44-DB4C98F1AB92}" type="CATEGORYNAME">
                      <a:rPr lang="ja-JP" altLang="en-US" sz="1200">
                        <a:latin typeface="+mn-ea"/>
                        <a:ea typeface="+mn-ea"/>
                      </a:rPr>
                      <a:pPr/>
                      <a:t>[分類名]</a:t>
                    </a:fld>
                    <a:r>
                      <a:rPr lang="ja-JP" altLang="en-US" sz="1200" baseline="0">
                        <a:latin typeface="+mn-ea"/>
                        <a:ea typeface="+mn-ea"/>
                      </a:rPr>
                      <a:t>
</a:t>
                    </a:r>
                    <a:fld id="{F645ED80-C3A7-4737-8929-D1D0BADA1336}" type="VALUE">
                      <a:rPr lang="en-US" altLang="ja-JP" sz="1200" baseline="0">
                        <a:latin typeface="+mn-ea"/>
                        <a:ea typeface="+mn-ea"/>
                      </a:rPr>
                      <a:pPr/>
                      <a:t>[値]</a:t>
                    </a:fld>
                    <a:r>
                      <a:rPr lang="en-US" altLang="ja-JP" sz="1200" baseline="0">
                        <a:latin typeface="+mn-ea"/>
                        <a:ea typeface="+mn-ea"/>
                      </a:rPr>
                      <a:t>
</a:t>
                    </a:r>
                    <a:fld id="{588AE538-5073-48E8-9A62-11D3DF50B25A}" type="PERCENTAGE">
                      <a:rPr lang="en-US" altLang="ja-JP" sz="1200" baseline="0">
                        <a:latin typeface="+mn-ea"/>
                        <a:ea typeface="+mn-ea"/>
                      </a:rPr>
                      <a:pPr/>
                      <a:t>[パーセンテージ]</a:t>
                    </a:fld>
                    <a:endParaRPr lang="en-US" altLang="ja-JP" sz="1200" baseline="0">
                      <a:latin typeface="+mn-ea"/>
                      <a:ea typeface="+mn-ea"/>
                    </a:endParaRPr>
                  </a:p>
                </c:rich>
              </c:tx>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32628704265799902"/>
                      <c:h val="0.31885074266274843"/>
                    </c:manualLayout>
                  </c15:layout>
                  <c15:dlblFieldTable/>
                  <c15:showDataLabelsRange val="0"/>
                </c:ext>
                <c:ext xmlns:c16="http://schemas.microsoft.com/office/drawing/2014/chart" uri="{C3380CC4-5D6E-409C-BE32-E72D297353CC}">
                  <c16:uniqueId val="{00000005-DCF7-44BB-8176-56D14AE92C90}"/>
                </c:ext>
              </c:extLst>
            </c:dLbl>
            <c:spPr>
              <a:noFill/>
              <a:ln w="25400">
                <a:noFill/>
              </a:ln>
            </c:spPr>
            <c:txPr>
              <a:bodyPr wrap="square" lIns="38100" tIns="19050" rIns="38100" bIns="19050" anchor="ctr">
                <a:spAutoFit/>
              </a:bodyPr>
              <a:lstStyle/>
              <a:p>
                <a:pPr>
                  <a:defRPr sz="1400"/>
                </a:pPr>
                <a:endParaRPr lang="ja-JP"/>
              </a:p>
            </c:txPr>
            <c:dLblPos val="bestFit"/>
            <c:showLegendKey val="0"/>
            <c:showVal val="1"/>
            <c:showCatName val="1"/>
            <c:showSerName val="0"/>
            <c:showPercent val="1"/>
            <c:showBubbleSize val="0"/>
            <c:separator>
</c:separator>
            <c:showLeaderLines val="1"/>
            <c:extLst>
              <c:ext xmlns:c15="http://schemas.microsoft.com/office/drawing/2012/chart" uri="{CE6537A1-D6FC-4f65-9D91-7224C49458BB}"/>
            </c:extLst>
          </c:dLbls>
          <c:cat>
            <c:strRef>
              <c:f>'集計用紙（問１～問７） (2)'!$B$53:$B$55</c:f>
              <c:strCache>
                <c:ptCount val="3"/>
                <c:pt idx="0">
                  <c:v>①単独で実施</c:v>
                </c:pt>
                <c:pt idx="1">
                  <c:v>②複数市町村共同で実施</c:v>
                </c:pt>
                <c:pt idx="2">
                  <c:v>③単独＋複数市町村共同で実施</c:v>
                </c:pt>
              </c:strCache>
            </c:strRef>
          </c:cat>
          <c:val>
            <c:numRef>
              <c:f>'集計用紙（問１～問７） (2)'!$G$53:$G$55</c:f>
              <c:numCache>
                <c:formatCode>General</c:formatCode>
                <c:ptCount val="3"/>
                <c:pt idx="0">
                  <c:v>36</c:v>
                </c:pt>
                <c:pt idx="1">
                  <c:v>7</c:v>
                </c:pt>
              </c:numCache>
            </c:numRef>
          </c:val>
          <c:extLst>
            <c:ext xmlns:c16="http://schemas.microsoft.com/office/drawing/2014/chart" uri="{C3380CC4-5D6E-409C-BE32-E72D297353CC}">
              <c16:uniqueId val="{00000006-DCF7-44BB-8176-56D14AE92C90}"/>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spPr>
    <a:noFill/>
    <a:ln w="9525" cap="flat" cmpd="sng" algn="ctr">
      <a:noFill/>
      <a:round/>
    </a:ln>
    <a:effectLst/>
  </c:spPr>
  <c:txPr>
    <a:bodyPr/>
    <a:lstStyle/>
    <a:p>
      <a:pPr>
        <a:defRPr/>
      </a:pPr>
      <a:endParaRPr lang="ja-JP"/>
    </a:p>
  </c:txPr>
  <c:externalData r:id="rId1">
    <c:autoUpdate val="0"/>
  </c:externalData>
  <c:userShapes r:id="rId2"/>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3778660419284771E-2"/>
          <c:y val="2.6898617944826512E-2"/>
          <c:w val="0.90119827842067779"/>
          <c:h val="0.80185628095762385"/>
        </c:manualLayout>
      </c:layout>
      <c:barChart>
        <c:barDir val="col"/>
        <c:grouping val="clustered"/>
        <c:varyColors val="0"/>
        <c:ser>
          <c:idx val="0"/>
          <c:order val="0"/>
          <c:spPr>
            <a:solidFill>
              <a:schemeClr val="tx2">
                <a:lumMod val="40000"/>
                <a:lumOff val="60000"/>
              </a:schemeClr>
            </a:solidFill>
            <a:ln>
              <a:noFill/>
            </a:ln>
            <a:effectLst/>
          </c:spPr>
          <c:invertIfNegative val="0"/>
          <c:dLbls>
            <c:dLbl>
              <c:idx val="14"/>
              <c:layout>
                <c:manualLayout>
                  <c:x val="0"/>
                  <c:y val="5.2656335935813521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565-48DA-BAB5-EFE20BA1D7BC}"/>
                </c:ext>
              </c:extLst>
            </c:dLbl>
            <c:dLbl>
              <c:idx val="15"/>
              <c:layout>
                <c:manualLayout>
                  <c:x val="0"/>
                  <c:y val="-2.1062534374325599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0565-48DA-BAB5-EFE20BA1D7BC}"/>
                </c:ext>
              </c:extLst>
            </c:dLbl>
            <c:dLbl>
              <c:idx val="23"/>
              <c:layout>
                <c:manualLayout>
                  <c:x val="-5.6882869911866274E-3"/>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0565-48DA-BAB5-EFE20BA1D7BC}"/>
                </c:ext>
              </c:extLst>
            </c:dLbl>
            <c:dLbl>
              <c:idx val="24"/>
              <c:layout>
                <c:manualLayout>
                  <c:x val="1.6441301796815834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0565-48DA-BAB5-EFE20BA1D7BC}"/>
                </c:ext>
              </c:extLst>
            </c:dLbl>
            <c:dLbl>
              <c:idx val="26"/>
              <c:layout>
                <c:manualLayout>
                  <c:x val="5.2847524488793826E-3"/>
                  <c:y val="-1.1661595556032222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0565-48DA-BAB5-EFE20BA1D7BC}"/>
                </c:ext>
              </c:extLst>
            </c:dLbl>
            <c:dLbl>
              <c:idx val="36"/>
              <c:layout>
                <c:manualLayout>
                  <c:x val="0"/>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0565-48DA-BAB5-EFE20BA1D7BC}"/>
                </c:ext>
              </c:extLst>
            </c:dLbl>
            <c:dLbl>
              <c:idx val="37"/>
              <c:layout>
                <c:manualLayout>
                  <c:x val="0"/>
                  <c:y val="-2.6328167967907001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0565-48DA-BAB5-EFE20BA1D7B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ln>
                      <a:noFill/>
                    </a:ln>
                    <a:solidFill>
                      <a:schemeClr val="tx1"/>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Sheet1!$B$9:$B$51</c:f>
              <c:strCache>
                <c:ptCount val="43"/>
                <c:pt idx="0">
                  <c:v>大阪市</c:v>
                </c:pt>
                <c:pt idx="1">
                  <c:v>堺市</c:v>
                </c:pt>
                <c:pt idx="2">
                  <c:v>岸和田市</c:v>
                </c:pt>
                <c:pt idx="3">
                  <c:v>豊中市</c:v>
                </c:pt>
                <c:pt idx="4">
                  <c:v>池田市</c:v>
                </c:pt>
                <c:pt idx="5">
                  <c:v>吹田市</c:v>
                </c:pt>
                <c:pt idx="6">
                  <c:v>泉大津市</c:v>
                </c:pt>
                <c:pt idx="7">
                  <c:v>高槻市</c:v>
                </c:pt>
                <c:pt idx="8">
                  <c:v>貝塚市</c:v>
                </c:pt>
                <c:pt idx="9">
                  <c:v>守口市</c:v>
                </c:pt>
                <c:pt idx="10">
                  <c:v>枚方市</c:v>
                </c:pt>
                <c:pt idx="11">
                  <c:v>茨木市</c:v>
                </c:pt>
                <c:pt idx="12">
                  <c:v>八尾市</c:v>
                </c:pt>
                <c:pt idx="13">
                  <c:v>泉佐野市</c:v>
                </c:pt>
                <c:pt idx="14">
                  <c:v>富田林市</c:v>
                </c:pt>
                <c:pt idx="15">
                  <c:v>寝屋川市</c:v>
                </c:pt>
                <c:pt idx="16">
                  <c:v>河内長野市</c:v>
                </c:pt>
                <c:pt idx="17">
                  <c:v>松原市</c:v>
                </c:pt>
                <c:pt idx="18">
                  <c:v>大東市</c:v>
                </c:pt>
                <c:pt idx="19">
                  <c:v>和泉市</c:v>
                </c:pt>
                <c:pt idx="20">
                  <c:v>箕面市</c:v>
                </c:pt>
                <c:pt idx="21">
                  <c:v>柏原市</c:v>
                </c:pt>
                <c:pt idx="22">
                  <c:v>羽曳野市</c:v>
                </c:pt>
                <c:pt idx="23">
                  <c:v>門真市</c:v>
                </c:pt>
                <c:pt idx="24">
                  <c:v>摂津市</c:v>
                </c:pt>
                <c:pt idx="25">
                  <c:v>高石市</c:v>
                </c:pt>
                <c:pt idx="26">
                  <c:v>藤井寺市</c:v>
                </c:pt>
                <c:pt idx="27">
                  <c:v>東大阪市</c:v>
                </c:pt>
                <c:pt idx="28">
                  <c:v>泉南市</c:v>
                </c:pt>
                <c:pt idx="29">
                  <c:v>四條畷市</c:v>
                </c:pt>
                <c:pt idx="30">
                  <c:v>交野市</c:v>
                </c:pt>
                <c:pt idx="31">
                  <c:v>大阪狭山市</c:v>
                </c:pt>
                <c:pt idx="32">
                  <c:v>阪南市</c:v>
                </c:pt>
                <c:pt idx="33">
                  <c:v>島本町</c:v>
                </c:pt>
                <c:pt idx="34">
                  <c:v>豊能町</c:v>
                </c:pt>
                <c:pt idx="35">
                  <c:v>能勢町</c:v>
                </c:pt>
                <c:pt idx="36">
                  <c:v>忠岡町</c:v>
                </c:pt>
                <c:pt idx="37">
                  <c:v>熊取町</c:v>
                </c:pt>
                <c:pt idx="38">
                  <c:v>田尻町</c:v>
                </c:pt>
                <c:pt idx="39">
                  <c:v>岬町</c:v>
                </c:pt>
                <c:pt idx="40">
                  <c:v>太子町</c:v>
                </c:pt>
                <c:pt idx="41">
                  <c:v>河南町</c:v>
                </c:pt>
                <c:pt idx="42">
                  <c:v>千早赤阪村</c:v>
                </c:pt>
              </c:strCache>
            </c:strRef>
          </c:cat>
          <c:val>
            <c:numRef>
              <c:f>Sheet1!$J$9:$J$51</c:f>
              <c:numCache>
                <c:formatCode>0.0%</c:formatCode>
                <c:ptCount val="43"/>
                <c:pt idx="0">
                  <c:v>0.55332669161797576</c:v>
                </c:pt>
                <c:pt idx="1">
                  <c:v>0.65794117647058825</c:v>
                </c:pt>
                <c:pt idx="2">
                  <c:v>0.73129836629406708</c:v>
                </c:pt>
                <c:pt idx="3">
                  <c:v>0.53219550038789754</c:v>
                </c:pt>
                <c:pt idx="4">
                  <c:v>0.61582568807339455</c:v>
                </c:pt>
                <c:pt idx="5">
                  <c:v>0.47799879445449067</c:v>
                </c:pt>
                <c:pt idx="6">
                  <c:v>0.64143920595533499</c:v>
                </c:pt>
                <c:pt idx="7">
                  <c:v>0.51769464105156726</c:v>
                </c:pt>
                <c:pt idx="8">
                  <c:v>0.73299101412066747</c:v>
                </c:pt>
                <c:pt idx="9">
                  <c:v>0.91298784388995524</c:v>
                </c:pt>
                <c:pt idx="10">
                  <c:v>0.14294348745844665</c:v>
                </c:pt>
                <c:pt idx="11">
                  <c:v>0.34110535405872189</c:v>
                </c:pt>
                <c:pt idx="12">
                  <c:v>0.66757865937072502</c:v>
                </c:pt>
                <c:pt idx="13">
                  <c:v>0.79449541284403669</c:v>
                </c:pt>
                <c:pt idx="14">
                  <c:v>0.57330992098331868</c:v>
                </c:pt>
                <c:pt idx="15">
                  <c:v>0.57885975863503947</c:v>
                </c:pt>
                <c:pt idx="16">
                  <c:v>0.90200000000000002</c:v>
                </c:pt>
                <c:pt idx="17">
                  <c:v>0.41969831410825198</c:v>
                </c:pt>
                <c:pt idx="18">
                  <c:v>0.80762711864406778</c:v>
                </c:pt>
                <c:pt idx="19">
                  <c:v>0.69015659955257269</c:v>
                </c:pt>
                <c:pt idx="20">
                  <c:v>0.78406909788867563</c:v>
                </c:pt>
                <c:pt idx="21">
                  <c:v>0.70597243491577333</c:v>
                </c:pt>
                <c:pt idx="22">
                  <c:v>0.82586558044806524</c:v>
                </c:pt>
                <c:pt idx="23">
                  <c:v>0.9818456883509834</c:v>
                </c:pt>
                <c:pt idx="24">
                  <c:v>0.9969558599695586</c:v>
                </c:pt>
                <c:pt idx="25">
                  <c:v>0.76490066225165565</c:v>
                </c:pt>
                <c:pt idx="26">
                  <c:v>0.5021186440677966</c:v>
                </c:pt>
                <c:pt idx="27">
                  <c:v>0.46366900324841853</c:v>
                </c:pt>
                <c:pt idx="28">
                  <c:v>0.74598540145985404</c:v>
                </c:pt>
                <c:pt idx="29">
                  <c:v>0.50859106529209619</c:v>
                </c:pt>
                <c:pt idx="30">
                  <c:v>0.59743954480796591</c:v>
                </c:pt>
                <c:pt idx="31">
                  <c:v>1</c:v>
                </c:pt>
                <c:pt idx="32">
                  <c:v>0.86894075403949733</c:v>
                </c:pt>
                <c:pt idx="33">
                  <c:v>0.53252032520325199</c:v>
                </c:pt>
                <c:pt idx="34">
                  <c:v>0.75</c:v>
                </c:pt>
                <c:pt idx="35">
                  <c:v>0.98</c:v>
                </c:pt>
                <c:pt idx="36">
                  <c:v>0.79797979797979801</c:v>
                </c:pt>
                <c:pt idx="37">
                  <c:v>0.80712166172106825</c:v>
                </c:pt>
                <c:pt idx="38">
                  <c:v>0.71084337349397586</c:v>
                </c:pt>
                <c:pt idx="39">
                  <c:v>0.92261904761904767</c:v>
                </c:pt>
                <c:pt idx="40">
                  <c:v>0.60204081632653061</c:v>
                </c:pt>
                <c:pt idx="41">
                  <c:v>0.53416149068322982</c:v>
                </c:pt>
                <c:pt idx="42">
                  <c:v>0.47916666666666663</c:v>
                </c:pt>
              </c:numCache>
            </c:numRef>
          </c:val>
          <c:extLst>
            <c:ext xmlns:c16="http://schemas.microsoft.com/office/drawing/2014/chart" uri="{C3380CC4-5D6E-409C-BE32-E72D297353CC}">
              <c16:uniqueId val="{00000006-0565-48DA-BAB5-EFE20BA1D7BC}"/>
            </c:ext>
          </c:extLst>
        </c:ser>
        <c:dLbls>
          <c:showLegendKey val="0"/>
          <c:showVal val="0"/>
          <c:showCatName val="0"/>
          <c:showSerName val="0"/>
          <c:showPercent val="0"/>
          <c:showBubbleSize val="0"/>
        </c:dLbls>
        <c:gapWidth val="94"/>
        <c:axId val="1064377551"/>
        <c:axId val="1064373807"/>
      </c:barChart>
      <c:catAx>
        <c:axId val="10643775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wordArtVertRtl" wrap="square" anchor="ctr" anchorCtr="1"/>
          <a:lstStyle/>
          <a:p>
            <a:pPr>
              <a:defRPr sz="900" b="0" i="0" u="none" strike="noStrike" kern="1200" baseline="0">
                <a:solidFill>
                  <a:schemeClr val="tx1"/>
                </a:solidFill>
                <a:latin typeface="+mn-ea"/>
                <a:ea typeface="+mn-ea"/>
                <a:cs typeface="+mn-cs"/>
              </a:defRPr>
            </a:pPr>
            <a:endParaRPr lang="ja-JP"/>
          </a:p>
        </c:txPr>
        <c:crossAx val="1064373807"/>
        <c:crosses val="autoZero"/>
        <c:auto val="1"/>
        <c:lblAlgn val="ctr"/>
        <c:lblOffset val="100"/>
        <c:noMultiLvlLbl val="0"/>
      </c:catAx>
      <c:valAx>
        <c:axId val="1064373807"/>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1064377551"/>
        <c:crosses val="autoZero"/>
        <c:crossBetween val="between"/>
      </c:valAx>
      <c:spPr>
        <a:noFill/>
        <a:ln>
          <a:noFill/>
        </a:ln>
        <a:effectLst/>
      </c:spPr>
    </c:plotArea>
    <c:plotVisOnly val="1"/>
    <c:dispBlanksAs val="gap"/>
    <c:showDLblsOverMax val="0"/>
  </c:chart>
  <c:spPr>
    <a:noFill/>
    <a:ln w="25400" cap="flat" cmpd="sng" algn="ctr">
      <a:noFill/>
      <a:round/>
    </a:ln>
    <a:effectLst/>
  </c:spPr>
  <c:txPr>
    <a:bodyPr/>
    <a:lstStyle/>
    <a:p>
      <a:pPr>
        <a:defRPr/>
      </a:pPr>
      <a:endParaRPr lang="ja-JP"/>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421928896574444E-2"/>
          <c:y val="7.0310537076118326E-2"/>
          <c:w val="0.88894626473250637"/>
          <c:h val="0.77848649713487805"/>
        </c:manualLayout>
      </c:layout>
      <c:barChart>
        <c:barDir val="col"/>
        <c:grouping val="clustered"/>
        <c:varyColors val="0"/>
        <c:ser>
          <c:idx val="0"/>
          <c:order val="0"/>
          <c:spPr>
            <a:solidFill>
              <a:schemeClr val="accent6">
                <a:lumMod val="60000"/>
                <a:lumOff val="40000"/>
              </a:schemeClr>
            </a:solidFill>
            <a:ln>
              <a:noFill/>
            </a:ln>
            <a:effectLst/>
          </c:spPr>
          <c:invertIfNegative val="0"/>
          <c:dLbls>
            <c:dLbl>
              <c:idx val="0"/>
              <c:layout>
                <c:manualLayout>
                  <c:x val="0"/>
                  <c:y val="-2.649006622516556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9610-461E-864F-A30E7FB67E4D}"/>
                </c:ext>
              </c:extLst>
            </c:dLbl>
            <c:dLbl>
              <c:idx val="1"/>
              <c:layout>
                <c:manualLayout>
                  <c:x val="0"/>
                  <c:y val="-1.766004415011037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9610-461E-864F-A30E7FB67E4D}"/>
                </c:ext>
              </c:extLst>
            </c:dLbl>
            <c:dLbl>
              <c:idx val="4"/>
              <c:layout>
                <c:manualLayout>
                  <c:x val="0"/>
                  <c:y val="-3.817314246762089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9610-461E-864F-A30E7FB67E4D}"/>
                </c:ext>
              </c:extLst>
            </c:dLbl>
            <c:dLbl>
              <c:idx val="23"/>
              <c:layout>
                <c:manualLayout>
                  <c:x val="-8.4728464691155585E-17"/>
                  <c:y val="-3.532008830022075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9610-461E-864F-A30E7FB67E4D}"/>
                </c:ext>
              </c:extLst>
            </c:dLbl>
            <c:dLbl>
              <c:idx val="24"/>
              <c:layout>
                <c:manualLayout>
                  <c:x val="0"/>
                  <c:y val="8.8300220750551876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9610-461E-864F-A30E7FB67E4D}"/>
                </c:ext>
              </c:extLst>
            </c:dLbl>
            <c:dLbl>
              <c:idx val="27"/>
              <c:layout>
                <c:manualLayout>
                  <c:x val="-3.993479203983249E-3"/>
                  <c:y val="2.3257500452330809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9610-461E-864F-A30E7FB67E4D}"/>
                </c:ext>
              </c:extLst>
            </c:dLbl>
            <c:dLbl>
              <c:idx val="32"/>
              <c:layout>
                <c:manualLayout>
                  <c:x val="5.324638938644332E-3"/>
                  <c:y val="-8.5276516536950719E-1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9610-461E-864F-A30E7FB67E4D}"/>
                </c:ext>
              </c:extLst>
            </c:dLbl>
            <c:dLbl>
              <c:idx val="35"/>
              <c:layout>
                <c:manualLayout>
                  <c:x val="0"/>
                  <c:y val="-3.532008830022080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9610-461E-864F-A30E7FB67E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Sheet1!$B$9:$B$51</c:f>
              <c:strCache>
                <c:ptCount val="43"/>
                <c:pt idx="0">
                  <c:v>大阪市</c:v>
                </c:pt>
                <c:pt idx="1">
                  <c:v>堺市</c:v>
                </c:pt>
                <c:pt idx="2">
                  <c:v>岸和田市</c:v>
                </c:pt>
                <c:pt idx="3">
                  <c:v>豊中市</c:v>
                </c:pt>
                <c:pt idx="4">
                  <c:v>池田市</c:v>
                </c:pt>
                <c:pt idx="5">
                  <c:v>吹田市</c:v>
                </c:pt>
                <c:pt idx="6">
                  <c:v>泉大津市</c:v>
                </c:pt>
                <c:pt idx="7">
                  <c:v>高槻市</c:v>
                </c:pt>
                <c:pt idx="8">
                  <c:v>貝塚市</c:v>
                </c:pt>
                <c:pt idx="9">
                  <c:v>守口市</c:v>
                </c:pt>
                <c:pt idx="10">
                  <c:v>枚方市</c:v>
                </c:pt>
                <c:pt idx="11">
                  <c:v>茨木市</c:v>
                </c:pt>
                <c:pt idx="12">
                  <c:v>八尾市</c:v>
                </c:pt>
                <c:pt idx="13">
                  <c:v>泉佐野市</c:v>
                </c:pt>
                <c:pt idx="14">
                  <c:v>富田林市</c:v>
                </c:pt>
                <c:pt idx="15">
                  <c:v>寝屋川市</c:v>
                </c:pt>
                <c:pt idx="16">
                  <c:v>河内長野市</c:v>
                </c:pt>
                <c:pt idx="17">
                  <c:v>松原市</c:v>
                </c:pt>
                <c:pt idx="18">
                  <c:v>大東市</c:v>
                </c:pt>
                <c:pt idx="19">
                  <c:v>和泉市</c:v>
                </c:pt>
                <c:pt idx="20">
                  <c:v>箕面市</c:v>
                </c:pt>
                <c:pt idx="21">
                  <c:v>柏原市</c:v>
                </c:pt>
                <c:pt idx="22">
                  <c:v>羽曳野市</c:v>
                </c:pt>
                <c:pt idx="23">
                  <c:v>門真市</c:v>
                </c:pt>
                <c:pt idx="24">
                  <c:v>摂津市</c:v>
                </c:pt>
                <c:pt idx="25">
                  <c:v>高石市</c:v>
                </c:pt>
                <c:pt idx="26">
                  <c:v>藤井寺市</c:v>
                </c:pt>
                <c:pt idx="27">
                  <c:v>東大阪市</c:v>
                </c:pt>
                <c:pt idx="28">
                  <c:v>泉南市</c:v>
                </c:pt>
                <c:pt idx="29">
                  <c:v>四條畷市</c:v>
                </c:pt>
                <c:pt idx="30">
                  <c:v>交野市</c:v>
                </c:pt>
                <c:pt idx="31">
                  <c:v>大阪狭山市</c:v>
                </c:pt>
                <c:pt idx="32">
                  <c:v>阪南市</c:v>
                </c:pt>
                <c:pt idx="33">
                  <c:v>島本町</c:v>
                </c:pt>
                <c:pt idx="34">
                  <c:v>豊能町</c:v>
                </c:pt>
                <c:pt idx="35">
                  <c:v>能勢町</c:v>
                </c:pt>
                <c:pt idx="36">
                  <c:v>忠岡町</c:v>
                </c:pt>
                <c:pt idx="37">
                  <c:v>熊取町</c:v>
                </c:pt>
                <c:pt idx="38">
                  <c:v>田尻町</c:v>
                </c:pt>
                <c:pt idx="39">
                  <c:v>岬町</c:v>
                </c:pt>
                <c:pt idx="40">
                  <c:v>太子町</c:v>
                </c:pt>
                <c:pt idx="41">
                  <c:v>河南町</c:v>
                </c:pt>
                <c:pt idx="42">
                  <c:v>千早赤阪村</c:v>
                </c:pt>
              </c:strCache>
            </c:strRef>
          </c:cat>
          <c:val>
            <c:numRef>
              <c:f>Sheet1!$L$9:$L$51</c:f>
              <c:numCache>
                <c:formatCode>0.0%</c:formatCode>
                <c:ptCount val="43"/>
                <c:pt idx="0">
                  <c:v>0.53085667884693466</c:v>
                </c:pt>
                <c:pt idx="1">
                  <c:v>0.47278481012658224</c:v>
                </c:pt>
                <c:pt idx="2">
                  <c:v>0.44880785413744739</c:v>
                </c:pt>
                <c:pt idx="3">
                  <c:v>9.7601784718349127E-2</c:v>
                </c:pt>
                <c:pt idx="4">
                  <c:v>0.1059063136456212</c:v>
                </c:pt>
                <c:pt idx="5">
                  <c:v>0.73623492396434198</c:v>
                </c:pt>
                <c:pt idx="6">
                  <c:v>0.59940652818991103</c:v>
                </c:pt>
                <c:pt idx="7">
                  <c:v>0.34976525821596249</c:v>
                </c:pt>
                <c:pt idx="8">
                  <c:v>0.69908814589665647</c:v>
                </c:pt>
                <c:pt idx="9">
                  <c:v>0.7898351648351648</c:v>
                </c:pt>
                <c:pt idx="10">
                  <c:v>0.24822190611664297</c:v>
                </c:pt>
                <c:pt idx="11">
                  <c:v>0.17368762151652628</c:v>
                </c:pt>
                <c:pt idx="12">
                  <c:v>0.2515391380826737</c:v>
                </c:pt>
                <c:pt idx="13">
                  <c:v>0.72023809523809523</c:v>
                </c:pt>
                <c:pt idx="14">
                  <c:v>0.2512733446519525</c:v>
                </c:pt>
                <c:pt idx="15">
                  <c:v>0.42568370986920334</c:v>
                </c:pt>
                <c:pt idx="16">
                  <c:v>0.9956521739130435</c:v>
                </c:pt>
                <c:pt idx="17">
                  <c:v>0.15189873417721522</c:v>
                </c:pt>
                <c:pt idx="18">
                  <c:v>0.85190839694656484</c:v>
                </c:pt>
                <c:pt idx="19">
                  <c:v>0.34834437086092718</c:v>
                </c:pt>
                <c:pt idx="20">
                  <c:v>0.21953896816684959</c:v>
                </c:pt>
                <c:pt idx="21">
                  <c:v>0.87401574803149606</c:v>
                </c:pt>
                <c:pt idx="22">
                  <c:v>0.62745098039215685</c:v>
                </c:pt>
                <c:pt idx="23">
                  <c:v>0.65762004175365352</c:v>
                </c:pt>
                <c:pt idx="24">
                  <c:v>0.66448801742919383</c:v>
                </c:pt>
                <c:pt idx="25">
                  <c:v>0.44102564102564101</c:v>
                </c:pt>
                <c:pt idx="26">
                  <c:v>0.30275229357798161</c:v>
                </c:pt>
                <c:pt idx="27">
                  <c:v>0.9532374100719424</c:v>
                </c:pt>
                <c:pt idx="28">
                  <c:v>1</c:v>
                </c:pt>
                <c:pt idx="29">
                  <c:v>0.40058479532163738</c:v>
                </c:pt>
                <c:pt idx="30">
                  <c:v>0.14681440443213301</c:v>
                </c:pt>
                <c:pt idx="31">
                  <c:v>0.99689440993788825</c:v>
                </c:pt>
                <c:pt idx="32">
                  <c:v>0.56950672645739908</c:v>
                </c:pt>
                <c:pt idx="33">
                  <c:v>0.19883040935672514</c:v>
                </c:pt>
                <c:pt idx="34">
                  <c:v>1</c:v>
                </c:pt>
                <c:pt idx="35">
                  <c:v>0.66666666666666674</c:v>
                </c:pt>
                <c:pt idx="36">
                  <c:v>0.66666666666666674</c:v>
                </c:pt>
                <c:pt idx="37">
                  <c:v>0.88961038961038963</c:v>
                </c:pt>
                <c:pt idx="38">
                  <c:v>0.96875</c:v>
                </c:pt>
                <c:pt idx="39">
                  <c:v>0.47368421052631582</c:v>
                </c:pt>
                <c:pt idx="40">
                  <c:v>0.31645569620253167</c:v>
                </c:pt>
                <c:pt idx="41">
                  <c:v>0.71621621621621623</c:v>
                </c:pt>
                <c:pt idx="42">
                  <c:v>0.9</c:v>
                </c:pt>
              </c:numCache>
            </c:numRef>
          </c:val>
          <c:extLst>
            <c:ext xmlns:c16="http://schemas.microsoft.com/office/drawing/2014/chart" uri="{C3380CC4-5D6E-409C-BE32-E72D297353CC}">
              <c16:uniqueId val="{00000006-9610-461E-864F-A30E7FB67E4D}"/>
            </c:ext>
          </c:extLst>
        </c:ser>
        <c:dLbls>
          <c:showLegendKey val="0"/>
          <c:showVal val="0"/>
          <c:showCatName val="0"/>
          <c:showSerName val="0"/>
          <c:showPercent val="0"/>
          <c:showBubbleSize val="0"/>
        </c:dLbls>
        <c:gapWidth val="56"/>
        <c:overlap val="-20"/>
        <c:axId val="954282287"/>
        <c:axId val="954282703"/>
      </c:barChart>
      <c:catAx>
        <c:axId val="9542822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wordArtVertRtl" wrap="square" anchor="ctr" anchorCtr="1"/>
          <a:lstStyle/>
          <a:p>
            <a:pPr>
              <a:defRPr sz="900" b="0" i="0" u="none" strike="noStrike" kern="1200" baseline="0">
                <a:solidFill>
                  <a:schemeClr val="tx1"/>
                </a:solidFill>
                <a:latin typeface="+mn-ea"/>
                <a:ea typeface="+mn-ea"/>
                <a:cs typeface="+mn-cs"/>
              </a:defRPr>
            </a:pPr>
            <a:endParaRPr lang="ja-JP"/>
          </a:p>
        </c:txPr>
        <c:crossAx val="954282703"/>
        <c:crosses val="autoZero"/>
        <c:auto val="1"/>
        <c:lblAlgn val="ctr"/>
        <c:lblOffset val="100"/>
        <c:noMultiLvlLbl val="0"/>
      </c:catAx>
      <c:valAx>
        <c:axId val="954282703"/>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954282287"/>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ja-JP"/>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sz="1400" b="1"/>
            </a:pPr>
            <a:r>
              <a:rPr lang="ja-JP" sz="1800" b="1" dirty="0" err="1"/>
              <a:t>障がい</a:t>
            </a:r>
            <a:r>
              <a:rPr lang="ja-JP" sz="1800" b="1" dirty="0"/>
              <a:t>者相談支援事業の運営方法</a:t>
            </a:r>
          </a:p>
        </c:rich>
      </c:tx>
      <c:layout/>
      <c:overlay val="0"/>
    </c:title>
    <c:autoTitleDeleted val="0"/>
    <c:plotArea>
      <c:layout>
        <c:manualLayout>
          <c:layoutTarget val="inner"/>
          <c:xMode val="edge"/>
          <c:yMode val="edge"/>
          <c:x val="0.18584732916830776"/>
          <c:y val="0.19237180717294039"/>
          <c:w val="0.65125032068769895"/>
          <c:h val="0.72813273272666679"/>
        </c:manualLayout>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spPr>
    <a:ln>
      <a:solidFill>
        <a:schemeClr val="tx1"/>
      </a:solidFill>
    </a:ln>
  </c:spPr>
  <c:txPr>
    <a:bodyPr/>
    <a:lstStyle/>
    <a:p>
      <a:pPr>
        <a:defRPr sz="1800"/>
      </a:pPr>
      <a:endParaRPr lang="ja-JP"/>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sz="1400" b="1"/>
            </a:pPr>
            <a:r>
              <a:rPr lang="ja-JP" sz="1800" b="1" dirty="0" err="1"/>
              <a:t>障がい</a:t>
            </a:r>
            <a:r>
              <a:rPr lang="ja-JP" sz="1800" b="1" dirty="0"/>
              <a:t>者相談支援事業の運営方法</a:t>
            </a:r>
          </a:p>
        </c:rich>
      </c:tx>
      <c:layout/>
      <c:overlay val="0"/>
    </c:title>
    <c:autoTitleDeleted val="0"/>
    <c:plotArea>
      <c:layout>
        <c:manualLayout>
          <c:layoutTarget val="inner"/>
          <c:xMode val="edge"/>
          <c:yMode val="edge"/>
          <c:x val="0.18584732916830776"/>
          <c:y val="0.19237180717294039"/>
          <c:w val="0.65125032068769895"/>
          <c:h val="0.72813273272666679"/>
        </c:manualLayout>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spPr>
    <a:ln>
      <a:solidFill>
        <a:schemeClr val="tx1"/>
      </a:solidFill>
    </a:ln>
  </c:spPr>
  <c:txPr>
    <a:bodyPr/>
    <a:lstStyle/>
    <a:p>
      <a:pPr>
        <a:defRPr sz="1800"/>
      </a:pPr>
      <a:endParaRPr lang="ja-JP"/>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ja-JP" b="1"/>
              <a:t>廃止までの事業運営年数</a:t>
            </a:r>
          </a:p>
        </c:rich>
      </c:tx>
      <c:layout>
        <c:manualLayout>
          <c:xMode val="edge"/>
          <c:yMode val="edge"/>
          <c:x val="0.29039778710061021"/>
          <c:y val="3.3530529540461422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chemeClr val="accent1">
                <a:lumMod val="60000"/>
                <a:lumOff val="40000"/>
              </a:schemeClr>
            </a:solidFill>
            <a:ln w="19050">
              <a:solidFill>
                <a:schemeClr val="accent1">
                  <a:lumMod val="60000"/>
                  <a:lumOff val="40000"/>
                </a:schemeClr>
              </a:solidFill>
            </a:ln>
            <a:effectLst/>
          </c:spPr>
          <c:invertIfNegative val="0"/>
          <c:dLbls>
            <c:dLbl>
              <c:idx val="0"/>
              <c:layout>
                <c:manualLayout>
                  <c:x val="2.8645833333333287E-2"/>
                  <c:y val="-9.4455218371911412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30E-40C8-AE72-D9E676AF8486}"/>
                </c:ext>
              </c:extLst>
            </c:dLbl>
            <c:dLbl>
              <c:idx val="1"/>
              <c:layout>
                <c:manualLayout>
                  <c:x val="3.90625E-2"/>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30E-40C8-AE72-D9E676AF8486}"/>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'[2]回答用紙（市町村用）'!$D$256:$D$260</c:f>
              <c:strCache>
                <c:ptCount val="5"/>
                <c:pt idx="0">
                  <c:v>１年未満</c:v>
                </c:pt>
                <c:pt idx="1">
                  <c:v>１年以上３年未満</c:v>
                </c:pt>
                <c:pt idx="2">
                  <c:v>３年以上５年未満</c:v>
                </c:pt>
                <c:pt idx="3">
                  <c:v>５年以上１０年未満</c:v>
                </c:pt>
                <c:pt idx="4">
                  <c:v>１０年以上</c:v>
                </c:pt>
              </c:strCache>
            </c:strRef>
          </c:cat>
          <c:val>
            <c:numRef>
              <c:f>'[2]【都道府県とりまとめ用】集計用紙（市町村用）'!$CV$7:$CZ$7</c:f>
              <c:numCache>
                <c:formatCode>General</c:formatCode>
                <c:ptCount val="5"/>
                <c:pt idx="0">
                  <c:v>4</c:v>
                </c:pt>
                <c:pt idx="1">
                  <c:v>18</c:v>
                </c:pt>
                <c:pt idx="2">
                  <c:v>5</c:v>
                </c:pt>
                <c:pt idx="3">
                  <c:v>30</c:v>
                </c:pt>
                <c:pt idx="4">
                  <c:v>2</c:v>
                </c:pt>
              </c:numCache>
            </c:numRef>
          </c:val>
          <c:extLst>
            <c:ext xmlns:c16="http://schemas.microsoft.com/office/drawing/2014/chart" uri="{C3380CC4-5D6E-409C-BE32-E72D297353CC}">
              <c16:uniqueId val="{00000000-D30E-40C8-AE72-D9E676AF8486}"/>
            </c:ext>
          </c:extLst>
        </c:ser>
        <c:dLbls>
          <c:showLegendKey val="0"/>
          <c:showVal val="0"/>
          <c:showCatName val="0"/>
          <c:showSerName val="0"/>
          <c:showPercent val="0"/>
          <c:showBubbleSize val="0"/>
        </c:dLbls>
        <c:gapWidth val="89"/>
        <c:axId val="223688239"/>
        <c:axId val="223716111"/>
      </c:barChart>
      <c:valAx>
        <c:axId val="223716111"/>
        <c:scaling>
          <c:orientation val="minMax"/>
        </c:scaling>
        <c:delete val="0"/>
        <c:axPos val="t"/>
        <c:majorGridlines>
          <c:spPr>
            <a:ln w="9525" cap="flat" cmpd="sng" algn="ctr">
              <a:solidFill>
                <a:schemeClr val="accent1">
                  <a:lumMod val="20000"/>
                  <a:lumOff val="80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crossAx val="223688239"/>
        <c:crosses val="autoZero"/>
        <c:crossBetween val="between"/>
      </c:valAx>
      <c:catAx>
        <c:axId val="22368823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223716111"/>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790051602878364E-2"/>
          <c:y val="0.45568219692761408"/>
          <c:w val="0.63129238747281602"/>
          <c:h val="0.50871519326135484"/>
        </c:manualLayout>
      </c:layout>
      <c:barChart>
        <c:barDir val="col"/>
        <c:grouping val="clustered"/>
        <c:varyColors val="0"/>
        <c:dLbls>
          <c:showLegendKey val="0"/>
          <c:showVal val="0"/>
          <c:showCatName val="0"/>
          <c:showSerName val="0"/>
          <c:showPercent val="0"/>
          <c:showBubbleSize val="0"/>
        </c:dLbls>
        <c:gapWidth val="100"/>
        <c:axId val="79802368"/>
        <c:axId val="79962496"/>
      </c:barChart>
      <c:catAx>
        <c:axId val="79802368"/>
        <c:scaling>
          <c:orientation val="minMax"/>
        </c:scaling>
        <c:delete val="1"/>
        <c:axPos val="b"/>
        <c:majorTickMark val="out"/>
        <c:minorTickMark val="none"/>
        <c:tickLblPos val="nextTo"/>
        <c:crossAx val="79962496"/>
        <c:crosses val="autoZero"/>
        <c:auto val="1"/>
        <c:lblAlgn val="ctr"/>
        <c:lblOffset val="100"/>
        <c:noMultiLvlLbl val="0"/>
      </c:catAx>
      <c:valAx>
        <c:axId val="79962496"/>
        <c:scaling>
          <c:orientation val="minMax"/>
        </c:scaling>
        <c:delete val="0"/>
        <c:axPos val="l"/>
        <c:numFmt formatCode="General" sourceLinked="1"/>
        <c:majorTickMark val="out"/>
        <c:minorTickMark val="none"/>
        <c:tickLblPos val="nextTo"/>
        <c:crossAx val="79802368"/>
        <c:crosses val="autoZero"/>
        <c:crossBetween val="between"/>
      </c:valAx>
      <c:spPr>
        <a:noFill/>
        <a:ln w="25400">
          <a:noFill/>
        </a:ln>
      </c:spPr>
    </c:plotArea>
    <c:plotVisOnly val="1"/>
    <c:dispBlanksAs val="gap"/>
    <c:showDLblsOverMax val="0"/>
  </c:chart>
  <c:spPr>
    <a:ln>
      <a:solidFill>
        <a:schemeClr val="tx1"/>
      </a:solidFill>
    </a:ln>
  </c:sp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ja-JP" altLang="en-US" sz="1600" b="1"/>
              <a:t>社会福祉法の改正により創設された</a:t>
            </a:r>
          </a:p>
          <a:p>
            <a:pPr>
              <a:defRPr sz="1600" b="1"/>
            </a:pPr>
            <a:r>
              <a:rPr lang="ja-JP" altLang="en-US" sz="1600" b="1"/>
              <a:t>「重層的支援体制整備事業」の実施状況</a:t>
            </a:r>
          </a:p>
        </c:rich>
      </c:tx>
      <c:layout>
        <c:manualLayout>
          <c:xMode val="edge"/>
          <c:yMode val="edge"/>
          <c:x val="0.24758197404725277"/>
          <c:y val="0"/>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rgbClr val="00B0F0"/>
            </a:solidFill>
            <a:ln w="19050">
              <a:solidFill>
                <a:srgbClr val="00B0F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[1]Sheet1!$C$24:$G$24</c:f>
              <c:strCache>
                <c:ptCount val="5"/>
                <c:pt idx="0">
                  <c:v>令和３年度から実施</c:v>
                </c:pt>
                <c:pt idx="1">
                  <c:v>令和４年度に実施予定</c:v>
                </c:pt>
                <c:pt idx="2">
                  <c:v>令和５年度に実施予定</c:v>
                </c:pt>
                <c:pt idx="3">
                  <c:v>検討中</c:v>
                </c:pt>
                <c:pt idx="4">
                  <c:v>未定</c:v>
                </c:pt>
              </c:strCache>
            </c:strRef>
          </c:cat>
          <c:val>
            <c:numRef>
              <c:f>[1]Sheet1!$C$25:$G$25</c:f>
              <c:numCache>
                <c:formatCode>General</c:formatCode>
                <c:ptCount val="5"/>
                <c:pt idx="0">
                  <c:v>2</c:v>
                </c:pt>
                <c:pt idx="1">
                  <c:v>8</c:v>
                </c:pt>
                <c:pt idx="2">
                  <c:v>6</c:v>
                </c:pt>
                <c:pt idx="3">
                  <c:v>6</c:v>
                </c:pt>
                <c:pt idx="4">
                  <c:v>21</c:v>
                </c:pt>
              </c:numCache>
            </c:numRef>
          </c:val>
          <c:extLst>
            <c:ext xmlns:c16="http://schemas.microsoft.com/office/drawing/2014/chart" uri="{C3380CC4-5D6E-409C-BE32-E72D297353CC}">
              <c16:uniqueId val="{00000000-BDD7-46D6-8B1A-20ED7B90B6AC}"/>
            </c:ext>
          </c:extLst>
        </c:ser>
        <c:dLbls>
          <c:showLegendKey val="0"/>
          <c:showVal val="0"/>
          <c:showCatName val="0"/>
          <c:showSerName val="0"/>
          <c:showPercent val="0"/>
          <c:showBubbleSize val="0"/>
        </c:dLbls>
        <c:gapWidth val="100"/>
        <c:axId val="145843151"/>
        <c:axId val="145845647"/>
      </c:barChart>
      <c:valAx>
        <c:axId val="145845647"/>
        <c:scaling>
          <c:orientation val="minMax"/>
        </c:scaling>
        <c:delete val="0"/>
        <c:axPos val="t"/>
        <c:majorGridlines>
          <c:spPr>
            <a:ln w="9525" cap="flat" cmpd="sng" algn="ctr">
              <a:solidFill>
                <a:schemeClr val="accent1">
                  <a:lumMod val="20000"/>
                  <a:lumOff val="80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45843151"/>
        <c:crosses val="autoZero"/>
        <c:crossBetween val="between"/>
      </c:valAx>
      <c:catAx>
        <c:axId val="145843151"/>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45845647"/>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790051602878364E-2"/>
          <c:y val="0.45568219692761408"/>
          <c:w val="0.63129238747281602"/>
          <c:h val="0.50871519326135484"/>
        </c:manualLayout>
      </c:layout>
      <c:barChart>
        <c:barDir val="col"/>
        <c:grouping val="clustered"/>
        <c:varyColors val="0"/>
        <c:dLbls>
          <c:showLegendKey val="0"/>
          <c:showVal val="0"/>
          <c:showCatName val="0"/>
          <c:showSerName val="0"/>
          <c:showPercent val="0"/>
          <c:showBubbleSize val="0"/>
        </c:dLbls>
        <c:gapWidth val="100"/>
        <c:axId val="79802368"/>
        <c:axId val="79962496"/>
      </c:barChart>
      <c:catAx>
        <c:axId val="79802368"/>
        <c:scaling>
          <c:orientation val="minMax"/>
        </c:scaling>
        <c:delete val="1"/>
        <c:axPos val="b"/>
        <c:majorTickMark val="out"/>
        <c:minorTickMark val="none"/>
        <c:tickLblPos val="nextTo"/>
        <c:crossAx val="79962496"/>
        <c:crosses val="autoZero"/>
        <c:auto val="1"/>
        <c:lblAlgn val="ctr"/>
        <c:lblOffset val="100"/>
        <c:noMultiLvlLbl val="0"/>
      </c:catAx>
      <c:valAx>
        <c:axId val="79962496"/>
        <c:scaling>
          <c:orientation val="minMax"/>
        </c:scaling>
        <c:delete val="0"/>
        <c:axPos val="l"/>
        <c:numFmt formatCode="General" sourceLinked="1"/>
        <c:majorTickMark val="out"/>
        <c:minorTickMark val="none"/>
        <c:tickLblPos val="nextTo"/>
        <c:crossAx val="79802368"/>
        <c:crosses val="autoZero"/>
        <c:crossBetween val="between"/>
      </c:valAx>
      <c:spPr>
        <a:noFill/>
        <a:ln w="25400">
          <a:noFill/>
        </a:ln>
      </c:spPr>
    </c:plotArea>
    <c:plotVisOnly val="1"/>
    <c:dispBlanksAs val="gap"/>
    <c:showDLblsOverMax val="0"/>
  </c:chart>
  <c:spPr>
    <a:ln>
      <a:solidFill>
        <a:schemeClr val="tx1"/>
      </a:solidFill>
    </a:ln>
  </c:sp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sz="1400" b="1"/>
            </a:pPr>
            <a:r>
              <a:rPr lang="ja-JP" sz="1800" b="1" dirty="0" err="1"/>
              <a:t>障がい</a:t>
            </a:r>
            <a:r>
              <a:rPr lang="ja-JP" sz="1800" b="1" dirty="0"/>
              <a:t>者相談支援事業の運営方法</a:t>
            </a:r>
          </a:p>
        </c:rich>
      </c:tx>
      <c:layout/>
      <c:overlay val="0"/>
    </c:title>
    <c:autoTitleDeleted val="0"/>
    <c:plotArea>
      <c:layout>
        <c:manualLayout>
          <c:layoutTarget val="inner"/>
          <c:xMode val="edge"/>
          <c:yMode val="edge"/>
          <c:x val="0.18584732916830776"/>
          <c:y val="0.19237180717294039"/>
          <c:w val="0.65125032068769895"/>
          <c:h val="0.72813273272666679"/>
        </c:manualLayout>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spPr>
    <a:ln>
      <a:solidFill>
        <a:schemeClr val="tx1"/>
      </a:solidFill>
    </a:ln>
  </c:spPr>
  <c:txPr>
    <a:bodyPr/>
    <a:lstStyle/>
    <a:p>
      <a:pPr>
        <a:defRPr sz="1800"/>
      </a:pPr>
      <a:endParaRPr lang="ja-JP"/>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ja-JP" altLang="en-US" sz="1600" b="1"/>
              <a:t>相談支援体制の協議・</a:t>
            </a:r>
          </a:p>
          <a:p>
            <a:pPr>
              <a:defRPr sz="1600" b="1"/>
            </a:pPr>
            <a:r>
              <a:rPr lang="ja-JP" altLang="en-US" sz="1600" b="1"/>
              <a:t>検討の場としての設置</a:t>
            </a:r>
          </a:p>
        </c:rich>
      </c:tx>
      <c:layout>
        <c:manualLayout>
          <c:xMode val="edge"/>
          <c:yMode val="edge"/>
          <c:x val="0.281606408264298"/>
          <c:y val="2.5123586228918422E-4"/>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dPt>
            <c:idx val="0"/>
            <c:bubble3D val="0"/>
            <c:spPr>
              <a:solidFill>
                <a:srgbClr val="FFCC99"/>
              </a:solidFill>
              <a:ln>
                <a:noFill/>
              </a:ln>
              <a:effectLst/>
            </c:spPr>
            <c:extLst>
              <c:ext xmlns:c16="http://schemas.microsoft.com/office/drawing/2014/chart" uri="{C3380CC4-5D6E-409C-BE32-E72D297353CC}">
                <c16:uniqueId val="{00000001-DAAD-4E45-81DC-15C76D546CFC}"/>
              </c:ext>
            </c:extLst>
          </c:dPt>
          <c:dPt>
            <c:idx val="1"/>
            <c:bubble3D val="0"/>
            <c:spPr>
              <a:solidFill>
                <a:srgbClr val="FFC000"/>
              </a:solidFill>
              <a:ln>
                <a:noFill/>
              </a:ln>
              <a:effectLst/>
            </c:spPr>
            <c:extLst>
              <c:ext xmlns:c16="http://schemas.microsoft.com/office/drawing/2014/chart" uri="{C3380CC4-5D6E-409C-BE32-E72D297353CC}">
                <c16:uniqueId val="{00000003-DAAD-4E45-81DC-15C76D546CFC}"/>
              </c:ext>
            </c:extLst>
          </c:dPt>
          <c:dPt>
            <c:idx val="2"/>
            <c:bubble3D val="0"/>
            <c:explosion val="12"/>
            <c:spPr>
              <a:solidFill>
                <a:srgbClr val="FF0000"/>
              </a:solidFill>
              <a:ln>
                <a:noFill/>
              </a:ln>
              <a:effectLst/>
            </c:spPr>
            <c:extLst>
              <c:ext xmlns:c16="http://schemas.microsoft.com/office/drawing/2014/chart" uri="{C3380CC4-5D6E-409C-BE32-E72D297353CC}">
                <c16:uniqueId val="{00000005-DAAD-4E45-81DC-15C76D546CFC}"/>
              </c:ext>
            </c:extLst>
          </c:dPt>
          <c:dPt>
            <c:idx val="3"/>
            <c:bubble3D val="0"/>
            <c:spPr>
              <a:solidFill>
                <a:schemeClr val="accent4"/>
              </a:solidFill>
              <a:ln>
                <a:noFill/>
              </a:ln>
              <a:effectLst/>
            </c:spPr>
            <c:extLst>
              <c:ext xmlns:c16="http://schemas.microsoft.com/office/drawing/2014/chart" uri="{C3380CC4-5D6E-409C-BE32-E72D297353CC}">
                <c16:uniqueId val="{00000007-DAAD-4E45-81DC-15C76D546CFC}"/>
              </c:ext>
            </c:extLst>
          </c:dPt>
          <c:dLbls>
            <c:dLbl>
              <c:idx val="0"/>
              <c:layout>
                <c:manualLayout>
                  <c:x val="-0.15389528506349814"/>
                  <c:y val="-0.18449066843362835"/>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fld id="{AF7F514B-64AB-42E9-8B40-4EDE3776ED91}" type="CATEGORYNAME">
                      <a:rPr lang="zh-TW" altLang="en-US" sz="1400" smtClean="0"/>
                      <a:pPr>
                        <a:defRPr sz="1200"/>
                      </a:pPr>
                      <a:t>[分類名]</a:t>
                    </a:fld>
                    <a:endParaRPr lang="zh-TW" altLang="en-US" sz="1400" baseline="0" dirty="0" smtClean="0"/>
                  </a:p>
                  <a:p>
                    <a:pPr>
                      <a:defRPr sz="1200"/>
                    </a:pPr>
                    <a:fld id="{F52C0D23-223B-4F62-B588-A6AB9D47BCFE}" type="VALUE">
                      <a:rPr lang="en-US" altLang="zh-TW" sz="1400" baseline="0" smtClean="0"/>
                      <a:pPr>
                        <a:defRPr sz="1200"/>
                      </a:pPr>
                      <a:t>[値]</a:t>
                    </a:fld>
                    <a:endParaRPr lang="zh-TW" altLang="en-US" sz="1400" baseline="0" dirty="0" smtClean="0"/>
                  </a:p>
                  <a:p>
                    <a:pPr>
                      <a:defRPr sz="1200"/>
                    </a:pPr>
                    <a:fld id="{0144E560-A580-4D25-A55A-2A1BA07C9044}" type="PERCENTAGE">
                      <a:rPr lang="en-US" altLang="zh-TW" sz="1400" baseline="0" smtClean="0"/>
                      <a:pPr>
                        <a:defRPr sz="1200"/>
                      </a:pPr>
                      <a:t>[パーセンテージ]</a:t>
                    </a:fld>
                    <a:endParaRPr lang="ja-JP" altLang="en-US"/>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1"/>
              <c:showSerName val="0"/>
              <c:showPercent val="1"/>
              <c:showBubbleSize val="0"/>
              <c:extLst>
                <c:ext xmlns:c15="http://schemas.microsoft.com/office/drawing/2012/chart" uri="{CE6537A1-D6FC-4f65-9D91-7224C49458BB}">
                  <c15:layout>
                    <c:manualLayout>
                      <c:w val="0.33507340699067312"/>
                      <c:h val="0.25000005993221902"/>
                    </c:manualLayout>
                  </c15:layout>
                  <c15:dlblFieldTable/>
                  <c15:showDataLabelsRange val="0"/>
                </c:ext>
                <c:ext xmlns:c16="http://schemas.microsoft.com/office/drawing/2014/chart" uri="{C3380CC4-5D6E-409C-BE32-E72D297353CC}">
                  <c16:uniqueId val="{00000001-DAAD-4E45-81DC-15C76D546CFC}"/>
                </c:ext>
              </c:extLst>
            </c:dLbl>
            <c:dLbl>
              <c:idx val="1"/>
              <c:layout>
                <c:manualLayout>
                  <c:x val="0.16671989215212307"/>
                  <c:y val="0.11347134844376404"/>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fld id="{6BB22632-8FA0-4B90-8BC7-FA1A5D816614}" type="CATEGORYNAME">
                      <a:rPr lang="zh-TW" altLang="en-US" smtClean="0"/>
                      <a:pPr>
                        <a:defRPr sz="1200"/>
                      </a:pPr>
                      <a:t>[分類名]</a:t>
                    </a:fld>
                    <a:endParaRPr lang="zh-TW" altLang="en-US" baseline="0" dirty="0" smtClean="0"/>
                  </a:p>
                  <a:p>
                    <a:pPr>
                      <a:defRPr sz="1200"/>
                    </a:pPr>
                    <a:fld id="{962589CA-299B-4970-AF26-55C35ED23C14}" type="VALUE">
                      <a:rPr lang="en-US" altLang="zh-TW" baseline="0" smtClean="0"/>
                      <a:pPr>
                        <a:defRPr sz="1200"/>
                      </a:pPr>
                      <a:t>[値]</a:t>
                    </a:fld>
                    <a:endParaRPr lang="zh-TW" altLang="en-US" baseline="0" dirty="0" smtClean="0"/>
                  </a:p>
                  <a:p>
                    <a:pPr>
                      <a:defRPr sz="1200"/>
                    </a:pPr>
                    <a:fld id="{1DE193A2-736C-4AC3-8D45-74027EF1CBE5}" type="PERCENTAGE">
                      <a:rPr lang="en-US" altLang="zh-TW" baseline="0" smtClean="0"/>
                      <a:pPr>
                        <a:defRPr sz="1200"/>
                      </a:pPr>
                      <a:t>[パーセンテージ]</a:t>
                    </a:fld>
                    <a:endParaRPr lang="ja-JP" altLang="en-US"/>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1"/>
              <c:showSerName val="0"/>
              <c:showPercent val="1"/>
              <c:showBubbleSize val="0"/>
              <c:extLst>
                <c:ext xmlns:c15="http://schemas.microsoft.com/office/drawing/2012/chart" uri="{CE6537A1-D6FC-4f65-9D91-7224C49458BB}">
                  <c15:layout>
                    <c:manualLayout>
                      <c:w val="0.29018728218048617"/>
                      <c:h val="0.18634269386694424"/>
                    </c:manualLayout>
                  </c15:layout>
                  <c15:dlblFieldTable/>
                  <c15:showDataLabelsRange val="0"/>
                </c:ext>
                <c:ext xmlns:c16="http://schemas.microsoft.com/office/drawing/2014/chart" uri="{C3380CC4-5D6E-409C-BE32-E72D297353CC}">
                  <c16:uniqueId val="{00000003-DAAD-4E45-81DC-15C76D546CFC}"/>
                </c:ext>
              </c:extLst>
            </c:dLbl>
            <c:dLbl>
              <c:idx val="2"/>
              <c:layout>
                <c:manualLayout>
                  <c:x val="-0.25511400141626073"/>
                  <c:y val="0.10772133148294602"/>
                </c:manualLayout>
              </c:layout>
              <c:tx>
                <c:rich>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fld id="{36C4D173-F621-4285-8DD4-B675B21BE91A}" type="CATEGORYNAME">
                      <a:rPr lang="ja-JP" altLang="en-US" sz="1200" smtClean="0"/>
                      <a:pPr>
                        <a:defRPr/>
                      </a:pPr>
                      <a:t>[分類名]</a:t>
                    </a:fld>
                    <a:endParaRPr lang="ja-JP" altLang="en-US" sz="1200" dirty="0" smtClean="0"/>
                  </a:p>
                  <a:p>
                    <a:pPr>
                      <a:defRPr/>
                    </a:pPr>
                    <a:fld id="{C4CF3985-3557-4689-9CA2-F4611D01FFA1}" type="VALUE">
                      <a:rPr lang="en-US" altLang="ja-JP" sz="1200" baseline="0" smtClean="0"/>
                      <a:pPr>
                        <a:defRPr/>
                      </a:pPr>
                      <a:t>[値]</a:t>
                    </a:fld>
                    <a:endParaRPr lang="ja-JP" altLang="en-US" sz="1200" baseline="0" dirty="0" smtClean="0"/>
                  </a:p>
                  <a:p>
                    <a:pPr>
                      <a:defRPr/>
                    </a:pPr>
                    <a:fld id="{02327A0B-A497-4EE4-9EBC-9CFC976C1C48}" type="PERCENTAGE">
                      <a:rPr lang="en-US" altLang="ja-JP" sz="1200" baseline="0" smtClean="0"/>
                      <a:pPr>
                        <a:defRPr/>
                      </a:pPr>
                      <a:t>[パーセンテージ]</a:t>
                    </a:fld>
                    <a:endParaRPr lang="ja-JP" altLang="en-US"/>
                  </a:p>
                </c:rich>
              </c:tx>
              <c:spPr>
                <a:xfrm>
                  <a:off x="155332" y="220746"/>
                  <a:ext cx="1291690" cy="772477"/>
                </a:xfrm>
                <a:noFill/>
                <a:ln w="9525" cap="flat" cmpd="sng" algn="ctr">
                  <a:noFill/>
                  <a:prstDash val="solid"/>
                  <a:round/>
                  <a:headEnd type="none" w="med" len="med"/>
                  <a:tailEnd type="none" w="med" len="med"/>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ja-JP"/>
                </a:p>
              </c:txPr>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borderCallout1">
                      <a:avLst>
                        <a:gd name="adj1" fmla="val 66428"/>
                        <a:gd name="adj2" fmla="val 96870"/>
                        <a:gd name="adj3" fmla="val 62859"/>
                        <a:gd name="adj4" fmla="val 134199"/>
                      </a:avLst>
                    </a:prstGeom>
                    <a:noFill/>
                    <a:ln>
                      <a:noFill/>
                    </a:ln>
                  </c15:spPr>
                  <c15:layout>
                    <c:manualLayout>
                      <c:w val="0.32609088051783136"/>
                      <c:h val="0.18518519438153452"/>
                    </c:manualLayout>
                  </c15:layout>
                  <c15:dlblFieldTable/>
                  <c15:showDataLabelsRange val="0"/>
                </c:ext>
                <c:ext xmlns:c16="http://schemas.microsoft.com/office/drawing/2014/chart" uri="{C3380CC4-5D6E-409C-BE32-E72D297353CC}">
                  <c16:uniqueId val="{00000005-DAAD-4E45-81DC-15C76D546CFC}"/>
                </c:ext>
              </c:extLst>
            </c:dLbl>
            <c:dLbl>
              <c:idx val="3"/>
              <c:layout>
                <c:manualLayout>
                  <c:x val="0.32340366013571031"/>
                  <c:y val="7.6763531294425008E-2"/>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fld id="{0B7BE775-04CE-4945-8B4F-40598F7A128A}" type="CATEGORYNAME">
                      <a:rPr lang="ja-JP" altLang="en-US" smtClean="0"/>
                      <a:pPr>
                        <a:defRPr sz="1200"/>
                      </a:pPr>
                      <a:t>[分類名]</a:t>
                    </a:fld>
                    <a:endParaRPr lang="ja-JP" altLang="en-US" dirty="0" smtClean="0"/>
                  </a:p>
                  <a:p>
                    <a:pPr>
                      <a:defRPr sz="1200"/>
                    </a:pPr>
                    <a:fld id="{DAB8285C-4FB6-4DDD-8C15-9A892C2BF193}" type="VALUE">
                      <a:rPr lang="en-US" altLang="ja-JP" baseline="0" smtClean="0"/>
                      <a:pPr>
                        <a:defRPr sz="1200"/>
                      </a:pPr>
                      <a:t>[値]</a:t>
                    </a:fld>
                    <a:endParaRPr lang="ja-JP" altLang="en-US" baseline="0" dirty="0" smtClean="0"/>
                  </a:p>
                  <a:p>
                    <a:pPr>
                      <a:defRPr sz="1200"/>
                    </a:pPr>
                    <a:fld id="{982A40E1-8922-474A-859D-36152F399CF1}" type="PERCENTAGE">
                      <a:rPr lang="en-US" altLang="ja-JP" baseline="0" smtClean="0"/>
                      <a:pPr>
                        <a:defRPr sz="1200"/>
                      </a:pPr>
                      <a:t>[パーセンテージ]</a:t>
                    </a:fld>
                    <a:endParaRPr lang="ja-JP" altLang="en-US"/>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1"/>
              <c:showSerName val="0"/>
              <c:showPercent val="1"/>
              <c:showBubbleSize val="0"/>
              <c:extLst>
                <c:ext xmlns:c15="http://schemas.microsoft.com/office/drawing/2012/chart" uri="{CE6537A1-D6FC-4f65-9D91-7224C49458BB}">
                  <c15:layout>
                    <c:manualLayout>
                      <c:w val="0.34791669559356092"/>
                      <c:h val="0.15081583332514259"/>
                    </c:manualLayout>
                  </c15:layout>
                  <c15:dlblFieldTable/>
                  <c15:showDataLabelsRange val="0"/>
                </c:ext>
                <c:ext xmlns:c16="http://schemas.microsoft.com/office/drawing/2014/chart" uri="{C3380CC4-5D6E-409C-BE32-E72D297353CC}">
                  <c16:uniqueId val="{00000007-DAAD-4E45-81DC-15C76D546CF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[1]Sheet1!$B$29:$E$29</c:f>
              <c:strCache>
                <c:ptCount val="4"/>
                <c:pt idx="0">
                  <c:v>自立支援協議会</c:v>
                </c:pt>
                <c:pt idx="1">
                  <c:v>相談支援事業所連絡会</c:v>
                </c:pt>
                <c:pt idx="2">
                  <c:v>その他の枠組み</c:v>
                </c:pt>
                <c:pt idx="3">
                  <c:v>検討していない</c:v>
                </c:pt>
              </c:strCache>
            </c:strRef>
          </c:cat>
          <c:val>
            <c:numRef>
              <c:f>[1]Sheet1!$B$30:$E$30</c:f>
              <c:numCache>
                <c:formatCode>General</c:formatCode>
                <c:ptCount val="4"/>
                <c:pt idx="0">
                  <c:v>36</c:v>
                </c:pt>
                <c:pt idx="1">
                  <c:v>19</c:v>
                </c:pt>
                <c:pt idx="2">
                  <c:v>1</c:v>
                </c:pt>
                <c:pt idx="3">
                  <c:v>0</c:v>
                </c:pt>
              </c:numCache>
            </c:numRef>
          </c:val>
          <c:extLst>
            <c:ext xmlns:c16="http://schemas.microsoft.com/office/drawing/2014/chart" uri="{C3380CC4-5D6E-409C-BE32-E72D297353CC}">
              <c16:uniqueId val="{00000008-DAAD-4E45-81DC-15C76D546CF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ja-JP" altLang="ja-JP" sz="1600" b="1" i="0" baseline="0" dirty="0" err="1">
                <a:solidFill>
                  <a:schemeClr val="tx1"/>
                </a:solidFill>
                <a:effectLst/>
              </a:rPr>
              <a:t>障がい</a:t>
            </a:r>
            <a:r>
              <a:rPr lang="ja-JP" altLang="ja-JP" sz="1600" b="1" i="0" baseline="0" dirty="0">
                <a:solidFill>
                  <a:schemeClr val="tx1"/>
                </a:solidFill>
                <a:effectLst/>
              </a:rPr>
              <a:t>者相談支援事業の実施方法</a:t>
            </a:r>
            <a:endParaRPr lang="ja-JP" altLang="ja-JP" sz="1600" dirty="0">
              <a:solidFill>
                <a:schemeClr val="tx1"/>
              </a:solidFill>
              <a:effectLst/>
            </a:endParaRPr>
          </a:p>
        </c:rich>
      </c:tx>
      <c:layout>
        <c:manualLayout>
          <c:xMode val="edge"/>
          <c:yMode val="edge"/>
          <c:x val="0.15216297702258785"/>
          <c:y val="3.5217953312536701E-2"/>
        </c:manualLayout>
      </c:layout>
      <c:overlay val="0"/>
      <c:spPr>
        <a:noFill/>
        <a:ln w="25400">
          <a:noFill/>
        </a:ln>
      </c:spPr>
    </c:title>
    <c:autoTitleDeleted val="0"/>
    <c:plotArea>
      <c:layout>
        <c:manualLayout>
          <c:layoutTarget val="inner"/>
          <c:xMode val="edge"/>
          <c:yMode val="edge"/>
          <c:x val="0.19785482837382445"/>
          <c:y val="0.22631819915643173"/>
          <c:w val="0.60429010843267972"/>
          <c:h val="0.70721177258172141"/>
        </c:manualLayout>
      </c:layout>
      <c:pieChart>
        <c:varyColors val="1"/>
        <c:ser>
          <c:idx val="0"/>
          <c:order val="0"/>
          <c:dPt>
            <c:idx val="0"/>
            <c:bubble3D val="0"/>
            <c:explosion val="7"/>
            <c:spPr>
              <a:solidFill>
                <a:srgbClr val="9999FF"/>
              </a:solidFill>
              <a:ln w="19050">
                <a:solidFill>
                  <a:schemeClr val="lt1"/>
                </a:solidFill>
              </a:ln>
              <a:effectLst/>
            </c:spPr>
            <c:extLst>
              <c:ext xmlns:c16="http://schemas.microsoft.com/office/drawing/2014/chart" uri="{C3380CC4-5D6E-409C-BE32-E72D297353CC}">
                <c16:uniqueId val="{00000001-75CF-4AC9-A2D4-C2DE0719F6CE}"/>
              </c:ext>
            </c:extLst>
          </c:dPt>
          <c:dPt>
            <c:idx val="1"/>
            <c:bubble3D val="0"/>
            <c:spPr>
              <a:solidFill>
                <a:srgbClr val="66CCFF"/>
              </a:solidFill>
              <a:ln w="19050">
                <a:solidFill>
                  <a:schemeClr val="lt1"/>
                </a:solidFill>
              </a:ln>
              <a:effectLst/>
            </c:spPr>
            <c:extLst>
              <c:ext xmlns:c16="http://schemas.microsoft.com/office/drawing/2014/chart" uri="{C3380CC4-5D6E-409C-BE32-E72D297353CC}">
                <c16:uniqueId val="{00000003-75CF-4AC9-A2D4-C2DE0719F6CE}"/>
              </c:ext>
            </c:extLst>
          </c:dPt>
          <c:dLbls>
            <c:dLbl>
              <c:idx val="0"/>
              <c:layout>
                <c:manualLayout>
                  <c:x val="8.2383581044670431E-2"/>
                  <c:y val="-0.18491730359900266"/>
                </c:manualLayout>
              </c:layout>
              <c:tx>
                <c:rich>
                  <a:bodyPr wrap="square" lIns="38100" tIns="19050" rIns="38100" bIns="19050" anchor="ctr">
                    <a:noAutofit/>
                  </a:bodyPr>
                  <a:lstStyle/>
                  <a:p>
                    <a:pPr>
                      <a:defRPr/>
                    </a:pPr>
                    <a:fld id="{B4CF52BD-5461-4FA7-876C-4EDE8C9DDA94}" type="CATEGORYNAME">
                      <a:rPr lang="ja-JP" altLang="en-US" sz="1400"/>
                      <a:pPr>
                        <a:defRPr/>
                      </a:pPr>
                      <a:t>[分類名]</a:t>
                    </a:fld>
                    <a:r>
                      <a:rPr lang="ja-JP" altLang="en-US" baseline="0" dirty="0"/>
                      <a:t>
</a:t>
                    </a:r>
                    <a:fld id="{4D104853-FF6D-4BE8-A863-EFA11FB236FC}" type="VALUE">
                      <a:rPr lang="en-US" altLang="ja-JP" sz="1400" baseline="0"/>
                      <a:pPr>
                        <a:defRPr/>
                      </a:pPr>
                      <a:t>[値]</a:t>
                    </a:fld>
                    <a:r>
                      <a:rPr lang="ja-JP" altLang="en-US" sz="1400" baseline="0" dirty="0"/>
                      <a:t>
</a:t>
                    </a:r>
                    <a:fld id="{AF724A20-DE87-44D3-B0F0-313B570B6082}" type="PERCENTAGE">
                      <a:rPr lang="en-US" altLang="ja-JP" sz="1400" baseline="0"/>
                      <a:pPr>
                        <a:defRPr/>
                      </a:pPr>
                      <a:t>[パーセンテージ]</a:t>
                    </a:fld>
                    <a:endParaRPr lang="ja-JP" altLang="en-US" sz="1400" baseline="0" dirty="0"/>
                  </a:p>
                </c:rich>
              </c:tx>
              <c:spPr>
                <a:noFill/>
                <a:ln w="25400">
                  <a:noFill/>
                </a:ln>
              </c:sp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612329798501844"/>
                      <c:h val="0.41662844915053099"/>
                    </c:manualLayout>
                  </c15:layout>
                  <c15:dlblFieldTable/>
                  <c15:showDataLabelsRange val="0"/>
                </c:ext>
                <c:ext xmlns:c16="http://schemas.microsoft.com/office/drawing/2014/chart" uri="{C3380CC4-5D6E-409C-BE32-E72D297353CC}">
                  <c16:uniqueId val="{00000001-75CF-4AC9-A2D4-C2DE0719F6CE}"/>
                </c:ext>
              </c:extLst>
            </c:dLbl>
            <c:dLbl>
              <c:idx val="1"/>
              <c:layout>
                <c:manualLayout>
                  <c:x val="-0.28416348925860324"/>
                  <c:y val="0.10108608888467607"/>
                </c:manualLayout>
              </c:layout>
              <c:tx>
                <c:rich>
                  <a:bodyPr wrap="square" lIns="38100" tIns="19050" rIns="38100" bIns="19050" anchor="ctr">
                    <a:noAutofit/>
                  </a:bodyPr>
                  <a:lstStyle/>
                  <a:p>
                    <a:pPr>
                      <a:defRPr sz="1200"/>
                    </a:pPr>
                    <a:fld id="{3F2E2443-3C0F-4C7A-9488-66D552DF5002}" type="CATEGORYNAME">
                      <a:rPr lang="ja-JP" altLang="en-US" sz="1400" smtClean="0"/>
                      <a:pPr>
                        <a:defRPr sz="1200"/>
                      </a:pPr>
                      <a:t>[分類名]</a:t>
                    </a:fld>
                    <a:r>
                      <a:rPr lang="ja-JP" altLang="en-US" baseline="0" dirty="0"/>
                      <a:t>
</a:t>
                    </a:r>
                    <a:fld id="{F1EB1764-064B-445F-89D9-A77DA6E7B1C8}" type="VALUE">
                      <a:rPr lang="en-US" altLang="ja-JP" sz="1400" baseline="0" dirty="0"/>
                      <a:pPr>
                        <a:defRPr sz="1200"/>
                      </a:pPr>
                      <a:t>[値]</a:t>
                    </a:fld>
                    <a:r>
                      <a:rPr lang="en-US" altLang="ja-JP" sz="1400" baseline="0" dirty="0"/>
                      <a:t>
</a:t>
                    </a:r>
                    <a:fld id="{F7C6E6CD-15C1-4A49-AF44-1E7C3F0AE3A3}" type="PERCENTAGE">
                      <a:rPr lang="en-US" altLang="ja-JP" sz="1400" baseline="0" dirty="0"/>
                      <a:pPr>
                        <a:defRPr sz="1200"/>
                      </a:pPr>
                      <a:t>[パーセンテージ]</a:t>
                    </a:fld>
                    <a:endParaRPr lang="en-US" altLang="ja-JP" sz="1400" baseline="0" dirty="0"/>
                  </a:p>
                </c:rich>
              </c:tx>
              <c:spPr>
                <a:noFill/>
                <a:ln w="25400">
                  <a:noFill/>
                </a:ln>
              </c:spPr>
              <c:dLblPos val="bestFit"/>
              <c:showLegendKey val="0"/>
              <c:showVal val="1"/>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c15:spPr>
                  <c15:layout>
                    <c:manualLayout>
                      <c:w val="0.29612278977883177"/>
                      <c:h val="0.42408795670719773"/>
                    </c:manualLayout>
                  </c15:layout>
                  <c15:dlblFieldTable/>
                  <c15:showDataLabelsRange val="0"/>
                </c:ext>
                <c:ext xmlns:c16="http://schemas.microsoft.com/office/drawing/2014/chart" uri="{C3380CC4-5D6E-409C-BE32-E72D297353CC}">
                  <c16:uniqueId val="{00000003-75CF-4AC9-A2D4-C2DE0719F6CE}"/>
                </c:ext>
              </c:extLst>
            </c:dLbl>
            <c:spPr>
              <a:noFill/>
              <a:ln w="25400">
                <a:noFill/>
              </a:ln>
            </c:sp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'集計用紙（問１～問７） (2)'!$B$59:$B$60</c:f>
              <c:strCache>
                <c:ptCount val="2"/>
                <c:pt idx="0">
                  <c:v>①指定特定・一般・障がい児相談支援事業所に委託</c:v>
                </c:pt>
                <c:pt idx="1">
                  <c:v>②直営＋指定特定・一般・障がい児相談支援事業所に委託</c:v>
                </c:pt>
              </c:strCache>
            </c:strRef>
          </c:cat>
          <c:val>
            <c:numRef>
              <c:f>'集計用紙（問１～問７） (2)'!$I$59:$I$60</c:f>
              <c:numCache>
                <c:formatCode>General</c:formatCode>
                <c:ptCount val="2"/>
                <c:pt idx="0">
                  <c:v>42</c:v>
                </c:pt>
                <c:pt idx="1">
                  <c:v>1</c:v>
                </c:pt>
              </c:numCache>
            </c:numRef>
          </c:val>
          <c:extLst>
            <c:ext xmlns:c16="http://schemas.microsoft.com/office/drawing/2014/chart" uri="{C3380CC4-5D6E-409C-BE32-E72D297353CC}">
              <c16:uniqueId val="{00000004-75CF-4AC9-A2D4-C2DE0719F6CE}"/>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spPr>
    <a:noFill/>
    <a:ln w="9525" cap="flat" cmpd="sng" algn="ctr">
      <a:noFill/>
      <a:round/>
    </a:ln>
    <a:effectLst/>
  </c:spPr>
  <c:txPr>
    <a:bodyPr/>
    <a:lstStyle/>
    <a:p>
      <a:pPr>
        <a:defRPr/>
      </a:pPr>
      <a:endParaRPr lang="ja-JP"/>
    </a:p>
  </c:txPr>
  <c:externalData r:id="rId1">
    <c:autoUpdate val="0"/>
  </c:externalData>
  <c:userShapes r:id="rId2"/>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sz="1400" b="1"/>
            </a:pPr>
            <a:r>
              <a:rPr lang="ja-JP" sz="1800" b="1" dirty="0" err="1"/>
              <a:t>障がい</a:t>
            </a:r>
            <a:r>
              <a:rPr lang="ja-JP" sz="1800" b="1" dirty="0"/>
              <a:t>者相談支援事業の運営方法</a:t>
            </a:r>
          </a:p>
        </c:rich>
      </c:tx>
      <c:layout/>
      <c:overlay val="0"/>
    </c:title>
    <c:autoTitleDeleted val="0"/>
    <c:plotArea>
      <c:layout>
        <c:manualLayout>
          <c:layoutTarget val="inner"/>
          <c:xMode val="edge"/>
          <c:yMode val="edge"/>
          <c:x val="0.18584732916830776"/>
          <c:y val="0.19237180717294039"/>
          <c:w val="0.65125032068769895"/>
          <c:h val="0.72813273272666679"/>
        </c:manualLayout>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spPr>
    <a:ln>
      <a:solidFill>
        <a:schemeClr val="tx1"/>
      </a:solidFill>
    </a:ln>
  </c:spPr>
  <c:txPr>
    <a:bodyPr/>
    <a:lstStyle/>
    <a:p>
      <a:pPr>
        <a:defRPr sz="1800"/>
      </a:pPr>
      <a:endParaRPr lang="ja-JP"/>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ja-JP" altLang="en-US" sz="1600" b="1"/>
              <a:t>事業所及び相談支援専門員の確保のために実施している取組み</a:t>
            </a:r>
          </a:p>
        </c:rich>
      </c:tx>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chemeClr val="accent1">
                <a:lumMod val="60000"/>
                <a:lumOff val="40000"/>
              </a:schemeClr>
            </a:solidFill>
            <a:ln>
              <a:solidFill>
                <a:schemeClr val="accent1">
                  <a:lumMod val="60000"/>
                  <a:lumOff val="4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[1]Sheet1!$B$36:$F$37</c:f>
              <c:strCache>
                <c:ptCount val="5"/>
                <c:pt idx="0">
                  <c:v>既存の障がい福祉サービス事業所等に指定相談支援事業所の新規開設を働きかけている</c:v>
                </c:pt>
                <c:pt idx="1">
                  <c:v>管内の指定相談支援事業所に相談支援専門員の増員を働きかけている</c:v>
                </c:pt>
                <c:pt idx="2">
                  <c:v>単独補助制度を設けている</c:v>
                </c:pt>
                <c:pt idx="3">
                  <c:v>事業所の経営・業務の実態把握調査を行っている</c:v>
                </c:pt>
                <c:pt idx="4">
                  <c:v>その他</c:v>
                </c:pt>
              </c:strCache>
            </c:strRef>
          </c:cat>
          <c:val>
            <c:numRef>
              <c:f>[1]Sheet1!$B$38:$F$38</c:f>
              <c:numCache>
                <c:formatCode>General</c:formatCode>
                <c:ptCount val="5"/>
                <c:pt idx="0">
                  <c:v>11</c:v>
                </c:pt>
                <c:pt idx="1">
                  <c:v>16</c:v>
                </c:pt>
                <c:pt idx="2">
                  <c:v>4</c:v>
                </c:pt>
                <c:pt idx="3">
                  <c:v>6</c:v>
                </c:pt>
                <c:pt idx="4">
                  <c:v>6</c:v>
                </c:pt>
              </c:numCache>
            </c:numRef>
          </c:val>
          <c:extLst>
            <c:ext xmlns:c16="http://schemas.microsoft.com/office/drawing/2014/chart" uri="{C3380CC4-5D6E-409C-BE32-E72D297353CC}">
              <c16:uniqueId val="{00000000-24AE-4893-ACAA-BABB4A95E6E7}"/>
            </c:ext>
          </c:extLst>
        </c:ser>
        <c:ser>
          <c:idx val="1"/>
          <c:order val="1"/>
          <c:spPr>
            <a:solidFill>
              <a:schemeClr val="accent2"/>
            </a:solidFill>
            <a:ln>
              <a:noFill/>
            </a:ln>
            <a:effectLst/>
          </c:spPr>
          <c:invertIfNegative val="0"/>
          <c:cat>
            <c:strRef>
              <c:f>[1]Sheet1!$B$36:$F$37</c:f>
              <c:strCache>
                <c:ptCount val="5"/>
                <c:pt idx="0">
                  <c:v>既存の障がい福祉サービス事業所等に指定相談支援事業所の新規開設を働きかけている</c:v>
                </c:pt>
                <c:pt idx="1">
                  <c:v>管内の指定相談支援事業所に相談支援専門員の増員を働きかけている</c:v>
                </c:pt>
                <c:pt idx="2">
                  <c:v>単独補助制度を設けている</c:v>
                </c:pt>
                <c:pt idx="3">
                  <c:v>事業所の経営・業務の実態把握調査を行っている</c:v>
                </c:pt>
                <c:pt idx="4">
                  <c:v>その他</c:v>
                </c:pt>
              </c:strCache>
            </c:strRef>
          </c:cat>
          <c:val>
            <c:numRef>
              <c:f>[1]Sheet1!$B$39:$F$39</c:f>
              <c:numCache>
                <c:formatCode>General</c:formatCode>
                <c:ptCount val="5"/>
              </c:numCache>
            </c:numRef>
          </c:val>
          <c:extLst>
            <c:ext xmlns:c16="http://schemas.microsoft.com/office/drawing/2014/chart" uri="{C3380CC4-5D6E-409C-BE32-E72D297353CC}">
              <c16:uniqueId val="{00000001-24AE-4893-ACAA-BABB4A95E6E7}"/>
            </c:ext>
          </c:extLst>
        </c:ser>
        <c:dLbls>
          <c:showLegendKey val="0"/>
          <c:showVal val="0"/>
          <c:showCatName val="0"/>
          <c:showSerName val="0"/>
          <c:showPercent val="0"/>
          <c:showBubbleSize val="0"/>
        </c:dLbls>
        <c:gapWidth val="74"/>
        <c:axId val="145838991"/>
        <c:axId val="145835247"/>
      </c:barChart>
      <c:catAx>
        <c:axId val="14583899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crossAx val="145835247"/>
        <c:crosses val="autoZero"/>
        <c:auto val="1"/>
        <c:lblAlgn val="ctr"/>
        <c:lblOffset val="100"/>
        <c:noMultiLvlLbl val="0"/>
      </c:catAx>
      <c:valAx>
        <c:axId val="145835247"/>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583899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sz="1400" b="1"/>
            </a:pPr>
            <a:r>
              <a:rPr lang="ja-JP" sz="1800" b="1" dirty="0" err="1"/>
              <a:t>障がい</a:t>
            </a:r>
            <a:r>
              <a:rPr lang="ja-JP" sz="1800" b="1" dirty="0"/>
              <a:t>者相談支援事業の運営方法</a:t>
            </a:r>
          </a:p>
        </c:rich>
      </c:tx>
      <c:layout/>
      <c:overlay val="0"/>
    </c:title>
    <c:autoTitleDeleted val="0"/>
    <c:plotArea>
      <c:layout>
        <c:manualLayout>
          <c:layoutTarget val="inner"/>
          <c:xMode val="edge"/>
          <c:yMode val="edge"/>
          <c:x val="0.18584732916830776"/>
          <c:y val="0.19237180717294039"/>
          <c:w val="0.65125032068769895"/>
          <c:h val="0.72813273272666679"/>
        </c:manualLayout>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spPr>
    <a:ln>
      <a:solidFill>
        <a:schemeClr val="tx1"/>
      </a:solidFill>
    </a:ln>
  </c:spPr>
  <c:txPr>
    <a:bodyPr/>
    <a:lstStyle/>
    <a:p>
      <a:pPr>
        <a:defRPr sz="1800"/>
      </a:pPr>
      <a:endParaRPr lang="ja-JP"/>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ja-JP" altLang="en-US" sz="1600" b="1"/>
              <a:t>相談支援専門員の資質向上のために実施している取組み</a:t>
            </a:r>
          </a:p>
        </c:rich>
      </c:tx>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rgbClr val="FF9999"/>
            </a:solidFill>
            <a:ln>
              <a:noFill/>
            </a:ln>
            <a:effectLst/>
          </c:spPr>
          <c:invertIfNegative val="0"/>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[1]Sheet1!$B$43:$G$44</c:f>
              <c:strCache>
                <c:ptCount val="6"/>
                <c:pt idx="0">
                  <c:v>研修を行っている</c:v>
                </c:pt>
                <c:pt idx="1">
                  <c:v>計画相談の進め方について検討の場を設けている</c:v>
                </c:pt>
                <c:pt idx="2">
                  <c:v>事業所間の情報交換の場を設けている</c:v>
                </c:pt>
                <c:pt idx="3">
                  <c:v>計画相談の点検・評価を行っている</c:v>
                </c:pt>
                <c:pt idx="4">
                  <c:v>基幹相談支援センター
又は市町村職員が
助言を行っている</c:v>
                </c:pt>
                <c:pt idx="5">
                  <c:v>その他</c:v>
                </c:pt>
              </c:strCache>
            </c:strRef>
          </c:cat>
          <c:val>
            <c:numRef>
              <c:f>[1]Sheet1!$B$45:$G$45</c:f>
              <c:numCache>
                <c:formatCode>General</c:formatCode>
                <c:ptCount val="6"/>
                <c:pt idx="0">
                  <c:v>23</c:v>
                </c:pt>
                <c:pt idx="1">
                  <c:v>13</c:v>
                </c:pt>
                <c:pt idx="2">
                  <c:v>32</c:v>
                </c:pt>
                <c:pt idx="3">
                  <c:v>6</c:v>
                </c:pt>
                <c:pt idx="4">
                  <c:v>28</c:v>
                </c:pt>
                <c:pt idx="5">
                  <c:v>4</c:v>
                </c:pt>
              </c:numCache>
            </c:numRef>
          </c:val>
          <c:extLst>
            <c:ext xmlns:c16="http://schemas.microsoft.com/office/drawing/2014/chart" uri="{C3380CC4-5D6E-409C-BE32-E72D297353CC}">
              <c16:uniqueId val="{00000000-0FC5-4FA5-8E4D-367964297825}"/>
            </c:ext>
          </c:extLst>
        </c:ser>
        <c:ser>
          <c:idx val="1"/>
          <c:order val="1"/>
          <c:spPr>
            <a:solidFill>
              <a:schemeClr val="accent2"/>
            </a:solidFill>
            <a:ln>
              <a:noFill/>
            </a:ln>
            <a:effectLst/>
          </c:spPr>
          <c:invertIfNegative val="0"/>
          <c:cat>
            <c:strRef>
              <c:f>[1]Sheet1!$B$43:$G$44</c:f>
              <c:strCache>
                <c:ptCount val="6"/>
                <c:pt idx="0">
                  <c:v>研修を行っている</c:v>
                </c:pt>
                <c:pt idx="1">
                  <c:v>計画相談の進め方について検討の場を設けている</c:v>
                </c:pt>
                <c:pt idx="2">
                  <c:v>事業所間の情報交換の場を設けている</c:v>
                </c:pt>
                <c:pt idx="3">
                  <c:v>計画相談の点検・評価を行っている</c:v>
                </c:pt>
                <c:pt idx="4">
                  <c:v>基幹相談支援センター
又は市町村職員が
助言を行っている</c:v>
                </c:pt>
                <c:pt idx="5">
                  <c:v>その他</c:v>
                </c:pt>
              </c:strCache>
            </c:strRef>
          </c:cat>
          <c:val>
            <c:numRef>
              <c:f>[1]Sheet1!$B$46:$G$46</c:f>
              <c:numCache>
                <c:formatCode>General</c:formatCode>
                <c:ptCount val="6"/>
              </c:numCache>
            </c:numRef>
          </c:val>
          <c:extLst>
            <c:ext xmlns:c16="http://schemas.microsoft.com/office/drawing/2014/chart" uri="{C3380CC4-5D6E-409C-BE32-E72D297353CC}">
              <c16:uniqueId val="{00000001-0FC5-4FA5-8E4D-367964297825}"/>
            </c:ext>
          </c:extLst>
        </c:ser>
        <c:dLbls>
          <c:showLegendKey val="0"/>
          <c:showVal val="0"/>
          <c:showCatName val="0"/>
          <c:showSerName val="0"/>
          <c:showPercent val="0"/>
          <c:showBubbleSize val="0"/>
        </c:dLbls>
        <c:gapWidth val="48"/>
        <c:axId val="145854799"/>
        <c:axId val="145833583"/>
      </c:barChart>
      <c:catAx>
        <c:axId val="14585479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crossAx val="145833583"/>
        <c:crosses val="autoZero"/>
        <c:auto val="1"/>
        <c:lblAlgn val="ctr"/>
        <c:lblOffset val="100"/>
        <c:noMultiLvlLbl val="0"/>
      </c:catAx>
      <c:valAx>
        <c:axId val="145833583"/>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4585479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sz="1400" b="1"/>
            </a:pPr>
            <a:r>
              <a:rPr lang="ja-JP" sz="1800" b="1" dirty="0" err="1"/>
              <a:t>障がい</a:t>
            </a:r>
            <a:r>
              <a:rPr lang="ja-JP" sz="1800" b="1" dirty="0"/>
              <a:t>者相談支援事業の運営方法</a:t>
            </a:r>
          </a:p>
        </c:rich>
      </c:tx>
      <c:layout/>
      <c:overlay val="0"/>
    </c:title>
    <c:autoTitleDeleted val="0"/>
    <c:plotArea>
      <c:layout>
        <c:manualLayout>
          <c:layoutTarget val="inner"/>
          <c:xMode val="edge"/>
          <c:yMode val="edge"/>
          <c:x val="0.18584732916830776"/>
          <c:y val="0.19237180717294039"/>
          <c:w val="0.65125032068769895"/>
          <c:h val="0.72813273272666679"/>
        </c:manualLayout>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spPr>
    <a:ln>
      <a:solidFill>
        <a:schemeClr val="tx1"/>
      </a:solidFill>
    </a:ln>
  </c:spPr>
  <c:txPr>
    <a:bodyPr/>
    <a:lstStyle/>
    <a:p>
      <a:pPr>
        <a:defRPr sz="1800"/>
      </a:pPr>
      <a:endParaRPr lang="ja-JP"/>
    </a:p>
  </c:tx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790051602878364E-2"/>
          <c:y val="0.45568219692761408"/>
          <c:w val="0.63129238747281602"/>
          <c:h val="0.50871519326135484"/>
        </c:manualLayout>
      </c:layout>
      <c:barChart>
        <c:barDir val="col"/>
        <c:grouping val="clustered"/>
        <c:varyColors val="0"/>
        <c:dLbls>
          <c:showLegendKey val="0"/>
          <c:showVal val="0"/>
          <c:showCatName val="0"/>
          <c:showSerName val="0"/>
          <c:showPercent val="0"/>
          <c:showBubbleSize val="0"/>
        </c:dLbls>
        <c:gapWidth val="100"/>
        <c:axId val="79802368"/>
        <c:axId val="79962496"/>
      </c:barChart>
      <c:catAx>
        <c:axId val="79802368"/>
        <c:scaling>
          <c:orientation val="minMax"/>
        </c:scaling>
        <c:delete val="1"/>
        <c:axPos val="b"/>
        <c:majorTickMark val="out"/>
        <c:minorTickMark val="none"/>
        <c:tickLblPos val="nextTo"/>
        <c:crossAx val="79962496"/>
        <c:crosses val="autoZero"/>
        <c:auto val="1"/>
        <c:lblAlgn val="ctr"/>
        <c:lblOffset val="100"/>
        <c:noMultiLvlLbl val="0"/>
      </c:catAx>
      <c:valAx>
        <c:axId val="79962496"/>
        <c:scaling>
          <c:orientation val="minMax"/>
        </c:scaling>
        <c:delete val="0"/>
        <c:axPos val="l"/>
        <c:numFmt formatCode="General" sourceLinked="1"/>
        <c:majorTickMark val="out"/>
        <c:minorTickMark val="none"/>
        <c:tickLblPos val="nextTo"/>
        <c:crossAx val="79802368"/>
        <c:crosses val="autoZero"/>
        <c:crossBetween val="between"/>
      </c:valAx>
      <c:spPr>
        <a:noFill/>
        <a:ln w="25400">
          <a:noFill/>
        </a:ln>
      </c:spPr>
    </c:plotArea>
    <c:plotVisOnly val="1"/>
    <c:dispBlanksAs val="gap"/>
    <c:showDLblsOverMax val="0"/>
  </c:chart>
  <c:spPr>
    <a:ln>
      <a:solidFill>
        <a:schemeClr val="tx1"/>
      </a:solidFill>
    </a:ln>
  </c:sp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ja-JP" altLang="en-US" sz="1600" b="1"/>
              <a:t>主任相談支援専門員に期待する役割</a:t>
            </a:r>
          </a:p>
        </c:rich>
      </c:tx>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rgbClr val="FF9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[1]Sheet1!$B$66:$G$66</c:f>
              <c:strCache>
                <c:ptCount val="6"/>
                <c:pt idx="0">
                  <c:v>困難ケースの支援</c:v>
                </c:pt>
                <c:pt idx="1">
                  <c:v>地域・協議会における
中核的な役割</c:v>
                </c:pt>
                <c:pt idx="2">
                  <c:v>人材育成・後進の指導</c:v>
                </c:pt>
                <c:pt idx="3">
                  <c:v>困難ケースの
スーパービジョン</c:v>
                </c:pt>
                <c:pt idx="4">
                  <c:v>相談支援従事者研修のインターバル受入</c:v>
                </c:pt>
                <c:pt idx="5">
                  <c:v>その他</c:v>
                </c:pt>
              </c:strCache>
            </c:strRef>
          </c:cat>
          <c:val>
            <c:numRef>
              <c:f>[1]Sheet1!$B$67:$G$67</c:f>
              <c:numCache>
                <c:formatCode>General</c:formatCode>
                <c:ptCount val="6"/>
                <c:pt idx="0">
                  <c:v>28</c:v>
                </c:pt>
                <c:pt idx="1">
                  <c:v>28</c:v>
                </c:pt>
                <c:pt idx="2">
                  <c:v>30</c:v>
                </c:pt>
                <c:pt idx="3">
                  <c:v>20</c:v>
                </c:pt>
                <c:pt idx="4">
                  <c:v>24</c:v>
                </c:pt>
                <c:pt idx="5">
                  <c:v>3</c:v>
                </c:pt>
              </c:numCache>
            </c:numRef>
          </c:val>
          <c:extLst>
            <c:ext xmlns:c16="http://schemas.microsoft.com/office/drawing/2014/chart" uri="{C3380CC4-5D6E-409C-BE32-E72D297353CC}">
              <c16:uniqueId val="{00000000-AC98-4B32-970B-B0D45D8A9914}"/>
            </c:ext>
          </c:extLst>
        </c:ser>
        <c:dLbls>
          <c:showLegendKey val="0"/>
          <c:showVal val="0"/>
          <c:showCatName val="0"/>
          <c:showSerName val="0"/>
          <c:showPercent val="0"/>
          <c:showBubbleSize val="0"/>
        </c:dLbls>
        <c:gapWidth val="153"/>
        <c:axId val="141955519"/>
        <c:axId val="141949695"/>
      </c:barChart>
      <c:catAx>
        <c:axId val="14195551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41949695"/>
        <c:crosses val="autoZero"/>
        <c:auto val="1"/>
        <c:lblAlgn val="ctr"/>
        <c:lblOffset val="100"/>
        <c:noMultiLvlLbl val="0"/>
      </c:catAx>
      <c:valAx>
        <c:axId val="141949695"/>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4195551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790051602878364E-2"/>
          <c:y val="0.45568219692761408"/>
          <c:w val="0.63129238747281602"/>
          <c:h val="0.50871519326135484"/>
        </c:manualLayout>
      </c:layout>
      <c:barChart>
        <c:barDir val="col"/>
        <c:grouping val="clustered"/>
        <c:varyColors val="0"/>
        <c:dLbls>
          <c:showLegendKey val="0"/>
          <c:showVal val="0"/>
          <c:showCatName val="0"/>
          <c:showSerName val="0"/>
          <c:showPercent val="0"/>
          <c:showBubbleSize val="0"/>
        </c:dLbls>
        <c:gapWidth val="100"/>
        <c:axId val="79802368"/>
        <c:axId val="79962496"/>
      </c:barChart>
      <c:catAx>
        <c:axId val="79802368"/>
        <c:scaling>
          <c:orientation val="minMax"/>
        </c:scaling>
        <c:delete val="1"/>
        <c:axPos val="b"/>
        <c:majorTickMark val="out"/>
        <c:minorTickMark val="none"/>
        <c:tickLblPos val="nextTo"/>
        <c:crossAx val="79962496"/>
        <c:crosses val="autoZero"/>
        <c:auto val="1"/>
        <c:lblAlgn val="ctr"/>
        <c:lblOffset val="100"/>
        <c:noMultiLvlLbl val="0"/>
      </c:catAx>
      <c:valAx>
        <c:axId val="79962496"/>
        <c:scaling>
          <c:orientation val="minMax"/>
        </c:scaling>
        <c:delete val="0"/>
        <c:axPos val="l"/>
        <c:numFmt formatCode="General" sourceLinked="1"/>
        <c:majorTickMark val="out"/>
        <c:minorTickMark val="none"/>
        <c:tickLblPos val="nextTo"/>
        <c:crossAx val="79802368"/>
        <c:crosses val="autoZero"/>
        <c:crossBetween val="between"/>
      </c:valAx>
      <c:spPr>
        <a:noFill/>
        <a:ln w="25400">
          <a:noFill/>
        </a:ln>
      </c:spPr>
    </c:plotArea>
    <c:plotVisOnly val="1"/>
    <c:dispBlanksAs val="gap"/>
    <c:showDLblsOverMax val="0"/>
  </c:chart>
  <c:spPr>
    <a:ln>
      <a:solidFill>
        <a:schemeClr val="tx1"/>
      </a:solidFill>
    </a:ln>
  </c:sp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ja-JP" altLang="en-US" sz="1200" b="1"/>
              <a:t>主任相談支援専門員の自立支援協議会への参画</a:t>
            </a:r>
          </a:p>
        </c:rich>
      </c:tx>
      <c:layout>
        <c:manualLayout>
          <c:xMode val="edge"/>
          <c:yMode val="edge"/>
          <c:x val="0.13800543503670917"/>
          <c:y val="4.7295244388312598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rgbClr val="9999FF"/>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[1]Sheet1!$B$70:$D$70</c:f>
              <c:strCache>
                <c:ptCount val="3"/>
                <c:pt idx="0">
                  <c:v>事務局の運営</c:v>
                </c:pt>
                <c:pt idx="1">
                  <c:v>全体会に参画</c:v>
                </c:pt>
                <c:pt idx="2">
                  <c:v>部会に参画</c:v>
                </c:pt>
              </c:strCache>
            </c:strRef>
          </c:cat>
          <c:val>
            <c:numRef>
              <c:f>[1]Sheet1!$B$71:$D$71</c:f>
              <c:numCache>
                <c:formatCode>General</c:formatCode>
                <c:ptCount val="3"/>
                <c:pt idx="0">
                  <c:v>19</c:v>
                </c:pt>
                <c:pt idx="1">
                  <c:v>16</c:v>
                </c:pt>
                <c:pt idx="2">
                  <c:v>21</c:v>
                </c:pt>
              </c:numCache>
            </c:numRef>
          </c:val>
          <c:extLst>
            <c:ext xmlns:c16="http://schemas.microsoft.com/office/drawing/2014/chart" uri="{C3380CC4-5D6E-409C-BE32-E72D297353CC}">
              <c16:uniqueId val="{00000000-F6AD-41F7-89E9-270BA7F0CF6A}"/>
            </c:ext>
          </c:extLst>
        </c:ser>
        <c:dLbls>
          <c:showLegendKey val="0"/>
          <c:showVal val="0"/>
          <c:showCatName val="0"/>
          <c:showSerName val="0"/>
          <c:showPercent val="0"/>
          <c:showBubbleSize val="0"/>
        </c:dLbls>
        <c:gapWidth val="150"/>
        <c:axId val="223709039"/>
        <c:axId val="223691567"/>
      </c:barChart>
      <c:valAx>
        <c:axId val="22369156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223709039"/>
        <c:crosses val="autoZero"/>
        <c:crossBetween val="between"/>
      </c:valAx>
      <c:catAx>
        <c:axId val="223709039"/>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223691567"/>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790051602878364E-2"/>
          <c:y val="0.45568219692761408"/>
          <c:w val="0.63129238747281602"/>
          <c:h val="0.50871519326135484"/>
        </c:manualLayout>
      </c:layout>
      <c:barChart>
        <c:barDir val="col"/>
        <c:grouping val="clustered"/>
        <c:varyColors val="0"/>
        <c:dLbls>
          <c:showLegendKey val="0"/>
          <c:showVal val="0"/>
          <c:showCatName val="0"/>
          <c:showSerName val="0"/>
          <c:showPercent val="0"/>
          <c:showBubbleSize val="0"/>
        </c:dLbls>
        <c:gapWidth val="100"/>
        <c:axId val="79802368"/>
        <c:axId val="79962496"/>
      </c:barChart>
      <c:catAx>
        <c:axId val="79802368"/>
        <c:scaling>
          <c:orientation val="minMax"/>
        </c:scaling>
        <c:delete val="1"/>
        <c:axPos val="b"/>
        <c:majorTickMark val="out"/>
        <c:minorTickMark val="none"/>
        <c:tickLblPos val="nextTo"/>
        <c:crossAx val="79962496"/>
        <c:crosses val="autoZero"/>
        <c:auto val="1"/>
        <c:lblAlgn val="ctr"/>
        <c:lblOffset val="100"/>
        <c:noMultiLvlLbl val="0"/>
      </c:catAx>
      <c:valAx>
        <c:axId val="79962496"/>
        <c:scaling>
          <c:orientation val="minMax"/>
        </c:scaling>
        <c:delete val="0"/>
        <c:axPos val="l"/>
        <c:numFmt formatCode="General" sourceLinked="1"/>
        <c:majorTickMark val="out"/>
        <c:minorTickMark val="none"/>
        <c:tickLblPos val="nextTo"/>
        <c:crossAx val="79802368"/>
        <c:crosses val="autoZero"/>
        <c:crossBetween val="between"/>
      </c:valAx>
      <c:spPr>
        <a:noFill/>
        <a:ln w="25400">
          <a:noFill/>
        </a:ln>
      </c:spPr>
    </c:plotArea>
    <c:plotVisOnly val="1"/>
    <c:dispBlanksAs val="gap"/>
    <c:showDLblsOverMax val="0"/>
  </c:chart>
  <c:spPr>
    <a:ln>
      <a:solidFill>
        <a:schemeClr val="tx1"/>
      </a:solid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sz="1400" b="1"/>
            </a:pPr>
            <a:r>
              <a:rPr lang="ja-JP" sz="1800" b="1" dirty="0" err="1"/>
              <a:t>障がい</a:t>
            </a:r>
            <a:r>
              <a:rPr lang="ja-JP" sz="1800" b="1" dirty="0"/>
              <a:t>者相談支援事業の運営方法</a:t>
            </a:r>
          </a:p>
        </c:rich>
      </c:tx>
      <c:layout/>
      <c:overlay val="0"/>
    </c:title>
    <c:autoTitleDeleted val="0"/>
    <c:plotArea>
      <c:layout>
        <c:manualLayout>
          <c:layoutTarget val="inner"/>
          <c:xMode val="edge"/>
          <c:yMode val="edge"/>
          <c:x val="0.18584732916830776"/>
          <c:y val="0.19237180717294039"/>
          <c:w val="0.65125032068769895"/>
          <c:h val="0.72813273272666679"/>
        </c:manualLayout>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spPr>
    <a:ln>
      <a:solidFill>
        <a:schemeClr val="tx1"/>
      </a:solidFill>
    </a:ln>
  </c:spPr>
  <c:txPr>
    <a:bodyPr/>
    <a:lstStyle/>
    <a:p>
      <a:pPr>
        <a:defRPr sz="1800"/>
      </a:pPr>
      <a:endParaRPr lang="ja-JP"/>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ja-JP" altLang="en-US" sz="1600" b="1" dirty="0" smtClean="0"/>
              <a:t>基幹相談支援センターを設置している市町村における、</a:t>
            </a:r>
            <a:endParaRPr lang="en-US" altLang="ja-JP" sz="1600" b="1" dirty="0" smtClean="0"/>
          </a:p>
          <a:p>
            <a:pPr>
              <a:defRPr sz="1600" b="1"/>
            </a:pPr>
            <a:r>
              <a:rPr lang="ja-JP" altLang="en-US" sz="1600" b="1" dirty="0" smtClean="0"/>
              <a:t>「</a:t>
            </a:r>
            <a:r>
              <a:rPr lang="ja-JP" altLang="en-US" sz="1600" b="1" dirty="0"/>
              <a:t>総合的・専門的な相談支援の実施」の効果について</a:t>
            </a:r>
          </a:p>
        </c:rich>
      </c:tx>
      <c:layout>
        <c:manualLayout>
          <c:xMode val="edge"/>
          <c:yMode val="edge"/>
          <c:x val="0.23629806420560887"/>
          <c:y val="2.3716322899292461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rgbClr val="FFCC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'\\10.19.12.25\tisui\そ　相談支援関係\★相談支援実態調査【厚労省】\R4年度調査\06グラフ・データ作成用\02【市町村回答ファイル】　※府追加項目\[R4グラフ作成用データ【論点整理表】(児・者)報酬改定（全体データ）.xlsx]Sheet1'!$B$109:$G$109</c:f>
              <c:strCache>
                <c:ptCount val="6"/>
                <c:pt idx="0">
                  <c:v>３障がいに係る相談対応ができるようになった</c:v>
                </c:pt>
                <c:pt idx="1">
                  <c:v>強度行動障がい、高次脳機能障がいのある者への相談対応がスムーズになった</c:v>
                </c:pt>
                <c:pt idx="2">
                  <c:v>困難事例への対応がスムーズになった</c:v>
                </c:pt>
                <c:pt idx="3">
                  <c:v>相談支援事業所からの相談等が増えた</c:v>
                </c:pt>
                <c:pt idx="4">
                  <c:v>地域でのケア会議が活発になった</c:v>
                </c:pt>
                <c:pt idx="5">
                  <c:v>その他</c:v>
                </c:pt>
              </c:strCache>
            </c:strRef>
          </c:cat>
          <c:val>
            <c:numRef>
              <c:f>'\\10.19.12.25\tisui\そ　相談支援関係\★相談支援実態調査【厚労省】\R4年度調査\06グラフ・データ作成用\02【市町村回答ファイル】　※府追加項目\[R4グラフ作成用データ【論点整理表】(児・者)報酬改定（全体データ）.xlsx]Sheet1'!$B$110:$G$110</c:f>
              <c:numCache>
                <c:formatCode>General</c:formatCode>
                <c:ptCount val="6"/>
                <c:pt idx="0">
                  <c:v>23</c:v>
                </c:pt>
                <c:pt idx="1">
                  <c:v>9</c:v>
                </c:pt>
                <c:pt idx="2">
                  <c:v>26</c:v>
                </c:pt>
                <c:pt idx="3">
                  <c:v>21</c:v>
                </c:pt>
                <c:pt idx="4">
                  <c:v>9</c:v>
                </c:pt>
                <c:pt idx="5">
                  <c:v>2</c:v>
                </c:pt>
              </c:numCache>
            </c:numRef>
          </c:val>
          <c:extLst>
            <c:ext xmlns:c16="http://schemas.microsoft.com/office/drawing/2014/chart" uri="{C3380CC4-5D6E-409C-BE32-E72D297353CC}">
              <c16:uniqueId val="{00000000-5454-45A8-AC8C-82E700DC287D}"/>
            </c:ext>
          </c:extLst>
        </c:ser>
        <c:dLbls>
          <c:showLegendKey val="0"/>
          <c:showVal val="0"/>
          <c:showCatName val="0"/>
          <c:showSerName val="0"/>
          <c:showPercent val="0"/>
          <c:showBubbleSize val="0"/>
        </c:dLbls>
        <c:gapWidth val="130"/>
        <c:axId val="229731567"/>
        <c:axId val="229733231"/>
      </c:barChart>
      <c:catAx>
        <c:axId val="22973156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229733231"/>
        <c:crosses val="autoZero"/>
        <c:auto val="1"/>
        <c:lblAlgn val="ctr"/>
        <c:lblOffset val="100"/>
        <c:noMultiLvlLbl val="0"/>
      </c:catAx>
      <c:valAx>
        <c:axId val="229733231"/>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22973156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sz="1400" b="1"/>
            </a:pPr>
            <a:r>
              <a:rPr lang="ja-JP" sz="1800" b="1" dirty="0" err="1"/>
              <a:t>障がい</a:t>
            </a:r>
            <a:r>
              <a:rPr lang="ja-JP" sz="1800" b="1" dirty="0"/>
              <a:t>者相談支援事業の運営方法</a:t>
            </a:r>
          </a:p>
        </c:rich>
      </c:tx>
      <c:layout/>
      <c:overlay val="0"/>
    </c:title>
    <c:autoTitleDeleted val="0"/>
    <c:plotArea>
      <c:layout>
        <c:manualLayout>
          <c:layoutTarget val="inner"/>
          <c:xMode val="edge"/>
          <c:yMode val="edge"/>
          <c:x val="0.18584732916830776"/>
          <c:y val="0.19237180717294039"/>
          <c:w val="0.65125032068769895"/>
          <c:h val="0.72813273272666679"/>
        </c:manualLayout>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spPr>
    <a:ln>
      <a:solidFill>
        <a:schemeClr val="tx1"/>
      </a:solidFill>
    </a:ln>
  </c:spPr>
  <c:txPr>
    <a:bodyPr/>
    <a:lstStyle/>
    <a:p>
      <a:pPr>
        <a:defRPr sz="1800"/>
      </a:pPr>
      <a:endParaRPr lang="ja-JP"/>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ja-JP" altLang="en-US" sz="1800" b="1"/>
              <a:t>「地域の相談支援体制の強化の取組」の効果について</a:t>
            </a:r>
          </a:p>
        </c:rich>
      </c:tx>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27356715397881481"/>
          <c:y val="0.20397227653812036"/>
          <c:w val="0.64653296793148596"/>
          <c:h val="0.71477653834937305"/>
        </c:manualLayout>
      </c:layout>
      <c:barChart>
        <c:barDir val="bar"/>
        <c:grouping val="clustered"/>
        <c:varyColors val="0"/>
        <c:ser>
          <c:idx val="0"/>
          <c:order val="0"/>
          <c:spPr>
            <a:solidFill>
              <a:srgbClr val="00FF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[1]Sheet1!$B$111:$F$111</c:f>
              <c:strCache>
                <c:ptCount val="5"/>
                <c:pt idx="0">
                  <c:v>地域自立支援協議会の
活動（地域づくり）が
活性化した</c:v>
                </c:pt>
                <c:pt idx="1">
                  <c:v>関係機関との調整が
スムーズになった</c:v>
                </c:pt>
                <c:pt idx="2">
                  <c:v>相談支援事業所が
増えた</c:v>
                </c:pt>
                <c:pt idx="3">
                  <c:v>人材育成のための
研修会等が地域で
行われるようになった</c:v>
                </c:pt>
                <c:pt idx="4">
                  <c:v>地域において
ＳＶできる人材が増えた</c:v>
                </c:pt>
              </c:strCache>
            </c:strRef>
          </c:cat>
          <c:val>
            <c:numRef>
              <c:f>[1]Sheet1!$B$112:$F$112</c:f>
              <c:numCache>
                <c:formatCode>General</c:formatCode>
                <c:ptCount val="5"/>
                <c:pt idx="0">
                  <c:v>25</c:v>
                </c:pt>
                <c:pt idx="1">
                  <c:v>26</c:v>
                </c:pt>
                <c:pt idx="2">
                  <c:v>5</c:v>
                </c:pt>
                <c:pt idx="3">
                  <c:v>12</c:v>
                </c:pt>
                <c:pt idx="4">
                  <c:v>6</c:v>
                </c:pt>
              </c:numCache>
            </c:numRef>
          </c:val>
          <c:extLst>
            <c:ext xmlns:c16="http://schemas.microsoft.com/office/drawing/2014/chart" uri="{C3380CC4-5D6E-409C-BE32-E72D297353CC}">
              <c16:uniqueId val="{00000000-9D7F-4325-8FB0-6539CAD2FD39}"/>
            </c:ext>
          </c:extLst>
        </c:ser>
        <c:dLbls>
          <c:showLegendKey val="0"/>
          <c:showVal val="0"/>
          <c:showCatName val="0"/>
          <c:showSerName val="0"/>
          <c:showPercent val="0"/>
          <c:showBubbleSize val="0"/>
        </c:dLbls>
        <c:gapWidth val="169"/>
        <c:axId val="223688655"/>
        <c:axId val="223698639"/>
      </c:barChart>
      <c:catAx>
        <c:axId val="22368865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223698639"/>
        <c:crosses val="autoZero"/>
        <c:auto val="1"/>
        <c:lblAlgn val="ctr"/>
        <c:lblOffset val="100"/>
        <c:noMultiLvlLbl val="0"/>
      </c:catAx>
      <c:valAx>
        <c:axId val="223698639"/>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2236886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sz="1400" b="1"/>
            </a:pPr>
            <a:r>
              <a:rPr lang="ja-JP" sz="1800" b="1" dirty="0" err="1"/>
              <a:t>障がい</a:t>
            </a:r>
            <a:r>
              <a:rPr lang="ja-JP" sz="1800" b="1" dirty="0"/>
              <a:t>者相談支援事業の運営方法</a:t>
            </a:r>
          </a:p>
        </c:rich>
      </c:tx>
      <c:layout/>
      <c:overlay val="0"/>
    </c:title>
    <c:autoTitleDeleted val="0"/>
    <c:plotArea>
      <c:layout>
        <c:manualLayout>
          <c:layoutTarget val="inner"/>
          <c:xMode val="edge"/>
          <c:yMode val="edge"/>
          <c:x val="0.18584732916830776"/>
          <c:y val="0.19237180717294039"/>
          <c:w val="0.65125032068769895"/>
          <c:h val="0.72813273272666679"/>
        </c:manualLayout>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spPr>
    <a:ln>
      <a:solidFill>
        <a:schemeClr val="tx1"/>
      </a:solidFill>
    </a:ln>
  </c:spPr>
  <c:txPr>
    <a:bodyPr/>
    <a:lstStyle/>
    <a:p>
      <a:pPr>
        <a:defRPr sz="1800"/>
      </a:pPr>
      <a:endParaRPr lang="ja-JP"/>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ja-JP" altLang="en-US" sz="1600" b="1"/>
              <a:t>「地域移行・地域定着の促進の取組」の効果について</a:t>
            </a:r>
          </a:p>
        </c:rich>
      </c:tx>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4367343482158762"/>
          <c:y val="0.10729491063157663"/>
          <c:w val="0.52914562873365512"/>
          <c:h val="0.79716955033983072"/>
        </c:manualLayout>
      </c:layout>
      <c:barChart>
        <c:barDir val="bar"/>
        <c:grouping val="clustered"/>
        <c:varyColors val="0"/>
        <c:ser>
          <c:idx val="0"/>
          <c:order val="0"/>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[1]Sheet1!$B$113:$G$113</c:f>
              <c:strCache>
                <c:ptCount val="6"/>
                <c:pt idx="0">
                  <c:v>地域移行支援の実施件数が増えた</c:v>
                </c:pt>
                <c:pt idx="1">
                  <c:v>本人や家族からの地域移行や地域生活への要望が増えた</c:v>
                </c:pt>
                <c:pt idx="2">
                  <c:v>入所施設や精神科病院から地域移行する件数が増えた</c:v>
                </c:pt>
                <c:pt idx="3">
                  <c:v>居住について、住民の理解が進んだ</c:v>
                </c:pt>
                <c:pt idx="4">
                  <c:v>関わってくれる事業者や住民が増えた</c:v>
                </c:pt>
                <c:pt idx="5">
                  <c:v>その他</c:v>
                </c:pt>
              </c:strCache>
            </c:strRef>
          </c:cat>
          <c:val>
            <c:numRef>
              <c:f>[1]Sheet1!$B$114:$G$114</c:f>
              <c:numCache>
                <c:formatCode>General</c:formatCode>
                <c:ptCount val="6"/>
                <c:pt idx="0">
                  <c:v>5</c:v>
                </c:pt>
                <c:pt idx="1">
                  <c:v>3</c:v>
                </c:pt>
                <c:pt idx="2">
                  <c:v>6</c:v>
                </c:pt>
                <c:pt idx="3">
                  <c:v>1</c:v>
                </c:pt>
                <c:pt idx="4">
                  <c:v>10</c:v>
                </c:pt>
                <c:pt idx="5">
                  <c:v>7</c:v>
                </c:pt>
              </c:numCache>
            </c:numRef>
          </c:val>
          <c:extLst>
            <c:ext xmlns:c16="http://schemas.microsoft.com/office/drawing/2014/chart" uri="{C3380CC4-5D6E-409C-BE32-E72D297353CC}">
              <c16:uniqueId val="{00000000-F314-4B70-B238-AB8A697BFE47}"/>
            </c:ext>
          </c:extLst>
        </c:ser>
        <c:dLbls>
          <c:showLegendKey val="0"/>
          <c:showVal val="0"/>
          <c:showCatName val="0"/>
          <c:showSerName val="0"/>
          <c:showPercent val="0"/>
          <c:showBubbleSize val="0"/>
        </c:dLbls>
        <c:gapWidth val="134"/>
        <c:axId val="223712783"/>
        <c:axId val="223694063"/>
      </c:barChart>
      <c:catAx>
        <c:axId val="2237127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223694063"/>
        <c:crosses val="autoZero"/>
        <c:auto val="1"/>
        <c:lblAlgn val="ctr"/>
        <c:lblOffset val="100"/>
        <c:noMultiLvlLbl val="0"/>
      </c:catAx>
      <c:valAx>
        <c:axId val="22369406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22371278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790051602878364E-2"/>
          <c:y val="0.45568219692761408"/>
          <c:w val="0.63129238747281602"/>
          <c:h val="0.50871519326135484"/>
        </c:manualLayout>
      </c:layout>
      <c:barChart>
        <c:barDir val="col"/>
        <c:grouping val="clustered"/>
        <c:varyColors val="0"/>
        <c:dLbls>
          <c:showLegendKey val="0"/>
          <c:showVal val="0"/>
          <c:showCatName val="0"/>
          <c:showSerName val="0"/>
          <c:showPercent val="0"/>
          <c:showBubbleSize val="0"/>
        </c:dLbls>
        <c:gapWidth val="100"/>
        <c:axId val="79802368"/>
        <c:axId val="79962496"/>
      </c:barChart>
      <c:catAx>
        <c:axId val="79802368"/>
        <c:scaling>
          <c:orientation val="minMax"/>
        </c:scaling>
        <c:delete val="1"/>
        <c:axPos val="b"/>
        <c:majorTickMark val="out"/>
        <c:minorTickMark val="none"/>
        <c:tickLblPos val="nextTo"/>
        <c:crossAx val="79962496"/>
        <c:crosses val="autoZero"/>
        <c:auto val="1"/>
        <c:lblAlgn val="ctr"/>
        <c:lblOffset val="100"/>
        <c:noMultiLvlLbl val="0"/>
      </c:catAx>
      <c:valAx>
        <c:axId val="79962496"/>
        <c:scaling>
          <c:orientation val="minMax"/>
        </c:scaling>
        <c:delete val="0"/>
        <c:axPos val="l"/>
        <c:numFmt formatCode="General" sourceLinked="1"/>
        <c:majorTickMark val="out"/>
        <c:minorTickMark val="none"/>
        <c:tickLblPos val="nextTo"/>
        <c:crossAx val="79802368"/>
        <c:crosses val="autoZero"/>
        <c:crossBetween val="between"/>
      </c:valAx>
      <c:spPr>
        <a:noFill/>
        <a:ln w="25400">
          <a:noFill/>
        </a:ln>
      </c:spPr>
    </c:plotArea>
    <c:plotVisOnly val="1"/>
    <c:dispBlanksAs val="gap"/>
    <c:showDLblsOverMax val="0"/>
  </c:chart>
  <c:spPr>
    <a:ln>
      <a:solidFill>
        <a:schemeClr val="tx1"/>
      </a:solidFill>
    </a:ln>
  </c:sp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ja-JP" altLang="en-US" sz="1800" b="1"/>
              <a:t>「権利擁護・虐待防止」の効果について</a:t>
            </a:r>
          </a:p>
        </c:rich>
      </c:tx>
      <c:layout>
        <c:manualLayout>
          <c:xMode val="edge"/>
          <c:yMode val="edge"/>
          <c:x val="0.28061525468914172"/>
          <c:y val="5.831246481738097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31229363851205239"/>
          <c:y val="0.27363423794763186"/>
          <c:w val="0.67341621304033583"/>
          <c:h val="0.67225700150706647"/>
        </c:manualLayout>
      </c:layout>
      <c:barChart>
        <c:barDir val="bar"/>
        <c:grouping val="clustered"/>
        <c:varyColors val="0"/>
        <c:ser>
          <c:idx val="0"/>
          <c:order val="0"/>
          <c:spPr>
            <a:solidFill>
              <a:srgbClr val="9999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[1]Sheet1!$B$115:$G$115</c:f>
              <c:strCache>
                <c:ptCount val="6"/>
                <c:pt idx="0">
                  <c:v>通報件数が増えた</c:v>
                </c:pt>
                <c:pt idx="1">
                  <c:v>本人や家族からの相談等が
増えた</c:v>
                </c:pt>
                <c:pt idx="2">
                  <c:v>虐待や権利擁護に
関する研修依頼が増える</c:v>
                </c:pt>
                <c:pt idx="3">
                  <c:v>成年後見の首長
申立てが増えた</c:v>
                </c:pt>
                <c:pt idx="4">
                  <c:v>市民後見人や法人後見を実施する法人が増えた</c:v>
                </c:pt>
                <c:pt idx="5">
                  <c:v>その他</c:v>
                </c:pt>
              </c:strCache>
            </c:strRef>
          </c:cat>
          <c:val>
            <c:numRef>
              <c:f>[1]Sheet1!$B$116:$G$116</c:f>
              <c:numCache>
                <c:formatCode>General</c:formatCode>
                <c:ptCount val="6"/>
                <c:pt idx="0">
                  <c:v>13</c:v>
                </c:pt>
                <c:pt idx="1">
                  <c:v>16</c:v>
                </c:pt>
                <c:pt idx="2">
                  <c:v>3</c:v>
                </c:pt>
                <c:pt idx="3">
                  <c:v>4</c:v>
                </c:pt>
                <c:pt idx="4">
                  <c:v>3</c:v>
                </c:pt>
                <c:pt idx="5">
                  <c:v>3</c:v>
                </c:pt>
              </c:numCache>
            </c:numRef>
          </c:val>
          <c:extLst>
            <c:ext xmlns:c16="http://schemas.microsoft.com/office/drawing/2014/chart" uri="{C3380CC4-5D6E-409C-BE32-E72D297353CC}">
              <c16:uniqueId val="{00000000-BF4B-4767-9A42-F46E4DF6D858}"/>
            </c:ext>
          </c:extLst>
        </c:ser>
        <c:dLbls>
          <c:showLegendKey val="0"/>
          <c:showVal val="0"/>
          <c:showCatName val="0"/>
          <c:showSerName val="0"/>
          <c:showPercent val="0"/>
          <c:showBubbleSize val="0"/>
        </c:dLbls>
        <c:gapWidth val="133"/>
        <c:axId val="141965919"/>
        <c:axId val="141956351"/>
      </c:barChart>
      <c:catAx>
        <c:axId val="14196591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141956351"/>
        <c:crosses val="autoZero"/>
        <c:auto val="1"/>
        <c:lblAlgn val="ctr"/>
        <c:lblOffset val="100"/>
        <c:noMultiLvlLbl val="0"/>
      </c:catAx>
      <c:valAx>
        <c:axId val="141956351"/>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4196591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790051602878364E-2"/>
          <c:y val="0.45568219692761408"/>
          <c:w val="0.63129238747281602"/>
          <c:h val="0.50871519326135484"/>
        </c:manualLayout>
      </c:layout>
      <c:barChart>
        <c:barDir val="col"/>
        <c:grouping val="clustered"/>
        <c:varyColors val="0"/>
        <c:dLbls>
          <c:showLegendKey val="0"/>
          <c:showVal val="0"/>
          <c:showCatName val="0"/>
          <c:showSerName val="0"/>
          <c:showPercent val="0"/>
          <c:showBubbleSize val="0"/>
        </c:dLbls>
        <c:gapWidth val="100"/>
        <c:axId val="79802368"/>
        <c:axId val="79962496"/>
      </c:barChart>
      <c:catAx>
        <c:axId val="79802368"/>
        <c:scaling>
          <c:orientation val="minMax"/>
        </c:scaling>
        <c:delete val="1"/>
        <c:axPos val="b"/>
        <c:majorTickMark val="out"/>
        <c:minorTickMark val="none"/>
        <c:tickLblPos val="nextTo"/>
        <c:crossAx val="79962496"/>
        <c:crosses val="autoZero"/>
        <c:auto val="1"/>
        <c:lblAlgn val="ctr"/>
        <c:lblOffset val="100"/>
        <c:noMultiLvlLbl val="0"/>
      </c:catAx>
      <c:valAx>
        <c:axId val="79962496"/>
        <c:scaling>
          <c:orientation val="minMax"/>
        </c:scaling>
        <c:delete val="0"/>
        <c:axPos val="l"/>
        <c:numFmt formatCode="General" sourceLinked="1"/>
        <c:majorTickMark val="out"/>
        <c:minorTickMark val="none"/>
        <c:tickLblPos val="nextTo"/>
        <c:crossAx val="79802368"/>
        <c:crosses val="autoZero"/>
        <c:crossBetween val="between"/>
      </c:valAx>
      <c:spPr>
        <a:noFill/>
        <a:ln w="25400">
          <a:noFill/>
        </a:ln>
      </c:spPr>
    </c:plotArea>
    <c:plotVisOnly val="1"/>
    <c:dispBlanksAs val="gap"/>
    <c:showDLblsOverMax val="0"/>
  </c:chart>
  <c:spPr>
    <a:ln>
      <a:solidFill>
        <a:schemeClr val="tx1"/>
      </a:solid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ysClr val="windowText" lastClr="000000">
                    <a:lumMod val="65000"/>
                    <a:lumOff val="35000"/>
                  </a:sysClr>
                </a:solidFill>
                <a:latin typeface="+mn-lt"/>
                <a:ea typeface="+mn-ea"/>
                <a:cs typeface="+mn-cs"/>
              </a:defRPr>
            </a:pPr>
            <a:r>
              <a:rPr lang="ja-JP" altLang="ja-JP" sz="1600" b="1" i="0" baseline="0" dirty="0" err="1">
                <a:solidFill>
                  <a:schemeClr val="tx1"/>
                </a:solidFill>
                <a:effectLst/>
              </a:rPr>
              <a:t>障がい</a:t>
            </a:r>
            <a:r>
              <a:rPr lang="ja-JP" altLang="ja-JP" sz="1600" b="1" i="0" baseline="0" dirty="0">
                <a:solidFill>
                  <a:schemeClr val="tx1"/>
                </a:solidFill>
                <a:effectLst/>
              </a:rPr>
              <a:t>者相談支援事業の運営方法</a:t>
            </a:r>
            <a:endParaRPr lang="ja-JP" altLang="ja-JP" sz="1600" dirty="0">
              <a:solidFill>
                <a:schemeClr val="tx1"/>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ysClr val="windowText" lastClr="000000">
                    <a:lumMod val="65000"/>
                    <a:lumOff val="35000"/>
                  </a:sysClr>
                </a:solidFill>
                <a:latin typeface="+mn-lt"/>
                <a:ea typeface="+mn-ea"/>
                <a:cs typeface="+mn-cs"/>
              </a:defRPr>
            </a:pPr>
            <a:endParaRPr lang="ja-JP" altLang="en-US" sz="1200" dirty="0"/>
          </a:p>
        </c:rich>
      </c:tx>
      <c:layout>
        <c:manualLayout>
          <c:xMode val="edge"/>
          <c:yMode val="edge"/>
          <c:x val="0.12625564625860725"/>
          <c:y val="6.9348926456635235E-2"/>
        </c:manualLayout>
      </c:layout>
      <c:overlay val="0"/>
      <c:spPr>
        <a:noFill/>
        <a:ln w="25400">
          <a:noFill/>
        </a:ln>
      </c:spPr>
    </c:title>
    <c:autoTitleDeleted val="0"/>
    <c:plotArea>
      <c:layout>
        <c:manualLayout>
          <c:layoutTarget val="inner"/>
          <c:xMode val="edge"/>
          <c:yMode val="edge"/>
          <c:x val="0.24801086958074134"/>
          <c:y val="0.29720157547827591"/>
          <c:w val="0.5983744675490027"/>
          <c:h val="0.6687662072371614"/>
        </c:manualLayout>
      </c:layout>
      <c:pieChart>
        <c:varyColors val="1"/>
        <c:ser>
          <c:idx val="0"/>
          <c:order val="0"/>
          <c:explosion val="4"/>
          <c:dPt>
            <c:idx val="0"/>
            <c:bubble3D val="0"/>
            <c:spPr>
              <a:solidFill>
                <a:srgbClr val="9999FF"/>
              </a:solidFill>
              <a:ln w="19050">
                <a:solidFill>
                  <a:schemeClr val="lt1"/>
                </a:solidFill>
              </a:ln>
              <a:effectLst/>
            </c:spPr>
            <c:extLst>
              <c:ext xmlns:c16="http://schemas.microsoft.com/office/drawing/2014/chart" uri="{C3380CC4-5D6E-409C-BE32-E72D297353CC}">
                <c16:uniqueId val="{00000001-CA0D-4ED7-B010-6FF0AF748C02}"/>
              </c:ext>
            </c:extLst>
          </c:dPt>
          <c:dPt>
            <c:idx val="1"/>
            <c:bubble3D val="0"/>
            <c:explosion val="0"/>
            <c:spPr>
              <a:solidFill>
                <a:srgbClr val="FFCCCC"/>
              </a:solidFill>
              <a:ln w="19050">
                <a:solidFill>
                  <a:schemeClr val="lt1"/>
                </a:solidFill>
              </a:ln>
              <a:effectLst/>
            </c:spPr>
            <c:extLst>
              <c:ext xmlns:c16="http://schemas.microsoft.com/office/drawing/2014/chart" uri="{C3380CC4-5D6E-409C-BE32-E72D297353CC}">
                <c16:uniqueId val="{00000003-CA0D-4ED7-B010-6FF0AF748C02}"/>
              </c:ext>
            </c:extLst>
          </c:dPt>
          <c:dPt>
            <c:idx val="2"/>
            <c:bubble3D val="0"/>
            <c:spPr>
              <a:solidFill>
                <a:srgbClr val="92D050"/>
              </a:solidFill>
              <a:ln w="19050">
                <a:solidFill>
                  <a:schemeClr val="lt1"/>
                </a:solidFill>
              </a:ln>
              <a:effectLst/>
            </c:spPr>
            <c:extLst>
              <c:ext xmlns:c16="http://schemas.microsoft.com/office/drawing/2014/chart" uri="{C3380CC4-5D6E-409C-BE32-E72D297353CC}">
                <c16:uniqueId val="{00000005-CA0D-4ED7-B010-6FF0AF748C02}"/>
              </c:ext>
            </c:extLst>
          </c:dPt>
          <c:dPt>
            <c:idx val="3"/>
            <c:bubble3D val="0"/>
            <c:explosion val="0"/>
            <c:spPr>
              <a:solidFill>
                <a:srgbClr val="CC3399"/>
              </a:solidFill>
              <a:ln w="19050">
                <a:solidFill>
                  <a:schemeClr val="lt1"/>
                </a:solidFill>
              </a:ln>
              <a:effectLst/>
            </c:spPr>
            <c:extLst>
              <c:ext xmlns:c16="http://schemas.microsoft.com/office/drawing/2014/chart" uri="{C3380CC4-5D6E-409C-BE32-E72D297353CC}">
                <c16:uniqueId val="{00000007-CA0D-4ED7-B010-6FF0AF748C02}"/>
              </c:ext>
            </c:extLst>
          </c:dPt>
          <c:dLbls>
            <c:dLbl>
              <c:idx val="0"/>
              <c:layout>
                <c:manualLayout>
                  <c:x val="-0.18961584455208066"/>
                  <c:y val="-0.19776406602693508"/>
                </c:manualLayout>
              </c:layout>
              <c:tx>
                <c:rich>
                  <a:bodyPr wrap="square" lIns="38100" tIns="19050" rIns="38100" bIns="19050" anchor="ctr">
                    <a:noAutofit/>
                  </a:bodyPr>
                  <a:lstStyle/>
                  <a:p>
                    <a:pPr>
                      <a:defRPr/>
                    </a:pPr>
                    <a:fld id="{C6496018-61B4-459B-B8D0-45AD92D767E0}" type="CATEGORYNAME">
                      <a:rPr lang="ja-JP" altLang="en-US" sz="1400"/>
                      <a:pPr>
                        <a:defRPr/>
                      </a:pPr>
                      <a:t>[分類名]</a:t>
                    </a:fld>
                    <a:r>
                      <a:rPr lang="ja-JP" altLang="en-US" sz="1400" baseline="0" dirty="0"/>
                      <a:t>
</a:t>
                    </a:r>
                    <a:fld id="{67B15A67-04D5-4F74-B5D3-82E317604A45}" type="VALUE">
                      <a:rPr lang="en-US" altLang="ja-JP" sz="1400" baseline="0"/>
                      <a:pPr>
                        <a:defRPr/>
                      </a:pPr>
                      <a:t>[値]</a:t>
                    </a:fld>
                    <a:r>
                      <a:rPr lang="ja-JP" altLang="en-US" sz="1400" baseline="0" dirty="0"/>
                      <a:t>
</a:t>
                    </a:r>
                    <a:fld id="{31833C7D-12FB-466D-93DC-6535F9FF09B1}" type="PERCENTAGE">
                      <a:rPr lang="en-US" altLang="ja-JP" sz="1400" baseline="0"/>
                      <a:pPr>
                        <a:defRPr/>
                      </a:pPr>
                      <a:t>[パーセンテージ]</a:t>
                    </a:fld>
                    <a:endParaRPr lang="ja-JP" altLang="en-US" sz="1400" baseline="0" dirty="0"/>
                  </a:p>
                </c:rich>
              </c:tx>
              <c:spPr>
                <a:noFill/>
                <a:ln w="25400">
                  <a:noFill/>
                </a:ln>
              </c:spPr>
              <c:dLblPos val="bestFit"/>
              <c:showLegendKey val="0"/>
              <c:showVal val="1"/>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c15:spPr>
                  <c15:layout>
                    <c:manualLayout>
                      <c:w val="0.21283530006412896"/>
                      <c:h val="0.29544018035283431"/>
                    </c:manualLayout>
                  </c15:layout>
                  <c15:dlblFieldTable/>
                  <c15:showDataLabelsRange val="0"/>
                </c:ext>
                <c:ext xmlns:c16="http://schemas.microsoft.com/office/drawing/2014/chart" uri="{C3380CC4-5D6E-409C-BE32-E72D297353CC}">
                  <c16:uniqueId val="{00000001-CA0D-4ED7-B010-6FF0AF748C02}"/>
                </c:ext>
              </c:extLst>
            </c:dLbl>
            <c:dLbl>
              <c:idx val="1"/>
              <c:layout>
                <c:manualLayout>
                  <c:x val="7.7850004438912573E-2"/>
                  <c:y val="-2.7037960161555869E-2"/>
                </c:manualLayout>
              </c:layout>
              <c:tx>
                <c:rich>
                  <a:bodyPr wrap="square" lIns="38100" tIns="19050" rIns="38100" bIns="19050" anchor="ctr">
                    <a:noAutofit/>
                  </a:bodyPr>
                  <a:lstStyle/>
                  <a:p>
                    <a:pPr>
                      <a:defRPr/>
                    </a:pPr>
                    <a:fld id="{F16F30E7-4CD8-4DE8-9E99-9FE0B15F4269}" type="CATEGORYNAME">
                      <a:rPr lang="ja-JP" altLang="en-US" sz="1400"/>
                      <a:pPr>
                        <a:defRPr/>
                      </a:pPr>
                      <a:t>[分類名]</a:t>
                    </a:fld>
                    <a:r>
                      <a:rPr lang="ja-JP" altLang="en-US" sz="1050" baseline="0" dirty="0"/>
                      <a:t>
</a:t>
                    </a:r>
                    <a:fld id="{DDD1F6ED-BAC8-4391-AB0F-2FDCD9B73B6B}" type="VALUE">
                      <a:rPr lang="en-US" altLang="ja-JP" sz="1400" baseline="0"/>
                      <a:pPr>
                        <a:defRPr/>
                      </a:pPr>
                      <a:t>[値]</a:t>
                    </a:fld>
                    <a:r>
                      <a:rPr lang="ja-JP" altLang="en-US" sz="1400" baseline="0" dirty="0"/>
                      <a:t>
</a:t>
                    </a:r>
                    <a:fld id="{8F1324AC-D97E-47F5-A77B-98E31FDAD739}" type="PERCENTAGE">
                      <a:rPr lang="en-US" altLang="ja-JP" sz="1400" baseline="0"/>
                      <a:pPr>
                        <a:defRPr/>
                      </a:pPr>
                      <a:t>[パーセンテージ]</a:t>
                    </a:fld>
                    <a:endParaRPr lang="ja-JP" altLang="en-US" sz="1400" baseline="0" dirty="0"/>
                  </a:p>
                </c:rich>
              </c:tx>
              <c:spPr>
                <a:noFill/>
                <a:ln w="25400">
                  <a:noFill/>
                </a:ln>
              </c:spPr>
              <c:dLblPos val="bestFit"/>
              <c:showLegendKey val="0"/>
              <c:showVal val="1"/>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c15:spPr>
                  <c15:layout>
                    <c:manualLayout>
                      <c:w val="0.30760366641457715"/>
                      <c:h val="0.24435395799151491"/>
                    </c:manualLayout>
                  </c15:layout>
                  <c15:dlblFieldTable/>
                  <c15:showDataLabelsRange val="0"/>
                </c:ext>
                <c:ext xmlns:c16="http://schemas.microsoft.com/office/drawing/2014/chart" uri="{C3380CC4-5D6E-409C-BE32-E72D297353CC}">
                  <c16:uniqueId val="{00000003-CA0D-4ED7-B010-6FF0AF748C02}"/>
                </c:ext>
              </c:extLst>
            </c:dLbl>
            <c:dLbl>
              <c:idx val="2"/>
              <c:layout>
                <c:manualLayout>
                  <c:x val="-0.327197401285995"/>
                  <c:y val="0.15269190808849803"/>
                </c:manualLayout>
              </c:layout>
              <c:spPr>
                <a:noFill/>
                <a:ln w="25400">
                  <a:noFill/>
                </a:ln>
              </c:spPr>
              <c:txPr>
                <a:bodyPr wrap="square" lIns="38100" tIns="19050" rIns="38100" bIns="19050" anchor="ctr">
                  <a:noAutofit/>
                </a:bodyPr>
                <a:lstStyle/>
                <a:p>
                  <a:pPr>
                    <a:defRPr/>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c15:spPr>
                  <c15:layout>
                    <c:manualLayout>
                      <c:w val="0.23812793942132052"/>
                      <c:h val="0.39366605294693841"/>
                    </c:manualLayout>
                  </c15:layout>
                </c:ext>
                <c:ext xmlns:c16="http://schemas.microsoft.com/office/drawing/2014/chart" uri="{C3380CC4-5D6E-409C-BE32-E72D297353CC}">
                  <c16:uniqueId val="{00000005-CA0D-4ED7-B010-6FF0AF748C02}"/>
                </c:ext>
              </c:extLst>
            </c:dLbl>
            <c:dLbl>
              <c:idx val="3"/>
              <c:layout>
                <c:manualLayout>
                  <c:x val="0.32115850275606866"/>
                  <c:y val="1.5214324532350044E-2"/>
                </c:manualLayout>
              </c:layout>
              <c:tx>
                <c:rich>
                  <a:bodyPr wrap="square" lIns="38100" tIns="19050" rIns="38100" bIns="19050" anchor="ctr">
                    <a:noAutofit/>
                  </a:bodyPr>
                  <a:lstStyle/>
                  <a:p>
                    <a:pPr>
                      <a:defRPr/>
                    </a:pPr>
                    <a:fld id="{F06EAC03-FA3F-4F93-8EDC-391451DA02DC}" type="CATEGORYNAME">
                      <a:rPr lang="ja-JP" altLang="en-US" sz="1400"/>
                      <a:pPr>
                        <a:defRPr/>
                      </a:pPr>
                      <a:t>[分類名]</a:t>
                    </a:fld>
                    <a:r>
                      <a:rPr lang="ja-JP" altLang="en-US" sz="1400" baseline="0" dirty="0"/>
                      <a:t>
</a:t>
                    </a:r>
                    <a:fld id="{2C4B48C2-8EC8-4918-86B5-290BBAFBAD3C}" type="VALUE">
                      <a:rPr lang="en-US" altLang="ja-JP" sz="1400" baseline="0"/>
                      <a:pPr>
                        <a:defRPr/>
                      </a:pPr>
                      <a:t>[値]</a:t>
                    </a:fld>
                    <a:r>
                      <a:rPr lang="en-US" altLang="ja-JP" sz="1400" baseline="0" dirty="0"/>
                      <a:t>
</a:t>
                    </a:r>
                    <a:fld id="{938A368E-AAE2-41AE-A324-5E47C9F85047}" type="PERCENTAGE">
                      <a:rPr lang="en-US" altLang="ja-JP" sz="1400" baseline="0"/>
                      <a:pPr>
                        <a:defRPr/>
                      </a:pPr>
                      <a:t>[パーセンテージ]</a:t>
                    </a:fld>
                    <a:endParaRPr lang="en-US" altLang="ja-JP" sz="1400" baseline="0" dirty="0"/>
                  </a:p>
                </c:rich>
              </c:tx>
              <c:spPr>
                <a:noFill/>
                <a:ln w="25400">
                  <a:noFill/>
                </a:ln>
              </c:spPr>
              <c:dLblPos val="bestFit"/>
              <c:showLegendKey val="0"/>
              <c:showVal val="1"/>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c15:spPr>
                  <c15:layout>
                    <c:manualLayout>
                      <c:w val="0.21690332811602123"/>
                      <c:h val="0.16808672999251983"/>
                    </c:manualLayout>
                  </c15:layout>
                  <c15:dlblFieldTable/>
                  <c15:showDataLabelsRange val="0"/>
                </c:ext>
                <c:ext xmlns:c16="http://schemas.microsoft.com/office/drawing/2014/chart" uri="{C3380CC4-5D6E-409C-BE32-E72D297353CC}">
                  <c16:uniqueId val="{00000007-CA0D-4ED7-B010-6FF0AF748C02}"/>
                </c:ext>
              </c:extLst>
            </c:dLbl>
            <c:spPr>
              <a:noFill/>
              <a:ln w="25400">
                <a:noFill/>
              </a:ln>
            </c:spPr>
            <c:dLblPos val="bestFit"/>
            <c:showLegendKey val="0"/>
            <c:showVal val="1"/>
            <c:showCatName val="1"/>
            <c:showSerName val="0"/>
            <c:showPercent val="1"/>
            <c:showBubbleSize val="0"/>
            <c:separator>
</c:separator>
            <c:showLeaderLines val="1"/>
            <c:extLst>
              <c:ext xmlns:c15="http://schemas.microsoft.com/office/drawing/2012/chart" uri="{CE6537A1-D6FC-4f65-9D91-7224C49458BB}"/>
            </c:extLst>
          </c:dLbls>
          <c:cat>
            <c:strRef>
              <c:f>'集計用紙（問１～問７） (2)'!$B$62:$B$65</c:f>
              <c:strCache>
                <c:ptCount val="4"/>
                <c:pt idx="0">
                  <c:v>①３障がい一元化して実施</c:v>
                </c:pt>
                <c:pt idx="1">
                  <c:v>②障がい種別ごとに実施</c:v>
                </c:pt>
                <c:pt idx="2">
                  <c:v>③介護保険法に基づく地域包括支援センターと一体的に総合的な相談窓口を設置（３障害一元化）</c:v>
                </c:pt>
                <c:pt idx="3">
                  <c:v>④その他</c:v>
                </c:pt>
              </c:strCache>
            </c:strRef>
          </c:cat>
          <c:val>
            <c:numRef>
              <c:f>'集計用紙（問１～問７） (2)'!$H$62:$H$65</c:f>
              <c:numCache>
                <c:formatCode>General</c:formatCode>
                <c:ptCount val="4"/>
                <c:pt idx="0">
                  <c:v>33</c:v>
                </c:pt>
                <c:pt idx="1">
                  <c:v>9</c:v>
                </c:pt>
                <c:pt idx="3">
                  <c:v>1</c:v>
                </c:pt>
              </c:numCache>
            </c:numRef>
          </c:val>
          <c:extLst>
            <c:ext xmlns:c16="http://schemas.microsoft.com/office/drawing/2014/chart" uri="{C3380CC4-5D6E-409C-BE32-E72D297353CC}">
              <c16:uniqueId val="{00000008-CA0D-4ED7-B010-6FF0AF748C02}"/>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spPr>
    <a:noFill/>
    <a:ln w="9525" cap="flat" cmpd="sng" algn="ctr">
      <a:noFill/>
      <a:round/>
    </a:ln>
    <a:effectLst/>
  </c:spPr>
  <c:txPr>
    <a:bodyPr/>
    <a:lstStyle/>
    <a:p>
      <a:pPr>
        <a:defRPr/>
      </a:pPr>
      <a:endParaRPr lang="ja-JP"/>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ysClr val="windowText" lastClr="000000">
                    <a:lumMod val="65000"/>
                    <a:lumOff val="35000"/>
                  </a:sysClr>
                </a:solidFill>
                <a:latin typeface="+mn-lt"/>
                <a:ea typeface="+mn-ea"/>
                <a:cs typeface="+mn-cs"/>
              </a:defRPr>
            </a:pPr>
            <a:r>
              <a:rPr lang="ja-JP" altLang="ja-JP" sz="1400" b="1" i="0" baseline="0" dirty="0" err="1">
                <a:effectLst/>
              </a:rPr>
              <a:t>障がい</a:t>
            </a:r>
            <a:r>
              <a:rPr lang="ja-JP" altLang="ja-JP" sz="1400" b="1" i="0" baseline="0" dirty="0">
                <a:effectLst/>
              </a:rPr>
              <a:t>者相談支援事業の事業内容</a:t>
            </a:r>
            <a:endParaRPr lang="ja-JP" altLang="ja-JP" sz="14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ysClr val="windowText" lastClr="000000">
                    <a:lumMod val="65000"/>
                    <a:lumOff val="35000"/>
                  </a:sysClr>
                </a:solidFill>
                <a:latin typeface="+mn-lt"/>
                <a:ea typeface="+mn-ea"/>
                <a:cs typeface="+mn-cs"/>
              </a:defRPr>
            </a:pPr>
            <a:endParaRPr lang="ja-JP" altLang="en-US" sz="1200" dirty="0"/>
          </a:p>
        </c:rich>
      </c:tx>
      <c:layout>
        <c:manualLayout>
          <c:xMode val="edge"/>
          <c:yMode val="edge"/>
          <c:x val="0.25588346474340512"/>
          <c:y val="2.1442374584525005E-2"/>
        </c:manualLayout>
      </c:layout>
      <c:overlay val="0"/>
      <c:spPr>
        <a:noFill/>
        <a:ln w="25400">
          <a:noFill/>
        </a:ln>
      </c:spPr>
    </c:title>
    <c:autoTitleDeleted val="0"/>
    <c:plotArea>
      <c:layout>
        <c:manualLayout>
          <c:layoutTarget val="inner"/>
          <c:xMode val="edge"/>
          <c:yMode val="edge"/>
          <c:x val="7.61352496906645E-2"/>
          <c:y val="0.17001702996640092"/>
          <c:w val="0.5585720391675274"/>
          <c:h val="0.73863969647075056"/>
        </c:manualLayout>
      </c:layout>
      <c:barChart>
        <c:barDir val="col"/>
        <c:grouping val="clustered"/>
        <c:varyColors val="0"/>
        <c:ser>
          <c:idx val="0"/>
          <c:order val="0"/>
          <c:tx>
            <c:strRef>
              <c:f>'集計用紙（問１～問７） (2)'!$B$79</c:f>
              <c:strCache>
                <c:ptCount val="1"/>
                <c:pt idx="0">
                  <c:v>①福祉サービスの利用援助</c:v>
                </c:pt>
              </c:strCache>
            </c:strRef>
          </c:tx>
          <c:spPr>
            <a:solidFill>
              <a:srgbClr val="FFD175"/>
            </a:solidFill>
            <a:ln w="25400">
              <a:noFill/>
            </a:ln>
          </c:spPr>
          <c:invertIfNegative val="0"/>
          <c:dLbls>
            <c:dLbl>
              <c:idx val="0"/>
              <c:layout>
                <c:manualLayout>
                  <c:x val="0"/>
                  <c:y val="-1.914165022125942E-2"/>
                </c:manualLayout>
              </c:layout>
              <c:tx>
                <c:rich>
                  <a:bodyPr/>
                  <a:lstStyle/>
                  <a:p>
                    <a:r>
                      <a:rPr lang="en-US" altLang="ja-JP" sz="1050"/>
                      <a:t>①</a:t>
                    </a:r>
                    <a:fld id="{263E54C3-F886-4EF3-8B3B-821799A839C1}" type="VALUE">
                      <a:rPr lang="en-US" altLang="ja-JP" sz="1050"/>
                      <a:pPr/>
                      <a:t>[値]</a:t>
                    </a:fld>
                    <a:endParaRPr lang="en-US" altLang="ja-JP" sz="1050"/>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0-680F-466B-9E5B-AF90D8569A99}"/>
                </c:ext>
              </c:extLst>
            </c:dLbl>
            <c:spPr>
              <a:noFill/>
              <a:ln w="25400">
                <a:noFill/>
              </a:ln>
            </c:spPr>
            <c:txPr>
              <a:bodyPr wrap="square" lIns="38100" tIns="19050" rIns="38100" bIns="19050" anchor="ctr">
                <a:spAutoFit/>
              </a:bodyPr>
              <a:lstStyle/>
              <a:p>
                <a:pPr>
                  <a:defRPr sz="11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'集計用紙（問１～問７） (2)'!$B$79:$B$88</c:f>
              <c:strCache>
                <c:ptCount val="10"/>
                <c:pt idx="0">
                  <c:v>①福祉サービスの利用援助</c:v>
                </c:pt>
                <c:pt idx="1">
                  <c:v>②社会資源を活用するための支援</c:v>
                </c:pt>
                <c:pt idx="2">
                  <c:v>③社会生活力を高めるための支援</c:v>
                </c:pt>
                <c:pt idx="3">
                  <c:v>④ピアカウンセリング</c:v>
                </c:pt>
                <c:pt idx="4">
                  <c:v>⑤権利の擁護のために必要な援助</c:v>
                </c:pt>
                <c:pt idx="5">
                  <c:v>⑥専門機関の紹介</c:v>
                </c:pt>
                <c:pt idx="6">
                  <c:v>⑦地域包括支援センターとの情報交換</c:v>
                </c:pt>
                <c:pt idx="7">
                  <c:v>⑧生活困窮者相談窓口との情報交換</c:v>
                </c:pt>
                <c:pt idx="8">
                  <c:v>⑨重度の障害者で障がい福祉サービスを利用していない方への支援</c:v>
                </c:pt>
                <c:pt idx="9">
                  <c:v>⑩その他</c:v>
                </c:pt>
              </c:strCache>
            </c:strRef>
          </c:cat>
          <c:val>
            <c:numRef>
              <c:f>'集計用紙（問１～問７） (2)'!$G$79</c:f>
              <c:numCache>
                <c:formatCode>General</c:formatCode>
                <c:ptCount val="1"/>
                <c:pt idx="0">
                  <c:v>43</c:v>
                </c:pt>
              </c:numCache>
            </c:numRef>
          </c:val>
          <c:extLst>
            <c:ext xmlns:c16="http://schemas.microsoft.com/office/drawing/2014/chart" uri="{C3380CC4-5D6E-409C-BE32-E72D297353CC}">
              <c16:uniqueId val="{00000001-680F-466B-9E5B-AF90D8569A99}"/>
            </c:ext>
          </c:extLst>
        </c:ser>
        <c:ser>
          <c:idx val="1"/>
          <c:order val="1"/>
          <c:tx>
            <c:strRef>
              <c:f>'集計用紙（問１～問７） (2)'!$B$80</c:f>
              <c:strCache>
                <c:ptCount val="1"/>
                <c:pt idx="0">
                  <c:v>②社会資源を活用するための支援</c:v>
                </c:pt>
              </c:strCache>
            </c:strRef>
          </c:tx>
          <c:spPr>
            <a:solidFill>
              <a:srgbClr val="CC66FF"/>
            </a:solidFill>
            <a:ln w="25400">
              <a:noFill/>
            </a:ln>
          </c:spPr>
          <c:invertIfNegative val="0"/>
          <c:dLbls>
            <c:dLbl>
              <c:idx val="0"/>
              <c:layout>
                <c:manualLayout>
                  <c:x val="-1.9377779147182797E-17"/>
                  <c:y val="9.570825110629724E-3"/>
                </c:manualLayout>
              </c:layout>
              <c:tx>
                <c:rich>
                  <a:bodyPr/>
                  <a:lstStyle/>
                  <a:p>
                    <a:r>
                      <a:rPr lang="en-US" altLang="ja-JP" sz="1100"/>
                      <a:t>②</a:t>
                    </a:r>
                    <a:fld id="{4F6A79AF-D907-40DC-AF7B-9E881B11847E}" type="VALUE">
                      <a:rPr lang="en-US" altLang="ja-JP" sz="1100"/>
                      <a:pPr/>
                      <a:t>[値]</a:t>
                    </a:fld>
                    <a:endParaRPr lang="en-US" altLang="ja-JP" sz="1100"/>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2-680F-466B-9E5B-AF90D8569A99}"/>
                </c:ext>
              </c:extLst>
            </c:dLbl>
            <c:spPr>
              <a:noFill/>
              <a:ln w="25400">
                <a:noFill/>
              </a:ln>
            </c:spPr>
            <c:txPr>
              <a:bodyPr wrap="square" lIns="38100" tIns="19050" rIns="38100" bIns="19050" anchor="ctr">
                <a:spAutoFit/>
              </a:bodyPr>
              <a:lstStyle/>
              <a:p>
                <a:pPr>
                  <a:defRPr sz="11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'集計用紙（問１～問７） (2)'!$B$79:$B$88</c:f>
              <c:strCache>
                <c:ptCount val="10"/>
                <c:pt idx="0">
                  <c:v>①福祉サービスの利用援助</c:v>
                </c:pt>
                <c:pt idx="1">
                  <c:v>②社会資源を活用するための支援</c:v>
                </c:pt>
                <c:pt idx="2">
                  <c:v>③社会生活力を高めるための支援</c:v>
                </c:pt>
                <c:pt idx="3">
                  <c:v>④ピアカウンセリング</c:v>
                </c:pt>
                <c:pt idx="4">
                  <c:v>⑤権利の擁護のために必要な援助</c:v>
                </c:pt>
                <c:pt idx="5">
                  <c:v>⑥専門機関の紹介</c:v>
                </c:pt>
                <c:pt idx="6">
                  <c:v>⑦地域包括支援センターとの情報交換</c:v>
                </c:pt>
                <c:pt idx="7">
                  <c:v>⑧生活困窮者相談窓口との情報交換</c:v>
                </c:pt>
                <c:pt idx="8">
                  <c:v>⑨重度の障害者で障がい福祉サービスを利用していない方への支援</c:v>
                </c:pt>
                <c:pt idx="9">
                  <c:v>⑩その他</c:v>
                </c:pt>
              </c:strCache>
            </c:strRef>
          </c:cat>
          <c:val>
            <c:numRef>
              <c:f>'集計用紙（問１～問７） (2)'!$G$80</c:f>
              <c:numCache>
                <c:formatCode>General</c:formatCode>
                <c:ptCount val="1"/>
                <c:pt idx="0">
                  <c:v>42</c:v>
                </c:pt>
              </c:numCache>
            </c:numRef>
          </c:val>
          <c:extLst>
            <c:ext xmlns:c16="http://schemas.microsoft.com/office/drawing/2014/chart" uri="{C3380CC4-5D6E-409C-BE32-E72D297353CC}">
              <c16:uniqueId val="{00000003-680F-466B-9E5B-AF90D8569A99}"/>
            </c:ext>
          </c:extLst>
        </c:ser>
        <c:ser>
          <c:idx val="2"/>
          <c:order val="2"/>
          <c:tx>
            <c:strRef>
              <c:f>'集計用紙（問１～問７） (2)'!$B$81</c:f>
              <c:strCache>
                <c:ptCount val="1"/>
                <c:pt idx="0">
                  <c:v>③社会生活力を高めるための支援</c:v>
                </c:pt>
              </c:strCache>
            </c:strRef>
          </c:tx>
          <c:spPr>
            <a:solidFill>
              <a:srgbClr val="BCFF9B"/>
            </a:solidFill>
            <a:ln w="25400">
              <a:noFill/>
            </a:ln>
          </c:spPr>
          <c:invertIfNegative val="0"/>
          <c:dLbls>
            <c:dLbl>
              <c:idx val="0"/>
              <c:layout>
                <c:manualLayout>
                  <c:x val="0"/>
                  <c:y val="-1.9320757788290333E-2"/>
                </c:manualLayout>
              </c:layout>
              <c:tx>
                <c:rich>
                  <a:bodyPr/>
                  <a:lstStyle/>
                  <a:p>
                    <a:r>
                      <a:rPr lang="en-US" altLang="ja-JP" sz="1100"/>
                      <a:t>③</a:t>
                    </a:r>
                    <a:fld id="{2F97F7AA-3705-4953-BA93-3344EAD26FC0}" type="VALUE">
                      <a:rPr lang="en-US" altLang="ja-JP" sz="1100"/>
                      <a:pPr/>
                      <a:t>[値]</a:t>
                    </a:fld>
                    <a:endParaRPr lang="en-US" altLang="ja-JP" sz="1100"/>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4-680F-466B-9E5B-AF90D8569A99}"/>
                </c:ext>
              </c:extLst>
            </c:dLbl>
            <c:spPr>
              <a:noFill/>
              <a:ln w="25400">
                <a:noFill/>
              </a:ln>
            </c:spPr>
            <c:txPr>
              <a:bodyPr wrap="square" lIns="38100" tIns="19050" rIns="38100" bIns="19050" anchor="ctr">
                <a:spAutoFit/>
              </a:bodyPr>
              <a:lstStyle/>
              <a:p>
                <a:pPr>
                  <a:defRPr sz="11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'集計用紙（問１～問７） (2)'!$B$79:$B$88</c:f>
              <c:strCache>
                <c:ptCount val="10"/>
                <c:pt idx="0">
                  <c:v>①福祉サービスの利用援助</c:v>
                </c:pt>
                <c:pt idx="1">
                  <c:v>②社会資源を活用するための支援</c:v>
                </c:pt>
                <c:pt idx="2">
                  <c:v>③社会生活力を高めるための支援</c:v>
                </c:pt>
                <c:pt idx="3">
                  <c:v>④ピアカウンセリング</c:v>
                </c:pt>
                <c:pt idx="4">
                  <c:v>⑤権利の擁護のために必要な援助</c:v>
                </c:pt>
                <c:pt idx="5">
                  <c:v>⑥専門機関の紹介</c:v>
                </c:pt>
                <c:pt idx="6">
                  <c:v>⑦地域包括支援センターとの情報交換</c:v>
                </c:pt>
                <c:pt idx="7">
                  <c:v>⑧生活困窮者相談窓口との情報交換</c:v>
                </c:pt>
                <c:pt idx="8">
                  <c:v>⑨重度の障害者で障がい福祉サービスを利用していない方への支援</c:v>
                </c:pt>
                <c:pt idx="9">
                  <c:v>⑩その他</c:v>
                </c:pt>
              </c:strCache>
            </c:strRef>
          </c:cat>
          <c:val>
            <c:numRef>
              <c:f>'集計用紙（問１～問７） (2)'!$G$81</c:f>
              <c:numCache>
                <c:formatCode>General</c:formatCode>
                <c:ptCount val="1"/>
                <c:pt idx="0">
                  <c:v>37</c:v>
                </c:pt>
              </c:numCache>
            </c:numRef>
          </c:val>
          <c:extLst>
            <c:ext xmlns:c16="http://schemas.microsoft.com/office/drawing/2014/chart" uri="{C3380CC4-5D6E-409C-BE32-E72D297353CC}">
              <c16:uniqueId val="{00000005-680F-466B-9E5B-AF90D8569A99}"/>
            </c:ext>
          </c:extLst>
        </c:ser>
        <c:ser>
          <c:idx val="3"/>
          <c:order val="3"/>
          <c:tx>
            <c:strRef>
              <c:f>'集計用紙（問１～問７） (2)'!$B$82</c:f>
              <c:strCache>
                <c:ptCount val="1"/>
                <c:pt idx="0">
                  <c:v>④ピアカウンセリング</c:v>
                </c:pt>
              </c:strCache>
            </c:strRef>
          </c:tx>
          <c:spPr>
            <a:solidFill>
              <a:srgbClr val="FF7C80"/>
            </a:solidFill>
            <a:ln w="25400">
              <a:noFill/>
            </a:ln>
          </c:spPr>
          <c:invertIfNegative val="0"/>
          <c:dLbls>
            <c:dLbl>
              <c:idx val="0"/>
              <c:layout>
                <c:manualLayout>
                  <c:x val="-3.8755558294365594E-17"/>
                  <c:y val="1.2761100147506144E-2"/>
                </c:manualLayout>
              </c:layout>
              <c:tx>
                <c:rich>
                  <a:bodyPr/>
                  <a:lstStyle/>
                  <a:p>
                    <a:r>
                      <a:rPr lang="en-US" altLang="ja-JP" sz="1100"/>
                      <a:t>④</a:t>
                    </a:r>
                    <a:fld id="{891C3338-FCE4-4A65-88D5-792BB17C9EC1}" type="VALUE">
                      <a:rPr lang="en-US" altLang="ja-JP" sz="1100"/>
                      <a:pPr/>
                      <a:t>[値]</a:t>
                    </a:fld>
                    <a:endParaRPr lang="en-US" altLang="ja-JP" sz="1100"/>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6-680F-466B-9E5B-AF90D8569A99}"/>
                </c:ext>
              </c:extLst>
            </c:dLbl>
            <c:spPr>
              <a:noFill/>
              <a:ln w="25400">
                <a:noFill/>
              </a:ln>
            </c:spPr>
            <c:txPr>
              <a:bodyPr wrap="square" lIns="38100" tIns="19050" rIns="38100" bIns="19050" anchor="ctr">
                <a:spAutoFit/>
              </a:bodyPr>
              <a:lstStyle/>
              <a:p>
                <a:pPr>
                  <a:defRPr sz="11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'集計用紙（問１～問７） (2)'!$B$79:$B$88</c:f>
              <c:strCache>
                <c:ptCount val="10"/>
                <c:pt idx="0">
                  <c:v>①福祉サービスの利用援助</c:v>
                </c:pt>
                <c:pt idx="1">
                  <c:v>②社会資源を活用するための支援</c:v>
                </c:pt>
                <c:pt idx="2">
                  <c:v>③社会生活力を高めるための支援</c:v>
                </c:pt>
                <c:pt idx="3">
                  <c:v>④ピアカウンセリング</c:v>
                </c:pt>
                <c:pt idx="4">
                  <c:v>⑤権利の擁護のために必要な援助</c:v>
                </c:pt>
                <c:pt idx="5">
                  <c:v>⑥専門機関の紹介</c:v>
                </c:pt>
                <c:pt idx="6">
                  <c:v>⑦地域包括支援センターとの情報交換</c:v>
                </c:pt>
                <c:pt idx="7">
                  <c:v>⑧生活困窮者相談窓口との情報交換</c:v>
                </c:pt>
                <c:pt idx="8">
                  <c:v>⑨重度の障害者で障がい福祉サービスを利用していない方への支援</c:v>
                </c:pt>
                <c:pt idx="9">
                  <c:v>⑩その他</c:v>
                </c:pt>
              </c:strCache>
            </c:strRef>
          </c:cat>
          <c:val>
            <c:numRef>
              <c:f>'集計用紙（問１～問７） (2)'!$G$82</c:f>
              <c:numCache>
                <c:formatCode>General</c:formatCode>
                <c:ptCount val="1"/>
                <c:pt idx="0">
                  <c:v>22</c:v>
                </c:pt>
              </c:numCache>
            </c:numRef>
          </c:val>
          <c:extLst>
            <c:ext xmlns:c16="http://schemas.microsoft.com/office/drawing/2014/chart" uri="{C3380CC4-5D6E-409C-BE32-E72D297353CC}">
              <c16:uniqueId val="{00000007-680F-466B-9E5B-AF90D8569A99}"/>
            </c:ext>
          </c:extLst>
        </c:ser>
        <c:ser>
          <c:idx val="4"/>
          <c:order val="4"/>
          <c:tx>
            <c:strRef>
              <c:f>'集計用紙（問１～問７） (2)'!$B$83</c:f>
              <c:strCache>
                <c:ptCount val="1"/>
                <c:pt idx="0">
                  <c:v>⑤権利の擁護のために必要な援助</c:v>
                </c:pt>
              </c:strCache>
            </c:strRef>
          </c:tx>
          <c:spPr>
            <a:solidFill>
              <a:srgbClr val="00EE8E"/>
            </a:solidFill>
            <a:ln w="25400">
              <a:noFill/>
            </a:ln>
          </c:spPr>
          <c:invertIfNegative val="0"/>
          <c:dLbls>
            <c:dLbl>
              <c:idx val="0"/>
              <c:layout>
                <c:manualLayout>
                  <c:x val="-3.8755558294365594E-17"/>
                  <c:y val="1.276110014750626E-2"/>
                </c:manualLayout>
              </c:layout>
              <c:tx>
                <c:rich>
                  <a:bodyPr/>
                  <a:lstStyle/>
                  <a:p>
                    <a:r>
                      <a:rPr lang="en-US" altLang="ja-JP" sz="1100"/>
                      <a:t>⑤</a:t>
                    </a:r>
                    <a:fld id="{8C4A169C-D93F-4433-94D4-11B2BD9CDABD}" type="VALUE">
                      <a:rPr lang="en-US" altLang="ja-JP" sz="1100"/>
                      <a:pPr/>
                      <a:t>[値]</a:t>
                    </a:fld>
                    <a:endParaRPr lang="en-US" altLang="ja-JP" sz="1100"/>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8-680F-466B-9E5B-AF90D8569A99}"/>
                </c:ext>
              </c:extLst>
            </c:dLbl>
            <c:spPr>
              <a:noFill/>
              <a:ln w="25400">
                <a:noFill/>
              </a:ln>
            </c:spPr>
            <c:txPr>
              <a:bodyPr wrap="square" lIns="38100" tIns="19050" rIns="38100" bIns="19050" anchor="ctr">
                <a:spAutoFit/>
              </a:bodyPr>
              <a:lstStyle/>
              <a:p>
                <a:pPr>
                  <a:defRPr sz="11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'集計用紙（問１～問７） (2)'!$B$79:$B$88</c:f>
              <c:strCache>
                <c:ptCount val="10"/>
                <c:pt idx="0">
                  <c:v>①福祉サービスの利用援助</c:v>
                </c:pt>
                <c:pt idx="1">
                  <c:v>②社会資源を活用するための支援</c:v>
                </c:pt>
                <c:pt idx="2">
                  <c:v>③社会生活力を高めるための支援</c:v>
                </c:pt>
                <c:pt idx="3">
                  <c:v>④ピアカウンセリング</c:v>
                </c:pt>
                <c:pt idx="4">
                  <c:v>⑤権利の擁護のために必要な援助</c:v>
                </c:pt>
                <c:pt idx="5">
                  <c:v>⑥専門機関の紹介</c:v>
                </c:pt>
                <c:pt idx="6">
                  <c:v>⑦地域包括支援センターとの情報交換</c:v>
                </c:pt>
                <c:pt idx="7">
                  <c:v>⑧生活困窮者相談窓口との情報交換</c:v>
                </c:pt>
                <c:pt idx="8">
                  <c:v>⑨重度の障害者で障がい福祉サービスを利用していない方への支援</c:v>
                </c:pt>
                <c:pt idx="9">
                  <c:v>⑩その他</c:v>
                </c:pt>
              </c:strCache>
            </c:strRef>
          </c:cat>
          <c:val>
            <c:numRef>
              <c:f>'集計用紙（問１～問７） (2)'!$G$83</c:f>
              <c:numCache>
                <c:formatCode>General</c:formatCode>
                <c:ptCount val="1"/>
                <c:pt idx="0">
                  <c:v>41</c:v>
                </c:pt>
              </c:numCache>
            </c:numRef>
          </c:val>
          <c:extLst>
            <c:ext xmlns:c16="http://schemas.microsoft.com/office/drawing/2014/chart" uri="{C3380CC4-5D6E-409C-BE32-E72D297353CC}">
              <c16:uniqueId val="{00000009-680F-466B-9E5B-AF90D8569A99}"/>
            </c:ext>
          </c:extLst>
        </c:ser>
        <c:ser>
          <c:idx val="5"/>
          <c:order val="5"/>
          <c:tx>
            <c:strRef>
              <c:f>'集計用紙（問１～問７） (2)'!$B$84</c:f>
              <c:strCache>
                <c:ptCount val="1"/>
                <c:pt idx="0">
                  <c:v>⑥専門機関の紹介</c:v>
                </c:pt>
              </c:strCache>
            </c:strRef>
          </c:tx>
          <c:spPr>
            <a:solidFill>
              <a:srgbClr val="61FF47"/>
            </a:solidFill>
            <a:ln w="25400">
              <a:noFill/>
            </a:ln>
          </c:spPr>
          <c:invertIfNegative val="0"/>
          <c:dLbls>
            <c:dLbl>
              <c:idx val="0"/>
              <c:layout>
                <c:manualLayout>
                  <c:x val="0"/>
                  <c:y val="1.276110014750626E-2"/>
                </c:manualLayout>
              </c:layout>
              <c:tx>
                <c:rich>
                  <a:bodyPr/>
                  <a:lstStyle/>
                  <a:p>
                    <a:r>
                      <a:rPr lang="en-US" altLang="ja-JP" sz="1100"/>
                      <a:t>⑥</a:t>
                    </a:r>
                    <a:fld id="{99A8ECFE-EB94-4861-8EE8-C745F4FBB247}" type="VALUE">
                      <a:rPr lang="en-US" altLang="ja-JP" sz="1100"/>
                      <a:pPr/>
                      <a:t>[値]</a:t>
                    </a:fld>
                    <a:endParaRPr lang="en-US" altLang="ja-JP" sz="1100"/>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A-680F-466B-9E5B-AF90D8569A99}"/>
                </c:ext>
              </c:extLst>
            </c:dLbl>
            <c:spPr>
              <a:noFill/>
              <a:ln w="25400">
                <a:noFill/>
              </a:ln>
            </c:spPr>
            <c:txPr>
              <a:bodyPr wrap="square" lIns="38100" tIns="19050" rIns="38100" bIns="19050" anchor="ctr">
                <a:spAutoFit/>
              </a:bodyPr>
              <a:lstStyle/>
              <a:p>
                <a:pPr>
                  <a:defRPr sz="11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'集計用紙（問１～問７） (2)'!$B$79:$B$88</c:f>
              <c:strCache>
                <c:ptCount val="10"/>
                <c:pt idx="0">
                  <c:v>①福祉サービスの利用援助</c:v>
                </c:pt>
                <c:pt idx="1">
                  <c:v>②社会資源を活用するための支援</c:v>
                </c:pt>
                <c:pt idx="2">
                  <c:v>③社会生活力を高めるための支援</c:v>
                </c:pt>
                <c:pt idx="3">
                  <c:v>④ピアカウンセリング</c:v>
                </c:pt>
                <c:pt idx="4">
                  <c:v>⑤権利の擁護のために必要な援助</c:v>
                </c:pt>
                <c:pt idx="5">
                  <c:v>⑥専門機関の紹介</c:v>
                </c:pt>
                <c:pt idx="6">
                  <c:v>⑦地域包括支援センターとの情報交換</c:v>
                </c:pt>
                <c:pt idx="7">
                  <c:v>⑧生活困窮者相談窓口との情報交換</c:v>
                </c:pt>
                <c:pt idx="8">
                  <c:v>⑨重度の障害者で障がい福祉サービスを利用していない方への支援</c:v>
                </c:pt>
                <c:pt idx="9">
                  <c:v>⑩その他</c:v>
                </c:pt>
              </c:strCache>
            </c:strRef>
          </c:cat>
          <c:val>
            <c:numRef>
              <c:f>'集計用紙（問１～問７） (2)'!$G$84</c:f>
              <c:numCache>
                <c:formatCode>General</c:formatCode>
                <c:ptCount val="1"/>
                <c:pt idx="0">
                  <c:v>41</c:v>
                </c:pt>
              </c:numCache>
            </c:numRef>
          </c:val>
          <c:extLst>
            <c:ext xmlns:c16="http://schemas.microsoft.com/office/drawing/2014/chart" uri="{C3380CC4-5D6E-409C-BE32-E72D297353CC}">
              <c16:uniqueId val="{0000000B-680F-466B-9E5B-AF90D8569A99}"/>
            </c:ext>
          </c:extLst>
        </c:ser>
        <c:ser>
          <c:idx val="6"/>
          <c:order val="6"/>
          <c:tx>
            <c:strRef>
              <c:f>'集計用紙（問１～問７） (2)'!$B$85</c:f>
              <c:strCache>
                <c:ptCount val="1"/>
                <c:pt idx="0">
                  <c:v>⑦地域包括支援センターとの情報交換</c:v>
                </c:pt>
              </c:strCache>
            </c:strRef>
          </c:tx>
          <c:spPr>
            <a:solidFill>
              <a:srgbClr val="FB3397"/>
            </a:solidFill>
            <a:ln>
              <a:noFill/>
            </a:ln>
            <a:effectLst/>
          </c:spPr>
          <c:invertIfNegative val="0"/>
          <c:dLbls>
            <c:dLbl>
              <c:idx val="0"/>
              <c:layout>
                <c:manualLayout>
                  <c:x val="0"/>
                  <c:y val="-1.5951375184382825E-2"/>
                </c:manualLayout>
              </c:layout>
              <c:tx>
                <c:rich>
                  <a:bodyPr/>
                  <a:lstStyle/>
                  <a:p>
                    <a:r>
                      <a:rPr lang="en-US" altLang="ja-JP" sz="1100"/>
                      <a:t>⑦</a:t>
                    </a:r>
                    <a:fld id="{CB3F20A7-E307-4A98-8029-521158AE9C11}" type="VALUE">
                      <a:rPr lang="en-US" altLang="ja-JP" sz="1100"/>
                      <a:pPr/>
                      <a:t>[値]</a:t>
                    </a:fld>
                    <a:endParaRPr lang="en-US" altLang="ja-JP" sz="1100"/>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C-680F-466B-9E5B-AF90D8569A99}"/>
                </c:ext>
              </c:extLst>
            </c:dLbl>
            <c:spPr>
              <a:noFill/>
              <a:ln w="25400">
                <a:noFill/>
              </a:ln>
            </c:spPr>
            <c:txPr>
              <a:bodyPr wrap="square" lIns="38100" tIns="19050" rIns="38100" bIns="19050" anchor="ctr">
                <a:spAutoFit/>
              </a:bodyPr>
              <a:lstStyle/>
              <a:p>
                <a:pPr>
                  <a:defRPr sz="11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'集計用紙（問１～問７） (2)'!$B$79:$B$88</c:f>
              <c:strCache>
                <c:ptCount val="10"/>
                <c:pt idx="0">
                  <c:v>①福祉サービスの利用援助</c:v>
                </c:pt>
                <c:pt idx="1">
                  <c:v>②社会資源を活用するための支援</c:v>
                </c:pt>
                <c:pt idx="2">
                  <c:v>③社会生活力を高めるための支援</c:v>
                </c:pt>
                <c:pt idx="3">
                  <c:v>④ピアカウンセリング</c:v>
                </c:pt>
                <c:pt idx="4">
                  <c:v>⑤権利の擁護のために必要な援助</c:v>
                </c:pt>
                <c:pt idx="5">
                  <c:v>⑥専門機関の紹介</c:v>
                </c:pt>
                <c:pt idx="6">
                  <c:v>⑦地域包括支援センターとの情報交換</c:v>
                </c:pt>
                <c:pt idx="7">
                  <c:v>⑧生活困窮者相談窓口との情報交換</c:v>
                </c:pt>
                <c:pt idx="8">
                  <c:v>⑨重度の障害者で障がい福祉サービスを利用していない方への支援</c:v>
                </c:pt>
                <c:pt idx="9">
                  <c:v>⑩その他</c:v>
                </c:pt>
              </c:strCache>
            </c:strRef>
          </c:cat>
          <c:val>
            <c:numRef>
              <c:f>'集計用紙（問１～問７） (2)'!$G$85</c:f>
              <c:numCache>
                <c:formatCode>General</c:formatCode>
                <c:ptCount val="1"/>
                <c:pt idx="0">
                  <c:v>25</c:v>
                </c:pt>
              </c:numCache>
            </c:numRef>
          </c:val>
          <c:extLst>
            <c:ext xmlns:c16="http://schemas.microsoft.com/office/drawing/2014/chart" uri="{C3380CC4-5D6E-409C-BE32-E72D297353CC}">
              <c16:uniqueId val="{0000000D-680F-466B-9E5B-AF90D8569A99}"/>
            </c:ext>
          </c:extLst>
        </c:ser>
        <c:ser>
          <c:idx val="7"/>
          <c:order val="7"/>
          <c:tx>
            <c:strRef>
              <c:f>'集計用紙（問１～問７） (2)'!$B$86</c:f>
              <c:strCache>
                <c:ptCount val="1"/>
                <c:pt idx="0">
                  <c:v>⑧生活困窮者相談窓口との情報交換</c:v>
                </c:pt>
              </c:strCache>
            </c:strRef>
          </c:tx>
          <c:spPr>
            <a:solidFill>
              <a:srgbClr val="FDADE6"/>
            </a:solidFill>
          </c:spPr>
          <c:invertIfNegative val="0"/>
          <c:dLbls>
            <c:dLbl>
              <c:idx val="0"/>
              <c:layout/>
              <c:tx>
                <c:rich>
                  <a:bodyPr/>
                  <a:lstStyle/>
                  <a:p>
                    <a:r>
                      <a:rPr lang="en-US" altLang="ja-JP" sz="1100"/>
                      <a:t>⑧</a:t>
                    </a:r>
                    <a:fld id="{198DEEF3-11E8-4755-AD41-46CFA1DB89B3}" type="VALUE">
                      <a:rPr lang="en-US" altLang="ja-JP" sz="1100"/>
                      <a:pPr/>
                      <a:t>[値]</a:t>
                    </a:fld>
                    <a:endParaRPr lang="en-US" altLang="ja-JP" sz="1100"/>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E-680F-466B-9E5B-AF90D8569A99}"/>
                </c:ext>
              </c:extLst>
            </c:dLbl>
            <c:spPr>
              <a:noFill/>
              <a:ln w="25400">
                <a:noFill/>
              </a:ln>
            </c:spPr>
            <c:txPr>
              <a:bodyPr wrap="square" lIns="38100" tIns="19050" rIns="38100" bIns="19050" anchor="ctr">
                <a:spAutoFit/>
              </a:bodyPr>
              <a:lstStyle/>
              <a:p>
                <a:pPr>
                  <a:defRPr sz="11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'集計用紙（問１～問７） (2)'!$B$79:$B$88</c:f>
              <c:strCache>
                <c:ptCount val="10"/>
                <c:pt idx="0">
                  <c:v>①福祉サービスの利用援助</c:v>
                </c:pt>
                <c:pt idx="1">
                  <c:v>②社会資源を活用するための支援</c:v>
                </c:pt>
                <c:pt idx="2">
                  <c:v>③社会生活力を高めるための支援</c:v>
                </c:pt>
                <c:pt idx="3">
                  <c:v>④ピアカウンセリング</c:v>
                </c:pt>
                <c:pt idx="4">
                  <c:v>⑤権利の擁護のために必要な援助</c:v>
                </c:pt>
                <c:pt idx="5">
                  <c:v>⑥専門機関の紹介</c:v>
                </c:pt>
                <c:pt idx="6">
                  <c:v>⑦地域包括支援センターとの情報交換</c:v>
                </c:pt>
                <c:pt idx="7">
                  <c:v>⑧生活困窮者相談窓口との情報交換</c:v>
                </c:pt>
                <c:pt idx="8">
                  <c:v>⑨重度の障害者で障がい福祉サービスを利用していない方への支援</c:v>
                </c:pt>
                <c:pt idx="9">
                  <c:v>⑩その他</c:v>
                </c:pt>
              </c:strCache>
            </c:strRef>
          </c:cat>
          <c:val>
            <c:numRef>
              <c:f>'集計用紙（問１～問７） (2)'!$G$86</c:f>
              <c:numCache>
                <c:formatCode>General</c:formatCode>
                <c:ptCount val="1"/>
                <c:pt idx="0">
                  <c:v>23</c:v>
                </c:pt>
              </c:numCache>
            </c:numRef>
          </c:val>
          <c:extLst>
            <c:ext xmlns:c16="http://schemas.microsoft.com/office/drawing/2014/chart" uri="{C3380CC4-5D6E-409C-BE32-E72D297353CC}">
              <c16:uniqueId val="{0000000F-680F-466B-9E5B-AF90D8569A99}"/>
            </c:ext>
          </c:extLst>
        </c:ser>
        <c:ser>
          <c:idx val="8"/>
          <c:order val="8"/>
          <c:tx>
            <c:strRef>
              <c:f>'集計用紙（問１～問７） (2)'!$B$87</c:f>
              <c:strCache>
                <c:ptCount val="1"/>
                <c:pt idx="0">
                  <c:v>⑨重度の障害者で障がい福祉サービスを利用していない方への支援</c:v>
                </c:pt>
              </c:strCache>
            </c:strRef>
          </c:tx>
          <c:spPr>
            <a:solidFill>
              <a:srgbClr val="A3FFFF"/>
            </a:solidFill>
          </c:spPr>
          <c:invertIfNegative val="0"/>
          <c:dLbls>
            <c:dLbl>
              <c:idx val="0"/>
              <c:layout/>
              <c:tx>
                <c:rich>
                  <a:bodyPr/>
                  <a:lstStyle/>
                  <a:p>
                    <a:r>
                      <a:rPr lang="en-US" altLang="ja-JP"/>
                      <a:t>⑨</a:t>
                    </a:r>
                    <a:fld id="{7E871F0B-2D9A-4278-A56F-30B306260B93}" type="VALUE">
                      <a:rPr lang="en-US" altLang="ja-JP"/>
                      <a:pPr/>
                      <a:t>[値]</a:t>
                    </a:fld>
                    <a:endParaRPr lang="en-US" altLang="ja-JP"/>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0-680F-466B-9E5B-AF90D8569A99}"/>
                </c:ext>
              </c:extLst>
            </c:dLbl>
            <c:spPr>
              <a:noFill/>
              <a:ln>
                <a:noFill/>
              </a:ln>
              <a:effectLst/>
            </c:spPr>
            <c:txPr>
              <a:bodyPr wrap="square" lIns="38100" tIns="19050" rIns="38100" bIns="19050" anchor="ctr">
                <a:spAutoFit/>
              </a:bodyPr>
              <a:lstStyle/>
              <a:p>
                <a:pPr>
                  <a:defRPr sz="11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'集計用紙（問１～問７） (2)'!$B$79:$B$88</c:f>
              <c:strCache>
                <c:ptCount val="10"/>
                <c:pt idx="0">
                  <c:v>①福祉サービスの利用援助</c:v>
                </c:pt>
                <c:pt idx="1">
                  <c:v>②社会資源を活用するための支援</c:v>
                </c:pt>
                <c:pt idx="2">
                  <c:v>③社会生活力を高めるための支援</c:v>
                </c:pt>
                <c:pt idx="3">
                  <c:v>④ピアカウンセリング</c:v>
                </c:pt>
                <c:pt idx="4">
                  <c:v>⑤権利の擁護のために必要な援助</c:v>
                </c:pt>
                <c:pt idx="5">
                  <c:v>⑥専門機関の紹介</c:v>
                </c:pt>
                <c:pt idx="6">
                  <c:v>⑦地域包括支援センターとの情報交換</c:v>
                </c:pt>
                <c:pt idx="7">
                  <c:v>⑧生活困窮者相談窓口との情報交換</c:v>
                </c:pt>
                <c:pt idx="8">
                  <c:v>⑨重度の障害者で障がい福祉サービスを利用していない方への支援</c:v>
                </c:pt>
                <c:pt idx="9">
                  <c:v>⑩その他</c:v>
                </c:pt>
              </c:strCache>
            </c:strRef>
          </c:cat>
          <c:val>
            <c:numRef>
              <c:f>'集計用紙（問１～問７） (2)'!$G$87</c:f>
              <c:numCache>
                <c:formatCode>General</c:formatCode>
                <c:ptCount val="1"/>
                <c:pt idx="0">
                  <c:v>15</c:v>
                </c:pt>
              </c:numCache>
            </c:numRef>
          </c:val>
          <c:extLst>
            <c:ext xmlns:c16="http://schemas.microsoft.com/office/drawing/2014/chart" uri="{C3380CC4-5D6E-409C-BE32-E72D297353CC}">
              <c16:uniqueId val="{00000011-680F-466B-9E5B-AF90D8569A99}"/>
            </c:ext>
          </c:extLst>
        </c:ser>
        <c:ser>
          <c:idx val="9"/>
          <c:order val="9"/>
          <c:tx>
            <c:strRef>
              <c:f>'集計用紙（問１～問７） (2)'!$B$88</c:f>
              <c:strCache>
                <c:ptCount val="1"/>
                <c:pt idx="0">
                  <c:v>⑩その他</c:v>
                </c:pt>
              </c:strCache>
            </c:strRef>
          </c:tx>
          <c:spPr>
            <a:solidFill>
              <a:srgbClr val="F2B3FF"/>
            </a:solidFill>
          </c:spPr>
          <c:invertIfNegative val="0"/>
          <c:dLbls>
            <c:dLbl>
              <c:idx val="0"/>
              <c:layout/>
              <c:tx>
                <c:rich>
                  <a:bodyPr/>
                  <a:lstStyle/>
                  <a:p>
                    <a:r>
                      <a:rPr lang="en-US" altLang="ja-JP"/>
                      <a:t>⑩</a:t>
                    </a:r>
                    <a:fld id="{844C7658-6897-43FF-A501-43C5BEA4EA11}" type="VALUE">
                      <a:rPr lang="en-US" altLang="ja-JP"/>
                      <a:pPr/>
                      <a:t>[値]</a:t>
                    </a:fld>
                    <a:endParaRPr lang="en-US" altLang="ja-JP"/>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2-680F-466B-9E5B-AF90D8569A99}"/>
                </c:ext>
              </c:extLst>
            </c:dLbl>
            <c:spPr>
              <a:noFill/>
              <a:ln>
                <a:noFill/>
              </a:ln>
              <a:effectLst/>
            </c:spPr>
            <c:txPr>
              <a:bodyPr wrap="square" lIns="38100" tIns="19050" rIns="38100" bIns="19050" anchor="ctr">
                <a:spAutoFit/>
              </a:bodyPr>
              <a:lstStyle/>
              <a:p>
                <a:pPr>
                  <a:defRPr sz="11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'集計用紙（問１～問７） (2)'!$B$79:$B$88</c:f>
              <c:strCache>
                <c:ptCount val="10"/>
                <c:pt idx="0">
                  <c:v>①福祉サービスの利用援助</c:v>
                </c:pt>
                <c:pt idx="1">
                  <c:v>②社会資源を活用するための支援</c:v>
                </c:pt>
                <c:pt idx="2">
                  <c:v>③社会生活力を高めるための支援</c:v>
                </c:pt>
                <c:pt idx="3">
                  <c:v>④ピアカウンセリング</c:v>
                </c:pt>
                <c:pt idx="4">
                  <c:v>⑤権利の擁護のために必要な援助</c:v>
                </c:pt>
                <c:pt idx="5">
                  <c:v>⑥専門機関の紹介</c:v>
                </c:pt>
                <c:pt idx="6">
                  <c:v>⑦地域包括支援センターとの情報交換</c:v>
                </c:pt>
                <c:pt idx="7">
                  <c:v>⑧生活困窮者相談窓口との情報交換</c:v>
                </c:pt>
                <c:pt idx="8">
                  <c:v>⑨重度の障害者で障がい福祉サービスを利用していない方への支援</c:v>
                </c:pt>
                <c:pt idx="9">
                  <c:v>⑩その他</c:v>
                </c:pt>
              </c:strCache>
            </c:strRef>
          </c:cat>
          <c:val>
            <c:numRef>
              <c:f>'集計用紙（問１～問７） (2)'!$G$88</c:f>
              <c:numCache>
                <c:formatCode>General</c:formatCode>
                <c:ptCount val="1"/>
                <c:pt idx="0">
                  <c:v>12</c:v>
                </c:pt>
              </c:numCache>
            </c:numRef>
          </c:val>
          <c:extLst>
            <c:ext xmlns:c16="http://schemas.microsoft.com/office/drawing/2014/chart" uri="{C3380CC4-5D6E-409C-BE32-E72D297353CC}">
              <c16:uniqueId val="{00000013-680F-466B-9E5B-AF90D8569A99}"/>
            </c:ext>
          </c:extLst>
        </c:ser>
        <c:dLbls>
          <c:showLegendKey val="0"/>
          <c:showVal val="0"/>
          <c:showCatName val="0"/>
          <c:showSerName val="0"/>
          <c:showPercent val="0"/>
          <c:showBubbleSize val="0"/>
        </c:dLbls>
        <c:gapWidth val="150"/>
        <c:axId val="1275804240"/>
        <c:axId val="1"/>
      </c:barChart>
      <c:catAx>
        <c:axId val="1275804240"/>
        <c:scaling>
          <c:orientation val="minMax"/>
        </c:scaling>
        <c:delete val="1"/>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cross"/>
        <c:minorTickMark val="cross"/>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75804240"/>
        <c:crosses val="autoZero"/>
        <c:crossBetween val="between"/>
      </c:valAx>
      <c:spPr>
        <a:noFill/>
        <a:ln w="25400">
          <a:noFill/>
        </a:ln>
      </c:spPr>
    </c:plotArea>
    <c:legend>
      <c:legendPos val="r"/>
      <c:layout>
        <c:manualLayout>
          <c:xMode val="edge"/>
          <c:yMode val="edge"/>
          <c:x val="0.62413293500183697"/>
          <c:y val="0.20817010853170828"/>
          <c:w val="0.37586706499816303"/>
          <c:h val="0.79182986236886632"/>
        </c:manualLayout>
      </c:layout>
      <c:overlay val="0"/>
      <c:spPr>
        <a:noFill/>
        <a:ln w="25400">
          <a:noFill/>
        </a:ln>
      </c:spPr>
      <c:txPr>
        <a:bodyPr rot="0" spcFirstLastPara="1" vertOverflow="ellipsis" vert="horz" wrap="square" anchor="ctr" anchorCtr="1"/>
        <a:lstStyle/>
        <a:p>
          <a:pPr>
            <a:defRPr sz="900" b="0" i="0" u="none" strike="noStrike" kern="1200" baseline="0">
              <a:solidFill>
                <a:schemeClr val="tx1"/>
              </a:solidFill>
              <a:latin typeface="+mn-ea"/>
              <a:ea typeface="+mn-ea"/>
              <a:cs typeface="+mn-cs"/>
            </a:defRPr>
          </a:pPr>
          <a:endParaRPr lang="ja-JP"/>
        </a:p>
      </c:txPr>
    </c:legend>
    <c:plotVisOnly val="1"/>
    <c:dispBlanksAs val="gap"/>
    <c:showDLblsOverMax val="0"/>
  </c:chart>
  <c:spPr>
    <a:noFill/>
    <a:ln w="9525" cap="flat" cmpd="sng" algn="ctr">
      <a:noFill/>
      <a:round/>
    </a:ln>
    <a:effectLst/>
  </c:spPr>
  <c:txPr>
    <a:bodyPr/>
    <a:lstStyle/>
    <a:p>
      <a:pPr>
        <a:defRPr/>
      </a:pPr>
      <a:endParaRPr lang="ja-JP"/>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150"/>
        <c:axId val="761682303"/>
        <c:axId val="1"/>
      </c:barChart>
      <c:catAx>
        <c:axId val="761682303"/>
        <c:scaling>
          <c:orientation val="minMax"/>
        </c:scaling>
        <c:delete val="1"/>
        <c:axPos val="b"/>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General" sourceLinked="1"/>
        <c:majorTickMark val="out"/>
        <c:minorTickMark val="none"/>
        <c:tickLblPos val="nextTo"/>
        <c:crossAx val="761682303"/>
        <c:crosses val="autoZero"/>
        <c:crossBetween val="between"/>
      </c:valAx>
      <c:spPr>
        <a:noFill/>
        <a:ln w="25400">
          <a:noFill/>
        </a:ln>
      </c:spPr>
    </c:plotArea>
    <c:plotVisOnly val="1"/>
    <c:dispBlanksAs val="gap"/>
    <c:showDLblsOverMax val="0"/>
  </c:chart>
  <c:spPr>
    <a:ln>
      <a:solidFill>
        <a:schemeClr val="tx1"/>
      </a:solidFill>
    </a:ln>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0.64336</cdr:x>
      <cdr:y>0.89542</cdr:y>
    </cdr:from>
    <cdr:to>
      <cdr:x>1</cdr:x>
      <cdr:y>0.97244</cdr:y>
    </cdr:to>
    <cdr:sp macro="" textlink="">
      <cdr:nvSpPr>
        <cdr:cNvPr id="2" name="テキスト ボックス 19"/>
        <cdr:cNvSpPr txBox="1"/>
      </cdr:nvSpPr>
      <cdr:spPr>
        <a:xfrm xmlns:a="http://schemas.openxmlformats.org/drawingml/2006/main">
          <a:off x="2724197" y="3578050"/>
          <a:ext cx="1510098" cy="307777"/>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kumimoji="1" lang="ja-JP" altLang="en-US" sz="1400" dirty="0"/>
            <a:t>市町村数：</a:t>
          </a:r>
          <a:r>
            <a:rPr kumimoji="1" lang="en-US" altLang="ja-JP" sz="1400" dirty="0"/>
            <a:t>43</a:t>
          </a:r>
          <a:endParaRPr kumimoji="1" lang="ja-JP" altLang="en-US" sz="1400" dirty="0"/>
        </a:p>
      </cdr:txBody>
    </cdr:sp>
  </cdr:relSizeAnchor>
</c:userShapes>
</file>

<file path=ppt/drawings/drawing10.xml><?xml version="1.0" encoding="utf-8"?>
<c:userShapes xmlns:c="http://schemas.openxmlformats.org/drawingml/2006/chart">
  <cdr:relSizeAnchor xmlns:cdr="http://schemas.openxmlformats.org/drawingml/2006/chartDrawing">
    <cdr:from>
      <cdr:x>0.71889</cdr:x>
      <cdr:y>0.88562</cdr:y>
    </cdr:from>
    <cdr:to>
      <cdr:x>1</cdr:x>
      <cdr:y>1</cdr:y>
    </cdr:to>
    <cdr:sp macro="" textlink="">
      <cdr:nvSpPr>
        <cdr:cNvPr id="2" name="テキスト ボックス 1"/>
        <cdr:cNvSpPr txBox="1"/>
      </cdr:nvSpPr>
      <cdr:spPr>
        <a:xfrm xmlns:a="http://schemas.openxmlformats.org/drawingml/2006/main">
          <a:off x="2847635" y="3566713"/>
          <a:ext cx="1113500" cy="4606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100" dirty="0"/>
            <a:t>市町村数：</a:t>
          </a:r>
          <a:r>
            <a:rPr lang="en-US" altLang="ja-JP" sz="1100" dirty="0"/>
            <a:t>43</a:t>
          </a:r>
        </a:p>
        <a:p xmlns:a="http://schemas.openxmlformats.org/drawingml/2006/main">
          <a:endParaRPr lang="ja-JP" altLang="en-US" sz="1100" dirty="0"/>
        </a:p>
      </cdr:txBody>
    </cdr:sp>
  </cdr:relSizeAnchor>
</c:userShapes>
</file>

<file path=ppt/drawings/drawing11.xml><?xml version="1.0" encoding="utf-8"?>
<c:userShapes xmlns:c="http://schemas.openxmlformats.org/drawingml/2006/chart">
  <cdr:relSizeAnchor xmlns:cdr="http://schemas.openxmlformats.org/drawingml/2006/chartDrawing">
    <cdr:from>
      <cdr:x>0.84071</cdr:x>
      <cdr:y>0.92965</cdr:y>
    </cdr:from>
    <cdr:to>
      <cdr:x>0.96336</cdr:x>
      <cdr:y>1</cdr:y>
    </cdr:to>
    <cdr:sp macro="" textlink="">
      <cdr:nvSpPr>
        <cdr:cNvPr id="2" name="テキスト ボックス 1"/>
        <cdr:cNvSpPr txBox="1"/>
      </cdr:nvSpPr>
      <cdr:spPr>
        <a:xfrm xmlns:a="http://schemas.openxmlformats.org/drawingml/2006/main">
          <a:off x="7065682" y="4146178"/>
          <a:ext cx="1030818" cy="31376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100" dirty="0"/>
            <a:t>市町村数：</a:t>
          </a:r>
          <a:r>
            <a:rPr lang="en-US" altLang="ja-JP" sz="1100" dirty="0"/>
            <a:t>43</a:t>
          </a:r>
        </a:p>
        <a:p xmlns:a="http://schemas.openxmlformats.org/drawingml/2006/main">
          <a:endParaRPr lang="ja-JP" altLang="en-US" sz="1100" dirty="0"/>
        </a:p>
      </cdr:txBody>
    </cdr:sp>
  </cdr:relSizeAnchor>
</c:userShapes>
</file>

<file path=ppt/drawings/drawing12.xml><?xml version="1.0" encoding="utf-8"?>
<c:userShapes xmlns:c="http://schemas.openxmlformats.org/drawingml/2006/chart">
  <cdr:relSizeAnchor xmlns:cdr="http://schemas.openxmlformats.org/drawingml/2006/chartDrawing">
    <cdr:from>
      <cdr:x>0.01232</cdr:x>
      <cdr:y>0.09163</cdr:y>
    </cdr:from>
    <cdr:to>
      <cdr:x>0.2172</cdr:x>
      <cdr:y>0.18155</cdr:y>
    </cdr:to>
    <cdr:sp macro="" textlink="">
      <cdr:nvSpPr>
        <cdr:cNvPr id="2" name="テキスト ボックス 1"/>
        <cdr:cNvSpPr txBox="1"/>
      </cdr:nvSpPr>
      <cdr:spPr>
        <a:xfrm xmlns:a="http://schemas.openxmlformats.org/drawingml/2006/main">
          <a:off x="62006" y="319741"/>
          <a:ext cx="1030818" cy="31376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100"/>
            <a:t>市町村数：</a:t>
          </a:r>
          <a:r>
            <a:rPr lang="en-US" altLang="ja-JP" sz="1100"/>
            <a:t>43</a:t>
          </a:r>
        </a:p>
        <a:p xmlns:a="http://schemas.openxmlformats.org/drawingml/2006/main">
          <a:endParaRPr lang="ja-JP" altLang="en-US" sz="1100"/>
        </a:p>
      </cdr:txBody>
    </cdr:sp>
  </cdr:relSizeAnchor>
</c:userShapes>
</file>

<file path=ppt/drawings/drawing2.xml><?xml version="1.0" encoding="utf-8"?>
<c:userShapes xmlns:c="http://schemas.openxmlformats.org/drawingml/2006/chart">
  <cdr:relSizeAnchor xmlns:cdr="http://schemas.openxmlformats.org/drawingml/2006/chartDrawing">
    <cdr:from>
      <cdr:x>0.70348</cdr:x>
      <cdr:y>0.88808</cdr:y>
    </cdr:from>
    <cdr:to>
      <cdr:x>1</cdr:x>
      <cdr:y>0.96455</cdr:y>
    </cdr:to>
    <cdr:sp macro="" textlink="">
      <cdr:nvSpPr>
        <cdr:cNvPr id="2" name="テキスト ボックス 19"/>
        <cdr:cNvSpPr txBox="1"/>
      </cdr:nvSpPr>
      <cdr:spPr>
        <a:xfrm xmlns:a="http://schemas.openxmlformats.org/drawingml/2006/main">
          <a:off x="3142227" y="3574649"/>
          <a:ext cx="1324464" cy="307777"/>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kumimoji="1" lang="ja-JP" altLang="en-US" sz="1400" dirty="0"/>
            <a:t>市町村数：</a:t>
          </a:r>
          <a:r>
            <a:rPr kumimoji="1" lang="en-US" altLang="ja-JP" sz="1400" dirty="0"/>
            <a:t>43</a:t>
          </a:r>
          <a:endParaRPr kumimoji="1" lang="ja-JP" altLang="en-US" sz="1400" dirty="0"/>
        </a:p>
      </cdr:txBody>
    </cdr:sp>
  </cdr:relSizeAnchor>
  <cdr:relSizeAnchor xmlns:cdr="http://schemas.openxmlformats.org/drawingml/2006/chartDrawing">
    <cdr:from>
      <cdr:x>0.32289</cdr:x>
      <cdr:y>0.20961</cdr:y>
    </cdr:from>
    <cdr:to>
      <cdr:x>0.46798</cdr:x>
      <cdr:y>0.26068</cdr:y>
    </cdr:to>
    <cdr:cxnSp macro="">
      <cdr:nvCxnSpPr>
        <cdr:cNvPr id="8" name="直線コネクタ 7"/>
        <cdr:cNvCxnSpPr/>
      </cdr:nvCxnSpPr>
      <cdr:spPr>
        <a:xfrm xmlns:a="http://schemas.openxmlformats.org/drawingml/2006/main">
          <a:off x="1442230" y="886687"/>
          <a:ext cx="648072" cy="216024"/>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0.69075</cdr:x>
      <cdr:y>0.90357</cdr:y>
    </cdr:from>
    <cdr:to>
      <cdr:x>0.96743</cdr:x>
      <cdr:y>0.96885</cdr:y>
    </cdr:to>
    <cdr:sp macro="" textlink="">
      <cdr:nvSpPr>
        <cdr:cNvPr id="2" name="テキスト ボックス 19"/>
        <cdr:cNvSpPr txBox="1"/>
      </cdr:nvSpPr>
      <cdr:spPr>
        <a:xfrm xmlns:a="http://schemas.openxmlformats.org/drawingml/2006/main">
          <a:off x="2715430" y="3834042"/>
          <a:ext cx="1087668" cy="276999"/>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kumimoji="1" lang="ja-JP" altLang="en-US" sz="1200" dirty="0"/>
            <a:t>市町村数：</a:t>
          </a:r>
          <a:r>
            <a:rPr kumimoji="1" lang="en-US" altLang="ja-JP" sz="1200" dirty="0"/>
            <a:t>43</a:t>
          </a:r>
          <a:endParaRPr kumimoji="1" lang="ja-JP" altLang="en-US" sz="1200" dirty="0"/>
        </a:p>
      </cdr:txBody>
    </cdr:sp>
  </cdr:relSizeAnchor>
</c:userShapes>
</file>

<file path=ppt/drawings/drawing4.xml><?xml version="1.0" encoding="utf-8"?>
<c:userShapes xmlns:c="http://schemas.openxmlformats.org/drawingml/2006/chart">
  <cdr:relSizeAnchor xmlns:cdr="http://schemas.openxmlformats.org/drawingml/2006/chartDrawing">
    <cdr:from>
      <cdr:x>0.64633</cdr:x>
      <cdr:y>0.09859</cdr:y>
    </cdr:from>
    <cdr:to>
      <cdr:x>1</cdr:x>
      <cdr:y>0.20691</cdr:y>
    </cdr:to>
    <cdr:sp macro="" textlink="">
      <cdr:nvSpPr>
        <cdr:cNvPr id="2" name="テキスト ボックス 19"/>
        <cdr:cNvSpPr txBox="1"/>
      </cdr:nvSpPr>
      <cdr:spPr>
        <a:xfrm xmlns:a="http://schemas.openxmlformats.org/drawingml/2006/main">
          <a:off x="3258308" y="392202"/>
          <a:ext cx="1782945" cy="430887"/>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kumimoji="1" lang="ja-JP" altLang="en-US" sz="1100" dirty="0"/>
            <a:t>市町村数：</a:t>
          </a:r>
          <a:r>
            <a:rPr kumimoji="1" lang="en-US" altLang="ja-JP" sz="1100" dirty="0"/>
            <a:t>43</a:t>
          </a:r>
          <a:r>
            <a:rPr kumimoji="1" lang="ja-JP" altLang="en-US" sz="1100" dirty="0"/>
            <a:t>　複数回答有</a:t>
          </a:r>
          <a:endParaRPr kumimoji="1" lang="en-US" altLang="ja-JP" sz="1100" dirty="0"/>
        </a:p>
        <a:p xmlns:a="http://schemas.openxmlformats.org/drawingml/2006/main">
          <a:endParaRPr kumimoji="1" lang="en-US" altLang="ja-JP" sz="1100" dirty="0"/>
        </a:p>
      </cdr:txBody>
    </cdr:sp>
  </cdr:relSizeAnchor>
</c:userShapes>
</file>

<file path=ppt/drawings/drawing5.xml><?xml version="1.0" encoding="utf-8"?>
<c:userShapes xmlns:c="http://schemas.openxmlformats.org/drawingml/2006/chart">
  <cdr:relSizeAnchor xmlns:cdr="http://schemas.openxmlformats.org/drawingml/2006/chartDrawing">
    <cdr:from>
      <cdr:x>0.68356</cdr:x>
      <cdr:y>0.9131</cdr:y>
    </cdr:from>
    <cdr:to>
      <cdr:x>1</cdr:x>
      <cdr:y>0.9837</cdr:y>
    </cdr:to>
    <cdr:sp macro="" textlink="">
      <cdr:nvSpPr>
        <cdr:cNvPr id="2" name="テキスト ボックス 19"/>
        <cdr:cNvSpPr txBox="1"/>
      </cdr:nvSpPr>
      <cdr:spPr>
        <a:xfrm xmlns:a="http://schemas.openxmlformats.org/drawingml/2006/main">
          <a:off x="2943946" y="3980127"/>
          <a:ext cx="1362860" cy="307777"/>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kumimoji="1" lang="ja-JP" altLang="en-US" sz="1400" dirty="0" smtClean="0"/>
            <a:t>設置箇所数：</a:t>
          </a:r>
          <a:r>
            <a:rPr kumimoji="1" lang="en-US" altLang="ja-JP" sz="1400" dirty="0" smtClean="0"/>
            <a:t>75</a:t>
          </a:r>
          <a:endParaRPr kumimoji="1" lang="ja-JP" altLang="en-US" sz="1400" dirty="0"/>
        </a:p>
      </cdr:txBody>
    </cdr:sp>
  </cdr:relSizeAnchor>
</c:userShapes>
</file>

<file path=ppt/drawings/drawing6.xml><?xml version="1.0" encoding="utf-8"?>
<c:userShapes xmlns:c="http://schemas.openxmlformats.org/drawingml/2006/chart">
  <cdr:relSizeAnchor xmlns:cdr="http://schemas.openxmlformats.org/drawingml/2006/chartDrawing">
    <cdr:from>
      <cdr:x>0.61854</cdr:x>
      <cdr:y>0.89222</cdr:y>
    </cdr:from>
    <cdr:to>
      <cdr:x>0.93766</cdr:x>
      <cdr:y>0.96018</cdr:y>
    </cdr:to>
    <cdr:sp macro="" textlink="">
      <cdr:nvSpPr>
        <cdr:cNvPr id="2" name="テキスト ボックス 19"/>
        <cdr:cNvSpPr txBox="1"/>
      </cdr:nvSpPr>
      <cdr:spPr>
        <a:xfrm xmlns:a="http://schemas.openxmlformats.org/drawingml/2006/main">
          <a:off x="2839860" y="3636497"/>
          <a:ext cx="1465154" cy="276999"/>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kumimoji="1" lang="ja-JP" altLang="en-US" sz="1200" dirty="0"/>
            <a:t>合計人数：</a:t>
          </a:r>
          <a:r>
            <a:rPr kumimoji="1" lang="en-US" altLang="ja-JP" sz="1200" dirty="0"/>
            <a:t>425</a:t>
          </a:r>
          <a:r>
            <a:rPr kumimoji="1" lang="ja-JP" altLang="en-US" sz="1200" dirty="0"/>
            <a:t>人</a:t>
          </a:r>
        </a:p>
      </cdr:txBody>
    </cdr:sp>
  </cdr:relSizeAnchor>
</c:userShapes>
</file>

<file path=ppt/drawings/drawing7.xml><?xml version="1.0" encoding="utf-8"?>
<c:userShapes xmlns:c="http://schemas.openxmlformats.org/drawingml/2006/chart">
  <cdr:relSizeAnchor xmlns:cdr="http://schemas.openxmlformats.org/drawingml/2006/chartDrawing">
    <cdr:from>
      <cdr:x>0.69514</cdr:x>
      <cdr:y>0.89907</cdr:y>
    </cdr:from>
    <cdr:to>
      <cdr:x>1</cdr:x>
      <cdr:y>0.97201</cdr:y>
    </cdr:to>
    <cdr:sp macro="" textlink="">
      <cdr:nvSpPr>
        <cdr:cNvPr id="2" name="テキスト ボックス 19"/>
        <cdr:cNvSpPr txBox="1"/>
      </cdr:nvSpPr>
      <cdr:spPr>
        <a:xfrm xmlns:a="http://schemas.openxmlformats.org/drawingml/2006/main">
          <a:off x="2952328" y="3793575"/>
          <a:ext cx="1294779" cy="307777"/>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kumimoji="1" lang="ja-JP" altLang="en-US" sz="1400" dirty="0"/>
            <a:t>市町村数：</a:t>
          </a:r>
          <a:r>
            <a:rPr kumimoji="1" lang="en-US" altLang="ja-JP" sz="1400" dirty="0"/>
            <a:t>43</a:t>
          </a:r>
          <a:endParaRPr kumimoji="1" lang="ja-JP" altLang="en-US" sz="1400" dirty="0"/>
        </a:p>
      </cdr:txBody>
    </cdr:sp>
  </cdr:relSizeAnchor>
</c:userShapes>
</file>

<file path=ppt/drawings/drawing8.xml><?xml version="1.0" encoding="utf-8"?>
<c:userShapes xmlns:c="http://schemas.openxmlformats.org/drawingml/2006/chart">
  <cdr:relSizeAnchor xmlns:cdr="http://schemas.openxmlformats.org/drawingml/2006/chartDrawing">
    <cdr:from>
      <cdr:x>0.72235</cdr:x>
      <cdr:y>0.03152</cdr:y>
    </cdr:from>
    <cdr:to>
      <cdr:x>0.97348</cdr:x>
      <cdr:y>0.11365</cdr:y>
    </cdr:to>
    <cdr:sp macro="" textlink="">
      <cdr:nvSpPr>
        <cdr:cNvPr id="2" name="テキスト ボックス 1"/>
        <cdr:cNvSpPr txBox="1"/>
      </cdr:nvSpPr>
      <cdr:spPr>
        <a:xfrm xmlns:a="http://schemas.openxmlformats.org/drawingml/2006/main">
          <a:off x="3479427" y="96666"/>
          <a:ext cx="1209675" cy="2518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000"/>
            <a:t>廃止事業所数：</a:t>
          </a:r>
          <a:r>
            <a:rPr lang="en-US" altLang="ja-JP" sz="1000"/>
            <a:t>59</a:t>
          </a:r>
        </a:p>
        <a:p xmlns:a="http://schemas.openxmlformats.org/drawingml/2006/main">
          <a:endParaRPr lang="ja-JP" altLang="en-US" sz="1100"/>
        </a:p>
      </cdr:txBody>
    </cdr:sp>
  </cdr:relSizeAnchor>
</c:userShapes>
</file>

<file path=ppt/drawings/drawing9.xml><?xml version="1.0" encoding="utf-8"?>
<c:userShapes xmlns:c="http://schemas.openxmlformats.org/drawingml/2006/chart">
  <cdr:relSizeAnchor xmlns:cdr="http://schemas.openxmlformats.org/drawingml/2006/chartDrawing">
    <cdr:from>
      <cdr:x>0.83821</cdr:x>
      <cdr:y>0.03218</cdr:y>
    </cdr:from>
    <cdr:to>
      <cdr:x>1</cdr:x>
      <cdr:y>0.14242</cdr:y>
    </cdr:to>
    <cdr:sp macro="" textlink="">
      <cdr:nvSpPr>
        <cdr:cNvPr id="2" name="テキスト ボックス 1"/>
        <cdr:cNvSpPr txBox="1"/>
      </cdr:nvSpPr>
      <cdr:spPr>
        <a:xfrm xmlns:a="http://schemas.openxmlformats.org/drawingml/2006/main">
          <a:off x="5825904" y="126349"/>
          <a:ext cx="1124497" cy="43283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100" dirty="0"/>
            <a:t>市町村数：</a:t>
          </a:r>
          <a:r>
            <a:rPr lang="en-US" altLang="ja-JP" sz="1100" dirty="0"/>
            <a:t>43</a:t>
          </a:r>
        </a:p>
        <a:p xmlns:a="http://schemas.openxmlformats.org/drawingml/2006/main">
          <a:endParaRPr lang="ja-JP" altLang="en-US" sz="1100" dirty="0"/>
        </a:p>
      </cdr:txBody>
    </cdr:sp>
  </cdr:relSizeAnchor>
  <cdr:relSizeAnchor xmlns:cdr="http://schemas.openxmlformats.org/drawingml/2006/chartDrawing">
    <cdr:from>
      <cdr:x>0.52361</cdr:x>
      <cdr:y>0.41999</cdr:y>
    </cdr:from>
    <cdr:to>
      <cdr:x>1</cdr:x>
      <cdr:y>0.53757</cdr:y>
    </cdr:to>
    <cdr:sp macro="" textlink="">
      <cdr:nvSpPr>
        <cdr:cNvPr id="3" name="テキスト ボックス 4"/>
        <cdr:cNvSpPr txBox="1"/>
      </cdr:nvSpPr>
      <cdr:spPr>
        <a:xfrm xmlns:a="http://schemas.openxmlformats.org/drawingml/2006/main">
          <a:off x="3639289" y="1649018"/>
          <a:ext cx="3311112"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algn="l" rtl="0" fontAlgn="base">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fontAlgn="base">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fontAlgn="base">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fontAlgn="base">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fontAlgn="base">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xmlns:a="http://schemas.openxmlformats.org/drawingml/2006/main">
          <a:r>
            <a:rPr kumimoji="1" lang="ja-JP" altLang="en-US" sz="1200" b="1" dirty="0" smtClean="0">
              <a:solidFill>
                <a:schemeClr val="tx1">
                  <a:lumMod val="75000"/>
                  <a:lumOff val="25000"/>
                </a:schemeClr>
              </a:solidFill>
              <a:latin typeface="游ゴシック" panose="020B0400000000000000" pitchFamily="50" charset="-128"/>
              <a:ea typeface="游ゴシック" panose="020B0400000000000000" pitchFamily="50" charset="-128"/>
            </a:rPr>
            <a:t>（枚方市、寝屋川市、河内長野市、高石市、東大阪市、阪南市、太子町、千早赤阪村）</a:t>
          </a:r>
          <a:endParaRPr kumimoji="1" lang="ja-JP" altLang="en-US" sz="1200" b="1" dirty="0">
            <a:solidFill>
              <a:schemeClr val="tx1">
                <a:lumMod val="75000"/>
                <a:lumOff val="25000"/>
              </a:schemeClr>
            </a:solidFill>
            <a:latin typeface="游ゴシック" panose="020B0400000000000000" pitchFamily="50" charset="-128"/>
            <a:ea typeface="游ゴシック" panose="020B0400000000000000" pitchFamily="50" charset="-128"/>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3078205" cy="511649"/>
          </a:xfrm>
          <a:prstGeom prst="rect">
            <a:avLst/>
          </a:prstGeom>
        </p:spPr>
        <p:txBody>
          <a:bodyPr vert="horz" lIns="96510" tIns="48255" rIns="96510" bIns="48255" rtlCol="0"/>
          <a:lstStyle>
            <a:lvl1pPr algn="l">
              <a:defRPr sz="1100"/>
            </a:lvl1pPr>
          </a:lstStyle>
          <a:p>
            <a:pPr>
              <a:defRPr/>
            </a:pPr>
            <a:r>
              <a:rPr lang="zh-TW" altLang="en-US" smtClean="0"/>
              <a:t>＜厚生労働省調査＞</a:t>
            </a:r>
            <a:endParaRPr lang="ja-JP" altLang="en-US"/>
          </a:p>
        </p:txBody>
      </p:sp>
      <p:sp>
        <p:nvSpPr>
          <p:cNvPr id="3" name="日付プレースホルダー 2"/>
          <p:cNvSpPr>
            <a:spLocks noGrp="1"/>
          </p:cNvSpPr>
          <p:nvPr>
            <p:ph type="dt" sz="quarter" idx="1"/>
          </p:nvPr>
        </p:nvSpPr>
        <p:spPr>
          <a:xfrm>
            <a:off x="4024201" y="0"/>
            <a:ext cx="3078205" cy="511649"/>
          </a:xfrm>
          <a:prstGeom prst="rect">
            <a:avLst/>
          </a:prstGeom>
        </p:spPr>
        <p:txBody>
          <a:bodyPr vert="horz" lIns="96510" tIns="48255" rIns="96510" bIns="48255" rtlCol="0"/>
          <a:lstStyle>
            <a:lvl1pPr algn="r">
              <a:defRPr sz="1100"/>
            </a:lvl1pPr>
          </a:lstStyle>
          <a:p>
            <a:pPr>
              <a:defRPr/>
            </a:pPr>
            <a:fld id="{5CFBA6DB-87EB-4ED7-94FD-785FD9651780}" type="datetimeFigureOut">
              <a:rPr lang="ja-JP" altLang="en-US"/>
              <a:pPr>
                <a:defRPr/>
              </a:pPr>
              <a:t>2022/12/16</a:t>
            </a:fld>
            <a:endParaRPr lang="ja-JP" altLang="en-US"/>
          </a:p>
        </p:txBody>
      </p:sp>
      <p:sp>
        <p:nvSpPr>
          <p:cNvPr id="4" name="フッター プレースホルダー 3"/>
          <p:cNvSpPr>
            <a:spLocks noGrp="1"/>
          </p:cNvSpPr>
          <p:nvPr>
            <p:ph type="ftr" sz="quarter" idx="2"/>
          </p:nvPr>
        </p:nvSpPr>
        <p:spPr>
          <a:xfrm>
            <a:off x="1" y="9721330"/>
            <a:ext cx="3078205" cy="511648"/>
          </a:xfrm>
          <a:prstGeom prst="rect">
            <a:avLst/>
          </a:prstGeom>
        </p:spPr>
        <p:txBody>
          <a:bodyPr vert="horz" lIns="96510" tIns="48255" rIns="96510" bIns="48255" rtlCol="0" anchor="b"/>
          <a:lstStyle>
            <a:lvl1pPr algn="l">
              <a:defRPr sz="1100"/>
            </a:lvl1pPr>
          </a:lstStyle>
          <a:p>
            <a:pPr>
              <a:defRPr/>
            </a:pPr>
            <a:endParaRPr lang="ja-JP" altLang="en-US"/>
          </a:p>
        </p:txBody>
      </p:sp>
      <p:sp>
        <p:nvSpPr>
          <p:cNvPr id="5" name="スライド番号プレースホルダー 4"/>
          <p:cNvSpPr>
            <a:spLocks noGrp="1"/>
          </p:cNvSpPr>
          <p:nvPr>
            <p:ph type="sldNum" sz="quarter" idx="3"/>
          </p:nvPr>
        </p:nvSpPr>
        <p:spPr>
          <a:xfrm>
            <a:off x="4024201" y="9721330"/>
            <a:ext cx="3078205" cy="511648"/>
          </a:xfrm>
          <a:prstGeom prst="rect">
            <a:avLst/>
          </a:prstGeom>
        </p:spPr>
        <p:txBody>
          <a:bodyPr vert="horz" lIns="96510" tIns="48255" rIns="96510" bIns="48255" rtlCol="0" anchor="b"/>
          <a:lstStyle>
            <a:lvl1pPr algn="r">
              <a:defRPr sz="1100"/>
            </a:lvl1pPr>
          </a:lstStyle>
          <a:p>
            <a:pPr>
              <a:defRPr/>
            </a:pPr>
            <a:fld id="{3D777674-200D-415E-8998-2082836C8C1D}" type="slidenum">
              <a:rPr lang="ja-JP" altLang="en-US"/>
              <a:pPr>
                <a:defRPr/>
              </a:pPr>
              <a:t>‹#›</a:t>
            </a:fld>
            <a:endParaRPr lang="ja-JP" altLang="en-US"/>
          </a:p>
        </p:txBody>
      </p:sp>
    </p:spTree>
    <p:extLst>
      <p:ext uri="{BB962C8B-B14F-4D97-AF65-F5344CB8AC3E}">
        <p14:creationId xmlns:p14="http://schemas.microsoft.com/office/powerpoint/2010/main" val="9172122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3078205" cy="511649"/>
          </a:xfrm>
          <a:prstGeom prst="rect">
            <a:avLst/>
          </a:prstGeom>
        </p:spPr>
        <p:txBody>
          <a:bodyPr vert="horz" lIns="94655" tIns="47328" rIns="94655" bIns="47328" rtlCol="0"/>
          <a:lstStyle>
            <a:lvl1pPr algn="l">
              <a:defRPr sz="1100"/>
            </a:lvl1pPr>
          </a:lstStyle>
          <a:p>
            <a:r>
              <a:rPr kumimoji="1" lang="zh-TW" altLang="en-US" smtClean="0"/>
              <a:t>＜厚生労働省調査＞</a:t>
            </a:r>
            <a:endParaRPr kumimoji="1" lang="ja-JP" altLang="en-US"/>
          </a:p>
        </p:txBody>
      </p:sp>
      <p:sp>
        <p:nvSpPr>
          <p:cNvPr id="3" name="日付プレースホルダー 2"/>
          <p:cNvSpPr>
            <a:spLocks noGrp="1"/>
          </p:cNvSpPr>
          <p:nvPr>
            <p:ph type="dt" idx="1"/>
          </p:nvPr>
        </p:nvSpPr>
        <p:spPr>
          <a:xfrm>
            <a:off x="4024201" y="0"/>
            <a:ext cx="3078205" cy="511649"/>
          </a:xfrm>
          <a:prstGeom prst="rect">
            <a:avLst/>
          </a:prstGeom>
        </p:spPr>
        <p:txBody>
          <a:bodyPr vert="horz" lIns="94655" tIns="47328" rIns="94655" bIns="47328" rtlCol="0"/>
          <a:lstStyle>
            <a:lvl1pPr algn="r">
              <a:defRPr sz="1100"/>
            </a:lvl1pPr>
          </a:lstStyle>
          <a:p>
            <a:fld id="{E5084AAD-7E0B-49D9-9901-50A4900B8497}" type="datetimeFigureOut">
              <a:rPr kumimoji="1" lang="ja-JP" altLang="en-US" smtClean="0"/>
              <a:t>2022/12/16</a:t>
            </a:fld>
            <a:endParaRPr kumimoji="1" lang="ja-JP" altLang="en-US"/>
          </a:p>
        </p:txBody>
      </p:sp>
      <p:sp>
        <p:nvSpPr>
          <p:cNvPr id="4" name="スライド イメージ プレースホルダー 3"/>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4655" tIns="47328" rIns="94655" bIns="47328" rtlCol="0" anchor="ctr"/>
          <a:lstStyle/>
          <a:p>
            <a:endParaRPr lang="ja-JP" altLang="en-US"/>
          </a:p>
        </p:txBody>
      </p:sp>
      <p:sp>
        <p:nvSpPr>
          <p:cNvPr id="5" name="ノート プレースホルダー 4"/>
          <p:cNvSpPr>
            <a:spLocks noGrp="1"/>
          </p:cNvSpPr>
          <p:nvPr>
            <p:ph type="body" sz="quarter" idx="3"/>
          </p:nvPr>
        </p:nvSpPr>
        <p:spPr>
          <a:xfrm>
            <a:off x="710739" y="4861483"/>
            <a:ext cx="5682589" cy="4604842"/>
          </a:xfrm>
          <a:prstGeom prst="rect">
            <a:avLst/>
          </a:prstGeom>
        </p:spPr>
        <p:txBody>
          <a:bodyPr vert="horz" lIns="94655" tIns="47328" rIns="94655" bIns="47328"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721330"/>
            <a:ext cx="3078205" cy="511648"/>
          </a:xfrm>
          <a:prstGeom prst="rect">
            <a:avLst/>
          </a:prstGeom>
        </p:spPr>
        <p:txBody>
          <a:bodyPr vert="horz" lIns="94655" tIns="47328" rIns="94655" bIns="47328"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4024201" y="9721330"/>
            <a:ext cx="3078205" cy="511648"/>
          </a:xfrm>
          <a:prstGeom prst="rect">
            <a:avLst/>
          </a:prstGeom>
        </p:spPr>
        <p:txBody>
          <a:bodyPr vert="horz" lIns="94655" tIns="47328" rIns="94655" bIns="47328" rtlCol="0" anchor="b"/>
          <a:lstStyle>
            <a:lvl1pPr algn="r">
              <a:defRPr sz="1100"/>
            </a:lvl1pPr>
          </a:lstStyle>
          <a:p>
            <a:fld id="{0404C3F1-1DA3-4266-8368-46EC9EF178CA}" type="slidenum">
              <a:rPr kumimoji="1" lang="ja-JP" altLang="en-US" smtClean="0"/>
              <a:t>‹#›</a:t>
            </a:fld>
            <a:endParaRPr kumimoji="1" lang="ja-JP" altLang="en-US"/>
          </a:p>
        </p:txBody>
      </p:sp>
    </p:spTree>
    <p:extLst>
      <p:ext uri="{BB962C8B-B14F-4D97-AF65-F5344CB8AC3E}">
        <p14:creationId xmlns:p14="http://schemas.microsoft.com/office/powerpoint/2010/main" val="103829091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404C3F1-1DA3-4266-8368-46EC9EF178CA}" type="slidenum">
              <a:rPr kumimoji="1" lang="ja-JP" altLang="en-US" smtClean="0"/>
              <a:t>3</a:t>
            </a:fld>
            <a:endParaRPr kumimoji="1" lang="ja-JP" altLang="en-US"/>
          </a:p>
        </p:txBody>
      </p:sp>
    </p:spTree>
    <p:extLst>
      <p:ext uri="{BB962C8B-B14F-4D97-AF65-F5344CB8AC3E}">
        <p14:creationId xmlns:p14="http://schemas.microsoft.com/office/powerpoint/2010/main" val="3699871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404C3F1-1DA3-4266-8368-46EC9EF178CA}" type="slidenum">
              <a:rPr kumimoji="1" lang="ja-JP" altLang="en-US" smtClean="0"/>
              <a:t>4</a:t>
            </a:fld>
            <a:endParaRPr kumimoji="1" lang="ja-JP" altLang="en-US"/>
          </a:p>
        </p:txBody>
      </p:sp>
    </p:spTree>
    <p:extLst>
      <p:ext uri="{BB962C8B-B14F-4D97-AF65-F5344CB8AC3E}">
        <p14:creationId xmlns:p14="http://schemas.microsoft.com/office/powerpoint/2010/main" val="679007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404C3F1-1DA3-4266-8368-46EC9EF178CA}" type="slidenum">
              <a:rPr kumimoji="1" lang="ja-JP" altLang="en-US" smtClean="0"/>
              <a:t>5</a:t>
            </a:fld>
            <a:endParaRPr kumimoji="1" lang="ja-JP" altLang="en-US"/>
          </a:p>
        </p:txBody>
      </p:sp>
    </p:spTree>
    <p:extLst>
      <p:ext uri="{BB962C8B-B14F-4D97-AF65-F5344CB8AC3E}">
        <p14:creationId xmlns:p14="http://schemas.microsoft.com/office/powerpoint/2010/main" val="4022510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404C3F1-1DA3-4266-8368-46EC9EF178CA}" type="slidenum">
              <a:rPr kumimoji="1" lang="ja-JP" altLang="en-US" smtClean="0"/>
              <a:t>6</a:t>
            </a:fld>
            <a:endParaRPr kumimoji="1" lang="ja-JP" altLang="en-US"/>
          </a:p>
        </p:txBody>
      </p:sp>
    </p:spTree>
    <p:extLst>
      <p:ext uri="{BB962C8B-B14F-4D97-AF65-F5344CB8AC3E}">
        <p14:creationId xmlns:p14="http://schemas.microsoft.com/office/powerpoint/2010/main" val="2217761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822454" fontAlgn="auto">
              <a:spcBef>
                <a:spcPts val="0"/>
              </a:spcBef>
              <a:spcAft>
                <a:spcPts val="0"/>
              </a:spcAft>
              <a:defRPr/>
            </a:pPr>
            <a:fld id="{A10BB32E-0FBE-4A1C-9B8F-AB329B73D779}" type="slidenum">
              <a:rPr lang="ja-JP" altLang="en-US">
                <a:solidFill>
                  <a:prstClr val="black"/>
                </a:solidFill>
                <a:latin typeface="Calibri"/>
                <a:ea typeface="ＭＳ Ｐゴシック" panose="020B0600070205080204" pitchFamily="50" charset="-128"/>
              </a:rPr>
              <a:pPr defTabSz="822454" fontAlgn="auto">
                <a:spcBef>
                  <a:spcPts val="0"/>
                </a:spcBef>
                <a:spcAft>
                  <a:spcPts val="0"/>
                </a:spcAft>
                <a:defRPr/>
              </a:pPr>
              <a:t>13</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092973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404C3F1-1DA3-4266-8368-46EC9EF178CA}" type="slidenum">
              <a:rPr kumimoji="1" lang="ja-JP" altLang="en-US" smtClean="0"/>
              <a:t>20</a:t>
            </a:fld>
            <a:endParaRPr kumimoji="1" lang="ja-JP" altLang="en-US"/>
          </a:p>
        </p:txBody>
      </p:sp>
    </p:spTree>
    <p:extLst>
      <p:ext uri="{BB962C8B-B14F-4D97-AF65-F5344CB8AC3E}">
        <p14:creationId xmlns:p14="http://schemas.microsoft.com/office/powerpoint/2010/main" val="2283617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404C3F1-1DA3-4266-8368-46EC9EF178CA}" type="slidenum">
              <a:rPr kumimoji="1" lang="ja-JP" altLang="en-US" smtClean="0"/>
              <a:t>21</a:t>
            </a:fld>
            <a:endParaRPr kumimoji="1" lang="ja-JP" altLang="en-US"/>
          </a:p>
        </p:txBody>
      </p:sp>
    </p:spTree>
    <p:extLst>
      <p:ext uri="{BB962C8B-B14F-4D97-AF65-F5344CB8AC3E}">
        <p14:creationId xmlns:p14="http://schemas.microsoft.com/office/powerpoint/2010/main" val="1914978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404C3F1-1DA3-4266-8368-46EC9EF178CA}" type="slidenum">
              <a:rPr kumimoji="1" lang="ja-JP" altLang="en-US" smtClean="0"/>
              <a:t>27</a:t>
            </a:fld>
            <a:endParaRPr kumimoji="1" lang="ja-JP" altLang="en-US"/>
          </a:p>
        </p:txBody>
      </p:sp>
    </p:spTree>
    <p:extLst>
      <p:ext uri="{BB962C8B-B14F-4D97-AF65-F5344CB8AC3E}">
        <p14:creationId xmlns:p14="http://schemas.microsoft.com/office/powerpoint/2010/main" val="3690457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pPr>
              <a:defRPr/>
            </a:pPr>
            <a:fld id="{77A5434B-A65E-4D84-A2F4-2C04A37D728C}" type="datetime1">
              <a:rPr lang="ja-JP" altLang="en-US" smtClean="0"/>
              <a:t>2022/12/16</a:t>
            </a:fld>
            <a:endParaRPr lang="ja-JP" altLang="en-US"/>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pPr>
              <a:defRPr/>
            </a:pPr>
            <a:fld id="{8DC97FBB-E572-4091-9B88-EDE88A0C1CE2}" type="slidenum">
              <a:rPr lang="ja-JP" altLang="en-US" smtClean="0"/>
              <a:pPr>
                <a:defRPr/>
              </a:pPr>
              <a:t>‹#›</a:t>
            </a:fld>
            <a:endParaRPr lang="ja-JP" altLang="en-US"/>
          </a:p>
        </p:txBody>
      </p:sp>
    </p:spTree>
    <p:extLst>
      <p:ext uri="{BB962C8B-B14F-4D97-AF65-F5344CB8AC3E}">
        <p14:creationId xmlns:p14="http://schemas.microsoft.com/office/powerpoint/2010/main" val="2090343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fld id="{C81CC0F9-86F9-4BA6-804D-8236B287DA3A}" type="datetime1">
              <a:rPr lang="ja-JP" altLang="en-US" smtClean="0"/>
              <a:t>2022/12/16</a:t>
            </a:fld>
            <a:endParaRPr lang="ja-JP" altLang="en-US"/>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pPr>
              <a:defRPr/>
            </a:pPr>
            <a:fld id="{211215C8-DAD3-439E-9428-30AFAB7D56E7}" type="slidenum">
              <a:rPr lang="ja-JP" altLang="en-US" smtClean="0"/>
              <a:pPr>
                <a:defRPr/>
              </a:pPr>
              <a:t>‹#›</a:t>
            </a:fld>
            <a:endParaRPr lang="ja-JP" altLang="en-US"/>
          </a:p>
        </p:txBody>
      </p:sp>
    </p:spTree>
    <p:extLst>
      <p:ext uri="{BB962C8B-B14F-4D97-AF65-F5344CB8AC3E}">
        <p14:creationId xmlns:p14="http://schemas.microsoft.com/office/powerpoint/2010/main" val="3286658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fld id="{E49A6DE2-E392-4DE9-9BF5-7205F17F2124}" type="datetime1">
              <a:rPr lang="ja-JP" altLang="en-US" smtClean="0"/>
              <a:t>2022/12/16</a:t>
            </a:fld>
            <a:endParaRPr lang="ja-JP" altLang="en-US"/>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pPr>
              <a:defRPr/>
            </a:pPr>
            <a:fld id="{545B9D90-8439-4E1E-89F1-97FDC5DBA99C}" type="slidenum">
              <a:rPr lang="ja-JP" altLang="en-US" smtClean="0"/>
              <a:pPr>
                <a:defRPr/>
              </a:pPr>
              <a:t>‹#›</a:t>
            </a:fld>
            <a:endParaRPr lang="ja-JP" altLang="en-US"/>
          </a:p>
        </p:txBody>
      </p:sp>
    </p:spTree>
    <p:extLst>
      <p:ext uri="{BB962C8B-B14F-4D97-AF65-F5344CB8AC3E}">
        <p14:creationId xmlns:p14="http://schemas.microsoft.com/office/powerpoint/2010/main" val="2284857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9"/>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89626" indent="0" algn="ctr">
              <a:buNone/>
              <a:defRPr>
                <a:solidFill>
                  <a:schemeClr val="tx1">
                    <a:tint val="75000"/>
                  </a:schemeClr>
                </a:solidFill>
              </a:defRPr>
            </a:lvl2pPr>
            <a:lvl3pPr marL="779252" indent="0" algn="ctr">
              <a:buNone/>
              <a:defRPr>
                <a:solidFill>
                  <a:schemeClr val="tx1">
                    <a:tint val="75000"/>
                  </a:schemeClr>
                </a:solidFill>
              </a:defRPr>
            </a:lvl3pPr>
            <a:lvl4pPr marL="1168878" indent="0" algn="ctr">
              <a:buNone/>
              <a:defRPr>
                <a:solidFill>
                  <a:schemeClr val="tx1">
                    <a:tint val="75000"/>
                  </a:schemeClr>
                </a:solidFill>
              </a:defRPr>
            </a:lvl4pPr>
            <a:lvl5pPr marL="1558503" indent="0" algn="ctr">
              <a:buNone/>
              <a:defRPr>
                <a:solidFill>
                  <a:schemeClr val="tx1">
                    <a:tint val="75000"/>
                  </a:schemeClr>
                </a:solidFill>
              </a:defRPr>
            </a:lvl5pPr>
            <a:lvl6pPr marL="1948129" indent="0" algn="ctr">
              <a:buNone/>
              <a:defRPr>
                <a:solidFill>
                  <a:schemeClr val="tx1">
                    <a:tint val="75000"/>
                  </a:schemeClr>
                </a:solidFill>
              </a:defRPr>
            </a:lvl6pPr>
            <a:lvl7pPr marL="2337755" indent="0" algn="ctr">
              <a:buNone/>
              <a:defRPr>
                <a:solidFill>
                  <a:schemeClr val="tx1">
                    <a:tint val="75000"/>
                  </a:schemeClr>
                </a:solidFill>
              </a:defRPr>
            </a:lvl7pPr>
            <a:lvl8pPr marL="2727381" indent="0" algn="ctr">
              <a:buNone/>
              <a:defRPr>
                <a:solidFill>
                  <a:schemeClr val="tx1">
                    <a:tint val="75000"/>
                  </a:schemeClr>
                </a:solidFill>
              </a:defRPr>
            </a:lvl8pPr>
            <a:lvl9pPr marL="3117007"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92065DF5-09F9-4628-9CEF-819A88D6EF6D}" type="datetimeFigureOut">
              <a:rPr lang="ja-JP" altLang="en-US">
                <a:solidFill>
                  <a:prstClr val="black">
                    <a:tint val="75000"/>
                  </a:prstClr>
                </a:solidFill>
              </a:rPr>
              <a:pPr>
                <a:defRPr/>
              </a:pPr>
              <a:t>2022/12/16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E21C6D18-1F89-4A7D-A60A-80A88B924411}"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272165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F09721E8-EBC3-4FE6-9D54-EF091A4EFB81}" type="datetimeFigureOut">
              <a:rPr lang="ja-JP" altLang="en-US">
                <a:solidFill>
                  <a:prstClr val="black">
                    <a:tint val="75000"/>
                  </a:prstClr>
                </a:solidFill>
              </a:rPr>
              <a:pPr>
                <a:defRPr/>
              </a:pPr>
              <a:t>2022/12/16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4E606F1E-EC57-4BDA-A3C5-9E1A5B386B2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6518226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6"/>
          </a:xfrm>
        </p:spPr>
        <p:txBody>
          <a:bodyPr anchor="t"/>
          <a:lstStyle>
            <a:lvl1pPr algn="l">
              <a:defRPr sz="34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1700">
                <a:solidFill>
                  <a:schemeClr val="tx1">
                    <a:tint val="75000"/>
                  </a:schemeClr>
                </a:solidFill>
              </a:defRPr>
            </a:lvl1pPr>
            <a:lvl2pPr marL="389626" indent="0">
              <a:buNone/>
              <a:defRPr sz="1500">
                <a:solidFill>
                  <a:schemeClr val="tx1">
                    <a:tint val="75000"/>
                  </a:schemeClr>
                </a:solidFill>
              </a:defRPr>
            </a:lvl2pPr>
            <a:lvl3pPr marL="779252" indent="0">
              <a:buNone/>
              <a:defRPr sz="1400">
                <a:solidFill>
                  <a:schemeClr val="tx1">
                    <a:tint val="75000"/>
                  </a:schemeClr>
                </a:solidFill>
              </a:defRPr>
            </a:lvl3pPr>
            <a:lvl4pPr marL="1168878" indent="0">
              <a:buNone/>
              <a:defRPr sz="1200">
                <a:solidFill>
                  <a:schemeClr val="tx1">
                    <a:tint val="75000"/>
                  </a:schemeClr>
                </a:solidFill>
              </a:defRPr>
            </a:lvl4pPr>
            <a:lvl5pPr marL="1558503" indent="0">
              <a:buNone/>
              <a:defRPr sz="1200">
                <a:solidFill>
                  <a:schemeClr val="tx1">
                    <a:tint val="75000"/>
                  </a:schemeClr>
                </a:solidFill>
              </a:defRPr>
            </a:lvl5pPr>
            <a:lvl6pPr marL="1948129" indent="0">
              <a:buNone/>
              <a:defRPr sz="1200">
                <a:solidFill>
                  <a:schemeClr val="tx1">
                    <a:tint val="75000"/>
                  </a:schemeClr>
                </a:solidFill>
              </a:defRPr>
            </a:lvl6pPr>
            <a:lvl7pPr marL="2337755" indent="0">
              <a:buNone/>
              <a:defRPr sz="1200">
                <a:solidFill>
                  <a:schemeClr val="tx1">
                    <a:tint val="75000"/>
                  </a:schemeClr>
                </a:solidFill>
              </a:defRPr>
            </a:lvl7pPr>
            <a:lvl8pPr marL="2727381" indent="0">
              <a:buNone/>
              <a:defRPr sz="1200">
                <a:solidFill>
                  <a:schemeClr val="tx1">
                    <a:tint val="75000"/>
                  </a:schemeClr>
                </a:solidFill>
              </a:defRPr>
            </a:lvl8pPr>
            <a:lvl9pPr marL="3117007" indent="0">
              <a:buNone/>
              <a:defRPr sz="12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F1121ACE-CAB4-47B6-8B45-3E8118A42712}" type="datetimeFigureOut">
              <a:rPr lang="ja-JP" altLang="en-US">
                <a:solidFill>
                  <a:prstClr val="black">
                    <a:tint val="75000"/>
                  </a:prstClr>
                </a:solidFill>
              </a:rPr>
              <a:pPr>
                <a:defRPr/>
              </a:pPr>
              <a:t>2022/12/16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421C75CD-5F6D-4FAB-9D1D-DEB68BE8346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976712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1"/>
            <a:ext cx="4038600" cy="4525963"/>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1"/>
            <a:ext cx="4038600" cy="4525963"/>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fld id="{C0E68518-616F-446F-874C-1468549A6530}" type="datetimeFigureOut">
              <a:rPr lang="ja-JP" altLang="en-US">
                <a:solidFill>
                  <a:prstClr val="black">
                    <a:tint val="75000"/>
                  </a:prstClr>
                </a:solidFill>
              </a:rPr>
              <a:pPr>
                <a:defRPr/>
              </a:pPr>
              <a:t>2022/12/16</a:t>
            </a:fld>
            <a:endParaRPr lang="ja-JP" altLang="en-US">
              <a:solidFill>
                <a:prstClr val="black">
                  <a:tint val="75000"/>
                </a:prstClr>
              </a:solidFill>
            </a:endParaRPr>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p:txBody>
          <a:bodyPr/>
          <a:lstStyle>
            <a:lvl1pPr>
              <a:defRPr/>
            </a:lvl1pPr>
          </a:lstStyle>
          <a:p>
            <a:pPr>
              <a:defRPr/>
            </a:pPr>
            <a:fld id="{78768151-4772-4C10-AA6D-60D64405E14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841358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3"/>
          </a:xfrm>
        </p:spPr>
        <p:txBody>
          <a:bodyPr anchor="b"/>
          <a:lstStyle>
            <a:lvl1pPr marL="0" indent="0">
              <a:buNone/>
              <a:defRPr sz="2000" b="1"/>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000"/>
            </a:lvl1pPr>
            <a:lvl2pPr>
              <a:defRPr sz="1700"/>
            </a:lvl2pPr>
            <a:lvl3pPr>
              <a:defRPr sz="15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9" y="1535113"/>
            <a:ext cx="4041775" cy="639763"/>
          </a:xfrm>
        </p:spPr>
        <p:txBody>
          <a:bodyPr anchor="b"/>
          <a:lstStyle>
            <a:lvl1pPr marL="0" indent="0">
              <a:buNone/>
              <a:defRPr sz="2000" b="1"/>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000"/>
            </a:lvl1pPr>
            <a:lvl2pPr>
              <a:defRPr sz="1700"/>
            </a:lvl2pPr>
            <a:lvl3pPr>
              <a:defRPr sz="15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pPr>
              <a:defRPr/>
            </a:pPr>
            <a:fld id="{5B2616CB-3223-4D68-97F4-4BC745B2135D}" type="datetimeFigureOut">
              <a:rPr lang="ja-JP" altLang="en-US">
                <a:solidFill>
                  <a:prstClr val="black">
                    <a:tint val="75000"/>
                  </a:prstClr>
                </a:solidFill>
              </a:rPr>
              <a:pPr>
                <a:defRPr/>
              </a:pPr>
              <a:t>2022/12/16</a:t>
            </a:fld>
            <a:endParaRPr lang="ja-JP" altLang="en-US">
              <a:solidFill>
                <a:prstClr val="black">
                  <a:tint val="75000"/>
                </a:prstClr>
              </a:solidFill>
            </a:endParaRPr>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ー 5"/>
          <p:cNvSpPr>
            <a:spLocks noGrp="1"/>
          </p:cNvSpPr>
          <p:nvPr>
            <p:ph type="sldNum" sz="quarter" idx="12"/>
          </p:nvPr>
        </p:nvSpPr>
        <p:spPr/>
        <p:txBody>
          <a:bodyPr/>
          <a:lstStyle>
            <a:lvl1pPr>
              <a:defRPr/>
            </a:lvl1pPr>
          </a:lstStyle>
          <a:p>
            <a:pPr>
              <a:defRPr/>
            </a:pPr>
            <a:fld id="{DF4BB973-D674-4942-AB45-F70BEC41A8BF}"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673439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pPr>
              <a:defRPr/>
            </a:pPr>
            <a:fld id="{B85A7211-65ED-47F1-9886-58FC4893A108}" type="datetimeFigureOut">
              <a:rPr lang="ja-JP" altLang="en-US">
                <a:solidFill>
                  <a:prstClr val="black">
                    <a:tint val="75000"/>
                  </a:prstClr>
                </a:solidFill>
              </a:rPr>
              <a:pPr>
                <a:defRPr/>
              </a:pPr>
              <a:t>2022/12/16</a:t>
            </a:fld>
            <a:endParaRPr lang="ja-JP" altLang="en-US">
              <a:solidFill>
                <a:prstClr val="black">
                  <a:tint val="75000"/>
                </a:prstClr>
              </a:solidFill>
            </a:endParaRPr>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ー 5"/>
          <p:cNvSpPr>
            <a:spLocks noGrp="1"/>
          </p:cNvSpPr>
          <p:nvPr>
            <p:ph type="sldNum" sz="quarter" idx="12"/>
          </p:nvPr>
        </p:nvSpPr>
        <p:spPr/>
        <p:txBody>
          <a:bodyPr/>
          <a:lstStyle>
            <a:lvl1pPr>
              <a:defRPr/>
            </a:lvl1pPr>
          </a:lstStyle>
          <a:p>
            <a:pPr>
              <a:defRPr/>
            </a:pPr>
            <a:fld id="{CA8759C8-F766-4195-B946-6F85F6D1F2E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9024831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83C230A4-8E9C-4D2C-AAA8-19BFA62D3890}" type="datetimeFigureOut">
              <a:rPr lang="ja-JP" altLang="en-US">
                <a:solidFill>
                  <a:prstClr val="black">
                    <a:tint val="75000"/>
                  </a:prstClr>
                </a:solidFill>
              </a:rPr>
              <a:pPr>
                <a:defRPr/>
              </a:pPr>
              <a:t>2022/12/16</a:t>
            </a:fld>
            <a:endParaRPr lang="ja-JP" altLang="en-US">
              <a:solidFill>
                <a:prstClr val="black">
                  <a:tint val="75000"/>
                </a:prstClr>
              </a:solidFill>
            </a:endParaRPr>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ー 5"/>
          <p:cNvSpPr>
            <a:spLocks noGrp="1"/>
          </p:cNvSpPr>
          <p:nvPr>
            <p:ph type="sldNum" sz="quarter" idx="12"/>
          </p:nvPr>
        </p:nvSpPr>
        <p:spPr/>
        <p:txBody>
          <a:bodyPr/>
          <a:lstStyle>
            <a:lvl1pPr>
              <a:defRPr/>
            </a:lvl1pPr>
          </a:lstStyle>
          <a:p>
            <a:pPr>
              <a:defRPr/>
            </a:pPr>
            <a:fld id="{0A863AE5-A7D1-4C97-B45B-2A4B57D632C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355083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49"/>
            <a:ext cx="3008313" cy="1162051"/>
          </a:xfrm>
        </p:spPr>
        <p:txBody>
          <a:bodyPr anchor="b"/>
          <a:lstStyle>
            <a:lvl1pPr algn="l">
              <a:defRPr sz="17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1" y="273054"/>
            <a:ext cx="5111750" cy="5853113"/>
          </a:xfrm>
        </p:spPr>
        <p:txBody>
          <a:bodyPr/>
          <a:lstStyle>
            <a:lvl1pPr>
              <a:defRPr sz="27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2" y="1435103"/>
            <a:ext cx="3008313" cy="4691063"/>
          </a:xfrm>
        </p:spPr>
        <p:txBody>
          <a:bodyPr/>
          <a:lstStyle>
            <a:lvl1pPr marL="0" indent="0">
              <a:buNone/>
              <a:defRPr sz="1200"/>
            </a:lvl1pPr>
            <a:lvl2pPr marL="389626" indent="0">
              <a:buNone/>
              <a:defRPr sz="1000"/>
            </a:lvl2pPr>
            <a:lvl3pPr marL="779252" indent="0">
              <a:buNone/>
              <a:defRPr sz="900"/>
            </a:lvl3pPr>
            <a:lvl4pPr marL="1168878" indent="0">
              <a:buNone/>
              <a:defRPr sz="800"/>
            </a:lvl4pPr>
            <a:lvl5pPr marL="1558503" indent="0">
              <a:buNone/>
              <a:defRPr sz="800"/>
            </a:lvl5pPr>
            <a:lvl6pPr marL="1948129" indent="0">
              <a:buNone/>
              <a:defRPr sz="800"/>
            </a:lvl6pPr>
            <a:lvl7pPr marL="2337755" indent="0">
              <a:buNone/>
              <a:defRPr sz="800"/>
            </a:lvl7pPr>
            <a:lvl8pPr marL="2727381" indent="0">
              <a:buNone/>
              <a:defRPr sz="800"/>
            </a:lvl8pPr>
            <a:lvl9pPr marL="3117007" indent="0">
              <a:buNone/>
              <a:defRPr sz="8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1EC13A5E-9AE0-4724-8ECA-70F2355B3026}" type="datetimeFigureOut">
              <a:rPr lang="ja-JP" altLang="en-US">
                <a:solidFill>
                  <a:prstClr val="black">
                    <a:tint val="75000"/>
                  </a:prstClr>
                </a:solidFill>
              </a:rPr>
              <a:pPr>
                <a:defRPr/>
              </a:pPr>
              <a:t>2022/12/16</a:t>
            </a:fld>
            <a:endParaRPr lang="ja-JP" altLang="en-US">
              <a:solidFill>
                <a:prstClr val="black">
                  <a:tint val="75000"/>
                </a:prstClr>
              </a:solidFill>
            </a:endParaRPr>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p:txBody>
          <a:bodyPr/>
          <a:lstStyle>
            <a:lvl1pPr>
              <a:defRPr/>
            </a:lvl1pPr>
          </a:lstStyle>
          <a:p>
            <a:pPr>
              <a:defRPr/>
            </a:pPr>
            <a:fld id="{DDE72B14-6231-4912-BEC2-31F2B601CF7A}"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563427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fld id="{D3FE1D5D-4296-404C-893B-8A3EEEB91AC7}" type="datetime1">
              <a:rPr lang="ja-JP" altLang="en-US" smtClean="0"/>
              <a:t>2022/12/16</a:t>
            </a:fld>
            <a:endParaRPr lang="ja-JP" altLang="en-US"/>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pPr>
              <a:defRPr/>
            </a:pPr>
            <a:fld id="{08C0B7E9-49C2-4EF2-86B7-39D4016E13D8}" type="slidenum">
              <a:rPr lang="ja-JP" altLang="en-US" smtClean="0"/>
              <a:pPr>
                <a:defRPr/>
              </a:pPr>
              <a:t>‹#›</a:t>
            </a:fld>
            <a:endParaRPr lang="ja-JP" altLang="en-US"/>
          </a:p>
        </p:txBody>
      </p:sp>
    </p:spTree>
    <p:extLst>
      <p:ext uri="{BB962C8B-B14F-4D97-AF65-F5344CB8AC3E}">
        <p14:creationId xmlns:p14="http://schemas.microsoft.com/office/powerpoint/2010/main" val="41333458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40"/>
          </a:xfrm>
        </p:spPr>
        <p:txBody>
          <a:bodyPr anchor="b"/>
          <a:lstStyle>
            <a:lvl1pPr algn="l">
              <a:defRPr sz="17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2700"/>
            </a:lvl1pPr>
            <a:lvl2pPr marL="389626" indent="0">
              <a:buNone/>
              <a:defRPr sz="2400"/>
            </a:lvl2pPr>
            <a:lvl3pPr marL="779252" indent="0">
              <a:buNone/>
              <a:defRPr sz="2000"/>
            </a:lvl3pPr>
            <a:lvl4pPr marL="1168878" indent="0">
              <a:buNone/>
              <a:defRPr sz="1700"/>
            </a:lvl4pPr>
            <a:lvl5pPr marL="1558503" indent="0">
              <a:buNone/>
              <a:defRPr sz="1700"/>
            </a:lvl5pPr>
            <a:lvl6pPr marL="1948129" indent="0">
              <a:buNone/>
              <a:defRPr sz="1700"/>
            </a:lvl6pPr>
            <a:lvl7pPr marL="2337755" indent="0">
              <a:buNone/>
              <a:defRPr sz="1700"/>
            </a:lvl7pPr>
            <a:lvl8pPr marL="2727381" indent="0">
              <a:buNone/>
              <a:defRPr sz="1700"/>
            </a:lvl8pPr>
            <a:lvl9pPr marL="3117007" indent="0">
              <a:buNone/>
              <a:defRPr sz="17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9"/>
            <a:ext cx="5486400" cy="804863"/>
          </a:xfrm>
        </p:spPr>
        <p:txBody>
          <a:bodyPr/>
          <a:lstStyle>
            <a:lvl1pPr marL="0" indent="0">
              <a:buNone/>
              <a:defRPr sz="1200"/>
            </a:lvl1pPr>
            <a:lvl2pPr marL="389626" indent="0">
              <a:buNone/>
              <a:defRPr sz="1000"/>
            </a:lvl2pPr>
            <a:lvl3pPr marL="779252" indent="0">
              <a:buNone/>
              <a:defRPr sz="900"/>
            </a:lvl3pPr>
            <a:lvl4pPr marL="1168878" indent="0">
              <a:buNone/>
              <a:defRPr sz="800"/>
            </a:lvl4pPr>
            <a:lvl5pPr marL="1558503" indent="0">
              <a:buNone/>
              <a:defRPr sz="800"/>
            </a:lvl5pPr>
            <a:lvl6pPr marL="1948129" indent="0">
              <a:buNone/>
              <a:defRPr sz="800"/>
            </a:lvl6pPr>
            <a:lvl7pPr marL="2337755" indent="0">
              <a:buNone/>
              <a:defRPr sz="800"/>
            </a:lvl7pPr>
            <a:lvl8pPr marL="2727381" indent="0">
              <a:buNone/>
              <a:defRPr sz="800"/>
            </a:lvl8pPr>
            <a:lvl9pPr marL="3117007" indent="0">
              <a:buNone/>
              <a:defRPr sz="8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53166927-038A-4469-BAEC-DCF59B366793}" type="datetimeFigureOut">
              <a:rPr lang="ja-JP" altLang="en-US">
                <a:solidFill>
                  <a:prstClr val="black">
                    <a:tint val="75000"/>
                  </a:prstClr>
                </a:solidFill>
              </a:rPr>
              <a:pPr>
                <a:defRPr/>
              </a:pPr>
              <a:t>2022/12/16</a:t>
            </a:fld>
            <a:endParaRPr lang="ja-JP" altLang="en-US">
              <a:solidFill>
                <a:prstClr val="black">
                  <a:tint val="75000"/>
                </a:prstClr>
              </a:solidFill>
            </a:endParaRPr>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p:txBody>
          <a:bodyPr/>
          <a:lstStyle>
            <a:lvl1pPr>
              <a:defRPr/>
            </a:lvl1pPr>
          </a:lstStyle>
          <a:p>
            <a:pPr>
              <a:defRPr/>
            </a:pPr>
            <a:fld id="{74C50A5F-F2B7-4EF4-BD57-7231071CC6DF}"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548871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50AD0958-3A20-4CDE-9F5F-9BA3AF78E491}" type="datetimeFigureOut">
              <a:rPr lang="ja-JP" altLang="en-US">
                <a:solidFill>
                  <a:prstClr val="black">
                    <a:tint val="75000"/>
                  </a:prstClr>
                </a:solidFill>
              </a:rPr>
              <a:pPr>
                <a:defRPr/>
              </a:pPr>
              <a:t>2022/12/16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8AA200D1-09B6-4CBE-8925-BCBF607495FF}"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509517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40"/>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9F6AEAB3-6842-4919-895E-30A3D635984D}" type="datetimeFigureOut">
              <a:rPr lang="ja-JP" altLang="en-US">
                <a:solidFill>
                  <a:prstClr val="black">
                    <a:tint val="75000"/>
                  </a:prstClr>
                </a:solidFill>
              </a:rPr>
              <a:pPr>
                <a:defRPr/>
              </a:pPr>
              <a:t>2022/12/16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B1B1757B-92B5-4642-A35F-9EB53CF160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663954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pPr>
              <a:defRPr/>
            </a:pPr>
            <a:fld id="{4FDF2888-5A08-4B0B-BE41-994AB632C1BD}" type="datetime1">
              <a:rPr lang="ja-JP" altLang="en-US" smtClean="0"/>
              <a:t>2022/12/16</a:t>
            </a:fld>
            <a:endParaRPr lang="ja-JP" altLang="en-US"/>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pPr>
              <a:defRPr/>
            </a:pPr>
            <a:fld id="{A897CBE9-0BBB-4683-8517-93D2EC3FBE5C}" type="slidenum">
              <a:rPr lang="ja-JP" altLang="en-US" smtClean="0"/>
              <a:pPr>
                <a:defRPr/>
              </a:pPr>
              <a:t>‹#›</a:t>
            </a:fld>
            <a:endParaRPr lang="ja-JP" altLang="en-US"/>
          </a:p>
        </p:txBody>
      </p:sp>
    </p:spTree>
    <p:extLst>
      <p:ext uri="{BB962C8B-B14F-4D97-AF65-F5344CB8AC3E}">
        <p14:creationId xmlns:p14="http://schemas.microsoft.com/office/powerpoint/2010/main" val="2820149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pPr>
              <a:defRPr/>
            </a:pPr>
            <a:fld id="{A4BC3E7A-4A27-47C7-A961-75C86ED62105}" type="datetime1">
              <a:rPr lang="ja-JP" altLang="en-US" smtClean="0"/>
              <a:t>2022/12/16</a:t>
            </a:fld>
            <a:endParaRPr lang="ja-JP" altLang="en-US"/>
          </a:p>
        </p:txBody>
      </p:sp>
      <p:sp>
        <p:nvSpPr>
          <p:cNvPr id="6" name="フッター プレースホルダー 5"/>
          <p:cNvSpPr>
            <a:spLocks noGrp="1"/>
          </p:cNvSpPr>
          <p:nvPr>
            <p:ph type="ftr" sz="quarter" idx="11"/>
          </p:nvPr>
        </p:nvSpPr>
        <p:spPr/>
        <p:txBody>
          <a:bodyPr/>
          <a:lstStyle/>
          <a:p>
            <a:pPr>
              <a:defRPr/>
            </a:pPr>
            <a:endParaRPr lang="ja-JP" altLang="en-US"/>
          </a:p>
        </p:txBody>
      </p:sp>
      <p:sp>
        <p:nvSpPr>
          <p:cNvPr id="7" name="スライド番号プレースホルダー 6"/>
          <p:cNvSpPr>
            <a:spLocks noGrp="1"/>
          </p:cNvSpPr>
          <p:nvPr>
            <p:ph type="sldNum" sz="quarter" idx="12"/>
          </p:nvPr>
        </p:nvSpPr>
        <p:spPr/>
        <p:txBody>
          <a:bodyPr/>
          <a:lstStyle/>
          <a:p>
            <a:pPr>
              <a:defRPr/>
            </a:pPr>
            <a:fld id="{48574D9C-41D5-459D-80F8-12D00FAE3A64}" type="slidenum">
              <a:rPr lang="ja-JP" altLang="en-US" smtClean="0"/>
              <a:pPr>
                <a:defRPr/>
              </a:pPr>
              <a:t>‹#›</a:t>
            </a:fld>
            <a:endParaRPr lang="ja-JP" altLang="en-US"/>
          </a:p>
        </p:txBody>
      </p:sp>
    </p:spTree>
    <p:extLst>
      <p:ext uri="{BB962C8B-B14F-4D97-AF65-F5344CB8AC3E}">
        <p14:creationId xmlns:p14="http://schemas.microsoft.com/office/powerpoint/2010/main" val="2303948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pPr>
              <a:defRPr/>
            </a:pPr>
            <a:fld id="{B22CEEA2-3C1D-45EE-8790-1DD02CD71D09}" type="datetime1">
              <a:rPr lang="ja-JP" altLang="en-US" smtClean="0"/>
              <a:t>2022/12/16</a:t>
            </a:fld>
            <a:endParaRPr lang="ja-JP" altLang="en-US"/>
          </a:p>
        </p:txBody>
      </p:sp>
      <p:sp>
        <p:nvSpPr>
          <p:cNvPr id="8" name="フッター プレースホルダー 7"/>
          <p:cNvSpPr>
            <a:spLocks noGrp="1"/>
          </p:cNvSpPr>
          <p:nvPr>
            <p:ph type="ftr" sz="quarter" idx="11"/>
          </p:nvPr>
        </p:nvSpPr>
        <p:spPr/>
        <p:txBody>
          <a:bodyPr/>
          <a:lstStyle/>
          <a:p>
            <a:pPr>
              <a:defRPr/>
            </a:pPr>
            <a:endParaRPr lang="ja-JP" altLang="en-US"/>
          </a:p>
        </p:txBody>
      </p:sp>
      <p:sp>
        <p:nvSpPr>
          <p:cNvPr id="9" name="スライド番号プレースホルダー 8"/>
          <p:cNvSpPr>
            <a:spLocks noGrp="1"/>
          </p:cNvSpPr>
          <p:nvPr>
            <p:ph type="sldNum" sz="quarter" idx="12"/>
          </p:nvPr>
        </p:nvSpPr>
        <p:spPr/>
        <p:txBody>
          <a:bodyPr/>
          <a:lstStyle/>
          <a:p>
            <a:pPr>
              <a:defRPr/>
            </a:pPr>
            <a:fld id="{7E0F731F-1FFC-4D3B-A9BF-D2262DDA4303}" type="slidenum">
              <a:rPr lang="ja-JP" altLang="en-US" smtClean="0"/>
              <a:pPr>
                <a:defRPr/>
              </a:pPr>
              <a:t>‹#›</a:t>
            </a:fld>
            <a:endParaRPr lang="ja-JP" altLang="en-US"/>
          </a:p>
        </p:txBody>
      </p:sp>
    </p:spTree>
    <p:extLst>
      <p:ext uri="{BB962C8B-B14F-4D97-AF65-F5344CB8AC3E}">
        <p14:creationId xmlns:p14="http://schemas.microsoft.com/office/powerpoint/2010/main" val="3167827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pPr>
              <a:defRPr/>
            </a:pPr>
            <a:fld id="{F42B5712-937A-4810-B232-00569AFD2807}" type="datetime1">
              <a:rPr lang="ja-JP" altLang="en-US" smtClean="0"/>
              <a:t>2022/12/16</a:t>
            </a:fld>
            <a:endParaRPr lang="ja-JP" altLang="en-US"/>
          </a:p>
        </p:txBody>
      </p:sp>
      <p:sp>
        <p:nvSpPr>
          <p:cNvPr id="4" name="フッター プレースホルダー 3"/>
          <p:cNvSpPr>
            <a:spLocks noGrp="1"/>
          </p:cNvSpPr>
          <p:nvPr>
            <p:ph type="ftr" sz="quarter" idx="11"/>
          </p:nvPr>
        </p:nvSpPr>
        <p:spPr/>
        <p:txBody>
          <a:bodyPr/>
          <a:lstStyle/>
          <a:p>
            <a:pPr>
              <a:defRPr/>
            </a:pPr>
            <a:endParaRPr lang="ja-JP" altLang="en-US"/>
          </a:p>
        </p:txBody>
      </p:sp>
      <p:sp>
        <p:nvSpPr>
          <p:cNvPr id="5" name="スライド番号プレースホルダー 4"/>
          <p:cNvSpPr>
            <a:spLocks noGrp="1"/>
          </p:cNvSpPr>
          <p:nvPr>
            <p:ph type="sldNum" sz="quarter" idx="12"/>
          </p:nvPr>
        </p:nvSpPr>
        <p:spPr/>
        <p:txBody>
          <a:bodyPr/>
          <a:lstStyle/>
          <a:p>
            <a:pPr>
              <a:defRPr/>
            </a:pPr>
            <a:fld id="{CA0C6853-E43F-4DEA-A604-BD79CDD22A13}" type="slidenum">
              <a:rPr lang="ja-JP" altLang="en-US" smtClean="0"/>
              <a:pPr>
                <a:defRPr/>
              </a:pPr>
              <a:t>‹#›</a:t>
            </a:fld>
            <a:endParaRPr lang="ja-JP" altLang="en-US"/>
          </a:p>
        </p:txBody>
      </p:sp>
    </p:spTree>
    <p:extLst>
      <p:ext uri="{BB962C8B-B14F-4D97-AF65-F5344CB8AC3E}">
        <p14:creationId xmlns:p14="http://schemas.microsoft.com/office/powerpoint/2010/main" val="3847995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a:defRPr/>
            </a:pPr>
            <a:fld id="{8E70B3A2-0380-43A7-B12F-56BB935E8EF4}" type="datetime1">
              <a:rPr lang="ja-JP" altLang="en-US" smtClean="0"/>
              <a:t>2022/12/16</a:t>
            </a:fld>
            <a:endParaRPr lang="ja-JP" altLang="en-US"/>
          </a:p>
        </p:txBody>
      </p:sp>
      <p:sp>
        <p:nvSpPr>
          <p:cNvPr id="3" name="フッター プレースホルダー 2"/>
          <p:cNvSpPr>
            <a:spLocks noGrp="1"/>
          </p:cNvSpPr>
          <p:nvPr>
            <p:ph type="ftr" sz="quarter" idx="11"/>
          </p:nvPr>
        </p:nvSpPr>
        <p:spPr/>
        <p:txBody>
          <a:bodyPr/>
          <a:lstStyle/>
          <a:p>
            <a:pPr>
              <a:defRPr/>
            </a:pPr>
            <a:endParaRPr lang="ja-JP" altLang="en-US"/>
          </a:p>
        </p:txBody>
      </p:sp>
      <p:sp>
        <p:nvSpPr>
          <p:cNvPr id="4" name="スライド番号プレースホルダー 3"/>
          <p:cNvSpPr>
            <a:spLocks noGrp="1"/>
          </p:cNvSpPr>
          <p:nvPr>
            <p:ph type="sldNum" sz="quarter" idx="12"/>
          </p:nvPr>
        </p:nvSpPr>
        <p:spPr/>
        <p:txBody>
          <a:bodyPr/>
          <a:lstStyle/>
          <a:p>
            <a:pPr>
              <a:defRPr/>
            </a:pPr>
            <a:fld id="{A4073C42-6A3B-4481-9A5D-F17DC83FF158}" type="slidenum">
              <a:rPr lang="ja-JP" altLang="en-US" smtClean="0"/>
              <a:pPr>
                <a:defRPr/>
              </a:pPr>
              <a:t>‹#›</a:t>
            </a:fld>
            <a:endParaRPr lang="ja-JP" altLang="en-US"/>
          </a:p>
        </p:txBody>
      </p:sp>
    </p:spTree>
    <p:extLst>
      <p:ext uri="{BB962C8B-B14F-4D97-AF65-F5344CB8AC3E}">
        <p14:creationId xmlns:p14="http://schemas.microsoft.com/office/powerpoint/2010/main" val="2566594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pPr>
              <a:defRPr/>
            </a:pPr>
            <a:fld id="{C7CEEA60-C73C-416B-8FBF-C9BFD3ACF54E}" type="datetime1">
              <a:rPr lang="ja-JP" altLang="en-US" smtClean="0"/>
              <a:t>2022/12/16</a:t>
            </a:fld>
            <a:endParaRPr lang="ja-JP" altLang="en-US"/>
          </a:p>
        </p:txBody>
      </p:sp>
      <p:sp>
        <p:nvSpPr>
          <p:cNvPr id="6" name="フッター プレースホルダー 5"/>
          <p:cNvSpPr>
            <a:spLocks noGrp="1"/>
          </p:cNvSpPr>
          <p:nvPr>
            <p:ph type="ftr" sz="quarter" idx="11"/>
          </p:nvPr>
        </p:nvSpPr>
        <p:spPr/>
        <p:txBody>
          <a:bodyPr/>
          <a:lstStyle/>
          <a:p>
            <a:pPr>
              <a:defRPr/>
            </a:pPr>
            <a:endParaRPr lang="ja-JP" altLang="en-US"/>
          </a:p>
        </p:txBody>
      </p:sp>
      <p:sp>
        <p:nvSpPr>
          <p:cNvPr id="7" name="スライド番号プレースホルダー 6"/>
          <p:cNvSpPr>
            <a:spLocks noGrp="1"/>
          </p:cNvSpPr>
          <p:nvPr>
            <p:ph type="sldNum" sz="quarter" idx="12"/>
          </p:nvPr>
        </p:nvSpPr>
        <p:spPr/>
        <p:txBody>
          <a:bodyPr/>
          <a:lstStyle/>
          <a:p>
            <a:pPr>
              <a:defRPr/>
            </a:pPr>
            <a:fld id="{1F9C8A60-9FDA-41F5-A6A5-1214171EC5B1}" type="slidenum">
              <a:rPr lang="ja-JP" altLang="en-US" smtClean="0"/>
              <a:pPr>
                <a:defRPr/>
              </a:pPr>
              <a:t>‹#›</a:t>
            </a:fld>
            <a:endParaRPr lang="ja-JP" altLang="en-US"/>
          </a:p>
        </p:txBody>
      </p:sp>
    </p:spTree>
    <p:extLst>
      <p:ext uri="{BB962C8B-B14F-4D97-AF65-F5344CB8AC3E}">
        <p14:creationId xmlns:p14="http://schemas.microsoft.com/office/powerpoint/2010/main" val="3564470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pPr>
              <a:defRPr/>
            </a:pPr>
            <a:fld id="{AB5A41A8-0C3D-4969-B448-74DF6BEC6A66}" type="datetime1">
              <a:rPr lang="ja-JP" altLang="en-US" smtClean="0"/>
              <a:t>2022/12/16</a:t>
            </a:fld>
            <a:endParaRPr lang="ja-JP" altLang="en-US"/>
          </a:p>
        </p:txBody>
      </p:sp>
      <p:sp>
        <p:nvSpPr>
          <p:cNvPr id="6" name="フッター プレースホルダー 5"/>
          <p:cNvSpPr>
            <a:spLocks noGrp="1"/>
          </p:cNvSpPr>
          <p:nvPr>
            <p:ph type="ftr" sz="quarter" idx="11"/>
          </p:nvPr>
        </p:nvSpPr>
        <p:spPr/>
        <p:txBody>
          <a:bodyPr/>
          <a:lstStyle/>
          <a:p>
            <a:pPr>
              <a:defRPr/>
            </a:pPr>
            <a:endParaRPr lang="ja-JP" altLang="en-US"/>
          </a:p>
        </p:txBody>
      </p:sp>
      <p:sp>
        <p:nvSpPr>
          <p:cNvPr id="7" name="スライド番号プレースホルダー 6"/>
          <p:cNvSpPr>
            <a:spLocks noGrp="1"/>
          </p:cNvSpPr>
          <p:nvPr>
            <p:ph type="sldNum" sz="quarter" idx="12"/>
          </p:nvPr>
        </p:nvSpPr>
        <p:spPr/>
        <p:txBody>
          <a:bodyPr/>
          <a:lstStyle/>
          <a:p>
            <a:pPr>
              <a:defRPr/>
            </a:pPr>
            <a:fld id="{5C3255B0-425E-4729-B846-F47EE5C916B2}" type="slidenum">
              <a:rPr lang="ja-JP" altLang="en-US" smtClean="0"/>
              <a:pPr>
                <a:defRPr/>
              </a:pPr>
              <a:t>‹#›</a:t>
            </a:fld>
            <a:endParaRPr lang="ja-JP" altLang="en-US"/>
          </a:p>
        </p:txBody>
      </p:sp>
    </p:spTree>
    <p:extLst>
      <p:ext uri="{BB962C8B-B14F-4D97-AF65-F5344CB8AC3E}">
        <p14:creationId xmlns:p14="http://schemas.microsoft.com/office/powerpoint/2010/main" val="3864601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EFA5C1D2-B2B3-4803-863D-42DB4B06856B}" type="datetime1">
              <a:rPr lang="ja-JP" altLang="en-US" smtClean="0"/>
              <a:t>2022/12/16</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B009432-648F-4C13-8FBF-4527E396A116}" type="slidenum">
              <a:rPr lang="ja-JP" altLang="en-US" smtClean="0"/>
              <a:pPr>
                <a:defRPr/>
              </a:pPr>
              <a:t>‹#›</a:t>
            </a:fld>
            <a:endParaRPr lang="ja-JP" altLang="en-US"/>
          </a:p>
        </p:txBody>
      </p:sp>
    </p:spTree>
    <p:extLst>
      <p:ext uri="{BB962C8B-B14F-4D97-AF65-F5344CB8AC3E}">
        <p14:creationId xmlns:p14="http://schemas.microsoft.com/office/powerpoint/2010/main" val="341481011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57200" y="27463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7925" tIns="38963" rIns="77925" bIns="38963" numCol="1" anchor="ctr" anchorCtr="0" compatLnSpc="1">
            <a:prstTxWarp prst="textNoShape">
              <a:avLst/>
            </a:prstTxWarp>
          </a:bodyPr>
          <a:lstStyle/>
          <a:p>
            <a:pPr lvl="0"/>
            <a:r>
              <a:rPr lang="ja-JP" altLang="en-US" smtClean="0"/>
              <a:t>マスター タイトルの書式設定</a:t>
            </a:r>
          </a:p>
        </p:txBody>
      </p:sp>
      <p:sp>
        <p:nvSpPr>
          <p:cNvPr id="1027" name="テキスト プレースホルダー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7925" tIns="38963" rIns="77925" bIns="38963"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6356353"/>
            <a:ext cx="2133600" cy="365125"/>
          </a:xfrm>
          <a:prstGeom prst="rect">
            <a:avLst/>
          </a:prstGeom>
        </p:spPr>
        <p:txBody>
          <a:bodyPr vert="horz" lIns="77925" tIns="38963" rIns="77925" bIns="38963" rtlCol="0" anchor="ctr"/>
          <a:lstStyle>
            <a:lvl1pPr algn="l" fontAlgn="auto">
              <a:spcBef>
                <a:spcPts val="0"/>
              </a:spcBef>
              <a:spcAft>
                <a:spcPts val="0"/>
              </a:spcAft>
              <a:defRPr sz="1000">
                <a:solidFill>
                  <a:schemeClr val="tx1">
                    <a:tint val="75000"/>
                  </a:schemeClr>
                </a:solidFill>
                <a:latin typeface="+mn-lt"/>
                <a:ea typeface="+mn-ea"/>
              </a:defRPr>
            </a:lvl1pPr>
          </a:lstStyle>
          <a:p>
            <a:pPr>
              <a:defRPr/>
            </a:pPr>
            <a:fld id="{50503EFF-29B6-4AF6-A2DB-896DD7DF5261}" type="datetimeFigureOut">
              <a:rPr lang="ja-JP" altLang="en-US">
                <a:solidFill>
                  <a:prstClr val="black">
                    <a:tint val="75000"/>
                  </a:prstClr>
                </a:solidFill>
              </a:rPr>
              <a:pPr>
                <a:defRPr/>
              </a:pPr>
              <a:t>2022/12/16</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3"/>
            <a:ext cx="2895600" cy="365125"/>
          </a:xfrm>
          <a:prstGeom prst="rect">
            <a:avLst/>
          </a:prstGeom>
        </p:spPr>
        <p:txBody>
          <a:bodyPr vert="horz" lIns="77925" tIns="38963" rIns="77925" bIns="38963" rtlCol="0" anchor="ctr"/>
          <a:lstStyle>
            <a:lvl1pPr algn="ctr" fontAlgn="auto">
              <a:spcBef>
                <a:spcPts val="0"/>
              </a:spcBef>
              <a:spcAft>
                <a:spcPts val="0"/>
              </a:spcAft>
              <a:defRPr sz="1000">
                <a:solidFill>
                  <a:schemeClr val="tx1">
                    <a:tint val="75000"/>
                  </a:schemeClr>
                </a:solidFill>
                <a:latin typeface="+mn-lt"/>
                <a:ea typeface="+mn-ea"/>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3"/>
            <a:ext cx="2133600" cy="365125"/>
          </a:xfrm>
          <a:prstGeom prst="rect">
            <a:avLst/>
          </a:prstGeom>
        </p:spPr>
        <p:txBody>
          <a:bodyPr vert="horz" lIns="77925" tIns="38963" rIns="77925" bIns="38963" rtlCol="0" anchor="ctr"/>
          <a:lstStyle>
            <a:lvl1pPr algn="r" fontAlgn="auto">
              <a:spcBef>
                <a:spcPts val="0"/>
              </a:spcBef>
              <a:spcAft>
                <a:spcPts val="0"/>
              </a:spcAft>
              <a:defRPr sz="1000">
                <a:solidFill>
                  <a:schemeClr val="tx1">
                    <a:tint val="75000"/>
                  </a:schemeClr>
                </a:solidFill>
                <a:latin typeface="+mn-lt"/>
                <a:ea typeface="+mn-ea"/>
              </a:defRPr>
            </a:lvl1pPr>
          </a:lstStyle>
          <a:p>
            <a:pPr>
              <a:defRPr/>
            </a:pPr>
            <a:fld id="{8697BEB2-7FD1-4787-A399-D709E22FEED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727854174"/>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rtl="0" eaLnBrk="0" fontAlgn="base" hangingPunct="0">
        <a:spcBef>
          <a:spcPct val="0"/>
        </a:spcBef>
        <a:spcAft>
          <a:spcPct val="0"/>
        </a:spcAft>
        <a:defRPr kumimoji="1" sz="3700" kern="1200">
          <a:solidFill>
            <a:schemeClr val="tx1"/>
          </a:solidFill>
          <a:latin typeface="+mj-lt"/>
          <a:ea typeface="+mj-ea"/>
          <a:cs typeface="+mj-cs"/>
        </a:defRPr>
      </a:lvl1pPr>
      <a:lvl2pPr algn="ctr" rtl="0" eaLnBrk="0" fontAlgn="base" hangingPunct="0">
        <a:spcBef>
          <a:spcPct val="0"/>
        </a:spcBef>
        <a:spcAft>
          <a:spcPct val="0"/>
        </a:spcAft>
        <a:defRPr kumimoji="1" sz="37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37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37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3700">
          <a:solidFill>
            <a:schemeClr val="tx1"/>
          </a:solidFill>
          <a:latin typeface="Calibri" pitchFamily="34" charset="0"/>
          <a:ea typeface="ＭＳ Ｐゴシック" charset="-128"/>
        </a:defRPr>
      </a:lvl5pPr>
      <a:lvl6pPr marL="389626" algn="ctr" rtl="0" fontAlgn="base">
        <a:spcBef>
          <a:spcPct val="0"/>
        </a:spcBef>
        <a:spcAft>
          <a:spcPct val="0"/>
        </a:spcAft>
        <a:defRPr kumimoji="1" sz="3700">
          <a:solidFill>
            <a:schemeClr val="tx1"/>
          </a:solidFill>
          <a:latin typeface="Calibri" pitchFamily="34" charset="0"/>
          <a:ea typeface="ＭＳ Ｐゴシック" charset="-128"/>
        </a:defRPr>
      </a:lvl6pPr>
      <a:lvl7pPr marL="779252" algn="ctr" rtl="0" fontAlgn="base">
        <a:spcBef>
          <a:spcPct val="0"/>
        </a:spcBef>
        <a:spcAft>
          <a:spcPct val="0"/>
        </a:spcAft>
        <a:defRPr kumimoji="1" sz="3700">
          <a:solidFill>
            <a:schemeClr val="tx1"/>
          </a:solidFill>
          <a:latin typeface="Calibri" pitchFamily="34" charset="0"/>
          <a:ea typeface="ＭＳ Ｐゴシック" charset="-128"/>
        </a:defRPr>
      </a:lvl7pPr>
      <a:lvl8pPr marL="1168878" algn="ctr" rtl="0" fontAlgn="base">
        <a:spcBef>
          <a:spcPct val="0"/>
        </a:spcBef>
        <a:spcAft>
          <a:spcPct val="0"/>
        </a:spcAft>
        <a:defRPr kumimoji="1" sz="3700">
          <a:solidFill>
            <a:schemeClr val="tx1"/>
          </a:solidFill>
          <a:latin typeface="Calibri" pitchFamily="34" charset="0"/>
          <a:ea typeface="ＭＳ Ｐゴシック" charset="-128"/>
        </a:defRPr>
      </a:lvl8pPr>
      <a:lvl9pPr marL="1558503" algn="ctr" rtl="0" fontAlgn="base">
        <a:spcBef>
          <a:spcPct val="0"/>
        </a:spcBef>
        <a:spcAft>
          <a:spcPct val="0"/>
        </a:spcAft>
        <a:defRPr kumimoji="1" sz="3700">
          <a:solidFill>
            <a:schemeClr val="tx1"/>
          </a:solidFill>
          <a:latin typeface="Calibri" pitchFamily="34" charset="0"/>
          <a:ea typeface="ＭＳ Ｐゴシック" charset="-128"/>
        </a:defRPr>
      </a:lvl9pPr>
    </p:titleStyle>
    <p:bodyStyle>
      <a:lvl1pPr marL="292219" indent="-292219" algn="l" rtl="0" eaLnBrk="0" fontAlgn="base" hangingPunct="0">
        <a:spcBef>
          <a:spcPct val="20000"/>
        </a:spcBef>
        <a:spcAft>
          <a:spcPct val="0"/>
        </a:spcAft>
        <a:buFont typeface="Arial" charset="0"/>
        <a:buChar char="•"/>
        <a:defRPr kumimoji="1" sz="2700" kern="1200">
          <a:solidFill>
            <a:schemeClr val="tx1"/>
          </a:solidFill>
          <a:latin typeface="+mn-lt"/>
          <a:ea typeface="+mn-ea"/>
          <a:cs typeface="+mn-cs"/>
        </a:defRPr>
      </a:lvl1pPr>
      <a:lvl2pPr marL="633142" indent="-243516"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2pPr>
      <a:lvl3pPr marL="974065" indent="-194813"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3pPr>
      <a:lvl4pPr marL="1363690" indent="-194813" algn="l" rtl="0" eaLnBrk="0" fontAlgn="base" hangingPunct="0">
        <a:spcBef>
          <a:spcPct val="20000"/>
        </a:spcBef>
        <a:spcAft>
          <a:spcPct val="0"/>
        </a:spcAft>
        <a:buFont typeface="Arial" charset="0"/>
        <a:buChar char="–"/>
        <a:defRPr kumimoji="1" sz="1700" kern="1200">
          <a:solidFill>
            <a:schemeClr val="tx1"/>
          </a:solidFill>
          <a:latin typeface="+mn-lt"/>
          <a:ea typeface="+mn-ea"/>
          <a:cs typeface="+mn-cs"/>
        </a:defRPr>
      </a:lvl4pPr>
      <a:lvl5pPr marL="1753316" indent="-194813" algn="l" rtl="0" eaLnBrk="0" fontAlgn="base" hangingPunct="0">
        <a:spcBef>
          <a:spcPct val="20000"/>
        </a:spcBef>
        <a:spcAft>
          <a:spcPct val="0"/>
        </a:spcAft>
        <a:buFont typeface="Arial" charset="0"/>
        <a:buChar char="»"/>
        <a:defRPr kumimoji="1" sz="1700" kern="1200">
          <a:solidFill>
            <a:schemeClr val="tx1"/>
          </a:solidFill>
          <a:latin typeface="+mn-lt"/>
          <a:ea typeface="+mn-ea"/>
          <a:cs typeface="+mn-cs"/>
        </a:defRPr>
      </a:lvl5pPr>
      <a:lvl6pPr marL="2142942" indent="-194813" algn="l" defTabSz="779252" rtl="0" eaLnBrk="1" latinLnBrk="0" hangingPunct="1">
        <a:spcBef>
          <a:spcPct val="20000"/>
        </a:spcBef>
        <a:buFont typeface="Arial" panose="020B0604020202020204" pitchFamily="34" charset="0"/>
        <a:buChar char="•"/>
        <a:defRPr kumimoji="1" sz="1700" kern="1200">
          <a:solidFill>
            <a:schemeClr val="tx1"/>
          </a:solidFill>
          <a:latin typeface="+mn-lt"/>
          <a:ea typeface="+mn-ea"/>
          <a:cs typeface="+mn-cs"/>
        </a:defRPr>
      </a:lvl6pPr>
      <a:lvl7pPr marL="2532568" indent="-194813" algn="l" defTabSz="779252" rtl="0" eaLnBrk="1" latinLnBrk="0" hangingPunct="1">
        <a:spcBef>
          <a:spcPct val="20000"/>
        </a:spcBef>
        <a:buFont typeface="Arial" panose="020B0604020202020204" pitchFamily="34" charset="0"/>
        <a:buChar char="•"/>
        <a:defRPr kumimoji="1" sz="1700" kern="1200">
          <a:solidFill>
            <a:schemeClr val="tx1"/>
          </a:solidFill>
          <a:latin typeface="+mn-lt"/>
          <a:ea typeface="+mn-ea"/>
          <a:cs typeface="+mn-cs"/>
        </a:defRPr>
      </a:lvl7pPr>
      <a:lvl8pPr marL="2922194" indent="-194813" algn="l" defTabSz="779252" rtl="0" eaLnBrk="1" latinLnBrk="0" hangingPunct="1">
        <a:spcBef>
          <a:spcPct val="20000"/>
        </a:spcBef>
        <a:buFont typeface="Arial" panose="020B0604020202020204" pitchFamily="34" charset="0"/>
        <a:buChar char="•"/>
        <a:defRPr kumimoji="1" sz="1700" kern="1200">
          <a:solidFill>
            <a:schemeClr val="tx1"/>
          </a:solidFill>
          <a:latin typeface="+mn-lt"/>
          <a:ea typeface="+mn-ea"/>
          <a:cs typeface="+mn-cs"/>
        </a:defRPr>
      </a:lvl8pPr>
      <a:lvl9pPr marL="3311820" indent="-194813" algn="l" defTabSz="779252" rtl="0" eaLnBrk="1" latinLnBrk="0" hangingPunct="1">
        <a:spcBef>
          <a:spcPct val="20000"/>
        </a:spcBef>
        <a:buFont typeface="Arial" panose="020B0604020202020204" pitchFamily="34" charset="0"/>
        <a:buChar char="•"/>
        <a:defRPr kumimoji="1" sz="1700" kern="1200">
          <a:solidFill>
            <a:schemeClr val="tx1"/>
          </a:solidFill>
          <a:latin typeface="+mn-lt"/>
          <a:ea typeface="+mn-ea"/>
          <a:cs typeface="+mn-cs"/>
        </a:defRPr>
      </a:lvl9pPr>
    </p:bodyStyle>
    <p:otherStyle>
      <a:defPPr>
        <a:defRPr lang="ja-JP"/>
      </a:defPPr>
      <a:lvl1pPr marL="0" algn="l" defTabSz="779252" rtl="0" eaLnBrk="1" latinLnBrk="0" hangingPunct="1">
        <a:defRPr kumimoji="1" sz="1500" kern="1200">
          <a:solidFill>
            <a:schemeClr val="tx1"/>
          </a:solidFill>
          <a:latin typeface="+mn-lt"/>
          <a:ea typeface="+mn-ea"/>
          <a:cs typeface="+mn-cs"/>
        </a:defRPr>
      </a:lvl1pPr>
      <a:lvl2pPr marL="389626" algn="l" defTabSz="779252" rtl="0" eaLnBrk="1" latinLnBrk="0" hangingPunct="1">
        <a:defRPr kumimoji="1" sz="1500" kern="1200">
          <a:solidFill>
            <a:schemeClr val="tx1"/>
          </a:solidFill>
          <a:latin typeface="+mn-lt"/>
          <a:ea typeface="+mn-ea"/>
          <a:cs typeface="+mn-cs"/>
        </a:defRPr>
      </a:lvl2pPr>
      <a:lvl3pPr marL="779252" algn="l" defTabSz="779252" rtl="0" eaLnBrk="1" latinLnBrk="0" hangingPunct="1">
        <a:defRPr kumimoji="1" sz="1500" kern="1200">
          <a:solidFill>
            <a:schemeClr val="tx1"/>
          </a:solidFill>
          <a:latin typeface="+mn-lt"/>
          <a:ea typeface="+mn-ea"/>
          <a:cs typeface="+mn-cs"/>
        </a:defRPr>
      </a:lvl3pPr>
      <a:lvl4pPr marL="1168878" algn="l" defTabSz="779252" rtl="0" eaLnBrk="1" latinLnBrk="0" hangingPunct="1">
        <a:defRPr kumimoji="1" sz="1500" kern="1200">
          <a:solidFill>
            <a:schemeClr val="tx1"/>
          </a:solidFill>
          <a:latin typeface="+mn-lt"/>
          <a:ea typeface="+mn-ea"/>
          <a:cs typeface="+mn-cs"/>
        </a:defRPr>
      </a:lvl4pPr>
      <a:lvl5pPr marL="1558503" algn="l" defTabSz="779252" rtl="0" eaLnBrk="1" latinLnBrk="0" hangingPunct="1">
        <a:defRPr kumimoji="1" sz="1500" kern="1200">
          <a:solidFill>
            <a:schemeClr val="tx1"/>
          </a:solidFill>
          <a:latin typeface="+mn-lt"/>
          <a:ea typeface="+mn-ea"/>
          <a:cs typeface="+mn-cs"/>
        </a:defRPr>
      </a:lvl5pPr>
      <a:lvl6pPr marL="1948129" algn="l" defTabSz="779252" rtl="0" eaLnBrk="1" latinLnBrk="0" hangingPunct="1">
        <a:defRPr kumimoji="1" sz="1500" kern="1200">
          <a:solidFill>
            <a:schemeClr val="tx1"/>
          </a:solidFill>
          <a:latin typeface="+mn-lt"/>
          <a:ea typeface="+mn-ea"/>
          <a:cs typeface="+mn-cs"/>
        </a:defRPr>
      </a:lvl6pPr>
      <a:lvl7pPr marL="2337755" algn="l" defTabSz="779252" rtl="0" eaLnBrk="1" latinLnBrk="0" hangingPunct="1">
        <a:defRPr kumimoji="1" sz="1500" kern="1200">
          <a:solidFill>
            <a:schemeClr val="tx1"/>
          </a:solidFill>
          <a:latin typeface="+mn-lt"/>
          <a:ea typeface="+mn-ea"/>
          <a:cs typeface="+mn-cs"/>
        </a:defRPr>
      </a:lvl7pPr>
      <a:lvl8pPr marL="2727381" algn="l" defTabSz="779252" rtl="0" eaLnBrk="1" latinLnBrk="0" hangingPunct="1">
        <a:defRPr kumimoji="1" sz="1500" kern="1200">
          <a:solidFill>
            <a:schemeClr val="tx1"/>
          </a:solidFill>
          <a:latin typeface="+mn-lt"/>
          <a:ea typeface="+mn-ea"/>
          <a:cs typeface="+mn-cs"/>
        </a:defRPr>
      </a:lvl8pPr>
      <a:lvl9pPr marL="3117007" algn="l" defTabSz="779252" rtl="0" eaLnBrk="1" latinLnBrk="0" hangingPunct="1">
        <a:defRPr kumimoji="1"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chart" Target="../charts/chart3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chart" Target="../charts/chart3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chart" Target="../charts/chart3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37.xml"/><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chart" Target="../charts/chart39.xml"/><Relationship Id="rId4" Type="http://schemas.openxmlformats.org/officeDocument/2006/relationships/chart" Target="../charts/chart38.xml"/></Relationships>
</file>

<file path=ppt/slides/_rels/slide2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chart" Target="../charts/chart4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44.xml"/><Relationship Id="rId1" Type="http://schemas.openxmlformats.org/officeDocument/2006/relationships/slideLayout" Target="../slideLayouts/slideLayout2.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chart" Target="../charts/chart4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chart" Target="../charts/chart4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chart" Target="../charts/chart5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chart" Target="../charts/chart10.xml"/></Relationships>
</file>

<file path=ppt/slides/_rels/slide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7.xml"/><Relationship Id="rId5" Type="http://schemas.openxmlformats.org/officeDocument/2006/relationships/chart" Target="../charts/chart20.xml"/><Relationship Id="rId4" Type="http://schemas.openxmlformats.org/officeDocument/2006/relationships/chart" Target="../charts/chart19.xml"/></Relationships>
</file>

<file path=ppt/slides/_rels/slide8.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7.xml"/><Relationship Id="rId4" Type="http://schemas.openxmlformats.org/officeDocument/2006/relationships/chart" Target="../charts/chart23.xml"/></Relationships>
</file>

<file path=ppt/slides/_rels/slide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chart" Target="../charts/chart24.xml"/><Relationship Id="rId1" Type="http://schemas.openxmlformats.org/officeDocument/2006/relationships/slideLayout" Target="../slideLayouts/slideLayout7.xml"/><Relationship Id="rId5" Type="http://schemas.openxmlformats.org/officeDocument/2006/relationships/chart" Target="../charts/chart27.xml"/><Relationship Id="rId4" Type="http://schemas.openxmlformats.org/officeDocument/2006/relationships/chart" Target="../charts/char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241778" y="3861048"/>
            <a:ext cx="6696075" cy="1584325"/>
          </a:xfrm>
          <a:prstGeom prst="rect">
            <a:avLst/>
          </a:prstGeom>
          <a:ln/>
        </p:spPr>
        <p:style>
          <a:lnRef idx="2">
            <a:schemeClr val="dk1"/>
          </a:lnRef>
          <a:fillRef idx="1">
            <a:schemeClr val="lt1"/>
          </a:fillRef>
          <a:effectRef idx="0">
            <a:schemeClr val="dk1"/>
          </a:effectRef>
          <a:fontRef idx="minor">
            <a:schemeClr val="dk1"/>
          </a:fontRef>
        </p:style>
        <p:txBody>
          <a:bodyPr anchor="ctr"/>
          <a:lstStyle/>
          <a:p>
            <a:pPr fontAlgn="auto">
              <a:spcBef>
                <a:spcPts val="0"/>
              </a:spcBef>
              <a:spcAft>
                <a:spcPts val="0"/>
              </a:spcAft>
              <a:defRPr/>
            </a:pPr>
            <a:r>
              <a:rPr lang="ja-JP" altLang="en-US" sz="1600" dirty="0"/>
              <a:t>　 ○　調査時点</a:t>
            </a:r>
            <a:r>
              <a:rPr lang="ja-JP" altLang="en-US" sz="1600" dirty="0" smtClean="0"/>
              <a:t>：令和４年４月</a:t>
            </a:r>
            <a:r>
              <a:rPr lang="ja-JP" altLang="en-US" sz="1600" dirty="0"/>
              <a:t>１</a:t>
            </a:r>
            <a:r>
              <a:rPr lang="ja-JP" altLang="en-US" sz="1600" dirty="0" smtClean="0"/>
              <a:t>日</a:t>
            </a:r>
            <a:r>
              <a:rPr lang="ja-JP" altLang="en-US" sz="1600" dirty="0"/>
              <a:t>時点</a:t>
            </a:r>
            <a:endParaRPr lang="en-US" altLang="ja-JP" sz="1600" dirty="0"/>
          </a:p>
          <a:p>
            <a:pPr fontAlgn="auto">
              <a:spcBef>
                <a:spcPts val="0"/>
              </a:spcBef>
              <a:spcAft>
                <a:spcPts val="0"/>
              </a:spcAft>
              <a:defRPr/>
            </a:pPr>
            <a:r>
              <a:rPr lang="ja-JP" altLang="en-US" sz="1600" dirty="0"/>
              <a:t>　 ○　調査方法：厚生労働省が指定する</a:t>
            </a:r>
            <a:r>
              <a:rPr lang="ja-JP" altLang="en-US" sz="1600" dirty="0" smtClean="0">
                <a:solidFill>
                  <a:schemeClr val="tx1"/>
                </a:solidFill>
              </a:rPr>
              <a:t>調査票・府追加項目</a:t>
            </a:r>
            <a:endParaRPr lang="en-US" altLang="ja-JP" sz="1600" dirty="0" smtClean="0">
              <a:solidFill>
                <a:schemeClr val="tx1"/>
              </a:solidFill>
            </a:endParaRPr>
          </a:p>
          <a:p>
            <a:pPr fontAlgn="auto">
              <a:spcBef>
                <a:spcPts val="0"/>
              </a:spcBef>
              <a:spcAft>
                <a:spcPts val="0"/>
              </a:spcAft>
              <a:defRPr/>
            </a:pPr>
            <a:r>
              <a:rPr lang="ja-JP" altLang="en-US" sz="1600" dirty="0"/>
              <a:t>　 ○　調査対象：</a:t>
            </a:r>
            <a:r>
              <a:rPr lang="en-US" altLang="ja-JP" sz="1600" dirty="0"/>
              <a:t>43</a:t>
            </a:r>
            <a:r>
              <a:rPr lang="ja-JP" altLang="en-US" sz="1600" dirty="0"/>
              <a:t>市町村</a:t>
            </a:r>
            <a:endParaRPr lang="en-US" altLang="ja-JP" sz="1600" dirty="0"/>
          </a:p>
          <a:p>
            <a:pPr fontAlgn="auto">
              <a:spcBef>
                <a:spcPts val="0"/>
              </a:spcBef>
              <a:spcAft>
                <a:spcPts val="0"/>
              </a:spcAft>
              <a:defRPr/>
            </a:pPr>
            <a:r>
              <a:rPr lang="ja-JP" altLang="en-US" sz="1600" dirty="0"/>
              <a:t>　 ○　回答状況：</a:t>
            </a:r>
            <a:r>
              <a:rPr lang="en-US" altLang="ja-JP" sz="1600" dirty="0"/>
              <a:t>43</a:t>
            </a:r>
            <a:r>
              <a:rPr lang="ja-JP" altLang="en-US" sz="1600" dirty="0"/>
              <a:t>市町村</a:t>
            </a:r>
            <a:endParaRPr lang="en-US" altLang="ja-JP" sz="1600" dirty="0"/>
          </a:p>
        </p:txBody>
      </p:sp>
      <p:sp>
        <p:nvSpPr>
          <p:cNvPr id="2" name="角丸四角形 1"/>
          <p:cNvSpPr/>
          <p:nvPr/>
        </p:nvSpPr>
        <p:spPr>
          <a:xfrm>
            <a:off x="823916" y="1628800"/>
            <a:ext cx="7531801" cy="1276233"/>
          </a:xfrm>
          <a:prstGeom prst="roundRect">
            <a:avLst/>
          </a:prstGeom>
          <a:gradFill flip="none" rotWithShape="1">
            <a:gsLst>
              <a:gs pos="65000">
                <a:srgbClr val="73F194"/>
              </a:gs>
              <a:gs pos="100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2400" b="1" dirty="0" smtClean="0">
                <a:latin typeface="ＭＳ Ｐゴシック" panose="020B0600070205080204" pitchFamily="50" charset="-128"/>
                <a:ea typeface="ＭＳ Ｐゴシック" panose="020B0600070205080204" pitchFamily="50" charset="-128"/>
              </a:rPr>
              <a:t>令和４</a:t>
            </a:r>
            <a:r>
              <a:rPr kumimoji="1" lang="ja-JP" altLang="en-US" sz="2400" b="1" dirty="0" smtClean="0">
                <a:latin typeface="ＭＳ Ｐゴシック" panose="020B0600070205080204" pitchFamily="50" charset="-128"/>
                <a:ea typeface="ＭＳ Ｐゴシック" panose="020B0600070205080204" pitchFamily="50" charset="-128"/>
              </a:rPr>
              <a:t>年度</a:t>
            </a:r>
            <a:r>
              <a:rPr kumimoji="1" lang="ja-JP" altLang="en-US" sz="2400" b="1" dirty="0" err="1" smtClean="0">
                <a:latin typeface="ＭＳ Ｐゴシック" panose="020B0600070205080204" pitchFamily="50" charset="-128"/>
                <a:ea typeface="ＭＳ Ｐゴシック" panose="020B0600070205080204" pitchFamily="50" charset="-128"/>
              </a:rPr>
              <a:t>障がい</a:t>
            </a:r>
            <a:r>
              <a:rPr kumimoji="1" lang="ja-JP" altLang="en-US" sz="2400" b="1" dirty="0" smtClean="0">
                <a:latin typeface="ＭＳ Ｐゴシック" panose="020B0600070205080204" pitchFamily="50" charset="-128"/>
                <a:ea typeface="ＭＳ Ｐゴシック" panose="020B0600070205080204" pitchFamily="50" charset="-128"/>
              </a:rPr>
              <a:t>者相談支援事業の実施状況等の</a:t>
            </a:r>
            <a:endParaRPr kumimoji="1" lang="en-US" altLang="ja-JP" sz="2400" b="1" dirty="0" smtClean="0">
              <a:latin typeface="ＭＳ Ｐゴシック" panose="020B0600070205080204" pitchFamily="50" charset="-128"/>
              <a:ea typeface="ＭＳ Ｐゴシック" panose="020B0600070205080204" pitchFamily="50" charset="-128"/>
            </a:endParaRPr>
          </a:p>
          <a:p>
            <a:pPr algn="ctr"/>
            <a:r>
              <a:rPr kumimoji="1" lang="ja-JP" altLang="en-US" sz="2400" b="1" dirty="0" smtClean="0">
                <a:latin typeface="ＭＳ Ｐゴシック" panose="020B0600070205080204" pitchFamily="50" charset="-128"/>
                <a:ea typeface="ＭＳ Ｐゴシック" panose="020B0600070205080204" pitchFamily="50" charset="-128"/>
              </a:rPr>
              <a:t>調査結果概要</a:t>
            </a:r>
            <a:endParaRPr kumimoji="1" lang="ja-JP" altLang="en-US" sz="2400" b="1" dirty="0">
              <a:latin typeface="ＭＳ Ｐゴシック" panose="020B0600070205080204" pitchFamily="50" charset="-128"/>
              <a:ea typeface="ＭＳ Ｐゴシック" panose="020B0600070205080204" pitchFamily="50" charset="-128"/>
            </a:endParaRPr>
          </a:p>
        </p:txBody>
      </p:sp>
      <p:sp>
        <p:nvSpPr>
          <p:cNvPr id="6" name="スライド番号プレースホルダー 5"/>
          <p:cNvSpPr>
            <a:spLocks noGrp="1"/>
          </p:cNvSpPr>
          <p:nvPr>
            <p:ph type="sldNum" sz="quarter" idx="12"/>
          </p:nvPr>
        </p:nvSpPr>
        <p:spPr/>
        <p:txBody>
          <a:bodyPr/>
          <a:lstStyle/>
          <a:p>
            <a:pPr>
              <a:defRPr/>
            </a:pPr>
            <a:fld id="{A4073C42-6A3B-4481-9A5D-F17DC83FF158}" type="slidenum">
              <a:rPr lang="ja-JP" altLang="en-US" smtClean="0"/>
              <a:pPr>
                <a:defRPr/>
              </a:pPr>
              <a:t>1</a:t>
            </a:fld>
            <a:endParaRPr lang="ja-JP" altLang="en-US"/>
          </a:p>
        </p:txBody>
      </p:sp>
      <p:sp>
        <p:nvSpPr>
          <p:cNvPr id="5" name="テキスト ボックス 8"/>
          <p:cNvSpPr txBox="1"/>
          <p:nvPr/>
        </p:nvSpPr>
        <p:spPr>
          <a:xfrm>
            <a:off x="7863016" y="397346"/>
            <a:ext cx="823784" cy="307777"/>
          </a:xfrm>
          <a:prstGeom prst="rect">
            <a:avLst/>
          </a:prstGeom>
          <a:solidFill>
            <a:schemeClr val="bg1"/>
          </a:solidFill>
          <a:ln>
            <a:solidFill>
              <a:schemeClr val="tx1"/>
            </a:solidFill>
          </a:ln>
        </p:spPr>
        <p:txBody>
          <a:bodyPr wrap="square" rtlCol="0" anchor="ct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ja-JP" altLang="en-US" sz="1400" dirty="0" smtClean="0">
                <a:latin typeface="メイリオ" panose="020B0604030504040204" pitchFamily="50" charset="-128"/>
                <a:ea typeface="メイリオ" panose="020B0604030504040204" pitchFamily="50" charset="-128"/>
              </a:rPr>
              <a:t>資料</a:t>
            </a:r>
            <a:r>
              <a:rPr lang="ja-JP" altLang="en-US" sz="1400" dirty="0">
                <a:latin typeface="メイリオ" panose="020B0604030504040204" pitchFamily="50" charset="-128"/>
                <a:ea typeface="メイリオ" panose="020B0604030504040204" pitchFamily="50" charset="-128"/>
              </a:rPr>
              <a:t>２</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959933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txBox="1">
            <a:spLocks/>
          </p:cNvSpPr>
          <p:nvPr/>
        </p:nvSpPr>
        <p:spPr>
          <a:xfrm>
            <a:off x="457200" y="274638"/>
            <a:ext cx="8218488" cy="561975"/>
          </a:xfrm>
          <a:prstGeom prst="roundRect">
            <a:avLst/>
          </a:prstGeom>
          <a:gradFill flip="none" rotWithShape="1">
            <a:gsLst>
              <a:gs pos="67000">
                <a:srgbClr val="73F194"/>
              </a:gs>
              <a:gs pos="100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lvl1pPr algn="ctr" rtl="0" eaLnBrk="0" fontAlgn="base" hangingPunct="0">
              <a:spcBef>
                <a:spcPct val="0"/>
              </a:spcBef>
              <a:spcAft>
                <a:spcPct val="0"/>
              </a:spcAft>
              <a:defRPr kumimoji="1" sz="4400" kern="1200">
                <a:solidFill>
                  <a:schemeClr val="dk1"/>
                </a:solidFill>
                <a:latin typeface="+mn-lt"/>
                <a:ea typeface="+mn-ea"/>
                <a:cs typeface="+mn-cs"/>
              </a:defRPr>
            </a:lvl1pPr>
            <a:lvl2pPr algn="ctr" rtl="0" eaLnBrk="0" fontAlgn="base" hangingPunct="0">
              <a:spcBef>
                <a:spcPct val="0"/>
              </a:spcBef>
              <a:spcAft>
                <a:spcPct val="0"/>
              </a:spcAft>
              <a:defRPr kumimoji="1" sz="4400">
                <a:solidFill>
                  <a:schemeClr val="dk1"/>
                </a:solidFill>
                <a:latin typeface="+mn-lt"/>
                <a:ea typeface="+mn-ea"/>
                <a:cs typeface="+mn-cs"/>
              </a:defRPr>
            </a:lvl2pPr>
            <a:lvl3pPr algn="ctr" rtl="0" eaLnBrk="0" fontAlgn="base" hangingPunct="0">
              <a:spcBef>
                <a:spcPct val="0"/>
              </a:spcBef>
              <a:spcAft>
                <a:spcPct val="0"/>
              </a:spcAft>
              <a:defRPr kumimoji="1" sz="4400">
                <a:solidFill>
                  <a:schemeClr val="dk1"/>
                </a:solidFill>
                <a:latin typeface="+mn-lt"/>
                <a:ea typeface="+mn-ea"/>
                <a:cs typeface="+mn-cs"/>
              </a:defRPr>
            </a:lvl3pPr>
            <a:lvl4pPr algn="ctr" rtl="0" eaLnBrk="0" fontAlgn="base" hangingPunct="0">
              <a:spcBef>
                <a:spcPct val="0"/>
              </a:spcBef>
              <a:spcAft>
                <a:spcPct val="0"/>
              </a:spcAft>
              <a:defRPr kumimoji="1" sz="4400">
                <a:solidFill>
                  <a:schemeClr val="dk1"/>
                </a:solidFill>
                <a:latin typeface="+mn-lt"/>
                <a:ea typeface="+mn-ea"/>
                <a:cs typeface="+mn-cs"/>
              </a:defRPr>
            </a:lvl4pPr>
            <a:lvl5pPr algn="ctr" rtl="0" eaLnBrk="0" fontAlgn="base" hangingPunct="0">
              <a:spcBef>
                <a:spcPct val="0"/>
              </a:spcBef>
              <a:spcAft>
                <a:spcPct val="0"/>
              </a:spcAft>
              <a:defRPr kumimoji="1" sz="4400">
                <a:solidFill>
                  <a:schemeClr val="dk1"/>
                </a:solidFill>
                <a:latin typeface="+mn-lt"/>
                <a:ea typeface="+mn-ea"/>
                <a:cs typeface="+mn-cs"/>
              </a:defRPr>
            </a:lvl5pPr>
            <a:lvl6pPr marL="457200" algn="ctr" rtl="0" fontAlgn="base">
              <a:spcBef>
                <a:spcPct val="0"/>
              </a:spcBef>
              <a:spcAft>
                <a:spcPct val="0"/>
              </a:spcAft>
              <a:defRPr kumimoji="1" sz="4400">
                <a:solidFill>
                  <a:schemeClr val="dk1"/>
                </a:solidFill>
                <a:latin typeface="+mn-lt"/>
                <a:ea typeface="+mn-ea"/>
                <a:cs typeface="+mn-cs"/>
              </a:defRPr>
            </a:lvl6pPr>
            <a:lvl7pPr marL="914400" algn="ctr" rtl="0" fontAlgn="base">
              <a:spcBef>
                <a:spcPct val="0"/>
              </a:spcBef>
              <a:spcAft>
                <a:spcPct val="0"/>
              </a:spcAft>
              <a:defRPr kumimoji="1" sz="4400">
                <a:solidFill>
                  <a:schemeClr val="dk1"/>
                </a:solidFill>
                <a:latin typeface="+mn-lt"/>
                <a:ea typeface="+mn-ea"/>
                <a:cs typeface="+mn-cs"/>
              </a:defRPr>
            </a:lvl7pPr>
            <a:lvl8pPr marL="1371600" algn="ctr" rtl="0" fontAlgn="base">
              <a:spcBef>
                <a:spcPct val="0"/>
              </a:spcBef>
              <a:spcAft>
                <a:spcPct val="0"/>
              </a:spcAft>
              <a:defRPr kumimoji="1" sz="4400">
                <a:solidFill>
                  <a:schemeClr val="dk1"/>
                </a:solidFill>
                <a:latin typeface="+mn-lt"/>
                <a:ea typeface="+mn-ea"/>
                <a:cs typeface="+mn-cs"/>
              </a:defRPr>
            </a:lvl8pPr>
            <a:lvl9pPr marL="1828800" algn="ctr" rtl="0" fontAlgn="base">
              <a:spcBef>
                <a:spcPct val="0"/>
              </a:spcBef>
              <a:spcAft>
                <a:spcPct val="0"/>
              </a:spcAft>
              <a:defRPr kumimoji="1" sz="4400">
                <a:solidFill>
                  <a:schemeClr val="dk1"/>
                </a:solidFill>
                <a:latin typeface="+mn-lt"/>
                <a:ea typeface="+mn-ea"/>
                <a:cs typeface="+mn-cs"/>
              </a:defRPr>
            </a:lvl9pPr>
          </a:lstStyle>
          <a:p>
            <a:pPr fontAlgn="auto">
              <a:spcBef>
                <a:spcPts val="0"/>
              </a:spcBef>
              <a:spcAft>
                <a:spcPts val="0"/>
              </a:spcAft>
              <a:defRPr/>
            </a:pPr>
            <a:r>
              <a:rPr lang="en-US" altLang="ja-JP" sz="2400" b="1" dirty="0"/>
              <a:t>Ⅵ</a:t>
            </a:r>
            <a:r>
              <a:rPr lang="ja-JP" altLang="en-US" sz="2400" b="1" dirty="0" smtClean="0"/>
              <a:t>　指定特定・</a:t>
            </a:r>
            <a:r>
              <a:rPr lang="ja-JP" altLang="en-US" sz="2400" b="1" dirty="0" err="1" smtClean="0"/>
              <a:t>指定障がい</a:t>
            </a:r>
            <a:r>
              <a:rPr lang="ja-JP" altLang="en-US" sz="2400" b="1" dirty="0" smtClean="0"/>
              <a:t>児相談支援事業所等</a:t>
            </a:r>
            <a:endParaRPr lang="ja-JP" altLang="en-US" sz="2400" b="1" dirty="0"/>
          </a:p>
        </p:txBody>
      </p:sp>
      <p:sp>
        <p:nvSpPr>
          <p:cNvPr id="2" name="テキスト ボックス 1"/>
          <p:cNvSpPr txBox="1"/>
          <p:nvPr/>
        </p:nvSpPr>
        <p:spPr>
          <a:xfrm>
            <a:off x="436925" y="980728"/>
            <a:ext cx="8568630" cy="3077766"/>
          </a:xfrm>
          <a:prstGeom prst="rect">
            <a:avLst/>
          </a:prstGeom>
          <a:noFill/>
        </p:spPr>
        <p:txBody>
          <a:bodyPr wrap="square">
            <a:spAutoFit/>
          </a:bodyPr>
          <a:lstStyle/>
          <a:p>
            <a:pPr marL="285750" indent="-285750">
              <a:buFont typeface="Arial" panose="020B0604020202020204" pitchFamily="34" charset="0"/>
              <a:buChar char="•"/>
              <a:defRPr/>
            </a:pPr>
            <a:r>
              <a:rPr lang="ja-JP" altLang="en-US" sz="2000" dirty="0"/>
              <a:t>指定特定・指定障がい児相談支援事業所数</a:t>
            </a:r>
            <a:r>
              <a:rPr lang="ja-JP" altLang="en-US" sz="2000" dirty="0" smtClean="0"/>
              <a:t>は</a:t>
            </a:r>
            <a:r>
              <a:rPr lang="en-US" altLang="ja-JP" sz="2000" dirty="0" smtClean="0"/>
              <a:t>1,198</a:t>
            </a:r>
            <a:r>
              <a:rPr lang="ja-JP" altLang="en-US" sz="2000" dirty="0" smtClean="0"/>
              <a:t>事業所</a:t>
            </a:r>
            <a:endParaRPr lang="en-US" altLang="ja-JP" sz="2000" dirty="0"/>
          </a:p>
          <a:p>
            <a:pPr>
              <a:defRPr/>
            </a:pPr>
            <a:r>
              <a:rPr lang="ja-JP" altLang="en-US" sz="2000" dirty="0"/>
              <a:t>　</a:t>
            </a:r>
            <a:r>
              <a:rPr lang="ja-JP" altLang="en-US" sz="1600" dirty="0"/>
              <a:t>  （指定特定相談支援</a:t>
            </a:r>
            <a:r>
              <a:rPr lang="ja-JP" altLang="en-US" sz="1600" dirty="0" smtClean="0"/>
              <a:t>事業所</a:t>
            </a:r>
            <a:r>
              <a:rPr lang="en-US" altLang="ja-JP" sz="1600" dirty="0" smtClean="0"/>
              <a:t>1,188</a:t>
            </a:r>
            <a:r>
              <a:rPr lang="ja-JP" altLang="en-US" sz="1600" dirty="0" smtClean="0"/>
              <a:t>箇所、 </a:t>
            </a:r>
            <a:r>
              <a:rPr lang="ja-JP" altLang="en-US" sz="1600" dirty="0" err="1" smtClean="0"/>
              <a:t>指定障</a:t>
            </a:r>
            <a:r>
              <a:rPr lang="ja-JP" altLang="en-US" sz="1600" dirty="0" err="1"/>
              <a:t>がい</a:t>
            </a:r>
            <a:r>
              <a:rPr lang="ja-JP" altLang="en-US" sz="1600" dirty="0"/>
              <a:t>児相談支援</a:t>
            </a:r>
            <a:r>
              <a:rPr lang="ja-JP" altLang="en-US" sz="1600" dirty="0" smtClean="0"/>
              <a:t>事業所</a:t>
            </a:r>
            <a:r>
              <a:rPr lang="en-US" altLang="ja-JP" sz="1600" dirty="0" smtClean="0"/>
              <a:t>855</a:t>
            </a:r>
            <a:r>
              <a:rPr lang="ja-JP" altLang="en-US" sz="1600" dirty="0" smtClean="0"/>
              <a:t>箇所（重複あり））</a:t>
            </a:r>
            <a:endParaRPr lang="en-US" altLang="ja-JP" sz="1600" dirty="0" smtClean="0"/>
          </a:p>
          <a:p>
            <a:pPr>
              <a:defRPr/>
            </a:pPr>
            <a:r>
              <a:rPr lang="en-US" altLang="ja-JP" sz="2000" dirty="0"/>
              <a:t> </a:t>
            </a:r>
            <a:r>
              <a:rPr lang="en-US" altLang="ja-JP" sz="2000" dirty="0" smtClean="0"/>
              <a:t>    </a:t>
            </a:r>
            <a:r>
              <a:rPr lang="ja-JP" altLang="en-US" sz="1600" dirty="0" smtClean="0"/>
              <a:t>参考</a:t>
            </a:r>
            <a:r>
              <a:rPr lang="ja-JP" altLang="en-US" sz="1600" dirty="0"/>
              <a:t>：指定一般相談支援事業所</a:t>
            </a:r>
            <a:r>
              <a:rPr lang="ja-JP" altLang="en-US" sz="1600" dirty="0" smtClean="0"/>
              <a:t>は</a:t>
            </a:r>
            <a:r>
              <a:rPr lang="en-US" altLang="ja-JP" sz="1600" dirty="0" smtClean="0"/>
              <a:t>449</a:t>
            </a:r>
            <a:r>
              <a:rPr lang="ja-JP" altLang="en-US" sz="1600" dirty="0" smtClean="0"/>
              <a:t>事業所</a:t>
            </a:r>
            <a:endParaRPr lang="en-US" altLang="ja-JP" sz="1600" dirty="0"/>
          </a:p>
          <a:p>
            <a:pPr marL="285750" indent="-285750">
              <a:buFont typeface="Arial" panose="020B0604020202020204" pitchFamily="34" charset="0"/>
              <a:buChar char="•"/>
              <a:defRPr/>
            </a:pPr>
            <a:r>
              <a:rPr lang="ja-JP" altLang="en-US" sz="2000" dirty="0"/>
              <a:t>このうち、市町村から障がい者相談支援事業の委託を受けている</a:t>
            </a:r>
            <a:r>
              <a:rPr lang="ja-JP" altLang="en-US" sz="2000" dirty="0" smtClean="0"/>
              <a:t>事業所</a:t>
            </a:r>
            <a:endParaRPr lang="en-US" altLang="ja-JP" sz="2000" dirty="0"/>
          </a:p>
          <a:p>
            <a:pPr>
              <a:defRPr/>
            </a:pPr>
            <a:r>
              <a:rPr lang="ja-JP" altLang="en-US" sz="2000" dirty="0"/>
              <a:t>　 </a:t>
            </a:r>
            <a:r>
              <a:rPr lang="ja-JP" altLang="en-US" sz="2000" dirty="0" smtClean="0"/>
              <a:t> （</a:t>
            </a:r>
            <a:r>
              <a:rPr lang="ja-JP" altLang="en-US" sz="2000" dirty="0"/>
              <a:t>委託相談支援事業所）</a:t>
            </a:r>
            <a:r>
              <a:rPr lang="ja-JP" altLang="en-US" sz="2000" dirty="0" smtClean="0"/>
              <a:t>は</a:t>
            </a:r>
            <a:r>
              <a:rPr lang="en-US" altLang="ja-JP" sz="2000" dirty="0" smtClean="0"/>
              <a:t>13</a:t>
            </a:r>
            <a:r>
              <a:rPr lang="ja-JP" altLang="en-US" sz="2000" dirty="0" smtClean="0"/>
              <a:t>％（</a:t>
            </a:r>
            <a:r>
              <a:rPr lang="en-US" altLang="ja-JP" sz="2000" dirty="0" smtClean="0"/>
              <a:t>1,198</a:t>
            </a:r>
            <a:r>
              <a:rPr lang="ja-JP" altLang="en-US" sz="2000" dirty="0" smtClean="0"/>
              <a:t>事業所中</a:t>
            </a:r>
            <a:r>
              <a:rPr lang="en-US" altLang="ja-JP" sz="2000" dirty="0" smtClean="0"/>
              <a:t>154</a:t>
            </a:r>
            <a:r>
              <a:rPr lang="ja-JP" altLang="en-US" sz="2000" dirty="0" smtClean="0"/>
              <a:t>事業所）</a:t>
            </a:r>
            <a:endParaRPr lang="en-US" altLang="ja-JP" sz="2000" dirty="0" smtClean="0"/>
          </a:p>
          <a:p>
            <a:pPr marL="342900" indent="-342900">
              <a:buFont typeface="Arial" panose="020B0604020202020204" pitchFamily="34" charset="0"/>
              <a:buChar char="•"/>
              <a:defRPr/>
            </a:pPr>
            <a:r>
              <a:rPr lang="ja-JP" altLang="en-US" sz="2000" dirty="0" smtClean="0"/>
              <a:t>指定</a:t>
            </a:r>
            <a:r>
              <a:rPr lang="ja-JP" altLang="en-US" sz="2000" dirty="0"/>
              <a:t>特定・</a:t>
            </a:r>
            <a:r>
              <a:rPr lang="ja-JP" altLang="en-US" sz="2000" dirty="0" err="1"/>
              <a:t>指定障がい</a:t>
            </a:r>
            <a:r>
              <a:rPr lang="ja-JP" altLang="en-US" sz="2000" dirty="0"/>
              <a:t>児相談支援事業所の対象者は、「３障がい＋障</a:t>
            </a:r>
            <a:r>
              <a:rPr lang="ja-JP" altLang="en-US" sz="2000" dirty="0" smtClean="0"/>
              <a:t>がい　</a:t>
            </a:r>
            <a:endParaRPr lang="en-US" altLang="ja-JP" sz="2000" dirty="0" smtClean="0"/>
          </a:p>
          <a:p>
            <a:pPr>
              <a:defRPr/>
            </a:pPr>
            <a:r>
              <a:rPr lang="ja-JP" altLang="en-US" sz="2000" dirty="0"/>
              <a:t>　</a:t>
            </a:r>
            <a:r>
              <a:rPr lang="ja-JP" altLang="en-US" sz="2000" dirty="0" smtClean="0"/>
              <a:t>　児</a:t>
            </a:r>
            <a:r>
              <a:rPr lang="ja-JP" altLang="en-US" sz="2000" dirty="0"/>
              <a:t>」が</a:t>
            </a:r>
            <a:r>
              <a:rPr lang="en-US" altLang="ja-JP" sz="2000" dirty="0" smtClean="0"/>
              <a:t>78</a:t>
            </a:r>
            <a:r>
              <a:rPr lang="ja-JP" altLang="en-US" sz="2000" dirty="0" smtClean="0"/>
              <a:t>％</a:t>
            </a:r>
            <a:r>
              <a:rPr lang="ja-JP" altLang="en-US" sz="2000" dirty="0"/>
              <a:t>（</a:t>
            </a:r>
            <a:r>
              <a:rPr lang="en-US" altLang="ja-JP" sz="2000" dirty="0" smtClean="0"/>
              <a:t>873</a:t>
            </a:r>
            <a:r>
              <a:rPr lang="ja-JP" altLang="en-US" sz="2000" dirty="0" smtClean="0"/>
              <a:t>事業所</a:t>
            </a:r>
            <a:r>
              <a:rPr lang="ja-JP" altLang="en-US" sz="2000" dirty="0"/>
              <a:t>）、「３</a:t>
            </a:r>
            <a:r>
              <a:rPr lang="ja-JP" altLang="en-US" sz="2000" dirty="0" err="1"/>
              <a:t>障がい</a:t>
            </a:r>
            <a:r>
              <a:rPr lang="ja-JP" altLang="en-US" sz="2000" dirty="0"/>
              <a:t>のみ」が</a:t>
            </a:r>
            <a:r>
              <a:rPr lang="en-US" altLang="ja-JP" sz="2000" dirty="0" smtClean="0"/>
              <a:t>17</a:t>
            </a:r>
            <a:r>
              <a:rPr lang="ja-JP" altLang="en-US" sz="2000" dirty="0" smtClean="0"/>
              <a:t>％</a:t>
            </a:r>
            <a:r>
              <a:rPr lang="ja-JP" altLang="en-US" sz="2000" dirty="0"/>
              <a:t>（</a:t>
            </a:r>
            <a:r>
              <a:rPr lang="en-US" altLang="ja-JP" sz="2000" dirty="0" smtClean="0"/>
              <a:t>199</a:t>
            </a:r>
            <a:r>
              <a:rPr lang="ja-JP" altLang="en-US" sz="2000" dirty="0" smtClean="0"/>
              <a:t>事業所</a:t>
            </a:r>
            <a:r>
              <a:rPr lang="ja-JP" altLang="en-US" sz="2000" dirty="0"/>
              <a:t>）、「</a:t>
            </a:r>
            <a:r>
              <a:rPr lang="ja-JP" altLang="en-US" sz="2000" dirty="0" err="1"/>
              <a:t>障がい</a:t>
            </a:r>
            <a:r>
              <a:rPr lang="ja-JP" altLang="en-US" sz="2000" dirty="0" smtClean="0"/>
              <a:t>児　</a:t>
            </a:r>
            <a:endParaRPr lang="en-US" altLang="ja-JP" sz="2000" dirty="0" smtClean="0"/>
          </a:p>
          <a:p>
            <a:pPr>
              <a:defRPr/>
            </a:pPr>
            <a:r>
              <a:rPr lang="ja-JP" altLang="en-US" sz="2000" dirty="0"/>
              <a:t>　</a:t>
            </a:r>
            <a:r>
              <a:rPr lang="ja-JP" altLang="en-US" sz="2000" dirty="0" smtClean="0"/>
              <a:t>　のみ</a:t>
            </a:r>
            <a:r>
              <a:rPr lang="ja-JP" altLang="en-US" sz="2000" dirty="0"/>
              <a:t>」</a:t>
            </a:r>
            <a:r>
              <a:rPr lang="ja-JP" altLang="en-US" sz="2000" dirty="0" smtClean="0"/>
              <a:t>が</a:t>
            </a:r>
            <a:r>
              <a:rPr lang="en-US" altLang="ja-JP" sz="2000" dirty="0" smtClean="0"/>
              <a:t>3</a:t>
            </a:r>
            <a:r>
              <a:rPr lang="ja-JP" altLang="en-US" sz="2000" dirty="0" smtClean="0"/>
              <a:t>％（</a:t>
            </a:r>
            <a:r>
              <a:rPr lang="en-US" altLang="ja-JP" sz="2000" dirty="0" smtClean="0"/>
              <a:t>41</a:t>
            </a:r>
            <a:r>
              <a:rPr lang="ja-JP" altLang="en-US" sz="2000" dirty="0" smtClean="0"/>
              <a:t>事業所</a:t>
            </a:r>
            <a:r>
              <a:rPr lang="ja-JP" altLang="en-US" sz="2000" dirty="0"/>
              <a:t>）等。</a:t>
            </a:r>
            <a:endParaRPr lang="en-US" altLang="ja-JP" sz="2000" dirty="0"/>
          </a:p>
          <a:p>
            <a:pPr>
              <a:defRPr/>
            </a:pPr>
            <a:endParaRPr lang="en-US" altLang="ja-JP" sz="2000" dirty="0"/>
          </a:p>
          <a:p>
            <a:pPr>
              <a:defRPr/>
            </a:pPr>
            <a:endParaRPr lang="en-US" altLang="ja-JP" sz="1400" dirty="0"/>
          </a:p>
        </p:txBody>
      </p:sp>
      <p:sp>
        <p:nvSpPr>
          <p:cNvPr id="6" name="テキスト ボックス 5"/>
          <p:cNvSpPr txBox="1"/>
          <p:nvPr/>
        </p:nvSpPr>
        <p:spPr>
          <a:xfrm>
            <a:off x="7250812" y="26399"/>
            <a:ext cx="1569660" cy="276999"/>
          </a:xfrm>
          <a:prstGeom prst="rect">
            <a:avLst/>
          </a:prstGeom>
          <a:noFill/>
        </p:spPr>
        <p:txBody>
          <a:bodyPr wrap="none" rtlCol="0">
            <a:spAutoFit/>
          </a:bodyPr>
          <a:lstStyle/>
          <a:p>
            <a:r>
              <a:rPr kumimoji="1" lang="ja-JP" altLang="en-US" sz="1200" dirty="0" smtClean="0"/>
              <a:t>＜厚生労働省調査＞</a:t>
            </a:r>
            <a:endParaRPr kumimoji="1" lang="ja-JP" altLang="en-US" sz="1600" dirty="0"/>
          </a:p>
        </p:txBody>
      </p:sp>
      <p:sp>
        <p:nvSpPr>
          <p:cNvPr id="3" name="スライド番号プレースホルダー 2"/>
          <p:cNvSpPr>
            <a:spLocks noGrp="1"/>
          </p:cNvSpPr>
          <p:nvPr>
            <p:ph type="sldNum" sz="quarter" idx="12"/>
          </p:nvPr>
        </p:nvSpPr>
        <p:spPr>
          <a:xfrm>
            <a:off x="7046912" y="6525344"/>
            <a:ext cx="2133600" cy="365125"/>
          </a:xfrm>
        </p:spPr>
        <p:txBody>
          <a:bodyPr/>
          <a:lstStyle/>
          <a:p>
            <a:pPr>
              <a:defRPr/>
            </a:pPr>
            <a:fld id="{A4073C42-6A3B-4481-9A5D-F17DC83FF158}" type="slidenum">
              <a:rPr lang="ja-JP" altLang="en-US" smtClean="0"/>
              <a:pPr>
                <a:defRPr/>
              </a:pPr>
              <a:t>10</a:t>
            </a:fld>
            <a:endParaRPr lang="ja-JP" altLang="en-US" dirty="0"/>
          </a:p>
        </p:txBody>
      </p:sp>
      <p:graphicFrame>
        <p:nvGraphicFramePr>
          <p:cNvPr id="8" name="グラフ 7"/>
          <p:cNvGraphicFramePr>
            <a:graphicFrameLocks/>
          </p:cNvGraphicFramePr>
          <p:nvPr>
            <p:extLst>
              <p:ext uri="{D42A27DB-BD31-4B8C-83A1-F6EECF244321}">
                <p14:modId xmlns:p14="http://schemas.microsoft.com/office/powerpoint/2010/main" val="1951938318"/>
              </p:ext>
            </p:extLst>
          </p:nvPr>
        </p:nvGraphicFramePr>
        <p:xfrm>
          <a:off x="436925" y="3573016"/>
          <a:ext cx="8238763" cy="24961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816193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txBox="1">
            <a:spLocks/>
          </p:cNvSpPr>
          <p:nvPr/>
        </p:nvSpPr>
        <p:spPr>
          <a:xfrm>
            <a:off x="465302" y="362997"/>
            <a:ext cx="8218488" cy="561975"/>
          </a:xfrm>
          <a:prstGeom prst="roundRect">
            <a:avLst/>
          </a:prstGeom>
          <a:gradFill flip="none" rotWithShape="1">
            <a:gsLst>
              <a:gs pos="69000">
                <a:srgbClr val="7BE998"/>
              </a:gs>
              <a:gs pos="100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lvl1pPr algn="ctr" rtl="0" eaLnBrk="0" fontAlgn="base" hangingPunct="0">
              <a:spcBef>
                <a:spcPct val="0"/>
              </a:spcBef>
              <a:spcAft>
                <a:spcPct val="0"/>
              </a:spcAft>
              <a:defRPr kumimoji="1" sz="4400" kern="1200">
                <a:solidFill>
                  <a:schemeClr val="dk1"/>
                </a:solidFill>
                <a:latin typeface="+mn-lt"/>
                <a:ea typeface="+mn-ea"/>
                <a:cs typeface="+mn-cs"/>
              </a:defRPr>
            </a:lvl1pPr>
            <a:lvl2pPr algn="ctr" rtl="0" eaLnBrk="0" fontAlgn="base" hangingPunct="0">
              <a:spcBef>
                <a:spcPct val="0"/>
              </a:spcBef>
              <a:spcAft>
                <a:spcPct val="0"/>
              </a:spcAft>
              <a:defRPr kumimoji="1" sz="4400">
                <a:solidFill>
                  <a:schemeClr val="dk1"/>
                </a:solidFill>
                <a:latin typeface="+mn-lt"/>
                <a:ea typeface="+mn-ea"/>
                <a:cs typeface="+mn-cs"/>
              </a:defRPr>
            </a:lvl2pPr>
            <a:lvl3pPr algn="ctr" rtl="0" eaLnBrk="0" fontAlgn="base" hangingPunct="0">
              <a:spcBef>
                <a:spcPct val="0"/>
              </a:spcBef>
              <a:spcAft>
                <a:spcPct val="0"/>
              </a:spcAft>
              <a:defRPr kumimoji="1" sz="4400">
                <a:solidFill>
                  <a:schemeClr val="dk1"/>
                </a:solidFill>
                <a:latin typeface="+mn-lt"/>
                <a:ea typeface="+mn-ea"/>
                <a:cs typeface="+mn-cs"/>
              </a:defRPr>
            </a:lvl3pPr>
            <a:lvl4pPr algn="ctr" rtl="0" eaLnBrk="0" fontAlgn="base" hangingPunct="0">
              <a:spcBef>
                <a:spcPct val="0"/>
              </a:spcBef>
              <a:spcAft>
                <a:spcPct val="0"/>
              </a:spcAft>
              <a:defRPr kumimoji="1" sz="4400">
                <a:solidFill>
                  <a:schemeClr val="dk1"/>
                </a:solidFill>
                <a:latin typeface="+mn-lt"/>
                <a:ea typeface="+mn-ea"/>
                <a:cs typeface="+mn-cs"/>
              </a:defRPr>
            </a:lvl4pPr>
            <a:lvl5pPr algn="ctr" rtl="0" eaLnBrk="0" fontAlgn="base" hangingPunct="0">
              <a:spcBef>
                <a:spcPct val="0"/>
              </a:spcBef>
              <a:spcAft>
                <a:spcPct val="0"/>
              </a:spcAft>
              <a:defRPr kumimoji="1" sz="4400">
                <a:solidFill>
                  <a:schemeClr val="dk1"/>
                </a:solidFill>
                <a:latin typeface="+mn-lt"/>
                <a:ea typeface="+mn-ea"/>
                <a:cs typeface="+mn-cs"/>
              </a:defRPr>
            </a:lvl5pPr>
            <a:lvl6pPr marL="457200" algn="ctr" rtl="0" fontAlgn="base">
              <a:spcBef>
                <a:spcPct val="0"/>
              </a:spcBef>
              <a:spcAft>
                <a:spcPct val="0"/>
              </a:spcAft>
              <a:defRPr kumimoji="1" sz="4400">
                <a:solidFill>
                  <a:schemeClr val="dk1"/>
                </a:solidFill>
                <a:latin typeface="+mn-lt"/>
                <a:ea typeface="+mn-ea"/>
                <a:cs typeface="+mn-cs"/>
              </a:defRPr>
            </a:lvl6pPr>
            <a:lvl7pPr marL="914400" algn="ctr" rtl="0" fontAlgn="base">
              <a:spcBef>
                <a:spcPct val="0"/>
              </a:spcBef>
              <a:spcAft>
                <a:spcPct val="0"/>
              </a:spcAft>
              <a:defRPr kumimoji="1" sz="4400">
                <a:solidFill>
                  <a:schemeClr val="dk1"/>
                </a:solidFill>
                <a:latin typeface="+mn-lt"/>
                <a:ea typeface="+mn-ea"/>
                <a:cs typeface="+mn-cs"/>
              </a:defRPr>
            </a:lvl7pPr>
            <a:lvl8pPr marL="1371600" algn="ctr" rtl="0" fontAlgn="base">
              <a:spcBef>
                <a:spcPct val="0"/>
              </a:spcBef>
              <a:spcAft>
                <a:spcPct val="0"/>
              </a:spcAft>
              <a:defRPr kumimoji="1" sz="4400">
                <a:solidFill>
                  <a:schemeClr val="dk1"/>
                </a:solidFill>
                <a:latin typeface="+mn-lt"/>
                <a:ea typeface="+mn-ea"/>
                <a:cs typeface="+mn-cs"/>
              </a:defRPr>
            </a:lvl8pPr>
            <a:lvl9pPr marL="1828800" algn="ctr" rtl="0" fontAlgn="base">
              <a:spcBef>
                <a:spcPct val="0"/>
              </a:spcBef>
              <a:spcAft>
                <a:spcPct val="0"/>
              </a:spcAft>
              <a:defRPr kumimoji="1" sz="4400">
                <a:solidFill>
                  <a:schemeClr val="dk1"/>
                </a:solidFill>
                <a:latin typeface="+mn-lt"/>
                <a:ea typeface="+mn-ea"/>
                <a:cs typeface="+mn-cs"/>
              </a:defRPr>
            </a:lvl9pPr>
          </a:lstStyle>
          <a:p>
            <a:pPr fontAlgn="auto">
              <a:spcBef>
                <a:spcPts val="0"/>
              </a:spcBef>
              <a:spcAft>
                <a:spcPts val="0"/>
              </a:spcAft>
              <a:defRPr/>
            </a:pPr>
            <a:r>
              <a:rPr lang="en-US" altLang="ja-JP" sz="2400" b="1" dirty="0"/>
              <a:t>Ⅵ</a:t>
            </a:r>
            <a:r>
              <a:rPr lang="ja-JP" altLang="en-US" sz="2400" b="1" dirty="0" smtClean="0"/>
              <a:t>　指定特定・</a:t>
            </a:r>
            <a:r>
              <a:rPr lang="ja-JP" altLang="en-US" sz="2400" b="1" dirty="0" err="1" smtClean="0"/>
              <a:t>指定障がい</a:t>
            </a:r>
            <a:r>
              <a:rPr lang="ja-JP" altLang="en-US" sz="2400" b="1" dirty="0" smtClean="0"/>
              <a:t>児相談支援事業所等</a:t>
            </a:r>
            <a:endParaRPr lang="ja-JP" altLang="en-US" sz="2400" b="1" dirty="0"/>
          </a:p>
        </p:txBody>
      </p:sp>
      <p:sp>
        <p:nvSpPr>
          <p:cNvPr id="2" name="テキスト ボックス 1"/>
          <p:cNvSpPr txBox="1"/>
          <p:nvPr/>
        </p:nvSpPr>
        <p:spPr>
          <a:xfrm>
            <a:off x="149225" y="924972"/>
            <a:ext cx="8834438" cy="1538883"/>
          </a:xfrm>
          <a:prstGeom prst="rect">
            <a:avLst/>
          </a:prstGeom>
          <a:noFill/>
        </p:spPr>
        <p:txBody>
          <a:bodyPr>
            <a:spAutoFit/>
          </a:bodyPr>
          <a:lstStyle/>
          <a:p>
            <a:pPr>
              <a:defRPr/>
            </a:pPr>
            <a:endParaRPr lang="en-US" altLang="ja-JP" sz="2000" dirty="0"/>
          </a:p>
          <a:p>
            <a:pPr marL="285750" indent="-285750">
              <a:buFont typeface="Arial" panose="020B0604020202020204" pitchFamily="34" charset="0"/>
              <a:buChar char="•"/>
              <a:defRPr/>
            </a:pPr>
            <a:r>
              <a:rPr lang="ja-JP" altLang="en-US" sz="2000" dirty="0" smtClean="0"/>
              <a:t>指定</a:t>
            </a:r>
            <a:r>
              <a:rPr lang="ja-JP" altLang="en-US" sz="2000" dirty="0"/>
              <a:t>特定・指定障がい児相談支援事業所で業務に従事する者の人数</a:t>
            </a:r>
            <a:r>
              <a:rPr lang="ja-JP" altLang="en-US" sz="2000" dirty="0" smtClean="0"/>
              <a:t>は、 </a:t>
            </a:r>
            <a:r>
              <a:rPr lang="en-US" altLang="ja-JP" sz="2000" dirty="0" smtClean="0"/>
              <a:t>2,857</a:t>
            </a:r>
            <a:r>
              <a:rPr lang="ja-JP" altLang="en-US" sz="2000" dirty="0" smtClean="0"/>
              <a:t>人。</a:t>
            </a:r>
            <a:endParaRPr lang="en-US" altLang="ja-JP" sz="2000" dirty="0" smtClean="0"/>
          </a:p>
          <a:p>
            <a:pPr>
              <a:defRPr/>
            </a:pPr>
            <a:r>
              <a:rPr lang="ja-JP" altLang="en-US" sz="2000" dirty="0" smtClean="0"/>
              <a:t>　  そのうち、相談支援専門員（主任含む）として従事する者の数は</a:t>
            </a:r>
            <a:r>
              <a:rPr lang="en-US" altLang="ja-JP" sz="2000" dirty="0" smtClean="0"/>
              <a:t>2,455</a:t>
            </a:r>
            <a:r>
              <a:rPr lang="ja-JP" altLang="en-US" sz="2000" dirty="0" smtClean="0"/>
              <a:t>人。</a:t>
            </a:r>
            <a:endParaRPr lang="en-US" altLang="ja-JP" sz="2000" dirty="0" smtClean="0"/>
          </a:p>
          <a:p>
            <a:pPr>
              <a:defRPr/>
            </a:pPr>
            <a:endParaRPr lang="en-US" altLang="ja-JP" sz="1400" dirty="0"/>
          </a:p>
        </p:txBody>
      </p:sp>
      <p:sp>
        <p:nvSpPr>
          <p:cNvPr id="6" name="テキスト ボックス 5"/>
          <p:cNvSpPr txBox="1"/>
          <p:nvPr/>
        </p:nvSpPr>
        <p:spPr>
          <a:xfrm>
            <a:off x="7256528" y="107000"/>
            <a:ext cx="1569660" cy="276999"/>
          </a:xfrm>
          <a:prstGeom prst="rect">
            <a:avLst/>
          </a:prstGeom>
          <a:noFill/>
        </p:spPr>
        <p:txBody>
          <a:bodyPr wrap="none" rtlCol="0">
            <a:spAutoFit/>
          </a:bodyPr>
          <a:lstStyle/>
          <a:p>
            <a:r>
              <a:rPr kumimoji="1" lang="ja-JP" altLang="en-US" sz="1200" dirty="0" smtClean="0"/>
              <a:t>＜厚生労働省調査＞</a:t>
            </a:r>
            <a:endParaRPr kumimoji="1" lang="ja-JP" altLang="en-US" sz="1600" dirty="0"/>
          </a:p>
        </p:txBody>
      </p:sp>
      <p:sp>
        <p:nvSpPr>
          <p:cNvPr id="3" name="スライド番号プレースホルダー 2"/>
          <p:cNvSpPr>
            <a:spLocks noGrp="1"/>
          </p:cNvSpPr>
          <p:nvPr>
            <p:ph type="sldNum" sz="quarter" idx="12"/>
          </p:nvPr>
        </p:nvSpPr>
        <p:spPr>
          <a:xfrm>
            <a:off x="7046912" y="6592267"/>
            <a:ext cx="2133600" cy="365125"/>
          </a:xfrm>
        </p:spPr>
        <p:txBody>
          <a:bodyPr/>
          <a:lstStyle/>
          <a:p>
            <a:pPr>
              <a:defRPr/>
            </a:pPr>
            <a:fld id="{A4073C42-6A3B-4481-9A5D-F17DC83FF158}" type="slidenum">
              <a:rPr lang="ja-JP" altLang="en-US" smtClean="0"/>
              <a:pPr>
                <a:defRPr/>
              </a:pPr>
              <a:t>11</a:t>
            </a:fld>
            <a:endParaRPr lang="ja-JP" altLang="en-US" dirty="0"/>
          </a:p>
        </p:txBody>
      </p:sp>
      <p:graphicFrame>
        <p:nvGraphicFramePr>
          <p:cNvPr id="8" name="グラフ 7"/>
          <p:cNvGraphicFramePr>
            <a:graphicFrameLocks/>
          </p:cNvGraphicFramePr>
          <p:nvPr>
            <p:extLst>
              <p:ext uri="{D42A27DB-BD31-4B8C-83A1-F6EECF244321}">
                <p14:modId xmlns:p14="http://schemas.microsoft.com/office/powerpoint/2010/main" val="1361825965"/>
              </p:ext>
            </p:extLst>
          </p:nvPr>
        </p:nvGraphicFramePr>
        <p:xfrm>
          <a:off x="187789" y="2463855"/>
          <a:ext cx="8795873" cy="43941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39956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609600" y="171503"/>
            <a:ext cx="7918450" cy="49054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nchorCtr="1">
            <a:noAutofit/>
          </a:bodyPr>
          <a:lstStyle>
            <a:lvl1pPr algn="ctr" rtl="0" eaLnBrk="0" fontAlgn="base" hangingPunct="0">
              <a:spcBef>
                <a:spcPct val="0"/>
              </a:spcBef>
              <a:spcAft>
                <a:spcPct val="0"/>
              </a:spcAft>
              <a:defRPr kumimoji="1" sz="3700" kern="1200">
                <a:solidFill>
                  <a:schemeClr val="dk1"/>
                </a:solidFill>
                <a:latin typeface="+mn-lt"/>
                <a:ea typeface="+mn-ea"/>
                <a:cs typeface="+mn-cs"/>
              </a:defRPr>
            </a:lvl1pPr>
            <a:lvl2pPr algn="ctr" rtl="0" eaLnBrk="0" fontAlgn="base" hangingPunct="0">
              <a:spcBef>
                <a:spcPct val="0"/>
              </a:spcBef>
              <a:spcAft>
                <a:spcPct val="0"/>
              </a:spcAft>
              <a:defRPr kumimoji="1" sz="3700">
                <a:solidFill>
                  <a:schemeClr val="dk1"/>
                </a:solidFill>
                <a:latin typeface="+mn-lt"/>
                <a:ea typeface="+mn-ea"/>
                <a:cs typeface="+mn-cs"/>
              </a:defRPr>
            </a:lvl2pPr>
            <a:lvl3pPr algn="ctr" rtl="0" eaLnBrk="0" fontAlgn="base" hangingPunct="0">
              <a:spcBef>
                <a:spcPct val="0"/>
              </a:spcBef>
              <a:spcAft>
                <a:spcPct val="0"/>
              </a:spcAft>
              <a:defRPr kumimoji="1" sz="3700">
                <a:solidFill>
                  <a:schemeClr val="dk1"/>
                </a:solidFill>
                <a:latin typeface="+mn-lt"/>
                <a:ea typeface="+mn-ea"/>
                <a:cs typeface="+mn-cs"/>
              </a:defRPr>
            </a:lvl3pPr>
            <a:lvl4pPr algn="ctr" rtl="0" eaLnBrk="0" fontAlgn="base" hangingPunct="0">
              <a:spcBef>
                <a:spcPct val="0"/>
              </a:spcBef>
              <a:spcAft>
                <a:spcPct val="0"/>
              </a:spcAft>
              <a:defRPr kumimoji="1" sz="3700">
                <a:solidFill>
                  <a:schemeClr val="dk1"/>
                </a:solidFill>
                <a:latin typeface="+mn-lt"/>
                <a:ea typeface="+mn-ea"/>
                <a:cs typeface="+mn-cs"/>
              </a:defRPr>
            </a:lvl4pPr>
            <a:lvl5pPr algn="ctr" rtl="0" eaLnBrk="0" fontAlgn="base" hangingPunct="0">
              <a:spcBef>
                <a:spcPct val="0"/>
              </a:spcBef>
              <a:spcAft>
                <a:spcPct val="0"/>
              </a:spcAft>
              <a:defRPr kumimoji="1" sz="3700">
                <a:solidFill>
                  <a:schemeClr val="dk1"/>
                </a:solidFill>
                <a:latin typeface="+mn-lt"/>
                <a:ea typeface="+mn-ea"/>
                <a:cs typeface="+mn-cs"/>
              </a:defRPr>
            </a:lvl5pPr>
            <a:lvl6pPr marL="389626" algn="ctr" rtl="0" fontAlgn="base">
              <a:spcBef>
                <a:spcPct val="0"/>
              </a:spcBef>
              <a:spcAft>
                <a:spcPct val="0"/>
              </a:spcAft>
              <a:defRPr kumimoji="1" sz="3700">
                <a:solidFill>
                  <a:schemeClr val="dk1"/>
                </a:solidFill>
                <a:latin typeface="+mn-lt"/>
                <a:ea typeface="+mn-ea"/>
                <a:cs typeface="+mn-cs"/>
              </a:defRPr>
            </a:lvl6pPr>
            <a:lvl7pPr marL="779252" algn="ctr" rtl="0" fontAlgn="base">
              <a:spcBef>
                <a:spcPct val="0"/>
              </a:spcBef>
              <a:spcAft>
                <a:spcPct val="0"/>
              </a:spcAft>
              <a:defRPr kumimoji="1" sz="3700">
                <a:solidFill>
                  <a:schemeClr val="dk1"/>
                </a:solidFill>
                <a:latin typeface="+mn-lt"/>
                <a:ea typeface="+mn-ea"/>
                <a:cs typeface="+mn-cs"/>
              </a:defRPr>
            </a:lvl7pPr>
            <a:lvl8pPr marL="1168878" algn="ctr" rtl="0" fontAlgn="base">
              <a:spcBef>
                <a:spcPct val="0"/>
              </a:spcBef>
              <a:spcAft>
                <a:spcPct val="0"/>
              </a:spcAft>
              <a:defRPr kumimoji="1" sz="3700">
                <a:solidFill>
                  <a:schemeClr val="dk1"/>
                </a:solidFill>
                <a:latin typeface="+mn-lt"/>
                <a:ea typeface="+mn-ea"/>
                <a:cs typeface="+mn-cs"/>
              </a:defRPr>
            </a:lvl8pPr>
            <a:lvl9pPr marL="1558503" algn="ctr" rtl="0" fontAlgn="base">
              <a:spcBef>
                <a:spcPct val="0"/>
              </a:spcBef>
              <a:spcAft>
                <a:spcPct val="0"/>
              </a:spcAft>
              <a:defRPr kumimoji="1" sz="3700">
                <a:solidFill>
                  <a:schemeClr val="dk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r>
              <a:rPr kumimoji="1" lang="ja-JP"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障害者総合支援法分</a:t>
            </a:r>
            <a:r>
              <a:rPr kumimoji="1" lang="en-US" altLang="ja-JP"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r>
              <a:rPr kumimoji="1" lang="ja-JP"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市町村別計画作成達成率（</a:t>
            </a:r>
            <a:r>
              <a:rPr kumimoji="1" lang="en-US" altLang="ja-JP" sz="17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R4.</a:t>
            </a:r>
            <a:r>
              <a:rPr lang="en-US" altLang="ja-JP" sz="1700" dirty="0">
                <a:solidFill>
                  <a:prstClr val="black"/>
                </a:solidFill>
                <a:latin typeface="ＭＳ Ｐゴシック" panose="020B0600070205080204" pitchFamily="50" charset="-128"/>
                <a:ea typeface="ＭＳ Ｐゴシック" panose="020B0600070205080204" pitchFamily="50" charset="-128"/>
              </a:rPr>
              <a:t>3</a:t>
            </a:r>
            <a:r>
              <a:rPr kumimoji="1" lang="ja-JP"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月末現在）</a:t>
            </a:r>
            <a:endParaRPr kumimoji="1" lang="ja-JP"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 name="テキスト ボックス 1"/>
          <p:cNvSpPr txBox="1">
            <a:spLocks noChangeArrowheads="1"/>
          </p:cNvSpPr>
          <p:nvPr/>
        </p:nvSpPr>
        <p:spPr bwMode="auto">
          <a:xfrm>
            <a:off x="609600" y="828197"/>
            <a:ext cx="8137525" cy="24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5" tIns="38963" rIns="77925" bIns="38963">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0" marR="0" lvl="0" indent="0" algn="l" defTabSz="779252"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pitchFamily="34" charset="0"/>
                <a:ea typeface="ＭＳ Ｐゴシック" charset="-128"/>
                <a:cs typeface="+mn-cs"/>
              </a:rPr>
              <a:t>※</a:t>
            </a:r>
            <a:r>
              <a:rPr kumimoji="1" lang="ja-JP" altLang="en-US" sz="1100" b="0" i="0" u="none" strike="noStrike" kern="1200" cap="none" spc="0" normalizeH="0" baseline="0" noProof="0" dirty="0" err="1">
                <a:ln>
                  <a:noFill/>
                </a:ln>
                <a:solidFill>
                  <a:prstClr val="black"/>
                </a:solidFill>
                <a:effectLst/>
                <a:uLnTx/>
                <a:uFillTx/>
                <a:latin typeface="Calibri" pitchFamily="34" charset="0"/>
                <a:ea typeface="ＭＳ Ｐゴシック" charset="-128"/>
                <a:cs typeface="+mn-cs"/>
              </a:rPr>
              <a:t>障がい</a:t>
            </a:r>
            <a:r>
              <a:rPr kumimoji="1" lang="ja-JP" altLang="en-US" sz="1100" b="0" i="0" u="none" strike="noStrike" kern="1200" cap="none" spc="0" normalizeH="0" baseline="0" noProof="0" dirty="0">
                <a:ln>
                  <a:noFill/>
                </a:ln>
                <a:solidFill>
                  <a:prstClr val="black"/>
                </a:solidFill>
                <a:effectLst/>
                <a:uLnTx/>
                <a:uFillTx/>
                <a:latin typeface="Calibri" pitchFamily="34" charset="0"/>
                <a:ea typeface="ＭＳ Ｐゴシック" charset="-128"/>
                <a:cs typeface="+mn-cs"/>
              </a:rPr>
              <a:t>福祉サービスと障がい児通所支援の両方を利用している場合は、障害者総合支援法分・児童福祉法分それぞれに計上</a:t>
            </a:r>
            <a:r>
              <a:rPr kumimoji="1" lang="ja-JP" altLang="en-US" sz="1100" b="0" i="0" u="none" strike="noStrike" kern="1200" cap="none" spc="0" normalizeH="0" baseline="0" noProof="0" dirty="0" smtClean="0">
                <a:ln>
                  <a:noFill/>
                </a:ln>
                <a:solidFill>
                  <a:prstClr val="black"/>
                </a:solidFill>
                <a:effectLst/>
                <a:uLnTx/>
                <a:uFillTx/>
                <a:latin typeface="Calibri" pitchFamily="34" charset="0"/>
                <a:ea typeface="ＭＳ Ｐゴシック" charset="-128"/>
                <a:cs typeface="+mn-cs"/>
              </a:rPr>
              <a:t>。</a:t>
            </a:r>
          </a:p>
        </p:txBody>
      </p:sp>
      <p:sp>
        <p:nvSpPr>
          <p:cNvPr id="7" name="テキスト ボックス 10"/>
          <p:cNvSpPr txBox="1"/>
          <p:nvPr/>
        </p:nvSpPr>
        <p:spPr>
          <a:xfrm>
            <a:off x="8409950" y="1196752"/>
            <a:ext cx="720080" cy="355686"/>
          </a:xfrm>
          <a:prstGeom prst="rect">
            <a:avLst/>
          </a:prstGeom>
          <a:solidFill>
            <a:schemeClr val="bg1"/>
          </a:solidFill>
          <a:ln>
            <a:solidFill>
              <a:srgbClr val="FF0000"/>
            </a:solidFill>
          </a:ln>
        </p:spPr>
        <p:txBody>
          <a:bodyPr wrap="square" lIns="77925" tIns="38963" rIns="77925" bIns="38963" rtlCol="0">
            <a:spAutoFit/>
          </a:bodyPr>
          <a:lstStyle>
            <a:defPPr>
              <a:defRPr lang="ja-JP"/>
            </a:defPPr>
            <a:lvl1pPr marL="0" algn="l" defTabSz="779252" rtl="0" eaLnBrk="1" latinLnBrk="0" hangingPunct="1">
              <a:defRPr kumimoji="1" sz="1500" kern="1200">
                <a:solidFill>
                  <a:schemeClr val="tx1"/>
                </a:solidFill>
                <a:latin typeface="+mn-lt"/>
                <a:ea typeface="+mn-ea"/>
                <a:cs typeface="+mn-cs"/>
              </a:defRPr>
            </a:lvl1pPr>
            <a:lvl2pPr marL="389626" algn="l" defTabSz="779252" rtl="0" eaLnBrk="1" latinLnBrk="0" hangingPunct="1">
              <a:defRPr kumimoji="1" sz="1500" kern="1200">
                <a:solidFill>
                  <a:schemeClr val="tx1"/>
                </a:solidFill>
                <a:latin typeface="+mn-lt"/>
                <a:ea typeface="+mn-ea"/>
                <a:cs typeface="+mn-cs"/>
              </a:defRPr>
            </a:lvl2pPr>
            <a:lvl3pPr marL="779252" algn="l" defTabSz="779252" rtl="0" eaLnBrk="1" latinLnBrk="0" hangingPunct="1">
              <a:defRPr kumimoji="1" sz="1500" kern="1200">
                <a:solidFill>
                  <a:schemeClr val="tx1"/>
                </a:solidFill>
                <a:latin typeface="+mn-lt"/>
                <a:ea typeface="+mn-ea"/>
                <a:cs typeface="+mn-cs"/>
              </a:defRPr>
            </a:lvl3pPr>
            <a:lvl4pPr marL="1168878" algn="l" defTabSz="779252" rtl="0" eaLnBrk="1" latinLnBrk="0" hangingPunct="1">
              <a:defRPr kumimoji="1" sz="1500" kern="1200">
                <a:solidFill>
                  <a:schemeClr val="tx1"/>
                </a:solidFill>
                <a:latin typeface="+mn-lt"/>
                <a:ea typeface="+mn-ea"/>
                <a:cs typeface="+mn-cs"/>
              </a:defRPr>
            </a:lvl4pPr>
            <a:lvl5pPr marL="1558503" algn="l" defTabSz="779252" rtl="0" eaLnBrk="1" latinLnBrk="0" hangingPunct="1">
              <a:defRPr kumimoji="1" sz="1500" kern="1200">
                <a:solidFill>
                  <a:schemeClr val="tx1"/>
                </a:solidFill>
                <a:latin typeface="+mn-lt"/>
                <a:ea typeface="+mn-ea"/>
                <a:cs typeface="+mn-cs"/>
              </a:defRPr>
            </a:lvl5pPr>
            <a:lvl6pPr marL="1948129" algn="l" defTabSz="779252" rtl="0" eaLnBrk="1" latinLnBrk="0" hangingPunct="1">
              <a:defRPr kumimoji="1" sz="1500" kern="1200">
                <a:solidFill>
                  <a:schemeClr val="tx1"/>
                </a:solidFill>
                <a:latin typeface="+mn-lt"/>
                <a:ea typeface="+mn-ea"/>
                <a:cs typeface="+mn-cs"/>
              </a:defRPr>
            </a:lvl6pPr>
            <a:lvl7pPr marL="2337755" algn="l" defTabSz="779252" rtl="0" eaLnBrk="1" latinLnBrk="0" hangingPunct="1">
              <a:defRPr kumimoji="1" sz="1500" kern="1200">
                <a:solidFill>
                  <a:schemeClr val="tx1"/>
                </a:solidFill>
                <a:latin typeface="+mn-lt"/>
                <a:ea typeface="+mn-ea"/>
                <a:cs typeface="+mn-cs"/>
              </a:defRPr>
            </a:lvl7pPr>
            <a:lvl8pPr marL="2727381" algn="l" defTabSz="779252" rtl="0" eaLnBrk="1" latinLnBrk="0" hangingPunct="1">
              <a:defRPr kumimoji="1" sz="1500" kern="1200">
                <a:solidFill>
                  <a:schemeClr val="tx1"/>
                </a:solidFill>
                <a:latin typeface="+mn-lt"/>
                <a:ea typeface="+mn-ea"/>
                <a:cs typeface="+mn-cs"/>
              </a:defRPr>
            </a:lvl8pPr>
            <a:lvl9pPr marL="3117007" algn="l" defTabSz="779252" rtl="0" eaLnBrk="1" latinLnBrk="0" hangingPunct="1">
              <a:defRPr kumimoji="1" sz="1500" kern="1200">
                <a:solidFill>
                  <a:schemeClr val="tx1"/>
                </a:solidFill>
                <a:latin typeface="+mn-lt"/>
                <a:ea typeface="+mn-ea"/>
                <a:cs typeface="+mn-cs"/>
              </a:defRPr>
            </a:lvl9pPr>
          </a:lstStyle>
          <a:p>
            <a:pPr marL="0" marR="0" lvl="0" indent="0" algn="ctr" defTabSz="779252"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府達成率</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779252"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100%</a:t>
            </a:r>
            <a:endPar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aphicFrame>
        <p:nvGraphicFramePr>
          <p:cNvPr id="9" name="グラフ 8"/>
          <p:cNvGraphicFramePr>
            <a:graphicFrameLocks/>
          </p:cNvGraphicFramePr>
          <p:nvPr>
            <p:extLst>
              <p:ext uri="{D42A27DB-BD31-4B8C-83A1-F6EECF244321}">
                <p14:modId xmlns:p14="http://schemas.microsoft.com/office/powerpoint/2010/main" val="1342835422"/>
              </p:ext>
            </p:extLst>
          </p:nvPr>
        </p:nvGraphicFramePr>
        <p:xfrm>
          <a:off x="0" y="1441376"/>
          <a:ext cx="9612560" cy="54452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706918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595559" y="157693"/>
            <a:ext cx="7920000" cy="490611"/>
          </a:xfrm>
          <a:prstGeom prst="roundRect">
            <a:avLst/>
          </a:prstGeom>
        </p:spPr>
        <p:style>
          <a:lnRef idx="1">
            <a:schemeClr val="accent5"/>
          </a:lnRef>
          <a:fillRef idx="2">
            <a:schemeClr val="accent5"/>
          </a:fillRef>
          <a:effectRef idx="1">
            <a:schemeClr val="accent5"/>
          </a:effectRef>
          <a:fontRef idx="minor">
            <a:schemeClr val="dk1"/>
          </a:fontRef>
        </p:style>
        <p:txBody>
          <a:bodyPr tIns="36000" bIns="0" rtlCol="0" anchor="ctr" anchorCtr="1">
            <a:noAutofit/>
          </a:bodyPr>
          <a:lstStyle>
            <a:lvl1pPr algn="ctr" rtl="0" eaLnBrk="0" fontAlgn="base" hangingPunct="0">
              <a:spcBef>
                <a:spcPct val="0"/>
              </a:spcBef>
              <a:spcAft>
                <a:spcPct val="0"/>
              </a:spcAft>
              <a:defRPr kumimoji="1" sz="3700" kern="1200">
                <a:solidFill>
                  <a:schemeClr val="dk1"/>
                </a:solidFill>
                <a:latin typeface="+mn-lt"/>
                <a:ea typeface="+mn-ea"/>
                <a:cs typeface="+mn-cs"/>
              </a:defRPr>
            </a:lvl1pPr>
            <a:lvl2pPr algn="ctr" rtl="0" eaLnBrk="0" fontAlgn="base" hangingPunct="0">
              <a:spcBef>
                <a:spcPct val="0"/>
              </a:spcBef>
              <a:spcAft>
                <a:spcPct val="0"/>
              </a:spcAft>
              <a:defRPr kumimoji="1" sz="3700">
                <a:solidFill>
                  <a:schemeClr val="dk1"/>
                </a:solidFill>
                <a:latin typeface="+mn-lt"/>
                <a:ea typeface="+mn-ea"/>
                <a:cs typeface="+mn-cs"/>
              </a:defRPr>
            </a:lvl2pPr>
            <a:lvl3pPr algn="ctr" rtl="0" eaLnBrk="0" fontAlgn="base" hangingPunct="0">
              <a:spcBef>
                <a:spcPct val="0"/>
              </a:spcBef>
              <a:spcAft>
                <a:spcPct val="0"/>
              </a:spcAft>
              <a:defRPr kumimoji="1" sz="3700">
                <a:solidFill>
                  <a:schemeClr val="dk1"/>
                </a:solidFill>
                <a:latin typeface="+mn-lt"/>
                <a:ea typeface="+mn-ea"/>
                <a:cs typeface="+mn-cs"/>
              </a:defRPr>
            </a:lvl3pPr>
            <a:lvl4pPr algn="ctr" rtl="0" eaLnBrk="0" fontAlgn="base" hangingPunct="0">
              <a:spcBef>
                <a:spcPct val="0"/>
              </a:spcBef>
              <a:spcAft>
                <a:spcPct val="0"/>
              </a:spcAft>
              <a:defRPr kumimoji="1" sz="3700">
                <a:solidFill>
                  <a:schemeClr val="dk1"/>
                </a:solidFill>
                <a:latin typeface="+mn-lt"/>
                <a:ea typeface="+mn-ea"/>
                <a:cs typeface="+mn-cs"/>
              </a:defRPr>
            </a:lvl4pPr>
            <a:lvl5pPr algn="ctr" rtl="0" eaLnBrk="0" fontAlgn="base" hangingPunct="0">
              <a:spcBef>
                <a:spcPct val="0"/>
              </a:spcBef>
              <a:spcAft>
                <a:spcPct val="0"/>
              </a:spcAft>
              <a:defRPr kumimoji="1" sz="3700">
                <a:solidFill>
                  <a:schemeClr val="dk1"/>
                </a:solidFill>
                <a:latin typeface="+mn-lt"/>
                <a:ea typeface="+mn-ea"/>
                <a:cs typeface="+mn-cs"/>
              </a:defRPr>
            </a:lvl5pPr>
            <a:lvl6pPr marL="389626" algn="ctr" rtl="0" fontAlgn="base">
              <a:spcBef>
                <a:spcPct val="0"/>
              </a:spcBef>
              <a:spcAft>
                <a:spcPct val="0"/>
              </a:spcAft>
              <a:defRPr kumimoji="1" sz="3700">
                <a:solidFill>
                  <a:schemeClr val="dk1"/>
                </a:solidFill>
                <a:latin typeface="+mn-lt"/>
                <a:ea typeface="+mn-ea"/>
                <a:cs typeface="+mn-cs"/>
              </a:defRPr>
            </a:lvl6pPr>
            <a:lvl7pPr marL="779252" algn="ctr" rtl="0" fontAlgn="base">
              <a:spcBef>
                <a:spcPct val="0"/>
              </a:spcBef>
              <a:spcAft>
                <a:spcPct val="0"/>
              </a:spcAft>
              <a:defRPr kumimoji="1" sz="3700">
                <a:solidFill>
                  <a:schemeClr val="dk1"/>
                </a:solidFill>
                <a:latin typeface="+mn-lt"/>
                <a:ea typeface="+mn-ea"/>
                <a:cs typeface="+mn-cs"/>
              </a:defRPr>
            </a:lvl7pPr>
            <a:lvl8pPr marL="1168878" algn="ctr" rtl="0" fontAlgn="base">
              <a:spcBef>
                <a:spcPct val="0"/>
              </a:spcBef>
              <a:spcAft>
                <a:spcPct val="0"/>
              </a:spcAft>
              <a:defRPr kumimoji="1" sz="3700">
                <a:solidFill>
                  <a:schemeClr val="dk1"/>
                </a:solidFill>
                <a:latin typeface="+mn-lt"/>
                <a:ea typeface="+mn-ea"/>
                <a:cs typeface="+mn-cs"/>
              </a:defRPr>
            </a:lvl8pPr>
            <a:lvl9pPr marL="1558503" algn="ctr" rtl="0" fontAlgn="base">
              <a:spcBef>
                <a:spcPct val="0"/>
              </a:spcBef>
              <a:spcAft>
                <a:spcPct val="0"/>
              </a:spcAft>
              <a:defRPr kumimoji="1" sz="3700">
                <a:solidFill>
                  <a:schemeClr val="dk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r>
              <a:rPr kumimoji="1" lang="ja-JP"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児童福祉法分</a:t>
            </a:r>
            <a:r>
              <a:rPr kumimoji="1" lang="en-US" altLang="ja-JP"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r>
              <a:rPr kumimoji="1" lang="ja-JP"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市町村別計画作成達成率（</a:t>
            </a:r>
            <a:r>
              <a:rPr kumimoji="1" lang="en-US" altLang="ja-JP" sz="17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R4.3</a:t>
            </a:r>
            <a:r>
              <a:rPr kumimoji="1" lang="ja-JP"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月末現在）</a:t>
            </a:r>
            <a:endParaRPr kumimoji="1" lang="ja-JP"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 name="テキスト ボックス 1"/>
          <p:cNvSpPr txBox="1">
            <a:spLocks noChangeArrowheads="1"/>
          </p:cNvSpPr>
          <p:nvPr/>
        </p:nvSpPr>
        <p:spPr bwMode="auto">
          <a:xfrm>
            <a:off x="623373" y="839597"/>
            <a:ext cx="8137525" cy="24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5" tIns="38963" rIns="77925" bIns="38963">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0" marR="0" lvl="0" indent="0" algn="l" defTabSz="779252"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pitchFamily="34" charset="0"/>
                <a:ea typeface="ＭＳ Ｐゴシック" charset="-128"/>
                <a:cs typeface="+mn-cs"/>
              </a:rPr>
              <a:t>※</a:t>
            </a:r>
            <a:r>
              <a:rPr kumimoji="1" lang="ja-JP" altLang="en-US" sz="1100" b="0" i="0" u="none" strike="noStrike" kern="1200" cap="none" spc="0" normalizeH="0" baseline="0" noProof="0" dirty="0" err="1">
                <a:ln>
                  <a:noFill/>
                </a:ln>
                <a:solidFill>
                  <a:prstClr val="black"/>
                </a:solidFill>
                <a:effectLst/>
                <a:uLnTx/>
                <a:uFillTx/>
                <a:latin typeface="Calibri" pitchFamily="34" charset="0"/>
                <a:ea typeface="ＭＳ Ｐゴシック" charset="-128"/>
                <a:cs typeface="+mn-cs"/>
              </a:rPr>
              <a:t>障がい</a:t>
            </a:r>
            <a:r>
              <a:rPr kumimoji="1" lang="ja-JP" altLang="en-US" sz="1100" b="0" i="0" u="none" strike="noStrike" kern="1200" cap="none" spc="0" normalizeH="0" baseline="0" noProof="0" dirty="0">
                <a:ln>
                  <a:noFill/>
                </a:ln>
                <a:solidFill>
                  <a:prstClr val="black"/>
                </a:solidFill>
                <a:effectLst/>
                <a:uLnTx/>
                <a:uFillTx/>
                <a:latin typeface="Calibri" pitchFamily="34" charset="0"/>
                <a:ea typeface="ＭＳ Ｐゴシック" charset="-128"/>
                <a:cs typeface="+mn-cs"/>
              </a:rPr>
              <a:t>福祉サービスと障がい児通所支援の両方を利用している場合は、障害者総合支援法分・児童福祉法分それぞれに計上</a:t>
            </a:r>
            <a:r>
              <a:rPr kumimoji="1" lang="ja-JP" altLang="en-US" sz="1100" b="0" i="0" u="none" strike="noStrike" kern="1200" cap="none" spc="0" normalizeH="0" baseline="0" noProof="0" dirty="0" smtClean="0">
                <a:ln>
                  <a:noFill/>
                </a:ln>
                <a:solidFill>
                  <a:prstClr val="black"/>
                </a:solidFill>
                <a:effectLst/>
                <a:uLnTx/>
                <a:uFillTx/>
                <a:latin typeface="Calibri" pitchFamily="34" charset="0"/>
                <a:ea typeface="ＭＳ Ｐゴシック" charset="-128"/>
                <a:cs typeface="+mn-cs"/>
              </a:rPr>
              <a:t>。</a:t>
            </a:r>
          </a:p>
        </p:txBody>
      </p:sp>
      <p:graphicFrame>
        <p:nvGraphicFramePr>
          <p:cNvPr id="8" name="グラフ 7"/>
          <p:cNvGraphicFramePr>
            <a:graphicFrameLocks/>
          </p:cNvGraphicFramePr>
          <p:nvPr>
            <p:extLst>
              <p:ext uri="{D42A27DB-BD31-4B8C-83A1-F6EECF244321}">
                <p14:modId xmlns:p14="http://schemas.microsoft.com/office/powerpoint/2010/main" val="1221154463"/>
              </p:ext>
            </p:extLst>
          </p:nvPr>
        </p:nvGraphicFramePr>
        <p:xfrm>
          <a:off x="0" y="1079867"/>
          <a:ext cx="9648057" cy="5460604"/>
        </p:xfrm>
        <a:graphic>
          <a:graphicData uri="http://schemas.openxmlformats.org/drawingml/2006/chart">
            <c:chart xmlns:c="http://schemas.openxmlformats.org/drawingml/2006/chart" xmlns:r="http://schemas.openxmlformats.org/officeDocument/2006/relationships" r:id="rId3"/>
          </a:graphicData>
        </a:graphic>
      </p:graphicFrame>
      <p:sp>
        <p:nvSpPr>
          <p:cNvPr id="6" name="テキスト ボックス 5"/>
          <p:cNvSpPr txBox="1"/>
          <p:nvPr/>
        </p:nvSpPr>
        <p:spPr>
          <a:xfrm>
            <a:off x="8423920" y="1136719"/>
            <a:ext cx="720080" cy="355686"/>
          </a:xfrm>
          <a:prstGeom prst="rect">
            <a:avLst/>
          </a:prstGeom>
          <a:solidFill>
            <a:schemeClr val="bg1"/>
          </a:solidFill>
          <a:ln>
            <a:solidFill>
              <a:srgbClr val="FF0000"/>
            </a:solidFill>
          </a:ln>
        </p:spPr>
        <p:txBody>
          <a:bodyPr wrap="square" lIns="77925" tIns="38963" rIns="77925" bIns="38963" rtlCol="0">
            <a:spAutoFit/>
          </a:bodyPr>
          <a:lstStyle/>
          <a:p>
            <a:pPr marL="0" marR="0" lvl="0" indent="0" algn="ctr" defTabSz="779252"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府達成率</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779252"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100%</a:t>
            </a:r>
            <a:endPar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0432260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541828" y="2780928"/>
            <a:ext cx="6104556" cy="584775"/>
          </a:xfrm>
          <a:prstGeom prst="rect">
            <a:avLst/>
          </a:prstGeom>
          <a:noFill/>
        </p:spPr>
        <p:txBody>
          <a:bodyPr wrap="none" rtlCol="0">
            <a:spAutoFit/>
          </a:bodyPr>
          <a:lstStyle/>
          <a:p>
            <a:r>
              <a:rPr kumimoji="1" lang="ja-JP" altLang="en-US" sz="3200" dirty="0" smtClean="0"/>
              <a:t>（２）大阪府調査結果概要について</a:t>
            </a:r>
            <a:endParaRPr kumimoji="1" lang="ja-JP" altLang="en-US" sz="3200" dirty="0"/>
          </a:p>
        </p:txBody>
      </p:sp>
      <p:sp>
        <p:nvSpPr>
          <p:cNvPr id="5" name="スライド番号プレースホルダー 4"/>
          <p:cNvSpPr>
            <a:spLocks noGrp="1"/>
          </p:cNvSpPr>
          <p:nvPr>
            <p:ph type="sldNum" sz="quarter" idx="12"/>
          </p:nvPr>
        </p:nvSpPr>
        <p:spPr/>
        <p:txBody>
          <a:bodyPr/>
          <a:lstStyle/>
          <a:p>
            <a:pPr>
              <a:defRPr/>
            </a:pPr>
            <a:fld id="{A4073C42-6A3B-4481-9A5D-F17DC83FF158}" type="slidenum">
              <a:rPr lang="ja-JP" altLang="en-US" smtClean="0"/>
              <a:pPr>
                <a:defRPr/>
              </a:pPr>
              <a:t>14</a:t>
            </a:fld>
            <a:endParaRPr lang="ja-JP" altLang="en-US"/>
          </a:p>
        </p:txBody>
      </p:sp>
    </p:spTree>
    <p:extLst>
      <p:ext uri="{BB962C8B-B14F-4D97-AF65-F5344CB8AC3E}">
        <p14:creationId xmlns:p14="http://schemas.microsoft.com/office/powerpoint/2010/main" val="1718762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A4073C42-6A3B-4481-9A5D-F17DC83FF158}" type="slidenum">
              <a:rPr lang="ja-JP" altLang="en-US" smtClean="0"/>
              <a:pPr>
                <a:defRPr/>
              </a:pPr>
              <a:t>15</a:t>
            </a:fld>
            <a:endParaRPr lang="ja-JP" altLang="en-US"/>
          </a:p>
        </p:txBody>
      </p:sp>
      <p:sp>
        <p:nvSpPr>
          <p:cNvPr id="3" name="タイトル 3"/>
          <p:cNvSpPr txBox="1">
            <a:spLocks/>
          </p:cNvSpPr>
          <p:nvPr/>
        </p:nvSpPr>
        <p:spPr>
          <a:xfrm>
            <a:off x="445821" y="548806"/>
            <a:ext cx="8218488" cy="561975"/>
          </a:xfrm>
          <a:prstGeom prst="roundRect">
            <a:avLst/>
          </a:prstGeom>
          <a:gradFill flip="none" rotWithShape="1">
            <a:gsLst>
              <a:gs pos="51000">
                <a:srgbClr val="7BE998"/>
              </a:gs>
              <a:gs pos="98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Bef>
                <a:spcPts val="0"/>
              </a:spcBef>
              <a:spcAft>
                <a:spcPts val="0"/>
              </a:spcAft>
              <a:defRPr/>
            </a:pPr>
            <a:r>
              <a:rPr lang="en-US" altLang="ja-JP" sz="2000" b="1" dirty="0" smtClean="0"/>
              <a:t>Ⅰ</a:t>
            </a:r>
            <a:r>
              <a:rPr lang="ja-JP" altLang="en-US" sz="2000" b="1" dirty="0" smtClean="0"/>
              <a:t>　令和</a:t>
            </a:r>
            <a:r>
              <a:rPr lang="ja-JP" altLang="en-US" sz="2000" b="1" dirty="0"/>
              <a:t>３</a:t>
            </a:r>
            <a:r>
              <a:rPr lang="ja-JP" altLang="en-US" sz="2000" b="1" dirty="0" smtClean="0"/>
              <a:t>年４月１日から令和４年３月３１日までの新規・廃止事業所数</a:t>
            </a:r>
            <a:endParaRPr lang="ja-JP" altLang="en-US" sz="2000" b="1" dirty="0"/>
          </a:p>
        </p:txBody>
      </p:sp>
      <p:graphicFrame>
        <p:nvGraphicFramePr>
          <p:cNvPr id="4" name="表 3"/>
          <p:cNvGraphicFramePr>
            <a:graphicFrameLocks noGrp="1"/>
          </p:cNvGraphicFramePr>
          <p:nvPr>
            <p:extLst>
              <p:ext uri="{D42A27DB-BD31-4B8C-83A1-F6EECF244321}">
                <p14:modId xmlns:p14="http://schemas.microsoft.com/office/powerpoint/2010/main" val="2959364344"/>
              </p:ext>
            </p:extLst>
          </p:nvPr>
        </p:nvGraphicFramePr>
        <p:xfrm>
          <a:off x="445821" y="1916832"/>
          <a:ext cx="8218488" cy="4473413"/>
        </p:xfrm>
        <a:graphic>
          <a:graphicData uri="http://schemas.openxmlformats.org/drawingml/2006/table">
            <a:tbl>
              <a:tblPr firstRow="1" bandRow="1">
                <a:effectLst/>
                <a:tableStyleId>{21E4AEA4-8DFA-4A89-87EB-49C32662AFE0}</a:tableStyleId>
              </a:tblPr>
              <a:tblGrid>
                <a:gridCol w="3466728">
                  <a:extLst>
                    <a:ext uri="{9D8B030D-6E8A-4147-A177-3AD203B41FA5}">
                      <a16:colId xmlns:a16="http://schemas.microsoft.com/office/drawing/2014/main" val="2916130903"/>
                    </a:ext>
                  </a:extLst>
                </a:gridCol>
                <a:gridCol w="4751760">
                  <a:extLst>
                    <a:ext uri="{9D8B030D-6E8A-4147-A177-3AD203B41FA5}">
                      <a16:colId xmlns:a16="http://schemas.microsoft.com/office/drawing/2014/main" val="2750811837"/>
                    </a:ext>
                  </a:extLst>
                </a:gridCol>
              </a:tblGrid>
              <a:tr h="504056">
                <a:tc>
                  <a:txBody>
                    <a:bodyPr/>
                    <a:lstStyle/>
                    <a:p>
                      <a:pPr algn="ctr"/>
                      <a:r>
                        <a:rPr kumimoji="1" lang="zh-TW" altLang="en-US" b="0" dirty="0" smtClean="0">
                          <a:solidFill>
                            <a:schemeClr val="tx1"/>
                          </a:solidFill>
                        </a:rPr>
                        <a:t>新規事業所数</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en-US" altLang="ja-JP" b="0" dirty="0" smtClean="0">
                          <a:solidFill>
                            <a:schemeClr val="tx1"/>
                          </a:solidFill>
                        </a:rPr>
                        <a:t>167</a:t>
                      </a:r>
                      <a:r>
                        <a:rPr kumimoji="1" lang="ja-JP" altLang="en-US" b="0" dirty="0" smtClean="0">
                          <a:solidFill>
                            <a:schemeClr val="tx1"/>
                          </a:solidFill>
                        </a:rPr>
                        <a:t>か所</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96611375"/>
                  </a:ext>
                </a:extLst>
              </a:tr>
              <a:tr h="504056">
                <a:tc>
                  <a:txBody>
                    <a:bodyPr/>
                    <a:lstStyle/>
                    <a:p>
                      <a:pPr algn="ctr"/>
                      <a:r>
                        <a:rPr kumimoji="1" lang="ja-JP" altLang="en-US" b="0" dirty="0" smtClean="0">
                          <a:solidFill>
                            <a:schemeClr val="tx1"/>
                          </a:solidFill>
                        </a:rPr>
                        <a:t>廃止事業所数</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en-US" altLang="ja-JP" b="0" dirty="0" smtClean="0">
                          <a:solidFill>
                            <a:schemeClr val="tx1"/>
                          </a:solidFill>
                        </a:rPr>
                        <a:t>59</a:t>
                      </a:r>
                      <a:r>
                        <a:rPr kumimoji="1" lang="ja-JP" altLang="en-US" b="0" dirty="0" smtClean="0">
                          <a:solidFill>
                            <a:schemeClr val="tx1"/>
                          </a:solidFill>
                        </a:rPr>
                        <a:t>か所</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49287497"/>
                  </a:ext>
                </a:extLst>
              </a:tr>
              <a:tr h="360778">
                <a:tc gridSpan="2">
                  <a:txBody>
                    <a:bodyPr/>
                    <a:lstStyle/>
                    <a:p>
                      <a:pPr algn="ctr"/>
                      <a:r>
                        <a:rPr kumimoji="1" lang="ja-JP" altLang="en-US" b="0" dirty="0" smtClean="0">
                          <a:solidFill>
                            <a:schemeClr val="tx1"/>
                          </a:solidFill>
                        </a:rPr>
                        <a:t>＜廃止の理由＞</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hMerge="1">
                  <a:txBody>
                    <a:bodyPr/>
                    <a:lstStyle/>
                    <a:p>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9207945"/>
                  </a:ext>
                </a:extLst>
              </a:tr>
              <a:tr h="360778">
                <a:tc>
                  <a:txBody>
                    <a:bodyPr/>
                    <a:lstStyle/>
                    <a:p>
                      <a:pPr algn="ctr"/>
                      <a:r>
                        <a:rPr kumimoji="1" lang="ja-JP" altLang="en-US" b="0" dirty="0" smtClean="0">
                          <a:solidFill>
                            <a:schemeClr val="tx1"/>
                          </a:solidFill>
                        </a:rPr>
                        <a:t>相談支援専門員の確保が</a:t>
                      </a:r>
                      <a:endParaRPr kumimoji="1" lang="en-US" altLang="ja-JP" b="0" dirty="0" smtClean="0">
                        <a:solidFill>
                          <a:schemeClr val="tx1"/>
                        </a:solidFill>
                      </a:endParaRPr>
                    </a:p>
                    <a:p>
                      <a:pPr algn="ctr"/>
                      <a:r>
                        <a:rPr kumimoji="1" lang="ja-JP" altLang="en-US" b="0" dirty="0" smtClean="0">
                          <a:solidFill>
                            <a:schemeClr val="tx1"/>
                          </a:solidFill>
                        </a:rPr>
                        <a:t>できないため</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en-US" altLang="ja-JP" b="0" dirty="0" smtClean="0">
                          <a:solidFill>
                            <a:schemeClr val="tx1"/>
                          </a:solidFill>
                        </a:rPr>
                        <a:t>18</a:t>
                      </a:r>
                      <a:r>
                        <a:rPr kumimoji="1" lang="ja-JP" altLang="en-US" b="0" dirty="0" smtClean="0">
                          <a:solidFill>
                            <a:schemeClr val="tx1"/>
                          </a:solidFill>
                        </a:rPr>
                        <a:t>か所</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4375922"/>
                  </a:ext>
                </a:extLst>
              </a:tr>
              <a:tr h="376268">
                <a:tc>
                  <a:txBody>
                    <a:bodyPr/>
                    <a:lstStyle/>
                    <a:p>
                      <a:pPr algn="ctr"/>
                      <a:r>
                        <a:rPr kumimoji="1" lang="ja-JP" altLang="en-US" sz="1800" b="0" kern="1200" dirty="0" smtClean="0">
                          <a:solidFill>
                            <a:schemeClr val="tx1"/>
                          </a:solidFill>
                          <a:effectLst/>
                          <a:latin typeface="+mn-lt"/>
                          <a:ea typeface="+mn-ea"/>
                          <a:cs typeface="+mn-cs"/>
                        </a:rPr>
                        <a:t>方針転換</a:t>
                      </a:r>
                      <a:r>
                        <a:rPr kumimoji="1" lang="ja-JP" altLang="ja-JP" sz="1800" b="0" kern="1200" dirty="0" smtClean="0">
                          <a:solidFill>
                            <a:schemeClr val="tx1"/>
                          </a:solidFill>
                          <a:effectLst/>
                          <a:latin typeface="+mn-lt"/>
                          <a:ea typeface="+mn-ea"/>
                          <a:cs typeface="+mn-cs"/>
                        </a:rPr>
                        <a:t>のため</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en-US" altLang="ja-JP" b="0" dirty="0" smtClean="0">
                          <a:solidFill>
                            <a:schemeClr val="tx1"/>
                          </a:solidFill>
                        </a:rPr>
                        <a:t>10</a:t>
                      </a:r>
                      <a:r>
                        <a:rPr kumimoji="1" lang="ja-JP" altLang="en-US" b="0" dirty="0" smtClean="0">
                          <a:solidFill>
                            <a:schemeClr val="tx1"/>
                          </a:solidFill>
                        </a:rPr>
                        <a:t>か所</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5125520"/>
                  </a:ext>
                </a:extLst>
              </a:tr>
              <a:tr h="360778">
                <a:tc>
                  <a:txBody>
                    <a:bodyPr/>
                    <a:lstStyle/>
                    <a:p>
                      <a:pPr algn="ctr"/>
                      <a:r>
                        <a:rPr kumimoji="1" lang="ja-JP" altLang="en-US" sz="1800" b="0" kern="1200" dirty="0" smtClean="0">
                          <a:solidFill>
                            <a:schemeClr val="tx1"/>
                          </a:solidFill>
                          <a:effectLst/>
                          <a:latin typeface="+mn-lt"/>
                          <a:ea typeface="+mn-ea"/>
                          <a:cs typeface="+mn-cs"/>
                        </a:rPr>
                        <a:t>報酬が業務の質・量に比べて</a:t>
                      </a:r>
                      <a:endParaRPr kumimoji="1" lang="en-US" altLang="ja-JP" sz="1800" b="0" kern="1200" dirty="0" smtClean="0">
                        <a:solidFill>
                          <a:schemeClr val="tx1"/>
                        </a:solidFill>
                        <a:effectLst/>
                        <a:latin typeface="+mn-lt"/>
                        <a:ea typeface="+mn-ea"/>
                        <a:cs typeface="+mn-cs"/>
                      </a:endParaRPr>
                    </a:p>
                    <a:p>
                      <a:pPr algn="ctr"/>
                      <a:r>
                        <a:rPr kumimoji="1" lang="ja-JP" altLang="en-US" sz="1800" b="0" kern="1200" dirty="0" smtClean="0">
                          <a:solidFill>
                            <a:schemeClr val="tx1"/>
                          </a:solidFill>
                          <a:effectLst/>
                          <a:latin typeface="+mn-lt"/>
                          <a:ea typeface="+mn-ea"/>
                          <a:cs typeface="+mn-cs"/>
                        </a:rPr>
                        <a:t>低いため</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en-US" altLang="ja-JP" b="0" dirty="0" smtClean="0">
                          <a:solidFill>
                            <a:schemeClr val="tx1"/>
                          </a:solidFill>
                        </a:rPr>
                        <a:t>1</a:t>
                      </a:r>
                      <a:r>
                        <a:rPr kumimoji="1" lang="ja-JP" altLang="en-US" b="0" dirty="0" smtClean="0">
                          <a:solidFill>
                            <a:schemeClr val="tx1"/>
                          </a:solidFill>
                        </a:rPr>
                        <a:t>か所</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790255"/>
                  </a:ext>
                </a:extLst>
              </a:tr>
              <a:tr h="1443113">
                <a:tc>
                  <a:txBody>
                    <a:bodyPr/>
                    <a:lstStyle/>
                    <a:p>
                      <a:pPr algn="ctr"/>
                      <a:r>
                        <a:rPr kumimoji="1" lang="ja-JP" altLang="en-US" b="0" dirty="0" smtClean="0">
                          <a:solidFill>
                            <a:schemeClr val="tx1"/>
                          </a:solidFill>
                        </a:rPr>
                        <a:t>その他の理由</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r>
                        <a:rPr kumimoji="1" lang="ja-JP" altLang="en-US" b="0" dirty="0" smtClean="0">
                          <a:solidFill>
                            <a:schemeClr val="tx1"/>
                          </a:solidFill>
                        </a:rPr>
                        <a:t>・市町村の変更</a:t>
                      </a:r>
                      <a:endParaRPr kumimoji="1" lang="en-US" altLang="ja-JP" b="0" dirty="0" smtClean="0">
                        <a:solidFill>
                          <a:schemeClr val="tx1"/>
                        </a:solidFill>
                      </a:endParaRPr>
                    </a:p>
                    <a:p>
                      <a:r>
                        <a:rPr kumimoji="1" lang="ja-JP" altLang="en-US" b="0" dirty="0" smtClean="0">
                          <a:solidFill>
                            <a:schemeClr val="tx1"/>
                          </a:solidFill>
                        </a:rPr>
                        <a:t>・居宅介護支援員との兼務が困難</a:t>
                      </a:r>
                      <a:endParaRPr kumimoji="1" lang="en-US" altLang="ja-JP" b="0" dirty="0" smtClean="0">
                        <a:solidFill>
                          <a:schemeClr val="tx1"/>
                        </a:solidFill>
                      </a:endParaRPr>
                    </a:p>
                    <a:p>
                      <a:pPr algn="l"/>
                      <a:r>
                        <a:rPr kumimoji="1" lang="ja-JP" altLang="en-US" b="0" dirty="0" smtClean="0">
                          <a:solidFill>
                            <a:schemeClr val="tx1"/>
                          </a:solidFill>
                        </a:rPr>
                        <a:t>・新規事業所立ち上げのため　　　　　　　　　　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4410819"/>
                  </a:ext>
                </a:extLst>
              </a:tr>
            </a:tbl>
          </a:graphicData>
        </a:graphic>
      </p:graphicFrame>
      <p:sp>
        <p:nvSpPr>
          <p:cNvPr id="5" name="テキスト ボックス 4"/>
          <p:cNvSpPr txBox="1"/>
          <p:nvPr/>
        </p:nvSpPr>
        <p:spPr>
          <a:xfrm>
            <a:off x="445821" y="1474846"/>
            <a:ext cx="4211409" cy="369332"/>
          </a:xfrm>
          <a:prstGeom prst="rect">
            <a:avLst/>
          </a:prstGeom>
          <a:noFill/>
        </p:spPr>
        <p:txBody>
          <a:bodyPr wrap="none" rtlCol="0">
            <a:spAutoFit/>
          </a:bodyPr>
          <a:lstStyle/>
          <a:p>
            <a:r>
              <a:rPr kumimoji="1" lang="ja-JP" altLang="en-US" dirty="0" smtClean="0"/>
              <a:t>＜指定特定・</a:t>
            </a:r>
            <a:r>
              <a:rPr kumimoji="1" lang="ja-JP" altLang="en-US" dirty="0" err="1" smtClean="0"/>
              <a:t>障がい</a:t>
            </a:r>
            <a:r>
              <a:rPr kumimoji="1" lang="ja-JP" altLang="en-US" dirty="0" smtClean="0"/>
              <a:t>児相談支援事業所＞</a:t>
            </a:r>
            <a:endParaRPr kumimoji="1" lang="ja-JP" altLang="en-US" dirty="0"/>
          </a:p>
        </p:txBody>
      </p:sp>
      <p:sp>
        <p:nvSpPr>
          <p:cNvPr id="7" name="テキスト ボックス 6"/>
          <p:cNvSpPr txBox="1"/>
          <p:nvPr/>
        </p:nvSpPr>
        <p:spPr>
          <a:xfrm>
            <a:off x="7452320" y="255731"/>
            <a:ext cx="1261884" cy="276999"/>
          </a:xfrm>
          <a:prstGeom prst="rect">
            <a:avLst/>
          </a:prstGeom>
          <a:noFill/>
        </p:spPr>
        <p:txBody>
          <a:bodyPr wrap="none" rtlCol="0">
            <a:spAutoFit/>
          </a:bodyPr>
          <a:lstStyle/>
          <a:p>
            <a:r>
              <a:rPr kumimoji="1" lang="ja-JP" altLang="en-US" sz="1200" dirty="0" smtClean="0"/>
              <a:t>＜府追加項目＞</a:t>
            </a:r>
            <a:endParaRPr kumimoji="1" lang="ja-JP" altLang="en-US" sz="1600" dirty="0"/>
          </a:p>
        </p:txBody>
      </p:sp>
    </p:spTree>
    <p:extLst>
      <p:ext uri="{BB962C8B-B14F-4D97-AF65-F5344CB8AC3E}">
        <p14:creationId xmlns:p14="http://schemas.microsoft.com/office/powerpoint/2010/main" val="3799853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グラフ 11"/>
          <p:cNvGraphicFramePr>
            <a:graphicFrameLocks/>
          </p:cNvGraphicFramePr>
          <p:nvPr>
            <p:extLst>
              <p:ext uri="{D42A27DB-BD31-4B8C-83A1-F6EECF244321}">
                <p14:modId xmlns:p14="http://schemas.microsoft.com/office/powerpoint/2010/main" val="3255600299"/>
              </p:ext>
            </p:extLst>
          </p:nvPr>
        </p:nvGraphicFramePr>
        <p:xfrm>
          <a:off x="251520" y="3857381"/>
          <a:ext cx="5476549" cy="28270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グラフ 19"/>
          <p:cNvGraphicFramePr>
            <a:graphicFrameLocks/>
          </p:cNvGraphicFramePr>
          <p:nvPr>
            <p:extLst>
              <p:ext uri="{D42A27DB-BD31-4B8C-83A1-F6EECF244321}">
                <p14:modId xmlns:p14="http://schemas.microsoft.com/office/powerpoint/2010/main" val="2906953648"/>
              </p:ext>
            </p:extLst>
          </p:nvPr>
        </p:nvGraphicFramePr>
        <p:xfrm>
          <a:off x="3419872" y="908051"/>
          <a:ext cx="5456565" cy="2841883"/>
        </p:xfrm>
        <a:graphic>
          <a:graphicData uri="http://schemas.openxmlformats.org/drawingml/2006/chart">
            <c:chart xmlns:c="http://schemas.openxmlformats.org/drawingml/2006/chart" xmlns:r="http://schemas.openxmlformats.org/officeDocument/2006/relationships" r:id="rId3"/>
          </a:graphicData>
        </a:graphic>
      </p:graphicFrame>
      <p:sp>
        <p:nvSpPr>
          <p:cNvPr id="4" name="タイトル 3"/>
          <p:cNvSpPr>
            <a:spLocks noGrp="1"/>
          </p:cNvSpPr>
          <p:nvPr>
            <p:ph type="title"/>
          </p:nvPr>
        </p:nvSpPr>
        <p:spPr>
          <a:xfrm>
            <a:off x="457200" y="274638"/>
            <a:ext cx="8218488" cy="561975"/>
          </a:xfrm>
          <a:prstGeom prst="roundRect">
            <a:avLst/>
          </a:prstGeom>
          <a:gradFill flip="none" rotWithShape="1">
            <a:gsLst>
              <a:gs pos="66000">
                <a:srgbClr val="73F194"/>
              </a:gs>
              <a:gs pos="100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p>
            <a:pPr fontAlgn="auto">
              <a:spcBef>
                <a:spcPts val="0"/>
              </a:spcBef>
              <a:spcAft>
                <a:spcPts val="0"/>
              </a:spcAft>
              <a:defRPr/>
            </a:pPr>
            <a:r>
              <a:rPr lang="ja-JP" altLang="en-US" sz="2400" b="1" dirty="0" smtClean="0"/>
              <a:t>廃止した事業所について</a:t>
            </a:r>
            <a:endParaRPr lang="ja-JP" altLang="en-US" sz="2400" b="1" dirty="0"/>
          </a:p>
        </p:txBody>
      </p:sp>
      <p:sp>
        <p:nvSpPr>
          <p:cNvPr id="2" name="テキスト ボックス 1"/>
          <p:cNvSpPr txBox="1"/>
          <p:nvPr/>
        </p:nvSpPr>
        <p:spPr>
          <a:xfrm>
            <a:off x="7250812" y="26399"/>
            <a:ext cx="1261884" cy="276999"/>
          </a:xfrm>
          <a:prstGeom prst="rect">
            <a:avLst/>
          </a:prstGeom>
          <a:noFill/>
        </p:spPr>
        <p:txBody>
          <a:bodyPr wrap="none" rtlCol="0">
            <a:spAutoFit/>
          </a:bodyPr>
          <a:lstStyle/>
          <a:p>
            <a:r>
              <a:rPr kumimoji="1" lang="ja-JP" altLang="en-US" sz="1200" dirty="0" smtClean="0"/>
              <a:t>＜府追加項目＞</a:t>
            </a:r>
            <a:endParaRPr kumimoji="1" lang="ja-JP" altLang="en-US" sz="1600" dirty="0"/>
          </a:p>
        </p:txBody>
      </p:sp>
      <p:sp>
        <p:nvSpPr>
          <p:cNvPr id="3" name="スライド番号プレースホルダー 2"/>
          <p:cNvSpPr>
            <a:spLocks noGrp="1"/>
          </p:cNvSpPr>
          <p:nvPr>
            <p:ph type="sldNum" sz="quarter" idx="12"/>
          </p:nvPr>
        </p:nvSpPr>
        <p:spPr>
          <a:xfrm>
            <a:off x="7046912" y="6592267"/>
            <a:ext cx="2133600" cy="365125"/>
          </a:xfrm>
        </p:spPr>
        <p:txBody>
          <a:bodyPr/>
          <a:lstStyle/>
          <a:p>
            <a:pPr>
              <a:defRPr/>
            </a:pPr>
            <a:fld id="{08C0B7E9-49C2-4EF2-86B7-39D4016E13D8}" type="slidenum">
              <a:rPr lang="ja-JP" altLang="en-US" smtClean="0"/>
              <a:pPr>
                <a:defRPr/>
              </a:pPr>
              <a:t>16</a:t>
            </a:fld>
            <a:endParaRPr lang="ja-JP" altLang="en-US" dirty="0"/>
          </a:p>
        </p:txBody>
      </p:sp>
      <p:sp>
        <p:nvSpPr>
          <p:cNvPr id="15" name="テキスト ボックス 14"/>
          <p:cNvSpPr txBox="1"/>
          <p:nvPr/>
        </p:nvSpPr>
        <p:spPr>
          <a:xfrm>
            <a:off x="136719" y="2057793"/>
            <a:ext cx="3286477" cy="646331"/>
          </a:xfrm>
          <a:prstGeom prst="rect">
            <a:avLst/>
          </a:prstGeom>
          <a:noFill/>
        </p:spPr>
        <p:txBody>
          <a:bodyPr wrap="none" rtlCol="0">
            <a:spAutoFit/>
          </a:bodyPr>
          <a:lstStyle/>
          <a:p>
            <a:r>
              <a:rPr kumimoji="1" lang="ja-JP" altLang="en-US" dirty="0" smtClean="0"/>
              <a:t>・廃止した事業所</a:t>
            </a:r>
            <a:r>
              <a:rPr kumimoji="1" lang="en-US" altLang="ja-JP" dirty="0" smtClean="0"/>
              <a:t>59</a:t>
            </a:r>
            <a:r>
              <a:rPr kumimoji="1" lang="ja-JP" altLang="en-US" dirty="0" smtClean="0"/>
              <a:t>か所のうち、</a:t>
            </a:r>
            <a:endParaRPr kumimoji="1" lang="en-US" altLang="ja-JP" dirty="0" smtClean="0"/>
          </a:p>
          <a:p>
            <a:r>
              <a:rPr lang="ja-JP" altLang="en-US" dirty="0" smtClean="0"/>
              <a:t>１人事業所は</a:t>
            </a:r>
            <a:r>
              <a:rPr lang="en-US" altLang="ja-JP" dirty="0" smtClean="0"/>
              <a:t>22</a:t>
            </a:r>
            <a:r>
              <a:rPr lang="ja-JP" altLang="en-US" dirty="0" smtClean="0"/>
              <a:t>か所</a:t>
            </a:r>
            <a:endParaRPr kumimoji="1" lang="ja-JP" altLang="en-US" dirty="0"/>
          </a:p>
        </p:txBody>
      </p:sp>
      <p:graphicFrame>
        <p:nvGraphicFramePr>
          <p:cNvPr id="13" name="グラフ 12"/>
          <p:cNvGraphicFramePr>
            <a:graphicFrameLocks/>
          </p:cNvGraphicFramePr>
          <p:nvPr>
            <p:extLst>
              <p:ext uri="{D42A27DB-BD31-4B8C-83A1-F6EECF244321}">
                <p14:modId xmlns:p14="http://schemas.microsoft.com/office/powerpoint/2010/main" val="814905358"/>
              </p:ext>
            </p:extLst>
          </p:nvPr>
        </p:nvGraphicFramePr>
        <p:xfrm>
          <a:off x="3709754" y="989841"/>
          <a:ext cx="4876800" cy="2689105"/>
        </p:xfrm>
        <a:graphic>
          <a:graphicData uri="http://schemas.openxmlformats.org/drawingml/2006/chart">
            <c:chart xmlns:c="http://schemas.openxmlformats.org/drawingml/2006/chart" xmlns:r="http://schemas.openxmlformats.org/officeDocument/2006/relationships" r:id="rId4"/>
          </a:graphicData>
        </a:graphic>
      </p:graphicFrame>
      <p:pic>
        <p:nvPicPr>
          <p:cNvPr id="6" name="図 5"/>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Lst>
          </a:blip>
          <a:srcRect l="1481" t="1530" r="1481" b="1530"/>
          <a:stretch/>
        </p:blipFill>
        <p:spPr>
          <a:xfrm>
            <a:off x="611560" y="3888290"/>
            <a:ext cx="4824536" cy="2736304"/>
          </a:xfrm>
          <a:prstGeom prst="rect">
            <a:avLst/>
          </a:prstGeom>
        </p:spPr>
      </p:pic>
    </p:spTree>
    <p:extLst>
      <p:ext uri="{BB962C8B-B14F-4D97-AF65-F5344CB8AC3E}">
        <p14:creationId xmlns:p14="http://schemas.microsoft.com/office/powerpoint/2010/main" val="14984929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A4073C42-6A3B-4481-9A5D-F17DC83FF158}" type="slidenum">
              <a:rPr lang="ja-JP" altLang="en-US" smtClean="0"/>
              <a:pPr>
                <a:defRPr/>
              </a:pPr>
              <a:t>17</a:t>
            </a:fld>
            <a:endParaRPr lang="ja-JP" altLang="en-US"/>
          </a:p>
        </p:txBody>
      </p:sp>
      <p:sp>
        <p:nvSpPr>
          <p:cNvPr id="4" name="タイトル 3"/>
          <p:cNvSpPr txBox="1">
            <a:spLocks/>
          </p:cNvSpPr>
          <p:nvPr/>
        </p:nvSpPr>
        <p:spPr>
          <a:xfrm>
            <a:off x="468312" y="552112"/>
            <a:ext cx="8218488" cy="561975"/>
          </a:xfrm>
          <a:prstGeom prst="roundRect">
            <a:avLst/>
          </a:prstGeom>
          <a:gradFill flip="none" rotWithShape="1">
            <a:gsLst>
              <a:gs pos="66000">
                <a:srgbClr val="7BE998"/>
              </a:gs>
              <a:gs pos="100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Bef>
                <a:spcPts val="0"/>
              </a:spcBef>
              <a:spcAft>
                <a:spcPts val="0"/>
              </a:spcAft>
              <a:defRPr/>
            </a:pPr>
            <a:r>
              <a:rPr lang="en-US" altLang="ja-JP" sz="2000" b="1" dirty="0" smtClean="0"/>
              <a:t>Ⅱ</a:t>
            </a:r>
            <a:r>
              <a:rPr lang="ja-JP" altLang="en-US" sz="2000" b="1" dirty="0"/>
              <a:t>　府内指定特定相談支援事業所の状況</a:t>
            </a:r>
            <a:r>
              <a:rPr lang="ja-JP" altLang="en-US" sz="2000" b="1" dirty="0">
                <a:solidFill>
                  <a:schemeClr val="tx1"/>
                </a:solidFill>
              </a:rPr>
              <a:t>（</a:t>
            </a:r>
            <a:r>
              <a:rPr lang="ja-JP" altLang="en-US" sz="2000" b="1" dirty="0" smtClean="0">
                <a:solidFill>
                  <a:schemeClr val="tx1"/>
                </a:solidFill>
              </a:rPr>
              <a:t>令和４年４月請求分）</a:t>
            </a:r>
            <a:endParaRPr lang="ja-JP" altLang="en-US" sz="2000" b="1" dirty="0">
              <a:solidFill>
                <a:schemeClr val="tx1"/>
              </a:solidFill>
            </a:endParaRPr>
          </a:p>
        </p:txBody>
      </p:sp>
      <p:graphicFrame>
        <p:nvGraphicFramePr>
          <p:cNvPr id="5" name="表 4"/>
          <p:cNvGraphicFramePr>
            <a:graphicFrameLocks noGrp="1"/>
          </p:cNvGraphicFramePr>
          <p:nvPr>
            <p:extLst>
              <p:ext uri="{D42A27DB-BD31-4B8C-83A1-F6EECF244321}">
                <p14:modId xmlns:p14="http://schemas.microsoft.com/office/powerpoint/2010/main" val="3742775353"/>
              </p:ext>
            </p:extLst>
          </p:nvPr>
        </p:nvGraphicFramePr>
        <p:xfrm>
          <a:off x="468312" y="1441306"/>
          <a:ext cx="8218488" cy="4988222"/>
        </p:xfrm>
        <a:graphic>
          <a:graphicData uri="http://schemas.openxmlformats.org/drawingml/2006/table">
            <a:tbl>
              <a:tblPr firstRow="1" bandRow="1">
                <a:tableStyleId>{5C22544A-7EE6-4342-B048-85BDC9FD1C3A}</a:tableStyleId>
              </a:tblPr>
              <a:tblGrid>
                <a:gridCol w="4109244">
                  <a:extLst>
                    <a:ext uri="{9D8B030D-6E8A-4147-A177-3AD203B41FA5}">
                      <a16:colId xmlns:a16="http://schemas.microsoft.com/office/drawing/2014/main" val="2516321960"/>
                    </a:ext>
                  </a:extLst>
                </a:gridCol>
                <a:gridCol w="2586732">
                  <a:extLst>
                    <a:ext uri="{9D8B030D-6E8A-4147-A177-3AD203B41FA5}">
                      <a16:colId xmlns:a16="http://schemas.microsoft.com/office/drawing/2014/main" val="3407625098"/>
                    </a:ext>
                  </a:extLst>
                </a:gridCol>
                <a:gridCol w="1522512">
                  <a:extLst>
                    <a:ext uri="{9D8B030D-6E8A-4147-A177-3AD203B41FA5}">
                      <a16:colId xmlns:a16="http://schemas.microsoft.com/office/drawing/2014/main" val="2566770826"/>
                    </a:ext>
                  </a:extLst>
                </a:gridCol>
              </a:tblGrid>
              <a:tr h="475526">
                <a:tc gridSpan="3">
                  <a:txBody>
                    <a:bodyPr/>
                    <a:lstStyle/>
                    <a:p>
                      <a:pPr algn="ctr"/>
                      <a:r>
                        <a:rPr kumimoji="1" lang="zh-TW" altLang="en-US" sz="1600" b="0" dirty="0" smtClean="0">
                          <a:solidFill>
                            <a:schemeClr val="tx1"/>
                          </a:solidFill>
                        </a:rPr>
                        <a:t>機能強化型基本報酬</a:t>
                      </a:r>
                      <a:endParaRPr kumimoji="1" lang="ja-JP" alt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h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5E5"/>
                    </a:solidFill>
                  </a:tcPr>
                </a:tc>
                <a:tc hMerge="1">
                  <a:txBody>
                    <a:bodyPr/>
                    <a:lstStyle/>
                    <a:p>
                      <a:endParaRPr kumimoji="1" lang="ja-JP" altLang="en-US"/>
                    </a:p>
                  </a:txBody>
                  <a:tcPr/>
                </a:tc>
                <a:extLst>
                  <a:ext uri="{0D108BD9-81ED-4DB2-BD59-A6C34878D82A}">
                    <a16:rowId xmlns:a16="http://schemas.microsoft.com/office/drawing/2014/main" val="188148868"/>
                  </a:ext>
                </a:extLst>
              </a:tr>
              <a:tr h="377022">
                <a:tc>
                  <a:txBody>
                    <a:bodyPr/>
                    <a:lstStyle/>
                    <a:p>
                      <a:pPr algn="ctr"/>
                      <a:r>
                        <a:rPr kumimoji="1" lang="ja-JP" altLang="en-US" sz="1400" b="0" dirty="0" smtClean="0">
                          <a:solidFill>
                            <a:schemeClr val="tx1"/>
                          </a:solidFill>
                        </a:rPr>
                        <a:t>項目</a:t>
                      </a: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BE998"/>
                    </a:solidFill>
                  </a:tcPr>
                </a:tc>
                <a:tc>
                  <a:txBody>
                    <a:bodyPr/>
                    <a:lstStyle/>
                    <a:p>
                      <a:pPr algn="ctr"/>
                      <a:r>
                        <a:rPr kumimoji="1" lang="ja-JP" altLang="en-US" sz="1400" b="0" dirty="0" smtClean="0">
                          <a:solidFill>
                            <a:schemeClr val="tx1"/>
                          </a:solidFill>
                        </a:rPr>
                        <a:t>事業所数</a:t>
                      </a: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BE998"/>
                    </a:solidFill>
                  </a:tcPr>
                </a:tc>
                <a:tc>
                  <a:txBody>
                    <a:bodyPr/>
                    <a:lstStyle/>
                    <a:p>
                      <a:pPr algn="ctr"/>
                      <a:r>
                        <a:rPr kumimoji="1" lang="ja-JP" altLang="en-US" sz="1400" b="0" dirty="0" smtClean="0">
                          <a:solidFill>
                            <a:schemeClr val="tx1"/>
                          </a:solidFill>
                        </a:rPr>
                        <a:t>有効回答数</a:t>
                      </a: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BE998"/>
                    </a:solidFill>
                  </a:tcPr>
                </a:tc>
                <a:extLst>
                  <a:ext uri="{0D108BD9-81ED-4DB2-BD59-A6C34878D82A}">
                    <a16:rowId xmlns:a16="http://schemas.microsoft.com/office/drawing/2014/main" val="3405900246"/>
                  </a:ext>
                </a:extLst>
              </a:tr>
              <a:tr h="536092">
                <a:tc>
                  <a:txBody>
                    <a:bodyPr/>
                    <a:lstStyle/>
                    <a:p>
                      <a:r>
                        <a:rPr kumimoji="1" lang="ja-JP" altLang="en-US" sz="1600" dirty="0" smtClean="0">
                          <a:solidFill>
                            <a:schemeClr val="tx1"/>
                          </a:solidFill>
                        </a:rPr>
                        <a:t>指定特定相談支援事業所数</a:t>
                      </a:r>
                      <a:endParaRPr kumimoji="1" lang="en-US" altLang="ja-JP"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en-US" altLang="ja-JP" sz="1600" dirty="0" smtClean="0">
                          <a:solidFill>
                            <a:schemeClr val="tx1"/>
                          </a:solidFill>
                        </a:rPr>
                        <a:t>1,188</a:t>
                      </a:r>
                      <a:endParaRPr kumimoji="1" lang="ja-JP" altLang="en-US"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rPr>
                        <a:t>782</a:t>
                      </a:r>
                      <a:endParaRPr kumimoji="1" lang="ja-JP" altLang="en-US" sz="1600" dirty="0" smtClean="0">
                        <a:solidFill>
                          <a:schemeClr val="tx1"/>
                        </a:solidFill>
                      </a:endParaRP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3484534346"/>
                  </a:ext>
                </a:extLst>
              </a:tr>
              <a:tr h="383030">
                <a:tc>
                  <a:txBody>
                    <a:bodyPr/>
                    <a:lstStyle/>
                    <a:p>
                      <a:pPr algn="ctr"/>
                      <a:r>
                        <a:rPr kumimoji="1" lang="ja-JP" altLang="en-US" sz="1600" dirty="0" smtClean="0">
                          <a:solidFill>
                            <a:schemeClr val="tx1"/>
                          </a:solidFill>
                        </a:rPr>
                        <a:t>項目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ja-JP" altLang="en-US" sz="1400" dirty="0" smtClean="0">
                          <a:solidFill>
                            <a:schemeClr val="tx1"/>
                          </a:solidFill>
                        </a:rPr>
                        <a:t>請求実績有り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rPr>
                        <a:t>割合</a:t>
                      </a:r>
                      <a:endParaRPr kumimoji="1" lang="ja-JP" altLang="en-US"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extLst>
                  <a:ext uri="{0D108BD9-81ED-4DB2-BD59-A6C34878D82A}">
                    <a16:rowId xmlns:a16="http://schemas.microsoft.com/office/drawing/2014/main" val="148865187"/>
                  </a:ext>
                </a:extLst>
              </a:tr>
              <a:tr h="536092">
                <a:tc>
                  <a:txBody>
                    <a:bodyPr/>
                    <a:lstStyle/>
                    <a:p>
                      <a:r>
                        <a:rPr kumimoji="1" lang="ja-JP" altLang="en-US" sz="1600" dirty="0" smtClean="0">
                          <a:solidFill>
                            <a:schemeClr val="tx1"/>
                          </a:solidFill>
                        </a:rPr>
                        <a:t>機能強化型サービス利用支援費</a:t>
                      </a:r>
                      <a:r>
                        <a:rPr kumimoji="1" lang="en-US" altLang="ja-JP" sz="1600" dirty="0" smtClean="0">
                          <a:solidFill>
                            <a:schemeClr val="tx1"/>
                          </a:solidFill>
                        </a:rPr>
                        <a:t>(Ⅰ)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en-US" altLang="ja-JP" sz="1600" dirty="0" smtClean="0">
                          <a:solidFill>
                            <a:schemeClr val="tx1"/>
                          </a:solidFill>
                        </a:rPr>
                        <a:t>40</a:t>
                      </a:r>
                      <a:endParaRPr kumimoji="1" lang="ja-JP" altLang="en-US"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rPr>
                        <a:t>5.1%</a:t>
                      </a:r>
                      <a:endParaRPr kumimoji="1" lang="ja-JP" altLang="en-US" sz="1600" dirty="0" smtClean="0">
                        <a:solidFill>
                          <a:schemeClr val="tx1"/>
                        </a:solidFill>
                      </a:endParaRP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941150974"/>
                  </a:ext>
                </a:extLst>
              </a:tr>
              <a:tr h="536092">
                <a:tc>
                  <a:txBody>
                    <a:bodyPr/>
                    <a:lstStyle/>
                    <a:p>
                      <a:r>
                        <a:rPr kumimoji="1" lang="ja-JP" altLang="en-US" sz="1600" dirty="0" smtClean="0">
                          <a:solidFill>
                            <a:schemeClr val="tx1"/>
                          </a:solidFill>
                        </a:rPr>
                        <a:t>機能強化型サービス利用支援費</a:t>
                      </a:r>
                      <a:r>
                        <a:rPr kumimoji="1" lang="en-US" altLang="ja-JP" sz="1600" dirty="0" smtClean="0">
                          <a:solidFill>
                            <a:schemeClr val="tx1"/>
                          </a:solidFill>
                        </a:rPr>
                        <a:t>(Ⅱ)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en-US" altLang="ja-JP" sz="1600" dirty="0" smtClean="0">
                          <a:solidFill>
                            <a:schemeClr val="tx1"/>
                          </a:solidFill>
                        </a:rPr>
                        <a:t>30</a:t>
                      </a:r>
                      <a:endParaRPr kumimoji="1" lang="ja-JP" altLang="en-US"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rPr>
                        <a:t>3.8%</a:t>
                      </a:r>
                      <a:endParaRPr kumimoji="1" lang="ja-JP" altLang="en-US" sz="1600" dirty="0" smtClean="0">
                        <a:solidFill>
                          <a:schemeClr val="tx1"/>
                        </a:solidFill>
                      </a:endParaRP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472847249"/>
                  </a:ext>
                </a:extLst>
              </a:tr>
              <a:tr h="536092">
                <a:tc>
                  <a:txBody>
                    <a:bodyPr/>
                    <a:lstStyle/>
                    <a:p>
                      <a:r>
                        <a:rPr kumimoji="1" lang="ja-JP" altLang="en-US" sz="1600" dirty="0" smtClean="0">
                          <a:solidFill>
                            <a:schemeClr val="tx1"/>
                          </a:solidFill>
                        </a:rPr>
                        <a:t>機能強化型サービス利用支援費</a:t>
                      </a:r>
                      <a:r>
                        <a:rPr kumimoji="1" lang="en-US" altLang="ja-JP" sz="1600" dirty="0" smtClean="0">
                          <a:solidFill>
                            <a:schemeClr val="tx1"/>
                          </a:solidFill>
                        </a:rPr>
                        <a:t>(Ⅲ)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en-US" altLang="ja-JP" sz="1600" dirty="0" smtClean="0">
                          <a:solidFill>
                            <a:schemeClr val="tx1"/>
                          </a:solidFill>
                        </a:rPr>
                        <a:t>59</a:t>
                      </a:r>
                      <a:endParaRPr kumimoji="1" lang="ja-JP" altLang="en-US"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rPr>
                        <a:t>7.5</a:t>
                      </a:r>
                      <a:r>
                        <a:rPr kumimoji="1" lang="ja-JP" altLang="en-US" sz="1600" dirty="0" smtClean="0">
                          <a:solidFill>
                            <a:schemeClr val="tx1"/>
                          </a:solidFill>
                        </a:rPr>
                        <a:t>％</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4162708901"/>
                  </a:ext>
                </a:extLst>
              </a:tr>
              <a:tr h="536092">
                <a:tc>
                  <a:txBody>
                    <a:bodyPr/>
                    <a:lstStyle/>
                    <a:p>
                      <a:r>
                        <a:rPr kumimoji="1" lang="ja-JP" altLang="en-US" sz="1600" dirty="0" smtClean="0">
                          <a:solidFill>
                            <a:schemeClr val="tx1"/>
                          </a:solidFill>
                        </a:rPr>
                        <a:t>機能強化型サービス利用支援費</a:t>
                      </a:r>
                      <a:r>
                        <a:rPr kumimoji="1" lang="en-US" altLang="ja-JP" sz="1600" dirty="0" smtClean="0">
                          <a:solidFill>
                            <a:schemeClr val="tx1"/>
                          </a:solidFill>
                        </a:rPr>
                        <a:t>(Ⅳ)</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en-US" altLang="ja-JP" sz="1600" dirty="0" smtClean="0">
                          <a:solidFill>
                            <a:schemeClr val="tx1"/>
                          </a:solidFill>
                        </a:rPr>
                        <a:t>53</a:t>
                      </a:r>
                      <a:endParaRPr kumimoji="1" lang="ja-JP" altLang="en-US"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rPr>
                        <a:t>6.8</a:t>
                      </a:r>
                      <a:r>
                        <a:rPr kumimoji="1" lang="ja-JP" altLang="en-US" sz="1600" dirty="0" smtClean="0">
                          <a:solidFill>
                            <a:schemeClr val="tx1"/>
                          </a:solidFill>
                        </a:rPr>
                        <a:t>％</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160716497"/>
                  </a:ext>
                </a:extLst>
              </a:tr>
              <a:tr h="536092">
                <a:tc>
                  <a:txBody>
                    <a:bodyPr/>
                    <a:lstStyle/>
                    <a:p>
                      <a:r>
                        <a:rPr kumimoji="1" lang="ja-JP" altLang="en-US" sz="1600" dirty="0" smtClean="0">
                          <a:solidFill>
                            <a:schemeClr val="tx1"/>
                          </a:solidFill>
                        </a:rPr>
                        <a:t>サービス利用支援費（</a:t>
                      </a:r>
                      <a:r>
                        <a:rPr kumimoji="1" lang="en-US" altLang="ja-JP" sz="1600" dirty="0" smtClean="0">
                          <a:solidFill>
                            <a:schemeClr val="tx1"/>
                          </a:solidFill>
                        </a:rPr>
                        <a:t>I</a:t>
                      </a:r>
                      <a:r>
                        <a:rPr kumimoji="1" lang="ja-JP" altLang="en-US" sz="1600" dirty="0" smtClean="0">
                          <a:solidFill>
                            <a:schemeClr val="tx1"/>
                          </a:solidFill>
                        </a:rPr>
                        <a:t>）</a:t>
                      </a:r>
                      <a:endParaRPr kumimoji="1" lang="en-US" altLang="ja-JP"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en-US" altLang="ja-JP" sz="1600" dirty="0" smtClean="0">
                          <a:solidFill>
                            <a:schemeClr val="tx1"/>
                          </a:solidFill>
                        </a:rPr>
                        <a:t>555</a:t>
                      </a:r>
                      <a:endParaRPr kumimoji="1" lang="ja-JP" altLang="en-US"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rPr>
                        <a:t>71.0</a:t>
                      </a:r>
                      <a:r>
                        <a:rPr kumimoji="1" lang="ja-JP" altLang="en-US" sz="1600" dirty="0" smtClean="0">
                          <a:solidFill>
                            <a:schemeClr val="tx1"/>
                          </a:solidFill>
                        </a:rPr>
                        <a:t>％</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2287189138"/>
                  </a:ext>
                </a:extLst>
              </a:tr>
              <a:tr h="536092">
                <a:tc>
                  <a:txBody>
                    <a:bodyPr/>
                    <a:lstStyle/>
                    <a:p>
                      <a:r>
                        <a:rPr kumimoji="1" lang="ja-JP" altLang="en-US" sz="1600" dirty="0" smtClean="0">
                          <a:solidFill>
                            <a:schemeClr val="tx1"/>
                          </a:solidFill>
                        </a:rPr>
                        <a:t>サービス利用支援費（</a:t>
                      </a:r>
                      <a:r>
                        <a:rPr kumimoji="1" lang="en-US" altLang="ja-JP" sz="1600" dirty="0" smtClean="0">
                          <a:solidFill>
                            <a:schemeClr val="tx1"/>
                          </a:solidFill>
                        </a:rPr>
                        <a:t>II</a:t>
                      </a:r>
                      <a:r>
                        <a:rPr kumimoji="1" lang="ja-JP" altLang="en-US" sz="1600" dirty="0" smtClean="0">
                          <a:solidFill>
                            <a:schemeClr val="tx1"/>
                          </a:solidFill>
                        </a:rPr>
                        <a:t>）</a:t>
                      </a:r>
                      <a:endParaRPr kumimoji="1" lang="en-US" altLang="ja-JP"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en-US" altLang="ja-JP" sz="1600" dirty="0" smtClean="0">
                          <a:solidFill>
                            <a:schemeClr val="tx1"/>
                          </a:solidFill>
                        </a:rPr>
                        <a:t>45</a:t>
                      </a:r>
                      <a:endParaRPr kumimoji="1" lang="ja-JP" altLang="en-US"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rPr>
                        <a:t>5.8</a:t>
                      </a:r>
                      <a:r>
                        <a:rPr kumimoji="1" lang="ja-JP" altLang="en-US" sz="1600" dirty="0" smtClean="0">
                          <a:solidFill>
                            <a:schemeClr val="tx1"/>
                          </a:solidFill>
                        </a:rPr>
                        <a:t>％</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2098826200"/>
                  </a:ext>
                </a:extLst>
              </a:tr>
            </a:tbl>
          </a:graphicData>
        </a:graphic>
      </p:graphicFrame>
      <p:sp>
        <p:nvSpPr>
          <p:cNvPr id="7" name="テキスト ボックス 6"/>
          <p:cNvSpPr txBox="1"/>
          <p:nvPr/>
        </p:nvSpPr>
        <p:spPr>
          <a:xfrm>
            <a:off x="7452320" y="255731"/>
            <a:ext cx="1261884" cy="276999"/>
          </a:xfrm>
          <a:prstGeom prst="rect">
            <a:avLst/>
          </a:prstGeom>
          <a:noFill/>
        </p:spPr>
        <p:txBody>
          <a:bodyPr wrap="none" rtlCol="0">
            <a:spAutoFit/>
          </a:bodyPr>
          <a:lstStyle/>
          <a:p>
            <a:r>
              <a:rPr kumimoji="1" lang="ja-JP" altLang="en-US" sz="1200" dirty="0" smtClean="0"/>
              <a:t>＜府追加項目＞</a:t>
            </a:r>
            <a:endParaRPr kumimoji="1" lang="ja-JP" altLang="en-US" sz="1600" dirty="0"/>
          </a:p>
        </p:txBody>
      </p:sp>
    </p:spTree>
    <p:extLst>
      <p:ext uri="{BB962C8B-B14F-4D97-AF65-F5344CB8AC3E}">
        <p14:creationId xmlns:p14="http://schemas.microsoft.com/office/powerpoint/2010/main" val="7689903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A4073C42-6A3B-4481-9A5D-F17DC83FF158}" type="slidenum">
              <a:rPr lang="ja-JP" altLang="en-US" smtClean="0"/>
              <a:pPr>
                <a:defRPr/>
              </a:pPr>
              <a:t>18</a:t>
            </a:fld>
            <a:endParaRPr lang="ja-JP" altLang="en-US"/>
          </a:p>
        </p:txBody>
      </p:sp>
      <p:sp>
        <p:nvSpPr>
          <p:cNvPr id="3" name="タイトル 3"/>
          <p:cNvSpPr txBox="1">
            <a:spLocks/>
          </p:cNvSpPr>
          <p:nvPr/>
        </p:nvSpPr>
        <p:spPr>
          <a:xfrm>
            <a:off x="468312" y="410627"/>
            <a:ext cx="8218488" cy="561975"/>
          </a:xfrm>
          <a:prstGeom prst="roundRect">
            <a:avLst/>
          </a:prstGeom>
          <a:gradFill flip="none" rotWithShape="1">
            <a:gsLst>
              <a:gs pos="66000">
                <a:srgbClr val="7BE998"/>
              </a:gs>
              <a:gs pos="100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Bef>
                <a:spcPts val="0"/>
              </a:spcBef>
              <a:spcAft>
                <a:spcPts val="0"/>
              </a:spcAft>
              <a:defRPr/>
            </a:pPr>
            <a:r>
              <a:rPr lang="en-US" altLang="ja-JP" sz="2000" b="1" dirty="0" smtClean="0"/>
              <a:t>Ⅲ</a:t>
            </a:r>
            <a:r>
              <a:rPr lang="ja-JP" altLang="en-US" sz="2000" b="1" dirty="0" smtClean="0"/>
              <a:t>－１</a:t>
            </a:r>
            <a:r>
              <a:rPr lang="ja-JP" altLang="en-US" sz="2000" b="1" dirty="0"/>
              <a:t>　</a:t>
            </a:r>
            <a:r>
              <a:rPr lang="zh-TW" altLang="en-US" sz="2000" b="1" dirty="0"/>
              <a:t>計画相談</a:t>
            </a:r>
            <a:r>
              <a:rPr lang="zh-TW" altLang="en-US" sz="2000" b="1" dirty="0">
                <a:solidFill>
                  <a:schemeClr val="tx1"/>
                </a:solidFill>
              </a:rPr>
              <a:t>支援加算</a:t>
            </a:r>
            <a:r>
              <a:rPr lang="zh-TW" altLang="en-US" sz="2000" b="1" dirty="0" smtClean="0">
                <a:solidFill>
                  <a:schemeClr val="tx1"/>
                </a:solidFill>
              </a:rPr>
              <a:t>状況</a:t>
            </a:r>
            <a:r>
              <a:rPr lang="ja-JP" altLang="en-US" sz="2000" b="1" dirty="0" smtClean="0">
                <a:solidFill>
                  <a:schemeClr val="tx1"/>
                </a:solidFill>
              </a:rPr>
              <a:t>（令和４年４月請求分）</a:t>
            </a:r>
            <a:endParaRPr lang="ja-JP" altLang="en-US" sz="2000" b="1" dirty="0">
              <a:solidFill>
                <a:schemeClr val="tx1"/>
              </a:solidFill>
            </a:endParaRPr>
          </a:p>
        </p:txBody>
      </p:sp>
      <p:graphicFrame>
        <p:nvGraphicFramePr>
          <p:cNvPr id="4" name="表 3"/>
          <p:cNvGraphicFramePr>
            <a:graphicFrameLocks noGrp="1"/>
          </p:cNvGraphicFramePr>
          <p:nvPr>
            <p:extLst>
              <p:ext uri="{D42A27DB-BD31-4B8C-83A1-F6EECF244321}">
                <p14:modId xmlns:p14="http://schemas.microsoft.com/office/powerpoint/2010/main" val="1021572500"/>
              </p:ext>
            </p:extLst>
          </p:nvPr>
        </p:nvGraphicFramePr>
        <p:xfrm>
          <a:off x="468312" y="1274723"/>
          <a:ext cx="8218489" cy="5082056"/>
        </p:xfrm>
        <a:graphic>
          <a:graphicData uri="http://schemas.openxmlformats.org/drawingml/2006/table">
            <a:tbl>
              <a:tblPr firstRow="1" firstCol="1" bandRow="1">
                <a:tableStyleId>{5C22544A-7EE6-4342-B048-85BDC9FD1C3A}</a:tableStyleId>
              </a:tblPr>
              <a:tblGrid>
                <a:gridCol w="3185761">
                  <a:extLst>
                    <a:ext uri="{9D8B030D-6E8A-4147-A177-3AD203B41FA5}">
                      <a16:colId xmlns:a16="http://schemas.microsoft.com/office/drawing/2014/main" val="4168181582"/>
                    </a:ext>
                  </a:extLst>
                </a:gridCol>
                <a:gridCol w="1133952">
                  <a:extLst>
                    <a:ext uri="{9D8B030D-6E8A-4147-A177-3AD203B41FA5}">
                      <a16:colId xmlns:a16="http://schemas.microsoft.com/office/drawing/2014/main" val="2391181223"/>
                    </a:ext>
                  </a:extLst>
                </a:gridCol>
                <a:gridCol w="1368152">
                  <a:extLst>
                    <a:ext uri="{9D8B030D-6E8A-4147-A177-3AD203B41FA5}">
                      <a16:colId xmlns:a16="http://schemas.microsoft.com/office/drawing/2014/main" val="368679538"/>
                    </a:ext>
                  </a:extLst>
                </a:gridCol>
                <a:gridCol w="648072">
                  <a:extLst>
                    <a:ext uri="{9D8B030D-6E8A-4147-A177-3AD203B41FA5}">
                      <a16:colId xmlns:a16="http://schemas.microsoft.com/office/drawing/2014/main" val="1901250444"/>
                    </a:ext>
                  </a:extLst>
                </a:gridCol>
                <a:gridCol w="1224136">
                  <a:extLst>
                    <a:ext uri="{9D8B030D-6E8A-4147-A177-3AD203B41FA5}">
                      <a16:colId xmlns:a16="http://schemas.microsoft.com/office/drawing/2014/main" val="1670486984"/>
                    </a:ext>
                  </a:extLst>
                </a:gridCol>
                <a:gridCol w="658416">
                  <a:extLst>
                    <a:ext uri="{9D8B030D-6E8A-4147-A177-3AD203B41FA5}">
                      <a16:colId xmlns:a16="http://schemas.microsoft.com/office/drawing/2014/main" val="841032735"/>
                    </a:ext>
                  </a:extLst>
                </a:gridCol>
              </a:tblGrid>
              <a:tr h="427425">
                <a:tc rowSpan="2">
                  <a:txBody>
                    <a:bodyPr/>
                    <a:lstStyle/>
                    <a:p>
                      <a:pPr marL="114935" indent="-133350" algn="ctr">
                        <a:spcAft>
                          <a:spcPts val="0"/>
                        </a:spcAft>
                      </a:pPr>
                      <a:r>
                        <a:rPr lang="ja-JP" altLang="en-US" sz="1400" b="0" kern="100" dirty="0" smtClean="0">
                          <a:solidFill>
                            <a:schemeClr val="tx1"/>
                          </a:solidFill>
                          <a:effectLst/>
                        </a:rPr>
                        <a:t>項目</a:t>
                      </a:r>
                      <a:endParaRPr lang="en-US" altLang="ja-JP" sz="1400" b="0" kern="100" dirty="0" smtClean="0">
                        <a:solidFill>
                          <a:schemeClr val="tx1"/>
                        </a:solidFill>
                        <a:effectLst/>
                      </a:endParaRPr>
                    </a:p>
                  </a:txBody>
                  <a:tcPr marL="72000" marR="68580" marT="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sz="1400" b="0" kern="100" dirty="0">
                          <a:solidFill>
                            <a:schemeClr val="tx1"/>
                          </a:solidFill>
                          <a:effectLst/>
                        </a:rPr>
                        <a:t>有効回答数</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gridSpan="2">
                  <a:txBody>
                    <a:bodyPr/>
                    <a:lstStyle/>
                    <a:p>
                      <a:pPr marL="114935" indent="-133350" algn="ctr">
                        <a:spcAft>
                          <a:spcPts val="0"/>
                        </a:spcAft>
                      </a:pPr>
                      <a:r>
                        <a:rPr lang="ja-JP" sz="1400" b="0" kern="100" dirty="0">
                          <a:solidFill>
                            <a:schemeClr val="tx1"/>
                          </a:solidFill>
                          <a:effectLst/>
                        </a:rPr>
                        <a:t>請求実績有り</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hMerge="1">
                  <a:txBody>
                    <a:bodyPr/>
                    <a:lstStyle/>
                    <a:p>
                      <a:endParaRPr kumimoji="1" lang="ja-JP" altLang="en-US"/>
                    </a:p>
                  </a:txBody>
                  <a:tcPr/>
                </a:tc>
                <a:tc gridSpan="2">
                  <a:txBody>
                    <a:bodyPr/>
                    <a:lstStyle/>
                    <a:p>
                      <a:pPr marL="114935" indent="-133350" algn="ctr">
                        <a:lnSpc>
                          <a:spcPts val="1200"/>
                        </a:lnSpc>
                        <a:spcAft>
                          <a:spcPts val="0"/>
                        </a:spcAft>
                      </a:pPr>
                      <a:r>
                        <a:rPr lang="ja-JP" sz="1400" b="0" kern="100" dirty="0">
                          <a:solidFill>
                            <a:schemeClr val="tx1"/>
                          </a:solidFill>
                          <a:effectLst/>
                        </a:rPr>
                        <a:t>該当者あるが</a:t>
                      </a:r>
                    </a:p>
                    <a:p>
                      <a:pPr marL="114935" indent="-133350" algn="ctr">
                        <a:lnSpc>
                          <a:spcPts val="1200"/>
                        </a:lnSpc>
                        <a:spcAft>
                          <a:spcPts val="0"/>
                        </a:spcAft>
                      </a:pPr>
                      <a:r>
                        <a:rPr lang="ja-JP" sz="1400" b="0" kern="100" dirty="0">
                          <a:solidFill>
                            <a:schemeClr val="tx1"/>
                          </a:solidFill>
                          <a:effectLst/>
                        </a:rPr>
                        <a:t>請求なし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72000" marR="68580" marT="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hMerge="1">
                  <a:txBody>
                    <a:bodyPr/>
                    <a:lstStyle/>
                    <a:p>
                      <a:endParaRPr kumimoji="1" lang="ja-JP" altLang="en-US"/>
                    </a:p>
                  </a:txBody>
                  <a:tcPr/>
                </a:tc>
                <a:extLst>
                  <a:ext uri="{0D108BD9-81ED-4DB2-BD59-A6C34878D82A}">
                    <a16:rowId xmlns:a16="http://schemas.microsoft.com/office/drawing/2014/main" val="3170035757"/>
                  </a:ext>
                </a:extLst>
              </a:tr>
              <a:tr h="292655">
                <a:tc vMerge="1">
                  <a:txBody>
                    <a:bodyPr/>
                    <a:lstStyle/>
                    <a:p>
                      <a:pPr marL="114935" indent="-133350" algn="just">
                        <a:spcAft>
                          <a:spcPts val="0"/>
                        </a:spcAft>
                      </a:pPr>
                      <a:endParaRPr lang="ja-JP" sz="12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72000" marR="68580" marT="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F3CE"/>
                    </a:solidFill>
                  </a:tcPr>
                </a:tc>
                <a:tc>
                  <a:txBody>
                    <a:bodyPr/>
                    <a:lstStyle/>
                    <a:p>
                      <a:pPr marL="114935" indent="-133350" algn="ctr">
                        <a:spcAft>
                          <a:spcPts val="0"/>
                        </a:spcAft>
                      </a:pPr>
                      <a:r>
                        <a:rPr lang="ja-JP" altLang="en-US" sz="1300" b="0" kern="100" dirty="0" smtClean="0">
                          <a:solidFill>
                            <a:schemeClr val="tx1"/>
                          </a:solidFill>
                          <a:effectLst/>
                          <a:latin typeface="+mn-ea"/>
                          <a:ea typeface="+mn-ea"/>
                          <a:cs typeface="Times New Roman" panose="02020603050405020304" pitchFamily="18" charset="0"/>
                        </a:rPr>
                        <a:t>事業所数</a:t>
                      </a:r>
                      <a:endParaRPr lang="ja-JP" sz="1300" b="0" kern="100" dirty="0">
                        <a:solidFill>
                          <a:schemeClr val="tx1"/>
                        </a:solidFill>
                        <a:effectLst/>
                        <a:latin typeface="+mn-ea"/>
                        <a:ea typeface="+mn-ea"/>
                        <a:cs typeface="Times New Roman" panose="02020603050405020304" pitchFamily="18" charset="0"/>
                      </a:endParaRP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altLang="en-US" sz="1300" b="0" kern="100" dirty="0" smtClean="0">
                          <a:solidFill>
                            <a:schemeClr val="tx1"/>
                          </a:solidFill>
                          <a:effectLst/>
                          <a:latin typeface="+mn-ea"/>
                          <a:ea typeface="+mn-ea"/>
                          <a:cs typeface="Times New Roman" panose="02020603050405020304" pitchFamily="18" charset="0"/>
                        </a:rPr>
                        <a:t>事業所数</a:t>
                      </a:r>
                      <a:endParaRPr lang="ja-JP" sz="1300" b="0" kern="100" dirty="0">
                        <a:solidFill>
                          <a:schemeClr val="tx1"/>
                        </a:solidFill>
                        <a:effectLst/>
                        <a:latin typeface="+mn-ea"/>
                        <a:ea typeface="+mn-ea"/>
                        <a:cs typeface="Times New Roman" panose="02020603050405020304" pitchFamily="18" charset="0"/>
                      </a:endParaRP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ja-JP" altLang="en-US" sz="1300" dirty="0" smtClean="0">
                          <a:latin typeface="+mn-ea"/>
                          <a:ea typeface="+mn-ea"/>
                        </a:rPr>
                        <a:t>割合</a:t>
                      </a:r>
                      <a:endParaRPr kumimoji="1" lang="en-US" altLang="ja-JP" sz="1300" dirty="0" smtClean="0">
                        <a:latin typeface="+mn-ea"/>
                        <a:ea typeface="+mn-ea"/>
                      </a:endParaRP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lnSpc>
                          <a:spcPts val="1200"/>
                        </a:lnSpc>
                        <a:spcAft>
                          <a:spcPts val="0"/>
                        </a:spcAft>
                      </a:pPr>
                      <a:r>
                        <a:rPr lang="ja-JP" altLang="en-US" sz="1300" b="0" kern="100" dirty="0" smtClean="0">
                          <a:solidFill>
                            <a:schemeClr val="tx1"/>
                          </a:solidFill>
                          <a:effectLst/>
                          <a:latin typeface="+mn-ea"/>
                          <a:ea typeface="+mn-ea"/>
                          <a:cs typeface="Times New Roman" panose="02020603050405020304" pitchFamily="18" charset="0"/>
                        </a:rPr>
                        <a:t>事業所数</a:t>
                      </a:r>
                      <a:endParaRPr lang="ja-JP" sz="1300" b="0" kern="100" dirty="0">
                        <a:solidFill>
                          <a:schemeClr val="tx1"/>
                        </a:solidFill>
                        <a:effectLst/>
                        <a:latin typeface="+mn-ea"/>
                        <a:ea typeface="+mn-ea"/>
                        <a:cs typeface="Times New Roman" panose="02020603050405020304" pitchFamily="18" charset="0"/>
                      </a:endParaRPr>
                    </a:p>
                  </a:txBody>
                  <a:tcPr marL="72000" marR="68580" marT="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lnSpc>
                          <a:spcPts val="1200"/>
                        </a:lnSpc>
                        <a:spcAft>
                          <a:spcPts val="0"/>
                        </a:spcAft>
                      </a:pPr>
                      <a:r>
                        <a:rPr lang="ja-JP" altLang="en-US" sz="1300" b="0" kern="100" dirty="0" smtClean="0">
                          <a:solidFill>
                            <a:schemeClr val="tx1"/>
                          </a:solidFill>
                          <a:effectLst/>
                          <a:latin typeface="+mn-ea"/>
                          <a:ea typeface="+mn-ea"/>
                          <a:cs typeface="Times New Roman" panose="02020603050405020304" pitchFamily="18" charset="0"/>
                        </a:rPr>
                        <a:t>割合</a:t>
                      </a:r>
                      <a:endParaRPr lang="ja-JP" sz="1300" b="0" kern="100" dirty="0">
                        <a:solidFill>
                          <a:schemeClr val="tx1"/>
                        </a:solidFill>
                        <a:effectLst/>
                        <a:latin typeface="+mn-ea"/>
                        <a:ea typeface="+mn-ea"/>
                        <a:cs typeface="Times New Roman" panose="02020603050405020304" pitchFamily="18" charset="0"/>
                      </a:endParaRPr>
                    </a:p>
                  </a:txBody>
                  <a:tcPr marL="72000" marR="68580" marT="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extLst>
                  <a:ext uri="{0D108BD9-81ED-4DB2-BD59-A6C34878D82A}">
                    <a16:rowId xmlns:a16="http://schemas.microsoft.com/office/drawing/2014/main" val="386903145"/>
                  </a:ext>
                </a:extLst>
              </a:tr>
              <a:tr h="363498">
                <a:tc>
                  <a:txBody>
                    <a:bodyPr/>
                    <a:lstStyle/>
                    <a:p>
                      <a:pPr marL="114935" indent="-133350" algn="just">
                        <a:spcAft>
                          <a:spcPts val="0"/>
                        </a:spcAft>
                      </a:pPr>
                      <a:r>
                        <a:rPr lang="ja-JP" sz="1400" b="0" kern="100" dirty="0">
                          <a:solidFill>
                            <a:schemeClr val="tx1"/>
                          </a:solidFill>
                          <a:effectLst/>
                        </a:rPr>
                        <a:t>利用者負担上限額管理加算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706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39</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5.5%</a:t>
                      </a:r>
                    </a:p>
                  </a:txBody>
                  <a:tcPr marL="0" marR="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endParaRPr lang="ja-JP" altLang="en-US"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endParaRPr lang="ja-JP" altLang="en-US" dirty="0"/>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355773748"/>
                  </a:ext>
                </a:extLst>
              </a:tr>
              <a:tr h="363498">
                <a:tc>
                  <a:txBody>
                    <a:bodyPr/>
                    <a:lstStyle/>
                    <a:p>
                      <a:pPr marL="114935" indent="-133350" algn="just">
                        <a:spcAft>
                          <a:spcPts val="0"/>
                        </a:spcAft>
                      </a:pPr>
                      <a:r>
                        <a:rPr lang="ja-JP" sz="1400" b="0" kern="100" dirty="0">
                          <a:solidFill>
                            <a:schemeClr val="tx1"/>
                          </a:solidFill>
                          <a:effectLst/>
                        </a:rPr>
                        <a:t>初回加算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748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243</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32.5%</a:t>
                      </a:r>
                    </a:p>
                  </a:txBody>
                  <a:tcPr marL="0" marR="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34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4.5%</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3355899534"/>
                  </a:ext>
                </a:extLst>
              </a:tr>
              <a:tr h="363498">
                <a:tc>
                  <a:txBody>
                    <a:bodyPr/>
                    <a:lstStyle/>
                    <a:p>
                      <a:pPr marL="114935" indent="-133350" algn="just">
                        <a:spcAft>
                          <a:spcPts val="0"/>
                        </a:spcAft>
                      </a:pPr>
                      <a:r>
                        <a:rPr lang="ja-JP" sz="1400" b="0" kern="100" dirty="0">
                          <a:solidFill>
                            <a:schemeClr val="tx1"/>
                          </a:solidFill>
                          <a:effectLst/>
                        </a:rPr>
                        <a:t>入院時情報連携加算（</a:t>
                      </a:r>
                      <a:r>
                        <a:rPr lang="en-US" sz="1400" b="0" kern="100" dirty="0">
                          <a:solidFill>
                            <a:schemeClr val="tx1"/>
                          </a:solidFill>
                          <a:effectLst/>
                        </a:rPr>
                        <a:t>I</a:t>
                      </a:r>
                      <a:r>
                        <a:rPr lang="ja-JP" sz="1400" b="0" kern="100" dirty="0">
                          <a:solidFill>
                            <a:schemeClr val="tx1"/>
                          </a:solidFill>
                          <a:effectLst/>
                        </a:rPr>
                        <a:t>）</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673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18</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2.7%</a:t>
                      </a:r>
                    </a:p>
                  </a:txBody>
                  <a:tcPr marL="0" marR="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32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4.8%</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3191249380"/>
                  </a:ext>
                </a:extLst>
              </a:tr>
              <a:tr h="363498">
                <a:tc>
                  <a:txBody>
                    <a:bodyPr/>
                    <a:lstStyle/>
                    <a:p>
                      <a:pPr marL="114935" indent="-133350" algn="just">
                        <a:spcAft>
                          <a:spcPts val="0"/>
                        </a:spcAft>
                      </a:pPr>
                      <a:r>
                        <a:rPr lang="ja-JP" sz="1400" b="0" kern="100" dirty="0">
                          <a:solidFill>
                            <a:schemeClr val="tx1"/>
                          </a:solidFill>
                          <a:effectLst/>
                        </a:rPr>
                        <a:t>入院時情報連携加算（</a:t>
                      </a:r>
                      <a:r>
                        <a:rPr lang="en-US" sz="1400" b="0" kern="100" dirty="0">
                          <a:solidFill>
                            <a:schemeClr val="tx1"/>
                          </a:solidFill>
                          <a:effectLst/>
                        </a:rPr>
                        <a:t>II</a:t>
                      </a:r>
                      <a:r>
                        <a:rPr lang="ja-JP" sz="1400" b="0" kern="100" dirty="0">
                          <a:solidFill>
                            <a:schemeClr val="tx1"/>
                          </a:solidFill>
                          <a:effectLst/>
                        </a:rPr>
                        <a:t>）</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672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12</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1.8%</a:t>
                      </a:r>
                    </a:p>
                  </a:txBody>
                  <a:tcPr marL="0" marR="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29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4.3%</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3034811013"/>
                  </a:ext>
                </a:extLst>
              </a:tr>
              <a:tr h="363498">
                <a:tc>
                  <a:txBody>
                    <a:bodyPr/>
                    <a:lstStyle/>
                    <a:p>
                      <a:pPr marL="114935" indent="-133350" algn="just">
                        <a:spcAft>
                          <a:spcPts val="0"/>
                        </a:spcAft>
                      </a:pPr>
                      <a:r>
                        <a:rPr lang="ja-JP" sz="1400" b="0" kern="100" dirty="0">
                          <a:solidFill>
                            <a:schemeClr val="tx1"/>
                          </a:solidFill>
                          <a:effectLst/>
                        </a:rPr>
                        <a:t>退院・退所加算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674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6</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0.9%</a:t>
                      </a:r>
                    </a:p>
                  </a:txBody>
                  <a:tcPr marL="0" marR="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29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4.3%</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610895118"/>
                  </a:ext>
                </a:extLst>
              </a:tr>
              <a:tr h="363498">
                <a:tc>
                  <a:txBody>
                    <a:bodyPr/>
                    <a:lstStyle/>
                    <a:p>
                      <a:pPr marL="114935" indent="-133350" algn="just">
                        <a:spcAft>
                          <a:spcPts val="0"/>
                        </a:spcAft>
                      </a:pPr>
                      <a:r>
                        <a:rPr lang="ja-JP" sz="1400" b="0" kern="100" dirty="0">
                          <a:solidFill>
                            <a:schemeClr val="tx1"/>
                          </a:solidFill>
                          <a:effectLst/>
                        </a:rPr>
                        <a:t>居宅介護支援事業所等連携加算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669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8</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1.2%</a:t>
                      </a:r>
                    </a:p>
                  </a:txBody>
                  <a:tcPr marL="0" marR="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47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7.0%</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1018132634"/>
                  </a:ext>
                </a:extLst>
              </a:tr>
              <a:tr h="363498">
                <a:tc>
                  <a:txBody>
                    <a:bodyPr/>
                    <a:lstStyle/>
                    <a:p>
                      <a:pPr marL="114935" indent="-133350" algn="just">
                        <a:spcAft>
                          <a:spcPts val="0"/>
                        </a:spcAft>
                      </a:pPr>
                      <a:r>
                        <a:rPr lang="ja-JP" sz="1400" b="0" kern="100" dirty="0">
                          <a:solidFill>
                            <a:schemeClr val="tx1"/>
                          </a:solidFill>
                          <a:effectLst/>
                        </a:rPr>
                        <a:t>医療・保育・教育機関等連携加算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670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10</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1.5%</a:t>
                      </a:r>
                    </a:p>
                  </a:txBody>
                  <a:tcPr marL="0" marR="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50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7.5%</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2528097050"/>
                  </a:ext>
                </a:extLst>
              </a:tr>
              <a:tr h="363498">
                <a:tc>
                  <a:txBody>
                    <a:bodyPr/>
                    <a:lstStyle/>
                    <a:p>
                      <a:pPr marL="114935" indent="-133350" algn="just">
                        <a:spcAft>
                          <a:spcPts val="0"/>
                        </a:spcAft>
                      </a:pPr>
                      <a:r>
                        <a:rPr lang="ja-JP" sz="1400" b="0" kern="100" dirty="0">
                          <a:solidFill>
                            <a:schemeClr val="tx1"/>
                          </a:solidFill>
                          <a:effectLst/>
                        </a:rPr>
                        <a:t>集中支援加算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677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68</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10.0%</a:t>
                      </a:r>
                    </a:p>
                  </a:txBody>
                  <a:tcPr marL="0" marR="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46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6.8%</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543617852"/>
                  </a:ext>
                </a:extLst>
              </a:tr>
              <a:tr h="363498">
                <a:tc>
                  <a:txBody>
                    <a:bodyPr/>
                    <a:lstStyle/>
                    <a:p>
                      <a:pPr marL="114935" indent="-133350" algn="just">
                        <a:spcAft>
                          <a:spcPts val="0"/>
                        </a:spcAft>
                      </a:pPr>
                      <a:r>
                        <a:rPr lang="ja-JP" sz="1400" b="0" kern="100" dirty="0">
                          <a:solidFill>
                            <a:schemeClr val="tx1"/>
                          </a:solidFill>
                          <a:effectLst/>
                        </a:rPr>
                        <a:t>サービス担当者会議実施加算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703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148</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21.1%</a:t>
                      </a:r>
                    </a:p>
                  </a:txBody>
                  <a:tcPr marL="0" marR="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109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15.5%</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3279898899"/>
                  </a:ext>
                </a:extLst>
              </a:tr>
              <a:tr h="363498">
                <a:tc>
                  <a:txBody>
                    <a:bodyPr/>
                    <a:lstStyle/>
                    <a:p>
                      <a:pPr marL="114935" indent="-133350" algn="just">
                        <a:spcAft>
                          <a:spcPts val="0"/>
                        </a:spcAft>
                      </a:pPr>
                      <a:r>
                        <a:rPr lang="ja-JP" sz="1400" b="0" kern="100" dirty="0">
                          <a:solidFill>
                            <a:schemeClr val="tx1"/>
                          </a:solidFill>
                          <a:effectLst/>
                        </a:rPr>
                        <a:t>サービス提供時モニタリング加算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729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318</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43.6%</a:t>
                      </a:r>
                    </a:p>
                  </a:txBody>
                  <a:tcPr marL="0" marR="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88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12.1%</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1699156781"/>
                  </a:ext>
                </a:extLst>
              </a:tr>
              <a:tr h="363498">
                <a:tc>
                  <a:txBody>
                    <a:bodyPr/>
                    <a:lstStyle/>
                    <a:p>
                      <a:pPr marL="114935" indent="-133350" algn="just">
                        <a:spcAft>
                          <a:spcPts val="0"/>
                        </a:spcAft>
                      </a:pPr>
                      <a:r>
                        <a:rPr lang="ja-JP" sz="1400" b="0" kern="100" dirty="0">
                          <a:solidFill>
                            <a:schemeClr val="tx1"/>
                          </a:solidFill>
                          <a:effectLst/>
                        </a:rPr>
                        <a:t>地域生活支援拠点等相談強化加算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660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1</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0.2%</a:t>
                      </a:r>
                    </a:p>
                  </a:txBody>
                  <a:tcPr marL="0" marR="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1.1%</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2874777556"/>
                  </a:ext>
                </a:extLst>
              </a:tr>
              <a:tr h="363498">
                <a:tc>
                  <a:txBody>
                    <a:bodyPr/>
                    <a:lstStyle/>
                    <a:p>
                      <a:pPr marL="114935" indent="-133350" algn="just">
                        <a:spcAft>
                          <a:spcPts val="0"/>
                        </a:spcAft>
                      </a:pPr>
                      <a:r>
                        <a:rPr lang="ja-JP" sz="1400" b="0" kern="100" dirty="0">
                          <a:solidFill>
                            <a:schemeClr val="tx1"/>
                          </a:solidFill>
                          <a:effectLst/>
                        </a:rPr>
                        <a:t>地域体制強化共同支援加算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661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0</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0.0%</a:t>
                      </a:r>
                    </a:p>
                  </a:txBody>
                  <a:tcPr marL="0" marR="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1.1%</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733068013"/>
                  </a:ext>
                </a:extLst>
              </a:tr>
            </a:tbl>
          </a:graphicData>
        </a:graphic>
      </p:graphicFrame>
      <p:sp>
        <p:nvSpPr>
          <p:cNvPr id="5" name="テキスト ボックス 4"/>
          <p:cNvSpPr txBox="1"/>
          <p:nvPr/>
        </p:nvSpPr>
        <p:spPr>
          <a:xfrm>
            <a:off x="7452320" y="153829"/>
            <a:ext cx="1261884" cy="368686"/>
          </a:xfrm>
          <a:prstGeom prst="rect">
            <a:avLst/>
          </a:prstGeom>
          <a:noFill/>
        </p:spPr>
        <p:txBody>
          <a:bodyPr wrap="none" rtlCol="0">
            <a:spAutoFit/>
          </a:bodyPr>
          <a:lstStyle/>
          <a:p>
            <a:r>
              <a:rPr kumimoji="1" lang="ja-JP" altLang="en-US" sz="1200" dirty="0" smtClean="0"/>
              <a:t>＜府追加項目＞</a:t>
            </a:r>
            <a:endParaRPr kumimoji="1" lang="ja-JP" altLang="en-US" sz="1600" dirty="0"/>
          </a:p>
        </p:txBody>
      </p:sp>
    </p:spTree>
    <p:extLst>
      <p:ext uri="{BB962C8B-B14F-4D97-AF65-F5344CB8AC3E}">
        <p14:creationId xmlns:p14="http://schemas.microsoft.com/office/powerpoint/2010/main" val="30116893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A4073C42-6A3B-4481-9A5D-F17DC83FF158}" type="slidenum">
              <a:rPr lang="ja-JP" altLang="en-US" smtClean="0"/>
              <a:pPr>
                <a:defRPr/>
              </a:pPr>
              <a:t>19</a:t>
            </a:fld>
            <a:endParaRPr lang="ja-JP" altLang="en-US" dirty="0"/>
          </a:p>
        </p:txBody>
      </p:sp>
      <p:sp>
        <p:nvSpPr>
          <p:cNvPr id="3" name="タイトル 3"/>
          <p:cNvSpPr txBox="1">
            <a:spLocks/>
          </p:cNvSpPr>
          <p:nvPr/>
        </p:nvSpPr>
        <p:spPr>
          <a:xfrm>
            <a:off x="467544" y="339447"/>
            <a:ext cx="8218488" cy="561975"/>
          </a:xfrm>
          <a:prstGeom prst="roundRect">
            <a:avLst/>
          </a:prstGeom>
          <a:gradFill>
            <a:gsLst>
              <a:gs pos="66000">
                <a:srgbClr val="7BE998"/>
              </a:gs>
              <a:gs pos="100000">
                <a:schemeClr val="bg1"/>
              </a:gs>
            </a:gsLst>
            <a:path path="circle">
              <a:fillToRect l="50000" t="50000" r="50000" b="50000"/>
            </a:path>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Bef>
                <a:spcPts val="0"/>
              </a:spcBef>
              <a:spcAft>
                <a:spcPts val="0"/>
              </a:spcAft>
              <a:defRPr/>
            </a:pPr>
            <a:r>
              <a:rPr lang="en-US" altLang="ja-JP" sz="2000" b="1" dirty="0" smtClean="0"/>
              <a:t>Ⅲ</a:t>
            </a:r>
            <a:r>
              <a:rPr lang="ja-JP" altLang="en-US" sz="2000" b="1" dirty="0" smtClean="0"/>
              <a:t>－２</a:t>
            </a:r>
            <a:r>
              <a:rPr lang="ja-JP" altLang="en-US" sz="2000" b="1" dirty="0"/>
              <a:t>　</a:t>
            </a:r>
            <a:r>
              <a:rPr lang="zh-TW" altLang="en-US" sz="2000" b="1" dirty="0"/>
              <a:t>計画相談支援加算</a:t>
            </a:r>
            <a:r>
              <a:rPr lang="zh-TW" altLang="en-US" sz="2000" b="1" dirty="0" smtClean="0">
                <a:solidFill>
                  <a:schemeClr val="tx1"/>
                </a:solidFill>
              </a:rPr>
              <a:t>状況</a:t>
            </a:r>
            <a:r>
              <a:rPr lang="ja-JP" altLang="en-US" sz="2000" b="1" dirty="0" smtClean="0">
                <a:solidFill>
                  <a:schemeClr val="tx1"/>
                </a:solidFill>
              </a:rPr>
              <a:t>（令和４年４月請求分）</a:t>
            </a:r>
            <a:endParaRPr lang="ja-JP" altLang="en-US" sz="2000" b="1" dirty="0">
              <a:solidFill>
                <a:schemeClr val="tx1"/>
              </a:solidFill>
            </a:endParaRPr>
          </a:p>
        </p:txBody>
      </p:sp>
      <p:graphicFrame>
        <p:nvGraphicFramePr>
          <p:cNvPr id="4" name="表 3"/>
          <p:cNvGraphicFramePr>
            <a:graphicFrameLocks noGrp="1"/>
          </p:cNvGraphicFramePr>
          <p:nvPr>
            <p:extLst>
              <p:ext uri="{D42A27DB-BD31-4B8C-83A1-F6EECF244321}">
                <p14:modId xmlns:p14="http://schemas.microsoft.com/office/powerpoint/2010/main" val="1611104054"/>
              </p:ext>
            </p:extLst>
          </p:nvPr>
        </p:nvGraphicFramePr>
        <p:xfrm>
          <a:off x="467544" y="1174835"/>
          <a:ext cx="8246660" cy="5181515"/>
        </p:xfrm>
        <a:graphic>
          <a:graphicData uri="http://schemas.openxmlformats.org/drawingml/2006/table">
            <a:tbl>
              <a:tblPr firstRow="1" firstCol="1" bandRow="1">
                <a:tableStyleId>{5C22544A-7EE6-4342-B048-85BDC9FD1C3A}</a:tableStyleId>
              </a:tblPr>
              <a:tblGrid>
                <a:gridCol w="2592288">
                  <a:extLst>
                    <a:ext uri="{9D8B030D-6E8A-4147-A177-3AD203B41FA5}">
                      <a16:colId xmlns:a16="http://schemas.microsoft.com/office/drawing/2014/main" val="4081288818"/>
                    </a:ext>
                  </a:extLst>
                </a:gridCol>
                <a:gridCol w="1728192">
                  <a:extLst>
                    <a:ext uri="{9D8B030D-6E8A-4147-A177-3AD203B41FA5}">
                      <a16:colId xmlns:a16="http://schemas.microsoft.com/office/drawing/2014/main" val="802844212"/>
                    </a:ext>
                  </a:extLst>
                </a:gridCol>
                <a:gridCol w="1459907">
                  <a:extLst>
                    <a:ext uri="{9D8B030D-6E8A-4147-A177-3AD203B41FA5}">
                      <a16:colId xmlns:a16="http://schemas.microsoft.com/office/drawing/2014/main" val="1057106753"/>
                    </a:ext>
                  </a:extLst>
                </a:gridCol>
                <a:gridCol w="628325">
                  <a:extLst>
                    <a:ext uri="{9D8B030D-6E8A-4147-A177-3AD203B41FA5}">
                      <a16:colId xmlns:a16="http://schemas.microsoft.com/office/drawing/2014/main" val="395775122"/>
                    </a:ext>
                  </a:extLst>
                </a:gridCol>
                <a:gridCol w="1250300">
                  <a:extLst>
                    <a:ext uri="{9D8B030D-6E8A-4147-A177-3AD203B41FA5}">
                      <a16:colId xmlns:a16="http://schemas.microsoft.com/office/drawing/2014/main" val="3740863460"/>
                    </a:ext>
                  </a:extLst>
                </a:gridCol>
                <a:gridCol w="587648">
                  <a:extLst>
                    <a:ext uri="{9D8B030D-6E8A-4147-A177-3AD203B41FA5}">
                      <a16:colId xmlns:a16="http://schemas.microsoft.com/office/drawing/2014/main" val="3729232974"/>
                    </a:ext>
                  </a:extLst>
                </a:gridCol>
              </a:tblGrid>
              <a:tr h="597870">
                <a:tc>
                  <a:txBody>
                    <a:bodyPr/>
                    <a:lstStyle/>
                    <a:p>
                      <a:pPr marL="114935" indent="-133350" algn="ctr">
                        <a:spcAft>
                          <a:spcPts val="0"/>
                        </a:spcAft>
                      </a:pPr>
                      <a:r>
                        <a:rPr lang="ja-JP" sz="1050" b="0" kern="100" dirty="0">
                          <a:solidFill>
                            <a:schemeClr val="tx1"/>
                          </a:solidFill>
                          <a:effectLst/>
                        </a:rPr>
                        <a:t>　</a:t>
                      </a:r>
                      <a:endParaRPr lang="ja-JP" sz="105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sz="1400" b="0" kern="100" dirty="0">
                          <a:solidFill>
                            <a:schemeClr val="tx1"/>
                          </a:solidFill>
                          <a:effectLst/>
                        </a:rPr>
                        <a:t>有効回答数</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gridSpan="2">
                  <a:txBody>
                    <a:bodyPr/>
                    <a:lstStyle/>
                    <a:p>
                      <a:pPr marL="114935" indent="-133350" algn="ctr">
                        <a:spcAft>
                          <a:spcPts val="0"/>
                        </a:spcAft>
                      </a:pPr>
                      <a:r>
                        <a:rPr lang="ja-JP" sz="1400" b="0" kern="100" dirty="0">
                          <a:solidFill>
                            <a:schemeClr val="tx1"/>
                          </a:solidFill>
                          <a:effectLst/>
                        </a:rPr>
                        <a:t>届出有り</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hMerge="1">
                  <a:txBody>
                    <a:bodyPr/>
                    <a:lstStyle/>
                    <a:p>
                      <a:endParaRPr kumimoji="1" lang="ja-JP" altLang="en-US"/>
                    </a:p>
                  </a:txBody>
                  <a:tcPr/>
                </a:tc>
                <a:tc gridSpan="2">
                  <a:txBody>
                    <a:bodyPr/>
                    <a:lstStyle/>
                    <a:p>
                      <a:pPr marL="114935" indent="-133350" algn="ctr">
                        <a:spcAft>
                          <a:spcPts val="0"/>
                        </a:spcAft>
                      </a:pPr>
                      <a:r>
                        <a:rPr lang="ja-JP" sz="1400" b="0" kern="100" dirty="0">
                          <a:solidFill>
                            <a:schemeClr val="tx1"/>
                          </a:solidFill>
                          <a:effectLst/>
                        </a:rPr>
                        <a:t>届出予定</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hMerge="1">
                  <a:txBody>
                    <a:bodyPr/>
                    <a:lstStyle/>
                    <a:p>
                      <a:endParaRPr kumimoji="1" lang="ja-JP" altLang="en-US"/>
                    </a:p>
                  </a:txBody>
                  <a:tcPr/>
                </a:tc>
                <a:extLst>
                  <a:ext uri="{0D108BD9-81ED-4DB2-BD59-A6C34878D82A}">
                    <a16:rowId xmlns:a16="http://schemas.microsoft.com/office/drawing/2014/main" val="4281452885"/>
                  </a:ext>
                </a:extLst>
              </a:tr>
              <a:tr h="597870">
                <a:tc>
                  <a:txBody>
                    <a:bodyPr/>
                    <a:lstStyle/>
                    <a:p>
                      <a:pPr marL="114935" indent="-133350" algn="ctr">
                        <a:spcAft>
                          <a:spcPts val="0"/>
                        </a:spcAft>
                      </a:pPr>
                      <a:endParaRPr lang="ja-JP" sz="105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altLang="en-US" sz="1400" b="0" kern="100" dirty="0" smtClean="0">
                          <a:solidFill>
                            <a:schemeClr val="tx1"/>
                          </a:solidFill>
                          <a:effectLst/>
                          <a:latin typeface="+mn-ea"/>
                          <a:ea typeface="+mn-ea"/>
                          <a:cs typeface="Times New Roman" panose="02020603050405020304" pitchFamily="18" charset="0"/>
                        </a:rPr>
                        <a:t>事業所数</a:t>
                      </a:r>
                      <a:endParaRPr lang="ja-JP" sz="1400" b="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altLang="en-US" sz="1400" b="0" kern="100" dirty="0" smtClean="0">
                          <a:solidFill>
                            <a:schemeClr val="tx1"/>
                          </a:solidFill>
                          <a:effectLst/>
                          <a:latin typeface="+mn-ea"/>
                          <a:ea typeface="+mn-ea"/>
                          <a:cs typeface="Times New Roman" panose="02020603050405020304" pitchFamily="18" charset="0"/>
                        </a:rPr>
                        <a:t>事業所数</a:t>
                      </a:r>
                      <a:endParaRPr lang="ja-JP" sz="1400" b="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altLang="en-US" sz="1400" b="0" kern="100" dirty="0" smtClean="0">
                          <a:solidFill>
                            <a:schemeClr val="tx1"/>
                          </a:solidFill>
                          <a:effectLst/>
                          <a:latin typeface="+mn-ea"/>
                          <a:ea typeface="+mn-ea"/>
                          <a:cs typeface="Times New Roman" panose="02020603050405020304" pitchFamily="18" charset="0"/>
                        </a:rPr>
                        <a:t>割合</a:t>
                      </a:r>
                      <a:endParaRPr lang="ja-JP" sz="1400" b="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altLang="en-US" sz="1400" b="0" kern="100" dirty="0" smtClean="0">
                          <a:solidFill>
                            <a:schemeClr val="tx1"/>
                          </a:solidFill>
                          <a:effectLst/>
                          <a:latin typeface="+mn-ea"/>
                          <a:ea typeface="+mn-ea"/>
                          <a:cs typeface="Times New Roman" panose="02020603050405020304" pitchFamily="18" charset="0"/>
                        </a:rPr>
                        <a:t>事業所数</a:t>
                      </a:r>
                      <a:endParaRPr lang="ja-JP" sz="1400" b="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altLang="en-US" sz="1400" b="0" kern="100" dirty="0" smtClean="0">
                          <a:solidFill>
                            <a:schemeClr val="tx1"/>
                          </a:solidFill>
                          <a:effectLst/>
                          <a:latin typeface="+mn-ea"/>
                          <a:ea typeface="+mn-ea"/>
                          <a:cs typeface="Times New Roman" panose="02020603050405020304" pitchFamily="18" charset="0"/>
                        </a:rPr>
                        <a:t>割合</a:t>
                      </a:r>
                      <a:endParaRPr lang="ja-JP" sz="1400" b="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extLst>
                  <a:ext uri="{0D108BD9-81ED-4DB2-BD59-A6C34878D82A}">
                    <a16:rowId xmlns:a16="http://schemas.microsoft.com/office/drawing/2014/main" val="2064316720"/>
                  </a:ext>
                </a:extLst>
              </a:tr>
              <a:tr h="797155">
                <a:tc>
                  <a:txBody>
                    <a:bodyPr/>
                    <a:lstStyle/>
                    <a:p>
                      <a:pPr marL="114935" indent="-133350" algn="l">
                        <a:spcAft>
                          <a:spcPts val="0"/>
                        </a:spcAft>
                      </a:pPr>
                      <a:r>
                        <a:rPr lang="ja-JP" sz="1400" b="0" kern="100" dirty="0">
                          <a:solidFill>
                            <a:schemeClr val="tx1"/>
                          </a:solidFill>
                          <a:effectLst/>
                        </a:rPr>
                        <a:t>主任相談支援専門員配置加算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662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52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7.9%</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2.0%</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1347192890"/>
                  </a:ext>
                </a:extLst>
              </a:tr>
              <a:tr h="797155">
                <a:tc>
                  <a:txBody>
                    <a:bodyPr/>
                    <a:lstStyle/>
                    <a:p>
                      <a:pPr marL="114935" indent="-133350" algn="l">
                        <a:spcAft>
                          <a:spcPts val="0"/>
                        </a:spcAft>
                      </a:pPr>
                      <a:r>
                        <a:rPr lang="ja-JP" sz="1400" b="0" kern="100" dirty="0">
                          <a:solidFill>
                            <a:schemeClr val="tx1"/>
                          </a:solidFill>
                          <a:effectLst/>
                        </a:rPr>
                        <a:t>行動障害支援体制加算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706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194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27.5%</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21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3.0%</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2378710718"/>
                  </a:ext>
                </a:extLst>
              </a:tr>
              <a:tr h="797155">
                <a:tc>
                  <a:txBody>
                    <a:bodyPr/>
                    <a:lstStyle/>
                    <a:p>
                      <a:pPr marL="114935" indent="-133350" algn="l">
                        <a:spcAft>
                          <a:spcPts val="0"/>
                        </a:spcAft>
                      </a:pPr>
                      <a:r>
                        <a:rPr lang="ja-JP" sz="1400" b="0" kern="100" dirty="0">
                          <a:solidFill>
                            <a:schemeClr val="tx1"/>
                          </a:solidFill>
                          <a:effectLst/>
                        </a:rPr>
                        <a:t>要医療児者支援体制加算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692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173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25.0%</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1.6%</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2927558434"/>
                  </a:ext>
                </a:extLst>
              </a:tr>
              <a:tr h="797155">
                <a:tc>
                  <a:txBody>
                    <a:bodyPr/>
                    <a:lstStyle/>
                    <a:p>
                      <a:pPr marL="114935" indent="-133350" algn="l">
                        <a:spcAft>
                          <a:spcPts val="0"/>
                        </a:spcAft>
                      </a:pPr>
                      <a:r>
                        <a:rPr lang="ja-JP" sz="1400" b="0" kern="100" dirty="0">
                          <a:solidFill>
                            <a:schemeClr val="tx1"/>
                          </a:solidFill>
                          <a:effectLst/>
                        </a:rPr>
                        <a:t>精神障害者支援体制加算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712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216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30.3%</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28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3.9%</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1988075320"/>
                  </a:ext>
                </a:extLst>
              </a:tr>
              <a:tr h="797155">
                <a:tc>
                  <a:txBody>
                    <a:bodyPr/>
                    <a:lstStyle/>
                    <a:p>
                      <a:pPr marL="114935" indent="-133350" algn="l">
                        <a:spcAft>
                          <a:spcPts val="0"/>
                        </a:spcAft>
                      </a:pPr>
                      <a:r>
                        <a:rPr lang="ja-JP" sz="1400" b="0" kern="100" dirty="0">
                          <a:solidFill>
                            <a:schemeClr val="tx1"/>
                          </a:solidFill>
                          <a:effectLst/>
                        </a:rPr>
                        <a:t>ピアサポート体制加算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672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3.4%</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2.2%</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3393052780"/>
                  </a:ext>
                </a:extLst>
              </a:tr>
            </a:tbl>
          </a:graphicData>
        </a:graphic>
      </p:graphicFrame>
      <p:sp>
        <p:nvSpPr>
          <p:cNvPr id="5" name="テキスト ボックス 4"/>
          <p:cNvSpPr txBox="1"/>
          <p:nvPr/>
        </p:nvSpPr>
        <p:spPr>
          <a:xfrm>
            <a:off x="7812360" y="919318"/>
            <a:ext cx="1269116" cy="276999"/>
          </a:xfrm>
          <a:prstGeom prst="rect">
            <a:avLst/>
          </a:prstGeom>
          <a:noFill/>
        </p:spPr>
        <p:txBody>
          <a:bodyPr wrap="square" rtlCol="0">
            <a:spAutoFit/>
          </a:bodyPr>
          <a:lstStyle/>
          <a:p>
            <a:r>
              <a:rPr kumimoji="1" lang="ja-JP" altLang="en-US" sz="1200" dirty="0" smtClean="0"/>
              <a:t>（事業所数）</a:t>
            </a:r>
            <a:endParaRPr kumimoji="1" lang="ja-JP" altLang="en-US" sz="1200" dirty="0"/>
          </a:p>
        </p:txBody>
      </p:sp>
      <p:sp>
        <p:nvSpPr>
          <p:cNvPr id="6" name="テキスト ボックス 5"/>
          <p:cNvSpPr txBox="1"/>
          <p:nvPr/>
        </p:nvSpPr>
        <p:spPr>
          <a:xfrm>
            <a:off x="7452320" y="68661"/>
            <a:ext cx="1261884" cy="228925"/>
          </a:xfrm>
          <a:prstGeom prst="rect">
            <a:avLst/>
          </a:prstGeom>
          <a:noFill/>
        </p:spPr>
        <p:txBody>
          <a:bodyPr wrap="none" rtlCol="0">
            <a:spAutoFit/>
          </a:bodyPr>
          <a:lstStyle/>
          <a:p>
            <a:r>
              <a:rPr kumimoji="1" lang="ja-JP" altLang="en-US" sz="1200" dirty="0" smtClean="0"/>
              <a:t>＜府追加項目＞</a:t>
            </a:r>
            <a:endParaRPr kumimoji="1" lang="ja-JP" altLang="en-US" sz="1600" dirty="0"/>
          </a:p>
        </p:txBody>
      </p:sp>
    </p:spTree>
    <p:extLst>
      <p:ext uri="{BB962C8B-B14F-4D97-AF65-F5344CB8AC3E}">
        <p14:creationId xmlns:p14="http://schemas.microsoft.com/office/powerpoint/2010/main" val="6200034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A4073C42-6A3B-4481-9A5D-F17DC83FF158}" type="slidenum">
              <a:rPr lang="ja-JP" altLang="en-US" smtClean="0"/>
              <a:pPr>
                <a:defRPr/>
              </a:pPr>
              <a:t>2</a:t>
            </a:fld>
            <a:endParaRPr lang="ja-JP" altLang="en-US"/>
          </a:p>
        </p:txBody>
      </p:sp>
      <p:sp>
        <p:nvSpPr>
          <p:cNvPr id="3" name="テキスト ボックス 2"/>
          <p:cNvSpPr txBox="1"/>
          <p:nvPr/>
        </p:nvSpPr>
        <p:spPr>
          <a:xfrm>
            <a:off x="1043608" y="2772217"/>
            <a:ext cx="6925294" cy="584775"/>
          </a:xfrm>
          <a:prstGeom prst="rect">
            <a:avLst/>
          </a:prstGeom>
          <a:noFill/>
        </p:spPr>
        <p:txBody>
          <a:bodyPr wrap="none" rtlCol="0">
            <a:spAutoFit/>
          </a:bodyPr>
          <a:lstStyle/>
          <a:p>
            <a:r>
              <a:rPr kumimoji="1" lang="ja-JP" altLang="en-US" sz="3200" dirty="0" smtClean="0"/>
              <a:t>（１）厚生労働省調査結果概要について</a:t>
            </a:r>
            <a:endParaRPr kumimoji="1" lang="ja-JP" altLang="en-US" sz="3200" dirty="0"/>
          </a:p>
        </p:txBody>
      </p:sp>
    </p:spTree>
    <p:extLst>
      <p:ext uri="{BB962C8B-B14F-4D97-AF65-F5344CB8AC3E}">
        <p14:creationId xmlns:p14="http://schemas.microsoft.com/office/powerpoint/2010/main" val="1896105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04248" y="6461184"/>
            <a:ext cx="2133600" cy="365125"/>
          </a:xfrm>
        </p:spPr>
        <p:txBody>
          <a:bodyPr/>
          <a:lstStyle/>
          <a:p>
            <a:pPr>
              <a:defRPr/>
            </a:pPr>
            <a:fld id="{A4073C42-6A3B-4481-9A5D-F17DC83FF158}" type="slidenum">
              <a:rPr lang="ja-JP" altLang="en-US" smtClean="0"/>
              <a:pPr>
                <a:defRPr/>
              </a:pPr>
              <a:t>20</a:t>
            </a:fld>
            <a:endParaRPr lang="ja-JP" altLang="en-US" dirty="0"/>
          </a:p>
        </p:txBody>
      </p:sp>
      <p:sp>
        <p:nvSpPr>
          <p:cNvPr id="3" name="テキスト ボックス 2"/>
          <p:cNvSpPr txBox="1"/>
          <p:nvPr/>
        </p:nvSpPr>
        <p:spPr>
          <a:xfrm>
            <a:off x="443054" y="908720"/>
            <a:ext cx="4104009" cy="372409"/>
          </a:xfrm>
          <a:prstGeom prst="rect">
            <a:avLst/>
          </a:prstGeom>
          <a:noFill/>
        </p:spPr>
        <p:txBody>
          <a:bodyPr wrap="none" rtlCol="0">
            <a:spAutoFit/>
          </a:bodyPr>
          <a:lstStyle/>
          <a:p>
            <a:r>
              <a:rPr kumimoji="1" lang="ja-JP" altLang="en-US" sz="1600" dirty="0" smtClean="0"/>
              <a:t>＜加算に該当するが請求をしていない理由＞</a:t>
            </a:r>
            <a:endParaRPr kumimoji="1" lang="ja-JP" altLang="en-US" sz="1600" dirty="0"/>
          </a:p>
        </p:txBody>
      </p:sp>
      <p:graphicFrame>
        <p:nvGraphicFramePr>
          <p:cNvPr id="4" name="表 3"/>
          <p:cNvGraphicFramePr>
            <a:graphicFrameLocks noGrp="1"/>
          </p:cNvGraphicFramePr>
          <p:nvPr>
            <p:extLst>
              <p:ext uri="{D42A27DB-BD31-4B8C-83A1-F6EECF244321}">
                <p14:modId xmlns:p14="http://schemas.microsoft.com/office/powerpoint/2010/main" val="2091513983"/>
              </p:ext>
            </p:extLst>
          </p:nvPr>
        </p:nvGraphicFramePr>
        <p:xfrm>
          <a:off x="467544" y="1255874"/>
          <a:ext cx="8193997" cy="782114"/>
        </p:xfrm>
        <a:graphic>
          <a:graphicData uri="http://schemas.openxmlformats.org/drawingml/2006/table">
            <a:tbl>
              <a:tblPr firstRow="1" firstCol="1" bandRow="1">
                <a:tableStyleId>{5C22544A-7EE6-4342-B048-85BDC9FD1C3A}</a:tableStyleId>
              </a:tblPr>
              <a:tblGrid>
                <a:gridCol w="1386304">
                  <a:extLst>
                    <a:ext uri="{9D8B030D-6E8A-4147-A177-3AD203B41FA5}">
                      <a16:colId xmlns:a16="http://schemas.microsoft.com/office/drawing/2014/main" val="3261856442"/>
                    </a:ext>
                  </a:extLst>
                </a:gridCol>
                <a:gridCol w="2135083">
                  <a:extLst>
                    <a:ext uri="{9D8B030D-6E8A-4147-A177-3AD203B41FA5}">
                      <a16:colId xmlns:a16="http://schemas.microsoft.com/office/drawing/2014/main" val="3877578854"/>
                    </a:ext>
                  </a:extLst>
                </a:gridCol>
                <a:gridCol w="1410490">
                  <a:extLst>
                    <a:ext uri="{9D8B030D-6E8A-4147-A177-3AD203B41FA5}">
                      <a16:colId xmlns:a16="http://schemas.microsoft.com/office/drawing/2014/main" val="1552521682"/>
                    </a:ext>
                  </a:extLst>
                </a:gridCol>
                <a:gridCol w="1925154">
                  <a:extLst>
                    <a:ext uri="{9D8B030D-6E8A-4147-A177-3AD203B41FA5}">
                      <a16:colId xmlns:a16="http://schemas.microsoft.com/office/drawing/2014/main" val="1006348658"/>
                    </a:ext>
                  </a:extLst>
                </a:gridCol>
                <a:gridCol w="1336966">
                  <a:extLst>
                    <a:ext uri="{9D8B030D-6E8A-4147-A177-3AD203B41FA5}">
                      <a16:colId xmlns:a16="http://schemas.microsoft.com/office/drawing/2014/main" val="785041199"/>
                    </a:ext>
                  </a:extLst>
                </a:gridCol>
              </a:tblGrid>
              <a:tr h="355394">
                <a:tc>
                  <a:txBody>
                    <a:bodyPr/>
                    <a:lstStyle/>
                    <a:p>
                      <a:pPr marL="114935" indent="-133350" algn="ctr">
                        <a:spcAft>
                          <a:spcPts val="0"/>
                        </a:spcAft>
                      </a:pPr>
                      <a:r>
                        <a:rPr lang="ja-JP" sz="1400" b="0" kern="100" dirty="0">
                          <a:solidFill>
                            <a:schemeClr val="tx1"/>
                          </a:solidFill>
                          <a:effectLst/>
                        </a:rPr>
                        <a:t>有効回答数</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sz="1400" b="0" kern="100" dirty="0">
                          <a:solidFill>
                            <a:schemeClr val="tx1"/>
                          </a:solidFill>
                          <a:effectLst/>
                        </a:rPr>
                        <a:t>手続きが煩雑なため</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sz="1400" b="0" kern="100" dirty="0">
                          <a:solidFill>
                            <a:schemeClr val="tx1"/>
                          </a:solidFill>
                          <a:effectLst/>
                        </a:rPr>
                        <a:t>知らなかった</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sz="1400" b="0" kern="100" dirty="0">
                          <a:solidFill>
                            <a:schemeClr val="tx1"/>
                          </a:solidFill>
                          <a:effectLst/>
                        </a:rPr>
                        <a:t>内容が分からない</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sz="1400" b="0" kern="100" dirty="0">
                          <a:solidFill>
                            <a:schemeClr val="tx1"/>
                          </a:solidFill>
                          <a:effectLst/>
                        </a:rPr>
                        <a:t>その他</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extLst>
                  <a:ext uri="{0D108BD9-81ED-4DB2-BD59-A6C34878D82A}">
                    <a16:rowId xmlns:a16="http://schemas.microsoft.com/office/drawing/2014/main" val="3925833692"/>
                  </a:ext>
                </a:extLst>
              </a:tr>
              <a:tr h="355394">
                <a:tc>
                  <a:txBody>
                    <a:bodyPr/>
                    <a:lstStyle/>
                    <a:p>
                      <a:pPr marL="114935" indent="-133350" algn="ctr">
                        <a:spcAft>
                          <a:spcPts val="0"/>
                        </a:spcAft>
                      </a:pPr>
                      <a:r>
                        <a:rPr lang="en-US" sz="1400" b="0" kern="100" dirty="0" smtClean="0">
                          <a:solidFill>
                            <a:schemeClr val="tx1"/>
                          </a:solidFill>
                          <a:effectLst/>
                        </a:rPr>
                        <a:t>413</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rPr>
                        <a:t>187</a:t>
                      </a:r>
                    </a:p>
                    <a:p>
                      <a:pPr marL="114935" indent="-133350" algn="ctr">
                        <a:spcAft>
                          <a:spcPts val="0"/>
                        </a:spcAft>
                      </a:pPr>
                      <a:r>
                        <a:rPr lang="ja-JP" sz="1400" b="0" kern="100" dirty="0" smtClean="0">
                          <a:solidFill>
                            <a:schemeClr val="tx1"/>
                          </a:solidFill>
                          <a:effectLst/>
                        </a:rPr>
                        <a:t>（</a:t>
                      </a:r>
                      <a:r>
                        <a:rPr lang="en-US" sz="1400" b="0" kern="100" dirty="0" smtClean="0">
                          <a:solidFill>
                            <a:schemeClr val="tx1"/>
                          </a:solidFill>
                          <a:effectLst/>
                        </a:rPr>
                        <a:t>45.2%</a:t>
                      </a:r>
                      <a:r>
                        <a:rPr lang="ja-JP" sz="1400" b="0" kern="100" dirty="0">
                          <a:solidFill>
                            <a:schemeClr val="tx1"/>
                          </a:solidFill>
                          <a:effectLst/>
                        </a:rPr>
                        <a:t>）</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rPr>
                        <a:t>31</a:t>
                      </a:r>
                    </a:p>
                    <a:p>
                      <a:pPr marL="114935" indent="-133350" algn="ctr">
                        <a:spcAft>
                          <a:spcPts val="0"/>
                        </a:spcAft>
                      </a:pPr>
                      <a:r>
                        <a:rPr lang="ja-JP" sz="1400" b="0" kern="100" dirty="0" smtClean="0">
                          <a:solidFill>
                            <a:schemeClr val="tx1"/>
                          </a:solidFill>
                          <a:effectLst/>
                        </a:rPr>
                        <a:t>（</a:t>
                      </a:r>
                      <a:r>
                        <a:rPr lang="en-US" sz="1400" b="0" kern="100" dirty="0" smtClean="0">
                          <a:solidFill>
                            <a:schemeClr val="tx1"/>
                          </a:solidFill>
                          <a:effectLst/>
                        </a:rPr>
                        <a:t>7.5%</a:t>
                      </a:r>
                      <a:r>
                        <a:rPr lang="ja-JP" sz="1400" b="0" kern="100" dirty="0">
                          <a:solidFill>
                            <a:schemeClr val="tx1"/>
                          </a:solidFill>
                          <a:effectLst/>
                        </a:rPr>
                        <a:t>）</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rPr>
                        <a:t>118</a:t>
                      </a:r>
                    </a:p>
                    <a:p>
                      <a:pPr marL="114935" indent="-133350" algn="ctr">
                        <a:spcAft>
                          <a:spcPts val="0"/>
                        </a:spcAft>
                      </a:pPr>
                      <a:r>
                        <a:rPr lang="ja-JP" sz="1400" b="0" kern="100" dirty="0" smtClean="0">
                          <a:solidFill>
                            <a:schemeClr val="tx1"/>
                          </a:solidFill>
                          <a:effectLst/>
                        </a:rPr>
                        <a:t>（</a:t>
                      </a:r>
                      <a:r>
                        <a:rPr lang="en-US" sz="1400" b="0" kern="100" dirty="0" smtClean="0">
                          <a:solidFill>
                            <a:schemeClr val="tx1"/>
                          </a:solidFill>
                          <a:effectLst/>
                        </a:rPr>
                        <a:t>28.5%</a:t>
                      </a:r>
                      <a:r>
                        <a:rPr lang="ja-JP" sz="1400" b="0" kern="100" dirty="0">
                          <a:solidFill>
                            <a:schemeClr val="tx1"/>
                          </a:solidFill>
                          <a:effectLst/>
                        </a:rPr>
                        <a:t>）</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rPr>
                        <a:t>77</a:t>
                      </a:r>
                    </a:p>
                    <a:p>
                      <a:pPr marL="114935" indent="-133350" algn="ctr">
                        <a:spcAft>
                          <a:spcPts val="0"/>
                        </a:spcAft>
                      </a:pPr>
                      <a:r>
                        <a:rPr lang="ja-JP" sz="1400" b="0" kern="100" dirty="0" smtClean="0">
                          <a:solidFill>
                            <a:schemeClr val="tx1"/>
                          </a:solidFill>
                          <a:effectLst/>
                        </a:rPr>
                        <a:t>（</a:t>
                      </a:r>
                      <a:r>
                        <a:rPr lang="en-US" sz="1400" b="0" kern="100" dirty="0" smtClean="0">
                          <a:solidFill>
                            <a:schemeClr val="tx1"/>
                          </a:solidFill>
                          <a:effectLst/>
                        </a:rPr>
                        <a:t>18.6%</a:t>
                      </a:r>
                      <a:r>
                        <a:rPr lang="ja-JP" sz="1400" b="0" kern="100" dirty="0">
                          <a:solidFill>
                            <a:schemeClr val="tx1"/>
                          </a:solidFill>
                          <a:effectLst/>
                        </a:rPr>
                        <a:t>）</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4171306"/>
                  </a:ext>
                </a:extLst>
              </a:tr>
            </a:tbl>
          </a:graphicData>
        </a:graphic>
      </p:graphicFrame>
      <p:sp>
        <p:nvSpPr>
          <p:cNvPr id="5" name="テキスト ボックス 4"/>
          <p:cNvSpPr txBox="1"/>
          <p:nvPr/>
        </p:nvSpPr>
        <p:spPr>
          <a:xfrm>
            <a:off x="467544" y="3512255"/>
            <a:ext cx="4564070" cy="338554"/>
          </a:xfrm>
          <a:prstGeom prst="rect">
            <a:avLst/>
          </a:prstGeom>
          <a:noFill/>
        </p:spPr>
        <p:txBody>
          <a:bodyPr wrap="none" rtlCol="0">
            <a:spAutoFit/>
          </a:bodyPr>
          <a:lstStyle/>
          <a:p>
            <a:r>
              <a:rPr lang="ja-JP" altLang="en-US" sz="1600" dirty="0" smtClean="0"/>
              <a:t>＜</a:t>
            </a:r>
            <a:r>
              <a:rPr lang="ja-JP" altLang="ja-JP" sz="1600" dirty="0" smtClean="0"/>
              <a:t>令和</a:t>
            </a:r>
            <a:r>
              <a:rPr lang="ja-JP" altLang="ja-JP" sz="1600" dirty="0"/>
              <a:t>３年度報酬改定に伴う事業所の運営</a:t>
            </a:r>
            <a:r>
              <a:rPr lang="ja-JP" altLang="ja-JP" sz="1600" dirty="0" smtClean="0"/>
              <a:t>状況</a:t>
            </a:r>
            <a:r>
              <a:rPr lang="ja-JP" altLang="en-US" sz="1600" dirty="0" smtClean="0"/>
              <a:t>＞</a:t>
            </a:r>
            <a:endParaRPr kumimoji="1" lang="ja-JP" altLang="en-US" sz="1600" dirty="0"/>
          </a:p>
        </p:txBody>
      </p:sp>
      <p:graphicFrame>
        <p:nvGraphicFramePr>
          <p:cNvPr id="6" name="表 5"/>
          <p:cNvGraphicFramePr>
            <a:graphicFrameLocks noGrp="1"/>
          </p:cNvGraphicFramePr>
          <p:nvPr>
            <p:extLst>
              <p:ext uri="{D42A27DB-BD31-4B8C-83A1-F6EECF244321}">
                <p14:modId xmlns:p14="http://schemas.microsoft.com/office/powerpoint/2010/main" val="3132255876"/>
              </p:ext>
            </p:extLst>
          </p:nvPr>
        </p:nvGraphicFramePr>
        <p:xfrm>
          <a:off x="467544" y="3874329"/>
          <a:ext cx="8193998" cy="850815"/>
        </p:xfrm>
        <a:graphic>
          <a:graphicData uri="http://schemas.openxmlformats.org/drawingml/2006/table">
            <a:tbl>
              <a:tblPr firstRow="1" firstCol="1" bandRow="1">
                <a:tableStyleId>{5C22544A-7EE6-4342-B048-85BDC9FD1C3A}</a:tableStyleId>
              </a:tblPr>
              <a:tblGrid>
                <a:gridCol w="1389344">
                  <a:extLst>
                    <a:ext uri="{9D8B030D-6E8A-4147-A177-3AD203B41FA5}">
                      <a16:colId xmlns:a16="http://schemas.microsoft.com/office/drawing/2014/main" val="3588592886"/>
                    </a:ext>
                  </a:extLst>
                </a:gridCol>
                <a:gridCol w="2268218">
                  <a:extLst>
                    <a:ext uri="{9D8B030D-6E8A-4147-A177-3AD203B41FA5}">
                      <a16:colId xmlns:a16="http://schemas.microsoft.com/office/drawing/2014/main" val="503862241"/>
                    </a:ext>
                  </a:extLst>
                </a:gridCol>
                <a:gridCol w="2268218">
                  <a:extLst>
                    <a:ext uri="{9D8B030D-6E8A-4147-A177-3AD203B41FA5}">
                      <a16:colId xmlns:a16="http://schemas.microsoft.com/office/drawing/2014/main" val="1274449045"/>
                    </a:ext>
                  </a:extLst>
                </a:gridCol>
                <a:gridCol w="2268218">
                  <a:extLst>
                    <a:ext uri="{9D8B030D-6E8A-4147-A177-3AD203B41FA5}">
                      <a16:colId xmlns:a16="http://schemas.microsoft.com/office/drawing/2014/main" val="2832427013"/>
                    </a:ext>
                  </a:extLst>
                </a:gridCol>
              </a:tblGrid>
              <a:tr h="355394">
                <a:tc>
                  <a:txBody>
                    <a:bodyPr/>
                    <a:lstStyle/>
                    <a:p>
                      <a:pPr marL="114935" indent="-133350" algn="ctr">
                        <a:spcAft>
                          <a:spcPts val="0"/>
                        </a:spcAft>
                      </a:pPr>
                      <a:r>
                        <a:rPr lang="ja-JP" sz="1400" b="0" kern="100" dirty="0">
                          <a:solidFill>
                            <a:schemeClr val="tx1"/>
                          </a:solidFill>
                          <a:effectLst/>
                        </a:rPr>
                        <a:t>有効回答数</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sz="1400" b="0" kern="100" dirty="0">
                          <a:solidFill>
                            <a:schemeClr val="tx1"/>
                          </a:solidFill>
                          <a:effectLst/>
                        </a:rPr>
                        <a:t>運営が改善した</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sz="1400" b="0" kern="100" dirty="0">
                          <a:solidFill>
                            <a:schemeClr val="tx1"/>
                          </a:solidFill>
                          <a:effectLst/>
                        </a:rPr>
                        <a:t>改善していない</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sz="1400" b="0" kern="100" dirty="0">
                          <a:solidFill>
                            <a:schemeClr val="tx1"/>
                          </a:solidFill>
                          <a:effectLst/>
                        </a:rPr>
                        <a:t>分からない</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extLst>
                  <a:ext uri="{0D108BD9-81ED-4DB2-BD59-A6C34878D82A}">
                    <a16:rowId xmlns:a16="http://schemas.microsoft.com/office/drawing/2014/main" val="1422319322"/>
                  </a:ext>
                </a:extLst>
              </a:tr>
              <a:tr h="495421">
                <a:tc>
                  <a:txBody>
                    <a:bodyPr/>
                    <a:lstStyle/>
                    <a:p>
                      <a:pPr marL="114935" indent="-133350" algn="ctr">
                        <a:spcAft>
                          <a:spcPts val="0"/>
                        </a:spcAft>
                      </a:pPr>
                      <a:r>
                        <a:rPr lang="en-US" sz="1400" b="0" kern="100" dirty="0" smtClean="0">
                          <a:solidFill>
                            <a:schemeClr val="tx1"/>
                          </a:solidFill>
                          <a:effectLst/>
                        </a:rPr>
                        <a:t>743</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rPr>
                        <a:t>103</a:t>
                      </a:r>
                    </a:p>
                    <a:p>
                      <a:pPr marL="114935" indent="-133350" algn="ctr">
                        <a:spcAft>
                          <a:spcPts val="0"/>
                        </a:spcAft>
                      </a:pPr>
                      <a:r>
                        <a:rPr lang="ja-JP" sz="1400" b="0" kern="100" dirty="0" smtClean="0">
                          <a:solidFill>
                            <a:schemeClr val="tx1"/>
                          </a:solidFill>
                          <a:effectLst/>
                        </a:rPr>
                        <a:t>（</a:t>
                      </a:r>
                      <a:r>
                        <a:rPr lang="en-US" sz="1400" b="0" kern="100" dirty="0" smtClean="0">
                          <a:solidFill>
                            <a:schemeClr val="tx1"/>
                          </a:solidFill>
                          <a:effectLst/>
                        </a:rPr>
                        <a:t>13.9%</a:t>
                      </a:r>
                      <a:r>
                        <a:rPr lang="ja-JP" sz="1400" b="0" kern="100" dirty="0">
                          <a:solidFill>
                            <a:schemeClr val="tx1"/>
                          </a:solidFill>
                          <a:effectLst/>
                        </a:rPr>
                        <a:t>）</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rPr>
                        <a:t>229</a:t>
                      </a:r>
                    </a:p>
                    <a:p>
                      <a:pPr marL="114935" indent="-133350" algn="ctr">
                        <a:spcAft>
                          <a:spcPts val="0"/>
                        </a:spcAft>
                      </a:pPr>
                      <a:r>
                        <a:rPr lang="ja-JP" sz="1400" b="0" kern="100" dirty="0" smtClean="0">
                          <a:solidFill>
                            <a:schemeClr val="tx1"/>
                          </a:solidFill>
                          <a:effectLst/>
                        </a:rPr>
                        <a:t>（</a:t>
                      </a:r>
                      <a:r>
                        <a:rPr lang="en-US" sz="1400" b="0" kern="100" dirty="0" smtClean="0">
                          <a:solidFill>
                            <a:schemeClr val="tx1"/>
                          </a:solidFill>
                          <a:effectLst/>
                        </a:rPr>
                        <a:t>30.8%</a:t>
                      </a:r>
                      <a:r>
                        <a:rPr lang="ja-JP" sz="1400" b="0" kern="100" dirty="0">
                          <a:solidFill>
                            <a:schemeClr val="tx1"/>
                          </a:solidFill>
                          <a:effectLst/>
                        </a:rPr>
                        <a:t>）</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rPr>
                        <a:t>411</a:t>
                      </a:r>
                    </a:p>
                    <a:p>
                      <a:pPr marL="114935" indent="-133350" algn="ctr">
                        <a:spcAft>
                          <a:spcPts val="0"/>
                        </a:spcAft>
                      </a:pPr>
                      <a:r>
                        <a:rPr lang="ja-JP" sz="1400" b="0" kern="100" dirty="0" smtClean="0">
                          <a:solidFill>
                            <a:schemeClr val="tx1"/>
                          </a:solidFill>
                          <a:effectLst/>
                        </a:rPr>
                        <a:t>（</a:t>
                      </a:r>
                      <a:r>
                        <a:rPr lang="en-US" altLang="ja-JP" sz="1400" b="0" kern="100" dirty="0" smtClean="0">
                          <a:solidFill>
                            <a:schemeClr val="tx1"/>
                          </a:solidFill>
                          <a:effectLst/>
                        </a:rPr>
                        <a:t>55</a:t>
                      </a:r>
                      <a:r>
                        <a:rPr lang="en-US" sz="1400" b="0" kern="100" dirty="0" smtClean="0">
                          <a:solidFill>
                            <a:schemeClr val="tx1"/>
                          </a:solidFill>
                          <a:effectLst/>
                        </a:rPr>
                        <a:t>.3%</a:t>
                      </a:r>
                      <a:r>
                        <a:rPr lang="ja-JP" sz="1400" b="0" kern="100" dirty="0">
                          <a:solidFill>
                            <a:schemeClr val="tx1"/>
                          </a:solidFill>
                          <a:effectLst/>
                        </a:rPr>
                        <a:t>）</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82792683"/>
                  </a:ext>
                </a:extLst>
              </a:tr>
            </a:tbl>
          </a:graphicData>
        </a:graphic>
      </p:graphicFrame>
      <p:sp>
        <p:nvSpPr>
          <p:cNvPr id="7" name="テキスト ボックス 6"/>
          <p:cNvSpPr txBox="1"/>
          <p:nvPr/>
        </p:nvSpPr>
        <p:spPr>
          <a:xfrm>
            <a:off x="7980431" y="1020729"/>
            <a:ext cx="1535631" cy="231237"/>
          </a:xfrm>
          <a:prstGeom prst="rect">
            <a:avLst/>
          </a:prstGeom>
          <a:noFill/>
        </p:spPr>
        <p:txBody>
          <a:bodyPr wrap="square" rtlCol="0">
            <a:spAutoFit/>
          </a:bodyPr>
          <a:lstStyle/>
          <a:p>
            <a:r>
              <a:rPr kumimoji="1" lang="ja-JP" altLang="en-US" sz="1200" dirty="0" smtClean="0"/>
              <a:t>（事業所）</a:t>
            </a:r>
            <a:endParaRPr kumimoji="1" lang="ja-JP" altLang="en-US" sz="1200" dirty="0"/>
          </a:p>
        </p:txBody>
      </p:sp>
      <p:sp>
        <p:nvSpPr>
          <p:cNvPr id="8" name="テキスト ボックス 7"/>
          <p:cNvSpPr txBox="1"/>
          <p:nvPr/>
        </p:nvSpPr>
        <p:spPr>
          <a:xfrm>
            <a:off x="8073284" y="3603423"/>
            <a:ext cx="1396028" cy="231237"/>
          </a:xfrm>
          <a:prstGeom prst="rect">
            <a:avLst/>
          </a:prstGeom>
          <a:noFill/>
        </p:spPr>
        <p:txBody>
          <a:bodyPr wrap="square" rtlCol="0">
            <a:spAutoFit/>
          </a:bodyPr>
          <a:lstStyle/>
          <a:p>
            <a:r>
              <a:rPr kumimoji="1" lang="ja-JP" altLang="en-US" sz="1200" dirty="0" smtClean="0"/>
              <a:t>（事業所）</a:t>
            </a:r>
            <a:endParaRPr kumimoji="1" lang="ja-JP" altLang="en-US" sz="1200" dirty="0"/>
          </a:p>
        </p:txBody>
      </p:sp>
      <p:sp>
        <p:nvSpPr>
          <p:cNvPr id="9" name="タイトル 3"/>
          <p:cNvSpPr txBox="1">
            <a:spLocks/>
          </p:cNvSpPr>
          <p:nvPr/>
        </p:nvSpPr>
        <p:spPr>
          <a:xfrm>
            <a:off x="467544" y="274737"/>
            <a:ext cx="8218488" cy="561975"/>
          </a:xfrm>
          <a:prstGeom prst="roundRect">
            <a:avLst/>
          </a:prstGeom>
          <a:gradFill>
            <a:gsLst>
              <a:gs pos="56000">
                <a:srgbClr val="7BE998"/>
              </a:gs>
              <a:gs pos="100000">
                <a:schemeClr val="bg1"/>
              </a:gs>
            </a:gsLst>
            <a:path path="circle">
              <a:fillToRect l="50000" t="50000" r="50000" b="50000"/>
            </a:path>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Bef>
                <a:spcPts val="0"/>
              </a:spcBef>
              <a:spcAft>
                <a:spcPts val="0"/>
              </a:spcAft>
              <a:defRPr/>
            </a:pPr>
            <a:r>
              <a:rPr lang="en-US" altLang="ja-JP" sz="2000" b="1" dirty="0" smtClean="0"/>
              <a:t>Ⅲ</a:t>
            </a:r>
            <a:r>
              <a:rPr lang="ja-JP" altLang="en-US" sz="2000" b="1" dirty="0" smtClean="0"/>
              <a:t>－３</a:t>
            </a:r>
            <a:r>
              <a:rPr lang="ja-JP" altLang="en-US" sz="2000" b="1" dirty="0"/>
              <a:t>　</a:t>
            </a:r>
            <a:r>
              <a:rPr lang="zh-TW" altLang="en-US" sz="2000" b="1" dirty="0"/>
              <a:t>計画相談</a:t>
            </a:r>
            <a:r>
              <a:rPr lang="zh-TW" altLang="en-US" sz="2000" b="1" dirty="0">
                <a:solidFill>
                  <a:schemeClr val="tx1"/>
                </a:solidFill>
              </a:rPr>
              <a:t>支援加算</a:t>
            </a:r>
            <a:r>
              <a:rPr lang="zh-TW" altLang="en-US" sz="2000" b="1" dirty="0" smtClean="0">
                <a:solidFill>
                  <a:schemeClr val="tx1"/>
                </a:solidFill>
              </a:rPr>
              <a:t>状況</a:t>
            </a:r>
            <a:r>
              <a:rPr lang="ja-JP" altLang="en-US" sz="2000" b="1" dirty="0" smtClean="0">
                <a:solidFill>
                  <a:schemeClr val="tx1"/>
                </a:solidFill>
              </a:rPr>
              <a:t>（令和４年４月請求分）</a:t>
            </a:r>
            <a:endParaRPr lang="ja-JP" altLang="en-US" sz="2000" b="1" dirty="0">
              <a:solidFill>
                <a:schemeClr val="tx1"/>
              </a:solidFill>
            </a:endParaRPr>
          </a:p>
        </p:txBody>
      </p:sp>
      <p:sp>
        <p:nvSpPr>
          <p:cNvPr id="10" name="テキスト ボックス 9"/>
          <p:cNvSpPr txBox="1"/>
          <p:nvPr/>
        </p:nvSpPr>
        <p:spPr>
          <a:xfrm>
            <a:off x="7452320" y="27957"/>
            <a:ext cx="1261884" cy="304699"/>
          </a:xfrm>
          <a:prstGeom prst="rect">
            <a:avLst/>
          </a:prstGeom>
          <a:noFill/>
        </p:spPr>
        <p:txBody>
          <a:bodyPr wrap="none" rtlCol="0">
            <a:spAutoFit/>
          </a:bodyPr>
          <a:lstStyle/>
          <a:p>
            <a:r>
              <a:rPr kumimoji="1" lang="ja-JP" altLang="en-US" sz="1200" dirty="0" smtClean="0"/>
              <a:t>＜府追加項目＞</a:t>
            </a:r>
            <a:endParaRPr kumimoji="1" lang="ja-JP" altLang="en-US" sz="1600" dirty="0"/>
          </a:p>
        </p:txBody>
      </p:sp>
      <p:sp>
        <p:nvSpPr>
          <p:cNvPr id="11" name="テキスト ボックス 10"/>
          <p:cNvSpPr txBox="1"/>
          <p:nvPr/>
        </p:nvSpPr>
        <p:spPr>
          <a:xfrm>
            <a:off x="611560" y="2176195"/>
            <a:ext cx="7958628" cy="1015663"/>
          </a:xfrm>
          <a:prstGeom prst="rect">
            <a:avLst/>
          </a:prstGeom>
          <a:noFill/>
          <a:ln>
            <a:solidFill>
              <a:schemeClr val="tx1"/>
            </a:solidFill>
            <a:prstDash val="dashDot"/>
          </a:ln>
        </p:spPr>
        <p:txBody>
          <a:bodyPr wrap="square" rtlCol="0">
            <a:spAutoFit/>
          </a:bodyPr>
          <a:lstStyle/>
          <a:p>
            <a:r>
              <a:rPr kumimoji="1" lang="ja-JP" altLang="en-US" sz="1200" dirty="0" smtClean="0"/>
              <a:t>（その他の</a:t>
            </a:r>
            <a:r>
              <a:rPr lang="ja-JP" altLang="en-US" sz="1200" dirty="0" smtClean="0"/>
              <a:t>理由）：</a:t>
            </a:r>
            <a:endParaRPr lang="en-US" altLang="ja-JP" sz="1200" dirty="0" smtClean="0"/>
          </a:p>
          <a:p>
            <a:r>
              <a:rPr lang="ja-JP" altLang="en-US" sz="1200" dirty="0"/>
              <a:t>作成する書式が</a:t>
            </a:r>
            <a:r>
              <a:rPr lang="ja-JP" altLang="en-US" sz="1200" dirty="0" smtClean="0"/>
              <a:t>多い</a:t>
            </a:r>
            <a:r>
              <a:rPr lang="ja-JP" altLang="en-US" sz="1200" dirty="0"/>
              <a:t>／　コロナ禍の中、電話による聞き取りに</a:t>
            </a:r>
            <a:r>
              <a:rPr lang="ja-JP" altLang="en-US" sz="1200" dirty="0" smtClean="0"/>
              <a:t>なった／</a:t>
            </a:r>
            <a:r>
              <a:rPr lang="ja-JP" altLang="en-US" sz="1200" dirty="0"/>
              <a:t>　加算算定に係る業務量の増加に対応できない</a:t>
            </a:r>
            <a:r>
              <a:rPr lang="ja-JP" altLang="en-US" sz="1200" dirty="0" smtClean="0"/>
              <a:t>／　多忙のため相談員と請求担当との調整ができない／　人員不足のため、加算を精査していくこと</a:t>
            </a:r>
            <a:r>
              <a:rPr lang="ja-JP" altLang="en-US" sz="1200" dirty="0"/>
              <a:t>が負担／　兼務</a:t>
            </a:r>
            <a:r>
              <a:rPr lang="ja-JP" altLang="en-US" sz="1200" dirty="0" smtClean="0"/>
              <a:t>している相談員の対応状況と加算内容を把握して請求することが負担／　手続きの概要を確認できていない／　報酬が少額／</a:t>
            </a:r>
            <a:r>
              <a:rPr lang="ja-JP" altLang="en-US" sz="1200" dirty="0"/>
              <a:t>　</a:t>
            </a:r>
            <a:r>
              <a:rPr lang="ja-JP" altLang="en-US" sz="1200" dirty="0" smtClean="0"/>
              <a:t>相談員が離職し、実績が把握できない</a:t>
            </a:r>
            <a:endParaRPr lang="ja-JP" altLang="ja-JP" sz="1200" dirty="0"/>
          </a:p>
        </p:txBody>
      </p:sp>
      <p:sp>
        <p:nvSpPr>
          <p:cNvPr id="13" name="テキスト ボックス 12"/>
          <p:cNvSpPr txBox="1"/>
          <p:nvPr/>
        </p:nvSpPr>
        <p:spPr>
          <a:xfrm>
            <a:off x="611560" y="4869160"/>
            <a:ext cx="7958628" cy="1384995"/>
          </a:xfrm>
          <a:prstGeom prst="rect">
            <a:avLst/>
          </a:prstGeom>
          <a:noFill/>
          <a:ln>
            <a:solidFill>
              <a:schemeClr val="tx1"/>
            </a:solidFill>
            <a:prstDash val="dashDot"/>
          </a:ln>
        </p:spPr>
        <p:txBody>
          <a:bodyPr wrap="square" rtlCol="0">
            <a:spAutoFit/>
          </a:bodyPr>
          <a:lstStyle/>
          <a:p>
            <a:r>
              <a:rPr lang="ja-JP" altLang="en-US" sz="1200" dirty="0" smtClean="0"/>
              <a:t>（改善</a:t>
            </a:r>
            <a:r>
              <a:rPr lang="ja-JP" altLang="en-US" sz="1200" dirty="0"/>
              <a:t>していない場合</a:t>
            </a:r>
            <a:r>
              <a:rPr lang="ja-JP" altLang="en-US" sz="1200" dirty="0" smtClean="0"/>
              <a:t>、その理由）：</a:t>
            </a:r>
            <a:endParaRPr lang="en-US" altLang="ja-JP" sz="1200" dirty="0" smtClean="0"/>
          </a:p>
          <a:p>
            <a:r>
              <a:rPr lang="ja-JP" altLang="en-US" sz="1200" dirty="0" smtClean="0"/>
              <a:t>報酬単価</a:t>
            </a:r>
            <a:r>
              <a:rPr lang="ja-JP" altLang="en-US" sz="1200" dirty="0"/>
              <a:t>が低い／　介護</a:t>
            </a:r>
            <a:r>
              <a:rPr lang="ja-JP" altLang="en-US" sz="1200" dirty="0" smtClean="0"/>
              <a:t>保険と異なり月</a:t>
            </a:r>
            <a:r>
              <a:rPr lang="ja-JP" altLang="en-US" sz="1200" dirty="0"/>
              <a:t>により利用者数にばらつきがあり安定しない</a:t>
            </a:r>
            <a:r>
              <a:rPr lang="ja-JP" altLang="en-US" sz="1200" dirty="0" smtClean="0"/>
              <a:t>／　相談</a:t>
            </a:r>
            <a:r>
              <a:rPr lang="ja-JP" altLang="en-US" sz="1200" dirty="0"/>
              <a:t>実績に対して、報酬が見合わって</a:t>
            </a:r>
            <a:r>
              <a:rPr lang="ja-JP" altLang="en-US" sz="1200" dirty="0" smtClean="0"/>
              <a:t>いない／　加算</a:t>
            </a:r>
            <a:r>
              <a:rPr lang="ja-JP" altLang="en-US" sz="1200" dirty="0"/>
              <a:t>要件のすべてを満たさないと加算できず</a:t>
            </a:r>
            <a:r>
              <a:rPr lang="ja-JP" altLang="en-US" sz="1200" dirty="0" smtClean="0"/>
              <a:t>、加算</a:t>
            </a:r>
            <a:r>
              <a:rPr lang="ja-JP" altLang="en-US" sz="1200" dirty="0"/>
              <a:t>できないもの</a:t>
            </a:r>
            <a:r>
              <a:rPr lang="ja-JP" altLang="en-US" sz="1200" dirty="0" smtClean="0"/>
              <a:t>が多い／</a:t>
            </a:r>
            <a:r>
              <a:rPr lang="ja-JP" altLang="en-US" sz="1200" dirty="0"/>
              <a:t>　</a:t>
            </a:r>
            <a:r>
              <a:rPr lang="ja-JP" altLang="en-US" sz="1200" dirty="0" smtClean="0"/>
              <a:t>書類作成に追われ相談員</a:t>
            </a:r>
            <a:r>
              <a:rPr lang="ja-JP" altLang="en-US" sz="1200" dirty="0"/>
              <a:t>の負担が</a:t>
            </a:r>
            <a:r>
              <a:rPr lang="ja-JP" altLang="en-US" sz="1200" dirty="0" smtClean="0"/>
              <a:t>大きくなる</a:t>
            </a:r>
            <a:r>
              <a:rPr lang="ja-JP" altLang="en-US" sz="1200" dirty="0"/>
              <a:t>ため、</a:t>
            </a:r>
            <a:r>
              <a:rPr lang="ja-JP" altLang="en-US" sz="1200" dirty="0" smtClean="0"/>
              <a:t>担当相談件数を減らすこととなり、多少</a:t>
            </a:r>
            <a:r>
              <a:rPr lang="ja-JP" altLang="en-US" sz="1200" dirty="0"/>
              <a:t>の単価が上がっても事業としては改善に</a:t>
            </a:r>
            <a:r>
              <a:rPr lang="ja-JP" altLang="en-US" sz="1200" dirty="0" smtClean="0"/>
              <a:t>至らない／　請求</a:t>
            </a:r>
            <a:r>
              <a:rPr lang="ja-JP" altLang="en-US" sz="1200" dirty="0"/>
              <a:t>できる件数が限られている。／　多少は改善したが、そもそもの赤字を埋めるほどには至っていない／　細かな書類作成が</a:t>
            </a:r>
            <a:r>
              <a:rPr lang="ja-JP" altLang="en-US" sz="1200" dirty="0" smtClean="0"/>
              <a:t>増えた／　利用件数が減った。</a:t>
            </a:r>
            <a:r>
              <a:rPr lang="ja-JP" altLang="en-US" sz="1200" dirty="0"/>
              <a:t>／　感染予防のためケア会議</a:t>
            </a:r>
            <a:r>
              <a:rPr lang="ja-JP" altLang="en-US" sz="1200" dirty="0" smtClean="0"/>
              <a:t>などが開催しにくい／</a:t>
            </a:r>
            <a:r>
              <a:rPr lang="ja-JP" altLang="en-US" sz="1200" dirty="0"/>
              <a:t>　基本報酬や加算が増額されているが、加算の要件が厳しいため、加算算定に</a:t>
            </a:r>
            <a:r>
              <a:rPr lang="ja-JP" altLang="en-US" sz="1200" dirty="0" smtClean="0"/>
              <a:t>至らない</a:t>
            </a:r>
            <a:endParaRPr lang="en-US" altLang="ja-JP" sz="1200" dirty="0" smtClean="0"/>
          </a:p>
        </p:txBody>
      </p:sp>
    </p:spTree>
    <p:extLst>
      <p:ext uri="{BB962C8B-B14F-4D97-AF65-F5344CB8AC3E}">
        <p14:creationId xmlns:p14="http://schemas.microsoft.com/office/powerpoint/2010/main" val="42663900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A4073C42-6A3B-4481-9A5D-F17DC83FF158}" type="slidenum">
              <a:rPr lang="ja-JP" altLang="en-US" smtClean="0"/>
              <a:pPr>
                <a:defRPr/>
              </a:pPr>
              <a:t>21</a:t>
            </a:fld>
            <a:endParaRPr lang="ja-JP" altLang="en-US"/>
          </a:p>
        </p:txBody>
      </p:sp>
      <p:graphicFrame>
        <p:nvGraphicFramePr>
          <p:cNvPr id="3" name="表 2"/>
          <p:cNvGraphicFramePr>
            <a:graphicFrameLocks noGrp="1"/>
          </p:cNvGraphicFramePr>
          <p:nvPr>
            <p:extLst>
              <p:ext uri="{D42A27DB-BD31-4B8C-83A1-F6EECF244321}">
                <p14:modId xmlns:p14="http://schemas.microsoft.com/office/powerpoint/2010/main" val="3701069842"/>
              </p:ext>
            </p:extLst>
          </p:nvPr>
        </p:nvGraphicFramePr>
        <p:xfrm>
          <a:off x="395536" y="1052736"/>
          <a:ext cx="8424937" cy="3168352"/>
        </p:xfrm>
        <a:graphic>
          <a:graphicData uri="http://schemas.openxmlformats.org/drawingml/2006/table">
            <a:tbl>
              <a:tblPr firstRow="1" firstCol="1" bandRow="1">
                <a:tableStyleId>{5C22544A-7EE6-4342-B048-85BDC9FD1C3A}</a:tableStyleId>
              </a:tblPr>
              <a:tblGrid>
                <a:gridCol w="3838476">
                  <a:extLst>
                    <a:ext uri="{9D8B030D-6E8A-4147-A177-3AD203B41FA5}">
                      <a16:colId xmlns:a16="http://schemas.microsoft.com/office/drawing/2014/main" val="3745664618"/>
                    </a:ext>
                  </a:extLst>
                </a:gridCol>
                <a:gridCol w="3218308">
                  <a:extLst>
                    <a:ext uri="{9D8B030D-6E8A-4147-A177-3AD203B41FA5}">
                      <a16:colId xmlns:a16="http://schemas.microsoft.com/office/drawing/2014/main" val="4136200422"/>
                    </a:ext>
                  </a:extLst>
                </a:gridCol>
                <a:gridCol w="1368153">
                  <a:extLst>
                    <a:ext uri="{9D8B030D-6E8A-4147-A177-3AD203B41FA5}">
                      <a16:colId xmlns:a16="http://schemas.microsoft.com/office/drawing/2014/main" val="3863332254"/>
                    </a:ext>
                  </a:extLst>
                </a:gridCol>
              </a:tblGrid>
              <a:tr h="529259">
                <a:tc>
                  <a:txBody>
                    <a:bodyPr/>
                    <a:lstStyle/>
                    <a:p>
                      <a:pPr marL="133350" indent="-133350" algn="just">
                        <a:spcAft>
                          <a:spcPts val="0"/>
                        </a:spcAft>
                      </a:pPr>
                      <a:r>
                        <a:rPr lang="ja-JP" sz="1400" b="0" kern="100" dirty="0">
                          <a:solidFill>
                            <a:schemeClr val="tx1"/>
                          </a:solidFill>
                          <a:effectLst/>
                        </a:rPr>
                        <a:t>１週間の平均対応回数</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33350" indent="-133350" algn="just">
                        <a:spcAft>
                          <a:spcPts val="0"/>
                        </a:spcAft>
                      </a:pPr>
                      <a:r>
                        <a:rPr lang="en-US" sz="1400" b="0" kern="100" dirty="0">
                          <a:solidFill>
                            <a:schemeClr val="tx1"/>
                          </a:solidFill>
                          <a:effectLst/>
                        </a:rPr>
                        <a:t>12</a:t>
                      </a:r>
                      <a:r>
                        <a:rPr lang="ja-JP" sz="1400" b="0" kern="100" dirty="0">
                          <a:solidFill>
                            <a:schemeClr val="tx1"/>
                          </a:solidFill>
                          <a:effectLst/>
                        </a:rPr>
                        <a:t>回</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33350" indent="-133350" algn="ctr">
                        <a:spcAft>
                          <a:spcPts val="0"/>
                        </a:spcAft>
                      </a:pPr>
                      <a:r>
                        <a:rPr lang="ja-JP" sz="1200" b="0" kern="100" dirty="0">
                          <a:solidFill>
                            <a:schemeClr val="tx1"/>
                          </a:solidFill>
                          <a:effectLst/>
                        </a:rPr>
                        <a:t>合計</a:t>
                      </a:r>
                      <a:r>
                        <a:rPr lang="ja-JP" sz="1400" b="0" kern="100" dirty="0">
                          <a:solidFill>
                            <a:schemeClr val="tx1"/>
                          </a:solidFill>
                          <a:effectLst/>
                        </a:rPr>
                        <a:t>：</a:t>
                      </a:r>
                      <a:r>
                        <a:rPr lang="en-US" sz="1400" b="0" kern="100" dirty="0" smtClean="0">
                          <a:solidFill>
                            <a:schemeClr val="tx1"/>
                          </a:solidFill>
                          <a:effectLst/>
                        </a:rPr>
                        <a:t>6,704</a:t>
                      </a:r>
                      <a:r>
                        <a:rPr lang="ja-JP" sz="1400" b="0" kern="100" dirty="0" smtClean="0">
                          <a:solidFill>
                            <a:schemeClr val="tx1"/>
                          </a:solidFill>
                          <a:effectLst/>
                        </a:rPr>
                        <a:t>回</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7614828"/>
                  </a:ext>
                </a:extLst>
              </a:tr>
              <a:tr h="529259">
                <a:tc>
                  <a:txBody>
                    <a:bodyPr/>
                    <a:lstStyle/>
                    <a:p>
                      <a:pPr marL="133350" indent="-133350" algn="just">
                        <a:spcAft>
                          <a:spcPts val="0"/>
                        </a:spcAft>
                      </a:pPr>
                      <a:r>
                        <a:rPr lang="ja-JP" sz="1400" b="0" kern="100" dirty="0">
                          <a:solidFill>
                            <a:schemeClr val="tx1"/>
                          </a:solidFill>
                          <a:effectLst/>
                        </a:rPr>
                        <a:t>１日当たりの平均所要時間</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33350" indent="-133350" algn="just">
                        <a:spcAft>
                          <a:spcPts val="0"/>
                        </a:spcAft>
                      </a:pPr>
                      <a:r>
                        <a:rPr lang="en-US" altLang="ja-JP" sz="1400" b="0" kern="100" dirty="0" smtClean="0">
                          <a:solidFill>
                            <a:schemeClr val="tx1"/>
                          </a:solidFill>
                          <a:effectLst/>
                        </a:rPr>
                        <a:t>94</a:t>
                      </a:r>
                      <a:r>
                        <a:rPr lang="ja-JP" sz="1400" b="0" kern="100" dirty="0" smtClean="0">
                          <a:solidFill>
                            <a:schemeClr val="tx1"/>
                          </a:solidFill>
                          <a:effectLst/>
                        </a:rPr>
                        <a:t>分</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33350" indent="-133350" algn="ctr">
                        <a:spcAft>
                          <a:spcPts val="0"/>
                        </a:spcAft>
                      </a:pPr>
                      <a:r>
                        <a:rPr lang="ja-JP" sz="1200" b="0" kern="100" dirty="0">
                          <a:solidFill>
                            <a:schemeClr val="tx1"/>
                          </a:solidFill>
                          <a:effectLst/>
                        </a:rPr>
                        <a:t>合計</a:t>
                      </a:r>
                      <a:r>
                        <a:rPr lang="ja-JP" sz="1400" b="0" kern="100" dirty="0">
                          <a:solidFill>
                            <a:schemeClr val="tx1"/>
                          </a:solidFill>
                          <a:effectLst/>
                        </a:rPr>
                        <a:t>：</a:t>
                      </a:r>
                      <a:r>
                        <a:rPr lang="en-US" sz="1400" b="0" kern="100" dirty="0" smtClean="0">
                          <a:solidFill>
                            <a:schemeClr val="tx1"/>
                          </a:solidFill>
                          <a:effectLst/>
                        </a:rPr>
                        <a:t>50,011</a:t>
                      </a:r>
                      <a:r>
                        <a:rPr lang="ja-JP" sz="1400" b="0" kern="100" dirty="0" smtClean="0">
                          <a:solidFill>
                            <a:schemeClr val="tx1"/>
                          </a:solidFill>
                          <a:effectLst/>
                        </a:rPr>
                        <a:t>分</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1162995"/>
                  </a:ext>
                </a:extLst>
              </a:tr>
              <a:tr h="309634">
                <a:tc rowSpan="6">
                  <a:txBody>
                    <a:bodyPr/>
                    <a:lstStyle/>
                    <a:p>
                      <a:pPr marL="133350" indent="-133350" algn="just">
                        <a:spcAft>
                          <a:spcPts val="0"/>
                        </a:spcAft>
                      </a:pPr>
                      <a:r>
                        <a:rPr lang="ja-JP" sz="1400" b="0" kern="100" dirty="0">
                          <a:solidFill>
                            <a:schemeClr val="tx1"/>
                          </a:solidFill>
                          <a:effectLst/>
                        </a:rPr>
                        <a:t>対応頻度が「１週間に２回以上」ある相談対応等</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33350" indent="-133350" algn="just">
                        <a:spcAft>
                          <a:spcPts val="0"/>
                        </a:spcAft>
                      </a:pPr>
                      <a:r>
                        <a:rPr lang="ja-JP" sz="1400" b="0" kern="100" dirty="0">
                          <a:solidFill>
                            <a:schemeClr val="tx1"/>
                          </a:solidFill>
                          <a:effectLst/>
                        </a:rPr>
                        <a:t>スケジュール等の確認に関する電話対応</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33350" indent="-133350" algn="ctr">
                        <a:spcAft>
                          <a:spcPts val="0"/>
                        </a:spcAft>
                      </a:pPr>
                      <a:r>
                        <a:rPr lang="en-US" sz="1400" b="0" kern="100" dirty="0" smtClean="0">
                          <a:solidFill>
                            <a:schemeClr val="tx1"/>
                          </a:solidFill>
                          <a:effectLst/>
                        </a:rPr>
                        <a:t>468</a:t>
                      </a:r>
                      <a:r>
                        <a:rPr lang="ja-JP" sz="1400" b="0" kern="100" dirty="0" smtClean="0">
                          <a:solidFill>
                            <a:schemeClr val="tx1"/>
                          </a:solidFill>
                          <a:effectLst/>
                        </a:rPr>
                        <a:t>事業所</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2839927"/>
                  </a:ext>
                </a:extLst>
              </a:tr>
              <a:tr h="360040">
                <a:tc vMerge="1">
                  <a:txBody>
                    <a:bodyPr/>
                    <a:lstStyle/>
                    <a:p>
                      <a:endParaRPr kumimoji="1" lang="ja-JP" altLang="en-US"/>
                    </a:p>
                  </a:txBody>
                  <a:tcPr/>
                </a:tc>
                <a:tc>
                  <a:txBody>
                    <a:bodyPr/>
                    <a:lstStyle/>
                    <a:p>
                      <a:pPr marL="133350" indent="-133350" algn="just">
                        <a:spcAft>
                          <a:spcPts val="0"/>
                        </a:spcAft>
                      </a:pPr>
                      <a:r>
                        <a:rPr lang="ja-JP" sz="1400" b="0" kern="100" dirty="0">
                          <a:solidFill>
                            <a:schemeClr val="tx1"/>
                          </a:solidFill>
                          <a:effectLst/>
                        </a:rPr>
                        <a:t>書類提出等の確認・支援等の対応</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33350" indent="-133350" algn="ctr">
                        <a:spcAft>
                          <a:spcPts val="0"/>
                        </a:spcAft>
                      </a:pPr>
                      <a:r>
                        <a:rPr lang="en-US" altLang="ja-JP" sz="1400" b="0" kern="100" dirty="0" smtClean="0">
                          <a:solidFill>
                            <a:schemeClr val="tx1"/>
                          </a:solidFill>
                          <a:effectLst/>
                        </a:rPr>
                        <a:t>501</a:t>
                      </a:r>
                      <a:r>
                        <a:rPr lang="ja-JP" sz="1400" b="0" kern="100" dirty="0" smtClean="0">
                          <a:solidFill>
                            <a:schemeClr val="tx1"/>
                          </a:solidFill>
                          <a:effectLst/>
                        </a:rPr>
                        <a:t>事業所</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0692363"/>
                  </a:ext>
                </a:extLst>
              </a:tr>
              <a:tr h="360040">
                <a:tc vMerge="1">
                  <a:txBody>
                    <a:bodyPr/>
                    <a:lstStyle/>
                    <a:p>
                      <a:endParaRPr kumimoji="1" lang="ja-JP" altLang="en-US"/>
                    </a:p>
                  </a:txBody>
                  <a:tcPr/>
                </a:tc>
                <a:tc>
                  <a:txBody>
                    <a:bodyPr/>
                    <a:lstStyle/>
                    <a:p>
                      <a:pPr marL="133350" indent="-133350" algn="just">
                        <a:spcAft>
                          <a:spcPts val="0"/>
                        </a:spcAft>
                      </a:pPr>
                      <a:r>
                        <a:rPr lang="ja-JP" sz="1400" b="0" kern="100" dirty="0">
                          <a:solidFill>
                            <a:schemeClr val="tx1"/>
                          </a:solidFill>
                          <a:effectLst/>
                        </a:rPr>
                        <a:t>予定のキャンセル等の対応</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33350" indent="-133350" algn="ctr">
                        <a:spcAft>
                          <a:spcPts val="0"/>
                        </a:spcAft>
                      </a:pPr>
                      <a:r>
                        <a:rPr lang="en-US" sz="1400" b="0" kern="100" dirty="0" smtClean="0">
                          <a:solidFill>
                            <a:schemeClr val="tx1"/>
                          </a:solidFill>
                          <a:effectLst/>
                        </a:rPr>
                        <a:t>370</a:t>
                      </a:r>
                      <a:r>
                        <a:rPr lang="ja-JP" sz="1400" b="0" kern="100" dirty="0" smtClean="0">
                          <a:solidFill>
                            <a:schemeClr val="tx1"/>
                          </a:solidFill>
                          <a:effectLst/>
                        </a:rPr>
                        <a:t>事業所</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7653164"/>
                  </a:ext>
                </a:extLst>
              </a:tr>
              <a:tr h="360040">
                <a:tc vMerge="1">
                  <a:txBody>
                    <a:bodyPr/>
                    <a:lstStyle/>
                    <a:p>
                      <a:endParaRPr kumimoji="1" lang="ja-JP" altLang="en-US"/>
                    </a:p>
                  </a:txBody>
                  <a:tcPr/>
                </a:tc>
                <a:tc>
                  <a:txBody>
                    <a:bodyPr/>
                    <a:lstStyle/>
                    <a:p>
                      <a:pPr marL="133350" indent="-133350" algn="just">
                        <a:spcAft>
                          <a:spcPts val="0"/>
                        </a:spcAft>
                      </a:pPr>
                      <a:r>
                        <a:rPr lang="ja-JP" sz="1400" b="0" kern="100" dirty="0">
                          <a:solidFill>
                            <a:schemeClr val="tx1"/>
                          </a:solidFill>
                          <a:effectLst/>
                        </a:rPr>
                        <a:t>金銭のトラブルに関する対応</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33350" indent="-133350" algn="ctr">
                        <a:spcAft>
                          <a:spcPts val="0"/>
                        </a:spcAft>
                      </a:pPr>
                      <a:r>
                        <a:rPr lang="en-US" sz="1400" b="0" kern="100" dirty="0" smtClean="0">
                          <a:solidFill>
                            <a:schemeClr val="tx1"/>
                          </a:solidFill>
                          <a:effectLst/>
                        </a:rPr>
                        <a:t>266</a:t>
                      </a:r>
                      <a:r>
                        <a:rPr lang="ja-JP" sz="1400" b="0" kern="100" dirty="0" smtClean="0">
                          <a:solidFill>
                            <a:schemeClr val="tx1"/>
                          </a:solidFill>
                          <a:effectLst/>
                        </a:rPr>
                        <a:t>事業所</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3868239"/>
                  </a:ext>
                </a:extLst>
              </a:tr>
              <a:tr h="360040">
                <a:tc vMerge="1">
                  <a:txBody>
                    <a:bodyPr/>
                    <a:lstStyle/>
                    <a:p>
                      <a:endParaRPr kumimoji="1" lang="ja-JP" altLang="en-US"/>
                    </a:p>
                  </a:txBody>
                  <a:tcPr/>
                </a:tc>
                <a:tc>
                  <a:txBody>
                    <a:bodyPr/>
                    <a:lstStyle/>
                    <a:p>
                      <a:pPr marL="133350" indent="-133350" algn="just">
                        <a:spcAft>
                          <a:spcPts val="0"/>
                        </a:spcAft>
                      </a:pPr>
                      <a:r>
                        <a:rPr lang="ja-JP" sz="1400" b="0" kern="100" dirty="0">
                          <a:solidFill>
                            <a:schemeClr val="tx1"/>
                          </a:solidFill>
                          <a:effectLst/>
                        </a:rPr>
                        <a:t>通院の同行等の対応</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33350" indent="-133350" algn="ctr">
                        <a:spcAft>
                          <a:spcPts val="0"/>
                        </a:spcAft>
                      </a:pPr>
                      <a:r>
                        <a:rPr lang="en-US" sz="1400" b="0" kern="100" dirty="0" smtClean="0">
                          <a:solidFill>
                            <a:schemeClr val="tx1"/>
                          </a:solidFill>
                          <a:effectLst/>
                        </a:rPr>
                        <a:t>344</a:t>
                      </a:r>
                      <a:r>
                        <a:rPr lang="ja-JP" sz="1400" b="0" kern="100" dirty="0" smtClean="0">
                          <a:solidFill>
                            <a:schemeClr val="tx1"/>
                          </a:solidFill>
                          <a:effectLst/>
                        </a:rPr>
                        <a:t>事業所</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8405073"/>
                  </a:ext>
                </a:extLst>
              </a:tr>
              <a:tr h="360040">
                <a:tc vMerge="1">
                  <a:txBody>
                    <a:bodyPr/>
                    <a:lstStyle/>
                    <a:p>
                      <a:endParaRPr kumimoji="1" lang="ja-JP" altLang="en-US"/>
                    </a:p>
                  </a:txBody>
                  <a:tcPr/>
                </a:tc>
                <a:tc>
                  <a:txBody>
                    <a:bodyPr/>
                    <a:lstStyle/>
                    <a:p>
                      <a:pPr marL="133350" indent="-133350" algn="just">
                        <a:spcAft>
                          <a:spcPts val="0"/>
                        </a:spcAft>
                      </a:pPr>
                      <a:r>
                        <a:rPr lang="ja-JP" sz="1400" b="0" kern="100" dirty="0">
                          <a:solidFill>
                            <a:schemeClr val="tx1"/>
                          </a:solidFill>
                          <a:effectLst/>
                        </a:rPr>
                        <a:t>その他</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33350" indent="-133350" algn="ctr">
                        <a:spcAft>
                          <a:spcPts val="0"/>
                        </a:spcAft>
                      </a:pPr>
                      <a:r>
                        <a:rPr lang="en-US" sz="1400" b="0" kern="100" dirty="0" smtClean="0">
                          <a:solidFill>
                            <a:schemeClr val="tx1"/>
                          </a:solidFill>
                          <a:effectLst/>
                        </a:rPr>
                        <a:t>241</a:t>
                      </a:r>
                      <a:r>
                        <a:rPr lang="ja-JP" sz="1400" b="0" kern="100" dirty="0" smtClean="0">
                          <a:solidFill>
                            <a:schemeClr val="tx1"/>
                          </a:solidFill>
                          <a:effectLst/>
                        </a:rPr>
                        <a:t>事業所</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62048925"/>
                  </a:ext>
                </a:extLst>
              </a:tr>
            </a:tbl>
          </a:graphicData>
        </a:graphic>
      </p:graphicFrame>
      <p:sp>
        <p:nvSpPr>
          <p:cNvPr id="5" name="タイトル 3"/>
          <p:cNvSpPr txBox="1">
            <a:spLocks/>
          </p:cNvSpPr>
          <p:nvPr/>
        </p:nvSpPr>
        <p:spPr>
          <a:xfrm>
            <a:off x="467544" y="282169"/>
            <a:ext cx="8218488" cy="561975"/>
          </a:xfrm>
          <a:prstGeom prst="roundRect">
            <a:avLst/>
          </a:prstGeom>
          <a:gradFill>
            <a:gsLst>
              <a:gs pos="66000">
                <a:srgbClr val="7BE998"/>
              </a:gs>
              <a:gs pos="100000">
                <a:schemeClr val="bg1"/>
              </a:gs>
            </a:gsLst>
            <a:path path="circle">
              <a:fillToRect l="50000" t="50000" r="50000" b="50000"/>
            </a:path>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Bef>
                <a:spcPts val="0"/>
              </a:spcBef>
              <a:spcAft>
                <a:spcPts val="0"/>
              </a:spcAft>
              <a:defRPr/>
            </a:pPr>
            <a:r>
              <a:rPr lang="en-US" altLang="ja-JP" sz="2000" b="1" dirty="0"/>
              <a:t>Ⅳ</a:t>
            </a:r>
            <a:r>
              <a:rPr lang="ja-JP" altLang="en-US" sz="2000" b="1" dirty="0"/>
              <a:t>　</a:t>
            </a:r>
            <a:r>
              <a:rPr lang="ja-JP" altLang="en-US" sz="2000" b="1" dirty="0" smtClean="0"/>
              <a:t>基本相談以外で報酬に反映されない相談対応について</a:t>
            </a:r>
            <a:endParaRPr lang="ja-JP" altLang="en-US" sz="2000" b="1" dirty="0"/>
          </a:p>
        </p:txBody>
      </p:sp>
      <p:sp>
        <p:nvSpPr>
          <p:cNvPr id="6" name="テキスト ボックス 5"/>
          <p:cNvSpPr txBox="1"/>
          <p:nvPr/>
        </p:nvSpPr>
        <p:spPr>
          <a:xfrm>
            <a:off x="395536" y="4429680"/>
            <a:ext cx="8424937" cy="1015663"/>
          </a:xfrm>
          <a:prstGeom prst="rect">
            <a:avLst/>
          </a:prstGeom>
          <a:noFill/>
          <a:ln>
            <a:solidFill>
              <a:schemeClr val="tx1"/>
            </a:solidFill>
            <a:prstDash val="dashDot"/>
          </a:ln>
        </p:spPr>
        <p:txBody>
          <a:bodyPr wrap="square" rtlCol="0">
            <a:spAutoFit/>
          </a:bodyPr>
          <a:lstStyle/>
          <a:p>
            <a:r>
              <a:rPr lang="ja-JP" altLang="en-US" sz="1200" dirty="0" smtClean="0"/>
              <a:t>（その他）：</a:t>
            </a:r>
            <a:endParaRPr lang="en-US" altLang="ja-JP" sz="1200" dirty="0" smtClean="0"/>
          </a:p>
          <a:p>
            <a:r>
              <a:rPr lang="ja-JP" altLang="en-US" sz="1200" dirty="0" smtClean="0"/>
              <a:t>家族間</a:t>
            </a:r>
            <a:r>
              <a:rPr lang="ja-JP" altLang="en-US" sz="1200" dirty="0"/>
              <a:t>（子育て含む）の相談／　不安、体調不良、</a:t>
            </a:r>
            <a:r>
              <a:rPr lang="ja-JP" altLang="en-US" sz="1200" dirty="0" smtClean="0"/>
              <a:t>苦情に関する訴えの</a:t>
            </a:r>
            <a:r>
              <a:rPr lang="ja-JP" altLang="en-US" sz="1200" dirty="0"/>
              <a:t>傾聴／　頻回な電話／　家族</a:t>
            </a:r>
            <a:r>
              <a:rPr lang="ja-JP" altLang="en-US" sz="1200" dirty="0" smtClean="0"/>
              <a:t>、近隣住民、事業所等と</a:t>
            </a:r>
            <a:r>
              <a:rPr lang="ja-JP" altLang="en-US" sz="1200" dirty="0"/>
              <a:t>の</a:t>
            </a:r>
            <a:r>
              <a:rPr lang="ja-JP" altLang="en-US" sz="1200" dirty="0" smtClean="0"/>
              <a:t>トラブルの仲介</a:t>
            </a:r>
            <a:r>
              <a:rPr lang="ja-JP" altLang="en-US" sz="1200" dirty="0"/>
              <a:t>／　夜間の緊急</a:t>
            </a:r>
            <a:r>
              <a:rPr lang="ja-JP" altLang="en-US" sz="1200" dirty="0" smtClean="0"/>
              <a:t>対応／</a:t>
            </a:r>
            <a:r>
              <a:rPr lang="ja-JP" altLang="en-US" sz="1200" dirty="0"/>
              <a:t>　</a:t>
            </a:r>
            <a:r>
              <a:rPr lang="ja-JP" altLang="en-US" sz="1200" dirty="0" smtClean="0"/>
              <a:t>幻聴幻覚への対応／</a:t>
            </a:r>
            <a:r>
              <a:rPr lang="ja-JP" altLang="en-US" sz="1200" dirty="0"/>
              <a:t>　安否</a:t>
            </a:r>
            <a:r>
              <a:rPr lang="ja-JP" altLang="en-US" sz="1200" dirty="0" smtClean="0"/>
              <a:t>確認／</a:t>
            </a:r>
            <a:r>
              <a:rPr lang="ja-JP" altLang="en-US" sz="1200" dirty="0"/>
              <a:t>　</a:t>
            </a:r>
            <a:r>
              <a:rPr lang="ja-JP" altLang="en-US" sz="1200" dirty="0" smtClean="0"/>
              <a:t>家族</a:t>
            </a:r>
            <a:r>
              <a:rPr lang="ja-JP" altLang="en-US" sz="1200" dirty="0"/>
              <a:t>や</a:t>
            </a:r>
            <a:r>
              <a:rPr lang="ja-JP" altLang="en-US" sz="1200" dirty="0" smtClean="0"/>
              <a:t>関係者との</a:t>
            </a:r>
            <a:r>
              <a:rPr lang="ja-JP" altLang="en-US" sz="1200" dirty="0"/>
              <a:t>情報</a:t>
            </a:r>
            <a:r>
              <a:rPr lang="ja-JP" altLang="en-US" sz="1200" dirty="0" smtClean="0"/>
              <a:t>共有／</a:t>
            </a:r>
            <a:r>
              <a:rPr lang="ja-JP" altLang="en-US" sz="1200" dirty="0"/>
              <a:t>　警察、司法機関への同行等</a:t>
            </a:r>
            <a:r>
              <a:rPr lang="ja-JP" altLang="en-US" sz="1200" dirty="0" smtClean="0"/>
              <a:t>／</a:t>
            </a:r>
            <a:r>
              <a:rPr lang="ja-JP" altLang="en-US" sz="1200" dirty="0"/>
              <a:t>　関係機関からの相談</a:t>
            </a:r>
            <a:r>
              <a:rPr lang="ja-JP" altLang="en-US" sz="1200" dirty="0" smtClean="0"/>
              <a:t>対応／</a:t>
            </a:r>
            <a:r>
              <a:rPr lang="ja-JP" altLang="en-US" sz="1200" dirty="0"/>
              <a:t>　</a:t>
            </a:r>
            <a:r>
              <a:rPr lang="ja-JP" altLang="en-US" sz="1200" dirty="0" smtClean="0"/>
              <a:t>転居のための住居探し、契約支援／</a:t>
            </a:r>
            <a:r>
              <a:rPr lang="ja-JP" altLang="en-US" sz="1200" dirty="0"/>
              <a:t>　</a:t>
            </a:r>
            <a:r>
              <a:rPr lang="ja-JP" altLang="en-US" sz="1200" dirty="0" smtClean="0"/>
              <a:t>貧困に関するの解決支援／　日常生活における各種手続き・調達対応／支援機関への同行／</a:t>
            </a:r>
            <a:r>
              <a:rPr lang="ja-JP" altLang="en-US" sz="1200" dirty="0"/>
              <a:t>　</a:t>
            </a:r>
            <a:r>
              <a:rPr lang="ja-JP" altLang="en-US" sz="1200" dirty="0" smtClean="0"/>
              <a:t>コロナ</a:t>
            </a:r>
            <a:r>
              <a:rPr lang="ja-JP" altLang="en-US" sz="1200" dirty="0"/>
              <a:t>対策全般に対する</a:t>
            </a:r>
            <a:r>
              <a:rPr lang="ja-JP" altLang="en-US" sz="1200" dirty="0" smtClean="0"/>
              <a:t>サポート</a:t>
            </a:r>
            <a:endParaRPr lang="en-US" altLang="ja-JP" sz="1200" dirty="0" smtClean="0"/>
          </a:p>
        </p:txBody>
      </p:sp>
      <p:sp>
        <p:nvSpPr>
          <p:cNvPr id="7" name="テキスト ボックス 6"/>
          <p:cNvSpPr txBox="1"/>
          <p:nvPr/>
        </p:nvSpPr>
        <p:spPr>
          <a:xfrm>
            <a:off x="7558589" y="24867"/>
            <a:ext cx="1261884" cy="368686"/>
          </a:xfrm>
          <a:prstGeom prst="rect">
            <a:avLst/>
          </a:prstGeom>
          <a:noFill/>
        </p:spPr>
        <p:txBody>
          <a:bodyPr wrap="none" rtlCol="0">
            <a:spAutoFit/>
          </a:bodyPr>
          <a:lstStyle/>
          <a:p>
            <a:r>
              <a:rPr kumimoji="1" lang="ja-JP" altLang="en-US" sz="1200" dirty="0" smtClean="0"/>
              <a:t>＜府追加項目＞</a:t>
            </a:r>
            <a:endParaRPr kumimoji="1" lang="ja-JP" altLang="en-US" sz="1600" dirty="0"/>
          </a:p>
        </p:txBody>
      </p:sp>
    </p:spTree>
    <p:extLst>
      <p:ext uri="{BB962C8B-B14F-4D97-AF65-F5344CB8AC3E}">
        <p14:creationId xmlns:p14="http://schemas.microsoft.com/office/powerpoint/2010/main" val="19573240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A4073C42-6A3B-4481-9A5D-F17DC83FF158}" type="slidenum">
              <a:rPr lang="ja-JP" altLang="en-US" smtClean="0"/>
              <a:pPr>
                <a:defRPr/>
              </a:pPr>
              <a:t>22</a:t>
            </a:fld>
            <a:endParaRPr lang="ja-JP" altLang="en-US"/>
          </a:p>
        </p:txBody>
      </p:sp>
      <p:sp>
        <p:nvSpPr>
          <p:cNvPr id="3" name="タイトル 3"/>
          <p:cNvSpPr txBox="1">
            <a:spLocks/>
          </p:cNvSpPr>
          <p:nvPr/>
        </p:nvSpPr>
        <p:spPr>
          <a:xfrm>
            <a:off x="468312" y="467402"/>
            <a:ext cx="8218488" cy="561975"/>
          </a:xfrm>
          <a:prstGeom prst="roundRect">
            <a:avLst/>
          </a:prstGeom>
          <a:gradFill>
            <a:gsLst>
              <a:gs pos="66000">
                <a:srgbClr val="7BE998"/>
              </a:gs>
              <a:gs pos="100000">
                <a:schemeClr val="bg1"/>
              </a:gs>
            </a:gsLst>
            <a:path path="circle">
              <a:fillToRect l="50000" t="50000" r="50000" b="50000"/>
            </a:path>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Bef>
                <a:spcPts val="0"/>
              </a:spcBef>
              <a:spcAft>
                <a:spcPts val="0"/>
              </a:spcAft>
              <a:defRPr/>
            </a:pPr>
            <a:r>
              <a:rPr lang="en-US" altLang="ja-JP" sz="2000" b="1" dirty="0" smtClean="0"/>
              <a:t>Ⅴ</a:t>
            </a:r>
            <a:r>
              <a:rPr lang="ja-JP" altLang="en-US" sz="2000" b="1" dirty="0"/>
              <a:t>　府内</a:t>
            </a:r>
            <a:r>
              <a:rPr lang="ja-JP" altLang="en-US" sz="2000" b="1" dirty="0" err="1" smtClean="0"/>
              <a:t>指定障がい</a:t>
            </a:r>
            <a:r>
              <a:rPr lang="ja-JP" altLang="en-US" sz="2000" b="1" dirty="0" smtClean="0"/>
              <a:t>児相談</a:t>
            </a:r>
            <a:r>
              <a:rPr lang="ja-JP" altLang="en-US" sz="2000" b="1" dirty="0"/>
              <a:t>支援事業所の</a:t>
            </a:r>
            <a:r>
              <a:rPr lang="ja-JP" altLang="en-US" sz="2000" b="1" dirty="0">
                <a:solidFill>
                  <a:schemeClr val="tx1"/>
                </a:solidFill>
              </a:rPr>
              <a:t>状況（</a:t>
            </a:r>
            <a:r>
              <a:rPr lang="ja-JP" altLang="en-US" sz="2000" b="1" dirty="0" smtClean="0">
                <a:solidFill>
                  <a:schemeClr val="tx1"/>
                </a:solidFill>
              </a:rPr>
              <a:t>令和４年４月請求分）</a:t>
            </a:r>
            <a:endParaRPr lang="ja-JP" altLang="en-US" sz="2000" b="1" dirty="0">
              <a:solidFill>
                <a:schemeClr val="tx1"/>
              </a:solidFill>
            </a:endParaRPr>
          </a:p>
        </p:txBody>
      </p:sp>
      <p:graphicFrame>
        <p:nvGraphicFramePr>
          <p:cNvPr id="4" name="表 3"/>
          <p:cNvGraphicFramePr>
            <a:graphicFrameLocks noGrp="1"/>
          </p:cNvGraphicFramePr>
          <p:nvPr>
            <p:extLst>
              <p:ext uri="{D42A27DB-BD31-4B8C-83A1-F6EECF244321}">
                <p14:modId xmlns:p14="http://schemas.microsoft.com/office/powerpoint/2010/main" val="2677545794"/>
              </p:ext>
            </p:extLst>
          </p:nvPr>
        </p:nvGraphicFramePr>
        <p:xfrm>
          <a:off x="468312" y="1441306"/>
          <a:ext cx="8218488" cy="4873186"/>
        </p:xfrm>
        <a:graphic>
          <a:graphicData uri="http://schemas.openxmlformats.org/drawingml/2006/table">
            <a:tbl>
              <a:tblPr firstRow="1" bandRow="1">
                <a:tableStyleId>{5C22544A-7EE6-4342-B048-85BDC9FD1C3A}</a:tableStyleId>
              </a:tblPr>
              <a:tblGrid>
                <a:gridCol w="4109244">
                  <a:extLst>
                    <a:ext uri="{9D8B030D-6E8A-4147-A177-3AD203B41FA5}">
                      <a16:colId xmlns:a16="http://schemas.microsoft.com/office/drawing/2014/main" val="2516321960"/>
                    </a:ext>
                  </a:extLst>
                </a:gridCol>
                <a:gridCol w="2586732">
                  <a:extLst>
                    <a:ext uri="{9D8B030D-6E8A-4147-A177-3AD203B41FA5}">
                      <a16:colId xmlns:a16="http://schemas.microsoft.com/office/drawing/2014/main" val="3407625098"/>
                    </a:ext>
                  </a:extLst>
                </a:gridCol>
                <a:gridCol w="1522512">
                  <a:extLst>
                    <a:ext uri="{9D8B030D-6E8A-4147-A177-3AD203B41FA5}">
                      <a16:colId xmlns:a16="http://schemas.microsoft.com/office/drawing/2014/main" val="2206166180"/>
                    </a:ext>
                  </a:extLst>
                </a:gridCol>
              </a:tblGrid>
              <a:tr h="458544">
                <a:tc gridSpan="3">
                  <a:txBody>
                    <a:bodyPr/>
                    <a:lstStyle/>
                    <a:p>
                      <a:pPr algn="ctr"/>
                      <a:r>
                        <a:rPr kumimoji="1" lang="zh-TW" altLang="en-US" sz="1600" b="0" dirty="0" smtClean="0">
                          <a:solidFill>
                            <a:schemeClr val="tx1"/>
                          </a:solidFill>
                        </a:rPr>
                        <a:t>機能強化型基本報酬</a:t>
                      </a:r>
                      <a:endParaRPr kumimoji="1" lang="ja-JP" alt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h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5E5"/>
                    </a:solidFill>
                  </a:tcPr>
                </a:tc>
                <a:tc hMerge="1">
                  <a:txBody>
                    <a:bodyPr/>
                    <a:lstStyle/>
                    <a:p>
                      <a:endParaRPr kumimoji="1" lang="ja-JP" altLang="en-US"/>
                    </a:p>
                  </a:txBody>
                  <a:tcPr/>
                </a:tc>
                <a:extLst>
                  <a:ext uri="{0D108BD9-81ED-4DB2-BD59-A6C34878D82A}">
                    <a16:rowId xmlns:a16="http://schemas.microsoft.com/office/drawing/2014/main" val="188148868"/>
                  </a:ext>
                </a:extLst>
              </a:tr>
              <a:tr h="305014">
                <a:tc>
                  <a:txBody>
                    <a:bodyPr/>
                    <a:lstStyle/>
                    <a:p>
                      <a:pPr algn="ctr"/>
                      <a:r>
                        <a:rPr kumimoji="1" lang="ja-JP" altLang="en-US" sz="1400" b="0" dirty="0" smtClean="0">
                          <a:solidFill>
                            <a:schemeClr val="tx1"/>
                          </a:solidFill>
                        </a:rPr>
                        <a:t>項目</a:t>
                      </a:r>
                      <a:endParaRPr kumimoji="1" lang="ja-JP" alt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ja-JP" altLang="en-US" sz="1400" b="0" dirty="0" smtClean="0">
                          <a:solidFill>
                            <a:schemeClr val="tx1"/>
                          </a:solidFill>
                        </a:rPr>
                        <a:t>事業所数</a:t>
                      </a: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ja-JP" altLang="en-US" sz="1400" b="0" dirty="0" smtClean="0">
                          <a:solidFill>
                            <a:schemeClr val="tx1"/>
                          </a:solidFill>
                        </a:rPr>
                        <a:t>有効回答数</a:t>
                      </a: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extLst>
                  <a:ext uri="{0D108BD9-81ED-4DB2-BD59-A6C34878D82A}">
                    <a16:rowId xmlns:a16="http://schemas.microsoft.com/office/drawing/2014/main" val="199021283"/>
                  </a:ext>
                </a:extLst>
              </a:tr>
              <a:tr h="536092">
                <a:tc>
                  <a:txBody>
                    <a:bodyPr/>
                    <a:lstStyle/>
                    <a:p>
                      <a:r>
                        <a:rPr kumimoji="1" lang="ja-JP" altLang="en-US" sz="1600" dirty="0" err="1" smtClean="0">
                          <a:solidFill>
                            <a:schemeClr val="tx1"/>
                          </a:solidFill>
                        </a:rPr>
                        <a:t>指定障がい</a:t>
                      </a:r>
                      <a:r>
                        <a:rPr kumimoji="1" lang="ja-JP" altLang="en-US" sz="1600" dirty="0" smtClean="0">
                          <a:solidFill>
                            <a:schemeClr val="tx1"/>
                          </a:solidFill>
                        </a:rPr>
                        <a:t>児相談支援事業所</a:t>
                      </a:r>
                      <a:endParaRPr kumimoji="1" lang="en-US" altLang="ja-JP"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en-US" altLang="ja-JP" sz="1600" dirty="0" smtClean="0">
                          <a:solidFill>
                            <a:schemeClr val="tx1"/>
                          </a:solidFill>
                        </a:rPr>
                        <a:t>855</a:t>
                      </a:r>
                      <a:endParaRPr kumimoji="1" lang="ja-JP" altLang="en-US"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rPr>
                        <a:t>412</a:t>
                      </a:r>
                      <a:endParaRPr kumimoji="1" lang="ja-JP" altLang="en-US"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3484534346"/>
                  </a:ext>
                </a:extLst>
              </a:tr>
              <a:tr h="356984">
                <a:tc>
                  <a:txBody>
                    <a:bodyPr/>
                    <a:lstStyle/>
                    <a:p>
                      <a:pPr algn="ctr"/>
                      <a:r>
                        <a:rPr kumimoji="1" lang="ja-JP" altLang="en-US" sz="1400" b="0" dirty="0" smtClean="0">
                          <a:solidFill>
                            <a:schemeClr val="tx1"/>
                          </a:solidFill>
                        </a:rPr>
                        <a:t>項目</a:t>
                      </a:r>
                      <a:endParaRPr kumimoji="1" lang="ja-JP" alt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ja-JP" altLang="en-US" sz="1400" b="0" dirty="0" smtClean="0">
                          <a:solidFill>
                            <a:schemeClr val="tx1"/>
                          </a:solidFill>
                        </a:rPr>
                        <a:t>請求実績あり</a:t>
                      </a: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ja-JP" altLang="en-US" sz="1400" b="0" dirty="0" smtClean="0">
                          <a:solidFill>
                            <a:schemeClr val="tx1"/>
                          </a:solidFill>
                        </a:rPr>
                        <a:t>割合</a:t>
                      </a: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extLst>
                  <a:ext uri="{0D108BD9-81ED-4DB2-BD59-A6C34878D82A}">
                    <a16:rowId xmlns:a16="http://schemas.microsoft.com/office/drawing/2014/main" val="492665803"/>
                  </a:ext>
                </a:extLst>
              </a:tr>
              <a:tr h="536092">
                <a:tc>
                  <a:txBody>
                    <a:bodyPr/>
                    <a:lstStyle/>
                    <a:p>
                      <a:r>
                        <a:rPr kumimoji="1" lang="zh-TW" altLang="en-US" sz="1600" dirty="0" smtClean="0">
                          <a:solidFill>
                            <a:schemeClr val="tx1"/>
                          </a:solidFill>
                        </a:rPr>
                        <a:t>機能強化型障害児支援利用援助費（</a:t>
                      </a:r>
                      <a:r>
                        <a:rPr kumimoji="1" lang="en-US" altLang="zh-TW" sz="1600" dirty="0" smtClean="0">
                          <a:solidFill>
                            <a:schemeClr val="tx1"/>
                          </a:solidFill>
                        </a:rPr>
                        <a:t>I</a:t>
                      </a:r>
                      <a:r>
                        <a:rPr kumimoji="1" lang="zh-TW" altLang="en-US" sz="1600" dirty="0" smtClean="0">
                          <a:solidFill>
                            <a:schemeClr val="tx1"/>
                          </a:solidFill>
                        </a:rPr>
                        <a:t>）</a:t>
                      </a:r>
                      <a:endParaRPr kumimoji="1" lang="en-US" altLang="ja-JP"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en-US" altLang="ja-JP" sz="1600" dirty="0" smtClean="0">
                          <a:solidFill>
                            <a:schemeClr val="tx1"/>
                          </a:solidFill>
                        </a:rPr>
                        <a:t>27</a:t>
                      </a:r>
                      <a:endParaRPr kumimoji="1" lang="ja-JP" altLang="en-US"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rPr>
                        <a:t>6.6%</a:t>
                      </a:r>
                      <a:endParaRPr kumimoji="1" lang="ja-JP" altLang="en-US"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941150974"/>
                  </a:ext>
                </a:extLst>
              </a:tr>
              <a:tr h="536092">
                <a:tc>
                  <a:txBody>
                    <a:bodyPr/>
                    <a:lstStyle/>
                    <a:p>
                      <a:r>
                        <a:rPr kumimoji="1" lang="zh-TW" altLang="en-US" sz="1600" dirty="0" smtClean="0">
                          <a:solidFill>
                            <a:schemeClr val="tx1"/>
                          </a:solidFill>
                        </a:rPr>
                        <a:t>機能強化型障害児支援利用援助費（</a:t>
                      </a:r>
                      <a:r>
                        <a:rPr kumimoji="1" lang="en-US" altLang="zh-TW" sz="1600" dirty="0" smtClean="0">
                          <a:solidFill>
                            <a:schemeClr val="tx1"/>
                          </a:solidFill>
                        </a:rPr>
                        <a:t>II</a:t>
                      </a:r>
                      <a:r>
                        <a:rPr kumimoji="1" lang="zh-TW" altLang="en-US" sz="1600" dirty="0" smtClean="0">
                          <a:solidFill>
                            <a:schemeClr val="tx1"/>
                          </a:solidFill>
                        </a:rPr>
                        <a:t>）</a:t>
                      </a:r>
                      <a:endParaRPr kumimoji="1" lang="en-US" altLang="ja-JP"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en-US" altLang="ja-JP" sz="1600" dirty="0" smtClean="0">
                          <a:solidFill>
                            <a:schemeClr val="tx1"/>
                          </a:solidFill>
                        </a:rPr>
                        <a:t>21</a:t>
                      </a:r>
                      <a:endParaRPr kumimoji="1" lang="ja-JP" altLang="en-US"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rPr>
                        <a:t>5.1%</a:t>
                      </a:r>
                      <a:endParaRPr kumimoji="1" lang="ja-JP" altLang="en-US"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472847249"/>
                  </a:ext>
                </a:extLst>
              </a:tr>
              <a:tr h="536092">
                <a:tc>
                  <a:txBody>
                    <a:bodyPr/>
                    <a:lstStyle/>
                    <a:p>
                      <a:r>
                        <a:rPr kumimoji="1" lang="zh-TW" altLang="en-US" sz="1600" dirty="0" smtClean="0">
                          <a:solidFill>
                            <a:schemeClr val="tx1"/>
                          </a:solidFill>
                        </a:rPr>
                        <a:t>機能強化型障害児支援利用援助費（</a:t>
                      </a:r>
                      <a:r>
                        <a:rPr kumimoji="1" lang="en-US" altLang="zh-TW" sz="1600" dirty="0" smtClean="0">
                          <a:solidFill>
                            <a:schemeClr val="tx1"/>
                          </a:solidFill>
                        </a:rPr>
                        <a:t>Ⅲ</a:t>
                      </a:r>
                      <a:r>
                        <a:rPr kumimoji="1" lang="zh-TW" altLang="en-US" sz="1600" dirty="0" smtClean="0">
                          <a:solidFill>
                            <a:schemeClr val="tx1"/>
                          </a:solidFill>
                        </a:rPr>
                        <a:t>）</a:t>
                      </a:r>
                      <a:endParaRPr kumimoji="1" lang="en-US" altLang="ja-JP"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en-US" altLang="ja-JP" sz="1600" dirty="0" smtClean="0">
                          <a:solidFill>
                            <a:schemeClr val="tx1"/>
                          </a:solidFill>
                        </a:rPr>
                        <a:t>39</a:t>
                      </a:r>
                      <a:endParaRPr kumimoji="1" lang="ja-JP" altLang="en-US"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rPr>
                        <a:t>9.5</a:t>
                      </a:r>
                      <a:r>
                        <a:rPr kumimoji="1" lang="ja-JP" altLang="en-US" sz="1600" dirty="0" smtClean="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4162708901"/>
                  </a:ext>
                </a:extLst>
              </a:tr>
              <a:tr h="536092">
                <a:tc>
                  <a:txBody>
                    <a:bodyPr/>
                    <a:lstStyle/>
                    <a:p>
                      <a:r>
                        <a:rPr kumimoji="1" lang="zh-TW" altLang="en-US" sz="1600" dirty="0" smtClean="0">
                          <a:solidFill>
                            <a:schemeClr val="tx1"/>
                          </a:solidFill>
                        </a:rPr>
                        <a:t>機能強化型障害児支援利用援助費（</a:t>
                      </a:r>
                      <a:r>
                        <a:rPr kumimoji="1" lang="en-US" altLang="zh-TW" sz="1600" dirty="0" smtClean="0">
                          <a:solidFill>
                            <a:schemeClr val="tx1"/>
                          </a:solidFill>
                        </a:rPr>
                        <a:t>Ⅳ</a:t>
                      </a:r>
                      <a:r>
                        <a:rPr kumimoji="1" lang="zh-TW" altLang="en-US" sz="1600" dirty="0" smtClean="0">
                          <a:solidFill>
                            <a:schemeClr val="tx1"/>
                          </a:solidFill>
                        </a:rPr>
                        <a:t>）</a:t>
                      </a:r>
                      <a:endParaRPr kumimoji="1" lang="en-US" altLang="ja-JP"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en-US" altLang="ja-JP" sz="1600" dirty="0" smtClean="0">
                          <a:solidFill>
                            <a:schemeClr val="tx1"/>
                          </a:solidFill>
                        </a:rPr>
                        <a:t>37</a:t>
                      </a:r>
                      <a:endParaRPr kumimoji="1" lang="ja-JP" altLang="en-US"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rPr>
                        <a:t>9.0</a:t>
                      </a:r>
                      <a:r>
                        <a:rPr kumimoji="1" lang="ja-JP" altLang="en-US" sz="1600" dirty="0" smtClean="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160716497"/>
                  </a:ext>
                </a:extLst>
              </a:tr>
              <a:tr h="536092">
                <a:tc>
                  <a:txBody>
                    <a:bodyPr/>
                    <a:lstStyle/>
                    <a:p>
                      <a:r>
                        <a:rPr kumimoji="1" lang="ja-JP" altLang="en-US" sz="1600" dirty="0" err="1" smtClean="0">
                          <a:solidFill>
                            <a:schemeClr val="tx1"/>
                          </a:solidFill>
                        </a:rPr>
                        <a:t>障がい</a:t>
                      </a:r>
                      <a:r>
                        <a:rPr kumimoji="1" lang="ja-JP" altLang="en-US" sz="1600" dirty="0" smtClean="0">
                          <a:solidFill>
                            <a:schemeClr val="tx1"/>
                          </a:solidFill>
                        </a:rPr>
                        <a:t>児支援利用援助費（</a:t>
                      </a:r>
                      <a:r>
                        <a:rPr kumimoji="1" lang="en-US" altLang="ja-JP" sz="1600" dirty="0" smtClean="0">
                          <a:solidFill>
                            <a:schemeClr val="tx1"/>
                          </a:solidFill>
                        </a:rPr>
                        <a:t>I</a:t>
                      </a:r>
                      <a:r>
                        <a:rPr kumimoji="1" lang="ja-JP" altLang="en-US" sz="1600" dirty="0" smtClean="0">
                          <a:solidFill>
                            <a:schemeClr val="tx1"/>
                          </a:solidFill>
                        </a:rPr>
                        <a:t>）</a:t>
                      </a:r>
                      <a:endParaRPr kumimoji="1" lang="en-US" altLang="ja-JP"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en-US" altLang="ja-JP" sz="1600" dirty="0" smtClean="0">
                          <a:solidFill>
                            <a:schemeClr val="tx1"/>
                          </a:solidFill>
                        </a:rPr>
                        <a:t>263</a:t>
                      </a:r>
                      <a:endParaRPr kumimoji="1" lang="ja-JP" altLang="en-US"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rPr>
                        <a:t>63.8</a:t>
                      </a:r>
                      <a:r>
                        <a:rPr kumimoji="1" lang="ja-JP" altLang="en-US" sz="1600" dirty="0" smtClean="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2287189138"/>
                  </a:ext>
                </a:extLst>
              </a:tr>
              <a:tr h="536092">
                <a:tc>
                  <a:txBody>
                    <a:bodyPr/>
                    <a:lstStyle/>
                    <a:p>
                      <a:r>
                        <a:rPr kumimoji="1" lang="ja-JP" altLang="en-US" sz="1600" dirty="0" err="1" smtClean="0">
                          <a:solidFill>
                            <a:schemeClr val="tx1"/>
                          </a:solidFill>
                        </a:rPr>
                        <a:t>障がい</a:t>
                      </a:r>
                      <a:r>
                        <a:rPr kumimoji="1" lang="ja-JP" altLang="en-US" sz="1600" dirty="0" smtClean="0">
                          <a:solidFill>
                            <a:schemeClr val="tx1"/>
                          </a:solidFill>
                        </a:rPr>
                        <a:t>児支援利用援助費（</a:t>
                      </a:r>
                      <a:r>
                        <a:rPr kumimoji="1" lang="en-US" altLang="ja-JP" sz="1600" dirty="0" smtClean="0">
                          <a:solidFill>
                            <a:schemeClr val="tx1"/>
                          </a:solidFill>
                        </a:rPr>
                        <a:t>II</a:t>
                      </a:r>
                      <a:r>
                        <a:rPr kumimoji="1" lang="ja-JP" altLang="en-US" sz="1600" smtClean="0">
                          <a:solidFill>
                            <a:schemeClr val="tx1"/>
                          </a:solidFill>
                        </a:rPr>
                        <a:t>）</a:t>
                      </a:r>
                      <a:endParaRPr kumimoji="1" lang="en-US" altLang="ja-JP"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en-US" altLang="ja-JP" sz="1600" dirty="0" smtClean="0">
                          <a:solidFill>
                            <a:schemeClr val="tx1"/>
                          </a:solidFill>
                        </a:rPr>
                        <a:t>25</a:t>
                      </a:r>
                      <a:endParaRPr kumimoji="1" lang="ja-JP" altLang="en-US"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rPr>
                        <a:t>6.1</a:t>
                      </a:r>
                      <a:r>
                        <a:rPr kumimoji="1" lang="ja-JP" altLang="en-US" sz="1600" dirty="0" smtClean="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2098826200"/>
                  </a:ext>
                </a:extLst>
              </a:tr>
            </a:tbl>
          </a:graphicData>
        </a:graphic>
      </p:graphicFrame>
      <p:sp>
        <p:nvSpPr>
          <p:cNvPr id="5" name="テキスト ボックス 4"/>
          <p:cNvSpPr txBox="1"/>
          <p:nvPr/>
        </p:nvSpPr>
        <p:spPr>
          <a:xfrm>
            <a:off x="7812360" y="1207785"/>
            <a:ext cx="1396028" cy="276999"/>
          </a:xfrm>
          <a:prstGeom prst="rect">
            <a:avLst/>
          </a:prstGeom>
          <a:noFill/>
        </p:spPr>
        <p:txBody>
          <a:bodyPr wrap="square" rtlCol="0">
            <a:spAutoFit/>
          </a:bodyPr>
          <a:lstStyle/>
          <a:p>
            <a:r>
              <a:rPr kumimoji="1" lang="ja-JP" altLang="en-US" sz="1200" smtClean="0"/>
              <a:t>（事業所数）</a:t>
            </a:r>
            <a:endParaRPr kumimoji="1" lang="ja-JP" altLang="en-US" sz="1200" dirty="0"/>
          </a:p>
        </p:txBody>
      </p:sp>
      <p:sp>
        <p:nvSpPr>
          <p:cNvPr id="6" name="テキスト ボックス 5"/>
          <p:cNvSpPr txBox="1"/>
          <p:nvPr/>
        </p:nvSpPr>
        <p:spPr>
          <a:xfrm>
            <a:off x="7452320" y="153829"/>
            <a:ext cx="1261884" cy="368686"/>
          </a:xfrm>
          <a:prstGeom prst="rect">
            <a:avLst/>
          </a:prstGeom>
          <a:noFill/>
        </p:spPr>
        <p:txBody>
          <a:bodyPr wrap="none" rtlCol="0">
            <a:spAutoFit/>
          </a:bodyPr>
          <a:lstStyle/>
          <a:p>
            <a:r>
              <a:rPr kumimoji="1" lang="ja-JP" altLang="en-US" sz="1200" dirty="0" smtClean="0"/>
              <a:t>＜府追加項目＞</a:t>
            </a:r>
            <a:endParaRPr kumimoji="1" lang="ja-JP" altLang="en-US" sz="1600" dirty="0"/>
          </a:p>
        </p:txBody>
      </p:sp>
    </p:spTree>
    <p:extLst>
      <p:ext uri="{BB962C8B-B14F-4D97-AF65-F5344CB8AC3E}">
        <p14:creationId xmlns:p14="http://schemas.microsoft.com/office/powerpoint/2010/main" val="30025151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A4073C42-6A3B-4481-9A5D-F17DC83FF158}" type="slidenum">
              <a:rPr lang="ja-JP" altLang="en-US" smtClean="0"/>
              <a:pPr>
                <a:defRPr/>
              </a:pPr>
              <a:t>23</a:t>
            </a:fld>
            <a:endParaRPr lang="ja-JP" altLang="en-US"/>
          </a:p>
        </p:txBody>
      </p:sp>
      <p:sp>
        <p:nvSpPr>
          <p:cNvPr id="3" name="タイトル 3"/>
          <p:cNvSpPr txBox="1">
            <a:spLocks/>
          </p:cNvSpPr>
          <p:nvPr/>
        </p:nvSpPr>
        <p:spPr>
          <a:xfrm>
            <a:off x="468312" y="410627"/>
            <a:ext cx="8218488" cy="561975"/>
          </a:xfrm>
          <a:prstGeom prst="roundRect">
            <a:avLst/>
          </a:prstGeom>
          <a:gradFill flip="none" rotWithShape="1">
            <a:gsLst>
              <a:gs pos="66000">
                <a:srgbClr val="7BE998"/>
              </a:gs>
              <a:gs pos="100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Bef>
                <a:spcPts val="0"/>
              </a:spcBef>
              <a:spcAft>
                <a:spcPts val="0"/>
              </a:spcAft>
              <a:defRPr/>
            </a:pPr>
            <a:r>
              <a:rPr lang="en-US" altLang="ja-JP" sz="2000" b="1" dirty="0" smtClean="0"/>
              <a:t>Ⅵ</a:t>
            </a:r>
            <a:r>
              <a:rPr lang="ja-JP" altLang="en-US" sz="2000" b="1" dirty="0" smtClean="0"/>
              <a:t>－１</a:t>
            </a:r>
            <a:r>
              <a:rPr lang="ja-JP" altLang="en-US" sz="2000" b="1" dirty="0"/>
              <a:t>　</a:t>
            </a:r>
            <a:r>
              <a:rPr lang="ja-JP" altLang="en-US" sz="2000" b="1" dirty="0" err="1"/>
              <a:t>障がい</a:t>
            </a:r>
            <a:r>
              <a:rPr lang="ja-JP" altLang="en-US" sz="2000" b="1" dirty="0"/>
              <a:t>児</a:t>
            </a:r>
            <a:r>
              <a:rPr lang="zh-TW" altLang="en-US" sz="2000" b="1" dirty="0" smtClean="0"/>
              <a:t>相談</a:t>
            </a:r>
            <a:r>
              <a:rPr lang="zh-TW" altLang="en-US" sz="2000" b="1" dirty="0">
                <a:solidFill>
                  <a:schemeClr val="tx1"/>
                </a:solidFill>
              </a:rPr>
              <a:t>支援加算</a:t>
            </a:r>
            <a:r>
              <a:rPr lang="zh-TW" altLang="en-US" sz="2000" b="1" dirty="0" smtClean="0">
                <a:solidFill>
                  <a:schemeClr val="tx1"/>
                </a:solidFill>
              </a:rPr>
              <a:t>状況</a:t>
            </a:r>
            <a:r>
              <a:rPr lang="ja-JP" altLang="en-US" sz="2000" b="1" dirty="0" smtClean="0">
                <a:solidFill>
                  <a:schemeClr val="tx1"/>
                </a:solidFill>
              </a:rPr>
              <a:t>（令和４年４月請求分）</a:t>
            </a:r>
            <a:endParaRPr lang="ja-JP" altLang="en-US" sz="2000" b="1" dirty="0">
              <a:solidFill>
                <a:schemeClr val="tx1"/>
              </a:solidFill>
            </a:endParaRPr>
          </a:p>
        </p:txBody>
      </p:sp>
      <p:graphicFrame>
        <p:nvGraphicFramePr>
          <p:cNvPr id="4" name="表 3"/>
          <p:cNvGraphicFramePr>
            <a:graphicFrameLocks noGrp="1"/>
          </p:cNvGraphicFramePr>
          <p:nvPr>
            <p:extLst>
              <p:ext uri="{D42A27DB-BD31-4B8C-83A1-F6EECF244321}">
                <p14:modId xmlns:p14="http://schemas.microsoft.com/office/powerpoint/2010/main" val="1927085509"/>
              </p:ext>
            </p:extLst>
          </p:nvPr>
        </p:nvGraphicFramePr>
        <p:xfrm>
          <a:off x="468312" y="1274723"/>
          <a:ext cx="8218489" cy="5082056"/>
        </p:xfrm>
        <a:graphic>
          <a:graphicData uri="http://schemas.openxmlformats.org/drawingml/2006/table">
            <a:tbl>
              <a:tblPr firstRow="1" firstCol="1" bandRow="1">
                <a:tableStyleId>{5C22544A-7EE6-4342-B048-85BDC9FD1C3A}</a:tableStyleId>
              </a:tblPr>
              <a:tblGrid>
                <a:gridCol w="3185761">
                  <a:extLst>
                    <a:ext uri="{9D8B030D-6E8A-4147-A177-3AD203B41FA5}">
                      <a16:colId xmlns:a16="http://schemas.microsoft.com/office/drawing/2014/main" val="4168181582"/>
                    </a:ext>
                  </a:extLst>
                </a:gridCol>
                <a:gridCol w="1133952">
                  <a:extLst>
                    <a:ext uri="{9D8B030D-6E8A-4147-A177-3AD203B41FA5}">
                      <a16:colId xmlns:a16="http://schemas.microsoft.com/office/drawing/2014/main" val="2391181223"/>
                    </a:ext>
                  </a:extLst>
                </a:gridCol>
                <a:gridCol w="1368152">
                  <a:extLst>
                    <a:ext uri="{9D8B030D-6E8A-4147-A177-3AD203B41FA5}">
                      <a16:colId xmlns:a16="http://schemas.microsoft.com/office/drawing/2014/main" val="368679538"/>
                    </a:ext>
                  </a:extLst>
                </a:gridCol>
                <a:gridCol w="648072">
                  <a:extLst>
                    <a:ext uri="{9D8B030D-6E8A-4147-A177-3AD203B41FA5}">
                      <a16:colId xmlns:a16="http://schemas.microsoft.com/office/drawing/2014/main" val="1901250444"/>
                    </a:ext>
                  </a:extLst>
                </a:gridCol>
                <a:gridCol w="1224136">
                  <a:extLst>
                    <a:ext uri="{9D8B030D-6E8A-4147-A177-3AD203B41FA5}">
                      <a16:colId xmlns:a16="http://schemas.microsoft.com/office/drawing/2014/main" val="1670486984"/>
                    </a:ext>
                  </a:extLst>
                </a:gridCol>
                <a:gridCol w="658416">
                  <a:extLst>
                    <a:ext uri="{9D8B030D-6E8A-4147-A177-3AD203B41FA5}">
                      <a16:colId xmlns:a16="http://schemas.microsoft.com/office/drawing/2014/main" val="841032735"/>
                    </a:ext>
                  </a:extLst>
                </a:gridCol>
              </a:tblGrid>
              <a:tr h="427425">
                <a:tc rowSpan="2">
                  <a:txBody>
                    <a:bodyPr/>
                    <a:lstStyle/>
                    <a:p>
                      <a:pPr marL="114935" indent="-133350" algn="ctr">
                        <a:spcAft>
                          <a:spcPts val="0"/>
                        </a:spcAft>
                      </a:pPr>
                      <a:r>
                        <a:rPr lang="ja-JP" altLang="en-US" sz="1400" b="0" kern="100" dirty="0" smtClean="0">
                          <a:solidFill>
                            <a:schemeClr val="tx1"/>
                          </a:solidFill>
                          <a:effectLst/>
                        </a:rPr>
                        <a:t>項目</a:t>
                      </a:r>
                      <a:endParaRPr lang="en-US" altLang="ja-JP" sz="1400" b="0" kern="100" dirty="0" smtClean="0">
                        <a:solidFill>
                          <a:schemeClr val="tx1"/>
                        </a:solidFill>
                        <a:effectLst/>
                      </a:endParaRPr>
                    </a:p>
                  </a:txBody>
                  <a:tcPr marL="72000" marR="68580" marT="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sz="1400" b="0" kern="100" dirty="0">
                          <a:solidFill>
                            <a:schemeClr val="tx1"/>
                          </a:solidFill>
                          <a:effectLst/>
                        </a:rPr>
                        <a:t>有効回答数</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gridSpan="2">
                  <a:txBody>
                    <a:bodyPr/>
                    <a:lstStyle/>
                    <a:p>
                      <a:pPr marL="114935" indent="-133350" algn="ctr">
                        <a:spcAft>
                          <a:spcPts val="0"/>
                        </a:spcAft>
                      </a:pPr>
                      <a:r>
                        <a:rPr lang="ja-JP" sz="1400" b="0" kern="100" dirty="0">
                          <a:solidFill>
                            <a:schemeClr val="tx1"/>
                          </a:solidFill>
                          <a:effectLst/>
                        </a:rPr>
                        <a:t>請求実績有り</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hMerge="1">
                  <a:txBody>
                    <a:bodyPr/>
                    <a:lstStyle/>
                    <a:p>
                      <a:endParaRPr kumimoji="1" lang="ja-JP" altLang="en-US"/>
                    </a:p>
                  </a:txBody>
                  <a:tcPr/>
                </a:tc>
                <a:tc gridSpan="2">
                  <a:txBody>
                    <a:bodyPr/>
                    <a:lstStyle/>
                    <a:p>
                      <a:pPr marL="114935" indent="-133350" algn="ctr">
                        <a:lnSpc>
                          <a:spcPts val="1200"/>
                        </a:lnSpc>
                        <a:spcAft>
                          <a:spcPts val="0"/>
                        </a:spcAft>
                      </a:pPr>
                      <a:r>
                        <a:rPr lang="ja-JP" sz="1400" b="0" kern="100" dirty="0">
                          <a:solidFill>
                            <a:schemeClr val="tx1"/>
                          </a:solidFill>
                          <a:effectLst/>
                        </a:rPr>
                        <a:t>該当者あるが</a:t>
                      </a:r>
                    </a:p>
                    <a:p>
                      <a:pPr marL="114935" indent="-133350" algn="ctr">
                        <a:lnSpc>
                          <a:spcPts val="1200"/>
                        </a:lnSpc>
                        <a:spcAft>
                          <a:spcPts val="0"/>
                        </a:spcAft>
                      </a:pPr>
                      <a:r>
                        <a:rPr lang="ja-JP" sz="1400" b="0" kern="100" dirty="0">
                          <a:solidFill>
                            <a:schemeClr val="tx1"/>
                          </a:solidFill>
                          <a:effectLst/>
                        </a:rPr>
                        <a:t>請求なし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72000" marR="68580" marT="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hMerge="1">
                  <a:txBody>
                    <a:bodyPr/>
                    <a:lstStyle/>
                    <a:p>
                      <a:endParaRPr kumimoji="1" lang="ja-JP" altLang="en-US"/>
                    </a:p>
                  </a:txBody>
                  <a:tcPr/>
                </a:tc>
                <a:extLst>
                  <a:ext uri="{0D108BD9-81ED-4DB2-BD59-A6C34878D82A}">
                    <a16:rowId xmlns:a16="http://schemas.microsoft.com/office/drawing/2014/main" val="3170035757"/>
                  </a:ext>
                </a:extLst>
              </a:tr>
              <a:tr h="292655">
                <a:tc vMerge="1">
                  <a:txBody>
                    <a:bodyPr/>
                    <a:lstStyle/>
                    <a:p>
                      <a:pPr marL="114935" indent="-133350" algn="just">
                        <a:spcAft>
                          <a:spcPts val="0"/>
                        </a:spcAft>
                      </a:pPr>
                      <a:endParaRPr lang="ja-JP" sz="12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72000" marR="68580" marT="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F3CE"/>
                    </a:solidFill>
                  </a:tcPr>
                </a:tc>
                <a:tc>
                  <a:txBody>
                    <a:bodyPr/>
                    <a:lstStyle/>
                    <a:p>
                      <a:pPr marL="114935" indent="-133350" algn="ctr">
                        <a:spcAft>
                          <a:spcPts val="0"/>
                        </a:spcAft>
                      </a:pPr>
                      <a:r>
                        <a:rPr lang="ja-JP" altLang="en-US" sz="1300" b="0" kern="100" dirty="0" smtClean="0">
                          <a:solidFill>
                            <a:schemeClr val="tx1"/>
                          </a:solidFill>
                          <a:effectLst/>
                          <a:latin typeface="+mn-ea"/>
                          <a:ea typeface="+mn-ea"/>
                          <a:cs typeface="Times New Roman" panose="02020603050405020304" pitchFamily="18" charset="0"/>
                        </a:rPr>
                        <a:t>事業所数</a:t>
                      </a:r>
                      <a:endParaRPr lang="ja-JP" sz="1300" b="0" kern="100" dirty="0">
                        <a:solidFill>
                          <a:schemeClr val="tx1"/>
                        </a:solidFill>
                        <a:effectLst/>
                        <a:latin typeface="+mn-ea"/>
                        <a:ea typeface="+mn-ea"/>
                        <a:cs typeface="Times New Roman" panose="02020603050405020304" pitchFamily="18" charset="0"/>
                      </a:endParaRP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altLang="en-US" sz="1300" b="0" kern="100" dirty="0" smtClean="0">
                          <a:solidFill>
                            <a:schemeClr val="tx1"/>
                          </a:solidFill>
                          <a:effectLst/>
                          <a:latin typeface="+mn-ea"/>
                          <a:ea typeface="+mn-ea"/>
                          <a:cs typeface="Times New Roman" panose="02020603050405020304" pitchFamily="18" charset="0"/>
                        </a:rPr>
                        <a:t>事業所数</a:t>
                      </a:r>
                      <a:endParaRPr lang="ja-JP" sz="1300" b="0" kern="100" dirty="0">
                        <a:solidFill>
                          <a:schemeClr val="tx1"/>
                        </a:solidFill>
                        <a:effectLst/>
                        <a:latin typeface="+mn-ea"/>
                        <a:ea typeface="+mn-ea"/>
                        <a:cs typeface="Times New Roman" panose="02020603050405020304" pitchFamily="18" charset="0"/>
                      </a:endParaRP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ja-JP" altLang="en-US" sz="1300" dirty="0" smtClean="0">
                          <a:latin typeface="+mn-ea"/>
                          <a:ea typeface="+mn-ea"/>
                        </a:rPr>
                        <a:t>割合</a:t>
                      </a:r>
                      <a:endParaRPr kumimoji="1" lang="en-US" altLang="ja-JP" sz="1300" dirty="0" smtClean="0">
                        <a:latin typeface="+mn-ea"/>
                        <a:ea typeface="+mn-ea"/>
                      </a:endParaRP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lnSpc>
                          <a:spcPts val="1200"/>
                        </a:lnSpc>
                        <a:spcAft>
                          <a:spcPts val="0"/>
                        </a:spcAft>
                      </a:pPr>
                      <a:r>
                        <a:rPr lang="ja-JP" altLang="en-US" sz="1300" b="0" kern="100" dirty="0" smtClean="0">
                          <a:solidFill>
                            <a:schemeClr val="tx1"/>
                          </a:solidFill>
                          <a:effectLst/>
                          <a:latin typeface="+mn-ea"/>
                          <a:ea typeface="+mn-ea"/>
                          <a:cs typeface="Times New Roman" panose="02020603050405020304" pitchFamily="18" charset="0"/>
                        </a:rPr>
                        <a:t>事業所数</a:t>
                      </a:r>
                      <a:endParaRPr lang="ja-JP" sz="1300" b="0" kern="100" dirty="0">
                        <a:solidFill>
                          <a:schemeClr val="tx1"/>
                        </a:solidFill>
                        <a:effectLst/>
                        <a:latin typeface="+mn-ea"/>
                        <a:ea typeface="+mn-ea"/>
                        <a:cs typeface="Times New Roman" panose="02020603050405020304" pitchFamily="18" charset="0"/>
                      </a:endParaRPr>
                    </a:p>
                  </a:txBody>
                  <a:tcPr marL="72000" marR="68580" marT="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lnSpc>
                          <a:spcPts val="1200"/>
                        </a:lnSpc>
                        <a:spcAft>
                          <a:spcPts val="0"/>
                        </a:spcAft>
                      </a:pPr>
                      <a:r>
                        <a:rPr lang="ja-JP" altLang="en-US" sz="1300" b="0" kern="100" dirty="0" smtClean="0">
                          <a:solidFill>
                            <a:schemeClr val="tx1"/>
                          </a:solidFill>
                          <a:effectLst/>
                          <a:latin typeface="+mn-ea"/>
                          <a:ea typeface="+mn-ea"/>
                          <a:cs typeface="Times New Roman" panose="02020603050405020304" pitchFamily="18" charset="0"/>
                        </a:rPr>
                        <a:t>割合</a:t>
                      </a:r>
                      <a:endParaRPr lang="ja-JP" sz="1300" b="0" kern="100" dirty="0">
                        <a:solidFill>
                          <a:schemeClr val="tx1"/>
                        </a:solidFill>
                        <a:effectLst/>
                        <a:latin typeface="+mn-ea"/>
                        <a:ea typeface="+mn-ea"/>
                        <a:cs typeface="Times New Roman" panose="02020603050405020304" pitchFamily="18" charset="0"/>
                      </a:endParaRPr>
                    </a:p>
                  </a:txBody>
                  <a:tcPr marL="72000" marR="68580" marT="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extLst>
                  <a:ext uri="{0D108BD9-81ED-4DB2-BD59-A6C34878D82A}">
                    <a16:rowId xmlns:a16="http://schemas.microsoft.com/office/drawing/2014/main" val="386903145"/>
                  </a:ext>
                </a:extLst>
              </a:tr>
              <a:tr h="363498">
                <a:tc>
                  <a:txBody>
                    <a:bodyPr/>
                    <a:lstStyle/>
                    <a:p>
                      <a:pPr marL="114935" indent="-133350" algn="just">
                        <a:spcAft>
                          <a:spcPts val="0"/>
                        </a:spcAft>
                      </a:pPr>
                      <a:r>
                        <a:rPr lang="ja-JP" sz="1400" b="0" kern="100" dirty="0">
                          <a:solidFill>
                            <a:schemeClr val="tx1"/>
                          </a:solidFill>
                          <a:effectLst/>
                        </a:rPr>
                        <a:t>利用者負担上限額管理加算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534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14</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2.6%</a:t>
                      </a:r>
                    </a:p>
                  </a:txBody>
                  <a:tcPr marL="0" marR="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marL="114935" indent="-133350" algn="ctr">
                        <a:spcAft>
                          <a:spcPts val="0"/>
                        </a:spcAft>
                      </a:pP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endParaRPr lang="ja-JP" altLang="ja-JP" sz="1400" b="0" kern="100" dirty="0" smtClean="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355773748"/>
                  </a:ext>
                </a:extLst>
              </a:tr>
              <a:tr h="363498">
                <a:tc>
                  <a:txBody>
                    <a:bodyPr/>
                    <a:lstStyle/>
                    <a:p>
                      <a:pPr marL="114935" indent="-133350" algn="just">
                        <a:spcAft>
                          <a:spcPts val="0"/>
                        </a:spcAft>
                      </a:pPr>
                      <a:r>
                        <a:rPr lang="ja-JP" sz="1400" b="0" kern="100" dirty="0">
                          <a:solidFill>
                            <a:schemeClr val="tx1"/>
                          </a:solidFill>
                          <a:effectLst/>
                        </a:rPr>
                        <a:t>初回加算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498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143</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28.7%</a:t>
                      </a:r>
                    </a:p>
                  </a:txBody>
                  <a:tcPr marL="0" marR="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28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5.6%</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3355899534"/>
                  </a:ext>
                </a:extLst>
              </a:tr>
              <a:tr h="363498">
                <a:tc>
                  <a:txBody>
                    <a:bodyPr/>
                    <a:lstStyle/>
                    <a:p>
                      <a:pPr marL="114935" indent="-133350" algn="just">
                        <a:spcAft>
                          <a:spcPts val="0"/>
                        </a:spcAft>
                      </a:pPr>
                      <a:r>
                        <a:rPr lang="ja-JP" sz="1400" b="0" kern="100" dirty="0">
                          <a:solidFill>
                            <a:schemeClr val="tx1"/>
                          </a:solidFill>
                          <a:effectLst/>
                        </a:rPr>
                        <a:t>入院時情報連携加算（</a:t>
                      </a:r>
                      <a:r>
                        <a:rPr lang="en-US" sz="1400" b="0" kern="100" dirty="0">
                          <a:solidFill>
                            <a:schemeClr val="tx1"/>
                          </a:solidFill>
                          <a:effectLst/>
                        </a:rPr>
                        <a:t>I</a:t>
                      </a:r>
                      <a:r>
                        <a:rPr lang="ja-JP" sz="1400" b="0" kern="100" dirty="0">
                          <a:solidFill>
                            <a:schemeClr val="tx1"/>
                          </a:solidFill>
                          <a:effectLst/>
                        </a:rPr>
                        <a:t>）</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478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0</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0.0%</a:t>
                      </a:r>
                    </a:p>
                  </a:txBody>
                  <a:tcPr marL="0" marR="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1.5%</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3191249380"/>
                  </a:ext>
                </a:extLst>
              </a:tr>
              <a:tr h="363498">
                <a:tc>
                  <a:txBody>
                    <a:bodyPr/>
                    <a:lstStyle/>
                    <a:p>
                      <a:pPr marL="114935" indent="-133350" algn="just">
                        <a:spcAft>
                          <a:spcPts val="0"/>
                        </a:spcAft>
                      </a:pPr>
                      <a:r>
                        <a:rPr lang="ja-JP" sz="1400" b="0" kern="100" dirty="0">
                          <a:solidFill>
                            <a:schemeClr val="tx1"/>
                          </a:solidFill>
                          <a:effectLst/>
                        </a:rPr>
                        <a:t>入院時情報連携加算（</a:t>
                      </a:r>
                      <a:r>
                        <a:rPr lang="en-US" sz="1400" b="0" kern="100" dirty="0">
                          <a:solidFill>
                            <a:schemeClr val="tx1"/>
                          </a:solidFill>
                          <a:effectLst/>
                        </a:rPr>
                        <a:t>II</a:t>
                      </a:r>
                      <a:r>
                        <a:rPr lang="ja-JP" sz="1400" b="0" kern="100" dirty="0">
                          <a:solidFill>
                            <a:schemeClr val="tx1"/>
                          </a:solidFill>
                          <a:effectLst/>
                        </a:rPr>
                        <a:t>）</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479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1</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0.2%</a:t>
                      </a:r>
                    </a:p>
                  </a:txBody>
                  <a:tcPr marL="0" marR="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0.8%</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3034811013"/>
                  </a:ext>
                </a:extLst>
              </a:tr>
              <a:tr h="363498">
                <a:tc>
                  <a:txBody>
                    <a:bodyPr/>
                    <a:lstStyle/>
                    <a:p>
                      <a:pPr marL="114935" indent="-133350" algn="just">
                        <a:spcAft>
                          <a:spcPts val="0"/>
                        </a:spcAft>
                      </a:pPr>
                      <a:r>
                        <a:rPr lang="ja-JP" sz="1400" b="0" kern="100" dirty="0">
                          <a:solidFill>
                            <a:schemeClr val="tx1"/>
                          </a:solidFill>
                          <a:effectLst/>
                        </a:rPr>
                        <a:t>退院・退所加算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480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2</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0.4%</a:t>
                      </a:r>
                    </a:p>
                  </a:txBody>
                  <a:tcPr marL="0" marR="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0.8%</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610895118"/>
                  </a:ext>
                </a:extLst>
              </a:tr>
              <a:tr h="363498">
                <a:tc>
                  <a:txBody>
                    <a:bodyPr/>
                    <a:lstStyle/>
                    <a:p>
                      <a:pPr marL="114935" indent="-133350" algn="just">
                        <a:spcAft>
                          <a:spcPts val="0"/>
                        </a:spcAft>
                      </a:pPr>
                      <a:r>
                        <a:rPr lang="ja-JP" altLang="en-US" sz="1400" b="0" kern="100" dirty="0" smtClean="0">
                          <a:solidFill>
                            <a:schemeClr val="tx1"/>
                          </a:solidFill>
                          <a:effectLst/>
                        </a:rPr>
                        <a:t>保育・教育等移行支援加算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480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2</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0.4%</a:t>
                      </a:r>
                    </a:p>
                  </a:txBody>
                  <a:tcPr marL="0" marR="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26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5.4%</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1018132634"/>
                  </a:ext>
                </a:extLst>
              </a:tr>
              <a:tr h="363498">
                <a:tc>
                  <a:txBody>
                    <a:bodyPr/>
                    <a:lstStyle/>
                    <a:p>
                      <a:pPr marL="114935" indent="-133350" algn="just">
                        <a:spcAft>
                          <a:spcPts val="0"/>
                        </a:spcAft>
                      </a:pPr>
                      <a:r>
                        <a:rPr lang="ja-JP" sz="1400" b="0" kern="100" dirty="0">
                          <a:solidFill>
                            <a:schemeClr val="tx1"/>
                          </a:solidFill>
                          <a:effectLst/>
                        </a:rPr>
                        <a:t>医療・保育・教育機関等連携加算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480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12</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2.5%</a:t>
                      </a:r>
                    </a:p>
                  </a:txBody>
                  <a:tcPr marL="0" marR="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42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8.8%</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2528097050"/>
                  </a:ext>
                </a:extLst>
              </a:tr>
              <a:tr h="363498">
                <a:tc>
                  <a:txBody>
                    <a:bodyPr/>
                    <a:lstStyle/>
                    <a:p>
                      <a:pPr marL="114935" indent="-133350" algn="just">
                        <a:spcAft>
                          <a:spcPts val="0"/>
                        </a:spcAft>
                      </a:pPr>
                      <a:r>
                        <a:rPr lang="ja-JP" sz="1400" b="0" kern="100" dirty="0">
                          <a:solidFill>
                            <a:schemeClr val="tx1"/>
                          </a:solidFill>
                          <a:effectLst/>
                        </a:rPr>
                        <a:t>集中支援加算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481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19</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4.0%</a:t>
                      </a:r>
                    </a:p>
                  </a:txBody>
                  <a:tcPr marL="0" marR="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26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5.4%</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543617852"/>
                  </a:ext>
                </a:extLst>
              </a:tr>
              <a:tr h="363498">
                <a:tc>
                  <a:txBody>
                    <a:bodyPr/>
                    <a:lstStyle/>
                    <a:p>
                      <a:pPr marL="114935" indent="-133350" algn="just">
                        <a:spcAft>
                          <a:spcPts val="0"/>
                        </a:spcAft>
                      </a:pPr>
                      <a:r>
                        <a:rPr lang="ja-JP" sz="1400" b="0" kern="100" dirty="0">
                          <a:solidFill>
                            <a:schemeClr val="tx1"/>
                          </a:solidFill>
                          <a:effectLst/>
                        </a:rPr>
                        <a:t>サービス担当者会議実施加算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489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49</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10.0%</a:t>
                      </a:r>
                    </a:p>
                  </a:txBody>
                  <a:tcPr marL="0" marR="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66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13.5%</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3279898899"/>
                  </a:ext>
                </a:extLst>
              </a:tr>
              <a:tr h="363498">
                <a:tc>
                  <a:txBody>
                    <a:bodyPr/>
                    <a:lstStyle/>
                    <a:p>
                      <a:pPr marL="114935" indent="-133350" algn="just">
                        <a:spcAft>
                          <a:spcPts val="0"/>
                        </a:spcAft>
                      </a:pPr>
                      <a:r>
                        <a:rPr lang="ja-JP" sz="1400" b="0" kern="100" dirty="0">
                          <a:solidFill>
                            <a:schemeClr val="tx1"/>
                          </a:solidFill>
                          <a:effectLst/>
                        </a:rPr>
                        <a:t>サービス提供時モニタリング加算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495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114</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23.0%</a:t>
                      </a:r>
                    </a:p>
                  </a:txBody>
                  <a:tcPr marL="0" marR="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51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10.3%</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1699156781"/>
                  </a:ext>
                </a:extLst>
              </a:tr>
              <a:tr h="363498">
                <a:tc>
                  <a:txBody>
                    <a:bodyPr/>
                    <a:lstStyle/>
                    <a:p>
                      <a:pPr marL="114935" indent="-133350" algn="just">
                        <a:spcAft>
                          <a:spcPts val="0"/>
                        </a:spcAft>
                      </a:pPr>
                      <a:r>
                        <a:rPr lang="ja-JP" sz="1400" b="0" kern="100" dirty="0">
                          <a:solidFill>
                            <a:schemeClr val="tx1"/>
                          </a:solidFill>
                          <a:effectLst/>
                        </a:rPr>
                        <a:t>地域生活支援拠点等相談強化加算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474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0</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0.0%</a:t>
                      </a:r>
                    </a:p>
                  </a:txBody>
                  <a:tcPr marL="0" marR="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1.1%</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2874777556"/>
                  </a:ext>
                </a:extLst>
              </a:tr>
              <a:tr h="363498">
                <a:tc>
                  <a:txBody>
                    <a:bodyPr/>
                    <a:lstStyle/>
                    <a:p>
                      <a:pPr marL="114935" indent="-133350" algn="just">
                        <a:spcAft>
                          <a:spcPts val="0"/>
                        </a:spcAft>
                      </a:pPr>
                      <a:r>
                        <a:rPr lang="ja-JP" sz="1400" b="0" kern="100" dirty="0">
                          <a:solidFill>
                            <a:schemeClr val="tx1"/>
                          </a:solidFill>
                          <a:effectLst/>
                        </a:rPr>
                        <a:t>地域体制強化共同支援加算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474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0</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0.0%</a:t>
                      </a:r>
                    </a:p>
                  </a:txBody>
                  <a:tcPr marL="0" marR="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1.1%</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733068013"/>
                  </a:ext>
                </a:extLst>
              </a:tr>
            </a:tbl>
          </a:graphicData>
        </a:graphic>
      </p:graphicFrame>
      <p:sp>
        <p:nvSpPr>
          <p:cNvPr id="5" name="テキスト ボックス 4"/>
          <p:cNvSpPr txBox="1"/>
          <p:nvPr/>
        </p:nvSpPr>
        <p:spPr>
          <a:xfrm>
            <a:off x="7452320" y="153829"/>
            <a:ext cx="1261884" cy="368686"/>
          </a:xfrm>
          <a:prstGeom prst="rect">
            <a:avLst/>
          </a:prstGeom>
          <a:noFill/>
        </p:spPr>
        <p:txBody>
          <a:bodyPr wrap="none" rtlCol="0">
            <a:spAutoFit/>
          </a:bodyPr>
          <a:lstStyle/>
          <a:p>
            <a:r>
              <a:rPr kumimoji="1" lang="ja-JP" altLang="en-US" sz="1200" dirty="0" smtClean="0"/>
              <a:t>＜府追加項目＞</a:t>
            </a:r>
            <a:endParaRPr kumimoji="1" lang="ja-JP" altLang="en-US" sz="1600" dirty="0"/>
          </a:p>
        </p:txBody>
      </p:sp>
    </p:spTree>
    <p:extLst>
      <p:ext uri="{BB962C8B-B14F-4D97-AF65-F5344CB8AC3E}">
        <p14:creationId xmlns:p14="http://schemas.microsoft.com/office/powerpoint/2010/main" val="20888548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A4073C42-6A3B-4481-9A5D-F17DC83FF158}" type="slidenum">
              <a:rPr lang="ja-JP" altLang="en-US" smtClean="0"/>
              <a:pPr>
                <a:defRPr/>
              </a:pPr>
              <a:t>24</a:t>
            </a:fld>
            <a:endParaRPr lang="ja-JP" altLang="en-US" dirty="0"/>
          </a:p>
        </p:txBody>
      </p:sp>
      <p:sp>
        <p:nvSpPr>
          <p:cNvPr id="3" name="タイトル 3"/>
          <p:cNvSpPr txBox="1">
            <a:spLocks/>
          </p:cNvSpPr>
          <p:nvPr/>
        </p:nvSpPr>
        <p:spPr>
          <a:xfrm>
            <a:off x="467544" y="339447"/>
            <a:ext cx="8218488" cy="561975"/>
          </a:xfrm>
          <a:prstGeom prst="roundRect">
            <a:avLst/>
          </a:prstGeom>
          <a:gradFill>
            <a:gsLst>
              <a:gs pos="66000">
                <a:srgbClr val="7BE998"/>
              </a:gs>
              <a:gs pos="100000">
                <a:schemeClr val="bg1"/>
              </a:gs>
            </a:gsLst>
            <a:path path="circle">
              <a:fillToRect l="50000" t="50000" r="50000" b="50000"/>
            </a:path>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Bef>
                <a:spcPts val="0"/>
              </a:spcBef>
              <a:spcAft>
                <a:spcPts val="0"/>
              </a:spcAft>
              <a:defRPr/>
            </a:pPr>
            <a:r>
              <a:rPr lang="en-US" altLang="ja-JP" sz="2000" b="1" dirty="0" smtClean="0"/>
              <a:t>Ⅵ</a:t>
            </a:r>
            <a:r>
              <a:rPr lang="ja-JP" altLang="en-US" sz="2000" b="1" dirty="0" smtClean="0"/>
              <a:t>－２</a:t>
            </a:r>
            <a:r>
              <a:rPr lang="ja-JP" altLang="en-US" sz="2000" b="1" dirty="0"/>
              <a:t>　</a:t>
            </a:r>
            <a:r>
              <a:rPr lang="ja-JP" altLang="en-US" sz="2000" b="1" dirty="0" err="1"/>
              <a:t>障がい</a:t>
            </a:r>
            <a:r>
              <a:rPr lang="ja-JP" altLang="en-US" sz="2000" b="1" dirty="0"/>
              <a:t>児</a:t>
            </a:r>
            <a:r>
              <a:rPr lang="zh-TW" altLang="en-US" sz="2000" b="1" dirty="0" smtClean="0"/>
              <a:t>相談</a:t>
            </a:r>
            <a:r>
              <a:rPr lang="zh-TW" altLang="en-US" sz="2000" b="1" dirty="0"/>
              <a:t>支援加算</a:t>
            </a:r>
            <a:r>
              <a:rPr lang="zh-TW" altLang="en-US" sz="2000" b="1" dirty="0" smtClean="0">
                <a:solidFill>
                  <a:schemeClr val="tx1"/>
                </a:solidFill>
              </a:rPr>
              <a:t>状況</a:t>
            </a:r>
            <a:r>
              <a:rPr lang="ja-JP" altLang="en-US" sz="2000" b="1" dirty="0" smtClean="0">
                <a:solidFill>
                  <a:schemeClr val="tx1"/>
                </a:solidFill>
              </a:rPr>
              <a:t>（令和</a:t>
            </a:r>
            <a:r>
              <a:rPr lang="ja-JP" altLang="en-US" sz="2000" b="1" dirty="0">
                <a:solidFill>
                  <a:schemeClr val="tx1"/>
                </a:solidFill>
              </a:rPr>
              <a:t>４</a:t>
            </a:r>
            <a:r>
              <a:rPr lang="ja-JP" altLang="en-US" sz="2000" b="1" dirty="0" smtClean="0">
                <a:solidFill>
                  <a:schemeClr val="tx1"/>
                </a:solidFill>
              </a:rPr>
              <a:t>年４月請求分）</a:t>
            </a:r>
            <a:endParaRPr lang="ja-JP" altLang="en-US" sz="2000" b="1" dirty="0">
              <a:solidFill>
                <a:schemeClr val="tx1"/>
              </a:solidFill>
            </a:endParaRPr>
          </a:p>
        </p:txBody>
      </p:sp>
      <p:graphicFrame>
        <p:nvGraphicFramePr>
          <p:cNvPr id="4" name="表 3"/>
          <p:cNvGraphicFramePr>
            <a:graphicFrameLocks noGrp="1"/>
          </p:cNvGraphicFramePr>
          <p:nvPr>
            <p:extLst>
              <p:ext uri="{D42A27DB-BD31-4B8C-83A1-F6EECF244321}">
                <p14:modId xmlns:p14="http://schemas.microsoft.com/office/powerpoint/2010/main" val="3366518222"/>
              </p:ext>
            </p:extLst>
          </p:nvPr>
        </p:nvGraphicFramePr>
        <p:xfrm>
          <a:off x="467544" y="1174835"/>
          <a:ext cx="8218488" cy="5181515"/>
        </p:xfrm>
        <a:graphic>
          <a:graphicData uri="http://schemas.openxmlformats.org/drawingml/2006/table">
            <a:tbl>
              <a:tblPr firstRow="1" firstCol="1" bandRow="1">
                <a:tableStyleId>{5C22544A-7EE6-4342-B048-85BDC9FD1C3A}</a:tableStyleId>
              </a:tblPr>
              <a:tblGrid>
                <a:gridCol w="2592288">
                  <a:extLst>
                    <a:ext uri="{9D8B030D-6E8A-4147-A177-3AD203B41FA5}">
                      <a16:colId xmlns:a16="http://schemas.microsoft.com/office/drawing/2014/main" val="4081288818"/>
                    </a:ext>
                  </a:extLst>
                </a:gridCol>
                <a:gridCol w="1656184">
                  <a:extLst>
                    <a:ext uri="{9D8B030D-6E8A-4147-A177-3AD203B41FA5}">
                      <a16:colId xmlns:a16="http://schemas.microsoft.com/office/drawing/2014/main" val="802844212"/>
                    </a:ext>
                  </a:extLst>
                </a:gridCol>
                <a:gridCol w="1368152">
                  <a:extLst>
                    <a:ext uri="{9D8B030D-6E8A-4147-A177-3AD203B41FA5}">
                      <a16:colId xmlns:a16="http://schemas.microsoft.com/office/drawing/2014/main" val="1057106753"/>
                    </a:ext>
                  </a:extLst>
                </a:gridCol>
                <a:gridCol w="720080">
                  <a:extLst>
                    <a:ext uri="{9D8B030D-6E8A-4147-A177-3AD203B41FA5}">
                      <a16:colId xmlns:a16="http://schemas.microsoft.com/office/drawing/2014/main" val="395775122"/>
                    </a:ext>
                  </a:extLst>
                </a:gridCol>
                <a:gridCol w="1296144">
                  <a:extLst>
                    <a:ext uri="{9D8B030D-6E8A-4147-A177-3AD203B41FA5}">
                      <a16:colId xmlns:a16="http://schemas.microsoft.com/office/drawing/2014/main" val="3740863460"/>
                    </a:ext>
                  </a:extLst>
                </a:gridCol>
                <a:gridCol w="585640">
                  <a:extLst>
                    <a:ext uri="{9D8B030D-6E8A-4147-A177-3AD203B41FA5}">
                      <a16:colId xmlns:a16="http://schemas.microsoft.com/office/drawing/2014/main" val="3729232974"/>
                    </a:ext>
                  </a:extLst>
                </a:gridCol>
              </a:tblGrid>
              <a:tr h="597870">
                <a:tc rowSpan="2">
                  <a:txBody>
                    <a:bodyPr/>
                    <a:lstStyle/>
                    <a:p>
                      <a:pPr marL="114935" indent="-133350" algn="ctr">
                        <a:spcAft>
                          <a:spcPts val="0"/>
                        </a:spcAft>
                      </a:pPr>
                      <a:r>
                        <a:rPr lang="ja-JP" sz="1050" b="0" kern="100" dirty="0">
                          <a:solidFill>
                            <a:schemeClr val="tx1"/>
                          </a:solidFill>
                          <a:effectLst/>
                        </a:rPr>
                        <a:t>　</a:t>
                      </a:r>
                      <a:endParaRPr lang="ja-JP" sz="105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sz="1400" b="0" kern="100" dirty="0">
                          <a:solidFill>
                            <a:schemeClr val="tx1"/>
                          </a:solidFill>
                          <a:effectLst/>
                        </a:rPr>
                        <a:t>有効回答数</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gridSpan="2">
                  <a:txBody>
                    <a:bodyPr/>
                    <a:lstStyle/>
                    <a:p>
                      <a:pPr marL="114935" indent="-133350" algn="ctr">
                        <a:spcAft>
                          <a:spcPts val="0"/>
                        </a:spcAft>
                      </a:pPr>
                      <a:r>
                        <a:rPr lang="ja-JP" sz="1400" b="0" kern="100" dirty="0">
                          <a:solidFill>
                            <a:schemeClr val="tx1"/>
                          </a:solidFill>
                          <a:effectLst/>
                        </a:rPr>
                        <a:t>届出有り</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hMerge="1">
                  <a:txBody>
                    <a:bodyPr/>
                    <a:lstStyle/>
                    <a:p>
                      <a:endParaRPr kumimoji="1" lang="ja-JP" altLang="en-US"/>
                    </a:p>
                  </a:txBody>
                  <a:tcPr/>
                </a:tc>
                <a:tc gridSpan="2">
                  <a:txBody>
                    <a:bodyPr/>
                    <a:lstStyle/>
                    <a:p>
                      <a:pPr marL="114935" indent="-133350" algn="ctr">
                        <a:spcAft>
                          <a:spcPts val="0"/>
                        </a:spcAft>
                      </a:pPr>
                      <a:r>
                        <a:rPr lang="ja-JP" sz="1400" b="0" kern="100" dirty="0">
                          <a:solidFill>
                            <a:schemeClr val="tx1"/>
                          </a:solidFill>
                          <a:effectLst/>
                        </a:rPr>
                        <a:t>届出予定</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hMerge="1">
                  <a:txBody>
                    <a:bodyPr/>
                    <a:lstStyle/>
                    <a:p>
                      <a:endParaRPr kumimoji="1" lang="ja-JP" altLang="en-US"/>
                    </a:p>
                  </a:txBody>
                  <a:tcPr/>
                </a:tc>
                <a:extLst>
                  <a:ext uri="{0D108BD9-81ED-4DB2-BD59-A6C34878D82A}">
                    <a16:rowId xmlns:a16="http://schemas.microsoft.com/office/drawing/2014/main" val="4281452885"/>
                  </a:ext>
                </a:extLst>
              </a:tr>
              <a:tr h="597870">
                <a:tc vMerge="1">
                  <a:txBody>
                    <a:bodyPr/>
                    <a:lstStyle/>
                    <a:p>
                      <a:pPr marL="114935" indent="-133350" algn="ctr">
                        <a:spcAft>
                          <a:spcPts val="0"/>
                        </a:spcAft>
                      </a:pPr>
                      <a:endParaRPr lang="ja-JP" sz="105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altLang="en-US" sz="1400" b="0" kern="100" dirty="0" smtClean="0">
                          <a:solidFill>
                            <a:schemeClr val="tx1"/>
                          </a:solidFill>
                          <a:effectLst/>
                          <a:latin typeface="+mn-ea"/>
                          <a:ea typeface="+mn-ea"/>
                          <a:cs typeface="Times New Roman" panose="02020603050405020304" pitchFamily="18" charset="0"/>
                        </a:rPr>
                        <a:t>事業所数</a:t>
                      </a:r>
                      <a:endParaRPr lang="ja-JP" sz="1400" b="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altLang="en-US" sz="1400" b="0" kern="100" dirty="0" smtClean="0">
                          <a:solidFill>
                            <a:schemeClr val="tx1"/>
                          </a:solidFill>
                          <a:effectLst/>
                          <a:latin typeface="+mn-ea"/>
                          <a:ea typeface="+mn-ea"/>
                          <a:cs typeface="Times New Roman" panose="02020603050405020304" pitchFamily="18" charset="0"/>
                        </a:rPr>
                        <a:t>事業所数</a:t>
                      </a:r>
                      <a:endParaRPr lang="ja-JP" sz="1400" b="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altLang="en-US" sz="1400" b="0" kern="100" dirty="0" smtClean="0">
                          <a:solidFill>
                            <a:schemeClr val="tx1"/>
                          </a:solidFill>
                          <a:effectLst/>
                          <a:latin typeface="+mn-ea"/>
                          <a:ea typeface="+mn-ea"/>
                          <a:cs typeface="Times New Roman" panose="02020603050405020304" pitchFamily="18" charset="0"/>
                        </a:rPr>
                        <a:t>割合</a:t>
                      </a:r>
                      <a:endParaRPr lang="ja-JP" sz="1400" b="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altLang="en-US" sz="1400" b="0" kern="100" dirty="0" smtClean="0">
                          <a:solidFill>
                            <a:schemeClr val="tx1"/>
                          </a:solidFill>
                          <a:effectLst/>
                          <a:latin typeface="+mn-ea"/>
                          <a:ea typeface="+mn-ea"/>
                          <a:cs typeface="Times New Roman" panose="02020603050405020304" pitchFamily="18" charset="0"/>
                        </a:rPr>
                        <a:t>事業所数</a:t>
                      </a:r>
                      <a:endParaRPr lang="ja-JP" sz="1400" b="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altLang="en-US" sz="1400" b="0" kern="100" dirty="0" smtClean="0">
                          <a:solidFill>
                            <a:schemeClr val="tx1"/>
                          </a:solidFill>
                          <a:effectLst/>
                          <a:latin typeface="+mn-ea"/>
                          <a:ea typeface="+mn-ea"/>
                          <a:cs typeface="Times New Roman" panose="02020603050405020304" pitchFamily="18" charset="0"/>
                        </a:rPr>
                        <a:t>割合</a:t>
                      </a:r>
                      <a:endParaRPr lang="ja-JP" sz="1400" b="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extLst>
                  <a:ext uri="{0D108BD9-81ED-4DB2-BD59-A6C34878D82A}">
                    <a16:rowId xmlns:a16="http://schemas.microsoft.com/office/drawing/2014/main" val="2064316720"/>
                  </a:ext>
                </a:extLst>
              </a:tr>
              <a:tr h="797155">
                <a:tc>
                  <a:txBody>
                    <a:bodyPr/>
                    <a:lstStyle/>
                    <a:p>
                      <a:pPr marL="114935" indent="-133350" algn="l">
                        <a:spcAft>
                          <a:spcPts val="0"/>
                        </a:spcAft>
                      </a:pPr>
                      <a:r>
                        <a:rPr lang="ja-JP" sz="1400" b="0" kern="100" dirty="0">
                          <a:solidFill>
                            <a:schemeClr val="tx1"/>
                          </a:solidFill>
                          <a:effectLst/>
                        </a:rPr>
                        <a:t>主任相談支援専門員配置加算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468</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7.5%</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1.3%</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1347192890"/>
                  </a:ext>
                </a:extLst>
              </a:tr>
              <a:tr h="797155">
                <a:tc>
                  <a:txBody>
                    <a:bodyPr/>
                    <a:lstStyle/>
                    <a:p>
                      <a:pPr marL="114935" indent="-133350" algn="l">
                        <a:spcAft>
                          <a:spcPts val="0"/>
                        </a:spcAft>
                      </a:pPr>
                      <a:r>
                        <a:rPr lang="ja-JP" sz="1400" b="0" kern="100" dirty="0">
                          <a:solidFill>
                            <a:schemeClr val="tx1"/>
                          </a:solidFill>
                          <a:effectLst/>
                        </a:rPr>
                        <a:t>行動障害支援体制加算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502</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143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28.5%</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4.6%</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2378710718"/>
                  </a:ext>
                </a:extLst>
              </a:tr>
              <a:tr h="797155">
                <a:tc>
                  <a:txBody>
                    <a:bodyPr/>
                    <a:lstStyle/>
                    <a:p>
                      <a:pPr marL="114935" indent="-133350" algn="l">
                        <a:spcAft>
                          <a:spcPts val="0"/>
                        </a:spcAft>
                      </a:pPr>
                      <a:r>
                        <a:rPr lang="ja-JP" sz="1400" b="0" kern="100" dirty="0">
                          <a:solidFill>
                            <a:schemeClr val="tx1"/>
                          </a:solidFill>
                          <a:effectLst/>
                        </a:rPr>
                        <a:t>要医療児者支援体制加算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492</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141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28.7%</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3.3%</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2927558434"/>
                  </a:ext>
                </a:extLst>
              </a:tr>
              <a:tr h="797155">
                <a:tc>
                  <a:txBody>
                    <a:bodyPr/>
                    <a:lstStyle/>
                    <a:p>
                      <a:pPr marL="114935" indent="-133350" algn="l">
                        <a:spcAft>
                          <a:spcPts val="0"/>
                        </a:spcAft>
                      </a:pPr>
                      <a:r>
                        <a:rPr lang="ja-JP" sz="1400" b="0" kern="100" dirty="0">
                          <a:solidFill>
                            <a:schemeClr val="tx1"/>
                          </a:solidFill>
                          <a:effectLst/>
                        </a:rPr>
                        <a:t>精神障害者支援体制加算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495</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a:solidFill>
                            <a:srgbClr val="000000"/>
                          </a:solidFill>
                          <a:effectLst/>
                          <a:latin typeface="+mn-lt"/>
                          <a:ea typeface="Meiryo UI" panose="020B0604030504040204" pitchFamily="50" charset="-128"/>
                        </a:rPr>
                        <a:t>133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26.9%</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3.2%</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1988075320"/>
                  </a:ext>
                </a:extLst>
              </a:tr>
              <a:tr h="797155">
                <a:tc>
                  <a:txBody>
                    <a:bodyPr/>
                    <a:lstStyle/>
                    <a:p>
                      <a:pPr marL="114935" indent="-133350" algn="l">
                        <a:spcAft>
                          <a:spcPts val="0"/>
                        </a:spcAft>
                      </a:pPr>
                      <a:r>
                        <a:rPr lang="ja-JP" sz="1400" b="0" kern="100" dirty="0">
                          <a:solidFill>
                            <a:schemeClr val="tx1"/>
                          </a:solidFill>
                          <a:effectLst/>
                        </a:rPr>
                        <a:t>ピアサポート体制加算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479</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20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4.2%</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b="0" i="0" u="none" strike="noStrike" dirty="0">
                          <a:solidFill>
                            <a:srgbClr val="000000"/>
                          </a:solidFill>
                          <a:effectLst/>
                          <a:latin typeface="+mn-lt"/>
                          <a:ea typeface="Meiryo UI" panose="020B0604030504040204" pitchFamily="50" charset="-128"/>
                        </a:rPr>
                        <a:t>1.9%</a:t>
                      </a:r>
                    </a:p>
                  </a:txBody>
                  <a:tcPr marL="0" marR="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3393052780"/>
                  </a:ext>
                </a:extLst>
              </a:tr>
            </a:tbl>
          </a:graphicData>
        </a:graphic>
      </p:graphicFrame>
      <p:sp>
        <p:nvSpPr>
          <p:cNvPr id="5" name="テキスト ボックス 4"/>
          <p:cNvSpPr txBox="1"/>
          <p:nvPr/>
        </p:nvSpPr>
        <p:spPr>
          <a:xfrm>
            <a:off x="7812360" y="919318"/>
            <a:ext cx="1269116" cy="276999"/>
          </a:xfrm>
          <a:prstGeom prst="rect">
            <a:avLst/>
          </a:prstGeom>
          <a:noFill/>
        </p:spPr>
        <p:txBody>
          <a:bodyPr wrap="square" rtlCol="0">
            <a:spAutoFit/>
          </a:bodyPr>
          <a:lstStyle/>
          <a:p>
            <a:r>
              <a:rPr kumimoji="1" lang="ja-JP" altLang="en-US" sz="1200" dirty="0" smtClean="0"/>
              <a:t>（事業所数）</a:t>
            </a:r>
            <a:endParaRPr kumimoji="1" lang="ja-JP" altLang="en-US" sz="1200" dirty="0"/>
          </a:p>
        </p:txBody>
      </p:sp>
      <p:sp>
        <p:nvSpPr>
          <p:cNvPr id="6" name="テキスト ボックス 5"/>
          <p:cNvSpPr txBox="1"/>
          <p:nvPr/>
        </p:nvSpPr>
        <p:spPr>
          <a:xfrm>
            <a:off x="7452320" y="68661"/>
            <a:ext cx="1261884" cy="228925"/>
          </a:xfrm>
          <a:prstGeom prst="rect">
            <a:avLst/>
          </a:prstGeom>
          <a:noFill/>
        </p:spPr>
        <p:txBody>
          <a:bodyPr wrap="none" rtlCol="0">
            <a:spAutoFit/>
          </a:bodyPr>
          <a:lstStyle/>
          <a:p>
            <a:r>
              <a:rPr kumimoji="1" lang="ja-JP" altLang="en-US" sz="1200" dirty="0" smtClean="0"/>
              <a:t>＜府追加項目＞</a:t>
            </a:r>
            <a:endParaRPr kumimoji="1" lang="ja-JP" altLang="en-US" sz="1600" dirty="0"/>
          </a:p>
        </p:txBody>
      </p:sp>
    </p:spTree>
    <p:extLst>
      <p:ext uri="{BB962C8B-B14F-4D97-AF65-F5344CB8AC3E}">
        <p14:creationId xmlns:p14="http://schemas.microsoft.com/office/powerpoint/2010/main" val="10656671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A4073C42-6A3B-4481-9A5D-F17DC83FF158}" type="slidenum">
              <a:rPr lang="ja-JP" altLang="en-US" smtClean="0"/>
              <a:pPr>
                <a:defRPr/>
              </a:pPr>
              <a:t>25</a:t>
            </a:fld>
            <a:endParaRPr lang="ja-JP" altLang="en-US"/>
          </a:p>
        </p:txBody>
      </p:sp>
      <p:sp>
        <p:nvSpPr>
          <p:cNvPr id="3" name="テキスト ボックス 2"/>
          <p:cNvSpPr txBox="1"/>
          <p:nvPr/>
        </p:nvSpPr>
        <p:spPr>
          <a:xfrm>
            <a:off x="443054" y="981410"/>
            <a:ext cx="4104009" cy="338554"/>
          </a:xfrm>
          <a:prstGeom prst="rect">
            <a:avLst/>
          </a:prstGeom>
          <a:noFill/>
        </p:spPr>
        <p:txBody>
          <a:bodyPr wrap="none" rtlCol="0">
            <a:spAutoFit/>
          </a:bodyPr>
          <a:lstStyle/>
          <a:p>
            <a:r>
              <a:rPr kumimoji="1" lang="ja-JP" altLang="en-US" sz="1600" dirty="0" smtClean="0"/>
              <a:t>＜加算に該当するが請求をしていない理由＞</a:t>
            </a:r>
            <a:endParaRPr kumimoji="1" lang="ja-JP" altLang="en-US" sz="1600" dirty="0"/>
          </a:p>
        </p:txBody>
      </p:sp>
      <p:graphicFrame>
        <p:nvGraphicFramePr>
          <p:cNvPr id="4" name="表 3"/>
          <p:cNvGraphicFramePr>
            <a:graphicFrameLocks noGrp="1"/>
          </p:cNvGraphicFramePr>
          <p:nvPr>
            <p:extLst>
              <p:ext uri="{D42A27DB-BD31-4B8C-83A1-F6EECF244321}">
                <p14:modId xmlns:p14="http://schemas.microsoft.com/office/powerpoint/2010/main" val="3874966201"/>
              </p:ext>
            </p:extLst>
          </p:nvPr>
        </p:nvGraphicFramePr>
        <p:xfrm>
          <a:off x="467544" y="1350741"/>
          <a:ext cx="8193997" cy="847609"/>
        </p:xfrm>
        <a:graphic>
          <a:graphicData uri="http://schemas.openxmlformats.org/drawingml/2006/table">
            <a:tbl>
              <a:tblPr firstRow="1" firstCol="1" bandRow="1">
                <a:tableStyleId>{5C22544A-7EE6-4342-B048-85BDC9FD1C3A}</a:tableStyleId>
              </a:tblPr>
              <a:tblGrid>
                <a:gridCol w="1386304">
                  <a:extLst>
                    <a:ext uri="{9D8B030D-6E8A-4147-A177-3AD203B41FA5}">
                      <a16:colId xmlns:a16="http://schemas.microsoft.com/office/drawing/2014/main" val="3261856442"/>
                    </a:ext>
                  </a:extLst>
                </a:gridCol>
                <a:gridCol w="2135083">
                  <a:extLst>
                    <a:ext uri="{9D8B030D-6E8A-4147-A177-3AD203B41FA5}">
                      <a16:colId xmlns:a16="http://schemas.microsoft.com/office/drawing/2014/main" val="3877578854"/>
                    </a:ext>
                  </a:extLst>
                </a:gridCol>
                <a:gridCol w="1410490">
                  <a:extLst>
                    <a:ext uri="{9D8B030D-6E8A-4147-A177-3AD203B41FA5}">
                      <a16:colId xmlns:a16="http://schemas.microsoft.com/office/drawing/2014/main" val="1552521682"/>
                    </a:ext>
                  </a:extLst>
                </a:gridCol>
                <a:gridCol w="1925154">
                  <a:extLst>
                    <a:ext uri="{9D8B030D-6E8A-4147-A177-3AD203B41FA5}">
                      <a16:colId xmlns:a16="http://schemas.microsoft.com/office/drawing/2014/main" val="1006348658"/>
                    </a:ext>
                  </a:extLst>
                </a:gridCol>
                <a:gridCol w="1336966">
                  <a:extLst>
                    <a:ext uri="{9D8B030D-6E8A-4147-A177-3AD203B41FA5}">
                      <a16:colId xmlns:a16="http://schemas.microsoft.com/office/drawing/2014/main" val="785041199"/>
                    </a:ext>
                  </a:extLst>
                </a:gridCol>
              </a:tblGrid>
              <a:tr h="385155">
                <a:tc>
                  <a:txBody>
                    <a:bodyPr/>
                    <a:lstStyle/>
                    <a:p>
                      <a:pPr marL="114935" indent="-133350" algn="ctr">
                        <a:spcAft>
                          <a:spcPts val="0"/>
                        </a:spcAft>
                      </a:pPr>
                      <a:r>
                        <a:rPr lang="ja-JP" sz="1400" b="0" kern="100" dirty="0">
                          <a:solidFill>
                            <a:schemeClr val="tx1"/>
                          </a:solidFill>
                          <a:effectLst/>
                        </a:rPr>
                        <a:t>有効回答数</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sz="1400" b="0" kern="100" dirty="0">
                          <a:solidFill>
                            <a:schemeClr val="tx1"/>
                          </a:solidFill>
                          <a:effectLst/>
                        </a:rPr>
                        <a:t>手続きが煩雑なため</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sz="1400" b="0" kern="100" dirty="0">
                          <a:solidFill>
                            <a:schemeClr val="tx1"/>
                          </a:solidFill>
                          <a:effectLst/>
                        </a:rPr>
                        <a:t>知らなかった</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sz="1400" b="0" kern="100" dirty="0">
                          <a:solidFill>
                            <a:schemeClr val="tx1"/>
                          </a:solidFill>
                          <a:effectLst/>
                        </a:rPr>
                        <a:t>内容が分からない</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sz="1400" b="0" kern="100" dirty="0">
                          <a:solidFill>
                            <a:schemeClr val="tx1"/>
                          </a:solidFill>
                          <a:effectLst/>
                        </a:rPr>
                        <a:t>その他</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extLst>
                  <a:ext uri="{0D108BD9-81ED-4DB2-BD59-A6C34878D82A}">
                    <a16:rowId xmlns:a16="http://schemas.microsoft.com/office/drawing/2014/main" val="3925833692"/>
                  </a:ext>
                </a:extLst>
              </a:tr>
              <a:tr h="462454">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262</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rPr>
                        <a:t>118</a:t>
                      </a:r>
                    </a:p>
                    <a:p>
                      <a:pPr marL="114935" indent="-133350" algn="ctr">
                        <a:spcAft>
                          <a:spcPts val="0"/>
                        </a:spcAft>
                      </a:pPr>
                      <a:r>
                        <a:rPr lang="ja-JP" sz="1400" b="0" kern="100" dirty="0" smtClean="0">
                          <a:solidFill>
                            <a:schemeClr val="tx1"/>
                          </a:solidFill>
                          <a:effectLst/>
                        </a:rPr>
                        <a:t>（</a:t>
                      </a:r>
                      <a:r>
                        <a:rPr lang="en-US" altLang="ja-JP" sz="1400" b="0" kern="100" dirty="0" smtClean="0">
                          <a:solidFill>
                            <a:schemeClr val="tx1"/>
                          </a:solidFill>
                          <a:effectLst/>
                        </a:rPr>
                        <a:t>45.0</a:t>
                      </a:r>
                      <a:r>
                        <a:rPr lang="en-US" sz="1400" b="0" kern="100" dirty="0" smtClean="0">
                          <a:solidFill>
                            <a:schemeClr val="tx1"/>
                          </a:solidFill>
                          <a:effectLst/>
                        </a:rPr>
                        <a:t>%</a:t>
                      </a:r>
                      <a:r>
                        <a:rPr lang="ja-JP" sz="1400" b="0" kern="100" dirty="0">
                          <a:solidFill>
                            <a:schemeClr val="tx1"/>
                          </a:solidFill>
                          <a:effectLst/>
                        </a:rPr>
                        <a:t>）</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rPr>
                        <a:t>21</a:t>
                      </a:r>
                    </a:p>
                    <a:p>
                      <a:pPr marL="114935" indent="-133350" algn="ctr">
                        <a:spcAft>
                          <a:spcPts val="0"/>
                        </a:spcAft>
                      </a:pPr>
                      <a:r>
                        <a:rPr lang="ja-JP" sz="1400" b="0" kern="100" dirty="0" smtClean="0">
                          <a:solidFill>
                            <a:schemeClr val="tx1"/>
                          </a:solidFill>
                          <a:effectLst/>
                        </a:rPr>
                        <a:t>（</a:t>
                      </a:r>
                      <a:r>
                        <a:rPr lang="en-US" altLang="ja-JP" sz="1400" b="0" kern="100" dirty="0" smtClean="0">
                          <a:solidFill>
                            <a:schemeClr val="tx1"/>
                          </a:solidFill>
                          <a:effectLst/>
                        </a:rPr>
                        <a:t>8.0</a:t>
                      </a:r>
                      <a:r>
                        <a:rPr lang="en-US" sz="1400" b="0" kern="100" dirty="0" smtClean="0">
                          <a:solidFill>
                            <a:schemeClr val="tx1"/>
                          </a:solidFill>
                          <a:effectLst/>
                        </a:rPr>
                        <a:t>%</a:t>
                      </a:r>
                      <a:r>
                        <a:rPr lang="ja-JP" sz="1400" b="0" kern="100" dirty="0">
                          <a:solidFill>
                            <a:schemeClr val="tx1"/>
                          </a:solidFill>
                          <a:effectLst/>
                        </a:rPr>
                        <a:t>）</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rPr>
                        <a:t>75</a:t>
                      </a:r>
                    </a:p>
                    <a:p>
                      <a:pPr marL="114935" indent="-133350" algn="ctr">
                        <a:spcAft>
                          <a:spcPts val="0"/>
                        </a:spcAft>
                      </a:pPr>
                      <a:r>
                        <a:rPr lang="ja-JP" sz="1400" b="0" kern="100" dirty="0" smtClean="0">
                          <a:solidFill>
                            <a:schemeClr val="tx1"/>
                          </a:solidFill>
                          <a:effectLst/>
                        </a:rPr>
                        <a:t>（</a:t>
                      </a:r>
                      <a:r>
                        <a:rPr lang="en-US" sz="1400" b="0" kern="100" dirty="0" smtClean="0">
                          <a:solidFill>
                            <a:schemeClr val="tx1"/>
                          </a:solidFill>
                          <a:effectLst/>
                        </a:rPr>
                        <a:t>28.6%</a:t>
                      </a:r>
                      <a:r>
                        <a:rPr lang="ja-JP" sz="1400" b="0" kern="100" dirty="0">
                          <a:solidFill>
                            <a:schemeClr val="tx1"/>
                          </a:solidFill>
                          <a:effectLst/>
                        </a:rPr>
                        <a:t>）</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rPr>
                        <a:t>48</a:t>
                      </a:r>
                    </a:p>
                    <a:p>
                      <a:pPr marL="114935" indent="-133350" algn="ctr">
                        <a:spcAft>
                          <a:spcPts val="0"/>
                        </a:spcAft>
                      </a:pPr>
                      <a:r>
                        <a:rPr lang="ja-JP" sz="1400" b="0" kern="100" dirty="0" smtClean="0">
                          <a:solidFill>
                            <a:schemeClr val="tx1"/>
                          </a:solidFill>
                          <a:effectLst/>
                        </a:rPr>
                        <a:t>（</a:t>
                      </a:r>
                      <a:r>
                        <a:rPr lang="en-US" altLang="ja-JP" sz="1400" b="0" kern="100" dirty="0" smtClean="0">
                          <a:solidFill>
                            <a:schemeClr val="tx1"/>
                          </a:solidFill>
                          <a:effectLst/>
                        </a:rPr>
                        <a:t>18</a:t>
                      </a:r>
                      <a:r>
                        <a:rPr lang="en-US" sz="1400" b="0" kern="100" dirty="0" smtClean="0">
                          <a:solidFill>
                            <a:schemeClr val="tx1"/>
                          </a:solidFill>
                          <a:effectLst/>
                        </a:rPr>
                        <a:t>.3%</a:t>
                      </a:r>
                      <a:r>
                        <a:rPr lang="ja-JP" sz="1400" b="0" kern="100" dirty="0">
                          <a:solidFill>
                            <a:schemeClr val="tx1"/>
                          </a:solidFill>
                          <a:effectLst/>
                        </a:rPr>
                        <a:t>）</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4171306"/>
                  </a:ext>
                </a:extLst>
              </a:tr>
            </a:tbl>
          </a:graphicData>
        </a:graphic>
      </p:graphicFrame>
      <p:sp>
        <p:nvSpPr>
          <p:cNvPr id="5" name="テキスト ボックス 4"/>
          <p:cNvSpPr txBox="1"/>
          <p:nvPr/>
        </p:nvSpPr>
        <p:spPr>
          <a:xfrm>
            <a:off x="439978" y="3429000"/>
            <a:ext cx="4564070" cy="338554"/>
          </a:xfrm>
          <a:prstGeom prst="rect">
            <a:avLst/>
          </a:prstGeom>
          <a:noFill/>
        </p:spPr>
        <p:txBody>
          <a:bodyPr wrap="none" rtlCol="0">
            <a:spAutoFit/>
          </a:bodyPr>
          <a:lstStyle/>
          <a:p>
            <a:r>
              <a:rPr lang="ja-JP" altLang="en-US" sz="1600" dirty="0" smtClean="0"/>
              <a:t>＜</a:t>
            </a:r>
            <a:r>
              <a:rPr lang="ja-JP" altLang="ja-JP" sz="1600" dirty="0" smtClean="0"/>
              <a:t>令和</a:t>
            </a:r>
            <a:r>
              <a:rPr lang="ja-JP" altLang="ja-JP" sz="1600" dirty="0"/>
              <a:t>３年度報酬改定に伴う事業所の運営</a:t>
            </a:r>
            <a:r>
              <a:rPr lang="ja-JP" altLang="ja-JP" sz="1600" dirty="0" smtClean="0"/>
              <a:t>状況</a:t>
            </a:r>
            <a:r>
              <a:rPr lang="ja-JP" altLang="en-US" sz="1600" dirty="0" smtClean="0"/>
              <a:t>＞</a:t>
            </a:r>
            <a:endParaRPr kumimoji="1" lang="ja-JP" altLang="en-US" sz="1600" dirty="0"/>
          </a:p>
        </p:txBody>
      </p:sp>
      <p:graphicFrame>
        <p:nvGraphicFramePr>
          <p:cNvPr id="6" name="表 5"/>
          <p:cNvGraphicFramePr>
            <a:graphicFrameLocks noGrp="1"/>
          </p:cNvGraphicFramePr>
          <p:nvPr>
            <p:extLst>
              <p:ext uri="{D42A27DB-BD31-4B8C-83A1-F6EECF244321}">
                <p14:modId xmlns:p14="http://schemas.microsoft.com/office/powerpoint/2010/main" val="3227148521"/>
              </p:ext>
            </p:extLst>
          </p:nvPr>
        </p:nvGraphicFramePr>
        <p:xfrm>
          <a:off x="479586" y="3791074"/>
          <a:ext cx="8193998" cy="782114"/>
        </p:xfrm>
        <a:graphic>
          <a:graphicData uri="http://schemas.openxmlformats.org/drawingml/2006/table">
            <a:tbl>
              <a:tblPr firstRow="1" firstCol="1" bandRow="1">
                <a:tableStyleId>{5C22544A-7EE6-4342-B048-85BDC9FD1C3A}</a:tableStyleId>
              </a:tblPr>
              <a:tblGrid>
                <a:gridCol w="1389344">
                  <a:extLst>
                    <a:ext uri="{9D8B030D-6E8A-4147-A177-3AD203B41FA5}">
                      <a16:colId xmlns:a16="http://schemas.microsoft.com/office/drawing/2014/main" val="3588592886"/>
                    </a:ext>
                  </a:extLst>
                </a:gridCol>
                <a:gridCol w="2268218">
                  <a:extLst>
                    <a:ext uri="{9D8B030D-6E8A-4147-A177-3AD203B41FA5}">
                      <a16:colId xmlns:a16="http://schemas.microsoft.com/office/drawing/2014/main" val="503862241"/>
                    </a:ext>
                  </a:extLst>
                </a:gridCol>
                <a:gridCol w="2268218">
                  <a:extLst>
                    <a:ext uri="{9D8B030D-6E8A-4147-A177-3AD203B41FA5}">
                      <a16:colId xmlns:a16="http://schemas.microsoft.com/office/drawing/2014/main" val="1274449045"/>
                    </a:ext>
                  </a:extLst>
                </a:gridCol>
                <a:gridCol w="2268218">
                  <a:extLst>
                    <a:ext uri="{9D8B030D-6E8A-4147-A177-3AD203B41FA5}">
                      <a16:colId xmlns:a16="http://schemas.microsoft.com/office/drawing/2014/main" val="2832427013"/>
                    </a:ext>
                  </a:extLst>
                </a:gridCol>
              </a:tblGrid>
              <a:tr h="355394">
                <a:tc>
                  <a:txBody>
                    <a:bodyPr/>
                    <a:lstStyle/>
                    <a:p>
                      <a:pPr marL="114935" indent="-133350" algn="ctr">
                        <a:spcAft>
                          <a:spcPts val="0"/>
                        </a:spcAft>
                      </a:pPr>
                      <a:r>
                        <a:rPr lang="ja-JP" sz="1400" b="0" kern="100" dirty="0">
                          <a:solidFill>
                            <a:schemeClr val="tx1"/>
                          </a:solidFill>
                          <a:effectLst/>
                        </a:rPr>
                        <a:t>有効</a:t>
                      </a:r>
                      <a:r>
                        <a:rPr lang="ja-JP" sz="1400" b="0" kern="100" dirty="0" smtClean="0">
                          <a:solidFill>
                            <a:schemeClr val="tx1"/>
                          </a:solidFill>
                          <a:effectLst/>
                        </a:rPr>
                        <a:t>回答数</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sz="1400" b="0" kern="100" dirty="0">
                          <a:solidFill>
                            <a:schemeClr val="tx1"/>
                          </a:solidFill>
                          <a:effectLst/>
                        </a:rPr>
                        <a:t>運営が改善した</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sz="1400" b="0" kern="100" dirty="0">
                          <a:solidFill>
                            <a:schemeClr val="tx1"/>
                          </a:solidFill>
                          <a:effectLst/>
                        </a:rPr>
                        <a:t>改善していない</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sz="1400" b="0" kern="100" dirty="0">
                          <a:solidFill>
                            <a:schemeClr val="tx1"/>
                          </a:solidFill>
                          <a:effectLst/>
                        </a:rPr>
                        <a:t>分からない</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extLst>
                  <a:ext uri="{0D108BD9-81ED-4DB2-BD59-A6C34878D82A}">
                    <a16:rowId xmlns:a16="http://schemas.microsoft.com/office/drawing/2014/main" val="1422319322"/>
                  </a:ext>
                </a:extLst>
              </a:tr>
              <a:tr h="355394">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495</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rPr>
                        <a:t>73</a:t>
                      </a:r>
                    </a:p>
                    <a:p>
                      <a:pPr marL="114935" indent="-133350" algn="ctr">
                        <a:spcAft>
                          <a:spcPts val="0"/>
                        </a:spcAft>
                      </a:pPr>
                      <a:r>
                        <a:rPr lang="ja-JP" sz="1400" b="0" kern="100" dirty="0" smtClean="0">
                          <a:solidFill>
                            <a:schemeClr val="tx1"/>
                          </a:solidFill>
                          <a:effectLst/>
                        </a:rPr>
                        <a:t>（</a:t>
                      </a:r>
                      <a:r>
                        <a:rPr lang="en-US" sz="1400" b="0" kern="100" dirty="0" smtClean="0">
                          <a:solidFill>
                            <a:schemeClr val="tx1"/>
                          </a:solidFill>
                          <a:effectLst/>
                        </a:rPr>
                        <a:t>14.7%</a:t>
                      </a:r>
                      <a:r>
                        <a:rPr lang="ja-JP" sz="1400" b="0" kern="100" dirty="0">
                          <a:solidFill>
                            <a:schemeClr val="tx1"/>
                          </a:solidFill>
                          <a:effectLst/>
                        </a:rPr>
                        <a:t>）</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rPr>
                        <a:t>165</a:t>
                      </a:r>
                    </a:p>
                    <a:p>
                      <a:pPr marL="114935" indent="-133350" algn="ctr">
                        <a:spcAft>
                          <a:spcPts val="0"/>
                        </a:spcAft>
                      </a:pPr>
                      <a:r>
                        <a:rPr lang="ja-JP" sz="1400" b="0" kern="100" dirty="0" smtClean="0">
                          <a:solidFill>
                            <a:schemeClr val="tx1"/>
                          </a:solidFill>
                          <a:effectLst/>
                        </a:rPr>
                        <a:t>（</a:t>
                      </a:r>
                      <a:r>
                        <a:rPr lang="en-US" altLang="ja-JP" sz="1400" b="0" kern="100" dirty="0" smtClean="0">
                          <a:solidFill>
                            <a:schemeClr val="tx1"/>
                          </a:solidFill>
                          <a:effectLst/>
                        </a:rPr>
                        <a:t>33</a:t>
                      </a:r>
                      <a:r>
                        <a:rPr lang="en-US" sz="1400" b="0" kern="100" dirty="0" smtClean="0">
                          <a:solidFill>
                            <a:schemeClr val="tx1"/>
                          </a:solidFill>
                          <a:effectLst/>
                        </a:rPr>
                        <a:t>.3%</a:t>
                      </a:r>
                      <a:r>
                        <a:rPr lang="ja-JP" sz="1400" b="0" kern="100" dirty="0">
                          <a:solidFill>
                            <a:schemeClr val="tx1"/>
                          </a:solidFill>
                          <a:effectLst/>
                        </a:rPr>
                        <a:t>）</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rPr>
                        <a:t>257</a:t>
                      </a:r>
                    </a:p>
                    <a:p>
                      <a:pPr marL="114935" indent="-133350" algn="ctr">
                        <a:spcAft>
                          <a:spcPts val="0"/>
                        </a:spcAft>
                      </a:pPr>
                      <a:r>
                        <a:rPr lang="ja-JP" sz="1400" b="0" kern="100" dirty="0" smtClean="0">
                          <a:solidFill>
                            <a:schemeClr val="tx1"/>
                          </a:solidFill>
                          <a:effectLst/>
                        </a:rPr>
                        <a:t>（</a:t>
                      </a:r>
                      <a:r>
                        <a:rPr lang="en-US" altLang="ja-JP" sz="1400" b="0" kern="100" dirty="0" smtClean="0">
                          <a:solidFill>
                            <a:schemeClr val="tx1"/>
                          </a:solidFill>
                          <a:effectLst/>
                        </a:rPr>
                        <a:t>51</a:t>
                      </a:r>
                      <a:r>
                        <a:rPr lang="en-US" sz="1400" b="0" kern="100" dirty="0" smtClean="0">
                          <a:solidFill>
                            <a:schemeClr val="tx1"/>
                          </a:solidFill>
                          <a:effectLst/>
                        </a:rPr>
                        <a:t>.9%</a:t>
                      </a:r>
                      <a:r>
                        <a:rPr lang="ja-JP" sz="1400" b="0" kern="100" dirty="0">
                          <a:solidFill>
                            <a:schemeClr val="tx1"/>
                          </a:solidFill>
                          <a:effectLst/>
                        </a:rPr>
                        <a:t>）</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82792683"/>
                  </a:ext>
                </a:extLst>
              </a:tr>
            </a:tbl>
          </a:graphicData>
        </a:graphic>
      </p:graphicFrame>
      <p:sp>
        <p:nvSpPr>
          <p:cNvPr id="7" name="テキスト ボックス 6"/>
          <p:cNvSpPr txBox="1"/>
          <p:nvPr/>
        </p:nvSpPr>
        <p:spPr>
          <a:xfrm>
            <a:off x="7980431" y="1087003"/>
            <a:ext cx="1535631" cy="210215"/>
          </a:xfrm>
          <a:prstGeom prst="rect">
            <a:avLst/>
          </a:prstGeom>
          <a:noFill/>
        </p:spPr>
        <p:txBody>
          <a:bodyPr wrap="square" rtlCol="0">
            <a:spAutoFit/>
          </a:bodyPr>
          <a:lstStyle/>
          <a:p>
            <a:r>
              <a:rPr kumimoji="1" lang="ja-JP" altLang="en-US" sz="1200" dirty="0" smtClean="0"/>
              <a:t>（事業所）</a:t>
            </a:r>
            <a:endParaRPr kumimoji="1" lang="ja-JP" altLang="en-US" sz="1200" dirty="0"/>
          </a:p>
        </p:txBody>
      </p:sp>
      <p:sp>
        <p:nvSpPr>
          <p:cNvPr id="8" name="テキスト ボックス 7"/>
          <p:cNvSpPr txBox="1"/>
          <p:nvPr/>
        </p:nvSpPr>
        <p:spPr>
          <a:xfrm>
            <a:off x="7956376" y="3520168"/>
            <a:ext cx="1396028" cy="231237"/>
          </a:xfrm>
          <a:prstGeom prst="rect">
            <a:avLst/>
          </a:prstGeom>
          <a:noFill/>
        </p:spPr>
        <p:txBody>
          <a:bodyPr wrap="square" rtlCol="0">
            <a:spAutoFit/>
          </a:bodyPr>
          <a:lstStyle/>
          <a:p>
            <a:r>
              <a:rPr kumimoji="1" lang="ja-JP" altLang="en-US" sz="1200" dirty="0" smtClean="0"/>
              <a:t>（事業所）</a:t>
            </a:r>
            <a:endParaRPr kumimoji="1" lang="ja-JP" altLang="en-US" sz="1200" dirty="0"/>
          </a:p>
        </p:txBody>
      </p:sp>
      <p:sp>
        <p:nvSpPr>
          <p:cNvPr id="9" name="タイトル 3"/>
          <p:cNvSpPr txBox="1">
            <a:spLocks/>
          </p:cNvSpPr>
          <p:nvPr/>
        </p:nvSpPr>
        <p:spPr>
          <a:xfrm>
            <a:off x="467544" y="282169"/>
            <a:ext cx="8218488" cy="561975"/>
          </a:xfrm>
          <a:prstGeom prst="roundRect">
            <a:avLst/>
          </a:prstGeom>
          <a:gradFill>
            <a:gsLst>
              <a:gs pos="66000">
                <a:srgbClr val="7BE998"/>
              </a:gs>
              <a:gs pos="100000">
                <a:schemeClr val="bg1"/>
              </a:gs>
            </a:gsLst>
            <a:path path="circle">
              <a:fillToRect l="50000" t="50000" r="50000" b="50000"/>
            </a:path>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Bef>
                <a:spcPts val="0"/>
              </a:spcBef>
              <a:spcAft>
                <a:spcPts val="0"/>
              </a:spcAft>
              <a:defRPr/>
            </a:pPr>
            <a:r>
              <a:rPr lang="en-US" altLang="ja-JP" sz="2000" b="1" dirty="0" smtClean="0"/>
              <a:t>Ⅵ</a:t>
            </a:r>
            <a:r>
              <a:rPr lang="ja-JP" altLang="en-US" sz="2000" b="1" dirty="0" smtClean="0"/>
              <a:t>－３</a:t>
            </a:r>
            <a:r>
              <a:rPr lang="ja-JP" altLang="en-US" sz="2000" b="1" dirty="0"/>
              <a:t>　</a:t>
            </a:r>
            <a:r>
              <a:rPr lang="ja-JP" altLang="en-US" sz="2000" b="1" dirty="0" err="1"/>
              <a:t>障がい</a:t>
            </a:r>
            <a:r>
              <a:rPr lang="ja-JP" altLang="en-US" sz="2000" b="1" dirty="0"/>
              <a:t>児</a:t>
            </a:r>
            <a:r>
              <a:rPr lang="zh-TW" altLang="en-US" sz="2000" b="1" dirty="0" smtClean="0"/>
              <a:t>相談</a:t>
            </a:r>
            <a:r>
              <a:rPr lang="zh-TW" altLang="en-US" sz="2000" b="1" dirty="0"/>
              <a:t>支援</a:t>
            </a:r>
            <a:r>
              <a:rPr lang="zh-TW" altLang="en-US" sz="2000" b="1" dirty="0">
                <a:solidFill>
                  <a:schemeClr val="tx1"/>
                </a:solidFill>
              </a:rPr>
              <a:t>加算</a:t>
            </a:r>
            <a:r>
              <a:rPr lang="zh-TW" altLang="en-US" sz="2000" b="1" dirty="0" smtClean="0">
                <a:solidFill>
                  <a:schemeClr val="tx1"/>
                </a:solidFill>
              </a:rPr>
              <a:t>状況</a:t>
            </a:r>
            <a:r>
              <a:rPr lang="ja-JP" altLang="en-US" sz="2000" b="1" dirty="0" smtClean="0">
                <a:solidFill>
                  <a:schemeClr val="tx1"/>
                </a:solidFill>
              </a:rPr>
              <a:t>（令和４年４月請求分）</a:t>
            </a:r>
            <a:endParaRPr lang="ja-JP" altLang="en-US" sz="2000" b="1" dirty="0">
              <a:solidFill>
                <a:schemeClr val="tx1"/>
              </a:solidFill>
            </a:endParaRPr>
          </a:p>
        </p:txBody>
      </p:sp>
      <p:sp>
        <p:nvSpPr>
          <p:cNvPr id="10" name="テキスト ボックス 9"/>
          <p:cNvSpPr txBox="1"/>
          <p:nvPr/>
        </p:nvSpPr>
        <p:spPr>
          <a:xfrm>
            <a:off x="7452320" y="41807"/>
            <a:ext cx="1261884" cy="304699"/>
          </a:xfrm>
          <a:prstGeom prst="rect">
            <a:avLst/>
          </a:prstGeom>
          <a:noFill/>
        </p:spPr>
        <p:txBody>
          <a:bodyPr wrap="none" rtlCol="0">
            <a:spAutoFit/>
          </a:bodyPr>
          <a:lstStyle/>
          <a:p>
            <a:r>
              <a:rPr kumimoji="1" lang="ja-JP" altLang="en-US" sz="1200" dirty="0" smtClean="0"/>
              <a:t>＜府追加項目＞</a:t>
            </a:r>
            <a:endParaRPr kumimoji="1" lang="ja-JP" altLang="en-US" sz="1600" dirty="0"/>
          </a:p>
        </p:txBody>
      </p:sp>
      <p:sp>
        <p:nvSpPr>
          <p:cNvPr id="13" name="テキスト ボックス 12"/>
          <p:cNvSpPr txBox="1"/>
          <p:nvPr/>
        </p:nvSpPr>
        <p:spPr>
          <a:xfrm>
            <a:off x="439977" y="2341329"/>
            <a:ext cx="8221563" cy="1015663"/>
          </a:xfrm>
          <a:prstGeom prst="rect">
            <a:avLst/>
          </a:prstGeom>
          <a:noFill/>
          <a:ln>
            <a:solidFill>
              <a:schemeClr val="tx1"/>
            </a:solidFill>
            <a:prstDash val="dashDot"/>
          </a:ln>
        </p:spPr>
        <p:txBody>
          <a:bodyPr wrap="square" rtlCol="0">
            <a:spAutoFit/>
          </a:bodyPr>
          <a:lstStyle/>
          <a:p>
            <a:r>
              <a:rPr kumimoji="1" lang="ja-JP" altLang="en-US" sz="1200" dirty="0" smtClean="0"/>
              <a:t>（その他の</a:t>
            </a:r>
            <a:r>
              <a:rPr lang="ja-JP" altLang="en-US" sz="1200" dirty="0" smtClean="0"/>
              <a:t>理由）：</a:t>
            </a:r>
            <a:endParaRPr lang="en-US" altLang="ja-JP" sz="1200" dirty="0" smtClean="0"/>
          </a:p>
          <a:p>
            <a:r>
              <a:rPr lang="ja-JP" altLang="en-US" sz="1200" dirty="0" smtClean="0"/>
              <a:t>請求忘れ／　加算の要件について、現在勉強中／　</a:t>
            </a:r>
            <a:r>
              <a:rPr lang="ja-JP" altLang="en-US" sz="1200" dirty="0"/>
              <a:t>書類作りが</a:t>
            </a:r>
            <a:r>
              <a:rPr lang="ja-JP" altLang="en-US" sz="1200" dirty="0" smtClean="0"/>
              <a:t>追い付かない／　報酬が少額／</a:t>
            </a:r>
            <a:r>
              <a:rPr lang="ja-JP" altLang="en-US" sz="1200" dirty="0"/>
              <a:t>　</a:t>
            </a:r>
            <a:r>
              <a:rPr lang="ja-JP" altLang="en-US" sz="1200" dirty="0" smtClean="0"/>
              <a:t>請求方法がわからない／</a:t>
            </a:r>
            <a:r>
              <a:rPr lang="ja-JP" altLang="en-US" sz="1200" dirty="0"/>
              <a:t>　</a:t>
            </a:r>
            <a:r>
              <a:rPr lang="ja-JP" altLang="en-US" sz="1200" dirty="0" smtClean="0"/>
              <a:t>コロナ禍で電話による聞き取りの為</a:t>
            </a:r>
            <a:r>
              <a:rPr lang="ja-JP" altLang="en-US" sz="1200" dirty="0"/>
              <a:t>／　</a:t>
            </a:r>
            <a:r>
              <a:rPr lang="ja-JP" altLang="en-US" sz="1200" dirty="0" smtClean="0"/>
              <a:t>コロナの状況下で理由付けが曖昧／</a:t>
            </a:r>
            <a:r>
              <a:rPr lang="ja-JP" altLang="en-US" sz="1200" dirty="0"/>
              <a:t>　人員不足の為／　加算算定に係る書類等の業務量の増加が想定される</a:t>
            </a:r>
            <a:r>
              <a:rPr lang="ja-JP" altLang="en-US" sz="1200" dirty="0" smtClean="0"/>
              <a:t>ため／</a:t>
            </a:r>
            <a:r>
              <a:rPr lang="ja-JP" altLang="en-US" sz="1200" dirty="0"/>
              <a:t>　実務量の増加に対応できない／　加算に該当しないと判断された場合の返還等の手間が煩雑な</a:t>
            </a:r>
            <a:r>
              <a:rPr lang="ja-JP" altLang="en-US" sz="1200" dirty="0" smtClean="0"/>
              <a:t>ため／　</a:t>
            </a:r>
            <a:endParaRPr lang="en-US" altLang="ja-JP" sz="1200" dirty="0"/>
          </a:p>
        </p:txBody>
      </p:sp>
      <p:sp>
        <p:nvSpPr>
          <p:cNvPr id="14" name="テキスト ボックス 13"/>
          <p:cNvSpPr txBox="1"/>
          <p:nvPr/>
        </p:nvSpPr>
        <p:spPr>
          <a:xfrm>
            <a:off x="479586" y="4678810"/>
            <a:ext cx="8181954" cy="1200329"/>
          </a:xfrm>
          <a:prstGeom prst="rect">
            <a:avLst/>
          </a:prstGeom>
          <a:noFill/>
          <a:ln>
            <a:solidFill>
              <a:schemeClr val="tx1"/>
            </a:solidFill>
            <a:prstDash val="dashDot"/>
          </a:ln>
        </p:spPr>
        <p:txBody>
          <a:bodyPr wrap="square" rtlCol="0">
            <a:spAutoFit/>
          </a:bodyPr>
          <a:lstStyle/>
          <a:p>
            <a:r>
              <a:rPr lang="ja-JP" altLang="en-US" sz="1200" dirty="0" smtClean="0"/>
              <a:t>（改善していない場合、その理由）：</a:t>
            </a:r>
            <a:endParaRPr lang="en-US" altLang="ja-JP" sz="1200" dirty="0" smtClean="0"/>
          </a:p>
          <a:p>
            <a:r>
              <a:rPr lang="ja-JP" altLang="en-US" sz="1200" dirty="0"/>
              <a:t>毎月モニタリング実施をしないと運営の安定化</a:t>
            </a:r>
            <a:r>
              <a:rPr lang="ja-JP" altLang="en-US" sz="1200" dirty="0" smtClean="0"/>
              <a:t>は困難／　改定幅</a:t>
            </a:r>
            <a:r>
              <a:rPr lang="ja-JP" altLang="en-US" sz="1200" dirty="0"/>
              <a:t>が</a:t>
            </a:r>
            <a:r>
              <a:rPr lang="ja-JP" altLang="en-US" sz="1200" dirty="0" smtClean="0"/>
              <a:t>小さい／　時間</a:t>
            </a:r>
            <a:r>
              <a:rPr lang="ja-JP" altLang="en-US" sz="1200" dirty="0"/>
              <a:t>がない／　</a:t>
            </a:r>
            <a:r>
              <a:rPr lang="ja-JP" altLang="en-US" sz="1200" dirty="0" smtClean="0"/>
              <a:t>利用者数が減少した／</a:t>
            </a:r>
            <a:r>
              <a:rPr lang="ja-JP" altLang="en-US" sz="1200" dirty="0"/>
              <a:t>　加算は増えたが、実相談と収入とが見いだせない／　常勤専任の人員を配置しておらず、体制加算が</a:t>
            </a:r>
            <a:r>
              <a:rPr lang="ja-JP" altLang="en-US" sz="1200" dirty="0" smtClean="0"/>
              <a:t>ない／</a:t>
            </a:r>
            <a:r>
              <a:rPr lang="ja-JP" altLang="en-US" sz="1200" dirty="0"/>
              <a:t>　加算が細分化されすぎていて、算定の要件もわかりにくいため実績に</a:t>
            </a:r>
            <a:r>
              <a:rPr lang="ja-JP" altLang="en-US" sz="1200" dirty="0" smtClean="0"/>
              <a:t>つながりにくい／</a:t>
            </a:r>
            <a:r>
              <a:rPr lang="ja-JP" altLang="en-US" sz="1200" dirty="0"/>
              <a:t>　加算</a:t>
            </a:r>
            <a:r>
              <a:rPr lang="ja-JP" altLang="en-US" sz="1200" dirty="0" smtClean="0"/>
              <a:t>要件が多く、算定できない／</a:t>
            </a:r>
            <a:r>
              <a:rPr lang="ja-JP" altLang="en-US" sz="1200" dirty="0"/>
              <a:t>　手続や業務が</a:t>
            </a:r>
            <a:r>
              <a:rPr lang="ja-JP" altLang="en-US" sz="1200" dirty="0" smtClean="0"/>
              <a:t>煩雑／</a:t>
            </a:r>
            <a:r>
              <a:rPr lang="ja-JP" altLang="en-US" sz="1200" dirty="0"/>
              <a:t>人材確保が</a:t>
            </a:r>
            <a:r>
              <a:rPr lang="ja-JP" altLang="en-US" sz="1200" dirty="0" smtClean="0"/>
              <a:t>できない／</a:t>
            </a:r>
            <a:r>
              <a:rPr lang="ja-JP" altLang="en-US" sz="1200" dirty="0"/>
              <a:t>　</a:t>
            </a:r>
            <a:r>
              <a:rPr lang="ja-JP" altLang="en-US" sz="1200" dirty="0" smtClean="0"/>
              <a:t>加算</a:t>
            </a:r>
            <a:r>
              <a:rPr lang="ja-JP" altLang="en-US" sz="1200" dirty="0"/>
              <a:t>に該当しない関わりが多く、報酬</a:t>
            </a:r>
            <a:r>
              <a:rPr lang="ja-JP" altLang="en-US" sz="1200" dirty="0" smtClean="0"/>
              <a:t>に反映されていない／</a:t>
            </a:r>
            <a:r>
              <a:rPr lang="ja-JP" altLang="en-US" sz="1200" dirty="0"/>
              <a:t>　費やす時間のわりに報酬が低い</a:t>
            </a:r>
            <a:r>
              <a:rPr lang="ja-JP" altLang="en-US" sz="1200" dirty="0" smtClean="0"/>
              <a:t>／　主任相談支援専門員を配置していない</a:t>
            </a:r>
            <a:endParaRPr lang="en-US" altLang="ja-JP" sz="1200" dirty="0"/>
          </a:p>
        </p:txBody>
      </p:sp>
    </p:spTree>
    <p:extLst>
      <p:ext uri="{BB962C8B-B14F-4D97-AF65-F5344CB8AC3E}">
        <p14:creationId xmlns:p14="http://schemas.microsoft.com/office/powerpoint/2010/main" val="9489293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グラフ 20"/>
          <p:cNvGraphicFramePr>
            <a:graphicFrameLocks/>
          </p:cNvGraphicFramePr>
          <p:nvPr>
            <p:extLst>
              <p:ext uri="{D42A27DB-BD31-4B8C-83A1-F6EECF244321}">
                <p14:modId xmlns:p14="http://schemas.microsoft.com/office/powerpoint/2010/main" val="223524562"/>
              </p:ext>
            </p:extLst>
          </p:nvPr>
        </p:nvGraphicFramePr>
        <p:xfrm>
          <a:off x="879723" y="1556458"/>
          <a:ext cx="7632973" cy="4355845"/>
        </p:xfrm>
        <a:graphic>
          <a:graphicData uri="http://schemas.openxmlformats.org/drawingml/2006/chart">
            <c:chart xmlns:c="http://schemas.openxmlformats.org/drawingml/2006/chart" xmlns:r="http://schemas.openxmlformats.org/officeDocument/2006/relationships" r:id="rId2"/>
          </a:graphicData>
        </a:graphic>
      </p:graphicFrame>
      <p:sp>
        <p:nvSpPr>
          <p:cNvPr id="4" name="タイトル 3"/>
          <p:cNvSpPr>
            <a:spLocks noGrp="1"/>
          </p:cNvSpPr>
          <p:nvPr>
            <p:ph type="title"/>
          </p:nvPr>
        </p:nvSpPr>
        <p:spPr>
          <a:xfrm>
            <a:off x="457200" y="274638"/>
            <a:ext cx="8218488" cy="561975"/>
          </a:xfrm>
          <a:prstGeom prst="roundRect">
            <a:avLst/>
          </a:prstGeom>
          <a:gradFill flip="none" rotWithShape="1">
            <a:gsLst>
              <a:gs pos="66000">
                <a:srgbClr val="73F194"/>
              </a:gs>
              <a:gs pos="100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p>
            <a:pPr fontAlgn="auto">
              <a:spcBef>
                <a:spcPts val="0"/>
              </a:spcBef>
              <a:spcAft>
                <a:spcPts val="0"/>
              </a:spcAft>
              <a:defRPr/>
            </a:pPr>
            <a:r>
              <a:rPr lang="ja-JP" altLang="en-US" sz="2400" b="1" dirty="0" smtClean="0"/>
              <a:t>重層的支援体制整備事業について</a:t>
            </a:r>
            <a:endParaRPr lang="ja-JP" altLang="en-US" sz="2400" b="1" dirty="0"/>
          </a:p>
        </p:txBody>
      </p:sp>
      <p:sp>
        <p:nvSpPr>
          <p:cNvPr id="2" name="テキスト ボックス 1"/>
          <p:cNvSpPr txBox="1"/>
          <p:nvPr/>
        </p:nvSpPr>
        <p:spPr>
          <a:xfrm>
            <a:off x="7250812" y="26399"/>
            <a:ext cx="1261884" cy="276999"/>
          </a:xfrm>
          <a:prstGeom prst="rect">
            <a:avLst/>
          </a:prstGeom>
          <a:noFill/>
        </p:spPr>
        <p:txBody>
          <a:bodyPr wrap="none" rtlCol="0">
            <a:spAutoFit/>
          </a:bodyPr>
          <a:lstStyle/>
          <a:p>
            <a:r>
              <a:rPr kumimoji="1" lang="ja-JP" altLang="en-US" sz="1200" dirty="0" smtClean="0"/>
              <a:t>＜府追加項目＞</a:t>
            </a:r>
            <a:endParaRPr kumimoji="1" lang="ja-JP" altLang="en-US" sz="1600" dirty="0"/>
          </a:p>
        </p:txBody>
      </p:sp>
      <p:sp>
        <p:nvSpPr>
          <p:cNvPr id="3" name="スライド番号プレースホルダー 2"/>
          <p:cNvSpPr>
            <a:spLocks noGrp="1"/>
          </p:cNvSpPr>
          <p:nvPr>
            <p:ph type="sldNum" sz="quarter" idx="12"/>
          </p:nvPr>
        </p:nvSpPr>
        <p:spPr>
          <a:xfrm>
            <a:off x="7046912" y="6592267"/>
            <a:ext cx="2133600" cy="365125"/>
          </a:xfrm>
        </p:spPr>
        <p:txBody>
          <a:bodyPr/>
          <a:lstStyle/>
          <a:p>
            <a:pPr>
              <a:defRPr/>
            </a:pPr>
            <a:fld id="{08C0B7E9-49C2-4EF2-86B7-39D4016E13D8}" type="slidenum">
              <a:rPr lang="ja-JP" altLang="en-US" smtClean="0"/>
              <a:pPr>
                <a:defRPr/>
              </a:pPr>
              <a:t>26</a:t>
            </a:fld>
            <a:endParaRPr lang="ja-JP" altLang="en-US" dirty="0"/>
          </a:p>
        </p:txBody>
      </p:sp>
      <p:graphicFrame>
        <p:nvGraphicFramePr>
          <p:cNvPr id="10" name="グラフ 9"/>
          <p:cNvGraphicFramePr>
            <a:graphicFrameLocks/>
          </p:cNvGraphicFramePr>
          <p:nvPr>
            <p:extLst>
              <p:ext uri="{D42A27DB-BD31-4B8C-83A1-F6EECF244321}">
                <p14:modId xmlns:p14="http://schemas.microsoft.com/office/powerpoint/2010/main" val="1430600738"/>
              </p:ext>
            </p:extLst>
          </p:nvPr>
        </p:nvGraphicFramePr>
        <p:xfrm>
          <a:off x="1091243" y="1771224"/>
          <a:ext cx="6950401" cy="3926312"/>
        </p:xfrm>
        <a:graphic>
          <a:graphicData uri="http://schemas.openxmlformats.org/drawingml/2006/chart">
            <c:chart xmlns:c="http://schemas.openxmlformats.org/drawingml/2006/chart" xmlns:r="http://schemas.openxmlformats.org/officeDocument/2006/relationships" r:id="rId3"/>
          </a:graphicData>
        </a:graphic>
      </p:graphicFrame>
      <p:sp>
        <p:nvSpPr>
          <p:cNvPr id="5" name="テキスト ボックス 4"/>
          <p:cNvSpPr txBox="1"/>
          <p:nvPr/>
        </p:nvSpPr>
        <p:spPr>
          <a:xfrm>
            <a:off x="3491880" y="2924944"/>
            <a:ext cx="2432075" cy="276999"/>
          </a:xfrm>
          <a:prstGeom prst="rect">
            <a:avLst/>
          </a:prstGeom>
          <a:noFill/>
        </p:spPr>
        <p:txBody>
          <a:bodyPr wrap="square" rtlCol="0">
            <a:spAutoFit/>
          </a:bodyPr>
          <a:lstStyle/>
          <a:p>
            <a:r>
              <a:rPr kumimoji="1" lang="ja-JP" altLang="en-US" sz="1200" b="1" dirty="0" smtClean="0">
                <a:solidFill>
                  <a:schemeClr val="tx1">
                    <a:lumMod val="75000"/>
                    <a:lumOff val="25000"/>
                  </a:schemeClr>
                </a:solidFill>
                <a:latin typeface="游ゴシック" panose="020B0400000000000000" pitchFamily="50" charset="-128"/>
                <a:ea typeface="游ゴシック" panose="020B0400000000000000" pitchFamily="50" charset="-128"/>
              </a:rPr>
              <a:t>（豊中市、大阪狭山市）</a:t>
            </a:r>
            <a:endParaRPr kumimoji="1" lang="ja-JP" altLang="en-US" sz="1200" b="1"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7291521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グラフ 20"/>
          <p:cNvGraphicFramePr>
            <a:graphicFrameLocks/>
          </p:cNvGraphicFramePr>
          <p:nvPr>
            <p:extLst>
              <p:ext uri="{D42A27DB-BD31-4B8C-83A1-F6EECF244321}">
                <p14:modId xmlns:p14="http://schemas.microsoft.com/office/powerpoint/2010/main" val="1506334227"/>
              </p:ext>
            </p:extLst>
          </p:nvPr>
        </p:nvGraphicFramePr>
        <p:xfrm>
          <a:off x="4442908" y="1055867"/>
          <a:ext cx="4611276" cy="43558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グラフ 19"/>
          <p:cNvGraphicFramePr>
            <a:graphicFrameLocks/>
          </p:cNvGraphicFramePr>
          <p:nvPr>
            <p:extLst>
              <p:ext uri="{D42A27DB-BD31-4B8C-83A1-F6EECF244321}">
                <p14:modId xmlns:p14="http://schemas.microsoft.com/office/powerpoint/2010/main" val="260372591"/>
              </p:ext>
            </p:extLst>
          </p:nvPr>
        </p:nvGraphicFramePr>
        <p:xfrm>
          <a:off x="200529" y="1055868"/>
          <a:ext cx="4102513" cy="4355845"/>
        </p:xfrm>
        <a:graphic>
          <a:graphicData uri="http://schemas.openxmlformats.org/drawingml/2006/chart">
            <c:chart xmlns:c="http://schemas.openxmlformats.org/drawingml/2006/chart" xmlns:r="http://schemas.openxmlformats.org/officeDocument/2006/relationships" r:id="rId4"/>
          </a:graphicData>
        </a:graphic>
      </p:graphicFrame>
      <p:sp>
        <p:nvSpPr>
          <p:cNvPr id="4" name="タイトル 3"/>
          <p:cNvSpPr>
            <a:spLocks noGrp="1"/>
          </p:cNvSpPr>
          <p:nvPr>
            <p:ph type="title"/>
          </p:nvPr>
        </p:nvSpPr>
        <p:spPr>
          <a:xfrm>
            <a:off x="457200" y="274638"/>
            <a:ext cx="8218488" cy="561975"/>
          </a:xfrm>
          <a:prstGeom prst="roundRect">
            <a:avLst/>
          </a:prstGeom>
          <a:gradFill flip="none" rotWithShape="1">
            <a:gsLst>
              <a:gs pos="66000">
                <a:srgbClr val="73F194"/>
              </a:gs>
              <a:gs pos="100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p>
            <a:pPr fontAlgn="auto">
              <a:spcBef>
                <a:spcPts val="0"/>
              </a:spcBef>
              <a:spcAft>
                <a:spcPts val="0"/>
              </a:spcAft>
              <a:defRPr/>
            </a:pPr>
            <a:r>
              <a:rPr lang="ja-JP" altLang="en-US" sz="2400" b="1" dirty="0" smtClean="0"/>
              <a:t>相談支援体制に関する協議・検討</a:t>
            </a:r>
            <a:endParaRPr lang="ja-JP" altLang="en-US" sz="2400" b="1" dirty="0"/>
          </a:p>
        </p:txBody>
      </p:sp>
      <p:sp>
        <p:nvSpPr>
          <p:cNvPr id="3074" name="コンテンツ プレースホルダー 2"/>
          <p:cNvSpPr>
            <a:spLocks noGrp="1"/>
          </p:cNvSpPr>
          <p:nvPr>
            <p:ph idx="1"/>
          </p:nvPr>
        </p:nvSpPr>
        <p:spPr>
          <a:xfrm>
            <a:off x="209550" y="5630966"/>
            <a:ext cx="8713788" cy="1296814"/>
          </a:xfrm>
        </p:spPr>
        <p:txBody>
          <a:bodyPr>
            <a:normAutofit/>
          </a:bodyPr>
          <a:lstStyle/>
          <a:p>
            <a:pPr marL="0" indent="0">
              <a:buNone/>
            </a:pPr>
            <a:r>
              <a:rPr lang="ja-JP" altLang="en-US" sz="1600" dirty="0" smtClean="0"/>
              <a:t>・</a:t>
            </a:r>
            <a:r>
              <a:rPr lang="ja-JP" altLang="en-US" sz="1600" b="1" dirty="0" smtClean="0"/>
              <a:t>相談支援体制の協議・検討事項について</a:t>
            </a:r>
            <a:endParaRPr lang="en-US" altLang="ja-JP" sz="1600" dirty="0" smtClean="0"/>
          </a:p>
          <a:p>
            <a:pPr marL="0" indent="0">
              <a:buNone/>
            </a:pPr>
            <a:r>
              <a:rPr lang="ja-JP" altLang="en-US" sz="1400" dirty="0" smtClean="0"/>
              <a:t>その他 ： 事例検討／　地域課題の抽出</a:t>
            </a:r>
            <a:r>
              <a:rPr lang="ja-JP" altLang="en-US" sz="1400" dirty="0"/>
              <a:t>／　</a:t>
            </a:r>
            <a:r>
              <a:rPr lang="ja-JP" altLang="en-US" sz="1400" dirty="0" smtClean="0"/>
              <a:t>相談支援事業所の事務軽減について／</a:t>
            </a:r>
            <a:r>
              <a:rPr lang="ja-JP" altLang="en-US" sz="1400" dirty="0"/>
              <a:t>　</a:t>
            </a:r>
            <a:endParaRPr lang="en-US" altLang="ja-JP" sz="1400" dirty="0" smtClean="0"/>
          </a:p>
          <a:p>
            <a:pPr marL="0" indent="0">
              <a:buNone/>
            </a:pPr>
            <a:r>
              <a:rPr lang="ja-JP" altLang="en-US" sz="1400" dirty="0"/>
              <a:t>　</a:t>
            </a:r>
            <a:r>
              <a:rPr lang="ja-JP" altLang="en-US" sz="1400" dirty="0" smtClean="0"/>
              <a:t>　　　　　地域生活支援拠点の検討／</a:t>
            </a:r>
            <a:r>
              <a:rPr lang="ja-JP" altLang="en-US" sz="1400" dirty="0"/>
              <a:t>　</a:t>
            </a:r>
            <a:r>
              <a:rPr lang="ja-JP" altLang="en-US" sz="1400" dirty="0" err="1" smtClean="0"/>
              <a:t>精神障がいにも</a:t>
            </a:r>
            <a:r>
              <a:rPr lang="ja-JP" altLang="en-US" sz="1400" dirty="0" smtClean="0"/>
              <a:t>対応した地域包括システム／</a:t>
            </a:r>
            <a:r>
              <a:rPr lang="ja-JP" altLang="en-US" sz="1400" dirty="0"/>
              <a:t>　</a:t>
            </a:r>
            <a:r>
              <a:rPr lang="ja-JP" altLang="en-US" sz="1400" dirty="0" smtClean="0"/>
              <a:t>実績報告に基づく協議</a:t>
            </a:r>
            <a:endParaRPr lang="en-US" altLang="ja-JP" sz="1400" dirty="0" smtClean="0"/>
          </a:p>
        </p:txBody>
      </p:sp>
      <p:sp>
        <p:nvSpPr>
          <p:cNvPr id="2" name="テキスト ボックス 1"/>
          <p:cNvSpPr txBox="1"/>
          <p:nvPr/>
        </p:nvSpPr>
        <p:spPr>
          <a:xfrm>
            <a:off x="7250812" y="26399"/>
            <a:ext cx="1261884" cy="276999"/>
          </a:xfrm>
          <a:prstGeom prst="rect">
            <a:avLst/>
          </a:prstGeom>
          <a:noFill/>
        </p:spPr>
        <p:txBody>
          <a:bodyPr wrap="none" rtlCol="0">
            <a:spAutoFit/>
          </a:bodyPr>
          <a:lstStyle/>
          <a:p>
            <a:r>
              <a:rPr kumimoji="1" lang="ja-JP" altLang="en-US" sz="1200" dirty="0" smtClean="0"/>
              <a:t>＜府追加項目＞</a:t>
            </a:r>
            <a:endParaRPr kumimoji="1" lang="ja-JP" altLang="en-US" sz="1600" dirty="0"/>
          </a:p>
        </p:txBody>
      </p:sp>
      <p:sp>
        <p:nvSpPr>
          <p:cNvPr id="3" name="スライド番号プレースホルダー 2"/>
          <p:cNvSpPr>
            <a:spLocks noGrp="1"/>
          </p:cNvSpPr>
          <p:nvPr>
            <p:ph type="sldNum" sz="quarter" idx="12"/>
          </p:nvPr>
        </p:nvSpPr>
        <p:spPr>
          <a:xfrm>
            <a:off x="7046912" y="6592267"/>
            <a:ext cx="2133600" cy="365125"/>
          </a:xfrm>
        </p:spPr>
        <p:txBody>
          <a:bodyPr/>
          <a:lstStyle/>
          <a:p>
            <a:pPr>
              <a:defRPr/>
            </a:pPr>
            <a:fld id="{08C0B7E9-49C2-4EF2-86B7-39D4016E13D8}" type="slidenum">
              <a:rPr lang="ja-JP" altLang="en-US" smtClean="0"/>
              <a:pPr>
                <a:defRPr/>
              </a:pPr>
              <a:t>27</a:t>
            </a:fld>
            <a:endParaRPr lang="ja-JP" altLang="en-US" dirty="0"/>
          </a:p>
        </p:txBody>
      </p:sp>
      <p:graphicFrame>
        <p:nvGraphicFramePr>
          <p:cNvPr id="8" name="グラフ 7"/>
          <p:cNvGraphicFramePr>
            <a:graphicFrameLocks/>
          </p:cNvGraphicFramePr>
          <p:nvPr>
            <p:extLst>
              <p:ext uri="{D42A27DB-BD31-4B8C-83A1-F6EECF244321}">
                <p14:modId xmlns:p14="http://schemas.microsoft.com/office/powerpoint/2010/main" val="471547214"/>
              </p:ext>
            </p:extLst>
          </p:nvPr>
        </p:nvGraphicFramePr>
        <p:xfrm>
          <a:off x="214918" y="1240333"/>
          <a:ext cx="3961135" cy="4171379"/>
        </p:xfrm>
        <a:graphic>
          <a:graphicData uri="http://schemas.openxmlformats.org/drawingml/2006/chart">
            <c:chart xmlns:c="http://schemas.openxmlformats.org/drawingml/2006/chart" xmlns:r="http://schemas.openxmlformats.org/officeDocument/2006/relationships" r:id="rId5"/>
          </a:graphicData>
        </a:graphic>
      </p:graphicFrame>
      <p:pic>
        <p:nvPicPr>
          <p:cNvPr id="5" name="図 4"/>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Lst>
          </a:blip>
          <a:srcRect l="1648" t="1643" r="2005" b="1677"/>
          <a:stretch/>
        </p:blipFill>
        <p:spPr>
          <a:xfrm>
            <a:off x="4550139" y="1797914"/>
            <a:ext cx="4376995" cy="2807337"/>
          </a:xfrm>
          <a:prstGeom prst="rect">
            <a:avLst/>
          </a:prstGeom>
        </p:spPr>
      </p:pic>
    </p:spTree>
    <p:extLst>
      <p:ext uri="{BB962C8B-B14F-4D97-AF65-F5344CB8AC3E}">
        <p14:creationId xmlns:p14="http://schemas.microsoft.com/office/powerpoint/2010/main" val="41371888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グラフ 19"/>
          <p:cNvGraphicFramePr>
            <a:graphicFrameLocks/>
          </p:cNvGraphicFramePr>
          <p:nvPr>
            <p:extLst>
              <p:ext uri="{D42A27DB-BD31-4B8C-83A1-F6EECF244321}">
                <p14:modId xmlns:p14="http://schemas.microsoft.com/office/powerpoint/2010/main" val="4275971793"/>
              </p:ext>
            </p:extLst>
          </p:nvPr>
        </p:nvGraphicFramePr>
        <p:xfrm>
          <a:off x="457200" y="1299797"/>
          <a:ext cx="8218488" cy="4355845"/>
        </p:xfrm>
        <a:graphic>
          <a:graphicData uri="http://schemas.openxmlformats.org/drawingml/2006/chart">
            <c:chart xmlns:c="http://schemas.openxmlformats.org/drawingml/2006/chart" xmlns:r="http://schemas.openxmlformats.org/officeDocument/2006/relationships" r:id="rId2"/>
          </a:graphicData>
        </a:graphic>
      </p:graphicFrame>
      <p:sp>
        <p:nvSpPr>
          <p:cNvPr id="4" name="タイトル 3"/>
          <p:cNvSpPr>
            <a:spLocks noGrp="1"/>
          </p:cNvSpPr>
          <p:nvPr>
            <p:ph type="title"/>
          </p:nvPr>
        </p:nvSpPr>
        <p:spPr>
          <a:xfrm>
            <a:off x="457200" y="274638"/>
            <a:ext cx="8218488" cy="561975"/>
          </a:xfrm>
          <a:prstGeom prst="roundRect">
            <a:avLst/>
          </a:prstGeom>
          <a:gradFill flip="none" rotWithShape="1">
            <a:gsLst>
              <a:gs pos="66000">
                <a:srgbClr val="73F194"/>
              </a:gs>
              <a:gs pos="100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p>
            <a:pPr fontAlgn="auto">
              <a:spcBef>
                <a:spcPts val="0"/>
              </a:spcBef>
              <a:spcAft>
                <a:spcPts val="0"/>
              </a:spcAft>
              <a:defRPr/>
            </a:pPr>
            <a:r>
              <a:rPr lang="ja-JP" altLang="en-US" sz="2400" b="1" dirty="0" smtClean="0"/>
              <a:t>支援人材の養成・確保</a:t>
            </a:r>
            <a:endParaRPr lang="ja-JP" altLang="en-US" sz="2400" b="1" dirty="0"/>
          </a:p>
        </p:txBody>
      </p:sp>
      <p:sp>
        <p:nvSpPr>
          <p:cNvPr id="3074" name="コンテンツ プレースホルダー 2"/>
          <p:cNvSpPr>
            <a:spLocks noGrp="1"/>
          </p:cNvSpPr>
          <p:nvPr>
            <p:ph idx="1"/>
          </p:nvPr>
        </p:nvSpPr>
        <p:spPr>
          <a:xfrm>
            <a:off x="441908" y="5824965"/>
            <a:ext cx="9432032" cy="1296814"/>
          </a:xfrm>
        </p:spPr>
        <p:txBody>
          <a:bodyPr>
            <a:normAutofit/>
          </a:bodyPr>
          <a:lstStyle/>
          <a:p>
            <a:pPr marL="0" indent="0">
              <a:buNone/>
            </a:pPr>
            <a:r>
              <a:rPr lang="ja-JP" altLang="en-US" sz="1400" dirty="0" smtClean="0"/>
              <a:t>その他 ：基幹</a:t>
            </a:r>
            <a:r>
              <a:rPr lang="ja-JP" altLang="en-US" sz="1400" dirty="0"/>
              <a:t>相談支援センターと市</a:t>
            </a:r>
            <a:r>
              <a:rPr lang="ja-JP" altLang="en-US" sz="1400" dirty="0" smtClean="0"/>
              <a:t>で事業所</a:t>
            </a:r>
            <a:r>
              <a:rPr lang="ja-JP" altLang="en-US" sz="1400" dirty="0"/>
              <a:t>へ</a:t>
            </a:r>
            <a:r>
              <a:rPr lang="ja-JP" altLang="en-US" sz="1400" dirty="0" smtClean="0"/>
              <a:t>の働きかけ</a:t>
            </a:r>
            <a:r>
              <a:rPr lang="ja-JP" altLang="en-US" sz="1400" dirty="0"/>
              <a:t>を行っている。</a:t>
            </a:r>
            <a:endParaRPr lang="en-US" altLang="ja-JP" sz="1400" dirty="0" smtClean="0"/>
          </a:p>
        </p:txBody>
      </p:sp>
      <p:sp>
        <p:nvSpPr>
          <p:cNvPr id="2" name="テキスト ボックス 1"/>
          <p:cNvSpPr txBox="1"/>
          <p:nvPr/>
        </p:nvSpPr>
        <p:spPr>
          <a:xfrm>
            <a:off x="7250812" y="26399"/>
            <a:ext cx="1261884" cy="276999"/>
          </a:xfrm>
          <a:prstGeom prst="rect">
            <a:avLst/>
          </a:prstGeom>
          <a:noFill/>
        </p:spPr>
        <p:txBody>
          <a:bodyPr wrap="none" rtlCol="0">
            <a:spAutoFit/>
          </a:bodyPr>
          <a:lstStyle/>
          <a:p>
            <a:r>
              <a:rPr kumimoji="1" lang="ja-JP" altLang="en-US" sz="1200" dirty="0" smtClean="0"/>
              <a:t>＜府追加項目＞</a:t>
            </a:r>
            <a:endParaRPr kumimoji="1" lang="ja-JP" altLang="en-US" sz="1600" dirty="0"/>
          </a:p>
        </p:txBody>
      </p:sp>
      <p:sp>
        <p:nvSpPr>
          <p:cNvPr id="3" name="スライド番号プレースホルダー 2"/>
          <p:cNvSpPr>
            <a:spLocks noGrp="1"/>
          </p:cNvSpPr>
          <p:nvPr>
            <p:ph type="sldNum" sz="quarter" idx="12"/>
          </p:nvPr>
        </p:nvSpPr>
        <p:spPr>
          <a:xfrm>
            <a:off x="7046912" y="6592267"/>
            <a:ext cx="2133600" cy="365125"/>
          </a:xfrm>
        </p:spPr>
        <p:txBody>
          <a:bodyPr/>
          <a:lstStyle/>
          <a:p>
            <a:pPr>
              <a:defRPr/>
            </a:pPr>
            <a:fld id="{08C0B7E9-49C2-4EF2-86B7-39D4016E13D8}" type="slidenum">
              <a:rPr lang="ja-JP" altLang="en-US" smtClean="0"/>
              <a:pPr>
                <a:defRPr/>
              </a:pPr>
              <a:t>28</a:t>
            </a:fld>
            <a:endParaRPr lang="ja-JP" altLang="en-US" dirty="0"/>
          </a:p>
        </p:txBody>
      </p:sp>
      <p:graphicFrame>
        <p:nvGraphicFramePr>
          <p:cNvPr id="8" name="グラフ 7"/>
          <p:cNvGraphicFramePr>
            <a:graphicFrameLocks/>
          </p:cNvGraphicFramePr>
          <p:nvPr>
            <p:extLst>
              <p:ext uri="{D42A27DB-BD31-4B8C-83A1-F6EECF244321}">
                <p14:modId xmlns:p14="http://schemas.microsoft.com/office/powerpoint/2010/main" val="2135796396"/>
              </p:ext>
            </p:extLst>
          </p:nvPr>
        </p:nvGraphicFramePr>
        <p:xfrm>
          <a:off x="651880" y="1469120"/>
          <a:ext cx="7829128" cy="4048112"/>
        </p:xfrm>
        <a:graphic>
          <a:graphicData uri="http://schemas.openxmlformats.org/drawingml/2006/chart">
            <c:chart xmlns:c="http://schemas.openxmlformats.org/drawingml/2006/chart" xmlns:r="http://schemas.openxmlformats.org/officeDocument/2006/relationships" r:id="rId3"/>
          </a:graphicData>
        </a:graphic>
      </p:graphicFrame>
      <p:sp>
        <p:nvSpPr>
          <p:cNvPr id="5" name="正方形/長方形 4"/>
          <p:cNvSpPr/>
          <p:nvPr/>
        </p:nvSpPr>
        <p:spPr>
          <a:xfrm>
            <a:off x="6883920" y="5235141"/>
            <a:ext cx="1628776" cy="41234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dirty="0" smtClean="0"/>
              <a:t>市町村数：４３</a:t>
            </a:r>
            <a:endParaRPr kumimoji="1" lang="ja-JP" altLang="en-US" sz="1400" dirty="0"/>
          </a:p>
        </p:txBody>
      </p:sp>
    </p:spTree>
    <p:extLst>
      <p:ext uri="{BB962C8B-B14F-4D97-AF65-F5344CB8AC3E}">
        <p14:creationId xmlns:p14="http://schemas.microsoft.com/office/powerpoint/2010/main" val="31698338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グラフ 19"/>
          <p:cNvGraphicFramePr>
            <a:graphicFrameLocks/>
          </p:cNvGraphicFramePr>
          <p:nvPr>
            <p:extLst>
              <p:ext uri="{D42A27DB-BD31-4B8C-83A1-F6EECF244321}">
                <p14:modId xmlns:p14="http://schemas.microsoft.com/office/powerpoint/2010/main" val="1324512176"/>
              </p:ext>
            </p:extLst>
          </p:nvPr>
        </p:nvGraphicFramePr>
        <p:xfrm>
          <a:off x="251520" y="1196752"/>
          <a:ext cx="8640960" cy="4355845"/>
        </p:xfrm>
        <a:graphic>
          <a:graphicData uri="http://schemas.openxmlformats.org/drawingml/2006/chart">
            <c:chart xmlns:c="http://schemas.openxmlformats.org/drawingml/2006/chart" xmlns:r="http://schemas.openxmlformats.org/officeDocument/2006/relationships" r:id="rId2"/>
          </a:graphicData>
        </a:graphic>
      </p:graphicFrame>
      <p:sp>
        <p:nvSpPr>
          <p:cNvPr id="4" name="タイトル 3"/>
          <p:cNvSpPr>
            <a:spLocks noGrp="1"/>
          </p:cNvSpPr>
          <p:nvPr>
            <p:ph type="title"/>
          </p:nvPr>
        </p:nvSpPr>
        <p:spPr>
          <a:xfrm>
            <a:off x="457200" y="274638"/>
            <a:ext cx="8218488" cy="561975"/>
          </a:xfrm>
          <a:prstGeom prst="roundRect">
            <a:avLst/>
          </a:prstGeom>
          <a:gradFill flip="none" rotWithShape="1">
            <a:gsLst>
              <a:gs pos="66000">
                <a:srgbClr val="73F194"/>
              </a:gs>
              <a:gs pos="100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p>
            <a:pPr fontAlgn="auto">
              <a:spcBef>
                <a:spcPts val="0"/>
              </a:spcBef>
              <a:spcAft>
                <a:spcPts val="0"/>
              </a:spcAft>
              <a:defRPr/>
            </a:pPr>
            <a:r>
              <a:rPr lang="ja-JP" altLang="en-US" sz="2400" b="1" dirty="0" smtClean="0"/>
              <a:t>相談支援専門員の資質向上</a:t>
            </a:r>
            <a:endParaRPr lang="ja-JP" altLang="en-US" sz="2400" b="1" dirty="0"/>
          </a:p>
        </p:txBody>
      </p:sp>
      <p:sp>
        <p:nvSpPr>
          <p:cNvPr id="3074" name="コンテンツ プレースホルダー 2"/>
          <p:cNvSpPr>
            <a:spLocks noGrp="1"/>
          </p:cNvSpPr>
          <p:nvPr>
            <p:ph idx="1"/>
          </p:nvPr>
        </p:nvSpPr>
        <p:spPr>
          <a:xfrm>
            <a:off x="209550" y="5660578"/>
            <a:ext cx="8713788" cy="1296814"/>
          </a:xfrm>
        </p:spPr>
        <p:txBody>
          <a:bodyPr>
            <a:normAutofit/>
          </a:bodyPr>
          <a:lstStyle/>
          <a:p>
            <a:pPr marL="0" indent="0">
              <a:buNone/>
            </a:pPr>
            <a:r>
              <a:rPr lang="ja-JP" altLang="en-US" sz="1400" dirty="0" smtClean="0"/>
              <a:t>その他 ： 事例</a:t>
            </a:r>
            <a:r>
              <a:rPr lang="ja-JP" altLang="en-US" sz="1400" dirty="0"/>
              <a:t>検討を行い</a:t>
            </a:r>
            <a:r>
              <a:rPr lang="ja-JP" altLang="en-US" sz="1400" dirty="0" smtClean="0"/>
              <a:t>、事例</a:t>
            </a:r>
            <a:r>
              <a:rPr lang="ja-JP" altLang="en-US" sz="1400" dirty="0"/>
              <a:t>についての情報共有・情報</a:t>
            </a:r>
            <a:r>
              <a:rPr lang="ja-JP" altLang="en-US" sz="1400" dirty="0" smtClean="0"/>
              <a:t>交換及び事業所間</a:t>
            </a:r>
            <a:r>
              <a:rPr lang="ja-JP" altLang="en-US" sz="1400" dirty="0"/>
              <a:t>で</a:t>
            </a:r>
            <a:r>
              <a:rPr lang="ja-JP" altLang="en-US" sz="1400" dirty="0" smtClean="0"/>
              <a:t>の</a:t>
            </a:r>
            <a:endParaRPr lang="en-US" altLang="ja-JP" sz="1400" dirty="0" smtClean="0"/>
          </a:p>
          <a:p>
            <a:pPr marL="0" indent="0">
              <a:buNone/>
            </a:pPr>
            <a:r>
              <a:rPr lang="ja-JP" altLang="en-US" sz="1400" dirty="0"/>
              <a:t>　</a:t>
            </a:r>
            <a:r>
              <a:rPr lang="ja-JP" altLang="en-US" sz="1400" dirty="0" smtClean="0"/>
              <a:t>　　　　　アドバイス</a:t>
            </a:r>
            <a:r>
              <a:rPr lang="ja-JP" altLang="en-US" sz="1400" dirty="0"/>
              <a:t>を行っている。</a:t>
            </a:r>
            <a:endParaRPr lang="en-US" altLang="ja-JP" sz="1400" dirty="0" smtClean="0"/>
          </a:p>
        </p:txBody>
      </p:sp>
      <p:sp>
        <p:nvSpPr>
          <p:cNvPr id="2" name="テキスト ボックス 1"/>
          <p:cNvSpPr txBox="1"/>
          <p:nvPr/>
        </p:nvSpPr>
        <p:spPr>
          <a:xfrm>
            <a:off x="7250812" y="26399"/>
            <a:ext cx="1261884" cy="276999"/>
          </a:xfrm>
          <a:prstGeom prst="rect">
            <a:avLst/>
          </a:prstGeom>
          <a:noFill/>
        </p:spPr>
        <p:txBody>
          <a:bodyPr wrap="none" rtlCol="0">
            <a:spAutoFit/>
          </a:bodyPr>
          <a:lstStyle/>
          <a:p>
            <a:r>
              <a:rPr kumimoji="1" lang="ja-JP" altLang="en-US" sz="1200" dirty="0" smtClean="0"/>
              <a:t>＜府追加項目＞</a:t>
            </a:r>
            <a:endParaRPr kumimoji="1" lang="ja-JP" altLang="en-US" sz="1600" dirty="0"/>
          </a:p>
        </p:txBody>
      </p:sp>
      <p:sp>
        <p:nvSpPr>
          <p:cNvPr id="3" name="スライド番号プレースホルダー 2"/>
          <p:cNvSpPr>
            <a:spLocks noGrp="1"/>
          </p:cNvSpPr>
          <p:nvPr>
            <p:ph type="sldNum" sz="quarter" idx="12"/>
          </p:nvPr>
        </p:nvSpPr>
        <p:spPr>
          <a:xfrm>
            <a:off x="7046912" y="6592267"/>
            <a:ext cx="2133600" cy="365125"/>
          </a:xfrm>
        </p:spPr>
        <p:txBody>
          <a:bodyPr/>
          <a:lstStyle/>
          <a:p>
            <a:pPr>
              <a:defRPr/>
            </a:pPr>
            <a:fld id="{08C0B7E9-49C2-4EF2-86B7-39D4016E13D8}" type="slidenum">
              <a:rPr lang="ja-JP" altLang="en-US" smtClean="0"/>
              <a:pPr>
                <a:defRPr/>
              </a:pPr>
              <a:t>29</a:t>
            </a:fld>
            <a:endParaRPr lang="ja-JP" altLang="en-US" dirty="0"/>
          </a:p>
        </p:txBody>
      </p:sp>
      <p:graphicFrame>
        <p:nvGraphicFramePr>
          <p:cNvPr id="8" name="グラフ 7"/>
          <p:cNvGraphicFramePr>
            <a:graphicFrameLocks/>
          </p:cNvGraphicFramePr>
          <p:nvPr>
            <p:extLst>
              <p:ext uri="{D42A27DB-BD31-4B8C-83A1-F6EECF244321}">
                <p14:modId xmlns:p14="http://schemas.microsoft.com/office/powerpoint/2010/main" val="1422928358"/>
              </p:ext>
            </p:extLst>
          </p:nvPr>
        </p:nvGraphicFramePr>
        <p:xfrm>
          <a:off x="251520" y="1238332"/>
          <a:ext cx="8588288" cy="43142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605120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グラフ 20"/>
          <p:cNvGraphicFramePr>
            <a:graphicFrameLocks/>
          </p:cNvGraphicFramePr>
          <p:nvPr>
            <p:extLst>
              <p:ext uri="{D42A27DB-BD31-4B8C-83A1-F6EECF244321}">
                <p14:modId xmlns:p14="http://schemas.microsoft.com/office/powerpoint/2010/main" val="2565619865"/>
              </p:ext>
            </p:extLst>
          </p:nvPr>
        </p:nvGraphicFramePr>
        <p:xfrm>
          <a:off x="4497924" y="2326289"/>
          <a:ext cx="4466689" cy="43558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グラフ 19"/>
          <p:cNvGraphicFramePr>
            <a:graphicFrameLocks/>
          </p:cNvGraphicFramePr>
          <p:nvPr>
            <p:extLst>
              <p:ext uri="{D42A27DB-BD31-4B8C-83A1-F6EECF244321}">
                <p14:modId xmlns:p14="http://schemas.microsoft.com/office/powerpoint/2010/main" val="1572192725"/>
              </p:ext>
            </p:extLst>
          </p:nvPr>
        </p:nvGraphicFramePr>
        <p:xfrm>
          <a:off x="263629" y="2326289"/>
          <a:ext cx="4234293" cy="4355845"/>
        </p:xfrm>
        <a:graphic>
          <a:graphicData uri="http://schemas.openxmlformats.org/drawingml/2006/chart">
            <c:chart xmlns:c="http://schemas.openxmlformats.org/drawingml/2006/chart" xmlns:r="http://schemas.openxmlformats.org/officeDocument/2006/relationships" r:id="rId4"/>
          </a:graphicData>
        </a:graphic>
      </p:graphicFrame>
      <p:sp>
        <p:nvSpPr>
          <p:cNvPr id="4" name="タイトル 3"/>
          <p:cNvSpPr>
            <a:spLocks noGrp="1"/>
          </p:cNvSpPr>
          <p:nvPr>
            <p:ph type="title"/>
          </p:nvPr>
        </p:nvSpPr>
        <p:spPr>
          <a:xfrm>
            <a:off x="457200" y="274638"/>
            <a:ext cx="8218488" cy="561975"/>
          </a:xfrm>
          <a:prstGeom prst="roundRect">
            <a:avLst/>
          </a:prstGeom>
          <a:gradFill flip="none" rotWithShape="1">
            <a:gsLst>
              <a:gs pos="66000">
                <a:srgbClr val="73F194"/>
              </a:gs>
              <a:gs pos="100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p>
            <a:pPr fontAlgn="auto">
              <a:spcBef>
                <a:spcPts val="0"/>
              </a:spcBef>
              <a:spcAft>
                <a:spcPts val="0"/>
              </a:spcAft>
              <a:defRPr/>
            </a:pPr>
            <a:r>
              <a:rPr lang="en-US" altLang="ja-JP" sz="2400" b="1" dirty="0" smtClean="0"/>
              <a:t>Ⅰ</a:t>
            </a:r>
            <a:r>
              <a:rPr lang="ja-JP" altLang="en-US" sz="2400" b="1" dirty="0" smtClean="0"/>
              <a:t>　</a:t>
            </a:r>
            <a:r>
              <a:rPr lang="ja-JP" altLang="en-US" sz="2400" b="1" dirty="0" err="1" smtClean="0"/>
              <a:t>障がい</a:t>
            </a:r>
            <a:r>
              <a:rPr lang="ja-JP" altLang="en-US" sz="2400" b="1" dirty="0" smtClean="0"/>
              <a:t>者相談支援事業</a:t>
            </a:r>
            <a:endParaRPr lang="ja-JP" altLang="en-US" sz="2400" b="1" dirty="0"/>
          </a:p>
        </p:txBody>
      </p:sp>
      <p:sp>
        <p:nvSpPr>
          <p:cNvPr id="3074" name="コンテンツ プレースホルダー 2"/>
          <p:cNvSpPr>
            <a:spLocks noGrp="1"/>
          </p:cNvSpPr>
          <p:nvPr>
            <p:ph idx="1"/>
          </p:nvPr>
        </p:nvSpPr>
        <p:spPr>
          <a:xfrm>
            <a:off x="250825" y="908051"/>
            <a:ext cx="8713788" cy="1296814"/>
          </a:xfrm>
        </p:spPr>
        <p:txBody>
          <a:bodyPr>
            <a:normAutofit fontScale="92500" lnSpcReduction="20000"/>
          </a:bodyPr>
          <a:lstStyle/>
          <a:p>
            <a:pPr marL="0" indent="0">
              <a:buNone/>
            </a:pPr>
            <a:endParaRPr lang="en-US" altLang="ja-JP" sz="2000" dirty="0" smtClean="0"/>
          </a:p>
          <a:p>
            <a:r>
              <a:rPr lang="ja-JP" altLang="en-US" sz="2000" dirty="0" smtClean="0"/>
              <a:t>実施形態は、単独が</a:t>
            </a:r>
            <a:r>
              <a:rPr lang="en-US" altLang="ja-JP" sz="2000" dirty="0" smtClean="0"/>
              <a:t>84</a:t>
            </a:r>
            <a:r>
              <a:rPr lang="ja-JP" altLang="en-US" sz="2000" dirty="0" smtClean="0"/>
              <a:t>％（</a:t>
            </a:r>
            <a:r>
              <a:rPr lang="en-US" altLang="ja-JP" sz="2000" dirty="0" smtClean="0"/>
              <a:t>36</a:t>
            </a:r>
            <a:r>
              <a:rPr lang="ja-JP" altLang="en-US" sz="2000" dirty="0" smtClean="0"/>
              <a:t>市町村）、複数市町村共同が</a:t>
            </a:r>
            <a:r>
              <a:rPr lang="en-US" altLang="ja-JP" sz="2000" dirty="0" smtClean="0"/>
              <a:t>16</a:t>
            </a:r>
            <a:r>
              <a:rPr lang="ja-JP" altLang="en-US" sz="2000" dirty="0" smtClean="0"/>
              <a:t>％（</a:t>
            </a:r>
            <a:r>
              <a:rPr lang="en-US" altLang="ja-JP" sz="2000" dirty="0" smtClean="0"/>
              <a:t>7</a:t>
            </a:r>
            <a:r>
              <a:rPr lang="ja-JP" altLang="en-US" sz="2000" dirty="0" smtClean="0"/>
              <a:t>市町村）、</a:t>
            </a:r>
            <a:endParaRPr lang="en-US" altLang="ja-JP" sz="2000" dirty="0" smtClean="0"/>
          </a:p>
          <a:p>
            <a:pPr marL="0" indent="0">
              <a:buNone/>
            </a:pPr>
            <a:r>
              <a:rPr lang="ja-JP" altLang="en-US" sz="2000" dirty="0"/>
              <a:t>　　</a:t>
            </a:r>
            <a:r>
              <a:rPr lang="ja-JP" altLang="en-US" sz="2000" dirty="0" smtClean="0"/>
              <a:t>単独＋複数市町村共同で実施</a:t>
            </a:r>
            <a:r>
              <a:rPr lang="en-US" altLang="ja-JP" sz="2000" dirty="0"/>
              <a:t>0</a:t>
            </a:r>
            <a:r>
              <a:rPr lang="ja-JP" altLang="en-US" sz="2000" dirty="0" smtClean="0"/>
              <a:t>％（</a:t>
            </a:r>
            <a:r>
              <a:rPr lang="en-US" altLang="ja-JP" sz="2000" dirty="0"/>
              <a:t>0</a:t>
            </a:r>
            <a:r>
              <a:rPr lang="ja-JP" altLang="en-US" sz="2000" dirty="0" smtClean="0"/>
              <a:t>市町村）。</a:t>
            </a:r>
            <a:endParaRPr lang="en-US" altLang="ja-JP" sz="2000" dirty="0" smtClean="0"/>
          </a:p>
          <a:p>
            <a:r>
              <a:rPr lang="ja-JP" altLang="en-US" sz="2000" dirty="0" smtClean="0"/>
              <a:t>実施方法は、委託のみが</a:t>
            </a:r>
            <a:r>
              <a:rPr lang="en-US" altLang="ja-JP" sz="2000" dirty="0" smtClean="0"/>
              <a:t>98</a:t>
            </a:r>
            <a:r>
              <a:rPr lang="ja-JP" altLang="en-US" sz="2000" dirty="0" smtClean="0"/>
              <a:t>％（</a:t>
            </a:r>
            <a:r>
              <a:rPr lang="en-US" altLang="ja-JP" sz="2000" dirty="0" smtClean="0"/>
              <a:t>42</a:t>
            </a:r>
            <a:r>
              <a:rPr lang="ja-JP" altLang="en-US" sz="2000" dirty="0" smtClean="0"/>
              <a:t>市町村）、直営＋委託が</a:t>
            </a:r>
            <a:r>
              <a:rPr lang="en-US" altLang="ja-JP" sz="2000" dirty="0" smtClean="0"/>
              <a:t>2</a:t>
            </a:r>
            <a:r>
              <a:rPr lang="ja-JP" altLang="en-US" sz="2000" dirty="0" smtClean="0"/>
              <a:t>％（</a:t>
            </a:r>
            <a:r>
              <a:rPr lang="en-US" altLang="ja-JP" sz="2000" dirty="0" smtClean="0"/>
              <a:t>1</a:t>
            </a:r>
            <a:r>
              <a:rPr lang="ja-JP" altLang="en-US" sz="2000" dirty="0" smtClean="0"/>
              <a:t>市町村）。</a:t>
            </a:r>
            <a:endParaRPr lang="en-US" altLang="ja-JP" sz="2000" dirty="0" smtClean="0"/>
          </a:p>
        </p:txBody>
      </p:sp>
      <p:sp>
        <p:nvSpPr>
          <p:cNvPr id="2" name="テキスト ボックス 1"/>
          <p:cNvSpPr txBox="1"/>
          <p:nvPr/>
        </p:nvSpPr>
        <p:spPr>
          <a:xfrm>
            <a:off x="7250812" y="26399"/>
            <a:ext cx="1569660" cy="276999"/>
          </a:xfrm>
          <a:prstGeom prst="rect">
            <a:avLst/>
          </a:prstGeom>
          <a:noFill/>
        </p:spPr>
        <p:txBody>
          <a:bodyPr wrap="none" rtlCol="0">
            <a:spAutoFit/>
          </a:bodyPr>
          <a:lstStyle/>
          <a:p>
            <a:r>
              <a:rPr kumimoji="1" lang="ja-JP" altLang="en-US" sz="1200" dirty="0" smtClean="0"/>
              <a:t>＜厚生労働省調査＞</a:t>
            </a:r>
            <a:endParaRPr kumimoji="1" lang="ja-JP" altLang="en-US" sz="1600" dirty="0"/>
          </a:p>
        </p:txBody>
      </p:sp>
      <p:sp>
        <p:nvSpPr>
          <p:cNvPr id="3" name="スライド番号プレースホルダー 2"/>
          <p:cNvSpPr>
            <a:spLocks noGrp="1"/>
          </p:cNvSpPr>
          <p:nvPr>
            <p:ph type="sldNum" sz="quarter" idx="12"/>
          </p:nvPr>
        </p:nvSpPr>
        <p:spPr>
          <a:xfrm>
            <a:off x="7046912" y="6592267"/>
            <a:ext cx="2133600" cy="365125"/>
          </a:xfrm>
        </p:spPr>
        <p:txBody>
          <a:bodyPr/>
          <a:lstStyle/>
          <a:p>
            <a:pPr>
              <a:defRPr/>
            </a:pPr>
            <a:fld id="{08C0B7E9-49C2-4EF2-86B7-39D4016E13D8}" type="slidenum">
              <a:rPr lang="ja-JP" altLang="en-US" smtClean="0"/>
              <a:pPr>
                <a:defRPr/>
              </a:pPr>
              <a:t>3</a:t>
            </a:fld>
            <a:endParaRPr lang="ja-JP" altLang="en-US" dirty="0"/>
          </a:p>
        </p:txBody>
      </p:sp>
      <p:graphicFrame>
        <p:nvGraphicFramePr>
          <p:cNvPr id="12" name="グラフ 11"/>
          <p:cNvGraphicFramePr>
            <a:graphicFrameLocks/>
          </p:cNvGraphicFramePr>
          <p:nvPr>
            <p:extLst>
              <p:ext uri="{D42A27DB-BD31-4B8C-83A1-F6EECF244321}">
                <p14:modId xmlns:p14="http://schemas.microsoft.com/office/powerpoint/2010/main" val="2830157967"/>
              </p:ext>
            </p:extLst>
          </p:nvPr>
        </p:nvGraphicFramePr>
        <p:xfrm>
          <a:off x="263627" y="2326289"/>
          <a:ext cx="4234295" cy="420099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グラフ 12"/>
          <p:cNvGraphicFramePr>
            <a:graphicFrameLocks/>
          </p:cNvGraphicFramePr>
          <p:nvPr>
            <p:extLst>
              <p:ext uri="{D42A27DB-BD31-4B8C-83A1-F6EECF244321}">
                <p14:modId xmlns:p14="http://schemas.microsoft.com/office/powerpoint/2010/main" val="3253786100"/>
              </p:ext>
            </p:extLst>
          </p:nvPr>
        </p:nvGraphicFramePr>
        <p:xfrm>
          <a:off x="4497922" y="2326289"/>
          <a:ext cx="4466691" cy="423017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649249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グラフ 19"/>
          <p:cNvGraphicFramePr>
            <a:graphicFrameLocks/>
          </p:cNvGraphicFramePr>
          <p:nvPr>
            <p:extLst>
              <p:ext uri="{D42A27DB-BD31-4B8C-83A1-F6EECF244321}">
                <p14:modId xmlns:p14="http://schemas.microsoft.com/office/powerpoint/2010/main" val="1140634452"/>
              </p:ext>
            </p:extLst>
          </p:nvPr>
        </p:nvGraphicFramePr>
        <p:xfrm>
          <a:off x="251792" y="960185"/>
          <a:ext cx="8629303" cy="2808311"/>
        </p:xfrm>
        <a:graphic>
          <a:graphicData uri="http://schemas.openxmlformats.org/drawingml/2006/chart">
            <c:chart xmlns:c="http://schemas.openxmlformats.org/drawingml/2006/chart" xmlns:r="http://schemas.openxmlformats.org/officeDocument/2006/relationships" r:id="rId2"/>
          </a:graphicData>
        </a:graphic>
      </p:graphicFrame>
      <p:pic>
        <p:nvPicPr>
          <p:cNvPr id="5" name="図 4"/>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463" t="2824" r="1848" b="2847"/>
          <a:stretch/>
        </p:blipFill>
        <p:spPr>
          <a:xfrm>
            <a:off x="1475656" y="1084852"/>
            <a:ext cx="6438494" cy="2599358"/>
          </a:xfrm>
          <a:prstGeom prst="rect">
            <a:avLst/>
          </a:prstGeom>
        </p:spPr>
      </p:pic>
      <p:sp>
        <p:nvSpPr>
          <p:cNvPr id="4" name="タイトル 3"/>
          <p:cNvSpPr>
            <a:spLocks noGrp="1"/>
          </p:cNvSpPr>
          <p:nvPr>
            <p:ph type="title"/>
          </p:nvPr>
        </p:nvSpPr>
        <p:spPr>
          <a:xfrm>
            <a:off x="457200" y="274638"/>
            <a:ext cx="8218488" cy="561975"/>
          </a:xfrm>
          <a:prstGeom prst="roundRect">
            <a:avLst/>
          </a:prstGeom>
          <a:gradFill flip="none" rotWithShape="1">
            <a:gsLst>
              <a:gs pos="66000">
                <a:srgbClr val="73F194"/>
              </a:gs>
              <a:gs pos="100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p>
            <a:pPr fontAlgn="auto">
              <a:spcBef>
                <a:spcPts val="0"/>
              </a:spcBef>
              <a:spcAft>
                <a:spcPts val="0"/>
              </a:spcAft>
              <a:defRPr/>
            </a:pPr>
            <a:r>
              <a:rPr lang="ja-JP" altLang="en-US" sz="2400" b="1" dirty="0" smtClean="0"/>
              <a:t>計画相談支援及び</a:t>
            </a:r>
            <a:r>
              <a:rPr lang="ja-JP" altLang="en-US" sz="2400" b="1" dirty="0" err="1" smtClean="0"/>
              <a:t>障がい</a:t>
            </a:r>
            <a:r>
              <a:rPr lang="ja-JP" altLang="en-US" sz="2400" b="1" dirty="0" smtClean="0"/>
              <a:t>児相談支援の給付</a:t>
            </a:r>
            <a:endParaRPr lang="ja-JP" altLang="en-US" sz="2400" b="1" dirty="0"/>
          </a:p>
        </p:txBody>
      </p:sp>
      <p:sp>
        <p:nvSpPr>
          <p:cNvPr id="2" name="テキスト ボックス 1"/>
          <p:cNvSpPr txBox="1"/>
          <p:nvPr/>
        </p:nvSpPr>
        <p:spPr>
          <a:xfrm>
            <a:off x="7250812" y="26399"/>
            <a:ext cx="1261884" cy="276999"/>
          </a:xfrm>
          <a:prstGeom prst="rect">
            <a:avLst/>
          </a:prstGeom>
          <a:noFill/>
        </p:spPr>
        <p:txBody>
          <a:bodyPr wrap="none" rtlCol="0">
            <a:spAutoFit/>
          </a:bodyPr>
          <a:lstStyle/>
          <a:p>
            <a:r>
              <a:rPr kumimoji="1" lang="ja-JP" altLang="en-US" sz="1200" dirty="0" smtClean="0"/>
              <a:t>＜府追加項目＞</a:t>
            </a:r>
            <a:endParaRPr kumimoji="1" lang="ja-JP" altLang="en-US" sz="1600" dirty="0"/>
          </a:p>
        </p:txBody>
      </p:sp>
      <p:sp>
        <p:nvSpPr>
          <p:cNvPr id="3" name="スライド番号プレースホルダー 2"/>
          <p:cNvSpPr>
            <a:spLocks noGrp="1"/>
          </p:cNvSpPr>
          <p:nvPr>
            <p:ph type="sldNum" sz="quarter" idx="12"/>
          </p:nvPr>
        </p:nvSpPr>
        <p:spPr>
          <a:xfrm>
            <a:off x="7046912" y="6592267"/>
            <a:ext cx="2133600" cy="365125"/>
          </a:xfrm>
        </p:spPr>
        <p:txBody>
          <a:bodyPr/>
          <a:lstStyle/>
          <a:p>
            <a:pPr>
              <a:defRPr/>
            </a:pPr>
            <a:fld id="{08C0B7E9-49C2-4EF2-86B7-39D4016E13D8}" type="slidenum">
              <a:rPr lang="ja-JP" altLang="en-US" smtClean="0"/>
              <a:pPr>
                <a:defRPr/>
              </a:pPr>
              <a:t>30</a:t>
            </a:fld>
            <a:endParaRPr lang="ja-JP" altLang="en-US" dirty="0"/>
          </a:p>
        </p:txBody>
      </p:sp>
      <p:graphicFrame>
        <p:nvGraphicFramePr>
          <p:cNvPr id="6" name="表 5"/>
          <p:cNvGraphicFramePr>
            <a:graphicFrameLocks noGrp="1"/>
          </p:cNvGraphicFramePr>
          <p:nvPr>
            <p:extLst>
              <p:ext uri="{D42A27DB-BD31-4B8C-83A1-F6EECF244321}">
                <p14:modId xmlns:p14="http://schemas.microsoft.com/office/powerpoint/2010/main" val="1134123697"/>
              </p:ext>
            </p:extLst>
          </p:nvPr>
        </p:nvGraphicFramePr>
        <p:xfrm>
          <a:off x="457201" y="3920064"/>
          <a:ext cx="7859216" cy="2696934"/>
        </p:xfrm>
        <a:graphic>
          <a:graphicData uri="http://schemas.openxmlformats.org/drawingml/2006/table">
            <a:tbl>
              <a:tblPr/>
              <a:tblGrid>
                <a:gridCol w="5050903">
                  <a:extLst>
                    <a:ext uri="{9D8B030D-6E8A-4147-A177-3AD203B41FA5}">
                      <a16:colId xmlns:a16="http://schemas.microsoft.com/office/drawing/2014/main" val="3130103089"/>
                    </a:ext>
                  </a:extLst>
                </a:gridCol>
                <a:gridCol w="2808313">
                  <a:extLst>
                    <a:ext uri="{9D8B030D-6E8A-4147-A177-3AD203B41FA5}">
                      <a16:colId xmlns:a16="http://schemas.microsoft.com/office/drawing/2014/main" val="4103736464"/>
                    </a:ext>
                  </a:extLst>
                </a:gridCol>
              </a:tblGrid>
              <a:tr h="373032">
                <a:tc gridSpan="2">
                  <a:txBody>
                    <a:bodyPr/>
                    <a:lstStyle/>
                    <a:p>
                      <a:pPr algn="ctr" fontAlgn="ctr"/>
                      <a:r>
                        <a:rPr lang="ja-JP" altLang="en-US" sz="1400" b="1" i="0" u="none" strike="noStrike" dirty="0" smtClean="0">
                          <a:solidFill>
                            <a:srgbClr val="000000"/>
                          </a:solidFill>
                          <a:effectLst/>
                          <a:latin typeface="ＭＳ ゴシック" panose="020B0609070205080204" pitchFamily="49" charset="-128"/>
                          <a:ea typeface="ＭＳ ゴシック" panose="020B0609070205080204" pitchFamily="49" charset="-128"/>
                        </a:rPr>
                        <a:t>セルフプラン作成者への働きかけ</a:t>
                      </a:r>
                      <a:endParaRPr lang="ja-JP" altLang="en-US" sz="14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BE998"/>
                    </a:solidFill>
                  </a:tcPr>
                </a:tc>
                <a:tc hMerge="1">
                  <a:txBody>
                    <a:bodyPr/>
                    <a:lstStyle/>
                    <a:p>
                      <a:pPr algn="ctr" fontAlgn="ctr"/>
                      <a:endParaRPr lang="ja-JP" altLang="en-US" sz="5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3129990979"/>
                  </a:ext>
                </a:extLst>
              </a:tr>
              <a:tr h="471339">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b="0" i="0" u="none" strike="noStrike" dirty="0" smtClean="0">
                          <a:solidFill>
                            <a:srgbClr val="000000"/>
                          </a:solidFill>
                          <a:effectLst/>
                          <a:latin typeface="ＭＳ ゴシック" panose="020B0609070205080204" pitchFamily="49" charset="-128"/>
                          <a:ea typeface="ＭＳ ゴシック" panose="020B0609070205080204" pitchFamily="49" charset="-128"/>
                        </a:rPr>
                        <a:t>相談支援専門員による計画作成について十分な説明を行なっている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19(32.2%)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9169657"/>
                  </a:ext>
                </a:extLst>
              </a:tr>
              <a:tr h="471339">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b="0" i="0" u="none" strike="noStrike" dirty="0" smtClean="0">
                          <a:solidFill>
                            <a:srgbClr val="000000"/>
                          </a:solidFill>
                          <a:effectLst/>
                          <a:latin typeface="ＭＳ ゴシック" panose="020B0609070205080204" pitchFamily="49" charset="-128"/>
                          <a:ea typeface="ＭＳ ゴシック" panose="020B0609070205080204" pitchFamily="49" charset="-128"/>
                        </a:rPr>
                        <a:t>相談支援専門員によるケアマネジメントを希望の有無を確認している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18(30.5%)</a:t>
                      </a:r>
                      <a:endParaRPr lang="en-US" altLang="ja-JP" sz="1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24755"/>
                  </a:ext>
                </a:extLst>
              </a:tr>
              <a:tr h="257582">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b="0" i="0" u="none" strike="noStrike" dirty="0" smtClean="0">
                          <a:solidFill>
                            <a:srgbClr val="000000"/>
                          </a:solidFill>
                          <a:effectLst/>
                          <a:latin typeface="ＭＳ ゴシック" panose="020B0609070205080204" pitchFamily="49" charset="-128"/>
                          <a:ea typeface="ＭＳ ゴシック" panose="020B0609070205080204" pitchFamily="49" charset="-128"/>
                        </a:rPr>
                        <a:t>セルフプランから計画相談への移行を促している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16(27.1%)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2137709"/>
                  </a:ext>
                </a:extLst>
              </a:tr>
              <a:tr h="599940">
                <a:tc>
                  <a:txBody>
                    <a:bodyPr/>
                    <a:lstStyle/>
                    <a:p>
                      <a:pPr algn="l" fontAlgn="ctr"/>
                      <a:r>
                        <a:rPr lang="ja-JP" altLang="en-US" sz="1200" b="0" i="0" u="none" strike="noStrike" dirty="0" smtClean="0">
                          <a:solidFill>
                            <a:srgbClr val="000000"/>
                          </a:solidFill>
                          <a:effectLst/>
                          <a:latin typeface="ＭＳ ゴシック" panose="020B0609070205080204" pitchFamily="49" charset="-128"/>
                          <a:ea typeface="ＭＳ ゴシック" panose="020B0609070205080204" pitchFamily="49" charset="-128"/>
                        </a:rPr>
                        <a:t>セルフプラン作成者に対して、市町村又は基幹相談支援センター等が</a:t>
                      </a:r>
                      <a:endParaRPr lang="en-US" altLang="ja-JP" sz="1200" b="0" i="0" u="none" strike="noStrike" dirty="0" smtClean="0">
                        <a:solidFill>
                          <a:srgbClr val="000000"/>
                        </a:solidFill>
                        <a:effectLst/>
                        <a:latin typeface="ＭＳ ゴシック" panose="020B0609070205080204" pitchFamily="49" charset="-128"/>
                        <a:ea typeface="ＭＳ ゴシック" panose="020B0609070205080204" pitchFamily="49" charset="-128"/>
                      </a:endParaRPr>
                    </a:p>
                    <a:p>
                      <a:pPr algn="l" fontAlgn="ctr"/>
                      <a:r>
                        <a:rPr lang="ja-JP" altLang="en-US" sz="1200" b="0" i="0" u="none" strike="noStrike" dirty="0" smtClean="0">
                          <a:solidFill>
                            <a:srgbClr val="000000"/>
                          </a:solidFill>
                          <a:effectLst/>
                          <a:latin typeface="ＭＳ ゴシック" panose="020B0609070205080204" pitchFamily="49" charset="-128"/>
                          <a:ea typeface="ＭＳ ゴシック" panose="020B0609070205080204" pitchFamily="49" charset="-128"/>
                        </a:rPr>
                        <a:t>定期的に状況の把握モニタリングを行っている</a:t>
                      </a:r>
                      <a:endParaRPr lang="ja-JP" altLang="en-US" sz="12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2(3.4%)</a:t>
                      </a:r>
                      <a:endParaRPr lang="en-US" altLang="ja-JP" sz="1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0992668"/>
                  </a:ext>
                </a:extLst>
              </a:tr>
              <a:tr h="288032">
                <a:tc>
                  <a:txBody>
                    <a:bodyPr/>
                    <a:lstStyle/>
                    <a:p>
                      <a:pPr algn="l" fontAlgn="ctr"/>
                      <a:r>
                        <a:rPr lang="ja-JP" altLang="en-US" sz="1200" b="0" i="0" u="none" strike="noStrike" dirty="0" smtClean="0">
                          <a:solidFill>
                            <a:srgbClr val="000000"/>
                          </a:solidFill>
                          <a:effectLst/>
                          <a:latin typeface="ＭＳ ゴシック" panose="020B0609070205080204" pitchFamily="49" charset="-128"/>
                          <a:ea typeface="ＭＳ ゴシック" panose="020B0609070205080204" pitchFamily="49" charset="-128"/>
                        </a:rPr>
                        <a:t>セルフプラン作成数を把握・検証する場がある</a:t>
                      </a:r>
                      <a:endParaRPr lang="ja-JP" altLang="en-US" sz="12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4(6.8%)</a:t>
                      </a:r>
                      <a:endParaRPr lang="en-US" altLang="ja-JP" sz="1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7789312"/>
                  </a:ext>
                </a:extLst>
              </a:tr>
              <a:tr h="235670">
                <a:tc>
                  <a:txBody>
                    <a:bodyPr/>
                    <a:lstStyle/>
                    <a:p>
                      <a:pPr algn="l" fontAlgn="ctr"/>
                      <a:r>
                        <a:rPr lang="ja-JP" altLang="en-US" sz="1200" b="0" i="0" u="none" strike="noStrike" dirty="0" smtClean="0">
                          <a:solidFill>
                            <a:srgbClr val="000000"/>
                          </a:solidFill>
                          <a:effectLst/>
                          <a:latin typeface="ＭＳ ゴシック" panose="020B0609070205080204" pitchFamily="49" charset="-128"/>
                          <a:ea typeface="ＭＳ ゴシック" panose="020B0609070205080204" pitchFamily="49" charset="-128"/>
                        </a:rPr>
                        <a:t>その他</a:t>
                      </a:r>
                      <a:endParaRPr lang="ja-JP" altLang="en-US" sz="12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smtClean="0">
                          <a:solidFill>
                            <a:srgbClr val="000000"/>
                          </a:solidFill>
                          <a:effectLst/>
                          <a:latin typeface="ＭＳ ゴシック" panose="020B0609070205080204" pitchFamily="49" charset="-128"/>
                          <a:ea typeface="ＭＳ ゴシック" panose="020B0609070205080204" pitchFamily="49" charset="-128"/>
                        </a:rPr>
                        <a:t>更新時に以降確認をしている。</a:t>
                      </a:r>
                      <a:endPar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4061765"/>
                  </a:ext>
                </a:extLst>
              </a:tr>
            </a:tbl>
          </a:graphicData>
        </a:graphic>
      </p:graphicFrame>
      <p:sp>
        <p:nvSpPr>
          <p:cNvPr id="7" name="テキスト ボックス 6"/>
          <p:cNvSpPr txBox="1"/>
          <p:nvPr/>
        </p:nvSpPr>
        <p:spPr>
          <a:xfrm>
            <a:off x="370880" y="3254426"/>
            <a:ext cx="1857028" cy="430887"/>
          </a:xfrm>
          <a:prstGeom prst="rect">
            <a:avLst/>
          </a:prstGeom>
          <a:noFill/>
          <a:ln>
            <a:solidFill>
              <a:schemeClr val="tx1"/>
            </a:solidFill>
          </a:ln>
        </p:spPr>
        <p:txBody>
          <a:bodyPr wrap="square" rtlCol="0">
            <a:spAutoFit/>
          </a:bodyPr>
          <a:lstStyle/>
          <a:p>
            <a:r>
              <a:rPr kumimoji="1" lang="ja-JP" altLang="en-US" sz="1100" dirty="0" smtClean="0"/>
              <a:t>その他：</a:t>
            </a:r>
            <a:r>
              <a:rPr kumimoji="1" lang="ja-JP" altLang="en-US" sz="1100" dirty="0" err="1" smtClean="0"/>
              <a:t>障がい</a:t>
            </a:r>
            <a:r>
              <a:rPr kumimoji="1" lang="ja-JP" altLang="en-US" sz="1100" dirty="0" smtClean="0"/>
              <a:t>特性に応じて事業所を検討している。</a:t>
            </a:r>
            <a:endParaRPr kumimoji="1" lang="ja-JP" altLang="en-US" sz="1100" dirty="0"/>
          </a:p>
        </p:txBody>
      </p:sp>
    </p:spTree>
    <p:extLst>
      <p:ext uri="{BB962C8B-B14F-4D97-AF65-F5344CB8AC3E}">
        <p14:creationId xmlns:p14="http://schemas.microsoft.com/office/powerpoint/2010/main" val="6355116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グラフ 20"/>
          <p:cNvGraphicFramePr>
            <a:graphicFrameLocks/>
          </p:cNvGraphicFramePr>
          <p:nvPr>
            <p:extLst>
              <p:ext uri="{D42A27DB-BD31-4B8C-83A1-F6EECF244321}">
                <p14:modId xmlns:p14="http://schemas.microsoft.com/office/powerpoint/2010/main" val="1289414141"/>
              </p:ext>
            </p:extLst>
          </p:nvPr>
        </p:nvGraphicFramePr>
        <p:xfrm>
          <a:off x="467196" y="1772816"/>
          <a:ext cx="8281045" cy="4122818"/>
        </p:xfrm>
        <a:graphic>
          <a:graphicData uri="http://schemas.openxmlformats.org/drawingml/2006/chart">
            <c:chart xmlns:c="http://schemas.openxmlformats.org/drawingml/2006/chart" xmlns:r="http://schemas.openxmlformats.org/officeDocument/2006/relationships" r:id="rId2"/>
          </a:graphicData>
        </a:graphic>
      </p:graphicFrame>
      <p:sp>
        <p:nvSpPr>
          <p:cNvPr id="4" name="タイトル 3"/>
          <p:cNvSpPr>
            <a:spLocks noGrp="1"/>
          </p:cNvSpPr>
          <p:nvPr>
            <p:ph type="title"/>
          </p:nvPr>
        </p:nvSpPr>
        <p:spPr>
          <a:xfrm>
            <a:off x="457200" y="274638"/>
            <a:ext cx="8218488" cy="561975"/>
          </a:xfrm>
          <a:prstGeom prst="roundRect">
            <a:avLst/>
          </a:prstGeom>
          <a:gradFill flip="none" rotWithShape="1">
            <a:gsLst>
              <a:gs pos="66000">
                <a:srgbClr val="73F194"/>
              </a:gs>
              <a:gs pos="100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p>
            <a:pPr fontAlgn="auto">
              <a:spcBef>
                <a:spcPts val="0"/>
              </a:spcBef>
              <a:spcAft>
                <a:spcPts val="0"/>
              </a:spcAft>
              <a:defRPr/>
            </a:pPr>
            <a:r>
              <a:rPr lang="ja-JP" altLang="en-US" sz="2400" b="1" dirty="0" smtClean="0"/>
              <a:t>主任相談支援専門員</a:t>
            </a:r>
            <a:endParaRPr lang="ja-JP" altLang="en-US" sz="2400" b="1" dirty="0"/>
          </a:p>
        </p:txBody>
      </p:sp>
      <p:sp>
        <p:nvSpPr>
          <p:cNvPr id="3074" name="コンテンツ プレースホルダー 2"/>
          <p:cNvSpPr>
            <a:spLocks noGrp="1"/>
          </p:cNvSpPr>
          <p:nvPr>
            <p:ph idx="1"/>
          </p:nvPr>
        </p:nvSpPr>
        <p:spPr>
          <a:xfrm>
            <a:off x="250825" y="908051"/>
            <a:ext cx="8713788" cy="1296814"/>
          </a:xfrm>
        </p:spPr>
        <p:txBody>
          <a:bodyPr>
            <a:normAutofit/>
          </a:bodyPr>
          <a:lstStyle/>
          <a:p>
            <a:pPr marL="0" indent="0">
              <a:buNone/>
            </a:pPr>
            <a:r>
              <a:rPr lang="ja-JP" altLang="en-US" sz="2000" dirty="0" smtClean="0"/>
              <a:t>○</a:t>
            </a:r>
            <a:r>
              <a:rPr lang="ja-JP" altLang="en-US" sz="2000" b="1" dirty="0" smtClean="0"/>
              <a:t>主任相談支援専門員養成研修修了者を管内の指定相談支援事業所等に</a:t>
            </a:r>
            <a:endParaRPr lang="en-US" altLang="ja-JP" sz="2000" b="1" dirty="0" smtClean="0"/>
          </a:p>
          <a:p>
            <a:pPr marL="0" indent="0">
              <a:buNone/>
            </a:pPr>
            <a:r>
              <a:rPr lang="ja-JP" altLang="en-US" sz="2000" b="1" dirty="0"/>
              <a:t>　</a:t>
            </a:r>
            <a:r>
              <a:rPr lang="ja-JP" altLang="en-US" sz="2000" b="1" dirty="0" smtClean="0"/>
              <a:t>周知している市町村： </a:t>
            </a:r>
            <a:r>
              <a:rPr lang="en-US" altLang="ja-JP" sz="2000" dirty="0" smtClean="0"/>
              <a:t>15</a:t>
            </a:r>
            <a:r>
              <a:rPr lang="ja-JP" altLang="en-US" sz="2000" dirty="0" smtClean="0"/>
              <a:t>市町村（</a:t>
            </a:r>
            <a:r>
              <a:rPr lang="en-US" altLang="ja-JP" sz="2000" dirty="0" smtClean="0"/>
              <a:t>35</a:t>
            </a:r>
            <a:r>
              <a:rPr lang="ja-JP" altLang="en-US" sz="2000" dirty="0" smtClean="0"/>
              <a:t>％）。</a:t>
            </a:r>
            <a:endParaRPr lang="en-US" altLang="ja-JP" sz="2000" dirty="0" smtClean="0"/>
          </a:p>
        </p:txBody>
      </p:sp>
      <p:sp>
        <p:nvSpPr>
          <p:cNvPr id="2" name="テキスト ボックス 1"/>
          <p:cNvSpPr txBox="1"/>
          <p:nvPr/>
        </p:nvSpPr>
        <p:spPr>
          <a:xfrm>
            <a:off x="7250812" y="26399"/>
            <a:ext cx="1261884" cy="276999"/>
          </a:xfrm>
          <a:prstGeom prst="rect">
            <a:avLst/>
          </a:prstGeom>
          <a:noFill/>
        </p:spPr>
        <p:txBody>
          <a:bodyPr wrap="none" rtlCol="0">
            <a:spAutoFit/>
          </a:bodyPr>
          <a:lstStyle/>
          <a:p>
            <a:r>
              <a:rPr kumimoji="1" lang="ja-JP" altLang="en-US" sz="1200" dirty="0" smtClean="0"/>
              <a:t>＜府追加項目＞</a:t>
            </a:r>
            <a:endParaRPr kumimoji="1" lang="ja-JP" altLang="en-US" sz="1600" dirty="0"/>
          </a:p>
        </p:txBody>
      </p:sp>
      <p:sp>
        <p:nvSpPr>
          <p:cNvPr id="3" name="スライド番号プレースホルダー 2"/>
          <p:cNvSpPr>
            <a:spLocks noGrp="1"/>
          </p:cNvSpPr>
          <p:nvPr>
            <p:ph type="sldNum" sz="quarter" idx="12"/>
          </p:nvPr>
        </p:nvSpPr>
        <p:spPr>
          <a:xfrm>
            <a:off x="7046912" y="6592267"/>
            <a:ext cx="2133600" cy="365125"/>
          </a:xfrm>
        </p:spPr>
        <p:txBody>
          <a:bodyPr/>
          <a:lstStyle/>
          <a:p>
            <a:pPr>
              <a:defRPr/>
            </a:pPr>
            <a:fld id="{08C0B7E9-49C2-4EF2-86B7-39D4016E13D8}" type="slidenum">
              <a:rPr lang="ja-JP" altLang="en-US" smtClean="0"/>
              <a:pPr>
                <a:defRPr/>
              </a:pPr>
              <a:t>31</a:t>
            </a:fld>
            <a:endParaRPr lang="ja-JP" altLang="en-US" dirty="0"/>
          </a:p>
        </p:txBody>
      </p:sp>
      <p:graphicFrame>
        <p:nvGraphicFramePr>
          <p:cNvPr id="8" name="グラフ 7"/>
          <p:cNvGraphicFramePr>
            <a:graphicFrameLocks/>
          </p:cNvGraphicFramePr>
          <p:nvPr>
            <p:extLst>
              <p:ext uri="{D42A27DB-BD31-4B8C-83A1-F6EECF244321}">
                <p14:modId xmlns:p14="http://schemas.microsoft.com/office/powerpoint/2010/main" val="1114895939"/>
              </p:ext>
            </p:extLst>
          </p:nvPr>
        </p:nvGraphicFramePr>
        <p:xfrm>
          <a:off x="1232424" y="1904028"/>
          <a:ext cx="6750587" cy="3991606"/>
        </p:xfrm>
        <a:graphic>
          <a:graphicData uri="http://schemas.openxmlformats.org/drawingml/2006/chart">
            <c:chart xmlns:c="http://schemas.openxmlformats.org/drawingml/2006/chart" xmlns:r="http://schemas.openxmlformats.org/officeDocument/2006/relationships" r:id="rId3"/>
          </a:graphicData>
        </a:graphic>
      </p:graphicFrame>
      <p:sp>
        <p:nvSpPr>
          <p:cNvPr id="9" name="コンテンツ プレースホルダー 2"/>
          <p:cNvSpPr txBox="1">
            <a:spLocks/>
          </p:cNvSpPr>
          <p:nvPr/>
        </p:nvSpPr>
        <p:spPr>
          <a:xfrm>
            <a:off x="467196" y="5996068"/>
            <a:ext cx="8713788" cy="129681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fontAlgn="auto">
              <a:spcAft>
                <a:spcPts val="0"/>
              </a:spcAft>
              <a:buNone/>
            </a:pPr>
            <a:r>
              <a:rPr lang="ja-JP" altLang="en-US" sz="1400" dirty="0" smtClean="0"/>
              <a:t>その他： 研修企画／　研修講師／　相談</a:t>
            </a:r>
            <a:r>
              <a:rPr lang="ja-JP" altLang="en-US" sz="1400" dirty="0"/>
              <a:t>支援体制等への意見聴取</a:t>
            </a:r>
            <a:endParaRPr lang="en-US" altLang="ja-JP" sz="1400" dirty="0" smtClean="0"/>
          </a:p>
        </p:txBody>
      </p:sp>
    </p:spTree>
    <p:extLst>
      <p:ext uri="{BB962C8B-B14F-4D97-AF65-F5344CB8AC3E}">
        <p14:creationId xmlns:p14="http://schemas.microsoft.com/office/powerpoint/2010/main" val="22354074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グラフ 20"/>
          <p:cNvGraphicFramePr>
            <a:graphicFrameLocks/>
          </p:cNvGraphicFramePr>
          <p:nvPr>
            <p:extLst>
              <p:ext uri="{D42A27DB-BD31-4B8C-83A1-F6EECF244321}">
                <p14:modId xmlns:p14="http://schemas.microsoft.com/office/powerpoint/2010/main" val="3031945230"/>
              </p:ext>
            </p:extLst>
          </p:nvPr>
        </p:nvGraphicFramePr>
        <p:xfrm>
          <a:off x="2090639" y="4045437"/>
          <a:ext cx="4824536" cy="2631104"/>
        </p:xfrm>
        <a:graphic>
          <a:graphicData uri="http://schemas.openxmlformats.org/drawingml/2006/chart">
            <c:chart xmlns:c="http://schemas.openxmlformats.org/drawingml/2006/chart" xmlns:r="http://schemas.openxmlformats.org/officeDocument/2006/relationships" r:id="rId2"/>
          </a:graphicData>
        </a:graphic>
      </p:graphicFrame>
      <p:sp>
        <p:nvSpPr>
          <p:cNvPr id="4" name="タイトル 3"/>
          <p:cNvSpPr>
            <a:spLocks noGrp="1"/>
          </p:cNvSpPr>
          <p:nvPr>
            <p:ph type="title"/>
          </p:nvPr>
        </p:nvSpPr>
        <p:spPr>
          <a:xfrm>
            <a:off x="457200" y="274638"/>
            <a:ext cx="8218488" cy="561975"/>
          </a:xfrm>
          <a:prstGeom prst="roundRect">
            <a:avLst/>
          </a:prstGeom>
          <a:gradFill flip="none" rotWithShape="1">
            <a:gsLst>
              <a:gs pos="66000">
                <a:srgbClr val="73F194"/>
              </a:gs>
              <a:gs pos="100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p>
            <a:pPr fontAlgn="auto">
              <a:spcBef>
                <a:spcPts val="0"/>
              </a:spcBef>
              <a:spcAft>
                <a:spcPts val="0"/>
              </a:spcAft>
              <a:defRPr/>
            </a:pPr>
            <a:r>
              <a:rPr lang="ja-JP" altLang="en-US" sz="2400" b="1" dirty="0"/>
              <a:t>主任相談支援専門員</a:t>
            </a:r>
          </a:p>
        </p:txBody>
      </p:sp>
      <p:sp>
        <p:nvSpPr>
          <p:cNvPr id="2" name="テキスト ボックス 1"/>
          <p:cNvSpPr txBox="1"/>
          <p:nvPr/>
        </p:nvSpPr>
        <p:spPr>
          <a:xfrm>
            <a:off x="7250812" y="26399"/>
            <a:ext cx="1261884" cy="276999"/>
          </a:xfrm>
          <a:prstGeom prst="rect">
            <a:avLst/>
          </a:prstGeom>
          <a:noFill/>
        </p:spPr>
        <p:txBody>
          <a:bodyPr wrap="none" rtlCol="0">
            <a:spAutoFit/>
          </a:bodyPr>
          <a:lstStyle/>
          <a:p>
            <a:r>
              <a:rPr kumimoji="1" lang="ja-JP" altLang="en-US" sz="1200" dirty="0" smtClean="0"/>
              <a:t>＜府追加項目＞</a:t>
            </a:r>
            <a:endParaRPr kumimoji="1" lang="ja-JP" altLang="en-US" sz="1600" dirty="0"/>
          </a:p>
        </p:txBody>
      </p:sp>
      <p:sp>
        <p:nvSpPr>
          <p:cNvPr id="3" name="スライド番号プレースホルダー 2"/>
          <p:cNvSpPr>
            <a:spLocks noGrp="1"/>
          </p:cNvSpPr>
          <p:nvPr>
            <p:ph type="sldNum" sz="quarter" idx="12"/>
          </p:nvPr>
        </p:nvSpPr>
        <p:spPr>
          <a:xfrm>
            <a:off x="7046912" y="6592267"/>
            <a:ext cx="2133600" cy="365125"/>
          </a:xfrm>
        </p:spPr>
        <p:txBody>
          <a:bodyPr/>
          <a:lstStyle/>
          <a:p>
            <a:pPr>
              <a:defRPr/>
            </a:pPr>
            <a:fld id="{08C0B7E9-49C2-4EF2-86B7-39D4016E13D8}" type="slidenum">
              <a:rPr lang="ja-JP" altLang="en-US" smtClean="0"/>
              <a:pPr>
                <a:defRPr/>
              </a:pPr>
              <a:t>32</a:t>
            </a:fld>
            <a:endParaRPr lang="ja-JP" altLang="en-US" dirty="0"/>
          </a:p>
        </p:txBody>
      </p:sp>
      <p:graphicFrame>
        <p:nvGraphicFramePr>
          <p:cNvPr id="9" name="グラフ 8"/>
          <p:cNvGraphicFramePr>
            <a:graphicFrameLocks/>
          </p:cNvGraphicFramePr>
          <p:nvPr>
            <p:extLst>
              <p:ext uri="{D42A27DB-BD31-4B8C-83A1-F6EECF244321}">
                <p14:modId xmlns:p14="http://schemas.microsoft.com/office/powerpoint/2010/main" val="302305453"/>
              </p:ext>
            </p:extLst>
          </p:nvPr>
        </p:nvGraphicFramePr>
        <p:xfrm>
          <a:off x="2331993" y="4031629"/>
          <a:ext cx="4341829" cy="25606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表 10"/>
          <p:cNvGraphicFramePr>
            <a:graphicFrameLocks noGrp="1"/>
          </p:cNvGraphicFramePr>
          <p:nvPr>
            <p:extLst>
              <p:ext uri="{D42A27DB-BD31-4B8C-83A1-F6EECF244321}">
                <p14:modId xmlns:p14="http://schemas.microsoft.com/office/powerpoint/2010/main" val="438944405"/>
              </p:ext>
            </p:extLst>
          </p:nvPr>
        </p:nvGraphicFramePr>
        <p:xfrm>
          <a:off x="535985" y="1095819"/>
          <a:ext cx="7859216" cy="2729553"/>
        </p:xfrm>
        <a:graphic>
          <a:graphicData uri="http://schemas.openxmlformats.org/drawingml/2006/table">
            <a:tbl>
              <a:tblPr/>
              <a:tblGrid>
                <a:gridCol w="3964007">
                  <a:extLst>
                    <a:ext uri="{9D8B030D-6E8A-4147-A177-3AD203B41FA5}">
                      <a16:colId xmlns:a16="http://schemas.microsoft.com/office/drawing/2014/main" val="3130103089"/>
                    </a:ext>
                  </a:extLst>
                </a:gridCol>
                <a:gridCol w="3895209">
                  <a:extLst>
                    <a:ext uri="{9D8B030D-6E8A-4147-A177-3AD203B41FA5}">
                      <a16:colId xmlns:a16="http://schemas.microsoft.com/office/drawing/2014/main" val="4103736464"/>
                    </a:ext>
                  </a:extLst>
                </a:gridCol>
              </a:tblGrid>
              <a:tr h="378817">
                <a:tc gridSpan="2">
                  <a:txBody>
                    <a:bodyPr/>
                    <a:lstStyle/>
                    <a:p>
                      <a:pPr algn="ctr" fontAlgn="ctr"/>
                      <a:r>
                        <a:rPr lang="ja-JP" altLang="en-US" sz="1400" b="1" i="0" u="none" strike="noStrike" dirty="0" smtClean="0">
                          <a:solidFill>
                            <a:srgbClr val="000000"/>
                          </a:solidFill>
                          <a:effectLst/>
                          <a:latin typeface="ＭＳ ゴシック" panose="020B0609070205080204" pitchFamily="49" charset="-128"/>
                          <a:ea typeface="ＭＳ ゴシック" panose="020B0609070205080204" pitchFamily="49" charset="-128"/>
                        </a:rPr>
                        <a:t>主任相談支援専門員の市町村における人材育成の関わり</a:t>
                      </a:r>
                      <a:endParaRPr lang="ja-JP" altLang="en-US" sz="14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BE998"/>
                    </a:solidFill>
                  </a:tcPr>
                </a:tc>
                <a:tc hMerge="1">
                  <a:txBody>
                    <a:bodyPr/>
                    <a:lstStyle/>
                    <a:p>
                      <a:pPr algn="ctr" fontAlgn="ctr"/>
                      <a:endParaRPr lang="ja-JP" altLang="en-US" sz="5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3129990979"/>
                  </a:ext>
                </a:extLst>
              </a:tr>
              <a:tr h="308679">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400" b="0" i="0" u="none" strike="noStrike" dirty="0" smtClean="0">
                          <a:solidFill>
                            <a:srgbClr val="000000"/>
                          </a:solidFill>
                          <a:effectLst/>
                          <a:latin typeface="ＭＳ ゴシック" panose="020B0609070205080204" pitchFamily="49" charset="-128"/>
                          <a:ea typeface="ＭＳ ゴシック" panose="020B0609070205080204" pitchFamily="49" charset="-128"/>
                        </a:rPr>
                        <a:t>　研修の企画・運営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800" b="0" i="0" u="none" strike="noStrike" dirty="0" smtClean="0">
                          <a:solidFill>
                            <a:srgbClr val="000000"/>
                          </a:solidFill>
                          <a:effectLst/>
                          <a:latin typeface="ＭＳ ゴシック" panose="020B0609070205080204" pitchFamily="49" charset="-128"/>
                          <a:ea typeface="ＭＳ ゴシック" panose="020B0609070205080204" pitchFamily="49" charset="-128"/>
                        </a:rPr>
                        <a:t>11</a:t>
                      </a:r>
                      <a:r>
                        <a:rPr lang="ja-JP" altLang="en-US" sz="1800" b="0" i="0" u="none" strike="noStrike" baseline="0" dirty="0" smtClean="0">
                          <a:solidFill>
                            <a:srgbClr val="000000"/>
                          </a:solidFill>
                          <a:effectLst/>
                          <a:latin typeface="ＭＳ ゴシック" panose="020B0609070205080204" pitchFamily="49" charset="-128"/>
                          <a:ea typeface="ＭＳ ゴシック" panose="020B0609070205080204" pitchFamily="49" charset="-128"/>
                        </a:rPr>
                        <a:t> </a:t>
                      </a:r>
                      <a:r>
                        <a:rPr lang="en-US" altLang="ja-JP" sz="1800" b="0" i="0" u="none" strike="noStrike" dirty="0" smtClean="0">
                          <a:solidFill>
                            <a:srgbClr val="000000"/>
                          </a:solidFill>
                          <a:effectLst/>
                          <a:latin typeface="ＭＳ ゴシック" panose="020B0609070205080204" pitchFamily="49" charset="-128"/>
                          <a:ea typeface="ＭＳ ゴシック" panose="020B0609070205080204" pitchFamily="49" charset="-128"/>
                        </a:rPr>
                        <a:t>(12.9%)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9169657"/>
                  </a:ext>
                </a:extLst>
              </a:tr>
              <a:tr h="292499">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400" b="0" i="0" u="none" strike="noStrike" dirty="0" smtClean="0">
                          <a:solidFill>
                            <a:srgbClr val="000000"/>
                          </a:solidFill>
                          <a:effectLst/>
                          <a:latin typeface="ＭＳ ゴシック" panose="020B0609070205080204" pitchFamily="49" charset="-128"/>
                          <a:ea typeface="ＭＳ ゴシック" panose="020B0609070205080204" pitchFamily="49" charset="-128"/>
                        </a:rPr>
                        <a:t>　研修講師</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800" b="0" i="0" u="none" strike="noStrike" dirty="0" smtClean="0">
                          <a:solidFill>
                            <a:srgbClr val="000000"/>
                          </a:solidFill>
                          <a:effectLst/>
                          <a:latin typeface="ＭＳ ゴシック" panose="020B0609070205080204" pitchFamily="49" charset="-128"/>
                          <a:ea typeface="ＭＳ ゴシック" panose="020B0609070205080204" pitchFamily="49" charset="-128"/>
                        </a:rPr>
                        <a:t>5 (5.9%)</a:t>
                      </a:r>
                      <a:endParaRPr lang="en-US" altLang="ja-JP" sz="18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24755"/>
                  </a:ext>
                </a:extLst>
              </a:tr>
              <a:tr h="261576">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400" b="0" i="0" u="none" strike="noStrike" dirty="0" smtClean="0">
                          <a:solidFill>
                            <a:srgbClr val="000000"/>
                          </a:solidFill>
                          <a:effectLst/>
                          <a:latin typeface="ＭＳ ゴシック" panose="020B0609070205080204" pitchFamily="49" charset="-128"/>
                          <a:ea typeface="ＭＳ ゴシック" panose="020B0609070205080204" pitchFamily="49" charset="-128"/>
                        </a:rPr>
                        <a:t>　ファシリテーター</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800" b="0" i="0" u="none" strike="noStrike" dirty="0" smtClean="0">
                          <a:solidFill>
                            <a:srgbClr val="000000"/>
                          </a:solidFill>
                          <a:effectLst/>
                          <a:latin typeface="ＭＳ ゴシック" panose="020B0609070205080204" pitchFamily="49" charset="-128"/>
                          <a:ea typeface="ＭＳ ゴシック" panose="020B0609070205080204" pitchFamily="49" charset="-128"/>
                        </a:rPr>
                        <a:t>12 (14.1%)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2137709"/>
                  </a:ext>
                </a:extLst>
              </a:tr>
              <a:tr h="323421">
                <a:tc>
                  <a:txBody>
                    <a:bodyPr/>
                    <a:lstStyle/>
                    <a:p>
                      <a:pPr algn="l" fontAlgn="ctr"/>
                      <a:r>
                        <a:rPr lang="ja-JP" altLang="en-US" sz="1400" b="0" i="0" u="none" strike="noStrike" dirty="0" smtClean="0">
                          <a:solidFill>
                            <a:srgbClr val="000000"/>
                          </a:solidFill>
                          <a:effectLst/>
                          <a:latin typeface="ＭＳ ゴシック" panose="020B0609070205080204" pitchFamily="49" charset="-128"/>
                          <a:ea typeface="ＭＳ ゴシック" panose="020B0609070205080204" pitchFamily="49" charset="-128"/>
                        </a:rPr>
                        <a:t>　事例検討のスーパービジョン</a:t>
                      </a:r>
                      <a:endPar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800" b="0" i="0" u="none" strike="noStrike" dirty="0" smtClean="0">
                          <a:solidFill>
                            <a:srgbClr val="000000"/>
                          </a:solidFill>
                          <a:effectLst/>
                          <a:latin typeface="ＭＳ ゴシック" panose="020B0609070205080204" pitchFamily="49" charset="-128"/>
                          <a:ea typeface="ＭＳ ゴシック" panose="020B0609070205080204" pitchFamily="49" charset="-128"/>
                        </a:rPr>
                        <a:t>10 (11.8%)</a:t>
                      </a:r>
                      <a:endParaRPr lang="en-US" altLang="ja-JP" sz="18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0992668"/>
                  </a:ext>
                </a:extLst>
              </a:tr>
              <a:tr h="292499">
                <a:tc>
                  <a:txBody>
                    <a:bodyPr/>
                    <a:lstStyle/>
                    <a:p>
                      <a:pPr algn="l" fontAlgn="ctr"/>
                      <a:r>
                        <a:rPr lang="ja-JP" altLang="en-US" sz="1400" b="0" i="0" u="none" strike="noStrike" dirty="0" smtClean="0">
                          <a:solidFill>
                            <a:srgbClr val="000000"/>
                          </a:solidFill>
                          <a:effectLst/>
                          <a:latin typeface="ＭＳ ゴシック" panose="020B0609070205080204" pitchFamily="49" charset="-128"/>
                          <a:ea typeface="ＭＳ ゴシック" panose="020B0609070205080204" pitchFamily="49" charset="-128"/>
                        </a:rPr>
                        <a:t>　支援技法や情報の伝達</a:t>
                      </a:r>
                      <a:endPar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800" b="0" i="0" u="none" strike="noStrike" dirty="0" smtClean="0">
                          <a:solidFill>
                            <a:srgbClr val="000000"/>
                          </a:solidFill>
                          <a:effectLst/>
                          <a:latin typeface="ＭＳ ゴシック" panose="020B0609070205080204" pitchFamily="49" charset="-128"/>
                          <a:ea typeface="ＭＳ ゴシック" panose="020B0609070205080204" pitchFamily="49" charset="-128"/>
                        </a:rPr>
                        <a:t>16 (18.8%)</a:t>
                      </a:r>
                      <a:endParaRPr lang="en-US" altLang="ja-JP" sz="18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7789312"/>
                  </a:ext>
                </a:extLst>
              </a:tr>
              <a:tr h="292499">
                <a:tc>
                  <a:txBody>
                    <a:bodyPr/>
                    <a:lstStyle/>
                    <a:p>
                      <a:pPr algn="l" fontAlgn="ctr"/>
                      <a:r>
                        <a:rPr lang="ja-JP" altLang="en-US" sz="1400" b="0" i="0" u="none" strike="noStrike" dirty="0" smtClean="0">
                          <a:solidFill>
                            <a:srgbClr val="000000"/>
                          </a:solidFill>
                          <a:effectLst/>
                          <a:latin typeface="ＭＳ ゴシック" panose="020B0609070205080204" pitchFamily="49" charset="-128"/>
                          <a:ea typeface="ＭＳ ゴシック" panose="020B0609070205080204" pitchFamily="49" charset="-128"/>
                        </a:rPr>
                        <a:t>　</a:t>
                      </a:r>
                      <a:r>
                        <a:rPr lang="en-US" altLang="ja-JP" sz="1400" b="0" i="0" u="none" strike="noStrike" dirty="0" smtClean="0">
                          <a:solidFill>
                            <a:srgbClr val="000000"/>
                          </a:solidFill>
                          <a:effectLst/>
                          <a:latin typeface="ＭＳ ゴシック" panose="020B0609070205080204" pitchFamily="49" charset="-128"/>
                          <a:ea typeface="ＭＳ ゴシック" panose="020B0609070205080204" pitchFamily="49" charset="-128"/>
                        </a:rPr>
                        <a:t>OJT</a:t>
                      </a:r>
                      <a:r>
                        <a:rPr lang="ja-JP" altLang="en-US" sz="1400" b="0" i="0" u="none" strike="noStrike" dirty="0" smtClean="0">
                          <a:solidFill>
                            <a:srgbClr val="000000"/>
                          </a:solidFill>
                          <a:effectLst/>
                          <a:latin typeface="ＭＳ ゴシック" panose="020B0609070205080204" pitchFamily="49" charset="-128"/>
                          <a:ea typeface="ＭＳ ゴシック" panose="020B0609070205080204" pitchFamily="49" charset="-128"/>
                        </a:rPr>
                        <a:t>の受入れ</a:t>
                      </a:r>
                      <a:endPar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800" b="0" i="0" u="none" strike="noStrike" dirty="0" smtClean="0">
                          <a:solidFill>
                            <a:srgbClr val="000000"/>
                          </a:solidFill>
                          <a:effectLst/>
                          <a:latin typeface="ＭＳ ゴシック" panose="020B0609070205080204" pitchFamily="49" charset="-128"/>
                          <a:ea typeface="ＭＳ ゴシック" panose="020B0609070205080204" pitchFamily="49" charset="-128"/>
                        </a:rPr>
                        <a:t>3 (3.5%)</a:t>
                      </a:r>
                      <a:endParaRPr lang="en-US" altLang="ja-JP" sz="18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4061765"/>
                  </a:ext>
                </a:extLst>
              </a:tr>
              <a:tr h="292499">
                <a:tc>
                  <a:txBody>
                    <a:bodyPr/>
                    <a:lstStyle/>
                    <a:p>
                      <a:pPr algn="l" fontAlgn="ctr"/>
                      <a:r>
                        <a:rPr lang="ja-JP" altLang="en-US" sz="1400" b="0" i="0" u="none" strike="noStrike" dirty="0" smtClean="0">
                          <a:solidFill>
                            <a:srgbClr val="000000"/>
                          </a:solidFill>
                          <a:effectLst/>
                          <a:latin typeface="ＭＳ ゴシック" panose="020B0609070205080204" pitchFamily="49" charset="-128"/>
                          <a:ea typeface="ＭＳ ゴシック" panose="020B0609070205080204" pitchFamily="49" charset="-128"/>
                        </a:rPr>
                        <a:t>　相談支援従事者研修（初任者・現任）</a:t>
                      </a:r>
                      <a:endPar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800" b="0" i="0" u="none" strike="noStrike" dirty="0" smtClean="0">
                          <a:solidFill>
                            <a:srgbClr val="000000"/>
                          </a:solidFill>
                          <a:effectLst/>
                          <a:latin typeface="ＭＳ ゴシック" panose="020B0609070205080204" pitchFamily="49" charset="-128"/>
                          <a:ea typeface="ＭＳ ゴシック" panose="020B0609070205080204" pitchFamily="49" charset="-128"/>
                        </a:rPr>
                        <a:t>21 (24.7%)</a:t>
                      </a:r>
                      <a:endParaRPr lang="en-US" altLang="ja-JP" sz="18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5831857"/>
                  </a:ext>
                </a:extLst>
              </a:tr>
              <a:tr h="239325">
                <a:tc>
                  <a:txBody>
                    <a:bodyPr/>
                    <a:lstStyle/>
                    <a:p>
                      <a:pPr algn="l" fontAlgn="ctr"/>
                      <a:r>
                        <a:rPr lang="ja-JP" altLang="en-US" sz="1400" b="0" i="0" u="none" strike="noStrike" dirty="0" smtClean="0">
                          <a:solidFill>
                            <a:srgbClr val="000000"/>
                          </a:solidFill>
                          <a:effectLst/>
                          <a:latin typeface="ＭＳ ゴシック" panose="020B0609070205080204" pitchFamily="49" charset="-128"/>
                          <a:ea typeface="ＭＳ ゴシック" panose="020B0609070205080204" pitchFamily="49" charset="-128"/>
                        </a:rPr>
                        <a:t>　配置なし・検討中</a:t>
                      </a:r>
                      <a:endPar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800" b="0" i="0" u="none" strike="noStrike" dirty="0" smtClean="0">
                          <a:solidFill>
                            <a:srgbClr val="000000"/>
                          </a:solidFill>
                          <a:effectLst/>
                          <a:latin typeface="ＭＳ ゴシック" panose="020B0609070205080204" pitchFamily="49" charset="-128"/>
                          <a:ea typeface="ＭＳ ゴシック" panose="020B0609070205080204" pitchFamily="49" charset="-128"/>
                        </a:rPr>
                        <a:t>7 (8.2%)</a:t>
                      </a:r>
                      <a:endParaRPr lang="en-US" altLang="ja-JP" sz="18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5999751"/>
                  </a:ext>
                </a:extLst>
              </a:tr>
            </a:tbl>
          </a:graphicData>
        </a:graphic>
      </p:graphicFrame>
    </p:spTree>
    <p:extLst>
      <p:ext uri="{BB962C8B-B14F-4D97-AF65-F5344CB8AC3E}">
        <p14:creationId xmlns:p14="http://schemas.microsoft.com/office/powerpoint/2010/main" val="7988368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274638"/>
            <a:ext cx="8218488" cy="561975"/>
          </a:xfrm>
          <a:prstGeom prst="roundRect">
            <a:avLst/>
          </a:prstGeom>
          <a:gradFill flip="none" rotWithShape="1">
            <a:gsLst>
              <a:gs pos="66000">
                <a:srgbClr val="73F194"/>
              </a:gs>
              <a:gs pos="100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p>
            <a:pPr fontAlgn="auto">
              <a:spcBef>
                <a:spcPts val="0"/>
              </a:spcBef>
              <a:spcAft>
                <a:spcPts val="0"/>
              </a:spcAft>
              <a:defRPr/>
            </a:pPr>
            <a:r>
              <a:rPr lang="ja-JP" altLang="en-US" sz="2400" b="1" dirty="0"/>
              <a:t>主任相談支援専門員</a:t>
            </a:r>
          </a:p>
        </p:txBody>
      </p:sp>
      <p:sp>
        <p:nvSpPr>
          <p:cNvPr id="2" name="テキスト ボックス 1"/>
          <p:cNvSpPr txBox="1"/>
          <p:nvPr/>
        </p:nvSpPr>
        <p:spPr>
          <a:xfrm>
            <a:off x="7250812" y="26399"/>
            <a:ext cx="1261884" cy="276999"/>
          </a:xfrm>
          <a:prstGeom prst="rect">
            <a:avLst/>
          </a:prstGeom>
          <a:noFill/>
        </p:spPr>
        <p:txBody>
          <a:bodyPr wrap="none" rtlCol="0">
            <a:spAutoFit/>
          </a:bodyPr>
          <a:lstStyle/>
          <a:p>
            <a:r>
              <a:rPr kumimoji="1" lang="ja-JP" altLang="en-US" sz="1200" dirty="0" smtClean="0"/>
              <a:t>＜府追加項目＞</a:t>
            </a:r>
            <a:endParaRPr kumimoji="1" lang="ja-JP" altLang="en-US" sz="1600" dirty="0"/>
          </a:p>
        </p:txBody>
      </p:sp>
      <p:sp>
        <p:nvSpPr>
          <p:cNvPr id="3" name="スライド番号プレースホルダー 2"/>
          <p:cNvSpPr>
            <a:spLocks noGrp="1"/>
          </p:cNvSpPr>
          <p:nvPr>
            <p:ph type="sldNum" sz="quarter" idx="12"/>
          </p:nvPr>
        </p:nvSpPr>
        <p:spPr>
          <a:xfrm>
            <a:off x="7046912" y="6592267"/>
            <a:ext cx="2133600" cy="365125"/>
          </a:xfrm>
        </p:spPr>
        <p:txBody>
          <a:bodyPr/>
          <a:lstStyle/>
          <a:p>
            <a:pPr>
              <a:defRPr/>
            </a:pPr>
            <a:fld id="{08C0B7E9-49C2-4EF2-86B7-39D4016E13D8}" type="slidenum">
              <a:rPr lang="ja-JP" altLang="en-US" smtClean="0"/>
              <a:pPr>
                <a:defRPr/>
              </a:pPr>
              <a:t>33</a:t>
            </a:fld>
            <a:endParaRPr lang="ja-JP" altLang="en-US" dirty="0"/>
          </a:p>
        </p:txBody>
      </p:sp>
      <p:graphicFrame>
        <p:nvGraphicFramePr>
          <p:cNvPr id="10" name="表 9"/>
          <p:cNvGraphicFramePr>
            <a:graphicFrameLocks noGrp="1"/>
          </p:cNvGraphicFramePr>
          <p:nvPr>
            <p:extLst>
              <p:ext uri="{D42A27DB-BD31-4B8C-83A1-F6EECF244321}">
                <p14:modId xmlns:p14="http://schemas.microsoft.com/office/powerpoint/2010/main" val="987861205"/>
              </p:ext>
            </p:extLst>
          </p:nvPr>
        </p:nvGraphicFramePr>
        <p:xfrm>
          <a:off x="653480" y="1054617"/>
          <a:ext cx="7859216" cy="1819748"/>
        </p:xfrm>
        <a:graphic>
          <a:graphicData uri="http://schemas.openxmlformats.org/drawingml/2006/table">
            <a:tbl>
              <a:tblPr/>
              <a:tblGrid>
                <a:gridCol w="7859216">
                  <a:extLst>
                    <a:ext uri="{9D8B030D-6E8A-4147-A177-3AD203B41FA5}">
                      <a16:colId xmlns:a16="http://schemas.microsoft.com/office/drawing/2014/main" val="3130103089"/>
                    </a:ext>
                  </a:extLst>
                </a:gridCol>
              </a:tblGrid>
              <a:tr h="570068">
                <a:tc>
                  <a:txBody>
                    <a:bodyPr/>
                    <a:lstStyle/>
                    <a:p>
                      <a:pPr algn="ctr" fontAlgn="ctr"/>
                      <a:r>
                        <a:rPr lang="ja-JP" altLang="en-US" sz="1600" b="1" i="0" u="none" strike="noStrike" dirty="0" smtClean="0">
                          <a:solidFill>
                            <a:srgbClr val="000000"/>
                          </a:solidFill>
                          <a:effectLst/>
                          <a:latin typeface="ＭＳ ゴシック" panose="020B0609070205080204" pitchFamily="49" charset="-128"/>
                          <a:ea typeface="ＭＳ ゴシック" panose="020B0609070205080204" pitchFamily="49" charset="-128"/>
                        </a:rPr>
                        <a:t>主任相談支援専門員が地域と関わることで</a:t>
                      </a:r>
                      <a:endParaRPr lang="en-US" altLang="ja-JP" sz="1600" b="1" i="0" u="none" strike="noStrike" dirty="0" smtClean="0">
                        <a:solidFill>
                          <a:srgbClr val="000000"/>
                        </a:solidFill>
                        <a:effectLst/>
                        <a:latin typeface="ＭＳ ゴシック" panose="020B0609070205080204" pitchFamily="49" charset="-128"/>
                        <a:ea typeface="ＭＳ ゴシック" panose="020B0609070205080204" pitchFamily="49" charset="-128"/>
                      </a:endParaRPr>
                    </a:p>
                    <a:p>
                      <a:pPr algn="ctr" fontAlgn="ctr"/>
                      <a:r>
                        <a:rPr lang="ja-JP" altLang="en-US" sz="1600" b="1" i="0" u="none" strike="noStrike" dirty="0" smtClean="0">
                          <a:solidFill>
                            <a:srgbClr val="000000"/>
                          </a:solidFill>
                          <a:effectLst/>
                          <a:latin typeface="ＭＳ ゴシック" panose="020B0609070205080204" pitchFamily="49" charset="-128"/>
                          <a:ea typeface="ＭＳ ゴシック" panose="020B0609070205080204" pitchFamily="49" charset="-128"/>
                        </a:rPr>
                        <a:t>相談支援の活性化につながった取組み</a:t>
                      </a:r>
                      <a:endParaRPr lang="ja-JP" altLang="en-US" sz="16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ADD"/>
                    </a:solidFill>
                  </a:tcPr>
                </a:tc>
                <a:extLst>
                  <a:ext uri="{0D108BD9-81ED-4DB2-BD59-A6C34878D82A}">
                    <a16:rowId xmlns:a16="http://schemas.microsoft.com/office/drawing/2014/main" val="3129990979"/>
                  </a:ext>
                </a:extLst>
              </a:tr>
              <a:tr h="1156243">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400" b="0" i="0" u="none" strike="noStrike" dirty="0" smtClean="0">
                          <a:solidFill>
                            <a:srgbClr val="000000"/>
                          </a:solidFill>
                          <a:effectLst/>
                          <a:latin typeface="ＭＳ ゴシック" panose="020B0609070205080204" pitchFamily="49" charset="-128"/>
                          <a:ea typeface="ＭＳ ゴシック" panose="020B0609070205080204" pitchFamily="49" charset="-128"/>
                        </a:rPr>
                        <a:t>　　</a:t>
                      </a:r>
                      <a:endParaRPr lang="ja-JP" altLang="en-US" sz="1600" b="0" i="0" u="none" strike="noStrike" dirty="0" smtClean="0">
                        <a:solidFill>
                          <a:srgbClr val="000000"/>
                        </a:solidFill>
                        <a:effectLst/>
                        <a:latin typeface="ＭＳ ゴシック" panose="020B0609070205080204" pitchFamily="49" charset="-128"/>
                        <a:ea typeface="ＭＳ ゴシック" panose="020B0609070205080204" pitchFamily="49"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800" b="0" i="0" u="none" strike="noStrike" dirty="0" smtClean="0">
                          <a:solidFill>
                            <a:srgbClr val="000000"/>
                          </a:solidFill>
                          <a:effectLst/>
                          <a:latin typeface="ＭＳ ゴシック" panose="020B0609070205080204" pitchFamily="49" charset="-128"/>
                          <a:ea typeface="ＭＳ ゴシック" panose="020B0609070205080204" pitchFamily="49" charset="-128"/>
                        </a:rPr>
                        <a:t>　</a:t>
                      </a:r>
                      <a:r>
                        <a:rPr lang="ja-JP" altLang="en-US"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○現任研インターバルの</a:t>
                      </a:r>
                      <a:r>
                        <a:rPr lang="en-US" altLang="ja-JP"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GSV</a:t>
                      </a:r>
                      <a:r>
                        <a:rPr lang="ja-JP" altLang="en-US"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を主任相談専門員から受けられることで、</a:t>
                      </a: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　　相談員のモチベーションが上がったと感じる。</a:t>
                      </a:r>
                      <a:r>
                        <a:rPr lang="en-US" altLang="ja-JP"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 </a:t>
                      </a: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　○困難事例等、特定相談支援事業所からの相談あり。</a:t>
                      </a:r>
                      <a:endParaRPr lang="en-US" altLang="ja-JP" sz="1600" b="0" i="0" u="none" strike="noStrike" dirty="0" smtClean="0">
                        <a:solidFill>
                          <a:srgbClr val="000000"/>
                        </a:solidFill>
                        <a:effectLst/>
                        <a:latin typeface="ＭＳ ゴシック" panose="020B0609070205080204" pitchFamily="49" charset="-128"/>
                        <a:ea typeface="ＭＳ ゴシック" panose="020B0609070205080204" pitchFamily="49"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ja-JP" sz="1800" b="0" i="0" u="none" strike="noStrike" dirty="0" smtClean="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9169657"/>
                  </a:ext>
                </a:extLst>
              </a:tr>
            </a:tbl>
          </a:graphicData>
        </a:graphic>
      </p:graphicFrame>
      <p:graphicFrame>
        <p:nvGraphicFramePr>
          <p:cNvPr id="11" name="表 10"/>
          <p:cNvGraphicFramePr>
            <a:graphicFrameLocks noGrp="1"/>
          </p:cNvGraphicFramePr>
          <p:nvPr>
            <p:extLst>
              <p:ext uri="{D42A27DB-BD31-4B8C-83A1-F6EECF244321}">
                <p14:modId xmlns:p14="http://schemas.microsoft.com/office/powerpoint/2010/main" val="1821935005"/>
              </p:ext>
            </p:extLst>
          </p:nvPr>
        </p:nvGraphicFramePr>
        <p:xfrm>
          <a:off x="653480" y="3105723"/>
          <a:ext cx="7859216" cy="1707013"/>
        </p:xfrm>
        <a:graphic>
          <a:graphicData uri="http://schemas.openxmlformats.org/drawingml/2006/table">
            <a:tbl>
              <a:tblPr/>
              <a:tblGrid>
                <a:gridCol w="7859216">
                  <a:extLst>
                    <a:ext uri="{9D8B030D-6E8A-4147-A177-3AD203B41FA5}">
                      <a16:colId xmlns:a16="http://schemas.microsoft.com/office/drawing/2014/main" val="3130103089"/>
                    </a:ext>
                  </a:extLst>
                </a:gridCol>
              </a:tblGrid>
              <a:tr h="457333">
                <a:tc>
                  <a:txBody>
                    <a:bodyPr/>
                    <a:lstStyle/>
                    <a:p>
                      <a:pPr algn="ctr" fontAlgn="ctr"/>
                      <a:r>
                        <a:rPr lang="ja-JP" altLang="en-US" sz="1800" b="1" i="0" u="none" strike="noStrike" dirty="0" smtClean="0">
                          <a:solidFill>
                            <a:srgbClr val="000000"/>
                          </a:solidFill>
                          <a:effectLst/>
                          <a:latin typeface="ＭＳ ゴシック" panose="020B0609070205080204" pitchFamily="49" charset="-128"/>
                          <a:ea typeface="ＭＳ ゴシック" panose="020B0609070205080204" pitchFamily="49" charset="-128"/>
                        </a:rPr>
                        <a:t>主任相談支援専門員と連携する上で感じる課題</a:t>
                      </a:r>
                      <a:endParaRPr lang="ja-JP" altLang="en-US" sz="18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ADD"/>
                    </a:solidFill>
                  </a:tcPr>
                </a:tc>
                <a:extLst>
                  <a:ext uri="{0D108BD9-81ED-4DB2-BD59-A6C34878D82A}">
                    <a16:rowId xmlns:a16="http://schemas.microsoft.com/office/drawing/2014/main" val="3129990979"/>
                  </a:ext>
                </a:extLst>
              </a:tr>
              <a:tr h="1059742">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400" b="0" i="0" u="none" strike="noStrike" dirty="0" smtClean="0">
                          <a:solidFill>
                            <a:srgbClr val="000000"/>
                          </a:solidFill>
                          <a:effectLst/>
                          <a:latin typeface="ＭＳ ゴシック" panose="020B0609070205080204" pitchFamily="49" charset="-128"/>
                          <a:ea typeface="ＭＳ ゴシック" panose="020B0609070205080204" pitchFamily="49" charset="-128"/>
                        </a:rPr>
                        <a:t>　　</a:t>
                      </a:r>
                      <a:endParaRPr lang="ja-JP" altLang="en-US" sz="1600" b="0" i="0" u="none" strike="noStrike" dirty="0" smtClean="0">
                        <a:solidFill>
                          <a:srgbClr val="000000"/>
                        </a:solidFill>
                        <a:effectLst/>
                        <a:latin typeface="ＭＳ ゴシック" panose="020B0609070205080204" pitchFamily="49" charset="-128"/>
                        <a:ea typeface="ＭＳ ゴシック" panose="020B0609070205080204" pitchFamily="49"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800" b="0" i="0" u="none" strike="noStrike" dirty="0" smtClean="0">
                          <a:solidFill>
                            <a:srgbClr val="000000"/>
                          </a:solidFill>
                          <a:effectLst/>
                          <a:latin typeface="ＭＳ ゴシック" panose="020B0609070205080204" pitchFamily="49" charset="-128"/>
                          <a:ea typeface="ＭＳ ゴシック" panose="020B0609070205080204" pitchFamily="49" charset="-128"/>
                        </a:rPr>
                        <a:t>　</a:t>
                      </a:r>
                      <a:r>
                        <a:rPr lang="ja-JP" altLang="en-US"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○主任相談支援専門員の役割の明確化 </a:t>
                      </a:r>
                      <a:endParaRPr lang="en-US" altLang="ja-JP" sz="1600" b="0" i="0" u="none" strike="noStrike" dirty="0" smtClean="0">
                        <a:solidFill>
                          <a:srgbClr val="000000"/>
                        </a:solidFill>
                        <a:effectLst/>
                        <a:latin typeface="ＭＳ ゴシック" panose="020B0609070205080204" pitchFamily="49" charset="-128"/>
                        <a:ea typeface="ＭＳ ゴシック" panose="020B0609070205080204" pitchFamily="49"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　○なり手がない </a:t>
                      </a:r>
                      <a:r>
                        <a:rPr lang="en-US" altLang="ja-JP"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 </a:t>
                      </a: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　○研修受講希望者に対し優先順位がつけられない。</a:t>
                      </a:r>
                      <a:endParaRPr lang="en-US" altLang="ja-JP" sz="1600" b="0" i="0" u="none" strike="noStrike" dirty="0" smtClean="0">
                        <a:solidFill>
                          <a:srgbClr val="000000"/>
                        </a:solidFill>
                        <a:effectLst/>
                        <a:latin typeface="ＭＳ ゴシック" panose="020B0609070205080204" pitchFamily="49" charset="-128"/>
                        <a:ea typeface="ＭＳ ゴシック" panose="020B0609070205080204" pitchFamily="49"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ja-JP" sz="1800" b="0" i="0" u="none" strike="noStrike" dirty="0" smtClean="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9169657"/>
                  </a:ext>
                </a:extLst>
              </a:tr>
            </a:tbl>
          </a:graphicData>
        </a:graphic>
      </p:graphicFrame>
      <p:graphicFrame>
        <p:nvGraphicFramePr>
          <p:cNvPr id="12" name="表 11"/>
          <p:cNvGraphicFramePr>
            <a:graphicFrameLocks noGrp="1"/>
          </p:cNvGraphicFramePr>
          <p:nvPr>
            <p:extLst>
              <p:ext uri="{D42A27DB-BD31-4B8C-83A1-F6EECF244321}">
                <p14:modId xmlns:p14="http://schemas.microsoft.com/office/powerpoint/2010/main" val="3917214230"/>
              </p:ext>
            </p:extLst>
          </p:nvPr>
        </p:nvGraphicFramePr>
        <p:xfrm>
          <a:off x="653480" y="4944240"/>
          <a:ext cx="7859216" cy="1691710"/>
        </p:xfrm>
        <a:graphic>
          <a:graphicData uri="http://schemas.openxmlformats.org/drawingml/2006/table">
            <a:tbl>
              <a:tblPr/>
              <a:tblGrid>
                <a:gridCol w="7859216">
                  <a:extLst>
                    <a:ext uri="{9D8B030D-6E8A-4147-A177-3AD203B41FA5}">
                      <a16:colId xmlns:a16="http://schemas.microsoft.com/office/drawing/2014/main" val="3130103089"/>
                    </a:ext>
                  </a:extLst>
                </a:gridCol>
              </a:tblGrid>
              <a:tr h="685870">
                <a:tc>
                  <a:txBody>
                    <a:bodyPr/>
                    <a:lstStyle/>
                    <a:p>
                      <a:pPr algn="ctr" fontAlgn="ctr"/>
                      <a:r>
                        <a:rPr lang="ja-JP" altLang="en-US" sz="1600" b="1" i="0" u="none" strike="noStrike" dirty="0" smtClean="0">
                          <a:solidFill>
                            <a:srgbClr val="000000"/>
                          </a:solidFill>
                          <a:effectLst/>
                          <a:latin typeface="ＭＳ ゴシック" panose="020B0609070205080204" pitchFamily="49" charset="-128"/>
                          <a:ea typeface="ＭＳ ゴシック" panose="020B0609070205080204" pitchFamily="49" charset="-128"/>
                        </a:rPr>
                        <a:t>配置していない市町村において、府が実施する</a:t>
                      </a:r>
                      <a:endParaRPr lang="en-US" altLang="ja-JP" sz="1600" b="1" i="0" u="none" strike="noStrike" dirty="0" smtClean="0">
                        <a:solidFill>
                          <a:srgbClr val="000000"/>
                        </a:solidFill>
                        <a:effectLst/>
                        <a:latin typeface="ＭＳ ゴシック" panose="020B0609070205080204" pitchFamily="49" charset="-128"/>
                        <a:ea typeface="ＭＳ ゴシック" panose="020B0609070205080204" pitchFamily="49" charset="-128"/>
                      </a:endParaRPr>
                    </a:p>
                    <a:p>
                      <a:pPr algn="ctr" fontAlgn="ctr"/>
                      <a:r>
                        <a:rPr lang="ja-JP" altLang="en-US" sz="1600" b="1" i="0" u="none" strike="noStrike" dirty="0" smtClean="0">
                          <a:solidFill>
                            <a:srgbClr val="000000"/>
                          </a:solidFill>
                          <a:effectLst/>
                          <a:latin typeface="ＭＳ ゴシック" panose="020B0609070205080204" pitchFamily="49" charset="-128"/>
                          <a:ea typeface="ＭＳ ゴシック" panose="020B0609070205080204" pitchFamily="49" charset="-128"/>
                        </a:rPr>
                        <a:t>主任相談支援専門員養成研修へ推薦しない理由</a:t>
                      </a:r>
                      <a:endParaRPr lang="ja-JP" altLang="en-US" sz="16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ADD"/>
                    </a:solidFill>
                  </a:tcPr>
                </a:tc>
                <a:extLst>
                  <a:ext uri="{0D108BD9-81ED-4DB2-BD59-A6C34878D82A}">
                    <a16:rowId xmlns:a16="http://schemas.microsoft.com/office/drawing/2014/main" val="3129990979"/>
                  </a:ext>
                </a:extLst>
              </a:tr>
              <a:tr h="96215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400" b="0" i="0" u="none" strike="noStrike" dirty="0" smtClean="0">
                          <a:solidFill>
                            <a:srgbClr val="000000"/>
                          </a:solidFill>
                          <a:effectLst/>
                          <a:latin typeface="ＭＳ ゴシック" panose="020B0609070205080204" pitchFamily="49" charset="-128"/>
                          <a:ea typeface="ＭＳ ゴシック" panose="020B0609070205080204" pitchFamily="49" charset="-128"/>
                        </a:rPr>
                        <a:t>　　</a:t>
                      </a:r>
                      <a:endParaRPr lang="ja-JP" altLang="en-US" sz="1600" b="0" i="0" u="none" strike="noStrike" dirty="0" smtClean="0">
                        <a:solidFill>
                          <a:srgbClr val="000000"/>
                        </a:solidFill>
                        <a:effectLst/>
                        <a:latin typeface="ＭＳ ゴシック" panose="020B0609070205080204" pitchFamily="49" charset="-128"/>
                        <a:ea typeface="ＭＳ ゴシック" panose="020B0609070205080204" pitchFamily="49"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800" b="0" i="0" u="none" strike="noStrike" dirty="0" smtClean="0">
                          <a:solidFill>
                            <a:srgbClr val="000000"/>
                          </a:solidFill>
                          <a:effectLst/>
                          <a:latin typeface="ＭＳ ゴシック" panose="020B0609070205080204" pitchFamily="49" charset="-128"/>
                          <a:ea typeface="ＭＳ ゴシック" panose="020B0609070205080204" pitchFamily="49" charset="-128"/>
                        </a:rPr>
                        <a:t>　</a:t>
                      </a:r>
                      <a:r>
                        <a:rPr lang="ja-JP" altLang="en-US"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○経験年数不足</a:t>
                      </a:r>
                      <a:endParaRPr lang="en-US" altLang="ja-JP" sz="1600" b="0" i="0" u="none" strike="noStrike" dirty="0" smtClean="0">
                        <a:solidFill>
                          <a:srgbClr val="000000"/>
                        </a:solidFill>
                        <a:effectLst/>
                        <a:latin typeface="ＭＳ ゴシック" panose="020B0609070205080204" pitchFamily="49" charset="-128"/>
                        <a:ea typeface="ＭＳ ゴシック" panose="020B0609070205080204" pitchFamily="49"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　○人材がいない</a:t>
                      </a:r>
                      <a:endParaRPr lang="en-US" altLang="ja-JP" sz="1600" b="0" i="0" u="none" strike="noStrike" dirty="0" smtClean="0">
                        <a:solidFill>
                          <a:srgbClr val="000000"/>
                        </a:solidFill>
                        <a:effectLst/>
                        <a:latin typeface="ＭＳ ゴシック" panose="020B0609070205080204" pitchFamily="49" charset="-128"/>
                        <a:ea typeface="ＭＳ ゴシック" panose="020B0609070205080204" pitchFamily="49"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ja-JP" sz="1800" b="0" i="0" u="none" strike="noStrike" dirty="0" smtClean="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9169657"/>
                  </a:ext>
                </a:extLst>
              </a:tr>
            </a:tbl>
          </a:graphicData>
        </a:graphic>
      </p:graphicFrame>
    </p:spTree>
    <p:extLst>
      <p:ext uri="{BB962C8B-B14F-4D97-AF65-F5344CB8AC3E}">
        <p14:creationId xmlns:p14="http://schemas.microsoft.com/office/powerpoint/2010/main" val="11089680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274638"/>
            <a:ext cx="8218488" cy="561975"/>
          </a:xfrm>
          <a:prstGeom prst="roundRect">
            <a:avLst/>
          </a:prstGeom>
          <a:gradFill flip="none" rotWithShape="1">
            <a:gsLst>
              <a:gs pos="66000">
                <a:srgbClr val="73F194"/>
              </a:gs>
              <a:gs pos="100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p>
            <a:pPr fontAlgn="auto">
              <a:spcBef>
                <a:spcPts val="0"/>
              </a:spcBef>
              <a:spcAft>
                <a:spcPts val="0"/>
              </a:spcAft>
              <a:defRPr/>
            </a:pPr>
            <a:r>
              <a:rPr lang="ja-JP" altLang="en-US" sz="2400" b="1" dirty="0" smtClean="0"/>
              <a:t>相談支援全般</a:t>
            </a:r>
            <a:endParaRPr lang="ja-JP" altLang="en-US" sz="2400" b="1" dirty="0"/>
          </a:p>
        </p:txBody>
      </p:sp>
      <p:sp>
        <p:nvSpPr>
          <p:cNvPr id="2" name="テキスト ボックス 1"/>
          <p:cNvSpPr txBox="1"/>
          <p:nvPr/>
        </p:nvSpPr>
        <p:spPr>
          <a:xfrm>
            <a:off x="7250812" y="26399"/>
            <a:ext cx="1261884" cy="276999"/>
          </a:xfrm>
          <a:prstGeom prst="rect">
            <a:avLst/>
          </a:prstGeom>
          <a:noFill/>
        </p:spPr>
        <p:txBody>
          <a:bodyPr wrap="none" rtlCol="0">
            <a:spAutoFit/>
          </a:bodyPr>
          <a:lstStyle/>
          <a:p>
            <a:r>
              <a:rPr kumimoji="1" lang="ja-JP" altLang="en-US" sz="1200" dirty="0" smtClean="0"/>
              <a:t>＜府追加項目＞</a:t>
            </a:r>
            <a:endParaRPr kumimoji="1" lang="ja-JP" altLang="en-US" sz="1600" dirty="0"/>
          </a:p>
        </p:txBody>
      </p:sp>
      <p:sp>
        <p:nvSpPr>
          <p:cNvPr id="3" name="スライド番号プレースホルダー 2"/>
          <p:cNvSpPr>
            <a:spLocks noGrp="1"/>
          </p:cNvSpPr>
          <p:nvPr>
            <p:ph type="sldNum" sz="quarter" idx="12"/>
          </p:nvPr>
        </p:nvSpPr>
        <p:spPr>
          <a:xfrm>
            <a:off x="7046912" y="6592267"/>
            <a:ext cx="2133600" cy="365125"/>
          </a:xfrm>
        </p:spPr>
        <p:txBody>
          <a:bodyPr/>
          <a:lstStyle/>
          <a:p>
            <a:pPr>
              <a:defRPr/>
            </a:pPr>
            <a:fld id="{08C0B7E9-49C2-4EF2-86B7-39D4016E13D8}" type="slidenum">
              <a:rPr lang="ja-JP" altLang="en-US" smtClean="0"/>
              <a:pPr>
                <a:defRPr/>
              </a:pPr>
              <a:t>34</a:t>
            </a:fld>
            <a:endParaRPr lang="ja-JP" altLang="en-US" dirty="0"/>
          </a:p>
        </p:txBody>
      </p:sp>
      <p:graphicFrame>
        <p:nvGraphicFramePr>
          <p:cNvPr id="8" name="表 7"/>
          <p:cNvGraphicFramePr>
            <a:graphicFrameLocks noGrp="1"/>
          </p:cNvGraphicFramePr>
          <p:nvPr>
            <p:extLst>
              <p:ext uri="{D42A27DB-BD31-4B8C-83A1-F6EECF244321}">
                <p14:modId xmlns:p14="http://schemas.microsoft.com/office/powerpoint/2010/main" val="23184538"/>
              </p:ext>
            </p:extLst>
          </p:nvPr>
        </p:nvGraphicFramePr>
        <p:xfrm>
          <a:off x="636836" y="1084851"/>
          <a:ext cx="7859216" cy="1717075"/>
        </p:xfrm>
        <a:graphic>
          <a:graphicData uri="http://schemas.openxmlformats.org/drawingml/2006/table">
            <a:tbl>
              <a:tblPr/>
              <a:tblGrid>
                <a:gridCol w="7859216">
                  <a:extLst>
                    <a:ext uri="{9D8B030D-6E8A-4147-A177-3AD203B41FA5}">
                      <a16:colId xmlns:a16="http://schemas.microsoft.com/office/drawing/2014/main" val="3130103089"/>
                    </a:ext>
                  </a:extLst>
                </a:gridCol>
              </a:tblGrid>
              <a:tr h="478129">
                <a:tc>
                  <a:txBody>
                    <a:bodyPr/>
                    <a:lstStyle/>
                    <a:p>
                      <a:pPr algn="ctr" fontAlgn="ctr"/>
                      <a:r>
                        <a:rPr lang="ja-JP" altLang="en-US" sz="1800" b="1" i="0" u="none" strike="noStrike" dirty="0" smtClean="0">
                          <a:solidFill>
                            <a:srgbClr val="000000"/>
                          </a:solidFill>
                          <a:effectLst/>
                          <a:latin typeface="ＭＳ ゴシック" panose="020B0609070205080204" pitchFamily="49" charset="-128"/>
                          <a:ea typeface="ＭＳ ゴシック" panose="020B0609070205080204" pitchFamily="49" charset="-128"/>
                        </a:rPr>
                        <a:t>市町村において相談支援の充実・強化に向けた課題</a:t>
                      </a:r>
                      <a:endParaRPr lang="ja-JP" altLang="en-US" sz="18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129990979"/>
                  </a:ext>
                </a:extLst>
              </a:tr>
              <a:tr h="1238946">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400" b="0" i="0" u="none" strike="noStrike" dirty="0" smtClean="0">
                          <a:solidFill>
                            <a:srgbClr val="000000"/>
                          </a:solidFill>
                          <a:effectLst/>
                          <a:latin typeface="ＭＳ ゴシック" panose="020B0609070205080204" pitchFamily="49" charset="-128"/>
                          <a:ea typeface="ＭＳ ゴシック" panose="020B0609070205080204" pitchFamily="49" charset="-128"/>
                        </a:rPr>
                        <a:t>　</a:t>
                      </a:r>
                      <a:r>
                        <a:rPr lang="ja-JP" altLang="en-US"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○事業所・人材不足</a:t>
                      </a:r>
                      <a:endParaRPr lang="en-US" altLang="ja-JP" sz="1600" b="0" i="0" u="none" strike="noStrike" dirty="0" smtClean="0">
                        <a:solidFill>
                          <a:srgbClr val="000000"/>
                        </a:solidFill>
                        <a:effectLst/>
                        <a:latin typeface="ＭＳ ゴシック" panose="020B0609070205080204" pitchFamily="49" charset="-128"/>
                        <a:ea typeface="ＭＳ ゴシック" panose="020B0609070205080204" pitchFamily="49"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　○相談支援専門員の質向上</a:t>
                      </a:r>
                      <a:endParaRPr lang="en-US" altLang="ja-JP" sz="1600" b="0" i="0" u="none" strike="noStrike" dirty="0" smtClean="0">
                        <a:solidFill>
                          <a:srgbClr val="000000"/>
                        </a:solidFill>
                        <a:effectLst/>
                        <a:latin typeface="ＭＳ ゴシック" panose="020B0609070205080204" pitchFamily="49" charset="-128"/>
                        <a:ea typeface="ＭＳ ゴシック" panose="020B0609070205080204" pitchFamily="49"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　○多機関連携</a:t>
                      </a:r>
                      <a:r>
                        <a:rPr lang="en-US" altLang="ja-JP"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 </a:t>
                      </a: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　○地域課題としての抽出まで至らない。 </a:t>
                      </a:r>
                      <a:endParaRPr lang="en-US" altLang="ja-JP" sz="1600" b="0" i="0" u="none" strike="noStrike" dirty="0" smtClean="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9169657"/>
                  </a:ext>
                </a:extLst>
              </a:tr>
            </a:tbl>
          </a:graphicData>
        </a:graphic>
      </p:graphicFrame>
      <p:graphicFrame>
        <p:nvGraphicFramePr>
          <p:cNvPr id="9" name="表 8"/>
          <p:cNvGraphicFramePr>
            <a:graphicFrameLocks noGrp="1"/>
          </p:cNvGraphicFramePr>
          <p:nvPr>
            <p:extLst>
              <p:ext uri="{D42A27DB-BD31-4B8C-83A1-F6EECF244321}">
                <p14:modId xmlns:p14="http://schemas.microsoft.com/office/powerpoint/2010/main" val="315155574"/>
              </p:ext>
            </p:extLst>
          </p:nvPr>
        </p:nvGraphicFramePr>
        <p:xfrm>
          <a:off x="653480" y="2996951"/>
          <a:ext cx="7859216" cy="3595603"/>
        </p:xfrm>
        <a:graphic>
          <a:graphicData uri="http://schemas.openxmlformats.org/drawingml/2006/table">
            <a:tbl>
              <a:tblPr/>
              <a:tblGrid>
                <a:gridCol w="7859216">
                  <a:extLst>
                    <a:ext uri="{9D8B030D-6E8A-4147-A177-3AD203B41FA5}">
                      <a16:colId xmlns:a16="http://schemas.microsoft.com/office/drawing/2014/main" val="3130103089"/>
                    </a:ext>
                  </a:extLst>
                </a:gridCol>
              </a:tblGrid>
              <a:tr h="504057">
                <a:tc>
                  <a:txBody>
                    <a:bodyPr/>
                    <a:lstStyle/>
                    <a:p>
                      <a:pPr algn="ctr" fontAlgn="ctr"/>
                      <a:r>
                        <a:rPr lang="ja-JP" altLang="en-US" sz="1800" b="1" i="0" u="none" strike="noStrike" dirty="0" smtClean="0">
                          <a:solidFill>
                            <a:srgbClr val="000000"/>
                          </a:solidFill>
                          <a:effectLst/>
                          <a:latin typeface="ＭＳ ゴシック" panose="020B0609070205080204" pitchFamily="49" charset="-128"/>
                          <a:ea typeface="ＭＳ ゴシック" panose="020B0609070205080204" pitchFamily="49" charset="-128"/>
                        </a:rPr>
                        <a:t>相談支援体制の充実に向けた、市町村独自の取組み</a:t>
                      </a:r>
                      <a:endParaRPr lang="ja-JP" altLang="en-US" sz="18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129990979"/>
                  </a:ext>
                </a:extLst>
              </a:tr>
              <a:tr h="3091546">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400" b="0" i="0" u="none" strike="noStrike" dirty="0" smtClean="0">
                          <a:solidFill>
                            <a:srgbClr val="000000"/>
                          </a:solidFill>
                          <a:effectLst/>
                          <a:latin typeface="ＭＳ ゴシック" panose="020B0609070205080204" pitchFamily="49" charset="-128"/>
                          <a:ea typeface="ＭＳ ゴシック" panose="020B0609070205080204" pitchFamily="49" charset="-128"/>
                        </a:rPr>
                        <a:t>　　</a:t>
                      </a:r>
                      <a:r>
                        <a:rPr lang="ja-JP" altLang="en-US"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　　　　　　　</a:t>
                      </a:r>
                      <a:endParaRPr lang="en-US" altLang="ja-JP" sz="1600" b="0" i="0" u="none" strike="noStrike" dirty="0" smtClean="0">
                        <a:solidFill>
                          <a:srgbClr val="000000"/>
                        </a:solidFill>
                        <a:effectLst/>
                        <a:latin typeface="ＭＳ ゴシック" panose="020B0609070205080204" pitchFamily="49" charset="-128"/>
                        <a:ea typeface="ＭＳ ゴシック" panose="020B0609070205080204" pitchFamily="49"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　○相談支援専門員を対象とした研修の実施 </a:t>
                      </a:r>
                      <a:r>
                        <a:rPr lang="en-US" altLang="ja-JP"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 </a:t>
                      </a: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　○基幹相談支援センターへのスーパーバイザーの派遣 </a:t>
                      </a:r>
                      <a:r>
                        <a:rPr lang="en-US" altLang="ja-JP"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 </a:t>
                      </a: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　○相談支援専門員初任者</a:t>
                      </a:r>
                      <a:r>
                        <a:rPr lang="ja-JP" altLang="en-US" sz="1600" b="0" i="0" u="none" strike="noStrike" dirty="0" err="1" smtClean="0">
                          <a:solidFill>
                            <a:srgbClr val="000000"/>
                          </a:solidFill>
                          <a:effectLst/>
                          <a:latin typeface="ＭＳ ゴシック" panose="020B0609070205080204" pitchFamily="49" charset="-128"/>
                          <a:ea typeface="ＭＳ ゴシック" panose="020B0609070205080204" pitchFamily="49" charset="-128"/>
                        </a:rPr>
                        <a:t>研修研修</a:t>
                      </a:r>
                      <a:r>
                        <a:rPr lang="ja-JP" altLang="en-US"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費補助金、</a:t>
                      </a:r>
                      <a:endParaRPr lang="en-US" altLang="ja-JP" sz="1600" b="0" i="0" u="none" strike="noStrike" dirty="0" smtClean="0">
                        <a:solidFill>
                          <a:srgbClr val="000000"/>
                        </a:solidFill>
                        <a:effectLst/>
                        <a:latin typeface="ＭＳ ゴシック" panose="020B0609070205080204" pitchFamily="49" charset="-128"/>
                        <a:ea typeface="ＭＳ ゴシック" panose="020B0609070205080204" pitchFamily="49"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　○相談支援事業所新規開設及び運営補助金の開設 </a:t>
                      </a:r>
                      <a:r>
                        <a:rPr lang="en-US" altLang="ja-JP"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 </a:t>
                      </a: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　○自立支援協議会ケアマネジメント連絡会議 </a:t>
                      </a:r>
                      <a:r>
                        <a:rPr lang="en-US" altLang="ja-JP"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 </a:t>
                      </a: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　○相談支援専門員向け研修開催 </a:t>
                      </a:r>
                      <a:r>
                        <a:rPr lang="en-US" altLang="ja-JP"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 </a:t>
                      </a: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　○既存の障害福祉サービス事業所等に指定相談支援事業所の新規開設を</a:t>
                      </a:r>
                      <a:endParaRPr lang="en-US" altLang="ja-JP" sz="1600" b="0" i="0" u="none" strike="noStrike" dirty="0" smtClean="0">
                        <a:solidFill>
                          <a:srgbClr val="000000"/>
                        </a:solidFill>
                        <a:effectLst/>
                        <a:latin typeface="ＭＳ ゴシック" panose="020B0609070205080204" pitchFamily="49" charset="-128"/>
                        <a:ea typeface="ＭＳ ゴシック" panose="020B0609070205080204" pitchFamily="49"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　　働きかけている。 </a:t>
                      </a:r>
                      <a:r>
                        <a:rPr lang="en-US" altLang="ja-JP"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 </a:t>
                      </a: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　○初任研のインターバルで委託相談につなぎ、</a:t>
                      </a:r>
                      <a:endParaRPr lang="en-US" altLang="ja-JP" sz="1600" b="0" i="0" u="none" strike="noStrike" dirty="0" smtClean="0">
                        <a:solidFill>
                          <a:srgbClr val="000000"/>
                        </a:solidFill>
                        <a:effectLst/>
                        <a:latin typeface="ＭＳ ゴシック" panose="020B0609070205080204" pitchFamily="49" charset="-128"/>
                        <a:ea typeface="ＭＳ ゴシック" panose="020B0609070205080204" pitchFamily="49"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600" b="0" i="0" u="none" strike="noStrike" dirty="0" smtClean="0">
                          <a:solidFill>
                            <a:srgbClr val="000000"/>
                          </a:solidFill>
                          <a:effectLst/>
                          <a:latin typeface="ＭＳ ゴシック" panose="020B0609070205080204" pitchFamily="49" charset="-128"/>
                          <a:ea typeface="ＭＳ ゴシック" panose="020B0609070205080204" pitchFamily="49" charset="-128"/>
                        </a:rPr>
                        <a:t>　　研修後も質問等をしやすい関係づくりを行っている。</a:t>
                      </a:r>
                      <a:endParaRPr lang="en-US" altLang="ja-JP" sz="1600" b="0" i="0" u="none" strike="noStrike" dirty="0" smtClean="0">
                        <a:solidFill>
                          <a:srgbClr val="000000"/>
                        </a:solidFill>
                        <a:effectLst/>
                        <a:latin typeface="ＭＳ ゴシック" panose="020B0609070205080204" pitchFamily="49" charset="-128"/>
                        <a:ea typeface="ＭＳ ゴシック" panose="020B0609070205080204" pitchFamily="49"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US" altLang="ja-JP" sz="1800" b="0" i="0" u="none" strike="noStrike" dirty="0" smtClean="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9169657"/>
                  </a:ext>
                </a:extLst>
              </a:tr>
            </a:tbl>
          </a:graphicData>
        </a:graphic>
      </p:graphicFrame>
    </p:spTree>
    <p:extLst>
      <p:ext uri="{BB962C8B-B14F-4D97-AF65-F5344CB8AC3E}">
        <p14:creationId xmlns:p14="http://schemas.microsoft.com/office/powerpoint/2010/main" val="33832713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274638"/>
            <a:ext cx="8218488" cy="561975"/>
          </a:xfrm>
          <a:prstGeom prst="roundRect">
            <a:avLst/>
          </a:prstGeom>
          <a:gradFill flip="none" rotWithShape="1">
            <a:gsLst>
              <a:gs pos="66000">
                <a:srgbClr val="73F194"/>
              </a:gs>
              <a:gs pos="100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p>
            <a:pPr fontAlgn="auto">
              <a:spcBef>
                <a:spcPts val="0"/>
              </a:spcBef>
              <a:spcAft>
                <a:spcPts val="0"/>
              </a:spcAft>
              <a:defRPr/>
            </a:pPr>
            <a:r>
              <a:rPr lang="ja-JP" altLang="en-US" sz="2400" b="1" dirty="0" smtClean="0"/>
              <a:t>基幹相談支援センター（未設置）</a:t>
            </a:r>
            <a:endParaRPr lang="ja-JP" altLang="en-US" sz="2400" b="1" dirty="0"/>
          </a:p>
        </p:txBody>
      </p:sp>
      <p:sp>
        <p:nvSpPr>
          <p:cNvPr id="2" name="テキスト ボックス 1"/>
          <p:cNvSpPr txBox="1"/>
          <p:nvPr/>
        </p:nvSpPr>
        <p:spPr>
          <a:xfrm>
            <a:off x="7250812" y="26399"/>
            <a:ext cx="1261884" cy="276999"/>
          </a:xfrm>
          <a:prstGeom prst="rect">
            <a:avLst/>
          </a:prstGeom>
          <a:noFill/>
        </p:spPr>
        <p:txBody>
          <a:bodyPr wrap="none" rtlCol="0">
            <a:spAutoFit/>
          </a:bodyPr>
          <a:lstStyle/>
          <a:p>
            <a:r>
              <a:rPr kumimoji="1" lang="ja-JP" altLang="en-US" sz="1200" dirty="0" smtClean="0"/>
              <a:t>＜府追加項目＞</a:t>
            </a:r>
            <a:endParaRPr kumimoji="1" lang="ja-JP" altLang="en-US" sz="1600" dirty="0"/>
          </a:p>
        </p:txBody>
      </p:sp>
      <p:sp>
        <p:nvSpPr>
          <p:cNvPr id="3" name="スライド番号プレースホルダー 2"/>
          <p:cNvSpPr>
            <a:spLocks noGrp="1"/>
          </p:cNvSpPr>
          <p:nvPr>
            <p:ph type="sldNum" sz="quarter" idx="12"/>
          </p:nvPr>
        </p:nvSpPr>
        <p:spPr>
          <a:xfrm>
            <a:off x="7046912" y="6592267"/>
            <a:ext cx="2133600" cy="365125"/>
          </a:xfrm>
        </p:spPr>
        <p:txBody>
          <a:bodyPr/>
          <a:lstStyle/>
          <a:p>
            <a:pPr>
              <a:defRPr/>
            </a:pPr>
            <a:fld id="{08C0B7E9-49C2-4EF2-86B7-39D4016E13D8}" type="slidenum">
              <a:rPr lang="ja-JP" altLang="en-US" smtClean="0"/>
              <a:pPr>
                <a:defRPr/>
              </a:pPr>
              <a:t>35</a:t>
            </a:fld>
            <a:endParaRPr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3301310460"/>
              </p:ext>
            </p:extLst>
          </p:nvPr>
        </p:nvGraphicFramePr>
        <p:xfrm>
          <a:off x="209550" y="1700808"/>
          <a:ext cx="8713787" cy="3600400"/>
        </p:xfrm>
        <a:graphic>
          <a:graphicData uri="http://schemas.openxmlformats.org/drawingml/2006/table">
            <a:tbl>
              <a:tblPr/>
              <a:tblGrid>
                <a:gridCol w="3046157">
                  <a:extLst>
                    <a:ext uri="{9D8B030D-6E8A-4147-A177-3AD203B41FA5}">
                      <a16:colId xmlns:a16="http://schemas.microsoft.com/office/drawing/2014/main" val="1052886878"/>
                    </a:ext>
                  </a:extLst>
                </a:gridCol>
                <a:gridCol w="5667630">
                  <a:extLst>
                    <a:ext uri="{9D8B030D-6E8A-4147-A177-3AD203B41FA5}">
                      <a16:colId xmlns:a16="http://schemas.microsoft.com/office/drawing/2014/main" val="3761926681"/>
                    </a:ext>
                  </a:extLst>
                </a:gridCol>
              </a:tblGrid>
              <a:tr h="3600400">
                <a:tc>
                  <a:txBody>
                    <a:bodyPr/>
                    <a:lstStyle/>
                    <a:p>
                      <a:pPr algn="ctr" fontAlgn="ctr"/>
                      <a:r>
                        <a:rPr lang="ja-JP" altLang="en-US" sz="2000" b="0" i="0" u="none" strike="noStrike" dirty="0" smtClean="0">
                          <a:solidFill>
                            <a:srgbClr val="000000"/>
                          </a:solidFill>
                          <a:effectLst/>
                          <a:latin typeface="ＭＳ ゴシック" panose="020B0609070205080204" pitchFamily="49" charset="-128"/>
                          <a:ea typeface="ＭＳ ゴシック" panose="020B0609070205080204" pitchFamily="49" charset="-128"/>
                        </a:rPr>
                        <a:t>基幹相談支援センターの</a:t>
                      </a:r>
                      <a:endParaRPr lang="en-US" altLang="ja-JP" sz="2000" b="0" i="0" u="none" strike="noStrike" dirty="0" smtClean="0">
                        <a:solidFill>
                          <a:srgbClr val="000000"/>
                        </a:solidFill>
                        <a:effectLst/>
                        <a:latin typeface="ＭＳ ゴシック" panose="020B0609070205080204" pitchFamily="49" charset="-128"/>
                        <a:ea typeface="ＭＳ ゴシック" panose="020B0609070205080204" pitchFamily="49" charset="-128"/>
                      </a:endParaRPr>
                    </a:p>
                    <a:p>
                      <a:pPr algn="ctr" fontAlgn="ctr"/>
                      <a:r>
                        <a:rPr lang="ja-JP" altLang="en-US" sz="2000" b="0" i="0" u="sng" strike="noStrike" dirty="0" smtClean="0">
                          <a:solidFill>
                            <a:srgbClr val="000000"/>
                          </a:solidFill>
                          <a:effectLst/>
                          <a:latin typeface="ＭＳ ゴシック" panose="020B0609070205080204" pitchFamily="49" charset="-128"/>
                          <a:ea typeface="ＭＳ ゴシック" panose="020B0609070205080204" pitchFamily="49" charset="-128"/>
                        </a:rPr>
                        <a:t>設置に向けた</a:t>
                      </a:r>
                      <a:r>
                        <a:rPr lang="ja-JP" altLang="en-US" sz="2000" b="0" i="0" u="none" strike="noStrike" dirty="0" smtClean="0">
                          <a:solidFill>
                            <a:srgbClr val="000000"/>
                          </a:solidFill>
                          <a:effectLst/>
                          <a:latin typeface="ＭＳ ゴシック" panose="020B0609070205080204" pitchFamily="49" charset="-128"/>
                          <a:ea typeface="ＭＳ ゴシック" panose="020B0609070205080204" pitchFamily="49" charset="-128"/>
                        </a:rPr>
                        <a:t>課題</a:t>
                      </a:r>
                      <a:endParaRPr lang="ja-JP" altLang="en-US" sz="2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BE998"/>
                    </a:solidFill>
                  </a:tcPr>
                </a:tc>
                <a:tc>
                  <a:txBody>
                    <a:bodyPr/>
                    <a:lstStyle/>
                    <a:p>
                      <a:pPr algn="l" fontAlgn="ctr"/>
                      <a:r>
                        <a:rPr lang="ja-JP" altLang="en-US" sz="1800" b="0" i="0" u="none" strike="noStrike" dirty="0" smtClean="0">
                          <a:solidFill>
                            <a:srgbClr val="000000"/>
                          </a:solidFill>
                          <a:effectLst/>
                          <a:latin typeface="ＭＳ ゴシック" panose="020B0609070205080204" pitchFamily="49" charset="-128"/>
                          <a:ea typeface="ＭＳ ゴシック" panose="020B0609070205080204" pitchFamily="49" charset="-128"/>
                        </a:rPr>
                        <a:t>　○手を挙げる事業所がないため。</a:t>
                      </a:r>
                      <a:endParaRPr lang="en-US" altLang="ja-JP" sz="1800" b="0" i="0" u="none" strike="noStrike" dirty="0" smtClean="0">
                        <a:solidFill>
                          <a:srgbClr val="000000"/>
                        </a:solidFill>
                        <a:effectLst/>
                        <a:latin typeface="ＭＳ ゴシック" panose="020B0609070205080204" pitchFamily="49" charset="-128"/>
                        <a:ea typeface="ＭＳ ゴシック" panose="020B0609070205080204" pitchFamily="49" charset="-128"/>
                      </a:endParaRPr>
                    </a:p>
                    <a:p>
                      <a:pPr algn="l" fontAlgn="ctr"/>
                      <a:r>
                        <a:rPr lang="ja-JP" altLang="en-US" sz="1800" b="0" i="0" u="none" strike="noStrike" dirty="0" smtClean="0">
                          <a:solidFill>
                            <a:srgbClr val="000000"/>
                          </a:solidFill>
                          <a:effectLst/>
                          <a:latin typeface="ＭＳ ゴシック" panose="020B0609070205080204" pitchFamily="49" charset="-128"/>
                          <a:ea typeface="ＭＳ ゴシック" panose="020B0609070205080204" pitchFamily="49" charset="-128"/>
                        </a:rPr>
                        <a:t>　○基幹相談支援センターとして、</a:t>
                      </a:r>
                      <a:endParaRPr lang="en-US" altLang="ja-JP" sz="1800" b="0" i="0" u="none" strike="noStrike" dirty="0" smtClean="0">
                        <a:solidFill>
                          <a:srgbClr val="000000"/>
                        </a:solidFill>
                        <a:effectLst/>
                        <a:latin typeface="ＭＳ ゴシック" panose="020B0609070205080204" pitchFamily="49" charset="-128"/>
                        <a:ea typeface="ＭＳ ゴシック" panose="020B0609070205080204" pitchFamily="49" charset="-128"/>
                      </a:endParaRPr>
                    </a:p>
                    <a:p>
                      <a:pPr algn="l" fontAlgn="ctr"/>
                      <a:r>
                        <a:rPr lang="ja-JP" altLang="en-US" sz="1800" b="0" i="0" u="none" strike="noStrike" dirty="0" smtClean="0">
                          <a:solidFill>
                            <a:srgbClr val="000000"/>
                          </a:solidFill>
                          <a:effectLst/>
                          <a:latin typeface="ＭＳ ゴシック" panose="020B0609070205080204" pitchFamily="49" charset="-128"/>
                          <a:ea typeface="ＭＳ ゴシック" panose="020B0609070205080204" pitchFamily="49" charset="-128"/>
                        </a:rPr>
                        <a:t>　　知識や人材がいる事業所がない。</a:t>
                      </a:r>
                      <a:endParaRPr lang="en-US" altLang="ja-JP" sz="1800" b="0" i="0" u="none" strike="noStrike" dirty="0" smtClean="0">
                        <a:solidFill>
                          <a:srgbClr val="000000"/>
                        </a:solidFill>
                        <a:effectLst/>
                        <a:latin typeface="ＭＳ ゴシック" panose="020B0609070205080204" pitchFamily="49" charset="-128"/>
                        <a:ea typeface="ＭＳ ゴシック" panose="020B0609070205080204" pitchFamily="49" charset="-128"/>
                      </a:endParaRPr>
                    </a:p>
                    <a:p>
                      <a:pPr algn="l" fontAlgn="ctr"/>
                      <a:r>
                        <a:rPr lang="ja-JP" altLang="en-US" sz="1800" b="0" i="0" u="none" strike="noStrike" dirty="0" smtClean="0">
                          <a:solidFill>
                            <a:srgbClr val="000000"/>
                          </a:solidFill>
                          <a:effectLst/>
                          <a:latin typeface="ＭＳ ゴシック" panose="020B0609070205080204" pitchFamily="49" charset="-128"/>
                          <a:ea typeface="ＭＳ ゴシック" panose="020B0609070205080204" pitchFamily="49" charset="-128"/>
                        </a:rPr>
                        <a:t>　○委託相談支援事業所と</a:t>
                      </a:r>
                      <a:endParaRPr lang="en-US" altLang="ja-JP" sz="1800" b="0" i="0" u="none" strike="noStrike" dirty="0" smtClean="0">
                        <a:solidFill>
                          <a:srgbClr val="000000"/>
                        </a:solidFill>
                        <a:effectLst/>
                        <a:latin typeface="ＭＳ ゴシック" panose="020B0609070205080204" pitchFamily="49" charset="-128"/>
                        <a:ea typeface="ＭＳ ゴシック" panose="020B0609070205080204" pitchFamily="49" charset="-128"/>
                      </a:endParaRPr>
                    </a:p>
                    <a:p>
                      <a:pPr algn="l" fontAlgn="ctr"/>
                      <a:r>
                        <a:rPr lang="ja-JP" altLang="en-US" sz="1800" b="0" i="0" u="none" strike="noStrike" dirty="0" smtClean="0">
                          <a:solidFill>
                            <a:srgbClr val="000000"/>
                          </a:solidFill>
                          <a:effectLst/>
                          <a:latin typeface="ＭＳ ゴシック" panose="020B0609070205080204" pitchFamily="49" charset="-128"/>
                          <a:ea typeface="ＭＳ ゴシック" panose="020B0609070205080204" pitchFamily="49" charset="-128"/>
                        </a:rPr>
                        <a:t>　　基幹相談支援センターの役割の明確化</a:t>
                      </a:r>
                      <a:endParaRPr lang="en-US" altLang="ja-JP" sz="1800" b="0" i="0" u="none" strike="noStrike" dirty="0" smtClean="0">
                        <a:solidFill>
                          <a:srgbClr val="000000"/>
                        </a:solidFill>
                        <a:effectLst/>
                        <a:latin typeface="ＭＳ ゴシック" panose="020B0609070205080204" pitchFamily="49" charset="-128"/>
                        <a:ea typeface="ＭＳ ゴシック" panose="020B0609070205080204" pitchFamily="49" charset="-128"/>
                      </a:endParaRPr>
                    </a:p>
                    <a:p>
                      <a:pPr algn="l" fontAlgn="ctr"/>
                      <a:r>
                        <a:rPr lang="ja-JP" altLang="en-US" sz="1800" b="0" i="0" u="none" strike="noStrike" dirty="0" smtClean="0">
                          <a:solidFill>
                            <a:srgbClr val="000000"/>
                          </a:solidFill>
                          <a:effectLst/>
                          <a:latin typeface="ＭＳ ゴシック" panose="020B0609070205080204" pitchFamily="49" charset="-128"/>
                          <a:ea typeface="ＭＳ ゴシック" panose="020B0609070205080204" pitchFamily="49" charset="-128"/>
                        </a:rPr>
                        <a:t>　○財源・予算確保、委託先の選定</a:t>
                      </a:r>
                      <a:endParaRPr lang="en-US" altLang="ja-JP" sz="1800" b="0" i="0" u="none" strike="noStrike" dirty="0" smtClean="0">
                        <a:solidFill>
                          <a:srgbClr val="000000"/>
                        </a:solidFill>
                        <a:effectLst/>
                        <a:latin typeface="ＭＳ ゴシック" panose="020B0609070205080204" pitchFamily="49" charset="-128"/>
                        <a:ea typeface="ＭＳ ゴシック" panose="020B0609070205080204" pitchFamily="49" charset="-128"/>
                      </a:endParaRPr>
                    </a:p>
                    <a:p>
                      <a:pPr algn="l" fontAlgn="ctr"/>
                      <a:r>
                        <a:rPr lang="ja-JP" altLang="en-US" sz="1800" b="0" i="0" u="none" strike="noStrike" dirty="0" smtClean="0">
                          <a:solidFill>
                            <a:srgbClr val="000000"/>
                          </a:solidFill>
                          <a:effectLst/>
                          <a:latin typeface="ＭＳ ゴシック" panose="020B0609070205080204" pitchFamily="49" charset="-128"/>
                          <a:ea typeface="ＭＳ ゴシック" panose="020B0609070205080204" pitchFamily="49" charset="-128"/>
                        </a:rPr>
                        <a:t>　○現状の委託相談で機能している。</a:t>
                      </a:r>
                      <a:endParaRPr lang="en-US" altLang="ja-JP" sz="18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6440252"/>
                  </a:ext>
                </a:extLst>
              </a:tr>
            </a:tbl>
          </a:graphicData>
        </a:graphic>
      </p:graphicFrame>
    </p:spTree>
    <p:extLst>
      <p:ext uri="{BB962C8B-B14F-4D97-AF65-F5344CB8AC3E}">
        <p14:creationId xmlns:p14="http://schemas.microsoft.com/office/powerpoint/2010/main" val="8243427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199" y="389091"/>
            <a:ext cx="8218488" cy="1131178"/>
          </a:xfrm>
          <a:prstGeom prst="roundRect">
            <a:avLst/>
          </a:prstGeom>
          <a:gradFill flip="none" rotWithShape="1">
            <a:gsLst>
              <a:gs pos="66000">
                <a:srgbClr val="73F194"/>
              </a:gs>
              <a:gs pos="100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normAutofit/>
          </a:bodyPr>
          <a:lstStyle/>
          <a:p>
            <a:pPr fontAlgn="auto">
              <a:spcBef>
                <a:spcPts val="0"/>
              </a:spcBef>
              <a:spcAft>
                <a:spcPts val="0"/>
              </a:spcAft>
              <a:defRPr/>
            </a:pPr>
            <a:r>
              <a:rPr lang="ja-JP" altLang="en-US" sz="2400" b="1" dirty="0" smtClean="0"/>
              <a:t>基幹相談支援センターが設置されたことによる</a:t>
            </a:r>
            <a:r>
              <a:rPr lang="en-US" altLang="ja-JP" sz="2400" b="1" dirty="0" smtClean="0"/>
              <a:t/>
            </a:r>
            <a:br>
              <a:rPr lang="en-US" altLang="ja-JP" sz="2400" b="1" dirty="0" smtClean="0"/>
            </a:br>
            <a:r>
              <a:rPr lang="ja-JP" altLang="en-US" sz="2400" b="1" dirty="0" smtClean="0"/>
              <a:t>４つの機能別の効果</a:t>
            </a:r>
            <a:r>
              <a:rPr lang="en-US" altLang="ja-JP" sz="2400" b="1" dirty="0" smtClean="0"/>
              <a:t>Ⅰ</a:t>
            </a:r>
            <a:endParaRPr lang="ja-JP" altLang="en-US" sz="2400" b="1" dirty="0"/>
          </a:p>
        </p:txBody>
      </p:sp>
      <p:sp>
        <p:nvSpPr>
          <p:cNvPr id="2" name="テキスト ボックス 1"/>
          <p:cNvSpPr txBox="1"/>
          <p:nvPr/>
        </p:nvSpPr>
        <p:spPr>
          <a:xfrm>
            <a:off x="7250812" y="26399"/>
            <a:ext cx="1261884" cy="276999"/>
          </a:xfrm>
          <a:prstGeom prst="rect">
            <a:avLst/>
          </a:prstGeom>
          <a:noFill/>
        </p:spPr>
        <p:txBody>
          <a:bodyPr wrap="none" rtlCol="0">
            <a:spAutoFit/>
          </a:bodyPr>
          <a:lstStyle/>
          <a:p>
            <a:r>
              <a:rPr kumimoji="1" lang="ja-JP" altLang="en-US" sz="1200" dirty="0" smtClean="0"/>
              <a:t>＜府追加項目＞</a:t>
            </a:r>
            <a:endParaRPr kumimoji="1" lang="ja-JP" altLang="en-US" sz="1600" dirty="0"/>
          </a:p>
        </p:txBody>
      </p:sp>
      <p:sp>
        <p:nvSpPr>
          <p:cNvPr id="3" name="スライド番号プレースホルダー 2"/>
          <p:cNvSpPr>
            <a:spLocks noGrp="1"/>
          </p:cNvSpPr>
          <p:nvPr>
            <p:ph type="sldNum" sz="quarter" idx="12"/>
          </p:nvPr>
        </p:nvSpPr>
        <p:spPr>
          <a:xfrm>
            <a:off x="7046912" y="6592267"/>
            <a:ext cx="2133600" cy="365125"/>
          </a:xfrm>
        </p:spPr>
        <p:txBody>
          <a:bodyPr/>
          <a:lstStyle/>
          <a:p>
            <a:pPr>
              <a:defRPr/>
            </a:pPr>
            <a:fld id="{08C0B7E9-49C2-4EF2-86B7-39D4016E13D8}" type="slidenum">
              <a:rPr lang="ja-JP" altLang="en-US" smtClean="0"/>
              <a:pPr>
                <a:defRPr/>
              </a:pPr>
              <a:t>36</a:t>
            </a:fld>
            <a:endParaRPr lang="ja-JP" altLang="en-US" dirty="0"/>
          </a:p>
        </p:txBody>
      </p:sp>
      <p:graphicFrame>
        <p:nvGraphicFramePr>
          <p:cNvPr id="8" name="グラフ 7"/>
          <p:cNvGraphicFramePr>
            <a:graphicFrameLocks/>
          </p:cNvGraphicFramePr>
          <p:nvPr>
            <p:extLst>
              <p:ext uri="{D42A27DB-BD31-4B8C-83A1-F6EECF244321}">
                <p14:modId xmlns:p14="http://schemas.microsoft.com/office/powerpoint/2010/main" val="2858635413"/>
              </p:ext>
            </p:extLst>
          </p:nvPr>
        </p:nvGraphicFramePr>
        <p:xfrm>
          <a:off x="209549" y="1853702"/>
          <a:ext cx="8713789" cy="375696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グラフ 8"/>
          <p:cNvGraphicFramePr>
            <a:graphicFrameLocks/>
          </p:cNvGraphicFramePr>
          <p:nvPr>
            <p:extLst>
              <p:ext uri="{D42A27DB-BD31-4B8C-83A1-F6EECF244321}">
                <p14:modId xmlns:p14="http://schemas.microsoft.com/office/powerpoint/2010/main" val="3995435224"/>
              </p:ext>
            </p:extLst>
          </p:nvPr>
        </p:nvGraphicFramePr>
        <p:xfrm>
          <a:off x="209551" y="1853702"/>
          <a:ext cx="8713787" cy="3756965"/>
        </p:xfrm>
        <a:graphic>
          <a:graphicData uri="http://schemas.openxmlformats.org/drawingml/2006/chart">
            <c:chart xmlns:c="http://schemas.openxmlformats.org/drawingml/2006/chart" xmlns:r="http://schemas.openxmlformats.org/officeDocument/2006/relationships" r:id="rId3"/>
          </a:graphicData>
        </a:graphic>
      </p:graphicFrame>
      <p:sp>
        <p:nvSpPr>
          <p:cNvPr id="10" name="テキスト ボックス 9"/>
          <p:cNvSpPr txBox="1"/>
          <p:nvPr/>
        </p:nvSpPr>
        <p:spPr>
          <a:xfrm>
            <a:off x="209549" y="5682490"/>
            <a:ext cx="8711793" cy="523220"/>
          </a:xfrm>
          <a:prstGeom prst="rect">
            <a:avLst/>
          </a:prstGeom>
          <a:noFill/>
          <a:ln>
            <a:noFill/>
          </a:ln>
        </p:spPr>
        <p:txBody>
          <a:bodyPr wrap="square" rtlCol="0">
            <a:spAutoFit/>
          </a:bodyPr>
          <a:lstStyle/>
          <a:p>
            <a:r>
              <a:rPr lang="ja-JP" altLang="en-US" sz="1400" dirty="0" smtClean="0"/>
              <a:t>その他 ： 市</a:t>
            </a:r>
            <a:r>
              <a:rPr lang="ja-JP" altLang="en-US" sz="1400" dirty="0"/>
              <a:t>直営の基幹相談支援センターである強みを活かし</a:t>
            </a:r>
            <a:r>
              <a:rPr lang="ja-JP" altLang="en-US" sz="1400" dirty="0" smtClean="0"/>
              <a:t>、</a:t>
            </a:r>
            <a:endParaRPr lang="en-US" altLang="ja-JP" sz="1400" dirty="0" smtClean="0"/>
          </a:p>
          <a:p>
            <a:r>
              <a:rPr lang="ja-JP" altLang="en-US" sz="1400" dirty="0" smtClean="0"/>
              <a:t>庁内外</a:t>
            </a:r>
            <a:r>
              <a:rPr lang="ja-JP" altLang="en-US" sz="1400" dirty="0"/>
              <a:t>の関係機関との連携によりケース対応</a:t>
            </a:r>
            <a:r>
              <a:rPr lang="ja-JP" altLang="en-US" sz="1400" dirty="0" smtClean="0"/>
              <a:t>を行う</a:t>
            </a:r>
            <a:r>
              <a:rPr lang="ja-JP" altLang="en-US" sz="1400" dirty="0"/>
              <a:t>ことができた。</a:t>
            </a:r>
            <a:endParaRPr kumimoji="1" lang="ja-JP" altLang="en-US" sz="1400" dirty="0"/>
          </a:p>
        </p:txBody>
      </p:sp>
    </p:spTree>
    <p:extLst>
      <p:ext uri="{BB962C8B-B14F-4D97-AF65-F5344CB8AC3E}">
        <p14:creationId xmlns:p14="http://schemas.microsoft.com/office/powerpoint/2010/main" val="37888859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グラフ 19"/>
          <p:cNvGraphicFramePr>
            <a:graphicFrameLocks/>
          </p:cNvGraphicFramePr>
          <p:nvPr>
            <p:extLst>
              <p:ext uri="{D42A27DB-BD31-4B8C-83A1-F6EECF244321}">
                <p14:modId xmlns:p14="http://schemas.microsoft.com/office/powerpoint/2010/main" val="3030962535"/>
              </p:ext>
            </p:extLst>
          </p:nvPr>
        </p:nvGraphicFramePr>
        <p:xfrm>
          <a:off x="460446" y="1757534"/>
          <a:ext cx="8218488" cy="4355845"/>
        </p:xfrm>
        <a:graphic>
          <a:graphicData uri="http://schemas.openxmlformats.org/drawingml/2006/chart">
            <c:chart xmlns:c="http://schemas.openxmlformats.org/drawingml/2006/chart" xmlns:r="http://schemas.openxmlformats.org/officeDocument/2006/relationships" r:id="rId2"/>
          </a:graphicData>
        </a:graphic>
      </p:graphicFrame>
      <p:sp>
        <p:nvSpPr>
          <p:cNvPr id="2" name="テキスト ボックス 1"/>
          <p:cNvSpPr txBox="1"/>
          <p:nvPr/>
        </p:nvSpPr>
        <p:spPr>
          <a:xfrm>
            <a:off x="7250812" y="26399"/>
            <a:ext cx="1261884" cy="276999"/>
          </a:xfrm>
          <a:prstGeom prst="rect">
            <a:avLst/>
          </a:prstGeom>
          <a:noFill/>
        </p:spPr>
        <p:txBody>
          <a:bodyPr wrap="none" rtlCol="0">
            <a:spAutoFit/>
          </a:bodyPr>
          <a:lstStyle/>
          <a:p>
            <a:r>
              <a:rPr kumimoji="1" lang="ja-JP" altLang="en-US" sz="1200" dirty="0" smtClean="0"/>
              <a:t>＜府追加項目＞</a:t>
            </a:r>
            <a:endParaRPr kumimoji="1" lang="ja-JP" altLang="en-US" sz="1600" dirty="0"/>
          </a:p>
        </p:txBody>
      </p:sp>
      <p:sp>
        <p:nvSpPr>
          <p:cNvPr id="3" name="スライド番号プレースホルダー 2"/>
          <p:cNvSpPr>
            <a:spLocks noGrp="1"/>
          </p:cNvSpPr>
          <p:nvPr>
            <p:ph type="sldNum" sz="quarter" idx="12"/>
          </p:nvPr>
        </p:nvSpPr>
        <p:spPr>
          <a:xfrm>
            <a:off x="7046912" y="6592267"/>
            <a:ext cx="2133600" cy="365125"/>
          </a:xfrm>
        </p:spPr>
        <p:txBody>
          <a:bodyPr/>
          <a:lstStyle/>
          <a:p>
            <a:pPr>
              <a:defRPr/>
            </a:pPr>
            <a:fld id="{08C0B7E9-49C2-4EF2-86B7-39D4016E13D8}" type="slidenum">
              <a:rPr lang="ja-JP" altLang="en-US" smtClean="0"/>
              <a:pPr>
                <a:defRPr/>
              </a:pPr>
              <a:t>37</a:t>
            </a:fld>
            <a:endParaRPr lang="ja-JP" altLang="en-US" dirty="0"/>
          </a:p>
        </p:txBody>
      </p:sp>
      <p:graphicFrame>
        <p:nvGraphicFramePr>
          <p:cNvPr id="8" name="グラフ 7"/>
          <p:cNvGraphicFramePr>
            <a:graphicFrameLocks/>
          </p:cNvGraphicFramePr>
          <p:nvPr>
            <p:extLst>
              <p:ext uri="{D42A27DB-BD31-4B8C-83A1-F6EECF244321}">
                <p14:modId xmlns:p14="http://schemas.microsoft.com/office/powerpoint/2010/main" val="3311327471"/>
              </p:ext>
            </p:extLst>
          </p:nvPr>
        </p:nvGraphicFramePr>
        <p:xfrm>
          <a:off x="294208" y="1830288"/>
          <a:ext cx="8218488" cy="4468208"/>
        </p:xfrm>
        <a:graphic>
          <a:graphicData uri="http://schemas.openxmlformats.org/drawingml/2006/chart">
            <c:chart xmlns:c="http://schemas.openxmlformats.org/drawingml/2006/chart" xmlns:r="http://schemas.openxmlformats.org/officeDocument/2006/relationships" r:id="rId3"/>
          </a:graphicData>
        </a:graphic>
      </p:graphicFrame>
      <p:sp>
        <p:nvSpPr>
          <p:cNvPr id="9" name="タイトル 3"/>
          <p:cNvSpPr txBox="1">
            <a:spLocks/>
          </p:cNvSpPr>
          <p:nvPr/>
        </p:nvSpPr>
        <p:spPr>
          <a:xfrm>
            <a:off x="460446" y="332585"/>
            <a:ext cx="8218488" cy="1131178"/>
          </a:xfrm>
          <a:prstGeom prst="roundRect">
            <a:avLst/>
          </a:prstGeom>
          <a:gradFill flip="none" rotWithShape="1">
            <a:gsLst>
              <a:gs pos="66000">
                <a:srgbClr val="73F194"/>
              </a:gs>
              <a:gs pos="100000">
                <a:schemeClr val="bg1"/>
              </a:gs>
            </a:gsLst>
            <a:path path="circle">
              <a:fillToRect l="50000" t="50000" r="50000" b="50000"/>
            </a:path>
            <a:tileRect/>
          </a:gradFill>
          <a:ln w="9525" cap="flat" cmpd="sng" algn="ctr">
            <a:solidFill>
              <a:schemeClr val="tx1"/>
            </a:solidFill>
            <a:prstDash val="soli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chorCtr="1">
            <a:normAutofit/>
          </a:bodyPr>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Bef>
                <a:spcPts val="0"/>
              </a:spcBef>
              <a:spcAft>
                <a:spcPts val="0"/>
              </a:spcAft>
              <a:defRPr/>
            </a:pPr>
            <a:r>
              <a:rPr lang="ja-JP" altLang="en-US" sz="2400" b="1" dirty="0" smtClean="0"/>
              <a:t>基幹相談支援センターが設置されたことによる</a:t>
            </a:r>
            <a:r>
              <a:rPr lang="en-US" altLang="ja-JP" sz="2400" b="1" dirty="0" smtClean="0"/>
              <a:t/>
            </a:r>
            <a:br>
              <a:rPr lang="en-US" altLang="ja-JP" sz="2400" b="1" dirty="0" smtClean="0"/>
            </a:br>
            <a:r>
              <a:rPr lang="ja-JP" altLang="en-US" sz="2400" b="1" dirty="0" smtClean="0"/>
              <a:t>４つの機能別の効果</a:t>
            </a:r>
            <a:r>
              <a:rPr lang="en-US" altLang="ja-JP" sz="2400" b="1" dirty="0"/>
              <a:t>Ⅱ</a:t>
            </a:r>
            <a:endParaRPr lang="ja-JP" altLang="en-US" sz="2400" b="1" dirty="0"/>
          </a:p>
        </p:txBody>
      </p:sp>
    </p:spTree>
    <p:extLst>
      <p:ext uri="{BB962C8B-B14F-4D97-AF65-F5344CB8AC3E}">
        <p14:creationId xmlns:p14="http://schemas.microsoft.com/office/powerpoint/2010/main" val="37707933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グラフ 19"/>
          <p:cNvGraphicFramePr>
            <a:graphicFrameLocks/>
          </p:cNvGraphicFramePr>
          <p:nvPr>
            <p:extLst>
              <p:ext uri="{D42A27DB-BD31-4B8C-83A1-F6EECF244321}">
                <p14:modId xmlns:p14="http://schemas.microsoft.com/office/powerpoint/2010/main" val="3050115388"/>
              </p:ext>
            </p:extLst>
          </p:nvPr>
        </p:nvGraphicFramePr>
        <p:xfrm>
          <a:off x="441921" y="1733346"/>
          <a:ext cx="8218488" cy="3964644"/>
        </p:xfrm>
        <a:graphic>
          <a:graphicData uri="http://schemas.openxmlformats.org/drawingml/2006/chart">
            <c:chart xmlns:c="http://schemas.openxmlformats.org/drawingml/2006/chart" xmlns:r="http://schemas.openxmlformats.org/officeDocument/2006/relationships" r:id="rId2"/>
          </a:graphicData>
        </a:graphic>
      </p:graphicFrame>
      <p:sp>
        <p:nvSpPr>
          <p:cNvPr id="3074" name="コンテンツ プレースホルダー 2"/>
          <p:cNvSpPr>
            <a:spLocks noGrp="1"/>
          </p:cNvSpPr>
          <p:nvPr>
            <p:ph idx="1"/>
          </p:nvPr>
        </p:nvSpPr>
        <p:spPr>
          <a:xfrm>
            <a:off x="430212" y="5754908"/>
            <a:ext cx="8713788" cy="1008112"/>
          </a:xfrm>
        </p:spPr>
        <p:txBody>
          <a:bodyPr>
            <a:noAutofit/>
          </a:bodyPr>
          <a:lstStyle/>
          <a:p>
            <a:pPr marL="0" indent="0">
              <a:buNone/>
            </a:pPr>
            <a:r>
              <a:rPr lang="ja-JP" altLang="en-US" sz="1400" dirty="0"/>
              <a:t>その他</a:t>
            </a:r>
            <a:r>
              <a:rPr lang="ja-JP" altLang="en-US" sz="1400" dirty="0" smtClean="0"/>
              <a:t>： 入所</a:t>
            </a:r>
            <a:r>
              <a:rPr lang="ja-JP" altLang="en-US" sz="1400" dirty="0"/>
              <a:t>施設や精神科病院への働きかけが継続的にできるように</a:t>
            </a:r>
            <a:r>
              <a:rPr lang="ja-JP" altLang="en-US" sz="1400" dirty="0" smtClean="0"/>
              <a:t>なった／</a:t>
            </a:r>
            <a:endParaRPr lang="en-US" altLang="ja-JP" sz="1400" dirty="0" smtClean="0"/>
          </a:p>
          <a:p>
            <a:pPr marL="0" indent="0">
              <a:buNone/>
            </a:pPr>
            <a:r>
              <a:rPr lang="ja-JP" altLang="en-US" sz="1400" dirty="0" smtClean="0"/>
              <a:t>　　　　　  地域</a:t>
            </a:r>
            <a:r>
              <a:rPr lang="ja-JP" altLang="en-US" sz="1400" dirty="0"/>
              <a:t>移行支援を行う指定一般相談支援事業所が増えた</a:t>
            </a:r>
            <a:r>
              <a:rPr lang="ja-JP" altLang="en-US" sz="1400" dirty="0" smtClean="0"/>
              <a:t>。／</a:t>
            </a:r>
            <a:endParaRPr lang="en-US" altLang="ja-JP" sz="1400" dirty="0" smtClean="0"/>
          </a:p>
          <a:p>
            <a:pPr marL="0" indent="0">
              <a:buNone/>
            </a:pPr>
            <a:r>
              <a:rPr lang="ja-JP" altLang="en-US" sz="1400" dirty="0" smtClean="0"/>
              <a:t>　　　　　  該当</a:t>
            </a:r>
            <a:r>
              <a:rPr lang="ja-JP" altLang="en-US" sz="1400" dirty="0"/>
              <a:t>年度に地域定着</a:t>
            </a:r>
            <a:r>
              <a:rPr lang="ja-JP" altLang="en-US" sz="1400" dirty="0" smtClean="0"/>
              <a:t>、移行</a:t>
            </a:r>
            <a:r>
              <a:rPr lang="ja-JP" altLang="en-US" sz="1400" dirty="0"/>
              <a:t>にうまく結びつくケースがあった。</a:t>
            </a:r>
            <a:endParaRPr lang="en-US" altLang="ja-JP" sz="1400" dirty="0" smtClean="0"/>
          </a:p>
        </p:txBody>
      </p:sp>
      <p:sp>
        <p:nvSpPr>
          <p:cNvPr id="2" name="テキスト ボックス 1"/>
          <p:cNvSpPr txBox="1"/>
          <p:nvPr/>
        </p:nvSpPr>
        <p:spPr>
          <a:xfrm>
            <a:off x="7250812" y="26399"/>
            <a:ext cx="1261884" cy="276999"/>
          </a:xfrm>
          <a:prstGeom prst="rect">
            <a:avLst/>
          </a:prstGeom>
          <a:noFill/>
        </p:spPr>
        <p:txBody>
          <a:bodyPr wrap="none" rtlCol="0">
            <a:spAutoFit/>
          </a:bodyPr>
          <a:lstStyle/>
          <a:p>
            <a:r>
              <a:rPr kumimoji="1" lang="ja-JP" altLang="en-US" sz="1200" dirty="0" smtClean="0"/>
              <a:t>＜府追加項目＞</a:t>
            </a:r>
            <a:endParaRPr kumimoji="1" lang="ja-JP" altLang="en-US" sz="1600" dirty="0"/>
          </a:p>
        </p:txBody>
      </p:sp>
      <p:sp>
        <p:nvSpPr>
          <p:cNvPr id="3" name="スライド番号プレースホルダー 2"/>
          <p:cNvSpPr>
            <a:spLocks noGrp="1"/>
          </p:cNvSpPr>
          <p:nvPr>
            <p:ph type="sldNum" sz="quarter" idx="12"/>
          </p:nvPr>
        </p:nvSpPr>
        <p:spPr>
          <a:xfrm>
            <a:off x="7046912" y="6592267"/>
            <a:ext cx="2133600" cy="365125"/>
          </a:xfrm>
        </p:spPr>
        <p:txBody>
          <a:bodyPr/>
          <a:lstStyle/>
          <a:p>
            <a:pPr>
              <a:defRPr/>
            </a:pPr>
            <a:fld id="{08C0B7E9-49C2-4EF2-86B7-39D4016E13D8}" type="slidenum">
              <a:rPr lang="ja-JP" altLang="en-US" smtClean="0"/>
              <a:pPr>
                <a:defRPr/>
              </a:pPr>
              <a:t>38</a:t>
            </a:fld>
            <a:endParaRPr lang="ja-JP" altLang="en-US" dirty="0"/>
          </a:p>
        </p:txBody>
      </p:sp>
      <p:graphicFrame>
        <p:nvGraphicFramePr>
          <p:cNvPr id="9" name="グラフ 8"/>
          <p:cNvGraphicFramePr>
            <a:graphicFrameLocks/>
          </p:cNvGraphicFramePr>
          <p:nvPr>
            <p:extLst>
              <p:ext uri="{D42A27DB-BD31-4B8C-83A1-F6EECF244321}">
                <p14:modId xmlns:p14="http://schemas.microsoft.com/office/powerpoint/2010/main" val="872487165"/>
              </p:ext>
            </p:extLst>
          </p:nvPr>
        </p:nvGraphicFramePr>
        <p:xfrm>
          <a:off x="478769" y="1790264"/>
          <a:ext cx="8218488" cy="3850808"/>
        </p:xfrm>
        <a:graphic>
          <a:graphicData uri="http://schemas.openxmlformats.org/drawingml/2006/chart">
            <c:chart xmlns:c="http://schemas.openxmlformats.org/drawingml/2006/chart" xmlns:r="http://schemas.openxmlformats.org/officeDocument/2006/relationships" r:id="rId3"/>
          </a:graphicData>
        </a:graphic>
      </p:graphicFrame>
      <p:sp>
        <p:nvSpPr>
          <p:cNvPr id="11" name="タイトル 3"/>
          <p:cNvSpPr txBox="1">
            <a:spLocks/>
          </p:cNvSpPr>
          <p:nvPr/>
        </p:nvSpPr>
        <p:spPr>
          <a:xfrm>
            <a:off x="441921" y="405407"/>
            <a:ext cx="8218488" cy="1131178"/>
          </a:xfrm>
          <a:prstGeom prst="roundRect">
            <a:avLst/>
          </a:prstGeom>
          <a:gradFill flip="none" rotWithShape="1">
            <a:gsLst>
              <a:gs pos="66000">
                <a:srgbClr val="73F194"/>
              </a:gs>
              <a:gs pos="100000">
                <a:schemeClr val="bg1"/>
              </a:gs>
            </a:gsLst>
            <a:path path="circle">
              <a:fillToRect l="50000" t="50000" r="50000" b="50000"/>
            </a:path>
            <a:tileRect/>
          </a:gradFill>
          <a:ln w="9525" cap="flat" cmpd="sng" algn="ctr">
            <a:solidFill>
              <a:schemeClr val="tx1"/>
            </a:solidFill>
            <a:prstDash val="soli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chorCtr="1">
            <a:normAutofit/>
          </a:bodyPr>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Bef>
                <a:spcPts val="0"/>
              </a:spcBef>
              <a:spcAft>
                <a:spcPts val="0"/>
              </a:spcAft>
              <a:defRPr/>
            </a:pPr>
            <a:r>
              <a:rPr lang="ja-JP" altLang="en-US" sz="2400" b="1" dirty="0" smtClean="0"/>
              <a:t>基幹相談支援センターが設置されたことによる</a:t>
            </a:r>
            <a:r>
              <a:rPr lang="en-US" altLang="ja-JP" sz="2400" b="1" dirty="0" smtClean="0"/>
              <a:t/>
            </a:r>
            <a:br>
              <a:rPr lang="en-US" altLang="ja-JP" sz="2400" b="1" dirty="0" smtClean="0"/>
            </a:br>
            <a:r>
              <a:rPr lang="ja-JP" altLang="en-US" sz="2400" b="1" dirty="0" smtClean="0"/>
              <a:t>４つの機能別の効果</a:t>
            </a:r>
            <a:r>
              <a:rPr lang="en-US" altLang="ja-JP" sz="2400" b="1" dirty="0" smtClean="0"/>
              <a:t>Ⅲ</a:t>
            </a:r>
            <a:endParaRPr lang="ja-JP" altLang="en-US" sz="2400" b="1" dirty="0"/>
          </a:p>
        </p:txBody>
      </p:sp>
    </p:spTree>
    <p:extLst>
      <p:ext uri="{BB962C8B-B14F-4D97-AF65-F5344CB8AC3E}">
        <p14:creationId xmlns:p14="http://schemas.microsoft.com/office/powerpoint/2010/main" val="20173924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グラフ 20"/>
          <p:cNvGraphicFramePr>
            <a:graphicFrameLocks/>
          </p:cNvGraphicFramePr>
          <p:nvPr>
            <p:extLst>
              <p:ext uri="{D42A27DB-BD31-4B8C-83A1-F6EECF244321}">
                <p14:modId xmlns:p14="http://schemas.microsoft.com/office/powerpoint/2010/main" val="2617405136"/>
              </p:ext>
            </p:extLst>
          </p:nvPr>
        </p:nvGraphicFramePr>
        <p:xfrm>
          <a:off x="460446" y="1851038"/>
          <a:ext cx="8426271" cy="4355845"/>
        </p:xfrm>
        <a:graphic>
          <a:graphicData uri="http://schemas.openxmlformats.org/drawingml/2006/chart">
            <c:chart xmlns:c="http://schemas.openxmlformats.org/drawingml/2006/chart" xmlns:r="http://schemas.openxmlformats.org/officeDocument/2006/relationships" r:id="rId2"/>
          </a:graphicData>
        </a:graphic>
      </p:graphicFrame>
      <p:sp>
        <p:nvSpPr>
          <p:cNvPr id="2" name="テキスト ボックス 1"/>
          <p:cNvSpPr txBox="1"/>
          <p:nvPr/>
        </p:nvSpPr>
        <p:spPr>
          <a:xfrm>
            <a:off x="7250812" y="26399"/>
            <a:ext cx="1261884" cy="276999"/>
          </a:xfrm>
          <a:prstGeom prst="rect">
            <a:avLst/>
          </a:prstGeom>
          <a:noFill/>
        </p:spPr>
        <p:txBody>
          <a:bodyPr wrap="none" rtlCol="0">
            <a:spAutoFit/>
          </a:bodyPr>
          <a:lstStyle/>
          <a:p>
            <a:r>
              <a:rPr kumimoji="1" lang="ja-JP" altLang="en-US" sz="1200" dirty="0" smtClean="0"/>
              <a:t>＜府追加項目＞</a:t>
            </a:r>
            <a:endParaRPr kumimoji="1" lang="ja-JP" altLang="en-US" sz="1600" dirty="0"/>
          </a:p>
        </p:txBody>
      </p:sp>
      <p:sp>
        <p:nvSpPr>
          <p:cNvPr id="3" name="スライド番号プレースホルダー 2"/>
          <p:cNvSpPr>
            <a:spLocks noGrp="1"/>
          </p:cNvSpPr>
          <p:nvPr>
            <p:ph type="sldNum" sz="quarter" idx="12"/>
          </p:nvPr>
        </p:nvSpPr>
        <p:spPr>
          <a:xfrm>
            <a:off x="7046912" y="6592267"/>
            <a:ext cx="2133600" cy="365125"/>
          </a:xfrm>
        </p:spPr>
        <p:txBody>
          <a:bodyPr/>
          <a:lstStyle/>
          <a:p>
            <a:pPr>
              <a:defRPr/>
            </a:pPr>
            <a:fld id="{08C0B7E9-49C2-4EF2-86B7-39D4016E13D8}" type="slidenum">
              <a:rPr lang="ja-JP" altLang="en-US" smtClean="0"/>
              <a:pPr>
                <a:defRPr/>
              </a:pPr>
              <a:t>39</a:t>
            </a:fld>
            <a:endParaRPr lang="ja-JP" altLang="en-US" dirty="0"/>
          </a:p>
        </p:txBody>
      </p:sp>
      <p:graphicFrame>
        <p:nvGraphicFramePr>
          <p:cNvPr id="9" name="グラフ 8"/>
          <p:cNvGraphicFramePr>
            <a:graphicFrameLocks/>
          </p:cNvGraphicFramePr>
          <p:nvPr>
            <p:extLst>
              <p:ext uri="{D42A27DB-BD31-4B8C-83A1-F6EECF244321}">
                <p14:modId xmlns:p14="http://schemas.microsoft.com/office/powerpoint/2010/main" val="1575404093"/>
              </p:ext>
            </p:extLst>
          </p:nvPr>
        </p:nvGraphicFramePr>
        <p:xfrm>
          <a:off x="460446" y="2026376"/>
          <a:ext cx="8294318" cy="4142955"/>
        </p:xfrm>
        <a:graphic>
          <a:graphicData uri="http://schemas.openxmlformats.org/drawingml/2006/chart">
            <c:chart xmlns:c="http://schemas.openxmlformats.org/drawingml/2006/chart" xmlns:r="http://schemas.openxmlformats.org/officeDocument/2006/relationships" r:id="rId3"/>
          </a:graphicData>
        </a:graphic>
      </p:graphicFrame>
      <p:sp>
        <p:nvSpPr>
          <p:cNvPr id="11" name="タイトル 3"/>
          <p:cNvSpPr txBox="1">
            <a:spLocks/>
          </p:cNvSpPr>
          <p:nvPr/>
        </p:nvSpPr>
        <p:spPr>
          <a:xfrm>
            <a:off x="460446" y="511629"/>
            <a:ext cx="8218488" cy="1131178"/>
          </a:xfrm>
          <a:prstGeom prst="roundRect">
            <a:avLst/>
          </a:prstGeom>
          <a:gradFill flip="none" rotWithShape="1">
            <a:gsLst>
              <a:gs pos="66000">
                <a:srgbClr val="73F194"/>
              </a:gs>
              <a:gs pos="100000">
                <a:schemeClr val="bg1"/>
              </a:gs>
            </a:gsLst>
            <a:path path="circle">
              <a:fillToRect l="50000" t="50000" r="50000" b="50000"/>
            </a:path>
            <a:tileRect/>
          </a:gradFill>
          <a:ln w="9525" cap="flat" cmpd="sng" algn="ctr">
            <a:solidFill>
              <a:schemeClr val="tx1"/>
            </a:solidFill>
            <a:prstDash val="soli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chorCtr="1">
            <a:normAutofit/>
          </a:bodyPr>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Bef>
                <a:spcPts val="0"/>
              </a:spcBef>
              <a:spcAft>
                <a:spcPts val="0"/>
              </a:spcAft>
              <a:defRPr/>
            </a:pPr>
            <a:r>
              <a:rPr lang="ja-JP" altLang="en-US" sz="2400" b="1" dirty="0" smtClean="0"/>
              <a:t>基幹相談支援センターが設置されたことによる</a:t>
            </a:r>
            <a:r>
              <a:rPr lang="en-US" altLang="ja-JP" sz="2400" b="1" dirty="0" smtClean="0"/>
              <a:t/>
            </a:r>
            <a:br>
              <a:rPr lang="en-US" altLang="ja-JP" sz="2400" b="1" dirty="0" smtClean="0"/>
            </a:br>
            <a:r>
              <a:rPr lang="ja-JP" altLang="en-US" sz="2400" b="1" dirty="0" smtClean="0"/>
              <a:t>４つの機能別の効果</a:t>
            </a:r>
            <a:r>
              <a:rPr lang="en-US" altLang="ja-JP" sz="2400" b="1" dirty="0" smtClean="0"/>
              <a:t>Ⅳ</a:t>
            </a:r>
            <a:endParaRPr lang="ja-JP" altLang="en-US" sz="2400" b="1" dirty="0"/>
          </a:p>
        </p:txBody>
      </p:sp>
    </p:spTree>
    <p:extLst>
      <p:ext uri="{BB962C8B-B14F-4D97-AF65-F5344CB8AC3E}">
        <p14:creationId xmlns:p14="http://schemas.microsoft.com/office/powerpoint/2010/main" val="37939826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274638"/>
            <a:ext cx="8218488" cy="561975"/>
          </a:xfrm>
          <a:prstGeom prst="roundRect">
            <a:avLst/>
          </a:prstGeom>
          <a:gradFill flip="none" rotWithShape="1">
            <a:gsLst>
              <a:gs pos="68000">
                <a:srgbClr val="73F194"/>
              </a:gs>
              <a:gs pos="0">
                <a:srgbClr val="73F194"/>
              </a:gs>
              <a:gs pos="100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p>
            <a:pPr fontAlgn="auto">
              <a:spcBef>
                <a:spcPts val="0"/>
              </a:spcBef>
              <a:spcAft>
                <a:spcPts val="0"/>
              </a:spcAft>
              <a:defRPr/>
            </a:pPr>
            <a:r>
              <a:rPr lang="en-US" altLang="ja-JP" sz="2400" b="1" dirty="0" smtClean="0"/>
              <a:t>Ⅰ</a:t>
            </a:r>
            <a:r>
              <a:rPr lang="ja-JP" altLang="en-US" sz="2400" b="1" dirty="0" smtClean="0"/>
              <a:t>　</a:t>
            </a:r>
            <a:r>
              <a:rPr lang="ja-JP" altLang="en-US" sz="2400" b="1" dirty="0" err="1" smtClean="0"/>
              <a:t>障がい</a:t>
            </a:r>
            <a:r>
              <a:rPr lang="ja-JP" altLang="en-US" sz="2400" b="1" dirty="0" smtClean="0"/>
              <a:t>者相談支援事業</a:t>
            </a:r>
            <a:endParaRPr lang="ja-JP" altLang="en-US" sz="2400" b="1" dirty="0"/>
          </a:p>
        </p:txBody>
      </p:sp>
      <p:sp>
        <p:nvSpPr>
          <p:cNvPr id="4098" name="コンテンツ プレースホルダー 2"/>
          <p:cNvSpPr>
            <a:spLocks noGrp="1"/>
          </p:cNvSpPr>
          <p:nvPr>
            <p:ph idx="1"/>
          </p:nvPr>
        </p:nvSpPr>
        <p:spPr>
          <a:xfrm>
            <a:off x="250825" y="765246"/>
            <a:ext cx="8713788" cy="1872209"/>
          </a:xfrm>
        </p:spPr>
        <p:txBody>
          <a:bodyPr>
            <a:normAutofit/>
          </a:bodyPr>
          <a:lstStyle/>
          <a:p>
            <a:pPr marL="0" indent="0">
              <a:buFont typeface="Arial" charset="0"/>
              <a:buNone/>
              <a:defRPr/>
            </a:pPr>
            <a:endParaRPr lang="en-US" altLang="ja-JP" sz="2000" dirty="0" smtClean="0"/>
          </a:p>
          <a:p>
            <a:pPr>
              <a:defRPr/>
            </a:pPr>
            <a:r>
              <a:rPr lang="ja-JP" altLang="en-US" sz="2000" dirty="0" smtClean="0"/>
              <a:t>運営方法は、３障がい一元化して実施が</a:t>
            </a:r>
            <a:r>
              <a:rPr lang="en-US" altLang="ja-JP" sz="2000" dirty="0" smtClean="0"/>
              <a:t>77</a:t>
            </a:r>
            <a:r>
              <a:rPr lang="ja-JP" altLang="en-US" sz="2000" dirty="0" smtClean="0"/>
              <a:t>％（</a:t>
            </a:r>
            <a:r>
              <a:rPr lang="en-US" altLang="ja-JP" sz="2000" dirty="0" smtClean="0"/>
              <a:t>33</a:t>
            </a:r>
            <a:r>
              <a:rPr lang="ja-JP" altLang="en-US" sz="2000" dirty="0" smtClean="0"/>
              <a:t>市町村）、障がい種別ごとに実施が</a:t>
            </a:r>
            <a:r>
              <a:rPr lang="en-US" altLang="ja-JP" sz="2000" dirty="0" smtClean="0"/>
              <a:t>21</a:t>
            </a:r>
            <a:r>
              <a:rPr lang="ja-JP" altLang="en-US" sz="2000" dirty="0" smtClean="0"/>
              <a:t>％（</a:t>
            </a:r>
            <a:r>
              <a:rPr lang="en-US" altLang="ja-JP" sz="2000" dirty="0" smtClean="0"/>
              <a:t>9</a:t>
            </a:r>
            <a:r>
              <a:rPr lang="ja-JP" altLang="en-US" sz="2000" dirty="0" smtClean="0"/>
              <a:t>市町村</a:t>
            </a:r>
            <a:r>
              <a:rPr lang="ja-JP" altLang="en-US" sz="2000" dirty="0"/>
              <a:t>）等。 </a:t>
            </a:r>
            <a:endParaRPr lang="en-US" altLang="ja-JP" sz="2000" dirty="0" smtClean="0"/>
          </a:p>
          <a:p>
            <a:pPr>
              <a:defRPr/>
            </a:pPr>
            <a:r>
              <a:rPr lang="ja-JP" altLang="en-US" sz="2000" dirty="0" smtClean="0"/>
              <a:t>ピアカウンセリングは、</a:t>
            </a:r>
            <a:r>
              <a:rPr lang="en-US" altLang="ja-JP" sz="2000" dirty="0" smtClean="0"/>
              <a:t>51</a:t>
            </a:r>
            <a:r>
              <a:rPr lang="ja-JP" altLang="en-US" sz="2000" dirty="0" smtClean="0"/>
              <a:t>％（</a:t>
            </a:r>
            <a:r>
              <a:rPr lang="en-US" altLang="ja-JP" sz="2000" dirty="0" smtClean="0"/>
              <a:t>22</a:t>
            </a:r>
            <a:r>
              <a:rPr lang="ja-JP" altLang="en-US" sz="2000" dirty="0" smtClean="0"/>
              <a:t>市町村）が実施。</a:t>
            </a:r>
            <a:endParaRPr lang="en-US" altLang="ja-JP" sz="2000" dirty="0" smtClean="0"/>
          </a:p>
        </p:txBody>
      </p:sp>
      <p:graphicFrame>
        <p:nvGraphicFramePr>
          <p:cNvPr id="7" name="グラフ 6"/>
          <p:cNvGraphicFramePr>
            <a:graphicFrameLocks/>
          </p:cNvGraphicFramePr>
          <p:nvPr>
            <p:extLst>
              <p:ext uri="{D42A27DB-BD31-4B8C-83A1-F6EECF244321}">
                <p14:modId xmlns:p14="http://schemas.microsoft.com/office/powerpoint/2010/main" val="3198258552"/>
              </p:ext>
            </p:extLst>
          </p:nvPr>
        </p:nvGraphicFramePr>
        <p:xfrm>
          <a:off x="229011" y="2256719"/>
          <a:ext cx="3501035" cy="44052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グラフ 11"/>
          <p:cNvGraphicFramePr>
            <a:graphicFrameLocks/>
          </p:cNvGraphicFramePr>
          <p:nvPr>
            <p:extLst>
              <p:ext uri="{D42A27DB-BD31-4B8C-83A1-F6EECF244321}">
                <p14:modId xmlns:p14="http://schemas.microsoft.com/office/powerpoint/2010/main" val="3369179044"/>
              </p:ext>
            </p:extLst>
          </p:nvPr>
        </p:nvGraphicFramePr>
        <p:xfrm>
          <a:off x="3730046" y="2256719"/>
          <a:ext cx="5203601" cy="4405262"/>
        </p:xfrm>
        <a:graphic>
          <a:graphicData uri="http://schemas.openxmlformats.org/drawingml/2006/chart">
            <c:chart xmlns:c="http://schemas.openxmlformats.org/drawingml/2006/chart" xmlns:r="http://schemas.openxmlformats.org/officeDocument/2006/relationships" r:id="rId4"/>
          </a:graphicData>
        </a:graphic>
      </p:graphicFrame>
      <p:sp>
        <p:nvSpPr>
          <p:cNvPr id="11" name="テキスト ボックス 10"/>
          <p:cNvSpPr txBox="1"/>
          <p:nvPr/>
        </p:nvSpPr>
        <p:spPr>
          <a:xfrm>
            <a:off x="7250812" y="26399"/>
            <a:ext cx="1569660" cy="276999"/>
          </a:xfrm>
          <a:prstGeom prst="rect">
            <a:avLst/>
          </a:prstGeom>
          <a:noFill/>
        </p:spPr>
        <p:txBody>
          <a:bodyPr wrap="none" rtlCol="0">
            <a:spAutoFit/>
          </a:bodyPr>
          <a:lstStyle/>
          <a:p>
            <a:r>
              <a:rPr kumimoji="1" lang="ja-JP" altLang="en-US" sz="1200" dirty="0" smtClean="0"/>
              <a:t>＜厚生労働省調査＞</a:t>
            </a:r>
            <a:endParaRPr kumimoji="1" lang="ja-JP" altLang="en-US" sz="1600" dirty="0"/>
          </a:p>
        </p:txBody>
      </p:sp>
      <p:sp>
        <p:nvSpPr>
          <p:cNvPr id="2" name="スライド番号プレースホルダー 1"/>
          <p:cNvSpPr>
            <a:spLocks noGrp="1"/>
          </p:cNvSpPr>
          <p:nvPr>
            <p:ph type="sldNum" sz="quarter" idx="12"/>
          </p:nvPr>
        </p:nvSpPr>
        <p:spPr>
          <a:xfrm>
            <a:off x="7046912" y="6592267"/>
            <a:ext cx="2133600" cy="365125"/>
          </a:xfrm>
        </p:spPr>
        <p:txBody>
          <a:bodyPr/>
          <a:lstStyle/>
          <a:p>
            <a:pPr>
              <a:defRPr/>
            </a:pPr>
            <a:fld id="{08C0B7E9-49C2-4EF2-86B7-39D4016E13D8}" type="slidenum">
              <a:rPr lang="ja-JP" altLang="en-US" smtClean="0"/>
              <a:pPr>
                <a:defRPr/>
              </a:pPr>
              <a:t>4</a:t>
            </a:fld>
            <a:endParaRPr lang="ja-JP" altLang="en-US" dirty="0"/>
          </a:p>
        </p:txBody>
      </p:sp>
      <p:graphicFrame>
        <p:nvGraphicFramePr>
          <p:cNvPr id="15" name="グラフ 14"/>
          <p:cNvGraphicFramePr>
            <a:graphicFrameLocks/>
          </p:cNvGraphicFramePr>
          <p:nvPr>
            <p:extLst>
              <p:ext uri="{D42A27DB-BD31-4B8C-83A1-F6EECF244321}">
                <p14:modId xmlns:p14="http://schemas.microsoft.com/office/powerpoint/2010/main" val="414500887"/>
              </p:ext>
            </p:extLst>
          </p:nvPr>
        </p:nvGraphicFramePr>
        <p:xfrm>
          <a:off x="-32539" y="2349029"/>
          <a:ext cx="3931143" cy="424323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グラフ 15"/>
          <p:cNvGraphicFramePr>
            <a:graphicFrameLocks/>
          </p:cNvGraphicFramePr>
          <p:nvPr>
            <p:extLst>
              <p:ext uri="{D42A27DB-BD31-4B8C-83A1-F6EECF244321}">
                <p14:modId xmlns:p14="http://schemas.microsoft.com/office/powerpoint/2010/main" val="3479061630"/>
              </p:ext>
            </p:extLst>
          </p:nvPr>
        </p:nvGraphicFramePr>
        <p:xfrm>
          <a:off x="3751861" y="2328086"/>
          <a:ext cx="5068612" cy="433389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1328582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グラフ 13"/>
          <p:cNvGraphicFramePr>
            <a:graphicFrameLocks/>
          </p:cNvGraphicFramePr>
          <p:nvPr>
            <p:extLst>
              <p:ext uri="{D42A27DB-BD31-4B8C-83A1-F6EECF244321}">
                <p14:modId xmlns:p14="http://schemas.microsoft.com/office/powerpoint/2010/main" val="2146428079"/>
              </p:ext>
            </p:extLst>
          </p:nvPr>
        </p:nvGraphicFramePr>
        <p:xfrm>
          <a:off x="4566708" y="2312580"/>
          <a:ext cx="4469788" cy="43563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グラフ 8"/>
          <p:cNvGraphicFramePr>
            <a:graphicFrameLocks/>
          </p:cNvGraphicFramePr>
          <p:nvPr>
            <p:extLst>
              <p:ext uri="{D42A27DB-BD31-4B8C-83A1-F6EECF244321}">
                <p14:modId xmlns:p14="http://schemas.microsoft.com/office/powerpoint/2010/main" val="3063102039"/>
              </p:ext>
            </p:extLst>
          </p:nvPr>
        </p:nvGraphicFramePr>
        <p:xfrm>
          <a:off x="115887" y="2312580"/>
          <a:ext cx="4450821" cy="4356340"/>
        </p:xfrm>
        <a:graphic>
          <a:graphicData uri="http://schemas.openxmlformats.org/drawingml/2006/chart">
            <c:chart xmlns:c="http://schemas.openxmlformats.org/drawingml/2006/chart" xmlns:r="http://schemas.openxmlformats.org/officeDocument/2006/relationships" r:id="rId4"/>
          </a:graphicData>
        </a:graphic>
      </p:graphicFrame>
      <p:sp>
        <p:nvSpPr>
          <p:cNvPr id="4" name="タイトル 3"/>
          <p:cNvSpPr txBox="1">
            <a:spLocks/>
          </p:cNvSpPr>
          <p:nvPr/>
        </p:nvSpPr>
        <p:spPr>
          <a:xfrm>
            <a:off x="457200" y="274638"/>
            <a:ext cx="8218488" cy="561975"/>
          </a:xfrm>
          <a:prstGeom prst="roundRect">
            <a:avLst/>
          </a:prstGeom>
          <a:gradFill flip="none" rotWithShape="1">
            <a:gsLst>
              <a:gs pos="66000">
                <a:srgbClr val="73F194"/>
              </a:gs>
              <a:gs pos="100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lvl1pPr algn="ctr" rtl="0" eaLnBrk="0" fontAlgn="base" hangingPunct="0">
              <a:spcBef>
                <a:spcPct val="0"/>
              </a:spcBef>
              <a:spcAft>
                <a:spcPct val="0"/>
              </a:spcAft>
              <a:defRPr kumimoji="1" sz="4400" kern="1200">
                <a:solidFill>
                  <a:schemeClr val="dk1"/>
                </a:solidFill>
                <a:latin typeface="+mn-lt"/>
                <a:ea typeface="+mn-ea"/>
                <a:cs typeface="+mn-cs"/>
              </a:defRPr>
            </a:lvl1pPr>
            <a:lvl2pPr algn="ctr" rtl="0" eaLnBrk="0" fontAlgn="base" hangingPunct="0">
              <a:spcBef>
                <a:spcPct val="0"/>
              </a:spcBef>
              <a:spcAft>
                <a:spcPct val="0"/>
              </a:spcAft>
              <a:defRPr kumimoji="1" sz="4400">
                <a:solidFill>
                  <a:schemeClr val="dk1"/>
                </a:solidFill>
                <a:latin typeface="+mn-lt"/>
                <a:ea typeface="+mn-ea"/>
                <a:cs typeface="+mn-cs"/>
              </a:defRPr>
            </a:lvl2pPr>
            <a:lvl3pPr algn="ctr" rtl="0" eaLnBrk="0" fontAlgn="base" hangingPunct="0">
              <a:spcBef>
                <a:spcPct val="0"/>
              </a:spcBef>
              <a:spcAft>
                <a:spcPct val="0"/>
              </a:spcAft>
              <a:defRPr kumimoji="1" sz="4400">
                <a:solidFill>
                  <a:schemeClr val="dk1"/>
                </a:solidFill>
                <a:latin typeface="+mn-lt"/>
                <a:ea typeface="+mn-ea"/>
                <a:cs typeface="+mn-cs"/>
              </a:defRPr>
            </a:lvl3pPr>
            <a:lvl4pPr algn="ctr" rtl="0" eaLnBrk="0" fontAlgn="base" hangingPunct="0">
              <a:spcBef>
                <a:spcPct val="0"/>
              </a:spcBef>
              <a:spcAft>
                <a:spcPct val="0"/>
              </a:spcAft>
              <a:defRPr kumimoji="1" sz="4400">
                <a:solidFill>
                  <a:schemeClr val="dk1"/>
                </a:solidFill>
                <a:latin typeface="+mn-lt"/>
                <a:ea typeface="+mn-ea"/>
                <a:cs typeface="+mn-cs"/>
              </a:defRPr>
            </a:lvl4pPr>
            <a:lvl5pPr algn="ctr" rtl="0" eaLnBrk="0" fontAlgn="base" hangingPunct="0">
              <a:spcBef>
                <a:spcPct val="0"/>
              </a:spcBef>
              <a:spcAft>
                <a:spcPct val="0"/>
              </a:spcAft>
              <a:defRPr kumimoji="1" sz="4400">
                <a:solidFill>
                  <a:schemeClr val="dk1"/>
                </a:solidFill>
                <a:latin typeface="+mn-lt"/>
                <a:ea typeface="+mn-ea"/>
                <a:cs typeface="+mn-cs"/>
              </a:defRPr>
            </a:lvl5pPr>
            <a:lvl6pPr marL="457200" algn="ctr" rtl="0" fontAlgn="base">
              <a:spcBef>
                <a:spcPct val="0"/>
              </a:spcBef>
              <a:spcAft>
                <a:spcPct val="0"/>
              </a:spcAft>
              <a:defRPr kumimoji="1" sz="4400">
                <a:solidFill>
                  <a:schemeClr val="dk1"/>
                </a:solidFill>
                <a:latin typeface="+mn-lt"/>
                <a:ea typeface="+mn-ea"/>
                <a:cs typeface="+mn-cs"/>
              </a:defRPr>
            </a:lvl6pPr>
            <a:lvl7pPr marL="914400" algn="ctr" rtl="0" fontAlgn="base">
              <a:spcBef>
                <a:spcPct val="0"/>
              </a:spcBef>
              <a:spcAft>
                <a:spcPct val="0"/>
              </a:spcAft>
              <a:defRPr kumimoji="1" sz="4400">
                <a:solidFill>
                  <a:schemeClr val="dk1"/>
                </a:solidFill>
                <a:latin typeface="+mn-lt"/>
                <a:ea typeface="+mn-ea"/>
                <a:cs typeface="+mn-cs"/>
              </a:defRPr>
            </a:lvl7pPr>
            <a:lvl8pPr marL="1371600" algn="ctr" rtl="0" fontAlgn="base">
              <a:spcBef>
                <a:spcPct val="0"/>
              </a:spcBef>
              <a:spcAft>
                <a:spcPct val="0"/>
              </a:spcAft>
              <a:defRPr kumimoji="1" sz="4400">
                <a:solidFill>
                  <a:schemeClr val="dk1"/>
                </a:solidFill>
                <a:latin typeface="+mn-lt"/>
                <a:ea typeface="+mn-ea"/>
                <a:cs typeface="+mn-cs"/>
              </a:defRPr>
            </a:lvl8pPr>
            <a:lvl9pPr marL="1828800" algn="ctr" rtl="0" fontAlgn="base">
              <a:spcBef>
                <a:spcPct val="0"/>
              </a:spcBef>
              <a:spcAft>
                <a:spcPct val="0"/>
              </a:spcAft>
              <a:defRPr kumimoji="1" sz="4400">
                <a:solidFill>
                  <a:schemeClr val="dk1"/>
                </a:solidFill>
                <a:latin typeface="+mn-lt"/>
                <a:ea typeface="+mn-ea"/>
                <a:cs typeface="+mn-cs"/>
              </a:defRPr>
            </a:lvl9pPr>
          </a:lstStyle>
          <a:p>
            <a:pPr fontAlgn="auto">
              <a:spcBef>
                <a:spcPts val="0"/>
              </a:spcBef>
              <a:spcAft>
                <a:spcPts val="0"/>
              </a:spcAft>
              <a:defRPr/>
            </a:pPr>
            <a:r>
              <a:rPr lang="en-US" altLang="ja-JP" sz="2400" b="1" dirty="0" smtClean="0"/>
              <a:t>Ⅱ</a:t>
            </a:r>
            <a:r>
              <a:rPr lang="ja-JP" altLang="en-US" sz="2400" b="1" dirty="0" smtClean="0"/>
              <a:t>　基幹相談支援センター</a:t>
            </a:r>
            <a:endParaRPr lang="ja-JP" altLang="en-US" sz="2400" b="1" dirty="0"/>
          </a:p>
        </p:txBody>
      </p:sp>
      <p:sp>
        <p:nvSpPr>
          <p:cNvPr id="2" name="テキスト ボックス 1"/>
          <p:cNvSpPr txBox="1"/>
          <p:nvPr/>
        </p:nvSpPr>
        <p:spPr>
          <a:xfrm>
            <a:off x="219075" y="1036006"/>
            <a:ext cx="8817421" cy="1015663"/>
          </a:xfrm>
          <a:prstGeom prst="rect">
            <a:avLst/>
          </a:prstGeom>
          <a:noFill/>
        </p:spPr>
        <p:txBody>
          <a:bodyPr wrap="square">
            <a:spAutoFit/>
          </a:bodyPr>
          <a:lstStyle/>
          <a:p>
            <a:pPr marL="285750" indent="-285750">
              <a:buFont typeface="Arial" panose="020B0604020202020204" pitchFamily="34" charset="0"/>
              <a:buChar char="•"/>
              <a:defRPr/>
            </a:pPr>
            <a:r>
              <a:rPr lang="en-US" altLang="ja-JP" sz="2000" dirty="0" smtClean="0"/>
              <a:t>84</a:t>
            </a:r>
            <a:r>
              <a:rPr lang="ja-JP" altLang="en-US" sz="2000" dirty="0" smtClean="0"/>
              <a:t>％（</a:t>
            </a:r>
            <a:r>
              <a:rPr lang="en-US" altLang="ja-JP" sz="2000" dirty="0" smtClean="0"/>
              <a:t>36</a:t>
            </a:r>
            <a:r>
              <a:rPr lang="ja-JP" altLang="en-US" sz="2000" dirty="0" smtClean="0"/>
              <a:t>市町村・</a:t>
            </a:r>
            <a:r>
              <a:rPr lang="en-US" altLang="ja-JP" sz="2000" dirty="0" smtClean="0"/>
              <a:t>75</a:t>
            </a:r>
            <a:r>
              <a:rPr lang="ja-JP" altLang="en-US" sz="2000" dirty="0" smtClean="0"/>
              <a:t>箇所</a:t>
            </a:r>
            <a:r>
              <a:rPr lang="ja-JP" altLang="en-US" sz="2000" dirty="0"/>
              <a:t>）が設置</a:t>
            </a:r>
            <a:r>
              <a:rPr lang="ja-JP" altLang="en-US" sz="2000" dirty="0" smtClean="0"/>
              <a:t>。</a:t>
            </a:r>
            <a:endParaRPr lang="en-US" altLang="ja-JP" sz="2000" dirty="0" smtClean="0"/>
          </a:p>
          <a:p>
            <a:pPr marL="285750" indent="-285750">
              <a:buFont typeface="Arial" panose="020B0604020202020204" pitchFamily="34" charset="0"/>
              <a:buChar char="•"/>
              <a:defRPr/>
            </a:pPr>
            <a:r>
              <a:rPr lang="ja-JP" altLang="en-US" sz="2000" dirty="0" smtClean="0"/>
              <a:t>直営</a:t>
            </a:r>
            <a:r>
              <a:rPr lang="ja-JP" altLang="en-US" sz="2000" dirty="0"/>
              <a:t>に</a:t>
            </a:r>
            <a:r>
              <a:rPr lang="ja-JP" altLang="en-US" sz="2000" dirty="0" smtClean="0"/>
              <a:t>より設置しているのは</a:t>
            </a:r>
            <a:r>
              <a:rPr lang="en-US" altLang="ja-JP" sz="2000" dirty="0"/>
              <a:t>14</a:t>
            </a:r>
            <a:r>
              <a:rPr lang="ja-JP" altLang="en-US" sz="2000" dirty="0" smtClean="0"/>
              <a:t>％（</a:t>
            </a:r>
            <a:r>
              <a:rPr lang="en-US" altLang="ja-JP" sz="2000" dirty="0" smtClean="0"/>
              <a:t>11</a:t>
            </a:r>
            <a:r>
              <a:rPr lang="ja-JP" altLang="en-US" sz="2000" dirty="0" smtClean="0"/>
              <a:t>箇所）、委託による設置は</a:t>
            </a:r>
            <a:r>
              <a:rPr lang="en-US" altLang="ja-JP" sz="2000" dirty="0" smtClean="0"/>
              <a:t>83</a:t>
            </a:r>
            <a:r>
              <a:rPr lang="ja-JP" altLang="en-US" sz="2000" dirty="0" smtClean="0"/>
              <a:t>％（</a:t>
            </a:r>
            <a:r>
              <a:rPr lang="en-US" altLang="ja-JP" sz="2000" dirty="0" smtClean="0"/>
              <a:t>62</a:t>
            </a:r>
            <a:r>
              <a:rPr lang="ja-JP" altLang="en-US" sz="2000" dirty="0" smtClean="0"/>
              <a:t>箇所）、直営＋委託による設置は</a:t>
            </a:r>
            <a:r>
              <a:rPr lang="en-US" altLang="ja-JP" sz="2000" dirty="0" smtClean="0"/>
              <a:t>3</a:t>
            </a:r>
            <a:r>
              <a:rPr lang="ja-JP" altLang="en-US" sz="2000" dirty="0" smtClean="0"/>
              <a:t>％（</a:t>
            </a:r>
            <a:r>
              <a:rPr lang="en-US" altLang="ja-JP" sz="2000" dirty="0" smtClean="0"/>
              <a:t>2</a:t>
            </a:r>
            <a:r>
              <a:rPr lang="ja-JP" altLang="en-US" sz="2000" dirty="0" smtClean="0"/>
              <a:t>箇所）</a:t>
            </a:r>
            <a:endParaRPr lang="en-US" altLang="ja-JP" sz="2000" dirty="0" smtClean="0"/>
          </a:p>
        </p:txBody>
      </p:sp>
      <p:sp>
        <p:nvSpPr>
          <p:cNvPr id="10" name="テキスト ボックス 9"/>
          <p:cNvSpPr txBox="1"/>
          <p:nvPr/>
        </p:nvSpPr>
        <p:spPr>
          <a:xfrm>
            <a:off x="7250812" y="26399"/>
            <a:ext cx="1569660" cy="276999"/>
          </a:xfrm>
          <a:prstGeom prst="rect">
            <a:avLst/>
          </a:prstGeom>
          <a:noFill/>
        </p:spPr>
        <p:txBody>
          <a:bodyPr wrap="none" rtlCol="0">
            <a:spAutoFit/>
          </a:bodyPr>
          <a:lstStyle/>
          <a:p>
            <a:r>
              <a:rPr kumimoji="1" lang="ja-JP" altLang="en-US" sz="1200" dirty="0" smtClean="0"/>
              <a:t>＜厚生労働省調査＞</a:t>
            </a:r>
            <a:endParaRPr kumimoji="1" lang="ja-JP" altLang="en-US" sz="1600" dirty="0"/>
          </a:p>
        </p:txBody>
      </p:sp>
      <p:sp>
        <p:nvSpPr>
          <p:cNvPr id="3" name="スライド番号プレースホルダー 2"/>
          <p:cNvSpPr>
            <a:spLocks noGrp="1"/>
          </p:cNvSpPr>
          <p:nvPr>
            <p:ph type="sldNum" sz="quarter" idx="12"/>
          </p:nvPr>
        </p:nvSpPr>
        <p:spPr>
          <a:xfrm>
            <a:off x="7046912" y="6599824"/>
            <a:ext cx="2133600" cy="365125"/>
          </a:xfrm>
        </p:spPr>
        <p:txBody>
          <a:bodyPr/>
          <a:lstStyle/>
          <a:p>
            <a:pPr>
              <a:defRPr/>
            </a:pPr>
            <a:fld id="{A4073C42-6A3B-4481-9A5D-F17DC83FF158}" type="slidenum">
              <a:rPr lang="ja-JP" altLang="en-US" smtClean="0"/>
              <a:pPr>
                <a:defRPr/>
              </a:pPr>
              <a:t>5</a:t>
            </a:fld>
            <a:endParaRPr lang="ja-JP" altLang="en-US" dirty="0"/>
          </a:p>
        </p:txBody>
      </p:sp>
      <p:sp>
        <p:nvSpPr>
          <p:cNvPr id="15" name="テキスト ボックス 19"/>
          <p:cNvSpPr txBox="1"/>
          <p:nvPr/>
        </p:nvSpPr>
        <p:spPr>
          <a:xfrm>
            <a:off x="7666175" y="6290106"/>
            <a:ext cx="1424073" cy="338554"/>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600" dirty="0"/>
              <a:t>市町村数：</a:t>
            </a:r>
            <a:r>
              <a:rPr kumimoji="1" lang="en-US" altLang="ja-JP" sz="1600" dirty="0"/>
              <a:t>43</a:t>
            </a:r>
            <a:endParaRPr kumimoji="1" lang="ja-JP" altLang="en-US" sz="1600" dirty="0"/>
          </a:p>
        </p:txBody>
      </p:sp>
      <p:graphicFrame>
        <p:nvGraphicFramePr>
          <p:cNvPr id="16" name="グラフ 15"/>
          <p:cNvGraphicFramePr>
            <a:graphicFrameLocks/>
          </p:cNvGraphicFramePr>
          <p:nvPr>
            <p:extLst>
              <p:ext uri="{D42A27DB-BD31-4B8C-83A1-F6EECF244321}">
                <p14:modId xmlns:p14="http://schemas.microsoft.com/office/powerpoint/2010/main" val="1633790309"/>
              </p:ext>
            </p:extLst>
          </p:nvPr>
        </p:nvGraphicFramePr>
        <p:xfrm>
          <a:off x="4495800" y="2309979"/>
          <a:ext cx="4783540" cy="429244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グラフ 10"/>
          <p:cNvGraphicFramePr>
            <a:graphicFrameLocks/>
          </p:cNvGraphicFramePr>
          <p:nvPr>
            <p:extLst>
              <p:ext uri="{D42A27DB-BD31-4B8C-83A1-F6EECF244321}">
                <p14:modId xmlns:p14="http://schemas.microsoft.com/office/powerpoint/2010/main" val="3982875837"/>
              </p:ext>
            </p:extLst>
          </p:nvPr>
        </p:nvGraphicFramePr>
        <p:xfrm>
          <a:off x="-5799" y="2319833"/>
          <a:ext cx="4572243" cy="435894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3471361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グラフ 11"/>
          <p:cNvGraphicFramePr>
            <a:graphicFrameLocks/>
          </p:cNvGraphicFramePr>
          <p:nvPr>
            <p:extLst>
              <p:ext uri="{D42A27DB-BD31-4B8C-83A1-F6EECF244321}">
                <p14:modId xmlns:p14="http://schemas.microsoft.com/office/powerpoint/2010/main" val="1861129502"/>
              </p:ext>
            </p:extLst>
          </p:nvPr>
        </p:nvGraphicFramePr>
        <p:xfrm>
          <a:off x="115888" y="2420888"/>
          <a:ext cx="3979968" cy="42480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グラフ 12"/>
          <p:cNvGraphicFramePr>
            <a:graphicFrameLocks/>
          </p:cNvGraphicFramePr>
          <p:nvPr>
            <p:extLst>
              <p:ext uri="{D42A27DB-BD31-4B8C-83A1-F6EECF244321}">
                <p14:modId xmlns:p14="http://schemas.microsoft.com/office/powerpoint/2010/main" val="1831268785"/>
              </p:ext>
            </p:extLst>
          </p:nvPr>
        </p:nvGraphicFramePr>
        <p:xfrm>
          <a:off x="4095856" y="2420888"/>
          <a:ext cx="4940640" cy="4248031"/>
        </p:xfrm>
        <a:graphic>
          <a:graphicData uri="http://schemas.openxmlformats.org/drawingml/2006/chart">
            <c:chart xmlns:c="http://schemas.openxmlformats.org/drawingml/2006/chart" xmlns:r="http://schemas.openxmlformats.org/officeDocument/2006/relationships" r:id="rId4"/>
          </a:graphicData>
        </a:graphic>
      </p:graphicFrame>
      <p:sp>
        <p:nvSpPr>
          <p:cNvPr id="4" name="タイトル 3"/>
          <p:cNvSpPr txBox="1">
            <a:spLocks/>
          </p:cNvSpPr>
          <p:nvPr/>
        </p:nvSpPr>
        <p:spPr>
          <a:xfrm>
            <a:off x="457200" y="274638"/>
            <a:ext cx="8218488" cy="561975"/>
          </a:xfrm>
          <a:prstGeom prst="roundRect">
            <a:avLst/>
          </a:prstGeom>
          <a:gradFill flip="none" rotWithShape="1">
            <a:gsLst>
              <a:gs pos="66000">
                <a:srgbClr val="73F194"/>
              </a:gs>
              <a:gs pos="100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lvl1pPr algn="ctr" rtl="0" eaLnBrk="0" fontAlgn="base" hangingPunct="0">
              <a:spcBef>
                <a:spcPct val="0"/>
              </a:spcBef>
              <a:spcAft>
                <a:spcPct val="0"/>
              </a:spcAft>
              <a:defRPr kumimoji="1" sz="4400" kern="1200">
                <a:solidFill>
                  <a:schemeClr val="dk1"/>
                </a:solidFill>
                <a:latin typeface="+mn-lt"/>
                <a:ea typeface="+mn-ea"/>
                <a:cs typeface="+mn-cs"/>
              </a:defRPr>
            </a:lvl1pPr>
            <a:lvl2pPr algn="ctr" rtl="0" eaLnBrk="0" fontAlgn="base" hangingPunct="0">
              <a:spcBef>
                <a:spcPct val="0"/>
              </a:spcBef>
              <a:spcAft>
                <a:spcPct val="0"/>
              </a:spcAft>
              <a:defRPr kumimoji="1" sz="4400">
                <a:solidFill>
                  <a:schemeClr val="dk1"/>
                </a:solidFill>
                <a:latin typeface="+mn-lt"/>
                <a:ea typeface="+mn-ea"/>
                <a:cs typeface="+mn-cs"/>
              </a:defRPr>
            </a:lvl2pPr>
            <a:lvl3pPr algn="ctr" rtl="0" eaLnBrk="0" fontAlgn="base" hangingPunct="0">
              <a:spcBef>
                <a:spcPct val="0"/>
              </a:spcBef>
              <a:spcAft>
                <a:spcPct val="0"/>
              </a:spcAft>
              <a:defRPr kumimoji="1" sz="4400">
                <a:solidFill>
                  <a:schemeClr val="dk1"/>
                </a:solidFill>
                <a:latin typeface="+mn-lt"/>
                <a:ea typeface="+mn-ea"/>
                <a:cs typeface="+mn-cs"/>
              </a:defRPr>
            </a:lvl3pPr>
            <a:lvl4pPr algn="ctr" rtl="0" eaLnBrk="0" fontAlgn="base" hangingPunct="0">
              <a:spcBef>
                <a:spcPct val="0"/>
              </a:spcBef>
              <a:spcAft>
                <a:spcPct val="0"/>
              </a:spcAft>
              <a:defRPr kumimoji="1" sz="4400">
                <a:solidFill>
                  <a:schemeClr val="dk1"/>
                </a:solidFill>
                <a:latin typeface="+mn-lt"/>
                <a:ea typeface="+mn-ea"/>
                <a:cs typeface="+mn-cs"/>
              </a:defRPr>
            </a:lvl4pPr>
            <a:lvl5pPr algn="ctr" rtl="0" eaLnBrk="0" fontAlgn="base" hangingPunct="0">
              <a:spcBef>
                <a:spcPct val="0"/>
              </a:spcBef>
              <a:spcAft>
                <a:spcPct val="0"/>
              </a:spcAft>
              <a:defRPr kumimoji="1" sz="4400">
                <a:solidFill>
                  <a:schemeClr val="dk1"/>
                </a:solidFill>
                <a:latin typeface="+mn-lt"/>
                <a:ea typeface="+mn-ea"/>
                <a:cs typeface="+mn-cs"/>
              </a:defRPr>
            </a:lvl5pPr>
            <a:lvl6pPr marL="457200" algn="ctr" rtl="0" fontAlgn="base">
              <a:spcBef>
                <a:spcPct val="0"/>
              </a:spcBef>
              <a:spcAft>
                <a:spcPct val="0"/>
              </a:spcAft>
              <a:defRPr kumimoji="1" sz="4400">
                <a:solidFill>
                  <a:schemeClr val="dk1"/>
                </a:solidFill>
                <a:latin typeface="+mn-lt"/>
                <a:ea typeface="+mn-ea"/>
                <a:cs typeface="+mn-cs"/>
              </a:defRPr>
            </a:lvl6pPr>
            <a:lvl7pPr marL="914400" algn="ctr" rtl="0" fontAlgn="base">
              <a:spcBef>
                <a:spcPct val="0"/>
              </a:spcBef>
              <a:spcAft>
                <a:spcPct val="0"/>
              </a:spcAft>
              <a:defRPr kumimoji="1" sz="4400">
                <a:solidFill>
                  <a:schemeClr val="dk1"/>
                </a:solidFill>
                <a:latin typeface="+mn-lt"/>
                <a:ea typeface="+mn-ea"/>
                <a:cs typeface="+mn-cs"/>
              </a:defRPr>
            </a:lvl7pPr>
            <a:lvl8pPr marL="1371600" algn="ctr" rtl="0" fontAlgn="base">
              <a:spcBef>
                <a:spcPct val="0"/>
              </a:spcBef>
              <a:spcAft>
                <a:spcPct val="0"/>
              </a:spcAft>
              <a:defRPr kumimoji="1" sz="4400">
                <a:solidFill>
                  <a:schemeClr val="dk1"/>
                </a:solidFill>
                <a:latin typeface="+mn-lt"/>
                <a:ea typeface="+mn-ea"/>
                <a:cs typeface="+mn-cs"/>
              </a:defRPr>
            </a:lvl8pPr>
            <a:lvl9pPr marL="1828800" algn="ctr" rtl="0" fontAlgn="base">
              <a:spcBef>
                <a:spcPct val="0"/>
              </a:spcBef>
              <a:spcAft>
                <a:spcPct val="0"/>
              </a:spcAft>
              <a:defRPr kumimoji="1" sz="4400">
                <a:solidFill>
                  <a:schemeClr val="dk1"/>
                </a:solidFill>
                <a:latin typeface="+mn-lt"/>
                <a:ea typeface="+mn-ea"/>
                <a:cs typeface="+mn-cs"/>
              </a:defRPr>
            </a:lvl9pPr>
          </a:lstStyle>
          <a:p>
            <a:pPr fontAlgn="auto">
              <a:spcBef>
                <a:spcPts val="0"/>
              </a:spcBef>
              <a:spcAft>
                <a:spcPts val="0"/>
              </a:spcAft>
              <a:defRPr/>
            </a:pPr>
            <a:r>
              <a:rPr lang="en-US" altLang="ja-JP" sz="2400" b="1" dirty="0" smtClean="0"/>
              <a:t>Ⅱ</a:t>
            </a:r>
            <a:r>
              <a:rPr lang="ja-JP" altLang="en-US" sz="2400" b="1" dirty="0" smtClean="0"/>
              <a:t>　基幹相談支援センター</a:t>
            </a:r>
            <a:endParaRPr lang="ja-JP" altLang="en-US" sz="2400" b="1" dirty="0"/>
          </a:p>
        </p:txBody>
      </p:sp>
      <p:sp>
        <p:nvSpPr>
          <p:cNvPr id="6147" name="テキスト ボックス 1"/>
          <p:cNvSpPr txBox="1">
            <a:spLocks noChangeArrowheads="1"/>
          </p:cNvSpPr>
          <p:nvPr/>
        </p:nvSpPr>
        <p:spPr bwMode="auto">
          <a:xfrm>
            <a:off x="210344" y="754479"/>
            <a:ext cx="87122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pPr>
            <a:endParaRPr lang="en-US" altLang="ja-JP" sz="1800" dirty="0"/>
          </a:p>
          <a:p>
            <a:pPr eaLnBrk="1" hangingPunct="1">
              <a:spcBef>
                <a:spcPct val="0"/>
              </a:spcBef>
            </a:pPr>
            <a:r>
              <a:rPr lang="ja-JP" altLang="en-US" sz="1800" dirty="0"/>
              <a:t>基幹相談支援センターの業務に従事する者は</a:t>
            </a:r>
            <a:r>
              <a:rPr lang="ja-JP" altLang="en-US" sz="1800" dirty="0" smtClean="0"/>
              <a:t>、主任相談支援専門員</a:t>
            </a:r>
            <a:r>
              <a:rPr lang="en-US" altLang="ja-JP" sz="1800" dirty="0" smtClean="0"/>
              <a:t>11</a:t>
            </a:r>
            <a:r>
              <a:rPr lang="ja-JP" altLang="en-US" sz="1800" dirty="0" smtClean="0"/>
              <a:t>％（</a:t>
            </a:r>
            <a:r>
              <a:rPr lang="en-US" altLang="ja-JP" sz="1800" dirty="0" smtClean="0"/>
              <a:t>49</a:t>
            </a:r>
            <a:r>
              <a:rPr lang="ja-JP" altLang="en-US" sz="1800" dirty="0" smtClean="0"/>
              <a:t>人）、相談</a:t>
            </a:r>
            <a:r>
              <a:rPr lang="ja-JP" altLang="en-US" sz="1800" dirty="0"/>
              <a:t>支援</a:t>
            </a:r>
            <a:r>
              <a:rPr lang="ja-JP" altLang="en-US" sz="1800" dirty="0" smtClean="0"/>
              <a:t>専門員</a:t>
            </a:r>
            <a:r>
              <a:rPr lang="en-US" altLang="ja-JP" sz="1800" dirty="0" smtClean="0"/>
              <a:t>52</a:t>
            </a:r>
            <a:r>
              <a:rPr lang="ja-JP" altLang="en-US" sz="1800" dirty="0" smtClean="0"/>
              <a:t>％（</a:t>
            </a:r>
            <a:r>
              <a:rPr lang="en-US" altLang="ja-JP" sz="1800" dirty="0" smtClean="0"/>
              <a:t>220</a:t>
            </a:r>
            <a:r>
              <a:rPr lang="ja-JP" altLang="en-US" sz="1800" dirty="0" smtClean="0"/>
              <a:t>人</a:t>
            </a:r>
            <a:r>
              <a:rPr lang="ja-JP" altLang="en-US" sz="1800" dirty="0"/>
              <a:t>）、相談支援専門員以外の</a:t>
            </a:r>
            <a:r>
              <a:rPr lang="ja-JP" altLang="en-US" sz="1800" dirty="0" smtClean="0"/>
              <a:t>者</a:t>
            </a:r>
            <a:r>
              <a:rPr lang="en-US" altLang="ja-JP" sz="1800" dirty="0" smtClean="0"/>
              <a:t>37</a:t>
            </a:r>
            <a:r>
              <a:rPr lang="ja-JP" altLang="en-US" sz="1800" dirty="0" smtClean="0"/>
              <a:t>％（</a:t>
            </a:r>
            <a:r>
              <a:rPr lang="en-US" altLang="ja-JP" sz="1800" dirty="0" smtClean="0"/>
              <a:t>156</a:t>
            </a:r>
            <a:r>
              <a:rPr lang="ja-JP" altLang="en-US" sz="1800" dirty="0" smtClean="0"/>
              <a:t>人</a:t>
            </a:r>
            <a:r>
              <a:rPr lang="ja-JP" altLang="en-US" sz="1800" dirty="0"/>
              <a:t>）</a:t>
            </a:r>
            <a:r>
              <a:rPr lang="ja-JP" altLang="en-US" sz="1800" dirty="0" smtClean="0"/>
              <a:t>。</a:t>
            </a:r>
            <a:endParaRPr lang="en-US" altLang="ja-JP" sz="1800" dirty="0"/>
          </a:p>
          <a:p>
            <a:pPr eaLnBrk="1" hangingPunct="1">
              <a:spcBef>
                <a:spcPct val="0"/>
              </a:spcBef>
            </a:pPr>
            <a:r>
              <a:rPr lang="ja-JP" altLang="en-US" sz="1800" dirty="0"/>
              <a:t>業務に従事する者のうち、専門的職員の人数は社会福祉士</a:t>
            </a:r>
            <a:r>
              <a:rPr lang="ja-JP" altLang="en-US" sz="1800" dirty="0" smtClean="0"/>
              <a:t>が</a:t>
            </a:r>
            <a:r>
              <a:rPr lang="en-US" altLang="ja-JP" sz="1800" dirty="0" smtClean="0"/>
              <a:t>171</a:t>
            </a:r>
            <a:r>
              <a:rPr lang="ja-JP" altLang="en-US" sz="1800" dirty="0" smtClean="0"/>
              <a:t>人</a:t>
            </a:r>
            <a:r>
              <a:rPr lang="ja-JP" altLang="en-US" sz="1800" dirty="0"/>
              <a:t>、精神保健福祉士</a:t>
            </a:r>
            <a:r>
              <a:rPr lang="ja-JP" altLang="en-US" sz="1800" dirty="0" smtClean="0"/>
              <a:t>が</a:t>
            </a:r>
            <a:r>
              <a:rPr lang="en-US" altLang="ja-JP" sz="1800" dirty="0" smtClean="0"/>
              <a:t>100</a:t>
            </a:r>
            <a:r>
              <a:rPr lang="ja-JP" altLang="en-US" sz="1800" dirty="0" smtClean="0"/>
              <a:t>人</a:t>
            </a:r>
            <a:r>
              <a:rPr lang="ja-JP" altLang="en-US" sz="1800" dirty="0"/>
              <a:t>、介護福祉士</a:t>
            </a:r>
            <a:r>
              <a:rPr lang="ja-JP" altLang="en-US" sz="1800" dirty="0" smtClean="0"/>
              <a:t>が</a:t>
            </a:r>
            <a:r>
              <a:rPr lang="en-US" altLang="ja-JP" sz="1800" dirty="0" smtClean="0"/>
              <a:t>99</a:t>
            </a:r>
            <a:r>
              <a:rPr lang="ja-JP" altLang="en-US" sz="1800" dirty="0" smtClean="0"/>
              <a:t>人</a:t>
            </a:r>
            <a:r>
              <a:rPr lang="ja-JP" altLang="en-US" sz="1800" dirty="0"/>
              <a:t>など。</a:t>
            </a:r>
            <a:r>
              <a:rPr lang="en-US" altLang="ja-JP" sz="1200" dirty="0"/>
              <a:t>※1</a:t>
            </a:r>
            <a:r>
              <a:rPr lang="ja-JP" altLang="en-US" sz="1200" dirty="0"/>
              <a:t>人の者が複数の資格を有する場合は、</a:t>
            </a:r>
            <a:r>
              <a:rPr lang="ja-JP" altLang="en-US" sz="1200" dirty="0" smtClean="0"/>
              <a:t>複数計上</a:t>
            </a:r>
            <a:r>
              <a:rPr lang="ja-JP" altLang="en-US" sz="1200" dirty="0"/>
              <a:t>。</a:t>
            </a:r>
            <a:endParaRPr lang="en-US" altLang="ja-JP" sz="1200" dirty="0"/>
          </a:p>
        </p:txBody>
      </p:sp>
      <p:sp>
        <p:nvSpPr>
          <p:cNvPr id="11" name="テキスト ボックス 10"/>
          <p:cNvSpPr txBox="1"/>
          <p:nvPr/>
        </p:nvSpPr>
        <p:spPr>
          <a:xfrm>
            <a:off x="7250812" y="26399"/>
            <a:ext cx="1569660" cy="276999"/>
          </a:xfrm>
          <a:prstGeom prst="rect">
            <a:avLst/>
          </a:prstGeom>
          <a:noFill/>
        </p:spPr>
        <p:txBody>
          <a:bodyPr wrap="none" rtlCol="0">
            <a:spAutoFit/>
          </a:bodyPr>
          <a:lstStyle/>
          <a:p>
            <a:r>
              <a:rPr kumimoji="1" lang="ja-JP" altLang="en-US" sz="1200" dirty="0" smtClean="0"/>
              <a:t>＜厚生労働省調査＞</a:t>
            </a:r>
            <a:endParaRPr kumimoji="1" lang="ja-JP" altLang="en-US" sz="1600" dirty="0"/>
          </a:p>
        </p:txBody>
      </p:sp>
      <p:sp>
        <p:nvSpPr>
          <p:cNvPr id="2" name="スライド番号プレースホルダー 1"/>
          <p:cNvSpPr>
            <a:spLocks noGrp="1"/>
          </p:cNvSpPr>
          <p:nvPr>
            <p:ph type="sldNum" sz="quarter" idx="12"/>
          </p:nvPr>
        </p:nvSpPr>
        <p:spPr>
          <a:xfrm>
            <a:off x="7046912" y="6592267"/>
            <a:ext cx="2133600" cy="365125"/>
          </a:xfrm>
        </p:spPr>
        <p:txBody>
          <a:bodyPr/>
          <a:lstStyle/>
          <a:p>
            <a:pPr>
              <a:defRPr/>
            </a:pPr>
            <a:fld id="{A4073C42-6A3B-4481-9A5D-F17DC83FF158}" type="slidenum">
              <a:rPr lang="ja-JP" altLang="en-US" smtClean="0"/>
              <a:pPr>
                <a:defRPr/>
              </a:pPr>
              <a:t>6</a:t>
            </a:fld>
            <a:endParaRPr lang="ja-JP" altLang="en-US" dirty="0"/>
          </a:p>
        </p:txBody>
      </p:sp>
      <p:graphicFrame>
        <p:nvGraphicFramePr>
          <p:cNvPr id="14" name="グラフ 13"/>
          <p:cNvGraphicFramePr>
            <a:graphicFrameLocks/>
          </p:cNvGraphicFramePr>
          <p:nvPr>
            <p:extLst>
              <p:ext uri="{D42A27DB-BD31-4B8C-83A1-F6EECF244321}">
                <p14:modId xmlns:p14="http://schemas.microsoft.com/office/powerpoint/2010/main" val="3010138363"/>
              </p:ext>
            </p:extLst>
          </p:nvPr>
        </p:nvGraphicFramePr>
        <p:xfrm>
          <a:off x="-46635" y="2420889"/>
          <a:ext cx="4591210" cy="428148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グラフ 14"/>
          <p:cNvGraphicFramePr>
            <a:graphicFrameLocks/>
          </p:cNvGraphicFramePr>
          <p:nvPr>
            <p:extLst>
              <p:ext uri="{D42A27DB-BD31-4B8C-83A1-F6EECF244321}">
                <p14:modId xmlns:p14="http://schemas.microsoft.com/office/powerpoint/2010/main" val="1815475475"/>
              </p:ext>
            </p:extLst>
          </p:nvPr>
        </p:nvGraphicFramePr>
        <p:xfrm>
          <a:off x="3951840" y="2550412"/>
          <a:ext cx="5042712" cy="440698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8190297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txBox="1">
            <a:spLocks/>
          </p:cNvSpPr>
          <p:nvPr/>
        </p:nvSpPr>
        <p:spPr>
          <a:xfrm>
            <a:off x="457200" y="274638"/>
            <a:ext cx="8218488" cy="561975"/>
          </a:xfrm>
          <a:prstGeom prst="roundRect">
            <a:avLst/>
          </a:prstGeom>
          <a:gradFill flip="none" rotWithShape="1">
            <a:gsLst>
              <a:gs pos="61000">
                <a:srgbClr val="73F194"/>
              </a:gs>
              <a:gs pos="100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lvl1pPr algn="ctr" rtl="0" eaLnBrk="0" fontAlgn="base" hangingPunct="0">
              <a:spcBef>
                <a:spcPct val="0"/>
              </a:spcBef>
              <a:spcAft>
                <a:spcPct val="0"/>
              </a:spcAft>
              <a:defRPr kumimoji="1" sz="4400" kern="1200">
                <a:solidFill>
                  <a:schemeClr val="dk1"/>
                </a:solidFill>
                <a:latin typeface="+mn-lt"/>
                <a:ea typeface="+mn-ea"/>
                <a:cs typeface="+mn-cs"/>
              </a:defRPr>
            </a:lvl1pPr>
            <a:lvl2pPr algn="ctr" rtl="0" eaLnBrk="0" fontAlgn="base" hangingPunct="0">
              <a:spcBef>
                <a:spcPct val="0"/>
              </a:spcBef>
              <a:spcAft>
                <a:spcPct val="0"/>
              </a:spcAft>
              <a:defRPr kumimoji="1" sz="4400">
                <a:solidFill>
                  <a:schemeClr val="dk1"/>
                </a:solidFill>
                <a:latin typeface="+mn-lt"/>
                <a:ea typeface="+mn-ea"/>
                <a:cs typeface="+mn-cs"/>
              </a:defRPr>
            </a:lvl2pPr>
            <a:lvl3pPr algn="ctr" rtl="0" eaLnBrk="0" fontAlgn="base" hangingPunct="0">
              <a:spcBef>
                <a:spcPct val="0"/>
              </a:spcBef>
              <a:spcAft>
                <a:spcPct val="0"/>
              </a:spcAft>
              <a:defRPr kumimoji="1" sz="4400">
                <a:solidFill>
                  <a:schemeClr val="dk1"/>
                </a:solidFill>
                <a:latin typeface="+mn-lt"/>
                <a:ea typeface="+mn-ea"/>
                <a:cs typeface="+mn-cs"/>
              </a:defRPr>
            </a:lvl3pPr>
            <a:lvl4pPr algn="ctr" rtl="0" eaLnBrk="0" fontAlgn="base" hangingPunct="0">
              <a:spcBef>
                <a:spcPct val="0"/>
              </a:spcBef>
              <a:spcAft>
                <a:spcPct val="0"/>
              </a:spcAft>
              <a:defRPr kumimoji="1" sz="4400">
                <a:solidFill>
                  <a:schemeClr val="dk1"/>
                </a:solidFill>
                <a:latin typeface="+mn-lt"/>
                <a:ea typeface="+mn-ea"/>
                <a:cs typeface="+mn-cs"/>
              </a:defRPr>
            </a:lvl4pPr>
            <a:lvl5pPr algn="ctr" rtl="0" eaLnBrk="0" fontAlgn="base" hangingPunct="0">
              <a:spcBef>
                <a:spcPct val="0"/>
              </a:spcBef>
              <a:spcAft>
                <a:spcPct val="0"/>
              </a:spcAft>
              <a:defRPr kumimoji="1" sz="4400">
                <a:solidFill>
                  <a:schemeClr val="dk1"/>
                </a:solidFill>
                <a:latin typeface="+mn-lt"/>
                <a:ea typeface="+mn-ea"/>
                <a:cs typeface="+mn-cs"/>
              </a:defRPr>
            </a:lvl5pPr>
            <a:lvl6pPr marL="457200" algn="ctr" rtl="0" fontAlgn="base">
              <a:spcBef>
                <a:spcPct val="0"/>
              </a:spcBef>
              <a:spcAft>
                <a:spcPct val="0"/>
              </a:spcAft>
              <a:defRPr kumimoji="1" sz="4400">
                <a:solidFill>
                  <a:schemeClr val="dk1"/>
                </a:solidFill>
                <a:latin typeface="+mn-lt"/>
                <a:ea typeface="+mn-ea"/>
                <a:cs typeface="+mn-cs"/>
              </a:defRPr>
            </a:lvl6pPr>
            <a:lvl7pPr marL="914400" algn="ctr" rtl="0" fontAlgn="base">
              <a:spcBef>
                <a:spcPct val="0"/>
              </a:spcBef>
              <a:spcAft>
                <a:spcPct val="0"/>
              </a:spcAft>
              <a:defRPr kumimoji="1" sz="4400">
                <a:solidFill>
                  <a:schemeClr val="dk1"/>
                </a:solidFill>
                <a:latin typeface="+mn-lt"/>
                <a:ea typeface="+mn-ea"/>
                <a:cs typeface="+mn-cs"/>
              </a:defRPr>
            </a:lvl7pPr>
            <a:lvl8pPr marL="1371600" algn="ctr" rtl="0" fontAlgn="base">
              <a:spcBef>
                <a:spcPct val="0"/>
              </a:spcBef>
              <a:spcAft>
                <a:spcPct val="0"/>
              </a:spcAft>
              <a:defRPr kumimoji="1" sz="4400">
                <a:solidFill>
                  <a:schemeClr val="dk1"/>
                </a:solidFill>
                <a:latin typeface="+mn-lt"/>
                <a:ea typeface="+mn-ea"/>
                <a:cs typeface="+mn-cs"/>
              </a:defRPr>
            </a:lvl8pPr>
            <a:lvl9pPr marL="1828800" algn="ctr" rtl="0" fontAlgn="base">
              <a:spcBef>
                <a:spcPct val="0"/>
              </a:spcBef>
              <a:spcAft>
                <a:spcPct val="0"/>
              </a:spcAft>
              <a:defRPr kumimoji="1" sz="4400">
                <a:solidFill>
                  <a:schemeClr val="dk1"/>
                </a:solidFill>
                <a:latin typeface="+mn-lt"/>
                <a:ea typeface="+mn-ea"/>
                <a:cs typeface="+mn-cs"/>
              </a:defRPr>
            </a:lvl9pPr>
          </a:lstStyle>
          <a:p>
            <a:pPr fontAlgn="auto">
              <a:spcBef>
                <a:spcPts val="0"/>
              </a:spcBef>
              <a:spcAft>
                <a:spcPts val="0"/>
              </a:spcAft>
              <a:defRPr/>
            </a:pPr>
            <a:r>
              <a:rPr lang="en-US" altLang="ja-JP" sz="2400" b="1" dirty="0"/>
              <a:t>Ⅲ</a:t>
            </a:r>
            <a:r>
              <a:rPr lang="ja-JP" altLang="en-US" sz="2400" b="1" dirty="0"/>
              <a:t>　</a:t>
            </a:r>
            <a:r>
              <a:rPr lang="ja-JP" altLang="en-US" sz="2400" b="1" dirty="0" smtClean="0"/>
              <a:t>住宅入居等支援事業（居住サポート事業）</a:t>
            </a:r>
            <a:endParaRPr lang="ja-JP" altLang="en-US" sz="2400" b="1" dirty="0"/>
          </a:p>
        </p:txBody>
      </p:sp>
      <p:sp>
        <p:nvSpPr>
          <p:cNvPr id="7171" name="テキスト ボックス 1"/>
          <p:cNvSpPr txBox="1">
            <a:spLocks noChangeArrowheads="1"/>
          </p:cNvSpPr>
          <p:nvPr/>
        </p:nvSpPr>
        <p:spPr bwMode="auto">
          <a:xfrm>
            <a:off x="115887" y="1009930"/>
            <a:ext cx="8712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defRPr/>
            </a:pPr>
            <a:r>
              <a:rPr lang="en-US" altLang="ja-JP" sz="2000" dirty="0" smtClean="0"/>
              <a:t>35</a:t>
            </a:r>
            <a:r>
              <a:rPr lang="ja-JP" altLang="en-US" sz="2000" dirty="0" smtClean="0"/>
              <a:t>％（</a:t>
            </a:r>
            <a:r>
              <a:rPr lang="en-US" altLang="ja-JP" sz="2000" dirty="0" smtClean="0"/>
              <a:t>15</a:t>
            </a:r>
            <a:r>
              <a:rPr lang="ja-JP" altLang="en-US" sz="2000" dirty="0" smtClean="0"/>
              <a:t>市町村）が実施。</a:t>
            </a:r>
            <a:endParaRPr lang="en-US" altLang="ja-JP" sz="2000" dirty="0" smtClean="0"/>
          </a:p>
          <a:p>
            <a:pPr eaLnBrk="1" hangingPunct="1">
              <a:spcBef>
                <a:spcPct val="0"/>
              </a:spcBef>
              <a:defRPr/>
            </a:pPr>
            <a:r>
              <a:rPr lang="ja-JP" altLang="en-US" sz="2000" dirty="0" smtClean="0"/>
              <a:t>住宅入居等支援事業の実施内容は、入居支援（不動産業者に対する物件斡旋依頼、家主等との入居契約手続き支援）を</a:t>
            </a:r>
            <a:r>
              <a:rPr lang="en-US" altLang="ja-JP" sz="2000" dirty="0" smtClean="0"/>
              <a:t>12</a:t>
            </a:r>
            <a:r>
              <a:rPr lang="ja-JP" altLang="en-US" sz="2000" dirty="0" smtClean="0"/>
              <a:t>市町村が実施。</a:t>
            </a:r>
            <a:endParaRPr lang="en-US" altLang="ja-JP" sz="2000" dirty="0" smtClean="0"/>
          </a:p>
        </p:txBody>
      </p:sp>
      <p:graphicFrame>
        <p:nvGraphicFramePr>
          <p:cNvPr id="7" name="グラフ 6"/>
          <p:cNvGraphicFramePr>
            <a:graphicFrameLocks/>
          </p:cNvGraphicFramePr>
          <p:nvPr>
            <p:extLst>
              <p:ext uri="{D42A27DB-BD31-4B8C-83A1-F6EECF244321}">
                <p14:modId xmlns:p14="http://schemas.microsoft.com/office/powerpoint/2010/main" val="2115259136"/>
              </p:ext>
            </p:extLst>
          </p:nvPr>
        </p:nvGraphicFramePr>
        <p:xfrm>
          <a:off x="115887" y="2198910"/>
          <a:ext cx="4413033" cy="447000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グラフ 8"/>
          <p:cNvGraphicFramePr>
            <a:graphicFrameLocks/>
          </p:cNvGraphicFramePr>
          <p:nvPr>
            <p:extLst>
              <p:ext uri="{D42A27DB-BD31-4B8C-83A1-F6EECF244321}">
                <p14:modId xmlns:p14="http://schemas.microsoft.com/office/powerpoint/2010/main" val="780538618"/>
              </p:ext>
            </p:extLst>
          </p:nvPr>
        </p:nvGraphicFramePr>
        <p:xfrm>
          <a:off x="4566708" y="2198910"/>
          <a:ext cx="4469788" cy="4470009"/>
        </p:xfrm>
        <a:graphic>
          <a:graphicData uri="http://schemas.openxmlformats.org/drawingml/2006/chart">
            <c:chart xmlns:c="http://schemas.openxmlformats.org/drawingml/2006/chart" xmlns:r="http://schemas.openxmlformats.org/officeDocument/2006/relationships" r:id="rId3"/>
          </a:graphicData>
        </a:graphic>
      </p:graphicFrame>
      <p:sp>
        <p:nvSpPr>
          <p:cNvPr id="2" name="正方形/長方形 1"/>
          <p:cNvSpPr/>
          <p:nvPr/>
        </p:nvSpPr>
        <p:spPr>
          <a:xfrm>
            <a:off x="7668344" y="2737983"/>
            <a:ext cx="1727310" cy="430887"/>
          </a:xfrm>
          <a:prstGeom prst="rect">
            <a:avLst/>
          </a:prstGeom>
        </p:spPr>
        <p:txBody>
          <a:bodyPr wrap="square">
            <a:spAutoFit/>
          </a:bodyPr>
          <a:lstStyle/>
          <a:p>
            <a:r>
              <a:rPr lang="ja-JP" altLang="en-US" sz="1200" dirty="0"/>
              <a:t>実施市町村数：</a:t>
            </a:r>
            <a:r>
              <a:rPr lang="en-US" altLang="ja-JP" sz="1200" dirty="0" smtClean="0"/>
              <a:t>15 </a:t>
            </a:r>
            <a:endParaRPr lang="en-US" altLang="ja-JP" sz="1200" dirty="0"/>
          </a:p>
          <a:p>
            <a:pPr>
              <a:lnSpc>
                <a:spcPts val="1200"/>
              </a:lnSpc>
            </a:pPr>
            <a:r>
              <a:rPr lang="en-US" altLang="ja-JP" sz="1200" dirty="0"/>
              <a:t>※</a:t>
            </a:r>
            <a:r>
              <a:rPr lang="ja-JP" altLang="en-US" sz="1200" dirty="0"/>
              <a:t>複数回答あり</a:t>
            </a:r>
            <a:endParaRPr lang="en-US" altLang="ja-JP" sz="1200" dirty="0"/>
          </a:p>
        </p:txBody>
      </p:sp>
      <p:sp>
        <p:nvSpPr>
          <p:cNvPr id="11" name="テキスト ボックス 10"/>
          <p:cNvSpPr txBox="1"/>
          <p:nvPr/>
        </p:nvSpPr>
        <p:spPr>
          <a:xfrm>
            <a:off x="7250812" y="26399"/>
            <a:ext cx="1569660" cy="276999"/>
          </a:xfrm>
          <a:prstGeom prst="rect">
            <a:avLst/>
          </a:prstGeom>
          <a:noFill/>
        </p:spPr>
        <p:txBody>
          <a:bodyPr wrap="none" rtlCol="0">
            <a:spAutoFit/>
          </a:bodyPr>
          <a:lstStyle/>
          <a:p>
            <a:r>
              <a:rPr kumimoji="1" lang="ja-JP" altLang="en-US" sz="1200" dirty="0" smtClean="0"/>
              <a:t>＜厚生労働省調査＞</a:t>
            </a:r>
            <a:endParaRPr kumimoji="1" lang="ja-JP" altLang="en-US" sz="1600" dirty="0"/>
          </a:p>
        </p:txBody>
      </p:sp>
      <p:sp>
        <p:nvSpPr>
          <p:cNvPr id="3" name="スライド番号プレースホルダー 2"/>
          <p:cNvSpPr>
            <a:spLocks noGrp="1"/>
          </p:cNvSpPr>
          <p:nvPr>
            <p:ph type="sldNum" sz="quarter" idx="12"/>
          </p:nvPr>
        </p:nvSpPr>
        <p:spPr>
          <a:xfrm>
            <a:off x="7046912" y="6597352"/>
            <a:ext cx="2133600" cy="365125"/>
          </a:xfrm>
        </p:spPr>
        <p:txBody>
          <a:bodyPr/>
          <a:lstStyle/>
          <a:p>
            <a:pPr>
              <a:defRPr/>
            </a:pPr>
            <a:fld id="{A4073C42-6A3B-4481-9A5D-F17DC83FF158}" type="slidenum">
              <a:rPr lang="ja-JP" altLang="en-US" smtClean="0"/>
              <a:pPr>
                <a:defRPr/>
              </a:pPr>
              <a:t>7</a:t>
            </a:fld>
            <a:endParaRPr lang="ja-JP" altLang="en-US" dirty="0"/>
          </a:p>
        </p:txBody>
      </p:sp>
      <p:graphicFrame>
        <p:nvGraphicFramePr>
          <p:cNvPr id="13" name="グラフ 12"/>
          <p:cNvGraphicFramePr>
            <a:graphicFrameLocks/>
          </p:cNvGraphicFramePr>
          <p:nvPr>
            <p:extLst>
              <p:ext uri="{D42A27DB-BD31-4B8C-83A1-F6EECF244321}">
                <p14:modId xmlns:p14="http://schemas.microsoft.com/office/powerpoint/2010/main" val="3526089511"/>
              </p:ext>
            </p:extLst>
          </p:nvPr>
        </p:nvGraphicFramePr>
        <p:xfrm>
          <a:off x="251520" y="2377895"/>
          <a:ext cx="4247107" cy="421945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グラフ 13"/>
          <p:cNvGraphicFramePr>
            <a:graphicFrameLocks/>
          </p:cNvGraphicFramePr>
          <p:nvPr>
            <p:extLst>
              <p:ext uri="{D42A27DB-BD31-4B8C-83A1-F6EECF244321}">
                <p14:modId xmlns:p14="http://schemas.microsoft.com/office/powerpoint/2010/main" val="1180532998"/>
              </p:ext>
            </p:extLst>
          </p:nvPr>
        </p:nvGraphicFramePr>
        <p:xfrm>
          <a:off x="4664553" y="2345051"/>
          <a:ext cx="4357465" cy="417772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9091696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80894" y="895518"/>
            <a:ext cx="6191107" cy="1538883"/>
          </a:xfrm>
          <a:prstGeom prst="rect">
            <a:avLst/>
          </a:prstGeom>
          <a:noFill/>
        </p:spPr>
        <p:txBody>
          <a:bodyPr wrap="square">
            <a:spAutoFit/>
          </a:bodyPr>
          <a:lstStyle/>
          <a:p>
            <a:pPr>
              <a:defRPr/>
            </a:pPr>
            <a:r>
              <a:rPr lang="ja-JP" altLang="en-US" sz="2000" b="1" dirty="0"/>
              <a:t>協議会の運営</a:t>
            </a:r>
            <a:r>
              <a:rPr lang="ja-JP" altLang="en-US" sz="2000" b="1" dirty="0" smtClean="0"/>
              <a:t>方法</a:t>
            </a:r>
            <a:endParaRPr lang="en-US" altLang="ja-JP" sz="2000" dirty="0"/>
          </a:p>
          <a:p>
            <a:pPr marL="285750" indent="-285750">
              <a:buFont typeface="Arial" panose="020B0604020202020204" pitchFamily="34" charset="0"/>
              <a:buChar char="•"/>
              <a:defRPr/>
            </a:pPr>
            <a:r>
              <a:rPr lang="ja-JP" altLang="en-US" sz="2000" dirty="0" smtClean="0"/>
              <a:t>全</a:t>
            </a:r>
            <a:r>
              <a:rPr lang="en-US" altLang="ja-JP" sz="2000" dirty="0" smtClean="0"/>
              <a:t>43</a:t>
            </a:r>
            <a:r>
              <a:rPr lang="ja-JP" altLang="en-US" sz="2000" dirty="0" smtClean="0"/>
              <a:t>市町村が協議会を設置（</a:t>
            </a:r>
            <a:r>
              <a:rPr lang="en-US" altLang="ja-JP" sz="2000" dirty="0" smtClean="0"/>
              <a:t>36</a:t>
            </a:r>
            <a:r>
              <a:rPr lang="ja-JP" altLang="en-US" sz="2000" dirty="0" smtClean="0"/>
              <a:t>箇所）</a:t>
            </a:r>
            <a:endParaRPr lang="en-US" altLang="ja-JP" sz="2000" dirty="0" smtClean="0"/>
          </a:p>
          <a:p>
            <a:pPr marL="285750" indent="-285750">
              <a:buFont typeface="Arial" panose="020B0604020202020204" pitchFamily="34" charset="0"/>
              <a:buChar char="•"/>
              <a:defRPr/>
            </a:pPr>
            <a:r>
              <a:rPr lang="ja-JP" altLang="en-US" sz="2000" dirty="0"/>
              <a:t>協</a:t>
            </a:r>
            <a:r>
              <a:rPr lang="ja-JP" altLang="en-US" sz="2000" dirty="0" smtClean="0"/>
              <a:t>議会の運営方法は直営で実施が</a:t>
            </a:r>
            <a:r>
              <a:rPr lang="en-US" altLang="ja-JP" sz="2000" dirty="0" smtClean="0"/>
              <a:t>58</a:t>
            </a:r>
            <a:r>
              <a:rPr lang="ja-JP" altLang="en-US" sz="2000" dirty="0" smtClean="0"/>
              <a:t>％（</a:t>
            </a:r>
            <a:r>
              <a:rPr lang="en-US" altLang="ja-JP" sz="2000" dirty="0" smtClean="0"/>
              <a:t>21</a:t>
            </a:r>
            <a:r>
              <a:rPr lang="ja-JP" altLang="en-US" sz="2000" dirty="0" smtClean="0"/>
              <a:t>箇所）、</a:t>
            </a:r>
            <a:endParaRPr lang="en-US" altLang="ja-JP" sz="2000" dirty="0" smtClean="0"/>
          </a:p>
          <a:p>
            <a:pPr marL="285750" indent="-285750">
              <a:buFont typeface="Arial" panose="020B0604020202020204" pitchFamily="34" charset="0"/>
              <a:buChar char="•"/>
              <a:defRPr/>
            </a:pPr>
            <a:r>
              <a:rPr lang="ja-JP" altLang="en-US" sz="2000" dirty="0" smtClean="0"/>
              <a:t>委託で実施が</a:t>
            </a:r>
            <a:r>
              <a:rPr lang="en-US" altLang="ja-JP" sz="2000" dirty="0" smtClean="0"/>
              <a:t>25</a:t>
            </a:r>
            <a:r>
              <a:rPr lang="ja-JP" altLang="en-US" sz="2000" dirty="0" smtClean="0"/>
              <a:t>％（</a:t>
            </a:r>
            <a:r>
              <a:rPr lang="en-US" altLang="ja-JP" sz="2000" dirty="0" smtClean="0"/>
              <a:t>9</a:t>
            </a:r>
            <a:r>
              <a:rPr lang="ja-JP" altLang="en-US" sz="2000" dirty="0" smtClean="0"/>
              <a:t>箇所）</a:t>
            </a:r>
            <a:endParaRPr lang="en-US" altLang="ja-JP" sz="2000" dirty="0"/>
          </a:p>
          <a:p>
            <a:pPr>
              <a:defRPr/>
            </a:pPr>
            <a:endParaRPr lang="en-US" altLang="ja-JP" sz="1400" dirty="0"/>
          </a:p>
        </p:txBody>
      </p:sp>
      <p:sp>
        <p:nvSpPr>
          <p:cNvPr id="3" name="タイトル 3"/>
          <p:cNvSpPr txBox="1">
            <a:spLocks/>
          </p:cNvSpPr>
          <p:nvPr/>
        </p:nvSpPr>
        <p:spPr>
          <a:xfrm>
            <a:off x="457200" y="212918"/>
            <a:ext cx="8218488" cy="561975"/>
          </a:xfrm>
          <a:prstGeom prst="roundRect">
            <a:avLst/>
          </a:prstGeom>
          <a:gradFill flip="none" rotWithShape="1">
            <a:gsLst>
              <a:gs pos="67000">
                <a:srgbClr val="73F194"/>
              </a:gs>
              <a:gs pos="100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lvl1pPr algn="ctr" rtl="0" eaLnBrk="0" fontAlgn="base" hangingPunct="0">
              <a:spcBef>
                <a:spcPct val="0"/>
              </a:spcBef>
              <a:spcAft>
                <a:spcPct val="0"/>
              </a:spcAft>
              <a:defRPr kumimoji="1" sz="4400" kern="1200">
                <a:solidFill>
                  <a:schemeClr val="dk1"/>
                </a:solidFill>
                <a:latin typeface="+mn-lt"/>
                <a:ea typeface="+mn-ea"/>
                <a:cs typeface="+mn-cs"/>
              </a:defRPr>
            </a:lvl1pPr>
            <a:lvl2pPr algn="ctr" rtl="0" eaLnBrk="0" fontAlgn="base" hangingPunct="0">
              <a:spcBef>
                <a:spcPct val="0"/>
              </a:spcBef>
              <a:spcAft>
                <a:spcPct val="0"/>
              </a:spcAft>
              <a:defRPr kumimoji="1" sz="4400">
                <a:solidFill>
                  <a:schemeClr val="dk1"/>
                </a:solidFill>
                <a:latin typeface="+mn-lt"/>
                <a:ea typeface="+mn-ea"/>
                <a:cs typeface="+mn-cs"/>
              </a:defRPr>
            </a:lvl2pPr>
            <a:lvl3pPr algn="ctr" rtl="0" eaLnBrk="0" fontAlgn="base" hangingPunct="0">
              <a:spcBef>
                <a:spcPct val="0"/>
              </a:spcBef>
              <a:spcAft>
                <a:spcPct val="0"/>
              </a:spcAft>
              <a:defRPr kumimoji="1" sz="4400">
                <a:solidFill>
                  <a:schemeClr val="dk1"/>
                </a:solidFill>
                <a:latin typeface="+mn-lt"/>
                <a:ea typeface="+mn-ea"/>
                <a:cs typeface="+mn-cs"/>
              </a:defRPr>
            </a:lvl3pPr>
            <a:lvl4pPr algn="ctr" rtl="0" eaLnBrk="0" fontAlgn="base" hangingPunct="0">
              <a:spcBef>
                <a:spcPct val="0"/>
              </a:spcBef>
              <a:spcAft>
                <a:spcPct val="0"/>
              </a:spcAft>
              <a:defRPr kumimoji="1" sz="4400">
                <a:solidFill>
                  <a:schemeClr val="dk1"/>
                </a:solidFill>
                <a:latin typeface="+mn-lt"/>
                <a:ea typeface="+mn-ea"/>
                <a:cs typeface="+mn-cs"/>
              </a:defRPr>
            </a:lvl4pPr>
            <a:lvl5pPr algn="ctr" rtl="0" eaLnBrk="0" fontAlgn="base" hangingPunct="0">
              <a:spcBef>
                <a:spcPct val="0"/>
              </a:spcBef>
              <a:spcAft>
                <a:spcPct val="0"/>
              </a:spcAft>
              <a:defRPr kumimoji="1" sz="4400">
                <a:solidFill>
                  <a:schemeClr val="dk1"/>
                </a:solidFill>
                <a:latin typeface="+mn-lt"/>
                <a:ea typeface="+mn-ea"/>
                <a:cs typeface="+mn-cs"/>
              </a:defRPr>
            </a:lvl5pPr>
            <a:lvl6pPr marL="457200" algn="ctr" rtl="0" fontAlgn="base">
              <a:spcBef>
                <a:spcPct val="0"/>
              </a:spcBef>
              <a:spcAft>
                <a:spcPct val="0"/>
              </a:spcAft>
              <a:defRPr kumimoji="1" sz="4400">
                <a:solidFill>
                  <a:schemeClr val="dk1"/>
                </a:solidFill>
                <a:latin typeface="+mn-lt"/>
                <a:ea typeface="+mn-ea"/>
                <a:cs typeface="+mn-cs"/>
              </a:defRPr>
            </a:lvl6pPr>
            <a:lvl7pPr marL="914400" algn="ctr" rtl="0" fontAlgn="base">
              <a:spcBef>
                <a:spcPct val="0"/>
              </a:spcBef>
              <a:spcAft>
                <a:spcPct val="0"/>
              </a:spcAft>
              <a:defRPr kumimoji="1" sz="4400">
                <a:solidFill>
                  <a:schemeClr val="dk1"/>
                </a:solidFill>
                <a:latin typeface="+mn-lt"/>
                <a:ea typeface="+mn-ea"/>
                <a:cs typeface="+mn-cs"/>
              </a:defRPr>
            </a:lvl7pPr>
            <a:lvl8pPr marL="1371600" algn="ctr" rtl="0" fontAlgn="base">
              <a:spcBef>
                <a:spcPct val="0"/>
              </a:spcBef>
              <a:spcAft>
                <a:spcPct val="0"/>
              </a:spcAft>
              <a:defRPr kumimoji="1" sz="4400">
                <a:solidFill>
                  <a:schemeClr val="dk1"/>
                </a:solidFill>
                <a:latin typeface="+mn-lt"/>
                <a:ea typeface="+mn-ea"/>
                <a:cs typeface="+mn-cs"/>
              </a:defRPr>
            </a:lvl8pPr>
            <a:lvl9pPr marL="1828800" algn="ctr" rtl="0" fontAlgn="base">
              <a:spcBef>
                <a:spcPct val="0"/>
              </a:spcBef>
              <a:spcAft>
                <a:spcPct val="0"/>
              </a:spcAft>
              <a:defRPr kumimoji="1" sz="4400">
                <a:solidFill>
                  <a:schemeClr val="dk1"/>
                </a:solidFill>
                <a:latin typeface="+mn-lt"/>
                <a:ea typeface="+mn-ea"/>
                <a:cs typeface="+mn-cs"/>
              </a:defRPr>
            </a:lvl9pPr>
          </a:lstStyle>
          <a:p>
            <a:pPr fontAlgn="auto">
              <a:spcBef>
                <a:spcPts val="0"/>
              </a:spcBef>
              <a:spcAft>
                <a:spcPts val="0"/>
              </a:spcAft>
              <a:defRPr/>
            </a:pPr>
            <a:r>
              <a:rPr lang="en-US" altLang="ja-JP" sz="2400" b="1" dirty="0"/>
              <a:t>Ⅴ</a:t>
            </a:r>
            <a:r>
              <a:rPr lang="ja-JP" altLang="en-US" sz="2400" b="1" dirty="0" smtClean="0"/>
              <a:t>　（自立支援）協議会</a:t>
            </a:r>
            <a:endParaRPr lang="ja-JP" altLang="en-US" sz="2400" b="1" dirty="0"/>
          </a:p>
        </p:txBody>
      </p:sp>
      <p:graphicFrame>
        <p:nvGraphicFramePr>
          <p:cNvPr id="8" name="グラフ 7"/>
          <p:cNvGraphicFramePr>
            <a:graphicFrameLocks/>
          </p:cNvGraphicFramePr>
          <p:nvPr>
            <p:extLst>
              <p:ext uri="{D42A27DB-BD31-4B8C-83A1-F6EECF244321}">
                <p14:modId xmlns:p14="http://schemas.microsoft.com/office/powerpoint/2010/main" val="185961851"/>
              </p:ext>
            </p:extLst>
          </p:nvPr>
        </p:nvGraphicFramePr>
        <p:xfrm>
          <a:off x="148382" y="2285232"/>
          <a:ext cx="8836124" cy="4368993"/>
        </p:xfrm>
        <a:graphic>
          <a:graphicData uri="http://schemas.openxmlformats.org/drawingml/2006/chart">
            <c:chart xmlns:c="http://schemas.openxmlformats.org/drawingml/2006/chart" xmlns:r="http://schemas.openxmlformats.org/officeDocument/2006/relationships" r:id="rId2"/>
          </a:graphicData>
        </a:graphic>
      </p:graphicFrame>
      <p:sp>
        <p:nvSpPr>
          <p:cNvPr id="5" name="テキスト ボックス 4"/>
          <p:cNvSpPr txBox="1"/>
          <p:nvPr/>
        </p:nvSpPr>
        <p:spPr>
          <a:xfrm>
            <a:off x="7680696" y="865546"/>
            <a:ext cx="1440160" cy="307777"/>
          </a:xfrm>
          <a:prstGeom prst="rect">
            <a:avLst/>
          </a:prstGeom>
          <a:noFill/>
        </p:spPr>
        <p:txBody>
          <a:bodyPr wrap="square" rtlCol="0">
            <a:spAutoFit/>
          </a:bodyPr>
          <a:lstStyle/>
          <a:p>
            <a:r>
              <a:rPr kumimoji="1" lang="ja-JP" altLang="en-US" sz="1400" dirty="0" smtClean="0"/>
              <a:t>設置箇所数：</a:t>
            </a:r>
            <a:r>
              <a:rPr kumimoji="1" lang="en-US" altLang="ja-JP" sz="1400" dirty="0" smtClean="0"/>
              <a:t>36</a:t>
            </a:r>
            <a:endParaRPr kumimoji="1" lang="ja-JP" altLang="en-US" sz="1400" dirty="0"/>
          </a:p>
        </p:txBody>
      </p:sp>
      <p:sp>
        <p:nvSpPr>
          <p:cNvPr id="11" name="テキスト ボックス 10"/>
          <p:cNvSpPr txBox="1"/>
          <p:nvPr/>
        </p:nvSpPr>
        <p:spPr>
          <a:xfrm>
            <a:off x="7234826" y="-12734"/>
            <a:ext cx="1569660" cy="276999"/>
          </a:xfrm>
          <a:prstGeom prst="rect">
            <a:avLst/>
          </a:prstGeom>
          <a:noFill/>
        </p:spPr>
        <p:txBody>
          <a:bodyPr wrap="none" rtlCol="0">
            <a:spAutoFit/>
          </a:bodyPr>
          <a:lstStyle/>
          <a:p>
            <a:r>
              <a:rPr kumimoji="1" lang="ja-JP" altLang="en-US" sz="1200" dirty="0" smtClean="0"/>
              <a:t>＜厚生労働省調査＞</a:t>
            </a:r>
            <a:endParaRPr kumimoji="1" lang="ja-JP" altLang="en-US" sz="1600" dirty="0"/>
          </a:p>
        </p:txBody>
      </p:sp>
      <p:sp>
        <p:nvSpPr>
          <p:cNvPr id="2" name="スライド番号プレースホルダー 1"/>
          <p:cNvSpPr>
            <a:spLocks noGrp="1"/>
          </p:cNvSpPr>
          <p:nvPr>
            <p:ph type="sldNum" sz="quarter" idx="12"/>
          </p:nvPr>
        </p:nvSpPr>
        <p:spPr>
          <a:xfrm>
            <a:off x="7046912" y="6597352"/>
            <a:ext cx="2133600" cy="365125"/>
          </a:xfrm>
        </p:spPr>
        <p:txBody>
          <a:bodyPr/>
          <a:lstStyle/>
          <a:p>
            <a:pPr>
              <a:defRPr/>
            </a:pPr>
            <a:fld id="{A4073C42-6A3B-4481-9A5D-F17DC83FF158}" type="slidenum">
              <a:rPr lang="ja-JP" altLang="en-US" smtClean="0"/>
              <a:pPr>
                <a:defRPr/>
              </a:pPr>
              <a:t>8</a:t>
            </a:fld>
            <a:endParaRPr lang="ja-JP" altLang="en-US" dirty="0"/>
          </a:p>
        </p:txBody>
      </p:sp>
      <p:sp>
        <p:nvSpPr>
          <p:cNvPr id="15" name="テキスト ボックス 1"/>
          <p:cNvSpPr txBox="1"/>
          <p:nvPr/>
        </p:nvSpPr>
        <p:spPr>
          <a:xfrm>
            <a:off x="6281662" y="2409010"/>
            <a:ext cx="1530499" cy="28202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100" dirty="0"/>
              <a:t>※</a:t>
            </a:r>
            <a:r>
              <a:rPr lang="ja-JP" altLang="en-US" sz="1100" dirty="0"/>
              <a:t>専門部会は除く</a:t>
            </a:r>
          </a:p>
        </p:txBody>
      </p:sp>
      <p:graphicFrame>
        <p:nvGraphicFramePr>
          <p:cNvPr id="16" name="グラフ 15"/>
          <p:cNvGraphicFramePr>
            <a:graphicFrameLocks/>
          </p:cNvGraphicFramePr>
          <p:nvPr>
            <p:extLst>
              <p:ext uri="{D42A27DB-BD31-4B8C-83A1-F6EECF244321}">
                <p14:modId xmlns:p14="http://schemas.microsoft.com/office/powerpoint/2010/main" val="236388484"/>
              </p:ext>
            </p:extLst>
          </p:nvPr>
        </p:nvGraphicFramePr>
        <p:xfrm>
          <a:off x="180894" y="2336127"/>
          <a:ext cx="8711585" cy="43446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グラフ 16"/>
          <p:cNvGraphicFramePr>
            <a:graphicFrameLocks/>
          </p:cNvGraphicFramePr>
          <p:nvPr>
            <p:extLst>
              <p:ext uri="{D42A27DB-BD31-4B8C-83A1-F6EECF244321}">
                <p14:modId xmlns:p14="http://schemas.microsoft.com/office/powerpoint/2010/main" val="2864743322"/>
              </p:ext>
            </p:extLst>
          </p:nvPr>
        </p:nvGraphicFramePr>
        <p:xfrm>
          <a:off x="5868144" y="825788"/>
          <a:ext cx="2807544" cy="162779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118918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3"/>
          <p:cNvSpPr txBox="1">
            <a:spLocks/>
          </p:cNvSpPr>
          <p:nvPr/>
        </p:nvSpPr>
        <p:spPr>
          <a:xfrm>
            <a:off x="457200" y="274638"/>
            <a:ext cx="8218488" cy="561975"/>
          </a:xfrm>
          <a:prstGeom prst="roundRect">
            <a:avLst/>
          </a:prstGeom>
          <a:gradFill flip="none" rotWithShape="1">
            <a:gsLst>
              <a:gs pos="68000">
                <a:srgbClr val="73F194"/>
              </a:gs>
              <a:gs pos="100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lvl1pPr algn="ctr" rtl="0" eaLnBrk="0" fontAlgn="base" hangingPunct="0">
              <a:spcBef>
                <a:spcPct val="0"/>
              </a:spcBef>
              <a:spcAft>
                <a:spcPct val="0"/>
              </a:spcAft>
              <a:defRPr kumimoji="1" sz="4400" kern="1200">
                <a:solidFill>
                  <a:schemeClr val="dk1"/>
                </a:solidFill>
                <a:latin typeface="+mn-lt"/>
                <a:ea typeface="+mn-ea"/>
                <a:cs typeface="+mn-cs"/>
              </a:defRPr>
            </a:lvl1pPr>
            <a:lvl2pPr algn="ctr" rtl="0" eaLnBrk="0" fontAlgn="base" hangingPunct="0">
              <a:spcBef>
                <a:spcPct val="0"/>
              </a:spcBef>
              <a:spcAft>
                <a:spcPct val="0"/>
              </a:spcAft>
              <a:defRPr kumimoji="1" sz="4400">
                <a:solidFill>
                  <a:schemeClr val="dk1"/>
                </a:solidFill>
                <a:latin typeface="+mn-lt"/>
                <a:ea typeface="+mn-ea"/>
                <a:cs typeface="+mn-cs"/>
              </a:defRPr>
            </a:lvl2pPr>
            <a:lvl3pPr algn="ctr" rtl="0" eaLnBrk="0" fontAlgn="base" hangingPunct="0">
              <a:spcBef>
                <a:spcPct val="0"/>
              </a:spcBef>
              <a:spcAft>
                <a:spcPct val="0"/>
              </a:spcAft>
              <a:defRPr kumimoji="1" sz="4400">
                <a:solidFill>
                  <a:schemeClr val="dk1"/>
                </a:solidFill>
                <a:latin typeface="+mn-lt"/>
                <a:ea typeface="+mn-ea"/>
                <a:cs typeface="+mn-cs"/>
              </a:defRPr>
            </a:lvl3pPr>
            <a:lvl4pPr algn="ctr" rtl="0" eaLnBrk="0" fontAlgn="base" hangingPunct="0">
              <a:spcBef>
                <a:spcPct val="0"/>
              </a:spcBef>
              <a:spcAft>
                <a:spcPct val="0"/>
              </a:spcAft>
              <a:defRPr kumimoji="1" sz="4400">
                <a:solidFill>
                  <a:schemeClr val="dk1"/>
                </a:solidFill>
                <a:latin typeface="+mn-lt"/>
                <a:ea typeface="+mn-ea"/>
                <a:cs typeface="+mn-cs"/>
              </a:defRPr>
            </a:lvl4pPr>
            <a:lvl5pPr algn="ctr" rtl="0" eaLnBrk="0" fontAlgn="base" hangingPunct="0">
              <a:spcBef>
                <a:spcPct val="0"/>
              </a:spcBef>
              <a:spcAft>
                <a:spcPct val="0"/>
              </a:spcAft>
              <a:defRPr kumimoji="1" sz="4400">
                <a:solidFill>
                  <a:schemeClr val="dk1"/>
                </a:solidFill>
                <a:latin typeface="+mn-lt"/>
                <a:ea typeface="+mn-ea"/>
                <a:cs typeface="+mn-cs"/>
              </a:defRPr>
            </a:lvl5pPr>
            <a:lvl6pPr marL="457200" algn="ctr" rtl="0" fontAlgn="base">
              <a:spcBef>
                <a:spcPct val="0"/>
              </a:spcBef>
              <a:spcAft>
                <a:spcPct val="0"/>
              </a:spcAft>
              <a:defRPr kumimoji="1" sz="4400">
                <a:solidFill>
                  <a:schemeClr val="dk1"/>
                </a:solidFill>
                <a:latin typeface="+mn-lt"/>
                <a:ea typeface="+mn-ea"/>
                <a:cs typeface="+mn-cs"/>
              </a:defRPr>
            </a:lvl6pPr>
            <a:lvl7pPr marL="914400" algn="ctr" rtl="0" fontAlgn="base">
              <a:spcBef>
                <a:spcPct val="0"/>
              </a:spcBef>
              <a:spcAft>
                <a:spcPct val="0"/>
              </a:spcAft>
              <a:defRPr kumimoji="1" sz="4400">
                <a:solidFill>
                  <a:schemeClr val="dk1"/>
                </a:solidFill>
                <a:latin typeface="+mn-lt"/>
                <a:ea typeface="+mn-ea"/>
                <a:cs typeface="+mn-cs"/>
              </a:defRPr>
            </a:lvl7pPr>
            <a:lvl8pPr marL="1371600" algn="ctr" rtl="0" fontAlgn="base">
              <a:spcBef>
                <a:spcPct val="0"/>
              </a:spcBef>
              <a:spcAft>
                <a:spcPct val="0"/>
              </a:spcAft>
              <a:defRPr kumimoji="1" sz="4400">
                <a:solidFill>
                  <a:schemeClr val="dk1"/>
                </a:solidFill>
                <a:latin typeface="+mn-lt"/>
                <a:ea typeface="+mn-ea"/>
                <a:cs typeface="+mn-cs"/>
              </a:defRPr>
            </a:lvl8pPr>
            <a:lvl9pPr marL="1828800" algn="ctr" rtl="0" fontAlgn="base">
              <a:spcBef>
                <a:spcPct val="0"/>
              </a:spcBef>
              <a:spcAft>
                <a:spcPct val="0"/>
              </a:spcAft>
              <a:defRPr kumimoji="1" sz="4400">
                <a:solidFill>
                  <a:schemeClr val="dk1"/>
                </a:solidFill>
                <a:latin typeface="+mn-lt"/>
                <a:ea typeface="+mn-ea"/>
                <a:cs typeface="+mn-cs"/>
              </a:defRPr>
            </a:lvl9pPr>
          </a:lstStyle>
          <a:p>
            <a:pPr fontAlgn="auto">
              <a:spcBef>
                <a:spcPts val="0"/>
              </a:spcBef>
              <a:spcAft>
                <a:spcPts val="0"/>
              </a:spcAft>
              <a:defRPr/>
            </a:pPr>
            <a:r>
              <a:rPr lang="en-US" altLang="ja-JP" sz="2400" b="1" dirty="0" smtClean="0"/>
              <a:t>Ⅴ</a:t>
            </a:r>
            <a:r>
              <a:rPr lang="ja-JP" altLang="en-US" sz="2400" b="1" dirty="0" smtClean="0"/>
              <a:t>　（自立支援）協議会</a:t>
            </a:r>
            <a:endParaRPr lang="ja-JP" altLang="en-US" sz="2400" b="1" dirty="0"/>
          </a:p>
        </p:txBody>
      </p:sp>
      <p:sp>
        <p:nvSpPr>
          <p:cNvPr id="4" name="テキスト ボックス 3"/>
          <p:cNvSpPr txBox="1"/>
          <p:nvPr/>
        </p:nvSpPr>
        <p:spPr>
          <a:xfrm>
            <a:off x="184815" y="714615"/>
            <a:ext cx="8834438" cy="1631216"/>
          </a:xfrm>
          <a:prstGeom prst="rect">
            <a:avLst/>
          </a:prstGeom>
          <a:noFill/>
        </p:spPr>
        <p:txBody>
          <a:bodyPr>
            <a:spAutoFit/>
          </a:bodyPr>
          <a:lstStyle/>
          <a:p>
            <a:pPr>
              <a:defRPr/>
            </a:pPr>
            <a:endParaRPr lang="en-US" altLang="ja-JP" sz="2000" dirty="0"/>
          </a:p>
          <a:p>
            <a:pPr marL="285750" indent="-285750">
              <a:buFont typeface="Arial" panose="020B0604020202020204" pitchFamily="34" charset="0"/>
              <a:buChar char="•"/>
              <a:defRPr/>
            </a:pPr>
            <a:r>
              <a:rPr lang="ja-JP" altLang="en-US" sz="2000" dirty="0" smtClean="0"/>
              <a:t>協議会の専門部会について、設置は</a:t>
            </a:r>
            <a:r>
              <a:rPr lang="en-US" altLang="ja-JP" sz="2000" dirty="0" smtClean="0"/>
              <a:t>92</a:t>
            </a:r>
            <a:r>
              <a:rPr lang="ja-JP" altLang="en-US" sz="2000" dirty="0" smtClean="0"/>
              <a:t>％（</a:t>
            </a:r>
            <a:r>
              <a:rPr lang="en-US" altLang="ja-JP" sz="2000" dirty="0"/>
              <a:t> </a:t>
            </a:r>
            <a:r>
              <a:rPr lang="en-US" altLang="ja-JP" sz="2000" dirty="0" smtClean="0"/>
              <a:t>36</a:t>
            </a:r>
            <a:r>
              <a:rPr lang="ja-JP" altLang="en-US" sz="2000" dirty="0" smtClean="0"/>
              <a:t>箇所中</a:t>
            </a:r>
            <a:r>
              <a:rPr lang="en-US" altLang="ja-JP" sz="2000" dirty="0" smtClean="0"/>
              <a:t>33</a:t>
            </a:r>
            <a:r>
              <a:rPr lang="ja-JP" altLang="en-US" sz="2000" dirty="0" smtClean="0"/>
              <a:t>箇所）、</a:t>
            </a:r>
            <a:endParaRPr lang="en-US" altLang="ja-JP" sz="2000" dirty="0"/>
          </a:p>
          <a:p>
            <a:pPr>
              <a:defRPr/>
            </a:pPr>
            <a:r>
              <a:rPr lang="ja-JP" altLang="en-US" sz="2000" dirty="0"/>
              <a:t>　 </a:t>
            </a:r>
            <a:r>
              <a:rPr lang="ja-JP" altLang="en-US" sz="2000" dirty="0" smtClean="0"/>
              <a:t>  未設置は</a:t>
            </a:r>
            <a:r>
              <a:rPr lang="en-US" altLang="ja-JP" sz="2000" dirty="0" smtClean="0"/>
              <a:t>8</a:t>
            </a:r>
            <a:r>
              <a:rPr lang="ja-JP" altLang="en-US" sz="2000" dirty="0" smtClean="0"/>
              <a:t>％（</a:t>
            </a:r>
            <a:r>
              <a:rPr lang="en-US" altLang="ja-JP" sz="2000" dirty="0"/>
              <a:t> </a:t>
            </a:r>
            <a:r>
              <a:rPr lang="en-US" altLang="ja-JP" sz="2000" dirty="0" smtClean="0"/>
              <a:t>36</a:t>
            </a:r>
            <a:r>
              <a:rPr lang="ja-JP" altLang="en-US" sz="2000" dirty="0" smtClean="0"/>
              <a:t>箇所中</a:t>
            </a:r>
            <a:r>
              <a:rPr lang="en-US" altLang="ja-JP" sz="2000" dirty="0" smtClean="0"/>
              <a:t>3</a:t>
            </a:r>
            <a:r>
              <a:rPr lang="ja-JP" altLang="en-US" sz="2000" dirty="0" smtClean="0"/>
              <a:t>箇所）</a:t>
            </a:r>
            <a:endParaRPr lang="en-US" altLang="ja-JP" sz="2000" dirty="0" smtClean="0"/>
          </a:p>
          <a:p>
            <a:pPr marL="285750" indent="-285750">
              <a:buFont typeface="Arial" panose="020B0604020202020204" pitchFamily="34" charset="0"/>
              <a:buChar char="•"/>
              <a:defRPr/>
            </a:pPr>
            <a:r>
              <a:rPr lang="ja-JP" altLang="en-US" sz="2000" dirty="0" smtClean="0"/>
              <a:t>協議会の専門部会設置の種類は、課題別設置が</a:t>
            </a:r>
            <a:r>
              <a:rPr lang="en-US" altLang="ja-JP" dirty="0" smtClean="0"/>
              <a:t>83</a:t>
            </a:r>
            <a:r>
              <a:rPr lang="ja-JP" altLang="en-US" dirty="0" smtClean="0"/>
              <a:t>％</a:t>
            </a:r>
            <a:r>
              <a:rPr lang="ja-JP" altLang="en-US" sz="2000" dirty="0" smtClean="0"/>
              <a:t>（回答数</a:t>
            </a:r>
            <a:r>
              <a:rPr lang="en-US" altLang="ja-JP" sz="2000" dirty="0" smtClean="0"/>
              <a:t>30</a:t>
            </a:r>
            <a:r>
              <a:rPr lang="ja-JP" altLang="en-US" sz="2000" dirty="0" smtClean="0"/>
              <a:t>）</a:t>
            </a:r>
            <a:endParaRPr lang="en-US" altLang="ja-JP" sz="2000" dirty="0" smtClean="0"/>
          </a:p>
          <a:p>
            <a:pPr>
              <a:defRPr/>
            </a:pPr>
            <a:r>
              <a:rPr lang="ja-JP" altLang="en-US" sz="2000" dirty="0"/>
              <a:t>　</a:t>
            </a:r>
            <a:r>
              <a:rPr lang="ja-JP" altLang="en-US" sz="2000" dirty="0" smtClean="0"/>
              <a:t>　</a:t>
            </a:r>
            <a:endParaRPr lang="en-US" altLang="ja-JP" sz="1400" dirty="0"/>
          </a:p>
        </p:txBody>
      </p:sp>
      <p:graphicFrame>
        <p:nvGraphicFramePr>
          <p:cNvPr id="7" name="グラフ 6"/>
          <p:cNvGraphicFramePr>
            <a:graphicFrameLocks/>
          </p:cNvGraphicFramePr>
          <p:nvPr>
            <p:extLst>
              <p:ext uri="{D42A27DB-BD31-4B8C-83A1-F6EECF244321}">
                <p14:modId xmlns:p14="http://schemas.microsoft.com/office/powerpoint/2010/main" val="3971823184"/>
              </p:ext>
            </p:extLst>
          </p:nvPr>
        </p:nvGraphicFramePr>
        <p:xfrm>
          <a:off x="149225" y="2132856"/>
          <a:ext cx="4468706" cy="455051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グラフ 8"/>
          <p:cNvGraphicFramePr>
            <a:graphicFrameLocks/>
          </p:cNvGraphicFramePr>
          <p:nvPr>
            <p:extLst>
              <p:ext uri="{D42A27DB-BD31-4B8C-83A1-F6EECF244321}">
                <p14:modId xmlns:p14="http://schemas.microsoft.com/office/powerpoint/2010/main" val="855772811"/>
              </p:ext>
            </p:extLst>
          </p:nvPr>
        </p:nvGraphicFramePr>
        <p:xfrm>
          <a:off x="4566444" y="2132857"/>
          <a:ext cx="4417219" cy="4550516"/>
        </p:xfrm>
        <a:graphic>
          <a:graphicData uri="http://schemas.openxmlformats.org/drawingml/2006/chart">
            <c:chart xmlns:c="http://schemas.openxmlformats.org/drawingml/2006/chart" xmlns:r="http://schemas.openxmlformats.org/officeDocument/2006/relationships" r:id="rId3"/>
          </a:graphicData>
        </a:graphic>
      </p:graphicFrame>
      <p:sp>
        <p:nvSpPr>
          <p:cNvPr id="10" name="テキスト ボックス 9"/>
          <p:cNvSpPr txBox="1"/>
          <p:nvPr/>
        </p:nvSpPr>
        <p:spPr>
          <a:xfrm>
            <a:off x="7250812" y="26399"/>
            <a:ext cx="1569660" cy="276999"/>
          </a:xfrm>
          <a:prstGeom prst="rect">
            <a:avLst/>
          </a:prstGeom>
          <a:noFill/>
        </p:spPr>
        <p:txBody>
          <a:bodyPr wrap="none" rtlCol="0">
            <a:spAutoFit/>
          </a:bodyPr>
          <a:lstStyle/>
          <a:p>
            <a:r>
              <a:rPr kumimoji="1" lang="ja-JP" altLang="en-US" sz="1200" dirty="0" smtClean="0"/>
              <a:t>＜厚生労働省調査＞</a:t>
            </a:r>
            <a:endParaRPr kumimoji="1" lang="ja-JP" altLang="en-US" sz="1600" dirty="0"/>
          </a:p>
        </p:txBody>
      </p:sp>
      <p:sp>
        <p:nvSpPr>
          <p:cNvPr id="2" name="スライド番号プレースホルダー 1"/>
          <p:cNvSpPr>
            <a:spLocks noGrp="1"/>
          </p:cNvSpPr>
          <p:nvPr>
            <p:ph type="sldNum" sz="quarter" idx="12"/>
          </p:nvPr>
        </p:nvSpPr>
        <p:spPr>
          <a:xfrm>
            <a:off x="7046912" y="6609676"/>
            <a:ext cx="2133600" cy="365125"/>
          </a:xfrm>
        </p:spPr>
        <p:txBody>
          <a:bodyPr/>
          <a:lstStyle/>
          <a:p>
            <a:pPr>
              <a:defRPr/>
            </a:pPr>
            <a:fld id="{A4073C42-6A3B-4481-9A5D-F17DC83FF158}" type="slidenum">
              <a:rPr lang="ja-JP" altLang="en-US" smtClean="0"/>
              <a:pPr>
                <a:defRPr/>
              </a:pPr>
              <a:t>9</a:t>
            </a:fld>
            <a:endParaRPr lang="ja-JP" altLang="en-US" dirty="0"/>
          </a:p>
        </p:txBody>
      </p:sp>
      <p:sp>
        <p:nvSpPr>
          <p:cNvPr id="11" name="テキスト ボックス 19"/>
          <p:cNvSpPr txBox="1"/>
          <p:nvPr/>
        </p:nvSpPr>
        <p:spPr>
          <a:xfrm>
            <a:off x="3406524" y="2597130"/>
            <a:ext cx="1106598" cy="31983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en-US" altLang="ja-JP" sz="1000" dirty="0"/>
              <a:t>※</a:t>
            </a:r>
            <a:r>
              <a:rPr kumimoji="1" lang="ja-JP" altLang="en-US" sz="1000" dirty="0"/>
              <a:t>複数回答あり</a:t>
            </a:r>
            <a:endParaRPr kumimoji="1" lang="en-US" altLang="ja-JP" sz="1000" dirty="0"/>
          </a:p>
        </p:txBody>
      </p:sp>
      <p:graphicFrame>
        <p:nvGraphicFramePr>
          <p:cNvPr id="13" name="グラフ 12"/>
          <p:cNvGraphicFramePr>
            <a:graphicFrameLocks/>
          </p:cNvGraphicFramePr>
          <p:nvPr>
            <p:extLst>
              <p:ext uri="{D42A27DB-BD31-4B8C-83A1-F6EECF244321}">
                <p14:modId xmlns:p14="http://schemas.microsoft.com/office/powerpoint/2010/main" val="3381695378"/>
              </p:ext>
            </p:extLst>
          </p:nvPr>
        </p:nvGraphicFramePr>
        <p:xfrm>
          <a:off x="242079" y="2233806"/>
          <a:ext cx="4253310" cy="4470775"/>
        </p:xfrm>
        <a:graphic>
          <a:graphicData uri="http://schemas.openxmlformats.org/drawingml/2006/chart">
            <c:chart xmlns:c="http://schemas.openxmlformats.org/drawingml/2006/chart" xmlns:r="http://schemas.openxmlformats.org/officeDocument/2006/relationships" r:id="rId4"/>
          </a:graphicData>
        </a:graphic>
      </p:graphicFrame>
      <p:sp>
        <p:nvSpPr>
          <p:cNvPr id="16" name="テキスト ボックス 19"/>
          <p:cNvSpPr txBox="1"/>
          <p:nvPr/>
        </p:nvSpPr>
        <p:spPr>
          <a:xfrm>
            <a:off x="7381203" y="2461627"/>
            <a:ext cx="1602460" cy="648361"/>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en-US" altLang="ja-JP" sz="1050" dirty="0"/>
              <a:t>※</a:t>
            </a:r>
            <a:r>
              <a:rPr kumimoji="1" lang="ja-JP" altLang="en-US" sz="1050" dirty="0"/>
              <a:t>専門部会</a:t>
            </a:r>
            <a:r>
              <a:rPr kumimoji="1" lang="en-US" altLang="ja-JP" sz="1050" dirty="0"/>
              <a:t>(</a:t>
            </a:r>
            <a:r>
              <a:rPr kumimoji="1" lang="ja-JP" altLang="en-US" sz="1050" dirty="0"/>
              <a:t>課題別</a:t>
            </a:r>
            <a:r>
              <a:rPr kumimoji="1" lang="en-US" altLang="ja-JP" sz="1050" dirty="0" smtClean="0"/>
              <a:t>)</a:t>
            </a:r>
          </a:p>
          <a:p>
            <a:r>
              <a:rPr kumimoji="1" lang="en-US" altLang="ja-JP" sz="1050" dirty="0"/>
              <a:t> </a:t>
            </a:r>
            <a:r>
              <a:rPr kumimoji="1" lang="ja-JP" altLang="en-US" sz="1050" dirty="0"/>
              <a:t>　</a:t>
            </a:r>
            <a:r>
              <a:rPr kumimoji="1" lang="ja-JP" altLang="en-US" sz="1050" dirty="0" smtClean="0"/>
              <a:t> 設置</a:t>
            </a:r>
            <a:r>
              <a:rPr kumimoji="1" lang="ja-JP" altLang="en-US" sz="1050" dirty="0"/>
              <a:t>市町村数</a:t>
            </a:r>
            <a:r>
              <a:rPr kumimoji="1" lang="ja-JP" altLang="en-US" sz="1050" dirty="0" smtClean="0"/>
              <a:t>：</a:t>
            </a:r>
            <a:r>
              <a:rPr kumimoji="1" lang="en-US" altLang="ja-JP" sz="1050" dirty="0" smtClean="0"/>
              <a:t>32</a:t>
            </a:r>
            <a:endParaRPr kumimoji="1" lang="en-US" altLang="ja-JP" sz="1050" dirty="0"/>
          </a:p>
          <a:p>
            <a:pPr>
              <a:lnSpc>
                <a:spcPts val="700"/>
              </a:lnSpc>
            </a:pPr>
            <a:endParaRPr kumimoji="1" lang="en-US" altLang="ja-JP" sz="1050" dirty="0"/>
          </a:p>
          <a:p>
            <a:pPr>
              <a:lnSpc>
                <a:spcPts val="700"/>
              </a:lnSpc>
            </a:pPr>
            <a:r>
              <a:rPr kumimoji="1" lang="en-US" altLang="ja-JP" sz="1050" dirty="0"/>
              <a:t>※</a:t>
            </a:r>
            <a:r>
              <a:rPr kumimoji="1" lang="ja-JP" altLang="en-US" sz="1050" dirty="0"/>
              <a:t>複数回答あり</a:t>
            </a:r>
            <a:endParaRPr kumimoji="1" lang="en-US" altLang="ja-JP" sz="1050" dirty="0"/>
          </a:p>
        </p:txBody>
      </p:sp>
      <p:graphicFrame>
        <p:nvGraphicFramePr>
          <p:cNvPr id="12" name="グラフ 11"/>
          <p:cNvGraphicFramePr>
            <a:graphicFrameLocks/>
          </p:cNvGraphicFramePr>
          <p:nvPr>
            <p:extLst>
              <p:ext uri="{D42A27DB-BD31-4B8C-83A1-F6EECF244321}">
                <p14:modId xmlns:p14="http://schemas.microsoft.com/office/powerpoint/2010/main" val="2120612975"/>
              </p:ext>
            </p:extLst>
          </p:nvPr>
        </p:nvGraphicFramePr>
        <p:xfrm>
          <a:off x="4608701" y="2143459"/>
          <a:ext cx="4399486" cy="455051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787576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4594</Words>
  <Application>Microsoft Office PowerPoint</Application>
  <PresentationFormat>画面に合わせる (4:3)</PresentationFormat>
  <Paragraphs>818</Paragraphs>
  <Slides>39</Slides>
  <Notes>8</Notes>
  <HiddenSlides>0</HiddenSlides>
  <MMClips>0</MMClips>
  <ScaleCrop>false</ScaleCrop>
  <HeadingPairs>
    <vt:vector size="6" baseType="variant">
      <vt:variant>
        <vt:lpstr>使用されているフォント</vt:lpstr>
      </vt:variant>
      <vt:variant>
        <vt:i4>11</vt:i4>
      </vt:variant>
      <vt:variant>
        <vt:lpstr>テーマ</vt:lpstr>
      </vt:variant>
      <vt:variant>
        <vt:i4>2</vt:i4>
      </vt:variant>
      <vt:variant>
        <vt:lpstr>スライド タイトル</vt:lpstr>
      </vt:variant>
      <vt:variant>
        <vt:i4>39</vt:i4>
      </vt:variant>
    </vt:vector>
  </HeadingPairs>
  <TitlesOfParts>
    <vt:vector size="52" baseType="lpstr">
      <vt:lpstr>Meiryo UI</vt:lpstr>
      <vt:lpstr>ＭＳ Ｐゴシック</vt:lpstr>
      <vt:lpstr>ＭＳ ゴシック</vt:lpstr>
      <vt:lpstr>ＭＳ 明朝</vt:lpstr>
      <vt:lpstr>新細明體</vt:lpstr>
      <vt:lpstr>メイリオ</vt:lpstr>
      <vt:lpstr>游ゴシック</vt:lpstr>
      <vt:lpstr>Arial</vt:lpstr>
      <vt:lpstr>Calibri</vt:lpstr>
      <vt:lpstr>Century</vt:lpstr>
      <vt:lpstr>Times New Roman</vt:lpstr>
      <vt:lpstr>Office ​​テーマ</vt:lpstr>
      <vt:lpstr>1_Office ​​テーマ</vt:lpstr>
      <vt:lpstr>PowerPoint プレゼンテーション</vt:lpstr>
      <vt:lpstr>PowerPoint プレゼンテーション</vt:lpstr>
      <vt:lpstr>Ⅰ　障がい者相談支援事業</vt:lpstr>
      <vt:lpstr>Ⅰ　障がい者相談支援事業</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廃止した事業所について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重層的支援体制整備事業について</vt:lpstr>
      <vt:lpstr>相談支援体制に関する協議・検討</vt:lpstr>
      <vt:lpstr>支援人材の養成・確保</vt:lpstr>
      <vt:lpstr>相談支援専門員の資質向上</vt:lpstr>
      <vt:lpstr>計画相談支援及び障がい児相談支援の給付</vt:lpstr>
      <vt:lpstr>主任相談支援専門員</vt:lpstr>
      <vt:lpstr>主任相談支援専門員</vt:lpstr>
      <vt:lpstr>主任相談支援専門員</vt:lpstr>
      <vt:lpstr>相談支援全般</vt:lpstr>
      <vt:lpstr>基幹相談支援センター（未設置）</vt:lpstr>
      <vt:lpstr>基幹相談支援センターが設置されたことによる ４つの機能別の効果Ⅰ</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2022-12-16T02:06:01Z</dcterms:created>
  <dcterms:modified xsi:type="dcterms:W3CDTF">2022-12-16T02:06:06Z</dcterms:modified>
</cp:coreProperties>
</file>