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3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テーマ スタイル 2 - アクセント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41" autoAdjust="0"/>
    <p:restoredTop sz="94660"/>
  </p:normalViewPr>
  <p:slideViewPr>
    <p:cSldViewPr>
      <p:cViewPr varScale="1">
        <p:scale>
          <a:sx n="70" d="100"/>
          <a:sy n="70" d="100"/>
        </p:scale>
        <p:origin x="118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5252BA-2214-449C-8EB5-EC4AE1D81467}" type="datetimeFigureOut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C0CDCA-636B-4F4B-A567-C7BA73AA00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871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44990-B191-44FF-908E-CD5C61C97783}" type="datetime1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057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CAE68-DF1D-4A3B-B4C8-841469085435}" type="datetime1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3331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BD97C-F995-4932-ABDF-B20E3D61BD50}" type="datetime1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04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4DC7-CFC5-44D6-8028-927A1CC03337}" type="datetime1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8762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6779-2EDE-4EE9-B2E0-8016CC5F3D13}" type="datetime1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33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9FF4-3CA3-481E-AC8A-2DA11F807245}" type="datetime1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979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72A7C-5CA8-4A04-B6D3-4A79AB67A3F2}" type="datetime1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213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A5165-AE32-4DFC-B3DB-0A5EC32549A1}" type="datetime1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292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0DA09-063E-4394-935A-FDA93ECAF335}" type="datetime1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362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CC58A-5E16-4063-84BB-CB94814E850A}" type="datetime1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546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A0724-2BC3-4E92-B661-077C20E9E87E}" type="datetime1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064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9376D-9F3B-4D25-B378-A0F17775B954}" type="datetime1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4351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71348" y="154679"/>
            <a:ext cx="8967345" cy="3600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b="1" dirty="0" smtClean="0">
                <a:solidFill>
                  <a:schemeClr val="bg1"/>
                </a:solidFill>
              </a:rPr>
              <a:t>大阪府相談支援従事者研修実施状況</a:t>
            </a:r>
            <a:endParaRPr lang="ja-JP" altLang="en-US" sz="1800" b="1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523" y="548680"/>
            <a:ext cx="8672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u="sng" dirty="0" smtClean="0"/>
              <a:t>◆相談支援従事者初任者研修及び現任研修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3442" y="3137844"/>
            <a:ext cx="86729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u="sng" dirty="0"/>
              <a:t>◆専門コース別</a:t>
            </a:r>
            <a:r>
              <a:rPr lang="ja-JP" altLang="en-US" b="1" u="sng" dirty="0" smtClean="0"/>
              <a:t>研修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dirty="0" smtClean="0"/>
              <a:t>	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236296" y="128724"/>
            <a:ext cx="1809997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参考</a:t>
            </a:r>
            <a:r>
              <a:rPr kumimoji="1" lang="ja-JP" altLang="en-US" dirty="0" smtClean="0"/>
              <a:t>資料１</a:t>
            </a:r>
            <a:endParaRPr kumimoji="1"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696737"/>
              </p:ext>
            </p:extLst>
          </p:nvPr>
        </p:nvGraphicFramePr>
        <p:xfrm>
          <a:off x="182870" y="970399"/>
          <a:ext cx="8709613" cy="20922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3028">
                  <a:extLst>
                    <a:ext uri="{9D8B030D-6E8A-4147-A177-3AD203B41FA5}">
                      <a16:colId xmlns:a16="http://schemas.microsoft.com/office/drawing/2014/main" val="3683404025"/>
                    </a:ext>
                  </a:extLst>
                </a:gridCol>
                <a:gridCol w="1077164">
                  <a:extLst>
                    <a:ext uri="{9D8B030D-6E8A-4147-A177-3AD203B41FA5}">
                      <a16:colId xmlns:a16="http://schemas.microsoft.com/office/drawing/2014/main" val="3292961942"/>
                    </a:ext>
                  </a:extLst>
                </a:gridCol>
                <a:gridCol w="1321884">
                  <a:extLst>
                    <a:ext uri="{9D8B030D-6E8A-4147-A177-3AD203B41FA5}">
                      <a16:colId xmlns:a16="http://schemas.microsoft.com/office/drawing/2014/main" val="539341054"/>
                    </a:ext>
                  </a:extLst>
                </a:gridCol>
                <a:gridCol w="1615126">
                  <a:extLst>
                    <a:ext uri="{9D8B030D-6E8A-4147-A177-3AD203B41FA5}">
                      <a16:colId xmlns:a16="http://schemas.microsoft.com/office/drawing/2014/main" val="3531924547"/>
                    </a:ext>
                  </a:extLst>
                </a:gridCol>
                <a:gridCol w="1224137">
                  <a:extLst>
                    <a:ext uri="{9D8B030D-6E8A-4147-A177-3AD203B41FA5}">
                      <a16:colId xmlns:a16="http://schemas.microsoft.com/office/drawing/2014/main" val="2400422688"/>
                    </a:ext>
                  </a:extLst>
                </a:gridCol>
                <a:gridCol w="1224137">
                  <a:extLst>
                    <a:ext uri="{9D8B030D-6E8A-4147-A177-3AD203B41FA5}">
                      <a16:colId xmlns:a16="http://schemas.microsoft.com/office/drawing/2014/main" val="2327550780"/>
                    </a:ext>
                  </a:extLst>
                </a:gridCol>
                <a:gridCol w="1224137">
                  <a:extLst>
                    <a:ext uri="{9D8B030D-6E8A-4147-A177-3AD203B41FA5}">
                      <a16:colId xmlns:a16="http://schemas.microsoft.com/office/drawing/2014/main" val="2233222566"/>
                    </a:ext>
                  </a:extLst>
                </a:gridCol>
              </a:tblGrid>
              <a:tr h="342243">
                <a:tc rowSpan="2"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（指定研修事業者で実施）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令和２年度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令和３年度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668556"/>
                  </a:ext>
                </a:extLst>
              </a:tr>
              <a:tr h="358916">
                <a:tc gridSpan="2"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募集定員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修了者数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募集定員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修了者数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今後実施予定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の定員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922519"/>
                  </a:ext>
                </a:extLst>
              </a:tr>
              <a:tr h="417795">
                <a:tc row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初任者研修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７日課程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522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471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432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275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144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7745849"/>
                  </a:ext>
                </a:extLst>
              </a:tr>
              <a:tr h="417795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２日課程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1,200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1,298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1,500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994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801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2629819"/>
                  </a:ext>
                </a:extLst>
              </a:tr>
              <a:tr h="417795"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現任研修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R2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延期分：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182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192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8397251"/>
                  </a:ext>
                </a:extLst>
              </a:tr>
            </a:tbl>
          </a:graphicData>
        </a:graphic>
      </p:graphicFrame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320102"/>
              </p:ext>
            </p:extLst>
          </p:nvPr>
        </p:nvGraphicFramePr>
        <p:xfrm>
          <a:off x="206385" y="3538867"/>
          <a:ext cx="8697268" cy="326963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286843">
                  <a:extLst>
                    <a:ext uri="{9D8B030D-6E8A-4147-A177-3AD203B41FA5}">
                      <a16:colId xmlns:a16="http://schemas.microsoft.com/office/drawing/2014/main" val="703653951"/>
                    </a:ext>
                  </a:extLst>
                </a:gridCol>
                <a:gridCol w="1282085">
                  <a:extLst>
                    <a:ext uri="{9D8B030D-6E8A-4147-A177-3AD203B41FA5}">
                      <a16:colId xmlns:a16="http://schemas.microsoft.com/office/drawing/2014/main" val="167237113"/>
                    </a:ext>
                  </a:extLst>
                </a:gridCol>
                <a:gridCol w="1282085">
                  <a:extLst>
                    <a:ext uri="{9D8B030D-6E8A-4147-A177-3AD203B41FA5}">
                      <a16:colId xmlns:a16="http://schemas.microsoft.com/office/drawing/2014/main" val="3290302362"/>
                    </a:ext>
                  </a:extLst>
                </a:gridCol>
                <a:gridCol w="1282085">
                  <a:extLst>
                    <a:ext uri="{9D8B030D-6E8A-4147-A177-3AD203B41FA5}">
                      <a16:colId xmlns:a16="http://schemas.microsoft.com/office/drawing/2014/main" val="3414860655"/>
                    </a:ext>
                  </a:extLst>
                </a:gridCol>
                <a:gridCol w="1282085">
                  <a:extLst>
                    <a:ext uri="{9D8B030D-6E8A-4147-A177-3AD203B41FA5}">
                      <a16:colId xmlns:a16="http://schemas.microsoft.com/office/drawing/2014/main" val="2155009463"/>
                    </a:ext>
                  </a:extLst>
                </a:gridCol>
                <a:gridCol w="1282085">
                  <a:extLst>
                    <a:ext uri="{9D8B030D-6E8A-4147-A177-3AD203B41FA5}">
                      <a16:colId xmlns:a16="http://schemas.microsoft.com/office/drawing/2014/main" val="1019820005"/>
                    </a:ext>
                  </a:extLst>
                </a:gridCol>
              </a:tblGrid>
              <a:tr h="263322"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ja-JP" altLang="en-US" sz="120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大阪府障がい</a:t>
                      </a:r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者自立相談</a:t>
                      </a: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支援センターで実施）</a:t>
                      </a: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令和２年度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令和３年度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7706725"/>
                  </a:ext>
                </a:extLst>
              </a:tr>
              <a:tr h="33918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募集定員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修了者数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募集定員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修了者数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今後実施予定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の定員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1329108"/>
                  </a:ext>
                </a:extLst>
              </a:tr>
              <a:tr h="497063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指導者養成・ファシリテーションコース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6004289"/>
                  </a:ext>
                </a:extLst>
              </a:tr>
              <a:tr h="5343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地域移行・地域定着支援コース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令和元年度から実施）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86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77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77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9946163"/>
                  </a:ext>
                </a:extLst>
              </a:tr>
              <a:tr h="5221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主任相談支援専門員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養成研修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令和元年度から実施）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39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46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082345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児童発達支援（障がい児支援）コース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195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6806704"/>
                  </a:ext>
                </a:extLst>
              </a:tr>
              <a:tr h="480466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意思決定支援コース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49455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362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6281</TotalTime>
  <Words>206</Words>
  <Application>Microsoft Office PowerPoint</Application>
  <PresentationFormat>画面に合わせる (4:3)</PresentationFormat>
  <Paragraphs>77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456</cp:revision>
  <cp:lastPrinted>2022-03-03T14:37:14Z</cp:lastPrinted>
  <dcterms:created xsi:type="dcterms:W3CDTF">2014-05-26T00:08:15Z</dcterms:created>
  <dcterms:modified xsi:type="dcterms:W3CDTF">2022-03-03T14:37:17Z</dcterms:modified>
</cp:coreProperties>
</file>