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notesSlides/notesSlide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rawings/drawing3.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drawings/drawing6.xml" ContentType="application/vnd.openxmlformats-officedocument.drawingml.chartshapes+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drawings/drawing7.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drawings/drawing8.xml" ContentType="application/vnd.openxmlformats-officedocument.drawingml.chartshapes+xml"/>
  <Override PartName="/ppt/charts/chart27.xml" ContentType="application/vnd.openxmlformats-officedocument.drawingml.chart+xml"/>
  <Override PartName="/ppt/drawings/drawing9.xml" ContentType="application/vnd.openxmlformats-officedocument.drawingml.chartshapes+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drawings/drawing10.xml" ContentType="application/vnd.openxmlformats-officedocument.drawingml.chartshapes+xml"/>
  <Override PartName="/ppt/notesSlides/notesSlide2.xml" ContentType="application/vnd.openxmlformats-officedocument.presentationml.notesSlide+xml"/>
  <Override PartName="/ppt/charts/chart31.xml" ContentType="application/vnd.openxmlformats-officedocument.drawingml.chart+xml"/>
  <Override PartName="/ppt/theme/themeOverride1.xml" ContentType="application/vnd.openxmlformats-officedocument.themeOverride+xml"/>
  <Override PartName="/ppt/drawings/drawing1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52" r:id="rId1"/>
    <p:sldMasterId id="2147483864" r:id="rId2"/>
  </p:sldMasterIdLst>
  <p:notesMasterIdLst>
    <p:notesMasterId r:id="rId28"/>
  </p:notesMasterIdLst>
  <p:handoutMasterIdLst>
    <p:handoutMasterId r:id="rId29"/>
  </p:handoutMasterIdLst>
  <p:sldIdLst>
    <p:sldId id="318" r:id="rId3"/>
    <p:sldId id="332" r:id="rId4"/>
    <p:sldId id="319" r:id="rId5"/>
    <p:sldId id="320" r:id="rId6"/>
    <p:sldId id="321" r:id="rId7"/>
    <p:sldId id="322" r:id="rId8"/>
    <p:sldId id="323" r:id="rId9"/>
    <p:sldId id="324" r:id="rId10"/>
    <p:sldId id="325" r:id="rId11"/>
    <p:sldId id="326" r:id="rId12"/>
    <p:sldId id="327" r:id="rId13"/>
    <p:sldId id="344" r:id="rId14"/>
    <p:sldId id="345" r:id="rId15"/>
    <p:sldId id="331" r:id="rId16"/>
    <p:sldId id="333" r:id="rId17"/>
    <p:sldId id="334" r:id="rId18"/>
    <p:sldId id="335" r:id="rId19"/>
    <p:sldId id="336" r:id="rId20"/>
    <p:sldId id="338" r:id="rId21"/>
    <p:sldId id="343" r:id="rId22"/>
    <p:sldId id="337" r:id="rId23"/>
    <p:sldId id="339" r:id="rId24"/>
    <p:sldId id="340" r:id="rId25"/>
    <p:sldId id="341" r:id="rId26"/>
    <p:sldId id="342" r:id="rId27"/>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DD"/>
    <a:srgbClr val="FEDAE7"/>
    <a:srgbClr val="14CE83"/>
    <a:srgbClr val="7BE998"/>
    <a:srgbClr val="C3F5D0"/>
    <a:srgbClr val="96EEAD"/>
    <a:srgbClr val="000000"/>
    <a:srgbClr val="91EB79"/>
    <a:srgbClr val="F95D7E"/>
    <a:srgbClr val="FB3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5" autoAdjust="0"/>
    <p:restoredTop sz="94414" autoAdjust="0"/>
  </p:normalViewPr>
  <p:slideViewPr>
    <p:cSldViewPr>
      <p:cViewPr varScale="1">
        <p:scale>
          <a:sx n="70" d="100"/>
          <a:sy n="70" d="100"/>
        </p:scale>
        <p:origin x="1482" y="72"/>
      </p:cViewPr>
      <p:guideLst>
        <p:guide orient="horz" pos="2160"/>
        <p:guide pos="2880"/>
      </p:guideLst>
    </p:cSldViewPr>
  </p:slideViewPr>
  <p:outlineViewPr>
    <p:cViewPr>
      <p:scale>
        <a:sx n="33" d="100"/>
        <a:sy n="33" d="100"/>
      </p:scale>
      <p:origin x="0" y="-39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19.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2269;&#65306;&#24066;&#30010;&#26449;&#22238;&#31572;&#12464;&#12521;&#12501;\&#65308;&#12464;&#12521;&#12501;&#20316;&#25104;&#29992;&#65310;&#12304;&#22823;&#38442;&#24220;&#65306;&#20877;&#22238;&#31572;1203&#12305;&#22238;&#31572;&#12501;&#12449;&#12452;&#12523;&#65288;&#24066;&#30010;&#26449;&#29992;&#65289;.xlsx" TargetMode="Externa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______8.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_____9.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______10.xlsx"/></Relationships>
</file>

<file path=ppt/charts/_rels/chart3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1_&#35336;&#30011;&#30456;&#35527;&#23455;&#32318;&#36948;&#25104;&#29575;&#12464;&#12521;&#12501;\02_&#12304;&#26834;&#12464;&#12521;&#12501;&#20316;&#25104;&#12305;&#22238;&#31572;&#12501;&#12449;&#12452;&#12523;&#65288;&#35336;&#30011;&#30456;&#35527;&#23455;&#32318;&#31561;&#65289;.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7.xml.rels><?xml version="1.0" encoding="UTF-8" standalone="yes"?>
<Relationships xmlns="http://schemas.openxmlformats.org/package/2006/relationships"><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10.19.12.25\tisui\&#12381;&#12288;&#30456;&#35527;&#25903;&#25588;&#38306;&#20418;\&#9733;&#30456;&#35527;&#25903;&#25588;&#23455;&#24907;&#35519;&#26619;&#12304;&#21402;&#21172;&#30465;&#12305;\R3&#24180;&#24230;&#35519;&#26619;\07_&#12464;&#12521;&#12501;&#12539;&#12487;&#12540;&#12479;&#20316;&#25104;&#29992;\01_&#12464;&#12521;&#12501;&#31561;&#20316;&#25104;&#65288;&#24066;&#30010;&#26449;&#12408;&#21608;&#30693;&#29992;&#65289;\02_&#24066;&#30010;&#26449;&#22238;&#31572;&#12464;&#12521;&#12501;\&#65308;&#12464;&#12521;&#12501;&#20316;&#25104;&#29992;&#65310;&#12304;&#22823;&#38442;&#24220;&#65306;&#20877;&#22238;&#31572;1203&#12305;&#22238;&#31572;&#12501;&#12449;&#12452;&#12523;&#65288;&#24066;&#30010;&#26449;&#29992;&#65289;.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住宅入居等支援事業（居住サポート事業）</a:t>
            </a:r>
            <a:r>
              <a:rPr lang="ja-JP" altLang="en-US" sz="1800" dirty="0" smtClean="0"/>
              <a:t>の実施</a:t>
            </a:r>
            <a:r>
              <a:rPr lang="ja-JP" altLang="en-US" sz="1800" dirty="0"/>
              <a:t>状況</a:t>
            </a:r>
            <a:endParaRPr lang="en-US" altLang="ja-JP" sz="1800" dirty="0"/>
          </a:p>
        </c:rich>
      </c:tx>
      <c:layout/>
      <c:overlay val="0"/>
    </c:title>
    <c:autoTitleDeleted val="0"/>
    <c:plotArea>
      <c:layout>
        <c:manualLayout>
          <c:layoutTarget val="inner"/>
          <c:xMode val="edge"/>
          <c:yMode val="edge"/>
          <c:x val="0.18036621291601412"/>
          <c:y val="0.2927909090909091"/>
          <c:w val="0.5836349698290495"/>
          <c:h val="0.67289722222222226"/>
        </c:manualLayout>
      </c:layout>
      <c:pieChart>
        <c:varyColors val="1"/>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ln>
      <a:solidFill>
        <a:schemeClr val="tx1"/>
      </a:solid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r>
              <a:rPr lang="ja-JP" altLang="ja-JP" sz="1400" b="1" i="0" baseline="0" dirty="0">
                <a:solidFill>
                  <a:schemeClr val="tx1"/>
                </a:solidFill>
                <a:effectLst/>
              </a:rPr>
              <a:t>基幹相談支援センター</a:t>
            </a:r>
            <a:r>
              <a:rPr lang="ja-JP" altLang="ja-JP" sz="1400" b="1" i="0" baseline="0" dirty="0" smtClean="0">
                <a:solidFill>
                  <a:schemeClr val="tx1"/>
                </a:solidFill>
                <a:effectLst/>
              </a:rPr>
              <a:t>の設置</a:t>
            </a:r>
            <a:r>
              <a:rPr lang="ja-JP" altLang="ja-JP" sz="1400" b="1" i="0" baseline="0" dirty="0">
                <a:solidFill>
                  <a:schemeClr val="tx1"/>
                </a:solidFill>
                <a:effectLst/>
              </a:rPr>
              <a:t>方法</a:t>
            </a:r>
            <a:endParaRPr lang="ja-JP" altLang="ja-JP" sz="1400" dirty="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endParaRPr lang="ja-JP" altLang="en-US" sz="1800" dirty="0"/>
          </a:p>
        </c:rich>
      </c:tx>
      <c:layout>
        <c:manualLayout>
          <c:xMode val="edge"/>
          <c:yMode val="edge"/>
          <c:x val="0.15817090893423846"/>
          <c:y val="5.1945333293459725E-2"/>
        </c:manualLayout>
      </c:layout>
      <c:overlay val="0"/>
      <c:spPr>
        <a:noFill/>
        <a:ln w="25400">
          <a:noFill/>
        </a:ln>
      </c:spPr>
    </c:title>
    <c:autoTitleDeleted val="0"/>
    <c:plotArea>
      <c:layout/>
      <c:pieChart>
        <c:varyColors val="1"/>
        <c:ser>
          <c:idx val="0"/>
          <c:order val="0"/>
          <c:spPr>
            <a:ln>
              <a:noFill/>
            </a:ln>
          </c:spPr>
          <c:explosion val="1"/>
          <c:dPt>
            <c:idx val="0"/>
            <c:bubble3D val="0"/>
            <c:spPr>
              <a:solidFill>
                <a:srgbClr val="8EB4E3"/>
              </a:solidFill>
              <a:ln w="19050">
                <a:noFill/>
              </a:ln>
              <a:effectLst/>
            </c:spPr>
            <c:extLst>
              <c:ext xmlns:c16="http://schemas.microsoft.com/office/drawing/2014/chart" uri="{C3380CC4-5D6E-409C-BE32-E72D297353CC}">
                <c16:uniqueId val="{00000001-A589-4943-84B6-48B29915C090}"/>
              </c:ext>
            </c:extLst>
          </c:dPt>
          <c:dPt>
            <c:idx val="1"/>
            <c:bubble3D val="0"/>
            <c:spPr>
              <a:solidFill>
                <a:srgbClr val="FECADD"/>
              </a:solidFill>
              <a:ln w="19050">
                <a:noFill/>
              </a:ln>
              <a:effectLst/>
            </c:spPr>
            <c:extLst>
              <c:ext xmlns:c16="http://schemas.microsoft.com/office/drawing/2014/chart" uri="{C3380CC4-5D6E-409C-BE32-E72D297353CC}">
                <c16:uniqueId val="{00000003-A589-4943-84B6-48B29915C090}"/>
              </c:ext>
            </c:extLst>
          </c:dPt>
          <c:dPt>
            <c:idx val="2"/>
            <c:bubble3D val="0"/>
            <c:spPr>
              <a:solidFill>
                <a:srgbClr val="92D050"/>
              </a:solidFill>
              <a:ln w="19050">
                <a:noFill/>
              </a:ln>
              <a:effectLst/>
            </c:spPr>
            <c:extLst>
              <c:ext xmlns:c16="http://schemas.microsoft.com/office/drawing/2014/chart" uri="{C3380CC4-5D6E-409C-BE32-E72D297353CC}">
                <c16:uniqueId val="{00000005-A589-4943-84B6-48B29915C090}"/>
              </c:ext>
            </c:extLst>
          </c:dPt>
          <c:dLbls>
            <c:dLbl>
              <c:idx val="0"/>
              <c:layout>
                <c:manualLayout>
                  <c:x val="-0.16174459400156502"/>
                  <c:y val="0.22435371252440103"/>
                </c:manualLayout>
              </c:layout>
              <c:tx>
                <c:rich>
                  <a:bodyPr wrap="square" lIns="38100" tIns="19050" rIns="38100" bIns="19050" anchor="ctr">
                    <a:noAutofit/>
                  </a:bodyPr>
                  <a:lstStyle/>
                  <a:p>
                    <a:pPr>
                      <a:defRPr sz="1800"/>
                    </a:pPr>
                    <a:fld id="{7D90E165-CB68-4A2A-9D3B-03AD01E6A91F}" type="CATEGORYNAME">
                      <a:rPr lang="ja-JP" altLang="en-US" sz="1400"/>
                      <a:pPr>
                        <a:defRPr sz="1800"/>
                      </a:pPr>
                      <a:t>[分類名]</a:t>
                    </a:fld>
                    <a:r>
                      <a:rPr lang="ja-JP" altLang="en-US" sz="1400" baseline="0" dirty="0"/>
                      <a:t>
</a:t>
                    </a:r>
                    <a:fld id="{511495FE-A7CD-49C4-9CFB-0CAE2030F5FC}" type="VALUE">
                      <a:rPr lang="en-US" altLang="ja-JP" sz="1400" baseline="0"/>
                      <a:pPr>
                        <a:defRPr sz="1800"/>
                      </a:pPr>
                      <a:t>[値]</a:t>
                    </a:fld>
                    <a:r>
                      <a:rPr lang="ja-JP" altLang="en-US" sz="1400" baseline="0" dirty="0"/>
                      <a:t>
</a:t>
                    </a:r>
                    <a:fld id="{40671BDA-CE45-4635-8C3B-E67D7CF93B44}" type="PERCENTAGE">
                      <a:rPr lang="en-US" altLang="ja-JP" sz="1400" baseline="0"/>
                      <a:pPr>
                        <a:defRPr sz="1800"/>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6952326700654341"/>
                      <c:h val="0.22043123299141723"/>
                    </c:manualLayout>
                  </c15:layout>
                  <c15:dlblFieldTable/>
                  <c15:showDataLabelsRange val="0"/>
                </c:ext>
                <c:ext xmlns:c16="http://schemas.microsoft.com/office/drawing/2014/chart" uri="{C3380CC4-5D6E-409C-BE32-E72D297353CC}">
                  <c16:uniqueId val="{00000001-A589-4943-84B6-48B29915C090}"/>
                </c:ext>
              </c:extLst>
            </c:dLbl>
            <c:dLbl>
              <c:idx val="1"/>
              <c:layout>
                <c:manualLayout>
                  <c:x val="0.12550504874602406"/>
                  <c:y val="-9.2906563779027437E-2"/>
                </c:manualLayout>
              </c:layout>
              <c:tx>
                <c:rich>
                  <a:bodyPr wrap="square" lIns="38100" tIns="19050" rIns="38100" bIns="19050" anchor="ctr">
                    <a:noAutofit/>
                  </a:bodyPr>
                  <a:lstStyle/>
                  <a:p>
                    <a:pPr>
                      <a:defRPr sz="1800"/>
                    </a:pPr>
                    <a:fld id="{CC0E37C5-1291-46DC-BE1B-5F857AB09F43}" type="CATEGORYNAME">
                      <a:rPr lang="ja-JP" altLang="en-US" sz="1400"/>
                      <a:pPr>
                        <a:defRPr sz="1800"/>
                      </a:pPr>
                      <a:t>[分類名]</a:t>
                    </a:fld>
                    <a:r>
                      <a:rPr lang="ja-JP" altLang="en-US" sz="1400" baseline="0" dirty="0"/>
                      <a:t>
</a:t>
                    </a:r>
                    <a:fld id="{13AFFAC3-63C6-469F-81DF-DD22C33D92EB}" type="VALUE">
                      <a:rPr lang="en-US" altLang="ja-JP" sz="1400" baseline="0"/>
                      <a:pPr>
                        <a:defRPr sz="1800"/>
                      </a:pPr>
                      <a:t>[値]</a:t>
                    </a:fld>
                    <a:r>
                      <a:rPr lang="ja-JP" altLang="en-US" sz="1400" baseline="0" dirty="0"/>
                      <a:t>
</a:t>
                    </a:r>
                    <a:fld id="{B189767E-4F3B-4BC4-9423-2D695562618F}" type="PERCENTAGE">
                      <a:rPr lang="en-US" altLang="ja-JP" sz="1400" baseline="0"/>
                      <a:pPr>
                        <a:defRPr sz="1800"/>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4545776894428484"/>
                      <c:h val="0.48376089284426643"/>
                    </c:manualLayout>
                  </c15:layout>
                  <c15:dlblFieldTable/>
                  <c15:showDataLabelsRange val="0"/>
                </c:ext>
                <c:ext xmlns:c16="http://schemas.microsoft.com/office/drawing/2014/chart" uri="{C3380CC4-5D6E-409C-BE32-E72D297353CC}">
                  <c16:uniqueId val="{00000003-A589-4943-84B6-48B29915C090}"/>
                </c:ext>
              </c:extLst>
            </c:dLbl>
            <c:dLbl>
              <c:idx val="2"/>
              <c:layout>
                <c:manualLayout>
                  <c:x val="-0.26847605757420262"/>
                  <c:y val="8.669144865408844E-2"/>
                </c:manualLayout>
              </c:layout>
              <c:tx>
                <c:rich>
                  <a:bodyPr wrap="square" lIns="38100" tIns="19050" rIns="38100" bIns="19050" anchor="ctr">
                    <a:noAutofit/>
                  </a:bodyPr>
                  <a:lstStyle/>
                  <a:p>
                    <a:pPr>
                      <a:defRPr sz="1800"/>
                    </a:pPr>
                    <a:fld id="{DC6728DC-B066-4AA8-8465-E23E1A250340}" type="CATEGORYNAME">
                      <a:rPr lang="ja-JP" altLang="en-US" sz="1400"/>
                      <a:pPr>
                        <a:defRPr sz="1800"/>
                      </a:pPr>
                      <a:t>[分類名]</a:t>
                    </a:fld>
                    <a:r>
                      <a:rPr lang="ja-JP" altLang="en-US" sz="1400" baseline="0" dirty="0"/>
                      <a:t>
</a:t>
                    </a:r>
                    <a:fld id="{27E4EF3A-5802-48C5-861E-1BAA2BB2FA40}" type="VALUE">
                      <a:rPr lang="en-US" altLang="ja-JP" sz="1400" baseline="0"/>
                      <a:pPr>
                        <a:defRPr sz="1800"/>
                      </a:pPr>
                      <a:t>[値]</a:t>
                    </a:fld>
                    <a:r>
                      <a:rPr lang="ja-JP" altLang="en-US" sz="1400" baseline="0" dirty="0"/>
                      <a:t>
</a:t>
                    </a:r>
                    <a:fld id="{1EB6FFCC-50ED-46CB-BD1C-44323B71F9AE}" type="PERCENTAGE">
                      <a:rPr lang="en-US" altLang="ja-JP" sz="1400" baseline="0"/>
                      <a:pPr>
                        <a:defRPr sz="1800"/>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953514489136147"/>
                      <c:h val="0.26010774508618439"/>
                    </c:manualLayout>
                  </c15:layout>
                  <c15:dlblFieldTable/>
                  <c15:showDataLabelsRange val="0"/>
                </c:ext>
                <c:ext xmlns:c16="http://schemas.microsoft.com/office/drawing/2014/chart" uri="{C3380CC4-5D6E-409C-BE32-E72D297353CC}">
                  <c16:uniqueId val="{00000005-A589-4943-84B6-48B29915C090}"/>
                </c:ext>
              </c:extLst>
            </c:dLbl>
            <c:spPr>
              <a:noFill/>
              <a:ln w="25400">
                <a:noFill/>
              </a:ln>
            </c:spPr>
            <c:txPr>
              <a:bodyPr wrap="square" lIns="38100" tIns="19050" rIns="38100" bIns="19050" anchor="ctr">
                <a:spAutoFit/>
              </a:bodyPr>
              <a:lstStyle/>
              <a:p>
                <a:pPr>
                  <a:defRPr sz="1800"/>
                </a:pPr>
                <a:endParaRPr lang="ja-JP"/>
              </a:p>
            </c:txPr>
            <c:dLblPos val="bestFit"/>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'別紙2（市町村用)'!$A$84:$A$86</c:f>
              <c:strCache>
                <c:ptCount val="3"/>
                <c:pt idx="0">
                  <c:v>①直営</c:v>
                </c:pt>
                <c:pt idx="1">
                  <c:v>②相談支援事業所等に委託</c:v>
                </c:pt>
                <c:pt idx="2">
                  <c:v>③直営＋委託</c:v>
                </c:pt>
              </c:strCache>
            </c:strRef>
          </c:cat>
          <c:val>
            <c:numRef>
              <c:f>'別紙2（市町村用)'!$D$84:$D$86</c:f>
              <c:numCache>
                <c:formatCode>General</c:formatCode>
                <c:ptCount val="3"/>
                <c:pt idx="0">
                  <c:v>11</c:v>
                </c:pt>
                <c:pt idx="1">
                  <c:v>55</c:v>
                </c:pt>
                <c:pt idx="2">
                  <c:v>2</c:v>
                </c:pt>
              </c:numCache>
            </c:numRef>
          </c:val>
          <c:extLst>
            <c:ext xmlns:c16="http://schemas.microsoft.com/office/drawing/2014/chart" uri="{C3380CC4-5D6E-409C-BE32-E72D297353CC}">
              <c16:uniqueId val="{00000006-A589-4943-84B6-48B29915C090}"/>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基幹相談支援センターの設置状況</a:t>
            </a:r>
          </a:p>
        </c:rich>
      </c:tx>
      <c:layout>
        <c:manualLayout>
          <c:xMode val="edge"/>
          <c:yMode val="edge"/>
          <c:x val="0.19464546422639967"/>
          <c:y val="6.3708670398891137E-2"/>
        </c:manualLayout>
      </c:layout>
      <c:overlay val="0"/>
    </c:title>
    <c:autoTitleDeleted val="0"/>
    <c:plotArea>
      <c:layout>
        <c:manualLayout>
          <c:layoutTarget val="inner"/>
          <c:xMode val="edge"/>
          <c:yMode val="edge"/>
          <c:x val="0.41500019393065496"/>
          <c:y val="0.2205155269930083"/>
          <c:w val="0.54593829354712853"/>
          <c:h val="0.55878796512089524"/>
        </c:manualLayout>
      </c:layout>
      <c:pieChart>
        <c:varyColors val="1"/>
        <c:ser>
          <c:idx val="0"/>
          <c:order val="0"/>
          <c:dPt>
            <c:idx val="0"/>
            <c:bubble3D val="0"/>
            <c:spPr>
              <a:solidFill>
                <a:srgbClr val="FECADD"/>
              </a:solidFill>
            </c:spPr>
            <c:extLst>
              <c:ext xmlns:c16="http://schemas.microsoft.com/office/drawing/2014/chart" uri="{C3380CC4-5D6E-409C-BE32-E72D297353CC}">
                <c16:uniqueId val="{00000001-12A7-4179-9CA2-BDA5507120DE}"/>
              </c:ext>
            </c:extLst>
          </c:dPt>
          <c:dPt>
            <c:idx val="1"/>
            <c:bubble3D val="0"/>
            <c:spPr>
              <a:solidFill>
                <a:srgbClr val="9999FF"/>
              </a:solidFill>
            </c:spPr>
            <c:extLst>
              <c:ext xmlns:c16="http://schemas.microsoft.com/office/drawing/2014/chart" uri="{C3380CC4-5D6E-409C-BE32-E72D297353CC}">
                <c16:uniqueId val="{00000003-12A7-4179-9CA2-BDA5507120DE}"/>
              </c:ext>
            </c:extLst>
          </c:dPt>
          <c:dPt>
            <c:idx val="2"/>
            <c:bubble3D val="0"/>
            <c:spPr>
              <a:solidFill>
                <a:srgbClr val="92D050"/>
              </a:solidFill>
            </c:spPr>
            <c:extLst>
              <c:ext xmlns:c16="http://schemas.microsoft.com/office/drawing/2014/chart" uri="{C3380CC4-5D6E-409C-BE32-E72D297353CC}">
                <c16:uniqueId val="{00000005-12A7-4179-9CA2-BDA5507120DE}"/>
              </c:ext>
            </c:extLst>
          </c:dPt>
          <c:dPt>
            <c:idx val="3"/>
            <c:bubble3D val="0"/>
            <c:spPr>
              <a:solidFill>
                <a:srgbClr val="92D050"/>
              </a:solidFill>
            </c:spPr>
            <c:extLst>
              <c:ext xmlns:c16="http://schemas.microsoft.com/office/drawing/2014/chart" uri="{C3380CC4-5D6E-409C-BE32-E72D297353CC}">
                <c16:uniqueId val="{00000007-12A7-4179-9CA2-BDA5507120DE}"/>
              </c:ext>
            </c:extLst>
          </c:dPt>
          <c:dPt>
            <c:idx val="4"/>
            <c:bubble3D val="0"/>
            <c:spPr>
              <a:solidFill>
                <a:srgbClr val="92D050"/>
              </a:solidFill>
            </c:spPr>
            <c:extLst>
              <c:ext xmlns:c16="http://schemas.microsoft.com/office/drawing/2014/chart" uri="{C3380CC4-5D6E-409C-BE32-E72D297353CC}">
                <c16:uniqueId val="{00000008-12A7-4179-9CA2-BDA5507120DE}"/>
              </c:ext>
            </c:extLst>
          </c:dPt>
          <c:dLbls>
            <c:dLbl>
              <c:idx val="0"/>
              <c:layout>
                <c:manualLayout>
                  <c:x val="-4.9890828448942624E-2"/>
                  <c:y val="-0.23546139619169501"/>
                </c:manualLayout>
              </c:layout>
              <c:spPr>
                <a:noFill/>
                <a:ln w="25400">
                  <a:noFill/>
                </a:ln>
              </c:spPr>
              <c:txPr>
                <a:bodyPr wrap="square" lIns="38100" tIns="19050" rIns="38100" bIns="19050" anchor="ctr">
                  <a:noAutofit/>
                </a:bodyPr>
                <a:lstStyle/>
                <a:p>
                  <a:pPr>
                    <a:defRPr sz="14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215203707041507"/>
                      <c:h val="0.45472068226293832"/>
                    </c:manualLayout>
                  </c15:layout>
                </c:ext>
                <c:ext xmlns:c16="http://schemas.microsoft.com/office/drawing/2014/chart" uri="{C3380CC4-5D6E-409C-BE32-E72D297353CC}">
                  <c16:uniqueId val="{00000001-12A7-4179-9CA2-BDA5507120DE}"/>
                </c:ext>
              </c:extLst>
            </c:dLbl>
            <c:dLbl>
              <c:idx val="1"/>
              <c:layout>
                <c:manualLayout>
                  <c:x val="-0.12376700030344444"/>
                  <c:y val="0.40138374487999218"/>
                </c:manualLayout>
              </c:layout>
              <c:spPr>
                <a:noFill/>
                <a:ln w="25400">
                  <a:noFill/>
                </a:ln>
              </c:spPr>
              <c:txPr>
                <a:bodyPr wrap="square" lIns="38100" tIns="19050" rIns="38100" bIns="19050" anchor="ctr">
                  <a:spAutoFit/>
                </a:bodyPr>
                <a:lstStyle/>
                <a:p>
                  <a:pPr>
                    <a:defRPr sz="12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629193180029249"/>
                      <c:h val="0.23463553950988034"/>
                    </c:manualLayout>
                  </c15:layout>
                </c:ext>
                <c:ext xmlns:c16="http://schemas.microsoft.com/office/drawing/2014/chart" uri="{C3380CC4-5D6E-409C-BE32-E72D297353CC}">
                  <c16:uniqueId val="{00000003-12A7-4179-9CA2-BDA5507120DE}"/>
                </c:ext>
              </c:extLst>
            </c:dLbl>
            <c:dLbl>
              <c:idx val="2"/>
              <c:layout>
                <c:manualLayout>
                  <c:x val="-0.12810739651518022"/>
                  <c:y val="0.33512663992041514"/>
                </c:manualLayout>
              </c:layout>
              <c:spPr>
                <a:noFill/>
                <a:ln w="25400">
                  <a:noFill/>
                </a:ln>
              </c:spPr>
              <c:txPr>
                <a:bodyPr wrap="square" lIns="38100" tIns="19050" rIns="38100" bIns="19050" anchor="ctr">
                  <a:spAutoFit/>
                </a:bodyPr>
                <a:lstStyle/>
                <a:p>
                  <a:pPr>
                    <a:defRPr sz="12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685766174387006"/>
                      <c:h val="0.28091597349038583"/>
                    </c:manualLayout>
                  </c15:layout>
                </c:ext>
                <c:ext xmlns:c16="http://schemas.microsoft.com/office/drawing/2014/chart" uri="{C3380CC4-5D6E-409C-BE32-E72D297353CC}">
                  <c16:uniqueId val="{00000005-12A7-4179-9CA2-BDA5507120DE}"/>
                </c:ext>
              </c:extLst>
            </c:dLbl>
            <c:dLbl>
              <c:idx val="3"/>
              <c:layout>
                <c:manualLayout>
                  <c:x val="-0.12981307366398889"/>
                  <c:y val="0.12065972789814626"/>
                </c:manualLayout>
              </c:layout>
              <c:spPr>
                <a:noFill/>
                <a:ln w="25400">
                  <a:noFill/>
                </a:ln>
              </c:spPr>
              <c:txPr>
                <a:bodyPr wrap="square" lIns="38100" tIns="19050" rIns="38100" bIns="19050" anchor="ctr">
                  <a:noAutofit/>
                </a:bodyPr>
                <a:lstStyle/>
                <a:p>
                  <a:pPr>
                    <a:defRPr sz="12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1021421351993267"/>
                      <c:h val="0.32905502286197341"/>
                    </c:manualLayout>
                  </c15:layout>
                </c:ext>
                <c:ext xmlns:c16="http://schemas.microsoft.com/office/drawing/2014/chart" uri="{C3380CC4-5D6E-409C-BE32-E72D297353CC}">
                  <c16:uniqueId val="{00000007-12A7-4179-9CA2-BDA5507120DE}"/>
                </c:ext>
              </c:extLst>
            </c:dLbl>
            <c:dLbl>
              <c:idx val="4"/>
              <c:layout>
                <c:manualLayout>
                  <c:x val="-0.2626656110754938"/>
                  <c:y val="6.9569288826823464E-2"/>
                </c:manualLayout>
              </c:layout>
              <c:spPr>
                <a:noFill/>
                <a:ln w="25400">
                  <a:noFill/>
                </a:ln>
              </c:spPr>
              <c:txPr>
                <a:bodyPr wrap="square" lIns="38100" tIns="19050" rIns="38100" bIns="19050" anchor="ctr">
                  <a:spAutoFit/>
                </a:bodyPr>
                <a:lstStyle/>
                <a:p>
                  <a:pPr>
                    <a:defRPr sz="12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210111316195946"/>
                      <c:h val="0.25386948825609146"/>
                    </c:manualLayout>
                  </c15:layout>
                </c:ext>
                <c:ext xmlns:c16="http://schemas.microsoft.com/office/drawing/2014/chart" uri="{C3380CC4-5D6E-409C-BE32-E72D297353CC}">
                  <c16:uniqueId val="{00000008-12A7-4179-9CA2-BDA5507120DE}"/>
                </c:ext>
              </c:extLst>
            </c:dLbl>
            <c:spPr>
              <a:noFill/>
              <a:ln w="25400">
                <a:noFill/>
              </a:ln>
            </c:sp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'集計用紙（問８～問１１）'!$A$52:$A$56</c:f>
              <c:strCache>
                <c:ptCount val="5"/>
                <c:pt idx="0">
                  <c:v>①市町村単独で設置</c:v>
                </c:pt>
                <c:pt idx="1">
                  <c:v>②複数市町村共同で設置</c:v>
                </c:pt>
                <c:pt idx="2">
                  <c:v>③市町村単独＋複数市町村共同で設置</c:v>
                </c:pt>
                <c:pt idx="3">
                  <c:v>④令和3年度中に設置予定</c:v>
                </c:pt>
                <c:pt idx="4">
                  <c:v>⑤設置予定なし</c:v>
                </c:pt>
              </c:strCache>
            </c:strRef>
          </c:cat>
          <c:val>
            <c:numRef>
              <c:f>'集計用紙（問８～問１１）'!$C$52:$C$56</c:f>
              <c:numCache>
                <c:formatCode>General</c:formatCode>
                <c:ptCount val="5"/>
                <c:pt idx="0">
                  <c:v>31</c:v>
                </c:pt>
                <c:pt idx="1">
                  <c:v>5</c:v>
                </c:pt>
                <c:pt idx="2">
                  <c:v>0</c:v>
                </c:pt>
                <c:pt idx="3">
                  <c:v>0</c:v>
                </c:pt>
                <c:pt idx="4">
                  <c:v>7</c:v>
                </c:pt>
              </c:numCache>
            </c:numRef>
          </c:val>
          <c:extLst>
            <c:ext xmlns:c16="http://schemas.microsoft.com/office/drawing/2014/chart" uri="{C3380CC4-5D6E-409C-BE32-E72D297353CC}">
              <c16:uniqueId val="{00000009-12A7-4179-9CA2-BDA5507120DE}"/>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住宅入居等支援事業（居住サポート事業）</a:t>
            </a:r>
            <a:r>
              <a:rPr lang="ja-JP" altLang="en-US" sz="1800" dirty="0" smtClean="0"/>
              <a:t>の実施</a:t>
            </a:r>
            <a:r>
              <a:rPr lang="ja-JP" altLang="en-US" sz="1800" dirty="0"/>
              <a:t>状況</a:t>
            </a:r>
            <a:endParaRPr lang="en-US" altLang="ja-JP" sz="1800" dirty="0"/>
          </a:p>
        </c:rich>
      </c:tx>
      <c:layout/>
      <c:overlay val="0"/>
    </c:title>
    <c:autoTitleDeleted val="0"/>
    <c:plotArea>
      <c:layout>
        <c:manualLayout>
          <c:layoutTarget val="inner"/>
          <c:xMode val="edge"/>
          <c:yMode val="edge"/>
          <c:x val="0.18036621291601412"/>
          <c:y val="0.2927909090909091"/>
          <c:w val="0.5836349698290495"/>
          <c:h val="0.67289722222222226"/>
        </c:manualLayout>
      </c:layout>
      <c:pieChart>
        <c:varyColors val="1"/>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ln>
      <a:solidFill>
        <a:schemeClr val="tx1"/>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50"/>
        <c:axId val="761682303"/>
        <c:axId val="1"/>
      </c:barChart>
      <c:catAx>
        <c:axId val="761682303"/>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761682303"/>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400" b="1" i="0" baseline="0" dirty="0">
                <a:solidFill>
                  <a:schemeClr val="tx1"/>
                </a:solidFill>
                <a:effectLst/>
              </a:rPr>
              <a:t>基幹相談支援センター</a:t>
            </a:r>
            <a:r>
              <a:rPr lang="ja-JP" altLang="ja-JP" sz="1400" b="1" i="0" baseline="0" dirty="0" smtClean="0">
                <a:solidFill>
                  <a:schemeClr val="tx1"/>
                </a:solidFill>
                <a:effectLst/>
              </a:rPr>
              <a:t>の</a:t>
            </a:r>
            <a:endParaRPr lang="en-US" altLang="ja-JP" sz="1400" b="1" i="0" baseline="0" dirty="0" smtClean="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400" b="1" i="0" baseline="0" dirty="0" smtClean="0">
                <a:solidFill>
                  <a:schemeClr val="tx1"/>
                </a:solidFill>
                <a:effectLst/>
              </a:rPr>
              <a:t>業務</a:t>
            </a:r>
            <a:r>
              <a:rPr lang="ja-JP" altLang="ja-JP" sz="1400" b="1" i="0" baseline="0" dirty="0">
                <a:solidFill>
                  <a:schemeClr val="tx1"/>
                </a:solidFill>
                <a:effectLst/>
              </a:rPr>
              <a:t>に従事する者</a:t>
            </a:r>
            <a:endParaRPr lang="en-US" altLang="ja-JP" sz="1400" b="0" i="0" baseline="0" dirty="0">
              <a:solidFill>
                <a:schemeClr val="tx1"/>
              </a:solidFill>
              <a:effectLst/>
            </a:endParaRPr>
          </a:p>
        </c:rich>
      </c:tx>
      <c:layout>
        <c:manualLayout>
          <c:xMode val="edge"/>
          <c:yMode val="edge"/>
          <c:x val="0.25037498604791975"/>
          <c:y val="4.5662154480850002E-2"/>
        </c:manualLayout>
      </c:layout>
      <c:overlay val="0"/>
      <c:spPr>
        <a:noFill/>
        <a:ln w="25400">
          <a:noFill/>
        </a:ln>
      </c:spPr>
    </c:title>
    <c:autoTitleDeleted val="0"/>
    <c:plotArea>
      <c:layout>
        <c:manualLayout>
          <c:layoutTarget val="inner"/>
          <c:xMode val="edge"/>
          <c:yMode val="edge"/>
          <c:x val="0.17914293040794776"/>
          <c:y val="0.2339895421541722"/>
          <c:w val="0.64171391165276714"/>
          <c:h val="0.72539589865200271"/>
        </c:manualLayout>
      </c:layout>
      <c:pieChart>
        <c:varyColors val="1"/>
        <c:ser>
          <c:idx val="0"/>
          <c:order val="0"/>
          <c:tx>
            <c:strRef>
              <c:f>'別紙2（市町村用)'!$D$88</c:f>
              <c:strCache>
                <c:ptCount val="1"/>
              </c:strCache>
            </c:strRef>
          </c:tx>
          <c:spPr>
            <a:ln>
              <a:noFill/>
            </a:ln>
          </c:spPr>
          <c:dPt>
            <c:idx val="0"/>
            <c:bubble3D val="0"/>
            <c:spPr>
              <a:solidFill>
                <a:srgbClr val="FECADD"/>
              </a:solidFill>
              <a:ln w="19050">
                <a:noFill/>
              </a:ln>
              <a:effectLst/>
            </c:spPr>
            <c:extLst>
              <c:ext xmlns:c16="http://schemas.microsoft.com/office/drawing/2014/chart" uri="{C3380CC4-5D6E-409C-BE32-E72D297353CC}">
                <c16:uniqueId val="{00000001-B7B8-442B-944C-0DCBAFEC02B2}"/>
              </c:ext>
            </c:extLst>
          </c:dPt>
          <c:dPt>
            <c:idx val="1"/>
            <c:bubble3D val="0"/>
            <c:explosion val="3"/>
            <c:spPr>
              <a:solidFill>
                <a:srgbClr val="92D050"/>
              </a:solidFill>
              <a:ln>
                <a:noFill/>
              </a:ln>
            </c:spPr>
            <c:extLst>
              <c:ext xmlns:c16="http://schemas.microsoft.com/office/drawing/2014/chart" uri="{C3380CC4-5D6E-409C-BE32-E72D297353CC}">
                <c16:uniqueId val="{00000003-B7B8-442B-944C-0DCBAFEC02B2}"/>
              </c:ext>
            </c:extLst>
          </c:dPt>
          <c:dPt>
            <c:idx val="2"/>
            <c:bubble3D val="0"/>
            <c:spPr>
              <a:solidFill>
                <a:srgbClr val="8EB4E3"/>
              </a:solidFill>
              <a:ln>
                <a:noFill/>
              </a:ln>
            </c:spPr>
            <c:extLst>
              <c:ext xmlns:c16="http://schemas.microsoft.com/office/drawing/2014/chart" uri="{C3380CC4-5D6E-409C-BE32-E72D297353CC}">
                <c16:uniqueId val="{00000005-B7B8-442B-944C-0DCBAFEC02B2}"/>
              </c:ext>
            </c:extLst>
          </c:dPt>
          <c:dLbls>
            <c:dLbl>
              <c:idx val="0"/>
              <c:layout>
                <c:manualLayout>
                  <c:x val="-0.22413583426040196"/>
                  <c:y val="-8.0374545897750366E-2"/>
                </c:manualLayout>
              </c:layout>
              <c:spPr>
                <a:noFill/>
                <a:ln w="25400">
                  <a:noFill/>
                </a:ln>
              </c:spPr>
              <c:txPr>
                <a:bodyPr wrap="square" lIns="38100" tIns="19050" rIns="38100" bIns="19050" anchor="ctr">
                  <a:noAutofit/>
                </a:bodyPr>
                <a:lstStyle/>
                <a:p>
                  <a:pPr>
                    <a:defRPr sz="14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3166696651959431"/>
                      <c:h val="0.30671246582424339"/>
                    </c:manualLayout>
                  </c15:layout>
                </c:ext>
                <c:ext xmlns:c16="http://schemas.microsoft.com/office/drawing/2014/chart" uri="{C3380CC4-5D6E-409C-BE32-E72D297353CC}">
                  <c16:uniqueId val="{00000001-B7B8-442B-944C-0DCBAFEC02B2}"/>
                </c:ext>
              </c:extLst>
            </c:dLbl>
            <c:dLbl>
              <c:idx val="1"/>
              <c:layout>
                <c:manualLayout>
                  <c:x val="0.22669283306311319"/>
                  <c:y val="-2.642791326401827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193975698287983"/>
                      <c:h val="0.29041664201811218"/>
                    </c:manualLayout>
                  </c15:layout>
                </c:ext>
                <c:ext xmlns:c16="http://schemas.microsoft.com/office/drawing/2014/chart" uri="{C3380CC4-5D6E-409C-BE32-E72D297353CC}">
                  <c16:uniqueId val="{00000003-B7B8-442B-944C-0DCBAFEC02B2}"/>
                </c:ext>
              </c:extLst>
            </c:dLbl>
            <c:dLbl>
              <c:idx val="2"/>
              <c:layout>
                <c:manualLayout>
                  <c:x val="-0.16213564553712073"/>
                  <c:y val="0.14423493887587158"/>
                </c:manualLayout>
              </c:layout>
              <c:spPr>
                <a:noFill/>
                <a:ln w="25400">
                  <a:noFill/>
                </a:ln>
              </c:spPr>
              <c:txPr>
                <a:bodyPr wrap="square" lIns="38100" tIns="19050" rIns="38100" bIns="19050" anchor="ctr">
                  <a:noAutofit/>
                </a:bodyPr>
                <a:lstStyle/>
                <a:p>
                  <a:pPr>
                    <a:defRPr sz="14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295796654333708"/>
                      <c:h val="0.23606773679973453"/>
                    </c:manualLayout>
                  </c15:layout>
                </c:ext>
                <c:ext xmlns:c16="http://schemas.microsoft.com/office/drawing/2014/chart" uri="{C3380CC4-5D6E-409C-BE32-E72D297353CC}">
                  <c16:uniqueId val="{00000005-B7B8-442B-944C-0DCBAFEC02B2}"/>
                </c:ext>
              </c:extLst>
            </c:dLbl>
            <c:spPr>
              <a:noFill/>
              <a:ln w="25400">
                <a:noFill/>
              </a:ln>
            </c:spPr>
            <c:txPr>
              <a:bodyPr wrap="square" lIns="38100" tIns="19050" rIns="38100" bIns="19050" anchor="ctr">
                <a:spAutoFit/>
              </a:bodyPr>
              <a:lstStyle/>
              <a:p>
                <a:pPr>
                  <a:defRPr sz="1400"/>
                </a:pPr>
                <a:endParaRPr lang="ja-JP"/>
              </a:p>
            </c:txPr>
            <c:dLblPos val="bestFit"/>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'別紙2（市町村用)'!$A$89:$A$92</c:f>
              <c:strCache>
                <c:ptCount val="3"/>
                <c:pt idx="0">
                  <c:v>相談支援専門員</c:v>
                </c:pt>
                <c:pt idx="1">
                  <c:v>相談支援専門員以外</c:v>
                </c:pt>
                <c:pt idx="2">
                  <c:v>主任相談支援専門員</c:v>
                </c:pt>
              </c:strCache>
            </c:strRef>
          </c:cat>
          <c:val>
            <c:numRef>
              <c:f>'別紙2（市町村用)'!$D$89:$D$92</c:f>
              <c:numCache>
                <c:formatCode>#,##0_ </c:formatCode>
                <c:ptCount val="3"/>
                <c:pt idx="0">
                  <c:v>197</c:v>
                </c:pt>
                <c:pt idx="1">
                  <c:v>139</c:v>
                </c:pt>
                <c:pt idx="2">
                  <c:v>32</c:v>
                </c:pt>
              </c:numCache>
            </c:numRef>
          </c:val>
          <c:extLst>
            <c:ext xmlns:c16="http://schemas.microsoft.com/office/drawing/2014/chart" uri="{C3380CC4-5D6E-409C-BE32-E72D297353CC}">
              <c16:uniqueId val="{00000006-B7B8-442B-944C-0DCBAFEC02B2}"/>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'別紙2（市町村用)'!$E$88</c15:sqref>
                        </c15:formulaRef>
                      </c:ext>
                    </c:extLst>
                    <c:strCache>
                      <c:ptCount val="1"/>
                    </c:strCache>
                  </c:strRef>
                </c:tx>
                <c:cat>
                  <c:strRef>
                    <c:extLst>
                      <c:ext uri="{02D57815-91ED-43cb-92C2-25804820EDAC}">
                        <c15:formulaRef>
                          <c15:sqref>'別紙2（市町村用)'!$A$89:$A$92</c15:sqref>
                        </c15:formulaRef>
                      </c:ext>
                    </c:extLst>
                    <c:strCache>
                      <c:ptCount val="3"/>
                      <c:pt idx="0">
                        <c:v>相談支援専門員</c:v>
                      </c:pt>
                      <c:pt idx="1">
                        <c:v>相談支援専門員以外</c:v>
                      </c:pt>
                      <c:pt idx="2">
                        <c:v>主任相談支援専門員</c:v>
                      </c:pt>
                    </c:strCache>
                  </c:strRef>
                </c:cat>
                <c:val>
                  <c:numRef>
                    <c:extLst>
                      <c:ext uri="{02D57815-91ED-43cb-92C2-25804820EDAC}">
                        <c15:formulaRef>
                          <c15:sqref>'別紙2（市町村用)'!$E$89:$E$92</c15:sqref>
                        </c15:formulaRef>
                      </c:ext>
                    </c:extLst>
                    <c:numCache>
                      <c:formatCode>General</c:formatCode>
                      <c:ptCount val="3"/>
                    </c:numCache>
                  </c:numRef>
                </c:val>
                <c:extLst>
                  <c:ext xmlns:c16="http://schemas.microsoft.com/office/drawing/2014/chart" uri="{C3380CC4-5D6E-409C-BE32-E72D297353CC}">
                    <c16:uniqueId val="{00000007-B7B8-442B-944C-0DCBAFEC02B2}"/>
                  </c:ext>
                </c:extLst>
              </c15:ser>
            </c15:filteredPieSeries>
          </c:ext>
        </c:extLst>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r>
              <a:rPr lang="ja-JP" altLang="ja-JP" sz="1600" b="1" i="0" baseline="0" dirty="0">
                <a:solidFill>
                  <a:schemeClr val="tx1"/>
                </a:solidFill>
                <a:effectLst/>
              </a:rPr>
              <a:t>専門的職員の人数</a:t>
            </a:r>
            <a:endParaRPr lang="ja-JP" altLang="ja-JP" sz="1600" dirty="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endParaRPr lang="ja-JP" altLang="en-US" sz="1800" dirty="0"/>
          </a:p>
        </c:rich>
      </c:tx>
      <c:layout>
        <c:manualLayout>
          <c:xMode val="edge"/>
          <c:yMode val="edge"/>
          <c:x val="0.31631081394996513"/>
          <c:y val="3.4013275546207651E-2"/>
        </c:manualLayout>
      </c:layout>
      <c:overlay val="0"/>
      <c:spPr>
        <a:noFill/>
        <a:ln w="25400">
          <a:noFill/>
        </a:ln>
      </c:spPr>
    </c:title>
    <c:autoTitleDeleted val="0"/>
    <c:plotArea>
      <c:layout>
        <c:manualLayout>
          <c:layoutTarget val="inner"/>
          <c:xMode val="edge"/>
          <c:yMode val="edge"/>
          <c:x val="0.126467256884499"/>
          <c:y val="0.13726634692724601"/>
          <c:w val="0.52125161660273434"/>
          <c:h val="0.74690424437676939"/>
        </c:manualLayout>
      </c:layout>
      <c:barChart>
        <c:barDir val="col"/>
        <c:grouping val="clustered"/>
        <c:varyColors val="0"/>
        <c:ser>
          <c:idx val="1"/>
          <c:order val="1"/>
          <c:tx>
            <c:strRef>
              <c:f>'別紙2（市町村用)'!$A$95</c:f>
              <c:strCache>
                <c:ptCount val="1"/>
                <c:pt idx="0">
                  <c:v>①社会福祉士</c:v>
                </c:pt>
              </c:strCache>
            </c:strRef>
          </c:tx>
          <c:spPr>
            <a:solidFill>
              <a:srgbClr val="FFD175"/>
            </a:solidFill>
            <a:ln w="25400">
              <a:noFill/>
            </a:ln>
          </c:spPr>
          <c:invertIfNegative val="0"/>
          <c:dLbls>
            <c:dLbl>
              <c:idx val="0"/>
              <c:layout>
                <c:manualLayout>
                  <c:x val="0"/>
                  <c:y val="6.0285516001294948E-3"/>
                </c:manualLayout>
              </c:layout>
              <c:tx>
                <c:rich>
                  <a:bodyPr/>
                  <a:lstStyle/>
                  <a:p>
                    <a:r>
                      <a:rPr lang="en-US" altLang="ja-JP" sz="1400"/>
                      <a:t>① </a:t>
                    </a:r>
                    <a:fld id="{2D854B32-59F1-4145-B00C-448128A6A546}" type="VALUE">
                      <a:rPr lang="en-US" altLang="ja-JP" sz="1400"/>
                      <a:pPr/>
                      <a:t>[値]</a:t>
                    </a:fld>
                    <a:endParaRPr lang="en-US" altLang="ja-JP" sz="14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B788-4B78-923A-019D5EF223F1}"/>
                </c:ext>
              </c:extLst>
            </c:dLbl>
            <c:spPr>
              <a:noFill/>
              <a:ln w="25400">
                <a:noFill/>
              </a:ln>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'別紙2（市町村用)'!$D$95</c:f>
              <c:numCache>
                <c:formatCode>#,##0_ </c:formatCode>
                <c:ptCount val="1"/>
                <c:pt idx="0">
                  <c:v>140</c:v>
                </c:pt>
              </c:numCache>
            </c:numRef>
          </c:val>
          <c:extLst>
            <c:ext xmlns:c16="http://schemas.microsoft.com/office/drawing/2014/chart" uri="{C3380CC4-5D6E-409C-BE32-E72D297353CC}">
              <c16:uniqueId val="{00000001-B788-4B78-923A-019D5EF223F1}"/>
            </c:ext>
          </c:extLst>
        </c:ser>
        <c:ser>
          <c:idx val="2"/>
          <c:order val="2"/>
          <c:tx>
            <c:strRef>
              <c:f>'別紙2（市町村用)'!$A$96</c:f>
              <c:strCache>
                <c:ptCount val="1"/>
                <c:pt idx="0">
                  <c:v>②保健師</c:v>
                </c:pt>
              </c:strCache>
            </c:strRef>
          </c:tx>
          <c:spPr>
            <a:solidFill>
              <a:srgbClr val="92D050"/>
            </a:solidFill>
            <a:ln w="25400">
              <a:noFill/>
            </a:ln>
          </c:spPr>
          <c:invertIfNegative val="0"/>
          <c:dLbls>
            <c:dLbl>
              <c:idx val="0"/>
              <c:layout/>
              <c:tx>
                <c:rich>
                  <a:bodyPr/>
                  <a:lstStyle/>
                  <a:p>
                    <a:r>
                      <a:rPr lang="en-US" altLang="ja-JP" sz="1400"/>
                      <a:t>②</a:t>
                    </a:r>
                    <a:fld id="{A7E99A04-2796-4005-86A0-2CD0DFA8E55D}" type="VALUE">
                      <a:rPr lang="en-US" altLang="ja-JP" sz="1400"/>
                      <a:pPr/>
                      <a:t>[値]</a:t>
                    </a:fld>
                    <a:endParaRPr lang="en-US" altLang="ja-JP" sz="14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B788-4B78-923A-019D5EF223F1}"/>
                </c:ext>
              </c:extLst>
            </c:dLbl>
            <c:spPr>
              <a:noFill/>
              <a:ln w="25400">
                <a:noFill/>
              </a:ln>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'別紙2（市町村用)'!$D$96</c:f>
              <c:numCache>
                <c:formatCode>#,##0_ </c:formatCode>
                <c:ptCount val="1"/>
                <c:pt idx="0">
                  <c:v>10</c:v>
                </c:pt>
              </c:numCache>
            </c:numRef>
          </c:val>
          <c:extLst>
            <c:ext xmlns:c16="http://schemas.microsoft.com/office/drawing/2014/chart" uri="{C3380CC4-5D6E-409C-BE32-E72D297353CC}">
              <c16:uniqueId val="{00000003-B788-4B78-923A-019D5EF223F1}"/>
            </c:ext>
          </c:extLst>
        </c:ser>
        <c:ser>
          <c:idx val="3"/>
          <c:order val="3"/>
          <c:tx>
            <c:strRef>
              <c:f>'別紙2（市町村用)'!$A$97</c:f>
              <c:strCache>
                <c:ptCount val="1"/>
                <c:pt idx="0">
                  <c:v>③精神保健福祉士</c:v>
                </c:pt>
              </c:strCache>
            </c:strRef>
          </c:tx>
          <c:spPr>
            <a:solidFill>
              <a:srgbClr val="BCFF9B"/>
            </a:solidFill>
            <a:ln w="25400">
              <a:noFill/>
            </a:ln>
          </c:spPr>
          <c:invertIfNegative val="0"/>
          <c:dLbls>
            <c:dLbl>
              <c:idx val="0"/>
              <c:layout>
                <c:manualLayout>
                  <c:x val="-3.7605567637536467E-3"/>
                  <c:y val="2.0095172000431649E-3"/>
                </c:manualLayout>
              </c:layout>
              <c:tx>
                <c:rich>
                  <a:bodyPr/>
                  <a:lstStyle/>
                  <a:p>
                    <a:r>
                      <a:rPr lang="en-US" altLang="ja-JP" sz="1400"/>
                      <a:t>③</a:t>
                    </a:r>
                    <a:fld id="{84E20412-8058-41BE-81C7-18503105BCEA}" type="VALUE">
                      <a:rPr lang="en-US" altLang="ja-JP" sz="1400"/>
                      <a:pPr/>
                      <a:t>[値]</a:t>
                    </a:fld>
                    <a:endParaRPr lang="en-US" altLang="ja-JP" sz="14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B788-4B78-923A-019D5EF223F1}"/>
                </c:ext>
              </c:extLst>
            </c:dLbl>
            <c:spPr>
              <a:noFill/>
              <a:ln w="25400">
                <a:noFill/>
              </a:ln>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'別紙2（市町村用)'!$D$97</c:f>
              <c:numCache>
                <c:formatCode>#,##0_ </c:formatCode>
                <c:ptCount val="1"/>
                <c:pt idx="0">
                  <c:v>84</c:v>
                </c:pt>
              </c:numCache>
            </c:numRef>
          </c:val>
          <c:extLst>
            <c:ext xmlns:c16="http://schemas.microsoft.com/office/drawing/2014/chart" uri="{C3380CC4-5D6E-409C-BE32-E72D297353CC}">
              <c16:uniqueId val="{00000005-B788-4B78-923A-019D5EF223F1}"/>
            </c:ext>
          </c:extLst>
        </c:ser>
        <c:ser>
          <c:idx val="4"/>
          <c:order val="4"/>
          <c:tx>
            <c:strRef>
              <c:f>'別紙2（市町村用)'!$A$98</c:f>
              <c:strCache>
                <c:ptCount val="1"/>
                <c:pt idx="0">
                  <c:v>④看護師・准看護師</c:v>
                </c:pt>
              </c:strCache>
            </c:strRef>
          </c:tx>
          <c:spPr>
            <a:solidFill>
              <a:srgbClr val="E75B86"/>
            </a:solidFill>
            <a:ln w="25400">
              <a:noFill/>
            </a:ln>
          </c:spPr>
          <c:invertIfNegative val="0"/>
          <c:dLbls>
            <c:dLbl>
              <c:idx val="0"/>
              <c:layout>
                <c:manualLayout>
                  <c:x val="-1.8802783818768407E-3"/>
                  <c:y val="0"/>
                </c:manualLayout>
              </c:layout>
              <c:tx>
                <c:rich>
                  <a:bodyPr/>
                  <a:lstStyle/>
                  <a:p>
                    <a:r>
                      <a:rPr lang="en-US" altLang="ja-JP" sz="1400"/>
                      <a:t>④</a:t>
                    </a:r>
                    <a:fld id="{FF046052-C8E5-454C-82EB-F973AC5C2155}" type="VALUE">
                      <a:rPr lang="en-US" altLang="ja-JP" sz="1400"/>
                      <a:pPr/>
                      <a:t>[値]</a:t>
                    </a:fld>
                    <a:endParaRPr lang="en-US" altLang="ja-JP" sz="14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B788-4B78-923A-019D5EF223F1}"/>
                </c:ext>
              </c:extLst>
            </c:dLbl>
            <c:spPr>
              <a:noFill/>
              <a:ln w="25400">
                <a:noFill/>
              </a:ln>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'別紙2（市町村用)'!$D$98</c:f>
              <c:numCache>
                <c:formatCode>#,##0_ </c:formatCode>
                <c:ptCount val="1"/>
                <c:pt idx="0">
                  <c:v>7</c:v>
                </c:pt>
              </c:numCache>
            </c:numRef>
          </c:val>
          <c:extLst>
            <c:ext xmlns:c16="http://schemas.microsoft.com/office/drawing/2014/chart" uri="{C3380CC4-5D6E-409C-BE32-E72D297353CC}">
              <c16:uniqueId val="{00000007-B788-4B78-923A-019D5EF223F1}"/>
            </c:ext>
          </c:extLst>
        </c:ser>
        <c:ser>
          <c:idx val="5"/>
          <c:order val="5"/>
          <c:tx>
            <c:strRef>
              <c:f>'別紙2（市町村用)'!$A$99</c:f>
              <c:strCache>
                <c:ptCount val="1"/>
                <c:pt idx="0">
                  <c:v>⑤介護福祉士</c:v>
                </c:pt>
              </c:strCache>
            </c:strRef>
          </c:tx>
          <c:spPr>
            <a:solidFill>
              <a:srgbClr val="00EE8E"/>
            </a:solidFill>
            <a:ln w="25400">
              <a:noFill/>
            </a:ln>
          </c:spPr>
          <c:invertIfNegative val="0"/>
          <c:dLbls>
            <c:dLbl>
              <c:idx val="0"/>
              <c:layout>
                <c:manualLayout>
                  <c:x val="0"/>
                  <c:y val="4.0190344000863298E-3"/>
                </c:manualLayout>
              </c:layout>
              <c:tx>
                <c:rich>
                  <a:bodyPr/>
                  <a:lstStyle/>
                  <a:p>
                    <a:r>
                      <a:rPr lang="en-US" altLang="ja-JP" sz="1400"/>
                      <a:t>⑤</a:t>
                    </a:r>
                    <a:fld id="{201B22FD-0300-4A3A-97DA-C08C4933FAE3}" type="VALUE">
                      <a:rPr lang="en-US" altLang="ja-JP" sz="1400"/>
                      <a:pPr/>
                      <a:t>[値]</a:t>
                    </a:fld>
                    <a:endParaRPr lang="en-US" altLang="ja-JP" sz="14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B788-4B78-923A-019D5EF223F1}"/>
                </c:ext>
              </c:extLst>
            </c:dLbl>
            <c:spPr>
              <a:noFill/>
              <a:ln w="25400">
                <a:noFill/>
              </a:ln>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'別紙2（市町村用)'!$D$99</c:f>
              <c:numCache>
                <c:formatCode>#,##0_ </c:formatCode>
                <c:ptCount val="1"/>
                <c:pt idx="0">
                  <c:v>90</c:v>
                </c:pt>
              </c:numCache>
            </c:numRef>
          </c:val>
          <c:extLst>
            <c:ext xmlns:c16="http://schemas.microsoft.com/office/drawing/2014/chart" uri="{C3380CC4-5D6E-409C-BE32-E72D297353CC}">
              <c16:uniqueId val="{00000009-B788-4B78-923A-019D5EF223F1}"/>
            </c:ext>
          </c:extLst>
        </c:ser>
        <c:ser>
          <c:idx val="6"/>
          <c:order val="6"/>
          <c:tx>
            <c:strRef>
              <c:f>'別紙2（市町村用)'!$A$100</c:f>
              <c:strCache>
                <c:ptCount val="1"/>
                <c:pt idx="0">
                  <c:v>⑥介護支援専門員</c:v>
                </c:pt>
              </c:strCache>
            </c:strRef>
          </c:tx>
          <c:spPr>
            <a:solidFill>
              <a:srgbClr val="AB7DFF"/>
            </a:solidFill>
            <a:ln>
              <a:noFill/>
            </a:ln>
            <a:effectLst/>
          </c:spPr>
          <c:invertIfNegative val="0"/>
          <c:dLbls>
            <c:dLbl>
              <c:idx val="0"/>
              <c:layout>
                <c:manualLayout>
                  <c:x val="0"/>
                  <c:y val="1.205710320025899E-2"/>
                </c:manualLayout>
              </c:layout>
              <c:tx>
                <c:rich>
                  <a:bodyPr/>
                  <a:lstStyle/>
                  <a:p>
                    <a:r>
                      <a:rPr lang="en-US" altLang="ja-JP" sz="1400"/>
                      <a:t>⑥</a:t>
                    </a:r>
                    <a:fld id="{917ED2E4-9719-4564-9856-739B8799A8C1}" type="VALUE">
                      <a:rPr lang="en-US" altLang="ja-JP" sz="1400"/>
                      <a:pPr/>
                      <a:t>[値]</a:t>
                    </a:fld>
                    <a:endParaRPr lang="en-US" altLang="ja-JP" sz="14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B788-4B78-923A-019D5EF223F1}"/>
                </c:ext>
              </c:extLst>
            </c:dLbl>
            <c:spPr>
              <a:noFill/>
              <a:ln w="25400">
                <a:noFill/>
              </a:ln>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'別紙2（市町村用)'!$D$100</c:f>
              <c:numCache>
                <c:formatCode>#,##0_ </c:formatCode>
                <c:ptCount val="1"/>
                <c:pt idx="0">
                  <c:v>33</c:v>
                </c:pt>
              </c:numCache>
            </c:numRef>
          </c:val>
          <c:extLst>
            <c:ext xmlns:c16="http://schemas.microsoft.com/office/drawing/2014/chart" uri="{C3380CC4-5D6E-409C-BE32-E72D297353CC}">
              <c16:uniqueId val="{0000000B-B788-4B78-923A-019D5EF223F1}"/>
            </c:ext>
          </c:extLst>
        </c:ser>
        <c:ser>
          <c:idx val="7"/>
          <c:order val="7"/>
          <c:tx>
            <c:strRef>
              <c:f>'別紙2（市町村用)'!$A$101</c:f>
              <c:strCache>
                <c:ptCount val="1"/>
                <c:pt idx="0">
                  <c:v>⑦臨床心理士</c:v>
                </c:pt>
              </c:strCache>
            </c:strRef>
          </c:tx>
          <c:spPr>
            <a:solidFill>
              <a:srgbClr val="FDADE6"/>
            </a:solidFill>
            <a:ln>
              <a:noFill/>
            </a:ln>
            <a:effectLst/>
          </c:spPr>
          <c:invertIfNegative val="0"/>
          <c:dLbls>
            <c:dLbl>
              <c:idx val="0"/>
              <c:layout>
                <c:manualLayout>
                  <c:x val="-1.0689153225399197E-2"/>
                  <c:y val="1.0709167876433565E-2"/>
                </c:manualLayout>
              </c:layout>
              <c:tx>
                <c:rich>
                  <a:bodyPr wrap="square" lIns="38100" tIns="19050" rIns="38100" bIns="19050" anchor="ctr">
                    <a:noAutofit/>
                  </a:bodyPr>
                  <a:lstStyle/>
                  <a:p>
                    <a:pPr>
                      <a:defRPr sz="1400"/>
                    </a:pPr>
                    <a:r>
                      <a:rPr lang="en-US" altLang="ja-JP" sz="1400"/>
                      <a:t>⑦</a:t>
                    </a:r>
                    <a:fld id="{AC7BD239-6726-40C0-83CE-CE0AB9EA9937}" type="VALUE">
                      <a:rPr lang="en-US" altLang="ja-JP" sz="1400"/>
                      <a:pPr>
                        <a:defRPr sz="1400"/>
                      </a:pPr>
                      <a:t>[値]</a:t>
                    </a:fld>
                    <a:endParaRPr lang="en-US" altLang="ja-JP" sz="140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manualLayout>
                      <c:w val="7.2404833806344743E-2"/>
                      <c:h val="6.1588278493101389E-2"/>
                    </c:manualLayout>
                  </c15:layout>
                  <c15:dlblFieldTable/>
                  <c15:showDataLabelsRange val="0"/>
                </c:ext>
                <c:ext xmlns:c16="http://schemas.microsoft.com/office/drawing/2014/chart" uri="{C3380CC4-5D6E-409C-BE32-E72D297353CC}">
                  <c16:uniqueId val="{0000000C-B788-4B78-923A-019D5EF223F1}"/>
                </c:ext>
              </c:extLst>
            </c:dLbl>
            <c:spPr>
              <a:noFill/>
              <a:ln w="25400">
                <a:noFill/>
              </a:ln>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'別紙2（市町村用)'!$D$101</c:f>
              <c:numCache>
                <c:formatCode>#,##0_ </c:formatCode>
                <c:ptCount val="1"/>
                <c:pt idx="0">
                  <c:v>3</c:v>
                </c:pt>
              </c:numCache>
            </c:numRef>
          </c:val>
          <c:extLst>
            <c:ext xmlns:c16="http://schemas.microsoft.com/office/drawing/2014/chart" uri="{C3380CC4-5D6E-409C-BE32-E72D297353CC}">
              <c16:uniqueId val="{0000000D-B788-4B78-923A-019D5EF223F1}"/>
            </c:ext>
          </c:extLst>
        </c:ser>
        <c:ser>
          <c:idx val="8"/>
          <c:order val="8"/>
          <c:tx>
            <c:strRef>
              <c:f>'別紙2（市町村用)'!$A$102</c:f>
              <c:strCache>
                <c:ptCount val="1"/>
                <c:pt idx="0">
                  <c:v>⑧公認心理士</c:v>
                </c:pt>
              </c:strCache>
            </c:strRef>
          </c:tx>
          <c:spPr>
            <a:solidFill>
              <a:schemeClr val="accent1"/>
            </a:solidFill>
          </c:spPr>
          <c:invertIfNegative val="0"/>
          <c:dLbls>
            <c:dLbl>
              <c:idx val="0"/>
              <c:layout>
                <c:manualLayout>
                  <c:x val="0"/>
                  <c:y val="-1.7662600359859374E-4"/>
                </c:manualLayout>
              </c:layout>
              <c:tx>
                <c:rich>
                  <a:bodyPr/>
                  <a:lstStyle/>
                  <a:p>
                    <a:r>
                      <a:rPr lang="en-US" altLang="ja-JP" baseline="0"/>
                      <a:t>⑧</a:t>
                    </a:r>
                    <a:fld id="{1DF92769-CC32-4ADA-869A-3C144D7DBF20}" type="VALUE">
                      <a:rPr lang="en-US" altLang="ja-JP" baseline="0"/>
                      <a:pPr/>
                      <a:t>[値]</a:t>
                    </a:fld>
                    <a:endParaRPr lang="en-US" altLang="ja-JP" baseline="0"/>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B788-4B78-923A-019D5EF223F1}"/>
                </c:ext>
              </c:extLst>
            </c:dLbl>
            <c:spPr>
              <a:noFill/>
              <a:ln>
                <a:noFill/>
              </a:ln>
              <a:effectLst/>
            </c:spPr>
            <c:txPr>
              <a:bodyPr wrap="square" lIns="38100" tIns="19050" rIns="38100" bIns="19050" anchor="ctr">
                <a:spAutoFit/>
              </a:bodyPr>
              <a:lstStyle/>
              <a:p>
                <a:pPr>
                  <a:defRPr sz="1400"/>
                </a:pPr>
                <a:endParaRPr lang="ja-JP"/>
              </a:p>
            </c:txPr>
            <c:showLegendKey val="0"/>
            <c:showVal val="1"/>
            <c:showCatName val="0"/>
            <c:showSerName val="1"/>
            <c:showPercent val="0"/>
            <c:showBubbleSize val="0"/>
            <c:showLeaderLines val="0"/>
            <c:extLst>
              <c:ext xmlns:c15="http://schemas.microsoft.com/office/drawing/2012/chart" uri="{CE6537A1-D6FC-4f65-9D91-7224C49458BB}">
                <c15:showLeaderLines val="1"/>
              </c:ext>
            </c:extLst>
          </c:dLbls>
          <c:val>
            <c:numRef>
              <c:f>'別紙2（市町村用)'!$D$102</c:f>
              <c:numCache>
                <c:formatCode>#,##0_ </c:formatCode>
                <c:ptCount val="1"/>
                <c:pt idx="0">
                  <c:v>7</c:v>
                </c:pt>
              </c:numCache>
            </c:numRef>
          </c:val>
          <c:extLst>
            <c:ext xmlns:c16="http://schemas.microsoft.com/office/drawing/2014/chart" uri="{C3380CC4-5D6E-409C-BE32-E72D297353CC}">
              <c16:uniqueId val="{0000000F-B788-4B78-923A-019D5EF223F1}"/>
            </c:ext>
          </c:extLst>
        </c:ser>
        <c:ser>
          <c:idx val="9"/>
          <c:order val="9"/>
          <c:tx>
            <c:strRef>
              <c:f>'別紙2（市町村用)'!$A$103</c:f>
              <c:strCache>
                <c:ptCount val="1"/>
                <c:pt idx="0">
                  <c:v>⑨その他の専門的職員</c:v>
                </c:pt>
              </c:strCache>
            </c:strRef>
          </c:tx>
          <c:spPr>
            <a:solidFill>
              <a:srgbClr val="99CCFF"/>
            </a:solidFill>
          </c:spPr>
          <c:invertIfNegative val="0"/>
          <c:dLbls>
            <c:dLbl>
              <c:idx val="0"/>
              <c:layout>
                <c:manualLayout>
                  <c:x val="8.0167860136752481E-3"/>
                  <c:y val="-3.4304776353125087E-2"/>
                </c:manualLayout>
              </c:layout>
              <c:tx>
                <c:rich>
                  <a:bodyPr/>
                  <a:lstStyle/>
                  <a:p>
                    <a:r>
                      <a:rPr lang="en-US" altLang="ja-JP" baseline="0"/>
                      <a:t>⑨ </a:t>
                    </a:r>
                    <a:fld id="{9D17C6A4-FDF6-4629-8342-F2FC0B1898CB}" type="VALUE">
                      <a:rPr lang="en-US" altLang="ja-JP" baseline="0"/>
                      <a:pPr/>
                      <a:t>[値]</a:t>
                    </a:fld>
                    <a:endParaRPr lang="en-US" altLang="ja-JP" baseline="0"/>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B788-4B78-923A-019D5EF223F1}"/>
                </c:ext>
              </c:extLst>
            </c:dLbl>
            <c:spPr>
              <a:noFill/>
              <a:ln>
                <a:noFill/>
              </a:ln>
              <a:effectLst/>
            </c:spPr>
            <c:txPr>
              <a:bodyPr wrap="square" lIns="38100" tIns="19050" rIns="38100" bIns="19050" anchor="ctr">
                <a:spAutoFit/>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'別紙2（市町村用)'!$D$103</c:f>
              <c:numCache>
                <c:formatCode>#,##0_ </c:formatCode>
                <c:ptCount val="1"/>
                <c:pt idx="0">
                  <c:v>11</c:v>
                </c:pt>
              </c:numCache>
            </c:numRef>
          </c:val>
          <c:extLst>
            <c:ext xmlns:c16="http://schemas.microsoft.com/office/drawing/2014/chart" uri="{C3380CC4-5D6E-409C-BE32-E72D297353CC}">
              <c16:uniqueId val="{00000011-B788-4B78-923A-019D5EF223F1}"/>
            </c:ext>
          </c:extLst>
        </c:ser>
        <c:dLbls>
          <c:showLegendKey val="0"/>
          <c:showVal val="0"/>
          <c:showCatName val="0"/>
          <c:showSerName val="0"/>
          <c:showPercent val="0"/>
          <c:showBubbleSize val="0"/>
        </c:dLbls>
        <c:gapWidth val="150"/>
        <c:axId val="1281654944"/>
        <c:axId val="1"/>
        <c:extLst>
          <c:ext xmlns:c15="http://schemas.microsoft.com/office/drawing/2012/chart" uri="{02D57815-91ED-43cb-92C2-25804820EDAC}">
            <c15:filteredBarSeries>
              <c15:ser>
                <c:idx val="0"/>
                <c:order val="0"/>
                <c:tx>
                  <c:strRef>
                    <c:extLst>
                      <c:ext uri="{02D57815-91ED-43cb-92C2-25804820EDAC}">
                        <c15:formulaRef>
                          <c15:sqref>'別紙2（市町村用)'!$A$94</c15:sqref>
                        </c15:formulaRef>
                      </c:ext>
                    </c:extLst>
                    <c:strCache>
                      <c:ptCount val="1"/>
                      <c:pt idx="0">
                        <c:v>専門的職員数</c:v>
                      </c:pt>
                    </c:strCache>
                  </c:strRef>
                </c:tx>
                <c:spPr>
                  <a:solidFill>
                    <a:srgbClr val="4F81BD"/>
                  </a:solidFill>
                  <a:ln w="25400">
                    <a:noFill/>
                  </a:ln>
                </c:spPr>
                <c:invertIfNegative val="0"/>
                <c:dLbls>
                  <c:dLbl>
                    <c:idx val="0"/>
                    <c:tx>
                      <c:rich>
                        <a:bodyPr wrap="square" lIns="38100" tIns="19050" rIns="38100" bIns="19050" anchor="ctr">
                          <a:spAutoFit/>
                        </a:bodyPr>
                        <a:lstStyle/>
                        <a:p>
                          <a:pPr>
                            <a:defRPr/>
                          </a:pPr>
                          <a:r>
                            <a:rPr lang="en-US" altLang="ja-JP"/>
                            <a:t>①</a:t>
                          </a:r>
                          <a:fld id="{57E1A845-C2C8-4810-B49F-18320BF2BB13}" type="VALUE">
                            <a:rPr lang="en-US" altLang="ja-JP"/>
                            <a:pPr>
                              <a:defRPr/>
                            </a:pPr>
                            <a:t>[値]</a:t>
                          </a:fld>
                          <a:endParaRPr lang="en-US" altLang="ja-JP"/>
                        </a:p>
                      </c:rich>
                    </c:tx>
                    <c:numFmt formatCode="General" sourceLinked="0"/>
                    <c:spPr>
                      <a:noFill/>
                      <a:ln w="25400">
                        <a:noFill/>
                      </a:ln>
                    </c:spPr>
                    <c:dLblPos val="outEnd"/>
                    <c:showLegendKey val="0"/>
                    <c:showVal val="1"/>
                    <c:showCatName val="0"/>
                    <c:showSerName val="0"/>
                    <c:showPercent val="0"/>
                    <c:showBubbleSize val="0"/>
                    <c:separator>
</c:separator>
                    <c:extLst>
                      <c:ext uri="{CE6537A1-D6FC-4f65-9D91-7224C49458BB}">
                        <c15:dlblFieldTable/>
                        <c15:showDataLabelsRange val="0"/>
                      </c:ext>
                      <c:ext xmlns:c16="http://schemas.microsoft.com/office/drawing/2014/chart" uri="{C3380CC4-5D6E-409C-BE32-E72D297353CC}">
                        <c16:uniqueId val="{00000012-B788-4B78-923A-019D5EF223F1}"/>
                      </c:ext>
                    </c:extLst>
                  </c:dLbl>
                  <c:numFmt formatCode="General" sourceLinked="0"/>
                  <c:spPr>
                    <a:noFill/>
                    <a:ln w="25400">
                      <a:noFill/>
                    </a:ln>
                  </c:spPr>
                  <c:dLblPos val="outEnd"/>
                  <c:showLegendKey val="0"/>
                  <c:showVal val="1"/>
                  <c:showCatName val="0"/>
                  <c:showSerName val="0"/>
                  <c:showPercent val="0"/>
                  <c:showBubbleSize val="0"/>
                  <c:showLeaderLines val="0"/>
                  <c:extLst>
                    <c:ext uri="{CE6537A1-D6FC-4f65-9D91-7224C49458BB}">
                      <c15:showLeaderLines val="0"/>
                    </c:ext>
                  </c:extLst>
                </c:dLbls>
                <c:val>
                  <c:numRef>
                    <c:extLst>
                      <c:ext uri="{02D57815-91ED-43cb-92C2-25804820EDAC}">
                        <c15:formulaRef>
                          <c15:sqref>'別紙2（市町村用)'!$D$94</c15:sqref>
                        </c15:formulaRef>
                      </c:ext>
                    </c:extLst>
                    <c:numCache>
                      <c:formatCode>General</c:formatCode>
                      <c:ptCount val="1"/>
                    </c:numCache>
                  </c:numRef>
                </c:val>
                <c:extLst>
                  <c:ext xmlns:c16="http://schemas.microsoft.com/office/drawing/2014/chart" uri="{C3380CC4-5D6E-409C-BE32-E72D297353CC}">
                    <c16:uniqueId val="{00000013-B788-4B78-923A-019D5EF223F1}"/>
                  </c:ext>
                </c:extLst>
              </c15:ser>
            </c15:filteredBarSeries>
          </c:ext>
        </c:extLst>
      </c:barChart>
      <c:catAx>
        <c:axId val="1281654944"/>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cross"/>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281654944"/>
        <c:crosses val="autoZero"/>
        <c:crossBetween val="between"/>
      </c:valAx>
      <c:spPr>
        <a:noFill/>
        <a:ln w="25400">
          <a:noFill/>
        </a:ln>
      </c:spPr>
    </c:plotArea>
    <c:legend>
      <c:legendPos val="r"/>
      <c:layout>
        <c:manualLayout>
          <c:xMode val="edge"/>
          <c:yMode val="edge"/>
          <c:x val="0.69103663570966667"/>
          <c:y val="0.12352045184987034"/>
          <c:w val="0.30611476670942284"/>
          <c:h val="0.79258097496088209"/>
        </c:manualLayout>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住宅入居等支援事業（居住サポート事業）</a:t>
            </a:r>
            <a:r>
              <a:rPr lang="ja-JP" altLang="en-US" sz="1800" dirty="0" smtClean="0"/>
              <a:t>の実施</a:t>
            </a:r>
            <a:r>
              <a:rPr lang="ja-JP" altLang="en-US" sz="1800" dirty="0"/>
              <a:t>状況</a:t>
            </a:r>
            <a:endParaRPr lang="en-US" altLang="ja-JP" sz="1800" dirty="0"/>
          </a:p>
        </c:rich>
      </c:tx>
      <c:layout/>
      <c:overlay val="0"/>
    </c:title>
    <c:autoTitleDeleted val="0"/>
    <c:plotArea>
      <c:layout>
        <c:manualLayout>
          <c:layoutTarget val="inner"/>
          <c:xMode val="edge"/>
          <c:yMode val="edge"/>
          <c:x val="0.18036621291601412"/>
          <c:y val="0.2927909090909091"/>
          <c:w val="0.5836349698290495"/>
          <c:h val="0.67289722222222226"/>
        </c:manualLayout>
      </c:layout>
      <c:pieChart>
        <c:varyColors val="1"/>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ln>
      <a:solidFill>
        <a:schemeClr val="tx1"/>
      </a:solid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50"/>
        <c:axId val="761682303"/>
        <c:axId val="1"/>
      </c:barChart>
      <c:catAx>
        <c:axId val="761682303"/>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761682303"/>
        <c:crosses val="autoZero"/>
        <c:crossBetween val="between"/>
      </c:valAx>
      <c:spPr>
        <a:noFill/>
        <a:ln w="25400">
          <a:noFill/>
        </a:ln>
      </c:spPr>
    </c:plotArea>
    <c:plotVisOnly val="1"/>
    <c:dispBlanksAs val="gap"/>
    <c:showDLblsOverMax val="0"/>
  </c:chart>
  <c:spPr>
    <a:ln>
      <a:solidFill>
        <a:schemeClr val="tx1"/>
      </a:solidFill>
    </a:ln>
  </c:spPr>
  <c:txPr>
    <a:bodyPr/>
    <a:lstStyle/>
    <a:p>
      <a:pPr>
        <a:defRPr b="1"/>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600" dirty="0"/>
              <a:t>住宅入居等支援事業の実施内容</a:t>
            </a:r>
          </a:p>
        </c:rich>
      </c:tx>
      <c:layout/>
      <c:overlay val="0"/>
    </c:title>
    <c:autoTitleDeleted val="0"/>
    <c:plotArea>
      <c:layout/>
      <c:barChart>
        <c:barDir val="col"/>
        <c:grouping val="clustered"/>
        <c:varyColors val="0"/>
        <c:ser>
          <c:idx val="0"/>
          <c:order val="0"/>
          <c:tx>
            <c:strRef>
              <c:f>'集計用紙（問１８～問２１）'!$A$63</c:f>
              <c:strCache>
                <c:ptCount val="1"/>
                <c:pt idx="0">
                  <c:v>①障害者向け住宅の確保、リストの作成</c:v>
                </c:pt>
              </c:strCache>
            </c:strRef>
          </c:tx>
          <c:spPr>
            <a:solidFill>
              <a:srgbClr val="FFD175"/>
            </a:solidFill>
          </c:spPr>
          <c:invertIfNegative val="0"/>
          <c:dLbls>
            <c:dLbl>
              <c:idx val="0"/>
              <c:layout/>
              <c:tx>
                <c:rich>
                  <a:bodyPr/>
                  <a:lstStyle/>
                  <a:p>
                    <a:r>
                      <a:rPr lang="en-US" altLang="ja-JP" sz="1100"/>
                      <a:t>①2</a:t>
                    </a:r>
                  </a:p>
                </c:rich>
              </c:tx>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9D3-44F9-A03E-50E05A83C334}"/>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'集計用紙（問１８～問２１）'!$D$63</c:f>
              <c:numCache>
                <c:formatCode>General</c:formatCode>
                <c:ptCount val="1"/>
                <c:pt idx="0">
                  <c:v>2</c:v>
                </c:pt>
              </c:numCache>
            </c:numRef>
          </c:val>
          <c:extLst>
            <c:ext xmlns:c16="http://schemas.microsoft.com/office/drawing/2014/chart" uri="{C3380CC4-5D6E-409C-BE32-E72D297353CC}">
              <c16:uniqueId val="{00000001-A9D3-44F9-A03E-50E05A83C334}"/>
            </c:ext>
          </c:extLst>
        </c:ser>
        <c:ser>
          <c:idx val="1"/>
          <c:order val="1"/>
          <c:tx>
            <c:strRef>
              <c:f>'集計用紙（問１８～問２１）'!$A$64</c:f>
              <c:strCache>
                <c:ptCount val="1"/>
                <c:pt idx="0">
                  <c:v>②入居支援（不動産業者に対する物件斡旋依頼、家主等との入居契約手続き支援）</c:v>
                </c:pt>
              </c:strCache>
            </c:strRef>
          </c:tx>
          <c:spPr>
            <a:solidFill>
              <a:srgbClr val="99CC00"/>
            </a:solidFill>
          </c:spPr>
          <c:invertIfNegative val="0"/>
          <c:dLbls>
            <c:dLbl>
              <c:idx val="0"/>
              <c:layout/>
              <c:tx>
                <c:rich>
                  <a:bodyPr/>
                  <a:lstStyle/>
                  <a:p>
                    <a:r>
                      <a:rPr lang="en-US" altLang="ja-JP" sz="1100"/>
                      <a:t>②</a:t>
                    </a:r>
                    <a:fld id="{0D0FE885-91FD-4F3B-A8D0-B34095B2A5FD}"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A9D3-44F9-A03E-50E05A83C334}"/>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'集計用紙（問１８～問２１）'!$D$64</c:f>
              <c:numCache>
                <c:formatCode>General</c:formatCode>
                <c:ptCount val="1"/>
                <c:pt idx="0">
                  <c:v>14</c:v>
                </c:pt>
              </c:numCache>
            </c:numRef>
          </c:val>
          <c:extLst>
            <c:ext xmlns:c16="http://schemas.microsoft.com/office/drawing/2014/chart" uri="{C3380CC4-5D6E-409C-BE32-E72D297353CC}">
              <c16:uniqueId val="{00000003-A9D3-44F9-A03E-50E05A83C334}"/>
            </c:ext>
          </c:extLst>
        </c:ser>
        <c:ser>
          <c:idx val="2"/>
          <c:order val="2"/>
          <c:tx>
            <c:strRef>
              <c:f>'集計用紙（問１８～問２１）'!$A$65</c:f>
              <c:strCache>
                <c:ptCount val="1"/>
                <c:pt idx="0">
                  <c:v>③24時間支援（夜間を含め、緊急に対応が必要となる場合における相談支援、関係機関との連絡・調整等）</c:v>
                </c:pt>
              </c:strCache>
            </c:strRef>
          </c:tx>
          <c:spPr>
            <a:solidFill>
              <a:srgbClr val="92D050"/>
            </a:solidFill>
          </c:spPr>
          <c:invertIfNegative val="0"/>
          <c:dPt>
            <c:idx val="0"/>
            <c:invertIfNegative val="0"/>
            <c:bubble3D val="0"/>
            <c:spPr>
              <a:solidFill>
                <a:srgbClr val="BCFF9B"/>
              </a:solidFill>
            </c:spPr>
            <c:extLst>
              <c:ext xmlns:c16="http://schemas.microsoft.com/office/drawing/2014/chart" uri="{C3380CC4-5D6E-409C-BE32-E72D297353CC}">
                <c16:uniqueId val="{00000004-A9D3-44F9-A03E-50E05A83C334}"/>
              </c:ext>
            </c:extLst>
          </c:dPt>
          <c:dLbls>
            <c:dLbl>
              <c:idx val="0"/>
              <c:layout/>
              <c:tx>
                <c:rich>
                  <a:bodyPr/>
                  <a:lstStyle/>
                  <a:p>
                    <a:r>
                      <a:rPr lang="en-US" altLang="ja-JP" sz="1100"/>
                      <a:t>③</a:t>
                    </a:r>
                    <a:fld id="{51697C2A-EB55-42CC-ADFD-7138DE96A56F}"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A9D3-44F9-A03E-50E05A83C334}"/>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'集計用紙（問１８～問２１）'!$D$65</c:f>
              <c:numCache>
                <c:formatCode>General</c:formatCode>
                <c:ptCount val="1"/>
                <c:pt idx="0">
                  <c:v>2</c:v>
                </c:pt>
              </c:numCache>
            </c:numRef>
          </c:val>
          <c:extLst>
            <c:ext xmlns:c16="http://schemas.microsoft.com/office/drawing/2014/chart" uri="{C3380CC4-5D6E-409C-BE32-E72D297353CC}">
              <c16:uniqueId val="{00000005-A9D3-44F9-A03E-50E05A83C334}"/>
            </c:ext>
          </c:extLst>
        </c:ser>
        <c:ser>
          <c:idx val="3"/>
          <c:order val="3"/>
          <c:tx>
            <c:strRef>
              <c:f>'集計用紙（問１８～問２１）'!$A$66</c:f>
              <c:strCache>
                <c:ptCount val="1"/>
                <c:pt idx="0">
                  <c:v>④居住支援のための関係機関によるサポート体制の調整</c:v>
                </c:pt>
              </c:strCache>
            </c:strRef>
          </c:tx>
          <c:spPr>
            <a:solidFill>
              <a:srgbClr val="E070A3"/>
            </a:solidFill>
          </c:spPr>
          <c:invertIfNegative val="0"/>
          <c:dLbls>
            <c:dLbl>
              <c:idx val="0"/>
              <c:layout/>
              <c:tx>
                <c:rich>
                  <a:bodyPr/>
                  <a:lstStyle/>
                  <a:p>
                    <a:r>
                      <a:rPr lang="en-US" altLang="ja-JP" sz="1100"/>
                      <a:t>④</a:t>
                    </a:r>
                    <a:fld id="{7944B50F-CD9A-4982-8E66-1DB4A62840C2}"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A9D3-44F9-A03E-50E05A83C334}"/>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'集計用紙（問１８～問２１）'!$D$66</c:f>
              <c:numCache>
                <c:formatCode>General</c:formatCode>
                <c:ptCount val="1"/>
                <c:pt idx="0">
                  <c:v>12</c:v>
                </c:pt>
              </c:numCache>
            </c:numRef>
          </c:val>
          <c:extLst>
            <c:ext xmlns:c16="http://schemas.microsoft.com/office/drawing/2014/chart" uri="{C3380CC4-5D6E-409C-BE32-E72D297353CC}">
              <c16:uniqueId val="{00000007-A9D3-44F9-A03E-50E05A83C334}"/>
            </c:ext>
          </c:extLst>
        </c:ser>
        <c:ser>
          <c:idx val="4"/>
          <c:order val="4"/>
          <c:tx>
            <c:strRef>
              <c:f>'集計用紙（問１８～問２１）'!$A$67</c:f>
              <c:strCache>
                <c:ptCount val="1"/>
                <c:pt idx="0">
                  <c:v>⑤その他</c:v>
                </c:pt>
              </c:strCache>
            </c:strRef>
          </c:tx>
          <c:invertIfNegative val="0"/>
          <c:dLbls>
            <c:dLbl>
              <c:idx val="0"/>
              <c:layout/>
              <c:tx>
                <c:rich>
                  <a:bodyPr/>
                  <a:lstStyle/>
                  <a:p>
                    <a:r>
                      <a:rPr lang="en-US" altLang="ja-JP" sz="1100"/>
                      <a:t>⑤</a:t>
                    </a:r>
                    <a:fld id="{9695EBC7-937D-4C82-BD33-E70315E64BED}" type="VALUE">
                      <a:rPr lang="en-US" altLang="ja-JP" sz="1100"/>
                      <a:pPr/>
                      <a:t>[値]</a:t>
                    </a:fld>
                    <a:endParaRPr lang="en-US" altLang="ja-JP" sz="110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A9D3-44F9-A03E-50E05A83C334}"/>
                </c:ext>
              </c:extLst>
            </c:dLbl>
            <c:spPr>
              <a:noFill/>
              <a:ln w="25400">
                <a:noFill/>
              </a:ln>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'集計用紙（問１８～問２１）'!$D$67</c:f>
              <c:numCache>
                <c:formatCode>General</c:formatCode>
                <c:ptCount val="1"/>
                <c:pt idx="0">
                  <c:v>2</c:v>
                </c:pt>
              </c:numCache>
            </c:numRef>
          </c:val>
          <c:extLst>
            <c:ext xmlns:c16="http://schemas.microsoft.com/office/drawing/2014/chart" uri="{C3380CC4-5D6E-409C-BE32-E72D297353CC}">
              <c16:uniqueId val="{00000009-A9D3-44F9-A03E-50E05A83C334}"/>
            </c:ext>
          </c:extLst>
        </c:ser>
        <c:dLbls>
          <c:showLegendKey val="0"/>
          <c:showVal val="0"/>
          <c:showCatName val="0"/>
          <c:showSerName val="0"/>
          <c:showPercent val="0"/>
          <c:showBubbleSize val="0"/>
        </c:dLbls>
        <c:gapWidth val="150"/>
        <c:axId val="357193776"/>
        <c:axId val="1"/>
      </c:barChart>
      <c:catAx>
        <c:axId val="357193776"/>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357193776"/>
        <c:crosses val="autoZero"/>
        <c:crossBetween val="between"/>
      </c:valAx>
    </c:plotArea>
    <c:legend>
      <c:legendPos val="r"/>
      <c:layout>
        <c:manualLayout>
          <c:xMode val="edge"/>
          <c:yMode val="edge"/>
          <c:x val="0.62360041912853237"/>
          <c:y val="0.23586320819890261"/>
          <c:w val="0.3419657422512235"/>
          <c:h val="0.62961780838329839"/>
        </c:manualLayout>
      </c:layout>
      <c:overlay val="0"/>
      <c:txPr>
        <a:bodyPr/>
        <a:lstStyle/>
        <a:p>
          <a:pPr>
            <a:defRPr sz="800"/>
          </a:pPr>
          <a:endParaRPr lang="ja-JP"/>
        </a:p>
      </c:txPr>
    </c:legend>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ja-JP" altLang="ja-JP" sz="1400" b="1" i="0" baseline="0" dirty="0">
                <a:solidFill>
                  <a:schemeClr val="tx1"/>
                </a:solidFill>
                <a:effectLst/>
              </a:rPr>
              <a:t>住宅入居等支援事業（居住サポート事業）</a:t>
            </a:r>
            <a:r>
              <a:rPr lang="ja-JP" altLang="en-US" sz="1400" b="1" i="0" baseline="0" dirty="0">
                <a:solidFill>
                  <a:schemeClr val="tx1"/>
                </a:solidFill>
                <a:effectLst/>
              </a:rPr>
              <a:t>の</a:t>
            </a:r>
            <a:endParaRPr lang="en-US" altLang="ja-JP" sz="1400" b="1" i="0" baseline="0" dirty="0">
              <a:solidFill>
                <a:schemeClr val="tx1"/>
              </a:solidFill>
              <a:effectLst/>
            </a:endParaRPr>
          </a:p>
          <a:p>
            <a:pPr>
              <a:defRPr sz="1200" b="0" i="0" u="none" strike="noStrike" kern="1200" spc="0" baseline="0">
                <a:solidFill>
                  <a:schemeClr val="tx1">
                    <a:lumMod val="65000"/>
                    <a:lumOff val="35000"/>
                  </a:schemeClr>
                </a:solidFill>
                <a:latin typeface="+mn-lt"/>
                <a:ea typeface="+mn-ea"/>
                <a:cs typeface="+mn-cs"/>
              </a:defRPr>
            </a:pPr>
            <a:r>
              <a:rPr lang="ja-JP" altLang="ja-JP" sz="1400" b="1" i="0" baseline="0" dirty="0">
                <a:solidFill>
                  <a:schemeClr val="tx1"/>
                </a:solidFill>
                <a:effectLst/>
              </a:rPr>
              <a:t>実施状況</a:t>
            </a:r>
            <a:endParaRPr lang="ja-JP" altLang="ja-JP" sz="1400" dirty="0">
              <a:solidFill>
                <a:schemeClr val="tx1"/>
              </a:solidFill>
              <a:effectLst/>
            </a:endParaRPr>
          </a:p>
        </c:rich>
      </c:tx>
      <c:layout>
        <c:manualLayout>
          <c:xMode val="edge"/>
          <c:yMode val="edge"/>
          <c:x val="0.12206545428836488"/>
          <c:y val="4.7004663148260448E-2"/>
        </c:manualLayout>
      </c:layout>
      <c:overlay val="0"/>
      <c:spPr>
        <a:noFill/>
        <a:ln w="25400">
          <a:noFill/>
        </a:ln>
      </c:spPr>
    </c:title>
    <c:autoTitleDeleted val="0"/>
    <c:plotArea>
      <c:layout>
        <c:manualLayout>
          <c:layoutTarget val="inner"/>
          <c:xMode val="edge"/>
          <c:yMode val="edge"/>
          <c:x val="0.16644752978730021"/>
          <c:y val="0.20651848476346316"/>
          <c:w val="0.66417981430366191"/>
          <c:h val="0.6788068745657263"/>
        </c:manualLayout>
      </c:layout>
      <c:pieChart>
        <c:varyColors val="1"/>
        <c:ser>
          <c:idx val="0"/>
          <c:order val="0"/>
          <c:spPr>
            <a:ln>
              <a:noFill/>
            </a:ln>
          </c:spPr>
          <c:dPt>
            <c:idx val="0"/>
            <c:bubble3D val="0"/>
            <c:spPr>
              <a:solidFill>
                <a:schemeClr val="tx2">
                  <a:lumMod val="40000"/>
                  <a:lumOff val="60000"/>
                </a:schemeClr>
              </a:solidFill>
              <a:ln w="19050">
                <a:noFill/>
              </a:ln>
              <a:effectLst/>
            </c:spPr>
            <c:extLst>
              <c:ext xmlns:c16="http://schemas.microsoft.com/office/drawing/2014/chart" uri="{C3380CC4-5D6E-409C-BE32-E72D297353CC}">
                <c16:uniqueId val="{00000001-1898-473C-8979-010B376985F7}"/>
              </c:ext>
            </c:extLst>
          </c:dPt>
          <c:dPt>
            <c:idx val="1"/>
            <c:bubble3D val="0"/>
            <c:spPr>
              <a:solidFill>
                <a:srgbClr val="FFCCCC"/>
              </a:solidFill>
              <a:ln w="19050">
                <a:noFill/>
              </a:ln>
              <a:effectLst/>
            </c:spPr>
            <c:extLst>
              <c:ext xmlns:c16="http://schemas.microsoft.com/office/drawing/2014/chart" uri="{C3380CC4-5D6E-409C-BE32-E72D297353CC}">
                <c16:uniqueId val="{00000003-1898-473C-8979-010B376985F7}"/>
              </c:ext>
            </c:extLst>
          </c:dPt>
          <c:dLbls>
            <c:dLbl>
              <c:idx val="0"/>
              <c:layout>
                <c:manualLayout>
                  <c:x val="-0.1890039822942674"/>
                  <c:y val="0.10799635827262448"/>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1898-473C-8979-010B376985F7}"/>
                </c:ext>
              </c:extLst>
            </c:dLbl>
            <c:dLbl>
              <c:idx val="1"/>
              <c:layout>
                <c:manualLayout>
                  <c:x val="0.2262212346426517"/>
                  <c:y val="-0.15966309732344833"/>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1898-473C-8979-010B376985F7}"/>
                </c:ext>
              </c:extLst>
            </c:dLbl>
            <c:spPr>
              <a:noFill/>
              <a:ln w="25400">
                <a:noFill/>
              </a:ln>
            </c:spPr>
            <c:txPr>
              <a:bodyPr wrap="square" lIns="38100" tIns="19050" rIns="38100" bIns="19050" anchor="ctr">
                <a:spAutoFit/>
              </a:bodyPr>
              <a:lstStyle/>
              <a:p>
                <a:pPr>
                  <a:defRPr sz="1400"/>
                </a:pPr>
                <a:endParaRPr lang="ja-JP"/>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'集計用紙（問１８～問２１）'!$A$52:$A$53</c:f>
              <c:strCache>
                <c:ptCount val="2"/>
                <c:pt idx="0">
                  <c:v>①実施</c:v>
                </c:pt>
                <c:pt idx="1">
                  <c:v>②未実施</c:v>
                </c:pt>
              </c:strCache>
            </c:strRef>
          </c:cat>
          <c:val>
            <c:numRef>
              <c:f>'集計用紙（問１８～問２１）'!$B$52:$B$53</c:f>
              <c:numCache>
                <c:formatCode>General</c:formatCode>
                <c:ptCount val="2"/>
                <c:pt idx="0">
                  <c:v>15</c:v>
                </c:pt>
                <c:pt idx="1">
                  <c:v>28</c:v>
                </c:pt>
              </c:numCache>
            </c:numRef>
          </c:val>
          <c:extLst>
            <c:ext xmlns:c16="http://schemas.microsoft.com/office/drawing/2014/chart" uri="{C3380CC4-5D6E-409C-BE32-E72D297353CC}">
              <c16:uniqueId val="{00000004-1898-473C-8979-010B376985F7}"/>
            </c:ext>
          </c:extLst>
        </c:ser>
        <c:ser>
          <c:idx val="1"/>
          <c:order val="1"/>
          <c:cat>
            <c:strRef>
              <c:f>'集計用紙（問１８～問２１）'!$A$52:$A$53</c:f>
              <c:strCache>
                <c:ptCount val="2"/>
                <c:pt idx="0">
                  <c:v>①実施</c:v>
                </c:pt>
                <c:pt idx="1">
                  <c:v>②未実施</c:v>
                </c:pt>
              </c:strCache>
            </c:strRef>
          </c:cat>
          <c:val>
            <c:numRef>
              <c:f>'集計用紙（問１８～問２１）'!$C$52:$C$53</c:f>
              <c:numCache>
                <c:formatCode>General</c:formatCode>
                <c:ptCount val="2"/>
              </c:numCache>
            </c:numRef>
          </c:val>
          <c:extLst>
            <c:ext xmlns:c16="http://schemas.microsoft.com/office/drawing/2014/chart" uri="{C3380CC4-5D6E-409C-BE32-E72D297353CC}">
              <c16:uniqueId val="{00000005-1898-473C-8979-010B376985F7}"/>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37703214149123204"/>
          <c:y val="0.29650923884711183"/>
          <c:w val="0.24593534461730848"/>
          <c:h val="0.45003799120239601"/>
        </c:manualLayout>
      </c:layout>
      <c:pieChart>
        <c:varyColors val="1"/>
        <c:ser>
          <c:idx val="0"/>
          <c:order val="0"/>
          <c:tx>
            <c:strRef>
              <c:f>'別紙3（市町村用） '!$B$45</c:f>
              <c:strCache>
                <c:ptCount val="1"/>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0269-4A1E-8235-CB8AA9E6D236}"/>
              </c:ext>
            </c:extLst>
          </c:dPt>
          <c:dPt>
            <c:idx val="1"/>
            <c:bubble3D val="0"/>
            <c:spPr>
              <a:solidFill>
                <a:srgbClr val="FFCCCC"/>
              </a:solidFill>
              <a:ln w="19050">
                <a:solidFill>
                  <a:schemeClr val="lt1"/>
                </a:solidFill>
              </a:ln>
              <a:effectLst/>
            </c:spPr>
            <c:extLst>
              <c:ext xmlns:c16="http://schemas.microsoft.com/office/drawing/2014/chart" uri="{C3380CC4-5D6E-409C-BE32-E72D297353CC}">
                <c16:uniqueId val="{00000003-0269-4A1E-8235-CB8AA9E6D236}"/>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0269-4A1E-8235-CB8AA9E6D236}"/>
              </c:ext>
            </c:extLst>
          </c:dPt>
          <c:dLbls>
            <c:dLbl>
              <c:idx val="0"/>
              <c:layout>
                <c:manualLayout>
                  <c:x val="8.0102219925632573E-2"/>
                  <c:y val="0.14152287922944801"/>
                </c:manualLayout>
              </c:layout>
              <c:spPr>
                <a:noFill/>
                <a:ln w="25400">
                  <a:noFill/>
                </a:ln>
              </c:spPr>
              <c:txPr>
                <a:bodyPr wrap="square" lIns="38100" tIns="19050" rIns="38100" bIns="19050" anchor="ctr">
                  <a:noAutofit/>
                </a:bodyPr>
                <a:lstStyle/>
                <a:p>
                  <a:pPr>
                    <a:defRPr sz="11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490135247860686"/>
                      <c:h val="0.57724063328368169"/>
                    </c:manualLayout>
                  </c15:layout>
                </c:ext>
                <c:ext xmlns:c16="http://schemas.microsoft.com/office/drawing/2014/chart" uri="{C3380CC4-5D6E-409C-BE32-E72D297353CC}">
                  <c16:uniqueId val="{00000001-0269-4A1E-8235-CB8AA9E6D236}"/>
                </c:ext>
              </c:extLst>
            </c:dLbl>
            <c:dLbl>
              <c:idx val="1"/>
              <c:layout>
                <c:manualLayout>
                  <c:x val="-4.7135786610704111E-2"/>
                  <c:y val="-3.1362416256361728E-3"/>
                </c:manualLayout>
              </c:layout>
              <c:spPr>
                <a:noFill/>
                <a:ln w="25400">
                  <a:noFill/>
                </a:ln>
              </c:spPr>
              <c:txPr>
                <a:bodyPr wrap="square" lIns="38100" tIns="19050" rIns="38100" bIns="19050" anchor="ctr">
                  <a:noAutofit/>
                </a:bodyPr>
                <a:lstStyle/>
                <a:p>
                  <a:pPr>
                    <a:defRPr sz="11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5711152559211947"/>
                      <c:h val="0.45913827246681344"/>
                    </c:manualLayout>
                  </c15:layout>
                </c:ext>
                <c:ext xmlns:c16="http://schemas.microsoft.com/office/drawing/2014/chart" uri="{C3380CC4-5D6E-409C-BE32-E72D297353CC}">
                  <c16:uniqueId val="{00000003-0269-4A1E-8235-CB8AA9E6D236}"/>
                </c:ext>
              </c:extLst>
            </c:dLbl>
            <c:dLbl>
              <c:idx val="2"/>
              <c:layout>
                <c:manualLayout>
                  <c:x val="-4.1818693693693704E-2"/>
                  <c:y val="3.678660049627791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801576576576575"/>
                      <c:h val="0.46753997794320373"/>
                    </c:manualLayout>
                  </c15:layout>
                </c:ext>
                <c:ext xmlns:c16="http://schemas.microsoft.com/office/drawing/2014/chart" uri="{C3380CC4-5D6E-409C-BE32-E72D297353CC}">
                  <c16:uniqueId val="{00000005-0269-4A1E-8235-CB8AA9E6D236}"/>
                </c:ext>
              </c:extLst>
            </c:dLbl>
            <c:spPr>
              <a:noFill/>
              <a:ln w="25400">
                <a:noFill/>
              </a:ln>
            </c:spPr>
            <c:txPr>
              <a:bodyPr wrap="square" lIns="38100" tIns="19050" rIns="38100" bIns="19050" anchor="ctr">
                <a:spAutoFit/>
              </a:bodyPr>
              <a:lstStyle/>
              <a:p>
                <a:pPr>
                  <a:defRPr sz="1100"/>
                </a:pPr>
                <a:endParaRPr lang="ja-JP"/>
              </a:p>
            </c:txPr>
            <c:dLblPos val="bestFit"/>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'別紙3（市町村用） '!$A$46:$A$48</c:f>
              <c:strCache>
                <c:ptCount val="3"/>
                <c:pt idx="0">
                  <c:v>①直営</c:v>
                </c:pt>
                <c:pt idx="1">
                  <c:v>②委託</c:v>
                </c:pt>
                <c:pt idx="2">
                  <c:v>③その他</c:v>
                </c:pt>
              </c:strCache>
            </c:strRef>
          </c:cat>
          <c:val>
            <c:numRef>
              <c:f>'別紙3（市町村用） '!$B$46:$B$48</c:f>
              <c:numCache>
                <c:formatCode>General</c:formatCode>
                <c:ptCount val="3"/>
                <c:pt idx="0">
                  <c:v>20</c:v>
                </c:pt>
                <c:pt idx="1">
                  <c:v>10</c:v>
                </c:pt>
                <c:pt idx="2">
                  <c:v>7</c:v>
                </c:pt>
              </c:numCache>
            </c:numRef>
          </c:val>
          <c:extLst>
            <c:ext xmlns:c16="http://schemas.microsoft.com/office/drawing/2014/chart" uri="{C3380CC4-5D6E-409C-BE32-E72D297353CC}">
              <c16:uniqueId val="{00000006-0269-4A1E-8235-CB8AA9E6D236}"/>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78970914809403"/>
          <c:y val="0.30113640986539059"/>
          <c:w val="0.58701612823372584"/>
          <c:h val="0.51581989002035245"/>
        </c:manualLayout>
      </c:layout>
      <c:barChart>
        <c:barDir val="bar"/>
        <c:grouping val="clustered"/>
        <c:varyColors val="0"/>
        <c:dLbls>
          <c:showLegendKey val="0"/>
          <c:showVal val="0"/>
          <c:showCatName val="0"/>
          <c:showSerName val="0"/>
          <c:showPercent val="0"/>
          <c:showBubbleSize val="0"/>
        </c:dLbls>
        <c:gapWidth val="182"/>
        <c:axId val="382037184"/>
        <c:axId val="1"/>
      </c:barChart>
      <c:catAx>
        <c:axId val="382037184"/>
        <c:scaling>
          <c:orientation val="maxMin"/>
        </c:scaling>
        <c:delete val="1"/>
        <c:axPos val="l"/>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82037184"/>
        <c:crosses val="autoZero"/>
        <c:crossBetween val="between"/>
      </c:valAx>
      <c:spPr>
        <a:noFill/>
        <a:ln w="25400">
          <a:noFill/>
        </a:ln>
      </c:spPr>
    </c:plotArea>
    <c:plotVisOnly val="1"/>
    <c:dispBlanksAs val="gap"/>
    <c:showDLblsOverMax val="0"/>
  </c:chart>
  <c:spPr>
    <a:noFill/>
    <a:ln w="9525" cap="flat" cmpd="sng" algn="ctr">
      <a:solidFill>
        <a:schemeClr val="tx1"/>
      </a:solidFill>
      <a:round/>
    </a:ln>
    <a:effectLst/>
  </c:spPr>
  <c:txPr>
    <a:bodyPr/>
    <a:lstStyle/>
    <a:p>
      <a:pPr>
        <a:defRPr/>
      </a:pPr>
      <a:endParaRPr lang="ja-JP"/>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solidFill>
                  <a:schemeClr val="tx1"/>
                </a:solidFill>
              </a:defRPr>
            </a:pPr>
            <a:r>
              <a:rPr lang="ja-JP" sz="1400">
                <a:solidFill>
                  <a:schemeClr val="tx1"/>
                </a:solidFill>
              </a:rPr>
              <a:t>協議会の構成メンバー（所属別）の人数</a:t>
            </a:r>
          </a:p>
        </c:rich>
      </c:tx>
      <c:layout/>
      <c:overlay val="0"/>
      <c:spPr>
        <a:noFill/>
        <a:ln w="25400">
          <a:noFill/>
        </a:ln>
      </c:spPr>
    </c:title>
    <c:autoTitleDeleted val="0"/>
    <c:plotArea>
      <c:layout/>
      <c:barChart>
        <c:barDir val="bar"/>
        <c:grouping val="clustered"/>
        <c:varyColors val="0"/>
        <c:ser>
          <c:idx val="0"/>
          <c:order val="0"/>
          <c:spPr>
            <a:solidFill>
              <a:srgbClr val="4F81BD"/>
            </a:solidFill>
            <a:ln w="25400">
              <a:noFill/>
            </a:ln>
          </c:spPr>
          <c:invertIfNegative val="0"/>
          <c:dLbls>
            <c:dLbl>
              <c:idx val="0"/>
              <c:layout>
                <c:manualLayout>
                  <c:x val="1.010188701885917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8A-403E-B7EB-BB75CB454E3B}"/>
                </c:ext>
              </c:extLst>
            </c:dLbl>
            <c:dLbl>
              <c:idx val="6"/>
              <c:layout>
                <c:manualLayout>
                  <c:x val="5.7725068679195888E-3"/>
                  <c:y val="5.403208815675728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8A-403E-B7EB-BB75CB454E3B}"/>
                </c:ext>
              </c:extLst>
            </c:dLbl>
            <c:dLbl>
              <c:idx val="23"/>
              <c:layout>
                <c:manualLayout>
                  <c:x val="-7.2156335848995914E-3"/>
                  <c:y val="6.961981547035844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8A-403E-B7EB-BB75CB454E3B}"/>
                </c:ext>
              </c:extLst>
            </c:dLbl>
            <c:spPr>
              <a:noFill/>
              <a:ln w="25400">
                <a:noFill/>
              </a:ln>
            </c:spPr>
            <c:txPr>
              <a:bodyPr rot="0" vert="horz"/>
              <a:lstStyle/>
              <a:p>
                <a:pPr>
                  <a:defRPr>
                    <a:latin typeface="+mn-ea"/>
                    <a:ea typeface="+mn-ea"/>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'別紙3（市町村用） '!$A$51:$A$74</c:f>
              <c:strCache>
                <c:ptCount val="24"/>
                <c:pt idx="0">
                  <c:v>指定一般・特定・障がい児相談支援事業者（障がい者相談支援事業委託あり）</c:v>
                </c:pt>
                <c:pt idx="1">
                  <c:v>指定一般・特定・障がい児相談支援事業者（障がい者相談支援事業委託なし）</c:v>
                </c:pt>
                <c:pt idx="2">
                  <c:v>障がい者就業・生活支援センター</c:v>
                </c:pt>
                <c:pt idx="3">
                  <c:v>発達障がい者支援センター</c:v>
                </c:pt>
                <c:pt idx="4">
                  <c:v>障がい福祉サービス事業者</c:v>
                </c:pt>
                <c:pt idx="5">
                  <c:v>医療機関（病院・診療所など）</c:v>
                </c:pt>
                <c:pt idx="6">
                  <c:v>教育関係機関（特別支援学校など）</c:v>
                </c:pt>
                <c:pt idx="7">
                  <c:v>民間企業</c:v>
                </c:pt>
                <c:pt idx="8">
                  <c:v>高齢者介護の関係機関</c:v>
                </c:pt>
                <c:pt idx="9">
                  <c:v>障がい当事者団体・障がい当事者及びその家族（障がい者相談員を除く）</c:v>
                </c:pt>
                <c:pt idx="10">
                  <c:v>権利擁護関係団体（権利擁護関係者）</c:v>
                </c:pt>
                <c:pt idx="11">
                  <c:v>大学等（学識経験者など）</c:v>
                </c:pt>
                <c:pt idx="12">
                  <c:v>公共職業安定所（ハローワーク）</c:v>
                </c:pt>
                <c:pt idx="13">
                  <c:v>保健所・保健センター</c:v>
                </c:pt>
                <c:pt idx="14">
                  <c:v>保育所</c:v>
                </c:pt>
                <c:pt idx="15">
                  <c:v>児童相談所</c:v>
                </c:pt>
                <c:pt idx="16">
                  <c:v>市町村（行政職員）</c:v>
                </c:pt>
                <c:pt idx="17">
                  <c:v>都道府県（行政職員）</c:v>
                </c:pt>
                <c:pt idx="18">
                  <c:v>身体障がい者相談員</c:v>
                </c:pt>
                <c:pt idx="19">
                  <c:v>知的障がい者相談員</c:v>
                </c:pt>
                <c:pt idx="20">
                  <c:v>民生委員・児童委員</c:v>
                </c:pt>
                <c:pt idx="21">
                  <c:v>主任児童委員</c:v>
                </c:pt>
                <c:pt idx="22">
                  <c:v>地域住民の代表者</c:v>
                </c:pt>
                <c:pt idx="23">
                  <c:v>その他</c:v>
                </c:pt>
              </c:strCache>
            </c:strRef>
          </c:cat>
          <c:val>
            <c:numRef>
              <c:f>'別紙3（市町村用） '!$B$51:$B$74</c:f>
              <c:numCache>
                <c:formatCode>General</c:formatCode>
                <c:ptCount val="24"/>
              </c:numCache>
            </c:numRef>
          </c:val>
          <c:extLst>
            <c:ext xmlns:c16="http://schemas.microsoft.com/office/drawing/2014/chart" uri="{C3380CC4-5D6E-409C-BE32-E72D297353CC}">
              <c16:uniqueId val="{00000003-C88A-403E-B7EB-BB75CB454E3B}"/>
            </c:ext>
          </c:extLst>
        </c:ser>
        <c:ser>
          <c:idx val="1"/>
          <c:order val="1"/>
          <c:spPr>
            <a:solidFill>
              <a:srgbClr val="AB7DFF"/>
            </a:solidFill>
          </c:spPr>
          <c:invertIfNegative val="0"/>
          <c:dLbls>
            <c:dLbl>
              <c:idx val="4"/>
              <c:layout>
                <c:manualLayout>
                  <c:x val="1.6128812059017287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88A-403E-B7EB-BB75CB454E3B}"/>
                </c:ext>
              </c:extLst>
            </c:dLbl>
            <c:dLbl>
              <c:idx val="23"/>
              <c:layout>
                <c:manualLayout>
                  <c:x val="1.2096609044263013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88A-403E-B7EB-BB75CB454E3B}"/>
                </c:ext>
              </c:extLst>
            </c:dLbl>
            <c:spPr>
              <a:noFill/>
              <a:ln>
                <a:noFill/>
              </a:ln>
              <a:effectLst/>
            </c:spPr>
            <c:txPr>
              <a:bodyPr wrap="square" lIns="38100" tIns="19050" rIns="38100" bIns="19050" anchor="ctr">
                <a:spAutoFit/>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'別紙3（市町村用） '!$A$51:$A$74</c:f>
              <c:strCache>
                <c:ptCount val="24"/>
                <c:pt idx="0">
                  <c:v>指定一般・特定・障がい児相談支援事業者（障がい者相談支援事業委託あり）</c:v>
                </c:pt>
                <c:pt idx="1">
                  <c:v>指定一般・特定・障がい児相談支援事業者（障がい者相談支援事業委託なし）</c:v>
                </c:pt>
                <c:pt idx="2">
                  <c:v>障がい者就業・生活支援センター</c:v>
                </c:pt>
                <c:pt idx="3">
                  <c:v>発達障がい者支援センター</c:v>
                </c:pt>
                <c:pt idx="4">
                  <c:v>障がい福祉サービス事業者</c:v>
                </c:pt>
                <c:pt idx="5">
                  <c:v>医療機関（病院・診療所など）</c:v>
                </c:pt>
                <c:pt idx="6">
                  <c:v>教育関係機関（特別支援学校など）</c:v>
                </c:pt>
                <c:pt idx="7">
                  <c:v>民間企業</c:v>
                </c:pt>
                <c:pt idx="8">
                  <c:v>高齢者介護の関係機関</c:v>
                </c:pt>
                <c:pt idx="9">
                  <c:v>障がい当事者団体・障がい当事者及びその家族（障がい者相談員を除く）</c:v>
                </c:pt>
                <c:pt idx="10">
                  <c:v>権利擁護関係団体（権利擁護関係者）</c:v>
                </c:pt>
                <c:pt idx="11">
                  <c:v>大学等（学識経験者など）</c:v>
                </c:pt>
                <c:pt idx="12">
                  <c:v>公共職業安定所（ハローワーク）</c:v>
                </c:pt>
                <c:pt idx="13">
                  <c:v>保健所・保健センター</c:v>
                </c:pt>
                <c:pt idx="14">
                  <c:v>保育所</c:v>
                </c:pt>
                <c:pt idx="15">
                  <c:v>児童相談所</c:v>
                </c:pt>
                <c:pt idx="16">
                  <c:v>市町村（行政職員）</c:v>
                </c:pt>
                <c:pt idx="17">
                  <c:v>都道府県（行政職員）</c:v>
                </c:pt>
                <c:pt idx="18">
                  <c:v>身体障がい者相談員</c:v>
                </c:pt>
                <c:pt idx="19">
                  <c:v>知的障がい者相談員</c:v>
                </c:pt>
                <c:pt idx="20">
                  <c:v>民生委員・児童委員</c:v>
                </c:pt>
                <c:pt idx="21">
                  <c:v>主任児童委員</c:v>
                </c:pt>
                <c:pt idx="22">
                  <c:v>地域住民の代表者</c:v>
                </c:pt>
                <c:pt idx="23">
                  <c:v>その他</c:v>
                </c:pt>
              </c:strCache>
            </c:strRef>
          </c:cat>
          <c:val>
            <c:numRef>
              <c:f>'別紙3（市町村用） '!$C$51:$C$74</c:f>
              <c:numCache>
                <c:formatCode>General</c:formatCode>
                <c:ptCount val="24"/>
                <c:pt idx="0">
                  <c:v>101</c:v>
                </c:pt>
                <c:pt idx="1">
                  <c:v>18</c:v>
                </c:pt>
                <c:pt idx="2">
                  <c:v>26</c:v>
                </c:pt>
                <c:pt idx="3">
                  <c:v>5</c:v>
                </c:pt>
                <c:pt idx="4">
                  <c:v>115</c:v>
                </c:pt>
                <c:pt idx="5">
                  <c:v>28</c:v>
                </c:pt>
                <c:pt idx="6">
                  <c:v>48</c:v>
                </c:pt>
                <c:pt idx="7">
                  <c:v>4</c:v>
                </c:pt>
                <c:pt idx="8">
                  <c:v>10</c:v>
                </c:pt>
                <c:pt idx="9">
                  <c:v>71</c:v>
                </c:pt>
                <c:pt idx="10">
                  <c:v>8</c:v>
                </c:pt>
                <c:pt idx="11">
                  <c:v>27</c:v>
                </c:pt>
                <c:pt idx="12">
                  <c:v>19</c:v>
                </c:pt>
                <c:pt idx="13">
                  <c:v>28</c:v>
                </c:pt>
                <c:pt idx="14">
                  <c:v>2</c:v>
                </c:pt>
                <c:pt idx="15">
                  <c:v>5</c:v>
                </c:pt>
                <c:pt idx="16">
                  <c:v>104</c:v>
                </c:pt>
                <c:pt idx="17">
                  <c:v>2</c:v>
                </c:pt>
                <c:pt idx="18">
                  <c:v>4</c:v>
                </c:pt>
                <c:pt idx="19">
                  <c:v>2</c:v>
                </c:pt>
                <c:pt idx="20">
                  <c:v>12</c:v>
                </c:pt>
                <c:pt idx="21">
                  <c:v>0</c:v>
                </c:pt>
                <c:pt idx="22">
                  <c:v>8</c:v>
                </c:pt>
                <c:pt idx="23">
                  <c:v>36</c:v>
                </c:pt>
              </c:numCache>
            </c:numRef>
          </c:val>
          <c:extLst>
            <c:ext xmlns:c16="http://schemas.microsoft.com/office/drawing/2014/chart" uri="{C3380CC4-5D6E-409C-BE32-E72D297353CC}">
              <c16:uniqueId val="{00000006-C88A-403E-B7EB-BB75CB454E3B}"/>
            </c:ext>
          </c:extLst>
        </c:ser>
        <c:dLbls>
          <c:showLegendKey val="0"/>
          <c:showVal val="0"/>
          <c:showCatName val="0"/>
          <c:showSerName val="0"/>
          <c:showPercent val="0"/>
          <c:showBubbleSize val="0"/>
        </c:dLbls>
        <c:gapWidth val="182"/>
        <c:axId val="1126378720"/>
        <c:axId val="1"/>
      </c:barChart>
      <c:catAx>
        <c:axId val="1126378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900"/>
            </a:pPr>
            <a:endParaRPr lang="ja-JP"/>
          </a:p>
        </c:txPr>
        <c:crossAx val="1"/>
        <c:crosses val="autoZero"/>
        <c:auto val="1"/>
        <c:lblAlgn val="ctr"/>
        <c:lblOffset val="100"/>
        <c:noMultiLvlLbl val="0"/>
      </c:catAx>
      <c:valAx>
        <c:axId val="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vert="horz"/>
          <a:lstStyle/>
          <a:p>
            <a:pPr>
              <a:defRPr sz="1050">
                <a:latin typeface="+mn-ea"/>
                <a:ea typeface="+mn-ea"/>
              </a:defRPr>
            </a:pPr>
            <a:endParaRPr lang="ja-JP"/>
          </a:p>
        </c:txPr>
        <c:crossAx val="1126378720"/>
        <c:crosses val="autoZero"/>
        <c:crossBetween val="between"/>
      </c:valAx>
      <c:spPr>
        <a:noFill/>
        <a:ln w="25400">
          <a:noFill/>
        </a:ln>
      </c:spPr>
    </c:plotArea>
    <c:plotVisOnly val="1"/>
    <c:dispBlanksAs val="gap"/>
    <c:showDLblsOverMax val="0"/>
  </c:chart>
  <c:spPr>
    <a:noFill/>
    <a:ln w="9525" cap="flat" cmpd="sng" algn="ctr">
      <a:noFill/>
      <a:round/>
    </a:ln>
    <a:effectLst/>
  </c:spPr>
  <c:txPr>
    <a:bodyPr/>
    <a:lstStyle/>
    <a:p>
      <a:pPr>
        <a:defRPr baseline="0">
          <a:latin typeface="ＭＳ 明朝" panose="02020609040205080304" pitchFamily="17" charset="-128"/>
        </a:defRPr>
      </a:pPr>
      <a:endParaRPr lang="ja-JP"/>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760901519"/>
        <c:axId val="1"/>
      </c:barChart>
      <c:catAx>
        <c:axId val="760901519"/>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0901519"/>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761676479"/>
        <c:axId val="1"/>
      </c:barChart>
      <c:catAx>
        <c:axId val="761676479"/>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1676479"/>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ja-JP" altLang="ja-JP" sz="1600" b="1" i="0" baseline="0" dirty="0">
                <a:solidFill>
                  <a:schemeClr val="tx1"/>
                </a:solidFill>
                <a:effectLst/>
              </a:rPr>
              <a:t>専門部会（課題別）</a:t>
            </a:r>
            <a:r>
              <a:rPr lang="ja-JP" altLang="ja-JP" sz="1600" b="1" i="0" baseline="0" dirty="0" smtClean="0">
                <a:solidFill>
                  <a:schemeClr val="tx1"/>
                </a:solidFill>
                <a:effectLst/>
              </a:rPr>
              <a:t>の</a:t>
            </a:r>
            <a:r>
              <a:rPr lang="ja-JP" altLang="en-US" sz="1600" b="1" i="0" baseline="0" dirty="0" smtClean="0">
                <a:solidFill>
                  <a:schemeClr val="tx1"/>
                </a:solidFill>
                <a:effectLst/>
              </a:rPr>
              <a:t>開催実績</a:t>
            </a:r>
            <a:endParaRPr lang="ja-JP" altLang="ja-JP" sz="1600" dirty="0">
              <a:solidFill>
                <a:schemeClr val="tx1"/>
              </a:solidFill>
              <a:effectLst/>
            </a:endParaRPr>
          </a:p>
        </c:rich>
      </c:tx>
      <c:layout>
        <c:manualLayout>
          <c:xMode val="edge"/>
          <c:yMode val="edge"/>
          <c:x val="0.19026267366675723"/>
          <c:y val="3.749905353221776E-2"/>
        </c:manualLayout>
      </c:layout>
      <c:overlay val="0"/>
      <c:spPr>
        <a:noFill/>
        <a:ln w="25400">
          <a:noFill/>
        </a:ln>
      </c:spPr>
    </c:title>
    <c:autoTitleDeleted val="0"/>
    <c:plotArea>
      <c:layout>
        <c:manualLayout>
          <c:layoutTarget val="inner"/>
          <c:xMode val="edge"/>
          <c:yMode val="edge"/>
          <c:x val="7.6352167878052435E-2"/>
          <c:y val="0.22041676322117584"/>
          <c:w val="0.50932906668699995"/>
          <c:h val="0.73133763940542917"/>
        </c:manualLayout>
      </c:layout>
      <c:barChart>
        <c:barDir val="col"/>
        <c:grouping val="clustered"/>
        <c:varyColors val="0"/>
        <c:ser>
          <c:idx val="0"/>
          <c:order val="0"/>
          <c:tx>
            <c:strRef>
              <c:f>'別紙3（市町村用） '!$G$57</c:f>
              <c:strCache>
                <c:ptCount val="1"/>
                <c:pt idx="0">
                  <c:v>A権利擁護関係</c:v>
                </c:pt>
              </c:strCache>
            </c:strRef>
          </c:tx>
          <c:spPr>
            <a:solidFill>
              <a:srgbClr val="FFD175"/>
            </a:solidFill>
            <a:ln w="25400">
              <a:noFill/>
            </a:ln>
          </c:spPr>
          <c:invertIfNegative val="0"/>
          <c:dLbls>
            <c:dLbl>
              <c:idx val="0"/>
              <c:layout/>
              <c:tx>
                <c:rich>
                  <a:bodyPr wrap="square" lIns="38100" tIns="19050" rIns="38100" bIns="19050" anchor="ctr">
                    <a:spAutoFit/>
                  </a:bodyPr>
                  <a:lstStyle/>
                  <a:p>
                    <a:pPr>
                      <a:defRPr/>
                    </a:pPr>
                    <a:r>
                      <a:rPr lang="en-US" altLang="ja-JP"/>
                      <a:t>A </a:t>
                    </a:r>
                    <a:fld id="{3B9B8DC8-B6EF-4F18-8817-7B3F13A7F1E4}"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'別紙3（市町村用） '!$K$57</c:f>
              <c:numCache>
                <c:formatCode>General</c:formatCode>
                <c:ptCount val="1"/>
                <c:pt idx="0">
                  <c:v>28</c:v>
                </c:pt>
              </c:numCache>
            </c:numRef>
          </c:val>
          <c:extLst>
            <c:ext xmlns:c16="http://schemas.microsoft.com/office/drawing/2014/chart" uri="{C3380CC4-5D6E-409C-BE32-E72D297353CC}">
              <c16:uniqueId val="{00000001-4826-4118-931D-0663B695F39A}"/>
            </c:ext>
          </c:extLst>
        </c:ser>
        <c:ser>
          <c:idx val="1"/>
          <c:order val="1"/>
          <c:tx>
            <c:strRef>
              <c:f>'別紙3（市町村用） '!$G$58</c:f>
              <c:strCache>
                <c:ptCount val="1"/>
                <c:pt idx="0">
                  <c:v>B地域移行関係</c:v>
                </c:pt>
              </c:strCache>
            </c:strRef>
          </c:tx>
          <c:spPr>
            <a:solidFill>
              <a:srgbClr val="BF7FE7"/>
            </a:solidFill>
            <a:ln w="25400">
              <a:noFill/>
            </a:ln>
          </c:spPr>
          <c:invertIfNegative val="0"/>
          <c:dLbls>
            <c:dLbl>
              <c:idx val="0"/>
              <c:layout>
                <c:manualLayout>
                  <c:x val="0"/>
                  <c:y val="-1.8484548421511746E-2"/>
                </c:manualLayout>
              </c:layout>
              <c:tx>
                <c:rich>
                  <a:bodyPr wrap="square" lIns="38100" tIns="19050" rIns="38100" bIns="19050" anchor="ctr">
                    <a:spAutoFit/>
                  </a:bodyPr>
                  <a:lstStyle/>
                  <a:p>
                    <a:pPr>
                      <a:defRPr/>
                    </a:pPr>
                    <a:r>
                      <a:rPr lang="en-US" altLang="ja-JP" b="0"/>
                      <a:t>B</a:t>
                    </a:r>
                    <a:r>
                      <a:rPr lang="en-US" altLang="ja-JP" b="1" baseline="0"/>
                      <a:t> </a:t>
                    </a:r>
                    <a:fld id="{C0029C87-BD96-4387-9854-F00564372B28}" type="VALUE">
                      <a:rPr lang="en-US" altLang="ja-JP"/>
                      <a:pPr>
                        <a:defRPr/>
                      </a:pPr>
                      <a:t>[値]</a:t>
                    </a:fld>
                    <a:endParaRPr lang="en-US" altLang="ja-JP" b="1"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'別紙3（市町村用） '!$K$58</c:f>
              <c:numCache>
                <c:formatCode>General</c:formatCode>
                <c:ptCount val="1"/>
                <c:pt idx="0">
                  <c:v>74</c:v>
                </c:pt>
              </c:numCache>
            </c:numRef>
          </c:val>
          <c:extLst>
            <c:ext xmlns:c16="http://schemas.microsoft.com/office/drawing/2014/chart" uri="{C3380CC4-5D6E-409C-BE32-E72D297353CC}">
              <c16:uniqueId val="{00000003-4826-4118-931D-0663B695F39A}"/>
            </c:ext>
          </c:extLst>
        </c:ser>
        <c:ser>
          <c:idx val="2"/>
          <c:order val="2"/>
          <c:tx>
            <c:strRef>
              <c:f>'別紙3（市町村用） '!$G$59</c:f>
              <c:strCache>
                <c:ptCount val="1"/>
                <c:pt idx="0">
                  <c:v>C退院促進関係</c:v>
                </c:pt>
              </c:strCache>
            </c:strRef>
          </c:tx>
          <c:spPr>
            <a:solidFill>
              <a:srgbClr val="B2F298"/>
            </a:solidFill>
            <a:ln w="25400">
              <a:noFill/>
            </a:ln>
          </c:spPr>
          <c:invertIfNegative val="0"/>
          <c:dLbls>
            <c:dLbl>
              <c:idx val="0"/>
              <c:layout>
                <c:manualLayout>
                  <c:x val="0"/>
                  <c:y val="9.24227421075576E-3"/>
                </c:manualLayout>
              </c:layout>
              <c:tx>
                <c:rich>
                  <a:bodyPr wrap="square" lIns="38100" tIns="19050" rIns="38100" bIns="19050" anchor="ctr">
                    <a:spAutoFit/>
                  </a:bodyPr>
                  <a:lstStyle/>
                  <a:p>
                    <a:pPr>
                      <a:defRPr/>
                    </a:pPr>
                    <a:r>
                      <a:rPr lang="en-US" altLang="ja-JP"/>
                      <a:t>C </a:t>
                    </a:r>
                    <a:fld id="{0096BA4B-BFC3-4628-B1A7-F2316E80C29A}"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'!$K$59</c:f>
              <c:numCache>
                <c:formatCode>General</c:formatCode>
                <c:ptCount val="1"/>
                <c:pt idx="0">
                  <c:v>32</c:v>
                </c:pt>
              </c:numCache>
            </c:numRef>
          </c:val>
          <c:extLst>
            <c:ext xmlns:c16="http://schemas.microsoft.com/office/drawing/2014/chart" uri="{C3380CC4-5D6E-409C-BE32-E72D297353CC}">
              <c16:uniqueId val="{00000005-4826-4118-931D-0663B695F39A}"/>
            </c:ext>
          </c:extLst>
        </c:ser>
        <c:ser>
          <c:idx val="3"/>
          <c:order val="3"/>
          <c:tx>
            <c:strRef>
              <c:f>'別紙3（市町村用） '!$G$60</c:f>
              <c:strCache>
                <c:ptCount val="1"/>
                <c:pt idx="0">
                  <c:v>D就労関係</c:v>
                </c:pt>
              </c:strCache>
            </c:strRef>
          </c:tx>
          <c:spPr>
            <a:solidFill>
              <a:srgbClr val="8EEEDE"/>
            </a:solidFill>
            <a:ln w="25400">
              <a:noFill/>
            </a:ln>
          </c:spPr>
          <c:invertIfNegative val="0"/>
          <c:dLbls>
            <c:dLbl>
              <c:idx val="0"/>
              <c:layout>
                <c:manualLayout>
                  <c:x val="-6.0369853291749164E-3"/>
                  <c:y val="9.2422742107558728E-3"/>
                </c:manualLayout>
              </c:layout>
              <c:tx>
                <c:rich>
                  <a:bodyPr wrap="square" lIns="38100" tIns="19050" rIns="38100" bIns="19050" anchor="ctr">
                    <a:spAutoFit/>
                  </a:bodyPr>
                  <a:lstStyle/>
                  <a:p>
                    <a:pPr>
                      <a:defRPr/>
                    </a:pPr>
                    <a:r>
                      <a:rPr lang="en-US" altLang="ja-JP"/>
                      <a:t>D </a:t>
                    </a:r>
                    <a:fld id="{3AE3E9EA-CEFE-488F-814B-D3668BF27269}"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'!$K$60</c:f>
              <c:numCache>
                <c:formatCode>General</c:formatCode>
                <c:ptCount val="1"/>
                <c:pt idx="0">
                  <c:v>50</c:v>
                </c:pt>
              </c:numCache>
            </c:numRef>
          </c:val>
          <c:extLst>
            <c:ext xmlns:c16="http://schemas.microsoft.com/office/drawing/2014/chart" uri="{C3380CC4-5D6E-409C-BE32-E72D297353CC}">
              <c16:uniqueId val="{00000007-4826-4118-931D-0663B695F39A}"/>
            </c:ext>
          </c:extLst>
        </c:ser>
        <c:ser>
          <c:idx val="4"/>
          <c:order val="4"/>
          <c:tx>
            <c:strRef>
              <c:f>'別紙3（市町村用） '!$G$61</c:f>
              <c:strCache>
                <c:ptCount val="1"/>
                <c:pt idx="0">
                  <c:v>E子ども関係</c:v>
                </c:pt>
              </c:strCache>
            </c:strRef>
          </c:tx>
          <c:spPr>
            <a:solidFill>
              <a:srgbClr val="17D77C"/>
            </a:solidFill>
            <a:ln w="25400">
              <a:noFill/>
            </a:ln>
          </c:spPr>
          <c:invertIfNegative val="0"/>
          <c:dLbls>
            <c:dLbl>
              <c:idx val="0"/>
              <c:layout>
                <c:manualLayout>
                  <c:x val="0"/>
                  <c:y val="-2.7726822632267729E-2"/>
                </c:manualLayout>
              </c:layout>
              <c:tx>
                <c:rich>
                  <a:bodyPr wrap="square" lIns="38100" tIns="19050" rIns="38100" bIns="19050" anchor="ctr">
                    <a:spAutoFit/>
                  </a:bodyPr>
                  <a:lstStyle/>
                  <a:p>
                    <a:pPr>
                      <a:defRPr/>
                    </a:pPr>
                    <a:r>
                      <a:rPr lang="en-US" altLang="ja-JP"/>
                      <a:t>E</a:t>
                    </a:r>
                    <a:r>
                      <a:rPr lang="en-US" altLang="ja-JP" baseline="0"/>
                      <a:t> </a:t>
                    </a:r>
                    <a:fld id="{1F5914A8-9AF6-4B2E-8683-B48725242201}" type="VALUE">
                      <a:rPr lang="en-US" altLang="ja-JP"/>
                      <a:pPr>
                        <a:defRPr/>
                      </a:pPr>
                      <a:t>[値]</a:t>
                    </a:fld>
                    <a:endParaRPr lang="en-US" altLang="ja-JP"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'別紙3（市町村用） '!$K$61</c:f>
              <c:numCache>
                <c:formatCode>General</c:formatCode>
                <c:ptCount val="1"/>
                <c:pt idx="0">
                  <c:v>53</c:v>
                </c:pt>
              </c:numCache>
            </c:numRef>
          </c:val>
          <c:extLst>
            <c:ext xmlns:c16="http://schemas.microsoft.com/office/drawing/2014/chart" uri="{C3380CC4-5D6E-409C-BE32-E72D297353CC}">
              <c16:uniqueId val="{00000009-4826-4118-931D-0663B695F39A}"/>
            </c:ext>
          </c:extLst>
        </c:ser>
        <c:ser>
          <c:idx val="5"/>
          <c:order val="5"/>
          <c:tx>
            <c:strRef>
              <c:f>'別紙3（市町村用） '!$G$62</c:f>
              <c:strCache>
                <c:ptCount val="1"/>
                <c:pt idx="0">
                  <c:v>F相談支援関係</c:v>
                </c:pt>
              </c:strCache>
            </c:strRef>
          </c:tx>
          <c:spPr>
            <a:solidFill>
              <a:srgbClr val="61FF47"/>
            </a:solidFill>
            <a:ln w="25400">
              <a:noFill/>
            </a:ln>
          </c:spPr>
          <c:invertIfNegative val="0"/>
          <c:dLbls>
            <c:dLbl>
              <c:idx val="0"/>
              <c:layout/>
              <c:tx>
                <c:rich>
                  <a:bodyPr wrap="square" lIns="38100" tIns="19050" rIns="38100" bIns="19050" anchor="ctr">
                    <a:spAutoFit/>
                  </a:bodyPr>
                  <a:lstStyle/>
                  <a:p>
                    <a:pPr>
                      <a:defRPr/>
                    </a:pPr>
                    <a:r>
                      <a:rPr lang="en-US" altLang="ja-JP"/>
                      <a:t>F </a:t>
                    </a:r>
                    <a:fld id="{BD3E7F72-0023-41BE-B25E-57D058AE93C8}"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'!$K$62</c:f>
              <c:numCache>
                <c:formatCode>General</c:formatCode>
                <c:ptCount val="1"/>
                <c:pt idx="0">
                  <c:v>128</c:v>
                </c:pt>
              </c:numCache>
            </c:numRef>
          </c:val>
          <c:extLst>
            <c:ext xmlns:c16="http://schemas.microsoft.com/office/drawing/2014/chart" uri="{C3380CC4-5D6E-409C-BE32-E72D297353CC}">
              <c16:uniqueId val="{0000000B-4826-4118-931D-0663B695F39A}"/>
            </c:ext>
          </c:extLst>
        </c:ser>
        <c:ser>
          <c:idx val="6"/>
          <c:order val="6"/>
          <c:tx>
            <c:strRef>
              <c:f>'別紙3（市町村用） '!$G$63</c:f>
              <c:strCache>
                <c:ptCount val="1"/>
                <c:pt idx="0">
                  <c:v>G地域生活・生活支援関係</c:v>
                </c:pt>
              </c:strCache>
            </c:strRef>
          </c:tx>
          <c:spPr>
            <a:solidFill>
              <a:srgbClr val="E75B86"/>
            </a:solidFill>
            <a:ln>
              <a:noFill/>
            </a:ln>
            <a:effectLst/>
          </c:spPr>
          <c:invertIfNegative val="0"/>
          <c:dLbls>
            <c:dLbl>
              <c:idx val="0"/>
              <c:layout/>
              <c:tx>
                <c:rich>
                  <a:bodyPr wrap="square" lIns="38100" tIns="19050" rIns="38100" bIns="19050" anchor="ctr">
                    <a:spAutoFit/>
                  </a:bodyPr>
                  <a:lstStyle/>
                  <a:p>
                    <a:pPr>
                      <a:defRPr/>
                    </a:pPr>
                    <a:r>
                      <a:rPr lang="en-US" altLang="ja-JP"/>
                      <a:t>G </a:t>
                    </a:r>
                    <a:fld id="{9C8D31C6-2510-48B1-8ABB-D08D16E4D4D0}"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'!$K$63</c:f>
              <c:numCache>
                <c:formatCode>General</c:formatCode>
                <c:ptCount val="1"/>
                <c:pt idx="0">
                  <c:v>48</c:v>
                </c:pt>
              </c:numCache>
            </c:numRef>
          </c:val>
          <c:extLst>
            <c:ext xmlns:c16="http://schemas.microsoft.com/office/drawing/2014/chart" uri="{C3380CC4-5D6E-409C-BE32-E72D297353CC}">
              <c16:uniqueId val="{0000000D-4826-4118-931D-0663B695F39A}"/>
            </c:ext>
          </c:extLst>
        </c:ser>
        <c:ser>
          <c:idx val="7"/>
          <c:order val="7"/>
          <c:tx>
            <c:strRef>
              <c:f>'別紙3（市町村用） '!$G$64</c:f>
              <c:strCache>
                <c:ptCount val="1"/>
                <c:pt idx="0">
                  <c:v>H精神関係</c:v>
                </c:pt>
              </c:strCache>
            </c:strRef>
          </c:tx>
          <c:spPr>
            <a:solidFill>
              <a:srgbClr val="FDADE6"/>
            </a:solidFill>
            <a:ln>
              <a:noFill/>
            </a:ln>
            <a:effectLst/>
          </c:spPr>
          <c:invertIfNegative val="0"/>
          <c:dLbls>
            <c:dLbl>
              <c:idx val="0"/>
              <c:layout>
                <c:manualLayout>
                  <c:x val="-5.8271949441688947E-17"/>
                  <c:y val="-1.3257250863722073E-2"/>
                </c:manualLayout>
              </c:layout>
              <c:tx>
                <c:rich>
                  <a:bodyPr wrap="square" lIns="38100" tIns="19050" rIns="38100" bIns="19050" anchor="ctr">
                    <a:spAutoFit/>
                  </a:bodyPr>
                  <a:lstStyle/>
                  <a:p>
                    <a:pPr>
                      <a:defRPr/>
                    </a:pPr>
                    <a:r>
                      <a:rPr lang="en-US" altLang="ja-JP"/>
                      <a:t>H</a:t>
                    </a:r>
                    <a:r>
                      <a:rPr lang="en-US" altLang="ja-JP" baseline="0"/>
                      <a:t> </a:t>
                    </a:r>
                    <a:fld id="{3F49AE47-AC50-4E30-B4D9-3852ED6817C8}" type="VALUE">
                      <a:rPr lang="en-US" altLang="ja-JP"/>
                      <a:pPr>
                        <a:defRPr/>
                      </a:pPr>
                      <a:t>[値]</a:t>
                    </a:fld>
                    <a:endParaRPr lang="en-US" altLang="ja-JP"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'!$K$64</c:f>
              <c:numCache>
                <c:formatCode>General</c:formatCode>
                <c:ptCount val="1"/>
                <c:pt idx="0">
                  <c:v>54</c:v>
                </c:pt>
              </c:numCache>
            </c:numRef>
          </c:val>
          <c:extLst>
            <c:ext xmlns:c16="http://schemas.microsoft.com/office/drawing/2014/chart" uri="{C3380CC4-5D6E-409C-BE32-E72D297353CC}">
              <c16:uniqueId val="{0000000F-4826-4118-931D-0663B695F39A}"/>
            </c:ext>
          </c:extLst>
        </c:ser>
        <c:ser>
          <c:idx val="8"/>
          <c:order val="8"/>
          <c:tx>
            <c:strRef>
              <c:f>'別紙3（市町村用） '!$G$65</c:f>
              <c:strCache>
                <c:ptCount val="1"/>
                <c:pt idx="0">
                  <c:v>Iその他</c:v>
                </c:pt>
              </c:strCache>
            </c:strRef>
          </c:tx>
          <c:spPr>
            <a:solidFill>
              <a:schemeClr val="accent1"/>
            </a:solidFill>
            <a:ln>
              <a:noFill/>
            </a:ln>
            <a:effectLst/>
          </c:spPr>
          <c:invertIfNegative val="0"/>
          <c:dLbls>
            <c:dLbl>
              <c:idx val="0"/>
              <c:layout>
                <c:manualLayout>
                  <c:x val="1.0584350485472942E-5"/>
                  <c:y val="-2.8135164496469415E-2"/>
                </c:manualLayout>
              </c:layout>
              <c:tx>
                <c:rich>
                  <a:bodyPr wrap="square" lIns="38100" tIns="19050" rIns="38100" bIns="19050" anchor="ctr">
                    <a:spAutoFit/>
                  </a:bodyPr>
                  <a:lstStyle/>
                  <a:p>
                    <a:pPr>
                      <a:defRPr/>
                    </a:pPr>
                    <a:r>
                      <a:rPr lang="en-US" altLang="ja-JP"/>
                      <a:t>I</a:t>
                    </a:r>
                    <a:r>
                      <a:rPr lang="en-US" altLang="ja-JP" baseline="0"/>
                      <a:t> </a:t>
                    </a:r>
                    <a:fld id="{68A08B7B-579A-4947-A9F9-3A9A8C30E9BC}" type="VALUE">
                      <a:rPr lang="en-US" altLang="ja-JP"/>
                      <a:pPr>
                        <a:defRPr/>
                      </a:pPr>
                      <a:t>[値]</a:t>
                    </a:fld>
                    <a:endParaRPr lang="en-US" altLang="ja-JP"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4826-4118-931D-0663B695F39A}"/>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'!$K$65</c:f>
              <c:numCache>
                <c:formatCode>General</c:formatCode>
                <c:ptCount val="1"/>
                <c:pt idx="0">
                  <c:v>74</c:v>
                </c:pt>
              </c:numCache>
            </c:numRef>
          </c:val>
          <c:extLst>
            <c:ext xmlns:c16="http://schemas.microsoft.com/office/drawing/2014/chart" uri="{C3380CC4-5D6E-409C-BE32-E72D297353CC}">
              <c16:uniqueId val="{00000011-4826-4118-931D-0663B695F39A}"/>
            </c:ext>
          </c:extLst>
        </c:ser>
        <c:dLbls>
          <c:showLegendKey val="0"/>
          <c:showVal val="0"/>
          <c:showCatName val="0"/>
          <c:showSerName val="0"/>
          <c:showPercent val="0"/>
          <c:showBubbleSize val="0"/>
        </c:dLbls>
        <c:gapWidth val="219"/>
        <c:overlap val="-27"/>
        <c:axId val="1379162480"/>
        <c:axId val="1"/>
      </c:barChart>
      <c:catAx>
        <c:axId val="1379162480"/>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9162480"/>
        <c:crosses val="autoZero"/>
        <c:crossBetween val="between"/>
      </c:valAx>
      <c:spPr>
        <a:noFill/>
        <a:ln w="25400">
          <a:noFill/>
        </a:ln>
      </c:spPr>
    </c:plotArea>
    <c:legend>
      <c:legendPos val="r"/>
      <c:layout>
        <c:manualLayout>
          <c:xMode val="edge"/>
          <c:yMode val="edge"/>
          <c:x val="0.61753582237626992"/>
          <c:y val="0.23510976690827554"/>
          <c:w val="0.38246412422898185"/>
          <c:h val="0.71653369487754426"/>
        </c:manualLayout>
      </c:layout>
      <c:overlay val="0"/>
      <c:spPr>
        <a:noFill/>
        <a:ln w="25400">
          <a:noFill/>
        </a:ln>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ja-JP" altLang="ja-JP" sz="1600" b="1" i="0" baseline="0" dirty="0">
                <a:solidFill>
                  <a:schemeClr val="tx1"/>
                </a:solidFill>
                <a:effectLst/>
              </a:rPr>
              <a:t>専門部会（課題別）</a:t>
            </a:r>
            <a:r>
              <a:rPr lang="ja-JP" altLang="ja-JP" sz="1600" b="1" i="0" baseline="0" dirty="0" smtClean="0">
                <a:solidFill>
                  <a:schemeClr val="tx1"/>
                </a:solidFill>
                <a:effectLst/>
              </a:rPr>
              <a:t>の</a:t>
            </a:r>
            <a:r>
              <a:rPr lang="ja-JP" altLang="en-US" sz="1600" b="1" i="0" baseline="0" dirty="0" smtClean="0">
                <a:solidFill>
                  <a:schemeClr val="tx1"/>
                </a:solidFill>
                <a:effectLst/>
              </a:rPr>
              <a:t>設置状況</a:t>
            </a:r>
            <a:endParaRPr lang="ja-JP" altLang="en-US" sz="1200" dirty="0"/>
          </a:p>
        </c:rich>
      </c:tx>
      <c:layout>
        <c:manualLayout>
          <c:xMode val="edge"/>
          <c:yMode val="edge"/>
          <c:x val="0.18460770245204128"/>
          <c:y val="3.3232676314409092E-2"/>
        </c:manualLayout>
      </c:layout>
      <c:overlay val="0"/>
      <c:spPr>
        <a:noFill/>
        <a:ln w="25400">
          <a:noFill/>
        </a:ln>
      </c:spPr>
    </c:title>
    <c:autoTitleDeleted val="0"/>
    <c:plotArea>
      <c:layout>
        <c:manualLayout>
          <c:layoutTarget val="inner"/>
          <c:xMode val="edge"/>
          <c:yMode val="edge"/>
          <c:x val="7.609248843894513E-2"/>
          <c:y val="0.18084977873481806"/>
          <c:w val="0.5300454943132108"/>
          <c:h val="0.75888793508733787"/>
        </c:manualLayout>
      </c:layout>
      <c:barChart>
        <c:barDir val="col"/>
        <c:grouping val="clustered"/>
        <c:varyColors val="0"/>
        <c:ser>
          <c:idx val="0"/>
          <c:order val="0"/>
          <c:tx>
            <c:strRef>
              <c:f>'別紙3（市町村用） '!$G$46</c:f>
              <c:strCache>
                <c:ptCount val="1"/>
                <c:pt idx="0">
                  <c:v>A権利擁護関係</c:v>
                </c:pt>
              </c:strCache>
            </c:strRef>
          </c:tx>
          <c:spPr>
            <a:solidFill>
              <a:srgbClr val="FFD175"/>
            </a:solidFill>
            <a:ln w="25400">
              <a:noFill/>
            </a:ln>
          </c:spPr>
          <c:invertIfNegative val="0"/>
          <c:dLbls>
            <c:dLbl>
              <c:idx val="0"/>
              <c:layout>
                <c:manualLayout>
                  <c:x val="-1.3600712030552106E-17"/>
                  <c:y val="-1.7924650134117315E-2"/>
                </c:manualLayout>
              </c:layout>
              <c:tx>
                <c:rich>
                  <a:bodyPr wrap="square" lIns="38100" tIns="19050" rIns="38100" bIns="19050" anchor="ctr">
                    <a:spAutoFit/>
                  </a:bodyPr>
                  <a:lstStyle/>
                  <a:p>
                    <a:pPr>
                      <a:defRPr/>
                    </a:pPr>
                    <a:r>
                      <a:rPr lang="en-US" altLang="ja-JP"/>
                      <a:t>A</a:t>
                    </a:r>
                    <a:r>
                      <a:rPr lang="en-US" altLang="ja-JP" baseline="0"/>
                      <a:t> </a:t>
                    </a:r>
                    <a:fld id="{F11D7A3F-D2BD-4732-A04B-69D84B1F7053}" type="VALUE">
                      <a:rPr lang="en-US" altLang="ja-JP"/>
                      <a:pPr>
                        <a:defRPr/>
                      </a:pPr>
                      <a:t>[値]</a:t>
                    </a:fld>
                    <a:endParaRPr lang="en-US" altLang="ja-JP"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'!$K$46</c:f>
              <c:numCache>
                <c:formatCode>General</c:formatCode>
                <c:ptCount val="1"/>
                <c:pt idx="0">
                  <c:v>14</c:v>
                </c:pt>
              </c:numCache>
            </c:numRef>
          </c:val>
          <c:extLst>
            <c:ext xmlns:c16="http://schemas.microsoft.com/office/drawing/2014/chart" uri="{C3380CC4-5D6E-409C-BE32-E72D297353CC}">
              <c16:uniqueId val="{00000001-487B-4A4B-8726-878839C1DE92}"/>
            </c:ext>
          </c:extLst>
        </c:ser>
        <c:ser>
          <c:idx val="1"/>
          <c:order val="1"/>
          <c:tx>
            <c:strRef>
              <c:f>'別紙3（市町村用） '!$G$47</c:f>
              <c:strCache>
                <c:ptCount val="1"/>
                <c:pt idx="0">
                  <c:v>B地域移行関係</c:v>
                </c:pt>
              </c:strCache>
            </c:strRef>
          </c:tx>
          <c:spPr>
            <a:solidFill>
              <a:srgbClr val="BF7FE7"/>
            </a:solidFill>
            <a:ln w="25400">
              <a:noFill/>
            </a:ln>
          </c:spPr>
          <c:invertIfNegative val="0"/>
          <c:dLbls>
            <c:dLbl>
              <c:idx val="0"/>
              <c:layout/>
              <c:tx>
                <c:rich>
                  <a:bodyPr wrap="square" lIns="38100" tIns="19050" rIns="38100" bIns="19050" anchor="ctr">
                    <a:spAutoFit/>
                  </a:bodyPr>
                  <a:lstStyle/>
                  <a:p>
                    <a:pPr>
                      <a:defRPr/>
                    </a:pPr>
                    <a:r>
                      <a:rPr lang="en-US" altLang="ja-JP"/>
                      <a:t>B</a:t>
                    </a:r>
                    <a:r>
                      <a:rPr lang="en-US" altLang="ja-JP" baseline="0"/>
                      <a:t> </a:t>
                    </a:r>
                    <a:fld id="{D9BF1B38-B0FC-465D-959A-AC2968042CEE}" type="VALUE">
                      <a:rPr lang="en-US" altLang="ja-JP"/>
                      <a:pPr>
                        <a:defRPr/>
                      </a:pPr>
                      <a:t>[値]</a:t>
                    </a:fld>
                    <a:endParaRPr lang="en-US" altLang="ja-JP"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'!$K$47</c:f>
              <c:numCache>
                <c:formatCode>General</c:formatCode>
                <c:ptCount val="1"/>
                <c:pt idx="0">
                  <c:v>23</c:v>
                </c:pt>
              </c:numCache>
            </c:numRef>
          </c:val>
          <c:extLst>
            <c:ext xmlns:c16="http://schemas.microsoft.com/office/drawing/2014/chart" uri="{C3380CC4-5D6E-409C-BE32-E72D297353CC}">
              <c16:uniqueId val="{00000003-487B-4A4B-8726-878839C1DE92}"/>
            </c:ext>
          </c:extLst>
        </c:ser>
        <c:ser>
          <c:idx val="2"/>
          <c:order val="2"/>
          <c:tx>
            <c:strRef>
              <c:f>'別紙3（市町村用） '!$G$48</c:f>
              <c:strCache>
                <c:ptCount val="1"/>
                <c:pt idx="0">
                  <c:v>C退院促進関係</c:v>
                </c:pt>
              </c:strCache>
            </c:strRef>
          </c:tx>
          <c:spPr>
            <a:solidFill>
              <a:srgbClr val="B2F298"/>
            </a:solidFill>
            <a:ln w="25400">
              <a:noFill/>
            </a:ln>
          </c:spPr>
          <c:invertIfNegative val="0"/>
          <c:dLbls>
            <c:dLbl>
              <c:idx val="0"/>
              <c:layout/>
              <c:tx>
                <c:rich>
                  <a:bodyPr wrap="square" lIns="38100" tIns="19050" rIns="38100" bIns="19050" anchor="ctr">
                    <a:spAutoFit/>
                  </a:bodyPr>
                  <a:lstStyle/>
                  <a:p>
                    <a:pPr>
                      <a:defRPr/>
                    </a:pPr>
                    <a:r>
                      <a:rPr lang="en-US" altLang="ja-JP"/>
                      <a:t>C </a:t>
                    </a:r>
                    <a:fld id="{84AE8EA6-6137-4C29-B85E-65B318BAED9A}"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'!$K$48</c:f>
              <c:numCache>
                <c:formatCode>General</c:formatCode>
                <c:ptCount val="1"/>
                <c:pt idx="0">
                  <c:v>13</c:v>
                </c:pt>
              </c:numCache>
            </c:numRef>
          </c:val>
          <c:extLst>
            <c:ext xmlns:c16="http://schemas.microsoft.com/office/drawing/2014/chart" uri="{C3380CC4-5D6E-409C-BE32-E72D297353CC}">
              <c16:uniqueId val="{00000005-487B-4A4B-8726-878839C1DE92}"/>
            </c:ext>
          </c:extLst>
        </c:ser>
        <c:ser>
          <c:idx val="3"/>
          <c:order val="3"/>
          <c:tx>
            <c:strRef>
              <c:f>'別紙3（市町村用） '!$G$49</c:f>
              <c:strCache>
                <c:ptCount val="1"/>
                <c:pt idx="0">
                  <c:v>D就労関係</c:v>
                </c:pt>
              </c:strCache>
            </c:strRef>
          </c:tx>
          <c:spPr>
            <a:solidFill>
              <a:srgbClr val="8EEEDE"/>
            </a:solidFill>
            <a:ln w="25400">
              <a:noFill/>
            </a:ln>
          </c:spPr>
          <c:invertIfNegative val="0"/>
          <c:dLbls>
            <c:dLbl>
              <c:idx val="0"/>
              <c:layout/>
              <c:tx>
                <c:rich>
                  <a:bodyPr wrap="square" lIns="38100" tIns="19050" rIns="38100" bIns="19050" anchor="ctr">
                    <a:spAutoFit/>
                  </a:bodyPr>
                  <a:lstStyle/>
                  <a:p>
                    <a:pPr>
                      <a:defRPr/>
                    </a:pPr>
                    <a:r>
                      <a:rPr lang="en-US" altLang="ja-JP"/>
                      <a:t>D </a:t>
                    </a:r>
                    <a:fld id="{C570187F-93FE-41F9-B96B-CB3CAFD57968}"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'!$K$49</c:f>
              <c:numCache>
                <c:formatCode>General</c:formatCode>
                <c:ptCount val="1"/>
                <c:pt idx="0">
                  <c:v>22</c:v>
                </c:pt>
              </c:numCache>
            </c:numRef>
          </c:val>
          <c:extLst>
            <c:ext xmlns:c16="http://schemas.microsoft.com/office/drawing/2014/chart" uri="{C3380CC4-5D6E-409C-BE32-E72D297353CC}">
              <c16:uniqueId val="{00000007-487B-4A4B-8726-878839C1DE92}"/>
            </c:ext>
          </c:extLst>
        </c:ser>
        <c:ser>
          <c:idx val="4"/>
          <c:order val="4"/>
          <c:tx>
            <c:strRef>
              <c:f>'別紙3（市町村用） '!$G$50</c:f>
              <c:strCache>
                <c:ptCount val="1"/>
                <c:pt idx="0">
                  <c:v>E子ども関係</c:v>
                </c:pt>
              </c:strCache>
            </c:strRef>
          </c:tx>
          <c:spPr>
            <a:solidFill>
              <a:srgbClr val="17D77C"/>
            </a:solidFill>
            <a:ln w="25400">
              <a:noFill/>
            </a:ln>
          </c:spPr>
          <c:invertIfNegative val="0"/>
          <c:dLbls>
            <c:dLbl>
              <c:idx val="0"/>
              <c:layout/>
              <c:tx>
                <c:rich>
                  <a:bodyPr wrap="square" lIns="38100" tIns="19050" rIns="38100" bIns="19050" anchor="ctr">
                    <a:spAutoFit/>
                  </a:bodyPr>
                  <a:lstStyle/>
                  <a:p>
                    <a:pPr>
                      <a:defRPr/>
                    </a:pPr>
                    <a:r>
                      <a:rPr lang="en-US" altLang="ja-JP"/>
                      <a:t>E </a:t>
                    </a:r>
                    <a:fld id="{1BA84AA8-BE7B-4392-BD61-7F6BB794BBC6}"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'!$K$50</c:f>
              <c:numCache>
                <c:formatCode>General</c:formatCode>
                <c:ptCount val="1"/>
                <c:pt idx="0">
                  <c:v>17</c:v>
                </c:pt>
              </c:numCache>
            </c:numRef>
          </c:val>
          <c:extLst>
            <c:ext xmlns:c16="http://schemas.microsoft.com/office/drawing/2014/chart" uri="{C3380CC4-5D6E-409C-BE32-E72D297353CC}">
              <c16:uniqueId val="{00000009-487B-4A4B-8726-878839C1DE92}"/>
            </c:ext>
          </c:extLst>
        </c:ser>
        <c:ser>
          <c:idx val="5"/>
          <c:order val="5"/>
          <c:tx>
            <c:strRef>
              <c:f>'別紙3（市町村用） '!$G$51</c:f>
              <c:strCache>
                <c:ptCount val="1"/>
                <c:pt idx="0">
                  <c:v>F相談支援関係</c:v>
                </c:pt>
              </c:strCache>
            </c:strRef>
          </c:tx>
          <c:spPr>
            <a:solidFill>
              <a:srgbClr val="61FF47"/>
            </a:solidFill>
            <a:ln w="25400">
              <a:noFill/>
            </a:ln>
          </c:spPr>
          <c:invertIfNegative val="0"/>
          <c:dLbls>
            <c:dLbl>
              <c:idx val="0"/>
              <c:layout/>
              <c:tx>
                <c:rich>
                  <a:bodyPr wrap="square" lIns="38100" tIns="19050" rIns="38100" bIns="19050" anchor="ctr">
                    <a:spAutoFit/>
                  </a:bodyPr>
                  <a:lstStyle/>
                  <a:p>
                    <a:pPr>
                      <a:defRPr/>
                    </a:pPr>
                    <a:r>
                      <a:rPr lang="en-US" altLang="ja-JP"/>
                      <a:t>F </a:t>
                    </a:r>
                    <a:fld id="{5A30D77D-B517-409E-94E8-40B0B6F86C3F}"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'!$K$51</c:f>
              <c:numCache>
                <c:formatCode>General</c:formatCode>
                <c:ptCount val="1"/>
                <c:pt idx="0">
                  <c:v>23</c:v>
                </c:pt>
              </c:numCache>
            </c:numRef>
          </c:val>
          <c:extLst>
            <c:ext xmlns:c16="http://schemas.microsoft.com/office/drawing/2014/chart" uri="{C3380CC4-5D6E-409C-BE32-E72D297353CC}">
              <c16:uniqueId val="{0000000B-487B-4A4B-8726-878839C1DE92}"/>
            </c:ext>
          </c:extLst>
        </c:ser>
        <c:ser>
          <c:idx val="6"/>
          <c:order val="6"/>
          <c:tx>
            <c:strRef>
              <c:f>'別紙3（市町村用） '!$G$52</c:f>
              <c:strCache>
                <c:ptCount val="1"/>
                <c:pt idx="0">
                  <c:v>G地域生活・生活支援関係</c:v>
                </c:pt>
              </c:strCache>
            </c:strRef>
          </c:tx>
          <c:spPr>
            <a:solidFill>
              <a:srgbClr val="E75B86"/>
            </a:solidFill>
            <a:ln>
              <a:noFill/>
            </a:ln>
            <a:effectLst/>
          </c:spPr>
          <c:invertIfNegative val="0"/>
          <c:dLbls>
            <c:dLbl>
              <c:idx val="0"/>
              <c:layout>
                <c:manualLayout>
                  <c:x val="-5.4402848122208424E-17"/>
                  <c:y val="1.1949766756078209E-2"/>
                </c:manualLayout>
              </c:layout>
              <c:tx>
                <c:rich>
                  <a:bodyPr wrap="square" lIns="38100" tIns="19050" rIns="38100" bIns="19050" anchor="ctr">
                    <a:spAutoFit/>
                  </a:bodyPr>
                  <a:lstStyle/>
                  <a:p>
                    <a:pPr>
                      <a:defRPr/>
                    </a:pPr>
                    <a:r>
                      <a:rPr lang="en-US" altLang="ja-JP"/>
                      <a:t>G</a:t>
                    </a:r>
                    <a:fld id="{90A90F69-2523-4A7E-BDC6-5916F09AFEB8}" type="VALUE">
                      <a:rPr lang="en-US" altLang="ja-JP"/>
                      <a:pPr>
                        <a:defRPr/>
                      </a:pPr>
                      <a:t>[値]</a:t>
                    </a:fld>
                    <a:endParaRPr lang="en-US" altLang="ja-JP"/>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'!$K$52</c:f>
              <c:numCache>
                <c:formatCode>General</c:formatCode>
                <c:ptCount val="1"/>
                <c:pt idx="0">
                  <c:v>19</c:v>
                </c:pt>
              </c:numCache>
            </c:numRef>
          </c:val>
          <c:extLst>
            <c:ext xmlns:c16="http://schemas.microsoft.com/office/drawing/2014/chart" uri="{C3380CC4-5D6E-409C-BE32-E72D297353CC}">
              <c16:uniqueId val="{0000000D-487B-4A4B-8726-878839C1DE92}"/>
            </c:ext>
          </c:extLst>
        </c:ser>
        <c:ser>
          <c:idx val="7"/>
          <c:order val="7"/>
          <c:tx>
            <c:strRef>
              <c:f>'別紙3（市町村用） '!$G$53</c:f>
              <c:strCache>
                <c:ptCount val="1"/>
                <c:pt idx="0">
                  <c:v>H精神関係</c:v>
                </c:pt>
              </c:strCache>
            </c:strRef>
          </c:tx>
          <c:spPr>
            <a:solidFill>
              <a:srgbClr val="FDADE6"/>
            </a:solidFill>
            <a:ln>
              <a:noFill/>
            </a:ln>
            <a:effectLst/>
          </c:spPr>
          <c:invertIfNegative val="0"/>
          <c:dLbls>
            <c:dLbl>
              <c:idx val="0"/>
              <c:layout>
                <c:manualLayout>
                  <c:x val="0"/>
                  <c:y val="-2.6886975201175969E-2"/>
                </c:manualLayout>
              </c:layout>
              <c:tx>
                <c:rich>
                  <a:bodyPr wrap="square" lIns="38100" tIns="19050" rIns="38100" bIns="19050" anchor="ctr">
                    <a:spAutoFit/>
                  </a:bodyPr>
                  <a:lstStyle/>
                  <a:p>
                    <a:pPr>
                      <a:defRPr/>
                    </a:pPr>
                    <a:r>
                      <a:rPr lang="en-US" altLang="ja-JP"/>
                      <a:t>H</a:t>
                    </a:r>
                    <a:r>
                      <a:rPr lang="en-US" altLang="ja-JP" baseline="0"/>
                      <a:t> </a:t>
                    </a:r>
                    <a:fld id="{93487529-BBCE-4A92-85BC-57A7247B3EB0}" type="VALUE">
                      <a:rPr lang="en-US" altLang="ja-JP"/>
                      <a:pPr>
                        <a:defRPr/>
                      </a:pPr>
                      <a:t>[値]</a:t>
                    </a:fld>
                    <a:endParaRPr lang="en-US" altLang="ja-JP"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'!$K$53</c:f>
              <c:numCache>
                <c:formatCode>General</c:formatCode>
                <c:ptCount val="1"/>
                <c:pt idx="0">
                  <c:v>19</c:v>
                </c:pt>
              </c:numCache>
            </c:numRef>
          </c:val>
          <c:extLst>
            <c:ext xmlns:c16="http://schemas.microsoft.com/office/drawing/2014/chart" uri="{C3380CC4-5D6E-409C-BE32-E72D297353CC}">
              <c16:uniqueId val="{0000000F-487B-4A4B-8726-878839C1DE92}"/>
            </c:ext>
          </c:extLst>
        </c:ser>
        <c:ser>
          <c:idx val="8"/>
          <c:order val="8"/>
          <c:tx>
            <c:strRef>
              <c:f>'別紙3（市町村用） '!$G$54</c:f>
              <c:strCache>
                <c:ptCount val="1"/>
                <c:pt idx="0">
                  <c:v>Iその他</c:v>
                </c:pt>
              </c:strCache>
            </c:strRef>
          </c:tx>
          <c:spPr>
            <a:solidFill>
              <a:schemeClr val="accent1"/>
            </a:solidFill>
            <a:ln>
              <a:noFill/>
            </a:ln>
            <a:effectLst/>
          </c:spPr>
          <c:invertIfNegative val="0"/>
          <c:dLbls>
            <c:dLbl>
              <c:idx val="0"/>
              <c:layout/>
              <c:tx>
                <c:rich>
                  <a:bodyPr wrap="square" lIns="38100" tIns="19050" rIns="38100" bIns="19050" anchor="ctr">
                    <a:spAutoFit/>
                  </a:bodyPr>
                  <a:lstStyle/>
                  <a:p>
                    <a:pPr>
                      <a:defRPr/>
                    </a:pPr>
                    <a:r>
                      <a:rPr lang="en-US" altLang="ja-JP"/>
                      <a:t>I</a:t>
                    </a:r>
                    <a:r>
                      <a:rPr lang="en-US" altLang="ja-JP" baseline="0"/>
                      <a:t> </a:t>
                    </a:r>
                    <a:fld id="{FB0B6DEC-720B-49D1-B8DA-60BD856E0951}" type="VALUE">
                      <a:rPr lang="en-US" altLang="ja-JP"/>
                      <a:pPr>
                        <a:defRPr/>
                      </a:pPr>
                      <a:t>[値]</a:t>
                    </a:fld>
                    <a:endParaRPr lang="en-US" altLang="ja-JP" baseline="0"/>
                  </a:p>
                </c:rich>
              </c:tx>
              <c:spPr>
                <a:noFill/>
                <a:ln w="25400">
                  <a:noFill/>
                </a:ln>
              </c:sp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487B-4A4B-8726-878839C1DE92}"/>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'別紙3（市町村用） '!$K$54</c:f>
              <c:numCache>
                <c:formatCode>General</c:formatCode>
                <c:ptCount val="1"/>
                <c:pt idx="0">
                  <c:v>11</c:v>
                </c:pt>
              </c:numCache>
            </c:numRef>
          </c:val>
          <c:extLst>
            <c:ext xmlns:c16="http://schemas.microsoft.com/office/drawing/2014/chart" uri="{C3380CC4-5D6E-409C-BE32-E72D297353CC}">
              <c16:uniqueId val="{00000011-487B-4A4B-8726-878839C1DE92}"/>
            </c:ext>
          </c:extLst>
        </c:ser>
        <c:dLbls>
          <c:showLegendKey val="0"/>
          <c:showVal val="0"/>
          <c:showCatName val="0"/>
          <c:showSerName val="0"/>
          <c:showPercent val="0"/>
          <c:showBubbleSize val="0"/>
        </c:dLbls>
        <c:gapWidth val="219"/>
        <c:overlap val="-27"/>
        <c:axId val="1379164144"/>
        <c:axId val="1"/>
      </c:barChart>
      <c:catAx>
        <c:axId val="1379164144"/>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9164144"/>
        <c:crosses val="autoZero"/>
        <c:crossBetween val="between"/>
      </c:valAx>
      <c:spPr>
        <a:noFill/>
        <a:ln w="25400">
          <a:noFill/>
        </a:ln>
      </c:spPr>
    </c:plotArea>
    <c:legend>
      <c:legendPos val="r"/>
      <c:layout>
        <c:manualLayout>
          <c:xMode val="edge"/>
          <c:yMode val="edge"/>
          <c:x val="0.62215427399014156"/>
          <c:y val="0.2163294808136309"/>
          <c:w val="0.37401971305840154"/>
          <c:h val="0.71697744561590815"/>
        </c:manualLayout>
      </c:layout>
      <c:overlay val="0"/>
      <c:spPr>
        <a:noFill/>
        <a:ln w="25400">
          <a:noFill/>
        </a:ln>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ja-JP" altLang="ja-JP" sz="1400" b="0" i="0" u="none" strike="noStrike" baseline="0">
                <a:solidFill>
                  <a:sysClr val="windowText" lastClr="000000"/>
                </a:solidFill>
                <a:effectLst/>
              </a:rPr>
              <a:t>指定特定・指定障がい児相談支援事業所数（経年比較</a:t>
            </a:r>
            <a:r>
              <a:rPr lang="ja-JP" altLang="en-US" sz="1400" b="0" i="0" u="none" strike="noStrike" baseline="0">
                <a:solidFill>
                  <a:sysClr val="windowText" lastClr="000000"/>
                </a:solidFill>
                <a:effectLst/>
              </a:rPr>
              <a:t>）</a:t>
            </a:r>
            <a:endParaRPr lang="ja-JP" altLang="en-US" b="0">
              <a:solidFill>
                <a:sysClr val="windowText" lastClr="000000"/>
              </a:solidFill>
            </a:endParaRPr>
          </a:p>
        </c:rich>
      </c:tx>
      <c:layout>
        <c:manualLayout>
          <c:xMode val="edge"/>
          <c:yMode val="edge"/>
          <c:x val="0.25437671467664841"/>
          <c:y val="5.3243573891049292E-2"/>
        </c:manualLayout>
      </c:layout>
      <c:overlay val="0"/>
      <c:spPr>
        <a:noFill/>
        <a:ln>
          <a:solidFill>
            <a:sysClr val="windowText" lastClr="000000"/>
          </a:solidFill>
        </a:ln>
        <a:effectLst/>
      </c:spPr>
    </c:title>
    <c:autoTitleDeleted val="0"/>
    <c:plotArea>
      <c:layout>
        <c:manualLayout>
          <c:layoutTarget val="inner"/>
          <c:xMode val="edge"/>
          <c:yMode val="edge"/>
          <c:x val="8.2360829703683025E-2"/>
          <c:y val="0.18682170542635662"/>
          <c:w val="0.60279582155466316"/>
          <c:h val="0.7077586522614906"/>
        </c:manualLayout>
      </c:layout>
      <c:barChart>
        <c:barDir val="col"/>
        <c:grouping val="stacked"/>
        <c:varyColors val="0"/>
        <c:ser>
          <c:idx val="0"/>
          <c:order val="0"/>
          <c:tx>
            <c:strRef>
              <c:f>過去の年度と比較!$B$4</c:f>
              <c:strCache>
                <c:ptCount val="1"/>
                <c:pt idx="0">
                  <c:v>市町村から障がい者相談支援事業の委託を受けている事業所</c:v>
                </c:pt>
              </c:strCache>
            </c:strRef>
          </c:tx>
          <c:spPr>
            <a:solidFill>
              <a:schemeClr val="accent5">
                <a:lumMod val="60000"/>
                <a:lumOff val="40000"/>
              </a:schemeClr>
            </a:solidFill>
            <a:ln>
              <a:solidFill>
                <a:sysClr val="windowText" lastClr="000000"/>
              </a:solidFill>
            </a:ln>
            <a:effectLst/>
          </c:spPr>
          <c:invertIfNegative val="0"/>
          <c:dLbls>
            <c:dLbl>
              <c:idx val="0"/>
              <c:layout>
                <c:manualLayout>
                  <c:x val="-1.3547873831307509E-17"/>
                  <c:y val="2.3778967257823149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B0B-48EC-B5A6-75550FD57086}"/>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過去の年度と比較!$C$3:$L$3</c:f>
              <c:strCache>
                <c:ptCount val="10"/>
                <c:pt idx="0">
                  <c:v>H24.4.1</c:v>
                </c:pt>
                <c:pt idx="1">
                  <c:v>H25.4.1</c:v>
                </c:pt>
                <c:pt idx="2">
                  <c:v>H26.4.1</c:v>
                </c:pt>
                <c:pt idx="3">
                  <c:v>H27.4.1</c:v>
                </c:pt>
                <c:pt idx="4">
                  <c:v>H28.4.1</c:v>
                </c:pt>
                <c:pt idx="5">
                  <c:v>H29.4.1</c:v>
                </c:pt>
                <c:pt idx="6">
                  <c:v>H30.4.1</c:v>
                </c:pt>
                <c:pt idx="7">
                  <c:v>H31.4.1</c:v>
                </c:pt>
                <c:pt idx="8">
                  <c:v>R2.4.1</c:v>
                </c:pt>
                <c:pt idx="9">
                  <c:v>R3.4.1</c:v>
                </c:pt>
              </c:strCache>
            </c:strRef>
          </c:cat>
          <c:val>
            <c:numRef>
              <c:f>過去の年度と比較!$C$4:$L$4</c:f>
              <c:numCache>
                <c:formatCode>General</c:formatCode>
                <c:ptCount val="10"/>
                <c:pt idx="0">
                  <c:v>131</c:v>
                </c:pt>
                <c:pt idx="1">
                  <c:v>135</c:v>
                </c:pt>
                <c:pt idx="2">
                  <c:v>134</c:v>
                </c:pt>
                <c:pt idx="3">
                  <c:v>136</c:v>
                </c:pt>
                <c:pt idx="4">
                  <c:v>139</c:v>
                </c:pt>
                <c:pt idx="5">
                  <c:v>138</c:v>
                </c:pt>
                <c:pt idx="6">
                  <c:v>150</c:v>
                </c:pt>
                <c:pt idx="7">
                  <c:v>160</c:v>
                </c:pt>
                <c:pt idx="8">
                  <c:v>153</c:v>
                </c:pt>
                <c:pt idx="9">
                  <c:v>157</c:v>
                </c:pt>
              </c:numCache>
            </c:numRef>
          </c:val>
          <c:extLst>
            <c:ext xmlns:c16="http://schemas.microsoft.com/office/drawing/2014/chart" uri="{C3380CC4-5D6E-409C-BE32-E72D297353CC}">
              <c16:uniqueId val="{00000001-1B0B-48EC-B5A6-75550FD57086}"/>
            </c:ext>
          </c:extLst>
        </c:ser>
        <c:ser>
          <c:idx val="1"/>
          <c:order val="1"/>
          <c:tx>
            <c:strRef>
              <c:f>過去の年度と比較!$B$5</c:f>
              <c:strCache>
                <c:ptCount val="1"/>
                <c:pt idx="0">
                  <c:v>市町村から障がい者相談支援事業の委託を受けていない事業所</c:v>
                </c:pt>
              </c:strCache>
            </c:strRef>
          </c:tx>
          <c:spPr>
            <a:solidFill>
              <a:srgbClr val="FECADD"/>
            </a:solidFill>
            <a:ln>
              <a:solidFill>
                <a:sysClr val="windowText" lastClr="000000"/>
              </a:solidFill>
            </a:ln>
            <a:effectLst/>
          </c:spPr>
          <c:invertIfNegative val="0"/>
          <c:dLbls>
            <c:dLbl>
              <c:idx val="0"/>
              <c:layout>
                <c:manualLayout>
                  <c:x val="-1.3547873831307509E-17"/>
                  <c:y val="-1.215426150419991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B0B-48EC-B5A6-75550FD57086}"/>
                </c:ext>
              </c:extLst>
            </c:dLbl>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過去の年度と比較!$C$3:$L$3</c:f>
              <c:strCache>
                <c:ptCount val="10"/>
                <c:pt idx="0">
                  <c:v>H24.4.1</c:v>
                </c:pt>
                <c:pt idx="1">
                  <c:v>H25.4.1</c:v>
                </c:pt>
                <c:pt idx="2">
                  <c:v>H26.4.1</c:v>
                </c:pt>
                <c:pt idx="3">
                  <c:v>H27.4.1</c:v>
                </c:pt>
                <c:pt idx="4">
                  <c:v>H28.4.1</c:v>
                </c:pt>
                <c:pt idx="5">
                  <c:v>H29.4.1</c:v>
                </c:pt>
                <c:pt idx="6">
                  <c:v>H30.4.1</c:v>
                </c:pt>
                <c:pt idx="7">
                  <c:v>H31.4.1</c:v>
                </c:pt>
                <c:pt idx="8">
                  <c:v>R2.4.1</c:v>
                </c:pt>
                <c:pt idx="9">
                  <c:v>R3.4.1</c:v>
                </c:pt>
              </c:strCache>
            </c:strRef>
          </c:cat>
          <c:val>
            <c:numRef>
              <c:f>過去の年度と比較!$C$5:$L$5</c:f>
              <c:numCache>
                <c:formatCode>General</c:formatCode>
                <c:ptCount val="10"/>
                <c:pt idx="0">
                  <c:v>99</c:v>
                </c:pt>
                <c:pt idx="1">
                  <c:v>180</c:v>
                </c:pt>
                <c:pt idx="2">
                  <c:v>279</c:v>
                </c:pt>
                <c:pt idx="3">
                  <c:v>460</c:v>
                </c:pt>
                <c:pt idx="4">
                  <c:v>602</c:v>
                </c:pt>
                <c:pt idx="5">
                  <c:v>711</c:v>
                </c:pt>
                <c:pt idx="6">
                  <c:v>770</c:v>
                </c:pt>
                <c:pt idx="7">
                  <c:v>828</c:v>
                </c:pt>
                <c:pt idx="8">
                  <c:v>910</c:v>
                </c:pt>
                <c:pt idx="9">
                  <c:v>986</c:v>
                </c:pt>
              </c:numCache>
            </c:numRef>
          </c:val>
          <c:extLst>
            <c:ext xmlns:c16="http://schemas.microsoft.com/office/drawing/2014/chart" uri="{C3380CC4-5D6E-409C-BE32-E72D297353CC}">
              <c16:uniqueId val="{00000003-1B0B-48EC-B5A6-75550FD57086}"/>
            </c:ext>
          </c:extLst>
        </c:ser>
        <c:ser>
          <c:idx val="2"/>
          <c:order val="2"/>
          <c:tx>
            <c:strRef>
              <c:f>過去の年度と比較!$B$6</c:f>
              <c:strCache>
                <c:ptCount val="1"/>
                <c:pt idx="0">
                  <c:v>指定特定・指定障がい児相談支援事業所のうち</c:v>
                </c:pt>
              </c:strCache>
            </c:strRef>
          </c:tx>
          <c:spPr>
            <a:noFill/>
            <a:ln w="25400">
              <a:noFill/>
            </a:ln>
          </c:spPr>
          <c:invertIfNegative val="0"/>
          <c:dLbls>
            <c:dLbl>
              <c:idx val="0"/>
              <c:layout>
                <c:manualLayout>
                  <c:x val="7.4107529441696336E-4"/>
                  <c:y val="1.9950618681419748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1092566723035073E-2"/>
                      <c:h val="5.4674494939371238E-2"/>
                    </c:manualLayout>
                  </c15:layout>
                </c:ext>
                <c:ext xmlns:c16="http://schemas.microsoft.com/office/drawing/2014/chart" uri="{C3380CC4-5D6E-409C-BE32-E72D297353CC}">
                  <c16:uniqueId val="{0000000C-1B0B-48EC-B5A6-75550FD57086}"/>
                </c:ext>
              </c:extLst>
            </c:dLbl>
            <c:dLbl>
              <c:idx val="1"/>
              <c:layout>
                <c:manualLayout>
                  <c:x val="-7.4107529441696043E-4"/>
                  <c:y val="6.8393624082026552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1092566723035073E-2"/>
                      <c:h val="5.4674494939371238E-2"/>
                    </c:manualLayout>
                  </c15:layout>
                </c:ext>
                <c:ext xmlns:c16="http://schemas.microsoft.com/office/drawing/2014/chart" uri="{C3380CC4-5D6E-409C-BE32-E72D297353CC}">
                  <c16:uniqueId val="{0000000B-1B0B-48EC-B5A6-75550FD57086}"/>
                </c:ext>
              </c:extLst>
            </c:dLbl>
            <c:dLbl>
              <c:idx val="2"/>
              <c:layout>
                <c:manualLayout>
                  <c:x val="1.4821505888339209E-3"/>
                  <c:y val="9.1742975031855745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B0B-48EC-B5A6-75550FD57086}"/>
                </c:ext>
              </c:extLst>
            </c:dLbl>
            <c:dLbl>
              <c:idx val="3"/>
              <c:layout>
                <c:manualLayout>
                  <c:x val="0"/>
                  <c:y val="0.1448859311454731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B0B-48EC-B5A6-75550FD57086}"/>
                </c:ext>
              </c:extLst>
            </c:dLbl>
            <c:dLbl>
              <c:idx val="4"/>
              <c:layout>
                <c:manualLayout>
                  <c:x val="0"/>
                  <c:y val="0.15135219549824536"/>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3681813778865463E-2"/>
                      <c:h val="5.4674494939371238E-2"/>
                    </c:manualLayout>
                  </c15:layout>
                </c:ext>
                <c:ext xmlns:c16="http://schemas.microsoft.com/office/drawing/2014/chart" uri="{C3380CC4-5D6E-409C-BE32-E72D297353CC}">
                  <c16:uniqueId val="{00000008-1B0B-48EC-B5A6-75550FD57086}"/>
                </c:ext>
              </c:extLst>
            </c:dLbl>
            <c:dLbl>
              <c:idx val="5"/>
              <c:layout>
                <c:manualLayout>
                  <c:x val="1.4820922364485343E-3"/>
                  <c:y val="0.18380693125473774"/>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2574717311868987E-2"/>
                      <c:h val="5.4674494939371238E-2"/>
                    </c:manualLayout>
                  </c15:layout>
                </c:ext>
                <c:ext xmlns:c16="http://schemas.microsoft.com/office/drawing/2014/chart" uri="{C3380CC4-5D6E-409C-BE32-E72D297353CC}">
                  <c16:uniqueId val="{00000007-1B0B-48EC-B5A6-75550FD57086}"/>
                </c:ext>
              </c:extLst>
            </c:dLbl>
            <c:dLbl>
              <c:idx val="6"/>
              <c:layout>
                <c:manualLayout>
                  <c:x val="5.3730876464493788E-4"/>
                  <c:y val="0.22310053157105489"/>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2574717311868994E-2"/>
                      <c:h val="5.4674494939371238E-2"/>
                    </c:manualLayout>
                  </c15:layout>
                </c:ext>
                <c:ext xmlns:c16="http://schemas.microsoft.com/office/drawing/2014/chart" uri="{C3380CC4-5D6E-409C-BE32-E72D297353CC}">
                  <c16:uniqueId val="{00000006-1B0B-48EC-B5A6-75550FD57086}"/>
                </c:ext>
              </c:extLst>
            </c:dLbl>
            <c:dLbl>
              <c:idx val="9"/>
              <c:layout>
                <c:manualLayout>
                  <c:x val="-2.7419785893427538E-3"/>
                  <c:y val="0.1910008403156568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B0B-48EC-B5A6-75550FD57086}"/>
                </c:ext>
              </c:extLst>
            </c:dLbl>
            <c:spPr>
              <a:noFill/>
              <a:ln w="25400">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過去の年度と比較!$C$3:$L$3</c:f>
              <c:strCache>
                <c:ptCount val="10"/>
                <c:pt idx="0">
                  <c:v>H24.4.1</c:v>
                </c:pt>
                <c:pt idx="1">
                  <c:v>H25.4.1</c:v>
                </c:pt>
                <c:pt idx="2">
                  <c:v>H26.4.1</c:v>
                </c:pt>
                <c:pt idx="3">
                  <c:v>H27.4.1</c:v>
                </c:pt>
                <c:pt idx="4">
                  <c:v>H28.4.1</c:v>
                </c:pt>
                <c:pt idx="5">
                  <c:v>H29.4.1</c:v>
                </c:pt>
                <c:pt idx="6">
                  <c:v>H30.4.1</c:v>
                </c:pt>
                <c:pt idx="7">
                  <c:v>H31.4.1</c:v>
                </c:pt>
                <c:pt idx="8">
                  <c:v>R2.4.1</c:v>
                </c:pt>
                <c:pt idx="9">
                  <c:v>R3.4.1</c:v>
                </c:pt>
              </c:strCache>
            </c:strRef>
          </c:cat>
          <c:val>
            <c:numRef>
              <c:f>過去の年度と比較!$C$6:$L$6</c:f>
              <c:numCache>
                <c:formatCode>General</c:formatCode>
                <c:ptCount val="10"/>
                <c:pt idx="0">
                  <c:v>230</c:v>
                </c:pt>
                <c:pt idx="1">
                  <c:v>315</c:v>
                </c:pt>
                <c:pt idx="2">
                  <c:v>413</c:v>
                </c:pt>
                <c:pt idx="3">
                  <c:v>596</c:v>
                </c:pt>
                <c:pt idx="4">
                  <c:v>742</c:v>
                </c:pt>
                <c:pt idx="5">
                  <c:v>849</c:v>
                </c:pt>
                <c:pt idx="6">
                  <c:v>920</c:v>
                </c:pt>
                <c:pt idx="7">
                  <c:v>988</c:v>
                </c:pt>
                <c:pt idx="8">
                  <c:v>1063</c:v>
                </c:pt>
                <c:pt idx="9">
                  <c:v>1143</c:v>
                </c:pt>
              </c:numCache>
            </c:numRef>
          </c:val>
          <c:extLst>
            <c:ext xmlns:c16="http://schemas.microsoft.com/office/drawing/2014/chart" uri="{C3380CC4-5D6E-409C-BE32-E72D297353CC}">
              <c16:uniqueId val="{00000004-1B0B-48EC-B5A6-75550FD57086}"/>
            </c:ext>
          </c:extLst>
        </c:ser>
        <c:dLbls>
          <c:showLegendKey val="0"/>
          <c:showVal val="0"/>
          <c:showCatName val="0"/>
          <c:showSerName val="0"/>
          <c:showPercent val="0"/>
          <c:showBubbleSize val="0"/>
        </c:dLbls>
        <c:gapWidth val="158"/>
        <c:overlap val="100"/>
        <c:axId val="1603887664"/>
        <c:axId val="1"/>
      </c:barChart>
      <c:catAx>
        <c:axId val="160388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ja-JP"/>
          </a:p>
        </c:txPr>
        <c:crossAx val="1"/>
        <c:crosses val="autoZero"/>
        <c:auto val="1"/>
        <c:lblAlgn val="ctr"/>
        <c:lblOffset val="100"/>
        <c:noMultiLvlLbl val="0"/>
      </c:catAx>
      <c:valAx>
        <c:axId val="1"/>
        <c:scaling>
          <c:orientation val="minMax"/>
          <c:max val="1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ja-JP"/>
          </a:p>
        </c:txPr>
        <c:crossAx val="1603887664"/>
        <c:crosses val="autoZero"/>
        <c:crossBetween val="between"/>
        <c:majorUnit val="100"/>
      </c:valAx>
      <c:spPr>
        <a:noFill/>
        <a:ln w="25400">
          <a:noFill/>
        </a:ln>
      </c:spPr>
    </c:plotArea>
    <c:legend>
      <c:legendPos val="r"/>
      <c:legendEntry>
        <c:idx val="0"/>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ja-JP"/>
          </a:p>
        </c:txPr>
      </c:legendEntry>
      <c:legendEntry>
        <c:idx val="1"/>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ja-JP"/>
          </a:p>
        </c:txPr>
      </c:legendEntry>
      <c:legendEntry>
        <c:idx val="2"/>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ja-JP"/>
          </a:p>
        </c:txPr>
      </c:legendEntry>
      <c:layout>
        <c:manualLayout>
          <c:xMode val="edge"/>
          <c:yMode val="edge"/>
          <c:x val="0.69542883226553198"/>
          <c:y val="0.29059946303273693"/>
          <c:w val="0.29224450204593988"/>
          <c:h val="0.55135918898389868"/>
        </c:manualLayout>
      </c:layout>
      <c:overlay val="0"/>
      <c:spPr>
        <a:noFill/>
        <a:ln>
          <a:solidFill>
            <a:schemeClr val="accent1"/>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ysClr val="windowText" lastClr="000000"/>
                </a:solidFill>
                <a:latin typeface="+mn-lt"/>
                <a:ea typeface="+mn-ea"/>
                <a:cs typeface="+mn-cs"/>
              </a:defRPr>
            </a:pPr>
            <a:r>
              <a:rPr lang="ja-JP" altLang="ja-JP" sz="1000" b="0" i="0" baseline="0">
                <a:solidFill>
                  <a:sysClr val="windowText" lastClr="000000"/>
                </a:solidFill>
                <a:effectLst/>
              </a:rPr>
              <a:t>指定特定・指定障がい児相談支援事業所に配置されている相談支援専門員</a:t>
            </a:r>
            <a:r>
              <a:rPr lang="ja-JP" altLang="ja-JP" sz="1000" b="0" i="0" u="none" strike="noStrike" baseline="0">
                <a:effectLst/>
              </a:rPr>
              <a:t>（主任</a:t>
            </a:r>
            <a:r>
              <a:rPr lang="ja-JP" altLang="en-US" sz="1000" b="0" i="0" u="none" strike="noStrike" baseline="0">
                <a:effectLst/>
              </a:rPr>
              <a:t>含む</a:t>
            </a:r>
            <a:r>
              <a:rPr lang="ja-JP" altLang="ja-JP" sz="1000" b="0" i="0" u="none" strike="noStrike" baseline="0">
                <a:effectLst/>
              </a:rPr>
              <a:t>）</a:t>
            </a:r>
            <a:r>
              <a:rPr lang="ja-JP" altLang="ja-JP" sz="1000" b="0" i="0" baseline="0">
                <a:solidFill>
                  <a:sysClr val="windowText" lastClr="000000"/>
                </a:solidFill>
                <a:effectLst/>
              </a:rPr>
              <a:t>の人数（経年比）</a:t>
            </a:r>
            <a:endParaRPr lang="ja-JP" altLang="ja-JP" sz="1000">
              <a:solidFill>
                <a:sysClr val="windowText" lastClr="000000"/>
              </a:solidFill>
              <a:effectLst/>
            </a:endParaRPr>
          </a:p>
        </c:rich>
      </c:tx>
      <c:layout/>
      <c:overlay val="0"/>
      <c:spPr>
        <a:noFill/>
        <a:ln>
          <a:solidFill>
            <a:sysClr val="windowText" lastClr="000000"/>
          </a:solidFill>
        </a:ln>
        <a:effectLst/>
      </c:spPr>
    </c:title>
    <c:autoTitleDeleted val="0"/>
    <c:plotArea>
      <c:layout>
        <c:manualLayout>
          <c:layoutTarget val="inner"/>
          <c:xMode val="edge"/>
          <c:yMode val="edge"/>
          <c:x val="0.1107533277731286"/>
          <c:y val="0.13437529377077762"/>
          <c:w val="0.53637441722515666"/>
          <c:h val="0.76876714553083836"/>
        </c:manualLayout>
      </c:layout>
      <c:barChart>
        <c:barDir val="col"/>
        <c:grouping val="clustered"/>
        <c:varyColors val="0"/>
        <c:ser>
          <c:idx val="0"/>
          <c:order val="0"/>
          <c:tx>
            <c:strRef>
              <c:f>過去の年度と比較!$B$11</c:f>
              <c:strCache>
                <c:ptCount val="1"/>
                <c:pt idx="0">
                  <c:v>相談支援専門員（主任含む）数</c:v>
                </c:pt>
              </c:strCache>
            </c:strRef>
          </c:tx>
          <c:spPr>
            <a:solidFill>
              <a:srgbClr val="99CCFF"/>
            </a:solidFill>
            <a:ln>
              <a:solidFill>
                <a:sysClr val="windowText" lastClr="000000"/>
              </a:solidFill>
            </a:ln>
            <a:effectLst/>
          </c:spPr>
          <c:invertIfNegative val="0"/>
          <c:dLbls>
            <c:spPr>
              <a:solidFill>
                <a:schemeClr val="bg1">
                  <a:lumMod val="95000"/>
                </a:schemeClr>
              </a:solidFill>
              <a:ln>
                <a:noFill/>
              </a:ln>
              <a:effectLst/>
            </c:spPr>
            <c:txPr>
              <a:bodyPr rot="0" spcFirstLastPara="1" vertOverflow="overflow" horzOverflow="overflow"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過去の年度と比較!$C$10:$L$10</c:f>
              <c:strCache>
                <c:ptCount val="10"/>
                <c:pt idx="0">
                  <c:v>H24.4.1</c:v>
                </c:pt>
                <c:pt idx="1">
                  <c:v>H25.4.1</c:v>
                </c:pt>
                <c:pt idx="2">
                  <c:v>H26.4.1</c:v>
                </c:pt>
                <c:pt idx="3">
                  <c:v>H27.4.1</c:v>
                </c:pt>
                <c:pt idx="4">
                  <c:v>H28.4.1</c:v>
                </c:pt>
                <c:pt idx="5">
                  <c:v>H29.4.1</c:v>
                </c:pt>
                <c:pt idx="6">
                  <c:v>H30.4.1</c:v>
                </c:pt>
                <c:pt idx="7">
                  <c:v>H31.4.1</c:v>
                </c:pt>
                <c:pt idx="8">
                  <c:v>R2.4.1</c:v>
                </c:pt>
                <c:pt idx="9">
                  <c:v>R3.4.1</c:v>
                </c:pt>
              </c:strCache>
            </c:strRef>
          </c:cat>
          <c:val>
            <c:numRef>
              <c:f>過去の年度と比較!$C$11:$L$11</c:f>
              <c:numCache>
                <c:formatCode>General</c:formatCode>
                <c:ptCount val="10"/>
                <c:pt idx="0">
                  <c:v>417</c:v>
                </c:pt>
                <c:pt idx="1">
                  <c:v>549</c:v>
                </c:pt>
                <c:pt idx="2">
                  <c:v>742</c:v>
                </c:pt>
                <c:pt idx="3" formatCode="#,##0_);[Red]\(#,##0\)">
                  <c:v>1107</c:v>
                </c:pt>
                <c:pt idx="4" formatCode="#,##0_);[Red]\(#,##0\)">
                  <c:v>1399</c:v>
                </c:pt>
                <c:pt idx="5" formatCode="#,##0_);[Red]\(#,##0\)">
                  <c:v>1615</c:v>
                </c:pt>
                <c:pt idx="6" formatCode="#,##0_);[Red]\(#,##0\)">
                  <c:v>1850</c:v>
                </c:pt>
                <c:pt idx="7" formatCode="#,##0_);[Red]\(#,##0\)">
                  <c:v>2003</c:v>
                </c:pt>
                <c:pt idx="8" formatCode="#,##0">
                  <c:v>2161</c:v>
                </c:pt>
                <c:pt idx="9" formatCode="#,##0_);[Red]\(#,##0\)">
                  <c:v>2393</c:v>
                </c:pt>
              </c:numCache>
            </c:numRef>
          </c:val>
          <c:extLst>
            <c:ext xmlns:c16="http://schemas.microsoft.com/office/drawing/2014/chart" uri="{C3380CC4-5D6E-409C-BE32-E72D297353CC}">
              <c16:uniqueId val="{00000000-4C7C-4070-B5BA-D357970D84C5}"/>
            </c:ext>
          </c:extLst>
        </c:ser>
        <c:dLbls>
          <c:showLegendKey val="0"/>
          <c:showVal val="0"/>
          <c:showCatName val="0"/>
          <c:showSerName val="0"/>
          <c:showPercent val="0"/>
          <c:showBubbleSize val="0"/>
        </c:dLbls>
        <c:gapWidth val="100"/>
        <c:axId val="1603890576"/>
        <c:axId val="1"/>
      </c:barChart>
      <c:lineChart>
        <c:grouping val="standard"/>
        <c:varyColors val="0"/>
        <c:ser>
          <c:idx val="1"/>
          <c:order val="1"/>
          <c:tx>
            <c:strRef>
              <c:f>過去の年度と比較!$B$12</c:f>
              <c:strCache>
                <c:ptCount val="1"/>
                <c:pt idx="0">
                  <c:v>１事業所あたりの平均相談支援専門員（主任含む）数</c:v>
                </c:pt>
              </c:strCache>
            </c:strRef>
          </c:tx>
          <c:spPr>
            <a:ln w="28575" cap="rnd">
              <a:solidFill>
                <a:srgbClr val="E070A3"/>
              </a:solidFill>
              <a:round/>
            </a:ln>
            <a:effectLst/>
          </c:spPr>
          <c:marker>
            <c:symbol val="square"/>
            <c:size val="5"/>
            <c:spPr>
              <a:solidFill>
                <a:srgbClr val="E070A3"/>
              </a:solidFill>
              <a:ln w="9525">
                <a:solidFill>
                  <a:schemeClr val="accent2"/>
                </a:solidFill>
              </a:ln>
              <a:effectLst/>
            </c:spPr>
          </c:marker>
          <c:dLbls>
            <c:dLbl>
              <c:idx val="9"/>
              <c:layout>
                <c:manualLayout>
                  <c:x val="-2.6592549419730181E-2"/>
                  <c:y val="-6.9224947228085768E-2"/>
                </c:manualLayout>
              </c:layout>
              <c:tx>
                <c:rich>
                  <a:bodyPr/>
                  <a:lstStyle/>
                  <a:p>
                    <a:fld id="{9C6BFA66-76AB-43DE-B8B4-23155D68FED9}"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4C7C-4070-B5BA-D357970D84C5}"/>
                </c:ext>
              </c:extLst>
            </c:dLbl>
            <c:spPr>
              <a:noFill/>
              <a:ln w="25400">
                <a:noFill/>
              </a:ln>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過去の年度と比較!$C$10:$L$10</c:f>
              <c:strCache>
                <c:ptCount val="10"/>
                <c:pt idx="0">
                  <c:v>H24.4.1</c:v>
                </c:pt>
                <c:pt idx="1">
                  <c:v>H25.4.1</c:v>
                </c:pt>
                <c:pt idx="2">
                  <c:v>H26.4.1</c:v>
                </c:pt>
                <c:pt idx="3">
                  <c:v>H27.4.1</c:v>
                </c:pt>
                <c:pt idx="4">
                  <c:v>H28.4.1</c:v>
                </c:pt>
                <c:pt idx="5">
                  <c:v>H29.4.1</c:v>
                </c:pt>
                <c:pt idx="6">
                  <c:v>H30.4.1</c:v>
                </c:pt>
                <c:pt idx="7">
                  <c:v>H31.4.1</c:v>
                </c:pt>
                <c:pt idx="8">
                  <c:v>R2.4.1</c:v>
                </c:pt>
                <c:pt idx="9">
                  <c:v>R3.4.1</c:v>
                </c:pt>
              </c:strCache>
            </c:strRef>
          </c:cat>
          <c:val>
            <c:numRef>
              <c:f>過去の年度と比較!$C$12:$L$12</c:f>
              <c:numCache>
                <c:formatCode>0.00_ </c:formatCode>
                <c:ptCount val="10"/>
                <c:pt idx="0">
                  <c:v>1.8130434782608695</c:v>
                </c:pt>
                <c:pt idx="1">
                  <c:v>1.7428571428571429</c:v>
                </c:pt>
                <c:pt idx="2">
                  <c:v>1.7966101694915255</c:v>
                </c:pt>
                <c:pt idx="3">
                  <c:v>1.8573825503355705</c:v>
                </c:pt>
                <c:pt idx="4">
                  <c:v>1.8854447439353099</c:v>
                </c:pt>
                <c:pt idx="5">
                  <c:v>1.9022379269729093</c:v>
                </c:pt>
                <c:pt idx="6">
                  <c:v>2.0108695652173911</c:v>
                </c:pt>
                <c:pt idx="7">
                  <c:v>2.0273279352226719</c:v>
                </c:pt>
                <c:pt idx="8">
                  <c:v>2.0329256820319848</c:v>
                </c:pt>
                <c:pt idx="9" formatCode="#,##0.00_);[Red]\(#,##0.00\)">
                  <c:v>2.0936132983377078</c:v>
                </c:pt>
              </c:numCache>
            </c:numRef>
          </c:val>
          <c:smooth val="0"/>
          <c:extLst>
            <c:ext xmlns:c16="http://schemas.microsoft.com/office/drawing/2014/chart" uri="{C3380CC4-5D6E-409C-BE32-E72D297353CC}">
              <c16:uniqueId val="{00000002-4C7C-4070-B5BA-D357970D84C5}"/>
            </c:ext>
          </c:extLst>
        </c:ser>
        <c:dLbls>
          <c:showLegendKey val="0"/>
          <c:showVal val="0"/>
          <c:showCatName val="0"/>
          <c:showSerName val="0"/>
          <c:showPercent val="0"/>
          <c:showBubbleSize val="0"/>
        </c:dLbls>
        <c:marker val="1"/>
        <c:smooth val="0"/>
        <c:axId val="3"/>
        <c:axId val="4"/>
      </c:lineChart>
      <c:catAx>
        <c:axId val="160389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1"/>
        <c:crosses val="autoZero"/>
        <c:auto val="1"/>
        <c:lblAlgn val="ctr"/>
        <c:lblOffset val="100"/>
        <c:noMultiLvlLbl val="0"/>
      </c:catAx>
      <c:valAx>
        <c:axId val="1"/>
        <c:scaling>
          <c:orientation val="minMax"/>
          <c:max val="24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200" b="0" i="0" u="none" strike="noStrike" kern="1200" baseline="0">
                    <a:solidFill>
                      <a:sysClr val="windowText" lastClr="000000"/>
                    </a:solidFill>
                    <a:latin typeface="+mn-lt"/>
                    <a:ea typeface="+mn-ea"/>
                    <a:cs typeface="+mn-cs"/>
                  </a:defRPr>
                </a:pPr>
                <a:r>
                  <a:rPr lang="ja-JP" altLang="en-US" sz="1200">
                    <a:solidFill>
                      <a:sysClr val="windowText" lastClr="000000"/>
                    </a:solidFill>
                  </a:rPr>
                  <a:t>相談支援専門員数</a:t>
                </a:r>
                <a:r>
                  <a:rPr lang="ja-JP" altLang="ja-JP" sz="1200" b="0" i="0" u="none" strike="noStrike" baseline="0">
                    <a:effectLst/>
                  </a:rPr>
                  <a:t>（ 主任</a:t>
                </a:r>
                <a:r>
                  <a:rPr lang="ja-JP" altLang="en-US" sz="1200" b="0" i="0" u="none" strike="noStrike" baseline="0">
                    <a:effectLst/>
                  </a:rPr>
                  <a:t>含む</a:t>
                </a:r>
                <a:r>
                  <a:rPr lang="ja-JP" altLang="ja-JP" sz="1200" b="0" i="0" u="none" strike="noStrike" baseline="0">
                    <a:effectLst/>
                  </a:rPr>
                  <a:t>）</a:t>
                </a:r>
                <a:endParaRPr lang="ja-JP" altLang="en-US" sz="1200">
                  <a:solidFill>
                    <a:sysClr val="windowText" lastClr="000000"/>
                  </a:solidFill>
                </a:endParaRPr>
              </a:p>
            </c:rich>
          </c:tx>
          <c:layout/>
          <c:overlay val="0"/>
          <c:spPr>
            <a:noFill/>
            <a:ln w="25400">
              <a:noFill/>
            </a:ln>
          </c:spPr>
        </c:title>
        <c:numFmt formatCode="General" sourceLinked="1"/>
        <c:majorTickMark val="cross"/>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1603890576"/>
        <c:crosses val="autoZero"/>
        <c:crossBetween val="between"/>
        <c:majorUnit val="200"/>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2.2000000000000002"/>
          <c:min val="0"/>
        </c:scaling>
        <c:delete val="0"/>
        <c:axPos val="r"/>
        <c:title>
          <c:tx>
            <c:rich>
              <a:bodyPr rot="0" spcFirstLastPara="1" vertOverflow="ellipsis" vert="eaVert" wrap="square" anchor="ctr" anchorCtr="1"/>
              <a:lstStyle/>
              <a:p>
                <a:pPr>
                  <a:defRPr sz="1200" b="0" i="0" u="none" strike="noStrike" kern="1200" baseline="0">
                    <a:solidFill>
                      <a:sysClr val="windowText" lastClr="000000"/>
                    </a:solidFill>
                    <a:latin typeface="+mn-lt"/>
                    <a:ea typeface="+mn-ea"/>
                    <a:cs typeface="+mn-cs"/>
                  </a:defRPr>
                </a:pPr>
                <a:r>
                  <a:rPr lang="ja-JP" altLang="en-US" sz="1200" dirty="0">
                    <a:solidFill>
                      <a:sysClr val="windowText" lastClr="000000"/>
                    </a:solidFill>
                  </a:rPr>
                  <a:t>１事業所あたり平均人数</a:t>
                </a:r>
              </a:p>
            </c:rich>
          </c:tx>
          <c:layout>
            <c:manualLayout>
              <c:xMode val="edge"/>
              <c:yMode val="edge"/>
              <c:x val="0.69467337560406073"/>
              <c:y val="0.28441658191824831"/>
            </c:manualLayout>
          </c:layout>
          <c:overlay val="0"/>
          <c:spPr>
            <a:noFill/>
            <a:ln w="25400">
              <a:noFill/>
            </a:ln>
          </c:spPr>
        </c:title>
        <c:numFmt formatCode="0.00_ " sourceLinked="1"/>
        <c:majorTickMark val="out"/>
        <c:minorTickMark val="none"/>
        <c:tickLblPos val="nextTo"/>
        <c:spPr>
          <a:ln w="9525">
            <a:noFill/>
          </a:ln>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3"/>
        <c:crosses val="max"/>
        <c:crossBetween val="between"/>
      </c:valAx>
      <c:spPr>
        <a:noFill/>
        <a:ln w="25400">
          <a:noFill/>
        </a:ln>
      </c:spPr>
    </c:plotArea>
    <c:legend>
      <c:legendPos val="r"/>
      <c:layout>
        <c:manualLayout>
          <c:xMode val="edge"/>
          <c:yMode val="edge"/>
          <c:x val="0.74983744828506615"/>
          <c:y val="0.31030806903327024"/>
          <c:w val="0.22103082877352198"/>
          <c:h val="0.41134943327614781"/>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ja-JP" sz="1600" b="1" i="0" baseline="0" dirty="0" err="1">
                <a:solidFill>
                  <a:schemeClr val="tx1"/>
                </a:solidFill>
                <a:effectLst/>
              </a:rPr>
              <a:t>障がい</a:t>
            </a:r>
            <a:r>
              <a:rPr lang="ja-JP" altLang="ja-JP" sz="1600" b="1" i="0" baseline="0" dirty="0">
                <a:solidFill>
                  <a:schemeClr val="tx1"/>
                </a:solidFill>
                <a:effectLst/>
              </a:rPr>
              <a:t>者相談</a:t>
            </a:r>
            <a:r>
              <a:rPr lang="ja-JP" altLang="ja-JP" sz="1600" b="1" i="0" baseline="0" dirty="0">
                <a:solidFill>
                  <a:schemeClr val="tx1"/>
                </a:solidFill>
                <a:effectLst/>
                <a:latin typeface="+mn-ea"/>
                <a:ea typeface="+mn-ea"/>
              </a:rPr>
              <a:t>支援</a:t>
            </a:r>
            <a:r>
              <a:rPr lang="ja-JP" altLang="ja-JP" sz="1600" b="1" i="0" baseline="0" dirty="0">
                <a:solidFill>
                  <a:schemeClr val="tx1"/>
                </a:solidFill>
                <a:effectLst/>
              </a:rPr>
              <a:t>事業の実施状況</a:t>
            </a:r>
            <a:endParaRPr lang="ja-JP" altLang="ja-JP" sz="1600" b="1" dirty="0">
              <a:solidFill>
                <a:schemeClr val="tx1"/>
              </a:solidFill>
              <a:effectLst/>
            </a:endParaRPr>
          </a:p>
        </c:rich>
      </c:tx>
      <c:layout>
        <c:manualLayout>
          <c:xMode val="edge"/>
          <c:yMode val="edge"/>
          <c:x val="0.11336912183129071"/>
          <c:y val="9.1369202682310396E-3"/>
        </c:manualLayout>
      </c:layout>
      <c:overlay val="0"/>
      <c:spPr>
        <a:noFill/>
        <a:ln w="25400">
          <a:noFill/>
        </a:ln>
      </c:spPr>
    </c:title>
    <c:autoTitleDeleted val="0"/>
    <c:plotArea>
      <c:layout>
        <c:manualLayout>
          <c:layoutTarget val="inner"/>
          <c:xMode val="edge"/>
          <c:yMode val="edge"/>
          <c:x val="0.17853328544061303"/>
          <c:y val="0.22068868531018965"/>
          <c:w val="0.64293342911877394"/>
          <c:h val="0.71919264973749064"/>
        </c:manualLayout>
      </c:layout>
      <c:pieChart>
        <c:varyColors val="1"/>
        <c:ser>
          <c:idx val="0"/>
          <c:order val="0"/>
          <c:spPr>
            <a:solidFill>
              <a:srgbClr val="FDADE6"/>
            </a:solidFill>
            <a:ln>
              <a:noFill/>
            </a:ln>
          </c:spPr>
          <c:explosion val="6"/>
          <c:dPt>
            <c:idx val="0"/>
            <c:bubble3D val="0"/>
            <c:spPr>
              <a:solidFill>
                <a:srgbClr val="FECADD"/>
              </a:solidFill>
              <a:ln>
                <a:noFill/>
              </a:ln>
            </c:spPr>
            <c:extLst>
              <c:ext xmlns:c16="http://schemas.microsoft.com/office/drawing/2014/chart" uri="{C3380CC4-5D6E-409C-BE32-E72D297353CC}">
                <c16:uniqueId val="{00000001-9D04-44D9-A15D-DF91718381F8}"/>
              </c:ext>
            </c:extLst>
          </c:dPt>
          <c:dPt>
            <c:idx val="1"/>
            <c:bubble3D val="0"/>
            <c:spPr>
              <a:solidFill>
                <a:srgbClr val="F95D7E"/>
              </a:solidFill>
              <a:ln>
                <a:noFill/>
              </a:ln>
            </c:spPr>
            <c:extLst>
              <c:ext xmlns:c16="http://schemas.microsoft.com/office/drawing/2014/chart" uri="{C3380CC4-5D6E-409C-BE32-E72D297353CC}">
                <c16:uniqueId val="{00000003-9D04-44D9-A15D-DF91718381F8}"/>
              </c:ext>
            </c:extLst>
          </c:dPt>
          <c:dPt>
            <c:idx val="2"/>
            <c:bubble3D val="0"/>
            <c:extLst>
              <c:ext xmlns:c16="http://schemas.microsoft.com/office/drawing/2014/chart" uri="{C3380CC4-5D6E-409C-BE32-E72D297353CC}">
                <c16:uniqueId val="{00000004-9D04-44D9-A15D-DF91718381F8}"/>
              </c:ext>
            </c:extLst>
          </c:dPt>
          <c:dPt>
            <c:idx val="3"/>
            <c:bubble3D val="0"/>
            <c:extLst>
              <c:ext xmlns:c16="http://schemas.microsoft.com/office/drawing/2014/chart" uri="{C3380CC4-5D6E-409C-BE32-E72D297353CC}">
                <c16:uniqueId val="{00000005-9D04-44D9-A15D-DF91718381F8}"/>
              </c:ext>
            </c:extLst>
          </c:dPt>
          <c:dLbls>
            <c:dLbl>
              <c:idx val="0"/>
              <c:layout>
                <c:manualLayout>
                  <c:x val="-6.8918562188234889E-2"/>
                  <c:y val="-0.25719462420317751"/>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9D04-44D9-A15D-DF91718381F8}"/>
                </c:ext>
              </c:extLst>
            </c:dLbl>
            <c:dLbl>
              <c:idx val="1"/>
              <c:layout>
                <c:manualLayout>
                  <c:x val="-6.7135426528984674E-2"/>
                  <c:y val="0.11691950304085655"/>
                </c:manualLayout>
              </c:layout>
              <c:tx>
                <c:rich>
                  <a:bodyPr wrap="square" lIns="38100" tIns="19050" rIns="38100" bIns="19050" anchor="ctr">
                    <a:noAutofit/>
                  </a:bodyPr>
                  <a:lstStyle/>
                  <a:p>
                    <a:pPr>
                      <a:defRPr sz="1400"/>
                    </a:pPr>
                    <a:fld id="{3BD2F857-9A52-4EE1-9C71-6B35E7236A10}" type="CATEGORYNAME">
                      <a:rPr lang="ja-JP" altLang="en-US" sz="1400"/>
                      <a:pPr>
                        <a:defRPr sz="1400"/>
                      </a:pPr>
                      <a:t>[分類名]</a:t>
                    </a:fld>
                    <a:r>
                      <a:rPr lang="ja-JP" altLang="en-US" sz="1400" baseline="0" dirty="0"/>
                      <a:t>
</a:t>
                    </a:r>
                    <a:fld id="{FEEDB04A-8650-49B7-97CC-50101F46D891}" type="VALUE">
                      <a:rPr lang="en-US" altLang="ja-JP" sz="1400" baseline="0"/>
                      <a:pPr>
                        <a:defRPr sz="1400"/>
                      </a:pPr>
                      <a:t>[値]</a:t>
                    </a:fld>
                    <a:r>
                      <a:rPr lang="ja-JP" altLang="en-US" sz="1400" baseline="0" dirty="0"/>
                      <a:t>
</a:t>
                    </a:r>
                    <a:fld id="{6F57740D-452E-4B44-8232-4AE3B7181932}" type="PERCENTAGE">
                      <a:rPr lang="en-US" altLang="ja-JP" sz="1400" baseline="0"/>
                      <a:pPr>
                        <a:defRPr sz="1400"/>
                      </a:pPr>
                      <a:t>[パーセンテージ]</a:t>
                    </a:fld>
                    <a:endParaRPr lang="ja-JP" altLang="en-US" sz="14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9419334754915344"/>
                      <c:h val="0.32972706356152842"/>
                    </c:manualLayout>
                  </c15:layout>
                  <c15:dlblFieldTable/>
                  <c15:showDataLabelsRange val="0"/>
                </c:ext>
                <c:ext xmlns:c16="http://schemas.microsoft.com/office/drawing/2014/chart" uri="{C3380CC4-5D6E-409C-BE32-E72D297353CC}">
                  <c16:uniqueId val="{00000003-9D04-44D9-A15D-DF91718381F8}"/>
                </c:ext>
              </c:extLst>
            </c:dLbl>
            <c:dLbl>
              <c:idx val="2"/>
              <c:layout>
                <c:manualLayout>
                  <c:x val="-3.2389647038576448E-2"/>
                  <c:y val="8.5543409109690161E-2"/>
                </c:manualLayout>
              </c:layout>
              <c:tx>
                <c:rich>
                  <a:bodyPr wrap="square" lIns="38100" tIns="19050" rIns="38100" bIns="19050" anchor="ctr">
                    <a:noAutofit/>
                  </a:bodyPr>
                  <a:lstStyle/>
                  <a:p>
                    <a:pPr>
                      <a:defRPr sz="1400"/>
                    </a:pPr>
                    <a:fld id="{FFB13D60-6C40-4E9C-99AB-71BF4E84BF10}" type="CATEGORYNAME">
                      <a:rPr lang="ja-JP" altLang="en-US" sz="1400"/>
                      <a:pPr>
                        <a:defRPr sz="1400"/>
                      </a:pPr>
                      <a:t>[分類名]</a:t>
                    </a:fld>
                    <a:r>
                      <a:rPr lang="ja-JP" altLang="en-US" sz="1400" baseline="0"/>
                      <a:t>
</a:t>
                    </a:r>
                    <a:fld id="{A8FA3968-C0A4-40D3-89A7-860E2C4BD416}" type="VALUE">
                      <a:rPr lang="en-US" altLang="ja-JP" sz="1400" baseline="0"/>
                      <a:pPr>
                        <a:defRPr sz="1400"/>
                      </a:pPr>
                      <a:t>[値]</a:t>
                    </a:fld>
                    <a:r>
                      <a:rPr lang="en-US" altLang="ja-JP" sz="1400" baseline="0"/>
                      <a:t>
</a:t>
                    </a:r>
                    <a:fld id="{ED870378-25ED-4B19-A498-3F5BBD30954D}" type="PERCENTAGE">
                      <a:rPr lang="en-US" altLang="ja-JP" sz="1400" baseline="0"/>
                      <a:pPr>
                        <a:defRPr sz="1400"/>
                      </a:pPr>
                      <a:t>[パーセンテージ]</a:t>
                    </a:fld>
                    <a:endParaRPr lang="en-US" altLang="ja-JP" sz="1400" baseline="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089655172413786"/>
                      <c:h val="0.39508384228008142"/>
                    </c:manualLayout>
                  </c15:layout>
                  <c15:dlblFieldTable/>
                  <c15:showDataLabelsRange val="0"/>
                </c:ext>
                <c:ext xmlns:c16="http://schemas.microsoft.com/office/drawing/2014/chart" uri="{C3380CC4-5D6E-409C-BE32-E72D297353CC}">
                  <c16:uniqueId val="{00000004-9D04-44D9-A15D-DF91718381F8}"/>
                </c:ext>
              </c:extLst>
            </c:dLbl>
            <c:dLbl>
              <c:idx val="3"/>
              <c:layout>
                <c:manualLayout>
                  <c:x val="0.36104291619127055"/>
                  <c:y val="6.6948410854674498E-2"/>
                </c:manualLayout>
              </c:layout>
              <c:tx>
                <c:rich>
                  <a:bodyPr/>
                  <a:lstStyle/>
                  <a:p>
                    <a:fld id="{D8D5194A-525E-47AD-BB44-DB4C98F1AB92}" type="CATEGORYNAME">
                      <a:rPr lang="ja-JP" altLang="en-US" sz="1200">
                        <a:latin typeface="+mn-ea"/>
                        <a:ea typeface="+mn-ea"/>
                      </a:rPr>
                      <a:pPr/>
                      <a:t>[分類名]</a:t>
                    </a:fld>
                    <a:r>
                      <a:rPr lang="ja-JP" altLang="en-US" sz="1200" baseline="0">
                        <a:latin typeface="+mn-ea"/>
                        <a:ea typeface="+mn-ea"/>
                      </a:rPr>
                      <a:t>
</a:t>
                    </a:r>
                    <a:fld id="{F645ED80-C3A7-4737-8929-D1D0BADA1336}" type="VALUE">
                      <a:rPr lang="en-US" altLang="ja-JP" sz="1200" baseline="0">
                        <a:latin typeface="+mn-ea"/>
                        <a:ea typeface="+mn-ea"/>
                      </a:rPr>
                      <a:pPr/>
                      <a:t>[値]</a:t>
                    </a:fld>
                    <a:r>
                      <a:rPr lang="en-US" altLang="ja-JP" sz="1200" baseline="0">
                        <a:latin typeface="+mn-ea"/>
                        <a:ea typeface="+mn-ea"/>
                      </a:rPr>
                      <a:t>
</a:t>
                    </a:r>
                    <a:fld id="{588AE538-5073-48E8-9A62-11D3DF50B25A}" type="PERCENTAGE">
                      <a:rPr lang="en-US" altLang="ja-JP" sz="1200" baseline="0">
                        <a:latin typeface="+mn-ea"/>
                        <a:ea typeface="+mn-ea"/>
                      </a:rPr>
                      <a:pPr/>
                      <a:t>[パーセンテージ]</a:t>
                    </a:fld>
                    <a:endParaRPr lang="en-US" altLang="ja-JP" sz="1200" baseline="0">
                      <a:latin typeface="+mn-ea"/>
                      <a:ea typeface="+mn-ea"/>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2628704265799902"/>
                      <c:h val="0.31885074266274843"/>
                    </c:manualLayout>
                  </c15:layout>
                  <c15:dlblFieldTable/>
                  <c15:showDataLabelsRange val="0"/>
                </c:ext>
                <c:ext xmlns:c16="http://schemas.microsoft.com/office/drawing/2014/chart" uri="{C3380CC4-5D6E-409C-BE32-E72D297353CC}">
                  <c16:uniqueId val="{00000005-9D04-44D9-A15D-DF91718381F8}"/>
                </c:ext>
              </c:extLst>
            </c:dLbl>
            <c:spPr>
              <a:noFill/>
              <a:ln w="25400">
                <a:noFill/>
              </a:ln>
            </c:spPr>
            <c:txPr>
              <a:bodyPr wrap="square" lIns="38100" tIns="19050" rIns="38100" bIns="19050" anchor="ctr">
                <a:spAutoFit/>
              </a:bodyPr>
              <a:lstStyle/>
              <a:p>
                <a:pPr>
                  <a:defRPr sz="1400"/>
                </a:pPr>
                <a:endParaRPr lang="ja-JP"/>
              </a:p>
            </c:tx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'集計用紙（問１～問７）'!$B$53:$B$55</c:f>
              <c:strCache>
                <c:ptCount val="3"/>
                <c:pt idx="0">
                  <c:v>①単独で実施</c:v>
                </c:pt>
                <c:pt idx="1">
                  <c:v>②複数市町村共同で実施</c:v>
                </c:pt>
                <c:pt idx="2">
                  <c:v>③単独＋複数市町村共同で実施</c:v>
                </c:pt>
              </c:strCache>
            </c:strRef>
          </c:cat>
          <c:val>
            <c:numRef>
              <c:f>'集計用紙（問１～問７）'!$G$53:$G$55</c:f>
              <c:numCache>
                <c:formatCode>General</c:formatCode>
                <c:ptCount val="3"/>
                <c:pt idx="0">
                  <c:v>38</c:v>
                </c:pt>
                <c:pt idx="1">
                  <c:v>5</c:v>
                </c:pt>
              </c:numCache>
            </c:numRef>
          </c:val>
          <c:extLst>
            <c:ext xmlns:c16="http://schemas.microsoft.com/office/drawing/2014/chart" uri="{C3380CC4-5D6E-409C-BE32-E72D297353CC}">
              <c16:uniqueId val="{00000006-9D04-44D9-A15D-DF91718381F8}"/>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123215932220765E-2"/>
          <c:y val="4.7672090988626424E-2"/>
          <c:w val="0.88514066490870025"/>
          <c:h val="0.76483284653905059"/>
        </c:manualLayout>
      </c:layout>
      <c:barChart>
        <c:barDir val="col"/>
        <c:grouping val="stacked"/>
        <c:varyColors val="0"/>
        <c:ser>
          <c:idx val="0"/>
          <c:order val="0"/>
          <c:tx>
            <c:v>サービス等利用計画</c:v>
          </c:tx>
          <c:spPr>
            <a:solidFill>
              <a:srgbClr val="14CE83"/>
            </a:solidFill>
            <a:ln>
              <a:solidFill>
                <a:schemeClr val="tx1"/>
              </a:solidFill>
            </a:ln>
          </c:spPr>
          <c:invertIfNegative val="0"/>
          <c:dLbls>
            <c:dLbl>
              <c:idx val="0"/>
              <c:layout>
                <c:manualLayout>
                  <c:x val="-6.0317950770934394E-18"/>
                  <c:y val="2.6572400556917425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CF8-4642-B0D2-22683533BD52}"/>
                </c:ext>
              </c:extLst>
            </c:dLbl>
            <c:dLbl>
              <c:idx val="1"/>
              <c:layout>
                <c:manualLayout>
                  <c:x val="3.9582849532011919E-3"/>
                  <c:y val="1.6354498434207807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CF8-4642-B0D2-22683533BD52}"/>
                </c:ext>
              </c:extLst>
            </c:dLbl>
            <c:dLbl>
              <c:idx val="2"/>
              <c:layout>
                <c:manualLayout>
                  <c:x val="0"/>
                  <c:y val="-1.9852942325899858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CF8-4642-B0D2-22683533BD52}"/>
                </c:ext>
              </c:extLst>
            </c:dLbl>
            <c:dLbl>
              <c:idx val="3"/>
              <c:layout>
                <c:manualLayout>
                  <c:x val="1.2063590154186879E-17"/>
                  <c:y val="4.9846520514588946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CF8-4642-B0D2-22683533BD52}"/>
                </c:ext>
              </c:extLst>
            </c:dLbl>
            <c:dLbl>
              <c:idx val="4"/>
              <c:layout>
                <c:manualLayout>
                  <c:x val="0"/>
                  <c:y val="3.2455852583922929E-3"/>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CF8-4642-B0D2-22683533BD52}"/>
                </c:ext>
              </c:extLst>
            </c:dLbl>
            <c:dLbl>
              <c:idx val="5"/>
              <c:layout>
                <c:manualLayout>
                  <c:x val="1.0362545036674776E-6"/>
                  <c:y val="2.9466683542952218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CF8-4642-B0D2-22683533BD52}"/>
                </c:ext>
              </c:extLst>
            </c:dLbl>
            <c:dLbl>
              <c:idx val="6"/>
              <c:layout>
                <c:manualLayout>
                  <c:x val="0"/>
                  <c:y val="-2.2545684363518635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CF8-4642-B0D2-22683533BD52}"/>
                </c:ext>
              </c:extLst>
            </c:dLbl>
            <c:dLbl>
              <c:idx val="7"/>
              <c:layout>
                <c:manualLayout>
                  <c:x val="0"/>
                  <c:y val="3.7088909611130851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CF8-4642-B0D2-22683533BD52}"/>
                </c:ext>
              </c:extLst>
            </c:dLbl>
            <c:dLbl>
              <c:idx val="8"/>
              <c:layout>
                <c:manualLayout>
                  <c:x val="-1.3126235798262042E-3"/>
                  <c:y val="-3.9634817843744619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CF8-4642-B0D2-22683533BD52}"/>
                </c:ext>
              </c:extLst>
            </c:dLbl>
            <c:dLbl>
              <c:idx val="9"/>
              <c:layout>
                <c:manualLayout>
                  <c:x val="0"/>
                  <c:y val="-1.1271120111796783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CF8-4642-B0D2-22683533BD52}"/>
                </c:ext>
              </c:extLst>
            </c:dLbl>
            <c:dLbl>
              <c:idx val="11"/>
              <c:layout>
                <c:manualLayout>
                  <c:x val="1.3160432196883381E-3"/>
                  <c:y val="-3.2805432786317812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CF8-4642-B0D2-22683533BD52}"/>
                </c:ext>
              </c:extLst>
            </c:dLbl>
            <c:dLbl>
              <c:idx val="12"/>
              <c:layout>
                <c:manualLayout>
                  <c:x val="-4.8254360616747515E-17"/>
                  <c:y val="-3.6738640580750875E-3"/>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CF8-4642-B0D2-22683533BD52}"/>
                </c:ext>
              </c:extLst>
            </c:dLbl>
            <c:dLbl>
              <c:idx val="13"/>
              <c:layout>
                <c:manualLayout>
                  <c:x val="-4.8254360616747515E-17"/>
                  <c:y val="-3.8552841286282939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CF8-4642-B0D2-22683533BD52}"/>
                </c:ext>
              </c:extLst>
            </c:dLbl>
            <c:dLbl>
              <c:idx val="14"/>
              <c:layout>
                <c:manualLayout>
                  <c:x val="1.3299290300378057E-3"/>
                  <c:y val="5.4934031804910143E-4"/>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CF8-4642-B0D2-22683533BD52}"/>
                </c:ext>
              </c:extLst>
            </c:dLbl>
            <c:dLbl>
              <c:idx val="15"/>
              <c:layout>
                <c:manualLayout>
                  <c:x val="0"/>
                  <c:y val="3.2900101980773859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CF8-4642-B0D2-22683533BD52}"/>
                </c:ext>
              </c:extLst>
            </c:dLbl>
            <c:dLbl>
              <c:idx val="16"/>
              <c:layout>
                <c:manualLayout>
                  <c:x val="4.8254360616747515E-17"/>
                  <c:y val="-1.3122173114527125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CF8-4642-B0D2-22683533BD52}"/>
                </c:ext>
              </c:extLst>
            </c:dLbl>
            <c:dLbl>
              <c:idx val="17"/>
              <c:layout>
                <c:manualLayout>
                  <c:x val="-1.3091003145136526E-3"/>
                  <c:y val="3.4992461638738995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8CF8-4642-B0D2-22683533BD52}"/>
                </c:ext>
              </c:extLst>
            </c:dLbl>
            <c:dLbl>
              <c:idx val="18"/>
              <c:layout>
                <c:manualLayout>
                  <c:x val="-4.8254360616747515E-17"/>
                  <c:y val="-8.7481154096848302E-3"/>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8CF8-4642-B0D2-22683533BD52}"/>
                </c:ext>
              </c:extLst>
            </c:dLbl>
            <c:dLbl>
              <c:idx val="19"/>
              <c:layout>
                <c:manualLayout>
                  <c:x val="-1.0362545046566921E-7"/>
                  <c:y val="0.1079093812344314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8CF8-4642-B0D2-22683533BD52}"/>
                </c:ext>
              </c:extLst>
            </c:dLbl>
            <c:dLbl>
              <c:idx val="20"/>
              <c:layout>
                <c:manualLayout>
                  <c:x val="0"/>
                  <c:y val="3.6651503840646457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8CF8-4642-B0D2-22683533BD52}"/>
                </c:ext>
              </c:extLst>
            </c:dLbl>
            <c:dLbl>
              <c:idx val="21"/>
              <c:layout>
                <c:manualLayout>
                  <c:x val="3.9175601512061124E-3"/>
                  <c:y val="-4.6378788231029458E-3"/>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8CF8-4642-B0D2-22683533BD52}"/>
                </c:ext>
              </c:extLst>
            </c:dLbl>
            <c:dLbl>
              <c:idx val="22"/>
              <c:layout>
                <c:manualLayout>
                  <c:x val="1.3143852124823351E-3"/>
                  <c:y val="-3.205219938470448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8CF8-4642-B0D2-22683533BD52}"/>
                </c:ext>
              </c:extLst>
            </c:dLbl>
            <c:dLbl>
              <c:idx val="23"/>
              <c:layout>
                <c:manualLayout>
                  <c:x val="-9.6508721233495031E-17"/>
                  <c:y val="-0.10980400260721396"/>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8CF8-4642-B0D2-22683533BD52}"/>
                </c:ext>
              </c:extLst>
            </c:dLbl>
            <c:dLbl>
              <c:idx val="24"/>
              <c:layout>
                <c:manualLayout>
                  <c:x val="-1.3160432196883381E-3"/>
                  <c:y val="-0.18001503367077296"/>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8CF8-4642-B0D2-22683533BD52}"/>
                </c:ext>
              </c:extLst>
            </c:dLbl>
            <c:dLbl>
              <c:idx val="25"/>
              <c:layout>
                <c:manualLayout>
                  <c:x val="0"/>
                  <c:y val="2.624434622905425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8CF8-4642-B0D2-22683533BD52}"/>
                </c:ext>
              </c:extLst>
            </c:dLbl>
            <c:dLbl>
              <c:idx val="26"/>
              <c:layout>
                <c:manualLayout>
                  <c:x val="0"/>
                  <c:y val="3.033047383616046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8CF8-4642-B0D2-22683533BD52}"/>
                </c:ext>
              </c:extLst>
            </c:dLbl>
            <c:dLbl>
              <c:idx val="27"/>
              <c:layout>
                <c:manualLayout>
                  <c:x val="-9.6003115424581444E-17"/>
                  <c:y val="8.1026571944761192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8CF8-4642-B0D2-22683533BD52}"/>
                </c:ext>
              </c:extLst>
            </c:dLbl>
            <c:dLbl>
              <c:idx val="28"/>
              <c:layout>
                <c:manualLayout>
                  <c:x val="0"/>
                  <c:y val="-2.4245884037530873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8CF8-4642-B0D2-22683533BD52}"/>
                </c:ext>
              </c:extLst>
            </c:dLbl>
            <c:dLbl>
              <c:idx val="29"/>
              <c:layout>
                <c:manualLayout>
                  <c:x val="-9.6003115424581444E-17"/>
                  <c:y val="4.7710091610140101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8CF8-4642-B0D2-22683533BD52}"/>
                </c:ext>
              </c:extLst>
            </c:dLbl>
            <c:dLbl>
              <c:idx val="30"/>
              <c:layout>
                <c:manualLayout>
                  <c:x val="-1.3160432196883381E-3"/>
                  <c:y val="-2.3189394115515531E-3"/>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8CF8-4642-B0D2-22683533BD52}"/>
                </c:ext>
              </c:extLst>
            </c:dLbl>
            <c:dLbl>
              <c:idx val="31"/>
              <c:layout>
                <c:manualLayout>
                  <c:x val="0"/>
                  <c:y val="-4.3740577048423747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8CF8-4642-B0D2-22683533BD52}"/>
                </c:ext>
              </c:extLst>
            </c:dLbl>
            <c:dLbl>
              <c:idx val="32"/>
              <c:layout>
                <c:manualLayout>
                  <c:x val="-9.6383464485575279E-17"/>
                  <c:y val="3.6546085022507793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8CF8-4642-B0D2-22683533BD52}"/>
                </c:ext>
              </c:extLst>
            </c:dLbl>
            <c:dLbl>
              <c:idx val="33"/>
              <c:layout>
                <c:manualLayout>
                  <c:x val="-1.3160432196883381E-3"/>
                  <c:y val="5.695143676602149E-2"/>
                </c:manualLayout>
              </c:layout>
              <c:spPr>
                <a:solidFill>
                  <a:srgbClr val="EDF6F9"/>
                </a:solidFill>
                <a:ln>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8CF8-4642-B0D2-22683533BD52}"/>
                </c:ext>
              </c:extLst>
            </c:dLbl>
            <c:dLbl>
              <c:idx val="34"/>
              <c:layout>
                <c:manualLayout>
                  <c:x val="0"/>
                  <c:y val="-2.6554318822310792E-4"/>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8CF8-4642-B0D2-22683533BD52}"/>
                </c:ext>
              </c:extLst>
            </c:dLbl>
            <c:dLbl>
              <c:idx val="35"/>
              <c:layout>
                <c:manualLayout>
                  <c:x val="-2.6942617095885219E-5"/>
                  <c:y val="-4.6288379557996299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8CF8-4642-B0D2-22683533BD52}"/>
                </c:ext>
              </c:extLst>
            </c:dLbl>
            <c:dLbl>
              <c:idx val="36"/>
              <c:layout>
                <c:manualLayout>
                  <c:x val="1.3160432196883381E-3"/>
                  <c:y val="6.6712473727670141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8CF8-4642-B0D2-22683533BD52}"/>
                </c:ext>
              </c:extLst>
            </c:dLbl>
            <c:dLbl>
              <c:idx val="37"/>
              <c:layout>
                <c:manualLayout>
                  <c:x val="0"/>
                  <c:y val="-1.1237023126538561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8CF8-4642-B0D2-22683533BD52}"/>
                </c:ext>
              </c:extLst>
            </c:dLbl>
            <c:dLbl>
              <c:idx val="38"/>
              <c:layout>
                <c:manualLayout>
                  <c:x val="-1.0362545036916048E-7"/>
                  <c:y val="2.7741169440490859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8CF8-4642-B0D2-22683533BD52}"/>
                </c:ext>
              </c:extLst>
            </c:dLbl>
            <c:dLbl>
              <c:idx val="39"/>
              <c:layout>
                <c:manualLayout>
                  <c:x val="1.3143852124824316E-3"/>
                  <c:y val="-3.7434184638619313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8CF8-4642-B0D2-22683533BD52}"/>
                </c:ext>
              </c:extLst>
            </c:dLbl>
            <c:dLbl>
              <c:idx val="40"/>
              <c:layout>
                <c:manualLayout>
                  <c:x val="1.309100314513508E-3"/>
                  <c:y val="7.4901088606526903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8CF8-4642-B0D2-22683533BD52}"/>
                </c:ext>
              </c:extLst>
            </c:dLbl>
            <c:dLbl>
              <c:idx val="41"/>
              <c:layout>
                <c:manualLayout>
                  <c:x val="0"/>
                  <c:y val="-3.0326847913329557E-3"/>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8CF8-4642-B0D2-22683533BD52}"/>
                </c:ext>
              </c:extLst>
            </c:dLbl>
            <c:dLbl>
              <c:idx val="42"/>
              <c:layout>
                <c:manualLayout>
                  <c:x val="1.3021389012757845E-3"/>
                  <c:y val="4.8002401983707234E-2"/>
                </c:manualLayout>
              </c:layout>
              <c:spPr>
                <a:solidFill>
                  <a:srgbClr val="EDF6F9"/>
                </a:solidFill>
                <a:ln>
                  <a:noFill/>
                </a:ln>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8CF8-4642-B0D2-22683533BD52}"/>
                </c:ext>
              </c:extLst>
            </c:dLbl>
            <c:spPr>
              <a:solidFill>
                <a:srgbClr val="EDF6F9"/>
              </a:solidFill>
              <a:ln>
                <a:noFill/>
              </a:ln>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別紙!$C$6:$C$48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別紙!$H$6:$H$48</c:f>
              <c:numCache>
                <c:formatCode>0.0%</c:formatCode>
                <c:ptCount val="43"/>
                <c:pt idx="0">
                  <c:v>0.54562588801577405</c:v>
                </c:pt>
                <c:pt idx="1">
                  <c:v>0.63667855323484468</c:v>
                </c:pt>
                <c:pt idx="2">
                  <c:v>0.69066059225512533</c:v>
                </c:pt>
                <c:pt idx="3">
                  <c:v>0.54189944134078216</c:v>
                </c:pt>
                <c:pt idx="4">
                  <c:v>0.66394399066511089</c:v>
                </c:pt>
                <c:pt idx="5">
                  <c:v>0.61090909090909096</c:v>
                </c:pt>
                <c:pt idx="6">
                  <c:v>0.68841544607190408</c:v>
                </c:pt>
                <c:pt idx="7">
                  <c:v>0.53321799307958473</c:v>
                </c:pt>
                <c:pt idx="8">
                  <c:v>0.73579920739762217</c:v>
                </c:pt>
                <c:pt idx="9">
                  <c:v>0.93302990897269178</c:v>
                </c:pt>
                <c:pt idx="10">
                  <c:v>0.1391705069124424</c:v>
                </c:pt>
                <c:pt idx="11">
                  <c:v>0.94772117962466484</c:v>
                </c:pt>
                <c:pt idx="12">
                  <c:v>0.66225875625446751</c:v>
                </c:pt>
                <c:pt idx="13">
                  <c:v>0.78373205741626795</c:v>
                </c:pt>
                <c:pt idx="14">
                  <c:v>0.56777251184834121</c:v>
                </c:pt>
                <c:pt idx="15">
                  <c:v>0.50129870129870124</c:v>
                </c:pt>
                <c:pt idx="16">
                  <c:v>0.89713679745493102</c:v>
                </c:pt>
                <c:pt idx="17">
                  <c:v>0.41695501730103807</c:v>
                </c:pt>
                <c:pt idx="18">
                  <c:v>0.79551569506726461</c:v>
                </c:pt>
                <c:pt idx="19">
                  <c:v>0.7</c:v>
                </c:pt>
                <c:pt idx="20">
                  <c:v>0.77798861480075898</c:v>
                </c:pt>
                <c:pt idx="21">
                  <c:v>0.78437500000000004</c:v>
                </c:pt>
                <c:pt idx="22">
                  <c:v>0.83193277310924374</c:v>
                </c:pt>
                <c:pt idx="23">
                  <c:v>0.9858096828046744</c:v>
                </c:pt>
                <c:pt idx="24">
                  <c:v>0.99845440494590421</c:v>
                </c:pt>
                <c:pt idx="25">
                  <c:v>0.7350746268656716</c:v>
                </c:pt>
                <c:pt idx="26">
                  <c:v>0.53602811950790863</c:v>
                </c:pt>
                <c:pt idx="27">
                  <c:v>0.45279625966552778</c:v>
                </c:pt>
                <c:pt idx="28">
                  <c:v>0.75494672754946723</c:v>
                </c:pt>
                <c:pt idx="29">
                  <c:v>0.50868055555555558</c:v>
                </c:pt>
                <c:pt idx="30">
                  <c:v>0.5576642335766423</c:v>
                </c:pt>
                <c:pt idx="31">
                  <c:v>0.99771167048054921</c:v>
                </c:pt>
                <c:pt idx="32">
                  <c:v>0.91682419659735348</c:v>
                </c:pt>
                <c:pt idx="33">
                  <c:v>0.50413223140495866</c:v>
                </c:pt>
                <c:pt idx="34">
                  <c:v>0.96062992125984248</c:v>
                </c:pt>
                <c:pt idx="35">
                  <c:v>1</c:v>
                </c:pt>
                <c:pt idx="36">
                  <c:v>0.7857142857142857</c:v>
                </c:pt>
                <c:pt idx="37">
                  <c:v>0.82515337423312884</c:v>
                </c:pt>
                <c:pt idx="38">
                  <c:v>0.80519480519480524</c:v>
                </c:pt>
                <c:pt idx="39">
                  <c:v>0.90476190476190477</c:v>
                </c:pt>
                <c:pt idx="40">
                  <c:v>0.44915254237288138</c:v>
                </c:pt>
                <c:pt idx="41">
                  <c:v>0.55033557046979864</c:v>
                </c:pt>
                <c:pt idx="42">
                  <c:v>0.46938775510204084</c:v>
                </c:pt>
              </c:numCache>
            </c:numRef>
          </c:val>
          <c:extLst>
            <c:ext xmlns:c16="http://schemas.microsoft.com/office/drawing/2014/chart" uri="{C3380CC4-5D6E-409C-BE32-E72D297353CC}">
              <c16:uniqueId val="{0000002A-8CF8-4642-B0D2-22683533BD52}"/>
            </c:ext>
          </c:extLst>
        </c:ser>
        <c:ser>
          <c:idx val="1"/>
          <c:order val="1"/>
          <c:tx>
            <c:v>セルフプラン</c:v>
          </c:tx>
          <c:spPr>
            <a:solidFill>
              <a:srgbClr val="FDDFF7"/>
            </a:solidFill>
            <a:ln>
              <a:solidFill>
                <a:schemeClr val="tx1"/>
              </a:solidFill>
            </a:ln>
          </c:spPr>
          <c:invertIfNegative val="0"/>
          <c:dLbls>
            <c:dLbl>
              <c:idx val="0"/>
              <c:layout>
                <c:manualLayout>
                  <c:x val="-1.3099847969559727E-3"/>
                  <c:y val="1.7609623797025332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8CF8-4642-B0D2-22683533BD52}"/>
                </c:ext>
              </c:extLst>
            </c:dLbl>
            <c:dLbl>
              <c:idx val="1"/>
              <c:layout>
                <c:manualLayout>
                  <c:x val="0"/>
                  <c:y val="5.4902238227777771E-3"/>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8CF8-4642-B0D2-22683533BD52}"/>
                </c:ext>
              </c:extLst>
            </c:dLbl>
            <c:dLbl>
              <c:idx val="2"/>
              <c:layout>
                <c:manualLayout>
                  <c:x val="-1.200805525401738E-17"/>
                  <c:y val="-2.1829921259842539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8CF8-4642-B0D2-22683533BD52}"/>
                </c:ext>
              </c:extLst>
            </c:dLbl>
            <c:dLbl>
              <c:idx val="3"/>
              <c:layout>
                <c:manualLayout>
                  <c:x val="-2.3724134118100183E-5"/>
                  <c:y val="3.5466491688538895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8CF8-4642-B0D2-22683533BD52}"/>
                </c:ext>
              </c:extLst>
            </c:dLbl>
            <c:dLbl>
              <c:idx val="4"/>
              <c:layout>
                <c:manualLayout>
                  <c:x val="0"/>
                  <c:y val="-1.0784313392486889E-2"/>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8CF8-4642-B0D2-22683533BD52}"/>
                </c:ext>
              </c:extLst>
            </c:dLbl>
            <c:dLbl>
              <c:idx val="5"/>
              <c:layout>
                <c:manualLayout>
                  <c:x val="0"/>
                  <c:y val="2.9650218722659667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8CF8-4642-B0D2-22683533BD52}"/>
                </c:ext>
              </c:extLst>
            </c:dLbl>
            <c:dLbl>
              <c:idx val="6"/>
              <c:layout>
                <c:manualLayout>
                  <c:x val="0"/>
                  <c:y val="-2.7024665761039009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8CF8-4642-B0D2-22683533BD52}"/>
                </c:ext>
              </c:extLst>
            </c:dLbl>
            <c:dLbl>
              <c:idx val="7"/>
              <c:layout>
                <c:manualLayout>
                  <c:x val="0"/>
                  <c:y val="3.7777777777777778E-2"/>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8CF8-4642-B0D2-22683533BD52}"/>
                </c:ext>
              </c:extLst>
            </c:dLbl>
            <c:dLbl>
              <c:idx val="8"/>
              <c:layout>
                <c:manualLayout>
                  <c:x val="-2.4016110508034759E-17"/>
                  <c:y val="-3.1534208223972002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3-8CF8-4642-B0D2-22683533BD52}"/>
                </c:ext>
              </c:extLst>
            </c:dLbl>
            <c:dLbl>
              <c:idx val="10"/>
              <c:layout>
                <c:manualLayout>
                  <c:x val="1.2982258783061256E-3"/>
                  <c:y val="1.1443569553805774E-4"/>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4-8CF8-4642-B0D2-22683533BD52}"/>
                </c:ext>
              </c:extLst>
            </c:dLbl>
            <c:dLbl>
              <c:idx val="11"/>
              <c:layout>
                <c:manualLayout>
                  <c:x val="1.3091485153740423E-3"/>
                  <c:y val="1.163719692642717E-3"/>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5-8CF8-4642-B0D2-22683533BD52}"/>
                </c:ext>
              </c:extLst>
            </c:dLbl>
            <c:dLbl>
              <c:idx val="12"/>
              <c:layout>
                <c:manualLayout>
                  <c:x val="0"/>
                  <c:y val="-5.3758530183727034E-3"/>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6-8CF8-4642-B0D2-22683533BD52}"/>
                </c:ext>
              </c:extLst>
            </c:dLbl>
            <c:dLbl>
              <c:idx val="13"/>
              <c:layout>
                <c:manualLayout>
                  <c:x val="0"/>
                  <c:y val="0"/>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7-8CF8-4642-B0D2-22683533BD52}"/>
                </c:ext>
              </c:extLst>
            </c:dLbl>
            <c:dLbl>
              <c:idx val="14"/>
              <c:layout>
                <c:manualLayout>
                  <c:x val="2.6117177211751547E-3"/>
                  <c:y val="8.9919510061242346E-3"/>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8-8CF8-4642-B0D2-22683533BD52}"/>
                </c:ext>
              </c:extLst>
            </c:dLbl>
            <c:dLbl>
              <c:idx val="15"/>
              <c:layout>
                <c:manualLayout>
                  <c:x val="0"/>
                  <c:y val="2.5816972878390201E-2"/>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9-8CF8-4642-B0D2-22683533BD52}"/>
                </c:ext>
              </c:extLst>
            </c:dLbl>
            <c:dLbl>
              <c:idx val="16"/>
              <c:layout>
                <c:manualLayout>
                  <c:x val="0"/>
                  <c:y val="-5.9707786526684266E-3"/>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A-8CF8-4642-B0D2-22683533BD52}"/>
                </c:ext>
              </c:extLst>
            </c:dLbl>
            <c:dLbl>
              <c:idx val="17"/>
              <c:layout>
                <c:manualLayout>
                  <c:x val="4.8032221016069519E-17"/>
                  <c:y val="4.4489938757655292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B-8CF8-4642-B0D2-22683533BD52}"/>
                </c:ext>
              </c:extLst>
            </c:dLbl>
            <c:dLbl>
              <c:idx val="18"/>
              <c:layout>
                <c:manualLayout>
                  <c:x val="3.9299543908679476E-3"/>
                  <c:y val="-1.0849693788276465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C-8CF8-4642-B0D2-22683533BD52}"/>
                </c:ext>
              </c:extLst>
            </c:dLbl>
            <c:dLbl>
              <c:idx val="19"/>
              <c:layout>
                <c:manualLayout>
                  <c:x val="-1.4592224931385495E-5"/>
                  <c:y val="6.9019605711915788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D-8CF8-4642-B0D2-22683533BD52}"/>
                </c:ext>
              </c:extLst>
            </c:dLbl>
            <c:dLbl>
              <c:idx val="20"/>
              <c:layout>
                <c:manualLayout>
                  <c:x val="2.6068697459423738E-3"/>
                  <c:y val="5.5095013123359557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E-8CF8-4642-B0D2-22683533BD52}"/>
                </c:ext>
              </c:extLst>
            </c:dLbl>
            <c:dLbl>
              <c:idx val="21"/>
              <c:layout>
                <c:manualLayout>
                  <c:x val="0"/>
                  <c:y val="1.7653193350831146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F-8CF8-4642-B0D2-22683533BD52}"/>
                </c:ext>
              </c:extLst>
            </c:dLbl>
            <c:dLbl>
              <c:idx val="22"/>
              <c:layout>
                <c:manualLayout>
                  <c:x val="0"/>
                  <c:y val="-1.078431339248687E-2"/>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0-8CF8-4642-B0D2-22683533BD52}"/>
                </c:ext>
              </c:extLst>
            </c:dLbl>
            <c:dLbl>
              <c:idx val="23"/>
              <c:layout>
                <c:manualLayout>
                  <c:x val="2.6286703067885928E-3"/>
                  <c:y val="1.1848478868350196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1-8CF8-4642-B0D2-22683533BD52}"/>
                </c:ext>
              </c:extLst>
            </c:dLbl>
            <c:dLbl>
              <c:idx val="24"/>
              <c:delete val="1"/>
              <c:extLst>
                <c:ext xmlns:c15="http://schemas.microsoft.com/office/drawing/2012/chart" uri="{CE6537A1-D6FC-4f65-9D91-7224C49458BB}"/>
                <c:ext xmlns:c16="http://schemas.microsoft.com/office/drawing/2014/chart" uri="{C3380CC4-5D6E-409C-BE32-E72D297353CC}">
                  <c16:uniqueId val="{00000042-8CF8-4642-B0D2-22683533BD52}"/>
                </c:ext>
              </c:extLst>
            </c:dLbl>
            <c:dLbl>
              <c:idx val="25"/>
              <c:layout>
                <c:manualLayout>
                  <c:x val="3.0838955274879945E-6"/>
                  <c:y val="3.3248080948692561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3-8CF8-4642-B0D2-22683533BD52}"/>
                </c:ext>
              </c:extLst>
            </c:dLbl>
            <c:dLbl>
              <c:idx val="26"/>
              <c:layout>
                <c:manualLayout>
                  <c:x val="-6.8873666780565208E-6"/>
                  <c:y val="5.0980390787995225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4-8CF8-4642-B0D2-22683533BD52}"/>
                </c:ext>
              </c:extLst>
            </c:dLbl>
            <c:dLbl>
              <c:idx val="27"/>
              <c:layout>
                <c:manualLayout>
                  <c:x val="-8.8405005121322503E-6"/>
                  <c:y val="0.10267304098990969"/>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5-8CF8-4642-B0D2-22683533BD52}"/>
                </c:ext>
              </c:extLst>
            </c:dLbl>
            <c:dLbl>
              <c:idx val="28"/>
              <c:layout>
                <c:manualLayout>
                  <c:x val="-9.57367174168426E-17"/>
                  <c:y val="2.8815003488866845E-2"/>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6-8CF8-4642-B0D2-22683533BD52}"/>
                </c:ext>
              </c:extLst>
            </c:dLbl>
            <c:dLbl>
              <c:idx val="29"/>
              <c:layout>
                <c:manualLayout>
                  <c:x val="2.2306844315496491E-5"/>
                  <c:y val="8.6542398546229846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7-8CF8-4642-B0D2-22683533BD52}"/>
                </c:ext>
              </c:extLst>
            </c:dLbl>
            <c:dLbl>
              <c:idx val="30"/>
              <c:layout>
                <c:manualLayout>
                  <c:x val="0"/>
                  <c:y val="4.2114235868343883E-2"/>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8-8CF8-4642-B0D2-22683533BD52}"/>
                </c:ext>
              </c:extLst>
            </c:dLbl>
            <c:dLbl>
              <c:idx val="31"/>
              <c:delete val="1"/>
              <c:extLst>
                <c:ext xmlns:c15="http://schemas.microsoft.com/office/drawing/2012/chart" uri="{CE6537A1-D6FC-4f65-9D91-7224C49458BB}"/>
                <c:ext xmlns:c16="http://schemas.microsoft.com/office/drawing/2014/chart" uri="{C3380CC4-5D6E-409C-BE32-E72D297353CC}">
                  <c16:uniqueId val="{00000049-8CF8-4642-B0D2-22683533BD52}"/>
                </c:ext>
              </c:extLst>
            </c:dLbl>
            <c:dLbl>
              <c:idx val="32"/>
              <c:layout>
                <c:manualLayout>
                  <c:x val="1.3065437384790803E-3"/>
                  <c:y val="1.0237092850632866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A-8CF8-4642-B0D2-22683533BD52}"/>
                </c:ext>
              </c:extLst>
            </c:dLbl>
            <c:dLbl>
              <c:idx val="33"/>
              <c:layout>
                <c:manualLayout>
                  <c:x val="1.3085996688306431E-3"/>
                  <c:y val="9.0878087926426279E-2"/>
                </c:manualLayout>
              </c:layout>
              <c:numFmt formatCode="0.0%" sourceLinked="0"/>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B-8CF8-4642-B0D2-22683533BD52}"/>
                </c:ext>
              </c:extLst>
            </c:dLbl>
            <c:dLbl>
              <c:idx val="34"/>
              <c:layout>
                <c:manualLayout>
                  <c:x val="1.3055157733033466E-3"/>
                  <c:y val="-3.2010135341505784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C-8CF8-4642-B0D2-22683533BD52}"/>
                </c:ext>
              </c:extLst>
            </c:dLbl>
            <c:dLbl>
              <c:idx val="35"/>
              <c:delete val="1"/>
              <c:extLst>
                <c:ext xmlns:c15="http://schemas.microsoft.com/office/drawing/2012/chart" uri="{CE6537A1-D6FC-4f65-9D91-7224C49458BB}"/>
                <c:ext xmlns:c16="http://schemas.microsoft.com/office/drawing/2014/chart" uri="{C3380CC4-5D6E-409C-BE32-E72D297353CC}">
                  <c16:uniqueId val="{0000004D-8CF8-4642-B0D2-22683533BD52}"/>
                </c:ext>
              </c:extLst>
            </c:dLbl>
            <c:dLbl>
              <c:idx val="36"/>
              <c:layout>
                <c:manualLayout>
                  <c:x val="1.3101416165943872E-3"/>
                  <c:y val="5.5413468247820896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E-8CF8-4642-B0D2-22683533BD52}"/>
                </c:ext>
              </c:extLst>
            </c:dLbl>
            <c:dLbl>
              <c:idx val="37"/>
              <c:layout>
                <c:manualLayout>
                  <c:x val="0"/>
                  <c:y val="-1.9770109008179632E-3"/>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F-8CF8-4642-B0D2-22683533BD52}"/>
                </c:ext>
              </c:extLst>
            </c:dLbl>
            <c:dLbl>
              <c:idx val="38"/>
              <c:layout>
                <c:manualLayout>
                  <c:x val="2.6140126456164069E-3"/>
                  <c:y val="2.659846475895403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50-8CF8-4642-B0D2-22683533BD52}"/>
                </c:ext>
              </c:extLst>
            </c:dLbl>
            <c:dLbl>
              <c:idx val="39"/>
              <c:layout>
                <c:manualLayout>
                  <c:x val="0"/>
                  <c:y val="1.977860059352785E-3"/>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51-8CF8-4642-B0D2-22683533BD52}"/>
                </c:ext>
              </c:extLst>
            </c:dLbl>
            <c:dLbl>
              <c:idx val="40"/>
              <c:layout>
                <c:manualLayout>
                  <c:x val="1.2851620628218303E-3"/>
                  <c:y val="0.1152003244873076"/>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52-8CF8-4642-B0D2-22683533BD52}"/>
                </c:ext>
              </c:extLst>
            </c:dLbl>
            <c:dLbl>
              <c:idx val="41"/>
              <c:layout>
                <c:manualLayout>
                  <c:x val="1.3188793205888409E-3"/>
                  <c:y val="7.5055492007021718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53-8CF8-4642-B0D2-22683533BD52}"/>
                </c:ext>
              </c:extLst>
            </c:dLbl>
            <c:dLbl>
              <c:idx val="42"/>
              <c:layout>
                <c:manualLayout>
                  <c:x val="-1.3774733356113042E-5"/>
                  <c:y val="8.6096123779900183E-2"/>
                </c:manualLayout>
              </c:layout>
              <c:numFmt formatCode="0.0%" sourceLinked="0"/>
              <c:spPr>
                <a:solidFill>
                  <a:srgbClr val="FFB7E2"/>
                </a:solidFill>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54-8CF8-4642-B0D2-22683533BD52}"/>
                </c:ext>
              </c:extLst>
            </c:dLbl>
            <c:numFmt formatCode="0.0%" sourceLinked="0"/>
            <c:spPr>
              <a:solidFill>
                <a:srgbClr val="FFB7E2"/>
              </a:solidFill>
              <a:ln w="25400">
                <a:noFill/>
              </a:ln>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別紙!$C$6:$C$48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別紙!$K$6:$K$48</c:f>
              <c:numCache>
                <c:formatCode>0.0%</c:formatCode>
                <c:ptCount val="43"/>
                <c:pt idx="0">
                  <c:v>0.45437411198422595</c:v>
                </c:pt>
                <c:pt idx="1">
                  <c:v>0.36332144676515538</c:v>
                </c:pt>
                <c:pt idx="2">
                  <c:v>0.30933940774487473</c:v>
                </c:pt>
                <c:pt idx="3">
                  <c:v>0.45810055865921789</c:v>
                </c:pt>
                <c:pt idx="4">
                  <c:v>0.33605600933488916</c:v>
                </c:pt>
                <c:pt idx="5">
                  <c:v>0.3890909090909091</c:v>
                </c:pt>
                <c:pt idx="6">
                  <c:v>0.31158455392809586</c:v>
                </c:pt>
                <c:pt idx="7">
                  <c:v>0.46678200692041522</c:v>
                </c:pt>
                <c:pt idx="8">
                  <c:v>0.26420079260237783</c:v>
                </c:pt>
                <c:pt idx="9">
                  <c:v>6.6970091027308193E-2</c:v>
                </c:pt>
                <c:pt idx="10">
                  <c:v>0.86082949308755763</c:v>
                </c:pt>
                <c:pt idx="11">
                  <c:v>5.2278820375335121E-2</c:v>
                </c:pt>
                <c:pt idx="12">
                  <c:v>0.33774124374553255</c:v>
                </c:pt>
                <c:pt idx="13">
                  <c:v>0.21626794258373205</c:v>
                </c:pt>
                <c:pt idx="14">
                  <c:v>0.43222748815165879</c:v>
                </c:pt>
                <c:pt idx="15">
                  <c:v>0.4987012987012987</c:v>
                </c:pt>
                <c:pt idx="16">
                  <c:v>0.10286320254506894</c:v>
                </c:pt>
                <c:pt idx="17">
                  <c:v>0.58304498269896199</c:v>
                </c:pt>
                <c:pt idx="18">
                  <c:v>0.20448430493273542</c:v>
                </c:pt>
                <c:pt idx="19">
                  <c:v>0.3</c:v>
                </c:pt>
                <c:pt idx="20">
                  <c:v>0.22201138519924099</c:v>
                </c:pt>
                <c:pt idx="21">
                  <c:v>0.21562500000000001</c:v>
                </c:pt>
                <c:pt idx="22">
                  <c:v>0.16806722689075632</c:v>
                </c:pt>
                <c:pt idx="23">
                  <c:v>1.4190317195325543E-2</c:v>
                </c:pt>
                <c:pt idx="24">
                  <c:v>1.5455950540958269E-3</c:v>
                </c:pt>
                <c:pt idx="25">
                  <c:v>0.26492537313432835</c:v>
                </c:pt>
                <c:pt idx="26">
                  <c:v>0.46397188049209137</c:v>
                </c:pt>
                <c:pt idx="27">
                  <c:v>0.54720374033447217</c:v>
                </c:pt>
                <c:pt idx="28">
                  <c:v>0.24505327245053271</c:v>
                </c:pt>
                <c:pt idx="29">
                  <c:v>0.49131944444444442</c:v>
                </c:pt>
                <c:pt idx="30">
                  <c:v>0.44233576642335765</c:v>
                </c:pt>
                <c:pt idx="31">
                  <c:v>2.2883295194508009E-3</c:v>
                </c:pt>
                <c:pt idx="32">
                  <c:v>8.3175803402646506E-2</c:v>
                </c:pt>
                <c:pt idx="33">
                  <c:v>0.49586776859504134</c:v>
                </c:pt>
                <c:pt idx="34">
                  <c:v>3.937007874015748E-2</c:v>
                </c:pt>
                <c:pt idx="35">
                  <c:v>0</c:v>
                </c:pt>
                <c:pt idx="36">
                  <c:v>0.21428571428571427</c:v>
                </c:pt>
                <c:pt idx="37">
                  <c:v>0.17484662576687116</c:v>
                </c:pt>
                <c:pt idx="38">
                  <c:v>0.19480519480519481</c:v>
                </c:pt>
                <c:pt idx="39">
                  <c:v>9.5238095238095233E-2</c:v>
                </c:pt>
                <c:pt idx="40">
                  <c:v>0.55084745762711862</c:v>
                </c:pt>
                <c:pt idx="41">
                  <c:v>0.44966442953020136</c:v>
                </c:pt>
                <c:pt idx="42">
                  <c:v>0.53061224489795922</c:v>
                </c:pt>
              </c:numCache>
            </c:numRef>
          </c:val>
          <c:extLst>
            <c:ext xmlns:c16="http://schemas.microsoft.com/office/drawing/2014/chart" uri="{C3380CC4-5D6E-409C-BE32-E72D297353CC}">
              <c16:uniqueId val="{00000055-8CF8-4642-B0D2-22683533BD52}"/>
            </c:ext>
          </c:extLst>
        </c:ser>
        <c:ser>
          <c:idx val="2"/>
          <c:order val="2"/>
          <c:tx>
            <c:v>代替プラン</c:v>
          </c:tx>
          <c:spPr>
            <a:solidFill>
              <a:srgbClr val="9148C8"/>
            </a:solidFill>
            <a:ln>
              <a:solidFill>
                <a:schemeClr val="tx1"/>
              </a:solidFill>
            </a:ln>
          </c:spPr>
          <c:invertIfNegative val="0"/>
          <c:cat>
            <c:strRef>
              <c:f>別紙!$C$6:$C$48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別紙!#REF!</c:f>
              <c:numCache>
                <c:formatCode>General</c:formatCode>
                <c:ptCount val="1"/>
                <c:pt idx="0">
                  <c:v>1</c:v>
                </c:pt>
              </c:numCache>
            </c:numRef>
          </c:val>
          <c:extLst>
            <c:ext xmlns:c16="http://schemas.microsoft.com/office/drawing/2014/chart" uri="{C3380CC4-5D6E-409C-BE32-E72D297353CC}">
              <c16:uniqueId val="{00000056-8CF8-4642-B0D2-22683533BD52}"/>
            </c:ext>
          </c:extLst>
        </c:ser>
        <c:ser>
          <c:idx val="4"/>
          <c:order val="3"/>
          <c:tx>
            <c:v>ケアプラン</c:v>
          </c:tx>
          <c:spPr>
            <a:solidFill>
              <a:srgbClr val="9FD242"/>
            </a:solidFill>
            <a:ln>
              <a:solidFill>
                <a:schemeClr val="tx1"/>
              </a:solidFill>
            </a:ln>
          </c:spPr>
          <c:invertIfNegative val="0"/>
          <c:dLbls>
            <c:dLbl>
              <c:idx val="0"/>
              <c:layout>
                <c:manualLayout>
                  <c:x val="0"/>
                  <c:y val="-2.2408963585434174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7-8CF8-4642-B0D2-22683533BD52}"/>
                </c:ext>
              </c:extLst>
            </c:dLbl>
            <c:dLbl>
              <c:idx val="1"/>
              <c:layout>
                <c:manualLayout>
                  <c:x val="2.6182758616434924E-3"/>
                  <c:y val="-5.0755965910498574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8-8CF8-4642-B0D2-22683533BD52}"/>
                </c:ext>
              </c:extLst>
            </c:dLbl>
            <c:dLbl>
              <c:idx val="2"/>
              <c:layout>
                <c:manualLayout>
                  <c:x val="2.6221110854779146E-3"/>
                  <c:y val="-4.3941807113115829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9-8CF8-4642-B0D2-22683533BD52}"/>
                </c:ext>
              </c:extLst>
            </c:dLbl>
            <c:dLbl>
              <c:idx val="3"/>
              <c:layout>
                <c:manualLayout>
                  <c:x val="1.3021389012759644E-3"/>
                  <c:y val="-2.1337621932596057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A-8CF8-4642-B0D2-22683533BD52}"/>
                </c:ext>
              </c:extLst>
            </c:dLbl>
            <c:dLbl>
              <c:idx val="5"/>
              <c:layout>
                <c:manualLayout>
                  <c:x val="-2.409586612139382E-17"/>
                  <c:y val="-3.3340341721774226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B-8CF8-4642-B0D2-22683533BD52}"/>
                </c:ext>
              </c:extLst>
            </c:dLbl>
            <c:dLbl>
              <c:idx val="6"/>
              <c:layout>
                <c:manualLayout>
                  <c:x val="2.6182970307480845E-3"/>
                  <c:y val="-1.9025194945480845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C-8CF8-4642-B0D2-22683533BD52}"/>
                </c:ext>
              </c:extLst>
            </c:dLbl>
            <c:dLbl>
              <c:idx val="7"/>
              <c:layout>
                <c:manualLayout>
                  <c:x val="2.6131429027348011E-3"/>
                  <c:y val="-2.7115324552518374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D-8CF8-4642-B0D2-22683533BD52}"/>
                </c:ext>
              </c:extLst>
            </c:dLbl>
            <c:dLbl>
              <c:idx val="8"/>
              <c:layout>
                <c:manualLayout>
                  <c:x val="2.6141737283374338E-3"/>
                  <c:y val="-1.1568692075006774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E-8CF8-4642-B0D2-22683533BD52}"/>
                </c:ext>
              </c:extLst>
            </c:dLbl>
            <c:dLbl>
              <c:idx val="9"/>
              <c:layout>
                <c:manualLayout>
                  <c:x val="1.3079143441746251E-3"/>
                  <c:y val="-3.7394845228511088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F-8CF8-4642-B0D2-22683533BD52}"/>
                </c:ext>
              </c:extLst>
            </c:dLbl>
            <c:dLbl>
              <c:idx val="10"/>
              <c:layout>
                <c:manualLayout>
                  <c:x val="1.3091485153740423E-3"/>
                  <c:y val="-2.6728970995011398E-4"/>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0-8CF8-4642-B0D2-22683533BD52}"/>
                </c:ext>
              </c:extLst>
            </c:dLbl>
            <c:dLbl>
              <c:idx val="11"/>
              <c:layout>
                <c:manualLayout>
                  <c:x val="1.3039943873607586E-3"/>
                  <c:y val="-2.1903606599243168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1-8CF8-4642-B0D2-22683533BD52}"/>
                </c:ext>
              </c:extLst>
            </c:dLbl>
            <c:dLbl>
              <c:idx val="12"/>
              <c:layout>
                <c:manualLayout>
                  <c:x val="2.5971651058936218E-3"/>
                  <c:y val="-6.8986283499648795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2-8CF8-4642-B0D2-22683533BD52}"/>
                </c:ext>
              </c:extLst>
            </c:dLbl>
            <c:dLbl>
              <c:idx val="13"/>
              <c:layout>
                <c:manualLayout>
                  <c:x val="0"/>
                  <c:y val="2.2467472314623774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3-8CF8-4642-B0D2-22683533BD52}"/>
                </c:ext>
              </c:extLst>
            </c:dLbl>
            <c:dLbl>
              <c:idx val="14"/>
              <c:layout>
                <c:manualLayout>
                  <c:x val="-1.3050336733139284E-3"/>
                  <c:y val="1.1163254593175853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4-8CF8-4642-B0D2-22683533BD52}"/>
                </c:ext>
              </c:extLst>
            </c:dLbl>
            <c:dLbl>
              <c:idx val="15"/>
              <c:layout>
                <c:manualLayout>
                  <c:x val="2.6159261318619261E-3"/>
                  <c:y val="-3.5427534118694579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5-8CF8-4642-B0D2-22683533BD52}"/>
                </c:ext>
              </c:extLst>
            </c:dLbl>
            <c:dLbl>
              <c:idx val="16"/>
              <c:layout>
                <c:manualLayout>
                  <c:x val="0"/>
                  <c:y val="-2.6689628158427389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6-8CF8-4642-B0D2-22683533BD52}"/>
                </c:ext>
              </c:extLst>
            </c:dLbl>
            <c:dLbl>
              <c:idx val="17"/>
              <c:layout>
                <c:manualLayout>
                  <c:x val="2.6140390268325603E-3"/>
                  <c:y val="1.6532002127185082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7-8CF8-4642-B0D2-22683533BD52}"/>
                </c:ext>
              </c:extLst>
            </c:dLbl>
            <c:dLbl>
              <c:idx val="18"/>
              <c:layout>
                <c:manualLayout>
                  <c:x val="3.9210654126068112E-3"/>
                  <c:y val="-3.5536981996126676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8-8CF8-4642-B0D2-22683533BD52}"/>
                </c:ext>
              </c:extLst>
            </c:dLbl>
            <c:dLbl>
              <c:idx val="19"/>
              <c:layout>
                <c:manualLayout>
                  <c:x val="1.3091485153739462E-3"/>
                  <c:y val="9.4659209933721129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9-8CF8-4642-B0D2-22683533BD52}"/>
                </c:ext>
              </c:extLst>
            </c:dLbl>
            <c:dLbl>
              <c:idx val="20"/>
              <c:layout>
                <c:manualLayout>
                  <c:x val="1.317085872514499E-3"/>
                  <c:y val="-8.5536158310052617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A-8CF8-4642-B0D2-22683533BD52}"/>
                </c:ext>
              </c:extLst>
            </c:dLbl>
            <c:dLbl>
              <c:idx val="21"/>
              <c:layout>
                <c:manualLayout>
                  <c:x val="1.3091485153740423E-3"/>
                  <c:y val="-3.757275405032777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B-8CF8-4642-B0D2-22683533BD52}"/>
                </c:ext>
              </c:extLst>
            </c:dLbl>
            <c:dLbl>
              <c:idx val="22"/>
              <c:layout>
                <c:manualLayout>
                  <c:x val="-2.1683852324292133E-6"/>
                  <c:y val="8.6866328910020999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C-8CF8-4642-B0D2-22683533BD52}"/>
                </c:ext>
              </c:extLst>
            </c:dLbl>
            <c:dLbl>
              <c:idx val="23"/>
              <c:layout>
                <c:manualLayout>
                  <c:x val="-9.1802084196126792E-6"/>
                  <c:y val="-5.4387051618547684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D-8CF8-4642-B0D2-22683533BD52}"/>
                </c:ext>
              </c:extLst>
            </c:dLbl>
            <c:dLbl>
              <c:idx val="24"/>
              <c:delete val="1"/>
              <c:extLst>
                <c:ext xmlns:c15="http://schemas.microsoft.com/office/drawing/2012/chart" uri="{CE6537A1-D6FC-4f65-9D91-7224C49458BB}"/>
                <c:ext xmlns:c16="http://schemas.microsoft.com/office/drawing/2014/chart" uri="{C3380CC4-5D6E-409C-BE32-E72D297353CC}">
                  <c16:uniqueId val="{0000006E-8CF8-4642-B0D2-22683533BD52}"/>
                </c:ext>
              </c:extLst>
            </c:dLbl>
            <c:dLbl>
              <c:idx val="25"/>
              <c:layout>
                <c:manualLayout>
                  <c:x val="1.307029574875745E-3"/>
                  <c:y val="-2.9350288433197189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F-8CF8-4642-B0D2-22683533BD52}"/>
                </c:ext>
              </c:extLst>
            </c:dLbl>
            <c:dLbl>
              <c:idx val="26"/>
              <c:layout>
                <c:manualLayout>
                  <c:x val="1.3091485153740423E-3"/>
                  <c:y val="-3.3030036875281485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0-8CF8-4642-B0D2-22683533BD52}"/>
                </c:ext>
              </c:extLst>
            </c:dLbl>
            <c:dLbl>
              <c:idx val="27"/>
              <c:delete val="1"/>
              <c:extLst>
                <c:ext xmlns:c15="http://schemas.microsoft.com/office/drawing/2012/chart" uri="{CE6537A1-D6FC-4f65-9D91-7224C49458BB}"/>
                <c:ext xmlns:c16="http://schemas.microsoft.com/office/drawing/2014/chart" uri="{C3380CC4-5D6E-409C-BE32-E72D297353CC}">
                  <c16:uniqueId val="{00000071-8CF8-4642-B0D2-22683533BD52}"/>
                </c:ext>
              </c:extLst>
            </c:dLbl>
            <c:dLbl>
              <c:idx val="28"/>
              <c:layout>
                <c:manualLayout>
                  <c:x val="-9.6003115424581444E-17"/>
                  <c:y val="-1.7562435183539508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2-8CF8-4642-B0D2-22683533BD52}"/>
                </c:ext>
              </c:extLst>
            </c:dLbl>
            <c:dLbl>
              <c:idx val="29"/>
              <c:layout>
                <c:manualLayout>
                  <c:x val="1.3070868641687288E-3"/>
                  <c:y val="-3.1512749322285129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3-8CF8-4642-B0D2-22683533BD52}"/>
                </c:ext>
              </c:extLst>
            </c:dLbl>
            <c:dLbl>
              <c:idx val="30"/>
              <c:layout>
                <c:manualLayout>
                  <c:x val="0"/>
                  <c:y val="-4.8867944388555472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4-8CF8-4642-B0D2-22683533BD52}"/>
                </c:ext>
              </c:extLst>
            </c:dLbl>
            <c:dLbl>
              <c:idx val="31"/>
              <c:layout>
                <c:manualLayout>
                  <c:x val="-1.0308256036167574E-7"/>
                  <c:y val="-4.5990740628898692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5-8CF8-4642-B0D2-22683533BD52}"/>
                </c:ext>
              </c:extLst>
            </c:dLbl>
            <c:dLbl>
              <c:idx val="32"/>
              <c:layout>
                <c:manualLayout>
                  <c:x val="1.3019403455909308E-3"/>
                  <c:y val="1.1700389785178185E-2"/>
                </c:manualLayout>
              </c:layout>
              <c:spPr>
                <a:no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6-8CF8-4642-B0D2-22683533BD52}"/>
                </c:ext>
              </c:extLst>
            </c:dLbl>
            <c:dLbl>
              <c:idx val="33"/>
              <c:layout>
                <c:manualLayout>
                  <c:x val="1.3160550469117464E-3"/>
                  <c:y val="-2.9477792866867636E-2"/>
                </c:manualLayout>
              </c:layout>
              <c:spPr>
                <a:no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7-8CF8-4642-B0D2-22683533BD52}"/>
                </c:ext>
              </c:extLst>
            </c:dLbl>
            <c:dLbl>
              <c:idx val="34"/>
              <c:delete val="1"/>
              <c:extLst>
                <c:ext xmlns:c15="http://schemas.microsoft.com/office/drawing/2012/chart" uri="{CE6537A1-D6FC-4f65-9D91-7224C49458BB}"/>
                <c:ext xmlns:c16="http://schemas.microsoft.com/office/drawing/2014/chart" uri="{C3380CC4-5D6E-409C-BE32-E72D297353CC}">
                  <c16:uniqueId val="{00000078-8CF8-4642-B0D2-22683533BD52}"/>
                </c:ext>
              </c:extLst>
            </c:dLbl>
            <c:dLbl>
              <c:idx val="35"/>
              <c:layout>
                <c:manualLayout>
                  <c:x val="1.2767805914504291E-3"/>
                  <c:y val="-2.2161060600047282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9-8CF8-4642-B0D2-22683533BD52}"/>
                </c:ext>
              </c:extLst>
            </c:dLbl>
            <c:dLbl>
              <c:idx val="36"/>
              <c:layout>
                <c:manualLayout>
                  <c:x val="1.2869857649168267E-3"/>
                  <c:y val="-6.2503688390929749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A-8CF8-4642-B0D2-22683533BD52}"/>
                </c:ext>
              </c:extLst>
            </c:dLbl>
            <c:dLbl>
              <c:idx val="37"/>
              <c:layout>
                <c:manualLayout>
                  <c:x val="1.314921138748824E-3"/>
                  <c:y val="-4.5868570767927302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B-8CF8-4642-B0D2-22683533BD52}"/>
                </c:ext>
              </c:extLst>
            </c:dLbl>
            <c:dLbl>
              <c:idx val="38"/>
              <c:layout>
                <c:manualLayout>
                  <c:x val="2.6098442608063956E-3"/>
                  <c:y val="-1.9554425120056045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C-8CF8-4642-B0D2-22683533BD52}"/>
                </c:ext>
              </c:extLst>
            </c:dLbl>
            <c:dLbl>
              <c:idx val="39"/>
              <c:layout>
                <c:manualLayout>
                  <c:x val="1.3040974699210243E-3"/>
                  <c:y val="-4.9998015602540719E-2"/>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D-8CF8-4642-B0D2-22683533BD52}"/>
                </c:ext>
              </c:extLst>
            </c:dLbl>
            <c:dLbl>
              <c:idx val="40"/>
              <c:layout>
                <c:manualLayout>
                  <c:x val="-1.3079040590679087E-3"/>
                  <c:y val="-1.4613740538359061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E-8CF8-4642-B0D2-22683533BD52}"/>
                </c:ext>
              </c:extLst>
            </c:dLbl>
            <c:dLbl>
              <c:idx val="41"/>
              <c:layout>
                <c:manualLayout>
                  <c:x val="2.6121065028743042E-3"/>
                  <c:y val="-1.4179753621868566E-3"/>
                </c:manualLayout>
              </c:layout>
              <c:spPr/>
              <c:txPr>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F-8CF8-4642-B0D2-22683533BD52}"/>
                </c:ext>
              </c:extLst>
            </c:dLbl>
            <c:dLbl>
              <c:idx val="42"/>
              <c:delete val="1"/>
              <c:extLst>
                <c:ext xmlns:c15="http://schemas.microsoft.com/office/drawing/2012/chart" uri="{CE6537A1-D6FC-4f65-9D91-7224C49458BB}"/>
                <c:ext xmlns:c16="http://schemas.microsoft.com/office/drawing/2014/chart" uri="{C3380CC4-5D6E-409C-BE32-E72D297353CC}">
                  <c16:uniqueId val="{00000080-8CF8-4642-B0D2-22683533BD52}"/>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別紙!$C$6:$C$48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別紙!#REF!</c:f>
              <c:numCache>
                <c:formatCode>General</c:formatCode>
                <c:ptCount val="1"/>
                <c:pt idx="0">
                  <c:v>1</c:v>
                </c:pt>
              </c:numCache>
            </c:numRef>
          </c:val>
          <c:extLst>
            <c:ext xmlns:c16="http://schemas.microsoft.com/office/drawing/2014/chart" uri="{C3380CC4-5D6E-409C-BE32-E72D297353CC}">
              <c16:uniqueId val="{00000081-8CF8-4642-B0D2-22683533BD52}"/>
            </c:ext>
          </c:extLst>
        </c:ser>
        <c:dLbls>
          <c:showLegendKey val="0"/>
          <c:showVal val="0"/>
          <c:showCatName val="0"/>
          <c:showSerName val="0"/>
          <c:showPercent val="0"/>
          <c:showBubbleSize val="0"/>
        </c:dLbls>
        <c:gapWidth val="75"/>
        <c:overlap val="100"/>
        <c:axId val="1131563151"/>
        <c:axId val="1"/>
      </c:barChart>
      <c:lineChart>
        <c:grouping val="standard"/>
        <c:varyColors val="0"/>
        <c:ser>
          <c:idx val="3"/>
          <c:order val="4"/>
          <c:tx>
            <c:strRef>
              <c:f>別紙!$V$4</c:f>
              <c:strCache>
                <c:ptCount val="1"/>
                <c:pt idx="0">
                  <c:v>府達成率</c:v>
                </c:pt>
              </c:strCache>
            </c:strRef>
          </c:tx>
          <c:spPr>
            <a:ln>
              <a:solidFill>
                <a:srgbClr val="FF0000"/>
              </a:solidFill>
            </a:ln>
          </c:spPr>
          <c:marker>
            <c:symbol val="none"/>
          </c:marker>
          <c:trendline>
            <c:spPr>
              <a:ln w="28575" cmpd="sng">
                <a:solidFill>
                  <a:srgbClr val="FF0000"/>
                </a:solidFill>
              </a:ln>
            </c:spPr>
            <c:trendlineType val="linear"/>
            <c:forward val="0.5"/>
            <c:backward val="0.5"/>
            <c:dispRSqr val="0"/>
            <c:dispEq val="0"/>
          </c:trendline>
          <c:cat>
            <c:strRef>
              <c:f>別紙!$C$6:$C$48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別紙!$V$6:$V$48</c:f>
              <c:numCache>
                <c:formatCode>0.0%</c:formatCode>
                <c:ptCount val="43"/>
                <c:pt idx="0">
                  <c:v>0.9965821774274024</c:v>
                </c:pt>
                <c:pt idx="1">
                  <c:v>0.9965821774274024</c:v>
                </c:pt>
                <c:pt idx="2">
                  <c:v>0.9965821774274024</c:v>
                </c:pt>
                <c:pt idx="3">
                  <c:v>0.9965821774274024</c:v>
                </c:pt>
                <c:pt idx="4">
                  <c:v>0.9965821774274024</c:v>
                </c:pt>
                <c:pt idx="5">
                  <c:v>0.9965821774274024</c:v>
                </c:pt>
                <c:pt idx="6">
                  <c:v>0.9965821774274024</c:v>
                </c:pt>
                <c:pt idx="7">
                  <c:v>0.9965821774274024</c:v>
                </c:pt>
                <c:pt idx="8">
                  <c:v>0.9965821774274024</c:v>
                </c:pt>
                <c:pt idx="9">
                  <c:v>0.9965821774274024</c:v>
                </c:pt>
                <c:pt idx="10">
                  <c:v>0.9965821774274024</c:v>
                </c:pt>
                <c:pt idx="11">
                  <c:v>0.9965821774274024</c:v>
                </c:pt>
                <c:pt idx="12">
                  <c:v>0.9965821774274024</c:v>
                </c:pt>
                <c:pt idx="13">
                  <c:v>0.9965821774274024</c:v>
                </c:pt>
                <c:pt idx="14">
                  <c:v>0.9965821774274024</c:v>
                </c:pt>
                <c:pt idx="15">
                  <c:v>0.9965821774274024</c:v>
                </c:pt>
                <c:pt idx="16">
                  <c:v>0.9965821774274024</c:v>
                </c:pt>
                <c:pt idx="17">
                  <c:v>0.9965821774274024</c:v>
                </c:pt>
                <c:pt idx="18">
                  <c:v>0.9965821774274024</c:v>
                </c:pt>
                <c:pt idx="19">
                  <c:v>0.9965821774274024</c:v>
                </c:pt>
                <c:pt idx="20">
                  <c:v>0.9965821774274024</c:v>
                </c:pt>
                <c:pt idx="21">
                  <c:v>0.9965821774274024</c:v>
                </c:pt>
                <c:pt idx="22">
                  <c:v>0.9965821774274024</c:v>
                </c:pt>
                <c:pt idx="23">
                  <c:v>0.9965821774274024</c:v>
                </c:pt>
                <c:pt idx="24">
                  <c:v>0.9965821774274024</c:v>
                </c:pt>
                <c:pt idx="25">
                  <c:v>0.9965821774274024</c:v>
                </c:pt>
                <c:pt idx="26">
                  <c:v>0.9965821774274024</c:v>
                </c:pt>
                <c:pt idx="27">
                  <c:v>0.9965821774274024</c:v>
                </c:pt>
                <c:pt idx="28">
                  <c:v>0.9965821774274024</c:v>
                </c:pt>
                <c:pt idx="29">
                  <c:v>0.9965821774274024</c:v>
                </c:pt>
                <c:pt idx="30">
                  <c:v>0.9965821774274024</c:v>
                </c:pt>
                <c:pt idx="31">
                  <c:v>0.9965821774274024</c:v>
                </c:pt>
                <c:pt idx="32">
                  <c:v>0.9965821774274024</c:v>
                </c:pt>
                <c:pt idx="33">
                  <c:v>0.9965821774274024</c:v>
                </c:pt>
                <c:pt idx="34">
                  <c:v>0.9965821774274024</c:v>
                </c:pt>
                <c:pt idx="35">
                  <c:v>0.9965821774274024</c:v>
                </c:pt>
                <c:pt idx="36">
                  <c:v>0.9965821774274024</c:v>
                </c:pt>
                <c:pt idx="37">
                  <c:v>0.9965821774274024</c:v>
                </c:pt>
                <c:pt idx="38">
                  <c:v>0.9965821774274024</c:v>
                </c:pt>
                <c:pt idx="39">
                  <c:v>0.9965821774274024</c:v>
                </c:pt>
                <c:pt idx="40">
                  <c:v>0.9965821774274024</c:v>
                </c:pt>
                <c:pt idx="41">
                  <c:v>0.9965821774274024</c:v>
                </c:pt>
                <c:pt idx="42">
                  <c:v>0.9965821774274024</c:v>
                </c:pt>
              </c:numCache>
            </c:numRef>
          </c:val>
          <c:smooth val="0"/>
          <c:extLst>
            <c:ext xmlns:c16="http://schemas.microsoft.com/office/drawing/2014/chart" uri="{C3380CC4-5D6E-409C-BE32-E72D297353CC}">
              <c16:uniqueId val="{00000082-8CF8-4642-B0D2-22683533BD52}"/>
            </c:ext>
          </c:extLst>
        </c:ser>
        <c:dLbls>
          <c:showLegendKey val="0"/>
          <c:showVal val="0"/>
          <c:showCatName val="0"/>
          <c:showSerName val="0"/>
          <c:showPercent val="0"/>
          <c:showBubbleSize val="0"/>
        </c:dLbls>
        <c:marker val="1"/>
        <c:smooth val="0"/>
        <c:axId val="1131563151"/>
        <c:axId val="1"/>
      </c:lineChart>
      <c:catAx>
        <c:axId val="1131563151"/>
        <c:scaling>
          <c:orientation val="minMax"/>
        </c:scaling>
        <c:delete val="0"/>
        <c:axPos val="b"/>
        <c:numFmt formatCode="General" sourceLinked="1"/>
        <c:majorTickMark val="none"/>
        <c:minorTickMark val="none"/>
        <c:tickLblPos val="nextTo"/>
        <c:txPr>
          <a:bodyPr rot="0" vert="eaVert"/>
          <a:lstStyle/>
          <a:p>
            <a:pPr>
              <a:defRPr/>
            </a:pPr>
            <a:endParaRPr lang="ja-JP"/>
          </a:p>
        </c:txPr>
        <c:crossAx val="1"/>
        <c:crosses val="autoZero"/>
        <c:auto val="1"/>
        <c:lblAlgn val="ctr"/>
        <c:lblOffset val="100"/>
        <c:noMultiLvlLbl val="0"/>
      </c:catAx>
      <c:valAx>
        <c:axId val="1"/>
        <c:scaling>
          <c:orientation val="minMax"/>
          <c:max val="1"/>
        </c:scaling>
        <c:delete val="0"/>
        <c:axPos val="l"/>
        <c:majorGridlines/>
        <c:numFmt formatCode="0%" sourceLinked="0"/>
        <c:majorTickMark val="none"/>
        <c:minorTickMark val="none"/>
        <c:tickLblPos val="nextTo"/>
        <c:spPr>
          <a:ln>
            <a:noFill/>
          </a:ln>
        </c:spPr>
        <c:crossAx val="1131563151"/>
        <c:crosses val="autoZero"/>
        <c:crossBetween val="between"/>
      </c:valAx>
    </c:plotArea>
    <c:legend>
      <c:legendPos val="b"/>
      <c:legendEntry>
        <c:idx val="2"/>
        <c:delete val="1"/>
      </c:legendEntry>
      <c:legendEntry>
        <c:idx val="3"/>
        <c:delete val="1"/>
      </c:legendEntry>
      <c:legendEntry>
        <c:idx val="5"/>
        <c:delete val="1"/>
      </c:legendEntry>
      <c:layout/>
      <c:overlay val="0"/>
    </c:legend>
    <c:plotVisOnly val="1"/>
    <c:dispBlanksAs val="gap"/>
    <c:showDLblsOverMax val="0"/>
  </c:chart>
  <c:spPr>
    <a:ln>
      <a:noFill/>
    </a:ln>
  </c:sp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7051857775590546E-2"/>
          <c:y val="3.8324974084121832E-2"/>
          <c:w val="0.88631971784776908"/>
          <c:h val="0.78032034231015246"/>
        </c:manualLayout>
      </c:layout>
      <c:barChart>
        <c:barDir val="col"/>
        <c:grouping val="stacked"/>
        <c:varyColors val="0"/>
        <c:ser>
          <c:idx val="0"/>
          <c:order val="0"/>
          <c:tx>
            <c:v>障がい児支援利用計画</c:v>
          </c:tx>
          <c:spPr>
            <a:solidFill>
              <a:srgbClr val="0070C0"/>
            </a:solidFill>
            <a:ln>
              <a:solidFill>
                <a:schemeClr val="tx1"/>
              </a:solidFill>
            </a:ln>
          </c:spPr>
          <c:invertIfNegative val="0"/>
          <c:dLbls>
            <c:dLbl>
              <c:idx val="0"/>
              <c:layout>
                <c:manualLayout>
                  <c:x val="-1.3174418546934021E-3"/>
                  <c:y val="4.098313037573293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7BD-4380-9F17-F094B0407743}"/>
                </c:ext>
              </c:extLst>
            </c:dLbl>
            <c:dLbl>
              <c:idx val="1"/>
              <c:layout>
                <c:manualLayout>
                  <c:x val="1.3153736571193152E-3"/>
                  <c:y val="-8.7761366224737292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7BD-4380-9F17-F094B0407743}"/>
                </c:ext>
              </c:extLst>
            </c:dLbl>
            <c:dLbl>
              <c:idx val="2"/>
              <c:layout>
                <c:manualLayout>
                  <c:x val="0"/>
                  <c:y val="-5.3862656886176842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7BD-4380-9F17-F094B0407743}"/>
                </c:ext>
              </c:extLst>
            </c:dLbl>
            <c:dLbl>
              <c:idx val="3"/>
              <c:layout>
                <c:manualLayout>
                  <c:x val="0"/>
                  <c:y val="-1.1141812616177673E-4"/>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7BD-4380-9F17-F094B0407743}"/>
                </c:ext>
              </c:extLst>
            </c:dLbl>
            <c:dLbl>
              <c:idx val="4"/>
              <c:layout>
                <c:manualLayout>
                  <c:x val="0"/>
                  <c:y val="2.0378273056524596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7BD-4380-9F17-F094B0407743}"/>
                </c:ext>
              </c:extLst>
            </c:dLbl>
            <c:dLbl>
              <c:idx val="5"/>
              <c:layout>
                <c:manualLayout>
                  <c:x val="1.3099963434266648E-3"/>
                  <c:y val="-9.4433335758182455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7BD-4380-9F17-F094B0407743}"/>
                </c:ext>
              </c:extLst>
            </c:dLbl>
            <c:dLbl>
              <c:idx val="6"/>
              <c:layout>
                <c:manualLayout>
                  <c:x val="0"/>
                  <c:y val="-8.4297863923713676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7BD-4380-9F17-F094B0407743}"/>
                </c:ext>
              </c:extLst>
            </c:dLbl>
            <c:dLbl>
              <c:idx val="7"/>
              <c:layout>
                <c:manualLayout>
                  <c:x val="1.3122713607581606E-3"/>
                  <c:y val="3.233272246443266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7BD-4380-9F17-F094B0407743}"/>
                </c:ext>
              </c:extLst>
            </c:dLbl>
            <c:dLbl>
              <c:idx val="8"/>
              <c:layout>
                <c:manualLayout>
                  <c:x val="0"/>
                  <c:y val="-9.7363087311093971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7BD-4380-9F17-F094B0407743}"/>
                </c:ext>
              </c:extLst>
            </c:dLbl>
            <c:dLbl>
              <c:idx val="9"/>
              <c:layout>
                <c:manualLayout>
                  <c:x val="1.3215782498415761E-3"/>
                  <c:y val="-0.12611288223529979"/>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7BD-4380-9F17-F094B0407743}"/>
                </c:ext>
              </c:extLst>
            </c:dLbl>
            <c:dLbl>
              <c:idx val="10"/>
              <c:layout>
                <c:manualLayout>
                  <c:x val="0"/>
                  <c:y val="-6.5743939262954297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7BD-4380-9F17-F094B0407743}"/>
                </c:ext>
              </c:extLst>
            </c:dLbl>
            <c:dLbl>
              <c:idx val="11"/>
              <c:layout>
                <c:manualLayout>
                  <c:x val="-1.6620341336388997E-5"/>
                  <c:y val="4.9823477947609489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7BD-4380-9F17-F094B0407743}"/>
                </c:ext>
              </c:extLst>
            </c:dLbl>
            <c:dLbl>
              <c:idx val="12"/>
              <c:layout>
                <c:manualLayout>
                  <c:x val="0"/>
                  <c:y val="1.7493352546617786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17BD-4380-9F17-F094B0407743}"/>
                </c:ext>
              </c:extLst>
            </c:dLbl>
            <c:dLbl>
              <c:idx val="14"/>
              <c:layout>
                <c:manualLayout>
                  <c:x val="1.3091690643970543E-3"/>
                  <c:y val="-2.3028116381174921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17BD-4380-9F17-F094B0407743}"/>
                </c:ext>
              </c:extLst>
            </c:dLbl>
            <c:dLbl>
              <c:idx val="15"/>
              <c:layout>
                <c:manualLayout>
                  <c:x val="0"/>
                  <c:y val="-3.0290738274562544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17BD-4380-9F17-F094B0407743}"/>
                </c:ext>
              </c:extLst>
            </c:dLbl>
            <c:dLbl>
              <c:idx val="16"/>
              <c:layout>
                <c:manualLayout>
                  <c:x val="0"/>
                  <c:y val="1.0957323210492169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17BD-4380-9F17-F094B0407743}"/>
                </c:ext>
              </c:extLst>
            </c:dLbl>
            <c:dLbl>
              <c:idx val="17"/>
              <c:layout>
                <c:manualLayout>
                  <c:x val="0"/>
                  <c:y val="3.6781610761968647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17BD-4380-9F17-F094B0407743}"/>
                </c:ext>
              </c:extLst>
            </c:dLbl>
            <c:dLbl>
              <c:idx val="18"/>
              <c:layout>
                <c:manualLayout>
                  <c:x val="-4.8001557712290722E-17"/>
                  <c:y val="6.5743939262953499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17BD-4380-9F17-F094B0407743}"/>
                </c:ext>
              </c:extLst>
            </c:dLbl>
            <c:dLbl>
              <c:idx val="19"/>
              <c:layout>
                <c:manualLayout>
                  <c:x val="-4.8001557712290722E-17"/>
                  <c:y val="6.5743939262951894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17BD-4380-9F17-F094B0407743}"/>
                </c:ext>
              </c:extLst>
            </c:dLbl>
            <c:dLbl>
              <c:idx val="20"/>
              <c:layout>
                <c:manualLayout>
                  <c:x val="0"/>
                  <c:y val="8.7658585683937189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17BD-4380-9F17-F094B0407743}"/>
                </c:ext>
              </c:extLst>
            </c:dLbl>
            <c:dLbl>
              <c:idx val="21"/>
              <c:layout>
                <c:manualLayout>
                  <c:x val="0"/>
                  <c:y val="-7.5866033162054938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17BD-4380-9F17-F094B0407743}"/>
                </c:ext>
              </c:extLst>
            </c:dLbl>
            <c:dLbl>
              <c:idx val="22"/>
              <c:layout>
                <c:manualLayout>
                  <c:x val="1.3091690643970543E-3"/>
                  <c:y val="3.0624822288940593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17BD-4380-9F17-F094B0407743}"/>
                </c:ext>
              </c:extLst>
            </c:dLbl>
            <c:dLbl>
              <c:idx val="23"/>
              <c:layout>
                <c:manualLayout>
                  <c:x val="0"/>
                  <c:y val="6.0581476549125088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17BD-4380-9F17-F094B0407743}"/>
                </c:ext>
              </c:extLst>
            </c:dLbl>
            <c:dLbl>
              <c:idx val="24"/>
              <c:layout>
                <c:manualLayout>
                  <c:x val="-1.2987371767873054E-3"/>
                  <c:y val="-1.7416104435196578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17BD-4380-9F17-F094B0407743}"/>
                </c:ext>
              </c:extLst>
            </c:dLbl>
            <c:dLbl>
              <c:idx val="25"/>
              <c:layout>
                <c:manualLayout>
                  <c:x val="0"/>
                  <c:y val="1.095732321049233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17BD-4380-9F17-F094B0407743}"/>
                </c:ext>
              </c:extLst>
            </c:dLbl>
            <c:dLbl>
              <c:idx val="26"/>
              <c:layout>
                <c:manualLayout>
                  <c:x val="0"/>
                  <c:y val="-2.0407234954762446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17BD-4380-9F17-F094B0407743}"/>
                </c:ext>
              </c:extLst>
            </c:dLbl>
            <c:dLbl>
              <c:idx val="27"/>
              <c:layout>
                <c:manualLayout>
                  <c:x val="0"/>
                  <c:y val="2.4106111063082948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17BD-4380-9F17-F094B0407743}"/>
                </c:ext>
              </c:extLst>
            </c:dLbl>
            <c:dLbl>
              <c:idx val="28"/>
              <c:layout>
                <c:manualLayout>
                  <c:x val="0"/>
                  <c:y val="3.0911730392560342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17BD-4380-9F17-F094B0407743}"/>
                </c:ext>
              </c:extLst>
            </c:dLbl>
            <c:dLbl>
              <c:idx val="29"/>
              <c:layout>
                <c:manualLayout>
                  <c:x val="0"/>
                  <c:y val="1.095732321049225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17BD-4380-9F17-F094B0407743}"/>
                </c:ext>
              </c:extLst>
            </c:dLbl>
            <c:dLbl>
              <c:idx val="30"/>
              <c:layout>
                <c:manualLayout>
                  <c:x val="-1.3013099136155238E-3"/>
                  <c:y val="2.2808176318673559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17BD-4380-9F17-F094B0407743}"/>
                </c:ext>
              </c:extLst>
            </c:dLbl>
            <c:dLbl>
              <c:idx val="33"/>
              <c:layout>
                <c:manualLayout>
                  <c:x val="-9.6383464485575279E-17"/>
                  <c:y val="-3.882353480642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17BD-4380-9F17-F094B0407743}"/>
                </c:ext>
              </c:extLst>
            </c:dLbl>
            <c:dLbl>
              <c:idx val="34"/>
              <c:layout>
                <c:manualLayout>
                  <c:x val="-9.6307954475608354E-17"/>
                  <c:y val="1.9210086372898751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17BD-4380-9F17-F094B0407743}"/>
                </c:ext>
              </c:extLst>
            </c:dLbl>
            <c:dLbl>
              <c:idx val="35"/>
              <c:layout>
                <c:manualLayout>
                  <c:x val="2.6234511587612721E-3"/>
                  <c:y val="-2.7969991084017477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17BD-4380-9F17-F094B0407743}"/>
                </c:ext>
              </c:extLst>
            </c:dLbl>
            <c:dLbl>
              <c:idx val="36"/>
              <c:layout>
                <c:manualLayout>
                  <c:x val="1.3133054595452281E-3"/>
                  <c:y val="-1.0678933336695185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17BD-4380-9F17-F094B0407743}"/>
                </c:ext>
              </c:extLst>
            </c:dLbl>
            <c:dLbl>
              <c:idx val="37"/>
              <c:layout>
                <c:manualLayout>
                  <c:x val="0"/>
                  <c:y val="-1.8039195100612422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17BD-4380-9F17-F094B0407743}"/>
                </c:ext>
              </c:extLst>
            </c:dLbl>
            <c:dLbl>
              <c:idx val="38"/>
              <c:layout>
                <c:manualLayout>
                  <c:x val="1.3091690643970543E-3"/>
                  <c:y val="5.0707513619332643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17BD-4380-9F17-F094B0407743}"/>
                </c:ext>
              </c:extLst>
            </c:dLbl>
            <c:dLbl>
              <c:idx val="39"/>
              <c:layout>
                <c:manualLayout>
                  <c:x val="0"/>
                  <c:y val="8.6822659993618153E-3"/>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17BD-4380-9F17-F094B0407743}"/>
                </c:ext>
              </c:extLst>
            </c:dLbl>
            <c:dLbl>
              <c:idx val="41"/>
              <c:layout>
                <c:manualLayout>
                  <c:x val="0"/>
                  <c:y val="-1.7544436496012453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17BD-4380-9F17-F094B0407743}"/>
                </c:ext>
              </c:extLst>
            </c:dLbl>
            <c:dLbl>
              <c:idx val="42"/>
              <c:layout>
                <c:manualLayout>
                  <c:x val="1.3143395583322716E-3"/>
                  <c:y val="-1.5282171515427998E-2"/>
                </c:manualLayout>
              </c:layout>
              <c:spPr>
                <a:solidFill>
                  <a:srgbClr val="EDF6F9"/>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17BD-4380-9F17-F094B0407743}"/>
                </c:ext>
              </c:extLst>
            </c:dLbl>
            <c:spPr>
              <a:solidFill>
                <a:srgbClr val="EDF6F9"/>
              </a:solid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別紙!$B$6:$B$48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別紙!$Q$6:$Q$48</c:f>
              <c:numCache>
                <c:formatCode>0.0%</c:formatCode>
                <c:ptCount val="43"/>
                <c:pt idx="0">
                  <c:v>0.52160025552982514</c:v>
                </c:pt>
                <c:pt idx="1">
                  <c:v>0.48897444872243612</c:v>
                </c:pt>
                <c:pt idx="2">
                  <c:v>0.47031250000000002</c:v>
                </c:pt>
                <c:pt idx="3">
                  <c:v>0.16347826086956521</c:v>
                </c:pt>
                <c:pt idx="4">
                  <c:v>0.11627906976744186</c:v>
                </c:pt>
                <c:pt idx="5">
                  <c:v>0.68563049853372438</c:v>
                </c:pt>
                <c:pt idx="6">
                  <c:v>0.5824915824915825</c:v>
                </c:pt>
                <c:pt idx="7">
                  <c:v>0.41642924976258311</c:v>
                </c:pt>
                <c:pt idx="8">
                  <c:v>0.76143790849673199</c:v>
                </c:pt>
                <c:pt idx="9">
                  <c:v>0.94164037854889593</c:v>
                </c:pt>
                <c:pt idx="10">
                  <c:v>0.23039611964430073</c:v>
                </c:pt>
                <c:pt idx="11">
                  <c:v>0.18861209964412812</c:v>
                </c:pt>
                <c:pt idx="12">
                  <c:v>0.20372184133202742</c:v>
                </c:pt>
                <c:pt idx="13">
                  <c:v>0.71096345514950166</c:v>
                </c:pt>
                <c:pt idx="14">
                  <c:v>0.22200772200772201</c:v>
                </c:pt>
                <c:pt idx="15">
                  <c:v>0.28516377649325625</c:v>
                </c:pt>
                <c:pt idx="16">
                  <c:v>0.93055555555555558</c:v>
                </c:pt>
                <c:pt idx="17">
                  <c:v>0.15843621399176955</c:v>
                </c:pt>
                <c:pt idx="18">
                  <c:v>0.78196721311475414</c:v>
                </c:pt>
                <c:pt idx="19">
                  <c:v>0.36270190895741555</c:v>
                </c:pt>
                <c:pt idx="20">
                  <c:v>0.26136363636363635</c:v>
                </c:pt>
                <c:pt idx="21">
                  <c:v>0.91286307053941906</c:v>
                </c:pt>
                <c:pt idx="22">
                  <c:v>0.7289719626168224</c:v>
                </c:pt>
                <c:pt idx="23">
                  <c:v>0.70859538784067089</c:v>
                </c:pt>
                <c:pt idx="24">
                  <c:v>1</c:v>
                </c:pt>
                <c:pt idx="25">
                  <c:v>0.4022346368715084</c:v>
                </c:pt>
                <c:pt idx="26">
                  <c:v>0.4366812227074236</c:v>
                </c:pt>
                <c:pt idx="27">
                  <c:v>0.94786729857819907</c:v>
                </c:pt>
                <c:pt idx="28">
                  <c:v>1</c:v>
                </c:pt>
                <c:pt idx="29">
                  <c:v>0.40524781341107874</c:v>
                </c:pt>
                <c:pt idx="30">
                  <c:v>0.12912912912912913</c:v>
                </c:pt>
                <c:pt idx="31">
                  <c:v>0.99642857142857144</c:v>
                </c:pt>
                <c:pt idx="32">
                  <c:v>0.5133689839572193</c:v>
                </c:pt>
                <c:pt idx="33">
                  <c:v>0.19135802469135801</c:v>
                </c:pt>
                <c:pt idx="34">
                  <c:v>1</c:v>
                </c:pt>
                <c:pt idx="35">
                  <c:v>1</c:v>
                </c:pt>
                <c:pt idx="36">
                  <c:v>0.67948717948717952</c:v>
                </c:pt>
                <c:pt idx="37">
                  <c:v>0.9051094890510949</c:v>
                </c:pt>
                <c:pt idx="38">
                  <c:v>0.96296296296296291</c:v>
                </c:pt>
                <c:pt idx="39">
                  <c:v>0.6470588235294118</c:v>
                </c:pt>
                <c:pt idx="40">
                  <c:v>0.33870967741935482</c:v>
                </c:pt>
                <c:pt idx="41">
                  <c:v>0.70588235294117652</c:v>
                </c:pt>
                <c:pt idx="42">
                  <c:v>0.96153846153846156</c:v>
                </c:pt>
              </c:numCache>
            </c:numRef>
          </c:val>
          <c:extLst>
            <c:ext xmlns:c16="http://schemas.microsoft.com/office/drawing/2014/chart" uri="{C3380CC4-5D6E-409C-BE32-E72D297353CC}">
              <c16:uniqueId val="{00000027-17BD-4380-9F17-F094B0407743}"/>
            </c:ext>
          </c:extLst>
        </c:ser>
        <c:ser>
          <c:idx val="1"/>
          <c:order val="1"/>
          <c:tx>
            <c:v>セルフプラン</c:v>
          </c:tx>
          <c:spPr>
            <a:solidFill>
              <a:srgbClr val="FDDFF7"/>
            </a:solidFill>
            <a:ln>
              <a:solidFill>
                <a:sysClr val="windowText" lastClr="000000"/>
              </a:solidFill>
            </a:ln>
          </c:spPr>
          <c:invertIfNegative val="0"/>
          <c:dLbls>
            <c:dLbl>
              <c:idx val="0"/>
              <c:layout>
                <c:manualLayout>
                  <c:x val="0"/>
                  <c:y val="-3.2229448678292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17BD-4380-9F17-F094B0407743}"/>
                </c:ext>
              </c:extLst>
            </c:dLbl>
            <c:dLbl>
              <c:idx val="1"/>
              <c:layout>
                <c:manualLayout>
                  <c:x val="1.3229740802770144E-3"/>
                  <c:y val="-4.1974754890552338E-3"/>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17BD-4380-9F17-F094B0407743}"/>
                </c:ext>
              </c:extLst>
            </c:dLbl>
            <c:dLbl>
              <c:idx val="2"/>
              <c:layout>
                <c:manualLayout>
                  <c:x val="2.6199369356309571E-3"/>
                  <c:y val="3.2185948891982584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17BD-4380-9F17-F094B0407743}"/>
                </c:ext>
              </c:extLst>
            </c:dLbl>
            <c:dLbl>
              <c:idx val="3"/>
              <c:layout>
                <c:manualLayout>
                  <c:x val="0"/>
                  <c:y val="5.1590408043228973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17BD-4380-9F17-F094B0407743}"/>
                </c:ext>
              </c:extLst>
            </c:dLbl>
            <c:dLbl>
              <c:idx val="4"/>
              <c:layout>
                <c:manualLayout>
                  <c:x val="1.3100198733983306E-3"/>
                  <c:y val="0.15824257478112574"/>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17BD-4380-9F17-F094B0407743}"/>
                </c:ext>
              </c:extLst>
            </c:dLbl>
            <c:dLbl>
              <c:idx val="5"/>
              <c:layout>
                <c:manualLayout>
                  <c:x val="-1.3057018044387693E-3"/>
                  <c:y val="-1.7196802681076324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17BD-4380-9F17-F094B0407743}"/>
                </c:ext>
              </c:extLst>
            </c:dLbl>
            <c:dLbl>
              <c:idx val="6"/>
              <c:layout>
                <c:manualLayout>
                  <c:x val="1.3142351311921879E-3"/>
                  <c:y val="-1.8133656055483387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17BD-4380-9F17-F094B0407743}"/>
                </c:ext>
              </c:extLst>
            </c:dLbl>
            <c:dLbl>
              <c:idx val="7"/>
              <c:layout>
                <c:manualLayout>
                  <c:x val="-2.409586612139382E-17"/>
                  <c:y val="4.0980397851220943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17BD-4380-9F17-F094B0407743}"/>
                </c:ext>
              </c:extLst>
            </c:dLbl>
            <c:dLbl>
              <c:idx val="8"/>
              <c:layout>
                <c:manualLayout>
                  <c:x val="0"/>
                  <c:y val="-3.0094404691883576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17BD-4380-9F17-F094B0407743}"/>
                </c:ext>
              </c:extLst>
            </c:dLbl>
            <c:dLbl>
              <c:idx val="9"/>
              <c:delete val="1"/>
              <c:extLst>
                <c:ext xmlns:c15="http://schemas.microsoft.com/office/drawing/2012/chart" uri="{CE6537A1-D6FC-4f65-9D91-7224C49458BB}"/>
                <c:ext xmlns:c16="http://schemas.microsoft.com/office/drawing/2014/chart" uri="{C3380CC4-5D6E-409C-BE32-E72D297353CC}">
                  <c16:uniqueId val="{00000031-17BD-4380-9F17-F094B0407743}"/>
                </c:ext>
              </c:extLst>
            </c:dLbl>
            <c:dLbl>
              <c:idx val="10"/>
              <c:layout>
                <c:manualLayout>
                  <c:x val="-4.7875179771259476E-17"/>
                  <c:y val="3.2244005027018109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17BD-4380-9F17-F094B0407743}"/>
                </c:ext>
              </c:extLst>
            </c:dLbl>
            <c:dLbl>
              <c:idx val="11"/>
              <c:delete val="1"/>
              <c:extLst>
                <c:ext xmlns:c15="http://schemas.microsoft.com/office/drawing/2012/chart" uri="{CE6537A1-D6FC-4f65-9D91-7224C49458BB}"/>
                <c:ext xmlns:c16="http://schemas.microsoft.com/office/drawing/2014/chart" uri="{C3380CC4-5D6E-409C-BE32-E72D297353CC}">
                  <c16:uniqueId val="{00000033-17BD-4380-9F17-F094B0407743}"/>
                </c:ext>
              </c:extLst>
            </c:dLbl>
            <c:dLbl>
              <c:idx val="12"/>
              <c:layout>
                <c:manualLayout>
                  <c:x val="1.3185532001517015E-3"/>
                  <c:y val="5.1895414327001607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4-17BD-4380-9F17-F094B0407743}"/>
                </c:ext>
              </c:extLst>
            </c:dLbl>
            <c:dLbl>
              <c:idx val="13"/>
              <c:layout>
                <c:manualLayout>
                  <c:x val="0"/>
                  <c:y val="-1.0748001675672702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5-17BD-4380-9F17-F094B0407743}"/>
                </c:ext>
              </c:extLst>
            </c:dLbl>
            <c:dLbl>
              <c:idx val="14"/>
              <c:layout>
                <c:manualLayout>
                  <c:x val="1.3228712691113105E-3"/>
                  <c:y val="3.6543205697287189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6-17BD-4380-9F17-F094B0407743}"/>
                </c:ext>
              </c:extLst>
            </c:dLbl>
            <c:dLbl>
              <c:idx val="17"/>
              <c:layout>
                <c:manualLayout>
                  <c:x val="8.533326753322978E-6"/>
                  <c:y val="5.9753134481197345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7-17BD-4380-9F17-F094B0407743}"/>
                </c:ext>
              </c:extLst>
            </c:dLbl>
            <c:dLbl>
              <c:idx val="18"/>
              <c:layout>
                <c:manualLayout>
                  <c:x val="4.7875179771259476E-17"/>
                  <c:y val="-1.0748001675672702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8-17BD-4380-9F17-F094B0407743}"/>
                </c:ext>
              </c:extLst>
            </c:dLbl>
            <c:dLbl>
              <c:idx val="19"/>
              <c:layout>
                <c:manualLayout>
                  <c:x val="-1.2885323397662759E-3"/>
                  <c:y val="-3.6543205697287189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9-17BD-4380-9F17-F094B0407743}"/>
                </c:ext>
              </c:extLst>
            </c:dLbl>
            <c:dLbl>
              <c:idx val="20"/>
              <c:layout>
                <c:manualLayout>
                  <c:x val="0"/>
                  <c:y val="1.2897602010807203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A-17BD-4380-9F17-F094B0407743}"/>
                </c:ext>
              </c:extLst>
            </c:dLbl>
            <c:dLbl>
              <c:idx val="21"/>
              <c:layout>
                <c:manualLayout>
                  <c:x val="-1.2928504087257892E-3"/>
                  <c:y val="0"/>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B-17BD-4380-9F17-F094B0407743}"/>
                </c:ext>
              </c:extLst>
            </c:dLbl>
            <c:dLbl>
              <c:idx val="22"/>
              <c:layout>
                <c:manualLayout>
                  <c:x val="1.3119732855467036E-3"/>
                  <c:y val="-1.4105101915598587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C-17BD-4380-9F17-F094B0407743}"/>
                </c:ext>
              </c:extLst>
            </c:dLbl>
            <c:dLbl>
              <c:idx val="23"/>
              <c:layout>
                <c:manualLayout>
                  <c:x val="1.3142351311921879E-3"/>
                  <c:y val="2.3790828654003188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D-17BD-4380-9F17-F094B0407743}"/>
                </c:ext>
              </c:extLst>
            </c:dLbl>
            <c:dLbl>
              <c:idx val="24"/>
              <c:delete val="1"/>
              <c:extLst>
                <c:ext xmlns:c15="http://schemas.microsoft.com/office/drawing/2012/chart" uri="{CE6537A1-D6FC-4f65-9D91-7224C49458BB}"/>
                <c:ext xmlns:c16="http://schemas.microsoft.com/office/drawing/2014/chart" uri="{C3380CC4-5D6E-409C-BE32-E72D297353CC}">
                  <c16:uniqueId val="{0000003E-17BD-4380-9F17-F094B0407743}"/>
                </c:ext>
              </c:extLst>
            </c:dLbl>
            <c:dLbl>
              <c:idx val="25"/>
              <c:layout>
                <c:manualLayout>
                  <c:x val="1.2851395712980012E-5"/>
                  <c:y val="2.67393355703846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F-17BD-4380-9F17-F094B0407743}"/>
                </c:ext>
              </c:extLst>
            </c:dLbl>
            <c:dLbl>
              <c:idx val="26"/>
              <c:layout>
                <c:manualLayout>
                  <c:x val="5.2399391878238666E-3"/>
                  <c:y val="-1.7777777777777819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0-17BD-4380-9F17-F094B0407743}"/>
                </c:ext>
              </c:extLst>
            </c:dLbl>
            <c:dLbl>
              <c:idx val="27"/>
              <c:layout>
                <c:manualLayout>
                  <c:x val="0"/>
                  <c:y val="0"/>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1-17BD-4380-9F17-F094B0407743}"/>
                </c:ext>
              </c:extLst>
            </c:dLbl>
            <c:dLbl>
              <c:idx val="28"/>
              <c:delete val="1"/>
              <c:extLst>
                <c:ext xmlns:c15="http://schemas.microsoft.com/office/drawing/2012/chart" uri="{CE6537A1-D6FC-4f65-9D91-7224C49458BB}"/>
                <c:ext xmlns:c16="http://schemas.microsoft.com/office/drawing/2014/chart" uri="{C3380CC4-5D6E-409C-BE32-E72D297353CC}">
                  <c16:uniqueId val="{00000042-17BD-4380-9F17-F094B0407743}"/>
                </c:ext>
              </c:extLst>
            </c:dLbl>
            <c:dLbl>
              <c:idx val="29"/>
              <c:layout>
                <c:manualLayout>
                  <c:x val="0"/>
                  <c:y val="1.2897602010807243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3-17BD-4380-9F17-F094B0407743}"/>
                </c:ext>
              </c:extLst>
            </c:dLbl>
            <c:dLbl>
              <c:idx val="30"/>
              <c:layout>
                <c:manualLayout>
                  <c:x val="1.2851395712980012E-5"/>
                  <c:y val="3.6221611946361549E-5"/>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4-17BD-4380-9F17-F094B0407743}"/>
                </c:ext>
              </c:extLst>
            </c:dLbl>
            <c:dLbl>
              <c:idx val="31"/>
              <c:layout>
                <c:manualLayout>
                  <c:x val="1.3110455588331695E-3"/>
                  <c:y val="-1.9607843137254902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5-17BD-4380-9F17-F094B0407743}"/>
                </c:ext>
              </c:extLst>
            </c:dLbl>
            <c:dLbl>
              <c:idx val="32"/>
              <c:layout>
                <c:manualLayout>
                  <c:x val="1.2851395712980012E-5"/>
                  <c:y val="0"/>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6-17BD-4380-9F17-F094B0407743}"/>
                </c:ext>
              </c:extLst>
            </c:dLbl>
            <c:dLbl>
              <c:idx val="33"/>
              <c:layout>
                <c:manualLayout>
                  <c:x val="-9.6383464485575279E-17"/>
                  <c:y val="-2.1568630448011022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7-17BD-4380-9F17-F094B0407743}"/>
                </c:ext>
              </c:extLst>
            </c:dLbl>
            <c:dLbl>
              <c:idx val="34"/>
              <c:delete val="1"/>
              <c:extLst>
                <c:ext xmlns:c15="http://schemas.microsoft.com/office/drawing/2012/chart" uri="{CE6537A1-D6FC-4f65-9D91-7224C49458BB}"/>
                <c:ext xmlns:c16="http://schemas.microsoft.com/office/drawing/2014/chart" uri="{C3380CC4-5D6E-409C-BE32-E72D297353CC}">
                  <c16:uniqueId val="{00000048-17BD-4380-9F17-F094B0407743}"/>
                </c:ext>
              </c:extLst>
            </c:dLbl>
            <c:dLbl>
              <c:idx val="35"/>
              <c:delete val="1"/>
              <c:extLst>
                <c:ext xmlns:c15="http://schemas.microsoft.com/office/drawing/2012/chart" uri="{CE6537A1-D6FC-4f65-9D91-7224C49458BB}"/>
                <c:ext xmlns:c16="http://schemas.microsoft.com/office/drawing/2014/chart" uri="{C3380CC4-5D6E-409C-BE32-E72D297353CC}">
                  <c16:uniqueId val="{00000049-17BD-4380-9F17-F094B0407743}"/>
                </c:ext>
              </c:extLst>
            </c:dLbl>
            <c:dLbl>
              <c:idx val="36"/>
              <c:layout>
                <c:manualLayout>
                  <c:x val="0"/>
                  <c:y val="-4.2992006702690828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A-17BD-4380-9F17-F094B0407743}"/>
                </c:ext>
              </c:extLst>
            </c:dLbl>
            <c:dLbl>
              <c:idx val="37"/>
              <c:layout>
                <c:manualLayout>
                  <c:x val="-1.3099847969560627E-3"/>
                  <c:y val="2.6220472440944779E-3"/>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B-17BD-4380-9F17-F094B0407743}"/>
                </c:ext>
              </c:extLst>
            </c:dLbl>
            <c:dLbl>
              <c:idx val="38"/>
              <c:layout>
                <c:manualLayout>
                  <c:x val="7.7108374277880069E-6"/>
                  <c:y val="-3.2431544961768428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C-17BD-4380-9F17-F094B0407743}"/>
                </c:ext>
              </c:extLst>
            </c:dLbl>
            <c:dLbl>
              <c:idx val="39"/>
              <c:layout>
                <c:manualLayout>
                  <c:x val="1.2851395712884262E-5"/>
                  <c:y val="-3.9408884222673141E-17"/>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D-17BD-4380-9F17-F094B0407743}"/>
                </c:ext>
              </c:extLst>
            </c:dLbl>
            <c:dLbl>
              <c:idx val="40"/>
              <c:layout>
                <c:manualLayout>
                  <c:x val="0"/>
                  <c:y val="1.0748001675672662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E-17BD-4380-9F17-F094B0407743}"/>
                </c:ext>
              </c:extLst>
            </c:dLbl>
            <c:dLbl>
              <c:idx val="41"/>
              <c:layout>
                <c:manualLayout>
                  <c:x val="0"/>
                  <c:y val="-1.2897602010807243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F-17BD-4380-9F17-F094B0407743}"/>
                </c:ext>
              </c:extLst>
            </c:dLbl>
            <c:dLbl>
              <c:idx val="42"/>
              <c:layout>
                <c:manualLayout>
                  <c:x val="1.2851395712788511E-5"/>
                  <c:y val="-3.3977395344507305E-2"/>
                </c:manualLayout>
              </c:layout>
              <c:spPr>
                <a:solidFill>
                  <a:srgbClr val="FFB7E2"/>
                </a:solidFill>
                <a:ln w="25400">
                  <a:noFill/>
                </a:ln>
              </c:spPr>
              <c:txPr>
                <a:bodyPr wrap="square" lIns="38100" tIns="19050" rIns="38100" bIns="19050" anchor="ctr">
                  <a:spAutoFit/>
                </a:bodyPr>
                <a:lstStyle/>
                <a:p>
                  <a:pPr>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50-17BD-4380-9F17-F094B0407743}"/>
                </c:ext>
              </c:extLst>
            </c:dLbl>
            <c:spPr>
              <a:solidFill>
                <a:srgbClr val="FFB7E2"/>
              </a:solid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別紙!$B$6:$B$48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別紙!$T$6:$T$48</c:f>
              <c:numCache>
                <c:formatCode>0.0%</c:formatCode>
                <c:ptCount val="43"/>
                <c:pt idx="0">
                  <c:v>0.47839974447017486</c:v>
                </c:pt>
                <c:pt idx="1">
                  <c:v>0.51102555127756388</c:v>
                </c:pt>
                <c:pt idx="2">
                  <c:v>0.52968749999999998</c:v>
                </c:pt>
                <c:pt idx="3">
                  <c:v>0.83652173913043482</c:v>
                </c:pt>
                <c:pt idx="4">
                  <c:v>0.88372093023255816</c:v>
                </c:pt>
                <c:pt idx="5">
                  <c:v>0.31436950146627568</c:v>
                </c:pt>
                <c:pt idx="6">
                  <c:v>0.4175084175084175</c:v>
                </c:pt>
                <c:pt idx="7">
                  <c:v>0.58357075023741689</c:v>
                </c:pt>
                <c:pt idx="8">
                  <c:v>0.23856209150326799</c:v>
                </c:pt>
                <c:pt idx="9">
                  <c:v>5.8359621451104099E-2</c:v>
                </c:pt>
                <c:pt idx="10">
                  <c:v>0.76960388035569927</c:v>
                </c:pt>
                <c:pt idx="11">
                  <c:v>0.81138790035587194</c:v>
                </c:pt>
                <c:pt idx="12">
                  <c:v>0.79627815866797258</c:v>
                </c:pt>
                <c:pt idx="13">
                  <c:v>0.28903654485049834</c:v>
                </c:pt>
                <c:pt idx="14">
                  <c:v>0.77799227799227799</c:v>
                </c:pt>
                <c:pt idx="15">
                  <c:v>0.7148362235067437</c:v>
                </c:pt>
                <c:pt idx="16">
                  <c:v>6.9444444444444448E-2</c:v>
                </c:pt>
                <c:pt idx="17">
                  <c:v>0.84156378600823045</c:v>
                </c:pt>
                <c:pt idx="18">
                  <c:v>0.21803278688524591</c:v>
                </c:pt>
                <c:pt idx="19">
                  <c:v>0.63729809104258439</c:v>
                </c:pt>
                <c:pt idx="20">
                  <c:v>0.73863636363636365</c:v>
                </c:pt>
                <c:pt idx="21">
                  <c:v>8.7136929460580909E-2</c:v>
                </c:pt>
                <c:pt idx="22">
                  <c:v>0.27102803738317754</c:v>
                </c:pt>
                <c:pt idx="23">
                  <c:v>0.29140461215932911</c:v>
                </c:pt>
                <c:pt idx="24">
                  <c:v>0</c:v>
                </c:pt>
                <c:pt idx="25">
                  <c:v>0.5977653631284916</c:v>
                </c:pt>
                <c:pt idx="26">
                  <c:v>0.5633187772925764</c:v>
                </c:pt>
                <c:pt idx="27">
                  <c:v>5.2132701421800945E-2</c:v>
                </c:pt>
                <c:pt idx="28">
                  <c:v>0</c:v>
                </c:pt>
                <c:pt idx="29">
                  <c:v>0.59475218658892126</c:v>
                </c:pt>
                <c:pt idx="30">
                  <c:v>0.87087087087087089</c:v>
                </c:pt>
                <c:pt idx="31">
                  <c:v>3.5714285714285713E-3</c:v>
                </c:pt>
                <c:pt idx="32">
                  <c:v>0.48663101604278075</c:v>
                </c:pt>
                <c:pt idx="33">
                  <c:v>0.80864197530864201</c:v>
                </c:pt>
                <c:pt idx="34">
                  <c:v>0</c:v>
                </c:pt>
                <c:pt idx="35">
                  <c:v>0</c:v>
                </c:pt>
                <c:pt idx="36">
                  <c:v>0.32051282051282054</c:v>
                </c:pt>
                <c:pt idx="37">
                  <c:v>9.4890510948905105E-2</c:v>
                </c:pt>
                <c:pt idx="38">
                  <c:v>3.7037037037037035E-2</c:v>
                </c:pt>
                <c:pt idx="39">
                  <c:v>0.35294117647058826</c:v>
                </c:pt>
                <c:pt idx="40">
                  <c:v>0.66129032258064513</c:v>
                </c:pt>
                <c:pt idx="41">
                  <c:v>0.29411764705882354</c:v>
                </c:pt>
                <c:pt idx="42">
                  <c:v>3.8461538461538464E-2</c:v>
                </c:pt>
              </c:numCache>
            </c:numRef>
          </c:val>
          <c:extLst>
            <c:ext xmlns:c16="http://schemas.microsoft.com/office/drawing/2014/chart" uri="{C3380CC4-5D6E-409C-BE32-E72D297353CC}">
              <c16:uniqueId val="{00000051-17BD-4380-9F17-F094B0407743}"/>
            </c:ext>
          </c:extLst>
        </c:ser>
        <c:ser>
          <c:idx val="2"/>
          <c:order val="2"/>
          <c:tx>
            <c:v>代替プラン</c:v>
          </c:tx>
          <c:spPr>
            <a:solidFill>
              <a:srgbClr val="4BACC6">
                <a:lumMod val="60000"/>
                <a:lumOff val="40000"/>
              </a:srgbClr>
            </a:solidFill>
            <a:ln>
              <a:solidFill>
                <a:sysClr val="windowText" lastClr="000000"/>
              </a:solidFill>
            </a:ln>
          </c:spPr>
          <c:invertIfNegative val="0"/>
          <c:dPt>
            <c:idx val="11"/>
            <c:invertIfNegative val="0"/>
            <c:bubble3D val="0"/>
            <c:extLst>
              <c:ext xmlns:c16="http://schemas.microsoft.com/office/drawing/2014/chart" uri="{C3380CC4-5D6E-409C-BE32-E72D297353CC}">
                <c16:uniqueId val="{00000052-17BD-4380-9F17-F094B0407743}"/>
              </c:ext>
            </c:extLst>
          </c:dPt>
          <c:dPt>
            <c:idx val="14"/>
            <c:invertIfNegative val="0"/>
            <c:bubble3D val="0"/>
            <c:extLst>
              <c:ext xmlns:c16="http://schemas.microsoft.com/office/drawing/2014/chart" uri="{C3380CC4-5D6E-409C-BE32-E72D297353CC}">
                <c16:uniqueId val="{00000053-17BD-4380-9F17-F094B0407743}"/>
              </c:ext>
            </c:extLst>
          </c:dPt>
          <c:dPt>
            <c:idx val="23"/>
            <c:invertIfNegative val="0"/>
            <c:bubble3D val="0"/>
            <c:extLst>
              <c:ext xmlns:c16="http://schemas.microsoft.com/office/drawing/2014/chart" uri="{C3380CC4-5D6E-409C-BE32-E72D297353CC}">
                <c16:uniqueId val="{00000054-17BD-4380-9F17-F094B0407743}"/>
              </c:ext>
            </c:extLst>
          </c:dPt>
          <c:cat>
            <c:strRef>
              <c:f>別紙!$B$6:$B$48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別紙!#REF!</c:f>
              <c:numCache>
                <c:formatCode>General</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numCache>
            </c:numRef>
          </c:val>
          <c:extLst>
            <c:ext xmlns:c16="http://schemas.microsoft.com/office/drawing/2014/chart" uri="{C3380CC4-5D6E-409C-BE32-E72D297353CC}">
              <c16:uniqueId val="{00000055-17BD-4380-9F17-F094B0407743}"/>
            </c:ext>
          </c:extLst>
        </c:ser>
        <c:dLbls>
          <c:showLegendKey val="0"/>
          <c:showVal val="0"/>
          <c:showCatName val="0"/>
          <c:showSerName val="0"/>
          <c:showPercent val="0"/>
          <c:showBubbleSize val="0"/>
        </c:dLbls>
        <c:gapWidth val="75"/>
        <c:overlap val="100"/>
        <c:axId val="1131561903"/>
        <c:axId val="1"/>
      </c:barChart>
      <c:lineChart>
        <c:grouping val="standard"/>
        <c:varyColors val="0"/>
        <c:ser>
          <c:idx val="3"/>
          <c:order val="3"/>
          <c:tx>
            <c:v>府達成率</c:v>
          </c:tx>
          <c:spPr>
            <a:ln>
              <a:solidFill>
                <a:srgbClr val="FF0000"/>
              </a:solidFill>
            </a:ln>
          </c:spPr>
          <c:marker>
            <c:symbol val="none"/>
          </c:marker>
          <c:trendline>
            <c:spPr>
              <a:ln w="28575">
                <a:solidFill>
                  <a:srgbClr val="FF0000"/>
                </a:solidFill>
              </a:ln>
            </c:spPr>
            <c:trendlineType val="linear"/>
            <c:forward val="0.5"/>
            <c:backward val="0.5"/>
            <c:dispRSqr val="0"/>
            <c:dispEq val="0"/>
          </c:trendline>
          <c:cat>
            <c:strRef>
              <c:f>別紙!$C$6:$C$48</c:f>
              <c:strCache>
                <c:ptCount val="43"/>
                <c:pt idx="0">
                  <c:v>大阪市</c:v>
                </c:pt>
                <c:pt idx="1">
                  <c:v>堺市</c:v>
                </c:pt>
                <c:pt idx="2">
                  <c:v>岸和田市</c:v>
                </c:pt>
                <c:pt idx="3">
                  <c:v>豊中市</c:v>
                </c:pt>
                <c:pt idx="4">
                  <c:v>池田市</c:v>
                </c:pt>
                <c:pt idx="5">
                  <c:v>吹田市</c:v>
                </c:pt>
                <c:pt idx="6">
                  <c:v>泉大津市</c:v>
                </c:pt>
                <c:pt idx="7">
                  <c:v>高槻市</c:v>
                </c:pt>
                <c:pt idx="8">
                  <c:v>貝塚市</c:v>
                </c:pt>
                <c:pt idx="9">
                  <c:v>守口市</c:v>
                </c:pt>
                <c:pt idx="10">
                  <c:v>枚方市</c:v>
                </c:pt>
                <c:pt idx="11">
                  <c:v>茨木市</c:v>
                </c:pt>
                <c:pt idx="12">
                  <c:v>八尾市</c:v>
                </c:pt>
                <c:pt idx="13">
                  <c:v>泉佐野市</c:v>
                </c:pt>
                <c:pt idx="14">
                  <c:v>富田林市</c:v>
                </c:pt>
                <c:pt idx="15">
                  <c:v>寝屋川市</c:v>
                </c:pt>
                <c:pt idx="16">
                  <c:v>河内長野市</c:v>
                </c:pt>
                <c:pt idx="17">
                  <c:v>松原市</c:v>
                </c:pt>
                <c:pt idx="18">
                  <c:v>大東市</c:v>
                </c:pt>
                <c:pt idx="19">
                  <c:v>和泉市</c:v>
                </c:pt>
                <c:pt idx="20">
                  <c:v>箕面市</c:v>
                </c:pt>
                <c:pt idx="21">
                  <c:v>柏原市</c:v>
                </c:pt>
                <c:pt idx="22">
                  <c:v>羽曳野市</c:v>
                </c:pt>
                <c:pt idx="23">
                  <c:v>門真市</c:v>
                </c:pt>
                <c:pt idx="24">
                  <c:v>摂津市</c:v>
                </c:pt>
                <c:pt idx="25">
                  <c:v>高石市</c:v>
                </c:pt>
                <c:pt idx="26">
                  <c:v>藤井寺市</c:v>
                </c:pt>
                <c:pt idx="27">
                  <c:v>東大阪市</c:v>
                </c:pt>
                <c:pt idx="28">
                  <c:v>泉南市</c:v>
                </c:pt>
                <c:pt idx="29">
                  <c:v>四條畷市</c:v>
                </c:pt>
                <c:pt idx="30">
                  <c:v>交野市</c:v>
                </c:pt>
                <c:pt idx="31">
                  <c:v>大阪狭山市</c:v>
                </c:pt>
                <c:pt idx="32">
                  <c:v>阪南市</c:v>
                </c:pt>
                <c:pt idx="33">
                  <c:v>島本町</c:v>
                </c:pt>
                <c:pt idx="34">
                  <c:v>豊能町</c:v>
                </c:pt>
                <c:pt idx="35">
                  <c:v>能勢町</c:v>
                </c:pt>
                <c:pt idx="36">
                  <c:v>忠岡町</c:v>
                </c:pt>
                <c:pt idx="37">
                  <c:v>熊取町</c:v>
                </c:pt>
                <c:pt idx="38">
                  <c:v>田尻町</c:v>
                </c:pt>
                <c:pt idx="39">
                  <c:v>岬町</c:v>
                </c:pt>
                <c:pt idx="40">
                  <c:v>太子町</c:v>
                </c:pt>
                <c:pt idx="41">
                  <c:v>河南町</c:v>
                </c:pt>
                <c:pt idx="42">
                  <c:v>千早赤阪村</c:v>
                </c:pt>
              </c:strCache>
            </c:strRef>
          </c:cat>
          <c:val>
            <c:numRef>
              <c:f>別紙!$W$6:$W$48</c:f>
              <c:numCache>
                <c:formatCode>0.0%</c:formatCode>
                <c:ptCount val="43"/>
                <c:pt idx="0">
                  <c:v>0.99976726144297901</c:v>
                </c:pt>
                <c:pt idx="1">
                  <c:v>0.99976726144297901</c:v>
                </c:pt>
                <c:pt idx="2">
                  <c:v>0.99976726144297901</c:v>
                </c:pt>
                <c:pt idx="3">
                  <c:v>0.99976726144297901</c:v>
                </c:pt>
                <c:pt idx="4">
                  <c:v>0.99976726144297901</c:v>
                </c:pt>
                <c:pt idx="5">
                  <c:v>0.99976726144297901</c:v>
                </c:pt>
                <c:pt idx="6">
                  <c:v>0.99976726144297901</c:v>
                </c:pt>
                <c:pt idx="7">
                  <c:v>0.99976726144297901</c:v>
                </c:pt>
                <c:pt idx="8">
                  <c:v>0.99976726144297901</c:v>
                </c:pt>
                <c:pt idx="9">
                  <c:v>0.99976726144297901</c:v>
                </c:pt>
                <c:pt idx="10">
                  <c:v>0.99976726144297901</c:v>
                </c:pt>
                <c:pt idx="11">
                  <c:v>0.99976726144297901</c:v>
                </c:pt>
                <c:pt idx="12">
                  <c:v>0.99976726144297901</c:v>
                </c:pt>
                <c:pt idx="13">
                  <c:v>0.99976726144297901</c:v>
                </c:pt>
                <c:pt idx="14">
                  <c:v>0.99976726144297901</c:v>
                </c:pt>
                <c:pt idx="15">
                  <c:v>0.99976726144297901</c:v>
                </c:pt>
                <c:pt idx="16">
                  <c:v>0.99976726144297901</c:v>
                </c:pt>
                <c:pt idx="17">
                  <c:v>0.99976726144297901</c:v>
                </c:pt>
                <c:pt idx="18">
                  <c:v>0.99976726144297901</c:v>
                </c:pt>
                <c:pt idx="19">
                  <c:v>0.99976726144297901</c:v>
                </c:pt>
                <c:pt idx="20">
                  <c:v>0.99976726144297901</c:v>
                </c:pt>
                <c:pt idx="21">
                  <c:v>0.99976726144297901</c:v>
                </c:pt>
                <c:pt idx="22">
                  <c:v>0.99976726144297901</c:v>
                </c:pt>
                <c:pt idx="23">
                  <c:v>0.99976726144297901</c:v>
                </c:pt>
                <c:pt idx="24">
                  <c:v>0.99976726144297901</c:v>
                </c:pt>
                <c:pt idx="25">
                  <c:v>0.99976726144297901</c:v>
                </c:pt>
                <c:pt idx="26">
                  <c:v>0.99976726144297901</c:v>
                </c:pt>
                <c:pt idx="27">
                  <c:v>0.99976726144297901</c:v>
                </c:pt>
                <c:pt idx="28">
                  <c:v>0.99976726144297901</c:v>
                </c:pt>
                <c:pt idx="29">
                  <c:v>0.99976726144297901</c:v>
                </c:pt>
                <c:pt idx="30">
                  <c:v>0.99976726144297901</c:v>
                </c:pt>
                <c:pt idx="31">
                  <c:v>0.99976726144297901</c:v>
                </c:pt>
                <c:pt idx="32">
                  <c:v>0.99976726144297901</c:v>
                </c:pt>
                <c:pt idx="33">
                  <c:v>0.99976726144297901</c:v>
                </c:pt>
                <c:pt idx="34">
                  <c:v>0.99976726144297901</c:v>
                </c:pt>
                <c:pt idx="35">
                  <c:v>0.99976726144297901</c:v>
                </c:pt>
                <c:pt idx="36">
                  <c:v>0.99976726144297901</c:v>
                </c:pt>
                <c:pt idx="37">
                  <c:v>0.99976726144297901</c:v>
                </c:pt>
                <c:pt idx="38">
                  <c:v>0.99976726144297901</c:v>
                </c:pt>
                <c:pt idx="39">
                  <c:v>0.99976726144297901</c:v>
                </c:pt>
                <c:pt idx="40">
                  <c:v>0.99976726144297901</c:v>
                </c:pt>
                <c:pt idx="41">
                  <c:v>0.99976726144297901</c:v>
                </c:pt>
                <c:pt idx="42">
                  <c:v>0.99976726144297901</c:v>
                </c:pt>
              </c:numCache>
            </c:numRef>
          </c:val>
          <c:smooth val="0"/>
          <c:extLst>
            <c:ext xmlns:c16="http://schemas.microsoft.com/office/drawing/2014/chart" uri="{C3380CC4-5D6E-409C-BE32-E72D297353CC}">
              <c16:uniqueId val="{00000056-17BD-4380-9F17-F094B0407743}"/>
            </c:ext>
          </c:extLst>
        </c:ser>
        <c:dLbls>
          <c:showLegendKey val="0"/>
          <c:showVal val="0"/>
          <c:showCatName val="0"/>
          <c:showSerName val="0"/>
          <c:showPercent val="0"/>
          <c:showBubbleSize val="0"/>
        </c:dLbls>
        <c:marker val="1"/>
        <c:smooth val="0"/>
        <c:axId val="1131561903"/>
        <c:axId val="1"/>
      </c:lineChart>
      <c:catAx>
        <c:axId val="1131561903"/>
        <c:scaling>
          <c:orientation val="minMax"/>
        </c:scaling>
        <c:delete val="0"/>
        <c:axPos val="b"/>
        <c:numFmt formatCode="General" sourceLinked="1"/>
        <c:majorTickMark val="none"/>
        <c:minorTickMark val="none"/>
        <c:tickLblPos val="nextTo"/>
        <c:txPr>
          <a:bodyPr rot="0" vert="eaVert"/>
          <a:lstStyle/>
          <a:p>
            <a:pPr>
              <a:defRPr/>
            </a:pPr>
            <a:endParaRPr lang="ja-JP"/>
          </a:p>
        </c:txPr>
        <c:crossAx val="1"/>
        <c:crosses val="autoZero"/>
        <c:auto val="1"/>
        <c:lblAlgn val="ctr"/>
        <c:lblOffset val="100"/>
        <c:noMultiLvlLbl val="0"/>
      </c:catAx>
      <c:valAx>
        <c:axId val="1"/>
        <c:scaling>
          <c:orientation val="minMax"/>
          <c:max val="1"/>
        </c:scaling>
        <c:delete val="0"/>
        <c:axPos val="l"/>
        <c:majorGridlines/>
        <c:numFmt formatCode="0%" sourceLinked="0"/>
        <c:majorTickMark val="none"/>
        <c:minorTickMark val="none"/>
        <c:tickLblPos val="nextTo"/>
        <c:spPr>
          <a:ln>
            <a:noFill/>
          </a:ln>
        </c:spPr>
        <c:crossAx val="1131561903"/>
        <c:crosses val="autoZero"/>
        <c:crossBetween val="between"/>
      </c:valAx>
    </c:plotArea>
    <c:legend>
      <c:legendPos val="b"/>
      <c:legendEntry>
        <c:idx val="2"/>
        <c:delete val="1"/>
      </c:legendEntry>
      <c:legendEntry>
        <c:idx val="4"/>
        <c:delete val="1"/>
      </c:legendEntry>
      <c:layout>
        <c:manualLayout>
          <c:xMode val="edge"/>
          <c:yMode val="edge"/>
          <c:x val="0.21973433261845221"/>
          <c:y val="0.95275539087025896"/>
          <c:w val="0.52146878395362817"/>
          <c:h val="4.0522189628257266E-2"/>
        </c:manualLayout>
      </c:layout>
      <c:overlay val="0"/>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ja-JP" altLang="ja-JP" sz="1600" b="1" i="0" baseline="0" dirty="0" err="1">
                <a:solidFill>
                  <a:schemeClr val="tx1"/>
                </a:solidFill>
                <a:effectLst/>
              </a:rPr>
              <a:t>障がい</a:t>
            </a:r>
            <a:r>
              <a:rPr lang="ja-JP" altLang="ja-JP" sz="1600" b="1" i="0" baseline="0" dirty="0">
                <a:solidFill>
                  <a:schemeClr val="tx1"/>
                </a:solidFill>
                <a:effectLst/>
              </a:rPr>
              <a:t>者相談支援事業の実施方法</a:t>
            </a:r>
            <a:endParaRPr lang="ja-JP" altLang="ja-JP" sz="1600" dirty="0">
              <a:solidFill>
                <a:schemeClr val="tx1"/>
              </a:solidFill>
              <a:effectLst/>
            </a:endParaRPr>
          </a:p>
        </c:rich>
      </c:tx>
      <c:layout>
        <c:manualLayout>
          <c:xMode val="edge"/>
          <c:yMode val="edge"/>
          <c:x val="0.13496448469879799"/>
          <c:y val="1.8189461140794307E-2"/>
        </c:manualLayout>
      </c:layout>
      <c:overlay val="0"/>
      <c:spPr>
        <a:noFill/>
        <a:ln w="25400">
          <a:noFill/>
        </a:ln>
      </c:spPr>
    </c:title>
    <c:autoTitleDeleted val="0"/>
    <c:plotArea>
      <c:layout>
        <c:manualLayout>
          <c:layoutTarget val="inner"/>
          <c:xMode val="edge"/>
          <c:yMode val="edge"/>
          <c:x val="0.19785482837382445"/>
          <c:y val="0.22631819915643173"/>
          <c:w val="0.60429010843267972"/>
          <c:h val="0.70721177258172141"/>
        </c:manualLayout>
      </c:layout>
      <c:pieChart>
        <c:varyColors val="1"/>
        <c:ser>
          <c:idx val="0"/>
          <c:order val="0"/>
          <c:spPr>
            <a:ln>
              <a:noFill/>
            </a:ln>
          </c:spPr>
          <c:dPt>
            <c:idx val="0"/>
            <c:bubble3D val="0"/>
            <c:explosion val="6"/>
            <c:spPr>
              <a:solidFill>
                <a:srgbClr val="9999FF"/>
              </a:solidFill>
              <a:ln w="19050">
                <a:noFill/>
              </a:ln>
              <a:effectLst/>
            </c:spPr>
            <c:extLst>
              <c:ext xmlns:c16="http://schemas.microsoft.com/office/drawing/2014/chart" uri="{C3380CC4-5D6E-409C-BE32-E72D297353CC}">
                <c16:uniqueId val="{00000001-4A20-457B-9B5E-90B2934FDB34}"/>
              </c:ext>
            </c:extLst>
          </c:dPt>
          <c:dPt>
            <c:idx val="1"/>
            <c:bubble3D val="0"/>
            <c:spPr>
              <a:solidFill>
                <a:srgbClr val="66CCFF"/>
              </a:solidFill>
              <a:ln w="19050">
                <a:noFill/>
              </a:ln>
              <a:effectLst/>
            </c:spPr>
            <c:extLst>
              <c:ext xmlns:c16="http://schemas.microsoft.com/office/drawing/2014/chart" uri="{C3380CC4-5D6E-409C-BE32-E72D297353CC}">
                <c16:uniqueId val="{00000003-4A20-457B-9B5E-90B2934FDB34}"/>
              </c:ext>
            </c:extLst>
          </c:dPt>
          <c:dLbls>
            <c:dLbl>
              <c:idx val="0"/>
              <c:layout>
                <c:manualLayout>
                  <c:x val="-1.1028280337567149E-2"/>
                  <c:y val="-0.15828157151131719"/>
                </c:manualLayout>
              </c:layout>
              <c:tx>
                <c:rich>
                  <a:bodyPr wrap="square" lIns="38100" tIns="19050" rIns="38100" bIns="19050" anchor="ctr">
                    <a:noAutofit/>
                  </a:bodyPr>
                  <a:lstStyle/>
                  <a:p>
                    <a:pPr>
                      <a:defRPr/>
                    </a:pPr>
                    <a:fld id="{B4CF52BD-5461-4FA7-876C-4EDE8C9DDA94}" type="CATEGORYNAME">
                      <a:rPr lang="ja-JP" altLang="en-US" sz="1200"/>
                      <a:pPr>
                        <a:defRPr/>
                      </a:pPr>
                      <a:t>[分類名]</a:t>
                    </a:fld>
                    <a:r>
                      <a:rPr lang="ja-JP" altLang="en-US" sz="1200" baseline="0" dirty="0"/>
                      <a:t>
</a:t>
                    </a:r>
                    <a:fld id="{4D104853-FF6D-4BE8-A863-EFA11FB236FC}" type="VALUE">
                      <a:rPr lang="en-US" altLang="ja-JP" sz="1200" baseline="0"/>
                      <a:pPr>
                        <a:defRPr/>
                      </a:pPr>
                      <a:t>[値]</a:t>
                    </a:fld>
                    <a:r>
                      <a:rPr lang="ja-JP" altLang="en-US" sz="1200" baseline="0" dirty="0"/>
                      <a:t>
</a:t>
                    </a:r>
                    <a:fld id="{AF724A20-DE87-44D3-B0F0-313B570B6082}" type="PERCENTAGE">
                      <a:rPr lang="en-US" altLang="ja-JP" sz="1200" baseline="0"/>
                      <a:pPr>
                        <a:defRPr/>
                      </a:pPr>
                      <a:t>[パーセンテージ]</a:t>
                    </a:fld>
                    <a:endParaRPr lang="ja-JP" altLang="en-US" sz="1200" baseline="0" dirty="0"/>
                  </a:p>
                </c:rich>
              </c:tx>
              <c:spPr>
                <a:noFill/>
                <a:ln w="25400">
                  <a:noFill/>
                </a:ln>
              </c:sp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5346790148235226"/>
                      <c:h val="0.43017567551711156"/>
                    </c:manualLayout>
                  </c15:layout>
                  <c15:dlblFieldTable/>
                  <c15:showDataLabelsRange val="0"/>
                </c:ext>
                <c:ext xmlns:c16="http://schemas.microsoft.com/office/drawing/2014/chart" uri="{C3380CC4-5D6E-409C-BE32-E72D297353CC}">
                  <c16:uniqueId val="{00000001-4A20-457B-9B5E-90B2934FDB34}"/>
                </c:ext>
              </c:extLst>
            </c:dLbl>
            <c:dLbl>
              <c:idx val="1"/>
              <c:layout>
                <c:manualLayout>
                  <c:x val="-0.14294483123157986"/>
                  <c:y val="3.3368298803900603E-2"/>
                </c:manualLayout>
              </c:layout>
              <c:spPr>
                <a:noFill/>
                <a:ln w="25400">
                  <a:noFill/>
                </a:ln>
              </c:spPr>
              <c:txPr>
                <a:bodyPr wrap="square" lIns="38100" tIns="19050" rIns="38100" bIns="19050" anchor="ctr">
                  <a:noAutofit/>
                </a:bodyPr>
                <a:lstStyle/>
                <a:p>
                  <a:pPr>
                    <a:defRPr sz="1200"/>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33190938684591859"/>
                      <c:h val="0.43217706360399549"/>
                    </c:manualLayout>
                  </c15:layout>
                </c:ext>
                <c:ext xmlns:c16="http://schemas.microsoft.com/office/drawing/2014/chart" uri="{C3380CC4-5D6E-409C-BE32-E72D297353CC}">
                  <c16:uniqueId val="{00000003-4A20-457B-9B5E-90B2934FDB34}"/>
                </c:ext>
              </c:extLst>
            </c:dLbl>
            <c:spPr>
              <a:noFill/>
              <a:ln w="25400">
                <a:noFill/>
              </a:ln>
            </c:sp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'集計用紙（問１～問７）'!$B$59:$B$60</c:f>
              <c:strCache>
                <c:ptCount val="2"/>
                <c:pt idx="0">
                  <c:v>①指定特定・一般・障がい児相談支援事業所に委託</c:v>
                </c:pt>
                <c:pt idx="1">
                  <c:v>②直営＋指定特定・一般・障がい児相談支援事業所に委託</c:v>
                </c:pt>
              </c:strCache>
            </c:strRef>
          </c:cat>
          <c:val>
            <c:numRef>
              <c:f>'集計用紙（問１～問７）'!$I$59:$I$60</c:f>
              <c:numCache>
                <c:formatCode>General</c:formatCode>
                <c:ptCount val="2"/>
                <c:pt idx="0">
                  <c:v>40</c:v>
                </c:pt>
                <c:pt idx="1">
                  <c:v>3</c:v>
                </c:pt>
              </c:numCache>
            </c:numRef>
          </c:val>
          <c:extLst>
            <c:ext xmlns:c16="http://schemas.microsoft.com/office/drawing/2014/chart" uri="{C3380CC4-5D6E-409C-BE32-E72D297353CC}">
              <c16:uniqueId val="{00000004-4A20-457B-9B5E-90B2934FDB34}"/>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b="1"/>
            </a:pPr>
            <a:r>
              <a:rPr lang="ja-JP" sz="1800" b="1" dirty="0" err="1"/>
              <a:t>障がい</a:t>
            </a:r>
            <a:r>
              <a:rPr lang="ja-JP" sz="1800" b="1" dirty="0"/>
              <a:t>者相談支援事業の運営方法</a:t>
            </a:r>
          </a:p>
        </c:rich>
      </c:tx>
      <c:layout/>
      <c:overlay val="0"/>
    </c:title>
    <c:autoTitleDeleted val="0"/>
    <c:plotArea>
      <c:layout>
        <c:manualLayout>
          <c:layoutTarget val="inner"/>
          <c:xMode val="edge"/>
          <c:yMode val="edge"/>
          <c:x val="0.18584732916830776"/>
          <c:y val="0.19237180717294039"/>
          <c:w val="0.65125032068769895"/>
          <c:h val="0.72813273272666679"/>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txPr>
    <a:bodyPr/>
    <a:lstStyle/>
    <a:p>
      <a:pPr>
        <a:defRPr sz="18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0051602878364E-2"/>
          <c:y val="0.45568219692761408"/>
          <c:w val="0.63129238747281602"/>
          <c:h val="0.50871519326135484"/>
        </c:manualLayout>
      </c:layout>
      <c:barChart>
        <c:barDir val="col"/>
        <c:grouping val="clustered"/>
        <c:varyColors val="0"/>
        <c:dLbls>
          <c:showLegendKey val="0"/>
          <c:showVal val="0"/>
          <c:showCatName val="0"/>
          <c:showSerName val="0"/>
          <c:showPercent val="0"/>
          <c:showBubbleSize val="0"/>
        </c:dLbls>
        <c:gapWidth val="100"/>
        <c:axId val="79802368"/>
        <c:axId val="79962496"/>
      </c:barChart>
      <c:catAx>
        <c:axId val="79802368"/>
        <c:scaling>
          <c:orientation val="minMax"/>
        </c:scaling>
        <c:delete val="1"/>
        <c:axPos val="b"/>
        <c:majorTickMark val="out"/>
        <c:minorTickMark val="none"/>
        <c:tickLblPos val="nextTo"/>
        <c:crossAx val="79962496"/>
        <c:crosses val="autoZero"/>
        <c:auto val="1"/>
        <c:lblAlgn val="ctr"/>
        <c:lblOffset val="100"/>
        <c:noMultiLvlLbl val="0"/>
      </c:catAx>
      <c:valAx>
        <c:axId val="79962496"/>
        <c:scaling>
          <c:orientation val="minMax"/>
        </c:scaling>
        <c:delete val="0"/>
        <c:axPos val="l"/>
        <c:numFmt formatCode="General" sourceLinked="1"/>
        <c:majorTickMark val="out"/>
        <c:minorTickMark val="none"/>
        <c:tickLblPos val="nextTo"/>
        <c:crossAx val="79802368"/>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ja-JP" altLang="ja-JP" sz="1600" b="1" i="0" baseline="0" dirty="0" err="1">
                <a:solidFill>
                  <a:schemeClr val="tx1"/>
                </a:solidFill>
                <a:effectLst/>
              </a:rPr>
              <a:t>障がい</a:t>
            </a:r>
            <a:r>
              <a:rPr lang="ja-JP" altLang="ja-JP" sz="1600" b="1" i="0" baseline="0" dirty="0">
                <a:solidFill>
                  <a:schemeClr val="tx1"/>
                </a:solidFill>
                <a:effectLst/>
              </a:rPr>
              <a:t>者相談支援事業</a:t>
            </a:r>
            <a:r>
              <a:rPr lang="ja-JP" altLang="ja-JP" sz="1600" b="1" i="0" baseline="0" dirty="0" smtClean="0">
                <a:solidFill>
                  <a:schemeClr val="tx1"/>
                </a:solidFill>
                <a:effectLst/>
              </a:rPr>
              <a:t>の</a:t>
            </a:r>
            <a:endParaRPr lang="en-US" altLang="ja-JP" sz="1600" b="1" i="0" baseline="0" dirty="0" smtClean="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ja-JP" altLang="ja-JP" sz="1600" b="1" i="0" baseline="0" dirty="0" smtClean="0">
                <a:solidFill>
                  <a:schemeClr val="tx1"/>
                </a:solidFill>
                <a:effectLst/>
              </a:rPr>
              <a:t>運営</a:t>
            </a:r>
            <a:r>
              <a:rPr lang="ja-JP" altLang="ja-JP" sz="1600" b="1" i="0" baseline="0" dirty="0">
                <a:solidFill>
                  <a:schemeClr val="tx1"/>
                </a:solidFill>
                <a:effectLst/>
              </a:rPr>
              <a:t>方法</a:t>
            </a:r>
            <a:endParaRPr lang="ja-JP" altLang="ja-JP" sz="1600" dirty="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endParaRPr lang="ja-JP" altLang="en-US" sz="1200" dirty="0"/>
          </a:p>
        </c:rich>
      </c:tx>
      <c:layout>
        <c:manualLayout>
          <c:xMode val="edge"/>
          <c:yMode val="edge"/>
          <c:x val="0.16329346306646356"/>
          <c:y val="4.2584804838079582E-2"/>
        </c:manualLayout>
      </c:layout>
      <c:overlay val="0"/>
      <c:spPr>
        <a:noFill/>
        <a:ln w="25400">
          <a:noFill/>
        </a:ln>
      </c:spPr>
    </c:title>
    <c:autoTitleDeleted val="0"/>
    <c:plotArea>
      <c:layout>
        <c:manualLayout>
          <c:layoutTarget val="inner"/>
          <c:xMode val="edge"/>
          <c:yMode val="edge"/>
          <c:x val="0.24801086958074134"/>
          <c:y val="0.29720157547827591"/>
          <c:w val="0.5983744675490027"/>
          <c:h val="0.6687662072371614"/>
        </c:manualLayout>
      </c:layout>
      <c:pieChart>
        <c:varyColors val="1"/>
        <c:ser>
          <c:idx val="0"/>
          <c:order val="0"/>
          <c:spPr>
            <a:ln>
              <a:noFill/>
            </a:ln>
          </c:spPr>
          <c:explosion val="6"/>
          <c:dPt>
            <c:idx val="0"/>
            <c:bubble3D val="0"/>
            <c:spPr>
              <a:solidFill>
                <a:srgbClr val="9999FF"/>
              </a:solidFill>
              <a:ln w="19050">
                <a:noFill/>
              </a:ln>
              <a:effectLst/>
            </c:spPr>
            <c:extLst>
              <c:ext xmlns:c16="http://schemas.microsoft.com/office/drawing/2014/chart" uri="{C3380CC4-5D6E-409C-BE32-E72D297353CC}">
                <c16:uniqueId val="{00000001-44CB-4637-9F99-BB3E41BF2AAE}"/>
              </c:ext>
            </c:extLst>
          </c:dPt>
          <c:dPt>
            <c:idx val="1"/>
            <c:bubble3D val="0"/>
            <c:spPr>
              <a:solidFill>
                <a:srgbClr val="FECADD"/>
              </a:solidFill>
              <a:ln w="19050">
                <a:noFill/>
              </a:ln>
              <a:effectLst/>
            </c:spPr>
            <c:extLst>
              <c:ext xmlns:c16="http://schemas.microsoft.com/office/drawing/2014/chart" uri="{C3380CC4-5D6E-409C-BE32-E72D297353CC}">
                <c16:uniqueId val="{00000003-44CB-4637-9F99-BB3E41BF2AAE}"/>
              </c:ext>
            </c:extLst>
          </c:dPt>
          <c:dPt>
            <c:idx val="2"/>
            <c:bubble3D val="0"/>
            <c:spPr>
              <a:solidFill>
                <a:srgbClr val="92D050"/>
              </a:solidFill>
              <a:ln w="19050">
                <a:noFill/>
              </a:ln>
              <a:effectLst/>
            </c:spPr>
            <c:extLst>
              <c:ext xmlns:c16="http://schemas.microsoft.com/office/drawing/2014/chart" uri="{C3380CC4-5D6E-409C-BE32-E72D297353CC}">
                <c16:uniqueId val="{00000005-44CB-4637-9F99-BB3E41BF2AAE}"/>
              </c:ext>
            </c:extLst>
          </c:dPt>
          <c:dPt>
            <c:idx val="3"/>
            <c:bubble3D val="0"/>
            <c:spPr>
              <a:solidFill>
                <a:srgbClr val="CC3399"/>
              </a:solidFill>
              <a:ln w="19050">
                <a:noFill/>
              </a:ln>
              <a:effectLst/>
            </c:spPr>
            <c:extLst>
              <c:ext xmlns:c16="http://schemas.microsoft.com/office/drawing/2014/chart" uri="{C3380CC4-5D6E-409C-BE32-E72D297353CC}">
                <c16:uniqueId val="{00000007-44CB-4637-9F99-BB3E41BF2AAE}"/>
              </c:ext>
            </c:extLst>
          </c:dPt>
          <c:dLbls>
            <c:dLbl>
              <c:idx val="0"/>
              <c:layout>
                <c:manualLayout>
                  <c:x val="-0.19326949112833725"/>
                  <c:y val="-0.2330902999265084"/>
                </c:manualLayout>
              </c:layout>
              <c:spPr>
                <a:noFill/>
                <a:ln w="25400">
                  <a:noFill/>
                </a:ln>
              </c:spPr>
              <c:txPr>
                <a:bodyPr wrap="square" lIns="38100" tIns="19050" rIns="38100" bIns="19050" anchor="ctr">
                  <a:noAutofit/>
                </a:bodyPr>
                <a:lstStyle/>
                <a:p>
                  <a:pPr>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8699039560047301"/>
                      <c:h val="0.24455927515315207"/>
                    </c:manualLayout>
                  </c15:layout>
                </c:ext>
                <c:ext xmlns:c16="http://schemas.microsoft.com/office/drawing/2014/chart" uri="{C3380CC4-5D6E-409C-BE32-E72D297353CC}">
                  <c16:uniqueId val="{00000001-44CB-4637-9F99-BB3E41BF2AAE}"/>
                </c:ext>
              </c:extLst>
            </c:dLbl>
            <c:dLbl>
              <c:idx val="1"/>
              <c:layout>
                <c:manualLayout>
                  <c:x val="0"/>
                  <c:y val="0.24346139924002069"/>
                </c:manualLayout>
              </c:layout>
              <c:spPr>
                <a:noFill/>
                <a:ln w="25400">
                  <a:noFill/>
                </a:ln>
              </c:spPr>
              <c:txPr>
                <a:bodyPr wrap="square" lIns="38100" tIns="19050" rIns="38100" bIns="19050" anchor="ctr">
                  <a:noAutofit/>
                </a:bodyPr>
                <a:lstStyle/>
                <a:p>
                  <a:pPr>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7302714959381014"/>
                      <c:h val="0.19972612350502594"/>
                    </c:manualLayout>
                  </c15:layout>
                </c:ext>
                <c:ext xmlns:c16="http://schemas.microsoft.com/office/drawing/2014/chart" uri="{C3380CC4-5D6E-409C-BE32-E72D297353CC}">
                  <c16:uniqueId val="{00000003-44CB-4637-9F99-BB3E41BF2AAE}"/>
                </c:ext>
              </c:extLst>
            </c:dLbl>
            <c:dLbl>
              <c:idx val="2"/>
              <c:layout>
                <c:manualLayout>
                  <c:x val="-0.14537918803248082"/>
                  <c:y val="0.12571169212227737"/>
                </c:manualLayout>
              </c:layout>
              <c:spPr>
                <a:noFill/>
                <a:ln w="25400">
                  <a:noFill/>
                </a:ln>
              </c:spPr>
              <c:txPr>
                <a:bodyPr wrap="square" lIns="38100" tIns="19050" rIns="38100" bIns="19050" anchor="ctr">
                  <a:noAutofit/>
                </a:bodyPr>
                <a:lstStyle/>
                <a:p>
                  <a:pPr>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3812769946217802"/>
                      <c:h val="0.51269729867114044"/>
                    </c:manualLayout>
                  </c15:layout>
                </c:ext>
                <c:ext xmlns:c16="http://schemas.microsoft.com/office/drawing/2014/chart" uri="{C3380CC4-5D6E-409C-BE32-E72D297353CC}">
                  <c16:uniqueId val="{00000005-44CB-4637-9F99-BB3E41BF2AAE}"/>
                </c:ext>
              </c:extLst>
            </c:dLbl>
            <c:dLbl>
              <c:idx val="3"/>
              <c:layout>
                <c:manualLayout>
                  <c:x val="0.28239124867894044"/>
                  <c:y val="4.8137319709716173E-2"/>
                </c:manualLayout>
              </c:layout>
              <c:spPr>
                <a:noFill/>
                <a:ln w="25400">
                  <a:noFill/>
                </a:ln>
              </c:spPr>
              <c:txPr>
                <a:bodyPr wrap="square" lIns="38100" tIns="19050" rIns="38100" bIns="19050" anchor="ctr">
                  <a:noAutofit/>
                </a:bodyPr>
                <a:lstStyle/>
                <a:p>
                  <a:pPr>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44CB-4637-9F99-BB3E41BF2AAE}"/>
                </c:ext>
              </c:extLst>
            </c:dLbl>
            <c:spPr>
              <a:noFill/>
              <a:ln w="25400">
                <a:noFill/>
              </a:ln>
            </c:spPr>
            <c:dLblPos val="bestFit"/>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'集計用紙（問１～問７）'!$B$62:$B$65</c:f>
              <c:strCache>
                <c:ptCount val="4"/>
                <c:pt idx="0">
                  <c:v>①３障がい一元化して実施</c:v>
                </c:pt>
                <c:pt idx="1">
                  <c:v>②障がい種別ごとに実施</c:v>
                </c:pt>
                <c:pt idx="2">
                  <c:v>③介護保険法に基づく地域包括支援センターと一体的に総合的な相談窓口を設置（３障害一元化）</c:v>
                </c:pt>
                <c:pt idx="3">
                  <c:v>④その他</c:v>
                </c:pt>
              </c:strCache>
            </c:strRef>
          </c:cat>
          <c:val>
            <c:numRef>
              <c:f>'集計用紙（問１～問７）'!$H$62:$H$65</c:f>
              <c:numCache>
                <c:formatCode>General</c:formatCode>
                <c:ptCount val="4"/>
                <c:pt idx="0">
                  <c:v>31</c:v>
                </c:pt>
                <c:pt idx="1">
                  <c:v>8</c:v>
                </c:pt>
                <c:pt idx="2">
                  <c:v>2</c:v>
                </c:pt>
                <c:pt idx="3">
                  <c:v>2</c:v>
                </c:pt>
              </c:numCache>
            </c:numRef>
          </c:val>
          <c:extLst>
            <c:ext xmlns:c16="http://schemas.microsoft.com/office/drawing/2014/chart" uri="{C3380CC4-5D6E-409C-BE32-E72D297353CC}">
              <c16:uniqueId val="{00000008-44CB-4637-9F99-BB3E41BF2AAE}"/>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ja-JP" altLang="ja-JP" sz="1200" b="1" i="0" baseline="0">
                <a:effectLst/>
              </a:rPr>
              <a:t>障がい者相談支援事業の事業内容</a:t>
            </a:r>
            <a:endParaRPr lang="ja-JP" altLang="ja-JP"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endParaRPr lang="ja-JP" altLang="en-US" sz="1200"/>
          </a:p>
        </c:rich>
      </c:tx>
      <c:layout>
        <c:manualLayout>
          <c:xMode val="edge"/>
          <c:yMode val="edge"/>
          <c:x val="0.27476253789199423"/>
          <c:y val="2.4403100493802513E-2"/>
        </c:manualLayout>
      </c:layout>
      <c:overlay val="0"/>
      <c:spPr>
        <a:noFill/>
        <a:ln w="25400">
          <a:noFill/>
        </a:ln>
      </c:spPr>
    </c:title>
    <c:autoTitleDeleted val="0"/>
    <c:plotArea>
      <c:layout>
        <c:manualLayout>
          <c:layoutTarget val="inner"/>
          <c:xMode val="edge"/>
          <c:yMode val="edge"/>
          <c:x val="7.61352496906645E-2"/>
          <c:y val="0.17001702996640092"/>
          <c:w val="0.5585720391675274"/>
          <c:h val="0.78394210610424753"/>
        </c:manualLayout>
      </c:layout>
      <c:barChart>
        <c:barDir val="col"/>
        <c:grouping val="clustered"/>
        <c:varyColors val="0"/>
        <c:ser>
          <c:idx val="0"/>
          <c:order val="0"/>
          <c:tx>
            <c:strRef>
              <c:f>'集計用紙（問１～問７）'!$B$79</c:f>
              <c:strCache>
                <c:ptCount val="1"/>
                <c:pt idx="0">
                  <c:v>①福祉サービスの利用援助</c:v>
                </c:pt>
              </c:strCache>
            </c:strRef>
          </c:tx>
          <c:spPr>
            <a:solidFill>
              <a:srgbClr val="FFD175"/>
            </a:solidFill>
            <a:ln w="25400">
              <a:noFill/>
            </a:ln>
          </c:spPr>
          <c:invertIfNegative val="0"/>
          <c:dLbls>
            <c:dLbl>
              <c:idx val="0"/>
              <c:layout>
                <c:manualLayout>
                  <c:x val="0"/>
                  <c:y val="-1.914165022125942E-2"/>
                </c:manualLayout>
              </c:layout>
              <c:tx>
                <c:rich>
                  <a:bodyPr/>
                  <a:lstStyle/>
                  <a:p>
                    <a:r>
                      <a:rPr lang="en-US" altLang="ja-JP" sz="1050"/>
                      <a:t>①</a:t>
                    </a:r>
                    <a:fld id="{263E54C3-F886-4EF3-8B3B-821799A839C1}" type="VALUE">
                      <a:rPr lang="en-US" altLang="ja-JP" sz="1050"/>
                      <a:pPr/>
                      <a:t>[値]</a:t>
                    </a:fld>
                    <a:endParaRPr lang="en-US" altLang="ja-JP" sz="105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'集計用紙（問１～問７）'!$G$79</c:f>
              <c:numCache>
                <c:formatCode>General</c:formatCode>
                <c:ptCount val="1"/>
                <c:pt idx="0">
                  <c:v>43</c:v>
                </c:pt>
              </c:numCache>
            </c:numRef>
          </c:val>
          <c:extLst>
            <c:ext xmlns:c16="http://schemas.microsoft.com/office/drawing/2014/chart" uri="{C3380CC4-5D6E-409C-BE32-E72D297353CC}">
              <c16:uniqueId val="{00000001-B4D0-4C08-A366-A475FC0D0656}"/>
            </c:ext>
          </c:extLst>
        </c:ser>
        <c:ser>
          <c:idx val="1"/>
          <c:order val="1"/>
          <c:tx>
            <c:strRef>
              <c:f>'集計用紙（問１～問７）'!$B$80</c:f>
              <c:strCache>
                <c:ptCount val="1"/>
                <c:pt idx="0">
                  <c:v>②社会資源を活用するための支援</c:v>
                </c:pt>
              </c:strCache>
            </c:strRef>
          </c:tx>
          <c:spPr>
            <a:solidFill>
              <a:srgbClr val="BF7FE7"/>
            </a:solidFill>
            <a:ln w="25400">
              <a:noFill/>
            </a:ln>
          </c:spPr>
          <c:invertIfNegative val="0"/>
          <c:dLbls>
            <c:dLbl>
              <c:idx val="0"/>
              <c:layout>
                <c:manualLayout>
                  <c:x val="-1.9377779147182797E-17"/>
                  <c:y val="9.570825110629724E-3"/>
                </c:manualLayout>
              </c:layout>
              <c:tx>
                <c:rich>
                  <a:bodyPr/>
                  <a:lstStyle/>
                  <a:p>
                    <a:r>
                      <a:rPr lang="en-US" altLang="ja-JP" sz="1100"/>
                      <a:t>②</a:t>
                    </a:r>
                    <a:fld id="{4F6A79AF-D907-40DC-AF7B-9E881B11847E}"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'集計用紙（問１～問７）'!$G$80</c:f>
              <c:numCache>
                <c:formatCode>General</c:formatCode>
                <c:ptCount val="1"/>
                <c:pt idx="0">
                  <c:v>42</c:v>
                </c:pt>
              </c:numCache>
            </c:numRef>
          </c:val>
          <c:extLst>
            <c:ext xmlns:c16="http://schemas.microsoft.com/office/drawing/2014/chart" uri="{C3380CC4-5D6E-409C-BE32-E72D297353CC}">
              <c16:uniqueId val="{00000003-B4D0-4C08-A366-A475FC0D0656}"/>
            </c:ext>
          </c:extLst>
        </c:ser>
        <c:ser>
          <c:idx val="2"/>
          <c:order val="2"/>
          <c:tx>
            <c:strRef>
              <c:f>'集計用紙（問１～問７）'!$B$81</c:f>
              <c:strCache>
                <c:ptCount val="1"/>
                <c:pt idx="0">
                  <c:v>③社会生活力を高めるための支援</c:v>
                </c:pt>
              </c:strCache>
            </c:strRef>
          </c:tx>
          <c:spPr>
            <a:solidFill>
              <a:srgbClr val="BCFF9B"/>
            </a:solidFill>
            <a:ln w="25400">
              <a:noFill/>
            </a:ln>
          </c:spPr>
          <c:invertIfNegative val="0"/>
          <c:dLbls>
            <c:dLbl>
              <c:idx val="0"/>
              <c:layout>
                <c:manualLayout>
                  <c:x val="0"/>
                  <c:y val="-1.9320757788290333E-2"/>
                </c:manualLayout>
              </c:layout>
              <c:tx>
                <c:rich>
                  <a:bodyPr/>
                  <a:lstStyle/>
                  <a:p>
                    <a:r>
                      <a:rPr lang="en-US" altLang="ja-JP" sz="1100"/>
                      <a:t>③</a:t>
                    </a:r>
                    <a:fld id="{2F97F7AA-3705-4953-BA93-3344EAD26FC0}"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'集計用紙（問１～問７）'!$G$81</c:f>
              <c:numCache>
                <c:formatCode>General</c:formatCode>
                <c:ptCount val="1"/>
                <c:pt idx="0">
                  <c:v>38</c:v>
                </c:pt>
              </c:numCache>
            </c:numRef>
          </c:val>
          <c:extLst>
            <c:ext xmlns:c16="http://schemas.microsoft.com/office/drawing/2014/chart" uri="{C3380CC4-5D6E-409C-BE32-E72D297353CC}">
              <c16:uniqueId val="{00000005-B4D0-4C08-A366-A475FC0D0656}"/>
            </c:ext>
          </c:extLst>
        </c:ser>
        <c:ser>
          <c:idx val="3"/>
          <c:order val="3"/>
          <c:tx>
            <c:strRef>
              <c:f>'集計用紙（問１～問７）'!$B$82</c:f>
              <c:strCache>
                <c:ptCount val="1"/>
                <c:pt idx="0">
                  <c:v>④ピアカウンセリング</c:v>
                </c:pt>
              </c:strCache>
            </c:strRef>
          </c:tx>
          <c:spPr>
            <a:solidFill>
              <a:srgbClr val="E75B86"/>
            </a:solidFill>
            <a:ln w="25400">
              <a:noFill/>
            </a:ln>
          </c:spPr>
          <c:invertIfNegative val="0"/>
          <c:dLbls>
            <c:dLbl>
              <c:idx val="0"/>
              <c:layout>
                <c:manualLayout>
                  <c:x val="-3.8755558294365594E-17"/>
                  <c:y val="1.2761100147506144E-2"/>
                </c:manualLayout>
              </c:layout>
              <c:tx>
                <c:rich>
                  <a:bodyPr/>
                  <a:lstStyle/>
                  <a:p>
                    <a:r>
                      <a:rPr lang="en-US" altLang="ja-JP" sz="1100"/>
                      <a:t>④</a:t>
                    </a:r>
                    <a:fld id="{891C3338-FCE4-4A65-88D5-792BB17C9EC1}"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'集計用紙（問１～問７）'!$G$82</c:f>
              <c:numCache>
                <c:formatCode>General</c:formatCode>
                <c:ptCount val="1"/>
                <c:pt idx="0">
                  <c:v>22</c:v>
                </c:pt>
              </c:numCache>
            </c:numRef>
          </c:val>
          <c:extLst>
            <c:ext xmlns:c16="http://schemas.microsoft.com/office/drawing/2014/chart" uri="{C3380CC4-5D6E-409C-BE32-E72D297353CC}">
              <c16:uniqueId val="{00000007-B4D0-4C08-A366-A475FC0D0656}"/>
            </c:ext>
          </c:extLst>
        </c:ser>
        <c:ser>
          <c:idx val="4"/>
          <c:order val="4"/>
          <c:tx>
            <c:strRef>
              <c:f>'集計用紙（問１～問７）'!$B$83</c:f>
              <c:strCache>
                <c:ptCount val="1"/>
                <c:pt idx="0">
                  <c:v>⑤権利の擁護のために必要な援助</c:v>
                </c:pt>
              </c:strCache>
            </c:strRef>
          </c:tx>
          <c:spPr>
            <a:solidFill>
              <a:srgbClr val="17D77C"/>
            </a:solidFill>
            <a:ln w="25400">
              <a:noFill/>
            </a:ln>
          </c:spPr>
          <c:invertIfNegative val="0"/>
          <c:dLbls>
            <c:dLbl>
              <c:idx val="0"/>
              <c:layout>
                <c:manualLayout>
                  <c:x val="-3.8755558294365594E-17"/>
                  <c:y val="1.276110014750626E-2"/>
                </c:manualLayout>
              </c:layout>
              <c:tx>
                <c:rich>
                  <a:bodyPr/>
                  <a:lstStyle/>
                  <a:p>
                    <a:r>
                      <a:rPr lang="en-US" altLang="ja-JP" sz="1100"/>
                      <a:t>⑤</a:t>
                    </a:r>
                    <a:fld id="{8C4A169C-D93F-4433-94D4-11B2BD9CDABD}"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'集計用紙（問１～問７）'!$G$83</c:f>
              <c:numCache>
                <c:formatCode>General</c:formatCode>
                <c:ptCount val="1"/>
                <c:pt idx="0">
                  <c:v>40</c:v>
                </c:pt>
              </c:numCache>
            </c:numRef>
          </c:val>
          <c:extLst>
            <c:ext xmlns:c16="http://schemas.microsoft.com/office/drawing/2014/chart" uri="{C3380CC4-5D6E-409C-BE32-E72D297353CC}">
              <c16:uniqueId val="{00000009-B4D0-4C08-A366-A475FC0D0656}"/>
            </c:ext>
          </c:extLst>
        </c:ser>
        <c:ser>
          <c:idx val="5"/>
          <c:order val="5"/>
          <c:tx>
            <c:strRef>
              <c:f>'集計用紙（問１～問７）'!$B$84</c:f>
              <c:strCache>
                <c:ptCount val="1"/>
                <c:pt idx="0">
                  <c:v>⑥専門機関の紹介</c:v>
                </c:pt>
              </c:strCache>
            </c:strRef>
          </c:tx>
          <c:spPr>
            <a:solidFill>
              <a:srgbClr val="61FF47"/>
            </a:solidFill>
            <a:ln w="25400">
              <a:noFill/>
            </a:ln>
          </c:spPr>
          <c:invertIfNegative val="0"/>
          <c:dLbls>
            <c:dLbl>
              <c:idx val="0"/>
              <c:layout>
                <c:manualLayout>
                  <c:x val="0"/>
                  <c:y val="1.276110014750626E-2"/>
                </c:manualLayout>
              </c:layout>
              <c:tx>
                <c:rich>
                  <a:bodyPr/>
                  <a:lstStyle/>
                  <a:p>
                    <a:r>
                      <a:rPr lang="en-US" altLang="ja-JP" sz="1100"/>
                      <a:t>⑥</a:t>
                    </a:r>
                    <a:fld id="{99A8ECFE-EB94-4861-8EE8-C745F4FBB247}"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'集計用紙（問１～問７）'!$G$84</c:f>
              <c:numCache>
                <c:formatCode>General</c:formatCode>
                <c:ptCount val="1"/>
                <c:pt idx="0">
                  <c:v>42</c:v>
                </c:pt>
              </c:numCache>
            </c:numRef>
          </c:val>
          <c:extLst>
            <c:ext xmlns:c16="http://schemas.microsoft.com/office/drawing/2014/chart" uri="{C3380CC4-5D6E-409C-BE32-E72D297353CC}">
              <c16:uniqueId val="{0000000B-B4D0-4C08-A366-A475FC0D0656}"/>
            </c:ext>
          </c:extLst>
        </c:ser>
        <c:ser>
          <c:idx val="6"/>
          <c:order val="6"/>
          <c:tx>
            <c:strRef>
              <c:f>'集計用紙（問１～問７）'!$B$85</c:f>
              <c:strCache>
                <c:ptCount val="1"/>
                <c:pt idx="0">
                  <c:v>⑦地域包括支援センターとの情報交換</c:v>
                </c:pt>
              </c:strCache>
            </c:strRef>
          </c:tx>
          <c:spPr>
            <a:solidFill>
              <a:schemeClr val="accent1"/>
            </a:solidFill>
            <a:ln>
              <a:noFill/>
            </a:ln>
            <a:effectLst/>
          </c:spPr>
          <c:invertIfNegative val="0"/>
          <c:dLbls>
            <c:dLbl>
              <c:idx val="0"/>
              <c:layout>
                <c:manualLayout>
                  <c:x val="0"/>
                  <c:y val="-1.5951375184382825E-2"/>
                </c:manualLayout>
              </c:layout>
              <c:tx>
                <c:rich>
                  <a:bodyPr/>
                  <a:lstStyle/>
                  <a:p>
                    <a:r>
                      <a:rPr lang="en-US" altLang="ja-JP" sz="1100"/>
                      <a:t>⑦</a:t>
                    </a:r>
                    <a:fld id="{CB3F20A7-E307-4A98-8029-521158AE9C11}"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'集計用紙（問１～問７）'!$G$85</c:f>
              <c:numCache>
                <c:formatCode>General</c:formatCode>
                <c:ptCount val="1"/>
                <c:pt idx="0">
                  <c:v>28</c:v>
                </c:pt>
              </c:numCache>
            </c:numRef>
          </c:val>
          <c:extLst>
            <c:ext xmlns:c16="http://schemas.microsoft.com/office/drawing/2014/chart" uri="{C3380CC4-5D6E-409C-BE32-E72D297353CC}">
              <c16:uniqueId val="{0000000D-B4D0-4C08-A366-A475FC0D0656}"/>
            </c:ext>
          </c:extLst>
        </c:ser>
        <c:ser>
          <c:idx val="7"/>
          <c:order val="7"/>
          <c:tx>
            <c:strRef>
              <c:f>'集計用紙（問１～問７）'!$B$86</c:f>
              <c:strCache>
                <c:ptCount val="1"/>
                <c:pt idx="0">
                  <c:v>⑧生活困窮者相談窓口との情報交換</c:v>
                </c:pt>
              </c:strCache>
            </c:strRef>
          </c:tx>
          <c:spPr>
            <a:solidFill>
              <a:srgbClr val="FECADD"/>
            </a:solidFill>
          </c:spPr>
          <c:invertIfNegative val="0"/>
          <c:dLbls>
            <c:dLbl>
              <c:idx val="0"/>
              <c:layout/>
              <c:tx>
                <c:rich>
                  <a:bodyPr/>
                  <a:lstStyle/>
                  <a:p>
                    <a:r>
                      <a:rPr lang="en-US" altLang="ja-JP" sz="1100"/>
                      <a:t>⑧</a:t>
                    </a:r>
                    <a:fld id="{198DEEF3-11E8-4755-AD41-46CFA1DB89B3}" type="VALUE">
                      <a:rPr lang="en-US" altLang="ja-JP" sz="1100"/>
                      <a:pPr/>
                      <a:t>[値]</a:t>
                    </a:fld>
                    <a:endParaRPr lang="en-US" altLang="ja-JP" sz="110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B4D0-4C08-A366-A475FC0D0656}"/>
                </c:ext>
              </c:extLst>
            </c:dLbl>
            <c:spPr>
              <a:noFill/>
              <a:ln w="25400">
                <a:noFill/>
              </a:ln>
            </c:spPr>
            <c:txPr>
              <a:bodyPr wrap="square" lIns="38100" tIns="19050" rIns="38100" bIns="19050" anchor="ctr">
                <a:spAutoFit/>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'集計用紙（問１～問７）'!$G$86</c:f>
              <c:numCache>
                <c:formatCode>General</c:formatCode>
                <c:ptCount val="1"/>
                <c:pt idx="0">
                  <c:v>24</c:v>
                </c:pt>
              </c:numCache>
            </c:numRef>
          </c:val>
          <c:extLst>
            <c:ext xmlns:c16="http://schemas.microsoft.com/office/drawing/2014/chart" uri="{C3380CC4-5D6E-409C-BE32-E72D297353CC}">
              <c16:uniqueId val="{0000000F-B4D0-4C08-A366-A475FC0D0656}"/>
            </c:ext>
          </c:extLst>
        </c:ser>
        <c:ser>
          <c:idx val="8"/>
          <c:order val="8"/>
          <c:tx>
            <c:strRef>
              <c:f>'集計用紙（問１～問７）'!$B$87</c:f>
              <c:strCache>
                <c:ptCount val="1"/>
                <c:pt idx="0">
                  <c:v>⑨重度の障害者で障がい福祉サービスを利用していない方への支援</c:v>
                </c:pt>
              </c:strCache>
            </c:strRef>
          </c:tx>
          <c:spPr>
            <a:solidFill>
              <a:srgbClr val="AFF3E8"/>
            </a:solidFill>
          </c:spPr>
          <c:invertIfNegative val="0"/>
          <c:dLbls>
            <c:dLbl>
              <c:idx val="0"/>
              <c:layout/>
              <c:tx>
                <c:rich>
                  <a:bodyPr/>
                  <a:lstStyle/>
                  <a:p>
                    <a:r>
                      <a:rPr lang="en-US" altLang="ja-JP"/>
                      <a:t>⑨</a:t>
                    </a:r>
                    <a:fld id="{7E871F0B-2D9A-4278-A56F-30B306260B93}" type="VALUE">
                      <a:rPr lang="en-US" altLang="ja-JP"/>
                      <a:pPr/>
                      <a:t>[値]</a:t>
                    </a:fld>
                    <a:endParaRPr lang="en-US" altLang="ja-JP"/>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B4D0-4C08-A366-A475FC0D0656}"/>
                </c:ext>
              </c:extLst>
            </c:dLbl>
            <c:spPr>
              <a:noFill/>
              <a:ln>
                <a:noFill/>
              </a:ln>
              <a:effectLst/>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'集計用紙（問１～問７）'!$G$87</c:f>
              <c:numCache>
                <c:formatCode>General</c:formatCode>
                <c:ptCount val="1"/>
                <c:pt idx="0">
                  <c:v>16</c:v>
                </c:pt>
              </c:numCache>
            </c:numRef>
          </c:val>
          <c:extLst>
            <c:ext xmlns:c16="http://schemas.microsoft.com/office/drawing/2014/chart" uri="{C3380CC4-5D6E-409C-BE32-E72D297353CC}">
              <c16:uniqueId val="{00000011-B4D0-4C08-A366-A475FC0D0656}"/>
            </c:ext>
          </c:extLst>
        </c:ser>
        <c:ser>
          <c:idx val="9"/>
          <c:order val="9"/>
          <c:tx>
            <c:strRef>
              <c:f>'集計用紙（問１～問７）'!$B$88</c:f>
              <c:strCache>
                <c:ptCount val="1"/>
                <c:pt idx="0">
                  <c:v>⑩その他</c:v>
                </c:pt>
              </c:strCache>
            </c:strRef>
          </c:tx>
          <c:spPr>
            <a:solidFill>
              <a:srgbClr val="F2B3FF"/>
            </a:solidFill>
          </c:spPr>
          <c:invertIfNegative val="0"/>
          <c:dLbls>
            <c:dLbl>
              <c:idx val="0"/>
              <c:layout/>
              <c:tx>
                <c:rich>
                  <a:bodyPr/>
                  <a:lstStyle/>
                  <a:p>
                    <a:r>
                      <a:rPr lang="en-US" altLang="ja-JP"/>
                      <a:t>⑩</a:t>
                    </a:r>
                    <a:fld id="{844C7658-6897-43FF-A501-43C5BEA4EA11}" type="VALUE">
                      <a:rPr lang="en-US" altLang="ja-JP"/>
                      <a:pPr/>
                      <a:t>[値]</a:t>
                    </a:fld>
                    <a:endParaRPr lang="en-US" altLang="ja-JP"/>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B4D0-4C08-A366-A475FC0D0656}"/>
                </c:ext>
              </c:extLst>
            </c:dLbl>
            <c:spPr>
              <a:noFill/>
              <a:ln>
                <a:noFill/>
              </a:ln>
              <a:effectLst/>
            </c:spPr>
            <c:txPr>
              <a:bodyPr wrap="square" lIns="38100" tIns="19050" rIns="38100" bIns="19050" anchor="ctr">
                <a:spAutoFit/>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'集計用紙（問１～問７）'!$G$88</c:f>
              <c:numCache>
                <c:formatCode>General</c:formatCode>
                <c:ptCount val="1"/>
                <c:pt idx="0">
                  <c:v>11</c:v>
                </c:pt>
              </c:numCache>
            </c:numRef>
          </c:val>
          <c:extLst>
            <c:ext xmlns:c16="http://schemas.microsoft.com/office/drawing/2014/chart" uri="{C3380CC4-5D6E-409C-BE32-E72D297353CC}">
              <c16:uniqueId val="{00000013-B4D0-4C08-A366-A475FC0D0656}"/>
            </c:ext>
          </c:extLst>
        </c:ser>
        <c:dLbls>
          <c:showLegendKey val="0"/>
          <c:showVal val="0"/>
          <c:showCatName val="0"/>
          <c:showSerName val="0"/>
          <c:showPercent val="0"/>
          <c:showBubbleSize val="0"/>
        </c:dLbls>
        <c:gapWidth val="150"/>
        <c:axId val="1275804240"/>
        <c:axId val="1"/>
      </c:barChart>
      <c:catAx>
        <c:axId val="1275804240"/>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cross"/>
        <c:minorTickMark val="cross"/>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75804240"/>
        <c:crosses val="autoZero"/>
        <c:crossBetween val="between"/>
      </c:valAx>
      <c:spPr>
        <a:noFill/>
        <a:ln w="25400">
          <a:noFill/>
        </a:ln>
      </c:spPr>
    </c:plotArea>
    <c:legend>
      <c:legendPos val="r"/>
      <c:layout>
        <c:manualLayout>
          <c:xMode val="edge"/>
          <c:yMode val="edge"/>
          <c:x val="0.6294963255527366"/>
          <c:y val="7.6454993187366246E-2"/>
          <c:w val="0.36912600640438725"/>
          <c:h val="0.92354500681263374"/>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ＭＳ Ｐ明朝" panose="02020600040205080304" pitchFamily="18" charset="-128"/>
              <a:ea typeface="ＭＳ 明朝" panose="02020609040205080304" pitchFamily="17"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50"/>
        <c:axId val="761682303"/>
        <c:axId val="1"/>
      </c:barChart>
      <c:catAx>
        <c:axId val="761682303"/>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761682303"/>
        <c:crosses val="autoZero"/>
        <c:crossBetween val="between"/>
      </c:valAx>
      <c:spPr>
        <a:noFill/>
        <a:ln w="25400">
          <a:noFill/>
        </a:ln>
      </c:spPr>
    </c:plotArea>
    <c:plotVisOnly val="1"/>
    <c:dispBlanksAs val="gap"/>
    <c:showDLblsOverMax val="0"/>
  </c:chart>
  <c:spPr>
    <a:ln>
      <a:solidFill>
        <a:schemeClr val="tx1"/>
      </a:solid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0.65459</cdr:x>
      <cdr:y>0.90719</cdr:y>
    </cdr:from>
    <cdr:to>
      <cdr:x>1</cdr:x>
      <cdr:y>0.99138</cdr:y>
    </cdr:to>
    <cdr:sp macro="" textlink="">
      <cdr:nvSpPr>
        <cdr:cNvPr id="2" name="テキスト ボックス 19"/>
        <cdr:cNvSpPr txBox="1"/>
      </cdr:nvSpPr>
      <cdr:spPr>
        <a:xfrm xmlns:a="http://schemas.openxmlformats.org/drawingml/2006/main">
          <a:off x="2701394" y="3446176"/>
          <a:ext cx="1425444" cy="31978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mn-lt"/>
              <a:ea typeface="+mn-ea"/>
              <a:cs typeface="+mn-cs"/>
            </a:defRPr>
          </a:lvl2pPr>
          <a:lvl3pPr marL="914400" algn="l" rtl="0" fontAlgn="base">
            <a:spcBef>
              <a:spcPct val="0"/>
            </a:spcBef>
            <a:spcAft>
              <a:spcPct val="0"/>
            </a:spcAft>
            <a:defRPr kumimoji="1" kern="1200">
              <a:solidFill>
                <a:schemeClr val="tx1"/>
              </a:solidFill>
              <a:latin typeface="+mn-lt"/>
              <a:ea typeface="+mn-ea"/>
              <a:cs typeface="+mn-cs"/>
            </a:defRPr>
          </a:lvl3pPr>
          <a:lvl4pPr marL="1371600" algn="l" rtl="0" fontAlgn="base">
            <a:spcBef>
              <a:spcPct val="0"/>
            </a:spcBef>
            <a:spcAft>
              <a:spcPct val="0"/>
            </a:spcAft>
            <a:defRPr kumimoji="1" kern="1200">
              <a:solidFill>
                <a:schemeClr val="tx1"/>
              </a:solidFill>
              <a:latin typeface="+mn-lt"/>
              <a:ea typeface="+mn-ea"/>
              <a:cs typeface="+mn-cs"/>
            </a:defRPr>
          </a:lvl4pPr>
          <a:lvl5pPr marL="1828800" algn="l" rtl="0" fontAlgn="base">
            <a:spcBef>
              <a:spcPct val="0"/>
            </a:spcBef>
            <a:spcAft>
              <a:spcPct val="0"/>
            </a:spcAft>
            <a:defRPr kumimoji="1" kern="1200">
              <a:solidFill>
                <a:schemeClr val="tx1"/>
              </a:solidFill>
              <a:latin typeface="+mn-lt"/>
              <a:ea typeface="+mn-ea"/>
              <a:cs typeface="+mn-cs"/>
            </a:defRPr>
          </a:lvl5pPr>
          <a:lvl6pPr marL="2286000" algn="l" defTabSz="914400" rtl="0" eaLnBrk="1" latinLnBrk="0" hangingPunct="1">
            <a:defRPr kumimoji="1" kern="1200">
              <a:solidFill>
                <a:schemeClr val="tx1"/>
              </a:solidFill>
              <a:latin typeface="+mn-lt"/>
              <a:ea typeface="+mn-ea"/>
              <a:cs typeface="+mn-cs"/>
            </a:defRPr>
          </a:lvl6pPr>
          <a:lvl7pPr marL="2743200" algn="l" defTabSz="914400" rtl="0" eaLnBrk="1" latinLnBrk="0" hangingPunct="1">
            <a:defRPr kumimoji="1" kern="1200">
              <a:solidFill>
                <a:schemeClr val="tx1"/>
              </a:solidFill>
              <a:latin typeface="+mn-lt"/>
              <a:ea typeface="+mn-ea"/>
              <a:cs typeface="+mn-cs"/>
            </a:defRPr>
          </a:lvl7pPr>
          <a:lvl8pPr marL="3200400" algn="l" defTabSz="914400" rtl="0" eaLnBrk="1" latinLnBrk="0" hangingPunct="1">
            <a:defRPr kumimoji="1" kern="1200">
              <a:solidFill>
                <a:schemeClr val="tx1"/>
              </a:solidFill>
              <a:latin typeface="+mn-lt"/>
              <a:ea typeface="+mn-ea"/>
              <a:cs typeface="+mn-cs"/>
            </a:defRPr>
          </a:lvl8pPr>
          <a:lvl9pPr marL="3657600" algn="l" defTabSz="914400" rtl="0" eaLnBrk="1" latinLnBrk="0" hangingPunct="1">
            <a:defRPr kumimoji="1" kern="1200">
              <a:solidFill>
                <a:schemeClr val="tx1"/>
              </a:solidFill>
              <a:latin typeface="+mn-lt"/>
              <a:ea typeface="+mn-ea"/>
              <a:cs typeface="+mn-cs"/>
            </a:defRPr>
          </a:lvl9pPr>
        </a:lstStyle>
        <a:p xmlns:a="http://schemas.openxmlformats.org/drawingml/2006/main">
          <a:r>
            <a:rPr kumimoji="1" lang="ja-JP" altLang="en-US" sz="1600" dirty="0"/>
            <a:t>市町村数</a:t>
          </a:r>
          <a:r>
            <a:rPr kumimoji="1" lang="ja-JP" altLang="en-US" sz="1600" dirty="0" smtClean="0"/>
            <a:t>：</a:t>
          </a:r>
          <a:r>
            <a:rPr kumimoji="1" lang="en-US" altLang="ja-JP" sz="1600" dirty="0" smtClean="0"/>
            <a:t>43</a:t>
          </a:r>
          <a:endParaRPr kumimoji="1" lang="ja-JP" altLang="en-US" sz="1600" dirty="0"/>
        </a:p>
      </cdr:txBody>
    </cdr:sp>
  </cdr:relSizeAnchor>
</c:userShapes>
</file>

<file path=ppt/drawings/drawing10.xml><?xml version="1.0" encoding="utf-8"?>
<c:userShapes xmlns:c="http://schemas.openxmlformats.org/drawingml/2006/chart">
  <cdr:relSizeAnchor xmlns:cdr="http://schemas.openxmlformats.org/drawingml/2006/chartDrawing">
    <cdr:from>
      <cdr:x>0.55443</cdr:x>
      <cdr:y>0.03862</cdr:y>
    </cdr:from>
    <cdr:to>
      <cdr:x>0.64885</cdr:x>
      <cdr:y>0.19605</cdr:y>
    </cdr:to>
    <cdr:sp macro="" textlink="">
      <cdr:nvSpPr>
        <cdr:cNvPr id="2" name="テキスト ボックス 1"/>
        <cdr:cNvSpPr txBox="1"/>
      </cdr:nvSpPr>
      <cdr:spPr>
        <a:xfrm xmlns:a="http://schemas.openxmlformats.org/drawingml/2006/main">
          <a:off x="5369472" y="21776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0.53846</cdr:x>
      <cdr:y>0.01004</cdr:y>
    </cdr:from>
    <cdr:to>
      <cdr:x>0.57547</cdr:x>
      <cdr:y>0.04145</cdr:y>
    </cdr:to>
    <cdr:sp macro="" textlink="">
      <cdr:nvSpPr>
        <cdr:cNvPr id="4" name="テキスト ボックス 3"/>
        <cdr:cNvSpPr txBox="1"/>
      </cdr:nvSpPr>
      <cdr:spPr>
        <a:xfrm xmlns:a="http://schemas.openxmlformats.org/drawingml/2006/main">
          <a:off x="5040560" y="54505"/>
          <a:ext cx="346452" cy="170474"/>
        </a:xfrm>
        <a:prstGeom xmlns:a="http://schemas.openxmlformats.org/drawingml/2006/main" prst="rect">
          <a:avLst/>
        </a:prstGeom>
        <a:solidFill xmlns:a="http://schemas.openxmlformats.org/drawingml/2006/main">
          <a:srgbClr val="FFB7E2"/>
        </a:solidFill>
      </cdr:spPr>
      <cdr:txBody>
        <a:bodyPr xmlns:a="http://schemas.openxmlformats.org/drawingml/2006/main" vertOverflow="overflow" horzOverflow="overflow" wrap="none" lIns="36000" tIns="0" rIns="36000" bIns="36000" rtlCol="0" anchor="ctr">
          <a:noAutofit/>
        </a:bodyPr>
        <a:lstStyle xmlns:a="http://schemas.openxmlformats.org/drawingml/2006/main"/>
        <a:p xmlns:a="http://schemas.openxmlformats.org/drawingml/2006/main">
          <a:pPr algn="ctr"/>
          <a:r>
            <a:rPr lang="en-US" altLang="ja-JP" sz="1000" dirty="0"/>
            <a:t>0.2</a:t>
          </a:r>
          <a:r>
            <a:rPr lang="en-US" altLang="ja-JP" sz="1100" dirty="0"/>
            <a:t>%</a:t>
          </a:r>
          <a:endParaRPr lang="ja-JP" altLang="en-US" sz="1100" dirty="0"/>
        </a:p>
      </cdr:txBody>
    </cdr:sp>
  </cdr:relSizeAnchor>
  <cdr:relSizeAnchor xmlns:cdr="http://schemas.openxmlformats.org/drawingml/2006/chartDrawing">
    <cdr:from>
      <cdr:x>0.68273</cdr:x>
      <cdr:y>0.01634</cdr:y>
    </cdr:from>
    <cdr:to>
      <cdr:x>0.71974</cdr:x>
      <cdr:y>0.04775</cdr:y>
    </cdr:to>
    <cdr:sp macro="" textlink="">
      <cdr:nvSpPr>
        <cdr:cNvPr id="5" name="テキスト ボックス 1"/>
        <cdr:cNvSpPr txBox="1"/>
      </cdr:nvSpPr>
      <cdr:spPr>
        <a:xfrm xmlns:a="http://schemas.openxmlformats.org/drawingml/2006/main">
          <a:off x="6613525" y="95250"/>
          <a:ext cx="358513" cy="183098"/>
        </a:xfrm>
        <a:prstGeom xmlns:a="http://schemas.openxmlformats.org/drawingml/2006/main" prst="rect">
          <a:avLst/>
        </a:prstGeom>
        <a:solidFill xmlns:a="http://schemas.openxmlformats.org/drawingml/2006/main">
          <a:srgbClr val="FFB7E2"/>
        </a:solidFill>
      </cdr:spPr>
      <cdr:txBody>
        <a:bodyPr xmlns:a="http://schemas.openxmlformats.org/drawingml/2006/main" wrap="none" lIns="36000" tIns="0" rIns="36000" bIns="3600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000"/>
            <a:t>0.2</a:t>
          </a:r>
          <a:r>
            <a:rPr lang="en-US" altLang="ja-JP" sz="1100"/>
            <a:t>%</a:t>
          </a:r>
          <a:endParaRPr lang="ja-JP" altLang="en-US" sz="1100"/>
        </a:p>
      </cdr:txBody>
    </cdr:sp>
  </cdr:relSizeAnchor>
</c:userShapes>
</file>

<file path=ppt/drawings/drawing11.xml><?xml version="1.0" encoding="utf-8"?>
<c:userShapes xmlns:c="http://schemas.openxmlformats.org/drawingml/2006/chart">
  <cdr:relSizeAnchor xmlns:cdr="http://schemas.openxmlformats.org/drawingml/2006/chartDrawing">
    <cdr:from>
      <cdr:x>0.2255</cdr:x>
      <cdr:y>0.04575</cdr:y>
    </cdr:from>
    <cdr:to>
      <cdr:x>0.26251</cdr:x>
      <cdr:y>0.07716</cdr:y>
    </cdr:to>
    <cdr:sp macro="" textlink="">
      <cdr:nvSpPr>
        <cdr:cNvPr id="2" name="テキスト ボックス 1"/>
        <cdr:cNvSpPr txBox="1"/>
      </cdr:nvSpPr>
      <cdr:spPr>
        <a:xfrm xmlns:a="http://schemas.openxmlformats.org/drawingml/2006/main">
          <a:off x="2184400" y="266700"/>
          <a:ext cx="358513" cy="183098"/>
        </a:xfrm>
        <a:prstGeom xmlns:a="http://schemas.openxmlformats.org/drawingml/2006/main" prst="rect">
          <a:avLst/>
        </a:prstGeom>
        <a:solidFill xmlns:a="http://schemas.openxmlformats.org/drawingml/2006/main">
          <a:srgbClr val="FFB7E2"/>
        </a:solidFill>
      </cdr:spPr>
      <cdr:txBody>
        <a:bodyPr xmlns:a="http://schemas.openxmlformats.org/drawingml/2006/main" wrap="none" lIns="36000" tIns="0" rIns="36000" bIns="3600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000"/>
            <a:t>5.8</a:t>
          </a:r>
          <a:r>
            <a:rPr lang="en-US" altLang="ja-JP" sz="1100"/>
            <a:t>%</a:t>
          </a:r>
          <a:endParaRPr lang="ja-JP" altLang="en-US" sz="1100"/>
        </a:p>
      </cdr:txBody>
    </cdr:sp>
  </cdr:relSizeAnchor>
  <cdr:relSizeAnchor xmlns:cdr="http://schemas.openxmlformats.org/drawingml/2006/chartDrawing">
    <cdr:from>
      <cdr:x>0.2668</cdr:x>
      <cdr:y>0.24891</cdr:y>
    </cdr:from>
    <cdr:to>
      <cdr:x>0.30381</cdr:x>
      <cdr:y>0.28032</cdr:y>
    </cdr:to>
    <cdr:sp macro="" textlink="">
      <cdr:nvSpPr>
        <cdr:cNvPr id="5" name="テキスト ボックス 1"/>
        <cdr:cNvSpPr txBox="1"/>
      </cdr:nvSpPr>
      <cdr:spPr>
        <a:xfrm xmlns:a="http://schemas.openxmlformats.org/drawingml/2006/main">
          <a:off x="2584450" y="1450975"/>
          <a:ext cx="358513" cy="183098"/>
        </a:xfrm>
        <a:prstGeom xmlns:a="http://schemas.openxmlformats.org/drawingml/2006/main" prst="rect">
          <a:avLst/>
        </a:prstGeom>
        <a:solidFill xmlns:a="http://schemas.openxmlformats.org/drawingml/2006/main">
          <a:srgbClr val="FFB7E2"/>
        </a:solidFill>
      </cdr:spPr>
      <cdr:txBody>
        <a:bodyPr xmlns:a="http://schemas.openxmlformats.org/drawingml/2006/main" wrap="none" lIns="36000" tIns="0" rIns="36000" bIns="3600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000"/>
            <a:t>81.1</a:t>
          </a:r>
          <a:r>
            <a:rPr lang="en-US" altLang="ja-JP" sz="1100"/>
            <a:t>%</a:t>
          </a:r>
          <a:endParaRPr lang="ja-JP" alt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0.0303</cdr:x>
      <cdr:y>0.03409</cdr:y>
    </cdr:from>
    <cdr:to>
      <cdr:x>0.34279</cdr:x>
      <cdr:y>0.1897</cdr:y>
    </cdr:to>
    <cdr:sp macro="" textlink="">
      <cdr:nvSpPr>
        <cdr:cNvPr id="2" name="テキスト ボックス 19"/>
        <cdr:cNvSpPr txBox="1"/>
      </cdr:nvSpPr>
      <cdr:spPr>
        <a:xfrm xmlns:a="http://schemas.openxmlformats.org/drawingml/2006/main">
          <a:off x="144016" y="131475"/>
          <a:ext cx="1485156" cy="60016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100" dirty="0"/>
            <a:t>市町村数：</a:t>
          </a:r>
          <a:r>
            <a:rPr kumimoji="1" lang="en-US" altLang="ja-JP" sz="1100" dirty="0"/>
            <a:t>43</a:t>
          </a:r>
          <a:r>
            <a:rPr kumimoji="1" lang="ja-JP" altLang="en-US" sz="1100" dirty="0"/>
            <a:t>　</a:t>
          </a:r>
          <a:endParaRPr kumimoji="1" lang="en-US" altLang="ja-JP" sz="1100" dirty="0" smtClean="0"/>
        </a:p>
        <a:p xmlns:a="http://schemas.openxmlformats.org/drawingml/2006/main">
          <a:r>
            <a:rPr kumimoji="1" lang="ja-JP" altLang="en-US" sz="1100" dirty="0" smtClean="0"/>
            <a:t>複数</a:t>
          </a:r>
          <a:r>
            <a:rPr kumimoji="1" lang="ja-JP" altLang="en-US" sz="1100" dirty="0"/>
            <a:t>回答有</a:t>
          </a:r>
          <a:endParaRPr kumimoji="1" lang="en-US" altLang="ja-JP" sz="1100" dirty="0"/>
        </a:p>
        <a:p xmlns:a="http://schemas.openxmlformats.org/drawingml/2006/main">
          <a:endParaRPr kumimoji="1" lang="en-US" altLang="ja-JP"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0.60988</cdr:x>
      <cdr:y>0.8826</cdr:y>
    </cdr:from>
    <cdr:to>
      <cdr:x>1</cdr:x>
      <cdr:y>0.97781</cdr:y>
    </cdr:to>
    <cdr:sp macro="" textlink="">
      <cdr:nvSpPr>
        <cdr:cNvPr id="2" name="テキスト ボックス 19"/>
        <cdr:cNvSpPr txBox="1"/>
      </cdr:nvSpPr>
      <cdr:spPr>
        <a:xfrm xmlns:a="http://schemas.openxmlformats.org/drawingml/2006/main">
          <a:off x="2363944" y="3423529"/>
          <a:ext cx="1512167" cy="3693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800" dirty="0"/>
            <a:t>市町村数：</a:t>
          </a:r>
          <a:r>
            <a:rPr kumimoji="1" lang="en-US" altLang="ja-JP" sz="1800" dirty="0"/>
            <a:t>43</a:t>
          </a:r>
          <a:endParaRPr kumimoji="1" lang="ja-JP" altLang="en-US" sz="1800" dirty="0"/>
        </a:p>
      </cdr:txBody>
    </cdr:sp>
  </cdr:relSizeAnchor>
</c:userShapes>
</file>

<file path=ppt/drawings/drawing4.xml><?xml version="1.0" encoding="utf-8"?>
<c:userShapes xmlns:c="http://schemas.openxmlformats.org/drawingml/2006/chart">
  <cdr:relSizeAnchor xmlns:cdr="http://schemas.openxmlformats.org/drawingml/2006/chartDrawing">
    <cdr:from>
      <cdr:x>0.60722</cdr:x>
      <cdr:y>0.92084</cdr:y>
    </cdr:from>
    <cdr:to>
      <cdr:x>1</cdr:x>
      <cdr:y>1</cdr:y>
    </cdr:to>
    <cdr:sp macro="" textlink="">
      <cdr:nvSpPr>
        <cdr:cNvPr id="2" name="テキスト ボックス 19"/>
        <cdr:cNvSpPr txBox="1"/>
      </cdr:nvSpPr>
      <cdr:spPr>
        <a:xfrm xmlns:a="http://schemas.openxmlformats.org/drawingml/2006/main">
          <a:off x="2382831" y="3580213"/>
          <a:ext cx="1541315"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400" dirty="0"/>
            <a:t>合計人数：</a:t>
          </a:r>
          <a:r>
            <a:rPr kumimoji="1" lang="en-US" altLang="ja-JP" sz="1400" dirty="0"/>
            <a:t>368</a:t>
          </a:r>
          <a:r>
            <a:rPr kumimoji="1" lang="ja-JP" altLang="en-US" sz="1400" dirty="0"/>
            <a:t>人</a:t>
          </a:r>
        </a:p>
      </cdr:txBody>
    </cdr:sp>
  </cdr:relSizeAnchor>
</c:userShapes>
</file>

<file path=ppt/drawings/drawing5.xml><?xml version="1.0" encoding="utf-8"?>
<c:userShapes xmlns:c="http://schemas.openxmlformats.org/drawingml/2006/chart">
  <cdr:relSizeAnchor xmlns:cdr="http://schemas.openxmlformats.org/drawingml/2006/chartDrawing">
    <cdr:from>
      <cdr:x>0.07459</cdr:x>
      <cdr:y>0.91765</cdr:y>
    </cdr:from>
    <cdr:to>
      <cdr:x>0.86247</cdr:x>
      <cdr:y>0.98415</cdr:y>
    </cdr:to>
    <cdr:sp macro="" textlink="">
      <cdr:nvSpPr>
        <cdr:cNvPr id="2" name="テキスト ボックス 19"/>
        <cdr:cNvSpPr txBox="1"/>
      </cdr:nvSpPr>
      <cdr:spPr>
        <a:xfrm xmlns:a="http://schemas.openxmlformats.org/drawingml/2006/main">
          <a:off x="354484" y="3822371"/>
          <a:ext cx="3744416" cy="27700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200" dirty="0"/>
            <a:t>※1</a:t>
          </a:r>
          <a:r>
            <a:rPr kumimoji="1" lang="ja-JP" altLang="en-US" sz="1200" dirty="0"/>
            <a:t>人の者が複数の資格を有する場合は、複数計上。</a:t>
          </a:r>
          <a:endParaRPr kumimoji="1" lang="en-US" altLang="ja-JP" sz="1200" dirty="0"/>
        </a:p>
      </cdr:txBody>
    </cdr:sp>
  </cdr:relSizeAnchor>
</c:userShapes>
</file>

<file path=ppt/drawings/drawing6.xml><?xml version="1.0" encoding="utf-8"?>
<c:userShapes xmlns:c="http://schemas.openxmlformats.org/drawingml/2006/chart">
  <cdr:relSizeAnchor xmlns:cdr="http://schemas.openxmlformats.org/drawingml/2006/chartDrawing">
    <cdr:from>
      <cdr:x>0.73171</cdr:x>
      <cdr:y>0.9005</cdr:y>
    </cdr:from>
    <cdr:to>
      <cdr:x>1</cdr:x>
      <cdr:y>0.98301</cdr:y>
    </cdr:to>
    <cdr:sp macro="" textlink="">
      <cdr:nvSpPr>
        <cdr:cNvPr id="2" name="テキスト ボックス 19"/>
        <cdr:cNvSpPr txBox="1"/>
      </cdr:nvSpPr>
      <cdr:spPr>
        <a:xfrm xmlns:a="http://schemas.openxmlformats.org/drawingml/2006/main">
          <a:off x="3229061" y="3358935"/>
          <a:ext cx="1183973"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400" dirty="0"/>
            <a:t>市町村数：</a:t>
          </a:r>
          <a:r>
            <a:rPr kumimoji="1" lang="en-US" altLang="ja-JP" sz="1400" dirty="0"/>
            <a:t>43</a:t>
          </a:r>
          <a:endParaRPr kumimoji="1" lang="ja-JP" altLang="en-US" sz="1400" dirty="0"/>
        </a:p>
      </cdr:txBody>
    </cdr:sp>
  </cdr:relSizeAnchor>
</c:userShapes>
</file>

<file path=ppt/drawings/drawing7.xml><?xml version="1.0" encoding="utf-8"?>
<c:userShapes xmlns:c="http://schemas.openxmlformats.org/drawingml/2006/chart">
  <cdr:relSizeAnchor xmlns:cdr="http://schemas.openxmlformats.org/drawingml/2006/chartDrawing">
    <cdr:from>
      <cdr:x>0.65279</cdr:x>
      <cdr:y>0.01443</cdr:y>
    </cdr:from>
    <cdr:to>
      <cdr:x>0.82898</cdr:x>
      <cdr:y>0.08124</cdr:y>
    </cdr:to>
    <cdr:sp macro="" textlink="">
      <cdr:nvSpPr>
        <cdr:cNvPr id="2" name="テキスト ボックス 1"/>
        <cdr:cNvSpPr txBox="1"/>
      </cdr:nvSpPr>
      <cdr:spPr>
        <a:xfrm xmlns:a="http://schemas.openxmlformats.org/drawingml/2006/main">
          <a:off x="6196932" y="60826"/>
          <a:ext cx="1672632" cy="2815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100"/>
            <a:t>※</a:t>
          </a:r>
          <a:r>
            <a:rPr lang="ja-JP" altLang="en-US" sz="1100"/>
            <a:t>専門部会は除く</a:t>
          </a:r>
        </a:p>
      </cdr:txBody>
    </cdr:sp>
  </cdr:relSizeAnchor>
</c:userShapes>
</file>

<file path=ppt/drawings/drawing8.xml><?xml version="1.0" encoding="utf-8"?>
<c:userShapes xmlns:c="http://schemas.openxmlformats.org/drawingml/2006/chart">
  <cdr:relSizeAnchor xmlns:cdr="http://schemas.openxmlformats.org/drawingml/2006/chartDrawing">
    <cdr:from>
      <cdr:x>0.67809</cdr:x>
      <cdr:y>0.10036</cdr:y>
    </cdr:from>
    <cdr:to>
      <cdr:x>1</cdr:x>
      <cdr:y>0.25016</cdr:y>
    </cdr:to>
    <cdr:sp macro="" textlink="">
      <cdr:nvSpPr>
        <cdr:cNvPr id="2" name="テキスト ボックス 19"/>
        <cdr:cNvSpPr txBox="1"/>
      </cdr:nvSpPr>
      <cdr:spPr>
        <a:xfrm xmlns:a="http://schemas.openxmlformats.org/drawingml/2006/main">
          <a:off x="2947025" y="424136"/>
          <a:ext cx="1399014" cy="63311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000" dirty="0"/>
            <a:t>※</a:t>
          </a:r>
          <a:r>
            <a:rPr kumimoji="1" lang="ja-JP" altLang="en-US" sz="1000" dirty="0"/>
            <a:t>専門部会</a:t>
          </a:r>
          <a:r>
            <a:rPr kumimoji="1" lang="en-US" altLang="ja-JP" sz="1000" dirty="0"/>
            <a:t>(</a:t>
          </a:r>
          <a:r>
            <a:rPr kumimoji="1" lang="ja-JP" altLang="en-US" sz="1000" dirty="0"/>
            <a:t>課題別</a:t>
          </a:r>
          <a:r>
            <a:rPr kumimoji="1" lang="en-US" altLang="ja-JP" sz="1000" dirty="0" smtClean="0"/>
            <a:t>)</a:t>
          </a:r>
        </a:p>
        <a:p xmlns:a="http://schemas.openxmlformats.org/drawingml/2006/main">
          <a:r>
            <a:rPr kumimoji="1" lang="en-US" altLang="ja-JP" sz="1000" dirty="0"/>
            <a:t> </a:t>
          </a:r>
          <a:r>
            <a:rPr kumimoji="1" lang="ja-JP" altLang="en-US" sz="1000" dirty="0"/>
            <a:t>　</a:t>
          </a:r>
          <a:r>
            <a:rPr kumimoji="1" lang="ja-JP" altLang="en-US" sz="1000" dirty="0" smtClean="0"/>
            <a:t> 設置</a:t>
          </a:r>
          <a:r>
            <a:rPr kumimoji="1" lang="ja-JP" altLang="en-US" sz="1000" dirty="0"/>
            <a:t>市町村数</a:t>
          </a:r>
          <a:r>
            <a:rPr kumimoji="1" lang="ja-JP" altLang="en-US" sz="1000" dirty="0" smtClean="0"/>
            <a:t>：</a:t>
          </a:r>
          <a:r>
            <a:rPr kumimoji="1" lang="en-US" altLang="ja-JP" sz="1000" dirty="0" smtClean="0"/>
            <a:t>32</a:t>
          </a:r>
          <a:endParaRPr kumimoji="1" lang="en-US" altLang="ja-JP" sz="1000" dirty="0"/>
        </a:p>
        <a:p xmlns:a="http://schemas.openxmlformats.org/drawingml/2006/main">
          <a:pPr>
            <a:lnSpc>
              <a:spcPts val="700"/>
            </a:lnSpc>
          </a:pPr>
          <a:endParaRPr kumimoji="1" lang="en-US" altLang="ja-JP" sz="1000" dirty="0"/>
        </a:p>
        <a:p xmlns:a="http://schemas.openxmlformats.org/drawingml/2006/main">
          <a:pPr>
            <a:lnSpc>
              <a:spcPts val="700"/>
            </a:lnSpc>
          </a:pPr>
          <a:r>
            <a:rPr kumimoji="1" lang="en-US" altLang="ja-JP" sz="1000" dirty="0"/>
            <a:t>※</a:t>
          </a:r>
          <a:r>
            <a:rPr kumimoji="1" lang="ja-JP" altLang="en-US" sz="1000" dirty="0"/>
            <a:t>複数回答あり</a:t>
          </a:r>
          <a:endParaRPr kumimoji="1" lang="en-US" altLang="ja-JP" sz="1000" dirty="0"/>
        </a:p>
      </cdr:txBody>
    </cdr:sp>
  </cdr:relSizeAnchor>
</c:userShapes>
</file>

<file path=ppt/drawings/drawing9.xml><?xml version="1.0" encoding="utf-8"?>
<c:userShapes xmlns:c="http://schemas.openxmlformats.org/drawingml/2006/chart">
  <cdr:relSizeAnchor xmlns:cdr="http://schemas.openxmlformats.org/drawingml/2006/chartDrawing">
    <cdr:from>
      <cdr:x>0.74306</cdr:x>
      <cdr:y>0.13652</cdr:y>
    </cdr:from>
    <cdr:to>
      <cdr:x>1</cdr:x>
      <cdr:y>0.20923</cdr:y>
    </cdr:to>
    <cdr:sp macro="" textlink="">
      <cdr:nvSpPr>
        <cdr:cNvPr id="2" name="テキスト ボックス 19"/>
        <cdr:cNvSpPr txBox="1"/>
      </cdr:nvSpPr>
      <cdr:spPr>
        <a:xfrm xmlns:a="http://schemas.openxmlformats.org/drawingml/2006/main">
          <a:off x="3171121" y="585329"/>
          <a:ext cx="1096507" cy="31176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1000" dirty="0"/>
            <a:t>※</a:t>
          </a:r>
          <a:r>
            <a:rPr kumimoji="1" lang="ja-JP" altLang="en-US" sz="1000" dirty="0"/>
            <a:t>複数回答あり</a:t>
          </a:r>
          <a:endParaRPr kumimoji="1" lang="en-US" altLang="ja-JP" sz="1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3232" tIns="46616" rIns="93232" bIns="46616" rtlCol="0"/>
          <a:lstStyle>
            <a:lvl1pPr algn="l">
              <a:defRPr sz="1200"/>
            </a:lvl1pPr>
          </a:lstStyle>
          <a:p>
            <a:pPr>
              <a:defRPr/>
            </a:pPr>
            <a:r>
              <a:rPr lang="zh-TW" altLang="en-US" smtClean="0"/>
              <a:t>＜厚生労働省調査＞</a:t>
            </a:r>
            <a:endParaRPr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3232" tIns="46616" rIns="93232" bIns="46616" rtlCol="0"/>
          <a:lstStyle>
            <a:lvl1pPr algn="r">
              <a:defRPr sz="1200"/>
            </a:lvl1pPr>
          </a:lstStyle>
          <a:p>
            <a:pPr>
              <a:defRPr/>
            </a:pPr>
            <a:fld id="{5CFBA6DB-87EB-4ED7-94FD-785FD9651780}" type="datetimeFigureOut">
              <a:rPr lang="ja-JP" altLang="en-US"/>
              <a:pPr>
                <a:defRPr/>
              </a:pPr>
              <a:t>2022/9/13</a:t>
            </a:fld>
            <a:endParaRPr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3232" tIns="46616" rIns="93232" bIns="46616" rtlCol="0" anchor="b"/>
          <a:lstStyle>
            <a:lvl1pPr algn="l">
              <a:defRPr sz="1200"/>
            </a:lvl1pPr>
          </a:lstStyle>
          <a:p>
            <a:pPr>
              <a:defRPr/>
            </a:pPr>
            <a:endParaRPr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3232" tIns="46616" rIns="93232" bIns="46616" rtlCol="0" anchor="b"/>
          <a:lstStyle>
            <a:lvl1pPr algn="r">
              <a:defRPr sz="1200"/>
            </a:lvl1pPr>
          </a:lstStyle>
          <a:p>
            <a:pPr>
              <a:defRPr/>
            </a:pPr>
            <a:fld id="{3D777674-200D-415E-8998-2082836C8C1D}" type="slidenum">
              <a:rPr lang="ja-JP" altLang="en-US"/>
              <a:pPr>
                <a:defRPr/>
              </a:pPr>
              <a:t>‹#›</a:t>
            </a:fld>
            <a:endParaRPr lang="ja-JP" altLang="en-US"/>
          </a:p>
        </p:txBody>
      </p:sp>
    </p:spTree>
    <p:extLst>
      <p:ext uri="{BB962C8B-B14F-4D97-AF65-F5344CB8AC3E}">
        <p14:creationId xmlns:p14="http://schemas.microsoft.com/office/powerpoint/2010/main" val="917212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r>
              <a:rPr kumimoji="1" lang="zh-TW" altLang="en-US" smtClean="0"/>
              <a:t>＜厚生労働省調査＞</a:t>
            </a:r>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E5084AAD-7E0B-49D9-9901-50A4900B8497}" type="datetimeFigureOut">
              <a:rPr kumimoji="1" lang="ja-JP" altLang="en-US" smtClean="0"/>
              <a:t>2022/9/13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0404C3F1-1DA3-4266-8368-46EC9EF178CA}" type="slidenum">
              <a:rPr kumimoji="1" lang="ja-JP" altLang="en-US" smtClean="0"/>
              <a:t>‹#›</a:t>
            </a:fld>
            <a:endParaRPr kumimoji="1" lang="ja-JP" altLang="en-US"/>
          </a:p>
        </p:txBody>
      </p:sp>
    </p:spTree>
    <p:extLst>
      <p:ext uri="{BB962C8B-B14F-4D97-AF65-F5344CB8AC3E}">
        <p14:creationId xmlns:p14="http://schemas.microsoft.com/office/powerpoint/2010/main" val="10382909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4</a:t>
            </a:fld>
            <a:endParaRPr kumimoji="1" lang="ja-JP" altLang="en-US"/>
          </a:p>
        </p:txBody>
      </p:sp>
    </p:spTree>
    <p:extLst>
      <p:ext uri="{BB962C8B-B14F-4D97-AF65-F5344CB8AC3E}">
        <p14:creationId xmlns:p14="http://schemas.microsoft.com/office/powerpoint/2010/main" val="67900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794525" rtl="0" eaLnBrk="1" fontAlgn="auto" latinLnBrk="0" hangingPunct="1">
              <a:lnSpc>
                <a:spcPct val="100000"/>
              </a:lnSpc>
              <a:spcBef>
                <a:spcPts val="0"/>
              </a:spcBef>
              <a:spcAft>
                <a:spcPts val="0"/>
              </a:spcAft>
              <a:buClrTx/>
              <a:buSzTx/>
              <a:buFontTx/>
              <a:buNone/>
              <a:tabLst/>
              <a:defRPr/>
            </a:pPr>
            <a:fld id="{A10BB32E-0FBE-4A1C-9B8F-AB329B73D779}"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794525"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9297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19</a:t>
            </a:fld>
            <a:endParaRPr kumimoji="1" lang="ja-JP" altLang="en-US"/>
          </a:p>
        </p:txBody>
      </p:sp>
    </p:spTree>
    <p:extLst>
      <p:ext uri="{BB962C8B-B14F-4D97-AF65-F5344CB8AC3E}">
        <p14:creationId xmlns:p14="http://schemas.microsoft.com/office/powerpoint/2010/main" val="228361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4C3F1-1DA3-4266-8368-46EC9EF178CA}" type="slidenum">
              <a:rPr kumimoji="1" lang="ja-JP" altLang="en-US" smtClean="0"/>
              <a:t>20</a:t>
            </a:fld>
            <a:endParaRPr kumimoji="1" lang="ja-JP" altLang="en-US"/>
          </a:p>
        </p:txBody>
      </p:sp>
    </p:spTree>
    <p:extLst>
      <p:ext uri="{BB962C8B-B14F-4D97-AF65-F5344CB8AC3E}">
        <p14:creationId xmlns:p14="http://schemas.microsoft.com/office/powerpoint/2010/main" val="191497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77A5434B-A65E-4D84-A2F4-2C04A37D728C}" type="datetime1">
              <a:rPr lang="ja-JP" altLang="en-US" smtClean="0"/>
              <a:t>2022/9/13</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8DC97FBB-E572-4091-9B88-EDE88A0C1CE2}" type="slidenum">
              <a:rPr lang="ja-JP" altLang="en-US" smtClean="0"/>
              <a:pPr>
                <a:defRPr/>
              </a:pPr>
              <a:t>‹#›</a:t>
            </a:fld>
            <a:endParaRPr lang="ja-JP" altLang="en-US"/>
          </a:p>
        </p:txBody>
      </p:sp>
    </p:spTree>
    <p:extLst>
      <p:ext uri="{BB962C8B-B14F-4D97-AF65-F5344CB8AC3E}">
        <p14:creationId xmlns:p14="http://schemas.microsoft.com/office/powerpoint/2010/main" val="209034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C81CC0F9-86F9-4BA6-804D-8236B287DA3A}" type="datetime1">
              <a:rPr lang="ja-JP" altLang="en-US" smtClean="0"/>
              <a:t>2022/9/13</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211215C8-DAD3-439E-9428-30AFAB7D56E7}" type="slidenum">
              <a:rPr lang="ja-JP" altLang="en-US" smtClean="0"/>
              <a:pPr>
                <a:defRPr/>
              </a:pPr>
              <a:t>‹#›</a:t>
            </a:fld>
            <a:endParaRPr lang="ja-JP" altLang="en-US"/>
          </a:p>
        </p:txBody>
      </p:sp>
    </p:spTree>
    <p:extLst>
      <p:ext uri="{BB962C8B-B14F-4D97-AF65-F5344CB8AC3E}">
        <p14:creationId xmlns:p14="http://schemas.microsoft.com/office/powerpoint/2010/main" val="328665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E49A6DE2-E392-4DE9-9BF5-7205F17F2124}" type="datetime1">
              <a:rPr lang="ja-JP" altLang="en-US" smtClean="0"/>
              <a:t>2022/9/13</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545B9D90-8439-4E1E-89F1-97FDC5DBA99C}" type="slidenum">
              <a:rPr lang="ja-JP" altLang="en-US" smtClean="0"/>
              <a:pPr>
                <a:defRPr/>
              </a:pPr>
              <a:t>‹#›</a:t>
            </a:fld>
            <a:endParaRPr lang="ja-JP" altLang="en-US"/>
          </a:p>
        </p:txBody>
      </p:sp>
    </p:spTree>
    <p:extLst>
      <p:ext uri="{BB962C8B-B14F-4D97-AF65-F5344CB8AC3E}">
        <p14:creationId xmlns:p14="http://schemas.microsoft.com/office/powerpoint/2010/main" val="228485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2065DF5-09F9-4628-9CEF-819A88D6EF6D}"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E21C6D18-1F89-4A7D-A60A-80A88B92441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72165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09721E8-EBC3-4FE6-9D54-EF091A4EFB81}"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4E606F1E-EC57-4BDA-A3C5-9E1A5B386B2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51822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6"/>
          </a:xfrm>
        </p:spPr>
        <p:txBody>
          <a:bodyPr anchor="t"/>
          <a:lstStyle>
            <a:lvl1pPr algn="l">
              <a:defRPr sz="34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700">
                <a:solidFill>
                  <a:schemeClr val="tx1">
                    <a:tint val="75000"/>
                  </a:schemeClr>
                </a:solidFill>
              </a:defRPr>
            </a:lvl1pPr>
            <a:lvl2pPr marL="389626" indent="0">
              <a:buNone/>
              <a:defRPr sz="1500">
                <a:solidFill>
                  <a:schemeClr val="tx1">
                    <a:tint val="75000"/>
                  </a:schemeClr>
                </a:solidFill>
              </a:defRPr>
            </a:lvl2pPr>
            <a:lvl3pPr marL="779252" indent="0">
              <a:buNone/>
              <a:defRPr sz="1400">
                <a:solidFill>
                  <a:schemeClr val="tx1">
                    <a:tint val="75000"/>
                  </a:schemeClr>
                </a:solidFill>
              </a:defRPr>
            </a:lvl3pPr>
            <a:lvl4pPr marL="1168878" indent="0">
              <a:buNone/>
              <a:defRPr sz="1200">
                <a:solidFill>
                  <a:schemeClr val="tx1">
                    <a:tint val="75000"/>
                  </a:schemeClr>
                </a:solidFill>
              </a:defRPr>
            </a:lvl4pPr>
            <a:lvl5pPr marL="1558503" indent="0">
              <a:buNone/>
              <a:defRPr sz="1200">
                <a:solidFill>
                  <a:schemeClr val="tx1">
                    <a:tint val="75000"/>
                  </a:schemeClr>
                </a:solidFill>
              </a:defRPr>
            </a:lvl5pPr>
            <a:lvl6pPr marL="1948129" indent="0">
              <a:buNone/>
              <a:defRPr sz="1200">
                <a:solidFill>
                  <a:schemeClr val="tx1">
                    <a:tint val="75000"/>
                  </a:schemeClr>
                </a:solidFill>
              </a:defRPr>
            </a:lvl6pPr>
            <a:lvl7pPr marL="2337755" indent="0">
              <a:buNone/>
              <a:defRPr sz="1200">
                <a:solidFill>
                  <a:schemeClr val="tx1">
                    <a:tint val="75000"/>
                  </a:schemeClr>
                </a:solidFill>
              </a:defRPr>
            </a:lvl7pPr>
            <a:lvl8pPr marL="2727381" indent="0">
              <a:buNone/>
              <a:defRPr sz="1200">
                <a:solidFill>
                  <a:schemeClr val="tx1">
                    <a:tint val="75000"/>
                  </a:schemeClr>
                </a:solidFill>
              </a:defRPr>
            </a:lvl8pPr>
            <a:lvl9pPr marL="3117007" indent="0">
              <a:buNone/>
              <a:defRPr sz="12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F1121ACE-CAB4-47B6-8B45-3E8118A42712}"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421C75CD-5F6D-4FAB-9D1D-DEB68BE8346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76712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C0E68518-616F-446F-874C-1468549A6530}"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78768151-4772-4C10-AA6D-60D64405E14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41358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3"/>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3"/>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5B2616CB-3223-4D68-97F4-4BC745B2135D}"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DF4BB973-D674-4942-AB45-F70BEC41A8B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67343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B85A7211-65ED-47F1-9886-58FC4893A108}"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CA8759C8-F766-4195-B946-6F85F6D1F2E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02483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83C230A4-8E9C-4D2C-AAA8-19BFA62D3890}"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0A863AE5-A7D1-4C97-B45B-2A4B57D632C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5508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49"/>
            <a:ext cx="3008313" cy="1162051"/>
          </a:xfrm>
        </p:spPr>
        <p:txBody>
          <a:bodyPr anchor="b"/>
          <a:lstStyle>
            <a:lvl1pPr algn="l">
              <a:defRPr sz="17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4"/>
            <a:ext cx="5111750" cy="5853113"/>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1EC13A5E-9AE0-4724-8ECA-70F2355B3026}"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DDE72B14-6231-4912-BEC2-31F2B601CF7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6342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D3FE1D5D-4296-404C-893B-8A3EEEB91AC7}" type="datetime1">
              <a:rPr lang="ja-JP" altLang="en-US" smtClean="0"/>
              <a:t>2022/9/13</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08C0B7E9-49C2-4EF2-86B7-39D4016E13D8}" type="slidenum">
              <a:rPr lang="ja-JP" altLang="en-US" smtClean="0"/>
              <a:pPr>
                <a:defRPr/>
              </a:pPr>
              <a:t>‹#›</a:t>
            </a:fld>
            <a:endParaRPr lang="ja-JP" altLang="en-US"/>
          </a:p>
        </p:txBody>
      </p:sp>
    </p:spTree>
    <p:extLst>
      <p:ext uri="{BB962C8B-B14F-4D97-AF65-F5344CB8AC3E}">
        <p14:creationId xmlns:p14="http://schemas.microsoft.com/office/powerpoint/2010/main" val="4133345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40"/>
          </a:xfrm>
        </p:spPr>
        <p:txBody>
          <a:bodyPr anchor="b"/>
          <a:lstStyle>
            <a:lvl1pPr algn="l">
              <a:defRPr sz="17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3"/>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53166927-038A-4469-BAEC-DCF59B366793}"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74C50A5F-F2B7-4EF4-BD57-7231071CC6D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54887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0AD0958-3A20-4CDE-9F5F-9BA3AF78E491}"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8AA200D1-09B6-4CBE-8925-BCBF607495F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09517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F6AEAB3-6842-4919-895E-30A3D635984D}"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B1B1757B-92B5-4642-A35F-9EB53CF160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6395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4FDF2888-5A08-4B0B-BE41-994AB632C1BD}" type="datetime1">
              <a:rPr lang="ja-JP" altLang="en-US" smtClean="0"/>
              <a:t>2022/9/13</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A897CBE9-0BBB-4683-8517-93D2EC3FBE5C}" type="slidenum">
              <a:rPr lang="ja-JP" altLang="en-US" smtClean="0"/>
              <a:pPr>
                <a:defRPr/>
              </a:pPr>
              <a:t>‹#›</a:t>
            </a:fld>
            <a:endParaRPr lang="ja-JP" altLang="en-US"/>
          </a:p>
        </p:txBody>
      </p:sp>
    </p:spTree>
    <p:extLst>
      <p:ext uri="{BB962C8B-B14F-4D97-AF65-F5344CB8AC3E}">
        <p14:creationId xmlns:p14="http://schemas.microsoft.com/office/powerpoint/2010/main" val="282014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A4BC3E7A-4A27-47C7-A961-75C86ED62105}" type="datetime1">
              <a:rPr lang="ja-JP" altLang="en-US" smtClean="0"/>
              <a:t>2022/9/13</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48574D9C-41D5-459D-80F8-12D00FAE3A64}" type="slidenum">
              <a:rPr lang="ja-JP" altLang="en-US" smtClean="0"/>
              <a:pPr>
                <a:defRPr/>
              </a:pPr>
              <a:t>‹#›</a:t>
            </a:fld>
            <a:endParaRPr lang="ja-JP" altLang="en-US"/>
          </a:p>
        </p:txBody>
      </p:sp>
    </p:spTree>
    <p:extLst>
      <p:ext uri="{BB962C8B-B14F-4D97-AF65-F5344CB8AC3E}">
        <p14:creationId xmlns:p14="http://schemas.microsoft.com/office/powerpoint/2010/main" val="230394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B22CEEA2-3C1D-45EE-8790-1DD02CD71D09}" type="datetime1">
              <a:rPr lang="ja-JP" altLang="en-US" smtClean="0"/>
              <a:t>2022/9/13</a:t>
            </a:fld>
            <a:endParaRPr lang="ja-JP" altLang="en-US"/>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pPr>
              <a:defRPr/>
            </a:pPr>
            <a:fld id="{7E0F731F-1FFC-4D3B-A9BF-D2262DDA4303}" type="slidenum">
              <a:rPr lang="ja-JP" altLang="en-US" smtClean="0"/>
              <a:pPr>
                <a:defRPr/>
              </a:pPr>
              <a:t>‹#›</a:t>
            </a:fld>
            <a:endParaRPr lang="ja-JP" altLang="en-US"/>
          </a:p>
        </p:txBody>
      </p:sp>
    </p:spTree>
    <p:extLst>
      <p:ext uri="{BB962C8B-B14F-4D97-AF65-F5344CB8AC3E}">
        <p14:creationId xmlns:p14="http://schemas.microsoft.com/office/powerpoint/2010/main" val="316782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F42B5712-937A-4810-B232-00569AFD2807}" type="datetime1">
              <a:rPr lang="ja-JP" altLang="en-US" smtClean="0"/>
              <a:t>2022/9/13</a:t>
            </a:fld>
            <a:endParaRPr lang="ja-JP" altLang="en-US"/>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pPr>
              <a:defRPr/>
            </a:pPr>
            <a:fld id="{CA0C6853-E43F-4DEA-A604-BD79CDD22A13}" type="slidenum">
              <a:rPr lang="ja-JP" altLang="en-US" smtClean="0"/>
              <a:pPr>
                <a:defRPr/>
              </a:pPr>
              <a:t>‹#›</a:t>
            </a:fld>
            <a:endParaRPr lang="ja-JP" altLang="en-US"/>
          </a:p>
        </p:txBody>
      </p:sp>
    </p:spTree>
    <p:extLst>
      <p:ext uri="{BB962C8B-B14F-4D97-AF65-F5344CB8AC3E}">
        <p14:creationId xmlns:p14="http://schemas.microsoft.com/office/powerpoint/2010/main" val="384799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8E70B3A2-0380-43A7-B12F-56BB935E8EF4}" type="datetime1">
              <a:rPr lang="ja-JP" altLang="en-US" smtClean="0"/>
              <a:t>2022/9/13</a:t>
            </a:fld>
            <a:endParaRPr lang="ja-JP" altLang="en-US"/>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pPr>
              <a:defRPr/>
            </a:pPr>
            <a:fld id="{A4073C42-6A3B-4481-9A5D-F17DC83FF158}" type="slidenum">
              <a:rPr lang="ja-JP" altLang="en-US" smtClean="0"/>
              <a:pPr>
                <a:defRPr/>
              </a:pPr>
              <a:t>‹#›</a:t>
            </a:fld>
            <a:endParaRPr lang="ja-JP" altLang="en-US"/>
          </a:p>
        </p:txBody>
      </p:sp>
    </p:spTree>
    <p:extLst>
      <p:ext uri="{BB962C8B-B14F-4D97-AF65-F5344CB8AC3E}">
        <p14:creationId xmlns:p14="http://schemas.microsoft.com/office/powerpoint/2010/main" val="256659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C7CEEA60-C73C-416B-8FBF-C9BFD3ACF54E}" type="datetime1">
              <a:rPr lang="ja-JP" altLang="en-US" smtClean="0"/>
              <a:t>2022/9/13</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1F9C8A60-9FDA-41F5-A6A5-1214171EC5B1}" type="slidenum">
              <a:rPr lang="ja-JP" altLang="en-US" smtClean="0"/>
              <a:pPr>
                <a:defRPr/>
              </a:pPr>
              <a:t>‹#›</a:t>
            </a:fld>
            <a:endParaRPr lang="ja-JP" altLang="en-US"/>
          </a:p>
        </p:txBody>
      </p:sp>
    </p:spTree>
    <p:extLst>
      <p:ext uri="{BB962C8B-B14F-4D97-AF65-F5344CB8AC3E}">
        <p14:creationId xmlns:p14="http://schemas.microsoft.com/office/powerpoint/2010/main" val="356447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AB5A41A8-0C3D-4969-B448-74DF6BEC6A66}" type="datetime1">
              <a:rPr lang="ja-JP" altLang="en-US" smtClean="0"/>
              <a:t>2022/9/13</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5C3255B0-425E-4729-B846-F47EE5C916B2}" type="slidenum">
              <a:rPr lang="ja-JP" altLang="en-US" smtClean="0"/>
              <a:pPr>
                <a:defRPr/>
              </a:pPr>
              <a:t>‹#›</a:t>
            </a:fld>
            <a:endParaRPr lang="ja-JP" altLang="en-US"/>
          </a:p>
        </p:txBody>
      </p:sp>
    </p:spTree>
    <p:extLst>
      <p:ext uri="{BB962C8B-B14F-4D97-AF65-F5344CB8AC3E}">
        <p14:creationId xmlns:p14="http://schemas.microsoft.com/office/powerpoint/2010/main" val="386460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FA5C1D2-B2B3-4803-863D-42DB4B06856B}" type="datetime1">
              <a:rPr lang="ja-JP" altLang="en-US" smtClean="0"/>
              <a:t>2022/9/13</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B009432-648F-4C13-8FBF-4527E396A116}" type="slidenum">
              <a:rPr lang="ja-JP" altLang="en-US" smtClean="0"/>
              <a:pPr>
                <a:defRPr/>
              </a:pPr>
              <a:t>‹#›</a:t>
            </a:fld>
            <a:endParaRPr lang="ja-JP" altLang="en-US"/>
          </a:p>
        </p:txBody>
      </p:sp>
    </p:spTree>
    <p:extLst>
      <p:ext uri="{BB962C8B-B14F-4D97-AF65-F5344CB8AC3E}">
        <p14:creationId xmlns:p14="http://schemas.microsoft.com/office/powerpoint/2010/main" val="341481011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25" tIns="38963" rIns="77925" bIns="38963"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25" tIns="38963" rIns="77925" bIns="38963"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3"/>
            <a:ext cx="2133600" cy="365125"/>
          </a:xfrm>
          <a:prstGeom prst="rect">
            <a:avLst/>
          </a:prstGeom>
        </p:spPr>
        <p:txBody>
          <a:bodyPr vert="horz" lIns="77925" tIns="38963" rIns="77925" bIns="38963" rtlCol="0" anchor="ctr"/>
          <a:lstStyle>
            <a:lvl1pPr algn="l" fontAlgn="auto">
              <a:spcBef>
                <a:spcPts val="0"/>
              </a:spcBef>
              <a:spcAft>
                <a:spcPts val="0"/>
              </a:spcAft>
              <a:defRPr sz="1000">
                <a:solidFill>
                  <a:schemeClr val="tx1">
                    <a:tint val="75000"/>
                  </a:schemeClr>
                </a:solidFill>
                <a:latin typeface="+mn-lt"/>
                <a:ea typeface="+mn-ea"/>
              </a:defRPr>
            </a:lvl1pPr>
          </a:lstStyle>
          <a:p>
            <a:pPr>
              <a:defRPr/>
            </a:pPr>
            <a:fld id="{50503EFF-29B6-4AF6-A2DB-896DD7DF5261}" type="datetimeFigureOut">
              <a:rPr lang="ja-JP" altLang="en-US">
                <a:solidFill>
                  <a:prstClr val="black">
                    <a:tint val="75000"/>
                  </a:prstClr>
                </a:solidFill>
              </a:rPr>
              <a:pPr>
                <a:defRPr/>
              </a:pPr>
              <a:t>2022/9/13</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3"/>
            <a:ext cx="2895600" cy="365125"/>
          </a:xfrm>
          <a:prstGeom prst="rect">
            <a:avLst/>
          </a:prstGeom>
        </p:spPr>
        <p:txBody>
          <a:bodyPr vert="horz" lIns="77925" tIns="38963" rIns="77925" bIns="38963" rtlCol="0" anchor="ctr"/>
          <a:lstStyle>
            <a:lvl1pPr algn="ctr" fontAlgn="auto">
              <a:spcBef>
                <a:spcPts val="0"/>
              </a:spcBef>
              <a:spcAft>
                <a:spcPts val="0"/>
              </a:spcAft>
              <a:defRPr sz="10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3"/>
            <a:ext cx="2133600" cy="365125"/>
          </a:xfrm>
          <a:prstGeom prst="rect">
            <a:avLst/>
          </a:prstGeom>
        </p:spPr>
        <p:txBody>
          <a:bodyPr vert="horz" lIns="77925" tIns="38963" rIns="77925" bIns="38963" rtlCol="0" anchor="ctr"/>
          <a:lstStyle>
            <a:lvl1pPr algn="r" fontAlgn="auto">
              <a:spcBef>
                <a:spcPts val="0"/>
              </a:spcBef>
              <a:spcAft>
                <a:spcPts val="0"/>
              </a:spcAft>
              <a:defRPr sz="1000">
                <a:solidFill>
                  <a:schemeClr val="tx1">
                    <a:tint val="75000"/>
                  </a:schemeClr>
                </a:solidFill>
                <a:latin typeface="+mn-lt"/>
                <a:ea typeface="+mn-ea"/>
              </a:defRPr>
            </a:lvl1pPr>
          </a:lstStyle>
          <a:p>
            <a:pPr>
              <a:defRPr/>
            </a:pPr>
            <a:fld id="{8697BEB2-7FD1-4787-A399-D709E22FEED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278541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kumimoji="1" sz="3700" kern="1200">
          <a:solidFill>
            <a:schemeClr val="tx1"/>
          </a:solidFill>
          <a:latin typeface="+mj-lt"/>
          <a:ea typeface="+mj-ea"/>
          <a:cs typeface="+mj-cs"/>
        </a:defRPr>
      </a:lvl1pPr>
      <a:lvl2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3700">
          <a:solidFill>
            <a:schemeClr val="tx1"/>
          </a:solidFill>
          <a:latin typeface="Calibri" pitchFamily="34" charset="0"/>
          <a:ea typeface="ＭＳ Ｐゴシック" charset="-128"/>
        </a:defRPr>
      </a:lvl5pPr>
      <a:lvl6pPr marL="389626" algn="ctr" rtl="0" fontAlgn="base">
        <a:spcBef>
          <a:spcPct val="0"/>
        </a:spcBef>
        <a:spcAft>
          <a:spcPct val="0"/>
        </a:spcAft>
        <a:defRPr kumimoji="1" sz="3700">
          <a:solidFill>
            <a:schemeClr val="tx1"/>
          </a:solidFill>
          <a:latin typeface="Calibri" pitchFamily="34" charset="0"/>
          <a:ea typeface="ＭＳ Ｐゴシック" charset="-128"/>
        </a:defRPr>
      </a:lvl6pPr>
      <a:lvl7pPr marL="779252" algn="ctr" rtl="0" fontAlgn="base">
        <a:spcBef>
          <a:spcPct val="0"/>
        </a:spcBef>
        <a:spcAft>
          <a:spcPct val="0"/>
        </a:spcAft>
        <a:defRPr kumimoji="1" sz="3700">
          <a:solidFill>
            <a:schemeClr val="tx1"/>
          </a:solidFill>
          <a:latin typeface="Calibri" pitchFamily="34" charset="0"/>
          <a:ea typeface="ＭＳ Ｐゴシック" charset="-128"/>
        </a:defRPr>
      </a:lvl7pPr>
      <a:lvl8pPr marL="1168878" algn="ctr" rtl="0" fontAlgn="base">
        <a:spcBef>
          <a:spcPct val="0"/>
        </a:spcBef>
        <a:spcAft>
          <a:spcPct val="0"/>
        </a:spcAft>
        <a:defRPr kumimoji="1" sz="3700">
          <a:solidFill>
            <a:schemeClr val="tx1"/>
          </a:solidFill>
          <a:latin typeface="Calibri" pitchFamily="34" charset="0"/>
          <a:ea typeface="ＭＳ Ｐゴシック" charset="-128"/>
        </a:defRPr>
      </a:lvl8pPr>
      <a:lvl9pPr marL="1558503" algn="ctr" rtl="0" fontAlgn="base">
        <a:spcBef>
          <a:spcPct val="0"/>
        </a:spcBef>
        <a:spcAft>
          <a:spcPct val="0"/>
        </a:spcAft>
        <a:defRPr kumimoji="1" sz="3700">
          <a:solidFill>
            <a:schemeClr val="tx1"/>
          </a:solidFill>
          <a:latin typeface="Calibri" pitchFamily="34" charset="0"/>
          <a:ea typeface="ＭＳ Ｐゴシック" charset="-128"/>
        </a:defRPr>
      </a:lvl9pPr>
    </p:titleStyle>
    <p:bodyStyle>
      <a:lvl1pPr marL="292219" indent="-292219" algn="l" rtl="0" eaLnBrk="0" fontAlgn="base" hangingPunct="0">
        <a:spcBef>
          <a:spcPct val="20000"/>
        </a:spcBef>
        <a:spcAft>
          <a:spcPct val="0"/>
        </a:spcAft>
        <a:buFont typeface="Arial" charset="0"/>
        <a:buChar char="•"/>
        <a:defRPr kumimoji="1" sz="2700" kern="1200">
          <a:solidFill>
            <a:schemeClr val="tx1"/>
          </a:solidFill>
          <a:latin typeface="+mn-lt"/>
          <a:ea typeface="+mn-ea"/>
          <a:cs typeface="+mn-cs"/>
        </a:defRPr>
      </a:lvl1pPr>
      <a:lvl2pPr marL="633142" indent="-243516"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2pPr>
      <a:lvl3pPr marL="974065" indent="-194813"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3pPr>
      <a:lvl4pPr marL="1363690" indent="-194813" algn="l" rtl="0" eaLnBrk="0" fontAlgn="base" hangingPunct="0">
        <a:spcBef>
          <a:spcPct val="20000"/>
        </a:spcBef>
        <a:spcAft>
          <a:spcPct val="0"/>
        </a:spcAft>
        <a:buFont typeface="Arial" charset="0"/>
        <a:buChar char="–"/>
        <a:defRPr kumimoji="1" sz="1700" kern="1200">
          <a:solidFill>
            <a:schemeClr val="tx1"/>
          </a:solidFill>
          <a:latin typeface="+mn-lt"/>
          <a:ea typeface="+mn-ea"/>
          <a:cs typeface="+mn-cs"/>
        </a:defRPr>
      </a:lvl4pPr>
      <a:lvl5pPr marL="1753316" indent="-194813" algn="l" rtl="0" eaLnBrk="0" fontAlgn="base" hangingPunct="0">
        <a:spcBef>
          <a:spcPct val="20000"/>
        </a:spcBef>
        <a:spcAft>
          <a:spcPct val="0"/>
        </a:spcAft>
        <a:buFont typeface="Arial" charset="0"/>
        <a:buChar char="»"/>
        <a:defRPr kumimoji="1" sz="1700" kern="1200">
          <a:solidFill>
            <a:schemeClr val="tx1"/>
          </a:solidFill>
          <a:latin typeface="+mn-lt"/>
          <a:ea typeface="+mn-ea"/>
          <a:cs typeface="+mn-cs"/>
        </a:defRPr>
      </a:lvl5pPr>
      <a:lvl6pPr marL="2142942"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6pPr>
      <a:lvl7pPr marL="2532568"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7pPr>
      <a:lvl8pPr marL="2922194"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8pPr>
      <a:lvl9pPr marL="3311820" indent="-194813" algn="l" defTabSz="779252" rtl="0" eaLnBrk="1" latinLnBrk="0" hangingPunct="1">
        <a:spcBef>
          <a:spcPct val="20000"/>
        </a:spcBef>
        <a:buFont typeface="Arial" panose="020B0604020202020204" pitchFamily="34" charset="0"/>
        <a:buChar char="•"/>
        <a:defRPr kumimoji="1" sz="1700" kern="1200">
          <a:solidFill>
            <a:schemeClr val="tx1"/>
          </a:solidFill>
          <a:latin typeface="+mn-lt"/>
          <a:ea typeface="+mn-ea"/>
          <a:cs typeface="+mn-cs"/>
        </a:defRPr>
      </a:lvl9pPr>
    </p:bodyStyle>
    <p:otherStyle>
      <a:defPPr>
        <a:defRPr lang="ja-JP"/>
      </a:defPPr>
      <a:lvl1pPr marL="0" algn="l" defTabSz="779252" rtl="0" eaLnBrk="1" latinLnBrk="0" hangingPunct="1">
        <a:defRPr kumimoji="1" sz="1500" kern="1200">
          <a:solidFill>
            <a:schemeClr val="tx1"/>
          </a:solidFill>
          <a:latin typeface="+mn-lt"/>
          <a:ea typeface="+mn-ea"/>
          <a:cs typeface="+mn-cs"/>
        </a:defRPr>
      </a:lvl1pPr>
      <a:lvl2pPr marL="389626" algn="l" defTabSz="779252" rtl="0" eaLnBrk="1" latinLnBrk="0" hangingPunct="1">
        <a:defRPr kumimoji="1" sz="1500" kern="1200">
          <a:solidFill>
            <a:schemeClr val="tx1"/>
          </a:solidFill>
          <a:latin typeface="+mn-lt"/>
          <a:ea typeface="+mn-ea"/>
          <a:cs typeface="+mn-cs"/>
        </a:defRPr>
      </a:lvl2pPr>
      <a:lvl3pPr marL="779252" algn="l" defTabSz="779252" rtl="0" eaLnBrk="1" latinLnBrk="0" hangingPunct="1">
        <a:defRPr kumimoji="1" sz="1500" kern="1200">
          <a:solidFill>
            <a:schemeClr val="tx1"/>
          </a:solidFill>
          <a:latin typeface="+mn-lt"/>
          <a:ea typeface="+mn-ea"/>
          <a:cs typeface="+mn-cs"/>
        </a:defRPr>
      </a:lvl3pPr>
      <a:lvl4pPr marL="1168878" algn="l" defTabSz="779252" rtl="0" eaLnBrk="1" latinLnBrk="0" hangingPunct="1">
        <a:defRPr kumimoji="1" sz="1500" kern="1200">
          <a:solidFill>
            <a:schemeClr val="tx1"/>
          </a:solidFill>
          <a:latin typeface="+mn-lt"/>
          <a:ea typeface="+mn-ea"/>
          <a:cs typeface="+mn-cs"/>
        </a:defRPr>
      </a:lvl4pPr>
      <a:lvl5pPr marL="1558503" algn="l" defTabSz="779252" rtl="0" eaLnBrk="1" latinLnBrk="0" hangingPunct="1">
        <a:defRPr kumimoji="1" sz="1500" kern="1200">
          <a:solidFill>
            <a:schemeClr val="tx1"/>
          </a:solidFill>
          <a:latin typeface="+mn-lt"/>
          <a:ea typeface="+mn-ea"/>
          <a:cs typeface="+mn-cs"/>
        </a:defRPr>
      </a:lvl5pPr>
      <a:lvl6pPr marL="1948129" algn="l" defTabSz="779252" rtl="0" eaLnBrk="1" latinLnBrk="0" hangingPunct="1">
        <a:defRPr kumimoji="1" sz="1500" kern="1200">
          <a:solidFill>
            <a:schemeClr val="tx1"/>
          </a:solidFill>
          <a:latin typeface="+mn-lt"/>
          <a:ea typeface="+mn-ea"/>
          <a:cs typeface="+mn-cs"/>
        </a:defRPr>
      </a:lvl6pPr>
      <a:lvl7pPr marL="2337755" algn="l" defTabSz="779252" rtl="0" eaLnBrk="1" latinLnBrk="0" hangingPunct="1">
        <a:defRPr kumimoji="1" sz="1500" kern="1200">
          <a:solidFill>
            <a:schemeClr val="tx1"/>
          </a:solidFill>
          <a:latin typeface="+mn-lt"/>
          <a:ea typeface="+mn-ea"/>
          <a:cs typeface="+mn-cs"/>
        </a:defRPr>
      </a:lvl7pPr>
      <a:lvl8pPr marL="2727381" algn="l" defTabSz="779252" rtl="0" eaLnBrk="1" latinLnBrk="0" hangingPunct="1">
        <a:defRPr kumimoji="1" sz="1500" kern="1200">
          <a:solidFill>
            <a:schemeClr val="tx1"/>
          </a:solidFill>
          <a:latin typeface="+mn-lt"/>
          <a:ea typeface="+mn-ea"/>
          <a:cs typeface="+mn-cs"/>
        </a:defRPr>
      </a:lvl8pPr>
      <a:lvl9pPr marL="3117007" algn="l" defTabSz="779252" rtl="0" eaLnBrk="1" latinLnBrk="0" hangingPunct="1">
        <a:defRPr kumimoji="1"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chart" Target="../charts/chart11.xml"/></Relationships>
</file>

<file path=ppt/slides/_rels/slide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7.xml"/><Relationship Id="rId5" Type="http://schemas.openxmlformats.org/officeDocument/2006/relationships/chart" Target="../charts/chart27.xml"/><Relationship Id="rId4" Type="http://schemas.openxmlformats.org/officeDocument/2006/relationships/chart" Target="../charts/char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41778" y="3861048"/>
            <a:ext cx="6696075" cy="1584325"/>
          </a:xfrm>
          <a:prstGeom prst="rect">
            <a:avLst/>
          </a:prstGeom>
          <a:ln/>
        </p:spPr>
        <p:style>
          <a:lnRef idx="2">
            <a:schemeClr val="dk1"/>
          </a:lnRef>
          <a:fillRef idx="1">
            <a:schemeClr val="lt1"/>
          </a:fillRef>
          <a:effectRef idx="0">
            <a:schemeClr val="dk1"/>
          </a:effectRef>
          <a:fontRef idx="minor">
            <a:schemeClr val="dk1"/>
          </a:fontRef>
        </p:style>
        <p:txBody>
          <a:bodyPr anchor="ctr"/>
          <a:lstStyle/>
          <a:p>
            <a:pPr fontAlgn="auto">
              <a:spcBef>
                <a:spcPts val="0"/>
              </a:spcBef>
              <a:spcAft>
                <a:spcPts val="0"/>
              </a:spcAft>
              <a:defRPr/>
            </a:pPr>
            <a:r>
              <a:rPr lang="ja-JP" altLang="en-US" sz="1600" dirty="0"/>
              <a:t>　 ○　調査時点</a:t>
            </a:r>
            <a:r>
              <a:rPr lang="ja-JP" altLang="en-US" sz="1600" dirty="0" smtClean="0"/>
              <a:t>：令和３年４月</a:t>
            </a:r>
            <a:r>
              <a:rPr lang="ja-JP" altLang="en-US" sz="1600" dirty="0"/>
              <a:t>１</a:t>
            </a:r>
            <a:r>
              <a:rPr lang="ja-JP" altLang="en-US" sz="1600" dirty="0" smtClean="0"/>
              <a:t>日</a:t>
            </a:r>
            <a:r>
              <a:rPr lang="ja-JP" altLang="en-US" sz="1600" dirty="0"/>
              <a:t>時点</a:t>
            </a:r>
            <a:endParaRPr lang="en-US" altLang="ja-JP" sz="1600" dirty="0"/>
          </a:p>
          <a:p>
            <a:pPr fontAlgn="auto">
              <a:spcBef>
                <a:spcPts val="0"/>
              </a:spcBef>
              <a:spcAft>
                <a:spcPts val="0"/>
              </a:spcAft>
              <a:defRPr/>
            </a:pPr>
            <a:r>
              <a:rPr lang="ja-JP" altLang="en-US" sz="1600" dirty="0"/>
              <a:t>　 ○　調査方法：厚生労働省が指定する</a:t>
            </a:r>
            <a:r>
              <a:rPr lang="ja-JP" altLang="en-US" sz="1600" dirty="0" smtClean="0">
                <a:solidFill>
                  <a:schemeClr val="tx1"/>
                </a:solidFill>
              </a:rPr>
              <a:t>調査票・府追加項目</a:t>
            </a:r>
            <a:endParaRPr lang="en-US" altLang="ja-JP" sz="1600" dirty="0" smtClean="0">
              <a:solidFill>
                <a:schemeClr val="tx1"/>
              </a:solidFill>
            </a:endParaRPr>
          </a:p>
          <a:p>
            <a:pPr fontAlgn="auto">
              <a:spcBef>
                <a:spcPts val="0"/>
              </a:spcBef>
              <a:spcAft>
                <a:spcPts val="0"/>
              </a:spcAft>
              <a:defRPr/>
            </a:pPr>
            <a:r>
              <a:rPr lang="ja-JP" altLang="en-US" sz="1600" dirty="0"/>
              <a:t>　 ○　調査対象：</a:t>
            </a:r>
            <a:r>
              <a:rPr lang="en-US" altLang="ja-JP" sz="1600" dirty="0"/>
              <a:t>43</a:t>
            </a:r>
            <a:r>
              <a:rPr lang="ja-JP" altLang="en-US" sz="1600" dirty="0"/>
              <a:t>市町村</a:t>
            </a:r>
            <a:endParaRPr lang="en-US" altLang="ja-JP" sz="1600" dirty="0"/>
          </a:p>
          <a:p>
            <a:pPr fontAlgn="auto">
              <a:spcBef>
                <a:spcPts val="0"/>
              </a:spcBef>
              <a:spcAft>
                <a:spcPts val="0"/>
              </a:spcAft>
              <a:defRPr/>
            </a:pPr>
            <a:r>
              <a:rPr lang="ja-JP" altLang="en-US" sz="1600" dirty="0"/>
              <a:t>　 ○　回答状況：</a:t>
            </a:r>
            <a:r>
              <a:rPr lang="en-US" altLang="ja-JP" sz="1600" dirty="0"/>
              <a:t>43</a:t>
            </a:r>
            <a:r>
              <a:rPr lang="ja-JP" altLang="en-US" sz="1600" dirty="0"/>
              <a:t>市町村</a:t>
            </a:r>
            <a:endParaRPr lang="en-US" altLang="ja-JP" sz="1600" dirty="0"/>
          </a:p>
        </p:txBody>
      </p:sp>
      <p:sp>
        <p:nvSpPr>
          <p:cNvPr id="2" name="角丸四角形 1"/>
          <p:cNvSpPr/>
          <p:nvPr/>
        </p:nvSpPr>
        <p:spPr>
          <a:xfrm>
            <a:off x="823916" y="1628800"/>
            <a:ext cx="7531801" cy="1276233"/>
          </a:xfrm>
          <a:prstGeom prst="roundRect">
            <a:avLst/>
          </a:prstGeom>
          <a:gradFill flip="none" rotWithShape="1">
            <a:gsLst>
              <a:gs pos="65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smtClean="0">
                <a:latin typeface="ＭＳ Ｐゴシック" panose="020B0600070205080204" pitchFamily="50" charset="-128"/>
                <a:ea typeface="ＭＳ Ｐゴシック" panose="020B0600070205080204" pitchFamily="50" charset="-128"/>
              </a:rPr>
              <a:t>令和</a:t>
            </a:r>
            <a:r>
              <a:rPr lang="ja-JP" altLang="en-US" sz="2400" b="1" dirty="0">
                <a:latin typeface="ＭＳ Ｐゴシック" panose="020B0600070205080204" pitchFamily="50" charset="-128"/>
                <a:ea typeface="ＭＳ Ｐゴシック" panose="020B0600070205080204" pitchFamily="50" charset="-128"/>
              </a:rPr>
              <a:t>３</a:t>
            </a:r>
            <a:r>
              <a:rPr kumimoji="1" lang="ja-JP" altLang="en-US" sz="2400" b="1" dirty="0" smtClean="0">
                <a:latin typeface="ＭＳ Ｐゴシック" panose="020B0600070205080204" pitchFamily="50" charset="-128"/>
                <a:ea typeface="ＭＳ Ｐゴシック" panose="020B0600070205080204" pitchFamily="50" charset="-128"/>
              </a:rPr>
              <a:t>年度</a:t>
            </a:r>
            <a:r>
              <a:rPr kumimoji="1" lang="ja-JP" altLang="en-US" sz="2400" b="1" dirty="0" err="1" smtClean="0">
                <a:latin typeface="ＭＳ Ｐゴシック" panose="020B0600070205080204" pitchFamily="50" charset="-128"/>
                <a:ea typeface="ＭＳ Ｐゴシック" panose="020B0600070205080204" pitchFamily="50" charset="-128"/>
              </a:rPr>
              <a:t>障がい</a:t>
            </a:r>
            <a:r>
              <a:rPr kumimoji="1" lang="ja-JP" altLang="en-US" sz="2400" b="1" dirty="0" smtClean="0">
                <a:latin typeface="ＭＳ Ｐゴシック" panose="020B0600070205080204" pitchFamily="50" charset="-128"/>
                <a:ea typeface="ＭＳ Ｐゴシック" panose="020B0600070205080204" pitchFamily="50" charset="-128"/>
              </a:rPr>
              <a:t>者相談支援事業の実施状況等の</a:t>
            </a:r>
            <a:endParaRPr kumimoji="1" lang="en-US" altLang="ja-JP" sz="2400" b="1" dirty="0" smtClean="0">
              <a:latin typeface="ＭＳ Ｐゴシック" panose="020B0600070205080204" pitchFamily="50" charset="-128"/>
              <a:ea typeface="ＭＳ Ｐゴシック" panose="020B0600070205080204" pitchFamily="50" charset="-128"/>
            </a:endParaRPr>
          </a:p>
          <a:p>
            <a:pPr algn="ctr"/>
            <a:r>
              <a:rPr kumimoji="1" lang="ja-JP" altLang="en-US" sz="2400" b="1" dirty="0" smtClean="0">
                <a:latin typeface="ＭＳ Ｐゴシック" panose="020B0600070205080204" pitchFamily="50" charset="-128"/>
                <a:ea typeface="ＭＳ Ｐゴシック" panose="020B0600070205080204" pitchFamily="50" charset="-128"/>
              </a:rPr>
              <a:t>調査結果概要</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pPr>
              <a:defRPr/>
            </a:pPr>
            <a:fld id="{A4073C42-6A3B-4481-9A5D-F17DC83FF158}" type="slidenum">
              <a:rPr lang="ja-JP" altLang="en-US" smtClean="0"/>
              <a:pPr>
                <a:defRPr/>
              </a:pPr>
              <a:t>1</a:t>
            </a:fld>
            <a:endParaRPr lang="ja-JP" altLang="en-US"/>
          </a:p>
        </p:txBody>
      </p:sp>
      <p:sp>
        <p:nvSpPr>
          <p:cNvPr id="5" name="テキスト ボックス 8"/>
          <p:cNvSpPr txBox="1"/>
          <p:nvPr/>
        </p:nvSpPr>
        <p:spPr>
          <a:xfrm>
            <a:off x="7419057" y="488119"/>
            <a:ext cx="1037591" cy="369332"/>
          </a:xfrm>
          <a:prstGeom prst="rect">
            <a:avLst/>
          </a:prstGeom>
          <a:solidFill>
            <a:schemeClr val="bg1"/>
          </a:solidFill>
          <a:ln>
            <a:solidFill>
              <a:schemeClr val="tx1"/>
            </a:solidFill>
          </a:ln>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mtClean="0">
                <a:latin typeface="メイリオ" panose="020B0604030504040204" pitchFamily="50" charset="-128"/>
                <a:ea typeface="メイリオ" panose="020B0604030504040204" pitchFamily="50" charset="-128"/>
              </a:rPr>
              <a:t>資料２</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95993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457200" y="274638"/>
            <a:ext cx="8218488" cy="561975"/>
          </a:xfrm>
          <a:prstGeom prst="roundRect">
            <a:avLst/>
          </a:prstGeom>
          <a:gradFill flip="none" rotWithShape="1">
            <a:gsLst>
              <a:gs pos="67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Ⅵ</a:t>
            </a:r>
            <a:r>
              <a:rPr lang="ja-JP" altLang="en-US" sz="2400" b="1" dirty="0" smtClean="0"/>
              <a:t>　指定特定・</a:t>
            </a:r>
            <a:r>
              <a:rPr lang="ja-JP" altLang="en-US" sz="2400" b="1" dirty="0" err="1" smtClean="0"/>
              <a:t>指定障がい</a:t>
            </a:r>
            <a:r>
              <a:rPr lang="ja-JP" altLang="en-US" sz="2400" b="1" dirty="0" smtClean="0"/>
              <a:t>児相談支援事業所等</a:t>
            </a:r>
            <a:endParaRPr lang="ja-JP" altLang="en-US" sz="2400" b="1" dirty="0"/>
          </a:p>
        </p:txBody>
      </p:sp>
      <p:sp>
        <p:nvSpPr>
          <p:cNvPr id="2" name="テキスト ボックス 1"/>
          <p:cNvSpPr txBox="1"/>
          <p:nvPr/>
        </p:nvSpPr>
        <p:spPr>
          <a:xfrm>
            <a:off x="436925" y="836613"/>
            <a:ext cx="8568630" cy="3077766"/>
          </a:xfrm>
          <a:prstGeom prst="rect">
            <a:avLst/>
          </a:prstGeom>
          <a:noFill/>
        </p:spPr>
        <p:txBody>
          <a:bodyPr wrap="square">
            <a:spAutoFit/>
          </a:bodyPr>
          <a:lstStyle/>
          <a:p>
            <a:pPr marL="285750" indent="-285750">
              <a:buFont typeface="Arial" panose="020B0604020202020204" pitchFamily="34" charset="0"/>
              <a:buChar char="•"/>
              <a:defRPr/>
            </a:pPr>
            <a:r>
              <a:rPr lang="ja-JP" altLang="en-US" sz="2000" dirty="0"/>
              <a:t>指定特定・指定障がい児相談支援事業所数</a:t>
            </a:r>
            <a:r>
              <a:rPr lang="ja-JP" altLang="en-US" sz="2000" dirty="0" smtClean="0"/>
              <a:t>は</a:t>
            </a:r>
            <a:r>
              <a:rPr lang="en-US" altLang="ja-JP" sz="2000" dirty="0" smtClean="0"/>
              <a:t>1,143</a:t>
            </a:r>
            <a:r>
              <a:rPr lang="ja-JP" altLang="en-US" sz="2000" dirty="0" smtClean="0"/>
              <a:t>事業所</a:t>
            </a:r>
            <a:endParaRPr lang="en-US" altLang="ja-JP" sz="2000" dirty="0"/>
          </a:p>
          <a:p>
            <a:pPr>
              <a:defRPr/>
            </a:pPr>
            <a:r>
              <a:rPr lang="ja-JP" altLang="en-US" sz="2000" dirty="0"/>
              <a:t>　</a:t>
            </a:r>
            <a:r>
              <a:rPr lang="ja-JP" altLang="en-US" sz="1600" dirty="0"/>
              <a:t>  （指定特定相談支援</a:t>
            </a:r>
            <a:r>
              <a:rPr lang="ja-JP" altLang="en-US" sz="1600" dirty="0" smtClean="0"/>
              <a:t>事業所</a:t>
            </a:r>
            <a:r>
              <a:rPr lang="en-US" altLang="ja-JP" sz="1600" dirty="0" smtClean="0"/>
              <a:t>1,132</a:t>
            </a:r>
            <a:r>
              <a:rPr lang="ja-JP" altLang="en-US" sz="1600" dirty="0" smtClean="0"/>
              <a:t>箇所、 </a:t>
            </a:r>
            <a:r>
              <a:rPr lang="ja-JP" altLang="en-US" sz="1600" dirty="0" err="1" smtClean="0"/>
              <a:t>指定障</a:t>
            </a:r>
            <a:r>
              <a:rPr lang="ja-JP" altLang="en-US" sz="1600" dirty="0" err="1"/>
              <a:t>がい</a:t>
            </a:r>
            <a:r>
              <a:rPr lang="ja-JP" altLang="en-US" sz="1600" dirty="0"/>
              <a:t>児相談支援</a:t>
            </a:r>
            <a:r>
              <a:rPr lang="ja-JP" altLang="en-US" sz="1600" dirty="0" smtClean="0"/>
              <a:t>事業所</a:t>
            </a:r>
            <a:r>
              <a:rPr lang="en-US" altLang="ja-JP" sz="1600" dirty="0" smtClean="0"/>
              <a:t>815</a:t>
            </a:r>
            <a:r>
              <a:rPr lang="ja-JP" altLang="en-US" sz="1600" dirty="0" smtClean="0"/>
              <a:t>箇所（重複あり））</a:t>
            </a:r>
            <a:endParaRPr lang="en-US" altLang="ja-JP" sz="1600" dirty="0" smtClean="0"/>
          </a:p>
          <a:p>
            <a:pPr>
              <a:defRPr/>
            </a:pPr>
            <a:r>
              <a:rPr lang="en-US" altLang="ja-JP" sz="2000" dirty="0"/>
              <a:t> </a:t>
            </a:r>
            <a:r>
              <a:rPr lang="en-US" altLang="ja-JP" sz="2000" dirty="0" smtClean="0"/>
              <a:t>    </a:t>
            </a:r>
            <a:r>
              <a:rPr lang="ja-JP" altLang="en-US" sz="1600" dirty="0" smtClean="0"/>
              <a:t>参考</a:t>
            </a:r>
            <a:r>
              <a:rPr lang="ja-JP" altLang="en-US" sz="1600" dirty="0"/>
              <a:t>：指定一般相談支援事業所</a:t>
            </a:r>
            <a:r>
              <a:rPr lang="ja-JP" altLang="en-US" sz="1600" dirty="0" smtClean="0"/>
              <a:t>は</a:t>
            </a:r>
            <a:r>
              <a:rPr lang="en-US" altLang="ja-JP" sz="1600" smtClean="0"/>
              <a:t>439</a:t>
            </a:r>
            <a:r>
              <a:rPr lang="ja-JP" altLang="en-US" sz="1600" smtClean="0"/>
              <a:t>事業所</a:t>
            </a:r>
            <a:endParaRPr lang="en-US" altLang="ja-JP" sz="1600" dirty="0"/>
          </a:p>
          <a:p>
            <a:pPr marL="285750" indent="-285750">
              <a:buFont typeface="Arial" panose="020B0604020202020204" pitchFamily="34" charset="0"/>
              <a:buChar char="•"/>
              <a:defRPr/>
            </a:pPr>
            <a:r>
              <a:rPr lang="ja-JP" altLang="en-US" sz="2000" dirty="0"/>
              <a:t>このうち、市町村から障がい者相談支援事業の委託を受けている</a:t>
            </a:r>
            <a:r>
              <a:rPr lang="ja-JP" altLang="en-US" sz="2000" dirty="0" smtClean="0"/>
              <a:t>事業所</a:t>
            </a:r>
            <a:endParaRPr lang="en-US" altLang="ja-JP" sz="2000" dirty="0"/>
          </a:p>
          <a:p>
            <a:pPr>
              <a:defRPr/>
            </a:pPr>
            <a:r>
              <a:rPr lang="ja-JP" altLang="en-US" sz="2000" dirty="0"/>
              <a:t>　 </a:t>
            </a:r>
            <a:r>
              <a:rPr lang="ja-JP" altLang="en-US" sz="2000" dirty="0" smtClean="0"/>
              <a:t> （</a:t>
            </a:r>
            <a:r>
              <a:rPr lang="ja-JP" altLang="en-US" sz="2000" dirty="0"/>
              <a:t>委託相談支援事業所）</a:t>
            </a:r>
            <a:r>
              <a:rPr lang="ja-JP" altLang="en-US" sz="2000" dirty="0" smtClean="0"/>
              <a:t>は</a:t>
            </a:r>
            <a:r>
              <a:rPr lang="en-US" altLang="ja-JP" sz="2000" dirty="0" smtClean="0"/>
              <a:t>13</a:t>
            </a:r>
            <a:r>
              <a:rPr lang="ja-JP" altLang="en-US" sz="2000" dirty="0" smtClean="0"/>
              <a:t>％（</a:t>
            </a:r>
            <a:r>
              <a:rPr lang="en-US" altLang="ja-JP" sz="2000" dirty="0" smtClean="0"/>
              <a:t>1,143</a:t>
            </a:r>
            <a:r>
              <a:rPr lang="ja-JP" altLang="en-US" sz="2000" dirty="0" smtClean="0"/>
              <a:t>事業所中</a:t>
            </a:r>
            <a:r>
              <a:rPr lang="en-US" altLang="ja-JP" sz="2000" dirty="0" smtClean="0"/>
              <a:t>157</a:t>
            </a:r>
            <a:r>
              <a:rPr lang="ja-JP" altLang="en-US" sz="2000" dirty="0" smtClean="0"/>
              <a:t>事業所）</a:t>
            </a:r>
            <a:endParaRPr lang="en-US" altLang="ja-JP" sz="2000" dirty="0" smtClean="0"/>
          </a:p>
          <a:p>
            <a:pPr marL="342900" indent="-342900">
              <a:buFont typeface="Arial" panose="020B0604020202020204" pitchFamily="34" charset="0"/>
              <a:buChar char="•"/>
              <a:defRPr/>
            </a:pPr>
            <a:r>
              <a:rPr lang="ja-JP" altLang="en-US" sz="2000" dirty="0" smtClean="0"/>
              <a:t>指定</a:t>
            </a:r>
            <a:r>
              <a:rPr lang="ja-JP" altLang="en-US" sz="2000" dirty="0"/>
              <a:t>特定・</a:t>
            </a:r>
            <a:r>
              <a:rPr lang="ja-JP" altLang="en-US" sz="2000" dirty="0" err="1"/>
              <a:t>指定障がい</a:t>
            </a:r>
            <a:r>
              <a:rPr lang="ja-JP" altLang="en-US" sz="2000" dirty="0"/>
              <a:t>児相談支援事業所の対象者は、「３障がい＋障</a:t>
            </a:r>
            <a:r>
              <a:rPr lang="ja-JP" altLang="en-US" sz="2000" dirty="0" smtClean="0"/>
              <a:t>がい　</a:t>
            </a:r>
            <a:endParaRPr lang="en-US" altLang="ja-JP" sz="2000" dirty="0" smtClean="0"/>
          </a:p>
          <a:p>
            <a:pPr>
              <a:defRPr/>
            </a:pPr>
            <a:r>
              <a:rPr lang="ja-JP" altLang="en-US" sz="2000" dirty="0"/>
              <a:t>　</a:t>
            </a:r>
            <a:r>
              <a:rPr lang="ja-JP" altLang="en-US" sz="2000" dirty="0" smtClean="0"/>
              <a:t>　児</a:t>
            </a:r>
            <a:r>
              <a:rPr lang="ja-JP" altLang="en-US" sz="2000" dirty="0"/>
              <a:t>」が</a:t>
            </a:r>
            <a:r>
              <a:rPr lang="en-US" altLang="ja-JP" sz="2000" dirty="0"/>
              <a:t>72</a:t>
            </a:r>
            <a:r>
              <a:rPr lang="ja-JP" altLang="en-US" sz="2000" dirty="0"/>
              <a:t>％（</a:t>
            </a:r>
            <a:r>
              <a:rPr lang="en-US" altLang="ja-JP" sz="2000" dirty="0"/>
              <a:t>826</a:t>
            </a:r>
            <a:r>
              <a:rPr lang="ja-JP" altLang="en-US" sz="2000" dirty="0"/>
              <a:t>事業所）、「３</a:t>
            </a:r>
            <a:r>
              <a:rPr lang="ja-JP" altLang="en-US" sz="2000" dirty="0" err="1"/>
              <a:t>障がい</a:t>
            </a:r>
            <a:r>
              <a:rPr lang="ja-JP" altLang="en-US" sz="2000" dirty="0"/>
              <a:t>のみ」が</a:t>
            </a:r>
            <a:r>
              <a:rPr lang="en-US" altLang="ja-JP" sz="2000" dirty="0"/>
              <a:t>16</a:t>
            </a:r>
            <a:r>
              <a:rPr lang="ja-JP" altLang="en-US" sz="2000" dirty="0"/>
              <a:t>％（</a:t>
            </a:r>
            <a:r>
              <a:rPr lang="en-US" altLang="ja-JP" sz="2000" dirty="0"/>
              <a:t>185</a:t>
            </a:r>
            <a:r>
              <a:rPr lang="ja-JP" altLang="en-US" sz="2000" dirty="0"/>
              <a:t>事業所）、「</a:t>
            </a:r>
            <a:r>
              <a:rPr lang="ja-JP" altLang="en-US" sz="2000" dirty="0" err="1"/>
              <a:t>障がい</a:t>
            </a:r>
            <a:r>
              <a:rPr lang="ja-JP" altLang="en-US" sz="2000" dirty="0" smtClean="0"/>
              <a:t>児　</a:t>
            </a:r>
            <a:endParaRPr lang="en-US" altLang="ja-JP" sz="2000" dirty="0" smtClean="0"/>
          </a:p>
          <a:p>
            <a:pPr>
              <a:defRPr/>
            </a:pPr>
            <a:r>
              <a:rPr lang="ja-JP" altLang="en-US" sz="2000" dirty="0"/>
              <a:t>　</a:t>
            </a:r>
            <a:r>
              <a:rPr lang="ja-JP" altLang="en-US" sz="2000" dirty="0" smtClean="0"/>
              <a:t>　のみ</a:t>
            </a:r>
            <a:r>
              <a:rPr lang="ja-JP" altLang="en-US" sz="2000" dirty="0"/>
              <a:t>」が</a:t>
            </a:r>
            <a:r>
              <a:rPr lang="en-US" altLang="ja-JP" sz="2000" dirty="0"/>
              <a:t>4</a:t>
            </a:r>
            <a:r>
              <a:rPr lang="ja-JP" altLang="en-US" sz="2000" dirty="0"/>
              <a:t>％（</a:t>
            </a:r>
            <a:r>
              <a:rPr lang="en-US" altLang="ja-JP" sz="2000" dirty="0"/>
              <a:t>45</a:t>
            </a:r>
            <a:r>
              <a:rPr lang="ja-JP" altLang="en-US" sz="2000" dirty="0"/>
              <a:t>事業所）等。</a:t>
            </a:r>
            <a:endParaRPr lang="en-US" altLang="ja-JP" sz="2000" dirty="0"/>
          </a:p>
          <a:p>
            <a:pPr>
              <a:defRPr/>
            </a:pPr>
            <a:endParaRPr lang="en-US" altLang="ja-JP" sz="2000" dirty="0"/>
          </a:p>
          <a:p>
            <a:pPr>
              <a:defRPr/>
            </a:pPr>
            <a:endParaRPr lang="en-US" altLang="ja-JP" sz="1400" dirty="0"/>
          </a:p>
        </p:txBody>
      </p:sp>
      <p:graphicFrame>
        <p:nvGraphicFramePr>
          <p:cNvPr id="8" name="グラフ 7"/>
          <p:cNvGraphicFramePr>
            <a:graphicFrameLocks/>
          </p:cNvGraphicFramePr>
          <p:nvPr>
            <p:extLst>
              <p:ext uri="{D42A27DB-BD31-4B8C-83A1-F6EECF244321}">
                <p14:modId xmlns:p14="http://schemas.microsoft.com/office/powerpoint/2010/main" val="3527402618"/>
              </p:ext>
            </p:extLst>
          </p:nvPr>
        </p:nvGraphicFramePr>
        <p:xfrm>
          <a:off x="282129" y="3370578"/>
          <a:ext cx="8568630" cy="3456000"/>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25344"/>
            <a:ext cx="2133600" cy="365125"/>
          </a:xfrm>
        </p:spPr>
        <p:txBody>
          <a:bodyPr/>
          <a:lstStyle/>
          <a:p>
            <a:pPr>
              <a:defRPr/>
            </a:pPr>
            <a:fld id="{A4073C42-6A3B-4481-9A5D-F17DC83FF158}" type="slidenum">
              <a:rPr lang="ja-JP" altLang="en-US" smtClean="0"/>
              <a:pPr>
                <a:defRPr/>
              </a:pPr>
              <a:t>10</a:t>
            </a:fld>
            <a:endParaRPr lang="ja-JP" altLang="en-US" dirty="0"/>
          </a:p>
        </p:txBody>
      </p:sp>
    </p:spTree>
    <p:extLst>
      <p:ext uri="{BB962C8B-B14F-4D97-AF65-F5344CB8AC3E}">
        <p14:creationId xmlns:p14="http://schemas.microsoft.com/office/powerpoint/2010/main" val="3781619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465302" y="362997"/>
            <a:ext cx="8218488" cy="561975"/>
          </a:xfrm>
          <a:prstGeom prst="roundRect">
            <a:avLst/>
          </a:prstGeom>
          <a:gradFill flip="none" rotWithShape="1">
            <a:gsLst>
              <a:gs pos="69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Ⅵ</a:t>
            </a:r>
            <a:r>
              <a:rPr lang="ja-JP" altLang="en-US" sz="2400" b="1" dirty="0" smtClean="0"/>
              <a:t>　指定特定・</a:t>
            </a:r>
            <a:r>
              <a:rPr lang="ja-JP" altLang="en-US" sz="2400" b="1" dirty="0" err="1" smtClean="0"/>
              <a:t>指定障がい</a:t>
            </a:r>
            <a:r>
              <a:rPr lang="ja-JP" altLang="en-US" sz="2400" b="1" dirty="0" smtClean="0"/>
              <a:t>児相談支援事業所等</a:t>
            </a:r>
            <a:endParaRPr lang="ja-JP" altLang="en-US" sz="2400" b="1" dirty="0"/>
          </a:p>
        </p:txBody>
      </p:sp>
      <p:sp>
        <p:nvSpPr>
          <p:cNvPr id="2" name="テキスト ボックス 1"/>
          <p:cNvSpPr txBox="1"/>
          <p:nvPr/>
        </p:nvSpPr>
        <p:spPr>
          <a:xfrm>
            <a:off x="149225" y="924972"/>
            <a:ext cx="8834438" cy="1538883"/>
          </a:xfrm>
          <a:prstGeom prst="rect">
            <a:avLst/>
          </a:prstGeom>
          <a:noFill/>
        </p:spPr>
        <p:txBody>
          <a:bodyPr>
            <a:spAutoFit/>
          </a:bodyPr>
          <a:lstStyle/>
          <a:p>
            <a:pPr>
              <a:defRPr/>
            </a:pPr>
            <a:endParaRPr lang="en-US" altLang="ja-JP" sz="2000" dirty="0"/>
          </a:p>
          <a:p>
            <a:pPr marL="285750" indent="-285750">
              <a:buFont typeface="Arial" panose="020B0604020202020204" pitchFamily="34" charset="0"/>
              <a:buChar char="•"/>
              <a:defRPr/>
            </a:pPr>
            <a:r>
              <a:rPr lang="ja-JP" altLang="en-US" sz="2000" dirty="0" smtClean="0"/>
              <a:t>指定</a:t>
            </a:r>
            <a:r>
              <a:rPr lang="ja-JP" altLang="en-US" sz="2000" dirty="0"/>
              <a:t>特定・指定障がい児相談支援事業所で業務に従事する者の人数</a:t>
            </a:r>
            <a:r>
              <a:rPr lang="ja-JP" altLang="en-US" sz="2000" dirty="0" smtClean="0"/>
              <a:t>は、 </a:t>
            </a:r>
            <a:r>
              <a:rPr lang="en-US" altLang="ja-JP" sz="2000" dirty="0" smtClean="0"/>
              <a:t>2,858</a:t>
            </a:r>
            <a:r>
              <a:rPr lang="ja-JP" altLang="en-US" sz="2000" dirty="0" smtClean="0"/>
              <a:t>人。</a:t>
            </a:r>
            <a:endParaRPr lang="en-US" altLang="ja-JP" sz="2000" dirty="0" smtClean="0"/>
          </a:p>
          <a:p>
            <a:pPr>
              <a:defRPr/>
            </a:pPr>
            <a:r>
              <a:rPr lang="ja-JP" altLang="en-US" sz="2000" dirty="0" smtClean="0"/>
              <a:t>　  そのうち、相談支援専門員（主任含む）として従事する者の数は</a:t>
            </a:r>
            <a:r>
              <a:rPr lang="en-US" altLang="ja-JP" sz="2000" dirty="0" smtClean="0"/>
              <a:t>2,393</a:t>
            </a:r>
            <a:r>
              <a:rPr lang="ja-JP" altLang="en-US" sz="2000" dirty="0" smtClean="0"/>
              <a:t>人。</a:t>
            </a:r>
            <a:endParaRPr lang="en-US" altLang="ja-JP" sz="2000" dirty="0" smtClean="0"/>
          </a:p>
          <a:p>
            <a:pPr>
              <a:defRPr/>
            </a:pPr>
            <a:endParaRPr lang="en-US" altLang="ja-JP" sz="1400" dirty="0"/>
          </a:p>
        </p:txBody>
      </p:sp>
      <p:graphicFrame>
        <p:nvGraphicFramePr>
          <p:cNvPr id="7" name="グラフ 6"/>
          <p:cNvGraphicFramePr>
            <a:graphicFrameLocks/>
          </p:cNvGraphicFramePr>
          <p:nvPr>
            <p:extLst>
              <p:ext uri="{D42A27DB-BD31-4B8C-83A1-F6EECF244321}">
                <p14:modId xmlns:p14="http://schemas.microsoft.com/office/powerpoint/2010/main" val="2337167825"/>
              </p:ext>
            </p:extLst>
          </p:nvPr>
        </p:nvGraphicFramePr>
        <p:xfrm>
          <a:off x="322904" y="2591854"/>
          <a:ext cx="8503284" cy="3744416"/>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7256528" y="107000"/>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A4073C42-6A3B-4481-9A5D-F17DC83FF158}" type="slidenum">
              <a:rPr lang="ja-JP" altLang="en-US" smtClean="0"/>
              <a:pPr>
                <a:defRPr/>
              </a:pPr>
              <a:t>11</a:t>
            </a:fld>
            <a:endParaRPr lang="ja-JP" altLang="en-US" dirty="0"/>
          </a:p>
        </p:txBody>
      </p:sp>
    </p:spTree>
    <p:extLst>
      <p:ext uri="{BB962C8B-B14F-4D97-AF65-F5344CB8AC3E}">
        <p14:creationId xmlns:p14="http://schemas.microsoft.com/office/powerpoint/2010/main" val="63995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09600" y="171503"/>
            <a:ext cx="7918450" cy="49054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1">
            <a:noAutofit/>
          </a:bodyPr>
          <a:lstStyle>
            <a:lvl1pPr algn="ctr" rtl="0" eaLnBrk="0" fontAlgn="base" hangingPunct="0">
              <a:spcBef>
                <a:spcPct val="0"/>
              </a:spcBef>
              <a:spcAft>
                <a:spcPct val="0"/>
              </a:spcAft>
              <a:defRPr kumimoji="1" sz="3700" kern="1200">
                <a:solidFill>
                  <a:schemeClr val="dk1"/>
                </a:solidFill>
                <a:latin typeface="+mn-lt"/>
                <a:ea typeface="+mn-ea"/>
                <a:cs typeface="+mn-cs"/>
              </a:defRPr>
            </a:lvl1pPr>
            <a:lvl2pPr algn="ctr" rtl="0" eaLnBrk="0" fontAlgn="base" hangingPunct="0">
              <a:spcBef>
                <a:spcPct val="0"/>
              </a:spcBef>
              <a:spcAft>
                <a:spcPct val="0"/>
              </a:spcAft>
              <a:defRPr kumimoji="1" sz="3700">
                <a:solidFill>
                  <a:schemeClr val="dk1"/>
                </a:solidFill>
                <a:latin typeface="+mn-lt"/>
                <a:ea typeface="+mn-ea"/>
                <a:cs typeface="+mn-cs"/>
              </a:defRPr>
            </a:lvl2pPr>
            <a:lvl3pPr algn="ctr" rtl="0" eaLnBrk="0" fontAlgn="base" hangingPunct="0">
              <a:spcBef>
                <a:spcPct val="0"/>
              </a:spcBef>
              <a:spcAft>
                <a:spcPct val="0"/>
              </a:spcAft>
              <a:defRPr kumimoji="1" sz="3700">
                <a:solidFill>
                  <a:schemeClr val="dk1"/>
                </a:solidFill>
                <a:latin typeface="+mn-lt"/>
                <a:ea typeface="+mn-ea"/>
                <a:cs typeface="+mn-cs"/>
              </a:defRPr>
            </a:lvl3pPr>
            <a:lvl4pPr algn="ctr" rtl="0" eaLnBrk="0" fontAlgn="base" hangingPunct="0">
              <a:spcBef>
                <a:spcPct val="0"/>
              </a:spcBef>
              <a:spcAft>
                <a:spcPct val="0"/>
              </a:spcAft>
              <a:defRPr kumimoji="1" sz="3700">
                <a:solidFill>
                  <a:schemeClr val="dk1"/>
                </a:solidFill>
                <a:latin typeface="+mn-lt"/>
                <a:ea typeface="+mn-ea"/>
                <a:cs typeface="+mn-cs"/>
              </a:defRPr>
            </a:lvl4pPr>
            <a:lvl5pPr algn="ctr" rtl="0" eaLnBrk="0" fontAlgn="base" hangingPunct="0">
              <a:spcBef>
                <a:spcPct val="0"/>
              </a:spcBef>
              <a:spcAft>
                <a:spcPct val="0"/>
              </a:spcAft>
              <a:defRPr kumimoji="1" sz="3700">
                <a:solidFill>
                  <a:schemeClr val="dk1"/>
                </a:solidFill>
                <a:latin typeface="+mn-lt"/>
                <a:ea typeface="+mn-ea"/>
                <a:cs typeface="+mn-cs"/>
              </a:defRPr>
            </a:lvl5pPr>
            <a:lvl6pPr marL="389626" algn="ctr" rtl="0" fontAlgn="base">
              <a:spcBef>
                <a:spcPct val="0"/>
              </a:spcBef>
              <a:spcAft>
                <a:spcPct val="0"/>
              </a:spcAft>
              <a:defRPr kumimoji="1" sz="3700">
                <a:solidFill>
                  <a:schemeClr val="dk1"/>
                </a:solidFill>
                <a:latin typeface="+mn-lt"/>
                <a:ea typeface="+mn-ea"/>
                <a:cs typeface="+mn-cs"/>
              </a:defRPr>
            </a:lvl6pPr>
            <a:lvl7pPr marL="779252" algn="ctr" rtl="0" fontAlgn="base">
              <a:spcBef>
                <a:spcPct val="0"/>
              </a:spcBef>
              <a:spcAft>
                <a:spcPct val="0"/>
              </a:spcAft>
              <a:defRPr kumimoji="1" sz="3700">
                <a:solidFill>
                  <a:schemeClr val="dk1"/>
                </a:solidFill>
                <a:latin typeface="+mn-lt"/>
                <a:ea typeface="+mn-ea"/>
                <a:cs typeface="+mn-cs"/>
              </a:defRPr>
            </a:lvl7pPr>
            <a:lvl8pPr marL="1168878" algn="ctr" rtl="0" fontAlgn="base">
              <a:spcBef>
                <a:spcPct val="0"/>
              </a:spcBef>
              <a:spcAft>
                <a:spcPct val="0"/>
              </a:spcAft>
              <a:defRPr kumimoji="1" sz="3700">
                <a:solidFill>
                  <a:schemeClr val="dk1"/>
                </a:solidFill>
                <a:latin typeface="+mn-lt"/>
                <a:ea typeface="+mn-ea"/>
                <a:cs typeface="+mn-cs"/>
              </a:defRPr>
            </a:lvl8pPr>
            <a:lvl9pPr marL="1558503" algn="ctr" rtl="0" fontAlgn="base">
              <a:spcBef>
                <a:spcPct val="0"/>
              </a:spcBef>
              <a:spcAft>
                <a:spcPct val="0"/>
              </a:spcAft>
              <a:defRPr kumimoji="1" sz="37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障害者総合支援法分</a:t>
            </a: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市町村別計画作成達成率（</a:t>
            </a:r>
            <a:r>
              <a:rPr kumimoji="1" lang="en-US" altLang="ja-JP"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1" lang="ja-JP" altLang="en-US"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1" lang="en-US" altLang="ja-JP"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月末現在）</a:t>
            </a:r>
            <a:endParaRPr kumimoji="1" lang="ja-JP"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1"/>
          <p:cNvSpPr txBox="1">
            <a:spLocks noChangeArrowheads="1"/>
          </p:cNvSpPr>
          <p:nvPr/>
        </p:nvSpPr>
        <p:spPr bwMode="auto">
          <a:xfrm>
            <a:off x="609600" y="828197"/>
            <a:ext cx="8137525" cy="4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l" defTabSz="779252"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a:t>
            </a:r>
            <a:r>
              <a:rPr kumimoji="1" lang="ja-JP" altLang="en-US" sz="1050" b="0" i="0" u="none" strike="noStrike" kern="1200" cap="none" spc="0" normalizeH="0" baseline="0" noProof="0" dirty="0" err="1">
                <a:ln>
                  <a:noFill/>
                </a:ln>
                <a:solidFill>
                  <a:prstClr val="black"/>
                </a:solidFill>
                <a:effectLst/>
                <a:uLnTx/>
                <a:uFillTx/>
                <a:latin typeface="Calibri" pitchFamily="34" charset="0"/>
                <a:ea typeface="ＭＳ Ｐゴシック" charset="-128"/>
                <a:cs typeface="+mn-cs"/>
              </a:rPr>
              <a:t>障がい</a:t>
            </a:r>
            <a:r>
              <a:rPr kumimoji="1" lang="ja-JP" altLang="en-US"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福祉サービスと障がい児通所支援の両方を利用している場合は、障害者総合支援法分・児童福祉法分それぞれに計上。</a:t>
            </a:r>
            <a:endParaRPr kumimoji="1" lang="en-US" altLang="ja-JP"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a:p>
            <a:pPr marL="0" marR="0" lvl="0" indent="0" algn="l" defTabSz="779252"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Calibri" pitchFamily="34" charset="0"/>
                <a:ea typeface="ＭＳ Ｐゴシック" charset="-128"/>
                <a:cs typeface="+mn-cs"/>
              </a:rPr>
              <a:t>大阪市は</a:t>
            </a:r>
            <a:r>
              <a:rPr kumimoji="1" lang="en-US" altLang="ja-JP"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1" lang="en-US" altLang="ja-JP"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a:t>
            </a:r>
            <a:r>
              <a:rPr kumimoji="1" lang="ja-JP" altLang="en-US" sz="1050" b="0" i="0" u="none" strike="noStrike" kern="1200" cap="none" spc="0" normalizeH="0" baseline="0" noProof="0" dirty="0" smtClean="0">
                <a:ln>
                  <a:noFill/>
                </a:ln>
                <a:solidFill>
                  <a:prstClr val="black"/>
                </a:solidFill>
                <a:effectLst/>
                <a:uLnTx/>
                <a:uFillTx/>
                <a:latin typeface="Calibri" pitchFamily="34" charset="0"/>
                <a:ea typeface="ＭＳ Ｐゴシック" charset="-128"/>
                <a:cs typeface="+mn-cs"/>
              </a:rPr>
              <a:t>月</a:t>
            </a:r>
            <a:r>
              <a:rPr kumimoji="1" lang="ja-JP" altLang="en-US"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末</a:t>
            </a:r>
            <a:r>
              <a:rPr kumimoji="1" lang="ja-JP" altLang="en-US" sz="1050" b="0" i="0" u="none" strike="noStrike" kern="1200" cap="none" spc="0" normalizeH="0" baseline="0" noProof="0" dirty="0" smtClean="0">
                <a:ln>
                  <a:noFill/>
                </a:ln>
                <a:solidFill>
                  <a:prstClr val="black"/>
                </a:solidFill>
                <a:effectLst/>
                <a:uLnTx/>
                <a:uFillTx/>
                <a:latin typeface="Calibri" pitchFamily="34" charset="0"/>
                <a:ea typeface="ＭＳ Ｐゴシック" charset="-128"/>
                <a:cs typeface="+mn-cs"/>
              </a:rPr>
              <a:t>時点。</a:t>
            </a:r>
            <a:endParaRPr kumimoji="1" lang="ja-JP" altLang="en-US" sz="18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p:txBody>
      </p:sp>
      <p:sp>
        <p:nvSpPr>
          <p:cNvPr id="7" name="テキスト ボックス 10"/>
          <p:cNvSpPr txBox="1"/>
          <p:nvPr/>
        </p:nvSpPr>
        <p:spPr>
          <a:xfrm>
            <a:off x="8027045" y="841066"/>
            <a:ext cx="720080" cy="355686"/>
          </a:xfrm>
          <a:prstGeom prst="rect">
            <a:avLst/>
          </a:prstGeom>
          <a:solidFill>
            <a:schemeClr val="bg1"/>
          </a:solidFill>
          <a:ln>
            <a:solidFill>
              <a:srgbClr val="FF0000"/>
            </a:solidFill>
          </a:ln>
        </p:spPr>
        <p:txBody>
          <a:bodyPr wrap="square" lIns="77925" tIns="38963" rIns="77925" bIns="38963" rtlCol="0">
            <a:spAutoFit/>
          </a:bodyPr>
          <a:lstStyle>
            <a:defPPr>
              <a:defRPr lang="ja-JP"/>
            </a:defPPr>
            <a:lvl1pPr marL="0" algn="l" defTabSz="779252" rtl="0" eaLnBrk="1" latinLnBrk="0" hangingPunct="1">
              <a:defRPr kumimoji="1" sz="1500" kern="1200">
                <a:solidFill>
                  <a:schemeClr val="tx1"/>
                </a:solidFill>
                <a:latin typeface="+mn-lt"/>
                <a:ea typeface="+mn-ea"/>
                <a:cs typeface="+mn-cs"/>
              </a:defRPr>
            </a:lvl1pPr>
            <a:lvl2pPr marL="389626" algn="l" defTabSz="779252" rtl="0" eaLnBrk="1" latinLnBrk="0" hangingPunct="1">
              <a:defRPr kumimoji="1" sz="1500" kern="1200">
                <a:solidFill>
                  <a:schemeClr val="tx1"/>
                </a:solidFill>
                <a:latin typeface="+mn-lt"/>
                <a:ea typeface="+mn-ea"/>
                <a:cs typeface="+mn-cs"/>
              </a:defRPr>
            </a:lvl2pPr>
            <a:lvl3pPr marL="779252" algn="l" defTabSz="779252" rtl="0" eaLnBrk="1" latinLnBrk="0" hangingPunct="1">
              <a:defRPr kumimoji="1" sz="1500" kern="1200">
                <a:solidFill>
                  <a:schemeClr val="tx1"/>
                </a:solidFill>
                <a:latin typeface="+mn-lt"/>
                <a:ea typeface="+mn-ea"/>
                <a:cs typeface="+mn-cs"/>
              </a:defRPr>
            </a:lvl3pPr>
            <a:lvl4pPr marL="1168878" algn="l" defTabSz="779252" rtl="0" eaLnBrk="1" latinLnBrk="0" hangingPunct="1">
              <a:defRPr kumimoji="1" sz="1500" kern="1200">
                <a:solidFill>
                  <a:schemeClr val="tx1"/>
                </a:solidFill>
                <a:latin typeface="+mn-lt"/>
                <a:ea typeface="+mn-ea"/>
                <a:cs typeface="+mn-cs"/>
              </a:defRPr>
            </a:lvl4pPr>
            <a:lvl5pPr marL="1558503" algn="l" defTabSz="779252" rtl="0" eaLnBrk="1" latinLnBrk="0" hangingPunct="1">
              <a:defRPr kumimoji="1" sz="1500" kern="1200">
                <a:solidFill>
                  <a:schemeClr val="tx1"/>
                </a:solidFill>
                <a:latin typeface="+mn-lt"/>
                <a:ea typeface="+mn-ea"/>
                <a:cs typeface="+mn-cs"/>
              </a:defRPr>
            </a:lvl5pPr>
            <a:lvl6pPr marL="1948129" algn="l" defTabSz="779252" rtl="0" eaLnBrk="1" latinLnBrk="0" hangingPunct="1">
              <a:defRPr kumimoji="1" sz="1500" kern="1200">
                <a:solidFill>
                  <a:schemeClr val="tx1"/>
                </a:solidFill>
                <a:latin typeface="+mn-lt"/>
                <a:ea typeface="+mn-ea"/>
                <a:cs typeface="+mn-cs"/>
              </a:defRPr>
            </a:lvl6pPr>
            <a:lvl7pPr marL="2337755" algn="l" defTabSz="779252" rtl="0" eaLnBrk="1" latinLnBrk="0" hangingPunct="1">
              <a:defRPr kumimoji="1" sz="1500" kern="1200">
                <a:solidFill>
                  <a:schemeClr val="tx1"/>
                </a:solidFill>
                <a:latin typeface="+mn-lt"/>
                <a:ea typeface="+mn-ea"/>
                <a:cs typeface="+mn-cs"/>
              </a:defRPr>
            </a:lvl7pPr>
            <a:lvl8pPr marL="2727381" algn="l" defTabSz="779252" rtl="0" eaLnBrk="1" latinLnBrk="0" hangingPunct="1">
              <a:defRPr kumimoji="1" sz="1500" kern="1200">
                <a:solidFill>
                  <a:schemeClr val="tx1"/>
                </a:solidFill>
                <a:latin typeface="+mn-lt"/>
                <a:ea typeface="+mn-ea"/>
                <a:cs typeface="+mn-cs"/>
              </a:defRPr>
            </a:lvl8pPr>
            <a:lvl9pPr marL="3117007" algn="l" defTabSz="779252" rtl="0" eaLnBrk="1" latinLnBrk="0" hangingPunct="1">
              <a:defRPr kumimoji="1" sz="1500" kern="1200">
                <a:solidFill>
                  <a:schemeClr val="tx1"/>
                </a:solidFill>
                <a:latin typeface="+mn-lt"/>
                <a:ea typeface="+mn-ea"/>
                <a:cs typeface="+mn-cs"/>
              </a:defRPr>
            </a:lvl9pPr>
          </a:lstStyle>
          <a:p>
            <a:pPr marL="0" marR="0" lvl="0" indent="0" algn="ctr" defTabSz="77925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府達成率</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779252"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100%</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6" name="グラフ 5"/>
          <p:cNvGraphicFramePr>
            <a:graphicFrameLocks/>
          </p:cNvGraphicFramePr>
          <p:nvPr>
            <p:extLst>
              <p:ext uri="{D42A27DB-BD31-4B8C-83A1-F6EECF244321}">
                <p14:modId xmlns:p14="http://schemas.microsoft.com/office/powerpoint/2010/main" val="1580676010"/>
              </p:ext>
            </p:extLst>
          </p:nvPr>
        </p:nvGraphicFramePr>
        <p:xfrm>
          <a:off x="107504" y="1175544"/>
          <a:ext cx="9361040" cy="54273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0691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595559" y="157693"/>
            <a:ext cx="7920000" cy="490611"/>
          </a:xfrm>
          <a:prstGeom prst="roundRect">
            <a:avLst/>
          </a:prstGeom>
        </p:spPr>
        <p:style>
          <a:lnRef idx="1">
            <a:schemeClr val="accent5"/>
          </a:lnRef>
          <a:fillRef idx="2">
            <a:schemeClr val="accent5"/>
          </a:fillRef>
          <a:effectRef idx="1">
            <a:schemeClr val="accent5"/>
          </a:effectRef>
          <a:fontRef idx="minor">
            <a:schemeClr val="dk1"/>
          </a:fontRef>
        </p:style>
        <p:txBody>
          <a:bodyPr tIns="36000" bIns="0" rtlCol="0" anchor="ctr" anchorCtr="1">
            <a:noAutofit/>
          </a:bodyPr>
          <a:lstStyle>
            <a:lvl1pPr algn="ctr" rtl="0" eaLnBrk="0" fontAlgn="base" hangingPunct="0">
              <a:spcBef>
                <a:spcPct val="0"/>
              </a:spcBef>
              <a:spcAft>
                <a:spcPct val="0"/>
              </a:spcAft>
              <a:defRPr kumimoji="1" sz="3700" kern="1200">
                <a:solidFill>
                  <a:schemeClr val="dk1"/>
                </a:solidFill>
                <a:latin typeface="+mn-lt"/>
                <a:ea typeface="+mn-ea"/>
                <a:cs typeface="+mn-cs"/>
              </a:defRPr>
            </a:lvl1pPr>
            <a:lvl2pPr algn="ctr" rtl="0" eaLnBrk="0" fontAlgn="base" hangingPunct="0">
              <a:spcBef>
                <a:spcPct val="0"/>
              </a:spcBef>
              <a:spcAft>
                <a:spcPct val="0"/>
              </a:spcAft>
              <a:defRPr kumimoji="1" sz="3700">
                <a:solidFill>
                  <a:schemeClr val="dk1"/>
                </a:solidFill>
                <a:latin typeface="+mn-lt"/>
                <a:ea typeface="+mn-ea"/>
                <a:cs typeface="+mn-cs"/>
              </a:defRPr>
            </a:lvl2pPr>
            <a:lvl3pPr algn="ctr" rtl="0" eaLnBrk="0" fontAlgn="base" hangingPunct="0">
              <a:spcBef>
                <a:spcPct val="0"/>
              </a:spcBef>
              <a:spcAft>
                <a:spcPct val="0"/>
              </a:spcAft>
              <a:defRPr kumimoji="1" sz="3700">
                <a:solidFill>
                  <a:schemeClr val="dk1"/>
                </a:solidFill>
                <a:latin typeface="+mn-lt"/>
                <a:ea typeface="+mn-ea"/>
                <a:cs typeface="+mn-cs"/>
              </a:defRPr>
            </a:lvl3pPr>
            <a:lvl4pPr algn="ctr" rtl="0" eaLnBrk="0" fontAlgn="base" hangingPunct="0">
              <a:spcBef>
                <a:spcPct val="0"/>
              </a:spcBef>
              <a:spcAft>
                <a:spcPct val="0"/>
              </a:spcAft>
              <a:defRPr kumimoji="1" sz="3700">
                <a:solidFill>
                  <a:schemeClr val="dk1"/>
                </a:solidFill>
                <a:latin typeface="+mn-lt"/>
                <a:ea typeface="+mn-ea"/>
                <a:cs typeface="+mn-cs"/>
              </a:defRPr>
            </a:lvl4pPr>
            <a:lvl5pPr algn="ctr" rtl="0" eaLnBrk="0" fontAlgn="base" hangingPunct="0">
              <a:spcBef>
                <a:spcPct val="0"/>
              </a:spcBef>
              <a:spcAft>
                <a:spcPct val="0"/>
              </a:spcAft>
              <a:defRPr kumimoji="1" sz="3700">
                <a:solidFill>
                  <a:schemeClr val="dk1"/>
                </a:solidFill>
                <a:latin typeface="+mn-lt"/>
                <a:ea typeface="+mn-ea"/>
                <a:cs typeface="+mn-cs"/>
              </a:defRPr>
            </a:lvl5pPr>
            <a:lvl6pPr marL="389626" algn="ctr" rtl="0" fontAlgn="base">
              <a:spcBef>
                <a:spcPct val="0"/>
              </a:spcBef>
              <a:spcAft>
                <a:spcPct val="0"/>
              </a:spcAft>
              <a:defRPr kumimoji="1" sz="3700">
                <a:solidFill>
                  <a:schemeClr val="dk1"/>
                </a:solidFill>
                <a:latin typeface="+mn-lt"/>
                <a:ea typeface="+mn-ea"/>
                <a:cs typeface="+mn-cs"/>
              </a:defRPr>
            </a:lvl6pPr>
            <a:lvl7pPr marL="779252" algn="ctr" rtl="0" fontAlgn="base">
              <a:spcBef>
                <a:spcPct val="0"/>
              </a:spcBef>
              <a:spcAft>
                <a:spcPct val="0"/>
              </a:spcAft>
              <a:defRPr kumimoji="1" sz="3700">
                <a:solidFill>
                  <a:schemeClr val="dk1"/>
                </a:solidFill>
                <a:latin typeface="+mn-lt"/>
                <a:ea typeface="+mn-ea"/>
                <a:cs typeface="+mn-cs"/>
              </a:defRPr>
            </a:lvl7pPr>
            <a:lvl8pPr marL="1168878" algn="ctr" rtl="0" fontAlgn="base">
              <a:spcBef>
                <a:spcPct val="0"/>
              </a:spcBef>
              <a:spcAft>
                <a:spcPct val="0"/>
              </a:spcAft>
              <a:defRPr kumimoji="1" sz="3700">
                <a:solidFill>
                  <a:schemeClr val="dk1"/>
                </a:solidFill>
                <a:latin typeface="+mn-lt"/>
                <a:ea typeface="+mn-ea"/>
                <a:cs typeface="+mn-cs"/>
              </a:defRPr>
            </a:lvl8pPr>
            <a:lvl9pPr marL="1558503" algn="ctr" rtl="0" fontAlgn="base">
              <a:spcBef>
                <a:spcPct val="0"/>
              </a:spcBef>
              <a:spcAft>
                <a:spcPct val="0"/>
              </a:spcAft>
              <a:defRPr kumimoji="1" sz="37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児童福祉法分</a:t>
            </a:r>
            <a:r>
              <a:rPr kumimoji="1" lang="en-US" altLang="ja-JP"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市町村別計画作成達成率（</a:t>
            </a:r>
            <a:r>
              <a:rPr kumimoji="1" lang="en-US" altLang="ja-JP"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1" lang="ja-JP" altLang="en-US"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1" lang="en-US" altLang="ja-JP"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1" lang="ja-JP"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月末現在）</a:t>
            </a:r>
            <a:endParaRPr kumimoji="1" lang="ja-JP"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1"/>
          <p:cNvSpPr txBox="1">
            <a:spLocks noChangeArrowheads="1"/>
          </p:cNvSpPr>
          <p:nvPr/>
        </p:nvSpPr>
        <p:spPr bwMode="auto">
          <a:xfrm>
            <a:off x="623373" y="839597"/>
            <a:ext cx="8137525" cy="41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l" defTabSz="779252"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a:t>
            </a:r>
            <a:r>
              <a:rPr kumimoji="1" lang="ja-JP" altLang="en-US" sz="1050" b="0" i="0" u="none" strike="noStrike" kern="1200" cap="none" spc="0" normalizeH="0" baseline="0" noProof="0" dirty="0" err="1">
                <a:ln>
                  <a:noFill/>
                </a:ln>
                <a:solidFill>
                  <a:prstClr val="black"/>
                </a:solidFill>
                <a:effectLst/>
                <a:uLnTx/>
                <a:uFillTx/>
                <a:latin typeface="Calibri" pitchFamily="34" charset="0"/>
                <a:ea typeface="ＭＳ Ｐゴシック" charset="-128"/>
                <a:cs typeface="+mn-cs"/>
              </a:rPr>
              <a:t>障がい</a:t>
            </a:r>
            <a:r>
              <a:rPr kumimoji="1" lang="ja-JP" altLang="en-US"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福祉サービスと障がい児通所支援の両方を利用している場合は、障害者総合支援法分・児童福祉法分それぞれに計上。</a:t>
            </a:r>
            <a:endParaRPr kumimoji="1" lang="en-US" altLang="ja-JP"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a:p>
            <a:pPr marL="0" marR="0" lvl="0" indent="0" algn="l" defTabSz="779252"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Calibri" pitchFamily="34" charset="0"/>
                <a:ea typeface="ＭＳ Ｐゴシック" charset="-128"/>
                <a:cs typeface="+mn-cs"/>
              </a:rPr>
              <a:t>大阪市は</a:t>
            </a:r>
            <a:r>
              <a:rPr kumimoji="1" lang="en-US" altLang="ja-JP"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1" lang="en-US" altLang="ja-JP"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1" lang="ja-JP" altLang="en-US" sz="1050" b="0" i="0" u="none" strike="noStrike" kern="1200" cap="none" spc="0" normalizeH="0" baseline="0" noProof="0" dirty="0" smtClean="0">
                <a:ln>
                  <a:noFill/>
                </a:ln>
                <a:solidFill>
                  <a:prstClr val="black"/>
                </a:solidFill>
                <a:effectLst/>
                <a:uLnTx/>
                <a:uFillTx/>
                <a:latin typeface="Calibri" pitchFamily="34" charset="0"/>
                <a:ea typeface="ＭＳ Ｐゴシック" charset="-128"/>
                <a:cs typeface="+mn-cs"/>
              </a:rPr>
              <a:t>月</a:t>
            </a:r>
            <a:r>
              <a:rPr kumimoji="1" lang="ja-JP" altLang="en-US" sz="105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末時点。</a:t>
            </a:r>
            <a:endParaRPr kumimoji="1" lang="ja-JP" altLang="en-US" sz="18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p:txBody>
      </p:sp>
      <p:sp>
        <p:nvSpPr>
          <p:cNvPr id="6" name="テキスト ボックス 5"/>
          <p:cNvSpPr txBox="1"/>
          <p:nvPr/>
        </p:nvSpPr>
        <p:spPr>
          <a:xfrm>
            <a:off x="8024043" y="774728"/>
            <a:ext cx="720080" cy="355686"/>
          </a:xfrm>
          <a:prstGeom prst="rect">
            <a:avLst/>
          </a:prstGeom>
          <a:solidFill>
            <a:schemeClr val="bg1"/>
          </a:solidFill>
          <a:ln>
            <a:solidFill>
              <a:srgbClr val="FF0000"/>
            </a:solidFill>
          </a:ln>
        </p:spPr>
        <p:txBody>
          <a:bodyPr wrap="square" lIns="77925" tIns="38963" rIns="77925" bIns="38963" rtlCol="0">
            <a:spAutoFit/>
          </a:bodyPr>
          <a:lstStyle/>
          <a:p>
            <a:pPr marL="0" marR="0" lvl="0" indent="0" algn="ctr" defTabSz="77925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府達成率</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779252"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100%</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9" name="グラフ 8"/>
          <p:cNvGraphicFramePr>
            <a:graphicFrameLocks/>
          </p:cNvGraphicFramePr>
          <p:nvPr>
            <p:extLst/>
          </p:nvPr>
        </p:nvGraphicFramePr>
        <p:xfrm>
          <a:off x="107504" y="1269076"/>
          <a:ext cx="9361040" cy="55454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3226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41828" y="2780928"/>
            <a:ext cx="6104556" cy="584775"/>
          </a:xfrm>
          <a:prstGeom prst="rect">
            <a:avLst/>
          </a:prstGeom>
          <a:noFill/>
        </p:spPr>
        <p:txBody>
          <a:bodyPr wrap="none" rtlCol="0">
            <a:spAutoFit/>
          </a:bodyPr>
          <a:lstStyle/>
          <a:p>
            <a:r>
              <a:rPr kumimoji="1" lang="ja-JP" altLang="en-US" sz="3200" dirty="0" smtClean="0"/>
              <a:t>（２）大阪府調査結果概要について</a:t>
            </a:r>
            <a:endParaRPr kumimoji="1" lang="ja-JP" altLang="en-US" sz="3200" dirty="0"/>
          </a:p>
        </p:txBody>
      </p:sp>
      <p:sp>
        <p:nvSpPr>
          <p:cNvPr id="5" name="スライド番号プレースホルダー 4"/>
          <p:cNvSpPr>
            <a:spLocks noGrp="1"/>
          </p:cNvSpPr>
          <p:nvPr>
            <p:ph type="sldNum" sz="quarter" idx="12"/>
          </p:nvPr>
        </p:nvSpPr>
        <p:spPr/>
        <p:txBody>
          <a:bodyPr/>
          <a:lstStyle/>
          <a:p>
            <a:pPr>
              <a:defRPr/>
            </a:pPr>
            <a:fld id="{A4073C42-6A3B-4481-9A5D-F17DC83FF158}" type="slidenum">
              <a:rPr lang="ja-JP" altLang="en-US" smtClean="0"/>
              <a:pPr>
                <a:defRPr/>
              </a:pPr>
              <a:t>14</a:t>
            </a:fld>
            <a:endParaRPr lang="ja-JP" altLang="en-US"/>
          </a:p>
        </p:txBody>
      </p:sp>
    </p:spTree>
    <p:extLst>
      <p:ext uri="{BB962C8B-B14F-4D97-AF65-F5344CB8AC3E}">
        <p14:creationId xmlns:p14="http://schemas.microsoft.com/office/powerpoint/2010/main" val="171876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15</a:t>
            </a:fld>
            <a:endParaRPr lang="ja-JP" altLang="en-US"/>
          </a:p>
        </p:txBody>
      </p:sp>
      <p:sp>
        <p:nvSpPr>
          <p:cNvPr id="3" name="タイトル 3"/>
          <p:cNvSpPr txBox="1">
            <a:spLocks/>
          </p:cNvSpPr>
          <p:nvPr/>
        </p:nvSpPr>
        <p:spPr>
          <a:xfrm>
            <a:off x="445821" y="548806"/>
            <a:ext cx="8218488" cy="561975"/>
          </a:xfrm>
          <a:prstGeom prst="roundRect">
            <a:avLst/>
          </a:prstGeom>
          <a:gradFill flip="none" rotWithShape="1">
            <a:gsLst>
              <a:gs pos="51000">
                <a:srgbClr val="7BE998"/>
              </a:gs>
              <a:gs pos="98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Ⅰ</a:t>
            </a:r>
            <a:r>
              <a:rPr lang="ja-JP" altLang="en-US" sz="2000" b="1" dirty="0" smtClean="0"/>
              <a:t>　令和２年４月１日から令和３年３月３１日までの新規・廃止事業所数</a:t>
            </a:r>
            <a:endParaRPr lang="ja-JP" altLang="en-US" sz="2000" b="1" dirty="0"/>
          </a:p>
        </p:txBody>
      </p:sp>
      <p:graphicFrame>
        <p:nvGraphicFramePr>
          <p:cNvPr id="4" name="表 3"/>
          <p:cNvGraphicFramePr>
            <a:graphicFrameLocks noGrp="1"/>
          </p:cNvGraphicFramePr>
          <p:nvPr>
            <p:extLst>
              <p:ext uri="{D42A27DB-BD31-4B8C-83A1-F6EECF244321}">
                <p14:modId xmlns:p14="http://schemas.microsoft.com/office/powerpoint/2010/main" val="539788692"/>
              </p:ext>
            </p:extLst>
          </p:nvPr>
        </p:nvGraphicFramePr>
        <p:xfrm>
          <a:off x="445821" y="1916832"/>
          <a:ext cx="8218488" cy="4313324"/>
        </p:xfrm>
        <a:graphic>
          <a:graphicData uri="http://schemas.openxmlformats.org/drawingml/2006/table">
            <a:tbl>
              <a:tblPr firstRow="1" bandRow="1">
                <a:effectLst/>
                <a:tableStyleId>{21E4AEA4-8DFA-4A89-87EB-49C32662AFE0}</a:tableStyleId>
              </a:tblPr>
              <a:tblGrid>
                <a:gridCol w="3466728">
                  <a:extLst>
                    <a:ext uri="{9D8B030D-6E8A-4147-A177-3AD203B41FA5}">
                      <a16:colId xmlns:a16="http://schemas.microsoft.com/office/drawing/2014/main" val="2916130903"/>
                    </a:ext>
                  </a:extLst>
                </a:gridCol>
                <a:gridCol w="4751760">
                  <a:extLst>
                    <a:ext uri="{9D8B030D-6E8A-4147-A177-3AD203B41FA5}">
                      <a16:colId xmlns:a16="http://schemas.microsoft.com/office/drawing/2014/main" val="2750811837"/>
                    </a:ext>
                  </a:extLst>
                </a:gridCol>
              </a:tblGrid>
              <a:tr h="697519">
                <a:tc>
                  <a:txBody>
                    <a:bodyPr/>
                    <a:lstStyle/>
                    <a:p>
                      <a:pPr algn="ctr"/>
                      <a:r>
                        <a:rPr kumimoji="1" lang="zh-TW" altLang="en-US" b="0" dirty="0" smtClean="0">
                          <a:solidFill>
                            <a:schemeClr val="tx1"/>
                          </a:solidFill>
                        </a:rPr>
                        <a:t>新規事業所数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144</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611375"/>
                  </a:ext>
                </a:extLst>
              </a:tr>
              <a:tr h="679217">
                <a:tc>
                  <a:txBody>
                    <a:bodyPr/>
                    <a:lstStyle/>
                    <a:p>
                      <a:pPr algn="ctr"/>
                      <a:r>
                        <a:rPr kumimoji="1" lang="ja-JP" altLang="en-US" b="0" dirty="0" smtClean="0">
                          <a:solidFill>
                            <a:schemeClr val="tx1"/>
                          </a:solidFill>
                        </a:rPr>
                        <a:t>廃止事業所数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72</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9287497"/>
                  </a:ext>
                </a:extLst>
              </a:tr>
              <a:tr h="360778">
                <a:tc gridSpan="2">
                  <a:txBody>
                    <a:bodyPr/>
                    <a:lstStyle/>
                    <a:p>
                      <a:pPr algn="ctr"/>
                      <a:r>
                        <a:rPr kumimoji="1" lang="ja-JP" altLang="en-US" b="0" dirty="0" smtClean="0">
                          <a:solidFill>
                            <a:schemeClr val="tx1"/>
                          </a:solidFill>
                        </a:rPr>
                        <a:t>＜廃止の理由＞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207945"/>
                  </a:ext>
                </a:extLst>
              </a:tr>
              <a:tr h="360778">
                <a:tc>
                  <a:txBody>
                    <a:bodyPr/>
                    <a:lstStyle/>
                    <a:p>
                      <a:pPr algn="ctr"/>
                      <a:r>
                        <a:rPr kumimoji="1" lang="ja-JP" altLang="en-US" b="0" dirty="0" smtClean="0">
                          <a:solidFill>
                            <a:schemeClr val="tx1"/>
                          </a:solidFill>
                        </a:rPr>
                        <a:t>人員不足のため</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44</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375922"/>
                  </a:ext>
                </a:extLst>
              </a:tr>
              <a:tr h="376268">
                <a:tc>
                  <a:txBody>
                    <a:bodyPr/>
                    <a:lstStyle/>
                    <a:p>
                      <a:pPr algn="ctr"/>
                      <a:r>
                        <a:rPr kumimoji="1" lang="ja-JP" altLang="ja-JP" sz="1800" b="0" kern="1200" dirty="0" smtClean="0">
                          <a:solidFill>
                            <a:schemeClr val="tx1"/>
                          </a:solidFill>
                          <a:effectLst/>
                          <a:latin typeface="+mn-lt"/>
                          <a:ea typeface="+mn-ea"/>
                          <a:cs typeface="+mn-cs"/>
                        </a:rPr>
                        <a:t>経営不振のため</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smtClean="0">
                          <a:solidFill>
                            <a:schemeClr val="tx1"/>
                          </a:solidFill>
                        </a:rPr>
                        <a:t>9</a:t>
                      </a:r>
                      <a:r>
                        <a:rPr kumimoji="1" lang="ja-JP" altLang="en-US" b="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5125520"/>
                  </a:ext>
                </a:extLst>
              </a:tr>
              <a:tr h="360778">
                <a:tc>
                  <a:txBody>
                    <a:bodyPr/>
                    <a:lstStyle/>
                    <a:p>
                      <a:pPr algn="ctr"/>
                      <a:r>
                        <a:rPr kumimoji="1" lang="ja-JP" altLang="en-US" sz="1800" b="0" kern="1200" dirty="0" smtClean="0">
                          <a:solidFill>
                            <a:schemeClr val="tx1"/>
                          </a:solidFill>
                          <a:effectLst/>
                          <a:latin typeface="+mn-lt"/>
                          <a:ea typeface="+mn-ea"/>
                          <a:cs typeface="+mn-cs"/>
                        </a:rPr>
                        <a:t>そ</a:t>
                      </a:r>
                      <a:r>
                        <a:rPr kumimoji="1" lang="ja-JP" altLang="ja-JP" sz="1800" b="0" kern="1200" dirty="0" smtClean="0">
                          <a:solidFill>
                            <a:schemeClr val="tx1"/>
                          </a:solidFill>
                          <a:effectLst/>
                          <a:latin typeface="+mn-lt"/>
                          <a:ea typeface="+mn-ea"/>
                          <a:cs typeface="+mn-cs"/>
                        </a:rPr>
                        <a:t>の他、不明</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b="0" dirty="0" smtClean="0">
                          <a:solidFill>
                            <a:schemeClr val="tx1"/>
                          </a:solidFill>
                        </a:rPr>
                        <a:t>19</a:t>
                      </a:r>
                      <a:r>
                        <a:rPr kumimoji="1" lang="ja-JP" altLang="en-US" b="0" dirty="0" smtClean="0">
                          <a:solidFill>
                            <a:schemeClr val="tx1"/>
                          </a:solidFill>
                        </a:rPr>
                        <a:t>か所</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90255"/>
                  </a:ext>
                </a:extLst>
              </a:tr>
              <a:tr h="1443113">
                <a:tc>
                  <a:txBody>
                    <a:bodyPr/>
                    <a:lstStyle/>
                    <a:p>
                      <a:pPr algn="ctr"/>
                      <a:r>
                        <a:rPr kumimoji="1" lang="ja-JP" altLang="en-US" b="0" dirty="0" smtClean="0">
                          <a:solidFill>
                            <a:schemeClr val="tx1"/>
                          </a:solidFill>
                        </a:rPr>
                        <a:t>その他の理由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r>
                        <a:rPr kumimoji="1" lang="ja-JP" altLang="en-US" b="0" dirty="0" smtClean="0">
                          <a:solidFill>
                            <a:schemeClr val="tx1"/>
                          </a:solidFill>
                        </a:rPr>
                        <a:t>・別法人で立ち上げるため</a:t>
                      </a:r>
                      <a:endParaRPr kumimoji="1" lang="en-US" altLang="ja-JP" b="0" dirty="0" smtClean="0">
                        <a:solidFill>
                          <a:schemeClr val="tx1"/>
                        </a:solidFill>
                      </a:endParaRPr>
                    </a:p>
                    <a:p>
                      <a:r>
                        <a:rPr kumimoji="1" lang="ja-JP" altLang="en-US" b="0" dirty="0" smtClean="0">
                          <a:solidFill>
                            <a:schemeClr val="tx1"/>
                          </a:solidFill>
                        </a:rPr>
                        <a:t>・経営母体の変更</a:t>
                      </a:r>
                      <a:endParaRPr kumimoji="1" lang="en-US" altLang="ja-JP" b="0" dirty="0" smtClean="0">
                        <a:solidFill>
                          <a:schemeClr val="tx1"/>
                        </a:solidFill>
                      </a:endParaRPr>
                    </a:p>
                    <a:p>
                      <a:r>
                        <a:rPr kumimoji="1" lang="ja-JP" altLang="en-US" b="0" dirty="0" smtClean="0">
                          <a:solidFill>
                            <a:schemeClr val="tx1"/>
                          </a:solidFill>
                        </a:rPr>
                        <a:t>・事業所移転のため</a:t>
                      </a:r>
                    </a:p>
                    <a:p>
                      <a:r>
                        <a:rPr kumimoji="1" lang="ja-JP" altLang="en-US" b="0" dirty="0" smtClean="0">
                          <a:solidFill>
                            <a:schemeClr val="tx1"/>
                          </a:solidFill>
                        </a:rPr>
                        <a:t>・利用者がいないため</a:t>
                      </a:r>
                      <a:endParaRPr kumimoji="1" lang="en-US" altLang="ja-JP" b="0" dirty="0" smtClean="0">
                        <a:solidFill>
                          <a:schemeClr val="tx1"/>
                        </a:solidFill>
                      </a:endParaRPr>
                    </a:p>
                    <a:p>
                      <a:r>
                        <a:rPr kumimoji="1" lang="ja-JP" altLang="en-US" b="0" dirty="0" smtClean="0">
                          <a:solidFill>
                            <a:schemeClr val="tx1"/>
                          </a:solidFill>
                        </a:rPr>
                        <a:t>・運営法人の方針　　　　　　　　　　　　　　　　　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4410819"/>
                  </a:ext>
                </a:extLst>
              </a:tr>
            </a:tbl>
          </a:graphicData>
        </a:graphic>
      </p:graphicFrame>
      <p:sp>
        <p:nvSpPr>
          <p:cNvPr id="5" name="テキスト ボックス 4"/>
          <p:cNvSpPr txBox="1"/>
          <p:nvPr/>
        </p:nvSpPr>
        <p:spPr>
          <a:xfrm>
            <a:off x="445821" y="1474846"/>
            <a:ext cx="4211409" cy="369332"/>
          </a:xfrm>
          <a:prstGeom prst="rect">
            <a:avLst/>
          </a:prstGeom>
          <a:noFill/>
        </p:spPr>
        <p:txBody>
          <a:bodyPr wrap="none" rtlCol="0">
            <a:spAutoFit/>
          </a:bodyPr>
          <a:lstStyle/>
          <a:p>
            <a:r>
              <a:rPr kumimoji="1" lang="ja-JP" altLang="en-US" dirty="0" smtClean="0"/>
              <a:t>＜指定特定・</a:t>
            </a:r>
            <a:r>
              <a:rPr kumimoji="1" lang="ja-JP" altLang="en-US" dirty="0" err="1" smtClean="0"/>
              <a:t>障がい</a:t>
            </a:r>
            <a:r>
              <a:rPr kumimoji="1" lang="ja-JP" altLang="en-US" dirty="0" smtClean="0"/>
              <a:t>児相談支援事業所＞</a:t>
            </a:r>
            <a:endParaRPr kumimoji="1" lang="ja-JP" altLang="en-US" dirty="0"/>
          </a:p>
        </p:txBody>
      </p:sp>
      <p:sp>
        <p:nvSpPr>
          <p:cNvPr id="7" name="テキスト ボックス 6"/>
          <p:cNvSpPr txBox="1"/>
          <p:nvPr/>
        </p:nvSpPr>
        <p:spPr>
          <a:xfrm>
            <a:off x="7452320" y="255731"/>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379985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16</a:t>
            </a:fld>
            <a:endParaRPr lang="ja-JP" altLang="en-US"/>
          </a:p>
        </p:txBody>
      </p:sp>
      <p:sp>
        <p:nvSpPr>
          <p:cNvPr id="4" name="タイトル 3"/>
          <p:cNvSpPr txBox="1">
            <a:spLocks/>
          </p:cNvSpPr>
          <p:nvPr/>
        </p:nvSpPr>
        <p:spPr>
          <a:xfrm>
            <a:off x="468312" y="552112"/>
            <a:ext cx="8218488" cy="561975"/>
          </a:xfrm>
          <a:prstGeom prst="roundRect">
            <a:avLst/>
          </a:prstGeom>
          <a:gradFill flip="none" rotWithShape="1">
            <a:gsLst>
              <a:gs pos="66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Ⅱ</a:t>
            </a:r>
            <a:r>
              <a:rPr lang="ja-JP" altLang="en-US" sz="2000" b="1" dirty="0"/>
              <a:t>　府内指定特定相談支援事業所の状況</a:t>
            </a:r>
            <a:r>
              <a:rPr lang="ja-JP" altLang="en-US" sz="2000" b="1" dirty="0">
                <a:solidFill>
                  <a:schemeClr val="tx1"/>
                </a:solidFill>
              </a:rPr>
              <a:t>（令和３年</a:t>
            </a:r>
            <a:r>
              <a:rPr lang="ja-JP" altLang="en-US" sz="2000" b="1" dirty="0" smtClean="0">
                <a:solidFill>
                  <a:schemeClr val="tx1"/>
                </a:solidFill>
              </a:rPr>
              <a:t>４月請求分）</a:t>
            </a:r>
            <a:endParaRPr lang="ja-JP" altLang="en-US" sz="2000" b="1" dirty="0">
              <a:solidFill>
                <a:schemeClr val="tx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155031411"/>
              </p:ext>
            </p:extLst>
          </p:nvPr>
        </p:nvGraphicFramePr>
        <p:xfrm>
          <a:off x="468312" y="1441306"/>
          <a:ext cx="8218488" cy="4988222"/>
        </p:xfrm>
        <a:graphic>
          <a:graphicData uri="http://schemas.openxmlformats.org/drawingml/2006/table">
            <a:tbl>
              <a:tblPr firstRow="1" bandRow="1">
                <a:tableStyleId>{5C22544A-7EE6-4342-B048-85BDC9FD1C3A}</a:tableStyleId>
              </a:tblPr>
              <a:tblGrid>
                <a:gridCol w="4109244">
                  <a:extLst>
                    <a:ext uri="{9D8B030D-6E8A-4147-A177-3AD203B41FA5}">
                      <a16:colId xmlns:a16="http://schemas.microsoft.com/office/drawing/2014/main" val="2516321960"/>
                    </a:ext>
                  </a:extLst>
                </a:gridCol>
                <a:gridCol w="2586732">
                  <a:extLst>
                    <a:ext uri="{9D8B030D-6E8A-4147-A177-3AD203B41FA5}">
                      <a16:colId xmlns:a16="http://schemas.microsoft.com/office/drawing/2014/main" val="3407625098"/>
                    </a:ext>
                  </a:extLst>
                </a:gridCol>
                <a:gridCol w="1522512">
                  <a:extLst>
                    <a:ext uri="{9D8B030D-6E8A-4147-A177-3AD203B41FA5}">
                      <a16:colId xmlns:a16="http://schemas.microsoft.com/office/drawing/2014/main" val="2566770826"/>
                    </a:ext>
                  </a:extLst>
                </a:gridCol>
              </a:tblGrid>
              <a:tr h="475526">
                <a:tc gridSpan="3">
                  <a:txBody>
                    <a:bodyPr/>
                    <a:lstStyle/>
                    <a:p>
                      <a:pPr algn="ctr"/>
                      <a:r>
                        <a:rPr kumimoji="1" lang="zh-TW" altLang="en-US" sz="1600" b="0" dirty="0" smtClean="0">
                          <a:solidFill>
                            <a:schemeClr val="tx1"/>
                          </a:solidFill>
                        </a:rPr>
                        <a:t>機能強化型基本報酬</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E5"/>
                    </a:solidFill>
                  </a:tcPr>
                </a:tc>
                <a:tc hMerge="1">
                  <a:txBody>
                    <a:bodyPr/>
                    <a:lstStyle/>
                    <a:p>
                      <a:endParaRPr kumimoji="1" lang="ja-JP" altLang="en-US"/>
                    </a:p>
                  </a:txBody>
                  <a:tcPr/>
                </a:tc>
                <a:extLst>
                  <a:ext uri="{0D108BD9-81ED-4DB2-BD59-A6C34878D82A}">
                    <a16:rowId xmlns:a16="http://schemas.microsoft.com/office/drawing/2014/main" val="188148868"/>
                  </a:ext>
                </a:extLst>
              </a:tr>
              <a:tr h="377022">
                <a:tc>
                  <a:txBody>
                    <a:bodyPr/>
                    <a:lstStyle/>
                    <a:p>
                      <a:pPr algn="ctr"/>
                      <a:r>
                        <a:rPr kumimoji="1" lang="ja-JP" altLang="en-US" sz="1400" b="0" dirty="0" smtClean="0">
                          <a:solidFill>
                            <a:schemeClr val="tx1"/>
                          </a:solidFill>
                        </a:rPr>
                        <a:t>項目</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E998"/>
                    </a:solidFill>
                  </a:tcPr>
                </a:tc>
                <a:tc>
                  <a:txBody>
                    <a:bodyPr/>
                    <a:lstStyle/>
                    <a:p>
                      <a:pPr algn="ctr"/>
                      <a:r>
                        <a:rPr kumimoji="1" lang="ja-JP" altLang="en-US" sz="1400" b="0" dirty="0" smtClean="0">
                          <a:solidFill>
                            <a:schemeClr val="tx1"/>
                          </a:solidFill>
                        </a:rPr>
                        <a:t>事業所数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E998"/>
                    </a:solidFill>
                  </a:tcPr>
                </a:tc>
                <a:tc>
                  <a:txBody>
                    <a:bodyPr/>
                    <a:lstStyle/>
                    <a:p>
                      <a:pPr algn="ctr"/>
                      <a:r>
                        <a:rPr kumimoji="1" lang="ja-JP" altLang="en-US" sz="1400" b="0" dirty="0" smtClean="0">
                          <a:solidFill>
                            <a:schemeClr val="tx1"/>
                          </a:solidFill>
                        </a:rPr>
                        <a:t>有効回答数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E998"/>
                    </a:solidFill>
                  </a:tcPr>
                </a:tc>
                <a:extLst>
                  <a:ext uri="{0D108BD9-81ED-4DB2-BD59-A6C34878D82A}">
                    <a16:rowId xmlns:a16="http://schemas.microsoft.com/office/drawing/2014/main" val="3405900246"/>
                  </a:ext>
                </a:extLst>
              </a:tr>
              <a:tr h="536092">
                <a:tc>
                  <a:txBody>
                    <a:bodyPr/>
                    <a:lstStyle/>
                    <a:p>
                      <a:r>
                        <a:rPr kumimoji="1" lang="ja-JP" altLang="en-US" sz="1600" dirty="0" smtClean="0">
                          <a:solidFill>
                            <a:schemeClr val="tx1"/>
                          </a:solidFill>
                        </a:rPr>
                        <a:t>指定特定相談支援事業所数</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1,132</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687</a:t>
                      </a:r>
                      <a:endParaRPr kumimoji="1" lang="ja-JP" altLang="en-US" sz="1600" dirty="0" smtClean="0">
                        <a:solidFill>
                          <a:schemeClr val="tx1"/>
                        </a:solidFill>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484534346"/>
                  </a:ext>
                </a:extLst>
              </a:tr>
              <a:tr h="383030">
                <a:tc>
                  <a:txBody>
                    <a:bodyPr/>
                    <a:lstStyle/>
                    <a:p>
                      <a:pPr algn="ctr"/>
                      <a:r>
                        <a:rPr kumimoji="1" lang="ja-JP" altLang="en-US" sz="1600" dirty="0" smtClean="0">
                          <a:solidFill>
                            <a:schemeClr val="tx1"/>
                          </a:solidFill>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dirty="0" smtClean="0">
                          <a:solidFill>
                            <a:schemeClr val="tx1"/>
                          </a:solidFill>
                        </a:rPr>
                        <a:t>請求実績有り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rPr>
                        <a:t>割合</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48865187"/>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26</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3.8%</a:t>
                      </a:r>
                      <a:endParaRPr kumimoji="1" lang="ja-JP" altLang="en-US" sz="1600" dirty="0" smtClean="0">
                        <a:solidFill>
                          <a:schemeClr val="tx1"/>
                        </a:solidFill>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941150974"/>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3.6%</a:t>
                      </a:r>
                      <a:endParaRPr kumimoji="1" lang="ja-JP" altLang="en-US" sz="1600" dirty="0" smtClean="0">
                        <a:solidFill>
                          <a:schemeClr val="tx1"/>
                        </a:solidFill>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72847249"/>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70</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10.2</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162708901"/>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37</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5.4</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0716497"/>
                  </a:ext>
                </a:extLst>
              </a:tr>
              <a:tr h="536092">
                <a:tc>
                  <a:txBody>
                    <a:bodyPr/>
                    <a:lstStyle/>
                    <a:p>
                      <a:r>
                        <a:rPr kumimoji="1" lang="ja-JP" altLang="en-US" sz="1600" dirty="0" smtClean="0">
                          <a:solidFill>
                            <a:schemeClr val="tx1"/>
                          </a:solidFill>
                        </a:rPr>
                        <a:t>サービス利用支援費（</a:t>
                      </a:r>
                      <a:r>
                        <a:rPr kumimoji="1" lang="en-US" altLang="ja-JP" sz="1600" dirty="0" smtClean="0">
                          <a:solidFill>
                            <a:schemeClr val="tx1"/>
                          </a:solidFill>
                        </a:rPr>
                        <a:t>I</a:t>
                      </a:r>
                      <a:r>
                        <a:rPr kumimoji="1" lang="ja-JP"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469</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68.3</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287189138"/>
                  </a:ext>
                </a:extLst>
              </a:tr>
              <a:tr h="536092">
                <a:tc>
                  <a:txBody>
                    <a:bodyPr/>
                    <a:lstStyle/>
                    <a:p>
                      <a:r>
                        <a:rPr kumimoji="1" lang="ja-JP" altLang="en-US" sz="1600" dirty="0" smtClean="0">
                          <a:solidFill>
                            <a:schemeClr val="tx1"/>
                          </a:solidFill>
                        </a:rPr>
                        <a:t>サービス利用支援費（</a:t>
                      </a:r>
                      <a:r>
                        <a:rPr kumimoji="1" lang="en-US" altLang="ja-JP" sz="1600" dirty="0" smtClean="0">
                          <a:solidFill>
                            <a:schemeClr val="tx1"/>
                          </a:solidFill>
                        </a:rPr>
                        <a:t>II</a:t>
                      </a:r>
                      <a:r>
                        <a:rPr kumimoji="1" lang="ja-JP"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60</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8.7</a:t>
                      </a:r>
                      <a:r>
                        <a:rPr kumimoji="1" lang="ja-JP" altLang="en-US" sz="1600" dirty="0" smtClean="0">
                          <a:solidFill>
                            <a:schemeClr val="tx1"/>
                          </a:solidFill>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098826200"/>
                  </a:ext>
                </a:extLst>
              </a:tr>
            </a:tbl>
          </a:graphicData>
        </a:graphic>
      </p:graphicFrame>
      <p:sp>
        <p:nvSpPr>
          <p:cNvPr id="7" name="テキスト ボックス 6"/>
          <p:cNvSpPr txBox="1"/>
          <p:nvPr/>
        </p:nvSpPr>
        <p:spPr>
          <a:xfrm>
            <a:off x="7452320" y="255731"/>
            <a:ext cx="1261884" cy="2769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7689903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17</a:t>
            </a:fld>
            <a:endParaRPr lang="ja-JP" altLang="en-US"/>
          </a:p>
        </p:txBody>
      </p:sp>
      <p:sp>
        <p:nvSpPr>
          <p:cNvPr id="3" name="タイトル 3"/>
          <p:cNvSpPr txBox="1">
            <a:spLocks/>
          </p:cNvSpPr>
          <p:nvPr/>
        </p:nvSpPr>
        <p:spPr>
          <a:xfrm>
            <a:off x="468312" y="410627"/>
            <a:ext cx="8218488" cy="561975"/>
          </a:xfrm>
          <a:prstGeom prst="roundRect">
            <a:avLst/>
          </a:prstGeom>
          <a:gradFill flip="none" rotWithShape="1">
            <a:gsLst>
              <a:gs pos="66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Ⅲ</a:t>
            </a:r>
            <a:r>
              <a:rPr lang="ja-JP" altLang="en-US" sz="2000" b="1" dirty="0" smtClean="0"/>
              <a:t>－１</a:t>
            </a:r>
            <a:r>
              <a:rPr lang="ja-JP" altLang="en-US" sz="2000" b="1" dirty="0"/>
              <a:t>　</a:t>
            </a:r>
            <a:r>
              <a:rPr lang="zh-TW" altLang="en-US" sz="2000" b="1" dirty="0"/>
              <a:t>計画相談</a:t>
            </a:r>
            <a:r>
              <a:rPr lang="zh-TW" altLang="en-US" sz="2000" b="1" dirty="0">
                <a:solidFill>
                  <a:schemeClr val="tx1"/>
                </a:solidFill>
              </a:rPr>
              <a:t>支援加算</a:t>
            </a:r>
            <a:r>
              <a:rPr lang="zh-TW" altLang="en-US" sz="2000" b="1" dirty="0" smtClean="0">
                <a:solidFill>
                  <a:schemeClr val="tx1"/>
                </a:solidFill>
              </a:rPr>
              <a:t>状況</a:t>
            </a:r>
            <a:r>
              <a:rPr lang="ja-JP" altLang="en-US" sz="2000" b="1" dirty="0" smtClean="0">
                <a:solidFill>
                  <a:schemeClr val="tx1"/>
                </a:solidFill>
              </a:rPr>
              <a:t>（</a:t>
            </a:r>
            <a:r>
              <a:rPr lang="ja-JP" altLang="en-US" sz="2000" b="1" dirty="0">
                <a:solidFill>
                  <a:schemeClr val="tx1"/>
                </a:solidFill>
              </a:rPr>
              <a:t>令和３年</a:t>
            </a:r>
            <a:r>
              <a:rPr lang="ja-JP" altLang="en-US" sz="2000" b="1" dirty="0" smtClean="0">
                <a:solidFill>
                  <a:schemeClr val="tx1"/>
                </a:solidFill>
              </a:rPr>
              <a:t>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2007532284"/>
              </p:ext>
            </p:extLst>
          </p:nvPr>
        </p:nvGraphicFramePr>
        <p:xfrm>
          <a:off x="468312" y="1274723"/>
          <a:ext cx="8218489" cy="5082056"/>
        </p:xfrm>
        <a:graphic>
          <a:graphicData uri="http://schemas.openxmlformats.org/drawingml/2006/table">
            <a:tbl>
              <a:tblPr firstRow="1" firstCol="1" bandRow="1">
                <a:tableStyleId>{5C22544A-7EE6-4342-B048-85BDC9FD1C3A}</a:tableStyleId>
              </a:tblPr>
              <a:tblGrid>
                <a:gridCol w="3185761">
                  <a:extLst>
                    <a:ext uri="{9D8B030D-6E8A-4147-A177-3AD203B41FA5}">
                      <a16:colId xmlns:a16="http://schemas.microsoft.com/office/drawing/2014/main" val="4168181582"/>
                    </a:ext>
                  </a:extLst>
                </a:gridCol>
                <a:gridCol w="1133952">
                  <a:extLst>
                    <a:ext uri="{9D8B030D-6E8A-4147-A177-3AD203B41FA5}">
                      <a16:colId xmlns:a16="http://schemas.microsoft.com/office/drawing/2014/main" val="2391181223"/>
                    </a:ext>
                  </a:extLst>
                </a:gridCol>
                <a:gridCol w="1368152">
                  <a:extLst>
                    <a:ext uri="{9D8B030D-6E8A-4147-A177-3AD203B41FA5}">
                      <a16:colId xmlns:a16="http://schemas.microsoft.com/office/drawing/2014/main" val="368679538"/>
                    </a:ext>
                  </a:extLst>
                </a:gridCol>
                <a:gridCol w="648072">
                  <a:extLst>
                    <a:ext uri="{9D8B030D-6E8A-4147-A177-3AD203B41FA5}">
                      <a16:colId xmlns:a16="http://schemas.microsoft.com/office/drawing/2014/main" val="1901250444"/>
                    </a:ext>
                  </a:extLst>
                </a:gridCol>
                <a:gridCol w="1224136">
                  <a:extLst>
                    <a:ext uri="{9D8B030D-6E8A-4147-A177-3AD203B41FA5}">
                      <a16:colId xmlns:a16="http://schemas.microsoft.com/office/drawing/2014/main" val="1670486984"/>
                    </a:ext>
                  </a:extLst>
                </a:gridCol>
                <a:gridCol w="658416">
                  <a:extLst>
                    <a:ext uri="{9D8B030D-6E8A-4147-A177-3AD203B41FA5}">
                      <a16:colId xmlns:a16="http://schemas.microsoft.com/office/drawing/2014/main" val="841032735"/>
                    </a:ext>
                  </a:extLst>
                </a:gridCol>
              </a:tblGrid>
              <a:tr h="427425">
                <a:tc rowSpan="2">
                  <a:txBody>
                    <a:bodyPr/>
                    <a:lstStyle/>
                    <a:p>
                      <a:pPr marL="114935" indent="-133350" algn="ctr">
                        <a:spcAft>
                          <a:spcPts val="0"/>
                        </a:spcAft>
                      </a:pPr>
                      <a:r>
                        <a:rPr lang="ja-JP" altLang="en-US" sz="1400" b="0" kern="100" dirty="0" smtClean="0">
                          <a:solidFill>
                            <a:schemeClr val="tx1"/>
                          </a:solidFill>
                          <a:effectLst/>
                        </a:rPr>
                        <a:t>項目</a:t>
                      </a:r>
                      <a:endParaRPr lang="en-US" altLang="ja-JP" sz="1400" b="0" kern="100" dirty="0" smtClean="0">
                        <a:solidFill>
                          <a:schemeClr val="tx1"/>
                        </a:solidFill>
                        <a:effectLst/>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請求実績有り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lnSpc>
                          <a:spcPts val="1200"/>
                        </a:lnSpc>
                        <a:spcAft>
                          <a:spcPts val="0"/>
                        </a:spcAft>
                      </a:pPr>
                      <a:r>
                        <a:rPr lang="ja-JP" sz="1400" b="0" kern="100" dirty="0">
                          <a:solidFill>
                            <a:schemeClr val="tx1"/>
                          </a:solidFill>
                          <a:effectLst/>
                        </a:rPr>
                        <a:t>該当者あるが</a:t>
                      </a:r>
                    </a:p>
                    <a:p>
                      <a:pPr marL="114935" indent="-133350" algn="ctr">
                        <a:lnSpc>
                          <a:spcPts val="1200"/>
                        </a:lnSpc>
                        <a:spcAft>
                          <a:spcPts val="0"/>
                        </a:spcAft>
                      </a:pPr>
                      <a:r>
                        <a:rPr lang="ja-JP" sz="1400" b="0" kern="100" dirty="0">
                          <a:solidFill>
                            <a:schemeClr val="tx1"/>
                          </a:solidFill>
                          <a:effectLst/>
                        </a:rPr>
                        <a:t>請求なし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3170035757"/>
                  </a:ext>
                </a:extLst>
              </a:tr>
              <a:tr h="292655">
                <a:tc vMerge="1">
                  <a:txBody>
                    <a:bodyPr/>
                    <a:lstStyle/>
                    <a:p>
                      <a:pPr marL="114935" indent="-133350" algn="just">
                        <a:spcAft>
                          <a:spcPts val="0"/>
                        </a:spcAft>
                      </a:pP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F3CE"/>
                    </a:solidFill>
                  </a:tcPr>
                </a:tc>
                <a:tc>
                  <a:txBody>
                    <a:bodyPr/>
                    <a:lstStyle/>
                    <a:p>
                      <a:pPr marL="114935" indent="-133350" algn="ctr">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300" dirty="0" smtClean="0"/>
                        <a:t>割合</a:t>
                      </a:r>
                      <a:endParaRPr kumimoji="1" lang="en-US" altLang="ja-JP" sz="1300" dirty="0" smtClean="0"/>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割合</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86903145"/>
                  </a:ext>
                </a:extLst>
              </a:tr>
              <a:tr h="363498">
                <a:tc>
                  <a:txBody>
                    <a:bodyPr/>
                    <a:lstStyle/>
                    <a:p>
                      <a:pPr marL="114935" indent="-133350" algn="just">
                        <a:spcAft>
                          <a:spcPts val="0"/>
                        </a:spcAft>
                      </a:pPr>
                      <a:r>
                        <a:rPr lang="ja-JP" sz="1400" b="0" kern="100" dirty="0">
                          <a:solidFill>
                            <a:schemeClr val="tx1"/>
                          </a:solidFill>
                          <a:effectLst/>
                        </a:rPr>
                        <a:t>利用者負担上限額管理加算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636</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42</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6.6%</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404</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63.5%</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355773748"/>
                  </a:ext>
                </a:extLst>
              </a:tr>
              <a:tr h="363498">
                <a:tc>
                  <a:txBody>
                    <a:bodyPr/>
                    <a:lstStyle/>
                    <a:p>
                      <a:pPr marL="114935" indent="-133350" algn="just">
                        <a:spcAft>
                          <a:spcPts val="0"/>
                        </a:spcAft>
                      </a:pPr>
                      <a:r>
                        <a:rPr lang="ja-JP" sz="1400" b="0" kern="100" dirty="0">
                          <a:solidFill>
                            <a:schemeClr val="tx1"/>
                          </a:solidFill>
                          <a:effectLst/>
                        </a:rPr>
                        <a:t>初回加算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670</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262</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r">
                        <a:spcAft>
                          <a:spcPts val="0"/>
                        </a:spcAft>
                      </a:pPr>
                      <a:r>
                        <a:rPr lang="en-US" altLang="ja-JP" sz="1200" b="0" kern="100" dirty="0" smtClean="0">
                          <a:solidFill>
                            <a:schemeClr val="tx1"/>
                          </a:solidFill>
                          <a:effectLst/>
                          <a:latin typeface="+mn-lt"/>
                          <a:ea typeface="ＭＳ 明朝" panose="02020609040205080304" pitchFamily="17" charset="-128"/>
                          <a:cs typeface="Calibri" panose="020F0502020204030204" pitchFamily="34" charset="0"/>
                        </a:rPr>
                        <a:t>39.1%</a:t>
                      </a:r>
                      <a:endParaRPr lang="ja-JP" altLang="en-US" sz="12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34</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5.1%</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55899534"/>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645</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18</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r">
                        <a:spcAft>
                          <a:spcPts val="0"/>
                        </a:spcAft>
                      </a:pPr>
                      <a:r>
                        <a:rPr lang="en-US" altLang="ja-JP" sz="1200" b="0" kern="100" dirty="0" smtClean="0">
                          <a:solidFill>
                            <a:schemeClr val="tx1"/>
                          </a:solidFill>
                          <a:effectLst/>
                          <a:latin typeface="+mn-lt"/>
                          <a:ea typeface="ＭＳ 明朝" panose="02020609040205080304" pitchFamily="17" charset="-128"/>
                          <a:cs typeface="Calibri" panose="020F0502020204030204" pitchFamily="34" charset="0"/>
                        </a:rPr>
                        <a:t>2.8%</a:t>
                      </a:r>
                      <a:endParaRPr lang="ja-JP" altLang="en-US" sz="12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37</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5.7%</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191249380"/>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641</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14</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2.2%</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32</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5.0%</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034811013"/>
                  </a:ext>
                </a:extLst>
              </a:tr>
              <a:tr h="363498">
                <a:tc>
                  <a:txBody>
                    <a:bodyPr/>
                    <a:lstStyle/>
                    <a:p>
                      <a:pPr marL="114935" indent="-133350" algn="just">
                        <a:spcAft>
                          <a:spcPts val="0"/>
                        </a:spcAft>
                      </a:pPr>
                      <a:r>
                        <a:rPr lang="ja-JP" sz="1400" b="0" kern="100" dirty="0">
                          <a:solidFill>
                            <a:schemeClr val="tx1"/>
                          </a:solidFill>
                          <a:effectLst/>
                        </a:rPr>
                        <a:t>退院・退所加算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643</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cs typeface="Calibri" panose="020F0502020204030204" pitchFamily="34" charset="0"/>
                        </a:rPr>
                        <a:t>9</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1.4%</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28</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4.4%</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610895118"/>
                  </a:ext>
                </a:extLst>
              </a:tr>
              <a:tr h="363498">
                <a:tc>
                  <a:txBody>
                    <a:bodyPr/>
                    <a:lstStyle/>
                    <a:p>
                      <a:pPr marL="114935" indent="-133350" algn="just">
                        <a:spcAft>
                          <a:spcPts val="0"/>
                        </a:spcAft>
                      </a:pPr>
                      <a:r>
                        <a:rPr lang="ja-JP" sz="1400" b="0" kern="100" dirty="0">
                          <a:solidFill>
                            <a:schemeClr val="tx1"/>
                          </a:solidFill>
                          <a:effectLst/>
                        </a:rPr>
                        <a:t>居宅介護支援事業所等連携加算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645</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20</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3.1%</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65</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10.1%</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018132634"/>
                  </a:ext>
                </a:extLst>
              </a:tr>
              <a:tr h="363498">
                <a:tc>
                  <a:txBody>
                    <a:bodyPr/>
                    <a:lstStyle/>
                    <a:p>
                      <a:pPr marL="114935" indent="-133350" algn="just">
                        <a:spcAft>
                          <a:spcPts val="0"/>
                        </a:spcAft>
                      </a:pPr>
                      <a:r>
                        <a:rPr lang="ja-JP" sz="1400" b="0" kern="100" dirty="0">
                          <a:solidFill>
                            <a:schemeClr val="tx1"/>
                          </a:solidFill>
                          <a:effectLst/>
                        </a:rPr>
                        <a:t>医療・保育・教育機関等連携加算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642</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18</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2.8%</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62</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9.7%</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528097050"/>
                  </a:ext>
                </a:extLst>
              </a:tr>
              <a:tr h="363498">
                <a:tc>
                  <a:txBody>
                    <a:bodyPr/>
                    <a:lstStyle/>
                    <a:p>
                      <a:pPr marL="114935" indent="-133350" algn="just">
                        <a:spcAft>
                          <a:spcPts val="0"/>
                        </a:spcAft>
                      </a:pPr>
                      <a:r>
                        <a:rPr lang="ja-JP" sz="1400" b="0" kern="100" dirty="0">
                          <a:solidFill>
                            <a:schemeClr val="tx1"/>
                          </a:solidFill>
                          <a:effectLst/>
                        </a:rPr>
                        <a:t>集中支援加算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643</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43</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6.7%</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66</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10.3%</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543617852"/>
                  </a:ext>
                </a:extLst>
              </a:tr>
              <a:tr h="363498">
                <a:tc>
                  <a:txBody>
                    <a:bodyPr/>
                    <a:lstStyle/>
                    <a:p>
                      <a:pPr marL="114935" indent="-133350" algn="just">
                        <a:spcAft>
                          <a:spcPts val="0"/>
                        </a:spcAft>
                      </a:pPr>
                      <a:r>
                        <a:rPr lang="ja-JP" sz="1400" b="0" kern="100" dirty="0">
                          <a:solidFill>
                            <a:schemeClr val="tx1"/>
                          </a:solidFill>
                          <a:effectLst/>
                        </a:rPr>
                        <a:t>サービス担当者会議実施加算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661</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142</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21.5%</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106</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16.0%</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279898899"/>
                  </a:ext>
                </a:extLst>
              </a:tr>
              <a:tr h="363498">
                <a:tc>
                  <a:txBody>
                    <a:bodyPr/>
                    <a:lstStyle/>
                    <a:p>
                      <a:pPr marL="114935" indent="-133350" algn="just">
                        <a:spcAft>
                          <a:spcPts val="0"/>
                        </a:spcAft>
                      </a:pPr>
                      <a:r>
                        <a:rPr lang="ja-JP" sz="1400" b="0" kern="100" dirty="0">
                          <a:solidFill>
                            <a:schemeClr val="tx1"/>
                          </a:solidFill>
                          <a:effectLst/>
                        </a:rPr>
                        <a:t>サービス提供時モニタリング加算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675</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288</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42.7%</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79</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11.7%</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99156781"/>
                  </a:ext>
                </a:extLst>
              </a:tr>
              <a:tr h="363498">
                <a:tc>
                  <a:txBody>
                    <a:bodyPr/>
                    <a:lstStyle/>
                    <a:p>
                      <a:pPr marL="114935" indent="-133350" algn="just">
                        <a:spcAft>
                          <a:spcPts val="0"/>
                        </a:spcAft>
                      </a:pPr>
                      <a:r>
                        <a:rPr lang="ja-JP" sz="1400" b="0" kern="100" dirty="0">
                          <a:solidFill>
                            <a:schemeClr val="tx1"/>
                          </a:solidFill>
                          <a:effectLst/>
                        </a:rPr>
                        <a:t>地域生活支援拠点等相談強化加算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594</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cs typeface="Calibri" panose="020F0502020204030204" pitchFamily="34" charset="0"/>
                        </a:rPr>
                        <a:t>0</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0%</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cs typeface="Calibri" panose="020F0502020204030204" pitchFamily="34" charset="0"/>
                        </a:rPr>
                        <a:t>9</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1.5%</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874777556"/>
                  </a:ext>
                </a:extLst>
              </a:tr>
              <a:tr h="363498">
                <a:tc>
                  <a:txBody>
                    <a:bodyPr/>
                    <a:lstStyle/>
                    <a:p>
                      <a:pPr marL="114935" indent="-133350" algn="just">
                        <a:spcAft>
                          <a:spcPts val="0"/>
                        </a:spcAft>
                      </a:pPr>
                      <a:r>
                        <a:rPr lang="ja-JP" sz="1400" b="0" kern="100" dirty="0">
                          <a:solidFill>
                            <a:schemeClr val="tx1"/>
                          </a:solidFill>
                          <a:effectLst/>
                        </a:rPr>
                        <a:t>地域体制強化共同支援加算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600</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cs typeface="Calibri" panose="020F0502020204030204" pitchFamily="34" charset="0"/>
                        </a:rPr>
                        <a:t>0</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r">
                        <a:spcAft>
                          <a:spcPts val="0"/>
                        </a:spcAft>
                      </a:pPr>
                      <a:r>
                        <a:rPr lang="en-US" altLang="ja-JP" sz="1400" b="0" kern="100" dirty="0" smtClean="0">
                          <a:solidFill>
                            <a:schemeClr val="tx1"/>
                          </a:solidFill>
                          <a:effectLst/>
                          <a:latin typeface="+mn-lt"/>
                          <a:cs typeface="Calibri" panose="020F0502020204030204" pitchFamily="34" charset="0"/>
                        </a:rPr>
                        <a:t>0%</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latin typeface="+mn-lt"/>
                          <a:cs typeface="Calibri" panose="020F0502020204030204" pitchFamily="34" charset="0"/>
                        </a:rPr>
                        <a:t>14</a:t>
                      </a:r>
                      <a:endParaRPr lang="ja-JP" sz="1400" b="0" kern="100" dirty="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cs typeface="Calibri" panose="020F0502020204030204" pitchFamily="34" charset="0"/>
                        </a:rPr>
                        <a:t>2.3%</a:t>
                      </a:r>
                      <a:endParaRPr lang="ja-JP" altLang="ja-JP" sz="1400" b="0" kern="100" dirty="0" smtClean="0">
                        <a:solidFill>
                          <a:schemeClr val="tx1"/>
                        </a:solidFill>
                        <a:effectLst/>
                        <a:latin typeface="+mn-lt"/>
                        <a:ea typeface="ＭＳ 明朝" panose="02020609040205080304" pitchFamily="17"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733068013"/>
                  </a:ext>
                </a:extLst>
              </a:tr>
            </a:tbl>
          </a:graphicData>
        </a:graphic>
      </p:graphicFrame>
      <p:sp>
        <p:nvSpPr>
          <p:cNvPr id="5" name="テキスト ボックス 4"/>
          <p:cNvSpPr txBox="1"/>
          <p:nvPr/>
        </p:nvSpPr>
        <p:spPr>
          <a:xfrm>
            <a:off x="7452320" y="153829"/>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3011689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18</a:t>
            </a:fld>
            <a:endParaRPr lang="ja-JP" altLang="en-US" dirty="0"/>
          </a:p>
        </p:txBody>
      </p:sp>
      <p:sp>
        <p:nvSpPr>
          <p:cNvPr id="3" name="タイトル 3"/>
          <p:cNvSpPr txBox="1">
            <a:spLocks/>
          </p:cNvSpPr>
          <p:nvPr/>
        </p:nvSpPr>
        <p:spPr>
          <a:xfrm>
            <a:off x="467544" y="339447"/>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Ⅲ</a:t>
            </a:r>
            <a:r>
              <a:rPr lang="ja-JP" altLang="en-US" sz="2000" b="1" dirty="0" smtClean="0"/>
              <a:t>－２</a:t>
            </a:r>
            <a:r>
              <a:rPr lang="ja-JP" altLang="en-US" sz="2000" b="1" dirty="0"/>
              <a:t>　</a:t>
            </a:r>
            <a:r>
              <a:rPr lang="zh-TW" altLang="en-US" sz="2000" b="1" dirty="0"/>
              <a:t>計画相談支援加算</a:t>
            </a:r>
            <a:r>
              <a:rPr lang="zh-TW" altLang="en-US" sz="2000" b="1" dirty="0" smtClean="0">
                <a:solidFill>
                  <a:schemeClr val="tx1"/>
                </a:solidFill>
              </a:rPr>
              <a:t>状況</a:t>
            </a:r>
            <a:r>
              <a:rPr lang="ja-JP" altLang="en-US" sz="2000" b="1" dirty="0" smtClean="0">
                <a:solidFill>
                  <a:schemeClr val="tx1"/>
                </a:solidFill>
              </a:rPr>
              <a:t>（</a:t>
            </a:r>
            <a:r>
              <a:rPr lang="ja-JP" altLang="en-US" sz="2000" b="1" dirty="0">
                <a:solidFill>
                  <a:schemeClr val="tx1"/>
                </a:solidFill>
              </a:rPr>
              <a:t>令和３年</a:t>
            </a:r>
            <a:r>
              <a:rPr lang="ja-JP" altLang="en-US" sz="2000" b="1" dirty="0" smtClean="0">
                <a:solidFill>
                  <a:schemeClr val="tx1"/>
                </a:solidFill>
              </a:rPr>
              <a:t>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777302222"/>
              </p:ext>
            </p:extLst>
          </p:nvPr>
        </p:nvGraphicFramePr>
        <p:xfrm>
          <a:off x="467544" y="1174835"/>
          <a:ext cx="8246660" cy="5181515"/>
        </p:xfrm>
        <a:graphic>
          <a:graphicData uri="http://schemas.openxmlformats.org/drawingml/2006/table">
            <a:tbl>
              <a:tblPr firstRow="1" firstCol="1" bandRow="1">
                <a:tableStyleId>{5C22544A-7EE6-4342-B048-85BDC9FD1C3A}</a:tableStyleId>
              </a:tblPr>
              <a:tblGrid>
                <a:gridCol w="2592288">
                  <a:extLst>
                    <a:ext uri="{9D8B030D-6E8A-4147-A177-3AD203B41FA5}">
                      <a16:colId xmlns:a16="http://schemas.microsoft.com/office/drawing/2014/main" val="4081288818"/>
                    </a:ext>
                  </a:extLst>
                </a:gridCol>
                <a:gridCol w="1728192">
                  <a:extLst>
                    <a:ext uri="{9D8B030D-6E8A-4147-A177-3AD203B41FA5}">
                      <a16:colId xmlns:a16="http://schemas.microsoft.com/office/drawing/2014/main" val="802844212"/>
                    </a:ext>
                  </a:extLst>
                </a:gridCol>
                <a:gridCol w="1459907">
                  <a:extLst>
                    <a:ext uri="{9D8B030D-6E8A-4147-A177-3AD203B41FA5}">
                      <a16:colId xmlns:a16="http://schemas.microsoft.com/office/drawing/2014/main" val="1057106753"/>
                    </a:ext>
                  </a:extLst>
                </a:gridCol>
                <a:gridCol w="628325">
                  <a:extLst>
                    <a:ext uri="{9D8B030D-6E8A-4147-A177-3AD203B41FA5}">
                      <a16:colId xmlns:a16="http://schemas.microsoft.com/office/drawing/2014/main" val="395775122"/>
                    </a:ext>
                  </a:extLst>
                </a:gridCol>
                <a:gridCol w="1250300">
                  <a:extLst>
                    <a:ext uri="{9D8B030D-6E8A-4147-A177-3AD203B41FA5}">
                      <a16:colId xmlns:a16="http://schemas.microsoft.com/office/drawing/2014/main" val="3740863460"/>
                    </a:ext>
                  </a:extLst>
                </a:gridCol>
                <a:gridCol w="587648">
                  <a:extLst>
                    <a:ext uri="{9D8B030D-6E8A-4147-A177-3AD203B41FA5}">
                      <a16:colId xmlns:a16="http://schemas.microsoft.com/office/drawing/2014/main" val="3729232974"/>
                    </a:ext>
                  </a:extLst>
                </a:gridCol>
              </a:tblGrid>
              <a:tr h="597870">
                <a:tc>
                  <a:txBody>
                    <a:bodyPr/>
                    <a:lstStyle/>
                    <a:p>
                      <a:pPr marL="114935" indent="-133350" algn="ctr">
                        <a:spcAft>
                          <a:spcPts val="0"/>
                        </a:spcAft>
                      </a:pPr>
                      <a:r>
                        <a:rPr lang="ja-JP" sz="1050" b="0" kern="100" dirty="0">
                          <a:solidFill>
                            <a:schemeClr val="tx1"/>
                          </a:solidFill>
                          <a:effectLst/>
                        </a:rPr>
                        <a:t>　</a:t>
                      </a: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届出有り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spcAft>
                          <a:spcPts val="0"/>
                        </a:spcAft>
                      </a:pPr>
                      <a:r>
                        <a:rPr lang="ja-JP" sz="1400" b="0" kern="100" dirty="0">
                          <a:solidFill>
                            <a:schemeClr val="tx1"/>
                          </a:solidFill>
                          <a:effectLst/>
                        </a:rPr>
                        <a:t>届出予定</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4281452885"/>
                  </a:ext>
                </a:extLst>
              </a:tr>
              <a:tr h="597870">
                <a:tc>
                  <a:txBody>
                    <a:bodyPr/>
                    <a:lstStyle/>
                    <a:p>
                      <a:pPr marL="114935" indent="-133350" algn="ctr">
                        <a:spcAft>
                          <a:spcPts val="0"/>
                        </a:spcAft>
                      </a:pP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割合</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割合</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2064316720"/>
                  </a:ext>
                </a:extLst>
              </a:tr>
              <a:tr h="797155">
                <a:tc>
                  <a:txBody>
                    <a:bodyPr/>
                    <a:lstStyle/>
                    <a:p>
                      <a:pPr marL="114935" indent="-133350" algn="l">
                        <a:spcAft>
                          <a:spcPts val="0"/>
                        </a:spcAft>
                      </a:pPr>
                      <a:r>
                        <a:rPr lang="ja-JP" sz="1400" b="0" kern="100" dirty="0">
                          <a:solidFill>
                            <a:schemeClr val="tx1"/>
                          </a:solidFill>
                          <a:effectLst/>
                        </a:rPr>
                        <a:t>主任相談支援専門員配置加算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611</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34</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5.6%</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rPr>
                        <a:t>10</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1.6%</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347192890"/>
                  </a:ext>
                </a:extLst>
              </a:tr>
              <a:tr h="797155">
                <a:tc>
                  <a:txBody>
                    <a:bodyPr/>
                    <a:lstStyle/>
                    <a:p>
                      <a:pPr marL="114935" indent="-133350" algn="l">
                        <a:spcAft>
                          <a:spcPts val="0"/>
                        </a:spcAft>
                      </a:pPr>
                      <a:r>
                        <a:rPr lang="ja-JP" sz="1400" b="0" kern="100" dirty="0">
                          <a:solidFill>
                            <a:schemeClr val="tx1"/>
                          </a:solidFill>
                          <a:effectLst/>
                        </a:rPr>
                        <a:t>行動障害支援体制加算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668</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158</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rPr>
                        <a:t>23.7%</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rPr>
                        <a:t>25</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3.7%</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378710718"/>
                  </a:ext>
                </a:extLst>
              </a:tr>
              <a:tr h="797155">
                <a:tc>
                  <a:txBody>
                    <a:bodyPr/>
                    <a:lstStyle/>
                    <a:p>
                      <a:pPr marL="114935" indent="-133350" algn="l">
                        <a:spcAft>
                          <a:spcPts val="0"/>
                        </a:spcAft>
                      </a:pPr>
                      <a:r>
                        <a:rPr lang="ja-JP" sz="1400" b="0" kern="100" dirty="0">
                          <a:solidFill>
                            <a:schemeClr val="tx1"/>
                          </a:solidFill>
                          <a:effectLst/>
                        </a:rPr>
                        <a:t>要医療児者支援体制加算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667</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159</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23.8%</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rPr>
                        <a:t>23</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3.4%</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927558434"/>
                  </a:ext>
                </a:extLst>
              </a:tr>
              <a:tr h="797155">
                <a:tc>
                  <a:txBody>
                    <a:bodyPr/>
                    <a:lstStyle/>
                    <a:p>
                      <a:pPr marL="114935" indent="-133350" algn="l">
                        <a:spcAft>
                          <a:spcPts val="0"/>
                        </a:spcAft>
                      </a:pPr>
                      <a:r>
                        <a:rPr lang="ja-JP" sz="1400" b="0" kern="100" dirty="0">
                          <a:solidFill>
                            <a:schemeClr val="tx1"/>
                          </a:solidFill>
                          <a:effectLst/>
                        </a:rPr>
                        <a:t>精神障害者支援体制加算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672</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191</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rPr>
                        <a:t>28.4%</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rPr>
                        <a:t>34</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5.1%</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988075320"/>
                  </a:ext>
                </a:extLst>
              </a:tr>
              <a:tr h="797155">
                <a:tc>
                  <a:txBody>
                    <a:bodyPr/>
                    <a:lstStyle/>
                    <a:p>
                      <a:pPr marL="114935" indent="-133350" algn="l">
                        <a:spcAft>
                          <a:spcPts val="0"/>
                        </a:spcAft>
                      </a:pPr>
                      <a:r>
                        <a:rPr lang="ja-JP" sz="1400" b="0" kern="100" dirty="0">
                          <a:solidFill>
                            <a:schemeClr val="tx1"/>
                          </a:solidFill>
                          <a:effectLst/>
                        </a:rPr>
                        <a:t>ピアサポート体制加算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sz="1400" b="0" kern="100" dirty="0">
                          <a:solidFill>
                            <a:schemeClr val="tx1"/>
                          </a:solidFill>
                          <a:effectLst/>
                        </a:rPr>
                        <a:t>650</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13</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2.0%</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sz="1400" b="0" kern="100" dirty="0" smtClean="0">
                          <a:solidFill>
                            <a:schemeClr val="tx1"/>
                          </a:solidFill>
                          <a:effectLst/>
                        </a:rPr>
                        <a:t>27</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rPr>
                        <a:t>4.2%</a:t>
                      </a:r>
                      <a:endParaRPr lang="ja-JP" altLang="ja-JP"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93052780"/>
                  </a:ext>
                </a:extLst>
              </a:tr>
            </a:tbl>
          </a:graphicData>
        </a:graphic>
      </p:graphicFrame>
      <p:sp>
        <p:nvSpPr>
          <p:cNvPr id="5" name="テキスト ボックス 4"/>
          <p:cNvSpPr txBox="1"/>
          <p:nvPr/>
        </p:nvSpPr>
        <p:spPr>
          <a:xfrm>
            <a:off x="7812360" y="919318"/>
            <a:ext cx="1269116" cy="276999"/>
          </a:xfrm>
          <a:prstGeom prst="rect">
            <a:avLst/>
          </a:prstGeom>
          <a:noFill/>
        </p:spPr>
        <p:txBody>
          <a:bodyPr wrap="square" rtlCol="0">
            <a:spAutoFit/>
          </a:bodyPr>
          <a:lstStyle/>
          <a:p>
            <a:r>
              <a:rPr kumimoji="1" lang="ja-JP" altLang="en-US" sz="1200" dirty="0" smtClean="0"/>
              <a:t>（事業所数）</a:t>
            </a:r>
            <a:endParaRPr kumimoji="1" lang="ja-JP" altLang="en-US" sz="1200" dirty="0"/>
          </a:p>
        </p:txBody>
      </p:sp>
      <p:sp>
        <p:nvSpPr>
          <p:cNvPr id="6" name="テキスト ボックス 5"/>
          <p:cNvSpPr txBox="1"/>
          <p:nvPr/>
        </p:nvSpPr>
        <p:spPr>
          <a:xfrm>
            <a:off x="7452320" y="68661"/>
            <a:ext cx="1261884" cy="228925"/>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620003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04248" y="6461184"/>
            <a:ext cx="2133600" cy="365125"/>
          </a:xfrm>
        </p:spPr>
        <p:txBody>
          <a:bodyPr/>
          <a:lstStyle/>
          <a:p>
            <a:pPr>
              <a:defRPr/>
            </a:pPr>
            <a:fld id="{A4073C42-6A3B-4481-9A5D-F17DC83FF158}" type="slidenum">
              <a:rPr lang="ja-JP" altLang="en-US" smtClean="0"/>
              <a:pPr>
                <a:defRPr/>
              </a:pPr>
              <a:t>19</a:t>
            </a:fld>
            <a:endParaRPr lang="ja-JP" altLang="en-US" dirty="0"/>
          </a:p>
        </p:txBody>
      </p:sp>
      <p:sp>
        <p:nvSpPr>
          <p:cNvPr id="3" name="テキスト ボックス 2"/>
          <p:cNvSpPr txBox="1"/>
          <p:nvPr/>
        </p:nvSpPr>
        <p:spPr>
          <a:xfrm>
            <a:off x="443054" y="908720"/>
            <a:ext cx="4104009" cy="372409"/>
          </a:xfrm>
          <a:prstGeom prst="rect">
            <a:avLst/>
          </a:prstGeom>
          <a:noFill/>
        </p:spPr>
        <p:txBody>
          <a:bodyPr wrap="none" rtlCol="0">
            <a:spAutoFit/>
          </a:bodyPr>
          <a:lstStyle/>
          <a:p>
            <a:r>
              <a:rPr kumimoji="1" lang="ja-JP" altLang="en-US" sz="1600" dirty="0" smtClean="0"/>
              <a:t>＜加算に該当するが請求をしていない理由＞</a:t>
            </a:r>
            <a:endParaRPr kumimoji="1" lang="ja-JP" altLang="en-US" sz="1600" dirty="0"/>
          </a:p>
        </p:txBody>
      </p:sp>
      <p:graphicFrame>
        <p:nvGraphicFramePr>
          <p:cNvPr id="4" name="表 3"/>
          <p:cNvGraphicFramePr>
            <a:graphicFrameLocks noGrp="1"/>
          </p:cNvGraphicFramePr>
          <p:nvPr>
            <p:extLst>
              <p:ext uri="{D42A27DB-BD31-4B8C-83A1-F6EECF244321}">
                <p14:modId xmlns:p14="http://schemas.microsoft.com/office/powerpoint/2010/main" val="1132922834"/>
              </p:ext>
            </p:extLst>
          </p:nvPr>
        </p:nvGraphicFramePr>
        <p:xfrm>
          <a:off x="467544" y="1255874"/>
          <a:ext cx="8193997" cy="782114"/>
        </p:xfrm>
        <a:graphic>
          <a:graphicData uri="http://schemas.openxmlformats.org/drawingml/2006/table">
            <a:tbl>
              <a:tblPr firstRow="1" firstCol="1" bandRow="1">
                <a:tableStyleId>{5C22544A-7EE6-4342-B048-85BDC9FD1C3A}</a:tableStyleId>
              </a:tblPr>
              <a:tblGrid>
                <a:gridCol w="1386304">
                  <a:extLst>
                    <a:ext uri="{9D8B030D-6E8A-4147-A177-3AD203B41FA5}">
                      <a16:colId xmlns:a16="http://schemas.microsoft.com/office/drawing/2014/main" val="3261856442"/>
                    </a:ext>
                  </a:extLst>
                </a:gridCol>
                <a:gridCol w="2135083">
                  <a:extLst>
                    <a:ext uri="{9D8B030D-6E8A-4147-A177-3AD203B41FA5}">
                      <a16:colId xmlns:a16="http://schemas.microsoft.com/office/drawing/2014/main" val="3877578854"/>
                    </a:ext>
                  </a:extLst>
                </a:gridCol>
                <a:gridCol w="1410490">
                  <a:extLst>
                    <a:ext uri="{9D8B030D-6E8A-4147-A177-3AD203B41FA5}">
                      <a16:colId xmlns:a16="http://schemas.microsoft.com/office/drawing/2014/main" val="1552521682"/>
                    </a:ext>
                  </a:extLst>
                </a:gridCol>
                <a:gridCol w="1925154">
                  <a:extLst>
                    <a:ext uri="{9D8B030D-6E8A-4147-A177-3AD203B41FA5}">
                      <a16:colId xmlns:a16="http://schemas.microsoft.com/office/drawing/2014/main" val="1006348658"/>
                    </a:ext>
                  </a:extLst>
                </a:gridCol>
                <a:gridCol w="1336966">
                  <a:extLst>
                    <a:ext uri="{9D8B030D-6E8A-4147-A177-3AD203B41FA5}">
                      <a16:colId xmlns:a16="http://schemas.microsoft.com/office/drawing/2014/main" val="785041199"/>
                    </a:ext>
                  </a:extLst>
                </a:gridCol>
              </a:tblGrid>
              <a:tr h="355394">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手続きが煩雑なため</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知らなかった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内容が分からない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その他</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925833692"/>
                  </a:ext>
                </a:extLst>
              </a:tr>
              <a:tr h="355394">
                <a:tc>
                  <a:txBody>
                    <a:bodyPr/>
                    <a:lstStyle/>
                    <a:p>
                      <a:pPr marL="114935" indent="-133350" algn="ctr">
                        <a:spcAft>
                          <a:spcPts val="0"/>
                        </a:spcAft>
                      </a:pPr>
                      <a:r>
                        <a:rPr lang="en-US" sz="1400" b="0" kern="100" dirty="0">
                          <a:solidFill>
                            <a:schemeClr val="tx1"/>
                          </a:solidFill>
                          <a:effectLst/>
                        </a:rPr>
                        <a:t>369</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165</a:t>
                      </a:r>
                    </a:p>
                    <a:p>
                      <a:pPr marL="114935" indent="-133350" algn="ctr">
                        <a:spcAft>
                          <a:spcPts val="0"/>
                        </a:spcAft>
                      </a:pPr>
                      <a:r>
                        <a:rPr lang="ja-JP" sz="1400" b="0" kern="100" dirty="0" smtClean="0">
                          <a:solidFill>
                            <a:schemeClr val="tx1"/>
                          </a:solidFill>
                          <a:effectLst/>
                        </a:rPr>
                        <a:t>（</a:t>
                      </a:r>
                      <a:r>
                        <a:rPr lang="en-US" sz="1400" b="0" kern="100" dirty="0">
                          <a:solidFill>
                            <a:schemeClr val="tx1"/>
                          </a:solidFill>
                          <a:effectLst/>
                        </a:rPr>
                        <a:t>44.7%</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27</a:t>
                      </a:r>
                    </a:p>
                    <a:p>
                      <a:pPr marL="114935" indent="-133350" algn="ctr">
                        <a:spcAft>
                          <a:spcPts val="0"/>
                        </a:spcAft>
                      </a:pPr>
                      <a:r>
                        <a:rPr lang="ja-JP" sz="1400" b="0" kern="100" dirty="0" smtClean="0">
                          <a:solidFill>
                            <a:schemeClr val="tx1"/>
                          </a:solidFill>
                          <a:effectLst/>
                        </a:rPr>
                        <a:t>（</a:t>
                      </a:r>
                      <a:r>
                        <a:rPr lang="en-US" sz="1400" b="0" kern="100" dirty="0">
                          <a:solidFill>
                            <a:schemeClr val="tx1"/>
                          </a:solidFill>
                          <a:effectLst/>
                        </a:rPr>
                        <a:t>7.3%</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106</a:t>
                      </a:r>
                    </a:p>
                    <a:p>
                      <a:pPr marL="114935" indent="-133350" algn="ctr">
                        <a:spcAft>
                          <a:spcPts val="0"/>
                        </a:spcAft>
                      </a:pPr>
                      <a:r>
                        <a:rPr lang="ja-JP" sz="1400" b="0" kern="100" dirty="0" smtClean="0">
                          <a:solidFill>
                            <a:schemeClr val="tx1"/>
                          </a:solidFill>
                          <a:effectLst/>
                        </a:rPr>
                        <a:t>（</a:t>
                      </a:r>
                      <a:r>
                        <a:rPr lang="en-US" sz="1400" b="0" kern="100" dirty="0">
                          <a:solidFill>
                            <a:schemeClr val="tx1"/>
                          </a:solidFill>
                          <a:effectLst/>
                        </a:rPr>
                        <a:t>28.7%</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71</a:t>
                      </a:r>
                    </a:p>
                    <a:p>
                      <a:pPr marL="114935" indent="-133350" algn="ctr">
                        <a:spcAft>
                          <a:spcPts val="0"/>
                        </a:spcAft>
                      </a:pPr>
                      <a:r>
                        <a:rPr lang="ja-JP" sz="1400" b="0" kern="100" dirty="0" smtClean="0">
                          <a:solidFill>
                            <a:schemeClr val="tx1"/>
                          </a:solidFill>
                          <a:effectLst/>
                        </a:rPr>
                        <a:t>（</a:t>
                      </a:r>
                      <a:r>
                        <a:rPr lang="en-US" sz="1400" b="0" kern="100" dirty="0">
                          <a:solidFill>
                            <a:schemeClr val="tx1"/>
                          </a:solidFill>
                          <a:effectLst/>
                        </a:rPr>
                        <a:t>19.3%</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4171306"/>
                  </a:ext>
                </a:extLst>
              </a:tr>
            </a:tbl>
          </a:graphicData>
        </a:graphic>
      </p:graphicFrame>
      <p:sp>
        <p:nvSpPr>
          <p:cNvPr id="5" name="テキスト ボックス 4"/>
          <p:cNvSpPr txBox="1"/>
          <p:nvPr/>
        </p:nvSpPr>
        <p:spPr>
          <a:xfrm>
            <a:off x="467544" y="3512255"/>
            <a:ext cx="4564070" cy="338554"/>
          </a:xfrm>
          <a:prstGeom prst="rect">
            <a:avLst/>
          </a:prstGeom>
          <a:noFill/>
        </p:spPr>
        <p:txBody>
          <a:bodyPr wrap="none" rtlCol="0">
            <a:spAutoFit/>
          </a:bodyPr>
          <a:lstStyle/>
          <a:p>
            <a:r>
              <a:rPr lang="ja-JP" altLang="en-US" sz="1600" dirty="0" smtClean="0"/>
              <a:t>＜</a:t>
            </a:r>
            <a:r>
              <a:rPr lang="ja-JP" altLang="ja-JP" sz="1600" dirty="0" smtClean="0"/>
              <a:t>令和</a:t>
            </a:r>
            <a:r>
              <a:rPr lang="ja-JP" altLang="ja-JP" sz="1600" dirty="0"/>
              <a:t>３年度報酬改定に伴う事業所の運営</a:t>
            </a:r>
            <a:r>
              <a:rPr lang="ja-JP" altLang="ja-JP" sz="1600" dirty="0" smtClean="0"/>
              <a:t>状況</a:t>
            </a:r>
            <a:r>
              <a:rPr lang="ja-JP" altLang="en-US" sz="1600" dirty="0" smtClean="0"/>
              <a:t>＞</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128559739"/>
              </p:ext>
            </p:extLst>
          </p:nvPr>
        </p:nvGraphicFramePr>
        <p:xfrm>
          <a:off x="467544" y="3874329"/>
          <a:ext cx="8193998" cy="850815"/>
        </p:xfrm>
        <a:graphic>
          <a:graphicData uri="http://schemas.openxmlformats.org/drawingml/2006/table">
            <a:tbl>
              <a:tblPr firstRow="1" firstCol="1" bandRow="1">
                <a:tableStyleId>{5C22544A-7EE6-4342-B048-85BDC9FD1C3A}</a:tableStyleId>
              </a:tblPr>
              <a:tblGrid>
                <a:gridCol w="1389344">
                  <a:extLst>
                    <a:ext uri="{9D8B030D-6E8A-4147-A177-3AD203B41FA5}">
                      <a16:colId xmlns:a16="http://schemas.microsoft.com/office/drawing/2014/main" val="3588592886"/>
                    </a:ext>
                  </a:extLst>
                </a:gridCol>
                <a:gridCol w="2268218">
                  <a:extLst>
                    <a:ext uri="{9D8B030D-6E8A-4147-A177-3AD203B41FA5}">
                      <a16:colId xmlns:a16="http://schemas.microsoft.com/office/drawing/2014/main" val="503862241"/>
                    </a:ext>
                  </a:extLst>
                </a:gridCol>
                <a:gridCol w="2268218">
                  <a:extLst>
                    <a:ext uri="{9D8B030D-6E8A-4147-A177-3AD203B41FA5}">
                      <a16:colId xmlns:a16="http://schemas.microsoft.com/office/drawing/2014/main" val="1274449045"/>
                    </a:ext>
                  </a:extLst>
                </a:gridCol>
                <a:gridCol w="2268218">
                  <a:extLst>
                    <a:ext uri="{9D8B030D-6E8A-4147-A177-3AD203B41FA5}">
                      <a16:colId xmlns:a16="http://schemas.microsoft.com/office/drawing/2014/main" val="2832427013"/>
                    </a:ext>
                  </a:extLst>
                </a:gridCol>
              </a:tblGrid>
              <a:tr h="355394">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運営が改善した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改善していない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422319322"/>
                  </a:ext>
                </a:extLst>
              </a:tr>
              <a:tr h="495421">
                <a:tc>
                  <a:txBody>
                    <a:bodyPr/>
                    <a:lstStyle/>
                    <a:p>
                      <a:pPr marL="114935" indent="-133350" algn="ctr">
                        <a:spcAft>
                          <a:spcPts val="0"/>
                        </a:spcAft>
                      </a:pPr>
                      <a:r>
                        <a:rPr lang="en-US" sz="1400" b="0" kern="100" dirty="0">
                          <a:solidFill>
                            <a:schemeClr val="tx1"/>
                          </a:solidFill>
                          <a:effectLst/>
                        </a:rPr>
                        <a:t>743</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103</a:t>
                      </a:r>
                    </a:p>
                    <a:p>
                      <a:pPr marL="114935" indent="-133350" algn="ctr">
                        <a:spcAft>
                          <a:spcPts val="0"/>
                        </a:spcAft>
                      </a:pPr>
                      <a:r>
                        <a:rPr lang="ja-JP" sz="1400" b="0" kern="100" dirty="0" smtClean="0">
                          <a:solidFill>
                            <a:schemeClr val="tx1"/>
                          </a:solidFill>
                          <a:effectLst/>
                        </a:rPr>
                        <a:t>（</a:t>
                      </a:r>
                      <a:r>
                        <a:rPr lang="en-US" sz="1400" b="0" kern="100" dirty="0">
                          <a:solidFill>
                            <a:schemeClr val="tx1"/>
                          </a:solidFill>
                          <a:effectLst/>
                        </a:rPr>
                        <a:t>13.9%</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229</a:t>
                      </a:r>
                    </a:p>
                    <a:p>
                      <a:pPr marL="114935" indent="-133350" algn="ctr">
                        <a:spcAft>
                          <a:spcPts val="0"/>
                        </a:spcAft>
                      </a:pPr>
                      <a:r>
                        <a:rPr lang="ja-JP" sz="1400" b="0" kern="100" dirty="0" smtClean="0">
                          <a:solidFill>
                            <a:schemeClr val="tx1"/>
                          </a:solidFill>
                          <a:effectLst/>
                        </a:rPr>
                        <a:t>（</a:t>
                      </a:r>
                      <a:r>
                        <a:rPr lang="en-US" sz="1400" b="0" kern="100" dirty="0">
                          <a:solidFill>
                            <a:schemeClr val="tx1"/>
                          </a:solidFill>
                          <a:effectLst/>
                        </a:rPr>
                        <a:t>30.8%</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411</a:t>
                      </a:r>
                    </a:p>
                    <a:p>
                      <a:pPr marL="114935" indent="-133350" algn="ctr">
                        <a:spcAft>
                          <a:spcPts val="0"/>
                        </a:spcAft>
                      </a:pPr>
                      <a:r>
                        <a:rPr lang="ja-JP" sz="1400" b="0" kern="100" dirty="0" smtClean="0">
                          <a:solidFill>
                            <a:schemeClr val="tx1"/>
                          </a:solidFill>
                          <a:effectLst/>
                        </a:rPr>
                        <a:t>（</a:t>
                      </a:r>
                      <a:r>
                        <a:rPr lang="en-US" sz="1400" b="0" kern="100" dirty="0">
                          <a:solidFill>
                            <a:schemeClr val="tx1"/>
                          </a:solidFill>
                          <a:effectLst/>
                        </a:rPr>
                        <a:t>55.3%</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792683"/>
                  </a:ext>
                </a:extLst>
              </a:tr>
            </a:tbl>
          </a:graphicData>
        </a:graphic>
      </p:graphicFrame>
      <p:sp>
        <p:nvSpPr>
          <p:cNvPr id="7" name="テキスト ボックス 6"/>
          <p:cNvSpPr txBox="1"/>
          <p:nvPr/>
        </p:nvSpPr>
        <p:spPr>
          <a:xfrm>
            <a:off x="7980431" y="1020729"/>
            <a:ext cx="1535631" cy="231237"/>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8" name="テキスト ボックス 7"/>
          <p:cNvSpPr txBox="1"/>
          <p:nvPr/>
        </p:nvSpPr>
        <p:spPr>
          <a:xfrm>
            <a:off x="8073284" y="3603423"/>
            <a:ext cx="1396028" cy="231237"/>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9" name="タイトル 3"/>
          <p:cNvSpPr txBox="1">
            <a:spLocks/>
          </p:cNvSpPr>
          <p:nvPr/>
        </p:nvSpPr>
        <p:spPr>
          <a:xfrm>
            <a:off x="467544" y="274737"/>
            <a:ext cx="8218488" cy="561975"/>
          </a:xfrm>
          <a:prstGeom prst="roundRect">
            <a:avLst/>
          </a:prstGeom>
          <a:gradFill>
            <a:gsLst>
              <a:gs pos="5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Ⅲ</a:t>
            </a:r>
            <a:r>
              <a:rPr lang="ja-JP" altLang="en-US" sz="2000" b="1" dirty="0" smtClean="0"/>
              <a:t>－３</a:t>
            </a:r>
            <a:r>
              <a:rPr lang="ja-JP" altLang="en-US" sz="2000" b="1" dirty="0"/>
              <a:t>　</a:t>
            </a:r>
            <a:r>
              <a:rPr lang="zh-TW" altLang="en-US" sz="2000" b="1" dirty="0"/>
              <a:t>計画相談</a:t>
            </a:r>
            <a:r>
              <a:rPr lang="zh-TW" altLang="en-US" sz="2000" b="1" dirty="0">
                <a:solidFill>
                  <a:schemeClr val="tx1"/>
                </a:solidFill>
              </a:rPr>
              <a:t>支援加算</a:t>
            </a:r>
            <a:r>
              <a:rPr lang="zh-TW" altLang="en-US" sz="2000" b="1" dirty="0" smtClean="0">
                <a:solidFill>
                  <a:schemeClr val="tx1"/>
                </a:solidFill>
              </a:rPr>
              <a:t>状況</a:t>
            </a:r>
            <a:r>
              <a:rPr lang="ja-JP" altLang="en-US" sz="2000" b="1" dirty="0" smtClean="0">
                <a:solidFill>
                  <a:schemeClr val="tx1"/>
                </a:solidFill>
              </a:rPr>
              <a:t>（</a:t>
            </a:r>
            <a:r>
              <a:rPr lang="ja-JP" altLang="en-US" sz="2000" b="1" dirty="0">
                <a:solidFill>
                  <a:schemeClr val="tx1"/>
                </a:solidFill>
              </a:rPr>
              <a:t>令和３年</a:t>
            </a:r>
            <a:r>
              <a:rPr lang="ja-JP" altLang="en-US" sz="2000" b="1" dirty="0" smtClean="0">
                <a:solidFill>
                  <a:schemeClr val="tx1"/>
                </a:solidFill>
              </a:rPr>
              <a:t>４月請求分）</a:t>
            </a:r>
            <a:endParaRPr lang="ja-JP" altLang="en-US" sz="2000" b="1" dirty="0">
              <a:solidFill>
                <a:schemeClr val="tx1"/>
              </a:solidFill>
            </a:endParaRPr>
          </a:p>
        </p:txBody>
      </p:sp>
      <p:sp>
        <p:nvSpPr>
          <p:cNvPr id="10" name="テキスト ボックス 9"/>
          <p:cNvSpPr txBox="1"/>
          <p:nvPr/>
        </p:nvSpPr>
        <p:spPr>
          <a:xfrm>
            <a:off x="7452320" y="27957"/>
            <a:ext cx="1261884" cy="3046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11" name="テキスト ボックス 10"/>
          <p:cNvSpPr txBox="1"/>
          <p:nvPr/>
        </p:nvSpPr>
        <p:spPr>
          <a:xfrm>
            <a:off x="611560" y="2176195"/>
            <a:ext cx="7958628" cy="1015663"/>
          </a:xfrm>
          <a:prstGeom prst="rect">
            <a:avLst/>
          </a:prstGeom>
          <a:noFill/>
          <a:ln>
            <a:solidFill>
              <a:schemeClr val="tx1"/>
            </a:solidFill>
            <a:prstDash val="dashDot"/>
          </a:ln>
        </p:spPr>
        <p:txBody>
          <a:bodyPr wrap="square" rtlCol="0">
            <a:spAutoFit/>
          </a:bodyPr>
          <a:lstStyle/>
          <a:p>
            <a:r>
              <a:rPr kumimoji="1" lang="ja-JP" altLang="en-US" sz="1200" dirty="0" smtClean="0"/>
              <a:t>（その他の</a:t>
            </a:r>
            <a:r>
              <a:rPr lang="ja-JP" altLang="en-US" sz="1200" dirty="0" smtClean="0"/>
              <a:t>理由）：</a:t>
            </a:r>
            <a:endParaRPr lang="en-US" altLang="ja-JP" sz="1200" dirty="0" smtClean="0"/>
          </a:p>
          <a:p>
            <a:r>
              <a:rPr lang="ja-JP" altLang="en-US" sz="1200" dirty="0"/>
              <a:t>作成する書式が</a:t>
            </a:r>
            <a:r>
              <a:rPr lang="ja-JP" altLang="en-US" sz="1200" dirty="0" smtClean="0"/>
              <a:t>多い</a:t>
            </a:r>
            <a:r>
              <a:rPr lang="ja-JP" altLang="en-US" sz="1200" dirty="0"/>
              <a:t>／　加算算定に係る業務量の増加に対応できない</a:t>
            </a:r>
            <a:r>
              <a:rPr lang="ja-JP" altLang="en-US" sz="1200" dirty="0" smtClean="0"/>
              <a:t>／　請求対応してるソフトを導入していない／　多忙のため相談員と請求担当との調整ができない／　人員不足のため、加算を精査していくこと</a:t>
            </a:r>
            <a:r>
              <a:rPr lang="ja-JP" altLang="en-US" sz="1200" dirty="0"/>
              <a:t>が負担／　兼務</a:t>
            </a:r>
            <a:r>
              <a:rPr lang="ja-JP" altLang="en-US" sz="1200" dirty="0" smtClean="0"/>
              <a:t>している相談員の対応状況と加算内容を把握して請求することが負担／　手続きの概要を確認できていない／　報酬が少額／</a:t>
            </a:r>
            <a:r>
              <a:rPr lang="ja-JP" altLang="en-US" sz="1200" dirty="0"/>
              <a:t>　</a:t>
            </a:r>
            <a:r>
              <a:rPr lang="ja-JP" altLang="en-US" sz="1200" dirty="0" smtClean="0"/>
              <a:t>相談員が離職し、実績が把握できない</a:t>
            </a:r>
            <a:endParaRPr lang="ja-JP" altLang="ja-JP" sz="1200" dirty="0"/>
          </a:p>
        </p:txBody>
      </p:sp>
      <p:sp>
        <p:nvSpPr>
          <p:cNvPr id="13" name="テキスト ボックス 12"/>
          <p:cNvSpPr txBox="1"/>
          <p:nvPr/>
        </p:nvSpPr>
        <p:spPr>
          <a:xfrm>
            <a:off x="611560" y="4869160"/>
            <a:ext cx="7958628" cy="1569660"/>
          </a:xfrm>
          <a:prstGeom prst="rect">
            <a:avLst/>
          </a:prstGeom>
          <a:noFill/>
          <a:ln>
            <a:solidFill>
              <a:schemeClr val="tx1"/>
            </a:solidFill>
            <a:prstDash val="dashDot"/>
          </a:ln>
        </p:spPr>
        <p:txBody>
          <a:bodyPr wrap="square" rtlCol="0">
            <a:spAutoFit/>
          </a:bodyPr>
          <a:lstStyle/>
          <a:p>
            <a:r>
              <a:rPr lang="ja-JP" altLang="en-US" sz="1200" dirty="0" smtClean="0"/>
              <a:t>（改善</a:t>
            </a:r>
            <a:r>
              <a:rPr lang="ja-JP" altLang="en-US" sz="1200" dirty="0"/>
              <a:t>していない場合</a:t>
            </a:r>
            <a:r>
              <a:rPr lang="ja-JP" altLang="en-US" sz="1200" dirty="0" smtClean="0"/>
              <a:t>、その理由）：</a:t>
            </a:r>
            <a:endParaRPr lang="en-US" altLang="ja-JP" sz="1200" dirty="0" smtClean="0"/>
          </a:p>
          <a:p>
            <a:r>
              <a:rPr lang="ja-JP" altLang="en-US" sz="1200" dirty="0"/>
              <a:t>介護</a:t>
            </a:r>
            <a:r>
              <a:rPr lang="ja-JP" altLang="en-US" sz="1200" dirty="0" smtClean="0"/>
              <a:t>保険と異なり月</a:t>
            </a:r>
            <a:r>
              <a:rPr lang="ja-JP" altLang="en-US" sz="1200" dirty="0"/>
              <a:t>により利用者数にばらつきがあり安定しない</a:t>
            </a:r>
            <a:r>
              <a:rPr lang="ja-JP" altLang="en-US" sz="1200" dirty="0" smtClean="0"/>
              <a:t>／　相談</a:t>
            </a:r>
            <a:r>
              <a:rPr lang="ja-JP" altLang="en-US" sz="1200" dirty="0"/>
              <a:t>実績に対して、報酬が見合わって</a:t>
            </a:r>
            <a:r>
              <a:rPr lang="ja-JP" altLang="en-US" sz="1200" dirty="0" smtClean="0"/>
              <a:t>いない／　計画</a:t>
            </a:r>
            <a:r>
              <a:rPr lang="ja-JP" altLang="en-US" sz="1200" dirty="0"/>
              <a:t>やモニタリングで一件当たり昨年度比</a:t>
            </a:r>
            <a:r>
              <a:rPr lang="en-US" altLang="ja-JP" sz="1200" dirty="0"/>
              <a:t>2</a:t>
            </a:r>
            <a:r>
              <a:rPr lang="ja-JP" altLang="en-US" sz="1200" dirty="0"/>
              <a:t>単位上がったが、実感</a:t>
            </a:r>
            <a:r>
              <a:rPr lang="ja-JP" altLang="en-US" sz="1200" dirty="0" smtClean="0"/>
              <a:t>は伴わない／</a:t>
            </a:r>
            <a:r>
              <a:rPr lang="ja-JP" altLang="en-US" sz="1200" dirty="0"/>
              <a:t>　加算要件のすべてを満たさないと加算できず</a:t>
            </a:r>
            <a:r>
              <a:rPr lang="ja-JP" altLang="en-US" sz="1200" dirty="0" smtClean="0"/>
              <a:t>、加算</a:t>
            </a:r>
            <a:r>
              <a:rPr lang="ja-JP" altLang="en-US" sz="1200" dirty="0"/>
              <a:t>できないもの</a:t>
            </a:r>
            <a:r>
              <a:rPr lang="ja-JP" altLang="en-US" sz="1200" dirty="0" smtClean="0"/>
              <a:t>が多い／</a:t>
            </a:r>
            <a:r>
              <a:rPr lang="ja-JP" altLang="en-US" sz="1200" dirty="0"/>
              <a:t>　</a:t>
            </a:r>
            <a:r>
              <a:rPr lang="ja-JP" altLang="en-US" sz="1200" dirty="0" smtClean="0"/>
              <a:t>書類作成に追われ相談員</a:t>
            </a:r>
            <a:r>
              <a:rPr lang="ja-JP" altLang="en-US" sz="1200" dirty="0"/>
              <a:t>の負担が</a:t>
            </a:r>
            <a:r>
              <a:rPr lang="ja-JP" altLang="en-US" sz="1200" dirty="0" smtClean="0"/>
              <a:t>大きくなる</a:t>
            </a:r>
            <a:r>
              <a:rPr lang="ja-JP" altLang="en-US" sz="1200" dirty="0"/>
              <a:t>ため、</a:t>
            </a:r>
            <a:r>
              <a:rPr lang="ja-JP" altLang="en-US" sz="1200" dirty="0" smtClean="0"/>
              <a:t>担当相談件数を減らすこととなり、多少</a:t>
            </a:r>
            <a:r>
              <a:rPr lang="ja-JP" altLang="en-US" sz="1200" dirty="0"/>
              <a:t>の単価が上がっても事業としては改善に</a:t>
            </a:r>
            <a:r>
              <a:rPr lang="ja-JP" altLang="en-US" sz="1200" dirty="0" smtClean="0"/>
              <a:t>至らない／　請求</a:t>
            </a:r>
            <a:r>
              <a:rPr lang="ja-JP" altLang="en-US" sz="1200" dirty="0"/>
              <a:t>できる件数が限られている。／　多少は改善したが、そもそもの赤字を埋めるほどには至っていない／　細かな書類作成が</a:t>
            </a:r>
            <a:r>
              <a:rPr lang="ja-JP" altLang="en-US" sz="1200" dirty="0" smtClean="0"/>
              <a:t>増えた／　</a:t>
            </a:r>
            <a:r>
              <a:rPr lang="ja-JP" altLang="en-US" sz="1200" dirty="0"/>
              <a:t>利用者数とその報酬が黒字のラインに届かない。／　感染予防のためケア会議</a:t>
            </a:r>
            <a:r>
              <a:rPr lang="ja-JP" altLang="en-US" sz="1200" dirty="0" smtClean="0"/>
              <a:t>などが開催しにくい／</a:t>
            </a:r>
            <a:r>
              <a:rPr lang="ja-JP" altLang="en-US" sz="1200" dirty="0"/>
              <a:t>　基本報酬や加算が増額されているが、加算の要件が厳しいため、加算算定に</a:t>
            </a:r>
            <a:r>
              <a:rPr lang="ja-JP" altLang="en-US" sz="1200" dirty="0" smtClean="0"/>
              <a:t>至らない</a:t>
            </a:r>
            <a:endParaRPr lang="en-US" altLang="ja-JP" sz="1200" dirty="0" smtClean="0"/>
          </a:p>
        </p:txBody>
      </p:sp>
    </p:spTree>
    <p:extLst>
      <p:ext uri="{BB962C8B-B14F-4D97-AF65-F5344CB8AC3E}">
        <p14:creationId xmlns:p14="http://schemas.microsoft.com/office/powerpoint/2010/main" val="4266390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a:t>
            </a:fld>
            <a:endParaRPr lang="ja-JP" altLang="en-US"/>
          </a:p>
        </p:txBody>
      </p:sp>
      <p:sp>
        <p:nvSpPr>
          <p:cNvPr id="3" name="テキスト ボックス 2"/>
          <p:cNvSpPr txBox="1"/>
          <p:nvPr/>
        </p:nvSpPr>
        <p:spPr>
          <a:xfrm>
            <a:off x="1043608" y="2772217"/>
            <a:ext cx="6925294" cy="584775"/>
          </a:xfrm>
          <a:prstGeom prst="rect">
            <a:avLst/>
          </a:prstGeom>
          <a:noFill/>
        </p:spPr>
        <p:txBody>
          <a:bodyPr wrap="none" rtlCol="0">
            <a:spAutoFit/>
          </a:bodyPr>
          <a:lstStyle/>
          <a:p>
            <a:r>
              <a:rPr kumimoji="1" lang="ja-JP" altLang="en-US" sz="3200" dirty="0" smtClean="0"/>
              <a:t>（１）厚生労働省調査結果概要について</a:t>
            </a:r>
            <a:endParaRPr kumimoji="1" lang="ja-JP" altLang="en-US" sz="3200" dirty="0"/>
          </a:p>
        </p:txBody>
      </p:sp>
    </p:spTree>
    <p:extLst>
      <p:ext uri="{BB962C8B-B14F-4D97-AF65-F5344CB8AC3E}">
        <p14:creationId xmlns:p14="http://schemas.microsoft.com/office/powerpoint/2010/main" val="189610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20</a:t>
            </a:fld>
            <a:endParaRPr lang="ja-JP" altLang="en-US"/>
          </a:p>
        </p:txBody>
      </p:sp>
      <p:graphicFrame>
        <p:nvGraphicFramePr>
          <p:cNvPr id="3" name="表 2"/>
          <p:cNvGraphicFramePr>
            <a:graphicFrameLocks noGrp="1"/>
          </p:cNvGraphicFramePr>
          <p:nvPr>
            <p:extLst>
              <p:ext uri="{D42A27DB-BD31-4B8C-83A1-F6EECF244321}">
                <p14:modId xmlns:p14="http://schemas.microsoft.com/office/powerpoint/2010/main" val="2981472637"/>
              </p:ext>
            </p:extLst>
          </p:nvPr>
        </p:nvGraphicFramePr>
        <p:xfrm>
          <a:off x="395536" y="1052736"/>
          <a:ext cx="8424937" cy="3168352"/>
        </p:xfrm>
        <a:graphic>
          <a:graphicData uri="http://schemas.openxmlformats.org/drawingml/2006/table">
            <a:tbl>
              <a:tblPr firstRow="1" firstCol="1" bandRow="1">
                <a:tableStyleId>{5C22544A-7EE6-4342-B048-85BDC9FD1C3A}</a:tableStyleId>
              </a:tblPr>
              <a:tblGrid>
                <a:gridCol w="3838476">
                  <a:extLst>
                    <a:ext uri="{9D8B030D-6E8A-4147-A177-3AD203B41FA5}">
                      <a16:colId xmlns:a16="http://schemas.microsoft.com/office/drawing/2014/main" val="3745664618"/>
                    </a:ext>
                  </a:extLst>
                </a:gridCol>
                <a:gridCol w="3218308">
                  <a:extLst>
                    <a:ext uri="{9D8B030D-6E8A-4147-A177-3AD203B41FA5}">
                      <a16:colId xmlns:a16="http://schemas.microsoft.com/office/drawing/2014/main" val="4136200422"/>
                    </a:ext>
                  </a:extLst>
                </a:gridCol>
                <a:gridCol w="1368153">
                  <a:extLst>
                    <a:ext uri="{9D8B030D-6E8A-4147-A177-3AD203B41FA5}">
                      <a16:colId xmlns:a16="http://schemas.microsoft.com/office/drawing/2014/main" val="3863332254"/>
                    </a:ext>
                  </a:extLst>
                </a:gridCol>
              </a:tblGrid>
              <a:tr h="529259">
                <a:tc>
                  <a:txBody>
                    <a:bodyPr/>
                    <a:lstStyle/>
                    <a:p>
                      <a:pPr marL="133350" indent="-133350" algn="just">
                        <a:spcAft>
                          <a:spcPts val="0"/>
                        </a:spcAft>
                      </a:pPr>
                      <a:r>
                        <a:rPr lang="ja-JP" sz="1400" b="0" kern="100" dirty="0">
                          <a:solidFill>
                            <a:schemeClr val="tx1"/>
                          </a:solidFill>
                          <a:effectLst/>
                        </a:rPr>
                        <a:t>１週間の平均対応回数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33350" indent="-133350" algn="just">
                        <a:spcAft>
                          <a:spcPts val="0"/>
                        </a:spcAft>
                      </a:pPr>
                      <a:r>
                        <a:rPr lang="en-US" sz="1400" b="0" kern="100" dirty="0">
                          <a:solidFill>
                            <a:schemeClr val="tx1"/>
                          </a:solidFill>
                          <a:effectLst/>
                        </a:rPr>
                        <a:t>12</a:t>
                      </a:r>
                      <a:r>
                        <a:rPr lang="ja-JP" sz="1400" b="0" kern="100" dirty="0">
                          <a:solidFill>
                            <a:schemeClr val="tx1"/>
                          </a:solidFill>
                          <a:effectLst/>
                        </a:rPr>
                        <a:t>回</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ja-JP" sz="1200" b="0" kern="100" dirty="0">
                          <a:solidFill>
                            <a:schemeClr val="tx1"/>
                          </a:solidFill>
                          <a:effectLst/>
                        </a:rPr>
                        <a:t>合計</a:t>
                      </a:r>
                      <a:r>
                        <a:rPr lang="ja-JP" sz="1400" b="0" kern="100" dirty="0">
                          <a:solidFill>
                            <a:schemeClr val="tx1"/>
                          </a:solidFill>
                          <a:effectLst/>
                        </a:rPr>
                        <a:t>：</a:t>
                      </a:r>
                      <a:r>
                        <a:rPr lang="en-US" sz="1400" b="0" kern="100" dirty="0">
                          <a:solidFill>
                            <a:schemeClr val="tx1"/>
                          </a:solidFill>
                          <a:effectLst/>
                        </a:rPr>
                        <a:t>6,034</a:t>
                      </a:r>
                      <a:r>
                        <a:rPr lang="ja-JP" sz="1400" b="0" kern="100" dirty="0">
                          <a:solidFill>
                            <a:schemeClr val="tx1"/>
                          </a:solidFill>
                          <a:effectLst/>
                        </a:rPr>
                        <a:t>回</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7614828"/>
                  </a:ext>
                </a:extLst>
              </a:tr>
              <a:tr h="529259">
                <a:tc>
                  <a:txBody>
                    <a:bodyPr/>
                    <a:lstStyle/>
                    <a:p>
                      <a:pPr marL="133350" indent="-133350" algn="just">
                        <a:spcAft>
                          <a:spcPts val="0"/>
                        </a:spcAft>
                      </a:pPr>
                      <a:r>
                        <a:rPr lang="ja-JP" sz="1400" b="0" kern="100" dirty="0">
                          <a:solidFill>
                            <a:schemeClr val="tx1"/>
                          </a:solidFill>
                          <a:effectLst/>
                        </a:rPr>
                        <a:t>１日当たりの平均所要時間</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33350" indent="-133350" algn="just">
                        <a:spcAft>
                          <a:spcPts val="0"/>
                        </a:spcAft>
                      </a:pPr>
                      <a:r>
                        <a:rPr lang="en-US" sz="1400" b="0" kern="100" dirty="0">
                          <a:solidFill>
                            <a:schemeClr val="tx1"/>
                          </a:solidFill>
                          <a:effectLst/>
                        </a:rPr>
                        <a:t>115</a:t>
                      </a:r>
                      <a:r>
                        <a:rPr lang="ja-JP" sz="1400" b="0" kern="100" dirty="0">
                          <a:solidFill>
                            <a:schemeClr val="tx1"/>
                          </a:solidFill>
                          <a:effectLst/>
                        </a:rPr>
                        <a:t>分</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ja-JP" sz="1200" b="0" kern="100" dirty="0">
                          <a:solidFill>
                            <a:schemeClr val="tx1"/>
                          </a:solidFill>
                          <a:effectLst/>
                        </a:rPr>
                        <a:t>合計</a:t>
                      </a:r>
                      <a:r>
                        <a:rPr lang="ja-JP" sz="1400" b="0" kern="100" dirty="0">
                          <a:solidFill>
                            <a:schemeClr val="tx1"/>
                          </a:solidFill>
                          <a:effectLst/>
                        </a:rPr>
                        <a:t>：</a:t>
                      </a:r>
                      <a:r>
                        <a:rPr lang="en-US" sz="1400" b="0" kern="100" dirty="0">
                          <a:solidFill>
                            <a:schemeClr val="tx1"/>
                          </a:solidFill>
                          <a:effectLst/>
                        </a:rPr>
                        <a:t>56,100</a:t>
                      </a:r>
                      <a:r>
                        <a:rPr lang="ja-JP" sz="1400" b="0" kern="100" dirty="0">
                          <a:solidFill>
                            <a:schemeClr val="tx1"/>
                          </a:solidFill>
                          <a:effectLst/>
                        </a:rPr>
                        <a:t>分</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162995"/>
                  </a:ext>
                </a:extLst>
              </a:tr>
              <a:tr h="309634">
                <a:tc rowSpan="6">
                  <a:txBody>
                    <a:bodyPr/>
                    <a:lstStyle/>
                    <a:p>
                      <a:pPr marL="133350" indent="-133350" algn="just">
                        <a:spcAft>
                          <a:spcPts val="0"/>
                        </a:spcAft>
                      </a:pPr>
                      <a:r>
                        <a:rPr lang="ja-JP" sz="1400" b="0" kern="100" dirty="0">
                          <a:solidFill>
                            <a:schemeClr val="tx1"/>
                          </a:solidFill>
                          <a:effectLst/>
                        </a:rPr>
                        <a:t>対応頻度が「１週間に２回以上」ある相談対応等</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33350" indent="-133350" algn="just">
                        <a:spcAft>
                          <a:spcPts val="0"/>
                        </a:spcAft>
                      </a:pPr>
                      <a:r>
                        <a:rPr lang="ja-JP" sz="1400" b="0" kern="100" dirty="0">
                          <a:solidFill>
                            <a:schemeClr val="tx1"/>
                          </a:solidFill>
                          <a:effectLst/>
                        </a:rPr>
                        <a:t>スケジュール等の確認に関する電話対応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a:solidFill>
                            <a:schemeClr val="tx1"/>
                          </a:solidFill>
                          <a:effectLst/>
                        </a:rPr>
                        <a:t>435</a:t>
                      </a:r>
                      <a:r>
                        <a:rPr lang="ja-JP" sz="1400" b="0" kern="100" dirty="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839927"/>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書類提出等の確認・支援等の対応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a:solidFill>
                            <a:schemeClr val="tx1"/>
                          </a:solidFill>
                          <a:effectLst/>
                        </a:rPr>
                        <a:t>451</a:t>
                      </a:r>
                      <a:r>
                        <a:rPr lang="ja-JP" sz="1400" b="0" kern="100" dirty="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0692363"/>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予定のキャンセル等の対応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a:solidFill>
                            <a:schemeClr val="tx1"/>
                          </a:solidFill>
                          <a:effectLst/>
                        </a:rPr>
                        <a:t>319</a:t>
                      </a:r>
                      <a:r>
                        <a:rPr lang="ja-JP" sz="1400" b="0" kern="100" dirty="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653164"/>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金銭のトラブルに関する対応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a:solidFill>
                            <a:schemeClr val="tx1"/>
                          </a:solidFill>
                          <a:effectLst/>
                        </a:rPr>
                        <a:t>259</a:t>
                      </a:r>
                      <a:r>
                        <a:rPr lang="ja-JP" sz="1400" b="0" kern="100" dirty="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868239"/>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通院の同行等の対応</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a:solidFill>
                            <a:schemeClr val="tx1"/>
                          </a:solidFill>
                          <a:effectLst/>
                        </a:rPr>
                        <a:t>313</a:t>
                      </a:r>
                      <a:r>
                        <a:rPr lang="ja-JP" sz="1400" b="0" kern="100" dirty="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8405073"/>
                  </a:ext>
                </a:extLst>
              </a:tr>
              <a:tr h="360040">
                <a:tc vMerge="1">
                  <a:txBody>
                    <a:bodyPr/>
                    <a:lstStyle/>
                    <a:p>
                      <a:endParaRPr kumimoji="1" lang="ja-JP" altLang="en-US"/>
                    </a:p>
                  </a:txBody>
                  <a:tcPr/>
                </a:tc>
                <a:tc>
                  <a:txBody>
                    <a:bodyPr/>
                    <a:lstStyle/>
                    <a:p>
                      <a:pPr marL="133350" indent="-133350" algn="just">
                        <a:spcAft>
                          <a:spcPts val="0"/>
                        </a:spcAft>
                      </a:pPr>
                      <a:r>
                        <a:rPr lang="ja-JP" sz="1400" b="0" kern="100" dirty="0">
                          <a:solidFill>
                            <a:schemeClr val="tx1"/>
                          </a:solidFill>
                          <a:effectLst/>
                        </a:rPr>
                        <a:t>その他</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ctr">
                        <a:spcAft>
                          <a:spcPts val="0"/>
                        </a:spcAft>
                      </a:pPr>
                      <a:r>
                        <a:rPr lang="en-US" sz="1400" b="0" kern="100" dirty="0">
                          <a:solidFill>
                            <a:schemeClr val="tx1"/>
                          </a:solidFill>
                          <a:effectLst/>
                        </a:rPr>
                        <a:t>247</a:t>
                      </a:r>
                      <a:r>
                        <a:rPr lang="ja-JP" sz="1400" b="0" kern="100" dirty="0">
                          <a:solidFill>
                            <a:schemeClr val="tx1"/>
                          </a:solidFill>
                          <a:effectLst/>
                        </a:rPr>
                        <a:t>事業所</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2048925"/>
                  </a:ext>
                </a:extLst>
              </a:tr>
            </a:tbl>
          </a:graphicData>
        </a:graphic>
      </p:graphicFrame>
      <p:sp>
        <p:nvSpPr>
          <p:cNvPr id="5" name="タイトル 3"/>
          <p:cNvSpPr txBox="1">
            <a:spLocks/>
          </p:cNvSpPr>
          <p:nvPr/>
        </p:nvSpPr>
        <p:spPr>
          <a:xfrm>
            <a:off x="467544" y="282169"/>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a:t>Ⅳ</a:t>
            </a:r>
            <a:r>
              <a:rPr lang="ja-JP" altLang="en-US" sz="2000" b="1" dirty="0"/>
              <a:t>　</a:t>
            </a:r>
            <a:r>
              <a:rPr lang="ja-JP" altLang="en-US" sz="2000" b="1" dirty="0" smtClean="0"/>
              <a:t>基本相談以外で報酬に反映されない相談対応について</a:t>
            </a:r>
            <a:endParaRPr lang="ja-JP" altLang="en-US" sz="2000" b="1" dirty="0"/>
          </a:p>
        </p:txBody>
      </p:sp>
      <p:sp>
        <p:nvSpPr>
          <p:cNvPr id="6" name="テキスト ボックス 5"/>
          <p:cNvSpPr txBox="1"/>
          <p:nvPr/>
        </p:nvSpPr>
        <p:spPr>
          <a:xfrm>
            <a:off x="395536" y="4429680"/>
            <a:ext cx="8424937" cy="1384995"/>
          </a:xfrm>
          <a:prstGeom prst="rect">
            <a:avLst/>
          </a:prstGeom>
          <a:noFill/>
          <a:ln>
            <a:solidFill>
              <a:schemeClr val="tx1"/>
            </a:solidFill>
            <a:prstDash val="dashDot"/>
          </a:ln>
        </p:spPr>
        <p:txBody>
          <a:bodyPr wrap="square" rtlCol="0">
            <a:spAutoFit/>
          </a:bodyPr>
          <a:lstStyle/>
          <a:p>
            <a:r>
              <a:rPr lang="ja-JP" altLang="en-US" sz="1200" dirty="0" smtClean="0"/>
              <a:t>（その他）：</a:t>
            </a:r>
            <a:endParaRPr lang="en-US" altLang="ja-JP" sz="1200" dirty="0" smtClean="0"/>
          </a:p>
          <a:p>
            <a:r>
              <a:rPr lang="ja-JP" altLang="en-US" sz="1200" dirty="0" smtClean="0"/>
              <a:t>家族間</a:t>
            </a:r>
            <a:r>
              <a:rPr lang="ja-JP" altLang="en-US" sz="1200" dirty="0"/>
              <a:t>（子育て含む）の相談／　不安、体調不良、</a:t>
            </a:r>
            <a:r>
              <a:rPr lang="ja-JP" altLang="en-US" sz="1200" dirty="0" smtClean="0"/>
              <a:t>苦情に関する訴えの</a:t>
            </a:r>
            <a:r>
              <a:rPr lang="ja-JP" altLang="en-US" sz="1200" dirty="0"/>
              <a:t>傾聴／　頻回な電話／　家族</a:t>
            </a:r>
            <a:r>
              <a:rPr lang="ja-JP" altLang="en-US" sz="1200" dirty="0" smtClean="0"/>
              <a:t>、近隣住民、事業所等と</a:t>
            </a:r>
            <a:r>
              <a:rPr lang="ja-JP" altLang="en-US" sz="1200" dirty="0"/>
              <a:t>の</a:t>
            </a:r>
            <a:r>
              <a:rPr lang="ja-JP" altLang="en-US" sz="1200" dirty="0" smtClean="0"/>
              <a:t>トラブルの仲介</a:t>
            </a:r>
            <a:r>
              <a:rPr lang="ja-JP" altLang="en-US" sz="1200" dirty="0"/>
              <a:t>／　夜間の緊急対応</a:t>
            </a:r>
            <a:r>
              <a:rPr lang="ja-JP" altLang="en-US" sz="1200" dirty="0" smtClean="0"/>
              <a:t>／ </a:t>
            </a:r>
            <a:r>
              <a:rPr lang="ja-JP" altLang="en-US" sz="1200" dirty="0"/>
              <a:t>　自殺</a:t>
            </a:r>
            <a:r>
              <a:rPr lang="ja-JP" altLang="en-US" sz="1200" dirty="0" smtClean="0"/>
              <a:t>企図対応／</a:t>
            </a:r>
            <a:r>
              <a:rPr lang="ja-JP" altLang="en-US" sz="1200" dirty="0"/>
              <a:t>　行方不明</a:t>
            </a:r>
            <a:r>
              <a:rPr lang="ja-JP" altLang="en-US" sz="1200" dirty="0" smtClean="0"/>
              <a:t>の捜索</a:t>
            </a:r>
            <a:r>
              <a:rPr lang="ja-JP" altLang="en-US" sz="1200" dirty="0"/>
              <a:t>／　</a:t>
            </a:r>
            <a:r>
              <a:rPr lang="ja-JP" altLang="en-US" sz="1200" dirty="0" smtClean="0"/>
              <a:t>幻聴幻覚への対応／</a:t>
            </a:r>
            <a:r>
              <a:rPr lang="ja-JP" altLang="en-US" sz="1200" dirty="0"/>
              <a:t>　パーソナリティ障</a:t>
            </a:r>
            <a:r>
              <a:rPr lang="ja-JP" altLang="en-US" sz="1200" dirty="0" smtClean="0"/>
              <a:t>がいへ</a:t>
            </a:r>
            <a:r>
              <a:rPr lang="ja-JP" altLang="en-US" sz="1200" dirty="0"/>
              <a:t>の対応／　</a:t>
            </a:r>
            <a:r>
              <a:rPr lang="ja-JP" altLang="en-US" sz="1200" dirty="0" smtClean="0"/>
              <a:t>入院</a:t>
            </a:r>
            <a:r>
              <a:rPr lang="ja-JP" altLang="en-US" sz="1200" dirty="0"/>
              <a:t>支援／　安否確認／　３か月モニタリングの方の</a:t>
            </a:r>
            <a:r>
              <a:rPr lang="ja-JP" altLang="en-US" sz="1200" dirty="0" smtClean="0"/>
              <a:t>対応</a:t>
            </a:r>
            <a:r>
              <a:rPr lang="ja-JP" altLang="en-US" sz="1200" dirty="0"/>
              <a:t>／　</a:t>
            </a:r>
            <a:r>
              <a:rPr lang="ja-JP" altLang="en-US" sz="1200" dirty="0" smtClean="0"/>
              <a:t>家族</a:t>
            </a:r>
            <a:r>
              <a:rPr lang="ja-JP" altLang="en-US" sz="1200" dirty="0"/>
              <a:t>や</a:t>
            </a:r>
            <a:r>
              <a:rPr lang="ja-JP" altLang="en-US" sz="1200" dirty="0" smtClean="0"/>
              <a:t>関係者との</a:t>
            </a:r>
            <a:r>
              <a:rPr lang="ja-JP" altLang="en-US" sz="1200" dirty="0"/>
              <a:t>情報共有</a:t>
            </a:r>
            <a:r>
              <a:rPr lang="ja-JP" altLang="en-US" sz="1200" dirty="0" smtClean="0"/>
              <a:t>／　行政機関との調整／</a:t>
            </a:r>
            <a:r>
              <a:rPr lang="ja-JP" altLang="en-US" sz="1200" dirty="0"/>
              <a:t>　警察、司法機関への同行等</a:t>
            </a:r>
            <a:r>
              <a:rPr lang="ja-JP" altLang="en-US" sz="1200" dirty="0" smtClean="0"/>
              <a:t>／</a:t>
            </a:r>
            <a:r>
              <a:rPr lang="ja-JP" altLang="en-US" sz="1200" dirty="0"/>
              <a:t>　関係機関からの相談対応／　事業所又はサービス内容変更支援、基幹相談や地活への引継ぎ／　</a:t>
            </a:r>
            <a:r>
              <a:rPr lang="ja-JP" altLang="en-US" sz="1200" dirty="0" smtClean="0"/>
              <a:t>転居のための住居探し、契約支援／</a:t>
            </a:r>
            <a:r>
              <a:rPr lang="ja-JP" altLang="en-US" sz="1200" dirty="0"/>
              <a:t>　</a:t>
            </a:r>
            <a:r>
              <a:rPr lang="ja-JP" altLang="en-US" sz="1200" dirty="0" smtClean="0"/>
              <a:t>貧困に関するの解決支援／　日常生活における各種手続き・調達対応／支援機関への同行／</a:t>
            </a:r>
            <a:r>
              <a:rPr lang="ja-JP" altLang="en-US" sz="1200" dirty="0"/>
              <a:t>　</a:t>
            </a:r>
            <a:r>
              <a:rPr lang="ja-JP" altLang="en-US" sz="1200" dirty="0" smtClean="0"/>
              <a:t>コロナ</a:t>
            </a:r>
            <a:r>
              <a:rPr lang="ja-JP" altLang="en-US" sz="1200" dirty="0"/>
              <a:t>対策全般に対するサポート</a:t>
            </a:r>
            <a:r>
              <a:rPr lang="ja-JP" altLang="en-US" sz="1200" dirty="0" smtClean="0"/>
              <a:t>／　手話通訳</a:t>
            </a:r>
            <a:endParaRPr lang="en-US" altLang="ja-JP" sz="1200" dirty="0" smtClean="0"/>
          </a:p>
        </p:txBody>
      </p:sp>
      <p:sp>
        <p:nvSpPr>
          <p:cNvPr id="7" name="テキスト ボックス 6"/>
          <p:cNvSpPr txBox="1"/>
          <p:nvPr/>
        </p:nvSpPr>
        <p:spPr>
          <a:xfrm>
            <a:off x="7558589" y="24867"/>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1957324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21</a:t>
            </a:fld>
            <a:endParaRPr lang="ja-JP" altLang="en-US"/>
          </a:p>
        </p:txBody>
      </p:sp>
      <p:sp>
        <p:nvSpPr>
          <p:cNvPr id="3" name="タイトル 3"/>
          <p:cNvSpPr txBox="1">
            <a:spLocks/>
          </p:cNvSpPr>
          <p:nvPr/>
        </p:nvSpPr>
        <p:spPr>
          <a:xfrm>
            <a:off x="468312" y="467402"/>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Ⅴ</a:t>
            </a:r>
            <a:r>
              <a:rPr lang="ja-JP" altLang="en-US" sz="2000" b="1" dirty="0"/>
              <a:t>　府内</a:t>
            </a:r>
            <a:r>
              <a:rPr lang="ja-JP" altLang="en-US" sz="2000" b="1" dirty="0" err="1" smtClean="0"/>
              <a:t>指定障がい</a:t>
            </a:r>
            <a:r>
              <a:rPr lang="ja-JP" altLang="en-US" sz="2000" b="1" dirty="0" smtClean="0"/>
              <a:t>児相談</a:t>
            </a:r>
            <a:r>
              <a:rPr lang="ja-JP" altLang="en-US" sz="2000" b="1" dirty="0"/>
              <a:t>支援事業所の</a:t>
            </a:r>
            <a:r>
              <a:rPr lang="ja-JP" altLang="en-US" sz="2000" b="1" dirty="0">
                <a:solidFill>
                  <a:schemeClr val="tx1"/>
                </a:solidFill>
              </a:rPr>
              <a:t>状況（令和３年</a:t>
            </a:r>
            <a:r>
              <a:rPr lang="ja-JP" altLang="en-US" sz="2000" b="1" dirty="0" smtClean="0">
                <a:solidFill>
                  <a:schemeClr val="tx1"/>
                </a:solidFill>
              </a:rPr>
              <a:t>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413076776"/>
              </p:ext>
            </p:extLst>
          </p:nvPr>
        </p:nvGraphicFramePr>
        <p:xfrm>
          <a:off x="468312" y="1441306"/>
          <a:ext cx="8218488" cy="4873186"/>
        </p:xfrm>
        <a:graphic>
          <a:graphicData uri="http://schemas.openxmlformats.org/drawingml/2006/table">
            <a:tbl>
              <a:tblPr firstRow="1" bandRow="1">
                <a:tableStyleId>{5C22544A-7EE6-4342-B048-85BDC9FD1C3A}</a:tableStyleId>
              </a:tblPr>
              <a:tblGrid>
                <a:gridCol w="4109244">
                  <a:extLst>
                    <a:ext uri="{9D8B030D-6E8A-4147-A177-3AD203B41FA5}">
                      <a16:colId xmlns:a16="http://schemas.microsoft.com/office/drawing/2014/main" val="2516321960"/>
                    </a:ext>
                  </a:extLst>
                </a:gridCol>
                <a:gridCol w="2586732">
                  <a:extLst>
                    <a:ext uri="{9D8B030D-6E8A-4147-A177-3AD203B41FA5}">
                      <a16:colId xmlns:a16="http://schemas.microsoft.com/office/drawing/2014/main" val="3407625098"/>
                    </a:ext>
                  </a:extLst>
                </a:gridCol>
                <a:gridCol w="1522512">
                  <a:extLst>
                    <a:ext uri="{9D8B030D-6E8A-4147-A177-3AD203B41FA5}">
                      <a16:colId xmlns:a16="http://schemas.microsoft.com/office/drawing/2014/main" val="2206166180"/>
                    </a:ext>
                  </a:extLst>
                </a:gridCol>
              </a:tblGrid>
              <a:tr h="458544">
                <a:tc gridSpan="3">
                  <a:txBody>
                    <a:bodyPr/>
                    <a:lstStyle/>
                    <a:p>
                      <a:pPr algn="ctr"/>
                      <a:r>
                        <a:rPr kumimoji="1" lang="zh-TW" altLang="en-US" sz="1600" b="0" dirty="0" smtClean="0">
                          <a:solidFill>
                            <a:schemeClr val="tx1"/>
                          </a:solidFill>
                        </a:rPr>
                        <a:t>機能強化型基本報酬</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E5"/>
                    </a:solidFill>
                  </a:tcPr>
                </a:tc>
                <a:tc hMerge="1">
                  <a:txBody>
                    <a:bodyPr/>
                    <a:lstStyle/>
                    <a:p>
                      <a:endParaRPr kumimoji="1" lang="ja-JP" altLang="en-US"/>
                    </a:p>
                  </a:txBody>
                  <a:tcPr/>
                </a:tc>
                <a:extLst>
                  <a:ext uri="{0D108BD9-81ED-4DB2-BD59-A6C34878D82A}">
                    <a16:rowId xmlns:a16="http://schemas.microsoft.com/office/drawing/2014/main" val="188148868"/>
                  </a:ext>
                </a:extLst>
              </a:tr>
              <a:tr h="305014">
                <a:tc>
                  <a:txBody>
                    <a:bodyPr/>
                    <a:lstStyle/>
                    <a:p>
                      <a:pPr algn="ctr"/>
                      <a:r>
                        <a:rPr kumimoji="1" lang="ja-JP" altLang="en-US" sz="1400" b="0" dirty="0" smtClean="0">
                          <a:solidFill>
                            <a:schemeClr val="tx1"/>
                          </a:solidFill>
                        </a:rPr>
                        <a:t>項目</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事業所数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有効回答数</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99021283"/>
                  </a:ext>
                </a:extLst>
              </a:tr>
              <a:tr h="536092">
                <a:tc>
                  <a:txBody>
                    <a:bodyPr/>
                    <a:lstStyle/>
                    <a:p>
                      <a:r>
                        <a:rPr kumimoji="1" lang="ja-JP" altLang="en-US" sz="1600" dirty="0" err="1" smtClean="0">
                          <a:solidFill>
                            <a:schemeClr val="tx1"/>
                          </a:solidFill>
                        </a:rPr>
                        <a:t>指定障がい</a:t>
                      </a:r>
                      <a:r>
                        <a:rPr kumimoji="1" lang="ja-JP" altLang="en-US" sz="1600" dirty="0" smtClean="0">
                          <a:solidFill>
                            <a:schemeClr val="tx1"/>
                          </a:solidFill>
                        </a:rPr>
                        <a:t>児相談支援事業所</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815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445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484534346"/>
                  </a:ext>
                </a:extLst>
              </a:tr>
              <a:tr h="356984">
                <a:tc>
                  <a:txBody>
                    <a:bodyPr/>
                    <a:lstStyle/>
                    <a:p>
                      <a:pPr algn="ctr"/>
                      <a:r>
                        <a:rPr kumimoji="1" lang="ja-JP" altLang="en-US" sz="1400" b="0" dirty="0" smtClean="0">
                          <a:solidFill>
                            <a:schemeClr val="tx1"/>
                          </a:solidFill>
                        </a:rPr>
                        <a:t>項目</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請求実績あり</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400" b="0" dirty="0" smtClean="0">
                          <a:solidFill>
                            <a:schemeClr val="tx1"/>
                          </a:solidFill>
                        </a:rPr>
                        <a:t>割合</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492665803"/>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20</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4.5%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941150974"/>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20</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4.5%</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72847249"/>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51</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11.5</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4162708901"/>
                  </a:ext>
                </a:extLst>
              </a:tr>
              <a:tr h="536092">
                <a:tc>
                  <a:txBody>
                    <a:bodyPr/>
                    <a:lstStyle/>
                    <a:p>
                      <a:r>
                        <a:rPr kumimoji="1" lang="ja-JP" altLang="en-US" sz="1600" dirty="0" smtClean="0">
                          <a:solidFill>
                            <a:schemeClr val="tx1"/>
                          </a:solidFill>
                        </a:rPr>
                        <a:t>機能強化型サービス利用支援費</a:t>
                      </a:r>
                      <a:r>
                        <a:rPr kumimoji="1" lang="en-US" altLang="ja-JP" sz="1600" dirty="0" smtClean="0">
                          <a:solidFill>
                            <a:schemeClr val="tx1"/>
                          </a:solidFill>
                        </a:rPr>
                        <a:t>(Ⅳ)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31</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7.0</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0716497"/>
                  </a:ext>
                </a:extLst>
              </a:tr>
              <a:tr h="536092">
                <a:tc>
                  <a:txBody>
                    <a:bodyPr/>
                    <a:lstStyle/>
                    <a:p>
                      <a:r>
                        <a:rPr kumimoji="1" lang="ja-JP" altLang="en-US" sz="1600" dirty="0" smtClean="0">
                          <a:solidFill>
                            <a:schemeClr val="tx1"/>
                          </a:solidFill>
                        </a:rPr>
                        <a:t>サービス利用支援費（</a:t>
                      </a:r>
                      <a:r>
                        <a:rPr kumimoji="1" lang="en-US" altLang="ja-JP" sz="1600" dirty="0" smtClean="0">
                          <a:solidFill>
                            <a:schemeClr val="tx1"/>
                          </a:solidFill>
                        </a:rPr>
                        <a:t>I</a:t>
                      </a:r>
                      <a:r>
                        <a:rPr kumimoji="1" lang="ja-JP"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277</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62.2</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287189138"/>
                  </a:ext>
                </a:extLst>
              </a:tr>
              <a:tr h="536092">
                <a:tc>
                  <a:txBody>
                    <a:bodyPr/>
                    <a:lstStyle/>
                    <a:p>
                      <a:r>
                        <a:rPr kumimoji="1" lang="ja-JP" altLang="en-US" sz="1600" dirty="0" smtClean="0">
                          <a:solidFill>
                            <a:schemeClr val="tx1"/>
                          </a:solidFill>
                        </a:rPr>
                        <a:t>サービス利用支援費（</a:t>
                      </a:r>
                      <a:r>
                        <a:rPr kumimoji="1" lang="en-US" altLang="ja-JP" sz="1600" dirty="0" smtClean="0">
                          <a:solidFill>
                            <a:schemeClr val="tx1"/>
                          </a:solidFill>
                        </a:rPr>
                        <a:t>II</a:t>
                      </a:r>
                      <a:r>
                        <a:rPr kumimoji="1" lang="ja-JP" altLang="en-US" sz="1600" dirty="0" smtClean="0">
                          <a:solidFill>
                            <a:schemeClr val="tx1"/>
                          </a:solidFill>
                        </a:rPr>
                        <a:t>）</a:t>
                      </a:r>
                      <a:endParaRPr kumimoji="1" lang="en-US" altLang="ja-JP"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en-US" altLang="ja-JP" sz="1600" dirty="0" smtClean="0">
                          <a:solidFill>
                            <a:schemeClr val="tx1"/>
                          </a:solidFill>
                        </a:rPr>
                        <a:t>46</a:t>
                      </a:r>
                      <a:endParaRPr kumimoji="1" lang="ja-JP" altLang="en-US" sz="16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10.3</a:t>
                      </a:r>
                      <a:r>
                        <a:rPr kumimoji="1" lang="ja-JP" altLang="en-US" sz="1600" dirty="0" smtClean="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098826200"/>
                  </a:ext>
                </a:extLst>
              </a:tr>
            </a:tbl>
          </a:graphicData>
        </a:graphic>
      </p:graphicFrame>
      <p:sp>
        <p:nvSpPr>
          <p:cNvPr id="5" name="テキスト ボックス 4"/>
          <p:cNvSpPr txBox="1"/>
          <p:nvPr/>
        </p:nvSpPr>
        <p:spPr>
          <a:xfrm>
            <a:off x="7812360" y="1207785"/>
            <a:ext cx="1396028" cy="276999"/>
          </a:xfrm>
          <a:prstGeom prst="rect">
            <a:avLst/>
          </a:prstGeom>
          <a:noFill/>
        </p:spPr>
        <p:txBody>
          <a:bodyPr wrap="square" rtlCol="0">
            <a:spAutoFit/>
          </a:bodyPr>
          <a:lstStyle/>
          <a:p>
            <a:r>
              <a:rPr kumimoji="1" lang="ja-JP" altLang="en-US" sz="1200" smtClean="0"/>
              <a:t>（事業所数）</a:t>
            </a:r>
            <a:endParaRPr kumimoji="1" lang="ja-JP" altLang="en-US" sz="1200" dirty="0"/>
          </a:p>
        </p:txBody>
      </p:sp>
      <p:sp>
        <p:nvSpPr>
          <p:cNvPr id="6" name="テキスト ボックス 5"/>
          <p:cNvSpPr txBox="1"/>
          <p:nvPr/>
        </p:nvSpPr>
        <p:spPr>
          <a:xfrm>
            <a:off x="7452320" y="153829"/>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3002515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22</a:t>
            </a:fld>
            <a:endParaRPr lang="ja-JP" altLang="en-US"/>
          </a:p>
        </p:txBody>
      </p:sp>
      <p:sp>
        <p:nvSpPr>
          <p:cNvPr id="3" name="タイトル 3"/>
          <p:cNvSpPr txBox="1">
            <a:spLocks/>
          </p:cNvSpPr>
          <p:nvPr/>
        </p:nvSpPr>
        <p:spPr>
          <a:xfrm>
            <a:off x="468312" y="410627"/>
            <a:ext cx="8218488" cy="561975"/>
          </a:xfrm>
          <a:prstGeom prst="roundRect">
            <a:avLst/>
          </a:prstGeom>
          <a:gradFill flip="none" rotWithShape="1">
            <a:gsLst>
              <a:gs pos="66000">
                <a:srgbClr val="7BE998"/>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Ⅵ</a:t>
            </a:r>
            <a:r>
              <a:rPr lang="ja-JP" altLang="en-US" sz="2000" b="1" dirty="0" smtClean="0"/>
              <a:t>－１</a:t>
            </a:r>
            <a:r>
              <a:rPr lang="ja-JP" altLang="en-US" sz="2000" b="1" dirty="0"/>
              <a:t>　</a:t>
            </a:r>
            <a:r>
              <a:rPr lang="ja-JP" altLang="en-US" sz="2000" b="1" dirty="0" err="1"/>
              <a:t>障がい</a:t>
            </a:r>
            <a:r>
              <a:rPr lang="ja-JP" altLang="en-US" sz="2000" b="1" dirty="0"/>
              <a:t>児</a:t>
            </a:r>
            <a:r>
              <a:rPr lang="zh-TW" altLang="en-US" sz="2000" b="1" dirty="0" smtClean="0"/>
              <a:t>相談</a:t>
            </a:r>
            <a:r>
              <a:rPr lang="zh-TW" altLang="en-US" sz="2000" b="1" dirty="0">
                <a:solidFill>
                  <a:schemeClr val="tx1"/>
                </a:solidFill>
              </a:rPr>
              <a:t>支援加算</a:t>
            </a:r>
            <a:r>
              <a:rPr lang="zh-TW" altLang="en-US" sz="2000" b="1" dirty="0" smtClean="0">
                <a:solidFill>
                  <a:schemeClr val="tx1"/>
                </a:solidFill>
              </a:rPr>
              <a:t>状況</a:t>
            </a:r>
            <a:r>
              <a:rPr lang="ja-JP" altLang="en-US" sz="2000" b="1" dirty="0" smtClean="0">
                <a:solidFill>
                  <a:schemeClr val="tx1"/>
                </a:solidFill>
              </a:rPr>
              <a:t>（</a:t>
            </a:r>
            <a:r>
              <a:rPr lang="ja-JP" altLang="en-US" sz="2000" b="1" dirty="0">
                <a:solidFill>
                  <a:schemeClr val="tx1"/>
                </a:solidFill>
              </a:rPr>
              <a:t>令和３年</a:t>
            </a:r>
            <a:r>
              <a:rPr lang="ja-JP" altLang="en-US" sz="2000" b="1" dirty="0" smtClean="0">
                <a:solidFill>
                  <a:schemeClr val="tx1"/>
                </a:solidFill>
              </a:rPr>
              <a:t>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969426192"/>
              </p:ext>
            </p:extLst>
          </p:nvPr>
        </p:nvGraphicFramePr>
        <p:xfrm>
          <a:off x="468312" y="1274723"/>
          <a:ext cx="8218489" cy="5082056"/>
        </p:xfrm>
        <a:graphic>
          <a:graphicData uri="http://schemas.openxmlformats.org/drawingml/2006/table">
            <a:tbl>
              <a:tblPr firstRow="1" firstCol="1" bandRow="1">
                <a:tableStyleId>{5C22544A-7EE6-4342-B048-85BDC9FD1C3A}</a:tableStyleId>
              </a:tblPr>
              <a:tblGrid>
                <a:gridCol w="3185761">
                  <a:extLst>
                    <a:ext uri="{9D8B030D-6E8A-4147-A177-3AD203B41FA5}">
                      <a16:colId xmlns:a16="http://schemas.microsoft.com/office/drawing/2014/main" val="4168181582"/>
                    </a:ext>
                  </a:extLst>
                </a:gridCol>
                <a:gridCol w="1133952">
                  <a:extLst>
                    <a:ext uri="{9D8B030D-6E8A-4147-A177-3AD203B41FA5}">
                      <a16:colId xmlns:a16="http://schemas.microsoft.com/office/drawing/2014/main" val="2391181223"/>
                    </a:ext>
                  </a:extLst>
                </a:gridCol>
                <a:gridCol w="1368152">
                  <a:extLst>
                    <a:ext uri="{9D8B030D-6E8A-4147-A177-3AD203B41FA5}">
                      <a16:colId xmlns:a16="http://schemas.microsoft.com/office/drawing/2014/main" val="368679538"/>
                    </a:ext>
                  </a:extLst>
                </a:gridCol>
                <a:gridCol w="648072">
                  <a:extLst>
                    <a:ext uri="{9D8B030D-6E8A-4147-A177-3AD203B41FA5}">
                      <a16:colId xmlns:a16="http://schemas.microsoft.com/office/drawing/2014/main" val="1901250444"/>
                    </a:ext>
                  </a:extLst>
                </a:gridCol>
                <a:gridCol w="1224136">
                  <a:extLst>
                    <a:ext uri="{9D8B030D-6E8A-4147-A177-3AD203B41FA5}">
                      <a16:colId xmlns:a16="http://schemas.microsoft.com/office/drawing/2014/main" val="1670486984"/>
                    </a:ext>
                  </a:extLst>
                </a:gridCol>
                <a:gridCol w="658416">
                  <a:extLst>
                    <a:ext uri="{9D8B030D-6E8A-4147-A177-3AD203B41FA5}">
                      <a16:colId xmlns:a16="http://schemas.microsoft.com/office/drawing/2014/main" val="841032735"/>
                    </a:ext>
                  </a:extLst>
                </a:gridCol>
              </a:tblGrid>
              <a:tr h="427425">
                <a:tc rowSpan="2">
                  <a:txBody>
                    <a:bodyPr/>
                    <a:lstStyle/>
                    <a:p>
                      <a:pPr marL="114935" indent="-133350" algn="ctr">
                        <a:spcAft>
                          <a:spcPts val="0"/>
                        </a:spcAft>
                      </a:pPr>
                      <a:r>
                        <a:rPr lang="ja-JP" altLang="en-US" sz="1400" b="0" kern="100" dirty="0" smtClean="0">
                          <a:solidFill>
                            <a:schemeClr val="tx1"/>
                          </a:solidFill>
                          <a:effectLst/>
                        </a:rPr>
                        <a:t>項目</a:t>
                      </a:r>
                      <a:endParaRPr lang="en-US" altLang="ja-JP" sz="1400" b="0" kern="100" dirty="0" smtClean="0">
                        <a:solidFill>
                          <a:schemeClr val="tx1"/>
                        </a:solidFill>
                        <a:effectLst/>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請求実績有り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lnSpc>
                          <a:spcPts val="1200"/>
                        </a:lnSpc>
                        <a:spcAft>
                          <a:spcPts val="0"/>
                        </a:spcAft>
                      </a:pPr>
                      <a:r>
                        <a:rPr lang="ja-JP" sz="1400" b="0" kern="100" dirty="0">
                          <a:solidFill>
                            <a:schemeClr val="tx1"/>
                          </a:solidFill>
                          <a:effectLst/>
                        </a:rPr>
                        <a:t>該当者あるが</a:t>
                      </a:r>
                    </a:p>
                    <a:p>
                      <a:pPr marL="114935" indent="-133350" algn="ctr">
                        <a:lnSpc>
                          <a:spcPts val="1200"/>
                        </a:lnSpc>
                        <a:spcAft>
                          <a:spcPts val="0"/>
                        </a:spcAft>
                      </a:pPr>
                      <a:r>
                        <a:rPr lang="ja-JP" sz="1400" b="0" kern="100" dirty="0">
                          <a:solidFill>
                            <a:schemeClr val="tx1"/>
                          </a:solidFill>
                          <a:effectLst/>
                        </a:rPr>
                        <a:t>請求なし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3170035757"/>
                  </a:ext>
                </a:extLst>
              </a:tr>
              <a:tr h="292655">
                <a:tc vMerge="1">
                  <a:txBody>
                    <a:bodyPr/>
                    <a:lstStyle/>
                    <a:p>
                      <a:pPr marL="114935" indent="-133350" algn="just">
                        <a:spcAft>
                          <a:spcPts val="0"/>
                        </a:spcAft>
                      </a:pP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F3CE"/>
                    </a:solidFill>
                  </a:tcPr>
                </a:tc>
                <a:tc>
                  <a:txBody>
                    <a:bodyPr/>
                    <a:lstStyle/>
                    <a:p>
                      <a:pPr marL="114935" indent="-133350" algn="ctr">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algn="ctr"/>
                      <a:r>
                        <a:rPr kumimoji="1" lang="ja-JP" altLang="en-US" sz="1300" dirty="0" smtClean="0"/>
                        <a:t>割合</a:t>
                      </a:r>
                      <a:endParaRPr kumimoji="1" lang="en-US" altLang="ja-JP" sz="1300" dirty="0" smtClean="0"/>
                    </a:p>
                  </a:txBody>
                  <a:tcPr marL="72000" marR="72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lnSpc>
                          <a:spcPts val="1200"/>
                        </a:lnSpc>
                        <a:spcAft>
                          <a:spcPts val="0"/>
                        </a:spcAft>
                      </a:pPr>
                      <a:r>
                        <a:rPr lang="ja-JP" altLang="en-US" sz="13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割合</a:t>
                      </a:r>
                      <a:endParaRPr lang="ja-JP" sz="13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72000" marR="68580" marT="72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86903145"/>
                  </a:ext>
                </a:extLst>
              </a:tr>
              <a:tr h="363498">
                <a:tc>
                  <a:txBody>
                    <a:bodyPr/>
                    <a:lstStyle/>
                    <a:p>
                      <a:pPr marL="114935" indent="-133350" algn="just">
                        <a:spcAft>
                          <a:spcPts val="0"/>
                        </a:spcAft>
                      </a:pPr>
                      <a:r>
                        <a:rPr lang="ja-JP" sz="1400" b="0" kern="100" dirty="0">
                          <a:solidFill>
                            <a:schemeClr val="tx1"/>
                          </a:solidFill>
                          <a:effectLst/>
                        </a:rPr>
                        <a:t>利用者負担上限額管理加算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457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26</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rPr>
                        <a:t>5.7%</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355773748"/>
                  </a:ext>
                </a:extLst>
              </a:tr>
              <a:tr h="363498">
                <a:tc>
                  <a:txBody>
                    <a:bodyPr/>
                    <a:lstStyle/>
                    <a:p>
                      <a:pPr marL="114935" indent="-133350" algn="just">
                        <a:spcAft>
                          <a:spcPts val="0"/>
                        </a:spcAft>
                      </a:pPr>
                      <a:r>
                        <a:rPr lang="ja-JP" sz="1400" b="0" kern="100" dirty="0">
                          <a:solidFill>
                            <a:schemeClr val="tx1"/>
                          </a:solidFill>
                          <a:effectLst/>
                        </a:rPr>
                        <a:t>初回加算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482</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157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r">
                        <a:spcAft>
                          <a:spcPts val="0"/>
                        </a:spcAft>
                      </a:pPr>
                      <a:r>
                        <a:rPr lang="en-US" altLang="ja-JP" sz="1200" b="0" kern="100" dirty="0" smtClean="0">
                          <a:solidFill>
                            <a:schemeClr val="tx1"/>
                          </a:solidFill>
                          <a:effectLst/>
                          <a:latin typeface="+mn-lt"/>
                          <a:ea typeface="ＭＳ 明朝" panose="02020609040205080304" pitchFamily="17" charset="-128"/>
                          <a:cs typeface="Times New Roman" panose="02020603050405020304" pitchFamily="18" charset="0"/>
                        </a:rPr>
                        <a:t>32.5%</a:t>
                      </a:r>
                      <a:endParaRPr lang="ja-JP" altLang="en-US" sz="12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39</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8.0%</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55899534"/>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460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r">
                        <a:spcAft>
                          <a:spcPts val="0"/>
                        </a:spcAft>
                      </a:pPr>
                      <a:r>
                        <a:rPr lang="en-US" altLang="ja-JP" sz="1200" b="0" kern="100" dirty="0" smtClean="0">
                          <a:solidFill>
                            <a:schemeClr val="tx1"/>
                          </a:solidFill>
                          <a:effectLst/>
                          <a:latin typeface="+mn-lt"/>
                          <a:ea typeface="ＭＳ 明朝" panose="02020609040205080304" pitchFamily="17" charset="-128"/>
                          <a:cs typeface="Times New Roman" panose="02020603050405020304" pitchFamily="18" charset="0"/>
                        </a:rPr>
                        <a:t>0.4%</a:t>
                      </a:r>
                      <a:endParaRPr lang="ja-JP" altLang="en-US" sz="12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1.5%</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191249380"/>
                  </a:ext>
                </a:extLst>
              </a:tr>
              <a:tr h="363498">
                <a:tc>
                  <a:txBody>
                    <a:bodyPr/>
                    <a:lstStyle/>
                    <a:p>
                      <a:pPr marL="114935" indent="-133350" algn="just">
                        <a:spcAft>
                          <a:spcPts val="0"/>
                        </a:spcAft>
                      </a:pPr>
                      <a:r>
                        <a:rPr lang="ja-JP" sz="1400" b="0" kern="100" dirty="0">
                          <a:solidFill>
                            <a:schemeClr val="tx1"/>
                          </a:solidFill>
                          <a:effectLst/>
                        </a:rPr>
                        <a:t>入院時情報連携加算（</a:t>
                      </a:r>
                      <a:r>
                        <a:rPr lang="en-US" sz="1400" b="0" kern="100" dirty="0">
                          <a:solidFill>
                            <a:schemeClr val="tx1"/>
                          </a:solidFill>
                          <a:effectLst/>
                        </a:rPr>
                        <a:t>II</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460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0%</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1.0%</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034811013"/>
                  </a:ext>
                </a:extLst>
              </a:tr>
              <a:tr h="363498">
                <a:tc>
                  <a:txBody>
                    <a:bodyPr/>
                    <a:lstStyle/>
                    <a:p>
                      <a:pPr marL="114935" indent="-133350" algn="just">
                        <a:spcAft>
                          <a:spcPts val="0"/>
                        </a:spcAft>
                      </a:pPr>
                      <a:r>
                        <a:rPr lang="ja-JP" sz="1400" b="0" kern="100" dirty="0">
                          <a:solidFill>
                            <a:schemeClr val="tx1"/>
                          </a:solidFill>
                          <a:effectLst/>
                        </a:rPr>
                        <a:t>退院・退所加算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463</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0.2%</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12</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2.5%</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610895118"/>
                  </a:ext>
                </a:extLst>
              </a:tr>
              <a:tr h="363498">
                <a:tc>
                  <a:txBody>
                    <a:bodyPr/>
                    <a:lstStyle/>
                    <a:p>
                      <a:pPr marL="114935" indent="-133350" algn="just">
                        <a:spcAft>
                          <a:spcPts val="0"/>
                        </a:spcAft>
                      </a:pPr>
                      <a:r>
                        <a:rPr lang="ja-JP" altLang="en-US" sz="1400" b="0" kern="100" dirty="0" smtClean="0">
                          <a:solidFill>
                            <a:schemeClr val="tx1"/>
                          </a:solidFill>
                          <a:effectLst/>
                        </a:rPr>
                        <a:t>保育・教育等移行支援加算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461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0.2%</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33</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7.1%</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018132634"/>
                  </a:ext>
                </a:extLst>
              </a:tr>
              <a:tr h="363498">
                <a:tc>
                  <a:txBody>
                    <a:bodyPr/>
                    <a:lstStyle/>
                    <a:p>
                      <a:pPr marL="114935" indent="-133350" algn="just">
                        <a:spcAft>
                          <a:spcPts val="0"/>
                        </a:spcAft>
                      </a:pPr>
                      <a:r>
                        <a:rPr lang="ja-JP" sz="1400" b="0" kern="100" dirty="0">
                          <a:solidFill>
                            <a:schemeClr val="tx1"/>
                          </a:solidFill>
                          <a:effectLst/>
                        </a:rPr>
                        <a:t>医療・保育・教育機関等連携加算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463</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15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3.2%</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8.8%</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528097050"/>
                  </a:ext>
                </a:extLst>
              </a:tr>
              <a:tr h="363498">
                <a:tc>
                  <a:txBody>
                    <a:bodyPr/>
                    <a:lstStyle/>
                    <a:p>
                      <a:pPr marL="114935" indent="-133350" algn="just">
                        <a:spcAft>
                          <a:spcPts val="0"/>
                        </a:spcAft>
                      </a:pPr>
                      <a:r>
                        <a:rPr lang="ja-JP" sz="1400" b="0" kern="100" dirty="0">
                          <a:solidFill>
                            <a:schemeClr val="tx1"/>
                          </a:solidFill>
                          <a:effectLst/>
                        </a:rPr>
                        <a:t>集中支援加算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464</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4.3%</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5.8%</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543617852"/>
                  </a:ext>
                </a:extLst>
              </a:tr>
              <a:tr h="363498">
                <a:tc>
                  <a:txBody>
                    <a:bodyPr/>
                    <a:lstStyle/>
                    <a:p>
                      <a:pPr marL="114935" indent="-133350" algn="just">
                        <a:spcAft>
                          <a:spcPts val="0"/>
                        </a:spcAft>
                      </a:pPr>
                      <a:r>
                        <a:rPr lang="ja-JP" sz="1400" b="0" kern="100" dirty="0">
                          <a:solidFill>
                            <a:schemeClr val="tx1"/>
                          </a:solidFill>
                          <a:effectLst/>
                        </a:rPr>
                        <a:t>サービス担当者会議実施加算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474</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49</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10.3%</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53</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11.1%</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279898899"/>
                  </a:ext>
                </a:extLst>
              </a:tr>
              <a:tr h="363498">
                <a:tc>
                  <a:txBody>
                    <a:bodyPr/>
                    <a:lstStyle/>
                    <a:p>
                      <a:pPr marL="114935" indent="-133350" algn="just">
                        <a:spcAft>
                          <a:spcPts val="0"/>
                        </a:spcAft>
                      </a:pPr>
                      <a:r>
                        <a:rPr lang="ja-JP" sz="1400" b="0" kern="100" dirty="0">
                          <a:solidFill>
                            <a:schemeClr val="tx1"/>
                          </a:solidFill>
                          <a:effectLst/>
                        </a:rPr>
                        <a:t>サービス提供時モニタリング加算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475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122</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25.6%</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8.6%</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699156781"/>
                  </a:ext>
                </a:extLst>
              </a:tr>
              <a:tr h="363498">
                <a:tc>
                  <a:txBody>
                    <a:bodyPr/>
                    <a:lstStyle/>
                    <a:p>
                      <a:pPr marL="114935" indent="-133350" algn="just">
                        <a:spcAft>
                          <a:spcPts val="0"/>
                        </a:spcAft>
                      </a:pPr>
                      <a:r>
                        <a:rPr lang="ja-JP" sz="1400" b="0" kern="100" dirty="0">
                          <a:solidFill>
                            <a:schemeClr val="tx1"/>
                          </a:solidFill>
                          <a:effectLst/>
                        </a:rPr>
                        <a:t>地域生活支援拠点等相談強化加算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433</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0.2%</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0.9%</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874777556"/>
                  </a:ext>
                </a:extLst>
              </a:tr>
              <a:tr h="363498">
                <a:tc>
                  <a:txBody>
                    <a:bodyPr/>
                    <a:lstStyle/>
                    <a:p>
                      <a:pPr marL="114935" indent="-133350" algn="just">
                        <a:spcAft>
                          <a:spcPts val="0"/>
                        </a:spcAft>
                      </a:pPr>
                      <a:r>
                        <a:rPr lang="ja-JP" sz="1400" b="0" kern="100" dirty="0">
                          <a:solidFill>
                            <a:schemeClr val="tx1"/>
                          </a:solidFill>
                          <a:effectLst/>
                        </a:rPr>
                        <a:t>地域体制強化共同支援加算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433</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rPr>
                        <a:t>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635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1.1%</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733068013"/>
                  </a:ext>
                </a:extLst>
              </a:tr>
            </a:tbl>
          </a:graphicData>
        </a:graphic>
      </p:graphicFrame>
      <p:sp>
        <p:nvSpPr>
          <p:cNvPr id="5" name="テキスト ボックス 4"/>
          <p:cNvSpPr txBox="1"/>
          <p:nvPr/>
        </p:nvSpPr>
        <p:spPr>
          <a:xfrm>
            <a:off x="7452320" y="153829"/>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2088854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23</a:t>
            </a:fld>
            <a:endParaRPr lang="ja-JP" altLang="en-US" dirty="0"/>
          </a:p>
        </p:txBody>
      </p:sp>
      <p:sp>
        <p:nvSpPr>
          <p:cNvPr id="3" name="タイトル 3"/>
          <p:cNvSpPr txBox="1">
            <a:spLocks/>
          </p:cNvSpPr>
          <p:nvPr/>
        </p:nvSpPr>
        <p:spPr>
          <a:xfrm>
            <a:off x="467544" y="339447"/>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Ⅵ</a:t>
            </a:r>
            <a:r>
              <a:rPr lang="ja-JP" altLang="en-US" sz="2000" b="1" dirty="0" smtClean="0"/>
              <a:t>－２</a:t>
            </a:r>
            <a:r>
              <a:rPr lang="ja-JP" altLang="en-US" sz="2000" b="1" dirty="0"/>
              <a:t>　</a:t>
            </a:r>
            <a:r>
              <a:rPr lang="ja-JP" altLang="en-US" sz="2000" b="1" dirty="0" err="1"/>
              <a:t>障がい</a:t>
            </a:r>
            <a:r>
              <a:rPr lang="ja-JP" altLang="en-US" sz="2000" b="1" dirty="0"/>
              <a:t>児</a:t>
            </a:r>
            <a:r>
              <a:rPr lang="zh-TW" altLang="en-US" sz="2000" b="1" dirty="0" smtClean="0"/>
              <a:t>相談</a:t>
            </a:r>
            <a:r>
              <a:rPr lang="zh-TW" altLang="en-US" sz="2000" b="1" dirty="0"/>
              <a:t>支援加算</a:t>
            </a:r>
            <a:r>
              <a:rPr lang="zh-TW" altLang="en-US" sz="2000" b="1" dirty="0" smtClean="0">
                <a:solidFill>
                  <a:schemeClr val="tx1"/>
                </a:solidFill>
              </a:rPr>
              <a:t>状況</a:t>
            </a:r>
            <a:r>
              <a:rPr lang="ja-JP" altLang="en-US" sz="2000" b="1" dirty="0" smtClean="0">
                <a:solidFill>
                  <a:schemeClr val="tx1"/>
                </a:solidFill>
              </a:rPr>
              <a:t>（</a:t>
            </a:r>
            <a:r>
              <a:rPr lang="ja-JP" altLang="en-US" sz="2000" b="1" dirty="0">
                <a:solidFill>
                  <a:schemeClr val="tx1"/>
                </a:solidFill>
              </a:rPr>
              <a:t>令和３年</a:t>
            </a:r>
            <a:r>
              <a:rPr lang="ja-JP" altLang="en-US" sz="2000" b="1" dirty="0" smtClean="0">
                <a:solidFill>
                  <a:schemeClr val="tx1"/>
                </a:solidFill>
              </a:rPr>
              <a:t>４月請求分）</a:t>
            </a:r>
            <a:endParaRPr lang="ja-JP" altLang="en-US" sz="2000" b="1"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43503230"/>
              </p:ext>
            </p:extLst>
          </p:nvPr>
        </p:nvGraphicFramePr>
        <p:xfrm>
          <a:off x="467544" y="1174835"/>
          <a:ext cx="8218488" cy="5181515"/>
        </p:xfrm>
        <a:graphic>
          <a:graphicData uri="http://schemas.openxmlformats.org/drawingml/2006/table">
            <a:tbl>
              <a:tblPr firstRow="1" firstCol="1" bandRow="1">
                <a:tableStyleId>{5C22544A-7EE6-4342-B048-85BDC9FD1C3A}</a:tableStyleId>
              </a:tblPr>
              <a:tblGrid>
                <a:gridCol w="2592288">
                  <a:extLst>
                    <a:ext uri="{9D8B030D-6E8A-4147-A177-3AD203B41FA5}">
                      <a16:colId xmlns:a16="http://schemas.microsoft.com/office/drawing/2014/main" val="4081288818"/>
                    </a:ext>
                  </a:extLst>
                </a:gridCol>
                <a:gridCol w="1656184">
                  <a:extLst>
                    <a:ext uri="{9D8B030D-6E8A-4147-A177-3AD203B41FA5}">
                      <a16:colId xmlns:a16="http://schemas.microsoft.com/office/drawing/2014/main" val="802844212"/>
                    </a:ext>
                  </a:extLst>
                </a:gridCol>
                <a:gridCol w="1368152">
                  <a:extLst>
                    <a:ext uri="{9D8B030D-6E8A-4147-A177-3AD203B41FA5}">
                      <a16:colId xmlns:a16="http://schemas.microsoft.com/office/drawing/2014/main" val="1057106753"/>
                    </a:ext>
                  </a:extLst>
                </a:gridCol>
                <a:gridCol w="720080">
                  <a:extLst>
                    <a:ext uri="{9D8B030D-6E8A-4147-A177-3AD203B41FA5}">
                      <a16:colId xmlns:a16="http://schemas.microsoft.com/office/drawing/2014/main" val="395775122"/>
                    </a:ext>
                  </a:extLst>
                </a:gridCol>
                <a:gridCol w="1296144">
                  <a:extLst>
                    <a:ext uri="{9D8B030D-6E8A-4147-A177-3AD203B41FA5}">
                      <a16:colId xmlns:a16="http://schemas.microsoft.com/office/drawing/2014/main" val="3740863460"/>
                    </a:ext>
                  </a:extLst>
                </a:gridCol>
                <a:gridCol w="585640">
                  <a:extLst>
                    <a:ext uri="{9D8B030D-6E8A-4147-A177-3AD203B41FA5}">
                      <a16:colId xmlns:a16="http://schemas.microsoft.com/office/drawing/2014/main" val="3729232974"/>
                    </a:ext>
                  </a:extLst>
                </a:gridCol>
              </a:tblGrid>
              <a:tr h="597870">
                <a:tc rowSpan="2">
                  <a:txBody>
                    <a:bodyPr/>
                    <a:lstStyle/>
                    <a:p>
                      <a:pPr marL="114935" indent="-133350" algn="ctr">
                        <a:spcAft>
                          <a:spcPts val="0"/>
                        </a:spcAft>
                      </a:pPr>
                      <a:r>
                        <a:rPr lang="ja-JP" sz="1050" b="0" kern="100" dirty="0">
                          <a:solidFill>
                            <a:schemeClr val="tx1"/>
                          </a:solidFill>
                          <a:effectLst/>
                        </a:rPr>
                        <a:t>　</a:t>
                      </a: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gridSpan="2">
                  <a:txBody>
                    <a:bodyPr/>
                    <a:lstStyle/>
                    <a:p>
                      <a:pPr marL="114935" indent="-133350" algn="ctr">
                        <a:spcAft>
                          <a:spcPts val="0"/>
                        </a:spcAft>
                      </a:pPr>
                      <a:r>
                        <a:rPr lang="ja-JP" sz="1400" b="0" kern="100" dirty="0">
                          <a:solidFill>
                            <a:schemeClr val="tx1"/>
                          </a:solidFill>
                          <a:effectLst/>
                        </a:rPr>
                        <a:t>届出有り</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tc gridSpan="2">
                  <a:txBody>
                    <a:bodyPr/>
                    <a:lstStyle/>
                    <a:p>
                      <a:pPr marL="114935" indent="-133350" algn="ctr">
                        <a:spcAft>
                          <a:spcPts val="0"/>
                        </a:spcAft>
                      </a:pPr>
                      <a:r>
                        <a:rPr lang="ja-JP" sz="1400" b="0" kern="100" dirty="0">
                          <a:solidFill>
                            <a:schemeClr val="tx1"/>
                          </a:solidFill>
                          <a:effectLst/>
                        </a:rPr>
                        <a:t>届出予定</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hMerge="1">
                  <a:txBody>
                    <a:bodyPr/>
                    <a:lstStyle/>
                    <a:p>
                      <a:endParaRPr kumimoji="1" lang="ja-JP" altLang="en-US"/>
                    </a:p>
                  </a:txBody>
                  <a:tcPr/>
                </a:tc>
                <a:extLst>
                  <a:ext uri="{0D108BD9-81ED-4DB2-BD59-A6C34878D82A}">
                    <a16:rowId xmlns:a16="http://schemas.microsoft.com/office/drawing/2014/main" val="4281452885"/>
                  </a:ext>
                </a:extLst>
              </a:tr>
              <a:tr h="597870">
                <a:tc vMerge="1">
                  <a:txBody>
                    <a:bodyPr/>
                    <a:lstStyle/>
                    <a:p>
                      <a:pPr marL="114935" indent="-133350" algn="ctr">
                        <a:spcAft>
                          <a:spcPts val="0"/>
                        </a:spcAft>
                      </a:pP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割合</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事業所数</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割合</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2064316720"/>
                  </a:ext>
                </a:extLst>
              </a:tr>
              <a:tr h="797155">
                <a:tc>
                  <a:txBody>
                    <a:bodyPr/>
                    <a:lstStyle/>
                    <a:p>
                      <a:pPr marL="114935" indent="-133350" algn="l">
                        <a:spcAft>
                          <a:spcPts val="0"/>
                        </a:spcAft>
                      </a:pPr>
                      <a:r>
                        <a:rPr lang="ja-JP" sz="1400" b="0" kern="100" dirty="0">
                          <a:solidFill>
                            <a:schemeClr val="tx1"/>
                          </a:solidFill>
                          <a:effectLst/>
                        </a:rPr>
                        <a:t>主任相談支援専門員配置加算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455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26</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5.7%</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1.5%</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347192890"/>
                  </a:ext>
                </a:extLst>
              </a:tr>
              <a:tr h="797155">
                <a:tc>
                  <a:txBody>
                    <a:bodyPr/>
                    <a:lstStyle/>
                    <a:p>
                      <a:pPr marL="114935" indent="-133350" algn="l">
                        <a:spcAft>
                          <a:spcPts val="0"/>
                        </a:spcAft>
                      </a:pPr>
                      <a:r>
                        <a:rPr lang="ja-JP" sz="1400" b="0" kern="100" dirty="0">
                          <a:solidFill>
                            <a:schemeClr val="tx1"/>
                          </a:solidFill>
                          <a:effectLst/>
                        </a:rPr>
                        <a:t>行動障害支援体制加算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481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114</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23.7%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24</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4.9%</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378710718"/>
                  </a:ext>
                </a:extLst>
              </a:tr>
              <a:tr h="797155">
                <a:tc>
                  <a:txBody>
                    <a:bodyPr/>
                    <a:lstStyle/>
                    <a:p>
                      <a:pPr marL="114935" indent="-133350" algn="l">
                        <a:spcAft>
                          <a:spcPts val="0"/>
                        </a:spcAft>
                      </a:pPr>
                      <a:r>
                        <a:rPr lang="ja-JP" sz="1400" b="0" kern="100" dirty="0">
                          <a:solidFill>
                            <a:schemeClr val="tx1"/>
                          </a:solidFill>
                          <a:effectLst/>
                        </a:rPr>
                        <a:t>要医療児者支援体制加算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480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rPr>
                        <a:t>130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27.0%</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24</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5%</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927558434"/>
                  </a:ext>
                </a:extLst>
              </a:tr>
              <a:tr h="797155">
                <a:tc>
                  <a:txBody>
                    <a:bodyPr/>
                    <a:lstStyle/>
                    <a:p>
                      <a:pPr marL="114935" indent="-133350" algn="l">
                        <a:spcAft>
                          <a:spcPts val="0"/>
                        </a:spcAft>
                      </a:pPr>
                      <a:r>
                        <a:rPr lang="ja-JP" sz="1400" b="0" kern="100" dirty="0">
                          <a:solidFill>
                            <a:schemeClr val="tx1"/>
                          </a:solidFill>
                          <a:effectLst/>
                        </a:rPr>
                        <a:t>精神障害者支援体制加算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483</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rPr>
                        <a:t>116</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24.0%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5.5%</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988075320"/>
                  </a:ext>
                </a:extLst>
              </a:tr>
              <a:tr h="797155">
                <a:tc>
                  <a:txBody>
                    <a:bodyPr/>
                    <a:lstStyle/>
                    <a:p>
                      <a:pPr marL="114935" indent="-133350" algn="l">
                        <a:spcAft>
                          <a:spcPts val="0"/>
                        </a:spcAft>
                      </a:pPr>
                      <a:r>
                        <a:rPr lang="ja-JP" sz="1400" b="0" kern="100" dirty="0">
                          <a:solidFill>
                            <a:schemeClr val="tx1"/>
                          </a:solidFill>
                          <a:effectLst/>
                        </a:rPr>
                        <a:t>ピアサポート体制加算</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470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latin typeface="+mn-lt"/>
                        </a:rPr>
                        <a:t>11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2.3%</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17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3.6%</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93052780"/>
                  </a:ext>
                </a:extLst>
              </a:tr>
            </a:tbl>
          </a:graphicData>
        </a:graphic>
      </p:graphicFrame>
      <p:sp>
        <p:nvSpPr>
          <p:cNvPr id="5" name="テキスト ボックス 4"/>
          <p:cNvSpPr txBox="1"/>
          <p:nvPr/>
        </p:nvSpPr>
        <p:spPr>
          <a:xfrm>
            <a:off x="7812360" y="919318"/>
            <a:ext cx="1269116" cy="276999"/>
          </a:xfrm>
          <a:prstGeom prst="rect">
            <a:avLst/>
          </a:prstGeom>
          <a:noFill/>
        </p:spPr>
        <p:txBody>
          <a:bodyPr wrap="square" rtlCol="0">
            <a:spAutoFit/>
          </a:bodyPr>
          <a:lstStyle/>
          <a:p>
            <a:r>
              <a:rPr kumimoji="1" lang="ja-JP" altLang="en-US" sz="1200" dirty="0" smtClean="0"/>
              <a:t>（事業所数）</a:t>
            </a:r>
            <a:endParaRPr kumimoji="1" lang="ja-JP" altLang="en-US" sz="1200" dirty="0"/>
          </a:p>
        </p:txBody>
      </p:sp>
      <p:sp>
        <p:nvSpPr>
          <p:cNvPr id="6" name="テキスト ボックス 5"/>
          <p:cNvSpPr txBox="1"/>
          <p:nvPr/>
        </p:nvSpPr>
        <p:spPr>
          <a:xfrm>
            <a:off x="7452320" y="68661"/>
            <a:ext cx="1261884" cy="228925"/>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1065667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24</a:t>
            </a:fld>
            <a:endParaRPr lang="ja-JP" altLang="en-US"/>
          </a:p>
        </p:txBody>
      </p:sp>
      <p:sp>
        <p:nvSpPr>
          <p:cNvPr id="3" name="テキスト ボックス 2"/>
          <p:cNvSpPr txBox="1"/>
          <p:nvPr/>
        </p:nvSpPr>
        <p:spPr>
          <a:xfrm>
            <a:off x="443054" y="981410"/>
            <a:ext cx="4104009" cy="338554"/>
          </a:xfrm>
          <a:prstGeom prst="rect">
            <a:avLst/>
          </a:prstGeom>
          <a:noFill/>
        </p:spPr>
        <p:txBody>
          <a:bodyPr wrap="none" rtlCol="0">
            <a:spAutoFit/>
          </a:bodyPr>
          <a:lstStyle/>
          <a:p>
            <a:r>
              <a:rPr kumimoji="1" lang="ja-JP" altLang="en-US" sz="1600" dirty="0" smtClean="0"/>
              <a:t>＜加算に該当するが請求をしていない理由＞</a:t>
            </a:r>
            <a:endParaRPr kumimoji="1" lang="ja-JP" altLang="en-US" sz="1600" dirty="0"/>
          </a:p>
        </p:txBody>
      </p:sp>
      <p:graphicFrame>
        <p:nvGraphicFramePr>
          <p:cNvPr id="4" name="表 3"/>
          <p:cNvGraphicFramePr>
            <a:graphicFrameLocks noGrp="1"/>
          </p:cNvGraphicFramePr>
          <p:nvPr>
            <p:extLst>
              <p:ext uri="{D42A27DB-BD31-4B8C-83A1-F6EECF244321}">
                <p14:modId xmlns:p14="http://schemas.microsoft.com/office/powerpoint/2010/main" val="1480530674"/>
              </p:ext>
            </p:extLst>
          </p:nvPr>
        </p:nvGraphicFramePr>
        <p:xfrm>
          <a:off x="467544" y="1350741"/>
          <a:ext cx="8193997" cy="847609"/>
        </p:xfrm>
        <a:graphic>
          <a:graphicData uri="http://schemas.openxmlformats.org/drawingml/2006/table">
            <a:tbl>
              <a:tblPr firstRow="1" firstCol="1" bandRow="1">
                <a:tableStyleId>{5C22544A-7EE6-4342-B048-85BDC9FD1C3A}</a:tableStyleId>
              </a:tblPr>
              <a:tblGrid>
                <a:gridCol w="1386304">
                  <a:extLst>
                    <a:ext uri="{9D8B030D-6E8A-4147-A177-3AD203B41FA5}">
                      <a16:colId xmlns:a16="http://schemas.microsoft.com/office/drawing/2014/main" val="3261856442"/>
                    </a:ext>
                  </a:extLst>
                </a:gridCol>
                <a:gridCol w="2135083">
                  <a:extLst>
                    <a:ext uri="{9D8B030D-6E8A-4147-A177-3AD203B41FA5}">
                      <a16:colId xmlns:a16="http://schemas.microsoft.com/office/drawing/2014/main" val="3877578854"/>
                    </a:ext>
                  </a:extLst>
                </a:gridCol>
                <a:gridCol w="1410490">
                  <a:extLst>
                    <a:ext uri="{9D8B030D-6E8A-4147-A177-3AD203B41FA5}">
                      <a16:colId xmlns:a16="http://schemas.microsoft.com/office/drawing/2014/main" val="1552521682"/>
                    </a:ext>
                  </a:extLst>
                </a:gridCol>
                <a:gridCol w="1925154">
                  <a:extLst>
                    <a:ext uri="{9D8B030D-6E8A-4147-A177-3AD203B41FA5}">
                      <a16:colId xmlns:a16="http://schemas.microsoft.com/office/drawing/2014/main" val="1006348658"/>
                    </a:ext>
                  </a:extLst>
                </a:gridCol>
                <a:gridCol w="1336966">
                  <a:extLst>
                    <a:ext uri="{9D8B030D-6E8A-4147-A177-3AD203B41FA5}">
                      <a16:colId xmlns:a16="http://schemas.microsoft.com/office/drawing/2014/main" val="785041199"/>
                    </a:ext>
                  </a:extLst>
                </a:gridCol>
              </a:tblGrid>
              <a:tr h="385155">
                <a:tc>
                  <a:txBody>
                    <a:bodyPr/>
                    <a:lstStyle/>
                    <a:p>
                      <a:pPr marL="114935" indent="-133350" algn="ctr">
                        <a:spcAft>
                          <a:spcPts val="0"/>
                        </a:spcAft>
                      </a:pPr>
                      <a:r>
                        <a:rPr lang="ja-JP" sz="1400" b="0" kern="100" dirty="0">
                          <a:solidFill>
                            <a:schemeClr val="tx1"/>
                          </a:solidFill>
                          <a:effectLst/>
                        </a:rPr>
                        <a:t>有効回答数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手続きが煩雑なため</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知らなかった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内容が分からない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その他</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3925833692"/>
                  </a:ext>
                </a:extLst>
              </a:tr>
              <a:tr h="462454">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238</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95</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39.9</a:t>
                      </a:r>
                      <a:r>
                        <a:rPr lang="en-US" sz="1400" b="0" kern="100" dirty="0" smtClean="0">
                          <a:solidFill>
                            <a:schemeClr val="tx1"/>
                          </a:solidFill>
                          <a:effectLst/>
                        </a:rPr>
                        <a:t>%</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17</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7.1</a:t>
                      </a:r>
                      <a:r>
                        <a:rPr lang="en-US" sz="1400" b="0" kern="100" dirty="0" smtClean="0">
                          <a:solidFill>
                            <a:schemeClr val="tx1"/>
                          </a:solidFill>
                          <a:effectLst/>
                        </a:rPr>
                        <a:t>%</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67</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28.2%</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59</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24</a:t>
                      </a:r>
                      <a:r>
                        <a:rPr lang="en-US" sz="1400" b="0" kern="100" dirty="0" smtClean="0">
                          <a:solidFill>
                            <a:schemeClr val="tx1"/>
                          </a:solidFill>
                          <a:effectLst/>
                        </a:rPr>
                        <a:t>.8%</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4171306"/>
                  </a:ext>
                </a:extLst>
              </a:tr>
            </a:tbl>
          </a:graphicData>
        </a:graphic>
      </p:graphicFrame>
      <p:sp>
        <p:nvSpPr>
          <p:cNvPr id="5" name="テキスト ボックス 4"/>
          <p:cNvSpPr txBox="1"/>
          <p:nvPr/>
        </p:nvSpPr>
        <p:spPr>
          <a:xfrm>
            <a:off x="439978" y="3429000"/>
            <a:ext cx="4564070" cy="338554"/>
          </a:xfrm>
          <a:prstGeom prst="rect">
            <a:avLst/>
          </a:prstGeom>
          <a:noFill/>
        </p:spPr>
        <p:txBody>
          <a:bodyPr wrap="none" rtlCol="0">
            <a:spAutoFit/>
          </a:bodyPr>
          <a:lstStyle/>
          <a:p>
            <a:r>
              <a:rPr lang="ja-JP" altLang="en-US" sz="1600" dirty="0" smtClean="0"/>
              <a:t>＜</a:t>
            </a:r>
            <a:r>
              <a:rPr lang="ja-JP" altLang="ja-JP" sz="1600" dirty="0" smtClean="0"/>
              <a:t>令和</a:t>
            </a:r>
            <a:r>
              <a:rPr lang="ja-JP" altLang="ja-JP" sz="1600" dirty="0"/>
              <a:t>３年度報酬改定に伴う事業所の運営</a:t>
            </a:r>
            <a:r>
              <a:rPr lang="ja-JP" altLang="ja-JP" sz="1600" dirty="0" smtClean="0"/>
              <a:t>状況</a:t>
            </a:r>
            <a:r>
              <a:rPr lang="ja-JP" altLang="en-US" sz="1600" dirty="0" smtClean="0"/>
              <a:t>＞</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877294574"/>
              </p:ext>
            </p:extLst>
          </p:nvPr>
        </p:nvGraphicFramePr>
        <p:xfrm>
          <a:off x="479586" y="3791074"/>
          <a:ext cx="8193998" cy="782114"/>
        </p:xfrm>
        <a:graphic>
          <a:graphicData uri="http://schemas.openxmlformats.org/drawingml/2006/table">
            <a:tbl>
              <a:tblPr firstRow="1" firstCol="1" bandRow="1">
                <a:tableStyleId>{5C22544A-7EE6-4342-B048-85BDC9FD1C3A}</a:tableStyleId>
              </a:tblPr>
              <a:tblGrid>
                <a:gridCol w="1389344">
                  <a:extLst>
                    <a:ext uri="{9D8B030D-6E8A-4147-A177-3AD203B41FA5}">
                      <a16:colId xmlns:a16="http://schemas.microsoft.com/office/drawing/2014/main" val="3588592886"/>
                    </a:ext>
                  </a:extLst>
                </a:gridCol>
                <a:gridCol w="2268218">
                  <a:extLst>
                    <a:ext uri="{9D8B030D-6E8A-4147-A177-3AD203B41FA5}">
                      <a16:colId xmlns:a16="http://schemas.microsoft.com/office/drawing/2014/main" val="503862241"/>
                    </a:ext>
                  </a:extLst>
                </a:gridCol>
                <a:gridCol w="2268218">
                  <a:extLst>
                    <a:ext uri="{9D8B030D-6E8A-4147-A177-3AD203B41FA5}">
                      <a16:colId xmlns:a16="http://schemas.microsoft.com/office/drawing/2014/main" val="1274449045"/>
                    </a:ext>
                  </a:extLst>
                </a:gridCol>
                <a:gridCol w="2268218">
                  <a:extLst>
                    <a:ext uri="{9D8B030D-6E8A-4147-A177-3AD203B41FA5}">
                      <a16:colId xmlns:a16="http://schemas.microsoft.com/office/drawing/2014/main" val="2832427013"/>
                    </a:ext>
                  </a:extLst>
                </a:gridCol>
              </a:tblGrid>
              <a:tr h="355394">
                <a:tc>
                  <a:txBody>
                    <a:bodyPr/>
                    <a:lstStyle/>
                    <a:p>
                      <a:pPr marL="114935" indent="-133350" algn="ctr">
                        <a:spcAft>
                          <a:spcPts val="0"/>
                        </a:spcAft>
                      </a:pPr>
                      <a:r>
                        <a:rPr lang="ja-JP" sz="1400" b="0" kern="100" dirty="0">
                          <a:solidFill>
                            <a:schemeClr val="tx1"/>
                          </a:solidFill>
                          <a:effectLst/>
                        </a:rPr>
                        <a:t>有効</a:t>
                      </a:r>
                      <a:r>
                        <a:rPr lang="ja-JP" sz="1400" b="0" kern="100" dirty="0" smtClean="0">
                          <a:solidFill>
                            <a:schemeClr val="tx1"/>
                          </a:solidFill>
                          <a:effectLst/>
                        </a:rPr>
                        <a:t>回答数</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運営が改善した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改善していない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sz="1400" b="0" kern="100" dirty="0">
                          <a:solidFill>
                            <a:schemeClr val="tx1"/>
                          </a:solidFill>
                          <a:effectLst/>
                        </a:rPr>
                        <a:t>分からない</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1422319322"/>
                  </a:ext>
                </a:extLst>
              </a:tr>
              <a:tr h="355394">
                <a:tc>
                  <a:txBody>
                    <a:bodyPr/>
                    <a:lstStyle/>
                    <a:p>
                      <a:pPr marL="114935" indent="-133350" algn="ctr">
                        <a:spcAft>
                          <a:spcPts val="0"/>
                        </a:spcAft>
                      </a:pPr>
                      <a:r>
                        <a:rPr lang="en-US" altLang="ja-JP" sz="1400" b="0" kern="100" dirty="0" smtClean="0">
                          <a:solidFill>
                            <a:schemeClr val="tx1"/>
                          </a:solidFill>
                          <a:effectLst/>
                          <a:latin typeface="+mn-lt"/>
                          <a:ea typeface="+mn-ea"/>
                          <a:cs typeface="+mn-cs"/>
                        </a:rPr>
                        <a:t>529</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73</a:t>
                      </a:r>
                    </a:p>
                    <a:p>
                      <a:pPr marL="114935" indent="-133350" algn="ctr">
                        <a:spcAft>
                          <a:spcPts val="0"/>
                        </a:spcAft>
                      </a:pPr>
                      <a:r>
                        <a:rPr lang="ja-JP" sz="1400" b="0" kern="100" dirty="0" smtClean="0">
                          <a:solidFill>
                            <a:schemeClr val="tx1"/>
                          </a:solidFill>
                          <a:effectLst/>
                        </a:rPr>
                        <a:t>（</a:t>
                      </a:r>
                      <a:r>
                        <a:rPr lang="en-US" sz="1400" b="0" kern="100" dirty="0" smtClean="0">
                          <a:solidFill>
                            <a:schemeClr val="tx1"/>
                          </a:solidFill>
                          <a:effectLst/>
                        </a:rPr>
                        <a:t>13.8%</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165</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31</a:t>
                      </a:r>
                      <a:r>
                        <a:rPr lang="en-US" sz="1400" b="0" kern="100" dirty="0" smtClean="0">
                          <a:solidFill>
                            <a:schemeClr val="tx1"/>
                          </a:solidFill>
                          <a:effectLst/>
                        </a:rPr>
                        <a:t>.2%</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sz="1400" b="0" kern="100" dirty="0" smtClean="0">
                          <a:solidFill>
                            <a:schemeClr val="tx1"/>
                          </a:solidFill>
                          <a:effectLst/>
                        </a:rPr>
                        <a:t>291</a:t>
                      </a:r>
                    </a:p>
                    <a:p>
                      <a:pPr marL="114935" indent="-133350" algn="ctr">
                        <a:spcAft>
                          <a:spcPts val="0"/>
                        </a:spcAft>
                      </a:pPr>
                      <a:r>
                        <a:rPr lang="ja-JP" sz="1400" b="0" kern="100" dirty="0" smtClean="0">
                          <a:solidFill>
                            <a:schemeClr val="tx1"/>
                          </a:solidFill>
                          <a:effectLst/>
                        </a:rPr>
                        <a:t>（</a:t>
                      </a:r>
                      <a:r>
                        <a:rPr lang="en-US" altLang="ja-JP" sz="1400" b="0" kern="100" dirty="0" smtClean="0">
                          <a:solidFill>
                            <a:schemeClr val="tx1"/>
                          </a:solidFill>
                          <a:effectLst/>
                        </a:rPr>
                        <a:t>55</a:t>
                      </a:r>
                      <a:r>
                        <a:rPr lang="en-US" sz="1400" b="0" kern="100" dirty="0" smtClean="0">
                          <a:solidFill>
                            <a:schemeClr val="tx1"/>
                          </a:solidFill>
                          <a:effectLst/>
                        </a:rPr>
                        <a:t>.0%</a:t>
                      </a:r>
                      <a:r>
                        <a:rPr lang="ja-JP" sz="1400" b="0" kern="100" dirty="0">
                          <a:solidFill>
                            <a:schemeClr val="tx1"/>
                          </a:solidFill>
                          <a:effectLst/>
                        </a:rPr>
                        <a:t>）</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792683"/>
                  </a:ext>
                </a:extLst>
              </a:tr>
            </a:tbl>
          </a:graphicData>
        </a:graphic>
      </p:graphicFrame>
      <p:sp>
        <p:nvSpPr>
          <p:cNvPr id="7" name="テキスト ボックス 6"/>
          <p:cNvSpPr txBox="1"/>
          <p:nvPr/>
        </p:nvSpPr>
        <p:spPr>
          <a:xfrm>
            <a:off x="7980431" y="1087003"/>
            <a:ext cx="1535631" cy="210215"/>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8" name="テキスト ボックス 7"/>
          <p:cNvSpPr txBox="1"/>
          <p:nvPr/>
        </p:nvSpPr>
        <p:spPr>
          <a:xfrm>
            <a:off x="7956376" y="3520168"/>
            <a:ext cx="1396028" cy="231237"/>
          </a:xfrm>
          <a:prstGeom prst="rect">
            <a:avLst/>
          </a:prstGeom>
          <a:noFill/>
        </p:spPr>
        <p:txBody>
          <a:bodyPr wrap="square" rtlCol="0">
            <a:spAutoFit/>
          </a:bodyPr>
          <a:lstStyle/>
          <a:p>
            <a:r>
              <a:rPr kumimoji="1" lang="ja-JP" altLang="en-US" sz="1200" dirty="0" smtClean="0"/>
              <a:t>（事業所）</a:t>
            </a:r>
            <a:endParaRPr kumimoji="1" lang="ja-JP" altLang="en-US" sz="1200" dirty="0"/>
          </a:p>
        </p:txBody>
      </p:sp>
      <p:sp>
        <p:nvSpPr>
          <p:cNvPr id="9" name="タイトル 3"/>
          <p:cNvSpPr txBox="1">
            <a:spLocks/>
          </p:cNvSpPr>
          <p:nvPr/>
        </p:nvSpPr>
        <p:spPr>
          <a:xfrm>
            <a:off x="467544" y="282169"/>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Ⅵ</a:t>
            </a:r>
            <a:r>
              <a:rPr lang="ja-JP" altLang="en-US" sz="2000" b="1" dirty="0" smtClean="0"/>
              <a:t>－３</a:t>
            </a:r>
            <a:r>
              <a:rPr lang="ja-JP" altLang="en-US" sz="2000" b="1" dirty="0"/>
              <a:t>　</a:t>
            </a:r>
            <a:r>
              <a:rPr lang="ja-JP" altLang="en-US" sz="2000" b="1" dirty="0" err="1"/>
              <a:t>障がい</a:t>
            </a:r>
            <a:r>
              <a:rPr lang="ja-JP" altLang="en-US" sz="2000" b="1" dirty="0"/>
              <a:t>児</a:t>
            </a:r>
            <a:r>
              <a:rPr lang="zh-TW" altLang="en-US" sz="2000" b="1" dirty="0" smtClean="0"/>
              <a:t>相談</a:t>
            </a:r>
            <a:r>
              <a:rPr lang="zh-TW" altLang="en-US" sz="2000" b="1" dirty="0"/>
              <a:t>支援</a:t>
            </a:r>
            <a:r>
              <a:rPr lang="zh-TW" altLang="en-US" sz="2000" b="1" dirty="0">
                <a:solidFill>
                  <a:schemeClr val="tx1"/>
                </a:solidFill>
              </a:rPr>
              <a:t>加算</a:t>
            </a:r>
            <a:r>
              <a:rPr lang="zh-TW" altLang="en-US" sz="2000" b="1" dirty="0" smtClean="0">
                <a:solidFill>
                  <a:schemeClr val="tx1"/>
                </a:solidFill>
              </a:rPr>
              <a:t>状況</a:t>
            </a:r>
            <a:r>
              <a:rPr lang="ja-JP" altLang="en-US" sz="2000" b="1" dirty="0" smtClean="0">
                <a:solidFill>
                  <a:schemeClr val="tx1"/>
                </a:solidFill>
              </a:rPr>
              <a:t>（</a:t>
            </a:r>
            <a:r>
              <a:rPr lang="ja-JP" altLang="en-US" sz="2000" b="1" dirty="0">
                <a:solidFill>
                  <a:schemeClr val="tx1"/>
                </a:solidFill>
              </a:rPr>
              <a:t>令和３年</a:t>
            </a:r>
            <a:r>
              <a:rPr lang="ja-JP" altLang="en-US" sz="2000" b="1" dirty="0" smtClean="0">
                <a:solidFill>
                  <a:schemeClr val="tx1"/>
                </a:solidFill>
              </a:rPr>
              <a:t>４月請求分）</a:t>
            </a:r>
            <a:endParaRPr lang="ja-JP" altLang="en-US" sz="2000" b="1" dirty="0">
              <a:solidFill>
                <a:schemeClr val="tx1"/>
              </a:solidFill>
            </a:endParaRPr>
          </a:p>
        </p:txBody>
      </p:sp>
      <p:sp>
        <p:nvSpPr>
          <p:cNvPr id="10" name="テキスト ボックス 9"/>
          <p:cNvSpPr txBox="1"/>
          <p:nvPr/>
        </p:nvSpPr>
        <p:spPr>
          <a:xfrm>
            <a:off x="7452320" y="41807"/>
            <a:ext cx="1261884" cy="304699"/>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
        <p:nvSpPr>
          <p:cNvPr id="13" name="テキスト ボックス 12"/>
          <p:cNvSpPr txBox="1"/>
          <p:nvPr/>
        </p:nvSpPr>
        <p:spPr>
          <a:xfrm>
            <a:off x="439977" y="2341329"/>
            <a:ext cx="8221563" cy="1015663"/>
          </a:xfrm>
          <a:prstGeom prst="rect">
            <a:avLst/>
          </a:prstGeom>
          <a:noFill/>
          <a:ln>
            <a:solidFill>
              <a:schemeClr val="tx1"/>
            </a:solidFill>
            <a:prstDash val="dashDot"/>
          </a:ln>
        </p:spPr>
        <p:txBody>
          <a:bodyPr wrap="square" rtlCol="0">
            <a:spAutoFit/>
          </a:bodyPr>
          <a:lstStyle/>
          <a:p>
            <a:r>
              <a:rPr kumimoji="1" lang="ja-JP" altLang="en-US" sz="1200" dirty="0" smtClean="0"/>
              <a:t>（その他の</a:t>
            </a:r>
            <a:r>
              <a:rPr lang="ja-JP" altLang="en-US" sz="1200" dirty="0" smtClean="0"/>
              <a:t>理由）：</a:t>
            </a:r>
            <a:endParaRPr lang="en-US" altLang="ja-JP" sz="1200" dirty="0" smtClean="0"/>
          </a:p>
          <a:p>
            <a:r>
              <a:rPr lang="ja-JP" altLang="en-US" sz="1200" dirty="0"/>
              <a:t>改正当初は内容の確認に手間取った／</a:t>
            </a:r>
            <a:r>
              <a:rPr lang="ja-JP" altLang="en-US" sz="1200" dirty="0" smtClean="0"/>
              <a:t>　</a:t>
            </a:r>
            <a:r>
              <a:rPr lang="ja-JP" altLang="en-US" sz="1200" dirty="0"/>
              <a:t>業務が煩雑なこともあり、加算に要する研修を受けきれて</a:t>
            </a:r>
            <a:r>
              <a:rPr lang="ja-JP" altLang="en-US" sz="1200" dirty="0" smtClean="0"/>
              <a:t>いない／　</a:t>
            </a:r>
            <a:r>
              <a:rPr lang="ja-JP" altLang="en-US" sz="1200" dirty="0"/>
              <a:t>書類作りが</a:t>
            </a:r>
            <a:r>
              <a:rPr lang="ja-JP" altLang="en-US" sz="1200" dirty="0" smtClean="0"/>
              <a:t>追い付かない／　多忙により、</a:t>
            </a:r>
            <a:r>
              <a:rPr lang="ja-JP" altLang="en-US" sz="1200" dirty="0"/>
              <a:t>請求担当との調整が出来ていない／　コロナのため請求ソフトの設定ができていない／　初回加算と退院・退所加算が被ってしまい、初回加算を優先させるため／　人員不足の為／　加算算定に係る書類等の業務量の増加が想定される</a:t>
            </a:r>
            <a:r>
              <a:rPr lang="ja-JP" altLang="en-US" sz="1200" dirty="0" smtClean="0"/>
              <a:t>ため／</a:t>
            </a:r>
            <a:r>
              <a:rPr lang="ja-JP" altLang="en-US" sz="1200" dirty="0"/>
              <a:t>　実務量の増加に対応できない／　加算に該当しないと判断された場合の返還等の手間が煩雑な</a:t>
            </a:r>
            <a:r>
              <a:rPr lang="ja-JP" altLang="en-US" sz="1200" dirty="0" smtClean="0"/>
              <a:t>ため／　</a:t>
            </a:r>
            <a:endParaRPr lang="en-US" altLang="ja-JP" sz="1200" dirty="0"/>
          </a:p>
        </p:txBody>
      </p:sp>
      <p:sp>
        <p:nvSpPr>
          <p:cNvPr id="14" name="テキスト ボックス 13"/>
          <p:cNvSpPr txBox="1"/>
          <p:nvPr/>
        </p:nvSpPr>
        <p:spPr>
          <a:xfrm>
            <a:off x="479586" y="4678810"/>
            <a:ext cx="8181954" cy="1569660"/>
          </a:xfrm>
          <a:prstGeom prst="rect">
            <a:avLst/>
          </a:prstGeom>
          <a:noFill/>
          <a:ln>
            <a:solidFill>
              <a:schemeClr val="tx1"/>
            </a:solidFill>
            <a:prstDash val="dashDot"/>
          </a:ln>
        </p:spPr>
        <p:txBody>
          <a:bodyPr wrap="square" rtlCol="0">
            <a:spAutoFit/>
          </a:bodyPr>
          <a:lstStyle/>
          <a:p>
            <a:r>
              <a:rPr lang="ja-JP" altLang="en-US" sz="1200" dirty="0" smtClean="0"/>
              <a:t>（改善していない場合、その理由）：</a:t>
            </a:r>
            <a:endParaRPr lang="en-US" altLang="ja-JP" sz="1200" dirty="0" smtClean="0"/>
          </a:p>
          <a:p>
            <a:r>
              <a:rPr lang="ja-JP" altLang="en-US" sz="1200" dirty="0"/>
              <a:t>毎月モニタリング実施をしないと運営の安定化</a:t>
            </a:r>
            <a:r>
              <a:rPr lang="ja-JP" altLang="en-US" sz="1200" dirty="0" smtClean="0"/>
              <a:t>は困難／　改定幅</a:t>
            </a:r>
            <a:r>
              <a:rPr lang="ja-JP" altLang="en-US" sz="1200" dirty="0"/>
              <a:t>が</a:t>
            </a:r>
            <a:r>
              <a:rPr lang="ja-JP" altLang="en-US" sz="1200" dirty="0" smtClean="0"/>
              <a:t>小さい／　時間</a:t>
            </a:r>
            <a:r>
              <a:rPr lang="ja-JP" altLang="en-US" sz="1200" dirty="0"/>
              <a:t>がない／　人数制限されているため報酬改定はされてもあまり大きく事業利益に</a:t>
            </a:r>
            <a:r>
              <a:rPr lang="ja-JP" altLang="en-US" sz="1200" dirty="0" smtClean="0"/>
              <a:t>つながらない／　相談</a:t>
            </a:r>
            <a:r>
              <a:rPr lang="ja-JP" altLang="en-US" sz="1200" dirty="0"/>
              <a:t>実績に対して、報酬が見合わって</a:t>
            </a:r>
            <a:r>
              <a:rPr lang="ja-JP" altLang="en-US" sz="1200" dirty="0" smtClean="0"/>
              <a:t>いない／</a:t>
            </a:r>
            <a:r>
              <a:rPr lang="ja-JP" altLang="en-US" sz="1200" dirty="0"/>
              <a:t>　加算は増えたが、実相談と収入とが見いだせない／　常勤専任の人員を配置しておらず、体制加算が</a:t>
            </a:r>
            <a:r>
              <a:rPr lang="ja-JP" altLang="en-US" sz="1200" dirty="0" smtClean="0"/>
              <a:t>ない／</a:t>
            </a:r>
            <a:r>
              <a:rPr lang="ja-JP" altLang="en-US" sz="1200" dirty="0"/>
              <a:t>　加算が細分化されすぎていて、算定の要件もわかりにくいため実績に</a:t>
            </a:r>
            <a:r>
              <a:rPr lang="ja-JP" altLang="en-US" sz="1200" dirty="0" smtClean="0"/>
              <a:t>つながりにくい／</a:t>
            </a:r>
            <a:r>
              <a:rPr lang="ja-JP" altLang="en-US" sz="1200" dirty="0"/>
              <a:t>　加算</a:t>
            </a:r>
            <a:r>
              <a:rPr lang="ja-JP" altLang="en-US" sz="1200" dirty="0" smtClean="0"/>
              <a:t>要件が多く、算定できない／</a:t>
            </a:r>
            <a:r>
              <a:rPr lang="ja-JP" altLang="en-US" sz="1200" dirty="0"/>
              <a:t>　手続や業務が</a:t>
            </a:r>
            <a:r>
              <a:rPr lang="ja-JP" altLang="en-US" sz="1200" dirty="0" smtClean="0"/>
              <a:t>煩雑／</a:t>
            </a:r>
            <a:r>
              <a:rPr lang="ja-JP" altLang="en-US" sz="1200" dirty="0"/>
              <a:t>人材確保が</a:t>
            </a:r>
            <a:r>
              <a:rPr lang="ja-JP" altLang="en-US" sz="1200" dirty="0" smtClean="0"/>
              <a:t>できない／</a:t>
            </a:r>
            <a:r>
              <a:rPr lang="ja-JP" altLang="en-US" sz="1200" dirty="0"/>
              <a:t>　</a:t>
            </a:r>
            <a:r>
              <a:rPr lang="ja-JP" altLang="en-US" sz="1200" dirty="0" smtClean="0"/>
              <a:t>加算</a:t>
            </a:r>
            <a:r>
              <a:rPr lang="ja-JP" altLang="en-US" sz="1200" dirty="0"/>
              <a:t>に該当しない関わりが多く、報酬</a:t>
            </a:r>
            <a:r>
              <a:rPr lang="ja-JP" altLang="en-US" sz="1200" dirty="0" smtClean="0"/>
              <a:t>に反映されていない／　基本</a:t>
            </a:r>
            <a:r>
              <a:rPr lang="ja-JP" altLang="en-US" sz="1200" dirty="0"/>
              <a:t>報酬が上がったことにより収入は微増しているが、加算等にならない動きも多いため、黒字化までには至って</a:t>
            </a:r>
            <a:r>
              <a:rPr lang="ja-JP" altLang="en-US" sz="1200" dirty="0" smtClean="0"/>
              <a:t>いない／</a:t>
            </a:r>
            <a:r>
              <a:rPr lang="ja-JP" altLang="en-US" sz="1200" dirty="0"/>
              <a:t>　費やす時間のわりに報酬が低い</a:t>
            </a:r>
            <a:r>
              <a:rPr lang="ja-JP" altLang="en-US" sz="1200" dirty="0" smtClean="0"/>
              <a:t>／　</a:t>
            </a:r>
            <a:r>
              <a:rPr lang="en-US" altLang="ja-JP" sz="1200" dirty="0"/>
              <a:t>24</a:t>
            </a:r>
            <a:r>
              <a:rPr lang="ja-JP" altLang="en-US" sz="1200" dirty="0"/>
              <a:t>時間の体制が</a:t>
            </a:r>
            <a:r>
              <a:rPr lang="ja-JP" altLang="en-US" sz="1200" dirty="0" smtClean="0"/>
              <a:t>作れない／</a:t>
            </a:r>
            <a:r>
              <a:rPr lang="ja-JP" altLang="en-US" sz="1200" dirty="0"/>
              <a:t>　</a:t>
            </a:r>
            <a:r>
              <a:rPr lang="ja-JP" altLang="en-US" sz="1200" dirty="0" smtClean="0"/>
              <a:t>算定</a:t>
            </a:r>
            <a:r>
              <a:rPr lang="ja-JP" altLang="en-US" sz="1200" dirty="0"/>
              <a:t>できる回数</a:t>
            </a:r>
            <a:r>
              <a:rPr lang="ja-JP" altLang="en-US" sz="1200" dirty="0" smtClean="0"/>
              <a:t>が実態とあっていない</a:t>
            </a:r>
            <a:endParaRPr lang="en-US" altLang="ja-JP" sz="1200" dirty="0"/>
          </a:p>
        </p:txBody>
      </p:sp>
    </p:spTree>
    <p:extLst>
      <p:ext uri="{BB962C8B-B14F-4D97-AF65-F5344CB8AC3E}">
        <p14:creationId xmlns:p14="http://schemas.microsoft.com/office/powerpoint/2010/main" val="948929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4073C42-6A3B-4481-9A5D-F17DC83FF158}" type="slidenum">
              <a:rPr lang="ja-JP" altLang="en-US" smtClean="0"/>
              <a:pPr>
                <a:defRPr/>
              </a:pPr>
              <a:t>25</a:t>
            </a:fld>
            <a:endParaRPr lang="ja-JP" altLang="en-US"/>
          </a:p>
        </p:txBody>
      </p:sp>
      <p:sp>
        <p:nvSpPr>
          <p:cNvPr id="3" name="タイトル 3"/>
          <p:cNvSpPr txBox="1">
            <a:spLocks/>
          </p:cNvSpPr>
          <p:nvPr/>
        </p:nvSpPr>
        <p:spPr>
          <a:xfrm>
            <a:off x="467544" y="282169"/>
            <a:ext cx="8218488" cy="561975"/>
          </a:xfrm>
          <a:prstGeom prst="roundRect">
            <a:avLst/>
          </a:prstGeom>
          <a:gradFill>
            <a:gsLst>
              <a:gs pos="66000">
                <a:srgbClr val="7BE998"/>
              </a:gs>
              <a:gs pos="100000">
                <a:schemeClr val="bg1"/>
              </a:gs>
            </a:gsLst>
            <a:path path="circle">
              <a:fillToRect l="50000" t="50000" r="50000" b="50000"/>
            </a:path>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Bef>
                <a:spcPts val="0"/>
              </a:spcBef>
              <a:spcAft>
                <a:spcPts val="0"/>
              </a:spcAft>
              <a:defRPr/>
            </a:pPr>
            <a:r>
              <a:rPr lang="en-US" altLang="ja-JP" sz="2000" b="1" dirty="0" smtClean="0"/>
              <a:t>Ⅵ</a:t>
            </a:r>
            <a:r>
              <a:rPr lang="ja-JP" altLang="en-US" sz="2000" b="1" dirty="0" smtClean="0"/>
              <a:t>－３</a:t>
            </a:r>
            <a:r>
              <a:rPr lang="ja-JP" altLang="en-US" sz="2000" b="1" dirty="0"/>
              <a:t>　令和３年度報酬改定に</a:t>
            </a:r>
            <a:r>
              <a:rPr lang="ja-JP" altLang="en-US" sz="2000" b="1" dirty="0" smtClean="0"/>
              <a:t>関する情報</a:t>
            </a:r>
            <a:r>
              <a:rPr lang="ja-JP" altLang="en-US" sz="2000" b="1" dirty="0"/>
              <a:t>について</a:t>
            </a:r>
          </a:p>
        </p:txBody>
      </p:sp>
      <p:graphicFrame>
        <p:nvGraphicFramePr>
          <p:cNvPr id="7" name="表 6"/>
          <p:cNvGraphicFramePr>
            <a:graphicFrameLocks noGrp="1"/>
          </p:cNvGraphicFramePr>
          <p:nvPr>
            <p:extLst>
              <p:ext uri="{D42A27DB-BD31-4B8C-83A1-F6EECF244321}">
                <p14:modId xmlns:p14="http://schemas.microsoft.com/office/powerpoint/2010/main" val="1372435537"/>
              </p:ext>
            </p:extLst>
          </p:nvPr>
        </p:nvGraphicFramePr>
        <p:xfrm>
          <a:off x="611560" y="1052737"/>
          <a:ext cx="7916091" cy="4032447"/>
        </p:xfrm>
        <a:graphic>
          <a:graphicData uri="http://schemas.openxmlformats.org/drawingml/2006/table">
            <a:tbl>
              <a:tblPr firstRow="1" firstCol="1" bandRow="1">
                <a:tableStyleId>{5C22544A-7EE6-4342-B048-85BDC9FD1C3A}</a:tableStyleId>
              </a:tblPr>
              <a:tblGrid>
                <a:gridCol w="3377545">
                  <a:extLst>
                    <a:ext uri="{9D8B030D-6E8A-4147-A177-3AD203B41FA5}">
                      <a16:colId xmlns:a16="http://schemas.microsoft.com/office/drawing/2014/main" val="4081288818"/>
                    </a:ext>
                  </a:extLst>
                </a:gridCol>
                <a:gridCol w="3142152">
                  <a:extLst>
                    <a:ext uri="{9D8B030D-6E8A-4147-A177-3AD203B41FA5}">
                      <a16:colId xmlns:a16="http://schemas.microsoft.com/office/drawing/2014/main" val="1057106753"/>
                    </a:ext>
                  </a:extLst>
                </a:gridCol>
                <a:gridCol w="1396394">
                  <a:extLst>
                    <a:ext uri="{9D8B030D-6E8A-4147-A177-3AD203B41FA5}">
                      <a16:colId xmlns:a16="http://schemas.microsoft.com/office/drawing/2014/main" val="395775122"/>
                    </a:ext>
                  </a:extLst>
                </a:gridCol>
              </a:tblGrid>
              <a:tr h="511281">
                <a:tc>
                  <a:txBody>
                    <a:bodyPr/>
                    <a:lstStyle/>
                    <a:p>
                      <a:pPr marL="114935" indent="-133350" algn="ctr">
                        <a:spcAft>
                          <a:spcPts val="0"/>
                        </a:spcAft>
                      </a:pPr>
                      <a:r>
                        <a:rPr lang="ja-JP" sz="1050" b="0" kern="100" dirty="0">
                          <a:solidFill>
                            <a:schemeClr val="tx1"/>
                          </a:solidFill>
                          <a:effectLst/>
                        </a:rPr>
                        <a:t>　</a:t>
                      </a:r>
                      <a:r>
                        <a:rPr lang="ja-JP" altLang="en-US" sz="1050" b="0" kern="100" dirty="0" smtClean="0">
                          <a:solidFill>
                            <a:schemeClr val="tx1"/>
                          </a:solidFill>
                          <a:effectLst/>
                        </a:rPr>
                        <a:t>有効回答数：７６４</a:t>
                      </a:r>
                      <a:endParaRPr lang="ja-JP" sz="105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該当事業所数</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ja-JP" altLang="en-US" sz="12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割合</a:t>
                      </a:r>
                      <a:endParaRPr lang="ja-JP" sz="12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extLst>
                  <a:ext uri="{0D108BD9-81ED-4DB2-BD59-A6C34878D82A}">
                    <a16:rowId xmlns:a16="http://schemas.microsoft.com/office/drawing/2014/main" val="2064316720"/>
                  </a:ext>
                </a:extLst>
              </a:tr>
              <a:tr h="586861">
                <a:tc>
                  <a:txBody>
                    <a:bodyPr/>
                    <a:lstStyle/>
                    <a:p>
                      <a:pPr marL="114935" indent="-133350" algn="l">
                        <a:spcAft>
                          <a:spcPts val="0"/>
                        </a:spcAft>
                      </a:pPr>
                      <a:r>
                        <a:rPr lang="ja-JP" altLang="en-US"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市町村からの情報提供</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364</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47.7%</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347192890"/>
                  </a:ext>
                </a:extLst>
              </a:tr>
              <a:tr h="586861">
                <a:tc>
                  <a:txBody>
                    <a:bodyPr/>
                    <a:lstStyle/>
                    <a:p>
                      <a:pPr marL="114935" indent="-133350" algn="l">
                        <a:spcAft>
                          <a:spcPts val="0"/>
                        </a:spcAft>
                      </a:pPr>
                      <a:r>
                        <a:rPr lang="ja-JP" altLang="en-US"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法人内の共有</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107</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14.0%</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378710718"/>
                  </a:ext>
                </a:extLst>
              </a:tr>
              <a:tr h="586861">
                <a:tc>
                  <a:txBody>
                    <a:bodyPr/>
                    <a:lstStyle/>
                    <a:p>
                      <a:pPr marL="114935" indent="-133350" algn="l">
                        <a:spcAft>
                          <a:spcPts val="0"/>
                        </a:spcAft>
                      </a:pPr>
                      <a:r>
                        <a:rPr lang="ja-JP" altLang="en-US"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事業所連絡会等での情報共有</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148</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19.4%</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927558434"/>
                  </a:ext>
                </a:extLst>
              </a:tr>
              <a:tr h="586861">
                <a:tc>
                  <a:txBody>
                    <a:bodyPr/>
                    <a:lstStyle/>
                    <a:p>
                      <a:pPr marL="114935" indent="-133350" algn="l">
                        <a:spcAft>
                          <a:spcPts val="0"/>
                        </a:spcAft>
                      </a:pPr>
                      <a:r>
                        <a:rPr lang="ja-JP" altLang="en-US" sz="1400" b="0" kern="100" dirty="0" err="1"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障がい</a:t>
                      </a:r>
                      <a:r>
                        <a:rPr lang="ja-JP" altLang="en-US"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者団体からの情報提供</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65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8.5%</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1988075320"/>
                  </a:ext>
                </a:extLst>
              </a:tr>
              <a:tr h="586861">
                <a:tc>
                  <a:txBody>
                    <a:bodyPr/>
                    <a:lstStyle/>
                    <a:p>
                      <a:pPr marL="114935" indent="-133350" algn="l">
                        <a:spcAft>
                          <a:spcPts val="0"/>
                        </a:spcAft>
                      </a:pPr>
                      <a:r>
                        <a:rPr lang="ja-JP" altLang="en-US"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知らなかった</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11</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1.4%</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3393052780"/>
                  </a:ext>
                </a:extLst>
              </a:tr>
              <a:tr h="586861">
                <a:tc>
                  <a:txBody>
                    <a:bodyPr/>
                    <a:lstStyle/>
                    <a:p>
                      <a:pPr marL="114935" indent="-133350" algn="l">
                        <a:spcAft>
                          <a:spcPts val="0"/>
                        </a:spcAft>
                      </a:pPr>
                      <a:r>
                        <a:rPr lang="ja-JP" altLang="en-US" sz="1400" b="0"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その他</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E998"/>
                    </a:solidFill>
                  </a:tcPr>
                </a:tc>
                <a:tc>
                  <a:txBody>
                    <a:bodyPr/>
                    <a:lstStyle/>
                    <a:p>
                      <a:pPr marL="114935" indent="-133350" algn="ctr">
                        <a:spcAft>
                          <a:spcPts val="0"/>
                        </a:spcAft>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69</a:t>
                      </a:r>
                      <a:endParaRPr lang="ja-JP" sz="1400" b="0" kern="100" dirty="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935" marR="0" lvl="0" indent="-13335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chemeClr val="tx1"/>
                          </a:solidFill>
                          <a:effectLst/>
                          <a:latin typeface="+mn-lt"/>
                          <a:ea typeface="ＭＳ 明朝" panose="02020609040205080304" pitchFamily="17" charset="-128"/>
                          <a:cs typeface="Times New Roman" panose="02020603050405020304" pitchFamily="18" charset="0"/>
                        </a:rPr>
                        <a:t>9.0%</a:t>
                      </a:r>
                      <a:endParaRPr lang="ja-JP" altLang="ja-JP" sz="1400" b="0" kern="100" dirty="0" smtClean="0">
                        <a:solidFill>
                          <a:schemeClr val="tx1"/>
                        </a:solidFill>
                        <a:effectLst/>
                        <a:latin typeface="+mn-lt"/>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F5D0"/>
                    </a:solidFill>
                  </a:tcPr>
                </a:tc>
                <a:extLst>
                  <a:ext uri="{0D108BD9-81ED-4DB2-BD59-A6C34878D82A}">
                    <a16:rowId xmlns:a16="http://schemas.microsoft.com/office/drawing/2014/main" val="2695430163"/>
                  </a:ext>
                </a:extLst>
              </a:tr>
            </a:tbl>
          </a:graphicData>
        </a:graphic>
      </p:graphicFrame>
      <p:sp>
        <p:nvSpPr>
          <p:cNvPr id="5" name="テキスト ボックス 4"/>
          <p:cNvSpPr txBox="1"/>
          <p:nvPr/>
        </p:nvSpPr>
        <p:spPr>
          <a:xfrm>
            <a:off x="467544" y="5229200"/>
            <a:ext cx="8181954" cy="1015663"/>
          </a:xfrm>
          <a:prstGeom prst="rect">
            <a:avLst/>
          </a:prstGeom>
          <a:noFill/>
          <a:ln>
            <a:solidFill>
              <a:schemeClr val="tx1"/>
            </a:solidFill>
            <a:prstDash val="dashDot"/>
          </a:ln>
        </p:spPr>
        <p:txBody>
          <a:bodyPr wrap="square" rtlCol="0">
            <a:spAutoFit/>
          </a:bodyPr>
          <a:lstStyle/>
          <a:p>
            <a:r>
              <a:rPr lang="ja-JP" altLang="en-US" sz="1200" dirty="0" smtClean="0"/>
              <a:t>（その他）：</a:t>
            </a:r>
            <a:endParaRPr lang="en-US" altLang="ja-JP" sz="1200" dirty="0" smtClean="0"/>
          </a:p>
          <a:p>
            <a:r>
              <a:rPr lang="ja-JP" altLang="en-US" sz="1200" dirty="0" smtClean="0"/>
              <a:t>事業所の友人／　厚生</a:t>
            </a:r>
            <a:r>
              <a:rPr lang="ja-JP" altLang="en-US" sz="1200" dirty="0"/>
              <a:t>労働省での審議会</a:t>
            </a:r>
            <a:r>
              <a:rPr lang="ja-JP" altLang="en-US" sz="1200" dirty="0" smtClean="0"/>
              <a:t>／　厚生</a:t>
            </a:r>
            <a:r>
              <a:rPr lang="ja-JP" altLang="en-US" sz="1200" dirty="0"/>
              <a:t>労働省</a:t>
            </a:r>
            <a:r>
              <a:rPr lang="ja-JP" altLang="en-US" sz="1200" dirty="0" smtClean="0"/>
              <a:t>ホームページ／　</a:t>
            </a:r>
            <a:r>
              <a:rPr lang="zh-TW" altLang="en-US" sz="1200" dirty="0" smtClean="0"/>
              <a:t>相談員</a:t>
            </a:r>
            <a:r>
              <a:rPr lang="zh-TW" altLang="en-US" sz="1200" dirty="0"/>
              <a:t>専門員</a:t>
            </a:r>
            <a:r>
              <a:rPr lang="zh-TW" altLang="en-US" sz="1200" dirty="0" smtClean="0"/>
              <a:t>協会</a:t>
            </a:r>
            <a:r>
              <a:rPr lang="ja-JP" altLang="en-US" sz="1200" dirty="0" smtClean="0"/>
              <a:t>／　請求</a:t>
            </a:r>
            <a:r>
              <a:rPr lang="ja-JP" altLang="en-US" sz="1200" dirty="0"/>
              <a:t>ソフト会社からの情報／　社労士が主催する</a:t>
            </a:r>
            <a:r>
              <a:rPr lang="ja-JP" altLang="en-US" sz="1200" dirty="0" smtClean="0"/>
              <a:t>セミナー／</a:t>
            </a:r>
            <a:r>
              <a:rPr lang="ja-JP" altLang="en-US" sz="1200" dirty="0"/>
              <a:t>　報酬改定検討の国会議をその都度視聴、議事録の確認により動向を確認／　関係機関との連携</a:t>
            </a:r>
            <a:r>
              <a:rPr lang="ja-JP" altLang="en-US" sz="1200" dirty="0" smtClean="0"/>
              <a:t>時／</a:t>
            </a:r>
            <a:r>
              <a:rPr lang="ja-JP" altLang="en-US" sz="1200" dirty="0"/>
              <a:t>　他相談支援事業所からの情報提供／　行政</a:t>
            </a:r>
            <a:r>
              <a:rPr lang="ja-JP" altLang="en-US" sz="1200" dirty="0" smtClean="0"/>
              <a:t>書士から</a:t>
            </a:r>
            <a:r>
              <a:rPr lang="ja-JP" altLang="en-US" sz="1200" dirty="0"/>
              <a:t>の通知／　シルバー新報等の媒体や府相談支援アドバイザーからの共有</a:t>
            </a:r>
            <a:r>
              <a:rPr lang="ja-JP" altLang="en-US" sz="1200" dirty="0" smtClean="0"/>
              <a:t>等／</a:t>
            </a:r>
            <a:r>
              <a:rPr lang="ja-JP" altLang="en-US" sz="1200" dirty="0"/>
              <a:t>　</a:t>
            </a:r>
            <a:r>
              <a:rPr lang="ja-JP" altLang="en-US" sz="1200" dirty="0" smtClean="0"/>
              <a:t>自治体、</a:t>
            </a:r>
            <a:r>
              <a:rPr lang="ja-JP" altLang="en-US" sz="1200" dirty="0"/>
              <a:t>法人内、部会等複数の</a:t>
            </a:r>
            <a:r>
              <a:rPr lang="ja-JP" altLang="en-US" sz="1200" dirty="0" smtClean="0"/>
              <a:t>方法／　</a:t>
            </a:r>
            <a:endParaRPr lang="en-US" altLang="ja-JP" sz="1200" dirty="0" smtClean="0"/>
          </a:p>
        </p:txBody>
      </p:sp>
      <p:sp>
        <p:nvSpPr>
          <p:cNvPr id="6" name="テキスト ボックス 5"/>
          <p:cNvSpPr txBox="1"/>
          <p:nvPr/>
        </p:nvSpPr>
        <p:spPr>
          <a:xfrm>
            <a:off x="7460142" y="9019"/>
            <a:ext cx="1261884" cy="368686"/>
          </a:xfrm>
          <a:prstGeom prst="rect">
            <a:avLst/>
          </a:prstGeom>
          <a:noFill/>
        </p:spPr>
        <p:txBody>
          <a:bodyPr wrap="none" rtlCol="0">
            <a:spAutoFit/>
          </a:bodyPr>
          <a:lstStyle/>
          <a:p>
            <a:r>
              <a:rPr kumimoji="1" lang="ja-JP" altLang="en-US" sz="1200" dirty="0" smtClean="0"/>
              <a:t>＜府追加項目＞</a:t>
            </a:r>
            <a:endParaRPr kumimoji="1" lang="ja-JP" altLang="en-US" sz="1600" dirty="0"/>
          </a:p>
        </p:txBody>
      </p:sp>
    </p:spTree>
    <p:extLst>
      <p:ext uri="{BB962C8B-B14F-4D97-AF65-F5344CB8AC3E}">
        <p14:creationId xmlns:p14="http://schemas.microsoft.com/office/powerpoint/2010/main" val="1217805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565619865"/>
              </p:ext>
            </p:extLst>
          </p:nvPr>
        </p:nvGraphicFramePr>
        <p:xfrm>
          <a:off x="4497924" y="2326289"/>
          <a:ext cx="4466689" cy="43558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グラフ 19"/>
          <p:cNvGraphicFramePr>
            <a:graphicFrameLocks/>
          </p:cNvGraphicFramePr>
          <p:nvPr>
            <p:extLst>
              <p:ext uri="{D42A27DB-BD31-4B8C-83A1-F6EECF244321}">
                <p14:modId xmlns:p14="http://schemas.microsoft.com/office/powerpoint/2010/main" val="573599988"/>
              </p:ext>
            </p:extLst>
          </p:nvPr>
        </p:nvGraphicFramePr>
        <p:xfrm>
          <a:off x="179512" y="2326289"/>
          <a:ext cx="4234293" cy="4355845"/>
        </p:xfrm>
        <a:graphic>
          <a:graphicData uri="http://schemas.openxmlformats.org/drawingml/2006/chart">
            <c:chart xmlns:c="http://schemas.openxmlformats.org/drawingml/2006/chart" xmlns:r="http://schemas.openxmlformats.org/officeDocument/2006/relationships" r:id="rId3"/>
          </a:graphicData>
        </a:graphic>
      </p:graphicFrame>
      <p:sp>
        <p:nvSpPr>
          <p:cNvPr id="4" name="タイトル 3"/>
          <p:cNvSpPr>
            <a:spLocks noGrp="1"/>
          </p:cNvSpPr>
          <p:nvPr>
            <p:ph type="title"/>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en-US" altLang="ja-JP" sz="2400" b="1" dirty="0" smtClean="0"/>
              <a:t>Ⅰ</a:t>
            </a:r>
            <a:r>
              <a:rPr lang="ja-JP" altLang="en-US" sz="2400" b="1" dirty="0" smtClean="0"/>
              <a:t>　</a:t>
            </a:r>
            <a:r>
              <a:rPr lang="ja-JP" altLang="en-US" sz="2400" b="1" dirty="0" err="1" smtClean="0"/>
              <a:t>障がい</a:t>
            </a:r>
            <a:r>
              <a:rPr lang="ja-JP" altLang="en-US" sz="2400" b="1" dirty="0" smtClean="0"/>
              <a:t>者相談支援事業</a:t>
            </a:r>
            <a:endParaRPr lang="ja-JP" altLang="en-US" sz="2400" b="1" dirty="0"/>
          </a:p>
        </p:txBody>
      </p:sp>
      <p:sp>
        <p:nvSpPr>
          <p:cNvPr id="3074" name="コンテンツ プレースホルダー 2"/>
          <p:cNvSpPr>
            <a:spLocks noGrp="1"/>
          </p:cNvSpPr>
          <p:nvPr>
            <p:ph idx="1"/>
          </p:nvPr>
        </p:nvSpPr>
        <p:spPr>
          <a:xfrm>
            <a:off x="250825" y="908051"/>
            <a:ext cx="8713788" cy="1296814"/>
          </a:xfrm>
        </p:spPr>
        <p:txBody>
          <a:bodyPr>
            <a:normAutofit fontScale="92500" lnSpcReduction="20000"/>
          </a:bodyPr>
          <a:lstStyle/>
          <a:p>
            <a:pPr marL="0" indent="0">
              <a:buNone/>
            </a:pPr>
            <a:endParaRPr lang="en-US" altLang="ja-JP" sz="2000" dirty="0" smtClean="0"/>
          </a:p>
          <a:p>
            <a:r>
              <a:rPr lang="ja-JP" altLang="en-US" sz="2000" dirty="0" smtClean="0"/>
              <a:t>実施形態は、単独が</a:t>
            </a:r>
            <a:r>
              <a:rPr lang="en-US" altLang="ja-JP" sz="2000" dirty="0" smtClean="0"/>
              <a:t>88</a:t>
            </a:r>
            <a:r>
              <a:rPr lang="ja-JP" altLang="en-US" sz="2000" dirty="0" smtClean="0"/>
              <a:t>％（</a:t>
            </a:r>
            <a:r>
              <a:rPr lang="en-US" altLang="ja-JP" sz="2000" dirty="0" smtClean="0"/>
              <a:t>38</a:t>
            </a:r>
            <a:r>
              <a:rPr lang="ja-JP" altLang="en-US" sz="2000" dirty="0" smtClean="0"/>
              <a:t>市町村）、複数市町村共同が</a:t>
            </a:r>
            <a:r>
              <a:rPr lang="en-US" altLang="ja-JP" sz="2000" dirty="0" smtClean="0"/>
              <a:t>12</a:t>
            </a:r>
            <a:r>
              <a:rPr lang="ja-JP" altLang="en-US" sz="2000" dirty="0" smtClean="0"/>
              <a:t>％（</a:t>
            </a:r>
            <a:r>
              <a:rPr lang="en-US" altLang="ja-JP" sz="2000" dirty="0"/>
              <a:t>5</a:t>
            </a:r>
            <a:r>
              <a:rPr lang="ja-JP" altLang="en-US" sz="2000" dirty="0" smtClean="0"/>
              <a:t>市町村）、</a:t>
            </a:r>
            <a:endParaRPr lang="en-US" altLang="ja-JP" sz="2000" dirty="0" smtClean="0"/>
          </a:p>
          <a:p>
            <a:pPr marL="0" indent="0">
              <a:buNone/>
            </a:pPr>
            <a:r>
              <a:rPr lang="ja-JP" altLang="en-US" sz="2000" dirty="0"/>
              <a:t>　　</a:t>
            </a:r>
            <a:r>
              <a:rPr lang="ja-JP" altLang="en-US" sz="2000" dirty="0" smtClean="0"/>
              <a:t>単独＋複数市町村共同で実施</a:t>
            </a:r>
            <a:r>
              <a:rPr lang="en-US" altLang="ja-JP" sz="2000" dirty="0"/>
              <a:t>0</a:t>
            </a:r>
            <a:r>
              <a:rPr lang="ja-JP" altLang="en-US" sz="2000" dirty="0" smtClean="0"/>
              <a:t>％（</a:t>
            </a:r>
            <a:r>
              <a:rPr lang="en-US" altLang="ja-JP" sz="2000" dirty="0"/>
              <a:t>0</a:t>
            </a:r>
            <a:r>
              <a:rPr lang="ja-JP" altLang="en-US" sz="2000" dirty="0" smtClean="0"/>
              <a:t>市町村）。</a:t>
            </a:r>
            <a:endParaRPr lang="en-US" altLang="ja-JP" sz="2000" dirty="0" smtClean="0"/>
          </a:p>
          <a:p>
            <a:r>
              <a:rPr lang="ja-JP" altLang="en-US" sz="2000" dirty="0" smtClean="0"/>
              <a:t>実施方法は、委託のみが</a:t>
            </a:r>
            <a:r>
              <a:rPr lang="en-US" altLang="ja-JP" sz="2000" dirty="0" smtClean="0"/>
              <a:t>93</a:t>
            </a:r>
            <a:r>
              <a:rPr lang="ja-JP" altLang="en-US" sz="2000" dirty="0" smtClean="0"/>
              <a:t>％（</a:t>
            </a:r>
            <a:r>
              <a:rPr lang="en-US" altLang="ja-JP" sz="2000" dirty="0" smtClean="0"/>
              <a:t>40</a:t>
            </a:r>
            <a:r>
              <a:rPr lang="ja-JP" altLang="en-US" sz="2000" dirty="0" smtClean="0"/>
              <a:t>市町村）、直営＋委託が</a:t>
            </a:r>
            <a:r>
              <a:rPr lang="en-US" altLang="ja-JP" sz="2000" dirty="0"/>
              <a:t>7</a:t>
            </a:r>
            <a:r>
              <a:rPr lang="ja-JP" altLang="en-US" sz="2000" dirty="0" smtClean="0"/>
              <a:t>％（</a:t>
            </a:r>
            <a:r>
              <a:rPr lang="en-US" altLang="ja-JP" sz="2000" dirty="0"/>
              <a:t>3</a:t>
            </a:r>
            <a:r>
              <a:rPr lang="ja-JP" altLang="en-US" sz="2000" dirty="0" smtClean="0"/>
              <a:t>市町村）。</a:t>
            </a:r>
            <a:endParaRPr lang="en-US" altLang="ja-JP" sz="2000" dirty="0" smtClean="0"/>
          </a:p>
        </p:txBody>
      </p:sp>
      <p:sp>
        <p:nvSpPr>
          <p:cNvPr id="15" name="テキスト ボックス 19"/>
          <p:cNvSpPr txBox="1"/>
          <p:nvPr/>
        </p:nvSpPr>
        <p:spPr>
          <a:xfrm>
            <a:off x="7588279" y="6176721"/>
            <a:ext cx="1425444" cy="31978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dirty="0"/>
              <a:t>市町村数</a:t>
            </a:r>
            <a:r>
              <a:rPr kumimoji="1" lang="ja-JP" altLang="en-US" sz="1600" dirty="0" smtClean="0"/>
              <a:t>：</a:t>
            </a:r>
            <a:r>
              <a:rPr kumimoji="1" lang="en-US" altLang="ja-JP" sz="1600" dirty="0" smtClean="0"/>
              <a:t>43</a:t>
            </a:r>
            <a:endParaRPr kumimoji="1" lang="ja-JP" altLang="en-US" sz="1600" dirty="0"/>
          </a:p>
        </p:txBody>
      </p:sp>
      <p:graphicFrame>
        <p:nvGraphicFramePr>
          <p:cNvPr id="11" name="グラフ 10"/>
          <p:cNvGraphicFramePr>
            <a:graphicFrameLocks/>
          </p:cNvGraphicFramePr>
          <p:nvPr>
            <p:extLst>
              <p:ext uri="{D42A27DB-BD31-4B8C-83A1-F6EECF244321}">
                <p14:modId xmlns:p14="http://schemas.microsoft.com/office/powerpoint/2010/main" val="3175829951"/>
              </p:ext>
            </p:extLst>
          </p:nvPr>
        </p:nvGraphicFramePr>
        <p:xfrm>
          <a:off x="275299" y="2492895"/>
          <a:ext cx="4126838" cy="40363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p:cNvGraphicFramePr>
            <a:graphicFrameLocks/>
          </p:cNvGraphicFramePr>
          <p:nvPr>
            <p:extLst>
              <p:ext uri="{D42A27DB-BD31-4B8C-83A1-F6EECF244321}">
                <p14:modId xmlns:p14="http://schemas.microsoft.com/office/powerpoint/2010/main" val="3469287524"/>
              </p:ext>
            </p:extLst>
          </p:nvPr>
        </p:nvGraphicFramePr>
        <p:xfrm>
          <a:off x="4621907" y="2492895"/>
          <a:ext cx="4258587" cy="4189239"/>
        </p:xfrm>
        <a:graphic>
          <a:graphicData uri="http://schemas.openxmlformats.org/drawingml/2006/chart">
            <c:chart xmlns:c="http://schemas.openxmlformats.org/drawingml/2006/chart" xmlns:r="http://schemas.openxmlformats.org/officeDocument/2006/relationships" r:id="rId5"/>
          </a:graphicData>
        </a:graphic>
      </p:graphicFrame>
      <p:sp>
        <p:nvSpPr>
          <p:cNvPr id="2" name="テキスト ボックス 1"/>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3</a:t>
            </a:fld>
            <a:endParaRPr lang="ja-JP" altLang="en-US" dirty="0"/>
          </a:p>
        </p:txBody>
      </p:sp>
    </p:spTree>
    <p:extLst>
      <p:ext uri="{BB962C8B-B14F-4D97-AF65-F5344CB8AC3E}">
        <p14:creationId xmlns:p14="http://schemas.microsoft.com/office/powerpoint/2010/main" val="1764924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18488" cy="561975"/>
          </a:xfrm>
          <a:prstGeom prst="roundRect">
            <a:avLst/>
          </a:prstGeom>
          <a:gradFill flip="none" rotWithShape="1">
            <a:gsLst>
              <a:gs pos="68000">
                <a:srgbClr val="73F194"/>
              </a:gs>
              <a:gs pos="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p>
            <a:pPr fontAlgn="auto">
              <a:spcBef>
                <a:spcPts val="0"/>
              </a:spcBef>
              <a:spcAft>
                <a:spcPts val="0"/>
              </a:spcAft>
              <a:defRPr/>
            </a:pPr>
            <a:r>
              <a:rPr lang="en-US" altLang="ja-JP" sz="2400" b="1" dirty="0" smtClean="0"/>
              <a:t>Ⅰ</a:t>
            </a:r>
            <a:r>
              <a:rPr lang="ja-JP" altLang="en-US" sz="2400" b="1" dirty="0" smtClean="0"/>
              <a:t>　</a:t>
            </a:r>
            <a:r>
              <a:rPr lang="ja-JP" altLang="en-US" sz="2400" b="1" dirty="0" err="1" smtClean="0"/>
              <a:t>障がい</a:t>
            </a:r>
            <a:r>
              <a:rPr lang="ja-JP" altLang="en-US" sz="2400" b="1" dirty="0" smtClean="0"/>
              <a:t>者相談支援事業</a:t>
            </a:r>
            <a:endParaRPr lang="ja-JP" altLang="en-US" sz="2400" b="1" dirty="0"/>
          </a:p>
        </p:txBody>
      </p:sp>
      <p:sp>
        <p:nvSpPr>
          <p:cNvPr id="4098" name="コンテンツ プレースホルダー 2"/>
          <p:cNvSpPr>
            <a:spLocks noGrp="1"/>
          </p:cNvSpPr>
          <p:nvPr>
            <p:ph idx="1"/>
          </p:nvPr>
        </p:nvSpPr>
        <p:spPr>
          <a:xfrm>
            <a:off x="250825" y="765246"/>
            <a:ext cx="8713788" cy="1872209"/>
          </a:xfrm>
        </p:spPr>
        <p:txBody>
          <a:bodyPr>
            <a:normAutofit/>
          </a:bodyPr>
          <a:lstStyle/>
          <a:p>
            <a:pPr marL="0" indent="0">
              <a:buFont typeface="Arial" charset="0"/>
              <a:buNone/>
              <a:defRPr/>
            </a:pPr>
            <a:endParaRPr lang="en-US" altLang="ja-JP" sz="2000" dirty="0" smtClean="0"/>
          </a:p>
          <a:p>
            <a:pPr>
              <a:defRPr/>
            </a:pPr>
            <a:r>
              <a:rPr lang="ja-JP" altLang="en-US" sz="2000" dirty="0" smtClean="0"/>
              <a:t>運営方法は、３障がい一元化して実施が</a:t>
            </a:r>
            <a:r>
              <a:rPr lang="en-US" altLang="ja-JP" sz="2000" dirty="0" smtClean="0"/>
              <a:t>72</a:t>
            </a:r>
            <a:r>
              <a:rPr lang="ja-JP" altLang="en-US" sz="2000" dirty="0" smtClean="0"/>
              <a:t>％（</a:t>
            </a:r>
            <a:r>
              <a:rPr lang="en-US" altLang="ja-JP" sz="2000" dirty="0" smtClean="0"/>
              <a:t>31</a:t>
            </a:r>
            <a:r>
              <a:rPr lang="ja-JP" altLang="en-US" sz="2000" dirty="0" smtClean="0"/>
              <a:t>市町村）、障がい種別ごとに実施が</a:t>
            </a:r>
            <a:r>
              <a:rPr lang="en-US" altLang="ja-JP" sz="2000" dirty="0" smtClean="0"/>
              <a:t>18</a:t>
            </a:r>
            <a:r>
              <a:rPr lang="ja-JP" altLang="en-US" sz="2000" dirty="0" smtClean="0"/>
              <a:t>％（</a:t>
            </a:r>
            <a:r>
              <a:rPr lang="en-US" altLang="ja-JP" sz="2000" dirty="0"/>
              <a:t>8</a:t>
            </a:r>
            <a:r>
              <a:rPr lang="ja-JP" altLang="en-US" sz="2000" dirty="0" smtClean="0"/>
              <a:t>市町村</a:t>
            </a:r>
            <a:r>
              <a:rPr lang="ja-JP" altLang="en-US" sz="2000" dirty="0"/>
              <a:t>）等。 </a:t>
            </a:r>
            <a:endParaRPr lang="en-US" altLang="ja-JP" sz="2000" dirty="0" smtClean="0"/>
          </a:p>
          <a:p>
            <a:pPr>
              <a:defRPr/>
            </a:pPr>
            <a:r>
              <a:rPr lang="ja-JP" altLang="en-US" sz="2000" dirty="0" smtClean="0"/>
              <a:t>ピアカウンセリングは、</a:t>
            </a:r>
            <a:r>
              <a:rPr lang="en-US" altLang="ja-JP" sz="2000" dirty="0" smtClean="0"/>
              <a:t>51</a:t>
            </a:r>
            <a:r>
              <a:rPr lang="ja-JP" altLang="en-US" sz="2000" dirty="0" smtClean="0"/>
              <a:t>％（</a:t>
            </a:r>
            <a:r>
              <a:rPr lang="en-US" altLang="ja-JP" sz="2000" dirty="0" smtClean="0"/>
              <a:t>22</a:t>
            </a:r>
            <a:r>
              <a:rPr lang="ja-JP" altLang="en-US" sz="2000" dirty="0" smtClean="0"/>
              <a:t>市町村）が実施。</a:t>
            </a:r>
            <a:endParaRPr lang="en-US" altLang="ja-JP" sz="2000" dirty="0" smtClean="0"/>
          </a:p>
        </p:txBody>
      </p:sp>
      <p:graphicFrame>
        <p:nvGraphicFramePr>
          <p:cNvPr id="7" name="グラフ 6"/>
          <p:cNvGraphicFramePr>
            <a:graphicFrameLocks/>
          </p:cNvGraphicFramePr>
          <p:nvPr>
            <p:extLst>
              <p:ext uri="{D42A27DB-BD31-4B8C-83A1-F6EECF244321}">
                <p14:modId xmlns:p14="http://schemas.microsoft.com/office/powerpoint/2010/main" val="216326172"/>
              </p:ext>
            </p:extLst>
          </p:nvPr>
        </p:nvGraphicFramePr>
        <p:xfrm>
          <a:off x="179513" y="2276873"/>
          <a:ext cx="3384376" cy="44052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1211239896"/>
              </p:ext>
            </p:extLst>
          </p:nvPr>
        </p:nvGraphicFramePr>
        <p:xfrm>
          <a:off x="3635201" y="2276872"/>
          <a:ext cx="5329413" cy="44052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グラフ 9"/>
          <p:cNvGraphicFramePr>
            <a:graphicFrameLocks/>
          </p:cNvGraphicFramePr>
          <p:nvPr>
            <p:extLst>
              <p:ext uri="{D42A27DB-BD31-4B8C-83A1-F6EECF244321}">
                <p14:modId xmlns:p14="http://schemas.microsoft.com/office/powerpoint/2010/main" val="764778933"/>
              </p:ext>
            </p:extLst>
          </p:nvPr>
        </p:nvGraphicFramePr>
        <p:xfrm>
          <a:off x="277865" y="2462276"/>
          <a:ext cx="3187672" cy="4113533"/>
        </p:xfrm>
        <a:graphic>
          <a:graphicData uri="http://schemas.openxmlformats.org/drawingml/2006/chart">
            <c:chart xmlns:c="http://schemas.openxmlformats.org/drawingml/2006/chart" xmlns:r="http://schemas.openxmlformats.org/officeDocument/2006/relationships" r:id="rId5"/>
          </a:graphicData>
        </a:graphic>
      </p:graphicFrame>
      <p:sp>
        <p:nvSpPr>
          <p:cNvPr id="13" name="テキスト ボックス 19"/>
          <p:cNvSpPr txBox="1"/>
          <p:nvPr/>
        </p:nvSpPr>
        <p:spPr>
          <a:xfrm>
            <a:off x="2358890" y="6355794"/>
            <a:ext cx="1460389"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400" dirty="0"/>
              <a:t>市町村数：</a:t>
            </a:r>
            <a:r>
              <a:rPr kumimoji="1" lang="en-US" altLang="ja-JP" sz="1400" dirty="0"/>
              <a:t>43</a:t>
            </a:r>
            <a:endParaRPr kumimoji="1" lang="ja-JP" altLang="en-US" sz="1400" dirty="0"/>
          </a:p>
        </p:txBody>
      </p:sp>
      <p:graphicFrame>
        <p:nvGraphicFramePr>
          <p:cNvPr id="16" name="グラフ 15"/>
          <p:cNvGraphicFramePr>
            <a:graphicFrameLocks/>
          </p:cNvGraphicFramePr>
          <p:nvPr>
            <p:extLst>
              <p:ext uri="{D42A27DB-BD31-4B8C-83A1-F6EECF244321}">
                <p14:modId xmlns:p14="http://schemas.microsoft.com/office/powerpoint/2010/main" val="936518529"/>
              </p:ext>
            </p:extLst>
          </p:nvPr>
        </p:nvGraphicFramePr>
        <p:xfrm>
          <a:off x="3707904" y="2348240"/>
          <a:ext cx="5184575" cy="4205072"/>
        </p:xfrm>
        <a:graphic>
          <a:graphicData uri="http://schemas.openxmlformats.org/drawingml/2006/chart">
            <c:chart xmlns:c="http://schemas.openxmlformats.org/drawingml/2006/chart" xmlns:r="http://schemas.openxmlformats.org/officeDocument/2006/relationships" r:id="rId6"/>
          </a:graphicData>
        </a:graphic>
      </p:graphicFrame>
      <p:sp>
        <p:nvSpPr>
          <p:cNvPr id="11" name="テキスト ボックス 10"/>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592267"/>
            <a:ext cx="2133600" cy="365125"/>
          </a:xfrm>
        </p:spPr>
        <p:txBody>
          <a:bodyPr/>
          <a:lstStyle/>
          <a:p>
            <a:pPr>
              <a:defRPr/>
            </a:pPr>
            <a:fld id="{08C0B7E9-49C2-4EF2-86B7-39D4016E13D8}" type="slidenum">
              <a:rPr lang="ja-JP" altLang="en-US" smtClean="0"/>
              <a:pPr>
                <a:defRPr/>
              </a:pPr>
              <a:t>4</a:t>
            </a:fld>
            <a:endParaRPr lang="ja-JP" altLang="en-US" dirty="0"/>
          </a:p>
        </p:txBody>
      </p:sp>
    </p:spTree>
    <p:extLst>
      <p:ext uri="{BB962C8B-B14F-4D97-AF65-F5344CB8AC3E}">
        <p14:creationId xmlns:p14="http://schemas.microsoft.com/office/powerpoint/2010/main" val="1132858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extLst>
              <p:ext uri="{D42A27DB-BD31-4B8C-83A1-F6EECF244321}">
                <p14:modId xmlns:p14="http://schemas.microsoft.com/office/powerpoint/2010/main" val="2146428079"/>
              </p:ext>
            </p:extLst>
          </p:nvPr>
        </p:nvGraphicFramePr>
        <p:xfrm>
          <a:off x="4566708" y="2312580"/>
          <a:ext cx="4469788" cy="43563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48659160"/>
              </p:ext>
            </p:extLst>
          </p:nvPr>
        </p:nvGraphicFramePr>
        <p:xfrm>
          <a:off x="115887" y="2312580"/>
          <a:ext cx="4379913" cy="4356340"/>
        </p:xfrm>
        <a:graphic>
          <a:graphicData uri="http://schemas.openxmlformats.org/drawingml/2006/chart">
            <c:chart xmlns:c="http://schemas.openxmlformats.org/drawingml/2006/chart" xmlns:r="http://schemas.openxmlformats.org/officeDocument/2006/relationships" r:id="rId3"/>
          </a:graphicData>
        </a:graphic>
      </p:graphicFrame>
      <p:sp>
        <p:nvSpPr>
          <p:cNvPr id="4" name="タイトル 3"/>
          <p:cNvSpPr txBox="1">
            <a:spLocks/>
          </p:cNvSpPr>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smtClean="0"/>
              <a:t>Ⅱ</a:t>
            </a:r>
            <a:r>
              <a:rPr lang="ja-JP" altLang="en-US" sz="2400" b="1" dirty="0" smtClean="0"/>
              <a:t>　基幹相談支援センター</a:t>
            </a:r>
            <a:endParaRPr lang="ja-JP" altLang="en-US" sz="2400" b="1" dirty="0"/>
          </a:p>
        </p:txBody>
      </p:sp>
      <p:sp>
        <p:nvSpPr>
          <p:cNvPr id="2" name="テキスト ボックス 1"/>
          <p:cNvSpPr txBox="1"/>
          <p:nvPr/>
        </p:nvSpPr>
        <p:spPr>
          <a:xfrm>
            <a:off x="219075" y="1036006"/>
            <a:ext cx="8817421" cy="1015663"/>
          </a:xfrm>
          <a:prstGeom prst="rect">
            <a:avLst/>
          </a:prstGeom>
          <a:noFill/>
        </p:spPr>
        <p:txBody>
          <a:bodyPr wrap="square">
            <a:spAutoFit/>
          </a:bodyPr>
          <a:lstStyle/>
          <a:p>
            <a:pPr marL="285750" indent="-285750">
              <a:buFont typeface="Arial" panose="020B0604020202020204" pitchFamily="34" charset="0"/>
              <a:buChar char="•"/>
              <a:defRPr/>
            </a:pPr>
            <a:r>
              <a:rPr lang="en-US" altLang="ja-JP" sz="2000" dirty="0" smtClean="0"/>
              <a:t>83</a:t>
            </a:r>
            <a:r>
              <a:rPr lang="ja-JP" altLang="en-US" sz="2000" dirty="0" smtClean="0"/>
              <a:t>％（</a:t>
            </a:r>
            <a:r>
              <a:rPr lang="en-US" altLang="ja-JP" sz="2000" dirty="0" smtClean="0"/>
              <a:t>36</a:t>
            </a:r>
            <a:r>
              <a:rPr lang="ja-JP" altLang="en-US" sz="2000" dirty="0" smtClean="0"/>
              <a:t>市町村・</a:t>
            </a:r>
            <a:r>
              <a:rPr lang="en-US" altLang="ja-JP" sz="2000" dirty="0" smtClean="0"/>
              <a:t>68</a:t>
            </a:r>
            <a:r>
              <a:rPr lang="ja-JP" altLang="en-US" sz="2000" dirty="0" smtClean="0"/>
              <a:t>箇所</a:t>
            </a:r>
            <a:r>
              <a:rPr lang="ja-JP" altLang="en-US" sz="2000" dirty="0"/>
              <a:t>）が設置</a:t>
            </a:r>
            <a:r>
              <a:rPr lang="ja-JP" altLang="en-US" sz="2000" dirty="0" smtClean="0"/>
              <a:t>。</a:t>
            </a:r>
            <a:endParaRPr lang="en-US" altLang="ja-JP" sz="2000" dirty="0" smtClean="0"/>
          </a:p>
          <a:p>
            <a:pPr marL="285750" indent="-285750">
              <a:buFont typeface="Arial" panose="020B0604020202020204" pitchFamily="34" charset="0"/>
              <a:buChar char="•"/>
              <a:defRPr/>
            </a:pPr>
            <a:r>
              <a:rPr lang="ja-JP" altLang="en-US" sz="2000" dirty="0" smtClean="0"/>
              <a:t>直営</a:t>
            </a:r>
            <a:r>
              <a:rPr lang="ja-JP" altLang="en-US" sz="2000" dirty="0"/>
              <a:t>に</a:t>
            </a:r>
            <a:r>
              <a:rPr lang="ja-JP" altLang="en-US" sz="2000" dirty="0" smtClean="0"/>
              <a:t>より設置しているのは</a:t>
            </a:r>
            <a:r>
              <a:rPr lang="en-US" altLang="ja-JP" sz="2000" dirty="0" smtClean="0"/>
              <a:t>16</a:t>
            </a:r>
            <a:r>
              <a:rPr lang="ja-JP" altLang="en-US" sz="2000" dirty="0" smtClean="0"/>
              <a:t>％（</a:t>
            </a:r>
            <a:r>
              <a:rPr lang="en-US" altLang="ja-JP" sz="2000" dirty="0" smtClean="0"/>
              <a:t>11</a:t>
            </a:r>
            <a:r>
              <a:rPr lang="ja-JP" altLang="en-US" sz="2000" dirty="0" smtClean="0"/>
              <a:t>箇所）、委託による設置は</a:t>
            </a:r>
            <a:r>
              <a:rPr lang="en-US" altLang="ja-JP" sz="2000" dirty="0" smtClean="0"/>
              <a:t>81</a:t>
            </a:r>
            <a:r>
              <a:rPr lang="ja-JP" altLang="en-US" sz="2000" dirty="0" smtClean="0"/>
              <a:t>％（</a:t>
            </a:r>
            <a:r>
              <a:rPr lang="en-US" altLang="ja-JP" sz="2000" dirty="0" smtClean="0"/>
              <a:t>5</a:t>
            </a:r>
            <a:r>
              <a:rPr lang="en-US" altLang="ja-JP" sz="2000" dirty="0"/>
              <a:t>5</a:t>
            </a:r>
            <a:r>
              <a:rPr lang="ja-JP" altLang="en-US" sz="2000" dirty="0" smtClean="0"/>
              <a:t>箇所）、直営＋委託による設置は</a:t>
            </a:r>
            <a:r>
              <a:rPr lang="ja-JP" altLang="en-US" sz="2000" dirty="0"/>
              <a:t>３</a:t>
            </a:r>
            <a:r>
              <a:rPr lang="ja-JP" altLang="en-US" sz="2000" dirty="0" smtClean="0"/>
              <a:t>％（２箇所）</a:t>
            </a:r>
            <a:endParaRPr lang="en-US" altLang="ja-JP" sz="2000" dirty="0" smtClean="0"/>
          </a:p>
        </p:txBody>
      </p:sp>
      <p:graphicFrame>
        <p:nvGraphicFramePr>
          <p:cNvPr id="11" name="グラフ 10"/>
          <p:cNvGraphicFramePr>
            <a:graphicFrameLocks/>
          </p:cNvGraphicFramePr>
          <p:nvPr>
            <p:extLst>
              <p:ext uri="{D42A27DB-BD31-4B8C-83A1-F6EECF244321}">
                <p14:modId xmlns:p14="http://schemas.microsoft.com/office/powerpoint/2010/main" val="2280957838"/>
              </p:ext>
            </p:extLst>
          </p:nvPr>
        </p:nvGraphicFramePr>
        <p:xfrm>
          <a:off x="403564" y="2492896"/>
          <a:ext cx="3876111" cy="4101904"/>
        </p:xfrm>
        <a:graphic>
          <a:graphicData uri="http://schemas.openxmlformats.org/drawingml/2006/chart">
            <c:chart xmlns:c="http://schemas.openxmlformats.org/drawingml/2006/chart" xmlns:r="http://schemas.openxmlformats.org/officeDocument/2006/relationships" r:id="rId4"/>
          </a:graphicData>
        </a:graphic>
      </p:graphicFrame>
      <p:sp>
        <p:nvSpPr>
          <p:cNvPr id="10" name="テキスト ボックス 9"/>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9824"/>
            <a:ext cx="2133600" cy="365125"/>
          </a:xfrm>
        </p:spPr>
        <p:txBody>
          <a:bodyPr/>
          <a:lstStyle/>
          <a:p>
            <a:pPr>
              <a:defRPr/>
            </a:pPr>
            <a:fld id="{A4073C42-6A3B-4481-9A5D-F17DC83FF158}" type="slidenum">
              <a:rPr lang="ja-JP" altLang="en-US" smtClean="0"/>
              <a:pPr>
                <a:defRPr/>
              </a:pPr>
              <a:t>5</a:t>
            </a:fld>
            <a:endParaRPr lang="ja-JP" altLang="en-US" dirty="0"/>
          </a:p>
        </p:txBody>
      </p:sp>
      <p:graphicFrame>
        <p:nvGraphicFramePr>
          <p:cNvPr id="12" name="グラフ 11"/>
          <p:cNvGraphicFramePr>
            <a:graphicFrameLocks/>
          </p:cNvGraphicFramePr>
          <p:nvPr>
            <p:extLst>
              <p:ext uri="{D42A27DB-BD31-4B8C-83A1-F6EECF244321}">
                <p14:modId xmlns:p14="http://schemas.microsoft.com/office/powerpoint/2010/main" val="4204818566"/>
              </p:ext>
            </p:extLst>
          </p:nvPr>
        </p:nvGraphicFramePr>
        <p:xfrm>
          <a:off x="4682106" y="2402738"/>
          <a:ext cx="4383010" cy="42822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47136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ext uri="{D42A27DB-BD31-4B8C-83A1-F6EECF244321}">
                <p14:modId xmlns:p14="http://schemas.microsoft.com/office/powerpoint/2010/main" val="3162586771"/>
              </p:ext>
            </p:extLst>
          </p:nvPr>
        </p:nvGraphicFramePr>
        <p:xfrm>
          <a:off x="115888" y="2420888"/>
          <a:ext cx="3952058" cy="42480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ext uri="{D42A27DB-BD31-4B8C-83A1-F6EECF244321}">
                <p14:modId xmlns:p14="http://schemas.microsoft.com/office/powerpoint/2010/main" val="1831268785"/>
              </p:ext>
            </p:extLst>
          </p:nvPr>
        </p:nvGraphicFramePr>
        <p:xfrm>
          <a:off x="4095856" y="2420888"/>
          <a:ext cx="4940640" cy="4248031"/>
        </p:xfrm>
        <a:graphic>
          <a:graphicData uri="http://schemas.openxmlformats.org/drawingml/2006/chart">
            <c:chart xmlns:c="http://schemas.openxmlformats.org/drawingml/2006/chart" xmlns:r="http://schemas.openxmlformats.org/officeDocument/2006/relationships" r:id="rId3"/>
          </a:graphicData>
        </a:graphic>
      </p:graphicFrame>
      <p:sp>
        <p:nvSpPr>
          <p:cNvPr id="4" name="タイトル 3"/>
          <p:cNvSpPr txBox="1">
            <a:spLocks/>
          </p:cNvSpPr>
          <p:nvPr/>
        </p:nvSpPr>
        <p:spPr>
          <a:xfrm>
            <a:off x="457200" y="274638"/>
            <a:ext cx="8218488" cy="561975"/>
          </a:xfrm>
          <a:prstGeom prst="roundRect">
            <a:avLst/>
          </a:prstGeom>
          <a:gradFill flip="none" rotWithShape="1">
            <a:gsLst>
              <a:gs pos="66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smtClean="0"/>
              <a:t>Ⅱ</a:t>
            </a:r>
            <a:r>
              <a:rPr lang="ja-JP" altLang="en-US" sz="2400" b="1" dirty="0" smtClean="0"/>
              <a:t>　基幹相談支援センター</a:t>
            </a:r>
            <a:endParaRPr lang="ja-JP" altLang="en-US" sz="2400" b="1" dirty="0"/>
          </a:p>
        </p:txBody>
      </p:sp>
      <p:sp>
        <p:nvSpPr>
          <p:cNvPr id="6147" name="テキスト ボックス 1"/>
          <p:cNvSpPr txBox="1">
            <a:spLocks noChangeArrowheads="1"/>
          </p:cNvSpPr>
          <p:nvPr/>
        </p:nvSpPr>
        <p:spPr bwMode="auto">
          <a:xfrm>
            <a:off x="210344" y="754479"/>
            <a:ext cx="8712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pPr>
            <a:endParaRPr lang="en-US" altLang="ja-JP" sz="1800" dirty="0"/>
          </a:p>
          <a:p>
            <a:pPr eaLnBrk="1" hangingPunct="1">
              <a:spcBef>
                <a:spcPct val="0"/>
              </a:spcBef>
            </a:pPr>
            <a:r>
              <a:rPr lang="ja-JP" altLang="en-US" sz="1800" dirty="0"/>
              <a:t>基幹相談支援センターの業務に従事する者は</a:t>
            </a:r>
            <a:r>
              <a:rPr lang="ja-JP" altLang="en-US" sz="1800" dirty="0" smtClean="0"/>
              <a:t>、主任相談支援専門員９％（</a:t>
            </a:r>
            <a:r>
              <a:rPr lang="en-US" altLang="ja-JP" sz="1800" dirty="0" smtClean="0"/>
              <a:t>32</a:t>
            </a:r>
            <a:r>
              <a:rPr lang="ja-JP" altLang="en-US" sz="1800" dirty="0" smtClean="0"/>
              <a:t>人）、相談</a:t>
            </a:r>
            <a:r>
              <a:rPr lang="ja-JP" altLang="en-US" sz="1800" dirty="0"/>
              <a:t>支援</a:t>
            </a:r>
            <a:r>
              <a:rPr lang="ja-JP" altLang="en-US" sz="1800" dirty="0" smtClean="0"/>
              <a:t>専門員</a:t>
            </a:r>
            <a:r>
              <a:rPr lang="en-US" altLang="ja-JP" sz="1800" dirty="0" smtClean="0"/>
              <a:t>53</a:t>
            </a:r>
            <a:r>
              <a:rPr lang="ja-JP" altLang="en-US" sz="1800" dirty="0" smtClean="0"/>
              <a:t>％（</a:t>
            </a:r>
            <a:r>
              <a:rPr lang="en-US" altLang="ja-JP" sz="1800" dirty="0" smtClean="0"/>
              <a:t>197</a:t>
            </a:r>
            <a:r>
              <a:rPr lang="ja-JP" altLang="en-US" sz="1800" dirty="0" smtClean="0"/>
              <a:t>人</a:t>
            </a:r>
            <a:r>
              <a:rPr lang="ja-JP" altLang="en-US" sz="1800" dirty="0"/>
              <a:t>）、相談支援専門員以外の</a:t>
            </a:r>
            <a:r>
              <a:rPr lang="ja-JP" altLang="en-US" sz="1800" dirty="0" smtClean="0"/>
              <a:t>者</a:t>
            </a:r>
            <a:r>
              <a:rPr lang="en-US" altLang="ja-JP" sz="1800" dirty="0" smtClean="0"/>
              <a:t>38</a:t>
            </a:r>
            <a:r>
              <a:rPr lang="ja-JP" altLang="en-US" sz="1800" dirty="0" smtClean="0"/>
              <a:t>％（</a:t>
            </a:r>
            <a:r>
              <a:rPr lang="en-US" altLang="ja-JP" sz="1800" dirty="0" smtClean="0"/>
              <a:t>139</a:t>
            </a:r>
            <a:r>
              <a:rPr lang="ja-JP" altLang="en-US" sz="1800" dirty="0" smtClean="0"/>
              <a:t>人</a:t>
            </a:r>
            <a:r>
              <a:rPr lang="ja-JP" altLang="en-US" sz="1800" dirty="0"/>
              <a:t>）</a:t>
            </a:r>
            <a:r>
              <a:rPr lang="ja-JP" altLang="en-US" sz="1800" dirty="0" smtClean="0"/>
              <a:t>。</a:t>
            </a:r>
            <a:endParaRPr lang="en-US" altLang="ja-JP" sz="1800" dirty="0"/>
          </a:p>
          <a:p>
            <a:pPr eaLnBrk="1" hangingPunct="1">
              <a:spcBef>
                <a:spcPct val="0"/>
              </a:spcBef>
            </a:pPr>
            <a:r>
              <a:rPr lang="ja-JP" altLang="en-US" sz="1800" dirty="0"/>
              <a:t>業務に従事する者のうち、専門的職員の人数は社会福祉士</a:t>
            </a:r>
            <a:r>
              <a:rPr lang="ja-JP" altLang="en-US" sz="1800" dirty="0" smtClean="0"/>
              <a:t>が</a:t>
            </a:r>
            <a:r>
              <a:rPr lang="en-US" altLang="ja-JP" sz="1800" dirty="0" smtClean="0"/>
              <a:t>140</a:t>
            </a:r>
            <a:r>
              <a:rPr lang="ja-JP" altLang="en-US" sz="1800" dirty="0" smtClean="0"/>
              <a:t>人</a:t>
            </a:r>
            <a:r>
              <a:rPr lang="ja-JP" altLang="en-US" sz="1800" dirty="0"/>
              <a:t>、精神保健福祉士</a:t>
            </a:r>
            <a:r>
              <a:rPr lang="ja-JP" altLang="en-US" sz="1800" dirty="0" smtClean="0"/>
              <a:t>が</a:t>
            </a:r>
            <a:r>
              <a:rPr lang="en-US" altLang="ja-JP" sz="1800" dirty="0"/>
              <a:t>8</a:t>
            </a:r>
            <a:r>
              <a:rPr lang="en-US" altLang="ja-JP" sz="1800" dirty="0" smtClean="0"/>
              <a:t>4</a:t>
            </a:r>
            <a:r>
              <a:rPr lang="ja-JP" altLang="en-US" sz="1800" dirty="0" smtClean="0"/>
              <a:t>人</a:t>
            </a:r>
            <a:r>
              <a:rPr lang="ja-JP" altLang="en-US" sz="1800" dirty="0"/>
              <a:t>、介護福祉士</a:t>
            </a:r>
            <a:r>
              <a:rPr lang="ja-JP" altLang="en-US" sz="1800" dirty="0" smtClean="0"/>
              <a:t>が</a:t>
            </a:r>
            <a:r>
              <a:rPr lang="en-US" altLang="ja-JP" sz="1800" dirty="0" smtClean="0"/>
              <a:t>90</a:t>
            </a:r>
            <a:r>
              <a:rPr lang="ja-JP" altLang="en-US" sz="1800" dirty="0" smtClean="0"/>
              <a:t>人</a:t>
            </a:r>
            <a:r>
              <a:rPr lang="ja-JP" altLang="en-US" sz="1800" dirty="0"/>
              <a:t>など。</a:t>
            </a:r>
            <a:r>
              <a:rPr lang="en-US" altLang="ja-JP" sz="1200" dirty="0"/>
              <a:t>※1</a:t>
            </a:r>
            <a:r>
              <a:rPr lang="ja-JP" altLang="en-US" sz="1200" dirty="0"/>
              <a:t>人の者が複数の資格を有する場合は、</a:t>
            </a:r>
            <a:r>
              <a:rPr lang="ja-JP" altLang="en-US" sz="1200" dirty="0" smtClean="0"/>
              <a:t>複数計上</a:t>
            </a:r>
            <a:r>
              <a:rPr lang="ja-JP" altLang="en-US" sz="1200" dirty="0"/>
              <a:t>。</a:t>
            </a:r>
            <a:endParaRPr lang="en-US" altLang="ja-JP" sz="1200" dirty="0"/>
          </a:p>
        </p:txBody>
      </p:sp>
      <p:graphicFrame>
        <p:nvGraphicFramePr>
          <p:cNvPr id="10" name="グラフ 9"/>
          <p:cNvGraphicFramePr>
            <a:graphicFrameLocks/>
          </p:cNvGraphicFramePr>
          <p:nvPr>
            <p:extLst>
              <p:ext uri="{D42A27DB-BD31-4B8C-83A1-F6EECF244321}">
                <p14:modId xmlns:p14="http://schemas.microsoft.com/office/powerpoint/2010/main" val="1753162615"/>
              </p:ext>
            </p:extLst>
          </p:nvPr>
        </p:nvGraphicFramePr>
        <p:xfrm>
          <a:off x="143799" y="2564904"/>
          <a:ext cx="3924146" cy="40680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p:cNvGraphicFramePr>
            <a:graphicFrameLocks/>
          </p:cNvGraphicFramePr>
          <p:nvPr>
            <p:extLst>
              <p:ext uri="{D42A27DB-BD31-4B8C-83A1-F6EECF244321}">
                <p14:modId xmlns:p14="http://schemas.microsoft.com/office/powerpoint/2010/main" val="4104032845"/>
              </p:ext>
            </p:extLst>
          </p:nvPr>
        </p:nvGraphicFramePr>
        <p:xfrm>
          <a:off x="4211960" y="2492896"/>
          <a:ext cx="4752528" cy="4165403"/>
        </p:xfrm>
        <a:graphic>
          <a:graphicData uri="http://schemas.openxmlformats.org/drawingml/2006/chart">
            <c:chart xmlns:c="http://schemas.openxmlformats.org/drawingml/2006/chart" xmlns:r="http://schemas.openxmlformats.org/officeDocument/2006/relationships" r:id="rId5"/>
          </a:graphicData>
        </a:graphic>
      </p:graphicFrame>
      <p:sp>
        <p:nvSpPr>
          <p:cNvPr id="11" name="テキスト ボックス 10"/>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592267"/>
            <a:ext cx="2133600" cy="365125"/>
          </a:xfrm>
        </p:spPr>
        <p:txBody>
          <a:bodyPr/>
          <a:lstStyle/>
          <a:p>
            <a:pPr>
              <a:defRPr/>
            </a:pPr>
            <a:fld id="{A4073C42-6A3B-4481-9A5D-F17DC83FF158}" type="slidenum">
              <a:rPr lang="ja-JP" altLang="en-US" smtClean="0"/>
              <a:pPr>
                <a:defRPr/>
              </a:pPr>
              <a:t>6</a:t>
            </a:fld>
            <a:endParaRPr lang="ja-JP" altLang="en-US" dirty="0"/>
          </a:p>
        </p:txBody>
      </p:sp>
    </p:spTree>
    <p:extLst>
      <p:ext uri="{BB962C8B-B14F-4D97-AF65-F5344CB8AC3E}">
        <p14:creationId xmlns:p14="http://schemas.microsoft.com/office/powerpoint/2010/main" val="1819029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457200" y="274638"/>
            <a:ext cx="8218488" cy="561975"/>
          </a:xfrm>
          <a:prstGeom prst="roundRect">
            <a:avLst/>
          </a:prstGeom>
          <a:gradFill flip="none" rotWithShape="1">
            <a:gsLst>
              <a:gs pos="61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Ⅲ</a:t>
            </a:r>
            <a:r>
              <a:rPr lang="ja-JP" altLang="en-US" sz="2400" b="1" dirty="0"/>
              <a:t>　</a:t>
            </a:r>
            <a:r>
              <a:rPr lang="ja-JP" altLang="en-US" sz="2400" b="1" dirty="0" smtClean="0"/>
              <a:t>住宅入居等支援事業（居住サポート事業）</a:t>
            </a:r>
            <a:endParaRPr lang="ja-JP" altLang="en-US" sz="2400" b="1" dirty="0"/>
          </a:p>
        </p:txBody>
      </p:sp>
      <p:sp>
        <p:nvSpPr>
          <p:cNvPr id="7171" name="テキスト ボックス 1"/>
          <p:cNvSpPr txBox="1">
            <a:spLocks noChangeArrowheads="1"/>
          </p:cNvSpPr>
          <p:nvPr/>
        </p:nvSpPr>
        <p:spPr bwMode="auto">
          <a:xfrm>
            <a:off x="115887" y="1009930"/>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defRPr/>
            </a:pPr>
            <a:r>
              <a:rPr lang="en-US" altLang="ja-JP" sz="2000" dirty="0" smtClean="0"/>
              <a:t>35</a:t>
            </a:r>
            <a:r>
              <a:rPr lang="ja-JP" altLang="en-US" sz="2000" dirty="0" smtClean="0"/>
              <a:t>％（</a:t>
            </a:r>
            <a:r>
              <a:rPr lang="en-US" altLang="ja-JP" sz="2000" dirty="0" smtClean="0"/>
              <a:t>15</a:t>
            </a:r>
            <a:r>
              <a:rPr lang="ja-JP" altLang="en-US" sz="2000" dirty="0" smtClean="0"/>
              <a:t>市町村）が実施。</a:t>
            </a:r>
            <a:endParaRPr lang="en-US" altLang="ja-JP" sz="2000" dirty="0" smtClean="0"/>
          </a:p>
          <a:p>
            <a:pPr eaLnBrk="1" hangingPunct="1">
              <a:spcBef>
                <a:spcPct val="0"/>
              </a:spcBef>
              <a:defRPr/>
            </a:pPr>
            <a:r>
              <a:rPr lang="ja-JP" altLang="en-US" sz="2000" dirty="0" smtClean="0"/>
              <a:t>住宅入居等支援事業の実施内容は、入居支援（不動産業者に対する物件斡旋依頼、家主等との入居契約手続き支援）を</a:t>
            </a:r>
            <a:r>
              <a:rPr lang="en-US" altLang="ja-JP" sz="2000" dirty="0" smtClean="0"/>
              <a:t>14</a:t>
            </a:r>
            <a:r>
              <a:rPr lang="ja-JP" altLang="en-US" sz="2000" dirty="0" smtClean="0"/>
              <a:t>市町村が実施。</a:t>
            </a:r>
            <a:endParaRPr lang="en-US" altLang="ja-JP" sz="2000" dirty="0" smtClean="0"/>
          </a:p>
        </p:txBody>
      </p:sp>
      <p:graphicFrame>
        <p:nvGraphicFramePr>
          <p:cNvPr id="7" name="グラフ 6"/>
          <p:cNvGraphicFramePr>
            <a:graphicFrameLocks/>
          </p:cNvGraphicFramePr>
          <p:nvPr>
            <p:extLst>
              <p:ext uri="{D42A27DB-BD31-4B8C-83A1-F6EECF244321}">
                <p14:modId xmlns:p14="http://schemas.microsoft.com/office/powerpoint/2010/main" val="2115259136"/>
              </p:ext>
            </p:extLst>
          </p:nvPr>
        </p:nvGraphicFramePr>
        <p:xfrm>
          <a:off x="115887" y="2198910"/>
          <a:ext cx="4413033" cy="44700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780538618"/>
              </p:ext>
            </p:extLst>
          </p:nvPr>
        </p:nvGraphicFramePr>
        <p:xfrm>
          <a:off x="4566708" y="2198910"/>
          <a:ext cx="4469788" cy="44700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2934233044"/>
              </p:ext>
            </p:extLst>
          </p:nvPr>
        </p:nvGraphicFramePr>
        <p:xfrm>
          <a:off x="4638352" y="2348881"/>
          <a:ext cx="4341389" cy="4248471"/>
        </p:xfrm>
        <a:graphic>
          <a:graphicData uri="http://schemas.openxmlformats.org/drawingml/2006/chart">
            <c:chart xmlns:c="http://schemas.openxmlformats.org/drawingml/2006/chart" xmlns:r="http://schemas.openxmlformats.org/officeDocument/2006/relationships" r:id="rId4"/>
          </a:graphicData>
        </a:graphic>
      </p:graphicFrame>
      <p:sp>
        <p:nvSpPr>
          <p:cNvPr id="2" name="正方形/長方形 1"/>
          <p:cNvSpPr/>
          <p:nvPr/>
        </p:nvSpPr>
        <p:spPr>
          <a:xfrm>
            <a:off x="7439815" y="2780928"/>
            <a:ext cx="1727310" cy="430887"/>
          </a:xfrm>
          <a:prstGeom prst="rect">
            <a:avLst/>
          </a:prstGeom>
        </p:spPr>
        <p:txBody>
          <a:bodyPr wrap="square">
            <a:spAutoFit/>
          </a:bodyPr>
          <a:lstStyle/>
          <a:p>
            <a:r>
              <a:rPr lang="ja-JP" altLang="en-US" sz="1200" dirty="0"/>
              <a:t>実施市町村数：</a:t>
            </a:r>
            <a:r>
              <a:rPr lang="en-US" altLang="ja-JP" sz="1200" dirty="0" smtClean="0"/>
              <a:t>15 </a:t>
            </a:r>
            <a:endParaRPr lang="en-US" altLang="ja-JP" sz="1200" dirty="0"/>
          </a:p>
          <a:p>
            <a:pPr>
              <a:lnSpc>
                <a:spcPts val="1200"/>
              </a:lnSpc>
            </a:pPr>
            <a:r>
              <a:rPr lang="en-US" altLang="ja-JP" sz="1200" dirty="0"/>
              <a:t>※</a:t>
            </a:r>
            <a:r>
              <a:rPr lang="ja-JP" altLang="en-US" sz="1200" dirty="0"/>
              <a:t>複数回答あり</a:t>
            </a:r>
            <a:endParaRPr lang="en-US" altLang="ja-JP" sz="1200" dirty="0"/>
          </a:p>
        </p:txBody>
      </p:sp>
      <p:graphicFrame>
        <p:nvGraphicFramePr>
          <p:cNvPr id="10" name="グラフ 9"/>
          <p:cNvGraphicFramePr>
            <a:graphicFrameLocks/>
          </p:cNvGraphicFramePr>
          <p:nvPr>
            <p:extLst>
              <p:ext uri="{D42A27DB-BD31-4B8C-83A1-F6EECF244321}">
                <p14:modId xmlns:p14="http://schemas.microsoft.com/office/powerpoint/2010/main" val="3551096840"/>
              </p:ext>
            </p:extLst>
          </p:nvPr>
        </p:nvGraphicFramePr>
        <p:xfrm>
          <a:off x="186885" y="2348881"/>
          <a:ext cx="4342035" cy="4248472"/>
        </p:xfrm>
        <a:graphic>
          <a:graphicData uri="http://schemas.openxmlformats.org/drawingml/2006/chart">
            <c:chart xmlns:c="http://schemas.openxmlformats.org/drawingml/2006/chart" xmlns:r="http://schemas.openxmlformats.org/officeDocument/2006/relationships" r:id="rId5"/>
          </a:graphicData>
        </a:graphic>
      </p:graphicFrame>
      <p:sp>
        <p:nvSpPr>
          <p:cNvPr id="11" name="テキスト ボックス 10"/>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3" name="スライド番号プレースホルダー 2"/>
          <p:cNvSpPr>
            <a:spLocks noGrp="1"/>
          </p:cNvSpPr>
          <p:nvPr>
            <p:ph type="sldNum" sz="quarter" idx="12"/>
          </p:nvPr>
        </p:nvSpPr>
        <p:spPr>
          <a:xfrm>
            <a:off x="7046912" y="6597352"/>
            <a:ext cx="2133600" cy="365125"/>
          </a:xfrm>
        </p:spPr>
        <p:txBody>
          <a:bodyPr/>
          <a:lstStyle/>
          <a:p>
            <a:pPr>
              <a:defRPr/>
            </a:pPr>
            <a:fld id="{A4073C42-6A3B-4481-9A5D-F17DC83FF158}" type="slidenum">
              <a:rPr lang="ja-JP" altLang="en-US" smtClean="0"/>
              <a:pPr>
                <a:defRPr/>
              </a:pPr>
              <a:t>7</a:t>
            </a:fld>
            <a:endParaRPr lang="ja-JP" altLang="en-US" dirty="0"/>
          </a:p>
        </p:txBody>
      </p:sp>
    </p:spTree>
    <p:extLst>
      <p:ext uri="{BB962C8B-B14F-4D97-AF65-F5344CB8AC3E}">
        <p14:creationId xmlns:p14="http://schemas.microsoft.com/office/powerpoint/2010/main" val="3909169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p:cNvGraphicFramePr>
          <p:nvPr>
            <p:extLst>
              <p:ext uri="{D42A27DB-BD31-4B8C-83A1-F6EECF244321}">
                <p14:modId xmlns:p14="http://schemas.microsoft.com/office/powerpoint/2010/main" val="3603768961"/>
              </p:ext>
            </p:extLst>
          </p:nvPr>
        </p:nvGraphicFramePr>
        <p:xfrm>
          <a:off x="6188147" y="819232"/>
          <a:ext cx="2704333" cy="1439430"/>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180894" y="915186"/>
            <a:ext cx="8994775" cy="1538883"/>
          </a:xfrm>
          <a:prstGeom prst="rect">
            <a:avLst/>
          </a:prstGeom>
          <a:noFill/>
        </p:spPr>
        <p:txBody>
          <a:bodyPr wrap="square">
            <a:spAutoFit/>
          </a:bodyPr>
          <a:lstStyle/>
          <a:p>
            <a:pPr>
              <a:defRPr/>
            </a:pPr>
            <a:r>
              <a:rPr lang="ja-JP" altLang="en-US" sz="2000" b="1" dirty="0"/>
              <a:t>協議会の運営</a:t>
            </a:r>
            <a:r>
              <a:rPr lang="ja-JP" altLang="en-US" sz="2000" b="1" dirty="0" smtClean="0"/>
              <a:t>方法</a:t>
            </a:r>
            <a:endParaRPr lang="en-US" altLang="ja-JP" sz="2000" dirty="0"/>
          </a:p>
          <a:p>
            <a:pPr marL="285750" indent="-285750">
              <a:buFont typeface="Arial" panose="020B0604020202020204" pitchFamily="34" charset="0"/>
              <a:buChar char="•"/>
              <a:defRPr/>
            </a:pPr>
            <a:r>
              <a:rPr lang="ja-JP" altLang="en-US" sz="2000" dirty="0" smtClean="0"/>
              <a:t>全</a:t>
            </a:r>
            <a:r>
              <a:rPr lang="en-US" altLang="ja-JP" sz="2000" dirty="0" smtClean="0"/>
              <a:t>43</a:t>
            </a:r>
            <a:r>
              <a:rPr lang="ja-JP" altLang="en-US" sz="2000" dirty="0" smtClean="0"/>
              <a:t>市町村が協議会を設置（</a:t>
            </a:r>
            <a:r>
              <a:rPr lang="en-US" altLang="ja-JP" sz="2000" dirty="0" smtClean="0"/>
              <a:t>37</a:t>
            </a:r>
            <a:r>
              <a:rPr lang="ja-JP" altLang="en-US" sz="2000" dirty="0" smtClean="0"/>
              <a:t>箇所）</a:t>
            </a:r>
            <a:endParaRPr lang="en-US" altLang="ja-JP" sz="2000" dirty="0" smtClean="0"/>
          </a:p>
          <a:p>
            <a:pPr marL="285750" indent="-285750">
              <a:buFont typeface="Arial" panose="020B0604020202020204" pitchFamily="34" charset="0"/>
              <a:buChar char="•"/>
              <a:defRPr/>
            </a:pPr>
            <a:r>
              <a:rPr lang="ja-JP" altLang="en-US" sz="2000" dirty="0"/>
              <a:t>協</a:t>
            </a:r>
            <a:r>
              <a:rPr lang="ja-JP" altLang="en-US" sz="2000" dirty="0" smtClean="0"/>
              <a:t>議会の運営方法は直営で実施が</a:t>
            </a:r>
            <a:r>
              <a:rPr lang="en-US" altLang="ja-JP" sz="2000" dirty="0" smtClean="0"/>
              <a:t>54</a:t>
            </a:r>
            <a:r>
              <a:rPr lang="ja-JP" altLang="en-US" sz="2000" dirty="0" smtClean="0"/>
              <a:t>％（</a:t>
            </a:r>
            <a:r>
              <a:rPr lang="en-US" altLang="ja-JP" sz="2000" dirty="0" smtClean="0"/>
              <a:t>20</a:t>
            </a:r>
            <a:r>
              <a:rPr lang="ja-JP" altLang="en-US" sz="2000" dirty="0" smtClean="0"/>
              <a:t>箇所）、</a:t>
            </a:r>
            <a:endParaRPr lang="en-US" altLang="ja-JP" sz="2000" dirty="0" smtClean="0"/>
          </a:p>
          <a:p>
            <a:pPr marL="285750" indent="-285750">
              <a:buFont typeface="Arial" panose="020B0604020202020204" pitchFamily="34" charset="0"/>
              <a:buChar char="•"/>
              <a:defRPr/>
            </a:pPr>
            <a:r>
              <a:rPr lang="ja-JP" altLang="en-US" sz="2000" dirty="0" smtClean="0"/>
              <a:t>委託で実施が</a:t>
            </a:r>
            <a:r>
              <a:rPr lang="en-US" altLang="ja-JP" sz="2000" dirty="0" smtClean="0"/>
              <a:t>27</a:t>
            </a:r>
            <a:r>
              <a:rPr lang="ja-JP" altLang="en-US" sz="2000" dirty="0" smtClean="0"/>
              <a:t>％（</a:t>
            </a:r>
            <a:r>
              <a:rPr lang="en-US" altLang="ja-JP" sz="2000" dirty="0" smtClean="0"/>
              <a:t>10</a:t>
            </a:r>
            <a:r>
              <a:rPr lang="ja-JP" altLang="en-US" sz="2000" dirty="0" smtClean="0"/>
              <a:t>箇所）</a:t>
            </a:r>
            <a:endParaRPr lang="en-US" altLang="ja-JP" sz="2000" dirty="0"/>
          </a:p>
          <a:p>
            <a:pPr>
              <a:defRPr/>
            </a:pPr>
            <a:endParaRPr lang="en-US" altLang="ja-JP" sz="1400" dirty="0"/>
          </a:p>
        </p:txBody>
      </p:sp>
      <p:sp>
        <p:nvSpPr>
          <p:cNvPr id="3" name="タイトル 3"/>
          <p:cNvSpPr txBox="1">
            <a:spLocks/>
          </p:cNvSpPr>
          <p:nvPr/>
        </p:nvSpPr>
        <p:spPr>
          <a:xfrm>
            <a:off x="457200" y="212918"/>
            <a:ext cx="8218488" cy="561975"/>
          </a:xfrm>
          <a:prstGeom prst="roundRect">
            <a:avLst/>
          </a:prstGeom>
          <a:gradFill flip="none" rotWithShape="1">
            <a:gsLst>
              <a:gs pos="67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a:t>Ⅴ</a:t>
            </a:r>
            <a:r>
              <a:rPr lang="ja-JP" altLang="en-US" sz="2400" b="1" dirty="0" smtClean="0"/>
              <a:t>　（自立支援）協議会</a:t>
            </a:r>
            <a:endParaRPr lang="ja-JP" altLang="en-US" sz="2400" b="1" dirty="0"/>
          </a:p>
        </p:txBody>
      </p:sp>
      <p:graphicFrame>
        <p:nvGraphicFramePr>
          <p:cNvPr id="8" name="グラフ 7"/>
          <p:cNvGraphicFramePr>
            <a:graphicFrameLocks/>
          </p:cNvGraphicFramePr>
          <p:nvPr>
            <p:extLst>
              <p:ext uri="{D42A27DB-BD31-4B8C-83A1-F6EECF244321}">
                <p14:modId xmlns:p14="http://schemas.microsoft.com/office/powerpoint/2010/main" val="185961851"/>
              </p:ext>
            </p:extLst>
          </p:nvPr>
        </p:nvGraphicFramePr>
        <p:xfrm>
          <a:off x="148382" y="2285232"/>
          <a:ext cx="8836124" cy="43689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3030179646"/>
              </p:ext>
            </p:extLst>
          </p:nvPr>
        </p:nvGraphicFramePr>
        <p:xfrm>
          <a:off x="205842" y="2448057"/>
          <a:ext cx="8686638" cy="4221303"/>
        </p:xfrm>
        <a:graphic>
          <a:graphicData uri="http://schemas.openxmlformats.org/drawingml/2006/chart">
            <c:chart xmlns:c="http://schemas.openxmlformats.org/drawingml/2006/chart" xmlns:r="http://schemas.openxmlformats.org/officeDocument/2006/relationships" r:id="rId4"/>
          </a:graphicData>
        </a:graphic>
      </p:graphicFrame>
      <p:sp>
        <p:nvSpPr>
          <p:cNvPr id="5" name="テキスト ボックス 4"/>
          <p:cNvSpPr txBox="1"/>
          <p:nvPr/>
        </p:nvSpPr>
        <p:spPr>
          <a:xfrm>
            <a:off x="7452319" y="862045"/>
            <a:ext cx="1888366" cy="307777"/>
          </a:xfrm>
          <a:prstGeom prst="rect">
            <a:avLst/>
          </a:prstGeom>
          <a:noFill/>
        </p:spPr>
        <p:txBody>
          <a:bodyPr wrap="square" rtlCol="0">
            <a:spAutoFit/>
          </a:bodyPr>
          <a:lstStyle/>
          <a:p>
            <a:r>
              <a:rPr kumimoji="1" lang="ja-JP" altLang="en-US" sz="1400" dirty="0" smtClean="0"/>
              <a:t>設置箇所数：</a:t>
            </a:r>
            <a:r>
              <a:rPr kumimoji="1" lang="en-US" altLang="ja-JP" sz="1400" dirty="0" smtClean="0"/>
              <a:t>37</a:t>
            </a:r>
            <a:endParaRPr kumimoji="1" lang="ja-JP" altLang="en-US" sz="1400" dirty="0"/>
          </a:p>
        </p:txBody>
      </p:sp>
      <p:sp>
        <p:nvSpPr>
          <p:cNvPr id="11" name="テキスト ボックス 10"/>
          <p:cNvSpPr txBox="1"/>
          <p:nvPr/>
        </p:nvSpPr>
        <p:spPr>
          <a:xfrm>
            <a:off x="7234826" y="-12734"/>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597352"/>
            <a:ext cx="2133600" cy="365125"/>
          </a:xfrm>
        </p:spPr>
        <p:txBody>
          <a:bodyPr/>
          <a:lstStyle/>
          <a:p>
            <a:pPr>
              <a:defRPr/>
            </a:pPr>
            <a:fld id="{A4073C42-6A3B-4481-9A5D-F17DC83FF158}" type="slidenum">
              <a:rPr lang="ja-JP" altLang="en-US" smtClean="0"/>
              <a:pPr>
                <a:defRPr/>
              </a:pPr>
              <a:t>8</a:t>
            </a:fld>
            <a:endParaRPr lang="ja-JP" altLang="en-US" dirty="0"/>
          </a:p>
        </p:txBody>
      </p:sp>
    </p:spTree>
    <p:extLst>
      <p:ext uri="{BB962C8B-B14F-4D97-AF65-F5344CB8AC3E}">
        <p14:creationId xmlns:p14="http://schemas.microsoft.com/office/powerpoint/2010/main" val="2611891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p:cNvSpPr txBox="1">
            <a:spLocks/>
          </p:cNvSpPr>
          <p:nvPr/>
        </p:nvSpPr>
        <p:spPr>
          <a:xfrm>
            <a:off x="457200" y="274638"/>
            <a:ext cx="8218488" cy="561975"/>
          </a:xfrm>
          <a:prstGeom prst="roundRect">
            <a:avLst/>
          </a:prstGeom>
          <a:gradFill flip="none" rotWithShape="1">
            <a:gsLst>
              <a:gs pos="68000">
                <a:srgbClr val="73F194"/>
              </a:gs>
              <a:gs pos="100000">
                <a:schemeClr val="bg1"/>
              </a:gs>
            </a:gsLst>
            <a:path path="circle">
              <a:fillToRect l="50000" t="50000" r="50000" b="50000"/>
            </a:path>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nchorCtr="1"/>
          <a:lstStyle>
            <a:lvl1pPr algn="ctr" rtl="0" eaLnBrk="0" fontAlgn="base" hangingPunct="0">
              <a:spcBef>
                <a:spcPct val="0"/>
              </a:spcBef>
              <a:spcAft>
                <a:spcPct val="0"/>
              </a:spcAft>
              <a:defRPr kumimoji="1" sz="4400" kern="1200">
                <a:solidFill>
                  <a:schemeClr val="dk1"/>
                </a:solidFill>
                <a:latin typeface="+mn-lt"/>
                <a:ea typeface="+mn-ea"/>
                <a:cs typeface="+mn-cs"/>
              </a:defRPr>
            </a:lvl1pPr>
            <a:lvl2pPr algn="ctr" rtl="0" eaLnBrk="0" fontAlgn="base" hangingPunct="0">
              <a:spcBef>
                <a:spcPct val="0"/>
              </a:spcBef>
              <a:spcAft>
                <a:spcPct val="0"/>
              </a:spcAft>
              <a:defRPr kumimoji="1" sz="4400">
                <a:solidFill>
                  <a:schemeClr val="dk1"/>
                </a:solidFill>
                <a:latin typeface="+mn-lt"/>
                <a:ea typeface="+mn-ea"/>
                <a:cs typeface="+mn-cs"/>
              </a:defRPr>
            </a:lvl2pPr>
            <a:lvl3pPr algn="ctr" rtl="0" eaLnBrk="0" fontAlgn="base" hangingPunct="0">
              <a:spcBef>
                <a:spcPct val="0"/>
              </a:spcBef>
              <a:spcAft>
                <a:spcPct val="0"/>
              </a:spcAft>
              <a:defRPr kumimoji="1" sz="4400">
                <a:solidFill>
                  <a:schemeClr val="dk1"/>
                </a:solidFill>
                <a:latin typeface="+mn-lt"/>
                <a:ea typeface="+mn-ea"/>
                <a:cs typeface="+mn-cs"/>
              </a:defRPr>
            </a:lvl3pPr>
            <a:lvl4pPr algn="ctr" rtl="0" eaLnBrk="0" fontAlgn="base" hangingPunct="0">
              <a:spcBef>
                <a:spcPct val="0"/>
              </a:spcBef>
              <a:spcAft>
                <a:spcPct val="0"/>
              </a:spcAft>
              <a:defRPr kumimoji="1" sz="4400">
                <a:solidFill>
                  <a:schemeClr val="dk1"/>
                </a:solidFill>
                <a:latin typeface="+mn-lt"/>
                <a:ea typeface="+mn-ea"/>
                <a:cs typeface="+mn-cs"/>
              </a:defRPr>
            </a:lvl4pPr>
            <a:lvl5pPr algn="ctr" rtl="0" eaLnBrk="0" fontAlgn="base" hangingPunct="0">
              <a:spcBef>
                <a:spcPct val="0"/>
              </a:spcBef>
              <a:spcAft>
                <a:spcPct val="0"/>
              </a:spcAft>
              <a:defRPr kumimoji="1" sz="4400">
                <a:solidFill>
                  <a:schemeClr val="dk1"/>
                </a:solidFill>
                <a:latin typeface="+mn-lt"/>
                <a:ea typeface="+mn-ea"/>
                <a:cs typeface="+mn-cs"/>
              </a:defRPr>
            </a:lvl5pPr>
            <a:lvl6pPr marL="457200" algn="ctr" rtl="0" fontAlgn="base">
              <a:spcBef>
                <a:spcPct val="0"/>
              </a:spcBef>
              <a:spcAft>
                <a:spcPct val="0"/>
              </a:spcAft>
              <a:defRPr kumimoji="1" sz="4400">
                <a:solidFill>
                  <a:schemeClr val="dk1"/>
                </a:solidFill>
                <a:latin typeface="+mn-lt"/>
                <a:ea typeface="+mn-ea"/>
                <a:cs typeface="+mn-cs"/>
              </a:defRPr>
            </a:lvl6pPr>
            <a:lvl7pPr marL="914400" algn="ctr" rtl="0" fontAlgn="base">
              <a:spcBef>
                <a:spcPct val="0"/>
              </a:spcBef>
              <a:spcAft>
                <a:spcPct val="0"/>
              </a:spcAft>
              <a:defRPr kumimoji="1" sz="4400">
                <a:solidFill>
                  <a:schemeClr val="dk1"/>
                </a:solidFill>
                <a:latin typeface="+mn-lt"/>
                <a:ea typeface="+mn-ea"/>
                <a:cs typeface="+mn-cs"/>
              </a:defRPr>
            </a:lvl7pPr>
            <a:lvl8pPr marL="1371600" algn="ctr" rtl="0" fontAlgn="base">
              <a:spcBef>
                <a:spcPct val="0"/>
              </a:spcBef>
              <a:spcAft>
                <a:spcPct val="0"/>
              </a:spcAft>
              <a:defRPr kumimoji="1" sz="4400">
                <a:solidFill>
                  <a:schemeClr val="dk1"/>
                </a:solidFill>
                <a:latin typeface="+mn-lt"/>
                <a:ea typeface="+mn-ea"/>
                <a:cs typeface="+mn-cs"/>
              </a:defRPr>
            </a:lvl8pPr>
            <a:lvl9pPr marL="1828800" algn="ctr" rtl="0" fontAlgn="base">
              <a:spcBef>
                <a:spcPct val="0"/>
              </a:spcBef>
              <a:spcAft>
                <a:spcPct val="0"/>
              </a:spcAft>
              <a:defRPr kumimoji="1" sz="4400">
                <a:solidFill>
                  <a:schemeClr val="dk1"/>
                </a:solidFill>
                <a:latin typeface="+mn-lt"/>
                <a:ea typeface="+mn-ea"/>
                <a:cs typeface="+mn-cs"/>
              </a:defRPr>
            </a:lvl9pPr>
          </a:lstStyle>
          <a:p>
            <a:pPr fontAlgn="auto">
              <a:spcBef>
                <a:spcPts val="0"/>
              </a:spcBef>
              <a:spcAft>
                <a:spcPts val="0"/>
              </a:spcAft>
              <a:defRPr/>
            </a:pPr>
            <a:r>
              <a:rPr lang="en-US" altLang="ja-JP" sz="2400" b="1" dirty="0" smtClean="0"/>
              <a:t>Ⅴ</a:t>
            </a:r>
            <a:r>
              <a:rPr lang="ja-JP" altLang="en-US" sz="2400" b="1" dirty="0" smtClean="0"/>
              <a:t>　（自立支援）協議会</a:t>
            </a:r>
            <a:endParaRPr lang="ja-JP" altLang="en-US" sz="2400" b="1" dirty="0"/>
          </a:p>
        </p:txBody>
      </p:sp>
      <p:sp>
        <p:nvSpPr>
          <p:cNvPr id="4" name="テキスト ボックス 3"/>
          <p:cNvSpPr txBox="1"/>
          <p:nvPr/>
        </p:nvSpPr>
        <p:spPr>
          <a:xfrm>
            <a:off x="184815" y="714615"/>
            <a:ext cx="8834438" cy="1631216"/>
          </a:xfrm>
          <a:prstGeom prst="rect">
            <a:avLst/>
          </a:prstGeom>
          <a:noFill/>
        </p:spPr>
        <p:txBody>
          <a:bodyPr>
            <a:spAutoFit/>
          </a:bodyPr>
          <a:lstStyle/>
          <a:p>
            <a:pPr>
              <a:defRPr/>
            </a:pPr>
            <a:endParaRPr lang="en-US" altLang="ja-JP" sz="2000" dirty="0"/>
          </a:p>
          <a:p>
            <a:pPr marL="285750" indent="-285750">
              <a:buFont typeface="Arial" panose="020B0604020202020204" pitchFamily="34" charset="0"/>
              <a:buChar char="•"/>
              <a:defRPr/>
            </a:pPr>
            <a:r>
              <a:rPr lang="ja-JP" altLang="en-US" sz="2000" dirty="0" smtClean="0"/>
              <a:t>協議会の専門部会について、設置は</a:t>
            </a:r>
            <a:r>
              <a:rPr lang="en-US" altLang="ja-JP" sz="2000" dirty="0" smtClean="0"/>
              <a:t>91</a:t>
            </a:r>
            <a:r>
              <a:rPr lang="ja-JP" altLang="en-US" sz="2000" dirty="0" smtClean="0"/>
              <a:t>％（</a:t>
            </a:r>
            <a:r>
              <a:rPr lang="en-US" altLang="ja-JP" sz="2000" dirty="0"/>
              <a:t> </a:t>
            </a:r>
            <a:r>
              <a:rPr lang="en-US" altLang="ja-JP" sz="2000" dirty="0" smtClean="0"/>
              <a:t>37</a:t>
            </a:r>
            <a:r>
              <a:rPr lang="ja-JP" altLang="en-US" sz="2000" dirty="0" smtClean="0"/>
              <a:t>箇所中</a:t>
            </a:r>
            <a:r>
              <a:rPr lang="en-US" altLang="ja-JP" sz="2000" dirty="0" smtClean="0"/>
              <a:t>34</a:t>
            </a:r>
            <a:r>
              <a:rPr lang="ja-JP" altLang="en-US" sz="2000" dirty="0" smtClean="0"/>
              <a:t>箇所）、</a:t>
            </a:r>
            <a:endParaRPr lang="en-US" altLang="ja-JP" sz="2000" dirty="0"/>
          </a:p>
          <a:p>
            <a:pPr>
              <a:defRPr/>
            </a:pPr>
            <a:r>
              <a:rPr lang="ja-JP" altLang="en-US" sz="2000" dirty="0"/>
              <a:t>　 </a:t>
            </a:r>
            <a:r>
              <a:rPr lang="ja-JP" altLang="en-US" sz="2000" dirty="0" smtClean="0"/>
              <a:t>  未設置は</a:t>
            </a:r>
            <a:r>
              <a:rPr lang="ja-JP" altLang="en-US" sz="2000" dirty="0"/>
              <a:t>９</a:t>
            </a:r>
            <a:r>
              <a:rPr lang="ja-JP" altLang="en-US" sz="2000" dirty="0" smtClean="0"/>
              <a:t>％（</a:t>
            </a:r>
            <a:r>
              <a:rPr lang="en-US" altLang="ja-JP" sz="2000" dirty="0"/>
              <a:t> 37</a:t>
            </a:r>
            <a:r>
              <a:rPr lang="ja-JP" altLang="en-US" sz="2000" dirty="0" smtClean="0"/>
              <a:t>箇所中３箇所）</a:t>
            </a:r>
            <a:endParaRPr lang="en-US" altLang="ja-JP" sz="2000" dirty="0" smtClean="0"/>
          </a:p>
          <a:p>
            <a:pPr marL="285750" indent="-285750">
              <a:buFont typeface="Arial" panose="020B0604020202020204" pitchFamily="34" charset="0"/>
              <a:buChar char="•"/>
              <a:defRPr/>
            </a:pPr>
            <a:r>
              <a:rPr lang="ja-JP" altLang="en-US" sz="2000" dirty="0" smtClean="0"/>
              <a:t>協議会の専門部会設置の種類は、課題別設置が</a:t>
            </a:r>
            <a:r>
              <a:rPr lang="en-US" altLang="ja-JP" dirty="0" smtClean="0"/>
              <a:t>86</a:t>
            </a:r>
            <a:r>
              <a:rPr lang="ja-JP" altLang="en-US" dirty="0" smtClean="0"/>
              <a:t>％</a:t>
            </a:r>
            <a:r>
              <a:rPr lang="ja-JP" altLang="en-US" sz="2000" dirty="0" smtClean="0"/>
              <a:t>（回答数</a:t>
            </a:r>
            <a:r>
              <a:rPr lang="en-US" altLang="ja-JP" sz="2000" dirty="0" smtClean="0"/>
              <a:t>32</a:t>
            </a:r>
            <a:r>
              <a:rPr lang="ja-JP" altLang="en-US" sz="2000" dirty="0" smtClean="0"/>
              <a:t>）</a:t>
            </a:r>
            <a:endParaRPr lang="en-US" altLang="ja-JP" sz="2000" dirty="0" smtClean="0"/>
          </a:p>
          <a:p>
            <a:pPr>
              <a:defRPr/>
            </a:pPr>
            <a:r>
              <a:rPr lang="ja-JP" altLang="en-US" sz="2000" dirty="0"/>
              <a:t>　</a:t>
            </a:r>
            <a:r>
              <a:rPr lang="ja-JP" altLang="en-US" sz="2000" dirty="0" smtClean="0"/>
              <a:t>　</a:t>
            </a:r>
            <a:endParaRPr lang="en-US" altLang="ja-JP" sz="1400" dirty="0"/>
          </a:p>
        </p:txBody>
      </p:sp>
      <p:graphicFrame>
        <p:nvGraphicFramePr>
          <p:cNvPr id="7" name="グラフ 6"/>
          <p:cNvGraphicFramePr>
            <a:graphicFrameLocks/>
          </p:cNvGraphicFramePr>
          <p:nvPr>
            <p:extLst>
              <p:ext uri="{D42A27DB-BD31-4B8C-83A1-F6EECF244321}">
                <p14:modId xmlns:p14="http://schemas.microsoft.com/office/powerpoint/2010/main" val="2281296189"/>
              </p:ext>
            </p:extLst>
          </p:nvPr>
        </p:nvGraphicFramePr>
        <p:xfrm>
          <a:off x="149225" y="2132856"/>
          <a:ext cx="4381629" cy="45505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855772811"/>
              </p:ext>
            </p:extLst>
          </p:nvPr>
        </p:nvGraphicFramePr>
        <p:xfrm>
          <a:off x="4566444" y="2132857"/>
          <a:ext cx="4417219" cy="4550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2222003221"/>
              </p:ext>
            </p:extLst>
          </p:nvPr>
        </p:nvGraphicFramePr>
        <p:xfrm>
          <a:off x="4566569" y="2233806"/>
          <a:ext cx="4346039" cy="43281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a:graphicFrameLocks/>
          </p:cNvGraphicFramePr>
          <p:nvPr>
            <p:extLst>
              <p:ext uri="{D42A27DB-BD31-4B8C-83A1-F6EECF244321}">
                <p14:modId xmlns:p14="http://schemas.microsoft.com/office/powerpoint/2010/main" val="2970289572"/>
              </p:ext>
            </p:extLst>
          </p:nvPr>
        </p:nvGraphicFramePr>
        <p:xfrm>
          <a:off x="366380" y="2198509"/>
          <a:ext cx="4306834" cy="4398772"/>
        </p:xfrm>
        <a:graphic>
          <a:graphicData uri="http://schemas.openxmlformats.org/drawingml/2006/chart">
            <c:chart xmlns:c="http://schemas.openxmlformats.org/drawingml/2006/chart" xmlns:r="http://schemas.openxmlformats.org/officeDocument/2006/relationships" r:id="rId5"/>
          </a:graphicData>
        </a:graphic>
      </p:graphicFrame>
      <p:sp>
        <p:nvSpPr>
          <p:cNvPr id="10" name="テキスト ボックス 9"/>
          <p:cNvSpPr txBox="1"/>
          <p:nvPr/>
        </p:nvSpPr>
        <p:spPr>
          <a:xfrm>
            <a:off x="7250812" y="26399"/>
            <a:ext cx="1569660" cy="276999"/>
          </a:xfrm>
          <a:prstGeom prst="rect">
            <a:avLst/>
          </a:prstGeom>
          <a:noFill/>
        </p:spPr>
        <p:txBody>
          <a:bodyPr wrap="none" rtlCol="0">
            <a:spAutoFit/>
          </a:bodyPr>
          <a:lstStyle/>
          <a:p>
            <a:r>
              <a:rPr kumimoji="1" lang="ja-JP" altLang="en-US" sz="1200" dirty="0" smtClean="0"/>
              <a:t>＜厚生労働省調査＞</a:t>
            </a:r>
            <a:endParaRPr kumimoji="1" lang="ja-JP" altLang="en-US" sz="1600" dirty="0"/>
          </a:p>
        </p:txBody>
      </p:sp>
      <p:sp>
        <p:nvSpPr>
          <p:cNvPr id="2" name="スライド番号プレースホルダー 1"/>
          <p:cNvSpPr>
            <a:spLocks noGrp="1"/>
          </p:cNvSpPr>
          <p:nvPr>
            <p:ph type="sldNum" sz="quarter" idx="12"/>
          </p:nvPr>
        </p:nvSpPr>
        <p:spPr>
          <a:xfrm>
            <a:off x="7046912" y="6609676"/>
            <a:ext cx="2133600" cy="365125"/>
          </a:xfrm>
        </p:spPr>
        <p:txBody>
          <a:bodyPr/>
          <a:lstStyle/>
          <a:p>
            <a:pPr>
              <a:defRPr/>
            </a:pPr>
            <a:fld id="{A4073C42-6A3B-4481-9A5D-F17DC83FF158}" type="slidenum">
              <a:rPr lang="ja-JP" altLang="en-US" smtClean="0"/>
              <a:pPr>
                <a:defRPr/>
              </a:pPr>
              <a:t>9</a:t>
            </a:fld>
            <a:endParaRPr lang="ja-JP" altLang="en-US" dirty="0"/>
          </a:p>
        </p:txBody>
      </p:sp>
    </p:spTree>
    <p:extLst>
      <p:ext uri="{BB962C8B-B14F-4D97-AF65-F5344CB8AC3E}">
        <p14:creationId xmlns:p14="http://schemas.microsoft.com/office/powerpoint/2010/main" val="3178757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3849</Words>
  <Application>Microsoft Office PowerPoint</Application>
  <PresentationFormat>画面に合わせる (4:3)</PresentationFormat>
  <Paragraphs>832</Paragraphs>
  <Slides>25</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25</vt:i4>
      </vt:variant>
    </vt:vector>
  </HeadingPairs>
  <TitlesOfParts>
    <vt:vector size="35" baseType="lpstr">
      <vt:lpstr>ＭＳ Ｐゴシック</vt:lpstr>
      <vt:lpstr>ＭＳ 明朝</vt:lpstr>
      <vt:lpstr>新細明體</vt:lpstr>
      <vt:lpstr>メイリオ</vt:lpstr>
      <vt:lpstr>Arial</vt:lpstr>
      <vt:lpstr>Calibri</vt:lpstr>
      <vt:lpstr>Century</vt:lpstr>
      <vt:lpstr>Times New Roman</vt:lpstr>
      <vt:lpstr>Office ​​テーマ</vt:lpstr>
      <vt:lpstr>1_Office ​​テーマ</vt:lpstr>
      <vt:lpstr>PowerPoint プレゼンテーション</vt:lpstr>
      <vt:lpstr>PowerPoint プレゼンテーション</vt:lpstr>
      <vt:lpstr>Ⅰ　障がい者相談支援事業</vt:lpstr>
      <vt:lpstr>Ⅰ　障がい者相談支援事業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2022-09-13T05:15:25Z</dcterms:created>
  <dcterms:modified xsi:type="dcterms:W3CDTF">2022-09-13T05:15:29Z</dcterms:modified>
</cp:coreProperties>
</file>