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7"/>
  </p:notesMasterIdLst>
  <p:handoutMasterIdLst>
    <p:handoutMasterId r:id="rId8"/>
  </p:handoutMasterIdLst>
  <p:sldIdLst>
    <p:sldId id="256" r:id="rId3"/>
    <p:sldId id="270" r:id="rId4"/>
    <p:sldId id="286" r:id="rId5"/>
    <p:sldId id="288" r:id="rId6"/>
  </p:sldIdLst>
  <p:sldSz cx="12192000" cy="6858000"/>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553"/>
    <a:srgbClr val="32AC8F"/>
    <a:srgbClr val="FF1111"/>
    <a:srgbClr val="FFE965"/>
    <a:srgbClr val="FFFFFF"/>
    <a:srgbClr val="90E543"/>
    <a:srgbClr val="FF66FF"/>
    <a:srgbClr val="FF66CC"/>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82" autoAdjust="0"/>
    <p:restoredTop sz="94660"/>
  </p:normalViewPr>
  <p:slideViewPr>
    <p:cSldViewPr snapToGrid="0">
      <p:cViewPr varScale="1">
        <p:scale>
          <a:sx n="70" d="100"/>
          <a:sy n="70" d="100"/>
        </p:scale>
        <p:origin x="49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8217" cy="341509"/>
          </a:xfrm>
          <a:prstGeom prst="rect">
            <a:avLst/>
          </a:prstGeom>
        </p:spPr>
        <p:txBody>
          <a:bodyPr vert="horz" lIns="92175" tIns="46087" rIns="92175" bIns="460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1122" y="0"/>
            <a:ext cx="4305874" cy="341509"/>
          </a:xfrm>
          <a:prstGeom prst="rect">
            <a:avLst/>
          </a:prstGeom>
        </p:spPr>
        <p:txBody>
          <a:bodyPr vert="horz" lIns="92175" tIns="46087" rIns="92175" bIns="46087" rtlCol="0"/>
          <a:lstStyle>
            <a:lvl1pPr algn="r">
              <a:defRPr sz="1200"/>
            </a:lvl1pPr>
          </a:lstStyle>
          <a:p>
            <a:fld id="{A97F4737-32DB-47B1-8FE0-57ECBCD1AB91}" type="datetimeFigureOut">
              <a:rPr kumimoji="1" lang="ja-JP" altLang="en-US" smtClean="0"/>
              <a:t>2022/3/4</a:t>
            </a:fld>
            <a:endParaRPr kumimoji="1" lang="ja-JP" altLang="en-US"/>
          </a:p>
        </p:txBody>
      </p:sp>
      <p:sp>
        <p:nvSpPr>
          <p:cNvPr id="4" name="フッター プレースホルダー 3"/>
          <p:cNvSpPr>
            <a:spLocks noGrp="1"/>
          </p:cNvSpPr>
          <p:nvPr>
            <p:ph type="ftr" sz="quarter" idx="2"/>
          </p:nvPr>
        </p:nvSpPr>
        <p:spPr>
          <a:xfrm>
            <a:off x="0" y="6465692"/>
            <a:ext cx="4308217" cy="341509"/>
          </a:xfrm>
          <a:prstGeom prst="rect">
            <a:avLst/>
          </a:prstGeom>
        </p:spPr>
        <p:txBody>
          <a:bodyPr vert="horz" lIns="92175" tIns="46087" rIns="92175" bIns="460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1122" y="6465692"/>
            <a:ext cx="4305874" cy="341509"/>
          </a:xfrm>
          <a:prstGeom prst="rect">
            <a:avLst/>
          </a:prstGeom>
        </p:spPr>
        <p:txBody>
          <a:bodyPr vert="horz" lIns="92175" tIns="46087" rIns="92175" bIns="46087" rtlCol="0" anchor="b"/>
          <a:lstStyle>
            <a:lvl1pPr algn="r">
              <a:defRPr sz="1200"/>
            </a:lvl1pPr>
          </a:lstStyle>
          <a:p>
            <a:fld id="{A6608D87-CD87-4FAC-A859-F5B5FD73A43E}" type="slidenum">
              <a:rPr kumimoji="1" lang="ja-JP" altLang="en-US" smtClean="0"/>
              <a:t>‹#›</a:t>
            </a:fld>
            <a:endParaRPr kumimoji="1" lang="ja-JP" altLang="en-US"/>
          </a:p>
        </p:txBody>
      </p:sp>
    </p:spTree>
    <p:extLst>
      <p:ext uri="{BB962C8B-B14F-4D97-AF65-F5344CB8AC3E}">
        <p14:creationId xmlns:p14="http://schemas.microsoft.com/office/powerpoint/2010/main" val="59596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139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2"/>
            <a:ext cx="4306737" cy="341393"/>
          </a:xfrm>
          <a:prstGeom prst="rect">
            <a:avLst/>
          </a:prstGeom>
        </p:spPr>
        <p:txBody>
          <a:bodyPr vert="horz" lIns="91428" tIns="45714" rIns="91428" bIns="45714" rtlCol="0"/>
          <a:lstStyle>
            <a:lvl1pPr algn="r">
              <a:defRPr sz="1200"/>
            </a:lvl1pPr>
          </a:lstStyle>
          <a:p>
            <a:fld id="{871568DD-5F2D-4E9F-990B-3ADF8E5C8867}" type="datetimeFigureOut">
              <a:rPr kumimoji="1" lang="ja-JP" altLang="en-US" smtClean="0"/>
              <a:t>2022/3/4</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994402" y="3275852"/>
            <a:ext cx="7950543" cy="268004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6465809"/>
            <a:ext cx="4306737" cy="341393"/>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09"/>
            <a:ext cx="4306737" cy="341393"/>
          </a:xfrm>
          <a:prstGeom prst="rect">
            <a:avLst/>
          </a:prstGeom>
        </p:spPr>
        <p:txBody>
          <a:bodyPr vert="horz" lIns="91428" tIns="45714" rIns="91428" bIns="45714" rtlCol="0" anchor="b"/>
          <a:lstStyle>
            <a:lvl1pPr algn="r">
              <a:defRPr sz="1200"/>
            </a:lvl1pPr>
          </a:lstStyle>
          <a:p>
            <a:fld id="{5F9E4068-1C84-4EEB-888C-E25D3500F3EB}" type="slidenum">
              <a:rPr kumimoji="1" lang="ja-JP" altLang="en-US" smtClean="0"/>
              <a:t>‹#›</a:t>
            </a:fld>
            <a:endParaRPr kumimoji="1" lang="ja-JP" altLang="en-US"/>
          </a:p>
        </p:txBody>
      </p:sp>
    </p:spTree>
    <p:extLst>
      <p:ext uri="{BB962C8B-B14F-4D97-AF65-F5344CB8AC3E}">
        <p14:creationId xmlns:p14="http://schemas.microsoft.com/office/powerpoint/2010/main" val="347320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defTabSz="457170">
              <a:defRPr/>
            </a:pPr>
            <a:endParaRPr kumimoji="1" lang="ja-JP" altLang="en-US">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70">
              <a:defRPr/>
            </a:pPr>
            <a:fld id="{5F9E4068-1C84-4EEB-888C-E25D3500F3EB}" type="slidenum">
              <a:rPr kumimoji="1" lang="ja-JP" altLang="en-US">
                <a:solidFill>
                  <a:prstClr val="black"/>
                </a:solidFill>
                <a:latin typeface="游ゴシック" panose="020F0502020204030204"/>
                <a:ea typeface="游ゴシック" panose="020B0400000000000000" pitchFamily="50" charset="-128"/>
              </a:rPr>
              <a:pPr defTabSz="457170">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6558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70BDCE-643C-4317-88F2-2CFA911FDB5F}"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1B4BD-B5C3-4C42-BF68-297E302CE6A6}"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3211B6A-FE95-4CAA-B6E5-6F54AD303EA4}"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24E8E7-A298-41BF-87F6-3719B0746164}"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C8FB7D-CE9E-4B4D-AB60-5E7AE4B227F0}"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239400C2-F664-4A1C-9A2B-8FB003FD07DB}"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857ECB83-A0BD-4817-85D4-C17094F7185E}"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10ED71-F5B4-401A-B6E2-7A3B1E86898D}"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481758-DCDB-4645-94A1-A66BE7B10F21}"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B132A9-F316-4EDD-9E79-E9BA576E1A13}"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28308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21935E-8EF9-4243-9536-0C3BDA41D447}"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7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240FDE-8E5B-4DB7-89A5-5F3F4BFD16F0}"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05DF957-C43A-43FB-8244-45DD8304A5D1}"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576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BD4EB9-2BC2-464C-8FD1-C2A67E9E1140}"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745384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B4E247A-CA9C-4DD2-90B4-DA2C1FCB0D43}" type="datetime1">
              <a:rPr lang="en-US" altLang="ja-JP" smtClean="0"/>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293614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4707AB-9D8F-495E-982A-4683FA23A12B}"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150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414FBDE-200A-4117-ABF5-0D04F8746888}" type="datetime1">
              <a:rPr lang="en-US" altLang="ja-JP" smtClean="0"/>
              <a:t>3/4/2022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326820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FD74357-9CFF-4DD7-9769-E646C735F5F2}"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542189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12EBF2-769D-4720-B76F-390396A41DF5}"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75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192DE5-5F24-4E76-8C42-2A93FB124F13}"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158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9979698-D01D-4463-BCF7-C6B586C5EF21}"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92881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603EB22-295F-42A6-AF0F-EAD3AE61073A}"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392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10244EE-6A2B-4BFF-9D0D-F775B355966F}"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9EFC95-EBDA-4C73-8AF5-67963485F699}"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37288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758737-656F-4FA0-8DD1-7CAFDD6C15CA}"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7203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73ACD71-3324-49E9-BC9C-24765634192A}"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93745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CE2B02-5181-4D91-92FD-70537FFE195F}"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391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55CB55-E274-4AEF-AF5F-465296B23A81}" type="datetime1">
              <a:rPr lang="en-US" altLang="ja-JP"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52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7A0D635-24B2-4049-AE74-2730F65B7A01}"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7E16B2-BAB9-45DD-8E66-1A63972740F3}" type="datetime1">
              <a:rPr lang="en-US" altLang="ja-JP" smtClean="0"/>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FC0EDFD-E62A-4BDE-BC56-622C59D63426}" type="datetime1">
              <a:rPr lang="en-US" altLang="ja-JP"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F31370-1ABF-40D8-B1C9-742BF86B3F22}" type="datetime1">
              <a:rPr lang="en-US" altLang="ja-JP" smtClean="0"/>
              <a:t>3/4/2022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7A5280-CFD0-4849-9B31-DC735AC24B24}"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B1938C0-7952-4230-B499-AFB03FB7D7A6}" type="datetime1">
              <a:rPr lang="en-US" altLang="ja-JP"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D5F88B5-0E57-4F39-813C-834ED0E05DEA}" type="datetime1">
              <a:rPr lang="en-US" altLang="ja-JP" smtClean="0"/>
              <a:t>3/4/2022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2F85587-94E9-497F-BD20-79170841A08A}" type="datetime1">
              <a:rPr lang="en-US" altLang="ja-JP" smtClean="0"/>
              <a:t>3/4/2022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11511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4.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smtClean="0">
                <a:latin typeface="Meiryo UI" panose="020B0604030504040204" pitchFamily="50" charset="-128"/>
                <a:ea typeface="Meiryo UI" panose="020B0604030504040204" pitchFamily="50" charset="-128"/>
              </a:rPr>
              <a:t>（</a:t>
            </a:r>
            <a:r>
              <a:rPr lang="ja-JP" altLang="en-US" sz="3600" dirty="0">
                <a:latin typeface="Meiryo UI" panose="020B0604030504040204" pitchFamily="50" charset="-128"/>
                <a:ea typeface="Meiryo UI" panose="020B0604030504040204" pitchFamily="50" charset="-128"/>
              </a:rPr>
              <a:t>改訂</a:t>
            </a:r>
            <a:r>
              <a:rPr lang="ja-JP" altLang="en-US" sz="3600" dirty="0" smtClean="0">
                <a:latin typeface="Meiryo UI" panose="020B0604030504040204" pitchFamily="50" charset="-128"/>
                <a:ea typeface="Meiryo UI" panose="020B0604030504040204" pitchFamily="50" charset="-128"/>
              </a:rPr>
              <a:t>案</a:t>
            </a:r>
            <a:r>
              <a:rPr lang="ja-JP" altLang="en-US" sz="3600" dirty="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
            </a:r>
            <a:br>
              <a:rPr kumimoji="1" lang="en-US" altLang="ja-JP" b="1" dirty="0" smtClean="0">
                <a:latin typeface="Meiryo UI" panose="020B0604030504040204" pitchFamily="50" charset="-128"/>
                <a:ea typeface="Meiryo UI" panose="020B0604030504040204" pitchFamily="50" charset="-128"/>
              </a:rPr>
            </a:br>
            <a:r>
              <a:rPr kumimoji="1" lang="ja-JP" altLang="en-US" b="1" dirty="0" smtClean="0">
                <a:latin typeface="Meiryo UI" panose="020B0604030504040204" pitchFamily="50" charset="-128"/>
                <a:ea typeface="Meiryo UI" panose="020B0604030504040204" pitchFamily="50" charset="-128"/>
              </a:rPr>
              <a:t>大阪府</a:t>
            </a:r>
            <a:r>
              <a:rPr lang="ja-JP" altLang="en-US" b="1" dirty="0" smtClean="0">
                <a:latin typeface="Meiryo UI" panose="020B0604030504040204" pitchFamily="50" charset="-128"/>
                <a:ea typeface="Meiryo UI" panose="020B0604030504040204" pitchFamily="50" charset="-128"/>
              </a:rPr>
              <a:t>相談支援専門員</a:t>
            </a:r>
            <a:r>
              <a:rPr lang="en-US" altLang="ja-JP" b="1" dirty="0" smtClean="0">
                <a:latin typeface="Meiryo UI" panose="020B0604030504040204" pitchFamily="50" charset="-128"/>
                <a:ea typeface="Meiryo UI" panose="020B0604030504040204" pitchFamily="50" charset="-128"/>
              </a:rPr>
              <a:t/>
            </a:r>
            <a:br>
              <a:rPr lang="en-US" altLang="ja-JP" b="1" dirty="0" smtClean="0">
                <a:latin typeface="Meiryo UI" panose="020B0604030504040204" pitchFamily="50" charset="-128"/>
                <a:ea typeface="Meiryo UI" panose="020B0604030504040204" pitchFamily="50" charset="-128"/>
              </a:rPr>
            </a:br>
            <a:r>
              <a:rPr lang="ja-JP" altLang="en-US" b="1" dirty="0" smtClean="0">
                <a:latin typeface="Meiryo UI" panose="020B0604030504040204" pitchFamily="50" charset="-128"/>
                <a:ea typeface="Meiryo UI" panose="020B0604030504040204" pitchFamily="50" charset="-128"/>
              </a:rPr>
              <a:t>人材育成ビジョン</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751012" y="4347155"/>
            <a:ext cx="8689976" cy="1371599"/>
          </a:xfrm>
        </p:spPr>
        <p:txBody>
          <a:bodyPr anchor="ctr"/>
          <a:lstStyle/>
          <a:p>
            <a:r>
              <a:rPr lang="ja-JP" altLang="en-US" dirty="0" smtClean="0">
                <a:solidFill>
                  <a:schemeClr val="tx1"/>
                </a:solidFill>
                <a:latin typeface="Meiryo UI" panose="020B0604030504040204" pitchFamily="50" charset="-128"/>
                <a:ea typeface="Meiryo UI" panose="020B0604030504040204" pitchFamily="50" charset="-128"/>
              </a:rPr>
              <a:t>令和４年</a:t>
            </a:r>
            <a:r>
              <a:rPr lang="ja-JP" altLang="en-US" dirty="0">
                <a:solidFill>
                  <a:schemeClr val="tx1"/>
                </a:solidFill>
                <a:latin typeface="Meiryo UI" panose="020B0604030504040204" pitchFamily="50" charset="-128"/>
                <a:ea typeface="Meiryo UI" panose="020B0604030504040204" pitchFamily="50" charset="-128"/>
              </a:rPr>
              <a:t>３月</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令和元</a:t>
            </a:r>
            <a:r>
              <a:rPr kumimoji="1" lang="ja-JP" altLang="en-US" dirty="0" smtClean="0">
                <a:solidFill>
                  <a:schemeClr val="tx1"/>
                </a:solidFill>
                <a:latin typeface="Meiryo UI" panose="020B0604030504040204" pitchFamily="50" charset="-128"/>
                <a:ea typeface="Meiryo UI" panose="020B0604030504040204" pitchFamily="50" charset="-128"/>
              </a:rPr>
              <a:t>年度大阪府障がい者自立支援協議会ケアマネジメント推進部会</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11315595" y="6320003"/>
            <a:ext cx="764215" cy="365125"/>
          </a:xfrm>
        </p:spPr>
        <p:txBody>
          <a:bodyPr/>
          <a:lstStyle/>
          <a:p>
            <a:fld id="{6D22F896-40B5-4ADD-8801-0D06FADFA095}" type="slidenum">
              <a:rPr lang="en-US" sz="1600" smtClean="0">
                <a:latin typeface="Meiryo UI" panose="020B0604030504040204" pitchFamily="50" charset="-128"/>
                <a:ea typeface="Meiryo UI" panose="020B0604030504040204" pitchFamily="50" charset="-128"/>
              </a:rPr>
              <a:t>1</a:t>
            </a:fld>
            <a:endParaRPr lang="en-US" sz="1600" dirty="0">
              <a:latin typeface="Meiryo UI" panose="020B0604030504040204" pitchFamily="50" charset="-128"/>
              <a:ea typeface="Meiryo UI" panose="020B0604030504040204" pitchFamily="50" charset="-128"/>
            </a:endParaRPr>
          </a:p>
        </p:txBody>
      </p:sp>
      <p:sp>
        <p:nvSpPr>
          <p:cNvPr id="6" name="テキスト ボックス 8"/>
          <p:cNvSpPr txBox="1"/>
          <p:nvPr/>
        </p:nvSpPr>
        <p:spPr>
          <a:xfrm>
            <a:off x="10660111" y="382351"/>
            <a:ext cx="1037591" cy="369332"/>
          </a:xfrm>
          <a:prstGeom prst="rect">
            <a:avLst/>
          </a:prstGeom>
          <a:solidFill>
            <a:schemeClr val="bg1"/>
          </a:solidFill>
          <a:ln>
            <a:solidFill>
              <a:schemeClr val="tx1"/>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latin typeface="メイリオ" panose="020B0604030504040204" pitchFamily="50" charset="-128"/>
                <a:ea typeface="メイリオ" panose="020B0604030504040204" pitchFamily="50" charset="-128"/>
              </a:rPr>
              <a:t>資料</a:t>
            </a:r>
            <a:r>
              <a:rPr lang="ja-JP" altLang="en-US" dirty="0">
                <a:latin typeface="メイリオ" panose="020B0604030504040204" pitchFamily="50" charset="-128"/>
                <a:ea typeface="メイリオ" panose="020B0604030504040204" pitchFamily="50" charset="-128"/>
              </a:rPr>
              <a:t>１</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9330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6" y="618517"/>
            <a:ext cx="1352770" cy="529347"/>
          </a:xfrm>
        </p:spPr>
        <p:txBody>
          <a:bodyPr>
            <a:normAutofit/>
          </a:bodyPr>
          <a:lstStyle/>
          <a:p>
            <a:pPr algn="l"/>
            <a:r>
              <a:rPr kumimoji="1" lang="en-US" altLang="ja-JP" sz="2400" dirty="0" smtClean="0">
                <a:latin typeface="Meiryo UI" panose="020B0604030504040204" pitchFamily="50" charset="-128"/>
                <a:ea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rPr>
              <a:t>目次</a:t>
            </a:r>
            <a:r>
              <a:rPr kumimoji="1" lang="en-US" altLang="ja-JP" sz="2400" dirty="0" smtClean="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quarter" idx="13"/>
          </p:nvPr>
        </p:nvSpPr>
        <p:spPr>
          <a:xfrm>
            <a:off x="913774" y="1147863"/>
            <a:ext cx="10363826" cy="5172139"/>
          </a:xfrm>
        </p:spPr>
        <p:txBody>
          <a:bodyPr anchor="ctr">
            <a:normAutofit lnSpcReduction="10000"/>
          </a:bodyPr>
          <a:lstStyle/>
          <a:p>
            <a:pPr marL="0" indent="0">
              <a:buNone/>
            </a:pPr>
            <a:r>
              <a:rPr lang="ja-JP" altLang="en-US" sz="1800" dirty="0">
                <a:latin typeface="Meiryo UI" panose="020B0604030504040204" pitchFamily="50" charset="-128"/>
                <a:ea typeface="Meiryo UI" panose="020B0604030504040204" pitchFamily="50" charset="-128"/>
              </a:rPr>
              <a:t>１．相談支援専門員を取り巻く現状と</a:t>
            </a:r>
            <a:r>
              <a:rPr lang="ja-JP" altLang="en-US" sz="1800" dirty="0" smtClean="0">
                <a:latin typeface="Meiryo UI" panose="020B0604030504040204" pitchFamily="50" charset="-128"/>
                <a:ea typeface="Meiryo UI" panose="020B0604030504040204" pitchFamily="50" charset="-128"/>
              </a:rPr>
              <a:t>課題</a:t>
            </a:r>
            <a:r>
              <a:rPr lang="en-US" altLang="ja-JP"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３</a:t>
            </a:r>
          </a:p>
          <a:p>
            <a:pPr marL="0" indent="0">
              <a:buNone/>
            </a:pPr>
            <a:r>
              <a:rPr lang="ja-JP" altLang="en-US" sz="1800" dirty="0">
                <a:latin typeface="Meiryo UI" panose="020B0604030504040204" pitchFamily="50" charset="-128"/>
                <a:ea typeface="Meiryo UI" panose="020B0604030504040204" pitchFamily="50" charset="-128"/>
              </a:rPr>
              <a:t>２</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相談支援専門員の効果的な人材</a:t>
            </a:r>
            <a:r>
              <a:rPr lang="ja-JP" altLang="en-US" sz="1800" dirty="0" smtClean="0">
                <a:latin typeface="Meiryo UI" panose="020B0604030504040204" pitchFamily="50" charset="-128"/>
                <a:ea typeface="Meiryo UI" panose="020B0604030504040204" pitchFamily="50" charset="-128"/>
              </a:rPr>
              <a:t>育成のために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４</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３</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相談支援専門員人材育成ビジョン策定の</a:t>
            </a:r>
            <a:r>
              <a:rPr lang="ja-JP" altLang="en-US" sz="1800" dirty="0" smtClean="0">
                <a:latin typeface="Meiryo UI" panose="020B0604030504040204" pitchFamily="50" charset="-128"/>
                <a:ea typeface="Meiryo UI" panose="020B0604030504040204" pitchFamily="50" charset="-128"/>
              </a:rPr>
              <a:t>目的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５</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４</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求められる相談支援専門員像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６</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５</a:t>
            </a:r>
            <a:r>
              <a:rPr lang="ja-JP" altLang="en-US" sz="1800" dirty="0" smtClean="0">
                <a:latin typeface="Meiryo UI" panose="020B0604030504040204" pitchFamily="50" charset="-128"/>
                <a:ea typeface="Meiryo UI" panose="020B0604030504040204" pitchFamily="50" charset="-128"/>
              </a:rPr>
              <a:t>．相談</a:t>
            </a:r>
            <a:r>
              <a:rPr lang="ja-JP" altLang="en-US" sz="1800" dirty="0">
                <a:latin typeface="Meiryo UI" panose="020B0604030504040204" pitchFamily="50" charset="-128"/>
                <a:ea typeface="Meiryo UI" panose="020B0604030504040204" pitchFamily="50" charset="-128"/>
              </a:rPr>
              <a:t>支援</a:t>
            </a:r>
            <a:r>
              <a:rPr lang="ja-JP" altLang="en-US" sz="1800" dirty="0" smtClean="0">
                <a:latin typeface="Meiryo UI" panose="020B0604030504040204" pitchFamily="50" charset="-128"/>
                <a:ea typeface="Meiryo UI" panose="020B0604030504040204" pitchFamily="50" charset="-128"/>
              </a:rPr>
              <a:t>専門員として大切</a:t>
            </a:r>
            <a:r>
              <a:rPr lang="ja-JP" altLang="en-US" sz="1800" dirty="0">
                <a:latin typeface="Meiryo UI" panose="020B0604030504040204" pitchFamily="50" charset="-128"/>
                <a:ea typeface="Meiryo UI" panose="020B0604030504040204" pitchFamily="50" charset="-128"/>
              </a:rPr>
              <a:t>にしたいこと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７</a:t>
            </a:r>
            <a:endParaRPr lang="ja-JP" altLang="en-US"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６</a:t>
            </a:r>
            <a:r>
              <a:rPr lang="ja-JP" altLang="en-US" sz="1800" dirty="0" smtClean="0">
                <a:latin typeface="Meiryo UI" panose="020B0604030504040204" pitchFamily="50" charset="-128"/>
                <a:ea typeface="Meiryo UI" panose="020B0604030504040204" pitchFamily="50" charset="-128"/>
              </a:rPr>
              <a:t>．相談支援専門員に求められる力</a:t>
            </a:r>
            <a:r>
              <a:rPr lang="en-US" altLang="ja-JP"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８</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７．</a:t>
            </a:r>
            <a:r>
              <a:rPr lang="ja-JP" altLang="en-US" sz="1800" dirty="0">
                <a:latin typeface="Meiryo UI" panose="020B0604030504040204" pitchFamily="50" charset="-128"/>
                <a:ea typeface="Meiryo UI" panose="020B0604030504040204" pitchFamily="50" charset="-128"/>
              </a:rPr>
              <a:t>相談支援専門員の養成・資質向上のための</a:t>
            </a:r>
            <a:r>
              <a:rPr lang="ja-JP" altLang="en-US" sz="1800" dirty="0" smtClean="0">
                <a:latin typeface="Meiryo UI" panose="020B0604030504040204" pitchFamily="50" charset="-128"/>
                <a:ea typeface="Meiryo UI" panose="020B0604030504040204" pitchFamily="50" charset="-128"/>
              </a:rPr>
              <a:t>基盤</a:t>
            </a:r>
            <a:r>
              <a:rPr lang="ja-JP" altLang="en-US" sz="1800" dirty="0">
                <a:latin typeface="Meiryo UI" panose="020B0604030504040204" pitchFamily="50" charset="-128"/>
                <a:ea typeface="Meiryo UI" panose="020B0604030504040204" pitchFamily="50" charset="-128"/>
              </a:rPr>
              <a:t>　　　　　　　　　 ・・・・・・・・・・・・・　 </a:t>
            </a:r>
            <a:r>
              <a:rPr lang="en-US" altLang="ja-JP" sz="1800" dirty="0" smtClean="0">
                <a:latin typeface="Meiryo UI" panose="020B0604030504040204" pitchFamily="50" charset="-128"/>
                <a:ea typeface="Meiryo UI" panose="020B0604030504040204" pitchFamily="50" charset="-128"/>
              </a:rPr>
              <a:t>11</a:t>
            </a:r>
          </a:p>
          <a:p>
            <a:pPr marL="0" indent="0">
              <a:buNone/>
            </a:pPr>
            <a:r>
              <a:rPr lang="ja-JP" altLang="en-US" sz="1800" u="sng" dirty="0" smtClean="0">
                <a:solidFill>
                  <a:srgbClr val="FF0000"/>
                </a:solidFill>
                <a:latin typeface="Meiryo UI" panose="020B0604030504040204" pitchFamily="50" charset="-128"/>
                <a:ea typeface="Meiryo UI" panose="020B0604030504040204" pitchFamily="50" charset="-128"/>
              </a:rPr>
              <a:t>８．主任相談</a:t>
            </a:r>
            <a:r>
              <a:rPr lang="ja-JP" altLang="en-US" sz="1800" u="sng" dirty="0">
                <a:solidFill>
                  <a:srgbClr val="FF0000"/>
                </a:solidFill>
                <a:latin typeface="Meiryo UI" panose="020B0604030504040204" pitchFamily="50" charset="-128"/>
                <a:ea typeface="Meiryo UI" panose="020B0604030504040204" pitchFamily="50" charset="-128"/>
              </a:rPr>
              <a:t>支援専門員</a:t>
            </a:r>
            <a:r>
              <a:rPr lang="ja-JP" altLang="en-US" sz="1800" u="sng" dirty="0" smtClean="0">
                <a:solidFill>
                  <a:srgbClr val="FF0000"/>
                </a:solidFill>
                <a:latin typeface="Meiryo UI" panose="020B0604030504040204" pitchFamily="50" charset="-128"/>
                <a:ea typeface="Meiryo UI" panose="020B0604030504040204" pitchFamily="50" charset="-128"/>
              </a:rPr>
              <a:t>の機能と役割</a:t>
            </a:r>
            <a:r>
              <a:rPr lang="ja-JP" altLang="en-US" sz="1800" dirty="0" smtClean="0">
                <a:solidFill>
                  <a:srgbClr val="FF0000"/>
                </a:solidFill>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　</a:t>
            </a:r>
            <a:r>
              <a:rPr lang="ja-JP" altLang="en-US" sz="1800" dirty="0" smtClean="0">
                <a:solidFill>
                  <a:srgbClr val="FF0000"/>
                </a:solidFill>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　　　</a:t>
            </a:r>
            <a:r>
              <a:rPr lang="ja-JP" altLang="en-US" sz="1800" dirty="0" smtClean="0">
                <a:solidFill>
                  <a:srgbClr val="FF0000"/>
                </a:solidFill>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　 </a:t>
            </a:r>
            <a:r>
              <a:rPr lang="en-US" altLang="ja-JP" sz="1800" dirty="0" smtClean="0">
                <a:solidFill>
                  <a:srgbClr val="FF0000"/>
                </a:solidFill>
                <a:latin typeface="Meiryo UI" panose="020B0604030504040204" pitchFamily="50" charset="-128"/>
                <a:ea typeface="Meiryo UI" panose="020B0604030504040204" pitchFamily="50" charset="-128"/>
              </a:rPr>
              <a:t>12</a:t>
            </a:r>
          </a:p>
          <a:p>
            <a:pPr marL="0" indent="0">
              <a:buNone/>
            </a:pPr>
            <a:r>
              <a:rPr lang="ja-JP" altLang="en-US" sz="1800" u="sng" dirty="0">
                <a:solidFill>
                  <a:srgbClr val="FF0000"/>
                </a:solidFill>
                <a:latin typeface="Meiryo UI" panose="020B0604030504040204" pitchFamily="50" charset="-128"/>
                <a:ea typeface="Meiryo UI" panose="020B0604030504040204" pitchFamily="50" charset="-128"/>
              </a:rPr>
              <a:t>９</a:t>
            </a:r>
            <a:r>
              <a:rPr lang="ja-JP" altLang="en-US" sz="1800" u="sng" dirty="0" smtClean="0">
                <a:solidFill>
                  <a:srgbClr val="FF0000"/>
                </a:solidFill>
                <a:latin typeface="Meiryo UI" panose="020B0604030504040204" pitchFamily="50" charset="-128"/>
                <a:ea typeface="Meiryo UI" panose="020B0604030504040204" pitchFamily="50" charset="-128"/>
              </a:rPr>
              <a:t>．大阪府における主任</a:t>
            </a:r>
            <a:r>
              <a:rPr lang="ja-JP" altLang="en-US" sz="1800" u="sng" dirty="0">
                <a:solidFill>
                  <a:srgbClr val="FF0000"/>
                </a:solidFill>
                <a:latin typeface="Meiryo UI" panose="020B0604030504040204" pitchFamily="50" charset="-128"/>
                <a:ea typeface="Meiryo UI" panose="020B0604030504040204" pitchFamily="50" charset="-128"/>
              </a:rPr>
              <a:t>相談支援</a:t>
            </a:r>
            <a:r>
              <a:rPr lang="ja-JP" altLang="en-US" sz="1800" u="sng" dirty="0" smtClean="0">
                <a:solidFill>
                  <a:srgbClr val="FF0000"/>
                </a:solidFill>
                <a:latin typeface="Meiryo UI" panose="020B0604030504040204" pitchFamily="50" charset="-128"/>
                <a:ea typeface="Meiryo UI" panose="020B0604030504040204" pitchFamily="50" charset="-128"/>
              </a:rPr>
              <a:t>専門員の活動イメージ</a:t>
            </a:r>
            <a:r>
              <a:rPr lang="ja-JP" altLang="en-US" sz="1800" dirty="0" smtClean="0">
                <a:solidFill>
                  <a:srgbClr val="FF0000"/>
                </a:solidFill>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 　　 ・・・・・・・・・・・・・　 </a:t>
            </a:r>
            <a:r>
              <a:rPr lang="en-US" altLang="ja-JP" sz="1800" dirty="0" smtClean="0">
                <a:solidFill>
                  <a:srgbClr val="FF0000"/>
                </a:solidFill>
                <a:latin typeface="Meiryo UI" panose="020B0604030504040204" pitchFamily="50" charset="-128"/>
                <a:ea typeface="Meiryo UI" panose="020B0604030504040204" pitchFamily="50" charset="-128"/>
              </a:rPr>
              <a:t>13</a:t>
            </a:r>
            <a:br>
              <a:rPr lang="en-US" altLang="ja-JP" sz="1800" dirty="0" smtClean="0">
                <a:solidFill>
                  <a:srgbClr val="FF0000"/>
                </a:solidFill>
                <a:latin typeface="Meiryo UI" panose="020B0604030504040204" pitchFamily="50" charset="-128"/>
                <a:ea typeface="Meiryo UI" panose="020B0604030504040204" pitchFamily="50" charset="-128"/>
              </a:rPr>
            </a:br>
            <a:endParaRPr lang="en-US" altLang="ja-JP" sz="18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（参考１）相談支援専門員の人材育成に係る３つの構成要素　　　・</a:t>
            </a:r>
            <a:r>
              <a:rPr lang="ja-JP" altLang="en-US" sz="1800" dirty="0">
                <a:latin typeface="Meiryo UI" panose="020B0604030504040204" pitchFamily="50" charset="-128"/>
                <a:ea typeface="Meiryo UI" panose="020B0604030504040204" pitchFamily="50" charset="-128"/>
              </a:rPr>
              <a:t>・・・・・・・・・・・・　</a:t>
            </a:r>
            <a:r>
              <a:rPr lang="ja-JP" altLang="en-US" sz="1800" dirty="0">
                <a:solidFill>
                  <a:srgbClr val="FF0000"/>
                </a:solidFill>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14</a:t>
            </a:r>
            <a:endParaRPr lang="ja-JP" altLang="en-US" sz="18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（参考２）大阪府における相談支援専門員育成の研修体系  </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a:t>
            </a:r>
            <a:r>
              <a:rPr lang="ja-JP" altLang="en-US" sz="1800" dirty="0"/>
              <a:t>　</a:t>
            </a:r>
            <a:r>
              <a:rPr lang="ja-JP" altLang="en-US" sz="1800" dirty="0" smtClean="0">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15</a:t>
            </a:r>
          </a:p>
        </p:txBody>
      </p:sp>
      <p:sp>
        <p:nvSpPr>
          <p:cNvPr id="5" name="スライド番号プレースホルダー 4"/>
          <p:cNvSpPr txBox="1">
            <a:spLocks/>
          </p:cNvSpPr>
          <p:nvPr/>
        </p:nvSpPr>
        <p:spPr>
          <a:xfrm>
            <a:off x="11315595" y="6320003"/>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z="1600" smtClean="0">
                <a:latin typeface="Meiryo UI" panose="020B0604030504040204" pitchFamily="50" charset="-128"/>
                <a:ea typeface="Meiryo UI" panose="020B0604030504040204" pitchFamily="50" charset="-128"/>
              </a:rPr>
              <a:pPr/>
              <a:t>2</a:t>
            </a:fld>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707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6396" y="89733"/>
            <a:ext cx="10471938" cy="799229"/>
          </a:xfrm>
        </p:spPr>
        <p:txBody>
          <a:bodyPr>
            <a:normAutofit/>
          </a:bodyPr>
          <a:lstStyle/>
          <a:p>
            <a:pPr algn="l"/>
            <a:r>
              <a:rPr lang="ja-JP" altLang="en-US" sz="3200" b="1" spc="-150" dirty="0">
                <a:latin typeface="Meiryo UI" panose="020B0604030504040204" pitchFamily="50" charset="-128"/>
                <a:ea typeface="Meiryo UI" panose="020B0604030504040204" pitchFamily="50" charset="-128"/>
              </a:rPr>
              <a:t>８</a:t>
            </a:r>
            <a:r>
              <a:rPr lang="ja-JP" altLang="en-US" sz="3200" b="1" spc="-150" dirty="0" smtClean="0">
                <a:latin typeface="Meiryo UI" panose="020B0604030504040204" pitchFamily="50" charset="-128"/>
                <a:ea typeface="Meiryo UI" panose="020B0604030504040204" pitchFamily="50" charset="-128"/>
              </a:rPr>
              <a:t>．</a:t>
            </a:r>
            <a:r>
              <a:rPr lang="ja-JP" altLang="en-US" sz="3200" b="1" spc="-150" dirty="0" smtClean="0">
                <a:latin typeface="Meiryo UI" panose="020B0604030504040204" pitchFamily="50" charset="-128"/>
                <a:ea typeface="Meiryo UI" panose="020B0604030504040204" pitchFamily="50" charset="-128"/>
              </a:rPr>
              <a:t>大阪府における主任</a:t>
            </a:r>
            <a:r>
              <a:rPr kumimoji="1" lang="ja-JP" altLang="en-US" sz="3200" b="1" spc="-150" dirty="0" smtClean="0">
                <a:latin typeface="Meiryo UI" panose="020B0604030504040204" pitchFamily="50" charset="-128"/>
                <a:ea typeface="Meiryo UI" panose="020B0604030504040204" pitchFamily="50" charset="-128"/>
              </a:rPr>
              <a:t>相談支援専門員の機能と役割</a:t>
            </a:r>
            <a:endParaRPr kumimoji="1" lang="ja-JP" altLang="en-US" sz="3200" b="1" spc="-150" dirty="0">
              <a:latin typeface="Meiryo UI" panose="020B0604030504040204" pitchFamily="50" charset="-128"/>
              <a:ea typeface="Meiryo UI" panose="020B0604030504040204" pitchFamily="50" charset="-128"/>
            </a:endParaRPr>
          </a:p>
        </p:txBody>
      </p:sp>
      <p:sp>
        <p:nvSpPr>
          <p:cNvPr id="7" name="スライド番号プレースホルダー 4"/>
          <p:cNvSpPr txBox="1">
            <a:spLocks/>
          </p:cNvSpPr>
          <p:nvPr/>
        </p:nvSpPr>
        <p:spPr>
          <a:xfrm>
            <a:off x="11452075" y="6538371"/>
            <a:ext cx="764215"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600" dirty="0">
                <a:latin typeface="Meiryo UI" panose="020B0604030504040204" pitchFamily="50" charset="-128"/>
                <a:ea typeface="Meiryo UI" panose="020B0604030504040204" pitchFamily="50" charset="-128"/>
              </a:rPr>
              <a:t>12</a:t>
            </a:r>
            <a:endParaRPr lang="en-US" sz="1600" dirty="0">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727485" y="2768566"/>
            <a:ext cx="10806144" cy="617132"/>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gn="ctr">
              <a:lnSpc>
                <a:spcPct val="100000"/>
              </a:lnSpc>
              <a:spcBef>
                <a:spcPts val="0"/>
              </a:spcBef>
              <a:buFont typeface="Arial" panose="020B0604020202020204" pitchFamily="34" charset="0"/>
              <a:buNone/>
            </a:pPr>
            <a:r>
              <a:rPr lang="ja-JP" altLang="en-US" sz="1200" b="1" dirty="0" smtClean="0">
                <a:latin typeface="Meiryo UI" panose="020B0604030504040204" pitchFamily="50" charset="-128"/>
                <a:ea typeface="Meiryo UI" panose="020B0604030504040204" pitchFamily="50" charset="-128"/>
              </a:rPr>
              <a:t>　　上記の機能と役割を踏まえ、特に「地域づくり」と「人材育成」について、以下の役割を担っていただくことが求められています。（下線部は主任研修受講の要件です。）</a:t>
            </a:r>
            <a:r>
              <a:rPr lang="ja-JP" altLang="en-US" sz="1600" b="1" dirty="0" smtClean="0">
                <a:latin typeface="Meiryo UI" panose="020B0604030504040204" pitchFamily="50" charset="-128"/>
                <a:ea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556496" y="748482"/>
            <a:ext cx="11054487" cy="36919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a:lstStyle>
          <a:p>
            <a:pPr algn="l"/>
            <a:endParaRPr lang="ja-JP" altLang="en-US" sz="3200" b="1" spc="-150" dirty="0">
              <a:solidFill>
                <a:srgbClr val="FF0000"/>
              </a:solidFill>
              <a:latin typeface="Meiryo UI" panose="020B0604030504040204" pitchFamily="50" charset="-128"/>
              <a:ea typeface="Meiryo UI" panose="020B0604030504040204" pitchFamily="50" charset="-128"/>
            </a:endParaRPr>
          </a:p>
        </p:txBody>
      </p:sp>
      <p:sp>
        <p:nvSpPr>
          <p:cNvPr id="20" name="コンテンツ プレースホルダー 2"/>
          <p:cNvSpPr txBox="1">
            <a:spLocks/>
          </p:cNvSpPr>
          <p:nvPr/>
        </p:nvSpPr>
        <p:spPr>
          <a:xfrm>
            <a:off x="1202749" y="832218"/>
            <a:ext cx="9892881" cy="668961"/>
          </a:xfrm>
          <a:prstGeom prst="rect">
            <a:avLst/>
          </a:prstGeom>
          <a:ln>
            <a:noFill/>
          </a:ln>
          <a:effectLst/>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a:lstStyle>
          <a:p>
            <a:pPr marL="0" indent="0">
              <a:lnSpc>
                <a:spcPct val="100000"/>
              </a:lnSpc>
              <a:spcBef>
                <a:spcPts val="600"/>
              </a:spcBef>
              <a:buNone/>
            </a:pPr>
            <a:r>
              <a:rPr lang="ja-JP" altLang="en-US" sz="1600" b="1" cap="none" dirty="0" smtClean="0">
                <a:ln w="0"/>
                <a:solidFill>
                  <a:schemeClr val="accent1">
                    <a:lumMod val="75000"/>
                  </a:schemeClr>
                </a:solidFill>
                <a:effectLst/>
                <a:latin typeface="BIZ UDゴシック" panose="020B0400000000000000" pitchFamily="49" charset="-128"/>
                <a:ea typeface="BIZ UDゴシック" panose="020B0400000000000000" pitchFamily="49" charset="-128"/>
              </a:rPr>
              <a:t>　支援困難ケースへの高度な相談支援や相談業務のマネジメントに加え、どの機関に属するかに関わらず、</a:t>
            </a:r>
            <a:endParaRPr lang="en-US" altLang="ja-JP" sz="1600" b="1" cap="none" dirty="0" smtClean="0">
              <a:ln w="0"/>
              <a:solidFill>
                <a:schemeClr val="accent1">
                  <a:lumMod val="75000"/>
                </a:schemeClr>
              </a:solidFill>
              <a:effectLst/>
              <a:latin typeface="BIZ UDゴシック" panose="020B0400000000000000" pitchFamily="49" charset="-128"/>
              <a:ea typeface="BIZ UDゴシック" panose="020B0400000000000000" pitchFamily="49" charset="-128"/>
            </a:endParaRPr>
          </a:p>
          <a:p>
            <a:pPr marL="0" indent="0">
              <a:lnSpc>
                <a:spcPct val="100000"/>
              </a:lnSpc>
              <a:spcBef>
                <a:spcPts val="600"/>
              </a:spcBef>
              <a:buNone/>
            </a:pPr>
            <a:r>
              <a:rPr lang="ja-JP" altLang="en-US" sz="1600" b="1" cap="none" dirty="0" smtClean="0">
                <a:ln w="0"/>
                <a:solidFill>
                  <a:schemeClr val="accent1">
                    <a:lumMod val="75000"/>
                  </a:schemeClr>
                </a:solidFill>
                <a:effectLst/>
                <a:latin typeface="BIZ UDゴシック" panose="020B0400000000000000" pitchFamily="49" charset="-128"/>
                <a:ea typeface="BIZ UDゴシック" panose="020B0400000000000000" pitchFamily="49" charset="-128"/>
              </a:rPr>
              <a:t>全ての主任相談支援専門員に共通して以下の機能と役割が求められています。</a:t>
            </a:r>
            <a:endParaRPr lang="en-US" altLang="ja-JP" sz="1600" b="1" cap="none" dirty="0" smtClean="0">
              <a:ln w="0"/>
              <a:solidFill>
                <a:schemeClr val="accent1">
                  <a:lumMod val="75000"/>
                </a:schemeClr>
              </a:solidFill>
              <a:effectLst/>
              <a:latin typeface="BIZ UDゴシック" panose="020B0400000000000000" pitchFamily="49" charset="-128"/>
              <a:ea typeface="BIZ UDゴシック" panose="020B0400000000000000" pitchFamily="49" charset="-128"/>
            </a:endParaRPr>
          </a:p>
        </p:txBody>
      </p:sp>
      <p:sp>
        <p:nvSpPr>
          <p:cNvPr id="21" name="フローチャート: 代替処理 20"/>
          <p:cNvSpPr/>
          <p:nvPr/>
        </p:nvSpPr>
        <p:spPr>
          <a:xfrm>
            <a:off x="1177248" y="2206388"/>
            <a:ext cx="6088569" cy="496800"/>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BIZ UDPゴシック" panose="020B0400000000000000" pitchFamily="50" charset="-128"/>
                <a:ea typeface="BIZ UDPゴシック" panose="020B0400000000000000" pitchFamily="50" charset="-128"/>
              </a:rPr>
              <a:t>相談支援体制強化の推進（権利擁護の推進を含む</a:t>
            </a:r>
            <a:r>
              <a:rPr kumimoji="1" lang="en-US" altLang="ja-JP" sz="1600" b="1" dirty="0" smtClean="0">
                <a:solidFill>
                  <a:schemeClr val="tx1"/>
                </a:solidFill>
                <a:latin typeface="BIZ UDPゴシック" panose="020B0400000000000000" pitchFamily="50" charset="-128"/>
                <a:ea typeface="BIZ UDPゴシック" panose="020B0400000000000000" pitchFamily="50" charset="-128"/>
              </a:rPr>
              <a:t>)</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22" name="角丸四角形 21"/>
          <p:cNvSpPr/>
          <p:nvPr/>
        </p:nvSpPr>
        <p:spPr>
          <a:xfrm>
            <a:off x="2020675" y="1567792"/>
            <a:ext cx="3062514" cy="496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BIZ UDPゴシック" panose="020B0400000000000000" pitchFamily="50" charset="-128"/>
                <a:ea typeface="BIZ UDPゴシック" panose="020B0400000000000000" pitchFamily="50" charset="-128"/>
              </a:rPr>
              <a:t>地域づくり</a:t>
            </a:r>
          </a:p>
        </p:txBody>
      </p:sp>
      <p:sp>
        <p:nvSpPr>
          <p:cNvPr id="23" name="角丸四角形 22"/>
          <p:cNvSpPr/>
          <p:nvPr/>
        </p:nvSpPr>
        <p:spPr>
          <a:xfrm>
            <a:off x="5183372" y="1566557"/>
            <a:ext cx="5133300" cy="496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BIZ UDPゴシック" panose="020B0400000000000000" pitchFamily="50" charset="-128"/>
                <a:ea typeface="BIZ UDPゴシック" panose="020B0400000000000000" pitchFamily="50" charset="-128"/>
              </a:rPr>
              <a:t>人材育成（研修・実習・実地教育）</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7357463" y="2206388"/>
            <a:ext cx="3494627" cy="496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BIZ UDPゴシック" panose="020B0400000000000000" pitchFamily="50" charset="-128"/>
                <a:ea typeface="BIZ UDPゴシック" panose="020B0400000000000000" pitchFamily="50" charset="-128"/>
              </a:rPr>
              <a:t>運営管理機能</a:t>
            </a:r>
            <a:endParaRPr kumimoji="1" lang="en-US" altLang="ja-JP" sz="1600" b="1"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b="1" dirty="0" smtClean="0">
                <a:solidFill>
                  <a:schemeClr val="tx1"/>
                </a:solidFill>
                <a:latin typeface="BIZ UDPゴシック" panose="020B0400000000000000" pitchFamily="50" charset="-128"/>
                <a:ea typeface="BIZ UDPゴシック" panose="020B0400000000000000" pitchFamily="50" charset="-128"/>
              </a:rPr>
              <a:t>（利用者中心の中立公正な業務指針の確立）</a:t>
            </a:r>
            <a:endParaRPr kumimoji="1" lang="ja-JP" altLang="en-US" sz="16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34701938"/>
              </p:ext>
            </p:extLst>
          </p:nvPr>
        </p:nvGraphicFramePr>
        <p:xfrm>
          <a:off x="558485" y="3307480"/>
          <a:ext cx="5535213" cy="3550518"/>
        </p:xfrm>
        <a:graphic>
          <a:graphicData uri="http://schemas.openxmlformats.org/drawingml/2006/table">
            <a:tbl>
              <a:tblPr firstRow="1" bandRow="1">
                <a:tableStyleId>{5C22544A-7EE6-4342-B048-85BDC9FD1C3A}</a:tableStyleId>
              </a:tblPr>
              <a:tblGrid>
                <a:gridCol w="4190822">
                  <a:extLst>
                    <a:ext uri="{9D8B030D-6E8A-4147-A177-3AD203B41FA5}">
                      <a16:colId xmlns:a16="http://schemas.microsoft.com/office/drawing/2014/main" val="2099720530"/>
                    </a:ext>
                  </a:extLst>
                </a:gridCol>
                <a:gridCol w="437875">
                  <a:extLst>
                    <a:ext uri="{9D8B030D-6E8A-4147-A177-3AD203B41FA5}">
                      <a16:colId xmlns:a16="http://schemas.microsoft.com/office/drawing/2014/main" val="1651304342"/>
                    </a:ext>
                  </a:extLst>
                </a:gridCol>
                <a:gridCol w="450761">
                  <a:extLst>
                    <a:ext uri="{9D8B030D-6E8A-4147-A177-3AD203B41FA5}">
                      <a16:colId xmlns:a16="http://schemas.microsoft.com/office/drawing/2014/main" val="2478114592"/>
                    </a:ext>
                  </a:extLst>
                </a:gridCol>
                <a:gridCol w="455755">
                  <a:extLst>
                    <a:ext uri="{9D8B030D-6E8A-4147-A177-3AD203B41FA5}">
                      <a16:colId xmlns:a16="http://schemas.microsoft.com/office/drawing/2014/main" val="875384440"/>
                    </a:ext>
                  </a:extLst>
                </a:gridCol>
              </a:tblGrid>
              <a:tr h="4360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bg1"/>
                          </a:solidFill>
                          <a:latin typeface="Meiryo UI" panose="020B0604030504040204" pitchFamily="50" charset="-128"/>
                          <a:ea typeface="Meiryo UI" panose="020B0604030504040204" pitchFamily="50" charset="-128"/>
                        </a:rPr>
                        <a:t>地域づくり</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bg1"/>
                          </a:solidFill>
                          <a:latin typeface="Meiryo UI" panose="020B0604030504040204" pitchFamily="50" charset="-128"/>
                          <a:ea typeface="Meiryo UI" panose="020B0604030504040204" pitchFamily="50" charset="-128"/>
                        </a:rPr>
                        <a:t>（地域の相談支援体制の中核的な役割）</a:t>
                      </a:r>
                    </a:p>
                  </a:txBody>
                  <a:tcPr anchor="ctr"/>
                </a:tc>
                <a:tc>
                  <a:txBody>
                    <a:bodyPr/>
                    <a:lstStyle/>
                    <a:p>
                      <a:pPr algn="ctr"/>
                      <a:r>
                        <a:rPr kumimoji="1" lang="ja-JP" altLang="en-US" sz="1200" dirty="0" smtClean="0">
                          <a:solidFill>
                            <a:schemeClr val="bg1"/>
                          </a:solidFill>
                        </a:rPr>
                        <a:t>基幹</a:t>
                      </a:r>
                      <a:endParaRPr kumimoji="1" lang="ja-JP" altLang="en-US" sz="1200" dirty="0">
                        <a:solidFill>
                          <a:schemeClr val="bg1"/>
                        </a:solidFill>
                      </a:endParaRPr>
                    </a:p>
                  </a:txBody>
                  <a:tcPr vert="eaVert" anchor="ctr"/>
                </a:tc>
                <a:tc>
                  <a:txBody>
                    <a:bodyPr/>
                    <a:lstStyle/>
                    <a:p>
                      <a:pPr algn="ctr"/>
                      <a:r>
                        <a:rPr kumimoji="1" lang="ja-JP" altLang="en-US" sz="1200" dirty="0" smtClean="0">
                          <a:solidFill>
                            <a:schemeClr val="bg1"/>
                          </a:solidFill>
                        </a:rPr>
                        <a:t>委託</a:t>
                      </a:r>
                      <a:endParaRPr kumimoji="1" lang="ja-JP" altLang="en-US" sz="1200" dirty="0">
                        <a:solidFill>
                          <a:schemeClr val="bg1"/>
                        </a:solidFill>
                      </a:endParaRPr>
                    </a:p>
                  </a:txBody>
                  <a:tcPr vert="eaVert" anchor="ctr"/>
                </a:tc>
                <a:tc>
                  <a:txBody>
                    <a:bodyPr/>
                    <a:lstStyle/>
                    <a:p>
                      <a:pPr algn="ctr"/>
                      <a:r>
                        <a:rPr kumimoji="1" lang="ja-JP" altLang="en-US" sz="1200" dirty="0" smtClean="0">
                          <a:solidFill>
                            <a:schemeClr val="bg1"/>
                          </a:solidFill>
                        </a:rPr>
                        <a:t>特定</a:t>
                      </a:r>
                      <a:endParaRPr kumimoji="1" lang="ja-JP" altLang="en-US" sz="1200" dirty="0">
                        <a:solidFill>
                          <a:schemeClr val="bg1"/>
                        </a:solidFill>
                      </a:endParaRPr>
                    </a:p>
                  </a:txBody>
                  <a:tcPr vert="eaVert" anchor="ctr"/>
                </a:tc>
                <a:extLst>
                  <a:ext uri="{0D108BD9-81ED-4DB2-BD59-A6C34878D82A}">
                    <a16:rowId xmlns:a16="http://schemas.microsoft.com/office/drawing/2014/main" val="113962473"/>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rPr>
                        <a:t>地域自立支援協議会（各種部会を含む）への参画</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2322375932"/>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地域自立支援協議会の運営</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2058384597"/>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地域診断の実施</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1540153444"/>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個別課題の集積</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975431963"/>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地域課題の抽出（とりまとめ）</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4128205285"/>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地域課題解決のための施策の検討・提案</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732742426"/>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社会資源の改善・開発の提案</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1550457206"/>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多職種協働（チームアプローチ）の展開</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963214589"/>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地域又は圏域での主任同士での情報共有・意見交換</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472125236"/>
                  </a:ext>
                </a:extLst>
              </a:tr>
              <a:tr h="311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個別の支援会議や事業所連絡会等での助言</a:t>
                      </a:r>
                      <a:endParaRPr kumimoji="1" lang="en-US" altLang="ja-JP" sz="1100"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354655899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414940666"/>
              </p:ext>
            </p:extLst>
          </p:nvPr>
        </p:nvGraphicFramePr>
        <p:xfrm>
          <a:off x="6153121" y="3307480"/>
          <a:ext cx="5535213" cy="3550519"/>
        </p:xfrm>
        <a:graphic>
          <a:graphicData uri="http://schemas.openxmlformats.org/drawingml/2006/table">
            <a:tbl>
              <a:tblPr firstRow="1" bandRow="1">
                <a:tableStyleId>{5C22544A-7EE6-4342-B048-85BDC9FD1C3A}</a:tableStyleId>
              </a:tblPr>
              <a:tblGrid>
                <a:gridCol w="4190822">
                  <a:extLst>
                    <a:ext uri="{9D8B030D-6E8A-4147-A177-3AD203B41FA5}">
                      <a16:colId xmlns:a16="http://schemas.microsoft.com/office/drawing/2014/main" val="2099720530"/>
                    </a:ext>
                  </a:extLst>
                </a:gridCol>
                <a:gridCol w="437875">
                  <a:extLst>
                    <a:ext uri="{9D8B030D-6E8A-4147-A177-3AD203B41FA5}">
                      <a16:colId xmlns:a16="http://schemas.microsoft.com/office/drawing/2014/main" val="1651304342"/>
                    </a:ext>
                  </a:extLst>
                </a:gridCol>
                <a:gridCol w="450761">
                  <a:extLst>
                    <a:ext uri="{9D8B030D-6E8A-4147-A177-3AD203B41FA5}">
                      <a16:colId xmlns:a16="http://schemas.microsoft.com/office/drawing/2014/main" val="2478114592"/>
                    </a:ext>
                  </a:extLst>
                </a:gridCol>
                <a:gridCol w="455755">
                  <a:extLst>
                    <a:ext uri="{9D8B030D-6E8A-4147-A177-3AD203B41FA5}">
                      <a16:colId xmlns:a16="http://schemas.microsoft.com/office/drawing/2014/main" val="875384440"/>
                    </a:ext>
                  </a:extLst>
                </a:gridCol>
              </a:tblGrid>
              <a:tr h="492353">
                <a:tc>
                  <a:txBody>
                    <a:bodyP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人材育成</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bg1"/>
                          </a:solidFill>
                          <a:latin typeface="Meiryo UI" panose="020B0604030504040204" pitchFamily="50" charset="-128"/>
                          <a:ea typeface="Meiryo UI" panose="020B0604030504040204" pitchFamily="50" charset="-128"/>
                        </a:rPr>
                        <a:t>（地域の相談支援従事者への指導的役割）</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rPr>
                        <a:t>基幹</a:t>
                      </a:r>
                      <a:endParaRPr kumimoji="1" lang="ja-JP" altLang="en-US" sz="1200" dirty="0">
                        <a:solidFill>
                          <a:schemeClr val="bg1"/>
                        </a:solidFill>
                      </a:endParaRPr>
                    </a:p>
                  </a:txBody>
                  <a:tcPr vert="eaVert" anchor="ctr"/>
                </a:tc>
                <a:tc>
                  <a:txBody>
                    <a:bodyPr/>
                    <a:lstStyle/>
                    <a:p>
                      <a:pPr algn="ctr"/>
                      <a:r>
                        <a:rPr kumimoji="1" lang="ja-JP" altLang="en-US" sz="1200" dirty="0" smtClean="0">
                          <a:solidFill>
                            <a:schemeClr val="bg1"/>
                          </a:solidFill>
                        </a:rPr>
                        <a:t>委託</a:t>
                      </a:r>
                      <a:endParaRPr kumimoji="1" lang="ja-JP" altLang="en-US" sz="1200" dirty="0">
                        <a:solidFill>
                          <a:schemeClr val="bg1"/>
                        </a:solidFill>
                      </a:endParaRPr>
                    </a:p>
                  </a:txBody>
                  <a:tcPr vert="eaVert" anchor="ctr"/>
                </a:tc>
                <a:tc>
                  <a:txBody>
                    <a:bodyPr/>
                    <a:lstStyle/>
                    <a:p>
                      <a:pPr algn="ctr"/>
                      <a:r>
                        <a:rPr kumimoji="1" lang="ja-JP" altLang="en-US" sz="1200" dirty="0" smtClean="0">
                          <a:solidFill>
                            <a:schemeClr val="bg1"/>
                          </a:solidFill>
                        </a:rPr>
                        <a:t>特定</a:t>
                      </a:r>
                      <a:endParaRPr kumimoji="1" lang="ja-JP" altLang="en-US" sz="1200" dirty="0">
                        <a:solidFill>
                          <a:schemeClr val="bg1"/>
                        </a:solidFill>
                      </a:endParaRPr>
                    </a:p>
                  </a:txBody>
                  <a:tcPr vert="eaVert" anchor="ctr"/>
                </a:tc>
                <a:extLst>
                  <a:ext uri="{0D108BD9-81ED-4DB2-BD59-A6C34878D82A}">
                    <a16:rowId xmlns:a16="http://schemas.microsoft.com/office/drawing/2014/main" val="113962473"/>
                  </a:ext>
                </a:extLst>
              </a:tr>
              <a:tr h="5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sng" dirty="0" smtClean="0">
                          <a:latin typeface="Meiryo UI" panose="020B0604030504040204" pitchFamily="50" charset="-128"/>
                          <a:ea typeface="Meiryo UI" panose="020B0604030504040204" pitchFamily="50" charset="-128"/>
                        </a:rPr>
                        <a:t>相談支援従事者初任者及び現任研修の実習受入れ並びに受講生への指導・助言</a:t>
                      </a:r>
                      <a:endParaRPr lang="en-US" altLang="ja-JP" sz="1100" u="sng"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2322375932"/>
                  </a:ext>
                </a:extLst>
              </a:tr>
              <a:tr h="5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sng" dirty="0" smtClean="0">
                          <a:latin typeface="Meiryo UI" panose="020B0604030504040204" pitchFamily="50" charset="-128"/>
                          <a:ea typeface="Meiryo UI" panose="020B0604030504040204" pitchFamily="50" charset="-128"/>
                        </a:rPr>
                        <a:t>大阪府実施の主任相談支援専門員養成研修の企画立案への参画、</a:t>
                      </a:r>
                      <a:endParaRPr lang="en-US" altLang="ja-JP" sz="1100" u="sng"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sng" dirty="0" smtClean="0">
                          <a:latin typeface="Meiryo UI" panose="020B0604030504040204" pitchFamily="50" charset="-128"/>
                          <a:ea typeface="Meiryo UI" panose="020B0604030504040204" pitchFamily="50" charset="-128"/>
                        </a:rPr>
                        <a:t>講師・ファシリテーターとして参画</a:t>
                      </a:r>
                      <a:endParaRPr lang="en-US" altLang="ja-JP" sz="1100" u="sng"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2058384597"/>
                  </a:ext>
                </a:extLst>
              </a:tr>
              <a:tr h="5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latin typeface="Meiryo UI" panose="020B0604030504040204" pitchFamily="50" charset="-128"/>
                          <a:ea typeface="Meiryo UI" panose="020B0604030504040204" pitchFamily="50" charset="-128"/>
                        </a:rPr>
                        <a:t>地域の相談支援専門員への実地教育（</a:t>
                      </a:r>
                      <a:r>
                        <a:rPr kumimoji="1" lang="en-US" altLang="ja-JP" sz="1100" b="0" u="none" dirty="0" smtClean="0">
                          <a:latin typeface="Meiryo UI" panose="020B0604030504040204" pitchFamily="50" charset="-128"/>
                          <a:ea typeface="Meiryo UI" panose="020B0604030504040204" pitchFamily="50" charset="-128"/>
                        </a:rPr>
                        <a:t>OJT</a:t>
                      </a:r>
                      <a:r>
                        <a:rPr kumimoji="1" lang="ja-JP" altLang="en-US" sz="1100" b="0" u="none" dirty="0" smtClean="0">
                          <a:latin typeface="Meiryo UI" panose="020B0604030504040204" pitchFamily="50" charset="-128"/>
                          <a:ea typeface="Meiryo UI" panose="020B0604030504040204" pitchFamily="50" charset="-128"/>
                        </a:rPr>
                        <a:t>）の体制づくり、スーパービジョンの実施</a:t>
                      </a:r>
                      <a:endParaRPr kumimoji="1" lang="en-US" altLang="ja-JP" sz="1100" b="0" u="none"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1540153444"/>
                  </a:ext>
                </a:extLst>
              </a:tr>
              <a:tr h="5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latin typeface="Meiryo UI" panose="020B0604030504040204" pitchFamily="50" charset="-128"/>
                          <a:ea typeface="Meiryo UI" panose="020B0604030504040204" pitchFamily="50" charset="-128"/>
                        </a:rPr>
                        <a:t>地域の相談支援専門員のスキルアップのための研修の企画・運営</a:t>
                      </a:r>
                      <a:endParaRPr kumimoji="1" lang="en-US" altLang="ja-JP" sz="1100" b="0" u="none"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4128205285"/>
                  </a:ext>
                </a:extLst>
              </a:tr>
              <a:tr h="327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latin typeface="Meiryo UI" panose="020B0604030504040204" pitchFamily="50" charset="-128"/>
                          <a:ea typeface="Meiryo UI" panose="020B0604030504040204" pitchFamily="50" charset="-128"/>
                        </a:rPr>
                        <a:t>上記研修の実施及び講師・ファシリテーターとして参画</a:t>
                      </a:r>
                      <a:endParaRPr kumimoji="1" lang="en-US" altLang="ja-JP" sz="1100" b="0" u="none"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732742426"/>
                  </a:ext>
                </a:extLst>
              </a:tr>
              <a:tr h="54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latin typeface="Meiryo UI" panose="020B0604030504040204" pitchFamily="50" charset="-128"/>
                          <a:ea typeface="Meiryo UI" panose="020B0604030504040204" pitchFamily="50" charset="-128"/>
                        </a:rPr>
                        <a:t>支援困難ケース等に対応する相談支援専門員への指導・助言</a:t>
                      </a:r>
                      <a:endParaRPr kumimoji="1" lang="en-US" altLang="ja-JP" sz="1100" b="0" u="none"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tc>
                  <a:txBody>
                    <a:bodyPr/>
                    <a:lstStyle/>
                    <a:p>
                      <a:pPr algn="ctr"/>
                      <a:r>
                        <a:rPr kumimoji="1" lang="ja-JP" altLang="en-US" sz="1100" dirty="0" smtClean="0"/>
                        <a:t>○</a:t>
                      </a:r>
                      <a:endParaRPr kumimoji="1" lang="ja-JP" altLang="en-US" sz="1100" dirty="0"/>
                    </a:p>
                  </a:txBody>
                  <a:tcPr anchor="ctr"/>
                </a:tc>
                <a:extLst>
                  <a:ext uri="{0D108BD9-81ED-4DB2-BD59-A6C34878D82A}">
                    <a16:rowId xmlns:a16="http://schemas.microsoft.com/office/drawing/2014/main" val="3528471684"/>
                  </a:ext>
                </a:extLst>
              </a:tr>
            </a:tbl>
          </a:graphicData>
        </a:graphic>
      </p:graphicFrame>
      <p:sp>
        <p:nvSpPr>
          <p:cNvPr id="4" name="テキスト ボックス 3"/>
          <p:cNvSpPr txBox="1"/>
          <p:nvPr/>
        </p:nvSpPr>
        <p:spPr>
          <a:xfrm>
            <a:off x="8930716" y="3094949"/>
            <a:ext cx="2771913" cy="246221"/>
          </a:xfrm>
          <a:prstGeom prst="rect">
            <a:avLst/>
          </a:prstGeom>
          <a:noFill/>
        </p:spPr>
        <p:txBody>
          <a:bodyPr wrap="none" rtlCol="0">
            <a:spAutoFit/>
          </a:bodyPr>
          <a:lstStyle/>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◎は強く推進していくことが求められる役割</a:t>
            </a:r>
            <a:endParaRPr kumimoji="1" lang="ja-JP" altLang="en-US"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9313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1427785" y="6602059"/>
            <a:ext cx="764215" cy="365125"/>
          </a:xfrm>
        </p:spPr>
        <p:txBody>
          <a:bodyPr/>
          <a:lstStyle/>
          <a:p>
            <a:r>
              <a:rPr lang="en-US" altLang="ja-JP" sz="1600" dirty="0">
                <a:latin typeface="Meiryo UI" panose="020B0604030504040204" pitchFamily="50" charset="-128"/>
                <a:ea typeface="Meiryo UI" panose="020B0604030504040204" pitchFamily="50" charset="-128"/>
              </a:rPr>
              <a:t>13</a:t>
            </a:r>
            <a:endParaRPr lang="en-US" sz="1600" dirty="0">
              <a:latin typeface="Meiryo UI" panose="020B0604030504040204" pitchFamily="50" charset="-128"/>
              <a:ea typeface="Meiryo UI" panose="020B0604030504040204" pitchFamily="50" charset="-128"/>
            </a:endParaRPr>
          </a:p>
        </p:txBody>
      </p:sp>
      <p:sp>
        <p:nvSpPr>
          <p:cNvPr id="4" name="楕円 3"/>
          <p:cNvSpPr/>
          <p:nvPr/>
        </p:nvSpPr>
        <p:spPr>
          <a:xfrm>
            <a:off x="582430" y="941506"/>
            <a:ext cx="10991014" cy="4756479"/>
          </a:xfrm>
          <a:prstGeom prst="ellipse">
            <a:avLst/>
          </a:prstGeom>
          <a:ln w="41275" cmpd="dbl">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cxnSp>
        <p:nvCxnSpPr>
          <p:cNvPr id="84" name="直線コネクタ 83"/>
          <p:cNvCxnSpPr/>
          <p:nvPr/>
        </p:nvCxnSpPr>
        <p:spPr>
          <a:xfrm flipV="1">
            <a:off x="4616829" y="4643536"/>
            <a:ext cx="3530896" cy="14824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4487680" y="2735339"/>
            <a:ext cx="4473243" cy="190969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54" idx="2"/>
          </p:cNvCxnSpPr>
          <p:nvPr/>
        </p:nvCxnSpPr>
        <p:spPr>
          <a:xfrm>
            <a:off x="2872746" y="2823491"/>
            <a:ext cx="724997" cy="152789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楕円 51"/>
          <p:cNvSpPr/>
          <p:nvPr/>
        </p:nvSpPr>
        <p:spPr>
          <a:xfrm>
            <a:off x="3765556" y="1475259"/>
            <a:ext cx="4686256" cy="2958353"/>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六角形 31"/>
          <p:cNvSpPr/>
          <p:nvPr/>
        </p:nvSpPr>
        <p:spPr>
          <a:xfrm>
            <a:off x="4047337" y="2862533"/>
            <a:ext cx="1416096" cy="937042"/>
          </a:xfrm>
          <a:prstGeom prst="hexagon">
            <a:avLst/>
          </a:prstGeom>
          <a:solidFill>
            <a:srgbClr val="F3C553"/>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初任者研修</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現任研修の</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実習受入れ</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33" name="六角形 32"/>
          <p:cNvSpPr/>
          <p:nvPr/>
        </p:nvSpPr>
        <p:spPr>
          <a:xfrm>
            <a:off x="6702205" y="2860193"/>
            <a:ext cx="1424159" cy="937042"/>
          </a:xfrm>
          <a:prstGeom prst="hexagon">
            <a:avLst/>
          </a:prstGeom>
          <a:solidFill>
            <a:srgbClr val="F3C553"/>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研修会</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勉強会</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事例検討</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34" name="六角形 33"/>
          <p:cNvSpPr/>
          <p:nvPr/>
        </p:nvSpPr>
        <p:spPr>
          <a:xfrm>
            <a:off x="5396943" y="1578043"/>
            <a:ext cx="1404900" cy="937042"/>
          </a:xfrm>
          <a:prstGeom prst="hexagon">
            <a:avLst/>
          </a:prstGeom>
          <a:solidFill>
            <a:srgbClr val="F3C553"/>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実地教育</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OJT</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222099" y="2835837"/>
            <a:ext cx="1886857" cy="957943"/>
          </a:xfrm>
          <a:prstGeom prst="round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主任相談支援専門員</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u="sng" dirty="0" smtClean="0">
                <a:solidFill>
                  <a:schemeClr val="tx1"/>
                </a:solidFill>
                <a:latin typeface="BIZ UDPゴシック" panose="020B0400000000000000" pitchFamily="50" charset="-128"/>
                <a:ea typeface="BIZ UDPゴシック" panose="020B0400000000000000" pitchFamily="50" charset="-128"/>
              </a:rPr>
              <a:t>基幹</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相談支援センター）</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6" name="角丸四角形 5"/>
          <p:cNvSpPr/>
          <p:nvPr/>
        </p:nvSpPr>
        <p:spPr>
          <a:xfrm>
            <a:off x="5155965" y="5219014"/>
            <a:ext cx="1886857" cy="957943"/>
          </a:xfrm>
          <a:prstGeom prst="round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主任相談支援専門員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u="sng" dirty="0" smtClean="0">
                <a:solidFill>
                  <a:schemeClr val="tx1"/>
                </a:solidFill>
                <a:latin typeface="BIZ UDPゴシック" panose="020B0400000000000000" pitchFamily="50" charset="-128"/>
                <a:ea typeface="BIZ UDPゴシック" panose="020B0400000000000000" pitchFamily="50" charset="-128"/>
              </a:rPr>
              <a:t>委託</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相談支援事業所）</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7" name="角丸四角形 6"/>
          <p:cNvSpPr/>
          <p:nvPr/>
        </p:nvSpPr>
        <p:spPr>
          <a:xfrm>
            <a:off x="10130837" y="2694642"/>
            <a:ext cx="1886857" cy="957943"/>
          </a:xfrm>
          <a:prstGeom prst="round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主任相談支援専門員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100" u="sng" dirty="0" smtClean="0">
                <a:solidFill>
                  <a:schemeClr val="tx1"/>
                </a:solidFill>
                <a:latin typeface="BIZ UDPゴシック" panose="020B0400000000000000" pitchFamily="50" charset="-128"/>
                <a:ea typeface="BIZ UDPゴシック" panose="020B0400000000000000" pitchFamily="50" charset="-128"/>
              </a:rPr>
              <a:t>指定特定</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相談支援</a:t>
            </a:r>
            <a:endParaRPr kumimoji="1" lang="en-US" altLang="ja-JP" sz="11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事業所）</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9" name="タイトル 1"/>
          <p:cNvSpPr txBox="1">
            <a:spLocks/>
          </p:cNvSpPr>
          <p:nvPr/>
        </p:nvSpPr>
        <p:spPr>
          <a:xfrm>
            <a:off x="1237141" y="306597"/>
            <a:ext cx="10290272" cy="506878"/>
          </a:xfrm>
          <a:prstGeom prst="rect">
            <a:avLst/>
          </a:prstGeom>
        </p:spPr>
        <p:txBody>
          <a:bodyPr>
            <a:normAutofit lnSpcReduction="10000"/>
          </a:bodyPr>
          <a:lst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a:lstStyle>
          <a:p>
            <a:pPr algn="l"/>
            <a:r>
              <a:rPr lang="ja-JP" altLang="en-US" sz="3200" b="1" spc="-150" dirty="0">
                <a:latin typeface="Meiryo UI" panose="020B0604030504040204" pitchFamily="50" charset="-128"/>
                <a:ea typeface="Meiryo UI" panose="020B0604030504040204" pitchFamily="50" charset="-128"/>
              </a:rPr>
              <a:t>９</a:t>
            </a:r>
            <a:r>
              <a:rPr lang="ja-JP" altLang="en-US" sz="3200" b="1" spc="-150" dirty="0" smtClean="0">
                <a:latin typeface="Meiryo UI" panose="020B0604030504040204" pitchFamily="50" charset="-128"/>
                <a:ea typeface="Meiryo UI" panose="020B0604030504040204" pitchFamily="50" charset="-128"/>
              </a:rPr>
              <a:t>．</a:t>
            </a:r>
            <a:r>
              <a:rPr lang="ja-JP" altLang="en-US" sz="3200" b="1" spc="-150" dirty="0" smtClean="0">
                <a:latin typeface="Meiryo UI" panose="020B0604030504040204" pitchFamily="50" charset="-128"/>
                <a:ea typeface="Meiryo UI" panose="020B0604030504040204" pitchFamily="50" charset="-128"/>
              </a:rPr>
              <a:t>大阪府における主任相談支援専門員の活動イメージ</a:t>
            </a:r>
            <a:endParaRPr lang="ja-JP" altLang="en-US" sz="3200" b="1" spc="-150" dirty="0">
              <a:latin typeface="Meiryo UI" panose="020B0604030504040204" pitchFamily="50" charset="-128"/>
              <a:ea typeface="Meiryo UI" panose="020B0604030504040204" pitchFamily="50" charset="-128"/>
            </a:endParaRPr>
          </a:p>
        </p:txBody>
      </p:sp>
      <p:sp>
        <p:nvSpPr>
          <p:cNvPr id="12" name="片側の 2 つの角を丸めた四角形 11"/>
          <p:cNvSpPr/>
          <p:nvPr/>
        </p:nvSpPr>
        <p:spPr>
          <a:xfrm>
            <a:off x="8071671" y="5663082"/>
            <a:ext cx="3360444" cy="454813"/>
          </a:xfrm>
          <a:prstGeom prst="round2SameRect">
            <a:avLst/>
          </a:prstGeom>
          <a:solidFill>
            <a:srgbClr val="90E54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大阪府</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片側の 2 つの角を丸めた四角形 12"/>
          <p:cNvSpPr/>
          <p:nvPr/>
        </p:nvSpPr>
        <p:spPr>
          <a:xfrm>
            <a:off x="600148" y="5662346"/>
            <a:ext cx="3658617" cy="472433"/>
          </a:xfrm>
          <a:prstGeom prst="round2SameRect">
            <a:avLst/>
          </a:prstGeom>
          <a:solidFill>
            <a:srgbClr val="90E54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市町村（地域</a:t>
            </a:r>
            <a:r>
              <a:rPr kumimoji="1" lang="ja-JP" altLang="en-US" sz="1400" dirty="0" smtClean="0">
                <a:solidFill>
                  <a:schemeClr val="tx1"/>
                </a:solidFill>
                <a:latin typeface="Meiryo UI" panose="020B0604030504040204" pitchFamily="50" charset="-128"/>
                <a:ea typeface="Meiryo UI" panose="020B0604030504040204" pitchFamily="50" charset="-128"/>
              </a:rPr>
              <a:t>自立</a:t>
            </a:r>
            <a:r>
              <a:rPr kumimoji="1" lang="ja-JP" altLang="en-US" sz="1400" dirty="0" smtClean="0">
                <a:solidFill>
                  <a:schemeClr val="tx1"/>
                </a:solidFill>
                <a:latin typeface="Meiryo UI" panose="020B0604030504040204" pitchFamily="50" charset="-128"/>
                <a:ea typeface="Meiryo UI" panose="020B0604030504040204" pitchFamily="50" charset="-128"/>
              </a:rPr>
              <a:t>支援協議会）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7" name="台形 16"/>
          <p:cNvSpPr/>
          <p:nvPr/>
        </p:nvSpPr>
        <p:spPr>
          <a:xfrm>
            <a:off x="2965791" y="4219217"/>
            <a:ext cx="1733763" cy="472167"/>
          </a:xfrm>
          <a:prstGeom prst="trapezoid">
            <a:avLst/>
          </a:prstGeom>
          <a:solidFill>
            <a:srgbClr val="32AC8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自立支援協議会</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（相談支援部会）</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3" name="角丸四角形 2"/>
          <p:cNvSpPr/>
          <p:nvPr/>
        </p:nvSpPr>
        <p:spPr>
          <a:xfrm>
            <a:off x="52868" y="6129245"/>
            <a:ext cx="2354872" cy="568584"/>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相談支援体制の構築</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1000" dirty="0" smtClean="0">
                <a:solidFill>
                  <a:schemeClr val="tx1"/>
                </a:solidFill>
                <a:latin typeface="BIZ UDPゴシック" panose="020B0400000000000000" pitchFamily="50" charset="-128"/>
                <a:ea typeface="BIZ UDPゴシック" panose="020B0400000000000000" pitchFamily="50" charset="-128"/>
              </a:rPr>
              <a:t>3</a:t>
            </a:r>
            <a:r>
              <a:rPr kumimoji="1" lang="ja-JP" altLang="en-US" sz="1000" dirty="0">
                <a:solidFill>
                  <a:schemeClr val="tx1"/>
                </a:solidFill>
                <a:latin typeface="BIZ UDPゴシック" panose="020B0400000000000000" pitchFamily="50" charset="-128"/>
                <a:ea typeface="BIZ UDPゴシック" panose="020B0400000000000000" pitchFamily="50" charset="-128"/>
              </a:rPr>
              <a:t>層</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構造に対する適切かつ計画的な</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主任</a:t>
            </a:r>
            <a:r>
              <a:rPr kumimoji="1" lang="ja-JP" altLang="en-US" sz="1000" dirty="0">
                <a:solidFill>
                  <a:schemeClr val="tx1"/>
                </a:solidFill>
                <a:latin typeface="BIZ UDPゴシック" panose="020B0400000000000000" pitchFamily="50" charset="-128"/>
                <a:ea typeface="BIZ UDPゴシック" panose="020B0400000000000000" pitchFamily="50" charset="-128"/>
              </a:rPr>
              <a:t>相談支援</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専門員の配置）</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21" name="角丸四角形 20"/>
          <p:cNvSpPr/>
          <p:nvPr/>
        </p:nvSpPr>
        <p:spPr>
          <a:xfrm>
            <a:off x="2499521" y="6132262"/>
            <a:ext cx="2111258" cy="560032"/>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自立</a:t>
            </a:r>
            <a:r>
              <a:rPr kumimoji="1" lang="ja-JP" altLang="en-US" sz="1000" dirty="0">
                <a:solidFill>
                  <a:schemeClr val="tx1"/>
                </a:solidFill>
                <a:latin typeface="BIZ UDPゴシック" panose="020B0400000000000000" pitchFamily="50" charset="-128"/>
                <a:ea typeface="BIZ UDPゴシック" panose="020B0400000000000000" pitchFamily="50" charset="-128"/>
              </a:rPr>
              <a:t>支援協議会に</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おける</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主任相談支援専門員の</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位置づけ</a:t>
            </a:r>
            <a:r>
              <a:rPr kumimoji="1" lang="ja-JP" altLang="en-US" sz="1000" dirty="0">
                <a:solidFill>
                  <a:schemeClr val="tx1"/>
                </a:solidFill>
                <a:latin typeface="BIZ UDPゴシック" panose="020B0400000000000000" pitchFamily="50" charset="-128"/>
                <a:ea typeface="BIZ UDPゴシック" panose="020B0400000000000000" pitchFamily="50" charset="-128"/>
              </a:rPr>
              <a:t>の</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明確化</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23" name="角丸四角形 22"/>
          <p:cNvSpPr/>
          <p:nvPr/>
        </p:nvSpPr>
        <p:spPr>
          <a:xfrm>
            <a:off x="7228334" y="6113797"/>
            <a:ext cx="1791696" cy="568585"/>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市町村</a:t>
            </a:r>
            <a:r>
              <a:rPr kumimoji="1" lang="ja-JP" altLang="en-US" sz="1050" dirty="0">
                <a:solidFill>
                  <a:schemeClr val="tx1"/>
                </a:solidFill>
                <a:latin typeface="BIZ UDPゴシック" panose="020B0400000000000000" pitchFamily="50" charset="-128"/>
                <a:ea typeface="BIZ UDPゴシック" panose="020B0400000000000000" pitchFamily="50" charset="-128"/>
              </a:rPr>
              <a:t>へ</a:t>
            </a: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の主任相談支援専門員配置</a:t>
            </a:r>
            <a:r>
              <a:rPr kumimoji="1" lang="ja-JP" altLang="en-US" sz="1050" dirty="0">
                <a:solidFill>
                  <a:schemeClr val="tx1"/>
                </a:solidFill>
                <a:latin typeface="BIZ UDPゴシック" panose="020B0400000000000000" pitchFamily="50" charset="-128"/>
                <a:ea typeface="BIZ UDPゴシック" panose="020B0400000000000000" pitchFamily="50" charset="-128"/>
              </a:rPr>
              <a:t>の</a:t>
            </a: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働きかけ</a:t>
            </a:r>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（好事例紹介等）</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9058511" y="6120033"/>
            <a:ext cx="1465936" cy="560032"/>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主任相談支援専門員養成研修の実施</a:t>
            </a:r>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sp>
        <p:nvSpPr>
          <p:cNvPr id="25" name="角丸四角形 24"/>
          <p:cNvSpPr/>
          <p:nvPr/>
        </p:nvSpPr>
        <p:spPr>
          <a:xfrm>
            <a:off x="10559249" y="6113619"/>
            <a:ext cx="1458446" cy="560032"/>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フォローアップ連絡会等の情報提供</a:t>
            </a: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及び</a:t>
            </a:r>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意見</a:t>
            </a:r>
            <a:r>
              <a:rPr kumimoji="1" lang="ja-JP" altLang="en-US" sz="1050" dirty="0">
                <a:solidFill>
                  <a:schemeClr val="tx1"/>
                </a:solidFill>
                <a:latin typeface="BIZ UDPゴシック" panose="020B0400000000000000" pitchFamily="50" charset="-128"/>
                <a:ea typeface="BIZ UDPゴシック" panose="020B0400000000000000" pitchFamily="50" charset="-128"/>
              </a:rPr>
              <a:t>交換の場の提供</a:t>
            </a:r>
          </a:p>
        </p:txBody>
      </p:sp>
      <p:sp>
        <p:nvSpPr>
          <p:cNvPr id="26" name="台形 25"/>
          <p:cNvSpPr/>
          <p:nvPr/>
        </p:nvSpPr>
        <p:spPr>
          <a:xfrm>
            <a:off x="8168970" y="3950174"/>
            <a:ext cx="1805628" cy="499058"/>
          </a:xfrm>
          <a:prstGeom prst="trapezoid">
            <a:avLst/>
          </a:prstGeom>
          <a:solidFill>
            <a:srgbClr val="32AC8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事業所連絡会等</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p:txBody>
      </p:sp>
      <p:sp>
        <p:nvSpPr>
          <p:cNvPr id="30" name="台形 29"/>
          <p:cNvSpPr/>
          <p:nvPr/>
        </p:nvSpPr>
        <p:spPr>
          <a:xfrm>
            <a:off x="1978047" y="2030297"/>
            <a:ext cx="1770220" cy="516195"/>
          </a:xfrm>
          <a:prstGeom prst="trapezoid">
            <a:avLst/>
          </a:prstGeom>
          <a:solidFill>
            <a:srgbClr val="32AC8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主任連絡会</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31" name="台形 30"/>
          <p:cNvSpPr/>
          <p:nvPr/>
        </p:nvSpPr>
        <p:spPr>
          <a:xfrm>
            <a:off x="8177735" y="2014014"/>
            <a:ext cx="1848210" cy="471512"/>
          </a:xfrm>
          <a:prstGeom prst="trapezoid">
            <a:avLst/>
          </a:prstGeom>
          <a:solidFill>
            <a:srgbClr val="32AC8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多職種協働</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7781" y="2622708"/>
            <a:ext cx="360000" cy="360000"/>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7466" y="2597630"/>
            <a:ext cx="360000" cy="360000"/>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8684" y="1372347"/>
            <a:ext cx="360000" cy="360000"/>
          </a:xfrm>
          <a:prstGeom prst="rect">
            <a:avLst/>
          </a:prstGeom>
        </p:spPr>
      </p:pic>
      <p:pic>
        <p:nvPicPr>
          <p:cNvPr id="41" name="図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890" y="2059259"/>
            <a:ext cx="923449" cy="923449"/>
          </a:xfrm>
          <a:prstGeom prst="rect">
            <a:avLst/>
          </a:prstGeom>
        </p:spPr>
      </p:pic>
      <p:pic>
        <p:nvPicPr>
          <p:cNvPr id="42" name="図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8678" y="4513493"/>
            <a:ext cx="923449" cy="923449"/>
          </a:xfrm>
          <a:prstGeom prst="rect">
            <a:avLst/>
          </a:prstGeom>
        </p:spPr>
      </p:pic>
      <p:pic>
        <p:nvPicPr>
          <p:cNvPr id="43" name="図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9994" y="1888569"/>
            <a:ext cx="923449" cy="923449"/>
          </a:xfrm>
          <a:prstGeom prst="rect">
            <a:avLst/>
          </a:prstGeom>
        </p:spPr>
      </p:pic>
      <p:pic>
        <p:nvPicPr>
          <p:cNvPr id="45" name="図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9198" y="1450727"/>
            <a:ext cx="685502" cy="685502"/>
          </a:xfrm>
          <a:prstGeom prst="rect">
            <a:avLst/>
          </a:prstGeom>
        </p:spPr>
      </p:pic>
      <p:pic>
        <p:nvPicPr>
          <p:cNvPr id="46" name="図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7129" y="3404761"/>
            <a:ext cx="946621" cy="946621"/>
          </a:xfrm>
          <a:prstGeom prst="rect">
            <a:avLst/>
          </a:prstGeom>
        </p:spPr>
      </p:pic>
      <p:pic>
        <p:nvPicPr>
          <p:cNvPr id="47" name="図 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02159" y="3366294"/>
            <a:ext cx="771174" cy="771174"/>
          </a:xfrm>
          <a:prstGeom prst="rect">
            <a:avLst/>
          </a:prstGeom>
        </p:spPr>
      </p:pic>
      <p:pic>
        <p:nvPicPr>
          <p:cNvPr id="48" name="図 4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68970" y="1622156"/>
            <a:ext cx="473464" cy="473464"/>
          </a:xfrm>
          <a:prstGeom prst="rect">
            <a:avLst/>
          </a:prstGeom>
        </p:spPr>
      </p:pic>
      <p:pic>
        <p:nvPicPr>
          <p:cNvPr id="49" name="図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51787" y="1199436"/>
            <a:ext cx="871918" cy="871918"/>
          </a:xfrm>
          <a:prstGeom prst="rect">
            <a:avLst/>
          </a:prstGeom>
        </p:spPr>
      </p:pic>
      <p:pic>
        <p:nvPicPr>
          <p:cNvPr id="50" name="図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17711" y="1505725"/>
            <a:ext cx="602398" cy="602398"/>
          </a:xfrm>
          <a:prstGeom prst="rect">
            <a:avLst/>
          </a:prstGeom>
        </p:spPr>
      </p:pic>
      <p:sp>
        <p:nvSpPr>
          <p:cNvPr id="53" name="正方形/長方形 52"/>
          <p:cNvSpPr/>
          <p:nvPr/>
        </p:nvSpPr>
        <p:spPr>
          <a:xfrm>
            <a:off x="4216792" y="1973903"/>
            <a:ext cx="1280544" cy="472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ＯＪＴ</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2126388" y="2546492"/>
            <a:ext cx="1492716" cy="27699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情報共有・意見交換</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8082866" y="2490083"/>
            <a:ext cx="2021707" cy="27699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医療・福祉・教育等との連携</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56" name="テキスト ボックス 55"/>
          <p:cNvSpPr txBox="1"/>
          <p:nvPr/>
        </p:nvSpPr>
        <p:spPr>
          <a:xfrm>
            <a:off x="7853273" y="4468896"/>
            <a:ext cx="2416046"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個別</a:t>
            </a:r>
            <a:r>
              <a:rPr kumimoji="1" lang="ja-JP" altLang="en-US" sz="1200" dirty="0" smtClean="0">
                <a:latin typeface="BIZ UDPゴシック" panose="020B0400000000000000" pitchFamily="50" charset="-128"/>
                <a:ea typeface="BIZ UDPゴシック" panose="020B0400000000000000" pitchFamily="50" charset="-128"/>
              </a:rPr>
              <a:t>課題の集積・地域診断の実施</a:t>
            </a:r>
            <a:endParaRPr kumimoji="1" lang="en-US" altLang="ja-JP" sz="1200" dirty="0" smtClean="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地域課題</a:t>
            </a:r>
            <a:r>
              <a:rPr kumimoji="1" lang="ja-JP" altLang="en-US" sz="1200" dirty="0" smtClean="0">
                <a:latin typeface="BIZ UDPゴシック" panose="020B0400000000000000" pitchFamily="50" charset="-128"/>
                <a:ea typeface="BIZ UDPゴシック" panose="020B0400000000000000" pitchFamily="50" charset="-128"/>
              </a:rPr>
              <a:t>の抽出</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58" name="テキスト ボックス 57"/>
          <p:cNvSpPr txBox="1"/>
          <p:nvPr/>
        </p:nvSpPr>
        <p:spPr>
          <a:xfrm>
            <a:off x="2767903" y="4691384"/>
            <a:ext cx="214507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1200" dirty="0" smtClean="0">
                <a:latin typeface="BIZ UDPゴシック" panose="020B0400000000000000" pitchFamily="50" charset="-128"/>
                <a:ea typeface="BIZ UDPゴシック" panose="020B0400000000000000" pitchFamily="50" charset="-128"/>
              </a:rPr>
              <a:t>運営</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地域課題解決のための施策の検討・提案</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75" name="上下矢印 74"/>
          <p:cNvSpPr/>
          <p:nvPr/>
        </p:nvSpPr>
        <p:spPr>
          <a:xfrm>
            <a:off x="1635502" y="4219217"/>
            <a:ext cx="801675" cy="1440438"/>
          </a:xfrm>
          <a:prstGeom prst="upDownArrow">
            <a:avLst>
              <a:gd name="adj1" fmla="val 50000"/>
              <a:gd name="adj2" fmla="val 4624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連携・協働</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77" name="上矢印 76"/>
          <p:cNvSpPr/>
          <p:nvPr/>
        </p:nvSpPr>
        <p:spPr>
          <a:xfrm>
            <a:off x="10540350" y="4193822"/>
            <a:ext cx="801675" cy="1466415"/>
          </a:xfrm>
          <a:prstGeom prst="upArrow">
            <a:avLst/>
          </a:prstGeom>
          <a:solidFill>
            <a:srgbClr val="F3C553"/>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solidFill>
                  <a:schemeClr val="tx1"/>
                </a:solidFill>
                <a:latin typeface="BIZ UDPゴシック" panose="020B0400000000000000" pitchFamily="50" charset="-128"/>
                <a:ea typeface="BIZ UDPゴシック" panose="020B0400000000000000" pitchFamily="50" charset="-128"/>
              </a:rPr>
              <a:t>養成</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pic>
        <p:nvPicPr>
          <p:cNvPr id="78" name="図 7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89944" y="2427551"/>
            <a:ext cx="1057032" cy="1057032"/>
          </a:xfrm>
          <a:prstGeom prst="rect">
            <a:avLst/>
          </a:prstGeom>
        </p:spPr>
      </p:pic>
      <p:sp>
        <p:nvSpPr>
          <p:cNvPr id="79" name="上矢印 78"/>
          <p:cNvSpPr/>
          <p:nvPr/>
        </p:nvSpPr>
        <p:spPr>
          <a:xfrm>
            <a:off x="781365" y="4229293"/>
            <a:ext cx="801675" cy="1440438"/>
          </a:xfrm>
          <a:prstGeom prst="upArrow">
            <a:avLst/>
          </a:prstGeom>
          <a:solidFill>
            <a:srgbClr val="F3C553"/>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人材</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育成</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cxnSp>
        <p:nvCxnSpPr>
          <p:cNvPr id="89" name="直線コネクタ 88"/>
          <p:cNvCxnSpPr/>
          <p:nvPr/>
        </p:nvCxnSpPr>
        <p:spPr>
          <a:xfrm>
            <a:off x="10745117" y="909440"/>
            <a:ext cx="810350" cy="0"/>
          </a:xfrm>
          <a:prstGeom prst="line">
            <a:avLst/>
          </a:prstGeom>
          <a:ln w="38100" cmpd="dbl">
            <a:solidFill>
              <a:srgbClr val="FF111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10745117" y="1180604"/>
            <a:ext cx="842399" cy="124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8871352" y="780181"/>
            <a:ext cx="1877437" cy="261610"/>
          </a:xfrm>
          <a:prstGeom prst="rect">
            <a:avLst/>
          </a:prstGeom>
          <a:noFill/>
        </p:spPr>
        <p:txBody>
          <a:bodyPr wrap="non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主任相談支援専門員の連携</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96" name="テキスト ボックス 95"/>
          <p:cNvSpPr txBox="1"/>
          <p:nvPr/>
        </p:nvSpPr>
        <p:spPr>
          <a:xfrm>
            <a:off x="9550201" y="1064355"/>
            <a:ext cx="1172116" cy="261610"/>
          </a:xfrm>
          <a:prstGeom prst="rect">
            <a:avLst/>
          </a:prstGeom>
          <a:noFill/>
        </p:spPr>
        <p:txBody>
          <a:bodyPr wrap="none" rtlCol="0">
            <a:spAutoFit/>
          </a:bodyPr>
          <a:lstStyle/>
          <a:p>
            <a:r>
              <a:rPr kumimoji="1" lang="ja-JP" altLang="en-US" sz="1100" dirty="0" smtClean="0">
                <a:latin typeface="BIZ UDPゴシック" panose="020B0400000000000000" pitchFamily="50" charset="-128"/>
                <a:ea typeface="BIZ UDPゴシック" panose="020B0400000000000000" pitchFamily="50" charset="-128"/>
              </a:rPr>
              <a:t>地域課題の集積</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97" name="テキスト ボックス 96"/>
          <p:cNvSpPr txBox="1"/>
          <p:nvPr/>
        </p:nvSpPr>
        <p:spPr>
          <a:xfrm>
            <a:off x="3233815" y="1300171"/>
            <a:ext cx="1821231" cy="461665"/>
          </a:xfrm>
          <a:prstGeom prst="rect">
            <a:avLst/>
          </a:prstGeom>
          <a:noFill/>
        </p:spPr>
        <p:txBody>
          <a:bodyPr wrap="square" rtlCol="0">
            <a:spAutoFit/>
          </a:bodyPr>
          <a:lstStyle/>
          <a:p>
            <a:r>
              <a:rPr kumimoji="1" lang="ja-JP" altLang="en-US" sz="2400" b="1" dirty="0" smtClean="0">
                <a:solidFill>
                  <a:srgbClr val="32AC8F"/>
                </a:solidFill>
                <a:latin typeface="BIZ UDPゴシック" panose="020B0400000000000000" pitchFamily="50" charset="-128"/>
                <a:ea typeface="BIZ UDPゴシック" panose="020B0400000000000000" pitchFamily="50" charset="-128"/>
              </a:rPr>
              <a:t>地域づくり</a:t>
            </a:r>
            <a:endParaRPr kumimoji="1" lang="ja-JP" altLang="en-US" sz="2400" b="1" dirty="0">
              <a:solidFill>
                <a:srgbClr val="32AC8F"/>
              </a:solidFill>
              <a:latin typeface="BIZ UDPゴシック" panose="020B0400000000000000" pitchFamily="50" charset="-128"/>
              <a:ea typeface="BIZ UDPゴシック" panose="020B0400000000000000" pitchFamily="50" charset="-128"/>
            </a:endParaRPr>
          </a:p>
        </p:txBody>
      </p:sp>
      <p:sp>
        <p:nvSpPr>
          <p:cNvPr id="98" name="テキスト ボックス 97"/>
          <p:cNvSpPr txBox="1"/>
          <p:nvPr/>
        </p:nvSpPr>
        <p:spPr>
          <a:xfrm>
            <a:off x="5412010" y="3631620"/>
            <a:ext cx="1415772" cy="461665"/>
          </a:xfrm>
          <a:prstGeom prst="rect">
            <a:avLst/>
          </a:prstGeom>
          <a:noFill/>
        </p:spPr>
        <p:txBody>
          <a:bodyPr wrap="none" rtlCol="0">
            <a:spAutoFit/>
          </a:bodyPr>
          <a:lstStyle/>
          <a:p>
            <a:r>
              <a:rPr kumimoji="1" lang="ja-JP" altLang="en-US" sz="2400" b="1" dirty="0" smtClean="0">
                <a:solidFill>
                  <a:srgbClr val="F3C553"/>
                </a:solidFill>
                <a:latin typeface="BIZ UDPゴシック" panose="020B0400000000000000" pitchFamily="50" charset="-128"/>
                <a:ea typeface="BIZ UDPゴシック" panose="020B0400000000000000" pitchFamily="50" charset="-128"/>
              </a:rPr>
              <a:t>人材育成</a:t>
            </a:r>
            <a:endParaRPr kumimoji="1" lang="ja-JP" altLang="en-US" sz="2400" b="1" dirty="0">
              <a:solidFill>
                <a:srgbClr val="F3C553"/>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34720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しずく">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5243</TotalTime>
  <Words>1053</Words>
  <Application>Microsoft Office PowerPoint</Application>
  <PresentationFormat>ワイド画面</PresentationFormat>
  <Paragraphs>154</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BIZ UDPゴシック</vt:lpstr>
      <vt:lpstr>BIZ UDゴシック</vt:lpstr>
      <vt:lpstr>Meiryo UI</vt:lpstr>
      <vt:lpstr>ＭＳ Ｐゴシック</vt:lpstr>
      <vt:lpstr>メイリオ</vt:lpstr>
      <vt:lpstr>游ゴシック</vt:lpstr>
      <vt:lpstr>Arial</vt:lpstr>
      <vt:lpstr>Tw Cen MT</vt:lpstr>
      <vt:lpstr>しずく</vt:lpstr>
      <vt:lpstr>1_しずく</vt:lpstr>
      <vt:lpstr>（改訂案） 大阪府相談支援専門員 人材育成ビジョン</vt:lpstr>
      <vt:lpstr>【目次】</vt:lpstr>
      <vt:lpstr>８．大阪府における主任相談支援専門員の機能と役割</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大阪府相談支援専門員 人材育成ビジョン</dc:title>
  <cp:revision>394</cp:revision>
  <cp:lastPrinted>2022-03-04T05:24:26Z</cp:lastPrinted>
  <dcterms:created xsi:type="dcterms:W3CDTF">2019-01-16T04:22:36Z</dcterms:created>
  <dcterms:modified xsi:type="dcterms:W3CDTF">2022-03-04T09:06:54Z</dcterms:modified>
</cp:coreProperties>
</file>