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9" r:id="rId2"/>
  </p:sldMasterIdLst>
  <p:notesMasterIdLst>
    <p:notesMasterId r:id="rId7"/>
  </p:notesMasterIdLst>
  <p:handoutMasterIdLst>
    <p:handoutMasterId r:id="rId8"/>
  </p:handoutMasterIdLst>
  <p:sldIdLst>
    <p:sldId id="256" r:id="rId3"/>
    <p:sldId id="270" r:id="rId4"/>
    <p:sldId id="286" r:id="rId5"/>
    <p:sldId id="288" r:id="rId6"/>
  </p:sldIdLst>
  <p:sldSz cx="12192000" cy="6858000"/>
  <p:notesSz cx="9939338" cy="6807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C553"/>
    <a:srgbClr val="32AC8F"/>
    <a:srgbClr val="FF1111"/>
    <a:srgbClr val="FFE965"/>
    <a:srgbClr val="FFFFFF"/>
    <a:srgbClr val="90E543"/>
    <a:srgbClr val="FF66FF"/>
    <a:srgbClr val="FF66CC"/>
    <a:srgbClr val="FF0000"/>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882" autoAdjust="0"/>
    <p:restoredTop sz="94660"/>
  </p:normalViewPr>
  <p:slideViewPr>
    <p:cSldViewPr snapToGrid="0">
      <p:cViewPr varScale="1">
        <p:scale>
          <a:sx n="70" d="100"/>
          <a:sy n="70" d="100"/>
        </p:scale>
        <p:origin x="498"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8217" cy="341509"/>
          </a:xfrm>
          <a:prstGeom prst="rect">
            <a:avLst/>
          </a:prstGeom>
        </p:spPr>
        <p:txBody>
          <a:bodyPr vert="horz" lIns="92175" tIns="46087" rIns="92175" bIns="4608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31122" y="0"/>
            <a:ext cx="4305874" cy="341509"/>
          </a:xfrm>
          <a:prstGeom prst="rect">
            <a:avLst/>
          </a:prstGeom>
        </p:spPr>
        <p:txBody>
          <a:bodyPr vert="horz" lIns="92175" tIns="46087" rIns="92175" bIns="46087" rtlCol="0"/>
          <a:lstStyle>
            <a:lvl1pPr algn="r">
              <a:defRPr sz="1200"/>
            </a:lvl1pPr>
          </a:lstStyle>
          <a:p>
            <a:fld id="{A97F4737-32DB-47B1-8FE0-57ECBCD1AB91}" type="datetimeFigureOut">
              <a:rPr kumimoji="1" lang="ja-JP" altLang="en-US" smtClean="0"/>
              <a:t>2022/3/4</a:t>
            </a:fld>
            <a:endParaRPr kumimoji="1" lang="ja-JP" altLang="en-US"/>
          </a:p>
        </p:txBody>
      </p:sp>
      <p:sp>
        <p:nvSpPr>
          <p:cNvPr id="4" name="フッター プレースホルダー 3"/>
          <p:cNvSpPr>
            <a:spLocks noGrp="1"/>
          </p:cNvSpPr>
          <p:nvPr>
            <p:ph type="ftr" sz="quarter" idx="2"/>
          </p:nvPr>
        </p:nvSpPr>
        <p:spPr>
          <a:xfrm>
            <a:off x="0" y="6465692"/>
            <a:ext cx="4308217" cy="341509"/>
          </a:xfrm>
          <a:prstGeom prst="rect">
            <a:avLst/>
          </a:prstGeom>
        </p:spPr>
        <p:txBody>
          <a:bodyPr vert="horz" lIns="92175" tIns="46087" rIns="92175" bIns="4608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31122" y="6465692"/>
            <a:ext cx="4305874" cy="341509"/>
          </a:xfrm>
          <a:prstGeom prst="rect">
            <a:avLst/>
          </a:prstGeom>
        </p:spPr>
        <p:txBody>
          <a:bodyPr vert="horz" lIns="92175" tIns="46087" rIns="92175" bIns="46087" rtlCol="0" anchor="b"/>
          <a:lstStyle>
            <a:lvl1pPr algn="r">
              <a:defRPr sz="1200"/>
            </a:lvl1pPr>
          </a:lstStyle>
          <a:p>
            <a:fld id="{A6608D87-CD87-4FAC-A859-F5B5FD73A43E}" type="slidenum">
              <a:rPr kumimoji="1" lang="ja-JP" altLang="en-US" smtClean="0"/>
              <a:t>‹#›</a:t>
            </a:fld>
            <a:endParaRPr kumimoji="1" lang="ja-JP" altLang="en-US"/>
          </a:p>
        </p:txBody>
      </p:sp>
    </p:spTree>
    <p:extLst>
      <p:ext uri="{BB962C8B-B14F-4D97-AF65-F5344CB8AC3E}">
        <p14:creationId xmlns:p14="http://schemas.microsoft.com/office/powerpoint/2010/main" val="5959699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2"/>
            <a:ext cx="4306737" cy="341393"/>
          </a:xfrm>
          <a:prstGeom prst="rect">
            <a:avLst/>
          </a:prstGeom>
        </p:spPr>
        <p:txBody>
          <a:bodyPr vert="horz" lIns="91428" tIns="45714" rIns="91428"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5630287" y="2"/>
            <a:ext cx="4306737" cy="341393"/>
          </a:xfrm>
          <a:prstGeom prst="rect">
            <a:avLst/>
          </a:prstGeom>
        </p:spPr>
        <p:txBody>
          <a:bodyPr vert="horz" lIns="91428" tIns="45714" rIns="91428" bIns="45714" rtlCol="0"/>
          <a:lstStyle>
            <a:lvl1pPr algn="r">
              <a:defRPr sz="1200"/>
            </a:lvl1pPr>
          </a:lstStyle>
          <a:p>
            <a:fld id="{871568DD-5F2D-4E9F-990B-3ADF8E5C8867}" type="datetimeFigureOut">
              <a:rPr kumimoji="1" lang="ja-JP" altLang="en-US" smtClean="0"/>
              <a:t>2022/3/4</a:t>
            </a:fld>
            <a:endParaRPr kumimoji="1" lang="ja-JP" altLang="en-US"/>
          </a:p>
        </p:txBody>
      </p:sp>
      <p:sp>
        <p:nvSpPr>
          <p:cNvPr id="4" name="スライド イメージ プレースホルダー 3"/>
          <p:cNvSpPr>
            <a:spLocks noGrp="1" noRot="1" noChangeAspect="1"/>
          </p:cNvSpPr>
          <p:nvPr>
            <p:ph type="sldImg" idx="2"/>
          </p:nvPr>
        </p:nvSpPr>
        <p:spPr>
          <a:xfrm>
            <a:off x="2927350" y="850900"/>
            <a:ext cx="4084638" cy="2297113"/>
          </a:xfrm>
          <a:prstGeom prst="rect">
            <a:avLst/>
          </a:prstGeom>
          <a:noFill/>
          <a:ln w="12700">
            <a:solidFill>
              <a:prstClr val="black"/>
            </a:solidFill>
          </a:ln>
        </p:spPr>
        <p:txBody>
          <a:bodyPr vert="horz" lIns="91428" tIns="45714" rIns="91428" bIns="45714" rtlCol="0" anchor="ctr"/>
          <a:lstStyle/>
          <a:p>
            <a:endParaRPr lang="ja-JP" altLang="en-US"/>
          </a:p>
        </p:txBody>
      </p:sp>
      <p:sp>
        <p:nvSpPr>
          <p:cNvPr id="5" name="ノート プレースホルダー 4"/>
          <p:cNvSpPr>
            <a:spLocks noGrp="1"/>
          </p:cNvSpPr>
          <p:nvPr>
            <p:ph type="body" sz="quarter" idx="3"/>
          </p:nvPr>
        </p:nvSpPr>
        <p:spPr>
          <a:xfrm>
            <a:off x="994402" y="3275852"/>
            <a:ext cx="7950543" cy="2680042"/>
          </a:xfrm>
          <a:prstGeom prst="rect">
            <a:avLst/>
          </a:prstGeom>
        </p:spPr>
        <p:txBody>
          <a:bodyPr vert="horz" lIns="91428" tIns="45714" rIns="91428" bIns="4571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4" y="6465809"/>
            <a:ext cx="4306737" cy="341393"/>
          </a:xfrm>
          <a:prstGeom prst="rect">
            <a:avLst/>
          </a:prstGeom>
        </p:spPr>
        <p:txBody>
          <a:bodyPr vert="horz" lIns="91428" tIns="45714" rIns="91428"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30287" y="6465809"/>
            <a:ext cx="4306737" cy="341393"/>
          </a:xfrm>
          <a:prstGeom prst="rect">
            <a:avLst/>
          </a:prstGeom>
        </p:spPr>
        <p:txBody>
          <a:bodyPr vert="horz" lIns="91428" tIns="45714" rIns="91428" bIns="45714" rtlCol="0" anchor="b"/>
          <a:lstStyle>
            <a:lvl1pPr algn="r">
              <a:defRPr sz="1200"/>
            </a:lvl1pPr>
          </a:lstStyle>
          <a:p>
            <a:fld id="{5F9E4068-1C84-4EEB-888C-E25D3500F3EB}" type="slidenum">
              <a:rPr kumimoji="1" lang="ja-JP" altLang="en-US" smtClean="0"/>
              <a:t>‹#›</a:t>
            </a:fld>
            <a:endParaRPr kumimoji="1" lang="ja-JP" altLang="en-US"/>
          </a:p>
        </p:txBody>
      </p:sp>
    </p:spTree>
    <p:extLst>
      <p:ext uri="{BB962C8B-B14F-4D97-AF65-F5344CB8AC3E}">
        <p14:creationId xmlns:p14="http://schemas.microsoft.com/office/powerpoint/2010/main" val="347320150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0"/>
          </p:nvPr>
        </p:nvSpPr>
        <p:spPr/>
        <p:txBody>
          <a:bodyPr/>
          <a:lstStyle/>
          <a:p>
            <a:pPr defTabSz="457170">
              <a:defRPr/>
            </a:pPr>
            <a:endParaRPr kumimoji="1" lang="ja-JP" altLang="en-US">
              <a:solidFill>
                <a:prstClr val="black"/>
              </a:solidFill>
              <a:latin typeface="游ゴシック" panose="020F0502020204030204"/>
              <a:ea typeface="游ゴシック" panose="020B0400000000000000" pitchFamily="50" charset="-128"/>
            </a:endParaRPr>
          </a:p>
        </p:txBody>
      </p:sp>
      <p:sp>
        <p:nvSpPr>
          <p:cNvPr id="5" name="スライド番号プレースホルダー 4"/>
          <p:cNvSpPr>
            <a:spLocks noGrp="1"/>
          </p:cNvSpPr>
          <p:nvPr>
            <p:ph type="sldNum" sz="quarter" idx="11"/>
          </p:nvPr>
        </p:nvSpPr>
        <p:spPr/>
        <p:txBody>
          <a:bodyPr/>
          <a:lstStyle/>
          <a:p>
            <a:pPr defTabSz="457170">
              <a:defRPr/>
            </a:pPr>
            <a:fld id="{5F9E4068-1C84-4EEB-888C-E25D3500F3EB}" type="slidenum">
              <a:rPr kumimoji="1" lang="ja-JP" altLang="en-US">
                <a:solidFill>
                  <a:prstClr val="black"/>
                </a:solidFill>
                <a:latin typeface="游ゴシック" panose="020F0502020204030204"/>
                <a:ea typeface="游ゴシック" panose="020B0400000000000000" pitchFamily="50" charset="-128"/>
              </a:rPr>
              <a:pPr defTabSz="457170">
                <a:defRPr/>
              </a:pPr>
              <a:t>3</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1765586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070BDCE-643C-4317-88F2-2CFA911FDB5F}" type="datetime1">
              <a:rPr lang="en-US" altLang="ja-JP" smtClean="0"/>
              <a:t>3/4/2022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911B4BD-B5C3-4C42-BF68-297E302CE6A6}" type="datetime1">
              <a:rPr lang="en-US" altLang="ja-JP" smtClean="0"/>
              <a:t>3/4/2022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3211B6A-FE95-4CAA-B6E5-6F54AD303EA4}" type="datetime1">
              <a:rPr lang="en-US" altLang="ja-JP" smtClean="0"/>
              <a:t>3/4/2022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ja-JP" altLang="en-US" smtClean="0"/>
              <a:t>マスター タイトルの書式設定</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124E8E7-A298-41BF-87F6-3719B0746164}" type="datetime1">
              <a:rPr lang="en-US" altLang="ja-JP" smtClean="0"/>
              <a:t>3/4/2022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6C8FB7D-CE9E-4B4D-AB60-5E7AE4B227F0}" type="datetime1">
              <a:rPr lang="en-US" altLang="ja-JP" smtClean="0"/>
              <a:t>3/4/2022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段">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ja-JP" altLang="en-US" smtClean="0"/>
              <a:t>マスター タイトルの書式設定</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3" name="Date Placeholder 2"/>
          <p:cNvSpPr>
            <a:spLocks noGrp="1"/>
          </p:cNvSpPr>
          <p:nvPr>
            <p:ph type="dt" sz="half" idx="10"/>
          </p:nvPr>
        </p:nvSpPr>
        <p:spPr/>
        <p:txBody>
          <a:bodyPr/>
          <a:lstStyle/>
          <a:p>
            <a:fld id="{239400C2-F664-4A1C-9A2B-8FB003FD07DB}" type="datetime1">
              <a:rPr lang="en-US" altLang="ja-JP" smtClean="0"/>
              <a:t>3/4/2022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つの画像列">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ja-JP" altLang="en-US" smtClean="0"/>
              <a:t>マスター タイトルの書式設定</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3" name="Date Placeholder 2"/>
          <p:cNvSpPr>
            <a:spLocks noGrp="1"/>
          </p:cNvSpPr>
          <p:nvPr>
            <p:ph type="dt" sz="half" idx="10"/>
          </p:nvPr>
        </p:nvSpPr>
        <p:spPr/>
        <p:txBody>
          <a:bodyPr/>
          <a:lstStyle/>
          <a:p>
            <a:fld id="{857ECB83-A0BD-4817-85D4-C17094F7185E}" type="datetime1">
              <a:rPr lang="en-US" altLang="ja-JP" smtClean="0"/>
              <a:t>3/4/2022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C10ED71-F5B4-401A-B6E2-7A3B1E86898D}" type="datetime1">
              <a:rPr lang="en-US" altLang="ja-JP" smtClean="0"/>
              <a:t>3/4/2022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ja-JP" altLang="en-US" smtClean="0"/>
              <a:t>マスター タイトルの書式設定</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8481758-DCDB-4645-94A1-A66BE7B10F21}" type="datetime1">
              <a:rPr lang="en-US" altLang="ja-JP" smtClean="0"/>
              <a:t>3/4/2022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73B132A9-F316-4EDD-9E79-E9BA576E1A13}" type="datetime1">
              <a:rPr lang="en-US" altLang="ja-JP" smtClean="0"/>
              <a:t>3/4/2022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1283089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621935E-8EF9-4243-9536-0C3BDA41D447}" type="datetime1">
              <a:rPr lang="en-US" altLang="ja-JP" smtClean="0"/>
              <a:t>3/4/2022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576764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B240FDE-8E5B-4DB7-89A5-5F3F4BFD16F0}" type="datetime1">
              <a:rPr lang="en-US" altLang="ja-JP" smtClean="0"/>
              <a:t>3/4/2022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05DF957-C43A-43FB-8244-45DD8304A5D1}" type="datetime1">
              <a:rPr lang="en-US" altLang="ja-JP" smtClean="0"/>
              <a:t>3/4/2022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25766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ja-JP" altLang="en-US" smtClean="0"/>
              <a:t>マスター タイトルの書式設定</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FBD4EB9-2BC2-464C-8FD1-C2A67E9E1140}" type="datetime1">
              <a:rPr lang="en-US" altLang="ja-JP" smtClean="0"/>
              <a:t>3/4/2022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42745384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2" name="Content Placeholder 3"/>
          <p:cNvSpPr>
            <a:spLocks noGrp="1"/>
          </p:cNvSpPr>
          <p:nvPr>
            <p:ph sz="quarter" idx="13"/>
          </p:nvPr>
        </p:nvSpPr>
        <p:spPr>
          <a:xfrm>
            <a:off x="913774" y="3051012"/>
            <a:ext cx="5106027" cy="274018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3" name="Content Placeholder 5"/>
          <p:cNvSpPr>
            <a:spLocks noGrp="1"/>
          </p:cNvSpPr>
          <p:nvPr>
            <p:ph sz="quarter" idx="14"/>
          </p:nvPr>
        </p:nvSpPr>
        <p:spPr>
          <a:xfrm>
            <a:off x="6172200" y="3051012"/>
            <a:ext cx="5105401" cy="274018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B4E247A-CA9C-4DD2-90B4-DA2C1FCB0D43}" type="datetime1">
              <a:rPr lang="en-US" altLang="ja-JP" smtClean="0"/>
              <a:t>3/4/2022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2293614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F4707AB-9D8F-495E-982A-4683FA23A12B}" type="datetime1">
              <a:rPr lang="en-US" altLang="ja-JP" smtClean="0"/>
              <a:t>3/4/2022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43515045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E414FBDE-200A-4117-ABF5-0D04F8746888}" type="datetime1">
              <a:rPr lang="en-US" altLang="ja-JP" smtClean="0"/>
              <a:t>3/4/2022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4326820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ja-JP" altLang="en-US" smtClean="0"/>
              <a:t>マスター タイトルの書式設定</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FD74357-9CFF-4DD7-9769-E646C735F5F2}" type="datetime1">
              <a:rPr lang="en-US" altLang="ja-JP" smtClean="0"/>
              <a:t>3/4/2022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95421896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E12EBF2-769D-4720-B76F-390396A41DF5}" type="datetime1">
              <a:rPr lang="en-US" altLang="ja-JP" smtClean="0"/>
              <a:t>3/4/2022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4577517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5192DE5-5F24-4E76-8C42-2A93FB124F13}" type="datetime1">
              <a:rPr lang="en-US" altLang="ja-JP" smtClean="0"/>
              <a:t>3/4/2022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410158279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9979698-D01D-4463-BCF7-C6B586C5EF21}" type="datetime1">
              <a:rPr lang="en-US" altLang="ja-JP" smtClean="0"/>
              <a:t>3/4/2022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3928810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ja-JP" altLang="en-US" smtClean="0"/>
              <a:t>マスター タイトルの書式設定</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603EB22-295F-42A6-AF0F-EAD3AE61073A}" type="datetime1">
              <a:rPr lang="en-US" altLang="ja-JP" smtClean="0"/>
              <a:t>3/4/2022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293929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510244EE-6A2B-4BFF-9D0D-F775B355966F}" type="datetime1">
              <a:rPr lang="en-US" altLang="ja-JP" smtClean="0"/>
              <a:t>3/4/2022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D9EFC95-EBDA-4C73-8AF5-67963485F699}" type="datetime1">
              <a:rPr lang="en-US" altLang="ja-JP" smtClean="0"/>
              <a:t>3/4/2022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53728877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3 段">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ja-JP" altLang="en-US" smtClean="0"/>
              <a:t>マスター タイトルの書式設定</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3" name="Date Placeholder 2"/>
          <p:cNvSpPr>
            <a:spLocks noGrp="1"/>
          </p:cNvSpPr>
          <p:nvPr>
            <p:ph type="dt" sz="half" idx="10"/>
          </p:nvPr>
        </p:nvSpPr>
        <p:spPr/>
        <p:txBody>
          <a:bodyPr/>
          <a:lstStyle/>
          <a:p>
            <a:fld id="{B0758737-656F-4FA0-8DD1-7CAFDD6C15CA}" type="datetime1">
              <a:rPr lang="en-US" altLang="ja-JP" smtClean="0"/>
              <a:t>3/4/2022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72720361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3 つの画像列">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ja-JP" altLang="en-US" smtClean="0"/>
              <a:t>マスター タイトルの書式設定</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3" name="Date Placeholder 2"/>
          <p:cNvSpPr>
            <a:spLocks noGrp="1"/>
          </p:cNvSpPr>
          <p:nvPr>
            <p:ph type="dt" sz="half" idx="10"/>
          </p:nvPr>
        </p:nvSpPr>
        <p:spPr/>
        <p:txBody>
          <a:bodyPr/>
          <a:lstStyle/>
          <a:p>
            <a:fld id="{373ACD71-3324-49E9-BC9C-24765634192A}" type="datetime1">
              <a:rPr lang="en-US" altLang="ja-JP" smtClean="0"/>
              <a:t>3/4/2022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79374539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3CE2B02-5181-4D91-92FD-70537FFE195F}" type="datetime1">
              <a:rPr lang="en-US" altLang="ja-JP" smtClean="0"/>
              <a:t>3/4/2022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8339190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ja-JP" altLang="en-US" smtClean="0"/>
              <a:t>マスター タイトルの書式設定</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555CB55-E274-4AEF-AF5F-465296B23A81}" type="datetime1">
              <a:rPr lang="en-US" altLang="ja-JP" smtClean="0"/>
              <a:t>3/4/2022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27523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ja-JP" altLang="en-US" smtClean="0"/>
              <a:t>マスター タイトルの書式設定</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87A0D635-24B2-4049-AE74-2730F65B7A01}" type="datetime1">
              <a:rPr lang="en-US" altLang="ja-JP" smtClean="0"/>
              <a:t>3/4/2022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2" name="Content Placeholder 3"/>
          <p:cNvSpPr>
            <a:spLocks noGrp="1"/>
          </p:cNvSpPr>
          <p:nvPr>
            <p:ph sz="quarter" idx="13"/>
          </p:nvPr>
        </p:nvSpPr>
        <p:spPr>
          <a:xfrm>
            <a:off x="913774" y="3051012"/>
            <a:ext cx="5106027" cy="274018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3" name="Content Placeholder 5"/>
          <p:cNvSpPr>
            <a:spLocks noGrp="1"/>
          </p:cNvSpPr>
          <p:nvPr>
            <p:ph sz="quarter" idx="14"/>
          </p:nvPr>
        </p:nvSpPr>
        <p:spPr>
          <a:xfrm>
            <a:off x="6172200" y="3051012"/>
            <a:ext cx="5105401" cy="274018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177E16B2-BAB9-45DD-8E66-1A63972740F3}" type="datetime1">
              <a:rPr lang="en-US" altLang="ja-JP" smtClean="0"/>
              <a:t>3/4/2022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FC0EDFD-E62A-4BDE-BC56-622C59D63426}" type="datetime1">
              <a:rPr lang="en-US" altLang="ja-JP" smtClean="0"/>
              <a:t>3/4/2022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1DF31370-1ABF-40D8-B1C9-742BF86B3F22}" type="datetime1">
              <a:rPr lang="en-US" altLang="ja-JP" smtClean="0"/>
              <a:t>3/4/2022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ja-JP" altLang="en-US" smtClean="0"/>
              <a:t>マスター タイトルの書式設定</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87A5280-CFD0-4849-9B31-DC735AC24B24}" type="datetime1">
              <a:rPr lang="en-US" altLang="ja-JP" smtClean="0"/>
              <a:t>3/4/2022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B1938C0-7952-4230-B499-AFB03FB7D7A6}" type="datetime1">
              <a:rPr lang="en-US" altLang="ja-JP" smtClean="0"/>
              <a:t>3/4/2022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19" Type="http://schemas.openxmlformats.org/officeDocument/2006/relationships/image" Target="../media/image1.png"/><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8D5F88B5-0E57-4F39-813C-834ED0E05DEA}" type="datetime1">
              <a:rPr lang="en-US" altLang="ja-JP" smtClean="0"/>
              <a:t>3/4/2022</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hdr="0" ftr="0" dt="0"/>
  <p:txStyles>
    <p:titleStyle>
      <a:lvl1pPr algn="ctr" defTabSz="914400" rtl="0" eaLnBrk="1" latinLnBrk="0" hangingPunct="1">
        <a:lnSpc>
          <a:spcPct val="90000"/>
        </a:lnSpc>
        <a:spcBef>
          <a:spcPct val="0"/>
        </a:spcBef>
        <a:buNone/>
        <a:defRPr kumimoji="1"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A2F85587-94E9-497F-BD20-79170841A08A}" type="datetime1">
              <a:rPr lang="en-US" altLang="ja-JP" smtClean="0"/>
              <a:t>3/4/2022</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extLst>
      <p:ext uri="{BB962C8B-B14F-4D97-AF65-F5344CB8AC3E}">
        <p14:creationId xmlns:p14="http://schemas.microsoft.com/office/powerpoint/2010/main" val="211511619"/>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hf hdr="0" ftr="0" dt="0"/>
  <p:txStyles>
    <p:titleStyle>
      <a:lvl1pPr algn="ctr" defTabSz="914400" rtl="0" eaLnBrk="1" latinLnBrk="0" hangingPunct="1">
        <a:lnSpc>
          <a:spcPct val="90000"/>
        </a:lnSpc>
        <a:spcBef>
          <a:spcPct val="0"/>
        </a:spcBef>
        <a:buNone/>
        <a:defRPr kumimoji="1"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4.xml"/><Relationship Id="rId6" Type="http://schemas.openxmlformats.org/officeDocument/2006/relationships/image" Target="../media/image8.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sz="3600" dirty="0" smtClean="0">
                <a:latin typeface="Meiryo UI" panose="020B0604030504040204" pitchFamily="50" charset="-128"/>
                <a:ea typeface="Meiryo UI" panose="020B0604030504040204" pitchFamily="50" charset="-128"/>
              </a:rPr>
              <a:t>（</a:t>
            </a:r>
            <a:r>
              <a:rPr lang="ja-JP" altLang="en-US" sz="3600" dirty="0">
                <a:latin typeface="Meiryo UI" panose="020B0604030504040204" pitchFamily="50" charset="-128"/>
                <a:ea typeface="Meiryo UI" panose="020B0604030504040204" pitchFamily="50" charset="-128"/>
              </a:rPr>
              <a:t>改訂</a:t>
            </a:r>
            <a:r>
              <a:rPr lang="ja-JP" altLang="en-US" sz="3600" dirty="0" smtClean="0">
                <a:latin typeface="Meiryo UI" panose="020B0604030504040204" pitchFamily="50" charset="-128"/>
                <a:ea typeface="Meiryo UI" panose="020B0604030504040204" pitchFamily="50" charset="-128"/>
              </a:rPr>
              <a:t>案</a:t>
            </a:r>
            <a:r>
              <a:rPr lang="ja-JP" altLang="en-US" sz="3600" dirty="0">
                <a:latin typeface="Meiryo UI" panose="020B0604030504040204" pitchFamily="50" charset="-128"/>
                <a:ea typeface="Meiryo UI" panose="020B0604030504040204" pitchFamily="50" charset="-128"/>
              </a:rPr>
              <a:t>）</a:t>
            </a:r>
            <a:r>
              <a:rPr kumimoji="1" lang="en-US" altLang="ja-JP" b="1" dirty="0" smtClean="0">
                <a:latin typeface="Meiryo UI" panose="020B0604030504040204" pitchFamily="50" charset="-128"/>
                <a:ea typeface="Meiryo UI" panose="020B0604030504040204" pitchFamily="50" charset="-128"/>
              </a:rPr>
              <a:t/>
            </a:r>
            <a:br>
              <a:rPr kumimoji="1" lang="en-US" altLang="ja-JP" b="1" dirty="0" smtClean="0">
                <a:latin typeface="Meiryo UI" panose="020B0604030504040204" pitchFamily="50" charset="-128"/>
                <a:ea typeface="Meiryo UI" panose="020B0604030504040204" pitchFamily="50" charset="-128"/>
              </a:rPr>
            </a:br>
            <a:r>
              <a:rPr kumimoji="1" lang="ja-JP" altLang="en-US" b="1" dirty="0" smtClean="0">
                <a:latin typeface="Meiryo UI" panose="020B0604030504040204" pitchFamily="50" charset="-128"/>
                <a:ea typeface="Meiryo UI" panose="020B0604030504040204" pitchFamily="50" charset="-128"/>
              </a:rPr>
              <a:t>大阪府</a:t>
            </a:r>
            <a:r>
              <a:rPr lang="ja-JP" altLang="en-US" b="1" dirty="0" smtClean="0">
                <a:latin typeface="Meiryo UI" panose="020B0604030504040204" pitchFamily="50" charset="-128"/>
                <a:ea typeface="Meiryo UI" panose="020B0604030504040204" pitchFamily="50" charset="-128"/>
              </a:rPr>
              <a:t>相談支援専門員</a:t>
            </a:r>
            <a:r>
              <a:rPr lang="en-US" altLang="ja-JP" b="1" dirty="0" smtClean="0">
                <a:latin typeface="Meiryo UI" panose="020B0604030504040204" pitchFamily="50" charset="-128"/>
                <a:ea typeface="Meiryo UI" panose="020B0604030504040204" pitchFamily="50" charset="-128"/>
              </a:rPr>
              <a:t/>
            </a:r>
            <a:br>
              <a:rPr lang="en-US" altLang="ja-JP" b="1" dirty="0" smtClean="0">
                <a:latin typeface="Meiryo UI" panose="020B0604030504040204" pitchFamily="50" charset="-128"/>
                <a:ea typeface="Meiryo UI" panose="020B0604030504040204" pitchFamily="50" charset="-128"/>
              </a:rPr>
            </a:br>
            <a:r>
              <a:rPr lang="ja-JP" altLang="en-US" b="1" dirty="0" smtClean="0">
                <a:latin typeface="Meiryo UI" panose="020B0604030504040204" pitchFamily="50" charset="-128"/>
                <a:ea typeface="Meiryo UI" panose="020B0604030504040204" pitchFamily="50" charset="-128"/>
              </a:rPr>
              <a:t>人材育成ビジョン</a:t>
            </a:r>
            <a:endParaRPr kumimoji="1" lang="ja-JP" altLang="en-US" dirty="0">
              <a:latin typeface="Meiryo UI" panose="020B0604030504040204" pitchFamily="50" charset="-128"/>
              <a:ea typeface="Meiryo UI" panose="020B0604030504040204" pitchFamily="50" charset="-128"/>
            </a:endParaRPr>
          </a:p>
        </p:txBody>
      </p:sp>
      <p:sp>
        <p:nvSpPr>
          <p:cNvPr id="3" name="サブタイトル 2"/>
          <p:cNvSpPr>
            <a:spLocks noGrp="1"/>
          </p:cNvSpPr>
          <p:nvPr>
            <p:ph type="subTitle" idx="1"/>
          </p:nvPr>
        </p:nvSpPr>
        <p:spPr>
          <a:xfrm>
            <a:off x="1751012" y="4347155"/>
            <a:ext cx="8689976" cy="1371599"/>
          </a:xfrm>
        </p:spPr>
        <p:txBody>
          <a:bodyPr anchor="ctr"/>
          <a:lstStyle/>
          <a:p>
            <a:r>
              <a:rPr lang="ja-JP" altLang="en-US" dirty="0" smtClean="0">
                <a:solidFill>
                  <a:schemeClr val="tx1"/>
                </a:solidFill>
                <a:latin typeface="Meiryo UI" panose="020B0604030504040204" pitchFamily="50" charset="-128"/>
                <a:ea typeface="Meiryo UI" panose="020B0604030504040204" pitchFamily="50" charset="-128"/>
              </a:rPr>
              <a:t>令和４年</a:t>
            </a:r>
            <a:r>
              <a:rPr lang="ja-JP" altLang="en-US" dirty="0">
                <a:solidFill>
                  <a:schemeClr val="tx1"/>
                </a:solidFill>
                <a:latin typeface="Meiryo UI" panose="020B0604030504040204" pitchFamily="50" charset="-128"/>
                <a:ea typeface="Meiryo UI" panose="020B0604030504040204" pitchFamily="50" charset="-128"/>
              </a:rPr>
              <a:t>３月</a:t>
            </a:r>
            <a:endParaRPr lang="en-US" altLang="ja-JP" dirty="0" smtClean="0">
              <a:solidFill>
                <a:schemeClr val="tx1"/>
              </a:solidFill>
              <a:latin typeface="Meiryo UI" panose="020B0604030504040204" pitchFamily="50" charset="-128"/>
              <a:ea typeface="Meiryo UI" panose="020B0604030504040204" pitchFamily="50" charset="-128"/>
            </a:endParaRPr>
          </a:p>
          <a:p>
            <a:r>
              <a:rPr lang="ja-JP" altLang="en-US" dirty="0" smtClean="0">
                <a:solidFill>
                  <a:schemeClr val="tx1"/>
                </a:solidFill>
                <a:latin typeface="Meiryo UI" panose="020B0604030504040204" pitchFamily="50" charset="-128"/>
                <a:ea typeface="Meiryo UI" panose="020B0604030504040204" pitchFamily="50" charset="-128"/>
              </a:rPr>
              <a:t>令和元</a:t>
            </a:r>
            <a:r>
              <a:rPr kumimoji="1" lang="ja-JP" altLang="en-US" dirty="0" smtClean="0">
                <a:solidFill>
                  <a:schemeClr val="tx1"/>
                </a:solidFill>
                <a:latin typeface="Meiryo UI" panose="020B0604030504040204" pitchFamily="50" charset="-128"/>
                <a:ea typeface="Meiryo UI" panose="020B0604030504040204" pitchFamily="50" charset="-128"/>
              </a:rPr>
              <a:t>年度大阪府障がい者自立支援協議会ケアマネジメント推進部会</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a:xfrm>
            <a:off x="11315595" y="6320003"/>
            <a:ext cx="764215" cy="365125"/>
          </a:xfrm>
        </p:spPr>
        <p:txBody>
          <a:bodyPr/>
          <a:lstStyle/>
          <a:p>
            <a:fld id="{6D22F896-40B5-4ADD-8801-0D06FADFA095}" type="slidenum">
              <a:rPr lang="en-US" sz="1600" smtClean="0">
                <a:latin typeface="Meiryo UI" panose="020B0604030504040204" pitchFamily="50" charset="-128"/>
                <a:ea typeface="Meiryo UI" panose="020B0604030504040204" pitchFamily="50" charset="-128"/>
              </a:rPr>
              <a:t>1</a:t>
            </a:fld>
            <a:endParaRPr lang="en-US" sz="1600" dirty="0">
              <a:latin typeface="Meiryo UI" panose="020B0604030504040204" pitchFamily="50" charset="-128"/>
              <a:ea typeface="Meiryo UI" panose="020B0604030504040204" pitchFamily="50" charset="-128"/>
            </a:endParaRPr>
          </a:p>
        </p:txBody>
      </p:sp>
      <p:sp>
        <p:nvSpPr>
          <p:cNvPr id="6" name="テキスト ボックス 8"/>
          <p:cNvSpPr txBox="1"/>
          <p:nvPr/>
        </p:nvSpPr>
        <p:spPr>
          <a:xfrm>
            <a:off x="10660111" y="382351"/>
            <a:ext cx="1037591" cy="369332"/>
          </a:xfrm>
          <a:prstGeom prst="rect">
            <a:avLst/>
          </a:prstGeom>
          <a:solidFill>
            <a:schemeClr val="bg1"/>
          </a:solidFill>
          <a:ln>
            <a:solidFill>
              <a:schemeClr val="tx1"/>
            </a:solidFill>
          </a:ln>
        </p:spPr>
        <p:txBody>
          <a:bodyPr wrap="square" rtlCol="0" anchor="ct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dirty="0" smtClean="0">
                <a:latin typeface="メイリオ" panose="020B0604030504040204" pitchFamily="50" charset="-128"/>
                <a:ea typeface="メイリオ" panose="020B0604030504040204" pitchFamily="50" charset="-128"/>
              </a:rPr>
              <a:t>資料</a:t>
            </a:r>
            <a:r>
              <a:rPr lang="ja-JP" altLang="en-US" dirty="0">
                <a:latin typeface="メイリオ" panose="020B0604030504040204" pitchFamily="50" charset="-128"/>
                <a:ea typeface="メイリオ" panose="020B0604030504040204" pitchFamily="50" charset="-128"/>
              </a:rPr>
              <a:t>１</a:t>
            </a:r>
            <a:endParaRPr kumimoji="1" lang="ja-JP" altLang="en-US"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2493307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13776" y="618517"/>
            <a:ext cx="1352770" cy="529347"/>
          </a:xfrm>
        </p:spPr>
        <p:txBody>
          <a:bodyPr>
            <a:normAutofit/>
          </a:bodyPr>
          <a:lstStyle/>
          <a:p>
            <a:pPr algn="l"/>
            <a:r>
              <a:rPr kumimoji="1" lang="en-US" altLang="ja-JP" sz="2400" dirty="0" smtClean="0">
                <a:latin typeface="Meiryo UI" panose="020B0604030504040204" pitchFamily="50" charset="-128"/>
                <a:ea typeface="Meiryo UI" panose="020B0604030504040204" pitchFamily="50" charset="-128"/>
              </a:rPr>
              <a:t>【</a:t>
            </a:r>
            <a:r>
              <a:rPr kumimoji="1" lang="ja-JP" altLang="en-US" sz="2400" dirty="0" smtClean="0">
                <a:latin typeface="Meiryo UI" panose="020B0604030504040204" pitchFamily="50" charset="-128"/>
                <a:ea typeface="Meiryo UI" panose="020B0604030504040204" pitchFamily="50" charset="-128"/>
              </a:rPr>
              <a:t>目次</a:t>
            </a:r>
            <a:r>
              <a:rPr kumimoji="1" lang="en-US" altLang="ja-JP" sz="2400" dirty="0" smtClean="0">
                <a:latin typeface="Meiryo UI" panose="020B0604030504040204" pitchFamily="50" charset="-128"/>
                <a:ea typeface="Meiryo UI" panose="020B0604030504040204" pitchFamily="50" charset="-128"/>
              </a:rPr>
              <a:t>】</a:t>
            </a:r>
            <a:endParaRPr kumimoji="1" lang="ja-JP" altLang="en-US" sz="2400" dirty="0">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sz="quarter" idx="13"/>
          </p:nvPr>
        </p:nvSpPr>
        <p:spPr>
          <a:xfrm>
            <a:off x="913774" y="1147863"/>
            <a:ext cx="10363826" cy="5172139"/>
          </a:xfrm>
        </p:spPr>
        <p:txBody>
          <a:bodyPr anchor="ctr">
            <a:normAutofit lnSpcReduction="10000"/>
          </a:bodyPr>
          <a:lstStyle/>
          <a:p>
            <a:pPr marL="0" indent="0">
              <a:buNone/>
            </a:pPr>
            <a:r>
              <a:rPr lang="ja-JP" altLang="en-US" sz="1800" dirty="0">
                <a:latin typeface="Meiryo UI" panose="020B0604030504040204" pitchFamily="50" charset="-128"/>
                <a:ea typeface="Meiryo UI" panose="020B0604030504040204" pitchFamily="50" charset="-128"/>
              </a:rPr>
              <a:t>１．相談支援専門員を取り巻く現状と</a:t>
            </a:r>
            <a:r>
              <a:rPr lang="ja-JP" altLang="en-US" sz="1800" dirty="0" smtClean="0">
                <a:latin typeface="Meiryo UI" panose="020B0604030504040204" pitchFamily="50" charset="-128"/>
                <a:ea typeface="Meiryo UI" panose="020B0604030504040204" pitchFamily="50" charset="-128"/>
              </a:rPr>
              <a:t>課題</a:t>
            </a:r>
            <a:r>
              <a:rPr lang="en-US" altLang="ja-JP" sz="1800" dirty="0">
                <a:latin typeface="Meiryo UI" panose="020B0604030504040204" pitchFamily="50" charset="-128"/>
                <a:ea typeface="Meiryo UI" panose="020B0604030504040204" pitchFamily="50" charset="-128"/>
              </a:rPr>
              <a:t>	</a:t>
            </a:r>
            <a:r>
              <a:rPr lang="en-US" altLang="ja-JP" sz="1800" dirty="0" smtClean="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３</a:t>
            </a:r>
          </a:p>
          <a:p>
            <a:pPr marL="0" indent="0">
              <a:buNone/>
            </a:pPr>
            <a:r>
              <a:rPr lang="ja-JP" altLang="en-US" sz="1800" dirty="0">
                <a:latin typeface="Meiryo UI" panose="020B0604030504040204" pitchFamily="50" charset="-128"/>
                <a:ea typeface="Meiryo UI" panose="020B0604030504040204" pitchFamily="50" charset="-128"/>
              </a:rPr>
              <a:t>２</a:t>
            </a:r>
            <a:r>
              <a:rPr lang="ja-JP" altLang="en-US" sz="1800" dirty="0" smtClean="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相談支援専門員の効果的な人材</a:t>
            </a:r>
            <a:r>
              <a:rPr lang="ja-JP" altLang="en-US" sz="1800" dirty="0" smtClean="0">
                <a:latin typeface="Meiryo UI" panose="020B0604030504040204" pitchFamily="50" charset="-128"/>
                <a:ea typeface="Meiryo UI" panose="020B0604030504040204" pitchFamily="50" charset="-128"/>
              </a:rPr>
              <a:t>育成のために　　　　　</a:t>
            </a:r>
            <a:r>
              <a:rPr lang="en-US" altLang="ja-JP" sz="1800" dirty="0" smtClean="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４</a:t>
            </a:r>
            <a:endParaRPr lang="ja-JP" altLang="en-US" sz="1800" dirty="0">
              <a:latin typeface="Meiryo UI" panose="020B0604030504040204" pitchFamily="50" charset="-128"/>
              <a:ea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rPr>
              <a:t>３</a:t>
            </a:r>
            <a:r>
              <a:rPr lang="ja-JP" altLang="en-US" sz="1800" dirty="0" smtClean="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相談支援専門員人材育成ビジョン策定の</a:t>
            </a:r>
            <a:r>
              <a:rPr lang="ja-JP" altLang="en-US" sz="1800" dirty="0" smtClean="0">
                <a:latin typeface="Meiryo UI" panose="020B0604030504040204" pitchFamily="50" charset="-128"/>
                <a:ea typeface="Meiryo UI" panose="020B0604030504040204" pitchFamily="50" charset="-128"/>
              </a:rPr>
              <a:t>目的　 　　　　</a:t>
            </a:r>
            <a:r>
              <a:rPr lang="en-US" altLang="ja-JP" sz="1800" dirty="0" smtClean="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５</a:t>
            </a:r>
            <a:endParaRPr lang="ja-JP" altLang="en-US" sz="1800" dirty="0">
              <a:latin typeface="Meiryo UI" panose="020B0604030504040204" pitchFamily="50" charset="-128"/>
              <a:ea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rPr>
              <a:t>４</a:t>
            </a:r>
            <a:r>
              <a:rPr lang="ja-JP" altLang="en-US" sz="1800" dirty="0" smtClean="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求められる相談支援専門員像		</a:t>
            </a:r>
            <a:r>
              <a:rPr lang="ja-JP" altLang="en-US" sz="1800" dirty="0" smtClean="0">
                <a:latin typeface="Meiryo UI" panose="020B0604030504040204" pitchFamily="50" charset="-128"/>
                <a:ea typeface="Meiryo UI" panose="020B0604030504040204" pitchFamily="50" charset="-128"/>
              </a:rPr>
              <a:t>　　　　　　　　　 </a:t>
            </a:r>
            <a:r>
              <a:rPr lang="en-US" altLang="ja-JP" sz="1800" dirty="0" smtClean="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６</a:t>
            </a:r>
            <a:endParaRPr lang="ja-JP" altLang="en-US" sz="1800" dirty="0">
              <a:latin typeface="Meiryo UI" panose="020B0604030504040204" pitchFamily="50" charset="-128"/>
              <a:ea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rPr>
              <a:t>５</a:t>
            </a:r>
            <a:r>
              <a:rPr lang="ja-JP" altLang="en-US" sz="1800" dirty="0" smtClean="0">
                <a:latin typeface="Meiryo UI" panose="020B0604030504040204" pitchFamily="50" charset="-128"/>
                <a:ea typeface="Meiryo UI" panose="020B0604030504040204" pitchFamily="50" charset="-128"/>
              </a:rPr>
              <a:t>．相談</a:t>
            </a:r>
            <a:r>
              <a:rPr lang="ja-JP" altLang="en-US" sz="1800" dirty="0">
                <a:latin typeface="Meiryo UI" panose="020B0604030504040204" pitchFamily="50" charset="-128"/>
                <a:ea typeface="Meiryo UI" panose="020B0604030504040204" pitchFamily="50" charset="-128"/>
              </a:rPr>
              <a:t>支援</a:t>
            </a:r>
            <a:r>
              <a:rPr lang="ja-JP" altLang="en-US" sz="1800" dirty="0" smtClean="0">
                <a:latin typeface="Meiryo UI" panose="020B0604030504040204" pitchFamily="50" charset="-128"/>
                <a:ea typeface="Meiryo UI" panose="020B0604030504040204" pitchFamily="50" charset="-128"/>
              </a:rPr>
              <a:t>専門員として大切</a:t>
            </a:r>
            <a:r>
              <a:rPr lang="ja-JP" altLang="en-US" sz="1800" dirty="0">
                <a:latin typeface="Meiryo UI" panose="020B0604030504040204" pitchFamily="50" charset="-128"/>
                <a:ea typeface="Meiryo UI" panose="020B0604030504040204" pitchFamily="50" charset="-128"/>
              </a:rPr>
              <a:t>にしたいこと	</a:t>
            </a:r>
            <a:r>
              <a:rPr lang="ja-JP" altLang="en-US" sz="1800" dirty="0" smtClean="0">
                <a:latin typeface="Meiryo UI" panose="020B0604030504040204" pitchFamily="50" charset="-128"/>
                <a:ea typeface="Meiryo UI" panose="020B0604030504040204" pitchFamily="50" charset="-128"/>
              </a:rPr>
              <a:t>　　    </a:t>
            </a:r>
            <a:r>
              <a:rPr lang="en-US" altLang="ja-JP" sz="1800" dirty="0" smtClean="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a:t>
            </a: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７</a:t>
            </a:r>
            <a:endParaRPr lang="ja-JP" altLang="en-US" sz="1800" dirty="0">
              <a:latin typeface="Meiryo UI" panose="020B0604030504040204" pitchFamily="50" charset="-128"/>
              <a:ea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rPr>
              <a:t>６</a:t>
            </a:r>
            <a:r>
              <a:rPr lang="ja-JP" altLang="en-US" sz="1800" dirty="0" smtClean="0">
                <a:latin typeface="Meiryo UI" panose="020B0604030504040204" pitchFamily="50" charset="-128"/>
                <a:ea typeface="Meiryo UI" panose="020B0604030504040204" pitchFamily="50" charset="-128"/>
              </a:rPr>
              <a:t>．相談支援専門員に求められる力</a:t>
            </a:r>
            <a:r>
              <a:rPr lang="en-US" altLang="ja-JP" sz="1800" dirty="0" smtClean="0">
                <a:latin typeface="Meiryo UI" panose="020B0604030504040204" pitchFamily="50" charset="-128"/>
                <a:ea typeface="Meiryo UI" panose="020B0604030504040204" pitchFamily="50" charset="-128"/>
              </a:rPr>
              <a:t>		</a:t>
            </a: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a:t>
            </a:r>
            <a:r>
              <a:rPr lang="en-US" altLang="ja-JP" sz="1800" dirty="0" smtClean="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a:t>
            </a:r>
            <a:r>
              <a:rPr lang="ja-JP" altLang="en-US" sz="1800" dirty="0">
                <a:latin typeface="Meiryo UI" panose="020B0604030504040204" pitchFamily="50" charset="-128"/>
                <a:ea typeface="Meiryo UI" panose="020B0604030504040204" pitchFamily="50" charset="-128"/>
              </a:rPr>
              <a:t>８</a:t>
            </a:r>
            <a:endParaRPr lang="en-US" altLang="ja-JP" sz="1800" dirty="0" smtClean="0">
              <a:latin typeface="Meiryo UI" panose="020B0604030504040204" pitchFamily="50" charset="-128"/>
              <a:ea typeface="Meiryo UI" panose="020B0604030504040204" pitchFamily="50" charset="-128"/>
            </a:endParaRPr>
          </a:p>
          <a:p>
            <a:pPr marL="0" indent="0">
              <a:buNone/>
            </a:pPr>
            <a:r>
              <a:rPr lang="ja-JP" altLang="en-US" sz="1800" dirty="0" smtClean="0">
                <a:latin typeface="Meiryo UI" panose="020B0604030504040204" pitchFamily="50" charset="-128"/>
                <a:ea typeface="Meiryo UI" panose="020B0604030504040204" pitchFamily="50" charset="-128"/>
              </a:rPr>
              <a:t>７．</a:t>
            </a:r>
            <a:r>
              <a:rPr lang="ja-JP" altLang="en-US" sz="1800" dirty="0">
                <a:latin typeface="Meiryo UI" panose="020B0604030504040204" pitchFamily="50" charset="-128"/>
                <a:ea typeface="Meiryo UI" panose="020B0604030504040204" pitchFamily="50" charset="-128"/>
              </a:rPr>
              <a:t>相談支援専門員の養成・資質向上のための</a:t>
            </a:r>
            <a:r>
              <a:rPr lang="ja-JP" altLang="en-US" sz="1800" dirty="0" smtClean="0">
                <a:latin typeface="Meiryo UI" panose="020B0604030504040204" pitchFamily="50" charset="-128"/>
                <a:ea typeface="Meiryo UI" panose="020B0604030504040204" pitchFamily="50" charset="-128"/>
              </a:rPr>
              <a:t>基盤</a:t>
            </a:r>
            <a:r>
              <a:rPr lang="ja-JP" altLang="en-US" sz="1800" dirty="0">
                <a:latin typeface="Meiryo UI" panose="020B0604030504040204" pitchFamily="50" charset="-128"/>
                <a:ea typeface="Meiryo UI" panose="020B0604030504040204" pitchFamily="50" charset="-128"/>
              </a:rPr>
              <a:t>　　　　　　　　　 ・・・・・・・・・・・・・　 </a:t>
            </a:r>
            <a:r>
              <a:rPr lang="en-US" altLang="ja-JP" sz="1800" dirty="0" smtClean="0">
                <a:latin typeface="Meiryo UI" panose="020B0604030504040204" pitchFamily="50" charset="-128"/>
                <a:ea typeface="Meiryo UI" panose="020B0604030504040204" pitchFamily="50" charset="-128"/>
              </a:rPr>
              <a:t>11</a:t>
            </a:r>
          </a:p>
          <a:p>
            <a:pPr marL="0" indent="0">
              <a:buNone/>
            </a:pPr>
            <a:r>
              <a:rPr lang="ja-JP" altLang="en-US" sz="1800" u="sng" dirty="0" smtClean="0">
                <a:solidFill>
                  <a:srgbClr val="FF0000"/>
                </a:solidFill>
                <a:latin typeface="Meiryo UI" panose="020B0604030504040204" pitchFamily="50" charset="-128"/>
                <a:ea typeface="Meiryo UI" panose="020B0604030504040204" pitchFamily="50" charset="-128"/>
              </a:rPr>
              <a:t>８．主任相談</a:t>
            </a:r>
            <a:r>
              <a:rPr lang="ja-JP" altLang="en-US" sz="1800" u="sng" dirty="0">
                <a:solidFill>
                  <a:srgbClr val="FF0000"/>
                </a:solidFill>
                <a:latin typeface="Meiryo UI" panose="020B0604030504040204" pitchFamily="50" charset="-128"/>
                <a:ea typeface="Meiryo UI" panose="020B0604030504040204" pitchFamily="50" charset="-128"/>
              </a:rPr>
              <a:t>支援専門員</a:t>
            </a:r>
            <a:r>
              <a:rPr lang="ja-JP" altLang="en-US" sz="1800" u="sng" dirty="0" smtClean="0">
                <a:solidFill>
                  <a:srgbClr val="FF0000"/>
                </a:solidFill>
                <a:latin typeface="Meiryo UI" panose="020B0604030504040204" pitchFamily="50" charset="-128"/>
                <a:ea typeface="Meiryo UI" panose="020B0604030504040204" pitchFamily="50" charset="-128"/>
              </a:rPr>
              <a:t>の機能と役割</a:t>
            </a:r>
            <a:r>
              <a:rPr lang="ja-JP" altLang="en-US" sz="1800" dirty="0" smtClean="0">
                <a:solidFill>
                  <a:srgbClr val="FF0000"/>
                </a:solidFill>
                <a:latin typeface="Meiryo UI" panose="020B0604030504040204" pitchFamily="50" charset="-128"/>
                <a:ea typeface="Meiryo UI" panose="020B0604030504040204" pitchFamily="50" charset="-128"/>
              </a:rPr>
              <a:t>          　　　　　　</a:t>
            </a:r>
            <a:r>
              <a:rPr lang="ja-JP" altLang="en-US" sz="1800" dirty="0">
                <a:solidFill>
                  <a:srgbClr val="FF0000"/>
                </a:solidFill>
                <a:latin typeface="Meiryo UI" panose="020B0604030504040204" pitchFamily="50" charset="-128"/>
                <a:ea typeface="Meiryo UI" panose="020B0604030504040204" pitchFamily="50" charset="-128"/>
              </a:rPr>
              <a:t>　</a:t>
            </a:r>
            <a:r>
              <a:rPr lang="ja-JP" altLang="en-US" sz="1800" dirty="0" smtClean="0">
                <a:solidFill>
                  <a:srgbClr val="FF0000"/>
                </a:solidFill>
                <a:latin typeface="Meiryo UI" panose="020B0604030504040204" pitchFamily="50" charset="-128"/>
                <a:ea typeface="Meiryo UI" panose="020B0604030504040204" pitchFamily="50" charset="-128"/>
              </a:rPr>
              <a:t>　  </a:t>
            </a:r>
            <a:r>
              <a:rPr lang="ja-JP" altLang="en-US" sz="1800" dirty="0">
                <a:solidFill>
                  <a:srgbClr val="FF0000"/>
                </a:solidFill>
                <a:latin typeface="Meiryo UI" panose="020B0604030504040204" pitchFamily="50" charset="-128"/>
                <a:ea typeface="Meiryo UI" panose="020B0604030504040204" pitchFamily="50" charset="-128"/>
              </a:rPr>
              <a:t>　　　</a:t>
            </a:r>
            <a:r>
              <a:rPr lang="ja-JP" altLang="en-US" sz="1800" dirty="0" smtClean="0">
                <a:solidFill>
                  <a:srgbClr val="FF0000"/>
                </a:solidFill>
                <a:latin typeface="Meiryo UI" panose="020B0604030504040204" pitchFamily="50" charset="-128"/>
                <a:ea typeface="Meiryo UI" panose="020B0604030504040204" pitchFamily="50" charset="-128"/>
              </a:rPr>
              <a:t> ・</a:t>
            </a:r>
            <a:r>
              <a:rPr lang="ja-JP" altLang="en-US" sz="1800" dirty="0">
                <a:solidFill>
                  <a:srgbClr val="FF0000"/>
                </a:solidFill>
                <a:latin typeface="Meiryo UI" panose="020B0604030504040204" pitchFamily="50" charset="-128"/>
                <a:ea typeface="Meiryo UI" panose="020B0604030504040204" pitchFamily="50" charset="-128"/>
              </a:rPr>
              <a:t>・・・・・・・・・・・・　 </a:t>
            </a:r>
            <a:r>
              <a:rPr lang="en-US" altLang="ja-JP" sz="1800" dirty="0" smtClean="0">
                <a:solidFill>
                  <a:srgbClr val="FF0000"/>
                </a:solidFill>
                <a:latin typeface="Meiryo UI" panose="020B0604030504040204" pitchFamily="50" charset="-128"/>
                <a:ea typeface="Meiryo UI" panose="020B0604030504040204" pitchFamily="50" charset="-128"/>
              </a:rPr>
              <a:t>12</a:t>
            </a:r>
          </a:p>
          <a:p>
            <a:pPr marL="0" indent="0">
              <a:buNone/>
            </a:pPr>
            <a:r>
              <a:rPr lang="ja-JP" altLang="en-US" sz="1800" u="sng" dirty="0">
                <a:solidFill>
                  <a:srgbClr val="FF0000"/>
                </a:solidFill>
                <a:latin typeface="Meiryo UI" panose="020B0604030504040204" pitchFamily="50" charset="-128"/>
                <a:ea typeface="Meiryo UI" panose="020B0604030504040204" pitchFamily="50" charset="-128"/>
              </a:rPr>
              <a:t>９</a:t>
            </a:r>
            <a:r>
              <a:rPr lang="ja-JP" altLang="en-US" sz="1800" u="sng" dirty="0" smtClean="0">
                <a:solidFill>
                  <a:srgbClr val="FF0000"/>
                </a:solidFill>
                <a:latin typeface="Meiryo UI" panose="020B0604030504040204" pitchFamily="50" charset="-128"/>
                <a:ea typeface="Meiryo UI" panose="020B0604030504040204" pitchFamily="50" charset="-128"/>
              </a:rPr>
              <a:t>．大阪府における主任</a:t>
            </a:r>
            <a:r>
              <a:rPr lang="ja-JP" altLang="en-US" sz="1800" u="sng" dirty="0">
                <a:solidFill>
                  <a:srgbClr val="FF0000"/>
                </a:solidFill>
                <a:latin typeface="Meiryo UI" panose="020B0604030504040204" pitchFamily="50" charset="-128"/>
                <a:ea typeface="Meiryo UI" panose="020B0604030504040204" pitchFamily="50" charset="-128"/>
              </a:rPr>
              <a:t>相談支援</a:t>
            </a:r>
            <a:r>
              <a:rPr lang="ja-JP" altLang="en-US" sz="1800" u="sng" dirty="0" smtClean="0">
                <a:solidFill>
                  <a:srgbClr val="FF0000"/>
                </a:solidFill>
                <a:latin typeface="Meiryo UI" panose="020B0604030504040204" pitchFamily="50" charset="-128"/>
                <a:ea typeface="Meiryo UI" panose="020B0604030504040204" pitchFamily="50" charset="-128"/>
              </a:rPr>
              <a:t>専門員の活動イメージ</a:t>
            </a:r>
            <a:r>
              <a:rPr lang="ja-JP" altLang="en-US" sz="1800" dirty="0" smtClean="0">
                <a:solidFill>
                  <a:srgbClr val="FF0000"/>
                </a:solidFill>
                <a:latin typeface="Meiryo UI" panose="020B0604030504040204" pitchFamily="50" charset="-128"/>
                <a:ea typeface="Meiryo UI" panose="020B0604030504040204" pitchFamily="50" charset="-128"/>
              </a:rPr>
              <a:t>　　　 　</a:t>
            </a:r>
            <a:r>
              <a:rPr lang="ja-JP" altLang="en-US" sz="1800" dirty="0">
                <a:solidFill>
                  <a:srgbClr val="FF0000"/>
                </a:solidFill>
                <a:latin typeface="Meiryo UI" panose="020B0604030504040204" pitchFamily="50" charset="-128"/>
                <a:ea typeface="Meiryo UI" panose="020B0604030504040204" pitchFamily="50" charset="-128"/>
              </a:rPr>
              <a:t> 　　 ・・・・・・・・・・・・・　 </a:t>
            </a:r>
            <a:r>
              <a:rPr lang="en-US" altLang="ja-JP" sz="1800" dirty="0" smtClean="0">
                <a:solidFill>
                  <a:srgbClr val="FF0000"/>
                </a:solidFill>
                <a:latin typeface="Meiryo UI" panose="020B0604030504040204" pitchFamily="50" charset="-128"/>
                <a:ea typeface="Meiryo UI" panose="020B0604030504040204" pitchFamily="50" charset="-128"/>
              </a:rPr>
              <a:t>13</a:t>
            </a:r>
            <a:br>
              <a:rPr lang="en-US" altLang="ja-JP" sz="1800" dirty="0" smtClean="0">
                <a:solidFill>
                  <a:srgbClr val="FF0000"/>
                </a:solidFill>
                <a:latin typeface="Meiryo UI" panose="020B0604030504040204" pitchFamily="50" charset="-128"/>
                <a:ea typeface="Meiryo UI" panose="020B0604030504040204" pitchFamily="50" charset="-128"/>
              </a:rPr>
            </a:br>
            <a:endParaRPr lang="en-US" altLang="ja-JP" sz="1800" dirty="0">
              <a:solidFill>
                <a:srgbClr val="FF0000"/>
              </a:solidFill>
              <a:latin typeface="Meiryo UI" panose="020B0604030504040204" pitchFamily="50" charset="-128"/>
              <a:ea typeface="Meiryo UI" panose="020B0604030504040204" pitchFamily="50" charset="-128"/>
            </a:endParaRPr>
          </a:p>
          <a:p>
            <a:pPr marL="0" indent="0">
              <a:buNone/>
            </a:pPr>
            <a:r>
              <a:rPr lang="ja-JP" altLang="en-US" sz="1800" dirty="0" smtClean="0">
                <a:latin typeface="Meiryo UI" panose="020B0604030504040204" pitchFamily="50" charset="-128"/>
                <a:ea typeface="Meiryo UI" panose="020B0604030504040204" pitchFamily="50" charset="-128"/>
              </a:rPr>
              <a:t>（参考１）相談支援専門員の人材育成に係る３つの構成要素　　　・</a:t>
            </a:r>
            <a:r>
              <a:rPr lang="ja-JP" altLang="en-US" sz="1800" dirty="0">
                <a:latin typeface="Meiryo UI" panose="020B0604030504040204" pitchFamily="50" charset="-128"/>
                <a:ea typeface="Meiryo UI" panose="020B0604030504040204" pitchFamily="50" charset="-128"/>
              </a:rPr>
              <a:t>・・・・・・・・・・・・　</a:t>
            </a:r>
            <a:r>
              <a:rPr lang="ja-JP" altLang="en-US" sz="1800" dirty="0">
                <a:solidFill>
                  <a:srgbClr val="FF0000"/>
                </a:solidFill>
                <a:latin typeface="Meiryo UI" panose="020B0604030504040204" pitchFamily="50" charset="-128"/>
                <a:ea typeface="Meiryo UI" panose="020B0604030504040204" pitchFamily="50" charset="-128"/>
              </a:rPr>
              <a:t> </a:t>
            </a:r>
            <a:r>
              <a:rPr lang="en-US" altLang="ja-JP" sz="1800" dirty="0">
                <a:solidFill>
                  <a:srgbClr val="FF0000"/>
                </a:solidFill>
                <a:latin typeface="Meiryo UI" panose="020B0604030504040204" pitchFamily="50" charset="-128"/>
                <a:ea typeface="Meiryo UI" panose="020B0604030504040204" pitchFamily="50" charset="-128"/>
              </a:rPr>
              <a:t>14</a:t>
            </a:r>
            <a:endParaRPr lang="ja-JP" altLang="en-US" sz="1800" dirty="0">
              <a:solidFill>
                <a:srgbClr val="FF0000"/>
              </a:solidFill>
              <a:latin typeface="Meiryo UI" panose="020B0604030504040204" pitchFamily="50" charset="-128"/>
              <a:ea typeface="Meiryo UI" panose="020B0604030504040204" pitchFamily="50" charset="-128"/>
            </a:endParaRPr>
          </a:p>
          <a:p>
            <a:pPr marL="0" indent="0">
              <a:buNone/>
            </a:pPr>
            <a:r>
              <a:rPr lang="ja-JP" altLang="en-US" sz="1800" dirty="0" smtClean="0">
                <a:latin typeface="Meiryo UI" panose="020B0604030504040204" pitchFamily="50" charset="-128"/>
                <a:ea typeface="Meiryo UI" panose="020B0604030504040204" pitchFamily="50" charset="-128"/>
              </a:rPr>
              <a:t>（参考２）大阪府における相談支援専門員育成の研修体系  </a:t>
            </a:r>
            <a:r>
              <a:rPr lang="en-US" altLang="ja-JP" sz="1800" dirty="0">
                <a:latin typeface="Meiryo UI" panose="020B0604030504040204" pitchFamily="50" charset="-128"/>
                <a:ea typeface="Meiryo UI" panose="020B0604030504040204" pitchFamily="50" charset="-128"/>
              </a:rPr>
              <a:t>	</a:t>
            </a:r>
            <a:r>
              <a:rPr lang="ja-JP" altLang="en-US" sz="1800" dirty="0">
                <a:latin typeface="Meiryo UI" panose="020B0604030504040204" pitchFamily="50" charset="-128"/>
                <a:ea typeface="Meiryo UI" panose="020B0604030504040204" pitchFamily="50" charset="-128"/>
              </a:rPr>
              <a:t>・・・・・・・・・・・・・</a:t>
            </a:r>
            <a:r>
              <a:rPr lang="ja-JP" altLang="en-US" sz="1800" dirty="0"/>
              <a:t>　</a:t>
            </a:r>
            <a:r>
              <a:rPr lang="ja-JP" altLang="en-US" sz="1800" dirty="0" smtClean="0">
                <a:latin typeface="Meiryo UI" panose="020B0604030504040204" pitchFamily="50" charset="-128"/>
                <a:ea typeface="Meiryo UI" panose="020B0604030504040204" pitchFamily="50" charset="-128"/>
              </a:rPr>
              <a:t> </a:t>
            </a:r>
            <a:r>
              <a:rPr lang="en-US" altLang="ja-JP" sz="1800" dirty="0">
                <a:solidFill>
                  <a:srgbClr val="FF0000"/>
                </a:solidFill>
                <a:latin typeface="Meiryo UI" panose="020B0604030504040204" pitchFamily="50" charset="-128"/>
                <a:ea typeface="Meiryo UI" panose="020B0604030504040204" pitchFamily="50" charset="-128"/>
              </a:rPr>
              <a:t>15</a:t>
            </a:r>
          </a:p>
        </p:txBody>
      </p:sp>
      <p:sp>
        <p:nvSpPr>
          <p:cNvPr id="5" name="スライド番号プレースホルダー 4"/>
          <p:cNvSpPr txBox="1">
            <a:spLocks/>
          </p:cNvSpPr>
          <p:nvPr/>
        </p:nvSpPr>
        <p:spPr>
          <a:xfrm>
            <a:off x="11315595" y="6320003"/>
            <a:ext cx="764215"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z="1600" smtClean="0">
                <a:latin typeface="Meiryo UI" panose="020B0604030504040204" pitchFamily="50" charset="-128"/>
                <a:ea typeface="Meiryo UI" panose="020B0604030504040204" pitchFamily="50" charset="-128"/>
              </a:rPr>
              <a:pPr/>
              <a:t>2</a:t>
            </a:fld>
            <a:endParaRPr 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670766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16396" y="89733"/>
            <a:ext cx="10471938" cy="799229"/>
          </a:xfrm>
        </p:spPr>
        <p:txBody>
          <a:bodyPr>
            <a:normAutofit/>
          </a:bodyPr>
          <a:lstStyle/>
          <a:p>
            <a:pPr algn="l"/>
            <a:r>
              <a:rPr lang="ja-JP" altLang="en-US" sz="3200" b="1" spc="-150" dirty="0">
                <a:latin typeface="Meiryo UI" panose="020B0604030504040204" pitchFamily="50" charset="-128"/>
                <a:ea typeface="Meiryo UI" panose="020B0604030504040204" pitchFamily="50" charset="-128"/>
              </a:rPr>
              <a:t>８</a:t>
            </a:r>
            <a:r>
              <a:rPr lang="ja-JP" altLang="en-US" sz="3200" b="1" spc="-150" dirty="0" smtClean="0">
                <a:latin typeface="Meiryo UI" panose="020B0604030504040204" pitchFamily="50" charset="-128"/>
                <a:ea typeface="Meiryo UI" panose="020B0604030504040204" pitchFamily="50" charset="-128"/>
              </a:rPr>
              <a:t>．</a:t>
            </a:r>
            <a:r>
              <a:rPr lang="ja-JP" altLang="en-US" sz="3200" b="1" spc="-150" dirty="0" smtClean="0">
                <a:latin typeface="Meiryo UI" panose="020B0604030504040204" pitchFamily="50" charset="-128"/>
                <a:ea typeface="Meiryo UI" panose="020B0604030504040204" pitchFamily="50" charset="-128"/>
              </a:rPr>
              <a:t>大阪府における主任</a:t>
            </a:r>
            <a:r>
              <a:rPr kumimoji="1" lang="ja-JP" altLang="en-US" sz="3200" b="1" spc="-150" dirty="0" smtClean="0">
                <a:latin typeface="Meiryo UI" panose="020B0604030504040204" pitchFamily="50" charset="-128"/>
                <a:ea typeface="Meiryo UI" panose="020B0604030504040204" pitchFamily="50" charset="-128"/>
              </a:rPr>
              <a:t>相談支援専門員の機能と役割</a:t>
            </a:r>
            <a:endParaRPr kumimoji="1" lang="ja-JP" altLang="en-US" sz="3200" b="1" spc="-150" dirty="0">
              <a:latin typeface="Meiryo UI" panose="020B0604030504040204" pitchFamily="50" charset="-128"/>
              <a:ea typeface="Meiryo UI" panose="020B0604030504040204" pitchFamily="50" charset="-128"/>
            </a:endParaRPr>
          </a:p>
        </p:txBody>
      </p:sp>
      <p:sp>
        <p:nvSpPr>
          <p:cNvPr id="7" name="スライド番号プレースホルダー 4"/>
          <p:cNvSpPr txBox="1">
            <a:spLocks/>
          </p:cNvSpPr>
          <p:nvPr/>
        </p:nvSpPr>
        <p:spPr>
          <a:xfrm>
            <a:off x="11452075" y="6538371"/>
            <a:ext cx="764215"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1600" dirty="0">
                <a:latin typeface="Meiryo UI" panose="020B0604030504040204" pitchFamily="50" charset="-128"/>
                <a:ea typeface="Meiryo UI" panose="020B0604030504040204" pitchFamily="50" charset="-128"/>
              </a:rPr>
              <a:t>12</a:t>
            </a:r>
            <a:endParaRPr lang="en-US" sz="1600" dirty="0">
              <a:latin typeface="Meiryo UI" panose="020B0604030504040204" pitchFamily="50" charset="-128"/>
              <a:ea typeface="Meiryo UI" panose="020B0604030504040204" pitchFamily="50" charset="-128"/>
            </a:endParaRPr>
          </a:p>
        </p:txBody>
      </p:sp>
      <p:sp>
        <p:nvSpPr>
          <p:cNvPr id="8" name="コンテンツ プレースホルダー 2"/>
          <p:cNvSpPr txBox="1">
            <a:spLocks/>
          </p:cNvSpPr>
          <p:nvPr/>
        </p:nvSpPr>
        <p:spPr>
          <a:xfrm>
            <a:off x="727485" y="2768566"/>
            <a:ext cx="10806144" cy="617132"/>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a:lstStyle>
          <a:p>
            <a:pPr marL="0" indent="0" algn="ctr">
              <a:lnSpc>
                <a:spcPct val="100000"/>
              </a:lnSpc>
              <a:spcBef>
                <a:spcPts val="0"/>
              </a:spcBef>
              <a:buFont typeface="Arial" panose="020B0604020202020204" pitchFamily="34" charset="0"/>
              <a:buNone/>
            </a:pPr>
            <a:r>
              <a:rPr lang="ja-JP" altLang="en-US" sz="1200" b="1" dirty="0" smtClean="0">
                <a:latin typeface="Meiryo UI" panose="020B0604030504040204" pitchFamily="50" charset="-128"/>
                <a:ea typeface="Meiryo UI" panose="020B0604030504040204" pitchFamily="50" charset="-128"/>
              </a:rPr>
              <a:t>　　上記の機能と役割を踏まえ、特に「地域づくり」と「人材育成」について、以下の役割を担っていただくことが求められています。（下線部は主任研修受講の要件です。）</a:t>
            </a:r>
            <a:r>
              <a:rPr lang="ja-JP" altLang="en-US" sz="1600" b="1" dirty="0" smtClean="0">
                <a:latin typeface="Meiryo UI" panose="020B0604030504040204" pitchFamily="50" charset="-128"/>
                <a:ea typeface="Meiryo UI" panose="020B0604030504040204" pitchFamily="50" charset="-128"/>
              </a:rPr>
              <a:t>　</a:t>
            </a:r>
            <a:endParaRPr lang="en-US" altLang="ja-JP" sz="1600" b="1" dirty="0" smtClean="0">
              <a:latin typeface="Meiryo UI" panose="020B0604030504040204" pitchFamily="50" charset="-128"/>
              <a:ea typeface="Meiryo UI" panose="020B0604030504040204" pitchFamily="50" charset="-128"/>
            </a:endParaRPr>
          </a:p>
        </p:txBody>
      </p:sp>
      <p:sp>
        <p:nvSpPr>
          <p:cNvPr id="11" name="タイトル 1"/>
          <p:cNvSpPr txBox="1">
            <a:spLocks/>
          </p:cNvSpPr>
          <p:nvPr/>
        </p:nvSpPr>
        <p:spPr>
          <a:xfrm>
            <a:off x="556496" y="748482"/>
            <a:ext cx="11054487" cy="3691917"/>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kumimoji="1" sz="3600" kern="1200" cap="all" baseline="0">
                <a:solidFill>
                  <a:schemeClr val="tx1"/>
                </a:solidFill>
                <a:effectLst/>
                <a:latin typeface="+mj-lt"/>
                <a:ea typeface="+mj-ea"/>
                <a:cs typeface="+mj-cs"/>
              </a:defRPr>
            </a:lvl1pPr>
          </a:lstStyle>
          <a:p>
            <a:pPr algn="l"/>
            <a:endParaRPr lang="ja-JP" altLang="en-US" sz="3200" b="1" spc="-150" dirty="0">
              <a:solidFill>
                <a:srgbClr val="FF0000"/>
              </a:solidFill>
              <a:latin typeface="Meiryo UI" panose="020B0604030504040204" pitchFamily="50" charset="-128"/>
              <a:ea typeface="Meiryo UI" panose="020B0604030504040204" pitchFamily="50" charset="-128"/>
            </a:endParaRPr>
          </a:p>
        </p:txBody>
      </p:sp>
      <p:sp>
        <p:nvSpPr>
          <p:cNvPr id="20" name="コンテンツ プレースホルダー 2"/>
          <p:cNvSpPr txBox="1">
            <a:spLocks/>
          </p:cNvSpPr>
          <p:nvPr/>
        </p:nvSpPr>
        <p:spPr>
          <a:xfrm>
            <a:off x="1202749" y="832218"/>
            <a:ext cx="9892881" cy="668961"/>
          </a:xfrm>
          <a:prstGeom prst="rect">
            <a:avLst/>
          </a:prstGeom>
          <a:ln>
            <a:noFill/>
          </a:ln>
          <a:effectLst/>
        </p:spPr>
        <p:txBody>
          <a:bodyPr vert="horz" lIns="91440" tIns="45720" rIns="91440" bIns="45720" rtlCol="0">
            <a:noAutofit/>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a:lstStyle>
          <a:p>
            <a:pPr marL="0" indent="0">
              <a:lnSpc>
                <a:spcPct val="100000"/>
              </a:lnSpc>
              <a:spcBef>
                <a:spcPts val="600"/>
              </a:spcBef>
              <a:buNone/>
            </a:pPr>
            <a:r>
              <a:rPr lang="ja-JP" altLang="en-US" sz="1600" b="1" cap="none" dirty="0" smtClean="0">
                <a:ln w="0"/>
                <a:solidFill>
                  <a:schemeClr val="accent1">
                    <a:lumMod val="75000"/>
                  </a:schemeClr>
                </a:solidFill>
                <a:effectLst/>
                <a:latin typeface="BIZ UDゴシック" panose="020B0400000000000000" pitchFamily="49" charset="-128"/>
                <a:ea typeface="BIZ UDゴシック" panose="020B0400000000000000" pitchFamily="49" charset="-128"/>
              </a:rPr>
              <a:t>　支援困難ケースへの高度な相談支援や相談業務のマネジメントに加え、どの機関に属するかに関わらず、</a:t>
            </a:r>
            <a:endParaRPr lang="en-US" altLang="ja-JP" sz="1600" b="1" cap="none" dirty="0" smtClean="0">
              <a:ln w="0"/>
              <a:solidFill>
                <a:schemeClr val="accent1">
                  <a:lumMod val="75000"/>
                </a:schemeClr>
              </a:solidFill>
              <a:effectLst/>
              <a:latin typeface="BIZ UDゴシック" panose="020B0400000000000000" pitchFamily="49" charset="-128"/>
              <a:ea typeface="BIZ UDゴシック" panose="020B0400000000000000" pitchFamily="49" charset="-128"/>
            </a:endParaRPr>
          </a:p>
          <a:p>
            <a:pPr marL="0" indent="0">
              <a:lnSpc>
                <a:spcPct val="100000"/>
              </a:lnSpc>
              <a:spcBef>
                <a:spcPts val="600"/>
              </a:spcBef>
              <a:buNone/>
            </a:pPr>
            <a:r>
              <a:rPr lang="ja-JP" altLang="en-US" sz="1600" b="1" cap="none" dirty="0" smtClean="0">
                <a:ln w="0"/>
                <a:solidFill>
                  <a:schemeClr val="accent1">
                    <a:lumMod val="75000"/>
                  </a:schemeClr>
                </a:solidFill>
                <a:effectLst/>
                <a:latin typeface="BIZ UDゴシック" panose="020B0400000000000000" pitchFamily="49" charset="-128"/>
                <a:ea typeface="BIZ UDゴシック" panose="020B0400000000000000" pitchFamily="49" charset="-128"/>
              </a:rPr>
              <a:t>全ての主任相談支援専門員に共通して以下の機能と役割が求められています。</a:t>
            </a:r>
            <a:endParaRPr lang="en-US" altLang="ja-JP" sz="1600" b="1" cap="none" dirty="0" smtClean="0">
              <a:ln w="0"/>
              <a:solidFill>
                <a:schemeClr val="accent1">
                  <a:lumMod val="75000"/>
                </a:schemeClr>
              </a:solidFill>
              <a:effectLst/>
              <a:latin typeface="BIZ UDゴシック" panose="020B0400000000000000" pitchFamily="49" charset="-128"/>
              <a:ea typeface="BIZ UDゴシック" panose="020B0400000000000000" pitchFamily="49" charset="-128"/>
            </a:endParaRPr>
          </a:p>
        </p:txBody>
      </p:sp>
      <p:sp>
        <p:nvSpPr>
          <p:cNvPr id="21" name="フローチャート: 代替処理 20"/>
          <p:cNvSpPr/>
          <p:nvPr/>
        </p:nvSpPr>
        <p:spPr>
          <a:xfrm>
            <a:off x="1177248" y="2206388"/>
            <a:ext cx="6088569" cy="496800"/>
          </a:xfrm>
          <a:prstGeom prst="flowChartAlternateProcess">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BIZ UDPゴシック" panose="020B0400000000000000" pitchFamily="50" charset="-128"/>
                <a:ea typeface="BIZ UDPゴシック" panose="020B0400000000000000" pitchFamily="50" charset="-128"/>
              </a:rPr>
              <a:t>相談支援体制強化の推進（権利擁護の推進を含む</a:t>
            </a:r>
            <a:r>
              <a:rPr kumimoji="1" lang="en-US" altLang="ja-JP" sz="1600" b="1" dirty="0" smtClean="0">
                <a:solidFill>
                  <a:schemeClr val="tx1"/>
                </a:solidFill>
                <a:latin typeface="BIZ UDPゴシック" panose="020B0400000000000000" pitchFamily="50" charset="-128"/>
                <a:ea typeface="BIZ UDPゴシック" panose="020B0400000000000000" pitchFamily="50" charset="-128"/>
              </a:rPr>
              <a:t>)</a:t>
            </a:r>
            <a:endParaRPr kumimoji="1" lang="ja-JP" altLang="en-US" sz="1600" b="1" dirty="0">
              <a:solidFill>
                <a:schemeClr val="tx1"/>
              </a:solidFill>
              <a:latin typeface="BIZ UDPゴシック" panose="020B0400000000000000" pitchFamily="50" charset="-128"/>
              <a:ea typeface="BIZ UDPゴシック" panose="020B0400000000000000" pitchFamily="50" charset="-128"/>
            </a:endParaRPr>
          </a:p>
        </p:txBody>
      </p:sp>
      <p:sp>
        <p:nvSpPr>
          <p:cNvPr id="22" name="角丸四角形 21"/>
          <p:cNvSpPr/>
          <p:nvPr/>
        </p:nvSpPr>
        <p:spPr>
          <a:xfrm>
            <a:off x="2020675" y="1567792"/>
            <a:ext cx="3062514" cy="4968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tx1"/>
                </a:solidFill>
                <a:latin typeface="BIZ UDPゴシック" panose="020B0400000000000000" pitchFamily="50" charset="-128"/>
                <a:ea typeface="BIZ UDPゴシック" panose="020B0400000000000000" pitchFamily="50" charset="-128"/>
              </a:rPr>
              <a:t>地域づくり</a:t>
            </a:r>
          </a:p>
        </p:txBody>
      </p:sp>
      <p:sp>
        <p:nvSpPr>
          <p:cNvPr id="23" name="角丸四角形 22"/>
          <p:cNvSpPr/>
          <p:nvPr/>
        </p:nvSpPr>
        <p:spPr>
          <a:xfrm>
            <a:off x="5183372" y="1566557"/>
            <a:ext cx="5133300" cy="4968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BIZ UDPゴシック" panose="020B0400000000000000" pitchFamily="50" charset="-128"/>
                <a:ea typeface="BIZ UDPゴシック" panose="020B0400000000000000" pitchFamily="50" charset="-128"/>
              </a:rPr>
              <a:t>人材育成（研修・実習・実地教育）</a:t>
            </a:r>
            <a:endParaRPr kumimoji="1" lang="ja-JP" altLang="en-US" sz="1600" b="1" dirty="0">
              <a:solidFill>
                <a:schemeClr val="tx1"/>
              </a:solidFill>
              <a:latin typeface="BIZ UDPゴシック" panose="020B0400000000000000" pitchFamily="50" charset="-128"/>
              <a:ea typeface="BIZ UDPゴシック" panose="020B0400000000000000" pitchFamily="50" charset="-128"/>
            </a:endParaRPr>
          </a:p>
        </p:txBody>
      </p:sp>
      <p:sp>
        <p:nvSpPr>
          <p:cNvPr id="24" name="角丸四角形 23"/>
          <p:cNvSpPr/>
          <p:nvPr/>
        </p:nvSpPr>
        <p:spPr>
          <a:xfrm>
            <a:off x="7357463" y="2206388"/>
            <a:ext cx="3494627" cy="4968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BIZ UDPゴシック" panose="020B0400000000000000" pitchFamily="50" charset="-128"/>
                <a:ea typeface="BIZ UDPゴシック" panose="020B0400000000000000" pitchFamily="50" charset="-128"/>
              </a:rPr>
              <a:t>運営管理機能</a:t>
            </a:r>
            <a:endParaRPr kumimoji="1" lang="en-US" altLang="ja-JP" sz="1600" b="1" dirty="0" smtClean="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100" b="1" dirty="0" smtClean="0">
                <a:solidFill>
                  <a:schemeClr val="tx1"/>
                </a:solidFill>
                <a:latin typeface="BIZ UDPゴシック" panose="020B0400000000000000" pitchFamily="50" charset="-128"/>
                <a:ea typeface="BIZ UDPゴシック" panose="020B0400000000000000" pitchFamily="50" charset="-128"/>
              </a:rPr>
              <a:t>（利用者中心の中立公正な業務指針の確立）</a:t>
            </a:r>
            <a:endParaRPr kumimoji="1" lang="ja-JP" altLang="en-US" sz="1600" b="1" dirty="0">
              <a:solidFill>
                <a:schemeClr val="tx1"/>
              </a:solidFill>
              <a:latin typeface="BIZ UDPゴシック" panose="020B0400000000000000" pitchFamily="50" charset="-128"/>
              <a:ea typeface="BIZ UDPゴシック" panose="020B0400000000000000"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834701938"/>
              </p:ext>
            </p:extLst>
          </p:nvPr>
        </p:nvGraphicFramePr>
        <p:xfrm>
          <a:off x="558485" y="3307480"/>
          <a:ext cx="5535213" cy="3550518"/>
        </p:xfrm>
        <a:graphic>
          <a:graphicData uri="http://schemas.openxmlformats.org/drawingml/2006/table">
            <a:tbl>
              <a:tblPr firstRow="1" bandRow="1">
                <a:tableStyleId>{5C22544A-7EE6-4342-B048-85BDC9FD1C3A}</a:tableStyleId>
              </a:tblPr>
              <a:tblGrid>
                <a:gridCol w="4190822">
                  <a:extLst>
                    <a:ext uri="{9D8B030D-6E8A-4147-A177-3AD203B41FA5}">
                      <a16:colId xmlns:a16="http://schemas.microsoft.com/office/drawing/2014/main" val="2099720530"/>
                    </a:ext>
                  </a:extLst>
                </a:gridCol>
                <a:gridCol w="437875">
                  <a:extLst>
                    <a:ext uri="{9D8B030D-6E8A-4147-A177-3AD203B41FA5}">
                      <a16:colId xmlns:a16="http://schemas.microsoft.com/office/drawing/2014/main" val="1651304342"/>
                    </a:ext>
                  </a:extLst>
                </a:gridCol>
                <a:gridCol w="450761">
                  <a:extLst>
                    <a:ext uri="{9D8B030D-6E8A-4147-A177-3AD203B41FA5}">
                      <a16:colId xmlns:a16="http://schemas.microsoft.com/office/drawing/2014/main" val="2478114592"/>
                    </a:ext>
                  </a:extLst>
                </a:gridCol>
                <a:gridCol w="455755">
                  <a:extLst>
                    <a:ext uri="{9D8B030D-6E8A-4147-A177-3AD203B41FA5}">
                      <a16:colId xmlns:a16="http://schemas.microsoft.com/office/drawing/2014/main" val="875384440"/>
                    </a:ext>
                  </a:extLst>
                </a:gridCol>
              </a:tblGrid>
              <a:tr h="43605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bg1"/>
                          </a:solidFill>
                          <a:latin typeface="Meiryo UI" panose="020B0604030504040204" pitchFamily="50" charset="-128"/>
                          <a:ea typeface="Meiryo UI" panose="020B0604030504040204" pitchFamily="50" charset="-128"/>
                        </a:rPr>
                        <a:t>地域づくり</a:t>
                      </a:r>
                      <a:endParaRPr kumimoji="1" lang="en-US" altLang="ja-JP" sz="1100"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1100" dirty="0" smtClean="0">
                          <a:solidFill>
                            <a:schemeClr val="bg1"/>
                          </a:solidFill>
                          <a:latin typeface="Meiryo UI" panose="020B0604030504040204" pitchFamily="50" charset="-128"/>
                          <a:ea typeface="Meiryo UI" panose="020B0604030504040204" pitchFamily="50" charset="-128"/>
                        </a:rPr>
                        <a:t>（地域の相談支援体制の中核的な役割）</a:t>
                      </a:r>
                    </a:p>
                  </a:txBody>
                  <a:tcPr anchor="ctr"/>
                </a:tc>
                <a:tc>
                  <a:txBody>
                    <a:bodyPr/>
                    <a:lstStyle/>
                    <a:p>
                      <a:pPr algn="ctr"/>
                      <a:r>
                        <a:rPr kumimoji="1" lang="ja-JP" altLang="en-US" sz="1200" dirty="0" smtClean="0">
                          <a:solidFill>
                            <a:schemeClr val="bg1"/>
                          </a:solidFill>
                        </a:rPr>
                        <a:t>基幹</a:t>
                      </a:r>
                      <a:endParaRPr kumimoji="1" lang="ja-JP" altLang="en-US" sz="1200" dirty="0">
                        <a:solidFill>
                          <a:schemeClr val="bg1"/>
                        </a:solidFill>
                      </a:endParaRPr>
                    </a:p>
                  </a:txBody>
                  <a:tcPr vert="eaVert" anchor="ctr"/>
                </a:tc>
                <a:tc>
                  <a:txBody>
                    <a:bodyPr/>
                    <a:lstStyle/>
                    <a:p>
                      <a:pPr algn="ctr"/>
                      <a:r>
                        <a:rPr kumimoji="1" lang="ja-JP" altLang="en-US" sz="1200" dirty="0" smtClean="0">
                          <a:solidFill>
                            <a:schemeClr val="bg1"/>
                          </a:solidFill>
                        </a:rPr>
                        <a:t>委託</a:t>
                      </a:r>
                      <a:endParaRPr kumimoji="1" lang="ja-JP" altLang="en-US" sz="1200" dirty="0">
                        <a:solidFill>
                          <a:schemeClr val="bg1"/>
                        </a:solidFill>
                      </a:endParaRPr>
                    </a:p>
                  </a:txBody>
                  <a:tcPr vert="eaVert" anchor="ctr"/>
                </a:tc>
                <a:tc>
                  <a:txBody>
                    <a:bodyPr/>
                    <a:lstStyle/>
                    <a:p>
                      <a:pPr algn="ctr"/>
                      <a:r>
                        <a:rPr kumimoji="1" lang="ja-JP" altLang="en-US" sz="1200" dirty="0" smtClean="0">
                          <a:solidFill>
                            <a:schemeClr val="bg1"/>
                          </a:solidFill>
                        </a:rPr>
                        <a:t>特定</a:t>
                      </a:r>
                      <a:endParaRPr kumimoji="1" lang="ja-JP" altLang="en-US" sz="1200" dirty="0">
                        <a:solidFill>
                          <a:schemeClr val="bg1"/>
                        </a:solidFill>
                      </a:endParaRPr>
                    </a:p>
                  </a:txBody>
                  <a:tcPr vert="eaVert" anchor="ctr"/>
                </a:tc>
                <a:extLst>
                  <a:ext uri="{0D108BD9-81ED-4DB2-BD59-A6C34878D82A}">
                    <a16:rowId xmlns:a16="http://schemas.microsoft.com/office/drawing/2014/main" val="113962473"/>
                  </a:ext>
                </a:extLst>
              </a:tr>
              <a:tr h="3114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sng" dirty="0" smtClean="0">
                          <a:latin typeface="Meiryo UI" panose="020B0604030504040204" pitchFamily="50" charset="-128"/>
                          <a:ea typeface="Meiryo UI" panose="020B0604030504040204" pitchFamily="50" charset="-128"/>
                        </a:rPr>
                        <a:t>地域自立支援協議会（各種部会を含む）への参画</a:t>
                      </a:r>
                      <a:endParaRPr kumimoji="1" lang="en-US" altLang="ja-JP" sz="1100" dirty="0" smtClean="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smtClean="0"/>
                        <a:t>◎</a:t>
                      </a:r>
                      <a:endParaRPr kumimoji="1" lang="ja-JP" altLang="en-US" sz="1100" dirty="0"/>
                    </a:p>
                  </a:txBody>
                  <a:tcPr anchor="ctr"/>
                </a:tc>
                <a:tc>
                  <a:txBody>
                    <a:bodyPr/>
                    <a:lstStyle/>
                    <a:p>
                      <a:pPr algn="ctr"/>
                      <a:r>
                        <a:rPr kumimoji="1" lang="ja-JP" altLang="en-US" sz="1100" dirty="0" smtClean="0"/>
                        <a:t>◎</a:t>
                      </a:r>
                      <a:endParaRPr kumimoji="1" lang="ja-JP" altLang="en-US" sz="1100" dirty="0"/>
                    </a:p>
                  </a:txBody>
                  <a:tcPr anchor="ctr"/>
                </a:tc>
                <a:tc>
                  <a:txBody>
                    <a:bodyPr/>
                    <a:lstStyle/>
                    <a:p>
                      <a:pPr algn="ctr"/>
                      <a:r>
                        <a:rPr kumimoji="1" lang="ja-JP" altLang="en-US" sz="1100" dirty="0" smtClean="0"/>
                        <a:t>◎</a:t>
                      </a:r>
                      <a:endParaRPr kumimoji="1" lang="ja-JP" altLang="en-US" sz="1100" dirty="0"/>
                    </a:p>
                  </a:txBody>
                  <a:tcPr anchor="ctr"/>
                </a:tc>
                <a:extLst>
                  <a:ext uri="{0D108BD9-81ED-4DB2-BD59-A6C34878D82A}">
                    <a16:rowId xmlns:a16="http://schemas.microsoft.com/office/drawing/2014/main" val="2322375932"/>
                  </a:ext>
                </a:extLst>
              </a:tr>
              <a:tr h="3114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地域自立支援協議会の運営</a:t>
                      </a:r>
                      <a:endParaRPr kumimoji="1" lang="en-US" altLang="ja-JP" sz="1100" dirty="0" smtClean="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smtClean="0"/>
                        <a:t>◎</a:t>
                      </a:r>
                      <a:endParaRPr kumimoji="1" lang="ja-JP" altLang="en-US" sz="1100" dirty="0"/>
                    </a:p>
                  </a:txBody>
                  <a:tcPr anchor="ctr"/>
                </a:tc>
                <a:tc>
                  <a:txBody>
                    <a:bodyPr/>
                    <a:lstStyle/>
                    <a:p>
                      <a:pPr algn="ctr"/>
                      <a:r>
                        <a:rPr kumimoji="1" lang="ja-JP" altLang="en-US" sz="1100" dirty="0" smtClean="0"/>
                        <a:t>◎</a:t>
                      </a:r>
                      <a:endParaRPr kumimoji="1" lang="ja-JP" altLang="en-US" sz="1100" dirty="0"/>
                    </a:p>
                  </a:txBody>
                  <a:tcPr anchor="ctr"/>
                </a:tc>
                <a:tc>
                  <a:txBody>
                    <a:bodyPr/>
                    <a:lstStyle/>
                    <a:p>
                      <a:pPr algn="ctr"/>
                      <a:r>
                        <a:rPr kumimoji="1" lang="ja-JP" altLang="en-US" sz="1100" dirty="0" smtClean="0"/>
                        <a:t>○</a:t>
                      </a:r>
                      <a:endParaRPr kumimoji="1" lang="ja-JP" altLang="en-US" sz="1100" dirty="0"/>
                    </a:p>
                  </a:txBody>
                  <a:tcPr anchor="ctr"/>
                </a:tc>
                <a:extLst>
                  <a:ext uri="{0D108BD9-81ED-4DB2-BD59-A6C34878D82A}">
                    <a16:rowId xmlns:a16="http://schemas.microsoft.com/office/drawing/2014/main" val="2058384597"/>
                  </a:ext>
                </a:extLst>
              </a:tr>
              <a:tr h="3114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地域診断の実施</a:t>
                      </a:r>
                      <a:endParaRPr kumimoji="1" lang="en-US" altLang="ja-JP" sz="1100" dirty="0" smtClean="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smtClean="0"/>
                        <a:t>○</a:t>
                      </a:r>
                      <a:endParaRPr kumimoji="1" lang="ja-JP" altLang="en-US" sz="1100" dirty="0"/>
                    </a:p>
                  </a:txBody>
                  <a:tcPr anchor="ctr"/>
                </a:tc>
                <a:tc>
                  <a:txBody>
                    <a:bodyPr/>
                    <a:lstStyle/>
                    <a:p>
                      <a:pPr algn="ctr"/>
                      <a:r>
                        <a:rPr kumimoji="1" lang="ja-JP" altLang="en-US" sz="1100" dirty="0" smtClean="0"/>
                        <a:t>○</a:t>
                      </a:r>
                      <a:endParaRPr kumimoji="1" lang="ja-JP" altLang="en-US" sz="1100" dirty="0"/>
                    </a:p>
                  </a:txBody>
                  <a:tcPr anchor="ctr"/>
                </a:tc>
                <a:tc>
                  <a:txBody>
                    <a:bodyPr/>
                    <a:lstStyle/>
                    <a:p>
                      <a:pPr algn="ctr"/>
                      <a:r>
                        <a:rPr kumimoji="1" lang="ja-JP" altLang="en-US" sz="1100" dirty="0" smtClean="0"/>
                        <a:t>◎</a:t>
                      </a:r>
                      <a:endParaRPr kumimoji="1" lang="ja-JP" altLang="en-US" sz="1100" dirty="0"/>
                    </a:p>
                  </a:txBody>
                  <a:tcPr anchor="ctr"/>
                </a:tc>
                <a:extLst>
                  <a:ext uri="{0D108BD9-81ED-4DB2-BD59-A6C34878D82A}">
                    <a16:rowId xmlns:a16="http://schemas.microsoft.com/office/drawing/2014/main" val="1540153444"/>
                  </a:ext>
                </a:extLst>
              </a:tr>
              <a:tr h="3114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個別課題の集積</a:t>
                      </a:r>
                      <a:endParaRPr kumimoji="1" lang="en-US" altLang="ja-JP" sz="1100" dirty="0" smtClean="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smtClean="0"/>
                        <a:t>○</a:t>
                      </a:r>
                      <a:endParaRPr kumimoji="1" lang="ja-JP" altLang="en-US" sz="1100" dirty="0"/>
                    </a:p>
                  </a:txBody>
                  <a:tcPr anchor="ctr"/>
                </a:tc>
                <a:tc>
                  <a:txBody>
                    <a:bodyPr/>
                    <a:lstStyle/>
                    <a:p>
                      <a:pPr algn="ctr"/>
                      <a:r>
                        <a:rPr kumimoji="1" lang="ja-JP" altLang="en-US" sz="1100" dirty="0" smtClean="0"/>
                        <a:t>◎</a:t>
                      </a:r>
                      <a:endParaRPr kumimoji="1" lang="ja-JP" altLang="en-US" sz="1100" dirty="0"/>
                    </a:p>
                  </a:txBody>
                  <a:tcPr anchor="ctr"/>
                </a:tc>
                <a:tc>
                  <a:txBody>
                    <a:bodyPr/>
                    <a:lstStyle/>
                    <a:p>
                      <a:pPr algn="ctr"/>
                      <a:r>
                        <a:rPr kumimoji="1" lang="ja-JP" altLang="en-US" sz="1100" dirty="0" smtClean="0"/>
                        <a:t>◎</a:t>
                      </a:r>
                      <a:endParaRPr kumimoji="1" lang="ja-JP" altLang="en-US" sz="1100" dirty="0"/>
                    </a:p>
                  </a:txBody>
                  <a:tcPr anchor="ctr"/>
                </a:tc>
                <a:extLst>
                  <a:ext uri="{0D108BD9-81ED-4DB2-BD59-A6C34878D82A}">
                    <a16:rowId xmlns:a16="http://schemas.microsoft.com/office/drawing/2014/main" val="975431963"/>
                  </a:ext>
                </a:extLst>
              </a:tr>
              <a:tr h="3114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地域課題の抽出（とりまとめ）</a:t>
                      </a:r>
                      <a:endParaRPr kumimoji="1" lang="en-US" altLang="ja-JP" sz="1100" dirty="0" smtClean="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smtClean="0"/>
                        <a:t>◎</a:t>
                      </a:r>
                      <a:endParaRPr kumimoji="1" lang="ja-JP" altLang="en-US" sz="1100" dirty="0"/>
                    </a:p>
                  </a:txBody>
                  <a:tcPr anchor="ctr"/>
                </a:tc>
                <a:tc>
                  <a:txBody>
                    <a:bodyPr/>
                    <a:lstStyle/>
                    <a:p>
                      <a:pPr algn="ctr"/>
                      <a:r>
                        <a:rPr kumimoji="1" lang="ja-JP" altLang="en-US" sz="1100" dirty="0" smtClean="0"/>
                        <a:t>○</a:t>
                      </a:r>
                      <a:endParaRPr kumimoji="1" lang="ja-JP" altLang="en-US" sz="1100" dirty="0"/>
                    </a:p>
                  </a:txBody>
                  <a:tcPr anchor="ctr"/>
                </a:tc>
                <a:tc>
                  <a:txBody>
                    <a:bodyPr/>
                    <a:lstStyle/>
                    <a:p>
                      <a:pPr algn="ctr"/>
                      <a:r>
                        <a:rPr kumimoji="1" lang="ja-JP" altLang="en-US" sz="1100" dirty="0" smtClean="0"/>
                        <a:t>○</a:t>
                      </a:r>
                      <a:endParaRPr kumimoji="1" lang="ja-JP" altLang="en-US" sz="1100" dirty="0"/>
                    </a:p>
                  </a:txBody>
                  <a:tcPr anchor="ctr"/>
                </a:tc>
                <a:extLst>
                  <a:ext uri="{0D108BD9-81ED-4DB2-BD59-A6C34878D82A}">
                    <a16:rowId xmlns:a16="http://schemas.microsoft.com/office/drawing/2014/main" val="4128205285"/>
                  </a:ext>
                </a:extLst>
              </a:tr>
              <a:tr h="3114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地域課題解決のための施策の検討・提案</a:t>
                      </a:r>
                      <a:endParaRPr kumimoji="1" lang="en-US" altLang="ja-JP" sz="1100" dirty="0" smtClean="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smtClean="0"/>
                        <a:t>◎</a:t>
                      </a:r>
                      <a:endParaRPr kumimoji="1" lang="ja-JP" altLang="en-US" sz="1100" dirty="0"/>
                    </a:p>
                  </a:txBody>
                  <a:tcPr anchor="ctr"/>
                </a:tc>
                <a:tc>
                  <a:txBody>
                    <a:bodyPr/>
                    <a:lstStyle/>
                    <a:p>
                      <a:pPr algn="ctr"/>
                      <a:r>
                        <a:rPr kumimoji="1" lang="ja-JP" altLang="en-US" sz="1100" dirty="0" smtClean="0"/>
                        <a:t>○</a:t>
                      </a:r>
                      <a:endParaRPr kumimoji="1" lang="ja-JP" altLang="en-US" sz="1100" dirty="0"/>
                    </a:p>
                  </a:txBody>
                  <a:tcPr anchor="ctr"/>
                </a:tc>
                <a:tc>
                  <a:txBody>
                    <a:bodyPr/>
                    <a:lstStyle/>
                    <a:p>
                      <a:pPr algn="ctr"/>
                      <a:r>
                        <a:rPr kumimoji="1" lang="ja-JP" altLang="en-US" sz="1100" dirty="0" smtClean="0"/>
                        <a:t>○</a:t>
                      </a:r>
                      <a:endParaRPr kumimoji="1" lang="ja-JP" altLang="en-US" sz="1100" dirty="0"/>
                    </a:p>
                  </a:txBody>
                  <a:tcPr anchor="ctr"/>
                </a:tc>
                <a:extLst>
                  <a:ext uri="{0D108BD9-81ED-4DB2-BD59-A6C34878D82A}">
                    <a16:rowId xmlns:a16="http://schemas.microsoft.com/office/drawing/2014/main" val="732742426"/>
                  </a:ext>
                </a:extLst>
              </a:tr>
              <a:tr h="3114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社会資源の改善・開発の提案</a:t>
                      </a:r>
                      <a:endParaRPr kumimoji="1" lang="en-US" altLang="ja-JP" sz="1100" dirty="0" smtClean="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smtClean="0"/>
                        <a:t>◎</a:t>
                      </a:r>
                      <a:endParaRPr kumimoji="1" lang="ja-JP" altLang="en-US" sz="1100" dirty="0"/>
                    </a:p>
                  </a:txBody>
                  <a:tcPr anchor="ctr"/>
                </a:tc>
                <a:tc>
                  <a:txBody>
                    <a:bodyPr/>
                    <a:lstStyle/>
                    <a:p>
                      <a:pPr algn="ctr"/>
                      <a:r>
                        <a:rPr kumimoji="1" lang="ja-JP" altLang="en-US" sz="1100" dirty="0" smtClean="0"/>
                        <a:t>◎</a:t>
                      </a:r>
                      <a:endParaRPr kumimoji="1" lang="ja-JP" altLang="en-US" sz="1100" dirty="0"/>
                    </a:p>
                  </a:txBody>
                  <a:tcPr anchor="ctr"/>
                </a:tc>
                <a:tc>
                  <a:txBody>
                    <a:bodyPr/>
                    <a:lstStyle/>
                    <a:p>
                      <a:pPr algn="ctr"/>
                      <a:r>
                        <a:rPr kumimoji="1" lang="ja-JP" altLang="en-US" sz="1100" dirty="0" smtClean="0"/>
                        <a:t>◎</a:t>
                      </a:r>
                      <a:endParaRPr kumimoji="1" lang="ja-JP" altLang="en-US" sz="1100" dirty="0"/>
                    </a:p>
                  </a:txBody>
                  <a:tcPr anchor="ctr"/>
                </a:tc>
                <a:extLst>
                  <a:ext uri="{0D108BD9-81ED-4DB2-BD59-A6C34878D82A}">
                    <a16:rowId xmlns:a16="http://schemas.microsoft.com/office/drawing/2014/main" val="1550457206"/>
                  </a:ext>
                </a:extLst>
              </a:tr>
              <a:tr h="3114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多職種協働（チームアプローチ）の展開</a:t>
                      </a:r>
                      <a:endParaRPr kumimoji="1" lang="en-US" altLang="ja-JP" sz="1100" dirty="0" smtClean="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smtClean="0"/>
                        <a:t>◎</a:t>
                      </a:r>
                      <a:endParaRPr kumimoji="1" lang="ja-JP" altLang="en-US" sz="1100" dirty="0"/>
                    </a:p>
                  </a:txBody>
                  <a:tcPr anchor="ctr"/>
                </a:tc>
                <a:tc>
                  <a:txBody>
                    <a:bodyPr/>
                    <a:lstStyle/>
                    <a:p>
                      <a:pPr algn="ctr"/>
                      <a:r>
                        <a:rPr kumimoji="1" lang="ja-JP" altLang="en-US" sz="1100" dirty="0" smtClean="0"/>
                        <a:t>◎</a:t>
                      </a:r>
                      <a:endParaRPr kumimoji="1" lang="ja-JP" altLang="en-US" sz="1100" dirty="0"/>
                    </a:p>
                  </a:txBody>
                  <a:tcPr anchor="ctr"/>
                </a:tc>
                <a:tc>
                  <a:txBody>
                    <a:bodyPr/>
                    <a:lstStyle/>
                    <a:p>
                      <a:pPr algn="ctr"/>
                      <a:r>
                        <a:rPr kumimoji="1" lang="ja-JP" altLang="en-US" sz="1100" dirty="0" smtClean="0"/>
                        <a:t>◎</a:t>
                      </a:r>
                      <a:endParaRPr kumimoji="1" lang="ja-JP" altLang="en-US" sz="1100" dirty="0"/>
                    </a:p>
                  </a:txBody>
                  <a:tcPr anchor="ctr"/>
                </a:tc>
                <a:extLst>
                  <a:ext uri="{0D108BD9-81ED-4DB2-BD59-A6C34878D82A}">
                    <a16:rowId xmlns:a16="http://schemas.microsoft.com/office/drawing/2014/main" val="963214589"/>
                  </a:ext>
                </a:extLst>
              </a:tr>
              <a:tr h="3114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地域又は圏域での主任同士での情報共有・意見交換</a:t>
                      </a:r>
                      <a:endParaRPr kumimoji="1" lang="en-US" altLang="ja-JP" sz="1100" dirty="0" smtClean="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smtClean="0"/>
                        <a:t>◎</a:t>
                      </a:r>
                      <a:endParaRPr kumimoji="1" lang="ja-JP" altLang="en-US" sz="1100" dirty="0"/>
                    </a:p>
                  </a:txBody>
                  <a:tcPr anchor="ctr"/>
                </a:tc>
                <a:tc>
                  <a:txBody>
                    <a:bodyPr/>
                    <a:lstStyle/>
                    <a:p>
                      <a:pPr algn="ctr"/>
                      <a:r>
                        <a:rPr kumimoji="1" lang="ja-JP" altLang="en-US" sz="1100" dirty="0" smtClean="0"/>
                        <a:t>◎</a:t>
                      </a:r>
                      <a:endParaRPr kumimoji="1" lang="ja-JP" altLang="en-US" sz="1100" dirty="0"/>
                    </a:p>
                  </a:txBody>
                  <a:tcPr anchor="ctr"/>
                </a:tc>
                <a:tc>
                  <a:txBody>
                    <a:bodyPr/>
                    <a:lstStyle/>
                    <a:p>
                      <a:pPr algn="ctr"/>
                      <a:r>
                        <a:rPr kumimoji="1" lang="ja-JP" altLang="en-US" sz="1100" dirty="0" smtClean="0"/>
                        <a:t>◎</a:t>
                      </a:r>
                      <a:endParaRPr kumimoji="1" lang="ja-JP" altLang="en-US" sz="1100" dirty="0"/>
                    </a:p>
                  </a:txBody>
                  <a:tcPr anchor="ctr"/>
                </a:tc>
                <a:extLst>
                  <a:ext uri="{0D108BD9-81ED-4DB2-BD59-A6C34878D82A}">
                    <a16:rowId xmlns:a16="http://schemas.microsoft.com/office/drawing/2014/main" val="472125236"/>
                  </a:ext>
                </a:extLst>
              </a:tr>
              <a:tr h="3114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個別の支援会議や事業所連絡会等での助言</a:t>
                      </a:r>
                      <a:endParaRPr kumimoji="1" lang="en-US" altLang="ja-JP" sz="1100" dirty="0" smtClean="0">
                        <a:latin typeface="Meiryo UI" panose="020B0604030504040204" pitchFamily="50" charset="-128"/>
                        <a:ea typeface="Meiryo UI" panose="020B0604030504040204" pitchFamily="50" charset="-128"/>
                      </a:endParaRPr>
                    </a:p>
                  </a:txBody>
                  <a:tcPr/>
                </a:tc>
                <a:tc>
                  <a:txBody>
                    <a:bodyPr/>
                    <a:lstStyle/>
                    <a:p>
                      <a:pPr algn="ctr"/>
                      <a:r>
                        <a:rPr kumimoji="1" lang="ja-JP" altLang="en-US" sz="1100" dirty="0" smtClean="0"/>
                        <a:t>◎</a:t>
                      </a:r>
                      <a:endParaRPr kumimoji="1" lang="ja-JP" altLang="en-US" sz="1100" dirty="0"/>
                    </a:p>
                  </a:txBody>
                  <a:tcPr anchor="ctr"/>
                </a:tc>
                <a:tc>
                  <a:txBody>
                    <a:bodyPr/>
                    <a:lstStyle/>
                    <a:p>
                      <a:pPr algn="ctr"/>
                      <a:r>
                        <a:rPr kumimoji="1" lang="ja-JP" altLang="en-US" sz="1100" dirty="0" smtClean="0"/>
                        <a:t>◎</a:t>
                      </a:r>
                      <a:endParaRPr kumimoji="1" lang="ja-JP" altLang="en-US" sz="1100" dirty="0"/>
                    </a:p>
                  </a:txBody>
                  <a:tcPr anchor="ctr"/>
                </a:tc>
                <a:tc>
                  <a:txBody>
                    <a:bodyPr/>
                    <a:lstStyle/>
                    <a:p>
                      <a:pPr algn="ctr"/>
                      <a:r>
                        <a:rPr kumimoji="1" lang="ja-JP" altLang="en-US" sz="1100" dirty="0" smtClean="0"/>
                        <a:t>◎</a:t>
                      </a:r>
                      <a:endParaRPr kumimoji="1" lang="ja-JP" altLang="en-US" sz="1100" dirty="0"/>
                    </a:p>
                  </a:txBody>
                  <a:tcPr anchor="ctr"/>
                </a:tc>
                <a:extLst>
                  <a:ext uri="{0D108BD9-81ED-4DB2-BD59-A6C34878D82A}">
                    <a16:rowId xmlns:a16="http://schemas.microsoft.com/office/drawing/2014/main" val="3546558991"/>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2414940666"/>
              </p:ext>
            </p:extLst>
          </p:nvPr>
        </p:nvGraphicFramePr>
        <p:xfrm>
          <a:off x="6153121" y="3307480"/>
          <a:ext cx="5535213" cy="3550519"/>
        </p:xfrm>
        <a:graphic>
          <a:graphicData uri="http://schemas.openxmlformats.org/drawingml/2006/table">
            <a:tbl>
              <a:tblPr firstRow="1" bandRow="1">
                <a:tableStyleId>{5C22544A-7EE6-4342-B048-85BDC9FD1C3A}</a:tableStyleId>
              </a:tblPr>
              <a:tblGrid>
                <a:gridCol w="4190822">
                  <a:extLst>
                    <a:ext uri="{9D8B030D-6E8A-4147-A177-3AD203B41FA5}">
                      <a16:colId xmlns:a16="http://schemas.microsoft.com/office/drawing/2014/main" val="2099720530"/>
                    </a:ext>
                  </a:extLst>
                </a:gridCol>
                <a:gridCol w="437875">
                  <a:extLst>
                    <a:ext uri="{9D8B030D-6E8A-4147-A177-3AD203B41FA5}">
                      <a16:colId xmlns:a16="http://schemas.microsoft.com/office/drawing/2014/main" val="1651304342"/>
                    </a:ext>
                  </a:extLst>
                </a:gridCol>
                <a:gridCol w="450761">
                  <a:extLst>
                    <a:ext uri="{9D8B030D-6E8A-4147-A177-3AD203B41FA5}">
                      <a16:colId xmlns:a16="http://schemas.microsoft.com/office/drawing/2014/main" val="2478114592"/>
                    </a:ext>
                  </a:extLst>
                </a:gridCol>
                <a:gridCol w="455755">
                  <a:extLst>
                    <a:ext uri="{9D8B030D-6E8A-4147-A177-3AD203B41FA5}">
                      <a16:colId xmlns:a16="http://schemas.microsoft.com/office/drawing/2014/main" val="875384440"/>
                    </a:ext>
                  </a:extLst>
                </a:gridCol>
              </a:tblGrid>
              <a:tr h="492353">
                <a:tc>
                  <a:txBody>
                    <a:bodyPr/>
                    <a:lstStyle/>
                    <a:p>
                      <a:pPr algn="ctr"/>
                      <a:r>
                        <a:rPr kumimoji="1" lang="ja-JP" altLang="en-US" sz="1100" dirty="0" smtClean="0">
                          <a:solidFill>
                            <a:schemeClr val="bg1"/>
                          </a:solidFill>
                          <a:latin typeface="Meiryo UI" panose="020B0604030504040204" pitchFamily="50" charset="-128"/>
                          <a:ea typeface="Meiryo UI" panose="020B0604030504040204" pitchFamily="50" charset="-128"/>
                        </a:rPr>
                        <a:t>人材育成</a:t>
                      </a:r>
                      <a:endParaRPr kumimoji="1" lang="en-US" altLang="ja-JP" sz="1100"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1100" dirty="0" smtClean="0">
                          <a:solidFill>
                            <a:schemeClr val="bg1"/>
                          </a:solidFill>
                          <a:latin typeface="Meiryo UI" panose="020B0604030504040204" pitchFamily="50" charset="-128"/>
                          <a:ea typeface="Meiryo UI" panose="020B0604030504040204" pitchFamily="50" charset="-128"/>
                        </a:rPr>
                        <a:t>（地域の相談支援従事者への指導的役割）</a:t>
                      </a:r>
                      <a:endParaRPr kumimoji="1" lang="en-US" altLang="ja-JP" sz="1100" dirty="0" smtClean="0">
                        <a:solidFill>
                          <a:schemeClr val="bg1"/>
                        </a:solidFill>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solidFill>
                            <a:schemeClr val="bg1"/>
                          </a:solidFill>
                        </a:rPr>
                        <a:t>基幹</a:t>
                      </a:r>
                      <a:endParaRPr kumimoji="1" lang="ja-JP" altLang="en-US" sz="1200" dirty="0">
                        <a:solidFill>
                          <a:schemeClr val="bg1"/>
                        </a:solidFill>
                      </a:endParaRPr>
                    </a:p>
                  </a:txBody>
                  <a:tcPr vert="eaVert" anchor="ctr"/>
                </a:tc>
                <a:tc>
                  <a:txBody>
                    <a:bodyPr/>
                    <a:lstStyle/>
                    <a:p>
                      <a:pPr algn="ctr"/>
                      <a:r>
                        <a:rPr kumimoji="1" lang="ja-JP" altLang="en-US" sz="1200" dirty="0" smtClean="0">
                          <a:solidFill>
                            <a:schemeClr val="bg1"/>
                          </a:solidFill>
                        </a:rPr>
                        <a:t>委託</a:t>
                      </a:r>
                      <a:endParaRPr kumimoji="1" lang="ja-JP" altLang="en-US" sz="1200" dirty="0">
                        <a:solidFill>
                          <a:schemeClr val="bg1"/>
                        </a:solidFill>
                      </a:endParaRPr>
                    </a:p>
                  </a:txBody>
                  <a:tcPr vert="eaVert" anchor="ctr"/>
                </a:tc>
                <a:tc>
                  <a:txBody>
                    <a:bodyPr/>
                    <a:lstStyle/>
                    <a:p>
                      <a:pPr algn="ctr"/>
                      <a:r>
                        <a:rPr kumimoji="1" lang="ja-JP" altLang="en-US" sz="1200" dirty="0" smtClean="0">
                          <a:solidFill>
                            <a:schemeClr val="bg1"/>
                          </a:solidFill>
                        </a:rPr>
                        <a:t>特定</a:t>
                      </a:r>
                      <a:endParaRPr kumimoji="1" lang="ja-JP" altLang="en-US" sz="1200" dirty="0">
                        <a:solidFill>
                          <a:schemeClr val="bg1"/>
                        </a:solidFill>
                      </a:endParaRPr>
                    </a:p>
                  </a:txBody>
                  <a:tcPr vert="eaVert" anchor="ctr"/>
                </a:tc>
                <a:extLst>
                  <a:ext uri="{0D108BD9-81ED-4DB2-BD59-A6C34878D82A}">
                    <a16:rowId xmlns:a16="http://schemas.microsoft.com/office/drawing/2014/main" val="113962473"/>
                  </a:ext>
                </a:extLst>
              </a:tr>
              <a:tr h="5461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u="sng" dirty="0" smtClean="0">
                          <a:latin typeface="Meiryo UI" panose="020B0604030504040204" pitchFamily="50" charset="-128"/>
                          <a:ea typeface="Meiryo UI" panose="020B0604030504040204" pitchFamily="50" charset="-128"/>
                        </a:rPr>
                        <a:t>相談支援従事者初任者及び現任研修の実習受入れ並びに受講生への指導・助言</a:t>
                      </a:r>
                      <a:endParaRPr lang="en-US" altLang="ja-JP" sz="1100" u="sng"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100" dirty="0" smtClean="0"/>
                        <a:t>◎</a:t>
                      </a:r>
                      <a:endParaRPr kumimoji="1" lang="ja-JP" altLang="en-US" sz="1100" dirty="0"/>
                    </a:p>
                  </a:txBody>
                  <a:tcPr anchor="ctr"/>
                </a:tc>
                <a:tc>
                  <a:txBody>
                    <a:bodyPr/>
                    <a:lstStyle/>
                    <a:p>
                      <a:pPr algn="ctr"/>
                      <a:r>
                        <a:rPr kumimoji="1" lang="ja-JP" altLang="en-US" sz="1100" dirty="0" smtClean="0"/>
                        <a:t>◎</a:t>
                      </a:r>
                      <a:endParaRPr kumimoji="1" lang="ja-JP" altLang="en-US" sz="1100" dirty="0"/>
                    </a:p>
                  </a:txBody>
                  <a:tcPr anchor="ctr"/>
                </a:tc>
                <a:tc>
                  <a:txBody>
                    <a:bodyPr/>
                    <a:lstStyle/>
                    <a:p>
                      <a:pPr algn="ctr"/>
                      <a:r>
                        <a:rPr kumimoji="1" lang="ja-JP" altLang="en-US" sz="1100" dirty="0" smtClean="0"/>
                        <a:t>◎</a:t>
                      </a:r>
                      <a:endParaRPr kumimoji="1" lang="ja-JP" altLang="en-US" sz="1100" dirty="0"/>
                    </a:p>
                  </a:txBody>
                  <a:tcPr anchor="ctr"/>
                </a:tc>
                <a:extLst>
                  <a:ext uri="{0D108BD9-81ED-4DB2-BD59-A6C34878D82A}">
                    <a16:rowId xmlns:a16="http://schemas.microsoft.com/office/drawing/2014/main" val="2322375932"/>
                  </a:ext>
                </a:extLst>
              </a:tr>
              <a:tr h="5461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u="sng" dirty="0" smtClean="0">
                          <a:latin typeface="Meiryo UI" panose="020B0604030504040204" pitchFamily="50" charset="-128"/>
                          <a:ea typeface="Meiryo UI" panose="020B0604030504040204" pitchFamily="50" charset="-128"/>
                        </a:rPr>
                        <a:t>大阪府実施の主任相談支援専門員養成研修の企画立案への参画、</a:t>
                      </a:r>
                      <a:endParaRPr lang="en-US" altLang="ja-JP" sz="1100" u="sng"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u="sng" dirty="0" smtClean="0">
                          <a:latin typeface="Meiryo UI" panose="020B0604030504040204" pitchFamily="50" charset="-128"/>
                          <a:ea typeface="Meiryo UI" panose="020B0604030504040204" pitchFamily="50" charset="-128"/>
                        </a:rPr>
                        <a:t>講師・ファシリテーターとして参画</a:t>
                      </a:r>
                      <a:endParaRPr lang="en-US" altLang="ja-JP" sz="1100" u="sng"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100" dirty="0" smtClean="0"/>
                        <a:t>◎</a:t>
                      </a:r>
                      <a:endParaRPr kumimoji="1" lang="ja-JP" altLang="en-US" sz="1100" dirty="0"/>
                    </a:p>
                  </a:txBody>
                  <a:tcPr anchor="ctr"/>
                </a:tc>
                <a:tc>
                  <a:txBody>
                    <a:bodyPr/>
                    <a:lstStyle/>
                    <a:p>
                      <a:pPr algn="ctr"/>
                      <a:r>
                        <a:rPr kumimoji="1" lang="ja-JP" altLang="en-US" sz="1100" dirty="0" smtClean="0"/>
                        <a:t>◎</a:t>
                      </a:r>
                      <a:endParaRPr kumimoji="1" lang="ja-JP" altLang="en-US" sz="1100" dirty="0"/>
                    </a:p>
                  </a:txBody>
                  <a:tcPr anchor="ctr"/>
                </a:tc>
                <a:tc>
                  <a:txBody>
                    <a:bodyPr/>
                    <a:lstStyle/>
                    <a:p>
                      <a:pPr algn="ctr"/>
                      <a:r>
                        <a:rPr kumimoji="1" lang="ja-JP" altLang="en-US" sz="1100" dirty="0" smtClean="0"/>
                        <a:t>◎</a:t>
                      </a:r>
                      <a:endParaRPr kumimoji="1" lang="ja-JP" altLang="en-US" sz="1100" dirty="0"/>
                    </a:p>
                  </a:txBody>
                  <a:tcPr anchor="ctr"/>
                </a:tc>
                <a:extLst>
                  <a:ext uri="{0D108BD9-81ED-4DB2-BD59-A6C34878D82A}">
                    <a16:rowId xmlns:a16="http://schemas.microsoft.com/office/drawing/2014/main" val="2058384597"/>
                  </a:ext>
                </a:extLst>
              </a:tr>
              <a:tr h="5461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latin typeface="Meiryo UI" panose="020B0604030504040204" pitchFamily="50" charset="-128"/>
                          <a:ea typeface="Meiryo UI" panose="020B0604030504040204" pitchFamily="50" charset="-128"/>
                        </a:rPr>
                        <a:t>地域の相談支援専門員への実地教育（</a:t>
                      </a:r>
                      <a:r>
                        <a:rPr kumimoji="1" lang="en-US" altLang="ja-JP" sz="1100" b="0" u="none" dirty="0" smtClean="0">
                          <a:latin typeface="Meiryo UI" panose="020B0604030504040204" pitchFamily="50" charset="-128"/>
                          <a:ea typeface="Meiryo UI" panose="020B0604030504040204" pitchFamily="50" charset="-128"/>
                        </a:rPr>
                        <a:t>OJT</a:t>
                      </a:r>
                      <a:r>
                        <a:rPr kumimoji="1" lang="ja-JP" altLang="en-US" sz="1100" b="0" u="none" dirty="0" smtClean="0">
                          <a:latin typeface="Meiryo UI" panose="020B0604030504040204" pitchFamily="50" charset="-128"/>
                          <a:ea typeface="Meiryo UI" panose="020B0604030504040204" pitchFamily="50" charset="-128"/>
                        </a:rPr>
                        <a:t>）の体制づくり、スーパービジョンの実施</a:t>
                      </a:r>
                      <a:endParaRPr kumimoji="1" lang="en-US" altLang="ja-JP" sz="1100" b="0" u="none"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100" dirty="0" smtClean="0"/>
                        <a:t>◎</a:t>
                      </a:r>
                      <a:endParaRPr kumimoji="1" lang="ja-JP" altLang="en-US" sz="1100" dirty="0"/>
                    </a:p>
                  </a:txBody>
                  <a:tcPr anchor="ctr"/>
                </a:tc>
                <a:tc>
                  <a:txBody>
                    <a:bodyPr/>
                    <a:lstStyle/>
                    <a:p>
                      <a:pPr algn="ctr"/>
                      <a:r>
                        <a:rPr kumimoji="1" lang="ja-JP" altLang="en-US" sz="1100" dirty="0" smtClean="0"/>
                        <a:t>◎</a:t>
                      </a:r>
                      <a:endParaRPr kumimoji="1" lang="ja-JP" altLang="en-US" sz="1100" dirty="0"/>
                    </a:p>
                  </a:txBody>
                  <a:tcPr anchor="ctr"/>
                </a:tc>
                <a:tc>
                  <a:txBody>
                    <a:bodyPr/>
                    <a:lstStyle/>
                    <a:p>
                      <a:pPr algn="ctr"/>
                      <a:r>
                        <a:rPr kumimoji="1" lang="ja-JP" altLang="en-US" sz="1100" dirty="0" smtClean="0"/>
                        <a:t>◎</a:t>
                      </a:r>
                      <a:endParaRPr kumimoji="1" lang="ja-JP" altLang="en-US" sz="1100" dirty="0"/>
                    </a:p>
                  </a:txBody>
                  <a:tcPr anchor="ctr"/>
                </a:tc>
                <a:extLst>
                  <a:ext uri="{0D108BD9-81ED-4DB2-BD59-A6C34878D82A}">
                    <a16:rowId xmlns:a16="http://schemas.microsoft.com/office/drawing/2014/main" val="1540153444"/>
                  </a:ext>
                </a:extLst>
              </a:tr>
              <a:tr h="5461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latin typeface="Meiryo UI" panose="020B0604030504040204" pitchFamily="50" charset="-128"/>
                          <a:ea typeface="Meiryo UI" panose="020B0604030504040204" pitchFamily="50" charset="-128"/>
                        </a:rPr>
                        <a:t>地域の相談支援専門員のスキルアップのための研修の企画・運営</a:t>
                      </a:r>
                      <a:endParaRPr kumimoji="1" lang="en-US" altLang="ja-JP" sz="1100" b="0" u="none"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100" dirty="0" smtClean="0"/>
                        <a:t>◎</a:t>
                      </a:r>
                      <a:endParaRPr kumimoji="1" lang="ja-JP" altLang="en-US" sz="1100" dirty="0"/>
                    </a:p>
                  </a:txBody>
                  <a:tcPr anchor="ctr"/>
                </a:tc>
                <a:tc>
                  <a:txBody>
                    <a:bodyPr/>
                    <a:lstStyle/>
                    <a:p>
                      <a:pPr algn="ctr"/>
                      <a:r>
                        <a:rPr kumimoji="1" lang="ja-JP" altLang="en-US" sz="1100" dirty="0" smtClean="0"/>
                        <a:t>○</a:t>
                      </a:r>
                      <a:endParaRPr kumimoji="1" lang="ja-JP" altLang="en-US" sz="1100" dirty="0"/>
                    </a:p>
                  </a:txBody>
                  <a:tcPr anchor="ctr"/>
                </a:tc>
                <a:tc>
                  <a:txBody>
                    <a:bodyPr/>
                    <a:lstStyle/>
                    <a:p>
                      <a:pPr algn="ctr"/>
                      <a:r>
                        <a:rPr kumimoji="1" lang="ja-JP" altLang="en-US" sz="1100" dirty="0" smtClean="0"/>
                        <a:t>○</a:t>
                      </a:r>
                      <a:endParaRPr kumimoji="1" lang="ja-JP" altLang="en-US" sz="1100" dirty="0"/>
                    </a:p>
                  </a:txBody>
                  <a:tcPr anchor="ctr"/>
                </a:tc>
                <a:extLst>
                  <a:ext uri="{0D108BD9-81ED-4DB2-BD59-A6C34878D82A}">
                    <a16:rowId xmlns:a16="http://schemas.microsoft.com/office/drawing/2014/main" val="4128205285"/>
                  </a:ext>
                </a:extLst>
              </a:tr>
              <a:tr h="3276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latin typeface="Meiryo UI" panose="020B0604030504040204" pitchFamily="50" charset="-128"/>
                          <a:ea typeface="Meiryo UI" panose="020B0604030504040204" pitchFamily="50" charset="-128"/>
                        </a:rPr>
                        <a:t>上記研修の実施及び講師・ファシリテーターとして参画</a:t>
                      </a:r>
                      <a:endParaRPr kumimoji="1" lang="en-US" altLang="ja-JP" sz="1100" b="0" u="none"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100" dirty="0" smtClean="0"/>
                        <a:t>◎</a:t>
                      </a:r>
                      <a:endParaRPr kumimoji="1" lang="ja-JP" altLang="en-US" sz="1100" dirty="0"/>
                    </a:p>
                  </a:txBody>
                  <a:tcPr anchor="ctr"/>
                </a:tc>
                <a:tc>
                  <a:txBody>
                    <a:bodyPr/>
                    <a:lstStyle/>
                    <a:p>
                      <a:pPr algn="ctr"/>
                      <a:r>
                        <a:rPr kumimoji="1" lang="ja-JP" altLang="en-US" sz="1100" dirty="0" smtClean="0"/>
                        <a:t>○</a:t>
                      </a:r>
                      <a:endParaRPr kumimoji="1" lang="ja-JP" altLang="en-US" sz="1100" dirty="0"/>
                    </a:p>
                  </a:txBody>
                  <a:tcPr anchor="ctr"/>
                </a:tc>
                <a:tc>
                  <a:txBody>
                    <a:bodyPr/>
                    <a:lstStyle/>
                    <a:p>
                      <a:pPr algn="ctr"/>
                      <a:r>
                        <a:rPr kumimoji="1" lang="ja-JP" altLang="en-US" sz="1100" dirty="0" smtClean="0"/>
                        <a:t>○</a:t>
                      </a:r>
                      <a:endParaRPr kumimoji="1" lang="ja-JP" altLang="en-US" sz="1100" dirty="0"/>
                    </a:p>
                  </a:txBody>
                  <a:tcPr anchor="ctr"/>
                </a:tc>
                <a:extLst>
                  <a:ext uri="{0D108BD9-81ED-4DB2-BD59-A6C34878D82A}">
                    <a16:rowId xmlns:a16="http://schemas.microsoft.com/office/drawing/2014/main" val="732742426"/>
                  </a:ext>
                </a:extLst>
              </a:tr>
              <a:tr h="5461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u="none" dirty="0" smtClean="0">
                          <a:latin typeface="Meiryo UI" panose="020B0604030504040204" pitchFamily="50" charset="-128"/>
                          <a:ea typeface="Meiryo UI" panose="020B0604030504040204" pitchFamily="50" charset="-128"/>
                        </a:rPr>
                        <a:t>支援困難ケース等に対応する相談支援専門員への指導・助言</a:t>
                      </a:r>
                      <a:endParaRPr kumimoji="1" lang="en-US" altLang="ja-JP" sz="1100" b="0" u="none"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100" dirty="0" smtClean="0"/>
                        <a:t>◎</a:t>
                      </a:r>
                      <a:endParaRPr kumimoji="1" lang="ja-JP" altLang="en-US" sz="1100" dirty="0"/>
                    </a:p>
                  </a:txBody>
                  <a:tcPr anchor="ctr"/>
                </a:tc>
                <a:tc>
                  <a:txBody>
                    <a:bodyPr/>
                    <a:lstStyle/>
                    <a:p>
                      <a:pPr algn="ctr"/>
                      <a:r>
                        <a:rPr kumimoji="1" lang="ja-JP" altLang="en-US" sz="1100" dirty="0" smtClean="0"/>
                        <a:t>○</a:t>
                      </a:r>
                      <a:endParaRPr kumimoji="1" lang="ja-JP" altLang="en-US" sz="1100" dirty="0"/>
                    </a:p>
                  </a:txBody>
                  <a:tcPr anchor="ctr"/>
                </a:tc>
                <a:tc>
                  <a:txBody>
                    <a:bodyPr/>
                    <a:lstStyle/>
                    <a:p>
                      <a:pPr algn="ctr"/>
                      <a:r>
                        <a:rPr kumimoji="1" lang="ja-JP" altLang="en-US" sz="1100" dirty="0" smtClean="0"/>
                        <a:t>○</a:t>
                      </a:r>
                      <a:endParaRPr kumimoji="1" lang="ja-JP" altLang="en-US" sz="1100" dirty="0"/>
                    </a:p>
                  </a:txBody>
                  <a:tcPr anchor="ctr"/>
                </a:tc>
                <a:extLst>
                  <a:ext uri="{0D108BD9-81ED-4DB2-BD59-A6C34878D82A}">
                    <a16:rowId xmlns:a16="http://schemas.microsoft.com/office/drawing/2014/main" val="3528471684"/>
                  </a:ext>
                </a:extLst>
              </a:tr>
            </a:tbl>
          </a:graphicData>
        </a:graphic>
      </p:graphicFrame>
      <p:sp>
        <p:nvSpPr>
          <p:cNvPr id="4" name="テキスト ボックス 3"/>
          <p:cNvSpPr txBox="1"/>
          <p:nvPr/>
        </p:nvSpPr>
        <p:spPr>
          <a:xfrm>
            <a:off x="8930716" y="3094949"/>
            <a:ext cx="2771913" cy="246221"/>
          </a:xfrm>
          <a:prstGeom prst="rect">
            <a:avLst/>
          </a:prstGeom>
          <a:noFill/>
        </p:spPr>
        <p:txBody>
          <a:bodyPr wrap="none" rtlCol="0">
            <a:spAutoFit/>
          </a:bodyPr>
          <a:lstStyle/>
          <a:p>
            <a:r>
              <a:rPr kumimoji="1" lang="en-US" altLang="ja-JP" sz="1000" dirty="0" smtClean="0">
                <a:latin typeface="BIZ UDPゴシック" panose="020B0400000000000000" pitchFamily="50" charset="-128"/>
                <a:ea typeface="BIZ UDPゴシック" panose="020B0400000000000000" pitchFamily="50" charset="-128"/>
              </a:rPr>
              <a:t>※</a:t>
            </a:r>
            <a:r>
              <a:rPr kumimoji="1" lang="ja-JP" altLang="en-US" sz="1000" dirty="0" smtClean="0">
                <a:latin typeface="BIZ UDPゴシック" panose="020B0400000000000000" pitchFamily="50" charset="-128"/>
                <a:ea typeface="BIZ UDPゴシック" panose="020B0400000000000000" pitchFamily="50" charset="-128"/>
              </a:rPr>
              <a:t>◎は強く推進していくことが求められる役割</a:t>
            </a:r>
            <a:endParaRPr kumimoji="1" lang="ja-JP" altLang="en-US" sz="10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9931354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11427785" y="6602059"/>
            <a:ext cx="764215" cy="365125"/>
          </a:xfrm>
        </p:spPr>
        <p:txBody>
          <a:bodyPr/>
          <a:lstStyle/>
          <a:p>
            <a:r>
              <a:rPr lang="en-US" altLang="ja-JP" sz="1600" dirty="0">
                <a:latin typeface="Meiryo UI" panose="020B0604030504040204" pitchFamily="50" charset="-128"/>
                <a:ea typeface="Meiryo UI" panose="020B0604030504040204" pitchFamily="50" charset="-128"/>
              </a:rPr>
              <a:t>13</a:t>
            </a:r>
            <a:endParaRPr lang="en-US" sz="1600" dirty="0">
              <a:latin typeface="Meiryo UI" panose="020B0604030504040204" pitchFamily="50" charset="-128"/>
              <a:ea typeface="Meiryo UI" panose="020B0604030504040204" pitchFamily="50" charset="-128"/>
            </a:endParaRPr>
          </a:p>
        </p:txBody>
      </p:sp>
      <p:sp>
        <p:nvSpPr>
          <p:cNvPr id="4" name="楕円 3"/>
          <p:cNvSpPr/>
          <p:nvPr/>
        </p:nvSpPr>
        <p:spPr>
          <a:xfrm>
            <a:off x="582430" y="941506"/>
            <a:ext cx="10991014" cy="4756479"/>
          </a:xfrm>
          <a:prstGeom prst="ellipse">
            <a:avLst/>
          </a:prstGeom>
          <a:ln w="41275" cmpd="dbl">
            <a:solidFill>
              <a:srgbClr val="C0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dirty="0"/>
          </a:p>
        </p:txBody>
      </p:sp>
      <p:cxnSp>
        <p:nvCxnSpPr>
          <p:cNvPr id="84" name="直線コネクタ 83"/>
          <p:cNvCxnSpPr/>
          <p:nvPr/>
        </p:nvCxnSpPr>
        <p:spPr>
          <a:xfrm flipV="1">
            <a:off x="4616829" y="4643536"/>
            <a:ext cx="3530896" cy="148247"/>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6" name="直線コネクタ 85"/>
          <p:cNvCxnSpPr/>
          <p:nvPr/>
        </p:nvCxnSpPr>
        <p:spPr>
          <a:xfrm flipV="1">
            <a:off x="4487680" y="2735339"/>
            <a:ext cx="4473243" cy="1909698"/>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1" name="直線コネクタ 80"/>
          <p:cNvCxnSpPr>
            <a:stCxn id="54" idx="2"/>
          </p:cNvCxnSpPr>
          <p:nvPr/>
        </p:nvCxnSpPr>
        <p:spPr>
          <a:xfrm>
            <a:off x="2872746" y="2823491"/>
            <a:ext cx="724997" cy="1527891"/>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2" name="楕円 51"/>
          <p:cNvSpPr/>
          <p:nvPr/>
        </p:nvSpPr>
        <p:spPr>
          <a:xfrm>
            <a:off x="3765556" y="1475259"/>
            <a:ext cx="4686256" cy="2958353"/>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六角形 31"/>
          <p:cNvSpPr/>
          <p:nvPr/>
        </p:nvSpPr>
        <p:spPr>
          <a:xfrm>
            <a:off x="4047337" y="2862533"/>
            <a:ext cx="1416096" cy="937042"/>
          </a:xfrm>
          <a:prstGeom prst="hexagon">
            <a:avLst/>
          </a:prstGeom>
          <a:solidFill>
            <a:srgbClr val="F3C553"/>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sz="1200" dirty="0" smtClean="0">
                <a:solidFill>
                  <a:schemeClr val="tx1"/>
                </a:solidFill>
                <a:latin typeface="BIZ UDPゴシック" panose="020B0400000000000000" pitchFamily="50" charset="-128"/>
                <a:ea typeface="BIZ UDPゴシック" panose="020B0400000000000000" pitchFamily="50" charset="-128"/>
              </a:rPr>
              <a:t>初任者研修</a:t>
            </a:r>
            <a:endParaRPr kumimoji="1" lang="en-US" altLang="ja-JP" sz="1200" dirty="0" smtClean="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200" dirty="0" smtClean="0">
                <a:solidFill>
                  <a:schemeClr val="tx1"/>
                </a:solidFill>
                <a:latin typeface="BIZ UDPゴシック" panose="020B0400000000000000" pitchFamily="50" charset="-128"/>
                <a:ea typeface="BIZ UDPゴシック" panose="020B0400000000000000" pitchFamily="50" charset="-128"/>
              </a:rPr>
              <a:t>現任研修の</a:t>
            </a:r>
            <a:endParaRPr kumimoji="1" lang="en-US" altLang="ja-JP" sz="1200" dirty="0" smtClean="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200" dirty="0" smtClean="0">
                <a:solidFill>
                  <a:schemeClr val="tx1"/>
                </a:solidFill>
                <a:latin typeface="BIZ UDPゴシック" panose="020B0400000000000000" pitchFamily="50" charset="-128"/>
                <a:ea typeface="BIZ UDPゴシック" panose="020B0400000000000000" pitchFamily="50" charset="-128"/>
              </a:rPr>
              <a:t>実習受入れ</a:t>
            </a:r>
            <a:endParaRPr kumimoji="1" lang="ja-JP" altLang="en-US" sz="1200" dirty="0">
              <a:solidFill>
                <a:schemeClr val="tx1"/>
              </a:solidFill>
              <a:latin typeface="BIZ UDPゴシック" panose="020B0400000000000000" pitchFamily="50" charset="-128"/>
              <a:ea typeface="BIZ UDPゴシック" panose="020B0400000000000000" pitchFamily="50" charset="-128"/>
            </a:endParaRPr>
          </a:p>
        </p:txBody>
      </p:sp>
      <p:sp>
        <p:nvSpPr>
          <p:cNvPr id="33" name="六角形 32"/>
          <p:cNvSpPr/>
          <p:nvPr/>
        </p:nvSpPr>
        <p:spPr>
          <a:xfrm>
            <a:off x="6702205" y="2860193"/>
            <a:ext cx="1424159" cy="937042"/>
          </a:xfrm>
          <a:prstGeom prst="hexagon">
            <a:avLst/>
          </a:prstGeom>
          <a:solidFill>
            <a:srgbClr val="F3C553"/>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sz="1200" dirty="0" smtClean="0">
                <a:solidFill>
                  <a:schemeClr val="tx1"/>
                </a:solidFill>
                <a:latin typeface="BIZ UDPゴシック" panose="020B0400000000000000" pitchFamily="50" charset="-128"/>
                <a:ea typeface="BIZ UDPゴシック" panose="020B0400000000000000" pitchFamily="50" charset="-128"/>
              </a:rPr>
              <a:t>研修会</a:t>
            </a:r>
            <a:endParaRPr kumimoji="1" lang="en-US" altLang="ja-JP" sz="1200" dirty="0" smtClean="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200" dirty="0" smtClean="0">
                <a:solidFill>
                  <a:schemeClr val="tx1"/>
                </a:solidFill>
                <a:latin typeface="BIZ UDPゴシック" panose="020B0400000000000000" pitchFamily="50" charset="-128"/>
                <a:ea typeface="BIZ UDPゴシック" panose="020B0400000000000000" pitchFamily="50" charset="-128"/>
              </a:rPr>
              <a:t>勉強会</a:t>
            </a:r>
            <a:endParaRPr kumimoji="1" lang="en-US" altLang="ja-JP" sz="1200" dirty="0" smtClean="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200" dirty="0" smtClean="0">
                <a:solidFill>
                  <a:schemeClr val="tx1"/>
                </a:solidFill>
                <a:latin typeface="BIZ UDPゴシック" panose="020B0400000000000000" pitchFamily="50" charset="-128"/>
                <a:ea typeface="BIZ UDPゴシック" panose="020B0400000000000000" pitchFamily="50" charset="-128"/>
              </a:rPr>
              <a:t>事例検討</a:t>
            </a:r>
            <a:endParaRPr kumimoji="1" lang="ja-JP" altLang="en-US" sz="1200" dirty="0">
              <a:solidFill>
                <a:schemeClr val="tx1"/>
              </a:solidFill>
              <a:latin typeface="BIZ UDPゴシック" panose="020B0400000000000000" pitchFamily="50" charset="-128"/>
              <a:ea typeface="BIZ UDPゴシック" panose="020B0400000000000000" pitchFamily="50" charset="-128"/>
            </a:endParaRPr>
          </a:p>
        </p:txBody>
      </p:sp>
      <p:sp>
        <p:nvSpPr>
          <p:cNvPr id="34" name="六角形 33"/>
          <p:cNvSpPr/>
          <p:nvPr/>
        </p:nvSpPr>
        <p:spPr>
          <a:xfrm>
            <a:off x="5396943" y="1578043"/>
            <a:ext cx="1404900" cy="937042"/>
          </a:xfrm>
          <a:prstGeom prst="hexagon">
            <a:avLst/>
          </a:prstGeom>
          <a:solidFill>
            <a:srgbClr val="F3C553"/>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sz="1200" dirty="0" smtClean="0">
                <a:solidFill>
                  <a:schemeClr val="tx1"/>
                </a:solidFill>
                <a:latin typeface="BIZ UDPゴシック" panose="020B0400000000000000" pitchFamily="50" charset="-128"/>
                <a:ea typeface="BIZ UDPゴシック" panose="020B0400000000000000" pitchFamily="50" charset="-128"/>
              </a:rPr>
              <a:t>実地教育</a:t>
            </a:r>
            <a:endParaRPr kumimoji="1" lang="en-US" altLang="ja-JP" sz="1200" dirty="0" smtClean="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200" dirty="0" smtClean="0">
                <a:solidFill>
                  <a:schemeClr val="tx1"/>
                </a:solidFill>
                <a:latin typeface="BIZ UDPゴシック" panose="020B0400000000000000" pitchFamily="50" charset="-128"/>
                <a:ea typeface="BIZ UDPゴシック" panose="020B0400000000000000" pitchFamily="50" charset="-128"/>
              </a:rPr>
              <a:t>（</a:t>
            </a:r>
            <a:r>
              <a:rPr kumimoji="1" lang="en-US" altLang="ja-JP" sz="1200" dirty="0">
                <a:solidFill>
                  <a:schemeClr val="tx1"/>
                </a:solidFill>
                <a:latin typeface="BIZ UDPゴシック" panose="020B0400000000000000" pitchFamily="50" charset="-128"/>
                <a:ea typeface="BIZ UDPゴシック" panose="020B0400000000000000" pitchFamily="50" charset="-128"/>
              </a:rPr>
              <a:t>OJT</a:t>
            </a:r>
            <a:r>
              <a:rPr kumimoji="1" lang="ja-JP" altLang="en-US" sz="1200" dirty="0" smtClean="0">
                <a:solidFill>
                  <a:schemeClr val="tx1"/>
                </a:solidFill>
                <a:latin typeface="BIZ UDPゴシック" panose="020B0400000000000000" pitchFamily="50" charset="-128"/>
                <a:ea typeface="BIZ UDPゴシック" panose="020B0400000000000000" pitchFamily="50" charset="-128"/>
              </a:rPr>
              <a:t>）</a:t>
            </a:r>
            <a:endParaRPr kumimoji="1" lang="ja-JP" altLang="en-US" sz="1200" dirty="0">
              <a:solidFill>
                <a:schemeClr val="tx1"/>
              </a:solidFill>
              <a:latin typeface="BIZ UDPゴシック" panose="020B0400000000000000" pitchFamily="50" charset="-128"/>
              <a:ea typeface="BIZ UDPゴシック" panose="020B0400000000000000" pitchFamily="50" charset="-128"/>
            </a:endParaRPr>
          </a:p>
        </p:txBody>
      </p:sp>
      <p:sp>
        <p:nvSpPr>
          <p:cNvPr id="5" name="角丸四角形 4"/>
          <p:cNvSpPr/>
          <p:nvPr/>
        </p:nvSpPr>
        <p:spPr>
          <a:xfrm>
            <a:off x="222099" y="2835837"/>
            <a:ext cx="1886857" cy="957943"/>
          </a:xfrm>
          <a:prstGeom prst="round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主任相談支援専門員</a:t>
            </a:r>
            <a:endParaRPr kumimoji="1" lang="en-US" altLang="ja-JP" sz="1400" dirty="0" smtClean="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100" dirty="0" smtClean="0">
                <a:solidFill>
                  <a:schemeClr val="tx1"/>
                </a:solidFill>
                <a:latin typeface="BIZ UDPゴシック" panose="020B0400000000000000" pitchFamily="50" charset="-128"/>
                <a:ea typeface="BIZ UDPゴシック" panose="020B0400000000000000" pitchFamily="50" charset="-128"/>
              </a:rPr>
              <a:t>（</a:t>
            </a:r>
            <a:r>
              <a:rPr kumimoji="1" lang="ja-JP" altLang="en-US" sz="1200" u="sng" dirty="0" smtClean="0">
                <a:solidFill>
                  <a:schemeClr val="tx1"/>
                </a:solidFill>
                <a:latin typeface="BIZ UDPゴシック" panose="020B0400000000000000" pitchFamily="50" charset="-128"/>
                <a:ea typeface="BIZ UDPゴシック" panose="020B0400000000000000" pitchFamily="50" charset="-128"/>
              </a:rPr>
              <a:t>基幹</a:t>
            </a:r>
            <a:r>
              <a:rPr kumimoji="1" lang="ja-JP" altLang="en-US" sz="1100" dirty="0" smtClean="0">
                <a:solidFill>
                  <a:schemeClr val="tx1"/>
                </a:solidFill>
                <a:latin typeface="BIZ UDPゴシック" panose="020B0400000000000000" pitchFamily="50" charset="-128"/>
                <a:ea typeface="BIZ UDPゴシック" panose="020B0400000000000000" pitchFamily="50" charset="-128"/>
              </a:rPr>
              <a:t>相談支援センター）</a:t>
            </a:r>
            <a:endParaRPr kumimoji="1" lang="ja-JP" altLang="en-US" sz="1100" dirty="0">
              <a:solidFill>
                <a:schemeClr val="tx1"/>
              </a:solidFill>
              <a:latin typeface="BIZ UDPゴシック" panose="020B0400000000000000" pitchFamily="50" charset="-128"/>
              <a:ea typeface="BIZ UDPゴシック" panose="020B0400000000000000" pitchFamily="50" charset="-128"/>
            </a:endParaRPr>
          </a:p>
        </p:txBody>
      </p:sp>
      <p:sp>
        <p:nvSpPr>
          <p:cNvPr id="6" name="角丸四角形 5"/>
          <p:cNvSpPr/>
          <p:nvPr/>
        </p:nvSpPr>
        <p:spPr>
          <a:xfrm>
            <a:off x="5155965" y="5219014"/>
            <a:ext cx="1886857" cy="957943"/>
          </a:xfrm>
          <a:prstGeom prst="round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BIZ UDPゴシック" panose="020B0400000000000000" pitchFamily="50" charset="-128"/>
                <a:ea typeface="BIZ UDPゴシック" panose="020B0400000000000000" pitchFamily="50" charset="-128"/>
              </a:rPr>
              <a:t>主任相談支援専門員</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100" dirty="0">
                <a:solidFill>
                  <a:schemeClr val="tx1"/>
                </a:solidFill>
                <a:latin typeface="BIZ UDPゴシック" panose="020B0400000000000000" pitchFamily="50" charset="-128"/>
                <a:ea typeface="BIZ UDPゴシック" panose="020B0400000000000000" pitchFamily="50" charset="-128"/>
              </a:rPr>
              <a:t>（</a:t>
            </a:r>
            <a:r>
              <a:rPr kumimoji="1" lang="ja-JP" altLang="en-US" sz="1200" u="sng" dirty="0" smtClean="0">
                <a:solidFill>
                  <a:schemeClr val="tx1"/>
                </a:solidFill>
                <a:latin typeface="BIZ UDPゴシック" panose="020B0400000000000000" pitchFamily="50" charset="-128"/>
                <a:ea typeface="BIZ UDPゴシック" panose="020B0400000000000000" pitchFamily="50" charset="-128"/>
              </a:rPr>
              <a:t>委託</a:t>
            </a:r>
            <a:r>
              <a:rPr kumimoji="1" lang="ja-JP" altLang="en-US" sz="1100" dirty="0" smtClean="0">
                <a:solidFill>
                  <a:schemeClr val="tx1"/>
                </a:solidFill>
                <a:latin typeface="BIZ UDPゴシック" panose="020B0400000000000000" pitchFamily="50" charset="-128"/>
                <a:ea typeface="BIZ UDPゴシック" panose="020B0400000000000000" pitchFamily="50" charset="-128"/>
              </a:rPr>
              <a:t>相談支援事業所）</a:t>
            </a:r>
            <a:endParaRPr kumimoji="1" lang="ja-JP" altLang="en-US" sz="1100" dirty="0">
              <a:solidFill>
                <a:schemeClr val="tx1"/>
              </a:solidFill>
              <a:latin typeface="BIZ UDPゴシック" panose="020B0400000000000000" pitchFamily="50" charset="-128"/>
              <a:ea typeface="BIZ UDPゴシック" panose="020B0400000000000000" pitchFamily="50" charset="-128"/>
            </a:endParaRPr>
          </a:p>
        </p:txBody>
      </p:sp>
      <p:sp>
        <p:nvSpPr>
          <p:cNvPr id="7" name="角丸四角形 6"/>
          <p:cNvSpPr/>
          <p:nvPr/>
        </p:nvSpPr>
        <p:spPr>
          <a:xfrm>
            <a:off x="10130837" y="2694642"/>
            <a:ext cx="1886857" cy="957943"/>
          </a:xfrm>
          <a:prstGeom prst="roundRect">
            <a:avLst/>
          </a:prstGeom>
          <a:solidFill>
            <a:srgbClr val="FFFF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BIZ UDPゴシック" panose="020B0400000000000000" pitchFamily="50" charset="-128"/>
                <a:ea typeface="BIZ UDPゴシック" panose="020B0400000000000000" pitchFamily="50" charset="-128"/>
              </a:rPr>
              <a:t>主任相談支援専門員</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100" dirty="0" smtClean="0">
                <a:solidFill>
                  <a:schemeClr val="tx1"/>
                </a:solidFill>
                <a:latin typeface="BIZ UDPゴシック" panose="020B0400000000000000" pitchFamily="50" charset="-128"/>
                <a:ea typeface="BIZ UDPゴシック" panose="020B0400000000000000" pitchFamily="50" charset="-128"/>
              </a:rPr>
              <a:t>（</a:t>
            </a:r>
            <a:r>
              <a:rPr kumimoji="1" lang="ja-JP" altLang="en-US" sz="1100" u="sng" dirty="0" smtClean="0">
                <a:solidFill>
                  <a:schemeClr val="tx1"/>
                </a:solidFill>
                <a:latin typeface="BIZ UDPゴシック" panose="020B0400000000000000" pitchFamily="50" charset="-128"/>
                <a:ea typeface="BIZ UDPゴシック" panose="020B0400000000000000" pitchFamily="50" charset="-128"/>
              </a:rPr>
              <a:t>指定特定</a:t>
            </a:r>
            <a:r>
              <a:rPr kumimoji="1" lang="ja-JP" altLang="en-US" sz="1100" dirty="0" smtClean="0">
                <a:solidFill>
                  <a:schemeClr val="tx1"/>
                </a:solidFill>
                <a:latin typeface="BIZ UDPゴシック" panose="020B0400000000000000" pitchFamily="50" charset="-128"/>
                <a:ea typeface="BIZ UDPゴシック" panose="020B0400000000000000" pitchFamily="50" charset="-128"/>
              </a:rPr>
              <a:t>相談支援</a:t>
            </a:r>
            <a:endParaRPr kumimoji="1" lang="en-US" altLang="ja-JP" sz="1100" dirty="0" smtClean="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100" dirty="0" smtClean="0">
                <a:solidFill>
                  <a:schemeClr val="tx1"/>
                </a:solidFill>
                <a:latin typeface="BIZ UDPゴシック" panose="020B0400000000000000" pitchFamily="50" charset="-128"/>
                <a:ea typeface="BIZ UDPゴシック" panose="020B0400000000000000" pitchFamily="50" charset="-128"/>
              </a:rPr>
              <a:t>事業所）</a:t>
            </a:r>
            <a:endParaRPr kumimoji="1" lang="ja-JP" altLang="en-US" sz="1100" dirty="0">
              <a:solidFill>
                <a:schemeClr val="tx1"/>
              </a:solidFill>
              <a:latin typeface="BIZ UDPゴシック" panose="020B0400000000000000" pitchFamily="50" charset="-128"/>
              <a:ea typeface="BIZ UDPゴシック" panose="020B0400000000000000" pitchFamily="50" charset="-128"/>
            </a:endParaRPr>
          </a:p>
        </p:txBody>
      </p:sp>
      <p:sp>
        <p:nvSpPr>
          <p:cNvPr id="9" name="タイトル 1"/>
          <p:cNvSpPr txBox="1">
            <a:spLocks/>
          </p:cNvSpPr>
          <p:nvPr/>
        </p:nvSpPr>
        <p:spPr>
          <a:xfrm>
            <a:off x="1237141" y="306597"/>
            <a:ext cx="10290272" cy="506878"/>
          </a:xfrm>
          <a:prstGeom prst="rect">
            <a:avLst/>
          </a:prstGeom>
        </p:spPr>
        <p:txBody>
          <a:bodyPr>
            <a:normAutofit lnSpcReduction="10000"/>
          </a:bodyPr>
          <a:lstStyle>
            <a:lvl1pPr algn="ctr" defTabSz="914400" rtl="0" eaLnBrk="1" latinLnBrk="0" hangingPunct="1">
              <a:lnSpc>
                <a:spcPct val="90000"/>
              </a:lnSpc>
              <a:spcBef>
                <a:spcPct val="0"/>
              </a:spcBef>
              <a:buNone/>
              <a:defRPr kumimoji="1" sz="3600" kern="1200" cap="all" baseline="0">
                <a:solidFill>
                  <a:schemeClr val="tx1"/>
                </a:solidFill>
                <a:effectLst/>
                <a:latin typeface="+mj-lt"/>
                <a:ea typeface="+mj-ea"/>
                <a:cs typeface="+mj-cs"/>
              </a:defRPr>
            </a:lvl1pPr>
          </a:lstStyle>
          <a:p>
            <a:pPr algn="l"/>
            <a:r>
              <a:rPr lang="ja-JP" altLang="en-US" sz="3200" b="1" spc="-150" dirty="0">
                <a:latin typeface="Meiryo UI" panose="020B0604030504040204" pitchFamily="50" charset="-128"/>
                <a:ea typeface="Meiryo UI" panose="020B0604030504040204" pitchFamily="50" charset="-128"/>
              </a:rPr>
              <a:t>９</a:t>
            </a:r>
            <a:r>
              <a:rPr lang="ja-JP" altLang="en-US" sz="3200" b="1" spc="-150" dirty="0" smtClean="0">
                <a:latin typeface="Meiryo UI" panose="020B0604030504040204" pitchFamily="50" charset="-128"/>
                <a:ea typeface="Meiryo UI" panose="020B0604030504040204" pitchFamily="50" charset="-128"/>
              </a:rPr>
              <a:t>．</a:t>
            </a:r>
            <a:r>
              <a:rPr lang="ja-JP" altLang="en-US" sz="3200" b="1" spc="-150" dirty="0" smtClean="0">
                <a:latin typeface="Meiryo UI" panose="020B0604030504040204" pitchFamily="50" charset="-128"/>
                <a:ea typeface="Meiryo UI" panose="020B0604030504040204" pitchFamily="50" charset="-128"/>
              </a:rPr>
              <a:t>大阪府における主任相談支援専門員の活動イメージ</a:t>
            </a:r>
            <a:endParaRPr lang="ja-JP" altLang="en-US" sz="3200" b="1" spc="-150" dirty="0">
              <a:latin typeface="Meiryo UI" panose="020B0604030504040204" pitchFamily="50" charset="-128"/>
              <a:ea typeface="Meiryo UI" panose="020B0604030504040204" pitchFamily="50" charset="-128"/>
            </a:endParaRPr>
          </a:p>
        </p:txBody>
      </p:sp>
      <p:sp>
        <p:nvSpPr>
          <p:cNvPr id="12" name="片側の 2 つの角を丸めた四角形 11"/>
          <p:cNvSpPr/>
          <p:nvPr/>
        </p:nvSpPr>
        <p:spPr>
          <a:xfrm>
            <a:off x="8071671" y="5663082"/>
            <a:ext cx="3360444" cy="454813"/>
          </a:xfrm>
          <a:prstGeom prst="round2SameRect">
            <a:avLst/>
          </a:prstGeom>
          <a:solidFill>
            <a:srgbClr val="90E543"/>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大阪府</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13" name="片側の 2 つの角を丸めた四角形 12"/>
          <p:cNvSpPr/>
          <p:nvPr/>
        </p:nvSpPr>
        <p:spPr>
          <a:xfrm>
            <a:off x="600148" y="5662346"/>
            <a:ext cx="3658617" cy="472433"/>
          </a:xfrm>
          <a:prstGeom prst="round2SameRect">
            <a:avLst/>
          </a:prstGeom>
          <a:solidFill>
            <a:srgbClr val="90E543"/>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rPr>
              <a:t>市町村（地域</a:t>
            </a:r>
            <a:r>
              <a:rPr kumimoji="1" lang="ja-JP" altLang="en-US" sz="1400" dirty="0" smtClean="0">
                <a:solidFill>
                  <a:schemeClr val="tx1"/>
                </a:solidFill>
                <a:latin typeface="Meiryo UI" panose="020B0604030504040204" pitchFamily="50" charset="-128"/>
                <a:ea typeface="Meiryo UI" panose="020B0604030504040204" pitchFamily="50" charset="-128"/>
              </a:rPr>
              <a:t>自立</a:t>
            </a:r>
            <a:r>
              <a:rPr kumimoji="1" lang="ja-JP" altLang="en-US" sz="1400" dirty="0" smtClean="0">
                <a:solidFill>
                  <a:schemeClr val="tx1"/>
                </a:solidFill>
                <a:latin typeface="Meiryo UI" panose="020B0604030504040204" pitchFamily="50" charset="-128"/>
                <a:ea typeface="Meiryo UI" panose="020B0604030504040204" pitchFamily="50" charset="-128"/>
              </a:rPr>
              <a:t>支援協議会）</a:t>
            </a:r>
            <a:endParaRPr kumimoji="1"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17" name="台形 16"/>
          <p:cNvSpPr/>
          <p:nvPr/>
        </p:nvSpPr>
        <p:spPr>
          <a:xfrm>
            <a:off x="2965791" y="4219217"/>
            <a:ext cx="1733763" cy="472167"/>
          </a:xfrm>
          <a:prstGeom prst="trapezoid">
            <a:avLst/>
          </a:prstGeom>
          <a:solidFill>
            <a:srgbClr val="32AC8F"/>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自立支援協議会</a:t>
            </a:r>
            <a:endParaRPr kumimoji="1" lang="en-US" altLang="ja-JP" sz="1400" dirty="0" smtClean="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（相談支援部会）</a:t>
            </a:r>
            <a:endParaRPr kumimoji="1" lang="ja-JP" altLang="en-US" sz="1400" dirty="0">
              <a:solidFill>
                <a:schemeClr val="tx1"/>
              </a:solidFill>
              <a:latin typeface="BIZ UDPゴシック" panose="020B0400000000000000" pitchFamily="50" charset="-128"/>
              <a:ea typeface="BIZ UDPゴシック" panose="020B0400000000000000" pitchFamily="50" charset="-128"/>
            </a:endParaRPr>
          </a:p>
        </p:txBody>
      </p:sp>
      <p:sp>
        <p:nvSpPr>
          <p:cNvPr id="3" name="角丸四角形 2"/>
          <p:cNvSpPr/>
          <p:nvPr/>
        </p:nvSpPr>
        <p:spPr>
          <a:xfrm>
            <a:off x="52868" y="6129245"/>
            <a:ext cx="2354872" cy="568584"/>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BIZ UDPゴシック" panose="020B0400000000000000" pitchFamily="50" charset="-128"/>
                <a:ea typeface="BIZ UDPゴシック" panose="020B0400000000000000" pitchFamily="50" charset="-128"/>
              </a:rPr>
              <a:t>相談支援体制の構築</a:t>
            </a:r>
            <a:endParaRPr kumimoji="1" lang="en-US" altLang="ja-JP" sz="1000" dirty="0" smtClean="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000" dirty="0" smtClean="0">
                <a:solidFill>
                  <a:schemeClr val="tx1"/>
                </a:solidFill>
                <a:latin typeface="BIZ UDPゴシック" panose="020B0400000000000000" pitchFamily="50" charset="-128"/>
                <a:ea typeface="BIZ UDPゴシック" panose="020B0400000000000000" pitchFamily="50" charset="-128"/>
              </a:rPr>
              <a:t>（</a:t>
            </a:r>
            <a:r>
              <a:rPr kumimoji="1" lang="en-US" altLang="ja-JP" sz="1000" dirty="0" smtClean="0">
                <a:solidFill>
                  <a:schemeClr val="tx1"/>
                </a:solidFill>
                <a:latin typeface="BIZ UDPゴシック" panose="020B0400000000000000" pitchFamily="50" charset="-128"/>
                <a:ea typeface="BIZ UDPゴシック" panose="020B0400000000000000" pitchFamily="50" charset="-128"/>
              </a:rPr>
              <a:t>3</a:t>
            </a:r>
            <a:r>
              <a:rPr kumimoji="1" lang="ja-JP" altLang="en-US" sz="1000" dirty="0">
                <a:solidFill>
                  <a:schemeClr val="tx1"/>
                </a:solidFill>
                <a:latin typeface="BIZ UDPゴシック" panose="020B0400000000000000" pitchFamily="50" charset="-128"/>
                <a:ea typeface="BIZ UDPゴシック" panose="020B0400000000000000" pitchFamily="50" charset="-128"/>
              </a:rPr>
              <a:t>層</a:t>
            </a:r>
            <a:r>
              <a:rPr kumimoji="1" lang="ja-JP" altLang="en-US" sz="1000" dirty="0" smtClean="0">
                <a:solidFill>
                  <a:schemeClr val="tx1"/>
                </a:solidFill>
                <a:latin typeface="BIZ UDPゴシック" panose="020B0400000000000000" pitchFamily="50" charset="-128"/>
                <a:ea typeface="BIZ UDPゴシック" panose="020B0400000000000000" pitchFamily="50" charset="-128"/>
              </a:rPr>
              <a:t>構造に対する適切かつ計画的な</a:t>
            </a:r>
            <a:endParaRPr kumimoji="1" lang="en-US" altLang="ja-JP" sz="1000" dirty="0" smtClean="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000" dirty="0" smtClean="0">
                <a:solidFill>
                  <a:schemeClr val="tx1"/>
                </a:solidFill>
                <a:latin typeface="BIZ UDPゴシック" panose="020B0400000000000000" pitchFamily="50" charset="-128"/>
                <a:ea typeface="BIZ UDPゴシック" panose="020B0400000000000000" pitchFamily="50" charset="-128"/>
              </a:rPr>
              <a:t>主任</a:t>
            </a:r>
            <a:r>
              <a:rPr kumimoji="1" lang="ja-JP" altLang="en-US" sz="1000" dirty="0">
                <a:solidFill>
                  <a:schemeClr val="tx1"/>
                </a:solidFill>
                <a:latin typeface="BIZ UDPゴシック" panose="020B0400000000000000" pitchFamily="50" charset="-128"/>
                <a:ea typeface="BIZ UDPゴシック" panose="020B0400000000000000" pitchFamily="50" charset="-128"/>
              </a:rPr>
              <a:t>相談支援</a:t>
            </a:r>
            <a:r>
              <a:rPr kumimoji="1" lang="ja-JP" altLang="en-US" sz="1000" dirty="0" smtClean="0">
                <a:solidFill>
                  <a:schemeClr val="tx1"/>
                </a:solidFill>
                <a:latin typeface="BIZ UDPゴシック" panose="020B0400000000000000" pitchFamily="50" charset="-128"/>
                <a:ea typeface="BIZ UDPゴシック" panose="020B0400000000000000" pitchFamily="50" charset="-128"/>
              </a:rPr>
              <a:t>専門員の配置）</a:t>
            </a:r>
            <a:endParaRPr kumimoji="1" lang="en-US" altLang="ja-JP" sz="1000" dirty="0">
              <a:solidFill>
                <a:schemeClr val="tx1"/>
              </a:solidFill>
              <a:latin typeface="BIZ UDPゴシック" panose="020B0400000000000000" pitchFamily="50" charset="-128"/>
              <a:ea typeface="BIZ UDPゴシック" panose="020B0400000000000000" pitchFamily="50" charset="-128"/>
            </a:endParaRPr>
          </a:p>
        </p:txBody>
      </p:sp>
      <p:sp>
        <p:nvSpPr>
          <p:cNvPr id="21" name="角丸四角形 20"/>
          <p:cNvSpPr/>
          <p:nvPr/>
        </p:nvSpPr>
        <p:spPr>
          <a:xfrm>
            <a:off x="2499521" y="6132262"/>
            <a:ext cx="2111258" cy="560032"/>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BIZ UDPゴシック" panose="020B0400000000000000" pitchFamily="50" charset="-128"/>
                <a:ea typeface="BIZ UDPゴシック" panose="020B0400000000000000" pitchFamily="50" charset="-128"/>
              </a:rPr>
              <a:t>自立</a:t>
            </a:r>
            <a:r>
              <a:rPr kumimoji="1" lang="ja-JP" altLang="en-US" sz="1000" dirty="0">
                <a:solidFill>
                  <a:schemeClr val="tx1"/>
                </a:solidFill>
                <a:latin typeface="BIZ UDPゴシック" panose="020B0400000000000000" pitchFamily="50" charset="-128"/>
                <a:ea typeface="BIZ UDPゴシック" panose="020B0400000000000000" pitchFamily="50" charset="-128"/>
              </a:rPr>
              <a:t>支援協議会に</a:t>
            </a:r>
            <a:r>
              <a:rPr kumimoji="1" lang="ja-JP" altLang="en-US" sz="1000" dirty="0" smtClean="0">
                <a:solidFill>
                  <a:schemeClr val="tx1"/>
                </a:solidFill>
                <a:latin typeface="BIZ UDPゴシック" panose="020B0400000000000000" pitchFamily="50" charset="-128"/>
                <a:ea typeface="BIZ UDPゴシック" panose="020B0400000000000000" pitchFamily="50" charset="-128"/>
              </a:rPr>
              <a:t>おける</a:t>
            </a:r>
            <a:endParaRPr kumimoji="1" lang="en-US" altLang="ja-JP" sz="1000" dirty="0" smtClean="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000" dirty="0" smtClean="0">
                <a:solidFill>
                  <a:schemeClr val="tx1"/>
                </a:solidFill>
                <a:latin typeface="BIZ UDPゴシック" panose="020B0400000000000000" pitchFamily="50" charset="-128"/>
                <a:ea typeface="BIZ UDPゴシック" panose="020B0400000000000000" pitchFamily="50" charset="-128"/>
              </a:rPr>
              <a:t>主任相談支援専門員の</a:t>
            </a:r>
            <a:endParaRPr kumimoji="1" lang="en-US" altLang="ja-JP" sz="1000" dirty="0" smtClean="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000" dirty="0" smtClean="0">
                <a:solidFill>
                  <a:schemeClr val="tx1"/>
                </a:solidFill>
                <a:latin typeface="BIZ UDPゴシック" panose="020B0400000000000000" pitchFamily="50" charset="-128"/>
                <a:ea typeface="BIZ UDPゴシック" panose="020B0400000000000000" pitchFamily="50" charset="-128"/>
              </a:rPr>
              <a:t>位置づけ</a:t>
            </a:r>
            <a:r>
              <a:rPr kumimoji="1" lang="ja-JP" altLang="en-US" sz="1000" dirty="0">
                <a:solidFill>
                  <a:schemeClr val="tx1"/>
                </a:solidFill>
                <a:latin typeface="BIZ UDPゴシック" panose="020B0400000000000000" pitchFamily="50" charset="-128"/>
                <a:ea typeface="BIZ UDPゴシック" panose="020B0400000000000000" pitchFamily="50" charset="-128"/>
              </a:rPr>
              <a:t>の</a:t>
            </a:r>
            <a:r>
              <a:rPr kumimoji="1" lang="ja-JP" altLang="en-US" sz="1000" dirty="0" smtClean="0">
                <a:solidFill>
                  <a:schemeClr val="tx1"/>
                </a:solidFill>
                <a:latin typeface="BIZ UDPゴシック" panose="020B0400000000000000" pitchFamily="50" charset="-128"/>
                <a:ea typeface="BIZ UDPゴシック" panose="020B0400000000000000" pitchFamily="50" charset="-128"/>
              </a:rPr>
              <a:t>明確化</a:t>
            </a:r>
            <a:endParaRPr kumimoji="1" lang="ja-JP" altLang="en-US" sz="1000" dirty="0">
              <a:solidFill>
                <a:schemeClr val="tx1"/>
              </a:solidFill>
              <a:latin typeface="BIZ UDPゴシック" panose="020B0400000000000000" pitchFamily="50" charset="-128"/>
              <a:ea typeface="BIZ UDPゴシック" panose="020B0400000000000000" pitchFamily="50" charset="-128"/>
            </a:endParaRPr>
          </a:p>
        </p:txBody>
      </p:sp>
      <p:sp>
        <p:nvSpPr>
          <p:cNvPr id="23" name="角丸四角形 22"/>
          <p:cNvSpPr/>
          <p:nvPr/>
        </p:nvSpPr>
        <p:spPr>
          <a:xfrm>
            <a:off x="7228334" y="6113797"/>
            <a:ext cx="1791696" cy="568585"/>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latin typeface="BIZ UDPゴシック" panose="020B0400000000000000" pitchFamily="50" charset="-128"/>
                <a:ea typeface="BIZ UDPゴシック" panose="020B0400000000000000" pitchFamily="50" charset="-128"/>
              </a:rPr>
              <a:t>市町村</a:t>
            </a:r>
            <a:r>
              <a:rPr kumimoji="1" lang="ja-JP" altLang="en-US" sz="1050" dirty="0">
                <a:solidFill>
                  <a:schemeClr val="tx1"/>
                </a:solidFill>
                <a:latin typeface="BIZ UDPゴシック" panose="020B0400000000000000" pitchFamily="50" charset="-128"/>
                <a:ea typeface="BIZ UDPゴシック" panose="020B0400000000000000" pitchFamily="50" charset="-128"/>
              </a:rPr>
              <a:t>へ</a:t>
            </a:r>
            <a:r>
              <a:rPr kumimoji="1" lang="ja-JP" altLang="en-US" sz="1050" dirty="0" smtClean="0">
                <a:solidFill>
                  <a:schemeClr val="tx1"/>
                </a:solidFill>
                <a:latin typeface="BIZ UDPゴシック" panose="020B0400000000000000" pitchFamily="50" charset="-128"/>
                <a:ea typeface="BIZ UDPゴシック" panose="020B0400000000000000" pitchFamily="50" charset="-128"/>
              </a:rPr>
              <a:t>の主任相談支援専門員配置</a:t>
            </a:r>
            <a:r>
              <a:rPr kumimoji="1" lang="ja-JP" altLang="en-US" sz="1050" dirty="0">
                <a:solidFill>
                  <a:schemeClr val="tx1"/>
                </a:solidFill>
                <a:latin typeface="BIZ UDPゴシック" panose="020B0400000000000000" pitchFamily="50" charset="-128"/>
                <a:ea typeface="BIZ UDPゴシック" panose="020B0400000000000000" pitchFamily="50" charset="-128"/>
              </a:rPr>
              <a:t>の</a:t>
            </a:r>
            <a:r>
              <a:rPr kumimoji="1" lang="ja-JP" altLang="en-US" sz="1050" dirty="0" smtClean="0">
                <a:solidFill>
                  <a:schemeClr val="tx1"/>
                </a:solidFill>
                <a:latin typeface="BIZ UDPゴシック" panose="020B0400000000000000" pitchFamily="50" charset="-128"/>
                <a:ea typeface="BIZ UDPゴシック" panose="020B0400000000000000" pitchFamily="50" charset="-128"/>
              </a:rPr>
              <a:t>働きかけ</a:t>
            </a:r>
            <a:endParaRPr kumimoji="1" lang="en-US" altLang="ja-JP" sz="1050" dirty="0" smtClean="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050" dirty="0" smtClean="0">
                <a:solidFill>
                  <a:schemeClr val="tx1"/>
                </a:solidFill>
                <a:latin typeface="BIZ UDPゴシック" panose="020B0400000000000000" pitchFamily="50" charset="-128"/>
                <a:ea typeface="BIZ UDPゴシック" panose="020B0400000000000000" pitchFamily="50" charset="-128"/>
              </a:rPr>
              <a:t>（好事例紹介等）</a:t>
            </a:r>
            <a:endParaRPr kumimoji="1" lang="en-US" altLang="ja-JP" sz="1050" dirty="0">
              <a:solidFill>
                <a:schemeClr val="tx1"/>
              </a:solidFill>
              <a:latin typeface="BIZ UDPゴシック" panose="020B0400000000000000" pitchFamily="50" charset="-128"/>
              <a:ea typeface="BIZ UDPゴシック" panose="020B0400000000000000" pitchFamily="50" charset="-128"/>
            </a:endParaRPr>
          </a:p>
        </p:txBody>
      </p:sp>
      <p:sp>
        <p:nvSpPr>
          <p:cNvPr id="24" name="角丸四角形 23"/>
          <p:cNvSpPr/>
          <p:nvPr/>
        </p:nvSpPr>
        <p:spPr>
          <a:xfrm>
            <a:off x="9058511" y="6120033"/>
            <a:ext cx="1465936" cy="560032"/>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latin typeface="BIZ UDPゴシック" panose="020B0400000000000000" pitchFamily="50" charset="-128"/>
                <a:ea typeface="BIZ UDPゴシック" panose="020B0400000000000000" pitchFamily="50" charset="-128"/>
              </a:rPr>
              <a:t>主任相談支援専門員養成研修の実施</a:t>
            </a:r>
            <a:endParaRPr kumimoji="1" lang="ja-JP" altLang="en-US" sz="1050" dirty="0">
              <a:solidFill>
                <a:schemeClr val="tx1"/>
              </a:solidFill>
              <a:latin typeface="BIZ UDPゴシック" panose="020B0400000000000000" pitchFamily="50" charset="-128"/>
              <a:ea typeface="BIZ UDPゴシック" panose="020B0400000000000000" pitchFamily="50" charset="-128"/>
            </a:endParaRPr>
          </a:p>
        </p:txBody>
      </p:sp>
      <p:sp>
        <p:nvSpPr>
          <p:cNvPr id="25" name="角丸四角形 24"/>
          <p:cNvSpPr/>
          <p:nvPr/>
        </p:nvSpPr>
        <p:spPr>
          <a:xfrm>
            <a:off x="10559249" y="6113619"/>
            <a:ext cx="1458446" cy="560032"/>
          </a:xfrm>
          <a:prstGeom prst="roundRect">
            <a:avLst/>
          </a:prstGeom>
          <a:solidFill>
            <a:schemeClr val="accent3">
              <a:lumMod val="40000"/>
              <a:lumOff val="6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latin typeface="BIZ UDPゴシック" panose="020B0400000000000000" pitchFamily="50" charset="-128"/>
                <a:ea typeface="BIZ UDPゴシック" panose="020B0400000000000000" pitchFamily="50" charset="-128"/>
              </a:rPr>
              <a:t>フォローアップ連絡会等の情報提供</a:t>
            </a:r>
            <a:r>
              <a:rPr kumimoji="1" lang="ja-JP" altLang="en-US" sz="1050" dirty="0" smtClean="0">
                <a:solidFill>
                  <a:schemeClr val="tx1"/>
                </a:solidFill>
                <a:latin typeface="BIZ UDPゴシック" panose="020B0400000000000000" pitchFamily="50" charset="-128"/>
                <a:ea typeface="BIZ UDPゴシック" panose="020B0400000000000000" pitchFamily="50" charset="-128"/>
              </a:rPr>
              <a:t>及び</a:t>
            </a:r>
            <a:endParaRPr kumimoji="1" lang="en-US" altLang="ja-JP" sz="1050" dirty="0" smtClean="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050" dirty="0" smtClean="0">
                <a:solidFill>
                  <a:schemeClr val="tx1"/>
                </a:solidFill>
                <a:latin typeface="BIZ UDPゴシック" panose="020B0400000000000000" pitchFamily="50" charset="-128"/>
                <a:ea typeface="BIZ UDPゴシック" panose="020B0400000000000000" pitchFamily="50" charset="-128"/>
              </a:rPr>
              <a:t>意見</a:t>
            </a:r>
            <a:r>
              <a:rPr kumimoji="1" lang="ja-JP" altLang="en-US" sz="1050" dirty="0">
                <a:solidFill>
                  <a:schemeClr val="tx1"/>
                </a:solidFill>
                <a:latin typeface="BIZ UDPゴシック" panose="020B0400000000000000" pitchFamily="50" charset="-128"/>
                <a:ea typeface="BIZ UDPゴシック" panose="020B0400000000000000" pitchFamily="50" charset="-128"/>
              </a:rPr>
              <a:t>交換の場の提供</a:t>
            </a:r>
          </a:p>
        </p:txBody>
      </p:sp>
      <p:sp>
        <p:nvSpPr>
          <p:cNvPr id="26" name="台形 25"/>
          <p:cNvSpPr/>
          <p:nvPr/>
        </p:nvSpPr>
        <p:spPr>
          <a:xfrm>
            <a:off x="8168970" y="3950174"/>
            <a:ext cx="1805628" cy="499058"/>
          </a:xfrm>
          <a:prstGeom prst="trapezoid">
            <a:avLst/>
          </a:prstGeom>
          <a:solidFill>
            <a:srgbClr val="32AC8F"/>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事業所連絡会等</a:t>
            </a:r>
            <a:endParaRPr kumimoji="1" lang="en-US" altLang="ja-JP" sz="1400" dirty="0" smtClean="0">
              <a:solidFill>
                <a:schemeClr val="tx1"/>
              </a:solidFill>
              <a:latin typeface="BIZ UDPゴシック" panose="020B0400000000000000" pitchFamily="50" charset="-128"/>
              <a:ea typeface="BIZ UDPゴシック" panose="020B0400000000000000" pitchFamily="50" charset="-128"/>
            </a:endParaRPr>
          </a:p>
        </p:txBody>
      </p:sp>
      <p:sp>
        <p:nvSpPr>
          <p:cNvPr id="30" name="台形 29"/>
          <p:cNvSpPr/>
          <p:nvPr/>
        </p:nvSpPr>
        <p:spPr>
          <a:xfrm>
            <a:off x="1978047" y="2030297"/>
            <a:ext cx="1770220" cy="516195"/>
          </a:xfrm>
          <a:prstGeom prst="trapezoid">
            <a:avLst/>
          </a:prstGeom>
          <a:solidFill>
            <a:srgbClr val="32AC8F"/>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主任連絡会</a:t>
            </a:r>
            <a:endParaRPr kumimoji="1" lang="ja-JP" altLang="en-US" sz="1400" dirty="0">
              <a:solidFill>
                <a:schemeClr val="tx1"/>
              </a:solidFill>
              <a:latin typeface="BIZ UDPゴシック" panose="020B0400000000000000" pitchFamily="50" charset="-128"/>
              <a:ea typeface="BIZ UDPゴシック" panose="020B0400000000000000" pitchFamily="50" charset="-128"/>
            </a:endParaRPr>
          </a:p>
        </p:txBody>
      </p:sp>
      <p:sp>
        <p:nvSpPr>
          <p:cNvPr id="31" name="台形 30"/>
          <p:cNvSpPr/>
          <p:nvPr/>
        </p:nvSpPr>
        <p:spPr>
          <a:xfrm>
            <a:off x="8177735" y="2014014"/>
            <a:ext cx="1848210" cy="471512"/>
          </a:xfrm>
          <a:prstGeom prst="trapezoid">
            <a:avLst/>
          </a:prstGeom>
          <a:solidFill>
            <a:srgbClr val="32AC8F"/>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多職種協働</a:t>
            </a:r>
            <a:endParaRPr kumimoji="1" lang="ja-JP" altLang="en-US" sz="1400" dirty="0">
              <a:solidFill>
                <a:schemeClr val="tx1"/>
              </a:solidFill>
              <a:latin typeface="BIZ UDPゴシック" panose="020B0400000000000000" pitchFamily="50" charset="-128"/>
              <a:ea typeface="BIZ UDPゴシック" panose="020B0400000000000000" pitchFamily="50" charset="-128"/>
            </a:endParaRPr>
          </a:p>
        </p:txBody>
      </p:sp>
      <p:pic>
        <p:nvPicPr>
          <p:cNvPr id="37" name="図 3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87781" y="2622708"/>
            <a:ext cx="360000" cy="360000"/>
          </a:xfrm>
          <a:prstGeom prst="rect">
            <a:avLst/>
          </a:prstGeom>
        </p:spPr>
      </p:pic>
      <p:pic>
        <p:nvPicPr>
          <p:cNvPr id="38" name="図 3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37466" y="2597630"/>
            <a:ext cx="360000" cy="360000"/>
          </a:xfrm>
          <a:prstGeom prst="rect">
            <a:avLst/>
          </a:prstGeom>
        </p:spPr>
      </p:pic>
      <p:pic>
        <p:nvPicPr>
          <p:cNvPr id="39" name="図 3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28684" y="1372347"/>
            <a:ext cx="360000" cy="360000"/>
          </a:xfrm>
          <a:prstGeom prst="rect">
            <a:avLst/>
          </a:prstGeom>
        </p:spPr>
      </p:pic>
      <p:pic>
        <p:nvPicPr>
          <p:cNvPr id="41" name="図 4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8890" y="2059259"/>
            <a:ext cx="923449" cy="923449"/>
          </a:xfrm>
          <a:prstGeom prst="rect">
            <a:avLst/>
          </a:prstGeom>
        </p:spPr>
      </p:pic>
      <p:pic>
        <p:nvPicPr>
          <p:cNvPr id="42" name="図 4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18678" y="4513493"/>
            <a:ext cx="923449" cy="923449"/>
          </a:xfrm>
          <a:prstGeom prst="rect">
            <a:avLst/>
          </a:prstGeom>
        </p:spPr>
      </p:pic>
      <p:pic>
        <p:nvPicPr>
          <p:cNvPr id="43" name="図 4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49994" y="1888569"/>
            <a:ext cx="923449" cy="923449"/>
          </a:xfrm>
          <a:prstGeom prst="rect">
            <a:avLst/>
          </a:prstGeom>
        </p:spPr>
      </p:pic>
      <p:pic>
        <p:nvPicPr>
          <p:cNvPr id="45" name="図 4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59198" y="1450727"/>
            <a:ext cx="685502" cy="685502"/>
          </a:xfrm>
          <a:prstGeom prst="rect">
            <a:avLst/>
          </a:prstGeom>
        </p:spPr>
      </p:pic>
      <p:pic>
        <p:nvPicPr>
          <p:cNvPr id="46" name="図 4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67129" y="3404761"/>
            <a:ext cx="946621" cy="946621"/>
          </a:xfrm>
          <a:prstGeom prst="rect">
            <a:avLst/>
          </a:prstGeom>
        </p:spPr>
      </p:pic>
      <p:pic>
        <p:nvPicPr>
          <p:cNvPr id="47" name="図 4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702159" y="3366294"/>
            <a:ext cx="771174" cy="771174"/>
          </a:xfrm>
          <a:prstGeom prst="rect">
            <a:avLst/>
          </a:prstGeom>
        </p:spPr>
      </p:pic>
      <p:pic>
        <p:nvPicPr>
          <p:cNvPr id="48" name="図 4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168970" y="1622156"/>
            <a:ext cx="473464" cy="473464"/>
          </a:xfrm>
          <a:prstGeom prst="rect">
            <a:avLst/>
          </a:prstGeom>
        </p:spPr>
      </p:pic>
      <p:pic>
        <p:nvPicPr>
          <p:cNvPr id="49" name="図 48"/>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651787" y="1199436"/>
            <a:ext cx="871918" cy="871918"/>
          </a:xfrm>
          <a:prstGeom prst="rect">
            <a:avLst/>
          </a:prstGeom>
        </p:spPr>
      </p:pic>
      <p:pic>
        <p:nvPicPr>
          <p:cNvPr id="50" name="図 49"/>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9517711" y="1505725"/>
            <a:ext cx="602398" cy="602398"/>
          </a:xfrm>
          <a:prstGeom prst="rect">
            <a:avLst/>
          </a:prstGeom>
        </p:spPr>
      </p:pic>
      <p:sp>
        <p:nvSpPr>
          <p:cNvPr id="53" name="正方形/長方形 52"/>
          <p:cNvSpPr/>
          <p:nvPr/>
        </p:nvSpPr>
        <p:spPr>
          <a:xfrm>
            <a:off x="4216792" y="1973903"/>
            <a:ext cx="1280544" cy="4726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1"/>
                </a:solidFill>
                <a:latin typeface="Meiryo UI" panose="020B0604030504040204" pitchFamily="50" charset="-128"/>
                <a:ea typeface="Meiryo UI" panose="020B0604030504040204" pitchFamily="50" charset="-128"/>
              </a:rPr>
              <a:t>ＯＪＴ</a:t>
            </a:r>
            <a:endParaRPr kumimoji="1" lang="ja-JP" altLang="en-US" sz="2400" b="1" dirty="0">
              <a:solidFill>
                <a:schemeClr val="tx1"/>
              </a:solidFill>
              <a:latin typeface="Meiryo UI" panose="020B0604030504040204" pitchFamily="50" charset="-128"/>
              <a:ea typeface="Meiryo UI" panose="020B0604030504040204" pitchFamily="50" charset="-128"/>
            </a:endParaRPr>
          </a:p>
        </p:txBody>
      </p:sp>
      <p:sp>
        <p:nvSpPr>
          <p:cNvPr id="54" name="テキスト ボックス 53"/>
          <p:cNvSpPr txBox="1"/>
          <p:nvPr/>
        </p:nvSpPr>
        <p:spPr>
          <a:xfrm>
            <a:off x="2126388" y="2546492"/>
            <a:ext cx="1492716" cy="276999"/>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r>
              <a:rPr kumimoji="1" lang="ja-JP" altLang="en-US" sz="1200" dirty="0" smtClean="0">
                <a:latin typeface="BIZ UDPゴシック" panose="020B0400000000000000" pitchFamily="50" charset="-128"/>
                <a:ea typeface="BIZ UDPゴシック" panose="020B0400000000000000" pitchFamily="50" charset="-128"/>
              </a:rPr>
              <a:t>情報共有・意見交換</a:t>
            </a:r>
            <a:endParaRPr kumimoji="1" lang="ja-JP" altLang="en-US" sz="1200" dirty="0">
              <a:latin typeface="BIZ UDPゴシック" panose="020B0400000000000000" pitchFamily="50" charset="-128"/>
              <a:ea typeface="BIZ UDPゴシック" panose="020B0400000000000000" pitchFamily="50" charset="-128"/>
            </a:endParaRPr>
          </a:p>
        </p:txBody>
      </p:sp>
      <p:sp>
        <p:nvSpPr>
          <p:cNvPr id="55" name="テキスト ボックス 54"/>
          <p:cNvSpPr txBox="1"/>
          <p:nvPr/>
        </p:nvSpPr>
        <p:spPr>
          <a:xfrm>
            <a:off x="8082866" y="2490083"/>
            <a:ext cx="2021707" cy="276999"/>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r>
              <a:rPr kumimoji="1" lang="ja-JP" altLang="en-US" sz="1200" dirty="0" smtClean="0">
                <a:latin typeface="BIZ UDPゴシック" panose="020B0400000000000000" pitchFamily="50" charset="-128"/>
                <a:ea typeface="BIZ UDPゴシック" panose="020B0400000000000000" pitchFamily="50" charset="-128"/>
              </a:rPr>
              <a:t>医療・福祉・教育等との連携</a:t>
            </a:r>
            <a:endParaRPr kumimoji="1" lang="ja-JP" altLang="en-US" sz="1200" dirty="0">
              <a:latin typeface="BIZ UDPゴシック" panose="020B0400000000000000" pitchFamily="50" charset="-128"/>
              <a:ea typeface="BIZ UDPゴシック" panose="020B0400000000000000" pitchFamily="50" charset="-128"/>
            </a:endParaRPr>
          </a:p>
        </p:txBody>
      </p:sp>
      <p:sp>
        <p:nvSpPr>
          <p:cNvPr id="56" name="テキスト ボックス 55"/>
          <p:cNvSpPr txBox="1"/>
          <p:nvPr/>
        </p:nvSpPr>
        <p:spPr>
          <a:xfrm>
            <a:off x="7853273" y="4468896"/>
            <a:ext cx="2416046" cy="461665"/>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pPr algn="ctr"/>
            <a:r>
              <a:rPr kumimoji="1" lang="ja-JP" altLang="en-US" sz="1200" dirty="0">
                <a:latin typeface="BIZ UDPゴシック" panose="020B0400000000000000" pitchFamily="50" charset="-128"/>
                <a:ea typeface="BIZ UDPゴシック" panose="020B0400000000000000" pitchFamily="50" charset="-128"/>
              </a:rPr>
              <a:t>個別</a:t>
            </a:r>
            <a:r>
              <a:rPr kumimoji="1" lang="ja-JP" altLang="en-US" sz="1200" dirty="0" smtClean="0">
                <a:latin typeface="BIZ UDPゴシック" panose="020B0400000000000000" pitchFamily="50" charset="-128"/>
                <a:ea typeface="BIZ UDPゴシック" panose="020B0400000000000000" pitchFamily="50" charset="-128"/>
              </a:rPr>
              <a:t>課題の集積・地域診断の実施</a:t>
            </a:r>
            <a:endParaRPr kumimoji="1" lang="en-US" altLang="ja-JP" sz="1200" dirty="0" smtClean="0">
              <a:latin typeface="BIZ UDPゴシック" panose="020B0400000000000000" pitchFamily="50" charset="-128"/>
              <a:ea typeface="BIZ UDPゴシック" panose="020B0400000000000000" pitchFamily="50" charset="-128"/>
            </a:endParaRPr>
          </a:p>
          <a:p>
            <a:pPr algn="ctr"/>
            <a:r>
              <a:rPr kumimoji="1" lang="ja-JP" altLang="en-US" sz="1200" dirty="0">
                <a:latin typeface="BIZ UDPゴシック" panose="020B0400000000000000" pitchFamily="50" charset="-128"/>
                <a:ea typeface="BIZ UDPゴシック" panose="020B0400000000000000" pitchFamily="50" charset="-128"/>
              </a:rPr>
              <a:t>地域課題</a:t>
            </a:r>
            <a:r>
              <a:rPr kumimoji="1" lang="ja-JP" altLang="en-US" sz="1200" dirty="0" smtClean="0">
                <a:latin typeface="BIZ UDPゴシック" panose="020B0400000000000000" pitchFamily="50" charset="-128"/>
                <a:ea typeface="BIZ UDPゴシック" panose="020B0400000000000000" pitchFamily="50" charset="-128"/>
              </a:rPr>
              <a:t>の抽出</a:t>
            </a:r>
            <a:endParaRPr kumimoji="1" lang="ja-JP" altLang="en-US" sz="1200" dirty="0">
              <a:latin typeface="BIZ UDPゴシック" panose="020B0400000000000000" pitchFamily="50" charset="-128"/>
              <a:ea typeface="BIZ UDPゴシック" panose="020B0400000000000000" pitchFamily="50" charset="-128"/>
            </a:endParaRPr>
          </a:p>
        </p:txBody>
      </p:sp>
      <p:sp>
        <p:nvSpPr>
          <p:cNvPr id="58" name="テキスト ボックス 57"/>
          <p:cNvSpPr txBox="1"/>
          <p:nvPr/>
        </p:nvSpPr>
        <p:spPr>
          <a:xfrm>
            <a:off x="2767903" y="4691384"/>
            <a:ext cx="2145072" cy="461665"/>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kumimoji="1" lang="ja-JP" altLang="en-US" sz="1200" dirty="0" smtClean="0">
                <a:latin typeface="BIZ UDPゴシック" panose="020B0400000000000000" pitchFamily="50" charset="-128"/>
                <a:ea typeface="BIZ UDPゴシック" panose="020B0400000000000000" pitchFamily="50" charset="-128"/>
              </a:rPr>
              <a:t>運営</a:t>
            </a:r>
            <a:r>
              <a:rPr kumimoji="1" lang="ja-JP" altLang="en-US" sz="1200" dirty="0">
                <a:latin typeface="BIZ UDPゴシック" panose="020B0400000000000000" pitchFamily="50" charset="-128"/>
                <a:ea typeface="BIZ UDPゴシック" panose="020B0400000000000000" pitchFamily="50" charset="-128"/>
              </a:rPr>
              <a:t>・</a:t>
            </a:r>
            <a:r>
              <a:rPr kumimoji="1" lang="ja-JP" altLang="en-US" sz="1200" dirty="0" smtClean="0">
                <a:latin typeface="BIZ UDPゴシック" panose="020B0400000000000000" pitchFamily="50" charset="-128"/>
                <a:ea typeface="BIZ UDPゴシック" panose="020B0400000000000000" pitchFamily="50" charset="-128"/>
              </a:rPr>
              <a:t>地域課題解決のための施策の検討・提案</a:t>
            </a:r>
            <a:endParaRPr kumimoji="1" lang="ja-JP" altLang="en-US" sz="1200" dirty="0">
              <a:latin typeface="BIZ UDPゴシック" panose="020B0400000000000000" pitchFamily="50" charset="-128"/>
              <a:ea typeface="BIZ UDPゴシック" panose="020B0400000000000000" pitchFamily="50" charset="-128"/>
            </a:endParaRPr>
          </a:p>
        </p:txBody>
      </p:sp>
      <p:sp>
        <p:nvSpPr>
          <p:cNvPr id="75" name="上下矢印 74"/>
          <p:cNvSpPr/>
          <p:nvPr/>
        </p:nvSpPr>
        <p:spPr>
          <a:xfrm>
            <a:off x="1635502" y="4219217"/>
            <a:ext cx="801675" cy="1440438"/>
          </a:xfrm>
          <a:prstGeom prst="upDownArrow">
            <a:avLst>
              <a:gd name="adj1" fmla="val 50000"/>
              <a:gd name="adj2" fmla="val 46244"/>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連携・協働</a:t>
            </a:r>
            <a:endParaRPr kumimoji="1" lang="ja-JP" altLang="en-US" sz="1400" dirty="0">
              <a:solidFill>
                <a:schemeClr val="tx1"/>
              </a:solidFill>
              <a:latin typeface="BIZ UDPゴシック" panose="020B0400000000000000" pitchFamily="50" charset="-128"/>
              <a:ea typeface="BIZ UDPゴシック" panose="020B0400000000000000" pitchFamily="50" charset="-128"/>
            </a:endParaRPr>
          </a:p>
        </p:txBody>
      </p:sp>
      <p:sp>
        <p:nvSpPr>
          <p:cNvPr id="77" name="上矢印 76"/>
          <p:cNvSpPr/>
          <p:nvPr/>
        </p:nvSpPr>
        <p:spPr>
          <a:xfrm>
            <a:off x="10540350" y="4193822"/>
            <a:ext cx="801675" cy="1466415"/>
          </a:xfrm>
          <a:prstGeom prst="upArrow">
            <a:avLst/>
          </a:prstGeom>
          <a:solidFill>
            <a:srgbClr val="F3C553"/>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dirty="0" smtClean="0">
                <a:solidFill>
                  <a:schemeClr val="tx1"/>
                </a:solidFill>
                <a:latin typeface="BIZ UDPゴシック" panose="020B0400000000000000" pitchFamily="50" charset="-128"/>
                <a:ea typeface="BIZ UDPゴシック" panose="020B0400000000000000" pitchFamily="50" charset="-128"/>
              </a:rPr>
              <a:t>養成</a:t>
            </a:r>
            <a:endParaRPr kumimoji="1" lang="ja-JP" altLang="en-US" dirty="0">
              <a:solidFill>
                <a:schemeClr val="tx1"/>
              </a:solidFill>
              <a:latin typeface="BIZ UDPゴシック" panose="020B0400000000000000" pitchFamily="50" charset="-128"/>
              <a:ea typeface="BIZ UDPゴシック" panose="020B0400000000000000" pitchFamily="50" charset="-128"/>
            </a:endParaRPr>
          </a:p>
        </p:txBody>
      </p:sp>
      <p:pic>
        <p:nvPicPr>
          <p:cNvPr id="78" name="図 77"/>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489944" y="2427551"/>
            <a:ext cx="1057032" cy="1057032"/>
          </a:xfrm>
          <a:prstGeom prst="rect">
            <a:avLst/>
          </a:prstGeom>
        </p:spPr>
      </p:pic>
      <p:sp>
        <p:nvSpPr>
          <p:cNvPr id="79" name="上矢印 78"/>
          <p:cNvSpPr/>
          <p:nvPr/>
        </p:nvSpPr>
        <p:spPr>
          <a:xfrm>
            <a:off x="781365" y="4229293"/>
            <a:ext cx="801675" cy="1440438"/>
          </a:xfrm>
          <a:prstGeom prst="upArrow">
            <a:avLst/>
          </a:prstGeom>
          <a:solidFill>
            <a:srgbClr val="F3C553"/>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人材</a:t>
            </a:r>
            <a:endParaRPr kumimoji="1" lang="en-US" altLang="ja-JP" sz="1400" dirty="0" smtClean="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400" dirty="0" smtClean="0">
                <a:solidFill>
                  <a:schemeClr val="tx1"/>
                </a:solidFill>
                <a:latin typeface="BIZ UDPゴシック" panose="020B0400000000000000" pitchFamily="50" charset="-128"/>
                <a:ea typeface="BIZ UDPゴシック" panose="020B0400000000000000" pitchFamily="50" charset="-128"/>
              </a:rPr>
              <a:t>育成</a:t>
            </a:r>
            <a:endParaRPr kumimoji="1" lang="ja-JP" altLang="en-US" sz="1400" dirty="0">
              <a:solidFill>
                <a:schemeClr val="tx1"/>
              </a:solidFill>
              <a:latin typeface="BIZ UDPゴシック" panose="020B0400000000000000" pitchFamily="50" charset="-128"/>
              <a:ea typeface="BIZ UDPゴシック" panose="020B0400000000000000" pitchFamily="50" charset="-128"/>
            </a:endParaRPr>
          </a:p>
        </p:txBody>
      </p:sp>
      <p:cxnSp>
        <p:nvCxnSpPr>
          <p:cNvPr id="89" name="直線コネクタ 88"/>
          <p:cNvCxnSpPr/>
          <p:nvPr/>
        </p:nvCxnSpPr>
        <p:spPr>
          <a:xfrm>
            <a:off x="10745117" y="909440"/>
            <a:ext cx="810350" cy="0"/>
          </a:xfrm>
          <a:prstGeom prst="line">
            <a:avLst/>
          </a:prstGeom>
          <a:ln w="38100" cmpd="dbl">
            <a:solidFill>
              <a:srgbClr val="FF1111"/>
            </a:solidFill>
          </a:ln>
        </p:spPr>
        <p:style>
          <a:lnRef idx="1">
            <a:schemeClr val="accent1"/>
          </a:lnRef>
          <a:fillRef idx="0">
            <a:schemeClr val="accent1"/>
          </a:fillRef>
          <a:effectRef idx="0">
            <a:schemeClr val="accent1"/>
          </a:effectRef>
          <a:fontRef idx="minor">
            <a:schemeClr val="tx1"/>
          </a:fontRef>
        </p:style>
      </p:cxnSp>
      <p:cxnSp>
        <p:nvCxnSpPr>
          <p:cNvPr id="90" name="直線コネクタ 89"/>
          <p:cNvCxnSpPr/>
          <p:nvPr/>
        </p:nvCxnSpPr>
        <p:spPr>
          <a:xfrm>
            <a:off x="10745117" y="1180604"/>
            <a:ext cx="842399" cy="12474"/>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95" name="テキスト ボックス 94"/>
          <p:cNvSpPr txBox="1"/>
          <p:nvPr/>
        </p:nvSpPr>
        <p:spPr>
          <a:xfrm>
            <a:off x="8871352" y="780181"/>
            <a:ext cx="1877437" cy="261610"/>
          </a:xfrm>
          <a:prstGeom prst="rect">
            <a:avLst/>
          </a:prstGeom>
          <a:noFill/>
        </p:spPr>
        <p:txBody>
          <a:bodyPr wrap="none" rtlCol="0">
            <a:spAutoFit/>
          </a:bodyPr>
          <a:lstStyle/>
          <a:p>
            <a:r>
              <a:rPr kumimoji="1" lang="ja-JP" altLang="en-US" sz="1100" dirty="0" smtClean="0">
                <a:latin typeface="BIZ UDPゴシック" panose="020B0400000000000000" pitchFamily="50" charset="-128"/>
                <a:ea typeface="BIZ UDPゴシック" panose="020B0400000000000000" pitchFamily="50" charset="-128"/>
              </a:rPr>
              <a:t>主任相談支援専門員の連携</a:t>
            </a:r>
            <a:endParaRPr kumimoji="1" lang="ja-JP" altLang="en-US" sz="1100" dirty="0">
              <a:latin typeface="BIZ UDPゴシック" panose="020B0400000000000000" pitchFamily="50" charset="-128"/>
              <a:ea typeface="BIZ UDPゴシック" panose="020B0400000000000000" pitchFamily="50" charset="-128"/>
            </a:endParaRPr>
          </a:p>
        </p:txBody>
      </p:sp>
      <p:sp>
        <p:nvSpPr>
          <p:cNvPr id="96" name="テキスト ボックス 95"/>
          <p:cNvSpPr txBox="1"/>
          <p:nvPr/>
        </p:nvSpPr>
        <p:spPr>
          <a:xfrm>
            <a:off x="9550201" y="1064355"/>
            <a:ext cx="1172116" cy="261610"/>
          </a:xfrm>
          <a:prstGeom prst="rect">
            <a:avLst/>
          </a:prstGeom>
          <a:noFill/>
        </p:spPr>
        <p:txBody>
          <a:bodyPr wrap="none" rtlCol="0">
            <a:spAutoFit/>
          </a:bodyPr>
          <a:lstStyle/>
          <a:p>
            <a:r>
              <a:rPr kumimoji="1" lang="ja-JP" altLang="en-US" sz="1100" dirty="0" smtClean="0">
                <a:latin typeface="BIZ UDPゴシック" panose="020B0400000000000000" pitchFamily="50" charset="-128"/>
                <a:ea typeface="BIZ UDPゴシック" panose="020B0400000000000000" pitchFamily="50" charset="-128"/>
              </a:rPr>
              <a:t>地域課題の集積</a:t>
            </a:r>
            <a:endParaRPr kumimoji="1" lang="ja-JP" altLang="en-US" sz="1100" dirty="0">
              <a:latin typeface="BIZ UDPゴシック" panose="020B0400000000000000" pitchFamily="50" charset="-128"/>
              <a:ea typeface="BIZ UDPゴシック" panose="020B0400000000000000" pitchFamily="50" charset="-128"/>
            </a:endParaRPr>
          </a:p>
        </p:txBody>
      </p:sp>
      <p:sp>
        <p:nvSpPr>
          <p:cNvPr id="97" name="テキスト ボックス 96"/>
          <p:cNvSpPr txBox="1"/>
          <p:nvPr/>
        </p:nvSpPr>
        <p:spPr>
          <a:xfrm>
            <a:off x="3233815" y="1300171"/>
            <a:ext cx="1821231" cy="461665"/>
          </a:xfrm>
          <a:prstGeom prst="rect">
            <a:avLst/>
          </a:prstGeom>
          <a:noFill/>
        </p:spPr>
        <p:txBody>
          <a:bodyPr wrap="square" rtlCol="0">
            <a:spAutoFit/>
          </a:bodyPr>
          <a:lstStyle/>
          <a:p>
            <a:r>
              <a:rPr kumimoji="1" lang="ja-JP" altLang="en-US" sz="2400" b="1" dirty="0" smtClean="0">
                <a:solidFill>
                  <a:srgbClr val="32AC8F"/>
                </a:solidFill>
                <a:latin typeface="BIZ UDPゴシック" panose="020B0400000000000000" pitchFamily="50" charset="-128"/>
                <a:ea typeface="BIZ UDPゴシック" panose="020B0400000000000000" pitchFamily="50" charset="-128"/>
              </a:rPr>
              <a:t>地域づくり</a:t>
            </a:r>
            <a:endParaRPr kumimoji="1" lang="ja-JP" altLang="en-US" sz="2400" b="1" dirty="0">
              <a:solidFill>
                <a:srgbClr val="32AC8F"/>
              </a:solidFill>
              <a:latin typeface="BIZ UDPゴシック" panose="020B0400000000000000" pitchFamily="50" charset="-128"/>
              <a:ea typeface="BIZ UDPゴシック" panose="020B0400000000000000" pitchFamily="50" charset="-128"/>
            </a:endParaRPr>
          </a:p>
        </p:txBody>
      </p:sp>
      <p:sp>
        <p:nvSpPr>
          <p:cNvPr id="98" name="テキスト ボックス 97"/>
          <p:cNvSpPr txBox="1"/>
          <p:nvPr/>
        </p:nvSpPr>
        <p:spPr>
          <a:xfrm>
            <a:off x="5412010" y="3631620"/>
            <a:ext cx="1415772" cy="461665"/>
          </a:xfrm>
          <a:prstGeom prst="rect">
            <a:avLst/>
          </a:prstGeom>
          <a:noFill/>
        </p:spPr>
        <p:txBody>
          <a:bodyPr wrap="none" rtlCol="0">
            <a:spAutoFit/>
          </a:bodyPr>
          <a:lstStyle/>
          <a:p>
            <a:r>
              <a:rPr kumimoji="1" lang="ja-JP" altLang="en-US" sz="2400" b="1" dirty="0" smtClean="0">
                <a:solidFill>
                  <a:srgbClr val="F3C553"/>
                </a:solidFill>
                <a:latin typeface="BIZ UDPゴシック" panose="020B0400000000000000" pitchFamily="50" charset="-128"/>
                <a:ea typeface="BIZ UDPゴシック" panose="020B0400000000000000" pitchFamily="50" charset="-128"/>
              </a:rPr>
              <a:t>人材育成</a:t>
            </a:r>
            <a:endParaRPr kumimoji="1" lang="ja-JP" altLang="en-US" sz="2400" b="1" dirty="0">
              <a:solidFill>
                <a:srgbClr val="F3C553"/>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934720374"/>
      </p:ext>
    </p:extLst>
  </p:cSld>
  <p:clrMapOvr>
    <a:masterClrMapping/>
  </p:clrMapOvr>
  <p:timing>
    <p:tnLst>
      <p:par>
        <p:cTn id="1" dur="indefinite" restart="never" nodeType="tmRoot"/>
      </p:par>
    </p:tnLst>
  </p:timing>
</p:sld>
</file>

<file path=ppt/theme/theme1.xml><?xml version="1.0" encoding="utf-8"?>
<a:theme xmlns:a="http://schemas.openxmlformats.org/drawingml/2006/main" name="しずく">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1_しずく">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TM03457496[[fn=視差]]</Template>
  <TotalTime>5243</TotalTime>
  <Words>1053</Words>
  <Application>Microsoft Office PowerPoint</Application>
  <PresentationFormat>ワイド画面</PresentationFormat>
  <Paragraphs>154</Paragraphs>
  <Slides>4</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4</vt:i4>
      </vt:variant>
    </vt:vector>
  </HeadingPairs>
  <TitlesOfParts>
    <vt:vector size="14" baseType="lpstr">
      <vt:lpstr>BIZ UDPゴシック</vt:lpstr>
      <vt:lpstr>BIZ UDゴシック</vt:lpstr>
      <vt:lpstr>Meiryo UI</vt:lpstr>
      <vt:lpstr>ＭＳ Ｐゴシック</vt:lpstr>
      <vt:lpstr>メイリオ</vt:lpstr>
      <vt:lpstr>游ゴシック</vt:lpstr>
      <vt:lpstr>Arial</vt:lpstr>
      <vt:lpstr>Tw Cen MT</vt:lpstr>
      <vt:lpstr>しずく</vt:lpstr>
      <vt:lpstr>1_しずく</vt:lpstr>
      <vt:lpstr>（改訂案） 大阪府相談支援専門員 人材育成ビジョン</vt:lpstr>
      <vt:lpstr>【目次】</vt:lpstr>
      <vt:lpstr>８．大阪府における主任相談支援専門員の機能と役割</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大阪府相談支援専門員 人材育成ビジョン</dc:title>
  <cp:revision>394</cp:revision>
  <cp:lastPrinted>2022-03-04T05:24:26Z</cp:lastPrinted>
  <dcterms:created xsi:type="dcterms:W3CDTF">2019-01-16T04:22:36Z</dcterms:created>
  <dcterms:modified xsi:type="dcterms:W3CDTF">2022-03-04T09:06:54Z</dcterms:modified>
</cp:coreProperties>
</file>