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74"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99"/>
    <a:srgbClr val="FF9966"/>
    <a:srgbClr val="FFFFCC"/>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441" autoAdjust="0"/>
    <p:restoredTop sz="94660"/>
  </p:normalViewPr>
  <p:slideViewPr>
    <p:cSldViewPr>
      <p:cViewPr varScale="1">
        <p:scale>
          <a:sx n="74" d="100"/>
          <a:sy n="74" d="100"/>
        </p:scale>
        <p:origin x="106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005252BA-2214-449C-8EB5-EC4AE1D81467}" type="datetimeFigureOut">
              <a:rPr kumimoji="1" lang="ja-JP" altLang="en-US" smtClean="0"/>
              <a:t>2021/7/27</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F5C0CDCA-636B-4F4B-A567-C7BA73AA0095}" type="slidenum">
              <a:rPr kumimoji="1" lang="ja-JP" altLang="en-US" smtClean="0"/>
              <a:t>‹#›</a:t>
            </a:fld>
            <a:endParaRPr kumimoji="1" lang="ja-JP" altLang="en-US"/>
          </a:p>
        </p:txBody>
      </p:sp>
    </p:spTree>
    <p:extLst>
      <p:ext uri="{BB962C8B-B14F-4D97-AF65-F5344CB8AC3E}">
        <p14:creationId xmlns:p14="http://schemas.microsoft.com/office/powerpoint/2010/main" val="39248717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8B9197E-28BE-4AFA-8B33-3E87F961AE92}" type="datetime1">
              <a:rPr kumimoji="1" lang="ja-JP" altLang="en-US" smtClean="0"/>
              <a:t>2021/7/27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900057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EF3EF73-C540-4894-8B34-445A2608CE8A}" type="datetime1">
              <a:rPr kumimoji="1" lang="ja-JP" altLang="en-US" smtClean="0"/>
              <a:t>2021/7/27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853331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451552C-FE2D-4F47-81B3-2E8645130FF4}" type="datetime1">
              <a:rPr kumimoji="1" lang="ja-JP" altLang="en-US" smtClean="0"/>
              <a:t>2021/7/27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693046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B289A98-20F0-4477-AEC8-9B297A99BA5D}" type="datetime1">
              <a:rPr kumimoji="1" lang="ja-JP" altLang="en-US" smtClean="0"/>
              <a:t>2021/7/27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478762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C8F98A7C-B97E-4930-9541-0327EB9D4407}" type="datetime1">
              <a:rPr kumimoji="1" lang="ja-JP" altLang="en-US" smtClean="0"/>
              <a:t>2021/7/27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287338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D2F3E750-499D-4D16-9CFD-4976C9D4DE08}" type="datetime1">
              <a:rPr kumimoji="1" lang="ja-JP" altLang="en-US" smtClean="0"/>
              <a:t>2021/7/27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582979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738A686-86F9-46A4-8BA7-CE745DF2C99C}" type="datetime1">
              <a:rPr kumimoji="1" lang="ja-JP" altLang="en-US" smtClean="0"/>
              <a:t>2021/7/27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953213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B1BDBF64-F8E3-457B-A302-63B7C96F7B4F}" type="datetime1">
              <a:rPr kumimoji="1" lang="ja-JP" altLang="en-US" smtClean="0"/>
              <a:t>2021/7/27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402926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EF6F1FB-207C-4F2D-A670-68A0AB24BD58}" type="datetime1">
              <a:rPr kumimoji="1" lang="ja-JP" altLang="en-US" smtClean="0"/>
              <a:t>2021/7/27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078362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73A029D-3040-4BBB-81F2-2D2215CA9E8F}" type="datetime1">
              <a:rPr kumimoji="1" lang="ja-JP" altLang="en-US" smtClean="0"/>
              <a:t>2021/7/27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302546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6FE8C6E-EBDC-4AE1-A7C3-1CEAE847A3BC}" type="datetime1">
              <a:rPr kumimoji="1" lang="ja-JP" altLang="en-US" smtClean="0"/>
              <a:t>2021/7/27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023064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6F9BBC-7779-4DAA-BC0A-F93EC1964556}" type="datetime1">
              <a:rPr kumimoji="1" lang="ja-JP" altLang="en-US" smtClean="0"/>
              <a:t>2021/7/27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21435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p:cNvSpPr txBox="1">
            <a:spLocks/>
          </p:cNvSpPr>
          <p:nvPr/>
        </p:nvSpPr>
        <p:spPr>
          <a:xfrm>
            <a:off x="107504" y="48466"/>
            <a:ext cx="8928992" cy="360000"/>
          </a:xfrm>
          <a:prstGeom prst="rect">
            <a:avLst/>
          </a:prstGeom>
          <a:solidFill>
            <a:srgbClr val="FFCC99"/>
          </a:solidFill>
        </p:spPr>
        <p:style>
          <a:lnRef idx="1">
            <a:schemeClr val="accent5"/>
          </a:lnRef>
          <a:fillRef idx="3">
            <a:schemeClr val="accent5"/>
          </a:fillRef>
          <a:effectRef idx="2">
            <a:schemeClr val="accent5"/>
          </a:effectRef>
          <a:fontRef idx="minor">
            <a:schemeClr val="lt1"/>
          </a:fontRef>
        </p:style>
        <p:txBody>
          <a:bodyPr vert="horz" lIns="91440" tIns="45720" rIns="91440" bIns="45720" rtlCol="0" anchor="ctr">
            <a:normAutofit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dirty="0" smtClean="0">
                <a:latin typeface="Meiryo UI" panose="020B0604030504040204" pitchFamily="50" charset="-128"/>
                <a:ea typeface="Meiryo UI" panose="020B0604030504040204" pitchFamily="50" charset="-128"/>
              </a:rPr>
              <a:t>今後の検討内容及び方向性</a:t>
            </a:r>
            <a:endParaRPr lang="ja-JP" altLang="en-US" sz="1800" dirty="0">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7702018" y="55989"/>
            <a:ext cx="1334478" cy="369332"/>
          </a:xfrm>
          <a:prstGeom prst="rect">
            <a:avLst/>
          </a:prstGeom>
          <a:noFill/>
          <a:ln>
            <a:solidFill>
              <a:schemeClr val="tx1"/>
            </a:solidFill>
          </a:ln>
        </p:spPr>
        <p:txBody>
          <a:bodyPr wrap="square" rtlCol="0">
            <a:spAutoFit/>
          </a:bodyPr>
          <a:lstStyle/>
          <a:p>
            <a:pPr algn="ctr"/>
            <a:r>
              <a:rPr lang="ja-JP" altLang="en-US" dirty="0" smtClean="0"/>
              <a:t>資料４</a:t>
            </a:r>
            <a:endParaRPr kumimoji="1" lang="ja-JP" altLang="en-US" dirty="0"/>
          </a:p>
        </p:txBody>
      </p:sp>
      <p:graphicFrame>
        <p:nvGraphicFramePr>
          <p:cNvPr id="6" name="コンテンツ プレースホルダー 4"/>
          <p:cNvGraphicFramePr>
            <a:graphicFrameLocks/>
          </p:cNvGraphicFramePr>
          <p:nvPr>
            <p:extLst>
              <p:ext uri="{D42A27DB-BD31-4B8C-83A1-F6EECF244321}">
                <p14:modId xmlns:p14="http://schemas.microsoft.com/office/powerpoint/2010/main" val="1786229517"/>
              </p:ext>
            </p:extLst>
          </p:nvPr>
        </p:nvGraphicFramePr>
        <p:xfrm>
          <a:off x="107504" y="549239"/>
          <a:ext cx="8928992" cy="5110432"/>
        </p:xfrm>
        <a:graphic>
          <a:graphicData uri="http://schemas.openxmlformats.org/drawingml/2006/table">
            <a:tbl>
              <a:tblPr firstRow="1" bandRow="1">
                <a:tableStyleId>{FABFCF23-3B69-468F-B69F-88F6DE6A72F2}</a:tableStyleId>
              </a:tblPr>
              <a:tblGrid>
                <a:gridCol w="8928992">
                  <a:extLst>
                    <a:ext uri="{9D8B030D-6E8A-4147-A177-3AD203B41FA5}">
                      <a16:colId xmlns:a16="http://schemas.microsoft.com/office/drawing/2014/main" val="20000"/>
                    </a:ext>
                  </a:extLst>
                </a:gridCol>
              </a:tblGrid>
              <a:tr h="341939">
                <a:tc>
                  <a:txBody>
                    <a:bodyPr/>
                    <a:lstStyle/>
                    <a:p>
                      <a:pPr algn="ctr"/>
                      <a:r>
                        <a:rPr kumimoji="1" lang="ja-JP" altLang="en-US" sz="1600" b="0" dirty="0" smtClean="0">
                          <a:solidFill>
                            <a:schemeClr val="tx1"/>
                          </a:solidFill>
                          <a:latin typeface="Meiryo UI" panose="020B0604030504040204" pitchFamily="50" charset="-128"/>
                          <a:ea typeface="Meiryo UI" panose="020B0604030504040204" pitchFamily="50" charset="-128"/>
                        </a:rPr>
                        <a:t>検討内容</a:t>
                      </a:r>
                    </a:p>
                  </a:txBody>
                  <a:tcPr anchor="ctr">
                    <a:solidFill>
                      <a:srgbClr val="FFCC99"/>
                    </a:solidFill>
                  </a:tcPr>
                </a:tc>
                <a:extLst>
                  <a:ext uri="{0D108BD9-81ED-4DB2-BD59-A6C34878D82A}">
                    <a16:rowId xmlns:a16="http://schemas.microsoft.com/office/drawing/2014/main" val="10000"/>
                  </a:ext>
                </a:extLst>
              </a:tr>
              <a:tr h="29469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300" dirty="0" smtClean="0">
                          <a:solidFill>
                            <a:schemeClr val="tx1"/>
                          </a:solidFill>
                          <a:latin typeface="Meiryo UI" panose="020B0604030504040204" pitchFamily="50" charset="-128"/>
                          <a:ea typeface="Meiryo UI" panose="020B0604030504040204" pitchFamily="50" charset="-128"/>
                        </a:rPr>
                        <a:t>◆大阪府の役割</a:t>
                      </a:r>
                    </a:p>
                  </a:txBody>
                  <a:tcPr marT="36000" marB="36000">
                    <a:lnB w="12700" cap="flat" cmpd="sng" algn="ctr">
                      <a:solidFill>
                        <a:schemeClr val="tx2">
                          <a:lumMod val="40000"/>
                          <a:lumOff val="60000"/>
                        </a:schemeClr>
                      </a:solidFill>
                      <a:prstDash val="sysDashDot"/>
                      <a:round/>
                      <a:headEnd type="none" w="med" len="med"/>
                      <a:tailEnd type="none" w="med" len="med"/>
                    </a:lnB>
                    <a:solidFill>
                      <a:schemeClr val="bg1"/>
                    </a:solidFill>
                  </a:tcPr>
                </a:tc>
                <a:extLst>
                  <a:ext uri="{0D108BD9-81ED-4DB2-BD59-A6C34878D82A}">
                    <a16:rowId xmlns:a16="http://schemas.microsoft.com/office/drawing/2014/main" val="10002"/>
                  </a:ext>
                </a:extLst>
              </a:tr>
              <a:tr h="1955099">
                <a:tc>
                  <a:txBody>
                    <a:bodyPr/>
                    <a:lstStyle/>
                    <a:p>
                      <a:pPr>
                        <a:lnSpc>
                          <a:spcPts val="1700"/>
                        </a:lnSpc>
                      </a:pPr>
                      <a:r>
                        <a:rPr kumimoji="1" lang="ja-JP" altLang="en-US" sz="1300" dirty="0" smtClean="0">
                          <a:solidFill>
                            <a:schemeClr val="tx1"/>
                          </a:solidFill>
                          <a:latin typeface="Meiryo UI" panose="020B0604030504040204" pitchFamily="50" charset="-128"/>
                          <a:ea typeface="Meiryo UI" panose="020B0604030504040204" pitchFamily="50" charset="-128"/>
                        </a:rPr>
                        <a:t>➢主任相談支援専門員の役割の明示化</a:t>
                      </a:r>
                      <a:endParaRPr kumimoji="1" lang="en-US" altLang="ja-JP" sz="1300" dirty="0" smtClean="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300" dirty="0" smtClean="0">
                          <a:solidFill>
                            <a:schemeClr val="tx1"/>
                          </a:solidFill>
                          <a:latin typeface="Meiryo UI" panose="020B0604030504040204" pitchFamily="50" charset="-128"/>
                          <a:ea typeface="Meiryo UI" panose="020B0604030504040204" pitchFamily="50" charset="-128"/>
                        </a:rPr>
                        <a:t>　○主任相談支援専門員の具体的な役割及びイメージを例示。</a:t>
                      </a:r>
                      <a:r>
                        <a:rPr kumimoji="1" lang="en-US" altLang="ja-JP" sz="1300" dirty="0" smtClean="0">
                          <a:solidFill>
                            <a:schemeClr val="tx1"/>
                          </a:solidFill>
                          <a:latin typeface="Meiryo UI" panose="020B0604030504040204" pitchFamily="50" charset="-128"/>
                          <a:ea typeface="Meiryo UI" panose="020B0604030504040204" pitchFamily="50" charset="-128"/>
                        </a:rPr>
                        <a:t>(</a:t>
                      </a:r>
                      <a:r>
                        <a:rPr kumimoji="1" lang="ja-JP" altLang="en-US" sz="1300" dirty="0" smtClean="0">
                          <a:solidFill>
                            <a:schemeClr val="tx1"/>
                          </a:solidFill>
                          <a:latin typeface="Meiryo UI" panose="020B0604030504040204" pitchFamily="50" charset="-128"/>
                          <a:ea typeface="Meiryo UI" panose="020B0604030504040204" pitchFamily="50" charset="-128"/>
                        </a:rPr>
                        <a:t>→大阪府相談支援専門員人材育成ビジョンの改訂</a:t>
                      </a:r>
                      <a:r>
                        <a:rPr kumimoji="1" lang="en-US" altLang="ja-JP" sz="1300" dirty="0" smtClean="0">
                          <a:solidFill>
                            <a:schemeClr val="tx1"/>
                          </a:solidFill>
                          <a:latin typeface="Meiryo UI" panose="020B0604030504040204" pitchFamily="50" charset="-128"/>
                          <a:ea typeface="Meiryo UI" panose="020B0604030504040204" pitchFamily="50" charset="-128"/>
                        </a:rPr>
                        <a:t>)</a:t>
                      </a:r>
                    </a:p>
                    <a:p>
                      <a:pPr>
                        <a:lnSpc>
                          <a:spcPts val="1700"/>
                        </a:lnSpc>
                      </a:pPr>
                      <a:r>
                        <a:rPr kumimoji="1" lang="ja-JP" altLang="en-US" sz="1300" dirty="0" smtClean="0">
                          <a:solidFill>
                            <a:schemeClr val="tx1"/>
                          </a:solidFill>
                          <a:latin typeface="Meiryo UI" panose="020B0604030504040204" pitchFamily="50" charset="-128"/>
                          <a:ea typeface="Meiryo UI" panose="020B0604030504040204" pitchFamily="50" charset="-128"/>
                        </a:rPr>
                        <a:t>➢市町村への主任相談支援専門員配置の働きかけ</a:t>
                      </a:r>
                      <a:endParaRPr kumimoji="1" lang="en-US" altLang="ja-JP" sz="1300" dirty="0" smtClean="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300" baseline="0" dirty="0" smtClean="0">
                          <a:solidFill>
                            <a:schemeClr val="tx1"/>
                          </a:solidFill>
                          <a:latin typeface="Meiryo UI" panose="020B0604030504040204" pitchFamily="50" charset="-128"/>
                          <a:ea typeface="Meiryo UI" panose="020B0604030504040204" pitchFamily="50" charset="-128"/>
                        </a:rPr>
                        <a:t>  </a:t>
                      </a:r>
                      <a:r>
                        <a:rPr kumimoji="1" lang="ja-JP" altLang="en-US" sz="1300" dirty="0" smtClean="0">
                          <a:solidFill>
                            <a:schemeClr val="tx1"/>
                          </a:solidFill>
                          <a:latin typeface="Meiryo UI" panose="020B0604030504040204" pitchFamily="50" charset="-128"/>
                          <a:ea typeface="Meiryo UI" panose="020B0604030504040204" pitchFamily="50" charset="-128"/>
                        </a:rPr>
                        <a:t>○市町村と主任相談支援専門員が連携のうえ、実施する市町村の好事例を紹介。（→府の</a:t>
                      </a:r>
                      <a:r>
                        <a:rPr kumimoji="1" lang="ja-JP" altLang="en-US" sz="1300" dirty="0" smtClean="0">
                          <a:solidFill>
                            <a:schemeClr val="tx1"/>
                          </a:solidFill>
                          <a:latin typeface="Meiryo UI" panose="020B0604030504040204" pitchFamily="50" charset="-128"/>
                          <a:ea typeface="Meiryo UI" panose="020B0604030504040204" pitchFamily="50" charset="-128"/>
                        </a:rPr>
                        <a:t>めざす姿</a:t>
                      </a:r>
                      <a:r>
                        <a:rPr kumimoji="1" lang="ja-JP" altLang="en-US" sz="1300" dirty="0" smtClean="0">
                          <a:solidFill>
                            <a:schemeClr val="tx1"/>
                          </a:solidFill>
                          <a:latin typeface="Meiryo UI" panose="020B0604030504040204" pitchFamily="50" charset="-128"/>
                          <a:ea typeface="Meiryo UI" panose="020B0604030504040204" pitchFamily="50" charset="-128"/>
                        </a:rPr>
                        <a:t>を市町村に提示）</a:t>
                      </a:r>
                      <a:endParaRPr kumimoji="1" lang="en-US" altLang="ja-JP" sz="1300" dirty="0" smtClean="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300" dirty="0" smtClean="0">
                          <a:solidFill>
                            <a:schemeClr val="tx1"/>
                          </a:solidFill>
                          <a:latin typeface="Meiryo UI" panose="020B0604030504040204" pitchFamily="50" charset="-128"/>
                          <a:ea typeface="Meiryo UI" panose="020B0604030504040204" pitchFamily="50" charset="-128"/>
                        </a:rPr>
                        <a:t>➢主任相談支援専門員等のフォローアップ</a:t>
                      </a:r>
                      <a:endParaRPr kumimoji="1" lang="en-US" altLang="ja-JP" sz="1300" dirty="0" smtClean="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300" dirty="0" smtClean="0">
                          <a:solidFill>
                            <a:schemeClr val="tx1"/>
                          </a:solidFill>
                          <a:latin typeface="Meiryo UI" panose="020B0604030504040204" pitchFamily="50" charset="-128"/>
                          <a:ea typeface="Meiryo UI" panose="020B0604030504040204" pitchFamily="50" charset="-128"/>
                        </a:rPr>
                        <a:t>　○主任相談支援専門員として活動する上での課題や他市町村活動事例を共有するための場を提供することで活動を促進。　</a:t>
                      </a:r>
                      <a:endParaRPr kumimoji="1" lang="en-US" altLang="ja-JP" sz="1300" dirty="0" smtClean="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300" dirty="0" smtClean="0">
                          <a:solidFill>
                            <a:schemeClr val="tx1"/>
                          </a:solidFill>
                          <a:latin typeface="Meiryo UI" panose="020B0604030504040204" pitchFamily="50" charset="-128"/>
                          <a:ea typeface="Meiryo UI" panose="020B0604030504040204" pitchFamily="50" charset="-128"/>
                        </a:rPr>
                        <a:t>　　（→フォローアップ連絡会等の開催など）</a:t>
                      </a:r>
                      <a:endParaRPr kumimoji="1" lang="en-US" altLang="ja-JP" sz="1300" dirty="0" smtClean="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300" dirty="0" smtClean="0">
                          <a:solidFill>
                            <a:schemeClr val="tx1"/>
                          </a:solidFill>
                          <a:latin typeface="Meiryo UI" panose="020B0604030504040204" pitchFamily="50" charset="-128"/>
                          <a:ea typeface="Meiryo UI" panose="020B0604030504040204" pitchFamily="50" charset="-128"/>
                        </a:rPr>
                        <a:t>➢主任相談支援専門員養成研修の計画的な実施</a:t>
                      </a:r>
                      <a:endParaRPr kumimoji="1" lang="en-US" altLang="ja-JP" sz="1300" dirty="0" smtClean="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300" dirty="0" smtClean="0">
                          <a:solidFill>
                            <a:schemeClr val="tx1"/>
                          </a:solidFill>
                          <a:latin typeface="Meiryo UI" panose="020B0604030504040204" pitchFamily="50" charset="-128"/>
                          <a:ea typeface="Meiryo UI" panose="020B0604030504040204" pitchFamily="50" charset="-128"/>
                        </a:rPr>
                        <a:t>　○主任相談支援専門員の活動状況を把握した上で、市町村に適切な人員が配置されるよう計画的に研修を実施。</a:t>
                      </a:r>
                      <a:endParaRPr kumimoji="1" lang="en-US" altLang="ja-JP" sz="1300" dirty="0" smtClean="0">
                        <a:solidFill>
                          <a:schemeClr val="tx1"/>
                        </a:solidFill>
                        <a:latin typeface="Meiryo UI" panose="020B0604030504040204" pitchFamily="50" charset="-128"/>
                        <a:ea typeface="Meiryo UI" panose="020B0604030504040204" pitchFamily="50" charset="-128"/>
                      </a:endParaRPr>
                    </a:p>
                  </a:txBody>
                  <a:tcPr marT="36000" marB="36000" anchor="ctr">
                    <a:lnT w="12700" cap="flat" cmpd="sng" algn="ctr">
                      <a:solidFill>
                        <a:schemeClr val="tx2">
                          <a:lumMod val="40000"/>
                          <a:lumOff val="60000"/>
                        </a:schemeClr>
                      </a:solidFill>
                      <a:prstDash val="sysDashDot"/>
                      <a:round/>
                      <a:headEnd type="none" w="med" len="med"/>
                      <a:tailEnd type="none" w="med" len="med"/>
                    </a:lnT>
                    <a:solidFill>
                      <a:schemeClr val="bg1"/>
                    </a:solidFill>
                  </a:tcPr>
                </a:tc>
                <a:extLst>
                  <a:ext uri="{0D108BD9-81ED-4DB2-BD59-A6C34878D82A}">
                    <a16:rowId xmlns:a16="http://schemas.microsoft.com/office/drawing/2014/main" val="1006353312"/>
                  </a:ext>
                </a:extLst>
              </a:tr>
              <a:tr h="237793">
                <a:tc>
                  <a:txBody>
                    <a:bodyPr/>
                    <a:lstStyle/>
                    <a:p>
                      <a:pPr>
                        <a:lnSpc>
                          <a:spcPct val="100000"/>
                        </a:lnSpc>
                      </a:pPr>
                      <a:r>
                        <a:rPr kumimoji="1" lang="ja-JP" altLang="en-US" sz="1300" dirty="0" smtClean="0">
                          <a:solidFill>
                            <a:schemeClr val="tx1"/>
                          </a:solidFill>
                          <a:latin typeface="Meiryo UI" panose="020B0604030504040204" pitchFamily="50" charset="-128"/>
                          <a:ea typeface="Meiryo UI" panose="020B0604030504040204" pitchFamily="50" charset="-128"/>
                        </a:rPr>
                        <a:t>◆市町村に求める役割</a:t>
                      </a:r>
                      <a:endParaRPr kumimoji="1" lang="en-US" altLang="ja-JP" sz="1300" dirty="0" smtClean="0">
                        <a:solidFill>
                          <a:schemeClr val="tx1"/>
                        </a:solidFill>
                        <a:latin typeface="Meiryo UI" panose="020B0604030504040204" pitchFamily="50" charset="-128"/>
                        <a:ea typeface="Meiryo UI" panose="020B0604030504040204" pitchFamily="50" charset="-128"/>
                      </a:endParaRPr>
                    </a:p>
                  </a:txBody>
                  <a:tcPr marT="36000" marB="36000">
                    <a:lnB w="12700" cap="flat" cmpd="sng" algn="ctr">
                      <a:solidFill>
                        <a:schemeClr val="tx2">
                          <a:lumMod val="40000"/>
                          <a:lumOff val="60000"/>
                        </a:schemeClr>
                      </a:solidFill>
                      <a:prstDash val="sysDashDot"/>
                      <a:round/>
                      <a:headEnd type="none" w="med" len="med"/>
                      <a:tailEnd type="none" w="med" len="med"/>
                    </a:lnB>
                    <a:solidFill>
                      <a:schemeClr val="bg1"/>
                    </a:solidFill>
                  </a:tcPr>
                </a:tc>
                <a:extLst>
                  <a:ext uri="{0D108BD9-81ED-4DB2-BD59-A6C34878D82A}">
                    <a16:rowId xmlns:a16="http://schemas.microsoft.com/office/drawing/2014/main" val="141863241"/>
                  </a:ext>
                </a:extLst>
              </a:tr>
              <a:tr h="2192083">
                <a:tc>
                  <a:txBody>
                    <a:bodyPr/>
                    <a:lstStyle/>
                    <a:p>
                      <a:pPr>
                        <a:lnSpc>
                          <a:spcPts val="1700"/>
                        </a:lnSpc>
                      </a:pPr>
                      <a:r>
                        <a:rPr kumimoji="1" lang="ja-JP" altLang="en-US" sz="1300" dirty="0" smtClean="0">
                          <a:solidFill>
                            <a:schemeClr val="tx1"/>
                          </a:solidFill>
                          <a:latin typeface="Meiryo UI" panose="020B0604030504040204" pitchFamily="50" charset="-128"/>
                          <a:ea typeface="Meiryo UI" panose="020B0604030504040204" pitchFamily="50" charset="-128"/>
                        </a:rPr>
                        <a:t>➣地域の相談支援における役割の明確化</a:t>
                      </a: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300" dirty="0" smtClean="0">
                          <a:solidFill>
                            <a:schemeClr val="tx1"/>
                          </a:solidFill>
                          <a:latin typeface="Meiryo UI" panose="020B0604030504040204" pitchFamily="50" charset="-128"/>
                          <a:ea typeface="Meiryo UI" panose="020B0604030504040204" pitchFamily="50" charset="-128"/>
                        </a:rPr>
                        <a:t>○</a:t>
                      </a:r>
                      <a:r>
                        <a:rPr kumimoji="1" lang="en-US" altLang="ja-JP" sz="1300" dirty="0" smtClean="0">
                          <a:solidFill>
                            <a:schemeClr val="tx1"/>
                          </a:solidFill>
                          <a:latin typeface="Meiryo UI" panose="020B0604030504040204" pitchFamily="50" charset="-128"/>
                          <a:ea typeface="Meiryo UI" panose="020B0604030504040204" pitchFamily="50" charset="-128"/>
                        </a:rPr>
                        <a:t>3</a:t>
                      </a:r>
                      <a:r>
                        <a:rPr kumimoji="1" lang="ja-JP" altLang="en-US" sz="1300" dirty="0" smtClean="0">
                          <a:solidFill>
                            <a:schemeClr val="tx1"/>
                          </a:solidFill>
                          <a:latin typeface="Meiryo UI" panose="020B0604030504040204" pitchFamily="50" charset="-128"/>
                          <a:ea typeface="Meiryo UI" panose="020B0604030504040204" pitchFamily="50" charset="-128"/>
                        </a:rPr>
                        <a:t>層構造（基幹相談支援センター、委託相談支援事業所、指定特定・</a:t>
                      </a:r>
                      <a:r>
                        <a:rPr kumimoji="1" lang="ja-JP" altLang="en-US" sz="1300" dirty="0" err="1" smtClean="0">
                          <a:solidFill>
                            <a:schemeClr val="tx1"/>
                          </a:solidFill>
                          <a:latin typeface="Meiryo UI" panose="020B0604030504040204" pitchFamily="50" charset="-128"/>
                          <a:ea typeface="Meiryo UI" panose="020B0604030504040204" pitchFamily="50" charset="-128"/>
                        </a:rPr>
                        <a:t>障がい</a:t>
                      </a:r>
                      <a:r>
                        <a:rPr kumimoji="1" lang="ja-JP" altLang="en-US" sz="1300" dirty="0" smtClean="0">
                          <a:solidFill>
                            <a:schemeClr val="tx1"/>
                          </a:solidFill>
                          <a:latin typeface="Meiryo UI" panose="020B0604030504040204" pitchFamily="50" charset="-128"/>
                          <a:ea typeface="Meiryo UI" panose="020B0604030504040204" pitchFamily="50" charset="-128"/>
                        </a:rPr>
                        <a:t>児相談支援事業所）のそれぞれの機関の役割を明</a:t>
                      </a:r>
                      <a:endParaRPr kumimoji="1" lang="en-US" altLang="ja-JP" sz="130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300" dirty="0" smtClean="0">
                          <a:solidFill>
                            <a:schemeClr val="tx1"/>
                          </a:solidFill>
                          <a:latin typeface="Meiryo UI" panose="020B0604030504040204" pitchFamily="50" charset="-128"/>
                          <a:ea typeface="Meiryo UI" panose="020B0604030504040204" pitchFamily="50" charset="-128"/>
                        </a:rPr>
                        <a:t>　　確にし、通常業務と主任相談支援専門員の役割（業務）を整理した上での配置が必要。　</a:t>
                      </a:r>
                      <a:endParaRPr kumimoji="1" lang="en-US" altLang="ja-JP" sz="1300" dirty="0" smtClean="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700"/>
                        </a:lnSpc>
                        <a:spcBef>
                          <a:spcPts val="0"/>
                        </a:spcBef>
                        <a:spcAft>
                          <a:spcPts val="0"/>
                        </a:spcAft>
                        <a:buClrTx/>
                        <a:buSzTx/>
                        <a:buFontTx/>
                        <a:buNone/>
                        <a:tabLst/>
                        <a:defRPr/>
                      </a:pPr>
                      <a:r>
                        <a:rPr kumimoji="1" lang="ja-JP" altLang="en-US" sz="1300" dirty="0" smtClean="0">
                          <a:solidFill>
                            <a:schemeClr val="tx1"/>
                          </a:solidFill>
                          <a:latin typeface="Meiryo UI" panose="020B0604030504040204" pitchFamily="50" charset="-128"/>
                          <a:ea typeface="Meiryo UI" panose="020B0604030504040204" pitchFamily="50" charset="-128"/>
                        </a:rPr>
                        <a:t>　（→通常業務と主任相談支援専門員の役割の明確化）</a:t>
                      </a:r>
                      <a:endParaRPr kumimoji="1" lang="en-US" altLang="ja-JP" sz="1300" dirty="0" smtClean="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300" dirty="0" smtClean="0">
                          <a:solidFill>
                            <a:schemeClr val="tx1"/>
                          </a:solidFill>
                          <a:latin typeface="Meiryo UI" panose="020B0604030504040204" pitchFamily="50" charset="-128"/>
                          <a:ea typeface="Meiryo UI" panose="020B0604030504040204" pitchFamily="50" charset="-128"/>
                        </a:rPr>
                        <a:t>➣自立支援協議会等における主任相談支援専門員の位置付け</a:t>
                      </a:r>
                    </a:p>
                    <a:p>
                      <a:pPr>
                        <a:lnSpc>
                          <a:spcPts val="1700"/>
                        </a:lnSpc>
                      </a:pPr>
                      <a:r>
                        <a:rPr kumimoji="1" lang="ja-JP" altLang="en-US" sz="1300" dirty="0" smtClean="0">
                          <a:solidFill>
                            <a:schemeClr val="tx1"/>
                          </a:solidFill>
                          <a:latin typeface="Meiryo UI" panose="020B0604030504040204" pitchFamily="50" charset="-128"/>
                          <a:ea typeface="Meiryo UI" panose="020B0604030504040204" pitchFamily="50" charset="-128"/>
                        </a:rPr>
                        <a:t>○地域づくりや人材育成が役割である主任相談支援専門員を、自立支援協議会において、中核的な存在として位置付け、相談支援</a:t>
                      </a:r>
                      <a:endParaRPr kumimoji="1" lang="en-US" altLang="ja-JP" sz="1300" dirty="0" smtClean="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300" dirty="0" smtClean="0">
                          <a:solidFill>
                            <a:schemeClr val="tx1"/>
                          </a:solidFill>
                          <a:latin typeface="Meiryo UI" panose="020B0604030504040204" pitchFamily="50" charset="-128"/>
                          <a:ea typeface="Meiryo UI" panose="020B0604030504040204" pitchFamily="50" charset="-128"/>
                        </a:rPr>
                        <a:t>　 体制を強化。（→地域自立支援協議会への働きかけ）</a:t>
                      </a:r>
                    </a:p>
                    <a:p>
                      <a:pPr>
                        <a:lnSpc>
                          <a:spcPts val="1700"/>
                        </a:lnSpc>
                      </a:pPr>
                      <a:r>
                        <a:rPr kumimoji="1" lang="ja-JP" altLang="en-US" sz="1300" dirty="0" smtClean="0">
                          <a:solidFill>
                            <a:schemeClr val="tx1"/>
                          </a:solidFill>
                          <a:latin typeface="Meiryo UI" panose="020B0604030504040204" pitchFamily="50" charset="-128"/>
                          <a:ea typeface="Meiryo UI" panose="020B0604030504040204" pitchFamily="50" charset="-128"/>
                        </a:rPr>
                        <a:t>➢主任相談支援専門員の適切な人員配置</a:t>
                      </a:r>
                      <a:endParaRPr kumimoji="1" lang="en-US" altLang="ja-JP" sz="1300" dirty="0" smtClean="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300" dirty="0" smtClean="0">
                          <a:solidFill>
                            <a:schemeClr val="tx1"/>
                          </a:solidFill>
                          <a:latin typeface="Meiryo UI" panose="020B0604030504040204" pitchFamily="50" charset="-128"/>
                          <a:ea typeface="Meiryo UI" panose="020B0604030504040204" pitchFamily="50" charset="-128"/>
                        </a:rPr>
                        <a:t>○主任相談支援専門員の負担軽減や、他事業所の主任相談支援専門員と連携して活動できるよう、地域の実情に応じて複数の</a:t>
                      </a:r>
                      <a:r>
                        <a:rPr kumimoji="1" lang="ja-JP" altLang="en-US" sz="1300" dirty="0" smtClean="0">
                          <a:solidFill>
                            <a:schemeClr val="tx1"/>
                          </a:solidFill>
                          <a:latin typeface="Meiryo UI" panose="020B0604030504040204" pitchFamily="50" charset="-128"/>
                          <a:ea typeface="Meiryo UI" panose="020B0604030504040204" pitchFamily="50" charset="-128"/>
                        </a:rPr>
                        <a:t>主</a:t>
                      </a:r>
                      <a:endParaRPr kumimoji="1" lang="en-US" altLang="ja-JP" sz="1300" dirty="0" smtClean="0">
                        <a:solidFill>
                          <a:schemeClr val="tx1"/>
                        </a:solidFill>
                        <a:latin typeface="Meiryo UI" panose="020B0604030504040204" pitchFamily="50" charset="-128"/>
                        <a:ea typeface="Meiryo UI" panose="020B0604030504040204" pitchFamily="50" charset="-128"/>
                      </a:endParaRPr>
                    </a:p>
                    <a:p>
                      <a:pPr>
                        <a:lnSpc>
                          <a:spcPts val="1700"/>
                        </a:lnSpc>
                      </a:pPr>
                      <a:r>
                        <a:rPr kumimoji="1" lang="ja-JP" altLang="en-US" sz="1300" dirty="0" smtClean="0">
                          <a:solidFill>
                            <a:schemeClr val="tx1"/>
                          </a:solidFill>
                          <a:latin typeface="Meiryo UI" panose="020B0604030504040204" pitchFamily="50" charset="-128"/>
                          <a:ea typeface="Meiryo UI" panose="020B0604030504040204" pitchFamily="50" charset="-128"/>
                        </a:rPr>
                        <a:t>　 任</a:t>
                      </a:r>
                      <a:r>
                        <a:rPr kumimoji="1" lang="ja-JP" altLang="en-US" sz="1300" dirty="0" smtClean="0">
                          <a:solidFill>
                            <a:schemeClr val="tx1"/>
                          </a:solidFill>
                          <a:latin typeface="Meiryo UI" panose="020B0604030504040204" pitchFamily="50" charset="-128"/>
                          <a:ea typeface="Meiryo UI" panose="020B0604030504040204" pitchFamily="50" charset="-128"/>
                        </a:rPr>
                        <a:t>相談支援専門員を配置。（→市町村における計画的な配置）</a:t>
                      </a:r>
                      <a:endParaRPr kumimoji="1" lang="en-US" altLang="ja-JP" sz="1300" dirty="0" smtClean="0">
                        <a:solidFill>
                          <a:schemeClr val="tx1"/>
                        </a:solidFill>
                        <a:latin typeface="Meiryo UI" panose="020B0604030504040204" pitchFamily="50" charset="-128"/>
                        <a:ea typeface="Meiryo UI" panose="020B0604030504040204" pitchFamily="50" charset="-128"/>
                      </a:endParaRPr>
                    </a:p>
                  </a:txBody>
                  <a:tcPr marT="36000" marB="36000" anchor="ctr">
                    <a:lnT w="12700" cap="flat" cmpd="sng" algn="ctr">
                      <a:solidFill>
                        <a:schemeClr val="tx2">
                          <a:lumMod val="40000"/>
                          <a:lumOff val="60000"/>
                        </a:schemeClr>
                      </a:solidFill>
                      <a:prstDash val="sysDashDot"/>
                      <a:round/>
                      <a:headEnd type="none" w="med" len="med"/>
                      <a:tailEnd type="none" w="med" len="med"/>
                    </a:lnT>
                    <a:solidFill>
                      <a:schemeClr val="bg1"/>
                    </a:solidFill>
                  </a:tcPr>
                </a:tc>
                <a:extLst>
                  <a:ext uri="{0D108BD9-81ED-4DB2-BD59-A6C34878D82A}">
                    <a16:rowId xmlns:a16="http://schemas.microsoft.com/office/drawing/2014/main" val="2016458668"/>
                  </a:ext>
                </a:extLst>
              </a:tr>
            </a:tbl>
          </a:graphicData>
        </a:graphic>
      </p:graphicFrame>
      <p:sp>
        <p:nvSpPr>
          <p:cNvPr id="5" name="下矢印 4"/>
          <p:cNvSpPr/>
          <p:nvPr/>
        </p:nvSpPr>
        <p:spPr>
          <a:xfrm>
            <a:off x="4179724" y="5728997"/>
            <a:ext cx="540000" cy="252000"/>
          </a:xfrm>
          <a:prstGeom prst="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359311" y="6048081"/>
            <a:ext cx="8425378" cy="784830"/>
          </a:xfrm>
          <a:prstGeom prst="rect">
            <a:avLst/>
          </a:prstGeom>
          <a:solidFill>
            <a:srgbClr val="FFCC99"/>
          </a:solidFill>
          <a:ln>
            <a:noFill/>
          </a:ln>
        </p:spPr>
        <p:txBody>
          <a:bodyPr wrap="square" rtlCol="0">
            <a:spAutoFit/>
          </a:bodyPr>
          <a:lstStyle/>
          <a:p>
            <a:pPr algn="ctr"/>
            <a:r>
              <a:rPr lang="ja-JP" altLang="en-US" sz="1500" dirty="0" smtClean="0">
                <a:latin typeface="Meiryo UI" panose="020B0604030504040204" pitchFamily="50" charset="-128"/>
                <a:ea typeface="Meiryo UI" panose="020B0604030504040204" pitchFamily="50" charset="-128"/>
              </a:rPr>
              <a:t>府のめざす姿や主任</a:t>
            </a:r>
            <a:r>
              <a:rPr lang="ja-JP" altLang="en-US" sz="1500" dirty="0">
                <a:latin typeface="Meiryo UI" panose="020B0604030504040204" pitchFamily="50" charset="-128"/>
                <a:ea typeface="Meiryo UI" panose="020B0604030504040204" pitchFamily="50" charset="-128"/>
              </a:rPr>
              <a:t>相談支援</a:t>
            </a:r>
            <a:r>
              <a:rPr lang="ja-JP" altLang="en-US" sz="1500" dirty="0" smtClean="0">
                <a:latin typeface="Meiryo UI" panose="020B0604030504040204" pitchFamily="50" charset="-128"/>
                <a:ea typeface="Meiryo UI" panose="020B0604030504040204" pitchFamily="50" charset="-128"/>
              </a:rPr>
              <a:t>専門員及び各機関の役割</a:t>
            </a:r>
            <a:r>
              <a:rPr lang="ja-JP" altLang="en-US" sz="1500" dirty="0">
                <a:latin typeface="Meiryo UI" panose="020B0604030504040204" pitchFamily="50" charset="-128"/>
                <a:ea typeface="Meiryo UI" panose="020B0604030504040204" pitchFamily="50" charset="-128"/>
              </a:rPr>
              <a:t>を</a:t>
            </a:r>
            <a:r>
              <a:rPr lang="ja-JP" altLang="en-US" sz="1500" dirty="0" smtClean="0">
                <a:latin typeface="Meiryo UI" panose="020B0604030504040204" pitchFamily="50" charset="-128"/>
                <a:ea typeface="Meiryo UI" panose="020B0604030504040204" pitchFamily="50" charset="-128"/>
              </a:rPr>
              <a:t>明確にし、</a:t>
            </a:r>
            <a:endParaRPr lang="en-US" altLang="ja-JP" sz="1500" dirty="0" smtClean="0">
              <a:latin typeface="Meiryo UI" panose="020B0604030504040204" pitchFamily="50" charset="-128"/>
              <a:ea typeface="Meiryo UI" panose="020B0604030504040204" pitchFamily="50" charset="-128"/>
            </a:endParaRPr>
          </a:p>
          <a:p>
            <a:pPr algn="ctr"/>
            <a:r>
              <a:rPr lang="ja-JP" altLang="en-US" sz="1500" dirty="0" smtClean="0">
                <a:latin typeface="Meiryo UI" panose="020B0604030504040204" pitchFamily="50" charset="-128"/>
                <a:ea typeface="Meiryo UI" panose="020B0604030504040204" pitchFamily="50" charset="-128"/>
              </a:rPr>
              <a:t>主任相談支援専門員が地域で中心となって地域づくりを進めることにより、</a:t>
            </a:r>
            <a:endParaRPr lang="en-US" altLang="ja-JP" sz="1500" dirty="0" smtClean="0">
              <a:latin typeface="Meiryo UI" panose="020B0604030504040204" pitchFamily="50" charset="-128"/>
              <a:ea typeface="Meiryo UI" panose="020B0604030504040204" pitchFamily="50" charset="-128"/>
            </a:endParaRPr>
          </a:p>
          <a:p>
            <a:pPr algn="ctr"/>
            <a:r>
              <a:rPr lang="ja-JP" altLang="en-US" sz="1500" dirty="0" smtClean="0">
                <a:latin typeface="Meiryo UI" panose="020B0604030504040204" pitchFamily="50" charset="-128"/>
                <a:ea typeface="Meiryo UI" panose="020B0604030504040204" pitchFamily="50" charset="-128"/>
              </a:rPr>
              <a:t>市町村における相談支援</a:t>
            </a:r>
            <a:r>
              <a:rPr lang="ja-JP" altLang="en-US" sz="1500" dirty="0" smtClean="0">
                <a:latin typeface="Meiryo UI" panose="020B0604030504040204" pitchFamily="50" charset="-128"/>
                <a:ea typeface="Meiryo UI" panose="020B0604030504040204" pitchFamily="50" charset="-128"/>
              </a:rPr>
              <a:t>体制の</a:t>
            </a:r>
            <a:r>
              <a:rPr lang="ja-JP" altLang="en-US" sz="1500" dirty="0" smtClean="0">
                <a:latin typeface="Meiryo UI" panose="020B0604030504040204" pitchFamily="50" charset="-128"/>
                <a:ea typeface="Meiryo UI" panose="020B0604030504040204" pitchFamily="50" charset="-128"/>
              </a:rPr>
              <a:t>充実・強化を図る</a:t>
            </a:r>
            <a:endParaRPr kumimoji="1" lang="ja-JP" altLang="en-US" sz="15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006832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6812</TotalTime>
  <Words>445</Words>
  <Application>Microsoft Office PowerPoint</Application>
  <PresentationFormat>画面に合わせる (4:3)</PresentationFormat>
  <Paragraphs>27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ＭＳ Ｐゴシック</vt:lpstr>
      <vt:lpstr>Arial</vt:lpstr>
      <vt:lpstr>Calibri</vt:lpstr>
      <vt:lpstr>Office ​​テーマ</vt:lpstr>
      <vt:lpstr>PowerPoint プレゼンテーション</vt:lpstr>
    </vt:vector>
  </TitlesOfParts>
  <Company>大阪府庁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大阪府庁</dc:creator>
  <cp:revision>489</cp:revision>
  <cp:lastPrinted>2021-07-27T08:53:57Z</cp:lastPrinted>
  <dcterms:created xsi:type="dcterms:W3CDTF">2014-05-26T00:08:15Z</dcterms:created>
  <dcterms:modified xsi:type="dcterms:W3CDTF">2021-07-27T12:14:00Z</dcterms:modified>
</cp:coreProperties>
</file>