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3"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41" autoAdjust="0"/>
    <p:restoredTop sz="94660"/>
  </p:normalViewPr>
  <p:slideViewPr>
    <p:cSldViewPr>
      <p:cViewPr varScale="1">
        <p:scale>
          <a:sx n="70" d="100"/>
          <a:sy n="70" d="100"/>
        </p:scale>
        <p:origin x="118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005252BA-2214-449C-8EB5-EC4AE1D81467}" type="datetimeFigureOut">
              <a:rPr kumimoji="1" lang="ja-JP" altLang="en-US" smtClean="0"/>
              <a:t>2021/7/27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8B9197E-28BE-4AFA-8B33-3E87F961AE92}"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EF3EF73-C540-4894-8B34-445A2608CE8A}"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451552C-FE2D-4F47-81B3-2E8645130FF4}"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B289A98-20F0-4477-AEC8-9B297A99BA5D}"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8F98A7C-B97E-4930-9541-0327EB9D4407}"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2F3E750-499D-4D16-9CFD-4976C9D4DE08}" type="datetime1">
              <a:rPr kumimoji="1" lang="ja-JP" altLang="en-US" smtClean="0"/>
              <a:t>2021/7/27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738A686-86F9-46A4-8BA7-CE745DF2C99C}" type="datetime1">
              <a:rPr kumimoji="1" lang="ja-JP" altLang="en-US" smtClean="0"/>
              <a:t>2021/7/27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1BDBF64-F8E3-457B-A302-63B7C96F7B4F}" type="datetime1">
              <a:rPr kumimoji="1" lang="ja-JP" altLang="en-US" smtClean="0"/>
              <a:t>2021/7/27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EF6F1FB-207C-4F2D-A670-68A0AB24BD58}" type="datetime1">
              <a:rPr kumimoji="1" lang="ja-JP" altLang="en-US" smtClean="0"/>
              <a:t>2021/7/27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73A029D-3040-4BBB-81F2-2D2215CA9E8F}" type="datetime1">
              <a:rPr kumimoji="1" lang="ja-JP" altLang="en-US" smtClean="0"/>
              <a:t>2021/7/27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6FE8C6E-EBDC-4AE1-A7C3-1CEAE847A3BC}" type="datetime1">
              <a:rPr kumimoji="1" lang="ja-JP" altLang="en-US" smtClean="0"/>
              <a:t>2021/7/27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6F9BBC-7779-4DAA-BC0A-F93EC1964556}" type="datetime1">
              <a:rPr kumimoji="1" lang="ja-JP" altLang="en-US" smtClean="0"/>
              <a:t>2021/7/27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249109" y="116632"/>
            <a:ext cx="8621937" cy="360000"/>
          </a:xfrm>
          <a:prstGeom prst="rect">
            <a:avLst/>
          </a:prstGeom>
          <a:solidFill>
            <a:schemeClr val="accent5">
              <a:lumMod val="20000"/>
              <a:lumOff val="80000"/>
            </a:schemeClr>
          </a:solidFill>
        </p:spPr>
        <p:style>
          <a:lnRef idx="1">
            <a:schemeClr val="accent5"/>
          </a:lnRef>
          <a:fillRef idx="3">
            <a:schemeClr val="accent5"/>
          </a:fillRef>
          <a:effectRef idx="2">
            <a:schemeClr val="accent5"/>
          </a:effectRef>
          <a:fontRef idx="minor">
            <a:schemeClr val="lt1"/>
          </a:fontRef>
        </p:style>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smtClean="0">
                <a:solidFill>
                  <a:schemeClr val="bg1"/>
                </a:solidFill>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市町村における相談支援体制強化のための補助制度</a:t>
            </a:r>
            <a:endParaRPr lang="ja-JP" altLang="en-US" sz="1800" dirty="0">
              <a:solidFill>
                <a:schemeClr val="bg1"/>
              </a:solidFill>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7536568" y="116632"/>
            <a:ext cx="1334478" cy="369332"/>
          </a:xfrm>
          <a:prstGeom prst="rect">
            <a:avLst/>
          </a:prstGeom>
          <a:noFill/>
          <a:ln>
            <a:solidFill>
              <a:schemeClr val="tx1"/>
            </a:solidFill>
          </a:ln>
        </p:spPr>
        <p:txBody>
          <a:bodyPr wrap="square" rtlCol="0">
            <a:spAutoFit/>
          </a:bodyPr>
          <a:lstStyle/>
          <a:p>
            <a:pPr algn="ctr"/>
            <a:r>
              <a:rPr kumimoji="1" lang="ja-JP" altLang="en-US" smtClean="0"/>
              <a:t>資料３－３</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488592984"/>
              </p:ext>
            </p:extLst>
          </p:nvPr>
        </p:nvGraphicFramePr>
        <p:xfrm>
          <a:off x="270544" y="620688"/>
          <a:ext cx="8600502" cy="6120680"/>
        </p:xfrm>
        <a:graphic>
          <a:graphicData uri="http://schemas.openxmlformats.org/drawingml/2006/table">
            <a:tbl>
              <a:tblPr firstRow="1" bandRow="1">
                <a:tableStyleId>{93296810-A885-4BE3-A3E7-6D5BEEA58F35}</a:tableStyleId>
              </a:tblPr>
              <a:tblGrid>
                <a:gridCol w="1058459">
                  <a:extLst>
                    <a:ext uri="{9D8B030D-6E8A-4147-A177-3AD203B41FA5}">
                      <a16:colId xmlns:a16="http://schemas.microsoft.com/office/drawing/2014/main" val="1742040672"/>
                    </a:ext>
                  </a:extLst>
                </a:gridCol>
                <a:gridCol w="1730829">
                  <a:extLst>
                    <a:ext uri="{9D8B030D-6E8A-4147-A177-3AD203B41FA5}">
                      <a16:colId xmlns:a16="http://schemas.microsoft.com/office/drawing/2014/main" val="621934761"/>
                    </a:ext>
                  </a:extLst>
                </a:gridCol>
                <a:gridCol w="5811214">
                  <a:extLst>
                    <a:ext uri="{9D8B030D-6E8A-4147-A177-3AD203B41FA5}">
                      <a16:colId xmlns:a16="http://schemas.microsoft.com/office/drawing/2014/main" val="4102462265"/>
                    </a:ext>
                  </a:extLst>
                </a:gridCol>
              </a:tblGrid>
              <a:tr h="457221">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市町村名</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担当課</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補助金の概要</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4006967"/>
                  </a:ext>
                </a:extLst>
              </a:tr>
              <a:tr h="12712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吹田市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dirty="0" smtClean="0">
                          <a:solidFill>
                            <a:schemeClr val="tx1"/>
                          </a:solidFill>
                          <a:latin typeface="Meiryo UI" panose="020B0604030504040204" pitchFamily="50" charset="-128"/>
                          <a:ea typeface="Meiryo UI" panose="020B0604030504040204" pitchFamily="50" charset="-128"/>
                        </a:rPr>
                        <a:t>福祉部</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100" dirty="0" err="1" smtClean="0">
                          <a:solidFill>
                            <a:schemeClr val="tx1"/>
                          </a:solidFill>
                          <a:latin typeface="Meiryo UI" panose="020B0604030504040204" pitchFamily="50" charset="-128"/>
                          <a:ea typeface="Meiryo UI" panose="020B0604030504040204" pitchFamily="50" charset="-128"/>
                        </a:rPr>
                        <a:t>障がい</a:t>
                      </a:r>
                      <a:r>
                        <a:rPr kumimoji="1" lang="ja-JP" altLang="en-US" sz="1100" dirty="0" smtClean="0">
                          <a:solidFill>
                            <a:schemeClr val="tx1"/>
                          </a:solidFill>
                          <a:latin typeface="Meiryo UI" panose="020B0604030504040204" pitchFamily="50" charset="-128"/>
                          <a:ea typeface="Meiryo UI" panose="020B0604030504040204" pitchFamily="50" charset="-128"/>
                        </a:rPr>
                        <a:t>福祉室</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◆障害福祉サービス等利用計画等普及促進事業補助金（令和元年度～）</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吹田市内の一般相談・特定相談・障がい児相談支援事業者に対し、障がい福祉サービス等の提供に必要な「サービス等利用計画案等」の作成に必要な人材確保のための経費の一部を助成。</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○新たに配置された相談支援専門員による利用者に係るサービス等利用計画案等の新規作成</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a:t>
                      </a:r>
                      <a:r>
                        <a:rPr kumimoji="1" lang="ja-JP" altLang="en-US" sz="1100" baseline="0" dirty="0" smtClean="0">
                          <a:solidFill>
                            <a:schemeClr val="tx1"/>
                          </a:solidFill>
                          <a:latin typeface="Meiryo UI" panose="020B0604030504040204" pitchFamily="50" charset="-128"/>
                          <a:ea typeface="Meiryo UI" panose="020B0604030504040204" pitchFamily="50" charset="-128"/>
                        </a:rPr>
                        <a:t> </a:t>
                      </a:r>
                      <a:r>
                        <a:rPr kumimoji="1" lang="ja-JP" altLang="en-US" sz="1100" dirty="0" smtClean="0">
                          <a:solidFill>
                            <a:schemeClr val="tx1"/>
                          </a:solidFill>
                          <a:latin typeface="Meiryo UI" panose="020B0604030504040204" pitchFamily="50" charset="-128"/>
                          <a:ea typeface="Meiryo UI" panose="020B0604030504040204" pitchFamily="50" charset="-128"/>
                        </a:rPr>
                        <a:t>１件当たり</a:t>
                      </a:r>
                      <a:r>
                        <a:rPr kumimoji="1" lang="en-US" altLang="ja-JP" sz="1100" dirty="0" smtClean="0">
                          <a:solidFill>
                            <a:schemeClr val="tx1"/>
                          </a:solidFill>
                          <a:latin typeface="Meiryo UI" panose="020B0604030504040204" pitchFamily="50" charset="-128"/>
                          <a:ea typeface="Meiryo UI" panose="020B0604030504040204" pitchFamily="50" charset="-128"/>
                        </a:rPr>
                        <a:t>5</a:t>
                      </a:r>
                      <a:r>
                        <a:rPr kumimoji="1" lang="ja-JP" altLang="en-US" sz="1100" dirty="0" smtClean="0">
                          <a:solidFill>
                            <a:schemeClr val="tx1"/>
                          </a:solidFill>
                          <a:latin typeface="Meiryo UI" panose="020B0604030504040204" pitchFamily="50" charset="-128"/>
                          <a:ea typeface="Meiryo UI" panose="020B0604030504040204" pitchFamily="50" charset="-128"/>
                        </a:rPr>
                        <a:t>万円</a:t>
                      </a: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○１事業所当たり年</a:t>
                      </a:r>
                      <a:r>
                        <a:rPr kumimoji="1" lang="en-US" altLang="ja-JP" sz="1100" dirty="0" smtClean="0">
                          <a:solidFill>
                            <a:schemeClr val="tx1"/>
                          </a:solidFill>
                          <a:latin typeface="Meiryo UI" panose="020B0604030504040204" pitchFamily="50" charset="-128"/>
                          <a:ea typeface="Meiryo UI" panose="020B0604030504040204" pitchFamily="50" charset="-128"/>
                        </a:rPr>
                        <a:t>60</a:t>
                      </a:r>
                      <a:r>
                        <a:rPr kumimoji="1" lang="ja-JP" altLang="en-US" sz="1100" dirty="0" smtClean="0">
                          <a:solidFill>
                            <a:schemeClr val="tx1"/>
                          </a:solidFill>
                          <a:latin typeface="Meiryo UI" panose="020B0604030504040204" pitchFamily="50" charset="-128"/>
                          <a:ea typeface="Meiryo UI" panose="020B0604030504040204" pitchFamily="50" charset="-128"/>
                        </a:rPr>
                        <a:t>万円を上限とする。</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23049040"/>
                  </a:ext>
                </a:extLst>
              </a:tr>
              <a:tr h="21106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高槻市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zh-TW" altLang="en-US" sz="1100" dirty="0" smtClean="0">
                          <a:solidFill>
                            <a:schemeClr val="tx1"/>
                          </a:solidFill>
                          <a:latin typeface="Meiryo UI" panose="020B0604030504040204" pitchFamily="50" charset="-128"/>
                          <a:ea typeface="Meiryo UI" panose="020B0604030504040204" pitchFamily="50" charset="-128"/>
                        </a:rPr>
                        <a:t>健康福祉部</a:t>
                      </a:r>
                      <a:endParaRPr kumimoji="1" lang="en-US" altLang="zh-TW" sz="110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100" dirty="0" smtClean="0">
                          <a:solidFill>
                            <a:schemeClr val="tx1"/>
                          </a:solidFill>
                          <a:latin typeface="Meiryo UI" panose="020B0604030504040204" pitchFamily="50" charset="-128"/>
                          <a:ea typeface="Meiryo UI" panose="020B0604030504040204" pitchFamily="50" charset="-128"/>
                        </a:rPr>
                        <a:t>福祉事務所</a:t>
                      </a:r>
                      <a:endParaRPr kumimoji="1" lang="en-US" altLang="zh-TW" sz="1100" dirty="0" smtClean="0">
                        <a:solidFill>
                          <a:schemeClr val="tx1"/>
                        </a:solidFill>
                        <a:latin typeface="Meiryo UI" panose="020B0604030504040204" pitchFamily="50" charset="-128"/>
                        <a:ea typeface="Meiryo UI" panose="020B0604030504040204" pitchFamily="50" charset="-128"/>
                      </a:endParaRPr>
                    </a:p>
                    <a:p>
                      <a:pPr algn="ctr"/>
                      <a:r>
                        <a:rPr kumimoji="1" lang="zh-TW" altLang="en-US" sz="1100" dirty="0" smtClean="0">
                          <a:solidFill>
                            <a:schemeClr val="tx1"/>
                          </a:solidFill>
                          <a:latin typeface="Meiryo UI" panose="020B0604030504040204" pitchFamily="50" charset="-128"/>
                          <a:ea typeface="Meiryo UI" panose="020B0604030504040204" pitchFamily="50" charset="-128"/>
                        </a:rPr>
                        <a:t>福祉相談支援課</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a:t>
                      </a:r>
                      <a:r>
                        <a:rPr kumimoji="1" lang="zh-TW" altLang="en-US" sz="1100" dirty="0" smtClean="0">
                          <a:solidFill>
                            <a:schemeClr val="tx1"/>
                          </a:solidFill>
                          <a:latin typeface="Meiryo UI" panose="020B0604030504040204" pitchFamily="50" charset="-128"/>
                          <a:ea typeface="Meiryo UI" panose="020B0604030504040204" pitchFamily="50" charset="-128"/>
                        </a:rPr>
                        <a:t>相談</a:t>
                      </a:r>
                      <a:r>
                        <a:rPr kumimoji="1" lang="zh-TW" altLang="en-US" sz="1100" dirty="0" smtClean="0">
                          <a:solidFill>
                            <a:schemeClr val="tx1"/>
                          </a:solidFill>
                          <a:latin typeface="Meiryo UI" panose="020B0604030504040204" pitchFamily="50" charset="-128"/>
                          <a:ea typeface="Meiryo UI" panose="020B0604030504040204" pitchFamily="50" charset="-128"/>
                        </a:rPr>
                        <a:t>支援</a:t>
                      </a:r>
                      <a:r>
                        <a:rPr kumimoji="1" lang="ja-JP" altLang="en-US" sz="1100" dirty="0" smtClean="0">
                          <a:solidFill>
                            <a:schemeClr val="tx1"/>
                          </a:solidFill>
                          <a:latin typeface="Meiryo UI" panose="020B0604030504040204" pitchFamily="50" charset="-128"/>
                          <a:ea typeface="Meiryo UI" panose="020B0604030504040204" pitchFamily="50" charset="-128"/>
                        </a:rPr>
                        <a:t>従事者</a:t>
                      </a:r>
                      <a:r>
                        <a:rPr kumimoji="1" lang="zh-TW" altLang="en-US" sz="1100" dirty="0" smtClean="0">
                          <a:solidFill>
                            <a:schemeClr val="tx1"/>
                          </a:solidFill>
                          <a:latin typeface="Meiryo UI" panose="020B0604030504040204" pitchFamily="50" charset="-128"/>
                          <a:ea typeface="Meiryo UI" panose="020B0604030504040204" pitchFamily="50" charset="-128"/>
                        </a:rPr>
                        <a:t>研修補助</a:t>
                      </a:r>
                      <a:r>
                        <a:rPr kumimoji="1" lang="ja-JP" altLang="en-US" sz="1100" dirty="0" smtClean="0">
                          <a:solidFill>
                            <a:schemeClr val="tx1"/>
                          </a:solidFill>
                          <a:latin typeface="Meiryo UI" panose="020B0604030504040204" pitchFamily="50" charset="-128"/>
                          <a:ea typeface="Meiryo UI" panose="020B0604030504040204" pitchFamily="50" charset="-128"/>
                        </a:rPr>
                        <a:t>金（</a:t>
                      </a:r>
                      <a:r>
                        <a:rPr kumimoji="1" lang="ja-JP" altLang="en-US" sz="1100" dirty="0" smtClean="0">
                          <a:solidFill>
                            <a:schemeClr val="tx1"/>
                          </a:solidFill>
                          <a:latin typeface="Meiryo UI" panose="020B0604030504040204" pitchFamily="50" charset="-128"/>
                          <a:ea typeface="Meiryo UI" panose="020B0604030504040204" pitchFamily="50" charset="-128"/>
                        </a:rPr>
                        <a:t>平成</a:t>
                      </a:r>
                      <a:r>
                        <a:rPr kumimoji="1" lang="en-US" altLang="ja-JP" sz="1100" dirty="0" smtClean="0">
                          <a:solidFill>
                            <a:schemeClr val="tx1"/>
                          </a:solidFill>
                          <a:latin typeface="Meiryo UI" panose="020B0604030504040204" pitchFamily="50" charset="-128"/>
                          <a:ea typeface="Meiryo UI" panose="020B0604030504040204" pitchFamily="50" charset="-128"/>
                        </a:rPr>
                        <a:t>28</a:t>
                      </a:r>
                      <a:r>
                        <a:rPr kumimoji="1" lang="ja-JP" altLang="en-US" sz="1100" dirty="0" smtClean="0">
                          <a:solidFill>
                            <a:schemeClr val="tx1"/>
                          </a:solidFill>
                          <a:latin typeface="Meiryo UI" panose="020B0604030504040204" pitchFamily="50" charset="-128"/>
                          <a:ea typeface="Meiryo UI" panose="020B0604030504040204" pitchFamily="50" charset="-128"/>
                        </a:rPr>
                        <a:t>年度～）</a:t>
                      </a:r>
                      <a:endParaRPr kumimoji="1" lang="en-US" altLang="zh-TW"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a:t>
                      </a:r>
                      <a:r>
                        <a:rPr kumimoji="1" lang="ja-JP" altLang="en-US" sz="1100" dirty="0" err="1" smtClean="0">
                          <a:solidFill>
                            <a:schemeClr val="tx1"/>
                          </a:solidFill>
                          <a:latin typeface="Meiryo UI" panose="020B0604030504040204" pitchFamily="50" charset="-128"/>
                          <a:ea typeface="Meiryo UI" panose="020B0604030504040204" pitchFamily="50" charset="-128"/>
                        </a:rPr>
                        <a:t>障がい</a:t>
                      </a:r>
                      <a:r>
                        <a:rPr kumimoji="1" lang="ja-JP" altLang="en-US" sz="1100" dirty="0" smtClean="0">
                          <a:solidFill>
                            <a:schemeClr val="tx1"/>
                          </a:solidFill>
                          <a:latin typeface="Meiryo UI" panose="020B0604030504040204" pitchFamily="50" charset="-128"/>
                          <a:ea typeface="Meiryo UI" panose="020B0604030504040204" pitchFamily="50" charset="-128"/>
                        </a:rPr>
                        <a:t>児・者の相談支援に従事するために必要な大阪府相談支援従事者初任者研修を受講した対象者に研修費用を補助。</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○研修受講費（会場までの交通費等の諸経費を除く。）</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a:t>
                      </a:r>
                      <a:r>
                        <a:rPr kumimoji="1" lang="en-US" altLang="ja-JP" sz="1100" dirty="0" smtClean="0">
                          <a:solidFill>
                            <a:schemeClr val="tx1"/>
                          </a:solidFill>
                          <a:latin typeface="Meiryo UI" panose="020B0604030504040204" pitchFamily="50" charset="-128"/>
                          <a:ea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rPr>
                        <a:t>ただし、原則年度内に</a:t>
                      </a:r>
                      <a:r>
                        <a:rPr kumimoji="1" lang="en-US" altLang="ja-JP" sz="1100" dirty="0" smtClean="0">
                          <a:solidFill>
                            <a:schemeClr val="tx1"/>
                          </a:solidFill>
                          <a:latin typeface="Meiryo UI" panose="020B0604030504040204" pitchFamily="50" charset="-128"/>
                          <a:ea typeface="Meiryo UI" panose="020B0604030504040204" pitchFamily="50" charset="-128"/>
                        </a:rPr>
                        <a:t>1</a:t>
                      </a:r>
                      <a:r>
                        <a:rPr kumimoji="1" lang="ja-JP" altLang="en-US" sz="1100" dirty="0" smtClean="0">
                          <a:solidFill>
                            <a:schemeClr val="tx1"/>
                          </a:solidFill>
                          <a:latin typeface="Meiryo UI" panose="020B0604030504040204" pitchFamily="50" charset="-128"/>
                          <a:ea typeface="Meiryo UI" panose="020B0604030504040204" pitchFamily="50" charset="-128"/>
                        </a:rPr>
                        <a:t>法人につき</a:t>
                      </a:r>
                      <a:r>
                        <a:rPr kumimoji="1" lang="en-US" altLang="ja-JP" sz="1100" dirty="0" smtClean="0">
                          <a:solidFill>
                            <a:schemeClr val="tx1"/>
                          </a:solidFill>
                          <a:latin typeface="Meiryo UI" panose="020B0604030504040204" pitchFamily="50" charset="-128"/>
                          <a:ea typeface="Meiryo UI" panose="020B0604030504040204" pitchFamily="50" charset="-128"/>
                        </a:rPr>
                        <a:t>2</a:t>
                      </a:r>
                      <a:r>
                        <a:rPr kumimoji="1" lang="ja-JP" altLang="en-US" sz="1100" dirty="0" smtClean="0">
                          <a:solidFill>
                            <a:schemeClr val="tx1"/>
                          </a:solidFill>
                          <a:latin typeface="Meiryo UI" panose="020B0604030504040204" pitchFamily="50" charset="-128"/>
                          <a:ea typeface="Meiryo UI" panose="020B0604030504040204" pitchFamily="50" charset="-128"/>
                        </a:rPr>
                        <a:t>人分を限度とする。</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a:t>
                      </a:r>
                      <a:r>
                        <a:rPr kumimoji="1" lang="zh-TW" altLang="en-US" sz="1100" dirty="0" smtClean="0">
                          <a:solidFill>
                            <a:schemeClr val="tx1"/>
                          </a:solidFill>
                          <a:latin typeface="Meiryo UI" panose="020B0604030504040204" pitchFamily="50" charset="-128"/>
                          <a:ea typeface="Meiryo UI" panose="020B0604030504040204" pitchFamily="50" charset="-128"/>
                        </a:rPr>
                        <a:t>特定相談支援事業所開設経費等補助金</a:t>
                      </a:r>
                      <a:r>
                        <a:rPr kumimoji="1" lang="ja-JP" altLang="en-US" sz="1100" dirty="0" smtClean="0">
                          <a:solidFill>
                            <a:schemeClr val="tx1"/>
                          </a:solidFill>
                          <a:latin typeface="Meiryo UI" panose="020B0604030504040204" pitchFamily="50" charset="-128"/>
                          <a:ea typeface="Meiryo UI" panose="020B0604030504040204" pitchFamily="50" charset="-128"/>
                        </a:rPr>
                        <a:t>（平成</a:t>
                      </a:r>
                      <a:r>
                        <a:rPr kumimoji="1" lang="en-US" altLang="ja-JP" sz="1100" dirty="0" smtClean="0">
                          <a:solidFill>
                            <a:schemeClr val="tx1"/>
                          </a:solidFill>
                          <a:latin typeface="Meiryo UI" panose="020B0604030504040204" pitchFamily="50" charset="-128"/>
                          <a:ea typeface="Meiryo UI" panose="020B0604030504040204" pitchFamily="50" charset="-128"/>
                        </a:rPr>
                        <a:t>30</a:t>
                      </a:r>
                      <a:r>
                        <a:rPr kumimoji="1" lang="ja-JP" altLang="en-US" sz="1100" dirty="0" smtClean="0">
                          <a:solidFill>
                            <a:schemeClr val="tx1"/>
                          </a:solidFill>
                          <a:latin typeface="Meiryo UI" panose="020B0604030504040204" pitchFamily="50" charset="-128"/>
                          <a:ea typeface="Meiryo UI" panose="020B0604030504040204" pitchFamily="50" charset="-128"/>
                        </a:rPr>
                        <a:t>年度～）</a:t>
                      </a:r>
                      <a:endParaRPr kumimoji="1" lang="en-US" altLang="zh-TW"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高槻市において新たに特定相談支援事業所を開設しようとする事業者に対し、開設にかかる経費及び開設後の運営にかかる経費の一部を補助。</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○特定相談支援事業所の新規開設準備（上限</a:t>
                      </a:r>
                      <a:r>
                        <a:rPr kumimoji="1" lang="en-US" altLang="ja-JP" sz="1100" dirty="0" smtClean="0">
                          <a:solidFill>
                            <a:schemeClr val="tx1"/>
                          </a:solidFill>
                          <a:latin typeface="Meiryo UI" panose="020B0604030504040204" pitchFamily="50" charset="-128"/>
                          <a:ea typeface="Meiryo UI" panose="020B0604030504040204" pitchFamily="50" charset="-128"/>
                        </a:rPr>
                        <a:t>50</a:t>
                      </a:r>
                      <a:r>
                        <a:rPr kumimoji="1" lang="ja-JP" altLang="en-US" sz="1100" dirty="0" smtClean="0">
                          <a:solidFill>
                            <a:schemeClr val="tx1"/>
                          </a:solidFill>
                          <a:latin typeface="Meiryo UI" panose="020B0604030504040204" pitchFamily="50" charset="-128"/>
                          <a:ea typeface="Meiryo UI" panose="020B0604030504040204" pitchFamily="50" charset="-128"/>
                        </a:rPr>
                        <a:t>万円）</a:t>
                      </a: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○特定相談支援事業所の新規開設後の運営（上限</a:t>
                      </a:r>
                      <a:r>
                        <a:rPr kumimoji="1" lang="en-US" altLang="ja-JP" sz="1100" dirty="0" smtClean="0">
                          <a:solidFill>
                            <a:schemeClr val="tx1"/>
                          </a:solidFill>
                          <a:latin typeface="Meiryo UI" panose="020B0604030504040204" pitchFamily="50" charset="-128"/>
                          <a:ea typeface="Meiryo UI" panose="020B0604030504040204" pitchFamily="50" charset="-128"/>
                        </a:rPr>
                        <a:t>150</a:t>
                      </a:r>
                      <a:r>
                        <a:rPr kumimoji="1" lang="ja-JP" altLang="en-US" sz="1100" dirty="0" smtClean="0">
                          <a:solidFill>
                            <a:schemeClr val="tx1"/>
                          </a:solidFill>
                          <a:latin typeface="Meiryo UI" panose="020B0604030504040204" pitchFamily="50" charset="-128"/>
                          <a:ea typeface="Meiryo UI" panose="020B0604030504040204" pitchFamily="50" charset="-128"/>
                        </a:rPr>
                        <a:t>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6659543"/>
                  </a:ext>
                </a:extLst>
              </a:tr>
              <a:tr h="22816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anose="020B0604030504040204" pitchFamily="50" charset="-128"/>
                          <a:ea typeface="Meiryo UI" panose="020B0604030504040204" pitchFamily="50" charset="-128"/>
                        </a:rPr>
                        <a:t>茨木市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100" dirty="0" smtClean="0">
                          <a:solidFill>
                            <a:schemeClr val="tx1"/>
                          </a:solidFill>
                          <a:latin typeface="Meiryo UI" panose="020B0604030504040204" pitchFamily="50" charset="-128"/>
                          <a:ea typeface="Meiryo UI" panose="020B0604030504040204" pitchFamily="50" charset="-128"/>
                        </a:rPr>
                        <a:t>こども育成部</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100" dirty="0" smtClean="0">
                          <a:solidFill>
                            <a:schemeClr val="tx1"/>
                          </a:solidFill>
                          <a:latin typeface="Meiryo UI" panose="020B0604030504040204" pitchFamily="50" charset="-128"/>
                          <a:ea typeface="Meiryo UI" panose="020B0604030504040204" pitchFamily="50" charset="-128"/>
                        </a:rPr>
                        <a:t>子育て支援課</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100" dirty="0" smtClean="0">
                          <a:solidFill>
                            <a:schemeClr val="tx1"/>
                          </a:solidFill>
                          <a:latin typeface="Meiryo UI" panose="020B0604030504040204" pitchFamily="50" charset="-128"/>
                          <a:ea typeface="Meiryo UI" panose="020B0604030504040204" pitchFamily="50" charset="-128"/>
                        </a:rPr>
                        <a:t>福祉部</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100" dirty="0" smtClean="0">
                          <a:solidFill>
                            <a:schemeClr val="tx1"/>
                          </a:solidFill>
                          <a:latin typeface="Meiryo UI" panose="020B0604030504040204" pitchFamily="50" charset="-128"/>
                          <a:ea typeface="Meiryo UI" panose="020B0604030504040204" pitchFamily="50" charset="-128"/>
                        </a:rPr>
                        <a:t>福祉総合相談課</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◆障害福祉サービス等利用計画等普及促進事業補助金（平成</a:t>
                      </a:r>
                      <a:r>
                        <a:rPr kumimoji="1" lang="en-US" altLang="ja-JP" sz="1100" dirty="0" smtClean="0">
                          <a:solidFill>
                            <a:schemeClr val="tx1"/>
                          </a:solidFill>
                          <a:latin typeface="Meiryo UI" panose="020B0604030504040204" pitchFamily="50" charset="-128"/>
                          <a:ea typeface="Meiryo UI" panose="020B0604030504040204" pitchFamily="50" charset="-128"/>
                        </a:rPr>
                        <a:t>28</a:t>
                      </a:r>
                      <a:r>
                        <a:rPr kumimoji="1" lang="ja-JP" altLang="en-US" sz="1100" dirty="0" smtClean="0">
                          <a:solidFill>
                            <a:schemeClr val="tx1"/>
                          </a:solidFill>
                          <a:latin typeface="Meiryo UI" panose="020B0604030504040204" pitchFamily="50" charset="-128"/>
                          <a:ea typeface="Meiryo UI" panose="020B0604030504040204" pitchFamily="50" charset="-128"/>
                        </a:rPr>
                        <a:t>年度～）</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茨木市内のサービス等利用計画案等を作成している利用者を</a:t>
                      </a:r>
                      <a:r>
                        <a:rPr kumimoji="1" lang="en-US" altLang="ja-JP" sz="1100" dirty="0" smtClean="0">
                          <a:solidFill>
                            <a:schemeClr val="tx1"/>
                          </a:solidFill>
                          <a:latin typeface="Meiryo UI" panose="020B0604030504040204" pitchFamily="50" charset="-128"/>
                          <a:ea typeface="Meiryo UI" panose="020B0604030504040204" pitchFamily="50" charset="-128"/>
                        </a:rPr>
                        <a:t>10</a:t>
                      </a:r>
                      <a:r>
                        <a:rPr kumimoji="1" lang="ja-JP" altLang="en-US" sz="1100" dirty="0" smtClean="0">
                          <a:solidFill>
                            <a:schemeClr val="tx1"/>
                          </a:solidFill>
                          <a:latin typeface="Meiryo UI" panose="020B0604030504040204" pitchFamily="50" charset="-128"/>
                          <a:ea typeface="Meiryo UI" panose="020B0604030504040204" pitchFamily="50" charset="-128"/>
                        </a:rPr>
                        <a:t>人以上有する市内の一般相談・特定相談・障がい児相談支援事業所が、利用者に係るサービス等利用計画案等を新たに作成する事業に対し、補助。</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○利用者に係るサービス等利用計画案の新規作成</a:t>
                      </a:r>
                      <a:r>
                        <a:rPr kumimoji="1" lang="en-US" altLang="ja-JP" sz="1100" dirty="0" smtClean="0">
                          <a:solidFill>
                            <a:schemeClr val="tx1"/>
                          </a:solidFill>
                          <a:latin typeface="Meiryo UI" panose="020B0604030504040204" pitchFamily="50" charset="-128"/>
                          <a:ea typeface="Meiryo UI" panose="020B0604030504040204" pitchFamily="50" charset="-128"/>
                        </a:rPr>
                        <a:t>1</a:t>
                      </a:r>
                      <a:r>
                        <a:rPr kumimoji="1" lang="ja-JP" altLang="en-US" sz="1100" dirty="0" smtClean="0">
                          <a:solidFill>
                            <a:schemeClr val="tx1"/>
                          </a:solidFill>
                          <a:latin typeface="Meiryo UI" panose="020B0604030504040204" pitchFamily="50" charset="-128"/>
                          <a:ea typeface="Meiryo UI" panose="020B0604030504040204" pitchFamily="50" charset="-128"/>
                        </a:rPr>
                        <a:t>件当たり</a:t>
                      </a:r>
                      <a:r>
                        <a:rPr kumimoji="1" lang="en-US" altLang="ja-JP" sz="1100" dirty="0" smtClean="0">
                          <a:solidFill>
                            <a:schemeClr val="tx1"/>
                          </a:solidFill>
                          <a:latin typeface="Meiryo UI" panose="020B0604030504040204" pitchFamily="50" charset="-128"/>
                          <a:ea typeface="Meiryo UI" panose="020B0604030504040204" pitchFamily="50" charset="-128"/>
                        </a:rPr>
                        <a:t>5</a:t>
                      </a:r>
                      <a:r>
                        <a:rPr kumimoji="1" lang="ja-JP" altLang="en-US" sz="1100" dirty="0" smtClean="0">
                          <a:solidFill>
                            <a:schemeClr val="tx1"/>
                          </a:solidFill>
                          <a:latin typeface="Meiryo UI" panose="020B0604030504040204" pitchFamily="50" charset="-128"/>
                          <a:ea typeface="Meiryo UI" panose="020B0604030504040204" pitchFamily="50" charset="-128"/>
                        </a:rPr>
                        <a:t>万円</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a:t>
                      </a:r>
                      <a:r>
                        <a:rPr kumimoji="1" lang="ja-JP" altLang="en-US" sz="1100" dirty="0" err="1" smtClean="0">
                          <a:solidFill>
                            <a:schemeClr val="tx1"/>
                          </a:solidFill>
                          <a:latin typeface="Meiryo UI" panose="020B0604030504040204" pitchFamily="50" charset="-128"/>
                          <a:ea typeface="Meiryo UI" panose="020B0604030504040204" pitchFamily="50" charset="-128"/>
                        </a:rPr>
                        <a:t>障がい</a:t>
                      </a:r>
                      <a:r>
                        <a:rPr kumimoji="1" lang="ja-JP" altLang="en-US" sz="1100" dirty="0" smtClean="0">
                          <a:solidFill>
                            <a:schemeClr val="tx1"/>
                          </a:solidFill>
                          <a:latin typeface="Meiryo UI" panose="020B0604030504040204" pitchFamily="50" charset="-128"/>
                          <a:ea typeface="Meiryo UI" panose="020B0604030504040204" pitchFamily="50" charset="-128"/>
                        </a:rPr>
                        <a:t>児支援利用計画案の新規作成</a:t>
                      </a:r>
                      <a:r>
                        <a:rPr kumimoji="1" lang="en-US" altLang="ja-JP" sz="1100" dirty="0" smtClean="0">
                          <a:solidFill>
                            <a:schemeClr val="tx1"/>
                          </a:solidFill>
                          <a:latin typeface="Meiryo UI" panose="020B0604030504040204" pitchFamily="50" charset="-128"/>
                          <a:ea typeface="Meiryo UI" panose="020B0604030504040204" pitchFamily="50" charset="-128"/>
                        </a:rPr>
                        <a:t>1</a:t>
                      </a:r>
                      <a:r>
                        <a:rPr kumimoji="1" lang="ja-JP" altLang="en-US" sz="1100" dirty="0" smtClean="0">
                          <a:solidFill>
                            <a:schemeClr val="tx1"/>
                          </a:solidFill>
                          <a:latin typeface="Meiryo UI" panose="020B0604030504040204" pitchFamily="50" charset="-128"/>
                          <a:ea typeface="Meiryo UI" panose="020B0604030504040204" pitchFamily="50" charset="-128"/>
                        </a:rPr>
                        <a:t>件当たり</a:t>
                      </a:r>
                      <a:r>
                        <a:rPr kumimoji="1" lang="en-US" altLang="ja-JP" sz="1100" dirty="0" smtClean="0">
                          <a:solidFill>
                            <a:schemeClr val="tx1"/>
                          </a:solidFill>
                          <a:latin typeface="Meiryo UI" panose="020B0604030504040204" pitchFamily="50" charset="-128"/>
                          <a:ea typeface="Meiryo UI" panose="020B0604030504040204" pitchFamily="50" charset="-128"/>
                        </a:rPr>
                        <a:t>6</a:t>
                      </a:r>
                      <a:r>
                        <a:rPr kumimoji="1" lang="ja-JP" altLang="en-US" sz="1100" dirty="0" smtClean="0">
                          <a:solidFill>
                            <a:schemeClr val="tx1"/>
                          </a:solidFill>
                          <a:latin typeface="Meiryo UI" panose="020B0604030504040204" pitchFamily="50" charset="-128"/>
                          <a:ea typeface="Meiryo UI" panose="020B0604030504040204" pitchFamily="50" charset="-128"/>
                        </a:rPr>
                        <a:t>万円</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a:t>
                      </a:r>
                      <a:r>
                        <a:rPr kumimoji="1" lang="en-US" altLang="ja-JP" sz="1100" dirty="0" smtClean="0">
                          <a:solidFill>
                            <a:schemeClr val="tx1"/>
                          </a:solidFill>
                          <a:latin typeface="Meiryo UI" panose="020B0604030504040204" pitchFamily="50" charset="-128"/>
                          <a:ea typeface="Meiryo UI" panose="020B0604030504040204" pitchFamily="50" charset="-128"/>
                        </a:rPr>
                        <a:t>※</a:t>
                      </a:r>
                      <a:r>
                        <a:rPr kumimoji="1" lang="ja-JP" altLang="en-US" sz="1100" dirty="0" smtClean="0">
                          <a:solidFill>
                            <a:schemeClr val="tx1"/>
                          </a:solidFill>
                          <a:latin typeface="Meiryo UI" panose="020B0604030504040204" pitchFamily="50" charset="-128"/>
                          <a:ea typeface="Meiryo UI" panose="020B0604030504040204" pitchFamily="50" charset="-128"/>
                        </a:rPr>
                        <a:t>ただし、１事業所当たり年</a:t>
                      </a:r>
                      <a:r>
                        <a:rPr kumimoji="1" lang="en-US" altLang="ja-JP" sz="1100" dirty="0" smtClean="0">
                          <a:solidFill>
                            <a:schemeClr val="tx1"/>
                          </a:solidFill>
                          <a:latin typeface="Meiryo UI" panose="020B0604030504040204" pitchFamily="50" charset="-128"/>
                          <a:ea typeface="Meiryo UI" panose="020B0604030504040204" pitchFamily="50" charset="-128"/>
                        </a:rPr>
                        <a:t>180</a:t>
                      </a:r>
                      <a:r>
                        <a:rPr kumimoji="1" lang="ja-JP" altLang="en-US" sz="1100" dirty="0" smtClean="0">
                          <a:solidFill>
                            <a:schemeClr val="tx1"/>
                          </a:solidFill>
                          <a:latin typeface="Meiryo UI" panose="020B0604030504040204" pitchFamily="50" charset="-128"/>
                          <a:ea typeface="Meiryo UI" panose="020B0604030504040204" pitchFamily="50" charset="-128"/>
                        </a:rPr>
                        <a:t>万円を上限とする。</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a:t>
                      </a:r>
                      <a:r>
                        <a:rPr kumimoji="1" lang="zh-TW" altLang="en-US" sz="1100" dirty="0" smtClean="0">
                          <a:solidFill>
                            <a:schemeClr val="tx1"/>
                          </a:solidFill>
                          <a:latin typeface="Meiryo UI" panose="020B0604030504040204" pitchFamily="50" charset="-128"/>
                          <a:ea typeface="Meiryo UI" panose="020B0604030504040204" pitchFamily="50" charset="-128"/>
                        </a:rPr>
                        <a:t>特定相談支援事業所開設経費等補助金</a:t>
                      </a:r>
                      <a:r>
                        <a:rPr kumimoji="1" lang="ja-JP" altLang="en-US" sz="1100" dirty="0" smtClean="0">
                          <a:solidFill>
                            <a:schemeClr val="tx1"/>
                          </a:solidFill>
                          <a:latin typeface="Meiryo UI" panose="020B0604030504040204" pitchFamily="50" charset="-128"/>
                          <a:ea typeface="Meiryo UI" panose="020B0604030504040204" pitchFamily="50" charset="-128"/>
                        </a:rPr>
                        <a:t>（新規：令和３年度～）</a:t>
                      </a:r>
                      <a:endParaRPr kumimoji="1" lang="en-US" altLang="zh-TW"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茨木市で新たに特定相談支援事業所を開設しようとする事業者に対し、開設に係る経費、開設後の運営に係る経費、相談支援専門員の人件費の一部を補助。</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○特定相談支援事業所の新規開設準備経費 </a:t>
                      </a:r>
                      <a:r>
                        <a:rPr kumimoji="1" lang="en-US" altLang="ja-JP" sz="1100" dirty="0" smtClean="0">
                          <a:solidFill>
                            <a:schemeClr val="tx1"/>
                          </a:solidFill>
                          <a:latin typeface="Meiryo UI" panose="020B0604030504040204" pitchFamily="50" charset="-128"/>
                          <a:ea typeface="Meiryo UI" panose="020B0604030504040204" pitchFamily="50" charset="-128"/>
                        </a:rPr>
                        <a:t>50</a:t>
                      </a:r>
                      <a:r>
                        <a:rPr kumimoji="1" lang="ja-JP" altLang="en-US" sz="1100" dirty="0" smtClean="0">
                          <a:solidFill>
                            <a:schemeClr val="tx1"/>
                          </a:solidFill>
                          <a:latin typeface="Meiryo UI" panose="020B0604030504040204" pitchFamily="50" charset="-128"/>
                          <a:ea typeface="Meiryo UI" panose="020B0604030504040204" pitchFamily="50" charset="-128"/>
                        </a:rPr>
                        <a:t>万円</a:t>
                      </a: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○特定相談支援事業所の新規開設後の運営経費 </a:t>
                      </a:r>
                      <a:r>
                        <a:rPr kumimoji="1" lang="en-US" altLang="ja-JP" sz="1100" dirty="0" smtClean="0">
                          <a:solidFill>
                            <a:schemeClr val="tx1"/>
                          </a:solidFill>
                          <a:latin typeface="Meiryo UI" panose="020B0604030504040204" pitchFamily="50" charset="-128"/>
                          <a:ea typeface="Meiryo UI" panose="020B0604030504040204" pitchFamily="50" charset="-128"/>
                        </a:rPr>
                        <a:t>120</a:t>
                      </a:r>
                      <a:r>
                        <a:rPr kumimoji="1" lang="ja-JP" altLang="en-US" sz="1100" dirty="0" smtClean="0">
                          <a:solidFill>
                            <a:schemeClr val="tx1"/>
                          </a:solidFill>
                          <a:latin typeface="Meiryo UI" panose="020B0604030504040204" pitchFamily="50" charset="-128"/>
                          <a:ea typeface="Meiryo UI" panose="020B0604030504040204" pitchFamily="50" charset="-128"/>
                        </a:rPr>
                        <a:t>万円（上限額）</a:t>
                      </a:r>
                    </a:p>
                    <a:p>
                      <a:pPr>
                        <a:lnSpc>
                          <a:spcPts val="1200"/>
                        </a:lnSpc>
                      </a:pPr>
                      <a:r>
                        <a:rPr kumimoji="1" lang="ja-JP" altLang="en-US" sz="1100" dirty="0" smtClean="0">
                          <a:solidFill>
                            <a:schemeClr val="tx1"/>
                          </a:solidFill>
                          <a:latin typeface="Meiryo UI" panose="020B0604030504040204" pitchFamily="50" charset="-128"/>
                          <a:ea typeface="Meiryo UI" panose="020B0604030504040204" pitchFamily="50" charset="-128"/>
                        </a:rPr>
                        <a:t>　○相談支援専門員の人件費 </a:t>
                      </a:r>
                      <a:r>
                        <a:rPr kumimoji="1" lang="en-US" altLang="ja-JP" sz="1100" dirty="0" smtClean="0">
                          <a:solidFill>
                            <a:schemeClr val="tx1"/>
                          </a:solidFill>
                          <a:latin typeface="Meiryo UI" panose="020B0604030504040204" pitchFamily="50" charset="-128"/>
                          <a:ea typeface="Meiryo UI" panose="020B0604030504040204" pitchFamily="50" charset="-128"/>
                        </a:rPr>
                        <a:t>340</a:t>
                      </a:r>
                      <a:r>
                        <a:rPr kumimoji="1" lang="ja-JP" altLang="en-US" sz="1100" dirty="0" smtClean="0">
                          <a:solidFill>
                            <a:schemeClr val="tx1"/>
                          </a:solidFill>
                          <a:latin typeface="Meiryo UI" panose="020B0604030504040204" pitchFamily="50" charset="-128"/>
                          <a:ea typeface="Meiryo UI" panose="020B0604030504040204" pitchFamily="50" charset="-128"/>
                        </a:rPr>
                        <a:t>万円（上限額）</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3923635"/>
                  </a:ext>
                </a:extLst>
              </a:tr>
            </a:tbl>
          </a:graphicData>
        </a:graphic>
      </p:graphicFrame>
    </p:spTree>
    <p:extLst>
      <p:ext uri="{BB962C8B-B14F-4D97-AF65-F5344CB8AC3E}">
        <p14:creationId xmlns:p14="http://schemas.microsoft.com/office/powerpoint/2010/main" val="3623621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6513</TotalTime>
  <Words>556</Words>
  <Application>Microsoft Office PowerPoint</Application>
  <PresentationFormat>画面に合わせる (4:3)</PresentationFormat>
  <Paragraphs>48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revision>481</cp:revision>
  <cp:lastPrinted>2019-12-10T02:28:34Z</cp:lastPrinted>
  <dcterms:created xsi:type="dcterms:W3CDTF">2014-05-26T00:08:15Z</dcterms:created>
  <dcterms:modified xsi:type="dcterms:W3CDTF">2021-07-27T12:31:36Z</dcterms:modified>
</cp:coreProperties>
</file>