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4"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1" autoAdjust="0"/>
    <p:restoredTop sz="94660"/>
  </p:normalViewPr>
  <p:slideViewPr>
    <p:cSldViewPr>
      <p:cViewPr varScale="1">
        <p:scale>
          <a:sx n="74" d="100"/>
          <a:sy n="74" d="100"/>
        </p:scale>
        <p:origin x="106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5252BA-2214-449C-8EB5-EC4AE1D81467}" type="datetimeFigureOut">
              <a:rPr kumimoji="1" lang="ja-JP" altLang="en-US" smtClean="0"/>
              <a:t>2021/7/27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B9197E-28BE-4AFA-8B33-3E87F961AE92}" type="datetime1">
              <a:rPr kumimoji="1" lang="ja-JP" altLang="en-US" smtClean="0"/>
              <a:t>2021/7/27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EF3EF73-C540-4894-8B34-445A2608CE8A}" type="datetime1">
              <a:rPr kumimoji="1" lang="ja-JP" altLang="en-US" smtClean="0"/>
              <a:t>2021/7/27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51552C-FE2D-4F47-81B3-2E8645130FF4}" type="datetime1">
              <a:rPr kumimoji="1" lang="ja-JP" altLang="en-US" smtClean="0"/>
              <a:t>2021/7/27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289A98-20F0-4477-AEC8-9B297A99BA5D}" type="datetime1">
              <a:rPr kumimoji="1" lang="ja-JP" altLang="en-US" smtClean="0"/>
              <a:t>2021/7/27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8F98A7C-B97E-4930-9541-0327EB9D4407}" type="datetime1">
              <a:rPr kumimoji="1" lang="ja-JP" altLang="en-US" smtClean="0"/>
              <a:t>2021/7/27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2F3E750-499D-4D16-9CFD-4976C9D4DE08}" type="datetime1">
              <a:rPr kumimoji="1" lang="ja-JP" altLang="en-US" smtClean="0"/>
              <a:t>2021/7/27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38A686-86F9-46A4-8BA7-CE745DF2C99C}" type="datetime1">
              <a:rPr kumimoji="1" lang="ja-JP" altLang="en-US" smtClean="0"/>
              <a:t>2021/7/27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1BDBF64-F8E3-457B-A302-63B7C96F7B4F}" type="datetime1">
              <a:rPr kumimoji="1" lang="ja-JP" altLang="en-US" smtClean="0"/>
              <a:t>2021/7/27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F6F1FB-207C-4F2D-A670-68A0AB24BD58}" type="datetime1">
              <a:rPr kumimoji="1" lang="ja-JP" altLang="en-US" smtClean="0"/>
              <a:t>2021/7/27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73A029D-3040-4BBB-81F2-2D2215CA9E8F}" type="datetime1">
              <a:rPr kumimoji="1" lang="ja-JP" altLang="en-US" smtClean="0"/>
              <a:t>2021/7/27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FE8C6E-EBDC-4AE1-A7C3-1CEAE847A3BC}" type="datetime1">
              <a:rPr kumimoji="1" lang="ja-JP" altLang="en-US" smtClean="0"/>
              <a:t>2021/7/27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6F9BBC-7779-4DAA-BC0A-F93EC1964556}" type="datetime1">
              <a:rPr kumimoji="1" lang="ja-JP" altLang="en-US" smtClean="0"/>
              <a:t>2021/7/27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297432" y="107340"/>
            <a:ext cx="8621937" cy="360000"/>
          </a:xfrm>
          <a:prstGeom prst="rect">
            <a:avLst/>
          </a:prstGeom>
          <a:solidFill>
            <a:schemeClr val="accent5">
              <a:lumMod val="20000"/>
              <a:lumOff val="80000"/>
            </a:schemeClr>
          </a:solidFill>
        </p:spPr>
        <p:style>
          <a:lnRef idx="1">
            <a:schemeClr val="accent5"/>
          </a:lnRef>
          <a:fillRef idx="3">
            <a:schemeClr val="accent5"/>
          </a:fillRef>
          <a:effectRef idx="2">
            <a:schemeClr val="accent5"/>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solidFill>
                  <a:schemeClr val="bg1"/>
                </a:solidFill>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市町村に</a:t>
            </a:r>
            <a:r>
              <a:rPr lang="ja-JP" altLang="en-US" sz="1800" dirty="0" smtClean="0">
                <a:latin typeface="Meiryo UI" panose="020B0604030504040204" pitchFamily="50" charset="-128"/>
                <a:ea typeface="Meiryo UI" panose="020B0604030504040204" pitchFamily="50" charset="-128"/>
              </a:rPr>
              <a:t>おける主任相談支援専門員の活動事例</a:t>
            </a:r>
            <a:endParaRPr lang="ja-JP" altLang="en-US" sz="1800"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7558002" y="107340"/>
            <a:ext cx="1334478" cy="369332"/>
          </a:xfrm>
          <a:prstGeom prst="rect">
            <a:avLst/>
          </a:prstGeom>
          <a:noFill/>
          <a:ln>
            <a:solidFill>
              <a:schemeClr val="tx1"/>
            </a:solidFill>
          </a:ln>
        </p:spPr>
        <p:txBody>
          <a:bodyPr wrap="square" rtlCol="0">
            <a:spAutoFit/>
          </a:bodyPr>
          <a:lstStyle/>
          <a:p>
            <a:pPr algn="ctr"/>
            <a:r>
              <a:rPr kumimoji="1" lang="ja-JP" altLang="en-US" dirty="0" smtClean="0"/>
              <a:t>資料３－２</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88174787"/>
              </p:ext>
            </p:extLst>
          </p:nvPr>
        </p:nvGraphicFramePr>
        <p:xfrm>
          <a:off x="297432" y="567665"/>
          <a:ext cx="8629081" cy="6173703"/>
        </p:xfrm>
        <a:graphic>
          <a:graphicData uri="http://schemas.openxmlformats.org/drawingml/2006/table">
            <a:tbl>
              <a:tblPr firstRow="1" bandRow="1">
                <a:tableStyleId>{93296810-A885-4BE3-A3E7-6D5BEEA58F35}</a:tableStyleId>
              </a:tblPr>
              <a:tblGrid>
                <a:gridCol w="969344">
                  <a:extLst>
                    <a:ext uri="{9D8B030D-6E8A-4147-A177-3AD203B41FA5}">
                      <a16:colId xmlns:a16="http://schemas.microsoft.com/office/drawing/2014/main" val="1742040672"/>
                    </a:ext>
                  </a:extLst>
                </a:gridCol>
                <a:gridCol w="7659737">
                  <a:extLst>
                    <a:ext uri="{9D8B030D-6E8A-4147-A177-3AD203B41FA5}">
                      <a16:colId xmlns:a16="http://schemas.microsoft.com/office/drawing/2014/main" val="4102462265"/>
                    </a:ext>
                  </a:extLst>
                </a:gridCol>
              </a:tblGrid>
              <a:tr h="318955">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市町村名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取組内容</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006967"/>
                  </a:ext>
                </a:extLst>
              </a:tr>
              <a:tr h="1008428">
                <a:tc>
                  <a:txBody>
                    <a:bodyPr/>
                    <a:lstStyle/>
                    <a:p>
                      <a:pPr algn="ctr">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rPr>
                        <a:t>Ａ市</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主任相談支援専門員の配置先</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○基幹相談支援センター、委託相談支援事業所</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活動内容</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○基幹相談支援センターの委託先に対し、人員の配置については、主任相談支援専門員またはこれに準ずる実務経験者を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配置することを条件とし、自立支援協議会の運営を中心的に担っている。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1424021"/>
                  </a:ext>
                </a:extLst>
              </a:tr>
              <a:tr h="1643157">
                <a:tc>
                  <a:txBody>
                    <a:bodyPr/>
                    <a:lstStyle/>
                    <a:p>
                      <a:pPr algn="ctr">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rPr>
                        <a:t>Ｂ市</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主任相談支援専門員の配置先</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○基幹相談支援センター、指定特定相談支援事業所</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活動内容</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○初任者・現任研修ともに、市内の主任相談支援専門員でインターバルの受入れを行っている。現任研修（支援への助言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　 等）では、受講生</a:t>
                      </a: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rPr>
                        <a:t>人に対し主任相談支援専門員</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人で対応している。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○新任相談支援専門員を対象とした連続勉強会において講師及びアドバイスを行っている。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rPr>
                        <a:t>○自立支援協議会や相談支援事業所連絡会に積極的に参画している。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rPr>
                        <a:t>○市内の全主任相談支援専門員を対象に、市主催の「主任相談支援専門員連絡会」を開催し、インターバル受入れの振り</a:t>
                      </a:r>
                      <a:r>
                        <a:rPr kumimoji="1" lang="en-US" altLang="ja-JP" sz="1200" dirty="0" smtClean="0">
                          <a:solidFill>
                            <a:schemeClr val="tx1"/>
                          </a:solidFill>
                          <a:latin typeface="Meiryo UI" panose="020B0604030504040204" pitchFamily="50" charset="-128"/>
                          <a:ea typeface="Meiryo UI" panose="020B0604030504040204" pitchFamily="50" charset="-128"/>
                        </a:rPr>
                        <a:t/>
                      </a:r>
                      <a:br>
                        <a:rPr kumimoji="1" lang="en-US" altLang="ja-JP" sz="1200" dirty="0" smtClean="0">
                          <a:solidFill>
                            <a:schemeClr val="tx1"/>
                          </a:solidFill>
                          <a:latin typeface="Meiryo UI" panose="020B0604030504040204" pitchFamily="50" charset="-128"/>
                          <a:ea typeface="Meiryo UI" panose="020B0604030504040204" pitchFamily="50" charset="-128"/>
                        </a:rPr>
                      </a:br>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返り等を行っている。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3049040"/>
                  </a:ext>
                </a:extLst>
              </a:tr>
              <a:tr h="1593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Ｃ市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主任相談支援専門員の配置先</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○基幹相談支援センター、委託相談支援事業所</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活動内容</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rPr>
                        <a:t>○基幹相談支援センター１名、委託相談支援事業所２人の合計３か所の主任相談支援専門員と市で連携して、初任</a:t>
                      </a:r>
                      <a:r>
                        <a:rPr kumimoji="1" lang="en-US" altLang="ja-JP" sz="1200" dirty="0" smtClean="0">
                          <a:solidFill>
                            <a:schemeClr val="tx1"/>
                          </a:solidFill>
                          <a:latin typeface="Meiryo UI" panose="020B0604030504040204" pitchFamily="50" charset="-128"/>
                          <a:ea typeface="Meiryo UI" panose="020B0604030504040204" pitchFamily="50" charset="-128"/>
                        </a:rPr>
                        <a:t/>
                      </a:r>
                      <a:br>
                        <a:rPr kumimoji="1" lang="en-US" altLang="ja-JP" sz="1200" dirty="0" smtClean="0">
                          <a:solidFill>
                            <a:schemeClr val="tx1"/>
                          </a:solidFill>
                          <a:latin typeface="Meiryo UI" panose="020B0604030504040204" pitchFamily="50" charset="-128"/>
                          <a:ea typeface="Meiryo UI" panose="020B0604030504040204" pitchFamily="50" charset="-128"/>
                        </a:rPr>
                      </a:br>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者・現任研修のインターバルを受け入れている。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rPr>
                        <a:t>○インターバルの受入れにあたっては、市が窓口となり、各主任相談支援専門員の特色を勘案しつつ、受講生を振り分けて</a:t>
                      </a:r>
                      <a:r>
                        <a:rPr kumimoji="1" lang="ja-JP" altLang="en-US" sz="1200" dirty="0" err="1" smtClean="0">
                          <a:solidFill>
                            <a:schemeClr val="tx1"/>
                          </a:solidFill>
                          <a:latin typeface="Meiryo UI" panose="020B0604030504040204" pitchFamily="50" charset="-128"/>
                          <a:ea typeface="Meiryo UI" panose="020B0604030504040204" pitchFamily="50" charset="-128"/>
                        </a:rPr>
                        <a:t>い</a:t>
                      </a:r>
                      <a:r>
                        <a:rPr kumimoji="1" lang="en-US" altLang="ja-JP" sz="1200" dirty="0" smtClean="0">
                          <a:solidFill>
                            <a:schemeClr val="tx1"/>
                          </a:solidFill>
                          <a:latin typeface="Meiryo UI" panose="020B0604030504040204" pitchFamily="50" charset="-128"/>
                          <a:ea typeface="Meiryo UI" panose="020B0604030504040204" pitchFamily="50" charset="-128"/>
                        </a:rPr>
                        <a:t/>
                      </a:r>
                      <a:br>
                        <a:rPr kumimoji="1" lang="en-US" altLang="ja-JP" sz="1200" dirty="0" smtClean="0">
                          <a:solidFill>
                            <a:schemeClr val="tx1"/>
                          </a:solidFill>
                          <a:latin typeface="Meiryo UI" panose="020B0604030504040204" pitchFamily="50" charset="-128"/>
                          <a:ea typeface="Meiryo UI" panose="020B0604030504040204" pitchFamily="50" charset="-128"/>
                        </a:rPr>
                      </a:br>
                      <a:r>
                        <a:rPr kumimoji="1" lang="en-US" altLang="ja-JP" sz="1200" baseline="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る。また、市及び主任相談支援専門員３人で定期的に打合せを行っている。</a:t>
                      </a:r>
                    </a:p>
                    <a:p>
                      <a:pPr>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rPr>
                        <a:t>○主任相談支援専門員の資格を取得後、市として明確に特定の役割を担うこととしているわけではないが、人材育成、地域</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00000"/>
                        </a:lnSpc>
                      </a:pPr>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づくりをめざして活動している。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659543"/>
                  </a:ext>
                </a:extLst>
              </a:tr>
              <a:tr h="10525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Ｄ市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主任相談支援専門員の配置先</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○基幹相談支援センター、委託相談支援事業所</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活動内容</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○自立支援協議会の運営についてのコンサルタント業務や相談支援専門員の質の向上のための研修等を行っている。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○支援困難ケースでは、相談支援専門員等からの相談に対するスーパーバイズを行っている。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○関係機関や事業所等と連携し、情報共有を図っている。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○相談支援事業所に対してのインタビューを行い課題の把握を行っている。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413649"/>
                  </a:ext>
                </a:extLst>
              </a:tr>
            </a:tbl>
          </a:graphicData>
        </a:graphic>
      </p:graphicFrame>
    </p:spTree>
    <p:extLst>
      <p:ext uri="{BB962C8B-B14F-4D97-AF65-F5344CB8AC3E}">
        <p14:creationId xmlns:p14="http://schemas.microsoft.com/office/powerpoint/2010/main" val="2601540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6435</TotalTime>
  <Words>502</Words>
  <Application>Microsoft Office PowerPoint</Application>
  <PresentationFormat>画面に合わせる (4:3)</PresentationFormat>
  <Paragraphs>36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revision>480</cp:revision>
  <cp:lastPrinted>2021-07-27T00:51:30Z</cp:lastPrinted>
  <dcterms:created xsi:type="dcterms:W3CDTF">2014-05-26T00:08:15Z</dcterms:created>
  <dcterms:modified xsi:type="dcterms:W3CDTF">2021-07-27T11:16:36Z</dcterms:modified>
</cp:coreProperties>
</file>