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41" autoAdjust="0"/>
    <p:restoredTop sz="94660"/>
  </p:normalViewPr>
  <p:slideViewPr>
    <p:cSldViewPr>
      <p:cViewPr varScale="1">
        <p:scale>
          <a:sx n="70" d="100"/>
          <a:sy n="70" d="100"/>
        </p:scale>
        <p:origin x="118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252BA-2214-449C-8EB5-EC4AE1D81467}" type="datetimeFigureOut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0CDCA-636B-4F4B-A567-C7BA73AA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87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9197E-28BE-4AFA-8B33-3E87F961AE92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05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EF73-C540-4894-8B34-445A2608CE8A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33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1552C-FE2D-4F47-81B3-2E8645130FF4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04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9A98-20F0-4477-AEC8-9B297A99BA5D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76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8A7C-B97E-4930-9541-0327EB9D4407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3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3E750-499D-4D16-9CFD-4976C9D4DE08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97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A686-86F9-46A4-8BA7-CE745DF2C99C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21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BF64-F8E3-457B-A302-63B7C96F7B4F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92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F1FB-207C-4F2D-A670-68A0AB24BD58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36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A029D-3040-4BBB-81F2-2D2215CA9E8F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54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8C6E-EBDC-4AE1-A7C3-1CEAE847A3BC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06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F9BBC-7779-4DAA-BC0A-F93EC1964556}" type="datetime1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35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107504" y="65681"/>
            <a:ext cx="8928992" cy="360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市町村ヒアリング等の概要（主任相談支援</a:t>
            </a:r>
            <a:r>
              <a:rPr lang="ja-JP" altLang="en-US" sz="1800" smtClean="0">
                <a:latin typeface="Meiryo UI" panose="020B0604030504040204" pitchFamily="50" charset="-128"/>
                <a:ea typeface="Meiryo UI" panose="020B0604030504040204" pitchFamily="50" charset="-128"/>
              </a:rPr>
              <a:t>専門員に係る課題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整理）</a:t>
            </a:r>
            <a:endParaRPr lang="ja-JP" altLang="en-US" sz="1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702018" y="69997"/>
            <a:ext cx="133447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/>
              <a:t>資料３－１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271336"/>
              </p:ext>
            </p:extLst>
          </p:nvPr>
        </p:nvGraphicFramePr>
        <p:xfrm>
          <a:off x="107504" y="548680"/>
          <a:ext cx="8928992" cy="597666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1207152237"/>
                    </a:ext>
                  </a:extLst>
                </a:gridCol>
                <a:gridCol w="7920880">
                  <a:extLst>
                    <a:ext uri="{9D8B030D-6E8A-4147-A177-3AD203B41FA5}">
                      <a16:colId xmlns:a16="http://schemas.microsoft.com/office/drawing/2014/main" val="1891905744"/>
                    </a:ext>
                  </a:extLst>
                </a:gridCol>
              </a:tblGrid>
              <a:tr h="3106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</a:rPr>
                        <a:t>項目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</a:rPr>
                        <a:t>内容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585955"/>
                  </a:ext>
                </a:extLst>
              </a:tr>
              <a:tr h="19387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役割と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位置付け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○基幹相談支援センター、委託相談支援事業所、指定特定相談支援事業所等の</a:t>
                      </a:r>
                      <a:r>
                        <a:rPr kumimoji="1" lang="en-US" altLang="ja-JP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層構造が十分に機能しておらず、　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en-US" altLang="ja-JP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それぞれの役割が明確となっていない中では、通常業務とのすみわけが難しく、主任相談支援専門員を配置</a:t>
                      </a:r>
                      <a:r>
                        <a:rPr kumimoji="1" lang="en-US" altLang="ja-JP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推薦</a:t>
                      </a:r>
                      <a:r>
                        <a:rPr kumimoji="1" lang="en-US" altLang="ja-JP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en-US" altLang="ja-JP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するのは困難。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○市町村において明確な役割の協議ができていない。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○自立支援協</a:t>
                      </a: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議会の事務局や</a:t>
                      </a: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相談支援部会等に参画していただいているが、主任相談支援専門員としての</a:t>
                      </a: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明確な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役割</a:t>
                      </a: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や位置付けは決めていない。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○既に地域の自立支援協議会等に参画し、活動していただいている中、主任相談支援専門員となった場合、従前の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en-US" altLang="ja-JP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役割との差を設けることが必要。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○主任相談支援専門員に具体的にどのような役割を担ってもらうか、求めるべきか整理できていない。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1336347"/>
                  </a:ext>
                </a:extLst>
              </a:tr>
              <a:tr h="6961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通常業務とのすみわけ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○主任相談支援専門員が兼務であるため、主たる通常業務を優先せざるを得ない。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○主任相談支援専門員配置加算として報酬算定している部分と、地域で活動していただく部分との整合性をどのように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していくのかが課題。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658982"/>
                  </a:ext>
                </a:extLst>
              </a:tr>
              <a:tr h="6961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養成・計画的な配置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○適切な人数の主任相談支援専門員が配置されていないため、担っていただく役割（初任者・現任研修のインターバ</a:t>
                      </a:r>
                      <a:r>
                        <a:rPr kumimoji="1" lang="en-US" altLang="ja-JP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kumimoji="1" lang="en-US" altLang="ja-JP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300" b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ルの受入れ等）の負担が集中。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○地域で継続して活動していただくために、推薦にあたっては、人事異動や配置についても検討が必要。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3074094"/>
                  </a:ext>
                </a:extLst>
              </a:tr>
              <a:tr h="9032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質の確保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○中核的な役割を担っていただくため、基幹相談支援センターや委託相談支援事業所へ主任相談支援専門員を配置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することとしているが、今後、指定特定相談支援事業所に拡大した場合、主任相談支援専門員配置加算を目的とし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た研修受講が危惧されるため、担っていただく役割の整理や質の確保が必要。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○主任相談支援専門員の役割を理解せず、加算目的のために主任相談支援専門員となることを危惧。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4894614"/>
                  </a:ext>
                </a:extLst>
              </a:tr>
              <a:tr h="9032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ネットワーク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○一部の主任相談支援専門員に負担が偏らないよう、地域の主任相談支援専門員が連携して活動していける工夫や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しくみづくりが必要。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○主任相談支援専門員の配置（推薦）を進める上で参考にできるよう、府内の市町村で先行して取り組む事例の紹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介や、課題等を共有できる場（意見交換会等）があるとよい。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8778941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制度設計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○基幹相談支援センターが直営であるため、職員の人事異動により研修受講要件を満たす該当者がいない。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600"/>
                        </a:lnSpc>
                      </a:pP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○研修受講要件を満たしていないため、推薦できない。</a:t>
                      </a:r>
                      <a:endParaRPr kumimoji="1" lang="en-US" altLang="ja-JP" sz="13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38441743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27689" y="6596478"/>
            <a:ext cx="79928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◇市町村ヒアリング（令和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月実施。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市町村）　◇地域自立支援協議会情報交換会（令和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日開催。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362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7141</TotalTime>
  <Words>597</Words>
  <Application>Microsoft Office PowerPoint</Application>
  <PresentationFormat>画面に合わせる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revision>484</cp:revision>
  <cp:lastPrinted>2021-07-27T11:11:33Z</cp:lastPrinted>
  <dcterms:created xsi:type="dcterms:W3CDTF">2014-05-26T00:08:15Z</dcterms:created>
  <dcterms:modified xsi:type="dcterms:W3CDTF">2021-07-27T11:13:15Z</dcterms:modified>
</cp:coreProperties>
</file>