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テーマ スタイル 2 - アクセント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41" autoAdjust="0"/>
    <p:restoredTop sz="94660"/>
  </p:normalViewPr>
  <p:slideViewPr>
    <p:cSldViewPr>
      <p:cViewPr varScale="1">
        <p:scale>
          <a:sx n="70" d="100"/>
          <a:sy n="70" d="100"/>
        </p:scale>
        <p:origin x="118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10.19.12.25\tisui\001&#12288;&#33258;&#31435;&#25903;&#25588;&#21332;&#35696;&#20250;\004&#12465;&#12450;&#12510;&#12493;&#37096;&#20250;\&#20196;&#21644;3&#24180;&#24230;\04_&#31532;&#65297;&#22238;&#65288;R3.7.29&#65289;\06_&#24403;&#26085;&#36039;&#26009;\&#30740;&#20462;&#23455;&#26045;&#29366;&#27841;\R1&#20027;&#20219;&#30456;&#35527;&#25903;&#25588;&#23554;&#38272;&#21729;&#39178;&#25104;&#30740;&#20462;&#12487;&#12540;&#12479;&#12540;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所属事業所種別</a:t>
            </a:r>
          </a:p>
        </c:rich>
      </c:tx>
      <c:layout>
        <c:manualLayout>
          <c:xMode val="edge"/>
          <c:yMode val="edge"/>
          <c:x val="5.4220791984679238E-2"/>
          <c:y val="2.299216817956340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9743092458270303E-2"/>
          <c:y val="0.28036473889039731"/>
          <c:w val="0.90861892916037346"/>
          <c:h val="0.62130702016678296"/>
        </c:manualLayout>
      </c:layout>
      <c:pie3DChart>
        <c:varyColors val="1"/>
        <c:dLbls>
          <c:dLblPos val="ctr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所属事業所種別</a:t>
            </a:r>
          </a:p>
        </c:rich>
      </c:tx>
      <c:layout>
        <c:manualLayout>
          <c:xMode val="edge"/>
          <c:yMode val="edge"/>
          <c:x val="4.8704972225971185E-2"/>
          <c:y val="8.150788098763261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9743092458270303E-2"/>
          <c:y val="0.28036473889039731"/>
          <c:w val="0.90861892916037346"/>
          <c:h val="0.6213070201667829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dk1">
                      <a:tint val="885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dk1">
                      <a:tint val="885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dk1">
                      <a:tint val="885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c:spPr>
            <c:extLst>
              <c:ext xmlns:c16="http://schemas.microsoft.com/office/drawing/2014/chart" uri="{C3380CC4-5D6E-409C-BE32-E72D297353CC}">
                <c16:uniqueId val="{00000001-65C4-42D2-B7DD-7D4B2D0D2D7B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dk1">
                      <a:tint val="55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dk1">
                      <a:tint val="55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dk1">
                      <a:tint val="55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c:spPr>
            <c:extLst>
              <c:ext xmlns:c16="http://schemas.microsoft.com/office/drawing/2014/chart" uri="{C3380CC4-5D6E-409C-BE32-E72D297353CC}">
                <c16:uniqueId val="{00000003-65C4-42D2-B7DD-7D4B2D0D2D7B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dk1">
                      <a:tint val="75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dk1">
                      <a:tint val="75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dk1">
                      <a:tint val="75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c:spPr>
            <c:extLst>
              <c:ext xmlns:c16="http://schemas.microsoft.com/office/drawing/2014/chart" uri="{C3380CC4-5D6E-409C-BE32-E72D297353CC}">
                <c16:uniqueId val="{00000005-65C4-42D2-B7DD-7D4B2D0D2D7B}"/>
              </c:ext>
            </c:extLst>
          </c:dPt>
          <c:dLbls>
            <c:dLbl>
              <c:idx val="0"/>
              <c:layout>
                <c:manualLayout>
                  <c:x val="0.10425957840175638"/>
                  <c:y val="2.960135218699754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352201257861634"/>
                      <c:h val="0.1669540229885057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65C4-42D2-B7DD-7D4B2D0D2D7B}"/>
                </c:ext>
              </c:extLst>
            </c:dLbl>
            <c:dLbl>
              <c:idx val="1"/>
              <c:layout>
                <c:manualLayout>
                  <c:x val="-9.3968015709175456E-4"/>
                  <c:y val="6.611887361344687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ja-JP" altLang="en-US" baseline="0" dirty="0" smtClean="0"/>
                      <a:t>基幹・委託相談</a:t>
                    </a:r>
                    <a:r>
                      <a:rPr lang="ja-JP" altLang="en-US" baseline="0" dirty="0"/>
                      <a:t>
</a:t>
                    </a:r>
                    <a:fld id="{0CE22324-BC7D-4EED-B7DB-359D631D885B}" type="PERCENTAGE">
                      <a:rPr lang="en-US" altLang="ja-JP" baseline="0"/>
                      <a:pPr>
                        <a:defRPr/>
                      </a:pPr>
                      <a:t>[パーセンテージ]</a:t>
                    </a:fld>
                    <a:endParaRPr lang="ja-JP" altLang="en-US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16146684494627"/>
                      <c:h val="0.2995117205176939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5C4-42D2-B7DD-7D4B2D0D2D7B}"/>
                </c:ext>
              </c:extLst>
            </c:dLbl>
            <c:dLbl>
              <c:idx val="2"/>
              <c:layout>
                <c:manualLayout>
                  <c:x val="1.2988033736751455E-2"/>
                  <c:y val="-0.1291980307249168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075618547599399"/>
                      <c:h val="0.2557742977165450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65C4-42D2-B7DD-7D4B2D0D2D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'R1'!$C$31:$C$33</c:f>
              <c:strCache>
                <c:ptCount val="3"/>
                <c:pt idx="0">
                  <c:v>基幹のみ</c:v>
                </c:pt>
                <c:pt idx="1">
                  <c:v>基幹・相談支援受託</c:v>
                </c:pt>
                <c:pt idx="2">
                  <c:v>相談支援のみ</c:v>
                </c:pt>
              </c:strCache>
            </c:strRef>
          </c:cat>
          <c:val>
            <c:numRef>
              <c:f>'R1'!$D$31:$D$33</c:f>
              <c:numCache>
                <c:formatCode>General</c:formatCode>
                <c:ptCount val="3"/>
                <c:pt idx="0">
                  <c:v>3</c:v>
                </c:pt>
                <c:pt idx="1">
                  <c:v>16</c:v>
                </c:pt>
                <c:pt idx="2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5C4-42D2-B7DD-7D4B2D0D2D7B}"/>
            </c:ext>
          </c:extLst>
        </c:ser>
        <c:dLbls>
          <c:dLblPos val="ctr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所属事業所種別</a:t>
            </a:r>
          </a:p>
        </c:rich>
      </c:tx>
      <c:layout>
        <c:manualLayout>
          <c:xMode val="edge"/>
          <c:yMode val="edge"/>
          <c:x val="5.0323676494938617E-3"/>
          <c:y val="4.95314017386692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9743092458270303E-2"/>
          <c:y val="0.28036473889039731"/>
          <c:w val="0.90861892916037346"/>
          <c:h val="0.6213070201667829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dk1">
                      <a:tint val="885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dk1">
                      <a:tint val="885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dk1">
                      <a:tint val="885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c:spPr>
            <c:extLst>
              <c:ext xmlns:c16="http://schemas.microsoft.com/office/drawing/2014/chart" uri="{C3380CC4-5D6E-409C-BE32-E72D297353CC}">
                <c16:uniqueId val="{00000001-9FED-42BE-BE52-4DB7F82300D2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dk1">
                      <a:tint val="55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dk1">
                      <a:tint val="55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dk1">
                      <a:tint val="55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c:spPr>
            <c:extLst>
              <c:ext xmlns:c16="http://schemas.microsoft.com/office/drawing/2014/chart" uri="{C3380CC4-5D6E-409C-BE32-E72D297353CC}">
                <c16:uniqueId val="{00000003-9FED-42BE-BE52-4DB7F82300D2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dk1">
                      <a:tint val="75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dk1">
                      <a:tint val="75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dk1">
                      <a:tint val="75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c:spPr>
            <c:extLst>
              <c:ext xmlns:c16="http://schemas.microsoft.com/office/drawing/2014/chart" uri="{C3380CC4-5D6E-409C-BE32-E72D297353CC}">
                <c16:uniqueId val="{00000005-9FED-42BE-BE52-4DB7F82300D2}"/>
              </c:ext>
            </c:extLst>
          </c:dPt>
          <c:dLbls>
            <c:dLbl>
              <c:idx val="0"/>
              <c:layout>
                <c:manualLayout>
                  <c:x val="0.10425957840175638"/>
                  <c:y val="2.960135218699754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352201257861634"/>
                      <c:h val="0.1669540229885057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FED-42BE-BE52-4DB7F82300D2}"/>
                </c:ext>
              </c:extLst>
            </c:dLbl>
            <c:dLbl>
              <c:idx val="1"/>
              <c:layout>
                <c:manualLayout>
                  <c:x val="-9.3968015709175456E-4"/>
                  <c:y val="6.611887361344687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ja-JP" altLang="en-US" baseline="0" dirty="0" smtClean="0"/>
                      <a:t>基幹・委託相談</a:t>
                    </a:r>
                    <a:r>
                      <a:rPr lang="ja-JP" altLang="en-US" baseline="0" dirty="0"/>
                      <a:t>
</a:t>
                    </a:r>
                    <a:fld id="{0CE22324-BC7D-4EED-B7DB-359D631D885B}" type="PERCENTAGE">
                      <a:rPr lang="en-US" altLang="ja-JP" baseline="0"/>
                      <a:pPr>
                        <a:defRPr/>
                      </a:pPr>
                      <a:t>[パーセンテージ]</a:t>
                    </a:fld>
                    <a:endParaRPr lang="ja-JP" altLang="en-US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16146684494627"/>
                      <c:h val="0.2995117205176939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FED-42BE-BE52-4DB7F82300D2}"/>
                </c:ext>
              </c:extLst>
            </c:dLbl>
            <c:dLbl>
              <c:idx val="2"/>
              <c:layout>
                <c:manualLayout>
                  <c:x val="1.1321084864391951E-3"/>
                  <c:y val="-0.1448725359050285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704433497536947"/>
                      <c:h val="0.2244252873563218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FED-42BE-BE52-4DB7F82300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'R2'!$C$31:$C$33</c:f>
              <c:strCache>
                <c:ptCount val="3"/>
                <c:pt idx="0">
                  <c:v>基幹のみ</c:v>
                </c:pt>
                <c:pt idx="1">
                  <c:v>基幹・相談支援受託</c:v>
                </c:pt>
                <c:pt idx="2">
                  <c:v>相談支援のみ</c:v>
                </c:pt>
              </c:strCache>
            </c:strRef>
          </c:cat>
          <c:val>
            <c:numRef>
              <c:f>'R2'!$D$31:$D$33</c:f>
              <c:numCache>
                <c:formatCode>General</c:formatCode>
                <c:ptCount val="3"/>
                <c:pt idx="0">
                  <c:v>1</c:v>
                </c:pt>
                <c:pt idx="1">
                  <c:v>13</c:v>
                </c:pt>
                <c:pt idx="2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FED-42BE-BE52-4DB7F82300D2}"/>
            </c:ext>
          </c:extLst>
        </c:ser>
        <c:dLbls>
          <c:dLblPos val="ctr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5252BA-2214-449C-8EB5-EC4AE1D81467}" type="datetimeFigureOut">
              <a:rPr kumimoji="1" lang="ja-JP" altLang="en-US" smtClean="0"/>
              <a:t>2021/7/29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C0CDCA-636B-4F4B-A567-C7BA73AA00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871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4A007-5125-47F1-BA0D-7234B1C47E8C}" type="datetime1">
              <a:rPr kumimoji="1" lang="ja-JP" altLang="en-US" smtClean="0"/>
              <a:t>2021/7/29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057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9E2A5-1CA4-432E-BFE6-0FE19DB78895}" type="datetime1">
              <a:rPr kumimoji="1" lang="ja-JP" altLang="en-US" smtClean="0"/>
              <a:t>2021/7/29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3331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0EDD5-6AA5-4B71-9BCA-BD1E1E09203F}" type="datetime1">
              <a:rPr kumimoji="1" lang="ja-JP" altLang="en-US" smtClean="0"/>
              <a:t>2021/7/29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04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788F5-510C-4791-94E8-4D9EA4C86C71}" type="datetime1">
              <a:rPr kumimoji="1" lang="ja-JP" altLang="en-US" smtClean="0"/>
              <a:t>2021/7/29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8762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11197-0A49-4C61-BE3A-B08E76D928C8}" type="datetime1">
              <a:rPr kumimoji="1" lang="ja-JP" altLang="en-US" smtClean="0"/>
              <a:t>2021/7/29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33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EC58F-AF82-42A2-B3CF-A45A13AFD3E7}" type="datetime1">
              <a:rPr kumimoji="1" lang="ja-JP" altLang="en-US" smtClean="0"/>
              <a:t>2021/7/29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979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0ACFC-29F8-45E4-B2DE-C5F1AE6D75BE}" type="datetime1">
              <a:rPr kumimoji="1" lang="ja-JP" altLang="en-US" smtClean="0"/>
              <a:t>2021/7/29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213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5D229-3D34-4D2E-AA14-55277246FA48}" type="datetime1">
              <a:rPr kumimoji="1" lang="ja-JP" altLang="en-US" smtClean="0"/>
              <a:t>2021/7/29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292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0E04-6949-47D1-9FBE-1B662675FE84}" type="datetime1">
              <a:rPr kumimoji="1" lang="ja-JP" altLang="en-US" smtClean="0"/>
              <a:t>2021/7/29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362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BD718-3968-4F95-8853-F1CFCDD33875}" type="datetime1">
              <a:rPr kumimoji="1" lang="ja-JP" altLang="en-US" smtClean="0"/>
              <a:t>2021/7/29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546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EC401-E69D-440B-BFE1-3D98C67685F0}" type="datetime1">
              <a:rPr kumimoji="1" lang="ja-JP" altLang="en-US" smtClean="0"/>
              <a:t>2021/7/29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064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0ED5F-64A0-4A32-9AB2-CF8945F1A13C}" type="datetime1">
              <a:rPr kumimoji="1" lang="ja-JP" altLang="en-US" smtClean="0"/>
              <a:t>2021/7/29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4351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95205" y="1760127"/>
            <a:ext cx="4320000" cy="5040000"/>
          </a:xfrm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令和元年度＞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◆推薦市町村数及び修了者数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◆修了者の所属事業所種別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480" y="1759168"/>
            <a:ext cx="4320000" cy="5040000"/>
          </a:xfrm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＜令和２年度＞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推薦市町村数及び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修了者数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◆修了者の所属事業所種別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35496" y="18757"/>
            <a:ext cx="8967345" cy="3600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b="1" dirty="0" smtClean="0">
                <a:solidFill>
                  <a:schemeClr val="bg1"/>
                </a:solidFill>
              </a:rPr>
              <a:t>大阪府主任相談支援専門員養成研修の実施状況</a:t>
            </a:r>
            <a:endParaRPr lang="ja-JP" altLang="en-US" sz="1800" b="1" dirty="0">
              <a:solidFill>
                <a:schemeClr val="bg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462117" y="27208"/>
            <a:ext cx="1584176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資料</a:t>
            </a:r>
            <a:r>
              <a:rPr lang="ja-JP" altLang="en-US" dirty="0" smtClean="0"/>
              <a:t>２－２</a:t>
            </a:r>
            <a:endParaRPr kumimoji="1" lang="ja-JP" altLang="en-US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2356566"/>
              </p:ext>
            </p:extLst>
          </p:nvPr>
        </p:nvGraphicFramePr>
        <p:xfrm>
          <a:off x="195207" y="503968"/>
          <a:ext cx="8697273" cy="9433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69219">
                  <a:extLst>
                    <a:ext uri="{9D8B030D-6E8A-4147-A177-3AD203B41FA5}">
                      <a16:colId xmlns:a16="http://schemas.microsoft.com/office/drawing/2014/main" val="703653951"/>
                    </a:ext>
                  </a:extLst>
                </a:gridCol>
                <a:gridCol w="1088009">
                  <a:extLst>
                    <a:ext uri="{9D8B030D-6E8A-4147-A177-3AD203B41FA5}">
                      <a16:colId xmlns:a16="http://schemas.microsoft.com/office/drawing/2014/main" val="167237113"/>
                    </a:ext>
                  </a:extLst>
                </a:gridCol>
                <a:gridCol w="1088009">
                  <a:extLst>
                    <a:ext uri="{9D8B030D-6E8A-4147-A177-3AD203B41FA5}">
                      <a16:colId xmlns:a16="http://schemas.microsoft.com/office/drawing/2014/main" val="2788595651"/>
                    </a:ext>
                  </a:extLst>
                </a:gridCol>
                <a:gridCol w="1088009">
                  <a:extLst>
                    <a:ext uri="{9D8B030D-6E8A-4147-A177-3AD203B41FA5}">
                      <a16:colId xmlns:a16="http://schemas.microsoft.com/office/drawing/2014/main" val="3625793732"/>
                    </a:ext>
                  </a:extLst>
                </a:gridCol>
                <a:gridCol w="1088009">
                  <a:extLst>
                    <a:ext uri="{9D8B030D-6E8A-4147-A177-3AD203B41FA5}">
                      <a16:colId xmlns:a16="http://schemas.microsoft.com/office/drawing/2014/main" val="3290302362"/>
                    </a:ext>
                  </a:extLst>
                </a:gridCol>
                <a:gridCol w="1088009">
                  <a:extLst>
                    <a:ext uri="{9D8B030D-6E8A-4147-A177-3AD203B41FA5}">
                      <a16:colId xmlns:a16="http://schemas.microsoft.com/office/drawing/2014/main" val="3414860655"/>
                    </a:ext>
                  </a:extLst>
                </a:gridCol>
                <a:gridCol w="1088009">
                  <a:extLst>
                    <a:ext uri="{9D8B030D-6E8A-4147-A177-3AD203B41FA5}">
                      <a16:colId xmlns:a16="http://schemas.microsoft.com/office/drawing/2014/main" val="1019820005"/>
                    </a:ext>
                  </a:extLst>
                </a:gridCol>
              </a:tblGrid>
              <a:tr h="263322"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ja-JP" altLang="en-US" sz="120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大阪府障がい</a:t>
                      </a:r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者自立相談</a:t>
                      </a: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支援センターで実施）</a:t>
                      </a: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令和元年度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令和２年度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令和３年度（予定）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7706725"/>
                  </a:ext>
                </a:extLst>
              </a:tr>
              <a:tr h="274448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募集定員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修了者数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募集定員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修了者数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募集定員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修了者数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1329108"/>
                  </a:ext>
                </a:extLst>
              </a:tr>
              <a:tr h="3946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主任相談支援専門員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養成研修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41</a:t>
                      </a: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39</a:t>
                      </a: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0823456"/>
                  </a:ext>
                </a:extLst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8571758"/>
              </p:ext>
            </p:extLst>
          </p:nvPr>
        </p:nvGraphicFramePr>
        <p:xfrm>
          <a:off x="434192" y="2336191"/>
          <a:ext cx="3921783" cy="836672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307261">
                  <a:extLst>
                    <a:ext uri="{9D8B030D-6E8A-4147-A177-3AD203B41FA5}">
                      <a16:colId xmlns:a16="http://schemas.microsoft.com/office/drawing/2014/main" val="492168273"/>
                    </a:ext>
                  </a:extLst>
                </a:gridCol>
                <a:gridCol w="1307261">
                  <a:extLst>
                    <a:ext uri="{9D8B030D-6E8A-4147-A177-3AD203B41FA5}">
                      <a16:colId xmlns:a16="http://schemas.microsoft.com/office/drawing/2014/main" val="181474836"/>
                    </a:ext>
                  </a:extLst>
                </a:gridCol>
                <a:gridCol w="1307261">
                  <a:extLst>
                    <a:ext uri="{9D8B030D-6E8A-4147-A177-3AD203B41FA5}">
                      <a16:colId xmlns:a16="http://schemas.microsoft.com/office/drawing/2014/main" val="721258181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推薦市町村数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修了者数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7260295"/>
                  </a:ext>
                </a:extLst>
              </a:tr>
              <a:tr h="2706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指定都市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２市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7500527"/>
                  </a:ext>
                </a:extLst>
              </a:tr>
              <a:tr h="2706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市町村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9755989"/>
                  </a:ext>
                </a:extLst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9501180"/>
              </p:ext>
            </p:extLst>
          </p:nvPr>
        </p:nvGraphicFramePr>
        <p:xfrm>
          <a:off x="4771588" y="2367191"/>
          <a:ext cx="3921783" cy="836672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307261">
                  <a:extLst>
                    <a:ext uri="{9D8B030D-6E8A-4147-A177-3AD203B41FA5}">
                      <a16:colId xmlns:a16="http://schemas.microsoft.com/office/drawing/2014/main" val="492168273"/>
                    </a:ext>
                  </a:extLst>
                </a:gridCol>
                <a:gridCol w="1307261">
                  <a:extLst>
                    <a:ext uri="{9D8B030D-6E8A-4147-A177-3AD203B41FA5}">
                      <a16:colId xmlns:a16="http://schemas.microsoft.com/office/drawing/2014/main" val="181474836"/>
                    </a:ext>
                  </a:extLst>
                </a:gridCol>
                <a:gridCol w="1307261">
                  <a:extLst>
                    <a:ext uri="{9D8B030D-6E8A-4147-A177-3AD203B41FA5}">
                      <a16:colId xmlns:a16="http://schemas.microsoft.com/office/drawing/2014/main" val="721258181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推薦市町村数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修了者数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7260295"/>
                  </a:ext>
                </a:extLst>
              </a:tr>
              <a:tr h="2706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指定都市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２市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7500527"/>
                  </a:ext>
                </a:extLst>
              </a:tr>
              <a:tr h="2706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市町村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kumimoji="1" lang="ja-JP" altLang="en-US" sz="120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9755989"/>
                  </a:ext>
                </a:extLst>
              </a:tr>
            </a:tbl>
          </a:graphicData>
        </a:graphic>
      </p:graphicFrame>
      <p:graphicFrame>
        <p:nvGraphicFramePr>
          <p:cNvPr id="13" name="グラフ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3253932"/>
              </p:ext>
            </p:extLst>
          </p:nvPr>
        </p:nvGraphicFramePr>
        <p:xfrm>
          <a:off x="195206" y="4747944"/>
          <a:ext cx="4273416" cy="2209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981359"/>
              </p:ext>
            </p:extLst>
          </p:nvPr>
        </p:nvGraphicFramePr>
        <p:xfrm>
          <a:off x="434192" y="3717032"/>
          <a:ext cx="3880076" cy="9898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85680">
                  <a:extLst>
                    <a:ext uri="{9D8B030D-6E8A-4147-A177-3AD203B41FA5}">
                      <a16:colId xmlns:a16="http://schemas.microsoft.com/office/drawing/2014/main" val="443588600"/>
                    </a:ext>
                  </a:extLst>
                </a:gridCol>
                <a:gridCol w="894396">
                  <a:extLst>
                    <a:ext uri="{9D8B030D-6E8A-4147-A177-3AD203B41FA5}">
                      <a16:colId xmlns:a16="http://schemas.microsoft.com/office/drawing/2014/main" val="952615260"/>
                    </a:ext>
                  </a:extLst>
                </a:gridCol>
              </a:tblGrid>
              <a:tr h="289494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所属事業所</a:t>
                      </a:r>
                      <a:r>
                        <a:rPr lang="zh-TW" altLang="en-US" sz="12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種別</a:t>
                      </a:r>
                      <a:endParaRPr lang="zh-TW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B w="317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人数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B w="317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561980"/>
                  </a:ext>
                </a:extLst>
              </a:tr>
              <a:tr h="23346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基幹相談支援</a:t>
                      </a:r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センター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</a:t>
                      </a:r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３人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70773875"/>
                  </a:ext>
                </a:extLst>
              </a:tr>
              <a:tr h="23346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基幹相談支援センター</a:t>
                      </a:r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・委託相談支援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3286984"/>
                  </a:ext>
                </a:extLst>
              </a:tr>
              <a:tr h="23346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相談</a:t>
                      </a:r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支援</a:t>
                      </a:r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事業所（委託・指定特定等）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</a:t>
                      </a:r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52133537"/>
                  </a:ext>
                </a:extLst>
              </a:tr>
            </a:tbl>
          </a:graphicData>
        </a:graphic>
      </p:graphicFrame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592079"/>
              </p:ext>
            </p:extLst>
          </p:nvPr>
        </p:nvGraphicFramePr>
        <p:xfrm>
          <a:off x="4771588" y="3707919"/>
          <a:ext cx="3915212" cy="9054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68764">
                  <a:extLst>
                    <a:ext uri="{9D8B030D-6E8A-4147-A177-3AD203B41FA5}">
                      <a16:colId xmlns:a16="http://schemas.microsoft.com/office/drawing/2014/main" val="1825016559"/>
                    </a:ext>
                  </a:extLst>
                </a:gridCol>
                <a:gridCol w="946448">
                  <a:extLst>
                    <a:ext uri="{9D8B030D-6E8A-4147-A177-3AD203B41FA5}">
                      <a16:colId xmlns:a16="http://schemas.microsoft.com/office/drawing/2014/main" val="3522871494"/>
                    </a:ext>
                  </a:extLst>
                </a:gridCol>
              </a:tblGrid>
              <a:tr h="26480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所属事業所種別</a:t>
                      </a:r>
                      <a:endParaRPr lang="zh-TW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B w="317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人数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B w="317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7530398"/>
                  </a:ext>
                </a:extLst>
              </a:tr>
              <a:tr h="21355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基幹相談支援</a:t>
                      </a:r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センター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1</a:t>
                      </a:r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48080715"/>
                  </a:ext>
                </a:extLst>
              </a:tr>
              <a:tr h="21355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基幹相談支援センター</a:t>
                      </a:r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・委託相談支援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53619847"/>
                  </a:ext>
                </a:extLst>
              </a:tr>
              <a:tr h="21355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相談</a:t>
                      </a:r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支援</a:t>
                      </a:r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事業所（委託・指定特定等）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97101735"/>
                  </a:ext>
                </a:extLst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3017824" y="1457488"/>
            <a:ext cx="58853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（参考）平成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年度・令和元年度主任相談支援専門員養成研修（国研修）修了者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6" name="グラフ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6583870"/>
              </p:ext>
            </p:extLst>
          </p:nvPr>
        </p:nvGraphicFramePr>
        <p:xfrm>
          <a:off x="434192" y="4706916"/>
          <a:ext cx="3880076" cy="2100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グラフ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2577975"/>
              </p:ext>
            </p:extLst>
          </p:nvPr>
        </p:nvGraphicFramePr>
        <p:xfrm>
          <a:off x="4755251" y="4747944"/>
          <a:ext cx="3931549" cy="2051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138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6176</TotalTime>
  <Words>240</Words>
  <Application>Microsoft Office PowerPoint</Application>
  <PresentationFormat>画面に合わせる (4:3)</PresentationFormat>
  <Paragraphs>78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大阪府庁</dc:creator>
  <cp:revision>452</cp:revision>
  <cp:lastPrinted>2019-07-26T05:47:00Z</cp:lastPrinted>
  <dcterms:created xsi:type="dcterms:W3CDTF">2014-05-26T00:08:15Z</dcterms:created>
  <dcterms:modified xsi:type="dcterms:W3CDTF">2021-07-29T00:38:54Z</dcterms:modified>
</cp:coreProperties>
</file>