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0CDCA-636B-4F4B-A567-C7BA73AA0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2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924" y="578800"/>
            <a:ext cx="8229600" cy="490066"/>
          </a:xfr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/>
          </a:bodyPr>
          <a:lstStyle/>
          <a:p>
            <a:r>
              <a:rPr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 ケアマネジメント</a:t>
            </a:r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推進部会における検討</a:t>
            </a:r>
            <a:r>
              <a:rPr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8924" y="1315789"/>
            <a:ext cx="8229600" cy="50405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テーマ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主任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相談支援専門員の役割等に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大阪府相談支援専門員人材育成ビジョン」に基づき、地域における相談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専門員</a:t>
            </a:r>
            <a:r>
              <a:rPr lang="ja-JP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の資質向上をめざすとともに、地域で中心となって地域づくりを担う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任相談支援</a:t>
            </a:r>
            <a:r>
              <a:rPr lang="ja-JP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専門員について、大阪府における役割を明確化することにより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おける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</a:t>
            </a:r>
            <a:r>
              <a:rPr lang="ja-JP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体制の強化・充実を図る</a:t>
            </a:r>
            <a:r>
              <a:rPr lang="ja-JP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令和２年度から継続）</a:t>
            </a:r>
            <a:endParaRPr lang="en-US" altLang="ja-JP" sz="1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○令和元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年度から養成して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いる主任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相談支援専門員の活動状況を把握し、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　　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整理を行う。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➢アンケートの実施、フォローアップ（連絡会）の開催</a:t>
            </a:r>
            <a:endParaRPr lang="ja-JP" altLang="en-US" sz="1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</a:t>
            </a:r>
            <a:r>
              <a:rPr lang="ja-JP" altLang="en-US" sz="17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児者の相談支援等に関する実施状況の把握・分析を行う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➢アンケートの実施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○相談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支援専門員の人材養成や相談支援体制につなげて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いくための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方向性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等を検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討する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➢大阪府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が求める主任相談支援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専門員としての具体的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な役割等の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検討</a:t>
            </a:r>
            <a:endParaRPr lang="ja-JP" altLang="en-US" sz="1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➢市町村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の先行取組事例等の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収集</a:t>
            </a:r>
            <a:endParaRPr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8"/>
          <p:cNvSpPr txBox="1"/>
          <p:nvPr/>
        </p:nvSpPr>
        <p:spPr>
          <a:xfrm>
            <a:off x="7884368" y="150339"/>
            <a:ext cx="10375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64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457200" y="908720"/>
            <a:ext cx="8363272" cy="52174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45333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87063"/>
              </p:ext>
            </p:extLst>
          </p:nvPr>
        </p:nvGraphicFramePr>
        <p:xfrm>
          <a:off x="539551" y="858795"/>
          <a:ext cx="8214082" cy="586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087">
                  <a:extLst>
                    <a:ext uri="{9D8B030D-6E8A-4147-A177-3AD203B41FA5}">
                      <a16:colId xmlns:a16="http://schemas.microsoft.com/office/drawing/2014/main" val="1248317208"/>
                    </a:ext>
                  </a:extLst>
                </a:gridCol>
                <a:gridCol w="702384">
                  <a:extLst>
                    <a:ext uri="{9D8B030D-6E8A-4147-A177-3AD203B41FA5}">
                      <a16:colId xmlns:a16="http://schemas.microsoft.com/office/drawing/2014/main" val="3233054490"/>
                    </a:ext>
                  </a:extLst>
                </a:gridCol>
                <a:gridCol w="1225973">
                  <a:extLst>
                    <a:ext uri="{9D8B030D-6E8A-4147-A177-3AD203B41FA5}">
                      <a16:colId xmlns:a16="http://schemas.microsoft.com/office/drawing/2014/main" val="1484125658"/>
                    </a:ext>
                  </a:extLst>
                </a:gridCol>
                <a:gridCol w="3887029">
                  <a:extLst>
                    <a:ext uri="{9D8B030D-6E8A-4147-A177-3AD203B41FA5}">
                      <a16:colId xmlns:a16="http://schemas.microsoft.com/office/drawing/2014/main" val="4170213190"/>
                    </a:ext>
                  </a:extLst>
                </a:gridCol>
                <a:gridCol w="2033609">
                  <a:extLst>
                    <a:ext uri="{9D8B030D-6E8A-4147-A177-3AD203B41FA5}">
                      <a16:colId xmlns:a16="http://schemas.microsoft.com/office/drawing/2014/main" val="1396188052"/>
                    </a:ext>
                  </a:extLst>
                </a:gridCol>
              </a:tblGrid>
              <a:tr h="6716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部会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検討内容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その他会議等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178465"/>
                  </a:ext>
                </a:extLst>
              </a:tr>
              <a:tr h="314390">
                <a:tc rowSpan="1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和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335037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98642"/>
                  </a:ext>
                </a:extLst>
              </a:tr>
              <a:tr h="7033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845662"/>
                  </a:ext>
                </a:extLst>
              </a:tr>
              <a:tr h="93231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回部会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752620"/>
                  </a:ext>
                </a:extLst>
              </a:tr>
              <a:tr h="21981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924580"/>
                  </a:ext>
                </a:extLst>
              </a:tr>
              <a:tr h="27505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643338"/>
                  </a:ext>
                </a:extLst>
              </a:tr>
              <a:tr h="25829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102063"/>
                  </a:ext>
                </a:extLst>
              </a:tr>
              <a:tr h="24152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1178511"/>
                  </a:ext>
                </a:extLst>
              </a:tr>
              <a:tr h="2967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8785262"/>
                  </a:ext>
                </a:extLst>
              </a:tr>
              <a:tr h="5758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回部会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967657"/>
                  </a:ext>
                </a:extLst>
              </a:tr>
              <a:tr h="418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797044"/>
                  </a:ext>
                </a:extLst>
              </a:tr>
              <a:tr h="41809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5107192"/>
                  </a:ext>
                </a:extLst>
              </a:tr>
            </a:tbl>
          </a:graphicData>
        </a:graphic>
      </p:graphicFrame>
      <p:sp>
        <p:nvSpPr>
          <p:cNvPr id="21" name="タイトル 1"/>
          <p:cNvSpPr txBox="1">
            <a:spLocks/>
          </p:cNvSpPr>
          <p:nvPr/>
        </p:nvSpPr>
        <p:spPr>
          <a:xfrm>
            <a:off x="524035" y="254786"/>
            <a:ext cx="8229600" cy="49006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令和３年度 ケアマネジメント推進部会スケジュール</a:t>
            </a:r>
            <a:r>
              <a:rPr lang="ja-JP" altLang="en-US" sz="2700" b="1" dirty="0" smtClean="0">
                <a:solidFill>
                  <a:schemeClr val="bg1"/>
                </a:solidFill>
                <a:latin typeface="+mn-ea"/>
              </a:rPr>
              <a:t>　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4467786" y="2398534"/>
            <a:ext cx="357612" cy="3871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914655" y="2930120"/>
            <a:ext cx="3686790" cy="771726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●主任相談支援専門員の役割についての</a:t>
            </a:r>
            <a:r>
              <a:rPr lang="ja-JP" altLang="en-US" sz="1050" dirty="0">
                <a:solidFill>
                  <a:schemeClr val="tx1"/>
                </a:solidFill>
              </a:rPr>
              <a:t>検証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・課題の整理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　・</a:t>
            </a:r>
            <a:r>
              <a:rPr lang="ja-JP" altLang="en-US" sz="1050" dirty="0">
                <a:solidFill>
                  <a:schemeClr val="tx1"/>
                </a:solidFill>
              </a:rPr>
              <a:t>地域</a:t>
            </a:r>
            <a:r>
              <a:rPr lang="ja-JP" altLang="en-US" sz="1050" dirty="0" smtClean="0">
                <a:solidFill>
                  <a:schemeClr val="tx1"/>
                </a:solidFill>
              </a:rPr>
              <a:t>の相談支援体制における位置づけの整理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・市町村先進事例の報告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914655" y="5298091"/>
            <a:ext cx="3686791" cy="623328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●最終とりまとめ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・</a:t>
            </a:r>
            <a:r>
              <a:rPr lang="ja-JP" altLang="en-US" sz="1050" dirty="0" smtClean="0">
                <a:solidFill>
                  <a:schemeClr val="tx1"/>
                </a:solidFill>
              </a:rPr>
              <a:t>めざす姿及び各機関の役割の明確化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・相談支援専門員人材育成</a:t>
            </a:r>
            <a:r>
              <a:rPr lang="ja-JP" altLang="en-US" sz="1050" dirty="0" smtClean="0">
                <a:solidFill>
                  <a:schemeClr val="tx1"/>
                </a:solidFill>
              </a:rPr>
              <a:t>ビジョンの修正案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835696" y="6316827"/>
            <a:ext cx="4837709" cy="2842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市町村等への通知、ホームページ等での周知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101867" y="2207870"/>
            <a:ext cx="3312367" cy="558381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事務局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・市町村調査による先進的な取組事例へのヒアリング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903392" y="2965833"/>
            <a:ext cx="1662170" cy="47305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地域自立支援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協議会</a:t>
            </a:r>
            <a:endParaRPr lang="en-US" altLang="ja-JP" sz="9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情報交換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会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</a:rPr>
              <a:t>7/15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172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5087</TotalTime>
  <Words>389</Words>
  <Application>Microsoft Office PowerPoint</Application>
  <PresentationFormat>画面に合わせる (4:3)</PresentationFormat>
  <Paragraphs>66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Office ​​テーマ</vt:lpstr>
      <vt:lpstr>令和３年度 ケアマネジメント推進部会における検討事項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revision>364</cp:revision>
  <cp:lastPrinted>2021-03-12T07:31:15Z</cp:lastPrinted>
  <dcterms:created xsi:type="dcterms:W3CDTF">2014-05-26T00:08:15Z</dcterms:created>
  <dcterms:modified xsi:type="dcterms:W3CDTF">2021-07-28T06:40:05Z</dcterms:modified>
</cp:coreProperties>
</file>