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736" r:id="rId2"/>
  </p:sldMasterIdLst>
  <p:notesMasterIdLst>
    <p:notesMasterId r:id="rId17"/>
  </p:notesMasterIdLst>
  <p:sldIdLst>
    <p:sldId id="318" r:id="rId3"/>
    <p:sldId id="288" r:id="rId4"/>
    <p:sldId id="289" r:id="rId5"/>
    <p:sldId id="290" r:id="rId6"/>
    <p:sldId id="293" r:id="rId7"/>
    <p:sldId id="294" r:id="rId8"/>
    <p:sldId id="295" r:id="rId9"/>
    <p:sldId id="296" r:id="rId10"/>
    <p:sldId id="297" r:id="rId11"/>
    <p:sldId id="319" r:id="rId12"/>
    <p:sldId id="320" r:id="rId13"/>
    <p:sldId id="321" r:id="rId14"/>
    <p:sldId id="305" r:id="rId15"/>
    <p:sldId id="306"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8" autoAdjust="0"/>
    <p:restoredTop sz="92870" autoAdjust="0"/>
  </p:normalViewPr>
  <p:slideViewPr>
    <p:cSldViewPr snapToGrid="0">
      <p:cViewPr varScale="1">
        <p:scale>
          <a:sx n="70" d="100"/>
          <a:sy n="70" d="100"/>
        </p:scale>
        <p:origin x="1344" y="60"/>
      </p:cViewPr>
      <p:guideLst/>
    </p:cSldViewPr>
  </p:slideViewPr>
  <p:outlineViewPr>
    <p:cViewPr>
      <p:scale>
        <a:sx n="33" d="100"/>
        <a:sy n="33" d="100"/>
      </p:scale>
      <p:origin x="0" y="-3156"/>
    </p:cViewPr>
  </p:outlineViewPr>
  <p:notesTextViewPr>
    <p:cViewPr>
      <p:scale>
        <a:sx n="1" d="1"/>
        <a:sy n="1" d="1"/>
      </p:scale>
      <p:origin x="0" y="0"/>
    </p:cViewPr>
  </p:notesTextViewPr>
  <p:notesViewPr>
    <p:cSldViewPr snapToGrid="0">
      <p:cViewPr varScale="1">
        <p:scale>
          <a:sx n="53" d="100"/>
          <a:sy n="53" d="100"/>
        </p:scale>
        <p:origin x="29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vl1pPr>
          </a:lstStyle>
          <a:p>
            <a:fld id="{90C0813B-0EAD-4E4D-94B2-F581309AA2BD}" type="datetimeFigureOut">
              <a:rPr kumimoji="1" lang="ja-JP" altLang="en-US" smtClean="0"/>
              <a:t>2019/12/10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vl1pPr>
          </a:lstStyle>
          <a:p>
            <a:fld id="{3E9B0685-38E3-4601-8FBC-87D2DC2318DE}" type="slidenum">
              <a:rPr kumimoji="1" lang="ja-JP" altLang="en-US" smtClean="0"/>
              <a:t>‹#›</a:t>
            </a:fld>
            <a:endParaRPr kumimoji="1" lang="ja-JP" altLang="en-US"/>
          </a:p>
        </p:txBody>
      </p:sp>
    </p:spTree>
    <p:extLst>
      <p:ext uri="{BB962C8B-B14F-4D97-AF65-F5344CB8AC3E}">
        <p14:creationId xmlns:p14="http://schemas.microsoft.com/office/powerpoint/2010/main" val="2964924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13</a:t>
            </a:fld>
            <a:endParaRPr kumimoji="1" lang="ja-JP" altLang="en-US"/>
          </a:p>
        </p:txBody>
      </p:sp>
    </p:spTree>
    <p:extLst>
      <p:ext uri="{BB962C8B-B14F-4D97-AF65-F5344CB8AC3E}">
        <p14:creationId xmlns:p14="http://schemas.microsoft.com/office/powerpoint/2010/main" val="2105053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14</a:t>
            </a:fld>
            <a:endParaRPr kumimoji="1" lang="ja-JP" altLang="en-US"/>
          </a:p>
        </p:txBody>
      </p:sp>
    </p:spTree>
    <p:extLst>
      <p:ext uri="{BB962C8B-B14F-4D97-AF65-F5344CB8AC3E}">
        <p14:creationId xmlns:p14="http://schemas.microsoft.com/office/powerpoint/2010/main" val="200874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2019/12/10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37340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2019/12/10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1780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2019/12/10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246997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日付プレースホルダ 3"/>
          <p:cNvSpPr>
            <a:spLocks noGrp="1" noChangeArrowheads="1"/>
          </p:cNvSpPr>
          <p:nvPr>
            <p:ph type="dt" sz="half" idx="10"/>
          </p:nvPr>
        </p:nvSpPr>
        <p:spPr>
          <a:ln/>
        </p:spPr>
        <p:txBody>
          <a:bodyPr/>
          <a:lstStyle>
            <a:lvl1pPr>
              <a:defRPr/>
            </a:lvl1pPr>
          </a:lstStyle>
          <a:p>
            <a:pPr>
              <a:defRPr/>
            </a:pPr>
            <a:fld id="{68C78CEB-9CF4-4670-8930-690B1F1EC834}" type="datetime1">
              <a:rPr lang="ja-JP" altLang="en-US" smtClean="0"/>
              <a:t>2019/12/10</a:t>
            </a:fld>
            <a:endParaRPr lang="ja-JP" altLang="en-US" sz="1662">
              <a:solidFill>
                <a:schemeClr val="tx1"/>
              </a:solidFill>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pPr>
              <a:defRPr/>
            </a:pPr>
            <a:fld id="{59DCADD6-EAD8-482C-AF59-1BC07AF25A5E}" type="slidenum">
              <a:rPr lang="ja-JP" altLang="en-US"/>
              <a:pPr>
                <a:defRPr/>
              </a:pPr>
              <a:t>‹#›</a:t>
            </a:fld>
            <a:endParaRPr lang="ja-JP" altLang="en-US" sz="1662">
              <a:solidFill>
                <a:schemeClr val="tx1"/>
              </a:solidFill>
            </a:endParaRPr>
          </a:p>
        </p:txBody>
      </p:sp>
    </p:spTree>
    <p:extLst>
      <p:ext uri="{BB962C8B-B14F-4D97-AF65-F5344CB8AC3E}">
        <p14:creationId xmlns:p14="http://schemas.microsoft.com/office/powerpoint/2010/main" val="303117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2019/12/10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685871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2019/12/10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893867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2019/12/10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574179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2019/12/10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03712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2019/12/10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133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2019/12/10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42100180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2019/12/10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1771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2019/12/10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24660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2019/12/10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8399523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2019/12/10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21469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2019/12/10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7287673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2019/12/10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55954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2019/12/10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81348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2019/12/10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15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2019/12/10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38789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2019/12/10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12162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2019/12/10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21659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2019/12/10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24994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2019/12/10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285798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2019/12/10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23560679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2019/12/10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8440493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2C60DF-5D73-46A2-8FFF-B4A756D3B2D0}"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3" name="タイトル 1"/>
          <p:cNvSpPr txBox="1">
            <a:spLocks/>
          </p:cNvSpPr>
          <p:nvPr/>
        </p:nvSpPr>
        <p:spPr>
          <a:xfrm>
            <a:off x="40944" y="789429"/>
            <a:ext cx="8967345" cy="360000"/>
          </a:xfrm>
          <a:prstGeom prst="rect">
            <a:avLst/>
          </a:prstGeom>
        </p:spPr>
        <p:style>
          <a:lnRef idx="1">
            <a:schemeClr val="accent5"/>
          </a:lnRef>
          <a:fillRef idx="3">
            <a:schemeClr val="accent5"/>
          </a:fillRef>
          <a:effectRef idx="2">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r>
              <a:rPr lang="ja-JP" altLang="en-US" sz="2000" b="1" dirty="0">
                <a:solidFill>
                  <a:prstClr val="white"/>
                </a:solidFill>
                <a:latin typeface="Meiryo UI" panose="020B0604030504040204" pitchFamily="50" charset="-128"/>
                <a:ea typeface="Meiryo UI" panose="020B0604030504040204" pitchFamily="50" charset="-128"/>
              </a:rPr>
              <a:t>相談</a:t>
            </a:r>
            <a:r>
              <a:rPr lang="ja-JP" altLang="en-US" sz="2000" b="1" dirty="0" smtClean="0">
                <a:solidFill>
                  <a:prstClr val="white"/>
                </a:solidFill>
                <a:latin typeface="Meiryo UI" panose="020B0604030504040204" pitchFamily="50" charset="-128"/>
                <a:ea typeface="Meiryo UI" panose="020B0604030504040204" pitchFamily="50" charset="-128"/>
              </a:rPr>
              <a:t>支援専門員研修</a:t>
            </a:r>
            <a:r>
              <a:rPr lang="ja-JP" altLang="en-US" sz="2000" b="1" dirty="0">
                <a:solidFill>
                  <a:prstClr val="white"/>
                </a:solidFill>
                <a:latin typeface="Meiryo UI" panose="020B0604030504040204" pitchFamily="50" charset="-128"/>
                <a:ea typeface="Meiryo UI" panose="020B0604030504040204" pitchFamily="50" charset="-128"/>
              </a:rPr>
              <a:t>制度の見直しについて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7402404" y="306479"/>
            <a:ext cx="1584176"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参考資料１</a:t>
            </a:r>
            <a:r>
              <a:rPr kumimoji="1" lang="ja-JP" altLang="en-US" sz="18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コンテンツ プレースホルダー 2"/>
          <p:cNvSpPr txBox="1">
            <a:spLocks/>
          </p:cNvSpPr>
          <p:nvPr/>
        </p:nvSpPr>
        <p:spPr>
          <a:xfrm>
            <a:off x="533115" y="2132894"/>
            <a:ext cx="7886700" cy="1920491"/>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検討の経緯</a:t>
            </a:r>
            <a:endParaRPr lang="en-US" altLang="ja-JP" sz="18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smtClean="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smtClean="0">
                <a:latin typeface="Meiryo UI" panose="020B0604030504040204" pitchFamily="50" charset="-128"/>
                <a:ea typeface="Meiryo UI" panose="020B0604030504040204" pitchFamily="50" charset="-128"/>
              </a:rPr>
              <a:t>■相談支援専門員の研修制度の見直しについて </a:t>
            </a:r>
            <a:endParaRPr lang="en-US" altLang="ja-JP" sz="18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18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smtClean="0">
                <a:latin typeface="Meiryo UI" panose="020B0604030504040204" pitchFamily="50" charset="-128"/>
                <a:ea typeface="Meiryo UI" panose="020B0604030504040204" pitchFamily="50" charset="-128"/>
              </a:rPr>
              <a:t>（</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a:t>
            </a:r>
            <a:r>
              <a:rPr lang="zh-TW" altLang="en-US" sz="1800" dirty="0" smtClean="0">
                <a:latin typeface="Meiryo UI" panose="020B0604030504040204" pitchFamily="50" charset="-128"/>
                <a:ea typeface="Meiryo UI" panose="020B0604030504040204" pitchFamily="50" charset="-128"/>
              </a:rPr>
              <a:t>令和元年度相談支援従事者指導者養成研修会</a:t>
            </a:r>
            <a:r>
              <a:rPr lang="ja-JP" altLang="en-US" sz="1800" dirty="0" smtClean="0">
                <a:latin typeface="Meiryo UI" panose="020B0604030504040204" pitchFamily="50" charset="-128"/>
                <a:ea typeface="Meiryo UI" panose="020B0604030504040204" pitchFamily="50" charset="-128"/>
              </a:rPr>
              <a:t>」の配布資料より抜粋）</a:t>
            </a:r>
            <a:endParaRPr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7659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371141"/>
            <a:ext cx="8416950" cy="3413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846"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相談支援の質の向上に向けた検討会ワーキンググループについて</a:t>
            </a:r>
          </a:p>
        </p:txBody>
      </p:sp>
      <p:sp>
        <p:nvSpPr>
          <p:cNvPr id="6" name="正方形/長方形 5"/>
          <p:cNvSpPr/>
          <p:nvPr/>
        </p:nvSpPr>
        <p:spPr>
          <a:xfrm>
            <a:off x="335914" y="1061324"/>
            <a:ext cx="8440615" cy="179752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662" dirty="0" smtClean="0"/>
          </a:p>
          <a:p>
            <a:pPr marL="167058"/>
            <a:r>
              <a:rPr lang="ja-JP" altLang="en-US" sz="1662" dirty="0"/>
              <a:t>　</a:t>
            </a:r>
            <a:r>
              <a:rPr lang="ja-JP" altLang="en-US" sz="1477" dirty="0"/>
              <a:t>平成</a:t>
            </a:r>
            <a:r>
              <a:rPr lang="en-US" altLang="ja-JP" sz="1477" dirty="0"/>
              <a:t>30</a:t>
            </a:r>
            <a:r>
              <a:rPr lang="ja-JP" altLang="en-US" sz="1477" dirty="0"/>
              <a:t>年</a:t>
            </a:r>
            <a:r>
              <a:rPr lang="en-US" altLang="ja-JP" sz="1477" dirty="0"/>
              <a:t>10</a:t>
            </a:r>
            <a:r>
              <a:rPr lang="ja-JP" altLang="en-US" sz="1477" dirty="0"/>
              <a:t>月の社会保障審議会障害者部会において、研修項目や障害当事者の負担軽減等についての議論が行われた。これを受け、</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年２月から３月に「相談支援の質の向上に向けた検討会」を開催し、取りまとめ</a:t>
            </a:r>
            <a:r>
              <a:rPr lang="en-US" altLang="ja-JP" sz="1477" dirty="0">
                <a:latin typeface="+mj-ea"/>
                <a:ea typeface="+mj-ea"/>
              </a:rPr>
              <a:t>(</a:t>
            </a:r>
            <a:r>
              <a:rPr lang="ja-JP" altLang="en-US" sz="1477" dirty="0">
                <a:latin typeface="+mj-ea"/>
                <a:ea typeface="+mj-ea"/>
              </a:rPr>
              <a:t>平成</a:t>
            </a:r>
            <a:r>
              <a:rPr lang="en-US" altLang="ja-JP" sz="1477" dirty="0">
                <a:latin typeface="+mj-ea"/>
                <a:ea typeface="+mj-ea"/>
              </a:rPr>
              <a:t>31</a:t>
            </a:r>
            <a:r>
              <a:rPr lang="ja-JP" altLang="en-US" sz="1477" dirty="0">
                <a:latin typeface="+mj-ea"/>
                <a:ea typeface="+mj-ea"/>
              </a:rPr>
              <a:t>年４月</a:t>
            </a:r>
            <a:r>
              <a:rPr lang="en-US" altLang="ja-JP" sz="1477" dirty="0">
                <a:latin typeface="+mj-ea"/>
                <a:ea typeface="+mj-ea"/>
              </a:rPr>
              <a:t>10</a:t>
            </a:r>
            <a:r>
              <a:rPr lang="ja-JP" altLang="en-US" sz="1477" dirty="0">
                <a:latin typeface="+mj-ea"/>
                <a:ea typeface="+mj-ea"/>
              </a:rPr>
              <a:t>日</a:t>
            </a:r>
            <a:r>
              <a:rPr lang="en-US" altLang="ja-JP" sz="1477" dirty="0">
                <a:latin typeface="+mj-ea"/>
                <a:ea typeface="+mj-ea"/>
              </a:rPr>
              <a:t>)</a:t>
            </a:r>
            <a:r>
              <a:rPr lang="ja-JP" altLang="en-US" sz="1477" dirty="0">
                <a:latin typeface="+mj-ea"/>
                <a:ea typeface="+mj-ea"/>
              </a:rPr>
              <a:t>を行った。</a:t>
            </a:r>
            <a:endParaRPr lang="en-US" altLang="ja-JP" sz="1477" dirty="0">
              <a:latin typeface="+mj-ea"/>
              <a:ea typeface="+mj-ea"/>
            </a:endParaRPr>
          </a:p>
          <a:p>
            <a:pPr marL="167058"/>
            <a:r>
              <a:rPr lang="ja-JP" altLang="en-US" sz="1477" dirty="0">
                <a:latin typeface="+mj-ea"/>
                <a:ea typeface="+mj-ea"/>
              </a:rPr>
              <a:t>　　取りまとめにおいて、「相談支援従事者指導者養成研修検討委員に障害当事者委員を増員し研修内容等の検討を行うこと」とされたことから、関係者によるワーキンググループを開催し具体的な検討を行う。</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0" name="正方形/長方形 9"/>
          <p:cNvSpPr/>
          <p:nvPr/>
        </p:nvSpPr>
        <p:spPr>
          <a:xfrm>
            <a:off x="335914" y="5882198"/>
            <a:ext cx="8440614" cy="379636"/>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４　委員構成等（別添）</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11" name="正方形/長方形 10"/>
          <p:cNvSpPr/>
          <p:nvPr/>
        </p:nvSpPr>
        <p:spPr>
          <a:xfrm>
            <a:off x="335913" y="3123416"/>
            <a:ext cx="8440615" cy="156988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２　主な検討事項</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a:lnSpc>
                <a:spcPts val="600"/>
              </a:lnSpc>
            </a:pPr>
            <a:endParaRPr lang="en-US" altLang="ja-JP" sz="1477"/>
          </a:p>
          <a:p>
            <a:pPr marL="167058"/>
            <a:r>
              <a:rPr lang="ja-JP" altLang="en-US" sz="1477" smtClean="0"/>
              <a:t>（</a:t>
            </a:r>
            <a:r>
              <a:rPr lang="ja-JP" altLang="en-US" sz="1477" dirty="0"/>
              <a:t>１）国における研修の実施内容</a:t>
            </a:r>
            <a:endParaRPr lang="en-US" altLang="ja-JP" sz="1477" dirty="0"/>
          </a:p>
          <a:p>
            <a:pPr marL="167058"/>
            <a:r>
              <a:rPr lang="ja-JP" altLang="en-US" sz="1477" dirty="0"/>
              <a:t>　　 相談支援専門員に対する研修会の実施にあたり必要となる具体的な研修内容等について</a:t>
            </a:r>
            <a:endParaRPr lang="en-US" altLang="ja-JP" sz="1477" dirty="0"/>
          </a:p>
          <a:p>
            <a:pPr marL="167058"/>
            <a:r>
              <a:rPr lang="ja-JP" altLang="en-US" sz="1477" dirty="0"/>
              <a:t>（２）研修資料等</a:t>
            </a:r>
          </a:p>
          <a:p>
            <a:pPr marL="334116" indent="-167058"/>
            <a:r>
              <a:rPr lang="ja-JP" altLang="en-US" sz="1477" dirty="0"/>
              <a:t>       国及び都道府県において研修を実施するにあたり必要となる研修資料（講師向けガイドライン、研修</a:t>
            </a:r>
            <a:r>
              <a:rPr lang="ja-JP" altLang="en-US" sz="1477" dirty="0">
                <a:solidFill>
                  <a:schemeClr val="tx1"/>
                </a:solidFill>
              </a:rPr>
              <a:t>用教材や補助資料の参考例等）の作成等について</a:t>
            </a:r>
          </a:p>
        </p:txBody>
      </p:sp>
      <p:sp>
        <p:nvSpPr>
          <p:cNvPr id="13" name="正方形/長方形 12"/>
          <p:cNvSpPr/>
          <p:nvPr/>
        </p:nvSpPr>
        <p:spPr>
          <a:xfrm>
            <a:off x="335914" y="4943648"/>
            <a:ext cx="8440614" cy="692047"/>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7058" indent="-167058">
              <a:defRPr/>
            </a:pPr>
            <a:r>
              <a:rPr lang="ja-JP" altLang="en-US" sz="1477" u="sng" dirty="0">
                <a:solidFill>
                  <a:prstClr val="black"/>
                </a:solidFill>
                <a:latin typeface="ＤＦ特太ゴシック体" panose="020B0509000000000000" pitchFamily="49" charset="-128"/>
                <a:ea typeface="ＤＦ特太ゴシック体" panose="020B0509000000000000" pitchFamily="49" charset="-128"/>
              </a:rPr>
              <a:t>３　スケジュール</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lnSpc>
                <a:spcPts val="600"/>
              </a:lnSpc>
              <a:defRPr/>
            </a:pPr>
            <a:endParaRPr lang="en-US" altLang="ja-JP" sz="1477" smtClean="0">
              <a:solidFill>
                <a:prstClr val="black"/>
              </a:solidFill>
              <a:latin typeface="+mn-ea"/>
            </a:endParaRPr>
          </a:p>
          <a:p>
            <a:pPr marL="167058" indent="-167058">
              <a:defRPr/>
            </a:pPr>
            <a:r>
              <a:rPr lang="ja-JP" altLang="en-US" sz="1477" dirty="0">
                <a:solidFill>
                  <a:prstClr val="black"/>
                </a:solidFill>
                <a:latin typeface="+mn-ea"/>
              </a:rPr>
              <a:t>　　令和元年６月に第１回を開催し、令和元年度中を目途に４回程度開催する予定。</a:t>
            </a:r>
            <a:endParaRPr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167058" indent="-167058">
              <a:defRPr/>
            </a:pPr>
            <a:endParaRPr lang="ja-JP" altLang="ja-JP" sz="1477"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10</a:t>
            </a:fld>
            <a:endParaRPr kumimoji="1" lang="ja-JP" altLang="en-US"/>
          </a:p>
        </p:txBody>
      </p:sp>
    </p:spTree>
    <p:extLst>
      <p:ext uri="{BB962C8B-B14F-4D97-AF65-F5344CB8AC3E}">
        <p14:creationId xmlns:p14="http://schemas.microsoft.com/office/powerpoint/2010/main" val="791245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44648" y="4662392"/>
            <a:ext cx="3921369" cy="2078976"/>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dirty="0">
                <a:solidFill>
                  <a:srgbClr val="CC0000"/>
                </a:solidFill>
              </a:rPr>
              <a:t>研 修 の 修了</a:t>
            </a:r>
          </a:p>
        </p:txBody>
      </p:sp>
      <p:sp>
        <p:nvSpPr>
          <p:cNvPr id="37891" name="AutoShape 4"/>
          <p:cNvSpPr>
            <a:spLocks noChangeArrowheads="1"/>
          </p:cNvSpPr>
          <p:nvPr/>
        </p:nvSpPr>
        <p:spPr bwMode="auto">
          <a:xfrm>
            <a:off x="4638183" y="54521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600">
              <a:solidFill>
                <a:srgbClr val="000000"/>
              </a:solidFill>
            </a:endParaRPr>
          </a:p>
        </p:txBody>
      </p:sp>
      <p:sp>
        <p:nvSpPr>
          <p:cNvPr id="37892" name="AutoShape 5"/>
          <p:cNvSpPr>
            <a:spLocks noChangeArrowheads="1"/>
          </p:cNvSpPr>
          <p:nvPr/>
        </p:nvSpPr>
        <p:spPr bwMode="auto">
          <a:xfrm>
            <a:off x="2358053" y="5571617"/>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200">
              <a:solidFill>
                <a:srgbClr val="000000"/>
              </a:solidFill>
            </a:endParaRPr>
          </a:p>
        </p:txBody>
      </p:sp>
      <p:sp>
        <p:nvSpPr>
          <p:cNvPr id="37893" name="Rectangle 6"/>
          <p:cNvSpPr>
            <a:spLocks noChangeArrowheads="1"/>
          </p:cNvSpPr>
          <p:nvPr/>
        </p:nvSpPr>
        <p:spPr bwMode="auto">
          <a:xfrm>
            <a:off x="5169894" y="4985100"/>
            <a:ext cx="1462454" cy="1512888"/>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５年ごとに</a:t>
            </a: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「相談支援従事者現任研修」</a:t>
            </a:r>
            <a:endParaRPr lang="en-US" altLang="ja-JP" sz="1400" dirty="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smtClean="0">
                <a:solidFill>
                  <a:srgbClr val="000000"/>
                </a:solidFill>
                <a:latin typeface="MS UI Gothic" panose="020B0600070205080204" pitchFamily="50" charset="-128"/>
                <a:ea typeface="MS UI Gothic" panose="020B0600070205080204" pitchFamily="50" charset="-128"/>
              </a:rPr>
              <a:t>を</a:t>
            </a:r>
            <a:r>
              <a:rPr lang="ja-JP" altLang="en-US" sz="1400" dirty="0">
                <a:solidFill>
                  <a:srgbClr val="000000"/>
                </a:solidFill>
                <a:latin typeface="MS UI Gothic" panose="020B0600070205080204" pitchFamily="50" charset="-128"/>
                <a:ea typeface="MS UI Gothic" panose="020B0600070205080204" pitchFamily="50" charset="-128"/>
              </a:rPr>
              <a:t>受講</a:t>
            </a:r>
            <a:r>
              <a:rPr lang="en-US" altLang="ja-JP" sz="1400" dirty="0">
                <a:solidFill>
                  <a:srgbClr val="000000"/>
                </a:solidFill>
                <a:latin typeface="MS UI Gothic" panose="020B0600070205080204" pitchFamily="50" charset="-128"/>
                <a:ea typeface="MS UI Gothic" panose="020B0600070205080204" pitchFamily="50" charset="-128"/>
              </a:rPr>
              <a:t/>
            </a:r>
            <a:br>
              <a:rPr lang="en-US" altLang="ja-JP" sz="1400" dirty="0">
                <a:solidFill>
                  <a:srgbClr val="000000"/>
                </a:solidFill>
                <a:latin typeface="MS UI Gothic" panose="020B0600070205080204" pitchFamily="50" charset="-128"/>
                <a:ea typeface="MS UI Gothic" panose="020B0600070205080204" pitchFamily="50" charset="-128"/>
              </a:rPr>
            </a:br>
            <a:r>
              <a:rPr lang="ja-JP" altLang="en-US" sz="1400" dirty="0">
                <a:solidFill>
                  <a:srgbClr val="000000"/>
                </a:solidFill>
                <a:latin typeface="MS UI Gothic" panose="020B0600070205080204" pitchFamily="50" charset="-128"/>
                <a:ea typeface="MS UI Gothic" panose="020B0600070205080204" pitchFamily="50" charset="-128"/>
              </a:rPr>
              <a:t>（１８時間）</a:t>
            </a:r>
          </a:p>
        </p:txBody>
      </p:sp>
      <p:sp>
        <p:nvSpPr>
          <p:cNvPr id="37894" name="Rectangle 7"/>
          <p:cNvSpPr>
            <a:spLocks noChangeArrowheads="1"/>
          </p:cNvSpPr>
          <p:nvPr/>
        </p:nvSpPr>
        <p:spPr bwMode="auto">
          <a:xfrm>
            <a:off x="7361531" y="4662392"/>
            <a:ext cx="1529862" cy="2078975"/>
          </a:xfrm>
          <a:prstGeom prst="rect">
            <a:avLst/>
          </a:prstGeom>
          <a:solidFill>
            <a:srgbClr val="FFCC99">
              <a:alpha val="79999"/>
            </a:srgbClr>
          </a:solidFill>
          <a:ln w="9525">
            <a:solidFill>
              <a:schemeClr val="tx1"/>
            </a:solidFill>
            <a:miter lim="800000"/>
            <a:headEnd/>
            <a:tailEnd/>
          </a:ln>
        </p:spPr>
        <p:txBody>
          <a:bodyPr anchor="ctr"/>
          <a:lstStyle/>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相談支援</a:t>
            </a:r>
            <a:endParaRPr lang="en-US" altLang="ja-JP" sz="1600" dirty="0">
              <a:solidFill>
                <a:srgbClr val="CC0000"/>
              </a:solidFill>
              <a:latin typeface="MS UI Gothic" panose="020B0600070205080204" pitchFamily="50" charset="-128"/>
              <a:ea typeface="MS UI Gothic" panose="020B0600070205080204" pitchFamily="50" charset="-128"/>
            </a:endParaRPr>
          </a:p>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専門員</a:t>
            </a:r>
            <a:endParaRPr lang="en-US" altLang="ja-JP" sz="1600" dirty="0">
              <a:solidFill>
                <a:srgbClr val="CC0000"/>
              </a:solidFill>
              <a:latin typeface="MS UI Gothic" panose="020B0600070205080204" pitchFamily="50" charset="-128"/>
              <a:ea typeface="MS UI Gothic" panose="020B0600070205080204" pitchFamily="50" charset="-128"/>
            </a:endParaRPr>
          </a:p>
          <a:p>
            <a:pPr algn="ctr" fontAlgn="base">
              <a:spcBef>
                <a:spcPct val="0"/>
              </a:spcBef>
              <a:spcAft>
                <a:spcPct val="0"/>
              </a:spcAft>
            </a:pPr>
            <a:r>
              <a:rPr lang="ja-JP" altLang="en-US" sz="1600" dirty="0">
                <a:solidFill>
                  <a:srgbClr val="CC0000"/>
                </a:solidFill>
                <a:latin typeface="MS UI Gothic" panose="020B0600070205080204" pitchFamily="50" charset="-128"/>
                <a:ea typeface="MS UI Gothic" panose="020B0600070205080204" pitchFamily="50" charset="-128"/>
              </a:rPr>
              <a:t>として配置</a:t>
            </a:r>
          </a:p>
        </p:txBody>
      </p:sp>
      <p:sp>
        <p:nvSpPr>
          <p:cNvPr id="37895" name="Rectangle 8"/>
          <p:cNvSpPr>
            <a:spLocks noChangeArrowheads="1"/>
          </p:cNvSpPr>
          <p:nvPr/>
        </p:nvSpPr>
        <p:spPr bwMode="auto">
          <a:xfrm>
            <a:off x="252051" y="4667106"/>
            <a:ext cx="2014904" cy="2078169"/>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200" dirty="0">
                <a:solidFill>
                  <a:srgbClr val="000000"/>
                </a:solidFill>
                <a:latin typeface="MS UI Gothic" panose="020B0600070205080204" pitchFamily="50" charset="-128"/>
                <a:ea typeface="MS UI Gothic" panose="020B0600070205080204" pitchFamily="50" charset="-128"/>
              </a:rPr>
              <a:t>          </a:t>
            </a:r>
            <a:r>
              <a:rPr lang="ja-JP" altLang="en-US" dirty="0">
                <a:solidFill>
                  <a:srgbClr val="CC0000"/>
                </a:solidFill>
                <a:latin typeface="MS UI Gothic" panose="020B0600070205080204" pitchFamily="50" charset="-128"/>
                <a:ea typeface="MS UI Gothic" panose="020B0600070205080204" pitchFamily="50" charset="-128"/>
              </a:rPr>
              <a:t>実 務 経 験</a:t>
            </a:r>
            <a:endParaRPr lang="en-US" altLang="ja-JP" dirty="0">
              <a:solidFill>
                <a:srgbClr val="CC0000"/>
              </a:solidFill>
              <a:latin typeface="MS UI Gothic" panose="020B0600070205080204" pitchFamily="50" charset="-128"/>
              <a:ea typeface="MS UI Gothic" panose="020B0600070205080204" pitchFamily="50" charset="-128"/>
            </a:endParaRPr>
          </a:p>
          <a:p>
            <a:pPr fontAlgn="base">
              <a:spcBef>
                <a:spcPct val="0"/>
              </a:spcBef>
              <a:spcAft>
                <a:spcPct val="0"/>
              </a:spcAft>
            </a:pPr>
            <a:endParaRPr lang="ja-JP" altLang="en-US" sz="1200" dirty="0">
              <a:solidFill>
                <a:srgbClr val="000000"/>
              </a:solidFill>
              <a:latin typeface="MS UI Gothic" panose="020B0600070205080204" pitchFamily="50" charset="-128"/>
              <a:ea typeface="MS UI Gothic" panose="020B0600070205080204" pitchFamily="50" charset="-128"/>
            </a:endParaRPr>
          </a:p>
          <a:p>
            <a:pPr fontAlgn="base">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障害者の保健・医療・福祉・就労・教育の分野における直接支援・相談支援などの業務における実務経験（３～１０年）</a:t>
            </a:r>
          </a:p>
        </p:txBody>
      </p:sp>
      <p:sp>
        <p:nvSpPr>
          <p:cNvPr id="37896" name="AutoShape 9"/>
          <p:cNvSpPr>
            <a:spLocks noChangeArrowheads="1"/>
          </p:cNvSpPr>
          <p:nvPr/>
        </p:nvSpPr>
        <p:spPr bwMode="auto">
          <a:xfrm rot="5400000">
            <a:off x="6797390" y="5383563"/>
            <a:ext cx="503237" cy="43375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anchor="ctr"/>
          <a:lstStyle/>
          <a:p>
            <a:pPr fontAlgn="base">
              <a:spcBef>
                <a:spcPct val="0"/>
              </a:spcBef>
              <a:spcAft>
                <a:spcPct val="0"/>
              </a:spcAft>
            </a:pPr>
            <a:endParaRPr lang="ja-JP" altLang="en-US" sz="1200">
              <a:solidFill>
                <a:srgbClr val="000000"/>
              </a:solidFill>
            </a:endParaRPr>
          </a:p>
        </p:txBody>
      </p:sp>
      <p:sp>
        <p:nvSpPr>
          <p:cNvPr id="37897" name="Rectangle 10"/>
          <p:cNvSpPr>
            <a:spLocks noChangeArrowheads="1"/>
          </p:cNvSpPr>
          <p:nvPr/>
        </p:nvSpPr>
        <p:spPr bwMode="auto">
          <a:xfrm>
            <a:off x="2987920" y="4986690"/>
            <a:ext cx="1518138" cy="150971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初年度に</a:t>
            </a: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「相談支援従事者初任者研修」</a:t>
            </a:r>
            <a:r>
              <a:rPr lang="ja-JP" altLang="en-US" sz="1400" dirty="0" smtClean="0">
                <a:solidFill>
                  <a:srgbClr val="000000"/>
                </a:solidFill>
                <a:latin typeface="MS UI Gothic" panose="020B0600070205080204" pitchFamily="50" charset="-128"/>
                <a:ea typeface="MS UI Gothic" panose="020B0600070205080204" pitchFamily="50" charset="-128"/>
              </a:rPr>
              <a:t>を</a:t>
            </a:r>
            <a:endParaRPr lang="en-US" altLang="ja-JP" sz="14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受講</a:t>
            </a:r>
            <a:endParaRPr lang="en-US" altLang="ja-JP" sz="1400" dirty="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MS UI Gothic" panose="020B0600070205080204" pitchFamily="50" charset="-128"/>
                <a:ea typeface="MS UI Gothic" panose="020B0600070205080204" pitchFamily="50" charset="-128"/>
              </a:rPr>
              <a:t>（３１．５時間）</a:t>
            </a:r>
            <a:endParaRPr lang="en-US" altLang="ja-JP" sz="1400" dirty="0">
              <a:solidFill>
                <a:srgbClr val="000000"/>
              </a:solidFill>
              <a:latin typeface="MS UI Gothic" panose="020B0600070205080204" pitchFamily="50" charset="-128"/>
              <a:ea typeface="MS UI Gothic" panose="020B0600070205080204" pitchFamily="50" charset="-128"/>
            </a:endParaRPr>
          </a:p>
        </p:txBody>
      </p:sp>
      <p:sp>
        <p:nvSpPr>
          <p:cNvPr id="431118" name="AutoShape 14"/>
          <p:cNvSpPr>
            <a:spLocks noChangeArrowheads="1"/>
          </p:cNvSpPr>
          <p:nvPr/>
        </p:nvSpPr>
        <p:spPr bwMode="auto">
          <a:xfrm>
            <a:off x="800781" y="116632"/>
            <a:ext cx="7556794" cy="375529"/>
          </a:xfrm>
          <a:prstGeom prst="roundRect">
            <a:avLst>
              <a:gd name="adj" fmla="val 26537"/>
            </a:avLst>
          </a:prstGeom>
          <a:solidFill>
            <a:srgbClr val="FFFFFF"/>
          </a:solidFill>
          <a:ln w="38100" cmpd="thickThin">
            <a:solidFill>
              <a:schemeClr val="bg1"/>
            </a:solidFill>
            <a:round/>
            <a:headEnd/>
            <a:tailEnd/>
          </a:ln>
          <a:effectLst/>
        </p:spPr>
        <p:txBody>
          <a:bodyPr lIns="91407" tIns="45704" rIns="91407" bIns="45704" anchor="ctr"/>
          <a:lstStyle/>
          <a:p>
            <a:pPr algn="ctr" fontAlgn="base">
              <a:spcBef>
                <a:spcPct val="0"/>
              </a:spcBef>
              <a:spcAft>
                <a:spcPct val="0"/>
              </a:spcAft>
              <a:defRPr/>
            </a:pPr>
            <a:r>
              <a:rPr lang="ja-JP" altLang="en-US" sz="2400" dirty="0">
                <a:solidFill>
                  <a:srgbClr val="000000"/>
                </a:solidFill>
                <a:latin typeface="ＤＨＰ特太ゴシック体" panose="020B0500000000000000" pitchFamily="50" charset="-128"/>
                <a:ea typeface="ＤＨＰ特太ゴシック体" panose="020B0500000000000000" pitchFamily="50" charset="-128"/>
              </a:rPr>
              <a:t>相談支援専門員に</a:t>
            </a:r>
            <a:r>
              <a:rPr lang="ja-JP" altLang="en-US" sz="2400" dirty="0" smtClean="0">
                <a:solidFill>
                  <a:srgbClr val="000000"/>
                </a:solidFill>
                <a:latin typeface="ＤＨＰ特太ゴシック体" panose="020B0500000000000000" pitchFamily="50" charset="-128"/>
                <a:ea typeface="ＤＨＰ特太ゴシック体" panose="020B0500000000000000" pitchFamily="50" charset="-128"/>
              </a:rPr>
              <a:t>ついて（現行）</a:t>
            </a:r>
            <a:endParaRPr lang="ja-JP" altLang="en-US" sz="2400" dirty="0">
              <a:solidFill>
                <a:srgbClr val="000000"/>
              </a:solidFill>
              <a:latin typeface="ＤＨＰ特太ゴシック体" panose="020B0500000000000000" pitchFamily="50" charset="-128"/>
              <a:ea typeface="ＤＨＰ特太ゴシック体" panose="020B0500000000000000" pitchFamily="50" charset="-128"/>
            </a:endParaRPr>
          </a:p>
        </p:txBody>
      </p:sp>
      <p:sp>
        <p:nvSpPr>
          <p:cNvPr id="15" name="正方形/長方形 14"/>
          <p:cNvSpPr/>
          <p:nvPr/>
        </p:nvSpPr>
        <p:spPr bwMode="auto">
          <a:xfrm>
            <a:off x="35496" y="692696"/>
            <a:ext cx="9025417" cy="34333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6804" tIns="7359" rIns="36804" bIns="7359"/>
          <a:lstStyle/>
          <a:p>
            <a:pPr marL="355600" indent="-355600"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（基準）</a:t>
            </a:r>
          </a:p>
          <a:p>
            <a:pPr marL="355600" indent="-355600"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指定</a:t>
            </a:r>
            <a:r>
              <a:rPr lang="ja-JP" altLang="en-US" sz="1400" dirty="0">
                <a:latin typeface="Meiryo UI" panose="020B0604030504040204" pitchFamily="50" charset="-128"/>
                <a:ea typeface="Meiryo UI" panose="020B0604030504040204" pitchFamily="50" charset="-128"/>
                <a:cs typeface="ＭＳ ゴシック"/>
              </a:rPr>
              <a:t>計画相談支援事業所・指定障害児相談支援事業所ごとに管理者及び相談支援</a:t>
            </a:r>
            <a:r>
              <a:rPr lang="ja-JP" altLang="en-US" sz="1400" dirty="0" smtClean="0">
                <a:latin typeface="Meiryo UI" panose="020B0604030504040204" pitchFamily="50" charset="-128"/>
                <a:ea typeface="Meiryo UI" panose="020B0604030504040204" pitchFamily="50" charset="-128"/>
                <a:cs typeface="ＭＳ ゴシック"/>
              </a:rPr>
              <a:t>専門員を</a:t>
            </a:r>
            <a:r>
              <a:rPr lang="ja-JP" altLang="en-US" sz="1400" dirty="0">
                <a:latin typeface="Meiryo UI" panose="020B0604030504040204" pitchFamily="50" charset="-128"/>
                <a:ea typeface="Meiryo UI" panose="020B0604030504040204" pitchFamily="50" charset="-128"/>
                <a:cs typeface="ＭＳ ゴシック"/>
              </a:rPr>
              <a:t>配置。</a:t>
            </a:r>
          </a:p>
          <a:p>
            <a:pPr marL="355600" indent="-355600" fontAlgn="base">
              <a:spcAft>
                <a:spcPct val="0"/>
              </a:spcAft>
              <a:defRPr/>
            </a:pPr>
            <a:endParaRPr lang="en-US" altLang="ja-JP" sz="1400" dirty="0" smtClean="0">
              <a:latin typeface="Meiryo UI" panose="020B0604030504040204" pitchFamily="50" charset="-128"/>
              <a:ea typeface="Meiryo UI" panose="020B0604030504040204" pitchFamily="50" charset="-128"/>
              <a:cs typeface="ＭＳ ゴシック"/>
            </a:endParaRPr>
          </a:p>
          <a:p>
            <a:pPr marL="355600" indent="-355600" fontAlgn="base">
              <a:spcAft>
                <a:spcPct val="0"/>
              </a:spcAft>
              <a:defRPr/>
            </a:pPr>
            <a:r>
              <a:rPr lang="ja-JP" altLang="en-US" sz="1400" dirty="0" smtClean="0">
                <a:latin typeface="Meiryo UI" panose="020B0604030504040204" pitchFamily="50" charset="-128"/>
                <a:ea typeface="Meiryo UI" panose="020B0604030504040204" pitchFamily="50" charset="-128"/>
                <a:cs typeface="ＭＳ ゴシック"/>
              </a:rPr>
              <a:t>（</a:t>
            </a:r>
            <a:r>
              <a:rPr lang="ja-JP" altLang="en-US" sz="1400" dirty="0">
                <a:latin typeface="Meiryo UI" panose="020B0604030504040204" pitchFamily="50" charset="-128"/>
                <a:ea typeface="Meiryo UI" panose="020B0604030504040204" pitchFamily="50" charset="-128"/>
                <a:cs typeface="ＭＳ ゴシック"/>
              </a:rPr>
              <a:t>経緯）</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障害児</a:t>
            </a:r>
            <a:r>
              <a:rPr lang="ja-JP" altLang="en-US" sz="1400" dirty="0">
                <a:latin typeface="Meiryo UI" panose="020B0604030504040204" pitchFamily="50" charset="-128"/>
                <a:ea typeface="Meiryo UI" panose="020B0604030504040204" pitchFamily="50" charset="-128"/>
                <a:cs typeface="ＭＳ ゴシック"/>
              </a:rPr>
              <a:t>（者）地域療育等支援事業等、補助事業による相談支援事業の担い手養成として平成</a:t>
            </a:r>
            <a:r>
              <a:rPr lang="en-US" altLang="ja-JP" sz="1400" dirty="0">
                <a:latin typeface="Meiryo UI" panose="020B0604030504040204" pitchFamily="50" charset="-128"/>
                <a:ea typeface="Meiryo UI" panose="020B0604030504040204" pitchFamily="50" charset="-128"/>
                <a:cs typeface="ＭＳ ゴシック"/>
              </a:rPr>
              <a:t>10</a:t>
            </a:r>
            <a:r>
              <a:rPr lang="ja-JP" altLang="en-US" sz="1400" dirty="0">
                <a:latin typeface="Meiryo UI" panose="020B0604030504040204" pitchFamily="50" charset="-128"/>
                <a:ea typeface="Meiryo UI" panose="020B0604030504040204" pitchFamily="50" charset="-128"/>
                <a:cs typeface="ＭＳ ゴシック"/>
              </a:rPr>
              <a:t>年より知的</a:t>
            </a:r>
            <a:r>
              <a:rPr lang="ja-JP" altLang="en-US" sz="1400" dirty="0" smtClean="0">
                <a:latin typeface="Meiryo UI" panose="020B0604030504040204" pitchFamily="50" charset="-128"/>
                <a:ea typeface="Meiryo UI" panose="020B0604030504040204" pitchFamily="50" charset="-128"/>
                <a:cs typeface="ＭＳ ゴシック"/>
              </a:rPr>
              <a:t>、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身体</a:t>
            </a:r>
            <a:r>
              <a:rPr lang="ja-JP" altLang="en-US" sz="1400" dirty="0">
                <a:latin typeface="Meiryo UI" panose="020B0604030504040204" pitchFamily="50" charset="-128"/>
                <a:ea typeface="Meiryo UI" panose="020B0604030504040204" pitchFamily="50" charset="-128"/>
                <a:cs typeface="ＭＳ ゴシック"/>
              </a:rPr>
              <a:t>、精神の障害種別毎に障害者ケアマネジメント従事者養成研修が開始された。</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平成</a:t>
            </a:r>
            <a:r>
              <a:rPr lang="en-US" altLang="ja-JP" sz="1400" dirty="0">
                <a:latin typeface="Meiryo UI" panose="020B0604030504040204" pitchFamily="50" charset="-128"/>
                <a:ea typeface="Meiryo UI" panose="020B0604030504040204" pitchFamily="50" charset="-128"/>
                <a:cs typeface="ＭＳ ゴシック"/>
              </a:rPr>
              <a:t>18</a:t>
            </a:r>
            <a:r>
              <a:rPr lang="ja-JP" altLang="en-US" sz="1400" dirty="0" smtClean="0">
                <a:latin typeface="Meiryo UI" panose="020B0604030504040204" pitchFamily="50" charset="-128"/>
                <a:ea typeface="Meiryo UI" panose="020B0604030504040204" pitchFamily="50" charset="-128"/>
                <a:cs typeface="ＭＳ ゴシック"/>
              </a:rPr>
              <a:t>年施行の障害者自立支援法において、相談</a:t>
            </a:r>
            <a:r>
              <a:rPr lang="ja-JP" altLang="en-US" sz="1400" dirty="0">
                <a:latin typeface="Meiryo UI" panose="020B0604030504040204" pitchFamily="50" charset="-128"/>
                <a:ea typeface="Meiryo UI" panose="020B0604030504040204" pitchFamily="50" charset="-128"/>
                <a:cs typeface="ＭＳ ゴシック"/>
              </a:rPr>
              <a:t>支援事業の担い手として相談支援専門員が位置付けられ</a:t>
            </a:r>
            <a:r>
              <a:rPr lang="ja-JP" altLang="en-US" sz="1400" dirty="0" smtClean="0">
                <a:latin typeface="Meiryo UI" panose="020B0604030504040204" pitchFamily="50" charset="-128"/>
                <a:ea typeface="Meiryo UI" panose="020B0604030504040204" pitchFamily="50" charset="-128"/>
                <a:cs typeface="ＭＳ ゴシック"/>
              </a:rPr>
              <a:t>、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その</a:t>
            </a:r>
            <a:r>
              <a:rPr lang="ja-JP" altLang="en-US" sz="1400" dirty="0">
                <a:latin typeface="Meiryo UI" panose="020B0604030504040204" pitchFamily="50" charset="-128"/>
                <a:ea typeface="Meiryo UI" panose="020B0604030504040204" pitchFamily="50" charset="-128"/>
                <a:cs typeface="ＭＳ ゴシック"/>
              </a:rPr>
              <a:t>養成研修として障害者ケアマネジメント従事者養成研修を</a:t>
            </a:r>
            <a:r>
              <a:rPr lang="en-US" altLang="ja-JP" sz="1400" dirty="0">
                <a:latin typeface="Meiryo UI" panose="020B0604030504040204" pitchFamily="50" charset="-128"/>
                <a:ea typeface="Meiryo UI" panose="020B0604030504040204" pitchFamily="50" charset="-128"/>
                <a:cs typeface="ＭＳ ゴシック"/>
              </a:rPr>
              <a:t>3</a:t>
            </a:r>
            <a:r>
              <a:rPr lang="ja-JP" altLang="en-US" sz="1400" dirty="0">
                <a:latin typeface="Meiryo UI" panose="020B0604030504040204" pitchFamily="50" charset="-128"/>
                <a:ea typeface="Meiryo UI" panose="020B0604030504040204" pitchFamily="50" charset="-128"/>
                <a:cs typeface="ＭＳ ゴシック"/>
              </a:rPr>
              <a:t>障害を統一のものとして改定</a:t>
            </a:r>
            <a:r>
              <a:rPr lang="ja-JP" altLang="en-US" sz="1400" dirty="0" smtClean="0">
                <a:latin typeface="Meiryo UI" panose="020B0604030504040204" pitchFamily="50" charset="-128"/>
                <a:ea typeface="Meiryo UI" panose="020B0604030504040204" pitchFamily="50" charset="-128"/>
                <a:cs typeface="ＭＳ ゴシック"/>
              </a:rPr>
              <a:t>した相談支援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従事者</a:t>
            </a:r>
            <a:r>
              <a:rPr lang="ja-JP" altLang="en-US" sz="1400" dirty="0">
                <a:latin typeface="Meiryo UI" panose="020B0604030504040204" pitchFamily="50" charset="-128"/>
                <a:ea typeface="Meiryo UI" panose="020B0604030504040204" pitchFamily="50" charset="-128"/>
                <a:cs typeface="ＭＳ ゴシック"/>
              </a:rPr>
              <a:t>研修（初任者研修・現任者研修）が実施されることとなった。</a:t>
            </a:r>
          </a:p>
          <a:p>
            <a:pPr marL="271463" indent="-271463"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a:t>
            </a:r>
            <a:r>
              <a:rPr lang="en-US" altLang="ja-JP"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平成</a:t>
            </a:r>
            <a:r>
              <a:rPr lang="en-US" altLang="ja-JP" sz="1400" dirty="0">
                <a:latin typeface="Meiryo UI" panose="020B0604030504040204" pitchFamily="50" charset="-128"/>
                <a:ea typeface="Meiryo UI" panose="020B0604030504040204" pitchFamily="50" charset="-128"/>
                <a:cs typeface="ＭＳ ゴシック"/>
              </a:rPr>
              <a:t>20</a:t>
            </a:r>
            <a:r>
              <a:rPr lang="ja-JP" altLang="en-US" sz="1400" dirty="0">
                <a:latin typeface="Meiryo UI" panose="020B0604030504040204" pitchFamily="50" charset="-128"/>
                <a:ea typeface="Meiryo UI" panose="020B0604030504040204" pitchFamily="50" charset="-128"/>
                <a:cs typeface="ＭＳ ゴシック"/>
              </a:rPr>
              <a:t>年には社会保障審議会障害者</a:t>
            </a:r>
            <a:r>
              <a:rPr lang="ja-JP" altLang="en-US" sz="1400" dirty="0" smtClean="0">
                <a:latin typeface="Meiryo UI" panose="020B0604030504040204" pitchFamily="50" charset="-128"/>
                <a:ea typeface="Meiryo UI" panose="020B0604030504040204" pitchFamily="50" charset="-128"/>
                <a:cs typeface="ＭＳ ゴシック"/>
              </a:rPr>
              <a:t>部会に</a:t>
            </a:r>
            <a:r>
              <a:rPr lang="ja-JP" altLang="en-US" sz="1400" dirty="0">
                <a:latin typeface="Meiryo UI" panose="020B0604030504040204" pitchFamily="50" charset="-128"/>
                <a:ea typeface="Meiryo UI" panose="020B0604030504040204" pitchFamily="50" charset="-128"/>
                <a:cs typeface="ＭＳ ゴシック"/>
              </a:rPr>
              <a:t>おいて地域における相談支援体制やケアマネジメントの</a:t>
            </a:r>
            <a:r>
              <a:rPr lang="ja-JP" altLang="en-US" sz="1400" dirty="0" smtClean="0">
                <a:latin typeface="Meiryo UI" panose="020B0604030504040204" pitchFamily="50" charset="-128"/>
                <a:ea typeface="Meiryo UI" panose="020B0604030504040204" pitchFamily="50" charset="-128"/>
                <a:cs typeface="ＭＳ ゴシック"/>
              </a:rPr>
              <a:t>あり方</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に</a:t>
            </a:r>
            <a:r>
              <a:rPr lang="ja-JP" altLang="en-US" sz="1400" dirty="0">
                <a:latin typeface="Meiryo UI" panose="020B0604030504040204" pitchFamily="50" charset="-128"/>
                <a:ea typeface="Meiryo UI" panose="020B0604030504040204" pitchFamily="50" charset="-128"/>
                <a:cs typeface="ＭＳ ゴシック"/>
              </a:rPr>
              <a:t>対する議論が行われ、障害児支援や地域移行支援等について専門コース別研修（任意研修）を新設し</a:t>
            </a:r>
            <a:r>
              <a:rPr lang="ja-JP" altLang="en-US" sz="1400" dirty="0" smtClean="0">
                <a:latin typeface="Meiryo UI" panose="020B0604030504040204" pitchFamily="50" charset="-128"/>
                <a:ea typeface="Meiryo UI" panose="020B0604030504040204" pitchFamily="50" charset="-128"/>
                <a:cs typeface="ＭＳ ゴシック"/>
              </a:rPr>
              <a:t>研修　</a:t>
            </a:r>
            <a:endParaRPr lang="en-US" altLang="ja-JP" sz="1400" dirty="0" smtClean="0">
              <a:latin typeface="Meiryo UI" panose="020B0604030504040204" pitchFamily="50" charset="-128"/>
              <a:ea typeface="Meiryo UI" panose="020B0604030504040204" pitchFamily="50" charset="-128"/>
              <a:cs typeface="ＭＳ ゴシック"/>
            </a:endParaRPr>
          </a:p>
          <a:p>
            <a:pPr marL="271463" indent="-271463" fontAlgn="base">
              <a:spcAft>
                <a:spcPct val="0"/>
              </a:spcAft>
              <a:defRPr/>
            </a:pPr>
            <a:r>
              <a:rPr lang="ja-JP" altLang="en-US" sz="1400" dirty="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　体制</a:t>
            </a:r>
            <a:r>
              <a:rPr lang="ja-JP" altLang="en-US" sz="1400" dirty="0">
                <a:latin typeface="Meiryo UI" panose="020B0604030504040204" pitchFamily="50" charset="-128"/>
                <a:ea typeface="Meiryo UI" panose="020B0604030504040204" pitchFamily="50" charset="-128"/>
                <a:cs typeface="ＭＳ ゴシック"/>
              </a:rPr>
              <a:t>の充実が図られた。</a:t>
            </a:r>
          </a:p>
          <a:p>
            <a:pPr marL="355600" indent="-355600" fontAlgn="base">
              <a:spcAft>
                <a:spcPct val="0"/>
              </a:spcAft>
              <a:defRPr/>
            </a:pPr>
            <a:endParaRPr lang="en-US" altLang="ja-JP" sz="1400" dirty="0" smtClean="0">
              <a:latin typeface="Meiryo UI" panose="020B0604030504040204" pitchFamily="50" charset="-128"/>
              <a:ea typeface="Meiryo UI" panose="020B0604030504040204" pitchFamily="50" charset="-128"/>
              <a:cs typeface="ＭＳ ゴシック"/>
            </a:endParaRPr>
          </a:p>
          <a:p>
            <a:pPr marL="355600" indent="-355600" fontAlgn="base">
              <a:spcAft>
                <a:spcPct val="0"/>
              </a:spcAft>
              <a:defRPr/>
            </a:pPr>
            <a:r>
              <a:rPr lang="ja-JP" altLang="en-US" sz="1400" dirty="0" smtClean="0">
                <a:latin typeface="Meiryo UI" panose="020B0604030504040204" pitchFamily="50" charset="-128"/>
                <a:ea typeface="Meiryo UI" panose="020B0604030504040204" pitchFamily="50" charset="-128"/>
                <a:cs typeface="ＭＳ ゴシック"/>
              </a:rPr>
              <a:t>（</a:t>
            </a:r>
            <a:r>
              <a:rPr lang="ja-JP" altLang="en-US" sz="1400" dirty="0">
                <a:latin typeface="Meiryo UI" panose="020B0604030504040204" pitchFamily="50" charset="-128"/>
                <a:ea typeface="Meiryo UI" panose="020B0604030504040204" pitchFamily="50" charset="-128"/>
                <a:cs typeface="ＭＳ ゴシック"/>
              </a:rPr>
              <a:t>現状）</a:t>
            </a:r>
            <a:endParaRPr lang="en-US" altLang="ja-JP" sz="1400" dirty="0">
              <a:latin typeface="Meiryo UI" panose="020B0604030504040204" pitchFamily="50" charset="-128"/>
              <a:ea typeface="Meiryo UI" panose="020B0604030504040204" pitchFamily="50" charset="-128"/>
              <a:cs typeface="ＭＳ ゴシック"/>
            </a:endParaRPr>
          </a:p>
          <a:p>
            <a:pPr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a:t>
            </a:r>
            <a:r>
              <a:rPr lang="en-US"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latin typeface="Meiryo UI" panose="020B0604030504040204" pitchFamily="50" charset="-128"/>
                <a:ea typeface="Meiryo UI" panose="020B0604030504040204" pitchFamily="50" charset="-128"/>
                <a:cs typeface="ＭＳ ゴシック"/>
              </a:rPr>
              <a:t>指定</a:t>
            </a:r>
            <a:r>
              <a:rPr lang="ja-JP" altLang="en-US" sz="1400" dirty="0">
                <a:latin typeface="Meiryo UI" panose="020B0604030504040204" pitchFamily="50" charset="-128"/>
                <a:ea typeface="Meiryo UI" panose="020B0604030504040204" pitchFamily="50" charset="-128"/>
                <a:cs typeface="ＭＳ ゴシック"/>
              </a:rPr>
              <a:t>特定・指定障害児相談支援事業所数　</a:t>
            </a:r>
            <a:r>
              <a:rPr lang="ja-JP"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９，３６４箇所</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（平成</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２９年</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４月１日現在）</a:t>
            </a:r>
            <a:endParaRPr lang="en-US" altLang="ja-JP" sz="1400" dirty="0">
              <a:solidFill>
                <a:srgbClr val="FF0000"/>
              </a:solidFill>
              <a:latin typeface="Meiryo UI" panose="020B0604030504040204" pitchFamily="50" charset="-128"/>
              <a:ea typeface="Meiryo UI" panose="020B0604030504040204" pitchFamily="50" charset="-128"/>
              <a:cs typeface="ＭＳ ゴシック"/>
            </a:endParaRPr>
          </a:p>
          <a:p>
            <a:pPr fontAlgn="base">
              <a:spcAft>
                <a:spcPct val="0"/>
              </a:spcAft>
              <a:defRPr/>
            </a:pPr>
            <a:r>
              <a:rPr lang="en-US" altLang="ja-JP" sz="1400" dirty="0" smtClean="0">
                <a:latin typeface="Meiryo UI" panose="020B0604030504040204" pitchFamily="50" charset="-128"/>
                <a:ea typeface="Meiryo UI" panose="020B0604030504040204" pitchFamily="50" charset="-128"/>
                <a:cs typeface="ＭＳ ゴシック"/>
              </a:rPr>
              <a:t>  ○ </a:t>
            </a:r>
            <a:r>
              <a:rPr lang="ja-JP" altLang="en-US" sz="1400" dirty="0" smtClean="0">
                <a:latin typeface="Meiryo UI" panose="020B0604030504040204" pitchFamily="50" charset="-128"/>
                <a:ea typeface="Meiryo UI" panose="020B0604030504040204" pitchFamily="50" charset="-128"/>
                <a:cs typeface="ＭＳ ゴシック"/>
              </a:rPr>
              <a:t>上記</a:t>
            </a:r>
            <a:r>
              <a:rPr lang="ja-JP" altLang="en-US" sz="1400" dirty="0">
                <a:latin typeface="Meiryo UI" panose="020B0604030504040204" pitchFamily="50" charset="-128"/>
                <a:ea typeface="Meiryo UI" panose="020B0604030504040204" pitchFamily="50" charset="-128"/>
                <a:cs typeface="ＭＳ ゴシック"/>
              </a:rPr>
              <a:t>事業所に配置されている相談支援専門員数　</a:t>
            </a:r>
            <a:r>
              <a:rPr lang="ja-JP" altLang="en-US" sz="1400" dirty="0" smtClean="0">
                <a:latin typeface="Meiryo UI" panose="020B0604030504040204" pitchFamily="50" charset="-128"/>
                <a:ea typeface="Meiryo UI" panose="020B0604030504040204" pitchFamily="50" charset="-128"/>
                <a:cs typeface="ＭＳ ゴシック"/>
              </a:rPr>
              <a:t>　</a:t>
            </a:r>
            <a:r>
              <a:rPr lang="ja-JP" altLang="en-US" sz="1400" dirty="0" smtClean="0">
                <a:solidFill>
                  <a:srgbClr val="FF0000"/>
                </a:solidFill>
                <a:latin typeface="Meiryo UI" panose="020B0604030504040204" pitchFamily="50" charset="-128"/>
                <a:ea typeface="Meiryo UI" panose="020B0604030504040204" pitchFamily="50" charset="-128"/>
                <a:cs typeface="ＭＳ ゴシック"/>
              </a:rPr>
              <a:t>１９，０８３人（</a:t>
            </a:r>
            <a:r>
              <a:rPr lang="zh-TW" altLang="en-US" sz="1400" dirty="0" smtClean="0">
                <a:solidFill>
                  <a:srgbClr val="FF0000"/>
                </a:solidFill>
                <a:latin typeface="Meiryo UI" panose="020B0604030504040204" pitchFamily="50" charset="-128"/>
                <a:ea typeface="Meiryo UI" panose="020B0604030504040204" pitchFamily="50" charset="-128"/>
                <a:cs typeface="ＭＳ ゴシック"/>
              </a:rPr>
              <a:t>平成</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２９</a:t>
            </a:r>
            <a:r>
              <a:rPr lang="zh-TW" altLang="en-US" sz="1400" dirty="0" smtClean="0">
                <a:solidFill>
                  <a:srgbClr val="FF0000"/>
                </a:solidFill>
                <a:latin typeface="Meiryo UI" panose="020B0604030504040204" pitchFamily="50" charset="-128"/>
                <a:ea typeface="Meiryo UI" panose="020B0604030504040204" pitchFamily="50" charset="-128"/>
                <a:cs typeface="ＭＳ ゴシック"/>
              </a:rPr>
              <a:t>年</a:t>
            </a:r>
            <a:r>
              <a:rPr lang="zh-TW" altLang="en-US" sz="1400" dirty="0">
                <a:solidFill>
                  <a:srgbClr val="FF0000"/>
                </a:solidFill>
                <a:latin typeface="Meiryo UI" panose="020B0604030504040204" pitchFamily="50" charset="-128"/>
                <a:ea typeface="Meiryo UI" panose="020B0604030504040204" pitchFamily="50" charset="-128"/>
                <a:cs typeface="ＭＳ ゴシック"/>
              </a:rPr>
              <a:t>４月１日現在</a:t>
            </a:r>
            <a:r>
              <a:rPr lang="ja-JP" altLang="en-US" sz="1400" dirty="0">
                <a:solidFill>
                  <a:srgbClr val="FF0000"/>
                </a:solidFill>
                <a:latin typeface="Meiryo UI" panose="020B0604030504040204" pitchFamily="50" charset="-128"/>
                <a:ea typeface="Meiryo UI" panose="020B0604030504040204" pitchFamily="50" charset="-128"/>
                <a:cs typeface="ＭＳ ゴシック"/>
              </a:rPr>
              <a:t>）</a:t>
            </a:r>
            <a:endParaRPr lang="en-US" altLang="ja-JP" sz="1400" dirty="0">
              <a:solidFill>
                <a:srgbClr val="FF0000"/>
              </a:solidFill>
              <a:latin typeface="Meiryo UI" panose="020B0604030504040204" pitchFamily="50" charset="-128"/>
              <a:ea typeface="Meiryo UI" panose="020B0604030504040204" pitchFamily="50" charset="-128"/>
              <a:cs typeface="ＭＳ ゴシック"/>
            </a:endParaRPr>
          </a:p>
        </p:txBody>
      </p:sp>
      <p:sp>
        <p:nvSpPr>
          <p:cNvPr id="37900" name="正方形/長方形 15"/>
          <p:cNvSpPr>
            <a:spLocks noChangeArrowheads="1"/>
          </p:cNvSpPr>
          <p:nvPr/>
        </p:nvSpPr>
        <p:spPr bwMode="auto">
          <a:xfrm>
            <a:off x="153411" y="4293096"/>
            <a:ext cx="3360753" cy="360363"/>
          </a:xfrm>
          <a:prstGeom prst="rect">
            <a:avLst/>
          </a:prstGeom>
          <a:solidFill>
            <a:schemeClr val="bg1"/>
          </a:solidFill>
          <a:ln w="9525" algn="ctr">
            <a:noFill/>
            <a:round/>
            <a:headEnd/>
            <a:tailEnd/>
          </a:ln>
        </p:spPr>
        <p:txBody>
          <a:bodyPr lIns="36804" tIns="7359" rIns="36804" bIns="7359" anchor="ctr"/>
          <a:lstStyle/>
          <a:p>
            <a:pPr marL="119063" indent="-119063" defTabSz="873125" fontAlgn="base">
              <a:spcBef>
                <a:spcPct val="0"/>
              </a:spcBef>
              <a:spcAft>
                <a:spcPct val="0"/>
              </a:spcAft>
            </a:pPr>
            <a:r>
              <a:rPr lang="en-US" altLang="ja-JP" dirty="0">
                <a:solidFill>
                  <a:srgbClr val="000000"/>
                </a:solidFill>
                <a:latin typeface="MS UI Gothic" panose="020B0600070205080204" pitchFamily="50" charset="-128"/>
                <a:ea typeface="MS UI Gothic" panose="020B0600070205080204" pitchFamily="50" charset="-128"/>
              </a:rPr>
              <a:t>【</a:t>
            </a:r>
            <a:r>
              <a:rPr lang="ja-JP" altLang="en-US" dirty="0">
                <a:solidFill>
                  <a:srgbClr val="000000"/>
                </a:solidFill>
                <a:latin typeface="MS UI Gothic" panose="020B0600070205080204" pitchFamily="50" charset="-128"/>
                <a:ea typeface="MS UI Gothic" panose="020B0600070205080204" pitchFamily="50" charset="-128"/>
              </a:rPr>
              <a:t>相談支援専門員の要件</a:t>
            </a:r>
            <a:r>
              <a:rPr lang="en-US" altLang="ja-JP" dirty="0">
                <a:solidFill>
                  <a:srgbClr val="000000"/>
                </a:solidFill>
                <a:latin typeface="MS UI Gothic" panose="020B0600070205080204" pitchFamily="50" charset="-128"/>
                <a:ea typeface="MS UI Gothic" panose="020B0600070205080204" pitchFamily="50" charset="-128"/>
              </a:rPr>
              <a:t>】</a:t>
            </a:r>
            <a:endParaRPr lang="ja-JP" altLang="en-US" dirty="0">
              <a:solidFill>
                <a:srgbClr val="000000"/>
              </a:solidFill>
              <a:latin typeface="MS UI Gothic" panose="020B0600070205080204" pitchFamily="50" charset="-128"/>
              <a:ea typeface="MS UI Gothic" panose="020B0600070205080204" pitchFamily="50" charset="-128"/>
            </a:endParaRPr>
          </a:p>
        </p:txBody>
      </p:sp>
      <p:grpSp>
        <p:nvGrpSpPr>
          <p:cNvPr id="3" name="グループ化 2">
            <a:extLst>
              <a:ext uri="{FF2B5EF4-FFF2-40B4-BE49-F238E27FC236}">
                <a16:creationId xmlns:a16="http://schemas.microsoft.com/office/drawing/2014/main" id="{E9DA8380-ABD3-C64B-808D-BF1CC55656F1}"/>
              </a:ext>
            </a:extLst>
          </p:cNvPr>
          <p:cNvGrpSpPr/>
          <p:nvPr/>
        </p:nvGrpSpPr>
        <p:grpSpPr>
          <a:xfrm>
            <a:off x="0" y="492161"/>
            <a:ext cx="9144000" cy="72008"/>
            <a:chOff x="0" y="188640"/>
            <a:chExt cx="9144000" cy="72008"/>
          </a:xfrm>
        </p:grpSpPr>
        <p:cxnSp>
          <p:nvCxnSpPr>
            <p:cNvPr id="16" name="直線コネクタ 15">
              <a:extLst>
                <a:ext uri="{FF2B5EF4-FFF2-40B4-BE49-F238E27FC236}">
                  <a16:creationId xmlns:a16="http://schemas.microsoft.com/office/drawing/2014/main" id="{2F66B3C0-A674-8846-93FE-85EF7F6E2038}"/>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99D4A13-11D0-5E43-B749-D32F2DB3028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スライド番号プレースホルダー 4"/>
          <p:cNvSpPr>
            <a:spLocks noGrp="1"/>
          </p:cNvSpPr>
          <p:nvPr>
            <p:ph type="sldNum" sz="quarter" idx="12"/>
          </p:nvPr>
        </p:nvSpPr>
        <p:spPr/>
        <p:txBody>
          <a:bodyPr/>
          <a:lstStyle/>
          <a:p>
            <a:fld id="{BF650902-BC30-4882-9DB1-CF188FB606CB}" type="slidenum">
              <a:rPr kumimoji="1" lang="ja-JP" altLang="en-US" smtClean="0"/>
              <a:t>11</a:t>
            </a:fld>
            <a:endParaRPr kumimoji="1" lang="ja-JP" altLang="en-US"/>
          </a:p>
        </p:txBody>
      </p:sp>
    </p:spTree>
    <p:extLst>
      <p:ext uri="{BB962C8B-B14F-4D97-AF65-F5344CB8AC3E}">
        <p14:creationId xmlns:p14="http://schemas.microsoft.com/office/powerpoint/2010/main" val="2112253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056"/>
            <a:ext cx="8517632" cy="432048"/>
          </a:xfrm>
        </p:spPr>
        <p:txBody>
          <a:bodyPr>
            <a:noAutofit/>
          </a:bodyPr>
          <a:lstStyle/>
          <a:p>
            <a:r>
              <a:rPr kumimoji="1" lang="ja-JP" altLang="en-US" sz="2400" dirty="0" smtClean="0">
                <a:latin typeface="ＤＨＰ特太ゴシック体" panose="020B0500000000000000" pitchFamily="50" charset="-128"/>
                <a:ea typeface="ＤＨＰ特太ゴシック体" panose="020B0500000000000000" pitchFamily="50" charset="-128"/>
              </a:rPr>
              <a:t>研修の位置付け</a:t>
            </a:r>
            <a:endParaRPr kumimoji="1" lang="ja-JP" altLang="en-US" sz="2400" dirty="0">
              <a:latin typeface="ＤＨＰ特太ゴシック体" panose="020B0500000000000000" pitchFamily="50" charset="-128"/>
              <a:ea typeface="ＤＨＰ特太ゴシック体" panose="020B0500000000000000" pitchFamily="50" charset="-128"/>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12</a:t>
            </a:fld>
            <a:endParaRPr kumimoji="1" lang="ja-JP" altLang="en-US"/>
          </a:p>
        </p:txBody>
      </p:sp>
      <p:sp>
        <p:nvSpPr>
          <p:cNvPr id="3" name="正方形/長方形 2"/>
          <p:cNvSpPr/>
          <p:nvPr/>
        </p:nvSpPr>
        <p:spPr>
          <a:xfrm>
            <a:off x="319724" y="970899"/>
            <a:ext cx="8496944" cy="122413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r>
              <a:rPr lang="ja-JP" altLang="en-US" sz="1400" dirty="0" smtClean="0">
                <a:latin typeface="MS UI Gothic" panose="020B0600070205080204" pitchFamily="50" charset="-128"/>
                <a:ea typeface="MS UI Gothic" panose="020B0600070205080204" pitchFamily="50" charset="-128"/>
              </a:rPr>
              <a:t>指定</a:t>
            </a:r>
            <a:r>
              <a:rPr lang="ja-JP" altLang="en-US" sz="1400" dirty="0">
                <a:latin typeface="MS UI Gothic" panose="020B0600070205080204" pitchFamily="50" charset="-128"/>
                <a:ea typeface="MS UI Gothic" panose="020B0600070205080204" pitchFamily="50" charset="-128"/>
              </a:rPr>
              <a:t>地域相談支援の事業の人員及び運営に関する基準（平成二四・三・一三厚労令二七</a:t>
            </a:r>
            <a:r>
              <a:rPr lang="ja-JP" altLang="en-US" sz="1400" dirty="0" smtClean="0">
                <a:latin typeface="MS UI Gothic" panose="020B0600070205080204" pitchFamily="50" charset="-128"/>
                <a:ea typeface="MS UI Gothic" panose="020B0600070205080204" pitchFamily="50" charset="-128"/>
              </a:rPr>
              <a:t>）</a:t>
            </a:r>
            <a:endParaRPr lang="en-US" altLang="ja-JP" sz="1400" dirty="0" smtClean="0">
              <a:latin typeface="MS UI Gothic" panose="020B0600070205080204" pitchFamily="50" charset="-128"/>
              <a:ea typeface="MS UI Gothic" panose="020B0600070205080204" pitchFamily="50" charset="-128"/>
            </a:endParaRPr>
          </a:p>
          <a:p>
            <a:r>
              <a:rPr lang="ja-JP" altLang="en-US" sz="1400" dirty="0" smtClean="0">
                <a:latin typeface="MS UI Gothic" panose="020B0600070205080204" pitchFamily="50" charset="-128"/>
                <a:ea typeface="MS UI Gothic" panose="020B0600070205080204" pitchFamily="50" charset="-128"/>
              </a:rPr>
              <a:t>指定</a:t>
            </a:r>
            <a:r>
              <a:rPr lang="ja-JP" altLang="en-US" sz="1400" dirty="0">
                <a:latin typeface="MS UI Gothic" panose="020B0600070205080204" pitchFamily="50" charset="-128"/>
                <a:ea typeface="MS UI Gothic" panose="020B0600070205080204" pitchFamily="50" charset="-128"/>
              </a:rPr>
              <a:t>計画相談支援の事業の人員及び運営に関する基準（平成二四・三・一三厚労令二八</a:t>
            </a:r>
            <a:r>
              <a:rPr lang="ja-JP" altLang="en-US" sz="1400" dirty="0" smtClean="0">
                <a:latin typeface="MS UI Gothic" panose="020B0600070205080204" pitchFamily="50" charset="-128"/>
                <a:ea typeface="MS UI Gothic" panose="020B0600070205080204" pitchFamily="50" charset="-128"/>
              </a:rPr>
              <a:t>）</a:t>
            </a:r>
            <a:endParaRPr lang="en-US" altLang="ja-JP" sz="1400" dirty="0" smtClean="0">
              <a:latin typeface="MS UI Gothic" panose="020B0600070205080204" pitchFamily="50" charset="-128"/>
              <a:ea typeface="MS UI Gothic" panose="020B0600070205080204" pitchFamily="50" charset="-128"/>
            </a:endParaRPr>
          </a:p>
          <a:p>
            <a:r>
              <a:rPr lang="ja-JP" altLang="en-US" sz="1400" dirty="0" smtClean="0">
                <a:latin typeface="MS UI Gothic" panose="020B0600070205080204" pitchFamily="50" charset="-128"/>
                <a:ea typeface="MS UI Gothic" panose="020B0600070205080204" pitchFamily="50" charset="-128"/>
              </a:rPr>
              <a:t>指定障害児相談支援の事業の人員及び運営に関する基準（平成二四・三・一三厚労令二九）</a:t>
            </a:r>
            <a:endParaRPr lang="en-US" altLang="ja-JP" sz="1400" dirty="0" smtClean="0">
              <a:latin typeface="MS UI Gothic" panose="020B0600070205080204" pitchFamily="50" charset="-128"/>
              <a:ea typeface="MS UI Gothic" panose="020B0600070205080204" pitchFamily="50" charset="-128"/>
            </a:endParaRPr>
          </a:p>
          <a:p>
            <a:r>
              <a:rPr lang="ja-JP" altLang="en-US" sz="1400" u="sng" dirty="0" smtClean="0">
                <a:latin typeface="MS UI Gothic" panose="020B0600070205080204" pitchFamily="50" charset="-128"/>
                <a:ea typeface="MS UI Gothic" panose="020B0600070205080204" pitchFamily="50" charset="-128"/>
              </a:rPr>
              <a:t>（</a:t>
            </a:r>
            <a:r>
              <a:rPr lang="ja-JP" altLang="en-US" sz="1400" u="sng" dirty="0">
                <a:latin typeface="MS UI Gothic" panose="020B0600070205080204" pitchFamily="50" charset="-128"/>
                <a:ea typeface="MS UI Gothic" panose="020B0600070205080204" pitchFamily="50" charset="-128"/>
              </a:rPr>
              <a:t>従業者）</a:t>
            </a:r>
            <a:endParaRPr lang="ja-JP" altLang="en-US" sz="1400" dirty="0">
              <a:latin typeface="MS UI Gothic" panose="020B0600070205080204" pitchFamily="50" charset="-128"/>
              <a:ea typeface="MS UI Gothic" panose="020B0600070205080204" pitchFamily="50" charset="-128"/>
            </a:endParaRPr>
          </a:p>
          <a:p>
            <a:pPr marL="179388" indent="-179388">
              <a:spcBef>
                <a:spcPts val="300"/>
              </a:spcBef>
              <a:spcAft>
                <a:spcPts val="300"/>
              </a:spcAft>
              <a:buFont typeface="ＭＳ ゴシック" panose="020B0609070205080204" pitchFamily="49" charset="-128"/>
              <a:buChar char="○"/>
              <a:defRPr/>
            </a:pPr>
            <a:r>
              <a:rPr lang="ja-JP" altLang="en-US" sz="1400" dirty="0" smtClean="0">
                <a:latin typeface="MS UI Gothic" panose="020B0600070205080204" pitchFamily="50" charset="-128"/>
                <a:ea typeface="MS UI Gothic" panose="020B0600070205080204" pitchFamily="50" charset="-128"/>
              </a:rPr>
              <a:t>一般（特定・障害児）相談</a:t>
            </a:r>
            <a:r>
              <a:rPr lang="ja-JP" altLang="en-US" sz="1400" dirty="0">
                <a:latin typeface="MS UI Gothic" panose="020B0600070205080204" pitchFamily="50" charset="-128"/>
                <a:ea typeface="MS UI Gothic" panose="020B0600070205080204" pitchFamily="50" charset="-128"/>
              </a:rPr>
              <a:t>支援事業所ごとに</a:t>
            </a:r>
            <a:r>
              <a:rPr lang="ja-JP" altLang="en-US" sz="1400" b="1" u="sng" dirty="0">
                <a:solidFill>
                  <a:schemeClr val="tx1"/>
                </a:solidFill>
                <a:latin typeface="MS UI Gothic" panose="020B0600070205080204" pitchFamily="50" charset="-128"/>
                <a:ea typeface="MS UI Gothic" panose="020B0600070205080204" pitchFamily="50" charset="-128"/>
              </a:rPr>
              <a:t>専らその職務に従事する相談支援専門員を配置する</a:t>
            </a:r>
            <a:r>
              <a:rPr lang="ja-JP" altLang="en-US" sz="1400" b="1" u="sng" dirty="0" smtClean="0">
                <a:solidFill>
                  <a:schemeClr val="tx1"/>
                </a:solidFill>
                <a:latin typeface="MS UI Gothic" panose="020B0600070205080204" pitchFamily="50" charset="-128"/>
                <a:ea typeface="MS UI Gothic" panose="020B0600070205080204" pitchFamily="50" charset="-128"/>
              </a:rPr>
              <a:t>。</a:t>
            </a:r>
            <a:endParaRPr lang="en-US" altLang="ja-JP" sz="1400" b="1" u="sng" dirty="0">
              <a:solidFill>
                <a:schemeClr val="tx1"/>
              </a:solidFill>
              <a:latin typeface="MS UI Gothic" panose="020B0600070205080204" pitchFamily="50" charset="-128"/>
              <a:ea typeface="MS UI Gothic" panose="020B0600070205080204" pitchFamily="50" charset="-128"/>
            </a:endParaRPr>
          </a:p>
        </p:txBody>
      </p:sp>
      <p:sp>
        <p:nvSpPr>
          <p:cNvPr id="4" name="角丸四角形 3"/>
          <p:cNvSpPr/>
          <p:nvPr/>
        </p:nvSpPr>
        <p:spPr>
          <a:xfrm>
            <a:off x="323528" y="682867"/>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基準省令</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5" name="下矢印 4"/>
          <p:cNvSpPr/>
          <p:nvPr/>
        </p:nvSpPr>
        <p:spPr>
          <a:xfrm>
            <a:off x="3124160" y="2267043"/>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3528" y="2627083"/>
            <a:ext cx="8496944" cy="208823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指定地域相談支援の提供に当たる者として厚生労働大臣が定める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もの（令和元・九・一〇厚労告一一三）</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指定計画相談支援の提供に当たる者として厚生労働大臣が定める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もの（平成二四・三・三〇厚労告二二七）</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a:lnSpc>
                <a:spcPts val="1300"/>
              </a:lnSpc>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指定障害児相談支援の提供に当たる者として厚生労働大臣が定める</a:t>
            </a:r>
            <a:r>
              <a:rPr lang="ja-JP" altLang="en-US" sz="1400" smtClean="0">
                <a:solidFill>
                  <a:schemeClr val="tx1"/>
                </a:solidFill>
                <a:latin typeface="MS UI Gothic" panose="020B0600070205080204" pitchFamily="50" charset="-128"/>
                <a:ea typeface="MS UI Gothic" panose="020B0600070205080204" pitchFamily="50" charset="-128"/>
              </a:rPr>
              <a:t>もの（平成二四・三・三〇厚労告二二五）</a:t>
            </a:r>
            <a:endParaRPr lang="en-US" altLang="ja-JP" sz="1400" dirty="0" smtClean="0">
              <a:solidFill>
                <a:schemeClr val="tx1"/>
              </a:solidFill>
              <a:latin typeface="MS UI Gothic" panose="020B0600070205080204" pitchFamily="50" charset="-128"/>
              <a:ea typeface="MS UI Gothic" panose="020B0600070205080204" pitchFamily="50" charset="-128"/>
            </a:endParaRPr>
          </a:p>
        </p:txBody>
      </p:sp>
      <p:sp>
        <p:nvSpPr>
          <p:cNvPr id="9" name="角丸四角形 8"/>
          <p:cNvSpPr/>
          <p:nvPr/>
        </p:nvSpPr>
        <p:spPr>
          <a:xfrm>
            <a:off x="323528" y="233905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告示</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12" name="AutoShape 5"/>
          <p:cNvSpPr>
            <a:spLocks noChangeArrowheads="1"/>
          </p:cNvSpPr>
          <p:nvPr/>
        </p:nvSpPr>
        <p:spPr bwMode="auto">
          <a:xfrm>
            <a:off x="3419872" y="3858519"/>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1187624" y="3347163"/>
            <a:ext cx="2060332" cy="1296144"/>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000" dirty="0" smtClean="0">
                <a:solidFill>
                  <a:srgbClr val="000000"/>
                </a:solidFill>
                <a:latin typeface="MS UI Gothic" panose="020B0600070205080204" pitchFamily="50" charset="-128"/>
                <a:ea typeface="MS UI Gothic" panose="020B0600070205080204" pitchFamily="50" charset="-128"/>
              </a:rPr>
              <a:t>          </a:t>
            </a:r>
            <a:r>
              <a:rPr lang="ja-JP" altLang="en-US" sz="1200" dirty="0" smtClean="0">
                <a:solidFill>
                  <a:srgbClr val="CC0000"/>
                </a:solidFill>
                <a:latin typeface="MS UI Gothic" panose="020B0600070205080204" pitchFamily="50" charset="-128"/>
                <a:ea typeface="MS UI Gothic" panose="020B0600070205080204" pitchFamily="50" charset="-128"/>
              </a:rPr>
              <a:t>実 務 経 験</a:t>
            </a:r>
            <a:endParaRPr lang="ja-JP" altLang="en-US" sz="1000" dirty="0" smtClean="0">
              <a:solidFill>
                <a:srgbClr val="000000"/>
              </a:solidFill>
              <a:latin typeface="MS UI Gothic" panose="020B0600070205080204" pitchFamily="50" charset="-128"/>
              <a:ea typeface="MS UI Gothic" panose="020B0600070205080204" pitchFamily="50" charset="-128"/>
            </a:endParaRPr>
          </a:p>
          <a:p>
            <a:pPr fontAlgn="base">
              <a:spcBef>
                <a:spcPct val="0"/>
              </a:spcBef>
              <a:spcAft>
                <a:spcPct val="0"/>
              </a:spcAft>
            </a:pPr>
            <a:r>
              <a:rPr lang="ja-JP" altLang="en-US" sz="1050" dirty="0" smtClean="0">
                <a:solidFill>
                  <a:srgbClr val="000000"/>
                </a:solidFill>
                <a:latin typeface="MS UI Gothic" panose="020B0600070205080204" pitchFamily="50" charset="-128"/>
                <a:ea typeface="MS UI Gothic" panose="020B0600070205080204" pitchFamily="50" charset="-128"/>
              </a:rPr>
              <a:t>障害者の保健・医療・福祉・就労・教育の分野における直接支援・相談支援などの業務における実務経験（３～１０年）</a:t>
            </a:r>
          </a:p>
        </p:txBody>
      </p:sp>
      <p:grpSp>
        <p:nvGrpSpPr>
          <p:cNvPr id="6" name="グループ化 5"/>
          <p:cNvGrpSpPr/>
          <p:nvPr/>
        </p:nvGrpSpPr>
        <p:grpSpPr>
          <a:xfrm>
            <a:off x="4150784" y="3347163"/>
            <a:ext cx="3877600" cy="1296144"/>
            <a:chOff x="3096855" y="4524043"/>
            <a:chExt cx="2987313" cy="1497245"/>
          </a:xfrm>
        </p:grpSpPr>
        <p:sp>
          <p:nvSpPr>
            <p:cNvPr id="10" name="Rectangle 2"/>
            <p:cNvSpPr>
              <a:spLocks noChangeArrowheads="1"/>
            </p:cNvSpPr>
            <p:nvPr/>
          </p:nvSpPr>
          <p:spPr bwMode="auto">
            <a:xfrm>
              <a:off x="3096855" y="4524043"/>
              <a:ext cx="2987313" cy="1497245"/>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latin typeface="MS UI Gothic" panose="020B0600070205080204" pitchFamily="50" charset="-128"/>
                  <a:ea typeface="MS UI Gothic" panose="020B0600070205080204" pitchFamily="50" charset="-128"/>
                </a:rPr>
                <a:t>研 修 の 修了</a:t>
              </a:r>
            </a:p>
          </p:txBody>
        </p:sp>
        <p:sp>
          <p:nvSpPr>
            <p:cNvPr id="13" name="Rectangle 6"/>
            <p:cNvSpPr>
              <a:spLocks noChangeArrowheads="1"/>
            </p:cNvSpPr>
            <p:nvPr/>
          </p:nvSpPr>
          <p:spPr bwMode="auto">
            <a:xfrm>
              <a:off x="4826518" y="4797425"/>
              <a:ext cx="1131522" cy="1079847"/>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５年ごとに</a:t>
              </a: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「相談支援従事者現任研修」</a:t>
              </a:r>
              <a:endParaRPr lang="en-US" altLang="ja-JP" sz="11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を修了</a:t>
              </a:r>
              <a:r>
                <a:rPr lang="en-US" altLang="ja-JP" sz="1100" smtClean="0">
                  <a:solidFill>
                    <a:srgbClr val="000000"/>
                  </a:solidFill>
                  <a:latin typeface="MS UI Gothic" panose="020B0600070205080204" pitchFamily="50" charset="-128"/>
                  <a:ea typeface="MS UI Gothic" panose="020B0600070205080204" pitchFamily="50" charset="-128"/>
                </a:rPr>
                <a:t/>
              </a:r>
              <a:br>
                <a:rPr lang="en-US" altLang="ja-JP" sz="1100" smtClean="0">
                  <a:solidFill>
                    <a:srgbClr val="000000"/>
                  </a:solidFill>
                  <a:latin typeface="MS UI Gothic" panose="020B0600070205080204" pitchFamily="50" charset="-128"/>
                  <a:ea typeface="MS UI Gothic" panose="020B0600070205080204" pitchFamily="50" charset="-128"/>
                </a:rPr>
              </a:br>
              <a:r>
                <a:rPr lang="ja-JP" altLang="en-US" sz="1100" smtClean="0">
                  <a:solidFill>
                    <a:srgbClr val="000000"/>
                  </a:solidFill>
                  <a:latin typeface="MS UI Gothic" panose="020B0600070205080204" pitchFamily="50" charset="-128"/>
                  <a:ea typeface="MS UI Gothic" panose="020B0600070205080204" pitchFamily="50" charset="-128"/>
                </a:rPr>
                <a:t>（</a:t>
              </a:r>
              <a:r>
                <a:rPr lang="ja-JP" altLang="en-US" sz="1100" smtClean="0">
                  <a:solidFill>
                    <a:srgbClr val="FF0000"/>
                  </a:solidFill>
                  <a:latin typeface="MS UI Gothic" panose="020B0600070205080204" pitchFamily="50" charset="-128"/>
                  <a:ea typeface="MS UI Gothic" panose="020B0600070205080204" pitchFamily="50" charset="-128"/>
                </a:rPr>
                <a:t>２４時間</a:t>
              </a:r>
              <a:r>
                <a:rPr lang="ja-JP" altLang="en-US" sz="1100" dirty="0" smtClean="0">
                  <a:solidFill>
                    <a:srgbClr val="000000"/>
                  </a:solidFill>
                  <a:latin typeface="MS UI Gothic" panose="020B0600070205080204" pitchFamily="50" charset="-128"/>
                  <a:ea typeface="MS UI Gothic" panose="020B0600070205080204" pitchFamily="50" charset="-128"/>
                </a:rPr>
                <a:t>）</a:t>
              </a:r>
            </a:p>
          </p:txBody>
        </p:sp>
        <p:sp>
          <p:nvSpPr>
            <p:cNvPr id="15" name="Rectangle 10"/>
            <p:cNvSpPr>
              <a:spLocks noChangeArrowheads="1"/>
            </p:cNvSpPr>
            <p:nvPr/>
          </p:nvSpPr>
          <p:spPr bwMode="auto">
            <a:xfrm>
              <a:off x="3236913" y="4799013"/>
              <a:ext cx="1119063" cy="1078259"/>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初年度に</a:t>
              </a:r>
            </a:p>
            <a:p>
              <a:pPr fontAlgn="base">
                <a:lnSpc>
                  <a:spcPct val="110000"/>
                </a:lnSpc>
                <a:spcBef>
                  <a:spcPct val="0"/>
                </a:spcBef>
                <a:spcAft>
                  <a:spcPct val="0"/>
                </a:spcAft>
              </a:pPr>
              <a:r>
                <a:rPr lang="ja-JP" altLang="en-US" sz="1100" dirty="0" smtClean="0">
                  <a:solidFill>
                    <a:srgbClr val="000000"/>
                  </a:solidFill>
                  <a:latin typeface="MS UI Gothic" panose="020B0600070205080204" pitchFamily="50" charset="-128"/>
                  <a:ea typeface="MS UI Gothic" panose="020B0600070205080204" pitchFamily="50" charset="-128"/>
                </a:rPr>
                <a:t>「相談支援従事者初任者研修」を修了</a:t>
              </a:r>
              <a:endParaRPr lang="en-US" altLang="ja-JP" sz="1100" dirty="0" smtClean="0">
                <a:solidFill>
                  <a:srgbClr val="000000"/>
                </a:solidFill>
                <a:latin typeface="MS UI Gothic" panose="020B0600070205080204" pitchFamily="50" charset="-128"/>
                <a:ea typeface="MS UI Gothic" panose="020B0600070205080204" pitchFamily="50" charset="-128"/>
              </a:endParaRPr>
            </a:p>
            <a:p>
              <a:pPr fontAlgn="base">
                <a:lnSpc>
                  <a:spcPct val="110000"/>
                </a:lnSpc>
                <a:spcBef>
                  <a:spcPct val="0"/>
                </a:spcBef>
                <a:spcAft>
                  <a:spcPct val="0"/>
                </a:spcAft>
              </a:pPr>
              <a:r>
                <a:rPr lang="ja-JP" altLang="en-US" sz="1100" smtClean="0">
                  <a:solidFill>
                    <a:srgbClr val="000000"/>
                  </a:solidFill>
                  <a:latin typeface="MS UI Gothic" panose="020B0600070205080204" pitchFamily="50" charset="-128"/>
                  <a:ea typeface="MS UI Gothic" panose="020B0600070205080204" pitchFamily="50" charset="-128"/>
                </a:rPr>
                <a:t>（</a:t>
              </a:r>
              <a:r>
                <a:rPr lang="ja-JP" altLang="en-US" sz="1100" smtClean="0">
                  <a:solidFill>
                    <a:srgbClr val="FF0000"/>
                  </a:solidFill>
                  <a:latin typeface="MS UI Gothic" panose="020B0600070205080204" pitchFamily="50" charset="-128"/>
                  <a:ea typeface="MS UI Gothic" panose="020B0600070205080204" pitchFamily="50" charset="-128"/>
                </a:rPr>
                <a:t>４２．５時間</a:t>
              </a:r>
              <a:r>
                <a:rPr lang="ja-JP" altLang="en-US" sz="1100" dirty="0" smtClean="0">
                  <a:solidFill>
                    <a:srgbClr val="000000"/>
                  </a:solidFill>
                  <a:latin typeface="MS UI Gothic" panose="020B0600070205080204" pitchFamily="50" charset="-128"/>
                  <a:ea typeface="MS UI Gothic" panose="020B0600070205080204" pitchFamily="50" charset="-128"/>
                </a:rPr>
                <a:t>）</a:t>
              </a:r>
              <a:endParaRPr lang="en-US" altLang="ja-JP" sz="1100" dirty="0" smtClean="0">
                <a:solidFill>
                  <a:srgbClr val="000000"/>
                </a:solidFill>
                <a:latin typeface="MS UI Gothic" panose="020B0600070205080204" pitchFamily="50" charset="-128"/>
                <a:ea typeface="MS UI Gothic" panose="020B0600070205080204" pitchFamily="50" charset="-128"/>
              </a:endParaRPr>
            </a:p>
          </p:txBody>
        </p:sp>
      </p:grpSp>
      <p:sp>
        <p:nvSpPr>
          <p:cNvPr id="16" name="AutoShape 5"/>
          <p:cNvSpPr>
            <a:spLocks noChangeArrowheads="1"/>
          </p:cNvSpPr>
          <p:nvPr/>
        </p:nvSpPr>
        <p:spPr bwMode="auto">
          <a:xfrm>
            <a:off x="5909667" y="3864595"/>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31840" y="4787323"/>
            <a:ext cx="28803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37917" y="5147363"/>
            <a:ext cx="8496944" cy="14596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MS UI Gothic" panose="020B0600070205080204" pitchFamily="50" charset="-128"/>
                <a:ea typeface="MS UI Gothic" panose="020B0600070205080204" pitchFamily="50" charset="-128"/>
              </a:rPr>
              <a:t>相談支援従事者研修事業の実施について（平成一八・四・二一　障発〇四二一〇）</a:t>
            </a:r>
            <a:endParaRPr lang="en-US" altLang="ja-JP" sz="105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MS UI Gothic" panose="020B0600070205080204" pitchFamily="50" charset="-128"/>
                <a:ea typeface="MS UI Gothic" panose="020B0600070205080204" pitchFamily="50" charset="-128"/>
              </a:rPr>
              <a:t>相談</a:t>
            </a:r>
            <a:r>
              <a:rPr lang="ja-JP" altLang="en-US" sz="1400" dirty="0">
                <a:solidFill>
                  <a:schemeClr val="tx1"/>
                </a:solidFill>
                <a:latin typeface="MS UI Gothic" panose="020B0600070205080204" pitchFamily="50" charset="-128"/>
                <a:ea typeface="MS UI Gothic" panose="020B0600070205080204" pitchFamily="50" charset="-128"/>
              </a:rPr>
              <a:t>支援</a:t>
            </a:r>
            <a:r>
              <a:rPr lang="ja-JP" altLang="en-US" sz="1400" dirty="0" smtClean="0">
                <a:solidFill>
                  <a:schemeClr val="tx1"/>
                </a:solidFill>
                <a:latin typeface="MS UI Gothic" panose="020B0600070205080204" pitchFamily="50" charset="-128"/>
                <a:ea typeface="MS UI Gothic" panose="020B0600070205080204" pitchFamily="50" charset="-128"/>
              </a:rPr>
              <a:t>従事者研修事業実施要綱</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MS UI Gothic" panose="020B0600070205080204" pitchFamily="50" charset="-128"/>
                <a:ea typeface="MS UI Gothic" panose="020B0600070205080204" pitchFamily="50" charset="-128"/>
              </a:rPr>
              <a:t>相談支援従事者初任者研修標準カリキュラム</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MS UI Gothic" panose="020B0600070205080204" pitchFamily="50" charset="-128"/>
                <a:ea typeface="MS UI Gothic" panose="020B0600070205080204" pitchFamily="50" charset="-128"/>
              </a:rPr>
              <a:t>相談</a:t>
            </a:r>
            <a:r>
              <a:rPr lang="ja-JP" altLang="en-US" sz="1400" dirty="0" smtClean="0">
                <a:solidFill>
                  <a:schemeClr val="tx1"/>
                </a:solidFill>
                <a:latin typeface="MS UI Gothic" panose="020B0600070205080204" pitchFamily="50" charset="-128"/>
                <a:ea typeface="MS UI Gothic" panose="020B0600070205080204" pitchFamily="50" charset="-128"/>
              </a:rPr>
              <a:t>支援従事者現任研修標準カリキュラム</a:t>
            </a:r>
            <a:endParaRPr lang="en-US" altLang="ja-JP" sz="1400" dirty="0" smtClean="0">
              <a:solidFill>
                <a:schemeClr val="tx1"/>
              </a:solidFill>
              <a:latin typeface="MS UI Gothic" panose="020B0600070205080204" pitchFamily="50" charset="-128"/>
              <a:ea typeface="MS UI Gothic"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a:solidFill>
                  <a:schemeClr val="tx1"/>
                </a:solidFill>
                <a:latin typeface="MS UI Gothic" panose="020B0600070205080204" pitchFamily="50" charset="-128"/>
                <a:ea typeface="MS UI Gothic" panose="020B0600070205080204" pitchFamily="50" charset="-128"/>
              </a:rPr>
              <a:t>専門コース</a:t>
            </a:r>
            <a:r>
              <a:rPr lang="ja-JP" altLang="en-US" sz="1400" dirty="0" smtClean="0">
                <a:solidFill>
                  <a:schemeClr val="tx1"/>
                </a:solidFill>
                <a:latin typeface="MS UI Gothic" panose="020B0600070205080204" pitchFamily="50" charset="-128"/>
                <a:ea typeface="MS UI Gothic" panose="020B0600070205080204" pitchFamily="50" charset="-128"/>
              </a:rPr>
              <a:t>別研修標準カリキュラム</a:t>
            </a:r>
            <a:endParaRPr lang="en-US" altLang="ja-JP" sz="1400" dirty="0">
              <a:solidFill>
                <a:schemeClr val="tx1"/>
              </a:solidFill>
              <a:latin typeface="MS UI Gothic" panose="020B0600070205080204" pitchFamily="50" charset="-128"/>
              <a:ea typeface="MS UI Gothic" panose="020B0600070205080204" pitchFamily="50" charset="-128"/>
            </a:endParaRPr>
          </a:p>
        </p:txBody>
      </p:sp>
      <p:sp>
        <p:nvSpPr>
          <p:cNvPr id="19" name="角丸四角形 18"/>
          <p:cNvSpPr/>
          <p:nvPr/>
        </p:nvSpPr>
        <p:spPr>
          <a:xfrm>
            <a:off x="323528" y="485933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ＤＨＰ特太ゴシック体" panose="020B0500000000000000" pitchFamily="50" charset="-128"/>
                <a:ea typeface="ＤＨＰ特太ゴシック体" panose="020B0500000000000000" pitchFamily="50" charset="-128"/>
              </a:rPr>
              <a:t>通知</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21" name="正方形/長方形 20"/>
          <p:cNvSpPr/>
          <p:nvPr/>
        </p:nvSpPr>
        <p:spPr>
          <a:xfrm>
            <a:off x="4611808" y="5449726"/>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635896" y="5579412"/>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47609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0616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7492482" y="4498239"/>
            <a:ext cx="1502228" cy="19550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b="1">
                <a:solidFill>
                  <a:schemeClr val="tx1"/>
                </a:solidFill>
              </a:rPr>
              <a:t>相談支援</a:t>
            </a:r>
            <a:r>
              <a:rPr lang="ja-JP" altLang="en-US" sz="1000" b="1" smtClean="0">
                <a:solidFill>
                  <a:schemeClr val="tx1"/>
                </a:solidFill>
              </a:rPr>
              <a:t>専門員</a:t>
            </a:r>
            <a:endParaRPr lang="ja-JP" altLang="en-US" sz="1000" b="1">
              <a:solidFill>
                <a:schemeClr val="tx1"/>
              </a:solidFill>
            </a:endParaRPr>
          </a:p>
          <a:p>
            <a:pPr algn="ctr"/>
            <a:r>
              <a:rPr lang="ja-JP" altLang="en-US" sz="1000" b="1">
                <a:solidFill>
                  <a:schemeClr val="tx1"/>
                </a:solidFill>
              </a:rPr>
              <a:t>配置要件</a:t>
            </a:r>
            <a:r>
              <a:rPr lang="ja-JP" altLang="en-US" sz="1000" b="1" smtClean="0">
                <a:solidFill>
                  <a:schemeClr val="tx1"/>
                </a:solidFill>
              </a:rPr>
              <a:t>更新</a:t>
            </a:r>
            <a:endParaRPr lang="ja-JP" altLang="en-US" sz="1000" b="1" smtClean="0">
              <a:solidFill>
                <a:srgbClr val="000000"/>
              </a:solidFill>
              <a:latin typeface="Arial" charset="0"/>
            </a:endParaRPr>
          </a:p>
          <a:p>
            <a:pPr algn="ctr" fontAlgn="base">
              <a:lnSpc>
                <a:spcPts val="500"/>
              </a:lnSpc>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r>
              <a:rPr lang="ja-JP" altLang="en-US" sz="1000" b="1" smtClean="0">
                <a:solidFill>
                  <a:srgbClr val="000000"/>
                </a:solidFill>
                <a:latin typeface="Arial" charset="0"/>
              </a:rPr>
              <a:t>引き続き相談</a:t>
            </a:r>
            <a:r>
              <a:rPr lang="ja-JP" altLang="en-US" sz="1000" b="1">
                <a:solidFill>
                  <a:srgbClr val="000000"/>
                </a:solidFill>
                <a:latin typeface="Arial" charset="0"/>
              </a:rPr>
              <a:t>支援</a:t>
            </a:r>
            <a:r>
              <a:rPr lang="ja-JP" altLang="en-US" sz="1000" b="1" smtClean="0">
                <a:solidFill>
                  <a:srgbClr val="000000"/>
                </a:solidFill>
                <a:latin typeface="Arial" charset="0"/>
              </a:rPr>
              <a:t>専門員と</a:t>
            </a:r>
            <a:r>
              <a:rPr lang="ja-JP" altLang="en-US" sz="1000" b="1">
                <a:solidFill>
                  <a:srgbClr val="000000"/>
                </a:solidFill>
                <a:latin typeface="Arial" charset="0"/>
              </a:rPr>
              <a:t>して</a:t>
            </a:r>
            <a:r>
              <a:rPr lang="ja-JP" altLang="en-US" sz="1000" b="1" smtClean="0">
                <a:solidFill>
                  <a:srgbClr val="000000"/>
                </a:solidFill>
                <a:latin typeface="Arial" charset="0"/>
              </a:rPr>
              <a:t>配置可</a:t>
            </a: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smtClean="0">
              <a:solidFill>
                <a:srgbClr val="000000"/>
              </a:solidFill>
              <a:latin typeface="Arial" charset="0"/>
            </a:endParaRPr>
          </a:p>
          <a:p>
            <a:pPr algn="ctr" fontAlgn="base">
              <a:spcBef>
                <a:spcPct val="0"/>
              </a:spcBef>
              <a:spcAft>
                <a:spcPct val="0"/>
              </a:spcAft>
            </a:pPr>
            <a:endParaRPr lang="en-US" altLang="ja-JP" sz="1000" b="1">
              <a:solidFill>
                <a:srgbClr val="000000"/>
              </a:solidFill>
              <a:latin typeface="Arial" charset="0"/>
            </a:endParaRPr>
          </a:p>
        </p:txBody>
      </p:sp>
      <p:sp>
        <p:nvSpPr>
          <p:cNvPr id="56" name="正方形/長方形 55"/>
          <p:cNvSpPr/>
          <p:nvPr/>
        </p:nvSpPr>
        <p:spPr>
          <a:xfrm>
            <a:off x="374521" y="4425190"/>
            <a:ext cx="3027295" cy="123093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smtClean="0">
              <a:solidFill>
                <a:schemeClr val="tx1"/>
              </a:solidFill>
            </a:endParaRPr>
          </a:p>
          <a:p>
            <a:pPr algn="ctr"/>
            <a:endParaRPr lang="ja-JP" altLang="en-US" sz="1023" b="1">
              <a:solidFill>
                <a:schemeClr val="tx1"/>
              </a:solidFill>
            </a:endParaRPr>
          </a:p>
          <a:p>
            <a:pPr algn="ctr"/>
            <a:endParaRPr lang="ja-JP" altLang="en-US" sz="1023" b="1" smtClean="0">
              <a:solidFill>
                <a:schemeClr val="tx1"/>
              </a:solidFill>
            </a:endParaRPr>
          </a:p>
          <a:p>
            <a:pPr algn="ctr"/>
            <a:endParaRPr lang="ja-JP" altLang="en-US" sz="1023" b="1">
              <a:solidFill>
                <a:schemeClr val="tx1"/>
              </a:solidFill>
            </a:endParaRPr>
          </a:p>
          <a:p>
            <a:pPr algn="ctr"/>
            <a:endParaRPr lang="ja-JP" altLang="en-US" sz="1023" b="1" smtClean="0">
              <a:solidFill>
                <a:schemeClr val="tx1"/>
              </a:solidFill>
            </a:endParaRPr>
          </a:p>
          <a:p>
            <a:pPr algn="ctr"/>
            <a:endParaRPr lang="ja-JP" altLang="en-US" sz="1023" b="1">
              <a:solidFill>
                <a:schemeClr val="tx1"/>
              </a:solidFill>
            </a:endParaRPr>
          </a:p>
          <a:p>
            <a:pPr algn="ctr"/>
            <a:r>
              <a:rPr lang="ja-JP" altLang="en-US" sz="1023" b="1" smtClean="0">
                <a:solidFill>
                  <a:schemeClr val="tx1"/>
                </a:solidFill>
              </a:rPr>
              <a:t>相談支援専門員としての配置要件</a:t>
            </a:r>
            <a:endParaRPr lang="en-US" altLang="ja-JP" sz="1023" b="1" dirty="0">
              <a:solidFill>
                <a:schemeClr val="tx1"/>
              </a:solidFill>
            </a:endParaRPr>
          </a:p>
        </p:txBody>
      </p:sp>
      <p:sp>
        <p:nvSpPr>
          <p:cNvPr id="2" name="タイトル 1"/>
          <p:cNvSpPr>
            <a:spLocks noGrp="1"/>
          </p:cNvSpPr>
          <p:nvPr>
            <p:ph type="title"/>
          </p:nvPr>
        </p:nvSpPr>
        <p:spPr>
          <a:xfrm>
            <a:off x="374521" y="233793"/>
            <a:ext cx="8042740" cy="417571"/>
          </a:xfrm>
          <a:noFill/>
          <a:ln>
            <a:noFill/>
          </a:ln>
        </p:spPr>
        <p:txBody>
          <a:bodyPr>
            <a:noAutofit/>
          </a:bodyPr>
          <a:lstStyle/>
          <a:p>
            <a:r>
              <a:rPr lang="ja-JP" altLang="en-US" sz="2045" dirty="0">
                <a:latin typeface="ＤＦ特太ゴシック体" panose="020B0509000000000000" pitchFamily="49" charset="-128"/>
                <a:ea typeface="ＤＦ特太ゴシック体" panose="020B0509000000000000" pitchFamily="49" charset="-128"/>
              </a:rPr>
              <a:t>相談支援専門員の研修制度</a:t>
            </a:r>
            <a:r>
              <a:rPr lang="ja-JP" altLang="en-US" sz="2045">
                <a:latin typeface="ＤＦ特太ゴシック体" panose="020B0509000000000000" pitchFamily="49" charset="-128"/>
                <a:ea typeface="ＤＦ特太ゴシック体" panose="020B0509000000000000" pitchFamily="49" charset="-128"/>
              </a:rPr>
              <a:t>の</a:t>
            </a:r>
            <a:r>
              <a:rPr lang="ja-JP" altLang="en-US" sz="2045" smtClean="0">
                <a:latin typeface="ＤＦ特太ゴシック体" panose="020B0509000000000000" pitchFamily="49" charset="-128"/>
                <a:ea typeface="ＤＦ特太ゴシック体" panose="020B0509000000000000" pitchFamily="49" charset="-128"/>
              </a:rPr>
              <a:t>見直しに</a:t>
            </a:r>
            <a:r>
              <a:rPr lang="ja-JP" altLang="en-US" sz="2045" dirty="0">
                <a:latin typeface="ＤＦ特太ゴシック体" panose="020B0509000000000000" pitchFamily="49" charset="-128"/>
                <a:ea typeface="ＤＦ特太ゴシック体" panose="020B0509000000000000" pitchFamily="49" charset="-128"/>
              </a:rPr>
              <a:t>ついて</a:t>
            </a:r>
          </a:p>
        </p:txBody>
      </p:sp>
      <p:sp>
        <p:nvSpPr>
          <p:cNvPr id="5" name="正方形/長方形 4"/>
          <p:cNvSpPr/>
          <p:nvPr/>
        </p:nvSpPr>
        <p:spPr>
          <a:xfrm>
            <a:off x="444075" y="2979531"/>
            <a:ext cx="1064066" cy="71568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smtClean="0">
                <a:solidFill>
                  <a:schemeClr val="tx1"/>
                </a:solidFill>
              </a:rPr>
              <a:t>実務経験要件</a:t>
            </a:r>
            <a:endParaRPr lang="en-US" altLang="ja-JP" sz="1023" b="1" dirty="0">
              <a:solidFill>
                <a:schemeClr val="tx1"/>
              </a:solidFill>
            </a:endParaRPr>
          </a:p>
        </p:txBody>
      </p:sp>
      <p:sp>
        <p:nvSpPr>
          <p:cNvPr id="6" name="正方形/長方形 5"/>
          <p:cNvSpPr/>
          <p:nvPr/>
        </p:nvSpPr>
        <p:spPr>
          <a:xfrm>
            <a:off x="1996856" y="3029024"/>
            <a:ext cx="1352974" cy="66655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chemeClr val="tx1"/>
                </a:solidFill>
              </a:rPr>
              <a:t>研修修了要件</a:t>
            </a:r>
            <a:endParaRPr lang="en-US" altLang="ja-JP" sz="937" b="1" smtClean="0">
              <a:solidFill>
                <a:schemeClr val="tx1"/>
              </a:solidFill>
            </a:endParaRPr>
          </a:p>
          <a:p>
            <a:pPr algn="ctr">
              <a:lnSpc>
                <a:spcPts val="500"/>
              </a:lnSpc>
            </a:pPr>
            <a:endParaRPr lang="ja-JP" altLang="en-US" sz="937" smtClean="0">
              <a:solidFill>
                <a:schemeClr val="tx1"/>
              </a:solidFill>
            </a:endParaRPr>
          </a:p>
          <a:p>
            <a:pPr algn="ctr"/>
            <a:r>
              <a:rPr lang="ja-JP" altLang="en-US" sz="937" smtClean="0">
                <a:solidFill>
                  <a:schemeClr val="tx1"/>
                </a:solidFill>
              </a:rPr>
              <a:t>初任者研修</a:t>
            </a:r>
            <a:r>
              <a:rPr lang="en-US" altLang="ja-JP" sz="937" smtClean="0">
                <a:solidFill>
                  <a:schemeClr val="tx1"/>
                </a:solidFill>
                <a:latin typeface="+mn-ea"/>
              </a:rPr>
              <a:t>(31.5h</a:t>
            </a:r>
            <a:r>
              <a:rPr lang="en-US" altLang="ja-JP" sz="937">
                <a:solidFill>
                  <a:schemeClr val="tx1"/>
                </a:solidFill>
                <a:latin typeface="+mn-ea"/>
              </a:rPr>
              <a:t>)</a:t>
            </a:r>
            <a:endParaRPr lang="ja-JP" altLang="en-US" sz="937" dirty="0">
              <a:solidFill>
                <a:schemeClr val="tx1"/>
              </a:solidFill>
              <a:latin typeface="+mn-ea"/>
            </a:endParaRPr>
          </a:p>
        </p:txBody>
      </p:sp>
      <p:sp>
        <p:nvSpPr>
          <p:cNvPr id="8" name="正方形/長方形 7"/>
          <p:cNvSpPr/>
          <p:nvPr/>
        </p:nvSpPr>
        <p:spPr>
          <a:xfrm>
            <a:off x="5371463" y="3029024"/>
            <a:ext cx="1828013" cy="66619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smtClean="0">
                <a:solidFill>
                  <a:schemeClr val="tx1"/>
                </a:solidFill>
              </a:rPr>
              <a:t>５年</a:t>
            </a:r>
            <a:r>
              <a:rPr lang="ja-JP" altLang="en-US" sz="1050">
                <a:solidFill>
                  <a:schemeClr val="tx1"/>
                </a:solidFill>
              </a:rPr>
              <a:t>毎に現任研修</a:t>
            </a:r>
            <a:r>
              <a:rPr lang="ja-JP" altLang="en-US" sz="1050" smtClean="0">
                <a:solidFill>
                  <a:schemeClr val="tx1"/>
                </a:solidFill>
              </a:rPr>
              <a:t>を修了</a:t>
            </a:r>
          </a:p>
          <a:p>
            <a:pPr algn="ctr">
              <a:lnSpc>
                <a:spcPts val="600"/>
              </a:lnSpc>
            </a:pPr>
            <a:endParaRPr lang="ja-JP" altLang="en-US" sz="1023">
              <a:solidFill>
                <a:schemeClr val="tx1"/>
              </a:solidFill>
            </a:endParaRPr>
          </a:p>
          <a:p>
            <a:pPr algn="ctr"/>
            <a:r>
              <a:rPr lang="ja-JP" altLang="en-US" sz="1023" smtClean="0">
                <a:solidFill>
                  <a:schemeClr val="tx1"/>
                </a:solidFill>
              </a:rPr>
              <a:t>相談</a:t>
            </a:r>
            <a:r>
              <a:rPr lang="ja-JP" altLang="en-US" sz="1023">
                <a:solidFill>
                  <a:schemeClr val="tx1"/>
                </a:solidFill>
              </a:rPr>
              <a:t>支援</a:t>
            </a:r>
            <a:r>
              <a:rPr lang="ja-JP" altLang="en-US" sz="1023" smtClean="0">
                <a:solidFill>
                  <a:schemeClr val="tx1"/>
                </a:solidFill>
              </a:rPr>
              <a:t>従事者現任研</a:t>
            </a:r>
            <a:r>
              <a:rPr lang="en-US" altLang="ja-JP" sz="1023" smtClean="0">
                <a:solidFill>
                  <a:schemeClr val="tx1"/>
                </a:solidFill>
                <a:latin typeface="+mn-ea"/>
              </a:rPr>
              <a:t>(18h)</a:t>
            </a:r>
            <a:endParaRPr lang="en-US" altLang="ja-JP" sz="1023" dirty="0">
              <a:solidFill>
                <a:schemeClr val="tx1"/>
              </a:solidFill>
              <a:latin typeface="+mn-ea"/>
            </a:endParaRPr>
          </a:p>
        </p:txBody>
      </p:sp>
      <p:sp>
        <p:nvSpPr>
          <p:cNvPr id="14" name="正方形/長方形 13"/>
          <p:cNvSpPr/>
          <p:nvPr/>
        </p:nvSpPr>
        <p:spPr>
          <a:xfrm>
            <a:off x="1975331" y="4498237"/>
            <a:ext cx="1374499" cy="84900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chemeClr val="tx1"/>
                </a:solidFill>
              </a:rPr>
              <a:t>研修修了要件</a:t>
            </a:r>
          </a:p>
          <a:p>
            <a:pPr algn="ctr">
              <a:lnSpc>
                <a:spcPts val="600"/>
              </a:lnSpc>
            </a:pPr>
            <a:endParaRPr lang="ja-JP" altLang="en-US" sz="937">
              <a:solidFill>
                <a:schemeClr val="tx1"/>
              </a:solidFill>
            </a:endParaRPr>
          </a:p>
          <a:p>
            <a:pPr algn="ctr"/>
            <a:r>
              <a:rPr lang="ja-JP" altLang="en-US" sz="937" smtClean="0">
                <a:solidFill>
                  <a:schemeClr val="tx1"/>
                </a:solidFill>
              </a:rPr>
              <a:t>初任者研修</a:t>
            </a:r>
            <a:r>
              <a:rPr lang="en-US" altLang="ja-JP" sz="937" smtClean="0">
                <a:solidFill>
                  <a:schemeClr val="tx1"/>
                </a:solidFill>
                <a:latin typeface="+mn-ea"/>
              </a:rPr>
              <a:t>(42.5h)</a:t>
            </a:r>
            <a:endParaRPr lang="en-US" altLang="ja-JP" sz="937" dirty="0">
              <a:solidFill>
                <a:schemeClr val="tx1"/>
              </a:solidFill>
              <a:latin typeface="+mn-ea"/>
            </a:endParaRPr>
          </a:p>
          <a:p>
            <a:pPr algn="ctr"/>
            <a:r>
              <a:rPr lang="en-US" altLang="ja-JP" sz="900" b="1">
                <a:solidFill>
                  <a:srgbClr val="FF0000"/>
                </a:solidFill>
              </a:rPr>
              <a:t>【</a:t>
            </a:r>
            <a:r>
              <a:rPr lang="ja-JP" altLang="en-US" sz="900" b="1">
                <a:solidFill>
                  <a:srgbClr val="FF0000"/>
                </a:solidFill>
              </a:rPr>
              <a:t>カリキュラム</a:t>
            </a:r>
            <a:r>
              <a:rPr lang="ja-JP" altLang="en-US" sz="900" b="1" smtClean="0">
                <a:solidFill>
                  <a:srgbClr val="FF0000"/>
                </a:solidFill>
              </a:rPr>
              <a:t>改定</a:t>
            </a:r>
            <a:r>
              <a:rPr lang="en-US" altLang="ja-JP" sz="900" b="1" smtClean="0">
                <a:solidFill>
                  <a:srgbClr val="FF0000"/>
                </a:solidFill>
              </a:rPr>
              <a:t>】</a:t>
            </a:r>
            <a:endParaRPr lang="en-US" altLang="ja-JP" sz="900" b="1">
              <a:solidFill>
                <a:srgbClr val="FF0000"/>
              </a:solidFill>
            </a:endParaRPr>
          </a:p>
        </p:txBody>
      </p:sp>
      <p:sp>
        <p:nvSpPr>
          <p:cNvPr id="7" name="正方形/長方形 6"/>
          <p:cNvSpPr/>
          <p:nvPr/>
        </p:nvSpPr>
        <p:spPr>
          <a:xfrm>
            <a:off x="1996857" y="2593514"/>
            <a:ext cx="5218436" cy="27160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　（任意研修）</a:t>
            </a:r>
          </a:p>
        </p:txBody>
      </p:sp>
      <p:sp>
        <p:nvSpPr>
          <p:cNvPr id="16" name="正方形/長方形 15"/>
          <p:cNvSpPr/>
          <p:nvPr/>
        </p:nvSpPr>
        <p:spPr>
          <a:xfrm>
            <a:off x="1996856" y="4026521"/>
            <a:ext cx="5202620" cy="3086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専門コース別研修（任意研修）</a:t>
            </a:r>
            <a:endParaRPr lang="en-US" altLang="ja-JP" sz="937" dirty="0">
              <a:solidFill>
                <a:schemeClr val="tx1"/>
              </a:solidFill>
            </a:endParaRPr>
          </a:p>
          <a:p>
            <a:pPr algn="ctr"/>
            <a:r>
              <a:rPr lang="en-US" altLang="ja-JP" sz="800" smtClean="0">
                <a:solidFill>
                  <a:schemeClr val="tx1"/>
                </a:solidFill>
              </a:rPr>
              <a:t>※</a:t>
            </a:r>
            <a:r>
              <a:rPr lang="ja-JP" altLang="en-US" sz="800" smtClean="0">
                <a:solidFill>
                  <a:schemeClr val="tx1"/>
                </a:solidFill>
              </a:rPr>
              <a:t>今後カリキュラム改定や一部必須化及び主任</a:t>
            </a:r>
            <a:r>
              <a:rPr lang="ja-JP" altLang="en-US" sz="800" dirty="0">
                <a:solidFill>
                  <a:schemeClr val="tx1"/>
                </a:solidFill>
              </a:rPr>
              <a:t>研修受講</a:t>
            </a:r>
            <a:r>
              <a:rPr lang="ja-JP" altLang="en-US" sz="800">
                <a:solidFill>
                  <a:schemeClr val="tx1"/>
                </a:solidFill>
              </a:rPr>
              <a:t>の</a:t>
            </a:r>
            <a:r>
              <a:rPr lang="ja-JP" altLang="en-US" sz="800" smtClean="0">
                <a:solidFill>
                  <a:schemeClr val="tx1"/>
                </a:solidFill>
              </a:rPr>
              <a:t>要件化について</a:t>
            </a:r>
            <a:r>
              <a:rPr lang="ja-JP" altLang="en-US" sz="800" dirty="0">
                <a:solidFill>
                  <a:schemeClr val="tx1"/>
                </a:solidFill>
              </a:rPr>
              <a:t>検討</a:t>
            </a:r>
            <a:endParaRPr lang="en-US" altLang="ja-JP" sz="800" dirty="0">
              <a:solidFill>
                <a:schemeClr val="tx1"/>
              </a:solidFill>
            </a:endParaRPr>
          </a:p>
        </p:txBody>
      </p:sp>
      <p:sp>
        <p:nvSpPr>
          <p:cNvPr id="50" name="角丸四角形 49"/>
          <p:cNvSpPr/>
          <p:nvPr/>
        </p:nvSpPr>
        <p:spPr>
          <a:xfrm>
            <a:off x="374520" y="2593514"/>
            <a:ext cx="1290045" cy="30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現行</a:t>
            </a:r>
          </a:p>
        </p:txBody>
      </p:sp>
      <p:sp>
        <p:nvSpPr>
          <p:cNvPr id="51" name="加算記号 50"/>
          <p:cNvSpPr/>
          <p:nvPr/>
        </p:nvSpPr>
        <p:spPr>
          <a:xfrm>
            <a:off x="1541625" y="3152714"/>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2" name="AutoShape 10"/>
          <p:cNvSpPr>
            <a:spLocks noChangeArrowheads="1"/>
          </p:cNvSpPr>
          <p:nvPr/>
        </p:nvSpPr>
        <p:spPr bwMode="auto">
          <a:xfrm rot="5400000">
            <a:off x="7091456" y="3246745"/>
            <a:ext cx="509047" cy="18125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53" name="加算記号 52"/>
          <p:cNvSpPr/>
          <p:nvPr/>
        </p:nvSpPr>
        <p:spPr>
          <a:xfrm>
            <a:off x="4884310" y="3145529"/>
            <a:ext cx="434802" cy="39087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4" name="Rectangle 7"/>
          <p:cNvSpPr>
            <a:spLocks noChangeArrowheads="1"/>
          </p:cNvSpPr>
          <p:nvPr/>
        </p:nvSpPr>
        <p:spPr bwMode="auto">
          <a:xfrm>
            <a:off x="3709357" y="3014925"/>
            <a:ext cx="1151124" cy="66753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a:t>
            </a:r>
            <a:r>
              <a:rPr lang="ja-JP" altLang="en-US" sz="1023" b="1" smtClean="0">
                <a:solidFill>
                  <a:srgbClr val="000000"/>
                </a:solidFill>
                <a:latin typeface="Arial" charset="0"/>
              </a:rPr>
              <a:t>配置可</a:t>
            </a:r>
            <a:endParaRPr lang="ja-JP" altLang="en-US" sz="1023" b="1" dirty="0">
              <a:solidFill>
                <a:srgbClr val="000000"/>
              </a:solidFill>
              <a:latin typeface="Arial" charset="0"/>
            </a:endParaRPr>
          </a:p>
        </p:txBody>
      </p:sp>
      <p:sp>
        <p:nvSpPr>
          <p:cNvPr id="57" name="加算記号 56"/>
          <p:cNvSpPr/>
          <p:nvPr/>
        </p:nvSpPr>
        <p:spPr>
          <a:xfrm>
            <a:off x="2689224" y="2704633"/>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58" name="正方形/長方形 57"/>
          <p:cNvSpPr/>
          <p:nvPr/>
        </p:nvSpPr>
        <p:spPr>
          <a:xfrm>
            <a:off x="438002" y="4485394"/>
            <a:ext cx="1070139" cy="860203"/>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smtClean="0">
                <a:solidFill>
                  <a:schemeClr val="tx1"/>
                </a:solidFill>
              </a:rPr>
              <a:t>実務経験要件</a:t>
            </a:r>
            <a:endParaRPr lang="en-US" altLang="ja-JP" sz="1023" b="1" dirty="0">
              <a:solidFill>
                <a:schemeClr val="tx1"/>
              </a:solidFill>
            </a:endParaRPr>
          </a:p>
        </p:txBody>
      </p:sp>
      <p:sp>
        <p:nvSpPr>
          <p:cNvPr id="59" name="角丸四角形 58"/>
          <p:cNvSpPr/>
          <p:nvPr/>
        </p:nvSpPr>
        <p:spPr>
          <a:xfrm>
            <a:off x="374520" y="4026521"/>
            <a:ext cx="1290045" cy="30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63" dirty="0">
                <a:latin typeface="ＤＦ特太ゴシック体" panose="020B0509000000000000" pitchFamily="49" charset="-128"/>
                <a:ea typeface="ＤＦ特太ゴシック体" panose="020B0509000000000000" pitchFamily="49" charset="-128"/>
              </a:rPr>
              <a:t>改定後</a:t>
            </a:r>
          </a:p>
        </p:txBody>
      </p:sp>
      <p:sp>
        <p:nvSpPr>
          <p:cNvPr id="61" name="加算記号 60"/>
          <p:cNvSpPr/>
          <p:nvPr/>
        </p:nvSpPr>
        <p:spPr>
          <a:xfrm>
            <a:off x="1546466" y="4695682"/>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62" name="AutoShape 10"/>
          <p:cNvSpPr>
            <a:spLocks noChangeArrowheads="1"/>
          </p:cNvSpPr>
          <p:nvPr/>
        </p:nvSpPr>
        <p:spPr bwMode="auto">
          <a:xfrm rot="5400000">
            <a:off x="7104043" y="4818793"/>
            <a:ext cx="499689" cy="14683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7" name="正方形/長方形 66"/>
          <p:cNvSpPr/>
          <p:nvPr/>
        </p:nvSpPr>
        <p:spPr>
          <a:xfrm>
            <a:off x="5371464" y="5731560"/>
            <a:ext cx="1828012" cy="7014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smtClean="0">
                <a:solidFill>
                  <a:srgbClr val="FF0000"/>
                </a:solidFill>
              </a:rPr>
              <a:t>主任</a:t>
            </a:r>
            <a:r>
              <a:rPr lang="ja-JP" altLang="en-US" sz="937" b="1" dirty="0">
                <a:solidFill>
                  <a:srgbClr val="FF0000"/>
                </a:solidFill>
              </a:rPr>
              <a:t>相談</a:t>
            </a:r>
            <a:r>
              <a:rPr lang="ja-JP" altLang="en-US" sz="937" b="1">
                <a:solidFill>
                  <a:srgbClr val="FF0000"/>
                </a:solidFill>
              </a:rPr>
              <a:t>支援</a:t>
            </a:r>
            <a:r>
              <a:rPr lang="ja-JP" altLang="en-US" sz="937" b="1" smtClean="0">
                <a:solidFill>
                  <a:srgbClr val="FF0000"/>
                </a:solidFill>
              </a:rPr>
              <a:t>専門員研修</a:t>
            </a:r>
            <a:r>
              <a:rPr lang="en-US" altLang="ja-JP" sz="937" b="1" smtClean="0">
                <a:solidFill>
                  <a:srgbClr val="FF0000"/>
                </a:solidFill>
              </a:rPr>
              <a:t>(30h)</a:t>
            </a:r>
            <a:endParaRPr lang="ja-JP" altLang="en-US" sz="937" b="1" smtClean="0">
              <a:solidFill>
                <a:srgbClr val="FF0000"/>
              </a:solidFill>
            </a:endParaRPr>
          </a:p>
          <a:p>
            <a:pPr algn="ctr"/>
            <a:r>
              <a:rPr lang="en-US" altLang="ja-JP" sz="937" b="1" smtClean="0">
                <a:solidFill>
                  <a:srgbClr val="FF0000"/>
                </a:solidFill>
              </a:rPr>
              <a:t>【</a:t>
            </a:r>
            <a:r>
              <a:rPr lang="ja-JP" altLang="en-US" sz="937" b="1" smtClean="0">
                <a:solidFill>
                  <a:srgbClr val="FF0000"/>
                </a:solidFill>
              </a:rPr>
              <a:t>研修創設</a:t>
            </a:r>
            <a:r>
              <a:rPr lang="en-US" altLang="ja-JP" sz="937" b="1">
                <a:solidFill>
                  <a:srgbClr val="FF0000"/>
                </a:solidFill>
              </a:rPr>
              <a:t>】</a:t>
            </a:r>
            <a:endParaRPr lang="en-US" altLang="ja-JP" sz="937" b="1" dirty="0">
              <a:solidFill>
                <a:srgbClr val="FF0000"/>
              </a:solidFill>
            </a:endParaRPr>
          </a:p>
        </p:txBody>
      </p:sp>
      <p:sp>
        <p:nvSpPr>
          <p:cNvPr id="69" name="Rectangle 7"/>
          <p:cNvSpPr>
            <a:spLocks noChangeArrowheads="1"/>
          </p:cNvSpPr>
          <p:nvPr/>
        </p:nvSpPr>
        <p:spPr bwMode="auto">
          <a:xfrm>
            <a:off x="7567130" y="5703567"/>
            <a:ext cx="1371600" cy="699282"/>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77898" tIns="38950" rIns="77898" bIns="38950" anchor="ctr"/>
          <a:lstStyle/>
          <a:p>
            <a:pPr algn="ctr" fontAlgn="base">
              <a:spcBef>
                <a:spcPct val="0"/>
              </a:spcBef>
              <a:spcAft>
                <a:spcPct val="0"/>
              </a:spcAft>
            </a:pPr>
            <a:r>
              <a:rPr lang="ja-JP" altLang="en-US" sz="1023" b="1" dirty="0">
                <a:solidFill>
                  <a:srgbClr val="000000"/>
                </a:solidFill>
                <a:latin typeface="Arial" charset="0"/>
              </a:rPr>
              <a:t>主任</a:t>
            </a: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a:solidFill>
                  <a:srgbClr val="000000"/>
                </a:solidFill>
                <a:latin typeface="Arial" charset="0"/>
              </a:rPr>
              <a:t>と</a:t>
            </a:r>
            <a:r>
              <a:rPr lang="ja-JP" altLang="en-US" sz="1023" b="1" smtClean="0">
                <a:solidFill>
                  <a:srgbClr val="000000"/>
                </a:solidFill>
                <a:latin typeface="Arial" charset="0"/>
              </a:rPr>
              <a:t>して配置可</a:t>
            </a:r>
            <a:endParaRPr lang="ja-JP" altLang="en-US" sz="1023" b="1" dirty="0">
              <a:solidFill>
                <a:srgbClr val="000000"/>
              </a:solidFill>
              <a:latin typeface="Arial" charset="0"/>
            </a:endParaRPr>
          </a:p>
        </p:txBody>
      </p:sp>
      <p:sp>
        <p:nvSpPr>
          <p:cNvPr id="71" name="加算記号 70"/>
          <p:cNvSpPr/>
          <p:nvPr/>
        </p:nvSpPr>
        <p:spPr>
          <a:xfrm>
            <a:off x="5685537" y="5369874"/>
            <a:ext cx="372078" cy="32273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74" name="AutoShape 10"/>
          <p:cNvSpPr>
            <a:spLocks noChangeArrowheads="1"/>
          </p:cNvSpPr>
          <p:nvPr/>
        </p:nvSpPr>
        <p:spPr bwMode="auto">
          <a:xfrm rot="5400000">
            <a:off x="3320239" y="3271142"/>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76" name="正方形/長方形 75"/>
          <p:cNvSpPr/>
          <p:nvPr/>
        </p:nvSpPr>
        <p:spPr>
          <a:xfrm>
            <a:off x="5343459" y="4485393"/>
            <a:ext cx="1871834" cy="8602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smtClean="0">
                <a:solidFill>
                  <a:schemeClr val="tx1"/>
                </a:solidFill>
              </a:rPr>
              <a:t>５年</a:t>
            </a:r>
            <a:r>
              <a:rPr lang="ja-JP" altLang="en-US" sz="937">
                <a:solidFill>
                  <a:schemeClr val="tx1"/>
                </a:solidFill>
              </a:rPr>
              <a:t>毎に現任研修</a:t>
            </a:r>
            <a:r>
              <a:rPr lang="ja-JP" altLang="en-US" sz="937" smtClean="0">
                <a:solidFill>
                  <a:schemeClr val="tx1"/>
                </a:solidFill>
              </a:rPr>
              <a:t>を修了</a:t>
            </a:r>
            <a:endParaRPr lang="en-US" altLang="ja-JP" sz="937" smtClean="0">
              <a:solidFill>
                <a:schemeClr val="tx1"/>
              </a:solidFill>
            </a:endParaRPr>
          </a:p>
          <a:p>
            <a:pPr algn="ctr"/>
            <a:r>
              <a:rPr lang="en-US" altLang="ja-JP" sz="937" b="1" smtClean="0">
                <a:solidFill>
                  <a:srgbClr val="FF0000"/>
                </a:solidFill>
              </a:rPr>
              <a:t>【</a:t>
            </a:r>
            <a:r>
              <a:rPr lang="ja-JP" altLang="en-US" sz="937" b="1" smtClean="0">
                <a:solidFill>
                  <a:srgbClr val="FF0000"/>
                </a:solidFill>
              </a:rPr>
              <a:t>現任研修受講に係る</a:t>
            </a:r>
          </a:p>
          <a:p>
            <a:pPr algn="ctr"/>
            <a:r>
              <a:rPr lang="ja-JP" altLang="en-US" sz="937" b="1" smtClean="0">
                <a:solidFill>
                  <a:srgbClr val="FF0000"/>
                </a:solidFill>
              </a:rPr>
              <a:t>実務経験要件を新設</a:t>
            </a:r>
            <a:r>
              <a:rPr lang="en-US" altLang="ja-JP" sz="937" b="1" baseline="30000" smtClean="0">
                <a:solidFill>
                  <a:srgbClr val="FF0000"/>
                </a:solidFill>
              </a:rPr>
              <a:t>※</a:t>
            </a:r>
            <a:r>
              <a:rPr lang="ja-JP" altLang="en-US" sz="937" b="1" baseline="30000" smtClean="0">
                <a:solidFill>
                  <a:srgbClr val="FF0000"/>
                </a:solidFill>
              </a:rPr>
              <a:t>１</a:t>
            </a:r>
            <a:r>
              <a:rPr lang="en-US" altLang="ja-JP" sz="937" b="1" smtClean="0">
                <a:solidFill>
                  <a:srgbClr val="FF0000"/>
                </a:solidFill>
              </a:rPr>
              <a:t>】</a:t>
            </a:r>
            <a:endParaRPr lang="ja-JP" altLang="en-US" sz="937" b="1" smtClean="0">
              <a:solidFill>
                <a:srgbClr val="FF0000"/>
              </a:solidFill>
            </a:endParaRPr>
          </a:p>
          <a:p>
            <a:pPr algn="ctr">
              <a:lnSpc>
                <a:spcPts val="600"/>
              </a:lnSpc>
            </a:pPr>
            <a:endParaRPr lang="en-US" altLang="ja-JP" sz="937">
              <a:solidFill>
                <a:schemeClr val="tx1"/>
              </a:solidFill>
            </a:endParaRPr>
          </a:p>
          <a:p>
            <a:pPr algn="ctr"/>
            <a:r>
              <a:rPr lang="ja-JP" altLang="en-US" sz="937" smtClean="0">
                <a:solidFill>
                  <a:schemeClr val="tx1"/>
                </a:solidFill>
              </a:rPr>
              <a:t>相談</a:t>
            </a:r>
            <a:r>
              <a:rPr lang="ja-JP" altLang="en-US" sz="937">
                <a:solidFill>
                  <a:schemeClr val="tx1"/>
                </a:solidFill>
              </a:rPr>
              <a:t>支援</a:t>
            </a:r>
            <a:r>
              <a:rPr lang="ja-JP" altLang="en-US" sz="937" smtClean="0">
                <a:solidFill>
                  <a:schemeClr val="tx1"/>
                </a:solidFill>
              </a:rPr>
              <a:t>従事者現任研修</a:t>
            </a:r>
            <a:endParaRPr lang="en-US" altLang="ja-JP" sz="937" b="1" dirty="0">
              <a:solidFill>
                <a:srgbClr val="FF0000"/>
              </a:solidFill>
            </a:endParaRPr>
          </a:p>
          <a:p>
            <a:pPr algn="ctr"/>
            <a:r>
              <a:rPr lang="en-US" altLang="ja-JP" sz="937" b="1">
                <a:solidFill>
                  <a:srgbClr val="FF0000"/>
                </a:solidFill>
              </a:rPr>
              <a:t>【</a:t>
            </a:r>
            <a:r>
              <a:rPr lang="ja-JP" altLang="en-US" sz="937" b="1">
                <a:solidFill>
                  <a:srgbClr val="FF0000"/>
                </a:solidFill>
              </a:rPr>
              <a:t>カリキュラム改定</a:t>
            </a:r>
            <a:r>
              <a:rPr lang="en-US" altLang="ja-JP" sz="937" b="1">
                <a:solidFill>
                  <a:srgbClr val="FF0000"/>
                </a:solidFill>
              </a:rPr>
              <a:t>(24h)</a:t>
            </a:r>
            <a:r>
              <a:rPr lang="ja-JP" altLang="en-US" sz="937" b="1">
                <a:solidFill>
                  <a:srgbClr val="FF0000"/>
                </a:solidFill>
              </a:rPr>
              <a:t> </a:t>
            </a:r>
            <a:r>
              <a:rPr lang="en-US" altLang="ja-JP" sz="937" b="1" smtClean="0">
                <a:solidFill>
                  <a:srgbClr val="FF0000"/>
                </a:solidFill>
              </a:rPr>
              <a:t>】</a:t>
            </a:r>
            <a:endParaRPr lang="ja-JP" altLang="en-US" sz="937" dirty="0">
              <a:solidFill>
                <a:schemeClr val="tx1"/>
              </a:solidFill>
            </a:endParaRPr>
          </a:p>
        </p:txBody>
      </p:sp>
      <p:cxnSp>
        <p:nvCxnSpPr>
          <p:cNvPr id="4" name="直線コネクタ 3"/>
          <p:cNvCxnSpPr/>
          <p:nvPr/>
        </p:nvCxnSpPr>
        <p:spPr>
          <a:xfrm>
            <a:off x="351693" y="3837975"/>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132534" y="3762794"/>
            <a:ext cx="2750416" cy="183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43" name="グループ化 42"/>
          <p:cNvGrpSpPr/>
          <p:nvPr/>
        </p:nvGrpSpPr>
        <p:grpSpPr>
          <a:xfrm>
            <a:off x="351693" y="686423"/>
            <a:ext cx="8440615" cy="6135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374520" y="870274"/>
            <a:ext cx="8489560" cy="15418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47448" indent="-147448">
              <a:lnSpc>
                <a:spcPct val="110000"/>
              </a:lnSpc>
            </a:pPr>
            <a:r>
              <a:rPr lang="ja-JP" altLang="en-US" sz="1023"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a:t>
            </a:r>
            <a:r>
              <a:rPr lang="ja-JP" altLang="en-US" sz="1023">
                <a:solidFill>
                  <a:schemeClr val="tx1"/>
                </a:solidFill>
              </a:rPr>
              <a:t>ため</a:t>
            </a:r>
            <a:r>
              <a:rPr lang="ja-JP" altLang="en-US" sz="1023" smtClean="0">
                <a:solidFill>
                  <a:schemeClr val="tx1"/>
                </a:solidFill>
              </a:rPr>
              <a:t>、</a:t>
            </a:r>
            <a:r>
              <a:rPr lang="ja-JP" altLang="en-US" sz="1023" b="1" u="sng" smtClean="0">
                <a:solidFill>
                  <a:schemeClr val="tx1"/>
                </a:solidFill>
              </a:rPr>
              <a:t>カリキュラムの内容を現行より充実させる改定を行う</a:t>
            </a:r>
            <a:r>
              <a:rPr lang="ja-JP" altLang="en-US" sz="1023" b="1" smtClean="0">
                <a:solidFill>
                  <a:schemeClr val="tx1"/>
                </a:solidFill>
              </a:rPr>
              <a:t>。</a:t>
            </a:r>
            <a:endParaRPr lang="en-US" altLang="ja-JP" sz="1023" b="1" dirty="0">
              <a:solidFill>
                <a:schemeClr val="tx1"/>
              </a:solidFill>
            </a:endParaRPr>
          </a:p>
          <a:p>
            <a:pPr marL="147448" indent="-147448">
              <a:lnSpc>
                <a:spcPts val="500"/>
              </a:lnSpc>
            </a:pPr>
            <a:endParaRPr lang="en-US" altLang="ja-JP" sz="681" b="1" dirty="0">
              <a:solidFill>
                <a:schemeClr val="tx1"/>
              </a:solidFill>
            </a:endParaRPr>
          </a:p>
          <a:p>
            <a:pPr marL="147448" indent="-147448">
              <a:lnSpc>
                <a:spcPct val="110000"/>
              </a:lnSpc>
            </a:pPr>
            <a:r>
              <a:rPr lang="ja-JP" altLang="en-US" sz="1023" dirty="0">
                <a:solidFill>
                  <a:schemeClr val="tx1"/>
                </a:solidFill>
              </a:rPr>
              <a:t>○　実践力の高い相談支援専門員養成のために、実践の積み重ねを行いながらスキルアップできるよう、</a:t>
            </a:r>
            <a:r>
              <a:rPr lang="ja-JP" altLang="en-US" sz="1023">
                <a:solidFill>
                  <a:schemeClr val="tx1"/>
                </a:solidFill>
              </a:rPr>
              <a:t>現任</a:t>
            </a:r>
            <a:r>
              <a:rPr lang="ja-JP" altLang="en-US" sz="1023" smtClean="0">
                <a:solidFill>
                  <a:schemeClr val="tx1"/>
                </a:solidFill>
              </a:rPr>
              <a:t>研修の</a:t>
            </a:r>
            <a:r>
              <a:rPr lang="ja-JP" altLang="en-US" sz="1023">
                <a:solidFill>
                  <a:schemeClr val="tx1"/>
                </a:solidFill>
              </a:rPr>
              <a:t>受講</a:t>
            </a:r>
            <a:r>
              <a:rPr lang="ja-JP" altLang="en-US" sz="1023" smtClean="0">
                <a:solidFill>
                  <a:schemeClr val="tx1"/>
                </a:solidFill>
              </a:rPr>
              <a:t>にあたり</a:t>
            </a:r>
            <a:r>
              <a:rPr lang="ja-JP" altLang="en-US" sz="1023" dirty="0">
                <a:solidFill>
                  <a:schemeClr val="tx1"/>
                </a:solidFill>
              </a:rPr>
              <a:t>、相談支援に関する</a:t>
            </a:r>
            <a:r>
              <a:rPr lang="ja-JP" altLang="en-US" sz="1023" b="1" u="sng" dirty="0">
                <a:solidFill>
                  <a:schemeClr val="tx1"/>
                </a:solidFill>
              </a:rPr>
              <a:t>一定の実務経験の</a:t>
            </a:r>
            <a:r>
              <a:rPr lang="ja-JP" altLang="en-US" sz="1023" b="1" u="sng">
                <a:solidFill>
                  <a:schemeClr val="tx1"/>
                </a:solidFill>
              </a:rPr>
              <a:t>要件</a:t>
            </a:r>
            <a:r>
              <a:rPr lang="en-US" altLang="ja-JP" sz="1023" b="1" u="sng" smtClean="0">
                <a:solidFill>
                  <a:schemeClr val="tx1"/>
                </a:solidFill>
                <a:latin typeface="+mn-ea"/>
              </a:rPr>
              <a:t>(※</a:t>
            </a:r>
            <a:r>
              <a:rPr lang="ja-JP" altLang="en-US" sz="1023" b="1" u="sng" smtClean="0">
                <a:solidFill>
                  <a:schemeClr val="tx1"/>
                </a:solidFill>
                <a:latin typeface="+mn-ea"/>
              </a:rPr>
              <a:t>１</a:t>
            </a:r>
            <a:r>
              <a:rPr lang="en-US" altLang="ja-JP" sz="1023" b="1" u="sng" smtClean="0">
                <a:solidFill>
                  <a:schemeClr val="tx1"/>
                </a:solidFill>
                <a:latin typeface="+mn-ea"/>
              </a:rPr>
              <a:t>)</a:t>
            </a:r>
            <a:r>
              <a:rPr lang="ja-JP" altLang="en-US" sz="1023" dirty="0">
                <a:solidFill>
                  <a:schemeClr val="tx1"/>
                </a:solidFill>
              </a:rPr>
              <a:t>を</a:t>
            </a:r>
            <a:r>
              <a:rPr lang="ja-JP" altLang="en-US" sz="1023">
                <a:solidFill>
                  <a:schemeClr val="tx1"/>
                </a:solidFill>
              </a:rPr>
              <a:t>追加</a:t>
            </a:r>
            <a:r>
              <a:rPr lang="ja-JP" altLang="en-US" sz="937" smtClean="0">
                <a:solidFill>
                  <a:schemeClr val="tx1"/>
                </a:solidFill>
                <a:latin typeface="ＭＳ 明朝" panose="02020609040205080304" pitchFamily="17" charset="-128"/>
                <a:ea typeface="ＭＳ 明朝" panose="02020609040205080304" pitchFamily="17" charset="-128"/>
              </a:rPr>
              <a:t>。</a:t>
            </a:r>
            <a:r>
              <a:rPr lang="ja-JP" altLang="en-US" sz="1023" smtClean="0">
                <a:solidFill>
                  <a:schemeClr val="tx1"/>
                </a:solidFill>
              </a:rPr>
              <a:t>（</a:t>
            </a:r>
            <a:r>
              <a:rPr lang="en-US" altLang="ja-JP" sz="1023" smtClean="0">
                <a:solidFill>
                  <a:schemeClr val="tx1"/>
                </a:solidFill>
              </a:rPr>
              <a:t>※</a:t>
            </a:r>
            <a:r>
              <a:rPr lang="ja-JP" altLang="en-US" sz="1023" smtClean="0">
                <a:solidFill>
                  <a:schemeClr val="tx1"/>
                </a:solidFill>
              </a:rPr>
              <a:t>経過措置： 旧カリキュラム修了者の初回の受講時</a:t>
            </a:r>
            <a:r>
              <a:rPr lang="ja-JP" altLang="en-US" sz="1023" dirty="0">
                <a:solidFill>
                  <a:schemeClr val="tx1"/>
                </a:solidFill>
              </a:rPr>
              <a:t>は従前の例による。）</a:t>
            </a:r>
            <a:endParaRPr lang="en-US" altLang="ja-JP" sz="1023" dirty="0">
              <a:solidFill>
                <a:schemeClr val="tx1"/>
              </a:solidFill>
            </a:endParaRPr>
          </a:p>
          <a:p>
            <a:pPr marL="147448" indent="-147448">
              <a:lnSpc>
                <a:spcPts val="500"/>
              </a:lnSpc>
            </a:pPr>
            <a:endParaRPr lang="en-US" altLang="ja-JP" sz="681" dirty="0">
              <a:solidFill>
                <a:schemeClr val="tx1"/>
              </a:solidFill>
            </a:endParaRPr>
          </a:p>
          <a:p>
            <a:pPr marL="147448" indent="-147448">
              <a:lnSpc>
                <a:spcPct val="110000"/>
              </a:lnSpc>
            </a:pPr>
            <a:r>
              <a:rPr lang="ja-JP" altLang="en-US" sz="1023"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1023" b="1" u="sng" dirty="0">
                <a:solidFill>
                  <a:schemeClr val="tx1"/>
                </a:solidFill>
              </a:rPr>
              <a:t>主任相談支援専門員研修を創設</a:t>
            </a:r>
            <a:r>
              <a:rPr lang="ja-JP" altLang="en-US" sz="1023" dirty="0">
                <a:solidFill>
                  <a:schemeClr val="tx1"/>
                </a:solidFill>
              </a:rPr>
              <a:t>。</a:t>
            </a:r>
            <a:endParaRPr lang="en-US" altLang="ja-JP" sz="1023" dirty="0">
              <a:solidFill>
                <a:schemeClr val="tx1"/>
              </a:solidFill>
            </a:endParaRPr>
          </a:p>
        </p:txBody>
      </p:sp>
      <p:sp>
        <p:nvSpPr>
          <p:cNvPr id="42" name="加算記号 41"/>
          <p:cNvSpPr/>
          <p:nvPr/>
        </p:nvSpPr>
        <p:spPr>
          <a:xfrm>
            <a:off x="6148720" y="2708407"/>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7" name="AutoShape 10"/>
          <p:cNvSpPr>
            <a:spLocks noChangeArrowheads="1"/>
          </p:cNvSpPr>
          <p:nvPr/>
        </p:nvSpPr>
        <p:spPr bwMode="auto">
          <a:xfrm rot="5400000">
            <a:off x="3286395" y="4814110"/>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48" name="Rectangle 7"/>
          <p:cNvSpPr>
            <a:spLocks noChangeArrowheads="1"/>
          </p:cNvSpPr>
          <p:nvPr/>
        </p:nvSpPr>
        <p:spPr bwMode="auto">
          <a:xfrm>
            <a:off x="3642188" y="4466733"/>
            <a:ext cx="1218293" cy="8645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a:t>
            </a:r>
            <a:r>
              <a:rPr lang="ja-JP" altLang="en-US" sz="1023" b="1" smtClean="0">
                <a:solidFill>
                  <a:srgbClr val="000000"/>
                </a:solidFill>
                <a:latin typeface="Arial" charset="0"/>
              </a:rPr>
              <a:t>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a:t>
            </a:r>
            <a:r>
              <a:rPr lang="ja-JP" altLang="en-US" sz="1023" b="1" smtClean="0">
                <a:solidFill>
                  <a:srgbClr val="000000"/>
                </a:solidFill>
                <a:latin typeface="Arial" charset="0"/>
              </a:rPr>
              <a:t>配置可</a:t>
            </a:r>
            <a:endParaRPr lang="en-US" altLang="ja-JP" sz="1023" b="1" dirty="0">
              <a:solidFill>
                <a:srgbClr val="000000"/>
              </a:solidFill>
              <a:latin typeface="Arial" charset="0"/>
            </a:endParaRPr>
          </a:p>
        </p:txBody>
      </p:sp>
      <p:sp>
        <p:nvSpPr>
          <p:cNvPr id="55" name="正方形/長方形 54"/>
          <p:cNvSpPr/>
          <p:nvPr/>
        </p:nvSpPr>
        <p:spPr>
          <a:xfrm>
            <a:off x="7492482" y="3006108"/>
            <a:ext cx="1371598" cy="71407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37" b="1" dirty="0">
                <a:solidFill>
                  <a:schemeClr val="tx1"/>
                </a:solidFill>
              </a:rPr>
              <a:t>相談支援専門員</a:t>
            </a:r>
            <a:endParaRPr lang="en-US" altLang="ja-JP" sz="937" b="1" dirty="0">
              <a:solidFill>
                <a:schemeClr val="tx1"/>
              </a:solidFill>
            </a:endParaRPr>
          </a:p>
          <a:p>
            <a:pPr algn="ctr"/>
            <a:r>
              <a:rPr lang="ja-JP" altLang="en-US" sz="937" b="1" dirty="0">
                <a:solidFill>
                  <a:schemeClr val="tx1"/>
                </a:solidFill>
              </a:rPr>
              <a:t>と</a:t>
            </a:r>
            <a:r>
              <a:rPr lang="ja-JP" altLang="en-US" sz="937" b="1">
                <a:solidFill>
                  <a:schemeClr val="tx1"/>
                </a:solidFill>
              </a:rPr>
              <a:t>して</a:t>
            </a:r>
            <a:r>
              <a:rPr lang="ja-JP" altLang="en-US" sz="937" b="1" smtClean="0">
                <a:solidFill>
                  <a:schemeClr val="tx1"/>
                </a:solidFill>
              </a:rPr>
              <a:t>の</a:t>
            </a:r>
          </a:p>
          <a:p>
            <a:pPr algn="ctr"/>
            <a:r>
              <a:rPr lang="ja-JP" altLang="en-US" sz="937" b="1" smtClean="0">
                <a:solidFill>
                  <a:schemeClr val="tx1"/>
                </a:solidFill>
              </a:rPr>
              <a:t>配置要件</a:t>
            </a:r>
            <a:r>
              <a:rPr lang="ja-JP" altLang="en-US" sz="937" b="1" dirty="0">
                <a:solidFill>
                  <a:schemeClr val="tx1"/>
                </a:solidFill>
              </a:rPr>
              <a:t>更新</a:t>
            </a:r>
            <a:endParaRPr lang="en-US" altLang="ja-JP" sz="937" b="1" dirty="0">
              <a:solidFill>
                <a:schemeClr val="tx1"/>
              </a:solidFill>
            </a:endParaRPr>
          </a:p>
        </p:txBody>
      </p:sp>
      <p:sp>
        <p:nvSpPr>
          <p:cNvPr id="65" name="加算記号 64"/>
          <p:cNvSpPr/>
          <p:nvPr/>
        </p:nvSpPr>
        <p:spPr>
          <a:xfrm>
            <a:off x="2521282" y="4218139"/>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66" name="加算記号 65"/>
          <p:cNvSpPr/>
          <p:nvPr/>
        </p:nvSpPr>
        <p:spPr>
          <a:xfrm>
            <a:off x="6173575" y="4238034"/>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0" name="テキスト ボックス 9"/>
          <p:cNvSpPr txBox="1"/>
          <p:nvPr/>
        </p:nvSpPr>
        <p:spPr>
          <a:xfrm>
            <a:off x="374520" y="5731560"/>
            <a:ext cx="4469830" cy="994824"/>
          </a:xfrm>
          <a:prstGeom prst="rect">
            <a:avLst/>
          </a:prstGeom>
          <a:solidFill>
            <a:schemeClr val="bg1"/>
          </a:solidFill>
          <a:ln>
            <a:solidFill>
              <a:schemeClr val="tx1"/>
            </a:solidFill>
            <a:prstDash val="dash"/>
          </a:ln>
        </p:spPr>
        <p:txBody>
          <a:bodyPr wrap="square" rtlCol="0">
            <a:spAutoFit/>
          </a:bodyPr>
          <a:lstStyle/>
          <a:p>
            <a:r>
              <a:rPr lang="en-US" altLang="ja-JP" sz="1023" b="1" u="sng" smtClean="0"/>
              <a:t>※</a:t>
            </a:r>
            <a:r>
              <a:rPr lang="ja-JP" altLang="en-US" sz="1023" b="1" u="sng" smtClean="0"/>
              <a:t>１ 現任研修受講に係る実務経験要件</a:t>
            </a:r>
            <a:endParaRPr lang="en-US" altLang="ja-JP" sz="1023" dirty="0"/>
          </a:p>
          <a:p>
            <a:pPr>
              <a:lnSpc>
                <a:spcPts val="400"/>
              </a:lnSpc>
            </a:pPr>
            <a:endParaRPr lang="ja-JP" altLang="en-US" sz="1023" smtClean="0"/>
          </a:p>
          <a:p>
            <a:r>
              <a:rPr lang="ja-JP" altLang="en-US" sz="1023"/>
              <a:t>　</a:t>
            </a:r>
            <a:r>
              <a:rPr lang="ja-JP" altLang="en-US" sz="1023" smtClean="0"/>
              <a:t>① 過去</a:t>
            </a:r>
            <a:r>
              <a:rPr lang="ja-JP" altLang="en-US" sz="1023" dirty="0"/>
              <a:t>５年間に２年以上の相談支援の実務経験</a:t>
            </a:r>
            <a:r>
              <a:rPr lang="ja-JP" altLang="en-US" sz="1023"/>
              <a:t>が</a:t>
            </a:r>
            <a:r>
              <a:rPr lang="ja-JP" altLang="en-US" sz="1023" smtClean="0"/>
              <a:t>ある。</a:t>
            </a:r>
            <a:endParaRPr lang="en-US" altLang="ja-JP" sz="1023" dirty="0"/>
          </a:p>
          <a:p>
            <a:r>
              <a:rPr lang="ja-JP" altLang="en-US" sz="1023"/>
              <a:t>　</a:t>
            </a:r>
            <a:r>
              <a:rPr lang="ja-JP" altLang="en-US" sz="1023" smtClean="0"/>
              <a:t>② 現</a:t>
            </a:r>
            <a:r>
              <a:rPr lang="ja-JP" altLang="en-US" sz="1023" dirty="0"/>
              <a:t>に相談支援業務に従事</a:t>
            </a:r>
            <a:r>
              <a:rPr lang="ja-JP" altLang="en-US" sz="1023"/>
              <a:t>して</a:t>
            </a:r>
            <a:r>
              <a:rPr lang="ja-JP" altLang="en-US" sz="1023" smtClean="0"/>
              <a:t>いる。</a:t>
            </a:r>
          </a:p>
          <a:p>
            <a:pPr>
              <a:lnSpc>
                <a:spcPts val="500"/>
              </a:lnSpc>
            </a:pPr>
            <a:endParaRPr lang="ja-JP" altLang="en-US" sz="1023"/>
          </a:p>
          <a:p>
            <a:r>
              <a:rPr lang="ja-JP" altLang="en-US" sz="900" smtClean="0"/>
              <a:t>ただし、初任者研修修了後、初回の現任研修の受講にあたっては、必ず①の要件を満たす必要がある。</a:t>
            </a:r>
            <a:endParaRPr lang="en-US" altLang="ja-JP" sz="900" dirty="0"/>
          </a:p>
        </p:txBody>
      </p:sp>
      <p:sp>
        <p:nvSpPr>
          <p:cNvPr id="41" name="加算記号 40"/>
          <p:cNvSpPr/>
          <p:nvPr/>
        </p:nvSpPr>
        <p:spPr>
          <a:xfrm>
            <a:off x="4870177" y="4694647"/>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6" name="正方形/長方形 45"/>
          <p:cNvSpPr/>
          <p:nvPr/>
        </p:nvSpPr>
        <p:spPr>
          <a:xfrm>
            <a:off x="5959526" y="5415711"/>
            <a:ext cx="1386264" cy="249748"/>
          </a:xfrm>
          <a:prstGeom prst="rect">
            <a:avLst/>
          </a:prstGeom>
        </p:spPr>
        <p:txBody>
          <a:bodyPr wrap="square">
            <a:spAutoFit/>
          </a:bodyPr>
          <a:lstStyle/>
          <a:p>
            <a:r>
              <a:rPr lang="ja-JP" altLang="en-US" sz="1023" dirty="0"/>
              <a:t>３年以上</a:t>
            </a:r>
            <a:r>
              <a:rPr lang="ja-JP" altLang="en-US" sz="1023"/>
              <a:t>の</a:t>
            </a:r>
            <a:r>
              <a:rPr lang="ja-JP" altLang="en-US" sz="1023" smtClean="0"/>
              <a:t>実務経験</a:t>
            </a:r>
            <a:endParaRPr lang="en-US" altLang="ja-JP" sz="1023" dirty="0"/>
          </a:p>
        </p:txBody>
      </p:sp>
      <p:sp>
        <p:nvSpPr>
          <p:cNvPr id="11" name="スライド番号プレースホルダー 10"/>
          <p:cNvSpPr>
            <a:spLocks noGrp="1"/>
          </p:cNvSpPr>
          <p:nvPr>
            <p:ph type="sldNum" sz="quarter" idx="12"/>
          </p:nvPr>
        </p:nvSpPr>
        <p:spPr>
          <a:xfrm>
            <a:off x="6943144" y="6468323"/>
            <a:ext cx="2057400" cy="365125"/>
          </a:xfrm>
        </p:spPr>
        <p:txBody>
          <a:bodyPr/>
          <a:lstStyle/>
          <a:p>
            <a:fld id="{2ADEAB0B-3364-414D-832E-F3CDA843F507}" type="slidenum">
              <a:rPr kumimoji="1" lang="ja-JP" altLang="en-US" smtClean="0"/>
              <a:t>13</a:t>
            </a:fld>
            <a:endParaRPr kumimoji="1" lang="ja-JP" altLang="en-US"/>
          </a:p>
        </p:txBody>
      </p:sp>
      <p:sp>
        <p:nvSpPr>
          <p:cNvPr id="60" name="テキスト ボックス 59"/>
          <p:cNvSpPr txBox="1"/>
          <p:nvPr/>
        </p:nvSpPr>
        <p:spPr>
          <a:xfrm>
            <a:off x="5371464" y="6453281"/>
            <a:ext cx="2065145" cy="369332"/>
          </a:xfrm>
          <a:prstGeom prst="rect">
            <a:avLst/>
          </a:prstGeom>
          <a:solidFill>
            <a:schemeClr val="bg1"/>
          </a:solidFill>
          <a:ln>
            <a:noFill/>
            <a:prstDash val="dash"/>
          </a:ln>
        </p:spPr>
        <p:txBody>
          <a:bodyPr wrap="square" rtlCol="0">
            <a:spAutoFit/>
          </a:bodyPr>
          <a:lstStyle/>
          <a:p>
            <a:r>
              <a:rPr lang="en-US" altLang="ja-JP" sz="900" smtClean="0"/>
              <a:t>※</a:t>
            </a:r>
            <a:r>
              <a:rPr lang="ja-JP" altLang="en-US" sz="900" smtClean="0"/>
              <a:t>主任研修を修了した場合、</a:t>
            </a:r>
          </a:p>
          <a:p>
            <a:r>
              <a:rPr lang="ja-JP" altLang="en-US" sz="900" smtClean="0"/>
              <a:t>　現任研修を修了したものとみなす。</a:t>
            </a:r>
            <a:endParaRPr lang="en-US" altLang="ja-JP" sz="900" dirty="0"/>
          </a:p>
        </p:txBody>
      </p:sp>
      <p:sp>
        <p:nvSpPr>
          <p:cNvPr id="68" name="AutoShape 10"/>
          <p:cNvSpPr>
            <a:spLocks noChangeArrowheads="1"/>
          </p:cNvSpPr>
          <p:nvPr/>
        </p:nvSpPr>
        <p:spPr bwMode="auto">
          <a:xfrm rot="5400000">
            <a:off x="7221208" y="5874284"/>
            <a:ext cx="499689" cy="37876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3" name="正方形/長方形 62"/>
          <p:cNvSpPr/>
          <p:nvPr/>
        </p:nvSpPr>
        <p:spPr>
          <a:xfrm>
            <a:off x="5320667" y="13357"/>
            <a:ext cx="3723294" cy="230832"/>
          </a:xfrm>
          <a:prstGeom prst="rect">
            <a:avLst/>
          </a:prstGeom>
        </p:spPr>
        <p:txBody>
          <a:bodyPr wrap="square">
            <a:spAutoFit/>
          </a:bodyPr>
          <a:lstStyle/>
          <a:p>
            <a:pPr algn="r" defTabSz="844083" fontAlgn="base">
              <a:spcBef>
                <a:spcPct val="0"/>
              </a:spcBef>
              <a:spcAft>
                <a:spcPct val="0"/>
              </a:spcAft>
              <a:defRPr/>
            </a:pPr>
            <a:r>
              <a:rPr kumimoji="1" lang="ja-JP" altLang="en-US" sz="900" smtClean="0">
                <a:solidFill>
                  <a:prstClr val="black"/>
                </a:solidFill>
                <a:latin typeface="ＭＳ ゴシック" panose="020B0609070205080204" pitchFamily="49" charset="-128"/>
                <a:ea typeface="ＭＳ ゴシック" panose="020B0609070205080204" pitchFamily="49" charset="-128"/>
              </a:rPr>
              <a:t>令和元年７月２９日以前に公開した資料から改訂を行っています。</a:t>
            </a:r>
            <a:endParaRPr kumimoji="1" lang="ja-JP" altLang="en-US" sz="9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25023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4336448" y="843627"/>
          <a:ext cx="4316214" cy="2160562"/>
        </p:xfrm>
        <a:graphic>
          <a:graphicData uri="http://schemas.openxmlformats.org/drawingml/2006/table">
            <a:tbl>
              <a:tblPr firstRow="1" bandRow="1">
                <a:tableStyleId>{5940675A-B579-460E-94D1-54222C63F5DA}</a:tableStyleId>
              </a:tblPr>
              <a:tblGrid>
                <a:gridCol w="524214">
                  <a:extLst>
                    <a:ext uri="{9D8B030D-6E8A-4147-A177-3AD203B41FA5}">
                      <a16:colId xmlns:a16="http://schemas.microsoft.com/office/drawing/2014/main" val="20000"/>
                    </a:ext>
                  </a:extLst>
                </a:gridCol>
                <a:gridCol w="3166528">
                  <a:extLst>
                    <a:ext uri="{9D8B030D-6E8A-4147-A177-3AD203B41FA5}">
                      <a16:colId xmlns:a16="http://schemas.microsoft.com/office/drawing/2014/main" val="20001"/>
                    </a:ext>
                  </a:extLst>
                </a:gridCol>
                <a:gridCol w="625472">
                  <a:extLst>
                    <a:ext uri="{9D8B030D-6E8A-4147-A177-3AD203B41FA5}">
                      <a16:colId xmlns:a16="http://schemas.microsoft.com/office/drawing/2014/main" val="20002"/>
                    </a:ext>
                  </a:extLst>
                </a:gridCol>
              </a:tblGrid>
              <a:tr h="214232">
                <a:tc gridSpan="2">
                  <a:txBody>
                    <a:bodyPr/>
                    <a:lstStyle/>
                    <a:p>
                      <a:pPr algn="ctr"/>
                      <a:r>
                        <a:rPr kumimoji="1" lang="ja-JP" altLang="en-US" sz="1000" b="1" dirty="0">
                          <a:solidFill>
                            <a:schemeClr val="bg1"/>
                          </a:solidFill>
                        </a:rPr>
                        <a:t>初任者研修</a:t>
                      </a:r>
                      <a:r>
                        <a:rPr kumimoji="1" lang="ja-JP" altLang="en-US" sz="1000" b="1" dirty="0" smtClean="0">
                          <a:solidFill>
                            <a:schemeClr val="bg1"/>
                          </a:solidFill>
                        </a:rPr>
                        <a:t>（</a:t>
                      </a:r>
                      <a:r>
                        <a:rPr kumimoji="1" lang="ja-JP" altLang="en-US" sz="1000" b="1" smtClean="0">
                          <a:solidFill>
                            <a:schemeClr val="bg1"/>
                          </a:solidFill>
                        </a:rPr>
                        <a:t>見直し後）</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324529">
                <a:tc rowSpan="3">
                  <a:txBody>
                    <a:bodyPr/>
                    <a:lstStyle/>
                    <a:p>
                      <a:pPr algn="ctr"/>
                      <a:r>
                        <a:rPr kumimoji="1" lang="ja-JP" altLang="en-US" sz="900" dirty="0" smtClean="0"/>
                        <a:t>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smtClean="0"/>
                        <a:t>障害児者</a:t>
                      </a:r>
                      <a:r>
                        <a:rPr kumimoji="1" lang="ja-JP" altLang="en-US" sz="900" dirty="0" smtClean="0"/>
                        <a:t>の地域支援と相談支援従事者（サービス管理責任者・児童発達支援管理責任者）の役割に関する講義</a:t>
                      </a:r>
                      <a:endParaRPr kumimoji="1" lang="ja-JP" altLang="en-US" sz="900" dirty="0"/>
                    </a:p>
                  </a:txBody>
                  <a:tcPr marL="84406" marR="84406" marT="42203" marB="42203" anchor="ctr"/>
                </a:tc>
                <a:tc>
                  <a:txBody>
                    <a:bodyPr/>
                    <a:lstStyle/>
                    <a:p>
                      <a:pPr algn="r"/>
                      <a:r>
                        <a:rPr kumimoji="1" lang="en-US" altLang="ja-JP" sz="1000" smtClean="0"/>
                        <a:t>5.0h</a:t>
                      </a:r>
                      <a:endParaRPr kumimoji="1" lang="ja-JP" altLang="en-US" sz="1000" dirty="0"/>
                    </a:p>
                  </a:txBody>
                  <a:tcPr marL="84406" marR="84406" marT="42203" marB="42203" anchor="ctr"/>
                </a:tc>
                <a:extLst>
                  <a:ext uri="{0D108BD9-81ED-4DB2-BD59-A6C34878D82A}">
                    <a16:rowId xmlns:a16="http://schemas.microsoft.com/office/drawing/2014/main" val="10001"/>
                  </a:ext>
                </a:extLst>
              </a:tr>
              <a:tr h="448614">
                <a:tc vMerge="1">
                  <a:txBody>
                    <a:bodyPr/>
                    <a:lstStyle/>
                    <a:p>
                      <a:endParaRPr kumimoji="1" lang="ja-JP" altLang="en-US" sz="900" dirty="0"/>
                    </a:p>
                  </a:txBody>
                  <a:tcPr/>
                </a:tc>
                <a:tc>
                  <a:txBody>
                    <a:bodyPr/>
                    <a:lstStyle/>
                    <a:p>
                      <a:r>
                        <a:rPr kumimoji="1" lang="ja-JP" altLang="en-US" sz="900" dirty="0" smtClean="0"/>
                        <a:t>障害者の日常生活及び社会生活を総合的に支援するための法律及び児童福祉法の概要並びにサービス提供のプロセスに関する講義</a:t>
                      </a:r>
                      <a:endParaRPr kumimoji="1" lang="ja-JP" altLang="en-US" sz="900" dirty="0"/>
                    </a:p>
                  </a:txBody>
                  <a:tcPr marL="84406" marR="84406" marT="42203" marB="42203" anchor="ct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14232">
                <a:tc vMerge="1">
                  <a:txBody>
                    <a:bodyPr/>
                    <a:lstStyle/>
                    <a:p>
                      <a:endParaRPr kumimoji="1" lang="ja-JP" altLang="en-US" sz="900" dirty="0"/>
                    </a:p>
                  </a:txBody>
                  <a:tcPr/>
                </a:tc>
                <a:tc>
                  <a:txBody>
                    <a:bodyPr/>
                    <a:lstStyle/>
                    <a:p>
                      <a:r>
                        <a:rPr kumimoji="1" lang="ja-JP" altLang="en-US" sz="900" dirty="0" smtClean="0"/>
                        <a:t>相談支援におけるケアマネジメント手法に関する講義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3"/>
                  </a:ext>
                </a:extLst>
              </a:tr>
              <a:tr h="324529">
                <a:tc>
                  <a:txBody>
                    <a:bodyPr/>
                    <a:lstStyle/>
                    <a:p>
                      <a:pPr marL="0" indent="0" algn="ctr"/>
                      <a:r>
                        <a:rPr kumimoji="1" lang="ja-JP" altLang="en-US" sz="900" dirty="0" smtClean="0"/>
                        <a:t>講義及び演習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smtClean="0"/>
                        <a:t>ケアマネジメントプロセスに関する講義及び演習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31.5h</a:t>
                      </a:r>
                      <a:endParaRPr kumimoji="1" lang="ja-JP" altLang="en-US" sz="1000" dirty="0"/>
                    </a:p>
                  </a:txBody>
                  <a:tcPr marL="84406" marR="84406" marT="42203" marB="42203" anchor="ctr"/>
                </a:tc>
                <a:extLst>
                  <a:ext uri="{0D108BD9-81ED-4DB2-BD59-A6C34878D82A}">
                    <a16:rowId xmlns:a16="http://schemas.microsoft.com/office/drawing/2014/main" val="10007"/>
                  </a:ext>
                </a:extLst>
              </a:tr>
              <a:tr h="214232">
                <a:tc>
                  <a:txBody>
                    <a:bodyPr/>
                    <a:lstStyle/>
                    <a:p>
                      <a:pPr algn="ctr"/>
                      <a:r>
                        <a:rPr kumimoji="1" lang="ja-JP" altLang="en-US" sz="900" dirty="0" smtClean="0"/>
                        <a:t>実習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baseline="0" dirty="0" smtClean="0"/>
                        <a:t>相談支援の基礎技術に関する実習</a:t>
                      </a:r>
                      <a:endParaRPr kumimoji="1" lang="en-US" altLang="ja-JP" sz="900" baseline="0" dirty="0"/>
                    </a:p>
                  </a:txBody>
                  <a:tcPr marL="84406" marR="84406" marT="42203" marB="42203" anchor="ctr"/>
                </a:tc>
                <a:tc>
                  <a:txBody>
                    <a:bodyPr/>
                    <a:lstStyle/>
                    <a:p>
                      <a:pPr algn="r"/>
                      <a:r>
                        <a:rPr kumimoji="1" lang="ja-JP" altLang="en-US" sz="1000" dirty="0" smtClean="0"/>
                        <a:t>－</a:t>
                      </a:r>
                      <a:endParaRPr kumimoji="1" lang="ja-JP" altLang="en-US" sz="1000" dirty="0"/>
                    </a:p>
                  </a:txBody>
                  <a:tcPr marL="84406" marR="84406" marT="42203" marB="42203" anchor="ctr"/>
                </a:tc>
                <a:extLst>
                  <a:ext uri="{0D108BD9-81ED-4DB2-BD59-A6C34878D82A}">
                    <a16:rowId xmlns:a16="http://schemas.microsoft.com/office/drawing/2014/main" val="10005"/>
                  </a:ext>
                </a:extLst>
              </a:tr>
              <a:tr h="0">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smtClean="0">
                          <a:solidFill>
                            <a:schemeClr val="bg1"/>
                          </a:solidFill>
                        </a:rPr>
                        <a:t>42.5h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nvPr>
        </p:nvGraphicFramePr>
        <p:xfrm>
          <a:off x="4342571" y="3083547"/>
          <a:ext cx="4312331" cy="1680650"/>
        </p:xfrm>
        <a:graphic>
          <a:graphicData uri="http://schemas.openxmlformats.org/drawingml/2006/table">
            <a:tbl>
              <a:tblPr firstRow="1" bandRow="1">
                <a:tableStyleId>{5940675A-B579-460E-94D1-54222C63F5DA}</a:tableStyleId>
              </a:tblPr>
              <a:tblGrid>
                <a:gridCol w="516160">
                  <a:extLst>
                    <a:ext uri="{9D8B030D-6E8A-4147-A177-3AD203B41FA5}">
                      <a16:colId xmlns:a16="http://schemas.microsoft.com/office/drawing/2014/main" val="20000"/>
                    </a:ext>
                  </a:extLst>
                </a:gridCol>
                <a:gridCol w="3168032">
                  <a:extLst>
                    <a:ext uri="{9D8B030D-6E8A-4147-A177-3AD203B41FA5}">
                      <a16:colId xmlns:a16="http://schemas.microsoft.com/office/drawing/2014/main" val="20001"/>
                    </a:ext>
                  </a:extLst>
                </a:gridCol>
                <a:gridCol w="628139">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a:t>
                      </a:r>
                      <a:r>
                        <a:rPr kumimoji="1" lang="ja-JP" altLang="en-US" sz="1000" b="1" smtClean="0">
                          <a:solidFill>
                            <a:schemeClr val="bg1"/>
                          </a:solidFill>
                        </a:rPr>
                        <a:t>研修（</a:t>
                      </a:r>
                      <a:r>
                        <a:rPr kumimoji="1" lang="ja-JP" altLang="en-US" sz="1000" b="1" dirty="0" smtClean="0">
                          <a:solidFill>
                            <a:schemeClr val="bg1"/>
                          </a:solidFill>
                        </a:rPr>
                        <a:t>見直し後）</a:t>
                      </a:r>
                      <a:endParaRPr kumimoji="1" lang="ja-JP" altLang="en-US" sz="1000" b="1" dirty="0">
                        <a:solidFill>
                          <a:schemeClr val="bg1"/>
                        </a:solidFill>
                      </a:endParaRPr>
                    </a:p>
                  </a:txBody>
                  <a:tcPr marL="84406" marR="84406" marT="42203" marB="42203">
                    <a:solidFill>
                      <a:srgbClr val="92D050"/>
                    </a:solidFill>
                  </a:tcPr>
                </a:tc>
                <a:tc hMerge="1">
                  <a:txBody>
                    <a:bodyPr/>
                    <a:lstStyle/>
                    <a:p>
                      <a:endParaRPr kumimoji="1" lang="ja-JP" altLang="en-US"/>
                    </a:p>
                  </a:txBody>
                  <a:tcPr/>
                </a:tc>
                <a:tc>
                  <a:txBody>
                    <a:bodyPr/>
                    <a:lstStyle/>
                    <a:p>
                      <a:pPr algn="ctr"/>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0">
                <a:tc rowSpan="3">
                  <a:txBody>
                    <a:bodyPr/>
                    <a:lstStyle/>
                    <a:p>
                      <a:pPr algn="ctr"/>
                      <a:r>
                        <a:rPr kumimoji="1" lang="ja-JP" altLang="en-US" sz="900" dirty="0"/>
                        <a:t>講義</a:t>
                      </a:r>
                    </a:p>
                  </a:txBody>
                  <a:tcPr marL="84406" marR="84406" marT="42203" marB="42203" anchor="ctr"/>
                </a:tc>
                <a:tc>
                  <a:txBody>
                    <a:bodyPr/>
                    <a:lstStyle/>
                    <a:p>
                      <a:r>
                        <a:rPr kumimoji="1" lang="ja-JP" altLang="en-US" sz="900" dirty="0" smtClean="0"/>
                        <a:t>障害福祉の動向に関する講義</a:t>
                      </a:r>
                      <a:endParaRPr kumimoji="1" lang="ja-JP" altLang="en-US" sz="900" dirty="0"/>
                    </a:p>
                  </a:txBody>
                  <a:tcPr marL="84406" marR="84406" marT="42203" marB="42203" anchor="ctr"/>
                </a:tc>
                <a:tc>
                  <a:txBody>
                    <a:bodyPr/>
                    <a:lstStyle/>
                    <a:p>
                      <a:pPr algn="r"/>
                      <a:r>
                        <a:rPr kumimoji="1" lang="en-US" altLang="ja-JP" sz="1000" smtClean="0"/>
                        <a:t>1.5h</a:t>
                      </a:r>
                      <a:endParaRPr kumimoji="1" lang="ja-JP" altLang="en-US" sz="1000" dirty="0"/>
                    </a:p>
                  </a:txBody>
                  <a:tcPr marL="84406" marR="84406" marT="42203" marB="42203" anchor="ctr"/>
                </a:tc>
                <a:extLst>
                  <a:ext uri="{0D108BD9-81ED-4DB2-BD59-A6C34878D82A}">
                    <a16:rowId xmlns:a16="http://schemas.microsoft.com/office/drawing/2014/main" val="10001"/>
                  </a:ext>
                </a:extLst>
              </a:tr>
              <a:tr h="147094">
                <a:tc vMerge="1">
                  <a:txBody>
                    <a:bodyPr/>
                    <a:lstStyle/>
                    <a:p>
                      <a:endParaRPr kumimoji="1" lang="ja-JP" altLang="en-US" sz="900" dirty="0"/>
                    </a:p>
                  </a:txBody>
                  <a:tcPr/>
                </a:tc>
                <a:tc>
                  <a:txBody>
                    <a:bodyPr/>
                    <a:lstStyle/>
                    <a:p>
                      <a:r>
                        <a:rPr kumimoji="1" lang="ja-JP" altLang="en-US" sz="900" dirty="0" smtClean="0"/>
                        <a:t>相談支援の基本姿勢及びケアマネジメントの展開に関する講義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r>
                        <a:rPr kumimoji="1" lang="ja-JP" altLang="en-US" sz="900" dirty="0" smtClean="0"/>
                        <a:t>人材育成の手法に関する講義</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1.5h</a:t>
                      </a:r>
                      <a:endParaRPr kumimoji="1" lang="ja-JP" altLang="en-US" sz="1000" dirty="0"/>
                    </a:p>
                  </a:txBody>
                  <a:tcPr marL="84406" marR="84406" marT="42203" marB="42203"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0">
                <a:tc>
                  <a:txBody>
                    <a:bodyPr/>
                    <a:lstStyle/>
                    <a:p>
                      <a:pPr algn="ctr"/>
                      <a:r>
                        <a:rPr kumimoji="1" lang="ja-JP" altLang="en-US" sz="900" dirty="0" smtClean="0"/>
                        <a:t>講義及び演習</a:t>
                      </a:r>
                      <a:endParaRPr kumimoji="1" lang="ja-JP" altLang="en-US" sz="900" dirty="0"/>
                    </a:p>
                  </a:txBody>
                  <a:tcPr marL="42203" marR="42203" marT="42203" marB="42203" anchor="ctr"/>
                </a:tc>
                <a:tc>
                  <a:txBody>
                    <a:bodyPr/>
                    <a:lstStyle/>
                    <a:p>
                      <a:r>
                        <a:rPr kumimoji="1" lang="ja-JP" altLang="en-US" sz="900" smtClean="0"/>
                        <a:t>相談支援に関する講義及び演習</a:t>
                      </a:r>
                      <a:endParaRPr kumimoji="1" lang="ja-JP" altLang="en-US" sz="900" dirty="0"/>
                    </a:p>
                  </a:txBody>
                  <a:tcPr marL="84406" marR="84406" marT="42203" marB="42203" anchor="ctr"/>
                </a:tc>
                <a:tc>
                  <a:txBody>
                    <a:bodyPr/>
                    <a:lstStyle/>
                    <a:p>
                      <a:pPr algn="r"/>
                      <a:r>
                        <a:rPr kumimoji="1" lang="en-US" altLang="ja-JP" sz="1000" smtClean="0"/>
                        <a:t>18.0h</a:t>
                      </a:r>
                      <a:endParaRPr kumimoji="1" lang="ja-JP" altLang="en-US" sz="1000" dirty="0"/>
                    </a:p>
                  </a:txBody>
                  <a:tcPr marL="84406" marR="84406" marT="42203" marB="42203" anchor="ctr"/>
                </a:tc>
                <a:extLst>
                  <a:ext uri="{0D108BD9-81ED-4DB2-BD59-A6C34878D82A}">
                    <a16:rowId xmlns:a16="http://schemas.microsoft.com/office/drawing/2014/main" val="10004"/>
                  </a:ext>
                </a:extLst>
              </a:tr>
              <a:tr h="252780">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smtClean="0">
                          <a:solidFill>
                            <a:schemeClr val="bg1"/>
                          </a:solidFill>
                        </a:rPr>
                        <a:t>24.0h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6"/>
                  </a:ext>
                </a:extLst>
              </a:tr>
            </a:tbl>
          </a:graphicData>
        </a:graphic>
      </p:graphicFrame>
      <p:sp>
        <p:nvSpPr>
          <p:cNvPr id="2" name="タイトル 1"/>
          <p:cNvSpPr>
            <a:spLocks noGrp="1"/>
          </p:cNvSpPr>
          <p:nvPr>
            <p:ph type="title"/>
          </p:nvPr>
        </p:nvSpPr>
        <p:spPr>
          <a:xfrm>
            <a:off x="344521" y="239730"/>
            <a:ext cx="7596554" cy="385900"/>
          </a:xfrm>
        </p:spPr>
        <p:txBody>
          <a:bodyPr>
            <a:noAutofit/>
          </a:bodyPr>
          <a:lstStyle/>
          <a:p>
            <a:r>
              <a:rPr lang="ja-JP" altLang="en-US" sz="2050" dirty="0">
                <a:latin typeface="ＤＦ特太ゴシック体" panose="020B0509000000000000" pitchFamily="49" charset="-128"/>
                <a:ea typeface="ＤＦ特太ゴシック体" panose="020B0509000000000000" pitchFamily="49" charset="-128"/>
              </a:rPr>
              <a:t>相談支援専門員研修の</a:t>
            </a:r>
            <a:r>
              <a:rPr lang="ja-JP" altLang="en-US" sz="2050">
                <a:latin typeface="ＤＦ特太ゴシック体" panose="020B0509000000000000" pitchFamily="49" charset="-128"/>
                <a:ea typeface="ＤＦ特太ゴシック体" panose="020B0509000000000000" pitchFamily="49" charset="-128"/>
              </a:rPr>
              <a:t>告示</a:t>
            </a:r>
            <a:r>
              <a:rPr lang="ja-JP" altLang="en-US" sz="2050" smtClean="0">
                <a:latin typeface="ＤＦ特太ゴシック体" panose="020B0509000000000000" pitchFamily="49" charset="-128"/>
                <a:ea typeface="ＤＦ特太ゴシック体" panose="020B0509000000000000" pitchFamily="49" charset="-128"/>
              </a:rPr>
              <a:t>別表</a:t>
            </a:r>
            <a:endParaRPr lang="ja-JP" altLang="en-US" sz="2050" dirty="0">
              <a:latin typeface="ＤＦ特太ゴシック体" panose="020B0509000000000000" pitchFamily="49" charset="-128"/>
              <a:ea typeface="ＤＦ特太ゴシック体" panose="020B0509000000000000" pitchFamily="49" charset="-128"/>
            </a:endParaRPr>
          </a:p>
        </p:txBody>
      </p:sp>
      <p:cxnSp>
        <p:nvCxnSpPr>
          <p:cNvPr id="4" name="直線コネクタ 3"/>
          <p:cNvCxnSpPr/>
          <p:nvPr/>
        </p:nvCxnSpPr>
        <p:spPr>
          <a:xfrm>
            <a:off x="318927" y="730089"/>
            <a:ext cx="8440615"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nvPr>
        </p:nvGraphicFramePr>
        <p:xfrm>
          <a:off x="420397" y="843627"/>
          <a:ext cx="3444948" cy="1817076"/>
        </p:xfrm>
        <a:graphic>
          <a:graphicData uri="http://schemas.openxmlformats.org/drawingml/2006/table">
            <a:tbl>
              <a:tblPr firstRow="1" bandRow="1">
                <a:tableStyleId>{5940675A-B579-460E-94D1-54222C63F5DA}</a:tableStyleId>
              </a:tblPr>
              <a:tblGrid>
                <a:gridCol w="514482">
                  <a:extLst>
                    <a:ext uri="{9D8B030D-6E8A-4147-A177-3AD203B41FA5}">
                      <a16:colId xmlns:a16="http://schemas.microsoft.com/office/drawing/2014/main" val="20000"/>
                    </a:ext>
                  </a:extLst>
                </a:gridCol>
                <a:gridCol w="2302944">
                  <a:extLst>
                    <a:ext uri="{9D8B030D-6E8A-4147-A177-3AD203B41FA5}">
                      <a16:colId xmlns:a16="http://schemas.microsoft.com/office/drawing/2014/main" val="20001"/>
                    </a:ext>
                  </a:extLst>
                </a:gridCol>
                <a:gridCol w="627522">
                  <a:extLst>
                    <a:ext uri="{9D8B030D-6E8A-4147-A177-3AD203B41FA5}">
                      <a16:colId xmlns:a16="http://schemas.microsoft.com/office/drawing/2014/main" val="20002"/>
                    </a:ext>
                  </a:extLst>
                </a:gridCol>
              </a:tblGrid>
              <a:tr h="218620">
                <a:tc gridSpan="2">
                  <a:txBody>
                    <a:bodyPr/>
                    <a:lstStyle/>
                    <a:p>
                      <a:pPr algn="ctr"/>
                      <a:r>
                        <a:rPr kumimoji="1" lang="ja-JP" altLang="en-US" sz="1000" b="1" dirty="0">
                          <a:solidFill>
                            <a:schemeClr val="bg1"/>
                          </a:solidFill>
                        </a:rPr>
                        <a:t>初任者</a:t>
                      </a:r>
                      <a:r>
                        <a:rPr kumimoji="1" lang="ja-JP" altLang="en-US" sz="1000" b="1" dirty="0" smtClean="0">
                          <a:solidFill>
                            <a:schemeClr val="bg1"/>
                          </a:solidFill>
                        </a:rPr>
                        <a:t>研修（現行）</a:t>
                      </a:r>
                      <a:endParaRPr kumimoji="1" lang="ja-JP" altLang="en-US" sz="1000" b="1" dirty="0">
                        <a:solidFill>
                          <a:schemeClr val="bg1"/>
                        </a:solidFill>
                      </a:endParaRPr>
                    </a:p>
                  </a:txBody>
                  <a:tcPr marL="84406" marR="84406" marT="42203" marB="42203">
                    <a:solidFill>
                      <a:srgbClr val="00B0F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00B0F0"/>
                    </a:solidFill>
                  </a:tcPr>
                </a:tc>
                <a:extLst>
                  <a:ext uri="{0D108BD9-81ED-4DB2-BD59-A6C34878D82A}">
                    <a16:rowId xmlns:a16="http://schemas.microsoft.com/office/drawing/2014/main" val="10000"/>
                  </a:ext>
                </a:extLst>
              </a:tr>
              <a:tr h="584431">
                <a:tc rowSpan="3">
                  <a:txBody>
                    <a:bodyPr/>
                    <a:lstStyle/>
                    <a:p>
                      <a:pPr algn="ctr"/>
                      <a:r>
                        <a:rPr kumimoji="1" lang="ja-JP" altLang="en-US" sz="900" dirty="0" smtClean="0"/>
                        <a:t>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en-US" sz="900" dirty="0" smtClean="0"/>
                        <a:t>障害者の日常生活及び社会生活を総合的に支援するための法律及び児童福祉法の概要並びに相談支援従事者の役割に関する講義</a:t>
                      </a:r>
                      <a:endParaRPr kumimoji="1" lang="ja-JP" altLang="en-US" sz="900" dirty="0"/>
                    </a:p>
                  </a:txBody>
                  <a:tcPr marL="84406" marR="84406" marT="42203" marB="42203" anchor="ctr"/>
                </a:tc>
                <a:tc>
                  <a:txBody>
                    <a:bodyPr/>
                    <a:lstStyle/>
                    <a:p>
                      <a:pPr algn="r"/>
                      <a:r>
                        <a:rPr kumimoji="1" lang="en-US" altLang="ja-JP" sz="1000" smtClean="0"/>
                        <a:t>6.5h</a:t>
                      </a:r>
                      <a:endParaRPr kumimoji="1" lang="ja-JP" altLang="en-US" sz="1000" dirty="0"/>
                    </a:p>
                  </a:txBody>
                  <a:tcPr marL="84406" marR="84406" marT="42203" marB="42203" anchor="ctr"/>
                </a:tc>
                <a:extLst>
                  <a:ext uri="{0D108BD9-81ED-4DB2-BD59-A6C34878D82A}">
                    <a16:rowId xmlns:a16="http://schemas.microsoft.com/office/drawing/2014/main" val="10001"/>
                  </a:ext>
                </a:extLst>
              </a:tr>
              <a:tr h="218620">
                <a:tc vMerge="1">
                  <a:txBody>
                    <a:bodyPr/>
                    <a:lstStyle/>
                    <a:p>
                      <a:endParaRPr kumimoji="1" lang="ja-JP" altLang="en-US"/>
                    </a:p>
                  </a:txBody>
                  <a:tcPr/>
                </a:tc>
                <a:tc>
                  <a:txBody>
                    <a:bodyPr/>
                    <a:lstStyle/>
                    <a:p>
                      <a:r>
                        <a:rPr kumimoji="1" lang="ja-JP" altLang="en-US" sz="900" dirty="0" smtClean="0"/>
                        <a:t>ケアマネジメントの手法に関する講義</a:t>
                      </a:r>
                      <a:endParaRPr kumimoji="1" lang="ja-JP" altLang="en-US" sz="900" dirty="0"/>
                    </a:p>
                  </a:txBody>
                  <a:tcPr marL="84406" marR="84406" marT="42203" marB="42203" anchor="ctr"/>
                </a:tc>
                <a:tc>
                  <a:txBody>
                    <a:bodyPr/>
                    <a:lstStyle/>
                    <a:p>
                      <a:pPr algn="r"/>
                      <a:r>
                        <a:rPr kumimoji="1" lang="en-US" altLang="ja-JP" sz="1000" smtClean="0"/>
                        <a:t>8h</a:t>
                      </a:r>
                      <a:endParaRPr kumimoji="1" lang="ja-JP" altLang="en-US" sz="1000" dirty="0"/>
                    </a:p>
                  </a:txBody>
                  <a:tcPr marL="84406" marR="84406" marT="42203" marB="42203" anchor="ctr"/>
                </a:tc>
                <a:extLst>
                  <a:ext uri="{0D108BD9-81ED-4DB2-BD59-A6C34878D82A}">
                    <a16:rowId xmlns:a16="http://schemas.microsoft.com/office/drawing/2014/main" val="10003"/>
                  </a:ext>
                </a:extLst>
              </a:tr>
              <a:tr h="218620">
                <a:tc vMerge="1">
                  <a:txBody>
                    <a:bodyPr/>
                    <a:lstStyle/>
                    <a:p>
                      <a:endParaRPr kumimoji="1" lang="ja-JP" altLang="en-US" sz="900" dirty="0"/>
                    </a:p>
                  </a:txBody>
                  <a:tcPr/>
                </a:tc>
                <a:tc>
                  <a:txBody>
                    <a:bodyPr/>
                    <a:lstStyle/>
                    <a:p>
                      <a:r>
                        <a:rPr kumimoji="1" lang="ja-JP" altLang="en-US" sz="900" kern="1200" dirty="0" smtClean="0">
                          <a:effectLst/>
                        </a:rPr>
                        <a:t>地域支援に関する講義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6h</a:t>
                      </a:r>
                      <a:endParaRPr kumimoji="1" lang="ja-JP" altLang="en-US" sz="1000" dirty="0"/>
                    </a:p>
                  </a:txBody>
                  <a:tcPr marL="84406" marR="84406" marT="42203" marB="42203" anchor="ctr"/>
                </a:tc>
                <a:extLst>
                  <a:ext uri="{0D108BD9-81ED-4DB2-BD59-A6C34878D82A}">
                    <a16:rowId xmlns:a16="http://schemas.microsoft.com/office/drawing/2014/main" val="10004"/>
                  </a:ext>
                </a:extLst>
              </a:tr>
              <a:tr h="218620">
                <a:tc>
                  <a:txBody>
                    <a:bodyPr/>
                    <a:lstStyle/>
                    <a:p>
                      <a:pPr algn="ctr"/>
                      <a:r>
                        <a:rPr kumimoji="1" lang="ja-JP" altLang="en-US" sz="900" dirty="0" smtClean="0"/>
                        <a:t>演習</a:t>
                      </a:r>
                      <a:endParaRPr kumimoji="1" lang="en-US" altLang="ja-JP" sz="900" dirty="0" smtClean="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effectLst/>
                        </a:rPr>
                        <a:t> ケアマネジメントプロセスに関する演習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11h</a:t>
                      </a:r>
                      <a:endParaRPr kumimoji="1" lang="ja-JP" altLang="en-US" sz="1000" dirty="0"/>
                    </a:p>
                  </a:txBody>
                  <a:tcPr marL="84406" marR="84406" marT="42203" marB="42203" anchor="ctr"/>
                </a:tc>
                <a:extLst>
                  <a:ext uri="{0D108BD9-81ED-4DB2-BD59-A6C34878D82A}">
                    <a16:rowId xmlns:a16="http://schemas.microsoft.com/office/drawing/2014/main" val="10009"/>
                  </a:ext>
                </a:extLst>
              </a:tr>
              <a:tr h="218620">
                <a:tc>
                  <a:txBody>
                    <a:bodyPr/>
                    <a:lstStyle/>
                    <a:p>
                      <a:pPr algn="ctr"/>
                      <a:endParaRPr kumimoji="1" lang="ja-JP" altLang="en-US" sz="1000" dirty="0"/>
                    </a:p>
                  </a:txBody>
                  <a:tcPr marL="84406" marR="84406" marT="42203" marB="42203" vert="eaVert">
                    <a:solidFill>
                      <a:srgbClr val="00B0F0"/>
                    </a:solidFill>
                  </a:tcPr>
                </a:tc>
                <a:tc>
                  <a:txBody>
                    <a:bodyPr/>
                    <a:lstStyle/>
                    <a:p>
                      <a:r>
                        <a:rPr kumimoji="1" lang="ja-JP" altLang="en-US" sz="1000" dirty="0">
                          <a:solidFill>
                            <a:schemeClr val="bg1"/>
                          </a:solidFill>
                        </a:rPr>
                        <a:t>合計</a:t>
                      </a:r>
                    </a:p>
                  </a:txBody>
                  <a:tcPr marL="84406" marR="84406" marT="42203" marB="42203" anchor="ctr">
                    <a:solidFill>
                      <a:srgbClr val="00B0F0"/>
                    </a:solidFill>
                  </a:tcPr>
                </a:tc>
                <a:tc>
                  <a:txBody>
                    <a:bodyPr/>
                    <a:lstStyle/>
                    <a:p>
                      <a:pPr algn="r"/>
                      <a:r>
                        <a:rPr kumimoji="1" lang="en-US" altLang="ja-JP" sz="1000" smtClean="0">
                          <a:solidFill>
                            <a:schemeClr val="bg1"/>
                          </a:solidFill>
                        </a:rPr>
                        <a:t>31.5h</a:t>
                      </a:r>
                      <a:endParaRPr kumimoji="1" lang="ja-JP" altLang="en-US" sz="1000" dirty="0">
                        <a:solidFill>
                          <a:schemeClr val="bg1"/>
                        </a:solidFill>
                      </a:endParaRPr>
                    </a:p>
                  </a:txBody>
                  <a:tcPr marL="84406" marR="84406" marT="42203" marB="42203" anchor="ctr">
                    <a:solidFill>
                      <a:srgbClr val="00B0F0"/>
                    </a:solidFill>
                  </a:tcPr>
                </a:tc>
                <a:extLst>
                  <a:ext uri="{0D108BD9-81ED-4DB2-BD59-A6C34878D82A}">
                    <a16:rowId xmlns:a16="http://schemas.microsoft.com/office/drawing/2014/main" val="10010"/>
                  </a:ext>
                </a:extLst>
              </a:tr>
            </a:tbl>
          </a:graphicData>
        </a:graphic>
      </p:graphicFrame>
      <p:graphicFrame>
        <p:nvGraphicFramePr>
          <p:cNvPr id="13" name="表 12"/>
          <p:cNvGraphicFramePr>
            <a:graphicFrameLocks noGrp="1"/>
          </p:cNvGraphicFramePr>
          <p:nvPr>
            <p:extLst/>
          </p:nvPr>
        </p:nvGraphicFramePr>
        <p:xfrm>
          <a:off x="430211" y="3083547"/>
          <a:ext cx="3444948" cy="1773808"/>
        </p:xfrm>
        <a:graphic>
          <a:graphicData uri="http://schemas.openxmlformats.org/drawingml/2006/table">
            <a:tbl>
              <a:tblPr firstRow="1" bandRow="1">
                <a:tableStyleId>{5940675A-B579-460E-94D1-54222C63F5DA}</a:tableStyleId>
              </a:tblPr>
              <a:tblGrid>
                <a:gridCol w="463105">
                  <a:extLst>
                    <a:ext uri="{9D8B030D-6E8A-4147-A177-3AD203B41FA5}">
                      <a16:colId xmlns:a16="http://schemas.microsoft.com/office/drawing/2014/main" val="20000"/>
                    </a:ext>
                  </a:extLst>
                </a:gridCol>
                <a:gridCol w="2352598">
                  <a:extLst>
                    <a:ext uri="{9D8B030D-6E8A-4147-A177-3AD203B41FA5}">
                      <a16:colId xmlns:a16="http://schemas.microsoft.com/office/drawing/2014/main" val="20001"/>
                    </a:ext>
                  </a:extLst>
                </a:gridCol>
                <a:gridCol w="629245">
                  <a:extLst>
                    <a:ext uri="{9D8B030D-6E8A-4147-A177-3AD203B41FA5}">
                      <a16:colId xmlns:a16="http://schemas.microsoft.com/office/drawing/2014/main" val="20002"/>
                    </a:ext>
                  </a:extLst>
                </a:gridCol>
              </a:tblGrid>
              <a:tr h="232117">
                <a:tc gridSpan="2">
                  <a:txBody>
                    <a:bodyPr/>
                    <a:lstStyle/>
                    <a:p>
                      <a:pPr algn="ctr"/>
                      <a:r>
                        <a:rPr kumimoji="1" lang="ja-JP" altLang="en-US" sz="1000" b="1">
                          <a:solidFill>
                            <a:schemeClr val="bg1"/>
                          </a:solidFill>
                        </a:rPr>
                        <a:t>現任</a:t>
                      </a:r>
                      <a:r>
                        <a:rPr kumimoji="1" lang="ja-JP" altLang="en-US" sz="1000" b="1" smtClean="0">
                          <a:solidFill>
                            <a:schemeClr val="bg1"/>
                          </a:solidFill>
                        </a:rPr>
                        <a:t>研修（</a:t>
                      </a:r>
                      <a:r>
                        <a:rPr kumimoji="1" lang="ja-JP" altLang="en-US" sz="1000" b="1" dirty="0" smtClean="0">
                          <a:solidFill>
                            <a:schemeClr val="bg1"/>
                          </a:solidFill>
                        </a:rPr>
                        <a:t>現行）</a:t>
                      </a:r>
                      <a:r>
                        <a:rPr kumimoji="1" lang="ja-JP" altLang="en-US" sz="1000" b="1" dirty="0">
                          <a:solidFill>
                            <a:schemeClr val="bg1"/>
                          </a:solidFill>
                        </a:rPr>
                        <a:t>　</a:t>
                      </a:r>
                    </a:p>
                  </a:txBody>
                  <a:tcPr marL="84406" marR="84406" marT="42203" marB="42203">
                    <a:solidFill>
                      <a:srgbClr val="92D050"/>
                    </a:solidFill>
                  </a:tcPr>
                </a:tc>
                <a:tc hMerge="1">
                  <a:txBody>
                    <a:bodyPr/>
                    <a:lstStyle/>
                    <a:p>
                      <a:endParaRPr kumimoji="1" lang="ja-JP" altLang="en-US"/>
                    </a:p>
                  </a:txBody>
                  <a:tcPr/>
                </a:tc>
                <a:tc>
                  <a:txBody>
                    <a:bodyPr/>
                    <a:lstStyle/>
                    <a:p>
                      <a:r>
                        <a:rPr kumimoji="1" lang="ja-JP" altLang="en-US" sz="1000" dirty="0">
                          <a:solidFill>
                            <a:schemeClr val="bg1"/>
                          </a:solidFill>
                        </a:rPr>
                        <a:t>時間数</a:t>
                      </a:r>
                    </a:p>
                  </a:txBody>
                  <a:tcPr marL="84406" marR="84406" marT="42203" marB="42203">
                    <a:solidFill>
                      <a:srgbClr val="92D050"/>
                    </a:solidFill>
                  </a:tcPr>
                </a:tc>
                <a:extLst>
                  <a:ext uri="{0D108BD9-81ED-4DB2-BD59-A6C34878D82A}">
                    <a16:rowId xmlns:a16="http://schemas.microsoft.com/office/drawing/2014/main" val="10000"/>
                  </a:ext>
                </a:extLst>
              </a:tr>
              <a:tr h="225083">
                <a:tc rowSpan="4">
                  <a:txBody>
                    <a:bodyPr/>
                    <a:lstStyle/>
                    <a:p>
                      <a:pPr algn="ctr"/>
                      <a:r>
                        <a:rPr kumimoji="1" lang="ja-JP" altLang="en-US" sz="900" dirty="0" smtClean="0"/>
                        <a:t>講義</a:t>
                      </a:r>
                      <a:endParaRPr kumimoji="1" lang="ja-JP" altLang="en-US" sz="900" dirty="0"/>
                    </a:p>
                  </a:txBody>
                  <a:tcPr marL="84406" marR="84406" marT="42203" marB="42203" anchor="ctr"/>
                </a:tc>
                <a:tc>
                  <a:txBody>
                    <a:bodyPr/>
                    <a:lstStyle/>
                    <a:p>
                      <a:r>
                        <a:rPr kumimoji="1" lang="ja-JP" altLang="en-US" sz="900" dirty="0" smtClean="0"/>
                        <a:t>障害福祉の動向に関する講義</a:t>
                      </a:r>
                      <a:endParaRPr kumimoji="1" lang="ja-JP" altLang="en-US" sz="900" dirty="0"/>
                    </a:p>
                  </a:txBody>
                  <a:tcPr marL="84406" marR="84406" marT="42203" marB="42203" anchor="ctr"/>
                </a:tc>
                <a:tc rowSpan="2">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1"/>
                  </a:ext>
                </a:extLst>
              </a:tr>
              <a:tr h="225083">
                <a:tc vMerge="1">
                  <a:txBody>
                    <a:bodyPr/>
                    <a:lstStyle/>
                    <a:p>
                      <a:endParaRPr kumimoji="1" lang="ja-JP" altLang="en-US" sz="900" dirty="0"/>
                    </a:p>
                  </a:txBody>
                  <a:tcPr/>
                </a:tc>
                <a:tc>
                  <a:txBody>
                    <a:bodyPr/>
                    <a:lstStyle/>
                    <a:p>
                      <a:r>
                        <a:rPr kumimoji="1" lang="ja-JP" altLang="en-US" sz="900" dirty="0" smtClean="0"/>
                        <a:t>地域生活支援事業に関する講義</a:t>
                      </a:r>
                      <a:endParaRPr kumimoji="1" lang="ja-JP" altLang="en-US" sz="900" dirty="0"/>
                    </a:p>
                  </a:txBody>
                  <a:tcPr marL="84406" marR="84406" marT="42203" marB="42203" anchor="ctr"/>
                </a:tc>
                <a:tc vMerge="1">
                  <a:txBody>
                    <a:bodyPr/>
                    <a:lstStyle/>
                    <a:p>
                      <a:pPr algn="ctr"/>
                      <a:endParaRPr kumimoji="1" lang="ja-JP" altLang="en-US" sz="1100" dirty="0"/>
                    </a:p>
                  </a:txBody>
                  <a:tcPr anchor="ctr"/>
                </a:tc>
                <a:extLst>
                  <a:ext uri="{0D108BD9-81ED-4DB2-BD59-A6C34878D82A}">
                    <a16:rowId xmlns:a16="http://schemas.microsoft.com/office/drawing/2014/main" val="10002"/>
                  </a:ext>
                </a:extLst>
              </a:tr>
              <a:tr h="365760">
                <a:tc vMerge="1">
                  <a:txBody>
                    <a:bodyPr/>
                    <a:lstStyle/>
                    <a:p>
                      <a:endParaRPr kumimoji="1" lang="ja-JP" altLang="en-US" sz="900" dirty="0"/>
                    </a:p>
                  </a:txBody>
                  <a:tcPr/>
                </a:tc>
                <a:tc>
                  <a:txBody>
                    <a:bodyPr/>
                    <a:lstStyle/>
                    <a:p>
                      <a:r>
                        <a:rPr kumimoji="1" lang="ja-JP" altLang="en-US" sz="900" dirty="0" smtClean="0"/>
                        <a:t>相談支援の基本姿勢及びケアマネジメントの展開に関する講義</a:t>
                      </a:r>
                      <a:endParaRPr kumimoji="1" lang="ja-JP" altLang="en-US" sz="900" dirty="0"/>
                    </a:p>
                  </a:txBody>
                  <a:tcPr marL="84406" marR="84406" marT="42203" marB="42203" anchor="ctr"/>
                </a:tc>
                <a:tc>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500" dirty="0"/>
                    </a:p>
                  </a:txBody>
                  <a:tcPr vert="eaVert"/>
                </a:tc>
                <a:tc>
                  <a:txBody>
                    <a:bodyPr/>
                    <a:lstStyle/>
                    <a:p>
                      <a:r>
                        <a:rPr kumimoji="1" lang="ja-JP" altLang="en-US" sz="900" dirty="0"/>
                        <a:t>協</a:t>
                      </a:r>
                      <a:r>
                        <a:rPr kumimoji="1" lang="ja-JP" altLang="en-US" sz="900" dirty="0" smtClean="0"/>
                        <a:t>議会に関する講義</a:t>
                      </a:r>
                      <a:endParaRPr kumimoji="1" lang="ja-JP" altLang="en-US" sz="900" dirty="0"/>
                    </a:p>
                  </a:txBody>
                  <a:tcPr marL="84406" marR="84406" marT="42203" marB="42203" anchor="ctr"/>
                </a:tc>
                <a:tc>
                  <a:txBody>
                    <a:bodyPr/>
                    <a:lstStyle/>
                    <a:p>
                      <a:pPr algn="r"/>
                      <a:r>
                        <a:rPr kumimoji="1" lang="en-US" altLang="ja-JP" sz="1000" smtClean="0"/>
                        <a:t>2h</a:t>
                      </a:r>
                      <a:endParaRPr kumimoji="1" lang="ja-JP" altLang="en-US" sz="1000" dirty="0"/>
                    </a:p>
                  </a:txBody>
                  <a:tcPr marL="84406" marR="84406" marT="42203" marB="42203" anchor="ctr"/>
                </a:tc>
                <a:extLst>
                  <a:ext uri="{0D108BD9-81ED-4DB2-BD59-A6C34878D82A}">
                    <a16:rowId xmlns:a16="http://schemas.microsoft.com/office/drawing/2014/main" val="10004"/>
                  </a:ext>
                </a:extLst>
              </a:tr>
              <a:tr h="247464">
                <a:tc>
                  <a:txBody>
                    <a:bodyPr/>
                    <a:lstStyle/>
                    <a:p>
                      <a:pPr algn="ctr"/>
                      <a:r>
                        <a:rPr kumimoji="1" lang="ja-JP" altLang="en-US" sz="900" dirty="0" smtClean="0"/>
                        <a:t>演習</a:t>
                      </a:r>
                      <a:endParaRPr kumimoji="1" lang="ja-JP" altLang="en-US" sz="900" dirty="0"/>
                    </a:p>
                  </a:txBody>
                  <a:tcPr marL="84406" marR="84406" marT="42203" marB="42203" anchor="ctr"/>
                </a:tc>
                <a:tc>
                  <a:txBody>
                    <a:bodyPr/>
                    <a:lstStyle/>
                    <a:p>
                      <a:r>
                        <a:rPr kumimoji="1" lang="ja-JP" altLang="en-US" sz="900" dirty="0" smtClean="0"/>
                        <a:t>ケアマネジメントに関する演習</a:t>
                      </a:r>
                      <a:endParaRPr kumimoji="1" lang="ja-JP" altLang="en-US" sz="900" dirty="0"/>
                    </a:p>
                  </a:txBody>
                  <a:tcPr marL="84406" marR="84406" marT="42203" marB="42203" anchor="ctr"/>
                </a:tc>
                <a:tc>
                  <a:txBody>
                    <a:bodyPr/>
                    <a:lstStyle/>
                    <a:p>
                      <a:pPr algn="r"/>
                      <a:r>
                        <a:rPr kumimoji="1" lang="en-US" altLang="ja-JP" sz="1000" smtClean="0"/>
                        <a:t>12h</a:t>
                      </a:r>
                      <a:endParaRPr kumimoji="1" lang="ja-JP" altLang="en-US" sz="1000" dirty="0"/>
                    </a:p>
                  </a:txBody>
                  <a:tcPr marL="84406" marR="84406" marT="42203" marB="42203" anchor="ctr"/>
                </a:tc>
                <a:extLst>
                  <a:ext uri="{0D108BD9-81ED-4DB2-BD59-A6C34878D82A}">
                    <a16:rowId xmlns:a16="http://schemas.microsoft.com/office/drawing/2014/main" val="10005"/>
                  </a:ext>
                </a:extLst>
              </a:tr>
              <a:tr h="232117">
                <a:tc>
                  <a:txBody>
                    <a:bodyPr/>
                    <a:lstStyle/>
                    <a:p>
                      <a:pPr algn="ctr"/>
                      <a:endParaRPr kumimoji="1" lang="ja-JP" altLang="en-US" sz="1000" dirty="0"/>
                    </a:p>
                  </a:txBody>
                  <a:tcPr marL="84406" marR="84406" marT="42203" marB="42203" vert="eaVert">
                    <a:solidFill>
                      <a:srgbClr val="92D050"/>
                    </a:solidFill>
                  </a:tcPr>
                </a:tc>
                <a:tc>
                  <a:txBody>
                    <a:bodyPr/>
                    <a:lstStyle/>
                    <a:p>
                      <a:r>
                        <a:rPr kumimoji="1" lang="ja-JP" altLang="en-US" sz="1000" dirty="0">
                          <a:solidFill>
                            <a:schemeClr val="bg1"/>
                          </a:solidFill>
                        </a:rPr>
                        <a:t>合計</a:t>
                      </a:r>
                    </a:p>
                  </a:txBody>
                  <a:tcPr marL="84406" marR="84406" marT="42203" marB="42203" anchor="ctr">
                    <a:solidFill>
                      <a:srgbClr val="92D050"/>
                    </a:solidFill>
                  </a:tcPr>
                </a:tc>
                <a:tc>
                  <a:txBody>
                    <a:bodyPr/>
                    <a:lstStyle/>
                    <a:p>
                      <a:pPr algn="r"/>
                      <a:r>
                        <a:rPr kumimoji="1" lang="en-US" altLang="ja-JP" sz="1000" dirty="0" smtClean="0">
                          <a:solidFill>
                            <a:schemeClr val="bg1"/>
                          </a:solidFill>
                        </a:rPr>
                        <a:t>18h</a:t>
                      </a:r>
                      <a:endParaRPr kumimoji="1" lang="ja-JP" altLang="en-US" sz="1000" dirty="0">
                        <a:solidFill>
                          <a:schemeClr val="bg1"/>
                        </a:solidFill>
                      </a:endParaRPr>
                    </a:p>
                  </a:txBody>
                  <a:tcPr marL="84406" marR="84406" marT="42203" marB="42203" anchor="ctr">
                    <a:solidFill>
                      <a:srgbClr val="92D050"/>
                    </a:solidFill>
                  </a:tcPr>
                </a:tc>
                <a:extLst>
                  <a:ext uri="{0D108BD9-81ED-4DB2-BD59-A6C34878D82A}">
                    <a16:rowId xmlns:a16="http://schemas.microsoft.com/office/drawing/2014/main" val="10007"/>
                  </a:ext>
                </a:extLst>
              </a:tr>
            </a:tbl>
          </a:graphicData>
        </a:graphic>
      </p:graphicFrame>
      <p:grpSp>
        <p:nvGrpSpPr>
          <p:cNvPr id="7" name="グループ化 6">
            <a:extLst>
              <a:ext uri="{FF2B5EF4-FFF2-40B4-BE49-F238E27FC236}">
                <a16:creationId xmlns:a16="http://schemas.microsoft.com/office/drawing/2014/main" id="{14D6039F-05D0-1A47-942C-D43B72179361}"/>
              </a:ext>
            </a:extLst>
          </p:cNvPr>
          <p:cNvGrpSpPr/>
          <p:nvPr/>
        </p:nvGrpSpPr>
        <p:grpSpPr>
          <a:xfrm>
            <a:off x="351693" y="620198"/>
            <a:ext cx="8440615" cy="66469"/>
            <a:chOff x="0" y="188640"/>
            <a:chExt cx="9144000" cy="72008"/>
          </a:xfrm>
        </p:grpSpPr>
        <p:cxnSp>
          <p:nvCxnSpPr>
            <p:cNvPr id="18" name="直線コネクタ 17">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80819" y="2204331"/>
            <a:ext cx="287040" cy="1673579"/>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graphicFrame>
        <p:nvGraphicFramePr>
          <p:cNvPr id="17" name="表 16"/>
          <p:cNvGraphicFramePr>
            <a:graphicFrameLocks noGrp="1"/>
          </p:cNvGraphicFramePr>
          <p:nvPr>
            <p:extLst/>
          </p:nvPr>
        </p:nvGraphicFramePr>
        <p:xfrm>
          <a:off x="4346264" y="5163288"/>
          <a:ext cx="4308640" cy="1549790"/>
        </p:xfrm>
        <a:graphic>
          <a:graphicData uri="http://schemas.openxmlformats.org/drawingml/2006/table">
            <a:tbl>
              <a:tblPr firstRow="1" bandRow="1">
                <a:tableStyleId>{5940675A-B579-460E-94D1-54222C63F5DA}</a:tableStyleId>
              </a:tblPr>
              <a:tblGrid>
                <a:gridCol w="520178">
                  <a:extLst>
                    <a:ext uri="{9D8B030D-6E8A-4147-A177-3AD203B41FA5}">
                      <a16:colId xmlns:a16="http://schemas.microsoft.com/office/drawing/2014/main" val="20000"/>
                    </a:ext>
                  </a:extLst>
                </a:gridCol>
                <a:gridCol w="3170138">
                  <a:extLst>
                    <a:ext uri="{9D8B030D-6E8A-4147-A177-3AD203B41FA5}">
                      <a16:colId xmlns:a16="http://schemas.microsoft.com/office/drawing/2014/main" val="20001"/>
                    </a:ext>
                  </a:extLst>
                </a:gridCol>
                <a:gridCol w="618324">
                  <a:extLst>
                    <a:ext uri="{9D8B030D-6E8A-4147-A177-3AD203B41FA5}">
                      <a16:colId xmlns:a16="http://schemas.microsoft.com/office/drawing/2014/main" val="20002"/>
                    </a:ext>
                  </a:extLst>
                </a:gridCol>
              </a:tblGrid>
              <a:tr h="232117">
                <a:tc gridSpan="2">
                  <a:txBody>
                    <a:bodyPr/>
                    <a:lstStyle/>
                    <a:p>
                      <a:pPr algn="ctr"/>
                      <a:r>
                        <a:rPr kumimoji="1" lang="ja-JP" altLang="en-US" sz="1000" b="1" dirty="0" smtClean="0"/>
                        <a:t>主任相談支援専門員研修</a:t>
                      </a:r>
                      <a:endParaRPr kumimoji="1" lang="ja-JP" altLang="en-US" sz="1000" b="1" dirty="0"/>
                    </a:p>
                  </a:txBody>
                  <a:tcPr marL="84406" marR="84406" marT="42203" marB="42203"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00" dirty="0"/>
                        <a:t>時間数</a:t>
                      </a:r>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00"/>
                  </a:ext>
                </a:extLst>
              </a:tr>
              <a:tr h="365760">
                <a:tc rowSpan="2">
                  <a:txBody>
                    <a:bodyPr/>
                    <a:lstStyle/>
                    <a:p>
                      <a:pPr algn="ctr"/>
                      <a:r>
                        <a:rPr kumimoji="1" lang="ja-JP" altLang="en-US" sz="900" dirty="0"/>
                        <a:t>講義</a:t>
                      </a:r>
                    </a:p>
                  </a:txBody>
                  <a:tcPr marL="84406" marR="84406" marT="42203" marB="42203" anchor="ctr">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900" kern="1200" dirty="0" smtClean="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900" kern="1200" dirty="0" smtClean="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900" kern="1200" dirty="0" smtClean="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1"/>
                  </a:ext>
                </a:extLst>
              </a:tr>
              <a:tr h="232117">
                <a:tc vMerge="1">
                  <a:txBody>
                    <a:bodyPr/>
                    <a:lstStyle/>
                    <a:p>
                      <a:endParaRPr kumimoji="1" lang="ja-JP" altLang="en-US" sz="900" dirty="0"/>
                    </a:p>
                  </a:txBody>
                  <a:tcPr/>
                </a:tc>
                <a:tc>
                  <a:txBody>
                    <a:bodyPr/>
                    <a:lstStyle/>
                    <a:p>
                      <a:r>
                        <a:rPr kumimoji="1" lang="ja-JP" altLang="ja-JP" sz="900" kern="1200" dirty="0" smtClean="0">
                          <a:solidFill>
                            <a:schemeClr val="tx1"/>
                          </a:solidFill>
                          <a:effectLst/>
                          <a:latin typeface="+mn-lt"/>
                          <a:ea typeface="+mn-ea"/>
                          <a:cs typeface="+mn-cs"/>
                        </a:rPr>
                        <a:t>運営管理に関する講義</a:t>
                      </a:r>
                      <a:endParaRPr kumimoji="1" lang="ja-JP" altLang="en-US" sz="900" dirty="0"/>
                    </a:p>
                  </a:txBody>
                  <a:tcPr marL="84406" marR="84406" marT="42203" marB="42203" anchor="ctr">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3.0h</a:t>
                      </a:r>
                      <a:endParaRPr kumimoji="1" lang="ja-JP" altLang="en-US" sz="1000" dirty="0"/>
                    </a:p>
                  </a:txBody>
                  <a:tcPr marL="84406" marR="84406" marT="42203" marB="42203" anchor="ctr"/>
                </a:tc>
                <a:extLst>
                  <a:ext uri="{0D108BD9-81ED-4DB2-BD59-A6C34878D82A}">
                    <a16:rowId xmlns:a16="http://schemas.microsoft.com/office/drawing/2014/main" val="10002"/>
                  </a:ext>
                </a:extLst>
              </a:tr>
              <a:tr h="232117">
                <a:tc rowSpan="2">
                  <a:txBody>
                    <a:bodyPr/>
                    <a:lstStyle/>
                    <a:p>
                      <a:pPr marL="0" indent="0" algn="ctr"/>
                      <a:r>
                        <a:rPr kumimoji="1" lang="ja-JP" altLang="en-US" sz="900" dirty="0" smtClean="0"/>
                        <a:t>講義及び演習</a:t>
                      </a:r>
                      <a:endParaRPr kumimoji="1" lang="ja-JP" altLang="en-US" sz="900" dirty="0"/>
                    </a:p>
                  </a:txBody>
                  <a:tcPr marL="42203" marR="42203"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mn-lt"/>
                          <a:ea typeface="+mn-ea"/>
                          <a:cs typeface="+mn-cs"/>
                        </a:rPr>
                        <a:t>相談支援従事者の人材育成に関する講義</a:t>
                      </a:r>
                      <a:r>
                        <a:rPr kumimoji="1" lang="ja-JP" altLang="en-US" sz="900" kern="1200" dirty="0" smtClean="0">
                          <a:solidFill>
                            <a:schemeClr val="tx1"/>
                          </a:solidFill>
                          <a:effectLst/>
                          <a:latin typeface="+mn-lt"/>
                          <a:ea typeface="+mn-ea"/>
                          <a:cs typeface="+mn-cs"/>
                        </a:rPr>
                        <a:t>及び</a:t>
                      </a:r>
                      <a:r>
                        <a:rPr kumimoji="1" lang="ja-JP" altLang="ja-JP" sz="900" kern="1200" dirty="0" smtClean="0">
                          <a:solidFill>
                            <a:schemeClr val="tx1"/>
                          </a:solidFill>
                          <a:effectLst/>
                          <a:latin typeface="+mn-lt"/>
                          <a:ea typeface="+mn-ea"/>
                          <a:cs typeface="+mn-cs"/>
                        </a:rPr>
                        <a:t>演習</a:t>
                      </a:r>
                      <a:endParaRPr kumimoji="1" lang="ja-JP" altLang="en-US" sz="900" dirty="0"/>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smtClean="0"/>
                        <a:t>13.0h</a:t>
                      </a:r>
                      <a:endParaRPr kumimoji="1" lang="ja-JP" altLang="en-US" sz="1000" dirty="0"/>
                    </a:p>
                  </a:txBody>
                  <a:tcPr marL="84406" marR="84406" marT="42203" marB="42203" anchor="ctr"/>
                </a:tc>
                <a:extLst>
                  <a:ext uri="{0D108BD9-81ED-4DB2-BD59-A6C34878D82A}">
                    <a16:rowId xmlns:a16="http://schemas.microsoft.com/office/drawing/2014/main" val="10003"/>
                  </a:ext>
                </a:extLst>
              </a:tr>
              <a:tr h="232117">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900" kern="1200" dirty="0" smtClean="0">
                          <a:solidFill>
                            <a:schemeClr val="tx1"/>
                          </a:solidFill>
                          <a:effectLst/>
                          <a:latin typeface="+mn-lt"/>
                          <a:ea typeface="+mn-ea"/>
                          <a:cs typeface="+mn-cs"/>
                        </a:rPr>
                        <a:t>地域援助技術に関する講義</a:t>
                      </a:r>
                      <a:r>
                        <a:rPr kumimoji="1" lang="ja-JP" altLang="en-US" sz="900" kern="1200" dirty="0" smtClean="0">
                          <a:solidFill>
                            <a:schemeClr val="tx1"/>
                          </a:solidFill>
                          <a:effectLst/>
                          <a:latin typeface="+mn-lt"/>
                          <a:ea typeface="+mn-ea"/>
                          <a:cs typeface="+mn-cs"/>
                        </a:rPr>
                        <a:t>及び</a:t>
                      </a:r>
                      <a:r>
                        <a:rPr kumimoji="1" lang="ja-JP" altLang="ja-JP" sz="900" kern="1200" dirty="0" smtClean="0">
                          <a:solidFill>
                            <a:schemeClr val="tx1"/>
                          </a:solidFill>
                          <a:effectLst/>
                          <a:latin typeface="+mn-lt"/>
                          <a:ea typeface="+mn-ea"/>
                          <a:cs typeface="+mn-cs"/>
                        </a:rPr>
                        <a:t>演習</a:t>
                      </a:r>
                      <a:endParaRPr kumimoji="1" lang="en-US" altLang="ja-JP" sz="900" baseline="0" dirty="0"/>
                    </a:p>
                  </a:txBody>
                  <a:tcPr marL="84406" marR="84406" marT="42203" marB="42203" anchor="ctr">
                    <a:lnT w="12700" cap="flat" cmpd="sng" algn="ctr">
                      <a:solidFill>
                        <a:schemeClr val="tx1"/>
                      </a:solidFill>
                      <a:prstDash val="solid"/>
                      <a:round/>
                      <a:headEnd type="none" w="med" len="med"/>
                      <a:tailEnd type="none" w="med" len="med"/>
                    </a:lnT>
                  </a:tcPr>
                </a:tc>
                <a:tc>
                  <a:txBody>
                    <a:bodyPr/>
                    <a:lstStyle/>
                    <a:p>
                      <a:pPr algn="r"/>
                      <a:r>
                        <a:rPr kumimoji="1" lang="en-US" altLang="ja-JP" sz="1000" smtClean="0"/>
                        <a:t>11.0h</a:t>
                      </a:r>
                      <a:endParaRPr kumimoji="1" lang="ja-JP" altLang="en-US" sz="1000" dirty="0"/>
                    </a:p>
                  </a:txBody>
                  <a:tcPr marL="84406" marR="84406" marT="42203" marB="42203" anchor="ctr"/>
                </a:tc>
                <a:extLst>
                  <a:ext uri="{0D108BD9-81ED-4DB2-BD59-A6C34878D82A}">
                    <a16:rowId xmlns:a16="http://schemas.microsoft.com/office/drawing/2014/main" val="10007"/>
                  </a:ext>
                </a:extLst>
              </a:tr>
              <a:tr h="232117">
                <a:tc>
                  <a:txBody>
                    <a:bodyPr/>
                    <a:lstStyle/>
                    <a:p>
                      <a:pPr algn="ctr"/>
                      <a:endParaRPr kumimoji="1" lang="ja-JP" altLang="en-US" sz="1000" dirty="0"/>
                    </a:p>
                  </a:txBody>
                  <a:tcPr marL="84406" marR="84406" marT="42203" marB="42203"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00" dirty="0"/>
                        <a:t>合計</a:t>
                      </a:r>
                    </a:p>
                  </a:txBody>
                  <a:tcPr marL="84406" marR="84406" marT="42203" marB="42203" anchor="ctr">
                    <a:solidFill>
                      <a:schemeClr val="accent2">
                        <a:lumMod val="40000"/>
                        <a:lumOff val="60000"/>
                      </a:schemeClr>
                    </a:solidFill>
                  </a:tcPr>
                </a:tc>
                <a:tc>
                  <a:txBody>
                    <a:bodyPr/>
                    <a:lstStyle/>
                    <a:p>
                      <a:pPr algn="r"/>
                      <a:r>
                        <a:rPr kumimoji="1" lang="en-US" altLang="ja-JP" sz="1000" smtClean="0"/>
                        <a:t>30.0h</a:t>
                      </a:r>
                      <a:endParaRPr kumimoji="1" lang="ja-JP" altLang="en-US" sz="1000" dirty="0"/>
                    </a:p>
                  </a:txBody>
                  <a:tcPr marL="84406" marR="84406" marT="42203" marB="42203" anchor="c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20" name="右矢印 19"/>
          <p:cNvSpPr/>
          <p:nvPr/>
        </p:nvSpPr>
        <p:spPr>
          <a:xfrm>
            <a:off x="3980819" y="5274430"/>
            <a:ext cx="287040" cy="140445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cxnSp>
        <p:nvCxnSpPr>
          <p:cNvPr id="21" name="直線コネクタ 20"/>
          <p:cNvCxnSpPr/>
          <p:nvPr/>
        </p:nvCxnSpPr>
        <p:spPr>
          <a:xfrm>
            <a:off x="430211" y="4970469"/>
            <a:ext cx="8222451" cy="0"/>
          </a:xfrm>
          <a:prstGeom prst="line">
            <a:avLst/>
          </a:prstGeom>
          <a:ln w="25400">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430211" y="5672069"/>
            <a:ext cx="343513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smtClean="0"/>
              <a:t>新　設</a:t>
            </a:r>
            <a:endParaRPr lang="ja-JP" altLang="en-US" sz="2000" dirty="0"/>
          </a:p>
        </p:txBody>
      </p:sp>
      <p:sp>
        <p:nvSpPr>
          <p:cNvPr id="9" name="スライド番号プレースホルダー 8"/>
          <p:cNvSpPr>
            <a:spLocks noGrp="1"/>
          </p:cNvSpPr>
          <p:nvPr>
            <p:ph type="sldNum" sz="quarter" idx="12"/>
          </p:nvPr>
        </p:nvSpPr>
        <p:spPr>
          <a:xfrm>
            <a:off x="7019925" y="6480176"/>
            <a:ext cx="2057400" cy="365125"/>
          </a:xfrm>
        </p:spPr>
        <p:txBody>
          <a:bodyPr/>
          <a:lstStyle/>
          <a:p>
            <a:fld id="{2ADEAB0B-3364-414D-832E-F3CDA843F507}" type="slidenum">
              <a:rPr kumimoji="1" lang="ja-JP" altLang="en-US" smtClean="0"/>
              <a:t>14</a:t>
            </a:fld>
            <a:endParaRPr kumimoji="1" lang="ja-JP" altLang="en-US"/>
          </a:p>
        </p:txBody>
      </p:sp>
    </p:spTree>
    <p:extLst>
      <p:ext uri="{BB962C8B-B14F-4D97-AF65-F5344CB8AC3E}">
        <p14:creationId xmlns:p14="http://schemas.microsoft.com/office/powerpoint/2010/main" val="1923184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正方形/長方形 1"/>
          <p:cNvSpPr>
            <a:spLocks noChangeArrowheads="1"/>
          </p:cNvSpPr>
          <p:nvPr/>
        </p:nvSpPr>
        <p:spPr bwMode="auto">
          <a:xfrm>
            <a:off x="77791" y="934915"/>
            <a:ext cx="9007475" cy="6330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132923" tIns="33231" rIns="132923" bIns="31577"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a:lnSpc>
                <a:spcPts val="1431"/>
              </a:lnSpc>
              <a:spcBef>
                <a:spcPts val="92"/>
              </a:spcBef>
              <a:buNone/>
            </a:pPr>
            <a:r>
              <a:rPr lang="ja-JP" altLang="en-US" sz="1108">
                <a:solidFill>
                  <a:srgbClr val="000000"/>
                </a:solidFill>
                <a:latin typeface="ＭＳ Ｐゴシック" charset="-128"/>
                <a:sym typeface="ＭＳ Ｐゴシック" charset="-128"/>
              </a:rPr>
              <a:t>　平成２７年４月から原則として全ての障害児者に専門的な相談支援を実施することとされている中、障害児者の相談支援の質の向上を図るため、有識者や関係団体で構成する「相談支援の質の向上に向けた検討会」において相談支援専門員の資質の向上や相談支援体制の在り方について幅広く議論を行い、今後目指すべき方向性をとりまとめた。（平成２８年３月から７月まで計５回開催）</a:t>
            </a:r>
          </a:p>
        </p:txBody>
      </p:sp>
      <p:sp>
        <p:nvSpPr>
          <p:cNvPr id="2052" name="角丸四角形 11"/>
          <p:cNvSpPr>
            <a:spLocks noChangeArrowheads="1"/>
          </p:cNvSpPr>
          <p:nvPr/>
        </p:nvSpPr>
        <p:spPr bwMode="auto">
          <a:xfrm>
            <a:off x="23813" y="703389"/>
            <a:ext cx="1063625" cy="232997"/>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趣　旨</a:t>
            </a:r>
          </a:p>
        </p:txBody>
      </p:sp>
      <p:sp>
        <p:nvSpPr>
          <p:cNvPr id="2053" name="直線コネクタ 15"/>
          <p:cNvSpPr>
            <a:spLocks noChangeShapeType="1"/>
          </p:cNvSpPr>
          <p:nvPr/>
        </p:nvSpPr>
        <p:spPr bwMode="auto">
          <a:xfrm>
            <a:off x="-36513" y="637443"/>
            <a:ext cx="9236076" cy="0"/>
          </a:xfrm>
          <a:prstGeom prst="line">
            <a:avLst/>
          </a:prstGeom>
          <a:noFill/>
          <a:ln w="38100">
            <a:solidFill>
              <a:srgbClr val="333399"/>
            </a:solidFill>
            <a:bevel/>
            <a:headEnd/>
            <a:tailEnd/>
          </a:ln>
          <a:extLst>
            <a:ext uri="{909E8E84-426E-40dd-AFC4-6F175D3DCCD1}">
              <a14:hiddenFill xmlns:a14="http://schemas.microsoft.com/office/drawing/2010/main" xmlns="">
                <a:noFill/>
              </a14:hiddenFill>
            </a:ext>
          </a:extLst>
        </p:spPr>
        <p:txBody>
          <a:bodyPr/>
          <a:lstStyle/>
          <a:p>
            <a:endParaRPr lang="ja-JP" altLang="en-US" sz="1662"/>
          </a:p>
        </p:txBody>
      </p:sp>
      <p:sp>
        <p:nvSpPr>
          <p:cNvPr id="2054" name="正方形/長方形 12"/>
          <p:cNvSpPr>
            <a:spLocks noChangeArrowheads="1"/>
          </p:cNvSpPr>
          <p:nvPr/>
        </p:nvSpPr>
        <p:spPr bwMode="auto">
          <a:xfrm>
            <a:off x="65088" y="248814"/>
            <a:ext cx="9007475" cy="328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chemeClr val="accent1"/>
                </a:solidFill>
                <a:bevel/>
                <a:headEnd/>
                <a:tailEnd/>
              </a14:hiddenLine>
            </a:ext>
          </a:extLst>
        </p:spPr>
        <p:txBody>
          <a:bodyPr tIns="99692" bIns="0"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a:lnSpc>
                <a:spcPts val="1846"/>
              </a:lnSpc>
              <a:spcBef>
                <a:spcPts val="554"/>
              </a:spcBef>
              <a:buNone/>
            </a:pPr>
            <a:r>
              <a:rPr lang="ja-JP" altLang="en-US" sz="1477" b="1">
                <a:solidFill>
                  <a:srgbClr val="000000"/>
                </a:solidFill>
                <a:latin typeface="メイリオ" pitchFamily="50" charset="-128"/>
                <a:ea typeface="メイリオ" pitchFamily="50" charset="-128"/>
                <a:cs typeface="メイリオ" pitchFamily="50" charset="-128"/>
                <a:sym typeface="メイリオ" pitchFamily="50" charset="-128"/>
              </a:rPr>
              <a:t>「相談支援の質の向上に向けた</a:t>
            </a:r>
            <a:r>
              <a:rPr lang="ja-JP" altLang="en-US" sz="1477" b="1" smtClean="0">
                <a:solidFill>
                  <a:srgbClr val="000000"/>
                </a:solidFill>
                <a:latin typeface="メイリオ" pitchFamily="50" charset="-128"/>
                <a:ea typeface="メイリオ" pitchFamily="50" charset="-128"/>
                <a:cs typeface="メイリオ" pitchFamily="50" charset="-128"/>
                <a:sym typeface="メイリオ" pitchFamily="50" charset="-128"/>
              </a:rPr>
              <a:t>検討会（第１回～第５回）」</a:t>
            </a:r>
            <a:r>
              <a:rPr lang="ja-JP" altLang="en-US" sz="1477" b="1">
                <a:solidFill>
                  <a:srgbClr val="000000"/>
                </a:solidFill>
                <a:latin typeface="メイリオ" pitchFamily="50" charset="-128"/>
                <a:ea typeface="メイリオ" pitchFamily="50" charset="-128"/>
                <a:cs typeface="メイリオ" pitchFamily="50" charset="-128"/>
                <a:sym typeface="メイリオ" pitchFamily="50" charset="-128"/>
              </a:rPr>
              <a:t>における議論のとりまとめ（概要）</a:t>
            </a:r>
          </a:p>
        </p:txBody>
      </p:sp>
      <p:sp>
        <p:nvSpPr>
          <p:cNvPr id="2055" name="正方形/長方形 17"/>
          <p:cNvSpPr>
            <a:spLocks noChangeArrowheads="1"/>
          </p:cNvSpPr>
          <p:nvPr/>
        </p:nvSpPr>
        <p:spPr bwMode="auto">
          <a:xfrm>
            <a:off x="77791" y="1881554"/>
            <a:ext cx="9007475" cy="4671646"/>
          </a:xfrm>
          <a:prstGeom prst="rect">
            <a:avLst/>
          </a:prstGeom>
          <a:noFill/>
          <a:ln w="25400">
            <a:solidFill>
              <a:schemeClr val="accent1"/>
            </a:solidFill>
            <a:bevel/>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①　基本的な考え方について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ja-JP" altLang="en-US" sz="1108" smtClean="0">
                <a:solidFill>
                  <a:srgbClr val="000000"/>
                </a:solidFill>
                <a:latin typeface="ＭＳ Ｐゴシック" charset="-128"/>
                <a:sym typeface="ＭＳ Ｐゴシック" charset="-128"/>
              </a:rPr>
              <a:t>・</a:t>
            </a:r>
            <a:r>
              <a:rPr lang="ja-JP" altLang="en-US" sz="1108" smtClean="0">
                <a:latin typeface="Arial" charset="0"/>
              </a:rPr>
              <a:t>相談</a:t>
            </a:r>
            <a:r>
              <a:rPr lang="ja-JP" altLang="en-US" sz="1108" dirty="0">
                <a:latin typeface="Arial" charset="0"/>
              </a:rPr>
              <a:t>支援専門員は、障害児者の自立の促進と共生社会の実現に向けた支援を実施することが望まれている。そのためには、ソーシャルワークの担い手としてスキル・知識を高めつつ、インフォーマルサービスを含めた社会資源の改善及び開発、地域のつながりや支援者・住民等との関係構築、生きがいや希望を見出す等の支援を行うことが求められている。また</a:t>
            </a:r>
            <a:r>
              <a:rPr lang="ja-JP" altLang="en-US" sz="1108" dirty="0">
                <a:solidFill>
                  <a:srgbClr val="000000"/>
                </a:solidFill>
                <a:sym typeface="ＭＳ Ｐゴシック" charset="-128"/>
              </a:rPr>
              <a:t>将来的には、社会経済や雇用情勢なども含め、幅広い見識を有するソーシャルワーカーとしての活躍が期待される。</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latin typeface="ＭＳ Ｐゴシック" charset="-128"/>
                <a:sym typeface="ＭＳ Ｐゴシック" charset="-128"/>
              </a:rPr>
              <a:t> ②　人材育成の方策について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の要件である研修制度や実務経験年数などの見直しを行うとともに、キャリアパスの一環として指定特定相談支援事業だけでなく、サービス管理責任者や基幹相談支援センターの業務を担うなど、幅広い活躍の場が得られる仕組みを検討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研修カリキュラムの見直しについては、「初任者研修」及び「現任研修」の更なる充実に加え、指導的役割を担う「主任相談支援専門員（仮称）」の育成に必要な研修プログラムを新たに設けるとともに、より効果的な実地研修（</a:t>
            </a:r>
            <a:r>
              <a:rPr lang="en-US" altLang="ja-JP" sz="1108" dirty="0">
                <a:solidFill>
                  <a:srgbClr val="000000"/>
                </a:solidFill>
                <a:latin typeface="ＭＳ Ｐゴシック" charset="-128"/>
                <a:sym typeface="ＭＳ Ｐゴシック" charset="-128"/>
              </a:rPr>
              <a:t>OJT</a:t>
            </a:r>
            <a:r>
              <a:rPr lang="ja-JP" altLang="en-US" sz="1108" dirty="0">
                <a:solidFill>
                  <a:srgbClr val="000000"/>
                </a:solidFill>
                <a:latin typeface="ＭＳ Ｐゴシック" charset="-128"/>
                <a:sym typeface="ＭＳ Ｐゴシック" charset="-128"/>
              </a:rPr>
              <a:t>）を組み込むべき。</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指導的役割を担う「主任相談支援専門員（仮称）」について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ja-JP" altLang="en-US" sz="1108" dirty="0">
                <a:latin typeface="Arial" charset="0"/>
              </a:rPr>
              <a:t>相談支援専門員の支援スキルやサービス等利用計画について適切に評価・助言を行い、相談 支援の質の確保を図る役割が期待され</a:t>
            </a:r>
            <a:r>
              <a:rPr lang="ja-JP" altLang="en-US" sz="1108" dirty="0">
                <a:solidFill>
                  <a:srgbClr val="000000"/>
                </a:solidFill>
                <a:latin typeface="ＭＳ Ｐゴシック" charset="-128"/>
                <a:sym typeface="ＭＳ Ｐゴシック" charset="-128"/>
              </a:rPr>
              <a:t>ており、基幹相談支援センター等に計画的に配置されるべき。また、更新研修等も導入すべき。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指導的役割を果たすため、適切な指導や助言を行う技術を習得する機会が確保されるよう、都道府県等が人材育成に関するビジョンを策定するなど、地域における相談支援従事者の段階的な人材育成に取り組むべき。</a:t>
            </a:r>
            <a:endParaRPr lang="en-US" altLang="ja-JP" sz="1108" i="1"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ja-JP" altLang="en-US" sz="1108" i="1"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i="1" u="sng" dirty="0">
                <a:latin typeface="ＭＳ Ｐゴシック" charset="-128"/>
                <a:sym typeface="ＭＳ Ｐゴシック" charset="-128"/>
              </a:rPr>
              <a:t> </a:t>
            </a:r>
            <a:r>
              <a:rPr lang="ja-JP" altLang="en-US" sz="1108" b="1" u="sng" dirty="0">
                <a:latin typeface="ＭＳ Ｐゴシック" charset="-128"/>
                <a:sym typeface="ＭＳ Ｐゴシック" charset="-128"/>
              </a:rPr>
              <a:t>④　相談支援専門員と介護支援専門員について</a:t>
            </a:r>
            <a:endParaRPr lang="en-US" altLang="ja-JP" sz="1108" b="1" u="sng" dirty="0">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者の高齢化や「親亡き後」へのより適切な支援を行うため、両者の合同での研修会等の実施や日々の業務で支援方針等について連携を図るとともに、両方の資格を有する者を拡大することも一案と考えられる。</a:t>
            </a:r>
          </a:p>
          <a:p>
            <a:pPr eaLnBrk="1" hangingPunct="1">
              <a:spcBef>
                <a:spcPct val="0"/>
              </a:spcBef>
              <a:buFont typeface="Arial" charset="0"/>
              <a:buNone/>
            </a:pPr>
            <a:endParaRPr lang="ja-JP" altLang="en-US"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b="1" u="sng" dirty="0">
                <a:solidFill>
                  <a:srgbClr val="000000"/>
                </a:solidFill>
                <a:latin typeface="ＭＳ Ｐゴシック" charset="-128"/>
                <a:sym typeface="ＭＳ Ｐゴシック" charset="-128"/>
              </a:rPr>
              <a:t> ⑤　障害児支援利用計画について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障害児支援利用計画については、いわゆるセルフプランの割合が高いが、</a:t>
            </a:r>
            <a:r>
              <a:rPr lang="ja-JP" altLang="en-US" sz="1108" dirty="0">
                <a:latin typeface="Arial" charset="0"/>
              </a:rPr>
              <a:t>障害児についての十分な知識や経験を有する相談支援専門員が少ないことが原因の一つと考えられる</a:t>
            </a:r>
            <a:r>
              <a:rPr lang="ja-JP" altLang="en-US" sz="1108" dirty="0">
                <a:solidFill>
                  <a:srgbClr val="000000"/>
                </a:solidFill>
                <a:latin typeface="ＭＳ Ｐゴシック" charset="-128"/>
                <a:sym typeface="ＭＳ Ｐゴシック" charset="-128"/>
              </a:rPr>
              <a:t>。</a:t>
            </a:r>
            <a:r>
              <a:rPr lang="ja-JP" altLang="en-US" sz="1108" dirty="0">
                <a:latin typeface="Arial" charset="0"/>
              </a:rPr>
              <a:t>これまでの専門コース別研修に加え、</a:t>
            </a:r>
            <a:r>
              <a:rPr lang="ja-JP" altLang="en-US" sz="1108" dirty="0">
                <a:solidFill>
                  <a:srgbClr val="000000"/>
                </a:solidFill>
                <a:sym typeface="ＭＳ Ｐゴシック" charset="-128"/>
              </a:rPr>
              <a:t>障害児支援に関する実地研修などを設けるべき。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市町村においても、障害児を取り巻く状況を十分把握し、評価を加えた上で適切な関係機関につなぐなど十分配慮し、そのために必要な知見の習得に努めるべき。　</a:t>
            </a:r>
            <a:endParaRPr lang="en-US" altLang="ja-JP" sz="1108" dirty="0">
              <a:solidFill>
                <a:srgbClr val="000000"/>
              </a:solidFill>
              <a:latin typeface="ＭＳ Ｐゴシック" charset="-128"/>
              <a:sym typeface="ＭＳ Ｐゴシック" charset="-128"/>
            </a:endParaRPr>
          </a:p>
        </p:txBody>
      </p:sp>
      <p:sp>
        <p:nvSpPr>
          <p:cNvPr id="2056" name="角丸四角形 18"/>
          <p:cNvSpPr>
            <a:spLocks noChangeArrowheads="1"/>
          </p:cNvSpPr>
          <p:nvPr/>
        </p:nvSpPr>
        <p:spPr bwMode="auto">
          <a:xfrm>
            <a:off x="14288" y="1663213"/>
            <a:ext cx="5494337" cy="232996"/>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とりまとめのポイントⅠ　～相談支援専門員の資質の向上について～</a:t>
            </a:r>
          </a:p>
        </p:txBody>
      </p:sp>
      <p:sp>
        <p:nvSpPr>
          <p:cNvPr id="10" name="テキスト ボックス 9"/>
          <p:cNvSpPr txBox="1"/>
          <p:nvPr/>
        </p:nvSpPr>
        <p:spPr>
          <a:xfrm>
            <a:off x="6024310" y="1595534"/>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smtClean="0">
                <a:solidFill>
                  <a:prstClr val="black"/>
                </a:solidFill>
                <a:latin typeface="ＭＳ Ｐゴシック"/>
                <a:ea typeface="ＭＳ Ｐゴシック" charset="-128"/>
              </a:rPr>
              <a:t>（人材育成）</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87164" y="6486985"/>
            <a:ext cx="2057400" cy="365125"/>
          </a:xfrm>
        </p:spPr>
        <p:txBody>
          <a:bodyPr/>
          <a:lstStyle/>
          <a:p>
            <a:pPr>
              <a:defRPr/>
            </a:pPr>
            <a:fld id="{59DCADD6-EAD8-482C-AF59-1BC07AF25A5E}" type="slidenum">
              <a:rPr lang="ja-JP" altLang="en-US" smtClean="0"/>
              <a:pPr>
                <a:defRPr/>
              </a:pPr>
              <a:t>2</a:t>
            </a:fld>
            <a:endParaRPr lang="ja-JP" altLang="en-US" sz="1662">
              <a:solidFill>
                <a:schemeClr val="tx1"/>
              </a:solidFill>
            </a:endParaRPr>
          </a:p>
        </p:txBody>
      </p:sp>
    </p:spTree>
    <p:extLst>
      <p:ext uri="{BB962C8B-B14F-4D97-AF65-F5344CB8AC3E}">
        <p14:creationId xmlns:p14="http://schemas.microsoft.com/office/powerpoint/2010/main" val="103740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正方形/長方形 17"/>
          <p:cNvSpPr>
            <a:spLocks noChangeArrowheads="1"/>
          </p:cNvSpPr>
          <p:nvPr/>
        </p:nvSpPr>
        <p:spPr bwMode="auto">
          <a:xfrm>
            <a:off x="77791" y="798667"/>
            <a:ext cx="9007475" cy="5622680"/>
          </a:xfrm>
          <a:prstGeom prst="rect">
            <a:avLst/>
          </a:prstGeom>
          <a:noFill/>
          <a:ln w="25400">
            <a:solidFill>
              <a:schemeClr val="accent1"/>
            </a:solidFill>
            <a:miter lim="800000"/>
            <a:headEnd/>
            <a:tailEnd/>
          </a:ln>
          <a:extLst>
            <a:ext uri="{909E8E84-426E-40dd-AFC4-6F175D3DCCD1}">
              <a14:hiddenFill xmlns:a14="http://schemas.microsoft.com/office/drawing/2010/main" xmlns="">
                <a:solidFill>
                  <a:srgbClr val="FFFFFF"/>
                </a:solidFill>
              </a14:hiddenFill>
            </a:ext>
          </a:extLst>
        </p:spPr>
        <p:txBody>
          <a:bodyPr lIns="63152" tIns="31577" rIns="63152" bIns="31577" anchor="ctr"/>
          <a:lstStyle>
            <a:lvl1pPr marL="265113" indent="-265113">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lnSpc>
                <a:spcPct val="150000"/>
              </a:lnSpc>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①　相談支援の関係機関の機能分担について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本相談支援を基盤とした計画相談支援、一般的な相談支援、体制整備や社会資源の開発等の役割について、地域の実情に応じて関係機関が十分に機能を果たすことが必要である。そのためには、協議会等が中心となって調整を進めるとともに、市町村職員の深い理解や都道府県を中心に協議会担当者向けの研修会を推進する必要が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市町村は、計画相談支援の対象とならない事例や支援区分認定が難しい事例に対しても積極的かつ真摯に対応することが求められており、この点は相談支援事業者に委託する場合であっても同様であることに留意す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②　基幹相談支援センターの設置促進等について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基幹相談支援センターの設置促進に向け、市町村において、障害福祉計画の作成等に際して相談支援の提供体制の確保に関する方策を整理し、地域の関係者と十分議論することが重要。仮に基幹相談支援センターの設置に一定期間を要する場合でも、基幹相談支援センターが担うべき役割をどのような形で補完するか市町村において整理するべき。</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都道府県においても、障害福祉計画のとりまとめ等の際に、基幹相談支援センターを設置していない市町村に対して相談支援体制の確保に関する取り組みをフォローし、必要に応じて広域調整などの支援を行う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③　相談窓口の一元化等について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相談支援の関係機関の相談機能の調整にあたって</a:t>
            </a:r>
            <a:r>
              <a:rPr lang="ja-JP" altLang="en-US" sz="1108">
                <a:solidFill>
                  <a:srgbClr val="000000"/>
                </a:solidFill>
                <a:latin typeface="ＭＳ Ｐゴシック" charset="-128"/>
                <a:sym typeface="ＭＳ Ｐゴシック" charset="-128"/>
              </a:rPr>
              <a:t>は</a:t>
            </a:r>
            <a:r>
              <a:rPr lang="ja-JP" altLang="en-US" sz="1108" smtClean="0">
                <a:solidFill>
                  <a:srgbClr val="000000"/>
                </a:solidFill>
                <a:latin typeface="ＭＳ Ｐゴシック" charset="-128"/>
                <a:sym typeface="ＭＳ Ｐゴシック" charset="-128"/>
              </a:rPr>
              <a:t>、。</a:t>
            </a:r>
            <a:endParaRPr lang="ja-JP" altLang="en-US" sz="1108" dirty="0">
              <a:solidFill>
                <a:srgbClr val="000000"/>
              </a:solidFill>
              <a:latin typeface="ＭＳ Ｐゴシック" charset="-128"/>
              <a:sym typeface="ＭＳ Ｐゴシック" charset="-128"/>
            </a:endParaRPr>
          </a:p>
          <a:p>
            <a:pPr>
              <a:spcBef>
                <a:spcPct val="0"/>
              </a:spcBef>
              <a:buNone/>
            </a:pPr>
            <a:r>
              <a:rPr lang="ja-JP" altLang="en-US" sz="1108" dirty="0">
                <a:solidFill>
                  <a:srgbClr val="000000"/>
                </a:solidFill>
                <a:latin typeface="ＭＳ Ｐゴシック" charset="-128"/>
                <a:sym typeface="ＭＳ Ｐゴシック" charset="-128"/>
              </a:rPr>
              <a:t>　　・</a:t>
            </a:r>
            <a:r>
              <a:rPr lang="ja-JP" altLang="en-US" sz="1108">
                <a:solidFill>
                  <a:srgbClr val="000000"/>
                </a:solidFill>
                <a:latin typeface="ＭＳ Ｐゴシック" charset="-128"/>
                <a:sym typeface="ＭＳ Ｐゴシック" charset="-128"/>
              </a:rPr>
              <a:t>　</a:t>
            </a:r>
            <a:r>
              <a:rPr lang="en-US" altLang="ja-JP" sz="1108" smtClean="0">
                <a:solidFill>
                  <a:srgbClr val="000000"/>
                </a:solidFill>
                <a:latin typeface="ＭＳ Ｐゴシック" charset="-128"/>
                <a:sym typeface="ＭＳ Ｐゴシック" charset="-128"/>
              </a:rPr>
              <a:t>こうした取組を進</a:t>
            </a:r>
            <a:r>
              <a:rPr lang="ja-JP" altLang="en-US" sz="1108">
                <a:solidFill>
                  <a:srgbClr val="000000"/>
                </a:solidFill>
                <a:latin typeface="ＭＳ Ｐゴシック" charset="-128"/>
                <a:sym typeface="ＭＳ Ｐゴシック" charset="-128"/>
              </a:rPr>
              <a:t>必要に応じて地域包括支援センター等との連携や相談窓口の一元化なども視野に入れ、地域の相談体制を総合的に考える視点も必要</a:t>
            </a:r>
            <a:r>
              <a:rPr lang="en-US" altLang="ja-JP" sz="1108" smtClean="0">
                <a:solidFill>
                  <a:srgbClr val="000000"/>
                </a:solidFill>
                <a:latin typeface="ＭＳ Ｐゴシック" charset="-128"/>
                <a:sym typeface="ＭＳ Ｐゴシック" charset="-128"/>
              </a:rPr>
              <a:t>めるにあたっては</a:t>
            </a:r>
            <a:r>
              <a:rPr lang="en-US" altLang="ja-JP" sz="1108" dirty="0" err="1">
                <a:solidFill>
                  <a:srgbClr val="000000"/>
                </a:solidFill>
                <a:latin typeface="ＭＳ Ｐゴシック" charset="-128"/>
                <a:sym typeface="ＭＳ Ｐゴシック" charset="-128"/>
              </a:rPr>
              <a:t>、すでに一部の地域で先駆的に実施されている取組状況を広く横展開することが有効</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総合的な相談窓口は必要</a:t>
            </a:r>
            <a:r>
              <a:rPr lang="ja-JP" altLang="en-US" sz="1108" dirty="0">
                <a:solidFill>
                  <a:srgbClr val="000000"/>
                </a:solidFill>
                <a:latin typeface="ＭＳ Ｐゴシック" charset="-128"/>
                <a:sym typeface="ＭＳ Ｐゴシック" charset="-128"/>
              </a:rPr>
              <a:t>である</a:t>
            </a:r>
            <a:r>
              <a:rPr lang="en-US" altLang="ja-JP" sz="1108" dirty="0">
                <a:solidFill>
                  <a:srgbClr val="000000"/>
                </a:solidFill>
                <a:latin typeface="ＭＳ Ｐゴシック" charset="-128"/>
                <a:sym typeface="ＭＳ Ｐゴシック" charset="-128"/>
              </a:rPr>
              <a:t>が、</a:t>
            </a:r>
            <a:r>
              <a:rPr lang="ja-JP" altLang="en-US" sz="1108" dirty="0">
                <a:solidFill>
                  <a:srgbClr val="000000"/>
                </a:solidFill>
                <a:latin typeface="ＭＳ Ｐゴシック" charset="-128"/>
                <a:sym typeface="ＭＳ Ｐゴシック" charset="-128"/>
              </a:rPr>
              <a:t>一方で</a:t>
            </a:r>
            <a:r>
              <a:rPr lang="en-US" altLang="ja-JP" sz="1108" dirty="0" err="1">
                <a:solidFill>
                  <a:srgbClr val="000000"/>
                </a:solidFill>
                <a:latin typeface="ＭＳ Ｐゴシック" charset="-128"/>
                <a:sym typeface="ＭＳ Ｐゴシック" charset="-128"/>
              </a:rPr>
              <a:t>身近な窓口や専門的な相談機関も</a:t>
            </a:r>
            <a:r>
              <a:rPr lang="ja-JP" altLang="en-US" sz="1108" dirty="0">
                <a:solidFill>
                  <a:srgbClr val="000000"/>
                </a:solidFill>
                <a:latin typeface="ＭＳ Ｐゴシック" charset="-128"/>
                <a:sym typeface="ＭＳ Ｐゴシック" charset="-128"/>
              </a:rPr>
              <a:t>求められている。いずれの場合でも</a:t>
            </a:r>
            <a:r>
              <a:rPr lang="en-US" altLang="ja-JP" sz="1108" dirty="0" err="1">
                <a:solidFill>
                  <a:srgbClr val="000000"/>
                </a:solidFill>
                <a:latin typeface="ＭＳ Ｐゴシック" charset="-128"/>
                <a:sym typeface="ＭＳ Ｐゴシック" charset="-128"/>
              </a:rPr>
              <a:t>ワンストップで適切な関係機関に必ずつながるよう、関係機関間での連携強化を図るなど、各自治体において適した取組を考える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en-US" altLang="ja-JP" sz="1108" b="1" u="sng" dirty="0">
                <a:solidFill>
                  <a:srgbClr val="000000"/>
                </a:solidFill>
                <a:latin typeface="ＭＳ Ｐゴシック" charset="-128"/>
                <a:sym typeface="ＭＳ Ｐゴシック" charset="-128"/>
              </a:rPr>
              <a:t> </a:t>
            </a:r>
            <a:r>
              <a:rPr lang="ja-JP" altLang="en-US" sz="1108" b="1" u="sng" dirty="0">
                <a:solidFill>
                  <a:srgbClr val="000000"/>
                </a:solidFill>
                <a:latin typeface="ＭＳ Ｐゴシック" charset="-128"/>
                <a:sym typeface="ＭＳ Ｐゴシック" charset="-128"/>
              </a:rPr>
              <a:t>④　計画相談支援におけるモニタリング及び市町村職員の役割について</a:t>
            </a:r>
            <a:endParaRPr lang="en-US" altLang="ja-JP" sz="1108" b="1" u="sng"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計画相談支援におけるモニタリングは、サービス利用状況の確認のみならず、利用者との一層の信頼関係を醸成し、新たなニーズや状況の変化に応じたニーズを見出し、サービスの再調整に関する助言をするなど、継続的かつ定期的に実施することが重要である。</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a:solidFill>
                  <a:srgbClr val="000000"/>
                </a:solidFill>
                <a:latin typeface="ＭＳ Ｐゴシック" charset="-128"/>
                <a:sym typeface="ＭＳ Ｐゴシック" charset="-128"/>
              </a:rPr>
              <a:t>特に高齢障害者が介護保険サービスへ移行する際には、制度間の隙間が生じないよう相談支援専門員による十分なモニタリングを実施し、その結果を介護支援専門員によるアセスメントにもつなげる</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相談支援専門員一人が担当する利用者の数もしくは一月あたりの対応件数について、一定の目安を設定することも相談支援の質の確保にあたっては必要。また、地域相談支援についても、障害者の地域移行を促進する観点から、計画相談支援との連携をより一層有効に進めるべき。</a:t>
            </a:r>
            <a:endParaRPr lang="en-US" altLang="ja-JP" sz="1108" dirty="0">
              <a:solidFill>
                <a:srgbClr val="000000"/>
              </a:solidFill>
              <a:latin typeface="ＭＳ Ｐゴシック" charset="-128"/>
              <a:sym typeface="ＭＳ Ｐゴシック" charset="-128"/>
            </a:endParaRPr>
          </a:p>
          <a:p>
            <a:pPr eaLnBrk="1" hangingPunct="1">
              <a:spcBef>
                <a:spcPct val="0"/>
              </a:spcBef>
              <a:buFont typeface="Arial" charset="0"/>
              <a:buNone/>
            </a:pPr>
            <a:r>
              <a:rPr lang="ja-JP" altLang="en-US" sz="1108" dirty="0">
                <a:solidFill>
                  <a:srgbClr val="000000"/>
                </a:solidFill>
                <a:latin typeface="ＭＳ Ｐゴシック" charset="-128"/>
                <a:sym typeface="ＭＳ Ｐゴシック" charset="-128"/>
              </a:rPr>
              <a:t>　　・　</a:t>
            </a:r>
            <a:r>
              <a:rPr lang="en-US" altLang="ja-JP" sz="1108" dirty="0" err="1">
                <a:solidFill>
                  <a:srgbClr val="000000"/>
                </a:solidFill>
                <a:latin typeface="ＭＳ Ｐゴシック" charset="-128"/>
                <a:sym typeface="ＭＳ Ｐゴシック" charset="-128"/>
              </a:rPr>
              <a:t>障害福祉サービス等の支給</a:t>
            </a:r>
            <a:r>
              <a:rPr lang="ja-JP" altLang="en-US" sz="1108" dirty="0">
                <a:solidFill>
                  <a:srgbClr val="000000"/>
                </a:solidFill>
                <a:latin typeface="ＭＳ Ｐゴシック" charset="-128"/>
                <a:sym typeface="ＭＳ Ｐゴシック" charset="-128"/>
              </a:rPr>
              <a:t>決定の内容がサービス等利用計画案と大きく異なる場合には、</a:t>
            </a:r>
            <a:r>
              <a:rPr lang="en-US" altLang="ja-JP" sz="1108" dirty="0" err="1">
                <a:solidFill>
                  <a:srgbClr val="000000"/>
                </a:solidFill>
                <a:latin typeface="ＭＳ Ｐゴシック" charset="-128"/>
                <a:sym typeface="ＭＳ Ｐゴシック" charset="-128"/>
              </a:rPr>
              <a:t>市町村の担当職員や相談支援専門員を中心</a:t>
            </a:r>
            <a:r>
              <a:rPr lang="ja-JP" altLang="en-US" sz="1108" dirty="0">
                <a:solidFill>
                  <a:srgbClr val="000000"/>
                </a:solidFill>
                <a:latin typeface="ＭＳ Ｐゴシック" charset="-128"/>
                <a:sym typeface="ＭＳ Ｐゴシック" charset="-128"/>
              </a:rPr>
              <a:t>として</a:t>
            </a:r>
            <a:r>
              <a:rPr lang="en-US" altLang="ja-JP" sz="1108" dirty="0" err="1">
                <a:solidFill>
                  <a:srgbClr val="000000"/>
                </a:solidFill>
                <a:latin typeface="ＭＳ Ｐゴシック" charset="-128"/>
                <a:sym typeface="ＭＳ Ｐゴシック" charset="-128"/>
              </a:rPr>
              <a:t>地域の関係者間で調整を行う必要がある</a:t>
            </a:r>
            <a:r>
              <a:rPr lang="ja-JP" altLang="en-US" sz="1108" dirty="0" err="1">
                <a:solidFill>
                  <a:srgbClr val="000000"/>
                </a:solidFill>
                <a:latin typeface="ＭＳ Ｐゴシック" charset="-128"/>
                <a:sym typeface="ＭＳ Ｐゴシック" charset="-128"/>
              </a:rPr>
              <a:t>。</a:t>
            </a:r>
            <a:r>
              <a:rPr lang="ja-JP" altLang="en-US" sz="1108" dirty="0">
                <a:solidFill>
                  <a:srgbClr val="000000"/>
                </a:solidFill>
                <a:latin typeface="ＭＳ Ｐゴシック" charset="-128"/>
                <a:sym typeface="ＭＳ Ｐゴシック" charset="-128"/>
              </a:rPr>
              <a:t>そのため、</a:t>
            </a:r>
            <a:r>
              <a:rPr lang="en-US" altLang="ja-JP" sz="1108" dirty="0">
                <a:solidFill>
                  <a:srgbClr val="000000"/>
                </a:solidFill>
                <a:latin typeface="ＭＳ Ｐゴシック" charset="-128"/>
                <a:sym typeface="ＭＳ Ｐゴシック" charset="-128"/>
              </a:rPr>
              <a:t>市町村の担当職員においては、機械的に事務処理を進めることのないよう、相談支援従事者研修などに参加することなどを通じて一定の専門的知見を身につけ、適切かつ積極的な調整を行う</a:t>
            </a:r>
            <a:r>
              <a:rPr lang="ja-JP" altLang="en-US" sz="1108" dirty="0">
                <a:solidFill>
                  <a:srgbClr val="000000"/>
                </a:solidFill>
                <a:latin typeface="ＭＳ Ｐゴシック" charset="-128"/>
                <a:sym typeface="ＭＳ Ｐゴシック" charset="-128"/>
              </a:rPr>
              <a:t>べき</a:t>
            </a:r>
            <a:r>
              <a:rPr lang="en-US" altLang="ja-JP" sz="1108" dirty="0">
                <a:solidFill>
                  <a:srgbClr val="000000"/>
                </a:solidFill>
                <a:latin typeface="ＭＳ Ｐゴシック" charset="-128"/>
                <a:sym typeface="ＭＳ Ｐゴシック" charset="-128"/>
              </a:rPr>
              <a:t>。</a:t>
            </a:r>
          </a:p>
        </p:txBody>
      </p:sp>
      <p:sp>
        <p:nvSpPr>
          <p:cNvPr id="3076" name="角丸四角形 18"/>
          <p:cNvSpPr>
            <a:spLocks noChangeArrowheads="1"/>
          </p:cNvSpPr>
          <p:nvPr/>
        </p:nvSpPr>
        <p:spPr bwMode="auto">
          <a:xfrm>
            <a:off x="39688" y="575902"/>
            <a:ext cx="4418012" cy="232996"/>
          </a:xfrm>
          <a:prstGeom prst="roundRect">
            <a:avLst>
              <a:gd name="adj" fmla="val 16667"/>
            </a:avLst>
          </a:prstGeom>
          <a:solidFill>
            <a:srgbClr val="92D050"/>
          </a:soli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292">
                <a:solidFill>
                  <a:srgbClr val="FFFFFF"/>
                </a:solidFill>
                <a:latin typeface="ＭＳ Ｐゴシック" charset="-128"/>
                <a:sym typeface="ＭＳ Ｐゴシック" charset="-128"/>
              </a:rPr>
              <a:t>とりまとめのポイントⅡ　～相談支援体制について～</a:t>
            </a:r>
          </a:p>
        </p:txBody>
      </p:sp>
      <p:sp>
        <p:nvSpPr>
          <p:cNvPr id="5" name="テキスト ボックス 4"/>
          <p:cNvSpPr txBox="1"/>
          <p:nvPr/>
        </p:nvSpPr>
        <p:spPr>
          <a:xfrm>
            <a:off x="6024310" y="443009"/>
            <a:ext cx="3021521" cy="315599"/>
          </a:xfrm>
          <a:prstGeom prst="rect">
            <a:avLst/>
          </a:prstGeom>
          <a:noFill/>
        </p:spPr>
        <p:txBody>
          <a:bodyPr wrap="square" rtlCol="0">
            <a:spAutoFit/>
          </a:bodyPr>
          <a:lstStyle/>
          <a:p>
            <a:pPr algn="r" defTabSz="844083" fontAlgn="base">
              <a:spcBef>
                <a:spcPct val="0"/>
              </a:spcBef>
              <a:spcAft>
                <a:spcPct val="0"/>
              </a:spcAft>
              <a:defRPr/>
            </a:pPr>
            <a:r>
              <a:rPr kumimoji="1" lang="ja-JP" altLang="en-US" sz="1451" dirty="0" smtClean="0">
                <a:solidFill>
                  <a:prstClr val="black"/>
                </a:solidFill>
                <a:latin typeface="ＭＳ Ｐゴシック"/>
                <a:ea typeface="ＭＳ Ｐゴシック" charset="-128"/>
              </a:rPr>
              <a:t>（体制整備）</a:t>
            </a:r>
            <a:endParaRPr kumimoji="1" lang="ja-JP" altLang="en-US" sz="1451"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877830" y="6486985"/>
            <a:ext cx="2057400" cy="365125"/>
          </a:xfrm>
        </p:spPr>
        <p:txBody>
          <a:bodyPr/>
          <a:lstStyle/>
          <a:p>
            <a:fld id="{2ADEAB0B-3364-414D-832E-F3CDA843F507}" type="slidenum">
              <a:rPr kumimoji="1" lang="ja-JP" altLang="en-US" smtClean="0"/>
              <a:t>3</a:t>
            </a:fld>
            <a:endParaRPr kumimoji="1" lang="ja-JP" altLang="en-US"/>
          </a:p>
        </p:txBody>
      </p:sp>
    </p:spTree>
    <p:extLst>
      <p:ext uri="{BB962C8B-B14F-4D97-AF65-F5344CB8AC3E}">
        <p14:creationId xmlns:p14="http://schemas.microsoft.com/office/powerpoint/2010/main" val="529144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207784"/>
            <a:ext cx="9118362" cy="44000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2215" dirty="0">
                <a:solidFill>
                  <a:prstClr val="black"/>
                </a:solidFill>
                <a:latin typeface="ＤＦ特太ゴシック体" panose="020B0509000000000000" pitchFamily="49" charset="-128"/>
                <a:ea typeface="ＤＦ特太ゴシック体" panose="020B0509000000000000" pitchFamily="49" charset="-128"/>
              </a:rPr>
              <a:t>相談支援専門員養成の現状及び課題</a:t>
            </a:r>
          </a:p>
        </p:txBody>
      </p:sp>
      <p:sp>
        <p:nvSpPr>
          <p:cNvPr id="6" name="正方形/長方形 5"/>
          <p:cNvSpPr/>
          <p:nvPr/>
        </p:nvSpPr>
        <p:spPr>
          <a:xfrm>
            <a:off x="83122" y="944058"/>
            <a:ext cx="8905235" cy="459824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200" dirty="0">
                <a:solidFill>
                  <a:prstClr val="black"/>
                </a:solidFill>
                <a:latin typeface="ＭＳ Ｐゴシック"/>
                <a:ea typeface="ＭＳ Ｐゴシック"/>
              </a:rPr>
              <a:t>○　各都道府県による相談支援専門員の養成に関しては、これまで各都道府県の研修の指導者等向けの相談支援従事者指導者養成研修を国において実施してきており、各都道府県による養成研修の質の向上を図ってきた。しかし、各都道府県の研修実施体制に差があり、研修内容の違いが大きくなったり質の差が広がっているという指摘がある。</a:t>
            </a:r>
            <a:endParaRPr kumimoji="1" lang="en-US" altLang="ja-JP" sz="1200"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また、社会保障審議会障害者部会報告（平成</a:t>
            </a:r>
            <a:r>
              <a:rPr kumimoji="1" lang="en-US" altLang="ja-JP" sz="1200" dirty="0">
                <a:solidFill>
                  <a:prstClr val="black"/>
                </a:solidFill>
                <a:latin typeface="ＭＳ Ｐゴシック"/>
                <a:ea typeface="ＭＳ Ｐゴシック"/>
              </a:rPr>
              <a:t>27</a:t>
            </a:r>
            <a:r>
              <a:rPr kumimoji="1" lang="ja-JP" altLang="en-US" sz="1200" dirty="0">
                <a:solidFill>
                  <a:prstClr val="black"/>
                </a:solidFill>
                <a:latin typeface="ＭＳ Ｐゴシック"/>
                <a:ea typeface="ＭＳ Ｐゴシック"/>
              </a:rPr>
              <a:t>年</a:t>
            </a:r>
            <a:r>
              <a:rPr kumimoji="1" lang="en-US" altLang="ja-JP" sz="1200" dirty="0">
                <a:solidFill>
                  <a:prstClr val="black"/>
                </a:solidFill>
                <a:latin typeface="ＭＳ Ｐゴシック"/>
                <a:ea typeface="ＭＳ Ｐゴシック"/>
              </a:rPr>
              <a:t>12</a:t>
            </a:r>
            <a:r>
              <a:rPr kumimoji="1" lang="ja-JP" altLang="en-US" sz="1200" dirty="0">
                <a:solidFill>
                  <a:prstClr val="black"/>
                </a:solidFill>
                <a:latin typeface="ＭＳ Ｐゴシック"/>
                <a:ea typeface="ＭＳ Ｐゴシック"/>
              </a:rPr>
              <a:t>月）では、相談支援の質を高めることの必要性及び相談支援専門員の養成について以下の指摘がなされた。</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相談支援専門員の確保と資質の向上に向け、実地研修の実施を含めた研修制度の見直しを行うべき。</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「意思決定支援ガイドライン」を活用した研修を実施するとともに、相談支援専門員等の研修カリキュラムの中にも位置</a:t>
            </a:r>
            <a:endParaRPr kumimoji="1" lang="en-US" altLang="ja-JP" sz="1200"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付けるべき。</a:t>
            </a:r>
            <a:endParaRPr kumimoji="1" lang="en-US" altLang="ja-JP" sz="1015" dirty="0">
              <a:solidFill>
                <a:prstClr val="black"/>
              </a:solidFill>
              <a:latin typeface="ＭＳ Ｐゴシック"/>
              <a:ea typeface="ＭＳ Ｐゴシック"/>
            </a:endParaRPr>
          </a:p>
          <a:p>
            <a:pPr marL="498243"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指導的役割を担う人材（主任相談支援専門員）の育成を行うとともに、こうした人材の適切な活用を進めるべき。</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さらに、「相談支援の質の向上のための検討会」における議論のとりまとめ（平成</a:t>
            </a:r>
            <a:r>
              <a:rPr kumimoji="1" lang="en-US" altLang="ja-JP" sz="1200" dirty="0">
                <a:solidFill>
                  <a:prstClr val="black"/>
                </a:solidFill>
                <a:latin typeface="ＭＳ Ｐゴシック"/>
                <a:ea typeface="ＭＳ Ｐゴシック"/>
              </a:rPr>
              <a:t>28</a:t>
            </a:r>
            <a:r>
              <a:rPr kumimoji="1" lang="ja-JP" altLang="en-US" sz="1200" dirty="0">
                <a:solidFill>
                  <a:prstClr val="black"/>
                </a:solidFill>
                <a:latin typeface="ＭＳ Ｐゴシック"/>
                <a:ea typeface="ＭＳ Ｐゴシック"/>
              </a:rPr>
              <a:t>年７月）では、人材育成の方策につい</a:t>
            </a:r>
            <a:endParaRPr kumimoji="1" lang="en-US" altLang="ja-JP"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a:t>
            </a:r>
            <a:r>
              <a:rPr kumimoji="1" lang="ja-JP" altLang="en-US" sz="1200" dirty="0" err="1">
                <a:solidFill>
                  <a:prstClr val="black"/>
                </a:solidFill>
                <a:latin typeface="ＭＳ Ｐゴシック"/>
                <a:ea typeface="ＭＳ Ｐゴシック"/>
              </a:rPr>
              <a:t>て</a:t>
            </a:r>
            <a:r>
              <a:rPr kumimoji="1" lang="ja-JP" altLang="en-US" sz="1200" dirty="0">
                <a:solidFill>
                  <a:prstClr val="black"/>
                </a:solidFill>
                <a:latin typeface="ＭＳ Ｐゴシック"/>
                <a:ea typeface="ＭＳ Ｐゴシック"/>
              </a:rPr>
              <a:t>以下のように提言されている。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基本相談支援を適切に行える相談支援専門員の育成を基盤とし、計画相談支援（サービス利用支援・継続サービス</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利用支援）について専門的な知識及びスキルを身につけるための育成を行う。</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　より幅広い問題解決能力を要する支援、地域への働きかけを伴う支援等、個々の能力や経験等に応じた段階的な人材育成が図られる仕組み作りを検討する必要がある。</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 　これまで実施されている「初任者研修」及び「現任研修」のカリキュラムの更なる充実に加え、事業所や地域において</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en-US" altLang="ja-JP" sz="1200" dirty="0">
                <a:solidFill>
                  <a:prstClr val="black"/>
                </a:solidFill>
                <a:latin typeface="ＭＳ Ｐゴシック"/>
                <a:ea typeface="ＭＳ Ｐゴシック"/>
              </a:rPr>
              <a:t>     </a:t>
            </a:r>
            <a:r>
              <a:rPr kumimoji="1" lang="ja-JP" altLang="en-US" sz="1200" dirty="0">
                <a:solidFill>
                  <a:prstClr val="black"/>
                </a:solidFill>
                <a:latin typeface="ＭＳ Ｐゴシック"/>
                <a:ea typeface="ＭＳ Ｐゴシック"/>
              </a:rPr>
              <a:t>指導的役割を担う 「主任相談支援専門員」の育成に必要な研修プログラムを新たに設けるとともに、より効果的な人材</a:t>
            </a:r>
            <a:endParaRPr kumimoji="1" lang="en-US" altLang="ja-JP" sz="1200" dirty="0">
              <a:solidFill>
                <a:prstClr val="black"/>
              </a:solidFill>
              <a:latin typeface="ＭＳ Ｐゴシック"/>
              <a:ea typeface="ＭＳ Ｐゴシック"/>
            </a:endParaRPr>
          </a:p>
          <a:p>
            <a:pPr marL="498243" indent="-254983" defTabSz="844083" fontAlgn="base">
              <a:spcBef>
                <a:spcPct val="0"/>
              </a:spcBef>
              <a:spcAft>
                <a:spcPct val="0"/>
              </a:spcAft>
              <a:defRPr/>
            </a:pPr>
            <a:r>
              <a:rPr kumimoji="1" lang="ja-JP" altLang="en-US" sz="1200" dirty="0">
                <a:solidFill>
                  <a:prstClr val="black"/>
                </a:solidFill>
                <a:latin typeface="ＭＳ Ｐゴシック"/>
                <a:ea typeface="ＭＳ Ｐゴシック"/>
              </a:rPr>
              <a:t>　  育成が図られるよう、例えば次期研修までの間に実地研修（ＯＪＴ）を組み込むべきである。</a:t>
            </a:r>
          </a:p>
          <a:p>
            <a:pPr marL="332651" indent="-165593" defTabSz="844083" fontAlgn="base">
              <a:spcBef>
                <a:spcPct val="0"/>
              </a:spcBef>
              <a:spcAft>
                <a:spcPct val="0"/>
              </a:spcAft>
              <a:defRPr/>
            </a:pPr>
            <a:endParaRPr kumimoji="1" lang="ja-JP" altLang="en-US" sz="1200" dirty="0">
              <a:solidFill>
                <a:prstClr val="black"/>
              </a:solidFill>
              <a:latin typeface="ＭＳ Ｐゴシック"/>
              <a:ea typeface="ＭＳ Ｐゴシック"/>
            </a:endParaRPr>
          </a:p>
          <a:p>
            <a:pPr marL="332651" indent="-165593" defTabSz="844083" fontAlgn="base">
              <a:spcBef>
                <a:spcPct val="0"/>
              </a:spcBef>
              <a:spcAft>
                <a:spcPct val="0"/>
              </a:spcAft>
              <a:defRPr/>
            </a:pPr>
            <a:r>
              <a:rPr kumimoji="1" lang="ja-JP" altLang="en-US" sz="1200" dirty="0">
                <a:solidFill>
                  <a:prstClr val="black"/>
                </a:solidFill>
                <a:latin typeface="ＭＳ Ｐゴシック"/>
                <a:ea typeface="ＭＳ Ｐゴシック"/>
              </a:rPr>
              <a:t>○　上記の指摘等を受け、現在求められる役割に対応できる相談支援専門員を養成していくための現行カリキュラムの見直し及び新たなカリキュラムの創設が必要となっている。</a:t>
            </a:r>
            <a:endParaRPr kumimoji="1" lang="en-US" altLang="ja-JP" sz="1200"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639828"/>
            <a:ext cx="9144000"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90711" y="6017104"/>
            <a:ext cx="8902645" cy="49000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292" dirty="0">
                <a:solidFill>
                  <a:prstClr val="black"/>
                </a:solidFill>
                <a:latin typeface="Arial"/>
                <a:ea typeface="ＭＳ Ｐゴシック"/>
              </a:rPr>
              <a:t>○　上記課題に対応すべく、平成</a:t>
            </a:r>
            <a:r>
              <a:rPr kumimoji="1" lang="en-US" altLang="ja-JP" sz="1292" dirty="0">
                <a:solidFill>
                  <a:prstClr val="black"/>
                </a:solidFill>
                <a:latin typeface="Arial"/>
                <a:ea typeface="ＭＳ Ｐゴシック"/>
              </a:rPr>
              <a:t>28</a:t>
            </a:r>
            <a:r>
              <a:rPr kumimoji="1" lang="ja-JP" altLang="en-US" sz="1292" dirty="0">
                <a:solidFill>
                  <a:prstClr val="black"/>
                </a:solidFill>
                <a:latin typeface="Arial"/>
                <a:ea typeface="ＭＳ Ｐゴシック"/>
              </a:rPr>
              <a:t>年～</a:t>
            </a:r>
            <a:r>
              <a:rPr kumimoji="1" lang="en-US" altLang="ja-JP" sz="1292" dirty="0">
                <a:solidFill>
                  <a:prstClr val="black"/>
                </a:solidFill>
                <a:latin typeface="Arial"/>
                <a:ea typeface="ＭＳ Ｐゴシック"/>
              </a:rPr>
              <a:t>29</a:t>
            </a:r>
            <a:r>
              <a:rPr kumimoji="1" lang="ja-JP" altLang="en-US" sz="1292" dirty="0">
                <a:solidFill>
                  <a:prstClr val="black"/>
                </a:solidFill>
                <a:latin typeface="Arial"/>
                <a:ea typeface="ＭＳ Ｐゴシック"/>
              </a:rPr>
              <a:t>年度において厚生労働科学研究により相談支援専門員養成のための研修プログラムの開発について取り組んできたところ。</a:t>
            </a:r>
            <a:endParaRPr kumimoji="1" lang="en-US" altLang="ja-JP" sz="1292" dirty="0">
              <a:solidFill>
                <a:prstClr val="black"/>
              </a:solidFill>
              <a:latin typeface="Arial"/>
              <a:ea typeface="ＭＳ Ｐゴシック"/>
            </a:endParaRPr>
          </a:p>
        </p:txBody>
      </p:sp>
      <p:sp>
        <p:nvSpPr>
          <p:cNvPr id="5" name="下矢印 4"/>
          <p:cNvSpPr/>
          <p:nvPr/>
        </p:nvSpPr>
        <p:spPr>
          <a:xfrm>
            <a:off x="3524769" y="5614141"/>
            <a:ext cx="1969726" cy="26314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0" name="スライド番号プレースホルダー 9"/>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4</a:t>
            </a:fld>
            <a:endParaRPr kumimoji="1" lang="ja-JP" altLang="en-US"/>
          </a:p>
        </p:txBody>
      </p:sp>
    </p:spTree>
    <p:extLst>
      <p:ext uri="{BB962C8B-B14F-4D97-AF65-F5344CB8AC3E}">
        <p14:creationId xmlns:p14="http://schemas.microsoft.com/office/powerpoint/2010/main" val="420150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17984" y="3878901"/>
            <a:ext cx="7469148" cy="2715331"/>
          </a:xfrm>
        </p:spPr>
        <p:txBody>
          <a:bodyPr>
            <a:normAutofit/>
          </a:bodyPr>
          <a:lstStyle/>
          <a:p>
            <a:pPr marL="0" indent="0">
              <a:buNone/>
              <a:defRPr/>
            </a:pPr>
            <a:endParaRPr lang="en-US" altLang="ja-JP" sz="1339" dirty="0">
              <a:solidFill>
                <a:prstClr val="black"/>
              </a:solidFill>
              <a:latin typeface="ＭＳ Ｐゴシック" panose="020B0600070205080204" pitchFamily="50" charset="-128"/>
            </a:endParaRPr>
          </a:p>
          <a:p>
            <a:pPr eaLnBrk="1" hangingPunct="1">
              <a:buFontTx/>
              <a:buNone/>
            </a:pPr>
            <a:endParaRPr lang="en-US" altLang="ja-JP" sz="1339" dirty="0">
              <a:latin typeface="+mn-ea"/>
            </a:endParaRPr>
          </a:p>
          <a:p>
            <a:pPr>
              <a:buNone/>
            </a:pPr>
            <a:endParaRPr lang="en-US" altLang="ja-JP" sz="1339" dirty="0">
              <a:latin typeface="+mn-ea"/>
            </a:endParaRPr>
          </a:p>
          <a:p>
            <a:pPr>
              <a:buNone/>
            </a:pPr>
            <a:endParaRPr lang="en-US" altLang="ja-JP" sz="1338" dirty="0">
              <a:latin typeface="+mn-ea"/>
            </a:endParaRPr>
          </a:p>
        </p:txBody>
      </p:sp>
      <p:sp>
        <p:nvSpPr>
          <p:cNvPr id="2" name="正方形/長方形 1"/>
          <p:cNvSpPr/>
          <p:nvPr/>
        </p:nvSpPr>
        <p:spPr>
          <a:xfrm>
            <a:off x="0" y="279935"/>
            <a:ext cx="9143999" cy="369332"/>
          </a:xfrm>
          <a:prstGeom prst="rect">
            <a:avLst/>
          </a:prstGeom>
        </p:spPr>
        <p:txBody>
          <a:bodyPr wrap="square">
            <a:spAutoFit/>
          </a:bodyPr>
          <a:lstStyle/>
          <a:p>
            <a:pPr algn="ctr" defTabSz="844083" fontAlgn="base">
              <a:spcBef>
                <a:spcPct val="0"/>
              </a:spcBef>
              <a:spcAft>
                <a:spcPct val="0"/>
              </a:spcAft>
              <a:defRPr/>
            </a:pPr>
            <a:r>
              <a:rPr kumimoji="1" lang="ja-JP" altLang="en-US" b="1" dirty="0">
                <a:solidFill>
                  <a:prstClr val="black"/>
                </a:solidFill>
                <a:latin typeface="ＤＨＰ特太ゴシック体" panose="020B0500000000000000" pitchFamily="50" charset="-128"/>
                <a:ea typeface="ＤＨＰ特太ゴシック体" panose="020B0500000000000000" pitchFamily="50" charset="-128"/>
              </a:rPr>
              <a:t>相談支援専門員研修制度の見直しに関するこれまでの経緯</a:t>
            </a:r>
            <a:endParaRPr kumimoji="1" lang="ja-JP" altLang="ja-JP" dirty="0">
              <a:solidFill>
                <a:prstClr val="black"/>
              </a:solidFill>
              <a:latin typeface="ＤＨＰ特太ゴシック体" panose="020B0500000000000000" pitchFamily="50" charset="-128"/>
              <a:ea typeface="ＤＨＰ特太ゴシック体" panose="020B0500000000000000" pitchFamily="50" charset="-128"/>
            </a:endParaRPr>
          </a:p>
        </p:txBody>
      </p:sp>
      <p:graphicFrame>
        <p:nvGraphicFramePr>
          <p:cNvPr id="10" name="表 9"/>
          <p:cNvGraphicFramePr>
            <a:graphicFrameLocks noGrp="1"/>
          </p:cNvGraphicFramePr>
          <p:nvPr>
            <p:extLst/>
          </p:nvPr>
        </p:nvGraphicFramePr>
        <p:xfrm>
          <a:off x="401217" y="748504"/>
          <a:ext cx="8500187" cy="5446540"/>
        </p:xfrm>
        <a:graphic>
          <a:graphicData uri="http://schemas.openxmlformats.org/drawingml/2006/table">
            <a:tbl>
              <a:tblPr firstRow="1" bandRow="1">
                <a:tableStyleId>{5C22544A-7EE6-4342-B048-85BDC9FD1C3A}</a:tableStyleId>
              </a:tblPr>
              <a:tblGrid>
                <a:gridCol w="1950097">
                  <a:extLst>
                    <a:ext uri="{9D8B030D-6E8A-4147-A177-3AD203B41FA5}">
                      <a16:colId xmlns:a16="http://schemas.microsoft.com/office/drawing/2014/main" val="1239611083"/>
                    </a:ext>
                  </a:extLst>
                </a:gridCol>
                <a:gridCol w="6550090">
                  <a:extLst>
                    <a:ext uri="{9D8B030D-6E8A-4147-A177-3AD203B41FA5}">
                      <a16:colId xmlns:a16="http://schemas.microsoft.com/office/drawing/2014/main" val="371674387"/>
                    </a:ext>
                  </a:extLst>
                </a:gridCol>
              </a:tblGrid>
              <a:tr h="342314">
                <a:tc>
                  <a:txBody>
                    <a:bodyPr/>
                    <a:lstStyle/>
                    <a:p>
                      <a:pPr algn="ctr"/>
                      <a:r>
                        <a:rPr kumimoji="1" lang="ja-JP" altLang="en-US" sz="1700" dirty="0" smtClean="0">
                          <a:solidFill>
                            <a:schemeClr val="tx1"/>
                          </a:solidFill>
                        </a:rPr>
                        <a:t>時期</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700" dirty="0" smtClean="0">
                          <a:solidFill>
                            <a:schemeClr val="tx1"/>
                          </a:solidFill>
                        </a:rPr>
                        <a:t>内容</a:t>
                      </a:r>
                      <a:endParaRPr kumimoji="1" lang="ja-JP" altLang="en-US" sz="17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81515121"/>
                  </a:ext>
                </a:extLst>
              </a:tr>
              <a:tr h="382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27</a:t>
                      </a:r>
                      <a:r>
                        <a:rPr lang="ja-JP" altLang="en-US" sz="1500" dirty="0" smtClean="0">
                          <a:solidFill>
                            <a:schemeClr val="tx1"/>
                          </a:solidFill>
                          <a:latin typeface="+mj-ea"/>
                          <a:ea typeface="+mj-ea"/>
                        </a:rPr>
                        <a:t>年</a:t>
                      </a:r>
                      <a:r>
                        <a:rPr lang="en-US" altLang="ja-JP" sz="1500" dirty="0" smtClean="0">
                          <a:solidFill>
                            <a:schemeClr val="tx1"/>
                          </a:solidFill>
                          <a:latin typeface="+mj-ea"/>
                          <a:ea typeface="+mj-ea"/>
                        </a:rPr>
                        <a:t>12</a:t>
                      </a:r>
                      <a:r>
                        <a:rPr lang="ja-JP" altLang="en-US" sz="1500" dirty="0" smtClean="0">
                          <a:solidFill>
                            <a:schemeClr val="tx1"/>
                          </a:solidFill>
                          <a:latin typeface="+mj-ea"/>
                          <a:ea typeface="+mj-ea"/>
                        </a:rPr>
                        <a:t>月</a:t>
                      </a:r>
                      <a:r>
                        <a:rPr lang="en-US" altLang="ja-JP" sz="1500" dirty="0" smtClean="0">
                          <a:solidFill>
                            <a:schemeClr val="tx1"/>
                          </a:solidFill>
                          <a:latin typeface="+mj-ea"/>
                          <a:ea typeface="+mj-ea"/>
                        </a:rPr>
                        <a:t>14</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社会保障審議会障害者部会報告書において、相談支援の質を高めることの必要性及び相談支援員の養成のための研修制度の見直し等の指摘</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030019"/>
                  </a:ext>
                </a:extLst>
              </a:tr>
              <a:tr h="759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28</a:t>
                      </a:r>
                      <a:r>
                        <a:rPr lang="ja-JP" altLang="en-US" sz="1500" dirty="0" smtClean="0">
                          <a:solidFill>
                            <a:schemeClr val="tx1"/>
                          </a:solidFill>
                          <a:latin typeface="+mj-ea"/>
                          <a:ea typeface="+mj-ea"/>
                        </a:rPr>
                        <a:t>年７月</a:t>
                      </a:r>
                      <a:r>
                        <a:rPr lang="en-US" altLang="ja-JP" sz="1500" dirty="0" smtClean="0">
                          <a:solidFill>
                            <a:schemeClr val="tx1"/>
                          </a:solidFill>
                          <a:latin typeface="+mj-ea"/>
                          <a:ea typeface="+mj-ea"/>
                        </a:rPr>
                        <a:t>19</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「相談支援の質の向上に向けた検討会」における議論のとりまとめにおいて、計画相談支援について専門的な知識及びスキルを身につけるための育成を行う等の提言</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588929"/>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平成</a:t>
                      </a:r>
                      <a:r>
                        <a:rPr kumimoji="1" lang="en-US" altLang="ja-JP" sz="1500" dirty="0" smtClean="0">
                          <a:solidFill>
                            <a:schemeClr val="tx1"/>
                          </a:solidFill>
                          <a:latin typeface="+mj-ea"/>
                          <a:ea typeface="+mj-ea"/>
                        </a:rPr>
                        <a:t>28</a:t>
                      </a:r>
                      <a:r>
                        <a:rPr kumimoji="1" lang="ja-JP" altLang="en-US" sz="1500" dirty="0" smtClean="0">
                          <a:solidFill>
                            <a:schemeClr val="tx1"/>
                          </a:solidFill>
                          <a:latin typeface="+mj-ea"/>
                          <a:ea typeface="+mj-ea"/>
                        </a:rPr>
                        <a:t>年～平成</a:t>
                      </a:r>
                      <a:r>
                        <a:rPr kumimoji="1" lang="en-US" altLang="ja-JP" sz="1500" dirty="0" smtClean="0">
                          <a:solidFill>
                            <a:schemeClr val="tx1"/>
                          </a:solidFill>
                          <a:latin typeface="+mj-ea"/>
                          <a:ea typeface="+mj-ea"/>
                        </a:rPr>
                        <a:t>29</a:t>
                      </a:r>
                      <a:r>
                        <a:rPr kumimoji="1" lang="ja-JP" altLang="en-US" sz="1500" dirty="0" smtClean="0">
                          <a:solidFill>
                            <a:schemeClr val="tx1"/>
                          </a:solidFill>
                          <a:latin typeface="+mj-ea"/>
                          <a:ea typeface="+mj-ea"/>
                        </a:rPr>
                        <a:t>年</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　厚生労働科学研究により相談支援専門員養成のための研修プログラムを開発</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16626"/>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kern="1200" dirty="0" smtClean="0">
                          <a:solidFill>
                            <a:schemeClr val="tx1"/>
                          </a:solidFill>
                          <a:latin typeface="+mj-ea"/>
                          <a:ea typeface="+mn-ea"/>
                          <a:cs typeface="+mn-cs"/>
                        </a:rPr>
                        <a:t>平成</a:t>
                      </a:r>
                      <a:r>
                        <a:rPr kumimoji="1" lang="en-US" altLang="ja-JP" sz="1500" kern="1200" dirty="0" smtClean="0">
                          <a:solidFill>
                            <a:schemeClr val="tx1"/>
                          </a:solidFill>
                          <a:latin typeface="+mj-ea"/>
                          <a:ea typeface="+mn-ea"/>
                          <a:cs typeface="+mn-cs"/>
                        </a:rPr>
                        <a:t>30</a:t>
                      </a:r>
                      <a:r>
                        <a:rPr kumimoji="1" lang="ja-JP" altLang="en-US" sz="1500" kern="1200" dirty="0" smtClean="0">
                          <a:solidFill>
                            <a:schemeClr val="tx1"/>
                          </a:solidFill>
                          <a:latin typeface="+mj-ea"/>
                          <a:ea typeface="+mn-ea"/>
                          <a:cs typeface="+mn-cs"/>
                        </a:rPr>
                        <a:t>年３月２日</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j-ea"/>
                          <a:ea typeface="+mj-ea"/>
                        </a:rPr>
                        <a:t>・　第</a:t>
                      </a:r>
                      <a:r>
                        <a:rPr kumimoji="1" lang="en-US" altLang="ja-JP" sz="1500" dirty="0" smtClean="0">
                          <a:solidFill>
                            <a:schemeClr val="tx1"/>
                          </a:solidFill>
                          <a:latin typeface="+mj-ea"/>
                          <a:ea typeface="+mj-ea"/>
                        </a:rPr>
                        <a:t>89</a:t>
                      </a:r>
                      <a:r>
                        <a:rPr kumimoji="1" lang="ja-JP" altLang="en-US" sz="1500" dirty="0" smtClean="0">
                          <a:solidFill>
                            <a:schemeClr val="tx1"/>
                          </a:solidFill>
                          <a:latin typeface="+mj-ea"/>
                          <a:ea typeface="+mj-ea"/>
                        </a:rPr>
                        <a:t>回</a:t>
                      </a:r>
                      <a:r>
                        <a:rPr kumimoji="1" lang="ja-JP" altLang="en-US" sz="1500" kern="1200" dirty="0" smtClean="0">
                          <a:solidFill>
                            <a:schemeClr val="tx1"/>
                          </a:solidFill>
                          <a:latin typeface="+mj-ea"/>
                          <a:ea typeface="+mn-ea"/>
                          <a:cs typeface="+mn-cs"/>
                        </a:rPr>
                        <a:t>社会保障審議会障害者部会において、相談支援専門員の研修制度の見直し内容について報告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781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30</a:t>
                      </a:r>
                      <a:r>
                        <a:rPr lang="ja-JP" altLang="en-US" sz="1500" dirty="0" smtClean="0">
                          <a:solidFill>
                            <a:schemeClr val="tx1"/>
                          </a:solidFill>
                          <a:latin typeface="+mj-ea"/>
                          <a:ea typeface="+mj-ea"/>
                        </a:rPr>
                        <a:t>年</a:t>
                      </a:r>
                      <a:r>
                        <a:rPr lang="en-US" altLang="ja-JP" sz="1500" dirty="0" smtClean="0">
                          <a:solidFill>
                            <a:schemeClr val="tx1"/>
                          </a:solidFill>
                          <a:latin typeface="+mj-ea"/>
                          <a:ea typeface="+mj-ea"/>
                        </a:rPr>
                        <a:t>10</a:t>
                      </a:r>
                      <a:r>
                        <a:rPr lang="ja-JP" altLang="en-US" sz="1500" dirty="0" smtClean="0">
                          <a:solidFill>
                            <a:schemeClr val="tx1"/>
                          </a:solidFill>
                          <a:latin typeface="+mj-ea"/>
                          <a:ea typeface="+mj-ea"/>
                        </a:rPr>
                        <a:t>月</a:t>
                      </a:r>
                      <a:r>
                        <a:rPr lang="en-US" altLang="ja-JP" sz="1500" dirty="0" smtClean="0">
                          <a:solidFill>
                            <a:schemeClr val="tx1"/>
                          </a:solidFill>
                          <a:latin typeface="+mj-ea"/>
                          <a:ea typeface="+mj-ea"/>
                        </a:rPr>
                        <a:t>24</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第</a:t>
                      </a:r>
                      <a:r>
                        <a:rPr lang="en-US" altLang="ja-JP" sz="1500" dirty="0" smtClean="0">
                          <a:solidFill>
                            <a:schemeClr val="tx1"/>
                          </a:solidFill>
                          <a:latin typeface="+mj-ea"/>
                          <a:ea typeface="+mj-ea"/>
                        </a:rPr>
                        <a:t>91</a:t>
                      </a:r>
                      <a:r>
                        <a:rPr lang="ja-JP" altLang="en-US" sz="1500" dirty="0" smtClean="0">
                          <a:solidFill>
                            <a:schemeClr val="tx1"/>
                          </a:solidFill>
                          <a:latin typeface="+mj-ea"/>
                          <a:ea typeface="+mj-ea"/>
                        </a:rPr>
                        <a:t>回社会保障審議会障害者部会において、見直しに関する当事者団体からの指摘及び今後の対応方針について議論</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880826"/>
                  </a:ext>
                </a:extLst>
              </a:tr>
              <a:tr h="381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年２月</a:t>
                      </a:r>
                      <a:r>
                        <a:rPr lang="en-US" altLang="ja-JP" sz="1500" dirty="0" smtClean="0">
                          <a:solidFill>
                            <a:schemeClr val="tx1"/>
                          </a:solidFill>
                          <a:latin typeface="+mj-ea"/>
                          <a:ea typeface="+mj-ea"/>
                        </a:rPr>
                        <a:t>14</a:t>
                      </a:r>
                      <a:r>
                        <a:rPr lang="ja-JP" altLang="en-US" sz="1500" dirty="0" smtClean="0">
                          <a:solidFill>
                            <a:schemeClr val="tx1"/>
                          </a:solidFill>
                          <a:latin typeface="+mj-ea"/>
                          <a:ea typeface="+mj-ea"/>
                        </a:rPr>
                        <a:t>日～平成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年３月</a:t>
                      </a:r>
                      <a:r>
                        <a:rPr lang="en-US" altLang="ja-JP" sz="1500" dirty="0" smtClean="0">
                          <a:solidFill>
                            <a:schemeClr val="tx1"/>
                          </a:solidFill>
                          <a:latin typeface="+mj-ea"/>
                          <a:ea typeface="+mj-ea"/>
                        </a:rPr>
                        <a:t>28</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第６回～第９回相談支援の質の向上に関する検討会を開催（</a:t>
                      </a:r>
                      <a:r>
                        <a:rPr lang="ja-JP" altLang="en-US" sz="1500" smtClean="0">
                          <a:solidFill>
                            <a:schemeClr val="tx1"/>
                          </a:solidFill>
                          <a:latin typeface="+mj-ea"/>
                          <a:ea typeface="+mj-ea"/>
                        </a:rPr>
                        <a:t>計４回）</a:t>
                      </a:r>
                      <a:endParaRPr lang="en-US" altLang="ja-JP" sz="1500" dirty="0" smtClean="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036725"/>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年２月</a:t>
                      </a:r>
                      <a:r>
                        <a:rPr lang="en-US" altLang="ja-JP" sz="1500" dirty="0" smtClean="0">
                          <a:solidFill>
                            <a:schemeClr val="tx1"/>
                          </a:solidFill>
                          <a:latin typeface="+mj-ea"/>
                          <a:ea typeface="+mj-ea"/>
                        </a:rPr>
                        <a:t>22</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smtClean="0">
                          <a:solidFill>
                            <a:schemeClr val="tx1"/>
                          </a:solidFill>
                          <a:latin typeface="+mj-ea"/>
                          <a:ea typeface="+mj-ea"/>
                        </a:rPr>
                        <a:t>・　第</a:t>
                      </a:r>
                      <a:r>
                        <a:rPr lang="en-US" altLang="ja-JP" sz="1500" smtClean="0">
                          <a:solidFill>
                            <a:schemeClr val="tx1"/>
                          </a:solidFill>
                          <a:latin typeface="+mj-ea"/>
                          <a:ea typeface="+mj-ea"/>
                        </a:rPr>
                        <a:t>93</a:t>
                      </a:r>
                      <a:r>
                        <a:rPr lang="ja-JP" altLang="en-US" sz="1500" dirty="0" smtClean="0">
                          <a:solidFill>
                            <a:schemeClr val="tx1"/>
                          </a:solidFill>
                          <a:latin typeface="+mj-ea"/>
                          <a:ea typeface="+mj-ea"/>
                        </a:rPr>
                        <a:t>回社会保障審議会障害者部会において、検討会の進捗状況について報告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726953"/>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平成</a:t>
                      </a:r>
                      <a:r>
                        <a:rPr lang="en-US" altLang="ja-JP" sz="1500" dirty="0" smtClean="0">
                          <a:solidFill>
                            <a:schemeClr val="tx1"/>
                          </a:solidFill>
                          <a:latin typeface="+mj-ea"/>
                          <a:ea typeface="+mj-ea"/>
                        </a:rPr>
                        <a:t>31</a:t>
                      </a:r>
                      <a:r>
                        <a:rPr lang="ja-JP" altLang="en-US" sz="1500" dirty="0" smtClean="0">
                          <a:solidFill>
                            <a:schemeClr val="tx1"/>
                          </a:solidFill>
                          <a:latin typeface="+mj-ea"/>
                          <a:ea typeface="+mj-ea"/>
                        </a:rPr>
                        <a:t>年４月</a:t>
                      </a:r>
                      <a:r>
                        <a:rPr lang="en-US" altLang="ja-JP" sz="1500" dirty="0" smtClean="0">
                          <a:solidFill>
                            <a:schemeClr val="tx1"/>
                          </a:solidFill>
                          <a:latin typeface="+mj-ea"/>
                          <a:ea typeface="+mj-ea"/>
                        </a:rPr>
                        <a:t>10</a:t>
                      </a:r>
                      <a:r>
                        <a:rPr lang="ja-JP" altLang="en-US" sz="1500" dirty="0" smtClean="0">
                          <a:solidFill>
                            <a:schemeClr val="tx1"/>
                          </a:solidFill>
                          <a:latin typeface="+mj-ea"/>
                          <a:ea typeface="+mj-ea"/>
                        </a:rPr>
                        <a:t>日</a:t>
                      </a: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　</a:t>
                      </a:r>
                      <a:r>
                        <a:rPr lang="ja-JP" altLang="ja-JP" sz="1500" dirty="0" smtClean="0">
                          <a:solidFill>
                            <a:schemeClr val="tx1"/>
                          </a:solidFill>
                          <a:latin typeface="+mj-ea"/>
                          <a:ea typeface="+mj-ea"/>
                        </a:rPr>
                        <a:t> 「相談支援の質の向上に向けた検討会」（第６回～第９回）における議論の取りまとめ</a:t>
                      </a:r>
                      <a:r>
                        <a:rPr lang="ja-JP" altLang="en-US" sz="1500" dirty="0" smtClean="0">
                          <a:solidFill>
                            <a:schemeClr val="tx1"/>
                          </a:solidFill>
                          <a:latin typeface="+mj-ea"/>
                          <a:ea typeface="+mj-ea"/>
                        </a:rPr>
                        <a:t>を厚生労働省ホームページに掲載</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372530"/>
                  </a:ext>
                </a:extLst>
              </a:tr>
              <a:tr h="534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chemeClr val="tx1"/>
                          </a:solidFill>
                          <a:latin typeface="+mj-ea"/>
                          <a:ea typeface="+mj-ea"/>
                        </a:rPr>
                        <a:t>令和元年６月</a:t>
                      </a:r>
                      <a:r>
                        <a:rPr lang="en-US" altLang="ja-JP" sz="1500" dirty="0" smtClean="0">
                          <a:solidFill>
                            <a:schemeClr val="tx1"/>
                          </a:solidFill>
                          <a:latin typeface="+mj-ea"/>
                          <a:ea typeface="+mj-ea"/>
                        </a:rPr>
                        <a:t>24</a:t>
                      </a:r>
                      <a:r>
                        <a:rPr lang="ja-JP" altLang="en-US" sz="1500" dirty="0" smtClean="0">
                          <a:solidFill>
                            <a:schemeClr val="tx1"/>
                          </a:solidFill>
                          <a:latin typeface="+mj-ea"/>
                          <a:ea typeface="+mj-ea"/>
                        </a:rPr>
                        <a:t>日</a:t>
                      </a:r>
                      <a:endParaRPr lang="en-US" altLang="ja-JP" sz="15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mj-ea"/>
                        <a:ea typeface="+mj-ea"/>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buNone/>
                      </a:pPr>
                      <a:r>
                        <a:rPr lang="ja-JP" altLang="en-US" sz="1500" dirty="0" smtClean="0">
                          <a:solidFill>
                            <a:schemeClr val="tx1"/>
                          </a:solidFill>
                          <a:latin typeface="+mj-ea"/>
                          <a:ea typeface="+mj-ea"/>
                        </a:rPr>
                        <a:t>・　第</a:t>
                      </a:r>
                      <a:r>
                        <a:rPr lang="en-US" altLang="ja-JP" sz="1500" dirty="0" smtClean="0">
                          <a:solidFill>
                            <a:schemeClr val="tx1"/>
                          </a:solidFill>
                          <a:latin typeface="+mj-ea"/>
                          <a:ea typeface="+mj-ea"/>
                        </a:rPr>
                        <a:t>94</a:t>
                      </a:r>
                      <a:r>
                        <a:rPr lang="ja-JP" altLang="en-US" sz="1500" dirty="0" smtClean="0">
                          <a:solidFill>
                            <a:schemeClr val="tx1"/>
                          </a:solidFill>
                          <a:latin typeface="+mj-ea"/>
                          <a:ea typeface="+mj-ea"/>
                        </a:rPr>
                        <a:t>回社会保障審議会障害者部会において、検討会の検討結果について報告</a:t>
                      </a:r>
                      <a:endParaRPr kumimoji="1" lang="ja-JP" altLang="en-US" sz="1500" dirty="0">
                        <a:solidFill>
                          <a:schemeClr val="tx1"/>
                        </a:solidFill>
                        <a:latin typeface="+mj-ea"/>
                        <a:ea typeface="+mj-ea"/>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731180"/>
                  </a:ext>
                </a:extLst>
              </a:tr>
            </a:tbl>
          </a:graphicData>
        </a:graphic>
      </p:graphicFrame>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5</a:t>
            </a:fld>
            <a:endParaRPr kumimoji="1" lang="ja-JP" altLang="en-US"/>
          </a:p>
        </p:txBody>
      </p:sp>
    </p:spTree>
    <p:extLst>
      <p:ext uri="{BB962C8B-B14F-4D97-AF65-F5344CB8AC3E}">
        <p14:creationId xmlns:p14="http://schemas.microsoft.com/office/powerpoint/2010/main" val="1940582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598196"/>
            <a:ext cx="8416950" cy="66668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46" b="1" dirty="0">
                <a:solidFill>
                  <a:prstClr val="black"/>
                </a:solidFill>
                <a:latin typeface="Arial"/>
                <a:ea typeface="ＭＳ Ｐゴシック"/>
              </a:rPr>
              <a:t>相談支援専門員研修制度の見直しに関する障害者部会</a:t>
            </a:r>
            <a:r>
              <a:rPr kumimoji="1" lang="ja-JP" altLang="en-US" sz="1477" b="1" dirty="0">
                <a:solidFill>
                  <a:prstClr val="black"/>
                </a:solidFill>
                <a:latin typeface="Arial"/>
                <a:ea typeface="ＭＳ Ｐゴシック"/>
              </a:rPr>
              <a:t>（</a:t>
            </a:r>
            <a:r>
              <a:rPr kumimoji="1" lang="en-US" altLang="ja-JP" sz="1477" b="1" dirty="0">
                <a:solidFill>
                  <a:prstClr val="black"/>
                </a:solidFill>
                <a:latin typeface="Arial"/>
                <a:ea typeface="ＭＳ Ｐゴシック"/>
              </a:rPr>
              <a:t>H30</a:t>
            </a:r>
            <a:r>
              <a:rPr kumimoji="1" lang="ja-JP" altLang="en-US" sz="1477" b="1" dirty="0">
                <a:solidFill>
                  <a:prstClr val="black"/>
                </a:solidFill>
                <a:latin typeface="Arial"/>
                <a:ea typeface="ＭＳ Ｐゴシック"/>
              </a:rPr>
              <a:t>年</a:t>
            </a:r>
            <a:r>
              <a:rPr kumimoji="1" lang="en-US" altLang="ja-JP" sz="1477" b="1" dirty="0">
                <a:solidFill>
                  <a:prstClr val="black"/>
                </a:solidFill>
                <a:latin typeface="Arial"/>
                <a:ea typeface="ＭＳ Ｐゴシック"/>
              </a:rPr>
              <a:t>3</a:t>
            </a:r>
            <a:r>
              <a:rPr kumimoji="1" lang="ja-JP" altLang="en-US" sz="1477" b="1" dirty="0">
                <a:solidFill>
                  <a:prstClr val="black"/>
                </a:solidFill>
                <a:latin typeface="Arial"/>
                <a:ea typeface="ＭＳ Ｐゴシック"/>
              </a:rPr>
              <a:t>月</a:t>
            </a:r>
            <a:r>
              <a:rPr kumimoji="1" lang="en-US" altLang="ja-JP" sz="1477" b="1" dirty="0">
                <a:solidFill>
                  <a:prstClr val="black"/>
                </a:solidFill>
                <a:latin typeface="Arial"/>
                <a:ea typeface="ＭＳ Ｐゴシック"/>
              </a:rPr>
              <a:t>2</a:t>
            </a:r>
            <a:r>
              <a:rPr kumimoji="1" lang="ja-JP" altLang="en-US" sz="1477" b="1" dirty="0">
                <a:solidFill>
                  <a:prstClr val="black"/>
                </a:solidFill>
                <a:latin typeface="Arial"/>
                <a:ea typeface="ＭＳ Ｐゴシック"/>
              </a:rPr>
              <a:t>日）</a:t>
            </a:r>
            <a:r>
              <a:rPr kumimoji="1" lang="ja-JP" altLang="en-US" sz="1846" b="1" dirty="0">
                <a:solidFill>
                  <a:prstClr val="black"/>
                </a:solidFill>
                <a:latin typeface="Arial"/>
                <a:ea typeface="ＭＳ Ｐゴシック"/>
              </a:rPr>
              <a:t>以降</a:t>
            </a:r>
            <a:endParaRPr kumimoji="1" lang="en-US" altLang="ja-JP" sz="1846" b="1" dirty="0">
              <a:solidFill>
                <a:prstClr val="black"/>
              </a:solidFill>
              <a:latin typeface="Arial"/>
              <a:ea typeface="ＭＳ Ｐゴシック"/>
            </a:endParaRPr>
          </a:p>
          <a:p>
            <a:pPr algn="ctr" defTabSz="844083" fontAlgn="base">
              <a:spcBef>
                <a:spcPct val="0"/>
              </a:spcBef>
              <a:spcAft>
                <a:spcPct val="0"/>
              </a:spcAft>
              <a:defRPr/>
            </a:pPr>
            <a:r>
              <a:rPr kumimoji="1" lang="ja-JP" altLang="en-US" sz="1846" b="1" dirty="0">
                <a:solidFill>
                  <a:prstClr val="black"/>
                </a:solidFill>
                <a:latin typeface="Arial"/>
                <a:ea typeface="ＭＳ Ｐゴシック"/>
              </a:rPr>
              <a:t>の状況及び今後の対応方針（案）について</a:t>
            </a:r>
          </a:p>
        </p:txBody>
      </p:sp>
      <p:sp>
        <p:nvSpPr>
          <p:cNvPr id="6" name="正方形/長方形 5"/>
          <p:cNvSpPr/>
          <p:nvPr/>
        </p:nvSpPr>
        <p:spPr>
          <a:xfrm>
            <a:off x="428422" y="1498602"/>
            <a:ext cx="8220217" cy="174291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（指摘内容）</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障害当事者の団体から、相談支援専門員の人数が不足していると考えられる状況の中で、特に相談支援従事者初任者研修の研修時間の増加は現場の実態に合っていない。また、研修カリキュラムの見直し案作成のプロセスにおいて障害当事者の意見が反映されていない。</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研修内容について、障害者のエンパワメントの視点が十分ではない、セルフケアプランの位置付けに関して必要な講義を含めるべき。</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移動が困難な障害当事者が研修を受講しやすくなるような工夫が必要。</a:t>
            </a:r>
            <a:endParaRPr kumimoji="1" lang="en-US" altLang="ja-JP" sz="1292" dirty="0">
              <a:solidFill>
                <a:prstClr val="black"/>
              </a:solidFill>
              <a:latin typeface="ＭＳ Ｐゴシック"/>
              <a:ea typeface="ＭＳ Ｐゴシック"/>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351693" y="1267840"/>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435426" y="3716994"/>
            <a:ext cx="8217826" cy="171149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（検討の方向性）</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あらためて障害当事者が参画した検討の場を設け、これまでの検討結果を前提として、新カリキュラムの内容及び必要な研修時間等について整理。</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検討にあたっては、障害当事者の参画を前提とし、その際、身体障害、知的障害及び精神障害の各関係者の人数のバランスに配慮した構成とする。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これまで障害者部会において議論されてきた経緯を踏まえ、検討の前提として、現時点で提示されている新カリキュラム（研修時間</a:t>
            </a:r>
            <a:r>
              <a:rPr kumimoji="1" lang="en-US" altLang="ja-JP" sz="1292" dirty="0">
                <a:solidFill>
                  <a:prstClr val="black"/>
                </a:solidFill>
                <a:latin typeface="ＭＳ Ｐゴシック"/>
                <a:ea typeface="ＭＳ Ｐゴシック"/>
              </a:rPr>
              <a:t>42.5</a:t>
            </a:r>
            <a:r>
              <a:rPr kumimoji="1" lang="ja-JP" altLang="en-US" sz="1292" dirty="0">
                <a:solidFill>
                  <a:prstClr val="black"/>
                </a:solidFill>
                <a:latin typeface="ＭＳ Ｐゴシック"/>
                <a:ea typeface="ＭＳ Ｐゴシック"/>
              </a:rPr>
              <a:t>時間（初任者研修）・</a:t>
            </a:r>
            <a:r>
              <a:rPr kumimoji="1" lang="en-US" altLang="ja-JP" sz="1292" dirty="0">
                <a:solidFill>
                  <a:prstClr val="black"/>
                </a:solidFill>
                <a:latin typeface="ＭＳ Ｐゴシック"/>
                <a:ea typeface="ＭＳ Ｐゴシック"/>
              </a:rPr>
              <a:t>24</a:t>
            </a:r>
            <a:r>
              <a:rPr kumimoji="1" lang="ja-JP" altLang="en-US" sz="1292" dirty="0">
                <a:solidFill>
                  <a:prstClr val="black"/>
                </a:solidFill>
                <a:latin typeface="ＭＳ Ｐゴシック"/>
                <a:ea typeface="ＭＳ Ｐゴシック"/>
              </a:rPr>
              <a:t>時間（現任研修））をベースとして検討をする。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研修の受講にあたり、障害者の負担が可能な限り少ない方法について検討を行う。</a:t>
            </a:r>
            <a:endParaRPr kumimoji="1" lang="en-US" altLang="ja-JP" sz="1292" dirty="0">
              <a:solidFill>
                <a:prstClr val="black"/>
              </a:solidFill>
              <a:latin typeface="ＭＳ Ｐゴシック"/>
              <a:ea typeface="ＭＳ Ｐゴシック"/>
            </a:endParaRPr>
          </a:p>
        </p:txBody>
      </p:sp>
      <p:sp>
        <p:nvSpPr>
          <p:cNvPr id="5" name="下矢印 4"/>
          <p:cNvSpPr/>
          <p:nvPr/>
        </p:nvSpPr>
        <p:spPr>
          <a:xfrm>
            <a:off x="3552016" y="3333610"/>
            <a:ext cx="1818209" cy="28474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844083" fontAlgn="base">
              <a:spcBef>
                <a:spcPct val="0"/>
              </a:spcBef>
              <a:spcAft>
                <a:spcPct val="0"/>
              </a:spcAft>
              <a:defRPr/>
            </a:pPr>
            <a:endParaRPr kumimoji="1" lang="ja-JP" altLang="en-US" sz="1662">
              <a:solidFill>
                <a:prstClr val="white"/>
              </a:solidFill>
              <a:latin typeface="Arial"/>
              <a:ea typeface="ＭＳ Ｐゴシック"/>
            </a:endParaRPr>
          </a:p>
        </p:txBody>
      </p:sp>
      <p:sp>
        <p:nvSpPr>
          <p:cNvPr id="12" name="テキスト ボックス 11"/>
          <p:cNvSpPr txBox="1"/>
          <p:nvPr/>
        </p:nvSpPr>
        <p:spPr>
          <a:xfrm>
            <a:off x="433949" y="5626990"/>
            <a:ext cx="8217826" cy="8878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32651" indent="-167058" defTabSz="844083" fontAlgn="base">
              <a:spcBef>
                <a:spcPct val="0"/>
              </a:spcBef>
              <a:spcAft>
                <a:spcPct val="0"/>
              </a:spcAft>
              <a:defRPr/>
            </a:pPr>
            <a:r>
              <a:rPr kumimoji="1" lang="ja-JP" altLang="en-US" sz="1477" u="sng" dirty="0">
                <a:solidFill>
                  <a:prstClr val="black"/>
                </a:solidFill>
                <a:latin typeface="ＤＦ特太ゴシック体" panose="020B0509000000000000" pitchFamily="49" charset="-128"/>
                <a:ea typeface="ＤＦ特太ゴシック体" panose="020B0509000000000000" pitchFamily="49" charset="-128"/>
              </a:rPr>
              <a:t>（施行時期等）</a:t>
            </a:r>
            <a:endParaRPr kumimoji="1" lang="en-US" altLang="ja-JP" sz="1477" u="sng" dirty="0">
              <a:solidFill>
                <a:prstClr val="black"/>
              </a:solidFill>
              <a:latin typeface="ＤＦ特太ゴシック体" panose="020B0509000000000000" pitchFamily="49" charset="-128"/>
              <a:ea typeface="ＤＦ特太ゴシック体" panose="020B0509000000000000" pitchFamily="49" charset="-128"/>
            </a:endParaRPr>
          </a:p>
          <a:p>
            <a:pPr marL="332651" indent="-167058" defTabSz="844083" fontAlgn="base">
              <a:spcBef>
                <a:spcPct val="0"/>
              </a:spcBef>
              <a:spcAft>
                <a:spcPct val="0"/>
              </a:spcAft>
              <a:defRPr/>
            </a:pPr>
            <a:r>
              <a:rPr kumimoji="1" lang="ja-JP" altLang="en-US" sz="1292" dirty="0">
                <a:solidFill>
                  <a:prstClr val="black"/>
                </a:solidFill>
                <a:latin typeface="ＭＳ Ｐゴシック"/>
                <a:ea typeface="ＭＳ Ｐゴシック"/>
              </a:rPr>
              <a:t>○　検討に要する期間を考慮し、新たな告示等</a:t>
            </a:r>
            <a:r>
              <a:rPr kumimoji="1" lang="ja-JP" altLang="en-US" sz="1292">
                <a:solidFill>
                  <a:prstClr val="black"/>
                </a:solidFill>
                <a:latin typeface="ＭＳ Ｐゴシック"/>
                <a:ea typeface="ＭＳ Ｐゴシック"/>
              </a:rPr>
              <a:t>に基づき都道府県</a:t>
            </a:r>
            <a:r>
              <a:rPr kumimoji="1" lang="ja-JP" altLang="en-US" sz="1292" dirty="0">
                <a:solidFill>
                  <a:prstClr val="black"/>
                </a:solidFill>
                <a:latin typeface="ＭＳ Ｐゴシック"/>
                <a:ea typeface="ＭＳ Ｐゴシック"/>
              </a:rPr>
              <a:t>が実施する相談支援専門員の初任者研修及び現任研修の実施時期については、</a:t>
            </a:r>
            <a:r>
              <a:rPr kumimoji="1" lang="en-US" altLang="ja-JP" sz="1292" dirty="0">
                <a:solidFill>
                  <a:prstClr val="black"/>
                </a:solidFill>
                <a:latin typeface="ＭＳ Ｐゴシック"/>
                <a:ea typeface="ＭＳ Ｐゴシック"/>
              </a:rPr>
              <a:t>2020</a:t>
            </a:r>
            <a:r>
              <a:rPr kumimoji="1" lang="ja-JP" altLang="en-US" sz="1292" dirty="0">
                <a:solidFill>
                  <a:prstClr val="black"/>
                </a:solidFill>
                <a:latin typeface="ＭＳ Ｐゴシック"/>
                <a:ea typeface="ＭＳ Ｐゴシック"/>
              </a:rPr>
              <a:t>年度以降とする。</a:t>
            </a:r>
            <a:endParaRPr kumimoji="1" lang="en-US" altLang="ja-JP" sz="1292" dirty="0">
              <a:solidFill>
                <a:prstClr val="black"/>
              </a:solidFill>
              <a:latin typeface="ＭＳ Ｐゴシック"/>
              <a:ea typeface="ＭＳ Ｐゴシック"/>
            </a:endParaRPr>
          </a:p>
          <a:p>
            <a:pPr marL="332651" indent="-167058" defTabSz="844083" fontAlgn="base">
              <a:spcBef>
                <a:spcPct val="0"/>
              </a:spcBef>
              <a:spcAft>
                <a:spcPct val="0"/>
              </a:spcAft>
              <a:defRPr/>
            </a:pPr>
            <a:endParaRPr kumimoji="1" lang="en-US" altLang="ja-JP" sz="1108" dirty="0">
              <a:solidFill>
                <a:prstClr val="black"/>
              </a:solidFill>
              <a:latin typeface="ＭＳ Ｐゴシック"/>
              <a:ea typeface="ＭＳ Ｐゴシック"/>
            </a:endParaRPr>
          </a:p>
        </p:txBody>
      </p:sp>
      <p:sp>
        <p:nvSpPr>
          <p:cNvPr id="10" name="正方形/長方形 9"/>
          <p:cNvSpPr/>
          <p:nvPr/>
        </p:nvSpPr>
        <p:spPr>
          <a:xfrm>
            <a:off x="5029201" y="295621"/>
            <a:ext cx="3723294" cy="262829"/>
          </a:xfrm>
          <a:prstGeom prst="rect">
            <a:avLst/>
          </a:prstGeom>
        </p:spPr>
        <p:txBody>
          <a:bodyPr wrap="square">
            <a:spAutoFit/>
          </a:bodyPr>
          <a:lstStyle/>
          <a:p>
            <a:pPr algn="r" defTabSz="844083" fontAlgn="base">
              <a:spcBef>
                <a:spcPct val="0"/>
              </a:spcBef>
              <a:spcAft>
                <a:spcPct val="0"/>
              </a:spcAft>
              <a:defRPr/>
            </a:pPr>
            <a:r>
              <a:rPr kumimoji="1" lang="ja-JP" altLang="en-US" sz="1108" dirty="0">
                <a:solidFill>
                  <a:prstClr val="black"/>
                </a:solidFill>
                <a:latin typeface="ＭＳ ゴシック" panose="020B0609070205080204" pitchFamily="49" charset="-128"/>
                <a:ea typeface="ＭＳ ゴシック" panose="020B0609070205080204" pitchFamily="49" charset="-128"/>
              </a:rPr>
              <a:t>第</a:t>
            </a:r>
            <a:r>
              <a:rPr kumimoji="1" lang="en-US" altLang="ja-JP" sz="1108" dirty="0">
                <a:solidFill>
                  <a:prstClr val="black"/>
                </a:solidFill>
                <a:latin typeface="ＭＳ ゴシック" panose="020B0609070205080204" pitchFamily="49" charset="-128"/>
                <a:ea typeface="ＭＳ ゴシック" panose="020B0609070205080204" pitchFamily="49" charset="-128"/>
              </a:rPr>
              <a:t>91</a:t>
            </a:r>
            <a:r>
              <a:rPr kumimoji="1" lang="ja-JP" altLang="en-US" sz="1108" dirty="0">
                <a:solidFill>
                  <a:prstClr val="black"/>
                </a:solidFill>
                <a:latin typeface="ＭＳ ゴシック" panose="020B0609070205080204" pitchFamily="49" charset="-128"/>
                <a:ea typeface="ＭＳ ゴシック" panose="020B0609070205080204" pitchFamily="49" charset="-128"/>
              </a:rPr>
              <a:t>回（</a:t>
            </a:r>
            <a:r>
              <a:rPr kumimoji="1" lang="en-US" altLang="ja-JP" sz="1108" dirty="0">
                <a:solidFill>
                  <a:prstClr val="black"/>
                </a:solidFill>
                <a:latin typeface="ＭＳ ゴシック" panose="020B0609070205080204" pitchFamily="49" charset="-128"/>
                <a:ea typeface="ＭＳ ゴシック" panose="020B0609070205080204" pitchFamily="49" charset="-128"/>
              </a:rPr>
              <a:t>H30.10.24</a:t>
            </a:r>
            <a:r>
              <a:rPr kumimoji="1" lang="ja-JP" altLang="en-US" sz="1108" dirty="0">
                <a:solidFill>
                  <a:prstClr val="black"/>
                </a:solidFill>
                <a:latin typeface="ＭＳ ゴシック" panose="020B0609070205080204" pitchFamily="49" charset="-128"/>
                <a:ea typeface="ＭＳ ゴシック" panose="020B0609070205080204" pitchFamily="49" charset="-128"/>
              </a:rPr>
              <a:t>）社会保障審議会障害者部会資料</a:t>
            </a:r>
          </a:p>
        </p:txBody>
      </p:sp>
      <p:sp>
        <p:nvSpPr>
          <p:cNvPr id="9" name="スライド番号プレースホルダー 8"/>
          <p:cNvSpPr>
            <a:spLocks noGrp="1"/>
          </p:cNvSpPr>
          <p:nvPr>
            <p:ph type="sldNum" sz="quarter" idx="12"/>
          </p:nvPr>
        </p:nvSpPr>
        <p:spPr>
          <a:xfrm>
            <a:off x="6457950" y="6480176"/>
            <a:ext cx="2057400" cy="365125"/>
          </a:xfrm>
        </p:spPr>
        <p:txBody>
          <a:bodyPr/>
          <a:lstStyle/>
          <a:p>
            <a:fld id="{2ADEAB0B-3364-414D-832E-F3CDA843F507}" type="slidenum">
              <a:rPr kumimoji="1" lang="ja-JP" altLang="en-US" smtClean="0"/>
              <a:t>6</a:t>
            </a:fld>
            <a:endParaRPr kumimoji="1" lang="ja-JP" altLang="en-US"/>
          </a:p>
        </p:txBody>
      </p:sp>
    </p:spTree>
    <p:extLst>
      <p:ext uri="{BB962C8B-B14F-4D97-AF65-F5344CB8AC3E}">
        <p14:creationId xmlns:p14="http://schemas.microsoft.com/office/powerpoint/2010/main" val="985698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4" y="361915"/>
            <a:ext cx="8440615" cy="30966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844083" fontAlgn="base">
              <a:spcBef>
                <a:spcPct val="0"/>
              </a:spcBef>
              <a:spcAft>
                <a:spcPct val="0"/>
              </a:spcAft>
              <a:defRPr/>
            </a:pPr>
            <a:r>
              <a:rPr kumimoji="1" lang="ja-JP" altLang="en-US" sz="1850"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相談支援の質の向上に向けた検討会について（概要）</a:t>
            </a:r>
          </a:p>
        </p:txBody>
      </p:sp>
      <p:sp>
        <p:nvSpPr>
          <p:cNvPr id="6" name="正方形/長方形 5"/>
          <p:cNvSpPr/>
          <p:nvPr/>
        </p:nvSpPr>
        <p:spPr>
          <a:xfrm>
            <a:off x="335914" y="1120101"/>
            <a:ext cx="8440615" cy="125230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defTabSz="844083" fontAlgn="base">
              <a:lnSpc>
                <a:spcPts val="600"/>
              </a:lnSpc>
              <a:spcBef>
                <a:spcPct val="0"/>
              </a:spcBef>
              <a:spcAft>
                <a:spcPct val="0"/>
              </a:spcAft>
              <a:defRPr/>
            </a:pPr>
            <a:endParaRPr kumimoji="1" lang="en-US" altLang="ja-JP" sz="1507" dirty="0" smtClean="0">
              <a:solidFill>
                <a:prstClr val="black"/>
              </a:solidFill>
              <a:latin typeface="Calibri"/>
              <a:ea typeface="ＭＳ Ｐゴシック" panose="020B0600070205080204" pitchFamily="50" charset="-128"/>
            </a:endParaRPr>
          </a:p>
          <a:p>
            <a:pPr defTabSz="844083" fontAlgn="base">
              <a:spcBef>
                <a:spcPct val="0"/>
              </a:spcBef>
              <a:spcAft>
                <a:spcPct val="0"/>
              </a:spcAft>
              <a:defRPr/>
            </a:pPr>
            <a:r>
              <a:rPr kumimoji="1" lang="ja-JP" altLang="en-US" sz="1507" dirty="0">
                <a:solidFill>
                  <a:prstClr val="black"/>
                </a:solidFill>
                <a:latin typeface="Calibri"/>
                <a:ea typeface="ＭＳ Ｐゴシック" panose="020B0600070205080204" pitchFamily="50" charset="-128"/>
              </a:rPr>
              <a:t>　</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年</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10</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の社会保障審議会障害者部会において、</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相談支援専門員の研修制度の見直しに関して、</a:t>
            </a:r>
            <a:r>
              <a:rPr kumimoji="1" lang="ja-JP" altLang="ja-JP" sz="1339" dirty="0">
                <a:solidFill>
                  <a:prstClr val="black"/>
                </a:solidFill>
                <a:latin typeface="ＭＳ Ｐゴシック" panose="020B0600070205080204" pitchFamily="50" charset="-128"/>
                <a:ea typeface="ＭＳ Ｐゴシック" panose="020B0600070205080204" pitchFamily="50" charset="-128"/>
              </a:rPr>
              <a:t>研修項目や障害当事者の負担軽減等についての議論が行われた。これを受け、各都道府県における研修の円滑な実施に当たり、これまでの検討結果を踏まえ、必要な研修項目及び時間数の調整、研修受講における障害当事者への配慮事項等について検討を行う。</a:t>
            </a:r>
          </a:p>
        </p:txBody>
      </p:sp>
      <p:sp>
        <p:nvSpPr>
          <p:cNvPr id="11" name="正方形/長方形 10"/>
          <p:cNvSpPr/>
          <p:nvPr/>
        </p:nvSpPr>
        <p:spPr>
          <a:xfrm>
            <a:off x="335915" y="4337784"/>
            <a:ext cx="8440614" cy="1876404"/>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３　議論の取りまとめ（今後の進め方の抜粋）</a:t>
            </a:r>
          </a:p>
          <a:p>
            <a:pPr marL="246191" indent="-246191" defTabSz="844083" fontAlgn="base">
              <a:lnSpc>
                <a:spcPts val="600"/>
              </a:lnSpc>
              <a:spcBef>
                <a:spcPct val="0"/>
              </a:spcBef>
              <a:spcAft>
                <a:spcPct val="0"/>
              </a:spcAft>
              <a:defRPr/>
            </a:pPr>
            <a:endParaRPr kumimoji="1" lang="en-US" altLang="ja-JP" sz="1339" dirty="0" smtClean="0">
              <a:solidFill>
                <a:prstClr val="black"/>
              </a:solidFill>
              <a:latin typeface="ＭＳ Ｐゴシック"/>
              <a:ea typeface="ＭＳ Ｐゴシック"/>
            </a:endParaRPr>
          </a:p>
          <a:p>
            <a:pPr marL="246191" indent="-246191" defTabSz="844083" fontAlgn="base">
              <a:spcBef>
                <a:spcPct val="0"/>
              </a:spcBef>
              <a:spcAft>
                <a:spcPct val="0"/>
              </a:spcAft>
              <a:defRPr/>
            </a:pPr>
            <a:r>
              <a:rPr kumimoji="1" lang="ja-JP" altLang="en-US" sz="1339" dirty="0" smtClean="0">
                <a:solidFill>
                  <a:prstClr val="black"/>
                </a:solidFill>
                <a:latin typeface="ＭＳ Ｐゴシック"/>
                <a:ea typeface="ＭＳ Ｐゴシック"/>
              </a:rPr>
              <a:t>（</a:t>
            </a:r>
            <a:r>
              <a:rPr kumimoji="1" lang="ja-JP" altLang="en-US" sz="1339" dirty="0">
                <a:solidFill>
                  <a:prstClr val="black"/>
                </a:solidFill>
                <a:latin typeface="ＭＳ Ｐゴシック"/>
                <a:ea typeface="ＭＳ Ｐゴシック"/>
              </a:rPr>
              <a:t>１）　相談支援専門員の要件に関する厚生労働省告示、相談支援従事者研修の実施に係る障害保健福祉部長通知に反映した上で、社会保障審議会障害者部会への報告を行う。その後、</a:t>
            </a:r>
            <a:r>
              <a:rPr kumimoji="1" lang="en-US" altLang="ja-JP" sz="1339" dirty="0">
                <a:solidFill>
                  <a:prstClr val="black"/>
                </a:solidFill>
                <a:latin typeface="ＭＳ Ｐゴシック"/>
                <a:ea typeface="ＭＳ Ｐゴシック"/>
              </a:rPr>
              <a:t>2020</a:t>
            </a:r>
            <a:r>
              <a:rPr kumimoji="1" lang="ja-JP" altLang="en-US" sz="1339" dirty="0">
                <a:solidFill>
                  <a:prstClr val="black"/>
                </a:solidFill>
                <a:latin typeface="ＭＳ Ｐゴシック"/>
                <a:ea typeface="ＭＳ Ｐゴシック"/>
              </a:rPr>
              <a:t>年度から新たな制度の下において相談支援専門員が養成されることを目指し、</a:t>
            </a:r>
            <a:r>
              <a:rPr kumimoji="1" lang="en-US" altLang="ja-JP" sz="1339" dirty="0">
                <a:solidFill>
                  <a:prstClr val="black"/>
                </a:solidFill>
                <a:latin typeface="ＭＳ Ｐゴシック"/>
                <a:ea typeface="ＭＳ Ｐゴシック"/>
              </a:rPr>
              <a:t>2019</a:t>
            </a:r>
            <a:r>
              <a:rPr kumimoji="1" lang="ja-JP" altLang="en-US" sz="1339" dirty="0">
                <a:solidFill>
                  <a:prstClr val="black"/>
                </a:solidFill>
                <a:latin typeface="ＭＳ Ｐゴシック"/>
                <a:ea typeface="ＭＳ Ｐゴシック"/>
              </a:rPr>
              <a:t>年度の早期の告示及び通知の発出に向けて所用の手続き等を行うこととする。</a:t>
            </a:r>
          </a:p>
          <a:p>
            <a:pPr marL="246191" indent="-246191" defTabSz="844083" fontAlgn="base">
              <a:spcBef>
                <a:spcPct val="0"/>
              </a:spcBef>
              <a:spcAft>
                <a:spcPct val="0"/>
              </a:spcAft>
              <a:defRPr/>
            </a:pPr>
            <a:r>
              <a:rPr kumimoji="1" lang="ja-JP" altLang="en-US" sz="1339" dirty="0">
                <a:solidFill>
                  <a:prstClr val="black"/>
                </a:solidFill>
                <a:latin typeface="ＭＳ Ｐゴシック"/>
                <a:ea typeface="ＭＳ Ｐゴシック"/>
              </a:rPr>
              <a:t>（２）　今後も、障害当事者、有識者、相談支援専門員等の意見を踏まえ、検討会及び厚生労働科学研究等で、研修制度の質の向上、運用の適正化についての検証及び検討を必要に応じて継続的に実施していくことが必要である。</a:t>
            </a:r>
            <a:endParaRPr kumimoji="1" lang="ja-JP" altLang="ja-JP" sz="1339" dirty="0">
              <a:solidFill>
                <a:prstClr val="black"/>
              </a:solidFill>
              <a:latin typeface="ＭＳ Ｐゴシック"/>
              <a:ea typeface="ＭＳ Ｐゴシック"/>
            </a:endParaRPr>
          </a:p>
        </p:txBody>
      </p:sp>
      <p:sp>
        <p:nvSpPr>
          <p:cNvPr id="13" name="正方形/長方形 12"/>
          <p:cNvSpPr/>
          <p:nvPr/>
        </p:nvSpPr>
        <p:spPr>
          <a:xfrm>
            <a:off x="335914" y="2645907"/>
            <a:ext cx="8440615" cy="1412909"/>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51538" indent="-151538" defTabSz="844083" fontAlgn="base">
              <a:spcBef>
                <a:spcPct val="0"/>
              </a:spcBef>
              <a:spcAft>
                <a:spcPct val="0"/>
              </a:spcAft>
              <a:defRPr/>
            </a:pPr>
            <a:r>
              <a:rPr kumimoji="1" lang="ja-JP" altLang="en-US" sz="1339" u="sng" dirty="0">
                <a:solidFill>
                  <a:prstClr val="black"/>
                </a:solidFill>
                <a:latin typeface="ＤＦ特太ゴシック体" panose="020B0509000000000000" pitchFamily="49" charset="-128"/>
                <a:ea typeface="ＤＦ特太ゴシック体" panose="020B0509000000000000" pitchFamily="49" charset="-128"/>
              </a:rPr>
              <a:t>２　スケジュール</a:t>
            </a: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lnSpc>
                <a:spcPts val="600"/>
              </a:lnSpc>
              <a:spcBef>
                <a:spcPct val="0"/>
              </a:spcBef>
              <a:spcAft>
                <a:spcPct val="0"/>
              </a:spcAft>
              <a:defRPr/>
            </a:pPr>
            <a:endParaRPr kumimoji="1" lang="en-US" altLang="ja-JP" sz="1339" smtClean="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第６回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14</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第７回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年２月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第８回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ja-JP" altLang="en-US" sz="1339" dirty="0">
                <a:solidFill>
                  <a:prstClr val="black"/>
                </a:solidFill>
                <a:latin typeface="ＭＳ Ｐゴシック" panose="020B0600070205080204" pitchFamily="50" charset="-128"/>
                <a:ea typeface="ＭＳ Ｐゴシック" panose="020B0600070205080204" pitchFamily="50" charset="-128"/>
              </a:rPr>
              <a:t>　  第９回　平成</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31</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年３月</a:t>
            </a:r>
            <a:r>
              <a:rPr kumimoji="1" lang="en-US" altLang="ja-JP" sz="1339" dirty="0">
                <a:solidFill>
                  <a:prstClr val="black"/>
                </a:solidFill>
                <a:latin typeface="ＭＳ Ｐゴシック" panose="020B0600070205080204" pitchFamily="50" charset="-128"/>
                <a:ea typeface="ＭＳ Ｐゴシック" panose="020B0600070205080204" pitchFamily="50" charset="-128"/>
              </a:rPr>
              <a:t>28</a:t>
            </a:r>
            <a:r>
              <a:rPr kumimoji="1" lang="ja-JP" altLang="en-US" sz="1339" dirty="0">
                <a:solidFill>
                  <a:prstClr val="black"/>
                </a:solidFill>
                <a:latin typeface="ＭＳ Ｐゴシック" panose="020B0600070205080204" pitchFamily="50" charset="-128"/>
                <a:ea typeface="ＭＳ Ｐゴシック" panose="020B0600070205080204" pitchFamily="50" charset="-128"/>
              </a:rPr>
              <a:t>日</a:t>
            </a:r>
            <a:endParaRPr kumimoji="1" lang="en-US" altLang="ja-JP" sz="1339"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r>
              <a:rPr kumimoji="1" lang="en-US" altLang="ja-JP" sz="1005"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005" dirty="0">
                <a:solidFill>
                  <a:prstClr val="black"/>
                </a:solidFill>
                <a:latin typeface="ＭＳ Ｐゴシック" panose="020B0600070205080204" pitchFamily="50" charset="-128"/>
                <a:ea typeface="ＭＳ Ｐゴシック" panose="020B0600070205080204" pitchFamily="50" charset="-128"/>
              </a:rPr>
              <a:t>　これまで行われてきた「相談支援の質の向上に向けた検討会」を継続して実施。</a:t>
            </a:r>
            <a:endParaRPr kumimoji="1" lang="en-US" altLang="ja-JP" sz="1339" u="sng" dirty="0">
              <a:solidFill>
                <a:prstClr val="black"/>
              </a:solidFill>
              <a:latin typeface="ＭＳ Ｐゴシック" panose="020B0600070205080204" pitchFamily="50" charset="-128"/>
              <a:ea typeface="ＭＳ Ｐゴシック" panose="020B0600070205080204" pitchFamily="50" charset="-128"/>
            </a:endParaRPr>
          </a:p>
          <a:p>
            <a:pPr marL="151538" indent="-151538" defTabSz="844083" fontAlgn="base">
              <a:spcBef>
                <a:spcPct val="0"/>
              </a:spcBef>
              <a:spcAft>
                <a:spcPct val="0"/>
              </a:spcAft>
              <a:defRPr/>
            </a:pPr>
            <a:endParaRPr kumimoji="1" lang="en-US" altLang="ja-JP" sz="1339" u="sng" dirty="0">
              <a:solidFill>
                <a:prstClr val="black"/>
              </a:solidFill>
              <a:latin typeface="ＤＦ特太ゴシック体" panose="020B0509000000000000" pitchFamily="49" charset="-128"/>
              <a:ea typeface="ＤＦ特太ゴシック体" panose="020B0509000000000000" pitchFamily="49" charset="-128"/>
            </a:endParaRPr>
          </a:p>
          <a:p>
            <a:pPr marL="151538" indent="-151538" defTabSz="844083" fontAlgn="base">
              <a:spcBef>
                <a:spcPct val="0"/>
              </a:spcBef>
              <a:spcAft>
                <a:spcPct val="0"/>
              </a:spcAft>
              <a:defRPr/>
            </a:pPr>
            <a:endParaRPr kumimoji="1" lang="ja-JP" altLang="ja-JP" sz="1339" dirty="0">
              <a:solidFill>
                <a:prstClr val="black"/>
              </a:solidFill>
              <a:latin typeface="Calibri"/>
              <a:ea typeface="ＭＳ Ｐゴシック" panose="020B0600070205080204" pitchFamily="50" charset="-128"/>
            </a:endParaRPr>
          </a:p>
        </p:txBody>
      </p:sp>
      <p:grpSp>
        <p:nvGrpSpPr>
          <p:cNvPr id="10" name="グループ化 9">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12" name="直線コネクタ 11">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7</a:t>
            </a:fld>
            <a:endParaRPr kumimoji="1" lang="ja-JP" altLang="en-US"/>
          </a:p>
        </p:txBody>
      </p:sp>
    </p:spTree>
    <p:extLst>
      <p:ext uri="{BB962C8B-B14F-4D97-AF65-F5344CB8AC3E}">
        <p14:creationId xmlns:p14="http://schemas.microsoft.com/office/powerpoint/2010/main" val="3423590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5915" y="387675"/>
            <a:ext cx="8440614" cy="26855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846" dirty="0">
                <a:solidFill>
                  <a:schemeClr val="tx1"/>
                </a:solidFill>
                <a:latin typeface="ＤＦ特太ゴシック体" panose="020B0509000000000000" pitchFamily="49" charset="-128"/>
                <a:ea typeface="ＤＦ特太ゴシック体" panose="020B0509000000000000" pitchFamily="49" charset="-128"/>
              </a:rPr>
              <a:t>相談支援専門員研修制度の見直しに関する指摘と対応について</a:t>
            </a:r>
          </a:p>
        </p:txBody>
      </p:sp>
      <p:sp>
        <p:nvSpPr>
          <p:cNvPr id="6" name="正方形/長方形 5"/>
          <p:cNvSpPr/>
          <p:nvPr/>
        </p:nvSpPr>
        <p:spPr>
          <a:xfrm>
            <a:off x="335915" y="1416422"/>
            <a:ext cx="2081305" cy="5006979"/>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（指摘内容）</a:t>
            </a: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ja-JP" altLang="en-US" sz="1172" smtClean="0">
                <a:solidFill>
                  <a:schemeClr val="tx1"/>
                </a:solidFill>
                <a:latin typeface="+mn-ea"/>
              </a:rPr>
              <a:t>○ 障害</a:t>
            </a:r>
            <a:r>
              <a:rPr lang="ja-JP" altLang="en-US" sz="1172" dirty="0">
                <a:solidFill>
                  <a:schemeClr val="tx1"/>
                </a:solidFill>
                <a:latin typeface="+mn-ea"/>
              </a:rPr>
              <a:t>当事者の団体から、相談支援専門員の人数が不足していると考えられる状況の中で、特に相談支援従事者初任者研修の研修時間の増加は現場の実態に合っていない。また、</a:t>
            </a:r>
            <a:r>
              <a:rPr lang="ja-JP" altLang="en-US" sz="1172" u="sng" dirty="0">
                <a:solidFill>
                  <a:schemeClr val="tx1"/>
                </a:solidFill>
                <a:latin typeface="+mn-ea"/>
              </a:rPr>
              <a:t>研修カリキュラムの見直し案作成のプロセスにおいて障害当事者の意見が反映されていない。</a:t>
            </a:r>
            <a:endParaRPr lang="en-US" altLang="ja-JP" sz="1172" u="sng" dirty="0">
              <a:solidFill>
                <a:schemeClr val="tx1"/>
              </a:solidFill>
              <a:latin typeface="+mn-ea"/>
            </a:endParaRPr>
          </a:p>
          <a:p>
            <a:pPr marL="301748" indent="-151538"/>
            <a:r>
              <a:rPr lang="ja-JP" altLang="en-US" sz="646" u="sng" dirty="0">
                <a:solidFill>
                  <a:schemeClr val="tx1"/>
                </a:solidFill>
                <a:latin typeface="+mn-ea"/>
              </a:rPr>
              <a:t>　</a:t>
            </a:r>
            <a:endParaRPr lang="en-US" altLang="ja-JP" sz="646" u="sng" dirty="0">
              <a:solidFill>
                <a:schemeClr val="tx1"/>
              </a:solidFill>
              <a:latin typeface="+mn-ea"/>
            </a:endParaRPr>
          </a:p>
          <a:p>
            <a:pPr marL="301748" indent="-151538"/>
            <a:r>
              <a:rPr lang="ja-JP" altLang="en-US" sz="1172" smtClean="0">
                <a:solidFill>
                  <a:schemeClr val="tx1"/>
                </a:solidFill>
                <a:latin typeface="+mn-ea"/>
              </a:rPr>
              <a:t>○ 研修</a:t>
            </a:r>
            <a:r>
              <a:rPr lang="ja-JP" altLang="en-US" sz="1172" dirty="0">
                <a:solidFill>
                  <a:schemeClr val="tx1"/>
                </a:solidFill>
                <a:latin typeface="+mn-ea"/>
              </a:rPr>
              <a:t>内容について、</a:t>
            </a:r>
            <a:r>
              <a:rPr lang="ja-JP" altLang="en-US" sz="1172" u="sng" dirty="0">
                <a:solidFill>
                  <a:schemeClr val="tx1"/>
                </a:solidFill>
                <a:latin typeface="+mn-ea"/>
              </a:rPr>
              <a:t>障害者のエンパワメントの視点が十分ではない、</a:t>
            </a:r>
            <a:r>
              <a:rPr lang="ja-JP" altLang="en-US" sz="1172" dirty="0">
                <a:solidFill>
                  <a:schemeClr val="tx1"/>
                </a:solidFill>
                <a:latin typeface="+mn-ea"/>
              </a:rPr>
              <a:t>セルフケアプランの位置付けに関して必要な講義を含めるべき。</a:t>
            </a:r>
            <a:endParaRPr lang="en-US" altLang="ja-JP" sz="1172" dirty="0">
              <a:solidFill>
                <a:schemeClr val="tx1"/>
              </a:solidFill>
              <a:latin typeface="+mn-ea"/>
            </a:endParaRPr>
          </a:p>
          <a:p>
            <a:pPr marL="301748" indent="-151538"/>
            <a:r>
              <a:rPr lang="ja-JP" altLang="en-US" sz="646" dirty="0">
                <a:solidFill>
                  <a:schemeClr val="tx1"/>
                </a:solidFill>
                <a:latin typeface="+mn-ea"/>
              </a:rPr>
              <a:t>　</a:t>
            </a:r>
            <a:endParaRPr lang="en-US" altLang="ja-JP" sz="646" dirty="0">
              <a:solidFill>
                <a:schemeClr val="tx1"/>
              </a:solidFill>
              <a:latin typeface="+mn-ea"/>
            </a:endParaRPr>
          </a:p>
          <a:p>
            <a:pPr marL="301748" indent="-151538"/>
            <a:r>
              <a:rPr lang="ja-JP" altLang="en-US" sz="1172" smtClean="0">
                <a:solidFill>
                  <a:schemeClr val="tx1"/>
                </a:solidFill>
                <a:latin typeface="+mn-ea"/>
              </a:rPr>
              <a:t>○ </a:t>
            </a:r>
            <a:r>
              <a:rPr lang="ja-JP" altLang="en-US" sz="1172" u="sng" smtClean="0">
                <a:solidFill>
                  <a:schemeClr val="tx1"/>
                </a:solidFill>
                <a:latin typeface="+mn-ea"/>
              </a:rPr>
              <a:t>移動</a:t>
            </a:r>
            <a:r>
              <a:rPr lang="ja-JP" altLang="en-US" sz="1172" u="sng" dirty="0">
                <a:solidFill>
                  <a:schemeClr val="tx1"/>
                </a:solidFill>
                <a:latin typeface="+mn-ea"/>
              </a:rPr>
              <a:t>が困難な障害当事者が研修を受講しやすくなるような工夫が必要。</a:t>
            </a:r>
            <a:endParaRPr lang="en-US" altLang="ja-JP" sz="1172" u="sng" dirty="0">
              <a:solidFill>
                <a:schemeClr val="tx1"/>
              </a:solidFill>
              <a:latin typeface="+mn-ea"/>
            </a:endParaRPr>
          </a:p>
        </p:txBody>
      </p:sp>
      <p:graphicFrame>
        <p:nvGraphicFramePr>
          <p:cNvPr id="13" name="表 12"/>
          <p:cNvGraphicFramePr>
            <a:graphicFrameLocks noGrp="1"/>
          </p:cNvGraphicFramePr>
          <p:nvPr>
            <p:extLst/>
          </p:nvPr>
        </p:nvGraphicFramePr>
        <p:xfrm>
          <a:off x="335915" y="976601"/>
          <a:ext cx="2080714" cy="380950"/>
        </p:xfrm>
        <a:graphic>
          <a:graphicData uri="http://schemas.openxmlformats.org/drawingml/2006/table">
            <a:tbl>
              <a:tblPr firstRow="1" bandRow="1">
                <a:tableStyleId>{5940675A-B579-460E-94D1-54222C63F5DA}</a:tableStyleId>
              </a:tblPr>
              <a:tblGrid>
                <a:gridCol w="2080714">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ＤＨＰ特太ゴシック体" panose="020B0500000000000000" pitchFamily="50" charset="-128"/>
                          <a:ea typeface="ＤＨＰ特太ゴシック体" panose="020B0500000000000000" pitchFamily="50" charset="-128"/>
                        </a:rPr>
                        <a:t>第</a:t>
                      </a:r>
                      <a:r>
                        <a:rPr kumimoji="1" lang="en-US" altLang="ja-JP" sz="900" dirty="0" smtClean="0">
                          <a:latin typeface="ＤＨＰ特太ゴシック体" panose="020B0500000000000000" pitchFamily="50" charset="-128"/>
                          <a:ea typeface="ＤＨＰ特太ゴシック体" panose="020B0500000000000000" pitchFamily="50" charset="-128"/>
                        </a:rPr>
                        <a:t>91</a:t>
                      </a:r>
                      <a:r>
                        <a:rPr kumimoji="1" lang="ja-JP" altLang="en-US" sz="900" dirty="0" smtClean="0">
                          <a:latin typeface="ＤＨＰ特太ゴシック体" panose="020B0500000000000000" pitchFamily="50" charset="-128"/>
                          <a:ea typeface="ＤＨＰ特太ゴシック体" panose="020B0500000000000000" pitchFamily="50" charset="-128"/>
                        </a:rPr>
                        <a:t>回社会保障審議会障害者</a:t>
                      </a:r>
                      <a:endParaRPr kumimoji="1" lang="en-US" altLang="ja-JP" sz="900" dirty="0" smtClean="0">
                        <a:latin typeface="ＤＨＰ特太ゴシック体" panose="020B0500000000000000" pitchFamily="50" charset="-128"/>
                        <a:ea typeface="ＤＨＰ特太ゴシック体" panose="020B05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ＤＨＰ特太ゴシック体" panose="020B0500000000000000" pitchFamily="50" charset="-128"/>
                          <a:ea typeface="ＤＨＰ特太ゴシック体" panose="020B0500000000000000" pitchFamily="50" charset="-128"/>
                        </a:rPr>
                        <a:t>部会資料における指摘</a:t>
                      </a:r>
                      <a:endParaRPr kumimoji="1" lang="ja-JP" altLang="en-US" sz="900" dirty="0">
                        <a:latin typeface="ＤＨＰ特太ゴシック体" panose="020B0500000000000000" pitchFamily="50" charset="-128"/>
                        <a:ea typeface="ＤＨＰ特太ゴシック体" panose="020B0500000000000000" pitchFamily="50" charset="-128"/>
                      </a:endParaRPr>
                    </a:p>
                  </a:txBody>
                  <a:tcPr marL="84406" marR="84406" marT="42203" marB="42203" anchor="ctr"/>
                </a:tc>
                <a:extLst>
                  <a:ext uri="{0D108BD9-81ED-4DB2-BD59-A6C34878D82A}">
                    <a16:rowId xmlns:a16="http://schemas.microsoft.com/office/drawing/2014/main" val="10000"/>
                  </a:ext>
                </a:extLst>
              </a:tr>
            </a:tbl>
          </a:graphicData>
        </a:graphic>
      </p:graphicFrame>
      <p:sp>
        <p:nvSpPr>
          <p:cNvPr id="10" name="右矢印 9"/>
          <p:cNvSpPr/>
          <p:nvPr/>
        </p:nvSpPr>
        <p:spPr>
          <a:xfrm>
            <a:off x="2539000" y="2676354"/>
            <a:ext cx="318502" cy="17967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4" name="正方形/長方形 13"/>
          <p:cNvSpPr/>
          <p:nvPr/>
        </p:nvSpPr>
        <p:spPr>
          <a:xfrm>
            <a:off x="2979282" y="1431364"/>
            <a:ext cx="5797247" cy="4992035"/>
          </a:xfrm>
          <a:prstGeom prst="rect">
            <a:avLst/>
          </a:prstGeom>
          <a:ln/>
        </p:spPr>
        <p:style>
          <a:lnRef idx="2">
            <a:schemeClr val="accent1"/>
          </a:lnRef>
          <a:fillRef idx="1">
            <a:schemeClr val="lt1"/>
          </a:fillRef>
          <a:effectRef idx="0">
            <a:schemeClr val="accent1"/>
          </a:effectRef>
          <a:fontRef idx="minor">
            <a:schemeClr val="dk1"/>
          </a:fontRef>
        </p:style>
        <p:txBody>
          <a:bodyPr lIns="33231" rtlCol="0" anchor="ctr"/>
          <a:lstStyle/>
          <a:p>
            <a:pPr marL="301748" indent="-151538"/>
            <a:r>
              <a:rPr lang="ja-JP" altLang="en-US" sz="1339" u="sng" dirty="0">
                <a:solidFill>
                  <a:schemeClr val="tx1"/>
                </a:solidFill>
                <a:latin typeface="ＤＦ特太ゴシック体" panose="020B0509000000000000" pitchFamily="49" charset="-128"/>
                <a:ea typeface="ＤＦ特太ゴシック体" panose="020B0509000000000000" pitchFamily="49" charset="-128"/>
              </a:rPr>
              <a:t>（</a:t>
            </a:r>
            <a:r>
              <a:rPr lang="ja-JP" altLang="en-US" sz="1339" u="sng">
                <a:solidFill>
                  <a:schemeClr val="tx1"/>
                </a:solidFill>
                <a:latin typeface="ＤＦ特太ゴシック体" panose="020B0509000000000000" pitchFamily="49" charset="-128"/>
                <a:ea typeface="ＤＦ特太ゴシック体" panose="020B0509000000000000" pitchFamily="49" charset="-128"/>
              </a:rPr>
              <a:t>対応</a:t>
            </a:r>
            <a:r>
              <a:rPr lang="ja-JP" altLang="en-US" sz="1339" u="sng" smtClean="0">
                <a:solidFill>
                  <a:schemeClr val="tx1"/>
                </a:solidFill>
                <a:latin typeface="ＤＦ特太ゴシック体" panose="020B0509000000000000" pitchFamily="49" charset="-128"/>
                <a:ea typeface="ＤＦ特太ゴシック体" panose="020B0509000000000000" pitchFamily="49" charset="-128"/>
              </a:rPr>
              <a:t>）</a:t>
            </a:r>
            <a:endParaRPr lang="en-US" altLang="ja-JP" sz="1339" u="sng" smtClean="0">
              <a:solidFill>
                <a:schemeClr val="tx1"/>
              </a:solidFill>
              <a:latin typeface="ＤＦ特太ゴシック体" panose="020B0509000000000000" pitchFamily="49" charset="-128"/>
              <a:ea typeface="ＤＦ特太ゴシック体" panose="020B0509000000000000" pitchFamily="49" charset="-128"/>
            </a:endParaRPr>
          </a:p>
          <a:p>
            <a:pPr marL="301748" indent="-151538">
              <a:lnSpc>
                <a:spcPts val="500"/>
              </a:lnSpc>
            </a:pPr>
            <a:endParaRPr lang="en-US" altLang="ja-JP" sz="1339" u="sng" dirty="0">
              <a:solidFill>
                <a:schemeClr val="tx1"/>
              </a:solidFill>
              <a:latin typeface="ＤＦ特太ゴシック体" panose="020B0509000000000000" pitchFamily="49" charset="-128"/>
              <a:ea typeface="ＤＦ特太ゴシック体" panose="020B0509000000000000" pitchFamily="49" charset="-128"/>
            </a:endParaRPr>
          </a:p>
          <a:p>
            <a:pPr marL="301748" indent="-151538"/>
            <a:r>
              <a:rPr lang="en-US" altLang="ja-JP" sz="1172" b="1" dirty="0">
                <a:latin typeface="+mj-ea"/>
                <a:ea typeface="+mj-ea"/>
              </a:rPr>
              <a:t>【</a:t>
            </a:r>
            <a:r>
              <a:rPr lang="ja-JP" altLang="en-US" sz="1172" b="1" dirty="0">
                <a:latin typeface="+mj-ea"/>
                <a:ea typeface="+mj-ea"/>
              </a:rPr>
              <a:t>検討会の開催</a:t>
            </a:r>
            <a:r>
              <a:rPr lang="en-US" altLang="ja-JP" sz="1172" b="1" dirty="0">
                <a:latin typeface="+mj-ea"/>
                <a:ea typeface="+mj-ea"/>
              </a:rPr>
              <a:t>】</a:t>
            </a:r>
          </a:p>
          <a:p>
            <a:pPr marL="493847" indent="-344374"/>
            <a:r>
              <a:rPr lang="ja-JP" altLang="en-US" sz="1172" dirty="0">
                <a:latin typeface="+mj-ea"/>
                <a:ea typeface="+mj-ea"/>
              </a:rPr>
              <a:t>　○　身体障害、知的障害及び精神障害の障害当事者が参画した</a:t>
            </a:r>
            <a:r>
              <a:rPr lang="ja-JP" altLang="en-US" sz="1172" dirty="0">
                <a:solidFill>
                  <a:schemeClr val="tx1"/>
                </a:solidFill>
                <a:latin typeface="+mj-ea"/>
                <a:ea typeface="+mj-ea"/>
              </a:rPr>
              <a:t>検討会を設置し検討（全４回開催）。</a:t>
            </a:r>
            <a:endParaRPr lang="en-US" altLang="ja-JP" sz="1172" dirty="0">
              <a:solidFill>
                <a:schemeClr val="tx1"/>
              </a:solidFill>
              <a:latin typeface="+mj-ea"/>
              <a:ea typeface="+mj-ea"/>
            </a:endParaRPr>
          </a:p>
          <a:p>
            <a:pPr marL="493847" indent="-344374"/>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研修カリキュラムの見直し</a:t>
            </a:r>
            <a:r>
              <a:rPr lang="en-US" altLang="ja-JP" sz="1172" b="1" dirty="0">
                <a:solidFill>
                  <a:schemeClr val="tx1"/>
                </a:solidFill>
                <a:latin typeface="+mj-ea"/>
                <a:ea typeface="+mj-ea"/>
              </a:rPr>
              <a:t>】</a:t>
            </a:r>
            <a:r>
              <a:rPr lang="ja-JP" altLang="en-US" sz="1172" dirty="0">
                <a:solidFill>
                  <a:schemeClr val="tx1"/>
                </a:solidFill>
                <a:latin typeface="+mj-ea"/>
                <a:ea typeface="+mj-ea"/>
              </a:rPr>
              <a:t>　</a:t>
            </a:r>
            <a:endParaRPr lang="en-US" altLang="ja-JP" sz="1172" dirty="0">
              <a:solidFill>
                <a:schemeClr val="tx1"/>
              </a:solidFill>
              <a:latin typeface="+mj-ea"/>
              <a:ea typeface="+mj-ea"/>
            </a:endParaRPr>
          </a:p>
          <a:p>
            <a:pPr marL="414715" indent="-265242"/>
            <a:r>
              <a:rPr lang="ja-JP" altLang="en-US" sz="1172" dirty="0">
                <a:solidFill>
                  <a:schemeClr val="tx1"/>
                </a:solidFill>
                <a:latin typeface="+mj-ea"/>
                <a:ea typeface="+mj-ea"/>
              </a:rPr>
              <a:t>　○　初任者研修標準カリキュラムに関して、相談支援の基本的視点の獲得目標に「エンパワメント」の理解、相談支援が「利用者の立場に立って」行われることなどの記載をさらに強調、講義内容について、「セルフケアマネジメントの重要性についての理解」等の記載を追加</a:t>
            </a:r>
            <a:endParaRPr lang="en-US" altLang="ja-JP" sz="1172" dirty="0">
              <a:solidFill>
                <a:schemeClr val="tx1"/>
              </a:solidFill>
              <a:latin typeface="+mj-ea"/>
              <a:ea typeface="+mj-ea"/>
            </a:endParaRPr>
          </a:p>
          <a:p>
            <a:pPr marL="414715" indent="-265242"/>
            <a:r>
              <a:rPr lang="ja-JP" altLang="en-US" sz="554" dirty="0">
                <a:solidFill>
                  <a:schemeClr val="tx1"/>
                </a:solidFill>
                <a:latin typeface="+mj-ea"/>
                <a:ea typeface="+mj-ea"/>
              </a:rPr>
              <a:t>　</a:t>
            </a:r>
            <a:endParaRPr lang="en-US" altLang="ja-JP" sz="554" dirty="0">
              <a:solidFill>
                <a:schemeClr val="tx1"/>
              </a:solidFill>
              <a:latin typeface="+mj-ea"/>
              <a:ea typeface="+mj-ea"/>
            </a:endParaRPr>
          </a:p>
          <a:p>
            <a:pPr marL="301748" indent="-151538"/>
            <a:r>
              <a:rPr lang="en-US" altLang="ja-JP" sz="1172" b="1" dirty="0">
                <a:solidFill>
                  <a:schemeClr val="tx1"/>
                </a:solidFill>
                <a:latin typeface="+mj-ea"/>
                <a:ea typeface="+mj-ea"/>
              </a:rPr>
              <a:t>【</a:t>
            </a:r>
            <a:r>
              <a:rPr lang="ja-JP" altLang="en-US" sz="1172" b="1" dirty="0">
                <a:solidFill>
                  <a:schemeClr val="tx1"/>
                </a:solidFill>
                <a:latin typeface="+mj-ea"/>
                <a:ea typeface="+mj-ea"/>
              </a:rPr>
              <a:t>当事者の受講時の留意点</a:t>
            </a:r>
            <a:r>
              <a:rPr lang="en-US" altLang="ja-JP" sz="1172" b="1" dirty="0">
                <a:solidFill>
                  <a:schemeClr val="tx1"/>
                </a:solidFill>
                <a:latin typeface="+mj-ea"/>
                <a:ea typeface="+mj-ea"/>
              </a:rPr>
              <a:t>】</a:t>
            </a:r>
          </a:p>
          <a:p>
            <a:pPr marL="301748" indent="-151538"/>
            <a:r>
              <a:rPr lang="ja-JP" altLang="en-US" sz="1172">
                <a:solidFill>
                  <a:schemeClr val="tx1"/>
                </a:solidFill>
                <a:latin typeface="+mj-ea"/>
                <a:ea typeface="+mj-ea"/>
              </a:rPr>
              <a:t>　</a:t>
            </a:r>
            <a:r>
              <a:rPr lang="ja-JP" altLang="en-US" sz="1172" smtClean="0">
                <a:solidFill>
                  <a:schemeClr val="tx1"/>
                </a:solidFill>
                <a:latin typeface="+mj-ea"/>
                <a:ea typeface="+mj-ea"/>
              </a:rPr>
              <a:t>○ 障害</a:t>
            </a:r>
            <a:r>
              <a:rPr lang="ja-JP" altLang="en-US" sz="1172" dirty="0">
                <a:solidFill>
                  <a:schemeClr val="tx1"/>
                </a:solidFill>
                <a:latin typeface="+mj-ea"/>
                <a:ea typeface="+mj-ea"/>
              </a:rPr>
              <a:t>のある受講者等への合理的配慮の実施についてとその具体的例示を記載</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・年度</a:t>
            </a:r>
            <a:r>
              <a:rPr lang="ja-JP" altLang="en-US" sz="1172" dirty="0">
                <a:solidFill>
                  <a:schemeClr val="tx1"/>
                </a:solidFill>
                <a:latin typeface="+mj-ea"/>
                <a:ea typeface="+mj-ea"/>
              </a:rPr>
              <a:t>を越えた長期履修</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・基幹</a:t>
            </a:r>
            <a:r>
              <a:rPr lang="ja-JP" altLang="en-US" sz="1172" dirty="0">
                <a:solidFill>
                  <a:schemeClr val="tx1"/>
                </a:solidFill>
                <a:latin typeface="+mj-ea"/>
                <a:ea typeface="+mj-ea"/>
              </a:rPr>
              <a:t>相談支援センター等における演習等の実施</a:t>
            </a:r>
            <a:endParaRPr lang="en-US" altLang="ja-JP" sz="1172" dirty="0">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・事前</a:t>
            </a:r>
            <a:r>
              <a:rPr lang="ja-JP" altLang="en-US" sz="1172" dirty="0">
                <a:solidFill>
                  <a:schemeClr val="tx1"/>
                </a:solidFill>
                <a:latin typeface="+mj-ea"/>
                <a:ea typeface="+mj-ea"/>
              </a:rPr>
              <a:t>の研修資料の提供、障害特性に応じた必要な情報保障等を具体的</a:t>
            </a:r>
            <a:r>
              <a:rPr lang="ja-JP" altLang="en-US" sz="1172">
                <a:solidFill>
                  <a:schemeClr val="tx1"/>
                </a:solidFill>
                <a:latin typeface="+mj-ea"/>
                <a:ea typeface="+mj-ea"/>
              </a:rPr>
              <a:t>に</a:t>
            </a:r>
            <a:r>
              <a:rPr lang="ja-JP" altLang="en-US" sz="1172" smtClean="0">
                <a:solidFill>
                  <a:schemeClr val="tx1"/>
                </a:solidFill>
                <a:latin typeface="+mj-ea"/>
                <a:ea typeface="+mj-ea"/>
              </a:rPr>
              <a:t>例示</a:t>
            </a:r>
            <a:endParaRPr lang="en-US" altLang="ja-JP" sz="1172" smtClean="0">
              <a:solidFill>
                <a:schemeClr val="tx1"/>
              </a:solidFill>
              <a:latin typeface="+mj-ea"/>
              <a:ea typeface="+mj-ea"/>
            </a:endParaRPr>
          </a:p>
          <a:p>
            <a:pPr marL="740038" indent="-590565"/>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a:t>
            </a:r>
            <a:r>
              <a:rPr lang="ja-JP" altLang="en-US" sz="1172" dirty="0">
                <a:solidFill>
                  <a:schemeClr val="tx1"/>
                </a:solidFill>
                <a:latin typeface="+mj-ea"/>
                <a:ea typeface="+mj-ea"/>
              </a:rPr>
              <a:t>例：点字資料の準備、テキストデータの事前提供）</a:t>
            </a:r>
            <a:endParaRPr lang="en-US" altLang="ja-JP" sz="1172" dirty="0">
              <a:solidFill>
                <a:schemeClr val="tx1"/>
              </a:solidFill>
              <a:latin typeface="+mj-ea"/>
              <a:ea typeface="+mj-ea"/>
            </a:endParaRPr>
          </a:p>
          <a:p>
            <a:pPr marL="301748" indent="-151538"/>
            <a:r>
              <a:rPr lang="ja-JP" altLang="en-US" sz="1172" dirty="0">
                <a:solidFill>
                  <a:schemeClr val="tx1"/>
                </a:solidFill>
                <a:latin typeface="+mj-ea"/>
                <a:ea typeface="+mj-ea"/>
              </a:rPr>
              <a:t>　</a:t>
            </a:r>
            <a:r>
              <a:rPr lang="ja-JP" altLang="en-US" sz="1172">
                <a:solidFill>
                  <a:schemeClr val="tx1"/>
                </a:solidFill>
                <a:latin typeface="+mj-ea"/>
                <a:ea typeface="+mj-ea"/>
              </a:rPr>
              <a:t>　</a:t>
            </a:r>
            <a:r>
              <a:rPr lang="ja-JP" altLang="en-US" sz="1172" smtClean="0">
                <a:solidFill>
                  <a:schemeClr val="tx1"/>
                </a:solidFill>
                <a:latin typeface="+mj-ea"/>
                <a:ea typeface="+mj-ea"/>
              </a:rPr>
              <a:t>・</a:t>
            </a:r>
            <a:r>
              <a:rPr lang="ja-JP" altLang="en-US" sz="1172" smtClean="0">
                <a:solidFill>
                  <a:schemeClr val="tx1"/>
                </a:solidFill>
                <a:latin typeface="+mj-ea"/>
              </a:rPr>
              <a:t>合理的</a:t>
            </a:r>
            <a:r>
              <a:rPr lang="ja-JP" altLang="en-US" sz="1172" dirty="0">
                <a:solidFill>
                  <a:schemeClr val="tx1"/>
                </a:solidFill>
                <a:latin typeface="+mj-ea"/>
              </a:rPr>
              <a:t>配慮の実施状況に関するモニタリングを実施</a:t>
            </a:r>
            <a:endParaRPr lang="en-US" altLang="ja-JP" sz="1172" dirty="0">
              <a:solidFill>
                <a:schemeClr val="tx1"/>
              </a:solidFill>
              <a:latin typeface="+mj-ea"/>
            </a:endParaRPr>
          </a:p>
          <a:p>
            <a:pPr marL="301748" indent="-151538"/>
            <a:r>
              <a:rPr lang="ja-JP" altLang="en-US" sz="554" dirty="0">
                <a:solidFill>
                  <a:schemeClr val="tx1"/>
                </a:solidFill>
                <a:latin typeface="+mj-ea"/>
              </a:rPr>
              <a:t>　</a:t>
            </a:r>
            <a:endParaRPr lang="en-US" altLang="ja-JP" sz="554" dirty="0">
              <a:solidFill>
                <a:schemeClr val="tx1"/>
              </a:solidFill>
              <a:latin typeface="+mj-ea"/>
            </a:endParaRPr>
          </a:p>
          <a:p>
            <a:pPr marL="301748" indent="-151538"/>
            <a:r>
              <a:rPr lang="en-US" altLang="ja-JP" sz="1172" b="1" dirty="0">
                <a:latin typeface="+mj-ea"/>
              </a:rPr>
              <a:t>【</a:t>
            </a:r>
            <a:r>
              <a:rPr lang="ja-JP" altLang="en-US" sz="1172" b="1" dirty="0">
                <a:latin typeface="+mj-ea"/>
              </a:rPr>
              <a:t>運用に当たっての考慮事項等</a:t>
            </a:r>
            <a:r>
              <a:rPr lang="en-US" altLang="ja-JP" sz="1172" b="1" dirty="0">
                <a:latin typeface="+mj-ea"/>
              </a:rPr>
              <a:t>】</a:t>
            </a:r>
          </a:p>
          <a:p>
            <a:pPr marL="301748" indent="-151538"/>
            <a:r>
              <a:rPr lang="ja-JP" altLang="en-US" sz="1172">
                <a:latin typeface="+mj-ea"/>
              </a:rPr>
              <a:t>　</a:t>
            </a:r>
            <a:r>
              <a:rPr lang="ja-JP" altLang="en-US" sz="1172" smtClean="0">
                <a:latin typeface="+mj-ea"/>
              </a:rPr>
              <a:t>○ 各都道府県</a:t>
            </a:r>
            <a:r>
              <a:rPr lang="ja-JP" altLang="en-US" sz="1172" dirty="0">
                <a:latin typeface="+mj-ea"/>
              </a:rPr>
              <a:t>での格差是正等</a:t>
            </a:r>
            <a:endParaRPr lang="en-US" altLang="ja-JP" sz="1172" dirty="0">
              <a:latin typeface="+mj-ea"/>
            </a:endParaRPr>
          </a:p>
          <a:p>
            <a:pPr marL="581773" indent="-432300"/>
            <a:r>
              <a:rPr lang="ja-JP" altLang="en-US" sz="1172" dirty="0">
                <a:latin typeface="+mj-ea"/>
              </a:rPr>
              <a:t>　</a:t>
            </a:r>
            <a:r>
              <a:rPr lang="ja-JP" altLang="en-US" sz="1172">
                <a:latin typeface="+mj-ea"/>
              </a:rPr>
              <a:t>　</a:t>
            </a:r>
            <a:r>
              <a:rPr lang="ja-JP" altLang="en-US" sz="1172" smtClean="0">
                <a:latin typeface="+mj-ea"/>
              </a:rPr>
              <a:t>・</a:t>
            </a:r>
            <a:r>
              <a:rPr lang="ja-JP" altLang="en-US" sz="1172" smtClean="0">
                <a:solidFill>
                  <a:schemeClr val="tx1"/>
                </a:solidFill>
                <a:latin typeface="+mj-ea"/>
              </a:rPr>
              <a:t>地域間</a:t>
            </a:r>
            <a:r>
              <a:rPr lang="ja-JP" altLang="en-US" sz="1172" dirty="0">
                <a:solidFill>
                  <a:schemeClr val="tx1"/>
                </a:solidFill>
                <a:latin typeface="+mj-ea"/>
              </a:rPr>
              <a:t>格差を是正するため、必要な講義については共通資料を作成、研修内容の実施状況について確認</a:t>
            </a:r>
            <a:endParaRPr lang="en-US" altLang="ja-JP" sz="1172" dirty="0">
              <a:solidFill>
                <a:schemeClr val="tx1"/>
              </a:solidFill>
              <a:latin typeface="+mj-ea"/>
            </a:endParaRPr>
          </a:p>
          <a:p>
            <a:pPr marL="301748" indent="-151538"/>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・ガイドライン</a:t>
            </a:r>
            <a:r>
              <a:rPr lang="ja-JP" altLang="en-US" sz="1172" dirty="0">
                <a:solidFill>
                  <a:schemeClr val="tx1"/>
                </a:solidFill>
                <a:latin typeface="+mj-ea"/>
              </a:rPr>
              <a:t>等により必要な講義については障害当事者の参画を促す</a:t>
            </a:r>
            <a:endParaRPr lang="en-US" altLang="ja-JP" sz="1172" dirty="0">
              <a:solidFill>
                <a:schemeClr val="tx1"/>
              </a:solidFill>
              <a:latin typeface="+mj-ea"/>
            </a:endParaRPr>
          </a:p>
          <a:p>
            <a:pPr marL="301748" indent="-151538"/>
            <a:r>
              <a:rPr lang="ja-JP" altLang="en-US" sz="1172">
                <a:solidFill>
                  <a:schemeClr val="tx1"/>
                </a:solidFill>
                <a:latin typeface="+mj-ea"/>
              </a:rPr>
              <a:t>　</a:t>
            </a:r>
            <a:r>
              <a:rPr lang="ja-JP" altLang="en-US" sz="1172" smtClean="0">
                <a:solidFill>
                  <a:schemeClr val="tx1"/>
                </a:solidFill>
                <a:latin typeface="+mj-ea"/>
              </a:rPr>
              <a:t>○ 標</a:t>
            </a:r>
            <a:r>
              <a:rPr lang="ja-JP" altLang="en-US" sz="1172" dirty="0">
                <a:solidFill>
                  <a:schemeClr val="tx1"/>
                </a:solidFill>
                <a:latin typeface="+mj-ea"/>
              </a:rPr>
              <a:t>準カリキュラム等の改善のための検証、研修資料の開発</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・厚生</a:t>
            </a:r>
            <a:r>
              <a:rPr lang="ja-JP" altLang="en-US" sz="1172" dirty="0">
                <a:solidFill>
                  <a:schemeClr val="tx1"/>
                </a:solidFill>
                <a:latin typeface="+mj-ea"/>
              </a:rPr>
              <a:t>労働省が実施する指導者養成研修にあたり、障害当事者である</a:t>
            </a:r>
            <a:r>
              <a:rPr lang="ja-JP" altLang="en-US" sz="1172">
                <a:solidFill>
                  <a:schemeClr val="tx1"/>
                </a:solidFill>
                <a:latin typeface="+mj-ea"/>
              </a:rPr>
              <a:t>相談</a:t>
            </a:r>
            <a:r>
              <a:rPr lang="ja-JP" altLang="en-US" sz="1172" smtClean="0">
                <a:solidFill>
                  <a:schemeClr val="tx1"/>
                </a:solidFill>
                <a:latin typeface="+mj-ea"/>
              </a:rPr>
              <a:t>支援</a:t>
            </a:r>
            <a:endParaRPr lang="en-US" altLang="ja-JP" sz="1172" smtClean="0">
              <a:solidFill>
                <a:schemeClr val="tx1"/>
              </a:solidFill>
              <a:latin typeface="+mj-ea"/>
            </a:endParaRPr>
          </a:p>
          <a:p>
            <a:pPr marL="493847" indent="-344374"/>
            <a:r>
              <a:rPr lang="ja-JP" altLang="en-US" sz="1172" smtClean="0">
                <a:solidFill>
                  <a:schemeClr val="tx1"/>
                </a:solidFill>
                <a:latin typeface="+mj-ea"/>
              </a:rPr>
              <a:t>　　　専門員</a:t>
            </a:r>
            <a:r>
              <a:rPr lang="ja-JP" altLang="en-US" sz="1172" dirty="0">
                <a:solidFill>
                  <a:schemeClr val="tx1"/>
                </a:solidFill>
                <a:latin typeface="+mj-ea"/>
              </a:rPr>
              <a:t>を増員し研修内容等の検討を行う</a:t>
            </a:r>
            <a:endParaRPr lang="en-US" altLang="ja-JP" sz="1172" dirty="0">
              <a:solidFill>
                <a:schemeClr val="tx1"/>
              </a:solidFill>
              <a:latin typeface="+mj-ea"/>
            </a:endParaRPr>
          </a:p>
          <a:p>
            <a:pPr marL="493847" indent="-344374"/>
            <a:r>
              <a:rPr lang="ja-JP" altLang="en-US" sz="1172" dirty="0">
                <a:solidFill>
                  <a:schemeClr val="tx1"/>
                </a:solidFill>
                <a:latin typeface="+mj-ea"/>
              </a:rPr>
              <a:t>　</a:t>
            </a:r>
            <a:r>
              <a:rPr lang="ja-JP" altLang="en-US" sz="1172">
                <a:solidFill>
                  <a:schemeClr val="tx1"/>
                </a:solidFill>
                <a:latin typeface="+mj-ea"/>
              </a:rPr>
              <a:t>　</a:t>
            </a:r>
            <a:r>
              <a:rPr lang="ja-JP" altLang="en-US" sz="1172" smtClean="0">
                <a:solidFill>
                  <a:schemeClr val="tx1"/>
                </a:solidFill>
                <a:latin typeface="+mj-ea"/>
              </a:rPr>
              <a:t>・標</a:t>
            </a:r>
            <a:r>
              <a:rPr lang="ja-JP" altLang="en-US" sz="1172" dirty="0">
                <a:solidFill>
                  <a:schemeClr val="tx1"/>
                </a:solidFill>
                <a:latin typeface="+mj-ea"/>
              </a:rPr>
              <a:t>準カリキュラムを展開する都道府県研修の基盤となる共通資料</a:t>
            </a:r>
            <a:r>
              <a:rPr lang="ja-JP" altLang="en-US" sz="1172">
                <a:solidFill>
                  <a:schemeClr val="tx1"/>
                </a:solidFill>
                <a:latin typeface="+mj-ea"/>
              </a:rPr>
              <a:t>の</a:t>
            </a:r>
            <a:r>
              <a:rPr lang="ja-JP" altLang="en-US" sz="1172" smtClean="0">
                <a:solidFill>
                  <a:schemeClr val="tx1"/>
                </a:solidFill>
                <a:latin typeface="+mj-ea"/>
              </a:rPr>
              <a:t>あり方</a:t>
            </a:r>
            <a:endParaRPr lang="en-US" altLang="ja-JP" sz="1172" smtClean="0">
              <a:solidFill>
                <a:schemeClr val="tx1"/>
              </a:solidFill>
              <a:latin typeface="+mj-ea"/>
            </a:endParaRPr>
          </a:p>
          <a:p>
            <a:pPr marL="493847" indent="-344374"/>
            <a:r>
              <a:rPr lang="ja-JP" altLang="en-US" sz="1172" smtClean="0">
                <a:solidFill>
                  <a:schemeClr val="tx1"/>
                </a:solidFill>
                <a:latin typeface="+mj-ea"/>
              </a:rPr>
              <a:t>　　　ついて</a:t>
            </a:r>
            <a:r>
              <a:rPr lang="ja-JP" altLang="en-US" sz="1172" dirty="0">
                <a:solidFill>
                  <a:schemeClr val="tx1"/>
                </a:solidFill>
                <a:latin typeface="+mj-ea"/>
              </a:rPr>
              <a:t>、都道府県の研修実施状況を踏まえ、必要に応じて継続的に検証</a:t>
            </a:r>
            <a:endParaRPr lang="en-US" altLang="ja-JP" sz="1172" dirty="0">
              <a:solidFill>
                <a:schemeClr val="tx1"/>
              </a:solidFill>
              <a:latin typeface="+mj-ea"/>
              <a:ea typeface="+mj-ea"/>
            </a:endParaRPr>
          </a:p>
        </p:txBody>
      </p:sp>
      <p:graphicFrame>
        <p:nvGraphicFramePr>
          <p:cNvPr id="15" name="表 14"/>
          <p:cNvGraphicFramePr>
            <a:graphicFrameLocks noGrp="1"/>
          </p:cNvGraphicFramePr>
          <p:nvPr>
            <p:extLst/>
          </p:nvPr>
        </p:nvGraphicFramePr>
        <p:xfrm>
          <a:off x="3035209" y="976601"/>
          <a:ext cx="5744897" cy="380950"/>
        </p:xfrm>
        <a:graphic>
          <a:graphicData uri="http://schemas.openxmlformats.org/drawingml/2006/table">
            <a:tbl>
              <a:tblPr firstRow="1" bandRow="1">
                <a:tableStyleId>{5940675A-B579-460E-94D1-54222C63F5DA}</a:tableStyleId>
              </a:tblPr>
              <a:tblGrid>
                <a:gridCol w="5744897">
                  <a:extLst>
                    <a:ext uri="{9D8B030D-6E8A-4147-A177-3AD203B41FA5}">
                      <a16:colId xmlns:a16="http://schemas.microsoft.com/office/drawing/2014/main" val="20000"/>
                    </a:ext>
                  </a:extLst>
                </a:gridCol>
              </a:tblGrid>
              <a:tr h="3809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100" dirty="0" smtClean="0">
                          <a:latin typeface="ＤＨＰ特太ゴシック体" panose="020B0500000000000000" pitchFamily="50" charset="-128"/>
                          <a:ea typeface="ＤＨＰ特太ゴシック体" panose="020B0500000000000000" pitchFamily="50" charset="-128"/>
                        </a:rPr>
                        <a:t>相談支援の質の向上に向けた検討会（第６回～第９回）</a:t>
                      </a:r>
                      <a:r>
                        <a:rPr lang="ja-JP" altLang="en-US" sz="1100" dirty="0" smtClean="0">
                          <a:solidFill>
                            <a:schemeClr val="tx1"/>
                          </a:solidFill>
                          <a:latin typeface="ＤＨＰ特太ゴシック体" panose="020B0500000000000000" pitchFamily="50" charset="-128"/>
                          <a:ea typeface="ＤＨＰ特太ゴシック体" panose="020B0500000000000000" pitchFamily="50" charset="-128"/>
                        </a:rPr>
                        <a:t>を踏まえた今回の見直し内容</a:t>
                      </a:r>
                      <a:endParaRPr kumimoji="1" lang="ja-JP" altLang="en-US" sz="1100" dirty="0">
                        <a:solidFill>
                          <a:schemeClr val="tx1"/>
                        </a:solidFill>
                      </a:endParaRPr>
                    </a:p>
                  </a:txBody>
                  <a:tcPr marL="84406" marR="84406" marT="42203" marB="42203" anchor="ctr"/>
                </a:tc>
                <a:extLst>
                  <a:ext uri="{0D108BD9-81ED-4DB2-BD59-A6C34878D82A}">
                    <a16:rowId xmlns:a16="http://schemas.microsoft.com/office/drawing/2014/main" val="10000"/>
                  </a:ext>
                </a:extLst>
              </a:tr>
            </a:tbl>
          </a:graphicData>
        </a:graphic>
      </p:graphicFrame>
      <p:grpSp>
        <p:nvGrpSpPr>
          <p:cNvPr id="8" name="グループ化 7">
            <a:extLst>
              <a:ext uri="{FF2B5EF4-FFF2-40B4-BE49-F238E27FC236}">
                <a16:creationId xmlns:a16="http://schemas.microsoft.com/office/drawing/2014/main" id="{FCB529C2-D725-5A40-9D74-C5AD1EFD2573}"/>
              </a:ext>
            </a:extLst>
          </p:cNvPr>
          <p:cNvGrpSpPr/>
          <p:nvPr/>
        </p:nvGrpSpPr>
        <p:grpSpPr>
          <a:xfrm>
            <a:off x="335915" y="714967"/>
            <a:ext cx="8440615" cy="66469"/>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2ADEAB0B-3364-414D-832E-F3CDA843F507}" type="slidenum">
              <a:rPr kumimoji="1" lang="ja-JP" altLang="en-US" smtClean="0"/>
              <a:t>8</a:t>
            </a:fld>
            <a:endParaRPr kumimoji="1" lang="ja-JP" altLang="en-US"/>
          </a:p>
        </p:txBody>
      </p:sp>
    </p:spTree>
    <p:extLst>
      <p:ext uri="{BB962C8B-B14F-4D97-AF65-F5344CB8AC3E}">
        <p14:creationId xmlns:p14="http://schemas.microsoft.com/office/powerpoint/2010/main" val="2121956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5915" y="104278"/>
            <a:ext cx="8440615" cy="660437"/>
          </a:xfrm>
          <a:prstGeom prst="rect">
            <a:avLst/>
          </a:prstGeom>
        </p:spPr>
        <p:txBody>
          <a:bodyPr wrap="square">
            <a:spAutoFit/>
          </a:bodyPr>
          <a:lstStyle/>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「相談支援の質の向上に向けた検討会」（第６回～第９回）における</a:t>
            </a:r>
            <a:endParaRPr kumimoji="1" lang="en-US" altLang="ja-JP" sz="1846" dirty="0">
              <a:solidFill>
                <a:prstClr val="black"/>
              </a:solidFill>
              <a:latin typeface="ＤＦ特太ゴシック体" panose="020B0509000000000000" pitchFamily="49" charset="-128"/>
              <a:ea typeface="ＤＦ特太ゴシック体" panose="020B0509000000000000" pitchFamily="49" charset="-128"/>
            </a:endParaRPr>
          </a:p>
          <a:p>
            <a:pPr algn="ctr" defTabSz="844083" fontAlgn="base">
              <a:spcBef>
                <a:spcPct val="0"/>
              </a:spcBef>
              <a:spcAft>
                <a:spcPct val="0"/>
              </a:spcAft>
              <a:defRPr/>
            </a:pPr>
            <a:r>
              <a:rPr kumimoji="1" lang="ja-JP" altLang="ja-JP" sz="1846" dirty="0">
                <a:solidFill>
                  <a:prstClr val="black"/>
                </a:solidFill>
                <a:latin typeface="ＤＦ特太ゴシック体" panose="020B0509000000000000" pitchFamily="49" charset="-128"/>
                <a:ea typeface="ＤＦ特太ゴシック体" panose="020B0509000000000000" pitchFamily="49" charset="-128"/>
              </a:rPr>
              <a:t>議論の取りまとめ</a:t>
            </a:r>
            <a:r>
              <a:rPr kumimoji="1" lang="ja-JP" altLang="en-US" sz="1846" dirty="0">
                <a:solidFill>
                  <a:prstClr val="black"/>
                </a:solidFill>
                <a:latin typeface="ＤＦ特太ゴシック体" panose="020B0509000000000000" pitchFamily="49" charset="-128"/>
                <a:ea typeface="ＤＦ特太ゴシック体" panose="020B0509000000000000" pitchFamily="49" charset="-128"/>
              </a:rPr>
              <a:t>のポイント</a:t>
            </a:r>
            <a:endParaRPr kumimoji="1" lang="ja-JP" altLang="ja-JP" sz="1846"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35916" y="1084277"/>
            <a:ext cx="8440614" cy="51985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defTabSz="844083" fontAlgn="base">
              <a:lnSpc>
                <a:spcPct val="120000"/>
              </a:lnSpc>
              <a:spcBef>
                <a:spcPct val="0"/>
              </a:spcBef>
              <a:spcAft>
                <a:spcPct val="0"/>
              </a:spcAft>
              <a:tabLst>
                <a:tab pos="1569467" algn="l"/>
              </a:tabLst>
              <a:defRPr/>
            </a:pPr>
            <a:r>
              <a:rPr kumimoji="1" lang="en-US" altLang="ja-JP" sz="1292" smtClean="0">
                <a:solidFill>
                  <a:prstClr val="black"/>
                </a:solidFill>
                <a:latin typeface="Arial"/>
                <a:ea typeface="ＭＳ Ｐゴシック"/>
              </a:rPr>
              <a:t>● </a:t>
            </a:r>
            <a:r>
              <a:rPr kumimoji="1" lang="ja-JP" altLang="en-US" sz="1292" b="1" smtClean="0">
                <a:solidFill>
                  <a:prstClr val="black"/>
                </a:solidFill>
                <a:latin typeface="Arial"/>
                <a:ea typeface="ＭＳ Ｐゴシック"/>
              </a:rPr>
              <a:t>標</a:t>
            </a:r>
            <a:r>
              <a:rPr kumimoji="1" lang="ja-JP" altLang="en-US" sz="1292" b="1" dirty="0">
                <a:solidFill>
                  <a:prstClr val="black"/>
                </a:solidFill>
                <a:latin typeface="Arial"/>
                <a:ea typeface="ＭＳ Ｐゴシック"/>
              </a:rPr>
              <a:t>準カリキュラム案の内容</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標準カリキュラム案の内容については、障害当事者を含めた各構成員の意見を反映し、障害保健福祉部長通知「相談支援従事者研修事業の実施について（案）」に示す相談支援従事者研修事業実施要綱（案）別表に記載された相談支援従事者初任者及び現任研修標準カリキュラム（座長）案としてとりまとめられた。</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smtClean="0">
                <a:solidFill>
                  <a:prstClr val="black"/>
                </a:solidFill>
                <a:latin typeface="Arial"/>
                <a:ea typeface="ＭＳ Ｐゴシック"/>
              </a:rPr>
              <a:t>● 障害</a:t>
            </a:r>
            <a:r>
              <a:rPr kumimoji="1" lang="ja-JP" altLang="en-US" sz="1292" b="1" dirty="0">
                <a:solidFill>
                  <a:prstClr val="black"/>
                </a:solidFill>
                <a:latin typeface="Arial"/>
                <a:ea typeface="ＭＳ Ｐゴシック"/>
              </a:rPr>
              <a:t>当事者の研修参加に係る合理的配慮について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相談支援従事者研修事業実施要綱において合理的な配慮の方法を具体的に例示することにより、各都道府県の研修実施主体に合理的配慮等の実施の検討を促す。</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例）　○　重度の障害を持つ受講者等短期間での連続的な研修受講が困難な場合の、合理的配慮の検討例</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・視聴覚教材の活用</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・長期履修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・基幹相談支援センター等での履修</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障害特性に応じた情報保障</a:t>
            </a: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障害のある受講者も利用しやすい環境が確保されるよう研修会場及び宿泊施設等の配慮を行うよう努めること。</a:t>
            </a: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endParaRPr kumimoji="1" lang="en-US" altLang="ja-JP" sz="1015"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292" b="1" smtClean="0">
                <a:solidFill>
                  <a:prstClr val="black"/>
                </a:solidFill>
                <a:latin typeface="Arial"/>
                <a:ea typeface="ＭＳ Ｐゴシック"/>
              </a:rPr>
              <a:t>● 地域間</a:t>
            </a:r>
            <a:r>
              <a:rPr kumimoji="1" lang="ja-JP" altLang="en-US" sz="1292" b="1" dirty="0">
                <a:solidFill>
                  <a:prstClr val="black"/>
                </a:solidFill>
                <a:latin typeface="Arial"/>
                <a:ea typeface="ＭＳ Ｐゴシック"/>
              </a:rPr>
              <a:t>格差の是正のための教材や補助資料の開発及び標準カリキュラム等の改善のための検証について</a:t>
            </a:r>
            <a:endParaRPr kumimoji="1" lang="en-US" altLang="ja-JP" sz="1292" b="1" dirty="0">
              <a:solidFill>
                <a:prstClr val="black"/>
              </a:solidFill>
              <a:latin typeface="Arial"/>
              <a:ea typeface="ＭＳ Ｐゴシック"/>
            </a:endParaRPr>
          </a:p>
          <a:p>
            <a:pPr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今後、障害当事者等の意見を踏まえた標準カリキュラムの内容等の適切な普及を図るとともに各都道府県における研修の内容及び質の地域間格差の是正等の観点から以下のように対応を行う。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厚生労働省が実施する相談支援従事者指導者養成研修の開催に当たり、相談支援従事者指導者養成研修検討委員に相談支援専門員として業務に従事する障害当事者委員を増員し研修内容等の検討を行う。</a:t>
            </a:r>
            <a:endParaRPr kumimoji="1" lang="en-US" altLang="ja-JP" sz="1015" dirty="0">
              <a:solidFill>
                <a:prstClr val="black"/>
              </a:solidFill>
              <a:latin typeface="Arial"/>
              <a:ea typeface="ＭＳ Ｐゴシック"/>
            </a:endParaRP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障害当事者が講師を担当することがより効果的な講義については、研修実施のためのガイドライン等により積極的な登用を促す。</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〇　地域間格差の発生を可能な限り是正するために、必要な講義については教材や補助資料の参考例を作成し、使用を促すとともに、各都道府県で実施する研修内容の実施状況について確認する。</a:t>
            </a:r>
          </a:p>
          <a:p>
            <a:pPr marL="246191" indent="-246191" defTabSz="844083" fontAlgn="base">
              <a:lnSpc>
                <a:spcPct val="120000"/>
              </a:lnSpc>
              <a:spcBef>
                <a:spcPct val="0"/>
              </a:spcBef>
              <a:spcAft>
                <a:spcPct val="0"/>
              </a:spcAft>
              <a:defRPr/>
            </a:pPr>
            <a:r>
              <a:rPr kumimoji="1" lang="ja-JP" altLang="en-US" sz="1015" dirty="0">
                <a:solidFill>
                  <a:prstClr val="black"/>
                </a:solidFill>
                <a:latin typeface="Arial"/>
                <a:ea typeface="ＭＳ Ｐゴシック"/>
              </a:rPr>
              <a:t>　　○　相談支援従事者指導者養成研修検討会等において、標準カリキュラムの内容、使用する教材や補助資料及び研修資料の在り方について、都道府県における研修の実施状況等を踏まえ、必要に応じ継続的に検証する機会を設ける。</a:t>
            </a:r>
            <a:endParaRPr kumimoji="1" lang="en-US" altLang="ja-JP" sz="1200" dirty="0">
              <a:solidFill>
                <a:prstClr val="black"/>
              </a:solidFill>
              <a:latin typeface="ＭＳ Ｐゴシック"/>
              <a:ea typeface="ＭＳ Ｐゴシック"/>
            </a:endParaRPr>
          </a:p>
        </p:txBody>
      </p:sp>
      <p:grpSp>
        <p:nvGrpSpPr>
          <p:cNvPr id="6" name="グループ化 5">
            <a:extLst>
              <a:ext uri="{FF2B5EF4-FFF2-40B4-BE49-F238E27FC236}">
                <a16:creationId xmlns:a16="http://schemas.microsoft.com/office/drawing/2014/main" id="{FCB529C2-D725-5A40-9D74-C5AD1EFD2573}"/>
              </a:ext>
            </a:extLst>
          </p:cNvPr>
          <p:cNvGrpSpPr/>
          <p:nvPr/>
        </p:nvGrpSpPr>
        <p:grpSpPr>
          <a:xfrm>
            <a:off x="335915" y="752291"/>
            <a:ext cx="8440615" cy="66469"/>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9</a:t>
            </a:fld>
            <a:endParaRPr kumimoji="1" lang="ja-JP" altLang="en-US"/>
          </a:p>
        </p:txBody>
      </p:sp>
    </p:spTree>
    <p:extLst>
      <p:ext uri="{BB962C8B-B14F-4D97-AF65-F5344CB8AC3E}">
        <p14:creationId xmlns:p14="http://schemas.microsoft.com/office/powerpoint/2010/main" val="1510216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1912</TotalTime>
  <Words>1510</Words>
  <Application>Microsoft Office PowerPoint</Application>
  <PresentationFormat>画面に合わせる (4:3)</PresentationFormat>
  <Paragraphs>422</Paragraphs>
  <Slides>14</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14</vt:i4>
      </vt:variant>
    </vt:vector>
  </HeadingPairs>
  <TitlesOfParts>
    <vt:vector size="29" baseType="lpstr">
      <vt:lpstr>ＤＦ特太ゴシック体</vt:lpstr>
      <vt:lpstr>ＤＨＰ特太ゴシック体</vt:lpstr>
      <vt:lpstr>Meiryo UI</vt:lpstr>
      <vt:lpstr>ＭＳ Ｐゴシック</vt:lpstr>
      <vt:lpstr>MS UI Gothic</vt:lpstr>
      <vt:lpstr>ＭＳ ゴシック</vt:lpstr>
      <vt:lpstr>ＭＳ 明朝</vt:lpstr>
      <vt:lpstr>メイリオ</vt:lpstr>
      <vt:lpstr>游ゴシック</vt:lpstr>
      <vt:lpstr>游ゴシック Light</vt:lpstr>
      <vt:lpstr>Arial</vt:lpstr>
      <vt:lpstr>Calibri</vt:lpstr>
      <vt:lpstr>Calibri Light</vt:lpstr>
      <vt:lpstr>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研修の位置付け</vt:lpstr>
      <vt:lpstr>相談支援専門員の研修制度の見直しについて</vt:lpstr>
      <vt:lpstr>相談支援専門員研修の告示別表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181</cp:revision>
  <cp:lastPrinted>2019-12-10T03:03:09Z</cp:lastPrinted>
  <dcterms:created xsi:type="dcterms:W3CDTF">2019-06-13T06:17:05Z</dcterms:created>
  <dcterms:modified xsi:type="dcterms:W3CDTF">2019-12-10T03:03:19Z</dcterms:modified>
</cp:coreProperties>
</file>