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3"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41" autoAdjust="0"/>
    <p:restoredTop sz="94660"/>
  </p:normalViewPr>
  <p:slideViewPr>
    <p:cSldViewPr>
      <p:cViewPr varScale="1">
        <p:scale>
          <a:sx n="70" d="100"/>
          <a:sy n="70" d="100"/>
        </p:scale>
        <p:origin x="118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5252BA-2214-449C-8EB5-EC4AE1D81467}" type="datetimeFigureOut">
              <a:rPr kumimoji="1" lang="ja-JP" altLang="en-US" smtClean="0"/>
              <a:t>2019/12/16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B9197E-28BE-4AFA-8B33-3E87F961AE92}" type="datetime1">
              <a:rPr kumimoji="1" lang="ja-JP" altLang="en-US" smtClean="0"/>
              <a:t>2019/12/16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EF3EF73-C540-4894-8B34-445A2608CE8A}" type="datetime1">
              <a:rPr kumimoji="1" lang="ja-JP" altLang="en-US" smtClean="0"/>
              <a:t>2019/12/16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451552C-FE2D-4F47-81B3-2E8645130FF4}" type="datetime1">
              <a:rPr kumimoji="1" lang="ja-JP" altLang="en-US" smtClean="0"/>
              <a:t>2019/12/16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289A98-20F0-4477-AEC8-9B297A99BA5D}" type="datetime1">
              <a:rPr kumimoji="1" lang="ja-JP" altLang="en-US" smtClean="0"/>
              <a:t>2019/12/16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8F98A7C-B97E-4930-9541-0327EB9D4407}" type="datetime1">
              <a:rPr kumimoji="1" lang="ja-JP" altLang="en-US" smtClean="0"/>
              <a:t>2019/12/16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2F3E750-499D-4D16-9CFD-4976C9D4DE08}" type="datetime1">
              <a:rPr kumimoji="1" lang="ja-JP" altLang="en-US" smtClean="0"/>
              <a:t>2019/12/16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38A686-86F9-46A4-8BA7-CE745DF2C99C}" type="datetime1">
              <a:rPr kumimoji="1" lang="ja-JP" altLang="en-US" smtClean="0"/>
              <a:t>2019/12/16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1BDBF64-F8E3-457B-A302-63B7C96F7B4F}" type="datetime1">
              <a:rPr kumimoji="1" lang="ja-JP" altLang="en-US" smtClean="0"/>
              <a:t>2019/12/16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F6F1FB-207C-4F2D-A670-68A0AB24BD58}" type="datetime1">
              <a:rPr kumimoji="1" lang="ja-JP" altLang="en-US" smtClean="0"/>
              <a:t>2019/12/16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73A029D-3040-4BBB-81F2-2D2215CA9E8F}" type="datetime1">
              <a:rPr kumimoji="1" lang="ja-JP" altLang="en-US" smtClean="0"/>
              <a:t>2019/12/16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6FE8C6E-EBDC-4AE1-A7C3-1CEAE847A3BC}" type="datetime1">
              <a:rPr kumimoji="1" lang="ja-JP" altLang="en-US" smtClean="0"/>
              <a:t>2019/12/16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6F9BBC-7779-4DAA-BC0A-F93EC1964556}" type="datetime1">
              <a:rPr kumimoji="1" lang="ja-JP" altLang="en-US" smtClean="0"/>
              <a:t>2019/12/16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270544" y="548720"/>
            <a:ext cx="8621937" cy="360000"/>
          </a:xfrm>
          <a:prstGeom prst="rect">
            <a:avLst/>
          </a:prstGeom>
          <a:solidFill>
            <a:schemeClr val="accent5">
              <a:lumMod val="20000"/>
              <a:lumOff val="80000"/>
            </a:schemeClr>
          </a:solidFill>
        </p:spPr>
        <p:style>
          <a:lnRef idx="1">
            <a:schemeClr val="accent5"/>
          </a:lnRef>
          <a:fillRef idx="3">
            <a:schemeClr val="accent5"/>
          </a:fillRef>
          <a:effectRef idx="2">
            <a:schemeClr val="accent5"/>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市町村における先行</a:t>
            </a:r>
            <a:r>
              <a:rPr lang="ja-JP" altLang="en-US" sz="1800" dirty="0" smtClean="0">
                <a:latin typeface="Meiryo UI" panose="020B0604030504040204" pitchFamily="50" charset="-128"/>
                <a:ea typeface="Meiryo UI" panose="020B0604030504040204" pitchFamily="50" charset="-128"/>
              </a:rPr>
              <a:t>事例紹介</a:t>
            </a:r>
            <a:r>
              <a:rPr lang="ja-JP" altLang="en-US" sz="1800" dirty="0">
                <a:latin typeface="Meiryo UI" panose="020B0604030504040204" pitchFamily="50" charset="-128"/>
                <a:ea typeface="Meiryo UI" panose="020B0604030504040204" pitchFamily="50" charset="-128"/>
              </a:rPr>
              <a:t>（市町村取組状況照会一覧表</a:t>
            </a:r>
            <a:r>
              <a:rPr lang="ja-JP" altLang="en-US" sz="1800" dirty="0" smtClean="0">
                <a:latin typeface="Meiryo UI" panose="020B0604030504040204" pitchFamily="50" charset="-128"/>
                <a:ea typeface="Meiryo UI" panose="020B0604030504040204" pitchFamily="50" charset="-128"/>
              </a:rPr>
              <a:t>）（案）</a:t>
            </a:r>
            <a:endParaRPr lang="ja-JP" altLang="en-US" sz="1800"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7558003" y="79709"/>
            <a:ext cx="1334478" cy="369332"/>
          </a:xfrm>
          <a:prstGeom prst="rect">
            <a:avLst/>
          </a:prstGeom>
          <a:noFill/>
          <a:ln>
            <a:solidFill>
              <a:schemeClr val="tx1"/>
            </a:solidFill>
          </a:ln>
        </p:spPr>
        <p:txBody>
          <a:bodyPr wrap="square" rtlCol="0">
            <a:spAutoFit/>
          </a:bodyPr>
          <a:lstStyle/>
          <a:p>
            <a:pPr algn="ctr"/>
            <a:r>
              <a:rPr kumimoji="1" lang="ja-JP" altLang="en-US" dirty="0" smtClean="0"/>
              <a:t>資料４</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011828664"/>
              </p:ext>
            </p:extLst>
          </p:nvPr>
        </p:nvGraphicFramePr>
        <p:xfrm>
          <a:off x="270544" y="1008398"/>
          <a:ext cx="8600502" cy="5633015"/>
        </p:xfrm>
        <a:graphic>
          <a:graphicData uri="http://schemas.openxmlformats.org/drawingml/2006/table">
            <a:tbl>
              <a:tblPr firstRow="1" bandRow="1">
                <a:tableStyleId>{93296810-A885-4BE3-A3E7-6D5BEEA58F35}</a:tableStyleId>
              </a:tblPr>
              <a:tblGrid>
                <a:gridCol w="1058459">
                  <a:extLst>
                    <a:ext uri="{9D8B030D-6E8A-4147-A177-3AD203B41FA5}">
                      <a16:colId xmlns:a16="http://schemas.microsoft.com/office/drawing/2014/main" val="1742040672"/>
                    </a:ext>
                  </a:extLst>
                </a:gridCol>
                <a:gridCol w="1730829">
                  <a:extLst>
                    <a:ext uri="{9D8B030D-6E8A-4147-A177-3AD203B41FA5}">
                      <a16:colId xmlns:a16="http://schemas.microsoft.com/office/drawing/2014/main" val="621934761"/>
                    </a:ext>
                  </a:extLst>
                </a:gridCol>
                <a:gridCol w="5811214">
                  <a:extLst>
                    <a:ext uri="{9D8B030D-6E8A-4147-A177-3AD203B41FA5}">
                      <a16:colId xmlns:a16="http://schemas.microsoft.com/office/drawing/2014/main" val="4102462265"/>
                    </a:ext>
                  </a:extLst>
                </a:gridCol>
              </a:tblGrid>
              <a:tr h="295388">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市町村名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担当課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取組内容</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006967"/>
                  </a:ext>
                </a:extLst>
              </a:tr>
              <a:tr h="1339341">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大阪市</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大阪市</a:t>
                      </a:r>
                      <a:r>
                        <a:rPr kumimoji="1" lang="ja-JP" altLang="en-US" sz="1100" dirty="0" err="1" smtClean="0">
                          <a:solidFill>
                            <a:schemeClr val="tx1"/>
                          </a:solidFill>
                          <a:latin typeface="Meiryo UI" panose="020B0604030504040204" pitchFamily="50" charset="-128"/>
                          <a:ea typeface="Meiryo UI" panose="020B0604030504040204" pitchFamily="50" charset="-128"/>
                        </a:rPr>
                        <a:t>福祉局障がい</a:t>
                      </a:r>
                      <a:r>
                        <a:rPr kumimoji="1" lang="ja-JP" altLang="en-US" sz="1100" dirty="0" smtClean="0">
                          <a:solidFill>
                            <a:schemeClr val="tx1"/>
                          </a:solidFill>
                          <a:latin typeface="Meiryo UI" panose="020B0604030504040204" pitchFamily="50" charset="-128"/>
                          <a:ea typeface="Meiryo UI" panose="020B0604030504040204" pitchFamily="50" charset="-128"/>
                        </a:rPr>
                        <a:t>者施策部障がい福祉課</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dirty="0" smtClean="0">
                          <a:solidFill>
                            <a:schemeClr val="tx1"/>
                          </a:solidFill>
                          <a:latin typeface="Meiryo UI" panose="020B0604030504040204" pitchFamily="50" charset="-128"/>
                          <a:ea typeface="Meiryo UI" panose="020B0604030504040204" pitchFamily="50" charset="-128"/>
                        </a:rPr>
                        <a:t>者相談支援研修センター　セミナー</a:t>
                      </a:r>
                      <a:r>
                        <a:rPr kumimoji="1" lang="en-US" altLang="ja-JP" sz="11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・従事</a:t>
                      </a:r>
                      <a:r>
                        <a:rPr kumimoji="1" lang="en-US" altLang="ja-JP" sz="1100" dirty="0" smtClean="0">
                          <a:solidFill>
                            <a:schemeClr val="tx1"/>
                          </a:solidFill>
                          <a:latin typeface="Meiryo UI" panose="020B0604030504040204" pitchFamily="50" charset="-128"/>
                          <a:ea typeface="Meiryo UI" panose="020B0604030504040204" pitchFamily="50" charset="-128"/>
                        </a:rPr>
                        <a:t>2</a:t>
                      </a:r>
                      <a:r>
                        <a:rPr kumimoji="1" lang="ja-JP" altLang="en-US" sz="1100" dirty="0" smtClean="0">
                          <a:solidFill>
                            <a:schemeClr val="tx1"/>
                          </a:solidFill>
                          <a:latin typeface="Meiryo UI" panose="020B0604030504040204" pitchFamily="50" charset="-128"/>
                          <a:ea typeface="Meiryo UI" panose="020B0604030504040204" pitchFamily="50" charset="-128"/>
                        </a:rPr>
                        <a:t>年以内、相談支援従事後１年以上の相談支援専門員、今後相談支援事業所を始めよう</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と考えている方などを対象に、相談支援にかかるスキルアップのための研修を実施。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スーパーバイザーの派遣</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・登録している事業所からの依頼に基づき、スーパーバイザーを派遣。</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新規開設勧奨</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dirty="0" smtClean="0">
                          <a:solidFill>
                            <a:schemeClr val="tx1"/>
                          </a:solidFill>
                          <a:latin typeface="Meiryo UI" panose="020B0604030504040204" pitchFamily="50" charset="-128"/>
                          <a:ea typeface="Meiryo UI" panose="020B0604030504040204" pitchFamily="50" charset="-128"/>
                        </a:rPr>
                        <a:t>福祉サービス実施法人等に対する相談支援事業所立ち上げの呼びかけ。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1129862"/>
                  </a:ext>
                </a:extLst>
              </a:tr>
              <a:tr h="1472011">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堺市</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100" dirty="0" smtClean="0">
                          <a:solidFill>
                            <a:schemeClr val="tx1"/>
                          </a:solidFill>
                          <a:latin typeface="Meiryo UI" panose="020B0604030504040204" pitchFamily="50" charset="-128"/>
                          <a:ea typeface="Meiryo UI" panose="020B0604030504040204" pitchFamily="50" charset="-128"/>
                        </a:rPr>
                        <a:t>堺市健康福祉局障害福祉部障害施策推進課</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相談支援サポート事業</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・新任相談支援専門員のための勉強会（連続勉強会</a:t>
                      </a: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実務</a:t>
                      </a:r>
                      <a:r>
                        <a:rPr kumimoji="1" lang="en-US" altLang="ja-JP" sz="1100" dirty="0" smtClean="0">
                          <a:solidFill>
                            <a:schemeClr val="tx1"/>
                          </a:solidFill>
                          <a:latin typeface="Meiryo UI" panose="020B0604030504040204" pitchFamily="50" charset="-128"/>
                          <a:ea typeface="Meiryo UI" panose="020B0604030504040204" pitchFamily="50" charset="-128"/>
                        </a:rPr>
                        <a:t>2</a:t>
                      </a:r>
                      <a:r>
                        <a:rPr kumimoji="1" lang="ja-JP" altLang="en-US" sz="1100" dirty="0" smtClean="0">
                          <a:solidFill>
                            <a:schemeClr val="tx1"/>
                          </a:solidFill>
                          <a:latin typeface="Meiryo UI" panose="020B0604030504040204" pitchFamily="50" charset="-128"/>
                          <a:ea typeface="Meiryo UI" panose="020B0604030504040204" pitchFamily="50" charset="-128"/>
                        </a:rPr>
                        <a:t>年以内等を対象</a:t>
                      </a: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基幹</a:t>
                      </a:r>
                      <a:r>
                        <a:rPr kumimoji="1" lang="en-US" altLang="ja-JP" sz="1100" dirty="0" smtClean="0">
                          <a:solidFill>
                            <a:schemeClr val="tx1"/>
                          </a:solidFill>
                          <a:latin typeface="Meiryo UI" panose="020B0604030504040204" pitchFamily="50" charset="-128"/>
                          <a:ea typeface="Meiryo UI" panose="020B0604030504040204" pitchFamily="50" charset="-128"/>
                        </a:rPr>
                        <a:t>C</a:t>
                      </a:r>
                      <a:r>
                        <a:rPr kumimoji="1" lang="ja-JP" altLang="en-US" sz="1100" dirty="0" smtClean="0">
                          <a:solidFill>
                            <a:schemeClr val="tx1"/>
                          </a:solidFill>
                          <a:latin typeface="Meiryo UI" panose="020B0604030504040204" pitchFamily="50" charset="-128"/>
                          <a:ea typeface="Meiryo UI" panose="020B0604030504040204" pitchFamily="50" charset="-128"/>
                        </a:rPr>
                        <a:t>に委託</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200"/>
                        </a:lnSpc>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新規開設、増員勧奨</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・障害福祉サービス実施法人等に対する相談支援事業所の新規開設及び相談支援専門員増員の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呼びかけ。</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連絡会等の開催</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・各区指定事業所連絡会での情報共有、事例検討会等の実施。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研修一覧の作成</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・各機関が実施している相談支援専門員が受講できる研修を集約。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1424021"/>
                  </a:ext>
                </a:extLst>
              </a:tr>
              <a:tr h="771993">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豊中市</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豊中市</a:t>
                      </a:r>
                      <a:r>
                        <a:rPr kumimoji="1" lang="ja-JP" altLang="en-US" sz="1100" dirty="0" err="1" smtClean="0">
                          <a:solidFill>
                            <a:schemeClr val="tx1"/>
                          </a:solidFill>
                          <a:latin typeface="Meiryo UI" panose="020B0604030504040204" pitchFamily="50" charset="-128"/>
                          <a:ea typeface="Meiryo UI" panose="020B0604030504040204" pitchFamily="50" charset="-128"/>
                        </a:rPr>
                        <a:t>健康福祉部障害障がい</a:t>
                      </a:r>
                      <a:r>
                        <a:rPr kumimoji="1" lang="ja-JP" altLang="en-US" sz="1100" dirty="0" smtClean="0">
                          <a:solidFill>
                            <a:schemeClr val="tx1"/>
                          </a:solidFill>
                          <a:latin typeface="Meiryo UI" panose="020B0604030504040204" pitchFamily="50" charset="-128"/>
                          <a:ea typeface="Meiryo UI" panose="020B0604030504040204" pitchFamily="50" charset="-128"/>
                        </a:rPr>
                        <a:t>福祉センターひまわり</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アドバイザー事業（基幹相談支援センター）</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・研修、学識経験者及び弁護士によるアドバイザー</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・ネットワーク構築（事業者連絡会）</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・計画作成マニュアル（自立支援協議会）</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2098842"/>
                  </a:ext>
                </a:extLst>
              </a:tr>
              <a:tr h="7244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大東市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大東市福祉・子ども部障害福祉課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事例検討会等の実施</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・少人数（４～５人）のグループに分かれ、テーマ別に事例検討会を実施。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・他職種との連携（ＣＳＷやＳＳＷとの交流会の実施）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・サービス等計画案の検証についての研修会を実施。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3049040"/>
                  </a:ext>
                </a:extLst>
              </a:tr>
              <a:tr h="102037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貝塚市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貝塚市福祉部障害福祉課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研修会等の実施</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・自立支援協議会が主体となり、事業所連絡会を開催し、相談支援専門員のスキルアップを図るため、</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研修会を実施。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新規開設勧奨</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・基幹相談支援センターと連携し、障害福祉サービス事業所や精神科病院に対して相談支援事業</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所の新規申請の働きかけを行っている。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7494158"/>
                  </a:ext>
                </a:extLst>
              </a:tr>
            </a:tbl>
          </a:graphicData>
        </a:graphic>
      </p:graphicFrame>
    </p:spTree>
    <p:extLst>
      <p:ext uri="{BB962C8B-B14F-4D97-AF65-F5344CB8AC3E}">
        <p14:creationId xmlns:p14="http://schemas.microsoft.com/office/powerpoint/2010/main" val="3623621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6205</TotalTime>
  <Words>87</Words>
  <Application>Microsoft Office PowerPoint</Application>
  <PresentationFormat>画面に合わせる (4:3)</PresentationFormat>
  <Paragraphs>45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revision>455</cp:revision>
  <cp:lastPrinted>2019-12-10T02:28:34Z</cp:lastPrinted>
  <dcterms:created xsi:type="dcterms:W3CDTF">2014-05-26T00:08:15Z</dcterms:created>
  <dcterms:modified xsi:type="dcterms:W3CDTF">2019-12-16T10:09:29Z</dcterms:modified>
</cp:coreProperties>
</file>