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41" autoAdjust="0"/>
    <p:restoredTop sz="94660"/>
  </p:normalViewPr>
  <p:slideViewPr>
    <p:cSldViewPr>
      <p:cViewPr varScale="1">
        <p:scale>
          <a:sx n="70" d="100"/>
          <a:sy n="70" d="100"/>
        </p:scale>
        <p:origin x="118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5252BA-2214-449C-8EB5-EC4AE1D81467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0CDCA-636B-4F4B-A567-C7BA73AA00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871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4990-B191-44FF-908E-CD5C61C97783}" type="datetime1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057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CAE68-DF1D-4A3B-B4C8-841469085435}" type="datetime1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331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D97C-F995-4932-ABDF-B20E3D61BD50}" type="datetime1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04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4DC7-CFC5-44D6-8028-927A1CC03337}" type="datetime1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762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6779-2EDE-4EE9-B2E0-8016CC5F3D13}" type="datetime1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33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9FF4-3CA3-481E-AC8A-2DA11F807245}" type="datetime1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979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2A7C-5CA8-4A04-B6D3-4A79AB67A3F2}" type="datetime1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213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5165-AE32-4DFC-B3DB-0A5EC32549A1}" type="datetime1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92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0DA09-063E-4394-935A-FDA93ECAF335}" type="datetime1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362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C58A-5E16-4063-84BB-CB94814E850A}" type="datetime1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546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0724-2BC3-4E92-B661-077C20E9E87E}" type="datetime1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064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9376D-9F3B-4D25-B378-A0F17775B954}" type="datetime1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35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71348" y="154679"/>
            <a:ext cx="8967345" cy="360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b="1" dirty="0" smtClean="0">
                <a:solidFill>
                  <a:schemeClr val="bg1"/>
                </a:solidFill>
              </a:rPr>
              <a:t>大阪府相談支援従事者研修実施状況</a:t>
            </a:r>
            <a:endParaRPr lang="ja-JP" altLang="en-US" sz="1800" b="1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496" y="548680"/>
            <a:ext cx="8672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u="sng" dirty="0" smtClean="0"/>
              <a:t>◆相談支援従事者初任者研修及び現任研修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4353" y="3201632"/>
            <a:ext cx="8672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u="sng" dirty="0"/>
              <a:t>◆専門コース別</a:t>
            </a:r>
            <a:r>
              <a:rPr lang="ja-JP" altLang="en-US" b="1" u="sng" dirty="0" smtClean="0"/>
              <a:t>研修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dirty="0" smtClean="0"/>
              <a:t>	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462117" y="128724"/>
            <a:ext cx="158417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参考資料３</a:t>
            </a:r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283479"/>
              </p:ext>
            </p:extLst>
          </p:nvPr>
        </p:nvGraphicFramePr>
        <p:xfrm>
          <a:off x="182870" y="970399"/>
          <a:ext cx="8709611" cy="1954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078">
                  <a:extLst>
                    <a:ext uri="{9D8B030D-6E8A-4147-A177-3AD203B41FA5}">
                      <a16:colId xmlns:a16="http://schemas.microsoft.com/office/drawing/2014/main" val="3683404025"/>
                    </a:ext>
                  </a:extLst>
                </a:gridCol>
                <a:gridCol w="1269901">
                  <a:extLst>
                    <a:ext uri="{9D8B030D-6E8A-4147-A177-3AD203B41FA5}">
                      <a16:colId xmlns:a16="http://schemas.microsoft.com/office/drawing/2014/main" val="3292961942"/>
                    </a:ext>
                  </a:extLst>
                </a:gridCol>
                <a:gridCol w="1558408">
                  <a:extLst>
                    <a:ext uri="{9D8B030D-6E8A-4147-A177-3AD203B41FA5}">
                      <a16:colId xmlns:a16="http://schemas.microsoft.com/office/drawing/2014/main" val="539341054"/>
                    </a:ext>
                  </a:extLst>
                </a:gridCol>
                <a:gridCol w="1558408">
                  <a:extLst>
                    <a:ext uri="{9D8B030D-6E8A-4147-A177-3AD203B41FA5}">
                      <a16:colId xmlns:a16="http://schemas.microsoft.com/office/drawing/2014/main" val="3531924547"/>
                    </a:ext>
                  </a:extLst>
                </a:gridCol>
                <a:gridCol w="1558408">
                  <a:extLst>
                    <a:ext uri="{9D8B030D-6E8A-4147-A177-3AD203B41FA5}">
                      <a16:colId xmlns:a16="http://schemas.microsoft.com/office/drawing/2014/main" val="2400422688"/>
                    </a:ext>
                  </a:extLst>
                </a:gridCol>
                <a:gridCol w="1558408">
                  <a:extLst>
                    <a:ext uri="{9D8B030D-6E8A-4147-A177-3AD203B41FA5}">
                      <a16:colId xmlns:a16="http://schemas.microsoft.com/office/drawing/2014/main" val="2233222566"/>
                    </a:ext>
                  </a:extLst>
                </a:gridCol>
              </a:tblGrid>
              <a:tr h="342243">
                <a:tc rowSpan="2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（３指定研修事業者で実施）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令和元年度（予定）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668556"/>
                  </a:ext>
                </a:extLst>
              </a:tr>
              <a:tr h="358916">
                <a:tc gridSpan="2"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募集定員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修了者数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募集定員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修了者数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922519"/>
                  </a:ext>
                </a:extLst>
              </a:tr>
              <a:tr h="417795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初任者研修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日課程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832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809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864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7745849"/>
                  </a:ext>
                </a:extLst>
              </a:tr>
              <a:tr h="417795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日課程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1,020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1,159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1,050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2629819"/>
                  </a:ext>
                </a:extLst>
              </a:tr>
              <a:tr h="417795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現任研修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376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403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448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8397251"/>
                  </a:ext>
                </a:extLst>
              </a:tr>
            </a:tbl>
          </a:graphicData>
        </a:graphic>
      </p:graphicFrame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018112"/>
              </p:ext>
            </p:extLst>
          </p:nvPr>
        </p:nvGraphicFramePr>
        <p:xfrm>
          <a:off x="163720" y="3717032"/>
          <a:ext cx="4048240" cy="281688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67268">
                  <a:extLst>
                    <a:ext uri="{9D8B030D-6E8A-4147-A177-3AD203B41FA5}">
                      <a16:colId xmlns:a16="http://schemas.microsoft.com/office/drawing/2014/main" val="703653951"/>
                    </a:ext>
                  </a:extLst>
                </a:gridCol>
                <a:gridCol w="844868">
                  <a:extLst>
                    <a:ext uri="{9D8B030D-6E8A-4147-A177-3AD203B41FA5}">
                      <a16:colId xmlns:a16="http://schemas.microsoft.com/office/drawing/2014/main" val="16723711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290302362"/>
                    </a:ext>
                  </a:extLst>
                </a:gridCol>
              </a:tblGrid>
              <a:tr h="263322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ja-JP" altLang="en-US" sz="12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大阪府障がい</a:t>
                      </a:r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者自立相談</a:t>
                      </a: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支援センターで実施）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706725"/>
                  </a:ext>
                </a:extLst>
              </a:tr>
              <a:tr h="33918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募集定員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修了者数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1329108"/>
                  </a:ext>
                </a:extLst>
              </a:tr>
              <a:tr h="394612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フォローアップコース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7190867"/>
                  </a:ext>
                </a:extLst>
              </a:tr>
              <a:tr h="33918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指導者養成・ファシリテーション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コース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6004289"/>
                  </a:ext>
                </a:extLst>
              </a:tr>
              <a:tr h="33918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指導者養成・スーパービジョン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実践コース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946163"/>
                  </a:ext>
                </a:extLst>
              </a:tr>
              <a:tr h="4371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医療的ケアコース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106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0823456"/>
                  </a:ext>
                </a:extLst>
              </a:tr>
              <a:tr h="4388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基幹相談支援センター職員コース</a:t>
                      </a:r>
                    </a:p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9113775"/>
                  </a:ext>
                </a:extLst>
              </a:tr>
            </a:tbl>
          </a:graphicData>
        </a:graphic>
      </p:graphicFrame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725367"/>
              </p:ext>
            </p:extLst>
          </p:nvPr>
        </p:nvGraphicFramePr>
        <p:xfrm>
          <a:off x="4988256" y="3717032"/>
          <a:ext cx="4048240" cy="269970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67268">
                  <a:extLst>
                    <a:ext uri="{9D8B030D-6E8A-4147-A177-3AD203B41FA5}">
                      <a16:colId xmlns:a16="http://schemas.microsoft.com/office/drawing/2014/main" val="703653951"/>
                    </a:ext>
                  </a:extLst>
                </a:gridCol>
                <a:gridCol w="890486">
                  <a:extLst>
                    <a:ext uri="{9D8B030D-6E8A-4147-A177-3AD203B41FA5}">
                      <a16:colId xmlns:a16="http://schemas.microsoft.com/office/drawing/2014/main" val="167237113"/>
                    </a:ext>
                  </a:extLst>
                </a:gridCol>
                <a:gridCol w="890486">
                  <a:extLst>
                    <a:ext uri="{9D8B030D-6E8A-4147-A177-3AD203B41FA5}">
                      <a16:colId xmlns:a16="http://schemas.microsoft.com/office/drawing/2014/main" val="3290302362"/>
                    </a:ext>
                  </a:extLst>
                </a:gridCol>
              </a:tblGrid>
              <a:tr h="263322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ja-JP" altLang="en-US" sz="12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大阪府障がい</a:t>
                      </a:r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者自立相談</a:t>
                      </a: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支援センターで実施）</a:t>
                      </a: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令和元年度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706725"/>
                  </a:ext>
                </a:extLst>
              </a:tr>
              <a:tr h="33918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募集定員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修了者数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1329108"/>
                  </a:ext>
                </a:extLst>
              </a:tr>
              <a:tr h="46662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フォローアップコース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719086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指導者養成・ファシリテーション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コース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6004289"/>
                  </a:ext>
                </a:extLst>
              </a:tr>
              <a:tr h="5343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主任相談支援専門員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養成研修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令和元年度から実施）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946163"/>
                  </a:ext>
                </a:extLst>
              </a:tr>
              <a:tr h="5811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地域移行・地域定着支援コース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令和元年度から実施）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117</a:t>
                      </a:r>
                      <a:r>
                        <a:rPr kumimoji="1" lang="ja-JP" altLang="en-US" sz="12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0823456"/>
                  </a:ext>
                </a:extLst>
              </a:tr>
            </a:tbl>
          </a:graphicData>
        </a:graphic>
      </p:graphicFrame>
      <p:cxnSp>
        <p:nvCxnSpPr>
          <p:cNvPr id="37" name="直線矢印コネクタ 36"/>
          <p:cNvCxnSpPr/>
          <p:nvPr/>
        </p:nvCxnSpPr>
        <p:spPr>
          <a:xfrm>
            <a:off x="4211960" y="5445224"/>
            <a:ext cx="77629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>
            <a:off x="4211960" y="5877272"/>
            <a:ext cx="776296" cy="3600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>
          <a:xfrm flipV="1">
            <a:off x="4211960" y="5589240"/>
            <a:ext cx="776296" cy="7671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362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5865</TotalTime>
  <Words>197</Words>
  <Application>Microsoft Office PowerPoint</Application>
  <PresentationFormat>画面に合わせる (4:3)</PresentationFormat>
  <Paragraphs>71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2019-07-26T05:47:00Z</cp:lastPrinted>
  <dcterms:created xsi:type="dcterms:W3CDTF">2014-05-26T00:08:15Z</dcterms:created>
  <dcterms:modified xsi:type="dcterms:W3CDTF">2019-07-29T10:34:19Z</dcterms:modified>
</cp:coreProperties>
</file>