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4"/>
  </p:notesMasterIdLst>
  <p:sldIdLst>
    <p:sldId id="268" r:id="rId2"/>
    <p:sldId id="279"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8" autoAdjust="0"/>
    <p:restoredTop sz="92870" autoAdjust="0"/>
  </p:normalViewPr>
  <p:slideViewPr>
    <p:cSldViewPr snapToGrid="0">
      <p:cViewPr varScale="1">
        <p:scale>
          <a:sx n="70" d="100"/>
          <a:sy n="70" d="100"/>
        </p:scale>
        <p:origin x="672" y="60"/>
      </p:cViewPr>
      <p:guideLst/>
    </p:cSldViewPr>
  </p:slideViewPr>
  <p:outlineViewPr>
    <p:cViewPr>
      <p:scale>
        <a:sx n="33" d="100"/>
        <a:sy n="33" d="100"/>
      </p:scale>
      <p:origin x="0" y="-3156"/>
    </p:cViewPr>
  </p:outlineViewPr>
  <p:notesTextViewPr>
    <p:cViewPr>
      <p:scale>
        <a:sx n="1" d="1"/>
        <a:sy n="1" d="1"/>
      </p:scale>
      <p:origin x="0" y="0"/>
    </p:cViewPr>
  </p:notesTextViewPr>
  <p:notesViewPr>
    <p:cSldViewPr snapToGrid="0">
      <p:cViewPr varScale="1">
        <p:scale>
          <a:sx n="53" d="100"/>
          <a:sy n="53" d="100"/>
        </p:scale>
        <p:origin x="294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vl1pPr>
          </a:lstStyle>
          <a:p>
            <a:fld id="{90C0813B-0EAD-4E4D-94B2-F581309AA2BD}" type="datetimeFigureOut">
              <a:rPr kumimoji="1" lang="ja-JP" altLang="en-US" smtClean="0"/>
              <a:t>2019/7/24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vl1pPr>
          </a:lstStyle>
          <a:p>
            <a:fld id="{3E9B0685-38E3-4601-8FBC-87D2DC2318DE}" type="slidenum">
              <a:rPr kumimoji="1" lang="ja-JP" altLang="en-US" smtClean="0"/>
              <a:t>‹#›</a:t>
            </a:fld>
            <a:endParaRPr kumimoji="1" lang="ja-JP" altLang="en-US"/>
          </a:p>
        </p:txBody>
      </p:sp>
    </p:spTree>
    <p:extLst>
      <p:ext uri="{BB962C8B-B14F-4D97-AF65-F5344CB8AC3E}">
        <p14:creationId xmlns:p14="http://schemas.microsoft.com/office/powerpoint/2010/main" val="2964924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a:xfrm>
            <a:off x="706330" y="4783309"/>
            <a:ext cx="5494097" cy="4657340"/>
          </a:xfrm>
        </p:spPr>
        <p:txBody>
          <a:bodyPr/>
          <a:lstStyle/>
          <a:p>
            <a:endParaRPr lang="ja-JP" altLang="en-US" sz="11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a:xfrm>
            <a:off x="3855839" y="9440648"/>
            <a:ext cx="2704049" cy="328724"/>
          </a:xfrm>
        </p:spPr>
        <p:txBody>
          <a:bodyPr/>
          <a:lstStyle/>
          <a:p>
            <a:fld id="{3E9B0685-38E3-4601-8FBC-87D2DC2318DE}" type="slidenum">
              <a:rPr kumimoji="1" lang="ja-JP" altLang="en-US" smtClean="0"/>
              <a:t>1</a:t>
            </a:fld>
            <a:endParaRPr kumimoji="1" lang="ja-JP" altLang="en-US" dirty="0"/>
          </a:p>
        </p:txBody>
      </p:sp>
    </p:spTree>
    <p:extLst>
      <p:ext uri="{BB962C8B-B14F-4D97-AF65-F5344CB8AC3E}">
        <p14:creationId xmlns:p14="http://schemas.microsoft.com/office/powerpoint/2010/main" val="145615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9B0685-38E3-4601-8FBC-87D2DC2318DE}" type="slidenum">
              <a:rPr kumimoji="1" lang="ja-JP" altLang="en-US" smtClean="0"/>
              <a:t>2</a:t>
            </a:fld>
            <a:endParaRPr kumimoji="1" lang="ja-JP" altLang="en-US"/>
          </a:p>
        </p:txBody>
      </p:sp>
    </p:spTree>
    <p:extLst>
      <p:ext uri="{BB962C8B-B14F-4D97-AF65-F5344CB8AC3E}">
        <p14:creationId xmlns:p14="http://schemas.microsoft.com/office/powerpoint/2010/main" val="1917862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F1BC6C7-5E11-43EF-BAC5-A92A15D957C9}" type="datetime1">
              <a:rPr kumimoji="1" lang="ja-JP" altLang="en-US" smtClean="0"/>
              <a:t>2019/7/24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393000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6F38A8-12D2-4888-A52F-5637EA489781}" type="datetime1">
              <a:rPr kumimoji="1" lang="ja-JP" altLang="en-US" smtClean="0"/>
              <a:t>2019/7/24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351049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8502A9-3306-40E6-953D-C4B95100A494}" type="datetime1">
              <a:rPr kumimoji="1" lang="ja-JP" altLang="en-US" smtClean="0"/>
              <a:t>2019/7/24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180696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3E18A7-85F2-4571-BDAB-B4267A068894}" type="datetime1">
              <a:rPr kumimoji="1" lang="ja-JP" altLang="en-US" smtClean="0"/>
              <a:t>2019/7/24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12984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12627F-27A0-4FC0-95ED-20BAC2F1C3CC}" type="datetime1">
              <a:rPr kumimoji="1" lang="ja-JP" altLang="en-US" smtClean="0"/>
              <a:t>2019/7/24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415701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39B4036-0BB5-4101-991C-56B18EDC1C5A}" type="datetime1">
              <a:rPr kumimoji="1" lang="ja-JP" altLang="en-US" smtClean="0"/>
              <a:t>2019/7/24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206691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0909275-2539-4D41-BF82-AE25432E1861}" type="datetime1">
              <a:rPr kumimoji="1" lang="ja-JP" altLang="en-US" smtClean="0"/>
              <a:t>2019/7/24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55356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DB68E78-0534-4F63-BA62-59D19E62A7B6}" type="datetime1">
              <a:rPr kumimoji="1" lang="ja-JP" altLang="en-US" smtClean="0"/>
              <a:t>2019/7/24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1797500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98E79-6EB0-4314-851B-B2BA2498BD53}" type="datetime1">
              <a:rPr kumimoji="1" lang="ja-JP" altLang="en-US" smtClean="0"/>
              <a:t>2019/7/24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356349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F55C4-B124-4842-81A2-F41EDEBA3E8A}" type="datetime1">
              <a:rPr kumimoji="1" lang="ja-JP" altLang="en-US" smtClean="0"/>
              <a:t>2019/7/24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2480013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B48FA4-A381-4F15-8857-CC77BB3D8B4C}" type="datetime1">
              <a:rPr kumimoji="1" lang="ja-JP" altLang="en-US" smtClean="0"/>
              <a:t>2019/7/24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D582B8-B3BD-4091-92F3-678C11178714}" type="slidenum">
              <a:rPr kumimoji="1" lang="ja-JP" altLang="en-US" smtClean="0"/>
              <a:t>‹#›</a:t>
            </a:fld>
            <a:endParaRPr kumimoji="1" lang="ja-JP" altLang="en-US"/>
          </a:p>
        </p:txBody>
      </p:sp>
    </p:spTree>
    <p:extLst>
      <p:ext uri="{BB962C8B-B14F-4D97-AF65-F5344CB8AC3E}">
        <p14:creationId xmlns:p14="http://schemas.microsoft.com/office/powerpoint/2010/main" val="10915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35BE506-58D2-495B-95F6-0A51CD2B840B}" type="datetime1">
              <a:rPr lang="ja-JP" altLang="en-US" smtClean="0"/>
              <a:t>2019/7/24</a:t>
            </a:fld>
            <a:endParaRPr lang="en-US" altLang="ja-JP"/>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C6D24-15D6-4BA0-8CAE-E3E338BA477F}" type="slidenum">
              <a:rPr lang="en-US" altLang="ja-JP" smtClean="0"/>
              <a:pPr/>
              <a:t>‹#›</a:t>
            </a:fld>
            <a:endParaRPr lang="en-US" altLang="ja-JP"/>
          </a:p>
        </p:txBody>
      </p:sp>
    </p:spTree>
    <p:extLst>
      <p:ext uri="{BB962C8B-B14F-4D97-AF65-F5344CB8AC3E}">
        <p14:creationId xmlns:p14="http://schemas.microsoft.com/office/powerpoint/2010/main" val="370931042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91070" y="95535"/>
            <a:ext cx="11767991" cy="505179"/>
          </a:xfrm>
          <a:prstGeom prst="rect">
            <a:avLst/>
          </a:prstGeom>
          <a:gradFill flip="none" rotWithShape="1">
            <a:gsLst>
              <a:gs pos="0">
                <a:srgbClr val="3333CC"/>
              </a:gs>
              <a:gs pos="50000">
                <a:schemeClr val="bg1"/>
              </a:gs>
              <a:gs pos="100000">
                <a:srgbClr val="3333CC"/>
              </a:gs>
            </a:gsLst>
            <a:lin ang="5400000" scaled="1"/>
            <a:tileRect/>
          </a:gradFill>
          <a:ln>
            <a:noFill/>
          </a:ln>
          <a:effectLst/>
          <a:extLst/>
        </p:spPr>
        <p:txBody>
          <a:bodyPr wrap="none" lIns="122221" tIns="61111" rIns="122221" bIns="61111" anchor="ctr"/>
          <a:lstStyle/>
          <a:p>
            <a:pPr>
              <a:lnSpc>
                <a:spcPts val="2941"/>
              </a:lnSpc>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主任</a:t>
            </a:r>
            <a:r>
              <a:rPr lang="ja-JP" altLang="en-US" sz="1600" b="1" dirty="0">
                <a:solidFill>
                  <a:srgbClr val="000000"/>
                </a:solidFill>
                <a:latin typeface="Meiryo UI" pitchFamily="50" charset="-128"/>
                <a:ea typeface="Meiryo UI" pitchFamily="50" charset="-128"/>
                <a:cs typeface="Meiryo UI" pitchFamily="50" charset="-128"/>
              </a:rPr>
              <a:t>相談支援</a:t>
            </a:r>
            <a:r>
              <a:rPr lang="ja-JP" altLang="en-US" sz="1600" b="1" dirty="0" smtClean="0">
                <a:solidFill>
                  <a:srgbClr val="000000"/>
                </a:solidFill>
                <a:latin typeface="Meiryo UI" pitchFamily="50" charset="-128"/>
                <a:ea typeface="Meiryo UI" pitchFamily="50" charset="-128"/>
                <a:cs typeface="Meiryo UI" pitchFamily="50" charset="-128"/>
              </a:rPr>
              <a:t>専門員に</a:t>
            </a:r>
            <a:r>
              <a:rPr lang="ja-JP" altLang="en-US" sz="1600" b="1" dirty="0">
                <a:solidFill>
                  <a:srgbClr val="000000"/>
                </a:solidFill>
                <a:latin typeface="Meiryo UI" pitchFamily="50" charset="-128"/>
                <a:ea typeface="Meiryo UI" pitchFamily="50" charset="-128"/>
                <a:cs typeface="Meiryo UI" pitchFamily="50" charset="-128"/>
              </a:rPr>
              <a:t>ついて</a:t>
            </a:r>
          </a:p>
        </p:txBody>
      </p:sp>
      <p:sp>
        <p:nvSpPr>
          <p:cNvPr id="3" name="正方形/長方形 2"/>
          <p:cNvSpPr/>
          <p:nvPr/>
        </p:nvSpPr>
        <p:spPr>
          <a:xfrm>
            <a:off x="218366" y="1023794"/>
            <a:ext cx="11740695" cy="8053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■市町村自立支援協議会など地域の相談支援体制について協議する場へ参画するなど、地域の中核的な役割。</a:t>
            </a: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■カリキュラム改定後（令和２年度以降）の大阪府相談支援従事者初任者研修及び現任研修で行う実習受入れへの参画と受講生への指導的役割。</a:t>
            </a: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■大阪府が実施する主任相談支援専門員養成研修の企画立案への参画及び同研修の講師・ファシリテータ</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としての役割。</a:t>
            </a:r>
          </a:p>
          <a:p>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4" name="角丸四角形 3"/>
          <p:cNvSpPr/>
          <p:nvPr/>
        </p:nvSpPr>
        <p:spPr>
          <a:xfrm>
            <a:off x="191069" y="668945"/>
            <a:ext cx="3971499" cy="354843"/>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dirty="0">
                <a:solidFill>
                  <a:schemeClr val="bg1"/>
                </a:solidFill>
                <a:latin typeface="Meiryo UI" panose="020B0604030504040204" pitchFamily="50" charset="-128"/>
                <a:ea typeface="Meiryo UI" panose="020B0604030504040204" pitchFamily="50" charset="-128"/>
              </a:rPr>
              <a:t>❖大阪府における主任相談支援専門員の役割</a:t>
            </a:r>
          </a:p>
        </p:txBody>
      </p:sp>
      <p:sp>
        <p:nvSpPr>
          <p:cNvPr id="5" name="正方形/長方形 4"/>
          <p:cNvSpPr/>
          <p:nvPr/>
        </p:nvSpPr>
        <p:spPr>
          <a:xfrm>
            <a:off x="204718" y="2238213"/>
            <a:ext cx="11754343" cy="23064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1800"/>
              </a:lnSpc>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受講対象者</a:t>
            </a:r>
            <a:r>
              <a:rPr lang="en-US" altLang="ja-JP" sz="1200" dirty="0">
                <a:solidFill>
                  <a:schemeClr val="tx1"/>
                </a:solidFill>
                <a:latin typeface="Meiryo UI" panose="020B0604030504040204" pitchFamily="50" charset="-128"/>
                <a:ea typeface="Meiryo UI" panose="020B0604030504040204" pitchFamily="50" charset="-128"/>
              </a:rPr>
              <a:t>】</a:t>
            </a: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err="1">
                <a:solidFill>
                  <a:schemeClr val="tx1"/>
                </a:solidFill>
                <a:latin typeface="Meiryo UI" panose="020B0604030504040204" pitchFamily="50" charset="-128"/>
                <a:ea typeface="Meiryo UI" panose="020B0604030504040204" pitchFamily="50" charset="-128"/>
              </a:rPr>
              <a:t>障がい</a:t>
            </a:r>
            <a:r>
              <a:rPr lang="ja-JP" altLang="en-US" sz="1200" dirty="0">
                <a:solidFill>
                  <a:schemeClr val="tx1"/>
                </a:solidFill>
                <a:latin typeface="Meiryo UI" panose="020B0604030504040204" pitchFamily="50" charset="-128"/>
                <a:ea typeface="Meiryo UI" panose="020B0604030504040204" pitchFamily="50" charset="-128"/>
              </a:rPr>
              <a:t>者等への相談支援業務に関し、十分な知識と経験を有する相談支援専門員であり、 相談支援従事者現任研修を修了した後、相談支援又は障がい児相談支援の業務に従事した　</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　期間が</a:t>
            </a:r>
            <a:r>
              <a:rPr lang="en-US" altLang="ja-JP" sz="1200" dirty="0">
                <a:solidFill>
                  <a:schemeClr val="tx1"/>
                </a:solidFill>
                <a:latin typeface="Meiryo UI" panose="020B0604030504040204" pitchFamily="50" charset="-128"/>
                <a:ea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36</a:t>
            </a:r>
            <a:r>
              <a:rPr lang="ja-JP" altLang="en-US" sz="1200" dirty="0">
                <a:solidFill>
                  <a:schemeClr val="tx1"/>
                </a:solidFill>
                <a:latin typeface="Meiryo UI" panose="020B0604030504040204" pitchFamily="50" charset="-128"/>
                <a:ea typeface="Meiryo UI" panose="020B0604030504040204" pitchFamily="50" charset="-128"/>
              </a:rPr>
              <a:t>ヶ月）以上である者で、以下のいずれかの要件を満たす者。</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　　１ 基幹相談支援センター又はそれに準ずる機能を有する相談支援事業所等において現に相談支援に関する指導的役割を担っていること。</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　　２　都道府県における相談支援従事者研修又はサービス管理責任者等研修において研修の企画に携わっていること又は講義若しくは演習に講師として携わっていること。</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200" dirty="0">
                <a:solidFill>
                  <a:schemeClr val="tx1"/>
                </a:solidFill>
                <a:latin typeface="Meiryo UI" panose="020B0604030504040204" pitchFamily="50" charset="-128"/>
                <a:ea typeface="Meiryo UI" panose="020B0604030504040204" pitchFamily="50" charset="-128"/>
              </a:rPr>
              <a:t>　　３　その他、相談支援専門員の業務に関し十分な知識と経験を有する者であり、大阪府又は市町村が適当と認める者であること。</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申込方法</a:t>
            </a:r>
            <a:r>
              <a:rPr lang="en-US" altLang="ja-JP" sz="1200" dirty="0">
                <a:solidFill>
                  <a:schemeClr val="tx1"/>
                </a:solidFill>
                <a:latin typeface="Meiryo UI" panose="020B0604030504040204" pitchFamily="50" charset="-128"/>
                <a:ea typeface="Meiryo UI" panose="020B0604030504040204" pitchFamily="50" charset="-128"/>
              </a:rPr>
              <a:t>】</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市町村からの推薦によるものとする。</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・上記「主任相談支援専門員の役割」を担うことが適当と認める者を大阪府に推薦する。</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・原則として、市町村</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名の推薦とするが、やむを得ない場合は複数名の推薦も可とする。 なお、その場合は受講者の経歴等を考慮し、定員</a:t>
            </a:r>
            <a:r>
              <a:rPr lang="en-US" altLang="ja-JP" sz="1200" dirty="0">
                <a:solidFill>
                  <a:schemeClr val="tx1"/>
                </a:solidFill>
                <a:latin typeface="Meiryo UI" panose="020B0604030504040204" pitchFamily="50" charset="-128"/>
                <a:ea typeface="Meiryo UI" panose="020B0604030504040204" pitchFamily="50" charset="-128"/>
              </a:rPr>
              <a:t>(50</a:t>
            </a:r>
            <a:r>
              <a:rPr lang="ja-JP" altLang="en-US" sz="1200" dirty="0">
                <a:solidFill>
                  <a:schemeClr val="tx1"/>
                </a:solidFill>
                <a:latin typeface="Meiryo UI" panose="020B0604030504040204" pitchFamily="50" charset="-128"/>
                <a:ea typeface="Meiryo UI" panose="020B0604030504040204" pitchFamily="50" charset="-128"/>
              </a:rPr>
              <a:t>名程度）の範囲内で受講決定を行う。</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7" name="角丸四角形 6"/>
          <p:cNvSpPr/>
          <p:nvPr/>
        </p:nvSpPr>
        <p:spPr>
          <a:xfrm>
            <a:off x="204717" y="1910665"/>
            <a:ext cx="3957851" cy="354843"/>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dirty="0">
                <a:latin typeface="Meiryo UI" panose="020B0604030504040204" pitchFamily="50" charset="-128"/>
                <a:ea typeface="Meiryo UI" panose="020B0604030504040204" pitchFamily="50" charset="-128"/>
              </a:rPr>
              <a:t>❖大阪府主任相談支援専門員養成研修について</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0466835" y="149809"/>
            <a:ext cx="1365776" cy="369332"/>
          </a:xfrm>
          <a:prstGeom prst="rect">
            <a:avLst/>
          </a:prstGeom>
          <a:solidFill>
            <a:schemeClr val="bg1">
              <a:lumMod val="95000"/>
            </a:schemeClr>
          </a:solidFill>
          <a:ln>
            <a:solidFill>
              <a:schemeClr val="tx1"/>
            </a:solidFill>
          </a:ln>
        </p:spPr>
        <p:txBody>
          <a:bodyPr wrap="square" rtlCol="0">
            <a:spAutoFit/>
          </a:bodyPr>
          <a:lstStyle/>
          <a:p>
            <a:pPr algn="ctr"/>
            <a:r>
              <a:rPr lang="ja-JP" altLang="en-US" smtClean="0"/>
              <a:t>参考</a:t>
            </a:r>
            <a:r>
              <a:rPr lang="ja-JP" altLang="en-US" smtClean="0"/>
              <a:t>資料２</a:t>
            </a:r>
            <a:endParaRPr lang="ja-JP" altLang="en-US" dirty="0"/>
          </a:p>
        </p:txBody>
      </p:sp>
      <p:pic>
        <p:nvPicPr>
          <p:cNvPr id="6" name="図 5"/>
          <p:cNvPicPr>
            <a:picLocks noChangeAspect="1"/>
          </p:cNvPicPr>
          <p:nvPr/>
        </p:nvPicPr>
        <p:blipFill>
          <a:blip r:embed="rId3"/>
          <a:stretch>
            <a:fillRect/>
          </a:stretch>
        </p:blipFill>
        <p:spPr>
          <a:xfrm>
            <a:off x="450379" y="5040685"/>
            <a:ext cx="5609231" cy="1718320"/>
          </a:xfrm>
          <a:prstGeom prst="rect">
            <a:avLst/>
          </a:prstGeom>
        </p:spPr>
      </p:pic>
      <p:sp>
        <p:nvSpPr>
          <p:cNvPr id="14" name="角丸四角形 13"/>
          <p:cNvSpPr/>
          <p:nvPr/>
        </p:nvSpPr>
        <p:spPr>
          <a:xfrm>
            <a:off x="189281" y="4640239"/>
            <a:ext cx="6225167" cy="31357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lang="ja-JP" altLang="en-US" sz="1400" b="1" dirty="0">
                <a:latin typeface="Meiryo UI" panose="020B0604030504040204" pitchFamily="50" charset="-128"/>
                <a:ea typeface="Meiryo UI" panose="020B0604030504040204" pitchFamily="50" charset="-128"/>
              </a:rPr>
              <a:t>❖</a:t>
            </a:r>
            <a:r>
              <a:rPr lang="ja-JP" altLang="en-US" sz="1400" b="1" spc="-70" dirty="0">
                <a:latin typeface="Meiryo UI" panose="020B0604030504040204" pitchFamily="50" charset="-128"/>
                <a:ea typeface="Meiryo UI" panose="020B0604030504040204" pitchFamily="50" charset="-128"/>
              </a:rPr>
              <a:t>令和元年度の</a:t>
            </a:r>
            <a:r>
              <a:rPr kumimoji="0" lang="ja-JP" altLang="en-US" sz="1400" b="1" kern="0" spc="-70" dirty="0">
                <a:solidFill>
                  <a:schemeClr val="bg1"/>
                </a:solidFill>
                <a:latin typeface="Meiryo UI" panose="020B0604030504040204" pitchFamily="50" charset="-128"/>
                <a:ea typeface="Meiryo UI" panose="020B0604030504040204" pitchFamily="50" charset="-128"/>
              </a:rPr>
              <a:t>相談支援専門員研修及び主任</a:t>
            </a:r>
            <a:r>
              <a:rPr kumimoji="0" lang="ja-JP" altLang="en-US" sz="1400" b="1" kern="0" spc="-70" dirty="0" smtClean="0">
                <a:solidFill>
                  <a:schemeClr val="bg1"/>
                </a:solidFill>
                <a:latin typeface="Meiryo UI" panose="020B0604030504040204" pitchFamily="50" charset="-128"/>
                <a:ea typeface="Meiryo UI" panose="020B0604030504040204" pitchFamily="50" charset="-128"/>
              </a:rPr>
              <a:t>相談支援専門員</a:t>
            </a:r>
            <a:r>
              <a:rPr kumimoji="0" lang="ja-JP" altLang="en-US" sz="1400" b="1" kern="0" spc="-70" dirty="0">
                <a:solidFill>
                  <a:schemeClr val="bg1"/>
                </a:solidFill>
                <a:latin typeface="Meiryo UI" panose="020B0604030504040204" pitchFamily="50" charset="-128"/>
                <a:ea typeface="Meiryo UI" panose="020B0604030504040204" pitchFamily="50" charset="-128"/>
              </a:rPr>
              <a:t>養成研修のイメージ</a:t>
            </a:r>
          </a:p>
        </p:txBody>
      </p:sp>
      <p:sp>
        <p:nvSpPr>
          <p:cNvPr id="15" name="正方形/長方形 14"/>
          <p:cNvSpPr/>
          <p:nvPr/>
        </p:nvSpPr>
        <p:spPr>
          <a:xfrm>
            <a:off x="6603576" y="4940165"/>
            <a:ext cx="5355483" cy="1805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➢実施時期：令和元年</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rPr>
              <a:t>11</a:t>
            </a:r>
            <a:r>
              <a:rPr lang="ja-JP" altLang="en-US" sz="1200" dirty="0">
                <a:solidFill>
                  <a:schemeClr val="tx1"/>
                </a:solidFill>
                <a:latin typeface="Meiryo UI" panose="020B0604030504040204" pitchFamily="50" charset="-128"/>
                <a:ea typeface="Meiryo UI" panose="020B0604030504040204" pitchFamily="50" charset="-128"/>
              </a:rPr>
              <a:t>月の</a:t>
            </a:r>
            <a:r>
              <a:rPr lang="en-US" altLang="ja-JP" sz="1200" dirty="0">
                <a:solidFill>
                  <a:schemeClr val="tx1"/>
                </a:solidFill>
                <a:latin typeface="Meiryo UI" panose="020B0604030504040204" pitchFamily="50" charset="-128"/>
                <a:ea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rPr>
              <a:t>日間</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➢定員：</a:t>
            </a:r>
            <a:r>
              <a:rPr lang="en-US" altLang="ja-JP" sz="1200" dirty="0">
                <a:solidFill>
                  <a:schemeClr val="tx1"/>
                </a:solidFill>
                <a:latin typeface="Meiryo UI" panose="020B0604030504040204" pitchFamily="50" charset="-128"/>
                <a:ea typeface="Meiryo UI" panose="020B0604030504040204" pitchFamily="50" charset="-128"/>
              </a:rPr>
              <a:t>50</a:t>
            </a:r>
            <a:r>
              <a:rPr lang="ja-JP" altLang="en-US" sz="1200" dirty="0">
                <a:solidFill>
                  <a:schemeClr val="tx1"/>
                </a:solidFill>
                <a:latin typeface="Meiryo UI" panose="020B0604030504040204" pitchFamily="50" charset="-128"/>
                <a:ea typeface="Meiryo UI" panose="020B0604030504040204" pitchFamily="50" charset="-128"/>
              </a:rPr>
              <a:t>名程度</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➢カリキュラム（案）</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日目</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主任相談支援専門員の役割、相談支援事業所における運営管理　等</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日目</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人材育成の必要性、演習　等</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rPr>
              <a:t>日目</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スーパービジョンの理論、演習　等</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rPr>
              <a:t>   〔4</a:t>
            </a:r>
            <a:r>
              <a:rPr lang="ja-JP" altLang="en-US" sz="1200" dirty="0">
                <a:solidFill>
                  <a:schemeClr val="tx1"/>
                </a:solidFill>
                <a:latin typeface="Meiryo UI" panose="020B0604030504040204" pitchFamily="50" charset="-128"/>
                <a:ea typeface="Meiryo UI" panose="020B0604030504040204" pitchFamily="50" charset="-128"/>
              </a:rPr>
              <a:t>日目</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地域援助技術の考え方、演習　等</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rPr>
              <a:t>   〔5</a:t>
            </a:r>
            <a:r>
              <a:rPr lang="ja-JP" altLang="en-US" sz="1200" dirty="0">
                <a:solidFill>
                  <a:schemeClr val="tx1"/>
                </a:solidFill>
                <a:latin typeface="Meiryo UI" panose="020B0604030504040204" pitchFamily="50" charset="-128"/>
                <a:ea typeface="Meiryo UI" panose="020B0604030504040204" pitchFamily="50" charset="-128"/>
              </a:rPr>
              <a:t>日目</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基幹相談支援センターにおける地域連携、演習　等</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6589929" y="4640239"/>
            <a:ext cx="4532995" cy="31357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400" b="1" dirty="0">
                <a:latin typeface="Meiryo UI" panose="020B0604030504040204" pitchFamily="50" charset="-128"/>
                <a:ea typeface="Meiryo UI" panose="020B0604030504040204" pitchFamily="50" charset="-128"/>
              </a:rPr>
              <a:t>❖令和元</a:t>
            </a:r>
            <a:r>
              <a:rPr lang="ja-JP" altLang="en-US" sz="1400" b="1" dirty="0" smtClean="0">
                <a:latin typeface="Meiryo UI" panose="020B0604030504040204" pitchFamily="50" charset="-128"/>
                <a:ea typeface="Meiryo UI" panose="020B0604030504040204" pitchFamily="50" charset="-128"/>
              </a:rPr>
              <a:t>年度</a:t>
            </a:r>
            <a:r>
              <a:rPr kumimoji="0" lang="ja-JP" altLang="en-US" sz="1400" b="1" kern="0" dirty="0">
                <a:solidFill>
                  <a:schemeClr val="bg1"/>
                </a:solidFill>
                <a:latin typeface="Meiryo UI" panose="020B0604030504040204" pitchFamily="50" charset="-128"/>
                <a:ea typeface="Meiryo UI" panose="020B0604030504040204" pitchFamily="50" charset="-128"/>
              </a:rPr>
              <a:t>主任</a:t>
            </a:r>
            <a:r>
              <a:rPr kumimoji="0" lang="ja-JP" altLang="en-US" sz="1400" b="1" kern="0" dirty="0" smtClean="0">
                <a:solidFill>
                  <a:schemeClr val="bg1"/>
                </a:solidFill>
                <a:latin typeface="Meiryo UI" panose="020B0604030504040204" pitchFamily="50" charset="-128"/>
                <a:ea typeface="Meiryo UI" panose="020B0604030504040204" pitchFamily="50" charset="-128"/>
              </a:rPr>
              <a:t>相談支援専門員</a:t>
            </a:r>
            <a:r>
              <a:rPr kumimoji="0" lang="ja-JP" altLang="en-US" sz="1400" b="1" kern="0" dirty="0">
                <a:solidFill>
                  <a:schemeClr val="bg1"/>
                </a:solidFill>
                <a:latin typeface="Meiryo UI" panose="020B0604030504040204" pitchFamily="50" charset="-128"/>
                <a:ea typeface="Meiryo UI" panose="020B0604030504040204" pitchFamily="50" charset="-128"/>
              </a:rPr>
              <a:t>養成研修</a:t>
            </a:r>
            <a:r>
              <a:rPr lang="ja-JP" altLang="en-US" sz="1400" b="1" dirty="0" smtClean="0">
                <a:solidFill>
                  <a:schemeClr val="bg1"/>
                </a:solidFill>
                <a:latin typeface="Meiryo UI" panose="020B0604030504040204" pitchFamily="50" charset="-128"/>
                <a:ea typeface="Meiryo UI" panose="020B0604030504040204" pitchFamily="50" charset="-128"/>
              </a:rPr>
              <a:t>実施</a:t>
            </a:r>
            <a:r>
              <a:rPr lang="ja-JP" altLang="en-US" sz="1400" b="1" dirty="0">
                <a:solidFill>
                  <a:schemeClr val="bg1"/>
                </a:solidFill>
                <a:latin typeface="Meiryo UI" panose="020B0604030504040204" pitchFamily="50" charset="-128"/>
                <a:ea typeface="Meiryo UI" panose="020B0604030504040204" pitchFamily="50" charset="-128"/>
              </a:rPr>
              <a:t>概要</a:t>
            </a:r>
          </a:p>
        </p:txBody>
      </p:sp>
    </p:spTree>
    <p:extLst>
      <p:ext uri="{BB962C8B-B14F-4D97-AF65-F5344CB8AC3E}">
        <p14:creationId xmlns:p14="http://schemas.microsoft.com/office/powerpoint/2010/main" val="366177419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a:xfrm>
            <a:off x="528380" y="581204"/>
            <a:ext cx="5567621" cy="5890457"/>
          </a:xfrm>
          <a:prstGeom prst="rect">
            <a:avLst/>
          </a:prstGeom>
          <a:solidFill>
            <a:srgbClr val="FDEFE3"/>
          </a:solidFill>
          <a:ln w="12700">
            <a:prstDash val="dash"/>
          </a:ln>
        </p:spPr>
        <p:style>
          <a:lnRef idx="2">
            <a:schemeClr val="dk1"/>
          </a:lnRef>
          <a:fillRef idx="1">
            <a:schemeClr val="lt1"/>
          </a:fillRef>
          <a:effectRef idx="0">
            <a:schemeClr val="dk1"/>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sp>
        <p:nvSpPr>
          <p:cNvPr id="245" name="正方形/長方形 244"/>
          <p:cNvSpPr/>
          <p:nvPr/>
        </p:nvSpPr>
        <p:spPr>
          <a:xfrm>
            <a:off x="6082555" y="525875"/>
            <a:ext cx="5616563" cy="5945784"/>
          </a:xfrm>
          <a:prstGeom prst="rect">
            <a:avLst/>
          </a:prstGeom>
          <a:solidFill>
            <a:srgbClr val="F2F5EB"/>
          </a:solidFill>
          <a:ln w="12700">
            <a:prstDash val="dash"/>
          </a:ln>
        </p:spPr>
        <p:style>
          <a:lnRef idx="2">
            <a:schemeClr val="dk1"/>
          </a:lnRef>
          <a:fillRef idx="1">
            <a:schemeClr val="lt1"/>
          </a:fillRef>
          <a:effectRef idx="0">
            <a:schemeClr val="dk1"/>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sp>
        <p:nvSpPr>
          <p:cNvPr id="41" name="二等辺三角形 40"/>
          <p:cNvSpPr/>
          <p:nvPr/>
        </p:nvSpPr>
        <p:spPr>
          <a:xfrm>
            <a:off x="1559496" y="3815895"/>
            <a:ext cx="9108504" cy="2655763"/>
          </a:xfrm>
          <a:prstGeom prst="triangle">
            <a:avLst>
              <a:gd name="adj" fmla="val 75196"/>
            </a:avLst>
          </a:prstGeom>
          <a:solidFill>
            <a:srgbClr val="ECE7F1"/>
          </a:solidFill>
          <a:ln w="12700">
            <a:prstDash val="dash"/>
          </a:ln>
        </p:spPr>
        <p:style>
          <a:lnRef idx="2">
            <a:schemeClr val="dk1"/>
          </a:lnRef>
          <a:fillRef idx="1">
            <a:schemeClr val="lt1"/>
          </a:fillRef>
          <a:effectRef idx="0">
            <a:schemeClr val="dk1"/>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cxnSp>
        <p:nvCxnSpPr>
          <p:cNvPr id="109" name="直線矢印コネクタ 108"/>
          <p:cNvCxnSpPr/>
          <p:nvPr/>
        </p:nvCxnSpPr>
        <p:spPr>
          <a:xfrm flipH="1">
            <a:off x="9106524" y="2071708"/>
            <a:ext cx="403355" cy="324434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1043" name="Picture 8" descr="家　イラスト 無料 に対する画像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9720" y="780610"/>
            <a:ext cx="1281984" cy="976431"/>
          </a:xfrm>
          <a:prstGeom prst="rect">
            <a:avLst/>
          </a:prstGeom>
          <a:noFill/>
          <a:effectLst>
            <a:softEdge rad="63500"/>
          </a:effectLst>
          <a:extLst>
            <a:ext uri="{909E8E84-426E-40dd-AFC4-6F175D3DCCD1}">
              <a14:hiddenFill xmlns:a14="http://schemas.microsoft.com/office/drawing/2010/main" xmlns="">
                <a:solidFill>
                  <a:srgbClr val="FFFFFF"/>
                </a:solidFill>
              </a14:hiddenFill>
            </a:ext>
          </a:extLst>
        </p:spPr>
      </p:pic>
      <p:pic>
        <p:nvPicPr>
          <p:cNvPr id="164" name="Picture 4" descr="施設 イラスト 無料 に対する画像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00259" y="5258490"/>
            <a:ext cx="1154981" cy="861679"/>
          </a:xfrm>
          <a:prstGeom prst="rect">
            <a:avLst/>
          </a:prstGeom>
          <a:noFill/>
          <a:effectLst>
            <a:softEdge rad="63500"/>
          </a:effectLst>
          <a:extLst>
            <a:ext uri="{909E8E84-426E-40dd-AFC4-6F175D3DCCD1}">
              <a14:hiddenFill xmlns:a14="http://schemas.microsoft.com/office/drawing/2010/main" xmlns="">
                <a:solidFill>
                  <a:srgbClr val="FFFFFF"/>
                </a:solidFill>
              </a14:hiddenFill>
            </a:ext>
          </a:extLst>
        </p:spPr>
      </p:pic>
      <p:sp>
        <p:nvSpPr>
          <p:cNvPr id="107" name="ドーナツ 106"/>
          <p:cNvSpPr/>
          <p:nvPr/>
        </p:nvSpPr>
        <p:spPr>
          <a:xfrm>
            <a:off x="3006691" y="1208590"/>
            <a:ext cx="6180435" cy="4121071"/>
          </a:xfrm>
          <a:prstGeom prst="donut">
            <a:avLst>
              <a:gd name="adj" fmla="val 45072"/>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defRPr/>
            </a:pPr>
            <a:r>
              <a:rPr lang="ja-JP" altLang="en-US">
                <a:solidFill>
                  <a:prstClr val="black"/>
                </a:solidFill>
                <a:latin typeface="Calibri" panose="020F0502020204030204"/>
                <a:ea typeface="游ゴシック" panose="020B0400000000000000" pitchFamily="50" charset="-128"/>
              </a:rPr>
              <a:t>Ｆ</a:t>
            </a:r>
          </a:p>
        </p:txBody>
      </p:sp>
      <p:sp>
        <p:nvSpPr>
          <p:cNvPr id="2" name="タイトル 1"/>
          <p:cNvSpPr>
            <a:spLocks noGrp="1"/>
          </p:cNvSpPr>
          <p:nvPr>
            <p:ph type="title"/>
          </p:nvPr>
        </p:nvSpPr>
        <p:spPr>
          <a:xfrm>
            <a:off x="2008664" y="130281"/>
            <a:ext cx="8229600" cy="252963"/>
          </a:xfrm>
        </p:spPr>
        <p:txBody>
          <a:bodyPr>
            <a:noAutofit/>
          </a:bodyPr>
          <a:lstStyle/>
          <a:p>
            <a:pPr algn="ctr"/>
            <a:r>
              <a:rPr lang="ja-JP" altLang="en-US" sz="2215" b="1" dirty="0"/>
              <a:t>相談支援の体制充実及び質の向上による効果（イメージ）</a:t>
            </a:r>
          </a:p>
        </p:txBody>
      </p:sp>
      <p:sp>
        <p:nvSpPr>
          <p:cNvPr id="4" name="スライド番号プレースホルダー 3"/>
          <p:cNvSpPr>
            <a:spLocks noGrp="1"/>
          </p:cNvSpPr>
          <p:nvPr>
            <p:ph type="sldNum" sz="quarter" idx="12"/>
          </p:nvPr>
        </p:nvSpPr>
        <p:spPr>
          <a:xfrm>
            <a:off x="6155980" y="6526989"/>
            <a:ext cx="5524901" cy="436012"/>
          </a:xfrm>
        </p:spPr>
        <p:txBody>
          <a:bodyPr/>
          <a:lstStyle/>
          <a:p>
            <a:pPr algn="l">
              <a:defRPr/>
            </a:pPr>
            <a:r>
              <a:rPr lang="zh-TW" altLang="en-US" b="1" dirty="0">
                <a:solidFill>
                  <a:prstClr val="black">
                    <a:tint val="75000"/>
                  </a:prstClr>
                </a:solidFill>
                <a:latin typeface="Calibri" panose="020F0502020204030204"/>
                <a:ea typeface="游ゴシック" panose="020B0400000000000000" pitchFamily="50" charset="-128"/>
              </a:rPr>
              <a:t>（厚生労働省障害保健福祉関係会議：平成</a:t>
            </a:r>
            <a:r>
              <a:rPr lang="en-US" altLang="zh-TW" b="1" dirty="0">
                <a:solidFill>
                  <a:prstClr val="black">
                    <a:tint val="75000"/>
                  </a:prstClr>
                </a:solidFill>
                <a:latin typeface="Calibri" panose="020F0502020204030204"/>
                <a:ea typeface="游ゴシック" panose="020B0400000000000000" pitchFamily="50" charset="-128"/>
              </a:rPr>
              <a:t>30</a:t>
            </a:r>
            <a:r>
              <a:rPr lang="zh-TW" altLang="en-US" b="1" dirty="0">
                <a:solidFill>
                  <a:prstClr val="black">
                    <a:tint val="75000"/>
                  </a:prstClr>
                </a:solidFill>
                <a:latin typeface="Calibri" panose="020F0502020204030204"/>
                <a:ea typeface="游ゴシック" panose="020B0400000000000000" pitchFamily="50" charset="-128"/>
              </a:rPr>
              <a:t>年</a:t>
            </a:r>
            <a:r>
              <a:rPr lang="en-US" altLang="zh-TW" b="1" dirty="0">
                <a:solidFill>
                  <a:prstClr val="black">
                    <a:tint val="75000"/>
                  </a:prstClr>
                </a:solidFill>
                <a:latin typeface="Calibri" panose="020F0502020204030204"/>
                <a:ea typeface="游ゴシック" panose="020B0400000000000000" pitchFamily="50" charset="-128"/>
              </a:rPr>
              <a:t>3</a:t>
            </a:r>
            <a:r>
              <a:rPr lang="zh-TW" altLang="en-US" b="1" dirty="0">
                <a:solidFill>
                  <a:prstClr val="black">
                    <a:tint val="75000"/>
                  </a:prstClr>
                </a:solidFill>
                <a:latin typeface="Calibri" panose="020F0502020204030204"/>
                <a:ea typeface="游ゴシック" panose="020B0400000000000000" pitchFamily="50" charset="-128"/>
              </a:rPr>
              <a:t>月</a:t>
            </a:r>
            <a:r>
              <a:rPr lang="en-US" altLang="zh-TW" b="1" dirty="0">
                <a:solidFill>
                  <a:prstClr val="black">
                    <a:tint val="75000"/>
                  </a:prstClr>
                </a:solidFill>
                <a:latin typeface="Calibri" panose="020F0502020204030204"/>
                <a:ea typeface="游ゴシック" panose="020B0400000000000000" pitchFamily="50" charset="-128"/>
              </a:rPr>
              <a:t>14</a:t>
            </a:r>
            <a:r>
              <a:rPr lang="zh-TW" altLang="en-US" b="1" dirty="0">
                <a:solidFill>
                  <a:prstClr val="black">
                    <a:tint val="75000"/>
                  </a:prstClr>
                </a:solidFill>
                <a:latin typeface="Calibri" panose="020F0502020204030204"/>
                <a:ea typeface="游ゴシック" panose="020B0400000000000000" pitchFamily="50" charset="-128"/>
              </a:rPr>
              <a:t>日主管課長会議 </a:t>
            </a:r>
            <a:r>
              <a:rPr lang="ja-JP" altLang="en-US" b="1" dirty="0">
                <a:solidFill>
                  <a:prstClr val="black">
                    <a:tint val="75000"/>
                  </a:prstClr>
                </a:solidFill>
                <a:latin typeface="Calibri" panose="020F0502020204030204"/>
                <a:ea typeface="游ゴシック" panose="020B0400000000000000" pitchFamily="50" charset="-128"/>
              </a:rPr>
              <a:t>関連</a:t>
            </a:r>
            <a:r>
              <a:rPr lang="zh-TW" altLang="en-US" b="1" dirty="0" smtClean="0">
                <a:solidFill>
                  <a:prstClr val="black">
                    <a:tint val="75000"/>
                  </a:prstClr>
                </a:solidFill>
                <a:latin typeface="Calibri" panose="020F0502020204030204"/>
                <a:ea typeface="游ゴシック" panose="020B0400000000000000" pitchFamily="50" charset="-128"/>
              </a:rPr>
              <a:t>資料）</a:t>
            </a:r>
            <a:endParaRPr lang="zh-TW" altLang="en-US" b="1" dirty="0">
              <a:solidFill>
                <a:prstClr val="black">
                  <a:tint val="75000"/>
                </a:prstClr>
              </a:solidFill>
              <a:latin typeface="Calibri" panose="020F0502020204030204"/>
              <a:ea typeface="游ゴシック" panose="020B0400000000000000" pitchFamily="50" charset="-128"/>
            </a:endParaRPr>
          </a:p>
          <a:p>
            <a:pPr algn="l">
              <a:defRPr/>
            </a:pPr>
            <a:endParaRPr lang="en-US" altLang="ja-JP" dirty="0">
              <a:solidFill>
                <a:prstClr val="black">
                  <a:tint val="75000"/>
                </a:prstClr>
              </a:solidFill>
              <a:latin typeface="Calibri" panose="020F0502020204030204"/>
              <a:ea typeface="游ゴシック" panose="020B0400000000000000" pitchFamily="50" charset="-128"/>
            </a:endParaRPr>
          </a:p>
        </p:txBody>
      </p:sp>
      <p:sp>
        <p:nvSpPr>
          <p:cNvPr id="6" name="円/楕円 5"/>
          <p:cNvSpPr/>
          <p:nvPr/>
        </p:nvSpPr>
        <p:spPr>
          <a:xfrm>
            <a:off x="4943873" y="2578475"/>
            <a:ext cx="2440647" cy="1459111"/>
          </a:xfrm>
          <a:prstGeom prst="ellipse">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pPr algn="ctr">
              <a:defRPr/>
            </a:pPr>
            <a:endParaRPr lang="ja-JP" altLang="en-US" sz="1477">
              <a:solidFill>
                <a:prstClr val="black"/>
              </a:solidFill>
              <a:latin typeface="Calibri" panose="020F0502020204030204"/>
              <a:ea typeface="游ゴシック" panose="020B0400000000000000" pitchFamily="50" charset="-128"/>
            </a:endParaRPr>
          </a:p>
        </p:txBody>
      </p:sp>
      <p:sp>
        <p:nvSpPr>
          <p:cNvPr id="8" name="テキスト ボックス 7"/>
          <p:cNvSpPr txBox="1"/>
          <p:nvPr/>
        </p:nvSpPr>
        <p:spPr>
          <a:xfrm>
            <a:off x="5190024" y="2554272"/>
            <a:ext cx="2115379" cy="291170"/>
          </a:xfrm>
          <a:prstGeom prst="rect">
            <a:avLst/>
          </a:prstGeom>
          <a:noFill/>
        </p:spPr>
        <p:txBody>
          <a:bodyPr wrap="square" rtlCol="0">
            <a:spAutoFit/>
          </a:bodyPr>
          <a:lstStyle/>
          <a:p>
            <a:pPr>
              <a:defRPr/>
            </a:pPr>
            <a:r>
              <a:rPr lang="ja-JP" altLang="en-US" sz="1292" b="1" dirty="0">
                <a:solidFill>
                  <a:prstClr val="black"/>
                </a:solidFill>
                <a:latin typeface="HG丸ｺﾞｼｯｸM-PRO" panose="020F0600000000000000" pitchFamily="50" charset="-128"/>
                <a:ea typeface="HG丸ｺﾞｼｯｸM-PRO" panose="020F0600000000000000" pitchFamily="50" charset="-128"/>
              </a:rPr>
              <a:t>基幹相談支援センター</a:t>
            </a:r>
          </a:p>
        </p:txBody>
      </p:sp>
      <p:grpSp>
        <p:nvGrpSpPr>
          <p:cNvPr id="1053" name="グループ化 1052"/>
          <p:cNvGrpSpPr/>
          <p:nvPr/>
        </p:nvGrpSpPr>
        <p:grpSpPr>
          <a:xfrm>
            <a:off x="5463663" y="2777683"/>
            <a:ext cx="1296147" cy="660064"/>
            <a:chOff x="3707903" y="2572784"/>
            <a:chExt cx="1800200" cy="984079"/>
          </a:xfrm>
        </p:grpSpPr>
        <p:grpSp>
          <p:nvGrpSpPr>
            <p:cNvPr id="12" name="グループ化 11"/>
            <p:cNvGrpSpPr/>
            <p:nvPr/>
          </p:nvGrpSpPr>
          <p:grpSpPr>
            <a:xfrm>
              <a:off x="4355976" y="2572784"/>
              <a:ext cx="517074" cy="976880"/>
              <a:chOff x="2751618" y="3030104"/>
              <a:chExt cx="449673" cy="954214"/>
            </a:xfrm>
          </p:grpSpPr>
          <p:sp>
            <p:nvSpPr>
              <p:cNvPr id="14" name="円/楕円 13"/>
              <p:cNvSpPr/>
              <p:nvPr/>
            </p:nvSpPr>
            <p:spPr>
              <a:xfrm>
                <a:off x="2787162" y="3030104"/>
                <a:ext cx="373141" cy="38880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15" name="台形 14"/>
              <p:cNvSpPr/>
              <p:nvPr/>
            </p:nvSpPr>
            <p:spPr>
              <a:xfrm rot="10800000">
                <a:off x="2751618" y="3424789"/>
                <a:ext cx="449673" cy="559529"/>
              </a:xfrm>
              <a:prstGeom prst="trapezoi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grpSp>
          <p:nvGrpSpPr>
            <p:cNvPr id="35" name="グループ化 34"/>
            <p:cNvGrpSpPr/>
            <p:nvPr/>
          </p:nvGrpSpPr>
          <p:grpSpPr>
            <a:xfrm>
              <a:off x="5022094" y="2617003"/>
              <a:ext cx="486009" cy="928219"/>
              <a:chOff x="4993834" y="3323487"/>
              <a:chExt cx="591072" cy="1068336"/>
            </a:xfrm>
          </p:grpSpPr>
          <p:grpSp>
            <p:nvGrpSpPr>
              <p:cNvPr id="22" name="グループ化 21"/>
              <p:cNvGrpSpPr/>
              <p:nvPr/>
            </p:nvGrpSpPr>
            <p:grpSpPr>
              <a:xfrm>
                <a:off x="4993834" y="3323487"/>
                <a:ext cx="591072" cy="966907"/>
                <a:chOff x="2726832" y="3026509"/>
                <a:chExt cx="499066" cy="883308"/>
              </a:xfrm>
            </p:grpSpPr>
            <p:sp>
              <p:nvSpPr>
                <p:cNvPr id="24" name="円/楕円 23"/>
                <p:cNvSpPr/>
                <p:nvPr/>
              </p:nvSpPr>
              <p:spPr>
                <a:xfrm>
                  <a:off x="2762380" y="3026509"/>
                  <a:ext cx="414129" cy="38880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sp>
              <p:nvSpPr>
                <p:cNvPr id="25" name="台形 24"/>
                <p:cNvSpPr/>
                <p:nvPr/>
              </p:nvSpPr>
              <p:spPr>
                <a:xfrm rot="10800000">
                  <a:off x="2726832" y="3350288"/>
                  <a:ext cx="499066" cy="559529"/>
                </a:xfrm>
                <a:prstGeom prst="trapezoid">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369">
                    <a:solidFill>
                      <a:prstClr val="black"/>
                    </a:solidFill>
                    <a:latin typeface="Calibri" panose="020F0502020204030204"/>
                    <a:ea typeface="游ゴシック" panose="020B0400000000000000" pitchFamily="50" charset="-128"/>
                  </a:endParaRPr>
                </a:p>
              </p:txBody>
            </p:sp>
          </p:grpSp>
          <p:sp>
            <p:nvSpPr>
              <p:cNvPr id="31" name="テキスト ボックス 30"/>
              <p:cNvSpPr txBox="1"/>
              <p:nvPr/>
            </p:nvSpPr>
            <p:spPr>
              <a:xfrm>
                <a:off x="5072715" y="3640382"/>
                <a:ext cx="456190" cy="751441"/>
              </a:xfrm>
              <a:prstGeom prst="rect">
                <a:avLst/>
              </a:prstGeom>
              <a:noFill/>
            </p:spPr>
            <p:txBody>
              <a:bodyPr vert="eaVert" wrap="square" rtlCol="0">
                <a:spAutoFit/>
              </a:bodyPr>
              <a:lstStyle/>
              <a:p>
                <a:pPr>
                  <a:defRPr/>
                </a:pPr>
                <a:r>
                  <a:rPr lang="ja-JP" altLang="en-US" sz="555" dirty="0">
                    <a:solidFill>
                      <a:prstClr val="black"/>
                    </a:solidFill>
                    <a:latin typeface="Calibri" panose="020F0502020204030204"/>
                    <a:ea typeface="游ゴシック" panose="020B0400000000000000" pitchFamily="50" charset="-128"/>
                  </a:rPr>
                  <a:t>社福士等</a:t>
                </a:r>
              </a:p>
            </p:txBody>
          </p:sp>
        </p:grpSp>
        <p:grpSp>
          <p:nvGrpSpPr>
            <p:cNvPr id="34" name="グループ化 33"/>
            <p:cNvGrpSpPr/>
            <p:nvPr/>
          </p:nvGrpSpPr>
          <p:grpSpPr>
            <a:xfrm>
              <a:off x="3707903" y="2617002"/>
              <a:ext cx="486009" cy="865212"/>
              <a:chOff x="3736579" y="3301548"/>
              <a:chExt cx="591072" cy="995818"/>
            </a:xfrm>
          </p:grpSpPr>
          <p:grpSp>
            <p:nvGrpSpPr>
              <p:cNvPr id="27" name="グループ化 26"/>
              <p:cNvGrpSpPr/>
              <p:nvPr/>
            </p:nvGrpSpPr>
            <p:grpSpPr>
              <a:xfrm>
                <a:off x="3736579" y="3301548"/>
                <a:ext cx="591072" cy="966908"/>
                <a:chOff x="2726836" y="3026509"/>
                <a:chExt cx="499067" cy="883309"/>
              </a:xfrm>
            </p:grpSpPr>
            <p:sp>
              <p:nvSpPr>
                <p:cNvPr id="29" name="円/楕円 28"/>
                <p:cNvSpPr/>
                <p:nvPr/>
              </p:nvSpPr>
              <p:spPr>
                <a:xfrm>
                  <a:off x="2762380" y="3026509"/>
                  <a:ext cx="414128" cy="38880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sp>
              <p:nvSpPr>
                <p:cNvPr id="30" name="台形 29"/>
                <p:cNvSpPr/>
                <p:nvPr/>
              </p:nvSpPr>
              <p:spPr>
                <a:xfrm rot="10800000">
                  <a:off x="2726836" y="3350289"/>
                  <a:ext cx="499067" cy="559529"/>
                </a:xfrm>
                <a:prstGeom prst="trapezoid">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grpSp>
          <p:sp>
            <p:nvSpPr>
              <p:cNvPr id="32" name="テキスト ボックス 31"/>
              <p:cNvSpPr txBox="1"/>
              <p:nvPr/>
            </p:nvSpPr>
            <p:spPr>
              <a:xfrm>
                <a:off x="3781324" y="3655971"/>
                <a:ext cx="504062" cy="641395"/>
              </a:xfrm>
              <a:prstGeom prst="rect">
                <a:avLst/>
              </a:prstGeom>
              <a:noFill/>
            </p:spPr>
            <p:txBody>
              <a:bodyPr vert="eaVert" wrap="square" rtlCol="0">
                <a:spAutoFit/>
              </a:bodyPr>
              <a:lstStyle/>
              <a:p>
                <a:pPr>
                  <a:defRPr/>
                </a:pPr>
                <a:r>
                  <a:rPr lang="ja-JP" altLang="en-US" sz="739">
                    <a:solidFill>
                      <a:prstClr val="black"/>
                    </a:solidFill>
                    <a:latin typeface="Calibri" panose="020F0502020204030204"/>
                    <a:ea typeface="游ゴシック" panose="020B0400000000000000" pitchFamily="50" charset="-128"/>
                  </a:rPr>
                  <a:t>保健師</a:t>
                </a:r>
              </a:p>
            </p:txBody>
          </p:sp>
        </p:grpSp>
        <p:sp>
          <p:nvSpPr>
            <p:cNvPr id="33" name="テキスト ボックス 32"/>
            <p:cNvSpPr txBox="1"/>
            <p:nvPr/>
          </p:nvSpPr>
          <p:spPr>
            <a:xfrm>
              <a:off x="4079580" y="3052118"/>
              <a:ext cx="1129600" cy="504745"/>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vert="horz" wrap="square" rtlCol="0">
              <a:spAutoFit/>
            </a:bodyPr>
            <a:lstStyle/>
            <a:p>
              <a:pPr algn="ctr">
                <a:defRPr/>
              </a:pPr>
              <a:r>
                <a:rPr lang="ja-JP" altLang="en-US" sz="800" b="1" dirty="0">
                  <a:solidFill>
                    <a:prstClr val="black"/>
                  </a:solidFill>
                  <a:latin typeface="Calibri" panose="020F0502020204030204"/>
                  <a:ea typeface="游ゴシック" panose="020B0400000000000000" pitchFamily="50" charset="-128"/>
                </a:rPr>
                <a:t>主任相談支援専門員</a:t>
              </a:r>
            </a:p>
          </p:txBody>
        </p:sp>
      </p:grpSp>
      <p:sp>
        <p:nvSpPr>
          <p:cNvPr id="110" name="テキスト ボックス 109"/>
          <p:cNvSpPr txBox="1"/>
          <p:nvPr/>
        </p:nvSpPr>
        <p:spPr>
          <a:xfrm>
            <a:off x="4702577" y="1378830"/>
            <a:ext cx="2867239" cy="89300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defRPr/>
            </a:pPr>
            <a:r>
              <a:rPr lang="ja-JP" altLang="en-US" sz="1100" dirty="0">
                <a:solidFill>
                  <a:prstClr val="black"/>
                </a:solidFill>
                <a:latin typeface="Calibri" panose="020F0502020204030204"/>
                <a:ea typeface="游ゴシック" panose="020B0400000000000000" pitchFamily="50" charset="-128"/>
              </a:rPr>
              <a:t>計画相談支援の充実（報酬改定）</a:t>
            </a:r>
            <a:endParaRPr lang="en-US" altLang="ja-JP" sz="1100" dirty="0">
              <a:solidFill>
                <a:prstClr val="black"/>
              </a:solidFill>
              <a:latin typeface="Calibri" panose="020F0502020204030204"/>
              <a:ea typeface="游ゴシック" panose="020B0400000000000000" pitchFamily="50" charset="-128"/>
            </a:endParaRPr>
          </a:p>
          <a:p>
            <a:pPr marL="165589" indent="-165589">
              <a:buFont typeface="Wingdings" panose="05000000000000000000" pitchFamily="2" charset="2"/>
              <a:buChar char="Ø"/>
              <a:defRPr/>
            </a:pPr>
            <a:r>
              <a:rPr lang="ja-JP" altLang="en-US" sz="1015" dirty="0">
                <a:solidFill>
                  <a:prstClr val="black"/>
                </a:solidFill>
                <a:latin typeface="Calibri" panose="020F0502020204030204"/>
                <a:ea typeface="游ゴシック" panose="020B0400000000000000" pitchFamily="50" charset="-128"/>
              </a:rPr>
              <a:t>モニタリング頻度の増加</a:t>
            </a:r>
            <a:endParaRPr lang="en-US" altLang="ja-JP" sz="1015" dirty="0">
              <a:solidFill>
                <a:prstClr val="black"/>
              </a:solidFill>
              <a:latin typeface="Calibri" panose="020F0502020204030204"/>
              <a:ea typeface="游ゴシック" panose="020B0400000000000000" pitchFamily="50" charset="-128"/>
            </a:endParaRPr>
          </a:p>
          <a:p>
            <a:pPr marL="165589" indent="-165589">
              <a:buFont typeface="Wingdings" panose="05000000000000000000" pitchFamily="2" charset="2"/>
              <a:buChar char="Ø"/>
              <a:defRPr/>
            </a:pPr>
            <a:r>
              <a:rPr lang="ja-JP" altLang="en-US" sz="1015" dirty="0">
                <a:solidFill>
                  <a:prstClr val="black"/>
                </a:solidFill>
                <a:latin typeface="Calibri" panose="020F0502020204030204"/>
                <a:ea typeface="游ゴシック" panose="020B0400000000000000" pitchFamily="50" charset="-128"/>
              </a:rPr>
              <a:t>特定事業所加算の充実と緩和</a:t>
            </a:r>
            <a:endParaRPr lang="en-US" altLang="ja-JP" sz="1015" dirty="0">
              <a:solidFill>
                <a:prstClr val="black"/>
              </a:solidFill>
              <a:latin typeface="Calibri" panose="020F0502020204030204"/>
              <a:ea typeface="游ゴシック" panose="020B0400000000000000" pitchFamily="50" charset="-128"/>
            </a:endParaRPr>
          </a:p>
          <a:p>
            <a:pPr marL="165589" indent="-165589">
              <a:buFont typeface="Wingdings" panose="05000000000000000000" pitchFamily="2" charset="2"/>
              <a:buChar char="Ø"/>
              <a:defRPr/>
            </a:pPr>
            <a:r>
              <a:rPr lang="ja-JP" altLang="en-US" sz="1015" dirty="0">
                <a:solidFill>
                  <a:prstClr val="black"/>
                </a:solidFill>
                <a:latin typeface="Calibri" panose="020F0502020204030204"/>
                <a:ea typeface="游ゴシック" panose="020B0400000000000000" pitchFamily="50" charset="-128"/>
              </a:rPr>
              <a:t>連携および質の確保に対する加算創設</a:t>
            </a:r>
            <a:endParaRPr lang="en-US" altLang="ja-JP" sz="1015" dirty="0">
              <a:solidFill>
                <a:prstClr val="black"/>
              </a:solidFill>
              <a:latin typeface="Calibri" panose="020F0502020204030204"/>
              <a:ea typeface="游ゴシック" panose="020B0400000000000000" pitchFamily="50" charset="-128"/>
            </a:endParaRPr>
          </a:p>
          <a:p>
            <a:pPr>
              <a:defRPr/>
            </a:pPr>
            <a:r>
              <a:rPr lang="ja-JP" altLang="en-US" sz="1108" dirty="0">
                <a:solidFill>
                  <a:prstClr val="black"/>
                </a:solidFill>
                <a:latin typeface="Calibri" panose="020F0502020204030204"/>
                <a:ea typeface="游ゴシック" panose="020B0400000000000000" pitchFamily="50" charset="-128"/>
              </a:rPr>
              <a:t>→体制の安定による質の向上および効率化</a:t>
            </a:r>
            <a:endParaRPr lang="en-US" altLang="ja-JP" sz="1108" dirty="0">
              <a:solidFill>
                <a:prstClr val="black"/>
              </a:solidFill>
              <a:latin typeface="Calibri" panose="020F0502020204030204"/>
              <a:ea typeface="游ゴシック" panose="020B0400000000000000" pitchFamily="50" charset="-128"/>
            </a:endParaRPr>
          </a:p>
        </p:txBody>
      </p:sp>
      <p:pic>
        <p:nvPicPr>
          <p:cNvPr id="1028" name="Picture 4" descr="施設 イラスト 無料 に対する画像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00113" y="799537"/>
            <a:ext cx="1301851" cy="759771"/>
          </a:xfrm>
          <a:prstGeom prst="rect">
            <a:avLst/>
          </a:prstGeom>
          <a:noFill/>
          <a:effectLst>
            <a:softEdge rad="63500"/>
          </a:effectLst>
          <a:extLst>
            <a:ext uri="{909E8E84-426E-40dd-AFC4-6F175D3DCCD1}">
              <a14:hiddenFill xmlns:a14="http://schemas.microsoft.com/office/drawing/2010/main" xmlns="">
                <a:solidFill>
                  <a:srgbClr val="FFFFFF"/>
                </a:solidFill>
              </a14:hiddenFill>
            </a:ext>
          </a:extLst>
        </p:spPr>
      </p:pic>
      <p:pic>
        <p:nvPicPr>
          <p:cNvPr id="1026" name="Picture 2" descr="病院 イラスト 無料 に対する画像結果"/>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86511" y="975469"/>
            <a:ext cx="1331645" cy="868643"/>
          </a:xfrm>
          <a:prstGeom prst="rect">
            <a:avLst/>
          </a:prstGeom>
          <a:noFill/>
          <a:extLst>
            <a:ext uri="{909E8E84-426E-40dd-AFC4-6F175D3DCCD1}">
              <a14:hiddenFill xmlns:a14="http://schemas.microsoft.com/office/drawing/2010/main" xmlns="">
                <a:solidFill>
                  <a:srgbClr val="FFFFFF"/>
                </a:solidFill>
              </a14:hiddenFill>
            </a:ext>
          </a:extLst>
        </p:spPr>
      </p:pic>
      <p:sp>
        <p:nvSpPr>
          <p:cNvPr id="108" name="図形 107"/>
          <p:cNvSpPr/>
          <p:nvPr/>
        </p:nvSpPr>
        <p:spPr>
          <a:xfrm rot="16200000" flipV="1">
            <a:off x="8514112" y="1125418"/>
            <a:ext cx="921565" cy="2757767"/>
          </a:xfrm>
          <a:prstGeom prst="swooshArrow">
            <a:avLst>
              <a:gd name="adj1" fmla="val 16310"/>
              <a:gd name="adj2" fmla="val 24129"/>
            </a:avLst>
          </a:prstGeom>
          <a:scene3d>
            <a:camera prst="perspectiveContrastingRightFacing"/>
            <a:lightRig rig="threePt" dir="t"/>
          </a:scene3d>
        </p:spPr>
        <p:style>
          <a:lnRef idx="1">
            <a:schemeClr val="accent2"/>
          </a:lnRef>
          <a:fillRef idx="2">
            <a:schemeClr val="accent2"/>
          </a:fillRef>
          <a:effectRef idx="1">
            <a:schemeClr val="accent2"/>
          </a:effectRef>
          <a:fontRef idx="minor">
            <a:schemeClr val="dk1"/>
          </a:fontRef>
        </p:style>
      </p:sp>
      <p:sp>
        <p:nvSpPr>
          <p:cNvPr id="114" name="上矢印 113"/>
          <p:cNvSpPr/>
          <p:nvPr/>
        </p:nvSpPr>
        <p:spPr>
          <a:xfrm rot="3211947">
            <a:off x="8690437" y="1383574"/>
            <a:ext cx="507163" cy="588081"/>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defRPr/>
            </a:pPr>
            <a:endParaRPr lang="ja-JP" altLang="en-US">
              <a:solidFill>
                <a:prstClr val="white"/>
              </a:solidFill>
              <a:latin typeface="Calibri" panose="020F0502020204030204"/>
              <a:ea typeface="游ゴシック" panose="020B0400000000000000" pitchFamily="50" charset="-128"/>
            </a:endParaRPr>
          </a:p>
        </p:txBody>
      </p:sp>
      <p:sp>
        <p:nvSpPr>
          <p:cNvPr id="165" name="上矢印 164"/>
          <p:cNvSpPr/>
          <p:nvPr/>
        </p:nvSpPr>
        <p:spPr>
          <a:xfrm rot="7697175">
            <a:off x="8124973" y="4740522"/>
            <a:ext cx="507163" cy="716989"/>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defRPr/>
            </a:pPr>
            <a:endParaRPr lang="ja-JP" altLang="en-US">
              <a:solidFill>
                <a:prstClr val="white"/>
              </a:solidFill>
              <a:latin typeface="Calibri" panose="020F0502020204030204"/>
              <a:ea typeface="游ゴシック" panose="020B0400000000000000" pitchFamily="50" charset="-128"/>
            </a:endParaRPr>
          </a:p>
        </p:txBody>
      </p:sp>
      <p:cxnSp>
        <p:nvCxnSpPr>
          <p:cNvPr id="1031" name="直線矢印コネクタ 1030"/>
          <p:cNvCxnSpPr/>
          <p:nvPr/>
        </p:nvCxnSpPr>
        <p:spPr>
          <a:xfrm flipH="1">
            <a:off x="5553254" y="5632839"/>
            <a:ext cx="2815303"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pic>
        <p:nvPicPr>
          <p:cNvPr id="1032" name="Picture 6" descr="働く イラスト 無料 に対する画像結果"/>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09919" y="5300498"/>
            <a:ext cx="1521700" cy="906959"/>
          </a:xfrm>
          <a:prstGeom prst="rect">
            <a:avLst/>
          </a:prstGeom>
          <a:noFill/>
          <a:extLst>
            <a:ext uri="{909E8E84-426E-40dd-AFC4-6F175D3DCCD1}">
              <a14:hiddenFill xmlns:a14="http://schemas.microsoft.com/office/drawing/2010/main" xmlns="">
                <a:solidFill>
                  <a:srgbClr val="FFFFFF"/>
                </a:solidFill>
              </a14:hiddenFill>
            </a:ext>
          </a:extLst>
        </p:spPr>
      </p:pic>
      <p:sp>
        <p:nvSpPr>
          <p:cNvPr id="172" name="四角形吹き出し 171"/>
          <p:cNvSpPr/>
          <p:nvPr/>
        </p:nvSpPr>
        <p:spPr>
          <a:xfrm>
            <a:off x="5888184" y="5395430"/>
            <a:ext cx="2368056" cy="968567"/>
          </a:xfrm>
          <a:prstGeom prst="wedgeRectCallout">
            <a:avLst>
              <a:gd name="adj1" fmla="val 58783"/>
              <a:gd name="adj2" fmla="val -80182"/>
            </a:avLst>
          </a:prstGeom>
        </p:spPr>
        <p:style>
          <a:lnRef idx="2">
            <a:schemeClr val="accent1"/>
          </a:lnRef>
          <a:fillRef idx="1">
            <a:schemeClr val="lt1"/>
          </a:fillRef>
          <a:effectRef idx="0">
            <a:schemeClr val="accent1"/>
          </a:effectRef>
          <a:fontRef idx="minor">
            <a:schemeClr val="dk1"/>
          </a:fontRef>
        </p:style>
        <p:txBody>
          <a:bodyPr rtlCol="0" anchor="t"/>
          <a:lstStyle/>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事業所マッチングの適正化</a:t>
            </a:r>
            <a:endParaRPr lang="en-US" altLang="ja-JP" sz="969"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サービスの質の向上</a:t>
            </a:r>
            <a:endParaRPr lang="en-US" altLang="ja-JP" sz="969"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就業・生活支援センターとの連携</a:t>
            </a:r>
            <a:endParaRPr lang="en-US" altLang="ja-JP" sz="969"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就労定着支援の活用</a:t>
            </a:r>
            <a:endParaRPr lang="en-US" altLang="ja-JP" sz="969" dirty="0">
              <a:solidFill>
                <a:prstClr val="black"/>
              </a:solidFill>
              <a:latin typeface="Calibri" panose="020F0502020204030204"/>
              <a:ea typeface="游ゴシック" panose="020B0400000000000000" pitchFamily="50" charset="-128"/>
            </a:endParaRPr>
          </a:p>
          <a:p>
            <a:pPr>
              <a:defRPr/>
            </a:pPr>
            <a:r>
              <a:rPr lang="ja-JP" altLang="en-US" sz="1108" b="1" dirty="0">
                <a:solidFill>
                  <a:prstClr val="black"/>
                </a:solidFill>
                <a:latin typeface="Calibri" panose="020F0502020204030204"/>
                <a:ea typeface="游ゴシック" panose="020B0400000000000000" pitchFamily="50" charset="-128"/>
              </a:rPr>
              <a:t>→一般就労への移行および</a:t>
            </a:r>
            <a:endParaRPr lang="en-US" altLang="ja-JP" sz="1108" b="1" dirty="0">
              <a:solidFill>
                <a:prstClr val="black"/>
              </a:solidFill>
              <a:latin typeface="Calibri" panose="020F0502020204030204"/>
              <a:ea typeface="游ゴシック" panose="020B0400000000000000" pitchFamily="50" charset="-128"/>
            </a:endParaRPr>
          </a:p>
          <a:p>
            <a:pPr>
              <a:defRPr/>
            </a:pPr>
            <a:r>
              <a:rPr lang="ja-JP" altLang="en-US" sz="1108" b="1" dirty="0">
                <a:solidFill>
                  <a:prstClr val="black"/>
                </a:solidFill>
                <a:latin typeface="Calibri" panose="020F0502020204030204"/>
                <a:ea typeface="游ゴシック" panose="020B0400000000000000" pitchFamily="50" charset="-128"/>
              </a:rPr>
              <a:t>　　定着者増加　　　　　　　　　</a:t>
            </a:r>
            <a:endParaRPr lang="ja-JP" altLang="en-US" sz="1015" dirty="0">
              <a:solidFill>
                <a:prstClr val="black"/>
              </a:solidFill>
              <a:latin typeface="Calibri" panose="020F0502020204030204"/>
              <a:ea typeface="游ゴシック" panose="020B0400000000000000" pitchFamily="50" charset="-128"/>
            </a:endParaRPr>
          </a:p>
        </p:txBody>
      </p:sp>
      <p:sp>
        <p:nvSpPr>
          <p:cNvPr id="1035" name="テキスト ボックス 1034"/>
          <p:cNvSpPr txBox="1"/>
          <p:nvPr/>
        </p:nvSpPr>
        <p:spPr>
          <a:xfrm>
            <a:off x="8399253" y="6079896"/>
            <a:ext cx="1945223" cy="291170"/>
          </a:xfrm>
          <a:prstGeom prst="rect">
            <a:avLst/>
          </a:prstGeom>
          <a:noFill/>
        </p:spPr>
        <p:txBody>
          <a:bodyPr wrap="square" rtlCol="0">
            <a:spAutoFit/>
          </a:bodyPr>
          <a:lstStyle/>
          <a:p>
            <a:pPr>
              <a:defRPr/>
            </a:pPr>
            <a:r>
              <a:rPr lang="ja-JP" altLang="en-US" sz="1292" dirty="0">
                <a:solidFill>
                  <a:prstClr val="black"/>
                </a:solidFill>
                <a:latin typeface="Calibri" panose="020F0502020204030204"/>
                <a:ea typeface="游ゴシック" panose="020B0400000000000000" pitchFamily="50" charset="-128"/>
              </a:rPr>
              <a:t>（就労支援系事業所）</a:t>
            </a:r>
          </a:p>
        </p:txBody>
      </p:sp>
      <p:cxnSp>
        <p:nvCxnSpPr>
          <p:cNvPr id="176" name="直線矢印コネクタ 175"/>
          <p:cNvCxnSpPr>
            <a:stCxn id="1028" idx="1"/>
          </p:cNvCxnSpPr>
          <p:nvPr/>
        </p:nvCxnSpPr>
        <p:spPr>
          <a:xfrm flipH="1">
            <a:off x="3070608" y="1179423"/>
            <a:ext cx="5529509"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029" name="四角形吹き出し 1028"/>
          <p:cNvSpPr/>
          <p:nvPr/>
        </p:nvSpPr>
        <p:spPr>
          <a:xfrm>
            <a:off x="6164197" y="664097"/>
            <a:ext cx="2313947" cy="648263"/>
          </a:xfrm>
          <a:prstGeom prst="wedgeRectCallout">
            <a:avLst>
              <a:gd name="adj1" fmla="val 68181"/>
              <a:gd name="adj2" fmla="val 105652"/>
            </a:avLst>
          </a:prstGeom>
        </p:spPr>
        <p:style>
          <a:lnRef idx="2">
            <a:schemeClr val="accent1"/>
          </a:lnRef>
          <a:fillRef idx="1">
            <a:schemeClr val="lt1"/>
          </a:fillRef>
          <a:effectRef idx="0">
            <a:schemeClr val="accent1"/>
          </a:effectRef>
          <a:fontRef idx="minor">
            <a:schemeClr val="dk1"/>
          </a:fontRef>
        </p:style>
        <p:txBody>
          <a:bodyPr rtlCol="0" anchor="t"/>
          <a:lstStyle/>
          <a:p>
            <a:pPr marL="158261" indent="-158261">
              <a:buFont typeface="Wingdings" panose="05000000000000000000" pitchFamily="2" charset="2"/>
              <a:buChar char="u"/>
              <a:defRPr/>
            </a:pPr>
            <a:r>
              <a:rPr lang="ja-JP" altLang="en-US" sz="923" dirty="0">
                <a:solidFill>
                  <a:prstClr val="black"/>
                </a:solidFill>
                <a:latin typeface="Calibri" panose="020F0502020204030204"/>
                <a:ea typeface="游ゴシック" panose="020B0400000000000000" pitchFamily="50" charset="-128"/>
              </a:rPr>
              <a:t>虐待の防止・早期発見・早期対応</a:t>
            </a:r>
            <a:endParaRPr lang="en-US" altLang="ja-JP" sz="923"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23" dirty="0">
                <a:solidFill>
                  <a:prstClr val="black"/>
                </a:solidFill>
                <a:latin typeface="Calibri" panose="020F0502020204030204"/>
                <a:ea typeface="游ゴシック" panose="020B0400000000000000" pitchFamily="50" charset="-128"/>
              </a:rPr>
              <a:t>地域移行支援の活用</a:t>
            </a:r>
            <a:endParaRPr lang="en-US" altLang="ja-JP" sz="923"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23" dirty="0">
                <a:solidFill>
                  <a:prstClr val="black"/>
                </a:solidFill>
                <a:latin typeface="Calibri" panose="020F0502020204030204"/>
                <a:ea typeface="游ゴシック" panose="020B0400000000000000" pitchFamily="50" charset="-128"/>
              </a:rPr>
              <a:t>地域移行後の支援調整</a:t>
            </a:r>
            <a:endParaRPr lang="en-US" altLang="ja-JP" sz="923" dirty="0">
              <a:solidFill>
                <a:prstClr val="black"/>
              </a:solidFill>
              <a:latin typeface="Calibri" panose="020F0502020204030204"/>
              <a:ea typeface="游ゴシック" panose="020B0400000000000000" pitchFamily="50" charset="-128"/>
            </a:endParaRPr>
          </a:p>
          <a:p>
            <a:pPr>
              <a:defRPr/>
            </a:pPr>
            <a:r>
              <a:rPr lang="ja-JP" altLang="en-US" sz="1108" b="1" dirty="0">
                <a:solidFill>
                  <a:prstClr val="black"/>
                </a:solidFill>
                <a:latin typeface="Calibri" panose="020F0502020204030204"/>
                <a:ea typeface="游ゴシック" panose="020B0400000000000000" pitchFamily="50" charset="-128"/>
              </a:rPr>
              <a:t>→地域移行者の増加</a:t>
            </a:r>
            <a:endParaRPr lang="en-US" altLang="ja-JP" sz="1108" b="1" dirty="0">
              <a:solidFill>
                <a:prstClr val="black"/>
              </a:solidFill>
              <a:latin typeface="Calibri" panose="020F0502020204030204"/>
              <a:ea typeface="游ゴシック" panose="020B0400000000000000" pitchFamily="50" charset="-128"/>
            </a:endParaRPr>
          </a:p>
        </p:txBody>
      </p:sp>
      <p:sp>
        <p:nvSpPr>
          <p:cNvPr id="1046" name="テキスト ボックス 1045"/>
          <p:cNvSpPr txBox="1"/>
          <p:nvPr/>
        </p:nvSpPr>
        <p:spPr>
          <a:xfrm>
            <a:off x="8400256" y="581201"/>
            <a:ext cx="2347443" cy="369332"/>
          </a:xfrm>
          <a:prstGeom prst="rect">
            <a:avLst/>
          </a:prstGeom>
          <a:noFill/>
        </p:spPr>
        <p:txBody>
          <a:bodyPr wrap="square" rtlCol="0">
            <a:spAutoFit/>
          </a:bodyPr>
          <a:lstStyle/>
          <a:p>
            <a:pPr>
              <a:defRPr/>
            </a:pPr>
            <a:r>
              <a:rPr lang="ja-JP" altLang="en-US" b="1">
                <a:solidFill>
                  <a:prstClr val="black"/>
                </a:solidFill>
                <a:latin typeface="Calibri" panose="020F0502020204030204"/>
                <a:ea typeface="游ゴシック" panose="020B0400000000000000" pitchFamily="50" charset="-128"/>
              </a:rPr>
              <a:t>＜地域移行の促進＞</a:t>
            </a:r>
          </a:p>
        </p:txBody>
      </p:sp>
      <p:sp>
        <p:nvSpPr>
          <p:cNvPr id="186" name="テキスト ボックス 185"/>
          <p:cNvSpPr txBox="1"/>
          <p:nvPr/>
        </p:nvSpPr>
        <p:spPr>
          <a:xfrm>
            <a:off x="2343651" y="6156013"/>
            <a:ext cx="3140791" cy="369332"/>
          </a:xfrm>
          <a:prstGeom prst="rect">
            <a:avLst/>
          </a:prstGeom>
          <a:noFill/>
        </p:spPr>
        <p:txBody>
          <a:bodyPr wrap="square" rtlCol="0">
            <a:spAutoFit/>
          </a:bodyPr>
          <a:lstStyle/>
          <a:p>
            <a:pPr>
              <a:defRPr/>
            </a:pPr>
            <a:r>
              <a:rPr lang="ja-JP" altLang="en-US" b="1">
                <a:solidFill>
                  <a:prstClr val="black"/>
                </a:solidFill>
                <a:latin typeface="Calibri" panose="020F0502020204030204"/>
                <a:ea typeface="游ゴシック" panose="020B0400000000000000" pitchFamily="50" charset="-128"/>
              </a:rPr>
              <a:t>＜一般就労への移行促進＞</a:t>
            </a:r>
          </a:p>
        </p:txBody>
      </p:sp>
      <p:sp>
        <p:nvSpPr>
          <p:cNvPr id="187" name="テキスト ボックス 186"/>
          <p:cNvSpPr txBox="1"/>
          <p:nvPr/>
        </p:nvSpPr>
        <p:spPr>
          <a:xfrm>
            <a:off x="1517891" y="556089"/>
            <a:ext cx="2347443" cy="369332"/>
          </a:xfrm>
          <a:prstGeom prst="rect">
            <a:avLst/>
          </a:prstGeom>
          <a:noFill/>
        </p:spPr>
        <p:txBody>
          <a:bodyPr wrap="square" rtlCol="0">
            <a:spAutoFit/>
          </a:bodyPr>
          <a:lstStyle/>
          <a:p>
            <a:pPr>
              <a:defRPr/>
            </a:pPr>
            <a:r>
              <a:rPr lang="ja-JP" altLang="en-US" b="1">
                <a:solidFill>
                  <a:prstClr val="black"/>
                </a:solidFill>
                <a:latin typeface="Calibri" panose="020F0502020204030204"/>
                <a:ea typeface="游ゴシック" panose="020B0400000000000000" pitchFamily="50" charset="-128"/>
              </a:rPr>
              <a:t>＜地域生活の充実＞</a:t>
            </a:r>
          </a:p>
        </p:txBody>
      </p:sp>
      <p:sp>
        <p:nvSpPr>
          <p:cNvPr id="189" name="図形 188"/>
          <p:cNvSpPr/>
          <p:nvPr/>
        </p:nvSpPr>
        <p:spPr>
          <a:xfrm rot="16200000">
            <a:off x="2741821" y="1026035"/>
            <a:ext cx="1192235" cy="2836803"/>
          </a:xfrm>
          <a:prstGeom prst="swooshArrow">
            <a:avLst>
              <a:gd name="adj1" fmla="val 16310"/>
              <a:gd name="adj2" fmla="val 31370"/>
            </a:avLst>
          </a:prstGeom>
          <a:scene3d>
            <a:camera prst="perspectiveContrastingLeftFacing"/>
            <a:lightRig rig="threePt" dir="t"/>
          </a:scene3d>
        </p:spPr>
        <p:style>
          <a:lnRef idx="1">
            <a:schemeClr val="accent2"/>
          </a:lnRef>
          <a:fillRef idx="2">
            <a:schemeClr val="accent2"/>
          </a:fillRef>
          <a:effectRef idx="1">
            <a:schemeClr val="accent2"/>
          </a:effectRef>
          <a:fontRef idx="minor">
            <a:schemeClr val="dk1"/>
          </a:fontRef>
        </p:style>
      </p:sp>
      <p:sp>
        <p:nvSpPr>
          <p:cNvPr id="195" name="図形 194"/>
          <p:cNvSpPr/>
          <p:nvPr/>
        </p:nvSpPr>
        <p:spPr>
          <a:xfrm rot="16200000" flipH="1">
            <a:off x="2708561" y="2035724"/>
            <a:ext cx="948913" cy="2814989"/>
          </a:xfrm>
          <a:prstGeom prst="swooshArrow">
            <a:avLst>
              <a:gd name="adj1" fmla="val 16310"/>
              <a:gd name="adj2" fmla="val 31370"/>
            </a:avLst>
          </a:prstGeom>
        </p:spPr>
        <p:style>
          <a:lnRef idx="1">
            <a:schemeClr val="accent2"/>
          </a:lnRef>
          <a:fillRef idx="2">
            <a:schemeClr val="accent2"/>
          </a:fillRef>
          <a:effectRef idx="1">
            <a:schemeClr val="accent2"/>
          </a:effectRef>
          <a:fontRef idx="minor">
            <a:schemeClr val="dk1"/>
          </a:fontRef>
        </p:style>
      </p:sp>
      <p:sp>
        <p:nvSpPr>
          <p:cNvPr id="210" name="上矢印 209"/>
          <p:cNvSpPr/>
          <p:nvPr/>
        </p:nvSpPr>
        <p:spPr>
          <a:xfrm rot="18398536">
            <a:off x="2987425" y="1389993"/>
            <a:ext cx="507163" cy="581521"/>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defRPr/>
            </a:pPr>
            <a:endParaRPr lang="ja-JP" altLang="en-US">
              <a:solidFill>
                <a:prstClr val="white"/>
              </a:solidFill>
              <a:latin typeface="Calibri" panose="020F0502020204030204"/>
              <a:ea typeface="游ゴシック" panose="020B0400000000000000" pitchFamily="50" charset="-128"/>
            </a:endParaRPr>
          </a:p>
        </p:txBody>
      </p:sp>
      <p:sp>
        <p:nvSpPr>
          <p:cNvPr id="211" name="四角形吹き出し 210"/>
          <p:cNvSpPr/>
          <p:nvPr/>
        </p:nvSpPr>
        <p:spPr>
          <a:xfrm>
            <a:off x="3809999" y="661886"/>
            <a:ext cx="2230636" cy="655215"/>
          </a:xfrm>
          <a:prstGeom prst="wedgeRectCallout">
            <a:avLst>
              <a:gd name="adj1" fmla="val -76167"/>
              <a:gd name="adj2" fmla="val 118191"/>
            </a:avLst>
          </a:prstGeom>
        </p:spPr>
        <p:style>
          <a:lnRef idx="2">
            <a:schemeClr val="accent1"/>
          </a:lnRef>
          <a:fillRef idx="1">
            <a:schemeClr val="lt1"/>
          </a:fillRef>
          <a:effectRef idx="0">
            <a:schemeClr val="accent1"/>
          </a:effectRef>
          <a:fontRef idx="minor">
            <a:schemeClr val="dk1"/>
          </a:fontRef>
        </p:style>
        <p:txBody>
          <a:bodyPr rtlCol="0" anchor="t"/>
          <a:lstStyle/>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自立生活援助の活用</a:t>
            </a:r>
            <a:endParaRPr lang="en-US" altLang="ja-JP" sz="969"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地域定着支援の活用</a:t>
            </a:r>
            <a:endParaRPr lang="en-US" altLang="ja-JP" sz="969" dirty="0">
              <a:solidFill>
                <a:prstClr val="black"/>
              </a:solidFill>
              <a:latin typeface="Calibri" panose="020F0502020204030204"/>
              <a:ea typeface="游ゴシック" panose="020B0400000000000000" pitchFamily="50" charset="-128"/>
            </a:endParaRPr>
          </a:p>
          <a:p>
            <a:pPr>
              <a:defRPr/>
            </a:pPr>
            <a:r>
              <a:rPr lang="ja-JP" altLang="en-US" sz="1108" b="1" dirty="0">
                <a:solidFill>
                  <a:prstClr val="black"/>
                </a:solidFill>
                <a:latin typeface="Calibri" panose="020F0502020204030204"/>
                <a:ea typeface="游ゴシック" panose="020B0400000000000000" pitchFamily="50" charset="-128"/>
              </a:rPr>
              <a:t>→単身等生活者の増加　</a:t>
            </a:r>
            <a:endParaRPr lang="ja-JP" altLang="en-US" sz="1108" dirty="0">
              <a:solidFill>
                <a:prstClr val="black"/>
              </a:solidFill>
              <a:latin typeface="Calibri" panose="020F0502020204030204"/>
              <a:ea typeface="游ゴシック" panose="020B0400000000000000" pitchFamily="50" charset="-128"/>
            </a:endParaRPr>
          </a:p>
        </p:txBody>
      </p:sp>
      <p:sp>
        <p:nvSpPr>
          <p:cNvPr id="219" name="上矢印 218"/>
          <p:cNvSpPr/>
          <p:nvPr/>
        </p:nvSpPr>
        <p:spPr>
          <a:xfrm rot="14252452">
            <a:off x="3576345" y="4721576"/>
            <a:ext cx="507163" cy="754789"/>
          </a:xfrm>
          <a:prstGeom prst="up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defRPr/>
            </a:pPr>
            <a:endParaRPr lang="ja-JP" altLang="en-US">
              <a:solidFill>
                <a:prstClr val="white"/>
              </a:solidFill>
              <a:latin typeface="Calibri" panose="020F0502020204030204"/>
              <a:ea typeface="游ゴシック" panose="020B0400000000000000" pitchFamily="50" charset="-128"/>
            </a:endParaRPr>
          </a:p>
        </p:txBody>
      </p:sp>
      <p:sp>
        <p:nvSpPr>
          <p:cNvPr id="221" name="円/楕円 220"/>
          <p:cNvSpPr/>
          <p:nvPr/>
        </p:nvSpPr>
        <p:spPr>
          <a:xfrm>
            <a:off x="7770838" y="1711173"/>
            <a:ext cx="1401165" cy="96000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nvGrpSpPr>
          <p:cNvPr id="222" name="グループ化 221"/>
          <p:cNvGrpSpPr/>
          <p:nvPr/>
        </p:nvGrpSpPr>
        <p:grpSpPr>
          <a:xfrm>
            <a:off x="8276381" y="2122943"/>
            <a:ext cx="281907" cy="416900"/>
            <a:chOff x="2314036" y="2942511"/>
            <a:chExt cx="499066" cy="967306"/>
          </a:xfrm>
        </p:grpSpPr>
        <p:sp>
          <p:nvSpPr>
            <p:cNvPr id="229" name="円/楕円 228"/>
            <p:cNvSpPr/>
            <p:nvPr/>
          </p:nvSpPr>
          <p:spPr>
            <a:xfrm>
              <a:off x="2349584" y="2942511"/>
              <a:ext cx="414128" cy="38880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sp>
          <p:nvSpPr>
            <p:cNvPr id="230" name="台形 229"/>
            <p:cNvSpPr/>
            <p:nvPr/>
          </p:nvSpPr>
          <p:spPr>
            <a:xfrm rot="10800000">
              <a:off x="2314036" y="3350288"/>
              <a:ext cx="499066" cy="559529"/>
            </a:xfrm>
            <a:prstGeom prst="trapezoid">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grpSp>
      <p:grpSp>
        <p:nvGrpSpPr>
          <p:cNvPr id="225" name="グループ化 224"/>
          <p:cNvGrpSpPr/>
          <p:nvPr/>
        </p:nvGrpSpPr>
        <p:grpSpPr>
          <a:xfrm>
            <a:off x="7957131" y="2088855"/>
            <a:ext cx="280284" cy="475863"/>
            <a:chOff x="2313842" y="2992405"/>
            <a:chExt cx="329325" cy="818589"/>
          </a:xfrm>
        </p:grpSpPr>
        <p:sp>
          <p:nvSpPr>
            <p:cNvPr id="227" name="円/楕円 226"/>
            <p:cNvSpPr/>
            <p:nvPr/>
          </p:nvSpPr>
          <p:spPr>
            <a:xfrm>
              <a:off x="2336531" y="2992405"/>
              <a:ext cx="273275" cy="34844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228" name="台形 227"/>
            <p:cNvSpPr/>
            <p:nvPr/>
          </p:nvSpPr>
          <p:spPr>
            <a:xfrm rot="10800000">
              <a:off x="2313842" y="3359471"/>
              <a:ext cx="329325" cy="451523"/>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sp>
        <p:nvSpPr>
          <p:cNvPr id="224" name="テキスト ボックス 223"/>
          <p:cNvSpPr txBox="1"/>
          <p:nvPr/>
        </p:nvSpPr>
        <p:spPr>
          <a:xfrm>
            <a:off x="7784042" y="1762621"/>
            <a:ext cx="1552319" cy="390620"/>
          </a:xfrm>
          <a:prstGeom prst="rect">
            <a:avLst/>
          </a:prstGeom>
          <a:noFill/>
        </p:spPr>
        <p:txBody>
          <a:bodyPr wrap="square" rtlCol="0">
            <a:spAutoFit/>
          </a:bodyPr>
          <a:lstStyle/>
          <a:p>
            <a:pPr>
              <a:defRPr/>
            </a:pPr>
            <a:r>
              <a:rPr lang="ja-JP" altLang="en-US" sz="969" b="1">
                <a:solidFill>
                  <a:prstClr val="black"/>
                </a:solidFill>
                <a:latin typeface="HG丸ｺﾞｼｯｸM-PRO" panose="020F0600000000000000" pitchFamily="50" charset="-128"/>
                <a:ea typeface="HG丸ｺﾞｼｯｸM-PRO" panose="020F0600000000000000" pitchFamily="50" charset="-128"/>
              </a:rPr>
              <a:t>特定相談支援事業者</a:t>
            </a:r>
            <a:endParaRPr lang="en-US" altLang="ja-JP" sz="969" b="1">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969" b="1">
                <a:solidFill>
                  <a:prstClr val="black"/>
                </a:solidFill>
                <a:latin typeface="HG丸ｺﾞｼｯｸM-PRO" panose="020F0600000000000000" pitchFamily="50" charset="-128"/>
                <a:ea typeface="HG丸ｺﾞｼｯｸM-PRO" panose="020F0600000000000000" pitchFamily="50" charset="-128"/>
              </a:rPr>
              <a:t>一般相談支援事業者</a:t>
            </a:r>
            <a:endParaRPr lang="en-US" altLang="ja-JP" sz="969" b="1">
              <a:solidFill>
                <a:prstClr val="black"/>
              </a:solidFill>
              <a:latin typeface="HG丸ｺﾞｼｯｸM-PRO" panose="020F0600000000000000" pitchFamily="50" charset="-128"/>
              <a:ea typeface="HG丸ｺﾞｼｯｸM-PRO" panose="020F0600000000000000" pitchFamily="50" charset="-128"/>
            </a:endParaRPr>
          </a:p>
        </p:txBody>
      </p:sp>
      <p:grpSp>
        <p:nvGrpSpPr>
          <p:cNvPr id="231" name="グループ化 230"/>
          <p:cNvGrpSpPr/>
          <p:nvPr/>
        </p:nvGrpSpPr>
        <p:grpSpPr>
          <a:xfrm>
            <a:off x="6455703" y="3941180"/>
            <a:ext cx="1663967" cy="1133176"/>
            <a:chOff x="1596514" y="2290809"/>
            <a:chExt cx="1523065" cy="1245197"/>
          </a:xfrm>
        </p:grpSpPr>
        <p:sp>
          <p:nvSpPr>
            <p:cNvPr id="232" name="円/楕円 231"/>
            <p:cNvSpPr/>
            <p:nvPr/>
          </p:nvSpPr>
          <p:spPr>
            <a:xfrm>
              <a:off x="1596514" y="2290809"/>
              <a:ext cx="1523065" cy="124519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nvGrpSpPr>
            <p:cNvPr id="233" name="グループ化 232"/>
            <p:cNvGrpSpPr/>
            <p:nvPr/>
          </p:nvGrpSpPr>
          <p:grpSpPr>
            <a:xfrm>
              <a:off x="2416204" y="2857311"/>
              <a:ext cx="306432" cy="522843"/>
              <a:chOff x="2734067" y="2947939"/>
              <a:chExt cx="499066" cy="935278"/>
            </a:xfrm>
          </p:grpSpPr>
          <p:sp>
            <p:nvSpPr>
              <p:cNvPr id="240" name="円/楕円 239"/>
              <p:cNvSpPr/>
              <p:nvPr/>
            </p:nvSpPr>
            <p:spPr>
              <a:xfrm>
                <a:off x="2769613" y="2947939"/>
                <a:ext cx="414129" cy="38880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sp>
            <p:nvSpPr>
              <p:cNvPr id="241" name="台形 240"/>
              <p:cNvSpPr/>
              <p:nvPr/>
            </p:nvSpPr>
            <p:spPr>
              <a:xfrm rot="10800000">
                <a:off x="2734067" y="3323689"/>
                <a:ext cx="499066" cy="559528"/>
              </a:xfrm>
              <a:prstGeom prst="trapezoid">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grpSp>
        <p:grpSp>
          <p:nvGrpSpPr>
            <p:cNvPr id="234" name="グループ化 233"/>
            <p:cNvGrpSpPr/>
            <p:nvPr/>
          </p:nvGrpSpPr>
          <p:grpSpPr>
            <a:xfrm>
              <a:off x="1757092" y="2815685"/>
              <a:ext cx="1213714" cy="587057"/>
              <a:chOff x="5063666" y="2078407"/>
              <a:chExt cx="1834731" cy="917388"/>
            </a:xfrm>
          </p:grpSpPr>
          <p:grpSp>
            <p:nvGrpSpPr>
              <p:cNvPr id="236" name="グループ化 235"/>
              <p:cNvGrpSpPr/>
              <p:nvPr/>
            </p:nvGrpSpPr>
            <p:grpSpPr>
              <a:xfrm>
                <a:off x="5426869" y="2078407"/>
                <a:ext cx="503735" cy="805892"/>
                <a:chOff x="2514981" y="2999853"/>
                <a:chExt cx="360200" cy="683950"/>
              </a:xfrm>
            </p:grpSpPr>
            <p:sp>
              <p:nvSpPr>
                <p:cNvPr id="238" name="円/楕円 237"/>
                <p:cNvSpPr/>
                <p:nvPr/>
              </p:nvSpPr>
              <p:spPr>
                <a:xfrm>
                  <a:off x="2544444" y="2999853"/>
                  <a:ext cx="300893" cy="33379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239" name="台形 238"/>
                <p:cNvSpPr/>
                <p:nvPr/>
              </p:nvSpPr>
              <p:spPr>
                <a:xfrm rot="10800000">
                  <a:off x="2514981" y="3296635"/>
                  <a:ext cx="360200" cy="387168"/>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sp>
            <p:nvSpPr>
              <p:cNvPr id="237" name="テキスト ボックス 236"/>
              <p:cNvSpPr txBox="1"/>
              <p:nvPr/>
            </p:nvSpPr>
            <p:spPr>
              <a:xfrm>
                <a:off x="5063666" y="2639054"/>
                <a:ext cx="1834731" cy="35674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lnSpc>
                    <a:spcPts val="923"/>
                  </a:lnSpc>
                  <a:defRPr/>
                </a:pPr>
                <a:r>
                  <a:rPr lang="ja-JP" altLang="en-US" sz="923">
                    <a:solidFill>
                      <a:prstClr val="black"/>
                    </a:solidFill>
                    <a:latin typeface="Calibri" panose="020F0502020204030204"/>
                    <a:ea typeface="游ゴシック" panose="020B0400000000000000" pitchFamily="50" charset="-128"/>
                  </a:rPr>
                  <a:t>相談支援専門員</a:t>
                </a:r>
              </a:p>
            </p:txBody>
          </p:sp>
        </p:grpSp>
        <p:sp>
          <p:nvSpPr>
            <p:cNvPr id="235" name="テキスト ボックス 234"/>
            <p:cNvSpPr txBox="1"/>
            <p:nvPr/>
          </p:nvSpPr>
          <p:spPr>
            <a:xfrm>
              <a:off x="1699607" y="2501660"/>
              <a:ext cx="1332039" cy="265347"/>
            </a:xfrm>
            <a:prstGeom prst="rect">
              <a:avLst/>
            </a:prstGeom>
            <a:noFill/>
          </p:spPr>
          <p:txBody>
            <a:bodyPr wrap="square" rtlCol="0">
              <a:spAutoFit/>
            </a:bodyPr>
            <a:lstStyle/>
            <a:p>
              <a:pPr>
                <a:defRPr/>
              </a:pPr>
              <a:r>
                <a:rPr lang="ja-JP" altLang="en-US" sz="969" b="1" dirty="0">
                  <a:solidFill>
                    <a:prstClr val="black"/>
                  </a:solidFill>
                  <a:latin typeface="HG丸ｺﾞｼｯｸM-PRO" panose="020F0600000000000000" pitchFamily="50" charset="-128"/>
                  <a:ea typeface="HG丸ｺﾞｼｯｸM-PRO" panose="020F0600000000000000" pitchFamily="50" charset="-128"/>
                </a:rPr>
                <a:t>特定相談支援事業者</a:t>
              </a:r>
              <a:endParaRPr lang="en-US" altLang="ja-JP" sz="969" b="1" dirty="0">
                <a:solidFill>
                  <a:prstClr val="black"/>
                </a:solidFill>
                <a:latin typeface="HG丸ｺﾞｼｯｸM-PRO" panose="020F0600000000000000" pitchFamily="50" charset="-128"/>
                <a:ea typeface="HG丸ｺﾞｼｯｸM-PRO" panose="020F0600000000000000" pitchFamily="50" charset="-128"/>
              </a:endParaRPr>
            </a:p>
          </p:txBody>
        </p:sp>
      </p:grpSp>
      <p:sp>
        <p:nvSpPr>
          <p:cNvPr id="244" name="下矢印 243"/>
          <p:cNvSpPr/>
          <p:nvPr/>
        </p:nvSpPr>
        <p:spPr>
          <a:xfrm rot="19360574">
            <a:off x="6826715" y="3781952"/>
            <a:ext cx="471085" cy="434133"/>
          </a:xfrm>
          <a:prstGeom prst="downArrow">
            <a:avLst/>
          </a:prstGeom>
          <a:solidFill>
            <a:schemeClr val="accent2">
              <a:lumMod val="20000"/>
              <a:lumOff val="80000"/>
            </a:schemeClr>
          </a:solidFill>
          <a:scene3d>
            <a:camera prst="perspectiveContrastingLeftFacing"/>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pic>
        <p:nvPicPr>
          <p:cNvPr id="136" name="Picture 12" descr="ヘルパー　イラスト 無料 に対する画像結果"/>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11625" y="4788553"/>
            <a:ext cx="717295" cy="777819"/>
          </a:xfrm>
          <a:prstGeom prst="rect">
            <a:avLst/>
          </a:prstGeom>
          <a:noFill/>
          <a:extLst>
            <a:ext uri="{909E8E84-426E-40dd-AFC4-6F175D3DCCD1}">
              <a14:hiddenFill xmlns:a14="http://schemas.microsoft.com/office/drawing/2010/main" xmlns="">
                <a:solidFill>
                  <a:srgbClr val="FFFFFF"/>
                </a:solidFill>
              </a14:hiddenFill>
            </a:ext>
          </a:extLst>
        </p:spPr>
      </p:pic>
      <p:sp>
        <p:nvSpPr>
          <p:cNvPr id="217" name="四角形吹き出し 216"/>
          <p:cNvSpPr/>
          <p:nvPr/>
        </p:nvSpPr>
        <p:spPr>
          <a:xfrm>
            <a:off x="1605921" y="4033917"/>
            <a:ext cx="2610699" cy="716371"/>
          </a:xfrm>
          <a:prstGeom prst="wedgeRectCallout">
            <a:avLst>
              <a:gd name="adj1" fmla="val 44439"/>
              <a:gd name="adj2" fmla="val 80768"/>
            </a:avLst>
          </a:prstGeom>
        </p:spPr>
        <p:style>
          <a:lnRef idx="2">
            <a:schemeClr val="accent1"/>
          </a:lnRef>
          <a:fillRef idx="1">
            <a:schemeClr val="lt1"/>
          </a:fillRef>
          <a:effectRef idx="0">
            <a:schemeClr val="accent1"/>
          </a:effectRef>
          <a:fontRef idx="minor">
            <a:schemeClr val="dk1"/>
          </a:fontRef>
        </p:style>
        <p:txBody>
          <a:bodyPr rtlCol="0" anchor="t"/>
          <a:lstStyle/>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サービスの質の向上</a:t>
            </a:r>
            <a:endParaRPr lang="en-US" altLang="ja-JP" sz="969"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障害福祉サービス以外の活用</a:t>
            </a:r>
            <a:endParaRPr lang="en-US" altLang="ja-JP" sz="969"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dirty="0">
                <a:solidFill>
                  <a:prstClr val="black"/>
                </a:solidFill>
                <a:latin typeface="Calibri" panose="020F0502020204030204"/>
                <a:ea typeface="游ゴシック" panose="020B0400000000000000" pitchFamily="50" charset="-128"/>
              </a:rPr>
              <a:t>サービス内容・量の適正化</a:t>
            </a:r>
            <a:endParaRPr lang="en-US" altLang="ja-JP" sz="969" dirty="0">
              <a:solidFill>
                <a:prstClr val="black"/>
              </a:solidFill>
              <a:latin typeface="Calibri" panose="020F0502020204030204"/>
              <a:ea typeface="游ゴシック" panose="020B0400000000000000" pitchFamily="50" charset="-128"/>
            </a:endParaRPr>
          </a:p>
          <a:p>
            <a:pPr>
              <a:defRPr/>
            </a:pPr>
            <a:r>
              <a:rPr lang="ja-JP" altLang="en-US" sz="1108" b="1" dirty="0">
                <a:solidFill>
                  <a:prstClr val="black"/>
                </a:solidFill>
                <a:latin typeface="Calibri" panose="020F0502020204030204"/>
                <a:ea typeface="游ゴシック" panose="020B0400000000000000" pitchFamily="50" charset="-128"/>
              </a:rPr>
              <a:t>→サービス等利用計画の見直し　</a:t>
            </a:r>
            <a:endParaRPr lang="ja-JP" altLang="en-US" sz="1108" dirty="0">
              <a:solidFill>
                <a:prstClr val="black"/>
              </a:solidFill>
              <a:latin typeface="Calibri" panose="020F0502020204030204"/>
              <a:ea typeface="游ゴシック" panose="020B0400000000000000" pitchFamily="50" charset="-128"/>
            </a:endParaRPr>
          </a:p>
        </p:txBody>
      </p:sp>
      <p:sp>
        <p:nvSpPr>
          <p:cNvPr id="124" name="円/楕円 123"/>
          <p:cNvSpPr/>
          <p:nvPr/>
        </p:nvSpPr>
        <p:spPr>
          <a:xfrm>
            <a:off x="4140915" y="4033917"/>
            <a:ext cx="1573447" cy="1067171"/>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nvGrpSpPr>
          <p:cNvPr id="132" name="グループ化 131"/>
          <p:cNvGrpSpPr/>
          <p:nvPr/>
        </p:nvGrpSpPr>
        <p:grpSpPr>
          <a:xfrm>
            <a:off x="4719157" y="4483784"/>
            <a:ext cx="316568" cy="453728"/>
            <a:chOff x="2330652" y="2926091"/>
            <a:chExt cx="499066" cy="947042"/>
          </a:xfrm>
        </p:grpSpPr>
        <p:sp>
          <p:nvSpPr>
            <p:cNvPr id="134" name="円/楕円 133"/>
            <p:cNvSpPr/>
            <p:nvPr/>
          </p:nvSpPr>
          <p:spPr>
            <a:xfrm>
              <a:off x="2366200" y="2926091"/>
              <a:ext cx="414128" cy="38880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sp>
          <p:nvSpPr>
            <p:cNvPr id="135" name="台形 134"/>
            <p:cNvSpPr/>
            <p:nvPr/>
          </p:nvSpPr>
          <p:spPr>
            <a:xfrm rot="10800000">
              <a:off x="2330652" y="3313606"/>
              <a:ext cx="499066" cy="559527"/>
            </a:xfrm>
            <a:prstGeom prst="trapezoid">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grpSp>
      <p:grpSp>
        <p:nvGrpSpPr>
          <p:cNvPr id="127" name="グループ化 126"/>
          <p:cNvGrpSpPr/>
          <p:nvPr/>
        </p:nvGrpSpPr>
        <p:grpSpPr>
          <a:xfrm>
            <a:off x="4301341" y="4425473"/>
            <a:ext cx="374063" cy="557267"/>
            <a:chOff x="2262807" y="2948634"/>
            <a:chExt cx="391388" cy="862361"/>
          </a:xfrm>
        </p:grpSpPr>
        <p:sp>
          <p:nvSpPr>
            <p:cNvPr id="129" name="円/楕円 128"/>
            <p:cNvSpPr/>
            <p:nvPr/>
          </p:nvSpPr>
          <p:spPr>
            <a:xfrm>
              <a:off x="2290123" y="2948634"/>
              <a:ext cx="324776" cy="36837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130" name="台形 129"/>
            <p:cNvSpPr/>
            <p:nvPr/>
          </p:nvSpPr>
          <p:spPr>
            <a:xfrm rot="10800000">
              <a:off x="2262807" y="3333653"/>
              <a:ext cx="391388" cy="477342"/>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sp>
        <p:nvSpPr>
          <p:cNvPr id="126" name="テキスト ボックス 125"/>
          <p:cNvSpPr txBox="1"/>
          <p:nvPr/>
        </p:nvSpPr>
        <p:spPr>
          <a:xfrm>
            <a:off x="4155746" y="4091109"/>
            <a:ext cx="1743185" cy="390620"/>
          </a:xfrm>
          <a:prstGeom prst="rect">
            <a:avLst/>
          </a:prstGeom>
          <a:noFill/>
        </p:spPr>
        <p:txBody>
          <a:bodyPr wrap="square" rtlCol="0">
            <a:spAutoFit/>
          </a:bodyPr>
          <a:lstStyle/>
          <a:p>
            <a:pPr>
              <a:defRPr/>
            </a:pPr>
            <a:r>
              <a:rPr lang="ja-JP" altLang="en-US" sz="969" b="1">
                <a:solidFill>
                  <a:prstClr val="black"/>
                </a:solidFill>
                <a:latin typeface="HG丸ｺﾞｼｯｸM-PRO" panose="020F0600000000000000" pitchFamily="50" charset="-128"/>
                <a:ea typeface="HG丸ｺﾞｼｯｸM-PRO" panose="020F0600000000000000" pitchFamily="50" charset="-128"/>
              </a:rPr>
              <a:t>特定相談支援事業者</a:t>
            </a:r>
            <a:endParaRPr lang="en-US" altLang="ja-JP" sz="969" b="1">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969" b="1">
                <a:solidFill>
                  <a:prstClr val="black"/>
                </a:solidFill>
                <a:latin typeface="HG丸ｺﾞｼｯｸM-PRO" panose="020F0600000000000000" pitchFamily="50" charset="-128"/>
                <a:ea typeface="HG丸ｺﾞｼｯｸM-PRO" panose="020F0600000000000000" pitchFamily="50" charset="-128"/>
              </a:rPr>
              <a:t>障害児相談支援事業者</a:t>
            </a:r>
            <a:endParaRPr lang="en-US" altLang="ja-JP" sz="969" b="1">
              <a:solidFill>
                <a:prstClr val="black"/>
              </a:solidFill>
              <a:latin typeface="HG丸ｺﾞｼｯｸM-PRO" panose="020F0600000000000000" pitchFamily="50" charset="-128"/>
              <a:ea typeface="HG丸ｺﾞｼｯｸM-PRO" panose="020F0600000000000000" pitchFamily="50" charset="-128"/>
            </a:endParaRPr>
          </a:p>
        </p:txBody>
      </p:sp>
      <p:sp>
        <p:nvSpPr>
          <p:cNvPr id="103" name="下矢印 102"/>
          <p:cNvSpPr/>
          <p:nvPr/>
        </p:nvSpPr>
        <p:spPr>
          <a:xfrm rot="2657269">
            <a:off x="4970251" y="3802392"/>
            <a:ext cx="471085" cy="384781"/>
          </a:xfrm>
          <a:prstGeom prst="downArrow">
            <a:avLst/>
          </a:prstGeom>
          <a:solidFill>
            <a:schemeClr val="accent2">
              <a:lumMod val="20000"/>
              <a:lumOff val="80000"/>
            </a:schemeClr>
          </a:solidFill>
          <a:scene3d>
            <a:camera prst="perspectiveContrastingRightFacing"/>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pic>
        <p:nvPicPr>
          <p:cNvPr id="1047" name="Picture 10" descr="家　イラスト 無料 に対する画像結果"/>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632602" y="1014654"/>
            <a:ext cx="804916" cy="742999"/>
          </a:xfrm>
          <a:prstGeom prst="rect">
            <a:avLst/>
          </a:prstGeom>
          <a:noFill/>
          <a:effectLst>
            <a:softEdge rad="63500"/>
          </a:effectLst>
          <a:extLst>
            <a:ext uri="{909E8E84-426E-40dd-AFC4-6F175D3DCCD1}">
              <a14:hiddenFill xmlns:a14="http://schemas.microsoft.com/office/drawing/2010/main" xmlns="">
                <a:solidFill>
                  <a:srgbClr val="FFFFFF"/>
                </a:solidFill>
              </a14:hiddenFill>
            </a:ext>
          </a:extLst>
        </p:spPr>
      </p:pic>
      <p:pic>
        <p:nvPicPr>
          <p:cNvPr id="5" name="Picture 2" descr="子ども　イラスト　無料 に対する画像結果"/>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71966" y="4723323"/>
            <a:ext cx="967653" cy="710108"/>
          </a:xfrm>
          <a:prstGeom prst="rect">
            <a:avLst/>
          </a:prstGeom>
          <a:noFill/>
          <a:extLst>
            <a:ext uri="{909E8E84-426E-40dd-AFC4-6F175D3DCCD1}">
              <a14:hiddenFill xmlns:a14="http://schemas.microsoft.com/office/drawing/2010/main" xmlns="">
                <a:solidFill>
                  <a:srgbClr val="FFFFFF"/>
                </a:solidFill>
              </a14:hiddenFill>
            </a:ext>
          </a:extLst>
        </p:spPr>
      </p:pic>
      <p:sp>
        <p:nvSpPr>
          <p:cNvPr id="7" name="テキスト ボックス 6"/>
          <p:cNvSpPr txBox="1"/>
          <p:nvPr/>
        </p:nvSpPr>
        <p:spPr>
          <a:xfrm>
            <a:off x="1487488" y="1644703"/>
            <a:ext cx="2016224" cy="291170"/>
          </a:xfrm>
          <a:prstGeom prst="rect">
            <a:avLst/>
          </a:prstGeom>
          <a:noFill/>
        </p:spPr>
        <p:txBody>
          <a:bodyPr wrap="square" rtlCol="0">
            <a:spAutoFit/>
          </a:bodyPr>
          <a:lstStyle/>
          <a:p>
            <a:pPr algn="ctr">
              <a:defRPr/>
            </a:pPr>
            <a:r>
              <a:rPr lang="ja-JP" altLang="en-US" sz="1292" dirty="0">
                <a:solidFill>
                  <a:prstClr val="black"/>
                </a:solidFill>
                <a:latin typeface="Calibri" panose="020F0502020204030204"/>
                <a:ea typeface="游ゴシック" panose="020B0400000000000000" pitchFamily="50" charset="-128"/>
              </a:rPr>
              <a:t>（ＧＨ　・単身生活）</a:t>
            </a:r>
          </a:p>
        </p:txBody>
      </p:sp>
      <p:sp>
        <p:nvSpPr>
          <p:cNvPr id="105" name="テキスト ボックス 104"/>
          <p:cNvSpPr txBox="1"/>
          <p:nvPr/>
        </p:nvSpPr>
        <p:spPr>
          <a:xfrm>
            <a:off x="1487491" y="5482211"/>
            <a:ext cx="1996663" cy="490006"/>
          </a:xfrm>
          <a:prstGeom prst="rect">
            <a:avLst/>
          </a:prstGeom>
          <a:noFill/>
        </p:spPr>
        <p:txBody>
          <a:bodyPr wrap="square" rtlCol="0">
            <a:spAutoFit/>
          </a:bodyPr>
          <a:lstStyle/>
          <a:p>
            <a:pPr>
              <a:defRPr/>
            </a:pPr>
            <a:r>
              <a:rPr lang="ja-JP" altLang="en-US" sz="1292">
                <a:solidFill>
                  <a:prstClr val="black"/>
                </a:solidFill>
                <a:latin typeface="Calibri" panose="020F0502020204030204"/>
                <a:ea typeface="游ゴシック" panose="020B0400000000000000" pitchFamily="50" charset="-128"/>
              </a:rPr>
              <a:t>（各種ヘルプサービス</a:t>
            </a:r>
            <a:endParaRPr lang="en-US" altLang="ja-JP" sz="1292">
              <a:solidFill>
                <a:prstClr val="black"/>
              </a:solidFill>
              <a:latin typeface="Calibri" panose="020F0502020204030204"/>
              <a:ea typeface="游ゴシック" panose="020B0400000000000000" pitchFamily="50" charset="-128"/>
            </a:endParaRPr>
          </a:p>
          <a:p>
            <a:pPr>
              <a:defRPr/>
            </a:pPr>
            <a:r>
              <a:rPr lang="ja-JP" altLang="en-US" sz="1292">
                <a:solidFill>
                  <a:prstClr val="black"/>
                </a:solidFill>
                <a:latin typeface="Calibri" panose="020F0502020204030204"/>
                <a:ea typeface="游ゴシック" panose="020B0400000000000000" pitchFamily="50" charset="-128"/>
              </a:rPr>
              <a:t>放課後等デイサービス）</a:t>
            </a:r>
          </a:p>
        </p:txBody>
      </p:sp>
      <p:sp>
        <p:nvSpPr>
          <p:cNvPr id="106" name="テキスト ボックス 105"/>
          <p:cNvSpPr txBox="1"/>
          <p:nvPr/>
        </p:nvSpPr>
        <p:spPr>
          <a:xfrm>
            <a:off x="9049754" y="1777643"/>
            <a:ext cx="1726767" cy="291170"/>
          </a:xfrm>
          <a:prstGeom prst="rect">
            <a:avLst/>
          </a:prstGeom>
          <a:noFill/>
        </p:spPr>
        <p:txBody>
          <a:bodyPr wrap="square" rtlCol="0">
            <a:spAutoFit/>
          </a:bodyPr>
          <a:lstStyle/>
          <a:p>
            <a:pPr algn="ctr">
              <a:defRPr/>
            </a:pPr>
            <a:r>
              <a:rPr lang="ja-JP" altLang="en-US" sz="1292">
                <a:solidFill>
                  <a:prstClr val="black"/>
                </a:solidFill>
                <a:latin typeface="Calibri" panose="020F0502020204030204"/>
                <a:ea typeface="游ゴシック" panose="020B0400000000000000" pitchFamily="50" charset="-128"/>
              </a:rPr>
              <a:t>（入所施設・病院）</a:t>
            </a:r>
          </a:p>
        </p:txBody>
      </p:sp>
      <p:sp>
        <p:nvSpPr>
          <p:cNvPr id="102" name="下矢印 101"/>
          <p:cNvSpPr/>
          <p:nvPr/>
        </p:nvSpPr>
        <p:spPr>
          <a:xfrm rot="13714081">
            <a:off x="7238799" y="2228863"/>
            <a:ext cx="441539" cy="1291475"/>
          </a:xfrm>
          <a:prstGeom prst="downArrow">
            <a:avLst/>
          </a:prstGeom>
          <a:solidFill>
            <a:schemeClr val="accent2">
              <a:lumMod val="20000"/>
              <a:lumOff val="80000"/>
            </a:schemeClr>
          </a:solidFill>
          <a:scene3d>
            <a:camera prst="perspectiveContrastingRightFacing"/>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sp>
        <p:nvSpPr>
          <p:cNvPr id="16" name="テキスト ボックス 15"/>
          <p:cNvSpPr txBox="1"/>
          <p:nvPr/>
        </p:nvSpPr>
        <p:spPr>
          <a:xfrm>
            <a:off x="7392145" y="2774676"/>
            <a:ext cx="2616756" cy="525528"/>
          </a:xfrm>
          <a:prstGeom prst="rect">
            <a:avLst/>
          </a:prstGeom>
          <a:scene3d>
            <a:camera prst="perspectiveContrastingRightFacing">
              <a:rot lat="600000" lon="20400000" rev="0"/>
            </a:camera>
            <a:lightRig rig="threePt" dir="t"/>
          </a:scene3d>
          <a:sp3d/>
        </p:spPr>
        <p:style>
          <a:lnRef idx="2">
            <a:schemeClr val="accent2"/>
          </a:lnRef>
          <a:fillRef idx="1">
            <a:schemeClr val="lt1"/>
          </a:fillRef>
          <a:effectRef idx="0">
            <a:schemeClr val="accent2"/>
          </a:effectRef>
          <a:fontRef idx="minor">
            <a:schemeClr val="dk1"/>
          </a:fontRef>
        </p:style>
        <p:txBody>
          <a:bodyPr wrap="square" rtlCol="0">
            <a:spAutoFit/>
          </a:bodyPr>
          <a:lstStyle/>
          <a:p>
            <a:pPr algn="ctr">
              <a:defRPr/>
            </a:pPr>
            <a:r>
              <a:rPr lang="ja-JP" altLang="en-US" sz="969" b="1" dirty="0">
                <a:solidFill>
                  <a:prstClr val="black"/>
                </a:solidFill>
                <a:latin typeface="Calibri" panose="020F0502020204030204"/>
                <a:ea typeface="游ゴシック" panose="020B0400000000000000" pitchFamily="50" charset="-128"/>
              </a:rPr>
              <a:t>地域移行の体制整備</a:t>
            </a:r>
            <a:endParaRPr lang="en-US" altLang="ja-JP" sz="969" b="1" dirty="0">
              <a:solidFill>
                <a:prstClr val="black"/>
              </a:solidFill>
              <a:latin typeface="Calibri" panose="020F0502020204030204"/>
              <a:ea typeface="游ゴシック" panose="020B0400000000000000" pitchFamily="50" charset="-128"/>
            </a:endParaRPr>
          </a:p>
          <a:p>
            <a:pPr marL="161192" indent="-161192">
              <a:buFont typeface="Arial" panose="020B0604020202020204" pitchFamily="34" charset="0"/>
              <a:buChar char="•"/>
              <a:defRPr/>
            </a:pPr>
            <a:r>
              <a:rPr lang="ja-JP" altLang="en-US" sz="923" dirty="0">
                <a:solidFill>
                  <a:prstClr val="black"/>
                </a:solidFill>
                <a:latin typeface="Calibri" panose="020F0502020204030204"/>
                <a:ea typeface="游ゴシック" panose="020B0400000000000000" pitchFamily="50" charset="-128"/>
              </a:rPr>
              <a:t>病院・施設への働きかけ（対象者把握等）　</a:t>
            </a:r>
            <a:endParaRPr lang="en-US" altLang="ja-JP" sz="923" dirty="0">
              <a:solidFill>
                <a:prstClr val="black"/>
              </a:solidFill>
              <a:latin typeface="Calibri" panose="020F0502020204030204"/>
              <a:ea typeface="游ゴシック" panose="020B0400000000000000" pitchFamily="50" charset="-128"/>
            </a:endParaRPr>
          </a:p>
          <a:p>
            <a:pPr marL="161192" indent="-161192">
              <a:buFont typeface="Arial" panose="020B0604020202020204" pitchFamily="34" charset="0"/>
              <a:buChar char="•"/>
              <a:defRPr/>
            </a:pPr>
            <a:r>
              <a:rPr lang="ja-JP" altLang="en-US" sz="923" dirty="0">
                <a:solidFill>
                  <a:prstClr val="black"/>
                </a:solidFill>
                <a:latin typeface="Calibri" panose="020F0502020204030204"/>
                <a:ea typeface="游ゴシック" panose="020B0400000000000000" pitchFamily="50" charset="-128"/>
              </a:rPr>
              <a:t>特定・一般相談支援事業者への支援</a:t>
            </a:r>
          </a:p>
        </p:txBody>
      </p:sp>
      <p:sp>
        <p:nvSpPr>
          <p:cNvPr id="18" name="テキスト ボックス 17"/>
          <p:cNvSpPr txBox="1"/>
          <p:nvPr/>
        </p:nvSpPr>
        <p:spPr>
          <a:xfrm>
            <a:off x="4799857" y="3402914"/>
            <a:ext cx="2688924" cy="575222"/>
          </a:xfrm>
          <a:prstGeom prst="rect">
            <a:avLst/>
          </a:prstGeom>
          <a:scene3d>
            <a:camera prst="perspectiveRelaxedModerately"/>
            <a:lightRig rig="threePt" dir="t"/>
          </a:scene3d>
        </p:spPr>
        <p:style>
          <a:lnRef idx="2">
            <a:schemeClr val="accent2"/>
          </a:lnRef>
          <a:fillRef idx="1">
            <a:schemeClr val="lt1"/>
          </a:fillRef>
          <a:effectRef idx="0">
            <a:schemeClr val="accent2"/>
          </a:effectRef>
          <a:fontRef idx="minor">
            <a:schemeClr val="dk1"/>
          </a:fontRef>
        </p:style>
        <p:txBody>
          <a:bodyPr wrap="square" rtlCol="0">
            <a:spAutoFit/>
          </a:bodyPr>
          <a:lstStyle/>
          <a:p>
            <a:pPr algn="ctr">
              <a:defRPr/>
            </a:pPr>
            <a:r>
              <a:rPr lang="ja-JP" altLang="en-US" sz="1108" b="1" dirty="0">
                <a:solidFill>
                  <a:prstClr val="black"/>
                </a:solidFill>
                <a:latin typeface="Calibri" panose="020F0502020204030204"/>
                <a:ea typeface="游ゴシック" panose="020B0400000000000000" pitchFamily="50" charset="-128"/>
              </a:rPr>
              <a:t>相談支援専門員等の人材育成</a:t>
            </a:r>
            <a:endParaRPr lang="en-US" altLang="ja-JP" sz="1108" b="1" dirty="0">
              <a:solidFill>
                <a:prstClr val="black"/>
              </a:solidFill>
              <a:latin typeface="Calibri" panose="020F0502020204030204"/>
              <a:ea typeface="游ゴシック" panose="020B0400000000000000" pitchFamily="50" charset="-128"/>
            </a:endParaRPr>
          </a:p>
          <a:p>
            <a:pPr marL="158261" indent="-158261">
              <a:buFont typeface="Arial" panose="020B0604020202020204" pitchFamily="34" charset="0"/>
              <a:buChar char="•"/>
              <a:defRPr/>
            </a:pPr>
            <a:r>
              <a:rPr lang="ja-JP" altLang="en-US" sz="1015" dirty="0">
                <a:solidFill>
                  <a:prstClr val="black"/>
                </a:solidFill>
                <a:latin typeface="Calibri" panose="020F0502020204030204"/>
                <a:ea typeface="游ゴシック" panose="020B0400000000000000" pitchFamily="50" charset="-128"/>
              </a:rPr>
              <a:t>相談支援事業者への助言・指導</a:t>
            </a:r>
            <a:endParaRPr lang="en-US" altLang="ja-JP" sz="1015" dirty="0">
              <a:solidFill>
                <a:prstClr val="black"/>
              </a:solidFill>
              <a:latin typeface="Calibri" panose="020F0502020204030204"/>
              <a:ea typeface="游ゴシック" panose="020B0400000000000000" pitchFamily="50" charset="-128"/>
            </a:endParaRPr>
          </a:p>
          <a:p>
            <a:pPr marL="158261" indent="-158261">
              <a:buFont typeface="Arial" panose="020B0604020202020204" pitchFamily="34" charset="0"/>
              <a:buChar char="•"/>
              <a:defRPr/>
            </a:pPr>
            <a:r>
              <a:rPr lang="ja-JP" altLang="en-US" sz="1015" dirty="0">
                <a:solidFill>
                  <a:prstClr val="black"/>
                </a:solidFill>
                <a:latin typeface="Calibri" panose="020F0502020204030204"/>
                <a:ea typeface="游ゴシック" panose="020B0400000000000000" pitchFamily="50" charset="-128"/>
              </a:rPr>
              <a:t>サービス等利用計画の評価・検証</a:t>
            </a:r>
          </a:p>
        </p:txBody>
      </p:sp>
      <p:sp>
        <p:nvSpPr>
          <p:cNvPr id="9" name="角丸四角形吹き出し 8"/>
          <p:cNvSpPr/>
          <p:nvPr/>
        </p:nvSpPr>
        <p:spPr>
          <a:xfrm>
            <a:off x="8203416" y="3372896"/>
            <a:ext cx="2357080" cy="1322043"/>
          </a:xfrm>
          <a:prstGeom prst="wedgeRoundRectCallout">
            <a:avLst>
              <a:gd name="adj1" fmla="val -112056"/>
              <a:gd name="adj2" fmla="val -61099"/>
              <a:gd name="adj3" fmla="val 16667"/>
            </a:avLst>
          </a:prstGeom>
        </p:spPr>
        <p:style>
          <a:lnRef idx="2">
            <a:schemeClr val="accent3"/>
          </a:lnRef>
          <a:fillRef idx="1">
            <a:schemeClr val="lt1"/>
          </a:fillRef>
          <a:effectRef idx="0">
            <a:schemeClr val="accent3"/>
          </a:effectRef>
          <a:fontRef idx="minor">
            <a:schemeClr val="dk1"/>
          </a:fontRef>
        </p:style>
        <p:txBody>
          <a:bodyPr rtlCol="0" anchor="ctr"/>
          <a:lstStyle/>
          <a:p>
            <a:pPr marL="158261" indent="-158261">
              <a:buFont typeface="Wingdings" panose="05000000000000000000" pitchFamily="2" charset="2"/>
              <a:buChar char="u"/>
              <a:defRPr/>
            </a:pPr>
            <a:r>
              <a:rPr lang="ja-JP" altLang="en-US" sz="969" b="1" dirty="0">
                <a:solidFill>
                  <a:prstClr val="black"/>
                </a:solidFill>
                <a:latin typeface="Calibri" panose="020F0502020204030204"/>
                <a:ea typeface="游ゴシック" panose="020B0400000000000000" pitchFamily="50" charset="-128"/>
              </a:rPr>
              <a:t>基幹相談支援センターの充実</a:t>
            </a:r>
            <a:endParaRPr lang="en-US" altLang="ja-JP" sz="969" b="1" dirty="0">
              <a:solidFill>
                <a:prstClr val="black"/>
              </a:solidFill>
              <a:latin typeface="Calibri" panose="020F0502020204030204"/>
              <a:ea typeface="游ゴシック" panose="020B0400000000000000" pitchFamily="50" charset="-128"/>
            </a:endParaRPr>
          </a:p>
          <a:p>
            <a:pPr marL="168520" indent="-84993">
              <a:buFont typeface="Arial" panose="020B0604020202020204" pitchFamily="34" charset="0"/>
              <a:buChar char="•"/>
              <a:defRPr/>
            </a:pPr>
            <a:r>
              <a:rPr lang="ja-JP" altLang="en-US" sz="923" dirty="0">
                <a:solidFill>
                  <a:prstClr val="black"/>
                </a:solidFill>
                <a:latin typeface="Calibri" panose="020F0502020204030204"/>
                <a:ea typeface="游ゴシック" panose="020B0400000000000000" pitchFamily="50" charset="-128"/>
              </a:rPr>
              <a:t>設置の促進</a:t>
            </a:r>
            <a:endParaRPr lang="en-US" altLang="ja-JP" sz="923" dirty="0">
              <a:solidFill>
                <a:prstClr val="black"/>
              </a:solidFill>
              <a:latin typeface="Calibri" panose="020F0502020204030204"/>
              <a:ea typeface="游ゴシック" panose="020B0400000000000000" pitchFamily="50" charset="-128"/>
            </a:endParaRPr>
          </a:p>
          <a:p>
            <a:pPr marL="168520" indent="-84993">
              <a:buFont typeface="Arial" panose="020B0604020202020204" pitchFamily="34" charset="0"/>
              <a:buChar char="•"/>
              <a:defRPr/>
            </a:pPr>
            <a:r>
              <a:rPr lang="ja-JP" altLang="en-US" sz="923" b="1" u="sng" dirty="0">
                <a:solidFill>
                  <a:prstClr val="black"/>
                </a:solidFill>
                <a:latin typeface="Calibri" panose="020F0502020204030204"/>
                <a:ea typeface="游ゴシック" panose="020B0400000000000000" pitchFamily="50" charset="-128"/>
              </a:rPr>
              <a:t>主任相談支援専門員の配置</a:t>
            </a:r>
            <a:endParaRPr lang="en-US" altLang="ja-JP" sz="923" b="1" u="sng" dirty="0">
              <a:solidFill>
                <a:prstClr val="black"/>
              </a:solidFill>
              <a:latin typeface="Calibri" panose="020F0502020204030204"/>
              <a:ea typeface="游ゴシック" panose="020B0400000000000000" pitchFamily="50" charset="-128"/>
            </a:endParaRPr>
          </a:p>
          <a:p>
            <a:pPr marL="83527">
              <a:defRPr/>
            </a:pPr>
            <a:r>
              <a:rPr lang="ja-JP" altLang="en-US" sz="923" u="sng" dirty="0">
                <a:solidFill>
                  <a:prstClr val="black"/>
                </a:solidFill>
                <a:latin typeface="Calibri" panose="020F0502020204030204"/>
                <a:ea typeface="游ゴシック" panose="020B0400000000000000" pitchFamily="50" charset="-128"/>
              </a:rPr>
              <a:t>→平成</a:t>
            </a:r>
            <a:r>
              <a:rPr lang="en-US" altLang="ja-JP" sz="923" u="sng" dirty="0">
                <a:solidFill>
                  <a:prstClr val="black"/>
                </a:solidFill>
                <a:latin typeface="Calibri" panose="020F0502020204030204"/>
                <a:ea typeface="游ゴシック" panose="020B0400000000000000" pitchFamily="50" charset="-128"/>
              </a:rPr>
              <a:t>30</a:t>
            </a:r>
            <a:r>
              <a:rPr lang="ja-JP" altLang="en-US" sz="923" u="sng" dirty="0">
                <a:solidFill>
                  <a:prstClr val="black"/>
                </a:solidFill>
                <a:latin typeface="Calibri" panose="020F0502020204030204"/>
                <a:ea typeface="游ゴシック" panose="020B0400000000000000" pitchFamily="50" charset="-128"/>
              </a:rPr>
              <a:t>年度概算要求中</a:t>
            </a:r>
            <a:endParaRPr lang="en-US" altLang="ja-JP" sz="923" u="sng" dirty="0">
              <a:solidFill>
                <a:prstClr val="black"/>
              </a:solidFill>
              <a:latin typeface="Calibri" panose="020F0502020204030204"/>
              <a:ea typeface="游ゴシック" panose="020B0400000000000000" pitchFamily="50" charset="-128"/>
            </a:endParaRPr>
          </a:p>
          <a:p>
            <a:pPr algn="ctr">
              <a:defRPr/>
            </a:pPr>
            <a:endParaRPr lang="en-US" altLang="ja-JP" sz="923" dirty="0">
              <a:solidFill>
                <a:prstClr val="black"/>
              </a:solidFill>
              <a:latin typeface="Calibri" panose="020F0502020204030204"/>
              <a:ea typeface="游ゴシック" panose="020B0400000000000000" pitchFamily="50" charset="-128"/>
            </a:endParaRPr>
          </a:p>
          <a:p>
            <a:pPr marL="158261" indent="-158261">
              <a:buFont typeface="Wingdings" panose="05000000000000000000" pitchFamily="2" charset="2"/>
              <a:buChar char="u"/>
              <a:defRPr/>
            </a:pPr>
            <a:r>
              <a:rPr lang="ja-JP" altLang="en-US" sz="969" b="1" dirty="0">
                <a:solidFill>
                  <a:prstClr val="black"/>
                </a:solidFill>
                <a:latin typeface="Calibri" panose="020F0502020204030204"/>
                <a:ea typeface="游ゴシック" panose="020B0400000000000000" pitchFamily="50" charset="-128"/>
              </a:rPr>
              <a:t>相談支援専門員の質の向上</a:t>
            </a:r>
            <a:endParaRPr lang="en-US" altLang="ja-JP" sz="969" b="1" dirty="0">
              <a:solidFill>
                <a:prstClr val="black"/>
              </a:solidFill>
              <a:latin typeface="Calibri" panose="020F0502020204030204"/>
              <a:ea typeface="游ゴシック" panose="020B0400000000000000" pitchFamily="50" charset="-128"/>
            </a:endParaRPr>
          </a:p>
          <a:p>
            <a:pPr marL="168520" indent="-84993">
              <a:buFont typeface="Arial" panose="020B0604020202020204" pitchFamily="34" charset="0"/>
              <a:buChar char="•"/>
              <a:defRPr/>
            </a:pPr>
            <a:r>
              <a:rPr lang="ja-JP" altLang="en-US" sz="923" dirty="0">
                <a:solidFill>
                  <a:prstClr val="black"/>
                </a:solidFill>
                <a:latin typeface="Calibri" panose="020F0502020204030204"/>
                <a:ea typeface="游ゴシック" panose="020B0400000000000000" pitchFamily="50" charset="-128"/>
              </a:rPr>
              <a:t>法定研修カリキュラム改定</a:t>
            </a:r>
            <a:endParaRPr lang="en-US" altLang="ja-JP" sz="923" dirty="0">
              <a:solidFill>
                <a:prstClr val="black"/>
              </a:solidFill>
              <a:latin typeface="Calibri" panose="020F0502020204030204"/>
              <a:ea typeface="游ゴシック" panose="020B0400000000000000" pitchFamily="50" charset="-128"/>
            </a:endParaRPr>
          </a:p>
          <a:p>
            <a:pPr marL="168520" indent="-84993">
              <a:buFont typeface="Arial" panose="020B0604020202020204" pitchFamily="34" charset="0"/>
              <a:buChar char="•"/>
              <a:defRPr/>
            </a:pPr>
            <a:r>
              <a:rPr lang="ja-JP" altLang="en-US" sz="923" b="1" u="sng" dirty="0">
                <a:solidFill>
                  <a:prstClr val="black"/>
                </a:solidFill>
                <a:latin typeface="Calibri" panose="020F0502020204030204"/>
                <a:ea typeface="游ゴシック" panose="020B0400000000000000" pitchFamily="50" charset="-128"/>
              </a:rPr>
              <a:t>主任相談支援専門員研修創設</a:t>
            </a:r>
            <a:endParaRPr lang="en-US" altLang="ja-JP" sz="923" b="1" u="sng" dirty="0">
              <a:solidFill>
                <a:prstClr val="black"/>
              </a:solidFill>
              <a:latin typeface="Calibri" panose="020F0502020204030204"/>
              <a:ea typeface="游ゴシック" panose="020B0400000000000000" pitchFamily="50" charset="-128"/>
            </a:endParaRPr>
          </a:p>
          <a:p>
            <a:pPr marL="83527">
              <a:defRPr/>
            </a:pPr>
            <a:r>
              <a:rPr lang="ja-JP" altLang="en-US" sz="923" u="sng" dirty="0">
                <a:solidFill>
                  <a:prstClr val="black"/>
                </a:solidFill>
                <a:latin typeface="Calibri" panose="020F0502020204030204"/>
                <a:ea typeface="游ゴシック" panose="020B0400000000000000" pitchFamily="50" charset="-128"/>
              </a:rPr>
              <a:t>→平成</a:t>
            </a:r>
            <a:r>
              <a:rPr lang="en-US" altLang="ja-JP" sz="923" u="sng" dirty="0">
                <a:solidFill>
                  <a:prstClr val="black"/>
                </a:solidFill>
                <a:latin typeface="Calibri" panose="020F0502020204030204"/>
                <a:ea typeface="游ゴシック" panose="020B0400000000000000" pitchFamily="50" charset="-128"/>
              </a:rPr>
              <a:t>30</a:t>
            </a:r>
            <a:r>
              <a:rPr lang="ja-JP" altLang="en-US" sz="923" u="sng" dirty="0">
                <a:solidFill>
                  <a:prstClr val="black"/>
                </a:solidFill>
                <a:latin typeface="Calibri" panose="020F0502020204030204"/>
                <a:ea typeface="游ゴシック" panose="020B0400000000000000" pitchFamily="50" charset="-128"/>
              </a:rPr>
              <a:t>年度改定において検討</a:t>
            </a:r>
            <a:endParaRPr lang="en-US" altLang="ja-JP" sz="923" u="sng" dirty="0">
              <a:solidFill>
                <a:prstClr val="black"/>
              </a:solidFill>
              <a:latin typeface="Calibri" panose="020F0502020204030204"/>
              <a:ea typeface="游ゴシック" panose="020B0400000000000000" pitchFamily="50" charset="-128"/>
            </a:endParaRPr>
          </a:p>
        </p:txBody>
      </p:sp>
      <p:grpSp>
        <p:nvGrpSpPr>
          <p:cNvPr id="196" name="グループ化 195"/>
          <p:cNvGrpSpPr/>
          <p:nvPr/>
        </p:nvGrpSpPr>
        <p:grpSpPr>
          <a:xfrm>
            <a:off x="3143673" y="1737673"/>
            <a:ext cx="1612967" cy="970535"/>
            <a:chOff x="1608775" y="2320184"/>
            <a:chExt cx="1701723" cy="1245197"/>
          </a:xfrm>
        </p:grpSpPr>
        <p:sp>
          <p:nvSpPr>
            <p:cNvPr id="197" name="円/楕円 196"/>
            <p:cNvSpPr/>
            <p:nvPr/>
          </p:nvSpPr>
          <p:spPr>
            <a:xfrm>
              <a:off x="1608775" y="2320184"/>
              <a:ext cx="1523065" cy="124519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nvGrpSpPr>
            <p:cNvPr id="199" name="グループ化 198"/>
            <p:cNvGrpSpPr/>
            <p:nvPr/>
          </p:nvGrpSpPr>
          <p:grpSpPr>
            <a:xfrm>
              <a:off x="2411760" y="2854278"/>
              <a:ext cx="306432" cy="540748"/>
              <a:chOff x="2726832" y="2942511"/>
              <a:chExt cx="499066" cy="967306"/>
            </a:xfrm>
          </p:grpSpPr>
          <p:sp>
            <p:nvSpPr>
              <p:cNvPr id="205" name="円/楕円 204"/>
              <p:cNvSpPr/>
              <p:nvPr/>
            </p:nvSpPr>
            <p:spPr>
              <a:xfrm>
                <a:off x="2762380" y="2942511"/>
                <a:ext cx="414129" cy="388805"/>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sp>
            <p:nvSpPr>
              <p:cNvPr id="206" name="台形 205"/>
              <p:cNvSpPr/>
              <p:nvPr/>
            </p:nvSpPr>
            <p:spPr>
              <a:xfrm rot="10800000">
                <a:off x="2726832" y="3350288"/>
                <a:ext cx="499066" cy="559529"/>
              </a:xfrm>
              <a:prstGeom prst="trapezoid">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endParaRPr lang="ja-JP" altLang="en-US" sz="739">
                  <a:solidFill>
                    <a:prstClr val="black"/>
                  </a:solidFill>
                  <a:latin typeface="Calibri" panose="020F0502020204030204"/>
                  <a:ea typeface="游ゴシック" panose="020B0400000000000000" pitchFamily="50" charset="-128"/>
                </a:endParaRPr>
              </a:p>
            </p:txBody>
          </p:sp>
        </p:grpSp>
        <p:grpSp>
          <p:nvGrpSpPr>
            <p:cNvPr id="200" name="グループ化 199"/>
            <p:cNvGrpSpPr/>
            <p:nvPr/>
          </p:nvGrpSpPr>
          <p:grpSpPr>
            <a:xfrm>
              <a:off x="1691680" y="2737774"/>
              <a:ext cx="1213714" cy="703215"/>
              <a:chOff x="4964787" y="1956663"/>
              <a:chExt cx="1834731" cy="1098910"/>
            </a:xfrm>
          </p:grpSpPr>
          <p:grpSp>
            <p:nvGrpSpPr>
              <p:cNvPr id="201" name="グループ化 200"/>
              <p:cNvGrpSpPr/>
              <p:nvPr/>
            </p:nvGrpSpPr>
            <p:grpSpPr>
              <a:xfrm>
                <a:off x="5490850" y="1956663"/>
                <a:ext cx="498433" cy="1077502"/>
                <a:chOff x="2560732" y="2896534"/>
                <a:chExt cx="356409" cy="914463"/>
              </a:xfrm>
            </p:grpSpPr>
            <p:sp>
              <p:nvSpPr>
                <p:cNvPr id="203" name="円/楕円 202"/>
                <p:cNvSpPr/>
                <p:nvPr/>
              </p:nvSpPr>
              <p:spPr>
                <a:xfrm>
                  <a:off x="2587561" y="2896534"/>
                  <a:ext cx="295749" cy="40097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204" name="台形 203"/>
                <p:cNvSpPr/>
                <p:nvPr/>
              </p:nvSpPr>
              <p:spPr>
                <a:xfrm rot="10800000">
                  <a:off x="2560732" y="3291411"/>
                  <a:ext cx="356409" cy="519586"/>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sp>
            <p:nvSpPr>
              <p:cNvPr id="202" name="テキスト ボックス 201"/>
              <p:cNvSpPr txBox="1"/>
              <p:nvPr/>
            </p:nvSpPr>
            <p:spPr>
              <a:xfrm>
                <a:off x="4964787" y="2639049"/>
                <a:ext cx="1834731" cy="41652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lnSpc>
                    <a:spcPts val="923"/>
                  </a:lnSpc>
                  <a:defRPr/>
                </a:pPr>
                <a:r>
                  <a:rPr lang="ja-JP" altLang="en-US" sz="831">
                    <a:solidFill>
                      <a:prstClr val="black"/>
                    </a:solidFill>
                    <a:latin typeface="Calibri" panose="020F0502020204030204"/>
                    <a:ea typeface="游ゴシック" panose="020B0400000000000000" pitchFamily="50" charset="-128"/>
                  </a:rPr>
                  <a:t>相談支援</a:t>
                </a:r>
                <a:r>
                  <a:rPr lang="ja-JP" altLang="en-US" sz="923">
                    <a:solidFill>
                      <a:prstClr val="black"/>
                    </a:solidFill>
                    <a:latin typeface="Calibri" panose="020F0502020204030204"/>
                    <a:ea typeface="游ゴシック" panose="020B0400000000000000" pitchFamily="50" charset="-128"/>
                  </a:rPr>
                  <a:t>専門員</a:t>
                </a:r>
                <a:endParaRPr lang="ja-JP" altLang="en-US" sz="831">
                  <a:solidFill>
                    <a:prstClr val="black"/>
                  </a:solidFill>
                  <a:latin typeface="Calibri" panose="020F0502020204030204"/>
                  <a:ea typeface="游ゴシック" panose="020B0400000000000000" pitchFamily="50" charset="-128"/>
                </a:endParaRPr>
              </a:p>
            </p:txBody>
          </p:sp>
        </p:grpSp>
        <p:sp>
          <p:nvSpPr>
            <p:cNvPr id="198" name="テキスト ボックス 197"/>
            <p:cNvSpPr txBox="1"/>
            <p:nvPr/>
          </p:nvSpPr>
          <p:spPr>
            <a:xfrm>
              <a:off x="1623130" y="2386914"/>
              <a:ext cx="1687368" cy="501166"/>
            </a:xfrm>
            <a:prstGeom prst="rect">
              <a:avLst/>
            </a:prstGeom>
            <a:noFill/>
          </p:spPr>
          <p:txBody>
            <a:bodyPr wrap="square" rtlCol="0">
              <a:spAutoFit/>
            </a:bodyPr>
            <a:lstStyle/>
            <a:p>
              <a:pPr>
                <a:defRPr/>
              </a:pPr>
              <a:r>
                <a:rPr lang="ja-JP" altLang="en-US" sz="969" b="1" dirty="0">
                  <a:solidFill>
                    <a:prstClr val="black"/>
                  </a:solidFill>
                  <a:latin typeface="HG丸ｺﾞｼｯｸM-PRO" panose="020F0600000000000000" pitchFamily="50" charset="-128"/>
                  <a:ea typeface="HG丸ｺﾞｼｯｸM-PRO" panose="020F0600000000000000" pitchFamily="50" charset="-128"/>
                </a:rPr>
                <a:t>特定相談支援事業者</a:t>
              </a:r>
              <a:endParaRPr lang="en-US" altLang="ja-JP" sz="969" b="1"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969" b="1" dirty="0">
                  <a:solidFill>
                    <a:prstClr val="black"/>
                  </a:solidFill>
                  <a:latin typeface="HG丸ｺﾞｼｯｸM-PRO" panose="020F0600000000000000" pitchFamily="50" charset="-128"/>
                  <a:ea typeface="HG丸ｺﾞｼｯｸM-PRO" panose="020F0600000000000000" pitchFamily="50" charset="-128"/>
                </a:rPr>
                <a:t>一般相談支援事業者</a:t>
              </a:r>
              <a:endParaRPr lang="en-US" altLang="ja-JP" sz="969" b="1" dirty="0">
                <a:solidFill>
                  <a:prstClr val="black"/>
                </a:solidFill>
                <a:latin typeface="HG丸ｺﾞｼｯｸM-PRO" panose="020F0600000000000000" pitchFamily="50" charset="-128"/>
                <a:ea typeface="HG丸ｺﾞｼｯｸM-PRO" panose="020F0600000000000000" pitchFamily="50" charset="-128"/>
              </a:endParaRPr>
            </a:p>
          </p:txBody>
        </p:sp>
      </p:grpSp>
      <p:sp>
        <p:nvSpPr>
          <p:cNvPr id="207" name="下矢印 206"/>
          <p:cNvSpPr/>
          <p:nvPr/>
        </p:nvSpPr>
        <p:spPr>
          <a:xfrm rot="8378110">
            <a:off x="4588354" y="2279042"/>
            <a:ext cx="471085" cy="1207615"/>
          </a:xfrm>
          <a:prstGeom prst="downArrow">
            <a:avLst/>
          </a:prstGeom>
          <a:solidFill>
            <a:schemeClr val="accent2">
              <a:lumMod val="20000"/>
              <a:lumOff val="80000"/>
            </a:schemeClr>
          </a:solidFill>
          <a:scene3d>
            <a:camera prst="perspectiveContrastingLeftFacing"/>
            <a:lightRig rig="threePt" dir="t"/>
          </a:scene3d>
        </p:spPr>
        <p:style>
          <a:lnRef idx="2">
            <a:schemeClr val="accent2"/>
          </a:lnRef>
          <a:fillRef idx="1">
            <a:schemeClr val="lt1"/>
          </a:fillRef>
          <a:effectRef idx="0">
            <a:schemeClr val="accent2"/>
          </a:effectRef>
          <a:fontRef idx="minor">
            <a:schemeClr val="dk1"/>
          </a:fontRef>
        </p:style>
        <p:txBody>
          <a:bodyPr rtlCol="0" anchor="ctr"/>
          <a:lstStyle/>
          <a:p>
            <a:pPr algn="ctr">
              <a:defRPr/>
            </a:pPr>
            <a:endParaRPr lang="ja-JP" altLang="en-US">
              <a:solidFill>
                <a:prstClr val="black"/>
              </a:solidFill>
              <a:latin typeface="Calibri" panose="020F0502020204030204"/>
              <a:ea typeface="游ゴシック" panose="020B0400000000000000" pitchFamily="50" charset="-128"/>
            </a:endParaRPr>
          </a:p>
        </p:txBody>
      </p:sp>
      <p:sp>
        <p:nvSpPr>
          <p:cNvPr id="17" name="テキスト ボックス 16"/>
          <p:cNvSpPr txBox="1"/>
          <p:nvPr/>
        </p:nvSpPr>
        <p:spPr>
          <a:xfrm>
            <a:off x="2294487" y="2764464"/>
            <a:ext cx="2664296" cy="656590"/>
          </a:xfrm>
          <a:prstGeom prst="rect">
            <a:avLst/>
          </a:prstGeom>
          <a:scene3d>
            <a:camera prst="perspectiveContrastingLeftFacing">
              <a:rot lat="600000" lon="1200000" rev="21594000"/>
            </a:camera>
            <a:lightRig rig="threePt" dir="t"/>
          </a:scene3d>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ts val="1108"/>
              </a:lnSpc>
              <a:defRPr/>
            </a:pPr>
            <a:r>
              <a:rPr lang="ja-JP" altLang="en-US" sz="969" b="1" dirty="0">
                <a:solidFill>
                  <a:prstClr val="black"/>
                </a:solidFill>
                <a:latin typeface="Calibri" panose="020F0502020204030204"/>
                <a:ea typeface="游ゴシック" panose="020B0400000000000000" pitchFamily="50" charset="-128"/>
              </a:rPr>
              <a:t>地域づくりの促進（協議会の活用）</a:t>
            </a:r>
            <a:endParaRPr lang="en-US" altLang="ja-JP" sz="969" b="1" dirty="0">
              <a:solidFill>
                <a:prstClr val="black"/>
              </a:solidFill>
              <a:latin typeface="Calibri" panose="020F0502020204030204"/>
              <a:ea typeface="游ゴシック" panose="020B0400000000000000" pitchFamily="50" charset="-128"/>
            </a:endParaRPr>
          </a:p>
          <a:p>
            <a:pPr marL="158261" indent="-158261">
              <a:lnSpc>
                <a:spcPts val="1108"/>
              </a:lnSpc>
              <a:buFont typeface="Arial" panose="020B0604020202020204" pitchFamily="34" charset="0"/>
              <a:buChar char="•"/>
              <a:defRPr/>
            </a:pPr>
            <a:r>
              <a:rPr lang="ja-JP" altLang="en-US" sz="923" dirty="0">
                <a:solidFill>
                  <a:prstClr val="black"/>
                </a:solidFill>
                <a:latin typeface="Calibri" panose="020F0502020204030204"/>
                <a:ea typeface="游ゴシック" panose="020B0400000000000000" pitchFamily="50" charset="-128"/>
              </a:rPr>
              <a:t>地域連携の促進</a:t>
            </a:r>
            <a:endParaRPr lang="en-US" altLang="ja-JP" sz="923" dirty="0">
              <a:solidFill>
                <a:prstClr val="black"/>
              </a:solidFill>
              <a:latin typeface="Calibri" panose="020F0502020204030204"/>
              <a:ea typeface="游ゴシック" panose="020B0400000000000000" pitchFamily="50" charset="-128"/>
            </a:endParaRPr>
          </a:p>
          <a:p>
            <a:pPr marL="164123" indent="-164123">
              <a:lnSpc>
                <a:spcPts val="1108"/>
              </a:lnSpc>
              <a:buFont typeface="Arial" panose="020B0604020202020204" pitchFamily="34" charset="0"/>
              <a:buChar char="•"/>
              <a:defRPr/>
            </a:pPr>
            <a:r>
              <a:rPr lang="ja-JP" altLang="en-US" sz="923" dirty="0">
                <a:solidFill>
                  <a:prstClr val="black"/>
                </a:solidFill>
                <a:latin typeface="Calibri" panose="020F0502020204030204"/>
                <a:ea typeface="游ゴシック" panose="020B0400000000000000" pitchFamily="50" charset="-128"/>
              </a:rPr>
              <a:t>地域資源の開発　（ＧＨ設置促進、保証人確保等支援、要医療児者支援の促進）</a:t>
            </a:r>
          </a:p>
        </p:txBody>
      </p:sp>
      <p:cxnSp>
        <p:nvCxnSpPr>
          <p:cNvPr id="111" name="直線コネクタ 110"/>
          <p:cNvCxnSpPr/>
          <p:nvPr/>
        </p:nvCxnSpPr>
        <p:spPr>
          <a:xfrm flipV="1">
            <a:off x="528379" y="525877"/>
            <a:ext cx="11170739" cy="1"/>
          </a:xfrm>
          <a:prstGeom prst="line">
            <a:avLst/>
          </a:prstGeom>
          <a:ln w="88900" cmpd="thinThick">
            <a:solidFill>
              <a:srgbClr val="99CCFF"/>
            </a:solidFill>
          </a:ln>
        </p:spPr>
        <p:style>
          <a:lnRef idx="1">
            <a:schemeClr val="accent1"/>
          </a:lnRef>
          <a:fillRef idx="0">
            <a:schemeClr val="accent1"/>
          </a:fillRef>
          <a:effectRef idx="0">
            <a:schemeClr val="accent1"/>
          </a:effectRef>
          <a:fontRef idx="minor">
            <a:schemeClr val="tx1"/>
          </a:fontRef>
        </p:style>
      </p:cxnSp>
      <p:sp>
        <p:nvSpPr>
          <p:cNvPr id="113" name="円/楕円 112"/>
          <p:cNvSpPr/>
          <p:nvPr/>
        </p:nvSpPr>
        <p:spPr>
          <a:xfrm>
            <a:off x="5103885" y="4446135"/>
            <a:ext cx="310399" cy="238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115" name="台形 114"/>
          <p:cNvSpPr/>
          <p:nvPr/>
        </p:nvSpPr>
        <p:spPr>
          <a:xfrm rot="10800000">
            <a:off x="5077778" y="4694939"/>
            <a:ext cx="374063" cy="308464"/>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128" name="テキスト ボックス 127"/>
          <p:cNvSpPr txBox="1"/>
          <p:nvPr/>
        </p:nvSpPr>
        <p:spPr>
          <a:xfrm>
            <a:off x="4226562" y="4766055"/>
            <a:ext cx="1253863" cy="20774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lnSpc>
                <a:spcPts val="923"/>
              </a:lnSpc>
              <a:defRPr/>
            </a:pPr>
            <a:r>
              <a:rPr lang="ja-JP" altLang="en-US" sz="923" dirty="0">
                <a:solidFill>
                  <a:prstClr val="black"/>
                </a:solidFill>
                <a:latin typeface="Calibri" panose="020F0502020204030204"/>
                <a:ea typeface="游ゴシック" panose="020B0400000000000000" pitchFamily="50" charset="-128"/>
              </a:rPr>
              <a:t>相談支援専門員</a:t>
            </a:r>
          </a:p>
        </p:txBody>
      </p:sp>
      <p:grpSp>
        <p:nvGrpSpPr>
          <p:cNvPr id="3" name="グループ化 2"/>
          <p:cNvGrpSpPr/>
          <p:nvPr/>
        </p:nvGrpSpPr>
        <p:grpSpPr>
          <a:xfrm>
            <a:off x="8600115" y="2099407"/>
            <a:ext cx="280284" cy="475863"/>
            <a:chOff x="7121624" y="2262363"/>
            <a:chExt cx="303641" cy="515518"/>
          </a:xfrm>
        </p:grpSpPr>
        <p:sp>
          <p:nvSpPr>
            <p:cNvPr id="118" name="円/楕円 117"/>
            <p:cNvSpPr/>
            <p:nvPr/>
          </p:nvSpPr>
          <p:spPr>
            <a:xfrm>
              <a:off x="7142543" y="2262363"/>
              <a:ext cx="251962" cy="21944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sp>
          <p:nvSpPr>
            <p:cNvPr id="119" name="台形 118"/>
            <p:cNvSpPr/>
            <p:nvPr/>
          </p:nvSpPr>
          <p:spPr>
            <a:xfrm rot="10800000">
              <a:off x="7121624" y="2493528"/>
              <a:ext cx="303641" cy="284353"/>
            </a:xfrm>
            <a:prstGeom prst="trapezoi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defRPr/>
              </a:pPr>
              <a:endParaRPr lang="ja-JP" altLang="en-US" sz="1108">
                <a:solidFill>
                  <a:prstClr val="black"/>
                </a:solidFill>
                <a:latin typeface="Calibri" panose="020F0502020204030204"/>
                <a:ea typeface="游ゴシック" panose="020B0400000000000000" pitchFamily="50" charset="-128"/>
              </a:endParaRPr>
            </a:p>
          </p:txBody>
        </p:sp>
      </p:grpSp>
      <p:sp>
        <p:nvSpPr>
          <p:cNvPr id="226" name="テキスト ボックス 225"/>
          <p:cNvSpPr txBox="1"/>
          <p:nvPr/>
        </p:nvSpPr>
        <p:spPr>
          <a:xfrm>
            <a:off x="7936098" y="2369789"/>
            <a:ext cx="1116575" cy="20774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lnSpc>
                <a:spcPts val="923"/>
              </a:lnSpc>
              <a:defRPr/>
            </a:pPr>
            <a:r>
              <a:rPr lang="ja-JP" altLang="en-US" sz="923" dirty="0">
                <a:solidFill>
                  <a:prstClr val="black"/>
                </a:solidFill>
                <a:latin typeface="Calibri" panose="020F0502020204030204"/>
                <a:ea typeface="游ゴシック" panose="020B0400000000000000" pitchFamily="50" charset="-128"/>
              </a:rPr>
              <a:t>相談支援専門員</a:t>
            </a:r>
          </a:p>
        </p:txBody>
      </p:sp>
    </p:spTree>
    <p:extLst>
      <p:ext uri="{BB962C8B-B14F-4D97-AF65-F5344CB8AC3E}">
        <p14:creationId xmlns:p14="http://schemas.microsoft.com/office/powerpoint/2010/main" val="2218784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1795</TotalTime>
  <Words>538</Words>
  <Application>Microsoft Office PowerPoint</Application>
  <PresentationFormat>ワイド画面</PresentationFormat>
  <Paragraphs>95</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相談支援の体制充実及び質の向上による効果（イメージ）</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2019-07-24T13:19:41Z</cp:lastPrinted>
  <dcterms:created xsi:type="dcterms:W3CDTF">2019-06-13T06:17:05Z</dcterms:created>
  <dcterms:modified xsi:type="dcterms:W3CDTF">2019-07-24T13:20:48Z</dcterms:modified>
</cp:coreProperties>
</file>