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3" r:id="rId6"/>
    <p:sldId id="260" r:id="rId7"/>
    <p:sldId id="262" r:id="rId8"/>
    <p:sldId id="267" r:id="rId9"/>
    <p:sldId id="268" r:id="rId1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00B050"/>
    <a:srgbClr val="FF3399"/>
    <a:srgbClr val="FFCCFF"/>
    <a:srgbClr val="FF66FF"/>
    <a:srgbClr val="FF66CC"/>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434" autoAdjust="0"/>
  </p:normalViewPr>
  <p:slideViewPr>
    <p:cSldViewPr snapToGrid="0">
      <p:cViewPr varScale="1">
        <p:scale>
          <a:sx n="70" d="100"/>
          <a:sy n="70" d="100"/>
        </p:scale>
        <p:origin x="72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8662"/>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384" y="0"/>
            <a:ext cx="2949190" cy="498662"/>
          </a:xfrm>
          <a:prstGeom prst="rect">
            <a:avLst/>
          </a:prstGeom>
        </p:spPr>
        <p:txBody>
          <a:bodyPr vert="horz" lIns="93218" tIns="46608" rIns="93218" bIns="46608"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3" y="9440676"/>
            <a:ext cx="2949190" cy="498662"/>
          </a:xfrm>
          <a:prstGeom prst="rect">
            <a:avLst/>
          </a:prstGeom>
        </p:spPr>
        <p:txBody>
          <a:bodyPr vert="horz" lIns="93218" tIns="46608" rIns="93218" bIns="466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384" y="9440676"/>
            <a:ext cx="2949190" cy="498662"/>
          </a:xfrm>
          <a:prstGeom prst="rect">
            <a:avLst/>
          </a:prstGeom>
        </p:spPr>
        <p:txBody>
          <a:bodyPr vert="horz" lIns="93218" tIns="46608" rIns="93218" bIns="46608" rtlCol="0" anchor="b"/>
          <a:lstStyle>
            <a:lvl1pPr algn="r">
              <a:defRPr sz="1200"/>
            </a:lvl1pPr>
          </a:lstStyle>
          <a:p>
            <a:fld id="{09319CFB-9EDC-40A9-909A-EF6273488E35}" type="slidenum">
              <a:rPr kumimoji="1" lang="ja-JP" altLang="en-US" smtClean="0"/>
              <a:t>‹#›</a:t>
            </a:fld>
            <a:endParaRPr kumimoji="1" lang="ja-JP" altLang="en-US"/>
          </a:p>
        </p:txBody>
      </p:sp>
    </p:spTree>
    <p:extLst>
      <p:ext uri="{BB962C8B-B14F-4D97-AF65-F5344CB8AC3E}">
        <p14:creationId xmlns:p14="http://schemas.microsoft.com/office/powerpoint/2010/main" val="19131291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7" tIns="45711" rIns="91417" bIns="45711"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7" tIns="45711" rIns="91417" bIns="45711"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7" tIns="45711" rIns="91417"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3"/>
            <a:ext cx="2949575" cy="498475"/>
          </a:xfrm>
          <a:prstGeom prst="rect">
            <a:avLst/>
          </a:prstGeom>
        </p:spPr>
        <p:txBody>
          <a:bodyPr vert="horz" lIns="91417" tIns="45711" rIns="91417"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8475"/>
          </a:xfrm>
          <a:prstGeom prst="rect">
            <a:avLst/>
          </a:prstGeom>
        </p:spPr>
        <p:txBody>
          <a:bodyPr vert="horz" lIns="91417" tIns="45711" rIns="91417" bIns="45711"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1</a:t>
            </a:fld>
            <a:endParaRPr kumimoji="1" lang="ja-JP" altLang="en-US"/>
          </a:p>
        </p:txBody>
      </p:sp>
    </p:spTree>
    <p:extLst>
      <p:ext uri="{BB962C8B-B14F-4D97-AF65-F5344CB8AC3E}">
        <p14:creationId xmlns:p14="http://schemas.microsoft.com/office/powerpoint/2010/main" val="190077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2</a:t>
            </a:fld>
            <a:endParaRPr kumimoji="1" lang="ja-JP" altLang="en-US"/>
          </a:p>
        </p:txBody>
      </p:sp>
    </p:spTree>
    <p:extLst>
      <p:ext uri="{BB962C8B-B14F-4D97-AF65-F5344CB8AC3E}">
        <p14:creationId xmlns:p14="http://schemas.microsoft.com/office/powerpoint/2010/main" val="646552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3</a:t>
            </a:fld>
            <a:endParaRPr kumimoji="1" lang="ja-JP" altLang="en-US"/>
          </a:p>
        </p:txBody>
      </p:sp>
    </p:spTree>
    <p:extLst>
      <p:ext uri="{BB962C8B-B14F-4D97-AF65-F5344CB8AC3E}">
        <p14:creationId xmlns:p14="http://schemas.microsoft.com/office/powerpoint/2010/main" val="3910474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4</a:t>
            </a:fld>
            <a:endParaRPr kumimoji="1" lang="ja-JP" altLang="en-US"/>
          </a:p>
        </p:txBody>
      </p:sp>
    </p:spTree>
    <p:extLst>
      <p:ext uri="{BB962C8B-B14F-4D97-AF65-F5344CB8AC3E}">
        <p14:creationId xmlns:p14="http://schemas.microsoft.com/office/powerpoint/2010/main" val="3524318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5</a:t>
            </a:fld>
            <a:endParaRPr kumimoji="1" lang="ja-JP" altLang="en-US"/>
          </a:p>
        </p:txBody>
      </p:sp>
    </p:spTree>
    <p:extLst>
      <p:ext uri="{BB962C8B-B14F-4D97-AF65-F5344CB8AC3E}">
        <p14:creationId xmlns:p14="http://schemas.microsoft.com/office/powerpoint/2010/main" val="2003140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6</a:t>
            </a:fld>
            <a:endParaRPr kumimoji="1" lang="ja-JP" altLang="en-US"/>
          </a:p>
        </p:txBody>
      </p:sp>
    </p:spTree>
    <p:extLst>
      <p:ext uri="{BB962C8B-B14F-4D97-AF65-F5344CB8AC3E}">
        <p14:creationId xmlns:p14="http://schemas.microsoft.com/office/powerpoint/2010/main" val="3975491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7</a:t>
            </a:fld>
            <a:endParaRPr kumimoji="1" lang="ja-JP" altLang="en-US"/>
          </a:p>
        </p:txBody>
      </p:sp>
    </p:spTree>
    <p:extLst>
      <p:ext uri="{BB962C8B-B14F-4D97-AF65-F5344CB8AC3E}">
        <p14:creationId xmlns:p14="http://schemas.microsoft.com/office/powerpoint/2010/main" val="1948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8</a:t>
            </a:fld>
            <a:endParaRPr kumimoji="1" lang="ja-JP" altLang="en-US"/>
          </a:p>
        </p:txBody>
      </p:sp>
    </p:spTree>
    <p:extLst>
      <p:ext uri="{BB962C8B-B14F-4D97-AF65-F5344CB8AC3E}">
        <p14:creationId xmlns:p14="http://schemas.microsoft.com/office/powerpoint/2010/main" val="1982639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9</a:t>
            </a:fld>
            <a:endParaRPr kumimoji="1" lang="ja-JP" altLang="en-US"/>
          </a:p>
        </p:txBody>
      </p:sp>
    </p:spTree>
    <p:extLst>
      <p:ext uri="{BB962C8B-B14F-4D97-AF65-F5344CB8AC3E}">
        <p14:creationId xmlns:p14="http://schemas.microsoft.com/office/powerpoint/2010/main" val="2121019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8ADE3D-9EDD-4340-BF67-0EC7BCF48919}" type="datetime1">
              <a:rPr lang="en-US" altLang="ja-JP" smtClean="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6194559-DEDA-42DC-B06E-9C96F9AF07AA}"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E99E2F-3B4B-437A-B33B-B0179E0763E3}"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F29F9E-FD85-4ED0-A659-7BC2FB89E3BC}"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811F805-07F4-4C0A-A0ED-D05139D2DA12}"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66E0BCB1-37B6-4E37-8270-1D82A03B076F}" type="datetime1">
              <a:rPr lang="en-US" altLang="ja-JP" smtClean="0"/>
              <a:t>7/24/2019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4F25C9B-E253-45AD-8235-3CA0558E7FFA}" type="datetime1">
              <a:rPr lang="en-US" altLang="ja-JP" smtClean="0"/>
              <a:t>7/24/2019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2C67DB-1BBB-4D0E-8CFD-93285803F3D9}" type="datetime1">
              <a:rPr lang="en-US" altLang="ja-JP" smtClean="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B61AE4-3514-4A10-A136-2E5F0902A138}" type="datetime1">
              <a:rPr lang="en-US" altLang="ja-JP" smtClean="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98F7BC-ED7E-4975-88BF-B2644176BBFA}" type="datetime1">
              <a:rPr lang="en-US" altLang="ja-JP" smtClean="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34059FF-2DE1-451F-A1B5-76749D48FA07}" type="datetime1">
              <a:rPr lang="en-US" altLang="ja-JP" smtClean="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FF942DE-D915-41ED-9C51-92B5B65A5ECB}"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1193751-058C-4008-A8C5-F5AD6C0E0DE1}" type="datetime1">
              <a:rPr lang="en-US" altLang="ja-JP" smtClean="0"/>
              <a:t>7/24/2019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44D475-F20C-4B1C-B318-9CEA3CC31840}" type="datetime1">
              <a:rPr lang="en-US" altLang="ja-JP" smtClean="0"/>
              <a:t>7/24/2019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0890E69C-3020-42A8-A38F-15788D7D848D}" type="datetime1">
              <a:rPr lang="en-US" altLang="ja-JP" smtClean="0"/>
              <a:t>7/24/2019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2E5484-707A-4A4A-9D9C-34C64BB7EF7D}"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17F68A-C30F-4952-B2AF-45F2DB44BDF9}" type="datetime1">
              <a:rPr lang="en-US" altLang="ja-JP" smtClean="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AC0A632-8BD9-409B-8323-F2B6AD9F2127}" type="datetime1">
              <a:rPr lang="en-US" altLang="ja-JP" smtClean="0"/>
              <a:t>7/24/2019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l"/>
            <a:r>
              <a:rPr kumimoji="1" lang="ja-JP" altLang="en-US" dirty="0" smtClean="0"/>
              <a:t>大阪府</a:t>
            </a:r>
            <a:r>
              <a:rPr lang="ja-JP" altLang="en-US" dirty="0" smtClean="0"/>
              <a:t>相談支援専門員</a:t>
            </a:r>
            <a:r>
              <a:rPr lang="en-US" altLang="ja-JP" dirty="0" smtClean="0"/>
              <a:t/>
            </a:r>
            <a:br>
              <a:rPr lang="en-US" altLang="ja-JP" dirty="0" smtClean="0"/>
            </a:br>
            <a:r>
              <a:rPr lang="ja-JP" altLang="en-US" dirty="0" smtClean="0"/>
              <a:t>人材育成ビジョン（案）</a:t>
            </a:r>
            <a:endParaRPr kumimoji="1" lang="ja-JP" altLang="en-US" dirty="0"/>
          </a:p>
        </p:txBody>
      </p:sp>
      <p:sp>
        <p:nvSpPr>
          <p:cNvPr id="3" name="サブタイトル 2"/>
          <p:cNvSpPr>
            <a:spLocks noGrp="1"/>
          </p:cNvSpPr>
          <p:nvPr>
            <p:ph type="subTitle" idx="1"/>
          </p:nvPr>
        </p:nvSpPr>
        <p:spPr>
          <a:xfrm>
            <a:off x="1751012" y="3937715"/>
            <a:ext cx="8689976" cy="1371599"/>
          </a:xfrm>
        </p:spPr>
        <p:txBody>
          <a:bodyPr/>
          <a:lstStyle/>
          <a:p>
            <a:pPr algn="l"/>
            <a:r>
              <a:rPr kumimoji="1" lang="ja-JP" altLang="en-US" dirty="0" smtClean="0"/>
              <a:t>平成</a:t>
            </a:r>
            <a:r>
              <a:rPr kumimoji="1" lang="en-US" altLang="ja-JP" dirty="0" smtClean="0"/>
              <a:t>30</a:t>
            </a:r>
            <a:r>
              <a:rPr kumimoji="1" lang="ja-JP" altLang="en-US" dirty="0" smtClean="0"/>
              <a:t>年度大阪府障がい者自立支援協議会ケアマネジメント推進部会</a:t>
            </a:r>
            <a:endParaRPr kumimoji="1" lang="ja-JP" altLang="en-US" dirty="0"/>
          </a:p>
        </p:txBody>
      </p:sp>
      <p:sp>
        <p:nvSpPr>
          <p:cNvPr id="5" name="スライド番号プレースホルダー 5"/>
          <p:cNvSpPr txBox="1">
            <a:spLocks/>
          </p:cNvSpPr>
          <p:nvPr/>
        </p:nvSpPr>
        <p:spPr>
          <a:xfrm>
            <a:off x="11509990" y="6440332"/>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1</a:t>
            </a:r>
            <a:endParaRPr lang="ja-JP" altLang="en-US"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962866" y="163457"/>
            <a:ext cx="1869745" cy="369332"/>
          </a:xfrm>
          <a:prstGeom prst="rect">
            <a:avLst/>
          </a:prstGeom>
          <a:solidFill>
            <a:schemeClr val="bg1">
              <a:lumMod val="95000"/>
            </a:schemeClr>
          </a:solidFill>
          <a:ln>
            <a:solidFill>
              <a:schemeClr val="tx1"/>
            </a:solidFill>
          </a:ln>
        </p:spPr>
        <p:txBody>
          <a:bodyPr wrap="square" rtlCol="0">
            <a:spAutoFit/>
          </a:bodyPr>
          <a:lstStyle/>
          <a:p>
            <a:pPr algn="ctr"/>
            <a:r>
              <a:rPr lang="ja-JP" altLang="en-US" smtClean="0"/>
              <a:t>参考</a:t>
            </a:r>
            <a:r>
              <a:rPr lang="ja-JP" altLang="en-US" smtClean="0"/>
              <a:t>資料１－１</a:t>
            </a:r>
            <a:endParaRPr lang="ja-JP" altLang="en-US" dirty="0"/>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kumimoji="1" lang="ja-JP" altLang="en-US" dirty="0" smtClean="0"/>
              <a:t>１．はじめに</a:t>
            </a:r>
            <a:endParaRPr kumimoji="1" lang="ja-JP" altLang="en-US" dirty="0"/>
          </a:p>
        </p:txBody>
      </p:sp>
      <p:sp>
        <p:nvSpPr>
          <p:cNvPr id="3" name="コンテンツ プレースホルダー 2"/>
          <p:cNvSpPr>
            <a:spLocks noGrp="1"/>
          </p:cNvSpPr>
          <p:nvPr>
            <p:ph sz="quarter" idx="13"/>
          </p:nvPr>
        </p:nvSpPr>
        <p:spPr>
          <a:xfrm>
            <a:off x="913774" y="1365161"/>
            <a:ext cx="10363826" cy="5323021"/>
          </a:xfrm>
        </p:spPr>
        <p:txBody>
          <a:bodyPr>
            <a:normAutofit/>
          </a:bodyPr>
          <a:lstStyle/>
          <a:p>
            <a:pPr>
              <a:buClr>
                <a:prstClr val="black"/>
              </a:buClr>
            </a:pPr>
            <a:r>
              <a:rPr lang="ja-JP" altLang="ja-JP" sz="1400" dirty="0"/>
              <a:t>大阪府では、</a:t>
            </a:r>
            <a:r>
              <a:rPr lang="ja-JP" altLang="en-US" sz="1400" dirty="0"/>
              <a:t>権利擁護を踏まえた利用者本人の望む暮らしを実現するため、相談支援を担う人材の育成に取り組み</a:t>
            </a:r>
            <a:r>
              <a:rPr lang="ja-JP" altLang="en-US" sz="1400" dirty="0" smtClean="0"/>
              <a:t>、相談</a:t>
            </a:r>
            <a:r>
              <a:rPr lang="ja-JP" altLang="en-US" sz="1400" dirty="0"/>
              <a:t>支援専門員及びサービス等利用計画の作成数の増加を図ってきました。今後は、更なる人材の確保</a:t>
            </a:r>
            <a:r>
              <a:rPr lang="ja-JP" altLang="en-US" sz="1400" dirty="0" smtClean="0"/>
              <a:t>と相談支援の</a:t>
            </a:r>
            <a:r>
              <a:rPr lang="ja-JP" altLang="en-US" sz="1400" dirty="0"/>
              <a:t>質の向上を図るため、相談支援専門員の資質向上を目指した人材育成及び相談支援体制の充実・強化が必要と考えます。</a:t>
            </a:r>
          </a:p>
          <a:p>
            <a:pPr lvl="0">
              <a:buClr>
                <a:prstClr val="black"/>
              </a:buClr>
            </a:pPr>
            <a:r>
              <a:rPr lang="ja-JP" altLang="en-US" sz="1400" dirty="0" smtClean="0">
                <a:latin typeface="+mn-ea"/>
              </a:rPr>
              <a:t>全国的に、地域</a:t>
            </a:r>
            <a:r>
              <a:rPr lang="ja-JP" altLang="en-US" sz="1400" dirty="0">
                <a:latin typeface="+mn-ea"/>
              </a:rPr>
              <a:t>の中で相談支援専門員を育成する仕組みの</a:t>
            </a:r>
            <a:r>
              <a:rPr lang="ja-JP" altLang="en-US" sz="1400" dirty="0" smtClean="0">
                <a:latin typeface="+mn-ea"/>
              </a:rPr>
              <a:t>構築が課題となっています。大阪府では、</a:t>
            </a:r>
            <a:r>
              <a:rPr lang="ja-JP" altLang="en-US" sz="1400" dirty="0">
                <a:latin typeface="+mn-ea"/>
              </a:rPr>
              <a:t>相談支援専門員数、相談支援事業所数が増加しているもの</a:t>
            </a:r>
            <a:r>
              <a:rPr lang="ja-JP" altLang="en-US" sz="1400" dirty="0" smtClean="0">
                <a:latin typeface="+mn-ea"/>
              </a:rPr>
              <a:t>の、一</a:t>
            </a:r>
            <a:r>
              <a:rPr lang="ja-JP" altLang="en-US" sz="1400" dirty="0">
                <a:latin typeface="+mn-ea"/>
              </a:rPr>
              <a:t>事業所あたりの相談支援専門</a:t>
            </a:r>
            <a:r>
              <a:rPr lang="ja-JP" altLang="en-US" sz="1400" dirty="0" smtClean="0">
                <a:latin typeface="+mn-ea"/>
              </a:rPr>
              <a:t>員数は指定特定相談</a:t>
            </a:r>
            <a:r>
              <a:rPr lang="ja-JP" altLang="en-US" sz="1400" dirty="0">
                <a:latin typeface="+mn-ea"/>
              </a:rPr>
              <a:t>支援事業所</a:t>
            </a:r>
            <a:r>
              <a:rPr lang="ja-JP" altLang="en-US" sz="1400" dirty="0" smtClean="0">
                <a:latin typeface="+mn-ea"/>
              </a:rPr>
              <a:t>で</a:t>
            </a:r>
            <a:r>
              <a:rPr lang="en-US" altLang="ja-JP" sz="1400" dirty="0" smtClean="0">
                <a:latin typeface="+mn-ea"/>
              </a:rPr>
              <a:t>1.9</a:t>
            </a:r>
            <a:r>
              <a:rPr lang="ja-JP" altLang="en-US" sz="1400" dirty="0" smtClean="0">
                <a:latin typeface="+mn-ea"/>
              </a:rPr>
              <a:t>人</a:t>
            </a:r>
            <a:r>
              <a:rPr lang="ja-JP" altLang="en-US" sz="1400" dirty="0">
                <a:latin typeface="+mn-ea"/>
              </a:rPr>
              <a:t>となっており、相談支援専門員が複数配置されていない事業所が多数</a:t>
            </a:r>
            <a:r>
              <a:rPr lang="ja-JP" altLang="en-US" sz="1400" dirty="0" smtClean="0">
                <a:latin typeface="+mn-ea"/>
              </a:rPr>
              <a:t>あります</a:t>
            </a:r>
            <a:r>
              <a:rPr lang="ja-JP" altLang="en-US" sz="1400" dirty="0">
                <a:latin typeface="+mn-ea"/>
              </a:rPr>
              <a:t>。経験が少ない相談支援専門員や、スーパーバイザーがいない事業所も</a:t>
            </a:r>
            <a:r>
              <a:rPr lang="ja-JP" altLang="en-US" sz="1400" dirty="0" smtClean="0">
                <a:latin typeface="+mn-ea"/>
              </a:rPr>
              <a:t>増えており、相談支援専門員をサポートし育成する仕組みの構築が喫緊の課題</a:t>
            </a:r>
            <a:r>
              <a:rPr lang="ja-JP" altLang="en-US" sz="1400" dirty="0">
                <a:latin typeface="+mn-ea"/>
              </a:rPr>
              <a:t>となっています。</a:t>
            </a:r>
            <a:endParaRPr lang="en-US" altLang="ja-JP" sz="1400" dirty="0">
              <a:latin typeface="+mn-ea"/>
            </a:endParaRPr>
          </a:p>
          <a:p>
            <a:pPr lvl="0">
              <a:buClr>
                <a:prstClr val="black"/>
              </a:buClr>
            </a:pPr>
            <a:r>
              <a:rPr lang="ja-JP" altLang="en-US" sz="1400" dirty="0">
                <a:solidFill>
                  <a:prstClr val="black"/>
                </a:solidFill>
              </a:rPr>
              <a:t>相談支援専門員は、指定特定相談支援事業所、委託相談支援事業所、基幹相談支援センター等といった各相談支援機関に従事していますが、その業務は多岐に渡っており、各機関それぞれの相談支援専門員の役割が明確でなければ、適切で継続的な相談支援の提供が困難となります。</a:t>
            </a:r>
            <a:endParaRPr lang="en-US" altLang="ja-JP" sz="1400" dirty="0">
              <a:solidFill>
                <a:prstClr val="black"/>
              </a:solidFill>
            </a:endParaRPr>
          </a:p>
          <a:p>
            <a:pPr lvl="0">
              <a:buClr>
                <a:prstClr val="black"/>
              </a:buClr>
            </a:pPr>
            <a:r>
              <a:rPr lang="ja-JP" altLang="en-US" sz="1400" dirty="0" err="1">
                <a:solidFill>
                  <a:prstClr val="black"/>
                </a:solidFill>
              </a:rPr>
              <a:t>大阪府障がい</a:t>
            </a:r>
            <a:r>
              <a:rPr lang="ja-JP" altLang="en-US" sz="1400" dirty="0">
                <a:solidFill>
                  <a:prstClr val="black"/>
                </a:solidFill>
              </a:rPr>
              <a:t>者自立支援協議会ケアマネジメント推進部会では、これまで大阪府の相談支援専門員が培ってきた相談支援における価値、知識、技術について改めて明示し、相談支援専門員の目指すべき方向性を共有するとともに、相談支援専門員が従事する各機関における役割について指針を作成し、大阪府人材育成ビジョンを策定することとしました。</a:t>
            </a:r>
            <a:endParaRPr lang="en-US" altLang="ja-JP" sz="1400" dirty="0">
              <a:solidFill>
                <a:prstClr val="black"/>
              </a:solidFill>
            </a:endParaRPr>
          </a:p>
          <a:p>
            <a:pPr lvl="0">
              <a:buClr>
                <a:prstClr val="black"/>
              </a:buClr>
            </a:pPr>
            <a:r>
              <a:rPr lang="ja-JP" altLang="en-US" sz="1400" dirty="0">
                <a:solidFill>
                  <a:prstClr val="black"/>
                </a:solidFill>
              </a:rPr>
              <a:t>また、ワーキンググループを設置し、大阪府人材育成ビジョンに沿う形で大阪府版相談支援従事者研修の見直し作業を行っています。</a:t>
            </a:r>
            <a:endParaRPr lang="en-US" altLang="ja-JP" sz="1400" dirty="0">
              <a:solidFill>
                <a:prstClr val="black"/>
              </a:solidFill>
            </a:endParaRPr>
          </a:p>
          <a:p>
            <a:pPr lvl="0">
              <a:buClr>
                <a:prstClr val="black"/>
              </a:buClr>
            </a:pPr>
            <a:r>
              <a:rPr lang="ja-JP" altLang="en-US" sz="1400" dirty="0">
                <a:solidFill>
                  <a:prstClr val="black"/>
                </a:solidFill>
              </a:rPr>
              <a:t>今後はこのビジョンが、相談支援専門員が日々の実践の中で振り返りを行う際の指針となるとともに、地域において相談支援専門員の資質向上の取り組みをより一層すすめることが望まれます</a:t>
            </a:r>
            <a:r>
              <a:rPr lang="ja-JP" altLang="en-US" sz="1400" dirty="0" smtClean="0">
                <a:solidFill>
                  <a:prstClr val="black"/>
                </a:solidFill>
              </a:rPr>
              <a:t>。</a:t>
            </a:r>
            <a:endParaRPr kumimoji="1" lang="ja-JP" altLang="en-US" sz="1400" dirty="0"/>
          </a:p>
        </p:txBody>
      </p:sp>
      <p:sp>
        <p:nvSpPr>
          <p:cNvPr id="6" name="スライド番号プレースホルダー 5"/>
          <p:cNvSpPr txBox="1">
            <a:spLocks/>
          </p:cNvSpPr>
          <p:nvPr/>
        </p:nvSpPr>
        <p:spPr>
          <a:xfrm>
            <a:off x="11502372" y="6428480"/>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smtClean="0">
                <a:latin typeface="Meiryo UI" panose="020B0604030504040204" pitchFamily="50" charset="-128"/>
                <a:ea typeface="Meiryo UI" panose="020B0604030504040204" pitchFamily="50" charset="-128"/>
              </a:rPr>
              <a:t>2</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472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２．相談支援専門員人材育成ビジョン策定の目的</a:t>
            </a:r>
            <a:endParaRPr kumimoji="1" lang="ja-JP" altLang="en-US" dirty="0"/>
          </a:p>
        </p:txBody>
      </p:sp>
      <p:sp>
        <p:nvSpPr>
          <p:cNvPr id="3" name="コンテンツ プレースホルダー 2"/>
          <p:cNvSpPr>
            <a:spLocks noGrp="1"/>
          </p:cNvSpPr>
          <p:nvPr>
            <p:ph sz="quarter" idx="13"/>
          </p:nvPr>
        </p:nvSpPr>
        <p:spPr>
          <a:xfrm>
            <a:off x="1239135" y="2640909"/>
            <a:ext cx="9215050" cy="3369926"/>
          </a:xfrm>
        </p:spPr>
        <p:txBody>
          <a:bodyPr/>
          <a:lstStyle/>
          <a:p>
            <a:r>
              <a:rPr kumimoji="1" lang="ja-JP" altLang="en-US" dirty="0" smtClean="0"/>
              <a:t>相談支援専門員が、日々の実践の中で振り返る際の指針となるものを提示します。</a:t>
            </a:r>
            <a:endParaRPr kumimoji="1" lang="en-US" altLang="ja-JP" dirty="0" smtClean="0"/>
          </a:p>
          <a:p>
            <a:r>
              <a:rPr lang="ja-JP" altLang="en-US" dirty="0" smtClean="0"/>
              <a:t>基本となる相談支援専門員の価値、知識、技術について、また、各相談支援機関ごとの役割について、指針となるものを提示します。</a:t>
            </a:r>
            <a:endParaRPr lang="en-US" altLang="ja-JP" dirty="0" smtClean="0"/>
          </a:p>
          <a:p>
            <a:r>
              <a:rPr kumimoji="1" lang="ja-JP" altLang="en-US" dirty="0" smtClean="0"/>
              <a:t>大阪府相談支援従事者研修（初任者研修、現任研修、主任</a:t>
            </a:r>
            <a:r>
              <a:rPr lang="ja-JP" altLang="en-US" dirty="0"/>
              <a:t>相談</a:t>
            </a:r>
            <a:r>
              <a:rPr kumimoji="1" lang="ja-JP" altLang="en-US" dirty="0" smtClean="0"/>
              <a:t>支援専門員養成研修、専門コース別研修）の目指すべき方向性の明確化、共有化を図ります。</a:t>
            </a:r>
            <a:endParaRPr kumimoji="1" lang="en-US" altLang="ja-JP" dirty="0" smtClean="0"/>
          </a:p>
          <a:p>
            <a:r>
              <a:rPr lang="ja-JP" altLang="en-US" dirty="0"/>
              <a:t>地域</a:t>
            </a:r>
            <a:r>
              <a:rPr lang="ja-JP" altLang="en-US" dirty="0" smtClean="0"/>
              <a:t>の人材育成との連動を目指し、市町村で研修を行う際の指針となるものを提示します。</a:t>
            </a:r>
            <a:endParaRPr kumimoji="1" lang="ja-JP" altLang="en-US" dirty="0"/>
          </a:p>
        </p:txBody>
      </p:sp>
      <p:sp>
        <p:nvSpPr>
          <p:cNvPr id="4" name="フレーム 3"/>
          <p:cNvSpPr/>
          <p:nvPr/>
        </p:nvSpPr>
        <p:spPr>
          <a:xfrm>
            <a:off x="793376" y="2214694"/>
            <a:ext cx="10111185" cy="3796141"/>
          </a:xfrm>
          <a:prstGeom prst="frame">
            <a:avLst>
              <a:gd name="adj1" fmla="val 29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7" name="スライド番号プレースホルダー 5"/>
          <p:cNvSpPr txBox="1">
            <a:spLocks/>
          </p:cNvSpPr>
          <p:nvPr/>
        </p:nvSpPr>
        <p:spPr>
          <a:xfrm>
            <a:off x="11528130" y="6453210"/>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3</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043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３．求められる相談支援専門員像</a:t>
            </a:r>
            <a:endParaRPr kumimoji="1" lang="ja-JP" altLang="en-US" dirty="0"/>
          </a:p>
        </p:txBody>
      </p:sp>
      <p:sp>
        <p:nvSpPr>
          <p:cNvPr id="3" name="コンテンツ プレースホルダー 2"/>
          <p:cNvSpPr>
            <a:spLocks noGrp="1"/>
          </p:cNvSpPr>
          <p:nvPr>
            <p:ph sz="quarter" idx="13"/>
          </p:nvPr>
        </p:nvSpPr>
        <p:spPr>
          <a:xfrm>
            <a:off x="913774" y="2030506"/>
            <a:ext cx="10363826" cy="3760693"/>
          </a:xfrm>
        </p:spPr>
        <p:txBody>
          <a:bodyPr/>
          <a:lstStyle/>
          <a:p>
            <a:r>
              <a:rPr kumimoji="1" lang="ja-JP" altLang="en-US" dirty="0" smtClean="0"/>
              <a:t>本ビジョンにおいては、求められる相談支援専門員像を次のとおり提示します。</a:t>
            </a:r>
            <a:endParaRPr kumimoji="1" lang="ja-JP" altLang="en-US" dirty="0"/>
          </a:p>
        </p:txBody>
      </p:sp>
      <p:sp>
        <p:nvSpPr>
          <p:cNvPr id="5" name="角丸四角形吹き出し 4"/>
          <p:cNvSpPr/>
          <p:nvPr/>
        </p:nvSpPr>
        <p:spPr>
          <a:xfrm>
            <a:off x="1008682" y="2769326"/>
            <a:ext cx="9745754" cy="3021873"/>
          </a:xfrm>
          <a:prstGeom prst="wedgeRoundRectCallout">
            <a:avLst>
              <a:gd name="adj1" fmla="val 35042"/>
              <a:gd name="adj2" fmla="val 54784"/>
              <a:gd name="adj3" fmla="val 16667"/>
            </a:avLst>
          </a:prstGeom>
          <a:solidFill>
            <a:srgbClr val="FFCCFF">
              <a:alpha val="41176"/>
            </a:srgbClr>
          </a:solidFill>
          <a:ln w="38100">
            <a:solidFill>
              <a:srgbClr val="FFC000"/>
            </a:solidFill>
          </a:ln>
        </p:spPr>
        <p:style>
          <a:lnRef idx="2">
            <a:schemeClr val="accent5"/>
          </a:lnRef>
          <a:fillRef idx="1">
            <a:schemeClr val="lt1"/>
          </a:fillRef>
          <a:effectRef idx="0">
            <a:schemeClr val="accent5"/>
          </a:effectRef>
          <a:fontRef idx="minor">
            <a:schemeClr val="dk1"/>
          </a:fontRef>
        </p:style>
        <p:txBody>
          <a:bodyPr rtlCol="0" anchor="ctr"/>
          <a:lstStyle/>
          <a:p>
            <a:pPr lvl="0"/>
            <a:r>
              <a:rPr kumimoji="1" lang="ja-JP" altLang="en-US" sz="2800" b="1" dirty="0" smtClean="0">
                <a:solidFill>
                  <a:prstClr val="black"/>
                </a:solidFill>
                <a:latin typeface="HGPｺﾞｼｯｸM" panose="020B0600000000000000" pitchFamily="50" charset="-128"/>
                <a:ea typeface="HGPｺﾞｼｯｸM" panose="020B0600000000000000" pitchFamily="50" charset="-128"/>
              </a:rPr>
              <a:t>　</a:t>
            </a:r>
            <a:r>
              <a:rPr kumimoji="1" lang="ja-JP" altLang="en-US" sz="2800" b="1" dirty="0" err="1" smtClean="0">
                <a:solidFill>
                  <a:schemeClr val="tx1"/>
                </a:solidFill>
                <a:latin typeface="HGPｺﾞｼｯｸM" panose="020B0600000000000000" pitchFamily="50" charset="-128"/>
                <a:ea typeface="HGPｺﾞｼｯｸM" panose="020B0600000000000000" pitchFamily="50" charset="-128"/>
              </a:rPr>
              <a:t>障</a:t>
            </a:r>
            <a:r>
              <a:rPr kumimoji="1" lang="ja-JP" altLang="en-US" sz="2800" b="1" dirty="0" err="1">
                <a:solidFill>
                  <a:schemeClr val="tx1"/>
                </a:solidFill>
                <a:latin typeface="HGPｺﾞｼｯｸM" panose="020B0600000000000000" pitchFamily="50" charset="-128"/>
                <a:ea typeface="HGPｺﾞｼｯｸM" panose="020B0600000000000000" pitchFamily="50" charset="-128"/>
              </a:rPr>
              <a:t>がい</a:t>
            </a:r>
            <a:r>
              <a:rPr kumimoji="1" lang="ja-JP" altLang="en-US" sz="2800" b="1" dirty="0">
                <a:solidFill>
                  <a:schemeClr val="tx1"/>
                </a:solidFill>
                <a:latin typeface="HGPｺﾞｼｯｸM" panose="020B0600000000000000" pitchFamily="50" charset="-128"/>
                <a:ea typeface="HGPｺﾞｼｯｸM" panose="020B0600000000000000" pitchFamily="50" charset="-128"/>
              </a:rPr>
              <a:t>児者本人やその家族等</a:t>
            </a:r>
            <a:r>
              <a:rPr kumimoji="1" lang="ja-JP" altLang="en-US" sz="2800" b="1" dirty="0" smtClean="0">
                <a:solidFill>
                  <a:schemeClr val="tx1"/>
                </a:solidFill>
                <a:latin typeface="HGPｺﾞｼｯｸM" panose="020B0600000000000000" pitchFamily="50" charset="-128"/>
                <a:ea typeface="HGPｺﾞｼｯｸM" panose="020B0600000000000000" pitchFamily="50" charset="-128"/>
              </a:rPr>
              <a:t>が、地域</a:t>
            </a:r>
            <a:r>
              <a:rPr kumimoji="1" lang="ja-JP" altLang="en-US" sz="2800" b="1" dirty="0">
                <a:solidFill>
                  <a:schemeClr val="tx1"/>
                </a:solidFill>
                <a:latin typeface="HGPｺﾞｼｯｸM" panose="020B0600000000000000" pitchFamily="50" charset="-128"/>
                <a:ea typeface="HGPｺﾞｼｯｸM" panose="020B0600000000000000" pitchFamily="50" charset="-128"/>
              </a:rPr>
              <a:t>の中で自分らしく</a:t>
            </a:r>
            <a:r>
              <a:rPr kumimoji="1" lang="ja-JP" altLang="en-US" sz="2800" b="1" dirty="0" smtClean="0">
                <a:solidFill>
                  <a:schemeClr val="tx1"/>
                </a:solidFill>
                <a:latin typeface="HGPｺﾞｼｯｸM" panose="020B0600000000000000" pitchFamily="50" charset="-128"/>
                <a:ea typeface="HGPｺﾞｼｯｸM" panose="020B0600000000000000" pitchFamily="50" charset="-128"/>
              </a:rPr>
              <a:t>、希望</a:t>
            </a:r>
            <a:r>
              <a:rPr kumimoji="1" lang="ja-JP" altLang="en-US" sz="2800" b="1" dirty="0">
                <a:solidFill>
                  <a:schemeClr val="tx1"/>
                </a:solidFill>
                <a:latin typeface="HGPｺﾞｼｯｸM" panose="020B0600000000000000" pitchFamily="50" charset="-128"/>
                <a:ea typeface="HGPｺﾞｼｯｸM" panose="020B0600000000000000" pitchFamily="50" charset="-128"/>
              </a:rPr>
              <a:t>する暮らしができる</a:t>
            </a:r>
            <a:r>
              <a:rPr kumimoji="1" lang="ja-JP" altLang="en-US" sz="2800" b="1" dirty="0" smtClean="0">
                <a:solidFill>
                  <a:schemeClr val="tx1"/>
                </a:solidFill>
                <a:latin typeface="HGPｺﾞｼｯｸM" panose="020B0600000000000000" pitchFamily="50" charset="-128"/>
                <a:ea typeface="HGPｺﾞｼｯｸM" panose="020B0600000000000000" pitchFamily="50" charset="-128"/>
              </a:rPr>
              <a:t>よう、本人</a:t>
            </a:r>
            <a:r>
              <a:rPr kumimoji="1" lang="ja-JP" altLang="en-US" sz="2800" b="1" dirty="0">
                <a:solidFill>
                  <a:schemeClr val="tx1"/>
                </a:solidFill>
                <a:latin typeface="HGPｺﾞｼｯｸM" panose="020B0600000000000000" pitchFamily="50" charset="-128"/>
                <a:ea typeface="HGPｺﾞｼｯｸM" panose="020B0600000000000000" pitchFamily="50" charset="-128"/>
              </a:rPr>
              <a:t>の意思を尊重し、信頼関係を構築し、本人を中心に</a:t>
            </a:r>
            <a:r>
              <a:rPr kumimoji="1" lang="ja-JP" altLang="en-US" sz="2800" b="1" dirty="0" smtClean="0">
                <a:solidFill>
                  <a:schemeClr val="tx1"/>
                </a:solidFill>
                <a:latin typeface="HGPｺﾞｼｯｸM" panose="020B0600000000000000" pitchFamily="50" charset="-128"/>
                <a:ea typeface="HGPｺﾞｼｯｸM" panose="020B0600000000000000" pitchFamily="50" charset="-128"/>
              </a:rPr>
              <a:t>家族や関係</a:t>
            </a:r>
            <a:r>
              <a:rPr kumimoji="1" lang="ja-JP" altLang="en-US" sz="2800" b="1" dirty="0">
                <a:solidFill>
                  <a:schemeClr val="tx1"/>
                </a:solidFill>
                <a:latin typeface="HGPｺﾞｼｯｸM" panose="020B0600000000000000" pitchFamily="50" charset="-128"/>
                <a:ea typeface="HGPｺﾞｼｯｸM" panose="020B0600000000000000" pitchFamily="50" charset="-128"/>
              </a:rPr>
              <a:t>機関等とネットワークを構築しながら支援する専門職です。</a:t>
            </a:r>
          </a:p>
        </p:txBody>
      </p:sp>
      <p:sp>
        <p:nvSpPr>
          <p:cNvPr id="7" name="スライド番号プレースホルダー 5"/>
          <p:cNvSpPr txBox="1">
            <a:spLocks/>
          </p:cNvSpPr>
          <p:nvPr/>
        </p:nvSpPr>
        <p:spPr>
          <a:xfrm>
            <a:off x="11522873" y="6466090"/>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4</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6710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708669"/>
            <a:ext cx="10364451" cy="1184525"/>
          </a:xfrm>
        </p:spPr>
        <p:txBody>
          <a:bodyPr/>
          <a:lstStyle/>
          <a:p>
            <a:pPr algn="l"/>
            <a:r>
              <a:rPr lang="ja-JP" altLang="en-US" dirty="0" smtClean="0"/>
              <a:t>４．大阪府の相談支援専門員が大切にしたいこと</a:t>
            </a:r>
            <a:endParaRPr kumimoji="1" lang="ja-JP" altLang="en-US" dirty="0"/>
          </a:p>
        </p:txBody>
      </p:sp>
      <p:sp>
        <p:nvSpPr>
          <p:cNvPr id="3" name="コンテンツ プレースホルダー 2"/>
          <p:cNvSpPr>
            <a:spLocks noGrp="1"/>
          </p:cNvSpPr>
          <p:nvPr>
            <p:ph sz="quarter" idx="13"/>
          </p:nvPr>
        </p:nvSpPr>
        <p:spPr>
          <a:xfrm>
            <a:off x="913774" y="2367092"/>
            <a:ext cx="10363826" cy="3418246"/>
          </a:xfrm>
        </p:spPr>
        <p:txBody>
          <a:bodyPr>
            <a:noAutofit/>
          </a:bodyPr>
          <a:lstStyle/>
          <a:p>
            <a:pPr lvl="0">
              <a:buClr>
                <a:prstClr val="black"/>
              </a:buClr>
            </a:pPr>
            <a:r>
              <a:rPr lang="ja-JP" altLang="en-US" sz="2400" dirty="0" smtClean="0"/>
              <a:t>大阪府</a:t>
            </a:r>
            <a:r>
              <a:rPr lang="ja-JP" altLang="en-US" sz="2400" dirty="0"/>
              <a:t>は、これ</a:t>
            </a:r>
            <a:r>
              <a:rPr lang="ja-JP" altLang="en-US" sz="2400" dirty="0" smtClean="0"/>
              <a:t>まで権利</a:t>
            </a:r>
            <a:r>
              <a:rPr lang="ja-JP" altLang="en-US" sz="2400" dirty="0"/>
              <a:t>擁護・人権尊重の意識を醸成</a:t>
            </a:r>
            <a:r>
              <a:rPr lang="ja-JP" altLang="en-US" sz="2400" dirty="0" smtClean="0"/>
              <a:t>して</a:t>
            </a:r>
            <a:r>
              <a:rPr lang="ja-JP" altLang="en-US" sz="2400" dirty="0"/>
              <a:t>きた経過を踏まえ</a:t>
            </a:r>
            <a:r>
              <a:rPr lang="ja-JP" altLang="en-US" sz="2400" dirty="0" smtClean="0"/>
              <a:t>、利用者本人の望む</a:t>
            </a:r>
            <a:r>
              <a:rPr lang="ja-JP" altLang="en-US" sz="2400" dirty="0"/>
              <a:t>生活の実現</a:t>
            </a:r>
            <a:r>
              <a:rPr lang="ja-JP" altLang="en-US" sz="2400" dirty="0" smtClean="0"/>
              <a:t>をめ</a:t>
            </a:r>
            <a:r>
              <a:rPr lang="ja-JP" altLang="en-US" sz="2400" dirty="0"/>
              <a:t>ざ</a:t>
            </a:r>
            <a:r>
              <a:rPr lang="ja-JP" altLang="en-US" sz="2400" dirty="0" smtClean="0"/>
              <a:t>します。</a:t>
            </a:r>
            <a:endParaRPr kumimoji="1" lang="en-US" altLang="ja-JP" sz="2400" dirty="0" smtClean="0"/>
          </a:p>
          <a:p>
            <a:r>
              <a:rPr lang="ja-JP" altLang="en-US" sz="2400" dirty="0"/>
              <a:t>大阪府では、様々なサービスを利用しながら地域でその人らしい暮らしを続けていくための支援を大切にしていることから、インフォーマルも含めた社会資源の情報収集力や関係機関との調整力・交渉力を高めるとともに、利用者本人に寄り添って支援することを常に心がけています</a:t>
            </a:r>
            <a:r>
              <a:rPr lang="ja-JP" altLang="en-US" sz="2400" dirty="0" smtClean="0"/>
              <a:t>。</a:t>
            </a:r>
            <a:endParaRPr lang="ja-JP" altLang="en-US" sz="2400" dirty="0"/>
          </a:p>
        </p:txBody>
      </p:sp>
      <p:sp>
        <p:nvSpPr>
          <p:cNvPr id="6" name="スライド番号プレースホルダー 5"/>
          <p:cNvSpPr txBox="1">
            <a:spLocks/>
          </p:cNvSpPr>
          <p:nvPr/>
        </p:nvSpPr>
        <p:spPr>
          <a:xfrm>
            <a:off x="11509990" y="6467117"/>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5</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2680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5610" y="605307"/>
            <a:ext cx="10959921" cy="1231470"/>
          </a:xfrm>
        </p:spPr>
        <p:txBody>
          <a:bodyPr>
            <a:normAutofit/>
          </a:bodyPr>
          <a:lstStyle/>
          <a:p>
            <a:pPr algn="l"/>
            <a:r>
              <a:rPr lang="ja-JP" altLang="en-US" sz="3200" dirty="0"/>
              <a:t>５</a:t>
            </a:r>
            <a:r>
              <a:rPr kumimoji="1" lang="ja-JP" altLang="en-US" sz="3200" dirty="0" smtClean="0"/>
              <a:t>．相談支援専門員に求められる力（相談支援人材育成指標）</a:t>
            </a:r>
            <a:endParaRPr kumimoji="1" lang="ja-JP" altLang="en-US" sz="3200" dirty="0"/>
          </a:p>
        </p:txBody>
      </p:sp>
      <p:sp>
        <p:nvSpPr>
          <p:cNvPr id="3" name="コンテンツ プレースホルダー 2"/>
          <p:cNvSpPr>
            <a:spLocks noGrp="1"/>
          </p:cNvSpPr>
          <p:nvPr>
            <p:ph sz="quarter" idx="13"/>
          </p:nvPr>
        </p:nvSpPr>
        <p:spPr>
          <a:xfrm>
            <a:off x="900952" y="1725768"/>
            <a:ext cx="10277910" cy="4494727"/>
          </a:xfrm>
        </p:spPr>
        <p:txBody>
          <a:bodyPr>
            <a:normAutofit fontScale="85000" lnSpcReduction="10000"/>
          </a:bodyPr>
          <a:lstStyle/>
          <a:p>
            <a:pPr marL="0" indent="0">
              <a:buNone/>
            </a:pPr>
            <a:r>
              <a:rPr kumimoji="1" lang="ja-JP" altLang="en-US" sz="1900" dirty="0" smtClean="0"/>
              <a:t>・相談支援専門員の人材育成指標として、「相談支援専門員に求められる力」を作成しました。</a:t>
            </a:r>
            <a:endParaRPr kumimoji="1" lang="en-US" altLang="ja-JP" sz="1900" dirty="0" smtClean="0"/>
          </a:p>
          <a:p>
            <a:pPr marL="0" indent="0">
              <a:buNone/>
            </a:pPr>
            <a:r>
              <a:rPr lang="ja-JP" altLang="en-US" sz="1900" dirty="0" smtClean="0"/>
              <a:t>・基本要素として、「価値と基本姿勢」、「知識」、「個別相談支援」、「地域づくりにおける相談支援」、「人材育成および運営管理」の５つに分け、相談支援専門員として習得しておくべきものを示しました。</a:t>
            </a:r>
            <a:endParaRPr kumimoji="1" lang="en-US" altLang="ja-JP" sz="1900" dirty="0"/>
          </a:p>
          <a:p>
            <a:pPr marL="0" indent="0">
              <a:buNone/>
            </a:pPr>
            <a:r>
              <a:rPr lang="ja-JP" altLang="en-US" sz="1900" dirty="0" smtClean="0"/>
              <a:t>（１）価値と基本姿勢</a:t>
            </a:r>
            <a:endParaRPr lang="en-US" altLang="ja-JP" sz="1900" dirty="0" smtClean="0"/>
          </a:p>
          <a:p>
            <a:pPr marL="0" indent="0">
              <a:spcBef>
                <a:spcPts val="0"/>
              </a:spcBef>
              <a:buNone/>
            </a:pPr>
            <a:r>
              <a:rPr lang="ja-JP" altLang="en-US" sz="1900" dirty="0" smtClean="0"/>
              <a:t>　〇利用者を</a:t>
            </a:r>
            <a:r>
              <a:rPr lang="ja-JP" altLang="en-US" sz="1900" dirty="0"/>
              <a:t>理解し尊重する姿勢で</a:t>
            </a:r>
            <a:r>
              <a:rPr lang="ja-JP" altLang="en-US" sz="1900" dirty="0" smtClean="0"/>
              <a:t>、利用者の</a:t>
            </a:r>
            <a:r>
              <a:rPr lang="ja-JP" altLang="en-US" sz="1900" dirty="0"/>
              <a:t>立場に立って信頼関係</a:t>
            </a:r>
            <a:r>
              <a:rPr lang="ja-JP" altLang="en-US" sz="1900" dirty="0" smtClean="0"/>
              <a:t>を形成</a:t>
            </a:r>
            <a:r>
              <a:rPr lang="ja-JP" altLang="en-US" sz="1900" dirty="0"/>
              <a:t>し構築していくことが重要です</a:t>
            </a:r>
            <a:r>
              <a:rPr lang="ja-JP" altLang="en-US" sz="1900" dirty="0" smtClean="0"/>
              <a:t>。</a:t>
            </a:r>
            <a:endParaRPr lang="en-US" altLang="ja-JP" sz="1900" dirty="0" smtClean="0"/>
          </a:p>
          <a:p>
            <a:pPr marL="0" indent="0">
              <a:spcBef>
                <a:spcPts val="0"/>
              </a:spcBef>
              <a:buNone/>
            </a:pPr>
            <a:r>
              <a:rPr lang="ja-JP" altLang="en-US" sz="1900" dirty="0"/>
              <a:t>　</a:t>
            </a:r>
            <a:r>
              <a:rPr lang="ja-JP" altLang="en-US" sz="1900" dirty="0" smtClean="0"/>
              <a:t>〇利用者の</a:t>
            </a:r>
            <a:r>
              <a:rPr lang="ja-JP" altLang="en-US" sz="1900" dirty="0"/>
              <a:t>プライバシーの保護、人権の尊重に配慮する必要があります</a:t>
            </a:r>
            <a:r>
              <a:rPr lang="ja-JP" altLang="en-US" sz="1900" dirty="0" smtClean="0"/>
              <a:t>。</a:t>
            </a:r>
            <a:endParaRPr lang="en-US" altLang="ja-JP" sz="1900" dirty="0" smtClean="0"/>
          </a:p>
          <a:p>
            <a:pPr marL="0" indent="0">
              <a:buNone/>
            </a:pPr>
            <a:r>
              <a:rPr kumimoji="1" lang="ja-JP" altLang="en-US" sz="1900" dirty="0" smtClean="0"/>
              <a:t>（２）知識</a:t>
            </a:r>
            <a:endParaRPr kumimoji="1" lang="en-US" altLang="ja-JP" sz="1900" dirty="0" smtClean="0"/>
          </a:p>
          <a:p>
            <a:pPr marL="0" indent="0">
              <a:spcBef>
                <a:spcPts val="0"/>
              </a:spcBef>
              <a:buNone/>
            </a:pPr>
            <a:r>
              <a:rPr lang="ja-JP" altLang="en-US" sz="1900" dirty="0"/>
              <a:t>　</a:t>
            </a:r>
            <a:r>
              <a:rPr lang="ja-JP" altLang="en-US" sz="1900" dirty="0" smtClean="0"/>
              <a:t>〇相談</a:t>
            </a:r>
            <a:r>
              <a:rPr lang="ja-JP" altLang="en-US" sz="1900" dirty="0"/>
              <a:t>支援に必要とされる福祉の理念、法制度、政策、サービスなどについての知識と、実際に</a:t>
            </a:r>
            <a:r>
              <a:rPr lang="ja-JP" altLang="en-US" sz="1900" dirty="0" smtClean="0"/>
              <a:t>相談支援</a:t>
            </a:r>
            <a:r>
              <a:rPr lang="ja-JP" altLang="en-US" sz="1900" dirty="0"/>
              <a:t>を適切</a:t>
            </a:r>
            <a:r>
              <a:rPr lang="ja-JP" altLang="en-US" sz="1900" dirty="0" smtClean="0"/>
              <a:t>に</a:t>
            </a:r>
            <a:endParaRPr lang="en-US" altLang="ja-JP" sz="1900" dirty="0" smtClean="0"/>
          </a:p>
          <a:p>
            <a:pPr marL="0" indent="0">
              <a:spcBef>
                <a:spcPts val="0"/>
              </a:spcBef>
              <a:buNone/>
            </a:pPr>
            <a:r>
              <a:rPr lang="ja-JP" altLang="en-US" sz="1900" dirty="0"/>
              <a:t>　</a:t>
            </a:r>
            <a:r>
              <a:rPr lang="ja-JP" altLang="en-US" sz="1900" dirty="0" smtClean="0"/>
              <a:t>　実施</a:t>
            </a:r>
            <a:r>
              <a:rPr lang="ja-JP" altLang="en-US" sz="1900" dirty="0"/>
              <a:t>する技術を十分に習得しておくことが求められます</a:t>
            </a:r>
            <a:r>
              <a:rPr lang="ja-JP" altLang="en-US" sz="1900" dirty="0" smtClean="0"/>
              <a:t>。</a:t>
            </a:r>
            <a:endParaRPr lang="en-US" altLang="ja-JP" sz="1900" dirty="0" smtClean="0"/>
          </a:p>
          <a:p>
            <a:pPr marL="0" indent="0">
              <a:spcBef>
                <a:spcPts val="0"/>
              </a:spcBef>
              <a:buNone/>
            </a:pPr>
            <a:r>
              <a:rPr lang="ja-JP" altLang="en-US" sz="1900" dirty="0"/>
              <a:t>　</a:t>
            </a:r>
            <a:r>
              <a:rPr lang="ja-JP" altLang="en-US" sz="1900" dirty="0" smtClean="0"/>
              <a:t>〇知識</a:t>
            </a:r>
            <a:r>
              <a:rPr lang="ja-JP" altLang="en-US" sz="1900" dirty="0"/>
              <a:t>を必要に応じて</a:t>
            </a:r>
            <a:r>
              <a:rPr lang="ja-JP" altLang="en-US" sz="1900" dirty="0" smtClean="0"/>
              <a:t>分かりやすく利用者に</a:t>
            </a:r>
            <a:r>
              <a:rPr lang="ja-JP" altLang="en-US" sz="1900" dirty="0"/>
              <a:t>提供するとともに、技術を個々の当事者に合わせて</a:t>
            </a:r>
            <a:r>
              <a:rPr lang="ja-JP" altLang="en-US" sz="1900" dirty="0" smtClean="0"/>
              <a:t>活用できる</a:t>
            </a:r>
            <a:r>
              <a:rPr lang="ja-JP" altLang="en-US" sz="1900" dirty="0"/>
              <a:t>能力</a:t>
            </a:r>
            <a:r>
              <a:rPr lang="ja-JP" altLang="en-US" sz="1900" dirty="0" smtClean="0"/>
              <a:t>が</a:t>
            </a:r>
            <a:endParaRPr lang="en-US" altLang="ja-JP" sz="1900" dirty="0" smtClean="0"/>
          </a:p>
          <a:p>
            <a:pPr marL="0" indent="0">
              <a:spcBef>
                <a:spcPts val="0"/>
              </a:spcBef>
              <a:buNone/>
            </a:pPr>
            <a:r>
              <a:rPr lang="ja-JP" altLang="en-US" sz="1900" dirty="0"/>
              <a:t>　</a:t>
            </a:r>
            <a:r>
              <a:rPr lang="ja-JP" altLang="en-US" sz="1900" dirty="0" smtClean="0"/>
              <a:t>　必要</a:t>
            </a:r>
            <a:r>
              <a:rPr lang="ja-JP" altLang="en-US" sz="1900" dirty="0"/>
              <a:t>です</a:t>
            </a:r>
            <a:r>
              <a:rPr lang="ja-JP" altLang="en-US" sz="1900" dirty="0" smtClean="0"/>
              <a:t>。</a:t>
            </a:r>
            <a:endParaRPr lang="en-US" altLang="ja-JP" sz="1900" dirty="0" smtClean="0"/>
          </a:p>
          <a:p>
            <a:pPr marL="0" indent="0">
              <a:spcBef>
                <a:spcPts val="0"/>
              </a:spcBef>
              <a:buNone/>
            </a:pPr>
            <a:r>
              <a:rPr lang="ja-JP" altLang="en-US" sz="1900" dirty="0"/>
              <a:t>　</a:t>
            </a:r>
            <a:r>
              <a:rPr lang="ja-JP" altLang="en-US" sz="1900" dirty="0" smtClean="0"/>
              <a:t>〇相談</a:t>
            </a:r>
            <a:r>
              <a:rPr lang="ja-JP" altLang="en-US" sz="1900" dirty="0"/>
              <a:t>支援に必要とされる法制度やサービスについて、福祉分野のみならず関連分野について</a:t>
            </a:r>
            <a:r>
              <a:rPr lang="ja-JP" altLang="en-US" sz="1900" dirty="0" smtClean="0"/>
              <a:t>も幅広く理解</a:t>
            </a:r>
            <a:r>
              <a:rPr lang="ja-JP" altLang="en-US" sz="1900" dirty="0"/>
              <a:t>して</a:t>
            </a:r>
            <a:r>
              <a:rPr lang="ja-JP" altLang="en-US" sz="1900" dirty="0" err="1" smtClean="0"/>
              <a:t>お</a:t>
            </a:r>
            <a:endParaRPr lang="en-US" altLang="ja-JP" sz="1900" dirty="0" smtClean="0"/>
          </a:p>
          <a:p>
            <a:pPr marL="0" indent="0">
              <a:spcBef>
                <a:spcPts val="0"/>
              </a:spcBef>
              <a:buNone/>
            </a:pPr>
            <a:r>
              <a:rPr lang="ja-JP" altLang="en-US" sz="1900" dirty="0"/>
              <a:t>　</a:t>
            </a:r>
            <a:r>
              <a:rPr lang="ja-JP" altLang="en-US" sz="1900" dirty="0" smtClean="0"/>
              <a:t>　</a:t>
            </a:r>
            <a:r>
              <a:rPr lang="ja-JP" altLang="en-US" sz="1900" dirty="0" err="1" smtClean="0"/>
              <a:t>く</a:t>
            </a:r>
            <a:r>
              <a:rPr lang="ja-JP" altLang="en-US" sz="1900" dirty="0"/>
              <a:t>必要があります。特に、</a:t>
            </a:r>
            <a:r>
              <a:rPr lang="ja-JP" altLang="en-US" sz="1900" dirty="0" smtClean="0"/>
              <a:t>障害者総合支援法等に</a:t>
            </a:r>
            <a:r>
              <a:rPr lang="ja-JP" altLang="en-US" sz="1900" dirty="0"/>
              <a:t>おける相談支援の位置付け</a:t>
            </a:r>
            <a:r>
              <a:rPr lang="ja-JP" altLang="en-US" sz="1900" dirty="0" smtClean="0"/>
              <a:t>やサービス等利用</a:t>
            </a:r>
            <a:r>
              <a:rPr lang="ja-JP" altLang="en-US" sz="1900" dirty="0"/>
              <a:t>計画について</a:t>
            </a:r>
            <a:r>
              <a:rPr lang="ja-JP" altLang="en-US" sz="1900" dirty="0" smtClean="0"/>
              <a:t>、詳</a:t>
            </a:r>
            <a:endParaRPr lang="en-US" altLang="ja-JP" sz="1900" dirty="0" smtClean="0"/>
          </a:p>
          <a:p>
            <a:pPr marL="0" indent="0">
              <a:spcBef>
                <a:spcPts val="0"/>
              </a:spcBef>
              <a:buNone/>
            </a:pPr>
            <a:r>
              <a:rPr lang="ja-JP" altLang="en-US" sz="1900" dirty="0"/>
              <a:t>　</a:t>
            </a:r>
            <a:r>
              <a:rPr lang="ja-JP" altLang="en-US" sz="1900" dirty="0" smtClean="0"/>
              <a:t>　細に</a:t>
            </a:r>
            <a:r>
              <a:rPr lang="ja-JP" altLang="en-US" sz="1900" dirty="0"/>
              <a:t>理解しておくことが求められます。</a:t>
            </a:r>
          </a:p>
          <a:p>
            <a:pPr marL="0" indent="0">
              <a:spcBef>
                <a:spcPts val="0"/>
              </a:spcBef>
              <a:buNone/>
            </a:pPr>
            <a:endParaRPr lang="en-US" altLang="ja-JP" dirty="0"/>
          </a:p>
          <a:p>
            <a:pPr marL="0" indent="0">
              <a:spcBef>
                <a:spcPts val="0"/>
              </a:spcBef>
              <a:buNone/>
            </a:pPr>
            <a:endParaRPr lang="en-US" altLang="ja-JP" dirty="0" smtClean="0"/>
          </a:p>
          <a:p>
            <a:pPr marL="0" indent="0">
              <a:spcBef>
                <a:spcPts val="0"/>
              </a:spcBef>
              <a:buNone/>
            </a:pPr>
            <a:endParaRPr kumimoji="1" lang="en-US" altLang="ja-JP" dirty="0" smtClean="0"/>
          </a:p>
        </p:txBody>
      </p:sp>
      <p:sp>
        <p:nvSpPr>
          <p:cNvPr id="6" name="スライド番号プレースホルダー 5"/>
          <p:cNvSpPr txBox="1">
            <a:spLocks/>
          </p:cNvSpPr>
          <p:nvPr/>
        </p:nvSpPr>
        <p:spPr>
          <a:xfrm>
            <a:off x="11535754" y="6453211"/>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6</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58506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00952" y="566670"/>
            <a:ext cx="10548365" cy="6030458"/>
          </a:xfrm>
        </p:spPr>
        <p:txBody>
          <a:bodyPr>
            <a:noAutofit/>
          </a:bodyPr>
          <a:lstStyle/>
          <a:p>
            <a:pPr marL="0" indent="0">
              <a:buNone/>
            </a:pPr>
            <a:r>
              <a:rPr lang="ja-JP" altLang="en-US" sz="1400" dirty="0" smtClean="0">
                <a:latin typeface="+mn-ea"/>
              </a:rPr>
              <a:t>（３）個別相談支援</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〇利用者の</a:t>
            </a:r>
            <a:r>
              <a:rPr lang="ja-JP" altLang="en-US" sz="1400" dirty="0">
                <a:latin typeface="+mn-ea"/>
              </a:rPr>
              <a:t>生活全体を理解</a:t>
            </a:r>
            <a:r>
              <a:rPr lang="ja-JP" altLang="en-US" sz="1400" dirty="0" smtClean="0">
                <a:latin typeface="+mn-ea"/>
              </a:rPr>
              <a:t>し十分</a:t>
            </a:r>
            <a:r>
              <a:rPr lang="ja-JP" altLang="en-US" sz="1400" dirty="0">
                <a:latin typeface="+mn-ea"/>
              </a:rPr>
              <a:t>な意思疎通を図ることによって</a:t>
            </a:r>
            <a:r>
              <a:rPr lang="ja-JP" altLang="en-US" sz="1400" dirty="0" smtClean="0">
                <a:latin typeface="+mn-ea"/>
              </a:rPr>
              <a:t>、利用者の</a:t>
            </a:r>
            <a:r>
              <a:rPr lang="ja-JP" altLang="en-US" sz="1400" dirty="0">
                <a:latin typeface="+mn-ea"/>
              </a:rPr>
              <a:t>ニーズ</a:t>
            </a:r>
            <a:r>
              <a:rPr lang="ja-JP" altLang="en-US" sz="1400" dirty="0" smtClean="0">
                <a:latin typeface="+mn-ea"/>
              </a:rPr>
              <a:t>を明らか</a:t>
            </a:r>
            <a:r>
              <a:rPr lang="ja-JP" altLang="en-US" sz="1400" dirty="0">
                <a:latin typeface="+mn-ea"/>
              </a:rPr>
              <a:t>にしていく</a:t>
            </a:r>
            <a:r>
              <a:rPr lang="ja-JP" altLang="en-US" sz="1400" dirty="0" smtClean="0">
                <a:latin typeface="+mn-ea"/>
              </a:rPr>
              <a:t>ことが重要です。　</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〇利用者の</a:t>
            </a:r>
            <a:r>
              <a:rPr lang="ja-JP" altLang="en-US" sz="1400" dirty="0">
                <a:latin typeface="+mn-ea"/>
              </a:rPr>
              <a:t>感情表現</a:t>
            </a:r>
            <a:r>
              <a:rPr lang="ja-JP" altLang="en-US" sz="1400" dirty="0" smtClean="0">
                <a:latin typeface="+mn-ea"/>
              </a:rPr>
              <a:t>を受け止め、利用者の価値観を</a:t>
            </a:r>
            <a:r>
              <a:rPr lang="ja-JP" altLang="en-US" sz="1400" dirty="0">
                <a:latin typeface="+mn-ea"/>
              </a:rPr>
              <a:t>受容し</a:t>
            </a:r>
            <a:r>
              <a:rPr lang="ja-JP" altLang="en-US" sz="1400" dirty="0" smtClean="0">
                <a:latin typeface="+mn-ea"/>
              </a:rPr>
              <a:t>、利用者の意思決定を尊重した自己</a:t>
            </a:r>
            <a:r>
              <a:rPr lang="ja-JP" altLang="en-US" sz="1400" dirty="0">
                <a:latin typeface="+mn-ea"/>
              </a:rPr>
              <a:t>決定</a:t>
            </a:r>
            <a:r>
              <a:rPr lang="ja-JP" altLang="en-US" sz="1400" dirty="0" smtClean="0">
                <a:latin typeface="+mn-ea"/>
              </a:rPr>
              <a:t>を支援するような基礎的面接技術</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　 の力</a:t>
            </a:r>
            <a:r>
              <a:rPr lang="ja-JP" altLang="en-US" sz="1400" dirty="0">
                <a:latin typeface="+mn-ea"/>
              </a:rPr>
              <a:t>を</a:t>
            </a:r>
            <a:r>
              <a:rPr lang="ja-JP" altLang="en-US" sz="1400" dirty="0" smtClean="0">
                <a:latin typeface="+mn-ea"/>
              </a:rPr>
              <a:t>伸ばすことが大切</a:t>
            </a:r>
            <a:r>
              <a:rPr lang="ja-JP" altLang="en-US" sz="1400" dirty="0">
                <a:latin typeface="+mn-ea"/>
              </a:rPr>
              <a:t>です</a:t>
            </a:r>
            <a:r>
              <a:rPr lang="ja-JP" altLang="en-US" sz="1400" dirty="0" smtClean="0">
                <a:latin typeface="+mn-ea"/>
              </a:rPr>
              <a:t>。</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〇利用者や環境のマイナス面だけでなく、強みに</a:t>
            </a:r>
            <a:r>
              <a:rPr lang="ja-JP" altLang="en-US" sz="1400" dirty="0">
                <a:latin typeface="+mn-ea"/>
              </a:rPr>
              <a:t>着目</a:t>
            </a:r>
            <a:r>
              <a:rPr lang="ja-JP" altLang="en-US" sz="1400" dirty="0" smtClean="0">
                <a:latin typeface="+mn-ea"/>
              </a:rPr>
              <a:t>してアセスメントすることが重要</a:t>
            </a:r>
            <a:r>
              <a:rPr lang="ja-JP" altLang="en-US" sz="1400" dirty="0">
                <a:latin typeface="+mn-ea"/>
              </a:rPr>
              <a:t>です</a:t>
            </a:r>
            <a:r>
              <a:rPr lang="ja-JP" altLang="en-US" sz="1400" dirty="0" smtClean="0">
                <a:latin typeface="+mn-ea"/>
              </a:rPr>
              <a:t>。</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〇利用者の夢や希望を引き出すプランニングが大切です。</a:t>
            </a:r>
            <a:endParaRPr lang="en-US" altLang="ja-JP" sz="1400" dirty="0" smtClean="0">
              <a:latin typeface="+mn-ea"/>
            </a:endParaRPr>
          </a:p>
          <a:p>
            <a:pPr marL="0" indent="0">
              <a:spcBef>
                <a:spcPts val="0"/>
              </a:spcBef>
              <a:buNone/>
            </a:pPr>
            <a:r>
              <a:rPr lang="ja-JP" altLang="en-US" sz="1400" dirty="0" smtClean="0">
                <a:latin typeface="+mn-ea"/>
              </a:rPr>
              <a:t>　○利用者が安心して地域で生活できるようチームで協働する姿勢が必要です。</a:t>
            </a:r>
            <a:endParaRPr lang="en-US" altLang="ja-JP" sz="1400" dirty="0" smtClean="0">
              <a:latin typeface="+mn-ea"/>
            </a:endParaRPr>
          </a:p>
          <a:p>
            <a:pPr marL="0" indent="0">
              <a:buNone/>
            </a:pPr>
            <a:r>
              <a:rPr kumimoji="1" lang="ja-JP" altLang="en-US" sz="1400" dirty="0" smtClean="0">
                <a:latin typeface="+mn-ea"/>
              </a:rPr>
              <a:t>（４）地域づくりにおける相談支援</a:t>
            </a:r>
            <a:endParaRPr kumimoji="1"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〇チームアプローチ</a:t>
            </a:r>
            <a:r>
              <a:rPr lang="ja-JP" altLang="en-US" sz="1400" dirty="0">
                <a:latin typeface="+mn-ea"/>
              </a:rPr>
              <a:t>を可能とする調整の</a:t>
            </a:r>
            <a:r>
              <a:rPr lang="ja-JP" altLang="en-US" sz="1400" dirty="0" smtClean="0">
                <a:latin typeface="+mn-ea"/>
              </a:rPr>
              <a:t>能力や利用者に必要な支援を</a:t>
            </a:r>
            <a:r>
              <a:rPr lang="ja-JP" altLang="en-US" sz="1400" dirty="0">
                <a:latin typeface="+mn-ea"/>
              </a:rPr>
              <a:t>充足させるために</a:t>
            </a:r>
            <a:r>
              <a:rPr lang="ja-JP" altLang="en-US" sz="1400" dirty="0" smtClean="0">
                <a:latin typeface="+mn-ea"/>
              </a:rPr>
              <a:t>、公的</a:t>
            </a:r>
            <a:r>
              <a:rPr lang="ja-JP" altLang="en-US" sz="1400" dirty="0">
                <a:latin typeface="+mn-ea"/>
              </a:rPr>
              <a:t>サービスや</a:t>
            </a:r>
            <a:r>
              <a:rPr lang="ja-JP" altLang="en-US" sz="1400" dirty="0" smtClean="0">
                <a:latin typeface="+mn-ea"/>
              </a:rPr>
              <a:t>インフォーマル・サポート</a:t>
            </a:r>
            <a:r>
              <a:rPr lang="ja-JP" altLang="en-US" sz="1400" dirty="0">
                <a:latin typeface="+mn-ea"/>
              </a:rPr>
              <a:t>等</a:t>
            </a:r>
            <a:r>
              <a:rPr lang="ja-JP" altLang="en-US" sz="1400" dirty="0" smtClean="0">
                <a:latin typeface="+mn-ea"/>
              </a:rPr>
              <a:t>を</a:t>
            </a:r>
            <a:endParaRPr lang="en-US" altLang="ja-JP" sz="1400" dirty="0" smtClean="0">
              <a:latin typeface="+mn-ea"/>
            </a:endParaRPr>
          </a:p>
          <a:p>
            <a:pPr marL="0" indent="0">
              <a:spcBef>
                <a:spcPts val="0"/>
              </a:spcBef>
              <a:buNone/>
            </a:pPr>
            <a:r>
              <a:rPr lang="en-US" altLang="ja-JP" sz="1400" dirty="0">
                <a:latin typeface="+mn-ea"/>
              </a:rPr>
              <a:t> </a:t>
            </a:r>
            <a:r>
              <a:rPr lang="en-US" altLang="ja-JP" sz="1400" dirty="0" smtClean="0">
                <a:latin typeface="+mn-ea"/>
              </a:rPr>
              <a:t>     </a:t>
            </a:r>
            <a:r>
              <a:rPr lang="ja-JP" altLang="en-US" sz="1400" dirty="0" smtClean="0">
                <a:latin typeface="+mn-ea"/>
              </a:rPr>
              <a:t>組み合わせた支援</a:t>
            </a:r>
            <a:r>
              <a:rPr lang="ja-JP" altLang="en-US" sz="1400" dirty="0">
                <a:latin typeface="+mn-ea"/>
              </a:rPr>
              <a:t>の</a:t>
            </a:r>
            <a:r>
              <a:rPr lang="ja-JP" altLang="en-US" sz="1400" dirty="0" smtClean="0">
                <a:latin typeface="+mn-ea"/>
              </a:rPr>
              <a:t>ネットワークを形成する能力が重要</a:t>
            </a:r>
            <a:r>
              <a:rPr lang="ja-JP" altLang="en-US" sz="1400" dirty="0">
                <a:latin typeface="+mn-ea"/>
              </a:rPr>
              <a:t>です</a:t>
            </a:r>
            <a:r>
              <a:rPr lang="ja-JP" altLang="en-US" sz="1400" dirty="0" smtClean="0">
                <a:latin typeface="+mn-ea"/>
              </a:rPr>
              <a:t>。</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○個別相談支援の中で残された課題を見出す力とその課題を相談支援専門員一人が抱え込むのではなく地域で共有し、地域課題の認</a:t>
            </a:r>
            <a:endParaRPr lang="en-US" altLang="ja-JP" sz="1400" dirty="0" smtClean="0">
              <a:latin typeface="+mn-ea"/>
            </a:endParaRPr>
          </a:p>
          <a:p>
            <a:pPr marL="0" indent="0">
              <a:spcBef>
                <a:spcPts val="0"/>
              </a:spcBef>
              <a:buNone/>
            </a:pPr>
            <a:r>
              <a:rPr lang="en-US" altLang="ja-JP" sz="1400" dirty="0">
                <a:latin typeface="+mn-ea"/>
              </a:rPr>
              <a:t> </a:t>
            </a:r>
            <a:r>
              <a:rPr lang="en-US" altLang="ja-JP" sz="1400" dirty="0" smtClean="0">
                <a:latin typeface="+mn-ea"/>
              </a:rPr>
              <a:t>    </a:t>
            </a:r>
            <a:r>
              <a:rPr lang="ja-JP" altLang="en-US" sz="1400" dirty="0" smtClean="0">
                <a:latin typeface="+mn-ea"/>
              </a:rPr>
              <a:t>定に繋げていく働きかけが重要です。</a:t>
            </a:r>
            <a:endParaRPr lang="en-US" altLang="ja-JP" sz="1400" dirty="0" smtClean="0">
              <a:latin typeface="+mn-ea"/>
            </a:endParaRPr>
          </a:p>
          <a:p>
            <a:pPr marL="0" indent="0">
              <a:spcBef>
                <a:spcPts val="0"/>
              </a:spcBef>
              <a:buNone/>
            </a:pPr>
            <a:r>
              <a:rPr lang="ja-JP" altLang="en-US" sz="1400" dirty="0" smtClean="0">
                <a:latin typeface="+mn-ea"/>
              </a:rPr>
              <a:t>　○個別課題を関係機関と検討することで地域の共通課題として関係者が認識した場合は、自立支援協議会等を活用して検討し市域の</a:t>
            </a:r>
            <a:endParaRPr lang="en-US" altLang="ja-JP" sz="1400" dirty="0" smtClean="0">
              <a:latin typeface="+mn-ea"/>
            </a:endParaRPr>
          </a:p>
          <a:p>
            <a:pPr marL="0" indent="0">
              <a:spcBef>
                <a:spcPts val="0"/>
              </a:spcBef>
              <a:buNone/>
            </a:pPr>
            <a:r>
              <a:rPr lang="en-US" altLang="ja-JP" sz="1400" dirty="0">
                <a:latin typeface="+mn-ea"/>
              </a:rPr>
              <a:t> </a:t>
            </a:r>
            <a:r>
              <a:rPr lang="en-US" altLang="ja-JP" sz="1400" dirty="0" smtClean="0">
                <a:latin typeface="+mn-ea"/>
              </a:rPr>
              <a:t>    </a:t>
            </a:r>
            <a:r>
              <a:rPr lang="ja-JP" altLang="en-US" sz="1400" dirty="0" smtClean="0">
                <a:latin typeface="+mn-ea"/>
              </a:rPr>
              <a:t>支援体制を構築していくことが必要です。</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○地域の社会資源の状況を常に情報収集し地域診断しながら、地域の強みを活かした支援方策について積極的に取り組む姿勢が大切</a:t>
            </a:r>
            <a:endParaRPr lang="en-US" altLang="ja-JP" sz="1400" dirty="0" smtClean="0">
              <a:latin typeface="+mn-ea"/>
            </a:endParaRPr>
          </a:p>
          <a:p>
            <a:pPr marL="0" indent="0">
              <a:spcBef>
                <a:spcPts val="0"/>
              </a:spcBef>
              <a:buNone/>
            </a:pPr>
            <a:r>
              <a:rPr lang="en-US" altLang="ja-JP" sz="1400" dirty="0">
                <a:latin typeface="+mn-ea"/>
              </a:rPr>
              <a:t> </a:t>
            </a:r>
            <a:r>
              <a:rPr lang="en-US" altLang="ja-JP" sz="1400" dirty="0" smtClean="0">
                <a:latin typeface="+mn-ea"/>
              </a:rPr>
              <a:t>   </a:t>
            </a:r>
            <a:r>
              <a:rPr lang="ja-JP" altLang="en-US" sz="1400" dirty="0" smtClean="0">
                <a:latin typeface="+mn-ea"/>
              </a:rPr>
              <a:t>です。</a:t>
            </a:r>
            <a:endParaRPr lang="en-US" altLang="ja-JP" sz="1400" dirty="0" smtClean="0">
              <a:latin typeface="+mn-ea"/>
            </a:endParaRPr>
          </a:p>
          <a:p>
            <a:pPr marL="0" indent="0">
              <a:buNone/>
            </a:pPr>
            <a:r>
              <a:rPr lang="ja-JP" altLang="en-US" sz="1400" dirty="0" smtClean="0">
                <a:latin typeface="+mn-ea"/>
              </a:rPr>
              <a:t>（５）人材育成と運営管理</a:t>
            </a:r>
            <a:endParaRPr lang="en-US" altLang="ja-JP" sz="1400" dirty="0" smtClean="0">
              <a:latin typeface="+mn-ea"/>
            </a:endParaRPr>
          </a:p>
          <a:p>
            <a:pPr marL="0" indent="0">
              <a:spcBef>
                <a:spcPts val="0"/>
              </a:spcBef>
              <a:buNone/>
            </a:pPr>
            <a:r>
              <a:rPr kumimoji="1" lang="ja-JP" altLang="en-US" sz="1400" dirty="0">
                <a:latin typeface="+mn-ea"/>
              </a:rPr>
              <a:t>　</a:t>
            </a:r>
            <a:r>
              <a:rPr kumimoji="1" lang="ja-JP" altLang="en-US" sz="1400" dirty="0" smtClean="0">
                <a:latin typeface="+mn-ea"/>
              </a:rPr>
              <a:t>〇</a:t>
            </a:r>
            <a:r>
              <a:rPr lang="ja-JP" altLang="en-US" sz="1400" dirty="0" smtClean="0">
                <a:latin typeface="+mn-ea"/>
              </a:rPr>
              <a:t>事業所</a:t>
            </a:r>
            <a:r>
              <a:rPr lang="ja-JP" altLang="en-US" sz="1400" dirty="0">
                <a:latin typeface="+mn-ea"/>
              </a:rPr>
              <a:t>における人材育成（</a:t>
            </a:r>
            <a:r>
              <a:rPr lang="en-US" altLang="ja-JP" sz="1400" dirty="0">
                <a:latin typeface="+mn-ea"/>
              </a:rPr>
              <a:t>=OJT</a:t>
            </a:r>
            <a:r>
              <a:rPr lang="ja-JP" altLang="en-US" sz="1400" dirty="0">
                <a:latin typeface="+mn-ea"/>
              </a:rPr>
              <a:t>）の実施（個別</a:t>
            </a:r>
            <a:r>
              <a:rPr lang="en-US" altLang="ja-JP" sz="1400" dirty="0">
                <a:latin typeface="+mn-ea"/>
              </a:rPr>
              <a:t>SV</a:t>
            </a:r>
            <a:r>
              <a:rPr lang="ja-JP" altLang="en-US" sz="1400" dirty="0">
                <a:latin typeface="+mn-ea"/>
              </a:rPr>
              <a:t>・</a:t>
            </a:r>
            <a:r>
              <a:rPr lang="en-US" altLang="ja-JP" sz="1400" dirty="0">
                <a:latin typeface="+mn-ea"/>
              </a:rPr>
              <a:t>GSV</a:t>
            </a:r>
            <a:r>
              <a:rPr lang="ja-JP" altLang="en-US" sz="1400" dirty="0" smtClean="0">
                <a:latin typeface="+mn-ea"/>
              </a:rPr>
              <a:t>）</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〇地域</a:t>
            </a:r>
            <a:r>
              <a:rPr lang="ja-JP" altLang="en-US" sz="1400" dirty="0">
                <a:latin typeface="+mn-ea"/>
              </a:rPr>
              <a:t>における人材育成（</a:t>
            </a:r>
            <a:r>
              <a:rPr lang="en-US" altLang="ja-JP" sz="1400" dirty="0">
                <a:latin typeface="+mn-ea"/>
              </a:rPr>
              <a:t>=Off-JT</a:t>
            </a:r>
            <a:r>
              <a:rPr lang="ja-JP" altLang="en-US" sz="1400" dirty="0">
                <a:latin typeface="+mn-ea"/>
              </a:rPr>
              <a:t>）の実施（個別</a:t>
            </a:r>
            <a:r>
              <a:rPr lang="en-US" altLang="ja-JP" sz="1400" dirty="0">
                <a:latin typeface="+mn-ea"/>
              </a:rPr>
              <a:t>SV</a:t>
            </a:r>
            <a:r>
              <a:rPr lang="ja-JP" altLang="en-US" sz="1400" dirty="0">
                <a:latin typeface="+mn-ea"/>
              </a:rPr>
              <a:t>・</a:t>
            </a:r>
            <a:r>
              <a:rPr lang="en-US" altLang="ja-JP" sz="1400" dirty="0">
                <a:latin typeface="+mn-ea"/>
              </a:rPr>
              <a:t>GSV</a:t>
            </a:r>
            <a:r>
              <a:rPr lang="ja-JP" altLang="en-US" sz="1400" dirty="0" smtClean="0">
                <a:latin typeface="+mn-ea"/>
              </a:rPr>
              <a:t>）</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〇研修</a:t>
            </a:r>
            <a:r>
              <a:rPr lang="ja-JP" altLang="en-US" sz="1400" dirty="0">
                <a:latin typeface="+mn-ea"/>
              </a:rPr>
              <a:t>を企画・立案・運用し、地域自立支援協議会の中核的役割となり相談支援活動をマネジメント</a:t>
            </a:r>
            <a:r>
              <a:rPr lang="ja-JP" altLang="en-US" sz="1400" dirty="0" smtClean="0">
                <a:latin typeface="+mn-ea"/>
              </a:rPr>
              <a:t>する</a:t>
            </a:r>
            <a:endParaRPr lang="en-US" altLang="ja-JP" sz="1400" dirty="0" smtClean="0">
              <a:latin typeface="+mn-ea"/>
            </a:endParaRPr>
          </a:p>
          <a:p>
            <a:pPr marL="0" indent="0">
              <a:spcBef>
                <a:spcPts val="0"/>
              </a:spcBef>
              <a:buNone/>
            </a:pPr>
            <a:r>
              <a:rPr lang="ja-JP" altLang="en-US" sz="1400" dirty="0">
                <a:latin typeface="+mn-ea"/>
              </a:rPr>
              <a:t>　</a:t>
            </a:r>
            <a:r>
              <a:rPr lang="ja-JP" altLang="en-US" sz="1400" dirty="0" smtClean="0">
                <a:latin typeface="+mn-ea"/>
              </a:rPr>
              <a:t>　以上の能力</a:t>
            </a:r>
            <a:r>
              <a:rPr lang="ja-JP" altLang="en-US" sz="1400" dirty="0">
                <a:latin typeface="+mn-ea"/>
              </a:rPr>
              <a:t>が求められます</a:t>
            </a:r>
            <a:r>
              <a:rPr lang="ja-JP" altLang="en-US" sz="1400" dirty="0" smtClean="0">
                <a:latin typeface="+mn-ea"/>
              </a:rPr>
              <a:t>。</a:t>
            </a: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kumimoji="1" lang="ja-JP" altLang="en-US" sz="1400" dirty="0">
              <a:latin typeface="+mn-ea"/>
            </a:endParaRPr>
          </a:p>
        </p:txBody>
      </p:sp>
      <p:sp>
        <p:nvSpPr>
          <p:cNvPr id="5" name="テキスト ボックス 4"/>
          <p:cNvSpPr txBox="1"/>
          <p:nvPr/>
        </p:nvSpPr>
        <p:spPr>
          <a:xfrm>
            <a:off x="4049131" y="6079123"/>
            <a:ext cx="6688183" cy="338554"/>
          </a:xfrm>
          <a:prstGeom prst="rect">
            <a:avLst/>
          </a:prstGeom>
          <a:solidFill>
            <a:schemeClr val="accent6">
              <a:lumMod val="60000"/>
              <a:lumOff val="40000"/>
            </a:schemeClr>
          </a:solidFill>
          <a:ln w="285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smtClean="0"/>
              <a:t>※</a:t>
            </a:r>
            <a:r>
              <a:rPr kumimoji="1" lang="ja-JP" altLang="en-US" sz="1600" dirty="0" smtClean="0"/>
              <a:t>別紙「相談支援専門員に求められる力（相談支援人材育成指標）」を添付</a:t>
            </a:r>
            <a:endParaRPr kumimoji="1" lang="ja-JP" altLang="en-US" sz="1600" dirty="0"/>
          </a:p>
        </p:txBody>
      </p:sp>
      <p:sp>
        <p:nvSpPr>
          <p:cNvPr id="6" name="スライド番号プレースホルダー 5"/>
          <p:cNvSpPr txBox="1">
            <a:spLocks/>
          </p:cNvSpPr>
          <p:nvPr/>
        </p:nvSpPr>
        <p:spPr>
          <a:xfrm>
            <a:off x="11522872" y="6466090"/>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7</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5063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95943" y="744583"/>
            <a:ext cx="11795759" cy="5943599"/>
          </a:xfrm>
          <a:prstGeom prst="rect">
            <a:avLst/>
          </a:prstGeom>
        </p:spPr>
      </p:pic>
      <p:pic>
        <p:nvPicPr>
          <p:cNvPr id="5" name="図 4"/>
          <p:cNvPicPr>
            <a:picLocks noChangeAspect="1"/>
          </p:cNvPicPr>
          <p:nvPr/>
        </p:nvPicPr>
        <p:blipFill>
          <a:blip r:embed="rId4"/>
          <a:stretch>
            <a:fillRect/>
          </a:stretch>
        </p:blipFill>
        <p:spPr>
          <a:xfrm>
            <a:off x="445824" y="588667"/>
            <a:ext cx="1268078" cy="755970"/>
          </a:xfrm>
          <a:prstGeom prst="rect">
            <a:avLst/>
          </a:prstGeom>
        </p:spPr>
      </p:pic>
      <p:sp>
        <p:nvSpPr>
          <p:cNvPr id="6" name="スライド番号プレースホルダー 5"/>
          <p:cNvSpPr txBox="1">
            <a:spLocks/>
          </p:cNvSpPr>
          <p:nvPr/>
        </p:nvSpPr>
        <p:spPr>
          <a:xfrm>
            <a:off x="11368320" y="6388816"/>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8</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7494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182880" y="796834"/>
            <a:ext cx="11808823" cy="5891349"/>
          </a:xfrm>
          <a:prstGeom prst="rect">
            <a:avLst/>
          </a:prstGeom>
        </p:spPr>
      </p:pic>
      <p:pic>
        <p:nvPicPr>
          <p:cNvPr id="6" name="図 5"/>
          <p:cNvPicPr>
            <a:picLocks noChangeAspect="1"/>
          </p:cNvPicPr>
          <p:nvPr/>
        </p:nvPicPr>
        <p:blipFill>
          <a:blip r:embed="rId4"/>
          <a:stretch>
            <a:fillRect/>
          </a:stretch>
        </p:blipFill>
        <p:spPr>
          <a:xfrm>
            <a:off x="328258" y="634386"/>
            <a:ext cx="1268078" cy="755970"/>
          </a:xfrm>
          <a:prstGeom prst="rect">
            <a:avLst/>
          </a:prstGeom>
        </p:spPr>
      </p:pic>
      <p:sp>
        <p:nvSpPr>
          <p:cNvPr id="7" name="スライド番号プレースホルダー 5"/>
          <p:cNvSpPr txBox="1">
            <a:spLocks/>
          </p:cNvSpPr>
          <p:nvPr/>
        </p:nvSpPr>
        <p:spPr>
          <a:xfrm>
            <a:off x="11432716" y="6375937"/>
            <a:ext cx="61235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b="1" dirty="0">
                <a:latin typeface="Meiryo UI" panose="020B0604030504040204" pitchFamily="50" charset="-128"/>
                <a:ea typeface="Meiryo UI" panose="020B0604030504040204" pitchFamily="50" charset="-128"/>
              </a:rPr>
              <a:t>9</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447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TM04033925[[fn=しずく]]</Template>
  <TotalTime>1424</TotalTime>
  <Words>836</Words>
  <Application>Microsoft Office PowerPoint</Application>
  <PresentationFormat>ワイド画面</PresentationFormat>
  <Paragraphs>84</Paragraphs>
  <Slides>9</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HGPｺﾞｼｯｸM</vt:lpstr>
      <vt:lpstr>Meiryo UI</vt:lpstr>
      <vt:lpstr>ＭＳ Ｐゴシック</vt:lpstr>
      <vt:lpstr>游ゴシック</vt:lpstr>
      <vt:lpstr>Arial</vt:lpstr>
      <vt:lpstr>Tw Cen MT</vt:lpstr>
      <vt:lpstr>しずく</vt:lpstr>
      <vt:lpstr>大阪府相談支援専門員 人材育成ビジョン（案）</vt:lpstr>
      <vt:lpstr>１．はじめに</vt:lpstr>
      <vt:lpstr>２．相談支援専門員人材育成ビジョン策定の目的</vt:lpstr>
      <vt:lpstr>３．求められる相談支援専門員像</vt:lpstr>
      <vt:lpstr>４．大阪府の相談支援専門員が大切にしたいこと</vt:lpstr>
      <vt:lpstr>５．相談支援専門員に求められる力（相談支援人材育成指標）</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2019-07-24T13:04:55Z</cp:lastPrinted>
  <dcterms:created xsi:type="dcterms:W3CDTF">2019-01-16T04:22:36Z</dcterms:created>
  <dcterms:modified xsi:type="dcterms:W3CDTF">2019-07-24T13:04:58Z</dcterms:modified>
</cp:coreProperties>
</file>