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6" r:id="rId2"/>
    <p:sldId id="269" r:id="rId3"/>
    <p:sldId id="270"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1" autoAdjust="0"/>
    <p:restoredTop sz="94660"/>
  </p:normalViewPr>
  <p:slideViewPr>
    <p:cSldViewPr>
      <p:cViewPr varScale="1">
        <p:scale>
          <a:sx n="70" d="100"/>
          <a:sy n="70" d="100"/>
        </p:scale>
        <p:origin x="118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5252BA-2214-449C-8EB5-EC4AE1D81467}" type="datetimeFigureOut">
              <a:rPr kumimoji="1" lang="ja-JP" altLang="en-US" smtClean="0"/>
              <a:t>2019/7/26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2019/7/26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2019/7/26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2019/7/26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2019/7/26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2019/7/26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2019/7/26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2019/7/26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2019/7/26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1"/>
          <p:cNvSpPr txBox="1">
            <a:spLocks/>
          </p:cNvSpPr>
          <p:nvPr/>
        </p:nvSpPr>
        <p:spPr>
          <a:xfrm>
            <a:off x="107504" y="836712"/>
            <a:ext cx="8912968" cy="360000"/>
          </a:xfrm>
          <a:prstGeom prst="rect">
            <a:avLst/>
          </a:prstGeom>
        </p:spPr>
        <p:style>
          <a:lnRef idx="1">
            <a:schemeClr val="accent5"/>
          </a:lnRef>
          <a:fillRef idx="3">
            <a:schemeClr val="accent5"/>
          </a:fillRef>
          <a:effectRef idx="2">
            <a:schemeClr val="accent5"/>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solidFill>
                  <a:schemeClr val="bg1"/>
                </a:solidFill>
              </a:rPr>
              <a:t>第１章　相談支援専門員の役割について</a:t>
            </a:r>
            <a:endParaRPr lang="ja-JP" altLang="en-US" sz="1800" b="1" dirty="0">
              <a:solidFill>
                <a:schemeClr val="bg1"/>
              </a:solidFill>
            </a:endParaRPr>
          </a:p>
        </p:txBody>
      </p:sp>
      <p:sp>
        <p:nvSpPr>
          <p:cNvPr id="19" name="テキスト ボックス 18"/>
          <p:cNvSpPr txBox="1"/>
          <p:nvPr/>
        </p:nvSpPr>
        <p:spPr>
          <a:xfrm>
            <a:off x="0" y="251264"/>
            <a:ext cx="9144000" cy="400110"/>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sz="2000" b="1" dirty="0" smtClean="0">
                <a:latin typeface="+mn-ea"/>
              </a:rPr>
              <a:t>令和元年度　ケアマネジメント推進部会　報告書イメージ　　</a:t>
            </a:r>
            <a:endParaRPr lang="ja-JP" altLang="en-US" sz="2000" b="1" dirty="0">
              <a:latin typeface="+mn-ea"/>
            </a:endParaRPr>
          </a:p>
        </p:txBody>
      </p:sp>
      <p:sp>
        <p:nvSpPr>
          <p:cNvPr id="16" name="テキスト ボックス 15"/>
          <p:cNvSpPr txBox="1"/>
          <p:nvPr/>
        </p:nvSpPr>
        <p:spPr>
          <a:xfrm>
            <a:off x="7756375" y="251356"/>
            <a:ext cx="1352129" cy="369332"/>
          </a:xfrm>
          <a:prstGeom prst="rect">
            <a:avLst/>
          </a:prstGeom>
          <a:solidFill>
            <a:schemeClr val="bg1">
              <a:lumMod val="95000"/>
            </a:schemeClr>
          </a:solidFill>
          <a:ln>
            <a:solidFill>
              <a:schemeClr val="tx1"/>
            </a:solidFill>
          </a:ln>
        </p:spPr>
        <p:txBody>
          <a:bodyPr wrap="square" rtlCol="0">
            <a:spAutoFit/>
          </a:bodyPr>
          <a:lstStyle/>
          <a:p>
            <a:pPr algn="ctr"/>
            <a:r>
              <a:rPr kumimoji="1" lang="ja-JP" altLang="en-US" smtClean="0"/>
              <a:t>資料３</a:t>
            </a:r>
            <a:endParaRPr kumimoji="1" lang="ja-JP" altLang="en-US" dirty="0"/>
          </a:p>
        </p:txBody>
      </p:sp>
      <p:sp>
        <p:nvSpPr>
          <p:cNvPr id="21" name="テキスト ボックス 20"/>
          <p:cNvSpPr txBox="1"/>
          <p:nvPr/>
        </p:nvSpPr>
        <p:spPr>
          <a:xfrm>
            <a:off x="467744" y="1638092"/>
            <a:ext cx="8424735" cy="954107"/>
          </a:xfrm>
          <a:prstGeom prst="rect">
            <a:avLst/>
          </a:prstGeom>
          <a:noFill/>
        </p:spPr>
        <p:txBody>
          <a:bodyPr wrap="square" rtlCol="0">
            <a:spAutoFit/>
          </a:bodyPr>
          <a:lstStyle/>
          <a:p>
            <a:r>
              <a:rPr lang="ja-JP" altLang="en-US" sz="1400" dirty="0" smtClean="0">
                <a:latin typeface="+mj-ea"/>
                <a:ea typeface="+mj-ea"/>
              </a:rPr>
              <a:t>○　大阪府における相談支援専門員に求められる力</a:t>
            </a:r>
            <a:endParaRPr lang="en-US" altLang="ja-JP" sz="1400" dirty="0" smtClean="0">
              <a:latin typeface="+mj-ea"/>
              <a:ea typeface="+mj-ea"/>
            </a:endParaRPr>
          </a:p>
          <a:p>
            <a:r>
              <a:rPr lang="ja-JP" altLang="en-US" sz="1400" dirty="0" smtClean="0">
                <a:solidFill>
                  <a:srgbClr val="FF0000"/>
                </a:solidFill>
                <a:latin typeface="+mj-ea"/>
                <a:ea typeface="+mj-ea"/>
              </a:rPr>
              <a:t>　</a:t>
            </a:r>
            <a:r>
              <a:rPr lang="ja-JP" altLang="en-US" sz="1400" dirty="0" smtClean="0">
                <a:latin typeface="+mj-ea"/>
                <a:ea typeface="+mj-ea"/>
              </a:rPr>
              <a:t> ・障</a:t>
            </a:r>
            <a:r>
              <a:rPr lang="ja-JP" altLang="en-US" sz="1400" dirty="0">
                <a:latin typeface="+mj-ea"/>
                <a:ea typeface="+mj-ea"/>
              </a:rPr>
              <a:t>がい者ケアマネジメントを</a:t>
            </a:r>
            <a:r>
              <a:rPr lang="ja-JP" altLang="en-US" sz="1400" dirty="0" smtClean="0">
                <a:latin typeface="+mj-ea"/>
                <a:ea typeface="+mj-ea"/>
              </a:rPr>
              <a:t>担う相談</a:t>
            </a:r>
            <a:r>
              <a:rPr lang="ja-JP" altLang="en-US" sz="1400" dirty="0">
                <a:latin typeface="+mj-ea"/>
                <a:ea typeface="+mj-ea"/>
              </a:rPr>
              <a:t>支援</a:t>
            </a:r>
            <a:r>
              <a:rPr lang="ja-JP" altLang="en-US" sz="1400" dirty="0" smtClean="0">
                <a:latin typeface="+mj-ea"/>
                <a:ea typeface="+mj-ea"/>
              </a:rPr>
              <a:t>専門員は</a:t>
            </a:r>
            <a:r>
              <a:rPr lang="ja-JP" altLang="en-US" sz="1400" dirty="0">
                <a:latin typeface="+mj-ea"/>
                <a:ea typeface="+mj-ea"/>
              </a:rPr>
              <a:t>、障がい者やその家族等との信頼関係を構築</a:t>
            </a:r>
            <a:r>
              <a:rPr lang="ja-JP" altLang="en-US" sz="1400" dirty="0" smtClean="0">
                <a:latin typeface="+mj-ea"/>
                <a:ea typeface="+mj-ea"/>
              </a:rPr>
              <a:t>し、</a:t>
            </a:r>
            <a:r>
              <a:rPr lang="ja-JP" altLang="en-US" sz="1400" dirty="0" err="1" smtClean="0">
                <a:latin typeface="+mj-ea"/>
                <a:ea typeface="+mj-ea"/>
              </a:rPr>
              <a:t>障がい</a:t>
            </a:r>
            <a:endParaRPr lang="en-US" altLang="ja-JP" sz="1400" dirty="0" smtClean="0">
              <a:latin typeface="+mj-ea"/>
              <a:ea typeface="+mj-ea"/>
            </a:endParaRPr>
          </a:p>
          <a:p>
            <a:r>
              <a:rPr lang="ja-JP" altLang="en-US" sz="1400" dirty="0">
                <a:latin typeface="+mj-ea"/>
                <a:ea typeface="+mj-ea"/>
              </a:rPr>
              <a:t>　</a:t>
            </a:r>
            <a:r>
              <a:rPr lang="ja-JP" altLang="en-US" sz="1400" dirty="0" smtClean="0">
                <a:latin typeface="+mj-ea"/>
                <a:ea typeface="+mj-ea"/>
              </a:rPr>
              <a:t>　者の生活</a:t>
            </a:r>
            <a:r>
              <a:rPr lang="ja-JP" altLang="en-US" sz="1400" dirty="0">
                <a:latin typeface="+mj-ea"/>
                <a:ea typeface="+mj-ea"/>
              </a:rPr>
              <a:t>のみならず</a:t>
            </a:r>
            <a:r>
              <a:rPr lang="ja-JP" altLang="en-US" sz="1400" dirty="0" smtClean="0">
                <a:latin typeface="+mj-ea"/>
                <a:ea typeface="+mj-ea"/>
              </a:rPr>
              <a:t>、人生</a:t>
            </a:r>
            <a:r>
              <a:rPr lang="ja-JP" altLang="en-US" sz="1400" dirty="0">
                <a:latin typeface="+mj-ea"/>
                <a:ea typeface="+mj-ea"/>
              </a:rPr>
              <a:t>を支援する専門</a:t>
            </a:r>
            <a:r>
              <a:rPr lang="ja-JP" altLang="en-US" sz="1400" dirty="0" smtClean="0">
                <a:latin typeface="+mj-ea"/>
                <a:ea typeface="+mj-ea"/>
              </a:rPr>
              <a:t>職。</a:t>
            </a:r>
            <a:r>
              <a:rPr lang="ja-JP" altLang="en-US" sz="1400" dirty="0">
                <a:latin typeface="+mj-ea"/>
                <a:ea typeface="+mj-ea"/>
              </a:rPr>
              <a:t>障がい者ケアマネジメントの担い手として、</a:t>
            </a:r>
            <a:r>
              <a:rPr lang="ja-JP" altLang="en-US" sz="1400" dirty="0" smtClean="0">
                <a:latin typeface="+mj-ea"/>
                <a:ea typeface="+mj-ea"/>
              </a:rPr>
              <a:t>ケアマネジメント</a:t>
            </a:r>
            <a:endParaRPr lang="en-US" altLang="ja-JP" sz="1400" dirty="0" smtClean="0">
              <a:latin typeface="+mj-ea"/>
              <a:ea typeface="+mj-ea"/>
            </a:endParaRPr>
          </a:p>
          <a:p>
            <a:r>
              <a:rPr lang="ja-JP" altLang="en-US" sz="1400" dirty="0" smtClean="0">
                <a:latin typeface="+mj-ea"/>
                <a:ea typeface="+mj-ea"/>
              </a:rPr>
              <a:t>　　の構成</a:t>
            </a:r>
            <a:r>
              <a:rPr lang="ja-JP" altLang="en-US" sz="1400" dirty="0">
                <a:latin typeface="+mj-ea"/>
                <a:ea typeface="+mj-ea"/>
              </a:rPr>
              <a:t>要素</a:t>
            </a:r>
            <a:r>
              <a:rPr lang="ja-JP" altLang="en-US" sz="1400" dirty="0" smtClean="0">
                <a:latin typeface="+mj-ea"/>
                <a:ea typeface="+mj-ea"/>
              </a:rPr>
              <a:t>となる力</a:t>
            </a:r>
            <a:r>
              <a:rPr lang="ja-JP" altLang="en-US" sz="1400" dirty="0">
                <a:latin typeface="+mj-ea"/>
                <a:ea typeface="+mj-ea"/>
              </a:rPr>
              <a:t>を備えておくことが</a:t>
            </a:r>
            <a:r>
              <a:rPr lang="ja-JP" altLang="en-US" sz="1400" dirty="0" smtClean="0">
                <a:latin typeface="+mj-ea"/>
                <a:ea typeface="+mj-ea"/>
              </a:rPr>
              <a:t>必要。</a:t>
            </a:r>
            <a:r>
              <a:rPr lang="ja-JP" altLang="en-US" sz="1400">
                <a:latin typeface="+mj-ea"/>
                <a:ea typeface="+mj-ea"/>
              </a:rPr>
              <a:t>　</a:t>
            </a:r>
            <a:endParaRPr lang="en-US" altLang="ja-JP" sz="1400" dirty="0" smtClean="0">
              <a:latin typeface="+mj-ea"/>
              <a:ea typeface="+mj-ea"/>
            </a:endParaRPr>
          </a:p>
        </p:txBody>
      </p:sp>
      <p:sp>
        <p:nvSpPr>
          <p:cNvPr id="5" name="テキスト ボックス 4"/>
          <p:cNvSpPr txBox="1"/>
          <p:nvPr/>
        </p:nvSpPr>
        <p:spPr>
          <a:xfrm>
            <a:off x="214940" y="1268760"/>
            <a:ext cx="6157260" cy="369332"/>
          </a:xfrm>
          <a:prstGeom prst="rect">
            <a:avLst/>
          </a:prstGeom>
          <a:noFill/>
        </p:spPr>
        <p:txBody>
          <a:bodyPr wrap="square" rtlCol="0">
            <a:spAutoFit/>
          </a:bodyPr>
          <a:lstStyle/>
          <a:p>
            <a:r>
              <a:rPr kumimoji="1" lang="ja-JP" altLang="en-US" b="1" u="sng" dirty="0" smtClean="0"/>
              <a:t>◆障がい者ケアマネジメントの担い手としての意義・役割</a:t>
            </a:r>
            <a:endParaRPr kumimoji="1" lang="ja-JP" altLang="en-US" b="1" u="sng" dirty="0"/>
          </a:p>
        </p:txBody>
      </p:sp>
      <p:sp>
        <p:nvSpPr>
          <p:cNvPr id="22" name="テキスト ボックス 21"/>
          <p:cNvSpPr txBox="1"/>
          <p:nvPr/>
        </p:nvSpPr>
        <p:spPr>
          <a:xfrm>
            <a:off x="467744" y="3545428"/>
            <a:ext cx="8352928" cy="2908489"/>
          </a:xfrm>
          <a:prstGeom prst="rect">
            <a:avLst/>
          </a:prstGeom>
          <a:noFill/>
        </p:spPr>
        <p:txBody>
          <a:bodyPr wrap="square" rtlCol="0">
            <a:spAutoFit/>
          </a:bodyPr>
          <a:lstStyle/>
          <a:p>
            <a:r>
              <a:rPr lang="ja-JP" altLang="en-US" sz="1400" dirty="0" smtClean="0"/>
              <a:t>○　自己決定の尊重</a:t>
            </a:r>
            <a:endParaRPr lang="en-US" altLang="ja-JP" sz="1400" dirty="0" smtClean="0"/>
          </a:p>
          <a:p>
            <a:r>
              <a:rPr lang="ja-JP" altLang="en-US" sz="1400" dirty="0" smtClean="0"/>
              <a:t>　・利用者本人の意思決定、或いは後見人（家族）等による決定を尊重して対応</a:t>
            </a:r>
            <a:endParaRPr lang="en-US" altLang="ja-JP" sz="1400" dirty="0" smtClean="0"/>
          </a:p>
          <a:p>
            <a:r>
              <a:rPr lang="ja-JP" altLang="en-US" sz="1400" dirty="0" smtClean="0"/>
              <a:t>　・権利擁護、支援者主体とならない支援、虐待防止の視点</a:t>
            </a:r>
            <a:endParaRPr lang="en-US" altLang="ja-JP" sz="1400" dirty="0" smtClean="0"/>
          </a:p>
          <a:p>
            <a:pPr>
              <a:spcBef>
                <a:spcPts val="600"/>
              </a:spcBef>
            </a:pPr>
            <a:r>
              <a:rPr lang="ja-JP" altLang="en-US" sz="1400" dirty="0" smtClean="0"/>
              <a:t>○</a:t>
            </a:r>
            <a:r>
              <a:rPr lang="ja-JP" altLang="en-US" sz="1400" dirty="0"/>
              <a:t>　</a:t>
            </a:r>
            <a:r>
              <a:rPr lang="ja-JP" altLang="en-US" sz="1400" dirty="0" smtClean="0"/>
              <a:t>アセスメント「具体的支障把握」（健康状態、ＡＤＬ・ＩＡＤＬ能力、</a:t>
            </a:r>
            <a:r>
              <a:rPr lang="ja-JP" altLang="en-US" sz="1400" dirty="0" err="1" smtClean="0"/>
              <a:t>障がい</a:t>
            </a:r>
            <a:r>
              <a:rPr lang="ja-JP" altLang="en-US" sz="1400" dirty="0" smtClean="0"/>
              <a:t>状態、社会環境）</a:t>
            </a:r>
            <a:endParaRPr lang="en-US" altLang="ja-JP" sz="1400" dirty="0"/>
          </a:p>
          <a:p>
            <a:r>
              <a:rPr lang="ja-JP" altLang="en-US" sz="1400" dirty="0">
                <a:solidFill>
                  <a:srgbClr val="FF0000"/>
                </a:solidFill>
              </a:rPr>
              <a:t>　</a:t>
            </a:r>
            <a:r>
              <a:rPr lang="ja-JP" altLang="en-US" sz="1400" dirty="0" smtClean="0"/>
              <a:t>・障がい者ケアマネジメントの担い手としての相談支援専門員のアセスメント力の効果検証　</a:t>
            </a:r>
            <a:endParaRPr lang="en-US" altLang="ja-JP" sz="1400" dirty="0"/>
          </a:p>
          <a:p>
            <a:r>
              <a:rPr lang="ja-JP" altLang="en-US" sz="1400" dirty="0" smtClean="0"/>
              <a:t>　・サービス等利用計画作成プロセスにおける利用者との信頼関係</a:t>
            </a:r>
            <a:endParaRPr lang="en-US" altLang="ja-JP" sz="1400" dirty="0" smtClean="0"/>
          </a:p>
          <a:p>
            <a:r>
              <a:rPr lang="ja-JP" altLang="en-US" sz="1400" dirty="0" smtClean="0"/>
              <a:t>　・サービスや制度にかかる知識、相談にかかる技術、ネットワーク形成能力</a:t>
            </a:r>
            <a:endParaRPr lang="en-US" altLang="ja-JP" sz="1400" dirty="0" smtClean="0"/>
          </a:p>
          <a:p>
            <a:pPr>
              <a:spcBef>
                <a:spcPts val="600"/>
              </a:spcBef>
            </a:pPr>
            <a:r>
              <a:rPr lang="ja-JP" altLang="en-US" sz="1400" dirty="0" smtClean="0"/>
              <a:t>○　地域における生活</a:t>
            </a:r>
            <a:endParaRPr lang="en-US" altLang="ja-JP" sz="1400" dirty="0" smtClean="0"/>
          </a:p>
          <a:p>
            <a:r>
              <a:rPr lang="ja-JP" altLang="en-US" sz="1400" dirty="0">
                <a:solidFill>
                  <a:srgbClr val="FF0000"/>
                </a:solidFill>
              </a:rPr>
              <a:t>　</a:t>
            </a:r>
            <a:r>
              <a:rPr lang="ja-JP" altLang="en-US" sz="1400" dirty="0" smtClean="0">
                <a:solidFill>
                  <a:schemeClr val="tx1">
                    <a:lumMod val="50000"/>
                    <a:lumOff val="50000"/>
                  </a:schemeClr>
                </a:solidFill>
              </a:rPr>
              <a:t>・</a:t>
            </a:r>
            <a:r>
              <a:rPr lang="ja-JP" altLang="en-US" sz="1400" dirty="0" smtClean="0"/>
              <a:t>地域移行支援、地域での自立生活支援</a:t>
            </a:r>
            <a:endParaRPr lang="en-US" altLang="ja-JP" sz="1400" dirty="0" smtClean="0"/>
          </a:p>
          <a:p>
            <a:pPr>
              <a:spcBef>
                <a:spcPts val="600"/>
              </a:spcBef>
            </a:pPr>
            <a:r>
              <a:rPr lang="ja-JP" altLang="en-US" sz="1400" dirty="0" smtClean="0"/>
              <a:t>○　エンパワメントの視点</a:t>
            </a:r>
            <a:endParaRPr lang="en-US" altLang="ja-JP" sz="1400" dirty="0" smtClean="0"/>
          </a:p>
          <a:p>
            <a:r>
              <a:rPr lang="ja-JP" altLang="en-US" sz="1400" dirty="0"/>
              <a:t>　</a:t>
            </a:r>
            <a:r>
              <a:rPr lang="ja-JP" altLang="en-US" sz="1400" dirty="0" smtClean="0"/>
              <a:t>・利用者の</a:t>
            </a:r>
            <a:r>
              <a:rPr lang="ja-JP" altLang="en-US" sz="1400" dirty="0" err="1" smtClean="0"/>
              <a:t>障がいに</a:t>
            </a:r>
            <a:r>
              <a:rPr lang="ja-JP" altLang="en-US" sz="1400" dirty="0" smtClean="0"/>
              <a:t>対する理解</a:t>
            </a:r>
            <a:r>
              <a:rPr lang="ja-JP" altLang="en-US" sz="1400" dirty="0"/>
              <a:t>と</a:t>
            </a:r>
            <a:r>
              <a:rPr lang="ja-JP" altLang="en-US" sz="1400" dirty="0" smtClean="0"/>
              <a:t>受容、カウンセリング、家族</a:t>
            </a:r>
            <a:r>
              <a:rPr lang="ja-JP" altLang="en-US" sz="1400" dirty="0"/>
              <a:t>機能の育成・回復</a:t>
            </a:r>
          </a:p>
          <a:p>
            <a:r>
              <a:rPr lang="ja-JP" altLang="en-US" sz="1400" dirty="0" smtClean="0"/>
              <a:t>　　⇒利用者本人の生活の質を高めるための支援</a:t>
            </a:r>
            <a:endParaRPr lang="ja-JP" altLang="en-US" sz="1400" dirty="0"/>
          </a:p>
        </p:txBody>
      </p:sp>
      <p:sp>
        <p:nvSpPr>
          <p:cNvPr id="23" name="テキスト ボックス 22"/>
          <p:cNvSpPr txBox="1"/>
          <p:nvPr/>
        </p:nvSpPr>
        <p:spPr>
          <a:xfrm>
            <a:off x="214940" y="3212976"/>
            <a:ext cx="8094917" cy="369332"/>
          </a:xfrm>
          <a:prstGeom prst="rect">
            <a:avLst/>
          </a:prstGeom>
          <a:noFill/>
        </p:spPr>
        <p:txBody>
          <a:bodyPr wrap="square" rtlCol="0">
            <a:spAutoFit/>
          </a:bodyPr>
          <a:lstStyle/>
          <a:p>
            <a:r>
              <a:rPr kumimoji="1" lang="ja-JP" altLang="en-US" b="1" u="sng" dirty="0" smtClean="0"/>
              <a:t>◆アセスメントの重要性について</a:t>
            </a:r>
            <a:endParaRPr kumimoji="1" lang="ja-JP" altLang="en-US" b="1" u="sng" dirty="0"/>
          </a:p>
        </p:txBody>
      </p:sp>
      <p:sp>
        <p:nvSpPr>
          <p:cNvPr id="26" name="スライド番号プレースホルダー 1"/>
          <p:cNvSpPr>
            <a:spLocks noGrp="1"/>
          </p:cNvSpPr>
          <p:nvPr>
            <p:ph type="sldNum" sz="quarter" idx="12"/>
          </p:nvPr>
        </p:nvSpPr>
        <p:spPr>
          <a:xfrm>
            <a:off x="7010400" y="6492875"/>
            <a:ext cx="2133600" cy="365125"/>
          </a:xfrm>
        </p:spPr>
        <p:txBody>
          <a:bodyPr/>
          <a:lstStyle/>
          <a:p>
            <a:fld id="{1C2C60DF-5D73-46A2-8FFF-B4A756D3B2D0}" type="slidenum">
              <a:rPr kumimoji="1" lang="ja-JP" altLang="en-US" smtClean="0"/>
              <a:t>1</a:t>
            </a:fld>
            <a:endParaRPr kumimoji="1" lang="ja-JP" altLang="en-US" dirty="0"/>
          </a:p>
        </p:txBody>
      </p:sp>
    </p:spTree>
    <p:extLst>
      <p:ext uri="{BB962C8B-B14F-4D97-AF65-F5344CB8AC3E}">
        <p14:creationId xmlns:p14="http://schemas.microsoft.com/office/powerpoint/2010/main" val="3006376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2</a:t>
            </a:fld>
            <a:endParaRPr kumimoji="1" lang="ja-JP" altLang="en-US"/>
          </a:p>
        </p:txBody>
      </p:sp>
      <p:sp>
        <p:nvSpPr>
          <p:cNvPr id="3" name="タイトル 1"/>
          <p:cNvSpPr txBox="1">
            <a:spLocks/>
          </p:cNvSpPr>
          <p:nvPr/>
        </p:nvSpPr>
        <p:spPr>
          <a:xfrm>
            <a:off x="71348" y="154679"/>
            <a:ext cx="8967345" cy="360000"/>
          </a:xfrm>
          <a:prstGeom prst="rect">
            <a:avLst/>
          </a:prstGeom>
        </p:spPr>
        <p:style>
          <a:lnRef idx="1">
            <a:schemeClr val="accent5"/>
          </a:lnRef>
          <a:fillRef idx="3">
            <a:schemeClr val="accent5"/>
          </a:fillRef>
          <a:effectRef idx="2">
            <a:schemeClr val="accent5"/>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solidFill>
                  <a:schemeClr val="bg1"/>
                </a:solidFill>
              </a:rPr>
              <a:t>第</a:t>
            </a:r>
            <a:r>
              <a:rPr lang="ja-JP" altLang="en-US" sz="1800" b="1" dirty="0">
                <a:solidFill>
                  <a:schemeClr val="bg1"/>
                </a:solidFill>
              </a:rPr>
              <a:t>２</a:t>
            </a:r>
            <a:r>
              <a:rPr lang="ja-JP" altLang="en-US" sz="1800" b="1" dirty="0" smtClean="0">
                <a:solidFill>
                  <a:schemeClr val="bg1"/>
                </a:solidFill>
              </a:rPr>
              <a:t>章　大阪府における相談支援従事者養成の充実について</a:t>
            </a:r>
            <a:endParaRPr lang="en-US" altLang="ja-JP" sz="1800" b="1" dirty="0" smtClean="0">
              <a:solidFill>
                <a:schemeClr val="bg1"/>
              </a:solidFill>
            </a:endParaRPr>
          </a:p>
        </p:txBody>
      </p:sp>
      <p:sp>
        <p:nvSpPr>
          <p:cNvPr id="7" name="テキスト ボックス 6"/>
          <p:cNvSpPr txBox="1"/>
          <p:nvPr/>
        </p:nvSpPr>
        <p:spPr>
          <a:xfrm>
            <a:off x="323528" y="4785806"/>
            <a:ext cx="8672941" cy="369332"/>
          </a:xfrm>
          <a:prstGeom prst="rect">
            <a:avLst/>
          </a:prstGeom>
          <a:noFill/>
        </p:spPr>
        <p:txBody>
          <a:bodyPr wrap="square" rtlCol="0">
            <a:spAutoFit/>
          </a:bodyPr>
          <a:lstStyle/>
          <a:p>
            <a:r>
              <a:rPr lang="ja-JP" altLang="en-US" b="1" u="sng" dirty="0" smtClean="0"/>
              <a:t>◆大阪府版相談支援従事者研修カリキュラム</a:t>
            </a:r>
            <a:endParaRPr lang="en-US" altLang="ja-JP" b="1" u="sng" dirty="0" smtClean="0"/>
          </a:p>
        </p:txBody>
      </p:sp>
      <p:sp>
        <p:nvSpPr>
          <p:cNvPr id="8" name="テキスト ボックス 7"/>
          <p:cNvSpPr txBox="1"/>
          <p:nvPr/>
        </p:nvSpPr>
        <p:spPr>
          <a:xfrm>
            <a:off x="395536" y="1183972"/>
            <a:ext cx="8291264" cy="3108543"/>
          </a:xfrm>
          <a:prstGeom prst="rect">
            <a:avLst/>
          </a:prstGeom>
          <a:noFill/>
        </p:spPr>
        <p:txBody>
          <a:bodyPr wrap="square" rtlCol="0">
            <a:spAutoFit/>
          </a:bodyPr>
          <a:lstStyle/>
          <a:p>
            <a:r>
              <a:rPr lang="ja-JP" altLang="en-US" sz="1400" dirty="0" smtClean="0">
                <a:latin typeface="+mn-ea"/>
              </a:rPr>
              <a:t>　○相談支援専門員人材育成ビジョン策定の目的</a:t>
            </a:r>
            <a:endParaRPr lang="en-US" altLang="ja-JP" sz="1400" dirty="0" smtClean="0">
              <a:latin typeface="+mn-ea"/>
            </a:endParaRPr>
          </a:p>
          <a:p>
            <a:r>
              <a:rPr lang="ja-JP" altLang="en-US" sz="1400" dirty="0" smtClean="0">
                <a:latin typeface="+mn-ea"/>
              </a:rPr>
              <a:t>　</a:t>
            </a:r>
            <a:r>
              <a:rPr lang="ja-JP" altLang="en-US" sz="1400" dirty="0">
                <a:latin typeface="+mn-ea"/>
              </a:rPr>
              <a:t>○</a:t>
            </a:r>
            <a:r>
              <a:rPr lang="ja-JP" altLang="en-US" sz="1400" dirty="0" smtClean="0">
                <a:latin typeface="+mn-ea"/>
              </a:rPr>
              <a:t>求められる相談支援専門員像</a:t>
            </a:r>
            <a:endParaRPr lang="en-US" altLang="ja-JP" sz="1400" dirty="0" smtClean="0">
              <a:latin typeface="+mn-ea"/>
            </a:endParaRPr>
          </a:p>
          <a:p>
            <a:r>
              <a:rPr lang="ja-JP" altLang="en-US" sz="1400" dirty="0" smtClean="0">
                <a:latin typeface="+mn-ea"/>
              </a:rPr>
              <a:t>　</a:t>
            </a:r>
            <a:r>
              <a:rPr lang="ja-JP" altLang="en-US" sz="1400" dirty="0">
                <a:latin typeface="+mn-ea"/>
              </a:rPr>
              <a:t>○</a:t>
            </a:r>
            <a:r>
              <a:rPr lang="ja-JP" altLang="en-US" sz="1400" dirty="0" smtClean="0">
                <a:latin typeface="+mn-ea"/>
              </a:rPr>
              <a:t>大阪府の相談支援専門員が大切にしたいこと</a:t>
            </a:r>
            <a:endParaRPr lang="en-US" altLang="ja-JP" sz="1400" dirty="0" smtClean="0">
              <a:latin typeface="+mn-ea"/>
            </a:endParaRPr>
          </a:p>
          <a:p>
            <a:r>
              <a:rPr lang="ja-JP" altLang="en-US" sz="1400" dirty="0" smtClean="0">
                <a:latin typeface="+mn-ea"/>
              </a:rPr>
              <a:t>　</a:t>
            </a:r>
            <a:r>
              <a:rPr lang="ja-JP" altLang="en-US" sz="1400" dirty="0">
                <a:latin typeface="+mn-ea"/>
              </a:rPr>
              <a:t>○</a:t>
            </a:r>
            <a:r>
              <a:rPr lang="ja-JP" altLang="en-US" sz="1400" dirty="0" smtClean="0">
                <a:latin typeface="+mn-ea"/>
              </a:rPr>
              <a:t>大阪府</a:t>
            </a:r>
            <a:r>
              <a:rPr lang="ja-JP" altLang="en-US" sz="1400" dirty="0">
                <a:latin typeface="+mn-ea"/>
              </a:rPr>
              <a:t>における主任相談支援専門員の</a:t>
            </a:r>
            <a:r>
              <a:rPr lang="ja-JP" altLang="en-US" sz="1400" dirty="0" smtClean="0">
                <a:latin typeface="+mn-ea"/>
              </a:rPr>
              <a:t>役割</a:t>
            </a:r>
            <a:endParaRPr lang="en-US" altLang="ja-JP" sz="1400" dirty="0">
              <a:latin typeface="+mn-ea"/>
            </a:endParaRPr>
          </a:p>
          <a:p>
            <a:r>
              <a:rPr lang="ja-JP" altLang="en-US" sz="1400" dirty="0" smtClean="0">
                <a:latin typeface="+mn-ea"/>
              </a:rPr>
              <a:t>　</a:t>
            </a:r>
            <a:r>
              <a:rPr lang="ja-JP" altLang="en-US" sz="1400" dirty="0">
                <a:latin typeface="+mn-ea"/>
              </a:rPr>
              <a:t>○</a:t>
            </a:r>
            <a:r>
              <a:rPr lang="ja-JP" altLang="en-US" sz="1400" dirty="0" smtClean="0">
                <a:latin typeface="+mn-ea"/>
              </a:rPr>
              <a:t>相談</a:t>
            </a:r>
            <a:r>
              <a:rPr lang="ja-JP" altLang="en-US" sz="1400" dirty="0">
                <a:latin typeface="+mn-ea"/>
              </a:rPr>
              <a:t>支援専門員に求められる力（相談</a:t>
            </a:r>
            <a:r>
              <a:rPr lang="ja-JP" altLang="en-US" sz="1400" dirty="0" smtClean="0">
                <a:latin typeface="+mn-ea"/>
              </a:rPr>
              <a:t>支援人材育成指標）</a:t>
            </a:r>
            <a:endParaRPr lang="en-US" altLang="ja-JP" sz="1400" dirty="0" smtClean="0">
              <a:latin typeface="+mn-ea"/>
            </a:endParaRPr>
          </a:p>
          <a:p>
            <a:endParaRPr lang="en-US" altLang="ja-JP" sz="1400" dirty="0" smtClean="0">
              <a:latin typeface="+mn-ea"/>
            </a:endParaRPr>
          </a:p>
          <a:p>
            <a:r>
              <a:rPr lang="ja-JP" altLang="en-US" sz="1400" dirty="0">
                <a:latin typeface="+mn-ea"/>
              </a:rPr>
              <a:t>　</a:t>
            </a:r>
            <a:r>
              <a:rPr lang="en-US" altLang="ja-JP" sz="1400" dirty="0" smtClean="0">
                <a:latin typeface="+mn-ea"/>
              </a:rPr>
              <a:t>〔</a:t>
            </a:r>
            <a:r>
              <a:rPr lang="ja-JP" altLang="en-US" sz="1400" dirty="0" smtClean="0">
                <a:latin typeface="+mn-ea"/>
              </a:rPr>
              <a:t>研修体系イメージ図</a:t>
            </a:r>
            <a:r>
              <a:rPr lang="en-US" altLang="ja-JP" sz="1400" dirty="0">
                <a:latin typeface="+mn-ea"/>
              </a:rPr>
              <a:t>〕</a:t>
            </a:r>
            <a:endParaRPr lang="en-US" altLang="ja-JP" sz="1400" dirty="0" smtClean="0">
              <a:latin typeface="+mn-ea"/>
            </a:endParaRPr>
          </a:p>
          <a:p>
            <a:r>
              <a:rPr lang="ja-JP" altLang="en-US" sz="1400" dirty="0" smtClean="0">
                <a:latin typeface="+mn-ea"/>
              </a:rPr>
              <a:t>　　・今までの相談支援専門員育成の研修体系（大阪府実施分）イメージ</a:t>
            </a:r>
            <a:endParaRPr lang="en-US" altLang="ja-JP" sz="1400" dirty="0" smtClean="0">
              <a:latin typeface="+mn-ea"/>
            </a:endParaRPr>
          </a:p>
          <a:p>
            <a:r>
              <a:rPr lang="ja-JP" altLang="en-US" sz="1400" dirty="0" smtClean="0">
                <a:latin typeface="+mn-ea"/>
              </a:rPr>
              <a:t>　　・令和元</a:t>
            </a:r>
            <a:r>
              <a:rPr lang="ja-JP" altLang="en-US" sz="1400" dirty="0">
                <a:latin typeface="+mn-ea"/>
              </a:rPr>
              <a:t>年度以降相談支援専門員育成の研修体系（大阪府実施分）イメージ</a:t>
            </a:r>
            <a:endParaRPr lang="en-US" altLang="ja-JP" sz="1400" dirty="0">
              <a:latin typeface="+mn-ea"/>
            </a:endParaRPr>
          </a:p>
          <a:p>
            <a:endParaRPr lang="en-US" altLang="ja-JP" sz="1400" dirty="0" smtClean="0">
              <a:latin typeface="+mn-ea"/>
            </a:endParaRPr>
          </a:p>
          <a:p>
            <a:r>
              <a:rPr lang="ja-JP" altLang="en-US" sz="1400" dirty="0" smtClean="0">
                <a:latin typeface="+mn-ea"/>
              </a:rPr>
              <a:t>　</a:t>
            </a:r>
            <a:r>
              <a:rPr lang="en-US" altLang="ja-JP" sz="1400" dirty="0" smtClean="0">
                <a:latin typeface="+mn-ea"/>
              </a:rPr>
              <a:t>〔</a:t>
            </a:r>
            <a:r>
              <a:rPr lang="ja-JP" altLang="en-US" sz="1400" dirty="0" smtClean="0">
                <a:latin typeface="+mn-ea"/>
              </a:rPr>
              <a:t>相談</a:t>
            </a:r>
            <a:r>
              <a:rPr lang="ja-JP" altLang="en-US" sz="1400" dirty="0">
                <a:latin typeface="+mn-ea"/>
              </a:rPr>
              <a:t>支援専門員に求められる力</a:t>
            </a:r>
            <a:r>
              <a:rPr lang="ja-JP" altLang="en-US" sz="1400" dirty="0" smtClean="0">
                <a:latin typeface="+mn-ea"/>
              </a:rPr>
              <a:t>（相談支援人材育成指標）</a:t>
            </a:r>
            <a:r>
              <a:rPr lang="en-US" altLang="ja-JP" sz="1400" dirty="0">
                <a:latin typeface="+mn-ea"/>
              </a:rPr>
              <a:t>〕</a:t>
            </a:r>
            <a:endParaRPr lang="en-US" altLang="ja-JP" sz="1400" dirty="0" smtClean="0">
              <a:latin typeface="+mn-ea"/>
            </a:endParaRPr>
          </a:p>
          <a:p>
            <a:r>
              <a:rPr lang="ja-JP" altLang="en-US" sz="1400" dirty="0" smtClean="0">
                <a:latin typeface="+mn-ea"/>
              </a:rPr>
              <a:t>　　・相談</a:t>
            </a:r>
            <a:r>
              <a:rPr lang="ja-JP" altLang="en-US" sz="1400" dirty="0">
                <a:latin typeface="+mn-ea"/>
              </a:rPr>
              <a:t>支援専門員に</a:t>
            </a:r>
            <a:r>
              <a:rPr lang="ja-JP" altLang="en-US" sz="1400" dirty="0" smtClean="0">
                <a:latin typeface="+mn-ea"/>
              </a:rPr>
              <a:t>求められる項目ごとの「事業所別の求められる力」及び「求められる力を習得するため　　</a:t>
            </a:r>
            <a:endParaRPr lang="en-US" altLang="ja-JP" sz="1400" dirty="0" smtClean="0">
              <a:latin typeface="+mn-ea"/>
            </a:endParaRPr>
          </a:p>
          <a:p>
            <a:r>
              <a:rPr lang="ja-JP" altLang="en-US" sz="1400" dirty="0">
                <a:latin typeface="+mn-ea"/>
              </a:rPr>
              <a:t>　</a:t>
            </a:r>
            <a:r>
              <a:rPr lang="ja-JP" altLang="en-US" sz="1400" dirty="0" smtClean="0">
                <a:latin typeface="+mn-ea"/>
              </a:rPr>
              <a:t>　　に想定される研修」にかかる指標</a:t>
            </a:r>
            <a:endParaRPr lang="en-US" altLang="ja-JP" sz="1400" dirty="0" smtClean="0">
              <a:latin typeface="+mn-ea"/>
            </a:endParaRPr>
          </a:p>
          <a:p>
            <a:endParaRPr lang="en-US" altLang="ja-JP" sz="1400" dirty="0" smtClean="0">
              <a:latin typeface="+mn-ea"/>
            </a:endParaRPr>
          </a:p>
        </p:txBody>
      </p:sp>
      <p:sp>
        <p:nvSpPr>
          <p:cNvPr id="10" name="テキスト ボックス 9"/>
          <p:cNvSpPr txBox="1"/>
          <p:nvPr/>
        </p:nvSpPr>
        <p:spPr>
          <a:xfrm>
            <a:off x="219539" y="692696"/>
            <a:ext cx="8672941" cy="369332"/>
          </a:xfrm>
          <a:prstGeom prst="rect">
            <a:avLst/>
          </a:prstGeom>
          <a:noFill/>
        </p:spPr>
        <p:txBody>
          <a:bodyPr wrap="square" rtlCol="0">
            <a:spAutoFit/>
          </a:bodyPr>
          <a:lstStyle/>
          <a:p>
            <a:r>
              <a:rPr lang="ja-JP" altLang="en-US" b="1" u="sng" dirty="0" smtClean="0"/>
              <a:t>◆大阪府相談支援専門員人材育成ビジョン</a:t>
            </a:r>
            <a:endParaRPr lang="en-US" altLang="ja-JP" b="1" u="sng" dirty="0" smtClean="0">
              <a:solidFill>
                <a:srgbClr val="FF0000"/>
              </a:solidFill>
            </a:endParaRPr>
          </a:p>
        </p:txBody>
      </p:sp>
      <p:sp>
        <p:nvSpPr>
          <p:cNvPr id="11" name="テキスト ボックス 10"/>
          <p:cNvSpPr txBox="1"/>
          <p:nvPr/>
        </p:nvSpPr>
        <p:spPr>
          <a:xfrm>
            <a:off x="371644" y="5447966"/>
            <a:ext cx="8366752" cy="307777"/>
          </a:xfrm>
          <a:prstGeom prst="rect">
            <a:avLst/>
          </a:prstGeom>
          <a:noFill/>
        </p:spPr>
        <p:txBody>
          <a:bodyPr wrap="square" rtlCol="0">
            <a:spAutoFit/>
          </a:bodyPr>
          <a:lstStyle/>
          <a:p>
            <a:r>
              <a:rPr lang="ja-JP" altLang="en-US" sz="1400" dirty="0" smtClean="0"/>
              <a:t>○カリキュラム改定に対応した大阪府版研修カリキュラムの</a:t>
            </a:r>
            <a:r>
              <a:rPr lang="ja-JP" altLang="en-US" sz="1400" dirty="0"/>
              <a:t>内容</a:t>
            </a:r>
          </a:p>
        </p:txBody>
      </p:sp>
    </p:spTree>
    <p:extLst>
      <p:ext uri="{BB962C8B-B14F-4D97-AF65-F5344CB8AC3E}">
        <p14:creationId xmlns:p14="http://schemas.microsoft.com/office/powerpoint/2010/main" val="3300456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3</a:t>
            </a:fld>
            <a:endParaRPr kumimoji="1" lang="ja-JP" altLang="en-US"/>
          </a:p>
        </p:txBody>
      </p:sp>
      <p:sp>
        <p:nvSpPr>
          <p:cNvPr id="3" name="タイトル 1"/>
          <p:cNvSpPr txBox="1">
            <a:spLocks/>
          </p:cNvSpPr>
          <p:nvPr/>
        </p:nvSpPr>
        <p:spPr>
          <a:xfrm>
            <a:off x="71348" y="154679"/>
            <a:ext cx="8967345" cy="360000"/>
          </a:xfrm>
          <a:prstGeom prst="rect">
            <a:avLst/>
          </a:prstGeom>
        </p:spPr>
        <p:style>
          <a:lnRef idx="1">
            <a:schemeClr val="accent5"/>
          </a:lnRef>
          <a:fillRef idx="3">
            <a:schemeClr val="accent5"/>
          </a:fillRef>
          <a:effectRef idx="2">
            <a:schemeClr val="accent5"/>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solidFill>
                  <a:schemeClr val="bg1"/>
                </a:solidFill>
              </a:rPr>
              <a:t>第</a:t>
            </a:r>
            <a:r>
              <a:rPr lang="ja-JP" altLang="en-US" sz="1800" b="1" dirty="0">
                <a:solidFill>
                  <a:schemeClr val="bg1"/>
                </a:solidFill>
              </a:rPr>
              <a:t>３</a:t>
            </a:r>
            <a:r>
              <a:rPr lang="ja-JP" altLang="en-US" sz="1800" b="1" dirty="0" smtClean="0">
                <a:solidFill>
                  <a:schemeClr val="bg1"/>
                </a:solidFill>
              </a:rPr>
              <a:t>章　市町村における相談支援専門員の養成・定着のしくみについて</a:t>
            </a:r>
            <a:endParaRPr lang="ja-JP" altLang="en-US" sz="1800" b="1" dirty="0">
              <a:solidFill>
                <a:schemeClr val="bg1"/>
              </a:solidFill>
            </a:endParaRPr>
          </a:p>
        </p:txBody>
      </p:sp>
      <p:sp>
        <p:nvSpPr>
          <p:cNvPr id="7" name="テキスト ボックス 6"/>
          <p:cNvSpPr txBox="1"/>
          <p:nvPr/>
        </p:nvSpPr>
        <p:spPr>
          <a:xfrm>
            <a:off x="317408" y="635871"/>
            <a:ext cx="8672941" cy="369332"/>
          </a:xfrm>
          <a:prstGeom prst="rect">
            <a:avLst/>
          </a:prstGeom>
          <a:noFill/>
        </p:spPr>
        <p:txBody>
          <a:bodyPr wrap="square" rtlCol="0">
            <a:spAutoFit/>
          </a:bodyPr>
          <a:lstStyle/>
          <a:p>
            <a:r>
              <a:rPr lang="ja-JP" altLang="en-US" b="1" u="sng" dirty="0" smtClean="0"/>
              <a:t>◆相談支援の質を向上するための人材育成の取組み</a:t>
            </a:r>
            <a:r>
              <a:rPr kumimoji="1" lang="en-US" altLang="ja-JP" dirty="0" smtClean="0"/>
              <a:t>	</a:t>
            </a:r>
            <a:endParaRPr kumimoji="1" lang="ja-JP" altLang="en-US" dirty="0"/>
          </a:p>
        </p:txBody>
      </p:sp>
      <p:sp>
        <p:nvSpPr>
          <p:cNvPr id="8" name="テキスト ボックス 7"/>
          <p:cNvSpPr txBox="1"/>
          <p:nvPr/>
        </p:nvSpPr>
        <p:spPr>
          <a:xfrm>
            <a:off x="457302" y="1124744"/>
            <a:ext cx="8366752" cy="1246495"/>
          </a:xfrm>
          <a:prstGeom prst="rect">
            <a:avLst/>
          </a:prstGeom>
          <a:noFill/>
        </p:spPr>
        <p:txBody>
          <a:bodyPr wrap="square" rtlCol="0">
            <a:spAutoFit/>
          </a:bodyPr>
          <a:lstStyle/>
          <a:p>
            <a:r>
              <a:rPr lang="ja-JP" altLang="en-US" sz="1400" dirty="0" smtClean="0"/>
              <a:t>○市</a:t>
            </a:r>
            <a:r>
              <a:rPr lang="ja-JP" altLang="en-US" sz="1400" dirty="0"/>
              <a:t>町村に</a:t>
            </a:r>
            <a:r>
              <a:rPr lang="ja-JP" altLang="en-US" sz="1400" dirty="0" smtClean="0"/>
              <a:t>おける先行事例の</a:t>
            </a:r>
            <a:r>
              <a:rPr lang="ja-JP" altLang="en-US" sz="1400" dirty="0"/>
              <a:t>紹介</a:t>
            </a:r>
          </a:p>
          <a:p>
            <a:pPr>
              <a:spcBef>
                <a:spcPts val="600"/>
              </a:spcBef>
            </a:pPr>
            <a:r>
              <a:rPr lang="ja-JP" altLang="en-US" sz="1400" dirty="0" smtClean="0"/>
              <a:t>　・地域におけるフォローアップの取組みとして</a:t>
            </a:r>
            <a:r>
              <a:rPr lang="ja-JP" altLang="en-US" sz="1400" dirty="0" smtClean="0">
                <a:solidFill>
                  <a:srgbClr val="FF0000"/>
                </a:solidFill>
              </a:rPr>
              <a:t>、</a:t>
            </a:r>
            <a:r>
              <a:rPr lang="en-US" altLang="ja-JP" sz="1400" dirty="0" smtClean="0">
                <a:solidFill>
                  <a:srgbClr val="FF0000"/>
                </a:solidFill>
              </a:rPr>
              <a:t> </a:t>
            </a:r>
          </a:p>
          <a:p>
            <a:r>
              <a:rPr lang="en-US" altLang="ja-JP" sz="1400" dirty="0" smtClean="0"/>
              <a:t>     </a:t>
            </a:r>
            <a:r>
              <a:rPr lang="ja-JP" altLang="en-US" sz="1400" dirty="0" smtClean="0"/>
              <a:t>⇒市町村の実態を調査等により把握し課題を抽出するとともに、市町村での自立支援協議会の活性化や</a:t>
            </a:r>
            <a:endParaRPr lang="en-US" altLang="ja-JP" sz="1400" dirty="0" smtClean="0"/>
          </a:p>
          <a:p>
            <a:r>
              <a:rPr lang="ja-JP" altLang="en-US" sz="1400" dirty="0"/>
              <a:t>　</a:t>
            </a:r>
            <a:r>
              <a:rPr lang="ja-JP" altLang="en-US" sz="1400" dirty="0" smtClean="0"/>
              <a:t>　　基幹</a:t>
            </a:r>
            <a:r>
              <a:rPr lang="ja-JP" altLang="en-US" sz="1400" dirty="0"/>
              <a:t>相談支援</a:t>
            </a:r>
            <a:r>
              <a:rPr lang="ja-JP" altLang="en-US" sz="1400" dirty="0" smtClean="0"/>
              <a:t>センター等の職員の人材育成が図られた先進</a:t>
            </a:r>
            <a:r>
              <a:rPr lang="ja-JP" altLang="en-US" sz="1400" dirty="0"/>
              <a:t>事例や好事例を</a:t>
            </a:r>
            <a:r>
              <a:rPr lang="ja-JP" altLang="en-US" sz="1400" dirty="0" smtClean="0"/>
              <a:t>紹介</a:t>
            </a:r>
            <a:endParaRPr lang="ja-JP" altLang="en-US" sz="1400" dirty="0"/>
          </a:p>
          <a:p>
            <a:r>
              <a:rPr lang="ja-JP" altLang="en-US" sz="1400" dirty="0"/>
              <a:t>　　</a:t>
            </a:r>
            <a:endParaRPr lang="en-US" altLang="ja-JP" sz="1400" dirty="0" smtClean="0"/>
          </a:p>
        </p:txBody>
      </p:sp>
      <p:sp>
        <p:nvSpPr>
          <p:cNvPr id="9" name="テキスト ボックス 8"/>
          <p:cNvSpPr txBox="1"/>
          <p:nvPr/>
        </p:nvSpPr>
        <p:spPr>
          <a:xfrm>
            <a:off x="327650" y="2678887"/>
            <a:ext cx="8672941" cy="369332"/>
          </a:xfrm>
          <a:prstGeom prst="rect">
            <a:avLst/>
          </a:prstGeom>
          <a:noFill/>
        </p:spPr>
        <p:txBody>
          <a:bodyPr wrap="square" rtlCol="0">
            <a:spAutoFit/>
          </a:bodyPr>
          <a:lstStyle/>
          <a:p>
            <a:r>
              <a:rPr lang="ja-JP" altLang="en-US" b="1" u="sng" dirty="0" smtClean="0"/>
              <a:t>◆大阪府の役割</a:t>
            </a:r>
            <a:r>
              <a:rPr kumimoji="1" lang="en-US" altLang="ja-JP" dirty="0" smtClean="0"/>
              <a:t>	</a:t>
            </a:r>
            <a:endParaRPr kumimoji="1" lang="ja-JP" altLang="en-US" dirty="0"/>
          </a:p>
        </p:txBody>
      </p:sp>
      <p:sp>
        <p:nvSpPr>
          <p:cNvPr id="10" name="テキスト ボックス 9"/>
          <p:cNvSpPr txBox="1"/>
          <p:nvPr/>
        </p:nvSpPr>
        <p:spPr>
          <a:xfrm>
            <a:off x="446518" y="3140968"/>
            <a:ext cx="8356510" cy="1600438"/>
          </a:xfrm>
          <a:prstGeom prst="rect">
            <a:avLst/>
          </a:prstGeom>
          <a:noFill/>
        </p:spPr>
        <p:txBody>
          <a:bodyPr wrap="square" rtlCol="0">
            <a:spAutoFit/>
          </a:bodyPr>
          <a:lstStyle/>
          <a:p>
            <a:r>
              <a:rPr lang="ja-JP" altLang="en-US" sz="1400" dirty="0" smtClean="0"/>
              <a:t>○地域に</a:t>
            </a:r>
            <a:r>
              <a:rPr lang="ja-JP" altLang="en-US" sz="1400" dirty="0"/>
              <a:t>おける</a:t>
            </a:r>
            <a:r>
              <a:rPr lang="ja-JP" altLang="en-US" sz="1400" dirty="0" smtClean="0"/>
              <a:t>相談支援体制整備の支援（バックアップ）</a:t>
            </a:r>
            <a:endParaRPr lang="en-US" altLang="ja-JP" sz="1400" dirty="0" smtClean="0"/>
          </a:p>
          <a:p>
            <a:r>
              <a:rPr lang="ja-JP" altLang="en-US" sz="1400" dirty="0"/>
              <a:t> ⇒</a:t>
            </a:r>
            <a:r>
              <a:rPr lang="ja-JP" altLang="en-US" sz="1400" dirty="0" err="1" smtClean="0"/>
              <a:t>大阪府障がい</a:t>
            </a:r>
            <a:r>
              <a:rPr lang="ja-JP" altLang="en-US" sz="1400" dirty="0" smtClean="0"/>
              <a:t>者相談支援アドバイザー派遣事業の実施（自立支援協議会・基幹相談支援センター）</a:t>
            </a:r>
            <a:endParaRPr lang="en-US" altLang="ja-JP" sz="1400" dirty="0" smtClean="0"/>
          </a:p>
          <a:p>
            <a:endParaRPr lang="en-US" altLang="ja-JP" sz="1400" dirty="0" smtClean="0"/>
          </a:p>
          <a:p>
            <a:r>
              <a:rPr lang="ja-JP" altLang="en-US" sz="1400" dirty="0" smtClean="0"/>
              <a:t>○相談</a:t>
            </a:r>
            <a:r>
              <a:rPr lang="ja-JP" altLang="en-US" sz="1400" dirty="0"/>
              <a:t>支援専門員の質の向上</a:t>
            </a:r>
          </a:p>
          <a:p>
            <a:r>
              <a:rPr lang="ja-JP" altLang="en-US" sz="1400" dirty="0"/>
              <a:t> ⇒</a:t>
            </a:r>
            <a:r>
              <a:rPr lang="ja-JP" altLang="en-US" sz="1400" dirty="0" smtClean="0"/>
              <a:t>専門</a:t>
            </a:r>
            <a:r>
              <a:rPr lang="ja-JP" altLang="en-US" sz="1400" dirty="0"/>
              <a:t>コース別研修（指導者養成・</a:t>
            </a:r>
            <a:r>
              <a:rPr lang="ja-JP" altLang="en-US" sz="1400" dirty="0" smtClean="0"/>
              <a:t>ファシリテーションコース等</a:t>
            </a:r>
            <a:r>
              <a:rPr lang="ja-JP" altLang="en-US" sz="1400" dirty="0" smtClean="0"/>
              <a:t>）</a:t>
            </a:r>
            <a:r>
              <a:rPr lang="ja-JP" altLang="en-US" sz="1400" dirty="0"/>
              <a:t>の</a:t>
            </a:r>
            <a:r>
              <a:rPr lang="ja-JP" altLang="en-US" sz="1400" dirty="0" smtClean="0"/>
              <a:t>実施</a:t>
            </a:r>
            <a:endParaRPr lang="en-US" altLang="ja-JP" sz="1400" dirty="0" smtClean="0"/>
          </a:p>
          <a:p>
            <a:r>
              <a:rPr lang="ja-JP" altLang="en-US" sz="1400" dirty="0"/>
              <a:t>　</a:t>
            </a:r>
            <a:r>
              <a:rPr lang="ja-JP" altLang="en-US" sz="1400" dirty="0" smtClean="0"/>
              <a:t>　</a:t>
            </a:r>
            <a:r>
              <a:rPr lang="en-US" altLang="ja-JP" sz="1400" dirty="0" smtClean="0"/>
              <a:t>※</a:t>
            </a:r>
            <a:r>
              <a:rPr lang="ja-JP" altLang="en-US" sz="1400" dirty="0" smtClean="0"/>
              <a:t>他職種との関わりの中で、連携に必要なスキルを身につけ、専門職（相談支援専門員）としての役割を的</a:t>
            </a:r>
            <a:endParaRPr lang="en-US" altLang="ja-JP" sz="1400" dirty="0" smtClean="0"/>
          </a:p>
          <a:p>
            <a:r>
              <a:rPr lang="ja-JP" altLang="en-US" sz="1400" dirty="0"/>
              <a:t>　</a:t>
            </a:r>
            <a:r>
              <a:rPr lang="ja-JP" altLang="en-US" sz="1400" dirty="0" smtClean="0"/>
              <a:t>　　  確に果たすことができる人材（キーパーソン</a:t>
            </a:r>
            <a:r>
              <a:rPr lang="ja-JP" altLang="en-US" sz="1400" dirty="0"/>
              <a:t>及び</a:t>
            </a:r>
            <a:r>
              <a:rPr lang="ja-JP" altLang="en-US" sz="1400" dirty="0" smtClean="0"/>
              <a:t>コアチーム）の養成</a:t>
            </a:r>
            <a:endParaRPr lang="en-US" altLang="ja-JP" sz="1400" dirty="0" smtClean="0"/>
          </a:p>
        </p:txBody>
      </p:sp>
      <p:sp>
        <p:nvSpPr>
          <p:cNvPr id="4" name="正方形/長方形 3"/>
          <p:cNvSpPr/>
          <p:nvPr/>
        </p:nvSpPr>
        <p:spPr>
          <a:xfrm>
            <a:off x="952365" y="5105541"/>
            <a:ext cx="7344816" cy="754514"/>
          </a:xfrm>
          <a:prstGeom prst="rect">
            <a:avLst/>
          </a:prstGeom>
          <a:solidFill>
            <a:schemeClr val="accent1"/>
          </a:solidFill>
          <a:ln w="50800" cmpd="thickThi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80000"/>
            <a:r>
              <a:rPr kumimoji="1" lang="ja-JP" altLang="en-US" b="1" dirty="0" smtClean="0">
                <a:solidFill>
                  <a:schemeClr val="bg1"/>
                </a:solidFill>
              </a:rPr>
              <a:t>市町村調査により３～５市</a:t>
            </a:r>
            <a:r>
              <a:rPr lang="ja-JP" altLang="en-US" b="1" dirty="0">
                <a:solidFill>
                  <a:schemeClr val="bg1"/>
                </a:solidFill>
              </a:rPr>
              <a:t>町村（大阪市・豊中市を含む）の</a:t>
            </a:r>
            <a:r>
              <a:rPr kumimoji="1" lang="ja-JP" altLang="en-US" b="1" dirty="0" smtClean="0">
                <a:solidFill>
                  <a:schemeClr val="bg1"/>
                </a:solidFill>
              </a:rPr>
              <a:t>先行取組みを紹介予定、</a:t>
            </a:r>
            <a:r>
              <a:rPr lang="ja-JP" altLang="en-US" b="1" dirty="0" smtClean="0">
                <a:solidFill>
                  <a:schemeClr val="bg1"/>
                </a:solidFill>
              </a:rPr>
              <a:t>第２回部会までに取組みの収集、ヒアリングなどを行う</a:t>
            </a:r>
            <a:endParaRPr kumimoji="1" lang="ja-JP" altLang="en-US" b="1" dirty="0">
              <a:solidFill>
                <a:schemeClr val="bg1"/>
              </a:solidFill>
            </a:endParaRPr>
          </a:p>
        </p:txBody>
      </p:sp>
    </p:spTree>
    <p:extLst>
      <p:ext uri="{BB962C8B-B14F-4D97-AF65-F5344CB8AC3E}">
        <p14:creationId xmlns:p14="http://schemas.microsoft.com/office/powerpoint/2010/main" val="388895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5633</TotalTime>
  <Words>175</Words>
  <Application>Microsoft Office PowerPoint</Application>
  <PresentationFormat>画面に合わせる (4:3)</PresentationFormat>
  <Paragraphs>57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2019-07-17T04:47:25Z</cp:lastPrinted>
  <dcterms:created xsi:type="dcterms:W3CDTF">2014-05-26T00:08:15Z</dcterms:created>
  <dcterms:modified xsi:type="dcterms:W3CDTF">2019-07-26T05:50:05Z</dcterms:modified>
</cp:coreProperties>
</file>