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61"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5252BA-2214-449C-8EB5-EC4AE1D81467}" type="datetimeFigureOut">
              <a:rPr kumimoji="1" lang="ja-JP" altLang="en-US" smtClean="0"/>
              <a:t>2019/7/25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a:t>
            </a:fld>
            <a:endParaRPr kumimoji="1" lang="ja-JP" altLang="en-US"/>
          </a:p>
        </p:txBody>
      </p:sp>
    </p:spTree>
    <p:extLst>
      <p:ext uri="{BB962C8B-B14F-4D97-AF65-F5344CB8AC3E}">
        <p14:creationId xmlns:p14="http://schemas.microsoft.com/office/powerpoint/2010/main" val="2918965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a:t>
            </a:fld>
            <a:endParaRPr kumimoji="1" lang="ja-JP" altLang="en-US"/>
          </a:p>
        </p:txBody>
      </p:sp>
    </p:spTree>
    <p:extLst>
      <p:ext uri="{BB962C8B-B14F-4D97-AF65-F5344CB8AC3E}">
        <p14:creationId xmlns:p14="http://schemas.microsoft.com/office/powerpoint/2010/main" val="246342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2019/7/25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2019/7/25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2019/7/25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2019/7/25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3508" y="908719"/>
            <a:ext cx="8856984" cy="5298277"/>
          </a:xfrm>
        </p:spPr>
        <p:txBody>
          <a:bodyPr>
            <a:normAutofit/>
          </a:bodyPr>
          <a:lstStyle/>
          <a:p>
            <a:pPr marL="0" indent="0">
              <a:lnSpc>
                <a:spcPts val="1500"/>
              </a:lnSpc>
              <a:buNone/>
            </a:pPr>
            <a:r>
              <a:rPr lang="en-US" altLang="ja-JP" sz="1500" b="1" dirty="0" smtClean="0"/>
              <a:t>【</a:t>
            </a:r>
            <a:r>
              <a:rPr lang="ja-JP" altLang="en-US" sz="1500" b="1" dirty="0" smtClean="0"/>
              <a:t>テーマ</a:t>
            </a:r>
            <a:r>
              <a:rPr lang="en-US" altLang="ja-JP" sz="1500" b="1" dirty="0" smtClean="0"/>
              <a:t>】</a:t>
            </a:r>
            <a:r>
              <a:rPr lang="ja-JP" altLang="en-US" sz="1500" b="1" dirty="0" smtClean="0"/>
              <a:t>相談支援専門員の質の向上に向けた人材育成の取組みや必要性について</a:t>
            </a:r>
            <a:r>
              <a:rPr lang="ja-JP" altLang="en-US" sz="1500" b="1" dirty="0" smtClean="0">
                <a:solidFill>
                  <a:srgbClr val="FF0000"/>
                </a:solidFill>
              </a:rPr>
              <a:t>　　　</a:t>
            </a:r>
            <a:endParaRPr lang="en-US" altLang="ja-JP" sz="1500" b="1" dirty="0" smtClean="0">
              <a:solidFill>
                <a:srgbClr val="FF0000"/>
              </a:solidFill>
            </a:endParaRPr>
          </a:p>
          <a:p>
            <a:pPr marL="0" indent="0">
              <a:lnSpc>
                <a:spcPts val="1500"/>
              </a:lnSpc>
              <a:spcBef>
                <a:spcPts val="0"/>
              </a:spcBef>
              <a:buNone/>
            </a:pPr>
            <a:r>
              <a:rPr lang="ja-JP" altLang="en-US" sz="1400" dirty="0">
                <a:solidFill>
                  <a:srgbClr val="FF0000"/>
                </a:solidFill>
              </a:rPr>
              <a:t> </a:t>
            </a:r>
            <a:r>
              <a:rPr lang="ja-JP" altLang="en-US" sz="1400" dirty="0" smtClean="0">
                <a:solidFill>
                  <a:srgbClr val="FF0000"/>
                </a:solidFill>
              </a:rPr>
              <a:t>　</a:t>
            </a:r>
            <a:endParaRPr lang="en-US" altLang="ja-JP" sz="1400" dirty="0" smtClean="0">
              <a:solidFill>
                <a:srgbClr val="FF0000"/>
              </a:solidFill>
            </a:endParaRPr>
          </a:p>
          <a:p>
            <a:pPr marL="0" indent="0">
              <a:lnSpc>
                <a:spcPts val="1500"/>
              </a:lnSpc>
              <a:spcBef>
                <a:spcPts val="0"/>
              </a:spcBef>
              <a:buNone/>
            </a:pPr>
            <a:r>
              <a:rPr lang="ja-JP" altLang="en-US" sz="1400" dirty="0">
                <a:solidFill>
                  <a:srgbClr val="FF0000"/>
                </a:solidFill>
              </a:rPr>
              <a:t>　</a:t>
            </a:r>
            <a:r>
              <a:rPr lang="ja-JP" altLang="en-US" sz="1100" dirty="0" smtClean="0">
                <a:latin typeface="ＭＳ Ｐゴシック" panose="020B0600070205080204" pitchFamily="50" charset="-128"/>
                <a:ea typeface="ＭＳ Ｐゴシック" panose="020B0600070205080204" pitchFamily="50" charset="-128"/>
              </a:rPr>
              <a:t>⇒大阪府</a:t>
            </a:r>
            <a:r>
              <a:rPr lang="ja-JP" altLang="en-US" sz="1100" dirty="0">
                <a:latin typeface="ＭＳ Ｐゴシック" panose="020B0600070205080204" pitchFamily="50" charset="-128"/>
                <a:ea typeface="ＭＳ Ｐゴシック" panose="020B0600070205080204" pitchFamily="50" charset="-128"/>
              </a:rPr>
              <a:t>における相談支援専門員個人のスキルと相談支援専門員を取り巻くシステムについて実情を整理</a:t>
            </a:r>
            <a:r>
              <a:rPr lang="ja-JP" altLang="en-US" sz="1100" dirty="0" smtClean="0">
                <a:latin typeface="ＭＳ Ｐゴシック" panose="020B0600070205080204" pitchFamily="50" charset="-128"/>
                <a:ea typeface="ＭＳ Ｐゴシック" panose="020B0600070205080204" pitchFamily="50" charset="-128"/>
              </a:rPr>
              <a:t>し、人材</a:t>
            </a:r>
            <a:r>
              <a:rPr lang="ja-JP" altLang="en-US" sz="1100" dirty="0">
                <a:latin typeface="ＭＳ Ｐゴシック" panose="020B0600070205080204" pitchFamily="50" charset="-128"/>
                <a:ea typeface="ＭＳ Ｐゴシック" panose="020B0600070205080204" pitchFamily="50" charset="-128"/>
              </a:rPr>
              <a:t>養成</a:t>
            </a:r>
            <a:r>
              <a:rPr lang="ja-JP" altLang="en-US" sz="1100" dirty="0" smtClean="0">
                <a:latin typeface="ＭＳ Ｐゴシック" panose="020B0600070205080204" pitchFamily="50" charset="-128"/>
                <a:ea typeface="ＭＳ Ｐゴシック" panose="020B0600070205080204" pitchFamily="50" charset="-128"/>
              </a:rPr>
              <a:t>の在り方</a:t>
            </a:r>
            <a:r>
              <a:rPr lang="ja-JP" altLang="en-US" sz="1100" dirty="0">
                <a:latin typeface="ＭＳ Ｐゴシック" panose="020B0600070205080204" pitchFamily="50" charset="-128"/>
                <a:ea typeface="ＭＳ Ｐゴシック" panose="020B0600070205080204" pitchFamily="50" charset="-128"/>
              </a:rPr>
              <a:t>を検討した上で</a:t>
            </a:r>
            <a:r>
              <a:rPr lang="ja-JP" altLang="en-US" sz="1100" dirty="0" smtClean="0">
                <a:latin typeface="ＭＳ Ｐゴシック" panose="020B0600070205080204" pitchFamily="50" charset="-128"/>
                <a:ea typeface="ＭＳ Ｐゴシック" panose="020B0600070205080204" pitchFamily="50" charset="-128"/>
              </a:rPr>
              <a:t>、</a:t>
            </a:r>
            <a:endParaRPr lang="en-US" altLang="ja-JP" sz="1100" dirty="0" smtClean="0">
              <a:latin typeface="ＭＳ Ｐゴシック" panose="020B0600070205080204" pitchFamily="50" charset="-128"/>
              <a:ea typeface="ＭＳ Ｐゴシック" panose="020B0600070205080204" pitchFamily="50" charset="-128"/>
            </a:endParaRPr>
          </a:p>
          <a:p>
            <a:pPr marL="0" indent="0">
              <a:lnSpc>
                <a:spcPts val="1500"/>
              </a:lnSpc>
              <a:spcBef>
                <a:spcPts val="0"/>
              </a:spcBef>
              <a:buNone/>
            </a:pPr>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smtClean="0">
                <a:solidFill>
                  <a:srgbClr val="FF0000"/>
                </a:solidFill>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令和</a:t>
            </a:r>
            <a:r>
              <a:rPr lang="ja-JP" altLang="en-US" sz="1100" dirty="0">
                <a:latin typeface="ＭＳ Ｐゴシック" panose="020B0600070205080204" pitchFamily="50" charset="-128"/>
                <a:ea typeface="ＭＳ Ｐゴシック" panose="020B0600070205080204" pitchFamily="50" charset="-128"/>
              </a:rPr>
              <a:t>２</a:t>
            </a:r>
            <a:r>
              <a:rPr lang="ja-JP" altLang="en-US" sz="1100" dirty="0" smtClean="0">
                <a:latin typeface="ＭＳ Ｐゴシック" panose="020B0600070205080204" pitchFamily="50" charset="-128"/>
                <a:ea typeface="ＭＳ Ｐゴシック" panose="020B0600070205080204" pitchFamily="50" charset="-128"/>
              </a:rPr>
              <a:t>年度以降の相談</a:t>
            </a:r>
            <a:r>
              <a:rPr lang="ja-JP" altLang="en-US" sz="1100" dirty="0">
                <a:latin typeface="ＭＳ Ｐゴシック" panose="020B0600070205080204" pitchFamily="50" charset="-128"/>
                <a:ea typeface="ＭＳ Ｐゴシック" panose="020B0600070205080204" pitchFamily="50" charset="-128"/>
              </a:rPr>
              <a:t>支援従事者研修の</a:t>
            </a:r>
            <a:r>
              <a:rPr lang="ja-JP" altLang="en-US" sz="1100" dirty="0" smtClean="0">
                <a:latin typeface="ＭＳ Ｐゴシック" panose="020B0600070205080204" pitchFamily="50" charset="-128"/>
                <a:ea typeface="ＭＳ Ｐゴシック" panose="020B0600070205080204" pitchFamily="50" charset="-128"/>
              </a:rPr>
              <a:t>プログラム改定に対応した大阪府</a:t>
            </a:r>
            <a:r>
              <a:rPr lang="ja-JP" altLang="en-US" sz="1100" dirty="0">
                <a:latin typeface="ＭＳ Ｐゴシック" panose="020B0600070205080204" pitchFamily="50" charset="-128"/>
                <a:ea typeface="ＭＳ Ｐゴシック" panose="020B0600070205080204" pitchFamily="50" charset="-128"/>
              </a:rPr>
              <a:t>の</a:t>
            </a:r>
            <a:r>
              <a:rPr lang="ja-JP" altLang="en-US" sz="1100" dirty="0" smtClean="0">
                <a:latin typeface="ＭＳ Ｐゴシック" panose="020B0600070205080204" pitchFamily="50" charset="-128"/>
                <a:ea typeface="ＭＳ Ｐゴシック" panose="020B0600070205080204" pitchFamily="50" charset="-128"/>
              </a:rPr>
              <a:t>相談支援にかかる</a:t>
            </a:r>
            <a:r>
              <a:rPr lang="ja-JP" altLang="en-US" sz="1100" dirty="0">
                <a:latin typeface="ＭＳ Ｐゴシック" panose="020B0600070205080204" pitchFamily="50" charset="-128"/>
                <a:ea typeface="ＭＳ Ｐゴシック" panose="020B0600070205080204" pitchFamily="50" charset="-128"/>
              </a:rPr>
              <a:t>人材養成の取組みや必要性について</a:t>
            </a:r>
            <a:r>
              <a:rPr lang="ja-JP" altLang="en-US" sz="1100" dirty="0" smtClean="0">
                <a:latin typeface="ＭＳ Ｐゴシック" panose="020B0600070205080204" pitchFamily="50" charset="-128"/>
                <a:ea typeface="ＭＳ Ｐゴシック" panose="020B0600070205080204" pitchFamily="50" charset="-128"/>
              </a:rPr>
              <a:t>報告書</a:t>
            </a:r>
            <a:endParaRPr lang="en-US" altLang="ja-JP" sz="1100" dirty="0" smtClean="0">
              <a:latin typeface="ＭＳ Ｐゴシック" panose="020B0600070205080204" pitchFamily="50" charset="-128"/>
              <a:ea typeface="ＭＳ Ｐゴシック" panose="020B0600070205080204" pitchFamily="50" charset="-128"/>
            </a:endParaRPr>
          </a:p>
          <a:p>
            <a:pPr marL="0" indent="0">
              <a:lnSpc>
                <a:spcPts val="1500"/>
              </a:lnSpc>
              <a:spcBef>
                <a:spcPts val="0"/>
              </a:spcBef>
              <a:buNone/>
            </a:pPr>
            <a:r>
              <a:rPr lang="ja-JP" altLang="en-US" sz="1100" dirty="0">
                <a:latin typeface="ＭＳ Ｐゴシック" panose="020B0600070205080204" pitchFamily="50" charset="-128"/>
                <a:ea typeface="ＭＳ Ｐゴシック" panose="020B060007020508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　　を作成</a:t>
            </a:r>
            <a:r>
              <a:rPr lang="ja-JP" altLang="en-US" sz="1100" dirty="0">
                <a:latin typeface="ＭＳ Ｐゴシック" panose="020B0600070205080204" pitchFamily="50" charset="-128"/>
                <a:ea typeface="ＭＳ Ｐゴシック" panose="020B0600070205080204" pitchFamily="50" charset="-128"/>
              </a:rPr>
              <a:t>。</a:t>
            </a:r>
          </a:p>
          <a:p>
            <a:pPr marL="0" indent="0">
              <a:lnSpc>
                <a:spcPts val="1500"/>
              </a:lnSpc>
              <a:buNone/>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　　≪背景≫</a:t>
            </a:r>
            <a:endParaRPr kumimoji="1" lang="en-US" altLang="ja-JP" sz="1100" dirty="0" smtClean="0">
              <a:latin typeface="ＭＳ Ｐゴシック" panose="020B0600070205080204" pitchFamily="50" charset="-128"/>
              <a:ea typeface="ＭＳ Ｐゴシック" panose="020B0600070205080204" pitchFamily="50" charset="-128"/>
            </a:endParaRPr>
          </a:p>
          <a:p>
            <a:pPr marL="0" indent="0">
              <a:lnSpc>
                <a:spcPts val="1200"/>
              </a:lnSpc>
              <a:spcBef>
                <a:spcPts val="0"/>
              </a:spcBef>
              <a:buNone/>
            </a:pPr>
            <a:r>
              <a:rPr lang="ja-JP" altLang="en-US" sz="1000" dirty="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ea typeface="ＭＳ Ｐゴシック" panose="020B0600070205080204" pitchFamily="50" charset="-128"/>
              </a:rPr>
              <a:t>　　 ◆国・大阪府における、障がい児者ニーズの多様化等を踏まえた、相談支援の質の向上に向けた取組み</a:t>
            </a:r>
            <a:endParaRPr lang="en-US" altLang="ja-JP" sz="1000" dirty="0" smtClean="0">
              <a:latin typeface="ＭＳ Ｐゴシック" panose="020B0600070205080204" pitchFamily="50" charset="-128"/>
              <a:ea typeface="ＭＳ Ｐゴシック" panose="020B0600070205080204" pitchFamily="50" charset="-128"/>
            </a:endParaRPr>
          </a:p>
          <a:p>
            <a:pPr marL="0" indent="0">
              <a:lnSpc>
                <a:spcPts val="1200"/>
              </a:lnSpc>
              <a:spcBef>
                <a:spcPts val="0"/>
              </a:spcBef>
              <a:buNone/>
            </a:pPr>
            <a:r>
              <a:rPr lang="ja-JP" altLang="en-US" sz="1000" dirty="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ea typeface="ＭＳ Ｐゴシック" panose="020B0600070205080204" pitchFamily="50" charset="-128"/>
              </a:rPr>
              <a:t>　　　　・</a:t>
            </a:r>
            <a:r>
              <a:rPr lang="en-US" altLang="ja-JP" sz="1000" dirty="0" smtClean="0">
                <a:latin typeface="ＭＳ Ｐゴシック" panose="020B0600070205080204" pitchFamily="50" charset="-128"/>
                <a:ea typeface="ＭＳ Ｐゴシック" panose="020B0600070205080204" pitchFamily="50" charset="-128"/>
              </a:rPr>
              <a:t>H28.10 </a:t>
            </a:r>
            <a:r>
              <a:rPr lang="ja-JP" altLang="en-US" sz="1000" dirty="0" smtClean="0">
                <a:latin typeface="ＭＳ Ｐゴシック" panose="020B0600070205080204" pitchFamily="50" charset="-128"/>
                <a:ea typeface="ＭＳ Ｐゴシック" panose="020B0600070205080204" pitchFamily="50" charset="-128"/>
              </a:rPr>
              <a:t>国検討会報告書：「相談支援専門員の資質の向上」と「相談支援体制」の観点から、今後目指すべき相談支援の方向性がとりまとめられる。</a:t>
            </a:r>
            <a:endParaRPr lang="en-US" altLang="ja-JP" sz="1000" dirty="0">
              <a:latin typeface="ＭＳ Ｐゴシック" panose="020B0600070205080204" pitchFamily="50" charset="-128"/>
              <a:ea typeface="ＭＳ Ｐゴシック" panose="020B0600070205080204" pitchFamily="50" charset="-128"/>
            </a:endParaRPr>
          </a:p>
          <a:p>
            <a:pPr marL="0" indent="0">
              <a:lnSpc>
                <a:spcPts val="1200"/>
              </a:lnSpc>
              <a:spcBef>
                <a:spcPts val="0"/>
              </a:spcBef>
              <a:buNone/>
            </a:pPr>
            <a:r>
              <a:rPr lang="ja-JP" altLang="en-US" sz="1000" dirty="0" smtClean="0">
                <a:latin typeface="ＭＳ Ｐゴシック" panose="020B0600070205080204" pitchFamily="50" charset="-128"/>
                <a:ea typeface="ＭＳ Ｐゴシック" panose="020B0600070205080204" pitchFamily="50" charset="-128"/>
              </a:rPr>
              <a:t>　　　　　・大阪府では、</a:t>
            </a:r>
            <a:r>
              <a:rPr lang="en-US" altLang="ja-JP" sz="1000" dirty="0" smtClean="0">
                <a:latin typeface="ＭＳ Ｐゴシック" panose="020B0600070205080204" pitchFamily="50" charset="-128"/>
                <a:ea typeface="ＭＳ Ｐゴシック" panose="020B0600070205080204" pitchFamily="50" charset="-128"/>
              </a:rPr>
              <a:t>H27</a:t>
            </a:r>
            <a:r>
              <a:rPr lang="ja-JP" altLang="en-US" sz="1000" dirty="0" smtClean="0">
                <a:latin typeface="ＭＳ Ｐゴシック" panose="020B0600070205080204" pitchFamily="50" charset="-128"/>
                <a:ea typeface="ＭＳ Ｐゴシック" panose="020B0600070205080204" pitchFamily="50" charset="-128"/>
              </a:rPr>
              <a:t>・</a:t>
            </a:r>
            <a:r>
              <a:rPr lang="en-US" altLang="ja-JP" sz="1000" dirty="0" smtClean="0">
                <a:latin typeface="ＭＳ Ｐゴシック" panose="020B0600070205080204" pitchFamily="50" charset="-128"/>
                <a:ea typeface="ＭＳ Ｐゴシック" panose="020B0600070205080204" pitchFamily="50" charset="-128"/>
              </a:rPr>
              <a:t>28</a:t>
            </a:r>
            <a:r>
              <a:rPr lang="ja-JP" altLang="en-US" sz="1000" dirty="0" smtClean="0">
                <a:latin typeface="ＭＳ Ｐゴシック" panose="020B0600070205080204" pitchFamily="50" charset="-128"/>
                <a:ea typeface="ＭＳ Ｐゴシック" panose="020B0600070205080204" pitchFamily="50" charset="-128"/>
              </a:rPr>
              <a:t>ケアマネ部会で、相談支援専門員の人材養成や質の向上等をテーマに検討・とりまとめを行ってきたところ。</a:t>
            </a:r>
            <a:endParaRPr lang="en-US" altLang="ja-JP" sz="1000" dirty="0" smtClean="0">
              <a:latin typeface="ＭＳ Ｐゴシック" panose="020B0600070205080204" pitchFamily="50" charset="-128"/>
              <a:ea typeface="ＭＳ Ｐゴシック" panose="020B0600070205080204" pitchFamily="50" charset="-128"/>
            </a:endParaRPr>
          </a:p>
          <a:p>
            <a:pPr marL="0" indent="0">
              <a:lnSpc>
                <a:spcPts val="1200"/>
              </a:lnSpc>
              <a:spcBef>
                <a:spcPts val="0"/>
              </a:spcBef>
              <a:buNone/>
            </a:pPr>
            <a:r>
              <a:rPr kumimoji="1" lang="ja-JP" altLang="en-US" sz="1000" b="1" dirty="0" smtClean="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ea typeface="ＭＳ Ｐゴシック" panose="020B0600070205080204" pitchFamily="50" charset="-128"/>
              </a:rPr>
              <a:t>◆</a:t>
            </a:r>
            <a:r>
              <a:rPr lang="en-US" altLang="ja-JP" sz="1000" dirty="0" smtClean="0">
                <a:latin typeface="ＭＳ Ｐゴシック" panose="020B0600070205080204" pitchFamily="50" charset="-128"/>
                <a:ea typeface="ＭＳ Ｐゴシック" panose="020B0600070205080204" pitchFamily="50" charset="-128"/>
              </a:rPr>
              <a:t>H30</a:t>
            </a:r>
            <a:r>
              <a:rPr lang="ja-JP" altLang="en-US" sz="1000" dirty="0" smtClean="0">
                <a:latin typeface="ＭＳ Ｐゴシック" panose="020B0600070205080204" pitchFamily="50" charset="-128"/>
                <a:ea typeface="ＭＳ Ｐゴシック" panose="020B0600070205080204" pitchFamily="50" charset="-128"/>
              </a:rPr>
              <a:t>障害福祉サービス等報酬改定での相談支援の充実等にかかる見直し</a:t>
            </a:r>
            <a:endParaRPr lang="en-US" altLang="ja-JP" sz="1000" dirty="0" smtClean="0">
              <a:latin typeface="ＭＳ Ｐゴシック" panose="020B0600070205080204" pitchFamily="50" charset="-128"/>
              <a:ea typeface="ＭＳ Ｐゴシック" panose="020B0600070205080204" pitchFamily="50" charset="-128"/>
            </a:endParaRPr>
          </a:p>
          <a:p>
            <a:pPr marL="0" indent="0">
              <a:lnSpc>
                <a:spcPts val="1200"/>
              </a:lnSpc>
              <a:spcBef>
                <a:spcPts val="0"/>
              </a:spcBef>
              <a:buNone/>
            </a:pPr>
            <a:r>
              <a:rPr lang="ja-JP" altLang="en-US" sz="1000" dirty="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ea typeface="ＭＳ Ｐゴシック" panose="020B0600070205080204" pitchFamily="50" charset="-128"/>
              </a:rPr>
              <a:t>　　　</a:t>
            </a:r>
            <a:r>
              <a:rPr lang="ja-JP" altLang="en-US" sz="1000" dirty="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ea typeface="ＭＳ Ｐゴシック" panose="020B0600070205080204" pitchFamily="50" charset="-128"/>
              </a:rPr>
              <a:t>・</a:t>
            </a:r>
            <a:r>
              <a:rPr lang="en-US" altLang="ja-JP" sz="1000" dirty="0" smtClean="0">
                <a:latin typeface="ＭＳ Ｐゴシック" panose="020B0600070205080204" pitchFamily="50" charset="-128"/>
                <a:ea typeface="ＭＳ Ｐゴシック" panose="020B0600070205080204" pitchFamily="50" charset="-128"/>
              </a:rPr>
              <a:t>H30</a:t>
            </a:r>
            <a:r>
              <a:rPr lang="ja-JP" altLang="en-US" sz="1000" dirty="0" smtClean="0">
                <a:latin typeface="ＭＳ Ｐゴシック" panose="020B0600070205080204" pitchFamily="50" charset="-128"/>
                <a:ea typeface="ＭＳ Ｐゴシック" panose="020B0600070205080204" pitchFamily="50" charset="-128"/>
              </a:rPr>
              <a:t>国において</a:t>
            </a:r>
            <a:r>
              <a:rPr lang="ja-JP" altLang="en-US" sz="1000" dirty="0">
                <a:latin typeface="ＭＳ Ｐゴシック" panose="020B0600070205080204" pitchFamily="50" charset="-128"/>
                <a:ea typeface="ＭＳ Ｐゴシック" panose="020B0600070205080204" pitchFamily="50" charset="-128"/>
              </a:rPr>
              <a:t>、質の高い支援等を実施している事業者を適正に評価すること等を目的にした</a:t>
            </a:r>
            <a:r>
              <a:rPr lang="ja-JP" altLang="en-US" sz="1000" dirty="0" smtClean="0">
                <a:latin typeface="ＭＳ Ｐゴシック" panose="020B0600070205080204" pitchFamily="50" charset="-128"/>
                <a:ea typeface="ＭＳ Ｐゴシック" panose="020B0600070205080204" pitchFamily="50" charset="-128"/>
              </a:rPr>
              <a:t>見直しがなされ、研修受講のニーズも多様化された。</a:t>
            </a:r>
            <a:endParaRPr lang="en-US" altLang="ja-JP" sz="1000" dirty="0" smtClean="0">
              <a:latin typeface="ＭＳ Ｐゴシック" panose="020B0600070205080204" pitchFamily="50" charset="-128"/>
              <a:ea typeface="ＭＳ Ｐゴシック" panose="020B0600070205080204" pitchFamily="50" charset="-128"/>
            </a:endParaRPr>
          </a:p>
          <a:p>
            <a:pPr marL="0" indent="0">
              <a:lnSpc>
                <a:spcPts val="1200"/>
              </a:lnSpc>
              <a:spcBef>
                <a:spcPts val="0"/>
              </a:spcBef>
              <a:buNone/>
            </a:pPr>
            <a:r>
              <a:rPr lang="ja-JP" altLang="en-US" sz="1000" dirty="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rPr>
              <a:t>・</a:t>
            </a:r>
            <a:r>
              <a:rPr lang="en-US" altLang="ja-JP" sz="1000" dirty="0" smtClean="0">
                <a:latin typeface="ＭＳ Ｐゴシック" panose="020B0600070205080204" pitchFamily="50" charset="-128"/>
              </a:rPr>
              <a:t>H30.10</a:t>
            </a:r>
            <a:r>
              <a:rPr lang="ja-JP" altLang="en-US" sz="1000" dirty="0" smtClean="0">
                <a:latin typeface="ＭＳ Ｐゴシック" panose="020B0600070205080204" pitchFamily="50" charset="-128"/>
              </a:rPr>
              <a:t> 国社会保障審議会障害者部会：相談支援専門員研修制度の見直しに関する今後の取り扱いについて、検討に要する期間を考慮し、</a:t>
            </a:r>
            <a:r>
              <a:rPr lang="ja-JP" altLang="en-US" sz="1000" dirty="0">
                <a:latin typeface="ＭＳ Ｐゴシック" panose="020B0600070205080204" pitchFamily="50" charset="-128"/>
              </a:rPr>
              <a:t>新た</a:t>
            </a:r>
            <a:r>
              <a:rPr lang="ja-JP" altLang="en-US" sz="1000" dirty="0" smtClean="0">
                <a:latin typeface="ＭＳ Ｐゴシック" panose="020B0600070205080204" pitchFamily="50" charset="-128"/>
              </a:rPr>
              <a:t>な告示</a:t>
            </a:r>
            <a:endParaRPr lang="en-US" altLang="ja-JP" sz="1000" dirty="0" smtClean="0">
              <a:latin typeface="ＭＳ Ｐゴシック" panose="020B0600070205080204" pitchFamily="50" charset="-128"/>
            </a:endParaRPr>
          </a:p>
          <a:p>
            <a:pPr marL="0" indent="0">
              <a:lnSpc>
                <a:spcPts val="1200"/>
              </a:lnSpc>
              <a:spcBef>
                <a:spcPts val="0"/>
              </a:spcBef>
              <a:buNone/>
            </a:pPr>
            <a:r>
              <a:rPr lang="ja-JP" altLang="en-US" sz="1000" dirty="0">
                <a:latin typeface="ＭＳ Ｐゴシック" panose="020B0600070205080204" pitchFamily="50" charset="-128"/>
              </a:rPr>
              <a:t>　</a:t>
            </a:r>
            <a:r>
              <a:rPr lang="ja-JP" altLang="en-US" sz="1000" dirty="0" smtClean="0">
                <a:latin typeface="ＭＳ Ｐゴシック" panose="020B0600070205080204" pitchFamily="50" charset="-128"/>
              </a:rPr>
              <a:t>　　　　　等に基づき都道府県が実施する相談支援専門員の初任者研修及び現任研修の実施時期については、</a:t>
            </a:r>
            <a:r>
              <a:rPr lang="en-US" altLang="ja-JP" sz="1000" dirty="0" smtClean="0">
                <a:latin typeface="ＭＳ Ｐゴシック" panose="020B0600070205080204" pitchFamily="50" charset="-128"/>
              </a:rPr>
              <a:t>2020</a:t>
            </a:r>
            <a:r>
              <a:rPr lang="ja-JP" altLang="en-US" sz="1000" dirty="0" smtClean="0">
                <a:latin typeface="ＭＳ Ｐゴシック" panose="020B0600070205080204" pitchFamily="50" charset="-128"/>
              </a:rPr>
              <a:t>年度（令和</a:t>
            </a:r>
            <a:r>
              <a:rPr lang="en-US" altLang="ja-JP" sz="1000" dirty="0" smtClean="0">
                <a:latin typeface="ＭＳ Ｐゴシック" panose="020B0600070205080204" pitchFamily="50" charset="-128"/>
              </a:rPr>
              <a:t>2</a:t>
            </a:r>
            <a:r>
              <a:rPr lang="ja-JP" altLang="en-US" sz="1000" dirty="0" smtClean="0">
                <a:latin typeface="ＭＳ Ｐゴシック" panose="020B0600070205080204" pitchFamily="50" charset="-128"/>
              </a:rPr>
              <a:t>年度）以降とすることとなった。</a:t>
            </a:r>
            <a:endParaRPr lang="en-US" altLang="ja-JP" sz="1000" dirty="0" smtClean="0">
              <a:latin typeface="ＭＳ Ｐゴシック" panose="020B0600070205080204" pitchFamily="50" charset="-128"/>
            </a:endParaRPr>
          </a:p>
          <a:p>
            <a:pPr marL="0" indent="0">
              <a:lnSpc>
                <a:spcPts val="1200"/>
              </a:lnSpc>
              <a:spcBef>
                <a:spcPts val="0"/>
              </a:spcBef>
              <a:buNone/>
            </a:pPr>
            <a:r>
              <a:rPr lang="ja-JP" altLang="en-US" sz="1000" dirty="0">
                <a:latin typeface="ＭＳ Ｐゴシック" panose="020B0600070205080204" pitchFamily="50" charset="-128"/>
                <a:ea typeface="ＭＳ Ｐゴシック" panose="020B0600070205080204" pitchFamily="50" charset="-128"/>
              </a:rPr>
              <a:t>　</a:t>
            </a:r>
            <a:r>
              <a:rPr lang="ja-JP" altLang="en-US" sz="1000" dirty="0" smtClean="0">
                <a:latin typeface="ＭＳ Ｐゴシック" panose="020B0600070205080204" pitchFamily="50" charset="-128"/>
                <a:ea typeface="ＭＳ Ｐゴシック" panose="020B0600070205080204" pitchFamily="50" charset="-128"/>
              </a:rPr>
              <a:t>　　　　・新たに創設された主任相談支援専門員研修については、令和元年度以降準備が整った都道府県から順次実施することとされた。</a:t>
            </a:r>
            <a:r>
              <a:rPr lang="ja-JP" altLang="en-US" sz="1100" dirty="0" smtClean="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　</a:t>
            </a:r>
            <a:endParaRPr lang="en-US" altLang="ja-JP" sz="1100" b="1" dirty="0">
              <a:latin typeface="ＭＳ Ｐゴシック" panose="020B0600070205080204" pitchFamily="50" charset="-128"/>
              <a:ea typeface="ＭＳ Ｐゴシック" panose="020B0600070205080204" pitchFamily="50" charset="-128"/>
            </a:endParaRPr>
          </a:p>
          <a:p>
            <a:pPr marL="0" indent="0">
              <a:buNone/>
            </a:pPr>
            <a:endParaRPr kumimoji="1" lang="en-US" altLang="ja-JP" sz="1200" b="1" dirty="0" smtClean="0">
              <a:latin typeface="ＭＳ Ｐゴシック" panose="020B0600070205080204" pitchFamily="50" charset="-128"/>
              <a:ea typeface="ＭＳ Ｐゴシック" panose="020B0600070205080204" pitchFamily="50" charset="-128"/>
            </a:endParaRPr>
          </a:p>
          <a:p>
            <a:pPr marL="0" indent="0">
              <a:buNone/>
            </a:pPr>
            <a:r>
              <a:rPr kumimoji="1" lang="en-US" altLang="ja-JP" sz="1200" b="1" dirty="0" smtClean="0">
                <a:latin typeface="ＭＳ Ｐゴシック" panose="020B0600070205080204" pitchFamily="50" charset="-128"/>
                <a:ea typeface="ＭＳ Ｐゴシック" panose="020B0600070205080204" pitchFamily="50" charset="-128"/>
              </a:rPr>
              <a:t>【</a:t>
            </a:r>
            <a:r>
              <a:rPr kumimoji="1" lang="ja-JP" altLang="en-US" sz="1200" b="1" dirty="0" smtClean="0">
                <a:latin typeface="ＭＳ Ｐゴシック" panose="020B0600070205080204" pitchFamily="50" charset="-128"/>
                <a:ea typeface="ＭＳ Ｐゴシック" panose="020B0600070205080204" pitchFamily="50" charset="-128"/>
              </a:rPr>
              <a:t>具体的な検討内容</a:t>
            </a:r>
            <a:r>
              <a:rPr kumimoji="1" lang="en-US" altLang="ja-JP" sz="1200" b="1" dirty="0" smtClean="0">
                <a:latin typeface="ＭＳ Ｐゴシック" panose="020B0600070205080204" pitchFamily="50" charset="-128"/>
                <a:ea typeface="ＭＳ Ｐゴシック" panose="020B0600070205080204" pitchFamily="50" charset="-128"/>
              </a:rPr>
              <a:t>】</a:t>
            </a:r>
          </a:p>
          <a:p>
            <a:pPr marL="0" indent="0">
              <a:buNone/>
            </a:pPr>
            <a:r>
              <a:rPr lang="ja-JP" altLang="en-US" sz="1200" b="1" dirty="0" smtClean="0">
                <a:latin typeface="ＭＳ Ｐゴシック" panose="020B0600070205080204" pitchFamily="50" charset="-128"/>
                <a:ea typeface="ＭＳ Ｐゴシック" panose="020B0600070205080204" pitchFamily="50" charset="-128"/>
              </a:rPr>
              <a:t>　</a:t>
            </a:r>
            <a:r>
              <a:rPr lang="ja-JP" altLang="ja-JP" sz="1200" b="1" dirty="0" smtClean="0">
                <a:latin typeface="ＭＳ Ｐゴシック" panose="020B0600070205080204" pitchFamily="50" charset="-128"/>
                <a:ea typeface="ＭＳ Ｐゴシック" panose="020B0600070205080204" pitchFamily="50" charset="-128"/>
              </a:rPr>
              <a:t>➣</a:t>
            </a:r>
            <a:r>
              <a:rPr lang="ja-JP" altLang="en-US" sz="1200" b="1" dirty="0" smtClean="0">
                <a:latin typeface="ＭＳ Ｐゴシック" panose="020B0600070205080204" pitchFamily="50" charset="-128"/>
                <a:ea typeface="ＭＳ Ｐゴシック" panose="020B0600070205080204" pitchFamily="50" charset="-128"/>
              </a:rPr>
              <a:t>相談支援専門員の実情を整理検討した上での相談支援</a:t>
            </a:r>
            <a:r>
              <a:rPr lang="ja-JP" altLang="en-US" sz="1200" b="1" dirty="0">
                <a:latin typeface="ＭＳ Ｐゴシック" panose="020B0600070205080204" pitchFamily="50" charset="-128"/>
                <a:ea typeface="ＭＳ Ｐゴシック" panose="020B0600070205080204" pitchFamily="50" charset="-128"/>
              </a:rPr>
              <a:t>に</a:t>
            </a:r>
            <a:r>
              <a:rPr lang="ja-JP" altLang="en-US" sz="1200" b="1" dirty="0" smtClean="0">
                <a:latin typeface="ＭＳ Ｐゴシック" panose="020B0600070205080204" pitchFamily="50" charset="-128"/>
                <a:ea typeface="ＭＳ Ｐゴシック" panose="020B0600070205080204" pitchFamily="50" charset="-128"/>
              </a:rPr>
              <a:t>かかる人材育成の必要性について</a:t>
            </a:r>
            <a:endParaRPr lang="en-US" altLang="ja-JP" sz="1200" b="1" dirty="0" smtClean="0">
              <a:latin typeface="ＭＳ Ｐゴシック" panose="020B0600070205080204" pitchFamily="50" charset="-128"/>
              <a:ea typeface="ＭＳ Ｐゴシック" panose="020B0600070205080204" pitchFamily="50" charset="-128"/>
            </a:endParaRPr>
          </a:p>
          <a:p>
            <a:pPr marL="0" indent="0">
              <a:buNone/>
            </a:pPr>
            <a:r>
              <a:rPr lang="ja-JP" altLang="en-US" sz="1200" dirty="0" smtClean="0"/>
              <a:t>　　</a:t>
            </a:r>
            <a:r>
              <a:rPr lang="ja-JP" altLang="en-US" sz="1200" dirty="0"/>
              <a:t>○</a:t>
            </a:r>
            <a:r>
              <a:rPr lang="ja-JP" altLang="en-US" sz="1200" dirty="0" smtClean="0"/>
              <a:t>平成３０年度に実施</a:t>
            </a:r>
            <a:r>
              <a:rPr lang="ja-JP" altLang="en-US" sz="1200" dirty="0"/>
              <a:t>した「研修内容検討ワーキング」の成果物をもと</a:t>
            </a:r>
            <a:r>
              <a:rPr lang="ja-JP" altLang="en-US" sz="1200" dirty="0" smtClean="0"/>
              <a:t>に、カリキュラムの改定に対応した「大阪府版</a:t>
            </a:r>
            <a:r>
              <a:rPr lang="ja-JP" altLang="en-US" sz="1200" dirty="0"/>
              <a:t>相談支援</a:t>
            </a:r>
            <a:r>
              <a:rPr lang="ja-JP" altLang="en-US" sz="1200" dirty="0" smtClean="0"/>
              <a:t>従事者</a:t>
            </a:r>
            <a:r>
              <a:rPr lang="en-US" altLang="ja-JP" sz="1200" dirty="0"/>
              <a:t/>
            </a:r>
            <a:br>
              <a:rPr lang="en-US" altLang="ja-JP" sz="1200" dirty="0"/>
            </a:br>
            <a:r>
              <a:rPr lang="ja-JP" altLang="en-US" sz="1200" dirty="0" smtClean="0"/>
              <a:t>　　　 研修マニュアル」を</a:t>
            </a:r>
            <a:r>
              <a:rPr lang="ja-JP" altLang="en-US" sz="1200" dirty="0"/>
              <a:t>作成する</a:t>
            </a:r>
            <a:r>
              <a:rPr lang="ja-JP" altLang="en-US" sz="1200" dirty="0" smtClean="0"/>
              <a:t>。</a:t>
            </a:r>
            <a:r>
              <a:rPr lang="ja-JP" altLang="en-US" sz="1200" dirty="0"/>
              <a:t>（大阪府新研修カリキュラム</a:t>
            </a:r>
            <a:r>
              <a:rPr lang="ja-JP" altLang="en-US" sz="1200" dirty="0" smtClean="0"/>
              <a:t>）</a:t>
            </a:r>
            <a:endParaRPr lang="en-US" altLang="ja-JP" sz="1200" dirty="0" smtClean="0"/>
          </a:p>
          <a:p>
            <a:pPr marL="0" indent="0">
              <a:buNone/>
            </a:pPr>
            <a:r>
              <a:rPr lang="ja-JP" altLang="en-US" sz="1200" dirty="0"/>
              <a:t>　</a:t>
            </a:r>
            <a:r>
              <a:rPr lang="ja-JP" altLang="en-US" sz="1200" dirty="0" smtClean="0"/>
              <a:t>　○平成３</a:t>
            </a:r>
            <a:r>
              <a:rPr lang="ja-JP" altLang="en-US" sz="1200" dirty="0"/>
              <a:t>０</a:t>
            </a:r>
            <a:r>
              <a:rPr lang="ja-JP" altLang="en-US" sz="1200" dirty="0" smtClean="0"/>
              <a:t>年度に作成した「大阪府相談支援専門員人材育成ビジョン（案）」のブラッシュアップ</a:t>
            </a:r>
            <a:endParaRPr lang="en-US" altLang="ja-JP" sz="1200" dirty="0" smtClean="0"/>
          </a:p>
          <a:p>
            <a:pPr marL="0" indent="0">
              <a:buNone/>
            </a:pPr>
            <a:r>
              <a:rPr lang="ja-JP" altLang="en-US" sz="1200" dirty="0" smtClean="0"/>
              <a:t>　　○大阪府における主任相談支援専門員の役割等の明確化</a:t>
            </a:r>
            <a:endParaRPr lang="en-US" altLang="ja-JP" sz="1200" dirty="0" smtClean="0"/>
          </a:p>
          <a:p>
            <a:pPr marL="0" indent="0">
              <a:buNone/>
            </a:pPr>
            <a:r>
              <a:rPr lang="ja-JP" altLang="en-US" sz="1200" dirty="0">
                <a:solidFill>
                  <a:srgbClr val="FF0000"/>
                </a:solidFill>
              </a:rPr>
              <a:t>　</a:t>
            </a:r>
            <a:r>
              <a:rPr lang="ja-JP" altLang="en-US" sz="1200" dirty="0" smtClean="0">
                <a:solidFill>
                  <a:srgbClr val="FF0000"/>
                </a:solidFill>
              </a:rPr>
              <a:t>　</a:t>
            </a:r>
            <a:r>
              <a:rPr lang="ja-JP" altLang="en-US" sz="1200" dirty="0" smtClean="0"/>
              <a:t>○府直営の専門コース別研修で必要な専門知識や他機関実施の研修との役割分担等の検討</a:t>
            </a:r>
            <a:endParaRPr lang="ja-JP" altLang="ja-JP" sz="1200" dirty="0" smtClean="0"/>
          </a:p>
          <a:p>
            <a:pPr marL="0" indent="0">
              <a:buNone/>
            </a:pPr>
            <a:r>
              <a:rPr lang="ja-JP" altLang="en-US" sz="1200" b="1" dirty="0" smtClean="0"/>
              <a:t>　</a:t>
            </a:r>
            <a:r>
              <a:rPr lang="ja-JP" altLang="ja-JP" sz="1200" b="1" dirty="0" smtClean="0"/>
              <a:t>➣</a:t>
            </a:r>
            <a:r>
              <a:rPr lang="ja-JP" altLang="en-US" sz="1200" b="1" dirty="0" smtClean="0"/>
              <a:t>自立支援協議会の活性化等による相談支援専門員の質の向上のための人材育成について</a:t>
            </a:r>
            <a:endParaRPr lang="en-US" altLang="ja-JP" sz="1200" b="1" dirty="0" smtClean="0"/>
          </a:p>
          <a:p>
            <a:pPr marL="0" indent="0">
              <a:buNone/>
            </a:pPr>
            <a:r>
              <a:rPr lang="ja-JP" altLang="en-US" sz="1200" b="1" dirty="0"/>
              <a:t>　</a:t>
            </a:r>
            <a:r>
              <a:rPr lang="ja-JP" altLang="en-US" sz="1200" b="1" dirty="0" smtClean="0"/>
              <a:t>　</a:t>
            </a:r>
            <a:r>
              <a:rPr lang="ja-JP" altLang="en-US" sz="1200" dirty="0" smtClean="0"/>
              <a:t>○市</a:t>
            </a:r>
            <a:r>
              <a:rPr lang="ja-JP" altLang="en-US" sz="1200" dirty="0"/>
              <a:t>町村に</a:t>
            </a:r>
            <a:r>
              <a:rPr lang="ja-JP" altLang="en-US" sz="1200" dirty="0" smtClean="0"/>
              <a:t>おける先行取組み事例等の紹介（フォローアップの取組み、ＯＪＴの例）</a:t>
            </a:r>
            <a:endParaRPr lang="en-US" altLang="ja-JP" sz="1200" dirty="0" smtClean="0"/>
          </a:p>
          <a:p>
            <a:pPr marL="0" indent="0">
              <a:buNone/>
            </a:pPr>
            <a:r>
              <a:rPr lang="ja-JP" altLang="en-US" sz="1200" dirty="0"/>
              <a:t>　</a:t>
            </a:r>
            <a:r>
              <a:rPr lang="ja-JP" altLang="en-US" sz="1200" dirty="0" smtClean="0"/>
              <a:t>　○自立支援協議会、基幹</a:t>
            </a:r>
            <a:r>
              <a:rPr lang="ja-JP" altLang="en-US" sz="1200" dirty="0"/>
              <a:t>相談支援</a:t>
            </a:r>
            <a:r>
              <a:rPr lang="ja-JP" altLang="en-US" sz="1200" dirty="0" smtClean="0"/>
              <a:t>センター、事業所連絡会で実施している研修の紹介　</a:t>
            </a:r>
            <a:r>
              <a:rPr lang="en-US" altLang="ja-JP" sz="1200" dirty="0" smtClean="0"/>
              <a:t>※</a:t>
            </a:r>
            <a:r>
              <a:rPr lang="ja-JP" altLang="en-US" sz="1200" dirty="0" smtClean="0"/>
              <a:t>市町村ヒアリング結果をもとに</a:t>
            </a:r>
            <a:endParaRPr lang="en-US" altLang="ja-JP" sz="1200" dirty="0" smtClean="0"/>
          </a:p>
          <a:p>
            <a:pPr marL="0" indent="0">
              <a:buNone/>
            </a:pPr>
            <a:r>
              <a:rPr lang="ja-JP" altLang="en-US" sz="1200" dirty="0"/>
              <a:t>　</a:t>
            </a:r>
            <a:r>
              <a:rPr lang="ja-JP" altLang="en-US" sz="1200" dirty="0" smtClean="0"/>
              <a:t>　</a:t>
            </a:r>
            <a:endParaRPr lang="ja-JP" altLang="ja-JP" sz="1200" dirty="0"/>
          </a:p>
        </p:txBody>
      </p:sp>
      <p:sp>
        <p:nvSpPr>
          <p:cNvPr id="2" name="スライド番号プレースホルダー 1"/>
          <p:cNvSpPr>
            <a:spLocks noGrp="1"/>
          </p:cNvSpPr>
          <p:nvPr>
            <p:ph type="sldNum" sz="quarter" idx="12"/>
          </p:nvPr>
        </p:nvSpPr>
        <p:spPr>
          <a:xfrm>
            <a:off x="6997554" y="6475640"/>
            <a:ext cx="2133600" cy="365125"/>
          </a:xfrm>
        </p:spPr>
        <p:txBody>
          <a:bodyPr/>
          <a:lstStyle/>
          <a:p>
            <a:fld id="{1C2C60DF-5D73-46A2-8FFF-B4A756D3B2D0}" type="slidenum">
              <a:rPr kumimoji="1" lang="ja-JP" altLang="en-US" smtClean="0"/>
              <a:t>1</a:t>
            </a:fld>
            <a:endParaRPr kumimoji="1" lang="ja-JP" altLang="en-US" dirty="0"/>
          </a:p>
        </p:txBody>
      </p:sp>
      <p:sp>
        <p:nvSpPr>
          <p:cNvPr id="4" name="テキスト ボックス 3"/>
          <p:cNvSpPr txBox="1"/>
          <p:nvPr/>
        </p:nvSpPr>
        <p:spPr>
          <a:xfrm>
            <a:off x="0" y="363990"/>
            <a:ext cx="9144000"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smtClean="0">
                <a:latin typeface="+mn-ea"/>
              </a:rPr>
              <a:t>令和元年度　ケアマネジメント</a:t>
            </a:r>
            <a:r>
              <a:rPr lang="ja-JP" altLang="en-US" b="1" dirty="0">
                <a:latin typeface="+mn-ea"/>
              </a:rPr>
              <a:t>推進</a:t>
            </a:r>
            <a:r>
              <a:rPr lang="ja-JP" altLang="en-US" b="1" dirty="0" smtClean="0">
                <a:latin typeface="+mn-ea"/>
              </a:rPr>
              <a:t>部会における検討事項（案）</a:t>
            </a:r>
            <a:r>
              <a:rPr lang="ja-JP" altLang="en-US" b="1" dirty="0">
                <a:latin typeface="+mn-ea"/>
              </a:rPr>
              <a:t>　</a:t>
            </a:r>
          </a:p>
        </p:txBody>
      </p:sp>
      <p:sp>
        <p:nvSpPr>
          <p:cNvPr id="5" name="下矢印 4"/>
          <p:cNvSpPr/>
          <p:nvPr/>
        </p:nvSpPr>
        <p:spPr>
          <a:xfrm>
            <a:off x="2367913" y="5775768"/>
            <a:ext cx="3973016" cy="36004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 name="円/楕円 7"/>
          <p:cNvSpPr/>
          <p:nvPr/>
        </p:nvSpPr>
        <p:spPr>
          <a:xfrm>
            <a:off x="2770245" y="6227054"/>
            <a:ext cx="3168352" cy="4423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130421" y="6239251"/>
            <a:ext cx="2448000" cy="408623"/>
          </a:xfrm>
          <a:prstGeom prst="roundRect">
            <a:avLst/>
          </a:prstGeom>
          <a:noFill/>
        </p:spPr>
        <p:txBody>
          <a:bodyPr wrap="square" rtlCol="0">
            <a:spAutoFit/>
          </a:bodyPr>
          <a:lstStyle/>
          <a:p>
            <a:r>
              <a:rPr kumimoji="1" lang="ja-JP" altLang="en-US" dirty="0" smtClean="0">
                <a:solidFill>
                  <a:schemeClr val="bg1"/>
                </a:solidFill>
              </a:rPr>
              <a:t>報告書としてとりまとめ</a:t>
            </a:r>
            <a:endParaRPr kumimoji="1" lang="ja-JP" altLang="en-US" dirty="0">
              <a:solidFill>
                <a:schemeClr val="bg1"/>
              </a:solidFill>
            </a:endParaRPr>
          </a:p>
        </p:txBody>
      </p:sp>
      <p:sp>
        <p:nvSpPr>
          <p:cNvPr id="11" name="正方形/長方形 10"/>
          <p:cNvSpPr/>
          <p:nvPr/>
        </p:nvSpPr>
        <p:spPr>
          <a:xfrm>
            <a:off x="334482" y="1916832"/>
            <a:ext cx="8485990" cy="1512168"/>
          </a:xfrm>
          <a:prstGeom prst="rect">
            <a:avLst/>
          </a:prstGeom>
          <a:noFill/>
          <a:ln w="952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982881" y="323364"/>
            <a:ext cx="1037591"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資料</a:t>
            </a:r>
            <a:r>
              <a:rPr lang="ja-JP" altLang="en-US" dirty="0"/>
              <a:t>１</a:t>
            </a:r>
            <a:endParaRPr kumimoji="1" lang="ja-JP" altLang="en-US" dirty="0"/>
          </a:p>
        </p:txBody>
      </p:sp>
    </p:spTree>
    <p:extLst>
      <p:ext uri="{BB962C8B-B14F-4D97-AF65-F5344CB8AC3E}">
        <p14:creationId xmlns:p14="http://schemas.microsoft.com/office/powerpoint/2010/main" val="3120162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txBox="1">
            <a:spLocks/>
          </p:cNvSpPr>
          <p:nvPr/>
        </p:nvSpPr>
        <p:spPr>
          <a:xfrm>
            <a:off x="457200" y="908720"/>
            <a:ext cx="8363272" cy="521744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800" dirty="0"/>
          </a:p>
        </p:txBody>
      </p:sp>
      <p:graphicFrame>
        <p:nvGraphicFramePr>
          <p:cNvPr id="4" name="表 3"/>
          <p:cNvGraphicFramePr>
            <a:graphicFrameLocks noGrp="1"/>
          </p:cNvGraphicFramePr>
          <p:nvPr>
            <p:extLst/>
          </p:nvPr>
        </p:nvGraphicFramePr>
        <p:xfrm>
          <a:off x="343592" y="836712"/>
          <a:ext cx="8332864" cy="5930146"/>
        </p:xfrm>
        <a:graphic>
          <a:graphicData uri="http://schemas.openxmlformats.org/drawingml/2006/table">
            <a:tbl>
              <a:tblPr firstRow="1" bandRow="1">
                <a:tableStyleId>{5C22544A-7EE6-4342-B048-85BDC9FD1C3A}</a:tableStyleId>
              </a:tblPr>
              <a:tblGrid>
                <a:gridCol w="71232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2075928">
                  <a:extLst>
                    <a:ext uri="{9D8B030D-6E8A-4147-A177-3AD203B41FA5}">
                      <a16:colId xmlns:a16="http://schemas.microsoft.com/office/drawing/2014/main" val="20003"/>
                    </a:ext>
                  </a:extLst>
                </a:gridCol>
              </a:tblGrid>
              <a:tr h="328595">
                <a:tc>
                  <a:txBody>
                    <a:bodyPr/>
                    <a:lstStyle/>
                    <a:p>
                      <a:pPr algn="ctr"/>
                      <a:r>
                        <a:rPr kumimoji="1" lang="ja-JP" altLang="en-US" sz="1400" dirty="0" smtClean="0"/>
                        <a:t>年月</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部　会</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smtClean="0"/>
                        <a:t>検討内容（案）</a:t>
                      </a:r>
                      <a:endParaRPr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smtClean="0"/>
                        <a:t>その他会議等</a:t>
                      </a:r>
                      <a:endParaRPr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31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4</a:t>
                      </a:r>
                      <a:r>
                        <a:rPr kumimoji="1" lang="ja-JP" altLang="en-US" sz="1800" dirty="0" smtClean="0"/>
                        <a:t>月</a:t>
                      </a:r>
                      <a:endParaRPr kumimoji="1" lang="en-US" altLang="ja-JP" sz="18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7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5</a:t>
                      </a:r>
                      <a:r>
                        <a:rPr kumimoji="1" lang="ja-JP" altLang="en-US" sz="1800" dirty="0" smtClean="0"/>
                        <a:t>月</a:t>
                      </a:r>
                      <a:endParaRPr kumimoji="1" lang="en-US" altLang="ja-JP" sz="18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20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6</a:t>
                      </a:r>
                      <a:r>
                        <a:rPr kumimoji="1" lang="ja-JP" altLang="en-US" sz="1800" dirty="0" smtClean="0"/>
                        <a:t>月</a:t>
                      </a:r>
                      <a:endParaRPr kumimoji="1" lang="en-US" altLang="ja-JP" sz="18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28067">
                <a:tc>
                  <a:txBody>
                    <a:bodyPr/>
                    <a:lstStyle/>
                    <a:p>
                      <a:pPr algn="ctr"/>
                      <a:r>
                        <a:rPr kumimoji="1" lang="en-US" altLang="ja-JP" sz="1800" dirty="0" smtClean="0"/>
                        <a:t>7</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◆第</a:t>
                      </a:r>
                      <a:r>
                        <a:rPr kumimoji="1" lang="en-US" altLang="ja-JP" sz="1600" dirty="0" smtClean="0">
                          <a:solidFill>
                            <a:schemeClr val="tx1"/>
                          </a:solidFill>
                        </a:rPr>
                        <a:t>1</a:t>
                      </a:r>
                      <a:r>
                        <a:rPr kumimoji="1" lang="ja-JP" altLang="en-US" sz="1600" dirty="0" smtClean="0">
                          <a:solidFill>
                            <a:schemeClr val="tx1"/>
                          </a:solidFill>
                        </a:rPr>
                        <a:t>回部会</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　　　　　　　　　　　　　　　　　　　　</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32048">
                <a:tc>
                  <a:txBody>
                    <a:bodyPr/>
                    <a:lstStyle/>
                    <a:p>
                      <a:pPr algn="ctr"/>
                      <a:r>
                        <a:rPr kumimoji="1" lang="en-US" altLang="ja-JP" sz="1800" dirty="0" smtClean="0"/>
                        <a:t>8</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　　</a:t>
                      </a:r>
                      <a:endParaRPr kumimoji="1" lang="zh-TW" altLang="en-US" sz="95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69785">
                <a:tc>
                  <a:txBody>
                    <a:bodyPr/>
                    <a:lstStyle/>
                    <a:p>
                      <a:pPr algn="ctr"/>
                      <a:r>
                        <a:rPr kumimoji="1" lang="en-US" altLang="ja-JP" sz="1800" dirty="0" smtClean="0"/>
                        <a:t>9</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76064">
                <a:tc>
                  <a:txBody>
                    <a:bodyPr/>
                    <a:lstStyle/>
                    <a:p>
                      <a:pPr algn="ctr"/>
                      <a:r>
                        <a:rPr kumimoji="1" lang="en-US" altLang="ja-JP" sz="1800" dirty="0" smtClean="0"/>
                        <a:t>10</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solidFill>
                            <a:schemeClr val="tx1"/>
                          </a:solidFill>
                        </a:rPr>
                        <a:t>◆第</a:t>
                      </a:r>
                      <a:r>
                        <a:rPr kumimoji="1" lang="en-US" altLang="ja-JP" sz="1600" dirty="0" smtClean="0">
                          <a:solidFill>
                            <a:schemeClr val="tx1"/>
                          </a:solidFill>
                        </a:rPr>
                        <a:t>2</a:t>
                      </a:r>
                      <a:r>
                        <a:rPr kumimoji="1" lang="ja-JP" altLang="en-US" sz="1600" smtClean="0">
                          <a:solidFill>
                            <a:schemeClr val="tx1"/>
                          </a:solidFill>
                        </a:rPr>
                        <a:t>回部会</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32048">
                <a:tc>
                  <a:txBody>
                    <a:bodyPr/>
                    <a:lstStyle/>
                    <a:p>
                      <a:pPr algn="ctr"/>
                      <a:r>
                        <a:rPr kumimoji="1" lang="en-US" altLang="ja-JP" sz="1800" dirty="0" smtClean="0"/>
                        <a:t>11</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94311">
                <a:tc>
                  <a:txBody>
                    <a:bodyPr/>
                    <a:lstStyle/>
                    <a:p>
                      <a:pPr algn="ctr"/>
                      <a:r>
                        <a:rPr kumimoji="1" lang="en-US" altLang="ja-JP" sz="1800" dirty="0" smtClean="0"/>
                        <a:t>12</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576064">
                <a:tc>
                  <a:txBody>
                    <a:bodyPr/>
                    <a:lstStyle/>
                    <a:p>
                      <a:pPr algn="ctr"/>
                      <a:r>
                        <a:rPr kumimoji="1" lang="en-US" altLang="ja-JP" sz="1800" dirty="0" smtClean="0"/>
                        <a:t>1</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◆第</a:t>
                      </a:r>
                      <a:r>
                        <a:rPr kumimoji="1" lang="en-US" altLang="ja-JP" sz="1600" dirty="0" smtClean="0">
                          <a:solidFill>
                            <a:schemeClr val="tx1"/>
                          </a:solidFill>
                        </a:rPr>
                        <a:t>3</a:t>
                      </a:r>
                      <a:r>
                        <a:rPr kumimoji="1" lang="ja-JP" altLang="en-US" sz="1600" dirty="0" smtClean="0">
                          <a:solidFill>
                            <a:schemeClr val="tx1"/>
                          </a:solidFill>
                        </a:rPr>
                        <a:t>回部会</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60040">
                <a:tc>
                  <a:txBody>
                    <a:bodyPr/>
                    <a:lstStyle/>
                    <a:p>
                      <a:pPr algn="ctr"/>
                      <a:r>
                        <a:rPr kumimoji="1" lang="en-US" altLang="ja-JP" sz="1800" dirty="0" smtClean="0"/>
                        <a:t>2</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451818">
                <a:tc>
                  <a:txBody>
                    <a:bodyPr/>
                    <a:lstStyle/>
                    <a:p>
                      <a:pPr algn="ctr"/>
                      <a:r>
                        <a:rPr kumimoji="1" lang="en-US" altLang="ja-JP" sz="1800" dirty="0" smtClean="0"/>
                        <a:t>3</a:t>
                      </a:r>
                      <a:r>
                        <a:rPr kumimoji="1" lang="ja-JP" altLang="en-US" sz="1800" dirty="0" smtClean="0"/>
                        <a:t>月</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5" name="下矢印 4"/>
          <p:cNvSpPr/>
          <p:nvPr/>
        </p:nvSpPr>
        <p:spPr>
          <a:xfrm>
            <a:off x="4078854" y="1196752"/>
            <a:ext cx="349130" cy="5468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正方形/長方形 6"/>
          <p:cNvSpPr/>
          <p:nvPr/>
        </p:nvSpPr>
        <p:spPr>
          <a:xfrm>
            <a:off x="2683457" y="4077524"/>
            <a:ext cx="3686790" cy="820207"/>
          </a:xfrm>
          <a:prstGeom prst="rect">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050" dirty="0" smtClean="0">
                <a:solidFill>
                  <a:schemeClr val="tx1"/>
                </a:solidFill>
              </a:rPr>
              <a:t>（国による新カリキュラム確定後）</a:t>
            </a:r>
            <a:endParaRPr lang="en-US" altLang="ja-JP" sz="1050" dirty="0" smtClean="0">
              <a:solidFill>
                <a:schemeClr val="tx1"/>
              </a:solidFill>
            </a:endParaRPr>
          </a:p>
          <a:p>
            <a:r>
              <a:rPr lang="ja-JP" altLang="en-US" sz="1050" dirty="0" smtClean="0">
                <a:solidFill>
                  <a:schemeClr val="tx1"/>
                </a:solidFill>
              </a:rPr>
              <a:t>●報告書案についての審議</a:t>
            </a:r>
            <a:endParaRPr lang="en-US" altLang="ja-JP" sz="1050" dirty="0" smtClean="0">
              <a:solidFill>
                <a:schemeClr val="tx1"/>
              </a:solidFill>
            </a:endParaRPr>
          </a:p>
          <a:p>
            <a:r>
              <a:rPr lang="ja-JP" altLang="en-US" sz="1050" dirty="0">
                <a:solidFill>
                  <a:schemeClr val="tx1"/>
                </a:solidFill>
              </a:rPr>
              <a:t>　</a:t>
            </a:r>
            <a:r>
              <a:rPr lang="ja-JP" altLang="en-US" sz="1050" dirty="0" smtClean="0">
                <a:solidFill>
                  <a:schemeClr val="tx1"/>
                </a:solidFill>
              </a:rPr>
              <a:t>・新カリキュラムに対応し</a:t>
            </a:r>
            <a:r>
              <a:rPr lang="ja-JP" altLang="en-US" sz="1050" dirty="0">
                <a:solidFill>
                  <a:schemeClr val="tx1"/>
                </a:solidFill>
              </a:rPr>
              <a:t>た</a:t>
            </a:r>
            <a:r>
              <a:rPr lang="ja-JP" altLang="en-US" sz="1050" dirty="0" smtClean="0">
                <a:solidFill>
                  <a:schemeClr val="tx1"/>
                </a:solidFill>
              </a:rPr>
              <a:t>修正後の研修案</a:t>
            </a:r>
            <a:endParaRPr lang="en-US" altLang="ja-JP" sz="1050" dirty="0" smtClean="0">
              <a:solidFill>
                <a:schemeClr val="tx1"/>
              </a:solidFill>
            </a:endParaRPr>
          </a:p>
          <a:p>
            <a:r>
              <a:rPr kumimoji="1" lang="ja-JP" altLang="en-US" sz="1050" dirty="0" smtClean="0">
                <a:solidFill>
                  <a:schemeClr val="tx1"/>
                </a:solidFill>
              </a:rPr>
              <a:t>　・</a:t>
            </a:r>
            <a:r>
              <a:rPr lang="zh-TW" altLang="en-US" sz="1050" dirty="0">
                <a:solidFill>
                  <a:schemeClr val="tx1"/>
                </a:solidFill>
              </a:rPr>
              <a:t>相談</a:t>
            </a:r>
            <a:r>
              <a:rPr lang="zh-TW" altLang="en-US" sz="1050" dirty="0" smtClean="0">
                <a:solidFill>
                  <a:schemeClr val="tx1"/>
                </a:solidFill>
              </a:rPr>
              <a:t>支援</a:t>
            </a:r>
            <a:r>
              <a:rPr lang="ja-JP" altLang="en-US" sz="1050" dirty="0" smtClean="0">
                <a:solidFill>
                  <a:schemeClr val="tx1"/>
                </a:solidFill>
              </a:rPr>
              <a:t>専門員</a:t>
            </a:r>
            <a:r>
              <a:rPr lang="zh-TW" altLang="en-US" sz="1050" dirty="0" smtClean="0">
                <a:solidFill>
                  <a:schemeClr val="tx1"/>
                </a:solidFill>
              </a:rPr>
              <a:t>人材育成</a:t>
            </a:r>
            <a:r>
              <a:rPr lang="ja-JP" altLang="en-US" sz="1050" dirty="0" smtClean="0">
                <a:solidFill>
                  <a:schemeClr val="tx1"/>
                </a:solidFill>
              </a:rPr>
              <a:t>ビジョンの修正案</a:t>
            </a:r>
            <a:endParaRPr lang="en-US" altLang="ja-JP" sz="1050" dirty="0" smtClean="0">
              <a:solidFill>
                <a:schemeClr val="tx1"/>
              </a:solidFill>
            </a:endParaRPr>
          </a:p>
          <a:p>
            <a:r>
              <a:rPr kumimoji="1" lang="ja-JP" altLang="en-US" sz="1050" dirty="0">
                <a:solidFill>
                  <a:schemeClr val="tx1"/>
                </a:solidFill>
              </a:rPr>
              <a:t>　</a:t>
            </a:r>
            <a:r>
              <a:rPr kumimoji="1" lang="ja-JP" altLang="en-US" sz="1050" dirty="0" smtClean="0">
                <a:solidFill>
                  <a:schemeClr val="tx1"/>
                </a:solidFill>
              </a:rPr>
              <a:t>・市町村先進事例の報告</a:t>
            </a:r>
            <a:endParaRPr kumimoji="1" lang="ja-JP" altLang="en-US" sz="1050" dirty="0">
              <a:solidFill>
                <a:schemeClr val="tx1"/>
              </a:solidFill>
            </a:endParaRPr>
          </a:p>
        </p:txBody>
      </p:sp>
      <p:sp>
        <p:nvSpPr>
          <p:cNvPr id="8" name="正方形/長方形 7"/>
          <p:cNvSpPr/>
          <p:nvPr/>
        </p:nvSpPr>
        <p:spPr>
          <a:xfrm>
            <a:off x="2713158" y="5448412"/>
            <a:ext cx="3686791" cy="467492"/>
          </a:xfrm>
          <a:prstGeom prst="rect">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050" dirty="0" smtClean="0">
                <a:solidFill>
                  <a:schemeClr val="tx1"/>
                </a:solidFill>
              </a:rPr>
              <a:t>●報告書案の最終審議</a:t>
            </a:r>
            <a:endParaRPr lang="en-US" altLang="ja-JP" sz="1050" dirty="0" smtClean="0">
              <a:solidFill>
                <a:schemeClr val="tx1"/>
              </a:solidFill>
            </a:endParaRPr>
          </a:p>
          <a:p>
            <a:r>
              <a:rPr lang="ja-JP" altLang="en-US" sz="1050" dirty="0">
                <a:solidFill>
                  <a:srgbClr val="FF0000"/>
                </a:solidFill>
              </a:rPr>
              <a:t>　</a:t>
            </a:r>
            <a:r>
              <a:rPr kumimoji="1" lang="ja-JP" altLang="en-US" sz="1050" dirty="0" smtClean="0">
                <a:solidFill>
                  <a:schemeClr val="tx1"/>
                </a:solidFill>
              </a:rPr>
              <a:t>・報告書（案）のまとめ</a:t>
            </a:r>
            <a:endParaRPr kumimoji="1" lang="ja-JP" altLang="en-US" sz="1200" dirty="0">
              <a:solidFill>
                <a:schemeClr val="tx1"/>
              </a:solidFill>
            </a:endParaRPr>
          </a:p>
        </p:txBody>
      </p:sp>
      <p:sp>
        <p:nvSpPr>
          <p:cNvPr id="9" name="正方形/長方形 8"/>
          <p:cNvSpPr/>
          <p:nvPr/>
        </p:nvSpPr>
        <p:spPr>
          <a:xfrm>
            <a:off x="1271569" y="6089107"/>
            <a:ext cx="5212286" cy="274275"/>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nchorCtr="0"/>
          <a:lstStyle/>
          <a:p>
            <a:pPr algn="ctr"/>
            <a:r>
              <a:rPr lang="ja-JP" altLang="en-US" sz="1200" b="1" dirty="0" smtClean="0">
                <a:solidFill>
                  <a:schemeClr val="tx1"/>
                </a:solidFill>
              </a:rPr>
              <a:t>報告書とりまとめ　　（市町村等への通知、ホームページ等での周知</a:t>
            </a:r>
            <a:r>
              <a:rPr lang="ja-JP" altLang="en-US" sz="1200" dirty="0" smtClean="0">
                <a:solidFill>
                  <a:schemeClr val="tx1"/>
                </a:solidFill>
              </a:rPr>
              <a:t>）</a:t>
            </a:r>
            <a:endParaRPr lang="en-US" altLang="ja-JP" sz="1200" dirty="0" smtClean="0">
              <a:solidFill>
                <a:schemeClr val="tx1"/>
              </a:solidFill>
            </a:endParaRP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2</a:t>
            </a:fld>
            <a:endParaRPr kumimoji="1" lang="ja-JP" altLang="en-US" dirty="0"/>
          </a:p>
        </p:txBody>
      </p:sp>
      <p:sp>
        <p:nvSpPr>
          <p:cNvPr id="13" name="テキスト ボックス 12"/>
          <p:cNvSpPr txBox="1"/>
          <p:nvPr/>
        </p:nvSpPr>
        <p:spPr>
          <a:xfrm>
            <a:off x="323528" y="260648"/>
            <a:ext cx="8496944"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sz="2400" b="1" dirty="0" smtClean="0">
                <a:latin typeface="+mn-ea"/>
              </a:rPr>
              <a:t>　令和元年度ケアマネジメント推進部会スケジュール（案）</a:t>
            </a:r>
            <a:r>
              <a:rPr lang="ja-JP" altLang="en-US" sz="2400" b="1" dirty="0">
                <a:latin typeface="+mn-ea"/>
              </a:rPr>
              <a:t>　</a:t>
            </a:r>
          </a:p>
        </p:txBody>
      </p:sp>
      <p:sp>
        <p:nvSpPr>
          <p:cNvPr id="17" name="正方形/長方形 16"/>
          <p:cNvSpPr/>
          <p:nvPr/>
        </p:nvSpPr>
        <p:spPr>
          <a:xfrm>
            <a:off x="2843809" y="1493863"/>
            <a:ext cx="3312367" cy="558331"/>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1050" dirty="0" smtClean="0">
              <a:solidFill>
                <a:schemeClr val="tx1"/>
              </a:solidFill>
            </a:endParaRPr>
          </a:p>
          <a:p>
            <a:r>
              <a:rPr kumimoji="1" lang="en-US" altLang="ja-JP" sz="1050" dirty="0" smtClean="0">
                <a:solidFill>
                  <a:schemeClr val="tx1"/>
                </a:solidFill>
              </a:rPr>
              <a:t>【</a:t>
            </a:r>
            <a:r>
              <a:rPr kumimoji="1" lang="ja-JP" altLang="en-US" sz="1050" dirty="0" smtClean="0">
                <a:solidFill>
                  <a:schemeClr val="tx1"/>
                </a:solidFill>
              </a:rPr>
              <a:t>事務局</a:t>
            </a:r>
            <a:r>
              <a:rPr kumimoji="1" lang="en-US" altLang="ja-JP" sz="1050" dirty="0" smtClean="0">
                <a:solidFill>
                  <a:schemeClr val="tx1"/>
                </a:solidFill>
              </a:rPr>
              <a:t>】</a:t>
            </a:r>
          </a:p>
          <a:p>
            <a:r>
              <a:rPr lang="ja-JP" altLang="en-US" sz="1050" dirty="0">
                <a:solidFill>
                  <a:schemeClr val="tx1"/>
                </a:solidFill>
              </a:rPr>
              <a:t>　・</a:t>
            </a:r>
            <a:r>
              <a:rPr lang="ja-JP" altLang="en-US" sz="1050" dirty="0" smtClean="0">
                <a:solidFill>
                  <a:schemeClr val="tx1"/>
                </a:solidFill>
              </a:rPr>
              <a:t>市町村</a:t>
            </a:r>
            <a:r>
              <a:rPr lang="zh-TW" altLang="en-US" sz="1050" dirty="0">
                <a:solidFill>
                  <a:schemeClr val="tx1"/>
                </a:solidFill>
              </a:rPr>
              <a:t>相談支援実施状況</a:t>
            </a:r>
            <a:r>
              <a:rPr lang="zh-TW" altLang="en-US" sz="1050" dirty="0" smtClean="0">
                <a:solidFill>
                  <a:schemeClr val="tx1"/>
                </a:solidFill>
              </a:rPr>
              <a:t>調査</a:t>
            </a:r>
            <a:r>
              <a:rPr lang="ja-JP" altLang="en-US" sz="1050" dirty="0" smtClean="0">
                <a:solidFill>
                  <a:schemeClr val="tx1"/>
                </a:solidFill>
              </a:rPr>
              <a:t>実施</a:t>
            </a:r>
            <a:endParaRPr lang="en-US" altLang="ja-JP" sz="1050" dirty="0">
              <a:solidFill>
                <a:schemeClr val="tx1"/>
              </a:solidFill>
            </a:endParaRPr>
          </a:p>
          <a:p>
            <a:r>
              <a:rPr kumimoji="1" lang="ja-JP" altLang="en-US" sz="1050" dirty="0" smtClean="0">
                <a:solidFill>
                  <a:schemeClr val="tx1"/>
                </a:solidFill>
              </a:rPr>
              <a:t>　</a:t>
            </a:r>
            <a:endParaRPr lang="en-US" altLang="ja-JP" sz="1050" dirty="0" smtClean="0">
              <a:solidFill>
                <a:schemeClr val="tx1"/>
              </a:solidFill>
            </a:endParaRPr>
          </a:p>
        </p:txBody>
      </p:sp>
      <p:sp>
        <p:nvSpPr>
          <p:cNvPr id="14" name="角丸四角形 13"/>
          <p:cNvSpPr/>
          <p:nvPr/>
        </p:nvSpPr>
        <p:spPr>
          <a:xfrm>
            <a:off x="6732240" y="3319147"/>
            <a:ext cx="1445128" cy="75837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smtClean="0">
                <a:solidFill>
                  <a:schemeClr val="tx1"/>
                </a:solidFill>
                <a:latin typeface="+mn-ea"/>
              </a:rPr>
              <a:t>国における相談支援従事者指導者養成研修の開催（令和元年</a:t>
            </a:r>
            <a:r>
              <a:rPr lang="en-US" altLang="ja-JP" sz="900" dirty="0" smtClean="0">
                <a:solidFill>
                  <a:schemeClr val="tx1"/>
                </a:solidFill>
                <a:latin typeface="+mn-ea"/>
              </a:rPr>
              <a:t>9</a:t>
            </a:r>
            <a:r>
              <a:rPr lang="ja-JP" altLang="en-US" sz="900" dirty="0" smtClean="0">
                <a:solidFill>
                  <a:schemeClr val="tx1"/>
                </a:solidFill>
                <a:latin typeface="+mn-ea"/>
              </a:rPr>
              <a:t>月</a:t>
            </a:r>
            <a:r>
              <a:rPr lang="en-US" altLang="ja-JP" sz="900" dirty="0" smtClean="0">
                <a:solidFill>
                  <a:schemeClr val="tx1"/>
                </a:solidFill>
                <a:latin typeface="+mn-ea"/>
              </a:rPr>
              <a:t>11</a:t>
            </a:r>
            <a:r>
              <a:rPr lang="ja-JP" altLang="en-US" sz="900" dirty="0" smtClean="0">
                <a:solidFill>
                  <a:schemeClr val="tx1"/>
                </a:solidFill>
                <a:latin typeface="+mn-ea"/>
              </a:rPr>
              <a:t>日～</a:t>
            </a:r>
            <a:r>
              <a:rPr lang="en-US" altLang="ja-JP" sz="900" dirty="0" smtClean="0">
                <a:solidFill>
                  <a:schemeClr val="tx1"/>
                </a:solidFill>
                <a:latin typeface="+mn-ea"/>
              </a:rPr>
              <a:t>9</a:t>
            </a:r>
            <a:r>
              <a:rPr lang="ja-JP" altLang="en-US" sz="900" dirty="0" smtClean="0">
                <a:solidFill>
                  <a:schemeClr val="tx1"/>
                </a:solidFill>
                <a:latin typeface="+mn-ea"/>
              </a:rPr>
              <a:t>月</a:t>
            </a:r>
            <a:r>
              <a:rPr lang="en-US" altLang="ja-JP" sz="900" dirty="0" smtClean="0">
                <a:solidFill>
                  <a:schemeClr val="tx1"/>
                </a:solidFill>
                <a:latin typeface="+mn-ea"/>
              </a:rPr>
              <a:t>13</a:t>
            </a:r>
            <a:r>
              <a:rPr lang="ja-JP" altLang="en-US" sz="900" dirty="0" smtClean="0">
                <a:solidFill>
                  <a:schemeClr val="tx1"/>
                </a:solidFill>
                <a:latin typeface="+mn-ea"/>
              </a:rPr>
              <a:t>日）</a:t>
            </a:r>
            <a:endParaRPr lang="ja-JP" altLang="en-US" sz="900" dirty="0">
              <a:solidFill>
                <a:schemeClr val="tx1"/>
              </a:solidFill>
              <a:latin typeface="+mn-ea"/>
            </a:endParaRPr>
          </a:p>
        </p:txBody>
      </p:sp>
      <p:sp>
        <p:nvSpPr>
          <p:cNvPr id="18" name="ストライプ矢印 17"/>
          <p:cNvSpPr/>
          <p:nvPr/>
        </p:nvSpPr>
        <p:spPr>
          <a:xfrm rot="5400000">
            <a:off x="6892109" y="2516692"/>
            <a:ext cx="3024334" cy="384457"/>
          </a:xfrm>
          <a:prstGeom prst="stripedRightArrow">
            <a:avLst>
              <a:gd name="adj1" fmla="val 69861"/>
              <a:gd name="adj2" fmla="val 52483"/>
            </a:avLst>
          </a:prstGeom>
        </p:spPr>
        <p:style>
          <a:lnRef idx="2">
            <a:schemeClr val="accent6"/>
          </a:lnRef>
          <a:fillRef idx="1">
            <a:schemeClr val="lt1"/>
          </a:fillRef>
          <a:effectRef idx="0">
            <a:schemeClr val="accent6"/>
          </a:effectRef>
          <a:fontRef idx="minor">
            <a:schemeClr val="dk1"/>
          </a:fontRef>
        </p:style>
        <p:txBody>
          <a:bodyPr vert="vert270" rtlCol="0" anchor="ctr"/>
          <a:lstStyle/>
          <a:p>
            <a:pPr algn="ctr"/>
            <a:r>
              <a:rPr lang="ja-JP" altLang="en-US" sz="900" dirty="0"/>
              <a:t>国</a:t>
            </a:r>
            <a:r>
              <a:rPr lang="ja-JP" altLang="en-US" sz="900" dirty="0" smtClean="0"/>
              <a:t>で検討会を実施後研修カリキュラム確定</a:t>
            </a:r>
            <a:endParaRPr lang="en-US" altLang="ja-JP" sz="900" dirty="0" smtClean="0"/>
          </a:p>
          <a:p>
            <a:pPr algn="ctr"/>
            <a:endParaRPr kumimoji="1" lang="ja-JP" altLang="en-US" sz="900" dirty="0"/>
          </a:p>
        </p:txBody>
      </p:sp>
      <p:sp>
        <p:nvSpPr>
          <p:cNvPr id="19" name="正方形/長方形 18"/>
          <p:cNvSpPr/>
          <p:nvPr/>
        </p:nvSpPr>
        <p:spPr>
          <a:xfrm>
            <a:off x="2809130" y="3255368"/>
            <a:ext cx="3312367" cy="579213"/>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1050" dirty="0" smtClean="0">
              <a:solidFill>
                <a:schemeClr val="tx1"/>
              </a:solidFill>
            </a:endParaRPr>
          </a:p>
          <a:p>
            <a:r>
              <a:rPr kumimoji="1" lang="en-US" altLang="ja-JP" sz="1050" dirty="0" smtClean="0">
                <a:solidFill>
                  <a:schemeClr val="tx1"/>
                </a:solidFill>
              </a:rPr>
              <a:t>【</a:t>
            </a:r>
            <a:r>
              <a:rPr kumimoji="1" lang="ja-JP" altLang="en-US" sz="1050" dirty="0" smtClean="0">
                <a:solidFill>
                  <a:schemeClr val="tx1"/>
                </a:solidFill>
              </a:rPr>
              <a:t>事務局</a:t>
            </a:r>
            <a:r>
              <a:rPr kumimoji="1" lang="en-US" altLang="ja-JP" sz="1050" dirty="0" smtClean="0">
                <a:solidFill>
                  <a:schemeClr val="tx1"/>
                </a:solidFill>
              </a:rPr>
              <a:t>】</a:t>
            </a:r>
          </a:p>
          <a:p>
            <a:r>
              <a:rPr lang="ja-JP" altLang="en-US" sz="1050" dirty="0" smtClean="0">
                <a:solidFill>
                  <a:schemeClr val="tx1"/>
                </a:solidFill>
              </a:rPr>
              <a:t>　・市町村ヒアリング、調査により市町村先進事例集約</a:t>
            </a:r>
            <a:endParaRPr lang="en-US" altLang="ja-JP" sz="1050" dirty="0" smtClean="0">
              <a:solidFill>
                <a:schemeClr val="tx1"/>
              </a:solidFill>
            </a:endParaRPr>
          </a:p>
          <a:p>
            <a:r>
              <a:rPr kumimoji="1" lang="ja-JP" altLang="en-US" sz="1050" dirty="0" smtClean="0">
                <a:solidFill>
                  <a:schemeClr val="tx1"/>
                </a:solidFill>
              </a:rPr>
              <a:t>　</a:t>
            </a:r>
            <a:endParaRPr lang="en-US" altLang="ja-JP" sz="1050" dirty="0" smtClean="0">
              <a:solidFill>
                <a:schemeClr val="tx1"/>
              </a:solidFill>
            </a:endParaRPr>
          </a:p>
        </p:txBody>
      </p:sp>
      <p:sp>
        <p:nvSpPr>
          <p:cNvPr id="20" name="正方形/長方形 19"/>
          <p:cNvSpPr/>
          <p:nvPr/>
        </p:nvSpPr>
        <p:spPr>
          <a:xfrm>
            <a:off x="2678440" y="2407718"/>
            <a:ext cx="3696822" cy="720079"/>
          </a:xfrm>
          <a:prstGeom prst="rect">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050" dirty="0" smtClean="0">
                <a:solidFill>
                  <a:schemeClr val="tx1"/>
                </a:solidFill>
              </a:rPr>
              <a:t>●令和元年度　検討テーマ、方向性についての審議</a:t>
            </a:r>
            <a:endParaRPr kumimoji="1" lang="en-US" altLang="ja-JP" sz="1050" dirty="0" smtClean="0">
              <a:solidFill>
                <a:schemeClr val="tx1"/>
              </a:solidFill>
            </a:endParaRPr>
          </a:p>
          <a:p>
            <a:r>
              <a:rPr lang="ja-JP" altLang="en-US" sz="1050" dirty="0" smtClean="0">
                <a:solidFill>
                  <a:schemeClr val="tx1"/>
                </a:solidFill>
              </a:rPr>
              <a:t>　・部会での検討事項</a:t>
            </a:r>
            <a:endParaRPr lang="en-US" altLang="ja-JP" sz="1050" dirty="0" smtClean="0">
              <a:solidFill>
                <a:schemeClr val="tx1"/>
              </a:solidFill>
            </a:endParaRPr>
          </a:p>
          <a:p>
            <a:r>
              <a:rPr lang="ja-JP" altLang="en-US" sz="1050" dirty="0">
                <a:solidFill>
                  <a:schemeClr val="tx1"/>
                </a:solidFill>
              </a:rPr>
              <a:t>　</a:t>
            </a:r>
            <a:r>
              <a:rPr lang="ja-JP" altLang="en-US" sz="1050" dirty="0" smtClean="0">
                <a:solidFill>
                  <a:schemeClr val="tx1"/>
                </a:solidFill>
              </a:rPr>
              <a:t>・市町村相談支援実施状況調査の</a:t>
            </a:r>
            <a:r>
              <a:rPr lang="ja-JP" altLang="en-US" sz="1050" dirty="0">
                <a:solidFill>
                  <a:schemeClr val="tx1"/>
                </a:solidFill>
              </a:rPr>
              <a:t>報告</a:t>
            </a:r>
            <a:endParaRPr lang="en-US" altLang="ja-JP" sz="1050" dirty="0" smtClean="0">
              <a:solidFill>
                <a:schemeClr val="tx1"/>
              </a:solidFill>
            </a:endParaRPr>
          </a:p>
          <a:p>
            <a:r>
              <a:rPr lang="ja-JP" altLang="en-US" sz="1050" dirty="0">
                <a:solidFill>
                  <a:schemeClr val="tx1"/>
                </a:solidFill>
              </a:rPr>
              <a:t>　</a:t>
            </a:r>
            <a:r>
              <a:rPr lang="ja-JP" altLang="en-US" sz="1050" dirty="0" smtClean="0">
                <a:solidFill>
                  <a:schemeClr val="tx1"/>
                </a:solidFill>
              </a:rPr>
              <a:t>・報告書の方向性</a:t>
            </a:r>
            <a:endParaRPr kumimoji="1" lang="en-US" altLang="ja-JP" sz="1050" dirty="0" smtClean="0">
              <a:solidFill>
                <a:schemeClr val="tx1"/>
              </a:solidFill>
            </a:endParaRPr>
          </a:p>
        </p:txBody>
      </p:sp>
    </p:spTree>
    <p:extLst>
      <p:ext uri="{BB962C8B-B14F-4D97-AF65-F5344CB8AC3E}">
        <p14:creationId xmlns:p14="http://schemas.microsoft.com/office/powerpoint/2010/main" val="3661720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4491</TotalTime>
  <Words>141</Words>
  <Application>Microsoft Office PowerPoint</Application>
  <PresentationFormat>画面に合わせる (4:3)</PresentationFormat>
  <Paragraphs>76</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新細明體</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2018-07-06T04:34:15Z</cp:lastPrinted>
  <dcterms:created xsi:type="dcterms:W3CDTF">2014-05-26T00:08:15Z</dcterms:created>
  <dcterms:modified xsi:type="dcterms:W3CDTF">2019-07-25T03:22:33Z</dcterms:modified>
</cp:coreProperties>
</file>