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78" r:id="rId4"/>
    <p:sldId id="258" r:id="rId5"/>
    <p:sldId id="259" r:id="rId6"/>
    <p:sldId id="261" r:id="rId7"/>
    <p:sldId id="262" r:id="rId8"/>
    <p:sldId id="263" r:id="rId9"/>
    <p:sldId id="264" r:id="rId10"/>
    <p:sldId id="265" r:id="rId11"/>
    <p:sldId id="266" r:id="rId12"/>
    <p:sldId id="267" r:id="rId13"/>
    <p:sldId id="279" r:id="rId14"/>
    <p:sldId id="268" r:id="rId15"/>
    <p:sldId id="269" r:id="rId16"/>
    <p:sldId id="270" r:id="rId17"/>
    <p:sldId id="271" r:id="rId18"/>
    <p:sldId id="272" r:id="rId19"/>
    <p:sldId id="299" r:id="rId20"/>
    <p:sldId id="300" r:id="rId21"/>
    <p:sldId id="273" r:id="rId22"/>
    <p:sldId id="301" r:id="rId23"/>
    <p:sldId id="303" r:id="rId24"/>
    <p:sldId id="302" r:id="rId25"/>
    <p:sldId id="304" r:id="rId26"/>
    <p:sldId id="305" r:id="rId27"/>
    <p:sldId id="306" r:id="rId28"/>
    <p:sldId id="293" r:id="rId29"/>
    <p:sldId id="296" r:id="rId30"/>
    <p:sldId id="292" r:id="rId31"/>
    <p:sldId id="291" r:id="rId32"/>
    <p:sldId id="294" r:id="rId33"/>
    <p:sldId id="307" r:id="rId34"/>
    <p:sldId id="309" r:id="rId35"/>
    <p:sldId id="308" r:id="rId36"/>
    <p:sldId id="276" r:id="rId37"/>
    <p:sldId id="277" r:id="rId3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加川　幸弘" initials="加川　幸弘" lastIdx="2" clrIdx="0">
    <p:extLst>
      <p:ext uri="{19B8F6BF-5375-455C-9EA6-DF929625EA0E}">
        <p15:presenceInfo xmlns:p15="http://schemas.microsoft.com/office/powerpoint/2012/main" userId="S::KagawaYuki@lan.pref.osaka.jp::69f3c6d2-5131-4ded-bc7e-1267d17014d6" providerId="AD"/>
      </p:ext>
    </p:extLst>
  </p:cmAuthor>
  <p:cmAuthor id="2" name="加川　幸弘" initials="加川　幸弘 [2]" lastIdx="1" clrIdx="1">
    <p:extLst>
      <p:ext uri="{19B8F6BF-5375-455C-9EA6-DF929625EA0E}">
        <p15:presenceInfo xmlns:p15="http://schemas.microsoft.com/office/powerpoint/2012/main" userId="S-1-5-21-161959346-1900351369-444732941-73610" providerId="AD"/>
      </p:ext>
    </p:extLst>
  </p:cmAuthor>
  <p:cmAuthor id="3" name="裏門　幸起子" initials="裏門　幸起子" lastIdx="1" clrIdx="2">
    <p:extLst>
      <p:ext uri="{19B8F6BF-5375-455C-9EA6-DF929625EA0E}">
        <p15:presenceInfo xmlns:p15="http://schemas.microsoft.com/office/powerpoint/2012/main" userId="S-1-5-21-161959346-1900351369-444732941-75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1" autoAdjust="0"/>
    <p:restoredTop sz="94660"/>
  </p:normalViewPr>
  <p:slideViewPr>
    <p:cSldViewPr snapToGrid="0">
      <p:cViewPr varScale="1">
        <p:scale>
          <a:sx n="77" d="100"/>
          <a:sy n="77"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248681440131717"/>
          <c:y val="0.23231767542722193"/>
          <c:w val="0.74529544991131347"/>
          <c:h val="0.68177168113271058"/>
        </c:manualLayout>
      </c:layout>
      <c:barChart>
        <c:barDir val="bar"/>
        <c:grouping val="percentStacked"/>
        <c:varyColors val="0"/>
        <c:ser>
          <c:idx val="0"/>
          <c:order val="0"/>
          <c:tx>
            <c:strRef>
              <c:f>'[【大阪府グラフ編集】強行実態調査票.xlsx]比較 (2)'!$B$28</c:f>
              <c:strCache>
                <c:ptCount val="1"/>
                <c:pt idx="0">
                  <c:v>在宅</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'[【大阪府グラフ編集】強行実態調査票.xlsx]比較 (2)'!$A$29:$A$30</c:f>
              <c:strCache>
                <c:ptCount val="2"/>
                <c:pt idx="0">
                  <c:v>泉佐野市・田尻町</c:v>
                </c:pt>
                <c:pt idx="1">
                  <c:v>大阪府
（政令市含む）</c:v>
                </c:pt>
              </c:strCache>
            </c:strRef>
          </c:cat>
          <c:val>
            <c:numRef>
              <c:f>'[【大阪府グラフ編集】強行実態調査票.xlsx]比較 (2)'!$B$29:$B$30</c:f>
              <c:numCache>
                <c:formatCode>0.0%</c:formatCode>
                <c:ptCount val="2"/>
                <c:pt idx="0">
                  <c:v>0.4</c:v>
                </c:pt>
                <c:pt idx="1">
                  <c:v>0.51139676649880728</c:v>
                </c:pt>
              </c:numCache>
            </c:numRef>
          </c:val>
          <c:extLst>
            <c:ext xmlns:c16="http://schemas.microsoft.com/office/drawing/2014/chart" uri="{C3380CC4-5D6E-409C-BE32-E72D297353CC}">
              <c16:uniqueId val="{00000000-A358-42D9-BBAE-92E43DEACF41}"/>
            </c:ext>
          </c:extLst>
        </c:ser>
        <c:ser>
          <c:idx val="1"/>
          <c:order val="1"/>
          <c:tx>
            <c:strRef>
              <c:f>'[【大阪府グラフ編集】強行実態調査票.xlsx]比較 (2)'!$C$28</c:f>
              <c:strCache>
                <c:ptCount val="1"/>
                <c:pt idx="0">
                  <c:v>グループホーム</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'[【大阪府グラフ編集】強行実態調査票.xlsx]比較 (2)'!$A$29:$A$30</c:f>
              <c:strCache>
                <c:ptCount val="2"/>
                <c:pt idx="0">
                  <c:v>泉佐野市・田尻町</c:v>
                </c:pt>
                <c:pt idx="1">
                  <c:v>大阪府
（政令市含む）</c:v>
                </c:pt>
              </c:strCache>
            </c:strRef>
          </c:cat>
          <c:val>
            <c:numRef>
              <c:f>'[【大阪府グラフ編集】強行実態調査票.xlsx]比較 (2)'!$C$29:$C$30</c:f>
              <c:numCache>
                <c:formatCode>0.0%</c:formatCode>
                <c:ptCount val="2"/>
                <c:pt idx="0">
                  <c:v>0.12</c:v>
                </c:pt>
                <c:pt idx="1">
                  <c:v>0.20951497482109727</c:v>
                </c:pt>
              </c:numCache>
            </c:numRef>
          </c:val>
          <c:extLst>
            <c:ext xmlns:c16="http://schemas.microsoft.com/office/drawing/2014/chart" uri="{C3380CC4-5D6E-409C-BE32-E72D297353CC}">
              <c16:uniqueId val="{00000001-A358-42D9-BBAE-92E43DEACF41}"/>
            </c:ext>
          </c:extLst>
        </c:ser>
        <c:ser>
          <c:idx val="2"/>
          <c:order val="2"/>
          <c:tx>
            <c:strRef>
              <c:f>'[【大阪府グラフ編集】強行実態調査票.xlsx]比較 (2)'!$D$28</c:f>
              <c:strCache>
                <c:ptCount val="1"/>
                <c:pt idx="0">
                  <c:v>入所施設</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'[【大阪府グラフ編集】強行実態調査票.xlsx]比較 (2)'!$A$29:$A$30</c:f>
              <c:strCache>
                <c:ptCount val="2"/>
                <c:pt idx="0">
                  <c:v>泉佐野市・田尻町</c:v>
                </c:pt>
                <c:pt idx="1">
                  <c:v>大阪府
（政令市含む）</c:v>
                </c:pt>
              </c:strCache>
            </c:strRef>
          </c:cat>
          <c:val>
            <c:numRef>
              <c:f>'[【大阪府グラフ編集】強行実態調査票.xlsx]比較 (2)'!$D$29:$D$30</c:f>
              <c:numCache>
                <c:formatCode>0.0%</c:formatCode>
                <c:ptCount val="2"/>
                <c:pt idx="0">
                  <c:v>0.48</c:v>
                </c:pt>
                <c:pt idx="1">
                  <c:v>0.26093294460641397</c:v>
                </c:pt>
              </c:numCache>
            </c:numRef>
          </c:val>
          <c:extLst>
            <c:ext xmlns:c16="http://schemas.microsoft.com/office/drawing/2014/chart" uri="{C3380CC4-5D6E-409C-BE32-E72D297353CC}">
              <c16:uniqueId val="{00000002-A358-42D9-BBAE-92E43DEACF41}"/>
            </c:ext>
          </c:extLst>
        </c:ser>
        <c:ser>
          <c:idx val="3"/>
          <c:order val="3"/>
          <c:tx>
            <c:strRef>
              <c:f>'[【大阪府グラフ編集】強行実態調査票.xlsx]比較 (2)'!$E$28</c:f>
              <c:strCache>
                <c:ptCount val="1"/>
                <c:pt idx="0">
                  <c:v>その他</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'[【大阪府グラフ編集】強行実態調査票.xlsx]比較 (2)'!$A$29:$A$30</c:f>
              <c:strCache>
                <c:ptCount val="2"/>
                <c:pt idx="0">
                  <c:v>泉佐野市・田尻町</c:v>
                </c:pt>
                <c:pt idx="1">
                  <c:v>大阪府
（政令市含む）</c:v>
                </c:pt>
              </c:strCache>
            </c:strRef>
          </c:cat>
          <c:val>
            <c:numRef>
              <c:f>'[【大阪府グラフ編集】強行実態調査票.xlsx]比較 (2)'!$E$29:$E$30</c:f>
              <c:numCache>
                <c:formatCode>0.0%</c:formatCode>
                <c:ptCount val="2"/>
                <c:pt idx="0">
                  <c:v>0</c:v>
                </c:pt>
                <c:pt idx="1">
                  <c:v>1.8155314073681421E-2</c:v>
                </c:pt>
              </c:numCache>
            </c:numRef>
          </c:val>
          <c:extLst>
            <c:ext xmlns:c16="http://schemas.microsoft.com/office/drawing/2014/chart" uri="{C3380CC4-5D6E-409C-BE32-E72D297353CC}">
              <c16:uniqueId val="{00000003-A358-42D9-BBAE-92E43DEACF41}"/>
            </c:ext>
          </c:extLst>
        </c:ser>
        <c:dLbls>
          <c:showLegendKey val="0"/>
          <c:showVal val="1"/>
          <c:showCatName val="0"/>
          <c:showSerName val="0"/>
          <c:showPercent val="0"/>
          <c:showBubbleSize val="0"/>
        </c:dLbls>
        <c:gapWidth val="95"/>
        <c:overlap val="100"/>
        <c:axId val="66367872"/>
        <c:axId val="66369408"/>
      </c:barChart>
      <c:catAx>
        <c:axId val="66367872"/>
        <c:scaling>
          <c:orientation val="maxMin"/>
        </c:scaling>
        <c:delete val="0"/>
        <c:axPos val="l"/>
        <c:numFmt formatCode="General" sourceLinked="0"/>
        <c:majorTickMark val="none"/>
        <c:minorTickMark val="none"/>
        <c:tickLblPos val="nextTo"/>
        <c:txPr>
          <a:bodyPr/>
          <a:lstStyle/>
          <a:p>
            <a:pPr>
              <a:defRPr>
                <a:latin typeface="+mn-ea"/>
                <a:ea typeface="+mn-ea"/>
              </a:defRPr>
            </a:pPr>
            <a:endParaRPr lang="ja-JP"/>
          </a:p>
        </c:txPr>
        <c:crossAx val="66369408"/>
        <c:crosses val="autoZero"/>
        <c:auto val="1"/>
        <c:lblAlgn val="ctr"/>
        <c:lblOffset val="100"/>
        <c:noMultiLvlLbl val="0"/>
      </c:catAx>
      <c:valAx>
        <c:axId val="66369408"/>
        <c:scaling>
          <c:orientation val="minMax"/>
        </c:scaling>
        <c:delete val="1"/>
        <c:axPos val="t"/>
        <c:majorGridlines/>
        <c:numFmt formatCode="0%" sourceLinked="1"/>
        <c:majorTickMark val="out"/>
        <c:minorTickMark val="none"/>
        <c:tickLblPos val="nextTo"/>
        <c:crossAx val="66367872"/>
        <c:crosses val="autoZero"/>
        <c:crossBetween val="between"/>
      </c:valAx>
    </c:plotArea>
    <c:legend>
      <c:legendPos val="t"/>
      <c:layout>
        <c:manualLayout>
          <c:xMode val="edge"/>
          <c:yMode val="edge"/>
          <c:x val="0.19352464735226216"/>
          <c:y val="5.7595086879031504E-2"/>
          <c:w val="0.51304847627372685"/>
          <c:h val="9.7745519363915456E-2"/>
        </c:manualLayout>
      </c:layout>
      <c:overlay val="0"/>
      <c:txPr>
        <a:bodyPr/>
        <a:lstStyle/>
        <a:p>
          <a:pPr>
            <a:defRPr>
              <a:latin typeface="+mn-ea"/>
              <a:ea typeface="+mn-ea"/>
            </a:defRPr>
          </a:pPr>
          <a:endParaRPr lang="ja-JP"/>
        </a:p>
      </c:txPr>
    </c:legend>
    <c:plotVisOnly val="1"/>
    <c:dispBlanksAs val="gap"/>
    <c:showDLblsOverMax val="0"/>
  </c:chart>
  <c:spPr>
    <a:ln>
      <a:solidFill>
        <a:schemeClr val="tx1"/>
      </a:solidFill>
    </a:ln>
  </c:spPr>
  <c:txPr>
    <a:bodyPr/>
    <a:lstStyle/>
    <a:p>
      <a:pPr>
        <a:defRPr>
          <a:latin typeface="ＭＳ Ｐゴシック" panose="020B0600070205080204" pitchFamily="50" charset="-128"/>
          <a:ea typeface="ＭＳ Ｐゴシック" panose="020B0600070205080204" pitchFamily="50" charset="-128"/>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557566587637844"/>
          <c:y val="0.24600193997489445"/>
          <c:w val="0.81493563045229434"/>
          <c:h val="0.69234166381376239"/>
        </c:manualLayout>
      </c:layout>
      <c:barChart>
        <c:barDir val="bar"/>
        <c:grouping val="stacked"/>
        <c:varyColors val="0"/>
        <c:ser>
          <c:idx val="0"/>
          <c:order val="0"/>
          <c:tx>
            <c:strRef>
              <c:f>パワーポイント用!$B$21</c:f>
              <c:strCache>
                <c:ptCount val="1"/>
                <c:pt idx="0">
                  <c:v>在宅</c:v>
                </c:pt>
              </c:strCache>
            </c:strRef>
          </c:tx>
          <c:spPr>
            <a:gradFill rotWithShape="1">
              <a:gsLst>
                <a:gs pos="0">
                  <a:schemeClr val="accent2">
                    <a:shade val="58000"/>
                    <a:lumMod val="110000"/>
                    <a:satMod val="105000"/>
                    <a:tint val="67000"/>
                  </a:schemeClr>
                </a:gs>
                <a:gs pos="50000">
                  <a:schemeClr val="accent2">
                    <a:shade val="58000"/>
                    <a:lumMod val="105000"/>
                    <a:satMod val="103000"/>
                    <a:tint val="73000"/>
                  </a:schemeClr>
                </a:gs>
                <a:gs pos="100000">
                  <a:schemeClr val="accent2">
                    <a:shade val="58000"/>
                    <a:lumMod val="105000"/>
                    <a:satMod val="109000"/>
                    <a:tint val="81000"/>
                  </a:schemeClr>
                </a:gs>
              </a:gsLst>
              <a:lin ang="5400000" scaled="0"/>
            </a:gradFill>
            <a:ln w="9525" cap="flat" cmpd="sng" algn="ctr">
              <a:solidFill>
                <a:schemeClr val="accent2">
                  <a:shade val="58000"/>
                  <a:shade val="95000"/>
                </a:schemeClr>
              </a:solidFill>
              <a:round/>
            </a:ln>
            <a:effectLst/>
          </c:spPr>
          <c:invertIfNegative val="0"/>
          <c:dPt>
            <c:idx val="1"/>
            <c:invertIfNegative val="0"/>
            <c:bubble3D val="0"/>
            <c:spPr>
              <a:gradFill rotWithShape="1">
                <a:gsLst>
                  <a:gs pos="0">
                    <a:schemeClr val="accent2">
                      <a:shade val="58000"/>
                      <a:lumMod val="110000"/>
                      <a:satMod val="105000"/>
                      <a:tint val="67000"/>
                    </a:schemeClr>
                  </a:gs>
                  <a:gs pos="50000">
                    <a:schemeClr val="accent2">
                      <a:shade val="58000"/>
                      <a:lumMod val="105000"/>
                      <a:satMod val="103000"/>
                      <a:tint val="73000"/>
                    </a:schemeClr>
                  </a:gs>
                  <a:gs pos="100000">
                    <a:schemeClr val="accent2">
                      <a:shade val="58000"/>
                      <a:lumMod val="105000"/>
                      <a:satMod val="109000"/>
                      <a:tint val="81000"/>
                    </a:schemeClr>
                  </a:gs>
                </a:gsLst>
                <a:lin ang="5400000" scaled="0"/>
              </a:gradFill>
              <a:ln w="9525" cap="flat" cmpd="sng" algn="ctr">
                <a:solidFill>
                  <a:schemeClr val="accent2">
                    <a:shade val="58000"/>
                    <a:shade val="95000"/>
                  </a:schemeClr>
                </a:solidFill>
                <a:round/>
              </a:ln>
              <a:effectLst/>
            </c:spPr>
            <c:extLst>
              <c:ext xmlns:c16="http://schemas.microsoft.com/office/drawing/2014/chart" uri="{C3380CC4-5D6E-409C-BE32-E72D297353CC}">
                <c16:uniqueId val="{00000001-74D6-4CAE-A98A-74206B0EE688}"/>
              </c:ext>
            </c:extLst>
          </c:dPt>
          <c:dLbls>
            <c:dLbl>
              <c:idx val="0"/>
              <c:layout>
                <c:manualLayout>
                  <c:x val="1.7208657188528126E-2"/>
                  <c:y val="-5.280725778842861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4D6-4CAE-A98A-74206B0EE688}"/>
                </c:ext>
              </c:extLst>
            </c:dLbl>
            <c:dLbl>
              <c:idx val="1"/>
              <c:layout>
                <c:manualLayout>
                  <c:x val="6.1442695602898865E-3"/>
                  <c:y val="7.996690631062355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4D6-4CAE-A98A-74206B0EE688}"/>
                </c:ext>
              </c:extLst>
            </c:dLbl>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パワーポイント用!$C$19:$D$20</c:f>
              <c:strCache>
                <c:ptCount val="2"/>
                <c:pt idx="0">
                  <c:v>大阪府</c:v>
                </c:pt>
                <c:pt idx="1">
                  <c:v>豊中市</c:v>
                </c:pt>
              </c:strCache>
            </c:strRef>
          </c:cat>
          <c:val>
            <c:numRef>
              <c:f>パワーポイント用!$C$21:$D$21</c:f>
              <c:numCache>
                <c:formatCode>0.0%</c:formatCode>
                <c:ptCount val="2"/>
                <c:pt idx="0">
                  <c:v>0.51100000000000001</c:v>
                </c:pt>
                <c:pt idx="1">
                  <c:v>0.5444444444444444</c:v>
                </c:pt>
              </c:numCache>
            </c:numRef>
          </c:val>
          <c:extLst>
            <c:ext xmlns:c16="http://schemas.microsoft.com/office/drawing/2014/chart" uri="{C3380CC4-5D6E-409C-BE32-E72D297353CC}">
              <c16:uniqueId val="{00000003-74D6-4CAE-A98A-74206B0EE688}"/>
            </c:ext>
          </c:extLst>
        </c:ser>
        <c:ser>
          <c:idx val="1"/>
          <c:order val="1"/>
          <c:tx>
            <c:strRef>
              <c:f>パワーポイント用!$B$22</c:f>
              <c:strCache>
                <c:ptCount val="1"/>
                <c:pt idx="0">
                  <c:v>グループホーム</c:v>
                </c:pt>
              </c:strCache>
            </c:strRef>
          </c:tx>
          <c:spPr>
            <a:gradFill rotWithShape="1">
              <a:gsLst>
                <a:gs pos="0">
                  <a:schemeClr val="accent2">
                    <a:shade val="86000"/>
                    <a:lumMod val="110000"/>
                    <a:satMod val="105000"/>
                    <a:tint val="67000"/>
                  </a:schemeClr>
                </a:gs>
                <a:gs pos="50000">
                  <a:schemeClr val="accent2">
                    <a:shade val="86000"/>
                    <a:lumMod val="105000"/>
                    <a:satMod val="103000"/>
                    <a:tint val="73000"/>
                  </a:schemeClr>
                </a:gs>
                <a:gs pos="100000">
                  <a:schemeClr val="accent2">
                    <a:shade val="86000"/>
                    <a:lumMod val="105000"/>
                    <a:satMod val="109000"/>
                    <a:tint val="81000"/>
                  </a:schemeClr>
                </a:gs>
              </a:gsLst>
              <a:lin ang="5400000" scaled="0"/>
            </a:gradFill>
            <a:ln w="9525" cap="flat" cmpd="sng" algn="ctr">
              <a:solidFill>
                <a:schemeClr val="accent2">
                  <a:shade val="86000"/>
                  <a:shade val="95000"/>
                </a:schemeClr>
              </a:solidFill>
              <a:round/>
            </a:ln>
            <a:effectLst/>
          </c:spPr>
          <c:invertIfNegative val="0"/>
          <c:dLbls>
            <c:dLbl>
              <c:idx val="0"/>
              <c:layout>
                <c:manualLayout>
                  <c:x val="9.539653407985578E-3"/>
                  <c:y val="-1.37424398037201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74D6-4CAE-A98A-74206B0EE688}"/>
                </c:ext>
              </c:extLst>
            </c:dLbl>
            <c:dLbl>
              <c:idx val="1"/>
              <c:layout>
                <c:manualLayout>
                  <c:x val="-9.528320238165796E-3"/>
                  <c:y val="2.760470158621410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74D6-4CAE-A98A-74206B0EE688}"/>
                </c:ext>
              </c:extLst>
            </c:dLbl>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パワーポイント用!$C$19:$D$20</c:f>
              <c:strCache>
                <c:ptCount val="2"/>
                <c:pt idx="0">
                  <c:v>大阪府</c:v>
                </c:pt>
                <c:pt idx="1">
                  <c:v>豊中市</c:v>
                </c:pt>
              </c:strCache>
            </c:strRef>
          </c:cat>
          <c:val>
            <c:numRef>
              <c:f>パワーポイント用!$C$22:$D$22</c:f>
              <c:numCache>
                <c:formatCode>0.0%</c:formatCode>
                <c:ptCount val="2"/>
                <c:pt idx="0">
                  <c:v>0.21</c:v>
                </c:pt>
                <c:pt idx="1">
                  <c:v>0.22698412698412698</c:v>
                </c:pt>
              </c:numCache>
            </c:numRef>
          </c:val>
          <c:extLst>
            <c:ext xmlns:c16="http://schemas.microsoft.com/office/drawing/2014/chart" uri="{C3380CC4-5D6E-409C-BE32-E72D297353CC}">
              <c16:uniqueId val="{00000006-74D6-4CAE-A98A-74206B0EE688}"/>
            </c:ext>
          </c:extLst>
        </c:ser>
        <c:ser>
          <c:idx val="2"/>
          <c:order val="2"/>
          <c:tx>
            <c:strRef>
              <c:f>パワーポイント用!$B$23</c:f>
              <c:strCache>
                <c:ptCount val="1"/>
                <c:pt idx="0">
                  <c:v>入所施設</c:v>
                </c:pt>
              </c:strCache>
            </c:strRef>
          </c:tx>
          <c:spPr>
            <a:gradFill rotWithShape="1">
              <a:gsLst>
                <a:gs pos="0">
                  <a:schemeClr val="accent2">
                    <a:tint val="86000"/>
                    <a:lumMod val="110000"/>
                    <a:satMod val="105000"/>
                    <a:tint val="67000"/>
                  </a:schemeClr>
                </a:gs>
                <a:gs pos="50000">
                  <a:schemeClr val="accent2">
                    <a:tint val="86000"/>
                    <a:lumMod val="105000"/>
                    <a:satMod val="103000"/>
                    <a:tint val="73000"/>
                  </a:schemeClr>
                </a:gs>
                <a:gs pos="100000">
                  <a:schemeClr val="accent2">
                    <a:tint val="86000"/>
                    <a:lumMod val="105000"/>
                    <a:satMod val="109000"/>
                    <a:tint val="81000"/>
                  </a:schemeClr>
                </a:gs>
              </a:gsLst>
              <a:lin ang="5400000" scaled="0"/>
            </a:gradFill>
            <a:ln w="9525" cap="flat" cmpd="sng" algn="ctr">
              <a:solidFill>
                <a:schemeClr val="accent2">
                  <a:tint val="86000"/>
                  <a:shade val="95000"/>
                </a:schemeClr>
              </a:solidFill>
              <a:round/>
            </a:ln>
            <a:effectLst/>
          </c:spPr>
          <c:invertIfNegative val="0"/>
          <c:dLbls>
            <c:dLbl>
              <c:idx val="0"/>
              <c:layout>
                <c:manualLayout>
                  <c:x val="7.680336950362408E-3"/>
                  <c:y val="-7.711400205409106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74D6-4CAE-A98A-74206B0EE688}"/>
                </c:ext>
              </c:extLst>
            </c:dLbl>
            <c:dLbl>
              <c:idx val="1"/>
              <c:layout>
                <c:manualLayout>
                  <c:x val="-9.8285646624998949E-3"/>
                  <c:y val="-3.690516946251283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74D6-4CAE-A98A-74206B0EE688}"/>
                </c:ext>
              </c:extLst>
            </c:dLbl>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パワーポイント用!$C$19:$D$20</c:f>
              <c:strCache>
                <c:ptCount val="2"/>
                <c:pt idx="0">
                  <c:v>大阪府</c:v>
                </c:pt>
                <c:pt idx="1">
                  <c:v>豊中市</c:v>
                </c:pt>
              </c:strCache>
            </c:strRef>
          </c:cat>
          <c:val>
            <c:numRef>
              <c:f>パワーポイント用!$C$23:$D$23</c:f>
              <c:numCache>
                <c:formatCode>0.0%</c:formatCode>
                <c:ptCount val="2"/>
                <c:pt idx="0">
                  <c:v>0.26100000000000001</c:v>
                </c:pt>
                <c:pt idx="1">
                  <c:v>0.21587301587301588</c:v>
                </c:pt>
              </c:numCache>
            </c:numRef>
          </c:val>
          <c:extLst>
            <c:ext xmlns:c16="http://schemas.microsoft.com/office/drawing/2014/chart" uri="{C3380CC4-5D6E-409C-BE32-E72D297353CC}">
              <c16:uniqueId val="{00000009-74D6-4CAE-A98A-74206B0EE688}"/>
            </c:ext>
          </c:extLst>
        </c:ser>
        <c:ser>
          <c:idx val="3"/>
          <c:order val="3"/>
          <c:tx>
            <c:strRef>
              <c:f>パワーポイント用!$B$24</c:f>
              <c:strCache>
                <c:ptCount val="1"/>
                <c:pt idx="0">
                  <c:v>その他</c:v>
                </c:pt>
              </c:strCache>
            </c:strRef>
          </c:tx>
          <c:spPr>
            <a:gradFill rotWithShape="1">
              <a:gsLst>
                <a:gs pos="0">
                  <a:schemeClr val="accent2">
                    <a:tint val="58000"/>
                    <a:lumMod val="110000"/>
                    <a:satMod val="105000"/>
                    <a:tint val="67000"/>
                  </a:schemeClr>
                </a:gs>
                <a:gs pos="50000">
                  <a:schemeClr val="accent2">
                    <a:tint val="58000"/>
                    <a:lumMod val="105000"/>
                    <a:satMod val="103000"/>
                    <a:tint val="73000"/>
                  </a:schemeClr>
                </a:gs>
                <a:gs pos="100000">
                  <a:schemeClr val="accent2">
                    <a:tint val="58000"/>
                    <a:lumMod val="105000"/>
                    <a:satMod val="109000"/>
                    <a:tint val="81000"/>
                  </a:schemeClr>
                </a:gs>
              </a:gsLst>
              <a:lin ang="5400000" scaled="0"/>
            </a:gradFill>
            <a:ln w="9525" cap="flat" cmpd="sng" algn="ctr">
              <a:solidFill>
                <a:schemeClr val="accent2">
                  <a:tint val="58000"/>
                  <a:shade val="95000"/>
                </a:schemeClr>
              </a:solidFill>
              <a:round/>
            </a:ln>
            <a:effectLst/>
          </c:spPr>
          <c:invertIfNegative val="0"/>
          <c:dLbls>
            <c:dLbl>
              <c:idx val="0"/>
              <c:layout>
                <c:manualLayout>
                  <c:x val="-1.349002427328163E-2"/>
                  <c:y val="-1.09368937578454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74D6-4CAE-A98A-74206B0EE688}"/>
                </c:ext>
              </c:extLst>
            </c:dLbl>
            <c:dLbl>
              <c:idx val="1"/>
              <c:layout>
                <c:manualLayout>
                  <c:x val="-8.5929108485501039E-3"/>
                  <c:y val="-4.485906652972725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74D6-4CAE-A98A-74206B0EE688}"/>
                </c:ext>
              </c:extLst>
            </c:dLbl>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パワーポイント用!$C$19:$D$20</c:f>
              <c:strCache>
                <c:ptCount val="2"/>
                <c:pt idx="0">
                  <c:v>大阪府</c:v>
                </c:pt>
                <c:pt idx="1">
                  <c:v>豊中市</c:v>
                </c:pt>
              </c:strCache>
            </c:strRef>
          </c:cat>
          <c:val>
            <c:numRef>
              <c:f>パワーポイント用!$C$24:$D$24</c:f>
              <c:numCache>
                <c:formatCode>0.0%</c:formatCode>
                <c:ptCount val="2"/>
                <c:pt idx="0">
                  <c:v>1.7999999999999999E-2</c:v>
                </c:pt>
                <c:pt idx="1">
                  <c:v>1.2698412698412698E-2</c:v>
                </c:pt>
              </c:numCache>
            </c:numRef>
          </c:val>
          <c:extLst>
            <c:ext xmlns:c16="http://schemas.microsoft.com/office/drawing/2014/chart" uri="{C3380CC4-5D6E-409C-BE32-E72D297353CC}">
              <c16:uniqueId val="{0000000C-74D6-4CAE-A98A-74206B0EE688}"/>
            </c:ext>
          </c:extLst>
        </c:ser>
        <c:dLbls>
          <c:showLegendKey val="0"/>
          <c:showVal val="0"/>
          <c:showCatName val="0"/>
          <c:showSerName val="0"/>
          <c:showPercent val="0"/>
          <c:showBubbleSize val="0"/>
        </c:dLbls>
        <c:gapWidth val="75"/>
        <c:overlap val="100"/>
        <c:serLines>
          <c:spPr>
            <a:ln w="9525">
              <a:solidFill>
                <a:schemeClr val="tx1">
                  <a:lumMod val="35000"/>
                  <a:lumOff val="65000"/>
                </a:schemeClr>
              </a:solidFill>
              <a:prstDash val="dash"/>
            </a:ln>
            <a:effectLst/>
          </c:spPr>
        </c:serLines>
        <c:axId val="365047920"/>
        <c:axId val="365059984"/>
      </c:barChart>
      <c:catAx>
        <c:axId val="3650479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ea"/>
                <a:ea typeface="+mn-ea"/>
                <a:cs typeface="+mn-cs"/>
              </a:defRPr>
            </a:pPr>
            <a:endParaRPr lang="ja-JP"/>
          </a:p>
        </c:txPr>
        <c:crossAx val="365059984"/>
        <c:crosses val="autoZero"/>
        <c:auto val="1"/>
        <c:lblAlgn val="ctr"/>
        <c:lblOffset val="100"/>
        <c:noMultiLvlLbl val="0"/>
      </c:catAx>
      <c:valAx>
        <c:axId val="36505998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ＭＳ Ｐゴシック" panose="020B0600070205080204" pitchFamily="50" charset="-128"/>
                <a:ea typeface="ＭＳ Ｐゴシック" panose="020B0600070205080204" pitchFamily="50" charset="-128"/>
                <a:cs typeface="+mn-cs"/>
              </a:defRPr>
            </a:pPr>
            <a:endParaRPr lang="ja-JP"/>
          </a:p>
        </c:txPr>
        <c:crossAx val="365047920"/>
        <c:crosses val="autoZero"/>
        <c:crossBetween val="between"/>
      </c:valAx>
      <c:spPr>
        <a:noFill/>
        <a:ln>
          <a:noFill/>
        </a:ln>
        <a:effectLst/>
      </c:spPr>
    </c:plotArea>
    <c:legend>
      <c:legendPos val="b"/>
      <c:layout>
        <c:manualLayout>
          <c:xMode val="edge"/>
          <c:yMode val="edge"/>
          <c:x val="0.1433899709904683"/>
          <c:y val="8.0434782608695646E-2"/>
          <c:w val="0.49410083138103977"/>
          <c:h val="0.11236749116607773"/>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ea"/>
              <a:ea typeface="+mn-ea"/>
              <a:cs typeface="+mn-cs"/>
            </a:defRPr>
          </a:pPr>
          <a:endParaRPr lang="ja-JP"/>
        </a:p>
      </c:txPr>
    </c:legend>
    <c:plotVisOnly val="1"/>
    <c:dispBlanksAs val="gap"/>
    <c:showDLblsOverMax val="0"/>
  </c:chart>
  <c:spPr>
    <a:solidFill>
      <a:schemeClr val="bg1"/>
    </a:solidFill>
    <a:ln w="9525" cap="flat" cmpd="sng" algn="ctr">
      <a:solidFill>
        <a:schemeClr val="tx1"/>
      </a:solidFill>
      <a:round/>
    </a:ln>
    <a:effectLst/>
  </c:spPr>
  <c:txPr>
    <a:bodyPr/>
    <a:lstStyle/>
    <a:p>
      <a:pPr>
        <a:defRPr>
          <a:latin typeface="ＭＳ Ｐゴシック" panose="020B0600070205080204" pitchFamily="50" charset="-128"/>
          <a:ea typeface="ＭＳ Ｐゴシック" panose="020B0600070205080204" pitchFamily="50"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301">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E55B2E-2038-4E59-BB36-736EC59BC8F6}" type="datetimeFigureOut">
              <a:rPr kumimoji="1" lang="ja-JP" altLang="en-US" smtClean="0"/>
              <a:t>2022/3/31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11EFAD-ABC6-412D-9F3C-873CE6BA95F2}" type="slidenum">
              <a:rPr kumimoji="1" lang="ja-JP" altLang="en-US" smtClean="0"/>
              <a:t>‹#›</a:t>
            </a:fld>
            <a:endParaRPr kumimoji="1" lang="ja-JP" altLang="en-US"/>
          </a:p>
        </p:txBody>
      </p:sp>
    </p:spTree>
    <p:extLst>
      <p:ext uri="{BB962C8B-B14F-4D97-AF65-F5344CB8AC3E}">
        <p14:creationId xmlns:p14="http://schemas.microsoft.com/office/powerpoint/2010/main" val="38187522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児（発達支援や支援教育）については、今年度検討できていないため、記載せず。</a:t>
            </a:r>
            <a:endParaRPr kumimoji="1" lang="en-US" altLang="ja-JP" dirty="0"/>
          </a:p>
          <a:p>
            <a:r>
              <a:rPr kumimoji="1" lang="ja-JP" altLang="en-US" dirty="0"/>
              <a:t>次年度の課題とするか。</a:t>
            </a:r>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34</a:t>
            </a:fld>
            <a:endParaRPr kumimoji="1" lang="ja-JP" altLang="en-US"/>
          </a:p>
        </p:txBody>
      </p:sp>
    </p:spTree>
    <p:extLst>
      <p:ext uri="{BB962C8B-B14F-4D97-AF65-F5344CB8AC3E}">
        <p14:creationId xmlns:p14="http://schemas.microsoft.com/office/powerpoint/2010/main" val="663793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C40E18-F431-43CE-8CAE-FF032D9AEFA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D071D10-B52F-443F-B43D-D4A70F494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78282D3-F6D1-4DF2-8F89-E4E19AE725B9}"/>
              </a:ext>
            </a:extLst>
          </p:cNvPr>
          <p:cNvSpPr>
            <a:spLocks noGrp="1"/>
          </p:cNvSpPr>
          <p:nvPr>
            <p:ph type="dt" sz="half" idx="10"/>
          </p:nvPr>
        </p:nvSpPr>
        <p:spPr/>
        <p:txBody>
          <a:bodyPr/>
          <a:lstStyle/>
          <a:p>
            <a:fld id="{B2A0CA82-286B-4DD3-9902-99AE9C7FEB57}" type="datetime1">
              <a:rPr kumimoji="1" lang="ja-JP" altLang="en-US" smtClean="0"/>
              <a:t>2022/3/31</a:t>
            </a:fld>
            <a:endParaRPr kumimoji="1" lang="ja-JP" altLang="en-US"/>
          </a:p>
        </p:txBody>
      </p:sp>
      <p:sp>
        <p:nvSpPr>
          <p:cNvPr id="5" name="フッター プレースホルダー 4">
            <a:extLst>
              <a:ext uri="{FF2B5EF4-FFF2-40B4-BE49-F238E27FC236}">
                <a16:creationId xmlns:a16="http://schemas.microsoft.com/office/drawing/2014/main" id="{25A15890-9116-44B7-9E80-40A3518D12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E7B309-38EF-4B2C-BC22-2CA2C668F2D8}"/>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2813632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100F1D-77BD-4ECE-A71F-A2E969BF195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623A51-1E7C-40A8-9EC9-88305499A23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199BA10-2CF5-4575-B274-0DA2F79B2333}"/>
              </a:ext>
            </a:extLst>
          </p:cNvPr>
          <p:cNvSpPr>
            <a:spLocks noGrp="1"/>
          </p:cNvSpPr>
          <p:nvPr>
            <p:ph type="dt" sz="half" idx="10"/>
          </p:nvPr>
        </p:nvSpPr>
        <p:spPr/>
        <p:txBody>
          <a:bodyPr/>
          <a:lstStyle/>
          <a:p>
            <a:fld id="{7E8A5C45-CC14-4F54-85C5-19986EBBB3A1}" type="datetime1">
              <a:rPr kumimoji="1" lang="ja-JP" altLang="en-US" smtClean="0"/>
              <a:t>2022/3/31</a:t>
            </a:fld>
            <a:endParaRPr kumimoji="1" lang="ja-JP" altLang="en-US"/>
          </a:p>
        </p:txBody>
      </p:sp>
      <p:sp>
        <p:nvSpPr>
          <p:cNvPr id="5" name="フッター プレースホルダー 4">
            <a:extLst>
              <a:ext uri="{FF2B5EF4-FFF2-40B4-BE49-F238E27FC236}">
                <a16:creationId xmlns:a16="http://schemas.microsoft.com/office/drawing/2014/main" id="{D14C4927-059D-4192-BF6F-FE83D98091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1F26FC-4ED4-42BB-9D44-27082DF5FA10}"/>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395451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1235A7B-C1A5-4C59-8A15-74BCDFA6F3C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49A6C9A-B893-46C5-8EFB-3CCF5D496AE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DF6CF4D-4E2E-45E7-8A0C-90EC7A086BFA}"/>
              </a:ext>
            </a:extLst>
          </p:cNvPr>
          <p:cNvSpPr>
            <a:spLocks noGrp="1"/>
          </p:cNvSpPr>
          <p:nvPr>
            <p:ph type="dt" sz="half" idx="10"/>
          </p:nvPr>
        </p:nvSpPr>
        <p:spPr/>
        <p:txBody>
          <a:bodyPr/>
          <a:lstStyle/>
          <a:p>
            <a:fld id="{F3E43963-533C-4D30-BBA0-60B22DFCF34F}" type="datetime1">
              <a:rPr kumimoji="1" lang="ja-JP" altLang="en-US" smtClean="0"/>
              <a:t>2022/3/31</a:t>
            </a:fld>
            <a:endParaRPr kumimoji="1" lang="ja-JP" altLang="en-US"/>
          </a:p>
        </p:txBody>
      </p:sp>
      <p:sp>
        <p:nvSpPr>
          <p:cNvPr id="5" name="フッター プレースホルダー 4">
            <a:extLst>
              <a:ext uri="{FF2B5EF4-FFF2-40B4-BE49-F238E27FC236}">
                <a16:creationId xmlns:a16="http://schemas.microsoft.com/office/drawing/2014/main" id="{BE4371B1-795C-4BBA-9837-905AEAE550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54B5DB6-F600-4EC7-902A-0C808281C80E}"/>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2737769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D1A58C-6ACD-4199-9A60-1ECB4FA00F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DA9FAA-DCF4-4309-BC4E-FA76969238C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9F3D15-6F73-4194-A271-5D4F66972B93}"/>
              </a:ext>
            </a:extLst>
          </p:cNvPr>
          <p:cNvSpPr>
            <a:spLocks noGrp="1"/>
          </p:cNvSpPr>
          <p:nvPr>
            <p:ph type="dt" sz="half" idx="10"/>
          </p:nvPr>
        </p:nvSpPr>
        <p:spPr/>
        <p:txBody>
          <a:bodyPr/>
          <a:lstStyle/>
          <a:p>
            <a:fld id="{2AE3F975-8678-4257-B34A-2A7C68A49112}" type="datetime1">
              <a:rPr kumimoji="1" lang="ja-JP" altLang="en-US" smtClean="0"/>
              <a:t>2022/3/31</a:t>
            </a:fld>
            <a:endParaRPr kumimoji="1" lang="ja-JP" altLang="en-US"/>
          </a:p>
        </p:txBody>
      </p:sp>
      <p:sp>
        <p:nvSpPr>
          <p:cNvPr id="5" name="フッター プレースホルダー 4">
            <a:extLst>
              <a:ext uri="{FF2B5EF4-FFF2-40B4-BE49-F238E27FC236}">
                <a16:creationId xmlns:a16="http://schemas.microsoft.com/office/drawing/2014/main" id="{C24D8A33-85AF-4585-B064-E6262960EF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182764-805A-4EBE-B6B9-9318A647119F}"/>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1369906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402D7C-FF91-45C0-803E-FF21D4AC0A8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8D042E7-C535-447E-A6A6-B9C2F95284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E6A66C3-168A-47BB-B56E-B0552B806317}"/>
              </a:ext>
            </a:extLst>
          </p:cNvPr>
          <p:cNvSpPr>
            <a:spLocks noGrp="1"/>
          </p:cNvSpPr>
          <p:nvPr>
            <p:ph type="dt" sz="half" idx="10"/>
          </p:nvPr>
        </p:nvSpPr>
        <p:spPr/>
        <p:txBody>
          <a:bodyPr/>
          <a:lstStyle/>
          <a:p>
            <a:fld id="{8C72DDE7-809F-468C-846A-8C00752D1015}" type="datetime1">
              <a:rPr kumimoji="1" lang="ja-JP" altLang="en-US" smtClean="0"/>
              <a:t>2022/3/31</a:t>
            </a:fld>
            <a:endParaRPr kumimoji="1" lang="ja-JP" altLang="en-US"/>
          </a:p>
        </p:txBody>
      </p:sp>
      <p:sp>
        <p:nvSpPr>
          <p:cNvPr id="5" name="フッター プレースホルダー 4">
            <a:extLst>
              <a:ext uri="{FF2B5EF4-FFF2-40B4-BE49-F238E27FC236}">
                <a16:creationId xmlns:a16="http://schemas.microsoft.com/office/drawing/2014/main" id="{EF10B80B-2125-4F81-AF02-2BB5C39DE3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DE7FC15-3B34-4493-A91C-474740A3C88C}"/>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299598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CC1AB3-44F5-4917-BC0C-27F145AFA34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095594D-F7C5-4DEB-8CAC-77E5DB53205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B364F05-BC58-4696-8E0C-28F0154E7D8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14E3CCD-E98B-4BCF-AE91-84168AD5C4BB}"/>
              </a:ext>
            </a:extLst>
          </p:cNvPr>
          <p:cNvSpPr>
            <a:spLocks noGrp="1"/>
          </p:cNvSpPr>
          <p:nvPr>
            <p:ph type="dt" sz="half" idx="10"/>
          </p:nvPr>
        </p:nvSpPr>
        <p:spPr/>
        <p:txBody>
          <a:bodyPr/>
          <a:lstStyle/>
          <a:p>
            <a:fld id="{82879540-4A94-4049-B4BB-065CB476C3DC}" type="datetime1">
              <a:rPr kumimoji="1" lang="ja-JP" altLang="en-US" smtClean="0"/>
              <a:t>2022/3/31</a:t>
            </a:fld>
            <a:endParaRPr kumimoji="1" lang="ja-JP" altLang="en-US"/>
          </a:p>
        </p:txBody>
      </p:sp>
      <p:sp>
        <p:nvSpPr>
          <p:cNvPr id="6" name="フッター プレースホルダー 5">
            <a:extLst>
              <a:ext uri="{FF2B5EF4-FFF2-40B4-BE49-F238E27FC236}">
                <a16:creationId xmlns:a16="http://schemas.microsoft.com/office/drawing/2014/main" id="{C5F91E2F-5E66-4699-BC41-D16692A6BB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31A4F8E-D274-4F29-9755-A92805E36F10}"/>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3561350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1ACC2E-99C2-4BD1-BC87-102311D68D3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5AEA793-AB25-4DDB-8215-51AF775CB4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A5FE726-F071-4540-9E95-C6DDE17B682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A3746BD-7C09-4C9D-ADCE-5D3DF0A538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846023C-C118-4EA8-B948-03289CFA568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CD2B364-BF44-4CFC-9FE1-18E24C177BB1}"/>
              </a:ext>
            </a:extLst>
          </p:cNvPr>
          <p:cNvSpPr>
            <a:spLocks noGrp="1"/>
          </p:cNvSpPr>
          <p:nvPr>
            <p:ph type="dt" sz="half" idx="10"/>
          </p:nvPr>
        </p:nvSpPr>
        <p:spPr/>
        <p:txBody>
          <a:bodyPr/>
          <a:lstStyle/>
          <a:p>
            <a:fld id="{0BA2C012-4AEF-4078-88F3-803C1367A548}" type="datetime1">
              <a:rPr kumimoji="1" lang="ja-JP" altLang="en-US" smtClean="0"/>
              <a:t>2022/3/31</a:t>
            </a:fld>
            <a:endParaRPr kumimoji="1" lang="ja-JP" altLang="en-US"/>
          </a:p>
        </p:txBody>
      </p:sp>
      <p:sp>
        <p:nvSpPr>
          <p:cNvPr id="8" name="フッター プレースホルダー 7">
            <a:extLst>
              <a:ext uri="{FF2B5EF4-FFF2-40B4-BE49-F238E27FC236}">
                <a16:creationId xmlns:a16="http://schemas.microsoft.com/office/drawing/2014/main" id="{EA09F915-C819-4A7A-B09A-45FE4D0155B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E63BD0E-5F2D-4434-B80B-3D2B0EE9B6F0}"/>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278752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2ACD6F-AA70-4787-8EED-4043F27DD48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2ADD64D-65C3-4886-A652-AFA80EDC534F}"/>
              </a:ext>
            </a:extLst>
          </p:cNvPr>
          <p:cNvSpPr>
            <a:spLocks noGrp="1"/>
          </p:cNvSpPr>
          <p:nvPr>
            <p:ph type="dt" sz="half" idx="10"/>
          </p:nvPr>
        </p:nvSpPr>
        <p:spPr/>
        <p:txBody>
          <a:bodyPr/>
          <a:lstStyle/>
          <a:p>
            <a:fld id="{B491C8AA-D7E8-42C1-8CA8-FD9E75CA78C5}" type="datetime1">
              <a:rPr kumimoji="1" lang="ja-JP" altLang="en-US" smtClean="0"/>
              <a:t>2022/3/31</a:t>
            </a:fld>
            <a:endParaRPr kumimoji="1" lang="ja-JP" altLang="en-US"/>
          </a:p>
        </p:txBody>
      </p:sp>
      <p:sp>
        <p:nvSpPr>
          <p:cNvPr id="4" name="フッター プレースホルダー 3">
            <a:extLst>
              <a:ext uri="{FF2B5EF4-FFF2-40B4-BE49-F238E27FC236}">
                <a16:creationId xmlns:a16="http://schemas.microsoft.com/office/drawing/2014/main" id="{1BC3BBD9-3740-4DC3-907E-0F238302C30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C2A82B9-60C4-4094-80C0-48D4D608ECEB}"/>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3535908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7DAB6AE-766D-47D1-B4E6-9F741678B647}"/>
              </a:ext>
            </a:extLst>
          </p:cNvPr>
          <p:cNvSpPr>
            <a:spLocks noGrp="1"/>
          </p:cNvSpPr>
          <p:nvPr>
            <p:ph type="dt" sz="half" idx="10"/>
          </p:nvPr>
        </p:nvSpPr>
        <p:spPr/>
        <p:txBody>
          <a:bodyPr/>
          <a:lstStyle/>
          <a:p>
            <a:fld id="{886A275B-3D33-41D8-810F-9BE845D91C72}" type="datetime1">
              <a:rPr kumimoji="1" lang="ja-JP" altLang="en-US" smtClean="0"/>
              <a:t>2022/3/31</a:t>
            </a:fld>
            <a:endParaRPr kumimoji="1" lang="ja-JP" altLang="en-US"/>
          </a:p>
        </p:txBody>
      </p:sp>
      <p:sp>
        <p:nvSpPr>
          <p:cNvPr id="3" name="フッター プレースホルダー 2">
            <a:extLst>
              <a:ext uri="{FF2B5EF4-FFF2-40B4-BE49-F238E27FC236}">
                <a16:creationId xmlns:a16="http://schemas.microsoft.com/office/drawing/2014/main" id="{340A0684-A885-437F-B61C-7CD2276F45A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FD84D60-4880-425F-993C-7815D738EB2D}"/>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133464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6F1080-1C24-47F9-9A5C-FC82B234B6E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A527C6-3E5D-441B-8E45-F42A7932AC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232760C-C23E-476A-B067-7B0E3BE48C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824AB29-541D-4B04-AEE2-33C8932E9083}"/>
              </a:ext>
            </a:extLst>
          </p:cNvPr>
          <p:cNvSpPr>
            <a:spLocks noGrp="1"/>
          </p:cNvSpPr>
          <p:nvPr>
            <p:ph type="dt" sz="half" idx="10"/>
          </p:nvPr>
        </p:nvSpPr>
        <p:spPr/>
        <p:txBody>
          <a:bodyPr/>
          <a:lstStyle/>
          <a:p>
            <a:fld id="{CC97F43E-EB06-49DE-A0BE-DCB8E31A58AD}" type="datetime1">
              <a:rPr kumimoji="1" lang="ja-JP" altLang="en-US" smtClean="0"/>
              <a:t>2022/3/31</a:t>
            </a:fld>
            <a:endParaRPr kumimoji="1" lang="ja-JP" altLang="en-US"/>
          </a:p>
        </p:txBody>
      </p:sp>
      <p:sp>
        <p:nvSpPr>
          <p:cNvPr id="6" name="フッター プレースホルダー 5">
            <a:extLst>
              <a:ext uri="{FF2B5EF4-FFF2-40B4-BE49-F238E27FC236}">
                <a16:creationId xmlns:a16="http://schemas.microsoft.com/office/drawing/2014/main" id="{66E8FA95-7BAE-4685-B992-673813FD329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0177946-C59C-4A9D-8E7D-9A0EB3614FEC}"/>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4125231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27F589-9473-4EB4-A544-300F4671032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345C2C8-288E-4F16-BC03-F123C52301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C88EED2-C725-4094-831D-436354C6C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8B07C04-7A8E-4885-B2C4-2583302DA2FB}"/>
              </a:ext>
            </a:extLst>
          </p:cNvPr>
          <p:cNvSpPr>
            <a:spLocks noGrp="1"/>
          </p:cNvSpPr>
          <p:nvPr>
            <p:ph type="dt" sz="half" idx="10"/>
          </p:nvPr>
        </p:nvSpPr>
        <p:spPr/>
        <p:txBody>
          <a:bodyPr/>
          <a:lstStyle/>
          <a:p>
            <a:fld id="{54EF7E50-A542-4E09-8A36-4D4FD5D46053}" type="datetime1">
              <a:rPr kumimoji="1" lang="ja-JP" altLang="en-US" smtClean="0"/>
              <a:t>2022/3/31</a:t>
            </a:fld>
            <a:endParaRPr kumimoji="1" lang="ja-JP" altLang="en-US"/>
          </a:p>
        </p:txBody>
      </p:sp>
      <p:sp>
        <p:nvSpPr>
          <p:cNvPr id="6" name="フッター プレースホルダー 5">
            <a:extLst>
              <a:ext uri="{FF2B5EF4-FFF2-40B4-BE49-F238E27FC236}">
                <a16:creationId xmlns:a16="http://schemas.microsoft.com/office/drawing/2014/main" id="{F90ED6C4-E3D0-4B27-84F7-C0CE6C004A4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84AF19A-882F-4005-BF87-364747A93AC1}"/>
              </a:ext>
            </a:extLst>
          </p:cNvPr>
          <p:cNvSpPr>
            <a:spLocks noGrp="1"/>
          </p:cNvSpPr>
          <p:nvPr>
            <p:ph type="sldNum" sz="quarter" idx="12"/>
          </p:nvPr>
        </p:nvSpPr>
        <p:spPr/>
        <p:txBody>
          <a:body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1275272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4B4CCC3-0E26-498A-91A3-FACC452569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4FE87DF-8B8D-4A3F-ABB9-924FEF5051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AAF77F2-8877-49B0-859F-ED507583A3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BB6FB-928C-4395-8E28-9FB0877D4CED}" type="datetime1">
              <a:rPr kumimoji="1" lang="ja-JP" altLang="en-US" smtClean="0"/>
              <a:t>2022/3/31</a:t>
            </a:fld>
            <a:endParaRPr kumimoji="1" lang="ja-JP" altLang="en-US"/>
          </a:p>
        </p:txBody>
      </p:sp>
      <p:sp>
        <p:nvSpPr>
          <p:cNvPr id="5" name="フッター プレースホルダー 4">
            <a:extLst>
              <a:ext uri="{FF2B5EF4-FFF2-40B4-BE49-F238E27FC236}">
                <a16:creationId xmlns:a16="http://schemas.microsoft.com/office/drawing/2014/main" id="{AFA1967E-096D-4861-8BBC-4591208559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DCD3B7D-C2D3-4922-BE9D-3E30E62A82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FC8BC-B1AE-419F-8DF4-AA7267068C54}" type="slidenum">
              <a:rPr kumimoji="1" lang="ja-JP" altLang="en-US" smtClean="0"/>
              <a:t>‹#›</a:t>
            </a:fld>
            <a:endParaRPr kumimoji="1" lang="ja-JP" altLang="en-US"/>
          </a:p>
        </p:txBody>
      </p:sp>
    </p:spTree>
    <p:extLst>
      <p:ext uri="{BB962C8B-B14F-4D97-AF65-F5344CB8AC3E}">
        <p14:creationId xmlns:p14="http://schemas.microsoft.com/office/powerpoint/2010/main" val="3666996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a:extLst>
              <a:ext uri="{FF2B5EF4-FFF2-40B4-BE49-F238E27FC236}">
                <a16:creationId xmlns:a16="http://schemas.microsoft.com/office/drawing/2014/main" id="{8AF51A6A-5BB9-449A-BC39-19199BF2E7A4}"/>
              </a:ext>
            </a:extLst>
          </p:cNvPr>
          <p:cNvSpPr txBox="1"/>
          <p:nvPr/>
        </p:nvSpPr>
        <p:spPr>
          <a:xfrm>
            <a:off x="2886075" y="2056829"/>
            <a:ext cx="6419850" cy="1002839"/>
          </a:xfrm>
          <a:prstGeom prst="rect">
            <a:avLst/>
          </a:prstGeom>
          <a:noFill/>
          <a:ln>
            <a:noFill/>
          </a:ln>
        </p:spPr>
        <p:txBody>
          <a:bodyPr rot="0" spcFirstLastPara="0" vert="horz" wrap="square" lIns="74295" tIns="8890" rIns="74295" bIns="8890" numCol="1" spcCol="0" rtlCol="0" fromWordArt="0" anchor="t" anchorCtr="0" forceAA="0" compatLnSpc="1">
            <a:prstTxWarp prst="textNoShape">
              <a:avLst/>
            </a:prstTxWarp>
            <a:spAutoFit/>
          </a:bodyPr>
          <a:lstStyle/>
          <a:p>
            <a:pPr algn="ctr"/>
            <a:r>
              <a:rPr lang="ja-JP" sz="3200" b="1" kern="100" dirty="0">
                <a:ln w="6604" cap="flat" cmpd="sng" algn="ctr">
                  <a:solidFill>
                    <a:srgbClr val="ED7D31"/>
                  </a:solidFill>
                  <a:prstDash val="solid"/>
                  <a:round/>
                </a:ln>
                <a:solidFill>
                  <a:srgbClr val="FFC000"/>
                </a:solidFill>
                <a:effectLst>
                  <a:outerShdw dist="38100" dir="2700000" algn="tl">
                    <a:schemeClr val="accent2"/>
                  </a:outerShdw>
                </a:effectLst>
                <a:latin typeface="+mn-ea"/>
                <a:cs typeface="Times New Roman" panose="02020603050405020304" pitchFamily="18" charset="0"/>
              </a:rPr>
              <a:t>強度行動障がい児者支援に関する</a:t>
            </a:r>
            <a:endParaRPr lang="ja-JP" sz="3200" kern="100" dirty="0">
              <a:solidFill>
                <a:srgbClr val="FFC000"/>
              </a:solidFill>
              <a:effectLst/>
              <a:latin typeface="+mn-ea"/>
              <a:cs typeface="Times New Roman" panose="02020603050405020304" pitchFamily="18" charset="0"/>
            </a:endParaRPr>
          </a:p>
          <a:p>
            <a:pPr algn="ctr"/>
            <a:r>
              <a:rPr lang="ja-JP" sz="3200" b="1" kern="100" dirty="0">
                <a:ln w="6604" cap="flat" cmpd="sng" algn="ctr">
                  <a:solidFill>
                    <a:srgbClr val="ED7D31"/>
                  </a:solidFill>
                  <a:prstDash val="solid"/>
                  <a:round/>
                </a:ln>
                <a:solidFill>
                  <a:srgbClr val="FFC000"/>
                </a:solidFill>
                <a:effectLst>
                  <a:outerShdw dist="38100" dir="2700000" algn="tl">
                    <a:schemeClr val="accent2"/>
                  </a:outerShdw>
                </a:effectLst>
                <a:latin typeface="+mn-ea"/>
                <a:cs typeface="Times New Roman" panose="02020603050405020304" pitchFamily="18" charset="0"/>
              </a:rPr>
              <a:t>地域連携体制の構築に</a:t>
            </a:r>
            <a:r>
              <a:rPr lang="ja-JP" sz="3200" b="1" kern="100" dirty="0" smtClean="0">
                <a:ln w="6604" cap="flat" cmpd="sng" algn="ctr">
                  <a:solidFill>
                    <a:srgbClr val="ED7D31"/>
                  </a:solidFill>
                  <a:prstDash val="solid"/>
                  <a:round/>
                </a:ln>
                <a:solidFill>
                  <a:srgbClr val="FFC000"/>
                </a:solidFill>
                <a:effectLst>
                  <a:outerShdw dist="38100" dir="2700000" algn="tl">
                    <a:schemeClr val="accent2"/>
                  </a:outerShdw>
                </a:effectLst>
                <a:latin typeface="+mn-ea"/>
                <a:cs typeface="Times New Roman" panose="02020603050405020304" pitchFamily="18" charset="0"/>
              </a:rPr>
              <a:t>向けて</a:t>
            </a:r>
            <a:endParaRPr lang="ja-JP" sz="3200" kern="100" dirty="0">
              <a:solidFill>
                <a:srgbClr val="FFC000"/>
              </a:solidFill>
              <a:effectLst/>
              <a:latin typeface="+mn-ea"/>
              <a:cs typeface="Times New Roman" panose="02020603050405020304" pitchFamily="18" charset="0"/>
            </a:endParaRPr>
          </a:p>
        </p:txBody>
      </p:sp>
      <p:sp>
        <p:nvSpPr>
          <p:cNvPr id="5" name="テキスト ボックス 4">
            <a:extLst>
              <a:ext uri="{FF2B5EF4-FFF2-40B4-BE49-F238E27FC236}">
                <a16:creationId xmlns:a16="http://schemas.microsoft.com/office/drawing/2014/main" id="{1DA3C8C7-329A-470F-8BFD-BCF6FF75661D}"/>
              </a:ext>
            </a:extLst>
          </p:cNvPr>
          <p:cNvSpPr txBox="1"/>
          <p:nvPr/>
        </p:nvSpPr>
        <p:spPr>
          <a:xfrm>
            <a:off x="6096000" y="4556056"/>
            <a:ext cx="5680953" cy="1200329"/>
          </a:xfrm>
          <a:prstGeom prst="rect">
            <a:avLst/>
          </a:prstGeom>
          <a:noFill/>
        </p:spPr>
        <p:txBody>
          <a:bodyPr wrap="square" rtlCol="0">
            <a:spAutoFit/>
          </a:bodyPr>
          <a:lstStyle/>
          <a:p>
            <a:r>
              <a:rPr lang="ja-JP" altLang="ja-JP" dirty="0">
                <a:latin typeface="+mn-ea"/>
              </a:rPr>
              <a:t>令和</a:t>
            </a:r>
            <a:r>
              <a:rPr lang="ja-JP" altLang="en-US" dirty="0" smtClean="0">
                <a:latin typeface="+mn-ea"/>
              </a:rPr>
              <a:t>４</a:t>
            </a:r>
            <a:r>
              <a:rPr lang="ja-JP" altLang="ja-JP" dirty="0" smtClean="0">
                <a:latin typeface="+mn-ea"/>
              </a:rPr>
              <a:t>年</a:t>
            </a:r>
            <a:r>
              <a:rPr lang="ja-JP" altLang="en-US" dirty="0">
                <a:latin typeface="+mn-ea"/>
              </a:rPr>
              <a:t>３</a:t>
            </a:r>
            <a:r>
              <a:rPr lang="ja-JP" altLang="ja-JP" dirty="0" smtClean="0">
                <a:latin typeface="+mn-ea"/>
              </a:rPr>
              <a:t>月</a:t>
            </a:r>
            <a:endParaRPr lang="ja-JP" altLang="ja-JP" dirty="0">
              <a:latin typeface="+mn-ea"/>
            </a:endParaRPr>
          </a:p>
          <a:p>
            <a:r>
              <a:rPr lang="ja-JP" altLang="ja-JP" dirty="0">
                <a:latin typeface="+mn-ea"/>
              </a:rPr>
              <a:t>大阪府立砂川厚生福祉センター</a:t>
            </a:r>
          </a:p>
          <a:p>
            <a:r>
              <a:rPr lang="ja-JP" altLang="ja-JP" dirty="0">
                <a:latin typeface="+mn-ea"/>
              </a:rPr>
              <a:t>大阪府福祉部障がい福祉室地域生活支援課</a:t>
            </a:r>
          </a:p>
          <a:p>
            <a:r>
              <a:rPr lang="en-US" altLang="ja-JP" dirty="0"/>
              <a:t> </a:t>
            </a:r>
            <a:endParaRPr lang="ja-JP" altLang="ja-JP" dirty="0"/>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t>1</a:t>
            </a:fld>
            <a:endParaRPr kumimoji="1" lang="ja-JP" altLang="en-US"/>
          </a:p>
        </p:txBody>
      </p:sp>
    </p:spTree>
    <p:extLst>
      <p:ext uri="{BB962C8B-B14F-4D97-AF65-F5344CB8AC3E}">
        <p14:creationId xmlns:p14="http://schemas.microsoft.com/office/powerpoint/2010/main" val="388067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2B59C01-BC02-4098-A3DA-3F658867A91A}"/>
              </a:ext>
            </a:extLst>
          </p:cNvPr>
          <p:cNvSpPr txBox="1"/>
          <p:nvPr/>
        </p:nvSpPr>
        <p:spPr>
          <a:xfrm>
            <a:off x="230236" y="397854"/>
            <a:ext cx="6096000" cy="307777"/>
          </a:xfrm>
          <a:prstGeom prst="rect">
            <a:avLst/>
          </a:prstGeom>
          <a:noFill/>
        </p:spPr>
        <p:txBody>
          <a:bodyPr wrap="square">
            <a:spAutoFit/>
          </a:bodyPr>
          <a:lstStyle/>
          <a:p>
            <a:pPr algn="l"/>
            <a:r>
              <a:rPr lang="ja-JP" altLang="ja-JP" sz="1400" kern="100" dirty="0">
                <a:effectLst/>
                <a:latin typeface="+mn-ea"/>
                <a:cs typeface="Times New Roman" panose="02020603050405020304" pitchFamily="18" charset="0"/>
              </a:rPr>
              <a:t>（５）実施目的と内容</a:t>
            </a:r>
          </a:p>
        </p:txBody>
      </p:sp>
      <p:sp>
        <p:nvSpPr>
          <p:cNvPr id="4" name="角丸四角形 5">
            <a:extLst>
              <a:ext uri="{FF2B5EF4-FFF2-40B4-BE49-F238E27FC236}">
                <a16:creationId xmlns:a16="http://schemas.microsoft.com/office/drawing/2014/main" id="{F65329F6-DD81-48AF-87BC-11DFD720DCA8}"/>
              </a:ext>
            </a:extLst>
          </p:cNvPr>
          <p:cNvSpPr/>
          <p:nvPr/>
        </p:nvSpPr>
        <p:spPr>
          <a:xfrm>
            <a:off x="554933" y="705631"/>
            <a:ext cx="11082131" cy="5711868"/>
          </a:xfrm>
          <a:prstGeom prst="roundRect">
            <a:avLst>
              <a:gd name="adj" fmla="val 7591"/>
            </a:avLst>
          </a:prstGeom>
          <a:noFill/>
          <a:ln w="6350" cap="flat" cmpd="sng" algn="ctr">
            <a:solidFill>
              <a:srgbClr val="FFC000"/>
            </a:solidFill>
            <a:prstDash val="solid"/>
            <a:miter lim="800000"/>
          </a:ln>
          <a:effectLst/>
        </p:spPr>
        <p:txBody>
          <a:bodyPr wrap="square" lIns="108000" tIns="180000" rIns="108000" bIns="108000" rtlCol="0" anchor="ctr">
            <a:noAutofit/>
          </a:bodyPr>
          <a:lstStyle/>
          <a:p>
            <a:pPr algn="l"/>
            <a:r>
              <a:rPr lang="ja-JP" sz="1400" kern="100" dirty="0">
                <a:effectLst/>
                <a:latin typeface="+mn-ea"/>
                <a:cs typeface="Times New Roman" panose="02020603050405020304" pitchFamily="18" charset="0"/>
              </a:rPr>
              <a:t>〇実施目的</a:t>
            </a:r>
          </a:p>
          <a:p>
            <a:pPr marL="152400" indent="-152400" algn="l"/>
            <a:r>
              <a:rPr lang="ja-JP" sz="1400" kern="100" dirty="0">
                <a:effectLst/>
                <a:latin typeface="+mn-ea"/>
                <a:cs typeface="Times New Roman" panose="02020603050405020304" pitchFamily="18" charset="0"/>
              </a:rPr>
              <a:t>・</a:t>
            </a:r>
            <a:r>
              <a:rPr lang="ja-JP" altLang="en-US" sz="1400" kern="100" dirty="0">
                <a:effectLst/>
                <a:latin typeface="+mn-ea"/>
                <a:cs typeface="Times New Roman" panose="02020603050405020304" pitchFamily="18" charset="0"/>
              </a:rPr>
              <a:t>泉佐野市、田尻町では、</a:t>
            </a:r>
            <a:r>
              <a:rPr lang="ja-JP" sz="1400" kern="100" dirty="0">
                <a:effectLst/>
                <a:latin typeface="+mn-ea"/>
                <a:cs typeface="Times New Roman" panose="02020603050405020304" pitchFamily="18" charset="0"/>
              </a:rPr>
              <a:t>強度行動障がい支援に関して、特定の事業所</a:t>
            </a:r>
            <a:r>
              <a:rPr lang="ja-JP" altLang="en-US" sz="1400" kern="100" dirty="0">
                <a:latin typeface="+mn-ea"/>
                <a:cs typeface="Times New Roman" panose="02020603050405020304" pitchFamily="18" charset="0"/>
              </a:rPr>
              <a:t>に</a:t>
            </a:r>
            <a:r>
              <a:rPr lang="ja-JP" sz="1400" kern="100" dirty="0">
                <a:effectLst/>
                <a:latin typeface="+mn-ea"/>
                <a:cs typeface="Times New Roman" panose="02020603050405020304" pitchFamily="18" charset="0"/>
              </a:rPr>
              <a:t>利用者が集中するため、</a:t>
            </a:r>
            <a:r>
              <a:rPr lang="ja-JP" altLang="en-US" sz="1400" kern="100" dirty="0">
                <a:effectLst/>
                <a:latin typeface="+mn-ea"/>
                <a:cs typeface="Times New Roman" panose="02020603050405020304" pitchFamily="18" charset="0"/>
              </a:rPr>
              <a:t>特定の事業所での抱え込みが課題となっている。また、強度行動障がい者が自由にサービスを選択でき、生活を充実させるためには、</a:t>
            </a:r>
            <a:r>
              <a:rPr lang="ja-JP" sz="1400" kern="100" dirty="0">
                <a:effectLst/>
                <a:latin typeface="+mn-ea"/>
                <a:cs typeface="Times New Roman" panose="02020603050405020304" pitchFamily="18" charset="0"/>
              </a:rPr>
              <a:t>支援機関の拡充が早急に必要である。</a:t>
            </a:r>
          </a:p>
          <a:p>
            <a:pPr marL="173990" indent="-173990" algn="just"/>
            <a:r>
              <a:rPr lang="ja-JP" sz="1400" kern="1200" dirty="0">
                <a:effectLst/>
                <a:latin typeface="+mn-ea"/>
              </a:rPr>
              <a:t>・在宅での生活が困難となっている強度行動障がい者</a:t>
            </a:r>
            <a:r>
              <a:rPr lang="ja-JP" altLang="en-US" sz="1400" dirty="0">
                <a:latin typeface="+mn-ea"/>
              </a:rPr>
              <a:t>を、</a:t>
            </a:r>
            <a:r>
              <a:rPr lang="ja-JP" sz="1400" kern="1200" dirty="0">
                <a:effectLst/>
                <a:latin typeface="+mn-ea"/>
              </a:rPr>
              <a:t>泉佐野市・田尻町で地域生活を支えるための支援体制の整備について検討が必要である。</a:t>
            </a:r>
            <a:endParaRPr lang="en-US" altLang="ja-JP" sz="1400" kern="1200" dirty="0">
              <a:effectLst/>
              <a:latin typeface="+mn-ea"/>
            </a:endParaRPr>
          </a:p>
          <a:p>
            <a:pPr marL="173990" indent="-173990" algn="just"/>
            <a:endParaRPr lang="en-US" altLang="ja-JP" sz="1400" kern="100" dirty="0">
              <a:effectLst/>
              <a:latin typeface="+mn-ea"/>
              <a:cs typeface="Times New Roman" panose="02020603050405020304" pitchFamily="18" charset="0"/>
            </a:endParaRPr>
          </a:p>
          <a:p>
            <a:pPr marL="173990" indent="-173990" algn="just"/>
            <a:endParaRPr lang="ja-JP" sz="1400" kern="100" dirty="0">
              <a:effectLst/>
              <a:latin typeface="+mn-ea"/>
              <a:cs typeface="Times New Roman" panose="02020603050405020304" pitchFamily="18" charset="0"/>
            </a:endParaRPr>
          </a:p>
          <a:p>
            <a:pPr marL="173990" indent="-173990" algn="just"/>
            <a:r>
              <a:rPr lang="ja-JP" sz="1400" kern="1200" dirty="0">
                <a:effectLst/>
                <a:latin typeface="+mn-ea"/>
              </a:rPr>
              <a:t>・状態の悪化や家族の高齢化等により施設入所に至るケースが多い中で、入所の前段階での支援の組立てについて着目する。また、施設や病院からの地域移行を目指す上での課題にも着目し、地域の課題や市町域を越えた共通の課題を抽出し、効果的な支援体制整備について検討する必要がある。</a:t>
            </a:r>
            <a:endParaRPr lang="en-US" altLang="ja-JP" sz="1400" kern="100" dirty="0">
              <a:latin typeface="+mn-ea"/>
              <a:cs typeface="Times New Roman" panose="02020603050405020304" pitchFamily="18" charset="0"/>
            </a:endParaRPr>
          </a:p>
          <a:p>
            <a:pPr marL="173990" indent="-173990" algn="just"/>
            <a:r>
              <a:rPr lang="ja-JP" altLang="en-US" sz="1400" kern="100" dirty="0">
                <a:effectLst/>
                <a:latin typeface="+mn-ea"/>
                <a:cs typeface="Times New Roman" panose="02020603050405020304" pitchFamily="18" charset="0"/>
              </a:rPr>
              <a:t>・協議の場の役割を整理し、土台</a:t>
            </a:r>
            <a:r>
              <a:rPr lang="ja-JP" altLang="en-US" sz="1400" kern="100" dirty="0">
                <a:latin typeface="+mn-ea"/>
                <a:cs typeface="Times New Roman" panose="02020603050405020304" pitchFamily="18" charset="0"/>
              </a:rPr>
              <a:t>づく</a:t>
            </a:r>
            <a:r>
              <a:rPr lang="ja-JP" altLang="en-US" sz="1400" kern="100" dirty="0">
                <a:effectLst/>
                <a:latin typeface="+mn-ea"/>
                <a:cs typeface="Times New Roman" panose="02020603050405020304" pitchFamily="18" charset="0"/>
              </a:rPr>
              <a:t>りを行う。</a:t>
            </a:r>
            <a:r>
              <a:rPr lang="en-US" sz="1400" kern="1200" dirty="0">
                <a:effectLst/>
                <a:latin typeface="+mn-ea"/>
              </a:rPr>
              <a:t> </a:t>
            </a:r>
          </a:p>
          <a:p>
            <a:pPr algn="just"/>
            <a:endParaRPr lang="ja-JP" sz="1400" kern="100" dirty="0">
              <a:effectLst/>
              <a:latin typeface="+mn-ea"/>
              <a:cs typeface="Times New Roman" panose="02020603050405020304" pitchFamily="18" charset="0"/>
            </a:endParaRPr>
          </a:p>
          <a:p>
            <a:pPr algn="just"/>
            <a:r>
              <a:rPr lang="ja-JP" sz="1400" kern="1200" dirty="0">
                <a:effectLst/>
                <a:latin typeface="+mn-ea"/>
              </a:rPr>
              <a:t>〇実施内容</a:t>
            </a:r>
            <a:endParaRPr lang="en-US" altLang="ja-JP" sz="1400" kern="1200" dirty="0">
              <a:effectLst/>
              <a:latin typeface="+mn-ea"/>
            </a:endParaRPr>
          </a:p>
          <a:p>
            <a:pPr algn="just"/>
            <a:r>
              <a:rPr lang="ja-JP" sz="1400" kern="1200" dirty="0">
                <a:effectLst/>
                <a:latin typeface="+mn-ea"/>
              </a:rPr>
              <a:t>（事務局：泉佐野市障害福祉総務課、田尻町福祉課、基幹相談支援センターあいと、府）</a:t>
            </a:r>
            <a:endParaRPr lang="en-US" altLang="ja-JP" sz="1400" kern="1200" dirty="0">
              <a:effectLst/>
              <a:latin typeface="+mn-ea"/>
            </a:endParaRPr>
          </a:p>
          <a:p>
            <a:pPr algn="just"/>
            <a:endParaRPr lang="ja-JP" sz="1400" kern="100" dirty="0">
              <a:effectLst/>
              <a:latin typeface="+mn-ea"/>
              <a:cs typeface="Times New Roman" panose="02020603050405020304" pitchFamily="18" charset="0"/>
            </a:endParaRPr>
          </a:p>
          <a:p>
            <a:pPr algn="just"/>
            <a:r>
              <a:rPr lang="ja-JP" sz="1400" kern="1200" dirty="0">
                <a:effectLst/>
                <a:latin typeface="+mn-ea"/>
              </a:rPr>
              <a:t>①支援検討会議の開催（年４回）</a:t>
            </a:r>
            <a:endParaRPr lang="ja-JP" sz="1400" kern="100" dirty="0">
              <a:effectLst/>
              <a:latin typeface="+mn-ea"/>
              <a:cs typeface="Times New Roman" panose="02020603050405020304" pitchFamily="18" charset="0"/>
            </a:endParaRPr>
          </a:p>
          <a:p>
            <a:pPr algn="just"/>
            <a:r>
              <a:rPr lang="ja-JP" sz="1400" kern="1200" dirty="0">
                <a:effectLst/>
                <a:latin typeface="+mn-ea"/>
              </a:rPr>
              <a:t>・第一回</a:t>
            </a:r>
            <a:r>
              <a:rPr lang="ja-JP" altLang="en-US" sz="1400" kern="1200" dirty="0">
                <a:effectLst/>
                <a:latin typeface="+mn-ea"/>
              </a:rPr>
              <a:t>（平成</a:t>
            </a:r>
            <a:r>
              <a:rPr lang="en-US" altLang="ja-JP" sz="1400" kern="1200" dirty="0">
                <a:effectLst/>
                <a:latin typeface="+mn-ea"/>
              </a:rPr>
              <a:t>30</a:t>
            </a:r>
            <a:r>
              <a:rPr lang="ja-JP" altLang="en-US" sz="1400" kern="1200" dirty="0">
                <a:effectLst/>
                <a:latin typeface="+mn-ea"/>
              </a:rPr>
              <a:t>年７月</a:t>
            </a:r>
            <a:r>
              <a:rPr lang="en-US" altLang="ja-JP" sz="1400" kern="1200" dirty="0">
                <a:effectLst/>
                <a:latin typeface="+mn-ea"/>
              </a:rPr>
              <a:t>23</a:t>
            </a:r>
            <a:r>
              <a:rPr lang="ja-JP" altLang="en-US" sz="1400" kern="1200" dirty="0">
                <a:effectLst/>
                <a:latin typeface="+mn-ea"/>
              </a:rPr>
              <a:t>日）</a:t>
            </a:r>
            <a:r>
              <a:rPr lang="ja-JP" sz="1400" kern="1200" dirty="0">
                <a:effectLst/>
                <a:latin typeface="+mn-ea"/>
              </a:rPr>
              <a:t>：市町の実態、困難事例から見える地域課題について検討</a:t>
            </a:r>
            <a:endParaRPr lang="ja-JP" sz="1400" kern="100" dirty="0">
              <a:effectLst/>
              <a:latin typeface="+mn-ea"/>
              <a:cs typeface="Times New Roman" panose="02020603050405020304" pitchFamily="18" charset="0"/>
            </a:endParaRPr>
          </a:p>
          <a:p>
            <a:pPr algn="just"/>
            <a:r>
              <a:rPr lang="ja-JP" sz="1400" kern="1200" dirty="0">
                <a:effectLst/>
                <a:latin typeface="+mn-ea"/>
              </a:rPr>
              <a:t>・第二回</a:t>
            </a:r>
            <a:r>
              <a:rPr lang="ja-JP" altLang="en-US" sz="1400" kern="1200" dirty="0">
                <a:effectLst/>
                <a:latin typeface="+mn-ea"/>
              </a:rPr>
              <a:t>（平成</a:t>
            </a:r>
            <a:r>
              <a:rPr lang="en-US" altLang="ja-JP" sz="1400" kern="1200" dirty="0">
                <a:effectLst/>
                <a:latin typeface="+mn-ea"/>
              </a:rPr>
              <a:t>30</a:t>
            </a:r>
            <a:r>
              <a:rPr lang="ja-JP" altLang="en-US" sz="1400" kern="1200" dirty="0">
                <a:effectLst/>
                <a:latin typeface="+mn-ea"/>
              </a:rPr>
              <a:t>年</a:t>
            </a:r>
            <a:r>
              <a:rPr lang="ja-JP" altLang="en-US" sz="1400" dirty="0">
                <a:latin typeface="+mn-ea"/>
              </a:rPr>
              <a:t>９</a:t>
            </a:r>
            <a:r>
              <a:rPr lang="ja-JP" altLang="en-US" sz="1400" kern="1200" dirty="0">
                <a:effectLst/>
                <a:latin typeface="+mn-ea"/>
              </a:rPr>
              <a:t>月</a:t>
            </a:r>
            <a:r>
              <a:rPr lang="en-US" altLang="ja-JP" sz="1400" dirty="0">
                <a:latin typeface="+mn-ea"/>
              </a:rPr>
              <a:t>20</a:t>
            </a:r>
            <a:r>
              <a:rPr lang="ja-JP" altLang="en-US" sz="1400" kern="1200" dirty="0">
                <a:effectLst/>
                <a:latin typeface="+mn-ea"/>
              </a:rPr>
              <a:t>日）</a:t>
            </a:r>
            <a:r>
              <a:rPr lang="ja-JP" sz="1400" kern="1200" dirty="0">
                <a:effectLst/>
                <a:latin typeface="+mn-ea"/>
              </a:rPr>
              <a:t>：課題に対する仕組み</a:t>
            </a:r>
            <a:r>
              <a:rPr lang="ja-JP" altLang="en-US" sz="1400" kern="1200" dirty="0">
                <a:effectLst/>
                <a:latin typeface="+mn-ea"/>
              </a:rPr>
              <a:t>づく</a:t>
            </a:r>
            <a:r>
              <a:rPr lang="ja-JP" sz="1400" kern="1200" dirty="0">
                <a:effectLst/>
                <a:latin typeface="+mn-ea"/>
              </a:rPr>
              <a:t>り（ワークショップ）について検討</a:t>
            </a:r>
            <a:endParaRPr lang="ja-JP" sz="1400" kern="100" dirty="0">
              <a:effectLst/>
              <a:latin typeface="+mn-ea"/>
              <a:cs typeface="Times New Roman" panose="02020603050405020304" pitchFamily="18" charset="0"/>
            </a:endParaRPr>
          </a:p>
          <a:p>
            <a:pPr algn="just"/>
            <a:r>
              <a:rPr lang="ja-JP" sz="1400" kern="1200" dirty="0">
                <a:effectLst/>
                <a:latin typeface="+mn-ea"/>
              </a:rPr>
              <a:t>・第三回</a:t>
            </a:r>
            <a:r>
              <a:rPr lang="ja-JP" altLang="en-US" sz="1400" kern="1200" dirty="0">
                <a:effectLst/>
                <a:latin typeface="+mn-ea"/>
              </a:rPr>
              <a:t>（平成</a:t>
            </a:r>
            <a:r>
              <a:rPr lang="en-US" altLang="ja-JP" sz="1400" kern="1200" dirty="0">
                <a:effectLst/>
                <a:latin typeface="+mn-ea"/>
              </a:rPr>
              <a:t>30</a:t>
            </a:r>
            <a:r>
              <a:rPr lang="ja-JP" altLang="en-US" sz="1400" kern="1200" dirty="0">
                <a:effectLst/>
                <a:latin typeface="+mn-ea"/>
              </a:rPr>
              <a:t>年</a:t>
            </a:r>
            <a:r>
              <a:rPr lang="en-US" altLang="ja-JP" sz="1400" kern="1200" dirty="0">
                <a:effectLst/>
                <a:latin typeface="+mn-ea"/>
              </a:rPr>
              <a:t>12</a:t>
            </a:r>
            <a:r>
              <a:rPr lang="ja-JP" altLang="en-US" sz="1400" kern="1200" dirty="0">
                <a:effectLst/>
                <a:latin typeface="+mn-ea"/>
              </a:rPr>
              <a:t>月</a:t>
            </a:r>
            <a:r>
              <a:rPr lang="en-US" altLang="ja-JP" sz="1400" kern="1200" dirty="0">
                <a:effectLst/>
                <a:latin typeface="+mn-ea"/>
              </a:rPr>
              <a:t>16</a:t>
            </a:r>
            <a:r>
              <a:rPr lang="ja-JP" altLang="en-US" sz="1400" kern="1200" dirty="0">
                <a:effectLst/>
                <a:latin typeface="+mn-ea"/>
              </a:rPr>
              <a:t>日）</a:t>
            </a:r>
            <a:r>
              <a:rPr lang="ja-JP" sz="1400" kern="1200" dirty="0">
                <a:effectLst/>
                <a:latin typeface="+mn-ea"/>
              </a:rPr>
              <a:t>：地域の関係機関の役割について整理</a:t>
            </a:r>
            <a:endParaRPr lang="ja-JP" sz="1400" kern="100" dirty="0">
              <a:effectLst/>
              <a:latin typeface="+mn-ea"/>
              <a:cs typeface="Times New Roman" panose="02020603050405020304" pitchFamily="18" charset="0"/>
            </a:endParaRPr>
          </a:p>
          <a:p>
            <a:pPr algn="just"/>
            <a:r>
              <a:rPr lang="ja-JP" sz="1400" kern="1200" dirty="0">
                <a:effectLst/>
                <a:latin typeface="+mn-ea"/>
              </a:rPr>
              <a:t>・第四回</a:t>
            </a:r>
            <a:r>
              <a:rPr lang="ja-JP" altLang="en-US" sz="1400" dirty="0">
                <a:latin typeface="+mn-ea"/>
                <a:sym typeface="Wingdings" panose="05000000000000000000" pitchFamily="2" charset="2"/>
              </a:rPr>
              <a:t>（平成</a:t>
            </a:r>
            <a:r>
              <a:rPr lang="en-US" altLang="ja-JP" sz="1400" dirty="0">
                <a:latin typeface="+mn-ea"/>
                <a:sym typeface="Wingdings" panose="05000000000000000000" pitchFamily="2" charset="2"/>
              </a:rPr>
              <a:t>31</a:t>
            </a:r>
            <a:r>
              <a:rPr lang="ja-JP" altLang="en-US" sz="1400" dirty="0">
                <a:latin typeface="+mn-ea"/>
                <a:sym typeface="Wingdings" panose="05000000000000000000" pitchFamily="2" charset="2"/>
              </a:rPr>
              <a:t>年２月</a:t>
            </a:r>
            <a:r>
              <a:rPr lang="en-US" altLang="ja-JP" sz="1400" dirty="0">
                <a:latin typeface="+mn-ea"/>
                <a:sym typeface="Wingdings" panose="05000000000000000000" pitchFamily="2" charset="2"/>
              </a:rPr>
              <a:t>14</a:t>
            </a:r>
            <a:r>
              <a:rPr lang="ja-JP" altLang="en-US" sz="1400" dirty="0">
                <a:latin typeface="+mn-ea"/>
                <a:sym typeface="Wingdings" panose="05000000000000000000" pitchFamily="2" charset="2"/>
              </a:rPr>
              <a:t>日）：</a:t>
            </a:r>
            <a:r>
              <a:rPr lang="ja-JP" sz="1400" kern="1200" dirty="0">
                <a:effectLst/>
                <a:latin typeface="+mn-ea"/>
              </a:rPr>
              <a:t>まとめと今後の検討の場について検討</a:t>
            </a:r>
            <a:endParaRPr lang="en-US" altLang="ja-JP" sz="1400" kern="1200" dirty="0">
              <a:effectLst/>
              <a:latin typeface="+mn-ea"/>
            </a:endParaRPr>
          </a:p>
          <a:p>
            <a:pPr algn="just"/>
            <a:endParaRPr lang="ja-JP" sz="1400" kern="100" dirty="0">
              <a:effectLst/>
              <a:latin typeface="+mn-ea"/>
              <a:cs typeface="Times New Roman" panose="02020603050405020304" pitchFamily="18" charset="0"/>
            </a:endParaRPr>
          </a:p>
          <a:p>
            <a:pPr algn="just"/>
            <a:r>
              <a:rPr lang="ja-JP" sz="1400" kern="1200" dirty="0">
                <a:effectLst/>
                <a:latin typeface="+mn-ea"/>
              </a:rPr>
              <a:t>②ワークショップの開催</a:t>
            </a:r>
            <a:r>
              <a:rPr lang="ja-JP" altLang="en-US" sz="1400" kern="1200" dirty="0">
                <a:effectLst/>
                <a:latin typeface="+mn-ea"/>
              </a:rPr>
              <a:t>（平成</a:t>
            </a:r>
            <a:r>
              <a:rPr lang="en-US" altLang="ja-JP" sz="1400" kern="1200" dirty="0">
                <a:effectLst/>
                <a:latin typeface="+mn-ea"/>
              </a:rPr>
              <a:t>31</a:t>
            </a:r>
            <a:r>
              <a:rPr lang="ja-JP" altLang="en-US" sz="1400" kern="1200" dirty="0">
                <a:effectLst/>
                <a:latin typeface="+mn-ea"/>
              </a:rPr>
              <a:t>年１月</a:t>
            </a:r>
            <a:r>
              <a:rPr lang="en-US" altLang="ja-JP" sz="1400" kern="1200" dirty="0">
                <a:effectLst/>
                <a:latin typeface="+mn-ea"/>
              </a:rPr>
              <a:t>28</a:t>
            </a:r>
            <a:r>
              <a:rPr lang="ja-JP" altLang="en-US" sz="1400" kern="1200" dirty="0">
                <a:effectLst/>
                <a:latin typeface="+mn-ea"/>
              </a:rPr>
              <a:t>日）</a:t>
            </a:r>
            <a:endParaRPr lang="ja-JP" sz="1400" kern="100" dirty="0">
              <a:effectLst/>
              <a:latin typeface="+mn-ea"/>
              <a:cs typeface="Times New Roman" panose="02020603050405020304" pitchFamily="18" charset="0"/>
            </a:endParaRPr>
          </a:p>
          <a:p>
            <a:pPr marL="173990" indent="-173990" algn="just"/>
            <a:r>
              <a:rPr lang="ja-JP" sz="1400" kern="1200" dirty="0">
                <a:effectLst/>
                <a:latin typeface="+mn-ea"/>
              </a:rPr>
              <a:t>・家族へのアンケート：地域の家族会会員を対象に、家族の思いを聞くためのアンケートを実施（</a:t>
            </a:r>
            <a:r>
              <a:rPr lang="en-US" sz="1400" kern="1200" dirty="0">
                <a:effectLst/>
                <a:latin typeface="+mn-ea"/>
              </a:rPr>
              <a:t>27</a:t>
            </a:r>
            <a:r>
              <a:rPr lang="ja-JP" sz="1400" kern="1200" dirty="0">
                <a:effectLst/>
                <a:latin typeface="+mn-ea"/>
              </a:rPr>
              <a:t>家庭から回答）</a:t>
            </a:r>
            <a:endParaRPr lang="ja-JP" sz="1400" kern="100" dirty="0">
              <a:effectLst/>
              <a:latin typeface="+mn-ea"/>
              <a:cs typeface="Times New Roman" panose="02020603050405020304" pitchFamily="18" charset="0"/>
            </a:endParaRPr>
          </a:p>
          <a:p>
            <a:pPr marL="173990" indent="-173990" algn="just"/>
            <a:r>
              <a:rPr lang="ja-JP" sz="1400" kern="1200" dirty="0">
                <a:effectLst/>
                <a:latin typeface="+mn-ea"/>
              </a:rPr>
              <a:t>・事業所向け研修会：地域の事業所及び医療関係者向けに、砂川厚生福祉センターいぶきによる強度行動障がい支援に関する講義、支援事業所による実践報告、支援者間の意見交換会などを実施（地域の事業所等から</a:t>
            </a:r>
            <a:r>
              <a:rPr lang="en-US" sz="1400" kern="1200" dirty="0">
                <a:effectLst/>
                <a:latin typeface="+mn-ea"/>
              </a:rPr>
              <a:t>13</a:t>
            </a:r>
            <a:r>
              <a:rPr lang="ja-JP" sz="1400" kern="1200" dirty="0">
                <a:effectLst/>
                <a:latin typeface="+mn-ea"/>
              </a:rPr>
              <a:t>名参加（うち、医療関係者３名））</a:t>
            </a:r>
            <a:endParaRPr lang="ja-JP" sz="1400" kern="100" dirty="0">
              <a:effectLst/>
              <a:latin typeface="+mn-ea"/>
              <a:cs typeface="Times New Roman" panose="02020603050405020304" pitchFamily="18" charset="0"/>
            </a:endParaRPr>
          </a:p>
        </p:txBody>
      </p:sp>
      <p:sp>
        <p:nvSpPr>
          <p:cNvPr id="2" name="矢印: 下 1">
            <a:extLst>
              <a:ext uri="{FF2B5EF4-FFF2-40B4-BE49-F238E27FC236}">
                <a16:creationId xmlns:a16="http://schemas.microsoft.com/office/drawing/2014/main" id="{02B3D814-22FC-4DD1-B01E-6293A73378DE}"/>
              </a:ext>
            </a:extLst>
          </p:cNvPr>
          <p:cNvSpPr/>
          <p:nvPr/>
        </p:nvSpPr>
        <p:spPr>
          <a:xfrm>
            <a:off x="5958806" y="2135005"/>
            <a:ext cx="367430" cy="3077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fld id="{5EBFC8BC-B1AE-419F-8DF4-AA7267068C54}" type="slidenum">
              <a:rPr kumimoji="1" lang="ja-JP" altLang="en-US" smtClean="0"/>
              <a:t>10</a:t>
            </a:fld>
            <a:endParaRPr kumimoji="1" lang="ja-JP" altLang="en-US"/>
          </a:p>
        </p:txBody>
      </p:sp>
    </p:spTree>
    <p:extLst>
      <p:ext uri="{BB962C8B-B14F-4D97-AF65-F5344CB8AC3E}">
        <p14:creationId xmlns:p14="http://schemas.microsoft.com/office/powerpoint/2010/main" val="249902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52ADDC6-847C-4A93-859F-84A2D5931EDD}"/>
              </a:ext>
            </a:extLst>
          </p:cNvPr>
          <p:cNvSpPr txBox="1"/>
          <p:nvPr/>
        </p:nvSpPr>
        <p:spPr>
          <a:xfrm>
            <a:off x="203200" y="264362"/>
            <a:ext cx="11546214" cy="684803"/>
          </a:xfrm>
          <a:prstGeom prst="rect">
            <a:avLst/>
          </a:prstGeom>
          <a:noFill/>
        </p:spPr>
        <p:txBody>
          <a:bodyPr wrap="square">
            <a:spAutoFit/>
          </a:bodyPr>
          <a:lstStyle/>
          <a:p>
            <a:pPr algn="just"/>
            <a:r>
              <a:rPr lang="ja-JP" altLang="ja-JP" sz="1400" kern="100" dirty="0">
                <a:effectLst/>
                <a:latin typeface="+mn-ea"/>
                <a:cs typeface="Times New Roman" panose="02020603050405020304" pitchFamily="18" charset="0"/>
              </a:rPr>
              <a:t>（６）泉佐野市・田尻町の強度行動障がい支援の課題意識から取組み</a:t>
            </a:r>
            <a:r>
              <a:rPr lang="en-US" altLang="ja-JP" sz="1400" kern="100" dirty="0">
                <a:effectLst/>
                <a:latin typeface="+mn-ea"/>
                <a:cs typeface="Times New Roman" panose="02020603050405020304" pitchFamily="18" charset="0"/>
              </a:rPr>
              <a:t> </a:t>
            </a:r>
            <a:r>
              <a:rPr lang="ja-JP" altLang="ja-JP" sz="1400" kern="100" dirty="0">
                <a:effectLst/>
                <a:latin typeface="+mn-ea"/>
                <a:cs typeface="Times New Roman" panose="02020603050405020304" pitchFamily="18" charset="0"/>
              </a:rPr>
              <a:t>、改善まで</a:t>
            </a:r>
            <a:r>
              <a:rPr lang="ja-JP" altLang="en-US" sz="1400" kern="100" dirty="0">
                <a:effectLst/>
                <a:latin typeface="+mn-ea"/>
                <a:cs typeface="Times New Roman" panose="02020603050405020304" pitchFamily="18" charset="0"/>
              </a:rPr>
              <a:t>　</a:t>
            </a:r>
            <a:endParaRPr lang="en-US" altLang="ja-JP" sz="1400" kern="100" dirty="0">
              <a:effectLst/>
              <a:latin typeface="+mn-ea"/>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a:effectLst/>
                <a:latin typeface="+mn-ea"/>
                <a:cs typeface="Times New Roman" panose="02020603050405020304" pitchFamily="18" charset="0"/>
              </a:rPr>
              <a:t>平成</a:t>
            </a:r>
            <a:r>
              <a:rPr lang="en-US" altLang="ja-JP" sz="1400" kern="100" dirty="0">
                <a:effectLst/>
                <a:latin typeface="+mn-ea"/>
                <a:cs typeface="Times New Roman" panose="02020603050405020304" pitchFamily="18" charset="0"/>
              </a:rPr>
              <a:t>30</a:t>
            </a:r>
            <a:r>
              <a:rPr lang="ja-JP" altLang="en-US" sz="1400" kern="100" dirty="0">
                <a:effectLst/>
                <a:latin typeface="+mn-ea"/>
                <a:cs typeface="Times New Roman" panose="02020603050405020304" pitchFamily="18" charset="0"/>
              </a:rPr>
              <a:t>年度の取組み</a:t>
            </a:r>
            <a:endParaRPr lang="ja-JP" altLang="ja-JP" sz="1400" kern="100" dirty="0">
              <a:effectLst/>
              <a:latin typeface="+mn-ea"/>
              <a:cs typeface="Times New Roman" panose="02020603050405020304" pitchFamily="18" charset="0"/>
            </a:endParaRPr>
          </a:p>
          <a:p>
            <a:endParaRPr lang="ja-JP" altLang="ja-JP" sz="1050" kern="100" dirty="0">
              <a:effectLst/>
              <a:latin typeface="+mn-ea"/>
              <a:cs typeface="Times New Roman" panose="02020603050405020304" pitchFamily="18" charset="0"/>
            </a:endParaRPr>
          </a:p>
        </p:txBody>
      </p:sp>
      <p:sp>
        <p:nvSpPr>
          <p:cNvPr id="6" name="正方形/長方形 5">
            <a:extLst>
              <a:ext uri="{FF2B5EF4-FFF2-40B4-BE49-F238E27FC236}">
                <a16:creationId xmlns:a16="http://schemas.microsoft.com/office/drawing/2014/main" id="{F5AAE722-2809-47F0-98B2-11DE3D0859BC}"/>
              </a:ext>
            </a:extLst>
          </p:cNvPr>
          <p:cNvSpPr/>
          <p:nvPr/>
        </p:nvSpPr>
        <p:spPr>
          <a:xfrm>
            <a:off x="580671" y="787543"/>
            <a:ext cx="9606937" cy="469359"/>
          </a:xfrm>
          <a:prstGeom prst="rect">
            <a:avLst/>
          </a:prstGeom>
          <a:solidFill>
            <a:sysClr val="window" lastClr="FFFFFF"/>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609600" indent="-609600" algn="just"/>
            <a:r>
              <a:rPr lang="ja-JP" sz="1200" kern="100" dirty="0">
                <a:effectLst/>
                <a:latin typeface="+mn-ea"/>
                <a:cs typeface="Times New Roman" panose="02020603050405020304" pitchFamily="18" charset="0"/>
              </a:rPr>
              <a:t>テーマ：強度行動障がいの状態を示す方を支える家族や支援者の思いを吸い上げ、地域で課題の共有・解決をはかるための仕組みづくり</a:t>
            </a:r>
            <a:endParaRPr lang="ja-JP" sz="1050" kern="100" dirty="0">
              <a:effectLst/>
              <a:latin typeface="+mn-ea"/>
              <a:cs typeface="Times New Roman" panose="02020603050405020304" pitchFamily="18" charset="0"/>
            </a:endParaRPr>
          </a:p>
        </p:txBody>
      </p:sp>
      <p:sp>
        <p:nvSpPr>
          <p:cNvPr id="8" name="正方形/長方形 7">
            <a:extLst>
              <a:ext uri="{FF2B5EF4-FFF2-40B4-BE49-F238E27FC236}">
                <a16:creationId xmlns:a16="http://schemas.microsoft.com/office/drawing/2014/main" id="{454F76E4-AA21-4C42-9B04-871F86D6E00A}"/>
              </a:ext>
            </a:extLst>
          </p:cNvPr>
          <p:cNvSpPr/>
          <p:nvPr/>
        </p:nvSpPr>
        <p:spPr>
          <a:xfrm>
            <a:off x="580671" y="1710305"/>
            <a:ext cx="2372062" cy="1937355"/>
          </a:xfrm>
          <a:prstGeom prst="rect">
            <a:avLst/>
          </a:prstGeom>
          <a:gradFill>
            <a:gsLst>
              <a:gs pos="0">
                <a:srgbClr val="5B9BD5">
                  <a:lumMod val="5000"/>
                  <a:lumOff val="95000"/>
                </a:srgbClr>
              </a:gs>
              <a:gs pos="74000">
                <a:srgbClr val="5B9BD5">
                  <a:lumMod val="45000"/>
                  <a:lumOff val="55000"/>
                </a:srgbClr>
              </a:gs>
              <a:gs pos="83000">
                <a:srgbClr val="5B9BD5">
                  <a:lumMod val="45000"/>
                  <a:lumOff val="55000"/>
                </a:srgbClr>
              </a:gs>
              <a:gs pos="100000">
                <a:srgbClr val="5B9BD5">
                  <a:lumMod val="30000"/>
                  <a:lumOff val="70000"/>
                </a:srgbClr>
              </a:gs>
            </a:gsLst>
            <a:lin ang="5400000" scaled="1"/>
          </a:gra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＜課題意識等＞</a:t>
            </a: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　</a:t>
            </a:r>
            <a:r>
              <a:rPr kumimoji="0" lang="ja-JP" altLang="en-US" sz="1200" b="0" i="0" u="sng" strike="noStrike" kern="100" cap="none" spc="0" normalizeH="0" baseline="0" noProof="0" dirty="0">
                <a:ln>
                  <a:noFill/>
                </a:ln>
                <a:effectLst/>
                <a:uLnTx/>
                <a:uFillTx/>
                <a:latin typeface="+mn-ea"/>
                <a:cs typeface="Times New Roman" panose="02020603050405020304" pitchFamily="18" charset="0"/>
              </a:rPr>
              <a:t>検討会議にて</a:t>
            </a:r>
            <a:endParaRPr kumimoji="0" lang="en-US" altLang="ja-JP" sz="1200" b="0" i="0" u="sng" strike="noStrike" kern="100" cap="none" spc="0" normalizeH="0" baseline="0" noProof="0" dirty="0">
              <a:ln>
                <a:noFill/>
              </a:ln>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・行動障がいや障がい特性についての地域の理解が不十分。</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・専門的な見立てや支援ができる事業所があるが、利用者が集中。</a:t>
            </a: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・家族が孤立している。</a:t>
            </a: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・本人の思いをくみ取れている</a:t>
            </a:r>
            <a:endParaRPr kumimoji="0" lang="en-US" altLang="ja-JP"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kern="100" dirty="0">
                <a:solidFill>
                  <a:sysClr val="windowText" lastClr="000000"/>
                </a:solidFill>
                <a:latin typeface="+mn-ea"/>
                <a:cs typeface="Times New Roman" panose="02020603050405020304" pitchFamily="18" charset="0"/>
              </a:rPr>
              <a:t>　</a:t>
            </a: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か。</a:t>
            </a:r>
          </a:p>
        </p:txBody>
      </p:sp>
      <p:sp>
        <p:nvSpPr>
          <p:cNvPr id="9" name="正方形/長方形 8">
            <a:extLst>
              <a:ext uri="{FF2B5EF4-FFF2-40B4-BE49-F238E27FC236}">
                <a16:creationId xmlns:a16="http://schemas.microsoft.com/office/drawing/2014/main" id="{C1799EBD-2F6E-43B5-9EBF-072ABC174EB5}"/>
              </a:ext>
            </a:extLst>
          </p:cNvPr>
          <p:cNvSpPr/>
          <p:nvPr/>
        </p:nvSpPr>
        <p:spPr>
          <a:xfrm>
            <a:off x="3408044" y="1463615"/>
            <a:ext cx="4449023" cy="2497381"/>
          </a:xfrm>
          <a:prstGeom prst="rect">
            <a:avLst/>
          </a:prstGeom>
          <a:solidFill>
            <a:srgbClr val="5B9BD5"/>
          </a:solidFill>
          <a:ln w="12700" cap="flat" cmpd="sng" algn="ctr">
            <a:solidFill>
              <a:sysClr val="windowText" lastClr="000000"/>
            </a:solidFill>
            <a:prstDash val="solid"/>
          </a:ln>
          <a:effectLst/>
        </p:spPr>
        <p:txBody>
          <a:bodyPr rot="0" spcFirstLastPara="0" vert="horz" wrap="square" lIns="72000" tIns="0" rIns="72000" bIns="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＜取組みの概要（プロセス）＞　</a:t>
            </a:r>
            <a:r>
              <a:rPr kumimoji="0" lang="ja-JP" altLang="en-US" sz="1200" b="0" i="0" u="sng" strike="noStrike" kern="100" cap="none" spc="0" normalizeH="0" baseline="0" noProof="0" dirty="0">
                <a:ln>
                  <a:noFill/>
                </a:ln>
                <a:effectLst/>
                <a:uLnTx/>
                <a:uFillTx/>
                <a:latin typeface="+mn-ea"/>
                <a:cs typeface="Times New Roman" panose="02020603050405020304" pitchFamily="18" charset="0"/>
              </a:rPr>
              <a:t>ワークショップ等にて</a:t>
            </a:r>
            <a:endParaRPr kumimoji="0" lang="en-US" altLang="ja-JP" sz="1200" b="0" i="0" u="sng" strike="noStrike" kern="100" cap="none" spc="0" normalizeH="0" baseline="0" noProof="0" dirty="0">
              <a:ln>
                <a:noFill/>
              </a:ln>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◆事業所向け研修を実施し、支援できる事業所の拡充のきっかけをつくる。</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・支援事業所が本人の状態や支援方法などを密に情報共有するとともに、アセスメントにより得られた根拠に基づき専門的に支援している現状を実践報告。</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・行動障がいの基本的理解についての</a:t>
            </a: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普及、また各事業所が「困っていること」について意見交換。</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◆家族へのアンケートを実施し家族の思いを言語化する。</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・家族会を対象にアンケートを実施し、家族会へ結果を</a:t>
            </a: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情報提供。</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◆市町自立支援協議会で取組みについて報告、共有する。</a:t>
            </a:r>
          </a:p>
        </p:txBody>
      </p:sp>
      <p:sp>
        <p:nvSpPr>
          <p:cNvPr id="10" name="右矢印 5">
            <a:extLst>
              <a:ext uri="{FF2B5EF4-FFF2-40B4-BE49-F238E27FC236}">
                <a16:creationId xmlns:a16="http://schemas.microsoft.com/office/drawing/2014/main" id="{C7331798-7C28-4DF9-9952-91BB1818A9D2}"/>
              </a:ext>
            </a:extLst>
          </p:cNvPr>
          <p:cNvSpPr/>
          <p:nvPr/>
        </p:nvSpPr>
        <p:spPr>
          <a:xfrm>
            <a:off x="2958857" y="2666405"/>
            <a:ext cx="449187" cy="323850"/>
          </a:xfrm>
          <a:prstGeom prst="rightArrow">
            <a:avLst/>
          </a:prstGeom>
          <a:gradFill rotWithShape="1">
            <a:gsLst>
              <a:gs pos="0">
                <a:srgbClr val="4472C4">
                  <a:lumMod val="110000"/>
                  <a:satMod val="105000"/>
                  <a:tint val="67000"/>
                </a:srgbClr>
              </a:gs>
              <a:gs pos="50000">
                <a:srgbClr val="4472C4">
                  <a:lumMod val="105000"/>
                  <a:satMod val="103000"/>
                  <a:tint val="73000"/>
                </a:srgbClr>
              </a:gs>
              <a:gs pos="100000">
                <a:srgbClr val="4472C4">
                  <a:lumMod val="105000"/>
                  <a:satMod val="109000"/>
                  <a:tint val="81000"/>
                </a:srgbClr>
              </a:gs>
            </a:gsLst>
            <a:lin ang="5400000" scaled="0"/>
          </a:gradFill>
          <a:ln w="6350" cap="flat" cmpd="sng" algn="ctr">
            <a:solidFill>
              <a:srgbClr val="4472C4"/>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latin typeface="游明朝" panose="020F0502020204030204"/>
              <a:ea typeface="游明朝" panose="02020400000000000000" pitchFamily="18" charset="-128"/>
              <a:cs typeface="+mn-cs"/>
            </a:endParaRPr>
          </a:p>
        </p:txBody>
      </p:sp>
      <p:sp>
        <p:nvSpPr>
          <p:cNvPr id="11" name="正方形/長方形 10">
            <a:extLst>
              <a:ext uri="{FF2B5EF4-FFF2-40B4-BE49-F238E27FC236}">
                <a16:creationId xmlns:a16="http://schemas.microsoft.com/office/drawing/2014/main" id="{707F0CA1-5A58-4D00-8928-3A3D76559519}"/>
              </a:ext>
            </a:extLst>
          </p:cNvPr>
          <p:cNvSpPr/>
          <p:nvPr/>
        </p:nvSpPr>
        <p:spPr>
          <a:xfrm>
            <a:off x="8291027" y="1463615"/>
            <a:ext cx="3344290" cy="2663754"/>
          </a:xfrm>
          <a:prstGeom prst="rect">
            <a:avLst/>
          </a:prstGeom>
          <a:solidFill>
            <a:srgbClr val="5B9BD5">
              <a:lumMod val="60000"/>
              <a:lumOff val="40000"/>
            </a:srgbClr>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＜成果・効果等＞</a:t>
            </a:r>
            <a:endParaRPr kumimoji="0" lang="en-US" altLang="ja-JP"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・普段集まることの少ない日中活動事業所が集まる機会ができた。</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・支援事業所の抱える不安や悩み、課題について、軽重問わず吸い上げることができた。</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・吸い上げた課題に対して、先行して支援している事業所とつながりをもつこと、支援のヒントを共有すること等で、地域で相談しあえる関係をつくるきっかけができた。</a:t>
            </a: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・行動障がいの基本的理解の普及ができた。</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・家族の思いを言語化することで、家族が抱える課題を</a:t>
            </a:r>
            <a:r>
              <a:rPr kumimoji="0" lang="ja-JP" altLang="en-US" sz="1200" kern="100" dirty="0">
                <a:solidFill>
                  <a:sysClr val="windowText" lastClr="000000"/>
                </a:solidFill>
                <a:latin typeface="+mn-ea"/>
                <a:cs typeface="Times New Roman" panose="02020603050405020304" pitchFamily="18" charset="0"/>
              </a:rPr>
              <a:t>収集する</a:t>
            </a: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ことができた。</a:t>
            </a:r>
          </a:p>
        </p:txBody>
      </p:sp>
      <p:sp>
        <p:nvSpPr>
          <p:cNvPr id="12" name="右矢印 5">
            <a:extLst>
              <a:ext uri="{FF2B5EF4-FFF2-40B4-BE49-F238E27FC236}">
                <a16:creationId xmlns:a16="http://schemas.microsoft.com/office/drawing/2014/main" id="{00661945-2EBE-42B8-8105-1D235C59B399}"/>
              </a:ext>
            </a:extLst>
          </p:cNvPr>
          <p:cNvSpPr/>
          <p:nvPr/>
        </p:nvSpPr>
        <p:spPr>
          <a:xfrm>
            <a:off x="7857067" y="2666405"/>
            <a:ext cx="433960" cy="323850"/>
          </a:xfrm>
          <a:prstGeom prst="rightArrow">
            <a:avLst/>
          </a:prstGeom>
          <a:gradFill rotWithShape="1">
            <a:gsLst>
              <a:gs pos="0">
                <a:srgbClr val="4472C4">
                  <a:lumMod val="110000"/>
                  <a:satMod val="105000"/>
                  <a:tint val="67000"/>
                </a:srgbClr>
              </a:gs>
              <a:gs pos="50000">
                <a:srgbClr val="4472C4">
                  <a:lumMod val="105000"/>
                  <a:satMod val="103000"/>
                  <a:tint val="73000"/>
                </a:srgbClr>
              </a:gs>
              <a:gs pos="100000">
                <a:srgbClr val="4472C4">
                  <a:lumMod val="105000"/>
                  <a:satMod val="109000"/>
                  <a:tint val="81000"/>
                </a:srgbClr>
              </a:gs>
            </a:gsLst>
            <a:lin ang="5400000" scaled="0"/>
          </a:gradFill>
          <a:ln w="6350" cap="flat" cmpd="sng" algn="ctr">
            <a:solidFill>
              <a:srgbClr val="4472C4"/>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latin typeface="游明朝" panose="020F0502020204030204"/>
              <a:ea typeface="游明朝" panose="02020400000000000000" pitchFamily="18" charset="-128"/>
              <a:cs typeface="+mn-cs"/>
            </a:endParaRPr>
          </a:p>
        </p:txBody>
      </p:sp>
      <p:sp>
        <p:nvSpPr>
          <p:cNvPr id="13" name="正方形/長方形 12">
            <a:extLst>
              <a:ext uri="{FF2B5EF4-FFF2-40B4-BE49-F238E27FC236}">
                <a16:creationId xmlns:a16="http://schemas.microsoft.com/office/drawing/2014/main" id="{67E2156E-05E1-4A4B-84A0-BB5238675A6D}"/>
              </a:ext>
            </a:extLst>
          </p:cNvPr>
          <p:cNvSpPr/>
          <p:nvPr/>
        </p:nvSpPr>
        <p:spPr>
          <a:xfrm>
            <a:off x="580672" y="4245196"/>
            <a:ext cx="11054645" cy="2358452"/>
          </a:xfrm>
          <a:prstGeom prst="rect">
            <a:avLst/>
          </a:prstGeom>
          <a:solidFill>
            <a:sysClr val="window" lastClr="FFFFFF"/>
          </a:solidFill>
          <a:ln w="47625" cap="flat" cmpd="tri" algn="ctr">
            <a:solidFill>
              <a:sysClr val="windowText" lastClr="000000"/>
            </a:solidFill>
            <a:prstDash val="sysDot"/>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200" i="1" kern="100" dirty="0">
                <a:effectLst/>
                <a:latin typeface="+mn-ea"/>
                <a:cs typeface="Times New Roman" panose="02020603050405020304" pitchFamily="18" charset="0"/>
              </a:rPr>
              <a:t>＜この市町で見えたポイント＞</a:t>
            </a:r>
            <a:endParaRPr lang="en-US" altLang="ja-JP" sz="1200" i="1" kern="100" dirty="0">
              <a:effectLst/>
              <a:latin typeface="+mn-ea"/>
              <a:cs typeface="Times New Roman" panose="02020603050405020304" pitchFamily="18" charset="0"/>
            </a:endParaRPr>
          </a:p>
          <a:p>
            <a:pPr algn="just"/>
            <a:endParaRPr lang="ja-JP" sz="1200" kern="100" dirty="0">
              <a:effectLst/>
              <a:latin typeface="+mn-ea"/>
              <a:cs typeface="Times New Roman" panose="02020603050405020304" pitchFamily="18" charset="0"/>
            </a:endParaRPr>
          </a:p>
          <a:p>
            <a:pPr algn="just"/>
            <a:r>
              <a:rPr lang="ja-JP" sz="1200" kern="100" dirty="0">
                <a:effectLst/>
                <a:latin typeface="+mn-ea"/>
                <a:cs typeface="Times New Roman" panose="02020603050405020304" pitchFamily="18" charset="0"/>
              </a:rPr>
              <a:t>【本人中心とした支援体制の構築】</a:t>
            </a:r>
          </a:p>
          <a:p>
            <a:pPr indent="133350" algn="just"/>
            <a:r>
              <a:rPr lang="ja-JP" sz="1200" kern="100" dirty="0">
                <a:effectLst/>
                <a:latin typeface="+mn-ea"/>
                <a:cs typeface="Times New Roman" panose="02020603050405020304" pitchFamily="18" charset="0"/>
              </a:rPr>
              <a:t>利用者本人を中心に関係機関が情報共有をして支援をする関係の土壌がある場合、そのネットワークを活用・維持継続するために、定期的に支援者間で課題</a:t>
            </a:r>
            <a:endParaRPr lang="en-US" altLang="ja-JP" sz="1200" kern="100" dirty="0">
              <a:effectLst/>
              <a:latin typeface="+mn-ea"/>
              <a:cs typeface="Times New Roman" panose="02020603050405020304" pitchFamily="18" charset="0"/>
            </a:endParaRPr>
          </a:p>
          <a:p>
            <a:pPr indent="133350" algn="just"/>
            <a:r>
              <a:rPr lang="ja-JP" sz="1200" kern="100" dirty="0" err="1">
                <a:effectLst/>
                <a:latin typeface="+mn-ea"/>
                <a:cs typeface="Times New Roman" panose="02020603050405020304" pitchFamily="18" charset="0"/>
              </a:rPr>
              <a:t>を共</a:t>
            </a:r>
            <a:r>
              <a:rPr lang="ja-JP" sz="1200" kern="100" dirty="0">
                <a:effectLst/>
                <a:latin typeface="+mn-ea"/>
                <a:cs typeface="Times New Roman" panose="02020603050405020304" pitchFamily="18" charset="0"/>
              </a:rPr>
              <a:t>有</a:t>
            </a:r>
            <a:r>
              <a:rPr lang="ja-JP" altLang="en-US" sz="1200" kern="100" dirty="0">
                <a:latin typeface="+mn-ea"/>
                <a:cs typeface="Times New Roman" panose="02020603050405020304" pitchFamily="18" charset="0"/>
              </a:rPr>
              <a:t>し、</a:t>
            </a:r>
            <a:r>
              <a:rPr lang="ja-JP" sz="1200" kern="100" dirty="0">
                <a:effectLst/>
                <a:latin typeface="+mn-ea"/>
                <a:cs typeface="Times New Roman" panose="02020603050405020304" pitchFamily="18" charset="0"/>
              </a:rPr>
              <a:t>様々な助言者に</a:t>
            </a:r>
            <a:r>
              <a:rPr lang="en-US" sz="1200" kern="100" dirty="0">
                <a:effectLst/>
                <a:latin typeface="+mn-ea"/>
                <a:cs typeface="Times New Roman" panose="02020603050405020304" pitchFamily="18" charset="0"/>
              </a:rPr>
              <a:t>SV</a:t>
            </a:r>
            <a:r>
              <a:rPr lang="ja-JP" sz="1200" kern="100" dirty="0">
                <a:effectLst/>
                <a:latin typeface="+mn-ea"/>
                <a:cs typeface="Times New Roman" panose="02020603050405020304" pitchFamily="18" charset="0"/>
              </a:rPr>
              <a:t>を受けながら、そのネットワークで検討を重ね</a:t>
            </a:r>
            <a:r>
              <a:rPr lang="ja-JP" altLang="en-US" sz="1200" kern="100" dirty="0">
                <a:latin typeface="+mn-ea"/>
                <a:cs typeface="Times New Roman" panose="02020603050405020304" pitchFamily="18" charset="0"/>
              </a:rPr>
              <a:t>る仕組みが必要。また、</a:t>
            </a:r>
            <a:r>
              <a:rPr lang="ja-JP" sz="1200" kern="100" dirty="0">
                <a:effectLst/>
                <a:latin typeface="+mn-ea"/>
                <a:cs typeface="Times New Roman" panose="02020603050405020304" pitchFamily="18" charset="0"/>
              </a:rPr>
              <a:t>必要に応じて様々な機関</a:t>
            </a:r>
            <a:r>
              <a:rPr lang="ja-JP" altLang="en-US" sz="1200" kern="100" dirty="0">
                <a:latin typeface="+mn-ea"/>
                <a:cs typeface="Times New Roman" panose="02020603050405020304" pitchFamily="18" charset="0"/>
              </a:rPr>
              <a:t>の</a:t>
            </a:r>
            <a:r>
              <a:rPr lang="ja-JP" sz="1200" kern="100" dirty="0">
                <a:effectLst/>
                <a:latin typeface="+mn-ea"/>
                <a:cs typeface="Times New Roman" panose="02020603050405020304" pitchFamily="18" charset="0"/>
              </a:rPr>
              <a:t>参画を促し、拡大していく仕</a:t>
            </a:r>
            <a:r>
              <a:rPr lang="ja-JP" altLang="en-US" sz="1200" kern="100" dirty="0">
                <a:effectLst/>
                <a:latin typeface="+mn-ea"/>
                <a:cs typeface="Times New Roman" panose="02020603050405020304" pitchFamily="18" charset="0"/>
              </a:rPr>
              <a:t>　</a:t>
            </a:r>
            <a:endParaRPr lang="en-US" altLang="ja-JP" sz="1200" kern="100" dirty="0">
              <a:effectLst/>
              <a:latin typeface="+mn-ea"/>
              <a:cs typeface="Times New Roman" panose="02020603050405020304" pitchFamily="18" charset="0"/>
            </a:endParaRPr>
          </a:p>
          <a:p>
            <a:pPr indent="133350" algn="just"/>
            <a:r>
              <a:rPr lang="ja-JP" sz="1200" kern="100" dirty="0">
                <a:effectLst/>
                <a:latin typeface="+mn-ea"/>
                <a:cs typeface="Times New Roman" panose="02020603050405020304" pitchFamily="18" charset="0"/>
              </a:rPr>
              <a:t>組みが必要。</a:t>
            </a:r>
          </a:p>
          <a:p>
            <a:pPr indent="133350" algn="just"/>
            <a:r>
              <a:rPr lang="en-US" sz="1200" kern="100" dirty="0">
                <a:effectLst/>
                <a:latin typeface="+mn-ea"/>
                <a:cs typeface="Times New Roman" panose="02020603050405020304" pitchFamily="18" charset="0"/>
              </a:rPr>
              <a:t> </a:t>
            </a:r>
            <a:endParaRPr lang="ja-JP" sz="1200" kern="100" dirty="0">
              <a:effectLst/>
              <a:latin typeface="+mn-ea"/>
              <a:cs typeface="Times New Roman" panose="02020603050405020304" pitchFamily="18" charset="0"/>
            </a:endParaRPr>
          </a:p>
          <a:p>
            <a:pPr algn="just"/>
            <a:r>
              <a:rPr lang="ja-JP" sz="1200" kern="100" dirty="0">
                <a:effectLst/>
                <a:latin typeface="+mn-ea"/>
                <a:cs typeface="Times New Roman" panose="02020603050405020304" pitchFamily="18" charset="0"/>
              </a:rPr>
              <a:t>【協議の場の役割】</a:t>
            </a:r>
          </a:p>
          <a:p>
            <a:pPr indent="133350" algn="just"/>
            <a:r>
              <a:rPr lang="ja-JP" sz="1200" kern="100" dirty="0">
                <a:effectLst/>
                <a:latin typeface="+mn-ea"/>
                <a:cs typeface="Times New Roman" panose="02020603050405020304" pitchFamily="18" charset="0"/>
              </a:rPr>
              <a:t>本人を中心とした支援体制の中で出た課題を吸い上げるという意識を持ち、支援者だれもが協議の場に様々な課題を持ち寄りやすくする機運醸成が必要。</a:t>
            </a:r>
          </a:p>
          <a:p>
            <a:pPr indent="133350" algn="just"/>
            <a:r>
              <a:rPr lang="ja-JP" sz="1200" kern="100" dirty="0">
                <a:effectLst/>
                <a:latin typeface="+mn-ea"/>
                <a:cs typeface="Times New Roman" panose="02020603050405020304" pitchFamily="18" charset="0"/>
              </a:rPr>
              <a:t>また、解決に向けた手法を客観的かつ建設的な視点から継続して相互に検討するための場の提供や仕組みづくりが必要。</a:t>
            </a:r>
          </a:p>
          <a:p>
            <a:pPr indent="133350" algn="just"/>
            <a:r>
              <a:rPr lang="ja-JP" sz="1200" kern="100" dirty="0">
                <a:effectLst/>
                <a:latin typeface="+mn-ea"/>
                <a:cs typeface="Times New Roman" panose="02020603050405020304" pitchFamily="18" charset="0"/>
              </a:rPr>
              <a:t>また、新規事業所や支援者に対する意識醸成のための機会づくりが必要。</a:t>
            </a: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t>11</a:t>
            </a:fld>
            <a:endParaRPr kumimoji="1" lang="ja-JP" altLang="en-US"/>
          </a:p>
        </p:txBody>
      </p:sp>
    </p:spTree>
    <p:extLst>
      <p:ext uri="{BB962C8B-B14F-4D97-AF65-F5344CB8AC3E}">
        <p14:creationId xmlns:p14="http://schemas.microsoft.com/office/powerpoint/2010/main" val="436139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BEDEEF8-6651-459A-A730-4D15B15AA483}"/>
              </a:ext>
            </a:extLst>
          </p:cNvPr>
          <p:cNvSpPr txBox="1"/>
          <p:nvPr/>
        </p:nvSpPr>
        <p:spPr>
          <a:xfrm>
            <a:off x="272774" y="355603"/>
            <a:ext cx="6096000" cy="307777"/>
          </a:xfrm>
          <a:prstGeom prst="rect">
            <a:avLst/>
          </a:prstGeom>
          <a:noFill/>
        </p:spPr>
        <p:txBody>
          <a:bodyPr wrap="square">
            <a:spAutoFit/>
          </a:bodyPr>
          <a:lstStyle/>
          <a:p>
            <a:pPr algn="just"/>
            <a:r>
              <a:rPr lang="ja-JP" altLang="ja-JP" sz="1400" b="1" kern="100" dirty="0">
                <a:effectLst/>
                <a:latin typeface="+mn-ea"/>
                <a:cs typeface="Times New Roman" panose="02020603050405020304" pitchFamily="18" charset="0"/>
              </a:rPr>
              <a:t>★令和元年度の取組み</a:t>
            </a:r>
            <a:endParaRPr lang="ja-JP" altLang="ja-JP" sz="1400" kern="100" dirty="0">
              <a:effectLst/>
              <a:latin typeface="+mn-ea"/>
              <a:cs typeface="Times New Roman" panose="02020603050405020304" pitchFamily="18" charset="0"/>
            </a:endParaRPr>
          </a:p>
        </p:txBody>
      </p:sp>
      <p:sp>
        <p:nvSpPr>
          <p:cNvPr id="4" name="テキスト ボックス 30">
            <a:extLst>
              <a:ext uri="{FF2B5EF4-FFF2-40B4-BE49-F238E27FC236}">
                <a16:creationId xmlns:a16="http://schemas.microsoft.com/office/drawing/2014/main" id="{721B4726-BFC8-491C-A5E0-C381CAD40313}"/>
              </a:ext>
            </a:extLst>
          </p:cNvPr>
          <p:cNvSpPr txBox="1"/>
          <p:nvPr/>
        </p:nvSpPr>
        <p:spPr>
          <a:xfrm>
            <a:off x="494010" y="732987"/>
            <a:ext cx="10161959" cy="861982"/>
          </a:xfrm>
          <a:prstGeom prst="rect">
            <a:avLst/>
          </a:prstGeom>
          <a:solidFill>
            <a:sysClr val="window" lastClr="FFFFFF"/>
          </a:solidFill>
          <a:ln w="19050" cap="flat" cmpd="sng" algn="ctr">
            <a:solidFill>
              <a:srgbClr val="4472C4">
                <a:lumMod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200" i="0" u="none" strike="noStrike" kern="100" cap="none" spc="0" normalizeH="0" baseline="0" noProof="0" dirty="0">
                <a:ln>
                  <a:noFill/>
                </a:ln>
                <a:effectLst/>
                <a:uLnTx/>
                <a:uFillTx/>
                <a:latin typeface="+mn-ea"/>
                <a:cs typeface="Times New Roman" panose="02020603050405020304" pitchFamily="18" charset="0"/>
              </a:rPr>
              <a:t>令和元年度の地域の状況（変化など）</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200" i="0" u="none" strike="noStrike" kern="100" cap="none" spc="0" normalizeH="0" baseline="0" noProof="0" dirty="0">
                <a:ln>
                  <a:noFill/>
                </a:ln>
                <a:effectLst/>
                <a:uLnTx/>
                <a:uFillTx/>
                <a:latin typeface="+mn-ea"/>
                <a:cs typeface="Times New Roman" panose="02020603050405020304" pitchFamily="18" charset="0"/>
              </a:rPr>
              <a:t>・放課後等デイサービス</a:t>
            </a: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やグループホームなど新規事業所の増加。</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・障がい児に関わる事業所の事業所連絡会への参画の増加。</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・包括支援センターと基幹相談支援</a:t>
            </a: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センターを統合し、基幹包括支援センターとなった。</a:t>
            </a:r>
          </a:p>
        </p:txBody>
      </p:sp>
      <p:sp>
        <p:nvSpPr>
          <p:cNvPr id="5" name="正方形/長方形 4">
            <a:extLst>
              <a:ext uri="{FF2B5EF4-FFF2-40B4-BE49-F238E27FC236}">
                <a16:creationId xmlns:a16="http://schemas.microsoft.com/office/drawing/2014/main" id="{5DCE815A-46DA-4C27-80DA-EC6B785C6E16}"/>
              </a:ext>
            </a:extLst>
          </p:cNvPr>
          <p:cNvSpPr/>
          <p:nvPr/>
        </p:nvSpPr>
        <p:spPr>
          <a:xfrm>
            <a:off x="494011" y="1946100"/>
            <a:ext cx="3738355" cy="2469145"/>
          </a:xfrm>
          <a:prstGeom prst="rect">
            <a:avLst/>
          </a:prstGeom>
          <a:solidFill>
            <a:sysClr val="window" lastClr="FFFFFF"/>
          </a:solidFill>
          <a:ln w="1905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i="0" u="none" strike="noStrike" kern="100" cap="none" spc="0" normalizeH="0" baseline="0" noProof="0" dirty="0">
                <a:ln>
                  <a:noFill/>
                </a:ln>
                <a:effectLst/>
                <a:uLnTx/>
                <a:uFillTx/>
                <a:latin typeface="+mn-ea"/>
                <a:cs typeface="Times New Roman" panose="02020603050405020304" pitchFamily="18" charset="0"/>
              </a:rPr>
              <a:t>令和元年</a:t>
            </a: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度の取組み</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と成果</a:t>
            </a:r>
            <a:endPar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＜取組み＞</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152400" marR="0" lvl="0" indent="-15240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rPr>
              <a:t>・</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今年度中に開催される事業所連絡会において、強度行動障がいの状態を示す方への支援をテーマとした研修を、障がい福祉サービス事業所に対して行う。</a:t>
            </a:r>
            <a:endPar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endParaRPr>
          </a:p>
          <a:p>
            <a:pPr marL="152400" marR="0" lvl="0" indent="-152400" algn="l"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＜成果＞</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13335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幅広い業種の障がい福祉サービス事業所へ、強度行動障がいの状態を示す方への支援についての理解を広めることができる。</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p:txBody>
      </p:sp>
      <p:sp>
        <p:nvSpPr>
          <p:cNvPr id="6" name="角丸四角形 11">
            <a:extLst>
              <a:ext uri="{FF2B5EF4-FFF2-40B4-BE49-F238E27FC236}">
                <a16:creationId xmlns:a16="http://schemas.microsoft.com/office/drawing/2014/main" id="{F74A7273-DD75-4C84-AC92-B6F9DE84E3D5}"/>
              </a:ext>
            </a:extLst>
          </p:cNvPr>
          <p:cNvSpPr/>
          <p:nvPr/>
        </p:nvSpPr>
        <p:spPr>
          <a:xfrm>
            <a:off x="4672208" y="1824137"/>
            <a:ext cx="5983762" cy="3386515"/>
          </a:xfrm>
          <a:prstGeom prst="roundRect">
            <a:avLst>
              <a:gd name="adj" fmla="val 7891"/>
            </a:avLst>
          </a:prstGeom>
          <a:gradFill rotWithShape="1">
            <a:gsLst>
              <a:gs pos="0">
                <a:srgbClr val="FFC000">
                  <a:lumMod val="110000"/>
                  <a:satMod val="105000"/>
                  <a:tint val="67000"/>
                </a:srgbClr>
              </a:gs>
              <a:gs pos="50000">
                <a:srgbClr val="FFC000">
                  <a:lumMod val="105000"/>
                  <a:satMod val="103000"/>
                  <a:tint val="73000"/>
                </a:srgbClr>
              </a:gs>
              <a:gs pos="100000">
                <a:srgbClr val="FFC000">
                  <a:lumMod val="105000"/>
                  <a:satMod val="109000"/>
                  <a:tint val="81000"/>
                </a:srgbClr>
              </a:gs>
            </a:gsLst>
            <a:lin ang="5400000" scaled="0"/>
          </a:gradFill>
          <a:ln w="6350" cap="flat" cmpd="sng" algn="ctr">
            <a:solidFill>
              <a:srgbClr val="FFC000"/>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事業所連絡会で「強度行動障がいについて学ぼう！」を実施</a:t>
            </a:r>
          </a:p>
          <a:p>
            <a:pPr marL="266700" marR="0" lvl="0" indent="-26670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実施に至った課題意識</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・新規事業所の増加に伴い、強度行動障がいの理解促進が必要ではないか。</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・支援の理解を深めることで、支援の輪を広げたい。</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266700" marR="0" lvl="0" indent="-26670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実施内容（目的、対象者、研修内容など）</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◆目的：強度行動障がいについて学ぶ、事業所間交流</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◆対象者：市内障がい福祉サービス事業所等</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◆研修内容：</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・強度行動障がいの状態を示す方の基本的な理解と支援について</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・支援事業所からの実践報告</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「強度行動障がいの状態を示す方を地域で支えて」</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・グループワーク「氷山モデルで支援を考える」</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266700" marR="0" lvl="0" indent="-26670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実施の効果</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・多種別の事業所に啓発の効果があった。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・初めて研修を受講した事業所にとっても、意識化が図れた。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・地域での研修にあたって、</a:t>
            </a:r>
            <a:r>
              <a:rPr kumimoji="0" lang="ja-JP" altLang="en-US" sz="1200" kern="100" dirty="0">
                <a:solidFill>
                  <a:srgbClr val="000000"/>
                </a:solidFill>
                <a:latin typeface="+mn-ea"/>
                <a:cs typeface="Times New Roman" panose="02020603050405020304" pitchFamily="18" charset="0"/>
              </a:rPr>
              <a:t>事業所連絡会を活用することで、</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多忙な事業所に</a:t>
            </a:r>
            <a:r>
              <a:rPr kumimoji="0" lang="ja-JP" altLang="en-US" sz="1200" b="0" i="0" u="none" strike="noStrike" kern="100" cap="none" spc="0" normalizeH="0" baseline="0" noProof="0" dirty="0" err="1">
                <a:ln>
                  <a:noFill/>
                </a:ln>
                <a:solidFill>
                  <a:srgbClr val="000000"/>
                </a:solidFill>
                <a:effectLst/>
                <a:uLnTx/>
                <a:uFillTx/>
                <a:latin typeface="+mn-ea"/>
                <a:cs typeface="Times New Roman" panose="02020603050405020304" pitchFamily="18" charset="0"/>
              </a:rPr>
              <a:t>お</a:t>
            </a:r>
            <a:endPar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kern="100" dirty="0">
                <a:solidFill>
                  <a:srgbClr val="000000"/>
                </a:solidFill>
                <a:latin typeface="+mn-ea"/>
                <a:cs typeface="Times New Roman" panose="02020603050405020304" pitchFamily="18" charset="0"/>
              </a:rPr>
              <a:t>　　</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いても参加しやすい機会となった。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7" name="角丸四角形 12">
            <a:extLst>
              <a:ext uri="{FF2B5EF4-FFF2-40B4-BE49-F238E27FC236}">
                <a16:creationId xmlns:a16="http://schemas.microsoft.com/office/drawing/2014/main" id="{014D1C46-AB36-4AC2-A51C-A89505709007}"/>
              </a:ext>
            </a:extLst>
          </p:cNvPr>
          <p:cNvSpPr/>
          <p:nvPr/>
        </p:nvSpPr>
        <p:spPr>
          <a:xfrm>
            <a:off x="494011" y="5459540"/>
            <a:ext cx="10161958" cy="847197"/>
          </a:xfrm>
          <a:prstGeom prst="roundRect">
            <a:avLst>
              <a:gd name="adj" fmla="val 3393"/>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28575" cap="flat" cmpd="sng" algn="ctr">
            <a:solidFill>
              <a:srgbClr val="70AD47"/>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ポイントを踏まえた望まれる今後の展開</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・事業所連絡会で、各福祉サービス事業所での顔つなぎができ、また、その機会に</a:t>
            </a: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継続的に研修を実施することで、連携強化につながる。</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・地域型包括支援センターが圏域ごとに、高齢、障がい、貧困等、多様な福祉相談を受け、か</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つ、基幹型包括支援センター及び</a:t>
            </a:r>
            <a:r>
              <a:rPr kumimoji="0" lang="ja-JP" altLang="en-US" sz="1200" b="0" i="0" u="none" strike="noStrike" kern="100" cap="none" spc="0" normalizeH="0" baseline="0" noProof="0" dirty="0">
                <a:ln>
                  <a:noFill/>
                </a:ln>
                <a:solidFill>
                  <a:srgbClr val="FF0000"/>
                </a:solidFill>
                <a:effectLst/>
                <a:uLnTx/>
                <a:uFillTx/>
                <a:latin typeface="+mn-ea"/>
                <a:cs typeface="Times New Roman" panose="02020603050405020304" pitchFamily="18" charset="0"/>
              </a:rPr>
              <a:t>、</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圏域ごとの包括支援センターが連携を図ることで、地域課題の顕在化につながる。</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2" name="矢印: 右 1">
            <a:extLst>
              <a:ext uri="{FF2B5EF4-FFF2-40B4-BE49-F238E27FC236}">
                <a16:creationId xmlns:a16="http://schemas.microsoft.com/office/drawing/2014/main" id="{A11D9101-9185-4565-BD7B-685D8B0B14A4}"/>
              </a:ext>
            </a:extLst>
          </p:cNvPr>
          <p:cNvSpPr/>
          <p:nvPr/>
        </p:nvSpPr>
        <p:spPr>
          <a:xfrm>
            <a:off x="4108537" y="2639264"/>
            <a:ext cx="563671" cy="388307"/>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p:cNvSpPr>
            <a:spLocks noGrp="1"/>
          </p:cNvSpPr>
          <p:nvPr>
            <p:ph type="sldNum" sz="quarter" idx="12"/>
          </p:nvPr>
        </p:nvSpPr>
        <p:spPr/>
        <p:txBody>
          <a:bodyPr/>
          <a:lstStyle/>
          <a:p>
            <a:fld id="{5EBFC8BC-B1AE-419F-8DF4-AA7267068C54}" type="slidenum">
              <a:rPr kumimoji="1" lang="ja-JP" altLang="en-US" smtClean="0"/>
              <a:t>12</a:t>
            </a:fld>
            <a:endParaRPr kumimoji="1" lang="ja-JP" altLang="en-US"/>
          </a:p>
        </p:txBody>
      </p:sp>
    </p:spTree>
    <p:extLst>
      <p:ext uri="{BB962C8B-B14F-4D97-AF65-F5344CB8AC3E}">
        <p14:creationId xmlns:p14="http://schemas.microsoft.com/office/powerpoint/2010/main" val="1989825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91EA094-9CBF-4421-B244-33CBD40921B8}"/>
              </a:ext>
            </a:extLst>
          </p:cNvPr>
          <p:cNvSpPr txBox="1"/>
          <p:nvPr/>
        </p:nvSpPr>
        <p:spPr>
          <a:xfrm>
            <a:off x="259711" y="158071"/>
            <a:ext cx="6096000" cy="307777"/>
          </a:xfrm>
          <a:prstGeom prst="rect">
            <a:avLst/>
          </a:prstGeom>
          <a:noFill/>
        </p:spPr>
        <p:txBody>
          <a:bodyPr wrap="square">
            <a:spAutoFit/>
          </a:bodyPr>
          <a:lstStyle/>
          <a:p>
            <a:pPr algn="just"/>
            <a:r>
              <a:rPr lang="ja-JP" altLang="ja-JP" sz="1400" b="1" kern="100" dirty="0">
                <a:effectLst/>
                <a:latin typeface="+mn-ea"/>
                <a:cs typeface="Times New Roman" panose="02020603050405020304" pitchFamily="18" charset="0"/>
              </a:rPr>
              <a:t>★令和</a:t>
            </a:r>
            <a:r>
              <a:rPr lang="ja-JP" altLang="en-US" sz="1400" b="1" kern="100" dirty="0">
                <a:effectLst/>
                <a:latin typeface="+mn-ea"/>
                <a:cs typeface="Times New Roman" panose="02020603050405020304" pitchFamily="18" charset="0"/>
              </a:rPr>
              <a:t>２</a:t>
            </a:r>
            <a:r>
              <a:rPr lang="ja-JP" altLang="ja-JP" sz="1400" b="1" kern="100" dirty="0">
                <a:effectLst/>
                <a:latin typeface="+mn-ea"/>
                <a:cs typeface="Times New Roman" panose="02020603050405020304" pitchFamily="18" charset="0"/>
              </a:rPr>
              <a:t>年度</a:t>
            </a:r>
            <a:r>
              <a:rPr lang="ja-JP" altLang="en-US" sz="1400" b="1" kern="100" dirty="0">
                <a:effectLst/>
                <a:latin typeface="+mn-ea"/>
                <a:cs typeface="Times New Roman" panose="02020603050405020304" pitchFamily="18" charset="0"/>
              </a:rPr>
              <a:t>・令和３年度</a:t>
            </a:r>
            <a:r>
              <a:rPr lang="ja-JP" altLang="ja-JP" sz="1400" b="1" kern="100" dirty="0">
                <a:effectLst/>
                <a:latin typeface="+mn-ea"/>
                <a:cs typeface="Times New Roman" panose="02020603050405020304" pitchFamily="18" charset="0"/>
              </a:rPr>
              <a:t>の</a:t>
            </a:r>
            <a:r>
              <a:rPr lang="ja-JP" altLang="en-US" sz="1400" b="1" kern="100" dirty="0">
                <a:latin typeface="+mn-ea"/>
                <a:cs typeface="Times New Roman" panose="02020603050405020304" pitchFamily="18" charset="0"/>
              </a:rPr>
              <a:t>展開</a:t>
            </a:r>
            <a:endParaRPr lang="ja-JP" altLang="ja-JP" sz="1400" kern="100" dirty="0">
              <a:effectLst/>
              <a:latin typeface="+mn-ea"/>
              <a:cs typeface="Times New Roman" panose="02020603050405020304" pitchFamily="18" charset="0"/>
            </a:endParaRPr>
          </a:p>
        </p:txBody>
      </p:sp>
      <p:sp>
        <p:nvSpPr>
          <p:cNvPr id="3" name="四角形: 角を丸くする 2">
            <a:extLst>
              <a:ext uri="{FF2B5EF4-FFF2-40B4-BE49-F238E27FC236}">
                <a16:creationId xmlns:a16="http://schemas.microsoft.com/office/drawing/2014/main" id="{C37235BF-4FC1-4536-AD8F-0453246F2F30}"/>
              </a:ext>
            </a:extLst>
          </p:cNvPr>
          <p:cNvSpPr/>
          <p:nvPr/>
        </p:nvSpPr>
        <p:spPr>
          <a:xfrm>
            <a:off x="327764" y="616426"/>
            <a:ext cx="11536471" cy="608350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n-ea"/>
              </a:rPr>
              <a:t>　　　　　　　　　　　　　　　　　　　　　　　　　　　</a:t>
            </a:r>
            <a:endParaRPr lang="en-US" altLang="ja-JP" b="1" dirty="0">
              <a:solidFill>
                <a:schemeClr val="tx1"/>
              </a:solidFill>
              <a:latin typeface="+mn-ea"/>
            </a:endParaRPr>
          </a:p>
          <a:p>
            <a:r>
              <a:rPr lang="ja-JP" altLang="en-US" b="1" dirty="0">
                <a:solidFill>
                  <a:schemeClr val="tx1"/>
                </a:solidFill>
                <a:latin typeface="+mn-ea"/>
              </a:rPr>
              <a:t>　　　　　　　　　　　　　　　　　　　　　　　　　　</a:t>
            </a:r>
            <a:endParaRPr lang="en-US" altLang="ja-JP" b="1" dirty="0">
              <a:solidFill>
                <a:schemeClr val="tx1"/>
              </a:solidFill>
              <a:latin typeface="+mn-ea"/>
            </a:endParaRPr>
          </a:p>
          <a:p>
            <a:r>
              <a:rPr lang="ja-JP" altLang="en-US" b="1" dirty="0">
                <a:solidFill>
                  <a:schemeClr val="tx1"/>
                </a:solidFill>
                <a:latin typeface="+mn-ea"/>
              </a:rPr>
              <a:t>　　　　　　　　　　　　　　　　　　　　　　　　　　</a:t>
            </a:r>
            <a:r>
              <a:rPr lang="ja-JP" altLang="en-US" b="1" u="sng" dirty="0">
                <a:solidFill>
                  <a:schemeClr val="tx1"/>
                </a:solidFill>
                <a:latin typeface="+mn-ea"/>
              </a:rPr>
              <a:t>強度行動障がい支援において、</a:t>
            </a:r>
            <a:endParaRPr lang="en-US" altLang="ja-JP" b="1" u="sng" dirty="0">
              <a:solidFill>
                <a:schemeClr val="tx1"/>
              </a:solidFill>
              <a:latin typeface="+mn-ea"/>
            </a:endParaRPr>
          </a:p>
          <a:p>
            <a:r>
              <a:rPr lang="ja-JP" altLang="en-US" b="1" dirty="0">
                <a:solidFill>
                  <a:schemeClr val="tx1"/>
                </a:solidFill>
                <a:latin typeface="+mn-ea"/>
              </a:rPr>
              <a:t>　　　　　　　　　　　　　　　　　　　　　　　　　　</a:t>
            </a:r>
            <a:r>
              <a:rPr lang="ja-JP" altLang="en-US" b="1" u="sng" dirty="0">
                <a:solidFill>
                  <a:schemeClr val="tx1"/>
                </a:solidFill>
                <a:latin typeface="+mn-ea"/>
              </a:rPr>
              <a:t>地域型包括支援センターと事業所を中心に、</a:t>
            </a:r>
            <a:r>
              <a:rPr lang="ja-JP" altLang="en-US" b="1" dirty="0">
                <a:solidFill>
                  <a:schemeClr val="tx1"/>
                </a:solidFill>
                <a:latin typeface="+mn-ea"/>
              </a:rPr>
              <a:t>　　　　　　　　　　　　　　　　　　　　　　　　　　</a:t>
            </a:r>
            <a:endParaRPr lang="en-US" altLang="ja-JP" b="1" dirty="0">
              <a:solidFill>
                <a:schemeClr val="tx1"/>
              </a:solidFill>
              <a:latin typeface="+mn-ea"/>
            </a:endParaRPr>
          </a:p>
          <a:p>
            <a:r>
              <a:rPr lang="ja-JP" altLang="en-US" b="1" dirty="0">
                <a:solidFill>
                  <a:schemeClr val="tx1"/>
                </a:solidFill>
                <a:latin typeface="+mn-ea"/>
              </a:rPr>
              <a:t>　　　　　　　　　　　　　　　　　　　　　　　　　　</a:t>
            </a:r>
            <a:r>
              <a:rPr lang="ja-JP" altLang="en-US" b="1" u="sng" dirty="0">
                <a:solidFill>
                  <a:schemeClr val="tx1"/>
                </a:solidFill>
                <a:latin typeface="+mn-ea"/>
              </a:rPr>
              <a:t>基幹型包括支援センターが後方支援の連携。</a:t>
            </a:r>
            <a:endParaRPr lang="en-US" altLang="ja-JP" b="1" u="sng" dirty="0">
              <a:solidFill>
                <a:schemeClr val="tx1"/>
              </a:solidFill>
              <a:latin typeface="+mn-ea"/>
            </a:endParaRPr>
          </a:p>
          <a:p>
            <a:endParaRPr lang="en-US" altLang="ja-JP" b="1" dirty="0">
              <a:solidFill>
                <a:schemeClr val="tx1"/>
              </a:solidFill>
              <a:latin typeface="+mn-ea"/>
            </a:endParaRPr>
          </a:p>
          <a:p>
            <a:r>
              <a:rPr lang="ja-JP" altLang="en-US" b="1" dirty="0">
                <a:solidFill>
                  <a:schemeClr val="tx1"/>
                </a:solidFill>
                <a:latin typeface="+mn-ea"/>
              </a:rPr>
              <a:t>　　　　　　　　　　　　　　　　　　　　　　　　　　　　　　　　　　　　　　　　　　　　　　　　　　　　　　　　　　　　　　　　　　　　　　　　　　　　　　　　　　　　　　　　　　　　　　　　　　　　　　　　　　　　　　　　　　　　　</a:t>
            </a:r>
            <a:endParaRPr lang="en-US" altLang="ja-JP" b="1" dirty="0">
              <a:solidFill>
                <a:schemeClr val="tx1"/>
              </a:solidFill>
              <a:latin typeface="+mn-ea"/>
            </a:endParaRPr>
          </a:p>
          <a:p>
            <a:endParaRPr lang="en-US" altLang="ja-JP" sz="1600" b="1" dirty="0">
              <a:solidFill>
                <a:schemeClr val="tx1"/>
              </a:solidFill>
              <a:latin typeface="+mn-ea"/>
            </a:endParaRPr>
          </a:p>
          <a:p>
            <a:r>
              <a:rPr lang="ja-JP" altLang="en-US" sz="1600" b="1" dirty="0">
                <a:solidFill>
                  <a:schemeClr val="tx1"/>
                </a:solidFill>
                <a:latin typeface="+mn-ea"/>
              </a:rPr>
              <a:t>＜令和２年度＞</a:t>
            </a:r>
            <a:endParaRPr lang="en-US" altLang="ja-JP" sz="1600" b="1" dirty="0">
              <a:solidFill>
                <a:schemeClr val="tx1"/>
              </a:solidFill>
              <a:latin typeface="+mn-ea"/>
            </a:endParaRPr>
          </a:p>
          <a:p>
            <a:r>
              <a:rPr lang="ja-JP" altLang="en-US" sz="1600" b="1" dirty="0">
                <a:solidFill>
                  <a:schemeClr val="tx1"/>
                </a:solidFill>
                <a:latin typeface="+mn-ea"/>
              </a:rPr>
              <a:t>・新型コロナウイルス等の影響から、令和２年度は事業所連絡会での研修実施は困難であったが、継続実施を検討と　</a:t>
            </a:r>
            <a:endParaRPr lang="en-US" altLang="ja-JP" sz="1600" b="1" dirty="0">
              <a:solidFill>
                <a:schemeClr val="tx1"/>
              </a:solidFill>
              <a:latin typeface="+mn-ea"/>
            </a:endParaRPr>
          </a:p>
          <a:p>
            <a:r>
              <a:rPr lang="ja-JP" altLang="en-US" sz="1600" b="1" dirty="0">
                <a:solidFill>
                  <a:schemeClr val="tx1"/>
                </a:solidFill>
                <a:latin typeface="+mn-ea"/>
              </a:rPr>
              <a:t>　した。</a:t>
            </a:r>
            <a:r>
              <a:rPr lang="ja-JP" altLang="ja-JP" sz="1600" b="1" dirty="0">
                <a:solidFill>
                  <a:schemeClr val="tx1"/>
                </a:solidFill>
                <a:latin typeface="+mn-ea"/>
              </a:rPr>
              <a:t>遠方</a:t>
            </a:r>
            <a:r>
              <a:rPr lang="ja-JP" altLang="en-US" sz="1600" b="1" dirty="0">
                <a:solidFill>
                  <a:schemeClr val="tx1"/>
                </a:solidFill>
                <a:latin typeface="+mn-ea"/>
              </a:rPr>
              <a:t>での研修は、</a:t>
            </a:r>
            <a:r>
              <a:rPr lang="ja-JP" altLang="ja-JP" sz="1600" b="1" dirty="0">
                <a:solidFill>
                  <a:schemeClr val="tx1"/>
                </a:solidFill>
                <a:latin typeface="+mn-ea"/>
              </a:rPr>
              <a:t>参加しづらい事業所が多いようで、</a:t>
            </a:r>
            <a:r>
              <a:rPr lang="ja-JP" altLang="en-US" sz="1600" b="1" dirty="0">
                <a:solidFill>
                  <a:schemeClr val="tx1"/>
                </a:solidFill>
                <a:latin typeface="+mn-ea"/>
              </a:rPr>
              <a:t>オンラインでの実施等も視野に入れる。</a:t>
            </a:r>
            <a:endParaRPr lang="en-US" altLang="ja-JP" sz="1600" b="1" dirty="0">
              <a:solidFill>
                <a:schemeClr val="tx1"/>
              </a:solidFill>
              <a:latin typeface="+mn-ea"/>
            </a:endParaRPr>
          </a:p>
          <a:p>
            <a:r>
              <a:rPr lang="ja-JP" altLang="ja-JP" sz="1600" b="1" dirty="0">
                <a:solidFill>
                  <a:schemeClr val="tx1"/>
                </a:solidFill>
                <a:latin typeface="+mn-ea"/>
              </a:rPr>
              <a:t>・</a:t>
            </a:r>
            <a:r>
              <a:rPr lang="ja-JP" altLang="en-US" sz="1600" b="1" dirty="0">
                <a:solidFill>
                  <a:schemeClr val="tx1"/>
                </a:solidFill>
                <a:latin typeface="+mn-ea"/>
              </a:rPr>
              <a:t>泉佐野市では、市内中学校圏域ごとに地域型包括支援センターを設置。地域型包括支援センターにて、障がい、高</a:t>
            </a:r>
            <a:endParaRPr lang="en-US" altLang="ja-JP" sz="1600" b="1" dirty="0">
              <a:solidFill>
                <a:schemeClr val="tx1"/>
              </a:solidFill>
              <a:latin typeface="+mn-ea"/>
            </a:endParaRPr>
          </a:p>
          <a:p>
            <a:r>
              <a:rPr lang="ja-JP" altLang="en-US" sz="1600" b="1" dirty="0">
                <a:solidFill>
                  <a:schemeClr val="tx1"/>
                </a:solidFill>
                <a:latin typeface="+mn-ea"/>
              </a:rPr>
              <a:t>　齢、児童等の相談をワンストップで受けられる体制とした。地域型包括支援センターと事業所を中心に、平成</a:t>
            </a:r>
            <a:r>
              <a:rPr lang="en-US" altLang="ja-JP" sz="1600" b="1" dirty="0">
                <a:solidFill>
                  <a:schemeClr val="tx1"/>
                </a:solidFill>
                <a:latin typeface="+mn-ea"/>
              </a:rPr>
              <a:t>31</a:t>
            </a:r>
            <a:r>
              <a:rPr lang="ja-JP" altLang="en-US" sz="1600" b="1" dirty="0">
                <a:solidFill>
                  <a:schemeClr val="tx1"/>
                </a:solidFill>
                <a:latin typeface="+mn-ea"/>
              </a:rPr>
              <a:t>年</a:t>
            </a:r>
            <a:endParaRPr lang="en-US" altLang="ja-JP" sz="1600" b="1" dirty="0">
              <a:solidFill>
                <a:schemeClr val="tx1"/>
              </a:solidFill>
              <a:latin typeface="+mn-ea"/>
            </a:endParaRPr>
          </a:p>
          <a:p>
            <a:r>
              <a:rPr lang="ja-JP" altLang="en-US" sz="1600" b="1" dirty="0">
                <a:solidFill>
                  <a:schemeClr val="tx1"/>
                </a:solidFill>
                <a:latin typeface="+mn-ea"/>
              </a:rPr>
              <a:t>　度に設置した基幹型</a:t>
            </a:r>
            <a:r>
              <a:rPr lang="ja-JP" altLang="ja-JP" sz="1600" b="1" dirty="0">
                <a:solidFill>
                  <a:schemeClr val="tx1"/>
                </a:solidFill>
                <a:latin typeface="+mn-ea"/>
              </a:rPr>
              <a:t>包括支援センター</a:t>
            </a:r>
            <a:r>
              <a:rPr lang="ja-JP" altLang="en-US" sz="1600" b="1" dirty="0">
                <a:solidFill>
                  <a:schemeClr val="tx1"/>
                </a:solidFill>
                <a:latin typeface="+mn-ea"/>
              </a:rPr>
              <a:t>が後方支援を行っている。また、基幹型</a:t>
            </a:r>
            <a:r>
              <a:rPr lang="ja-JP" altLang="ja-JP" sz="1600" b="1" dirty="0">
                <a:solidFill>
                  <a:schemeClr val="tx1"/>
                </a:solidFill>
                <a:latin typeface="+mn-ea"/>
              </a:rPr>
              <a:t>包括支援センターが</a:t>
            </a:r>
            <a:r>
              <a:rPr lang="ja-JP" altLang="en-US" sz="1600" b="1" dirty="0">
                <a:solidFill>
                  <a:schemeClr val="tx1"/>
                </a:solidFill>
                <a:latin typeface="+mn-ea"/>
              </a:rPr>
              <a:t>各地域型</a:t>
            </a:r>
            <a:r>
              <a:rPr lang="ja-JP" altLang="ja-JP" sz="1600" b="1" dirty="0">
                <a:solidFill>
                  <a:schemeClr val="tx1"/>
                </a:solidFill>
                <a:latin typeface="+mn-ea"/>
              </a:rPr>
              <a:t>包括支</a:t>
            </a:r>
            <a:endParaRPr lang="en-US" altLang="ja-JP" sz="1600" b="1" dirty="0">
              <a:solidFill>
                <a:schemeClr val="tx1"/>
              </a:solidFill>
              <a:latin typeface="+mn-ea"/>
            </a:endParaRPr>
          </a:p>
          <a:p>
            <a:r>
              <a:rPr lang="ja-JP" altLang="en-US" sz="1600" b="1" dirty="0">
                <a:solidFill>
                  <a:schemeClr val="tx1"/>
                </a:solidFill>
                <a:latin typeface="+mn-ea"/>
              </a:rPr>
              <a:t>　</a:t>
            </a:r>
            <a:r>
              <a:rPr lang="ja-JP" altLang="ja-JP" sz="1600" b="1" dirty="0">
                <a:solidFill>
                  <a:schemeClr val="tx1"/>
                </a:solidFill>
                <a:latin typeface="+mn-ea"/>
              </a:rPr>
              <a:t>援センターの情報を集約し、</a:t>
            </a:r>
            <a:r>
              <a:rPr lang="ja-JP" altLang="ja-JP" sz="1600" b="1" dirty="0" smtClean="0">
                <a:solidFill>
                  <a:schemeClr val="tx1"/>
                </a:solidFill>
                <a:latin typeface="+mn-ea"/>
              </a:rPr>
              <a:t>課題</a:t>
            </a:r>
            <a:r>
              <a:rPr lang="ja-JP" altLang="en-US" sz="1600" b="1" dirty="0" smtClean="0">
                <a:solidFill>
                  <a:schemeClr val="tx1"/>
                </a:solidFill>
                <a:latin typeface="+mn-ea"/>
              </a:rPr>
              <a:t>整理</a:t>
            </a:r>
            <a:r>
              <a:rPr lang="ja-JP" altLang="ja-JP" sz="1600" b="1" dirty="0" smtClean="0">
                <a:solidFill>
                  <a:schemeClr val="tx1"/>
                </a:solidFill>
                <a:latin typeface="+mn-ea"/>
              </a:rPr>
              <a:t>を行</a:t>
            </a:r>
            <a:r>
              <a:rPr lang="ja-JP" altLang="en-US" sz="1600" b="1" dirty="0" smtClean="0">
                <a:solidFill>
                  <a:schemeClr val="tx1"/>
                </a:solidFill>
                <a:latin typeface="+mn-ea"/>
              </a:rPr>
              <a:t>える体制とした。田尻町</a:t>
            </a:r>
            <a:r>
              <a:rPr lang="ja-JP" altLang="en-US" sz="1600" b="1" dirty="0">
                <a:solidFill>
                  <a:schemeClr val="tx1"/>
                </a:solidFill>
                <a:latin typeface="+mn-ea"/>
              </a:rPr>
              <a:t>では、地域包括支援センターが委託</a:t>
            </a:r>
            <a:r>
              <a:rPr lang="ja-JP" altLang="en-US" sz="1600" b="1" dirty="0" smtClean="0">
                <a:solidFill>
                  <a:schemeClr val="tx1"/>
                </a:solidFill>
                <a:latin typeface="+mn-ea"/>
              </a:rPr>
              <a:t>相談支援事</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業所</a:t>
            </a:r>
            <a:r>
              <a:rPr lang="ja-JP" altLang="en-US" sz="1600" b="1" dirty="0">
                <a:solidFill>
                  <a:schemeClr val="tx1"/>
                </a:solidFill>
                <a:latin typeface="+mn-ea"/>
              </a:rPr>
              <a:t>を兼ね、高齢・障がいの相談を一括して受けられる体制とした。</a:t>
            </a:r>
            <a:endParaRPr lang="en-US" altLang="ja-JP" sz="1600" b="1" dirty="0">
              <a:solidFill>
                <a:schemeClr val="tx1"/>
              </a:solidFill>
              <a:latin typeface="+mn-ea"/>
            </a:endParaRPr>
          </a:p>
          <a:p>
            <a:r>
              <a:rPr lang="ja-JP" altLang="en-US" sz="1600" b="1" dirty="0">
                <a:solidFill>
                  <a:schemeClr val="tx1"/>
                </a:solidFill>
                <a:latin typeface="+mn-ea"/>
              </a:rPr>
              <a:t>＜令和３年度＞</a:t>
            </a:r>
            <a:endParaRPr lang="en-US" altLang="ja-JP" sz="1600" b="1" dirty="0">
              <a:solidFill>
                <a:schemeClr val="tx1"/>
              </a:solidFill>
              <a:latin typeface="+mn-ea"/>
            </a:endParaRPr>
          </a:p>
          <a:p>
            <a:r>
              <a:rPr lang="ja-JP" altLang="en-US" sz="1600" b="1" dirty="0">
                <a:solidFill>
                  <a:schemeClr val="tx1"/>
                </a:solidFill>
                <a:latin typeface="+mn-ea"/>
              </a:rPr>
              <a:t>・強度</a:t>
            </a:r>
            <a:r>
              <a:rPr lang="ja-JP" altLang="en-US" sz="1600" b="1" dirty="0" err="1">
                <a:solidFill>
                  <a:schemeClr val="tx1"/>
                </a:solidFill>
                <a:latin typeface="+mn-ea"/>
              </a:rPr>
              <a:t>行動障がい</a:t>
            </a:r>
            <a:r>
              <a:rPr lang="ja-JP" altLang="en-US" sz="1600" b="1" dirty="0">
                <a:solidFill>
                  <a:schemeClr val="tx1"/>
                </a:solidFill>
                <a:latin typeface="+mn-ea"/>
              </a:rPr>
              <a:t>者の入居を受けるグループホームや、新たな放課後等デイサービス事業所が増加した。</a:t>
            </a:r>
            <a:endParaRPr lang="en-US" altLang="ja-JP" sz="1600" b="1" dirty="0">
              <a:solidFill>
                <a:schemeClr val="tx1"/>
              </a:solidFill>
              <a:latin typeface="+mn-ea"/>
            </a:endParaRPr>
          </a:p>
          <a:p>
            <a:r>
              <a:rPr lang="ja-JP" altLang="en-US" sz="1600" b="1" dirty="0">
                <a:solidFill>
                  <a:schemeClr val="tx1"/>
                </a:solidFill>
                <a:latin typeface="+mn-ea"/>
              </a:rPr>
              <a:t>・強度</a:t>
            </a:r>
            <a:r>
              <a:rPr lang="ja-JP" altLang="en-US" sz="1600" b="1" dirty="0" err="1">
                <a:solidFill>
                  <a:schemeClr val="tx1"/>
                </a:solidFill>
                <a:latin typeface="+mn-ea"/>
              </a:rPr>
              <a:t>行動障がい</a:t>
            </a:r>
            <a:r>
              <a:rPr lang="ja-JP" altLang="en-US" sz="1600" b="1" dirty="0">
                <a:solidFill>
                  <a:schemeClr val="tx1"/>
                </a:solidFill>
                <a:latin typeface="+mn-ea"/>
              </a:rPr>
              <a:t>等の支援が難しいケースには、基幹型包括支援センターと地域型包括支援センターが協力して、相</a:t>
            </a:r>
            <a:endParaRPr lang="en-US" altLang="ja-JP" sz="1600" b="1" dirty="0">
              <a:solidFill>
                <a:schemeClr val="tx1"/>
              </a:solidFill>
              <a:latin typeface="+mn-ea"/>
            </a:endParaRPr>
          </a:p>
          <a:p>
            <a:r>
              <a:rPr lang="ja-JP" altLang="en-US" sz="1600" b="1" dirty="0">
                <a:solidFill>
                  <a:schemeClr val="tx1"/>
                </a:solidFill>
                <a:latin typeface="+mn-ea"/>
              </a:rPr>
              <a:t>　談を受ける等の連携体制が定着してきている。</a:t>
            </a:r>
            <a:endParaRPr lang="en-US" altLang="ja-JP" sz="1600" b="1" dirty="0">
              <a:solidFill>
                <a:schemeClr val="tx1"/>
              </a:solidFill>
              <a:latin typeface="+mn-ea"/>
            </a:endParaRPr>
          </a:p>
          <a:p>
            <a:r>
              <a:rPr lang="ja-JP" altLang="en-US" sz="1600" b="1" dirty="0">
                <a:solidFill>
                  <a:schemeClr val="tx1"/>
                </a:solidFill>
                <a:latin typeface="+mn-ea"/>
              </a:rPr>
              <a:t>・令和元年度、自立支援協議会ケアマネジメント部会を相談支援事業所相談員で構成する連絡会に</a:t>
            </a:r>
            <a:r>
              <a:rPr lang="ja-JP" altLang="en-US" sz="1600" b="1" dirty="0" smtClean="0">
                <a:solidFill>
                  <a:schemeClr val="tx1"/>
                </a:solidFill>
                <a:latin typeface="+mn-ea"/>
              </a:rPr>
              <a:t>変更、</a:t>
            </a:r>
            <a:r>
              <a:rPr lang="ja-JP" altLang="en-US" sz="1600" b="1" dirty="0">
                <a:solidFill>
                  <a:schemeClr val="tx1"/>
                </a:solidFill>
                <a:latin typeface="+mn-ea"/>
              </a:rPr>
              <a:t>地域の</a:t>
            </a:r>
            <a:r>
              <a:rPr lang="ja-JP" altLang="en-US" sz="1600" b="1" dirty="0" smtClean="0">
                <a:solidFill>
                  <a:schemeClr val="tx1"/>
                </a:solidFill>
                <a:latin typeface="+mn-ea"/>
              </a:rPr>
              <a:t>相談</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支援</a:t>
            </a:r>
            <a:r>
              <a:rPr lang="ja-JP" altLang="en-US" sz="1600" b="1" dirty="0">
                <a:solidFill>
                  <a:schemeClr val="tx1"/>
                </a:solidFill>
                <a:latin typeface="+mn-ea"/>
              </a:rPr>
              <a:t>専門員が主体と</a:t>
            </a:r>
            <a:r>
              <a:rPr lang="ja-JP" altLang="en-US" sz="1600" b="1" dirty="0" smtClean="0">
                <a:solidFill>
                  <a:schemeClr val="tx1"/>
                </a:solidFill>
                <a:latin typeface="+mn-ea"/>
              </a:rPr>
              <a:t>なり地域型</a:t>
            </a:r>
            <a:r>
              <a:rPr lang="ja-JP" altLang="en-US" sz="1600" b="1" dirty="0">
                <a:solidFill>
                  <a:schemeClr val="tx1"/>
                </a:solidFill>
                <a:latin typeface="+mn-ea"/>
              </a:rPr>
              <a:t>包括支援センターと</a:t>
            </a:r>
            <a:r>
              <a:rPr lang="ja-JP" altLang="en-US" sz="1600" b="1" dirty="0" smtClean="0">
                <a:solidFill>
                  <a:schemeClr val="tx1"/>
                </a:solidFill>
                <a:latin typeface="+mn-ea"/>
              </a:rPr>
              <a:t>協力し、</a:t>
            </a:r>
            <a:r>
              <a:rPr lang="ja-JP" altLang="en-US" sz="1600" b="1" dirty="0">
                <a:solidFill>
                  <a:schemeClr val="tx1"/>
                </a:solidFill>
                <a:latin typeface="+mn-ea"/>
              </a:rPr>
              <a:t>地域に根差した</a:t>
            </a:r>
            <a:r>
              <a:rPr lang="ja-JP" altLang="en-US" sz="1600" b="1" dirty="0" smtClean="0">
                <a:solidFill>
                  <a:schemeClr val="tx1"/>
                </a:solidFill>
                <a:latin typeface="+mn-ea"/>
              </a:rPr>
              <a:t>課題整理を行えるよう検討している。</a:t>
            </a:r>
            <a:endParaRPr lang="en-US" altLang="ja-JP" sz="1600" b="1" dirty="0">
              <a:solidFill>
                <a:schemeClr val="tx1"/>
              </a:solidFill>
              <a:latin typeface="+mn-ea"/>
            </a:endParaRPr>
          </a:p>
          <a:p>
            <a:r>
              <a:rPr lang="ja-JP" altLang="en-US" sz="1600" b="1" dirty="0">
                <a:solidFill>
                  <a:schemeClr val="tx1"/>
                </a:solidFill>
                <a:latin typeface="+mn-ea"/>
              </a:rPr>
              <a:t>・強度</a:t>
            </a:r>
            <a:r>
              <a:rPr lang="ja-JP" altLang="en-US" sz="1600" b="1" dirty="0" err="1">
                <a:solidFill>
                  <a:schemeClr val="tx1"/>
                </a:solidFill>
                <a:latin typeface="+mn-ea"/>
              </a:rPr>
              <a:t>行動障がい</a:t>
            </a:r>
            <a:r>
              <a:rPr lang="ja-JP" altLang="en-US" sz="1600" b="1" dirty="0">
                <a:solidFill>
                  <a:schemeClr val="tx1"/>
                </a:solidFill>
                <a:latin typeface="+mn-ea"/>
              </a:rPr>
              <a:t>者を受け入れる事業所等について、近隣市町との広域的な情報交換の必要性が課題と考えている。</a:t>
            </a:r>
            <a:endParaRPr lang="en-US" altLang="ja-JP" sz="1600" b="1" dirty="0">
              <a:solidFill>
                <a:schemeClr val="tx1"/>
              </a:solidFill>
              <a:latin typeface="+mn-ea"/>
            </a:endParaRPr>
          </a:p>
        </p:txBody>
      </p:sp>
      <p:sp>
        <p:nvSpPr>
          <p:cNvPr id="5" name="角丸四角形 4"/>
          <p:cNvSpPr/>
          <p:nvPr/>
        </p:nvSpPr>
        <p:spPr>
          <a:xfrm>
            <a:off x="645529" y="863881"/>
            <a:ext cx="5575126" cy="1950932"/>
          </a:xfrm>
          <a:prstGeom prst="roundRect">
            <a:avLst>
              <a:gd name="adj" fmla="val 9143"/>
            </a:avLst>
          </a:prstGeom>
          <a:solidFill>
            <a:schemeClr val="accent6">
              <a:lumMod val="20000"/>
              <a:lumOff val="80000"/>
            </a:schemeClr>
          </a:solidFill>
          <a:ln w="114300" cmpd="dbl">
            <a:solidFill>
              <a:schemeClr val="bg2">
                <a:lumMod val="50000"/>
              </a:schemeClr>
            </a:solidFill>
          </a:ln>
        </p:spPr>
        <p:style>
          <a:lnRef idx="1">
            <a:schemeClr val="accent4"/>
          </a:lnRef>
          <a:fillRef idx="2">
            <a:schemeClr val="accent4"/>
          </a:fillRef>
          <a:effectRef idx="1">
            <a:schemeClr val="accent4"/>
          </a:effectRef>
          <a:fontRef idx="minor">
            <a:schemeClr val="dk1"/>
          </a:fontRef>
        </p:style>
        <p:txBody>
          <a:bodyPr lIns="216000" tIns="108000" rIns="216000" bIns="108000" rtlCol="0" anchor="t" anchorCtr="0"/>
          <a:lstStyle/>
          <a:p>
            <a:r>
              <a:rPr lang="ja-JP" altLang="en-US" sz="1600" b="1" dirty="0">
                <a:solidFill>
                  <a:schemeClr val="accent1">
                    <a:lumMod val="50000"/>
                  </a:schemeClr>
                </a:solidFill>
                <a:latin typeface="+mn-ea"/>
              </a:rPr>
              <a:t>令和元年度総括（抜粋）</a:t>
            </a:r>
            <a:endParaRPr lang="en-US" altLang="ja-JP" sz="1600" b="1" dirty="0">
              <a:solidFill>
                <a:schemeClr val="accent1">
                  <a:lumMod val="50000"/>
                </a:schemeClr>
              </a:solidFill>
              <a:latin typeface="+mn-ea"/>
            </a:endParaRPr>
          </a:p>
          <a:p>
            <a:pPr marL="133350" lvl="0" indent="-133350">
              <a:defRPr/>
            </a:pPr>
            <a:r>
              <a:rPr kumimoji="0" lang="ja-JP" altLang="en-US" sz="1600" b="1" kern="100" dirty="0">
                <a:solidFill>
                  <a:schemeClr val="accent1">
                    <a:lumMod val="50000"/>
                  </a:schemeClr>
                </a:solidFill>
                <a:latin typeface="+mn-ea"/>
                <a:cs typeface="Times New Roman" panose="02020603050405020304" pitchFamily="18" charset="0"/>
              </a:rPr>
              <a:t>・事業所連絡会で各福祉サービス事業所での顔つなぎができ、その機会に継続的に研修を実施することで、連携強化につながる。</a:t>
            </a:r>
          </a:p>
          <a:p>
            <a:pPr marL="133350" lvl="0" indent="-133350">
              <a:defRPr/>
            </a:pPr>
            <a:r>
              <a:rPr kumimoji="0" lang="ja-JP" altLang="en-US" sz="1600" b="1" kern="100" dirty="0">
                <a:solidFill>
                  <a:schemeClr val="accent1">
                    <a:lumMod val="50000"/>
                  </a:schemeClr>
                </a:solidFill>
                <a:latin typeface="+mn-ea"/>
                <a:cs typeface="Times New Roman" panose="02020603050405020304" pitchFamily="18" charset="0"/>
              </a:rPr>
              <a:t>・泉佐野市では、基幹相談支援センターと地域包括支援センターを統合して、基幹型包括支援センターを設置した。</a:t>
            </a:r>
            <a:endParaRPr kumimoji="1" lang="en-US" altLang="ja-JP" sz="1600" b="1" dirty="0">
              <a:solidFill>
                <a:schemeClr val="accent1">
                  <a:lumMod val="50000"/>
                </a:schemeClr>
              </a:solidFill>
              <a:latin typeface="+mn-ea"/>
            </a:endParaRPr>
          </a:p>
          <a:p>
            <a:r>
              <a:rPr lang="ja-JP" altLang="en-US" sz="2000" b="1" dirty="0">
                <a:solidFill>
                  <a:schemeClr val="accent1">
                    <a:lumMod val="50000"/>
                  </a:schemeClr>
                </a:solidFill>
              </a:rPr>
              <a:t>　</a:t>
            </a:r>
            <a:endParaRPr lang="ja-JP" altLang="ja-JP" sz="1600" b="1" dirty="0">
              <a:solidFill>
                <a:schemeClr val="accent1">
                  <a:lumMod val="50000"/>
                </a:schemeClr>
              </a:solidFill>
            </a:endParaRPr>
          </a:p>
        </p:txBody>
      </p:sp>
      <p:sp>
        <p:nvSpPr>
          <p:cNvPr id="4" name="スライド番号プレースホルダー 3"/>
          <p:cNvSpPr>
            <a:spLocks noGrp="1"/>
          </p:cNvSpPr>
          <p:nvPr>
            <p:ph type="sldNum" sz="quarter" idx="12"/>
          </p:nvPr>
        </p:nvSpPr>
        <p:spPr/>
        <p:txBody>
          <a:bodyPr/>
          <a:lstStyle/>
          <a:p>
            <a:fld id="{5EBFC8BC-B1AE-419F-8DF4-AA7267068C54}" type="slidenum">
              <a:rPr kumimoji="1" lang="ja-JP" altLang="en-US" smtClean="0"/>
              <a:t>13</a:t>
            </a:fld>
            <a:endParaRPr kumimoji="1" lang="ja-JP" altLang="en-US"/>
          </a:p>
        </p:txBody>
      </p:sp>
      <p:sp>
        <p:nvSpPr>
          <p:cNvPr id="7" name="楕円 6">
            <a:extLst>
              <a:ext uri="{FF2B5EF4-FFF2-40B4-BE49-F238E27FC236}">
                <a16:creationId xmlns:a16="http://schemas.microsoft.com/office/drawing/2014/main" id="{ED3050DB-28B1-4297-8D18-47C9E64DA273}"/>
              </a:ext>
            </a:extLst>
          </p:cNvPr>
          <p:cNvSpPr/>
          <p:nvPr/>
        </p:nvSpPr>
        <p:spPr>
          <a:xfrm>
            <a:off x="6355711" y="745516"/>
            <a:ext cx="5118937" cy="1950932"/>
          </a:xfrm>
          <a:prstGeom prst="ellipse">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61633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0DAA91A-4257-4821-821B-9CD23EFDC577}"/>
              </a:ext>
            </a:extLst>
          </p:cNvPr>
          <p:cNvSpPr txBox="1"/>
          <p:nvPr/>
        </p:nvSpPr>
        <p:spPr>
          <a:xfrm>
            <a:off x="146756" y="119169"/>
            <a:ext cx="6096000" cy="369332"/>
          </a:xfrm>
          <a:prstGeom prst="rect">
            <a:avLst/>
          </a:prstGeom>
          <a:noFill/>
        </p:spPr>
        <p:txBody>
          <a:bodyPr wrap="square">
            <a:spAutoFit/>
          </a:bodyPr>
          <a:lstStyle/>
          <a:p>
            <a:pPr algn="just"/>
            <a:r>
              <a:rPr lang="ja-JP" altLang="ja-JP" kern="100" dirty="0">
                <a:effectLst/>
                <a:latin typeface="+mn-ea"/>
                <a:cs typeface="Times New Roman" panose="02020603050405020304" pitchFamily="18" charset="0"/>
              </a:rPr>
              <a:t>４　豊中市モデルについて報告</a:t>
            </a:r>
          </a:p>
        </p:txBody>
      </p:sp>
      <p:sp>
        <p:nvSpPr>
          <p:cNvPr id="5" name="テキスト ボックス 4">
            <a:extLst>
              <a:ext uri="{FF2B5EF4-FFF2-40B4-BE49-F238E27FC236}">
                <a16:creationId xmlns:a16="http://schemas.microsoft.com/office/drawing/2014/main" id="{A8D371A5-B93B-424C-8233-D37AD7C41312}"/>
              </a:ext>
            </a:extLst>
          </p:cNvPr>
          <p:cNvSpPr txBox="1"/>
          <p:nvPr/>
        </p:nvSpPr>
        <p:spPr>
          <a:xfrm>
            <a:off x="146756" y="420722"/>
            <a:ext cx="6096000" cy="307777"/>
          </a:xfrm>
          <a:prstGeom prst="rect">
            <a:avLst/>
          </a:prstGeom>
          <a:noFill/>
        </p:spPr>
        <p:txBody>
          <a:bodyPr wrap="square">
            <a:spAutoFit/>
          </a:bodyPr>
          <a:lstStyle/>
          <a:p>
            <a:pPr lvl="0" algn="just"/>
            <a:r>
              <a:rPr lang="ja-JP" altLang="en-US" sz="1400" kern="100" dirty="0">
                <a:effectLst/>
                <a:latin typeface="+mn-ea"/>
                <a:cs typeface="Times New Roman" panose="02020603050405020304" pitchFamily="18" charset="0"/>
              </a:rPr>
              <a:t>（１）</a:t>
            </a:r>
            <a:r>
              <a:rPr lang="ja-JP" altLang="ja-JP" sz="1400" kern="100" dirty="0">
                <a:effectLst/>
                <a:latin typeface="+mn-ea"/>
                <a:cs typeface="Times New Roman" panose="02020603050405020304" pitchFamily="18" charset="0"/>
              </a:rPr>
              <a:t>市の状況①（強度行動障がい者数）</a:t>
            </a:r>
          </a:p>
        </p:txBody>
      </p:sp>
      <p:graphicFrame>
        <p:nvGraphicFramePr>
          <p:cNvPr id="6" name="表 5">
            <a:extLst>
              <a:ext uri="{FF2B5EF4-FFF2-40B4-BE49-F238E27FC236}">
                <a16:creationId xmlns:a16="http://schemas.microsoft.com/office/drawing/2014/main" id="{23BC90E9-EB0C-4208-917C-EC0C3E04E17D}"/>
              </a:ext>
            </a:extLst>
          </p:cNvPr>
          <p:cNvGraphicFramePr>
            <a:graphicFrameLocks noGrp="1"/>
          </p:cNvGraphicFramePr>
          <p:nvPr>
            <p:extLst>
              <p:ext uri="{D42A27DB-BD31-4B8C-83A1-F6EECF244321}">
                <p14:modId xmlns:p14="http://schemas.microsoft.com/office/powerpoint/2010/main" val="3881440164"/>
              </p:ext>
            </p:extLst>
          </p:nvPr>
        </p:nvGraphicFramePr>
        <p:xfrm>
          <a:off x="1499614" y="733235"/>
          <a:ext cx="7645579" cy="2378671"/>
        </p:xfrm>
        <a:graphic>
          <a:graphicData uri="http://schemas.openxmlformats.org/drawingml/2006/table">
            <a:tbl>
              <a:tblPr/>
              <a:tblGrid>
                <a:gridCol w="1431822">
                  <a:extLst>
                    <a:ext uri="{9D8B030D-6E8A-4147-A177-3AD203B41FA5}">
                      <a16:colId xmlns:a16="http://schemas.microsoft.com/office/drawing/2014/main" val="1985233413"/>
                    </a:ext>
                  </a:extLst>
                </a:gridCol>
                <a:gridCol w="919603">
                  <a:extLst>
                    <a:ext uri="{9D8B030D-6E8A-4147-A177-3AD203B41FA5}">
                      <a16:colId xmlns:a16="http://schemas.microsoft.com/office/drawing/2014/main" val="2213728330"/>
                    </a:ext>
                  </a:extLst>
                </a:gridCol>
                <a:gridCol w="1303077">
                  <a:extLst>
                    <a:ext uri="{9D8B030D-6E8A-4147-A177-3AD203B41FA5}">
                      <a16:colId xmlns:a16="http://schemas.microsoft.com/office/drawing/2014/main" val="3187038103"/>
                    </a:ext>
                  </a:extLst>
                </a:gridCol>
                <a:gridCol w="1431822">
                  <a:extLst>
                    <a:ext uri="{9D8B030D-6E8A-4147-A177-3AD203B41FA5}">
                      <a16:colId xmlns:a16="http://schemas.microsoft.com/office/drawing/2014/main" val="452322212"/>
                    </a:ext>
                  </a:extLst>
                </a:gridCol>
                <a:gridCol w="1431822">
                  <a:extLst>
                    <a:ext uri="{9D8B030D-6E8A-4147-A177-3AD203B41FA5}">
                      <a16:colId xmlns:a16="http://schemas.microsoft.com/office/drawing/2014/main" val="3690291387"/>
                    </a:ext>
                  </a:extLst>
                </a:gridCol>
                <a:gridCol w="1127433">
                  <a:extLst>
                    <a:ext uri="{9D8B030D-6E8A-4147-A177-3AD203B41FA5}">
                      <a16:colId xmlns:a16="http://schemas.microsoft.com/office/drawing/2014/main" val="2956583518"/>
                    </a:ext>
                  </a:extLst>
                </a:gridCol>
              </a:tblGrid>
              <a:tr h="216483">
                <a:tc rowSpan="2">
                  <a:txBody>
                    <a:bodyPr/>
                    <a:lstStyle/>
                    <a:p>
                      <a:pPr algn="ctr" fontAlgn="ctr"/>
                      <a:r>
                        <a:rPr lang="ja-JP" sz="1100" kern="1200" dirty="0">
                          <a:effectLst/>
                          <a:latin typeface="+mn-ea"/>
                          <a:ea typeface="+mn-ea"/>
                          <a:cs typeface="Arial" panose="020B0604020202020204" pitchFamily="34" charset="0"/>
                        </a:rPr>
                        <a:t>　</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rowSpan="2">
                  <a:txBody>
                    <a:bodyPr/>
                    <a:lstStyle/>
                    <a:p>
                      <a:pPr algn="ctr" fontAlgn="ctr"/>
                      <a:r>
                        <a:rPr lang="ja-JP" sz="1100" kern="1200">
                          <a:solidFill>
                            <a:srgbClr val="000000"/>
                          </a:solidFill>
                          <a:effectLst/>
                          <a:latin typeface="+mn-ea"/>
                          <a:ea typeface="+mn-ea"/>
                          <a:cs typeface="Arial" panose="020B0604020202020204" pitchFamily="34" charset="0"/>
                        </a:rPr>
                        <a:t>人口</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gridSpan="3">
                  <a:txBody>
                    <a:bodyPr/>
                    <a:lstStyle/>
                    <a:p>
                      <a:pPr algn="ctr" fontAlgn="ctr"/>
                      <a:r>
                        <a:rPr lang="ja-JP" sz="1100" kern="1200">
                          <a:solidFill>
                            <a:srgbClr val="000000"/>
                          </a:solidFill>
                          <a:effectLst/>
                          <a:latin typeface="+mn-ea"/>
                          <a:ea typeface="+mn-ea"/>
                          <a:cs typeface="Arial" panose="020B0604020202020204" pitchFamily="34" charset="0"/>
                        </a:rPr>
                        <a:t>障がい支援区分認定数</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sz="1100" kern="1200" dirty="0">
                          <a:solidFill>
                            <a:srgbClr val="000000"/>
                          </a:solidFill>
                          <a:effectLst/>
                          <a:latin typeface="+mn-ea"/>
                          <a:ea typeface="+mn-ea"/>
                          <a:cs typeface="Arial" panose="020B0604020202020204" pitchFamily="34" charset="0"/>
                        </a:rPr>
                        <a:t>人口割</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extLst>
                  <a:ext uri="{0D108BD9-81ED-4DB2-BD59-A6C34878D82A}">
                    <a16:rowId xmlns:a16="http://schemas.microsoft.com/office/drawing/2014/main" val="1695976148"/>
                  </a:ext>
                </a:extLst>
              </a:tr>
              <a:tr h="704889">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sz="1100" kern="1200">
                          <a:solidFill>
                            <a:srgbClr val="000000"/>
                          </a:solidFill>
                          <a:effectLst/>
                          <a:latin typeface="+mn-ea"/>
                          <a:ea typeface="+mn-ea"/>
                          <a:cs typeface="Arial" panose="020B0604020202020204" pitchFamily="34" charset="0"/>
                        </a:rPr>
                        <a:t>　</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a:txBody>
                    <a:bodyPr/>
                    <a:lstStyle/>
                    <a:p>
                      <a:pPr algn="ctr" fontAlgn="ctr"/>
                      <a:r>
                        <a:rPr lang="ja-JP" sz="1100" kern="1200">
                          <a:solidFill>
                            <a:srgbClr val="000000"/>
                          </a:solidFill>
                          <a:effectLst/>
                          <a:latin typeface="+mn-ea"/>
                          <a:ea typeface="+mn-ea"/>
                          <a:cs typeface="Arial" panose="020B0604020202020204" pitchFamily="34" charset="0"/>
                        </a:rPr>
                        <a:t>うちサービス受給者数</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a:txBody>
                    <a:bodyPr/>
                    <a:lstStyle/>
                    <a:p>
                      <a:pPr algn="ctr" fontAlgn="ctr"/>
                      <a:r>
                        <a:rPr lang="ja-JP" sz="1100" kern="1200">
                          <a:solidFill>
                            <a:srgbClr val="000000"/>
                          </a:solidFill>
                          <a:effectLst/>
                          <a:latin typeface="+mn-ea"/>
                          <a:ea typeface="+mn-ea"/>
                          <a:cs typeface="Arial" panose="020B0604020202020204" pitchFamily="34" charset="0"/>
                        </a:rPr>
                        <a:t>うち強度行動障がい者数</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vMerge="1">
                  <a:txBody>
                    <a:bodyPr/>
                    <a:lstStyle/>
                    <a:p>
                      <a:endParaRPr kumimoji="1" lang="ja-JP" altLang="en-US"/>
                    </a:p>
                  </a:txBody>
                  <a:tcPr/>
                </a:tc>
                <a:extLst>
                  <a:ext uri="{0D108BD9-81ED-4DB2-BD59-A6C34878D82A}">
                    <a16:rowId xmlns:a16="http://schemas.microsoft.com/office/drawing/2014/main" val="1240528255"/>
                  </a:ext>
                </a:extLst>
              </a:tr>
              <a:tr h="392045">
                <a:tc>
                  <a:txBody>
                    <a:bodyPr/>
                    <a:lstStyle/>
                    <a:p>
                      <a:pPr algn="l" fontAlgn="ctr"/>
                      <a:r>
                        <a:rPr lang="ja-JP" sz="1100" kern="1200">
                          <a:solidFill>
                            <a:srgbClr val="000000"/>
                          </a:solidFill>
                          <a:effectLst/>
                          <a:latin typeface="+mn-ea"/>
                          <a:ea typeface="+mn-ea"/>
                          <a:cs typeface="Arial" panose="020B0604020202020204" pitchFamily="34" charset="0"/>
                        </a:rPr>
                        <a:t>豊中市</a:t>
                      </a:r>
                      <a:endParaRPr lang="ja-JP" sz="1050" kern="100">
                        <a:effectLst/>
                        <a:latin typeface="+mn-ea"/>
                        <a:ea typeface="+mn-ea"/>
                        <a:cs typeface="Times New Roman" panose="02020603050405020304" pitchFamily="18" charset="0"/>
                      </a:endParaRPr>
                    </a:p>
                  </a:txBody>
                  <a:tcPr marL="9525" marR="9525" marT="9525" marB="0" anchor="ctr">
                    <a:lnL w="38100" cap="flat" cmpd="sng" algn="ctr">
                      <a:solidFill>
                        <a:srgbClr val="000000"/>
                      </a:solidFill>
                      <a:prstDash val="solid"/>
                      <a:round/>
                      <a:headEnd type="none" w="med" len="med"/>
                      <a:tailEnd type="none" w="med" len="med"/>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398,479</a:t>
                      </a:r>
                      <a:endParaRPr lang="ja-JP" sz="1050" kern="100">
                        <a:effectLst/>
                        <a:latin typeface="+mn-ea"/>
                        <a:ea typeface="+mn-ea"/>
                        <a:cs typeface="Times New Roman" panose="02020603050405020304" pitchFamily="18" charset="0"/>
                      </a:endParaRPr>
                    </a:p>
                  </a:txBody>
                  <a:tcPr marL="9525" marR="9525" marT="9525"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2,840</a:t>
                      </a:r>
                      <a:endParaRPr lang="ja-JP" sz="1050" kern="100">
                        <a:effectLst/>
                        <a:latin typeface="+mn-ea"/>
                        <a:ea typeface="+mn-ea"/>
                        <a:cs typeface="Times New Roman" panose="02020603050405020304" pitchFamily="18" charset="0"/>
                      </a:endParaRPr>
                    </a:p>
                  </a:txBody>
                  <a:tcPr marL="9525" marR="9525" marT="9525"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2,722</a:t>
                      </a:r>
                      <a:endParaRPr lang="ja-JP" sz="1050" kern="100">
                        <a:effectLst/>
                        <a:latin typeface="+mn-ea"/>
                        <a:ea typeface="+mn-ea"/>
                        <a:cs typeface="Times New Roman" panose="02020603050405020304" pitchFamily="18" charset="0"/>
                      </a:endParaRPr>
                    </a:p>
                  </a:txBody>
                  <a:tcPr marL="9525" marR="9525" marT="9525"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630</a:t>
                      </a:r>
                      <a:endParaRPr lang="ja-JP" sz="1050" kern="100">
                        <a:effectLst/>
                        <a:latin typeface="+mn-ea"/>
                        <a:ea typeface="+mn-ea"/>
                        <a:cs typeface="Times New Roman" panose="02020603050405020304" pitchFamily="18" charset="0"/>
                      </a:endParaRPr>
                    </a:p>
                  </a:txBody>
                  <a:tcPr marL="9525" marR="9525" marT="9525"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0.16%</a:t>
                      </a:r>
                      <a:endParaRPr lang="ja-JP" sz="1050" kern="100">
                        <a:effectLst/>
                        <a:latin typeface="+mn-ea"/>
                        <a:ea typeface="+mn-ea"/>
                        <a:cs typeface="Times New Roman" panose="02020603050405020304" pitchFamily="18" charset="0"/>
                      </a:endParaRPr>
                    </a:p>
                  </a:txBody>
                  <a:tcPr marL="9525" marR="9525" marT="9525" marB="0" anchor="ctr">
                    <a:lnL>
                      <a:noFill/>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CECE8"/>
                    </a:solidFill>
                  </a:tcPr>
                </a:tc>
                <a:extLst>
                  <a:ext uri="{0D108BD9-81ED-4DB2-BD59-A6C34878D82A}">
                    <a16:rowId xmlns:a16="http://schemas.microsoft.com/office/drawing/2014/main" val="163233866"/>
                  </a:ext>
                </a:extLst>
              </a:tr>
              <a:tr h="532627">
                <a:tc>
                  <a:txBody>
                    <a:bodyPr/>
                    <a:lstStyle/>
                    <a:p>
                      <a:pPr algn="l" fontAlgn="ctr"/>
                      <a:r>
                        <a:rPr lang="ja-JP" sz="1100" kern="1200">
                          <a:solidFill>
                            <a:srgbClr val="000000"/>
                          </a:solidFill>
                          <a:effectLst/>
                          <a:latin typeface="+mn-ea"/>
                          <a:ea typeface="+mn-ea"/>
                          <a:cs typeface="Arial" panose="020B0604020202020204" pitchFamily="34" charset="0"/>
                        </a:rPr>
                        <a:t>大阪府</a:t>
                      </a:r>
                      <a:r>
                        <a:rPr lang="en-US" sz="1100" kern="1200">
                          <a:solidFill>
                            <a:srgbClr val="000000"/>
                          </a:solidFill>
                          <a:effectLst/>
                          <a:latin typeface="+mn-ea"/>
                          <a:ea typeface="+mn-ea"/>
                          <a:cs typeface="Arial" panose="020B0604020202020204" pitchFamily="34" charset="0"/>
                        </a:rPr>
                        <a:t/>
                      </a:r>
                      <a:br>
                        <a:rPr lang="en-US" sz="1100" kern="1200">
                          <a:solidFill>
                            <a:srgbClr val="000000"/>
                          </a:solidFill>
                          <a:effectLst/>
                          <a:latin typeface="+mn-ea"/>
                          <a:ea typeface="+mn-ea"/>
                          <a:cs typeface="Arial" panose="020B0604020202020204" pitchFamily="34" charset="0"/>
                        </a:rPr>
                      </a:br>
                      <a:r>
                        <a:rPr lang="ja-JP" sz="1100" kern="1200">
                          <a:solidFill>
                            <a:srgbClr val="000000"/>
                          </a:solidFill>
                          <a:effectLst/>
                          <a:latin typeface="+mn-ea"/>
                          <a:ea typeface="+mn-ea"/>
                          <a:cs typeface="Arial" panose="020B0604020202020204" pitchFamily="34" charset="0"/>
                        </a:rPr>
                        <a:t>（政令市含む）</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8,837,812</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56,740</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72,563</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7,546</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0.085%</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extLst>
                  <a:ext uri="{0D108BD9-81ED-4DB2-BD59-A6C34878D82A}">
                    <a16:rowId xmlns:a16="http://schemas.microsoft.com/office/drawing/2014/main" val="2905233815"/>
                  </a:ext>
                </a:extLst>
              </a:tr>
              <a:tr h="532627">
                <a:tc>
                  <a:txBody>
                    <a:bodyPr/>
                    <a:lstStyle/>
                    <a:p>
                      <a:pPr algn="l" fontAlgn="ctr"/>
                      <a:r>
                        <a:rPr lang="ja-JP" sz="1100" kern="1200" dirty="0">
                          <a:solidFill>
                            <a:srgbClr val="000000"/>
                          </a:solidFill>
                          <a:effectLst/>
                          <a:latin typeface="+mn-ea"/>
                          <a:ea typeface="+mn-ea"/>
                          <a:cs typeface="Arial" panose="020B0604020202020204" pitchFamily="34" charset="0"/>
                        </a:rPr>
                        <a:t>大阪府</a:t>
                      </a:r>
                      <a:r>
                        <a:rPr lang="en-US" sz="1100" kern="1200" dirty="0">
                          <a:solidFill>
                            <a:srgbClr val="000000"/>
                          </a:solidFill>
                          <a:effectLst/>
                          <a:latin typeface="+mn-ea"/>
                          <a:ea typeface="+mn-ea"/>
                          <a:cs typeface="Arial" panose="020B0604020202020204" pitchFamily="34" charset="0"/>
                        </a:rPr>
                        <a:t/>
                      </a:r>
                      <a:br>
                        <a:rPr lang="en-US" sz="1100" kern="1200" dirty="0">
                          <a:solidFill>
                            <a:srgbClr val="000000"/>
                          </a:solidFill>
                          <a:effectLst/>
                          <a:latin typeface="+mn-ea"/>
                          <a:ea typeface="+mn-ea"/>
                          <a:cs typeface="Arial" panose="020B0604020202020204" pitchFamily="34" charset="0"/>
                        </a:rPr>
                      </a:br>
                      <a:r>
                        <a:rPr lang="ja-JP" sz="1100" kern="1200" dirty="0">
                          <a:solidFill>
                            <a:srgbClr val="000000"/>
                          </a:solidFill>
                          <a:effectLst/>
                          <a:latin typeface="+mn-ea"/>
                          <a:ea typeface="+mn-ea"/>
                          <a:cs typeface="Arial" panose="020B0604020202020204" pitchFamily="34" charset="0"/>
                        </a:rPr>
                        <a:t>（政令市除く）</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5,298,176</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30,543</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39,061</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a:solidFill>
                            <a:srgbClr val="000000"/>
                          </a:solidFill>
                          <a:effectLst/>
                          <a:latin typeface="+mn-ea"/>
                          <a:ea typeface="+mn-ea"/>
                          <a:cs typeface="Arial" panose="020B0604020202020204" pitchFamily="34" charset="0"/>
                        </a:rPr>
                        <a:t>4,647</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tc>
                  <a:txBody>
                    <a:bodyPr/>
                    <a:lstStyle/>
                    <a:p>
                      <a:pPr algn="r" fontAlgn="ctr"/>
                      <a:r>
                        <a:rPr lang="en-US" sz="1100" kern="1200" dirty="0">
                          <a:solidFill>
                            <a:srgbClr val="000000"/>
                          </a:solidFill>
                          <a:effectLst/>
                          <a:latin typeface="+mn-ea"/>
                          <a:ea typeface="+mn-ea"/>
                          <a:cs typeface="Arial" panose="020B0604020202020204" pitchFamily="34" charset="0"/>
                        </a:rPr>
                        <a:t>0.088%</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ECE8"/>
                    </a:solidFill>
                  </a:tcPr>
                </a:tc>
                <a:extLst>
                  <a:ext uri="{0D108BD9-81ED-4DB2-BD59-A6C34878D82A}">
                    <a16:rowId xmlns:a16="http://schemas.microsoft.com/office/drawing/2014/main" val="1327923263"/>
                  </a:ext>
                </a:extLst>
              </a:tr>
            </a:tbl>
          </a:graphicData>
        </a:graphic>
      </p:graphicFrame>
      <p:sp>
        <p:nvSpPr>
          <p:cNvPr id="8" name="テキスト ボックス 7">
            <a:extLst>
              <a:ext uri="{FF2B5EF4-FFF2-40B4-BE49-F238E27FC236}">
                <a16:creationId xmlns:a16="http://schemas.microsoft.com/office/drawing/2014/main" id="{C759E725-8AD5-425F-98C5-A4BDAE73A12F}"/>
              </a:ext>
            </a:extLst>
          </p:cNvPr>
          <p:cNvSpPr txBox="1"/>
          <p:nvPr/>
        </p:nvSpPr>
        <p:spPr>
          <a:xfrm>
            <a:off x="3905794" y="3186635"/>
            <a:ext cx="5239399" cy="253916"/>
          </a:xfrm>
          <a:prstGeom prst="rect">
            <a:avLst/>
          </a:prstGeom>
          <a:noFill/>
        </p:spPr>
        <p:txBody>
          <a:bodyPr wrap="square">
            <a:spAutoFit/>
          </a:bodyPr>
          <a:lstStyle/>
          <a:p>
            <a:pPr indent="133350" algn="r"/>
            <a:r>
              <a:rPr lang="ja-JP" altLang="ja-JP" sz="1050" kern="100" dirty="0">
                <a:effectLst/>
                <a:latin typeface="+mn-ea"/>
                <a:cs typeface="Times New Roman" panose="02020603050405020304" pitchFamily="18" charset="0"/>
              </a:rPr>
              <a:t>豊中市データ</a:t>
            </a:r>
            <a:r>
              <a:rPr lang="ja-JP" altLang="ja-JP" sz="1050" kern="100" dirty="0" smtClean="0">
                <a:effectLst/>
                <a:latin typeface="+mn-ea"/>
                <a:cs typeface="Times New Roman" panose="02020603050405020304" pitchFamily="18" charset="0"/>
              </a:rPr>
              <a:t>は平成</a:t>
            </a:r>
            <a:r>
              <a:rPr lang="en-US" altLang="ja-JP" sz="1050" kern="100" dirty="0">
                <a:effectLst/>
                <a:latin typeface="+mn-ea"/>
                <a:cs typeface="Times New Roman" panose="02020603050405020304" pitchFamily="18" charset="0"/>
              </a:rPr>
              <a:t>31</a:t>
            </a:r>
            <a:r>
              <a:rPr lang="ja-JP" altLang="ja-JP" sz="1050" kern="100" dirty="0">
                <a:effectLst/>
                <a:latin typeface="+mn-ea"/>
                <a:cs typeface="Times New Roman" panose="02020603050405020304" pitchFamily="18" charset="0"/>
              </a:rPr>
              <a:t>年４月１日時点</a:t>
            </a:r>
            <a:r>
              <a:rPr lang="ja-JP" altLang="en-US" sz="1050" kern="100" dirty="0">
                <a:latin typeface="+mn-ea"/>
                <a:cs typeface="Times New Roman" panose="02020603050405020304" pitchFamily="18" charset="0"/>
              </a:rPr>
              <a:t>・</a:t>
            </a:r>
            <a:r>
              <a:rPr lang="ja-JP" altLang="ja-JP" sz="1050" kern="100" dirty="0">
                <a:effectLst/>
                <a:latin typeface="+mn-ea"/>
                <a:cs typeface="Times New Roman" panose="02020603050405020304" pitchFamily="18" charset="0"/>
              </a:rPr>
              <a:t>大阪府データは平成</a:t>
            </a:r>
            <a:r>
              <a:rPr lang="en-US" altLang="ja-JP" sz="1050" kern="100" dirty="0">
                <a:effectLst/>
                <a:latin typeface="+mn-ea"/>
                <a:cs typeface="Times New Roman" panose="02020603050405020304" pitchFamily="18" charset="0"/>
              </a:rPr>
              <a:t>28</a:t>
            </a:r>
            <a:r>
              <a:rPr lang="ja-JP" altLang="ja-JP" sz="1050" kern="100" dirty="0">
                <a:effectLst/>
                <a:latin typeface="+mn-ea"/>
                <a:cs typeface="Times New Roman" panose="02020603050405020304" pitchFamily="18" charset="0"/>
              </a:rPr>
              <a:t>年</a:t>
            </a:r>
            <a:r>
              <a:rPr lang="en-US" altLang="ja-JP" sz="1050" kern="100" dirty="0">
                <a:effectLst/>
                <a:latin typeface="+mn-ea"/>
                <a:cs typeface="Times New Roman" panose="02020603050405020304" pitchFamily="18" charset="0"/>
              </a:rPr>
              <a:t>10</a:t>
            </a:r>
            <a:r>
              <a:rPr lang="ja-JP" altLang="ja-JP" sz="1050" kern="100" dirty="0">
                <a:effectLst/>
                <a:latin typeface="+mn-ea"/>
                <a:cs typeface="Times New Roman" panose="02020603050405020304" pitchFamily="18" charset="0"/>
              </a:rPr>
              <a:t>月１日時点</a:t>
            </a:r>
          </a:p>
        </p:txBody>
      </p:sp>
      <p:sp>
        <p:nvSpPr>
          <p:cNvPr id="10" name="テキスト ボックス 9">
            <a:extLst>
              <a:ext uri="{FF2B5EF4-FFF2-40B4-BE49-F238E27FC236}">
                <a16:creationId xmlns:a16="http://schemas.microsoft.com/office/drawing/2014/main" id="{41966C9F-7711-4AE7-8A99-C35FD00DD52D}"/>
              </a:ext>
            </a:extLst>
          </p:cNvPr>
          <p:cNvSpPr txBox="1"/>
          <p:nvPr/>
        </p:nvSpPr>
        <p:spPr>
          <a:xfrm>
            <a:off x="146756" y="3695200"/>
            <a:ext cx="6096000" cy="307777"/>
          </a:xfrm>
          <a:prstGeom prst="rect">
            <a:avLst/>
          </a:prstGeom>
          <a:noFill/>
        </p:spPr>
        <p:txBody>
          <a:bodyPr wrap="square">
            <a:spAutoFit/>
          </a:bodyPr>
          <a:lstStyle/>
          <a:p>
            <a:pPr lvl="0" algn="just"/>
            <a:r>
              <a:rPr lang="ja-JP" altLang="en-US" sz="1400" kern="100" dirty="0">
                <a:effectLst/>
                <a:latin typeface="+mn-ea"/>
                <a:cs typeface="Times New Roman" panose="02020603050405020304" pitchFamily="18" charset="0"/>
              </a:rPr>
              <a:t>（２）</a:t>
            </a:r>
            <a:r>
              <a:rPr lang="ja-JP" altLang="ja-JP" sz="1400" kern="100" dirty="0">
                <a:effectLst/>
                <a:latin typeface="+mn-ea"/>
                <a:cs typeface="Times New Roman" panose="02020603050405020304" pitchFamily="18" charset="0"/>
              </a:rPr>
              <a:t>市の状況②（強度行動障がい者の生活の場）</a:t>
            </a:r>
          </a:p>
        </p:txBody>
      </p:sp>
      <p:graphicFrame>
        <p:nvGraphicFramePr>
          <p:cNvPr id="11" name="グラフ 10">
            <a:extLst>
              <a:ext uri="{FF2B5EF4-FFF2-40B4-BE49-F238E27FC236}">
                <a16:creationId xmlns:a16="http://schemas.microsoft.com/office/drawing/2014/main" id="{7EFF0673-D484-4163-B025-4060F202FAB8}"/>
              </a:ext>
            </a:extLst>
          </p:cNvPr>
          <p:cNvGraphicFramePr/>
          <p:nvPr>
            <p:extLst>
              <p:ext uri="{D42A27DB-BD31-4B8C-83A1-F6EECF244321}">
                <p14:modId xmlns:p14="http://schemas.microsoft.com/office/powerpoint/2010/main" val="874815825"/>
              </p:ext>
            </p:extLst>
          </p:nvPr>
        </p:nvGraphicFramePr>
        <p:xfrm>
          <a:off x="1237113" y="4022290"/>
          <a:ext cx="8950495" cy="2051582"/>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a:extLst>
              <a:ext uri="{FF2B5EF4-FFF2-40B4-BE49-F238E27FC236}">
                <a16:creationId xmlns:a16="http://schemas.microsoft.com/office/drawing/2014/main" id="{2D3AFC89-5517-4602-8EB5-0336DB9664DC}"/>
              </a:ext>
            </a:extLst>
          </p:cNvPr>
          <p:cNvSpPr txBox="1"/>
          <p:nvPr/>
        </p:nvSpPr>
        <p:spPr>
          <a:xfrm>
            <a:off x="705678" y="6153192"/>
            <a:ext cx="9233453" cy="461665"/>
          </a:xfrm>
          <a:prstGeom prst="rect">
            <a:avLst/>
          </a:prstGeom>
          <a:noFill/>
        </p:spPr>
        <p:txBody>
          <a:bodyPr wrap="square">
            <a:spAutoFit/>
          </a:bodyPr>
          <a:lstStyle/>
          <a:p>
            <a:pPr marL="152400" indent="-152400" algn="just"/>
            <a:r>
              <a:rPr lang="ja-JP" altLang="ja-JP" sz="1200" kern="100" dirty="0">
                <a:effectLst/>
                <a:latin typeface="+mn-ea"/>
                <a:cs typeface="Times New Roman" panose="02020603050405020304" pitchFamily="18" charset="0"/>
              </a:rPr>
              <a:t>豊中市では、在宅生活及びグループホームで生活している割合が高く、入所施設で生活している割合は低い。障がい福祉サービス事業所が多数あること、また平成</a:t>
            </a:r>
            <a:r>
              <a:rPr lang="en-US" altLang="ja-JP" sz="1200" kern="100" dirty="0">
                <a:effectLst/>
                <a:latin typeface="+mn-ea"/>
                <a:cs typeface="Times New Roman" panose="02020603050405020304" pitchFamily="18" charset="0"/>
              </a:rPr>
              <a:t>28</a:t>
            </a:r>
            <a:r>
              <a:rPr lang="ja-JP" altLang="ja-JP" sz="1200" kern="100" dirty="0">
                <a:effectLst/>
                <a:latin typeface="+mn-ea"/>
                <a:cs typeface="Times New Roman" panose="02020603050405020304" pitchFamily="18" charset="0"/>
              </a:rPr>
              <a:t>年度まで、市内の入所施設がなかったことが影響していると考えられる。</a:t>
            </a:r>
            <a:endParaRPr lang="ja-JP" altLang="ja-JP" sz="1050" kern="100" dirty="0">
              <a:effectLst/>
              <a:latin typeface="+mn-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t>14</a:t>
            </a:fld>
            <a:endParaRPr kumimoji="1" lang="ja-JP" altLang="en-US"/>
          </a:p>
        </p:txBody>
      </p:sp>
    </p:spTree>
    <p:extLst>
      <p:ext uri="{BB962C8B-B14F-4D97-AF65-F5344CB8AC3E}">
        <p14:creationId xmlns:p14="http://schemas.microsoft.com/office/powerpoint/2010/main" val="301354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EC5F19-8783-472B-B2F5-1CC378504A37}"/>
              </a:ext>
            </a:extLst>
          </p:cNvPr>
          <p:cNvSpPr txBox="1"/>
          <p:nvPr/>
        </p:nvSpPr>
        <p:spPr>
          <a:xfrm>
            <a:off x="237067" y="255600"/>
            <a:ext cx="6096000" cy="307777"/>
          </a:xfrm>
          <a:prstGeom prst="rect">
            <a:avLst/>
          </a:prstGeom>
          <a:noFill/>
        </p:spPr>
        <p:txBody>
          <a:bodyPr wrap="square">
            <a:spAutoFit/>
          </a:bodyPr>
          <a:lstStyle/>
          <a:p>
            <a:pPr lvl="0" algn="just"/>
            <a:r>
              <a:rPr lang="ja-JP" altLang="en-US" sz="1400" kern="100" dirty="0">
                <a:effectLst/>
                <a:latin typeface="+mn-ea"/>
                <a:cs typeface="Times New Roman" panose="02020603050405020304" pitchFamily="18" charset="0"/>
              </a:rPr>
              <a:t>（３）</a:t>
            </a:r>
            <a:r>
              <a:rPr lang="ja-JP" altLang="ja-JP" sz="1400" kern="100" dirty="0">
                <a:effectLst/>
                <a:latin typeface="+mn-ea"/>
                <a:cs typeface="Times New Roman" panose="02020603050405020304" pitchFamily="18" charset="0"/>
              </a:rPr>
              <a:t>市の状況③（障がい福祉サービス事業所数）</a:t>
            </a:r>
          </a:p>
        </p:txBody>
      </p:sp>
      <p:graphicFrame>
        <p:nvGraphicFramePr>
          <p:cNvPr id="5" name="表 4">
            <a:extLst>
              <a:ext uri="{FF2B5EF4-FFF2-40B4-BE49-F238E27FC236}">
                <a16:creationId xmlns:a16="http://schemas.microsoft.com/office/drawing/2014/main" id="{87EC8D72-227E-4AA3-882D-CE52CAD97AF9}"/>
              </a:ext>
            </a:extLst>
          </p:cNvPr>
          <p:cNvGraphicFramePr>
            <a:graphicFrameLocks noGrp="1"/>
          </p:cNvGraphicFramePr>
          <p:nvPr>
            <p:extLst>
              <p:ext uri="{D42A27DB-BD31-4B8C-83A1-F6EECF244321}">
                <p14:modId xmlns:p14="http://schemas.microsoft.com/office/powerpoint/2010/main" val="3980940801"/>
              </p:ext>
            </p:extLst>
          </p:nvPr>
        </p:nvGraphicFramePr>
        <p:xfrm>
          <a:off x="1053359" y="801510"/>
          <a:ext cx="9148731" cy="1981665"/>
        </p:xfrm>
        <a:graphic>
          <a:graphicData uri="http://schemas.openxmlformats.org/drawingml/2006/table">
            <a:tbl>
              <a:tblPr firstRow="1" firstCol="1" bandRow="1"/>
              <a:tblGrid>
                <a:gridCol w="5806236">
                  <a:extLst>
                    <a:ext uri="{9D8B030D-6E8A-4147-A177-3AD203B41FA5}">
                      <a16:colId xmlns:a16="http://schemas.microsoft.com/office/drawing/2014/main" val="4205818853"/>
                    </a:ext>
                  </a:extLst>
                </a:gridCol>
                <a:gridCol w="3342495">
                  <a:extLst>
                    <a:ext uri="{9D8B030D-6E8A-4147-A177-3AD203B41FA5}">
                      <a16:colId xmlns:a16="http://schemas.microsoft.com/office/drawing/2014/main" val="1573677635"/>
                    </a:ext>
                  </a:extLst>
                </a:gridCol>
              </a:tblGrid>
              <a:tr h="283095">
                <a:tc>
                  <a:txBody>
                    <a:bodyPr/>
                    <a:lstStyle/>
                    <a:p>
                      <a:pPr algn="ctr"/>
                      <a:r>
                        <a:rPr lang="ja-JP" sz="1400" kern="100" dirty="0">
                          <a:effectLst/>
                          <a:latin typeface="+mn-ea"/>
                          <a:ea typeface="+mn-ea"/>
                          <a:cs typeface="Times New Roman" panose="02020603050405020304" pitchFamily="18" charset="0"/>
                        </a:rPr>
                        <a:t>事業種別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r>
                        <a:rPr lang="ja-JP" sz="1400" kern="100">
                          <a:solidFill>
                            <a:srgbClr val="000000"/>
                          </a:solidFill>
                          <a:effectLst/>
                          <a:latin typeface="+mn-ea"/>
                          <a:ea typeface="+mn-ea"/>
                          <a:cs typeface="Times New Roman" panose="02020603050405020304" pitchFamily="18" charset="0"/>
                        </a:rPr>
                        <a:t>事業所数</a:t>
                      </a:r>
                      <a:endParaRPr lang="ja-JP" sz="14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3336963328"/>
                  </a:ext>
                </a:extLst>
              </a:tr>
              <a:tr h="283095">
                <a:tc>
                  <a:txBody>
                    <a:bodyPr/>
                    <a:lstStyle/>
                    <a:p>
                      <a:pPr algn="just"/>
                      <a:r>
                        <a:rPr lang="ja-JP" sz="1400" kern="100" dirty="0">
                          <a:effectLst/>
                          <a:latin typeface="+mn-ea"/>
                          <a:ea typeface="+mn-ea"/>
                          <a:cs typeface="Times New Roman" panose="02020603050405020304" pitchFamily="18" charset="0"/>
                        </a:rPr>
                        <a:t>計画相談支援・障がい児相談支援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61</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2079493"/>
                  </a:ext>
                </a:extLst>
              </a:tr>
              <a:tr h="283095">
                <a:tc>
                  <a:txBody>
                    <a:bodyPr/>
                    <a:lstStyle/>
                    <a:p>
                      <a:pPr algn="just"/>
                      <a:r>
                        <a:rPr lang="ja-JP" sz="1400" kern="100" dirty="0">
                          <a:effectLst/>
                          <a:latin typeface="+mn-ea"/>
                          <a:ea typeface="+mn-ea"/>
                          <a:cs typeface="Times New Roman" panose="02020603050405020304" pitchFamily="18" charset="0"/>
                        </a:rPr>
                        <a:t>施設入所支援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sz="1400" kern="100">
                          <a:effectLst/>
                          <a:latin typeface="+mn-ea"/>
                          <a:ea typeface="+mn-ea"/>
                          <a:cs typeface="Times New Roman" panose="02020603050405020304" pitchFamily="18" charset="0"/>
                        </a:rPr>
                        <a:t>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5836975"/>
                  </a:ext>
                </a:extLst>
              </a:tr>
              <a:tr h="283095">
                <a:tc>
                  <a:txBody>
                    <a:bodyPr/>
                    <a:lstStyle/>
                    <a:p>
                      <a:pPr algn="just"/>
                      <a:r>
                        <a:rPr lang="ja-JP" sz="1400" kern="100" dirty="0">
                          <a:effectLst/>
                          <a:latin typeface="+mn-ea"/>
                          <a:ea typeface="+mn-ea"/>
                          <a:cs typeface="Times New Roman" panose="02020603050405020304" pitchFamily="18" charset="0"/>
                        </a:rPr>
                        <a:t>共同生活援助</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19</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5541040"/>
                  </a:ext>
                </a:extLst>
              </a:tr>
              <a:tr h="283095">
                <a:tc>
                  <a:txBody>
                    <a:bodyPr/>
                    <a:lstStyle/>
                    <a:p>
                      <a:pPr algn="just"/>
                      <a:r>
                        <a:rPr lang="ja-JP" sz="1400" kern="100">
                          <a:effectLst/>
                          <a:latin typeface="+mn-ea"/>
                          <a:ea typeface="+mn-ea"/>
                          <a:cs typeface="Times New Roman" panose="02020603050405020304" pitchFamily="18" charset="0"/>
                        </a:rPr>
                        <a:t>短期入所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11</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2810707"/>
                  </a:ext>
                </a:extLst>
              </a:tr>
              <a:tr h="283095">
                <a:tc>
                  <a:txBody>
                    <a:bodyPr/>
                    <a:lstStyle/>
                    <a:p>
                      <a:pPr algn="just"/>
                      <a:r>
                        <a:rPr lang="ja-JP" sz="1400" kern="100">
                          <a:effectLst/>
                          <a:latin typeface="+mn-ea"/>
                          <a:ea typeface="+mn-ea"/>
                          <a:cs typeface="Times New Roman" panose="02020603050405020304" pitchFamily="18" charset="0"/>
                        </a:rPr>
                        <a:t>生活介護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39</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069976"/>
                  </a:ext>
                </a:extLst>
              </a:tr>
              <a:tr h="283095">
                <a:tc>
                  <a:txBody>
                    <a:bodyPr/>
                    <a:lstStyle/>
                    <a:p>
                      <a:pPr algn="just"/>
                      <a:r>
                        <a:rPr lang="ja-JP" sz="1400" kern="100">
                          <a:effectLst/>
                          <a:latin typeface="+mn-ea"/>
                          <a:ea typeface="+mn-ea"/>
                          <a:cs typeface="Times New Roman" panose="02020603050405020304" pitchFamily="18" charset="0"/>
                        </a:rPr>
                        <a:t>児童発達支援・放課後等デイサービス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87</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552141"/>
                  </a:ext>
                </a:extLst>
              </a:tr>
            </a:tbl>
          </a:graphicData>
        </a:graphic>
      </p:graphicFrame>
      <p:sp>
        <p:nvSpPr>
          <p:cNvPr id="9" name="テキスト ボックス 8">
            <a:extLst>
              <a:ext uri="{FF2B5EF4-FFF2-40B4-BE49-F238E27FC236}">
                <a16:creationId xmlns:a16="http://schemas.microsoft.com/office/drawing/2014/main" id="{5893BFA6-0A83-4D62-81A8-29FB023CDC2C}"/>
              </a:ext>
            </a:extLst>
          </p:cNvPr>
          <p:cNvSpPr txBox="1"/>
          <p:nvPr/>
        </p:nvSpPr>
        <p:spPr>
          <a:xfrm>
            <a:off x="4250635" y="2797416"/>
            <a:ext cx="6096000" cy="276999"/>
          </a:xfrm>
          <a:prstGeom prst="rect">
            <a:avLst/>
          </a:prstGeom>
          <a:noFill/>
        </p:spPr>
        <p:txBody>
          <a:bodyPr wrap="square">
            <a:spAutoFit/>
          </a:bodyPr>
          <a:lstStyle/>
          <a:p>
            <a:pPr marL="381000" marR="133350" algn="r">
              <a:spcAft>
                <a:spcPts val="0"/>
              </a:spcAft>
            </a:pPr>
            <a:r>
              <a:rPr lang="ja-JP" altLang="ja-JP" sz="1200" kern="100" dirty="0">
                <a:effectLst/>
                <a:latin typeface="+mn-ea"/>
                <a:cs typeface="Times New Roman" panose="02020603050405020304" pitchFamily="18" charset="0"/>
              </a:rPr>
              <a:t>※平成</a:t>
            </a:r>
            <a:r>
              <a:rPr lang="en-US" altLang="ja-JP" sz="1200" kern="100" dirty="0">
                <a:effectLst/>
                <a:latin typeface="+mn-ea"/>
                <a:cs typeface="Times New Roman" panose="02020603050405020304" pitchFamily="18" charset="0"/>
              </a:rPr>
              <a:t>31</a:t>
            </a:r>
            <a:r>
              <a:rPr lang="ja-JP" altLang="ja-JP" sz="1200" kern="100" dirty="0">
                <a:effectLst/>
                <a:latin typeface="+mn-ea"/>
                <a:cs typeface="Times New Roman" panose="02020603050405020304" pitchFamily="18" charset="0"/>
              </a:rPr>
              <a:t>年４月１日時点</a:t>
            </a:r>
          </a:p>
        </p:txBody>
      </p:sp>
      <p:sp>
        <p:nvSpPr>
          <p:cNvPr id="11" name="テキスト ボックス 10">
            <a:extLst>
              <a:ext uri="{FF2B5EF4-FFF2-40B4-BE49-F238E27FC236}">
                <a16:creationId xmlns:a16="http://schemas.microsoft.com/office/drawing/2014/main" id="{ED44EF0F-05D6-4B7B-94DB-51BE0E3CC6C8}"/>
              </a:ext>
            </a:extLst>
          </p:cNvPr>
          <p:cNvSpPr txBox="1"/>
          <p:nvPr/>
        </p:nvSpPr>
        <p:spPr>
          <a:xfrm>
            <a:off x="361244" y="3162911"/>
            <a:ext cx="6096000" cy="307777"/>
          </a:xfrm>
          <a:prstGeom prst="rect">
            <a:avLst/>
          </a:prstGeom>
          <a:noFill/>
        </p:spPr>
        <p:txBody>
          <a:bodyPr wrap="square">
            <a:spAutoFit/>
          </a:bodyPr>
          <a:lstStyle/>
          <a:p>
            <a:pPr algn="just"/>
            <a:r>
              <a:rPr lang="ja-JP" altLang="ja-JP" sz="1400" kern="100" dirty="0">
                <a:effectLst/>
                <a:latin typeface="+mn-ea"/>
                <a:cs typeface="Times New Roman" panose="02020603050405020304" pitchFamily="18" charset="0"/>
              </a:rPr>
              <a:t>（４）市の特徴</a:t>
            </a:r>
          </a:p>
        </p:txBody>
      </p:sp>
      <p:sp>
        <p:nvSpPr>
          <p:cNvPr id="12" name="角丸四角形 9">
            <a:extLst>
              <a:ext uri="{FF2B5EF4-FFF2-40B4-BE49-F238E27FC236}">
                <a16:creationId xmlns:a16="http://schemas.microsoft.com/office/drawing/2014/main" id="{DBEE11CA-1847-4A3A-BD59-D845C15D9DDE}"/>
              </a:ext>
            </a:extLst>
          </p:cNvPr>
          <p:cNvSpPr/>
          <p:nvPr/>
        </p:nvSpPr>
        <p:spPr>
          <a:xfrm>
            <a:off x="1053360" y="3663069"/>
            <a:ext cx="9148730" cy="2393420"/>
          </a:xfrm>
          <a:prstGeom prst="roundRect">
            <a:avLst>
              <a:gd name="adj" fmla="val 11271"/>
            </a:avLst>
          </a:prstGeom>
          <a:solidFill>
            <a:sysClr val="window" lastClr="FFFFFF"/>
          </a:solidFill>
          <a:ln w="28575" cap="flat" cmpd="sng" algn="ctr">
            <a:solidFill>
              <a:srgbClr val="ED7D31">
                <a:lumMod val="60000"/>
                <a:lumOff val="4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15240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豊中市モデルの特徴</a:t>
            </a:r>
          </a:p>
          <a:p>
            <a:pPr marL="22860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◆人口規模：　約</a:t>
            </a:r>
            <a:r>
              <a:rPr kumimoji="0" 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40</a:t>
            </a: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万人、中核市</a:t>
            </a:r>
          </a:p>
          <a:p>
            <a:pPr marL="22860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◆うち強度行動障がい者数：　</a:t>
            </a:r>
            <a:r>
              <a:rPr kumimoji="0" 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630</a:t>
            </a: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人</a:t>
            </a:r>
          </a:p>
          <a:p>
            <a:pPr marL="22860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◆障がい者基幹相談支援センター：　あり、１か所（直営）</a:t>
            </a:r>
            <a:endParaRPr kumimoji="0" lang="en-US" altLang="ja-JP"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22860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352425" marR="0" lvl="0" indent="-15240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〇</a:t>
            </a:r>
            <a:r>
              <a:rPr kumimoji="0" 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40</a:t>
            </a: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万人規模の中核市。３エリア（北部・中部・南部）にエリア分けし、エリアごとに支援機関が抱える課題を共有、検討している。困難事例等は基幹相談支援センターに集約される。</a:t>
            </a:r>
          </a:p>
          <a:p>
            <a:pPr marL="352425" marR="0" lvl="0" indent="-15240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〇</a:t>
            </a:r>
            <a:r>
              <a:rPr kumimoji="0" lang="ja-JP" altLang="en-US" sz="1400" b="0" i="0" u="none" strike="noStrike" kern="100" cap="none" spc="0" normalizeH="0" baseline="0" noProof="0" dirty="0">
                <a:ln>
                  <a:noFill/>
                </a:ln>
                <a:effectLst/>
                <a:uLnTx/>
                <a:uFillTx/>
                <a:latin typeface="+mn-ea"/>
                <a:cs typeface="Times New Roman" panose="02020603050405020304" pitchFamily="18" charset="0"/>
              </a:rPr>
              <a:t>大阪府北摂部に位置しており、市内に入所施設がなかったが、平成</a:t>
            </a:r>
            <a:r>
              <a:rPr kumimoji="0" lang="en-US" sz="1400" b="0" i="0" u="none" strike="noStrike" kern="100" cap="none" spc="0" normalizeH="0" baseline="0" noProof="0" dirty="0">
                <a:ln>
                  <a:noFill/>
                </a:ln>
                <a:effectLst/>
                <a:uLnTx/>
                <a:uFillTx/>
                <a:latin typeface="+mn-ea"/>
                <a:cs typeface="Times New Roman" panose="02020603050405020304" pitchFamily="18" charset="0"/>
              </a:rPr>
              <a:t>28</a:t>
            </a:r>
            <a:r>
              <a:rPr kumimoji="0" lang="ja-JP" altLang="en-US" sz="1400" b="0" i="0" u="none" strike="noStrike" kern="100" cap="none" spc="0" normalizeH="0" baseline="0" noProof="0" dirty="0">
                <a:ln>
                  <a:noFill/>
                </a:ln>
                <a:effectLst/>
                <a:uLnTx/>
                <a:uFillTx/>
                <a:latin typeface="+mn-ea"/>
                <a:cs typeface="Times New Roman" panose="02020603050405020304" pitchFamily="18" charset="0"/>
              </a:rPr>
              <a:t>年度、豊中市の拠点施設となる障がい者支援施設が設置された。また、精神科病院が複数ある。</a:t>
            </a:r>
          </a:p>
          <a:p>
            <a:pPr marL="352425" marR="0" lvl="0" indent="-15240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effectLst/>
                <a:uLnTx/>
                <a:uFillTx/>
                <a:latin typeface="+mn-ea"/>
                <a:cs typeface="Times New Roman" panose="02020603050405020304" pitchFamily="18" charset="0"/>
              </a:rPr>
              <a:t>〇障がい相談支援体制</a:t>
            </a:r>
            <a:r>
              <a:rPr kumimoji="0" lang="ja-JP" altLang="en-US" sz="1400" kern="100" dirty="0">
                <a:latin typeface="+mn-ea"/>
                <a:cs typeface="Times New Roman" panose="02020603050405020304" pitchFamily="18" charset="0"/>
              </a:rPr>
              <a:t>が基幹相談</a:t>
            </a:r>
            <a:r>
              <a:rPr kumimoji="0" lang="ja-JP" altLang="en-US" sz="1400" kern="100" dirty="0">
                <a:solidFill>
                  <a:sysClr val="windowText" lastClr="000000"/>
                </a:solidFill>
                <a:latin typeface="+mn-ea"/>
                <a:cs typeface="Times New Roman" panose="02020603050405020304" pitchFamily="18" charset="0"/>
              </a:rPr>
              <a:t>、委託相談、特定計画相談の３層構造になっており、</a:t>
            </a: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相談支援事業所が集まる場がある。その他、各事業者連絡会がある。</a:t>
            </a: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t>15</a:t>
            </a:fld>
            <a:endParaRPr kumimoji="1" lang="ja-JP" altLang="en-US"/>
          </a:p>
        </p:txBody>
      </p:sp>
    </p:spTree>
    <p:extLst>
      <p:ext uri="{BB962C8B-B14F-4D97-AF65-F5344CB8AC3E}">
        <p14:creationId xmlns:p14="http://schemas.microsoft.com/office/powerpoint/2010/main" val="3587589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931D9B-4C63-422C-ABAA-4A2752B44F4D}"/>
              </a:ext>
            </a:extLst>
          </p:cNvPr>
          <p:cNvSpPr txBox="1"/>
          <p:nvPr/>
        </p:nvSpPr>
        <p:spPr>
          <a:xfrm>
            <a:off x="203200" y="200167"/>
            <a:ext cx="6096000" cy="307777"/>
          </a:xfrm>
          <a:prstGeom prst="rect">
            <a:avLst/>
          </a:prstGeom>
          <a:noFill/>
        </p:spPr>
        <p:txBody>
          <a:bodyPr wrap="square">
            <a:spAutoFit/>
          </a:bodyPr>
          <a:lstStyle/>
          <a:p>
            <a:r>
              <a:rPr lang="ja-JP" altLang="ja-JP" sz="1400" dirty="0">
                <a:effectLst/>
                <a:latin typeface="+mn-ea"/>
                <a:cs typeface="Times New Roman" panose="02020603050405020304" pitchFamily="18" charset="0"/>
              </a:rPr>
              <a:t>（５）実施目的と内容</a:t>
            </a:r>
            <a:endParaRPr lang="ja-JP" altLang="en-US" sz="1400" dirty="0">
              <a:latin typeface="+mn-ea"/>
            </a:endParaRPr>
          </a:p>
        </p:txBody>
      </p:sp>
      <p:sp>
        <p:nvSpPr>
          <p:cNvPr id="4" name="角丸四角形 5">
            <a:extLst>
              <a:ext uri="{FF2B5EF4-FFF2-40B4-BE49-F238E27FC236}">
                <a16:creationId xmlns:a16="http://schemas.microsoft.com/office/drawing/2014/main" id="{B1CCC32F-2B77-46E3-8C8D-539CB5BD9F2D}"/>
              </a:ext>
            </a:extLst>
          </p:cNvPr>
          <p:cNvSpPr/>
          <p:nvPr/>
        </p:nvSpPr>
        <p:spPr>
          <a:xfrm>
            <a:off x="519288" y="619149"/>
            <a:ext cx="10682111" cy="5730907"/>
          </a:xfrm>
          <a:prstGeom prst="roundRect">
            <a:avLst>
              <a:gd name="adj" fmla="val 5000"/>
            </a:avLst>
          </a:prstGeom>
          <a:noFill/>
          <a:ln w="6350" cap="flat" cmpd="sng" algn="ctr">
            <a:solidFill>
              <a:srgbClr val="ED7D31">
                <a:lumMod val="75000"/>
              </a:srgbClr>
            </a:solidFill>
            <a:prstDash val="solid"/>
            <a:miter lim="800000"/>
          </a:ln>
          <a:effectLst/>
        </p:spPr>
        <p:txBody>
          <a:bodyPr wrap="square" lIns="108000" tIns="180000" rIns="108000" bIns="108000" rtlCol="0" anchor="ctr">
            <a:noAutofit/>
          </a:bodyPr>
          <a:lstStyle/>
          <a:p>
            <a:pPr algn="just">
              <a:lnSpc>
                <a:spcPct val="150000"/>
              </a:lnSpc>
            </a:pPr>
            <a:r>
              <a:rPr lang="ja-JP" sz="1400" kern="1200" dirty="0">
                <a:solidFill>
                  <a:srgbClr val="000000"/>
                </a:solidFill>
                <a:effectLst/>
                <a:latin typeface="+mn-ea"/>
              </a:rPr>
              <a:t>〇実施目的</a:t>
            </a:r>
            <a:endParaRPr lang="ja-JP" sz="1400" kern="100" dirty="0">
              <a:effectLst/>
              <a:latin typeface="+mn-ea"/>
              <a:cs typeface="Times New Roman" panose="02020603050405020304" pitchFamily="18" charset="0"/>
            </a:endParaRPr>
          </a:p>
          <a:p>
            <a:pPr marL="152400" indent="-152400" algn="just">
              <a:lnSpc>
                <a:spcPct val="150000"/>
              </a:lnSpc>
            </a:pPr>
            <a:r>
              <a:rPr lang="ja-JP" sz="1400" kern="1200" dirty="0">
                <a:solidFill>
                  <a:srgbClr val="000000"/>
                </a:solidFill>
                <a:effectLst/>
                <a:latin typeface="+mn-ea"/>
              </a:rPr>
              <a:t>・豊中市では、在宅で生活している強度行動障がい者が多く、不安定な状態や家族の高齢化等により地域で支援困難となって</a:t>
            </a:r>
            <a:r>
              <a:rPr lang="ja-JP" sz="1400" kern="1200" dirty="0">
                <a:effectLst/>
                <a:latin typeface="+mn-ea"/>
              </a:rPr>
              <a:t>いるケースの支援への着目が必要である。</a:t>
            </a:r>
            <a:endParaRPr lang="ja-JP" sz="1400" kern="100" dirty="0">
              <a:effectLst/>
              <a:latin typeface="+mn-ea"/>
              <a:cs typeface="Times New Roman" panose="02020603050405020304" pitchFamily="18" charset="0"/>
            </a:endParaRPr>
          </a:p>
          <a:p>
            <a:pPr marL="174625" indent="-174625">
              <a:lnSpc>
                <a:spcPct val="150000"/>
              </a:lnSpc>
            </a:pPr>
            <a:r>
              <a:rPr lang="ja-JP" sz="1400" kern="100" dirty="0">
                <a:effectLst/>
                <a:latin typeface="+mn-ea"/>
                <a:cs typeface="Times New Roman" panose="02020603050405020304" pitchFamily="18" charset="0"/>
              </a:rPr>
              <a:t>・</a:t>
            </a:r>
            <a:r>
              <a:rPr lang="ja-JP" altLang="ja-JP" sz="1400" dirty="0">
                <a:latin typeface="+mn-ea"/>
              </a:rPr>
              <a:t>施設や病院からの地域移行を目指す上での課題にも着目し、地域課題や市域を超えた共通の課題を抽出し、効果的な支援体制整備について検討する。</a:t>
            </a:r>
            <a:endParaRPr lang="en-US" altLang="ja-JP" sz="1400" dirty="0">
              <a:latin typeface="+mn-ea"/>
            </a:endParaRPr>
          </a:p>
          <a:p>
            <a:pPr marL="174625" indent="-174625">
              <a:lnSpc>
                <a:spcPct val="150000"/>
              </a:lnSpc>
            </a:pPr>
            <a:endParaRPr lang="ja-JP" altLang="en-US" sz="1400" dirty="0">
              <a:latin typeface="+mn-ea"/>
            </a:endParaRPr>
          </a:p>
          <a:p>
            <a:pPr marL="152400" indent="-152400" algn="just">
              <a:lnSpc>
                <a:spcPct val="150000"/>
              </a:lnSpc>
            </a:pPr>
            <a:endParaRPr lang="ja-JP" sz="1400" kern="100" dirty="0">
              <a:effectLst/>
              <a:latin typeface="+mn-ea"/>
              <a:cs typeface="Times New Roman" panose="02020603050405020304" pitchFamily="18" charset="0"/>
            </a:endParaRPr>
          </a:p>
          <a:p>
            <a:pPr marL="152400" indent="-152400" algn="just">
              <a:lnSpc>
                <a:spcPct val="150000"/>
              </a:lnSpc>
            </a:pPr>
            <a:r>
              <a:rPr lang="ja-JP" altLang="en-US" sz="1400" kern="100" dirty="0">
                <a:latin typeface="+mn-ea"/>
                <a:cs typeface="Times New Roman" panose="02020603050405020304" pitchFamily="18" charset="0"/>
              </a:rPr>
              <a:t>・協議の場の役割を整理し、地域課題の抽出、強度行動障がい支援連携の土台づくりを行う。</a:t>
            </a:r>
            <a:r>
              <a:rPr lang="en-US" altLang="ja-JP" sz="1400" dirty="0">
                <a:latin typeface="+mn-ea"/>
              </a:rPr>
              <a:t> </a:t>
            </a:r>
            <a:endParaRPr lang="ja-JP" sz="1400" kern="100" dirty="0">
              <a:effectLst/>
              <a:latin typeface="+mn-ea"/>
              <a:cs typeface="Times New Roman" panose="02020603050405020304" pitchFamily="18" charset="0"/>
            </a:endParaRPr>
          </a:p>
          <a:p>
            <a:pPr algn="just"/>
            <a:r>
              <a:rPr lang="en-US" sz="1400" kern="1200" dirty="0">
                <a:effectLst/>
                <a:latin typeface="+mn-ea"/>
              </a:rPr>
              <a:t> </a:t>
            </a:r>
          </a:p>
          <a:p>
            <a:pPr algn="just"/>
            <a:endParaRPr lang="ja-JP" sz="1400" kern="100" dirty="0">
              <a:effectLst/>
              <a:latin typeface="+mn-ea"/>
              <a:cs typeface="Times New Roman" panose="02020603050405020304" pitchFamily="18" charset="0"/>
            </a:endParaRPr>
          </a:p>
          <a:p>
            <a:pPr algn="just"/>
            <a:r>
              <a:rPr lang="ja-JP" sz="1400" kern="1200" dirty="0">
                <a:solidFill>
                  <a:srgbClr val="000000"/>
                </a:solidFill>
                <a:effectLst/>
                <a:latin typeface="+mn-ea"/>
              </a:rPr>
              <a:t>〇実施内容</a:t>
            </a:r>
            <a:endParaRPr lang="en-US" altLang="ja-JP" sz="1400" kern="1200" dirty="0">
              <a:solidFill>
                <a:srgbClr val="000000"/>
              </a:solidFill>
              <a:effectLst/>
              <a:latin typeface="+mn-ea"/>
            </a:endParaRPr>
          </a:p>
          <a:p>
            <a:pPr algn="just"/>
            <a:endParaRPr lang="ja-JP" sz="1400" kern="100" dirty="0">
              <a:effectLst/>
              <a:latin typeface="+mn-ea"/>
              <a:cs typeface="Times New Roman" panose="02020603050405020304" pitchFamily="18" charset="0"/>
            </a:endParaRPr>
          </a:p>
          <a:p>
            <a:pPr algn="just"/>
            <a:r>
              <a:rPr lang="ja-JP" sz="1400" kern="1200" dirty="0">
                <a:solidFill>
                  <a:srgbClr val="000000"/>
                </a:solidFill>
                <a:effectLst/>
                <a:latin typeface="+mn-ea"/>
              </a:rPr>
              <a:t>①支援検討会議の開催（年３回）</a:t>
            </a:r>
            <a:endParaRPr lang="ja-JP" sz="1400" kern="100" dirty="0">
              <a:effectLst/>
              <a:latin typeface="+mn-ea"/>
              <a:cs typeface="Times New Roman" panose="02020603050405020304" pitchFamily="18" charset="0"/>
            </a:endParaRPr>
          </a:p>
          <a:p>
            <a:pPr algn="just"/>
            <a:r>
              <a:rPr lang="ja-JP" sz="1400" kern="1200" dirty="0">
                <a:solidFill>
                  <a:srgbClr val="000000"/>
                </a:solidFill>
                <a:effectLst/>
                <a:latin typeface="+mn-ea"/>
              </a:rPr>
              <a:t>　・第一回</a:t>
            </a:r>
            <a:r>
              <a:rPr lang="ja-JP" altLang="en-US" sz="1400" kern="1200" dirty="0">
                <a:solidFill>
                  <a:srgbClr val="000000"/>
                </a:solidFill>
                <a:effectLst/>
                <a:latin typeface="+mn-ea"/>
              </a:rPr>
              <a:t>（令和元年８月</a:t>
            </a:r>
            <a:r>
              <a:rPr lang="en-US" altLang="ja-JP" sz="1400" kern="1200" dirty="0">
                <a:solidFill>
                  <a:srgbClr val="000000"/>
                </a:solidFill>
                <a:effectLst/>
                <a:latin typeface="+mn-ea"/>
              </a:rPr>
              <a:t>21</a:t>
            </a:r>
            <a:r>
              <a:rPr lang="ja-JP" altLang="en-US" sz="1400" kern="1200" dirty="0">
                <a:solidFill>
                  <a:srgbClr val="000000"/>
                </a:solidFill>
                <a:effectLst/>
                <a:latin typeface="+mn-ea"/>
              </a:rPr>
              <a:t>日）</a:t>
            </a:r>
            <a:r>
              <a:rPr lang="ja-JP" sz="1400" kern="1200" dirty="0">
                <a:solidFill>
                  <a:srgbClr val="000000"/>
                </a:solidFill>
                <a:effectLst/>
                <a:latin typeface="+mn-ea"/>
              </a:rPr>
              <a:t>：市の実態、困難</a:t>
            </a:r>
            <a:r>
              <a:rPr lang="ja-JP" sz="1400" kern="1200" dirty="0">
                <a:effectLst/>
                <a:latin typeface="+mn-ea"/>
              </a:rPr>
              <a:t>事例から見える地域課題について検討</a:t>
            </a:r>
            <a:endParaRPr lang="ja-JP" sz="1400" kern="100" dirty="0">
              <a:effectLst/>
              <a:latin typeface="+mn-ea"/>
              <a:cs typeface="Times New Roman" panose="02020603050405020304" pitchFamily="18" charset="0"/>
            </a:endParaRPr>
          </a:p>
          <a:p>
            <a:pPr algn="just"/>
            <a:r>
              <a:rPr lang="ja-JP" sz="1400" kern="1200" dirty="0">
                <a:effectLst/>
                <a:latin typeface="+mn-ea"/>
              </a:rPr>
              <a:t>　・第二回</a:t>
            </a:r>
            <a:r>
              <a:rPr lang="ja-JP" altLang="en-US" sz="1400" kern="1200" dirty="0">
                <a:effectLst/>
                <a:latin typeface="+mn-ea"/>
              </a:rPr>
              <a:t>（令和元年</a:t>
            </a:r>
            <a:r>
              <a:rPr lang="en-US" altLang="ja-JP" sz="1400" kern="1200" dirty="0">
                <a:effectLst/>
                <a:latin typeface="+mn-ea"/>
              </a:rPr>
              <a:t>11</a:t>
            </a:r>
            <a:r>
              <a:rPr lang="ja-JP" altLang="en-US" sz="1400" kern="1200" dirty="0">
                <a:effectLst/>
                <a:latin typeface="+mn-ea"/>
              </a:rPr>
              <a:t>月</a:t>
            </a:r>
            <a:r>
              <a:rPr lang="en-US" altLang="ja-JP" sz="1400" kern="1200" dirty="0">
                <a:effectLst/>
                <a:latin typeface="+mn-ea"/>
              </a:rPr>
              <a:t>27</a:t>
            </a:r>
            <a:r>
              <a:rPr lang="ja-JP" altLang="en-US" sz="1400" kern="1200" dirty="0">
                <a:effectLst/>
                <a:latin typeface="+mn-ea"/>
              </a:rPr>
              <a:t>日）</a:t>
            </a:r>
            <a:r>
              <a:rPr lang="ja-JP" sz="1400" kern="1200" dirty="0">
                <a:effectLst/>
                <a:latin typeface="+mn-ea"/>
              </a:rPr>
              <a:t>：課題に対する仕組み</a:t>
            </a:r>
            <a:r>
              <a:rPr lang="ja-JP" altLang="en-US" sz="1400" kern="1200" dirty="0">
                <a:effectLst/>
                <a:latin typeface="+mn-ea"/>
              </a:rPr>
              <a:t>づく</a:t>
            </a:r>
            <a:r>
              <a:rPr lang="ja-JP" sz="1400" kern="1200" dirty="0">
                <a:effectLst/>
                <a:latin typeface="+mn-ea"/>
              </a:rPr>
              <a:t>り（ワークショップ）について検討</a:t>
            </a:r>
            <a:endParaRPr lang="ja-JP" sz="1400" kern="100" dirty="0">
              <a:effectLst/>
              <a:latin typeface="+mn-ea"/>
              <a:cs typeface="Times New Roman" panose="02020603050405020304" pitchFamily="18" charset="0"/>
            </a:endParaRPr>
          </a:p>
          <a:p>
            <a:pPr algn="just"/>
            <a:r>
              <a:rPr lang="ja-JP" sz="1400" kern="1200" dirty="0">
                <a:effectLst/>
                <a:latin typeface="+mn-ea"/>
              </a:rPr>
              <a:t>　・第三回</a:t>
            </a:r>
            <a:r>
              <a:rPr lang="ja-JP" altLang="en-US" sz="1400" kern="1200" dirty="0">
                <a:effectLst/>
                <a:latin typeface="+mn-ea"/>
              </a:rPr>
              <a:t>（令和２年２月</a:t>
            </a:r>
            <a:r>
              <a:rPr lang="en-US" altLang="ja-JP" sz="1400" kern="1200" dirty="0">
                <a:effectLst/>
                <a:latin typeface="+mn-ea"/>
              </a:rPr>
              <a:t>18</a:t>
            </a:r>
            <a:r>
              <a:rPr lang="ja-JP" altLang="en-US" sz="1400" kern="1200" dirty="0">
                <a:effectLst/>
                <a:latin typeface="+mn-ea"/>
              </a:rPr>
              <a:t>日）</a:t>
            </a:r>
            <a:r>
              <a:rPr lang="ja-JP" sz="1400" kern="1200" dirty="0">
                <a:effectLst/>
                <a:latin typeface="+mn-ea"/>
              </a:rPr>
              <a:t>：まとめと今後の検討の場について</a:t>
            </a:r>
            <a:r>
              <a:rPr lang="ja-JP" sz="1400" kern="1200" dirty="0">
                <a:solidFill>
                  <a:srgbClr val="000000"/>
                </a:solidFill>
                <a:effectLst/>
                <a:latin typeface="+mn-ea"/>
              </a:rPr>
              <a:t>検討　※開催中止（事務局打合せを実施）</a:t>
            </a:r>
            <a:endParaRPr lang="ja-JP" sz="1400" kern="100" dirty="0">
              <a:effectLst/>
              <a:latin typeface="+mn-ea"/>
              <a:cs typeface="Times New Roman" panose="02020603050405020304" pitchFamily="18" charset="0"/>
            </a:endParaRPr>
          </a:p>
          <a:p>
            <a:pPr algn="just"/>
            <a:r>
              <a:rPr lang="ja-JP" sz="1400" kern="1200" dirty="0">
                <a:solidFill>
                  <a:srgbClr val="000000"/>
                </a:solidFill>
                <a:effectLst/>
                <a:latin typeface="+mn-ea"/>
              </a:rPr>
              <a:t>②ワークショップの開催</a:t>
            </a:r>
            <a:r>
              <a:rPr lang="ja-JP" altLang="en-US" sz="1400" kern="1200" dirty="0">
                <a:solidFill>
                  <a:srgbClr val="000000"/>
                </a:solidFill>
                <a:effectLst/>
                <a:latin typeface="+mn-ea"/>
              </a:rPr>
              <a:t>（令和２年２月</a:t>
            </a:r>
            <a:r>
              <a:rPr lang="en-US" altLang="ja-JP" sz="1400" kern="1200" dirty="0">
                <a:solidFill>
                  <a:srgbClr val="000000"/>
                </a:solidFill>
                <a:effectLst/>
                <a:latin typeface="+mn-ea"/>
              </a:rPr>
              <a:t>10</a:t>
            </a:r>
            <a:r>
              <a:rPr lang="ja-JP" altLang="en-US" sz="1400" kern="1200" dirty="0">
                <a:solidFill>
                  <a:srgbClr val="000000"/>
                </a:solidFill>
                <a:effectLst/>
                <a:latin typeface="+mn-ea"/>
              </a:rPr>
              <a:t>日）</a:t>
            </a:r>
            <a:endParaRPr lang="ja-JP" sz="1400" kern="100" dirty="0">
              <a:effectLst/>
              <a:latin typeface="+mn-ea"/>
              <a:cs typeface="Times New Roman" panose="02020603050405020304" pitchFamily="18" charset="0"/>
            </a:endParaRPr>
          </a:p>
          <a:p>
            <a:pPr marL="285750" indent="-152400" algn="just"/>
            <a:r>
              <a:rPr lang="ja-JP" sz="1400" kern="1200" dirty="0">
                <a:solidFill>
                  <a:srgbClr val="000000"/>
                </a:solidFill>
                <a:effectLst/>
                <a:latin typeface="+mn-ea"/>
              </a:rPr>
              <a:t>・豊中市の事例をもとに、強度行動障がいのアセスメントから具体的支援を立案する講義及び地域課題を協議する演習を実施。また、市内の障がい者支援施設「みずほおおぞら」の見学を実施。（市、基幹センター、関係事業所等</a:t>
            </a:r>
            <a:r>
              <a:rPr lang="en-US" sz="1400" kern="1200" dirty="0">
                <a:solidFill>
                  <a:srgbClr val="000000"/>
                </a:solidFill>
                <a:effectLst/>
                <a:latin typeface="+mn-ea"/>
              </a:rPr>
              <a:t>11</a:t>
            </a:r>
            <a:r>
              <a:rPr lang="ja-JP" sz="1400" kern="1200" dirty="0">
                <a:solidFill>
                  <a:srgbClr val="000000"/>
                </a:solidFill>
                <a:effectLst/>
                <a:latin typeface="+mn-ea"/>
              </a:rPr>
              <a:t>名参加）</a:t>
            </a:r>
            <a:endParaRPr lang="en-US" altLang="ja-JP" sz="1400" kern="1200" dirty="0">
              <a:solidFill>
                <a:srgbClr val="000000"/>
              </a:solidFill>
              <a:effectLst/>
              <a:latin typeface="+mn-ea"/>
            </a:endParaRPr>
          </a:p>
          <a:p>
            <a:pPr marL="285750" indent="-152400" algn="just"/>
            <a:endParaRPr lang="en-US" altLang="ja-JP" sz="1400" kern="1200" dirty="0">
              <a:solidFill>
                <a:srgbClr val="000000"/>
              </a:solidFill>
              <a:effectLst/>
              <a:latin typeface="+mn-ea"/>
            </a:endParaRPr>
          </a:p>
        </p:txBody>
      </p:sp>
      <p:sp>
        <p:nvSpPr>
          <p:cNvPr id="5" name="矢印: 下 4">
            <a:extLst>
              <a:ext uri="{FF2B5EF4-FFF2-40B4-BE49-F238E27FC236}">
                <a16:creationId xmlns:a16="http://schemas.microsoft.com/office/drawing/2014/main" id="{2F1F756B-19B8-4D64-9C41-172F93114798}"/>
              </a:ext>
            </a:extLst>
          </p:cNvPr>
          <p:cNvSpPr/>
          <p:nvPr/>
        </p:nvSpPr>
        <p:spPr>
          <a:xfrm>
            <a:off x="5676628" y="2533834"/>
            <a:ext cx="367430" cy="3077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t>16</a:t>
            </a:fld>
            <a:endParaRPr kumimoji="1" lang="ja-JP" altLang="en-US"/>
          </a:p>
        </p:txBody>
      </p:sp>
    </p:spTree>
    <p:extLst>
      <p:ext uri="{BB962C8B-B14F-4D97-AF65-F5344CB8AC3E}">
        <p14:creationId xmlns:p14="http://schemas.microsoft.com/office/powerpoint/2010/main" val="744249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21C3A1C-7693-47EA-9B13-9F741AD5F3C4}"/>
              </a:ext>
            </a:extLst>
          </p:cNvPr>
          <p:cNvSpPr txBox="1"/>
          <p:nvPr/>
        </p:nvSpPr>
        <p:spPr>
          <a:xfrm>
            <a:off x="112889" y="166301"/>
            <a:ext cx="6096000" cy="307777"/>
          </a:xfrm>
          <a:prstGeom prst="rect">
            <a:avLst/>
          </a:prstGeom>
          <a:noFill/>
        </p:spPr>
        <p:txBody>
          <a:bodyPr wrap="square">
            <a:spAutoFit/>
          </a:bodyPr>
          <a:lstStyle/>
          <a:p>
            <a:pPr algn="just"/>
            <a:r>
              <a:rPr lang="ja-JP" altLang="ja-JP" sz="1400" kern="100" dirty="0">
                <a:effectLst/>
                <a:latin typeface="+mn-ea"/>
                <a:cs typeface="Times New Roman" panose="02020603050405020304" pitchFamily="18" charset="0"/>
              </a:rPr>
              <a:t>（６）豊中市の強度行動障がい支援の課題意識から取組み、改善まで</a:t>
            </a:r>
          </a:p>
        </p:txBody>
      </p:sp>
      <p:sp>
        <p:nvSpPr>
          <p:cNvPr id="4" name="正方形/長方形 3">
            <a:extLst>
              <a:ext uri="{FF2B5EF4-FFF2-40B4-BE49-F238E27FC236}">
                <a16:creationId xmlns:a16="http://schemas.microsoft.com/office/drawing/2014/main" id="{42184047-BE07-4BC2-9596-2E22FB0A0C47}"/>
              </a:ext>
            </a:extLst>
          </p:cNvPr>
          <p:cNvSpPr/>
          <p:nvPr/>
        </p:nvSpPr>
        <p:spPr>
          <a:xfrm>
            <a:off x="585600" y="845755"/>
            <a:ext cx="9948425" cy="464502"/>
          </a:xfrm>
          <a:prstGeom prst="rect">
            <a:avLst/>
          </a:prstGeom>
          <a:solidFill>
            <a:sysClr val="window" lastClr="FFFFFF"/>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609600" indent="-609600" algn="just"/>
            <a:r>
              <a:rPr lang="ja-JP" sz="1200" kern="100" dirty="0">
                <a:effectLst/>
                <a:latin typeface="+mn-ea"/>
                <a:cs typeface="Times New Roman" panose="02020603050405020304" pitchFamily="18" charset="0"/>
              </a:rPr>
              <a:t>テーマ：</a:t>
            </a:r>
            <a:r>
              <a:rPr lang="ja-JP" sz="1200" kern="100" dirty="0">
                <a:solidFill>
                  <a:srgbClr val="000000"/>
                </a:solidFill>
                <a:effectLst/>
                <a:latin typeface="+mn-ea"/>
                <a:cs typeface="Times New Roman" panose="02020603050405020304" pitchFamily="18" charset="0"/>
              </a:rPr>
              <a:t>強度行動障がいの状態を示す方を支える家族のバックアップ体制の構築及び、市域全体での地域課題抽出による支援策検討について</a:t>
            </a:r>
            <a:endParaRPr lang="ja-JP" sz="1050" kern="100" dirty="0">
              <a:effectLst/>
              <a:latin typeface="+mn-ea"/>
              <a:cs typeface="Times New Roman" panose="02020603050405020304" pitchFamily="18" charset="0"/>
            </a:endParaRPr>
          </a:p>
        </p:txBody>
      </p:sp>
      <p:sp>
        <p:nvSpPr>
          <p:cNvPr id="6" name="テキスト ボックス 5">
            <a:extLst>
              <a:ext uri="{FF2B5EF4-FFF2-40B4-BE49-F238E27FC236}">
                <a16:creationId xmlns:a16="http://schemas.microsoft.com/office/drawing/2014/main" id="{94F0245E-719D-4AB2-9463-E190E7F05A83}"/>
              </a:ext>
            </a:extLst>
          </p:cNvPr>
          <p:cNvSpPr txBox="1"/>
          <p:nvPr/>
        </p:nvSpPr>
        <p:spPr>
          <a:xfrm>
            <a:off x="320001" y="445176"/>
            <a:ext cx="6096000" cy="307777"/>
          </a:xfrm>
          <a:prstGeom prst="rect">
            <a:avLst/>
          </a:prstGeom>
          <a:noFill/>
        </p:spPr>
        <p:txBody>
          <a:bodyPr wrap="square">
            <a:spAutoFit/>
          </a:bodyPr>
          <a:lstStyle/>
          <a:p>
            <a:pPr algn="just"/>
            <a:r>
              <a:rPr lang="ja-JP" altLang="ja-JP" sz="1400" b="1" kern="100" dirty="0">
                <a:effectLst/>
                <a:latin typeface="+mn-ea"/>
                <a:cs typeface="Times New Roman" panose="02020603050405020304" pitchFamily="18" charset="0"/>
              </a:rPr>
              <a:t>★令和元年度の取組み</a:t>
            </a:r>
            <a:endParaRPr lang="ja-JP" altLang="ja-JP" sz="1400" kern="100" dirty="0">
              <a:effectLst/>
              <a:latin typeface="+mn-ea"/>
              <a:cs typeface="Times New Roman" panose="02020603050405020304" pitchFamily="18" charset="0"/>
            </a:endParaRPr>
          </a:p>
        </p:txBody>
      </p:sp>
      <p:sp>
        <p:nvSpPr>
          <p:cNvPr id="7" name="正方形/長方形 6">
            <a:extLst>
              <a:ext uri="{FF2B5EF4-FFF2-40B4-BE49-F238E27FC236}">
                <a16:creationId xmlns:a16="http://schemas.microsoft.com/office/drawing/2014/main" id="{C5D5FBDE-968F-49BE-9279-2FC8A92F8C19}"/>
              </a:ext>
            </a:extLst>
          </p:cNvPr>
          <p:cNvSpPr/>
          <p:nvPr/>
        </p:nvSpPr>
        <p:spPr>
          <a:xfrm>
            <a:off x="467784" y="1758031"/>
            <a:ext cx="2571750" cy="2771077"/>
          </a:xfrm>
          <a:prstGeom prst="rect">
            <a:avLst/>
          </a:prstGeom>
          <a:gradFill>
            <a:gsLst>
              <a:gs pos="0">
                <a:srgbClr val="5B9BD5">
                  <a:lumMod val="5000"/>
                  <a:lumOff val="95000"/>
                </a:srgbClr>
              </a:gs>
              <a:gs pos="74000">
                <a:srgbClr val="5B9BD5">
                  <a:lumMod val="45000"/>
                  <a:lumOff val="55000"/>
                </a:srgbClr>
              </a:gs>
              <a:gs pos="83000">
                <a:srgbClr val="5B9BD5">
                  <a:lumMod val="45000"/>
                  <a:lumOff val="55000"/>
                </a:srgbClr>
              </a:gs>
              <a:gs pos="100000">
                <a:srgbClr val="5B9BD5">
                  <a:lumMod val="30000"/>
                  <a:lumOff val="70000"/>
                </a:srgbClr>
              </a:gs>
            </a:gsLst>
            <a:lin ang="5400000" scaled="1"/>
          </a:gra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＜課題意識等＞　</a:t>
            </a:r>
            <a:r>
              <a:rPr kumimoji="0" lang="ja-JP" altLang="en-US" sz="1200" b="0" i="0" u="sng" strike="noStrike" kern="100" cap="none" spc="0" normalizeH="0" baseline="0" noProof="0" dirty="0">
                <a:ln>
                  <a:noFill/>
                </a:ln>
                <a:effectLst/>
                <a:uLnTx/>
                <a:uFillTx/>
                <a:latin typeface="+mn-ea"/>
                <a:cs typeface="Times New Roman" panose="02020603050405020304" pitchFamily="18" charset="0"/>
              </a:rPr>
              <a:t>検討会議にて</a:t>
            </a:r>
            <a:endParaRPr kumimoji="0" lang="en-US" altLang="ja-JP" sz="1200" b="0" i="0" u="sng" strike="noStrike" kern="100" cap="none" spc="0" normalizeH="0" baseline="0" noProof="0" dirty="0">
              <a:ln>
                <a:noFill/>
              </a:ln>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r>
              <a:rPr lang="ja-JP" altLang="en-US" sz="1200" dirty="0"/>
              <a:t>・自立支援協議会、基幹相談支援</a:t>
            </a:r>
            <a:endParaRPr lang="en-US" altLang="ja-JP" sz="1200" dirty="0"/>
          </a:p>
          <a:p>
            <a:r>
              <a:rPr lang="ja-JP" altLang="en-US" sz="1200" dirty="0"/>
              <a:t>　センター等が確立しており、検</a:t>
            </a:r>
            <a:endParaRPr lang="en-US" altLang="ja-JP" sz="1200" dirty="0"/>
          </a:p>
          <a:p>
            <a:r>
              <a:rPr lang="ja-JP" altLang="en-US" sz="1200" dirty="0"/>
              <a:t>　討できる場、地域のネットワー</a:t>
            </a:r>
            <a:endParaRPr lang="en-US" altLang="ja-JP" sz="1200" dirty="0"/>
          </a:p>
          <a:p>
            <a:r>
              <a:rPr lang="ja-JP" altLang="en-US" sz="1200" dirty="0"/>
              <a:t>　クを構築できる土壌がある。</a:t>
            </a:r>
            <a:endParaRPr lang="en-US" altLang="ja-JP" sz="1200" dirty="0"/>
          </a:p>
          <a:p>
            <a:r>
              <a:rPr lang="ja-JP" altLang="en-US" sz="1200" dirty="0"/>
              <a:t>・一方で、地域課題の抽出、整理</a:t>
            </a:r>
            <a:endParaRPr lang="en-US" altLang="ja-JP" sz="1200" dirty="0"/>
          </a:p>
          <a:p>
            <a:r>
              <a:rPr lang="ja-JP" altLang="en-US" sz="1200" dirty="0"/>
              <a:t>　が十分ではない。</a:t>
            </a:r>
            <a:endParaRPr lang="en-US" altLang="ja-JP" sz="1200" dirty="0"/>
          </a:p>
          <a:p>
            <a:r>
              <a:rPr lang="ja-JP" altLang="en-US" sz="1200" dirty="0"/>
              <a:t>・支援方法の理解が十分に周知さ</a:t>
            </a:r>
            <a:endParaRPr lang="en-US" altLang="ja-JP" sz="1200" dirty="0"/>
          </a:p>
          <a:p>
            <a:r>
              <a:rPr lang="ja-JP" altLang="en-US" sz="1200" dirty="0"/>
              <a:t>　れていない。　　</a:t>
            </a:r>
            <a:endParaRPr lang="en-US" altLang="ja-JP" sz="1200" dirty="0"/>
          </a:p>
          <a:p>
            <a:r>
              <a:rPr lang="ja-JP" altLang="en-US" sz="1200" dirty="0"/>
              <a:t>・家族を支える仕組みづくりが必　</a:t>
            </a:r>
            <a:endParaRPr lang="en-US" altLang="ja-JP" sz="1200" dirty="0"/>
          </a:p>
          <a:p>
            <a:r>
              <a:rPr lang="ja-JP" altLang="en-US" sz="1200" dirty="0"/>
              <a:t>　要。</a:t>
            </a:r>
            <a:endParaRPr lang="en-US" altLang="ja-JP" sz="1200" dirty="0"/>
          </a:p>
          <a:p>
            <a:endParaRPr lang="en-US" altLang="ja-JP" sz="1200" dirty="0"/>
          </a:p>
        </p:txBody>
      </p:sp>
      <p:sp>
        <p:nvSpPr>
          <p:cNvPr id="8" name="右矢印 36">
            <a:extLst>
              <a:ext uri="{FF2B5EF4-FFF2-40B4-BE49-F238E27FC236}">
                <a16:creationId xmlns:a16="http://schemas.microsoft.com/office/drawing/2014/main" id="{86D2B0E6-29DF-4249-99EE-512B0C491E78}"/>
              </a:ext>
            </a:extLst>
          </p:cNvPr>
          <p:cNvSpPr/>
          <p:nvPr/>
        </p:nvSpPr>
        <p:spPr>
          <a:xfrm>
            <a:off x="3039534" y="2619875"/>
            <a:ext cx="463134" cy="323850"/>
          </a:xfrm>
          <a:prstGeom prst="rightArrow">
            <a:avLst/>
          </a:prstGeom>
          <a:gradFill rotWithShape="1">
            <a:gsLst>
              <a:gs pos="0">
                <a:srgbClr val="4472C4">
                  <a:lumMod val="110000"/>
                  <a:satMod val="105000"/>
                  <a:tint val="67000"/>
                </a:srgbClr>
              </a:gs>
              <a:gs pos="50000">
                <a:srgbClr val="4472C4">
                  <a:lumMod val="105000"/>
                  <a:satMod val="103000"/>
                  <a:tint val="73000"/>
                </a:srgbClr>
              </a:gs>
              <a:gs pos="100000">
                <a:srgbClr val="4472C4">
                  <a:lumMod val="105000"/>
                  <a:satMod val="109000"/>
                  <a:tint val="81000"/>
                </a:srgbClr>
              </a:gs>
            </a:gsLst>
            <a:lin ang="5400000" scaled="0"/>
          </a:gradFill>
          <a:ln w="6350" cap="flat" cmpd="sng" algn="ctr">
            <a:solidFill>
              <a:srgbClr val="4472C4"/>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latin typeface="+mn-ea"/>
              <a:cs typeface="+mn-cs"/>
            </a:endParaRPr>
          </a:p>
        </p:txBody>
      </p:sp>
      <p:sp>
        <p:nvSpPr>
          <p:cNvPr id="9" name="正方形/長方形 8">
            <a:extLst>
              <a:ext uri="{FF2B5EF4-FFF2-40B4-BE49-F238E27FC236}">
                <a16:creationId xmlns:a16="http://schemas.microsoft.com/office/drawing/2014/main" id="{23E9CAA6-33CA-421E-B77B-4BEC9A7D34C3}"/>
              </a:ext>
            </a:extLst>
          </p:cNvPr>
          <p:cNvSpPr/>
          <p:nvPr/>
        </p:nvSpPr>
        <p:spPr>
          <a:xfrm>
            <a:off x="3502668" y="1575376"/>
            <a:ext cx="4080948" cy="3334554"/>
          </a:xfrm>
          <a:prstGeom prst="rect">
            <a:avLst/>
          </a:prstGeom>
          <a:solidFill>
            <a:srgbClr val="5B9BD5"/>
          </a:solidFill>
          <a:ln w="12700" cap="flat" cmpd="sng" algn="ctr">
            <a:solidFill>
              <a:sysClr val="windowText" lastClr="000000"/>
            </a:solidFill>
            <a:prstDash val="solid"/>
          </a:ln>
          <a:effectLst/>
        </p:spPr>
        <p:txBody>
          <a:bodyPr rot="0" spcFirstLastPara="0" vert="horz" wrap="square" lIns="72000" tIns="0" rIns="72000" bIns="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＜取組みの概要（プロセス）＞　</a:t>
            </a:r>
            <a:r>
              <a:rPr kumimoji="0" lang="ja-JP" altLang="en-US" sz="1200" b="0" i="0" u="sng" strike="noStrike" kern="100" cap="none" spc="0" normalizeH="0" baseline="0" noProof="0" dirty="0">
                <a:ln>
                  <a:noFill/>
                </a:ln>
                <a:effectLst/>
                <a:uLnTx/>
                <a:uFillTx/>
                <a:latin typeface="+mn-ea"/>
                <a:cs typeface="Times New Roman" panose="02020603050405020304" pitchFamily="18" charset="0"/>
              </a:rPr>
              <a:t>ワークショップにて</a:t>
            </a:r>
            <a:endParaRPr kumimoji="0" lang="en-US" altLang="ja-JP" sz="1200" b="0" i="0" u="sng" strike="noStrike" kern="100" cap="none" spc="0" normalizeH="0" baseline="0" noProof="0" dirty="0">
              <a:ln>
                <a:noFill/>
              </a:ln>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◆アセスメントから得られる根拠を持った支援立案の重要性</a:t>
            </a:r>
            <a:r>
              <a:rPr kumimoji="0" lang="ja-JP" altLang="en-US" sz="1200" kern="100" dirty="0">
                <a:solidFill>
                  <a:srgbClr val="000000"/>
                </a:solidFill>
                <a:latin typeface="+mn-ea"/>
                <a:cs typeface="Times New Roman" panose="02020603050405020304" pitchFamily="18" charset="0"/>
              </a:rPr>
              <a:t>に関する講義。</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kern="100" dirty="0">
                <a:solidFill>
                  <a:srgbClr val="000000"/>
                </a:solidFill>
                <a:latin typeface="+mn-ea"/>
                <a:cs typeface="Times New Roman" panose="02020603050405020304" pitchFamily="18" charset="0"/>
              </a:rPr>
              <a:t>・</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アセスメントの重要性、具体的な支援の立案方法、検討プロセスの理解。</a:t>
            </a:r>
            <a:r>
              <a:rPr kumimoji="0" 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PDCA</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サイクルに基づく試行錯誤の必要性の理解について深める。</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◆地域課題の検討手法の</a:t>
            </a:r>
            <a:r>
              <a:rPr kumimoji="0" lang="ja-JP" altLang="en-US" sz="1200" kern="100" dirty="0">
                <a:solidFill>
                  <a:srgbClr val="000000"/>
                </a:solidFill>
                <a:latin typeface="+mn-ea"/>
                <a:cs typeface="Times New Roman" panose="02020603050405020304" pitchFamily="18" charset="0"/>
              </a:rPr>
              <a:t>理解に関する演習。</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・実際の事例を活用し、「解決している課題」「解決していない課題」の整理。</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・「解決していない課題」から「地域で解決すべき課題」を抜き出し、認定する。</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a:t>
            </a:r>
            <a:r>
              <a:rPr kumimoji="0" lang="ja-JP" altLang="en-US" sz="1200" b="0" i="0" u="none" strike="noStrike" kern="100" cap="none" spc="0" normalizeH="0" baseline="0" noProof="0" dirty="0" err="1">
                <a:ln>
                  <a:noFill/>
                </a:ln>
                <a:solidFill>
                  <a:srgbClr val="000000"/>
                </a:solidFill>
                <a:effectLst/>
                <a:uLnTx/>
                <a:uFillTx/>
                <a:latin typeface="+mn-ea"/>
                <a:cs typeface="Times New Roman" panose="02020603050405020304" pitchFamily="18" charset="0"/>
              </a:rPr>
              <a:t>障がい</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者支援施設（地域生活支援拠点）みずほおおぞ</a:t>
            </a:r>
            <a:endPar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kern="100" dirty="0">
                <a:solidFill>
                  <a:srgbClr val="000000"/>
                </a:solidFill>
                <a:latin typeface="+mn-ea"/>
                <a:cs typeface="Times New Roman" panose="02020603050405020304" pitchFamily="18" charset="0"/>
              </a:rPr>
              <a:t>　</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ら見学。</a:t>
            </a:r>
            <a:endPar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kern="100" dirty="0">
                <a:solidFill>
                  <a:srgbClr val="000000"/>
                </a:solidFill>
                <a:latin typeface="+mn-ea"/>
                <a:cs typeface="Times New Roman" panose="02020603050405020304" pitchFamily="18" charset="0"/>
              </a:rPr>
              <a:t>・</a:t>
            </a:r>
            <a:r>
              <a:rPr kumimoji="0" lang="ja-JP" altLang="en-US" sz="1200" kern="100" dirty="0" err="1">
                <a:solidFill>
                  <a:srgbClr val="000000"/>
                </a:solidFill>
                <a:latin typeface="+mn-ea"/>
                <a:cs typeface="Times New Roman" panose="02020603050405020304" pitchFamily="18" charset="0"/>
              </a:rPr>
              <a:t>障がい</a:t>
            </a:r>
            <a:r>
              <a:rPr kumimoji="0" lang="ja-JP" altLang="en-US" sz="1200" kern="100" dirty="0">
                <a:solidFill>
                  <a:srgbClr val="000000"/>
                </a:solidFill>
                <a:latin typeface="+mn-ea"/>
                <a:cs typeface="Times New Roman" panose="02020603050405020304" pitchFamily="18" charset="0"/>
              </a:rPr>
              <a:t>者支援</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施設見学等を通して支援例を学ぶ。</a:t>
            </a:r>
            <a:endPar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kern="100" noProof="0" dirty="0">
                <a:solidFill>
                  <a:srgbClr val="000000"/>
                </a:solidFill>
                <a:latin typeface="+mn-ea"/>
                <a:cs typeface="Times New Roman" panose="02020603050405020304" pitchFamily="18" charset="0"/>
              </a:rPr>
              <a:t>・</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「地域生活支援拠点」の再確認。</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10" name="正方形/長方形 9">
            <a:extLst>
              <a:ext uri="{FF2B5EF4-FFF2-40B4-BE49-F238E27FC236}">
                <a16:creationId xmlns:a16="http://schemas.microsoft.com/office/drawing/2014/main" id="{1357A408-2B46-4616-8F51-7920427F81D8}"/>
              </a:ext>
            </a:extLst>
          </p:cNvPr>
          <p:cNvSpPr/>
          <p:nvPr/>
        </p:nvSpPr>
        <p:spPr>
          <a:xfrm>
            <a:off x="8165634" y="1731776"/>
            <a:ext cx="3160643" cy="3178154"/>
          </a:xfrm>
          <a:prstGeom prst="rect">
            <a:avLst/>
          </a:prstGeom>
          <a:solidFill>
            <a:srgbClr val="5B9BD5">
              <a:lumMod val="60000"/>
              <a:lumOff val="40000"/>
            </a:srgbClr>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＜成果・効果等＞</a:t>
            </a:r>
            <a:endParaRPr kumimoji="0" lang="en-US" altLang="ja-JP"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・行動障がいの基本的理解の普及ができた。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・アセスメントの重要性の再認識ができた。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・個別の支援の実施には試行錯誤が必要であることが再認識できた。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・実際の事例から「地域で解決すべき課題」の抽出方法を認識することができた。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・参加者の少なさから、事例から抽出した「課題」を地域の共通の「課題」と認定するか検討する余地が残る結果となった。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・もっと多くの参加者から多様な意見を</a:t>
            </a:r>
            <a:r>
              <a:rPr kumimoji="0" lang="ja-JP" altLang="en-US" sz="1200" kern="100" dirty="0">
                <a:solidFill>
                  <a:srgbClr val="000000"/>
                </a:solidFill>
                <a:latin typeface="+mn-ea"/>
                <a:cs typeface="Times New Roman" panose="02020603050405020304" pitchFamily="18" charset="0"/>
              </a:rPr>
              <a:t>集約する</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仕組みが必要であることが明確化された。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・地域生活支援拠点の果たす役割の明確化が必要であることがわかった。</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11" name="正方形/長方形 10">
            <a:extLst>
              <a:ext uri="{FF2B5EF4-FFF2-40B4-BE49-F238E27FC236}">
                <a16:creationId xmlns:a16="http://schemas.microsoft.com/office/drawing/2014/main" id="{0CCD703F-54E9-44A8-8580-C8C4DF151FC6}"/>
              </a:ext>
            </a:extLst>
          </p:cNvPr>
          <p:cNvSpPr/>
          <p:nvPr/>
        </p:nvSpPr>
        <p:spPr>
          <a:xfrm>
            <a:off x="347524" y="4973982"/>
            <a:ext cx="11006276" cy="1789697"/>
          </a:xfrm>
          <a:prstGeom prst="rect">
            <a:avLst/>
          </a:prstGeom>
          <a:solidFill>
            <a:sysClr val="window" lastClr="FFFFFF"/>
          </a:solidFill>
          <a:ln w="47625" cap="flat" cmpd="tri" algn="ctr">
            <a:solidFill>
              <a:sysClr val="windowText" lastClr="000000"/>
            </a:solidFill>
            <a:prstDash val="sysDot"/>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200" i="1" kern="100" dirty="0">
                <a:effectLst/>
                <a:latin typeface="+mn-ea"/>
                <a:cs typeface="Times New Roman" panose="02020603050405020304" pitchFamily="18" charset="0"/>
              </a:rPr>
              <a:t>＜この市で見えたポイント＞</a:t>
            </a:r>
            <a:endParaRPr lang="ja-JP" sz="1200" kern="100" dirty="0">
              <a:effectLst/>
              <a:latin typeface="+mn-ea"/>
              <a:cs typeface="Times New Roman" panose="02020603050405020304" pitchFamily="18" charset="0"/>
            </a:endParaRPr>
          </a:p>
          <a:p>
            <a:pPr algn="just"/>
            <a:r>
              <a:rPr lang="ja-JP" sz="1200" kern="100" dirty="0">
                <a:effectLst/>
                <a:latin typeface="+mn-ea"/>
                <a:cs typeface="Times New Roman" panose="02020603050405020304" pitchFamily="18" charset="0"/>
              </a:rPr>
              <a:t>【本人中心とした支援体制の構築】</a:t>
            </a:r>
          </a:p>
          <a:p>
            <a:r>
              <a:rPr lang="ja-JP" altLang="en-US" sz="1200" dirty="0">
                <a:latin typeface="+mn-ea"/>
              </a:rPr>
              <a:t>　</a:t>
            </a:r>
            <a:r>
              <a:rPr lang="ja-JP" altLang="ja-JP" sz="1200" dirty="0">
                <a:latin typeface="+mn-ea"/>
              </a:rPr>
              <a:t>地域生活支援拠点</a:t>
            </a:r>
            <a:r>
              <a:rPr lang="ja-JP" altLang="en-US" sz="1200" dirty="0">
                <a:latin typeface="+mn-ea"/>
              </a:rPr>
              <a:t>を中心に支援体制の整備・</a:t>
            </a:r>
            <a:r>
              <a:rPr lang="ja-JP" altLang="ja-JP" sz="1200" dirty="0">
                <a:latin typeface="+mn-ea"/>
              </a:rPr>
              <a:t>機能強化を行い、家族</a:t>
            </a:r>
            <a:r>
              <a:rPr lang="ja-JP" altLang="en-US" sz="1200" dirty="0">
                <a:latin typeface="+mn-ea"/>
              </a:rPr>
              <a:t>の</a:t>
            </a:r>
            <a:r>
              <a:rPr lang="ja-JP" altLang="ja-JP" sz="1200" dirty="0">
                <a:latin typeface="+mn-ea"/>
              </a:rPr>
              <a:t>レスパイトが必要なケース等に適切</a:t>
            </a:r>
            <a:r>
              <a:rPr lang="ja-JP" altLang="en-US" sz="1200" dirty="0">
                <a:latin typeface="+mn-ea"/>
              </a:rPr>
              <a:t>な</a:t>
            </a:r>
            <a:r>
              <a:rPr lang="ja-JP" altLang="ja-JP" sz="1200" dirty="0">
                <a:latin typeface="+mn-ea"/>
              </a:rPr>
              <a:t>サポートが届く仕組みづくりを行う。</a:t>
            </a:r>
            <a:r>
              <a:rPr lang="ja-JP" altLang="en-US" sz="1200" dirty="0">
                <a:latin typeface="+mn-ea"/>
              </a:rPr>
              <a:t>本人中心として、</a:t>
            </a:r>
            <a:r>
              <a:rPr lang="ja-JP" altLang="ja-JP" sz="1200" dirty="0">
                <a:latin typeface="+mn-ea"/>
              </a:rPr>
              <a:t>強度行動障がいの状態を示す方への</a:t>
            </a:r>
            <a:r>
              <a:rPr lang="ja-JP" altLang="en-US" sz="1200" dirty="0">
                <a:latin typeface="+mn-ea"/>
              </a:rPr>
              <a:t>支援者、キーパーソン</a:t>
            </a:r>
            <a:r>
              <a:rPr lang="ja-JP" altLang="ja-JP" sz="1200" dirty="0">
                <a:latin typeface="+mn-ea"/>
              </a:rPr>
              <a:t>育成のため、研修実施体制を整える。</a:t>
            </a:r>
            <a:r>
              <a:rPr lang="ja-JP" altLang="en-US" sz="1200" dirty="0">
                <a:latin typeface="+mn-ea"/>
              </a:rPr>
              <a:t>また、</a:t>
            </a:r>
            <a:r>
              <a:rPr lang="ja-JP" altLang="ja-JP" sz="1200" dirty="0">
                <a:latin typeface="+mn-ea"/>
              </a:rPr>
              <a:t>地域生活支援拠点のみ</a:t>
            </a:r>
            <a:r>
              <a:rPr lang="ja-JP" altLang="en-US" sz="1200" dirty="0">
                <a:latin typeface="+mn-ea"/>
              </a:rPr>
              <a:t>ならず、他</a:t>
            </a:r>
            <a:r>
              <a:rPr lang="ja-JP" altLang="ja-JP" sz="1200" dirty="0">
                <a:latin typeface="+mn-ea"/>
              </a:rPr>
              <a:t>の短期入所事業所等と</a:t>
            </a:r>
            <a:r>
              <a:rPr lang="ja-JP" altLang="en-US" sz="1200" dirty="0">
                <a:latin typeface="+mn-ea"/>
              </a:rPr>
              <a:t>連携</a:t>
            </a:r>
            <a:r>
              <a:rPr lang="ja-JP" altLang="ja-JP" sz="1200" dirty="0">
                <a:latin typeface="+mn-ea"/>
              </a:rPr>
              <a:t>できるような体制整備を</a:t>
            </a:r>
            <a:r>
              <a:rPr lang="ja-JP" altLang="en-US" sz="1200" dirty="0">
                <a:latin typeface="+mn-ea"/>
              </a:rPr>
              <a:t>検討する</a:t>
            </a:r>
            <a:endParaRPr lang="en-US" altLang="ja-JP" sz="1200" dirty="0">
              <a:latin typeface="+mn-ea"/>
            </a:endParaRPr>
          </a:p>
          <a:p>
            <a:endParaRPr lang="ja-JP" sz="1200" kern="100" dirty="0">
              <a:effectLst/>
              <a:latin typeface="+mn-ea"/>
              <a:cs typeface="Times New Roman" panose="02020603050405020304" pitchFamily="18" charset="0"/>
            </a:endParaRPr>
          </a:p>
          <a:p>
            <a:pPr algn="just"/>
            <a:r>
              <a:rPr lang="ja-JP" sz="1200" kern="100" dirty="0">
                <a:effectLst/>
                <a:latin typeface="+mn-ea"/>
                <a:cs typeface="Times New Roman" panose="02020603050405020304" pitchFamily="18" charset="0"/>
              </a:rPr>
              <a:t>【協議の場の役割】</a:t>
            </a:r>
            <a:endParaRPr lang="en-US" altLang="ja-JP" sz="1200" kern="100" dirty="0">
              <a:effectLst/>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抽出した課題に対して、以下の視点で支援方策を検討していくことが必要。</a:t>
            </a:r>
            <a:endParaRPr lang="ja-JP" sz="1200" kern="100" dirty="0">
              <a:effectLst/>
              <a:latin typeface="+mn-ea"/>
              <a:cs typeface="Times New Roman" panose="02020603050405020304" pitchFamily="18" charset="0"/>
            </a:endParaRPr>
          </a:p>
          <a:p>
            <a:r>
              <a:rPr lang="ja-JP" altLang="en-US" sz="1200" dirty="0">
                <a:latin typeface="+mn-ea"/>
              </a:rPr>
              <a:t>・幅広い家族のバックアップの仕組みづくり。本人主体の支援を組み立てるキーパーソン、幅広い支援者の育成。医療機関との連携の整理</a:t>
            </a:r>
            <a:endParaRPr lang="en-US" altLang="ja-JP" sz="1200" dirty="0">
              <a:latin typeface="+mn-ea"/>
            </a:endParaRPr>
          </a:p>
        </p:txBody>
      </p:sp>
      <p:sp>
        <p:nvSpPr>
          <p:cNvPr id="12" name="右矢印 36">
            <a:extLst>
              <a:ext uri="{FF2B5EF4-FFF2-40B4-BE49-F238E27FC236}">
                <a16:creationId xmlns:a16="http://schemas.microsoft.com/office/drawing/2014/main" id="{5E5300B5-5BD6-4D76-A38D-D54800A19418}"/>
              </a:ext>
            </a:extLst>
          </p:cNvPr>
          <p:cNvSpPr/>
          <p:nvPr/>
        </p:nvSpPr>
        <p:spPr>
          <a:xfrm>
            <a:off x="7600287" y="2619875"/>
            <a:ext cx="497205" cy="323850"/>
          </a:xfrm>
          <a:prstGeom prst="rightArrow">
            <a:avLst/>
          </a:prstGeom>
          <a:gradFill rotWithShape="1">
            <a:gsLst>
              <a:gs pos="0">
                <a:srgbClr val="4472C4">
                  <a:lumMod val="110000"/>
                  <a:satMod val="105000"/>
                  <a:tint val="67000"/>
                </a:srgbClr>
              </a:gs>
              <a:gs pos="50000">
                <a:srgbClr val="4472C4">
                  <a:lumMod val="105000"/>
                  <a:satMod val="103000"/>
                  <a:tint val="73000"/>
                </a:srgbClr>
              </a:gs>
              <a:gs pos="100000">
                <a:srgbClr val="4472C4">
                  <a:lumMod val="105000"/>
                  <a:satMod val="109000"/>
                  <a:tint val="81000"/>
                </a:srgbClr>
              </a:gs>
            </a:gsLst>
            <a:lin ang="5400000" scaled="0"/>
          </a:gradFill>
          <a:ln w="6350" cap="flat" cmpd="sng" algn="ctr">
            <a:solidFill>
              <a:srgbClr val="4472C4"/>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latin typeface="+mn-ea"/>
              <a:cs typeface="+mn-cs"/>
            </a:endParaRP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latin typeface="+mn-ea"/>
              </a:rPr>
              <a:t>17</a:t>
            </a:fld>
            <a:endParaRPr kumimoji="1" lang="ja-JP" altLang="en-US">
              <a:latin typeface="+mn-ea"/>
            </a:endParaRPr>
          </a:p>
        </p:txBody>
      </p:sp>
    </p:spTree>
    <p:extLst>
      <p:ext uri="{BB962C8B-B14F-4D97-AF65-F5344CB8AC3E}">
        <p14:creationId xmlns:p14="http://schemas.microsoft.com/office/powerpoint/2010/main" val="1957917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0EA3308-0235-4850-9D47-C8A16ABE0950}"/>
              </a:ext>
            </a:extLst>
          </p:cNvPr>
          <p:cNvSpPr txBox="1"/>
          <p:nvPr/>
        </p:nvSpPr>
        <p:spPr>
          <a:xfrm>
            <a:off x="180622" y="185284"/>
            <a:ext cx="6096000" cy="307777"/>
          </a:xfrm>
          <a:prstGeom prst="rect">
            <a:avLst/>
          </a:prstGeom>
          <a:noFill/>
        </p:spPr>
        <p:txBody>
          <a:bodyPr wrap="square">
            <a:spAutoFit/>
          </a:bodyPr>
          <a:lstStyle/>
          <a:p>
            <a:pPr algn="just"/>
            <a:r>
              <a:rPr lang="ja-JP" altLang="ja-JP" sz="1400" b="1" kern="100" dirty="0">
                <a:effectLst/>
                <a:latin typeface="+mn-ea"/>
                <a:cs typeface="Times New Roman" panose="02020603050405020304" pitchFamily="18" charset="0"/>
              </a:rPr>
              <a:t>★令和２年度の取組み</a:t>
            </a:r>
            <a:endParaRPr lang="ja-JP" altLang="ja-JP" sz="1400" kern="100" dirty="0">
              <a:effectLst/>
              <a:latin typeface="+mn-ea"/>
              <a:cs typeface="Times New Roman" panose="02020603050405020304" pitchFamily="18" charset="0"/>
            </a:endParaRPr>
          </a:p>
        </p:txBody>
      </p:sp>
      <p:sp>
        <p:nvSpPr>
          <p:cNvPr id="4" name="テキスト ボックス 41">
            <a:extLst>
              <a:ext uri="{FF2B5EF4-FFF2-40B4-BE49-F238E27FC236}">
                <a16:creationId xmlns:a16="http://schemas.microsoft.com/office/drawing/2014/main" id="{9E8D8B10-F036-4DED-BC18-3B4F4EBBD467}"/>
              </a:ext>
            </a:extLst>
          </p:cNvPr>
          <p:cNvSpPr txBox="1"/>
          <p:nvPr/>
        </p:nvSpPr>
        <p:spPr>
          <a:xfrm>
            <a:off x="522816" y="579790"/>
            <a:ext cx="10648766" cy="662602"/>
          </a:xfrm>
          <a:prstGeom prst="rect">
            <a:avLst/>
          </a:prstGeom>
          <a:solidFill>
            <a:sysClr val="window" lastClr="FFFFFF"/>
          </a:solidFill>
          <a:ln w="19050" cap="flat" cmpd="sng" algn="ctr">
            <a:solidFill>
              <a:srgbClr val="4472C4">
                <a:lumMod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200" i="0" u="none" strike="noStrike" kern="100" cap="none" spc="0" normalizeH="0" baseline="0" noProof="0" dirty="0">
                <a:ln>
                  <a:noFill/>
                </a:ln>
                <a:effectLst/>
                <a:uLnTx/>
                <a:uFillTx/>
                <a:latin typeface="+mn-ea"/>
                <a:cs typeface="Times New Roman" panose="02020603050405020304" pitchFamily="18" charset="0"/>
              </a:rPr>
              <a:t>令和２年度の地域の状況（変化など）</a:t>
            </a:r>
          </a:p>
          <a:p>
            <a:pPr marL="133350" marR="0" lvl="0" indent="-133350" algn="just" defTabSz="914400" eaLnBrk="1" fontAlgn="auto" latinLnBrk="0" hangingPunct="1">
              <a:lnSpc>
                <a:spcPct val="100000"/>
              </a:lnSpc>
              <a:spcBef>
                <a:spcPts val="0"/>
              </a:spcBef>
              <a:spcAft>
                <a:spcPts val="0"/>
              </a:spcAft>
              <a:buClrTx/>
              <a:buSzTx/>
              <a:buFontTx/>
              <a:buNone/>
              <a:tabLst/>
              <a:defRPr/>
            </a:pPr>
            <a:r>
              <a:rPr kumimoji="0" lang="ja-JP" altLang="en-US" sz="1200" i="0" u="none" strike="noStrike" kern="100" cap="none" spc="0" normalizeH="0" baseline="0" noProof="0" dirty="0">
                <a:ln>
                  <a:noFill/>
                </a:ln>
                <a:effectLst/>
                <a:uLnTx/>
                <a:uFillTx/>
                <a:latin typeface="+mn-ea"/>
                <a:cs typeface="Times New Roman" panose="02020603050405020304" pitchFamily="18" charset="0"/>
              </a:rPr>
              <a:t>・令和２年度、</a:t>
            </a: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新型コロナウイルス感染症の影響により、事業所連絡会等が中止されたが、徐々に事業所間でのオンライン会議等により緊急時の連絡について調整が進んだ。</a:t>
            </a:r>
          </a:p>
        </p:txBody>
      </p:sp>
      <p:sp>
        <p:nvSpPr>
          <p:cNvPr id="5" name="正方形/長方形 4">
            <a:extLst>
              <a:ext uri="{FF2B5EF4-FFF2-40B4-BE49-F238E27FC236}">
                <a16:creationId xmlns:a16="http://schemas.microsoft.com/office/drawing/2014/main" id="{59995B9D-6805-4F60-94FC-53AD6966C262}"/>
              </a:ext>
            </a:extLst>
          </p:cNvPr>
          <p:cNvSpPr/>
          <p:nvPr/>
        </p:nvSpPr>
        <p:spPr>
          <a:xfrm>
            <a:off x="522815" y="1329121"/>
            <a:ext cx="10648767" cy="3372307"/>
          </a:xfrm>
          <a:prstGeom prst="rect">
            <a:avLst/>
          </a:prstGeom>
          <a:solidFill>
            <a:sysClr val="window" lastClr="FFFFFF"/>
          </a:solidFill>
          <a:ln w="1905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i="0" u="none" strike="noStrike" kern="100" cap="none" spc="0" normalizeH="0" baseline="0" noProof="0" dirty="0">
                <a:ln>
                  <a:noFill/>
                </a:ln>
                <a:effectLst/>
                <a:uLnTx/>
                <a:uFillTx/>
                <a:latin typeface="+mn-ea"/>
                <a:cs typeface="Times New Roman" panose="02020603050405020304" pitchFamily="18" charset="0"/>
              </a:rPr>
              <a:t>令和</a:t>
            </a:r>
            <a:r>
              <a:rPr kumimoji="0" lang="ja-JP" altLang="en-US" sz="1200" b="0" i="0" u="none" strike="noStrike" kern="100" cap="none" spc="0" normalizeH="0" baseline="0" noProof="0" dirty="0">
                <a:ln>
                  <a:noFill/>
                </a:ln>
                <a:effectLst/>
                <a:uLnTx/>
                <a:uFillTx/>
                <a:latin typeface="+mn-ea"/>
                <a:cs typeface="Times New Roman" panose="02020603050405020304" pitchFamily="18" charset="0"/>
              </a:rPr>
              <a:t>２年度</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の取組みと成果</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＜取り組み＞</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〇豊中市障害者自立支援協議会地域課題検討部会の立上げ。</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以下のステップで、個別に家族の声を</a:t>
            </a:r>
            <a:r>
              <a:rPr kumimoji="0" lang="ja-JP" altLang="en-US" sz="1200" kern="100" dirty="0">
                <a:solidFill>
                  <a:srgbClr val="000000"/>
                </a:solidFill>
                <a:latin typeface="+mn-ea"/>
                <a:cs typeface="Times New Roman" panose="02020603050405020304" pitchFamily="18" charset="0"/>
              </a:rPr>
              <a:t>集約し</a:t>
            </a:r>
            <a:r>
              <a:rPr kumimoji="0" lang="ja-JP" altLang="en-US" sz="1200" b="0" i="0" u="none" strike="noStrike" kern="100" cap="none" spc="0" normalizeH="0" baseline="0" noProof="0" dirty="0" err="1">
                <a:ln>
                  <a:noFill/>
                </a:ln>
                <a:solidFill>
                  <a:srgbClr val="000000"/>
                </a:solidFill>
                <a:effectLst/>
                <a:uLnTx/>
                <a:uFillTx/>
                <a:latin typeface="+mn-ea"/>
                <a:cs typeface="Times New Roman" panose="02020603050405020304" pitchFamily="18" charset="0"/>
              </a:rPr>
              <a:t>、</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その後、広く市域に量的調査を行い、課題整理を行い、支援策として地域生活支援拠点の機能強化を行う。</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Ⅰ</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現状を知る</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Ⅱ</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取組みテーマを絞り込む</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Ⅲ</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地域生活支援拠点等整備</a:t>
            </a:r>
            <a:r>
              <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豊中モデル</a:t>
            </a:r>
            <a:r>
              <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案を作成・提案</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133350" algn="l"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Ⅳ</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豊中市地域生活支援拠点等整備を具体化する</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〇支援者等への周知研修について</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・事業所連絡会の中止に伴い、研修会は実施できなかった。</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・次年度以降に、引き続き研修機会を確保して、強度行動障がい支援について周知していく。</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 </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＜成果＞</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・強度行動障がい児者に対する支援体制として、地域生活支援拠点の役割と照らしながら、課題整理、機能強化を行う方向であり、家族へのバックアップ体制強化を図る方向である。なお、家族の声の</a:t>
            </a:r>
            <a:r>
              <a:rPr kumimoji="0" lang="ja-JP" altLang="en-US" sz="1200" kern="100" dirty="0">
                <a:solidFill>
                  <a:srgbClr val="000000"/>
                </a:solidFill>
                <a:latin typeface="+mn-ea"/>
                <a:cs typeface="Times New Roman" panose="02020603050405020304" pitchFamily="18" charset="0"/>
              </a:rPr>
              <a:t>集約</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や地域全体の課題集約をポイントとしており、本モデルにて整理した課題と連続性をもった</a:t>
            </a:r>
            <a:r>
              <a:rPr kumimoji="0" lang="ja-JP" altLang="en-US" sz="1200" b="0" i="0" u="none" strike="noStrike" kern="100" cap="none" spc="0" normalizeH="0" baseline="0" noProof="0" dirty="0" smtClean="0">
                <a:ln>
                  <a:noFill/>
                </a:ln>
                <a:solidFill>
                  <a:srgbClr val="000000"/>
                </a:solidFill>
                <a:effectLst/>
                <a:uLnTx/>
                <a:uFillTx/>
                <a:latin typeface="+mn-ea"/>
                <a:cs typeface="Times New Roman" panose="02020603050405020304" pitchFamily="18" charset="0"/>
              </a:rPr>
              <a:t>取組み</a:t>
            </a:r>
            <a:r>
              <a:rPr kumimoji="0" lang="ja-JP" altLang="en-US" sz="1200" b="0" i="0" u="none" strike="noStrike" kern="100" cap="none" spc="0" normalizeH="0" baseline="0" noProof="0" dirty="0">
                <a:ln>
                  <a:noFill/>
                </a:ln>
                <a:solidFill>
                  <a:srgbClr val="000000"/>
                </a:solidFill>
                <a:effectLst/>
                <a:uLnTx/>
                <a:uFillTx/>
                <a:latin typeface="+mn-ea"/>
                <a:cs typeface="Times New Roman" panose="02020603050405020304" pitchFamily="18" charset="0"/>
              </a:rPr>
              <a:t>となっている。</a:t>
            </a:r>
            <a:endParaRPr kumimoji="0" lang="ja-JP" altLang="en-US" sz="120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133985" marR="0" lvl="0" indent="-133985" algn="l"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1200" cap="none" spc="0" normalizeH="0" baseline="0" noProof="0" dirty="0">
              <a:ln>
                <a:noFill/>
              </a:ln>
              <a:solidFill>
                <a:srgbClr val="1F4E79"/>
              </a:solidFill>
              <a:effectLst/>
              <a:uLnTx/>
              <a:uFillTx/>
              <a:latin typeface="+mn-ea"/>
              <a:cs typeface="Times New Roman" panose="02020603050405020304" pitchFamily="18" charset="0"/>
            </a:endParaRPr>
          </a:p>
          <a:p>
            <a:pPr marL="133985" marR="0" lvl="0" indent="-133985" algn="l"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effectLst/>
                <a:uLnTx/>
                <a:uFillTx/>
                <a:latin typeface="+mn-ea"/>
                <a:cs typeface="Times New Roman" panose="02020603050405020304" pitchFamily="18" charset="0"/>
              </a:rPr>
              <a:t>・本モデル終了後、市独自での取組みから、地域生活支援拠点が中心となってコーディネーター機能を担うこと、必要な資源等の開発の方向性等について、進展してきている。</a:t>
            </a:r>
            <a:endParaRPr kumimoji="0" lang="ja-JP" altLang="en-US" sz="1200" b="0" i="0" u="none" strike="noStrike" kern="100" cap="none" spc="0" normalizeH="0" baseline="0" noProof="0" dirty="0">
              <a:ln>
                <a:noFill/>
              </a:ln>
              <a:effectLst/>
              <a:uLnTx/>
              <a:uFillTx/>
              <a:latin typeface="+mn-ea"/>
              <a:cs typeface="Times New Roman" panose="02020603050405020304" pitchFamily="18" charset="0"/>
            </a:endParaRPr>
          </a:p>
        </p:txBody>
      </p:sp>
      <p:sp>
        <p:nvSpPr>
          <p:cNvPr id="6" name="角丸四角形 42">
            <a:extLst>
              <a:ext uri="{FF2B5EF4-FFF2-40B4-BE49-F238E27FC236}">
                <a16:creationId xmlns:a16="http://schemas.microsoft.com/office/drawing/2014/main" id="{DD49CC93-6C71-468F-BD32-E4DB30DE639F}"/>
              </a:ext>
            </a:extLst>
          </p:cNvPr>
          <p:cNvSpPr/>
          <p:nvPr/>
        </p:nvSpPr>
        <p:spPr>
          <a:xfrm>
            <a:off x="522815" y="5445296"/>
            <a:ext cx="10748157" cy="1210733"/>
          </a:xfrm>
          <a:prstGeom prst="roundRect">
            <a:avLst>
              <a:gd name="adj" fmla="val 3393"/>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28575" cap="flat" cmpd="sng" algn="ctr">
            <a:solidFill>
              <a:srgbClr val="70AD47"/>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2060"/>
                </a:solidFill>
                <a:effectLst/>
                <a:uLnTx/>
                <a:uFillTx/>
                <a:latin typeface="+mn-ea"/>
                <a:cs typeface="Times New Roman" panose="02020603050405020304" pitchFamily="18" charset="0"/>
              </a:rPr>
              <a:t>ポイントを踏まえた望まれる今後の展開</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2060"/>
                </a:solidFill>
                <a:effectLst/>
                <a:uLnTx/>
                <a:uFillTx/>
                <a:latin typeface="+mn-ea"/>
                <a:cs typeface="Times New Roman" panose="02020603050405020304" pitchFamily="18" charset="0"/>
              </a:rPr>
              <a:t>・それぞれの時期に必要とされる支援、機能を拠点に強化する視点で、</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2060"/>
                </a:solidFill>
                <a:effectLst/>
                <a:uLnTx/>
                <a:uFillTx/>
                <a:latin typeface="+mn-ea"/>
                <a:cs typeface="Times New Roman" panose="02020603050405020304" pitchFamily="18" charset="0"/>
              </a:rPr>
              <a:t>　　　　　　　　　　　　</a:t>
            </a:r>
            <a:r>
              <a:rPr kumimoji="0" lang="ja-JP" altLang="en-US" sz="1200" b="0" i="0" u="sng" strike="noStrike" kern="1200" cap="none" spc="0" normalizeH="0" baseline="0" noProof="0" dirty="0">
                <a:ln>
                  <a:noFill/>
                </a:ln>
                <a:solidFill>
                  <a:srgbClr val="002060"/>
                </a:solidFill>
                <a:effectLst/>
                <a:uLnTx/>
                <a:uFillTx/>
                <a:latin typeface="+mn-ea"/>
                <a:cs typeface="Times New Roman" panose="02020603050405020304" pitchFamily="18" charset="0"/>
              </a:rPr>
              <a:t>コーディネーター機能、支援者教育、制度・ハード面等</a:t>
            </a:r>
            <a:r>
              <a:rPr kumimoji="0" lang="ja-JP" altLang="en-US" sz="1200" b="0" i="0" u="none" strike="noStrike" kern="1200" cap="none" spc="0" normalizeH="0" baseline="0" noProof="0" dirty="0">
                <a:ln>
                  <a:noFill/>
                </a:ln>
                <a:solidFill>
                  <a:srgbClr val="002060"/>
                </a:solidFill>
                <a:effectLst/>
                <a:uLnTx/>
                <a:uFillTx/>
                <a:latin typeface="+mn-ea"/>
                <a:cs typeface="Times New Roman" panose="02020603050405020304" pitchFamily="18" charset="0"/>
              </a:rPr>
              <a:t>の整理。</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2060"/>
                </a:solidFill>
                <a:effectLst/>
                <a:uLnTx/>
                <a:uFillTx/>
                <a:latin typeface="+mn-ea"/>
                <a:cs typeface="Times New Roman" panose="02020603050405020304" pitchFamily="18" charset="0"/>
              </a:rPr>
              <a:t>・医療との連携において、家族のレスパイト等、連携が進んだ取組みを参考として分析。</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2060"/>
                </a:solidFill>
                <a:effectLst/>
                <a:uLnTx/>
                <a:uFillTx/>
                <a:latin typeface="+mn-ea"/>
                <a:cs typeface="Times New Roman" panose="02020603050405020304" pitchFamily="18" charset="0"/>
              </a:rPr>
              <a:t>・１事業所から複数事業所へと進んだ取組みについて分析。</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2060"/>
                </a:solidFill>
                <a:effectLst/>
                <a:uLnTx/>
                <a:uFillTx/>
                <a:latin typeface="+mn-ea"/>
                <a:cs typeface="Times New Roman" panose="02020603050405020304" pitchFamily="18" charset="0"/>
              </a:rPr>
              <a:t>・支援者養成について、事業所において利用者の受入れが進むことを目標に、研修を実施する対象事業所、研修内容を絞り込んでいく。</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en-US" sz="1200" b="0" i="0" u="none" strike="noStrike" kern="100" cap="none" spc="0" normalizeH="0" baseline="0" noProof="0" dirty="0">
                <a:ln>
                  <a:noFill/>
                </a:ln>
                <a:solidFill>
                  <a:srgbClr val="002060"/>
                </a:solidFill>
                <a:effectLst/>
                <a:uLnTx/>
                <a:uFillTx/>
                <a:latin typeface="+mn-ea"/>
                <a:cs typeface="Times New Roman" panose="02020603050405020304" pitchFamily="18" charset="0"/>
              </a:rPr>
              <a:t> </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latin typeface="+mn-ea"/>
              </a:rPr>
              <a:t>18</a:t>
            </a:fld>
            <a:endParaRPr kumimoji="1" lang="ja-JP" altLang="en-US">
              <a:latin typeface="+mn-ea"/>
            </a:endParaRPr>
          </a:p>
        </p:txBody>
      </p:sp>
    </p:spTree>
    <p:extLst>
      <p:ext uri="{BB962C8B-B14F-4D97-AF65-F5344CB8AC3E}">
        <p14:creationId xmlns:p14="http://schemas.microsoft.com/office/powerpoint/2010/main" val="2538458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latin typeface="+mn-ea"/>
              </a:rPr>
              <a:t>19</a:t>
            </a:fld>
            <a:endParaRPr kumimoji="1" lang="ja-JP" altLang="en-US">
              <a:latin typeface="+mn-ea"/>
            </a:endParaRPr>
          </a:p>
        </p:txBody>
      </p:sp>
      <p:sp>
        <p:nvSpPr>
          <p:cNvPr id="6" name="四角形: 角を丸くする 5">
            <a:extLst>
              <a:ext uri="{FF2B5EF4-FFF2-40B4-BE49-F238E27FC236}">
                <a16:creationId xmlns:a16="http://schemas.microsoft.com/office/drawing/2014/main" id="{B04A09FF-01EC-41F2-AE33-5966B57C55D8}"/>
              </a:ext>
            </a:extLst>
          </p:cNvPr>
          <p:cNvSpPr/>
          <p:nvPr/>
        </p:nvSpPr>
        <p:spPr>
          <a:xfrm>
            <a:off x="300625" y="563671"/>
            <a:ext cx="11536471" cy="588723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n-ea"/>
              </a:rPr>
              <a:t>　　　　　　　　　　　　　　　　　　　　　　　　　　　　</a:t>
            </a:r>
            <a:endParaRPr lang="en-US" altLang="ja-JP" b="1" dirty="0">
              <a:solidFill>
                <a:schemeClr val="tx1"/>
              </a:solidFill>
              <a:latin typeface="+mn-ea"/>
            </a:endParaRPr>
          </a:p>
          <a:p>
            <a:endParaRPr lang="en-US" altLang="ja-JP" b="1" u="sng" dirty="0">
              <a:solidFill>
                <a:schemeClr val="tx1"/>
              </a:solidFill>
              <a:latin typeface="+mn-ea"/>
            </a:endParaRPr>
          </a:p>
          <a:p>
            <a:endParaRPr lang="en-US" altLang="ja-JP" b="1" u="sng" dirty="0">
              <a:solidFill>
                <a:schemeClr val="tx1"/>
              </a:solidFill>
              <a:latin typeface="+mn-ea"/>
            </a:endParaRPr>
          </a:p>
          <a:p>
            <a:r>
              <a:rPr lang="ja-JP" altLang="en-US" b="1" dirty="0">
                <a:solidFill>
                  <a:schemeClr val="tx1"/>
                </a:solidFill>
                <a:latin typeface="+mn-ea"/>
              </a:rPr>
              <a:t>　　　　　　　　　　　　　　　　　　　　　　　　　　　　</a:t>
            </a:r>
            <a:r>
              <a:rPr lang="ja-JP" altLang="en-US" b="1" u="sng" dirty="0">
                <a:solidFill>
                  <a:schemeClr val="tx1"/>
                </a:solidFill>
                <a:latin typeface="+mn-ea"/>
              </a:rPr>
              <a:t>地域生活支援拠点を、</a:t>
            </a:r>
            <a:endParaRPr lang="en-US" altLang="ja-JP" b="1" u="sng" dirty="0">
              <a:solidFill>
                <a:schemeClr val="tx1"/>
              </a:solidFill>
              <a:latin typeface="+mn-ea"/>
            </a:endParaRPr>
          </a:p>
          <a:p>
            <a:r>
              <a:rPr lang="ja-JP" altLang="en-US" b="1" dirty="0">
                <a:solidFill>
                  <a:schemeClr val="tx1"/>
                </a:solidFill>
                <a:latin typeface="+mn-ea"/>
              </a:rPr>
              <a:t>　　　　　　　　　　　　　　　　　　　　　　　　　　　　</a:t>
            </a:r>
            <a:r>
              <a:rPr lang="ja-JP" altLang="en-US" b="1" u="sng" dirty="0">
                <a:solidFill>
                  <a:schemeClr val="tx1"/>
                </a:solidFill>
                <a:latin typeface="+mn-ea"/>
              </a:rPr>
              <a:t>強度行動障がい地域連携の中心に</a:t>
            </a:r>
            <a:endParaRPr lang="en-US" altLang="ja-JP" b="1" u="sng" dirty="0">
              <a:solidFill>
                <a:schemeClr val="tx1"/>
              </a:solidFill>
              <a:latin typeface="+mn-ea"/>
            </a:endParaRPr>
          </a:p>
          <a:p>
            <a:endParaRPr lang="en-US" altLang="ja-JP" b="1" dirty="0">
              <a:solidFill>
                <a:schemeClr val="tx1"/>
              </a:solidFill>
              <a:latin typeface="+mn-ea"/>
            </a:endParaRPr>
          </a:p>
          <a:p>
            <a:endParaRPr lang="en-US" altLang="ja-JP" b="1" dirty="0">
              <a:solidFill>
                <a:schemeClr val="tx1"/>
              </a:solidFill>
              <a:latin typeface="+mn-ea"/>
            </a:endParaRPr>
          </a:p>
          <a:p>
            <a:endParaRPr lang="en-US" altLang="ja-JP" b="1" dirty="0">
              <a:solidFill>
                <a:schemeClr val="tx1"/>
              </a:solidFill>
              <a:latin typeface="+mn-ea"/>
            </a:endParaRPr>
          </a:p>
          <a:p>
            <a:endParaRPr lang="en-US" altLang="ja-JP" b="1" dirty="0">
              <a:solidFill>
                <a:schemeClr val="tx1"/>
              </a:solidFill>
              <a:latin typeface="+mn-ea"/>
            </a:endParaRPr>
          </a:p>
          <a:p>
            <a:r>
              <a:rPr lang="ja-JP" altLang="en-US" b="1" dirty="0">
                <a:solidFill>
                  <a:schemeClr val="tx1"/>
                </a:solidFill>
                <a:latin typeface="+mn-ea"/>
              </a:rPr>
              <a:t>〇令和</a:t>
            </a:r>
            <a:r>
              <a:rPr lang="en-US" altLang="ja-JP" b="1" dirty="0">
                <a:solidFill>
                  <a:schemeClr val="tx1"/>
                </a:solidFill>
                <a:latin typeface="+mn-ea"/>
              </a:rPr>
              <a:t>3</a:t>
            </a:r>
            <a:r>
              <a:rPr lang="ja-JP" altLang="en-US" b="1" dirty="0">
                <a:solidFill>
                  <a:schemeClr val="tx1"/>
                </a:solidFill>
                <a:latin typeface="+mn-ea"/>
              </a:rPr>
              <a:t>年度　地域課題検討部会にて、地域生活支援拠点が中心となって担う機能に</a:t>
            </a:r>
            <a:r>
              <a:rPr lang="ja-JP" altLang="en-US" b="1" dirty="0" smtClean="0">
                <a:solidFill>
                  <a:schemeClr val="tx1"/>
                </a:solidFill>
                <a:latin typeface="+mn-ea"/>
              </a:rPr>
              <a:t>ついて検討</a:t>
            </a:r>
            <a:r>
              <a:rPr lang="ja-JP" altLang="en-US" b="1" dirty="0">
                <a:solidFill>
                  <a:schemeClr val="tx1"/>
                </a:solidFill>
                <a:latin typeface="+mn-ea"/>
              </a:rPr>
              <a:t>を継続。</a:t>
            </a:r>
            <a:endParaRPr lang="en-US" altLang="ja-JP" b="1" dirty="0">
              <a:solidFill>
                <a:schemeClr val="tx1"/>
              </a:solidFill>
              <a:latin typeface="+mn-ea"/>
            </a:endParaRPr>
          </a:p>
          <a:p>
            <a:r>
              <a:rPr lang="ja-JP" altLang="en-US" b="1" dirty="0">
                <a:solidFill>
                  <a:schemeClr val="tx1"/>
                </a:solidFill>
                <a:latin typeface="+mn-ea"/>
              </a:rPr>
              <a:t>〇個別事例の聞取りを踏まえて、緊急期、安定期、自立期に整理して、必要なサポート等を検討。</a:t>
            </a:r>
            <a:endParaRPr lang="en-US" altLang="ja-JP" b="1" dirty="0">
              <a:solidFill>
                <a:schemeClr val="tx1"/>
              </a:solidFill>
              <a:latin typeface="+mn-ea"/>
            </a:endParaRPr>
          </a:p>
          <a:p>
            <a:r>
              <a:rPr lang="ja-JP" altLang="en-US" b="1" dirty="0">
                <a:solidFill>
                  <a:schemeClr val="tx1"/>
                </a:solidFill>
                <a:latin typeface="+mn-ea"/>
              </a:rPr>
              <a:t>〇コーディネーター機能、支援者教育、制度・ハード面等の整理。</a:t>
            </a:r>
            <a:endParaRPr lang="en-US" altLang="ja-JP" b="1" dirty="0">
              <a:solidFill>
                <a:schemeClr val="tx1"/>
              </a:solidFill>
              <a:latin typeface="+mn-ea"/>
            </a:endParaRPr>
          </a:p>
          <a:p>
            <a:r>
              <a:rPr lang="ja-JP" altLang="en-US" b="1" dirty="0">
                <a:solidFill>
                  <a:schemeClr val="tx1"/>
                </a:solidFill>
                <a:latin typeface="+mn-ea"/>
              </a:rPr>
              <a:t>　１－医療との連携において、家族のレスパイト等、連携が進んだ取組みを参考として分析。</a:t>
            </a:r>
            <a:endParaRPr lang="en-US" altLang="ja-JP" b="1" dirty="0">
              <a:solidFill>
                <a:schemeClr val="tx1"/>
              </a:solidFill>
              <a:latin typeface="+mn-ea"/>
            </a:endParaRPr>
          </a:p>
          <a:p>
            <a:r>
              <a:rPr lang="ja-JP" altLang="en-US" b="1" dirty="0">
                <a:solidFill>
                  <a:schemeClr val="tx1"/>
                </a:solidFill>
                <a:latin typeface="+mn-ea"/>
              </a:rPr>
              <a:t>　２－支援者養成について、幅広い事業所での利用者の受け入れが進むことを目標に、研修を実施する対</a:t>
            </a:r>
            <a:endParaRPr lang="en-US" altLang="ja-JP" b="1" dirty="0">
              <a:solidFill>
                <a:schemeClr val="tx1"/>
              </a:solidFill>
              <a:latin typeface="+mn-ea"/>
            </a:endParaRPr>
          </a:p>
          <a:p>
            <a:r>
              <a:rPr lang="ja-JP" altLang="en-US" b="1" dirty="0">
                <a:solidFill>
                  <a:schemeClr val="tx1"/>
                </a:solidFill>
                <a:latin typeface="+mn-ea"/>
              </a:rPr>
              <a:t>　　　象事業所、研修内容を絞り込み。</a:t>
            </a:r>
            <a:endParaRPr lang="en-US" altLang="ja-JP" b="1" dirty="0">
              <a:solidFill>
                <a:schemeClr val="tx1"/>
              </a:solidFill>
              <a:latin typeface="+mn-ea"/>
            </a:endParaRPr>
          </a:p>
          <a:p>
            <a:r>
              <a:rPr lang="ja-JP" altLang="en-US" b="1" dirty="0">
                <a:solidFill>
                  <a:schemeClr val="tx1"/>
                </a:solidFill>
                <a:latin typeface="+mn-ea"/>
              </a:rPr>
              <a:t>　３－１事業所から複数事業所へと進んだ取り組みについて分析。</a:t>
            </a:r>
            <a:endParaRPr lang="en-US" altLang="ja-JP" b="1" dirty="0">
              <a:solidFill>
                <a:schemeClr val="tx1"/>
              </a:solidFill>
              <a:latin typeface="+mn-ea"/>
            </a:endParaRPr>
          </a:p>
          <a:p>
            <a:endParaRPr lang="en-US" altLang="ja-JP" b="1" dirty="0">
              <a:solidFill>
                <a:schemeClr val="tx1"/>
              </a:solidFill>
              <a:latin typeface="+mn-ea"/>
            </a:endParaRPr>
          </a:p>
          <a:p>
            <a:r>
              <a:rPr lang="ja-JP" altLang="en-US" b="1" dirty="0">
                <a:solidFill>
                  <a:schemeClr val="tx1"/>
                </a:solidFill>
                <a:latin typeface="+mn-ea"/>
              </a:rPr>
              <a:t>→地域生活支援拠点が中心となってコーディネーター機能を担うこと、必要な資源等の開発の方向性等に</a:t>
            </a:r>
            <a:endParaRPr lang="en-US" altLang="ja-JP" b="1" dirty="0">
              <a:solidFill>
                <a:schemeClr val="tx1"/>
              </a:solidFill>
              <a:latin typeface="+mn-ea"/>
            </a:endParaRPr>
          </a:p>
          <a:p>
            <a:r>
              <a:rPr lang="ja-JP" altLang="en-US" b="1" dirty="0">
                <a:solidFill>
                  <a:schemeClr val="tx1"/>
                </a:solidFill>
                <a:latin typeface="+mn-ea"/>
              </a:rPr>
              <a:t>　ついて、進展してきている。引き続き、上記をテーマに、市内に調査対象を広げて、必要性を精査。具</a:t>
            </a:r>
            <a:endParaRPr lang="en-US" altLang="ja-JP" b="1" dirty="0">
              <a:solidFill>
                <a:schemeClr val="tx1"/>
              </a:solidFill>
              <a:latin typeface="+mn-ea"/>
            </a:endParaRPr>
          </a:p>
          <a:p>
            <a:r>
              <a:rPr lang="ja-JP" altLang="en-US" b="1" dirty="0">
                <a:solidFill>
                  <a:schemeClr val="tx1"/>
                </a:solidFill>
                <a:latin typeface="+mn-ea"/>
              </a:rPr>
              <a:t>　体的な方策について、整理していく方向で展開している。</a:t>
            </a:r>
            <a:endParaRPr lang="en-US" altLang="ja-JP" b="1" dirty="0">
              <a:solidFill>
                <a:schemeClr val="tx1"/>
              </a:solidFill>
              <a:latin typeface="+mn-ea"/>
            </a:endParaRPr>
          </a:p>
        </p:txBody>
      </p:sp>
      <p:sp>
        <p:nvSpPr>
          <p:cNvPr id="5" name="角丸四角形 4"/>
          <p:cNvSpPr/>
          <p:nvPr/>
        </p:nvSpPr>
        <p:spPr>
          <a:xfrm>
            <a:off x="871602" y="702130"/>
            <a:ext cx="5575126" cy="2391799"/>
          </a:xfrm>
          <a:prstGeom prst="roundRect">
            <a:avLst>
              <a:gd name="adj" fmla="val 9143"/>
            </a:avLst>
          </a:prstGeom>
          <a:solidFill>
            <a:schemeClr val="accent6">
              <a:lumMod val="20000"/>
              <a:lumOff val="80000"/>
            </a:schemeClr>
          </a:solidFill>
          <a:ln w="114300" cmpd="dbl">
            <a:solidFill>
              <a:schemeClr val="bg2">
                <a:lumMod val="50000"/>
              </a:schemeClr>
            </a:solidFill>
          </a:ln>
        </p:spPr>
        <p:style>
          <a:lnRef idx="1">
            <a:schemeClr val="accent4"/>
          </a:lnRef>
          <a:fillRef idx="2">
            <a:schemeClr val="accent4"/>
          </a:fillRef>
          <a:effectRef idx="1">
            <a:schemeClr val="accent4"/>
          </a:effectRef>
          <a:fontRef idx="minor">
            <a:schemeClr val="dk1"/>
          </a:fontRef>
        </p:style>
        <p:txBody>
          <a:bodyPr lIns="216000" tIns="108000" rIns="216000" bIns="108000" rtlCol="0" anchor="t" anchorCtr="0"/>
          <a:lstStyle/>
          <a:p>
            <a:r>
              <a:rPr lang="ja-JP" altLang="en-US" sz="1600" b="1" dirty="0">
                <a:latin typeface="+mn-ea"/>
              </a:rPr>
              <a:t>令和２年度総括（抜粋）</a:t>
            </a:r>
            <a:endParaRPr kumimoji="1" lang="en-US" altLang="ja-JP" sz="1600" b="1" dirty="0">
              <a:solidFill>
                <a:schemeClr val="accent5">
                  <a:lumMod val="75000"/>
                </a:schemeClr>
              </a:solidFill>
              <a:latin typeface="+mn-ea"/>
            </a:endParaRPr>
          </a:p>
          <a:p>
            <a:r>
              <a:rPr lang="ja-JP" altLang="en-US" sz="2000" b="1" dirty="0">
                <a:solidFill>
                  <a:schemeClr val="accent1">
                    <a:lumMod val="50000"/>
                  </a:schemeClr>
                </a:solidFill>
                <a:latin typeface="+mn-ea"/>
              </a:rPr>
              <a:t>　</a:t>
            </a:r>
            <a:r>
              <a:rPr lang="ja-JP" altLang="ja-JP" sz="1600" b="1" dirty="0">
                <a:solidFill>
                  <a:schemeClr val="accent1">
                    <a:lumMod val="50000"/>
                  </a:schemeClr>
                </a:solidFill>
                <a:latin typeface="+mn-ea"/>
              </a:rPr>
              <a:t>地域生活支援拠点</a:t>
            </a:r>
            <a:r>
              <a:rPr lang="ja-JP" altLang="en-US" sz="1600" b="1" dirty="0">
                <a:solidFill>
                  <a:schemeClr val="accent1">
                    <a:lumMod val="50000"/>
                  </a:schemeClr>
                </a:solidFill>
                <a:latin typeface="+mn-ea"/>
              </a:rPr>
              <a:t>を中心に体制整備・機能強化</a:t>
            </a:r>
            <a:endParaRPr lang="en-US" altLang="ja-JP" sz="1600" b="1" dirty="0">
              <a:solidFill>
                <a:schemeClr val="accent1">
                  <a:lumMod val="50000"/>
                </a:schemeClr>
              </a:solidFill>
              <a:latin typeface="+mn-ea"/>
            </a:endParaRPr>
          </a:p>
          <a:p>
            <a:r>
              <a:rPr lang="ja-JP" altLang="en-US" sz="1600" b="1" dirty="0">
                <a:solidFill>
                  <a:schemeClr val="accent1">
                    <a:lumMod val="50000"/>
                  </a:schemeClr>
                </a:solidFill>
                <a:latin typeface="+mn-ea"/>
              </a:rPr>
              <a:t>　１－</a:t>
            </a:r>
            <a:r>
              <a:rPr lang="ja-JP" altLang="ja-JP" sz="1600" b="1" dirty="0">
                <a:solidFill>
                  <a:schemeClr val="accent1">
                    <a:lumMod val="50000"/>
                  </a:schemeClr>
                </a:solidFill>
                <a:latin typeface="+mn-ea"/>
              </a:rPr>
              <a:t>家族</a:t>
            </a:r>
            <a:r>
              <a:rPr lang="ja-JP" altLang="en-US" sz="1600" b="1" dirty="0">
                <a:solidFill>
                  <a:schemeClr val="accent1">
                    <a:lumMod val="50000"/>
                  </a:schemeClr>
                </a:solidFill>
                <a:latin typeface="+mn-ea"/>
              </a:rPr>
              <a:t>の</a:t>
            </a:r>
            <a:r>
              <a:rPr lang="ja-JP" altLang="ja-JP" sz="1600" b="1" dirty="0">
                <a:solidFill>
                  <a:schemeClr val="accent1">
                    <a:lumMod val="50000"/>
                  </a:schemeClr>
                </a:solidFill>
                <a:latin typeface="+mn-ea"/>
              </a:rPr>
              <a:t>レスパイトが必要なケース等に</a:t>
            </a:r>
            <a:endParaRPr lang="en-US" altLang="ja-JP" sz="1600" b="1" dirty="0">
              <a:solidFill>
                <a:schemeClr val="accent1">
                  <a:lumMod val="50000"/>
                </a:schemeClr>
              </a:solidFill>
              <a:latin typeface="+mn-ea"/>
            </a:endParaRPr>
          </a:p>
          <a:p>
            <a:r>
              <a:rPr lang="ja-JP" altLang="en-US" sz="1600" b="1" dirty="0">
                <a:solidFill>
                  <a:schemeClr val="accent1">
                    <a:lumMod val="50000"/>
                  </a:schemeClr>
                </a:solidFill>
                <a:latin typeface="+mn-ea"/>
              </a:rPr>
              <a:t>　　</a:t>
            </a:r>
            <a:r>
              <a:rPr lang="ja-JP" altLang="ja-JP" sz="1600" b="1" dirty="0">
                <a:solidFill>
                  <a:schemeClr val="accent1">
                    <a:lumMod val="50000"/>
                  </a:schemeClr>
                </a:solidFill>
                <a:latin typeface="+mn-ea"/>
              </a:rPr>
              <a:t>適切</a:t>
            </a:r>
            <a:r>
              <a:rPr lang="ja-JP" altLang="en-US" sz="1600" b="1" dirty="0">
                <a:solidFill>
                  <a:schemeClr val="accent1">
                    <a:lumMod val="50000"/>
                  </a:schemeClr>
                </a:solidFill>
                <a:latin typeface="+mn-ea"/>
              </a:rPr>
              <a:t>な</a:t>
            </a:r>
            <a:r>
              <a:rPr lang="ja-JP" altLang="ja-JP" sz="1600" b="1" dirty="0">
                <a:solidFill>
                  <a:schemeClr val="accent1">
                    <a:lumMod val="50000"/>
                  </a:schemeClr>
                </a:solidFill>
                <a:latin typeface="+mn-ea"/>
              </a:rPr>
              <a:t>サポートが届く仕組みづくり。</a:t>
            </a:r>
            <a:endParaRPr lang="en-US" altLang="ja-JP" sz="1600" b="1" dirty="0">
              <a:solidFill>
                <a:schemeClr val="accent1">
                  <a:lumMod val="50000"/>
                </a:schemeClr>
              </a:solidFill>
              <a:latin typeface="+mn-ea"/>
            </a:endParaRPr>
          </a:p>
          <a:p>
            <a:r>
              <a:rPr lang="ja-JP" altLang="en-US" sz="1600" b="1" dirty="0">
                <a:solidFill>
                  <a:schemeClr val="accent1">
                    <a:lumMod val="50000"/>
                  </a:schemeClr>
                </a:solidFill>
                <a:latin typeface="+mn-ea"/>
              </a:rPr>
              <a:t>　２－</a:t>
            </a:r>
            <a:r>
              <a:rPr lang="ja-JP" altLang="ja-JP" sz="1600" b="1" dirty="0">
                <a:solidFill>
                  <a:schemeClr val="accent1">
                    <a:lumMod val="50000"/>
                  </a:schemeClr>
                </a:solidFill>
                <a:latin typeface="+mn-ea"/>
              </a:rPr>
              <a:t>強度行動障がいの状態を示す方への</a:t>
            </a:r>
            <a:r>
              <a:rPr lang="ja-JP" altLang="en-US" sz="1600" b="1" dirty="0">
                <a:solidFill>
                  <a:schemeClr val="accent1">
                    <a:lumMod val="50000"/>
                  </a:schemeClr>
                </a:solidFill>
                <a:latin typeface="+mn-ea"/>
              </a:rPr>
              <a:t>支援者、</a:t>
            </a:r>
            <a:endParaRPr lang="en-US" altLang="ja-JP" sz="1600" b="1" dirty="0">
              <a:solidFill>
                <a:schemeClr val="accent1">
                  <a:lumMod val="50000"/>
                </a:schemeClr>
              </a:solidFill>
              <a:latin typeface="+mn-ea"/>
            </a:endParaRPr>
          </a:p>
          <a:p>
            <a:r>
              <a:rPr lang="ja-JP" altLang="en-US" sz="1600" b="1" dirty="0">
                <a:solidFill>
                  <a:schemeClr val="accent1">
                    <a:lumMod val="50000"/>
                  </a:schemeClr>
                </a:solidFill>
                <a:latin typeface="+mn-ea"/>
              </a:rPr>
              <a:t>　　キーパーソン</a:t>
            </a:r>
            <a:r>
              <a:rPr lang="ja-JP" altLang="ja-JP" sz="1600" b="1" dirty="0">
                <a:solidFill>
                  <a:schemeClr val="accent1">
                    <a:lumMod val="50000"/>
                  </a:schemeClr>
                </a:solidFill>
                <a:latin typeface="+mn-ea"/>
              </a:rPr>
              <a:t>育成のため、研修実施体制</a:t>
            </a:r>
            <a:r>
              <a:rPr lang="ja-JP" altLang="en-US" sz="1600" b="1" dirty="0">
                <a:solidFill>
                  <a:schemeClr val="accent1">
                    <a:lumMod val="50000"/>
                  </a:schemeClr>
                </a:solidFill>
                <a:latin typeface="+mn-ea"/>
              </a:rPr>
              <a:t>整備</a:t>
            </a:r>
            <a:r>
              <a:rPr lang="ja-JP" altLang="ja-JP" sz="1600" b="1" dirty="0">
                <a:solidFill>
                  <a:schemeClr val="accent1">
                    <a:lumMod val="50000"/>
                  </a:schemeClr>
                </a:solidFill>
                <a:latin typeface="+mn-ea"/>
              </a:rPr>
              <a:t>。</a:t>
            </a:r>
          </a:p>
          <a:p>
            <a:r>
              <a:rPr lang="ja-JP" altLang="en-US" sz="1600" b="1" dirty="0">
                <a:solidFill>
                  <a:schemeClr val="accent1">
                    <a:lumMod val="50000"/>
                  </a:schemeClr>
                </a:solidFill>
                <a:latin typeface="+mn-ea"/>
              </a:rPr>
              <a:t>　３－他</a:t>
            </a:r>
            <a:r>
              <a:rPr lang="ja-JP" altLang="ja-JP" sz="1600" b="1" dirty="0">
                <a:solidFill>
                  <a:schemeClr val="accent1">
                    <a:lumMod val="50000"/>
                  </a:schemeClr>
                </a:solidFill>
                <a:latin typeface="+mn-ea"/>
              </a:rPr>
              <a:t>の短期入所事業所等と</a:t>
            </a:r>
            <a:r>
              <a:rPr lang="ja-JP" altLang="en-US" sz="1600" b="1" dirty="0">
                <a:solidFill>
                  <a:schemeClr val="accent1">
                    <a:lumMod val="50000"/>
                  </a:schemeClr>
                </a:solidFill>
                <a:latin typeface="+mn-ea"/>
              </a:rPr>
              <a:t>連携</a:t>
            </a:r>
            <a:r>
              <a:rPr lang="ja-JP" altLang="ja-JP" sz="1600" b="1" dirty="0">
                <a:solidFill>
                  <a:schemeClr val="accent1">
                    <a:lumMod val="50000"/>
                  </a:schemeClr>
                </a:solidFill>
                <a:latin typeface="+mn-ea"/>
              </a:rPr>
              <a:t>できるような</a:t>
            </a:r>
            <a:endParaRPr lang="en-US" altLang="ja-JP" sz="1600" b="1" dirty="0">
              <a:solidFill>
                <a:schemeClr val="accent1">
                  <a:lumMod val="50000"/>
                </a:schemeClr>
              </a:solidFill>
              <a:latin typeface="+mn-ea"/>
            </a:endParaRPr>
          </a:p>
          <a:p>
            <a:r>
              <a:rPr lang="ja-JP" altLang="en-US" sz="1600" b="1" dirty="0">
                <a:solidFill>
                  <a:schemeClr val="accent1">
                    <a:lumMod val="50000"/>
                  </a:schemeClr>
                </a:solidFill>
                <a:latin typeface="+mn-ea"/>
              </a:rPr>
              <a:t>　　</a:t>
            </a:r>
            <a:r>
              <a:rPr lang="ja-JP" altLang="ja-JP" sz="1600" b="1" dirty="0">
                <a:solidFill>
                  <a:schemeClr val="accent1">
                    <a:lumMod val="50000"/>
                  </a:schemeClr>
                </a:solidFill>
                <a:latin typeface="+mn-ea"/>
              </a:rPr>
              <a:t>体制整備を</a:t>
            </a:r>
            <a:r>
              <a:rPr lang="ja-JP" altLang="en-US" sz="1600" b="1" dirty="0">
                <a:solidFill>
                  <a:schemeClr val="accent1">
                    <a:lumMod val="50000"/>
                  </a:schemeClr>
                </a:solidFill>
                <a:latin typeface="+mn-ea"/>
              </a:rPr>
              <a:t>検討。</a:t>
            </a:r>
            <a:endParaRPr lang="ja-JP" altLang="ja-JP" sz="1600" b="1" dirty="0">
              <a:solidFill>
                <a:schemeClr val="accent1">
                  <a:lumMod val="50000"/>
                </a:schemeClr>
              </a:solidFill>
              <a:latin typeface="+mn-ea"/>
            </a:endParaRPr>
          </a:p>
        </p:txBody>
      </p:sp>
      <p:sp>
        <p:nvSpPr>
          <p:cNvPr id="3" name="楕円 2">
            <a:extLst>
              <a:ext uri="{FF2B5EF4-FFF2-40B4-BE49-F238E27FC236}">
                <a16:creationId xmlns:a16="http://schemas.microsoft.com/office/drawing/2014/main" id="{ED3050DB-28B1-4297-8D18-47C9E64DA273}"/>
              </a:ext>
            </a:extLst>
          </p:cNvPr>
          <p:cNvSpPr/>
          <p:nvPr/>
        </p:nvSpPr>
        <p:spPr>
          <a:xfrm>
            <a:off x="6652484" y="1209433"/>
            <a:ext cx="4156218" cy="1377191"/>
          </a:xfrm>
          <a:prstGeom prst="ellipse">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 name="テキスト ボックス 8">
            <a:extLst>
              <a:ext uri="{FF2B5EF4-FFF2-40B4-BE49-F238E27FC236}">
                <a16:creationId xmlns:a16="http://schemas.microsoft.com/office/drawing/2014/main" id="{1E6B26CE-7031-40A1-834B-6284C138054D}"/>
              </a:ext>
            </a:extLst>
          </p:cNvPr>
          <p:cNvSpPr txBox="1"/>
          <p:nvPr/>
        </p:nvSpPr>
        <p:spPr>
          <a:xfrm>
            <a:off x="180622" y="185284"/>
            <a:ext cx="6096000" cy="307777"/>
          </a:xfrm>
          <a:prstGeom prst="rect">
            <a:avLst/>
          </a:prstGeom>
          <a:noFill/>
        </p:spPr>
        <p:txBody>
          <a:bodyPr wrap="square">
            <a:spAutoFit/>
          </a:bodyPr>
          <a:lstStyle/>
          <a:p>
            <a:pPr algn="just"/>
            <a:r>
              <a:rPr lang="ja-JP" altLang="ja-JP" sz="1400" b="1" kern="100" dirty="0">
                <a:effectLst/>
                <a:latin typeface="+mn-ea"/>
                <a:cs typeface="Times New Roman" panose="02020603050405020304" pitchFamily="18" charset="0"/>
              </a:rPr>
              <a:t>★令和</a:t>
            </a:r>
            <a:r>
              <a:rPr lang="ja-JP" altLang="en-US" sz="1400" b="1" kern="100" dirty="0">
                <a:effectLst/>
                <a:latin typeface="+mn-ea"/>
                <a:cs typeface="Times New Roman" panose="02020603050405020304" pitchFamily="18" charset="0"/>
              </a:rPr>
              <a:t>３</a:t>
            </a:r>
            <a:r>
              <a:rPr lang="ja-JP" altLang="ja-JP" sz="1400" b="1" kern="100" dirty="0">
                <a:effectLst/>
                <a:latin typeface="+mn-ea"/>
                <a:cs typeface="Times New Roman" panose="02020603050405020304" pitchFamily="18" charset="0"/>
              </a:rPr>
              <a:t>年度の</a:t>
            </a:r>
            <a:r>
              <a:rPr lang="ja-JP" altLang="en-US" sz="1400" b="1" kern="100" dirty="0">
                <a:latin typeface="+mn-ea"/>
                <a:cs typeface="Times New Roman" panose="02020603050405020304" pitchFamily="18" charset="0"/>
              </a:rPr>
              <a:t>展開</a:t>
            </a:r>
            <a:endParaRPr lang="ja-JP" altLang="ja-JP" sz="14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726586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73B298C-6989-48A5-855E-B57586D85CC6}"/>
              </a:ext>
            </a:extLst>
          </p:cNvPr>
          <p:cNvSpPr/>
          <p:nvPr/>
        </p:nvSpPr>
        <p:spPr>
          <a:xfrm>
            <a:off x="1543637" y="930112"/>
            <a:ext cx="8896322" cy="5109091"/>
          </a:xfrm>
          <a:prstGeom prst="rect">
            <a:avLst/>
          </a:prstGeom>
        </p:spPr>
        <p:txBody>
          <a:bodyPr wrap="square">
            <a:spAutoFit/>
          </a:bodyPr>
          <a:lstStyle/>
          <a:p>
            <a:pPr algn="just"/>
            <a:r>
              <a:rPr lang="ja-JP" altLang="ja-JP" sz="1400" kern="100" dirty="0">
                <a:latin typeface="+mn-ea"/>
                <a:cs typeface="Times New Roman" panose="02020603050405020304" pitchFamily="18" charset="0"/>
              </a:rPr>
              <a:t>はじめに</a:t>
            </a:r>
            <a:endParaRPr lang="ja-JP" altLang="ja-JP" sz="1400" kern="100" dirty="0">
              <a:effectLst/>
              <a:latin typeface="+mn-ea"/>
              <a:cs typeface="Times New Roman" panose="02020603050405020304" pitchFamily="18" charset="0"/>
            </a:endParaRPr>
          </a:p>
          <a:p>
            <a:pPr algn="just"/>
            <a:r>
              <a:rPr lang="en-US" altLang="ja-JP" kern="100" dirty="0">
                <a:latin typeface="+mn-ea"/>
                <a:cs typeface="Times New Roman" panose="02020603050405020304" pitchFamily="18" charset="0"/>
              </a:rPr>
              <a:t> </a:t>
            </a:r>
            <a:endParaRPr lang="ja-JP" altLang="ja-JP" sz="1400" kern="100" dirty="0">
              <a:effectLst/>
              <a:latin typeface="+mn-ea"/>
              <a:cs typeface="Times New Roman" panose="02020603050405020304" pitchFamily="18" charset="0"/>
            </a:endParaRPr>
          </a:p>
          <a:p>
            <a:pPr indent="152400" algn="just"/>
            <a:r>
              <a:rPr lang="ja-JP" altLang="en-US" sz="1400" kern="100" dirty="0">
                <a:latin typeface="+mn-ea"/>
                <a:cs typeface="Times New Roman" panose="02020603050405020304" pitchFamily="18" charset="0"/>
              </a:rPr>
              <a:t>大阪府において、</a:t>
            </a:r>
            <a:r>
              <a:rPr lang="ja-JP" altLang="ja-JP" sz="1400" kern="100" dirty="0">
                <a:latin typeface="+mn-ea"/>
                <a:cs typeface="Times New Roman" panose="02020603050405020304" pitchFamily="18" charset="0"/>
              </a:rPr>
              <a:t>平成</a:t>
            </a:r>
            <a:r>
              <a:rPr lang="en-US" altLang="ja-JP" sz="1400" kern="100" dirty="0">
                <a:latin typeface="+mn-ea"/>
                <a:cs typeface="Times New Roman" panose="02020603050405020304" pitchFamily="18" charset="0"/>
              </a:rPr>
              <a:t>28</a:t>
            </a:r>
            <a:r>
              <a:rPr lang="ja-JP" altLang="ja-JP" sz="1400" kern="100" dirty="0">
                <a:latin typeface="+mn-ea"/>
                <a:cs typeface="Times New Roman" panose="02020603050405020304" pitchFamily="18" charset="0"/>
              </a:rPr>
              <a:t>年度</a:t>
            </a:r>
            <a:r>
              <a:rPr lang="ja-JP" altLang="en-US" sz="1400" kern="100" dirty="0">
                <a:latin typeface="+mn-ea"/>
                <a:cs typeface="Times New Roman" panose="02020603050405020304" pitchFamily="18" charset="0"/>
              </a:rPr>
              <a:t>強度</a:t>
            </a:r>
            <a:r>
              <a:rPr lang="ja-JP" altLang="en-US" sz="1400" kern="100" dirty="0" err="1">
                <a:latin typeface="+mn-ea"/>
                <a:cs typeface="Times New Roman" panose="02020603050405020304" pitchFamily="18" charset="0"/>
              </a:rPr>
              <a:t>行動障がい</a:t>
            </a:r>
            <a:r>
              <a:rPr lang="ja-JP" altLang="en-US" sz="1400" kern="100" dirty="0">
                <a:latin typeface="+mn-ea"/>
                <a:cs typeface="Times New Roman" panose="02020603050405020304" pitchFamily="18" charset="0"/>
              </a:rPr>
              <a:t>実態</a:t>
            </a:r>
            <a:r>
              <a:rPr lang="ja-JP" altLang="ja-JP" sz="1400" kern="100" dirty="0">
                <a:latin typeface="+mn-ea"/>
                <a:cs typeface="Times New Roman" panose="02020603050405020304" pitchFamily="18" charset="0"/>
              </a:rPr>
              <a:t>調査</a:t>
            </a:r>
            <a:r>
              <a:rPr lang="ja-JP" altLang="en-US" sz="1400" kern="100" dirty="0">
                <a:latin typeface="+mn-ea"/>
                <a:cs typeface="Times New Roman" panose="02020603050405020304" pitchFamily="18" charset="0"/>
              </a:rPr>
              <a:t>を実施</a:t>
            </a:r>
            <a:r>
              <a:rPr lang="ja-JP" altLang="ja-JP" sz="1400" kern="100" dirty="0">
                <a:latin typeface="+mn-ea"/>
                <a:cs typeface="Times New Roman" panose="02020603050405020304" pitchFamily="18" charset="0"/>
              </a:rPr>
              <a:t>、府内に約</a:t>
            </a:r>
            <a:r>
              <a:rPr lang="en-US" altLang="ja-JP" sz="1400" kern="100" dirty="0">
                <a:latin typeface="+mn-ea"/>
                <a:cs typeface="Times New Roman" panose="02020603050405020304" pitchFamily="18" charset="0"/>
              </a:rPr>
              <a:t>7,500</a:t>
            </a:r>
            <a:r>
              <a:rPr lang="ja-JP" altLang="ja-JP" sz="1400" kern="100" dirty="0">
                <a:latin typeface="+mn-ea"/>
                <a:cs typeface="Times New Roman" panose="02020603050405020304" pitchFamily="18" charset="0"/>
              </a:rPr>
              <a:t>人の強度</a:t>
            </a:r>
            <a:r>
              <a:rPr lang="ja-JP" altLang="ja-JP" sz="1400" kern="100" dirty="0" err="1">
                <a:latin typeface="+mn-ea"/>
                <a:cs typeface="Times New Roman" panose="02020603050405020304" pitchFamily="18" charset="0"/>
              </a:rPr>
              <a:t>行動障がい</a:t>
            </a:r>
            <a:r>
              <a:rPr lang="ja-JP" altLang="ja-JP" sz="1400" kern="100" dirty="0">
                <a:latin typeface="+mn-ea"/>
                <a:cs typeface="Times New Roman" panose="02020603050405020304" pitchFamily="18" charset="0"/>
              </a:rPr>
              <a:t>者がいるという実態が判明し、地域で生活するための支援体制整備が喫緊の課題となっている。</a:t>
            </a:r>
          </a:p>
          <a:p>
            <a:pPr indent="152400" algn="just"/>
            <a:r>
              <a:rPr lang="ja-JP" altLang="ja-JP" sz="1400" kern="100" dirty="0">
                <a:latin typeface="+mn-ea"/>
                <a:cs typeface="Times New Roman" panose="02020603050405020304" pitchFamily="18" charset="0"/>
              </a:rPr>
              <a:t>大阪府では、これまで強度行動障がいの状態を示す方（以下、「強度</a:t>
            </a:r>
            <a:r>
              <a:rPr lang="ja-JP" altLang="ja-JP" sz="1400" kern="100" dirty="0" err="1">
                <a:latin typeface="+mn-ea"/>
                <a:cs typeface="Times New Roman" panose="02020603050405020304" pitchFamily="18" charset="0"/>
              </a:rPr>
              <a:t>行動障がい</a:t>
            </a:r>
            <a:r>
              <a:rPr lang="ja-JP" altLang="ja-JP" sz="1400" kern="100" dirty="0">
                <a:latin typeface="+mn-ea"/>
                <a:cs typeface="Times New Roman" panose="02020603050405020304" pitchFamily="18" charset="0"/>
              </a:rPr>
              <a:t>者」という。）が地域で安心して生活できるよう様々な支援方策</a:t>
            </a:r>
            <a:r>
              <a:rPr lang="ja-JP" altLang="en-US" sz="1400" kern="100" dirty="0">
                <a:latin typeface="+mn-ea"/>
                <a:cs typeface="Times New Roman" panose="02020603050405020304" pitchFamily="18" charset="0"/>
              </a:rPr>
              <a:t>に</a:t>
            </a:r>
            <a:r>
              <a:rPr lang="ja-JP" altLang="ja-JP" sz="1400" kern="100" dirty="0">
                <a:latin typeface="+mn-ea"/>
                <a:cs typeface="Times New Roman" panose="02020603050405020304" pitchFamily="18" charset="0"/>
              </a:rPr>
              <a:t>取り組んで</a:t>
            </a:r>
            <a:r>
              <a:rPr lang="ja-JP" altLang="en-US" sz="1400" kern="100" dirty="0">
                <a:latin typeface="+mn-ea"/>
                <a:cs typeface="Times New Roman" panose="02020603050405020304" pitchFamily="18" charset="0"/>
              </a:rPr>
              <a:t>いる。強度行動障がい支援等専門機能強化推進事業として、平成</a:t>
            </a:r>
            <a:r>
              <a:rPr lang="en-US" altLang="ja-JP" sz="1400" kern="100" dirty="0">
                <a:latin typeface="+mn-ea"/>
                <a:cs typeface="Times New Roman" panose="02020603050405020304" pitchFamily="18" charset="0"/>
              </a:rPr>
              <a:t>26</a:t>
            </a:r>
            <a:r>
              <a:rPr lang="ja-JP" altLang="en-US" sz="1400" kern="100" dirty="0">
                <a:latin typeface="+mn-ea"/>
                <a:cs typeface="Times New Roman" panose="02020603050405020304" pitchFamily="18" charset="0"/>
              </a:rPr>
              <a:t>年度からは、砂川厚生福祉センターいぶきを中心に、地域の事業所に向けて、強度</a:t>
            </a:r>
            <a:r>
              <a:rPr lang="ja-JP" altLang="en-US" sz="1400" kern="100" dirty="0" err="1">
                <a:latin typeface="+mn-ea"/>
                <a:cs typeface="Times New Roman" panose="02020603050405020304" pitchFamily="18" charset="0"/>
              </a:rPr>
              <a:t>行動障がい</a:t>
            </a:r>
            <a:r>
              <a:rPr lang="ja-JP" altLang="en-US" sz="1400" kern="100" dirty="0">
                <a:latin typeface="+mn-ea"/>
                <a:cs typeface="Times New Roman" panose="02020603050405020304" pitchFamily="18" charset="0"/>
              </a:rPr>
              <a:t>支援リーダー研修等を実施する等、専門性の高い支援者の育成に努めるとともに、平成</a:t>
            </a:r>
            <a:r>
              <a:rPr lang="en-US" altLang="ja-JP" sz="1400" kern="100" dirty="0">
                <a:latin typeface="+mn-ea"/>
                <a:cs typeface="Times New Roman" panose="02020603050405020304" pitchFamily="18" charset="0"/>
              </a:rPr>
              <a:t>27</a:t>
            </a:r>
            <a:r>
              <a:rPr lang="ja-JP" altLang="en-US" sz="1400" kern="100" dirty="0">
                <a:latin typeface="+mn-ea"/>
                <a:cs typeface="Times New Roman" panose="02020603050405020304" pitchFamily="18" charset="0"/>
              </a:rPr>
              <a:t>年度より、強度行動障がい支援者養成研修を実施し、強度行動障がい者支援のために広く基礎的知識の普及を図ってきた。</a:t>
            </a:r>
            <a:endParaRPr lang="en-US" altLang="ja-JP" sz="1400" kern="100" dirty="0">
              <a:latin typeface="+mn-ea"/>
              <a:cs typeface="Times New Roman" panose="02020603050405020304" pitchFamily="18" charset="0"/>
            </a:endParaRPr>
          </a:p>
          <a:p>
            <a:pPr indent="152400" algn="just"/>
            <a:endParaRPr lang="en-US" altLang="ja-JP" sz="1400" kern="100" dirty="0">
              <a:latin typeface="+mn-ea"/>
              <a:cs typeface="Times New Roman" panose="02020603050405020304" pitchFamily="18" charset="0"/>
            </a:endParaRPr>
          </a:p>
          <a:p>
            <a:pPr indent="152400" algn="just"/>
            <a:r>
              <a:rPr lang="ja-JP" altLang="ja-JP" sz="1400" kern="100" dirty="0">
                <a:latin typeface="+mn-ea"/>
                <a:cs typeface="Times New Roman" panose="02020603050405020304" pitchFamily="18" charset="0"/>
              </a:rPr>
              <a:t>強度行動障がい者の支援は、障がい特性に応じて周囲が一貫した支援を実施する必要があり、特に専門性が高いものであることから、個々の事業所による対応だけでは限界があり、</a:t>
            </a:r>
            <a:r>
              <a:rPr lang="ja-JP" altLang="en-US" sz="1400" kern="100" dirty="0">
                <a:latin typeface="+mn-ea"/>
                <a:cs typeface="Times New Roman" panose="02020603050405020304" pitchFamily="18" charset="0"/>
              </a:rPr>
              <a:t>それぞれの事業所が孤立せず、</a:t>
            </a:r>
            <a:r>
              <a:rPr lang="ja-JP" altLang="ja-JP" sz="1400" kern="100" dirty="0">
                <a:latin typeface="+mn-ea"/>
                <a:cs typeface="Times New Roman" panose="02020603050405020304" pitchFamily="18" charset="0"/>
              </a:rPr>
              <a:t>援護の実施者である市町村と支援機関が協働したチームアプローチによる支援を行っていく必要がある</a:t>
            </a:r>
            <a:r>
              <a:rPr lang="ja-JP" altLang="en-US" sz="1400" kern="100" dirty="0">
                <a:latin typeface="+mn-ea"/>
                <a:cs typeface="Times New Roman" panose="02020603050405020304" pitchFamily="18" charset="0"/>
              </a:rPr>
              <a:t>。</a:t>
            </a:r>
            <a:r>
              <a:rPr lang="ja-JP" altLang="ja-JP" sz="1400" kern="100" dirty="0">
                <a:latin typeface="+mn-ea"/>
                <a:cs typeface="Times New Roman" panose="02020603050405020304" pitchFamily="18" charset="0"/>
              </a:rPr>
              <a:t>そうした連携を図る</a:t>
            </a:r>
            <a:r>
              <a:rPr lang="ja-JP" altLang="en-US" sz="1400" kern="100" dirty="0">
                <a:latin typeface="+mn-ea"/>
                <a:cs typeface="Times New Roman" panose="02020603050405020304" pitchFamily="18" charset="0"/>
              </a:rPr>
              <a:t>ことができる</a:t>
            </a:r>
            <a:r>
              <a:rPr lang="ja-JP" altLang="ja-JP" sz="1400" kern="100" dirty="0">
                <a:latin typeface="+mn-ea"/>
                <a:cs typeface="Times New Roman" panose="02020603050405020304" pitchFamily="18" charset="0"/>
              </a:rPr>
              <a:t>支援体制</a:t>
            </a:r>
            <a:r>
              <a:rPr lang="ja-JP" altLang="en-US" sz="1400" kern="100" dirty="0">
                <a:latin typeface="+mn-ea"/>
                <a:cs typeface="Times New Roman" panose="02020603050405020304" pitchFamily="18" charset="0"/>
              </a:rPr>
              <a:t>を</a:t>
            </a:r>
            <a:r>
              <a:rPr lang="ja-JP" altLang="ja-JP" sz="1400" kern="100" dirty="0">
                <a:latin typeface="+mn-ea"/>
                <a:cs typeface="Times New Roman" panose="02020603050405020304" pitchFamily="18" charset="0"/>
              </a:rPr>
              <a:t>構築</a:t>
            </a:r>
            <a:r>
              <a:rPr lang="ja-JP" altLang="en-US" sz="1400" kern="100" dirty="0">
                <a:latin typeface="+mn-ea"/>
                <a:cs typeface="Times New Roman" panose="02020603050405020304" pitchFamily="18" charset="0"/>
              </a:rPr>
              <a:t>する</a:t>
            </a:r>
            <a:r>
              <a:rPr lang="ja-JP" altLang="ja-JP" sz="1400" kern="100" dirty="0">
                <a:latin typeface="+mn-ea"/>
                <a:cs typeface="Times New Roman" panose="02020603050405020304" pitchFamily="18" charset="0"/>
              </a:rPr>
              <a:t>ために、</a:t>
            </a:r>
            <a:r>
              <a:rPr lang="ja-JP" altLang="en-US" sz="1400" kern="100" dirty="0">
                <a:latin typeface="+mn-ea"/>
                <a:cs typeface="Times New Roman" panose="02020603050405020304" pitchFamily="18" charset="0"/>
              </a:rPr>
              <a:t>各市町村の課題や資源等を整理し、強度行動障がい者への支援を検討していく必要がある。</a:t>
            </a:r>
            <a:endParaRPr lang="en-US" altLang="ja-JP" sz="1400" kern="100" dirty="0">
              <a:latin typeface="+mn-ea"/>
              <a:cs typeface="Times New Roman" panose="02020603050405020304" pitchFamily="18" charset="0"/>
            </a:endParaRPr>
          </a:p>
          <a:p>
            <a:pPr indent="152400" algn="just"/>
            <a:endParaRPr lang="en-US" altLang="ja-JP" sz="1400" kern="100" dirty="0">
              <a:latin typeface="+mn-ea"/>
              <a:cs typeface="Times New Roman" panose="02020603050405020304" pitchFamily="18" charset="0"/>
            </a:endParaRPr>
          </a:p>
          <a:p>
            <a:pPr indent="152400" algn="just"/>
            <a:r>
              <a:rPr lang="ja-JP" altLang="ja-JP" sz="1400" kern="100" dirty="0">
                <a:latin typeface="+mn-ea"/>
                <a:cs typeface="Times New Roman" panose="02020603050405020304" pitchFamily="18" charset="0"/>
              </a:rPr>
              <a:t>府では、平成</a:t>
            </a:r>
            <a:r>
              <a:rPr lang="en-US" altLang="ja-JP" sz="1400" kern="100" dirty="0">
                <a:latin typeface="+mn-ea"/>
                <a:cs typeface="Times New Roman" panose="02020603050405020304" pitchFamily="18" charset="0"/>
              </a:rPr>
              <a:t>30</a:t>
            </a:r>
            <a:r>
              <a:rPr lang="ja-JP" altLang="ja-JP" sz="1400" kern="100" dirty="0">
                <a:latin typeface="+mn-ea"/>
                <a:cs typeface="Times New Roman" panose="02020603050405020304" pitchFamily="18" charset="0"/>
              </a:rPr>
              <a:t>年度及び令和元年度において、モデル地域を選定し、協議の場立ち上げ</a:t>
            </a:r>
            <a:r>
              <a:rPr lang="ja-JP" altLang="en-US" sz="1400" kern="100" dirty="0">
                <a:latin typeface="+mn-ea"/>
                <a:cs typeface="Times New Roman" panose="02020603050405020304" pitchFamily="18" charset="0"/>
              </a:rPr>
              <a:t>、</a:t>
            </a:r>
            <a:r>
              <a:rPr lang="ja-JP" altLang="ja-JP" sz="1400" kern="100" dirty="0">
                <a:latin typeface="+mn-ea"/>
                <a:cs typeface="Times New Roman" panose="02020603050405020304" pitchFamily="18" charset="0"/>
              </a:rPr>
              <a:t>それぞれの課題の整理や効果検証等を行ってきた。令和２年度令和３年度にかけて、</a:t>
            </a:r>
            <a:r>
              <a:rPr lang="ja-JP" altLang="en-US" sz="1400" kern="100" dirty="0">
                <a:latin typeface="+mn-ea"/>
                <a:cs typeface="Times New Roman" panose="02020603050405020304" pitchFamily="18" charset="0"/>
              </a:rPr>
              <a:t>そうした支援体制の検討のために、市町村が主体となった取組みの</a:t>
            </a:r>
            <a:r>
              <a:rPr lang="ja-JP" altLang="ja-JP" sz="1400" kern="100" dirty="0">
                <a:latin typeface="+mn-ea"/>
                <a:cs typeface="Times New Roman" panose="02020603050405020304" pitchFamily="18" charset="0"/>
              </a:rPr>
              <a:t>効果検証やその後のモデル地域の活動状況を踏まえて、この報告書を作成した</a:t>
            </a:r>
            <a:r>
              <a:rPr lang="ja-JP" altLang="en-US" sz="1400" kern="100" dirty="0">
                <a:latin typeface="+mn-ea"/>
                <a:cs typeface="Times New Roman" panose="02020603050405020304" pitchFamily="18" charset="0"/>
              </a:rPr>
              <a:t>。</a:t>
            </a:r>
            <a:endParaRPr lang="en-US" altLang="ja-JP" sz="1400" kern="100" dirty="0">
              <a:latin typeface="+mn-ea"/>
              <a:cs typeface="Times New Roman" panose="02020603050405020304" pitchFamily="18" charset="0"/>
            </a:endParaRPr>
          </a:p>
          <a:p>
            <a:pPr indent="152400" algn="just"/>
            <a:r>
              <a:rPr lang="ja-JP" altLang="ja-JP" sz="1400" kern="100" dirty="0">
                <a:latin typeface="+mn-ea"/>
                <a:cs typeface="Times New Roman" panose="02020603050405020304" pitchFamily="18" charset="0"/>
              </a:rPr>
              <a:t>今後、市町村による地域主体の強度行動障がい支援体制の整備を進め</a:t>
            </a:r>
            <a:r>
              <a:rPr lang="ja-JP" altLang="en-US" sz="1400" kern="100" dirty="0">
                <a:latin typeface="+mn-ea"/>
                <a:cs typeface="Times New Roman" panose="02020603050405020304" pitchFamily="18" charset="0"/>
              </a:rPr>
              <a:t>ていただくことを期待するとともに、</a:t>
            </a:r>
            <a:r>
              <a:rPr lang="ja-JP" altLang="ja-JP" sz="1400" kern="100" dirty="0">
                <a:latin typeface="+mn-ea"/>
                <a:cs typeface="Times New Roman" panose="02020603050405020304" pitchFamily="18" charset="0"/>
              </a:rPr>
              <a:t>強度行動障がい者を地域（市町村や相談支援機関、障がい福祉サービス事業所、その他関係機関）で支えるための支援体制づくり</a:t>
            </a:r>
            <a:r>
              <a:rPr lang="ja-JP" altLang="en-US" sz="1400" kern="100" dirty="0">
                <a:latin typeface="+mn-ea"/>
                <a:cs typeface="Times New Roman" panose="02020603050405020304" pitchFamily="18" charset="0"/>
              </a:rPr>
              <a:t>が進むよう本報告書を参考にしていただきたい。</a:t>
            </a:r>
            <a:endParaRPr lang="ja-JP" altLang="ja-JP" sz="1400" kern="100" dirty="0">
              <a:effectLst/>
              <a:latin typeface="+mn-ea"/>
              <a:cs typeface="Times New Roman" panose="02020603050405020304" pitchFamily="18" charset="0"/>
            </a:endParaRPr>
          </a:p>
          <a:p>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5EBFC8BC-B1AE-419F-8DF4-AA7267068C54}" type="slidenum">
              <a:rPr kumimoji="1" lang="ja-JP" altLang="en-US" smtClean="0"/>
              <a:t>2</a:t>
            </a:fld>
            <a:endParaRPr kumimoji="1" lang="ja-JP" altLang="en-US"/>
          </a:p>
        </p:txBody>
      </p:sp>
    </p:spTree>
    <p:extLst>
      <p:ext uri="{BB962C8B-B14F-4D97-AF65-F5344CB8AC3E}">
        <p14:creationId xmlns:p14="http://schemas.microsoft.com/office/powerpoint/2010/main" val="3739175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0A9847F-3A7D-44FD-8429-6B23F63BEBA0}"/>
              </a:ext>
            </a:extLst>
          </p:cNvPr>
          <p:cNvSpPr txBox="1"/>
          <p:nvPr/>
        </p:nvSpPr>
        <p:spPr>
          <a:xfrm>
            <a:off x="288099" y="350729"/>
            <a:ext cx="11123112" cy="369332"/>
          </a:xfrm>
          <a:prstGeom prst="rect">
            <a:avLst/>
          </a:prstGeom>
          <a:noFill/>
        </p:spPr>
        <p:txBody>
          <a:bodyPr wrap="square" rtlCol="0">
            <a:spAutoFit/>
          </a:bodyPr>
          <a:lstStyle/>
          <a:p>
            <a:r>
              <a:rPr lang="ja-JP" altLang="en-US" dirty="0">
                <a:latin typeface="+mn-ea"/>
              </a:rPr>
              <a:t>地域連携モデル事業を実施した各市町の総括（泉佐野市・田尻町モデル、豊中市モデル）</a:t>
            </a:r>
            <a:endParaRPr kumimoji="1" lang="ja-JP" altLang="en-US" dirty="0">
              <a:latin typeface="+mn-ea"/>
            </a:endParaRPr>
          </a:p>
        </p:txBody>
      </p:sp>
      <p:graphicFrame>
        <p:nvGraphicFramePr>
          <p:cNvPr id="6" name="表 6">
            <a:extLst>
              <a:ext uri="{FF2B5EF4-FFF2-40B4-BE49-F238E27FC236}">
                <a16:creationId xmlns:a16="http://schemas.microsoft.com/office/drawing/2014/main" id="{900F1C00-A2C3-4F3D-891A-2EEAE2FBC8F8}"/>
              </a:ext>
            </a:extLst>
          </p:cNvPr>
          <p:cNvGraphicFramePr>
            <a:graphicFrameLocks noGrp="1"/>
          </p:cNvGraphicFramePr>
          <p:nvPr>
            <p:extLst>
              <p:ext uri="{D42A27DB-BD31-4B8C-83A1-F6EECF244321}">
                <p14:modId xmlns:p14="http://schemas.microsoft.com/office/powerpoint/2010/main" val="3437815746"/>
              </p:ext>
            </p:extLst>
          </p:nvPr>
        </p:nvGraphicFramePr>
        <p:xfrm>
          <a:off x="435627" y="656351"/>
          <a:ext cx="11320746" cy="5273040"/>
        </p:xfrm>
        <a:graphic>
          <a:graphicData uri="http://schemas.openxmlformats.org/drawingml/2006/table">
            <a:tbl>
              <a:tblPr firstRow="1" bandRow="1">
                <a:tableStyleId>{5C22544A-7EE6-4342-B048-85BDC9FD1C3A}</a:tableStyleId>
              </a:tblPr>
              <a:tblGrid>
                <a:gridCol w="2114116">
                  <a:extLst>
                    <a:ext uri="{9D8B030D-6E8A-4147-A177-3AD203B41FA5}">
                      <a16:colId xmlns:a16="http://schemas.microsoft.com/office/drawing/2014/main" val="2445389086"/>
                    </a:ext>
                  </a:extLst>
                </a:gridCol>
                <a:gridCol w="4121063">
                  <a:extLst>
                    <a:ext uri="{9D8B030D-6E8A-4147-A177-3AD203B41FA5}">
                      <a16:colId xmlns:a16="http://schemas.microsoft.com/office/drawing/2014/main" val="992626299"/>
                    </a:ext>
                  </a:extLst>
                </a:gridCol>
                <a:gridCol w="5085567">
                  <a:extLst>
                    <a:ext uri="{9D8B030D-6E8A-4147-A177-3AD203B41FA5}">
                      <a16:colId xmlns:a16="http://schemas.microsoft.com/office/drawing/2014/main" val="154491131"/>
                    </a:ext>
                  </a:extLst>
                </a:gridCol>
              </a:tblGrid>
              <a:tr h="156761">
                <a:tc>
                  <a:txBody>
                    <a:bodyPr/>
                    <a:lstStyle/>
                    <a:p>
                      <a:endParaRPr kumimoji="1" lang="ja-JP" altLang="en-US" sz="1400" b="0" dirty="0">
                        <a:solidFill>
                          <a:schemeClr val="tx1">
                            <a:lumMod val="95000"/>
                            <a:lumOff val="5000"/>
                          </a:schemeClr>
                        </a:solidFill>
                        <a:latin typeface="+mn-ea"/>
                        <a:ea typeface="+mn-ea"/>
                      </a:endParaRPr>
                    </a:p>
                  </a:txBody>
                  <a:tcPr/>
                </a:tc>
                <a:tc>
                  <a:txBody>
                    <a:bodyPr/>
                    <a:lstStyle/>
                    <a:p>
                      <a:r>
                        <a:rPr kumimoji="1" lang="ja-JP" altLang="en-US" sz="1400" b="0" dirty="0">
                          <a:solidFill>
                            <a:schemeClr val="tx1">
                              <a:lumMod val="95000"/>
                              <a:lumOff val="5000"/>
                            </a:schemeClr>
                          </a:solidFill>
                          <a:latin typeface="+mn-ea"/>
                          <a:ea typeface="+mn-ea"/>
                        </a:rPr>
                        <a:t>泉佐野市・田尻町モデル</a:t>
                      </a:r>
                    </a:p>
                  </a:txBody>
                  <a:tcPr/>
                </a:tc>
                <a:tc>
                  <a:txBody>
                    <a:bodyPr/>
                    <a:lstStyle/>
                    <a:p>
                      <a:r>
                        <a:rPr kumimoji="1" lang="ja-JP" altLang="en-US" sz="1400" b="0" dirty="0">
                          <a:solidFill>
                            <a:schemeClr val="tx1">
                              <a:lumMod val="95000"/>
                              <a:lumOff val="5000"/>
                            </a:schemeClr>
                          </a:solidFill>
                          <a:latin typeface="+mn-ea"/>
                          <a:ea typeface="+mn-ea"/>
                        </a:rPr>
                        <a:t>豊中市モデル</a:t>
                      </a:r>
                    </a:p>
                  </a:txBody>
                  <a:tcPr/>
                </a:tc>
                <a:extLst>
                  <a:ext uri="{0D108BD9-81ED-4DB2-BD59-A6C34878D82A}">
                    <a16:rowId xmlns:a16="http://schemas.microsoft.com/office/drawing/2014/main" val="2481028146"/>
                  </a:ext>
                </a:extLst>
              </a:tr>
              <a:tr h="370840">
                <a:tc>
                  <a:txBody>
                    <a:bodyPr/>
                    <a:lstStyle/>
                    <a:p>
                      <a:r>
                        <a:rPr kumimoji="1" lang="ja-JP" altLang="en-US" sz="1400" b="0" dirty="0">
                          <a:solidFill>
                            <a:schemeClr val="tx1">
                              <a:lumMod val="95000"/>
                              <a:lumOff val="5000"/>
                            </a:schemeClr>
                          </a:solidFill>
                          <a:latin typeface="+mn-ea"/>
                          <a:ea typeface="+mn-ea"/>
                        </a:rPr>
                        <a:t>抽出した地域課題</a:t>
                      </a:r>
                    </a:p>
                  </a:txBody>
                  <a:tcPr/>
                </a:tc>
                <a:tc>
                  <a:txBody>
                    <a:bodyPr/>
                    <a:lstStyle/>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chemeClr val="tx1">
                              <a:lumMod val="95000"/>
                              <a:lumOff val="5000"/>
                            </a:schemeClr>
                          </a:solidFill>
                          <a:effectLst/>
                          <a:uLnTx/>
                          <a:uFillTx/>
                          <a:latin typeface="+mn-ea"/>
                          <a:ea typeface="+mn-ea"/>
                          <a:cs typeface="Times New Roman" panose="02020603050405020304" pitchFamily="18" charset="0"/>
                        </a:rPr>
                        <a:t>・行動障がいや障がい特性についての地域の理解が不十分。</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chemeClr val="tx1">
                              <a:lumMod val="95000"/>
                              <a:lumOff val="5000"/>
                            </a:schemeClr>
                          </a:solidFill>
                          <a:effectLst/>
                          <a:uLnTx/>
                          <a:uFillTx/>
                          <a:latin typeface="+mn-ea"/>
                          <a:ea typeface="+mn-ea"/>
                          <a:cs typeface="Times New Roman" panose="02020603050405020304" pitchFamily="18" charset="0"/>
                        </a:rPr>
                        <a:t>・専門的な見立てや支援ができる事業所があるが、利用者が集中。</a:t>
                      </a: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chemeClr val="tx1">
                              <a:lumMod val="95000"/>
                              <a:lumOff val="5000"/>
                            </a:schemeClr>
                          </a:solidFill>
                          <a:effectLst/>
                          <a:uLnTx/>
                          <a:uFillTx/>
                          <a:latin typeface="+mn-ea"/>
                          <a:ea typeface="+mn-ea"/>
                          <a:cs typeface="Times New Roman" panose="02020603050405020304" pitchFamily="18" charset="0"/>
                        </a:rPr>
                        <a:t>・家族が孤立している。</a:t>
                      </a: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chemeClr val="tx1">
                              <a:lumMod val="95000"/>
                              <a:lumOff val="5000"/>
                            </a:schemeClr>
                          </a:solidFill>
                          <a:effectLst/>
                          <a:uLnTx/>
                          <a:uFillTx/>
                          <a:latin typeface="+mn-ea"/>
                          <a:ea typeface="+mn-ea"/>
                          <a:cs typeface="Times New Roman" panose="02020603050405020304" pitchFamily="18" charset="0"/>
                        </a:rPr>
                        <a:t>・本人の思いをくみ取れているか。</a:t>
                      </a:r>
                      <a:endParaRPr kumimoji="1" lang="en-US" altLang="ja-JP" sz="1400" b="0" dirty="0">
                        <a:solidFill>
                          <a:schemeClr val="tx1">
                            <a:lumMod val="95000"/>
                            <a:lumOff val="5000"/>
                          </a:schemeClr>
                        </a:solidFill>
                        <a:latin typeface="+mn-ea"/>
                        <a:ea typeface="+mn-ea"/>
                      </a:endParaRPr>
                    </a:p>
                  </a:txBody>
                  <a:tcPr/>
                </a:tc>
                <a:tc>
                  <a:txBody>
                    <a:bodyPr/>
                    <a:lstStyle/>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chemeClr val="tx1">
                              <a:lumMod val="95000"/>
                              <a:lumOff val="5000"/>
                            </a:schemeClr>
                          </a:solidFill>
                          <a:effectLst/>
                          <a:uLnTx/>
                          <a:uFillTx/>
                          <a:latin typeface="+mn-ea"/>
                          <a:ea typeface="+mn-ea"/>
                          <a:cs typeface="Times New Roman" panose="02020603050405020304" pitchFamily="18" charset="0"/>
                        </a:rPr>
                        <a:t>・利用者本人に対する先を見据えた支援や意思決定支援のためのキーパーソンが必要。</a:t>
                      </a:r>
                    </a:p>
                    <a:p>
                      <a:pPr marL="133350" marR="0" lvl="0" indent="-13335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chemeClr val="tx1">
                              <a:lumMod val="95000"/>
                              <a:lumOff val="5000"/>
                            </a:schemeClr>
                          </a:solidFill>
                          <a:effectLst/>
                          <a:uLnTx/>
                          <a:uFillTx/>
                          <a:latin typeface="+mn-ea"/>
                          <a:ea typeface="+mn-ea"/>
                          <a:cs typeface="Times New Roman" panose="02020603050405020304" pitchFamily="18" charset="0"/>
                        </a:rPr>
                        <a:t>・支援者や家族の高齢化等に伴う負担増に対する家族支援等バックアップ体制の構築が困難。</a:t>
                      </a:r>
                    </a:p>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chemeClr val="tx1">
                              <a:lumMod val="95000"/>
                              <a:lumOff val="5000"/>
                            </a:schemeClr>
                          </a:solidFill>
                          <a:effectLst/>
                          <a:uLnTx/>
                          <a:uFillTx/>
                          <a:latin typeface="+mn-ea"/>
                          <a:ea typeface="+mn-ea"/>
                          <a:cs typeface="Times New Roman" panose="02020603050405020304" pitchFamily="18" charset="0"/>
                        </a:rPr>
                        <a:t>・医療との連携が必要。支援者の負担増。</a:t>
                      </a:r>
                    </a:p>
                  </a:txBody>
                  <a:tcPr/>
                </a:tc>
                <a:extLst>
                  <a:ext uri="{0D108BD9-81ED-4DB2-BD59-A6C34878D82A}">
                    <a16:rowId xmlns:a16="http://schemas.microsoft.com/office/drawing/2014/main" val="3676188594"/>
                  </a:ext>
                </a:extLst>
              </a:tr>
              <a:tr h="370840">
                <a:tc>
                  <a:txBody>
                    <a:bodyPr/>
                    <a:lstStyle/>
                    <a:p>
                      <a:r>
                        <a:rPr kumimoji="1" lang="ja-JP" altLang="en-US" sz="1400" b="0" dirty="0">
                          <a:solidFill>
                            <a:schemeClr val="tx1">
                              <a:lumMod val="95000"/>
                              <a:lumOff val="5000"/>
                            </a:schemeClr>
                          </a:solidFill>
                          <a:latin typeface="+mn-ea"/>
                          <a:ea typeface="+mn-ea"/>
                        </a:rPr>
                        <a:t>協議の場の役割整理</a:t>
                      </a:r>
                    </a:p>
                  </a:txBody>
                  <a:tcPr/>
                </a:tc>
                <a:tc>
                  <a:txBody>
                    <a:bodyPr/>
                    <a:lstStyle/>
                    <a:p>
                      <a:pPr indent="133350" algn="just"/>
                      <a:r>
                        <a:rPr lang="ja-JP" altLang="ja-JP" sz="1400" b="0" kern="100" dirty="0">
                          <a:solidFill>
                            <a:schemeClr val="tx1">
                              <a:lumMod val="95000"/>
                              <a:lumOff val="5000"/>
                            </a:schemeClr>
                          </a:solidFill>
                          <a:effectLst/>
                          <a:latin typeface="+mn-ea"/>
                          <a:ea typeface="+mn-ea"/>
                          <a:cs typeface="Times New Roman" panose="02020603050405020304" pitchFamily="18" charset="0"/>
                        </a:rPr>
                        <a:t>本人を中心とした支援体制の中で出た課題を吸い上げるという意識を持ち、支援者だれもが協議の場に様々な課題を持ち寄りやすくする機運醸成が必要。</a:t>
                      </a:r>
                      <a:endParaRPr lang="en-US" altLang="ja-JP" sz="1400" b="0" kern="100" dirty="0">
                        <a:solidFill>
                          <a:schemeClr val="tx1">
                            <a:lumMod val="95000"/>
                            <a:lumOff val="5000"/>
                          </a:schemeClr>
                        </a:solidFill>
                        <a:effectLst/>
                        <a:latin typeface="+mn-ea"/>
                        <a:ea typeface="+mn-ea"/>
                        <a:cs typeface="Times New Roman" panose="02020603050405020304" pitchFamily="18" charset="0"/>
                      </a:endParaRPr>
                    </a:p>
                    <a:p>
                      <a:pPr indent="133350" algn="just"/>
                      <a:r>
                        <a:rPr lang="ja-JP" altLang="ja-JP" sz="1400" b="0" kern="100" dirty="0">
                          <a:solidFill>
                            <a:schemeClr val="tx1">
                              <a:lumMod val="95000"/>
                              <a:lumOff val="5000"/>
                            </a:schemeClr>
                          </a:solidFill>
                          <a:effectLst/>
                          <a:latin typeface="+mn-ea"/>
                          <a:ea typeface="+mn-ea"/>
                          <a:cs typeface="Times New Roman" panose="02020603050405020304" pitchFamily="18" charset="0"/>
                        </a:rPr>
                        <a:t>解決に向けた手法を客観的かつ建設的な視点から継続して相互に検討するための場の提供や仕組みづくりが必要。</a:t>
                      </a:r>
                    </a:p>
                    <a:p>
                      <a:pPr indent="133350" algn="just"/>
                      <a:r>
                        <a:rPr lang="ja-JP" altLang="ja-JP" sz="1400" b="0" kern="100" dirty="0">
                          <a:solidFill>
                            <a:schemeClr val="tx1">
                              <a:lumMod val="95000"/>
                              <a:lumOff val="5000"/>
                            </a:schemeClr>
                          </a:solidFill>
                          <a:effectLst/>
                          <a:latin typeface="+mn-ea"/>
                          <a:ea typeface="+mn-ea"/>
                          <a:cs typeface="Times New Roman" panose="02020603050405020304" pitchFamily="18" charset="0"/>
                        </a:rPr>
                        <a:t>また、新規事業所や支援者に対する意識醸成のための機会づくりが必要。</a:t>
                      </a:r>
                      <a:endParaRPr lang="en-US" altLang="ja-JP" sz="1400" b="0" kern="100" dirty="0">
                        <a:solidFill>
                          <a:schemeClr val="tx1">
                            <a:lumMod val="95000"/>
                            <a:lumOff val="5000"/>
                          </a:schemeClr>
                        </a:solidFill>
                        <a:effectLst/>
                        <a:latin typeface="+mn-ea"/>
                        <a:ea typeface="+mn-ea"/>
                        <a:cs typeface="Times New Roman" panose="02020603050405020304" pitchFamily="18" charset="0"/>
                      </a:endParaRPr>
                    </a:p>
                  </a:txBody>
                  <a:tcPr/>
                </a:tc>
                <a:tc>
                  <a:txBody>
                    <a:bodyPr/>
                    <a:lstStyle/>
                    <a:p>
                      <a:pPr algn="just"/>
                      <a:r>
                        <a:rPr lang="ja-JP" altLang="en-US" sz="1400" kern="100" dirty="0">
                          <a:latin typeface="+mn-ea"/>
                          <a:cs typeface="Times New Roman" panose="02020603050405020304" pitchFamily="18" charset="0"/>
                        </a:rPr>
                        <a:t>　抽出した課題に対して、協議の場において、以下の視点で支援方策を検討していくことが必要。</a:t>
                      </a:r>
                      <a:endParaRPr lang="ja-JP" altLang="ja-JP" sz="1400" kern="100" dirty="0">
                        <a:effectLst/>
                        <a:latin typeface="+mn-ea"/>
                        <a:cs typeface="Times New Roman" panose="02020603050405020304" pitchFamily="18" charset="0"/>
                      </a:endParaRPr>
                    </a:p>
                    <a:p>
                      <a:r>
                        <a:rPr lang="ja-JP" altLang="en-US" sz="1400" dirty="0">
                          <a:latin typeface="+mn-ea"/>
                        </a:rPr>
                        <a:t>・幅広い家族のバックアップの仕組みづくり。</a:t>
                      </a:r>
                      <a:endParaRPr lang="en-US" altLang="ja-JP" sz="1400" dirty="0">
                        <a:latin typeface="+mn-ea"/>
                      </a:endParaRPr>
                    </a:p>
                    <a:p>
                      <a:r>
                        <a:rPr lang="ja-JP" altLang="en-US" sz="1400" dirty="0">
                          <a:latin typeface="+mn-ea"/>
                        </a:rPr>
                        <a:t>・本人主体の支援を組み立てるキーパーソン、幅広い支援者</a:t>
                      </a:r>
                      <a:endParaRPr lang="en-US" altLang="ja-JP" sz="1400" dirty="0">
                        <a:latin typeface="+mn-ea"/>
                      </a:endParaRPr>
                    </a:p>
                    <a:p>
                      <a:r>
                        <a:rPr lang="ja-JP" altLang="en-US" sz="1400" dirty="0">
                          <a:latin typeface="+mn-ea"/>
                        </a:rPr>
                        <a:t>　の育成。</a:t>
                      </a:r>
                      <a:endParaRPr lang="en-US" altLang="ja-JP" sz="1400" dirty="0">
                        <a:latin typeface="+mn-ea"/>
                      </a:endParaRPr>
                    </a:p>
                    <a:p>
                      <a:r>
                        <a:rPr lang="ja-JP" altLang="en-US" sz="1400" dirty="0">
                          <a:latin typeface="+mn-ea"/>
                        </a:rPr>
                        <a:t>・医療機関との連携の整理</a:t>
                      </a:r>
                      <a:endParaRPr lang="en-US" altLang="ja-JP" sz="1400" dirty="0">
                        <a:latin typeface="+mn-ea"/>
                      </a:endParaRPr>
                    </a:p>
                    <a:p>
                      <a:endParaRPr kumimoji="1" lang="en-US" altLang="ja-JP" sz="1400" b="0" dirty="0">
                        <a:solidFill>
                          <a:schemeClr val="tx1">
                            <a:lumMod val="95000"/>
                            <a:lumOff val="5000"/>
                          </a:schemeClr>
                        </a:solidFill>
                        <a:latin typeface="+mn-ea"/>
                        <a:ea typeface="+mn-ea"/>
                      </a:endParaRPr>
                    </a:p>
                    <a:p>
                      <a:r>
                        <a:rPr kumimoji="1" lang="ja-JP" altLang="en-US" sz="1400" b="0" dirty="0">
                          <a:solidFill>
                            <a:schemeClr val="tx1">
                              <a:lumMod val="95000"/>
                              <a:lumOff val="5000"/>
                            </a:schemeClr>
                          </a:solidFill>
                          <a:latin typeface="+mn-ea"/>
                          <a:ea typeface="+mn-ea"/>
                        </a:rPr>
                        <a:t>　また、課題整理に際しては、市内に調査範囲を広げて、課題精査を行っていくことも必要。</a:t>
                      </a:r>
                    </a:p>
                  </a:txBody>
                  <a:tcPr/>
                </a:tc>
                <a:extLst>
                  <a:ext uri="{0D108BD9-81ED-4DB2-BD59-A6C34878D82A}">
                    <a16:rowId xmlns:a16="http://schemas.microsoft.com/office/drawing/2014/main" val="1970745852"/>
                  </a:ext>
                </a:extLst>
              </a:tr>
              <a:tr h="370840">
                <a:tc>
                  <a:txBody>
                    <a:bodyPr/>
                    <a:lstStyle/>
                    <a:p>
                      <a:r>
                        <a:rPr kumimoji="1" lang="ja-JP" altLang="en-US" sz="1400" b="0" dirty="0">
                          <a:solidFill>
                            <a:schemeClr val="tx1">
                              <a:lumMod val="95000"/>
                              <a:lumOff val="5000"/>
                            </a:schemeClr>
                          </a:solidFill>
                          <a:latin typeface="+mn-ea"/>
                          <a:ea typeface="+mn-ea"/>
                        </a:rPr>
                        <a:t>検討後の取組み</a:t>
                      </a:r>
                    </a:p>
                  </a:txBody>
                  <a:tcPr/>
                </a:tc>
                <a:tc>
                  <a:txBody>
                    <a:bodyPr/>
                    <a:lstStyle/>
                    <a:p>
                      <a:r>
                        <a:rPr lang="ja-JP" altLang="en-US" sz="1400" b="0" dirty="0">
                          <a:solidFill>
                            <a:schemeClr val="tx1">
                              <a:lumMod val="95000"/>
                              <a:lumOff val="5000"/>
                            </a:schemeClr>
                          </a:solidFill>
                          <a:latin typeface="+mn-ea"/>
                          <a:ea typeface="+mn-ea"/>
                        </a:rPr>
                        <a:t>　</a:t>
                      </a:r>
                      <a:r>
                        <a:rPr lang="ja-JP" altLang="en-US" sz="1400" b="0" dirty="0" smtClean="0">
                          <a:solidFill>
                            <a:schemeClr val="tx1">
                              <a:lumMod val="95000"/>
                              <a:lumOff val="5000"/>
                            </a:schemeClr>
                          </a:solidFill>
                          <a:latin typeface="+mn-ea"/>
                          <a:ea typeface="+mn-ea"/>
                        </a:rPr>
                        <a:t>市内中学校</a:t>
                      </a:r>
                      <a:r>
                        <a:rPr lang="ja-JP" altLang="ja-JP" sz="1400" b="0" dirty="0" smtClean="0">
                          <a:solidFill>
                            <a:schemeClr val="tx1">
                              <a:lumMod val="95000"/>
                              <a:lumOff val="5000"/>
                            </a:schemeClr>
                          </a:solidFill>
                          <a:latin typeface="+mn-ea"/>
                          <a:ea typeface="+mn-ea"/>
                        </a:rPr>
                        <a:t>圏域</a:t>
                      </a:r>
                      <a:r>
                        <a:rPr lang="ja-JP" altLang="en-US" sz="1400" b="0" dirty="0">
                          <a:solidFill>
                            <a:schemeClr val="tx1">
                              <a:lumMod val="95000"/>
                              <a:lumOff val="5000"/>
                            </a:schemeClr>
                          </a:solidFill>
                          <a:latin typeface="+mn-ea"/>
                          <a:ea typeface="+mn-ea"/>
                        </a:rPr>
                        <a:t>ごとに地域型</a:t>
                      </a:r>
                      <a:r>
                        <a:rPr lang="ja-JP" altLang="ja-JP" sz="1400" b="0" dirty="0">
                          <a:solidFill>
                            <a:schemeClr val="tx1">
                              <a:lumMod val="95000"/>
                              <a:lumOff val="5000"/>
                            </a:schemeClr>
                          </a:solidFill>
                          <a:latin typeface="+mn-ea"/>
                          <a:ea typeface="+mn-ea"/>
                        </a:rPr>
                        <a:t>包括支援センターを配置。</a:t>
                      </a:r>
                      <a:r>
                        <a:rPr lang="ja-JP" altLang="en-US" sz="1400" b="0" dirty="0">
                          <a:solidFill>
                            <a:schemeClr val="tx1">
                              <a:lumMod val="95000"/>
                              <a:lumOff val="5000"/>
                            </a:schemeClr>
                          </a:solidFill>
                          <a:latin typeface="+mn-ea"/>
                          <a:ea typeface="+mn-ea"/>
                        </a:rPr>
                        <a:t>地域型</a:t>
                      </a:r>
                      <a:r>
                        <a:rPr lang="ja-JP" altLang="ja-JP" sz="1400" b="0" dirty="0">
                          <a:solidFill>
                            <a:schemeClr val="tx1">
                              <a:lumMod val="95000"/>
                              <a:lumOff val="5000"/>
                            </a:schemeClr>
                          </a:solidFill>
                          <a:latin typeface="+mn-ea"/>
                          <a:ea typeface="+mn-ea"/>
                        </a:rPr>
                        <a:t>包括支援センター</a:t>
                      </a:r>
                      <a:r>
                        <a:rPr lang="ja-JP" altLang="en-US" sz="1400" b="0" dirty="0">
                          <a:solidFill>
                            <a:schemeClr val="tx1">
                              <a:lumMod val="95000"/>
                              <a:lumOff val="5000"/>
                            </a:schemeClr>
                          </a:solidFill>
                          <a:latin typeface="+mn-ea"/>
                          <a:ea typeface="+mn-ea"/>
                        </a:rPr>
                        <a:t>にて</a:t>
                      </a:r>
                      <a:r>
                        <a:rPr lang="ja-JP" altLang="ja-JP" sz="1400" b="0" dirty="0">
                          <a:solidFill>
                            <a:schemeClr val="tx1">
                              <a:lumMod val="95000"/>
                              <a:lumOff val="5000"/>
                            </a:schemeClr>
                          </a:solidFill>
                          <a:latin typeface="+mn-ea"/>
                          <a:ea typeface="+mn-ea"/>
                        </a:rPr>
                        <a:t>多種の福祉相談をワンストップで受け、</a:t>
                      </a:r>
                      <a:r>
                        <a:rPr lang="ja-JP" altLang="en-US" sz="1400" b="0" dirty="0">
                          <a:solidFill>
                            <a:schemeClr val="tx1">
                              <a:lumMod val="95000"/>
                              <a:lumOff val="5000"/>
                            </a:schemeClr>
                          </a:solidFill>
                          <a:latin typeface="+mn-ea"/>
                          <a:ea typeface="+mn-ea"/>
                        </a:rPr>
                        <a:t>支援困難なケース等では</a:t>
                      </a:r>
                      <a:r>
                        <a:rPr lang="ja-JP" altLang="ja-JP" sz="1400" b="0" dirty="0">
                          <a:solidFill>
                            <a:schemeClr val="tx1">
                              <a:lumMod val="95000"/>
                              <a:lumOff val="5000"/>
                            </a:schemeClr>
                          </a:solidFill>
                          <a:latin typeface="+mn-ea"/>
                          <a:ea typeface="+mn-ea"/>
                        </a:rPr>
                        <a:t>基幹</a:t>
                      </a:r>
                      <a:r>
                        <a:rPr lang="ja-JP" altLang="en-US" sz="1400" b="0" dirty="0">
                          <a:solidFill>
                            <a:schemeClr val="tx1">
                              <a:lumMod val="95000"/>
                              <a:lumOff val="5000"/>
                            </a:schemeClr>
                          </a:solidFill>
                          <a:latin typeface="+mn-ea"/>
                          <a:ea typeface="+mn-ea"/>
                        </a:rPr>
                        <a:t>型</a:t>
                      </a:r>
                      <a:r>
                        <a:rPr lang="ja-JP" altLang="ja-JP" sz="1400" b="0" dirty="0">
                          <a:solidFill>
                            <a:schemeClr val="tx1">
                              <a:lumMod val="95000"/>
                              <a:lumOff val="5000"/>
                            </a:schemeClr>
                          </a:solidFill>
                          <a:latin typeface="+mn-ea"/>
                          <a:ea typeface="+mn-ea"/>
                        </a:rPr>
                        <a:t>包括支援センター</a:t>
                      </a:r>
                      <a:r>
                        <a:rPr lang="ja-JP" altLang="en-US" sz="1400" b="0" dirty="0">
                          <a:solidFill>
                            <a:schemeClr val="tx1">
                              <a:lumMod val="95000"/>
                              <a:lumOff val="5000"/>
                            </a:schemeClr>
                          </a:solidFill>
                          <a:latin typeface="+mn-ea"/>
                          <a:ea typeface="+mn-ea"/>
                        </a:rPr>
                        <a:t>と連携している。また、</a:t>
                      </a:r>
                      <a:r>
                        <a:rPr lang="ja-JP" altLang="ja-JP" sz="1400" b="0" dirty="0">
                          <a:solidFill>
                            <a:schemeClr val="tx1">
                              <a:lumMod val="95000"/>
                              <a:lumOff val="5000"/>
                            </a:schemeClr>
                          </a:solidFill>
                          <a:latin typeface="+mn-ea"/>
                          <a:ea typeface="+mn-ea"/>
                        </a:rPr>
                        <a:t>各</a:t>
                      </a:r>
                      <a:r>
                        <a:rPr lang="ja-JP" altLang="en-US" sz="1400" b="0" dirty="0">
                          <a:solidFill>
                            <a:schemeClr val="tx1">
                              <a:lumMod val="95000"/>
                              <a:lumOff val="5000"/>
                            </a:schemeClr>
                          </a:solidFill>
                          <a:latin typeface="+mn-ea"/>
                          <a:ea typeface="+mn-ea"/>
                        </a:rPr>
                        <a:t>地域型</a:t>
                      </a:r>
                      <a:r>
                        <a:rPr lang="ja-JP" altLang="ja-JP" sz="1400" b="0" dirty="0">
                          <a:solidFill>
                            <a:schemeClr val="tx1">
                              <a:lumMod val="95000"/>
                              <a:lumOff val="5000"/>
                            </a:schemeClr>
                          </a:solidFill>
                          <a:latin typeface="+mn-ea"/>
                          <a:ea typeface="+mn-ea"/>
                        </a:rPr>
                        <a:t>包括支援センターの情報を集約し、</a:t>
                      </a:r>
                      <a:r>
                        <a:rPr lang="ja-JP" altLang="en-US" sz="1400" b="0" dirty="0">
                          <a:solidFill>
                            <a:schemeClr val="tx1">
                              <a:lumMod val="95000"/>
                              <a:lumOff val="5000"/>
                            </a:schemeClr>
                          </a:solidFill>
                          <a:latin typeface="+mn-ea"/>
                          <a:ea typeface="+mn-ea"/>
                        </a:rPr>
                        <a:t>自立支援協議会内の連絡会にて、</a:t>
                      </a:r>
                      <a:r>
                        <a:rPr lang="ja-JP" altLang="ja-JP" sz="1400" b="0" dirty="0" smtClean="0">
                          <a:solidFill>
                            <a:schemeClr val="tx1">
                              <a:lumMod val="95000"/>
                              <a:lumOff val="5000"/>
                            </a:schemeClr>
                          </a:solidFill>
                          <a:latin typeface="+mn-ea"/>
                          <a:ea typeface="+mn-ea"/>
                        </a:rPr>
                        <a:t>課題</a:t>
                      </a:r>
                      <a:r>
                        <a:rPr lang="ja-JP" altLang="en-US" sz="1400" b="0" dirty="0" smtClean="0">
                          <a:solidFill>
                            <a:schemeClr val="tx1">
                              <a:lumMod val="95000"/>
                              <a:lumOff val="5000"/>
                            </a:schemeClr>
                          </a:solidFill>
                          <a:latin typeface="+mn-ea"/>
                          <a:ea typeface="+mn-ea"/>
                        </a:rPr>
                        <a:t>整理を行えるよう検討している。</a:t>
                      </a:r>
                      <a:endParaRPr lang="en-US" altLang="ja-JP" sz="1400" b="0" dirty="0">
                        <a:solidFill>
                          <a:schemeClr val="tx1">
                            <a:lumMod val="95000"/>
                            <a:lumOff val="5000"/>
                          </a:schemeClr>
                        </a:solidFill>
                        <a:latin typeface="+mn-ea"/>
                        <a:ea typeface="+mn-ea"/>
                      </a:endParaRPr>
                    </a:p>
                  </a:txBody>
                  <a:tcPr/>
                </a:tc>
                <a:tc>
                  <a:txBody>
                    <a:bodyPr/>
                    <a:lstStyle/>
                    <a:p>
                      <a:r>
                        <a:rPr lang="ja-JP" altLang="en-US" sz="1400" b="0" dirty="0">
                          <a:solidFill>
                            <a:schemeClr val="tx1">
                              <a:lumMod val="95000"/>
                              <a:lumOff val="5000"/>
                            </a:schemeClr>
                          </a:solidFill>
                          <a:latin typeface="+mn-ea"/>
                          <a:ea typeface="+mn-ea"/>
                        </a:rPr>
                        <a:t>　自立支援協議会地域検討部会にて、地域生活支援拠点が強度行動障がい支援の中心機関となることを想定し、コーディネーター機能を担うこと、必要な資源等の開発の方向等について、検討するよう進展してきている。引き続き、上記をテーマに、市内に調査対象を広げて、必要性を精査。具体的な方策について、整理していく方向で展開している。</a:t>
                      </a:r>
                      <a:endParaRPr kumimoji="1" lang="ja-JP" altLang="en-US" sz="1400" b="0" dirty="0">
                        <a:solidFill>
                          <a:schemeClr val="tx1">
                            <a:lumMod val="95000"/>
                            <a:lumOff val="5000"/>
                          </a:schemeClr>
                        </a:solidFill>
                        <a:latin typeface="+mn-ea"/>
                        <a:ea typeface="+mn-ea"/>
                      </a:endParaRPr>
                    </a:p>
                  </a:txBody>
                  <a:tcPr/>
                </a:tc>
                <a:extLst>
                  <a:ext uri="{0D108BD9-81ED-4DB2-BD59-A6C34878D82A}">
                    <a16:rowId xmlns:a16="http://schemas.microsoft.com/office/drawing/2014/main" val="3001640853"/>
                  </a:ext>
                </a:extLst>
              </a:tr>
            </a:tbl>
          </a:graphicData>
        </a:graphic>
      </p:graphicFrame>
      <p:sp>
        <p:nvSpPr>
          <p:cNvPr id="8" name="矢印: 上向き折線 7">
            <a:extLst>
              <a:ext uri="{FF2B5EF4-FFF2-40B4-BE49-F238E27FC236}">
                <a16:creationId xmlns:a16="http://schemas.microsoft.com/office/drawing/2014/main" id="{77879A7B-7223-4D93-8264-FB0001880E90}"/>
              </a:ext>
            </a:extLst>
          </p:cNvPr>
          <p:cNvSpPr/>
          <p:nvPr/>
        </p:nvSpPr>
        <p:spPr>
          <a:xfrm rot="5400000">
            <a:off x="2592405" y="4619581"/>
            <a:ext cx="526094" cy="3145714"/>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 name="四角形: 角を丸くする 8">
            <a:extLst>
              <a:ext uri="{FF2B5EF4-FFF2-40B4-BE49-F238E27FC236}">
                <a16:creationId xmlns:a16="http://schemas.microsoft.com/office/drawing/2014/main" id="{7514E20B-E174-44CC-BADA-36131234C5DD}"/>
              </a:ext>
            </a:extLst>
          </p:cNvPr>
          <p:cNvSpPr/>
          <p:nvPr/>
        </p:nvSpPr>
        <p:spPr>
          <a:xfrm>
            <a:off x="4428309" y="6087133"/>
            <a:ext cx="6826351" cy="538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lumMod val="95000"/>
                    <a:lumOff val="5000"/>
                  </a:schemeClr>
                </a:solidFill>
                <a:latin typeface="+mn-ea"/>
              </a:rPr>
              <a:t>地域の体制を生かして、中心機関を設定。</a:t>
            </a:r>
            <a:endParaRPr kumimoji="1" lang="en-US" altLang="ja-JP" dirty="0">
              <a:solidFill>
                <a:schemeClr val="tx1">
                  <a:lumMod val="95000"/>
                  <a:lumOff val="5000"/>
                </a:schemeClr>
              </a:solidFill>
              <a:latin typeface="+mn-ea"/>
            </a:endParaRPr>
          </a:p>
          <a:p>
            <a:pPr algn="ctr"/>
            <a:r>
              <a:rPr kumimoji="1" lang="ja-JP" altLang="en-US" dirty="0">
                <a:solidFill>
                  <a:schemeClr val="tx1">
                    <a:lumMod val="95000"/>
                    <a:lumOff val="5000"/>
                  </a:schemeClr>
                </a:solidFill>
                <a:latin typeface="+mn-ea"/>
              </a:rPr>
              <a:t>キーワードは本人を中心とした支援体制を構築する。</a:t>
            </a:r>
          </a:p>
        </p:txBody>
      </p:sp>
      <p:sp>
        <p:nvSpPr>
          <p:cNvPr id="3" name="スライド番号プレースホルダー 2"/>
          <p:cNvSpPr>
            <a:spLocks noGrp="1"/>
          </p:cNvSpPr>
          <p:nvPr>
            <p:ph type="sldNum" sz="quarter" idx="12"/>
          </p:nvPr>
        </p:nvSpPr>
        <p:spPr/>
        <p:txBody>
          <a:bodyPr/>
          <a:lstStyle/>
          <a:p>
            <a:fld id="{5EBFC8BC-B1AE-419F-8DF4-AA7267068C54}" type="slidenum">
              <a:rPr kumimoji="1" lang="ja-JP" altLang="en-US" smtClean="0">
                <a:latin typeface="+mn-ea"/>
              </a:rPr>
              <a:t>20</a:t>
            </a:fld>
            <a:endParaRPr kumimoji="1" lang="ja-JP" altLang="en-US">
              <a:latin typeface="+mn-ea"/>
            </a:endParaRPr>
          </a:p>
        </p:txBody>
      </p:sp>
    </p:spTree>
    <p:extLst>
      <p:ext uri="{BB962C8B-B14F-4D97-AF65-F5344CB8AC3E}">
        <p14:creationId xmlns:p14="http://schemas.microsoft.com/office/powerpoint/2010/main" val="2570358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278A3C5-395A-459C-8905-858FF081B9C5}"/>
              </a:ext>
            </a:extLst>
          </p:cNvPr>
          <p:cNvSpPr/>
          <p:nvPr/>
        </p:nvSpPr>
        <p:spPr>
          <a:xfrm>
            <a:off x="531629" y="1932926"/>
            <a:ext cx="11089758" cy="49250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テキスト ボックス 24">
            <a:extLst>
              <a:ext uri="{FF2B5EF4-FFF2-40B4-BE49-F238E27FC236}">
                <a16:creationId xmlns:a16="http://schemas.microsoft.com/office/drawing/2014/main" id="{278026F5-6C5D-406D-9F26-95A25C9621E2}"/>
              </a:ext>
            </a:extLst>
          </p:cNvPr>
          <p:cNvSpPr txBox="1"/>
          <p:nvPr/>
        </p:nvSpPr>
        <p:spPr>
          <a:xfrm>
            <a:off x="301149" y="522821"/>
            <a:ext cx="11320237" cy="523220"/>
          </a:xfrm>
          <a:prstGeom prst="rect">
            <a:avLst/>
          </a:prstGeom>
          <a:noFill/>
        </p:spPr>
        <p:txBody>
          <a:bodyPr wrap="square">
            <a:spAutoFit/>
          </a:bodyPr>
          <a:lstStyle/>
          <a:p>
            <a:r>
              <a:rPr lang="ja-JP" altLang="en-US" sz="1400" dirty="0">
                <a:effectLst/>
                <a:latin typeface="+mn-ea"/>
                <a:cs typeface="Times New Roman" panose="02020603050405020304" pitchFamily="18" charset="0"/>
              </a:rPr>
              <a:t>（１）</a:t>
            </a:r>
            <a:r>
              <a:rPr lang="ja-JP" altLang="ja-JP" sz="1400" dirty="0">
                <a:effectLst/>
                <a:latin typeface="+mn-ea"/>
                <a:cs typeface="Times New Roman" panose="02020603050405020304" pitchFamily="18" charset="0"/>
              </a:rPr>
              <a:t>地域連携を構築するためのフロー図</a:t>
            </a:r>
            <a:endParaRPr lang="en-US" altLang="ja-JP" sz="1400" dirty="0">
              <a:effectLst/>
              <a:latin typeface="+mn-ea"/>
              <a:cs typeface="Times New Roman" panose="02020603050405020304" pitchFamily="18" charset="0"/>
            </a:endParaRPr>
          </a:p>
          <a:p>
            <a:r>
              <a:rPr lang="ja-JP" altLang="en-US" sz="1400" dirty="0">
                <a:latin typeface="+mn-ea"/>
                <a:cs typeface="Times New Roman" panose="02020603050405020304" pitchFamily="18" charset="0"/>
              </a:rPr>
              <a:t>　　　</a:t>
            </a:r>
            <a:r>
              <a:rPr lang="ja-JP" altLang="en-US" sz="1200" dirty="0">
                <a:effectLst/>
                <a:latin typeface="+mn-ea"/>
                <a:cs typeface="Times New Roman" panose="02020603050405020304" pitchFamily="18" charset="0"/>
              </a:rPr>
              <a:t>（</a:t>
            </a:r>
            <a:r>
              <a:rPr lang="ja-JP" altLang="ja-JP" sz="1200" kern="100" dirty="0">
                <a:latin typeface="+mn-ea"/>
                <a:cs typeface="Times New Roman" panose="02020603050405020304" pitchFamily="18" charset="0"/>
              </a:rPr>
              <a:t>今回のモデル市町での</a:t>
            </a:r>
            <a:r>
              <a:rPr lang="ja-JP" altLang="en-US" sz="1200" kern="100" dirty="0">
                <a:latin typeface="+mn-ea"/>
                <a:cs typeface="Times New Roman" panose="02020603050405020304" pitchFamily="18" charset="0"/>
              </a:rPr>
              <a:t>検討過程</a:t>
            </a:r>
            <a:r>
              <a:rPr lang="ja-JP" altLang="ja-JP" sz="1200" kern="100" dirty="0">
                <a:latin typeface="+mn-ea"/>
                <a:cs typeface="Times New Roman" panose="02020603050405020304" pitchFamily="18" charset="0"/>
              </a:rPr>
              <a:t>を参考</a:t>
            </a:r>
            <a:r>
              <a:rPr lang="ja-JP" altLang="en-US" sz="1200" kern="100" dirty="0">
                <a:latin typeface="+mn-ea"/>
                <a:cs typeface="Times New Roman" panose="02020603050405020304" pitchFamily="18" charset="0"/>
              </a:rPr>
              <a:t>に</a:t>
            </a:r>
            <a:r>
              <a:rPr lang="ja-JP" altLang="ja-JP" sz="1200" kern="100" dirty="0">
                <a:latin typeface="+mn-ea"/>
                <a:cs typeface="Times New Roman" panose="02020603050405020304" pitchFamily="18" charset="0"/>
              </a:rPr>
              <a:t>以下の</a:t>
            </a:r>
            <a:r>
              <a:rPr lang="ja-JP" altLang="en-US" sz="1200" kern="100" dirty="0">
                <a:latin typeface="+mn-ea"/>
                <a:cs typeface="Times New Roman" panose="02020603050405020304" pitchFamily="18" charset="0"/>
              </a:rPr>
              <a:t>流れで実施イメージを示し。各段階での</a:t>
            </a:r>
            <a:r>
              <a:rPr lang="ja-JP" altLang="en-US" sz="1200" kern="100" dirty="0" smtClean="0">
                <a:latin typeface="+mn-ea"/>
                <a:cs typeface="Times New Roman" panose="02020603050405020304" pitchFamily="18" charset="0"/>
              </a:rPr>
              <a:t>取組み</a:t>
            </a:r>
            <a:r>
              <a:rPr lang="ja-JP" altLang="en-US" sz="1200" kern="100" dirty="0">
                <a:latin typeface="+mn-ea"/>
                <a:cs typeface="Times New Roman" panose="02020603050405020304" pitchFamily="18" charset="0"/>
              </a:rPr>
              <a:t>について、順に説明する。）</a:t>
            </a:r>
            <a:endParaRPr lang="ja-JP" altLang="en-US" sz="1200" dirty="0">
              <a:latin typeface="+mn-ea"/>
            </a:endParaRPr>
          </a:p>
        </p:txBody>
      </p:sp>
      <p:sp>
        <p:nvSpPr>
          <p:cNvPr id="3" name="テキスト ボックス 2">
            <a:extLst>
              <a:ext uri="{FF2B5EF4-FFF2-40B4-BE49-F238E27FC236}">
                <a16:creationId xmlns:a16="http://schemas.microsoft.com/office/drawing/2014/main" id="{0E5F74CB-6F8F-4662-9315-32893ED877AF}"/>
              </a:ext>
            </a:extLst>
          </p:cNvPr>
          <p:cNvSpPr txBox="1"/>
          <p:nvPr/>
        </p:nvSpPr>
        <p:spPr>
          <a:xfrm>
            <a:off x="134408" y="146899"/>
            <a:ext cx="10517044" cy="369332"/>
          </a:xfrm>
          <a:prstGeom prst="rect">
            <a:avLst/>
          </a:prstGeom>
          <a:noFill/>
        </p:spPr>
        <p:txBody>
          <a:bodyPr wrap="square">
            <a:spAutoFit/>
          </a:bodyPr>
          <a:lstStyle/>
          <a:p>
            <a:pPr algn="just"/>
            <a:r>
              <a:rPr lang="ja-JP" altLang="ja-JP" kern="100" dirty="0">
                <a:effectLst/>
                <a:latin typeface="+mn-ea"/>
                <a:cs typeface="Times New Roman" panose="02020603050405020304" pitchFamily="18" charset="0"/>
              </a:rPr>
              <a:t>５　地域連携の構築に</a:t>
            </a:r>
            <a:r>
              <a:rPr lang="ja-JP" altLang="en-US" kern="100" dirty="0">
                <a:effectLst/>
                <a:latin typeface="+mn-ea"/>
                <a:cs typeface="Times New Roman" panose="02020603050405020304" pitchFamily="18" charset="0"/>
              </a:rPr>
              <a:t>向け</a:t>
            </a:r>
            <a:r>
              <a:rPr lang="ja-JP" altLang="ja-JP" kern="100" dirty="0">
                <a:effectLst/>
                <a:latin typeface="+mn-ea"/>
                <a:cs typeface="Times New Roman" panose="02020603050405020304" pitchFamily="18" charset="0"/>
              </a:rPr>
              <a:t>て</a:t>
            </a:r>
            <a:r>
              <a:rPr lang="ja-JP" altLang="en-US" kern="100" dirty="0">
                <a:effectLst/>
                <a:latin typeface="+mn-ea"/>
                <a:cs typeface="Times New Roman" panose="02020603050405020304" pitchFamily="18" charset="0"/>
              </a:rPr>
              <a:t>　　　　　　　</a:t>
            </a:r>
            <a:endParaRPr lang="ja-JP" altLang="ja-JP" kern="100" dirty="0">
              <a:effectLst/>
              <a:latin typeface="+mn-ea"/>
              <a:cs typeface="Times New Roman" panose="02020603050405020304" pitchFamily="18" charset="0"/>
            </a:endParaRPr>
          </a:p>
        </p:txBody>
      </p:sp>
      <p:sp>
        <p:nvSpPr>
          <p:cNvPr id="26" name="楕円 25">
            <a:extLst>
              <a:ext uri="{FF2B5EF4-FFF2-40B4-BE49-F238E27FC236}">
                <a16:creationId xmlns:a16="http://schemas.microsoft.com/office/drawing/2014/main" id="{B64AF8C7-B8A4-4115-A919-E01A4473726E}"/>
              </a:ext>
            </a:extLst>
          </p:cNvPr>
          <p:cNvSpPr/>
          <p:nvPr/>
        </p:nvSpPr>
        <p:spPr>
          <a:xfrm>
            <a:off x="1939131" y="1108482"/>
            <a:ext cx="7602278" cy="468347"/>
          </a:xfrm>
          <a:prstGeom prst="ellipse">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現在の地域体制での支援困難なケースがあり、</a:t>
            </a:r>
            <a:endParaRPr kumimoji="0" lang="ja-JP" altLang="en-US" sz="1050" b="0" i="0" u="none" strike="noStrike" kern="100" cap="none" spc="0" normalizeH="0" baseline="0" noProof="0">
              <a:ln>
                <a:noFill/>
              </a:ln>
              <a:solidFill>
                <a:sysClr val="window" lastClr="FFFFFF"/>
              </a:solidFill>
              <a:effectLst/>
              <a:uLnTx/>
              <a:uFillTx/>
              <a:latin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充実したサービス利用等が難しい。</a:t>
            </a:r>
            <a:endParaRPr kumimoji="0" lang="ja-JP" altLang="en-US" sz="1050" b="0" i="0" u="none" strike="noStrike" kern="100" cap="none" spc="0" normalizeH="0" baseline="0" noProof="0">
              <a:ln>
                <a:noFill/>
              </a:ln>
              <a:solidFill>
                <a:sysClr val="window" lastClr="FFFFFF"/>
              </a:solidFill>
              <a:effectLst/>
              <a:uLnTx/>
              <a:uFillTx/>
              <a:latin typeface="+mn-ea"/>
              <a:cs typeface="Times New Roman" panose="02020603050405020304" pitchFamily="18" charset="0"/>
            </a:endParaRPr>
          </a:p>
        </p:txBody>
      </p:sp>
      <p:sp>
        <p:nvSpPr>
          <p:cNvPr id="27" name="矢印: 下 26">
            <a:extLst>
              <a:ext uri="{FF2B5EF4-FFF2-40B4-BE49-F238E27FC236}">
                <a16:creationId xmlns:a16="http://schemas.microsoft.com/office/drawing/2014/main" id="{9AA95925-35D0-49F7-AB0C-91CBA40C5572}"/>
              </a:ext>
            </a:extLst>
          </p:cNvPr>
          <p:cNvSpPr/>
          <p:nvPr/>
        </p:nvSpPr>
        <p:spPr>
          <a:xfrm>
            <a:off x="7733065" y="5966838"/>
            <a:ext cx="485775" cy="558703"/>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mn-ea"/>
              <a:cs typeface="+mn-cs"/>
            </a:endParaRPr>
          </a:p>
        </p:txBody>
      </p:sp>
      <p:sp>
        <p:nvSpPr>
          <p:cNvPr id="28" name="テキスト ボックス 18">
            <a:extLst>
              <a:ext uri="{FF2B5EF4-FFF2-40B4-BE49-F238E27FC236}">
                <a16:creationId xmlns:a16="http://schemas.microsoft.com/office/drawing/2014/main" id="{89644CCA-78A1-494C-BF90-6A6A31812DC8}"/>
              </a:ext>
            </a:extLst>
          </p:cNvPr>
          <p:cNvSpPr txBox="1"/>
          <p:nvPr/>
        </p:nvSpPr>
        <p:spPr>
          <a:xfrm>
            <a:off x="3226777" y="2254081"/>
            <a:ext cx="5512759" cy="777323"/>
          </a:xfrm>
          <a:prstGeom prst="rect">
            <a:avLst/>
          </a:prstGeom>
          <a:solidFill>
            <a:sysClr val="window" lastClr="FFFFFF"/>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kern="100" dirty="0">
                <a:solidFill>
                  <a:sysClr val="windowText" lastClr="000000"/>
                </a:solidFill>
                <a:latin typeface="+mn-ea"/>
                <a:cs typeface="Times New Roman" panose="02020603050405020304" pitchFamily="18" charset="0"/>
              </a:rPr>
              <a:t>　　</a:t>
            </a:r>
            <a:r>
              <a:rPr kumimoji="0" lang="ja-JP" altLang="en-US" sz="1050" kern="100" dirty="0">
                <a:latin typeface="+mn-ea"/>
                <a:cs typeface="Times New Roman" panose="02020603050405020304" pitchFamily="18" charset="0"/>
              </a:rPr>
              <a:t>０．</a:t>
            </a:r>
            <a:r>
              <a:rPr kumimoji="0" lang="ja-JP" altLang="en-US" sz="1050" b="1" i="0" strike="noStrike" kern="100" cap="none" spc="0" normalizeH="0" baseline="0" noProof="0" dirty="0">
                <a:ln>
                  <a:noFill/>
                </a:ln>
                <a:effectLst/>
                <a:uLnTx/>
                <a:uFillTx/>
                <a:latin typeface="+mn-ea"/>
                <a:cs typeface="Times New Roman" panose="02020603050405020304" pitchFamily="18" charset="0"/>
              </a:rPr>
              <a:t>事前準備</a:t>
            </a:r>
            <a:r>
              <a:rPr kumimoji="0" lang="ja-JP" altLang="en-US" sz="1050" b="0" i="0" strike="noStrike" kern="100" cap="none" spc="0" normalizeH="0" baseline="0" noProof="0" dirty="0">
                <a:ln>
                  <a:noFill/>
                </a:ln>
                <a:effectLst/>
                <a:uLnTx/>
                <a:uFillTx/>
                <a:latin typeface="+mn-ea"/>
                <a:cs typeface="Times New Roman" panose="02020603050405020304" pitchFamily="18" charset="0"/>
              </a:rPr>
              <a:t>　　</a:t>
            </a:r>
          </a:p>
          <a:p>
            <a:pPr marL="266700" marR="0" lvl="0" indent="-266700" algn="ctr" defTabSz="914400" eaLnBrk="1" fontAlgn="auto" latinLnBrk="0" hangingPunct="1">
              <a:lnSpc>
                <a:spcPct val="100000"/>
              </a:lnSpc>
              <a:spcBef>
                <a:spcPts val="0"/>
              </a:spcBef>
              <a:spcAft>
                <a:spcPts val="0"/>
              </a:spcAft>
              <a:buClrTx/>
              <a:buSzTx/>
              <a:buFontTx/>
              <a:buNone/>
              <a:tabLst/>
              <a:defRPr/>
            </a:pPr>
            <a:r>
              <a:rPr kumimoji="0" lang="ja-JP" altLang="en-US" sz="1050" b="0" i="0" strike="noStrike" kern="100" cap="none" spc="0" normalizeH="0" baseline="0" noProof="0" dirty="0">
                <a:ln>
                  <a:noFill/>
                </a:ln>
                <a:effectLst/>
                <a:uLnTx/>
                <a:uFillTx/>
                <a:latin typeface="+mn-ea"/>
                <a:cs typeface="Times New Roman" panose="02020603050405020304" pitchFamily="18" charset="0"/>
              </a:rPr>
              <a:t>基礎調査（市町村の実態・特徴、社会資源、支援体制）</a:t>
            </a:r>
          </a:p>
          <a:p>
            <a:pPr marL="266700" marR="0" lvl="0" indent="-266700" algn="ctr" defTabSz="914400" eaLnBrk="1" fontAlgn="auto" latinLnBrk="0" hangingPunct="1">
              <a:lnSpc>
                <a:spcPct val="100000"/>
              </a:lnSpc>
              <a:spcBef>
                <a:spcPts val="0"/>
              </a:spcBef>
              <a:spcAft>
                <a:spcPts val="0"/>
              </a:spcAft>
              <a:buClrTx/>
              <a:buSzTx/>
              <a:buFontTx/>
              <a:buNone/>
              <a:tabLst/>
              <a:defRPr/>
            </a:pPr>
            <a:r>
              <a:rPr kumimoji="0" lang="ja-JP" altLang="en-US" sz="1050" b="0" i="0" strike="noStrike" kern="100" cap="none" spc="0" normalizeH="0" baseline="0" noProof="0" dirty="0">
                <a:ln>
                  <a:noFill/>
                </a:ln>
                <a:effectLst/>
                <a:uLnTx/>
                <a:uFillTx/>
                <a:latin typeface="+mn-ea"/>
                <a:cs typeface="Times New Roman" panose="02020603050405020304" pitchFamily="18" charset="0"/>
              </a:rPr>
              <a:t>自立支援協議会等の既存会議設置状況の整理</a:t>
            </a:r>
          </a:p>
          <a:p>
            <a:pPr marL="266700" marR="0" lvl="0" indent="-266700" algn="ctr" defTabSz="914400" eaLnBrk="1" fontAlgn="auto" latinLnBrk="0" hangingPunct="1">
              <a:lnSpc>
                <a:spcPct val="100000"/>
              </a:lnSpc>
              <a:spcBef>
                <a:spcPts val="0"/>
              </a:spcBef>
              <a:spcAft>
                <a:spcPts val="0"/>
              </a:spcAft>
              <a:buClrTx/>
              <a:buSzTx/>
              <a:buFontTx/>
              <a:buNone/>
              <a:tabLst/>
              <a:defRPr/>
            </a:pPr>
            <a:r>
              <a:rPr kumimoji="0" lang="ja-JP" altLang="en-US" sz="1050" b="0" i="0" strike="noStrike" kern="100" cap="none" spc="0" normalizeH="0" baseline="0" noProof="0" dirty="0">
                <a:ln>
                  <a:noFill/>
                </a:ln>
                <a:effectLst/>
                <a:uLnTx/>
                <a:uFillTx/>
                <a:latin typeface="+mn-ea"/>
                <a:cs typeface="Times New Roman" panose="02020603050405020304" pitchFamily="18" charset="0"/>
              </a:rPr>
              <a:t>協議に必要なメンバーの選出、スーパーバイザー、アドバイザーの確保</a:t>
            </a:r>
          </a:p>
        </p:txBody>
      </p:sp>
      <p:sp>
        <p:nvSpPr>
          <p:cNvPr id="30" name="テキスト ボックス 29">
            <a:extLst>
              <a:ext uri="{FF2B5EF4-FFF2-40B4-BE49-F238E27FC236}">
                <a16:creationId xmlns:a16="http://schemas.microsoft.com/office/drawing/2014/main" id="{77AC4B37-EDEA-4FDA-9DA7-DA216F0B778E}"/>
              </a:ext>
            </a:extLst>
          </p:cNvPr>
          <p:cNvSpPr txBox="1"/>
          <p:nvPr/>
        </p:nvSpPr>
        <p:spPr>
          <a:xfrm>
            <a:off x="745717" y="1923144"/>
            <a:ext cx="4551424" cy="253916"/>
          </a:xfrm>
          <a:prstGeom prst="rect">
            <a:avLst/>
          </a:prstGeom>
          <a:noFill/>
        </p:spPr>
        <p:txBody>
          <a:bodyPr wrap="square">
            <a:spAutoFit/>
          </a:bodyPr>
          <a:lstStyle/>
          <a:p>
            <a:pPr algn="ctr"/>
            <a:r>
              <a:rPr lang="ja-JP" altLang="ja-JP" sz="1050" kern="100" dirty="0">
                <a:effectLst/>
                <a:latin typeface="+mn-ea"/>
                <a:cs typeface="Times New Roman" panose="02020603050405020304" pitchFamily="18" charset="0"/>
              </a:rPr>
              <a:t>＜地域の支援体制・連携体制構築のための協議の場設置に向けて＞</a:t>
            </a:r>
          </a:p>
        </p:txBody>
      </p:sp>
      <p:sp>
        <p:nvSpPr>
          <p:cNvPr id="31" name="テキスト ボックス 21">
            <a:extLst>
              <a:ext uri="{FF2B5EF4-FFF2-40B4-BE49-F238E27FC236}">
                <a16:creationId xmlns:a16="http://schemas.microsoft.com/office/drawing/2014/main" id="{08574C9A-5514-4615-A1BA-5D1C7C8096D0}"/>
              </a:ext>
            </a:extLst>
          </p:cNvPr>
          <p:cNvSpPr txBox="1"/>
          <p:nvPr/>
        </p:nvSpPr>
        <p:spPr>
          <a:xfrm>
            <a:off x="5983155" y="1484662"/>
            <a:ext cx="1537053" cy="26282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地域連携モデルを検討</a:t>
            </a:r>
          </a:p>
        </p:txBody>
      </p:sp>
      <p:sp>
        <p:nvSpPr>
          <p:cNvPr id="32" name="矢印: 下 31">
            <a:extLst>
              <a:ext uri="{FF2B5EF4-FFF2-40B4-BE49-F238E27FC236}">
                <a16:creationId xmlns:a16="http://schemas.microsoft.com/office/drawing/2014/main" id="{77397B10-9514-40FD-80F1-74F49E0EF819}"/>
              </a:ext>
            </a:extLst>
          </p:cNvPr>
          <p:cNvSpPr/>
          <p:nvPr/>
        </p:nvSpPr>
        <p:spPr>
          <a:xfrm>
            <a:off x="258001" y="1932926"/>
            <a:ext cx="636072" cy="1313214"/>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rgbClr val="000000"/>
                </a:solidFill>
                <a:effectLst/>
                <a:uLnTx/>
                <a:uFillTx/>
                <a:latin typeface="+mn-ea"/>
                <a:cs typeface="Times New Roman" panose="02020603050405020304" pitchFamily="18" charset="0"/>
              </a:rPr>
              <a:t>共通事項</a:t>
            </a:r>
            <a:endParaRPr kumimoji="0" lang="ja-JP" altLang="en-US" sz="105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p:txBody>
      </p:sp>
      <p:sp>
        <p:nvSpPr>
          <p:cNvPr id="35" name="テキスト ボックス 22">
            <a:extLst>
              <a:ext uri="{FF2B5EF4-FFF2-40B4-BE49-F238E27FC236}">
                <a16:creationId xmlns:a16="http://schemas.microsoft.com/office/drawing/2014/main" id="{6A3E71FD-E703-46C4-A435-36EE46CD7784}"/>
              </a:ext>
            </a:extLst>
          </p:cNvPr>
          <p:cNvSpPr txBox="1"/>
          <p:nvPr/>
        </p:nvSpPr>
        <p:spPr>
          <a:xfrm>
            <a:off x="1075082" y="3817640"/>
            <a:ext cx="4896256" cy="2149199"/>
          </a:xfrm>
          <a:prstGeom prst="rect">
            <a:avLst/>
          </a:prstGeom>
          <a:solidFill>
            <a:sysClr val="window" lastClr="FFFFFF"/>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sng"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協議の場での検討の流れ</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266700" marR="0" lvl="0" indent="-26670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１．地域の強み、困難事例から見える課題整理（事例検討・家族アンケート）</a:t>
            </a:r>
          </a:p>
          <a:p>
            <a:pPr marL="266700" marR="0" lvl="0" indent="-13335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・個々の支援者や家族の意見を</a:t>
            </a:r>
            <a:r>
              <a:rPr kumimoji="0" lang="ja-JP" altLang="en-US" sz="1050" kern="100" dirty="0">
                <a:solidFill>
                  <a:sysClr val="windowText" lastClr="000000"/>
                </a:solidFill>
                <a:latin typeface="+mn-ea"/>
                <a:cs typeface="Times New Roman" panose="02020603050405020304" pitchFamily="18" charset="0"/>
              </a:rPr>
              <a:t>集約する。</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・課題集約を見据えて、地域の相談支援体制</a:t>
            </a:r>
            <a:r>
              <a:rPr kumimoji="0" lang="ja-JP" altLang="en-US" sz="1050" kern="100" noProof="0" dirty="0">
                <a:solidFill>
                  <a:sysClr val="windowText" lastClr="000000"/>
                </a:solidFill>
                <a:latin typeface="+mn-ea"/>
                <a:cs typeface="Times New Roman" panose="02020603050405020304" pitchFamily="18" charset="0"/>
              </a:rPr>
              <a:t>の構造等を確認</a:t>
            </a:r>
            <a:r>
              <a:rPr kumimoji="0" lang="ja-JP" altLang="en-US" sz="1050" kern="100" dirty="0">
                <a:solidFill>
                  <a:sysClr val="windowText" lastClr="000000"/>
                </a:solidFill>
                <a:latin typeface="+mn-ea"/>
                <a:cs typeface="Times New Roman" panose="02020603050405020304" pitchFamily="18" charset="0"/>
              </a:rPr>
              <a:t>する。</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２．課題に対する仕組みづくりの検討</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３．解決の試行（ワークショップの実施等）</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４．地域課題に対する役割分担</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kern="100" dirty="0">
                <a:solidFill>
                  <a:sysClr val="windowText" lastClr="000000"/>
                </a:solidFill>
                <a:latin typeface="+mn-ea"/>
                <a:cs typeface="Times New Roman" panose="02020603050405020304" pitchFamily="18" charset="0"/>
              </a:rPr>
              <a:t>　　</a:t>
            </a: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まとめと今後の協議の場運営</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36" name="テキスト ボックス 23">
            <a:extLst>
              <a:ext uri="{FF2B5EF4-FFF2-40B4-BE49-F238E27FC236}">
                <a16:creationId xmlns:a16="http://schemas.microsoft.com/office/drawing/2014/main" id="{34FAF537-885C-4F97-A1BB-2F494E01DCFD}"/>
              </a:ext>
            </a:extLst>
          </p:cNvPr>
          <p:cNvSpPr txBox="1"/>
          <p:nvPr/>
        </p:nvSpPr>
        <p:spPr>
          <a:xfrm>
            <a:off x="6095998" y="3777636"/>
            <a:ext cx="5256766" cy="2189203"/>
          </a:xfrm>
          <a:prstGeom prst="rect">
            <a:avLst/>
          </a:prstGeom>
          <a:solidFill>
            <a:sysClr val="window" lastClr="FFFFFF"/>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sng"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協議の場での検討の流れ</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266700" marR="0" lvl="0" indent="-26670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１．地域の強み、困難事例から</a:t>
            </a:r>
            <a:r>
              <a:rPr kumimoji="0" lang="ja-JP" altLang="en-US" sz="1050" b="0" i="0" u="none" strike="noStrike" kern="100" cap="none" spc="0" normalizeH="0" baseline="0" noProof="0" dirty="0">
                <a:ln>
                  <a:noFill/>
                </a:ln>
                <a:effectLst/>
                <a:uLnTx/>
                <a:uFillTx/>
                <a:latin typeface="+mn-ea"/>
                <a:cs typeface="Times New Roman" panose="02020603050405020304" pitchFamily="18" charset="0"/>
              </a:rPr>
              <a:t>見える課題の整理（事例検討）</a:t>
            </a:r>
          </a:p>
          <a:p>
            <a:pPr marL="266700" marR="0" lvl="0" indent="-13335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effectLst/>
                <a:uLnTx/>
                <a:uFillTx/>
                <a:latin typeface="+mn-ea"/>
                <a:cs typeface="Times New Roman" panose="02020603050405020304" pitchFamily="18" charset="0"/>
              </a:rPr>
              <a:t>・課題集約について段階的な実施</a:t>
            </a:r>
            <a:r>
              <a:rPr kumimoji="0" lang="ja-JP" altLang="en-US" sz="1050" i="0" u="none" strike="noStrike" kern="100" cap="none" spc="0" normalizeH="0" baseline="0" noProof="0" dirty="0">
                <a:ln>
                  <a:noFill/>
                </a:ln>
                <a:effectLst/>
                <a:uLnTx/>
                <a:uFillTx/>
                <a:latin typeface="+mn-ea"/>
                <a:cs typeface="Times New Roman" panose="02020603050405020304" pitchFamily="18" charset="0"/>
              </a:rPr>
              <a:t>と</a:t>
            </a: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するなど、一部の意見に偏らないように工夫。</a:t>
            </a:r>
            <a:endPar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altLang="ja-JP" sz="1050" kern="100" dirty="0">
              <a:solidFill>
                <a:sysClr val="windowText" lastClr="000000"/>
              </a:solidFill>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２．課題に対する仕組みづくりの検討</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３．解決の試行（ワークショップの実施等）</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４．事務局や連携体制の整理</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50" kern="100" dirty="0">
                <a:solidFill>
                  <a:sysClr val="windowText" lastClr="000000"/>
                </a:solidFill>
                <a:latin typeface="+mn-ea"/>
                <a:cs typeface="Times New Roman" panose="02020603050405020304" pitchFamily="18" charset="0"/>
              </a:rPr>
              <a:t>　　</a:t>
            </a:r>
            <a:r>
              <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まとめと今後の協議の場運営</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37" name="四角形: 角を丸くする 36">
            <a:extLst>
              <a:ext uri="{FF2B5EF4-FFF2-40B4-BE49-F238E27FC236}">
                <a16:creationId xmlns:a16="http://schemas.microsoft.com/office/drawing/2014/main" id="{4C06016C-8D77-43E8-B3FE-87056ACF1D7C}"/>
              </a:ext>
            </a:extLst>
          </p:cNvPr>
          <p:cNvSpPr/>
          <p:nvPr/>
        </p:nvSpPr>
        <p:spPr>
          <a:xfrm>
            <a:off x="1487574" y="4568015"/>
            <a:ext cx="9163878" cy="420916"/>
          </a:xfrm>
          <a:prstGeom prst="roundRect">
            <a:avLst/>
          </a:prstGeom>
          <a:solidFill>
            <a:srgbClr val="92D05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rgbClr val="000000"/>
                </a:solidFill>
                <a:effectLst/>
                <a:uLnTx/>
                <a:uFillTx/>
                <a:latin typeface="+mn-ea"/>
                <a:cs typeface="Times New Roman" panose="02020603050405020304" pitchFamily="18" charset="0"/>
              </a:rPr>
              <a:t>＜整理の視点＞</a:t>
            </a:r>
            <a:endParaRPr kumimoji="0" lang="ja-JP" altLang="en-US" sz="105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rgbClr val="000000"/>
                </a:solidFill>
                <a:effectLst/>
                <a:uLnTx/>
                <a:uFillTx/>
                <a:latin typeface="+mn-ea"/>
                <a:cs typeface="Times New Roman" panose="02020603050405020304" pitchFamily="18" charset="0"/>
              </a:rPr>
              <a:t>児童期の支援・ライフステージ支援・家族支援・地域システム・協議の場・意思決定支援・専門的支援　等</a:t>
            </a:r>
            <a:endParaRPr kumimoji="0" lang="ja-JP" altLang="en-US" sz="105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p:txBody>
      </p:sp>
      <p:sp>
        <p:nvSpPr>
          <p:cNvPr id="38" name="楕円 37">
            <a:extLst>
              <a:ext uri="{FF2B5EF4-FFF2-40B4-BE49-F238E27FC236}">
                <a16:creationId xmlns:a16="http://schemas.microsoft.com/office/drawing/2014/main" id="{CD3D95BA-9A8C-485A-BD29-9BEFEC3D2D38}"/>
              </a:ext>
            </a:extLst>
          </p:cNvPr>
          <p:cNvSpPr/>
          <p:nvPr/>
        </p:nvSpPr>
        <p:spPr>
          <a:xfrm>
            <a:off x="2968493" y="6392230"/>
            <a:ext cx="6029325" cy="359105"/>
          </a:xfrm>
          <a:prstGeom prst="ellipse">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地域連携に関する協議の場の継続運営へ</a:t>
            </a:r>
            <a:endParaRPr kumimoji="0" lang="ja-JP" altLang="en-US" sz="1050" b="0" i="0" u="none" strike="noStrike" kern="100" cap="none" spc="0" normalizeH="0" baseline="0" noProof="0">
              <a:ln>
                <a:noFill/>
              </a:ln>
              <a:solidFill>
                <a:sysClr val="window" lastClr="FFFFFF"/>
              </a:solidFill>
              <a:effectLst/>
              <a:uLnTx/>
              <a:uFillTx/>
              <a:latin typeface="+mn-ea"/>
              <a:cs typeface="Times New Roman" panose="02020603050405020304" pitchFamily="18" charset="0"/>
            </a:endParaRPr>
          </a:p>
        </p:txBody>
      </p:sp>
      <p:sp>
        <p:nvSpPr>
          <p:cNvPr id="41" name="矢印: 下 40">
            <a:extLst>
              <a:ext uri="{FF2B5EF4-FFF2-40B4-BE49-F238E27FC236}">
                <a16:creationId xmlns:a16="http://schemas.microsoft.com/office/drawing/2014/main" id="{04B108C0-609D-45DD-921C-82F5C5BFE2D3}"/>
              </a:ext>
            </a:extLst>
          </p:cNvPr>
          <p:cNvSpPr/>
          <p:nvPr/>
        </p:nvSpPr>
        <p:spPr>
          <a:xfrm>
            <a:off x="214852" y="3284172"/>
            <a:ext cx="722370" cy="2897172"/>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rgbClr val="000000"/>
                </a:solidFill>
                <a:effectLst/>
                <a:uLnTx/>
                <a:uFillTx/>
                <a:latin typeface="+mn-ea"/>
                <a:cs typeface="Times New Roman" panose="02020603050405020304" pitchFamily="18" charset="0"/>
              </a:rPr>
              <a:t>規模別事項</a:t>
            </a:r>
            <a:endParaRPr kumimoji="0" lang="ja-JP" altLang="en-US" sz="1050" b="0" i="0" u="none" strike="noStrike" kern="100" cap="none" spc="0" normalizeH="0" baseline="0" noProof="0" dirty="0">
              <a:ln>
                <a:noFill/>
              </a:ln>
              <a:solidFill>
                <a:sysClr val="window" lastClr="FFFFFF"/>
              </a:solidFill>
              <a:effectLst/>
              <a:uLnTx/>
              <a:uFillTx/>
              <a:latin typeface="+mn-ea"/>
              <a:cs typeface="Times New Roman" panose="02020603050405020304" pitchFamily="18" charset="0"/>
            </a:endParaRPr>
          </a:p>
        </p:txBody>
      </p:sp>
      <p:sp>
        <p:nvSpPr>
          <p:cNvPr id="33" name="四角形: 角を丸くする 32">
            <a:extLst>
              <a:ext uri="{FF2B5EF4-FFF2-40B4-BE49-F238E27FC236}">
                <a16:creationId xmlns:a16="http://schemas.microsoft.com/office/drawing/2014/main" id="{B45CD2CC-E8F4-4C2B-9E77-1D78FC2473C2}"/>
              </a:ext>
            </a:extLst>
          </p:cNvPr>
          <p:cNvSpPr/>
          <p:nvPr/>
        </p:nvSpPr>
        <p:spPr>
          <a:xfrm>
            <a:off x="2432501" y="3279191"/>
            <a:ext cx="2390775" cy="561975"/>
          </a:xfrm>
          <a:prstGeom prst="round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人口</a:t>
            </a:r>
            <a:r>
              <a:rPr kumimoji="0" 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10</a:t>
            </a:r>
            <a:r>
              <a:rPr kumimoji="0" lang="ja-JP" alt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万人程度</a:t>
            </a:r>
            <a:endParaRPr kumimoji="0" lang="ja-JP" altLang="en-US" sz="1050" b="0" i="0" u="none" strike="noStrike" kern="100" cap="none" spc="0" normalizeH="0" baseline="0" noProof="0">
              <a:ln>
                <a:noFill/>
              </a:ln>
              <a:solidFill>
                <a:sysClr val="window" lastClr="FFFFFF"/>
              </a:solidFill>
              <a:effectLst/>
              <a:uLnTx/>
              <a:uFillTx/>
              <a:latin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（例：泉佐野市・田尻町モデル）</a:t>
            </a:r>
            <a:endParaRPr kumimoji="0" lang="ja-JP" altLang="en-US" sz="1050" b="0" i="0" u="none" strike="noStrike" kern="100" cap="none" spc="0" normalizeH="0" baseline="0" noProof="0">
              <a:ln>
                <a:noFill/>
              </a:ln>
              <a:solidFill>
                <a:sysClr val="window" lastClr="FFFFFF"/>
              </a:solidFill>
              <a:effectLst/>
              <a:uLnTx/>
              <a:uFillTx/>
              <a:latin typeface="+mn-ea"/>
              <a:cs typeface="Times New Roman" panose="02020603050405020304" pitchFamily="18" charset="0"/>
            </a:endParaRPr>
          </a:p>
        </p:txBody>
      </p:sp>
      <p:sp>
        <p:nvSpPr>
          <p:cNvPr id="34" name="四角形: 角を丸くする 33">
            <a:extLst>
              <a:ext uri="{FF2B5EF4-FFF2-40B4-BE49-F238E27FC236}">
                <a16:creationId xmlns:a16="http://schemas.microsoft.com/office/drawing/2014/main" id="{6DF0AC76-9694-415D-B689-AB7D4CEED956}"/>
              </a:ext>
            </a:extLst>
          </p:cNvPr>
          <p:cNvSpPr/>
          <p:nvPr/>
        </p:nvSpPr>
        <p:spPr>
          <a:xfrm>
            <a:off x="7697921" y="3246140"/>
            <a:ext cx="2457450" cy="571500"/>
          </a:xfrm>
          <a:prstGeom prst="round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中核市規模程度</a:t>
            </a:r>
            <a:endParaRPr kumimoji="0" lang="ja-JP" altLang="en-US" sz="1050" b="0" i="0" u="none" strike="noStrike" kern="100" cap="none" spc="0" normalizeH="0" baseline="0" noProof="0">
              <a:ln>
                <a:noFill/>
              </a:ln>
              <a:solidFill>
                <a:sysClr val="window" lastClr="FFFFFF"/>
              </a:solidFill>
              <a:effectLst/>
              <a:uLnTx/>
              <a:uFillTx/>
              <a:latin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100" cap="none" spc="0" normalizeH="0" baseline="0" noProof="0">
                <a:ln>
                  <a:noFill/>
                </a:ln>
                <a:solidFill>
                  <a:srgbClr val="000000"/>
                </a:solidFill>
                <a:effectLst/>
                <a:uLnTx/>
                <a:uFillTx/>
                <a:latin typeface="+mn-ea"/>
                <a:cs typeface="Times New Roman" panose="02020603050405020304" pitchFamily="18" charset="0"/>
              </a:rPr>
              <a:t>（例：豊中市モデル）</a:t>
            </a:r>
            <a:endParaRPr kumimoji="0" lang="ja-JP" altLang="en-US" sz="1050" b="0" i="0" u="none" strike="noStrike" kern="100" cap="none" spc="0" normalizeH="0" baseline="0" noProof="0">
              <a:ln>
                <a:noFill/>
              </a:ln>
              <a:solidFill>
                <a:sysClr val="window" lastClr="FFFFFF"/>
              </a:solidFill>
              <a:effectLst/>
              <a:uLnTx/>
              <a:uFillTx/>
              <a:latin typeface="+mn-ea"/>
              <a:cs typeface="Times New Roman" panose="02020603050405020304" pitchFamily="18" charset="0"/>
            </a:endParaRPr>
          </a:p>
        </p:txBody>
      </p:sp>
      <p:sp>
        <p:nvSpPr>
          <p:cNvPr id="42" name="矢印: 下 41">
            <a:extLst>
              <a:ext uri="{FF2B5EF4-FFF2-40B4-BE49-F238E27FC236}">
                <a16:creationId xmlns:a16="http://schemas.microsoft.com/office/drawing/2014/main" id="{21899DDF-3082-441F-8B73-850D38930F95}"/>
              </a:ext>
            </a:extLst>
          </p:cNvPr>
          <p:cNvSpPr/>
          <p:nvPr/>
        </p:nvSpPr>
        <p:spPr>
          <a:xfrm>
            <a:off x="3735319" y="5962348"/>
            <a:ext cx="485775" cy="563194"/>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mn-ea"/>
              <a:cs typeface="+mn-cs"/>
            </a:endParaRPr>
          </a:p>
        </p:txBody>
      </p:sp>
      <p:sp>
        <p:nvSpPr>
          <p:cNvPr id="43" name="矢印: 下 42">
            <a:extLst>
              <a:ext uri="{FF2B5EF4-FFF2-40B4-BE49-F238E27FC236}">
                <a16:creationId xmlns:a16="http://schemas.microsoft.com/office/drawing/2014/main" id="{911B71FC-392B-413E-8408-BE0778ADC21D}"/>
              </a:ext>
            </a:extLst>
          </p:cNvPr>
          <p:cNvSpPr/>
          <p:nvPr/>
        </p:nvSpPr>
        <p:spPr>
          <a:xfrm>
            <a:off x="5583738" y="1564901"/>
            <a:ext cx="485775" cy="419100"/>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mn-ea"/>
              <a:cs typeface="+mn-cs"/>
            </a:endParaRPr>
          </a:p>
        </p:txBody>
      </p:sp>
      <p:sp>
        <p:nvSpPr>
          <p:cNvPr id="4" name="吹き出し: 円形 3">
            <a:extLst>
              <a:ext uri="{FF2B5EF4-FFF2-40B4-BE49-F238E27FC236}">
                <a16:creationId xmlns:a16="http://schemas.microsoft.com/office/drawing/2014/main" id="{113B5F0F-7FFD-4AE0-85D5-A9C38E438D36}"/>
              </a:ext>
            </a:extLst>
          </p:cNvPr>
          <p:cNvSpPr/>
          <p:nvPr/>
        </p:nvSpPr>
        <p:spPr>
          <a:xfrm>
            <a:off x="755446" y="2991721"/>
            <a:ext cx="1599044" cy="508837"/>
          </a:xfrm>
          <a:prstGeom prst="wedgeEllipseCallout">
            <a:avLst>
              <a:gd name="adj1" fmla="val -56292"/>
              <a:gd name="adj2" fmla="val 18949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今回実施例を参考に</a:t>
            </a:r>
          </a:p>
        </p:txBody>
      </p:sp>
      <p:sp>
        <p:nvSpPr>
          <p:cNvPr id="5" name="スライド番号プレースホルダー 4"/>
          <p:cNvSpPr>
            <a:spLocks noGrp="1"/>
          </p:cNvSpPr>
          <p:nvPr>
            <p:ph type="sldNum" sz="quarter" idx="12"/>
          </p:nvPr>
        </p:nvSpPr>
        <p:spPr/>
        <p:txBody>
          <a:bodyPr/>
          <a:lstStyle/>
          <a:p>
            <a:fld id="{5EBFC8BC-B1AE-419F-8DF4-AA7267068C54}" type="slidenum">
              <a:rPr kumimoji="1" lang="ja-JP" altLang="en-US" smtClean="0">
                <a:latin typeface="+mn-ea"/>
              </a:rPr>
              <a:t>21</a:t>
            </a:fld>
            <a:endParaRPr kumimoji="1" lang="ja-JP" altLang="en-US">
              <a:latin typeface="+mn-ea"/>
            </a:endParaRPr>
          </a:p>
        </p:txBody>
      </p:sp>
    </p:spTree>
    <p:extLst>
      <p:ext uri="{BB962C8B-B14F-4D97-AF65-F5344CB8AC3E}">
        <p14:creationId xmlns:p14="http://schemas.microsoft.com/office/powerpoint/2010/main" val="97279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1520" y="917180"/>
            <a:ext cx="8686800" cy="6359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n-ea"/>
            </a:endParaRPr>
          </a:p>
          <a:p>
            <a:r>
              <a:rPr kumimoji="1" lang="ja-JP" altLang="en-US" sz="1400" dirty="0">
                <a:solidFill>
                  <a:schemeClr val="tx1"/>
                </a:solidFill>
                <a:latin typeface="+mn-ea"/>
              </a:rPr>
              <a:t>（テーマ）</a:t>
            </a:r>
            <a:r>
              <a:rPr lang="ja-JP" altLang="en-US" sz="1400" dirty="0">
                <a:solidFill>
                  <a:schemeClr val="tx1"/>
                </a:solidFill>
                <a:latin typeface="+mn-ea"/>
              </a:rPr>
              <a:t>地域での困難ケースから、地域連携による支援の必要性を検討する。地域の状況を振り返る。</a:t>
            </a:r>
            <a:endParaRPr lang="en-US" altLang="ja-JP" sz="1400" dirty="0">
              <a:solidFill>
                <a:schemeClr val="tx1"/>
              </a:solidFill>
              <a:latin typeface="+mn-ea"/>
            </a:endParaRPr>
          </a:p>
        </p:txBody>
      </p:sp>
      <p:sp>
        <p:nvSpPr>
          <p:cNvPr id="2" name="ホームベース 1"/>
          <p:cNvSpPr/>
          <p:nvPr/>
        </p:nvSpPr>
        <p:spPr>
          <a:xfrm>
            <a:off x="394900" y="579621"/>
            <a:ext cx="3631473" cy="61317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n-ea"/>
              </a:rPr>
              <a:t>０．事前</a:t>
            </a:r>
            <a:r>
              <a:rPr lang="ja-JP" altLang="en-US" dirty="0">
                <a:latin typeface="+mn-ea"/>
              </a:rPr>
              <a:t>準備（はじめに）</a:t>
            </a:r>
            <a:endParaRPr kumimoji="1" lang="ja-JP" altLang="en-US"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701063313"/>
              </p:ext>
            </p:extLst>
          </p:nvPr>
        </p:nvGraphicFramePr>
        <p:xfrm>
          <a:off x="731520" y="1571853"/>
          <a:ext cx="10789920" cy="1662602"/>
        </p:xfrm>
        <a:graphic>
          <a:graphicData uri="http://schemas.openxmlformats.org/drawingml/2006/table">
            <a:tbl>
              <a:tblPr firstRow="1" bandRow="1">
                <a:tableStyleId>{5C22544A-7EE6-4342-B048-85BDC9FD1C3A}</a:tableStyleId>
              </a:tblPr>
              <a:tblGrid>
                <a:gridCol w="2756263">
                  <a:extLst>
                    <a:ext uri="{9D8B030D-6E8A-4147-A177-3AD203B41FA5}">
                      <a16:colId xmlns:a16="http://schemas.microsoft.com/office/drawing/2014/main" val="668772209"/>
                    </a:ext>
                  </a:extLst>
                </a:gridCol>
                <a:gridCol w="8033657">
                  <a:extLst>
                    <a:ext uri="{9D8B030D-6E8A-4147-A177-3AD203B41FA5}">
                      <a16:colId xmlns:a16="http://schemas.microsoft.com/office/drawing/2014/main" val="1538560749"/>
                    </a:ext>
                  </a:extLst>
                </a:gridCol>
              </a:tblGrid>
              <a:tr h="275530">
                <a:tc>
                  <a:txBody>
                    <a:bodyPr/>
                    <a:lstStyle/>
                    <a:p>
                      <a:r>
                        <a:rPr kumimoji="1" lang="ja-JP" altLang="en-US" sz="1400" dirty="0">
                          <a:latin typeface="+mn-ea"/>
                          <a:ea typeface="+mn-ea"/>
                        </a:rPr>
                        <a:t>項目</a:t>
                      </a:r>
                    </a:p>
                  </a:txBody>
                  <a:tcPr/>
                </a:tc>
                <a:tc>
                  <a:txBody>
                    <a:bodyPr/>
                    <a:lstStyle/>
                    <a:p>
                      <a:r>
                        <a:rPr kumimoji="1" lang="ja-JP" altLang="en-US" sz="1400" dirty="0">
                          <a:latin typeface="+mn-ea"/>
                          <a:ea typeface="+mn-ea"/>
                        </a:rPr>
                        <a:t>実施内容</a:t>
                      </a:r>
                    </a:p>
                  </a:txBody>
                  <a:tcPr/>
                </a:tc>
                <a:extLst>
                  <a:ext uri="{0D108BD9-81ED-4DB2-BD59-A6C34878D82A}">
                    <a16:rowId xmlns:a16="http://schemas.microsoft.com/office/drawing/2014/main" val="308921865"/>
                  </a:ext>
                </a:extLst>
              </a:tr>
              <a:tr h="861833">
                <a:tc>
                  <a:txBody>
                    <a:bodyPr/>
                    <a:lstStyle/>
                    <a:p>
                      <a:r>
                        <a:rPr kumimoji="1" lang="ja-JP" altLang="en-US" sz="1400" dirty="0">
                          <a:latin typeface="+mn-ea"/>
                          <a:ea typeface="+mn-ea"/>
                        </a:rPr>
                        <a:t>□　１．事務局メンバーの選定</a:t>
                      </a:r>
                    </a:p>
                  </a:txBody>
                  <a:tcPr/>
                </a:tc>
                <a:tc>
                  <a:txBody>
                    <a:bodyPr/>
                    <a:lstStyle/>
                    <a:p>
                      <a:r>
                        <a:rPr kumimoji="1" lang="ja-JP" altLang="en-US" sz="1400" dirty="0">
                          <a:latin typeface="+mn-ea"/>
                          <a:ea typeface="+mn-ea"/>
                        </a:rPr>
                        <a:t>　</a:t>
                      </a:r>
                      <a:r>
                        <a:rPr kumimoji="1" lang="ja-JP" altLang="en-US" sz="1400" b="1" dirty="0">
                          <a:latin typeface="+mn-ea"/>
                          <a:ea typeface="+mn-ea"/>
                        </a:rPr>
                        <a:t>市町村関係課（障がい・福祉・保健等）にて、検討の場に向けて事務局メンバーについて、検討する。</a:t>
                      </a:r>
                      <a:endParaRPr kumimoji="1" lang="en-US" altLang="ja-JP" sz="1400" b="1"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n-ea"/>
                          <a:ea typeface="+mn-ea"/>
                        </a:rPr>
                        <a:t>　</a:t>
                      </a:r>
                      <a:r>
                        <a:rPr kumimoji="1" lang="ja-JP" altLang="en-US" sz="1400" dirty="0">
                          <a:latin typeface="+mn-ea"/>
                          <a:ea typeface="+mn-ea"/>
                        </a:rPr>
                        <a:t>地域状況の把握のために、適宜、直接支援を行っている者の参加を検討する。</a:t>
                      </a:r>
                    </a:p>
                  </a:txBody>
                  <a:tcPr/>
                </a:tc>
                <a:extLst>
                  <a:ext uri="{0D108BD9-81ED-4DB2-BD59-A6C34878D82A}">
                    <a16:rowId xmlns:a16="http://schemas.microsoft.com/office/drawing/2014/main" val="2623162914"/>
                  </a:ext>
                </a:extLst>
              </a:tr>
              <a:tr h="495969">
                <a:tc>
                  <a:txBody>
                    <a:bodyPr/>
                    <a:lstStyle/>
                    <a:p>
                      <a:r>
                        <a:rPr kumimoji="1" lang="ja-JP" altLang="en-US" sz="1400" dirty="0">
                          <a:latin typeface="+mn-ea"/>
                          <a:ea typeface="+mn-ea"/>
                        </a:rPr>
                        <a:t>□　２．協議の場の検討</a:t>
                      </a:r>
                    </a:p>
                  </a:txBody>
                  <a:tcPr/>
                </a:tc>
                <a:tc>
                  <a:txBody>
                    <a:bodyPr/>
                    <a:lstStyle/>
                    <a:p>
                      <a:r>
                        <a:rPr kumimoji="1" lang="ja-JP" altLang="en-US" sz="1400" dirty="0">
                          <a:latin typeface="+mn-ea"/>
                          <a:ea typeface="+mn-ea"/>
                        </a:rPr>
                        <a:t>　</a:t>
                      </a:r>
                      <a:r>
                        <a:rPr kumimoji="1" lang="ja-JP" altLang="en-US" sz="1400" b="1" dirty="0">
                          <a:latin typeface="+mn-ea"/>
                          <a:ea typeface="+mn-ea"/>
                        </a:rPr>
                        <a:t>事務局メンバーにて、情報を出し合い、市町村に設置している検討の場について確認する。</a:t>
                      </a:r>
                    </a:p>
                  </a:txBody>
                  <a:tcPr/>
                </a:tc>
                <a:extLst>
                  <a:ext uri="{0D108BD9-81ED-4DB2-BD59-A6C34878D82A}">
                    <a16:rowId xmlns:a16="http://schemas.microsoft.com/office/drawing/2014/main" val="192597113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870467355"/>
              </p:ext>
            </p:extLst>
          </p:nvPr>
        </p:nvGraphicFramePr>
        <p:xfrm>
          <a:off x="731520" y="3520561"/>
          <a:ext cx="10789920" cy="2317368"/>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668772209"/>
                    </a:ext>
                  </a:extLst>
                </a:gridCol>
                <a:gridCol w="8046720">
                  <a:extLst>
                    <a:ext uri="{9D8B030D-6E8A-4147-A177-3AD203B41FA5}">
                      <a16:colId xmlns:a16="http://schemas.microsoft.com/office/drawing/2014/main" val="1538560749"/>
                    </a:ext>
                  </a:extLst>
                </a:gridCol>
              </a:tblGrid>
              <a:tr h="305688">
                <a:tc>
                  <a:txBody>
                    <a:bodyPr/>
                    <a:lstStyle/>
                    <a:p>
                      <a:r>
                        <a:rPr kumimoji="1" lang="ja-JP" altLang="en-US" sz="1400" dirty="0">
                          <a:latin typeface="+mn-ea"/>
                          <a:ea typeface="+mn-ea"/>
                        </a:rPr>
                        <a:t>項目</a:t>
                      </a:r>
                    </a:p>
                  </a:txBody>
                  <a:tcPr/>
                </a:tc>
                <a:tc>
                  <a:txBody>
                    <a:bodyPr/>
                    <a:lstStyle/>
                    <a:p>
                      <a:r>
                        <a:rPr kumimoji="1" lang="ja-JP" altLang="en-US" sz="1400" dirty="0">
                          <a:latin typeface="+mn-ea"/>
                          <a:ea typeface="+mn-ea"/>
                        </a:rPr>
                        <a:t>実施内容</a:t>
                      </a:r>
                    </a:p>
                  </a:txBody>
                  <a:tcPr/>
                </a:tc>
                <a:extLst>
                  <a:ext uri="{0D108BD9-81ED-4DB2-BD59-A6C34878D82A}">
                    <a16:rowId xmlns:a16="http://schemas.microsoft.com/office/drawing/2014/main" val="308921865"/>
                  </a:ext>
                </a:extLst>
              </a:tr>
              <a:tr h="1375596">
                <a:tc>
                  <a:txBody>
                    <a:bodyPr/>
                    <a:lstStyle/>
                    <a:p>
                      <a:r>
                        <a:rPr kumimoji="1" lang="ja-JP" altLang="en-US" sz="1400" dirty="0">
                          <a:latin typeface="+mn-ea"/>
                          <a:ea typeface="+mn-ea"/>
                        </a:rPr>
                        <a:t>□　３．強度行動障がい者に関</a:t>
                      </a:r>
                      <a:endParaRPr kumimoji="1" lang="en-US" altLang="ja-JP" sz="1400" dirty="0">
                        <a:latin typeface="+mn-ea"/>
                        <a:ea typeface="+mn-ea"/>
                      </a:endParaRPr>
                    </a:p>
                    <a:p>
                      <a:r>
                        <a:rPr kumimoji="1" lang="ja-JP" altLang="en-US" sz="1400" dirty="0">
                          <a:latin typeface="+mn-ea"/>
                          <a:ea typeface="+mn-ea"/>
                        </a:rPr>
                        <a:t>　　　　する地域情報の整理</a:t>
                      </a:r>
                    </a:p>
                  </a:txBody>
                  <a:tcPr/>
                </a:tc>
                <a:tc>
                  <a:txBody>
                    <a:bodyPr/>
                    <a:lstStyle/>
                    <a:p>
                      <a:r>
                        <a:rPr kumimoji="1" lang="ja-JP" altLang="en-US" sz="1400" b="1" dirty="0">
                          <a:latin typeface="+mn-ea"/>
                          <a:ea typeface="+mn-ea"/>
                        </a:rPr>
                        <a:t>市町村の実態、特徴について、主に以下の情報等を整理する。</a:t>
                      </a:r>
                      <a:endParaRPr kumimoji="1" lang="en-US" altLang="ja-JP" sz="1400" b="1" dirty="0">
                        <a:latin typeface="+mn-ea"/>
                        <a:ea typeface="+mn-ea"/>
                      </a:endParaRPr>
                    </a:p>
                    <a:p>
                      <a:r>
                        <a:rPr kumimoji="1" lang="ja-JP" altLang="en-US" sz="1400" dirty="0">
                          <a:latin typeface="+mn-ea"/>
                          <a:ea typeface="+mn-ea"/>
                        </a:rPr>
                        <a:t>・強度</a:t>
                      </a:r>
                      <a:r>
                        <a:rPr kumimoji="1" lang="ja-JP" altLang="en-US" sz="1400" dirty="0" err="1">
                          <a:latin typeface="+mn-ea"/>
                          <a:ea typeface="+mn-ea"/>
                        </a:rPr>
                        <a:t>行動障がい</a:t>
                      </a:r>
                      <a:r>
                        <a:rPr kumimoji="1" lang="ja-JP" altLang="en-US" sz="1400" dirty="0">
                          <a:latin typeface="+mn-ea"/>
                          <a:ea typeface="+mn-ea"/>
                        </a:rPr>
                        <a:t>児者数</a:t>
                      </a:r>
                      <a:endParaRPr kumimoji="1" lang="en-US" altLang="ja-JP" sz="1400" dirty="0">
                        <a:latin typeface="+mn-ea"/>
                        <a:ea typeface="+mn-ea"/>
                      </a:endParaRPr>
                    </a:p>
                    <a:p>
                      <a:r>
                        <a:rPr kumimoji="1" lang="ja-JP" altLang="en-US" sz="1400" dirty="0">
                          <a:latin typeface="+mn-ea"/>
                          <a:ea typeface="+mn-ea"/>
                        </a:rPr>
                        <a:t>・サービス事業所種別、事業所数</a:t>
                      </a:r>
                      <a:endParaRPr kumimoji="1" lang="en-US" altLang="ja-JP" sz="1400" dirty="0">
                        <a:latin typeface="+mn-ea"/>
                        <a:ea typeface="+mn-ea"/>
                      </a:endParaRPr>
                    </a:p>
                    <a:p>
                      <a:r>
                        <a:rPr kumimoji="1" lang="ja-JP" altLang="en-US" sz="1400" dirty="0">
                          <a:latin typeface="+mn-ea"/>
                          <a:ea typeface="+mn-ea"/>
                        </a:rPr>
                        <a:t>・相談支援体制、各事業所のネットワーク体制</a:t>
                      </a:r>
                      <a:endParaRPr kumimoji="1" lang="en-US" altLang="ja-JP" sz="1400" dirty="0">
                        <a:latin typeface="+mn-ea"/>
                        <a:ea typeface="+mn-ea"/>
                      </a:endParaRPr>
                    </a:p>
                    <a:p>
                      <a:r>
                        <a:rPr kumimoji="1" lang="ja-JP" altLang="en-US" sz="1400" dirty="0">
                          <a:latin typeface="+mn-ea"/>
                          <a:ea typeface="+mn-ea"/>
                        </a:rPr>
                        <a:t>・地域での困難事例の把握</a:t>
                      </a:r>
                      <a:endParaRPr kumimoji="1" lang="en-US" altLang="ja-JP" sz="1400" dirty="0">
                        <a:latin typeface="+mn-ea"/>
                        <a:ea typeface="+mn-ea"/>
                      </a:endParaRPr>
                    </a:p>
                    <a:p>
                      <a:r>
                        <a:rPr kumimoji="1" lang="ja-JP" altLang="en-US" sz="1400" dirty="0">
                          <a:latin typeface="+mn-ea"/>
                          <a:ea typeface="+mn-ea"/>
                        </a:rPr>
                        <a:t>・自立支援協議会等、既存の</a:t>
                      </a:r>
                      <a:r>
                        <a:rPr kumimoji="1" lang="ja-JP" altLang="en-US" sz="1400" dirty="0" err="1">
                          <a:latin typeface="+mn-ea"/>
                          <a:ea typeface="+mn-ea"/>
                        </a:rPr>
                        <a:t>障がい</a:t>
                      </a:r>
                      <a:r>
                        <a:rPr kumimoji="1" lang="ja-JP" altLang="en-US" sz="1400" dirty="0">
                          <a:latin typeface="+mn-ea"/>
                          <a:ea typeface="+mn-ea"/>
                        </a:rPr>
                        <a:t>福祉に関する会議体制</a:t>
                      </a:r>
                      <a:endParaRPr kumimoji="1" lang="en-US" altLang="ja-JP" sz="1400" dirty="0">
                        <a:latin typeface="+mn-ea"/>
                        <a:ea typeface="+mn-ea"/>
                      </a:endParaRPr>
                    </a:p>
                    <a:p>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　後に、設置する協議の場での検討内容を社会資源開発につなげることを視野に入れ、支援体制、既存の会議体制に留意する。</a:t>
                      </a:r>
                      <a:endParaRPr kumimoji="1" lang="en-US" altLang="ja-JP" sz="1400" dirty="0">
                        <a:latin typeface="+mn-ea"/>
                        <a:ea typeface="+mn-ea"/>
                      </a:endParaRPr>
                    </a:p>
                  </a:txBody>
                  <a:tcPr/>
                </a:tc>
                <a:extLst>
                  <a:ext uri="{0D108BD9-81ED-4DB2-BD59-A6C34878D82A}">
                    <a16:rowId xmlns:a16="http://schemas.microsoft.com/office/drawing/2014/main" val="2623162914"/>
                  </a:ext>
                </a:extLst>
              </a:tr>
            </a:tbl>
          </a:graphicData>
        </a:graphic>
      </p:graphicFrame>
      <p:sp>
        <p:nvSpPr>
          <p:cNvPr id="7" name="下矢印 6"/>
          <p:cNvSpPr/>
          <p:nvPr/>
        </p:nvSpPr>
        <p:spPr>
          <a:xfrm>
            <a:off x="5826025" y="3164146"/>
            <a:ext cx="600891" cy="42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角丸四角形 3"/>
          <p:cNvSpPr/>
          <p:nvPr/>
        </p:nvSpPr>
        <p:spPr>
          <a:xfrm>
            <a:off x="3069763" y="6124035"/>
            <a:ext cx="6113417" cy="3965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n-ea"/>
              </a:rPr>
              <a:t>０．事前準備（協議の場の立上げ準備）</a:t>
            </a:r>
            <a:endParaRPr kumimoji="1" lang="ja-JP" altLang="en-US" dirty="0">
              <a:solidFill>
                <a:schemeClr val="tx1"/>
              </a:solidFill>
              <a:latin typeface="+mn-ea"/>
            </a:endParaRPr>
          </a:p>
        </p:txBody>
      </p:sp>
      <p:sp>
        <p:nvSpPr>
          <p:cNvPr id="9" name="下矢印 8"/>
          <p:cNvSpPr/>
          <p:nvPr/>
        </p:nvSpPr>
        <p:spPr>
          <a:xfrm>
            <a:off x="5826025" y="5738800"/>
            <a:ext cx="600891" cy="42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 name="スライド番号プレースホルダー 5"/>
          <p:cNvSpPr>
            <a:spLocks noGrp="1"/>
          </p:cNvSpPr>
          <p:nvPr>
            <p:ph type="sldNum" sz="quarter" idx="12"/>
          </p:nvPr>
        </p:nvSpPr>
        <p:spPr/>
        <p:txBody>
          <a:bodyPr/>
          <a:lstStyle/>
          <a:p>
            <a:fld id="{5EBFC8BC-B1AE-419F-8DF4-AA7267068C54}" type="slidenum">
              <a:rPr kumimoji="1" lang="ja-JP" altLang="en-US" smtClean="0">
                <a:latin typeface="+mn-ea"/>
              </a:rPr>
              <a:t>22</a:t>
            </a:fld>
            <a:endParaRPr kumimoji="1" lang="ja-JP" altLang="en-US">
              <a:latin typeface="+mn-ea"/>
            </a:endParaRPr>
          </a:p>
        </p:txBody>
      </p:sp>
      <p:sp>
        <p:nvSpPr>
          <p:cNvPr id="10" name="テキスト ボックス 9">
            <a:extLst>
              <a:ext uri="{FF2B5EF4-FFF2-40B4-BE49-F238E27FC236}">
                <a16:creationId xmlns:a16="http://schemas.microsoft.com/office/drawing/2014/main" id="{9741C2D6-5C15-4A86-BA61-6BD7573CE942}"/>
              </a:ext>
            </a:extLst>
          </p:cNvPr>
          <p:cNvSpPr txBox="1"/>
          <p:nvPr/>
        </p:nvSpPr>
        <p:spPr>
          <a:xfrm>
            <a:off x="394900" y="94132"/>
            <a:ext cx="10591968" cy="369332"/>
          </a:xfrm>
          <a:prstGeom prst="rect">
            <a:avLst/>
          </a:prstGeom>
          <a:noFill/>
        </p:spPr>
        <p:txBody>
          <a:bodyPr wrap="square" rtlCol="0">
            <a:spAutoFit/>
          </a:bodyPr>
          <a:lstStyle/>
          <a:p>
            <a:r>
              <a:rPr kumimoji="1" lang="ja-JP" altLang="en-US" dirty="0">
                <a:latin typeface="+mn-ea"/>
              </a:rPr>
              <a:t>（２）各段階での取組みについて</a:t>
            </a:r>
          </a:p>
        </p:txBody>
      </p:sp>
    </p:spTree>
    <p:extLst>
      <p:ext uri="{BB962C8B-B14F-4D97-AF65-F5344CB8AC3E}">
        <p14:creationId xmlns:p14="http://schemas.microsoft.com/office/powerpoint/2010/main" val="685154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1520" y="591924"/>
            <a:ext cx="5917473" cy="531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n-ea"/>
            </a:endParaRPr>
          </a:p>
          <a:p>
            <a:r>
              <a:rPr kumimoji="1" lang="ja-JP" altLang="en-US" sz="1400" dirty="0">
                <a:solidFill>
                  <a:schemeClr val="tx1"/>
                </a:solidFill>
                <a:latin typeface="+mn-ea"/>
              </a:rPr>
              <a:t>（テーマ）</a:t>
            </a:r>
            <a:r>
              <a:rPr lang="ja-JP" altLang="en-US" sz="1400" dirty="0">
                <a:solidFill>
                  <a:schemeClr val="tx1"/>
                </a:solidFill>
                <a:latin typeface="+mn-ea"/>
              </a:rPr>
              <a:t>協議の場の立上げを準備する。</a:t>
            </a:r>
            <a:endParaRPr lang="en-US" altLang="ja-JP" sz="1400" dirty="0">
              <a:solidFill>
                <a:schemeClr val="tx1"/>
              </a:solidFill>
              <a:latin typeface="+mn-ea"/>
            </a:endParaRPr>
          </a:p>
        </p:txBody>
      </p:sp>
      <p:sp>
        <p:nvSpPr>
          <p:cNvPr id="2" name="ホームベース 1"/>
          <p:cNvSpPr/>
          <p:nvPr/>
        </p:nvSpPr>
        <p:spPr>
          <a:xfrm>
            <a:off x="352697" y="175318"/>
            <a:ext cx="4937759" cy="61317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mn-ea"/>
              </a:rPr>
              <a:t>０．</a:t>
            </a:r>
            <a:r>
              <a:rPr lang="ja-JP" altLang="en-US" dirty="0">
                <a:solidFill>
                  <a:schemeClr val="bg1"/>
                </a:solidFill>
                <a:latin typeface="+mn-ea"/>
              </a:rPr>
              <a:t>事前準備①（協議の場の立上げ準備）</a:t>
            </a:r>
          </a:p>
        </p:txBody>
      </p:sp>
      <p:graphicFrame>
        <p:nvGraphicFramePr>
          <p:cNvPr id="5" name="表 4"/>
          <p:cNvGraphicFramePr>
            <a:graphicFrameLocks noGrp="1"/>
          </p:cNvGraphicFramePr>
          <p:nvPr>
            <p:extLst>
              <p:ext uri="{D42A27DB-BD31-4B8C-83A1-F6EECF244321}">
                <p14:modId xmlns:p14="http://schemas.microsoft.com/office/powerpoint/2010/main" val="49156759"/>
              </p:ext>
            </p:extLst>
          </p:nvPr>
        </p:nvGraphicFramePr>
        <p:xfrm>
          <a:off x="731520" y="1205093"/>
          <a:ext cx="11099409" cy="5542402"/>
        </p:xfrm>
        <a:graphic>
          <a:graphicData uri="http://schemas.openxmlformats.org/drawingml/2006/table">
            <a:tbl>
              <a:tblPr firstRow="1" bandRow="1">
                <a:tableStyleId>{5C22544A-7EE6-4342-B048-85BDC9FD1C3A}</a:tableStyleId>
              </a:tblPr>
              <a:tblGrid>
                <a:gridCol w="3109123">
                  <a:extLst>
                    <a:ext uri="{9D8B030D-6E8A-4147-A177-3AD203B41FA5}">
                      <a16:colId xmlns:a16="http://schemas.microsoft.com/office/drawing/2014/main" val="668772209"/>
                    </a:ext>
                  </a:extLst>
                </a:gridCol>
                <a:gridCol w="7990286">
                  <a:extLst>
                    <a:ext uri="{9D8B030D-6E8A-4147-A177-3AD203B41FA5}">
                      <a16:colId xmlns:a16="http://schemas.microsoft.com/office/drawing/2014/main" val="1538560749"/>
                    </a:ext>
                  </a:extLst>
                </a:gridCol>
              </a:tblGrid>
              <a:tr h="330322">
                <a:tc>
                  <a:txBody>
                    <a:bodyPr/>
                    <a:lstStyle/>
                    <a:p>
                      <a:r>
                        <a:rPr kumimoji="1" lang="ja-JP" altLang="en-US" sz="1400" dirty="0"/>
                        <a:t>項目</a:t>
                      </a:r>
                    </a:p>
                  </a:txBody>
                  <a:tcPr/>
                </a:tc>
                <a:tc>
                  <a:txBody>
                    <a:bodyPr/>
                    <a:lstStyle/>
                    <a:p>
                      <a:r>
                        <a:rPr kumimoji="1" lang="ja-JP" altLang="en-US" sz="1400" dirty="0"/>
                        <a:t>実施内容</a:t>
                      </a:r>
                    </a:p>
                  </a:txBody>
                  <a:tcPr/>
                </a:tc>
                <a:extLst>
                  <a:ext uri="{0D108BD9-81ED-4DB2-BD59-A6C34878D82A}">
                    <a16:rowId xmlns:a16="http://schemas.microsoft.com/office/drawing/2014/main" val="308921865"/>
                  </a:ext>
                </a:extLst>
              </a:tr>
              <a:tr h="5186059">
                <a:tc>
                  <a:txBody>
                    <a:bodyPr/>
                    <a:lstStyle/>
                    <a:p>
                      <a:r>
                        <a:rPr kumimoji="1" lang="ja-JP" altLang="en-US" sz="1400" dirty="0"/>
                        <a:t>□　１．メンバーの選定</a:t>
                      </a:r>
                    </a:p>
                  </a:txBody>
                  <a:tcPr/>
                </a:tc>
                <a:tc>
                  <a:txBody>
                    <a:bodyPr/>
                    <a:lstStyle/>
                    <a:p>
                      <a:r>
                        <a:rPr kumimoji="1" lang="ja-JP" altLang="en-US" sz="1400" b="1" dirty="0">
                          <a:latin typeface="+mn-ea"/>
                          <a:ea typeface="+mn-ea"/>
                        </a:rPr>
                        <a:t>メンバーを選定する。</a:t>
                      </a:r>
                      <a:endParaRPr kumimoji="1" lang="en-US" altLang="ja-JP" sz="1400" b="1" dirty="0">
                        <a:latin typeface="+mn-ea"/>
                        <a:ea typeface="+mn-ea"/>
                      </a:endParaRPr>
                    </a:p>
                    <a:p>
                      <a:r>
                        <a:rPr lang="ja-JP" altLang="ja-JP" sz="1400" kern="100" dirty="0">
                          <a:latin typeface="+mn-ea"/>
                          <a:ea typeface="+mn-ea"/>
                          <a:cs typeface="Times New Roman" panose="02020603050405020304" pitchFamily="18" charset="0"/>
                        </a:rPr>
                        <a:t>・座長</a:t>
                      </a:r>
                      <a:r>
                        <a:rPr lang="ja-JP" altLang="en-US" sz="1400" kern="100" dirty="0" err="1">
                          <a:latin typeface="+mn-ea"/>
                          <a:ea typeface="+mn-ea"/>
                          <a:cs typeface="Times New Roman" panose="02020603050405020304" pitchFamily="18" charset="0"/>
                        </a:rPr>
                        <a:t>ー</a:t>
                      </a:r>
                      <a:r>
                        <a:rPr lang="ja-JP" altLang="ja-JP" sz="1400" kern="100" dirty="0">
                          <a:latin typeface="+mn-ea"/>
                          <a:ea typeface="+mn-ea"/>
                          <a:cs typeface="Times New Roman" panose="02020603050405020304" pitchFamily="18" charset="0"/>
                        </a:rPr>
                        <a:t>地域から出される意見の集約が必要であり、客観的な整理ができる者</a:t>
                      </a:r>
                      <a:endParaRPr lang="en-US" altLang="ja-JP" sz="1400" kern="100" dirty="0">
                        <a:latin typeface="+mn-ea"/>
                        <a:ea typeface="+mn-ea"/>
                        <a:cs typeface="Times New Roman" panose="02020603050405020304" pitchFamily="18" charset="0"/>
                      </a:endParaRPr>
                    </a:p>
                    <a:p>
                      <a:r>
                        <a:rPr lang="ja-JP" altLang="ja-JP" sz="1400" kern="100" dirty="0">
                          <a:latin typeface="+mn-ea"/>
                          <a:ea typeface="+mn-ea"/>
                          <a:cs typeface="Times New Roman" panose="02020603050405020304" pitchFamily="18" charset="0"/>
                        </a:rPr>
                        <a:t>・基幹相談支援事業所等</a:t>
                      </a:r>
                      <a:r>
                        <a:rPr lang="ja-JP" altLang="en-US" sz="1400" kern="100" dirty="0">
                          <a:latin typeface="+mn-ea"/>
                          <a:ea typeface="+mn-ea"/>
                          <a:cs typeface="Times New Roman" panose="02020603050405020304" pitchFamily="18" charset="0"/>
                        </a:rPr>
                        <a:t>ー地域の</a:t>
                      </a:r>
                      <a:r>
                        <a:rPr lang="ja-JP" altLang="ja-JP" sz="1400" kern="100" dirty="0">
                          <a:latin typeface="+mn-ea"/>
                          <a:ea typeface="+mn-ea"/>
                          <a:cs typeface="Times New Roman" panose="02020603050405020304" pitchFamily="18" charset="0"/>
                        </a:rPr>
                        <a:t>課題を解決する意見交換等を実施するため、常に地域のフォー</a:t>
                      </a:r>
                      <a:endParaRPr lang="en-US" altLang="ja-JP" sz="1400" kern="100" dirty="0">
                        <a:latin typeface="+mn-ea"/>
                        <a:ea typeface="+mn-ea"/>
                        <a:cs typeface="Times New Roman" panose="02020603050405020304" pitchFamily="18" charset="0"/>
                      </a:endParaRPr>
                    </a:p>
                    <a:p>
                      <a:r>
                        <a:rPr lang="ja-JP" altLang="en-US" sz="1400" kern="100" dirty="0">
                          <a:latin typeface="+mn-ea"/>
                          <a:ea typeface="+mn-ea"/>
                          <a:cs typeface="Times New Roman" panose="02020603050405020304" pitchFamily="18" charset="0"/>
                        </a:rPr>
                        <a:t>　</a:t>
                      </a:r>
                      <a:r>
                        <a:rPr lang="ja-JP" altLang="ja-JP" sz="1400" kern="100" dirty="0">
                          <a:latin typeface="+mn-ea"/>
                          <a:ea typeface="+mn-ea"/>
                          <a:cs typeface="Times New Roman" panose="02020603050405020304" pitchFamily="18" charset="0"/>
                        </a:rPr>
                        <a:t>マル・インフォーマル</a:t>
                      </a:r>
                      <a:r>
                        <a:rPr lang="ja-JP" altLang="en-US" sz="1400" kern="100" dirty="0">
                          <a:latin typeface="+mn-ea"/>
                          <a:ea typeface="+mn-ea"/>
                          <a:cs typeface="Times New Roman" panose="02020603050405020304" pitchFamily="18" charset="0"/>
                        </a:rPr>
                        <a:t>な</a:t>
                      </a:r>
                      <a:r>
                        <a:rPr lang="ja-JP" altLang="ja-JP" sz="1400" kern="100" dirty="0">
                          <a:latin typeface="+mn-ea"/>
                          <a:ea typeface="+mn-ea"/>
                          <a:cs typeface="Times New Roman" panose="02020603050405020304" pitchFamily="18" charset="0"/>
                        </a:rPr>
                        <a:t>資源を把握し、現に相談支援体制の核となっている相談支援体制を調</a:t>
                      </a:r>
                      <a:endParaRPr lang="en-US" altLang="ja-JP" sz="1400" kern="100" dirty="0">
                        <a:latin typeface="+mn-ea"/>
                        <a:ea typeface="+mn-ea"/>
                        <a:cs typeface="Times New Roman" panose="02020603050405020304" pitchFamily="18" charset="0"/>
                      </a:endParaRPr>
                    </a:p>
                    <a:p>
                      <a:r>
                        <a:rPr lang="ja-JP" altLang="en-US" sz="1400" kern="100" dirty="0">
                          <a:latin typeface="+mn-ea"/>
                          <a:ea typeface="+mn-ea"/>
                          <a:cs typeface="Times New Roman" panose="02020603050405020304" pitchFamily="18" charset="0"/>
                        </a:rPr>
                        <a:t>　</a:t>
                      </a:r>
                      <a:r>
                        <a:rPr lang="ja-JP" altLang="ja-JP" sz="1400" kern="100" dirty="0" err="1">
                          <a:latin typeface="+mn-ea"/>
                          <a:ea typeface="+mn-ea"/>
                          <a:cs typeface="Times New Roman" panose="02020603050405020304" pitchFamily="18" charset="0"/>
                        </a:rPr>
                        <a:t>整する</a:t>
                      </a:r>
                      <a:r>
                        <a:rPr lang="ja-JP" altLang="en-US" sz="1400" kern="100" dirty="0">
                          <a:latin typeface="+mn-ea"/>
                          <a:ea typeface="+mn-ea"/>
                          <a:cs typeface="Times New Roman" panose="02020603050405020304" pitchFamily="18" charset="0"/>
                        </a:rPr>
                        <a:t>者</a:t>
                      </a:r>
                      <a:endParaRPr lang="en-US" altLang="ja-JP" sz="1400" kern="100" dirty="0">
                        <a:latin typeface="+mn-ea"/>
                        <a:ea typeface="+mn-ea"/>
                        <a:cs typeface="Times New Roman" panose="02020603050405020304" pitchFamily="18" charset="0"/>
                      </a:endParaRPr>
                    </a:p>
                    <a:p>
                      <a:r>
                        <a:rPr lang="ja-JP" altLang="ja-JP" sz="1400" kern="100" dirty="0">
                          <a:latin typeface="+mn-ea"/>
                          <a:ea typeface="+mn-ea"/>
                          <a:cs typeface="Times New Roman" panose="02020603050405020304" pitchFamily="18" charset="0"/>
                        </a:rPr>
                        <a:t>・当事者家族、支援事業所等</a:t>
                      </a:r>
                      <a:r>
                        <a:rPr lang="ja-JP" altLang="en-US" sz="1400" kern="100" dirty="0">
                          <a:latin typeface="+mn-ea"/>
                          <a:ea typeface="+mn-ea"/>
                          <a:cs typeface="Times New Roman" panose="02020603050405020304" pitchFamily="18" charset="0"/>
                        </a:rPr>
                        <a:t>ー</a:t>
                      </a:r>
                      <a:r>
                        <a:rPr lang="ja-JP" altLang="ja-JP" sz="1400" kern="100" dirty="0">
                          <a:latin typeface="+mn-ea"/>
                          <a:ea typeface="+mn-ea"/>
                          <a:cs typeface="Times New Roman" panose="02020603050405020304" pitchFamily="18" charset="0"/>
                        </a:rPr>
                        <a:t>強度行動障がい者支援を実施している相談支援事業所及び障がい</a:t>
                      </a:r>
                      <a:endParaRPr lang="en-US" altLang="ja-JP" sz="1400" kern="100" dirty="0">
                        <a:latin typeface="+mn-ea"/>
                        <a:ea typeface="+mn-ea"/>
                        <a:cs typeface="Times New Roman" panose="02020603050405020304" pitchFamily="18" charset="0"/>
                      </a:endParaRPr>
                    </a:p>
                    <a:p>
                      <a:r>
                        <a:rPr lang="ja-JP" altLang="en-US" sz="1400" kern="100" dirty="0">
                          <a:latin typeface="+mn-ea"/>
                          <a:ea typeface="+mn-ea"/>
                          <a:cs typeface="Times New Roman" panose="02020603050405020304" pitchFamily="18" charset="0"/>
                        </a:rPr>
                        <a:t>　</a:t>
                      </a:r>
                      <a:r>
                        <a:rPr lang="ja-JP" altLang="ja-JP" sz="1400" kern="100" dirty="0">
                          <a:latin typeface="+mn-ea"/>
                          <a:ea typeface="+mn-ea"/>
                          <a:cs typeface="Times New Roman" panose="02020603050405020304" pitchFamily="18" charset="0"/>
                        </a:rPr>
                        <a:t>福祉サービス事業所（日中）、家族会など、事例の提供や個別支援での「困りごと」について、</a:t>
                      </a:r>
                      <a:endParaRPr lang="en-US" altLang="ja-JP" sz="1400" kern="100" dirty="0">
                        <a:latin typeface="+mn-ea"/>
                        <a:ea typeface="+mn-ea"/>
                        <a:cs typeface="Times New Roman" panose="02020603050405020304" pitchFamily="18" charset="0"/>
                      </a:endParaRPr>
                    </a:p>
                    <a:p>
                      <a:r>
                        <a:rPr lang="ja-JP" altLang="en-US" sz="1400" kern="100" dirty="0">
                          <a:latin typeface="+mn-ea"/>
                          <a:ea typeface="+mn-ea"/>
                          <a:cs typeface="Times New Roman" panose="02020603050405020304" pitchFamily="18" charset="0"/>
                        </a:rPr>
                        <a:t>　</a:t>
                      </a:r>
                      <a:r>
                        <a:rPr lang="ja-JP" altLang="ja-JP" sz="1400" kern="100" dirty="0">
                          <a:latin typeface="+mn-ea"/>
                          <a:ea typeface="+mn-ea"/>
                          <a:cs typeface="Times New Roman" panose="02020603050405020304" pitchFamily="18" charset="0"/>
                        </a:rPr>
                        <a:t>「地域課題」の抽出に協力できる者</a:t>
                      </a:r>
                      <a:endParaRPr lang="en-US" altLang="ja-JP" sz="1400" kern="100" dirty="0">
                        <a:latin typeface="+mn-ea"/>
                        <a:ea typeface="+mn-ea"/>
                        <a:cs typeface="Times New Roman" panose="02020603050405020304" pitchFamily="18" charset="0"/>
                      </a:endParaRPr>
                    </a:p>
                    <a:p>
                      <a:endParaRPr kumimoji="1" lang="en-US" altLang="ja-JP" sz="1400" dirty="0">
                        <a:latin typeface="+mn-ea"/>
                        <a:ea typeface="+mn-ea"/>
                      </a:endParaRPr>
                    </a:p>
                    <a:p>
                      <a:r>
                        <a:rPr kumimoji="1" lang="ja-JP" altLang="en-US" sz="1400" b="1" dirty="0">
                          <a:latin typeface="+mn-ea"/>
                          <a:ea typeface="+mn-ea"/>
                        </a:rPr>
                        <a:t>アドバイザーを選定する。</a:t>
                      </a:r>
                      <a:endParaRPr kumimoji="1" lang="en-US" altLang="ja-JP" sz="1400" b="1" dirty="0">
                        <a:latin typeface="+mn-ea"/>
                        <a:ea typeface="+mn-ea"/>
                      </a:endParaRPr>
                    </a:p>
                    <a:p>
                      <a:r>
                        <a:rPr lang="ja-JP" altLang="ja-JP" sz="1400" kern="100" dirty="0">
                          <a:latin typeface="+mn-ea"/>
                          <a:ea typeface="+mn-ea"/>
                          <a:cs typeface="Times New Roman" panose="02020603050405020304" pitchFamily="18" charset="0"/>
                        </a:rPr>
                        <a:t>・協議の場の客観的な視点による運営や実事例からの地域課題抽出のアドバイス</a:t>
                      </a:r>
                      <a:r>
                        <a:rPr lang="ja-JP" altLang="en-US" sz="1400" kern="100" dirty="0">
                          <a:latin typeface="+mn-ea"/>
                          <a:ea typeface="+mn-ea"/>
                          <a:cs typeface="Times New Roman" panose="02020603050405020304" pitchFamily="18" charset="0"/>
                        </a:rPr>
                        <a:t>を行う者　</a:t>
                      </a:r>
                      <a:endParaRPr lang="en-US" altLang="ja-JP" sz="1400" kern="100" dirty="0">
                        <a:latin typeface="+mn-ea"/>
                        <a:ea typeface="+mn-ea"/>
                        <a:cs typeface="Times New Roman" panose="02020603050405020304" pitchFamily="18" charset="0"/>
                      </a:endParaRPr>
                    </a:p>
                    <a:p>
                      <a:r>
                        <a:rPr lang="ja-JP" altLang="en-US" sz="1400" kern="100" dirty="0">
                          <a:latin typeface="+mn-ea"/>
                          <a:ea typeface="+mn-ea"/>
                          <a:cs typeface="Times New Roman" panose="02020603050405020304" pitchFamily="18" charset="0"/>
                        </a:rPr>
                        <a:t>　例）</a:t>
                      </a:r>
                      <a:r>
                        <a:rPr lang="ja-JP" altLang="ja-JP" sz="1400" kern="100" dirty="0">
                          <a:latin typeface="+mn-ea"/>
                          <a:ea typeface="+mn-ea"/>
                          <a:cs typeface="Times New Roman" panose="02020603050405020304" pitchFamily="18" charset="0"/>
                        </a:rPr>
                        <a:t>大学の教授、准教授等（社会福祉、心理、医学、保健）</a:t>
                      </a:r>
                      <a:r>
                        <a:rPr lang="ja-JP" altLang="en-US" sz="1400" kern="100" dirty="0">
                          <a:latin typeface="+mn-ea"/>
                          <a:ea typeface="+mn-ea"/>
                          <a:cs typeface="Times New Roman" panose="02020603050405020304" pitchFamily="18" charset="0"/>
                        </a:rPr>
                        <a:t>、</a:t>
                      </a:r>
                      <a:r>
                        <a:rPr lang="ja-JP" altLang="ja-JP" sz="1400" kern="100" dirty="0">
                          <a:latin typeface="+mn-ea"/>
                          <a:ea typeface="+mn-ea"/>
                          <a:cs typeface="Times New Roman" panose="02020603050405020304" pitchFamily="18" charset="0"/>
                        </a:rPr>
                        <a:t>大阪府相談支援アドバイザー</a:t>
                      </a:r>
                      <a:endParaRPr lang="en-US" altLang="ja-JP" sz="1400" kern="100" dirty="0">
                        <a:latin typeface="+mn-ea"/>
                        <a:ea typeface="+mn-ea"/>
                        <a:cs typeface="Times New Roman" panose="02020603050405020304" pitchFamily="18" charset="0"/>
                      </a:endParaRPr>
                    </a:p>
                    <a:p>
                      <a:r>
                        <a:rPr lang="ja-JP" altLang="ja-JP" sz="1400" kern="100" dirty="0">
                          <a:latin typeface="+mn-ea"/>
                          <a:ea typeface="+mn-ea"/>
                          <a:cs typeface="Times New Roman" panose="02020603050405020304" pitchFamily="18" charset="0"/>
                        </a:rPr>
                        <a:t>・先行事例や他地域での相談事例等の情報提供等に関するアドバイス</a:t>
                      </a:r>
                      <a:r>
                        <a:rPr lang="ja-JP" altLang="en-US" sz="1400" kern="100" dirty="0">
                          <a:latin typeface="+mn-ea"/>
                          <a:ea typeface="+mn-ea"/>
                          <a:cs typeface="Times New Roman" panose="02020603050405020304" pitchFamily="18" charset="0"/>
                        </a:rPr>
                        <a:t>を行う者　　　</a:t>
                      </a:r>
                      <a:endParaRPr lang="en-US" altLang="ja-JP" sz="1400" kern="100" dirty="0">
                        <a:latin typeface="+mn-ea"/>
                        <a:ea typeface="+mn-ea"/>
                        <a:cs typeface="Times New Roman" panose="02020603050405020304" pitchFamily="18" charset="0"/>
                      </a:endParaRPr>
                    </a:p>
                    <a:p>
                      <a:r>
                        <a:rPr lang="ja-JP" altLang="en-US" sz="1400" kern="100" dirty="0">
                          <a:latin typeface="+mn-ea"/>
                          <a:ea typeface="+mn-ea"/>
                          <a:cs typeface="Times New Roman" panose="02020603050405020304" pitchFamily="18" charset="0"/>
                        </a:rPr>
                        <a:t>　</a:t>
                      </a:r>
                      <a:r>
                        <a:rPr lang="ja-JP" altLang="ja-JP" sz="1400" kern="100" dirty="0">
                          <a:latin typeface="+mn-ea"/>
                          <a:ea typeface="+mn-ea"/>
                          <a:cs typeface="Times New Roman" panose="02020603050405020304" pitchFamily="18" charset="0"/>
                        </a:rPr>
                        <a:t>強度</a:t>
                      </a:r>
                      <a:r>
                        <a:rPr lang="ja-JP" altLang="ja-JP" sz="1400" kern="100" dirty="0" err="1">
                          <a:latin typeface="+mn-ea"/>
                          <a:ea typeface="+mn-ea"/>
                          <a:cs typeface="Times New Roman" panose="02020603050405020304" pitchFamily="18" charset="0"/>
                        </a:rPr>
                        <a:t>行動障がい</a:t>
                      </a:r>
                      <a:r>
                        <a:rPr lang="ja-JP" altLang="ja-JP" sz="1400" kern="100" dirty="0">
                          <a:latin typeface="+mn-ea"/>
                          <a:ea typeface="+mn-ea"/>
                          <a:cs typeface="Times New Roman" panose="02020603050405020304" pitchFamily="18" charset="0"/>
                        </a:rPr>
                        <a:t>者支援で効果的な支援を実施している事業所職員</a:t>
                      </a:r>
                      <a:r>
                        <a:rPr lang="ja-JP" altLang="en-US" sz="1400" kern="100" dirty="0">
                          <a:latin typeface="+mn-ea"/>
                          <a:ea typeface="+mn-ea"/>
                          <a:cs typeface="Times New Roman" panose="02020603050405020304" pitchFamily="18" charset="0"/>
                        </a:rPr>
                        <a:t>、</a:t>
                      </a:r>
                      <a:endParaRPr lang="en-US" altLang="ja-JP" sz="1400" kern="100" dirty="0">
                        <a:latin typeface="+mn-ea"/>
                        <a:ea typeface="+mn-ea"/>
                        <a:cs typeface="Times New Roman" panose="02020603050405020304" pitchFamily="18" charset="0"/>
                      </a:endParaRPr>
                    </a:p>
                    <a:p>
                      <a:r>
                        <a:rPr lang="ja-JP" altLang="en-US" sz="1400" kern="100" dirty="0">
                          <a:latin typeface="+mn-ea"/>
                          <a:ea typeface="+mn-ea"/>
                          <a:cs typeface="Times New Roman" panose="02020603050405020304" pitchFamily="18" charset="0"/>
                        </a:rPr>
                        <a:t>　</a:t>
                      </a:r>
                      <a:r>
                        <a:rPr lang="ja-JP" altLang="ja-JP" sz="1400" kern="100" dirty="0" err="1">
                          <a:latin typeface="+mn-ea"/>
                          <a:ea typeface="+mn-ea"/>
                          <a:cs typeface="Times New Roman" panose="02020603050405020304" pitchFamily="18" charset="0"/>
                        </a:rPr>
                        <a:t>大阪府障がい</a:t>
                      </a:r>
                      <a:r>
                        <a:rPr lang="ja-JP" altLang="ja-JP" sz="1400" kern="100" dirty="0">
                          <a:latin typeface="+mn-ea"/>
                          <a:ea typeface="+mn-ea"/>
                          <a:cs typeface="Times New Roman" panose="02020603050405020304" pitchFamily="18" charset="0"/>
                        </a:rPr>
                        <a:t>者自立相談支援センター、大阪府立砂川厚生福祉センター</a:t>
                      </a:r>
                      <a:endParaRPr lang="en-US" altLang="ja-JP" sz="1400" kern="100" dirty="0">
                        <a:latin typeface="+mn-ea"/>
                        <a:ea typeface="+mn-ea"/>
                        <a:cs typeface="Times New Roman" panose="02020603050405020304" pitchFamily="18" charset="0"/>
                      </a:endParaRPr>
                    </a:p>
                    <a:p>
                      <a:r>
                        <a:rPr lang="ja-JP" altLang="ja-JP" sz="1400" kern="100" dirty="0">
                          <a:latin typeface="+mn-ea"/>
                          <a:ea typeface="+mn-ea"/>
                          <a:cs typeface="Times New Roman" panose="02020603050405020304" pitchFamily="18" charset="0"/>
                        </a:rPr>
                        <a:t>・医学的な見立て等に関するアドバイス</a:t>
                      </a:r>
                      <a:r>
                        <a:rPr lang="ja-JP" altLang="en-US" sz="1400" kern="100" dirty="0">
                          <a:latin typeface="+mn-ea"/>
                          <a:ea typeface="+mn-ea"/>
                          <a:cs typeface="Times New Roman" panose="02020603050405020304" pitchFamily="18" charset="0"/>
                        </a:rPr>
                        <a:t>を行う者</a:t>
                      </a:r>
                      <a:endParaRPr lang="en-US" altLang="ja-JP" sz="1400" kern="100" dirty="0">
                        <a:latin typeface="+mn-ea"/>
                        <a:ea typeface="+mn-ea"/>
                        <a:cs typeface="Times New Roman" panose="02020603050405020304" pitchFamily="18" charset="0"/>
                      </a:endParaRPr>
                    </a:p>
                    <a:p>
                      <a:r>
                        <a:rPr lang="ja-JP" altLang="en-US" sz="1400" kern="100" dirty="0">
                          <a:latin typeface="+mn-ea"/>
                          <a:ea typeface="+mn-ea"/>
                          <a:cs typeface="Times New Roman" panose="02020603050405020304" pitchFamily="18" charset="0"/>
                        </a:rPr>
                        <a:t>　</a:t>
                      </a:r>
                      <a:r>
                        <a:rPr lang="ja-JP" altLang="ja-JP" sz="1400" kern="100" dirty="0">
                          <a:latin typeface="+mn-ea"/>
                          <a:ea typeface="+mn-ea"/>
                          <a:cs typeface="Times New Roman" panose="02020603050405020304" pitchFamily="18" charset="0"/>
                        </a:rPr>
                        <a:t>強度</a:t>
                      </a:r>
                      <a:r>
                        <a:rPr lang="ja-JP" altLang="ja-JP" sz="1400" kern="100" dirty="0" err="1">
                          <a:latin typeface="+mn-ea"/>
                          <a:ea typeface="+mn-ea"/>
                          <a:cs typeface="Times New Roman" panose="02020603050405020304" pitchFamily="18" charset="0"/>
                        </a:rPr>
                        <a:t>行動障がい</a:t>
                      </a:r>
                      <a:r>
                        <a:rPr lang="ja-JP" altLang="ja-JP" sz="1400" kern="100" dirty="0">
                          <a:latin typeface="+mn-ea"/>
                          <a:ea typeface="+mn-ea"/>
                          <a:cs typeface="Times New Roman" panose="02020603050405020304" pitchFamily="18" charset="0"/>
                        </a:rPr>
                        <a:t>者支援をしている保健所の精神相談員</a:t>
                      </a:r>
                      <a:endParaRPr lang="en-US" altLang="ja-JP" sz="1400" kern="100" dirty="0">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　　　　　　　　　　　</a:t>
                      </a:r>
                      <a:r>
                        <a:rPr lang="en-US" altLang="ja-JP" sz="1400" kern="100" dirty="0">
                          <a:latin typeface="+mn-ea"/>
                          <a:ea typeface="+mn-ea"/>
                          <a:cs typeface="Times New Roman" panose="02020603050405020304" pitchFamily="18" charset="0"/>
                        </a:rPr>
                        <a:t>※</a:t>
                      </a:r>
                      <a:r>
                        <a:rPr lang="ja-JP" altLang="ja-JP" sz="1400" kern="100" dirty="0">
                          <a:latin typeface="+mn-ea"/>
                          <a:ea typeface="+mn-ea"/>
                          <a:cs typeface="Times New Roman" panose="02020603050405020304" pitchFamily="18" charset="0"/>
                        </a:rPr>
                        <a:t>ポイントに応じながら、</a:t>
                      </a:r>
                      <a:r>
                        <a:rPr lang="ja-JP" altLang="en-US" sz="1400" kern="100" dirty="0">
                          <a:latin typeface="+mn-ea"/>
                          <a:ea typeface="+mn-ea"/>
                          <a:cs typeface="Times New Roman" panose="02020603050405020304" pitchFamily="18" charset="0"/>
                        </a:rPr>
                        <a:t>上記</a:t>
                      </a:r>
                      <a:r>
                        <a:rPr lang="ja-JP" altLang="ja-JP" sz="1400" kern="100" dirty="0">
                          <a:latin typeface="+mn-ea"/>
                          <a:ea typeface="+mn-ea"/>
                          <a:cs typeface="Times New Roman" panose="02020603050405020304" pitchFamily="18" charset="0"/>
                        </a:rPr>
                        <a:t>のアドバイザー等の参加について留意。</a:t>
                      </a:r>
                      <a:endParaRPr lang="en-US" altLang="ja-JP" sz="1400" kern="100" dirty="0">
                        <a:latin typeface="+mn-ea"/>
                        <a:ea typeface="+mn-ea"/>
                        <a:cs typeface="Times New Roman" panose="02020603050405020304" pitchFamily="18" charset="0"/>
                      </a:endParaRPr>
                    </a:p>
                    <a:p>
                      <a:r>
                        <a:rPr kumimoji="1" lang="ja-JP" altLang="en-US" sz="1400" dirty="0">
                          <a:latin typeface="+mn-ea"/>
                          <a:ea typeface="+mn-ea"/>
                        </a:rPr>
                        <a:t>例）泉佐野市・田尻町モデル、豊中市モデルともに、アドバイザーとして、学識経験者、相談支</a:t>
                      </a:r>
                      <a:endParaRPr kumimoji="1" lang="en-US" altLang="ja-JP" sz="1400" dirty="0">
                        <a:latin typeface="+mn-ea"/>
                        <a:ea typeface="+mn-ea"/>
                      </a:endParaRPr>
                    </a:p>
                    <a:p>
                      <a:r>
                        <a:rPr kumimoji="1" lang="ja-JP" altLang="en-US" sz="1400" dirty="0">
                          <a:latin typeface="+mn-ea"/>
                          <a:ea typeface="+mn-ea"/>
                        </a:rPr>
                        <a:t>　　援専門員を招聘した。</a:t>
                      </a:r>
                      <a:endParaRPr lang="en-US" altLang="ja-JP" sz="1400" kern="100" dirty="0">
                        <a:latin typeface="+mn-ea"/>
                        <a:ea typeface="+mn-ea"/>
                        <a:cs typeface="Times New Roman" panose="02020603050405020304" pitchFamily="18" charset="0"/>
                      </a:endParaRPr>
                    </a:p>
                    <a:p>
                      <a:endParaRPr kumimoji="1" lang="en-US" altLang="ja-JP" sz="1400" dirty="0">
                        <a:latin typeface="+mn-ea"/>
                        <a:ea typeface="+mn-ea"/>
                      </a:endParaRPr>
                    </a:p>
                    <a:p>
                      <a:r>
                        <a:rPr kumimoji="1" lang="ja-JP" altLang="en-US" sz="1400" b="1" dirty="0">
                          <a:latin typeface="+mn-ea"/>
                          <a:ea typeface="+mn-ea"/>
                        </a:rPr>
                        <a:t>事務局メンバーを確認する。</a:t>
                      </a:r>
                      <a:endParaRPr kumimoji="1" lang="en-US" altLang="ja-JP" sz="1400" b="1" dirty="0">
                        <a:latin typeface="+mn-ea"/>
                        <a:ea typeface="+mn-ea"/>
                      </a:endParaRPr>
                    </a:p>
                    <a:p>
                      <a:r>
                        <a:rPr kumimoji="1" lang="ja-JP" altLang="en-US" sz="1400" dirty="0">
                          <a:latin typeface="+mn-ea"/>
                          <a:ea typeface="+mn-ea"/>
                        </a:rPr>
                        <a:t>・整理した地域の情報を元に、事務局に加える市町村関係課等の追加の必要性を再確認。</a:t>
                      </a:r>
                      <a:endParaRPr kumimoji="1" lang="en-US" altLang="ja-JP" sz="1400" dirty="0">
                        <a:latin typeface="+mn-ea"/>
                        <a:ea typeface="+mn-ea"/>
                      </a:endParaRPr>
                    </a:p>
                    <a:p>
                      <a:endParaRPr kumimoji="1" lang="en-US" altLang="ja-JP" sz="1400" dirty="0">
                        <a:latin typeface="+mn-ea"/>
                        <a:ea typeface="+mn-ea"/>
                      </a:endParaRPr>
                    </a:p>
                  </a:txBody>
                  <a:tcPr/>
                </a:tc>
                <a:extLst>
                  <a:ext uri="{0D108BD9-81ED-4DB2-BD59-A6C34878D82A}">
                    <a16:rowId xmlns:a16="http://schemas.microsoft.com/office/drawing/2014/main" val="2623162914"/>
                  </a:ext>
                </a:extLst>
              </a:tr>
            </a:tbl>
          </a:graphicData>
        </a:graphic>
      </p:graphicFrame>
      <p:sp>
        <p:nvSpPr>
          <p:cNvPr id="4" name="スライド番号プレースホルダー 3"/>
          <p:cNvSpPr>
            <a:spLocks noGrp="1"/>
          </p:cNvSpPr>
          <p:nvPr>
            <p:ph type="sldNum" sz="quarter" idx="12"/>
          </p:nvPr>
        </p:nvSpPr>
        <p:spPr/>
        <p:txBody>
          <a:bodyPr/>
          <a:lstStyle/>
          <a:p>
            <a:fld id="{5EBFC8BC-B1AE-419F-8DF4-AA7267068C54}" type="slidenum">
              <a:rPr kumimoji="1" lang="ja-JP" altLang="en-US" smtClean="0">
                <a:latin typeface="+mn-ea"/>
              </a:rPr>
              <a:t>23</a:t>
            </a:fld>
            <a:endParaRPr kumimoji="1" lang="ja-JP" altLang="en-US">
              <a:latin typeface="+mn-ea"/>
            </a:endParaRPr>
          </a:p>
        </p:txBody>
      </p:sp>
    </p:spTree>
    <p:extLst>
      <p:ext uri="{BB962C8B-B14F-4D97-AF65-F5344CB8AC3E}">
        <p14:creationId xmlns:p14="http://schemas.microsoft.com/office/powerpoint/2010/main" val="2066697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1520" y="591924"/>
            <a:ext cx="5917473" cy="531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n-ea"/>
            </a:endParaRPr>
          </a:p>
          <a:p>
            <a:r>
              <a:rPr kumimoji="1" lang="ja-JP" altLang="en-US" sz="1400" dirty="0">
                <a:solidFill>
                  <a:schemeClr val="tx1"/>
                </a:solidFill>
                <a:latin typeface="+mn-ea"/>
              </a:rPr>
              <a:t>（テーマ）</a:t>
            </a:r>
            <a:r>
              <a:rPr lang="ja-JP" altLang="en-US" sz="1400" dirty="0">
                <a:solidFill>
                  <a:schemeClr val="tx1"/>
                </a:solidFill>
                <a:latin typeface="+mn-ea"/>
              </a:rPr>
              <a:t>協議の場の立上げを準備する。</a:t>
            </a:r>
            <a:endParaRPr lang="en-US" altLang="ja-JP" sz="1400" dirty="0">
              <a:solidFill>
                <a:schemeClr val="tx1"/>
              </a:solidFill>
              <a:latin typeface="+mn-ea"/>
            </a:endParaRPr>
          </a:p>
        </p:txBody>
      </p:sp>
      <p:sp>
        <p:nvSpPr>
          <p:cNvPr id="2" name="ホームベース 1"/>
          <p:cNvSpPr/>
          <p:nvPr/>
        </p:nvSpPr>
        <p:spPr>
          <a:xfrm>
            <a:off x="352697" y="175318"/>
            <a:ext cx="4937759" cy="61317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mn-ea"/>
              </a:rPr>
              <a:t>０．</a:t>
            </a:r>
            <a:r>
              <a:rPr lang="ja-JP" altLang="en-US" dirty="0">
                <a:solidFill>
                  <a:schemeClr val="bg1"/>
                </a:solidFill>
                <a:latin typeface="+mn-ea"/>
              </a:rPr>
              <a:t>事前準備②（協議の場の立上げ準備）</a:t>
            </a:r>
          </a:p>
        </p:txBody>
      </p:sp>
      <p:graphicFrame>
        <p:nvGraphicFramePr>
          <p:cNvPr id="5" name="表 4"/>
          <p:cNvGraphicFramePr>
            <a:graphicFrameLocks noGrp="1"/>
          </p:cNvGraphicFramePr>
          <p:nvPr>
            <p:extLst>
              <p:ext uri="{D42A27DB-BD31-4B8C-83A1-F6EECF244321}">
                <p14:modId xmlns:p14="http://schemas.microsoft.com/office/powerpoint/2010/main" val="3667210648"/>
              </p:ext>
            </p:extLst>
          </p:nvPr>
        </p:nvGraphicFramePr>
        <p:xfrm>
          <a:off x="731520" y="1205095"/>
          <a:ext cx="10874326" cy="4632960"/>
        </p:xfrm>
        <a:graphic>
          <a:graphicData uri="http://schemas.openxmlformats.org/drawingml/2006/table">
            <a:tbl>
              <a:tblPr firstRow="1" bandRow="1">
                <a:tableStyleId>{5C22544A-7EE6-4342-B048-85BDC9FD1C3A}</a:tableStyleId>
              </a:tblPr>
              <a:tblGrid>
                <a:gridCol w="3046073">
                  <a:extLst>
                    <a:ext uri="{9D8B030D-6E8A-4147-A177-3AD203B41FA5}">
                      <a16:colId xmlns:a16="http://schemas.microsoft.com/office/drawing/2014/main" val="668772209"/>
                    </a:ext>
                  </a:extLst>
                </a:gridCol>
                <a:gridCol w="7828253">
                  <a:extLst>
                    <a:ext uri="{9D8B030D-6E8A-4147-A177-3AD203B41FA5}">
                      <a16:colId xmlns:a16="http://schemas.microsoft.com/office/drawing/2014/main" val="1538560749"/>
                    </a:ext>
                  </a:extLst>
                </a:gridCol>
              </a:tblGrid>
              <a:tr h="289757">
                <a:tc>
                  <a:txBody>
                    <a:bodyPr/>
                    <a:lstStyle/>
                    <a:p>
                      <a:r>
                        <a:rPr kumimoji="1" lang="ja-JP" altLang="en-US" sz="1400" dirty="0"/>
                        <a:t>項目</a:t>
                      </a:r>
                    </a:p>
                  </a:txBody>
                  <a:tcPr/>
                </a:tc>
                <a:tc>
                  <a:txBody>
                    <a:bodyPr/>
                    <a:lstStyle/>
                    <a:p>
                      <a:r>
                        <a:rPr kumimoji="1" lang="ja-JP" altLang="en-US" sz="1400" dirty="0"/>
                        <a:t>実施内容</a:t>
                      </a:r>
                    </a:p>
                  </a:txBody>
                  <a:tcPr/>
                </a:tc>
                <a:extLst>
                  <a:ext uri="{0D108BD9-81ED-4DB2-BD59-A6C34878D82A}">
                    <a16:rowId xmlns:a16="http://schemas.microsoft.com/office/drawing/2014/main" val="308921865"/>
                  </a:ext>
                </a:extLst>
              </a:tr>
              <a:tr h="1709564">
                <a:tc>
                  <a:txBody>
                    <a:bodyPr/>
                    <a:lstStyle/>
                    <a:p>
                      <a:r>
                        <a:rPr kumimoji="1" lang="ja-JP" altLang="en-US" sz="1400" dirty="0"/>
                        <a:t>□　２．協議の場の設置場所選定</a:t>
                      </a:r>
                    </a:p>
                  </a:txBody>
                  <a:tcPr/>
                </a:tc>
                <a:tc>
                  <a:txBody>
                    <a:bodyPr/>
                    <a:lstStyle/>
                    <a:p>
                      <a:r>
                        <a:rPr kumimoji="1" lang="ja-JP" altLang="en-US" sz="1400" b="1" dirty="0">
                          <a:latin typeface="+mn-ea"/>
                          <a:ea typeface="+mn-ea"/>
                        </a:rPr>
                        <a:t>整理した情報をもとに、将来の設置場所を見据えて、事務局にて協議の場設置場所を検討する。</a:t>
                      </a:r>
                      <a:endParaRPr kumimoji="1" lang="en-US" altLang="ja-JP" sz="1400" b="1" dirty="0">
                        <a:latin typeface="+mn-ea"/>
                        <a:ea typeface="+mn-ea"/>
                      </a:endParaRPr>
                    </a:p>
                    <a:p>
                      <a:r>
                        <a:rPr kumimoji="1" lang="ja-JP" altLang="en-US" sz="1400" dirty="0">
                          <a:latin typeface="+mn-ea"/>
                          <a:ea typeface="+mn-ea"/>
                        </a:rPr>
                        <a:t>例）・泉佐野市・田尻町の場合では、</a:t>
                      </a:r>
                      <a:endParaRPr kumimoji="1" lang="en-US" altLang="ja-JP" sz="1400" dirty="0">
                        <a:latin typeface="+mn-ea"/>
                        <a:ea typeface="+mn-ea"/>
                      </a:endParaRPr>
                    </a:p>
                    <a:p>
                      <a:r>
                        <a:rPr kumimoji="1" lang="ja-JP" altLang="en-US" sz="1400" dirty="0">
                          <a:latin typeface="+mn-ea"/>
                          <a:ea typeface="+mn-ea"/>
                        </a:rPr>
                        <a:t>　　　泉佐野市障害福祉総務課、田尻町福祉課、基幹相談支援センターを事務局として、</a:t>
                      </a:r>
                      <a:endParaRPr kumimoji="1" lang="en-US" altLang="ja-JP" sz="1400" dirty="0">
                        <a:latin typeface="+mn-ea"/>
                        <a:ea typeface="+mn-ea"/>
                      </a:endParaRPr>
                    </a:p>
                    <a:p>
                      <a:r>
                        <a:rPr kumimoji="1" lang="ja-JP" altLang="en-US" sz="1400" dirty="0">
                          <a:latin typeface="+mn-ea"/>
                          <a:ea typeface="+mn-ea"/>
                        </a:rPr>
                        <a:t>　　　検討メンバーを集めて新たな会議体を設置した。親の会、福祉サービス事業所が参加。</a:t>
                      </a:r>
                      <a:endParaRPr kumimoji="1" lang="en-US" altLang="ja-JP" sz="1400" dirty="0">
                        <a:latin typeface="+mn-ea"/>
                        <a:ea typeface="+mn-ea"/>
                      </a:endParaRPr>
                    </a:p>
                    <a:p>
                      <a:r>
                        <a:rPr kumimoji="1" lang="ja-JP" altLang="en-US" sz="1400" dirty="0">
                          <a:latin typeface="+mn-ea"/>
                          <a:ea typeface="+mn-ea"/>
                        </a:rPr>
                        <a:t>　　・豊中市の場合では、</a:t>
                      </a:r>
                      <a:endParaRPr kumimoji="1" lang="en-US" altLang="ja-JP" sz="1400" dirty="0">
                        <a:latin typeface="+mn-ea"/>
                        <a:ea typeface="+mn-ea"/>
                      </a:endParaRPr>
                    </a:p>
                    <a:p>
                      <a:r>
                        <a:rPr kumimoji="1" lang="ja-JP" altLang="en-US" sz="1400" dirty="0">
                          <a:latin typeface="+mn-ea"/>
                          <a:ea typeface="+mn-ea"/>
                        </a:rPr>
                        <a:t>　　　障害福祉課、基幹相談支援センターを事務局として、市障害者自立支援協議会での設定</a:t>
                      </a:r>
                      <a:endParaRPr kumimoji="1" lang="en-US" altLang="ja-JP" sz="1400" dirty="0">
                        <a:latin typeface="+mn-ea"/>
                        <a:ea typeface="+mn-ea"/>
                      </a:endParaRPr>
                    </a:p>
                    <a:p>
                      <a:r>
                        <a:rPr kumimoji="1" lang="ja-JP" altLang="en-US" sz="1400" dirty="0">
                          <a:latin typeface="+mn-ea"/>
                          <a:ea typeface="+mn-ea"/>
                        </a:rPr>
                        <a:t>　　　を視野に新たな会議体を設置した。（後に、自立支援協議会内の部会にて協議を行う</a:t>
                      </a:r>
                      <a:r>
                        <a:rPr kumimoji="1" lang="ja-JP" altLang="en-US" sz="1400" dirty="0" err="1">
                          <a:latin typeface="+mn-ea"/>
                          <a:ea typeface="+mn-ea"/>
                        </a:rPr>
                        <a:t>こ</a:t>
                      </a:r>
                      <a:endParaRPr kumimoji="1" lang="en-US" altLang="ja-JP" sz="1400" dirty="0">
                        <a:latin typeface="+mn-ea"/>
                        <a:ea typeface="+mn-ea"/>
                      </a:endParaRPr>
                    </a:p>
                    <a:p>
                      <a:r>
                        <a:rPr kumimoji="1" lang="ja-JP" altLang="en-US" sz="1400" dirty="0">
                          <a:latin typeface="+mn-ea"/>
                          <a:ea typeface="+mn-ea"/>
                        </a:rPr>
                        <a:t>　　　とになった。）相談支援、生活介護、施設入所支援等福祉サービス事業所が参加。</a:t>
                      </a:r>
                      <a:endParaRPr kumimoji="1" lang="en-US" altLang="ja-JP" sz="1400" dirty="0">
                        <a:latin typeface="+mn-ea"/>
                        <a:ea typeface="+mn-ea"/>
                      </a:endParaRPr>
                    </a:p>
                  </a:txBody>
                  <a:tcPr/>
                </a:tc>
                <a:extLst>
                  <a:ext uri="{0D108BD9-81ED-4DB2-BD59-A6C34878D82A}">
                    <a16:rowId xmlns:a16="http://schemas.microsoft.com/office/drawing/2014/main" val="1925971131"/>
                  </a:ext>
                </a:extLst>
              </a:tr>
              <a:tr h="1506735">
                <a:tc>
                  <a:txBody>
                    <a:bodyPr/>
                    <a:lstStyle/>
                    <a:p>
                      <a:r>
                        <a:rPr kumimoji="1" lang="ja-JP" altLang="en-US" sz="1400" dirty="0"/>
                        <a:t>□　３．協議の</a:t>
                      </a:r>
                      <a:r>
                        <a:rPr kumimoji="1" lang="ja-JP" altLang="en-US" sz="1400" dirty="0">
                          <a:solidFill>
                            <a:schemeClr val="tx1"/>
                          </a:solidFill>
                        </a:rPr>
                        <a:t>場の設</a:t>
                      </a:r>
                      <a:r>
                        <a:rPr kumimoji="1" lang="ja-JP" altLang="en-US" sz="1400" dirty="0"/>
                        <a:t>置の目標確認</a:t>
                      </a:r>
                    </a:p>
                  </a:txBody>
                  <a:tcPr/>
                </a:tc>
                <a:tc>
                  <a:txBody>
                    <a:bodyPr/>
                    <a:lstStyle/>
                    <a:p>
                      <a:r>
                        <a:rPr kumimoji="1" lang="ja-JP" altLang="en-US" sz="1400" b="1" dirty="0">
                          <a:latin typeface="+mn-ea"/>
                          <a:ea typeface="+mn-ea"/>
                        </a:rPr>
                        <a:t>協議の場で検討する地域の連携体制の目標を設定する。</a:t>
                      </a:r>
                      <a:endParaRPr kumimoji="1" lang="en-US" altLang="ja-JP" sz="1400" b="1" dirty="0">
                        <a:latin typeface="+mn-ea"/>
                        <a:ea typeface="+mn-ea"/>
                      </a:endParaRPr>
                    </a:p>
                    <a:p>
                      <a:r>
                        <a:rPr kumimoji="1" lang="ja-JP" altLang="en-US" sz="1400" dirty="0">
                          <a:latin typeface="+mn-ea"/>
                          <a:ea typeface="+mn-ea"/>
                        </a:rPr>
                        <a:t>例）・泉佐野市・田尻町の場合では、状態の悪化や家族の高齢化により施設入所するケースが</a:t>
                      </a:r>
                      <a:endParaRPr kumimoji="1" lang="en-US" altLang="ja-JP" sz="1400" dirty="0">
                        <a:latin typeface="+mn-ea"/>
                        <a:ea typeface="+mn-ea"/>
                      </a:endParaRPr>
                    </a:p>
                    <a:p>
                      <a:r>
                        <a:rPr kumimoji="1" lang="ja-JP" altLang="en-US" sz="1400" dirty="0">
                          <a:latin typeface="+mn-ea"/>
                          <a:ea typeface="+mn-ea"/>
                        </a:rPr>
                        <a:t>　　　多く、入所前段階での在宅での支援体制に着目した。</a:t>
                      </a:r>
                      <a:endParaRPr kumimoji="1" lang="en-US" altLang="ja-JP" sz="1400" dirty="0">
                        <a:latin typeface="+mn-ea"/>
                        <a:ea typeface="+mn-ea"/>
                      </a:endParaRPr>
                    </a:p>
                    <a:p>
                      <a:r>
                        <a:rPr kumimoji="1" lang="ja-JP" altLang="en-US" sz="1400" dirty="0">
                          <a:latin typeface="+mn-ea"/>
                          <a:ea typeface="+mn-ea"/>
                        </a:rPr>
                        <a:t>　　・豊中市の場合では、不安定な状態や家族の高齢化により在宅支援困難となるケースが多</a:t>
                      </a:r>
                      <a:endParaRPr kumimoji="1" lang="en-US" altLang="ja-JP" sz="1400" dirty="0">
                        <a:latin typeface="+mn-ea"/>
                        <a:ea typeface="+mn-ea"/>
                      </a:endParaRPr>
                    </a:p>
                    <a:p>
                      <a:r>
                        <a:rPr kumimoji="1" lang="ja-JP" altLang="en-US" sz="1400" dirty="0">
                          <a:latin typeface="+mn-ea"/>
                          <a:ea typeface="+mn-ea"/>
                        </a:rPr>
                        <a:t>　　　く、地域での支援体制に着目した。</a:t>
                      </a:r>
                      <a:endParaRPr kumimoji="1" lang="en-US" altLang="ja-JP" sz="1400" dirty="0">
                        <a:latin typeface="+mn-ea"/>
                        <a:ea typeface="+mn-ea"/>
                      </a:endParaRPr>
                    </a:p>
                    <a:p>
                      <a:r>
                        <a:rPr kumimoji="1" lang="ja-JP" altLang="en-US" sz="1400" dirty="0">
                          <a:latin typeface="+mn-ea"/>
                          <a:ea typeface="+mn-ea"/>
                        </a:rPr>
                        <a:t>　　・また、いずれも、病院や施設からの地域移行を目指し、市域を超えた地域課題について　　</a:t>
                      </a:r>
                      <a:endParaRPr kumimoji="1" lang="en-US" altLang="ja-JP" sz="1400" dirty="0">
                        <a:latin typeface="+mn-ea"/>
                        <a:ea typeface="+mn-ea"/>
                      </a:endParaRPr>
                    </a:p>
                    <a:p>
                      <a:r>
                        <a:rPr kumimoji="1" lang="ja-JP" altLang="en-US" sz="1400" dirty="0">
                          <a:latin typeface="+mn-ea"/>
                          <a:ea typeface="+mn-ea"/>
                        </a:rPr>
                        <a:t>　　　も検討することとした。</a:t>
                      </a:r>
                      <a:endParaRPr kumimoji="1" lang="en-US" altLang="ja-JP" sz="1400" dirty="0">
                        <a:latin typeface="+mn-ea"/>
                        <a:ea typeface="+mn-ea"/>
                      </a:endParaRPr>
                    </a:p>
                  </a:txBody>
                  <a:tcPr/>
                </a:tc>
                <a:extLst>
                  <a:ext uri="{0D108BD9-81ED-4DB2-BD59-A6C34878D82A}">
                    <a16:rowId xmlns:a16="http://schemas.microsoft.com/office/drawing/2014/main" val="1210210509"/>
                  </a:ext>
                </a:extLst>
              </a:tr>
              <a:tr h="845587">
                <a:tc>
                  <a:txBody>
                    <a:bodyPr/>
                    <a:lstStyle/>
                    <a:p>
                      <a:r>
                        <a:rPr kumimoji="1" lang="ja-JP" altLang="en-US" sz="1400" dirty="0"/>
                        <a:t>□　４．協議の場の枠組みを整理</a:t>
                      </a:r>
                    </a:p>
                  </a:txBody>
                  <a:tcPr/>
                </a:tc>
                <a:tc>
                  <a:txBody>
                    <a:bodyPr/>
                    <a:lstStyle/>
                    <a:p>
                      <a:r>
                        <a:rPr kumimoji="1" lang="ja-JP" altLang="en-US" sz="1400" b="1" dirty="0"/>
                        <a:t>協議の場で検討する目標から、実施枠組み（案）を整理する。</a:t>
                      </a:r>
                      <a:endParaRPr kumimoji="1" lang="en-US" altLang="ja-JP" sz="1400" b="1" dirty="0"/>
                    </a:p>
                    <a:p>
                      <a:r>
                        <a:rPr kumimoji="1" lang="ja-JP" altLang="en-US" sz="1400" dirty="0"/>
                        <a:t>例）・いずれも、事務局およびメンバーにて、支援検討会議を３回実施し、地域課題を検討し</a:t>
                      </a:r>
                      <a:endParaRPr kumimoji="1" lang="en-US" altLang="ja-JP" sz="1400" dirty="0"/>
                    </a:p>
                    <a:p>
                      <a:r>
                        <a:rPr kumimoji="1" lang="ja-JP" altLang="en-US" sz="1400" dirty="0"/>
                        <a:t>　　　た上で、横のつながりや、支援方法の普及に向けたワークショップ等を実施することと</a:t>
                      </a:r>
                      <a:endParaRPr kumimoji="1" lang="en-US" altLang="ja-JP" sz="1400" dirty="0"/>
                    </a:p>
                    <a:p>
                      <a:r>
                        <a:rPr kumimoji="1" lang="ja-JP" altLang="en-US" sz="1400" dirty="0"/>
                        <a:t>　　　した。</a:t>
                      </a:r>
                      <a:endParaRPr kumimoji="1" lang="en-US" altLang="ja-JP" sz="1400" dirty="0"/>
                    </a:p>
                  </a:txBody>
                  <a:tcPr/>
                </a:tc>
                <a:extLst>
                  <a:ext uri="{0D108BD9-81ED-4DB2-BD59-A6C34878D82A}">
                    <a16:rowId xmlns:a16="http://schemas.microsoft.com/office/drawing/2014/main" val="795257904"/>
                  </a:ext>
                </a:extLst>
              </a:tr>
            </a:tbl>
          </a:graphicData>
        </a:graphic>
      </p:graphicFrame>
      <p:sp>
        <p:nvSpPr>
          <p:cNvPr id="6" name="下矢印 8">
            <a:extLst>
              <a:ext uri="{FF2B5EF4-FFF2-40B4-BE49-F238E27FC236}">
                <a16:creationId xmlns:a16="http://schemas.microsoft.com/office/drawing/2014/main" id="{E7CDC01C-D1F2-4F1B-B48A-E01B0F5B412F}"/>
              </a:ext>
            </a:extLst>
          </p:cNvPr>
          <p:cNvSpPr/>
          <p:nvPr/>
        </p:nvSpPr>
        <p:spPr>
          <a:xfrm>
            <a:off x="5812963" y="5587176"/>
            <a:ext cx="600891" cy="42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 name="角丸四角形 3">
            <a:extLst>
              <a:ext uri="{FF2B5EF4-FFF2-40B4-BE49-F238E27FC236}">
                <a16:creationId xmlns:a16="http://schemas.microsoft.com/office/drawing/2014/main" id="{9459671B-4EF4-43BD-B4E7-B0EC1EDF1594}"/>
              </a:ext>
            </a:extLst>
          </p:cNvPr>
          <p:cNvSpPr/>
          <p:nvPr/>
        </p:nvSpPr>
        <p:spPr>
          <a:xfrm>
            <a:off x="3069767" y="6052412"/>
            <a:ext cx="6113417" cy="3965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n-ea"/>
              </a:rPr>
              <a:t>１．協議の場（第１回会議）開催へ　</a:t>
            </a:r>
            <a:endParaRPr kumimoji="1" lang="ja-JP" altLang="en-US" dirty="0">
              <a:solidFill>
                <a:schemeClr val="tx1"/>
              </a:solidFill>
              <a:latin typeface="+mn-ea"/>
            </a:endParaRPr>
          </a:p>
        </p:txBody>
      </p:sp>
      <p:sp>
        <p:nvSpPr>
          <p:cNvPr id="4" name="スライド番号プレースホルダー 3"/>
          <p:cNvSpPr>
            <a:spLocks noGrp="1"/>
          </p:cNvSpPr>
          <p:nvPr>
            <p:ph type="sldNum" sz="quarter" idx="12"/>
          </p:nvPr>
        </p:nvSpPr>
        <p:spPr/>
        <p:txBody>
          <a:bodyPr/>
          <a:lstStyle/>
          <a:p>
            <a:fld id="{5EBFC8BC-B1AE-419F-8DF4-AA7267068C54}" type="slidenum">
              <a:rPr kumimoji="1" lang="ja-JP" altLang="en-US" smtClean="0">
                <a:latin typeface="+mn-ea"/>
              </a:rPr>
              <a:t>24</a:t>
            </a:fld>
            <a:endParaRPr kumimoji="1" lang="ja-JP" altLang="en-US">
              <a:latin typeface="+mn-ea"/>
            </a:endParaRPr>
          </a:p>
        </p:txBody>
      </p:sp>
    </p:spTree>
    <p:extLst>
      <p:ext uri="{BB962C8B-B14F-4D97-AF65-F5344CB8AC3E}">
        <p14:creationId xmlns:p14="http://schemas.microsoft.com/office/powerpoint/2010/main" val="1669227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1520" y="591924"/>
            <a:ext cx="8033657" cy="531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n-ea"/>
            </a:endParaRPr>
          </a:p>
          <a:p>
            <a:r>
              <a:rPr kumimoji="1" lang="ja-JP" altLang="en-US" sz="1400" dirty="0">
                <a:solidFill>
                  <a:schemeClr val="tx1"/>
                </a:solidFill>
                <a:latin typeface="+mn-ea"/>
              </a:rPr>
              <a:t>（テーマ）協議の場の目標を設定する。地域の</a:t>
            </a:r>
            <a:r>
              <a:rPr lang="ja-JP" altLang="en-US" sz="1400" dirty="0">
                <a:solidFill>
                  <a:schemeClr val="tx1"/>
                </a:solidFill>
                <a:latin typeface="+mn-ea"/>
              </a:rPr>
              <a:t>状況、</a:t>
            </a:r>
            <a:r>
              <a:rPr kumimoji="1" lang="ja-JP" altLang="en-US" sz="1400" dirty="0">
                <a:solidFill>
                  <a:schemeClr val="tx1"/>
                </a:solidFill>
                <a:latin typeface="+mn-ea"/>
              </a:rPr>
              <a:t>困難事例から見える課題を整理する。</a:t>
            </a:r>
            <a:endParaRPr lang="en-US" altLang="ja-JP" sz="1400" dirty="0">
              <a:solidFill>
                <a:schemeClr val="tx1"/>
              </a:solidFill>
              <a:latin typeface="+mn-ea"/>
            </a:endParaRPr>
          </a:p>
        </p:txBody>
      </p:sp>
      <p:sp>
        <p:nvSpPr>
          <p:cNvPr id="2" name="ホームベース 1"/>
          <p:cNvSpPr/>
          <p:nvPr/>
        </p:nvSpPr>
        <p:spPr>
          <a:xfrm>
            <a:off x="352697" y="175318"/>
            <a:ext cx="5358786" cy="61317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n-ea"/>
              </a:rPr>
              <a:t>１</a:t>
            </a:r>
            <a:r>
              <a:rPr kumimoji="1" lang="ja-JP" altLang="en-US" dirty="0">
                <a:solidFill>
                  <a:schemeClr val="bg1"/>
                </a:solidFill>
                <a:latin typeface="+mn-ea"/>
              </a:rPr>
              <a:t>．第１回会議開催</a:t>
            </a:r>
            <a:endParaRPr kumimoji="1" lang="en-US" altLang="ja-JP" dirty="0">
              <a:solidFill>
                <a:schemeClr val="bg1"/>
              </a:solidFill>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779450190"/>
              </p:ext>
            </p:extLst>
          </p:nvPr>
        </p:nvGraphicFramePr>
        <p:xfrm>
          <a:off x="731520" y="1205094"/>
          <a:ext cx="11127545" cy="4377435"/>
        </p:xfrm>
        <a:graphic>
          <a:graphicData uri="http://schemas.openxmlformats.org/drawingml/2006/table">
            <a:tbl>
              <a:tblPr firstRow="1" bandRow="1">
                <a:tableStyleId>{5C22544A-7EE6-4342-B048-85BDC9FD1C3A}</a:tableStyleId>
              </a:tblPr>
              <a:tblGrid>
                <a:gridCol w="3117004">
                  <a:extLst>
                    <a:ext uri="{9D8B030D-6E8A-4147-A177-3AD203B41FA5}">
                      <a16:colId xmlns:a16="http://schemas.microsoft.com/office/drawing/2014/main" val="668772209"/>
                    </a:ext>
                  </a:extLst>
                </a:gridCol>
                <a:gridCol w="8010541">
                  <a:extLst>
                    <a:ext uri="{9D8B030D-6E8A-4147-A177-3AD203B41FA5}">
                      <a16:colId xmlns:a16="http://schemas.microsoft.com/office/drawing/2014/main" val="1538560749"/>
                    </a:ext>
                  </a:extLst>
                </a:gridCol>
              </a:tblGrid>
              <a:tr h="275530">
                <a:tc>
                  <a:txBody>
                    <a:bodyPr/>
                    <a:lstStyle/>
                    <a:p>
                      <a:r>
                        <a:rPr kumimoji="1" lang="ja-JP" altLang="en-US" sz="1400" dirty="0"/>
                        <a:t>項目</a:t>
                      </a:r>
                    </a:p>
                  </a:txBody>
                  <a:tcPr/>
                </a:tc>
                <a:tc>
                  <a:txBody>
                    <a:bodyPr/>
                    <a:lstStyle/>
                    <a:p>
                      <a:r>
                        <a:rPr kumimoji="1" lang="ja-JP" altLang="en-US" sz="1400" dirty="0"/>
                        <a:t>実施内容</a:t>
                      </a:r>
                    </a:p>
                  </a:txBody>
                  <a:tcPr/>
                </a:tc>
                <a:extLst>
                  <a:ext uri="{0D108BD9-81ED-4DB2-BD59-A6C34878D82A}">
                    <a16:rowId xmlns:a16="http://schemas.microsoft.com/office/drawing/2014/main" val="308921865"/>
                  </a:ext>
                </a:extLst>
              </a:tr>
              <a:tr h="375177">
                <a:tc>
                  <a:txBody>
                    <a:bodyPr/>
                    <a:lstStyle/>
                    <a:p>
                      <a:r>
                        <a:rPr kumimoji="1" lang="ja-JP" altLang="en-US" sz="1400" dirty="0"/>
                        <a:t>□　１．目的、目標の確認</a:t>
                      </a:r>
                    </a:p>
                  </a:txBody>
                  <a:tcPr/>
                </a:tc>
                <a:tc>
                  <a:txBody>
                    <a:bodyPr/>
                    <a:lstStyle/>
                    <a:p>
                      <a:r>
                        <a:rPr kumimoji="1" lang="ja-JP" altLang="en-US" sz="1400" b="1" dirty="0">
                          <a:latin typeface="+mn-ea"/>
                          <a:ea typeface="+mn-ea"/>
                        </a:rPr>
                        <a:t>座長、メンバー、事務局にて、会議の開催目的、目標、到達点、その後について、共有する。</a:t>
                      </a:r>
                      <a:endParaRPr kumimoji="1" lang="en-US" altLang="ja-JP" sz="1400" b="1" dirty="0">
                        <a:latin typeface="+mn-ea"/>
                        <a:ea typeface="+mn-ea"/>
                      </a:endParaRPr>
                    </a:p>
                  </a:txBody>
                  <a:tcPr/>
                </a:tc>
                <a:extLst>
                  <a:ext uri="{0D108BD9-81ED-4DB2-BD59-A6C34878D82A}">
                    <a16:rowId xmlns:a16="http://schemas.microsoft.com/office/drawing/2014/main" val="1925971131"/>
                  </a:ext>
                </a:extLst>
              </a:tr>
              <a:tr h="936121">
                <a:tc>
                  <a:txBody>
                    <a:bodyPr/>
                    <a:lstStyle/>
                    <a:p>
                      <a:r>
                        <a:rPr kumimoji="1" lang="ja-JP" altLang="en-US" sz="1400" dirty="0"/>
                        <a:t>□　２．地域状況の情報共有</a:t>
                      </a:r>
                    </a:p>
                  </a:txBody>
                  <a:tcPr/>
                </a:tc>
                <a:tc>
                  <a:txBody>
                    <a:bodyPr/>
                    <a:lstStyle/>
                    <a:p>
                      <a:r>
                        <a:rPr kumimoji="1" lang="ja-JP" altLang="en-US" sz="1400" b="1" dirty="0">
                          <a:latin typeface="+mn-ea"/>
                          <a:ea typeface="+mn-ea"/>
                        </a:rPr>
                        <a:t>地域の強度行動障がい者支援に</a:t>
                      </a:r>
                      <a:r>
                        <a:rPr kumimoji="1" lang="ja-JP" altLang="en-US" sz="1400" b="1" dirty="0">
                          <a:solidFill>
                            <a:schemeClr val="tx1"/>
                          </a:solidFill>
                          <a:latin typeface="+mn-ea"/>
                          <a:ea typeface="+mn-ea"/>
                        </a:rPr>
                        <a:t>関連する情報を共有</a:t>
                      </a:r>
                      <a:r>
                        <a:rPr kumimoji="1" lang="ja-JP" altLang="en-US" sz="1400" b="1" dirty="0">
                          <a:latin typeface="+mn-ea"/>
                          <a:ea typeface="+mn-ea"/>
                        </a:rPr>
                        <a:t>する。</a:t>
                      </a:r>
                      <a:endParaRPr kumimoji="1" lang="en-US" altLang="ja-JP" sz="1400" b="1" dirty="0">
                        <a:latin typeface="+mn-ea"/>
                        <a:ea typeface="+mn-ea"/>
                      </a:endParaRPr>
                    </a:p>
                    <a:p>
                      <a:r>
                        <a:rPr kumimoji="1" lang="ja-JP" altLang="en-US" sz="1400" dirty="0">
                          <a:latin typeface="+mn-ea"/>
                          <a:ea typeface="+mn-ea"/>
                        </a:rPr>
                        <a:t>例）泉佐野・田尻町モデル、豊中市モデルでは、いずれも</a:t>
                      </a:r>
                      <a:endParaRPr kumimoji="1" lang="en-US" altLang="ja-JP" sz="1400" dirty="0">
                        <a:latin typeface="+mn-ea"/>
                        <a:ea typeface="+mn-ea"/>
                      </a:endParaRPr>
                    </a:p>
                    <a:p>
                      <a:r>
                        <a:rPr kumimoji="1" lang="ja-JP" altLang="en-US" sz="1400" dirty="0">
                          <a:latin typeface="+mn-ea"/>
                          <a:ea typeface="+mn-ea"/>
                        </a:rPr>
                        <a:t>　　　・強度行動障がい者数、強度行動障がい者生活の場の状況、</a:t>
                      </a:r>
                      <a:endParaRPr kumimoji="1" lang="en-US" altLang="ja-JP" sz="1400" dirty="0">
                        <a:latin typeface="+mn-ea"/>
                        <a:ea typeface="+mn-ea"/>
                      </a:endParaRPr>
                    </a:p>
                    <a:p>
                      <a:r>
                        <a:rPr kumimoji="1" lang="ja-JP" altLang="en-US" sz="1400" dirty="0">
                          <a:latin typeface="+mn-ea"/>
                          <a:ea typeface="+mn-ea"/>
                        </a:rPr>
                        <a:t>　　　・福祉サービス事業所種別、事業所数等の資源の状況</a:t>
                      </a:r>
                      <a:endParaRPr kumimoji="1" lang="en-US" altLang="ja-JP" sz="1400" dirty="0">
                        <a:latin typeface="+mn-ea"/>
                        <a:ea typeface="+mn-ea"/>
                      </a:endParaRPr>
                    </a:p>
                    <a:p>
                      <a:r>
                        <a:rPr kumimoji="1" lang="ja-JP" altLang="en-US" sz="1400" dirty="0">
                          <a:latin typeface="+mn-ea"/>
                          <a:ea typeface="+mn-ea"/>
                        </a:rPr>
                        <a:t>　　　・相談支援体制、事業所連絡会等、各機関の連携状況</a:t>
                      </a:r>
                      <a:endParaRPr kumimoji="1" lang="en-US" altLang="ja-JP" sz="1400" dirty="0">
                        <a:latin typeface="+mn-ea"/>
                        <a:ea typeface="+mn-ea"/>
                      </a:endParaRPr>
                    </a:p>
                    <a:p>
                      <a:r>
                        <a:rPr kumimoji="1" lang="ja-JP" altLang="en-US" sz="1400" dirty="0">
                          <a:latin typeface="+mn-ea"/>
                          <a:ea typeface="+mn-ea"/>
                        </a:rPr>
                        <a:t>　　について情報整理した。</a:t>
                      </a:r>
                      <a:endParaRPr kumimoji="1" lang="en-US" altLang="ja-JP" sz="1400" dirty="0">
                        <a:latin typeface="+mn-ea"/>
                        <a:ea typeface="+mn-ea"/>
                      </a:endParaRPr>
                    </a:p>
                  </a:txBody>
                  <a:tcPr/>
                </a:tc>
                <a:extLst>
                  <a:ext uri="{0D108BD9-81ED-4DB2-BD59-A6C34878D82A}">
                    <a16:rowId xmlns:a16="http://schemas.microsoft.com/office/drawing/2014/main" val="1210210509"/>
                  </a:ext>
                </a:extLst>
              </a:tr>
              <a:tr h="936121">
                <a:tc>
                  <a:txBody>
                    <a:bodyPr/>
                    <a:lstStyle/>
                    <a:p>
                      <a:r>
                        <a:rPr kumimoji="1" lang="ja-JP" altLang="en-US" sz="1400" dirty="0"/>
                        <a:t>□　３．困難事例より課題抽出</a:t>
                      </a:r>
                    </a:p>
                  </a:txBody>
                  <a:tcPr/>
                </a:tc>
                <a:tc>
                  <a:txBody>
                    <a:bodyPr/>
                    <a:lstStyle/>
                    <a:p>
                      <a:r>
                        <a:rPr kumimoji="1" lang="ja-JP" altLang="en-US" sz="1400" b="1" dirty="0"/>
                        <a:t>地域で困難を抱える事例より課題を抽出する。当事者</a:t>
                      </a:r>
                      <a:r>
                        <a:rPr kumimoji="1" lang="ja-JP" altLang="en-US" sz="1400" b="1" dirty="0">
                          <a:solidFill>
                            <a:srgbClr val="FF0000"/>
                          </a:solidFill>
                        </a:rPr>
                        <a:t>、</a:t>
                      </a:r>
                      <a:r>
                        <a:rPr kumimoji="1" lang="ja-JP" altLang="en-US" sz="1400" b="1" dirty="0"/>
                        <a:t>家族の声を集約する。</a:t>
                      </a:r>
                      <a:endParaRPr kumimoji="1" lang="en-US" altLang="ja-JP" sz="1400" b="1" dirty="0"/>
                    </a:p>
                    <a:p>
                      <a:r>
                        <a:rPr kumimoji="1" lang="ja-JP" altLang="en-US" sz="1400" dirty="0"/>
                        <a:t>例）・泉佐野市・田尻町モデルでは、</a:t>
                      </a:r>
                      <a:endParaRPr kumimoji="1" lang="en-US" altLang="ja-JP" sz="1400" dirty="0"/>
                    </a:p>
                    <a:p>
                      <a:r>
                        <a:rPr kumimoji="1" lang="ja-JP" altLang="en-US" sz="1400" dirty="0"/>
                        <a:t>　　　４事例より課題等を集約した。</a:t>
                      </a:r>
                      <a:endParaRPr kumimoji="1" lang="en-US" altLang="ja-JP" sz="1400" dirty="0"/>
                    </a:p>
                    <a:p>
                      <a:r>
                        <a:rPr kumimoji="1" lang="ja-JP" altLang="en-US" sz="1400" dirty="0"/>
                        <a:t>　　　さらに、当事者家族の声（行政機関、福祉サービス事業所に臨むこと）について、</a:t>
                      </a:r>
                      <a:endParaRPr kumimoji="1" lang="en-US" altLang="ja-JP" sz="1400" dirty="0"/>
                    </a:p>
                    <a:p>
                      <a:r>
                        <a:rPr kumimoji="1" lang="ja-JP" altLang="en-US" sz="1400" dirty="0"/>
                        <a:t>　　　後のワークショップにてアンケート調査を行う方針を立てた。</a:t>
                      </a:r>
                      <a:endParaRPr kumimoji="1" lang="en-US" altLang="ja-JP" sz="1400" dirty="0"/>
                    </a:p>
                    <a:p>
                      <a:r>
                        <a:rPr kumimoji="1" lang="ja-JP" altLang="en-US" sz="1400" dirty="0"/>
                        <a:t>　　・豊中市モデルでは、</a:t>
                      </a:r>
                      <a:endParaRPr kumimoji="1" lang="en-US" altLang="ja-JP" sz="1400" dirty="0"/>
                    </a:p>
                    <a:p>
                      <a:r>
                        <a:rPr kumimoji="1" lang="ja-JP" altLang="en-US" sz="1400" dirty="0"/>
                        <a:t>　　　４事例から課題抽出を行った。</a:t>
                      </a:r>
                      <a:endParaRPr kumimoji="1" lang="en-US" altLang="ja-JP" sz="1400" dirty="0"/>
                    </a:p>
                  </a:txBody>
                  <a:tcPr/>
                </a:tc>
                <a:extLst>
                  <a:ext uri="{0D108BD9-81ED-4DB2-BD59-A6C34878D82A}">
                    <a16:rowId xmlns:a16="http://schemas.microsoft.com/office/drawing/2014/main" val="795257904"/>
                  </a:ext>
                </a:extLst>
              </a:tr>
              <a:tr h="740898">
                <a:tc>
                  <a:txBody>
                    <a:bodyPr/>
                    <a:lstStyle/>
                    <a:p>
                      <a:r>
                        <a:rPr kumimoji="1" lang="ja-JP" altLang="en-US" sz="1400" dirty="0"/>
                        <a:t>□　４．情報整理</a:t>
                      </a:r>
                      <a:endParaRPr kumimoji="1" lang="en-US" altLang="ja-JP" sz="1400" dirty="0"/>
                    </a:p>
                  </a:txBody>
                  <a:tcPr/>
                </a:tc>
                <a:tc>
                  <a:txBody>
                    <a:bodyPr/>
                    <a:lstStyle/>
                    <a:p>
                      <a:r>
                        <a:rPr kumimoji="1" lang="ja-JP" altLang="en-US" sz="1400" b="1" dirty="0"/>
                        <a:t>地域情報や困難事例の課題から、地域の強み、課題等を整理する。</a:t>
                      </a:r>
                      <a:endParaRPr kumimoji="1" lang="en-US" altLang="ja-JP" sz="1400" b="1" dirty="0"/>
                    </a:p>
                    <a:p>
                      <a:r>
                        <a:rPr kumimoji="1" lang="ja-JP" altLang="en-US" sz="1400" dirty="0"/>
                        <a:t>テーマとして、ライフステージごとの支援、家族支援、地域生活、意思決定支援、アセスメント、支援方法等を意識して、項目を整理する。</a:t>
                      </a:r>
                      <a:endParaRPr kumimoji="1" lang="en-US" altLang="ja-JP" sz="1400" dirty="0"/>
                    </a:p>
                  </a:txBody>
                  <a:tcPr/>
                </a:tc>
                <a:extLst>
                  <a:ext uri="{0D108BD9-81ED-4DB2-BD59-A6C34878D82A}">
                    <a16:rowId xmlns:a16="http://schemas.microsoft.com/office/drawing/2014/main" val="3990629307"/>
                  </a:ext>
                </a:extLst>
              </a:tr>
            </a:tbl>
          </a:graphicData>
        </a:graphic>
      </p:graphicFrame>
      <p:sp>
        <p:nvSpPr>
          <p:cNvPr id="6" name="下矢印 8">
            <a:extLst>
              <a:ext uri="{FF2B5EF4-FFF2-40B4-BE49-F238E27FC236}">
                <a16:creationId xmlns:a16="http://schemas.microsoft.com/office/drawing/2014/main" id="{8D5788A9-0E08-46D3-BF73-262FFF24AED9}"/>
              </a:ext>
            </a:extLst>
          </p:cNvPr>
          <p:cNvSpPr/>
          <p:nvPr/>
        </p:nvSpPr>
        <p:spPr>
          <a:xfrm>
            <a:off x="5826027" y="5536012"/>
            <a:ext cx="600891" cy="42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 name="角丸四角形 3">
            <a:extLst>
              <a:ext uri="{FF2B5EF4-FFF2-40B4-BE49-F238E27FC236}">
                <a16:creationId xmlns:a16="http://schemas.microsoft.com/office/drawing/2014/main" id="{7C6DC4E8-3C47-45AC-B24C-269AA884608B}"/>
              </a:ext>
            </a:extLst>
          </p:cNvPr>
          <p:cNvSpPr/>
          <p:nvPr/>
        </p:nvSpPr>
        <p:spPr>
          <a:xfrm>
            <a:off x="3069763" y="6128789"/>
            <a:ext cx="6113417" cy="3965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n-ea"/>
              </a:rPr>
              <a:t>２．第２回会議開催へ　</a:t>
            </a:r>
            <a:endParaRPr kumimoji="1" lang="ja-JP" altLang="en-US" dirty="0">
              <a:solidFill>
                <a:schemeClr val="tx1"/>
              </a:solidFill>
              <a:latin typeface="+mn-ea"/>
            </a:endParaRPr>
          </a:p>
        </p:txBody>
      </p:sp>
      <p:sp>
        <p:nvSpPr>
          <p:cNvPr id="4" name="スライド番号プレースホルダー 3"/>
          <p:cNvSpPr>
            <a:spLocks noGrp="1"/>
          </p:cNvSpPr>
          <p:nvPr>
            <p:ph type="sldNum" sz="quarter" idx="12"/>
          </p:nvPr>
        </p:nvSpPr>
        <p:spPr/>
        <p:txBody>
          <a:bodyPr/>
          <a:lstStyle/>
          <a:p>
            <a:fld id="{5EBFC8BC-B1AE-419F-8DF4-AA7267068C54}" type="slidenum">
              <a:rPr kumimoji="1" lang="ja-JP" altLang="en-US" smtClean="0">
                <a:latin typeface="+mn-ea"/>
              </a:rPr>
              <a:t>25</a:t>
            </a:fld>
            <a:endParaRPr kumimoji="1" lang="ja-JP" altLang="en-US">
              <a:latin typeface="+mn-ea"/>
            </a:endParaRPr>
          </a:p>
        </p:txBody>
      </p:sp>
    </p:spTree>
    <p:extLst>
      <p:ext uri="{BB962C8B-B14F-4D97-AF65-F5344CB8AC3E}">
        <p14:creationId xmlns:p14="http://schemas.microsoft.com/office/powerpoint/2010/main" val="778578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1520" y="591924"/>
            <a:ext cx="5917473" cy="531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n-ea"/>
            </a:endParaRPr>
          </a:p>
          <a:p>
            <a:r>
              <a:rPr kumimoji="1" lang="ja-JP" altLang="en-US" sz="1400" dirty="0">
                <a:solidFill>
                  <a:schemeClr val="tx1"/>
                </a:solidFill>
                <a:latin typeface="+mn-ea"/>
              </a:rPr>
              <a:t>（テーマ）地域連携に必要な仕組みづくりを行う。　</a:t>
            </a:r>
            <a:endParaRPr lang="en-US" altLang="ja-JP" sz="1400" dirty="0">
              <a:solidFill>
                <a:schemeClr val="tx1"/>
              </a:solidFill>
              <a:latin typeface="+mn-ea"/>
            </a:endParaRPr>
          </a:p>
        </p:txBody>
      </p:sp>
      <p:sp>
        <p:nvSpPr>
          <p:cNvPr id="2" name="ホームベース 1"/>
          <p:cNvSpPr/>
          <p:nvPr/>
        </p:nvSpPr>
        <p:spPr>
          <a:xfrm>
            <a:off x="352697" y="175318"/>
            <a:ext cx="5358786" cy="61317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mn-ea"/>
              </a:rPr>
              <a:t>２．第２回会議開催</a:t>
            </a:r>
            <a:endParaRPr kumimoji="1" lang="en-US" altLang="ja-JP" dirty="0">
              <a:solidFill>
                <a:schemeClr val="bg1"/>
              </a:solidFill>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2594019136"/>
              </p:ext>
            </p:extLst>
          </p:nvPr>
        </p:nvGraphicFramePr>
        <p:xfrm>
          <a:off x="731520" y="1139780"/>
          <a:ext cx="11127545" cy="4958900"/>
        </p:xfrm>
        <a:graphic>
          <a:graphicData uri="http://schemas.openxmlformats.org/drawingml/2006/table">
            <a:tbl>
              <a:tblPr firstRow="1" bandRow="1">
                <a:tableStyleId>{5C22544A-7EE6-4342-B048-85BDC9FD1C3A}</a:tableStyleId>
              </a:tblPr>
              <a:tblGrid>
                <a:gridCol w="3117004">
                  <a:extLst>
                    <a:ext uri="{9D8B030D-6E8A-4147-A177-3AD203B41FA5}">
                      <a16:colId xmlns:a16="http://schemas.microsoft.com/office/drawing/2014/main" val="668772209"/>
                    </a:ext>
                  </a:extLst>
                </a:gridCol>
                <a:gridCol w="8010541">
                  <a:extLst>
                    <a:ext uri="{9D8B030D-6E8A-4147-A177-3AD203B41FA5}">
                      <a16:colId xmlns:a16="http://schemas.microsoft.com/office/drawing/2014/main" val="1538560749"/>
                    </a:ext>
                  </a:extLst>
                </a:gridCol>
              </a:tblGrid>
              <a:tr h="275530">
                <a:tc>
                  <a:txBody>
                    <a:bodyPr/>
                    <a:lstStyle/>
                    <a:p>
                      <a:r>
                        <a:rPr kumimoji="1" lang="ja-JP" altLang="en-US" sz="1400" dirty="0"/>
                        <a:t>項目</a:t>
                      </a:r>
                    </a:p>
                  </a:txBody>
                  <a:tcPr/>
                </a:tc>
                <a:tc>
                  <a:txBody>
                    <a:bodyPr/>
                    <a:lstStyle/>
                    <a:p>
                      <a:r>
                        <a:rPr kumimoji="1" lang="ja-JP" altLang="en-US" sz="1400" dirty="0"/>
                        <a:t>実施内容</a:t>
                      </a:r>
                    </a:p>
                  </a:txBody>
                  <a:tcPr/>
                </a:tc>
                <a:extLst>
                  <a:ext uri="{0D108BD9-81ED-4DB2-BD59-A6C34878D82A}">
                    <a16:rowId xmlns:a16="http://schemas.microsoft.com/office/drawing/2014/main" val="308921865"/>
                  </a:ext>
                </a:extLst>
              </a:tr>
              <a:tr h="417380">
                <a:tc>
                  <a:txBody>
                    <a:bodyPr/>
                    <a:lstStyle/>
                    <a:p>
                      <a:r>
                        <a:rPr kumimoji="1" lang="ja-JP" altLang="en-US" sz="1400" dirty="0"/>
                        <a:t>□　１．第１回会議の振返り</a:t>
                      </a:r>
                    </a:p>
                  </a:txBody>
                  <a:tcPr/>
                </a:tc>
                <a:tc>
                  <a:txBody>
                    <a:bodyPr/>
                    <a:lstStyle/>
                    <a:p>
                      <a:r>
                        <a:rPr kumimoji="1" lang="ja-JP" altLang="en-US" sz="1400" b="1" dirty="0">
                          <a:latin typeface="+mn-ea"/>
                          <a:ea typeface="+mn-ea"/>
                        </a:rPr>
                        <a:t>第１回会議で挙がった意見について、事務局でとりまとめ、ポイントを確認する。</a:t>
                      </a:r>
                      <a:endParaRPr kumimoji="1" lang="en-US" altLang="ja-JP" sz="1400" b="1" dirty="0">
                        <a:latin typeface="+mn-ea"/>
                        <a:ea typeface="+mn-ea"/>
                      </a:endParaRPr>
                    </a:p>
                  </a:txBody>
                  <a:tcPr/>
                </a:tc>
                <a:extLst>
                  <a:ext uri="{0D108BD9-81ED-4DB2-BD59-A6C34878D82A}">
                    <a16:rowId xmlns:a16="http://schemas.microsoft.com/office/drawing/2014/main" val="1925971131"/>
                  </a:ext>
                </a:extLst>
              </a:tr>
              <a:tr h="936121">
                <a:tc>
                  <a:txBody>
                    <a:bodyPr/>
                    <a:lstStyle/>
                    <a:p>
                      <a:r>
                        <a:rPr kumimoji="1" lang="ja-JP" altLang="en-US" sz="1400" dirty="0"/>
                        <a:t>□　２．地域での強み弱みを整理し、</a:t>
                      </a:r>
                      <a:endParaRPr kumimoji="1" lang="en-US" altLang="ja-JP" sz="1400" dirty="0"/>
                    </a:p>
                    <a:p>
                      <a:r>
                        <a:rPr kumimoji="1" lang="ja-JP" altLang="en-US" sz="1400" dirty="0"/>
                        <a:t>　　　　必要な仕組みを検討。</a:t>
                      </a:r>
                    </a:p>
                  </a:txBody>
                  <a:tcPr/>
                </a:tc>
                <a:tc>
                  <a:txBody>
                    <a:bodyPr/>
                    <a:lstStyle/>
                    <a:p>
                      <a:r>
                        <a:rPr kumimoji="1" lang="ja-JP" altLang="en-US" sz="1400" b="1" dirty="0">
                          <a:latin typeface="+mn-ea"/>
                          <a:ea typeface="+mn-ea"/>
                        </a:rPr>
                        <a:t>地域での強み、課題から、課題解決のための仕組みを検討する。</a:t>
                      </a:r>
                      <a:endParaRPr kumimoji="1" lang="en-US" altLang="ja-JP" sz="1400" b="1" dirty="0">
                        <a:latin typeface="+mn-ea"/>
                        <a:ea typeface="+mn-ea"/>
                      </a:endParaRPr>
                    </a:p>
                    <a:p>
                      <a:r>
                        <a:rPr kumimoji="1" lang="ja-JP" altLang="en-US" sz="1400" dirty="0">
                          <a:latin typeface="+mn-ea"/>
                          <a:ea typeface="+mn-ea"/>
                        </a:rPr>
                        <a:t>例）・泉佐野市・田尻町モデルの場合は、強みとして、専門性の高い事業所がある。一方、課題と</a:t>
                      </a:r>
                      <a:endParaRPr kumimoji="1" lang="en-US" altLang="ja-JP" sz="1400" dirty="0">
                        <a:latin typeface="+mn-ea"/>
                        <a:ea typeface="+mn-ea"/>
                      </a:endParaRPr>
                    </a:p>
                    <a:p>
                      <a:r>
                        <a:rPr kumimoji="1" lang="ja-JP" altLang="en-US" sz="1400" dirty="0">
                          <a:latin typeface="+mn-ea"/>
                          <a:ea typeface="+mn-ea"/>
                        </a:rPr>
                        <a:t>　　　して、</a:t>
                      </a:r>
                      <a:r>
                        <a:rPr kumimoji="1" lang="ja-JP" altLang="en-US" sz="1400" dirty="0" err="1">
                          <a:latin typeface="+mn-ea"/>
                          <a:ea typeface="+mn-ea"/>
                        </a:rPr>
                        <a:t>行動障がいに</a:t>
                      </a:r>
                      <a:r>
                        <a:rPr kumimoji="1" lang="ja-JP" altLang="en-US" sz="1400" dirty="0">
                          <a:latin typeface="+mn-ea"/>
                          <a:ea typeface="+mn-ea"/>
                        </a:rPr>
                        <a:t>関する地域の理解が不足、専門的な見立てができる事業所が限られてい</a:t>
                      </a:r>
                      <a:endParaRPr kumimoji="1" lang="en-US" altLang="ja-JP" sz="1400" dirty="0">
                        <a:latin typeface="+mn-ea"/>
                        <a:ea typeface="+mn-ea"/>
                      </a:endParaRPr>
                    </a:p>
                    <a:p>
                      <a:r>
                        <a:rPr kumimoji="1" lang="ja-JP" altLang="en-US" sz="1400" dirty="0">
                          <a:latin typeface="+mn-ea"/>
                          <a:ea typeface="+mn-ea"/>
                        </a:rPr>
                        <a:t>　　　る。また、家族が孤立している。本人の思いをくみ取れる仕組みが必要。　等</a:t>
                      </a:r>
                      <a:endParaRPr kumimoji="1" lang="en-US" altLang="ja-JP" sz="1400" dirty="0">
                        <a:latin typeface="+mn-ea"/>
                        <a:ea typeface="+mn-ea"/>
                      </a:endParaRPr>
                    </a:p>
                    <a:p>
                      <a:r>
                        <a:rPr kumimoji="1" lang="ja-JP" altLang="en-US" sz="1400" dirty="0">
                          <a:latin typeface="+mn-ea"/>
                          <a:ea typeface="+mn-ea"/>
                        </a:rPr>
                        <a:t>　　・豊中市モデルの場合は、強みとして、自立支援協議会、基幹相談支援センター等が機能し、</a:t>
                      </a:r>
                      <a:endParaRPr kumimoji="1" lang="en-US" altLang="ja-JP" sz="1400" dirty="0">
                        <a:latin typeface="+mn-ea"/>
                        <a:ea typeface="+mn-ea"/>
                      </a:endParaRPr>
                    </a:p>
                    <a:p>
                      <a:r>
                        <a:rPr kumimoji="1" lang="ja-JP" altLang="en-US" sz="1400" dirty="0">
                          <a:latin typeface="+mn-ea"/>
                          <a:ea typeface="+mn-ea"/>
                        </a:rPr>
                        <a:t>　　　地域のネットワークを構築できる土壌がある。一方、課題として、支援方法が十分に周知さ</a:t>
                      </a:r>
                      <a:endParaRPr kumimoji="1" lang="en-US" altLang="ja-JP" sz="1400" dirty="0">
                        <a:latin typeface="+mn-ea"/>
                        <a:ea typeface="+mn-ea"/>
                      </a:endParaRPr>
                    </a:p>
                    <a:p>
                      <a:r>
                        <a:rPr kumimoji="1" lang="ja-JP" altLang="en-US" sz="1400" dirty="0">
                          <a:latin typeface="+mn-ea"/>
                          <a:ea typeface="+mn-ea"/>
                        </a:rPr>
                        <a:t>　　　</a:t>
                      </a:r>
                      <a:r>
                        <a:rPr kumimoji="1" lang="ja-JP" altLang="en-US" sz="1400" dirty="0" err="1">
                          <a:latin typeface="+mn-ea"/>
                          <a:ea typeface="+mn-ea"/>
                        </a:rPr>
                        <a:t>れて</a:t>
                      </a:r>
                      <a:r>
                        <a:rPr kumimoji="1" lang="ja-JP" altLang="en-US" sz="1400" dirty="0">
                          <a:latin typeface="+mn-ea"/>
                          <a:ea typeface="+mn-ea"/>
                        </a:rPr>
                        <a:t>いない、家族を支える仕組みづくりが必要。　　等</a:t>
                      </a:r>
                      <a:endParaRPr kumimoji="1" lang="en-US" altLang="ja-JP" sz="1400" dirty="0">
                        <a:latin typeface="+mn-ea"/>
                        <a:ea typeface="+mn-ea"/>
                      </a:endParaRPr>
                    </a:p>
                    <a:p>
                      <a:r>
                        <a:rPr kumimoji="1" lang="ja-JP" altLang="en-US" sz="1400" dirty="0">
                          <a:latin typeface="+mn-ea"/>
                          <a:ea typeface="+mn-ea"/>
                        </a:rPr>
                        <a:t>→ワークショップにて周知のための研修、および課題解決のプロセスを学び、さらに集約を行う。</a:t>
                      </a:r>
                      <a:endParaRPr kumimoji="1" lang="en-US" altLang="ja-JP" sz="1400" dirty="0">
                        <a:latin typeface="+mn-ea"/>
                        <a:ea typeface="+mn-ea"/>
                      </a:endParaRPr>
                    </a:p>
                  </a:txBody>
                  <a:tcPr/>
                </a:tc>
                <a:extLst>
                  <a:ext uri="{0D108BD9-81ED-4DB2-BD59-A6C34878D82A}">
                    <a16:rowId xmlns:a16="http://schemas.microsoft.com/office/drawing/2014/main" val="1210210509"/>
                  </a:ext>
                </a:extLst>
              </a:tr>
              <a:tr h="936121">
                <a:tc>
                  <a:txBody>
                    <a:bodyPr/>
                    <a:lstStyle/>
                    <a:p>
                      <a:r>
                        <a:rPr kumimoji="1" lang="ja-JP" altLang="en-US" sz="1400" dirty="0"/>
                        <a:t>□　３．ワークショップ準備</a:t>
                      </a:r>
                      <a:endParaRPr kumimoji="1" lang="en-US" altLang="ja-JP" sz="1400" dirty="0"/>
                    </a:p>
                  </a:txBody>
                  <a:tcPr/>
                </a:tc>
                <a:tc>
                  <a:txBody>
                    <a:bodyPr/>
                    <a:lstStyle/>
                    <a:p>
                      <a:r>
                        <a:rPr lang="ja-JP" altLang="en-US" sz="1400" b="1" dirty="0"/>
                        <a:t>テーマを決定する。</a:t>
                      </a:r>
                      <a:endParaRPr lang="en-US" altLang="ja-JP" sz="1400" b="1" dirty="0"/>
                    </a:p>
                    <a:p>
                      <a:r>
                        <a:rPr lang="ja-JP" altLang="en-US" sz="1400" dirty="0"/>
                        <a:t>・アセスメントや支援立案の流れを</a:t>
                      </a:r>
                      <a:r>
                        <a:rPr lang="ja-JP" altLang="en-US" sz="1400" dirty="0">
                          <a:solidFill>
                            <a:schemeClr val="tx1"/>
                          </a:solidFill>
                        </a:rPr>
                        <a:t>学習す</a:t>
                      </a:r>
                      <a:r>
                        <a:rPr lang="ja-JP" altLang="en-US" sz="1400" dirty="0"/>
                        <a:t>る。</a:t>
                      </a:r>
                      <a:endParaRPr lang="en-US" altLang="ja-JP" sz="1400" dirty="0"/>
                    </a:p>
                    <a:p>
                      <a:r>
                        <a:rPr lang="ja-JP" altLang="en-US" sz="1400" dirty="0"/>
                        <a:t>・横の連携が図れるように、支援機関、相談機関等の課題や役割等について整理する。</a:t>
                      </a:r>
                      <a:endParaRPr lang="en-US" altLang="ja-JP" sz="1400" dirty="0"/>
                    </a:p>
                    <a:p>
                      <a:r>
                        <a:rPr lang="ja-JP" altLang="en-US" sz="1400" dirty="0"/>
                        <a:t>・地域課題を支援者で改めて話し合う。</a:t>
                      </a:r>
                      <a:endParaRPr lang="en-US" altLang="ja-JP" sz="1400" dirty="0"/>
                    </a:p>
                    <a:p>
                      <a:r>
                        <a:rPr lang="ja-JP" altLang="en-US" sz="1400" dirty="0"/>
                        <a:t>・家族の声を集約する。　　　　　　　　　等</a:t>
                      </a:r>
                      <a:endParaRPr lang="en-US" altLang="ja-JP" sz="1400" dirty="0"/>
                    </a:p>
                    <a:p>
                      <a:endParaRPr lang="en-US" altLang="ja-JP" sz="1400" dirty="0"/>
                    </a:p>
                    <a:p>
                      <a:r>
                        <a:rPr lang="ja-JP" altLang="en-US" sz="1400" b="1" dirty="0"/>
                        <a:t>対象者を決定する。</a:t>
                      </a:r>
                      <a:endParaRPr lang="en-US" altLang="ja-JP" sz="1400" b="1" dirty="0"/>
                    </a:p>
                    <a:p>
                      <a:r>
                        <a:rPr lang="ja-JP" altLang="en-US" sz="1400" dirty="0"/>
                        <a:t>・地域の障がい福祉サービス事業所</a:t>
                      </a:r>
                      <a:endParaRPr lang="en-US" altLang="ja-JP" sz="1400" dirty="0"/>
                    </a:p>
                    <a:p>
                      <a:r>
                        <a:rPr lang="ja-JP" altLang="en-US" sz="1400" dirty="0"/>
                        <a:t>・家族会（泉佐野市・田尻町モデルでは、ワークショップの一環で、家族会アンケートを実施。）</a:t>
                      </a:r>
                      <a:endParaRPr lang="en-US" altLang="ja-JP" sz="1400" dirty="0"/>
                    </a:p>
                    <a:p>
                      <a:endParaRPr lang="en-US" altLang="ja-JP" sz="1400" dirty="0"/>
                    </a:p>
                    <a:p>
                      <a:r>
                        <a:rPr lang="ja-JP" altLang="en-US" sz="1400" b="1" dirty="0"/>
                        <a:t>上記を踏まえて、実施方法、必要なツール、進行方法等を決定する。</a:t>
                      </a:r>
                      <a:endParaRPr lang="en-US" altLang="ja-JP" sz="1400" b="1" dirty="0"/>
                    </a:p>
                  </a:txBody>
                  <a:tcPr/>
                </a:tc>
                <a:extLst>
                  <a:ext uri="{0D108BD9-81ED-4DB2-BD59-A6C34878D82A}">
                    <a16:rowId xmlns:a16="http://schemas.microsoft.com/office/drawing/2014/main" val="795257904"/>
                  </a:ext>
                </a:extLst>
              </a:tr>
            </a:tbl>
          </a:graphicData>
        </a:graphic>
      </p:graphicFrame>
      <p:sp>
        <p:nvSpPr>
          <p:cNvPr id="6" name="下矢印 8">
            <a:extLst>
              <a:ext uri="{FF2B5EF4-FFF2-40B4-BE49-F238E27FC236}">
                <a16:creationId xmlns:a16="http://schemas.microsoft.com/office/drawing/2014/main" id="{60526DBE-7D7E-4B7E-932D-2258C42402E1}"/>
              </a:ext>
            </a:extLst>
          </p:cNvPr>
          <p:cNvSpPr/>
          <p:nvPr/>
        </p:nvSpPr>
        <p:spPr>
          <a:xfrm>
            <a:off x="5826025" y="6014153"/>
            <a:ext cx="600891" cy="42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 name="角丸四角形 3">
            <a:extLst>
              <a:ext uri="{FF2B5EF4-FFF2-40B4-BE49-F238E27FC236}">
                <a16:creationId xmlns:a16="http://schemas.microsoft.com/office/drawing/2014/main" id="{E5645DC8-4E25-400C-BEF5-F56225EA2336}"/>
              </a:ext>
            </a:extLst>
          </p:cNvPr>
          <p:cNvSpPr/>
          <p:nvPr/>
        </p:nvSpPr>
        <p:spPr>
          <a:xfrm>
            <a:off x="3069763" y="6392829"/>
            <a:ext cx="6113417" cy="3965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n-ea"/>
              </a:rPr>
              <a:t>３．ワークショップ開催へ　</a:t>
            </a:r>
            <a:endParaRPr kumimoji="1" lang="ja-JP" altLang="en-US" dirty="0">
              <a:solidFill>
                <a:schemeClr val="tx1"/>
              </a:solidFill>
              <a:latin typeface="+mn-ea"/>
            </a:endParaRPr>
          </a:p>
        </p:txBody>
      </p:sp>
      <p:sp>
        <p:nvSpPr>
          <p:cNvPr id="4" name="スライド番号プレースホルダー 3"/>
          <p:cNvSpPr>
            <a:spLocks noGrp="1"/>
          </p:cNvSpPr>
          <p:nvPr>
            <p:ph type="sldNum" sz="quarter" idx="12"/>
          </p:nvPr>
        </p:nvSpPr>
        <p:spPr/>
        <p:txBody>
          <a:bodyPr/>
          <a:lstStyle/>
          <a:p>
            <a:fld id="{5EBFC8BC-B1AE-419F-8DF4-AA7267068C54}" type="slidenum">
              <a:rPr kumimoji="1" lang="ja-JP" altLang="en-US" smtClean="0">
                <a:latin typeface="+mn-ea"/>
              </a:rPr>
              <a:t>26</a:t>
            </a:fld>
            <a:endParaRPr kumimoji="1" lang="ja-JP" altLang="en-US">
              <a:latin typeface="+mn-ea"/>
            </a:endParaRPr>
          </a:p>
        </p:txBody>
      </p:sp>
    </p:spTree>
    <p:extLst>
      <p:ext uri="{BB962C8B-B14F-4D97-AF65-F5344CB8AC3E}">
        <p14:creationId xmlns:p14="http://schemas.microsoft.com/office/powerpoint/2010/main" val="9767888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1519" y="591924"/>
            <a:ext cx="6753497" cy="531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n-ea"/>
            </a:endParaRPr>
          </a:p>
          <a:p>
            <a:r>
              <a:rPr kumimoji="1" lang="ja-JP" altLang="en-US" sz="1400" dirty="0">
                <a:solidFill>
                  <a:schemeClr val="tx1"/>
                </a:solidFill>
                <a:latin typeface="+mn-ea"/>
              </a:rPr>
              <a:t>（テーマ）地域の課題に基づいて、ワークショップ（仕組み案の試行）を行う。</a:t>
            </a:r>
            <a:endParaRPr lang="en-US" altLang="ja-JP" sz="1400" dirty="0">
              <a:solidFill>
                <a:schemeClr val="tx1"/>
              </a:solidFill>
              <a:latin typeface="+mn-ea"/>
            </a:endParaRPr>
          </a:p>
        </p:txBody>
      </p:sp>
      <p:sp>
        <p:nvSpPr>
          <p:cNvPr id="2" name="ホームベース 1"/>
          <p:cNvSpPr/>
          <p:nvPr/>
        </p:nvSpPr>
        <p:spPr>
          <a:xfrm>
            <a:off x="352697" y="175318"/>
            <a:ext cx="5358786" cy="61317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n-ea"/>
              </a:rPr>
              <a:t>３</a:t>
            </a:r>
            <a:r>
              <a:rPr kumimoji="1" lang="ja-JP" altLang="en-US" dirty="0">
                <a:solidFill>
                  <a:schemeClr val="bg1"/>
                </a:solidFill>
                <a:latin typeface="+mn-ea"/>
              </a:rPr>
              <a:t>．ワークショップ開催</a:t>
            </a:r>
            <a:endParaRPr kumimoji="1" lang="en-US" altLang="ja-JP" dirty="0">
              <a:solidFill>
                <a:schemeClr val="bg1"/>
              </a:solidFill>
              <a:latin typeface="+mn-ea"/>
            </a:endParaRPr>
          </a:p>
        </p:txBody>
      </p:sp>
      <p:graphicFrame>
        <p:nvGraphicFramePr>
          <p:cNvPr id="6" name="表 6">
            <a:extLst>
              <a:ext uri="{FF2B5EF4-FFF2-40B4-BE49-F238E27FC236}">
                <a16:creationId xmlns:a16="http://schemas.microsoft.com/office/drawing/2014/main" id="{B9C84386-6EBB-4CD3-9849-FFE21F592E0F}"/>
              </a:ext>
            </a:extLst>
          </p:cNvPr>
          <p:cNvGraphicFramePr>
            <a:graphicFrameLocks noGrp="1"/>
          </p:cNvGraphicFramePr>
          <p:nvPr>
            <p:extLst>
              <p:ext uri="{D42A27DB-BD31-4B8C-83A1-F6EECF244321}">
                <p14:modId xmlns:p14="http://schemas.microsoft.com/office/powerpoint/2010/main" val="1458462402"/>
              </p:ext>
            </p:extLst>
          </p:nvPr>
        </p:nvGraphicFramePr>
        <p:xfrm>
          <a:off x="738547" y="2088398"/>
          <a:ext cx="10775852" cy="4077043"/>
        </p:xfrm>
        <a:graphic>
          <a:graphicData uri="http://schemas.openxmlformats.org/drawingml/2006/table">
            <a:tbl>
              <a:tblPr firstRow="1" bandRow="1">
                <a:tableStyleId>{5C22544A-7EE6-4342-B048-85BDC9FD1C3A}</a:tableStyleId>
              </a:tblPr>
              <a:tblGrid>
                <a:gridCol w="1575582">
                  <a:extLst>
                    <a:ext uri="{9D8B030D-6E8A-4147-A177-3AD203B41FA5}">
                      <a16:colId xmlns:a16="http://schemas.microsoft.com/office/drawing/2014/main" val="1985364095"/>
                    </a:ext>
                  </a:extLst>
                </a:gridCol>
                <a:gridCol w="3812344">
                  <a:extLst>
                    <a:ext uri="{9D8B030D-6E8A-4147-A177-3AD203B41FA5}">
                      <a16:colId xmlns:a16="http://schemas.microsoft.com/office/drawing/2014/main" val="4083573703"/>
                    </a:ext>
                  </a:extLst>
                </a:gridCol>
                <a:gridCol w="1561514">
                  <a:extLst>
                    <a:ext uri="{9D8B030D-6E8A-4147-A177-3AD203B41FA5}">
                      <a16:colId xmlns:a16="http://schemas.microsoft.com/office/drawing/2014/main" val="620115134"/>
                    </a:ext>
                  </a:extLst>
                </a:gridCol>
                <a:gridCol w="3826412">
                  <a:extLst>
                    <a:ext uri="{9D8B030D-6E8A-4147-A177-3AD203B41FA5}">
                      <a16:colId xmlns:a16="http://schemas.microsoft.com/office/drawing/2014/main" val="1588835208"/>
                    </a:ext>
                  </a:extLst>
                </a:gridCol>
              </a:tblGrid>
              <a:tr h="336322">
                <a:tc gridSpan="2">
                  <a:txBody>
                    <a:bodyPr/>
                    <a:lstStyle/>
                    <a:p>
                      <a:r>
                        <a:rPr kumimoji="1" lang="ja-JP" altLang="en-US" sz="1400" dirty="0">
                          <a:latin typeface="+mn-ea"/>
                          <a:ea typeface="+mn-ea"/>
                        </a:rPr>
                        <a:t>泉佐野市・田尻町モデル</a:t>
                      </a:r>
                    </a:p>
                  </a:txBody>
                  <a:tcPr/>
                </a:tc>
                <a:tc hMerge="1">
                  <a:txBody>
                    <a:bodyPr/>
                    <a:lstStyle/>
                    <a:p>
                      <a:endParaRPr kumimoji="1" lang="ja-JP" altLang="en-US" dirty="0"/>
                    </a:p>
                  </a:txBody>
                  <a:tcPr/>
                </a:tc>
                <a:tc gridSpan="2">
                  <a:txBody>
                    <a:bodyPr/>
                    <a:lstStyle/>
                    <a:p>
                      <a:r>
                        <a:rPr kumimoji="1" lang="ja-JP" altLang="en-US" sz="1400" dirty="0">
                          <a:latin typeface="+mn-ea"/>
                          <a:ea typeface="+mn-ea"/>
                        </a:rPr>
                        <a:t>豊中市モデル</a:t>
                      </a:r>
                    </a:p>
                  </a:txBody>
                  <a:tcPr/>
                </a:tc>
                <a:tc hMerge="1">
                  <a:txBody>
                    <a:bodyPr/>
                    <a:lstStyle/>
                    <a:p>
                      <a:endParaRPr kumimoji="1" lang="ja-JP" altLang="en-US" dirty="0"/>
                    </a:p>
                  </a:txBody>
                  <a:tcPr/>
                </a:tc>
                <a:extLst>
                  <a:ext uri="{0D108BD9-81ED-4DB2-BD59-A6C34878D82A}">
                    <a16:rowId xmlns:a16="http://schemas.microsoft.com/office/drawing/2014/main" val="1709041873"/>
                  </a:ext>
                </a:extLst>
              </a:tr>
              <a:tr h="357441">
                <a:tc>
                  <a:txBody>
                    <a:bodyPr/>
                    <a:lstStyle/>
                    <a:p>
                      <a:r>
                        <a:rPr kumimoji="1" lang="ja-JP" altLang="en-US" sz="1400" dirty="0">
                          <a:latin typeface="+mn-ea"/>
                          <a:ea typeface="+mn-ea"/>
                        </a:rPr>
                        <a:t>項目</a:t>
                      </a:r>
                    </a:p>
                  </a:txBody>
                  <a:tcPr/>
                </a:tc>
                <a:tc>
                  <a:txBody>
                    <a:bodyPr/>
                    <a:lstStyle/>
                    <a:p>
                      <a:r>
                        <a:rPr kumimoji="1" lang="ja-JP" altLang="en-US" sz="1400" dirty="0">
                          <a:latin typeface="+mn-ea"/>
                          <a:ea typeface="+mn-ea"/>
                        </a:rPr>
                        <a:t>実施内容</a:t>
                      </a:r>
                    </a:p>
                  </a:txBody>
                  <a:tcPr/>
                </a:tc>
                <a:tc>
                  <a:txBody>
                    <a:bodyPr/>
                    <a:lstStyle/>
                    <a:p>
                      <a:r>
                        <a:rPr kumimoji="1" lang="ja-JP" altLang="en-US" sz="1400" dirty="0">
                          <a:latin typeface="+mn-ea"/>
                          <a:ea typeface="+mn-ea"/>
                        </a:rPr>
                        <a:t>項目</a:t>
                      </a:r>
                    </a:p>
                  </a:txBody>
                  <a:tcPr/>
                </a:tc>
                <a:tc>
                  <a:txBody>
                    <a:bodyPr/>
                    <a:lstStyle/>
                    <a:p>
                      <a:r>
                        <a:rPr kumimoji="1" lang="ja-JP" altLang="en-US" sz="1400" dirty="0">
                          <a:latin typeface="+mn-ea"/>
                          <a:ea typeface="+mn-ea"/>
                        </a:rPr>
                        <a:t>実施内容</a:t>
                      </a:r>
                    </a:p>
                  </a:txBody>
                  <a:tcPr/>
                </a:tc>
                <a:extLst>
                  <a:ext uri="{0D108BD9-81ED-4DB2-BD59-A6C34878D82A}">
                    <a16:rowId xmlns:a16="http://schemas.microsoft.com/office/drawing/2014/main" val="3459426139"/>
                  </a:ext>
                </a:extLst>
              </a:tr>
              <a:tr h="1348739">
                <a:tc>
                  <a:txBody>
                    <a:bodyPr/>
                    <a:lstStyle/>
                    <a:p>
                      <a:r>
                        <a:rPr kumimoji="1" lang="ja-JP" altLang="en-US" sz="1400" b="1" dirty="0">
                          <a:latin typeface="+mn-ea"/>
                          <a:ea typeface="+mn-ea"/>
                        </a:rPr>
                        <a:t>１．研修会</a:t>
                      </a:r>
                      <a:endParaRPr kumimoji="1" lang="en-US" altLang="ja-JP" sz="1400" b="1" dirty="0">
                        <a:latin typeface="+mn-ea"/>
                        <a:ea typeface="+mn-ea"/>
                      </a:endParaRPr>
                    </a:p>
                    <a:p>
                      <a:r>
                        <a:rPr kumimoji="1" lang="ja-JP" altLang="en-US" sz="1400" b="1" dirty="0">
                          <a:latin typeface="+mn-ea"/>
                          <a:ea typeface="+mn-ea"/>
                        </a:rPr>
                        <a:t>　（講義</a:t>
                      </a:r>
                      <a:endParaRPr kumimoji="1" lang="en-US" altLang="ja-JP" sz="1400" b="1" dirty="0">
                        <a:latin typeface="+mn-ea"/>
                        <a:ea typeface="+mn-ea"/>
                      </a:endParaRPr>
                    </a:p>
                    <a:p>
                      <a:r>
                        <a:rPr kumimoji="1" lang="ja-JP" altLang="en-US" sz="1400" b="1" dirty="0">
                          <a:latin typeface="+mn-ea"/>
                          <a:ea typeface="+mn-ea"/>
                        </a:rPr>
                        <a:t>　・実践報告）</a:t>
                      </a:r>
                    </a:p>
                  </a:txBody>
                  <a:tcPr/>
                </a:tc>
                <a:tc>
                  <a:txBody>
                    <a:bodyPr/>
                    <a:lstStyle/>
                    <a:p>
                      <a:r>
                        <a:rPr kumimoji="1" lang="ja-JP" altLang="en-US" sz="1400" b="0" i="0" u="none" strike="noStrike" kern="1200" baseline="0" dirty="0">
                          <a:solidFill>
                            <a:schemeClr val="dk1"/>
                          </a:solidFill>
                          <a:latin typeface="+mn-ea"/>
                          <a:ea typeface="+mn-ea"/>
                          <a:cs typeface="+mn-cs"/>
                        </a:rPr>
                        <a:t>・地域の事業所及び医療関係者等</a:t>
                      </a:r>
                      <a:r>
                        <a:rPr kumimoji="1" lang="en-US" altLang="ja-JP" sz="1400" b="0" i="0" u="none" strike="noStrike" kern="1200" baseline="0" dirty="0">
                          <a:solidFill>
                            <a:schemeClr val="dk1"/>
                          </a:solidFill>
                          <a:latin typeface="+mn-ea"/>
                          <a:ea typeface="+mn-ea"/>
                          <a:cs typeface="+mn-cs"/>
                        </a:rPr>
                        <a:t>13</a:t>
                      </a:r>
                      <a:r>
                        <a:rPr kumimoji="1" lang="ja-JP" altLang="en-US" sz="1400" b="0" i="0" u="none" strike="noStrike" kern="1200" baseline="0" dirty="0">
                          <a:solidFill>
                            <a:schemeClr val="dk1"/>
                          </a:solidFill>
                          <a:latin typeface="+mn-ea"/>
                          <a:ea typeface="+mn-ea"/>
                          <a:cs typeface="+mn-cs"/>
                        </a:rPr>
                        <a:t>名が参加。</a:t>
                      </a:r>
                      <a:endParaRPr kumimoji="1" lang="en-US" altLang="ja-JP" sz="1400" b="0" i="0" u="none" strike="noStrike" kern="1200" baseline="0" dirty="0">
                        <a:solidFill>
                          <a:schemeClr val="dk1"/>
                        </a:solidFill>
                        <a:latin typeface="+mn-ea"/>
                        <a:ea typeface="+mn-ea"/>
                        <a:cs typeface="+mn-cs"/>
                      </a:endParaRPr>
                    </a:p>
                    <a:p>
                      <a:r>
                        <a:rPr kumimoji="1" lang="ja-JP" altLang="en-US" sz="1400" b="0" i="0" u="none" strike="noStrike" kern="1200" baseline="0" dirty="0">
                          <a:solidFill>
                            <a:schemeClr val="dk1"/>
                          </a:solidFill>
                          <a:latin typeface="+mn-ea"/>
                          <a:ea typeface="+mn-ea"/>
                          <a:cs typeface="+mn-cs"/>
                        </a:rPr>
                        <a:t>・砂川厚生福祉センターいぶきによる強度行</a:t>
                      </a:r>
                      <a:endParaRPr kumimoji="1" lang="en-US" altLang="ja-JP" sz="1400" b="0" i="0" u="none" strike="noStrike" kern="1200" baseline="0" dirty="0">
                        <a:solidFill>
                          <a:schemeClr val="dk1"/>
                        </a:solidFill>
                        <a:latin typeface="+mn-ea"/>
                        <a:ea typeface="+mn-ea"/>
                        <a:cs typeface="+mn-cs"/>
                      </a:endParaRPr>
                    </a:p>
                    <a:p>
                      <a:r>
                        <a:rPr kumimoji="1" lang="ja-JP" altLang="en-US" sz="1400" b="0" i="0" u="none" strike="noStrike" kern="1200" baseline="0" dirty="0">
                          <a:solidFill>
                            <a:schemeClr val="dk1"/>
                          </a:solidFill>
                          <a:latin typeface="+mn-ea"/>
                          <a:ea typeface="+mn-ea"/>
                          <a:cs typeface="+mn-cs"/>
                        </a:rPr>
                        <a:t>　</a:t>
                      </a:r>
                      <a:r>
                        <a:rPr kumimoji="1" lang="ja-JP" altLang="en-US" sz="1400" b="0" i="0" u="none" strike="noStrike" kern="1200" baseline="0" dirty="0" err="1">
                          <a:solidFill>
                            <a:schemeClr val="dk1"/>
                          </a:solidFill>
                          <a:latin typeface="+mn-ea"/>
                          <a:ea typeface="+mn-ea"/>
                          <a:cs typeface="+mn-cs"/>
                        </a:rPr>
                        <a:t>動障がい</a:t>
                      </a:r>
                      <a:r>
                        <a:rPr kumimoji="1" lang="ja-JP" altLang="en-US" sz="1400" b="0" i="0" u="none" strike="noStrike" kern="1200" baseline="0" dirty="0">
                          <a:solidFill>
                            <a:schemeClr val="dk1"/>
                          </a:solidFill>
                          <a:latin typeface="+mn-ea"/>
                          <a:ea typeface="+mn-ea"/>
                          <a:cs typeface="+mn-cs"/>
                        </a:rPr>
                        <a:t>支援に関する講義、支援事業所に</a:t>
                      </a:r>
                      <a:endParaRPr kumimoji="1" lang="en-US" altLang="ja-JP" sz="1400" b="0" i="0" u="none" strike="noStrike" kern="1200" baseline="0" dirty="0">
                        <a:solidFill>
                          <a:schemeClr val="dk1"/>
                        </a:solidFill>
                        <a:latin typeface="+mn-ea"/>
                        <a:ea typeface="+mn-ea"/>
                        <a:cs typeface="+mn-cs"/>
                      </a:endParaRPr>
                    </a:p>
                    <a:p>
                      <a:r>
                        <a:rPr kumimoji="1" lang="ja-JP" altLang="en-US" sz="1400" b="0" i="0" u="none" strike="noStrike" kern="1200" baseline="0" dirty="0">
                          <a:solidFill>
                            <a:schemeClr val="dk1"/>
                          </a:solidFill>
                          <a:latin typeface="+mn-ea"/>
                          <a:ea typeface="+mn-ea"/>
                          <a:cs typeface="+mn-cs"/>
                        </a:rPr>
                        <a:t>　よる実践報告を行った。また、各関係機関</a:t>
                      </a:r>
                      <a:endParaRPr kumimoji="1" lang="en-US" altLang="ja-JP" sz="1400" b="0" i="0" u="none" strike="noStrike" kern="1200" baseline="0" dirty="0">
                        <a:solidFill>
                          <a:schemeClr val="dk1"/>
                        </a:solidFill>
                        <a:latin typeface="+mn-ea"/>
                        <a:ea typeface="+mn-ea"/>
                        <a:cs typeface="+mn-cs"/>
                      </a:endParaRPr>
                    </a:p>
                    <a:p>
                      <a:r>
                        <a:rPr kumimoji="1" lang="ja-JP" altLang="en-US" sz="1400" b="0" i="0" u="none" strike="noStrike" kern="1200" baseline="0" dirty="0">
                          <a:solidFill>
                            <a:schemeClr val="dk1"/>
                          </a:solidFill>
                          <a:latin typeface="+mn-ea"/>
                          <a:ea typeface="+mn-ea"/>
                          <a:cs typeface="+mn-cs"/>
                        </a:rPr>
                        <a:t>　が、横の連携を図ることができるよう、支</a:t>
                      </a:r>
                      <a:endParaRPr kumimoji="1" lang="en-US" altLang="ja-JP" sz="1400" b="0" i="0" u="none" strike="noStrike" kern="1200" baseline="0" dirty="0">
                        <a:solidFill>
                          <a:schemeClr val="dk1"/>
                        </a:solidFill>
                        <a:latin typeface="+mn-ea"/>
                        <a:ea typeface="+mn-ea"/>
                        <a:cs typeface="+mn-cs"/>
                      </a:endParaRPr>
                    </a:p>
                    <a:p>
                      <a:r>
                        <a:rPr kumimoji="1" lang="ja-JP" altLang="en-US" sz="1400" b="0" i="0" u="none" strike="noStrike" kern="1200" baseline="0" dirty="0">
                          <a:solidFill>
                            <a:schemeClr val="dk1"/>
                          </a:solidFill>
                          <a:latin typeface="+mn-ea"/>
                          <a:ea typeface="+mn-ea"/>
                          <a:cs typeface="+mn-cs"/>
                        </a:rPr>
                        <a:t>　援者間の意見交換会を実施した。</a:t>
                      </a:r>
                      <a:endParaRPr kumimoji="1" lang="ja-JP" altLang="en-US" sz="1400" dirty="0">
                        <a:latin typeface="+mn-ea"/>
                        <a:ea typeface="+mn-ea"/>
                      </a:endParaRPr>
                    </a:p>
                  </a:txBody>
                  <a:tcPr/>
                </a:tc>
                <a:tc>
                  <a:txBody>
                    <a:bodyPr/>
                    <a:lstStyle/>
                    <a:p>
                      <a:r>
                        <a:rPr kumimoji="1" lang="ja-JP" altLang="en-US" sz="1400" b="1" dirty="0">
                          <a:latin typeface="+mn-ea"/>
                          <a:ea typeface="+mn-ea"/>
                        </a:rPr>
                        <a:t>１．研修会</a:t>
                      </a:r>
                      <a:endParaRPr kumimoji="1" lang="en-US" altLang="ja-JP" sz="1400" b="1" dirty="0">
                        <a:latin typeface="+mn-ea"/>
                        <a:ea typeface="+mn-ea"/>
                      </a:endParaRPr>
                    </a:p>
                    <a:p>
                      <a:r>
                        <a:rPr kumimoji="1" lang="ja-JP" altLang="en-US" sz="1400" b="1" dirty="0">
                          <a:latin typeface="+mn-ea"/>
                          <a:ea typeface="+mn-ea"/>
                        </a:rPr>
                        <a:t>　（講義）</a:t>
                      </a:r>
                    </a:p>
                  </a:txBody>
                  <a:tcPr/>
                </a:tc>
                <a:tc>
                  <a:txBody>
                    <a:bodyPr/>
                    <a:lstStyle/>
                    <a:p>
                      <a:r>
                        <a:rPr kumimoji="1" lang="ja-JP" altLang="en-US" sz="1400" dirty="0">
                          <a:latin typeface="+mn-ea"/>
                          <a:ea typeface="+mn-ea"/>
                        </a:rPr>
                        <a:t>・地域の事業所、基幹相談支援センター、市</a:t>
                      </a:r>
                      <a:endParaRPr kumimoji="1" lang="en-US" altLang="ja-JP" sz="1400" dirty="0">
                        <a:latin typeface="+mn-ea"/>
                        <a:ea typeface="+mn-ea"/>
                      </a:endParaRPr>
                    </a:p>
                    <a:p>
                      <a:r>
                        <a:rPr kumimoji="1" lang="ja-JP" altLang="en-US" sz="1400" dirty="0">
                          <a:latin typeface="+mn-ea"/>
                          <a:ea typeface="+mn-ea"/>
                        </a:rPr>
                        <a:t>　職員が</a:t>
                      </a:r>
                      <a:r>
                        <a:rPr kumimoji="1" lang="en-US" altLang="ja-JP" sz="1400" dirty="0">
                          <a:latin typeface="+mn-ea"/>
                          <a:ea typeface="+mn-ea"/>
                        </a:rPr>
                        <a:t>11</a:t>
                      </a:r>
                      <a:r>
                        <a:rPr kumimoji="1" lang="ja-JP" altLang="en-US" sz="1400" dirty="0">
                          <a:latin typeface="+mn-ea"/>
                          <a:ea typeface="+mn-ea"/>
                        </a:rPr>
                        <a:t>名参加。</a:t>
                      </a:r>
                      <a:endParaRPr kumimoji="1" lang="en-US" altLang="ja-JP" sz="1400" dirty="0">
                        <a:latin typeface="+mn-ea"/>
                        <a:ea typeface="+mn-ea"/>
                      </a:endParaRPr>
                    </a:p>
                    <a:p>
                      <a:r>
                        <a:rPr kumimoji="1" lang="ja-JP" altLang="en-US" sz="1400" dirty="0">
                          <a:latin typeface="+mn-ea"/>
                          <a:ea typeface="+mn-ea"/>
                        </a:rPr>
                        <a:t>・強度行動障がいの状態を示す方のアセスメ</a:t>
                      </a:r>
                      <a:endParaRPr kumimoji="1" lang="en-US" altLang="ja-JP" sz="1400" dirty="0">
                        <a:latin typeface="+mn-ea"/>
                        <a:ea typeface="+mn-ea"/>
                      </a:endParaRPr>
                    </a:p>
                    <a:p>
                      <a:r>
                        <a:rPr kumimoji="1" lang="ja-JP" altLang="en-US" sz="1400" dirty="0">
                          <a:latin typeface="+mn-ea"/>
                          <a:ea typeface="+mn-ea"/>
                        </a:rPr>
                        <a:t>　ントから具体的支援の立案へ豊中市事例に</a:t>
                      </a:r>
                      <a:endParaRPr kumimoji="1" lang="en-US" altLang="ja-JP" sz="1400" dirty="0">
                        <a:latin typeface="+mn-ea"/>
                        <a:ea typeface="+mn-ea"/>
                      </a:endParaRPr>
                    </a:p>
                    <a:p>
                      <a:r>
                        <a:rPr kumimoji="1" lang="ja-JP" altLang="en-US" sz="1400" dirty="0">
                          <a:latin typeface="+mn-ea"/>
                          <a:ea typeface="+mn-ea"/>
                        </a:rPr>
                        <a:t>　ついて～氷山モデルと４つのプロセスの作</a:t>
                      </a:r>
                      <a:endParaRPr kumimoji="1" lang="en-US" altLang="ja-JP" sz="1400" dirty="0">
                        <a:latin typeface="+mn-ea"/>
                        <a:ea typeface="+mn-ea"/>
                      </a:endParaRPr>
                    </a:p>
                    <a:p>
                      <a:r>
                        <a:rPr kumimoji="1" lang="ja-JP" altLang="en-US" sz="1400" dirty="0">
                          <a:latin typeface="+mn-ea"/>
                          <a:ea typeface="+mn-ea"/>
                        </a:rPr>
                        <a:t>　成。（アセスメントシート、氷山モデル</a:t>
                      </a:r>
                      <a:endParaRPr kumimoji="1" lang="en-US" altLang="ja-JP" sz="1400" dirty="0">
                        <a:latin typeface="+mn-ea"/>
                        <a:ea typeface="+mn-ea"/>
                      </a:endParaRPr>
                    </a:p>
                    <a:p>
                      <a:r>
                        <a:rPr kumimoji="1" lang="ja-JP" altLang="en-US" sz="1400" dirty="0">
                          <a:latin typeface="+mn-ea"/>
                          <a:ea typeface="+mn-ea"/>
                        </a:rPr>
                        <a:t>　シートを参考）</a:t>
                      </a:r>
                    </a:p>
                  </a:txBody>
                  <a:tcPr/>
                </a:tc>
                <a:extLst>
                  <a:ext uri="{0D108BD9-81ED-4DB2-BD59-A6C34878D82A}">
                    <a16:rowId xmlns:a16="http://schemas.microsoft.com/office/drawing/2014/main" val="2281382006"/>
                  </a:ext>
                </a:extLst>
              </a:tr>
              <a:tr h="1348739">
                <a:tc>
                  <a:txBody>
                    <a:bodyPr/>
                    <a:lstStyle/>
                    <a:p>
                      <a:r>
                        <a:rPr kumimoji="1" lang="ja-JP" altLang="en-US" sz="1400" b="1" dirty="0">
                          <a:latin typeface="+mn-ea"/>
                          <a:ea typeface="+mn-ea"/>
                        </a:rPr>
                        <a:t>２．家族会</a:t>
                      </a:r>
                      <a:endParaRPr kumimoji="1" lang="en-US" altLang="ja-JP" sz="1400" b="1" dirty="0">
                        <a:latin typeface="+mn-ea"/>
                        <a:ea typeface="+mn-ea"/>
                      </a:endParaRPr>
                    </a:p>
                    <a:p>
                      <a:r>
                        <a:rPr kumimoji="1" lang="ja-JP" altLang="en-US" sz="1400" b="1" dirty="0">
                          <a:latin typeface="+mn-ea"/>
                          <a:ea typeface="+mn-ea"/>
                        </a:rPr>
                        <a:t>　　アンケート</a:t>
                      </a:r>
                    </a:p>
                  </a:txBody>
                  <a:tcPr/>
                </a:tc>
                <a:tc>
                  <a:txBody>
                    <a:bodyPr/>
                    <a:lstStyle/>
                    <a:p>
                      <a:r>
                        <a:rPr kumimoji="1" lang="ja-JP" altLang="en-US" sz="1400" b="0" i="0" u="none" strike="noStrike" kern="1200" baseline="0" dirty="0">
                          <a:solidFill>
                            <a:schemeClr val="dk1"/>
                          </a:solidFill>
                          <a:latin typeface="+mn-ea"/>
                          <a:ea typeface="+mn-ea"/>
                          <a:cs typeface="+mn-cs"/>
                        </a:rPr>
                        <a:t>・家族へのアンケート：地域の家族会会員を</a:t>
                      </a:r>
                      <a:endParaRPr kumimoji="1" lang="en-US" altLang="ja-JP" sz="1400" b="0" i="0" u="none" strike="noStrike" kern="1200" baseline="0" dirty="0">
                        <a:solidFill>
                          <a:schemeClr val="dk1"/>
                        </a:solidFill>
                        <a:latin typeface="+mn-ea"/>
                        <a:ea typeface="+mn-ea"/>
                        <a:cs typeface="+mn-cs"/>
                      </a:endParaRPr>
                    </a:p>
                    <a:p>
                      <a:r>
                        <a:rPr kumimoji="1" lang="ja-JP" altLang="en-US" sz="1400" b="0" i="0" u="none" strike="noStrike" kern="1200" baseline="0" dirty="0">
                          <a:solidFill>
                            <a:schemeClr val="dk1"/>
                          </a:solidFill>
                          <a:latin typeface="+mn-ea"/>
                          <a:ea typeface="+mn-ea"/>
                          <a:cs typeface="+mn-cs"/>
                        </a:rPr>
                        <a:t>　対象に、家族の思いを聞くためのアンケー</a:t>
                      </a:r>
                      <a:endParaRPr kumimoji="1" lang="en-US" altLang="ja-JP" sz="1400" b="0" i="0" u="none" strike="noStrike" kern="1200" baseline="0" dirty="0">
                        <a:solidFill>
                          <a:schemeClr val="dk1"/>
                        </a:solidFill>
                        <a:latin typeface="+mn-ea"/>
                        <a:ea typeface="+mn-ea"/>
                        <a:cs typeface="+mn-cs"/>
                      </a:endParaRPr>
                    </a:p>
                    <a:p>
                      <a:r>
                        <a:rPr kumimoji="1" lang="ja-JP" altLang="en-US" sz="1400" b="0" i="0" u="none" strike="noStrike" kern="1200" baseline="0" dirty="0">
                          <a:solidFill>
                            <a:schemeClr val="dk1"/>
                          </a:solidFill>
                          <a:latin typeface="+mn-ea"/>
                          <a:ea typeface="+mn-ea"/>
                          <a:cs typeface="+mn-cs"/>
                        </a:rPr>
                        <a:t>　トを実施（</a:t>
                      </a:r>
                      <a:r>
                        <a:rPr kumimoji="1" lang="en-US" altLang="ja-JP" sz="1400" b="0" i="0" u="none" strike="noStrike" kern="1200" baseline="0" dirty="0">
                          <a:solidFill>
                            <a:schemeClr val="dk1"/>
                          </a:solidFill>
                          <a:latin typeface="+mn-ea"/>
                          <a:ea typeface="+mn-ea"/>
                          <a:cs typeface="+mn-cs"/>
                        </a:rPr>
                        <a:t>27</a:t>
                      </a:r>
                      <a:r>
                        <a:rPr kumimoji="1" lang="ja-JP" altLang="en-US" sz="1400" b="0" i="0" u="none" strike="noStrike" kern="1200" baseline="0" dirty="0">
                          <a:solidFill>
                            <a:schemeClr val="dk1"/>
                          </a:solidFill>
                          <a:latin typeface="+mn-ea"/>
                          <a:ea typeface="+mn-ea"/>
                          <a:cs typeface="+mn-cs"/>
                        </a:rPr>
                        <a:t>家庭から回答徴取）</a:t>
                      </a:r>
                      <a:endParaRPr kumimoji="1" lang="ja-JP" altLang="en-US" sz="1400" dirty="0">
                        <a:latin typeface="+mn-ea"/>
                        <a:ea typeface="+mn-ea"/>
                      </a:endParaRPr>
                    </a:p>
                  </a:txBody>
                  <a:tcPr/>
                </a:tc>
                <a:tc>
                  <a:txBody>
                    <a:bodyPr/>
                    <a:lstStyle/>
                    <a:p>
                      <a:r>
                        <a:rPr kumimoji="1" lang="ja-JP" altLang="en-US" sz="1400" b="1" dirty="0">
                          <a:latin typeface="+mn-ea"/>
                          <a:ea typeface="+mn-ea"/>
                        </a:rPr>
                        <a:t>２．研修会</a:t>
                      </a:r>
                      <a:endParaRPr kumimoji="1" lang="en-US" altLang="ja-JP" sz="1400" b="1" dirty="0">
                        <a:latin typeface="+mn-ea"/>
                        <a:ea typeface="+mn-ea"/>
                      </a:endParaRPr>
                    </a:p>
                    <a:p>
                      <a:r>
                        <a:rPr kumimoji="1" lang="ja-JP" altLang="en-US" sz="1400" b="1" dirty="0">
                          <a:latin typeface="+mn-ea"/>
                          <a:ea typeface="+mn-ea"/>
                        </a:rPr>
                        <a:t>　（演習）</a:t>
                      </a:r>
                      <a:endParaRPr kumimoji="1" lang="en-US" altLang="ja-JP" sz="1400" b="1" dirty="0">
                        <a:latin typeface="+mn-ea"/>
                        <a:ea typeface="+mn-ea"/>
                      </a:endParaRPr>
                    </a:p>
                    <a:p>
                      <a:r>
                        <a:rPr kumimoji="1" lang="ja-JP" altLang="en-US" sz="1400" b="1" dirty="0">
                          <a:latin typeface="+mn-ea"/>
                          <a:ea typeface="+mn-ea"/>
                        </a:rPr>
                        <a:t>　・施設見学</a:t>
                      </a:r>
                      <a:endParaRPr kumimoji="1" lang="en-US" altLang="ja-JP" sz="1400" b="1" dirty="0">
                        <a:latin typeface="+mn-ea"/>
                        <a:ea typeface="+mn-ea"/>
                      </a:endParaRPr>
                    </a:p>
                  </a:txBody>
                  <a:tcPr/>
                </a:tc>
                <a:tc>
                  <a:txBody>
                    <a:bodyPr/>
                    <a:lstStyle/>
                    <a:p>
                      <a:r>
                        <a:rPr kumimoji="1" lang="ja-JP" altLang="en-US" sz="1400" dirty="0">
                          <a:latin typeface="+mn-ea"/>
                          <a:ea typeface="+mn-ea"/>
                        </a:rPr>
                        <a:t>・豊中市事例から見える地域課題について、</a:t>
                      </a:r>
                      <a:endParaRPr kumimoji="1" lang="en-US" altLang="ja-JP" sz="1400" dirty="0">
                        <a:latin typeface="+mn-ea"/>
                        <a:ea typeface="+mn-ea"/>
                      </a:endParaRPr>
                    </a:p>
                    <a:p>
                      <a:r>
                        <a:rPr kumimoji="1" lang="ja-JP" altLang="en-US" sz="1400" dirty="0">
                          <a:solidFill>
                            <a:schemeClr val="tx1"/>
                          </a:solidFill>
                          <a:latin typeface="+mn-ea"/>
                          <a:ea typeface="+mn-ea"/>
                        </a:rPr>
                        <a:t>　ワールドカフェ（</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）方式でグループワー</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クを実施。（課題解決シート、アクション</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プランシートを参考）</a:t>
                      </a:r>
                    </a:p>
                    <a:p>
                      <a:r>
                        <a:rPr kumimoji="1" lang="ja-JP" altLang="en-US" sz="1400" dirty="0">
                          <a:latin typeface="+mn-ea"/>
                          <a:ea typeface="+mn-ea"/>
                        </a:rPr>
                        <a:t>・障がい者支援施設みずほおおぞらの見学</a:t>
                      </a:r>
                      <a:endParaRPr kumimoji="1" lang="en-US" altLang="ja-JP" sz="1400" dirty="0">
                        <a:latin typeface="+mn-ea"/>
                        <a:ea typeface="+mn-ea"/>
                      </a:endParaRPr>
                    </a:p>
                    <a:p>
                      <a:r>
                        <a:rPr kumimoji="1" lang="ja-JP" altLang="en-US" sz="1400" dirty="0">
                          <a:latin typeface="+mn-ea"/>
                          <a:ea typeface="+mn-ea"/>
                        </a:rPr>
                        <a:t>　　</a:t>
                      </a:r>
                      <a:r>
                        <a:rPr kumimoji="1" lang="en-US" altLang="ja-JP" sz="1400" dirty="0">
                          <a:latin typeface="+mn-ea"/>
                          <a:ea typeface="+mn-ea"/>
                        </a:rPr>
                        <a:t>※</a:t>
                      </a:r>
                      <a:r>
                        <a:rPr kumimoji="1" lang="ja-JP" altLang="en-US" sz="1400" dirty="0">
                          <a:latin typeface="+mn-ea"/>
                          <a:ea typeface="+mn-ea"/>
                        </a:rPr>
                        <a:t>少人数グループに分かれ、かつ、順番</a:t>
                      </a:r>
                      <a:endParaRPr kumimoji="1" lang="en-US" altLang="ja-JP" sz="1400" dirty="0">
                        <a:latin typeface="+mn-ea"/>
                        <a:ea typeface="+mn-ea"/>
                      </a:endParaRPr>
                    </a:p>
                    <a:p>
                      <a:r>
                        <a:rPr kumimoji="1" lang="ja-JP" altLang="en-US" sz="1400" dirty="0">
                          <a:latin typeface="+mn-ea"/>
                          <a:ea typeface="+mn-ea"/>
                        </a:rPr>
                        <a:t>　　　にグループメンバーを入れ替え、全体</a:t>
                      </a:r>
                      <a:endParaRPr kumimoji="1" lang="en-US" altLang="ja-JP" sz="1400" dirty="0">
                        <a:latin typeface="+mn-ea"/>
                        <a:ea typeface="+mn-ea"/>
                      </a:endParaRPr>
                    </a:p>
                    <a:p>
                      <a:r>
                        <a:rPr kumimoji="1" lang="ja-JP" altLang="en-US" sz="1400" dirty="0">
                          <a:latin typeface="+mn-ea"/>
                          <a:ea typeface="+mn-ea"/>
                        </a:rPr>
                        <a:t>　　　の参加者と意見交換する方式</a:t>
                      </a:r>
                    </a:p>
                  </a:txBody>
                  <a:tcPr/>
                </a:tc>
                <a:extLst>
                  <a:ext uri="{0D108BD9-81ED-4DB2-BD59-A6C34878D82A}">
                    <a16:rowId xmlns:a16="http://schemas.microsoft.com/office/drawing/2014/main" val="3917898312"/>
                  </a:ext>
                </a:extLst>
              </a:tr>
            </a:tbl>
          </a:graphicData>
        </a:graphic>
      </p:graphicFrame>
      <p:sp>
        <p:nvSpPr>
          <p:cNvPr id="7" name="下矢印 8">
            <a:extLst>
              <a:ext uri="{FF2B5EF4-FFF2-40B4-BE49-F238E27FC236}">
                <a16:creationId xmlns:a16="http://schemas.microsoft.com/office/drawing/2014/main" id="{1B9FF2AF-3CB5-4121-8E2B-E219ECBED6AF}"/>
              </a:ext>
            </a:extLst>
          </p:cNvPr>
          <p:cNvSpPr/>
          <p:nvPr/>
        </p:nvSpPr>
        <p:spPr>
          <a:xfrm>
            <a:off x="5819000" y="5951432"/>
            <a:ext cx="600891" cy="42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 name="角丸四角形 3">
            <a:extLst>
              <a:ext uri="{FF2B5EF4-FFF2-40B4-BE49-F238E27FC236}">
                <a16:creationId xmlns:a16="http://schemas.microsoft.com/office/drawing/2014/main" id="{C9903702-6FD9-4C5B-9133-9E64CD9CC335}"/>
              </a:ext>
            </a:extLst>
          </p:cNvPr>
          <p:cNvSpPr/>
          <p:nvPr/>
        </p:nvSpPr>
        <p:spPr>
          <a:xfrm>
            <a:off x="3069766" y="6320226"/>
            <a:ext cx="6113417" cy="3965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n-ea"/>
              </a:rPr>
              <a:t>２．第３回会議開催へ　</a:t>
            </a:r>
            <a:endParaRPr kumimoji="1" lang="ja-JP" altLang="en-US" dirty="0">
              <a:solidFill>
                <a:schemeClr val="tx1"/>
              </a:solidFill>
              <a:latin typeface="+mn-ea"/>
            </a:endParaRPr>
          </a:p>
        </p:txBody>
      </p:sp>
      <p:sp>
        <p:nvSpPr>
          <p:cNvPr id="9" name="四角形: 角を丸くする 8">
            <a:extLst>
              <a:ext uri="{FF2B5EF4-FFF2-40B4-BE49-F238E27FC236}">
                <a16:creationId xmlns:a16="http://schemas.microsoft.com/office/drawing/2014/main" id="{81B7271A-170D-474F-8FD8-A0942747E0F2}"/>
              </a:ext>
            </a:extLst>
          </p:cNvPr>
          <p:cNvSpPr/>
          <p:nvPr/>
        </p:nvSpPr>
        <p:spPr>
          <a:xfrm>
            <a:off x="731520" y="1246159"/>
            <a:ext cx="10775852" cy="72357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n-ea"/>
              </a:rPr>
              <a:t>　ライフステージごとの支援、家族支援、地域生活、意思決定支援、アセスメント、支援方法の普及等を意識して、</a:t>
            </a:r>
            <a:endParaRPr kumimoji="1" lang="en-US" altLang="ja-JP" sz="1400" dirty="0">
              <a:solidFill>
                <a:schemeClr val="tx1"/>
              </a:solidFill>
              <a:latin typeface="+mn-ea"/>
            </a:endParaRPr>
          </a:p>
          <a:p>
            <a:r>
              <a:rPr lang="ja-JP" altLang="en-US" sz="1400" dirty="0">
                <a:solidFill>
                  <a:schemeClr val="tx1"/>
                </a:solidFill>
                <a:latin typeface="+mn-ea"/>
              </a:rPr>
              <a:t>各地域で必要となる</a:t>
            </a:r>
            <a:r>
              <a:rPr lang="ja-JP" altLang="en-US" sz="1400" b="1" u="sng" dirty="0">
                <a:solidFill>
                  <a:schemeClr val="tx1"/>
                </a:solidFill>
                <a:latin typeface="+mn-ea"/>
              </a:rPr>
              <a:t>周知、関係機関連携、地域課題抽出等をテーマ</a:t>
            </a:r>
            <a:r>
              <a:rPr lang="ja-JP" altLang="en-US" sz="1400" dirty="0">
                <a:solidFill>
                  <a:schemeClr val="tx1"/>
                </a:solidFill>
                <a:latin typeface="+mn-ea"/>
              </a:rPr>
              <a:t>として、ワークショップを開催する。</a:t>
            </a:r>
            <a:endParaRPr lang="en-US" altLang="ja-JP" sz="1400" dirty="0">
              <a:solidFill>
                <a:schemeClr val="tx1"/>
              </a:solidFill>
              <a:latin typeface="+mn-ea"/>
            </a:endParaRPr>
          </a:p>
          <a:p>
            <a:r>
              <a:rPr kumimoji="1" lang="ja-JP" altLang="en-US" sz="1400" dirty="0">
                <a:solidFill>
                  <a:schemeClr val="tx1"/>
                </a:solidFill>
                <a:latin typeface="+mn-ea"/>
              </a:rPr>
              <a:t>　以下に、本モデルで実施したワークショップをまとめて掲載</a:t>
            </a:r>
            <a:r>
              <a:rPr lang="ja-JP" altLang="en-US" sz="1400" dirty="0">
                <a:solidFill>
                  <a:schemeClr val="tx1"/>
                </a:solidFill>
                <a:latin typeface="+mn-ea"/>
              </a:rPr>
              <a:t>。</a:t>
            </a:r>
            <a:endParaRPr kumimoji="1" lang="en-US" altLang="ja-JP" sz="1400" dirty="0">
              <a:solidFill>
                <a:schemeClr val="tx1"/>
              </a:solidFill>
              <a:latin typeface="+mn-ea"/>
            </a:endParaRPr>
          </a:p>
        </p:txBody>
      </p:sp>
      <p:sp>
        <p:nvSpPr>
          <p:cNvPr id="10" name="吹き出し: 円形 9">
            <a:extLst>
              <a:ext uri="{FF2B5EF4-FFF2-40B4-BE49-F238E27FC236}">
                <a16:creationId xmlns:a16="http://schemas.microsoft.com/office/drawing/2014/main" id="{65E8D0B7-7DEA-45E0-840F-FEB6F21933CC}"/>
              </a:ext>
            </a:extLst>
          </p:cNvPr>
          <p:cNvSpPr/>
          <p:nvPr/>
        </p:nvSpPr>
        <p:spPr>
          <a:xfrm>
            <a:off x="9859442" y="138765"/>
            <a:ext cx="2231070" cy="1358060"/>
          </a:xfrm>
          <a:prstGeom prst="wedgeEllipseCallout">
            <a:avLst>
              <a:gd name="adj1" fmla="val -58230"/>
              <a:gd name="adj2" fmla="val 8597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n-ea"/>
              </a:rPr>
              <a:t>アセスメントシート、地域課題抽出シートを適宜活用（参考）</a:t>
            </a:r>
          </a:p>
        </p:txBody>
      </p:sp>
      <p:sp>
        <p:nvSpPr>
          <p:cNvPr id="4" name="スライド番号プレースホルダー 3"/>
          <p:cNvSpPr>
            <a:spLocks noGrp="1"/>
          </p:cNvSpPr>
          <p:nvPr>
            <p:ph type="sldNum" sz="quarter" idx="12"/>
          </p:nvPr>
        </p:nvSpPr>
        <p:spPr/>
        <p:txBody>
          <a:bodyPr/>
          <a:lstStyle/>
          <a:p>
            <a:fld id="{5EBFC8BC-B1AE-419F-8DF4-AA7267068C54}" type="slidenum">
              <a:rPr kumimoji="1" lang="ja-JP" altLang="en-US" smtClean="0">
                <a:latin typeface="+mn-ea"/>
              </a:rPr>
              <a:t>27</a:t>
            </a:fld>
            <a:endParaRPr kumimoji="1" lang="ja-JP" altLang="en-US">
              <a:latin typeface="+mn-ea"/>
            </a:endParaRPr>
          </a:p>
        </p:txBody>
      </p:sp>
    </p:spTree>
    <p:extLst>
      <p:ext uri="{BB962C8B-B14F-4D97-AF65-F5344CB8AC3E}">
        <p14:creationId xmlns:p14="http://schemas.microsoft.com/office/powerpoint/2010/main" val="4184214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F36BCB-A581-4585-A481-811B10E2E8D3}"/>
              </a:ext>
            </a:extLst>
          </p:cNvPr>
          <p:cNvSpPr>
            <a:spLocks noGrp="1"/>
          </p:cNvSpPr>
          <p:nvPr>
            <p:ph type="title"/>
          </p:nvPr>
        </p:nvSpPr>
        <p:spPr>
          <a:xfrm>
            <a:off x="260084" y="80518"/>
            <a:ext cx="3823741" cy="457200"/>
          </a:xfrm>
        </p:spPr>
        <p:txBody>
          <a:bodyPr>
            <a:normAutofit/>
          </a:bodyPr>
          <a:lstStyle/>
          <a:p>
            <a:r>
              <a:rPr kumimoji="1" lang="ja-JP" altLang="en-US" sz="1800" dirty="0">
                <a:latin typeface="+mn-ea"/>
                <a:ea typeface="+mn-ea"/>
              </a:rPr>
              <a:t>（参考）アセスメントシート①</a:t>
            </a:r>
          </a:p>
        </p:txBody>
      </p:sp>
      <p:sp>
        <p:nvSpPr>
          <p:cNvPr id="4" name="スライド番号プレースホルダー 3">
            <a:extLst>
              <a:ext uri="{FF2B5EF4-FFF2-40B4-BE49-F238E27FC236}">
                <a16:creationId xmlns:a16="http://schemas.microsoft.com/office/drawing/2014/main" id="{54F530B9-2F22-47A8-B3C2-10D640D765B6}"/>
              </a:ext>
            </a:extLst>
          </p:cNvPr>
          <p:cNvSpPr>
            <a:spLocks noGrp="1"/>
          </p:cNvSpPr>
          <p:nvPr>
            <p:ph type="sldNum" sz="quarter" idx="12"/>
          </p:nvPr>
        </p:nvSpPr>
        <p:spPr/>
        <p:txBody>
          <a:bodyPr/>
          <a:lstStyle/>
          <a:p>
            <a:fld id="{97FBB0FB-213D-454E-A9D7-3F4F4199152C}" type="slidenum">
              <a:rPr kumimoji="1" lang="ja-JP" altLang="en-US" smtClean="0">
                <a:latin typeface="+mn-ea"/>
              </a:rPr>
              <a:t>28</a:t>
            </a:fld>
            <a:endParaRPr kumimoji="1" lang="ja-JP" altLang="en-US">
              <a:latin typeface="+mn-ea"/>
            </a:endParaRPr>
          </a:p>
        </p:txBody>
      </p:sp>
      <p:sp>
        <p:nvSpPr>
          <p:cNvPr id="8" name="テキスト ボックス 4">
            <a:extLst>
              <a:ext uri="{FF2B5EF4-FFF2-40B4-BE49-F238E27FC236}">
                <a16:creationId xmlns:a16="http://schemas.microsoft.com/office/drawing/2014/main" id="{1C19CBCD-2CDB-4559-BB37-0AB3D7574F25}"/>
              </a:ext>
            </a:extLst>
          </p:cNvPr>
          <p:cNvSpPr txBox="1"/>
          <p:nvPr/>
        </p:nvSpPr>
        <p:spPr>
          <a:xfrm>
            <a:off x="9315450" y="9567863"/>
            <a:ext cx="1143000" cy="2762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sz="800" kern="100">
                <a:effectLst/>
                <a:latin typeface="+mn-ea"/>
                <a:cs typeface="Times New Roman" panose="02020603050405020304" pitchFamily="18" charset="0"/>
              </a:rPr>
              <a:t>該当するものを囲む</a:t>
            </a:r>
            <a:endParaRPr lang="ja-JP" sz="1050" kern="100">
              <a:effectLst/>
              <a:latin typeface="+mn-ea"/>
              <a:cs typeface="Times New Roman" panose="02020603050405020304" pitchFamily="18" charset="0"/>
            </a:endParaRPr>
          </a:p>
        </p:txBody>
      </p:sp>
      <p:cxnSp>
        <p:nvCxnSpPr>
          <p:cNvPr id="9" name="直線矢印コネクタ 8">
            <a:extLst>
              <a:ext uri="{FF2B5EF4-FFF2-40B4-BE49-F238E27FC236}">
                <a16:creationId xmlns:a16="http://schemas.microsoft.com/office/drawing/2014/main" id="{B7899AC6-A439-486E-97A4-B1245E4E86B7}"/>
              </a:ext>
            </a:extLst>
          </p:cNvPr>
          <p:cNvCxnSpPr/>
          <p:nvPr/>
        </p:nvCxnSpPr>
        <p:spPr>
          <a:xfrm flipH="1">
            <a:off x="8867775" y="9844088"/>
            <a:ext cx="400050" cy="1714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aphicFrame>
        <p:nvGraphicFramePr>
          <p:cNvPr id="7" name="コンテンツ プレースホルダー 6">
            <a:extLst>
              <a:ext uri="{FF2B5EF4-FFF2-40B4-BE49-F238E27FC236}">
                <a16:creationId xmlns:a16="http://schemas.microsoft.com/office/drawing/2014/main" id="{E5C47E7B-683D-41C1-ACEE-223CDAE5F5C2}"/>
              </a:ext>
            </a:extLst>
          </p:cNvPr>
          <p:cNvGraphicFramePr>
            <a:graphicFrameLocks noGrp="1"/>
          </p:cNvGraphicFramePr>
          <p:nvPr>
            <p:ph idx="1"/>
            <p:extLst>
              <p:ext uri="{D42A27DB-BD31-4B8C-83A1-F6EECF244321}">
                <p14:modId xmlns:p14="http://schemas.microsoft.com/office/powerpoint/2010/main" val="3542462284"/>
              </p:ext>
            </p:extLst>
          </p:nvPr>
        </p:nvGraphicFramePr>
        <p:xfrm>
          <a:off x="123512" y="1116432"/>
          <a:ext cx="5440338" cy="2504024"/>
        </p:xfrm>
        <a:graphic>
          <a:graphicData uri="http://schemas.openxmlformats.org/drawingml/2006/table">
            <a:tbl>
              <a:tblPr/>
              <a:tblGrid>
                <a:gridCol w="859873">
                  <a:extLst>
                    <a:ext uri="{9D8B030D-6E8A-4147-A177-3AD203B41FA5}">
                      <a16:colId xmlns:a16="http://schemas.microsoft.com/office/drawing/2014/main" val="780397165"/>
                    </a:ext>
                  </a:extLst>
                </a:gridCol>
                <a:gridCol w="1161408">
                  <a:extLst>
                    <a:ext uri="{9D8B030D-6E8A-4147-A177-3AD203B41FA5}">
                      <a16:colId xmlns:a16="http://schemas.microsoft.com/office/drawing/2014/main" val="301575108"/>
                    </a:ext>
                  </a:extLst>
                </a:gridCol>
                <a:gridCol w="975848">
                  <a:extLst>
                    <a:ext uri="{9D8B030D-6E8A-4147-A177-3AD203B41FA5}">
                      <a16:colId xmlns:a16="http://schemas.microsoft.com/office/drawing/2014/main" val="425728658"/>
                    </a:ext>
                  </a:extLst>
                </a:gridCol>
                <a:gridCol w="599205">
                  <a:extLst>
                    <a:ext uri="{9D8B030D-6E8A-4147-A177-3AD203B41FA5}">
                      <a16:colId xmlns:a16="http://schemas.microsoft.com/office/drawing/2014/main" val="557510456"/>
                    </a:ext>
                  </a:extLst>
                </a:gridCol>
                <a:gridCol w="679283">
                  <a:extLst>
                    <a:ext uri="{9D8B030D-6E8A-4147-A177-3AD203B41FA5}">
                      <a16:colId xmlns:a16="http://schemas.microsoft.com/office/drawing/2014/main" val="432058130"/>
                    </a:ext>
                  </a:extLst>
                </a:gridCol>
                <a:gridCol w="1164721">
                  <a:extLst>
                    <a:ext uri="{9D8B030D-6E8A-4147-A177-3AD203B41FA5}">
                      <a16:colId xmlns:a16="http://schemas.microsoft.com/office/drawing/2014/main" val="1463890132"/>
                    </a:ext>
                  </a:extLst>
                </a:gridCol>
              </a:tblGrid>
              <a:tr h="209966">
                <a:tc>
                  <a:txBody>
                    <a:bodyPr/>
                    <a:lstStyle/>
                    <a:p>
                      <a:pPr algn="ctr"/>
                      <a:r>
                        <a:rPr lang="ja-JP" sz="1050" kern="0">
                          <a:effectLst/>
                          <a:latin typeface="Century" panose="02040604050505020304" pitchFamily="18" charset="0"/>
                          <a:ea typeface="HG丸ｺﾞｼｯｸM-PRO" panose="020F0600000000000000" pitchFamily="50" charset="-128"/>
                          <a:cs typeface="Times New Roman" panose="02020603050405020304" pitchFamily="18" charset="0"/>
                        </a:rPr>
                        <a:t>療育手帳</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50" kern="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50" kern="0">
                          <a:effectLst/>
                          <a:latin typeface="Century" panose="02040604050505020304" pitchFamily="18" charset="0"/>
                          <a:ea typeface="HG丸ｺﾞｼｯｸM-PRO" panose="020F0600000000000000" pitchFamily="50" charset="-128"/>
                          <a:cs typeface="Times New Roman" panose="02020603050405020304" pitchFamily="18" charset="0"/>
                        </a:rPr>
                        <a:t>障がい支援区分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50" kern="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50" kern="0">
                          <a:effectLst/>
                          <a:latin typeface="Century" panose="02040604050505020304" pitchFamily="18" charset="0"/>
                          <a:ea typeface="HG丸ｺﾞｼｯｸM-PRO" panose="020F0600000000000000" pitchFamily="50" charset="-128"/>
                          <a:cs typeface="Times New Roman" panose="02020603050405020304" pitchFamily="18" charset="0"/>
                        </a:rPr>
                        <a:t>重度加算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50" kern="0">
                          <a:effectLst/>
                          <a:latin typeface="Century" panose="02040604050505020304" pitchFamily="18" charset="0"/>
                          <a:ea typeface="HG丸ｺﾞｼｯｸM-PRO" panose="020F0600000000000000" pitchFamily="50" charset="-128"/>
                          <a:cs typeface="Times New Roman" panose="02020603050405020304" pitchFamily="18" charset="0"/>
                        </a:rPr>
                        <a:t>あり　・　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033351"/>
                  </a:ext>
                </a:extLst>
              </a:tr>
              <a:tr h="439477">
                <a:tc>
                  <a:txBody>
                    <a:bodyPr/>
                    <a:lstStyle/>
                    <a:p>
                      <a:pPr algn="ctr">
                        <a:lnSpc>
                          <a:spcPct val="250000"/>
                        </a:lnSpc>
                      </a:pPr>
                      <a:r>
                        <a:rPr lang="ja-JP" sz="1000" kern="0">
                          <a:effectLst/>
                          <a:latin typeface="Century" panose="02040604050505020304" pitchFamily="18" charset="0"/>
                          <a:ea typeface="HG丸ｺﾞｼｯｸM-PRO" panose="020F0600000000000000" pitchFamily="50" charset="-128"/>
                          <a:cs typeface="Times New Roman" panose="02020603050405020304" pitchFamily="18" charset="0"/>
                        </a:rPr>
                        <a:t>診断名</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l">
                        <a:lnSpc>
                          <a:spcPct val="150000"/>
                        </a:lnSpc>
                      </a:pPr>
                      <a:r>
                        <a:rPr lang="en-US" sz="1050" kern="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3768508"/>
                  </a:ext>
                </a:extLst>
              </a:tr>
              <a:tr h="586342">
                <a:tc gridSpan="6">
                  <a:txBody>
                    <a:bodyPr/>
                    <a:lstStyle/>
                    <a:p>
                      <a:pPr algn="just"/>
                      <a:r>
                        <a:rPr lang="ja-JP" sz="1000" kern="100">
                          <a:effectLst/>
                          <a:latin typeface="Century" panose="02040604050505020304" pitchFamily="18" charset="0"/>
                          <a:ea typeface="HG丸ｺﾞｼｯｸM-PRO" panose="020F0600000000000000" pitchFamily="50" charset="-128"/>
                          <a:cs typeface="Times New Roman" panose="02020603050405020304" pitchFamily="18" charset="0"/>
                        </a:rPr>
                        <a:t>＜行動障がい得点＞</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kern="10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5089941"/>
                  </a:ext>
                </a:extLst>
              </a:tr>
              <a:tr h="552837">
                <a:tc gridSpan="6">
                  <a:txBody>
                    <a:bodyPr/>
                    <a:lstStyle/>
                    <a:p>
                      <a:pPr algn="just"/>
                      <a:r>
                        <a:rPr lang="ja-JP" sz="1050" kern="100">
                          <a:effectLst/>
                          <a:latin typeface="Century" panose="02040604050505020304" pitchFamily="18" charset="0"/>
                          <a:ea typeface="HG丸ｺﾞｼｯｸM-PRO" panose="020F0600000000000000" pitchFamily="50" charset="-128"/>
                          <a:cs typeface="Times New Roman" panose="02020603050405020304" pitchFamily="18" charset="0"/>
                        </a:rPr>
                        <a:t>＜行動特徴＞</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90167878"/>
                  </a:ext>
                </a:extLst>
              </a:tr>
              <a:tr h="605328">
                <a:tc gridSpan="6">
                  <a:txBody>
                    <a:bodyPr/>
                    <a:lstStyle/>
                    <a:p>
                      <a:pPr algn="just"/>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＜課題となっている行動　１～３つ程度＞</a:t>
                      </a:r>
                      <a:r>
                        <a:rPr lang="en-US" sz="900" i="1" kern="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72891205"/>
                  </a:ext>
                </a:extLst>
              </a:tr>
            </a:tbl>
          </a:graphicData>
        </a:graphic>
      </p:graphicFrame>
      <p:graphicFrame>
        <p:nvGraphicFramePr>
          <p:cNvPr id="10" name="表 9">
            <a:extLst>
              <a:ext uri="{FF2B5EF4-FFF2-40B4-BE49-F238E27FC236}">
                <a16:creationId xmlns:a16="http://schemas.microsoft.com/office/drawing/2014/main" id="{D0B50A41-86D4-4C55-842B-422CEBB499B9}"/>
              </a:ext>
            </a:extLst>
          </p:cNvPr>
          <p:cNvGraphicFramePr>
            <a:graphicFrameLocks noGrp="1"/>
          </p:cNvGraphicFramePr>
          <p:nvPr>
            <p:extLst>
              <p:ext uri="{D42A27DB-BD31-4B8C-83A1-F6EECF244321}">
                <p14:modId xmlns:p14="http://schemas.microsoft.com/office/powerpoint/2010/main" val="457619924"/>
              </p:ext>
            </p:extLst>
          </p:nvPr>
        </p:nvGraphicFramePr>
        <p:xfrm>
          <a:off x="136004" y="4306526"/>
          <a:ext cx="5440338" cy="2194983"/>
        </p:xfrm>
        <a:graphic>
          <a:graphicData uri="http://schemas.openxmlformats.org/drawingml/2006/table">
            <a:tbl>
              <a:tblPr/>
              <a:tblGrid>
                <a:gridCol w="5440338">
                  <a:extLst>
                    <a:ext uri="{9D8B030D-6E8A-4147-A177-3AD203B41FA5}">
                      <a16:colId xmlns:a16="http://schemas.microsoft.com/office/drawing/2014/main" val="759593638"/>
                    </a:ext>
                  </a:extLst>
                </a:gridCol>
              </a:tblGrid>
              <a:tr h="576401">
                <a:tc>
                  <a:txBody>
                    <a:bodyPr/>
                    <a:lstStyle/>
                    <a:p>
                      <a:pPr marL="36195" algn="just"/>
                      <a:r>
                        <a:rPr lang="ja-JP"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食事　</a:t>
                      </a:r>
                      <a:r>
                        <a:rPr lang="ja-JP" sz="900" kern="100" dirty="0">
                          <a:effectLst/>
                          <a:latin typeface="Century" panose="02040604050505020304" pitchFamily="18" charset="0"/>
                          <a:ea typeface="HG丸ｺﾞｼｯｸM-PRO" panose="020F0600000000000000" pitchFamily="50" charset="-128"/>
                          <a:cs typeface="Times New Roman" panose="02020603050405020304" pitchFamily="18" charset="0"/>
                        </a:rPr>
                        <a:t>自立・一部支援（見守り、声かけ等）・全支援</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b="1"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890883"/>
                  </a:ext>
                </a:extLst>
              </a:tr>
              <a:tr h="515268">
                <a:tc>
                  <a:txBody>
                    <a:bodyPr/>
                    <a:lstStyle/>
                    <a:p>
                      <a:pPr marL="36195" algn="just"/>
                      <a:r>
                        <a:rPr lang="ja-JP"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排泄　</a:t>
                      </a:r>
                      <a:r>
                        <a:rPr lang="ja-JP" sz="900" kern="100" dirty="0">
                          <a:effectLst/>
                          <a:latin typeface="Century" panose="02040604050505020304" pitchFamily="18" charset="0"/>
                          <a:ea typeface="HG丸ｺﾞｼｯｸM-PRO" panose="020F0600000000000000" pitchFamily="50" charset="-128"/>
                          <a:cs typeface="Times New Roman" panose="02020603050405020304" pitchFamily="18" charset="0"/>
                        </a:rPr>
                        <a:t>自立・一部支援（見守り、声かけ等）・全支援　※　生理時の様子（女性）</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16332"/>
                  </a:ext>
                </a:extLst>
              </a:tr>
              <a:tr h="532735">
                <a:tc>
                  <a:txBody>
                    <a:bodyPr/>
                    <a:lstStyle/>
                    <a:p>
                      <a:pPr marL="36195" algn="just"/>
                      <a:r>
                        <a:rPr lang="ja-JP"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入浴　</a:t>
                      </a:r>
                      <a:r>
                        <a:rPr lang="ja-JP" sz="900" kern="100" dirty="0">
                          <a:effectLst/>
                          <a:latin typeface="Century" panose="02040604050505020304" pitchFamily="18" charset="0"/>
                          <a:ea typeface="HG丸ｺﾞｼｯｸM-PRO" panose="020F0600000000000000" pitchFamily="50" charset="-128"/>
                          <a:cs typeface="Times New Roman" panose="02020603050405020304" pitchFamily="18" charset="0"/>
                        </a:rPr>
                        <a:t>自立・一部支援（見守り、声かけ等）・全支援</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b="1"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795007"/>
                  </a:ext>
                </a:extLst>
              </a:tr>
              <a:tr h="570579">
                <a:tc>
                  <a:txBody>
                    <a:bodyPr/>
                    <a:lstStyle/>
                    <a:p>
                      <a:pPr marL="36195" algn="just"/>
                      <a:r>
                        <a:rPr lang="ja-JP"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睡眠</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7171726"/>
                  </a:ext>
                </a:extLst>
              </a:tr>
            </a:tbl>
          </a:graphicData>
        </a:graphic>
      </p:graphicFrame>
      <p:sp>
        <p:nvSpPr>
          <p:cNvPr id="11" name="Rectangle 1">
            <a:extLst>
              <a:ext uri="{FF2B5EF4-FFF2-40B4-BE49-F238E27FC236}">
                <a16:creationId xmlns:a16="http://schemas.microsoft.com/office/drawing/2014/main" id="{700F1F52-6AC7-4568-94E8-5991C8165B87}"/>
              </a:ext>
            </a:extLst>
          </p:cNvPr>
          <p:cNvSpPr>
            <a:spLocks noChangeArrowheads="1"/>
          </p:cNvSpPr>
          <p:nvPr/>
        </p:nvSpPr>
        <p:spPr bwMode="auto">
          <a:xfrm>
            <a:off x="136004" y="537718"/>
            <a:ext cx="326243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chemeClr val="tx1"/>
                </a:solidFill>
                <a:effectLst/>
                <a:latin typeface="+mn-ea"/>
                <a:cs typeface="Times New Roman" panose="02020603050405020304" pitchFamily="18" charset="0"/>
              </a:rPr>
              <a:t>アセスメントシート</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　</a:t>
            </a:r>
            <a:r>
              <a:rPr kumimoji="0" lang="ja-JP" altLang="ja-JP" sz="1000" b="0" i="0" u="sng" strike="noStrike" cap="none" normalizeH="0" baseline="0" dirty="0">
                <a:ln>
                  <a:noFill/>
                </a:ln>
                <a:solidFill>
                  <a:schemeClr val="tx1"/>
                </a:solidFill>
                <a:effectLst/>
                <a:latin typeface="+mn-ea"/>
                <a:cs typeface="Times New Roman" panose="02020603050405020304" pitchFamily="18" charset="0"/>
              </a:rPr>
              <a:t>氏名　　　　　　　　　　　　　</a:t>
            </a: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　（　　　　歳）</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15" name="Rectangle 1">
            <a:extLst>
              <a:ext uri="{FF2B5EF4-FFF2-40B4-BE49-F238E27FC236}">
                <a16:creationId xmlns:a16="http://schemas.microsoft.com/office/drawing/2014/main" id="{85D091BC-2336-4D83-8B66-32F0011CD073}"/>
              </a:ext>
            </a:extLst>
          </p:cNvPr>
          <p:cNvSpPr>
            <a:spLocks noChangeArrowheads="1"/>
          </p:cNvSpPr>
          <p:nvPr/>
        </p:nvSpPr>
        <p:spPr bwMode="auto">
          <a:xfrm>
            <a:off x="136004" y="3620456"/>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dirty="0">
                <a:latin typeface="+mn-ea"/>
                <a:cs typeface="Times New Roman" panose="02020603050405020304" pitchFamily="18" charset="0"/>
              </a:rPr>
              <a:t>＜</a:t>
            </a:r>
            <a:r>
              <a:rPr kumimoji="0" lang="en-US" altLang="ja-JP" sz="1400" b="1" dirty="0">
                <a:latin typeface="+mn-ea"/>
                <a:cs typeface="Times New Roman" panose="02020603050405020304" pitchFamily="18" charset="0"/>
              </a:rPr>
              <a:t>ADL</a:t>
            </a:r>
            <a:r>
              <a:rPr kumimoji="0" lang="ja-JP" altLang="en-US" sz="1400" b="1" dirty="0">
                <a:latin typeface="+mn-ea"/>
                <a:cs typeface="Times New Roman" panose="02020603050405020304" pitchFamily="18" charset="0"/>
              </a:rPr>
              <a:t>＞</a:t>
            </a:r>
            <a:endParaRPr kumimoji="0" lang="ja-JP" altLang="ja-JP" sz="1000" b="0" i="0" u="none" strike="noStrike" cap="none" normalizeH="0" baseline="0" dirty="0">
              <a:ln>
                <a:noFill/>
              </a:ln>
              <a:solidFill>
                <a:schemeClr val="tx1"/>
              </a:solidFill>
              <a:effectLst/>
              <a:latin typeface="+mn-ea"/>
            </a:endParaRPr>
          </a:p>
        </p:txBody>
      </p:sp>
      <p:sp>
        <p:nvSpPr>
          <p:cNvPr id="19" name="テキスト ボックス 18">
            <a:extLst>
              <a:ext uri="{FF2B5EF4-FFF2-40B4-BE49-F238E27FC236}">
                <a16:creationId xmlns:a16="http://schemas.microsoft.com/office/drawing/2014/main" id="{115504D1-267D-4F41-B0D3-D350FA985223}"/>
              </a:ext>
            </a:extLst>
          </p:cNvPr>
          <p:cNvSpPr txBox="1"/>
          <p:nvPr/>
        </p:nvSpPr>
        <p:spPr>
          <a:xfrm>
            <a:off x="5687930" y="436120"/>
            <a:ext cx="6093500" cy="769441"/>
          </a:xfrm>
          <a:prstGeom prst="rect">
            <a:avLst/>
          </a:prstGeom>
          <a:noFill/>
        </p:spPr>
        <p:txBody>
          <a:bodyPr wrap="square">
            <a:spAutoFit/>
          </a:bodyPr>
          <a:lstStyle/>
          <a:p>
            <a:pPr algn="just"/>
            <a:r>
              <a:rPr lang="ja-JP" altLang="ja-JP" sz="1400" b="1" kern="100" dirty="0">
                <a:effectLst/>
                <a:latin typeface="+mn-ea"/>
                <a:cs typeface="Times New Roman" panose="02020603050405020304" pitchFamily="18" charset="0"/>
              </a:rPr>
              <a:t>＜障がい特性リスト＞　</a:t>
            </a:r>
            <a:r>
              <a:rPr lang="ja-JP" altLang="ja-JP" sz="1400" b="1" u="sng" kern="100" dirty="0">
                <a:effectLst/>
                <a:latin typeface="+mn-ea"/>
                <a:cs typeface="Times New Roman" panose="02020603050405020304" pitchFamily="18" charset="0"/>
              </a:rPr>
              <a:t>※該当しないものは削除する</a:t>
            </a:r>
            <a:r>
              <a:rPr lang="en-US" altLang="ja-JP" sz="900" i="1" kern="0" dirty="0">
                <a:effectLst/>
                <a:latin typeface="+mn-ea"/>
                <a:cs typeface="Times New Roman" panose="02020603050405020304" pitchFamily="18" charset="0"/>
              </a:rPr>
              <a:t> </a:t>
            </a:r>
            <a:endParaRPr lang="ja-JP" altLang="ja-JP" sz="1050" kern="100" dirty="0">
              <a:effectLst/>
              <a:latin typeface="+mn-ea"/>
              <a:cs typeface="Times New Roman" panose="02020603050405020304" pitchFamily="18" charset="0"/>
            </a:endParaRPr>
          </a:p>
          <a:p>
            <a:r>
              <a:rPr lang="en-US" altLang="ja-JP" sz="900" i="1" dirty="0">
                <a:effectLst/>
                <a:latin typeface="+mn-ea"/>
                <a:cs typeface="Times New Roman" panose="02020603050405020304" pitchFamily="18" charset="0"/>
              </a:rPr>
              <a:t> </a:t>
            </a:r>
            <a:r>
              <a:rPr lang="ja-JP" altLang="ja-JP" sz="1000" i="0" dirty="0">
                <a:effectLst/>
                <a:latin typeface="+mn-ea"/>
                <a:cs typeface="Times New Roman" panose="02020603050405020304" pitchFamily="18" charset="0"/>
              </a:rPr>
              <a:t>予め、一般的に考えられる障がい特性をリストアップしておき、</a:t>
            </a:r>
            <a:endParaRPr lang="en-US" altLang="ja-JP" sz="1000" i="0" dirty="0">
              <a:effectLst/>
              <a:latin typeface="+mn-ea"/>
              <a:cs typeface="Times New Roman" panose="02020603050405020304" pitchFamily="18" charset="0"/>
            </a:endParaRPr>
          </a:p>
          <a:p>
            <a:r>
              <a:rPr lang="ja-JP" altLang="ja-JP" sz="1000" i="0" dirty="0">
                <a:effectLst/>
                <a:latin typeface="+mn-ea"/>
                <a:cs typeface="Times New Roman" panose="02020603050405020304" pitchFamily="18" charset="0"/>
              </a:rPr>
              <a:t>各利用者に該当する特性を、担当者が選択する。（該当しないものを削除する）</a:t>
            </a:r>
            <a:endParaRPr lang="ja-JP" altLang="ja-JP" sz="1000" i="1" dirty="0">
              <a:effectLst/>
              <a:latin typeface="+mn-ea"/>
              <a:cs typeface="Times New Roman" panose="02020603050405020304" pitchFamily="18" charset="0"/>
            </a:endParaRPr>
          </a:p>
          <a:p>
            <a:r>
              <a:rPr lang="ja-JP" altLang="ja-JP" sz="1000" i="0" dirty="0">
                <a:effectLst/>
                <a:latin typeface="+mn-ea"/>
                <a:cs typeface="Times New Roman" panose="02020603050405020304" pitchFamily="18" charset="0"/>
              </a:rPr>
              <a:t>削除する際は、消した項目も覚えておき、下記の「強みのリスト」の作成に活かす。</a:t>
            </a:r>
            <a:endParaRPr lang="ja-JP" altLang="ja-JP" sz="1000" i="1" dirty="0">
              <a:effectLst/>
              <a:latin typeface="+mn-ea"/>
              <a:cs typeface="Times New Roman" panose="02020603050405020304" pitchFamily="18" charset="0"/>
            </a:endParaRPr>
          </a:p>
        </p:txBody>
      </p:sp>
      <p:sp>
        <p:nvSpPr>
          <p:cNvPr id="32" name="テキスト ボックス 4">
            <a:extLst>
              <a:ext uri="{FF2B5EF4-FFF2-40B4-BE49-F238E27FC236}">
                <a16:creationId xmlns:a16="http://schemas.microsoft.com/office/drawing/2014/main" id="{5F67DB32-1219-4C9F-8B59-3EC0A24608C5}"/>
              </a:ext>
            </a:extLst>
          </p:cNvPr>
          <p:cNvSpPr txBox="1">
            <a:spLocks noChangeArrowheads="1"/>
          </p:cNvSpPr>
          <p:nvPr/>
        </p:nvSpPr>
        <p:spPr bwMode="auto">
          <a:xfrm>
            <a:off x="8610600" y="2360249"/>
            <a:ext cx="1143000" cy="276225"/>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chemeClr val="tx1"/>
                </a:solidFill>
                <a:effectLst/>
                <a:latin typeface="+mn-ea"/>
                <a:cs typeface="Times New Roman" panose="02020603050405020304" pitchFamily="18" charset="0"/>
              </a:rPr>
              <a:t>該当するものを囲む</a:t>
            </a:r>
            <a:endParaRPr kumimoji="0" lang="ja-JP" altLang="ja-JP" sz="1800" b="0" i="0" u="none" strike="noStrike" cap="none" normalizeH="0" baseline="0">
              <a:ln>
                <a:noFill/>
              </a:ln>
              <a:solidFill>
                <a:schemeClr val="tx1"/>
              </a:solidFill>
              <a:effectLst/>
              <a:latin typeface="+mn-ea"/>
            </a:endParaRPr>
          </a:p>
        </p:txBody>
      </p:sp>
      <p:sp>
        <p:nvSpPr>
          <p:cNvPr id="34" name="テキスト ボックス 6">
            <a:extLst>
              <a:ext uri="{FF2B5EF4-FFF2-40B4-BE49-F238E27FC236}">
                <a16:creationId xmlns:a16="http://schemas.microsoft.com/office/drawing/2014/main" id="{00F1ED49-BFEF-415A-B4A3-D2D256886765}"/>
              </a:ext>
            </a:extLst>
          </p:cNvPr>
          <p:cNvSpPr txBox="1">
            <a:spLocks noChangeArrowheads="1"/>
          </p:cNvSpPr>
          <p:nvPr/>
        </p:nvSpPr>
        <p:spPr bwMode="auto">
          <a:xfrm>
            <a:off x="8496300" y="1321842"/>
            <a:ext cx="1143000" cy="276225"/>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chemeClr val="tx1"/>
                </a:solidFill>
                <a:effectLst/>
                <a:latin typeface="+mn-ea"/>
                <a:cs typeface="Times New Roman" panose="02020603050405020304" pitchFamily="18" charset="0"/>
              </a:rPr>
              <a:t>該当するものを囲む</a:t>
            </a:r>
            <a:endParaRPr kumimoji="0" lang="ja-JP" altLang="ja-JP" sz="1800" b="0" i="0" u="none" strike="noStrike" cap="none" normalizeH="0" baseline="0">
              <a:ln>
                <a:noFill/>
              </a:ln>
              <a:solidFill>
                <a:schemeClr val="tx1"/>
              </a:solidFill>
              <a:effectLst/>
              <a:latin typeface="+mn-ea"/>
            </a:endParaRPr>
          </a:p>
        </p:txBody>
      </p:sp>
      <p:cxnSp>
        <p:nvCxnSpPr>
          <p:cNvPr id="35" name="直線矢印コネクタ 34">
            <a:extLst>
              <a:ext uri="{FF2B5EF4-FFF2-40B4-BE49-F238E27FC236}">
                <a16:creationId xmlns:a16="http://schemas.microsoft.com/office/drawing/2014/main" id="{C6FCE0B4-6588-4ECB-9F45-8FCC36BD78D6}"/>
              </a:ext>
            </a:extLst>
          </p:cNvPr>
          <p:cNvCxnSpPr/>
          <p:nvPr/>
        </p:nvCxnSpPr>
        <p:spPr>
          <a:xfrm flipH="1">
            <a:off x="8039998" y="1503719"/>
            <a:ext cx="400050" cy="171450"/>
          </a:xfrm>
          <a:prstGeom prst="straightConnector1">
            <a:avLst/>
          </a:prstGeom>
          <a:noFill/>
          <a:ln w="9525" cap="flat" cmpd="sng" algn="ctr">
            <a:solidFill>
              <a:sysClr val="windowText" lastClr="000000">
                <a:shade val="95000"/>
                <a:satMod val="105000"/>
              </a:sysClr>
            </a:solidFill>
            <a:prstDash val="solid"/>
            <a:tailEnd type="arrow"/>
          </a:ln>
          <a:effectLst/>
        </p:spPr>
      </p:cxnSp>
      <p:sp>
        <p:nvSpPr>
          <p:cNvPr id="36" name="Rectangle 22">
            <a:extLst>
              <a:ext uri="{FF2B5EF4-FFF2-40B4-BE49-F238E27FC236}">
                <a16:creationId xmlns:a16="http://schemas.microsoft.com/office/drawing/2014/main" id="{CC36906C-9324-4DFF-9AB7-D0B24E94B3F5}"/>
              </a:ext>
            </a:extLst>
          </p:cNvPr>
          <p:cNvSpPr>
            <a:spLocks noChangeArrowheads="1"/>
          </p:cNvSpPr>
          <p:nvPr/>
        </p:nvSpPr>
        <p:spPr bwMode="auto">
          <a:xfrm>
            <a:off x="5821025" y="1327834"/>
            <a:ext cx="93002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ja-JP" altLang="en-US" sz="1000" b="1" i="0" u="none" strike="noStrike" cap="none" normalizeH="0" baseline="0" dirty="0">
                <a:ln>
                  <a:noFill/>
                </a:ln>
                <a:solidFill>
                  <a:schemeClr val="tx1"/>
                </a:solidFill>
                <a:effectLst/>
                <a:latin typeface="+mn-ea"/>
                <a:cs typeface="Times New Roman" panose="02020603050405020304" pitchFamily="18" charset="0"/>
              </a:rPr>
              <a:t>◆</a:t>
            </a:r>
            <a:r>
              <a:rPr kumimoji="0" lang="ja-JP" altLang="ja-JP" sz="1000" b="1" i="0" u="none" strike="noStrike" cap="none" normalizeH="0" baseline="0" dirty="0">
                <a:ln>
                  <a:noFill/>
                </a:ln>
                <a:solidFill>
                  <a:schemeClr val="tx1"/>
                </a:solidFill>
                <a:effectLst/>
                <a:latin typeface="+mn-ea"/>
                <a:cs typeface="Times New Roman" panose="02020603050405020304" pitchFamily="18" charset="0"/>
              </a:rPr>
              <a:t>コミュニケーションについて</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37" name="Rectangle 24">
            <a:extLst>
              <a:ext uri="{FF2B5EF4-FFF2-40B4-BE49-F238E27FC236}">
                <a16:creationId xmlns:a16="http://schemas.microsoft.com/office/drawing/2014/main" id="{7F8FFAE3-FC80-4CD0-9242-FBA3A5E6589D}"/>
              </a:ext>
            </a:extLst>
          </p:cNvPr>
          <p:cNvSpPr>
            <a:spLocks noChangeArrowheads="1"/>
          </p:cNvSpPr>
          <p:nvPr/>
        </p:nvSpPr>
        <p:spPr bwMode="auto">
          <a:xfrm>
            <a:off x="5835916" y="1346609"/>
            <a:ext cx="825867"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dirty="0">
              <a:ln>
                <a:noFill/>
              </a:ln>
              <a:solidFill>
                <a:schemeClr val="tx1"/>
              </a:solidFill>
              <a:effectLst/>
              <a:latin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＜理解面＞</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38" name="Rectangle 25">
            <a:extLst>
              <a:ext uri="{FF2B5EF4-FFF2-40B4-BE49-F238E27FC236}">
                <a16:creationId xmlns:a16="http://schemas.microsoft.com/office/drawing/2014/main" id="{E7A9ED6C-958A-459E-B5C8-F0A195EBFFF3}"/>
              </a:ext>
            </a:extLst>
          </p:cNvPr>
          <p:cNvSpPr>
            <a:spLocks noChangeArrowheads="1"/>
          </p:cNvSpPr>
          <p:nvPr/>
        </p:nvSpPr>
        <p:spPr bwMode="auto">
          <a:xfrm>
            <a:off x="5821025" y="1722113"/>
            <a:ext cx="5365571"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ことばを聞いて理解する事が苦手</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非言語指示（絵カード・写真・文字・実物・ジェスチャー・指さし）を理解する事が苦手</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情報が多いことによって混乱する</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抽象的な概念の理解が苦手</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sng" strike="noStrike" cap="none" normalizeH="0" baseline="0" dirty="0">
                <a:ln>
                  <a:noFill/>
                </a:ln>
                <a:solidFill>
                  <a:schemeClr val="tx1"/>
                </a:solidFill>
                <a:effectLst/>
                <a:latin typeface="+mn-ea"/>
                <a:cs typeface="Times New Roman" panose="02020603050405020304" pitchFamily="18" charset="0"/>
              </a:rPr>
              <a:t>その他</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＜表出面＞</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39" name="Rectangle 27">
            <a:extLst>
              <a:ext uri="{FF2B5EF4-FFF2-40B4-BE49-F238E27FC236}">
                <a16:creationId xmlns:a16="http://schemas.microsoft.com/office/drawing/2014/main" id="{146327EC-936E-4FED-9FCE-202C6DA81E97}"/>
              </a:ext>
            </a:extLst>
          </p:cNvPr>
          <p:cNvSpPr>
            <a:spLocks noChangeArrowheads="1"/>
          </p:cNvSpPr>
          <p:nvPr/>
        </p:nvSpPr>
        <p:spPr bwMode="auto">
          <a:xfrm>
            <a:off x="5835916" y="2541824"/>
            <a:ext cx="2749471"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dirty="0">
              <a:ln>
                <a:noFill/>
              </a:ln>
              <a:solidFill>
                <a:schemeClr val="tx1"/>
              </a:solidFill>
              <a:effectLst/>
              <a:latin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自発的なコミュニケーションに困難さがある</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0" name="Rectangle 28">
            <a:extLst>
              <a:ext uri="{FF2B5EF4-FFF2-40B4-BE49-F238E27FC236}">
                <a16:creationId xmlns:a16="http://schemas.microsoft.com/office/drawing/2014/main" id="{81CADF9E-C1AF-41BD-8572-493CEED6A5D6}"/>
              </a:ext>
            </a:extLst>
          </p:cNvPr>
          <p:cNvSpPr>
            <a:spLocks noChangeArrowheads="1"/>
          </p:cNvSpPr>
          <p:nvPr/>
        </p:nvSpPr>
        <p:spPr bwMode="auto">
          <a:xfrm>
            <a:off x="5835916" y="2958737"/>
            <a:ext cx="5827236"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ことばでの表出が苦手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要求を表現する事が苦手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援助を求める事が苦手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拒否を示す事が苦手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一方的なコミュニケーション</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非言語での表出（絵や写真カード・文字・クレーン・指さし・ジェスチャー・首振り・）が困難</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エコラリアでの表出がある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sng" strike="noStrike" cap="none" normalizeH="0" baseline="0" dirty="0">
                <a:ln>
                  <a:noFill/>
                </a:ln>
                <a:solidFill>
                  <a:schemeClr val="tx1"/>
                </a:solidFill>
                <a:effectLst/>
                <a:latin typeface="+mn-ea"/>
                <a:cs typeface="Times New Roman" panose="02020603050405020304" pitchFamily="18" charset="0"/>
              </a:rPr>
              <a:t>その他</a:t>
            </a:r>
            <a:endParaRPr kumimoji="0" lang="ja-JP" altLang="ja-JP" sz="1800" b="0" i="0" u="none" strike="noStrike" cap="none" normalizeH="0" baseline="0" dirty="0">
              <a:ln>
                <a:noFill/>
              </a:ln>
              <a:solidFill>
                <a:schemeClr val="tx1"/>
              </a:solidFill>
              <a:effectLst/>
              <a:latin typeface="+mn-ea"/>
            </a:endParaRPr>
          </a:p>
        </p:txBody>
      </p:sp>
      <p:sp>
        <p:nvSpPr>
          <p:cNvPr id="41" name="Rectangle 30">
            <a:extLst>
              <a:ext uri="{FF2B5EF4-FFF2-40B4-BE49-F238E27FC236}">
                <a16:creationId xmlns:a16="http://schemas.microsoft.com/office/drawing/2014/main" id="{F2BA36CF-D850-4927-B7BA-FA927EB93863}"/>
              </a:ext>
            </a:extLst>
          </p:cNvPr>
          <p:cNvSpPr>
            <a:spLocks noChangeArrowheads="1"/>
          </p:cNvSpPr>
          <p:nvPr/>
        </p:nvSpPr>
        <p:spPr bwMode="auto">
          <a:xfrm>
            <a:off x="5835916" y="4455913"/>
            <a:ext cx="403187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r>
              <a:rPr kumimoji="0" lang="ja-JP" altLang="en-US" sz="1000" b="1" i="0" u="none" strike="noStrike" cap="none" normalizeH="0" baseline="0" dirty="0">
                <a:ln>
                  <a:noFill/>
                </a:ln>
                <a:solidFill>
                  <a:schemeClr val="tx1"/>
                </a:solidFill>
                <a:effectLst/>
                <a:latin typeface="+mn-ea"/>
                <a:cs typeface="Times New Roman" panose="02020603050405020304" pitchFamily="18" charset="0"/>
              </a:rPr>
              <a:t>◆</a:t>
            </a:r>
            <a:r>
              <a:rPr kumimoji="0" lang="ja-JP" altLang="ja-JP" sz="1000" b="1" i="0" u="none" strike="noStrike" cap="none" normalizeH="0" baseline="0" dirty="0">
                <a:ln>
                  <a:noFill/>
                </a:ln>
                <a:solidFill>
                  <a:schemeClr val="tx1"/>
                </a:solidFill>
                <a:effectLst/>
                <a:latin typeface="+mn-ea"/>
                <a:cs typeface="Times New Roman" panose="02020603050405020304" pitchFamily="18" charset="0"/>
              </a:rPr>
              <a:t>社会性・対人関係</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相手の気持ち、人間関係を理解する事が苦手</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アイコンタクト、共同注視など他者と気持ちを共有する事が苦手</a:t>
            </a:r>
            <a:endParaRPr kumimoji="0" lang="ja-JP" altLang="ja-JP"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2" name="テキスト ボックス 8">
            <a:extLst>
              <a:ext uri="{FF2B5EF4-FFF2-40B4-BE49-F238E27FC236}">
                <a16:creationId xmlns:a16="http://schemas.microsoft.com/office/drawing/2014/main" id="{3B5F0DF9-B93B-4A98-8AE3-20B306471318}"/>
              </a:ext>
            </a:extLst>
          </p:cNvPr>
          <p:cNvSpPr txBox="1">
            <a:spLocks noChangeArrowheads="1"/>
          </p:cNvSpPr>
          <p:nvPr/>
        </p:nvSpPr>
        <p:spPr bwMode="auto">
          <a:xfrm>
            <a:off x="8610600" y="4187011"/>
            <a:ext cx="1143000" cy="276225"/>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mn-ea"/>
                <a:cs typeface="Times New Roman" panose="02020603050405020304" pitchFamily="18" charset="0"/>
              </a:rPr>
              <a:t>該当するものを囲む</a:t>
            </a:r>
            <a:endParaRPr kumimoji="0" lang="ja-JP" altLang="ja-JP" sz="1800" b="0" i="0" u="none" strike="noStrike" cap="none" normalizeH="0" baseline="0" dirty="0">
              <a:ln>
                <a:noFill/>
              </a:ln>
              <a:solidFill>
                <a:schemeClr val="tx1"/>
              </a:solidFill>
              <a:effectLst/>
              <a:latin typeface="+mn-ea"/>
            </a:endParaRPr>
          </a:p>
        </p:txBody>
      </p:sp>
      <p:sp>
        <p:nvSpPr>
          <p:cNvPr id="43" name="Rectangle 32">
            <a:extLst>
              <a:ext uri="{FF2B5EF4-FFF2-40B4-BE49-F238E27FC236}">
                <a16:creationId xmlns:a16="http://schemas.microsoft.com/office/drawing/2014/main" id="{408EFDA2-509A-4F81-B3DE-83C8D0D9B228}"/>
              </a:ext>
            </a:extLst>
          </p:cNvPr>
          <p:cNvSpPr>
            <a:spLocks noChangeArrowheads="1"/>
          </p:cNvSpPr>
          <p:nvPr/>
        </p:nvSpPr>
        <p:spPr bwMode="auto">
          <a:xfrm>
            <a:off x="5835916" y="4798272"/>
            <a:ext cx="5570756"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dirty="0">
              <a:ln>
                <a:noFill/>
              </a:ln>
              <a:solidFill>
                <a:schemeClr val="tx1"/>
              </a:solidFill>
              <a:effectLst/>
              <a:latin typeface="+mn-ea"/>
              <a:cs typeface="Times New Roman" panose="02020603050405020304" pitchFamily="18" charset="0"/>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他者の行動に興味を（持つ・持たない）</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集団での活動に参加（できる・苦手）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人や場面によって態度を変える事が苦手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sng" strike="noStrike" cap="none" normalizeH="0" baseline="0" dirty="0">
                <a:ln>
                  <a:noFill/>
                </a:ln>
                <a:solidFill>
                  <a:schemeClr val="tx1"/>
                </a:solidFill>
                <a:effectLst/>
                <a:latin typeface="+mn-ea"/>
                <a:cs typeface="Times New Roman" panose="02020603050405020304" pitchFamily="18" charset="0"/>
              </a:rPr>
              <a:t>その他</a:t>
            </a:r>
            <a:endParaRPr kumimoji="0" lang="ja-JP" altLang="ja-JP" sz="1000" b="0" i="0" u="none" strike="noStrike" cap="none" normalizeH="0" baseline="0" dirty="0">
              <a:ln>
                <a:noFill/>
              </a:ln>
              <a:solidFill>
                <a:schemeClr val="tx1"/>
              </a:solidFill>
              <a:effectLst/>
              <a:latin typeface="+mn-ea"/>
            </a:endParaRPr>
          </a:p>
          <a:p>
            <a:pPr marR="0" lvl="0" indent="0" algn="l" defTabSz="914400" rtl="0" eaLnBrk="0" fontAlgn="base" latinLnBrk="0" hangingPunct="0">
              <a:lnSpc>
                <a:spcPct val="100000"/>
              </a:lnSpc>
              <a:spcBef>
                <a:spcPct val="0"/>
              </a:spcBef>
              <a:spcAft>
                <a:spcPct val="0"/>
              </a:spcAft>
              <a:buClrTx/>
              <a:buSzTx/>
              <a:tabLst/>
            </a:pPr>
            <a:r>
              <a:rPr kumimoji="0" lang="ja-JP" altLang="en-US" sz="1000" b="1" i="0" u="none" strike="noStrike" cap="none" normalizeH="0" baseline="0" dirty="0">
                <a:ln>
                  <a:noFill/>
                </a:ln>
                <a:solidFill>
                  <a:schemeClr val="tx1"/>
                </a:solidFill>
                <a:effectLst/>
                <a:latin typeface="+mn-ea"/>
                <a:cs typeface="Times New Roman" panose="02020603050405020304" pitchFamily="18" charset="0"/>
              </a:rPr>
              <a:t>◆</a:t>
            </a:r>
            <a:r>
              <a:rPr kumimoji="0" lang="ja-JP" altLang="ja-JP" sz="1000" b="1" i="0" u="none" strike="noStrike" cap="none" normalizeH="0" baseline="0" dirty="0">
                <a:ln>
                  <a:noFill/>
                </a:ln>
                <a:solidFill>
                  <a:schemeClr val="tx1"/>
                </a:solidFill>
                <a:effectLst/>
                <a:latin typeface="+mn-ea"/>
                <a:cs typeface="Times New Roman" panose="02020603050405020304" pitchFamily="18" charset="0"/>
              </a:rPr>
              <a:t>特定の物事への興味関心</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特定の物事に強く固執する（具体的に：　　　　　　　　　　　　　　　　　　　　　　）</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特定の人に固執する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mn-ea"/>
                <a:cs typeface="Times New Roman" panose="02020603050405020304" pitchFamily="18" charset="0"/>
              </a:rPr>
              <a:t>常同、反復的な行動に没頭する</a:t>
            </a:r>
            <a:endParaRPr kumimoji="0" lang="ja-JP" altLang="ja-JP" sz="1000" b="0" i="0" u="none" strike="noStrike" cap="none" normalizeH="0" baseline="0" dirty="0">
              <a:ln>
                <a:noFill/>
              </a:ln>
              <a:solidFill>
                <a:schemeClr val="tx1"/>
              </a:solidFill>
              <a:effectLst/>
              <a:latin typeface="+mn-ea"/>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sng" strike="noStrike" cap="none" normalizeH="0" baseline="0" dirty="0">
                <a:ln>
                  <a:noFill/>
                </a:ln>
                <a:solidFill>
                  <a:schemeClr val="tx1"/>
                </a:solidFill>
                <a:effectLst/>
                <a:latin typeface="+mn-ea"/>
                <a:cs typeface="Times New Roman" panose="02020603050405020304" pitchFamily="18" charset="0"/>
              </a:rPr>
              <a:t>その他</a:t>
            </a:r>
            <a:endParaRPr kumimoji="0" lang="ja-JP" altLang="ja-JP" sz="1800" b="0" i="0" u="none" strike="noStrike" cap="none" normalizeH="0" baseline="0" dirty="0">
              <a:ln>
                <a:noFill/>
              </a:ln>
              <a:solidFill>
                <a:schemeClr val="tx1"/>
              </a:solidFill>
              <a:effectLst/>
              <a:latin typeface="+mn-ea"/>
            </a:endParaRPr>
          </a:p>
        </p:txBody>
      </p:sp>
      <p:sp>
        <p:nvSpPr>
          <p:cNvPr id="3" name="正方形/長方形 2"/>
          <p:cNvSpPr/>
          <p:nvPr/>
        </p:nvSpPr>
        <p:spPr>
          <a:xfrm>
            <a:off x="5821025" y="1276382"/>
            <a:ext cx="5836325" cy="52251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矢印コネクタ 22">
            <a:extLst>
              <a:ext uri="{FF2B5EF4-FFF2-40B4-BE49-F238E27FC236}">
                <a16:creationId xmlns:a16="http://schemas.microsoft.com/office/drawing/2014/main" id="{C6FCE0B4-6588-4ECB-9F45-8FCC36BD78D6}"/>
              </a:ext>
            </a:extLst>
          </p:cNvPr>
          <p:cNvCxnSpPr/>
          <p:nvPr/>
        </p:nvCxnSpPr>
        <p:spPr>
          <a:xfrm flipH="1">
            <a:off x="8138012" y="2447381"/>
            <a:ext cx="400050" cy="171450"/>
          </a:xfrm>
          <a:prstGeom prst="straightConnector1">
            <a:avLst/>
          </a:prstGeom>
          <a:noFill/>
          <a:ln w="9525" cap="flat" cmpd="sng" algn="ctr">
            <a:solidFill>
              <a:sysClr val="windowText" lastClr="000000">
                <a:shade val="95000"/>
                <a:satMod val="105000"/>
              </a:sysClr>
            </a:solidFill>
            <a:prstDash val="solid"/>
            <a:tailEnd type="arrow"/>
          </a:ln>
          <a:effectLst/>
        </p:spPr>
      </p:cxnSp>
      <p:cxnSp>
        <p:nvCxnSpPr>
          <p:cNvPr id="24" name="直線矢印コネクタ 23">
            <a:extLst>
              <a:ext uri="{FF2B5EF4-FFF2-40B4-BE49-F238E27FC236}">
                <a16:creationId xmlns:a16="http://schemas.microsoft.com/office/drawing/2014/main" id="{C6FCE0B4-6588-4ECB-9F45-8FCC36BD78D6}"/>
              </a:ext>
            </a:extLst>
          </p:cNvPr>
          <p:cNvCxnSpPr/>
          <p:nvPr/>
        </p:nvCxnSpPr>
        <p:spPr>
          <a:xfrm flipH="1">
            <a:off x="8192398" y="4341428"/>
            <a:ext cx="400050" cy="171450"/>
          </a:xfrm>
          <a:prstGeom prst="straightConnector1">
            <a:avLst/>
          </a:prstGeom>
          <a:noFill/>
          <a:ln w="9525" cap="flat" cmpd="sng" algn="ctr">
            <a:solidFill>
              <a:sysClr val="windowText" lastClr="000000">
                <a:shade val="95000"/>
                <a:satMod val="105000"/>
              </a:sysClr>
            </a:solidFill>
            <a:prstDash val="solid"/>
            <a:tailEnd type="arrow"/>
          </a:ln>
          <a:effectLst/>
        </p:spPr>
      </p:cxnSp>
    </p:spTree>
    <p:extLst>
      <p:ext uri="{BB962C8B-B14F-4D97-AF65-F5344CB8AC3E}">
        <p14:creationId xmlns:p14="http://schemas.microsoft.com/office/powerpoint/2010/main" val="4216278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F36BCB-A581-4585-A481-811B10E2E8D3}"/>
              </a:ext>
            </a:extLst>
          </p:cNvPr>
          <p:cNvSpPr>
            <a:spLocks noGrp="1"/>
          </p:cNvSpPr>
          <p:nvPr>
            <p:ph type="title"/>
          </p:nvPr>
        </p:nvSpPr>
        <p:spPr>
          <a:xfrm>
            <a:off x="403486" y="170253"/>
            <a:ext cx="3508948" cy="504304"/>
          </a:xfrm>
        </p:spPr>
        <p:txBody>
          <a:bodyPr>
            <a:normAutofit/>
          </a:bodyPr>
          <a:lstStyle/>
          <a:p>
            <a:r>
              <a:rPr kumimoji="1" lang="ja-JP" altLang="en-US" sz="1800" dirty="0">
                <a:latin typeface="+mn-ea"/>
                <a:ea typeface="+mn-ea"/>
              </a:rPr>
              <a:t>（参考）アセスメントシート②</a:t>
            </a:r>
          </a:p>
        </p:txBody>
      </p:sp>
      <p:sp>
        <p:nvSpPr>
          <p:cNvPr id="4" name="スライド番号プレースホルダー 3">
            <a:extLst>
              <a:ext uri="{FF2B5EF4-FFF2-40B4-BE49-F238E27FC236}">
                <a16:creationId xmlns:a16="http://schemas.microsoft.com/office/drawing/2014/main" id="{54F530B9-2F22-47A8-B3C2-10D640D765B6}"/>
              </a:ext>
            </a:extLst>
          </p:cNvPr>
          <p:cNvSpPr>
            <a:spLocks noGrp="1"/>
          </p:cNvSpPr>
          <p:nvPr>
            <p:ph type="sldNum" sz="quarter" idx="12"/>
          </p:nvPr>
        </p:nvSpPr>
        <p:spPr/>
        <p:txBody>
          <a:bodyPr/>
          <a:lstStyle/>
          <a:p>
            <a:fld id="{97FBB0FB-213D-454E-A9D7-3F4F4199152C}" type="slidenum">
              <a:rPr kumimoji="1" lang="ja-JP" altLang="en-US" smtClean="0">
                <a:latin typeface="+mn-ea"/>
              </a:rPr>
              <a:t>29</a:t>
            </a:fld>
            <a:endParaRPr kumimoji="1" lang="ja-JP" altLang="en-US">
              <a:latin typeface="+mn-ea"/>
            </a:endParaRPr>
          </a:p>
        </p:txBody>
      </p:sp>
      <p:sp>
        <p:nvSpPr>
          <p:cNvPr id="8" name="テキスト ボックス 4">
            <a:extLst>
              <a:ext uri="{FF2B5EF4-FFF2-40B4-BE49-F238E27FC236}">
                <a16:creationId xmlns:a16="http://schemas.microsoft.com/office/drawing/2014/main" id="{1C19CBCD-2CDB-4559-BB37-0AB3D7574F25}"/>
              </a:ext>
            </a:extLst>
          </p:cNvPr>
          <p:cNvSpPr txBox="1"/>
          <p:nvPr/>
        </p:nvSpPr>
        <p:spPr>
          <a:xfrm>
            <a:off x="9315450" y="9567863"/>
            <a:ext cx="1143000" cy="2762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sz="800" kern="100">
                <a:effectLst/>
                <a:latin typeface="+mn-ea"/>
                <a:cs typeface="Times New Roman" panose="02020603050405020304" pitchFamily="18" charset="0"/>
              </a:rPr>
              <a:t>該当するものを囲む</a:t>
            </a:r>
            <a:endParaRPr lang="ja-JP" sz="1050" kern="100">
              <a:effectLst/>
              <a:latin typeface="+mn-ea"/>
              <a:cs typeface="Times New Roman" panose="02020603050405020304" pitchFamily="18" charset="0"/>
            </a:endParaRPr>
          </a:p>
        </p:txBody>
      </p:sp>
      <p:cxnSp>
        <p:nvCxnSpPr>
          <p:cNvPr id="9" name="直線矢印コネクタ 8">
            <a:extLst>
              <a:ext uri="{FF2B5EF4-FFF2-40B4-BE49-F238E27FC236}">
                <a16:creationId xmlns:a16="http://schemas.microsoft.com/office/drawing/2014/main" id="{B7899AC6-A439-486E-97A4-B1245E4E86B7}"/>
              </a:ext>
            </a:extLst>
          </p:cNvPr>
          <p:cNvCxnSpPr/>
          <p:nvPr/>
        </p:nvCxnSpPr>
        <p:spPr>
          <a:xfrm flipH="1">
            <a:off x="8867775" y="9844088"/>
            <a:ext cx="400050" cy="1714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テキスト ボックス 9">
            <a:extLst>
              <a:ext uri="{FF2B5EF4-FFF2-40B4-BE49-F238E27FC236}">
                <a16:creationId xmlns:a16="http://schemas.microsoft.com/office/drawing/2014/main" id="{D8EC5ECC-429E-4EC8-A66D-344DC54C7D4C}"/>
              </a:ext>
            </a:extLst>
          </p:cNvPr>
          <p:cNvSpPr txBox="1"/>
          <p:nvPr/>
        </p:nvSpPr>
        <p:spPr>
          <a:xfrm>
            <a:off x="136787" y="798604"/>
            <a:ext cx="5959213" cy="5940088"/>
          </a:xfrm>
          <a:prstGeom prst="rect">
            <a:avLst/>
          </a:prstGeom>
          <a:noFill/>
          <a:ln>
            <a:solidFill>
              <a:schemeClr val="tx1"/>
            </a:solidFill>
          </a:ln>
        </p:spPr>
        <p:txBody>
          <a:bodyPr wrap="square" rtlCol="0">
            <a:spAutoFit/>
          </a:bodyPr>
          <a:lstStyle/>
          <a:p>
            <a:pPr marL="342900" lvl="0" indent="-342900" algn="just">
              <a:buFont typeface="HG丸ｺﾞｼｯｸM-PRO" panose="020F0600000000000000" pitchFamily="50" charset="-128"/>
              <a:buChar char="◆"/>
            </a:pPr>
            <a:r>
              <a:rPr lang="ja-JP" altLang="ja-JP" sz="1000" b="1" kern="100" dirty="0">
                <a:effectLst/>
                <a:latin typeface="+mn-ea"/>
                <a:cs typeface="Times New Roman" panose="02020603050405020304" pitchFamily="18" charset="0"/>
              </a:rPr>
              <a:t>転導性・衝動性・注意注目</a:t>
            </a:r>
            <a:endParaRPr lang="ja-JP" altLang="ja-JP" sz="1000" kern="100" dirty="0">
              <a:effectLst/>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興味関心が激しく移り変わる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見た刺激に影響を受けて、突き動かされる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落ち着きがなく、その場でとどまっていられない</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場面、活動の切り替えが苦手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結果をかえりみず衝動的に反応してしまう</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必要なものに注目できない</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注目しすぎてしまう</a:t>
            </a:r>
          </a:p>
          <a:p>
            <a:pPr indent="127000" algn="just"/>
            <a:r>
              <a:rPr lang="ja-JP" altLang="ja-JP" sz="1000" u="sng" kern="100" dirty="0">
                <a:effectLst/>
                <a:latin typeface="+mn-ea"/>
                <a:cs typeface="Times New Roman" panose="02020603050405020304" pitchFamily="18" charset="0"/>
              </a:rPr>
              <a:t>その他</a:t>
            </a:r>
            <a:endParaRPr lang="en-US" altLang="ja-JP" sz="1000" u="sng" kern="100" dirty="0">
              <a:effectLst/>
              <a:latin typeface="+mn-ea"/>
              <a:cs typeface="Times New Roman" panose="02020603050405020304" pitchFamily="18" charset="0"/>
            </a:endParaRPr>
          </a:p>
          <a:p>
            <a:pPr indent="127000" algn="just"/>
            <a:endParaRPr lang="en-US" altLang="ja-JP" sz="1000" u="sng" kern="100" dirty="0">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mn-ea"/>
                <a:cs typeface="Times New Roman" panose="02020603050405020304" pitchFamily="18" charset="0"/>
              </a:rPr>
              <a:t>時間の整理統合</a:t>
            </a:r>
            <a:endParaRPr lang="ja-JP" altLang="ja-JP" sz="1000" kern="100" dirty="0">
              <a:effectLst/>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活動（予定）の見通しを持つことが苦手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いつ終わるのかを理解する事が苦手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時間、活動の変更への対応が苦手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待つことが苦手</a:t>
            </a:r>
          </a:p>
          <a:p>
            <a:pPr indent="127000" algn="just"/>
            <a:r>
              <a:rPr lang="ja-JP" altLang="ja-JP" sz="1000" u="sng" kern="100" dirty="0">
                <a:effectLst/>
                <a:latin typeface="+mn-ea"/>
                <a:cs typeface="Times New Roman" panose="02020603050405020304" pitchFamily="18" charset="0"/>
              </a:rPr>
              <a:t>その他</a:t>
            </a:r>
            <a:endParaRPr lang="en-US" altLang="ja-JP" sz="1000" u="sng" kern="100" dirty="0">
              <a:latin typeface="+mn-ea"/>
              <a:cs typeface="Times New Roman" panose="02020603050405020304" pitchFamily="18" charset="0"/>
            </a:endParaRPr>
          </a:p>
          <a:p>
            <a:pPr indent="127000" algn="just"/>
            <a:endParaRPr lang="en-US" altLang="ja-JP" sz="1000" u="sng" kern="100" dirty="0">
              <a:effectLst/>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mn-ea"/>
                <a:cs typeface="Times New Roman" panose="02020603050405020304" pitchFamily="18" charset="0"/>
              </a:rPr>
              <a:t>空間の整理統合</a:t>
            </a:r>
            <a:endParaRPr lang="ja-JP" altLang="ja-JP" sz="1000" kern="100" dirty="0">
              <a:effectLst/>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場所を多目的に使う事が苦手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物や材料を整理しながら活動を進める事が苦手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自分と他者の空間の境界をイメージする事が苦手</a:t>
            </a:r>
          </a:p>
          <a:p>
            <a:pPr indent="127000" algn="just"/>
            <a:r>
              <a:rPr lang="ja-JP" altLang="ja-JP" sz="1000" u="sng" kern="100" dirty="0">
                <a:effectLst/>
                <a:latin typeface="+mn-ea"/>
                <a:cs typeface="Times New Roman" panose="02020603050405020304" pitchFamily="18" charset="0"/>
              </a:rPr>
              <a:t>その他</a:t>
            </a:r>
            <a:endParaRPr lang="ja-JP" altLang="ja-JP" sz="1000" kern="100" dirty="0">
              <a:effectLst/>
              <a:latin typeface="+mn-ea"/>
              <a:cs typeface="Times New Roman" panose="02020603050405020304" pitchFamily="18" charset="0"/>
            </a:endParaRPr>
          </a:p>
          <a:p>
            <a:pPr indent="127000" algn="just"/>
            <a:endParaRPr lang="en-US" altLang="ja-JP" sz="1000" u="sng" kern="100" dirty="0">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mn-ea"/>
                <a:cs typeface="Times New Roman" panose="02020603050405020304" pitchFamily="18" charset="0"/>
              </a:rPr>
              <a:t>変化・変更への対応</a:t>
            </a:r>
            <a:endParaRPr lang="ja-JP" altLang="ja-JP" sz="1000" kern="100" dirty="0">
              <a:effectLst/>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場所、人、予定、活動などの変化へ不安・抵抗を示す</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イレギュラーな状況に対する不安・抵抗を示す</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予定や状況の変更が苦手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経験していないことを想像することが苦手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ルーティンに固執する</a:t>
            </a:r>
          </a:p>
          <a:p>
            <a:pPr indent="127000" algn="just"/>
            <a:r>
              <a:rPr lang="ja-JP" altLang="ja-JP" sz="1000" u="sng" kern="100" dirty="0">
                <a:effectLst/>
                <a:latin typeface="+mn-ea"/>
                <a:cs typeface="Times New Roman" panose="02020603050405020304" pitchFamily="18" charset="0"/>
              </a:rPr>
              <a:t>その他</a:t>
            </a:r>
            <a:endParaRPr lang="en-US" altLang="ja-JP" sz="1000" u="sng" kern="100" dirty="0">
              <a:effectLst/>
              <a:latin typeface="+mn-ea"/>
              <a:cs typeface="Times New Roman" panose="02020603050405020304" pitchFamily="18" charset="0"/>
            </a:endParaRPr>
          </a:p>
          <a:p>
            <a:pPr indent="127000" algn="just"/>
            <a:endParaRPr lang="en-US" altLang="ja-JP" sz="1000" u="sng" kern="100" dirty="0">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mn-ea"/>
                <a:cs typeface="Times New Roman" panose="02020603050405020304" pitchFamily="18" charset="0"/>
              </a:rPr>
              <a:t>記憶の維持</a:t>
            </a:r>
            <a:endParaRPr lang="ja-JP" altLang="ja-JP" sz="1000" kern="100" dirty="0">
              <a:effectLst/>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現在自分がやっている行動の記憶の困難さ（何をしているか・どこに行くか忘れる）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指示が長いと全部覚えられない</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一度覚えたこと（経験した事）の記憶が消えない。忘れない。</a:t>
            </a:r>
          </a:p>
          <a:p>
            <a:pPr indent="127000" algn="just"/>
            <a:r>
              <a:rPr lang="ja-JP" altLang="ja-JP" sz="1000" u="sng" kern="100" dirty="0">
                <a:effectLst/>
                <a:latin typeface="+mn-ea"/>
                <a:cs typeface="Times New Roman" panose="02020603050405020304" pitchFamily="18" charset="0"/>
              </a:rPr>
              <a:t>その他</a:t>
            </a:r>
            <a:endParaRPr lang="en-US" altLang="ja-JP" sz="1000" u="sng" kern="100" dirty="0">
              <a:effectLst/>
              <a:latin typeface="+mn-ea"/>
              <a:cs typeface="Times New Roman" panose="02020603050405020304" pitchFamily="18" charset="0"/>
            </a:endParaRPr>
          </a:p>
          <a:p>
            <a:pPr indent="127000" algn="just"/>
            <a:endParaRPr lang="ja-JP" altLang="ja-JP" sz="1000" kern="100" dirty="0">
              <a:effectLst/>
              <a:latin typeface="+mn-ea"/>
              <a:cs typeface="Times New Roman" panose="02020603050405020304" pitchFamily="18" charset="0"/>
            </a:endParaRPr>
          </a:p>
          <a:p>
            <a:pPr indent="127000" algn="just"/>
            <a:endParaRPr lang="ja-JP" altLang="ja-JP" sz="1000" kern="100" dirty="0">
              <a:effectLst/>
              <a:latin typeface="+mn-ea"/>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3ADAB86F-C65A-4EE5-8E54-B398D6DD18F8}"/>
              </a:ext>
            </a:extLst>
          </p:cNvPr>
          <p:cNvSpPr txBox="1"/>
          <p:nvPr/>
        </p:nvSpPr>
        <p:spPr>
          <a:xfrm>
            <a:off x="6232456" y="798604"/>
            <a:ext cx="5822757" cy="1785104"/>
          </a:xfrm>
          <a:prstGeom prst="rect">
            <a:avLst/>
          </a:prstGeom>
          <a:noFill/>
          <a:ln>
            <a:solidFill>
              <a:schemeClr val="tx1"/>
            </a:solidFill>
          </a:ln>
        </p:spPr>
        <p:txBody>
          <a:bodyPr wrap="square" rtlCol="0">
            <a:spAutoFit/>
          </a:bodyPr>
          <a:lstStyle/>
          <a:p>
            <a:pPr indent="127000" algn="just"/>
            <a:endParaRPr lang="en-US" altLang="ja-JP" sz="1000" u="sng" kern="100" dirty="0">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mn-ea"/>
                <a:cs typeface="Times New Roman" panose="02020603050405020304" pitchFamily="18" charset="0"/>
              </a:rPr>
              <a:t>感覚の特異性</a:t>
            </a:r>
            <a:endParaRPr lang="ja-JP" altLang="ja-JP" sz="1000" kern="100" dirty="0">
              <a:effectLst/>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特定の感覚刺激に敏感　（視覚・聴覚・嗅覚・触覚・痛覚・味覚）</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特定の感覚刺激に鈍感　（視覚・聴覚・嗅覚・触覚・痛覚・味覚）</a:t>
            </a:r>
          </a:p>
          <a:p>
            <a:pPr indent="127000" algn="just"/>
            <a:r>
              <a:rPr lang="ja-JP" altLang="ja-JP" sz="1000" u="sng" kern="100" dirty="0">
                <a:effectLst/>
                <a:latin typeface="+mn-ea"/>
                <a:cs typeface="Times New Roman" panose="02020603050405020304" pitchFamily="18" charset="0"/>
              </a:rPr>
              <a:t>その他</a:t>
            </a:r>
            <a:endParaRPr lang="ja-JP" altLang="ja-JP" sz="1000" kern="100" dirty="0">
              <a:effectLst/>
              <a:latin typeface="+mn-ea"/>
              <a:cs typeface="Times New Roman" panose="02020603050405020304" pitchFamily="18" charset="0"/>
            </a:endParaRPr>
          </a:p>
          <a:p>
            <a:pPr indent="127000" algn="just"/>
            <a:endParaRPr lang="en-US" altLang="ja-JP" sz="1000" u="sng" kern="100" dirty="0">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u="sng" kern="100" dirty="0">
                <a:effectLst/>
                <a:latin typeface="+mn-ea"/>
                <a:cs typeface="Times New Roman" panose="02020603050405020304" pitchFamily="18" charset="0"/>
              </a:rPr>
              <a:t>微細運動・粗大運動の困難さ</a:t>
            </a:r>
            <a:endParaRPr lang="ja-JP" altLang="ja-JP" sz="1000" kern="100" dirty="0">
              <a:effectLst/>
              <a:latin typeface="+mn-ea"/>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手先を使った活動が苦手、不器用さ</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体全体を使った行動が苦手</a:t>
            </a:r>
          </a:p>
          <a:p>
            <a:pPr marL="342900" lvl="0" indent="-342900" algn="just">
              <a:buFont typeface="HG丸ｺﾞｼｯｸM-PRO" panose="020F0600000000000000" pitchFamily="50" charset="-128"/>
              <a:buChar char="・"/>
            </a:pPr>
            <a:r>
              <a:rPr lang="ja-JP" altLang="ja-JP" sz="1000" kern="100" dirty="0">
                <a:effectLst/>
                <a:latin typeface="+mn-ea"/>
                <a:cs typeface="Times New Roman" panose="02020603050405020304" pitchFamily="18" charset="0"/>
              </a:rPr>
              <a:t>道具を使った行動が苦手</a:t>
            </a:r>
          </a:p>
          <a:p>
            <a:pPr algn="just"/>
            <a:r>
              <a:rPr lang="ja-JP" altLang="ja-JP" sz="1000" kern="100" dirty="0">
                <a:effectLst/>
                <a:latin typeface="+mn-ea"/>
                <a:cs typeface="Times New Roman" panose="02020603050405020304" pitchFamily="18" charset="0"/>
              </a:rPr>
              <a:t>　</a:t>
            </a:r>
            <a:r>
              <a:rPr lang="ja-JP" altLang="ja-JP" sz="1000" u="sng" kern="100" dirty="0">
                <a:effectLst/>
                <a:latin typeface="+mn-ea"/>
                <a:cs typeface="Times New Roman" panose="02020603050405020304" pitchFamily="18" charset="0"/>
              </a:rPr>
              <a:t>その他</a:t>
            </a:r>
            <a:endParaRPr lang="ja-JP" altLang="ja-JP" sz="1000" kern="100" dirty="0">
              <a:effectLst/>
              <a:latin typeface="+mn-ea"/>
              <a:cs typeface="Times New Roman" panose="02020603050405020304" pitchFamily="18" charset="0"/>
            </a:endParaRPr>
          </a:p>
        </p:txBody>
      </p:sp>
      <p:graphicFrame>
        <p:nvGraphicFramePr>
          <p:cNvPr id="14" name="表 13">
            <a:extLst>
              <a:ext uri="{FF2B5EF4-FFF2-40B4-BE49-F238E27FC236}">
                <a16:creationId xmlns:a16="http://schemas.microsoft.com/office/drawing/2014/main" id="{18A052A5-2241-40D6-8EDD-6BE0D6328101}"/>
              </a:ext>
            </a:extLst>
          </p:cNvPr>
          <p:cNvGraphicFramePr>
            <a:graphicFrameLocks noGrp="1"/>
          </p:cNvGraphicFramePr>
          <p:nvPr>
            <p:extLst>
              <p:ext uri="{D42A27DB-BD31-4B8C-83A1-F6EECF244321}">
                <p14:modId xmlns:p14="http://schemas.microsoft.com/office/powerpoint/2010/main" val="216181561"/>
              </p:ext>
            </p:extLst>
          </p:nvPr>
        </p:nvGraphicFramePr>
        <p:xfrm>
          <a:off x="6209483" y="3018665"/>
          <a:ext cx="5822757" cy="1434473"/>
        </p:xfrm>
        <a:graphic>
          <a:graphicData uri="http://schemas.openxmlformats.org/drawingml/2006/table">
            <a:tbl>
              <a:tblPr/>
              <a:tblGrid>
                <a:gridCol w="5822757">
                  <a:extLst>
                    <a:ext uri="{9D8B030D-6E8A-4147-A177-3AD203B41FA5}">
                      <a16:colId xmlns:a16="http://schemas.microsoft.com/office/drawing/2014/main" val="4099159603"/>
                    </a:ext>
                  </a:extLst>
                </a:gridCol>
              </a:tblGrid>
              <a:tr h="416707">
                <a:tc>
                  <a:txBody>
                    <a:bodyPr/>
                    <a:lstStyle/>
                    <a:p>
                      <a:pPr marL="342900" lvl="0" indent="-342900" algn="just">
                        <a:buFont typeface="HG丸ｺﾞｼｯｸM-PRO" panose="020F0600000000000000" pitchFamily="50" charset="-128"/>
                        <a:buChar char="◆"/>
                      </a:pPr>
                      <a:r>
                        <a:rPr lang="ja-JP" sz="1000" b="1" kern="100" dirty="0">
                          <a:effectLst/>
                          <a:latin typeface="+mn-ea"/>
                          <a:ea typeface="+mn-ea"/>
                          <a:cs typeface="Times New Roman" panose="02020603050405020304" pitchFamily="18" charset="0"/>
                        </a:rPr>
                        <a:t>本人が持っているスキル</a:t>
                      </a:r>
                      <a:r>
                        <a:rPr lang="ja-JP" sz="900" b="1" kern="100" dirty="0">
                          <a:effectLst/>
                          <a:latin typeface="+mn-ea"/>
                          <a:ea typeface="+mn-ea"/>
                          <a:cs typeface="Times New Roman" panose="02020603050405020304" pitchFamily="18" charset="0"/>
                        </a:rPr>
                        <a:t>（プットイン・マッチング・上から下の理解・時計、タイマーの意味・色、形の理解など）</a:t>
                      </a:r>
                      <a:endParaRPr lang="ja-JP" sz="1050" kern="100" dirty="0">
                        <a:effectLst/>
                        <a:latin typeface="+mn-ea"/>
                        <a:ea typeface="+mn-ea"/>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2518318"/>
                  </a:ext>
                </a:extLst>
              </a:tr>
              <a:tr h="421953">
                <a:tc>
                  <a:txBody>
                    <a:bodyPr/>
                    <a:lstStyle/>
                    <a:p>
                      <a:pPr marL="342900" lvl="0" indent="-342900" algn="just">
                        <a:buFont typeface="HG丸ｺﾞｼｯｸM-PRO" panose="020F0600000000000000" pitchFamily="50" charset="-128"/>
                        <a:buChar char="◆"/>
                      </a:pPr>
                      <a:r>
                        <a:rPr lang="ja-JP" sz="1000" b="1" kern="100" dirty="0">
                          <a:effectLst/>
                          <a:latin typeface="+mn-ea"/>
                          <a:ea typeface="+mn-ea"/>
                          <a:cs typeface="Times New Roman" panose="02020603050405020304" pitchFamily="18" charset="0"/>
                        </a:rPr>
                        <a:t>終わりを何で知る事ができるか</a:t>
                      </a:r>
                      <a:r>
                        <a:rPr lang="ja-JP" sz="900" b="1" kern="100" dirty="0">
                          <a:effectLst/>
                          <a:latin typeface="+mn-ea"/>
                          <a:ea typeface="+mn-ea"/>
                          <a:cs typeface="Times New Roman" panose="02020603050405020304" pitchFamily="18" charset="0"/>
                        </a:rPr>
                        <a:t>（フィニッシュボックスにいれる・指示・タイマー・材料がなくなったらなど）</a:t>
                      </a:r>
                      <a:endParaRPr lang="ja-JP" sz="1050" kern="100" dirty="0">
                        <a:effectLst/>
                        <a:latin typeface="+mn-ea"/>
                        <a:ea typeface="+mn-ea"/>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2907985"/>
                  </a:ext>
                </a:extLst>
              </a:tr>
              <a:tr h="595813">
                <a:tc>
                  <a:txBody>
                    <a:bodyPr/>
                    <a:lstStyle/>
                    <a:p>
                      <a:pPr marL="342900" lvl="0" indent="-342900" algn="just">
                        <a:buFont typeface="HG丸ｺﾞｼｯｸM-PRO" panose="020F0600000000000000" pitchFamily="50" charset="-128"/>
                        <a:buChar char="◆"/>
                      </a:pPr>
                      <a:r>
                        <a:rPr lang="ja-JP" sz="1000" b="1" kern="100" dirty="0">
                          <a:effectLst/>
                          <a:latin typeface="+mn-ea"/>
                          <a:ea typeface="+mn-ea"/>
                          <a:cs typeface="Times New Roman" panose="02020603050405020304" pitchFamily="18" charset="0"/>
                        </a:rPr>
                        <a:t>本人の好きなこと・得意なこと　（場所・もの・遊び・活動など具体的に）</a:t>
                      </a:r>
                      <a:endParaRPr lang="ja-JP" sz="1050" kern="100" dirty="0">
                        <a:effectLst/>
                        <a:latin typeface="+mn-ea"/>
                        <a:ea typeface="+mn-ea"/>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5831507"/>
                  </a:ext>
                </a:extLst>
              </a:tr>
            </a:tbl>
          </a:graphicData>
        </a:graphic>
      </p:graphicFrame>
      <p:sp>
        <p:nvSpPr>
          <p:cNvPr id="16" name="Rectangle 9">
            <a:extLst>
              <a:ext uri="{FF2B5EF4-FFF2-40B4-BE49-F238E27FC236}">
                <a16:creationId xmlns:a16="http://schemas.microsoft.com/office/drawing/2014/main" id="{4BED0FF0-FBE8-4E27-B1EF-F55CB797EAA2}"/>
              </a:ext>
            </a:extLst>
          </p:cNvPr>
          <p:cNvSpPr>
            <a:spLocks noChangeArrowheads="1"/>
          </p:cNvSpPr>
          <p:nvPr/>
        </p:nvSpPr>
        <p:spPr bwMode="auto">
          <a:xfrm>
            <a:off x="6096000" y="2647298"/>
            <a:ext cx="593624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chemeClr val="tx1"/>
                </a:solidFill>
                <a:effectLst/>
                <a:latin typeface="+mn-ea"/>
                <a:cs typeface="Times New Roman" panose="02020603050405020304" pitchFamily="18" charset="0"/>
              </a:rPr>
              <a:t>＜強み・好きなものリスト＞　</a:t>
            </a:r>
            <a:r>
              <a:rPr kumimoji="0" lang="ja-JP" altLang="ja-JP" sz="1000" b="1" i="0" u="sng" strike="noStrike" cap="none" normalizeH="0" baseline="0" dirty="0">
                <a:ln>
                  <a:noFill/>
                </a:ln>
                <a:solidFill>
                  <a:schemeClr val="tx1"/>
                </a:solidFill>
                <a:effectLst/>
                <a:latin typeface="+mn-ea"/>
                <a:cs typeface="Times New Roman" panose="02020603050405020304" pitchFamily="18" charset="0"/>
              </a:rPr>
              <a:t>～障がい特性リストで消した項目は、裏を返せば得意～</a:t>
            </a:r>
            <a:r>
              <a:rPr kumimoji="0" lang="en-US" altLang="ja-JP" sz="900" b="0" i="1" u="none" strike="noStrike" cap="none" normalizeH="0" baseline="0" dirty="0">
                <a:ln>
                  <a:noFill/>
                </a:ln>
                <a:solidFill>
                  <a:schemeClr val="tx1"/>
                </a:solidFill>
                <a:effectLst/>
                <a:latin typeface="+mn-ea"/>
                <a:cs typeface="Times New Roman" panose="02020603050405020304" pitchFamily="18" charset="0"/>
              </a:rPr>
              <a:t> </a:t>
            </a:r>
            <a:endParaRPr kumimoji="0" lang="en-US" altLang="ja-JP" sz="1000" b="0" i="0" u="none" strike="noStrike" cap="none" normalizeH="0" baseline="0" dirty="0">
              <a:ln>
                <a:noFill/>
              </a:ln>
              <a:solidFill>
                <a:schemeClr val="tx1"/>
              </a:solidFill>
              <a:effectLst/>
              <a:latin typeface="+mn-ea"/>
            </a:endParaRPr>
          </a:p>
        </p:txBody>
      </p:sp>
      <p:sp>
        <p:nvSpPr>
          <p:cNvPr id="23" name="テキスト ボックス 22">
            <a:extLst>
              <a:ext uri="{FF2B5EF4-FFF2-40B4-BE49-F238E27FC236}">
                <a16:creationId xmlns:a16="http://schemas.microsoft.com/office/drawing/2014/main" id="{A321EEE6-864E-4983-90B0-808836BD3814}"/>
              </a:ext>
            </a:extLst>
          </p:cNvPr>
          <p:cNvSpPr txBox="1"/>
          <p:nvPr/>
        </p:nvSpPr>
        <p:spPr>
          <a:xfrm>
            <a:off x="6074111" y="4550510"/>
            <a:ext cx="6093500" cy="307777"/>
          </a:xfrm>
          <a:prstGeom prst="rect">
            <a:avLst/>
          </a:prstGeom>
          <a:noFill/>
        </p:spPr>
        <p:txBody>
          <a:bodyPr wrap="square">
            <a:spAutoFit/>
          </a:bodyPr>
          <a:lstStyle/>
          <a:p>
            <a:pPr algn="just"/>
            <a:r>
              <a:rPr lang="ja-JP" altLang="ja-JP" sz="1400" b="1" kern="100" dirty="0">
                <a:effectLst/>
                <a:latin typeface="+mn-ea"/>
                <a:cs typeface="Times New Roman" panose="02020603050405020304" pitchFamily="18" charset="0"/>
              </a:rPr>
              <a:t>＜社会生活＞</a:t>
            </a:r>
            <a:endParaRPr lang="ja-JP" altLang="ja-JP" sz="1050" kern="100" dirty="0">
              <a:effectLst/>
              <a:latin typeface="+mn-ea"/>
              <a:cs typeface="Times New Roman" panose="02020603050405020304" pitchFamily="18" charset="0"/>
            </a:endParaRPr>
          </a:p>
        </p:txBody>
      </p:sp>
      <p:graphicFrame>
        <p:nvGraphicFramePr>
          <p:cNvPr id="20" name="表 19">
            <a:extLst>
              <a:ext uri="{FF2B5EF4-FFF2-40B4-BE49-F238E27FC236}">
                <a16:creationId xmlns:a16="http://schemas.microsoft.com/office/drawing/2014/main" id="{21EB55E1-E502-4A5D-AD79-7C1FCFB823EB}"/>
              </a:ext>
            </a:extLst>
          </p:cNvPr>
          <p:cNvGraphicFramePr>
            <a:graphicFrameLocks noGrp="1"/>
          </p:cNvGraphicFramePr>
          <p:nvPr>
            <p:extLst>
              <p:ext uri="{D42A27DB-BD31-4B8C-83A1-F6EECF244321}">
                <p14:modId xmlns:p14="http://schemas.microsoft.com/office/powerpoint/2010/main" val="2909871755"/>
              </p:ext>
            </p:extLst>
          </p:nvPr>
        </p:nvGraphicFramePr>
        <p:xfrm>
          <a:off x="6209483" y="4921877"/>
          <a:ext cx="5822757" cy="1785103"/>
        </p:xfrm>
        <a:graphic>
          <a:graphicData uri="http://schemas.openxmlformats.org/drawingml/2006/table">
            <a:tbl>
              <a:tblPr/>
              <a:tblGrid>
                <a:gridCol w="5822757">
                  <a:extLst>
                    <a:ext uri="{9D8B030D-6E8A-4147-A177-3AD203B41FA5}">
                      <a16:colId xmlns:a16="http://schemas.microsoft.com/office/drawing/2014/main" val="2269698645"/>
                    </a:ext>
                  </a:extLst>
                </a:gridCol>
              </a:tblGrid>
              <a:tr h="350798">
                <a:tc>
                  <a:txBody>
                    <a:bodyPr/>
                    <a:lstStyle/>
                    <a:p>
                      <a:pPr marL="342900" lvl="0" indent="-342900" algn="just">
                        <a:buFont typeface="HG丸ｺﾞｼｯｸM-PRO" panose="020F0600000000000000" pitchFamily="50" charset="-128"/>
                        <a:buChar char="◆"/>
                      </a:pPr>
                      <a:r>
                        <a:rPr lang="ja-JP" sz="1000" b="1" kern="100" dirty="0">
                          <a:effectLst/>
                          <a:latin typeface="+mn-ea"/>
                          <a:ea typeface="+mn-ea"/>
                          <a:cs typeface="Times New Roman" panose="02020603050405020304" pitchFamily="18" charset="0"/>
                        </a:rPr>
                        <a:t>日中活動</a:t>
                      </a:r>
                      <a:endParaRPr lang="ja-JP" sz="1050" kern="100" dirty="0">
                        <a:effectLst/>
                        <a:latin typeface="+mn-ea"/>
                        <a:ea typeface="+mn-ea"/>
                        <a:cs typeface="Times New Roman" panose="02020603050405020304" pitchFamily="18" charset="0"/>
                      </a:endParaRPr>
                    </a:p>
                    <a:p>
                      <a:pPr algn="just"/>
                      <a:r>
                        <a:rPr lang="en-US" sz="1000" b="1"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2328687"/>
                  </a:ext>
                </a:extLst>
              </a:tr>
              <a:tr h="452649">
                <a:tc>
                  <a:txBody>
                    <a:bodyPr/>
                    <a:lstStyle/>
                    <a:p>
                      <a:pPr marL="342900" lvl="0" indent="-342900" algn="just">
                        <a:buFont typeface="HG丸ｺﾞｼｯｸM-PRO" panose="020F0600000000000000" pitchFamily="50" charset="-128"/>
                        <a:buChar char="◆"/>
                      </a:pPr>
                      <a:r>
                        <a:rPr lang="ja-JP" sz="1000" b="1" kern="100">
                          <a:effectLst/>
                          <a:latin typeface="+mn-ea"/>
                          <a:ea typeface="+mn-ea"/>
                          <a:cs typeface="Times New Roman" panose="02020603050405020304" pitchFamily="18" charset="0"/>
                        </a:rPr>
                        <a:t>余暇時間の過ごし方</a:t>
                      </a:r>
                      <a:endParaRPr lang="ja-JP" sz="1050" kern="100">
                        <a:effectLst/>
                        <a:latin typeface="+mn-ea"/>
                        <a:ea typeface="+mn-ea"/>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7145662"/>
                  </a:ext>
                </a:extLst>
              </a:tr>
              <a:tr h="425217">
                <a:tc>
                  <a:txBody>
                    <a:bodyPr/>
                    <a:lstStyle/>
                    <a:p>
                      <a:pPr marL="342900" lvl="0" indent="-342900" algn="just">
                        <a:buFont typeface="HG丸ｺﾞｼｯｸM-PRO" panose="020F0600000000000000" pitchFamily="50" charset="-128"/>
                        <a:buChar char="◆"/>
                      </a:pPr>
                      <a:r>
                        <a:rPr lang="ja-JP" sz="1000" b="1" kern="100">
                          <a:effectLst/>
                          <a:latin typeface="+mn-ea"/>
                          <a:ea typeface="+mn-ea"/>
                          <a:cs typeface="Times New Roman" panose="02020603050405020304" pitchFamily="18" charset="0"/>
                        </a:rPr>
                        <a:t>外出（危険回避・公共交通機関の利用）</a:t>
                      </a:r>
                      <a:endParaRPr lang="ja-JP" sz="1050" kern="100">
                        <a:effectLst/>
                        <a:latin typeface="+mn-ea"/>
                        <a:ea typeface="+mn-ea"/>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2018261"/>
                  </a:ext>
                </a:extLst>
              </a:tr>
              <a:tr h="556439">
                <a:tc>
                  <a:txBody>
                    <a:bodyPr/>
                    <a:lstStyle/>
                    <a:p>
                      <a:pPr marL="342900" lvl="0" indent="-342900" algn="just">
                        <a:buFont typeface="HG丸ｺﾞｼｯｸM-PRO" panose="020F0600000000000000" pitchFamily="50" charset="-128"/>
                        <a:buChar char="◆"/>
                      </a:pPr>
                      <a:r>
                        <a:rPr lang="ja-JP" sz="1000" b="1" kern="100" dirty="0">
                          <a:effectLst/>
                          <a:latin typeface="+mn-ea"/>
                          <a:ea typeface="+mn-ea"/>
                          <a:cs typeface="Times New Roman" panose="02020603050405020304" pitchFamily="18" charset="0"/>
                        </a:rPr>
                        <a:t>医療機関の利用</a:t>
                      </a:r>
                      <a:endParaRPr lang="ja-JP" sz="1050" kern="100" dirty="0">
                        <a:effectLst/>
                        <a:latin typeface="+mn-ea"/>
                        <a:ea typeface="+mn-ea"/>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312921"/>
                  </a:ext>
                </a:extLst>
              </a:tr>
            </a:tbl>
          </a:graphicData>
        </a:graphic>
      </p:graphicFrame>
    </p:spTree>
    <p:extLst>
      <p:ext uri="{BB962C8B-B14F-4D97-AF65-F5344CB8AC3E}">
        <p14:creationId xmlns:p14="http://schemas.microsoft.com/office/powerpoint/2010/main" val="176015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A3F8081-3BE8-4F23-AD81-BA17E01038B6}"/>
              </a:ext>
            </a:extLst>
          </p:cNvPr>
          <p:cNvSpPr txBox="1"/>
          <p:nvPr/>
        </p:nvSpPr>
        <p:spPr>
          <a:xfrm>
            <a:off x="528940" y="588774"/>
            <a:ext cx="1014884" cy="369332"/>
          </a:xfrm>
          <a:prstGeom prst="rect">
            <a:avLst/>
          </a:prstGeom>
          <a:noFill/>
        </p:spPr>
        <p:txBody>
          <a:bodyPr wrap="square" rtlCol="0">
            <a:spAutoFit/>
          </a:bodyPr>
          <a:lstStyle/>
          <a:p>
            <a:r>
              <a:rPr kumimoji="1" lang="ja-JP" altLang="en-US" dirty="0">
                <a:latin typeface="+mn-ea"/>
              </a:rPr>
              <a:t>目次</a:t>
            </a:r>
          </a:p>
        </p:txBody>
      </p:sp>
      <p:sp>
        <p:nvSpPr>
          <p:cNvPr id="4" name="四角形: 角を丸くする 3">
            <a:extLst>
              <a:ext uri="{FF2B5EF4-FFF2-40B4-BE49-F238E27FC236}">
                <a16:creationId xmlns:a16="http://schemas.microsoft.com/office/drawing/2014/main" id="{78C0CE54-4058-40DC-AD75-CEA9E4A1825C}"/>
              </a:ext>
            </a:extLst>
          </p:cNvPr>
          <p:cNvSpPr/>
          <p:nvPr/>
        </p:nvSpPr>
        <p:spPr>
          <a:xfrm>
            <a:off x="653069" y="1136076"/>
            <a:ext cx="5025657" cy="12309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１　強度行動障がい支援における地域連携の必要性</a:t>
            </a:r>
            <a:endParaRPr lang="en-US" altLang="ja-JP" sz="1200" dirty="0">
              <a:solidFill>
                <a:schemeClr val="tx1"/>
              </a:solidFill>
              <a:latin typeface="+mn-ea"/>
            </a:endParaRPr>
          </a:p>
          <a:p>
            <a:r>
              <a:rPr lang="ja-JP" altLang="en-US" sz="1200" dirty="0">
                <a:solidFill>
                  <a:schemeClr val="tx1"/>
                </a:solidFill>
                <a:latin typeface="+mn-ea"/>
              </a:rPr>
              <a:t>（１）強度行動障がいとは</a:t>
            </a:r>
            <a:endParaRPr lang="en-US" altLang="ja-JP" sz="1200" dirty="0">
              <a:solidFill>
                <a:schemeClr val="tx1"/>
              </a:solidFill>
              <a:latin typeface="+mn-ea"/>
            </a:endParaRPr>
          </a:p>
          <a:p>
            <a:r>
              <a:rPr lang="ja-JP" altLang="en-US" sz="1200" dirty="0">
                <a:solidFill>
                  <a:schemeClr val="tx1"/>
                </a:solidFill>
                <a:latin typeface="+mn-ea"/>
              </a:rPr>
              <a:t>（２）強度行動障がい支援に必要なこと</a:t>
            </a:r>
            <a:endParaRPr lang="en-US" altLang="ja-JP" sz="1200" dirty="0">
              <a:solidFill>
                <a:schemeClr val="tx1"/>
              </a:solidFill>
              <a:latin typeface="+mn-ea"/>
            </a:endParaRPr>
          </a:p>
          <a:p>
            <a:r>
              <a:rPr lang="ja-JP" altLang="en-US" sz="1200" dirty="0">
                <a:solidFill>
                  <a:schemeClr val="tx1"/>
                </a:solidFill>
                <a:latin typeface="+mn-ea"/>
              </a:rPr>
              <a:t>（３）連携の必要性</a:t>
            </a:r>
            <a:endParaRPr lang="en-US" altLang="ja-JP" sz="1200" dirty="0">
              <a:solidFill>
                <a:schemeClr val="tx1"/>
              </a:solidFill>
              <a:latin typeface="+mn-ea"/>
            </a:endParaRPr>
          </a:p>
        </p:txBody>
      </p:sp>
      <p:sp>
        <p:nvSpPr>
          <p:cNvPr id="5" name="四角形: 角を丸くする 4">
            <a:extLst>
              <a:ext uri="{FF2B5EF4-FFF2-40B4-BE49-F238E27FC236}">
                <a16:creationId xmlns:a16="http://schemas.microsoft.com/office/drawing/2014/main" id="{F2F6B119-3D68-43E9-86E6-F0EE0E3269D4}"/>
              </a:ext>
            </a:extLst>
          </p:cNvPr>
          <p:cNvSpPr/>
          <p:nvPr/>
        </p:nvSpPr>
        <p:spPr>
          <a:xfrm>
            <a:off x="6096000" y="4822234"/>
            <a:ext cx="5121348" cy="52620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kern="100" dirty="0">
                <a:solidFill>
                  <a:schemeClr val="tx1"/>
                </a:solidFill>
                <a:latin typeface="+mn-ea"/>
                <a:cs typeface="Times New Roman" panose="02020603050405020304" pitchFamily="18" charset="0"/>
              </a:rPr>
              <a:t>６　まとめ</a:t>
            </a:r>
            <a:endParaRPr lang="en-US" altLang="ja-JP" sz="1200" dirty="0">
              <a:solidFill>
                <a:schemeClr val="tx1"/>
              </a:solidFill>
              <a:latin typeface="+mn-ea"/>
            </a:endParaRPr>
          </a:p>
        </p:txBody>
      </p:sp>
      <p:sp>
        <p:nvSpPr>
          <p:cNvPr id="6" name="四角形: 角を丸くする 5">
            <a:extLst>
              <a:ext uri="{FF2B5EF4-FFF2-40B4-BE49-F238E27FC236}">
                <a16:creationId xmlns:a16="http://schemas.microsoft.com/office/drawing/2014/main" id="{C89ED859-A009-411F-9FF5-779C5F6B3A63}"/>
              </a:ext>
            </a:extLst>
          </p:cNvPr>
          <p:cNvSpPr/>
          <p:nvPr/>
        </p:nvSpPr>
        <p:spPr>
          <a:xfrm>
            <a:off x="6095999" y="3187337"/>
            <a:ext cx="5121349" cy="130025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５　地域連携の構築にあたる留意点について</a:t>
            </a:r>
            <a:endParaRPr lang="en-US" altLang="ja-JP" sz="1200" dirty="0">
              <a:solidFill>
                <a:schemeClr val="tx1"/>
              </a:solidFill>
              <a:latin typeface="+mn-ea"/>
            </a:endParaRPr>
          </a:p>
          <a:p>
            <a:r>
              <a:rPr lang="ja-JP" altLang="en-US" sz="1200" dirty="0">
                <a:solidFill>
                  <a:schemeClr val="tx1"/>
                </a:solidFill>
                <a:latin typeface="+mn-ea"/>
              </a:rPr>
              <a:t>（１）地域連携を構築するためのフロー図</a:t>
            </a:r>
            <a:endParaRPr lang="en-US" altLang="ja-JP" sz="1200" dirty="0">
              <a:solidFill>
                <a:schemeClr val="tx1"/>
              </a:solidFill>
              <a:latin typeface="+mn-ea"/>
            </a:endParaRPr>
          </a:p>
          <a:p>
            <a:r>
              <a:rPr lang="ja-JP" altLang="en-US" sz="1200" dirty="0">
                <a:solidFill>
                  <a:schemeClr val="tx1"/>
                </a:solidFill>
                <a:latin typeface="+mn-ea"/>
              </a:rPr>
              <a:t>（２）各段階での取り組みについて</a:t>
            </a:r>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7" name="四角形: 角を丸くする 6">
            <a:extLst>
              <a:ext uri="{FF2B5EF4-FFF2-40B4-BE49-F238E27FC236}">
                <a16:creationId xmlns:a16="http://schemas.microsoft.com/office/drawing/2014/main" id="{93052683-E0AB-4063-8156-EA9AF86FEEE1}"/>
              </a:ext>
            </a:extLst>
          </p:cNvPr>
          <p:cNvSpPr/>
          <p:nvPr/>
        </p:nvSpPr>
        <p:spPr>
          <a:xfrm>
            <a:off x="6095999" y="1175689"/>
            <a:ext cx="5025657" cy="18949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kern="100" dirty="0">
                <a:solidFill>
                  <a:schemeClr val="tx1"/>
                </a:solidFill>
                <a:latin typeface="+mn-ea"/>
                <a:cs typeface="Times New Roman" panose="02020603050405020304" pitchFamily="18" charset="0"/>
              </a:rPr>
              <a:t>４　豊中市モデルについて報告</a:t>
            </a:r>
            <a:endParaRPr lang="en-US" altLang="ja-JP" sz="1200" kern="100" dirty="0">
              <a:solidFill>
                <a:schemeClr val="tx1"/>
              </a:solidFill>
              <a:latin typeface="+mn-ea"/>
              <a:cs typeface="Times New Roman" panose="02020603050405020304" pitchFamily="18" charset="0"/>
            </a:endParaRPr>
          </a:p>
          <a:p>
            <a:r>
              <a:rPr lang="ja-JP" altLang="en-US" sz="1200" dirty="0">
                <a:solidFill>
                  <a:schemeClr val="tx1"/>
                </a:solidFill>
                <a:latin typeface="+mn-ea"/>
              </a:rPr>
              <a:t>（１）市町の状況①（強度行動障がい者数）</a:t>
            </a:r>
            <a:endParaRPr lang="en-US" altLang="ja-JP" sz="1200" dirty="0">
              <a:solidFill>
                <a:schemeClr val="tx1"/>
              </a:solidFill>
              <a:latin typeface="+mn-ea"/>
            </a:endParaRPr>
          </a:p>
          <a:p>
            <a:r>
              <a:rPr lang="ja-JP" altLang="en-US" sz="1200" dirty="0">
                <a:solidFill>
                  <a:schemeClr val="tx1"/>
                </a:solidFill>
                <a:latin typeface="+mn-ea"/>
              </a:rPr>
              <a:t>（２）市町の状況②（強度行動障がい者の生活の場）</a:t>
            </a:r>
            <a:endParaRPr lang="en-US" altLang="ja-JP" sz="1200" dirty="0">
              <a:solidFill>
                <a:schemeClr val="tx1"/>
              </a:solidFill>
              <a:latin typeface="+mn-ea"/>
            </a:endParaRPr>
          </a:p>
          <a:p>
            <a:r>
              <a:rPr lang="ja-JP" altLang="en-US" sz="1200" dirty="0">
                <a:solidFill>
                  <a:schemeClr val="tx1"/>
                </a:solidFill>
                <a:latin typeface="+mn-ea"/>
              </a:rPr>
              <a:t>（３）市町の状況③（障がい福祉サービス事業所数）</a:t>
            </a:r>
            <a:endParaRPr lang="en-US" altLang="ja-JP" sz="1200" dirty="0">
              <a:solidFill>
                <a:schemeClr val="tx1"/>
              </a:solidFill>
              <a:latin typeface="+mn-ea"/>
            </a:endParaRPr>
          </a:p>
          <a:p>
            <a:r>
              <a:rPr lang="ja-JP" altLang="en-US" sz="1200" dirty="0">
                <a:solidFill>
                  <a:schemeClr val="tx1"/>
                </a:solidFill>
                <a:latin typeface="+mn-ea"/>
              </a:rPr>
              <a:t>（４）市町の特徴</a:t>
            </a:r>
            <a:endParaRPr lang="en-US" altLang="ja-JP" sz="1200" dirty="0">
              <a:solidFill>
                <a:schemeClr val="tx1"/>
              </a:solidFill>
              <a:latin typeface="+mn-ea"/>
            </a:endParaRPr>
          </a:p>
          <a:p>
            <a:r>
              <a:rPr lang="ja-JP" altLang="en-US" sz="1200" dirty="0">
                <a:solidFill>
                  <a:schemeClr val="tx1"/>
                </a:solidFill>
                <a:latin typeface="+mn-ea"/>
              </a:rPr>
              <a:t>（５）実施目的と内容</a:t>
            </a:r>
            <a:endParaRPr lang="en-US" altLang="ja-JP" sz="1200" dirty="0">
              <a:solidFill>
                <a:schemeClr val="tx1"/>
              </a:solidFill>
              <a:latin typeface="+mn-ea"/>
            </a:endParaRPr>
          </a:p>
          <a:p>
            <a:r>
              <a:rPr lang="ja-JP" altLang="en-US" sz="1200" dirty="0">
                <a:solidFill>
                  <a:schemeClr val="tx1"/>
                </a:solidFill>
                <a:latin typeface="+mn-ea"/>
              </a:rPr>
              <a:t>（６）</a:t>
            </a:r>
            <a:r>
              <a:rPr lang="ja-JP" altLang="en-US" sz="1200" kern="100" dirty="0">
                <a:solidFill>
                  <a:schemeClr val="tx1"/>
                </a:solidFill>
                <a:latin typeface="+mn-ea"/>
                <a:cs typeface="Times New Roman" panose="02020603050405020304" pitchFamily="18" charset="0"/>
              </a:rPr>
              <a:t>豊中市</a:t>
            </a:r>
            <a:r>
              <a:rPr lang="ja-JP" altLang="ja-JP" sz="1200" kern="100" dirty="0">
                <a:solidFill>
                  <a:schemeClr val="tx1"/>
                </a:solidFill>
                <a:latin typeface="+mn-ea"/>
                <a:cs typeface="Times New Roman" panose="02020603050405020304" pitchFamily="18" charset="0"/>
              </a:rPr>
              <a:t>の強度行動障がい支援の課題意識から取り組み</a:t>
            </a:r>
            <a:r>
              <a:rPr lang="en-US" altLang="ja-JP" sz="1200" kern="100" dirty="0">
                <a:solidFill>
                  <a:schemeClr val="tx1"/>
                </a:solidFill>
                <a:latin typeface="+mn-ea"/>
                <a:cs typeface="Times New Roman" panose="02020603050405020304" pitchFamily="18" charset="0"/>
              </a:rPr>
              <a:t> </a:t>
            </a:r>
            <a:r>
              <a:rPr lang="ja-JP" altLang="ja-JP" sz="1200" kern="100" dirty="0" err="1">
                <a:solidFill>
                  <a:schemeClr val="tx1"/>
                </a:solidFill>
                <a:latin typeface="+mn-ea"/>
                <a:cs typeface="Times New Roman" panose="02020603050405020304" pitchFamily="18" charset="0"/>
              </a:rPr>
              <a:t>、</a:t>
            </a:r>
            <a:r>
              <a:rPr lang="ja-JP" altLang="ja-JP" sz="1200" kern="100" dirty="0">
                <a:solidFill>
                  <a:schemeClr val="tx1"/>
                </a:solidFill>
                <a:latin typeface="+mn-ea"/>
                <a:cs typeface="Times New Roman" panose="02020603050405020304" pitchFamily="18" charset="0"/>
              </a:rPr>
              <a:t>改善</a:t>
            </a:r>
            <a:endParaRPr lang="en-US" altLang="ja-JP" sz="1200" kern="100" dirty="0">
              <a:solidFill>
                <a:schemeClr val="tx1"/>
              </a:solidFill>
              <a:latin typeface="+mn-ea"/>
              <a:cs typeface="Times New Roman" panose="02020603050405020304" pitchFamily="18" charset="0"/>
            </a:endParaRPr>
          </a:p>
          <a:p>
            <a:r>
              <a:rPr lang="ja-JP" altLang="en-US" sz="1200" kern="100" dirty="0">
                <a:solidFill>
                  <a:schemeClr val="tx1"/>
                </a:solidFill>
                <a:latin typeface="+mn-ea"/>
                <a:cs typeface="Times New Roman" panose="02020603050405020304" pitchFamily="18" charset="0"/>
              </a:rPr>
              <a:t>　　　</a:t>
            </a:r>
            <a:r>
              <a:rPr lang="ja-JP" altLang="ja-JP" sz="1200" kern="100" dirty="0">
                <a:solidFill>
                  <a:schemeClr val="tx1"/>
                </a:solidFill>
                <a:latin typeface="+mn-ea"/>
                <a:cs typeface="Times New Roman" panose="02020603050405020304" pitchFamily="18" charset="0"/>
              </a:rPr>
              <a:t>まで</a:t>
            </a:r>
            <a:endParaRPr lang="en-US" altLang="ja-JP" sz="1200" kern="100" dirty="0">
              <a:solidFill>
                <a:schemeClr val="tx1"/>
              </a:solidFill>
              <a:latin typeface="+mn-ea"/>
              <a:cs typeface="Times New Roman" panose="02020603050405020304" pitchFamily="18" charset="0"/>
            </a:endParaRPr>
          </a:p>
        </p:txBody>
      </p:sp>
      <p:sp>
        <p:nvSpPr>
          <p:cNvPr id="8" name="四角形: 角を丸くする 7">
            <a:extLst>
              <a:ext uri="{FF2B5EF4-FFF2-40B4-BE49-F238E27FC236}">
                <a16:creationId xmlns:a16="http://schemas.microsoft.com/office/drawing/2014/main" id="{A448C72C-10B9-4CB6-86E3-1827AD80CC38}"/>
              </a:ext>
            </a:extLst>
          </p:cNvPr>
          <p:cNvSpPr/>
          <p:nvPr/>
        </p:nvSpPr>
        <p:spPr>
          <a:xfrm>
            <a:off x="653070" y="4189658"/>
            <a:ext cx="5025656" cy="18949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３　泉佐野市・田尻町モデルについて報告</a:t>
            </a:r>
            <a:endParaRPr lang="en-US" altLang="ja-JP" sz="1200" dirty="0">
              <a:solidFill>
                <a:schemeClr val="tx1"/>
              </a:solidFill>
              <a:latin typeface="+mn-ea"/>
            </a:endParaRPr>
          </a:p>
          <a:p>
            <a:r>
              <a:rPr lang="ja-JP" altLang="en-US" sz="1200" dirty="0">
                <a:solidFill>
                  <a:schemeClr val="tx1"/>
                </a:solidFill>
                <a:latin typeface="+mn-ea"/>
              </a:rPr>
              <a:t>（１）市町の状況①（強度行動障がい者数）</a:t>
            </a:r>
            <a:endParaRPr lang="en-US" altLang="ja-JP" sz="1200" dirty="0">
              <a:solidFill>
                <a:schemeClr val="tx1"/>
              </a:solidFill>
              <a:latin typeface="+mn-ea"/>
            </a:endParaRPr>
          </a:p>
          <a:p>
            <a:r>
              <a:rPr lang="ja-JP" altLang="en-US" sz="1200" dirty="0">
                <a:solidFill>
                  <a:schemeClr val="tx1"/>
                </a:solidFill>
                <a:latin typeface="+mn-ea"/>
              </a:rPr>
              <a:t>（２）市町の状況②（強度行動障がい者の生活の場）</a:t>
            </a:r>
            <a:endParaRPr lang="en-US" altLang="ja-JP" sz="1200" dirty="0">
              <a:solidFill>
                <a:schemeClr val="tx1"/>
              </a:solidFill>
              <a:latin typeface="+mn-ea"/>
            </a:endParaRPr>
          </a:p>
          <a:p>
            <a:r>
              <a:rPr lang="ja-JP" altLang="en-US" sz="1200" dirty="0">
                <a:solidFill>
                  <a:schemeClr val="tx1"/>
                </a:solidFill>
                <a:latin typeface="+mn-ea"/>
              </a:rPr>
              <a:t>（３）市町の状況③（障がい福祉サービス事業所数）</a:t>
            </a:r>
            <a:endParaRPr lang="en-US" altLang="ja-JP" sz="1200" dirty="0">
              <a:solidFill>
                <a:schemeClr val="tx1"/>
              </a:solidFill>
              <a:latin typeface="+mn-ea"/>
            </a:endParaRPr>
          </a:p>
          <a:p>
            <a:r>
              <a:rPr lang="ja-JP" altLang="en-US" sz="1200" dirty="0">
                <a:solidFill>
                  <a:schemeClr val="tx1"/>
                </a:solidFill>
                <a:latin typeface="+mn-ea"/>
              </a:rPr>
              <a:t>（４）市町の特徴</a:t>
            </a:r>
            <a:endParaRPr lang="en-US" altLang="ja-JP" sz="1200" dirty="0">
              <a:solidFill>
                <a:schemeClr val="tx1"/>
              </a:solidFill>
              <a:latin typeface="+mn-ea"/>
            </a:endParaRPr>
          </a:p>
          <a:p>
            <a:r>
              <a:rPr lang="ja-JP" altLang="en-US" sz="1200" dirty="0">
                <a:solidFill>
                  <a:schemeClr val="tx1"/>
                </a:solidFill>
                <a:latin typeface="+mn-ea"/>
              </a:rPr>
              <a:t>（５）実施目的と内容</a:t>
            </a:r>
            <a:endParaRPr lang="en-US" altLang="ja-JP" sz="1200" dirty="0">
              <a:solidFill>
                <a:schemeClr val="tx1"/>
              </a:solidFill>
              <a:latin typeface="+mn-ea"/>
            </a:endParaRPr>
          </a:p>
          <a:p>
            <a:r>
              <a:rPr lang="ja-JP" altLang="en-US" sz="1200" dirty="0">
                <a:solidFill>
                  <a:schemeClr val="tx1"/>
                </a:solidFill>
                <a:latin typeface="+mn-ea"/>
              </a:rPr>
              <a:t>（６）</a:t>
            </a:r>
            <a:r>
              <a:rPr lang="ja-JP" altLang="ja-JP" sz="1200" kern="100" dirty="0">
                <a:solidFill>
                  <a:schemeClr val="tx1"/>
                </a:solidFill>
                <a:latin typeface="+mn-ea"/>
                <a:cs typeface="Times New Roman" panose="02020603050405020304" pitchFamily="18" charset="0"/>
              </a:rPr>
              <a:t>泉佐野市・田尻町の強度行動障がい支援の課題意識から取り</a:t>
            </a:r>
            <a:endParaRPr lang="en-US" altLang="ja-JP" sz="1200" kern="100" dirty="0">
              <a:solidFill>
                <a:schemeClr val="tx1"/>
              </a:solidFill>
              <a:latin typeface="+mn-ea"/>
              <a:cs typeface="Times New Roman" panose="02020603050405020304" pitchFamily="18" charset="0"/>
            </a:endParaRPr>
          </a:p>
          <a:p>
            <a:r>
              <a:rPr lang="ja-JP" altLang="en-US" sz="1200" kern="100" dirty="0">
                <a:solidFill>
                  <a:schemeClr val="tx1"/>
                </a:solidFill>
                <a:latin typeface="+mn-ea"/>
                <a:cs typeface="Times New Roman" panose="02020603050405020304" pitchFamily="18" charset="0"/>
              </a:rPr>
              <a:t>　　　</a:t>
            </a:r>
            <a:r>
              <a:rPr lang="ja-JP" altLang="ja-JP" sz="1200" kern="100" dirty="0">
                <a:solidFill>
                  <a:schemeClr val="tx1"/>
                </a:solidFill>
                <a:latin typeface="+mn-ea"/>
                <a:cs typeface="Times New Roman" panose="02020603050405020304" pitchFamily="18" charset="0"/>
              </a:rPr>
              <a:t>組み</a:t>
            </a:r>
            <a:r>
              <a:rPr lang="en-US" altLang="ja-JP" sz="1200" kern="100" dirty="0">
                <a:solidFill>
                  <a:schemeClr val="tx1"/>
                </a:solidFill>
                <a:latin typeface="+mn-ea"/>
                <a:cs typeface="Times New Roman" panose="02020603050405020304" pitchFamily="18" charset="0"/>
              </a:rPr>
              <a:t> </a:t>
            </a:r>
            <a:r>
              <a:rPr lang="ja-JP" altLang="ja-JP" sz="1200" kern="100" dirty="0">
                <a:solidFill>
                  <a:schemeClr val="tx1"/>
                </a:solidFill>
                <a:latin typeface="+mn-ea"/>
                <a:cs typeface="Times New Roman" panose="02020603050405020304" pitchFamily="18" charset="0"/>
              </a:rPr>
              <a:t>、改善まで</a:t>
            </a:r>
            <a:endParaRPr lang="en-US" altLang="ja-JP" sz="1200" kern="100" dirty="0">
              <a:solidFill>
                <a:schemeClr val="tx1"/>
              </a:solidFill>
              <a:latin typeface="+mn-ea"/>
              <a:cs typeface="Times New Roman" panose="02020603050405020304" pitchFamily="18" charset="0"/>
            </a:endParaRPr>
          </a:p>
          <a:p>
            <a:pPr algn="ctr"/>
            <a:endParaRPr kumimoji="1" lang="ja-JP" altLang="en-US" sz="1200" dirty="0"/>
          </a:p>
        </p:txBody>
      </p:sp>
      <p:sp>
        <p:nvSpPr>
          <p:cNvPr id="9" name="四角形: 角を丸くする 8">
            <a:extLst>
              <a:ext uri="{FF2B5EF4-FFF2-40B4-BE49-F238E27FC236}">
                <a16:creationId xmlns:a16="http://schemas.microsoft.com/office/drawing/2014/main" id="{6CA0D920-BBAB-4405-933D-614C5D2E9FC3}"/>
              </a:ext>
            </a:extLst>
          </p:cNvPr>
          <p:cNvSpPr/>
          <p:nvPr/>
        </p:nvSpPr>
        <p:spPr>
          <a:xfrm>
            <a:off x="653070" y="2662867"/>
            <a:ext cx="5025656" cy="12309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２　強度行動障がい地域連携モデルの展開</a:t>
            </a:r>
            <a:endParaRPr lang="en-US" altLang="ja-JP" sz="1200" dirty="0">
              <a:solidFill>
                <a:schemeClr val="tx1"/>
              </a:solidFill>
              <a:latin typeface="+mn-ea"/>
            </a:endParaRPr>
          </a:p>
          <a:p>
            <a:r>
              <a:rPr lang="ja-JP" altLang="en-US" sz="1200" dirty="0">
                <a:solidFill>
                  <a:schemeClr val="tx1"/>
                </a:solidFill>
                <a:latin typeface="+mn-ea"/>
              </a:rPr>
              <a:t>（１）事業の目的</a:t>
            </a:r>
            <a:endParaRPr lang="en-US" altLang="ja-JP" sz="1200" dirty="0">
              <a:solidFill>
                <a:schemeClr val="tx1"/>
              </a:solidFill>
              <a:latin typeface="+mn-ea"/>
            </a:endParaRPr>
          </a:p>
          <a:p>
            <a:r>
              <a:rPr lang="ja-JP" altLang="en-US" sz="1200" dirty="0">
                <a:solidFill>
                  <a:schemeClr val="tx1"/>
                </a:solidFill>
                <a:latin typeface="+mn-ea"/>
              </a:rPr>
              <a:t>（２）実施内容</a:t>
            </a:r>
            <a:endParaRPr lang="en-US" altLang="ja-JP" sz="1200" dirty="0">
              <a:solidFill>
                <a:schemeClr val="tx1"/>
              </a:solidFill>
              <a:latin typeface="+mn-ea"/>
            </a:endParaRPr>
          </a:p>
          <a:p>
            <a:r>
              <a:rPr lang="ja-JP" altLang="en-US" sz="1200" dirty="0">
                <a:solidFill>
                  <a:schemeClr val="tx1"/>
                </a:solidFill>
                <a:latin typeface="+mn-ea"/>
              </a:rPr>
              <a:t>（３）事業展開</a:t>
            </a:r>
            <a:endParaRPr lang="en-US" altLang="ja-JP" sz="1200" dirty="0">
              <a:solidFill>
                <a:schemeClr val="tx1"/>
              </a:solidFill>
              <a:latin typeface="+mn-ea"/>
            </a:endParaRPr>
          </a:p>
          <a:p>
            <a:pPr algn="ctr"/>
            <a:endParaRPr kumimoji="1" lang="ja-JP" altLang="en-US" sz="1200" dirty="0"/>
          </a:p>
        </p:txBody>
      </p:sp>
      <p:sp>
        <p:nvSpPr>
          <p:cNvPr id="3" name="スライド番号プレースホルダー 2"/>
          <p:cNvSpPr>
            <a:spLocks noGrp="1"/>
          </p:cNvSpPr>
          <p:nvPr>
            <p:ph type="sldNum" sz="quarter" idx="12"/>
          </p:nvPr>
        </p:nvSpPr>
        <p:spPr/>
        <p:txBody>
          <a:bodyPr/>
          <a:lstStyle/>
          <a:p>
            <a:fld id="{5EBFC8BC-B1AE-419F-8DF4-AA7267068C54}" type="slidenum">
              <a:rPr kumimoji="1" lang="ja-JP" altLang="en-US" smtClean="0"/>
              <a:t>3</a:t>
            </a:fld>
            <a:endParaRPr kumimoji="1" lang="ja-JP" altLang="en-US"/>
          </a:p>
        </p:txBody>
      </p:sp>
    </p:spTree>
    <p:extLst>
      <p:ext uri="{BB962C8B-B14F-4D97-AF65-F5344CB8AC3E}">
        <p14:creationId xmlns:p14="http://schemas.microsoft.com/office/powerpoint/2010/main" val="13410317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F36BCB-A581-4585-A481-811B10E2E8D3}"/>
              </a:ext>
            </a:extLst>
          </p:cNvPr>
          <p:cNvSpPr>
            <a:spLocks noGrp="1"/>
          </p:cNvSpPr>
          <p:nvPr>
            <p:ph type="title"/>
          </p:nvPr>
        </p:nvSpPr>
        <p:spPr>
          <a:xfrm>
            <a:off x="313151" y="465939"/>
            <a:ext cx="8150817" cy="309845"/>
          </a:xfrm>
        </p:spPr>
        <p:txBody>
          <a:bodyPr>
            <a:noAutofit/>
          </a:bodyPr>
          <a:lstStyle/>
          <a:p>
            <a:r>
              <a:rPr kumimoji="1" lang="ja-JP" altLang="en-US" sz="1800" dirty="0">
                <a:latin typeface="+mn-ea"/>
                <a:ea typeface="+mn-ea"/>
              </a:rPr>
              <a:t>（参考）氷山モデルシート</a:t>
            </a:r>
          </a:p>
        </p:txBody>
      </p:sp>
      <p:sp>
        <p:nvSpPr>
          <p:cNvPr id="4" name="スライド番号プレースホルダー 3">
            <a:extLst>
              <a:ext uri="{FF2B5EF4-FFF2-40B4-BE49-F238E27FC236}">
                <a16:creationId xmlns:a16="http://schemas.microsoft.com/office/drawing/2014/main" id="{54F530B9-2F22-47A8-B3C2-10D640D765B6}"/>
              </a:ext>
            </a:extLst>
          </p:cNvPr>
          <p:cNvSpPr>
            <a:spLocks noGrp="1"/>
          </p:cNvSpPr>
          <p:nvPr>
            <p:ph type="sldNum" sz="quarter" idx="12"/>
          </p:nvPr>
        </p:nvSpPr>
        <p:spPr/>
        <p:txBody>
          <a:bodyPr/>
          <a:lstStyle/>
          <a:p>
            <a:fld id="{97FBB0FB-213D-454E-A9D7-3F4F4199152C}" type="slidenum">
              <a:rPr kumimoji="1" lang="ja-JP" altLang="en-US" smtClean="0">
                <a:latin typeface="+mn-ea"/>
              </a:rPr>
              <a:t>30</a:t>
            </a:fld>
            <a:endParaRPr kumimoji="1" lang="ja-JP" altLang="en-US">
              <a:latin typeface="+mn-ea"/>
            </a:endParaRPr>
          </a:p>
        </p:txBody>
      </p:sp>
      <p:sp>
        <p:nvSpPr>
          <p:cNvPr id="5" name="コンテンツ プレースホルダー 4">
            <a:extLst>
              <a:ext uri="{FF2B5EF4-FFF2-40B4-BE49-F238E27FC236}">
                <a16:creationId xmlns:a16="http://schemas.microsoft.com/office/drawing/2014/main" id="{42890DA6-B964-4AF4-8AF4-E73A93612D2E}"/>
              </a:ext>
            </a:extLst>
          </p:cNvPr>
          <p:cNvSpPr>
            <a:spLocks noGrp="1"/>
          </p:cNvSpPr>
          <p:nvPr>
            <p:ph idx="1"/>
          </p:nvPr>
        </p:nvSpPr>
        <p:spPr>
          <a:xfrm>
            <a:off x="313151" y="775784"/>
            <a:ext cx="11523945" cy="5837958"/>
          </a:xfrm>
          <a:prstGeom prst="rect">
            <a:avLst/>
          </a:prstGeom>
          <a:no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mn-ea"/>
            </a:endParaRPr>
          </a:p>
        </p:txBody>
      </p:sp>
      <p:grpSp>
        <p:nvGrpSpPr>
          <p:cNvPr id="6" name="グループ化 5">
            <a:extLst>
              <a:ext uri="{FF2B5EF4-FFF2-40B4-BE49-F238E27FC236}">
                <a16:creationId xmlns:a16="http://schemas.microsoft.com/office/drawing/2014/main" id="{2466BB87-AF6B-4F98-B131-F5978126BB8B}"/>
              </a:ext>
            </a:extLst>
          </p:cNvPr>
          <p:cNvGrpSpPr/>
          <p:nvPr/>
        </p:nvGrpSpPr>
        <p:grpSpPr>
          <a:xfrm>
            <a:off x="1050886" y="1935916"/>
            <a:ext cx="10090228" cy="4602996"/>
            <a:chOff x="1850770" y="1405300"/>
            <a:chExt cx="6094565" cy="5103082"/>
          </a:xfrm>
        </p:grpSpPr>
        <p:grpSp>
          <p:nvGrpSpPr>
            <p:cNvPr id="7" name="グループ化 6">
              <a:extLst>
                <a:ext uri="{FF2B5EF4-FFF2-40B4-BE49-F238E27FC236}">
                  <a16:creationId xmlns:a16="http://schemas.microsoft.com/office/drawing/2014/main" id="{0FB44955-681A-4C0E-BFB3-DDE41C69BAA4}"/>
                </a:ext>
              </a:extLst>
            </p:cNvPr>
            <p:cNvGrpSpPr>
              <a:grpSpLocks noChangeAspect="1"/>
            </p:cNvGrpSpPr>
            <p:nvPr/>
          </p:nvGrpSpPr>
          <p:grpSpPr>
            <a:xfrm>
              <a:off x="1850770" y="1405300"/>
              <a:ext cx="6094565" cy="3745965"/>
              <a:chOff x="4861887" y="3335290"/>
              <a:chExt cx="3724092" cy="2354193"/>
            </a:xfrm>
          </p:grpSpPr>
          <p:sp>
            <p:nvSpPr>
              <p:cNvPr id="12" name="コンテンツ プレースホルダー 2">
                <a:extLst>
                  <a:ext uri="{FF2B5EF4-FFF2-40B4-BE49-F238E27FC236}">
                    <a16:creationId xmlns:a16="http://schemas.microsoft.com/office/drawing/2014/main" id="{34C72558-ED2A-42F8-8A8C-E4F960642083}"/>
                  </a:ext>
                </a:extLst>
              </p:cNvPr>
              <p:cNvSpPr txBox="1">
                <a:spLocks/>
              </p:cNvSpPr>
              <p:nvPr/>
            </p:nvSpPr>
            <p:spPr>
              <a:xfrm>
                <a:off x="4861887" y="3970013"/>
                <a:ext cx="3724092" cy="1719470"/>
              </a:xfrm>
              <a:prstGeom prst="rect">
                <a:avLst/>
              </a:prstGeom>
              <a:solidFill>
                <a:schemeClr val="accent1">
                  <a:lumMod val="20000"/>
                  <a:lumOff val="80000"/>
                </a:schemeClr>
              </a:solidFill>
              <a:ln>
                <a:solidFill>
                  <a:schemeClr val="tx1"/>
                </a:solidFill>
                <a:prstDash val="solid"/>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a:solidFill>
                    <a:prstClr val="black"/>
                  </a:solidFill>
                  <a:latin typeface="+mn-ea"/>
                  <a:cs typeface="メイリオ" panose="020B0604030504040204" pitchFamily="50" charset="-128"/>
                </a:endParaRPr>
              </a:p>
              <a:p>
                <a:pPr marL="0" indent="0">
                  <a:buFont typeface="Arial" panose="020B0604020202020204" pitchFamily="34" charset="0"/>
                  <a:buNone/>
                </a:pPr>
                <a:endParaRPr lang="ja-JP" altLang="en-US" sz="1600" dirty="0">
                  <a:solidFill>
                    <a:prstClr val="black"/>
                  </a:solidFill>
                  <a:latin typeface="+mn-ea"/>
                  <a:cs typeface="メイリオ" panose="020B0604030504040204" pitchFamily="50" charset="-128"/>
                </a:endParaRPr>
              </a:p>
            </p:txBody>
          </p:sp>
          <p:sp>
            <p:nvSpPr>
              <p:cNvPr id="13" name="台形 9">
                <a:extLst>
                  <a:ext uri="{FF2B5EF4-FFF2-40B4-BE49-F238E27FC236}">
                    <a16:creationId xmlns:a16="http://schemas.microsoft.com/office/drawing/2014/main" id="{27ABACB5-7953-40E0-97AC-DD994690BD2B}"/>
                  </a:ext>
                </a:extLst>
              </p:cNvPr>
              <p:cNvSpPr/>
              <p:nvPr/>
            </p:nvSpPr>
            <p:spPr>
              <a:xfrm>
                <a:off x="5365510" y="3335290"/>
                <a:ext cx="2518523" cy="2281770"/>
              </a:xfrm>
              <a:custGeom>
                <a:avLst/>
                <a:gdLst>
                  <a:gd name="connsiteX0" fmla="*/ 0 w 3672408"/>
                  <a:gd name="connsiteY0" fmla="*/ 3024238 h 3024238"/>
                  <a:gd name="connsiteX1" fmla="*/ 756060 w 3672408"/>
                  <a:gd name="connsiteY1" fmla="*/ 0 h 3024238"/>
                  <a:gd name="connsiteX2" fmla="*/ 2916349 w 3672408"/>
                  <a:gd name="connsiteY2" fmla="*/ 0 h 3024238"/>
                  <a:gd name="connsiteX3" fmla="*/ 3672408 w 3672408"/>
                  <a:gd name="connsiteY3" fmla="*/ 3024238 h 3024238"/>
                  <a:gd name="connsiteX4" fmla="*/ 0 w 3672408"/>
                  <a:gd name="connsiteY4" fmla="*/ 3024238 h 3024238"/>
                  <a:gd name="connsiteX0" fmla="*/ 0 w 3672408"/>
                  <a:gd name="connsiteY0" fmla="*/ 3024238 h 3024238"/>
                  <a:gd name="connsiteX1" fmla="*/ 84765 w 3672408"/>
                  <a:gd name="connsiteY1" fmla="*/ 2295943 h 3024238"/>
                  <a:gd name="connsiteX2" fmla="*/ 756060 w 3672408"/>
                  <a:gd name="connsiteY2" fmla="*/ 0 h 3024238"/>
                  <a:gd name="connsiteX3" fmla="*/ 2916349 w 3672408"/>
                  <a:gd name="connsiteY3" fmla="*/ 0 h 3024238"/>
                  <a:gd name="connsiteX4" fmla="*/ 3672408 w 3672408"/>
                  <a:gd name="connsiteY4" fmla="*/ 3024238 h 3024238"/>
                  <a:gd name="connsiteX5" fmla="*/ 0 w 3672408"/>
                  <a:gd name="connsiteY5" fmla="*/ 3024238 h 3024238"/>
                  <a:gd name="connsiteX0" fmla="*/ 128648 w 3596519"/>
                  <a:gd name="connsiteY0" fmla="*/ 2940017 h 3024238"/>
                  <a:gd name="connsiteX1" fmla="*/ 8876 w 3596519"/>
                  <a:gd name="connsiteY1" fmla="*/ 2295943 h 3024238"/>
                  <a:gd name="connsiteX2" fmla="*/ 680171 w 3596519"/>
                  <a:gd name="connsiteY2" fmla="*/ 0 h 3024238"/>
                  <a:gd name="connsiteX3" fmla="*/ 2840460 w 3596519"/>
                  <a:gd name="connsiteY3" fmla="*/ 0 h 3024238"/>
                  <a:gd name="connsiteX4" fmla="*/ 3596519 w 3596519"/>
                  <a:gd name="connsiteY4" fmla="*/ 3024238 h 3024238"/>
                  <a:gd name="connsiteX5" fmla="*/ 128648 w 3596519"/>
                  <a:gd name="connsiteY5"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680171 w 3596519"/>
                  <a:gd name="connsiteY3" fmla="*/ 0 h 3024238"/>
                  <a:gd name="connsiteX4" fmla="*/ 2840460 w 3596519"/>
                  <a:gd name="connsiteY4" fmla="*/ 0 h 3024238"/>
                  <a:gd name="connsiteX5" fmla="*/ 3596519 w 3596519"/>
                  <a:gd name="connsiteY5" fmla="*/ 3024238 h 3024238"/>
                  <a:gd name="connsiteX6" fmla="*/ 128648 w 3596519"/>
                  <a:gd name="connsiteY6"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2840460 w 3596519"/>
                  <a:gd name="connsiteY4" fmla="*/ 0 h 3024238"/>
                  <a:gd name="connsiteX5" fmla="*/ 3596519 w 3596519"/>
                  <a:gd name="connsiteY5" fmla="*/ 3024238 h 3024238"/>
                  <a:gd name="connsiteX6" fmla="*/ 128648 w 3596519"/>
                  <a:gd name="connsiteY6"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1504673 w 3596519"/>
                  <a:gd name="connsiteY4" fmla="*/ 695463 h 3024238"/>
                  <a:gd name="connsiteX5" fmla="*/ 2840460 w 3596519"/>
                  <a:gd name="connsiteY5" fmla="*/ 0 h 3024238"/>
                  <a:gd name="connsiteX6" fmla="*/ 3596519 w 3596519"/>
                  <a:gd name="connsiteY6" fmla="*/ 3024238 h 3024238"/>
                  <a:gd name="connsiteX7" fmla="*/ 128648 w 3596519"/>
                  <a:gd name="connsiteY7"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1504673 w 3596519"/>
                  <a:gd name="connsiteY4" fmla="*/ 695463 h 3024238"/>
                  <a:gd name="connsiteX5" fmla="*/ 2840460 w 3596519"/>
                  <a:gd name="connsiteY5" fmla="*/ 0 h 3024238"/>
                  <a:gd name="connsiteX6" fmla="*/ 3596519 w 3596519"/>
                  <a:gd name="connsiteY6" fmla="*/ 3024238 h 3024238"/>
                  <a:gd name="connsiteX7" fmla="*/ 128648 w 3596519"/>
                  <a:gd name="connsiteY7" fmla="*/ 2940017 h 3024238"/>
                  <a:gd name="connsiteX0" fmla="*/ 128648 w 3596519"/>
                  <a:gd name="connsiteY0" fmla="*/ 3083791 h 3168012"/>
                  <a:gd name="connsiteX1" fmla="*/ 8876 w 3596519"/>
                  <a:gd name="connsiteY1" fmla="*/ 2439717 h 3168012"/>
                  <a:gd name="connsiteX2" fmla="*/ 578242 w 3596519"/>
                  <a:gd name="connsiteY2" fmla="*/ 1308469 h 3168012"/>
                  <a:gd name="connsiteX3" fmla="*/ 1113308 w 3596519"/>
                  <a:gd name="connsiteY3" fmla="*/ 625037 h 3168012"/>
                  <a:gd name="connsiteX4" fmla="*/ 1504673 w 3596519"/>
                  <a:gd name="connsiteY4" fmla="*/ 839237 h 3168012"/>
                  <a:gd name="connsiteX5" fmla="*/ 1937810 w 3596519"/>
                  <a:gd name="connsiteY5" fmla="*/ 502353 h 3168012"/>
                  <a:gd name="connsiteX6" fmla="*/ 2840460 w 3596519"/>
                  <a:gd name="connsiteY6" fmla="*/ 143774 h 3168012"/>
                  <a:gd name="connsiteX7" fmla="*/ 3596519 w 3596519"/>
                  <a:gd name="connsiteY7" fmla="*/ 3168012 h 3168012"/>
                  <a:gd name="connsiteX8" fmla="*/ 128648 w 3596519"/>
                  <a:gd name="connsiteY8" fmla="*/ 3083791 h 3168012"/>
                  <a:gd name="connsiteX0" fmla="*/ 128648 w 3596519"/>
                  <a:gd name="connsiteY0" fmla="*/ 3054401 h 3138622"/>
                  <a:gd name="connsiteX1" fmla="*/ 8876 w 3596519"/>
                  <a:gd name="connsiteY1" fmla="*/ 2410327 h 3138622"/>
                  <a:gd name="connsiteX2" fmla="*/ 578242 w 3596519"/>
                  <a:gd name="connsiteY2" fmla="*/ 1279079 h 3138622"/>
                  <a:gd name="connsiteX3" fmla="*/ 1113308 w 3596519"/>
                  <a:gd name="connsiteY3" fmla="*/ 595647 h 3138622"/>
                  <a:gd name="connsiteX4" fmla="*/ 1504673 w 3596519"/>
                  <a:gd name="connsiteY4" fmla="*/ 809847 h 3138622"/>
                  <a:gd name="connsiteX5" fmla="*/ 1937810 w 3596519"/>
                  <a:gd name="connsiteY5" fmla="*/ 472963 h 3138622"/>
                  <a:gd name="connsiteX6" fmla="*/ 2840460 w 3596519"/>
                  <a:gd name="connsiteY6" fmla="*/ 114384 h 3138622"/>
                  <a:gd name="connsiteX7" fmla="*/ 3596519 w 3596519"/>
                  <a:gd name="connsiteY7" fmla="*/ 3138622 h 3138622"/>
                  <a:gd name="connsiteX8" fmla="*/ 128648 w 3596519"/>
                  <a:gd name="connsiteY8" fmla="*/ 3054401 h 3138622"/>
                  <a:gd name="connsiteX0" fmla="*/ 128648 w 3596519"/>
                  <a:gd name="connsiteY0" fmla="*/ 2893678 h 2977899"/>
                  <a:gd name="connsiteX1" fmla="*/ 8876 w 3596519"/>
                  <a:gd name="connsiteY1" fmla="*/ 2249604 h 2977899"/>
                  <a:gd name="connsiteX2" fmla="*/ 578242 w 3596519"/>
                  <a:gd name="connsiteY2" fmla="*/ 1118356 h 2977899"/>
                  <a:gd name="connsiteX3" fmla="*/ 1113308 w 3596519"/>
                  <a:gd name="connsiteY3" fmla="*/ 434924 h 2977899"/>
                  <a:gd name="connsiteX4" fmla="*/ 1504673 w 3596519"/>
                  <a:gd name="connsiteY4" fmla="*/ 649124 h 2977899"/>
                  <a:gd name="connsiteX5" fmla="*/ 1937810 w 3596519"/>
                  <a:gd name="connsiteY5" fmla="*/ 312240 h 2977899"/>
                  <a:gd name="connsiteX6" fmla="*/ 2503576 w 3596519"/>
                  <a:gd name="connsiteY6" fmla="*/ 134135 h 2977899"/>
                  <a:gd name="connsiteX7" fmla="*/ 3596519 w 3596519"/>
                  <a:gd name="connsiteY7" fmla="*/ 2977899 h 2977899"/>
                  <a:gd name="connsiteX8" fmla="*/ 128648 w 3596519"/>
                  <a:gd name="connsiteY8" fmla="*/ 2893678 h 2977899"/>
                  <a:gd name="connsiteX0" fmla="*/ 128648 w 3596519"/>
                  <a:gd name="connsiteY0" fmla="*/ 2759543 h 2843764"/>
                  <a:gd name="connsiteX1" fmla="*/ 8876 w 3596519"/>
                  <a:gd name="connsiteY1" fmla="*/ 2115469 h 2843764"/>
                  <a:gd name="connsiteX2" fmla="*/ 578242 w 3596519"/>
                  <a:gd name="connsiteY2" fmla="*/ 984221 h 2843764"/>
                  <a:gd name="connsiteX3" fmla="*/ 1113308 w 3596519"/>
                  <a:gd name="connsiteY3" fmla="*/ 300789 h 2843764"/>
                  <a:gd name="connsiteX4" fmla="*/ 1504673 w 3596519"/>
                  <a:gd name="connsiteY4" fmla="*/ 514989 h 2843764"/>
                  <a:gd name="connsiteX5" fmla="*/ 1937810 w 3596519"/>
                  <a:gd name="connsiteY5" fmla="*/ 178105 h 2843764"/>
                  <a:gd name="connsiteX6" fmla="*/ 2503576 w 3596519"/>
                  <a:gd name="connsiteY6" fmla="*/ 0 h 2843764"/>
                  <a:gd name="connsiteX7" fmla="*/ 3596519 w 3596519"/>
                  <a:gd name="connsiteY7" fmla="*/ 2843764 h 2843764"/>
                  <a:gd name="connsiteX8" fmla="*/ 128648 w 3596519"/>
                  <a:gd name="connsiteY8" fmla="*/ 2759543 h 2843764"/>
                  <a:gd name="connsiteX0" fmla="*/ 128648 w 3596519"/>
                  <a:gd name="connsiteY0" fmla="*/ 2759543 h 2843764"/>
                  <a:gd name="connsiteX1" fmla="*/ 8876 w 3596519"/>
                  <a:gd name="connsiteY1" fmla="*/ 2115469 h 2843764"/>
                  <a:gd name="connsiteX2" fmla="*/ 578242 w 3596519"/>
                  <a:gd name="connsiteY2" fmla="*/ 984221 h 2843764"/>
                  <a:gd name="connsiteX3" fmla="*/ 1113308 w 3596519"/>
                  <a:gd name="connsiteY3" fmla="*/ 300789 h 2843764"/>
                  <a:gd name="connsiteX4" fmla="*/ 1504673 w 3596519"/>
                  <a:gd name="connsiteY4" fmla="*/ 514989 h 2843764"/>
                  <a:gd name="connsiteX5" fmla="*/ 1937810 w 3596519"/>
                  <a:gd name="connsiteY5" fmla="*/ 178105 h 2843764"/>
                  <a:gd name="connsiteX6" fmla="*/ 2503576 w 3596519"/>
                  <a:gd name="connsiteY6" fmla="*/ 0 h 2843764"/>
                  <a:gd name="connsiteX7" fmla="*/ 3596519 w 3596519"/>
                  <a:gd name="connsiteY7" fmla="*/ 2843764 h 2843764"/>
                  <a:gd name="connsiteX8" fmla="*/ 128648 w 3596519"/>
                  <a:gd name="connsiteY8" fmla="*/ 2759543 h 2843764"/>
                  <a:gd name="connsiteX0" fmla="*/ 128648 w 3745101"/>
                  <a:gd name="connsiteY0" fmla="*/ 2759543 h 2843764"/>
                  <a:gd name="connsiteX1" fmla="*/ 8876 w 3745101"/>
                  <a:gd name="connsiteY1" fmla="*/ 2115469 h 2843764"/>
                  <a:gd name="connsiteX2" fmla="*/ 578242 w 3745101"/>
                  <a:gd name="connsiteY2" fmla="*/ 984221 h 2843764"/>
                  <a:gd name="connsiteX3" fmla="*/ 1113308 w 3745101"/>
                  <a:gd name="connsiteY3" fmla="*/ 300789 h 2843764"/>
                  <a:gd name="connsiteX4" fmla="*/ 1504673 w 3745101"/>
                  <a:gd name="connsiteY4" fmla="*/ 514989 h 2843764"/>
                  <a:gd name="connsiteX5" fmla="*/ 1937810 w 3745101"/>
                  <a:gd name="connsiteY5" fmla="*/ 178105 h 2843764"/>
                  <a:gd name="connsiteX6" fmla="*/ 2503576 w 3745101"/>
                  <a:gd name="connsiteY6" fmla="*/ 0 h 2843764"/>
                  <a:gd name="connsiteX7" fmla="*/ 3020652 w 3745101"/>
                  <a:gd name="connsiteY7" fmla="*/ 1946746 h 2843764"/>
                  <a:gd name="connsiteX8" fmla="*/ 3596519 w 3745101"/>
                  <a:gd name="connsiteY8" fmla="*/ 2843764 h 2843764"/>
                  <a:gd name="connsiteX9" fmla="*/ 128648 w 3745101"/>
                  <a:gd name="connsiteY9" fmla="*/ 2759543 h 2843764"/>
                  <a:gd name="connsiteX0" fmla="*/ 128648 w 3897391"/>
                  <a:gd name="connsiteY0" fmla="*/ 2759543 h 2843764"/>
                  <a:gd name="connsiteX1" fmla="*/ 8876 w 3897391"/>
                  <a:gd name="connsiteY1" fmla="*/ 2115469 h 2843764"/>
                  <a:gd name="connsiteX2" fmla="*/ 578242 w 3897391"/>
                  <a:gd name="connsiteY2" fmla="*/ 984221 h 2843764"/>
                  <a:gd name="connsiteX3" fmla="*/ 1113308 w 3897391"/>
                  <a:gd name="connsiteY3" fmla="*/ 300789 h 2843764"/>
                  <a:gd name="connsiteX4" fmla="*/ 1504673 w 3897391"/>
                  <a:gd name="connsiteY4" fmla="*/ 514989 h 2843764"/>
                  <a:gd name="connsiteX5" fmla="*/ 1937810 w 3897391"/>
                  <a:gd name="connsiteY5" fmla="*/ 178105 h 2843764"/>
                  <a:gd name="connsiteX6" fmla="*/ 2503576 w 3897391"/>
                  <a:gd name="connsiteY6" fmla="*/ 0 h 2843764"/>
                  <a:gd name="connsiteX7" fmla="*/ 3020652 w 3897391"/>
                  <a:gd name="connsiteY7" fmla="*/ 1946746 h 2843764"/>
                  <a:gd name="connsiteX8" fmla="*/ 3694421 w 3897391"/>
                  <a:gd name="connsiteY8" fmla="*/ 1766272 h 2843764"/>
                  <a:gd name="connsiteX9" fmla="*/ 3596519 w 3897391"/>
                  <a:gd name="connsiteY9" fmla="*/ 2843764 h 2843764"/>
                  <a:gd name="connsiteX10" fmla="*/ 128648 w 3897391"/>
                  <a:gd name="connsiteY10" fmla="*/ 2759543 h 2843764"/>
                  <a:gd name="connsiteX0" fmla="*/ 128648 w 3811173"/>
                  <a:gd name="connsiteY0" fmla="*/ 2759543 h 2843764"/>
                  <a:gd name="connsiteX1" fmla="*/ 8876 w 3811173"/>
                  <a:gd name="connsiteY1" fmla="*/ 2115469 h 2843764"/>
                  <a:gd name="connsiteX2" fmla="*/ 578242 w 3811173"/>
                  <a:gd name="connsiteY2" fmla="*/ 984221 h 2843764"/>
                  <a:gd name="connsiteX3" fmla="*/ 1113308 w 3811173"/>
                  <a:gd name="connsiteY3" fmla="*/ 300789 h 2843764"/>
                  <a:gd name="connsiteX4" fmla="*/ 1504673 w 3811173"/>
                  <a:gd name="connsiteY4" fmla="*/ 514989 h 2843764"/>
                  <a:gd name="connsiteX5" fmla="*/ 1937810 w 3811173"/>
                  <a:gd name="connsiteY5" fmla="*/ 178105 h 2843764"/>
                  <a:gd name="connsiteX6" fmla="*/ 2503576 w 3811173"/>
                  <a:gd name="connsiteY6" fmla="*/ 0 h 2843764"/>
                  <a:gd name="connsiteX7" fmla="*/ 3020652 w 3811173"/>
                  <a:gd name="connsiteY7" fmla="*/ 1946746 h 2843764"/>
                  <a:gd name="connsiteX8" fmla="*/ 3694421 w 3811173"/>
                  <a:gd name="connsiteY8" fmla="*/ 1766272 h 2843764"/>
                  <a:gd name="connsiteX9" fmla="*/ 3596519 w 3811173"/>
                  <a:gd name="connsiteY9" fmla="*/ 2843764 h 2843764"/>
                  <a:gd name="connsiteX10" fmla="*/ 128648 w 3811173"/>
                  <a:gd name="connsiteY10" fmla="*/ 2759543 h 2843764"/>
                  <a:gd name="connsiteX0" fmla="*/ 128648 w 3772505"/>
                  <a:gd name="connsiteY0" fmla="*/ 2759543 h 2843764"/>
                  <a:gd name="connsiteX1" fmla="*/ 8876 w 3772505"/>
                  <a:gd name="connsiteY1" fmla="*/ 2115469 h 2843764"/>
                  <a:gd name="connsiteX2" fmla="*/ 578242 w 3772505"/>
                  <a:gd name="connsiteY2" fmla="*/ 984221 h 2843764"/>
                  <a:gd name="connsiteX3" fmla="*/ 1113308 w 3772505"/>
                  <a:gd name="connsiteY3" fmla="*/ 300789 h 2843764"/>
                  <a:gd name="connsiteX4" fmla="*/ 1504673 w 3772505"/>
                  <a:gd name="connsiteY4" fmla="*/ 514989 h 2843764"/>
                  <a:gd name="connsiteX5" fmla="*/ 1937810 w 3772505"/>
                  <a:gd name="connsiteY5" fmla="*/ 178105 h 2843764"/>
                  <a:gd name="connsiteX6" fmla="*/ 2503576 w 3772505"/>
                  <a:gd name="connsiteY6" fmla="*/ 0 h 2843764"/>
                  <a:gd name="connsiteX7" fmla="*/ 3020652 w 3772505"/>
                  <a:gd name="connsiteY7" fmla="*/ 1946746 h 2843764"/>
                  <a:gd name="connsiteX8" fmla="*/ 3465821 w 3772505"/>
                  <a:gd name="connsiteY8" fmla="*/ 2259566 h 2843764"/>
                  <a:gd name="connsiteX9" fmla="*/ 3596519 w 3772505"/>
                  <a:gd name="connsiteY9" fmla="*/ 2843764 h 2843764"/>
                  <a:gd name="connsiteX10" fmla="*/ 128648 w 3772505"/>
                  <a:gd name="connsiteY10" fmla="*/ 2759543 h 2843764"/>
                  <a:gd name="connsiteX0" fmla="*/ 128648 w 3465821"/>
                  <a:gd name="connsiteY0" fmla="*/ 2759543 h 3096427"/>
                  <a:gd name="connsiteX1" fmla="*/ 8876 w 3465821"/>
                  <a:gd name="connsiteY1" fmla="*/ 2115469 h 3096427"/>
                  <a:gd name="connsiteX2" fmla="*/ 578242 w 3465821"/>
                  <a:gd name="connsiteY2" fmla="*/ 984221 h 3096427"/>
                  <a:gd name="connsiteX3" fmla="*/ 1113308 w 3465821"/>
                  <a:gd name="connsiteY3" fmla="*/ 300789 h 3096427"/>
                  <a:gd name="connsiteX4" fmla="*/ 1504673 w 3465821"/>
                  <a:gd name="connsiteY4" fmla="*/ 514989 h 3096427"/>
                  <a:gd name="connsiteX5" fmla="*/ 1937810 w 3465821"/>
                  <a:gd name="connsiteY5" fmla="*/ 178105 h 3096427"/>
                  <a:gd name="connsiteX6" fmla="*/ 2503576 w 3465821"/>
                  <a:gd name="connsiteY6" fmla="*/ 0 h 3096427"/>
                  <a:gd name="connsiteX7" fmla="*/ 3020652 w 3465821"/>
                  <a:gd name="connsiteY7" fmla="*/ 1946746 h 3096427"/>
                  <a:gd name="connsiteX8" fmla="*/ 3465821 w 3465821"/>
                  <a:gd name="connsiteY8" fmla="*/ 2259566 h 3096427"/>
                  <a:gd name="connsiteX9" fmla="*/ 2646025 w 3465821"/>
                  <a:gd name="connsiteY9" fmla="*/ 3096427 h 3096427"/>
                  <a:gd name="connsiteX10" fmla="*/ 128648 w 3465821"/>
                  <a:gd name="connsiteY10" fmla="*/ 2759543 h 3096427"/>
                  <a:gd name="connsiteX0" fmla="*/ 128648 w 3465821"/>
                  <a:gd name="connsiteY0" fmla="*/ 2759543 h 3096629"/>
                  <a:gd name="connsiteX1" fmla="*/ 8876 w 3465821"/>
                  <a:gd name="connsiteY1" fmla="*/ 2115469 h 3096629"/>
                  <a:gd name="connsiteX2" fmla="*/ 578242 w 3465821"/>
                  <a:gd name="connsiteY2" fmla="*/ 984221 h 3096629"/>
                  <a:gd name="connsiteX3" fmla="*/ 1113308 w 3465821"/>
                  <a:gd name="connsiteY3" fmla="*/ 300789 h 3096629"/>
                  <a:gd name="connsiteX4" fmla="*/ 1504673 w 3465821"/>
                  <a:gd name="connsiteY4" fmla="*/ 514989 h 3096629"/>
                  <a:gd name="connsiteX5" fmla="*/ 1937810 w 3465821"/>
                  <a:gd name="connsiteY5" fmla="*/ 178105 h 3096629"/>
                  <a:gd name="connsiteX6" fmla="*/ 2503576 w 3465821"/>
                  <a:gd name="connsiteY6" fmla="*/ 0 h 3096629"/>
                  <a:gd name="connsiteX7" fmla="*/ 3020652 w 3465821"/>
                  <a:gd name="connsiteY7" fmla="*/ 1946746 h 3096629"/>
                  <a:gd name="connsiteX8" fmla="*/ 3465821 w 3465821"/>
                  <a:gd name="connsiteY8" fmla="*/ 2259566 h 3096629"/>
                  <a:gd name="connsiteX9" fmla="*/ 2646025 w 3465821"/>
                  <a:gd name="connsiteY9" fmla="*/ 3096427 h 3096629"/>
                  <a:gd name="connsiteX10" fmla="*/ 128648 w 3465821"/>
                  <a:gd name="connsiteY10" fmla="*/ 2759543 h 3096629"/>
                  <a:gd name="connsiteX0" fmla="*/ 496457 w 3460651"/>
                  <a:gd name="connsiteY0" fmla="*/ 2795638 h 3096665"/>
                  <a:gd name="connsiteX1" fmla="*/ 3706 w 3460651"/>
                  <a:gd name="connsiteY1" fmla="*/ 2115469 h 3096665"/>
                  <a:gd name="connsiteX2" fmla="*/ 573072 w 3460651"/>
                  <a:gd name="connsiteY2" fmla="*/ 984221 h 3096665"/>
                  <a:gd name="connsiteX3" fmla="*/ 1108138 w 3460651"/>
                  <a:gd name="connsiteY3" fmla="*/ 300789 h 3096665"/>
                  <a:gd name="connsiteX4" fmla="*/ 1499503 w 3460651"/>
                  <a:gd name="connsiteY4" fmla="*/ 514989 h 3096665"/>
                  <a:gd name="connsiteX5" fmla="*/ 1932640 w 3460651"/>
                  <a:gd name="connsiteY5" fmla="*/ 178105 h 3096665"/>
                  <a:gd name="connsiteX6" fmla="*/ 2498406 w 3460651"/>
                  <a:gd name="connsiteY6" fmla="*/ 0 h 3096665"/>
                  <a:gd name="connsiteX7" fmla="*/ 3015482 w 3460651"/>
                  <a:gd name="connsiteY7" fmla="*/ 1946746 h 3096665"/>
                  <a:gd name="connsiteX8" fmla="*/ 3460651 w 3460651"/>
                  <a:gd name="connsiteY8" fmla="*/ 2259566 h 3096665"/>
                  <a:gd name="connsiteX9" fmla="*/ 2640855 w 3460651"/>
                  <a:gd name="connsiteY9" fmla="*/ 3096427 h 3096665"/>
                  <a:gd name="connsiteX10" fmla="*/ 496457 w 3460651"/>
                  <a:gd name="connsiteY10" fmla="*/ 2795638 h 3096665"/>
                  <a:gd name="connsiteX0" fmla="*/ 496457 w 3460651"/>
                  <a:gd name="connsiteY0" fmla="*/ 2795638 h 3097190"/>
                  <a:gd name="connsiteX1" fmla="*/ 3706 w 3460651"/>
                  <a:gd name="connsiteY1" fmla="*/ 2115469 h 3097190"/>
                  <a:gd name="connsiteX2" fmla="*/ 573072 w 3460651"/>
                  <a:gd name="connsiteY2" fmla="*/ 984221 h 3097190"/>
                  <a:gd name="connsiteX3" fmla="*/ 1108138 w 3460651"/>
                  <a:gd name="connsiteY3" fmla="*/ 300789 h 3097190"/>
                  <a:gd name="connsiteX4" fmla="*/ 1499503 w 3460651"/>
                  <a:gd name="connsiteY4" fmla="*/ 514989 h 3097190"/>
                  <a:gd name="connsiteX5" fmla="*/ 1932640 w 3460651"/>
                  <a:gd name="connsiteY5" fmla="*/ 178105 h 3097190"/>
                  <a:gd name="connsiteX6" fmla="*/ 2498406 w 3460651"/>
                  <a:gd name="connsiteY6" fmla="*/ 0 h 3097190"/>
                  <a:gd name="connsiteX7" fmla="*/ 3015482 w 3460651"/>
                  <a:gd name="connsiteY7" fmla="*/ 1946746 h 3097190"/>
                  <a:gd name="connsiteX8" fmla="*/ 3460651 w 3460651"/>
                  <a:gd name="connsiteY8" fmla="*/ 2259566 h 3097190"/>
                  <a:gd name="connsiteX9" fmla="*/ 2640855 w 3460651"/>
                  <a:gd name="connsiteY9" fmla="*/ 3096427 h 3097190"/>
                  <a:gd name="connsiteX10" fmla="*/ 496457 w 3460651"/>
                  <a:gd name="connsiteY10" fmla="*/ 2795638 h 3097190"/>
                  <a:gd name="connsiteX0" fmla="*/ 497505 w 3461699"/>
                  <a:gd name="connsiteY0" fmla="*/ 2795638 h 3097190"/>
                  <a:gd name="connsiteX1" fmla="*/ 4754 w 3461699"/>
                  <a:gd name="connsiteY1" fmla="*/ 2115469 h 3097190"/>
                  <a:gd name="connsiteX2" fmla="*/ 574120 w 3461699"/>
                  <a:gd name="connsiteY2" fmla="*/ 984221 h 3097190"/>
                  <a:gd name="connsiteX3" fmla="*/ 1109186 w 3461699"/>
                  <a:gd name="connsiteY3" fmla="*/ 300789 h 3097190"/>
                  <a:gd name="connsiteX4" fmla="*/ 1500551 w 3461699"/>
                  <a:gd name="connsiteY4" fmla="*/ 514989 h 3097190"/>
                  <a:gd name="connsiteX5" fmla="*/ 1933688 w 3461699"/>
                  <a:gd name="connsiteY5" fmla="*/ 178105 h 3097190"/>
                  <a:gd name="connsiteX6" fmla="*/ 2499454 w 3461699"/>
                  <a:gd name="connsiteY6" fmla="*/ 0 h 3097190"/>
                  <a:gd name="connsiteX7" fmla="*/ 3016530 w 3461699"/>
                  <a:gd name="connsiteY7" fmla="*/ 1946746 h 3097190"/>
                  <a:gd name="connsiteX8" fmla="*/ 3461699 w 3461699"/>
                  <a:gd name="connsiteY8" fmla="*/ 2259566 h 3097190"/>
                  <a:gd name="connsiteX9" fmla="*/ 2641903 w 3461699"/>
                  <a:gd name="connsiteY9" fmla="*/ 3096427 h 3097190"/>
                  <a:gd name="connsiteX10" fmla="*/ 497505 w 3461699"/>
                  <a:gd name="connsiteY10" fmla="*/ 2795638 h 3097190"/>
                  <a:gd name="connsiteX0" fmla="*/ 497505 w 3257163"/>
                  <a:gd name="connsiteY0" fmla="*/ 2795638 h 3100709"/>
                  <a:gd name="connsiteX1" fmla="*/ 4754 w 3257163"/>
                  <a:gd name="connsiteY1" fmla="*/ 2115469 h 3100709"/>
                  <a:gd name="connsiteX2" fmla="*/ 574120 w 3257163"/>
                  <a:gd name="connsiteY2" fmla="*/ 984221 h 3100709"/>
                  <a:gd name="connsiteX3" fmla="*/ 1109186 w 3257163"/>
                  <a:gd name="connsiteY3" fmla="*/ 300789 h 3100709"/>
                  <a:gd name="connsiteX4" fmla="*/ 1500551 w 3257163"/>
                  <a:gd name="connsiteY4" fmla="*/ 514989 h 3100709"/>
                  <a:gd name="connsiteX5" fmla="*/ 1933688 w 3257163"/>
                  <a:gd name="connsiteY5" fmla="*/ 178105 h 3100709"/>
                  <a:gd name="connsiteX6" fmla="*/ 2499454 w 3257163"/>
                  <a:gd name="connsiteY6" fmla="*/ 0 h 3100709"/>
                  <a:gd name="connsiteX7" fmla="*/ 3016530 w 3257163"/>
                  <a:gd name="connsiteY7" fmla="*/ 1946746 h 3100709"/>
                  <a:gd name="connsiteX8" fmla="*/ 3257163 w 3257163"/>
                  <a:gd name="connsiteY8" fmla="*/ 2536292 h 3100709"/>
                  <a:gd name="connsiteX9" fmla="*/ 2641903 w 3257163"/>
                  <a:gd name="connsiteY9" fmla="*/ 3096427 h 3100709"/>
                  <a:gd name="connsiteX10" fmla="*/ 497505 w 3257163"/>
                  <a:gd name="connsiteY10" fmla="*/ 2795638 h 3100709"/>
                  <a:gd name="connsiteX0" fmla="*/ 497505 w 3257163"/>
                  <a:gd name="connsiteY0" fmla="*/ 2795638 h 3100709"/>
                  <a:gd name="connsiteX1" fmla="*/ 4754 w 3257163"/>
                  <a:gd name="connsiteY1" fmla="*/ 2115469 h 3100709"/>
                  <a:gd name="connsiteX2" fmla="*/ 574120 w 3257163"/>
                  <a:gd name="connsiteY2" fmla="*/ 984221 h 3100709"/>
                  <a:gd name="connsiteX3" fmla="*/ 1109186 w 3257163"/>
                  <a:gd name="connsiteY3" fmla="*/ 300789 h 3100709"/>
                  <a:gd name="connsiteX4" fmla="*/ 1500551 w 3257163"/>
                  <a:gd name="connsiteY4" fmla="*/ 514989 h 3100709"/>
                  <a:gd name="connsiteX5" fmla="*/ 1933688 w 3257163"/>
                  <a:gd name="connsiteY5" fmla="*/ 178105 h 3100709"/>
                  <a:gd name="connsiteX6" fmla="*/ 2499454 w 3257163"/>
                  <a:gd name="connsiteY6" fmla="*/ 0 h 3100709"/>
                  <a:gd name="connsiteX7" fmla="*/ 2727772 w 3257163"/>
                  <a:gd name="connsiteY7" fmla="*/ 1417356 h 3100709"/>
                  <a:gd name="connsiteX8" fmla="*/ 3016530 w 3257163"/>
                  <a:gd name="connsiteY8" fmla="*/ 1946746 h 3100709"/>
                  <a:gd name="connsiteX9" fmla="*/ 3257163 w 3257163"/>
                  <a:gd name="connsiteY9" fmla="*/ 2536292 h 3100709"/>
                  <a:gd name="connsiteX10" fmla="*/ 2641903 w 3257163"/>
                  <a:gd name="connsiteY10" fmla="*/ 3096427 h 3100709"/>
                  <a:gd name="connsiteX11" fmla="*/ 497505 w 3257163"/>
                  <a:gd name="connsiteY11" fmla="*/ 2795638 h 3100709"/>
                  <a:gd name="connsiteX0" fmla="*/ 497505 w 3260914"/>
                  <a:gd name="connsiteY0" fmla="*/ 2795638 h 3100709"/>
                  <a:gd name="connsiteX1" fmla="*/ 4754 w 3260914"/>
                  <a:gd name="connsiteY1" fmla="*/ 2115469 h 3100709"/>
                  <a:gd name="connsiteX2" fmla="*/ 574120 w 3260914"/>
                  <a:gd name="connsiteY2" fmla="*/ 984221 h 3100709"/>
                  <a:gd name="connsiteX3" fmla="*/ 1109186 w 3260914"/>
                  <a:gd name="connsiteY3" fmla="*/ 300789 h 3100709"/>
                  <a:gd name="connsiteX4" fmla="*/ 1500551 w 3260914"/>
                  <a:gd name="connsiteY4" fmla="*/ 514989 h 3100709"/>
                  <a:gd name="connsiteX5" fmla="*/ 1933688 w 3260914"/>
                  <a:gd name="connsiteY5" fmla="*/ 178105 h 3100709"/>
                  <a:gd name="connsiteX6" fmla="*/ 2499454 w 3260914"/>
                  <a:gd name="connsiteY6" fmla="*/ 0 h 3100709"/>
                  <a:gd name="connsiteX7" fmla="*/ 2727772 w 3260914"/>
                  <a:gd name="connsiteY7" fmla="*/ 1417356 h 3100709"/>
                  <a:gd name="connsiteX8" fmla="*/ 3197004 w 3260914"/>
                  <a:gd name="connsiteY8" fmla="*/ 1838462 h 3100709"/>
                  <a:gd name="connsiteX9" fmla="*/ 3257163 w 3260914"/>
                  <a:gd name="connsiteY9" fmla="*/ 2536292 h 3100709"/>
                  <a:gd name="connsiteX10" fmla="*/ 2641903 w 3260914"/>
                  <a:gd name="connsiteY10" fmla="*/ 3096427 h 3100709"/>
                  <a:gd name="connsiteX11" fmla="*/ 497505 w 3260914"/>
                  <a:gd name="connsiteY11" fmla="*/ 2795638 h 3100709"/>
                  <a:gd name="connsiteX0" fmla="*/ 319686 w 3083095"/>
                  <a:gd name="connsiteY0" fmla="*/ 2795638 h 3100709"/>
                  <a:gd name="connsiteX1" fmla="*/ 7409 w 3083095"/>
                  <a:gd name="connsiteY1" fmla="*/ 2163595 h 3100709"/>
                  <a:gd name="connsiteX2" fmla="*/ 396301 w 3083095"/>
                  <a:gd name="connsiteY2" fmla="*/ 984221 h 3100709"/>
                  <a:gd name="connsiteX3" fmla="*/ 931367 w 3083095"/>
                  <a:gd name="connsiteY3" fmla="*/ 300789 h 3100709"/>
                  <a:gd name="connsiteX4" fmla="*/ 1322732 w 3083095"/>
                  <a:gd name="connsiteY4" fmla="*/ 514989 h 3100709"/>
                  <a:gd name="connsiteX5" fmla="*/ 1755869 w 3083095"/>
                  <a:gd name="connsiteY5" fmla="*/ 178105 h 3100709"/>
                  <a:gd name="connsiteX6" fmla="*/ 2321635 w 3083095"/>
                  <a:gd name="connsiteY6" fmla="*/ 0 h 3100709"/>
                  <a:gd name="connsiteX7" fmla="*/ 2549953 w 3083095"/>
                  <a:gd name="connsiteY7" fmla="*/ 1417356 h 3100709"/>
                  <a:gd name="connsiteX8" fmla="*/ 3019185 w 3083095"/>
                  <a:gd name="connsiteY8" fmla="*/ 1838462 h 3100709"/>
                  <a:gd name="connsiteX9" fmla="*/ 3079344 w 3083095"/>
                  <a:gd name="connsiteY9" fmla="*/ 2536292 h 3100709"/>
                  <a:gd name="connsiteX10" fmla="*/ 2464084 w 3083095"/>
                  <a:gd name="connsiteY10" fmla="*/ 3096427 h 3100709"/>
                  <a:gd name="connsiteX11" fmla="*/ 319686 w 3083095"/>
                  <a:gd name="connsiteY11" fmla="*/ 2795638 h 3100709"/>
                  <a:gd name="connsiteX0" fmla="*/ 23045 w 3255686"/>
                  <a:gd name="connsiteY0" fmla="*/ 3036269 h 3170639"/>
                  <a:gd name="connsiteX1" fmla="*/ 180000 w 3255686"/>
                  <a:gd name="connsiteY1" fmla="*/ 2163595 h 3170639"/>
                  <a:gd name="connsiteX2" fmla="*/ 568892 w 3255686"/>
                  <a:gd name="connsiteY2" fmla="*/ 984221 h 3170639"/>
                  <a:gd name="connsiteX3" fmla="*/ 1103958 w 3255686"/>
                  <a:gd name="connsiteY3" fmla="*/ 300789 h 3170639"/>
                  <a:gd name="connsiteX4" fmla="*/ 1495323 w 3255686"/>
                  <a:gd name="connsiteY4" fmla="*/ 514989 h 3170639"/>
                  <a:gd name="connsiteX5" fmla="*/ 1928460 w 3255686"/>
                  <a:gd name="connsiteY5" fmla="*/ 178105 h 3170639"/>
                  <a:gd name="connsiteX6" fmla="*/ 2494226 w 3255686"/>
                  <a:gd name="connsiteY6" fmla="*/ 0 h 3170639"/>
                  <a:gd name="connsiteX7" fmla="*/ 2722544 w 3255686"/>
                  <a:gd name="connsiteY7" fmla="*/ 1417356 h 3170639"/>
                  <a:gd name="connsiteX8" fmla="*/ 3191776 w 3255686"/>
                  <a:gd name="connsiteY8" fmla="*/ 1838462 h 3170639"/>
                  <a:gd name="connsiteX9" fmla="*/ 3251935 w 3255686"/>
                  <a:gd name="connsiteY9" fmla="*/ 2536292 h 3170639"/>
                  <a:gd name="connsiteX10" fmla="*/ 2636675 w 3255686"/>
                  <a:gd name="connsiteY10" fmla="*/ 3096427 h 3170639"/>
                  <a:gd name="connsiteX11" fmla="*/ 23045 w 3255686"/>
                  <a:gd name="connsiteY11" fmla="*/ 3036269 h 3170639"/>
                  <a:gd name="connsiteX0" fmla="*/ 23045 w 3255686"/>
                  <a:gd name="connsiteY0" fmla="*/ 3036269 h 3170639"/>
                  <a:gd name="connsiteX1" fmla="*/ 180000 w 3255686"/>
                  <a:gd name="connsiteY1" fmla="*/ 2163595 h 3170639"/>
                  <a:gd name="connsiteX2" fmla="*/ 725301 w 3255686"/>
                  <a:gd name="connsiteY2" fmla="*/ 1886587 h 3170639"/>
                  <a:gd name="connsiteX3" fmla="*/ 568892 w 3255686"/>
                  <a:gd name="connsiteY3" fmla="*/ 984221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36269 h 3170639"/>
                  <a:gd name="connsiteX1" fmla="*/ 180000 w 3255686"/>
                  <a:gd name="connsiteY1" fmla="*/ 2163595 h 3170639"/>
                  <a:gd name="connsiteX2" fmla="*/ 592954 w 3255686"/>
                  <a:gd name="connsiteY2" fmla="*/ 1537671 h 3170639"/>
                  <a:gd name="connsiteX3" fmla="*/ 568892 w 3255686"/>
                  <a:gd name="connsiteY3" fmla="*/ 984221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36269 h 3170639"/>
                  <a:gd name="connsiteX1" fmla="*/ 180000 w 3255686"/>
                  <a:gd name="connsiteY1" fmla="*/ 2163595 h 3170639"/>
                  <a:gd name="connsiteX2" fmla="*/ 592954 w 3255686"/>
                  <a:gd name="connsiteY2" fmla="*/ 1537671 h 3170639"/>
                  <a:gd name="connsiteX3" fmla="*/ 953903 w 3255686"/>
                  <a:gd name="connsiteY3" fmla="*/ 863905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86764 h 3221134"/>
                  <a:gd name="connsiteX1" fmla="*/ 180000 w 3255686"/>
                  <a:gd name="connsiteY1" fmla="*/ 2214090 h 3221134"/>
                  <a:gd name="connsiteX2" fmla="*/ 592954 w 3255686"/>
                  <a:gd name="connsiteY2" fmla="*/ 1588166 h 3221134"/>
                  <a:gd name="connsiteX3" fmla="*/ 953903 w 3255686"/>
                  <a:gd name="connsiteY3" fmla="*/ 914400 h 3221134"/>
                  <a:gd name="connsiteX4" fmla="*/ 1103958 w 3255686"/>
                  <a:gd name="connsiteY4" fmla="*/ 351284 h 3221134"/>
                  <a:gd name="connsiteX5" fmla="*/ 1495323 w 3255686"/>
                  <a:gd name="connsiteY5" fmla="*/ 565484 h 3221134"/>
                  <a:gd name="connsiteX6" fmla="*/ 1760018 w 3255686"/>
                  <a:gd name="connsiteY6" fmla="*/ 0 h 3221134"/>
                  <a:gd name="connsiteX7" fmla="*/ 2494226 w 3255686"/>
                  <a:gd name="connsiteY7" fmla="*/ 50495 h 3221134"/>
                  <a:gd name="connsiteX8" fmla="*/ 2722544 w 3255686"/>
                  <a:gd name="connsiteY8" fmla="*/ 1467851 h 3221134"/>
                  <a:gd name="connsiteX9" fmla="*/ 3191776 w 3255686"/>
                  <a:gd name="connsiteY9" fmla="*/ 1888957 h 3221134"/>
                  <a:gd name="connsiteX10" fmla="*/ 3251935 w 3255686"/>
                  <a:gd name="connsiteY10" fmla="*/ 2586787 h 3221134"/>
                  <a:gd name="connsiteX11" fmla="*/ 2636675 w 3255686"/>
                  <a:gd name="connsiteY11" fmla="*/ 3146922 h 3221134"/>
                  <a:gd name="connsiteX12" fmla="*/ 23045 w 3255686"/>
                  <a:gd name="connsiteY12" fmla="*/ 3086764 h 3221134"/>
                  <a:gd name="connsiteX0" fmla="*/ 23045 w 3255686"/>
                  <a:gd name="connsiteY0" fmla="*/ 3086764 h 3221134"/>
                  <a:gd name="connsiteX1" fmla="*/ 180000 w 3255686"/>
                  <a:gd name="connsiteY1" fmla="*/ 2214090 h 3221134"/>
                  <a:gd name="connsiteX2" fmla="*/ 592954 w 3255686"/>
                  <a:gd name="connsiteY2" fmla="*/ 1588166 h 3221134"/>
                  <a:gd name="connsiteX3" fmla="*/ 953903 w 3255686"/>
                  <a:gd name="connsiteY3" fmla="*/ 914400 h 3221134"/>
                  <a:gd name="connsiteX4" fmla="*/ 1103958 w 3255686"/>
                  <a:gd name="connsiteY4" fmla="*/ 351284 h 3221134"/>
                  <a:gd name="connsiteX5" fmla="*/ 1495323 w 3255686"/>
                  <a:gd name="connsiteY5" fmla="*/ 565484 h 3221134"/>
                  <a:gd name="connsiteX6" fmla="*/ 1760018 w 3255686"/>
                  <a:gd name="connsiteY6" fmla="*/ 0 h 3221134"/>
                  <a:gd name="connsiteX7" fmla="*/ 2494226 w 3255686"/>
                  <a:gd name="connsiteY7" fmla="*/ 50495 h 3221134"/>
                  <a:gd name="connsiteX8" fmla="*/ 2722544 w 3255686"/>
                  <a:gd name="connsiteY8" fmla="*/ 1467851 h 3221134"/>
                  <a:gd name="connsiteX9" fmla="*/ 3191776 w 3255686"/>
                  <a:gd name="connsiteY9" fmla="*/ 1888957 h 3221134"/>
                  <a:gd name="connsiteX10" fmla="*/ 3251935 w 3255686"/>
                  <a:gd name="connsiteY10" fmla="*/ 2586787 h 3221134"/>
                  <a:gd name="connsiteX11" fmla="*/ 2636675 w 3255686"/>
                  <a:gd name="connsiteY11" fmla="*/ 3146922 h 3221134"/>
                  <a:gd name="connsiteX12" fmla="*/ 23045 w 3255686"/>
                  <a:gd name="connsiteY12" fmla="*/ 3086764 h 3221134"/>
                  <a:gd name="connsiteX0" fmla="*/ 23045 w 3255686"/>
                  <a:gd name="connsiteY0" fmla="*/ 3179484 h 3313854"/>
                  <a:gd name="connsiteX1" fmla="*/ 180000 w 3255686"/>
                  <a:gd name="connsiteY1" fmla="*/ 2306810 h 3313854"/>
                  <a:gd name="connsiteX2" fmla="*/ 592954 w 3255686"/>
                  <a:gd name="connsiteY2" fmla="*/ 1680886 h 3313854"/>
                  <a:gd name="connsiteX3" fmla="*/ 953903 w 3255686"/>
                  <a:gd name="connsiteY3" fmla="*/ 1007120 h 3313854"/>
                  <a:gd name="connsiteX4" fmla="*/ 1103958 w 3255686"/>
                  <a:gd name="connsiteY4" fmla="*/ 444004 h 3313854"/>
                  <a:gd name="connsiteX5" fmla="*/ 1495323 w 3255686"/>
                  <a:gd name="connsiteY5" fmla="*/ 658204 h 3313854"/>
                  <a:gd name="connsiteX6" fmla="*/ 1760018 w 3255686"/>
                  <a:gd name="connsiteY6" fmla="*/ 92720 h 3313854"/>
                  <a:gd name="connsiteX7" fmla="*/ 2554101 w 3255686"/>
                  <a:gd name="connsiteY7" fmla="*/ 8497 h 3313854"/>
                  <a:gd name="connsiteX8" fmla="*/ 2494226 w 3255686"/>
                  <a:gd name="connsiteY8" fmla="*/ 143215 h 3313854"/>
                  <a:gd name="connsiteX9" fmla="*/ 2722544 w 3255686"/>
                  <a:gd name="connsiteY9" fmla="*/ 1560571 h 3313854"/>
                  <a:gd name="connsiteX10" fmla="*/ 3191776 w 3255686"/>
                  <a:gd name="connsiteY10" fmla="*/ 1981677 h 3313854"/>
                  <a:gd name="connsiteX11" fmla="*/ 3251935 w 3255686"/>
                  <a:gd name="connsiteY11" fmla="*/ 2679507 h 3313854"/>
                  <a:gd name="connsiteX12" fmla="*/ 2636675 w 3255686"/>
                  <a:gd name="connsiteY12" fmla="*/ 3239642 h 3313854"/>
                  <a:gd name="connsiteX13" fmla="*/ 23045 w 3255686"/>
                  <a:gd name="connsiteY13" fmla="*/ 3179484 h 3313854"/>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446100 w 3255686"/>
                  <a:gd name="connsiteY8" fmla="*/ 412649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10550 h 3244920"/>
                  <a:gd name="connsiteX1" fmla="*/ 180000 w 3255686"/>
                  <a:gd name="connsiteY1" fmla="*/ 2237876 h 3244920"/>
                  <a:gd name="connsiteX2" fmla="*/ 592954 w 3255686"/>
                  <a:gd name="connsiteY2" fmla="*/ 1611952 h 3244920"/>
                  <a:gd name="connsiteX3" fmla="*/ 953903 w 3255686"/>
                  <a:gd name="connsiteY3" fmla="*/ 938186 h 3244920"/>
                  <a:gd name="connsiteX4" fmla="*/ 1103958 w 3255686"/>
                  <a:gd name="connsiteY4" fmla="*/ 375070 h 3244920"/>
                  <a:gd name="connsiteX5" fmla="*/ 1495323 w 3255686"/>
                  <a:gd name="connsiteY5" fmla="*/ 589270 h 3244920"/>
                  <a:gd name="connsiteX6" fmla="*/ 1760018 w 3255686"/>
                  <a:gd name="connsiteY6" fmla="*/ 23786 h 3244920"/>
                  <a:gd name="connsiteX7" fmla="*/ 2313470 w 3255686"/>
                  <a:gd name="connsiteY7" fmla="*/ 35815 h 3244920"/>
                  <a:gd name="connsiteX8" fmla="*/ 2446100 w 3255686"/>
                  <a:gd name="connsiteY8" fmla="*/ 351007 h 3244920"/>
                  <a:gd name="connsiteX9" fmla="*/ 2722544 w 3255686"/>
                  <a:gd name="connsiteY9" fmla="*/ 1491637 h 3244920"/>
                  <a:gd name="connsiteX10" fmla="*/ 3191776 w 3255686"/>
                  <a:gd name="connsiteY10" fmla="*/ 1912743 h 3244920"/>
                  <a:gd name="connsiteX11" fmla="*/ 3251935 w 3255686"/>
                  <a:gd name="connsiteY11" fmla="*/ 2610573 h 3244920"/>
                  <a:gd name="connsiteX12" fmla="*/ 2636675 w 3255686"/>
                  <a:gd name="connsiteY12" fmla="*/ 3170708 h 3244920"/>
                  <a:gd name="connsiteX13" fmla="*/ 23045 w 3255686"/>
                  <a:gd name="connsiteY13" fmla="*/ 3110550 h 3244920"/>
                  <a:gd name="connsiteX0" fmla="*/ 23045 w 3255686"/>
                  <a:gd name="connsiteY0" fmla="*/ 3075062 h 3209432"/>
                  <a:gd name="connsiteX1" fmla="*/ 180000 w 3255686"/>
                  <a:gd name="connsiteY1" fmla="*/ 2202388 h 3209432"/>
                  <a:gd name="connsiteX2" fmla="*/ 592954 w 3255686"/>
                  <a:gd name="connsiteY2" fmla="*/ 1576464 h 3209432"/>
                  <a:gd name="connsiteX3" fmla="*/ 953903 w 3255686"/>
                  <a:gd name="connsiteY3" fmla="*/ 902698 h 3209432"/>
                  <a:gd name="connsiteX4" fmla="*/ 1103958 w 3255686"/>
                  <a:gd name="connsiteY4" fmla="*/ 339582 h 3209432"/>
                  <a:gd name="connsiteX5" fmla="*/ 1495323 w 3255686"/>
                  <a:gd name="connsiteY5" fmla="*/ 553782 h 3209432"/>
                  <a:gd name="connsiteX6" fmla="*/ 1856270 w 3255686"/>
                  <a:gd name="connsiteY6" fmla="*/ 204866 h 3209432"/>
                  <a:gd name="connsiteX7" fmla="*/ 2313470 w 3255686"/>
                  <a:gd name="connsiteY7" fmla="*/ 327 h 3209432"/>
                  <a:gd name="connsiteX8" fmla="*/ 2446100 w 3255686"/>
                  <a:gd name="connsiteY8" fmla="*/ 315519 h 3209432"/>
                  <a:gd name="connsiteX9" fmla="*/ 2722544 w 3255686"/>
                  <a:gd name="connsiteY9" fmla="*/ 1456149 h 3209432"/>
                  <a:gd name="connsiteX10" fmla="*/ 3191776 w 3255686"/>
                  <a:gd name="connsiteY10" fmla="*/ 1877255 h 3209432"/>
                  <a:gd name="connsiteX11" fmla="*/ 3251935 w 3255686"/>
                  <a:gd name="connsiteY11" fmla="*/ 2575085 h 3209432"/>
                  <a:gd name="connsiteX12" fmla="*/ 2636675 w 3255686"/>
                  <a:gd name="connsiteY12" fmla="*/ 3135220 h 3209432"/>
                  <a:gd name="connsiteX13" fmla="*/ 23045 w 3255686"/>
                  <a:gd name="connsiteY13" fmla="*/ 3075062 h 3209432"/>
                  <a:gd name="connsiteX0" fmla="*/ 23045 w 3255686"/>
                  <a:gd name="connsiteY0" fmla="*/ 3075062 h 3329726"/>
                  <a:gd name="connsiteX1" fmla="*/ 180000 w 3255686"/>
                  <a:gd name="connsiteY1" fmla="*/ 2202388 h 3329726"/>
                  <a:gd name="connsiteX2" fmla="*/ 592954 w 3255686"/>
                  <a:gd name="connsiteY2" fmla="*/ 1576464 h 3329726"/>
                  <a:gd name="connsiteX3" fmla="*/ 953903 w 3255686"/>
                  <a:gd name="connsiteY3" fmla="*/ 902698 h 3329726"/>
                  <a:gd name="connsiteX4" fmla="*/ 1103958 w 3255686"/>
                  <a:gd name="connsiteY4" fmla="*/ 339582 h 3329726"/>
                  <a:gd name="connsiteX5" fmla="*/ 1495323 w 3255686"/>
                  <a:gd name="connsiteY5" fmla="*/ 553782 h 3329726"/>
                  <a:gd name="connsiteX6" fmla="*/ 1856270 w 3255686"/>
                  <a:gd name="connsiteY6" fmla="*/ 204866 h 3329726"/>
                  <a:gd name="connsiteX7" fmla="*/ 2313470 w 3255686"/>
                  <a:gd name="connsiteY7" fmla="*/ 327 h 3329726"/>
                  <a:gd name="connsiteX8" fmla="*/ 2446100 w 3255686"/>
                  <a:gd name="connsiteY8" fmla="*/ 315519 h 3329726"/>
                  <a:gd name="connsiteX9" fmla="*/ 2722544 w 3255686"/>
                  <a:gd name="connsiteY9" fmla="*/ 1456149 h 3329726"/>
                  <a:gd name="connsiteX10" fmla="*/ 3191776 w 3255686"/>
                  <a:gd name="connsiteY10" fmla="*/ 1877255 h 3329726"/>
                  <a:gd name="connsiteX11" fmla="*/ 3251935 w 3255686"/>
                  <a:gd name="connsiteY11" fmla="*/ 2575085 h 3329726"/>
                  <a:gd name="connsiteX12" fmla="*/ 2684802 w 3255686"/>
                  <a:gd name="connsiteY12" fmla="*/ 3327725 h 3329726"/>
                  <a:gd name="connsiteX13" fmla="*/ 23045 w 3255686"/>
                  <a:gd name="connsiteY13" fmla="*/ 3075062 h 3329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55686" h="3329726">
                    <a:moveTo>
                      <a:pt x="23045" y="3075062"/>
                    </a:moveTo>
                    <a:cubicBezTo>
                      <a:pt x="-65005" y="2860370"/>
                      <a:pt x="123671" y="2441143"/>
                      <a:pt x="180000" y="2202388"/>
                    </a:cubicBezTo>
                    <a:cubicBezTo>
                      <a:pt x="226858" y="2000748"/>
                      <a:pt x="528139" y="1773026"/>
                      <a:pt x="592954" y="1576464"/>
                    </a:cubicBezTo>
                    <a:cubicBezTo>
                      <a:pt x="657769" y="1379902"/>
                      <a:pt x="820609" y="1156971"/>
                      <a:pt x="953903" y="902698"/>
                    </a:cubicBezTo>
                    <a:lnTo>
                      <a:pt x="1103958" y="339582"/>
                    </a:lnTo>
                    <a:cubicBezTo>
                      <a:pt x="1234413" y="306708"/>
                      <a:pt x="1364868" y="586656"/>
                      <a:pt x="1495323" y="553782"/>
                    </a:cubicBezTo>
                    <a:cubicBezTo>
                      <a:pt x="1668835" y="543361"/>
                      <a:pt x="1633639" y="320777"/>
                      <a:pt x="1856270" y="204866"/>
                    </a:cubicBezTo>
                    <a:cubicBezTo>
                      <a:pt x="1990622" y="148718"/>
                      <a:pt x="2191102" y="-8089"/>
                      <a:pt x="2313470" y="327"/>
                    </a:cubicBezTo>
                    <a:cubicBezTo>
                      <a:pt x="2435838" y="8743"/>
                      <a:pt x="2375916" y="108977"/>
                      <a:pt x="2446100" y="315519"/>
                    </a:cubicBezTo>
                    <a:cubicBezTo>
                      <a:pt x="2823090" y="227287"/>
                      <a:pt x="2636365" y="1131691"/>
                      <a:pt x="2722544" y="1456149"/>
                    </a:cubicBezTo>
                    <a:cubicBezTo>
                      <a:pt x="2808723" y="1780607"/>
                      <a:pt x="3119586" y="1660687"/>
                      <a:pt x="3191776" y="1877255"/>
                    </a:cubicBezTo>
                    <a:cubicBezTo>
                      <a:pt x="3348139" y="2277913"/>
                      <a:pt x="3155957" y="2425582"/>
                      <a:pt x="3251935" y="2575085"/>
                    </a:cubicBezTo>
                    <a:cubicBezTo>
                      <a:pt x="2986966" y="3362262"/>
                      <a:pt x="3236987" y="3268459"/>
                      <a:pt x="2684802" y="3327725"/>
                    </a:cubicBezTo>
                    <a:cubicBezTo>
                      <a:pt x="1183939" y="3335746"/>
                      <a:pt x="549350" y="3331736"/>
                      <a:pt x="23045" y="3075062"/>
                    </a:cubicBezTo>
                    <a:close/>
                  </a:path>
                </a:pathLst>
              </a:cu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mn-ea"/>
                </a:endParaRPr>
              </a:p>
            </p:txBody>
          </p:sp>
          <p:sp>
            <p:nvSpPr>
              <p:cNvPr id="14" name="角丸四角形 39">
                <a:extLst>
                  <a:ext uri="{FF2B5EF4-FFF2-40B4-BE49-F238E27FC236}">
                    <a16:creationId xmlns:a16="http://schemas.microsoft.com/office/drawing/2014/main" id="{0A47C647-C0E7-4078-82FD-A7A9EF3FF857}"/>
                  </a:ext>
                </a:extLst>
              </p:cNvPr>
              <p:cNvSpPr/>
              <p:nvPr/>
            </p:nvSpPr>
            <p:spPr>
              <a:xfrm>
                <a:off x="5724126" y="3526293"/>
                <a:ext cx="2066220" cy="361994"/>
              </a:xfrm>
              <a:prstGeom prst="round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600" b="1" dirty="0">
                    <a:solidFill>
                      <a:prstClr val="black"/>
                    </a:solidFill>
                    <a:latin typeface="+mn-ea"/>
                    <a:cs typeface="メイリオ" panose="020B0604030504040204" pitchFamily="50" charset="-128"/>
                  </a:rPr>
                  <a:t>　食事でお茶を要求し、食堂内のやかんにあるお茶がなくなるまで頭突きをするなど自傷を続けてしまう。</a:t>
                </a:r>
                <a:endParaRPr lang="en-US" altLang="ja-JP" sz="1600" b="1" dirty="0">
                  <a:solidFill>
                    <a:prstClr val="black"/>
                  </a:solidFill>
                  <a:latin typeface="+mn-ea"/>
                  <a:cs typeface="メイリオ" panose="020B0604030504040204" pitchFamily="50" charset="-128"/>
                </a:endParaRPr>
              </a:p>
            </p:txBody>
          </p:sp>
        </p:grpSp>
        <p:sp>
          <p:nvSpPr>
            <p:cNvPr id="8" name="角丸四角形 33">
              <a:extLst>
                <a:ext uri="{FF2B5EF4-FFF2-40B4-BE49-F238E27FC236}">
                  <a16:creationId xmlns:a16="http://schemas.microsoft.com/office/drawing/2014/main" id="{A6A47B1A-2B2F-4CBA-947D-CD3AE8B2E8C9}"/>
                </a:ext>
              </a:extLst>
            </p:cNvPr>
            <p:cNvSpPr/>
            <p:nvPr/>
          </p:nvSpPr>
          <p:spPr>
            <a:xfrm>
              <a:off x="1987052" y="2675350"/>
              <a:ext cx="2549585" cy="2286280"/>
            </a:xfrm>
            <a:prstGeom prst="roundRect">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t" anchorCtr="0"/>
            <a:lstStyle/>
            <a:p>
              <a:pPr algn="ctr"/>
              <a:r>
                <a:rPr lang="ja-JP" altLang="en-US" sz="1600" b="1" spc="-100" dirty="0">
                  <a:solidFill>
                    <a:prstClr val="black"/>
                  </a:solidFill>
                  <a:latin typeface="+mn-ea"/>
                  <a:cs typeface="Meiryo UI" panose="020B0604030504040204" pitchFamily="50" charset="-128"/>
                </a:rPr>
                <a:t>本人</a:t>
              </a:r>
              <a:r>
                <a:rPr lang="ja-JP" altLang="en-US" sz="1600" b="1" spc="-100" dirty="0">
                  <a:solidFill>
                    <a:schemeClr val="tx1"/>
                  </a:solidFill>
                  <a:latin typeface="+mn-ea"/>
                  <a:cs typeface="Meiryo UI" panose="020B0604030504040204" pitchFamily="50" charset="-128"/>
                </a:rPr>
                <a:t>の障がい特性</a:t>
              </a:r>
              <a:endParaRPr lang="en-US" altLang="ja-JP" sz="1600" b="1" spc="-100" dirty="0">
                <a:solidFill>
                  <a:schemeClr val="tx1"/>
                </a:solidFill>
                <a:latin typeface="+mn-ea"/>
                <a:cs typeface="Meiryo UI" panose="020B0604030504040204" pitchFamily="50" charset="-128"/>
              </a:endParaRPr>
            </a:p>
            <a:p>
              <a:pPr algn="ctr"/>
              <a:endParaRPr lang="en-US" altLang="ja-JP" sz="1600" b="1" spc="-100" dirty="0">
                <a:solidFill>
                  <a:prstClr val="black"/>
                </a:solidFill>
                <a:latin typeface="+mn-ea"/>
                <a:cs typeface="Meiryo UI" panose="020B0604030504040204" pitchFamily="50" charset="-128"/>
              </a:endParaRPr>
            </a:p>
            <a:p>
              <a:pPr algn="ctr"/>
              <a:endParaRPr lang="en-US" altLang="ja-JP" sz="1600" spc="-100" dirty="0">
                <a:solidFill>
                  <a:prstClr val="black"/>
                </a:solidFill>
                <a:latin typeface="+mn-ea"/>
                <a:cs typeface="Meiryo UI" panose="020B0604030504040204" pitchFamily="50" charset="-128"/>
              </a:endParaRPr>
            </a:p>
            <a:p>
              <a:pPr marL="85725" indent="-85725"/>
              <a:r>
                <a:rPr lang="ja-JP" altLang="en-US" sz="1600" spc="-100" dirty="0">
                  <a:solidFill>
                    <a:schemeClr val="accent5">
                      <a:lumMod val="50000"/>
                    </a:schemeClr>
                  </a:solidFill>
                  <a:latin typeface="+mn-ea"/>
                  <a:cs typeface="Meiryo UI" panose="020B0604030504040204" pitchFamily="50" charset="-128"/>
                </a:rPr>
                <a:t>・</a:t>
              </a:r>
              <a:r>
                <a:rPr lang="ja-JP" altLang="en-US" sz="1600" u="sng" spc="-100" dirty="0">
                  <a:solidFill>
                    <a:schemeClr val="accent5">
                      <a:lumMod val="50000"/>
                    </a:schemeClr>
                  </a:solidFill>
                  <a:latin typeface="+mn-ea"/>
                  <a:cs typeface="Meiryo UI" panose="020B0604030504040204" pitchFamily="50" charset="-128"/>
                </a:rPr>
                <a:t>ことばを聞いて理解する</a:t>
              </a:r>
              <a:r>
                <a:rPr lang="ja-JP" altLang="en-US" sz="1600" spc="-100" dirty="0">
                  <a:solidFill>
                    <a:schemeClr val="accent5">
                      <a:lumMod val="50000"/>
                    </a:schemeClr>
                  </a:solidFill>
                  <a:latin typeface="+mn-ea"/>
                  <a:cs typeface="Meiryo UI" panose="020B0604030504040204" pitchFamily="50" charset="-128"/>
                </a:rPr>
                <a:t>ことが苦手。</a:t>
              </a:r>
              <a:endParaRPr lang="en-US" altLang="ja-JP" sz="1600" spc="-100" dirty="0">
                <a:solidFill>
                  <a:schemeClr val="accent5">
                    <a:lumMod val="50000"/>
                  </a:schemeClr>
                </a:solidFill>
                <a:latin typeface="+mn-ea"/>
                <a:cs typeface="Meiryo UI" panose="020B0604030504040204" pitchFamily="50" charset="-128"/>
              </a:endParaRPr>
            </a:p>
            <a:p>
              <a:r>
                <a:rPr lang="ja-JP" altLang="en-US" sz="1600" spc="-100" dirty="0">
                  <a:solidFill>
                    <a:schemeClr val="accent5">
                      <a:lumMod val="50000"/>
                    </a:schemeClr>
                  </a:solidFill>
                  <a:latin typeface="+mn-ea"/>
                  <a:cs typeface="Meiryo UI" panose="020B0604030504040204" pitchFamily="50" charset="-128"/>
                </a:rPr>
                <a:t>・特定の物事に強く固執する。</a:t>
              </a:r>
              <a:endParaRPr lang="en-US" altLang="ja-JP" sz="1600" spc="-100" dirty="0">
                <a:solidFill>
                  <a:schemeClr val="accent5">
                    <a:lumMod val="50000"/>
                  </a:schemeClr>
                </a:solidFill>
                <a:latin typeface="+mn-ea"/>
                <a:cs typeface="Meiryo UI" panose="020B0604030504040204" pitchFamily="50" charset="-128"/>
              </a:endParaRPr>
            </a:p>
            <a:p>
              <a:pPr marL="85725" indent="-85725"/>
              <a:r>
                <a:rPr lang="ja-JP" altLang="en-US" sz="1600" spc="-100" dirty="0">
                  <a:solidFill>
                    <a:schemeClr val="accent5">
                      <a:lumMod val="50000"/>
                    </a:schemeClr>
                  </a:solidFill>
                  <a:latin typeface="+mn-ea"/>
                  <a:cs typeface="Meiryo UI" panose="020B0604030504040204" pitchFamily="50" charset="-128"/>
                </a:rPr>
                <a:t>・</a:t>
              </a:r>
              <a:r>
                <a:rPr lang="ja-JP" altLang="en-US" sz="1600" u="sng" spc="-100" dirty="0">
                  <a:solidFill>
                    <a:schemeClr val="accent5">
                      <a:lumMod val="50000"/>
                    </a:schemeClr>
                  </a:solidFill>
                  <a:latin typeface="+mn-ea"/>
                  <a:cs typeface="Meiryo UI" panose="020B0604030504040204" pitchFamily="50" charset="-128"/>
                </a:rPr>
                <a:t>いつ終わるのか理解することが苦手</a:t>
              </a:r>
              <a:r>
                <a:rPr lang="ja-JP" altLang="en-US" sz="1600" spc="-100" dirty="0">
                  <a:solidFill>
                    <a:schemeClr val="accent5">
                      <a:lumMod val="50000"/>
                    </a:schemeClr>
                  </a:solidFill>
                  <a:latin typeface="+mn-ea"/>
                  <a:cs typeface="Meiryo UI" panose="020B0604030504040204" pitchFamily="50" charset="-128"/>
                </a:rPr>
                <a:t>。</a:t>
              </a:r>
              <a:endParaRPr lang="ja-JP" altLang="en-US" sz="1600" dirty="0">
                <a:solidFill>
                  <a:schemeClr val="accent5">
                    <a:lumMod val="50000"/>
                  </a:schemeClr>
                </a:solidFill>
                <a:latin typeface="+mn-ea"/>
                <a:cs typeface="Meiryo UI" panose="020B0604030504040204" pitchFamily="50" charset="-128"/>
              </a:endParaRPr>
            </a:p>
          </p:txBody>
        </p:sp>
        <p:sp>
          <p:nvSpPr>
            <p:cNvPr id="9" name="角丸四角形 34">
              <a:extLst>
                <a:ext uri="{FF2B5EF4-FFF2-40B4-BE49-F238E27FC236}">
                  <a16:creationId xmlns:a16="http://schemas.microsoft.com/office/drawing/2014/main" id="{F6FDE301-01DA-4D6E-AAFD-C9E8151365DC}"/>
                </a:ext>
              </a:extLst>
            </p:cNvPr>
            <p:cNvSpPr/>
            <p:nvPr/>
          </p:nvSpPr>
          <p:spPr>
            <a:xfrm>
              <a:off x="5371916" y="2675350"/>
              <a:ext cx="2460847" cy="2286280"/>
            </a:xfrm>
            <a:prstGeom prst="roundRect">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t" anchorCtr="0"/>
            <a:lstStyle/>
            <a:p>
              <a:pPr algn="ctr"/>
              <a:r>
                <a:rPr lang="ja-JP" altLang="en-US" sz="1600" b="1" spc="-100" dirty="0">
                  <a:solidFill>
                    <a:prstClr val="black"/>
                  </a:solidFill>
                  <a:latin typeface="+mn-ea"/>
                  <a:cs typeface="Meiryo UI" panose="020B0604030504040204" pitchFamily="50" charset="-128"/>
                </a:rPr>
                <a:t>環境・状況の影響</a:t>
              </a:r>
              <a:endParaRPr lang="en-US" altLang="ja-JP" sz="1600" b="1" spc="-100" dirty="0">
                <a:solidFill>
                  <a:prstClr val="black"/>
                </a:solidFill>
                <a:latin typeface="+mn-ea"/>
                <a:cs typeface="Meiryo UI" panose="020B0604030504040204" pitchFamily="50" charset="-128"/>
              </a:endParaRPr>
            </a:p>
            <a:p>
              <a:pPr algn="ctr"/>
              <a:r>
                <a:rPr lang="ja-JP" altLang="en-US" sz="1600" b="1" spc="-100" dirty="0">
                  <a:solidFill>
                    <a:prstClr val="black"/>
                  </a:solidFill>
                  <a:latin typeface="+mn-ea"/>
                  <a:cs typeface="Meiryo UI" panose="020B0604030504040204" pitchFamily="50" charset="-128"/>
                </a:rPr>
                <a:t>（環境要因）</a:t>
              </a:r>
              <a:endParaRPr lang="en-US" altLang="ja-JP" sz="1600" b="1" spc="-100" dirty="0">
                <a:solidFill>
                  <a:prstClr val="black"/>
                </a:solidFill>
                <a:latin typeface="+mn-ea"/>
                <a:cs typeface="Meiryo UI" panose="020B0604030504040204" pitchFamily="50" charset="-128"/>
              </a:endParaRPr>
            </a:p>
            <a:p>
              <a:endParaRPr lang="en-US" altLang="ja-JP" sz="1600" dirty="0">
                <a:solidFill>
                  <a:prstClr val="black"/>
                </a:solidFill>
                <a:latin typeface="+mn-ea"/>
                <a:cs typeface="Meiryo UI" panose="020B0604030504040204" pitchFamily="50" charset="-128"/>
              </a:endParaRPr>
            </a:p>
            <a:p>
              <a:pPr marL="85725" indent="-85725"/>
              <a:r>
                <a:rPr lang="ja-JP" altLang="en-US" sz="1600" dirty="0">
                  <a:solidFill>
                    <a:schemeClr val="accent5">
                      <a:lumMod val="50000"/>
                    </a:schemeClr>
                  </a:solidFill>
                  <a:latin typeface="+mn-ea"/>
                  <a:cs typeface="Meiryo UI" panose="020B0604030504040204" pitchFamily="50" charset="-128"/>
                </a:rPr>
                <a:t>・（健康面への配慮から）約束事「お茶は３杯まで」を</a:t>
              </a:r>
              <a:r>
                <a:rPr lang="ja-JP" altLang="en-US" sz="1600" u="sng" dirty="0">
                  <a:solidFill>
                    <a:schemeClr val="accent5">
                      <a:lumMod val="50000"/>
                    </a:schemeClr>
                  </a:solidFill>
                  <a:latin typeface="+mn-ea"/>
                  <a:cs typeface="Meiryo UI" panose="020B0604030504040204" pitchFamily="50" charset="-128"/>
                </a:rPr>
                <a:t>口頭で伝えて</a:t>
              </a:r>
              <a:r>
                <a:rPr lang="ja-JP" altLang="en-US" sz="1600" dirty="0">
                  <a:solidFill>
                    <a:schemeClr val="accent5">
                      <a:lumMod val="50000"/>
                    </a:schemeClr>
                  </a:solidFill>
                  <a:latin typeface="+mn-ea"/>
                  <a:cs typeface="Meiryo UI" panose="020B0604030504040204" pitchFamily="50" charset="-128"/>
                </a:rPr>
                <a:t>いる。</a:t>
              </a:r>
              <a:endParaRPr lang="en-US" altLang="ja-JP" sz="1600" dirty="0">
                <a:solidFill>
                  <a:schemeClr val="accent5">
                    <a:lumMod val="50000"/>
                  </a:schemeClr>
                </a:solidFill>
                <a:latin typeface="+mn-ea"/>
                <a:cs typeface="Meiryo UI" panose="020B0604030504040204" pitchFamily="50" charset="-128"/>
              </a:endParaRPr>
            </a:p>
            <a:p>
              <a:pPr marL="85725" indent="-85725"/>
              <a:r>
                <a:rPr lang="ja-JP" altLang="en-US" sz="1600" dirty="0">
                  <a:solidFill>
                    <a:schemeClr val="accent5">
                      <a:lumMod val="50000"/>
                    </a:schemeClr>
                  </a:solidFill>
                  <a:latin typeface="+mn-ea"/>
                  <a:cs typeface="Meiryo UI" panose="020B0604030504040204" pitchFamily="50" charset="-128"/>
                </a:rPr>
                <a:t>・目の前に</a:t>
              </a:r>
              <a:r>
                <a:rPr lang="ja-JP" altLang="en-US" sz="1600" u="sng" dirty="0">
                  <a:solidFill>
                    <a:schemeClr val="accent5">
                      <a:lumMod val="50000"/>
                    </a:schemeClr>
                  </a:solidFill>
                  <a:latin typeface="+mn-ea"/>
                  <a:cs typeface="Meiryo UI" panose="020B0604030504040204" pitchFamily="50" charset="-128"/>
                </a:rPr>
                <a:t>お茶が入ったやかんがある</a:t>
              </a:r>
              <a:r>
                <a:rPr lang="ja-JP" altLang="en-US" sz="1600" dirty="0">
                  <a:solidFill>
                    <a:schemeClr val="accent5">
                      <a:lumMod val="50000"/>
                    </a:schemeClr>
                  </a:solidFill>
                  <a:latin typeface="+mn-ea"/>
                  <a:cs typeface="Meiryo UI" panose="020B0604030504040204" pitchFamily="50" charset="-128"/>
                </a:rPr>
                <a:t>。</a:t>
              </a:r>
              <a:endParaRPr lang="en-US" altLang="ja-JP" sz="1600" dirty="0">
                <a:solidFill>
                  <a:schemeClr val="accent5">
                    <a:lumMod val="50000"/>
                  </a:schemeClr>
                </a:solidFill>
                <a:latin typeface="+mn-ea"/>
                <a:cs typeface="Meiryo UI" panose="020B0604030504040204" pitchFamily="50" charset="-128"/>
              </a:endParaRPr>
            </a:p>
            <a:p>
              <a:endParaRPr lang="en-US" altLang="ja-JP" sz="1600" dirty="0">
                <a:solidFill>
                  <a:prstClr val="black"/>
                </a:solidFill>
                <a:latin typeface="+mn-ea"/>
                <a:cs typeface="Meiryo UI" panose="020B0604030504040204" pitchFamily="50" charset="-128"/>
              </a:endParaRPr>
            </a:p>
            <a:p>
              <a:endParaRPr lang="ja-JP" altLang="en-US" sz="1600" dirty="0">
                <a:solidFill>
                  <a:prstClr val="black"/>
                </a:solidFill>
                <a:latin typeface="+mn-ea"/>
                <a:cs typeface="Meiryo UI" panose="020B0604030504040204" pitchFamily="50" charset="-128"/>
              </a:endParaRPr>
            </a:p>
          </p:txBody>
        </p:sp>
        <p:sp>
          <p:nvSpPr>
            <p:cNvPr id="10" name="角丸四角形 35">
              <a:extLst>
                <a:ext uri="{FF2B5EF4-FFF2-40B4-BE49-F238E27FC236}">
                  <a16:creationId xmlns:a16="http://schemas.microsoft.com/office/drawing/2014/main" id="{357CD15C-3057-4032-B923-1D46C04576B7}"/>
                </a:ext>
              </a:extLst>
            </p:cNvPr>
            <p:cNvSpPr/>
            <p:nvPr/>
          </p:nvSpPr>
          <p:spPr>
            <a:xfrm>
              <a:off x="2672130" y="5302593"/>
              <a:ext cx="5225726" cy="1205789"/>
            </a:xfrm>
            <a:prstGeom prst="roundRect">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600" b="1" spc="-100" dirty="0">
                  <a:solidFill>
                    <a:prstClr val="black"/>
                  </a:solidFill>
                  <a:latin typeface="+mn-ea"/>
                  <a:cs typeface="メイリオ" panose="020B0604030504040204" pitchFamily="50" charset="-128"/>
                </a:rPr>
                <a:t>【</a:t>
              </a:r>
              <a:r>
                <a:rPr lang="ja-JP" altLang="en-US" sz="1600" b="1" spc="-100" dirty="0">
                  <a:solidFill>
                    <a:prstClr val="black"/>
                  </a:solidFill>
                  <a:latin typeface="+mn-ea"/>
                  <a:cs typeface="メイリオ" panose="020B0604030504040204" pitchFamily="50" charset="-128"/>
                </a:rPr>
                <a:t>支援方法</a:t>
              </a:r>
              <a:r>
                <a:rPr lang="en-US" altLang="ja-JP" sz="1600" b="1" spc="-100" dirty="0">
                  <a:solidFill>
                    <a:prstClr val="black"/>
                  </a:solidFill>
                  <a:latin typeface="+mn-ea"/>
                  <a:cs typeface="メイリオ" panose="020B0604030504040204" pitchFamily="50" charset="-128"/>
                </a:rPr>
                <a:t>】</a:t>
              </a:r>
            </a:p>
            <a:p>
              <a:r>
                <a:rPr lang="ja-JP" altLang="en-US" sz="1600" b="1" spc="-100" dirty="0">
                  <a:solidFill>
                    <a:prstClr val="black"/>
                  </a:solidFill>
                  <a:latin typeface="+mn-ea"/>
                  <a:cs typeface="メイリオ" panose="020B0604030504040204" pitchFamily="50" charset="-128"/>
                </a:rPr>
                <a:t>・お茶カードを３枚用意する。</a:t>
              </a:r>
              <a:endParaRPr lang="en-US" altLang="ja-JP" sz="1600" b="1" spc="-100" dirty="0">
                <a:solidFill>
                  <a:prstClr val="black"/>
                </a:solidFill>
                <a:latin typeface="+mn-ea"/>
                <a:cs typeface="メイリオ" panose="020B0604030504040204" pitchFamily="50" charset="-128"/>
              </a:endParaRPr>
            </a:p>
            <a:p>
              <a:r>
                <a:rPr lang="ja-JP" altLang="en-US" sz="1600" b="1" spc="-100" dirty="0">
                  <a:solidFill>
                    <a:prstClr val="black"/>
                  </a:solidFill>
                  <a:latin typeface="+mn-ea"/>
                  <a:cs typeface="メイリオ" panose="020B0604030504040204" pitchFamily="50" charset="-128"/>
                </a:rPr>
                <a:t>・目の前に小さなペットボトルを３本用意する。</a:t>
              </a:r>
              <a:endParaRPr lang="en-US" altLang="ja-JP" sz="1600" b="1" spc="-100" dirty="0">
                <a:solidFill>
                  <a:prstClr val="black"/>
                </a:solidFill>
                <a:latin typeface="+mn-ea"/>
                <a:cs typeface="メイリオ" panose="020B0604030504040204" pitchFamily="50" charset="-128"/>
              </a:endParaRPr>
            </a:p>
            <a:p>
              <a:pPr marL="173038" indent="-173038"/>
              <a:r>
                <a:rPr lang="ja-JP" altLang="en-US" sz="1600" b="1" spc="-100" dirty="0">
                  <a:solidFill>
                    <a:prstClr val="black"/>
                  </a:solidFill>
                  <a:latin typeface="+mn-ea"/>
                  <a:cs typeface="メイリオ" panose="020B0604030504040204" pitchFamily="50" charset="-128"/>
                </a:rPr>
                <a:t>・カードとペットボトルを交換する。なくなったら終わり。</a:t>
              </a:r>
              <a:endParaRPr lang="en-US" altLang="ja-JP" sz="1600" b="1" spc="-100" dirty="0">
                <a:solidFill>
                  <a:prstClr val="black"/>
                </a:solidFill>
                <a:latin typeface="+mn-ea"/>
                <a:cs typeface="メイリオ" panose="020B0604030504040204" pitchFamily="50" charset="-128"/>
              </a:endParaRPr>
            </a:p>
          </p:txBody>
        </p:sp>
        <p:sp>
          <p:nvSpPr>
            <p:cNvPr id="11" name="曲折矢印 36">
              <a:extLst>
                <a:ext uri="{FF2B5EF4-FFF2-40B4-BE49-F238E27FC236}">
                  <a16:creationId xmlns:a16="http://schemas.microsoft.com/office/drawing/2014/main" id="{68450B25-C36F-4E95-B1DD-B13CCEBD1F4D}"/>
                </a:ext>
              </a:extLst>
            </p:cNvPr>
            <p:cNvSpPr/>
            <p:nvPr/>
          </p:nvSpPr>
          <p:spPr>
            <a:xfrm rot="10800000" flipH="1">
              <a:off x="1910919" y="5329885"/>
              <a:ext cx="723015" cy="691845"/>
            </a:xfrm>
            <a:prstGeom prst="bentArrow">
              <a:avLst>
                <a:gd name="adj1" fmla="val 25000"/>
                <a:gd name="adj2" fmla="val 22036"/>
                <a:gd name="adj3" fmla="val 25000"/>
                <a:gd name="adj4" fmla="val 43750"/>
              </a:avLst>
            </a:prstGeom>
            <a:solidFill>
              <a:schemeClr val="tx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latin typeface="+mn-ea"/>
              </a:endParaRPr>
            </a:p>
          </p:txBody>
        </p:sp>
      </p:grpSp>
      <p:sp>
        <p:nvSpPr>
          <p:cNvPr id="15" name="左右矢印 40">
            <a:extLst>
              <a:ext uri="{FF2B5EF4-FFF2-40B4-BE49-F238E27FC236}">
                <a16:creationId xmlns:a16="http://schemas.microsoft.com/office/drawing/2014/main" id="{374D816C-8B96-4F4B-8CFA-339784EFD397}"/>
              </a:ext>
            </a:extLst>
          </p:cNvPr>
          <p:cNvSpPr/>
          <p:nvPr/>
        </p:nvSpPr>
        <p:spPr>
          <a:xfrm>
            <a:off x="5910263" y="3323119"/>
            <a:ext cx="631554" cy="2617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6" name="角丸四角形 41">
            <a:extLst>
              <a:ext uri="{FF2B5EF4-FFF2-40B4-BE49-F238E27FC236}">
                <a16:creationId xmlns:a16="http://schemas.microsoft.com/office/drawing/2014/main" id="{87CA5E61-6302-4A27-8A46-03676EEBAC8C}"/>
              </a:ext>
            </a:extLst>
          </p:cNvPr>
          <p:cNvSpPr/>
          <p:nvPr/>
        </p:nvSpPr>
        <p:spPr>
          <a:xfrm>
            <a:off x="5981971" y="3502506"/>
            <a:ext cx="380165" cy="137307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b="1" dirty="0">
                <a:solidFill>
                  <a:schemeClr val="tx1"/>
                </a:solidFill>
                <a:latin typeface="+mn-ea"/>
                <a:cs typeface="メイリオ" panose="020B0604030504040204" pitchFamily="50" charset="-128"/>
              </a:rPr>
              <a:t>相互に作用</a:t>
            </a:r>
          </a:p>
        </p:txBody>
      </p:sp>
      <p:sp>
        <p:nvSpPr>
          <p:cNvPr id="3" name="テキスト ボックス 2">
            <a:extLst>
              <a:ext uri="{FF2B5EF4-FFF2-40B4-BE49-F238E27FC236}">
                <a16:creationId xmlns:a16="http://schemas.microsoft.com/office/drawing/2014/main" id="{371A32F7-4838-4132-8B96-BA256F819173}"/>
              </a:ext>
            </a:extLst>
          </p:cNvPr>
          <p:cNvSpPr txBox="1"/>
          <p:nvPr/>
        </p:nvSpPr>
        <p:spPr>
          <a:xfrm>
            <a:off x="444117" y="824867"/>
            <a:ext cx="10932292" cy="1077218"/>
          </a:xfrm>
          <a:prstGeom prst="rect">
            <a:avLst/>
          </a:prstGeom>
          <a:noFill/>
        </p:spPr>
        <p:txBody>
          <a:bodyPr wrap="square" rtlCol="0">
            <a:spAutoFit/>
          </a:bodyPr>
          <a:lstStyle/>
          <a:p>
            <a:r>
              <a:rPr lang="ja-JP" altLang="en-US" sz="1600" dirty="0">
                <a:latin typeface="+mn-ea"/>
              </a:rPr>
              <a:t>シートの活用例</a:t>
            </a:r>
            <a:r>
              <a:rPr lang="en-US" altLang="ja-JP" sz="1600" dirty="0">
                <a:latin typeface="+mn-ea"/>
              </a:rPr>
              <a:t>…</a:t>
            </a:r>
            <a:r>
              <a:rPr lang="ja-JP" altLang="en-US" sz="1600" dirty="0">
                <a:latin typeface="+mn-ea"/>
              </a:rPr>
              <a:t>本人の障がい特性と、環境要因のミスマッチが行動障がいを生む。</a:t>
            </a:r>
            <a:endParaRPr lang="en-US" altLang="ja-JP" sz="1600" dirty="0">
              <a:latin typeface="+mn-ea"/>
            </a:endParaRPr>
          </a:p>
          <a:p>
            <a:r>
              <a:rPr lang="ja-JP" altLang="en-US" sz="1600" dirty="0">
                <a:latin typeface="+mn-ea"/>
              </a:rPr>
              <a:t>　　　　　　　　アセスメント情報を元に、本人の障がい特性に合った支援方法を整理する。</a:t>
            </a:r>
            <a:endParaRPr lang="en-US" altLang="ja-JP" sz="1600" dirty="0">
              <a:latin typeface="+mn-ea"/>
            </a:endParaRPr>
          </a:p>
          <a:p>
            <a:r>
              <a:rPr kumimoji="1" lang="ja-JP" altLang="en-US" sz="1600" dirty="0">
                <a:latin typeface="+mn-ea"/>
              </a:rPr>
              <a:t>　　　　　　　　注：以下は、シート活用方法</a:t>
            </a:r>
            <a:r>
              <a:rPr lang="ja-JP" altLang="en-US" sz="1600" dirty="0">
                <a:latin typeface="+mn-ea"/>
              </a:rPr>
              <a:t>の説明であり</a:t>
            </a:r>
            <a:r>
              <a:rPr kumimoji="1" lang="ja-JP" altLang="en-US" sz="1600" dirty="0">
                <a:latin typeface="+mn-ea"/>
              </a:rPr>
              <a:t>、実際の事例とは異なる。また、</a:t>
            </a:r>
            <a:r>
              <a:rPr lang="ja-JP" altLang="en-US" sz="1600" dirty="0">
                <a:latin typeface="+mn-ea"/>
              </a:rPr>
              <a:t>実際の支援にあたって</a:t>
            </a:r>
            <a:endParaRPr lang="en-US" altLang="ja-JP" sz="1600" dirty="0">
              <a:latin typeface="+mn-ea"/>
            </a:endParaRPr>
          </a:p>
          <a:p>
            <a:r>
              <a:rPr lang="ja-JP" altLang="en-US" sz="1600" dirty="0">
                <a:latin typeface="+mn-ea"/>
              </a:rPr>
              <a:t>　　　　　　　　　　は</a:t>
            </a:r>
            <a:r>
              <a:rPr kumimoji="1" lang="ja-JP" altLang="en-US" sz="1600" dirty="0">
                <a:latin typeface="+mn-ea"/>
              </a:rPr>
              <a:t>障がい特性と環境要因について、行動観察、アセスメントシート等から十分に吟味する。</a:t>
            </a:r>
          </a:p>
        </p:txBody>
      </p:sp>
    </p:spTree>
    <p:extLst>
      <p:ext uri="{BB962C8B-B14F-4D97-AF65-F5344CB8AC3E}">
        <p14:creationId xmlns:p14="http://schemas.microsoft.com/office/powerpoint/2010/main" val="3917368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E07954-4246-440F-B3F5-92013ADFE75F}"/>
              </a:ext>
            </a:extLst>
          </p:cNvPr>
          <p:cNvSpPr>
            <a:spLocks noGrp="1"/>
          </p:cNvSpPr>
          <p:nvPr>
            <p:ph type="title"/>
          </p:nvPr>
        </p:nvSpPr>
        <p:spPr>
          <a:xfrm>
            <a:off x="838200" y="365126"/>
            <a:ext cx="10165597" cy="595770"/>
          </a:xfrm>
        </p:spPr>
        <p:txBody>
          <a:bodyPr>
            <a:normAutofit/>
          </a:bodyPr>
          <a:lstStyle/>
          <a:p>
            <a:r>
              <a:rPr kumimoji="1" lang="ja-JP" altLang="en-US" sz="1800" dirty="0">
                <a:latin typeface="+mn-ea"/>
                <a:ea typeface="+mn-ea"/>
              </a:rPr>
              <a:t>（参考）地域課題解決シート</a:t>
            </a:r>
          </a:p>
        </p:txBody>
      </p:sp>
      <p:sp>
        <p:nvSpPr>
          <p:cNvPr id="4" name="スライド番号プレースホルダー 3">
            <a:extLst>
              <a:ext uri="{FF2B5EF4-FFF2-40B4-BE49-F238E27FC236}">
                <a16:creationId xmlns:a16="http://schemas.microsoft.com/office/drawing/2014/main" id="{2695806A-956E-44FD-8315-176D544AD511}"/>
              </a:ext>
            </a:extLst>
          </p:cNvPr>
          <p:cNvSpPr>
            <a:spLocks noGrp="1"/>
          </p:cNvSpPr>
          <p:nvPr>
            <p:ph type="sldNum" sz="quarter" idx="12"/>
          </p:nvPr>
        </p:nvSpPr>
        <p:spPr/>
        <p:txBody>
          <a:bodyPr/>
          <a:lstStyle/>
          <a:p>
            <a:fld id="{97FBB0FB-213D-454E-A9D7-3F4F4199152C}" type="slidenum">
              <a:rPr kumimoji="1" lang="ja-JP" altLang="en-US" smtClean="0">
                <a:latin typeface="+mn-ea"/>
              </a:rPr>
              <a:t>31</a:t>
            </a:fld>
            <a:endParaRPr kumimoji="1" lang="ja-JP" altLang="en-US">
              <a:latin typeface="+mn-ea"/>
            </a:endParaRPr>
          </a:p>
        </p:txBody>
      </p:sp>
      <p:graphicFrame>
        <p:nvGraphicFramePr>
          <p:cNvPr id="7" name="コンテンツ プレースホルダー 6">
            <a:extLst>
              <a:ext uri="{FF2B5EF4-FFF2-40B4-BE49-F238E27FC236}">
                <a16:creationId xmlns:a16="http://schemas.microsoft.com/office/drawing/2014/main" id="{72283C53-9033-4885-87AA-0A416F28B673}"/>
              </a:ext>
            </a:extLst>
          </p:cNvPr>
          <p:cNvGraphicFramePr>
            <a:graphicFrameLocks noGrp="1"/>
          </p:cNvGraphicFramePr>
          <p:nvPr>
            <p:ph idx="1"/>
            <p:extLst>
              <p:ext uri="{D42A27DB-BD31-4B8C-83A1-F6EECF244321}">
                <p14:modId xmlns:p14="http://schemas.microsoft.com/office/powerpoint/2010/main" val="4233530896"/>
              </p:ext>
            </p:extLst>
          </p:nvPr>
        </p:nvGraphicFramePr>
        <p:xfrm>
          <a:off x="1590805" y="1252604"/>
          <a:ext cx="8730656" cy="5336086"/>
        </p:xfrm>
        <a:graphic>
          <a:graphicData uri="http://schemas.openxmlformats.org/drawingml/2006/table">
            <a:tbl>
              <a:tblPr/>
              <a:tblGrid>
                <a:gridCol w="225860">
                  <a:extLst>
                    <a:ext uri="{9D8B030D-6E8A-4147-A177-3AD203B41FA5}">
                      <a16:colId xmlns:a16="http://schemas.microsoft.com/office/drawing/2014/main" val="2741941616"/>
                    </a:ext>
                  </a:extLst>
                </a:gridCol>
                <a:gridCol w="225860">
                  <a:extLst>
                    <a:ext uri="{9D8B030D-6E8A-4147-A177-3AD203B41FA5}">
                      <a16:colId xmlns:a16="http://schemas.microsoft.com/office/drawing/2014/main" val="1350805449"/>
                    </a:ext>
                  </a:extLst>
                </a:gridCol>
                <a:gridCol w="225860">
                  <a:extLst>
                    <a:ext uri="{9D8B030D-6E8A-4147-A177-3AD203B41FA5}">
                      <a16:colId xmlns:a16="http://schemas.microsoft.com/office/drawing/2014/main" val="813853727"/>
                    </a:ext>
                  </a:extLst>
                </a:gridCol>
                <a:gridCol w="225860">
                  <a:extLst>
                    <a:ext uri="{9D8B030D-6E8A-4147-A177-3AD203B41FA5}">
                      <a16:colId xmlns:a16="http://schemas.microsoft.com/office/drawing/2014/main" val="4097467755"/>
                    </a:ext>
                  </a:extLst>
                </a:gridCol>
                <a:gridCol w="225860">
                  <a:extLst>
                    <a:ext uri="{9D8B030D-6E8A-4147-A177-3AD203B41FA5}">
                      <a16:colId xmlns:a16="http://schemas.microsoft.com/office/drawing/2014/main" val="3488989111"/>
                    </a:ext>
                  </a:extLst>
                </a:gridCol>
                <a:gridCol w="225860">
                  <a:extLst>
                    <a:ext uri="{9D8B030D-6E8A-4147-A177-3AD203B41FA5}">
                      <a16:colId xmlns:a16="http://schemas.microsoft.com/office/drawing/2014/main" val="776903896"/>
                    </a:ext>
                  </a:extLst>
                </a:gridCol>
                <a:gridCol w="225860">
                  <a:extLst>
                    <a:ext uri="{9D8B030D-6E8A-4147-A177-3AD203B41FA5}">
                      <a16:colId xmlns:a16="http://schemas.microsoft.com/office/drawing/2014/main" val="1956086127"/>
                    </a:ext>
                  </a:extLst>
                </a:gridCol>
                <a:gridCol w="225860">
                  <a:extLst>
                    <a:ext uri="{9D8B030D-6E8A-4147-A177-3AD203B41FA5}">
                      <a16:colId xmlns:a16="http://schemas.microsoft.com/office/drawing/2014/main" val="2796010938"/>
                    </a:ext>
                  </a:extLst>
                </a:gridCol>
                <a:gridCol w="506238">
                  <a:extLst>
                    <a:ext uri="{9D8B030D-6E8A-4147-A177-3AD203B41FA5}">
                      <a16:colId xmlns:a16="http://schemas.microsoft.com/office/drawing/2014/main" val="202541740"/>
                    </a:ext>
                  </a:extLst>
                </a:gridCol>
                <a:gridCol w="225860">
                  <a:extLst>
                    <a:ext uri="{9D8B030D-6E8A-4147-A177-3AD203B41FA5}">
                      <a16:colId xmlns:a16="http://schemas.microsoft.com/office/drawing/2014/main" val="637806149"/>
                    </a:ext>
                  </a:extLst>
                </a:gridCol>
                <a:gridCol w="225860">
                  <a:extLst>
                    <a:ext uri="{9D8B030D-6E8A-4147-A177-3AD203B41FA5}">
                      <a16:colId xmlns:a16="http://schemas.microsoft.com/office/drawing/2014/main" val="3918857403"/>
                    </a:ext>
                  </a:extLst>
                </a:gridCol>
                <a:gridCol w="225860">
                  <a:extLst>
                    <a:ext uri="{9D8B030D-6E8A-4147-A177-3AD203B41FA5}">
                      <a16:colId xmlns:a16="http://schemas.microsoft.com/office/drawing/2014/main" val="848796910"/>
                    </a:ext>
                  </a:extLst>
                </a:gridCol>
                <a:gridCol w="225860">
                  <a:extLst>
                    <a:ext uri="{9D8B030D-6E8A-4147-A177-3AD203B41FA5}">
                      <a16:colId xmlns:a16="http://schemas.microsoft.com/office/drawing/2014/main" val="1362783733"/>
                    </a:ext>
                  </a:extLst>
                </a:gridCol>
                <a:gridCol w="225860">
                  <a:extLst>
                    <a:ext uri="{9D8B030D-6E8A-4147-A177-3AD203B41FA5}">
                      <a16:colId xmlns:a16="http://schemas.microsoft.com/office/drawing/2014/main" val="3466549742"/>
                    </a:ext>
                  </a:extLst>
                </a:gridCol>
                <a:gridCol w="225860">
                  <a:extLst>
                    <a:ext uri="{9D8B030D-6E8A-4147-A177-3AD203B41FA5}">
                      <a16:colId xmlns:a16="http://schemas.microsoft.com/office/drawing/2014/main" val="3649050703"/>
                    </a:ext>
                  </a:extLst>
                </a:gridCol>
                <a:gridCol w="225860">
                  <a:extLst>
                    <a:ext uri="{9D8B030D-6E8A-4147-A177-3AD203B41FA5}">
                      <a16:colId xmlns:a16="http://schemas.microsoft.com/office/drawing/2014/main" val="1802842752"/>
                    </a:ext>
                  </a:extLst>
                </a:gridCol>
                <a:gridCol w="225860">
                  <a:extLst>
                    <a:ext uri="{9D8B030D-6E8A-4147-A177-3AD203B41FA5}">
                      <a16:colId xmlns:a16="http://schemas.microsoft.com/office/drawing/2014/main" val="622690660"/>
                    </a:ext>
                  </a:extLst>
                </a:gridCol>
                <a:gridCol w="225860">
                  <a:extLst>
                    <a:ext uri="{9D8B030D-6E8A-4147-A177-3AD203B41FA5}">
                      <a16:colId xmlns:a16="http://schemas.microsoft.com/office/drawing/2014/main" val="902787371"/>
                    </a:ext>
                  </a:extLst>
                </a:gridCol>
                <a:gridCol w="225860">
                  <a:extLst>
                    <a:ext uri="{9D8B030D-6E8A-4147-A177-3AD203B41FA5}">
                      <a16:colId xmlns:a16="http://schemas.microsoft.com/office/drawing/2014/main" val="1975858325"/>
                    </a:ext>
                  </a:extLst>
                </a:gridCol>
                <a:gridCol w="225860">
                  <a:extLst>
                    <a:ext uri="{9D8B030D-6E8A-4147-A177-3AD203B41FA5}">
                      <a16:colId xmlns:a16="http://schemas.microsoft.com/office/drawing/2014/main" val="4108119501"/>
                    </a:ext>
                  </a:extLst>
                </a:gridCol>
                <a:gridCol w="101247">
                  <a:extLst>
                    <a:ext uri="{9D8B030D-6E8A-4147-A177-3AD203B41FA5}">
                      <a16:colId xmlns:a16="http://schemas.microsoft.com/office/drawing/2014/main" val="4229413905"/>
                    </a:ext>
                  </a:extLst>
                </a:gridCol>
                <a:gridCol w="225860">
                  <a:extLst>
                    <a:ext uri="{9D8B030D-6E8A-4147-A177-3AD203B41FA5}">
                      <a16:colId xmlns:a16="http://schemas.microsoft.com/office/drawing/2014/main" val="2344960743"/>
                    </a:ext>
                  </a:extLst>
                </a:gridCol>
                <a:gridCol w="225860">
                  <a:extLst>
                    <a:ext uri="{9D8B030D-6E8A-4147-A177-3AD203B41FA5}">
                      <a16:colId xmlns:a16="http://schemas.microsoft.com/office/drawing/2014/main" val="4021352907"/>
                    </a:ext>
                  </a:extLst>
                </a:gridCol>
                <a:gridCol w="225860">
                  <a:extLst>
                    <a:ext uri="{9D8B030D-6E8A-4147-A177-3AD203B41FA5}">
                      <a16:colId xmlns:a16="http://schemas.microsoft.com/office/drawing/2014/main" val="2871050355"/>
                    </a:ext>
                  </a:extLst>
                </a:gridCol>
                <a:gridCol w="225860">
                  <a:extLst>
                    <a:ext uri="{9D8B030D-6E8A-4147-A177-3AD203B41FA5}">
                      <a16:colId xmlns:a16="http://schemas.microsoft.com/office/drawing/2014/main" val="704516791"/>
                    </a:ext>
                  </a:extLst>
                </a:gridCol>
                <a:gridCol w="225860">
                  <a:extLst>
                    <a:ext uri="{9D8B030D-6E8A-4147-A177-3AD203B41FA5}">
                      <a16:colId xmlns:a16="http://schemas.microsoft.com/office/drawing/2014/main" val="2060682517"/>
                    </a:ext>
                  </a:extLst>
                </a:gridCol>
                <a:gridCol w="225860">
                  <a:extLst>
                    <a:ext uri="{9D8B030D-6E8A-4147-A177-3AD203B41FA5}">
                      <a16:colId xmlns:a16="http://schemas.microsoft.com/office/drawing/2014/main" val="3033678032"/>
                    </a:ext>
                  </a:extLst>
                </a:gridCol>
                <a:gridCol w="225860">
                  <a:extLst>
                    <a:ext uri="{9D8B030D-6E8A-4147-A177-3AD203B41FA5}">
                      <a16:colId xmlns:a16="http://schemas.microsoft.com/office/drawing/2014/main" val="1642738617"/>
                    </a:ext>
                  </a:extLst>
                </a:gridCol>
                <a:gridCol w="225860">
                  <a:extLst>
                    <a:ext uri="{9D8B030D-6E8A-4147-A177-3AD203B41FA5}">
                      <a16:colId xmlns:a16="http://schemas.microsoft.com/office/drawing/2014/main" val="2769508972"/>
                    </a:ext>
                  </a:extLst>
                </a:gridCol>
                <a:gridCol w="225860">
                  <a:extLst>
                    <a:ext uri="{9D8B030D-6E8A-4147-A177-3AD203B41FA5}">
                      <a16:colId xmlns:a16="http://schemas.microsoft.com/office/drawing/2014/main" val="3820707423"/>
                    </a:ext>
                  </a:extLst>
                </a:gridCol>
                <a:gridCol w="225860">
                  <a:extLst>
                    <a:ext uri="{9D8B030D-6E8A-4147-A177-3AD203B41FA5}">
                      <a16:colId xmlns:a16="http://schemas.microsoft.com/office/drawing/2014/main" val="2028671108"/>
                    </a:ext>
                  </a:extLst>
                </a:gridCol>
                <a:gridCol w="225860">
                  <a:extLst>
                    <a:ext uri="{9D8B030D-6E8A-4147-A177-3AD203B41FA5}">
                      <a16:colId xmlns:a16="http://schemas.microsoft.com/office/drawing/2014/main" val="3072755272"/>
                    </a:ext>
                  </a:extLst>
                </a:gridCol>
                <a:gridCol w="225860">
                  <a:extLst>
                    <a:ext uri="{9D8B030D-6E8A-4147-A177-3AD203B41FA5}">
                      <a16:colId xmlns:a16="http://schemas.microsoft.com/office/drawing/2014/main" val="2185664798"/>
                    </a:ext>
                  </a:extLst>
                </a:gridCol>
                <a:gridCol w="225860">
                  <a:extLst>
                    <a:ext uri="{9D8B030D-6E8A-4147-A177-3AD203B41FA5}">
                      <a16:colId xmlns:a16="http://schemas.microsoft.com/office/drawing/2014/main" val="1905138570"/>
                    </a:ext>
                  </a:extLst>
                </a:gridCol>
                <a:gridCol w="225860">
                  <a:extLst>
                    <a:ext uri="{9D8B030D-6E8A-4147-A177-3AD203B41FA5}">
                      <a16:colId xmlns:a16="http://schemas.microsoft.com/office/drawing/2014/main" val="2397613003"/>
                    </a:ext>
                  </a:extLst>
                </a:gridCol>
                <a:gridCol w="669791">
                  <a:extLst>
                    <a:ext uri="{9D8B030D-6E8A-4147-A177-3AD203B41FA5}">
                      <a16:colId xmlns:a16="http://schemas.microsoft.com/office/drawing/2014/main" val="3621234276"/>
                    </a:ext>
                  </a:extLst>
                </a:gridCol>
              </a:tblGrid>
              <a:tr h="189869">
                <a:tc gridSpan="36">
                  <a:txBody>
                    <a:bodyPr/>
                    <a:lstStyle/>
                    <a:p>
                      <a:pPr algn="ctr" fontAlgn="ctr"/>
                      <a:r>
                        <a:rPr lang="ja-JP" altLang="en-US" sz="700" b="1" i="0" u="none" strike="noStrike">
                          <a:effectLst/>
                          <a:latin typeface="Meiryo UI" panose="020B0604030504040204" pitchFamily="50" charset="-128"/>
                          <a:ea typeface="Meiryo UI" panose="020B0604030504040204" pitchFamily="50" charset="-128"/>
                        </a:rPr>
                        <a:t>地域課題協議シート</a:t>
                      </a:r>
                    </a:p>
                  </a:txBody>
                  <a:tcPr marL="5839" marR="5839" marT="5839"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673002"/>
                  </a:ext>
                </a:extLst>
              </a:tr>
              <a:tr h="264008">
                <a:tc gridSpan="6">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協議参加者の所属と氏名；</a:t>
                      </a:r>
                    </a:p>
                  </a:txBody>
                  <a:tcPr marL="5839" marR="5839" marT="5839"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0">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令和</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年</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1"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月</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日</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51921242"/>
                  </a:ext>
                </a:extLst>
              </a:tr>
              <a:tr h="168772">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6343379"/>
                  </a:ext>
                </a:extLst>
              </a:tr>
              <a:tr h="203933">
                <a:tc gridSpan="9">
                  <a:txBody>
                    <a:bodyPr/>
                    <a:lstStyle/>
                    <a:p>
                      <a:pPr algn="ctr" fontAlgn="ctr"/>
                      <a:r>
                        <a:rPr lang="ja-JP" altLang="en-US" sz="700" b="1" i="0" u="none" strike="noStrike">
                          <a:effectLst/>
                          <a:latin typeface="Meiryo UI" panose="020B0604030504040204" pitchFamily="50" charset="-128"/>
                          <a:ea typeface="Meiryo UI" panose="020B0604030504040204" pitchFamily="50" charset="-128"/>
                        </a:rPr>
                        <a:t>①事例概要</a:t>
                      </a:r>
                    </a:p>
                  </a:txBody>
                  <a:tcPr marL="5839" marR="5839" marT="5839"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700" b="1" i="0" u="none" strike="noStrike">
                          <a:effectLst/>
                          <a:latin typeface="Meiryo UI" panose="020B0604030504040204" pitchFamily="50" charset="-128"/>
                          <a:ea typeface="Meiryo UI" panose="020B0604030504040204" pitchFamily="50" charset="-128"/>
                        </a:rPr>
                        <a:t>②支援概要</a:t>
                      </a:r>
                    </a:p>
                  </a:txBody>
                  <a:tcPr marL="5839" marR="5839" marT="5839"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700" b="1" i="0" u="none" strike="noStrike">
                          <a:effectLst/>
                          <a:latin typeface="Meiryo UI" panose="020B0604030504040204" pitchFamily="50" charset="-128"/>
                          <a:ea typeface="Meiryo UI" panose="020B0604030504040204" pitchFamily="50" charset="-128"/>
                        </a:rPr>
                        <a:t>③解決した課題と残った課題</a:t>
                      </a:r>
                    </a:p>
                  </a:txBody>
                  <a:tcPr marL="5839" marR="5839" marT="58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700" b="1" i="0" u="none" strike="noStrike">
                          <a:effectLst/>
                          <a:latin typeface="Meiryo UI" panose="020B0604030504040204" pitchFamily="50" charset="-128"/>
                          <a:ea typeface="Meiryo UI" panose="020B0604030504040204" pitchFamily="50" charset="-128"/>
                        </a:rPr>
                        <a:t>④認定された地域課題</a:t>
                      </a:r>
                    </a:p>
                  </a:txBody>
                  <a:tcPr marL="5839" marR="5839" marT="58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97005696"/>
                  </a:ext>
                </a:extLst>
              </a:tr>
              <a:tr h="407867">
                <a:tc rowSpan="2" gridSpan="9">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テーマ</a:t>
                      </a:r>
                      <a:r>
                        <a:rPr lang="en-US" altLang="ja-JP" sz="700" b="0" i="0" u="none" strike="noStrike">
                          <a:effectLst/>
                          <a:latin typeface="Meiryo UI" panose="020B0604030504040204" pitchFamily="50" charset="-128"/>
                          <a:ea typeface="Meiryo UI" panose="020B0604030504040204" pitchFamily="50" charset="-128"/>
                        </a:rPr>
                        <a:t>(</a:t>
                      </a:r>
                      <a:r>
                        <a:rPr lang="ja-JP" altLang="en-US" sz="700" b="0" i="0" u="none" strike="noStrike">
                          <a:solidFill>
                            <a:srgbClr val="FF0000"/>
                          </a:solidFill>
                          <a:effectLst/>
                          <a:latin typeface="Meiryo UI" panose="020B0604030504040204" pitchFamily="50" charset="-128"/>
                          <a:ea typeface="Meiryo UI" panose="020B0604030504040204" pitchFamily="50" charset="-128"/>
                        </a:rPr>
                        <a:t> 　　　  </a:t>
                      </a:r>
                      <a:r>
                        <a:rPr lang="en-US" altLang="ja-JP" sz="700" b="0" i="0" u="none" strike="noStrike">
                          <a:effectLst/>
                          <a:latin typeface="Meiryo UI" panose="020B0604030504040204" pitchFamily="50" charset="-128"/>
                          <a:ea typeface="Meiryo UI" panose="020B0604030504040204" pitchFamily="50" charset="-128"/>
                        </a:rPr>
                        <a:t>)</a:t>
                      </a:r>
                      <a:br>
                        <a:rPr lang="en-US" altLang="ja-JP" sz="700" b="0" i="0" u="none" strike="noStrike">
                          <a:effectLst/>
                          <a:latin typeface="Meiryo UI" panose="020B0604030504040204" pitchFamily="50" charset="-128"/>
                          <a:ea typeface="Meiryo UI" panose="020B0604030504040204" pitchFamily="50" charset="-128"/>
                        </a:rPr>
                      </a:br>
                      <a:r>
                        <a:rPr lang="ja-JP" altLang="en-US" sz="700" b="0" i="0" u="none" strike="noStrike">
                          <a:effectLst/>
                          <a:latin typeface="Meiryo UI" panose="020B0604030504040204" pitchFamily="50" charset="-128"/>
                          <a:ea typeface="Meiryo UI" panose="020B0604030504040204" pitchFamily="50" charset="-128"/>
                        </a:rPr>
                        <a:t>障がい種別</a:t>
                      </a:r>
                      <a:r>
                        <a:rPr lang="en-US" altLang="ja-JP" sz="700" b="0" i="0" u="none" strike="noStrike">
                          <a:effectLst/>
                          <a:latin typeface="Meiryo UI" panose="020B0604030504040204" pitchFamily="50" charset="-128"/>
                          <a:ea typeface="Meiryo UI" panose="020B0604030504040204" pitchFamily="50" charset="-128"/>
                        </a:rPr>
                        <a:t>( </a:t>
                      </a:r>
                      <a:r>
                        <a:rPr lang="ja-JP" altLang="en-US" sz="700" b="0" i="0" u="none" strike="noStrike">
                          <a:effectLst/>
                          <a:latin typeface="Meiryo UI" panose="020B0604030504040204" pitchFamily="50" charset="-128"/>
                          <a:ea typeface="Meiryo UI" panose="020B0604030504040204" pitchFamily="50" charset="-128"/>
                        </a:rPr>
                        <a:t>知的  </a:t>
                      </a:r>
                      <a:r>
                        <a:rPr lang="en-US" altLang="ja-JP" sz="700" b="0" i="0" u="none" strike="noStrike">
                          <a:effectLst/>
                          <a:latin typeface="Meiryo UI" panose="020B0604030504040204" pitchFamily="50" charset="-128"/>
                          <a:ea typeface="Meiryo UI" panose="020B0604030504040204" pitchFamily="50" charset="-128"/>
                        </a:rPr>
                        <a:t>) </a:t>
                      </a:r>
                      <a:r>
                        <a:rPr lang="ja-JP" altLang="en-US" sz="700" b="0" i="0" u="none" strike="noStrike">
                          <a:effectLst/>
                          <a:latin typeface="Meiryo UI" panose="020B0604030504040204" pitchFamily="50" charset="-128"/>
                          <a:ea typeface="Meiryo UI" panose="020B0604030504040204" pitchFamily="50" charset="-128"/>
                        </a:rPr>
                        <a:t>　</a:t>
                      </a:r>
                      <a:br>
                        <a:rPr lang="ja-JP" altLang="en-US" sz="700" b="0" i="0" u="none" strike="noStrike">
                          <a:effectLst/>
                          <a:latin typeface="Meiryo UI" panose="020B0604030504040204" pitchFamily="50" charset="-128"/>
                          <a:ea typeface="Meiryo UI" panose="020B0604030504040204" pitchFamily="50" charset="-128"/>
                        </a:rPr>
                      </a:br>
                      <a:r>
                        <a:rPr lang="ja-JP" altLang="en-US" sz="700" b="0" i="0" u="none" strike="noStrike">
                          <a:effectLst/>
                          <a:latin typeface="Meiryo UI" panose="020B0604030504040204" pitchFamily="50" charset="-128"/>
                          <a:ea typeface="Meiryo UI" panose="020B0604030504040204" pitchFamily="50" charset="-128"/>
                        </a:rPr>
                        <a:t>年齢</a:t>
                      </a:r>
                      <a:r>
                        <a:rPr lang="en-US" altLang="ja-JP" sz="700" b="0" i="0" u="none" strike="noStrike">
                          <a:effectLst/>
                          <a:latin typeface="Meiryo UI" panose="020B0604030504040204" pitchFamily="50" charset="-128"/>
                          <a:ea typeface="Meiryo UI" panose="020B0604030504040204" pitchFamily="50" charset="-128"/>
                        </a:rPr>
                        <a:t>(</a:t>
                      </a:r>
                      <a:r>
                        <a:rPr lang="ja-JP" altLang="en-US" sz="700" b="0" i="0" u="none" strike="noStrike">
                          <a:effectLst/>
                          <a:latin typeface="Meiryo UI" panose="020B0604030504040204" pitchFamily="50" charset="-128"/>
                          <a:ea typeface="Meiryo UI" panose="020B0604030504040204" pitchFamily="50" charset="-128"/>
                        </a:rPr>
                        <a:t>　歳</a:t>
                      </a:r>
                      <a:r>
                        <a:rPr lang="en-US" altLang="ja-JP" sz="700" b="0" i="0" u="none" strike="noStrike">
                          <a:effectLst/>
                          <a:latin typeface="Meiryo UI" panose="020B0604030504040204" pitchFamily="50" charset="-128"/>
                          <a:ea typeface="Meiryo UI" panose="020B0604030504040204" pitchFamily="50" charset="-128"/>
                        </a:rPr>
                        <a:t>)</a:t>
                      </a:r>
                    </a:p>
                  </a:txBody>
                  <a:tcPr marL="5839" marR="5839" marT="5839"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3" gridSpan="12">
                  <a:txBody>
                    <a:bodyPr/>
                    <a:lstStyle/>
                    <a:p>
                      <a:pPr algn="l" fontAlgn="t"/>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5839" marR="5839" marT="5839" marB="0">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gridSpan="8">
                  <a:txBody>
                    <a:bodyPr/>
                    <a:lstStyle/>
                    <a:p>
                      <a:pPr algn="l" fontAlgn="t"/>
                      <a:r>
                        <a:rPr lang="ja-JP" altLang="en-US" sz="700" b="1" i="0" u="none" strike="noStrike">
                          <a:effectLst/>
                          <a:latin typeface="Meiryo UI" panose="020B0604030504040204" pitchFamily="50" charset="-128"/>
                          <a:ea typeface="Meiryo UI" panose="020B0604030504040204" pitchFamily="50" charset="-128"/>
                        </a:rPr>
                        <a:t>★解決した課題</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★残った課題</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endParaRPr lang="ja-JP" altLang="en-US" sz="700" b="1" i="0" u="none" strike="noStrike">
                        <a:effectLst/>
                        <a:latin typeface="Meiryo UI" panose="020B0604030504040204" pitchFamily="50" charset="-128"/>
                        <a:ea typeface="Meiryo UI" panose="020B0604030504040204" pitchFamily="50" charset="-128"/>
                      </a:endParaRPr>
                    </a:p>
                  </a:txBody>
                  <a:tcPr marL="5839" marR="5839" marT="583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gridSpan="7">
                  <a:txBody>
                    <a:bodyPr/>
                    <a:lstStyle/>
                    <a:p>
                      <a:pPr algn="l" fontAlgn="ctr"/>
                      <a:r>
                        <a:rPr lang="ja-JP" altLang="en-US" sz="600" b="1" i="0" u="none" strike="noStrike">
                          <a:effectLst/>
                          <a:latin typeface="Meiryo UI" panose="020B0604030504040204" pitchFamily="50" charset="-128"/>
                          <a:ea typeface="Meiryo UI" panose="020B0604030504040204" pitchFamily="50" charset="-128"/>
                        </a:rPr>
                        <a:t>　</a:t>
                      </a:r>
                    </a:p>
                  </a:txBody>
                  <a:tcPr marL="5839" marR="5839" marT="58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48520794"/>
                  </a:ext>
                </a:extLst>
              </a:tr>
              <a:tr h="267223">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2"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7">
                  <a:txBody>
                    <a:bodyPr/>
                    <a:lstStyle/>
                    <a:p>
                      <a:pPr algn="l" fontAlgn="ctr"/>
                      <a:r>
                        <a:rPr lang="ja-JP" altLang="en-US" sz="700" b="1" i="0" u="none" strike="noStrike">
                          <a:effectLst/>
                          <a:latin typeface="Meiryo UI" panose="020B0604030504040204" pitchFamily="50" charset="-128"/>
                          <a:ea typeface="Meiryo UI" panose="020B0604030504040204" pitchFamily="50" charset="-128"/>
                        </a:rPr>
                        <a:t>⑤解決するための方法案</a:t>
                      </a:r>
                    </a:p>
                  </a:txBody>
                  <a:tcPr marL="5839" marR="5839" marT="58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42641598"/>
                  </a:ext>
                </a:extLst>
              </a:tr>
              <a:tr h="3834414">
                <a:tc gridSpan="9">
                  <a:txBody>
                    <a:bodyPr/>
                    <a:lstStyle/>
                    <a:p>
                      <a:pPr algn="l" fontAlgn="t"/>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5839" marR="5839" marT="5839" marB="0">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7">
                  <a:txBody>
                    <a:bodyPr/>
                    <a:lstStyle/>
                    <a:p>
                      <a:pPr algn="l" fontAlgn="t"/>
                      <a:r>
                        <a:rPr lang="ja-JP" altLang="en-US" sz="600" b="0" i="0" u="none" strike="noStrike" dirty="0">
                          <a:solidFill>
                            <a:srgbClr val="FF0000"/>
                          </a:solidFill>
                          <a:effectLst/>
                          <a:latin typeface="Meiryo UI" panose="020B0604030504040204" pitchFamily="50" charset="-128"/>
                          <a:ea typeface="Meiryo UI" panose="020B0604030504040204" pitchFamily="50" charset="-128"/>
                        </a:rPr>
                        <a:t>　</a:t>
                      </a:r>
                    </a:p>
                  </a:txBody>
                  <a:tcPr marL="5839" marR="5839" marT="583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97398136"/>
                  </a:ext>
                </a:extLst>
              </a:tr>
            </a:tbl>
          </a:graphicData>
        </a:graphic>
      </p:graphicFrame>
    </p:spTree>
    <p:extLst>
      <p:ext uri="{BB962C8B-B14F-4D97-AF65-F5344CB8AC3E}">
        <p14:creationId xmlns:p14="http://schemas.microsoft.com/office/powerpoint/2010/main" val="2044831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E07954-4246-440F-B3F5-92013ADFE75F}"/>
              </a:ext>
            </a:extLst>
          </p:cNvPr>
          <p:cNvSpPr>
            <a:spLocks noGrp="1"/>
          </p:cNvSpPr>
          <p:nvPr>
            <p:ph type="title"/>
          </p:nvPr>
        </p:nvSpPr>
        <p:spPr>
          <a:xfrm>
            <a:off x="838200" y="365126"/>
            <a:ext cx="10165597" cy="595770"/>
          </a:xfrm>
        </p:spPr>
        <p:txBody>
          <a:bodyPr>
            <a:normAutofit/>
          </a:bodyPr>
          <a:lstStyle/>
          <a:p>
            <a:r>
              <a:rPr kumimoji="1" lang="ja-JP" altLang="en-US" sz="1800" dirty="0">
                <a:latin typeface="+mn-ea"/>
                <a:ea typeface="+mn-ea"/>
              </a:rPr>
              <a:t>（参考）</a:t>
            </a:r>
            <a:r>
              <a:rPr lang="ja-JP" altLang="en-US" sz="1800" dirty="0">
                <a:latin typeface="+mn-ea"/>
                <a:ea typeface="+mn-ea"/>
              </a:rPr>
              <a:t>アクションプラン</a:t>
            </a:r>
            <a:r>
              <a:rPr kumimoji="1" lang="ja-JP" altLang="en-US" sz="1800" dirty="0">
                <a:latin typeface="+mn-ea"/>
                <a:ea typeface="+mn-ea"/>
              </a:rPr>
              <a:t>シート</a:t>
            </a:r>
          </a:p>
        </p:txBody>
      </p:sp>
      <p:sp>
        <p:nvSpPr>
          <p:cNvPr id="4" name="スライド番号プレースホルダー 3">
            <a:extLst>
              <a:ext uri="{FF2B5EF4-FFF2-40B4-BE49-F238E27FC236}">
                <a16:creationId xmlns:a16="http://schemas.microsoft.com/office/drawing/2014/main" id="{2695806A-956E-44FD-8315-176D544AD511}"/>
              </a:ext>
            </a:extLst>
          </p:cNvPr>
          <p:cNvSpPr>
            <a:spLocks noGrp="1"/>
          </p:cNvSpPr>
          <p:nvPr>
            <p:ph type="sldNum" sz="quarter" idx="12"/>
          </p:nvPr>
        </p:nvSpPr>
        <p:spPr/>
        <p:txBody>
          <a:bodyPr/>
          <a:lstStyle/>
          <a:p>
            <a:fld id="{97FBB0FB-213D-454E-A9D7-3F4F4199152C}" type="slidenum">
              <a:rPr kumimoji="1" lang="ja-JP" altLang="en-US" smtClean="0">
                <a:latin typeface="+mn-ea"/>
              </a:rPr>
              <a:t>32</a:t>
            </a:fld>
            <a:endParaRPr kumimoji="1" lang="ja-JP" altLang="en-US">
              <a:latin typeface="+mn-ea"/>
            </a:endParaRPr>
          </a:p>
        </p:txBody>
      </p:sp>
      <p:graphicFrame>
        <p:nvGraphicFramePr>
          <p:cNvPr id="10" name="コンテンツ プレースホルダー 9">
            <a:extLst>
              <a:ext uri="{FF2B5EF4-FFF2-40B4-BE49-F238E27FC236}">
                <a16:creationId xmlns:a16="http://schemas.microsoft.com/office/drawing/2014/main" id="{87CEDE4B-8ED7-4416-B0D1-E3F29BA4F7C2}"/>
              </a:ext>
            </a:extLst>
          </p:cNvPr>
          <p:cNvGraphicFramePr>
            <a:graphicFrameLocks noGrp="1"/>
          </p:cNvGraphicFramePr>
          <p:nvPr>
            <p:ph idx="1"/>
            <p:extLst>
              <p:ext uri="{D42A27DB-BD31-4B8C-83A1-F6EECF244321}">
                <p14:modId xmlns:p14="http://schemas.microsoft.com/office/powerpoint/2010/main" val="1207505070"/>
              </p:ext>
            </p:extLst>
          </p:nvPr>
        </p:nvGraphicFramePr>
        <p:xfrm>
          <a:off x="1365337" y="1277654"/>
          <a:ext cx="9269264" cy="5215219"/>
        </p:xfrm>
        <a:graphic>
          <a:graphicData uri="http://schemas.openxmlformats.org/drawingml/2006/table">
            <a:tbl>
              <a:tblPr/>
              <a:tblGrid>
                <a:gridCol w="915483">
                  <a:extLst>
                    <a:ext uri="{9D8B030D-6E8A-4147-A177-3AD203B41FA5}">
                      <a16:colId xmlns:a16="http://schemas.microsoft.com/office/drawing/2014/main" val="1360876837"/>
                    </a:ext>
                  </a:extLst>
                </a:gridCol>
                <a:gridCol w="1029917">
                  <a:extLst>
                    <a:ext uri="{9D8B030D-6E8A-4147-A177-3AD203B41FA5}">
                      <a16:colId xmlns:a16="http://schemas.microsoft.com/office/drawing/2014/main" val="1421088819"/>
                    </a:ext>
                  </a:extLst>
                </a:gridCol>
                <a:gridCol w="915483">
                  <a:extLst>
                    <a:ext uri="{9D8B030D-6E8A-4147-A177-3AD203B41FA5}">
                      <a16:colId xmlns:a16="http://schemas.microsoft.com/office/drawing/2014/main" val="702921773"/>
                    </a:ext>
                  </a:extLst>
                </a:gridCol>
                <a:gridCol w="915483">
                  <a:extLst>
                    <a:ext uri="{9D8B030D-6E8A-4147-A177-3AD203B41FA5}">
                      <a16:colId xmlns:a16="http://schemas.microsoft.com/office/drawing/2014/main" val="1062526790"/>
                    </a:ext>
                  </a:extLst>
                </a:gridCol>
                <a:gridCol w="915483">
                  <a:extLst>
                    <a:ext uri="{9D8B030D-6E8A-4147-A177-3AD203B41FA5}">
                      <a16:colId xmlns:a16="http://schemas.microsoft.com/office/drawing/2014/main" val="2119886201"/>
                    </a:ext>
                  </a:extLst>
                </a:gridCol>
                <a:gridCol w="915483">
                  <a:extLst>
                    <a:ext uri="{9D8B030D-6E8A-4147-A177-3AD203B41FA5}">
                      <a16:colId xmlns:a16="http://schemas.microsoft.com/office/drawing/2014/main" val="413549031"/>
                    </a:ext>
                  </a:extLst>
                </a:gridCol>
                <a:gridCol w="915483">
                  <a:extLst>
                    <a:ext uri="{9D8B030D-6E8A-4147-A177-3AD203B41FA5}">
                      <a16:colId xmlns:a16="http://schemas.microsoft.com/office/drawing/2014/main" val="2022761858"/>
                    </a:ext>
                  </a:extLst>
                </a:gridCol>
                <a:gridCol w="915483">
                  <a:extLst>
                    <a:ext uri="{9D8B030D-6E8A-4147-A177-3AD203B41FA5}">
                      <a16:colId xmlns:a16="http://schemas.microsoft.com/office/drawing/2014/main" val="1041665686"/>
                    </a:ext>
                  </a:extLst>
                </a:gridCol>
                <a:gridCol w="915483">
                  <a:extLst>
                    <a:ext uri="{9D8B030D-6E8A-4147-A177-3AD203B41FA5}">
                      <a16:colId xmlns:a16="http://schemas.microsoft.com/office/drawing/2014/main" val="736266179"/>
                    </a:ext>
                  </a:extLst>
                </a:gridCol>
                <a:gridCol w="915483">
                  <a:extLst>
                    <a:ext uri="{9D8B030D-6E8A-4147-A177-3AD203B41FA5}">
                      <a16:colId xmlns:a16="http://schemas.microsoft.com/office/drawing/2014/main" val="365864841"/>
                    </a:ext>
                  </a:extLst>
                </a:gridCol>
              </a:tblGrid>
              <a:tr h="277815">
                <a:tc gridSpan="3">
                  <a:txBody>
                    <a:bodyPr/>
                    <a:lstStyle/>
                    <a:p>
                      <a:pPr algn="l" fontAlgn="ctr"/>
                      <a:r>
                        <a:rPr lang="ja-JP" altLang="en-US" sz="1100" b="0" i="0" u="none" strike="noStrike" dirty="0">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2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924651138"/>
                  </a:ext>
                </a:extLst>
              </a:tr>
              <a:tr h="255810">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rowSpan="2" gridSpan="8">
                  <a:txBody>
                    <a:bodyPr/>
                    <a:lstStyle/>
                    <a:p>
                      <a:pPr algn="ctr" fontAlgn="ctr"/>
                      <a:r>
                        <a:rPr lang="ja-JP" altLang="en-US" sz="2000" b="0" i="0" u="none" strike="noStrike" dirty="0">
                          <a:solidFill>
                            <a:srgbClr val="000000"/>
                          </a:solidFill>
                          <a:effectLst/>
                          <a:latin typeface="+mn-ea"/>
                          <a:ea typeface="+mn-ea"/>
                        </a:rPr>
                        <a:t>アクションプランシート</a:t>
                      </a:r>
                    </a:p>
                  </a:txBody>
                  <a:tcPr marL="9525" marR="9525" marT="9525" marB="0" anchor="ctr">
                    <a:lnL>
                      <a:noFill/>
                    </a:lnL>
                    <a:lnR>
                      <a:noFill/>
                    </a:lnR>
                    <a:lnT>
                      <a:noFill/>
                    </a:lnT>
                    <a:lnB>
                      <a:noFill/>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577020362"/>
                  </a:ext>
                </a:extLst>
              </a:tr>
              <a:tr h="255810">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2523781774"/>
                  </a:ext>
                </a:extLst>
              </a:tr>
              <a:tr h="453856">
                <a:tc>
                  <a:txBody>
                    <a:bodyPr/>
                    <a:lstStyle/>
                    <a:p>
                      <a:pPr algn="l" fontAlgn="ctr"/>
                      <a:r>
                        <a:rPr lang="ja-JP" altLang="en-US" sz="1100" b="0" i="0" u="none" strike="noStrike" dirty="0">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099831757"/>
                  </a:ext>
                </a:extLst>
              </a:tr>
              <a:tr h="453856">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gridSpan="4">
                  <a:txBody>
                    <a:bodyPr/>
                    <a:lstStyle/>
                    <a:p>
                      <a:pPr algn="l" fontAlgn="ctr"/>
                      <a:r>
                        <a:rPr lang="zh-TW" altLang="en-US" sz="1200" b="0" i="0" u="none" strike="noStrike">
                          <a:solidFill>
                            <a:srgbClr val="000000"/>
                          </a:solidFill>
                          <a:effectLst/>
                          <a:latin typeface="+mn-ea"/>
                          <a:ea typeface="+mn-ea"/>
                        </a:rPr>
                        <a:t>事業所名　　　［　　　　　　　　　　　　　　］</a:t>
                      </a:r>
                    </a:p>
                  </a:txBody>
                  <a:tcPr marL="9525" marR="9525" marT="9525"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62267454"/>
                  </a:ext>
                </a:extLst>
              </a:tr>
              <a:tr h="277815">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4">
                  <a:txBody>
                    <a:bodyPr/>
                    <a:lstStyle/>
                    <a:p>
                      <a:pPr algn="l" fontAlgn="ctr"/>
                      <a:r>
                        <a:rPr lang="zh-TW" altLang="en-US" sz="1200" b="0" i="0" u="none" strike="noStrike">
                          <a:solidFill>
                            <a:srgbClr val="000000"/>
                          </a:solidFill>
                          <a:effectLst/>
                          <a:latin typeface="+mn-ea"/>
                          <a:ea typeface="+mn-ea"/>
                        </a:rPr>
                        <a:t>受講者氏名 　［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637949"/>
                  </a:ext>
                </a:extLst>
              </a:tr>
              <a:tr h="365835">
                <a:tc gridSpan="10">
                  <a:txBody>
                    <a:bodyPr/>
                    <a:lstStyle/>
                    <a:p>
                      <a:pPr algn="l" fontAlgn="ctr"/>
                      <a:r>
                        <a:rPr lang="ja-JP" altLang="en-US" sz="1600" b="0" i="0" u="none" strike="noStrike" dirty="0">
                          <a:solidFill>
                            <a:srgbClr val="000000"/>
                          </a:solidFill>
                          <a:effectLst/>
                          <a:latin typeface="+mn-ea"/>
                          <a:ea typeface="+mn-ea"/>
                        </a:rPr>
                        <a:t>自身が何ができるか考えます</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64537935"/>
                  </a:ext>
                </a:extLst>
              </a:tr>
              <a:tr h="255810">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7233781"/>
                  </a:ext>
                </a:extLst>
              </a:tr>
              <a:tr h="629897">
                <a:tc gridSpan="2">
                  <a:txBody>
                    <a:bodyPr/>
                    <a:lstStyle/>
                    <a:p>
                      <a:pPr algn="ctr" fontAlgn="ctr"/>
                      <a:r>
                        <a:rPr lang="ja-JP" altLang="en-US" sz="1400" b="0" i="0" u="none" strike="noStrike">
                          <a:solidFill>
                            <a:srgbClr val="000000"/>
                          </a:solidFill>
                          <a:effectLst/>
                          <a:latin typeface="+mn-ea"/>
                          <a:ea typeface="+mn-ea"/>
                        </a:rPr>
                        <a:t>目標</a:t>
                      </a:r>
                      <a:br>
                        <a:rPr lang="ja-JP" altLang="en-US" sz="1400" b="0" i="0" u="none" strike="noStrike">
                          <a:solidFill>
                            <a:srgbClr val="000000"/>
                          </a:solidFill>
                          <a:effectLst/>
                          <a:latin typeface="+mn-ea"/>
                          <a:ea typeface="+mn-ea"/>
                        </a:rPr>
                      </a:br>
                      <a:r>
                        <a:rPr lang="ja-JP" altLang="en-US" sz="1400" b="0" i="0" u="none" strike="noStrike">
                          <a:solidFill>
                            <a:srgbClr val="000000"/>
                          </a:solidFill>
                          <a:effectLst/>
                          <a:latin typeface="+mn-ea"/>
                          <a:ea typeface="+mn-ea"/>
                        </a:rPr>
                        <a:t>（地域ビジョン）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t"/>
                      <a:r>
                        <a:rPr lang="ja-JP" altLang="en-US" sz="1100" b="0" i="0" u="none" strike="noStrike">
                          <a:solidFill>
                            <a:srgbClr val="FF0000"/>
                          </a:solidFill>
                          <a:effectLst/>
                          <a:latin typeface="+mn-ea"/>
                          <a:ea typeface="+mn-ea"/>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0673144"/>
                  </a:ext>
                </a:extLst>
              </a:tr>
              <a:tr h="261311">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950728659"/>
                  </a:ext>
                </a:extLst>
              </a:tr>
              <a:tr h="255810">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634612568"/>
                  </a:ext>
                </a:extLst>
              </a:tr>
              <a:tr h="255810">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mn-ea"/>
                          <a:ea typeface="+mn-ea"/>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3393216"/>
                  </a:ext>
                </a:extLst>
              </a:tr>
              <a:tr h="629897">
                <a:tc gridSpan="2">
                  <a:txBody>
                    <a:bodyPr/>
                    <a:lstStyle/>
                    <a:p>
                      <a:pPr algn="ctr" fontAlgn="ctr"/>
                      <a:r>
                        <a:rPr lang="ja-JP" altLang="en-US" sz="1400" b="0" i="0" u="none" strike="noStrike">
                          <a:solidFill>
                            <a:srgbClr val="000000"/>
                          </a:solidFill>
                          <a:effectLst/>
                          <a:latin typeface="+mn-ea"/>
                          <a:ea typeface="+mn-ea"/>
                        </a:rPr>
                        <a:t>現状分析</a:t>
                      </a:r>
                      <a:br>
                        <a:rPr lang="ja-JP" altLang="en-US" sz="1400" b="0" i="0" u="none" strike="noStrike">
                          <a:solidFill>
                            <a:srgbClr val="000000"/>
                          </a:solidFill>
                          <a:effectLst/>
                          <a:latin typeface="+mn-ea"/>
                          <a:ea typeface="+mn-ea"/>
                        </a:rPr>
                      </a:br>
                      <a:r>
                        <a:rPr lang="ja-JP" altLang="en-US" sz="1400" b="0" i="0" u="none" strike="noStrike">
                          <a:solidFill>
                            <a:srgbClr val="000000"/>
                          </a:solidFill>
                          <a:effectLst/>
                          <a:latin typeface="+mn-ea"/>
                          <a:ea typeface="+mn-ea"/>
                        </a:rPr>
                        <a:t>（気付き）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t"/>
                      <a:r>
                        <a:rPr lang="ja-JP" altLang="en-US" sz="1100" b="0" i="0" u="none" strike="noStrike">
                          <a:solidFill>
                            <a:srgbClr val="FF0000"/>
                          </a:solidFill>
                          <a:effectLst/>
                          <a:latin typeface="+mn-ea"/>
                          <a:ea typeface="+mn-ea"/>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07794946"/>
                  </a:ext>
                </a:extLst>
              </a:tr>
              <a:tr h="585887">
                <a:tc gridSpan="2">
                  <a:txBody>
                    <a:bodyPr/>
                    <a:lstStyle/>
                    <a:p>
                      <a:pPr algn="ctr" fontAlgn="ctr"/>
                      <a:r>
                        <a:rPr lang="ja-JP" altLang="en-US" sz="1000" b="0" i="0" u="none" strike="noStrike">
                          <a:solidFill>
                            <a:srgbClr val="000000"/>
                          </a:solidFill>
                          <a:effectLst/>
                          <a:latin typeface="+mn-ea"/>
                          <a:ea typeface="+mn-ea"/>
                        </a:rPr>
                        <a:t>（地域において自分が）</a:t>
                      </a:r>
                      <a:r>
                        <a:rPr lang="ja-JP" altLang="en-US" sz="1200" b="0" i="0" u="none" strike="noStrike">
                          <a:solidFill>
                            <a:srgbClr val="000000"/>
                          </a:solidFill>
                          <a:effectLst/>
                          <a:latin typeface="+mn-ea"/>
                          <a:ea typeface="+mn-ea"/>
                        </a:rPr>
                        <a:t/>
                      </a:r>
                      <a:br>
                        <a:rPr lang="ja-JP" altLang="en-US" sz="1200" b="0" i="0" u="none" strike="noStrike">
                          <a:solidFill>
                            <a:srgbClr val="000000"/>
                          </a:solidFill>
                          <a:effectLst/>
                          <a:latin typeface="+mn-ea"/>
                          <a:ea typeface="+mn-ea"/>
                        </a:rPr>
                      </a:br>
                      <a:r>
                        <a:rPr lang="ja-JP" altLang="en-US" sz="1600" b="0" i="0" u="none" strike="noStrike">
                          <a:solidFill>
                            <a:srgbClr val="000000"/>
                          </a:solidFill>
                          <a:effectLst/>
                          <a:latin typeface="+mn-ea"/>
                          <a:ea typeface="+mn-ea"/>
                        </a:rPr>
                        <a:t>できること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t"/>
                      <a:r>
                        <a:rPr lang="ja-JP" altLang="en-US" sz="1100" b="0" i="0" u="none" strike="noStrike" dirty="0">
                          <a:solidFill>
                            <a:srgbClr val="FF0000"/>
                          </a:solidFill>
                          <a:effectLst/>
                          <a:latin typeface="+mn-ea"/>
                          <a:ea typeface="+mn-ea"/>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15700848"/>
                  </a:ext>
                </a:extLst>
              </a:tr>
            </a:tbl>
          </a:graphicData>
        </a:graphic>
      </p:graphicFrame>
      <p:sp>
        <p:nvSpPr>
          <p:cNvPr id="11" name="矢印: 上 10">
            <a:extLst>
              <a:ext uri="{FF2B5EF4-FFF2-40B4-BE49-F238E27FC236}">
                <a16:creationId xmlns:a16="http://schemas.microsoft.com/office/drawing/2014/main" id="{5037578E-5237-40AB-A722-EC1DB716D5D1}"/>
              </a:ext>
            </a:extLst>
          </p:cNvPr>
          <p:cNvSpPr/>
          <p:nvPr/>
        </p:nvSpPr>
        <p:spPr>
          <a:xfrm>
            <a:off x="5787024" y="4576306"/>
            <a:ext cx="839243" cy="59577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 name="正方形/長方形 12">
            <a:extLst>
              <a:ext uri="{FF2B5EF4-FFF2-40B4-BE49-F238E27FC236}">
                <a16:creationId xmlns:a16="http://schemas.microsoft.com/office/drawing/2014/main" id="{FAF325E5-E53C-461E-B31C-5E957CFE4DDC}"/>
              </a:ext>
            </a:extLst>
          </p:cNvPr>
          <p:cNvSpPr/>
          <p:nvPr/>
        </p:nvSpPr>
        <p:spPr>
          <a:xfrm>
            <a:off x="1229193" y="1528997"/>
            <a:ext cx="9597470" cy="51924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Tree>
    <p:extLst>
      <p:ext uri="{BB962C8B-B14F-4D97-AF65-F5344CB8AC3E}">
        <p14:creationId xmlns:p14="http://schemas.microsoft.com/office/powerpoint/2010/main" val="3284834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1520" y="282899"/>
            <a:ext cx="9339943" cy="531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n-ea"/>
            </a:endParaRPr>
          </a:p>
          <a:p>
            <a:r>
              <a:rPr kumimoji="1" lang="ja-JP" altLang="en-US" sz="1400" dirty="0">
                <a:solidFill>
                  <a:schemeClr val="tx1"/>
                </a:solidFill>
                <a:latin typeface="+mn-ea"/>
              </a:rPr>
              <a:t>（テーマ）振返り、地域課題に対する役割分担を行う。今後の検討の場について整理する。</a:t>
            </a:r>
            <a:endParaRPr lang="en-US" altLang="ja-JP" sz="1400" dirty="0">
              <a:solidFill>
                <a:schemeClr val="tx1"/>
              </a:solidFill>
              <a:latin typeface="+mn-ea"/>
            </a:endParaRPr>
          </a:p>
        </p:txBody>
      </p:sp>
      <p:sp>
        <p:nvSpPr>
          <p:cNvPr id="2" name="ホームベース 1"/>
          <p:cNvSpPr/>
          <p:nvPr/>
        </p:nvSpPr>
        <p:spPr>
          <a:xfrm>
            <a:off x="352697" y="25099"/>
            <a:ext cx="5358786" cy="52354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n-ea"/>
              </a:rPr>
              <a:t>４</a:t>
            </a:r>
            <a:r>
              <a:rPr kumimoji="1" lang="ja-JP" altLang="en-US" dirty="0">
                <a:solidFill>
                  <a:schemeClr val="bg1"/>
                </a:solidFill>
                <a:latin typeface="+mn-ea"/>
              </a:rPr>
              <a:t>．第３回会議開催</a:t>
            </a:r>
            <a:endParaRPr kumimoji="1" lang="en-US" altLang="ja-JP" dirty="0">
              <a:solidFill>
                <a:schemeClr val="bg1"/>
              </a:solidFill>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1302482151"/>
              </p:ext>
            </p:extLst>
          </p:nvPr>
        </p:nvGraphicFramePr>
        <p:xfrm>
          <a:off x="731520" y="814381"/>
          <a:ext cx="11127545" cy="5882640"/>
        </p:xfrm>
        <a:graphic>
          <a:graphicData uri="http://schemas.openxmlformats.org/drawingml/2006/table">
            <a:tbl>
              <a:tblPr firstRow="1" bandRow="1">
                <a:tableStyleId>{5C22544A-7EE6-4342-B048-85BDC9FD1C3A}</a:tableStyleId>
              </a:tblPr>
              <a:tblGrid>
                <a:gridCol w="3117004">
                  <a:extLst>
                    <a:ext uri="{9D8B030D-6E8A-4147-A177-3AD203B41FA5}">
                      <a16:colId xmlns:a16="http://schemas.microsoft.com/office/drawing/2014/main" val="668772209"/>
                    </a:ext>
                  </a:extLst>
                </a:gridCol>
                <a:gridCol w="8010541">
                  <a:extLst>
                    <a:ext uri="{9D8B030D-6E8A-4147-A177-3AD203B41FA5}">
                      <a16:colId xmlns:a16="http://schemas.microsoft.com/office/drawing/2014/main" val="1538560749"/>
                    </a:ext>
                  </a:extLst>
                </a:gridCol>
              </a:tblGrid>
              <a:tr h="293526">
                <a:tc>
                  <a:txBody>
                    <a:bodyPr/>
                    <a:lstStyle/>
                    <a:p>
                      <a:r>
                        <a:rPr kumimoji="1" lang="ja-JP" altLang="en-US" sz="1400" dirty="0"/>
                        <a:t>項目</a:t>
                      </a:r>
                    </a:p>
                  </a:txBody>
                  <a:tcPr/>
                </a:tc>
                <a:tc>
                  <a:txBody>
                    <a:bodyPr/>
                    <a:lstStyle/>
                    <a:p>
                      <a:r>
                        <a:rPr kumimoji="1" lang="ja-JP" altLang="en-US" sz="1400" dirty="0"/>
                        <a:t>実施内</a:t>
                      </a:r>
                    </a:p>
                  </a:txBody>
                  <a:tcPr/>
                </a:tc>
                <a:extLst>
                  <a:ext uri="{0D108BD9-81ED-4DB2-BD59-A6C34878D82A}">
                    <a16:rowId xmlns:a16="http://schemas.microsoft.com/office/drawing/2014/main" val="308921865"/>
                  </a:ext>
                </a:extLst>
              </a:tr>
              <a:tr h="1534390">
                <a:tc>
                  <a:txBody>
                    <a:bodyPr/>
                    <a:lstStyle/>
                    <a:p>
                      <a:r>
                        <a:rPr kumimoji="1" lang="ja-JP" altLang="en-US" sz="1400" dirty="0"/>
                        <a:t>□　１．ワークショップの振返り</a:t>
                      </a:r>
                    </a:p>
                  </a:txBody>
                  <a:tcPr/>
                </a:tc>
                <a:tc>
                  <a:txBody>
                    <a:bodyPr/>
                    <a:lstStyle/>
                    <a:p>
                      <a:r>
                        <a:rPr kumimoji="1" lang="ja-JP" altLang="en-US" sz="1400" b="1" dirty="0">
                          <a:solidFill>
                            <a:schemeClr val="tx1"/>
                          </a:solidFill>
                          <a:latin typeface="+mn-ea"/>
                          <a:ea typeface="+mn-ea"/>
                        </a:rPr>
                        <a:t>ワークショップにて集約した地域課題等について整理する。研修等の効果について検証する。</a:t>
                      </a:r>
                      <a:endParaRPr kumimoji="1" lang="en-US" altLang="ja-JP" sz="1400" b="1" dirty="0">
                        <a:solidFill>
                          <a:schemeClr val="tx1"/>
                        </a:solidFill>
                        <a:latin typeface="+mn-ea"/>
                        <a:ea typeface="+mn-ea"/>
                      </a:endParaRPr>
                    </a:p>
                    <a:p>
                      <a:r>
                        <a:rPr kumimoji="1" lang="ja-JP" altLang="en-US" sz="1400" dirty="0">
                          <a:solidFill>
                            <a:schemeClr val="tx1"/>
                          </a:solidFill>
                          <a:latin typeface="+mn-ea"/>
                          <a:ea typeface="+mn-ea"/>
                        </a:rPr>
                        <a:t>例）・泉佐野市・田尻町モデルでは、家族アンケートより、家族へのサポートの必要性、早期から</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の療育等の意見を集約した。研修より、強度行動障がいの基本の周知、一事業所のみなら</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a:t>
                      </a:r>
                      <a:r>
                        <a:rPr kumimoji="1" lang="ja-JP" altLang="en-US" sz="1400" dirty="0" err="1">
                          <a:solidFill>
                            <a:schemeClr val="tx1"/>
                          </a:solidFill>
                          <a:latin typeface="+mn-ea"/>
                          <a:ea typeface="+mn-ea"/>
                        </a:rPr>
                        <a:t>ず</a:t>
                      </a:r>
                      <a:r>
                        <a:rPr kumimoji="1" lang="ja-JP" altLang="en-US" sz="1400" dirty="0">
                          <a:solidFill>
                            <a:schemeClr val="tx1"/>
                          </a:solidFill>
                          <a:latin typeface="+mn-ea"/>
                          <a:ea typeface="+mn-ea"/>
                        </a:rPr>
                        <a:t>複数サービスの併用等へ意見を得て、関係機関の役割分担を必要性が整理された。また、</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周知のための研修会は好評であり、今後の継続が望まれることが分かった。</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・豊中市モデルでは、幅広い支援者で地域課題の抽出のための演習を行ったことで、地域課題</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抽出方法を学ぶとともに、地域課題の整理に向けて、意見交換ができた。</a:t>
                      </a:r>
                      <a:endParaRPr kumimoji="1" lang="en-US" altLang="ja-JP" sz="1400" dirty="0">
                        <a:solidFill>
                          <a:schemeClr val="tx1"/>
                        </a:solidFill>
                        <a:latin typeface="+mn-ea"/>
                        <a:ea typeface="+mn-ea"/>
                      </a:endParaRPr>
                    </a:p>
                  </a:txBody>
                  <a:tcPr/>
                </a:tc>
                <a:extLst>
                  <a:ext uri="{0D108BD9-81ED-4DB2-BD59-A6C34878D82A}">
                    <a16:rowId xmlns:a16="http://schemas.microsoft.com/office/drawing/2014/main" val="1925971131"/>
                  </a:ext>
                </a:extLst>
              </a:tr>
              <a:tr h="1112024">
                <a:tc>
                  <a:txBody>
                    <a:bodyPr/>
                    <a:lstStyle/>
                    <a:p>
                      <a:r>
                        <a:rPr kumimoji="1" lang="ja-JP" altLang="en-US" sz="1400" dirty="0"/>
                        <a:t>□　２．地域の長所・課題について　　</a:t>
                      </a:r>
                      <a:endParaRPr kumimoji="1" lang="en-US" altLang="ja-JP" sz="1400" dirty="0"/>
                    </a:p>
                    <a:p>
                      <a:r>
                        <a:rPr kumimoji="1" lang="ja-JP" altLang="en-US" sz="1400" dirty="0"/>
                        <a:t>　　　　確認。</a:t>
                      </a:r>
                      <a:endParaRPr kumimoji="1" lang="en-US" altLang="ja-JP" sz="1400" dirty="0"/>
                    </a:p>
                  </a:txBody>
                  <a:tcPr/>
                </a:tc>
                <a:tc>
                  <a:txBody>
                    <a:bodyPr/>
                    <a:lstStyle/>
                    <a:p>
                      <a:r>
                        <a:rPr kumimoji="1" lang="ja-JP" altLang="en-US" sz="1400" b="1" dirty="0">
                          <a:solidFill>
                            <a:schemeClr val="tx1"/>
                          </a:solidFill>
                          <a:latin typeface="+mn-ea"/>
                          <a:ea typeface="+mn-ea"/>
                        </a:rPr>
                        <a:t>ワークショップの内容を踏まえ、地域の長所・解決した課題→地域</a:t>
                      </a:r>
                      <a:r>
                        <a:rPr kumimoji="1" lang="ja-JP" altLang="en-US" sz="1400" b="1" dirty="0" smtClean="0">
                          <a:solidFill>
                            <a:schemeClr val="tx1"/>
                          </a:solidFill>
                          <a:latin typeface="+mn-ea"/>
                          <a:ea typeface="+mn-ea"/>
                        </a:rPr>
                        <a:t>課題の</a:t>
                      </a:r>
                      <a:r>
                        <a:rPr kumimoji="1" lang="ja-JP" altLang="en-US" sz="1400" b="1" dirty="0">
                          <a:solidFill>
                            <a:schemeClr val="tx1"/>
                          </a:solidFill>
                          <a:latin typeface="+mn-ea"/>
                          <a:ea typeface="+mn-ea"/>
                        </a:rPr>
                        <a:t>段階に分けて検討する。</a:t>
                      </a:r>
                      <a:endParaRPr kumimoji="1" lang="en-US" altLang="ja-JP" sz="1400" b="1" dirty="0">
                        <a:solidFill>
                          <a:schemeClr val="tx1"/>
                        </a:solidFill>
                        <a:latin typeface="+mn-ea"/>
                        <a:ea typeface="+mn-ea"/>
                      </a:endParaRPr>
                    </a:p>
                    <a:p>
                      <a:r>
                        <a:rPr kumimoji="1" lang="ja-JP" altLang="en-US" sz="1400" dirty="0">
                          <a:solidFill>
                            <a:schemeClr val="tx1"/>
                          </a:solidFill>
                          <a:latin typeface="+mn-ea"/>
                          <a:ea typeface="+mn-ea"/>
                        </a:rPr>
                        <a:t>例）・泉佐野市・田尻町モデルでは、支援事業所の拡充とスキルアップ、医療や教育機関の理解促</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進、家族支援の仕組みづくり等を地域課題とした。</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・豊中市モデルでは、意思決定支援のキーパーソンの必要性、高齢化や家族の負担軽減、医療</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との連携等を地域課題とした。</a:t>
                      </a:r>
                      <a:endParaRPr kumimoji="1" lang="en-US" altLang="ja-JP" sz="1400" dirty="0">
                        <a:solidFill>
                          <a:schemeClr val="tx1"/>
                        </a:solidFill>
                        <a:latin typeface="+mn-ea"/>
                        <a:ea typeface="+mn-ea"/>
                      </a:endParaRPr>
                    </a:p>
                  </a:txBody>
                  <a:tcPr/>
                </a:tc>
                <a:extLst>
                  <a:ext uri="{0D108BD9-81ED-4DB2-BD59-A6C34878D82A}">
                    <a16:rowId xmlns:a16="http://schemas.microsoft.com/office/drawing/2014/main" val="1210210509"/>
                  </a:ext>
                </a:extLst>
              </a:tr>
              <a:tr h="881247">
                <a:tc>
                  <a:txBody>
                    <a:bodyPr/>
                    <a:lstStyle/>
                    <a:p>
                      <a:r>
                        <a:rPr kumimoji="1" lang="ja-JP" altLang="en-US" sz="1400" dirty="0"/>
                        <a:t>□　３．役割分担</a:t>
                      </a:r>
                      <a:endParaRPr kumimoji="1" lang="en-US" altLang="ja-JP" sz="1400" dirty="0"/>
                    </a:p>
                  </a:txBody>
                  <a:tcPr/>
                </a:tc>
                <a:tc>
                  <a:txBody>
                    <a:bodyPr/>
                    <a:lstStyle/>
                    <a:p>
                      <a:r>
                        <a:rPr kumimoji="1" lang="ja-JP" altLang="en-US" sz="1400" b="1" dirty="0">
                          <a:solidFill>
                            <a:schemeClr val="tx1"/>
                          </a:solidFill>
                          <a:latin typeface="+mn-ea"/>
                          <a:ea typeface="+mn-ea"/>
                        </a:rPr>
                        <a:t>今後の取組みに向けて、各機関で役割分担を行う。</a:t>
                      </a:r>
                      <a:endParaRPr kumimoji="1" lang="en-US" altLang="ja-JP" sz="1400" b="1" dirty="0">
                        <a:solidFill>
                          <a:schemeClr val="tx1"/>
                        </a:solidFill>
                        <a:latin typeface="+mn-ea"/>
                        <a:ea typeface="+mn-ea"/>
                      </a:endParaRPr>
                    </a:p>
                    <a:p>
                      <a:r>
                        <a:rPr kumimoji="1" lang="ja-JP" altLang="en-US" sz="1400" dirty="0">
                          <a:solidFill>
                            <a:schemeClr val="tx1"/>
                          </a:solidFill>
                          <a:latin typeface="+mn-ea"/>
                          <a:ea typeface="+mn-ea"/>
                        </a:rPr>
                        <a:t>例）・泉佐野市・田尻町モデルでは、特に役割分担を検討する機会を設けた上、関係機関役割分担</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表に役割を整理し、スムーズに横の連携が図れるよう各関係機関の役割や取り組む課題を明</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示した。また、役割分担イメージを作成した。（次シート）</a:t>
                      </a:r>
                      <a:endParaRPr kumimoji="1" lang="en-US" altLang="ja-JP" sz="1400" dirty="0">
                        <a:solidFill>
                          <a:schemeClr val="tx1"/>
                        </a:solidFill>
                        <a:latin typeface="+mn-ea"/>
                        <a:ea typeface="+mn-ea"/>
                      </a:endParaRPr>
                    </a:p>
                  </a:txBody>
                  <a:tcPr/>
                </a:tc>
                <a:extLst>
                  <a:ext uri="{0D108BD9-81ED-4DB2-BD59-A6C34878D82A}">
                    <a16:rowId xmlns:a16="http://schemas.microsoft.com/office/drawing/2014/main" val="1065672938"/>
                  </a:ext>
                </a:extLst>
              </a:tr>
              <a:tr h="1098961">
                <a:tc>
                  <a:txBody>
                    <a:bodyPr/>
                    <a:lstStyle/>
                    <a:p>
                      <a:r>
                        <a:rPr kumimoji="1" lang="ja-JP" altLang="en-US" sz="1400" dirty="0"/>
                        <a:t>□　４．次年度の取組みについて</a:t>
                      </a:r>
                      <a:endParaRPr kumimoji="1" lang="en-US" altLang="ja-JP" sz="1400" dirty="0"/>
                    </a:p>
                    <a:p>
                      <a:r>
                        <a:rPr kumimoji="1" lang="ja-JP" altLang="en-US" sz="1400" dirty="0"/>
                        <a:t>　　　　検討。</a:t>
                      </a:r>
                      <a:endParaRPr kumimoji="1" lang="en-US" altLang="ja-JP" sz="1400" dirty="0"/>
                    </a:p>
                  </a:txBody>
                  <a:tcPr/>
                </a:tc>
                <a:tc>
                  <a:txBody>
                    <a:bodyPr/>
                    <a:lstStyle/>
                    <a:p>
                      <a:r>
                        <a:rPr kumimoji="1" lang="ja-JP" altLang="en-US" sz="1400" b="1" dirty="0">
                          <a:solidFill>
                            <a:schemeClr val="tx1"/>
                          </a:solidFill>
                        </a:rPr>
                        <a:t>協議の場で検討したことを踏まえ、市町独自で取組みを続ける。</a:t>
                      </a:r>
                      <a:endParaRPr kumimoji="1" lang="en-US" altLang="ja-JP" sz="1400" b="1" dirty="0">
                        <a:solidFill>
                          <a:schemeClr val="tx1"/>
                        </a:solidFill>
                      </a:endParaRPr>
                    </a:p>
                    <a:p>
                      <a:r>
                        <a:rPr kumimoji="1" lang="ja-JP" altLang="en-US" sz="1400" dirty="0">
                          <a:solidFill>
                            <a:schemeClr val="tx1"/>
                          </a:solidFill>
                        </a:rPr>
                        <a:t>例）・泉佐野市・田尻町モデルでは、基幹包括支援センターにて家族からの相談をワンストップで</a:t>
                      </a:r>
                      <a:endParaRPr kumimoji="1" lang="en-US" altLang="ja-JP" sz="1400" dirty="0">
                        <a:solidFill>
                          <a:schemeClr val="tx1"/>
                        </a:solidFill>
                      </a:endParaRPr>
                    </a:p>
                    <a:p>
                      <a:r>
                        <a:rPr kumimoji="1" lang="ja-JP" altLang="en-US" sz="1400" dirty="0">
                          <a:solidFill>
                            <a:schemeClr val="tx1"/>
                          </a:solidFill>
                        </a:rPr>
                        <a:t>　　　受けられる仕組みづくりを検討しながら、引き続き、事業所連絡会等の研修の実施。</a:t>
                      </a:r>
                      <a:endParaRPr kumimoji="1" lang="en-US" altLang="ja-JP" sz="1400" dirty="0">
                        <a:solidFill>
                          <a:schemeClr val="tx1"/>
                        </a:solidFill>
                      </a:endParaRPr>
                    </a:p>
                    <a:p>
                      <a:r>
                        <a:rPr kumimoji="1" lang="ja-JP" altLang="en-US" sz="1400" dirty="0">
                          <a:solidFill>
                            <a:schemeClr val="tx1"/>
                          </a:solidFill>
                        </a:rPr>
                        <a:t>　　・豊中市モデルでは、自立支援協議会内の地域課題検討部会にて、整理した課題について、</a:t>
                      </a:r>
                      <a:r>
                        <a:rPr kumimoji="1" lang="ja-JP" altLang="en-US" sz="1400" dirty="0">
                          <a:solidFill>
                            <a:schemeClr val="tx1"/>
                          </a:solidFill>
                          <a:latin typeface="+mn-ea"/>
                          <a:ea typeface="+mn-ea"/>
                        </a:rPr>
                        <a:t>人</a:t>
                      </a:r>
                      <a:endParaRPr kumimoji="1" lang="en-US" altLang="ja-JP" sz="1400" dirty="0">
                        <a:solidFill>
                          <a:schemeClr val="tx1"/>
                        </a:solidFill>
                        <a:latin typeface="+mn-ea"/>
                        <a:ea typeface="+mn-ea"/>
                      </a:endParaRPr>
                    </a:p>
                    <a:p>
                      <a:r>
                        <a:rPr kumimoji="1" lang="ja-JP" altLang="en-US" sz="1400" dirty="0">
                          <a:solidFill>
                            <a:schemeClr val="tx1"/>
                          </a:solidFill>
                          <a:latin typeface="+mn-ea"/>
                          <a:ea typeface="+mn-ea"/>
                        </a:rPr>
                        <a:t>　　　口規模や事業所数等を考慮して、市域全体に広げて、検証することとした。</a:t>
                      </a:r>
                      <a:endParaRPr kumimoji="1" lang="en-US" altLang="ja-JP" sz="1400" dirty="0">
                        <a:solidFill>
                          <a:schemeClr val="tx1"/>
                        </a:solidFill>
                        <a:latin typeface="+mn-ea"/>
                        <a:ea typeface="+mn-ea"/>
                      </a:endParaRPr>
                    </a:p>
                  </a:txBody>
                  <a:tcPr/>
                </a:tc>
                <a:extLst>
                  <a:ext uri="{0D108BD9-81ED-4DB2-BD59-A6C34878D82A}">
                    <a16:rowId xmlns:a16="http://schemas.microsoft.com/office/drawing/2014/main" val="795257904"/>
                  </a:ext>
                </a:extLst>
              </a:tr>
              <a:tr h="597340">
                <a:tc>
                  <a:txBody>
                    <a:bodyPr/>
                    <a:lstStyle/>
                    <a:p>
                      <a:r>
                        <a:rPr kumimoji="1" lang="ja-JP" altLang="en-US" sz="1400" dirty="0"/>
                        <a:t>□　５．今後の検討の場について検　　</a:t>
                      </a:r>
                      <a:endParaRPr kumimoji="1" lang="en-US" altLang="ja-JP" sz="1400" dirty="0"/>
                    </a:p>
                    <a:p>
                      <a:r>
                        <a:rPr kumimoji="1" lang="ja-JP" altLang="en-US" sz="1400" dirty="0"/>
                        <a:t>　　　　討。</a:t>
                      </a:r>
                      <a:endParaRPr kumimoji="1" lang="en-US" altLang="ja-JP" sz="1400" dirty="0"/>
                    </a:p>
                  </a:txBody>
                  <a:tcPr/>
                </a:tc>
                <a:tc>
                  <a:txBody>
                    <a:bodyPr/>
                    <a:lstStyle/>
                    <a:p>
                      <a:r>
                        <a:rPr kumimoji="1" lang="ja-JP" altLang="en-US" sz="1400" b="1" dirty="0">
                          <a:solidFill>
                            <a:schemeClr val="tx1"/>
                          </a:solidFill>
                        </a:rPr>
                        <a:t>今後、引き続き検討を行う協議の場を設定する。</a:t>
                      </a:r>
                      <a:endParaRPr kumimoji="1" lang="en-US" altLang="ja-JP" sz="1400" b="1" dirty="0">
                        <a:solidFill>
                          <a:schemeClr val="tx1"/>
                        </a:solidFill>
                      </a:endParaRPr>
                    </a:p>
                    <a:p>
                      <a:r>
                        <a:rPr kumimoji="1" lang="ja-JP" altLang="en-US" sz="1400" b="0" dirty="0">
                          <a:solidFill>
                            <a:schemeClr val="tx1"/>
                          </a:solidFill>
                        </a:rPr>
                        <a:t>例）・泉佐野市・田尻町モデル、豊中市モデル、いずれも自立支援協議会の部会で引き続き検討を</a:t>
                      </a:r>
                      <a:endParaRPr kumimoji="1" lang="en-US" altLang="ja-JP" sz="1400" b="0" dirty="0">
                        <a:solidFill>
                          <a:schemeClr val="tx1"/>
                        </a:solidFill>
                      </a:endParaRPr>
                    </a:p>
                    <a:p>
                      <a:r>
                        <a:rPr kumimoji="1" lang="ja-JP" altLang="en-US" sz="1400" b="0" dirty="0">
                          <a:solidFill>
                            <a:schemeClr val="tx1"/>
                          </a:solidFill>
                        </a:rPr>
                        <a:t>　　　行うこととなった。</a:t>
                      </a:r>
                      <a:endParaRPr kumimoji="1" lang="en-US" altLang="ja-JP" sz="1400" b="0" dirty="0">
                        <a:solidFill>
                          <a:schemeClr val="tx1"/>
                        </a:solidFill>
                      </a:endParaRPr>
                    </a:p>
                  </a:txBody>
                  <a:tcPr/>
                </a:tc>
                <a:extLst>
                  <a:ext uri="{0D108BD9-81ED-4DB2-BD59-A6C34878D82A}">
                    <a16:rowId xmlns:a16="http://schemas.microsoft.com/office/drawing/2014/main" val="901675394"/>
                  </a:ext>
                </a:extLst>
              </a:tr>
            </a:tbl>
          </a:graphicData>
        </a:graphic>
      </p:graphicFrame>
      <p:sp>
        <p:nvSpPr>
          <p:cNvPr id="6" name="スライド番号プレースホルダー 5"/>
          <p:cNvSpPr>
            <a:spLocks noGrp="1"/>
          </p:cNvSpPr>
          <p:nvPr>
            <p:ph type="sldNum" sz="quarter" idx="12"/>
          </p:nvPr>
        </p:nvSpPr>
        <p:spPr/>
        <p:txBody>
          <a:bodyPr/>
          <a:lstStyle/>
          <a:p>
            <a:fld id="{5EBFC8BC-B1AE-419F-8DF4-AA7267068C54}" type="slidenum">
              <a:rPr kumimoji="1" lang="ja-JP" altLang="en-US" smtClean="0">
                <a:latin typeface="+mn-ea"/>
              </a:rPr>
              <a:t>33</a:t>
            </a:fld>
            <a:endParaRPr kumimoji="1" lang="ja-JP" altLang="en-US">
              <a:latin typeface="+mn-ea"/>
            </a:endParaRPr>
          </a:p>
        </p:txBody>
      </p:sp>
    </p:spTree>
    <p:extLst>
      <p:ext uri="{BB962C8B-B14F-4D97-AF65-F5344CB8AC3E}">
        <p14:creationId xmlns:p14="http://schemas.microsoft.com/office/powerpoint/2010/main" val="19807129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p:cNvSpPr/>
          <p:nvPr/>
        </p:nvSpPr>
        <p:spPr>
          <a:xfrm>
            <a:off x="2697002" y="1811795"/>
            <a:ext cx="5653432" cy="4944792"/>
          </a:xfrm>
          <a:prstGeom prst="ellipse">
            <a:avLst/>
          </a:prstGeom>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latin typeface="+mn-ea"/>
            </a:endParaRPr>
          </a:p>
        </p:txBody>
      </p:sp>
      <p:sp>
        <p:nvSpPr>
          <p:cNvPr id="2" name="タイトル 1"/>
          <p:cNvSpPr>
            <a:spLocks noGrp="1"/>
          </p:cNvSpPr>
          <p:nvPr>
            <p:ph type="title"/>
          </p:nvPr>
        </p:nvSpPr>
        <p:spPr>
          <a:xfrm>
            <a:off x="406340" y="224940"/>
            <a:ext cx="10515600" cy="482040"/>
          </a:xfrm>
        </p:spPr>
        <p:txBody>
          <a:bodyPr>
            <a:normAutofit fontScale="90000"/>
          </a:bodyPr>
          <a:lstStyle/>
          <a:p>
            <a:r>
              <a:rPr lang="ja-JP" altLang="en-US" sz="2000" dirty="0">
                <a:latin typeface="+mn-ea"/>
                <a:ea typeface="+mn-ea"/>
              </a:rPr>
              <a:t>（参考）泉佐野市・田尻町の</a:t>
            </a:r>
            <a:r>
              <a:rPr kumimoji="1" lang="ja-JP" altLang="en-US" sz="2000" dirty="0">
                <a:latin typeface="+mn-ea"/>
                <a:ea typeface="+mn-ea"/>
              </a:rPr>
              <a:t>強度行動障がいに関する支援機関</a:t>
            </a:r>
            <a:r>
              <a:rPr lang="ja-JP" altLang="en-US" sz="2000" dirty="0">
                <a:latin typeface="+mn-ea"/>
                <a:ea typeface="+mn-ea"/>
              </a:rPr>
              <a:t>の連携イメージ</a:t>
            </a:r>
            <a:r>
              <a:rPr lang="en-US" altLang="ja-JP" sz="2000" dirty="0">
                <a:latin typeface="+mn-ea"/>
                <a:ea typeface="+mn-ea"/>
              </a:rPr>
              <a:t/>
            </a:r>
            <a:br>
              <a:rPr lang="en-US" altLang="ja-JP" sz="2000" dirty="0">
                <a:latin typeface="+mn-ea"/>
                <a:ea typeface="+mn-ea"/>
              </a:rPr>
            </a:br>
            <a:r>
              <a:rPr lang="ja-JP" altLang="en-US" sz="2400" dirty="0">
                <a:latin typeface="+mn-ea"/>
                <a:ea typeface="+mn-ea"/>
              </a:rPr>
              <a:t>　　　</a:t>
            </a:r>
            <a:r>
              <a:rPr lang="ja-JP" altLang="en-US" sz="1600" dirty="0">
                <a:latin typeface="+mn-ea"/>
                <a:ea typeface="+mn-ea"/>
              </a:rPr>
              <a:t>泉佐野市・田尻町モデルでは、以下のように、関係機関の連携イメージを整理した。</a:t>
            </a:r>
            <a:endParaRPr kumimoji="1" lang="ja-JP" altLang="en-US" sz="1600" dirty="0">
              <a:latin typeface="+mn-ea"/>
              <a:ea typeface="+mn-ea"/>
            </a:endParaRPr>
          </a:p>
        </p:txBody>
      </p:sp>
      <p:sp>
        <p:nvSpPr>
          <p:cNvPr id="4" name="角丸四角形 3"/>
          <p:cNvSpPr/>
          <p:nvPr/>
        </p:nvSpPr>
        <p:spPr>
          <a:xfrm>
            <a:off x="407562" y="824350"/>
            <a:ext cx="4140063" cy="3887785"/>
          </a:xfrm>
          <a:prstGeom prst="roundRect">
            <a:avLst>
              <a:gd name="adj" fmla="val 11801"/>
            </a:avLst>
          </a:prstGeom>
          <a:ln w="28575"/>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b="1" dirty="0">
                <a:latin typeface="+mn-ea"/>
              </a:rPr>
              <a:t>＜相談機関＞</a:t>
            </a:r>
            <a:endParaRPr kumimoji="1" lang="en-US" altLang="ja-JP" b="1" dirty="0">
              <a:latin typeface="+mn-ea"/>
            </a:endParaRPr>
          </a:p>
          <a:p>
            <a:endParaRPr lang="en-US" altLang="ja-JP" dirty="0">
              <a:latin typeface="+mn-ea"/>
            </a:endParaRPr>
          </a:p>
          <a:p>
            <a:r>
              <a:rPr lang="ja-JP" altLang="en-US" dirty="0">
                <a:latin typeface="+mn-ea"/>
              </a:rPr>
              <a:t>①泉佐野市障害福祉総務課</a:t>
            </a:r>
            <a:endParaRPr lang="en-US" altLang="ja-JP" dirty="0">
              <a:latin typeface="+mn-ea"/>
            </a:endParaRPr>
          </a:p>
          <a:p>
            <a:r>
              <a:rPr lang="ja-JP" altLang="en-US" dirty="0">
                <a:latin typeface="+mn-ea"/>
              </a:rPr>
              <a:t>　田尻町福祉課</a:t>
            </a:r>
            <a:endParaRPr lang="en-US" altLang="ja-JP" dirty="0">
              <a:latin typeface="+mn-ea"/>
            </a:endParaRPr>
          </a:p>
          <a:p>
            <a:r>
              <a:rPr lang="ja-JP" altLang="en-US" dirty="0">
                <a:latin typeface="+mn-ea"/>
              </a:rPr>
              <a:t>②基幹相談支援センターあいと</a:t>
            </a:r>
          </a:p>
          <a:p>
            <a:endParaRPr lang="en-US" altLang="ja-JP" dirty="0">
              <a:latin typeface="+mn-ea"/>
            </a:endParaRPr>
          </a:p>
          <a:p>
            <a:endParaRPr lang="en-US" altLang="ja-JP" dirty="0">
              <a:latin typeface="+mn-ea"/>
            </a:endParaRPr>
          </a:p>
          <a:p>
            <a:endParaRPr lang="en-US" altLang="ja-JP" dirty="0">
              <a:latin typeface="+mn-ea"/>
            </a:endParaRPr>
          </a:p>
          <a:p>
            <a:r>
              <a:rPr lang="ja-JP" altLang="en-US" dirty="0">
                <a:latin typeface="+mn-ea"/>
              </a:rPr>
              <a:t>④府障がい者自立相談支援センター</a:t>
            </a:r>
            <a:endParaRPr lang="en-US" altLang="ja-JP" dirty="0">
              <a:latin typeface="+mn-ea"/>
            </a:endParaRPr>
          </a:p>
          <a:p>
            <a:r>
              <a:rPr lang="ja-JP" altLang="en-US" dirty="0">
                <a:latin typeface="+mn-ea"/>
              </a:rPr>
              <a:t>⑤</a:t>
            </a:r>
            <a:r>
              <a:rPr kumimoji="1" lang="ja-JP" altLang="en-US" dirty="0">
                <a:latin typeface="+mn-ea"/>
              </a:rPr>
              <a:t>府発達障がい者支援センター　</a:t>
            </a:r>
            <a:endParaRPr kumimoji="1" lang="en-US" altLang="ja-JP" dirty="0">
              <a:latin typeface="+mn-ea"/>
            </a:endParaRPr>
          </a:p>
          <a:p>
            <a:r>
              <a:rPr lang="ja-JP" altLang="en-US" dirty="0">
                <a:latin typeface="+mn-ea"/>
              </a:rPr>
              <a:t>　</a:t>
            </a:r>
            <a:r>
              <a:rPr kumimoji="1" lang="ja-JP" altLang="en-US" dirty="0">
                <a:latin typeface="+mn-ea"/>
              </a:rPr>
              <a:t>アクトおおさか</a:t>
            </a:r>
            <a:endParaRPr kumimoji="1" lang="en-US" altLang="ja-JP" dirty="0">
              <a:latin typeface="+mn-ea"/>
            </a:endParaRPr>
          </a:p>
          <a:p>
            <a:r>
              <a:rPr lang="ja-JP" altLang="en-US" dirty="0">
                <a:latin typeface="+mn-ea"/>
              </a:rPr>
              <a:t>⑥保健所</a:t>
            </a:r>
            <a:endParaRPr lang="en-US" altLang="ja-JP" dirty="0">
              <a:latin typeface="+mn-ea"/>
            </a:endParaRPr>
          </a:p>
        </p:txBody>
      </p:sp>
      <p:sp>
        <p:nvSpPr>
          <p:cNvPr id="5" name="角丸四角形 4"/>
          <p:cNvSpPr/>
          <p:nvPr/>
        </p:nvSpPr>
        <p:spPr>
          <a:xfrm>
            <a:off x="5971675" y="836688"/>
            <a:ext cx="3619002" cy="2542589"/>
          </a:xfrm>
          <a:prstGeom prst="roundRect">
            <a:avLst>
              <a:gd name="adj" fmla="val 19261"/>
            </a:avLst>
          </a:prstGeom>
          <a:ln w="28575"/>
        </p:spPr>
        <p:style>
          <a:lnRef idx="2">
            <a:schemeClr val="accent4"/>
          </a:lnRef>
          <a:fillRef idx="1">
            <a:schemeClr val="lt1"/>
          </a:fillRef>
          <a:effectRef idx="0">
            <a:schemeClr val="accent4"/>
          </a:effectRef>
          <a:fontRef idx="minor">
            <a:schemeClr val="dk1"/>
          </a:fontRef>
        </p:style>
        <p:txBody>
          <a:bodyPr rtlCol="0" anchor="t"/>
          <a:lstStyle/>
          <a:p>
            <a:r>
              <a:rPr kumimoji="1" lang="ja-JP" altLang="en-US" b="1" dirty="0">
                <a:latin typeface="+mn-ea"/>
              </a:rPr>
              <a:t>＜支援機関＞</a:t>
            </a:r>
            <a:endParaRPr kumimoji="1" lang="en-US" altLang="ja-JP" b="1" dirty="0">
              <a:latin typeface="+mn-ea"/>
            </a:endParaRPr>
          </a:p>
          <a:p>
            <a:r>
              <a:rPr lang="ja-JP" altLang="en-US" dirty="0">
                <a:latin typeface="+mn-ea"/>
              </a:rPr>
              <a:t>⑦入所施設</a:t>
            </a:r>
            <a:endParaRPr lang="en-US" altLang="ja-JP" dirty="0">
              <a:latin typeface="+mn-ea"/>
            </a:endParaRPr>
          </a:p>
          <a:p>
            <a:r>
              <a:rPr lang="ja-JP" altLang="en-US" dirty="0">
                <a:latin typeface="+mn-ea"/>
              </a:rPr>
              <a:t>　（障がい者支援施設）</a:t>
            </a:r>
            <a:endParaRPr lang="en-US" altLang="ja-JP" dirty="0">
              <a:latin typeface="+mn-ea"/>
            </a:endParaRPr>
          </a:p>
          <a:p>
            <a:r>
              <a:rPr lang="ja-JP" altLang="en-US" dirty="0">
                <a:solidFill>
                  <a:schemeClr val="tx1"/>
                </a:solidFill>
                <a:latin typeface="+mn-ea"/>
              </a:rPr>
              <a:t>⑧府立砂川厚生福祉センター</a:t>
            </a:r>
            <a:endParaRPr lang="en-US" altLang="ja-JP" dirty="0">
              <a:solidFill>
                <a:schemeClr val="tx1"/>
              </a:solidFill>
              <a:latin typeface="+mn-ea"/>
            </a:endParaRPr>
          </a:p>
          <a:p>
            <a:r>
              <a:rPr lang="ja-JP" altLang="en-US" dirty="0">
                <a:solidFill>
                  <a:schemeClr val="tx1"/>
                </a:solidFill>
                <a:latin typeface="+mn-ea"/>
              </a:rPr>
              <a:t>　いぶき</a:t>
            </a:r>
            <a:endParaRPr lang="en-US" altLang="ja-JP" dirty="0">
              <a:solidFill>
                <a:schemeClr val="tx1"/>
              </a:solidFill>
              <a:latin typeface="+mn-ea"/>
            </a:endParaRPr>
          </a:p>
          <a:p>
            <a:r>
              <a:rPr lang="ja-JP" altLang="en-US" dirty="0">
                <a:latin typeface="+mn-ea"/>
              </a:rPr>
              <a:t>⑨</a:t>
            </a:r>
            <a:r>
              <a:rPr kumimoji="1" lang="ja-JP" altLang="en-US" dirty="0">
                <a:latin typeface="+mn-ea"/>
              </a:rPr>
              <a:t>障がい福祉サービス事業</a:t>
            </a:r>
            <a:endParaRPr kumimoji="1" lang="en-US" altLang="ja-JP" dirty="0">
              <a:latin typeface="+mn-ea"/>
            </a:endParaRPr>
          </a:p>
          <a:p>
            <a:pPr marL="261938"/>
            <a:r>
              <a:rPr lang="ja-JP" altLang="en-US" dirty="0">
                <a:latin typeface="+mn-ea"/>
              </a:rPr>
              <a:t>（</a:t>
            </a:r>
            <a:r>
              <a:rPr lang="ja-JP" altLang="en-US" dirty="0">
                <a:solidFill>
                  <a:schemeClr val="tx1"/>
                </a:solidFill>
                <a:latin typeface="+mn-ea"/>
              </a:rPr>
              <a:t>生活介護、</a:t>
            </a:r>
            <a:r>
              <a:rPr lang="ja-JP" altLang="en-US" dirty="0">
                <a:latin typeface="+mn-ea"/>
              </a:rPr>
              <a:t>共同生活援助、移動支援など）</a:t>
            </a:r>
            <a:endParaRPr kumimoji="1" lang="ja-JP" altLang="en-US" dirty="0">
              <a:latin typeface="+mn-ea"/>
            </a:endParaRPr>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08135" y="3037528"/>
            <a:ext cx="982790" cy="1054679"/>
          </a:xfrm>
          <a:prstGeom prst="rect">
            <a:avLst/>
          </a:prstGeom>
        </p:spPr>
      </p:pic>
      <p:sp>
        <p:nvSpPr>
          <p:cNvPr id="8" name="角丸四角形 7"/>
          <p:cNvSpPr/>
          <p:nvPr/>
        </p:nvSpPr>
        <p:spPr>
          <a:xfrm>
            <a:off x="451703" y="4922337"/>
            <a:ext cx="4027024" cy="1834250"/>
          </a:xfrm>
          <a:prstGeom prst="roundRect">
            <a:avLst/>
          </a:prstGeom>
          <a:ln w="28575"/>
        </p:spPr>
        <p:style>
          <a:lnRef idx="2">
            <a:schemeClr val="accent5"/>
          </a:lnRef>
          <a:fillRef idx="1">
            <a:schemeClr val="lt1"/>
          </a:fillRef>
          <a:effectRef idx="0">
            <a:schemeClr val="accent5"/>
          </a:effectRef>
          <a:fontRef idx="minor">
            <a:schemeClr val="dk1"/>
          </a:fontRef>
        </p:style>
        <p:txBody>
          <a:bodyPr rtlCol="0" anchor="t"/>
          <a:lstStyle/>
          <a:p>
            <a:r>
              <a:rPr kumimoji="1" lang="ja-JP" altLang="en-US" b="1" dirty="0">
                <a:latin typeface="+mn-ea"/>
              </a:rPr>
              <a:t>＜医療機関＞</a:t>
            </a:r>
            <a:endParaRPr kumimoji="1" lang="en-US" altLang="ja-JP" b="1" dirty="0">
              <a:latin typeface="+mn-ea"/>
            </a:endParaRPr>
          </a:p>
          <a:p>
            <a:r>
              <a:rPr lang="ja-JP" altLang="en-US" dirty="0">
                <a:latin typeface="+mn-ea"/>
              </a:rPr>
              <a:t>⑩病院</a:t>
            </a:r>
            <a:endParaRPr lang="en-US" altLang="ja-JP" dirty="0">
              <a:latin typeface="+mn-ea"/>
            </a:endParaRPr>
          </a:p>
          <a:p>
            <a:endParaRPr lang="en-US" altLang="ja-JP" dirty="0">
              <a:latin typeface="+mn-ea"/>
            </a:endParaRPr>
          </a:p>
          <a:p>
            <a:r>
              <a:rPr lang="ja-JP" altLang="en-US" b="1" dirty="0">
                <a:latin typeface="+mn-ea"/>
              </a:rPr>
              <a:t>＜療育手帳判定機関＞</a:t>
            </a:r>
            <a:endParaRPr kumimoji="1" lang="en-US" altLang="ja-JP" dirty="0">
              <a:latin typeface="+mn-ea"/>
            </a:endParaRPr>
          </a:p>
          <a:p>
            <a:r>
              <a:rPr lang="ja-JP" altLang="en-US" dirty="0">
                <a:latin typeface="+mn-ea"/>
              </a:rPr>
              <a:t>④</a:t>
            </a:r>
            <a:r>
              <a:rPr kumimoji="1" lang="ja-JP" altLang="en-US" dirty="0">
                <a:latin typeface="+mn-ea"/>
              </a:rPr>
              <a:t>府障がい者自立相談支援センター</a:t>
            </a:r>
            <a:endParaRPr kumimoji="1" lang="en-US" altLang="ja-JP" dirty="0">
              <a:latin typeface="+mn-ea"/>
            </a:endParaRPr>
          </a:p>
          <a:p>
            <a:endParaRPr kumimoji="1" lang="ja-JP" altLang="en-US" dirty="0">
              <a:latin typeface="+mn-ea"/>
            </a:endParaRPr>
          </a:p>
        </p:txBody>
      </p:sp>
      <p:sp>
        <p:nvSpPr>
          <p:cNvPr id="9" name="角丸四角形 8"/>
          <p:cNvSpPr/>
          <p:nvPr/>
        </p:nvSpPr>
        <p:spPr>
          <a:xfrm>
            <a:off x="6037035" y="5304789"/>
            <a:ext cx="3280008" cy="1325527"/>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latin typeface="+mn-ea"/>
              </a:rPr>
              <a:t>＜地域の検討の場＞</a:t>
            </a:r>
            <a:endParaRPr kumimoji="1" lang="en-US" altLang="ja-JP" b="1" dirty="0">
              <a:latin typeface="+mn-ea"/>
            </a:endParaRPr>
          </a:p>
          <a:p>
            <a:r>
              <a:rPr kumimoji="1" lang="ja-JP" altLang="en-US" dirty="0">
                <a:latin typeface="+mn-ea"/>
              </a:rPr>
              <a:t>◆協議会</a:t>
            </a:r>
            <a:endParaRPr kumimoji="1" lang="en-US" altLang="ja-JP" dirty="0">
              <a:latin typeface="+mn-ea"/>
            </a:endParaRPr>
          </a:p>
          <a:p>
            <a:r>
              <a:rPr lang="ja-JP" altLang="en-US" dirty="0">
                <a:latin typeface="+mn-ea"/>
              </a:rPr>
              <a:t>◆相談支援事業所連絡会</a:t>
            </a:r>
            <a:endParaRPr kumimoji="1" lang="ja-JP" altLang="en-US" dirty="0">
              <a:latin typeface="+mn-ea"/>
            </a:endParaRPr>
          </a:p>
        </p:txBody>
      </p:sp>
      <p:sp>
        <p:nvSpPr>
          <p:cNvPr id="10" name="角丸四角形 9"/>
          <p:cNvSpPr/>
          <p:nvPr/>
        </p:nvSpPr>
        <p:spPr>
          <a:xfrm>
            <a:off x="9317043" y="3868670"/>
            <a:ext cx="2330372" cy="1683207"/>
          </a:xfrm>
          <a:prstGeom prst="roundRect">
            <a:avLst/>
          </a:prstGeom>
          <a:ln w="28575"/>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b="1" dirty="0">
                <a:latin typeface="+mn-ea"/>
              </a:rPr>
              <a:t>＜啓発＞</a:t>
            </a:r>
            <a:endParaRPr kumimoji="1" lang="en-US" altLang="ja-JP" b="1" dirty="0">
              <a:latin typeface="+mn-ea"/>
            </a:endParaRPr>
          </a:p>
          <a:p>
            <a:r>
              <a:rPr lang="ja-JP" altLang="en-US" dirty="0">
                <a:latin typeface="+mn-ea"/>
              </a:rPr>
              <a:t>◆研修会</a:t>
            </a:r>
            <a:endParaRPr lang="en-US" altLang="ja-JP" dirty="0">
              <a:latin typeface="+mn-ea"/>
            </a:endParaRPr>
          </a:p>
          <a:p>
            <a:r>
              <a:rPr kumimoji="1" lang="ja-JP" altLang="en-US" dirty="0">
                <a:latin typeface="+mn-ea"/>
              </a:rPr>
              <a:t>◆福祉事業所情報交換会</a:t>
            </a:r>
          </a:p>
        </p:txBody>
      </p:sp>
      <p:sp>
        <p:nvSpPr>
          <p:cNvPr id="11" name="角丸四角形 10"/>
          <p:cNvSpPr/>
          <p:nvPr/>
        </p:nvSpPr>
        <p:spPr>
          <a:xfrm>
            <a:off x="431990" y="1278937"/>
            <a:ext cx="11640252" cy="1905152"/>
          </a:xfrm>
          <a:prstGeom prst="roundRect">
            <a:avLst/>
          </a:prstGeom>
          <a:noFill/>
          <a:ln w="28575">
            <a:prstDash val="dash"/>
          </a:ln>
        </p:spPr>
        <p:style>
          <a:lnRef idx="2">
            <a:schemeClr val="accent2"/>
          </a:lnRef>
          <a:fillRef idx="1">
            <a:schemeClr val="lt1"/>
          </a:fillRef>
          <a:effectRef idx="0">
            <a:schemeClr val="accent2"/>
          </a:effectRef>
          <a:fontRef idx="minor">
            <a:schemeClr val="dk1"/>
          </a:fontRef>
        </p:style>
        <p:txBody>
          <a:bodyPr rtlCol="0" anchor="t"/>
          <a:lstStyle/>
          <a:p>
            <a:pPr algn="r"/>
            <a:endParaRPr kumimoji="1" lang="ja-JP" altLang="en-US" sz="1400" dirty="0">
              <a:latin typeface="+mn-ea"/>
            </a:endParaRPr>
          </a:p>
        </p:txBody>
      </p:sp>
      <p:sp>
        <p:nvSpPr>
          <p:cNvPr id="12" name="角丸四角形 11"/>
          <p:cNvSpPr/>
          <p:nvPr/>
        </p:nvSpPr>
        <p:spPr>
          <a:xfrm>
            <a:off x="3485945" y="2396695"/>
            <a:ext cx="2384004" cy="443754"/>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latin typeface="+mn-ea"/>
              </a:rPr>
              <a:t>③</a:t>
            </a:r>
            <a:r>
              <a:rPr kumimoji="1" lang="ja-JP" altLang="en-US" dirty="0">
                <a:latin typeface="+mn-ea"/>
              </a:rPr>
              <a:t>相談支援事業所</a:t>
            </a:r>
          </a:p>
        </p:txBody>
      </p:sp>
      <p:sp>
        <p:nvSpPr>
          <p:cNvPr id="22" name="左矢印 21"/>
          <p:cNvSpPr/>
          <p:nvPr/>
        </p:nvSpPr>
        <p:spPr>
          <a:xfrm>
            <a:off x="8569183" y="4151362"/>
            <a:ext cx="650492" cy="669141"/>
          </a:xfrm>
          <a:prstGeom prst="lef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テキスト ボックス 22"/>
          <p:cNvSpPr txBox="1"/>
          <p:nvPr/>
        </p:nvSpPr>
        <p:spPr>
          <a:xfrm>
            <a:off x="5166913" y="6074788"/>
            <a:ext cx="713610" cy="369332"/>
          </a:xfrm>
          <a:prstGeom prst="rect">
            <a:avLst/>
          </a:prstGeom>
          <a:noFill/>
        </p:spPr>
        <p:txBody>
          <a:bodyPr wrap="square" rtlCol="0">
            <a:spAutoFit/>
          </a:bodyPr>
          <a:lstStyle/>
          <a:p>
            <a:r>
              <a:rPr kumimoji="1" lang="ja-JP" altLang="en-US" dirty="0">
                <a:latin typeface="+mn-ea"/>
              </a:rPr>
              <a:t>連携</a:t>
            </a:r>
          </a:p>
        </p:txBody>
      </p:sp>
      <p:sp>
        <p:nvSpPr>
          <p:cNvPr id="3" name="テキスト ボックス 2"/>
          <p:cNvSpPr txBox="1"/>
          <p:nvPr/>
        </p:nvSpPr>
        <p:spPr>
          <a:xfrm>
            <a:off x="9543067" y="1023519"/>
            <a:ext cx="2331055" cy="2000548"/>
          </a:xfrm>
          <a:prstGeom prst="rect">
            <a:avLst/>
          </a:prstGeom>
          <a:noFill/>
        </p:spPr>
        <p:txBody>
          <a:bodyPr wrap="square" rtlCol="0">
            <a:spAutoFit/>
          </a:bodyPr>
          <a:lstStyle/>
          <a:p>
            <a:r>
              <a:rPr lang="ja-JP" altLang="en-US" b="1" dirty="0">
                <a:latin typeface="+mn-ea"/>
              </a:rPr>
              <a:t>＜家族支援＞</a:t>
            </a:r>
            <a:r>
              <a:rPr lang="ja-JP" altLang="en-US" dirty="0">
                <a:latin typeface="+mn-ea"/>
              </a:rPr>
              <a:t>　　　　　　　　　　　　　　◆家族会</a:t>
            </a:r>
            <a:endParaRPr lang="en-US" altLang="ja-JP" dirty="0">
              <a:latin typeface="+mn-ea"/>
            </a:endParaRPr>
          </a:p>
          <a:p>
            <a:pPr marL="174625">
              <a:tabLst>
                <a:tab pos="174625" algn="l"/>
              </a:tabLst>
            </a:pPr>
            <a:r>
              <a:rPr lang="ja-JP" altLang="en-US" sz="1400" dirty="0">
                <a:latin typeface="+mn-ea"/>
              </a:rPr>
              <a:t>・泉佐野障害児（者）を守る会</a:t>
            </a:r>
            <a:br>
              <a:rPr lang="ja-JP" altLang="en-US" sz="1400" dirty="0">
                <a:latin typeface="+mn-ea"/>
              </a:rPr>
            </a:br>
            <a:r>
              <a:rPr lang="ja-JP" altLang="en-US" sz="1400" dirty="0">
                <a:latin typeface="+mn-ea"/>
              </a:rPr>
              <a:t>・田尻町障害児者</a:t>
            </a:r>
            <a:endParaRPr lang="en-US" altLang="ja-JP" sz="1400" dirty="0">
              <a:latin typeface="+mn-ea"/>
            </a:endParaRPr>
          </a:p>
          <a:p>
            <a:pPr marL="174625"/>
            <a:r>
              <a:rPr lang="ja-JP" altLang="en-US" sz="1400" dirty="0">
                <a:latin typeface="+mn-ea"/>
              </a:rPr>
              <a:t>を持つ親の会</a:t>
            </a:r>
            <a:br>
              <a:rPr lang="ja-JP" altLang="en-US" sz="1400" dirty="0">
                <a:latin typeface="+mn-ea"/>
              </a:rPr>
            </a:br>
            <a:endParaRPr lang="ja-JP" altLang="en-US" sz="1400" dirty="0">
              <a:latin typeface="+mn-ea"/>
            </a:endParaRPr>
          </a:p>
          <a:p>
            <a:endParaRPr kumimoji="1" lang="ja-JP" altLang="en-US" dirty="0">
              <a:latin typeface="+mn-ea"/>
            </a:endParaRPr>
          </a:p>
        </p:txBody>
      </p:sp>
      <p:sp>
        <p:nvSpPr>
          <p:cNvPr id="13" name="スライド番号プレースホルダー 12"/>
          <p:cNvSpPr>
            <a:spLocks noGrp="1"/>
          </p:cNvSpPr>
          <p:nvPr>
            <p:ph type="sldNum" sz="quarter" idx="12"/>
          </p:nvPr>
        </p:nvSpPr>
        <p:spPr/>
        <p:txBody>
          <a:bodyPr/>
          <a:lstStyle/>
          <a:p>
            <a:fld id="{97FBB0FB-213D-454E-A9D7-3F4F4199152C}" type="slidenum">
              <a:rPr kumimoji="1" lang="ja-JP" altLang="en-US" smtClean="0">
                <a:latin typeface="+mn-ea"/>
              </a:rPr>
              <a:t>34</a:t>
            </a:fld>
            <a:endParaRPr kumimoji="1" lang="ja-JP" altLang="en-US">
              <a:latin typeface="+mn-ea"/>
            </a:endParaRPr>
          </a:p>
        </p:txBody>
      </p:sp>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4140" y="3932024"/>
            <a:ext cx="745791" cy="908118"/>
          </a:xfrm>
          <a:prstGeom prst="rect">
            <a:avLst/>
          </a:prstGeom>
        </p:spPr>
      </p:pic>
      <p:pic>
        <p:nvPicPr>
          <p:cNvPr id="17" name="図 16"/>
          <p:cNvPicPr>
            <a:picLocks noChangeAspect="1"/>
          </p:cNvPicPr>
          <p:nvPr/>
        </p:nvPicPr>
        <p:blipFill rotWithShape="1">
          <a:blip r:embed="rId5" cstate="print">
            <a:extLst>
              <a:ext uri="{28A0092B-C50C-407E-A947-70E740481C1C}">
                <a14:useLocalDpi xmlns:a14="http://schemas.microsoft.com/office/drawing/2010/main" val="0"/>
              </a:ext>
            </a:extLst>
          </a:blip>
          <a:srcRect r="50789"/>
          <a:stretch/>
        </p:blipFill>
        <p:spPr>
          <a:xfrm>
            <a:off x="5175380" y="3981294"/>
            <a:ext cx="606797" cy="1184241"/>
          </a:xfrm>
          <a:prstGeom prst="rect">
            <a:avLst/>
          </a:prstGeom>
        </p:spPr>
      </p:pic>
      <p:pic>
        <p:nvPicPr>
          <p:cNvPr id="18" name="図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78727" y="3910190"/>
            <a:ext cx="761309" cy="927013"/>
          </a:xfrm>
          <a:prstGeom prst="rect">
            <a:avLst/>
          </a:prstGeom>
        </p:spPr>
      </p:pic>
    </p:spTree>
    <p:extLst>
      <p:ext uri="{BB962C8B-B14F-4D97-AF65-F5344CB8AC3E}">
        <p14:creationId xmlns:p14="http://schemas.microsoft.com/office/powerpoint/2010/main" val="1142051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1520" y="510408"/>
            <a:ext cx="5917473" cy="4750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n-ea"/>
            </a:endParaRPr>
          </a:p>
          <a:p>
            <a:r>
              <a:rPr kumimoji="1" lang="ja-JP" altLang="en-US" sz="1400" dirty="0">
                <a:solidFill>
                  <a:schemeClr val="tx1"/>
                </a:solidFill>
                <a:latin typeface="+mn-ea"/>
              </a:rPr>
              <a:t>（テーマ）取り組んだ展開について振り返る。</a:t>
            </a:r>
            <a:endParaRPr lang="en-US" altLang="ja-JP" sz="1400" dirty="0">
              <a:solidFill>
                <a:schemeClr val="tx1"/>
              </a:solidFill>
              <a:latin typeface="+mn-ea"/>
            </a:endParaRPr>
          </a:p>
        </p:txBody>
      </p:sp>
      <p:sp>
        <p:nvSpPr>
          <p:cNvPr id="2" name="ホームベース 1"/>
          <p:cNvSpPr/>
          <p:nvPr/>
        </p:nvSpPr>
        <p:spPr>
          <a:xfrm>
            <a:off x="390371" y="104688"/>
            <a:ext cx="5358786" cy="61317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n-ea"/>
              </a:rPr>
              <a:t>（参考）継続運営によるその後の展開</a:t>
            </a:r>
            <a:endParaRPr kumimoji="1" lang="en-US" altLang="ja-JP" dirty="0">
              <a:solidFill>
                <a:schemeClr val="bg1"/>
              </a:solidFill>
              <a:latin typeface="+mn-ea"/>
            </a:endParaRPr>
          </a:p>
        </p:txBody>
      </p:sp>
      <p:sp>
        <p:nvSpPr>
          <p:cNvPr id="7" name="角丸四角形 3">
            <a:extLst>
              <a:ext uri="{FF2B5EF4-FFF2-40B4-BE49-F238E27FC236}">
                <a16:creationId xmlns:a16="http://schemas.microsoft.com/office/drawing/2014/main" id="{178E0A5C-F09D-4783-8C38-881B5AC2C567}"/>
              </a:ext>
            </a:extLst>
          </p:cNvPr>
          <p:cNvSpPr/>
          <p:nvPr/>
        </p:nvSpPr>
        <p:spPr>
          <a:xfrm>
            <a:off x="3069764" y="6341065"/>
            <a:ext cx="6113417" cy="3965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n-ea"/>
              </a:rPr>
              <a:t>協議の場の継続運営へ　</a:t>
            </a:r>
            <a:endParaRPr kumimoji="1" lang="ja-JP" altLang="en-US" dirty="0">
              <a:solidFill>
                <a:schemeClr val="tx1"/>
              </a:solidFill>
              <a:latin typeface="+mn-ea"/>
            </a:endParaRPr>
          </a:p>
        </p:txBody>
      </p:sp>
      <p:sp>
        <p:nvSpPr>
          <p:cNvPr id="8" name="四角形: 角を丸くする 7">
            <a:extLst>
              <a:ext uri="{FF2B5EF4-FFF2-40B4-BE49-F238E27FC236}">
                <a16:creationId xmlns:a16="http://schemas.microsoft.com/office/drawing/2014/main" id="{BBA57F9B-E6C9-49A7-ACA3-E42D1BC73331}"/>
              </a:ext>
            </a:extLst>
          </p:cNvPr>
          <p:cNvSpPr/>
          <p:nvPr/>
        </p:nvSpPr>
        <p:spPr>
          <a:xfrm>
            <a:off x="731520" y="1016273"/>
            <a:ext cx="10775852" cy="42685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n-ea"/>
              </a:rPr>
              <a:t>　１年目に協議の場</a:t>
            </a:r>
            <a:r>
              <a:rPr lang="ja-JP" altLang="en-US" sz="1400" dirty="0">
                <a:solidFill>
                  <a:schemeClr val="tx1"/>
                </a:solidFill>
                <a:latin typeface="+mn-ea"/>
              </a:rPr>
              <a:t>で整理したテーマを元に、</a:t>
            </a:r>
            <a:r>
              <a:rPr kumimoji="1" lang="ja-JP" altLang="en-US" sz="1400" dirty="0">
                <a:solidFill>
                  <a:schemeClr val="tx1"/>
                </a:solidFill>
                <a:latin typeface="+mn-ea"/>
              </a:rPr>
              <a:t>２年目の市町での取組みを</a:t>
            </a:r>
            <a:r>
              <a:rPr lang="ja-JP" altLang="en-US" sz="1400" dirty="0">
                <a:solidFill>
                  <a:schemeClr val="tx1"/>
                </a:solidFill>
                <a:latin typeface="+mn-ea"/>
              </a:rPr>
              <a:t>踏まえて、</a:t>
            </a:r>
            <a:r>
              <a:rPr kumimoji="1" lang="ja-JP" altLang="en-US" sz="1400" dirty="0">
                <a:solidFill>
                  <a:schemeClr val="tx1"/>
                </a:solidFill>
                <a:latin typeface="+mn-ea"/>
              </a:rPr>
              <a:t>継続した３年目の</a:t>
            </a:r>
            <a:r>
              <a:rPr lang="ja-JP" altLang="en-US" sz="1400" dirty="0">
                <a:solidFill>
                  <a:schemeClr val="tx1"/>
                </a:solidFill>
                <a:latin typeface="+mn-ea"/>
              </a:rPr>
              <a:t>展開等を以下にまとめる。</a:t>
            </a:r>
            <a:endParaRPr kumimoji="1" lang="en-US" altLang="ja-JP" sz="1400" dirty="0">
              <a:solidFill>
                <a:schemeClr val="tx1"/>
              </a:solidFill>
              <a:latin typeface="+mn-ea"/>
            </a:endParaRPr>
          </a:p>
        </p:txBody>
      </p:sp>
      <p:graphicFrame>
        <p:nvGraphicFramePr>
          <p:cNvPr id="9" name="表 6">
            <a:extLst>
              <a:ext uri="{FF2B5EF4-FFF2-40B4-BE49-F238E27FC236}">
                <a16:creationId xmlns:a16="http://schemas.microsoft.com/office/drawing/2014/main" id="{AA43BCC0-DDCC-4013-A407-5A404E4FA455}"/>
              </a:ext>
            </a:extLst>
          </p:cNvPr>
          <p:cNvGraphicFramePr>
            <a:graphicFrameLocks noGrp="1"/>
          </p:cNvGraphicFramePr>
          <p:nvPr>
            <p:extLst>
              <p:ext uri="{D42A27DB-BD31-4B8C-83A1-F6EECF244321}">
                <p14:modId xmlns:p14="http://schemas.microsoft.com/office/powerpoint/2010/main" val="4264491234"/>
              </p:ext>
            </p:extLst>
          </p:nvPr>
        </p:nvGraphicFramePr>
        <p:xfrm>
          <a:off x="738546" y="1473968"/>
          <a:ext cx="10775852" cy="4724400"/>
        </p:xfrm>
        <a:graphic>
          <a:graphicData uri="http://schemas.openxmlformats.org/drawingml/2006/table">
            <a:tbl>
              <a:tblPr firstRow="1" bandRow="1">
                <a:tableStyleId>{5C22544A-7EE6-4342-B048-85BDC9FD1C3A}</a:tableStyleId>
              </a:tblPr>
              <a:tblGrid>
                <a:gridCol w="1575582">
                  <a:extLst>
                    <a:ext uri="{9D8B030D-6E8A-4147-A177-3AD203B41FA5}">
                      <a16:colId xmlns:a16="http://schemas.microsoft.com/office/drawing/2014/main" val="1985364095"/>
                    </a:ext>
                  </a:extLst>
                </a:gridCol>
                <a:gridCol w="3812344">
                  <a:extLst>
                    <a:ext uri="{9D8B030D-6E8A-4147-A177-3AD203B41FA5}">
                      <a16:colId xmlns:a16="http://schemas.microsoft.com/office/drawing/2014/main" val="4083573703"/>
                    </a:ext>
                  </a:extLst>
                </a:gridCol>
                <a:gridCol w="1561514">
                  <a:extLst>
                    <a:ext uri="{9D8B030D-6E8A-4147-A177-3AD203B41FA5}">
                      <a16:colId xmlns:a16="http://schemas.microsoft.com/office/drawing/2014/main" val="620115134"/>
                    </a:ext>
                  </a:extLst>
                </a:gridCol>
                <a:gridCol w="3826412">
                  <a:extLst>
                    <a:ext uri="{9D8B030D-6E8A-4147-A177-3AD203B41FA5}">
                      <a16:colId xmlns:a16="http://schemas.microsoft.com/office/drawing/2014/main" val="1588835208"/>
                    </a:ext>
                  </a:extLst>
                </a:gridCol>
              </a:tblGrid>
              <a:tr h="294743">
                <a:tc gridSpan="2">
                  <a:txBody>
                    <a:bodyPr/>
                    <a:lstStyle/>
                    <a:p>
                      <a:r>
                        <a:rPr kumimoji="1" lang="ja-JP" altLang="en-US" sz="1400" dirty="0">
                          <a:latin typeface="+mn-ea"/>
                          <a:ea typeface="+mn-ea"/>
                        </a:rPr>
                        <a:t>泉佐野市・田尻町モデル</a:t>
                      </a:r>
                    </a:p>
                  </a:txBody>
                  <a:tcPr/>
                </a:tc>
                <a:tc hMerge="1">
                  <a:txBody>
                    <a:bodyPr/>
                    <a:lstStyle/>
                    <a:p>
                      <a:endParaRPr kumimoji="1" lang="ja-JP" altLang="en-US" dirty="0"/>
                    </a:p>
                  </a:txBody>
                  <a:tcPr/>
                </a:tc>
                <a:tc gridSpan="2">
                  <a:txBody>
                    <a:bodyPr/>
                    <a:lstStyle/>
                    <a:p>
                      <a:r>
                        <a:rPr kumimoji="1" lang="ja-JP" altLang="en-US" sz="1400" dirty="0">
                          <a:latin typeface="+mn-ea"/>
                          <a:ea typeface="+mn-ea"/>
                        </a:rPr>
                        <a:t>豊中市モデル</a:t>
                      </a:r>
                    </a:p>
                  </a:txBody>
                  <a:tcPr/>
                </a:tc>
                <a:tc hMerge="1">
                  <a:txBody>
                    <a:bodyPr/>
                    <a:lstStyle/>
                    <a:p>
                      <a:endParaRPr kumimoji="1" lang="ja-JP" altLang="en-US" dirty="0"/>
                    </a:p>
                  </a:txBody>
                  <a:tcPr/>
                </a:tc>
                <a:extLst>
                  <a:ext uri="{0D108BD9-81ED-4DB2-BD59-A6C34878D82A}">
                    <a16:rowId xmlns:a16="http://schemas.microsoft.com/office/drawing/2014/main" val="1709041873"/>
                  </a:ext>
                </a:extLst>
              </a:tr>
              <a:tr h="294743">
                <a:tc>
                  <a:txBody>
                    <a:bodyPr/>
                    <a:lstStyle/>
                    <a:p>
                      <a:r>
                        <a:rPr kumimoji="1" lang="ja-JP" altLang="en-US" sz="1400" dirty="0">
                          <a:latin typeface="+mn-ea"/>
                          <a:ea typeface="+mn-ea"/>
                        </a:rPr>
                        <a:t>項目</a:t>
                      </a:r>
                    </a:p>
                  </a:txBody>
                  <a:tcPr/>
                </a:tc>
                <a:tc>
                  <a:txBody>
                    <a:bodyPr/>
                    <a:lstStyle/>
                    <a:p>
                      <a:r>
                        <a:rPr kumimoji="1" lang="ja-JP" altLang="en-US" sz="1400" dirty="0">
                          <a:latin typeface="+mn-ea"/>
                          <a:ea typeface="+mn-ea"/>
                        </a:rPr>
                        <a:t>実施内容</a:t>
                      </a:r>
                    </a:p>
                  </a:txBody>
                  <a:tcPr/>
                </a:tc>
                <a:tc>
                  <a:txBody>
                    <a:bodyPr/>
                    <a:lstStyle/>
                    <a:p>
                      <a:r>
                        <a:rPr kumimoji="1" lang="ja-JP" altLang="en-US" sz="1400" dirty="0">
                          <a:latin typeface="+mn-ea"/>
                          <a:ea typeface="+mn-ea"/>
                        </a:rPr>
                        <a:t>項目</a:t>
                      </a:r>
                    </a:p>
                  </a:txBody>
                  <a:tcPr/>
                </a:tc>
                <a:tc>
                  <a:txBody>
                    <a:bodyPr/>
                    <a:lstStyle/>
                    <a:p>
                      <a:r>
                        <a:rPr kumimoji="1" lang="ja-JP" altLang="en-US" sz="1400" dirty="0">
                          <a:latin typeface="+mn-ea"/>
                          <a:ea typeface="+mn-ea"/>
                        </a:rPr>
                        <a:t>実施内容</a:t>
                      </a:r>
                    </a:p>
                  </a:txBody>
                  <a:tcPr/>
                </a:tc>
                <a:extLst>
                  <a:ext uri="{0D108BD9-81ED-4DB2-BD59-A6C34878D82A}">
                    <a16:rowId xmlns:a16="http://schemas.microsoft.com/office/drawing/2014/main" val="3459426139"/>
                  </a:ext>
                </a:extLst>
              </a:tr>
              <a:tr h="707384">
                <a:tc>
                  <a:txBody>
                    <a:bodyPr/>
                    <a:lstStyle/>
                    <a:p>
                      <a:r>
                        <a:rPr kumimoji="1" lang="ja-JP" altLang="en-US" sz="1400" dirty="0">
                          <a:latin typeface="+mn-ea"/>
                          <a:ea typeface="+mn-ea"/>
                        </a:rPr>
                        <a:t>協議の場で整理したテーマ</a:t>
                      </a:r>
                      <a:endParaRPr kumimoji="1" lang="en-US" altLang="ja-JP" sz="1400" dirty="0">
                        <a:latin typeface="+mn-ea"/>
                        <a:ea typeface="+mn-ea"/>
                      </a:endParaRPr>
                    </a:p>
                    <a:p>
                      <a:r>
                        <a:rPr kumimoji="1" lang="ja-JP" altLang="en-US" sz="1400" dirty="0">
                          <a:latin typeface="+mn-ea"/>
                          <a:ea typeface="+mn-ea"/>
                        </a:rPr>
                        <a:t>（１年目）</a:t>
                      </a:r>
                    </a:p>
                  </a:txBody>
                  <a:tcPr/>
                </a:tc>
                <a:tc>
                  <a:txBody>
                    <a:bodyPr/>
                    <a:lstStyle/>
                    <a:p>
                      <a:r>
                        <a:rPr kumimoji="1" lang="ja-JP" altLang="en-US" sz="1400" dirty="0">
                          <a:latin typeface="+mn-ea"/>
                          <a:ea typeface="+mn-ea"/>
                        </a:rPr>
                        <a:t>・支援スキルをもった事業所の拡充</a:t>
                      </a:r>
                      <a:endParaRPr kumimoji="1" lang="en-US" altLang="ja-JP" sz="1400" dirty="0">
                        <a:latin typeface="+mn-ea"/>
                        <a:ea typeface="+mn-ea"/>
                      </a:endParaRPr>
                    </a:p>
                    <a:p>
                      <a:r>
                        <a:rPr kumimoji="1" lang="ja-JP" altLang="en-US" sz="1400" dirty="0">
                          <a:latin typeface="+mn-ea"/>
                          <a:ea typeface="+mn-ea"/>
                        </a:rPr>
                        <a:t>・家族支援について</a:t>
                      </a:r>
                    </a:p>
                  </a:txBody>
                  <a:tcPr/>
                </a:tc>
                <a:tc>
                  <a:txBody>
                    <a:bodyPr/>
                    <a:lstStyle/>
                    <a:p>
                      <a:r>
                        <a:rPr kumimoji="1" lang="ja-JP" altLang="en-US" sz="1400" dirty="0">
                          <a:latin typeface="+mn-ea"/>
                          <a:ea typeface="+mn-ea"/>
                        </a:rPr>
                        <a:t>協議の場で整理したテーマ</a:t>
                      </a:r>
                      <a:endParaRPr kumimoji="1" lang="en-US" altLang="ja-JP" sz="1400" dirty="0">
                        <a:latin typeface="+mn-ea"/>
                        <a:ea typeface="+mn-ea"/>
                      </a:endParaRPr>
                    </a:p>
                    <a:p>
                      <a:r>
                        <a:rPr kumimoji="1" lang="ja-JP" altLang="en-US" sz="1400" dirty="0">
                          <a:latin typeface="+mn-ea"/>
                          <a:ea typeface="+mn-ea"/>
                        </a:rPr>
                        <a:t>（１年目）</a:t>
                      </a:r>
                      <a:endParaRPr kumimoji="1" lang="en-US" altLang="ja-JP" sz="1400" dirty="0">
                        <a:latin typeface="+mn-ea"/>
                        <a:ea typeface="+mn-ea"/>
                      </a:endParaRPr>
                    </a:p>
                  </a:txBody>
                  <a:tcPr/>
                </a:tc>
                <a:tc>
                  <a:txBody>
                    <a:bodyPr/>
                    <a:lstStyle/>
                    <a:p>
                      <a:r>
                        <a:rPr kumimoji="1" lang="ja-JP" altLang="en-US" sz="1400" dirty="0">
                          <a:latin typeface="+mn-ea"/>
                          <a:ea typeface="+mn-ea"/>
                        </a:rPr>
                        <a:t>・キーパーソンの育成、幅広い支援者育成。</a:t>
                      </a:r>
                      <a:endParaRPr kumimoji="1" lang="en-US" altLang="ja-JP" sz="1400" dirty="0">
                        <a:latin typeface="+mn-ea"/>
                        <a:ea typeface="+mn-ea"/>
                      </a:endParaRPr>
                    </a:p>
                    <a:p>
                      <a:r>
                        <a:rPr kumimoji="1" lang="ja-JP" altLang="en-US" sz="1400" dirty="0">
                          <a:latin typeface="+mn-ea"/>
                          <a:ea typeface="+mn-ea"/>
                        </a:rPr>
                        <a:t>・医療機関との連携</a:t>
                      </a:r>
                      <a:endParaRPr kumimoji="1" lang="en-US" altLang="ja-JP" sz="1400" dirty="0">
                        <a:latin typeface="+mn-ea"/>
                        <a:ea typeface="+mn-ea"/>
                      </a:endParaRPr>
                    </a:p>
                    <a:p>
                      <a:r>
                        <a:rPr kumimoji="1" lang="ja-JP" altLang="en-US" sz="1400" dirty="0">
                          <a:latin typeface="+mn-ea"/>
                          <a:ea typeface="+mn-ea"/>
                        </a:rPr>
                        <a:t>・家族支援</a:t>
                      </a:r>
                    </a:p>
                  </a:txBody>
                  <a:tcPr/>
                </a:tc>
                <a:extLst>
                  <a:ext uri="{0D108BD9-81ED-4DB2-BD59-A6C34878D82A}">
                    <a16:rowId xmlns:a16="http://schemas.microsoft.com/office/drawing/2014/main" val="2281382006"/>
                  </a:ext>
                </a:extLst>
              </a:tr>
              <a:tr h="1326346">
                <a:tc>
                  <a:txBody>
                    <a:bodyPr/>
                    <a:lstStyle/>
                    <a:p>
                      <a:r>
                        <a:rPr kumimoji="1" lang="ja-JP" altLang="en-US" sz="1400" dirty="0">
                          <a:latin typeface="+mn-ea"/>
                          <a:ea typeface="+mn-ea"/>
                        </a:rPr>
                        <a:t>取り組み</a:t>
                      </a:r>
                      <a:endParaRPr kumimoji="1" lang="en-US" altLang="ja-JP" sz="1400" dirty="0">
                        <a:latin typeface="+mn-ea"/>
                        <a:ea typeface="+mn-ea"/>
                      </a:endParaRPr>
                    </a:p>
                    <a:p>
                      <a:r>
                        <a:rPr kumimoji="1" lang="ja-JP" altLang="en-US" sz="1400" dirty="0">
                          <a:latin typeface="+mn-ea"/>
                          <a:ea typeface="+mn-ea"/>
                        </a:rPr>
                        <a:t>（２年目）</a:t>
                      </a:r>
                    </a:p>
                  </a:txBody>
                  <a:tcPr/>
                </a:tc>
                <a:tc>
                  <a:txBody>
                    <a:bodyPr/>
                    <a:lstStyle/>
                    <a:p>
                      <a:r>
                        <a:rPr kumimoji="1" lang="ja-JP" altLang="en-US" sz="1400" dirty="0">
                          <a:latin typeface="+mn-ea"/>
                          <a:ea typeface="+mn-ea"/>
                        </a:rPr>
                        <a:t>・自立支援協議会ケアマネジメント部会での　</a:t>
                      </a:r>
                      <a:endParaRPr kumimoji="1" lang="en-US" altLang="ja-JP" sz="1400" dirty="0">
                        <a:latin typeface="+mn-ea"/>
                        <a:ea typeface="+mn-ea"/>
                      </a:endParaRPr>
                    </a:p>
                    <a:p>
                      <a:r>
                        <a:rPr kumimoji="1" lang="ja-JP" altLang="en-US" sz="1400" dirty="0">
                          <a:latin typeface="+mn-ea"/>
                          <a:ea typeface="+mn-ea"/>
                        </a:rPr>
                        <a:t>　検討を踏まえ、家族が困りごとを相談しや</a:t>
                      </a:r>
                      <a:endParaRPr kumimoji="1" lang="en-US" altLang="ja-JP" sz="1400" dirty="0">
                        <a:latin typeface="+mn-ea"/>
                        <a:ea typeface="+mn-ea"/>
                      </a:endParaRPr>
                    </a:p>
                    <a:p>
                      <a:r>
                        <a:rPr kumimoji="1" lang="ja-JP" altLang="en-US" sz="1400" dirty="0">
                          <a:latin typeface="+mn-ea"/>
                          <a:ea typeface="+mn-ea"/>
                        </a:rPr>
                        <a:t>　すいよう、泉佐野市では市内中学校圏域ご</a:t>
                      </a:r>
                      <a:endParaRPr kumimoji="1" lang="en-US" altLang="ja-JP" sz="1400" dirty="0">
                        <a:latin typeface="+mn-ea"/>
                        <a:ea typeface="+mn-ea"/>
                      </a:endParaRPr>
                    </a:p>
                    <a:p>
                      <a:r>
                        <a:rPr kumimoji="1" lang="ja-JP" altLang="en-US" sz="1400" dirty="0">
                          <a:latin typeface="+mn-ea"/>
                          <a:ea typeface="+mn-ea"/>
                        </a:rPr>
                        <a:t>　とに、地域型包括支援センターを設置した。</a:t>
                      </a:r>
                      <a:endParaRPr kumimoji="1" lang="en-US" altLang="ja-JP" sz="1400" dirty="0">
                        <a:latin typeface="+mn-ea"/>
                        <a:ea typeface="+mn-ea"/>
                      </a:endParaRPr>
                    </a:p>
                    <a:p>
                      <a:r>
                        <a:rPr kumimoji="1" lang="ja-JP" altLang="en-US" sz="1400" dirty="0">
                          <a:latin typeface="+mn-ea"/>
                          <a:ea typeface="+mn-ea"/>
                        </a:rPr>
                        <a:t>・支援事業所がつながる場として、事業所連</a:t>
                      </a:r>
                      <a:endParaRPr kumimoji="1" lang="en-US" altLang="ja-JP" sz="1400" dirty="0">
                        <a:latin typeface="+mn-ea"/>
                        <a:ea typeface="+mn-ea"/>
                      </a:endParaRPr>
                    </a:p>
                    <a:p>
                      <a:r>
                        <a:rPr kumimoji="1" lang="ja-JP" altLang="en-US" sz="1400" dirty="0">
                          <a:latin typeface="+mn-ea"/>
                          <a:ea typeface="+mn-ea"/>
                        </a:rPr>
                        <a:t>　絡会での研修継続を検討している。</a:t>
                      </a:r>
                      <a:endParaRPr kumimoji="1" lang="en-US" altLang="ja-JP" sz="1400" dirty="0">
                        <a:latin typeface="+mn-ea"/>
                        <a:ea typeface="+mn-ea"/>
                      </a:endParaRPr>
                    </a:p>
                  </a:txBody>
                  <a:tcPr/>
                </a:tc>
                <a:tc>
                  <a:txBody>
                    <a:bodyPr/>
                    <a:lstStyle/>
                    <a:p>
                      <a:r>
                        <a:rPr kumimoji="1" lang="ja-JP" altLang="en-US" sz="1400" dirty="0">
                          <a:latin typeface="+mn-ea"/>
                          <a:ea typeface="+mn-ea"/>
                        </a:rPr>
                        <a:t>取り組み</a:t>
                      </a:r>
                      <a:endParaRPr kumimoji="1" lang="en-US" altLang="ja-JP" sz="1400" dirty="0">
                        <a:latin typeface="+mn-ea"/>
                        <a:ea typeface="+mn-ea"/>
                      </a:endParaRPr>
                    </a:p>
                    <a:p>
                      <a:r>
                        <a:rPr kumimoji="1" lang="ja-JP" altLang="en-US" sz="1400" dirty="0">
                          <a:latin typeface="+mn-ea"/>
                          <a:ea typeface="+mn-ea"/>
                        </a:rPr>
                        <a:t>（２年目）</a:t>
                      </a:r>
                      <a:endParaRPr kumimoji="1" lang="en-US" altLang="ja-JP" sz="1400" dirty="0">
                        <a:latin typeface="+mn-ea"/>
                        <a:ea typeface="+mn-ea"/>
                      </a:endParaRPr>
                    </a:p>
                  </a:txBody>
                  <a:tcPr/>
                </a:tc>
                <a:tc>
                  <a:txBody>
                    <a:bodyPr/>
                    <a:lstStyle/>
                    <a:p>
                      <a:r>
                        <a:rPr kumimoji="1" lang="ja-JP" altLang="en-US" sz="1400" dirty="0">
                          <a:latin typeface="+mn-ea"/>
                          <a:ea typeface="+mn-ea"/>
                        </a:rPr>
                        <a:t>・自立支援協議会地域課題検討部会を設置し、</a:t>
                      </a:r>
                      <a:endParaRPr kumimoji="1" lang="en-US" altLang="ja-JP" sz="1400" dirty="0">
                        <a:latin typeface="+mn-ea"/>
                        <a:ea typeface="+mn-ea"/>
                      </a:endParaRPr>
                    </a:p>
                    <a:p>
                      <a:r>
                        <a:rPr kumimoji="1" lang="ja-JP" altLang="en-US" sz="1400" dirty="0">
                          <a:latin typeface="+mn-ea"/>
                          <a:ea typeface="+mn-ea"/>
                        </a:rPr>
                        <a:t>　上記のテーマを地域生活支援拠点を中心と</a:t>
                      </a:r>
                      <a:endParaRPr kumimoji="1" lang="en-US" altLang="ja-JP" sz="1400" dirty="0">
                        <a:latin typeface="+mn-ea"/>
                        <a:ea typeface="+mn-ea"/>
                      </a:endParaRPr>
                    </a:p>
                    <a:p>
                      <a:r>
                        <a:rPr kumimoji="1" lang="ja-JP" altLang="en-US" sz="1400" dirty="0">
                          <a:latin typeface="+mn-ea"/>
                          <a:ea typeface="+mn-ea"/>
                        </a:rPr>
                        <a:t>　して支援体制の整備、機能強化を行うこと</a:t>
                      </a:r>
                      <a:endParaRPr kumimoji="1" lang="en-US" altLang="ja-JP" sz="1400" dirty="0">
                        <a:latin typeface="+mn-ea"/>
                        <a:ea typeface="+mn-ea"/>
                      </a:endParaRPr>
                    </a:p>
                    <a:p>
                      <a:r>
                        <a:rPr kumimoji="1" lang="ja-JP" altLang="en-US" sz="1400" dirty="0">
                          <a:latin typeface="+mn-ea"/>
                          <a:ea typeface="+mn-ea"/>
                        </a:rPr>
                        <a:t>　とした。部会内にて、改めて個別ケースや</a:t>
                      </a:r>
                      <a:endParaRPr kumimoji="1" lang="en-US" altLang="ja-JP" sz="1400" dirty="0">
                        <a:latin typeface="+mn-ea"/>
                        <a:ea typeface="+mn-ea"/>
                      </a:endParaRPr>
                    </a:p>
                    <a:p>
                      <a:r>
                        <a:rPr kumimoji="1" lang="ja-JP" altLang="en-US" sz="1400" dirty="0">
                          <a:latin typeface="+mn-ea"/>
                          <a:ea typeface="+mn-ea"/>
                        </a:rPr>
                        <a:t>　アンケートを等を行い、課題抽出を行った。</a:t>
                      </a:r>
                    </a:p>
                  </a:txBody>
                  <a:tcPr/>
                </a:tc>
                <a:extLst>
                  <a:ext uri="{0D108BD9-81ED-4DB2-BD59-A6C34878D82A}">
                    <a16:rowId xmlns:a16="http://schemas.microsoft.com/office/drawing/2014/main" val="3917898312"/>
                  </a:ext>
                </a:extLst>
              </a:tr>
              <a:tr h="1842964">
                <a:tc>
                  <a:txBody>
                    <a:bodyPr/>
                    <a:lstStyle/>
                    <a:p>
                      <a:r>
                        <a:rPr kumimoji="1" lang="ja-JP" altLang="en-US" sz="1400" dirty="0">
                          <a:latin typeface="+mn-ea"/>
                          <a:ea typeface="+mn-ea"/>
                        </a:rPr>
                        <a:t>その後の展開</a:t>
                      </a:r>
                      <a:endParaRPr kumimoji="1" lang="en-US" altLang="ja-JP" sz="1400" dirty="0">
                        <a:latin typeface="+mn-ea"/>
                        <a:ea typeface="+mn-ea"/>
                      </a:endParaRPr>
                    </a:p>
                    <a:p>
                      <a:r>
                        <a:rPr kumimoji="1" lang="ja-JP" altLang="en-US" sz="1400" dirty="0">
                          <a:latin typeface="+mn-ea"/>
                          <a:ea typeface="+mn-ea"/>
                        </a:rPr>
                        <a:t>（３年目以降）</a:t>
                      </a:r>
                    </a:p>
                  </a:txBody>
                  <a:tcPr/>
                </a:tc>
                <a:tc>
                  <a:txBody>
                    <a:bodyPr/>
                    <a:lstStyle/>
                    <a:p>
                      <a:r>
                        <a:rPr kumimoji="1" lang="ja-JP" altLang="en-US" sz="1400" dirty="0">
                          <a:latin typeface="+mn-ea"/>
                          <a:ea typeface="+mn-ea"/>
                        </a:rPr>
                        <a:t>・基幹型包括支援センターが地域型包括支援</a:t>
                      </a:r>
                      <a:endParaRPr kumimoji="1" lang="en-US" altLang="ja-JP" sz="1400" dirty="0">
                        <a:latin typeface="+mn-ea"/>
                        <a:ea typeface="+mn-ea"/>
                      </a:endParaRPr>
                    </a:p>
                    <a:p>
                      <a:r>
                        <a:rPr kumimoji="1" lang="ja-JP" altLang="en-US" sz="1400" dirty="0">
                          <a:latin typeface="+mn-ea"/>
                          <a:ea typeface="+mn-ea"/>
                        </a:rPr>
                        <a:t>　センターと連携して地域の相談に取り組む</a:t>
                      </a:r>
                      <a:endParaRPr kumimoji="1" lang="en-US" altLang="ja-JP" sz="1400" dirty="0">
                        <a:latin typeface="+mn-ea"/>
                        <a:ea typeface="+mn-ea"/>
                      </a:endParaRPr>
                    </a:p>
                    <a:p>
                      <a:r>
                        <a:rPr kumimoji="1" lang="ja-JP" altLang="en-US" sz="1400" dirty="0">
                          <a:latin typeface="+mn-ea"/>
                          <a:ea typeface="+mn-ea"/>
                        </a:rPr>
                        <a:t>　とともに、地域ニーズを集約している。</a:t>
                      </a:r>
                      <a:endParaRPr kumimoji="1" lang="en-US" altLang="ja-JP" sz="1400" dirty="0">
                        <a:latin typeface="+mn-ea"/>
                        <a:ea typeface="+mn-ea"/>
                      </a:endParaRPr>
                    </a:p>
                    <a:p>
                      <a:r>
                        <a:rPr kumimoji="1" lang="ja-JP" altLang="en-US" sz="1400" dirty="0">
                          <a:latin typeface="+mn-ea"/>
                          <a:ea typeface="+mn-ea"/>
                        </a:rPr>
                        <a:t>・令和元年度、自立支援協議会ケアマネジメ</a:t>
                      </a:r>
                      <a:endParaRPr kumimoji="1" lang="en-US" altLang="ja-JP" sz="1400" dirty="0">
                        <a:latin typeface="+mn-ea"/>
                        <a:ea typeface="+mn-ea"/>
                      </a:endParaRPr>
                    </a:p>
                    <a:p>
                      <a:r>
                        <a:rPr kumimoji="1" lang="ja-JP" altLang="en-US" sz="1400" dirty="0">
                          <a:latin typeface="+mn-ea"/>
                          <a:ea typeface="+mn-ea"/>
                        </a:rPr>
                        <a:t>　ント部会を相談事業所相談員で構成する連</a:t>
                      </a:r>
                      <a:endParaRPr kumimoji="1" lang="en-US" altLang="ja-JP" sz="1400" dirty="0">
                        <a:latin typeface="+mn-ea"/>
                        <a:ea typeface="+mn-ea"/>
                      </a:endParaRPr>
                    </a:p>
                    <a:p>
                      <a:r>
                        <a:rPr kumimoji="1" lang="ja-JP" altLang="en-US" sz="1400" dirty="0">
                          <a:latin typeface="+mn-ea"/>
                          <a:ea typeface="+mn-ea"/>
                        </a:rPr>
                        <a:t>　絡会に変更。地域の相談支援専門員が主体</a:t>
                      </a:r>
                      <a:endParaRPr kumimoji="1" lang="en-US" altLang="ja-JP" sz="1400" dirty="0">
                        <a:latin typeface="+mn-ea"/>
                        <a:ea typeface="+mn-ea"/>
                      </a:endParaRPr>
                    </a:p>
                    <a:p>
                      <a:r>
                        <a:rPr kumimoji="1" lang="ja-JP" altLang="en-US" sz="1400" dirty="0">
                          <a:latin typeface="+mn-ea"/>
                          <a:ea typeface="+mn-ea"/>
                        </a:rPr>
                        <a:t>　となり、地域型包括支援センターと協力し、</a:t>
                      </a:r>
                      <a:endParaRPr kumimoji="1" lang="en-US" altLang="ja-JP" sz="1400" dirty="0">
                        <a:latin typeface="+mn-ea"/>
                        <a:ea typeface="+mn-ea"/>
                      </a:endParaRPr>
                    </a:p>
                    <a:p>
                      <a:r>
                        <a:rPr kumimoji="1" lang="ja-JP" altLang="en-US" sz="1400" dirty="0">
                          <a:latin typeface="+mn-ea"/>
                          <a:ea typeface="+mn-ea"/>
                        </a:rPr>
                        <a:t>　地域に根差した課題整理</a:t>
                      </a:r>
                      <a:r>
                        <a:rPr kumimoji="1" lang="ja-JP" altLang="en-US" sz="1400" dirty="0" smtClean="0">
                          <a:latin typeface="+mn-ea"/>
                          <a:ea typeface="+mn-ea"/>
                        </a:rPr>
                        <a:t>を行えるよう検討</a:t>
                      </a:r>
                      <a:endParaRPr kumimoji="1" lang="en-US" altLang="ja-JP" sz="1400" dirty="0" smtClean="0">
                        <a:latin typeface="+mn-ea"/>
                        <a:ea typeface="+mn-ea"/>
                      </a:endParaRPr>
                    </a:p>
                    <a:p>
                      <a:r>
                        <a:rPr kumimoji="1" lang="ja-JP" altLang="en-US" sz="1400" dirty="0" smtClean="0">
                          <a:latin typeface="+mn-ea"/>
                          <a:ea typeface="+mn-ea"/>
                        </a:rPr>
                        <a:t>　して</a:t>
                      </a:r>
                      <a:r>
                        <a:rPr kumimoji="1" lang="ja-JP" altLang="en-US" sz="1400" dirty="0">
                          <a:latin typeface="+mn-ea"/>
                          <a:ea typeface="+mn-ea"/>
                        </a:rPr>
                        <a:t>いる。</a:t>
                      </a:r>
                      <a:endParaRPr kumimoji="1" lang="en-US" altLang="ja-JP" sz="1400" dirty="0">
                        <a:latin typeface="+mn-ea"/>
                        <a:ea typeface="+mn-ea"/>
                      </a:endParaRPr>
                    </a:p>
                  </a:txBody>
                  <a:tcPr/>
                </a:tc>
                <a:tc>
                  <a:txBody>
                    <a:bodyPr/>
                    <a:lstStyle/>
                    <a:p>
                      <a:r>
                        <a:rPr kumimoji="1" lang="ja-JP" altLang="en-US" sz="1400" dirty="0">
                          <a:latin typeface="+mn-ea"/>
                          <a:ea typeface="+mn-ea"/>
                        </a:rPr>
                        <a:t>その後の展開</a:t>
                      </a:r>
                      <a:endParaRPr kumimoji="1" lang="en-US" altLang="ja-JP" sz="1400" dirty="0">
                        <a:latin typeface="+mn-ea"/>
                        <a:ea typeface="+mn-ea"/>
                      </a:endParaRPr>
                    </a:p>
                    <a:p>
                      <a:r>
                        <a:rPr kumimoji="1" lang="ja-JP" altLang="en-US" sz="1400" dirty="0">
                          <a:latin typeface="+mn-ea"/>
                          <a:ea typeface="+mn-ea"/>
                        </a:rPr>
                        <a:t>（３年目）</a:t>
                      </a:r>
                      <a:endParaRPr kumimoji="1" lang="en-US" altLang="ja-JP" sz="1400" dirty="0">
                        <a:latin typeface="+mn-ea"/>
                        <a:ea typeface="+mn-ea"/>
                      </a:endParaRPr>
                    </a:p>
                  </a:txBody>
                  <a:tcPr/>
                </a:tc>
                <a:tc>
                  <a:txBody>
                    <a:bodyPr/>
                    <a:lstStyle/>
                    <a:p>
                      <a:r>
                        <a:rPr kumimoji="1" lang="ja-JP" altLang="en-US" sz="1400" dirty="0">
                          <a:latin typeface="+mn-ea"/>
                          <a:ea typeface="+mn-ea"/>
                        </a:rPr>
                        <a:t>・自立支援協議会地域検討部会にて、抽出し</a:t>
                      </a:r>
                      <a:endParaRPr kumimoji="1" lang="en-US" altLang="ja-JP" sz="1400" dirty="0">
                        <a:latin typeface="+mn-ea"/>
                        <a:ea typeface="+mn-ea"/>
                      </a:endParaRPr>
                    </a:p>
                    <a:p>
                      <a:r>
                        <a:rPr kumimoji="1" lang="ja-JP" altLang="en-US" sz="1400" dirty="0">
                          <a:latin typeface="+mn-ea"/>
                          <a:ea typeface="+mn-ea"/>
                        </a:rPr>
                        <a:t>　</a:t>
                      </a:r>
                      <a:r>
                        <a:rPr kumimoji="1" lang="ja-JP" altLang="en-US" sz="1400" dirty="0" err="1">
                          <a:latin typeface="+mn-ea"/>
                          <a:ea typeface="+mn-ea"/>
                        </a:rPr>
                        <a:t>た</a:t>
                      </a:r>
                      <a:r>
                        <a:rPr kumimoji="1" lang="ja-JP" altLang="en-US" sz="1400" dirty="0">
                          <a:latin typeface="+mn-ea"/>
                          <a:ea typeface="+mn-ea"/>
                        </a:rPr>
                        <a:t>課題として、ライフステージごとの支援</a:t>
                      </a:r>
                      <a:endParaRPr kumimoji="1" lang="en-US" altLang="ja-JP" sz="1400" dirty="0">
                        <a:latin typeface="+mn-ea"/>
                        <a:ea typeface="+mn-ea"/>
                      </a:endParaRPr>
                    </a:p>
                    <a:p>
                      <a:r>
                        <a:rPr kumimoji="1" lang="ja-JP" altLang="en-US" sz="1400" dirty="0">
                          <a:latin typeface="+mn-ea"/>
                          <a:ea typeface="+mn-ea"/>
                        </a:rPr>
                        <a:t>　を意識しながら、地域生活支援拠点におい</a:t>
                      </a:r>
                      <a:endParaRPr kumimoji="1" lang="en-US" altLang="ja-JP" sz="1400" dirty="0">
                        <a:latin typeface="+mn-ea"/>
                        <a:ea typeface="+mn-ea"/>
                      </a:endParaRPr>
                    </a:p>
                    <a:p>
                      <a:r>
                        <a:rPr kumimoji="1" lang="ja-JP" altLang="en-US" sz="1400" dirty="0">
                          <a:latin typeface="+mn-ea"/>
                          <a:ea typeface="+mn-ea"/>
                        </a:rPr>
                        <a:t>　て、コーディネーター機能、支援者教育、</a:t>
                      </a:r>
                      <a:endParaRPr kumimoji="1" lang="en-US" altLang="ja-JP" sz="1400" dirty="0">
                        <a:latin typeface="+mn-ea"/>
                        <a:ea typeface="+mn-ea"/>
                      </a:endParaRPr>
                    </a:p>
                    <a:p>
                      <a:r>
                        <a:rPr kumimoji="1" lang="ja-JP" altLang="en-US" sz="1400" dirty="0">
                          <a:latin typeface="+mn-ea"/>
                          <a:ea typeface="+mn-ea"/>
                        </a:rPr>
                        <a:t>　ハード・環境整備の視点から、機能検討</a:t>
                      </a:r>
                      <a:endParaRPr kumimoji="1" lang="en-US" altLang="ja-JP" sz="1400" dirty="0">
                        <a:latin typeface="+mn-ea"/>
                        <a:ea typeface="+mn-ea"/>
                      </a:endParaRPr>
                    </a:p>
                    <a:p>
                      <a:r>
                        <a:rPr kumimoji="1" lang="ja-JP" altLang="en-US" sz="1400" dirty="0">
                          <a:latin typeface="+mn-ea"/>
                          <a:ea typeface="+mn-ea"/>
                        </a:rPr>
                        <a:t>　している。</a:t>
                      </a:r>
                    </a:p>
                  </a:txBody>
                  <a:tcPr/>
                </a:tc>
                <a:extLst>
                  <a:ext uri="{0D108BD9-81ED-4DB2-BD59-A6C34878D82A}">
                    <a16:rowId xmlns:a16="http://schemas.microsoft.com/office/drawing/2014/main" val="1119997067"/>
                  </a:ext>
                </a:extLst>
              </a:tr>
            </a:tbl>
          </a:graphicData>
        </a:graphic>
      </p:graphicFrame>
      <p:sp>
        <p:nvSpPr>
          <p:cNvPr id="4" name="スライド番号プレースホルダー 3"/>
          <p:cNvSpPr>
            <a:spLocks noGrp="1"/>
          </p:cNvSpPr>
          <p:nvPr>
            <p:ph type="sldNum" sz="quarter" idx="12"/>
          </p:nvPr>
        </p:nvSpPr>
        <p:spPr/>
        <p:txBody>
          <a:bodyPr/>
          <a:lstStyle/>
          <a:p>
            <a:fld id="{5EBFC8BC-B1AE-419F-8DF4-AA7267068C54}" type="slidenum">
              <a:rPr kumimoji="1" lang="ja-JP" altLang="en-US" smtClean="0">
                <a:latin typeface="+mn-ea"/>
              </a:rPr>
              <a:t>35</a:t>
            </a:fld>
            <a:endParaRPr kumimoji="1" lang="ja-JP" altLang="en-US">
              <a:latin typeface="+mn-ea"/>
            </a:endParaRPr>
          </a:p>
        </p:txBody>
      </p:sp>
      <p:sp>
        <p:nvSpPr>
          <p:cNvPr id="6" name="下矢印 8">
            <a:extLst>
              <a:ext uri="{FF2B5EF4-FFF2-40B4-BE49-F238E27FC236}">
                <a16:creationId xmlns:a16="http://schemas.microsoft.com/office/drawing/2014/main" id="{B560AC7B-0770-469E-B0D1-2F88711F10C9}"/>
              </a:ext>
            </a:extLst>
          </p:cNvPr>
          <p:cNvSpPr/>
          <p:nvPr/>
        </p:nvSpPr>
        <p:spPr>
          <a:xfrm>
            <a:off x="6048102" y="5929625"/>
            <a:ext cx="600891" cy="426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Tree>
    <p:extLst>
      <p:ext uri="{BB962C8B-B14F-4D97-AF65-F5344CB8AC3E}">
        <p14:creationId xmlns:p14="http://schemas.microsoft.com/office/powerpoint/2010/main" val="39619069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E826822-CA76-434C-AB4E-B9DC9BE29B7D}"/>
              </a:ext>
            </a:extLst>
          </p:cNvPr>
          <p:cNvSpPr txBox="1"/>
          <p:nvPr/>
        </p:nvSpPr>
        <p:spPr>
          <a:xfrm>
            <a:off x="806963" y="145605"/>
            <a:ext cx="10416209" cy="6555641"/>
          </a:xfrm>
          <a:prstGeom prst="rect">
            <a:avLst/>
          </a:prstGeom>
          <a:noFill/>
        </p:spPr>
        <p:txBody>
          <a:bodyPr wrap="square">
            <a:spAutoFit/>
          </a:bodyPr>
          <a:lstStyle/>
          <a:p>
            <a:pPr algn="just"/>
            <a:r>
              <a:rPr lang="ja-JP" altLang="ja-JP" sz="1400" kern="100" dirty="0">
                <a:effectLst/>
                <a:latin typeface="+mn-ea"/>
                <a:cs typeface="Times New Roman" panose="02020603050405020304" pitchFamily="18" charset="0"/>
              </a:rPr>
              <a:t>６　まとめ</a:t>
            </a:r>
            <a:endParaRPr lang="en-US" altLang="ja-JP" sz="1400" kern="100" dirty="0">
              <a:effectLst/>
              <a:latin typeface="+mn-ea"/>
              <a:cs typeface="Times New Roman" panose="02020603050405020304" pitchFamily="18" charset="0"/>
            </a:endParaRPr>
          </a:p>
          <a:p>
            <a:pPr algn="just"/>
            <a:endParaRPr lang="ja-JP" altLang="ja-JP" sz="1400" kern="100" dirty="0">
              <a:effectLst/>
              <a:latin typeface="+mn-ea"/>
              <a:cs typeface="Times New Roman" panose="02020603050405020304" pitchFamily="18" charset="0"/>
            </a:endParaRPr>
          </a:p>
          <a:p>
            <a:pPr marL="152400" indent="-152400" algn="just"/>
            <a:r>
              <a:rPr lang="ja-JP" altLang="ja-JP" sz="1400" kern="100" dirty="0">
                <a:effectLst/>
                <a:latin typeface="+mn-ea"/>
                <a:cs typeface="Times New Roman" panose="02020603050405020304" pitchFamily="18" charset="0"/>
              </a:rPr>
              <a:t>　　今回、地域連携モデル事業では、泉佐野市田尻町モデル、豊中市モデルと、それぞれ人口規模の異なる地域において、検討を実施してきた。それぞれの取組みにおいて見られた課題等から、今後、府内市町村にて地域連携を図るためのポイントを考察する。</a:t>
            </a:r>
          </a:p>
          <a:p>
            <a:pPr algn="just"/>
            <a:r>
              <a:rPr lang="en-US" altLang="ja-JP" sz="1400" kern="100" dirty="0">
                <a:effectLst/>
                <a:latin typeface="+mn-ea"/>
                <a:cs typeface="Times New Roman" panose="02020603050405020304" pitchFamily="18" charset="0"/>
              </a:rPr>
              <a:t> </a:t>
            </a:r>
            <a:endParaRPr lang="ja-JP" altLang="ja-JP" sz="1400" kern="100" dirty="0">
              <a:effectLst/>
              <a:latin typeface="+mn-ea"/>
              <a:cs typeface="Times New Roman" panose="02020603050405020304" pitchFamily="18" charset="0"/>
            </a:endParaRPr>
          </a:p>
          <a:p>
            <a:pPr marL="133350" indent="152400" algn="just"/>
            <a:r>
              <a:rPr lang="ja-JP" altLang="ja-JP" sz="1400" kern="100" dirty="0">
                <a:effectLst/>
                <a:latin typeface="+mn-ea"/>
                <a:cs typeface="Times New Roman" panose="02020603050405020304" pitchFamily="18" charset="0"/>
              </a:rPr>
              <a:t>泉佐野市・田尻町モデルでは、市町域内に</a:t>
            </a:r>
            <a:r>
              <a:rPr lang="ja-JP" altLang="en-US" sz="1400" kern="100" dirty="0">
                <a:latin typeface="+mn-ea"/>
                <a:cs typeface="Times New Roman" panose="02020603050405020304" pitchFamily="18" charset="0"/>
              </a:rPr>
              <a:t>強度行動障がい支援に</a:t>
            </a:r>
            <a:r>
              <a:rPr lang="ja-JP" altLang="ja-JP" sz="1400" kern="100" dirty="0">
                <a:effectLst/>
                <a:latin typeface="+mn-ea"/>
                <a:cs typeface="Times New Roman" panose="02020603050405020304" pitchFamily="18" charset="0"/>
              </a:rPr>
              <a:t>専門性をもった事業所</a:t>
            </a:r>
            <a:r>
              <a:rPr lang="ja-JP" altLang="en-US" sz="1400" kern="100" dirty="0">
                <a:latin typeface="+mn-ea"/>
                <a:cs typeface="Times New Roman" panose="02020603050405020304" pitchFamily="18" charset="0"/>
              </a:rPr>
              <a:t>に利用者が</a:t>
            </a:r>
            <a:r>
              <a:rPr lang="ja-JP" altLang="ja-JP" sz="1400" kern="100" dirty="0">
                <a:effectLst/>
                <a:latin typeface="+mn-ea"/>
                <a:cs typeface="Times New Roman" panose="02020603050405020304" pitchFamily="18" charset="0"/>
              </a:rPr>
              <a:t>一極集中</a:t>
            </a:r>
            <a:r>
              <a:rPr lang="ja-JP" altLang="en-US" sz="1400" kern="100" dirty="0">
                <a:latin typeface="+mn-ea"/>
                <a:cs typeface="Times New Roman" panose="02020603050405020304" pitchFamily="18" charset="0"/>
              </a:rPr>
              <a:t>している。</a:t>
            </a:r>
            <a:r>
              <a:rPr lang="ja-JP" altLang="ja-JP" sz="1400" kern="100" dirty="0">
                <a:effectLst/>
                <a:latin typeface="+mn-ea"/>
                <a:cs typeface="Times New Roman" panose="02020603050405020304" pitchFamily="18" charset="0"/>
              </a:rPr>
              <a:t>他の事業所等と連携が図</a:t>
            </a:r>
            <a:r>
              <a:rPr lang="ja-JP" altLang="en-US" sz="1400" kern="100" dirty="0">
                <a:effectLst/>
                <a:latin typeface="+mn-ea"/>
                <a:cs typeface="Times New Roman" panose="02020603050405020304" pitchFamily="18" charset="0"/>
              </a:rPr>
              <a:t>れておらず</a:t>
            </a:r>
            <a:r>
              <a:rPr lang="ja-JP" altLang="ja-JP" sz="1400" kern="100" dirty="0">
                <a:effectLst/>
                <a:latin typeface="+mn-ea"/>
                <a:cs typeface="Times New Roman" panose="02020603050405020304" pitchFamily="18" charset="0"/>
              </a:rPr>
              <a:t>事業所に負担が集中</a:t>
            </a:r>
            <a:r>
              <a:rPr lang="ja-JP" altLang="en-US" sz="1400" kern="100" dirty="0">
                <a:latin typeface="+mn-ea"/>
                <a:cs typeface="Times New Roman" panose="02020603050405020304" pitchFamily="18" charset="0"/>
              </a:rPr>
              <a:t>し、疲弊するとともに、</a:t>
            </a:r>
            <a:r>
              <a:rPr lang="ja-JP" altLang="ja-JP" sz="1400" kern="100" dirty="0">
                <a:effectLst/>
                <a:latin typeface="+mn-ea"/>
                <a:cs typeface="Times New Roman" panose="02020603050405020304" pitchFamily="18" charset="0"/>
              </a:rPr>
              <a:t>新たな事業所の育成が難しい点が課題</a:t>
            </a:r>
            <a:r>
              <a:rPr lang="ja-JP" altLang="en-US" sz="1400" kern="100" dirty="0">
                <a:latin typeface="+mn-ea"/>
                <a:cs typeface="Times New Roman" panose="02020603050405020304" pitchFamily="18" charset="0"/>
              </a:rPr>
              <a:t>であった</a:t>
            </a:r>
            <a:r>
              <a:rPr lang="ja-JP" altLang="ja-JP" sz="1400" kern="100" dirty="0">
                <a:effectLst/>
                <a:latin typeface="+mn-ea"/>
                <a:cs typeface="Times New Roman" panose="02020603050405020304" pitchFamily="18" charset="0"/>
              </a:rPr>
              <a:t>。また、家族の声も十分に</a:t>
            </a:r>
            <a:r>
              <a:rPr lang="ja-JP" altLang="en-US" sz="1400" kern="100" dirty="0">
                <a:effectLst/>
                <a:latin typeface="+mn-ea"/>
                <a:cs typeface="Times New Roman" panose="02020603050405020304" pitchFamily="18" charset="0"/>
              </a:rPr>
              <a:t>集約できていない</a:t>
            </a:r>
            <a:r>
              <a:rPr lang="ja-JP" altLang="ja-JP" sz="1400" kern="100" dirty="0">
                <a:effectLst/>
                <a:latin typeface="+mn-ea"/>
                <a:cs typeface="Times New Roman" panose="02020603050405020304" pitchFamily="18" charset="0"/>
              </a:rPr>
              <a:t>ということも課題であった。</a:t>
            </a:r>
          </a:p>
          <a:p>
            <a:pPr marL="133350" indent="152400" algn="just"/>
            <a:r>
              <a:rPr lang="ja-JP" altLang="ja-JP" sz="1400" kern="100" dirty="0">
                <a:effectLst/>
                <a:latin typeface="+mn-ea"/>
                <a:cs typeface="Times New Roman" panose="02020603050405020304" pitchFamily="18" charset="0"/>
              </a:rPr>
              <a:t>協議の場にて課題抽出を行い、家族の声が</a:t>
            </a:r>
            <a:r>
              <a:rPr lang="ja-JP" altLang="en-US" sz="1400" kern="100" dirty="0">
                <a:latin typeface="+mn-ea"/>
                <a:cs typeface="Times New Roman" panose="02020603050405020304" pitchFamily="18" charset="0"/>
              </a:rPr>
              <a:t>集約できるよう</a:t>
            </a:r>
            <a:r>
              <a:rPr lang="ja-JP" altLang="ja-JP" sz="1400" kern="100" dirty="0">
                <a:effectLst/>
                <a:latin typeface="+mn-ea"/>
                <a:cs typeface="Times New Roman" panose="02020603050405020304" pitchFamily="18" charset="0"/>
              </a:rPr>
              <a:t>、</a:t>
            </a:r>
            <a:r>
              <a:rPr lang="ja-JP" altLang="en-US" sz="1400" kern="100" dirty="0">
                <a:effectLst/>
                <a:latin typeface="+mn-ea"/>
                <a:cs typeface="Times New Roman" panose="02020603050405020304" pitchFamily="18" charset="0"/>
              </a:rPr>
              <a:t>家族会アンケート等を実施した。また、地域の関係機関の連携体制を再検討し、役割分担を行った。泉佐野市では、並行して市内で重層的な相談支援の構築が行われ、市内の中学校区ごとの圏域に分けて、地域型包括支援センターを設置、</a:t>
            </a:r>
            <a:r>
              <a:rPr lang="ja-JP" altLang="ja-JP" sz="1400" kern="100" dirty="0">
                <a:effectLst/>
                <a:latin typeface="+mn-ea"/>
                <a:cs typeface="Times New Roman" panose="02020603050405020304" pitchFamily="18" charset="0"/>
              </a:rPr>
              <a:t>障がいのみならず、児童、高齢、生活困窮等、幅広い相談をワンストップで受け、適宜、必要な機関につなぐ役割を担い始めている。</a:t>
            </a:r>
            <a:r>
              <a:rPr lang="ja-JP" altLang="en-US" sz="1400" kern="100" dirty="0">
                <a:effectLst/>
                <a:latin typeface="+mn-ea"/>
                <a:cs typeface="Times New Roman" panose="02020603050405020304" pitchFamily="18" charset="0"/>
              </a:rPr>
              <a:t>また、基幹相談支援センターと包括支援センターが統合し、基幹包括支援センターとして、地域型包括支援センターとの連携を図り、困難ケース等の支援を行うとともに、各地域での課題を集約できる構造とした。さらに、自立支援協議会ケアマネジメント部会を相談支援専門員が主体となって課題検討する連絡会に変更し、基幹型包括支援センター</a:t>
            </a:r>
            <a:r>
              <a:rPr lang="ja-JP" altLang="en-US" sz="1400" kern="100" dirty="0">
                <a:latin typeface="+mn-ea"/>
                <a:cs typeface="Times New Roman" panose="02020603050405020304" pitchFamily="18" charset="0"/>
              </a:rPr>
              <a:t>が事務局として参画して、課題検討を引き続き行っている。</a:t>
            </a:r>
            <a:endParaRPr lang="en-US" altLang="ja-JP" sz="1400" kern="100" dirty="0">
              <a:latin typeface="+mn-ea"/>
              <a:cs typeface="Times New Roman" panose="02020603050405020304" pitchFamily="18" charset="0"/>
            </a:endParaRPr>
          </a:p>
          <a:p>
            <a:pPr marL="133350" indent="152400" algn="just"/>
            <a:r>
              <a:rPr lang="ja-JP" altLang="en-US" sz="1400" kern="100" dirty="0">
                <a:effectLst/>
                <a:latin typeface="+mn-ea"/>
                <a:cs typeface="Times New Roman" panose="02020603050405020304" pitchFamily="18" charset="0"/>
              </a:rPr>
              <a:t>田尻町においても、町内の地域包括支援センターが委託相談支援事業を兼ね、町内の障がい相談、高齢相談をワンストップで受けられる体制へと変更されている。</a:t>
            </a:r>
            <a:endParaRPr lang="ja-JP" altLang="ja-JP" sz="1400" kern="100" dirty="0">
              <a:effectLst/>
              <a:latin typeface="+mn-ea"/>
              <a:cs typeface="Times New Roman" panose="02020603050405020304" pitchFamily="18" charset="0"/>
            </a:endParaRPr>
          </a:p>
          <a:p>
            <a:pPr marL="133350" indent="152400" algn="just"/>
            <a:r>
              <a:rPr lang="ja-JP" altLang="en-US" sz="1400" kern="100" dirty="0">
                <a:latin typeface="+mn-ea"/>
                <a:cs typeface="Times New Roman" panose="02020603050405020304" pitchFamily="18" charset="0"/>
              </a:rPr>
              <a:t>また</a:t>
            </a:r>
            <a:r>
              <a:rPr lang="ja-JP" altLang="ja-JP" sz="1400" kern="100" dirty="0">
                <a:effectLst/>
                <a:latin typeface="+mn-ea"/>
                <a:cs typeface="Times New Roman" panose="02020603050405020304" pitchFamily="18" charset="0"/>
              </a:rPr>
              <a:t>、事業所の育成を念頭に、地域の事業所連絡会で研修会を実施。普段、研修時間を捻出しづらい事業所が、地域での研修会を実施することで参加しやすくなり、強度行動障がい支援の人材を育成する一つのきっかけとなった。</a:t>
            </a:r>
            <a:endParaRPr lang="en-US" altLang="ja-JP" sz="1400" kern="100" dirty="0">
              <a:effectLst/>
              <a:latin typeface="+mn-ea"/>
              <a:cs typeface="Times New Roman" panose="02020603050405020304" pitchFamily="18" charset="0"/>
            </a:endParaRPr>
          </a:p>
          <a:p>
            <a:pPr marL="133350" indent="152400" algn="just"/>
            <a:r>
              <a:rPr lang="ja-JP" altLang="ja-JP" sz="1400" kern="100" dirty="0">
                <a:effectLst/>
                <a:latin typeface="+mn-ea"/>
                <a:cs typeface="Times New Roman" panose="02020603050405020304" pitchFamily="18" charset="0"/>
              </a:rPr>
              <a:t>豊中市モデルでは、</a:t>
            </a:r>
            <a:r>
              <a:rPr lang="ja-JP" altLang="en-US" sz="1400" kern="100" dirty="0">
                <a:latin typeface="+mn-ea"/>
                <a:cs typeface="Times New Roman" panose="02020603050405020304" pitchFamily="18" charset="0"/>
              </a:rPr>
              <a:t>基幹、委託、計画の３層からなる</a:t>
            </a:r>
            <a:r>
              <a:rPr lang="ja-JP" altLang="ja-JP" sz="1400" kern="100" dirty="0">
                <a:effectLst/>
                <a:latin typeface="+mn-ea"/>
                <a:cs typeface="Times New Roman" panose="02020603050405020304" pitchFamily="18" charset="0"/>
              </a:rPr>
              <a:t>相談支援体制が整備されているが、</a:t>
            </a:r>
            <a:r>
              <a:rPr lang="ja-JP" altLang="en-US" sz="1400" kern="100" dirty="0">
                <a:effectLst/>
                <a:latin typeface="+mn-ea"/>
                <a:cs typeface="Times New Roman" panose="02020603050405020304" pitchFamily="18" charset="0"/>
              </a:rPr>
              <a:t>強度行動障がい支援における中心機関が必要であり、さらにはそれぞれの</a:t>
            </a:r>
            <a:r>
              <a:rPr lang="ja-JP" altLang="ja-JP" sz="1400" kern="100" dirty="0">
                <a:effectLst/>
                <a:latin typeface="+mn-ea"/>
                <a:cs typeface="Times New Roman" panose="02020603050405020304" pitchFamily="18" charset="0"/>
              </a:rPr>
              <a:t>強度行動障がい</a:t>
            </a:r>
            <a:r>
              <a:rPr lang="ja-JP" altLang="en-US" sz="1400" kern="100" dirty="0">
                <a:effectLst/>
                <a:latin typeface="+mn-ea"/>
                <a:cs typeface="Times New Roman" panose="02020603050405020304" pitchFamily="18" charset="0"/>
              </a:rPr>
              <a:t>者を</a:t>
            </a:r>
            <a:r>
              <a:rPr lang="ja-JP" altLang="ja-JP" sz="1400" kern="100" dirty="0">
                <a:effectLst/>
                <a:latin typeface="+mn-ea"/>
                <a:cs typeface="Times New Roman" panose="02020603050405020304" pitchFamily="18" charset="0"/>
              </a:rPr>
              <a:t>支援するキーパーソン</a:t>
            </a:r>
            <a:r>
              <a:rPr lang="ja-JP" altLang="en-US" sz="1400" kern="100" dirty="0">
                <a:effectLst/>
                <a:latin typeface="+mn-ea"/>
                <a:cs typeface="Times New Roman" panose="02020603050405020304" pitchFamily="18" charset="0"/>
              </a:rPr>
              <a:t>育成</a:t>
            </a:r>
            <a:r>
              <a:rPr lang="ja-JP" altLang="ja-JP" sz="1400" kern="100" dirty="0">
                <a:effectLst/>
                <a:latin typeface="+mn-ea"/>
                <a:cs typeface="Times New Roman" panose="02020603050405020304" pitchFamily="18" charset="0"/>
              </a:rPr>
              <a:t>が</a:t>
            </a:r>
            <a:r>
              <a:rPr lang="ja-JP" altLang="en-US" sz="1400" kern="100" dirty="0">
                <a:latin typeface="+mn-ea"/>
                <a:cs typeface="Times New Roman" panose="02020603050405020304" pitchFamily="18" charset="0"/>
              </a:rPr>
              <a:t>必要</a:t>
            </a:r>
            <a:r>
              <a:rPr lang="ja-JP" altLang="ja-JP" sz="1400" kern="100" dirty="0">
                <a:effectLst/>
                <a:latin typeface="+mn-ea"/>
                <a:cs typeface="Times New Roman" panose="02020603050405020304" pitchFamily="18" charset="0"/>
              </a:rPr>
              <a:t>で</a:t>
            </a:r>
            <a:r>
              <a:rPr lang="ja-JP" altLang="en-US" sz="1400" kern="100" dirty="0">
                <a:effectLst/>
                <a:latin typeface="+mn-ea"/>
                <a:cs typeface="Times New Roman" panose="02020603050405020304" pitchFamily="18" charset="0"/>
              </a:rPr>
              <a:t>あった。</a:t>
            </a:r>
            <a:r>
              <a:rPr lang="ja-JP" altLang="ja-JP" sz="1400" kern="100" dirty="0">
                <a:effectLst/>
                <a:latin typeface="+mn-ea"/>
                <a:cs typeface="Times New Roman" panose="02020603050405020304" pitchFamily="18" charset="0"/>
              </a:rPr>
              <a:t>また、家族のレスパイトや緊急ショートステイ先の不足、</a:t>
            </a:r>
            <a:r>
              <a:rPr lang="ja-JP" altLang="en-US" sz="1400" kern="100" dirty="0">
                <a:effectLst/>
                <a:latin typeface="+mn-ea"/>
                <a:cs typeface="Times New Roman" panose="02020603050405020304" pitchFamily="18" charset="0"/>
              </a:rPr>
              <a:t>医療の連携等が課題となった。また、</a:t>
            </a:r>
            <a:r>
              <a:rPr lang="ja-JP" altLang="ja-JP" sz="1400" kern="100" dirty="0">
                <a:effectLst/>
                <a:latin typeface="+mn-ea"/>
                <a:cs typeface="Times New Roman" panose="02020603050405020304" pitchFamily="18" charset="0"/>
              </a:rPr>
              <a:t>市域全体での課題集約や整理</a:t>
            </a:r>
            <a:r>
              <a:rPr lang="ja-JP" altLang="en-US" sz="1400" kern="100" dirty="0">
                <a:latin typeface="+mn-ea"/>
                <a:cs typeface="Times New Roman" panose="02020603050405020304" pitchFamily="18" charset="0"/>
              </a:rPr>
              <a:t>が引き続き必要であった</a:t>
            </a:r>
            <a:r>
              <a:rPr lang="ja-JP" altLang="ja-JP" sz="1400" kern="100" dirty="0">
                <a:effectLst/>
                <a:latin typeface="+mn-ea"/>
                <a:cs typeface="Times New Roman" panose="02020603050405020304" pitchFamily="18" charset="0"/>
              </a:rPr>
              <a:t>。協議の場では、家族の声に着目して、支援の手立てを検討し、令和２年度より、</a:t>
            </a:r>
            <a:r>
              <a:rPr lang="ja-JP" altLang="en-US" sz="1400" kern="100" dirty="0">
                <a:effectLst/>
                <a:latin typeface="+mn-ea"/>
                <a:cs typeface="Times New Roman" panose="02020603050405020304" pitchFamily="18" charset="0"/>
              </a:rPr>
              <a:t>将来、ショートステイ等を有する多機能型の</a:t>
            </a:r>
            <a:r>
              <a:rPr lang="ja-JP" altLang="ja-JP" sz="1400" kern="100" dirty="0">
                <a:effectLst/>
                <a:latin typeface="+mn-ea"/>
                <a:cs typeface="Times New Roman" panose="02020603050405020304" pitchFamily="18" charset="0"/>
              </a:rPr>
              <a:t>地域生活支援拠点</a:t>
            </a:r>
            <a:r>
              <a:rPr lang="ja-JP" altLang="en-US" sz="1400" kern="100" dirty="0">
                <a:effectLst/>
                <a:latin typeface="+mn-ea"/>
                <a:cs typeface="Times New Roman" panose="02020603050405020304" pitchFamily="18" charset="0"/>
              </a:rPr>
              <a:t>が</a:t>
            </a:r>
            <a:r>
              <a:rPr lang="ja-JP" altLang="en-US" sz="1400" kern="100" dirty="0">
                <a:latin typeface="+mn-ea"/>
                <a:cs typeface="Times New Roman" panose="02020603050405020304" pitchFamily="18" charset="0"/>
              </a:rPr>
              <a:t>強度行動障がい支援において中心となることを見据えて、</a:t>
            </a:r>
            <a:r>
              <a:rPr lang="ja-JP" altLang="ja-JP" sz="1400" kern="100" dirty="0">
                <a:effectLst/>
                <a:latin typeface="+mn-ea"/>
                <a:cs typeface="Times New Roman" panose="02020603050405020304" pitchFamily="18" charset="0"/>
              </a:rPr>
              <a:t>引き続き、自立支援協議会内で支援策の検討を行うこととなった。令和３年度には、事例における課題から、強度行動障がい支援における連携について必要なテーマを整理し、今後、市域全体での課題</a:t>
            </a:r>
            <a:r>
              <a:rPr lang="ja-JP" altLang="en-US" sz="1400" kern="100" dirty="0">
                <a:effectLst/>
                <a:latin typeface="+mn-ea"/>
                <a:cs typeface="Times New Roman" panose="02020603050405020304" pitchFamily="18" charset="0"/>
              </a:rPr>
              <a:t>整理を行っていくこととなった。</a:t>
            </a:r>
            <a:r>
              <a:rPr lang="ja-JP" altLang="ja-JP" sz="1400" kern="100" dirty="0">
                <a:effectLst/>
                <a:latin typeface="+mn-ea"/>
                <a:cs typeface="Times New Roman" panose="02020603050405020304" pitchFamily="18" charset="0"/>
              </a:rPr>
              <a:t>また、十分なショートステイ</a:t>
            </a:r>
            <a:r>
              <a:rPr lang="ja-JP" altLang="en-US" sz="1400" kern="100" dirty="0">
                <a:effectLst/>
                <a:latin typeface="+mn-ea"/>
                <a:cs typeface="Times New Roman" panose="02020603050405020304" pitchFamily="18" charset="0"/>
              </a:rPr>
              <a:t>の確保</a:t>
            </a:r>
            <a:r>
              <a:rPr lang="ja-JP" altLang="ja-JP" sz="1400" kern="100" dirty="0">
                <a:effectLst/>
                <a:latin typeface="+mn-ea"/>
                <a:cs typeface="Times New Roman" panose="02020603050405020304" pitchFamily="18" charset="0"/>
              </a:rPr>
              <a:t>や複数事業所で連携が図れるように、支援力のある事業所の育成等について検討が必要となるため、研修方法等をあわせて精査している。人口規模の大きさゆえ、体制的に課題整理や役割分担を行い、段階的に連携体制の充実を目指している。</a:t>
            </a:r>
          </a:p>
          <a:p>
            <a:pPr indent="152400" algn="just"/>
            <a:endParaRPr lang="ja-JP" altLang="ja-JP" sz="1400" kern="100" dirty="0">
              <a:effectLst/>
              <a:latin typeface="+mn-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t>36</a:t>
            </a:fld>
            <a:endParaRPr kumimoji="1" lang="ja-JP" altLang="en-US"/>
          </a:p>
        </p:txBody>
      </p:sp>
    </p:spTree>
    <p:extLst>
      <p:ext uri="{BB962C8B-B14F-4D97-AF65-F5344CB8AC3E}">
        <p14:creationId xmlns:p14="http://schemas.microsoft.com/office/powerpoint/2010/main" val="38080974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AC217F1-661B-4FF1-A5C4-1EE355099744}"/>
              </a:ext>
            </a:extLst>
          </p:cNvPr>
          <p:cNvSpPr txBox="1"/>
          <p:nvPr/>
        </p:nvSpPr>
        <p:spPr>
          <a:xfrm>
            <a:off x="550729" y="1336119"/>
            <a:ext cx="10803071" cy="4401205"/>
          </a:xfrm>
          <a:prstGeom prst="rect">
            <a:avLst/>
          </a:prstGeom>
          <a:noFill/>
        </p:spPr>
        <p:txBody>
          <a:bodyPr wrap="square">
            <a:spAutoFit/>
          </a:bodyPr>
          <a:lstStyle/>
          <a:p>
            <a:pPr marL="133350" lvl="0" indent="152400" algn="just">
              <a:defRPr/>
            </a:pPr>
            <a:r>
              <a:rPr kumimoji="1" lang="ja-JP" altLang="ja-JP" sz="1400" b="0" i="0" u="none" strike="noStrike" kern="100" cap="none" spc="0" normalizeH="0" baseline="0" noProof="0" dirty="0">
                <a:ln>
                  <a:noFill/>
                </a:ln>
                <a:solidFill>
                  <a:prstClr val="black"/>
                </a:solidFill>
                <a:effectLst/>
                <a:uLnTx/>
                <a:uFillTx/>
                <a:latin typeface="+mn-ea"/>
                <a:cs typeface="Times New Roman" panose="02020603050405020304" pitchFamily="18" charset="0"/>
              </a:rPr>
              <a:t>以上</a:t>
            </a:r>
            <a:r>
              <a:rPr lang="ja-JP" altLang="en-US" sz="1400" kern="100" dirty="0">
                <a:solidFill>
                  <a:prstClr val="black"/>
                </a:solidFill>
                <a:latin typeface="+mn-ea"/>
                <a:cs typeface="Times New Roman" panose="02020603050405020304" pitchFamily="18" charset="0"/>
              </a:rPr>
              <a:t>のように、いずれも市内の事例等から、</a:t>
            </a:r>
            <a:r>
              <a:rPr lang="ja-JP" altLang="en-US" sz="1400" kern="100" dirty="0">
                <a:latin typeface="+mn-ea"/>
                <a:cs typeface="Times New Roman" panose="02020603050405020304" pitchFamily="18" charset="0"/>
              </a:rPr>
              <a:t>強度行動障がい支援の周知、支援者育成、関係機関の連携等それぞれの地域課題を整理した。そして、</a:t>
            </a:r>
            <a:r>
              <a:rPr kumimoji="1" lang="ja-JP" altLang="en-US" sz="1400" b="0" i="0" u="none" strike="noStrike" kern="100" cap="none" spc="0" normalizeH="0" baseline="0" noProof="0" dirty="0">
                <a:ln>
                  <a:noFill/>
                </a:ln>
                <a:effectLst/>
                <a:uLnTx/>
                <a:uFillTx/>
                <a:latin typeface="+mn-ea"/>
                <a:cs typeface="Times New Roman" panose="02020603050405020304" pitchFamily="18" charset="0"/>
              </a:rPr>
              <a:t>当事者や</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家族等が抱える課題等を集約し</a:t>
            </a:r>
            <a:r>
              <a:rPr lang="ja-JP" altLang="en-US" sz="1400" kern="100" noProof="0" dirty="0">
                <a:latin typeface="+mn-ea"/>
                <a:cs typeface="Times New Roman" panose="02020603050405020304" pitchFamily="18" charset="0"/>
              </a:rPr>
              <a:t>、</a:t>
            </a:r>
            <a:r>
              <a:rPr lang="ja-JP" altLang="en-US" sz="1400" kern="100" dirty="0">
                <a:latin typeface="+mn-ea"/>
                <a:cs typeface="Times New Roman" panose="02020603050405020304" pitchFamily="18" charset="0"/>
              </a:rPr>
              <a:t>行政、</a:t>
            </a:r>
            <a:r>
              <a:rPr lang="ja-JP" altLang="ja-JP" sz="1400" kern="100" dirty="0">
                <a:latin typeface="+mn-ea"/>
                <a:cs typeface="Times New Roman" panose="02020603050405020304" pitchFamily="18" charset="0"/>
              </a:rPr>
              <a:t>相談支援事業所、障がい福祉サービス事業所</a:t>
            </a:r>
            <a:r>
              <a:rPr lang="ja-JP" altLang="en-US" sz="1400" kern="100" dirty="0">
                <a:latin typeface="+mn-ea"/>
                <a:cs typeface="Times New Roman" panose="02020603050405020304" pitchFamily="18" charset="0"/>
              </a:rPr>
              <a:t>等</a:t>
            </a:r>
            <a:r>
              <a:rPr lang="ja-JP" altLang="ja-JP" sz="1400" kern="100" dirty="0">
                <a:latin typeface="+mn-ea"/>
                <a:cs typeface="Times New Roman" panose="02020603050405020304" pitchFamily="18" charset="0"/>
              </a:rPr>
              <a:t>が横の連携を図れる体制を整備</a:t>
            </a:r>
            <a:r>
              <a:rPr lang="ja-JP" altLang="en-US" sz="1400" kern="100" dirty="0">
                <a:latin typeface="+mn-ea"/>
                <a:cs typeface="Times New Roman" panose="02020603050405020304" pitchFamily="18" charset="0"/>
              </a:rPr>
              <a:t>するとともに</a:t>
            </a:r>
            <a:r>
              <a:rPr lang="ja-JP" altLang="ja-JP" sz="1400" kern="100" dirty="0">
                <a:latin typeface="+mn-ea"/>
                <a:cs typeface="Times New Roman" panose="02020603050405020304" pitchFamily="18" charset="0"/>
              </a:rPr>
              <a:t>、</a:t>
            </a:r>
            <a:r>
              <a:rPr lang="ja-JP" altLang="en-US" sz="1400" kern="100" dirty="0">
                <a:latin typeface="+mn-ea"/>
                <a:cs typeface="Times New Roman" panose="02020603050405020304" pitchFamily="18" charset="0"/>
              </a:rPr>
              <a:t>社会資源の開発に向けた取組みに向けて展開している。新たな資源の開発や現に支援を行っている事業所等が連携を図ることで、</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強度行動障がい者が選択できるサービスの幅を広げ、充実した生活を送ることが望まれる</a:t>
            </a:r>
            <a:r>
              <a:rPr lang="ja-JP" altLang="en-US" sz="1400" kern="100" noProof="0" dirty="0">
                <a:latin typeface="+mn-ea"/>
                <a:cs typeface="Times New Roman" panose="02020603050405020304" pitchFamily="18" charset="0"/>
              </a:rPr>
              <a:t>。なお、サービスの幅を広げる過程において、適切なアセスメントに基づく情報提供等によって、強度行動障がい者がサービスを選択できる意思決定支援の視点も大切である。</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今後</a:t>
            </a:r>
            <a:r>
              <a:rPr kumimoji="1" lang="en-US" altLang="ja-JP" sz="1400" b="0" i="0" u="none" strike="noStrike" kern="100" cap="none" spc="0" normalizeH="0" baseline="0" noProof="0" dirty="0">
                <a:ln>
                  <a:noFill/>
                </a:ln>
                <a:effectLst/>
                <a:uLnTx/>
                <a:uFillTx/>
                <a:latin typeface="+mn-ea"/>
                <a:cs typeface="Times New Roman" panose="02020603050405020304" pitchFamily="18" charset="0"/>
              </a:rPr>
              <a:t> </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、大阪府内の各地域において、地域ごとの課題を整理し、地域の強みや既存の体制を見つめながら、有機的な連携を図れることを目指していきたい。</a:t>
            </a:r>
            <a:endParaRPr kumimoji="1" lang="en-US" altLang="ja-JP" sz="1400" b="0" i="0" u="none" strike="noStrike" kern="100" cap="none" spc="0" normalizeH="0" baseline="0" noProof="0" dirty="0">
              <a:ln>
                <a:noFill/>
              </a:ln>
              <a:effectLst/>
              <a:uLnTx/>
              <a:uFillTx/>
              <a:latin typeface="+mn-ea"/>
              <a:cs typeface="Times New Roman" panose="02020603050405020304" pitchFamily="18" charset="0"/>
            </a:endParaRPr>
          </a:p>
          <a:p>
            <a:pPr marL="133350" indent="152400" algn="just">
              <a:defRPr/>
            </a:pPr>
            <a:r>
              <a:rPr lang="ja-JP" altLang="ja-JP" sz="1400" kern="100" dirty="0">
                <a:latin typeface="+mn-ea"/>
                <a:cs typeface="Times New Roman" panose="02020603050405020304" pitchFamily="18" charset="0"/>
              </a:rPr>
              <a:t>本地域連携モデル事業を通して、地域連携の重要性を改めて確認することができた。モデルとなった各市町においては、引き続き、強度行動障がいの状態を示す方への地域支援の充実に向け、体制整備、社会資源の調整を進めていくことが期待される。また、そうして丁寧に家族の声を</a:t>
            </a:r>
            <a:r>
              <a:rPr lang="ja-JP" altLang="en-US" sz="1400" kern="100" dirty="0">
                <a:latin typeface="+mn-ea"/>
                <a:cs typeface="Times New Roman" panose="02020603050405020304" pitchFamily="18" charset="0"/>
              </a:rPr>
              <a:t>集約する</a:t>
            </a:r>
            <a:r>
              <a:rPr lang="ja-JP" altLang="ja-JP" sz="1400" kern="100" dirty="0">
                <a:latin typeface="+mn-ea"/>
                <a:cs typeface="Times New Roman" panose="02020603050405020304" pitchFamily="18" charset="0"/>
              </a:rPr>
              <a:t>視点、</a:t>
            </a:r>
            <a:r>
              <a:rPr lang="ja-JP" altLang="en-US" sz="1400" kern="100" dirty="0">
                <a:latin typeface="+mn-ea"/>
                <a:cs typeface="Times New Roman" panose="02020603050405020304" pitchFamily="18" charset="0"/>
              </a:rPr>
              <a:t>関係機関が</a:t>
            </a:r>
            <a:r>
              <a:rPr lang="ja-JP" altLang="ja-JP" sz="1400" kern="100" dirty="0">
                <a:latin typeface="+mn-ea"/>
                <a:cs typeface="Times New Roman" panose="02020603050405020304" pitchFamily="18" charset="0"/>
              </a:rPr>
              <a:t>連携して横のつながりを強めていくことが早期に課題を発見し、強度行動障がいの状態を予防する手立てにもなるといえる。</a:t>
            </a:r>
            <a:r>
              <a:rPr lang="ja-JP" altLang="en-US" sz="1400" kern="100" dirty="0">
                <a:latin typeface="+mn-ea"/>
                <a:cs typeface="Times New Roman" panose="02020603050405020304" pitchFamily="18" charset="0"/>
              </a:rPr>
              <a:t>そのためには、</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各市町村域が主体的に協議の場を設置して、地域連携に関する検討を行っていくことが大切である。</a:t>
            </a:r>
            <a:endParaRPr kumimoji="1" lang="en-US" altLang="ja-JP" sz="1400" b="0" i="0" u="none" strike="noStrike" kern="100" cap="none" spc="0" normalizeH="0" baseline="0" noProof="0" dirty="0">
              <a:ln>
                <a:noFill/>
              </a:ln>
              <a:effectLst/>
              <a:uLnTx/>
              <a:uFillTx/>
              <a:latin typeface="+mn-ea"/>
              <a:cs typeface="Times New Roman" panose="02020603050405020304" pitchFamily="18" charset="0"/>
            </a:endParaRPr>
          </a:p>
          <a:p>
            <a:pPr marL="133350" indent="152400" algn="just">
              <a:defRPr/>
            </a:pPr>
            <a:endParaRPr kumimoji="1" lang="en-US" altLang="ja-JP" sz="1400" b="0" i="0" u="none" strike="noStrike" kern="100" cap="none" spc="0" normalizeH="0" baseline="0" noProof="0" dirty="0">
              <a:ln>
                <a:noFill/>
              </a:ln>
              <a:effectLst/>
              <a:uLnTx/>
              <a:uFillTx/>
              <a:latin typeface="+mn-ea"/>
              <a:cs typeface="Times New Roman" panose="02020603050405020304" pitchFamily="18" charset="0"/>
            </a:endParaRPr>
          </a:p>
          <a:p>
            <a:pPr marL="133350" indent="152400" algn="just">
              <a:defRPr/>
            </a:pPr>
            <a:r>
              <a:rPr kumimoji="1" lang="ja-JP" altLang="en-US" sz="1400" b="0" i="0" u="none" strike="noStrike" kern="100" cap="none" spc="0" normalizeH="0" baseline="0" noProof="0" dirty="0">
                <a:ln>
                  <a:noFill/>
                </a:ln>
                <a:effectLst/>
                <a:uLnTx/>
                <a:uFillTx/>
                <a:latin typeface="+mn-ea"/>
                <a:cs typeface="Times New Roman" panose="02020603050405020304" pitchFamily="18" charset="0"/>
              </a:rPr>
              <a:t>大阪</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府としては、各市町村における</a:t>
            </a:r>
            <a:r>
              <a:rPr kumimoji="1" lang="ja-JP" altLang="en-US" sz="1400" b="0" i="0" u="none" strike="noStrike" kern="100" cap="none" spc="0" normalizeH="0" baseline="0" noProof="0" dirty="0">
                <a:ln>
                  <a:noFill/>
                </a:ln>
                <a:effectLst/>
                <a:uLnTx/>
                <a:uFillTx/>
                <a:latin typeface="+mn-ea"/>
                <a:cs typeface="Times New Roman" panose="02020603050405020304" pitchFamily="18" charset="0"/>
              </a:rPr>
              <a:t>課題整理、</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体制整備、支援者のスキルアップ等のバックアップを行</a:t>
            </a:r>
            <a:r>
              <a:rPr kumimoji="1" lang="ja-JP" altLang="en-US" sz="1400" b="0" i="0" u="none" strike="noStrike" kern="100" cap="none" spc="0" normalizeH="0" baseline="0" noProof="0" dirty="0">
                <a:ln>
                  <a:noFill/>
                </a:ln>
                <a:effectLst/>
                <a:uLnTx/>
                <a:uFillTx/>
                <a:latin typeface="+mn-ea"/>
                <a:cs typeface="Times New Roman" panose="02020603050405020304" pitchFamily="18" charset="0"/>
              </a:rPr>
              <a:t>う</a:t>
            </a:r>
            <a:r>
              <a:rPr lang="ja-JP" altLang="en-US" sz="1400" kern="100" dirty="0">
                <a:latin typeface="+mn-ea"/>
                <a:cs typeface="Times New Roman" panose="02020603050405020304" pitchFamily="18" charset="0"/>
              </a:rPr>
              <a:t>ため、</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広域的な視点から、他地域での取組みや好事例を共有、強度行動障がい支援に関する研修の実施や困難ケースへのスーパーバイズ等の後方支援を行</a:t>
            </a:r>
            <a:r>
              <a:rPr kumimoji="1" lang="ja-JP" altLang="en-US" sz="1400" b="0" i="0" u="none" strike="noStrike" kern="100" cap="none" spc="0" normalizeH="0" baseline="0" noProof="0" dirty="0">
                <a:ln>
                  <a:noFill/>
                </a:ln>
                <a:effectLst/>
                <a:uLnTx/>
                <a:uFillTx/>
                <a:latin typeface="+mn-ea"/>
                <a:cs typeface="Times New Roman" panose="02020603050405020304" pitchFamily="18" charset="0"/>
              </a:rPr>
              <a:t>うとともに、</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協議の場の設置運営にあたっては、その進行や留意点について、助言を行いながら、協議の場が軌道に乗るよう、きっかけづくりをサポートしていきたい</a:t>
            </a:r>
            <a:r>
              <a:rPr kumimoji="1" lang="ja-JP" altLang="en-US" sz="1400" b="0" i="0" u="none" strike="noStrike" kern="100" cap="none" spc="0" normalizeH="0" baseline="0" noProof="0" dirty="0">
                <a:ln>
                  <a:noFill/>
                </a:ln>
                <a:effectLst/>
                <a:uLnTx/>
                <a:uFillTx/>
                <a:latin typeface="+mn-ea"/>
                <a:cs typeface="Times New Roman" panose="02020603050405020304" pitchFamily="18" charset="0"/>
              </a:rPr>
              <a:t>と考えている</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a:t>
            </a: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dirty="0">
                <a:ln>
                  <a:noFill/>
                </a:ln>
                <a:effectLst/>
                <a:uLnTx/>
                <a:uFillTx/>
                <a:latin typeface="+mn-ea"/>
                <a:cs typeface="Times New Roman" panose="02020603050405020304" pitchFamily="18" charset="0"/>
              </a:rPr>
              <a:t>  </a:t>
            </a:r>
            <a:endParaRPr kumimoji="1" lang="ja-JP" altLang="ja-JP" sz="1400" b="0" i="0" u="none" strike="noStrike" kern="100" cap="none" spc="0" normalizeH="0" baseline="0" noProof="0" dirty="0">
              <a:ln>
                <a:noFill/>
              </a:ln>
              <a:effectLst/>
              <a:uLnTx/>
              <a:uFillTx/>
              <a:latin typeface="+mn-ea"/>
              <a:cs typeface="Times New Roman" panose="02020603050405020304" pitchFamily="18" charset="0"/>
            </a:endParaRPr>
          </a:p>
          <a:p>
            <a:pPr marL="15240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　　今後も、</a:t>
            </a:r>
            <a:r>
              <a:rPr kumimoji="1" lang="ja-JP" altLang="en-US" sz="1400" b="0" i="0" u="none" strike="noStrike" kern="100" cap="none" spc="0" normalizeH="0" baseline="0" noProof="0" dirty="0">
                <a:ln>
                  <a:noFill/>
                </a:ln>
                <a:effectLst/>
                <a:uLnTx/>
                <a:uFillTx/>
                <a:latin typeface="+mn-ea"/>
                <a:cs typeface="Times New Roman" panose="02020603050405020304" pitchFamily="18" charset="0"/>
              </a:rPr>
              <a:t>引き続き、研修等を通して府内の支援者を育成しながら、</a:t>
            </a:r>
            <a:r>
              <a:rPr lang="ja-JP" altLang="en-US" sz="1400" kern="100" dirty="0">
                <a:latin typeface="+mn-ea"/>
                <a:cs typeface="Times New Roman" panose="02020603050405020304" pitchFamily="18" charset="0"/>
              </a:rPr>
              <a:t>支援者が</a:t>
            </a:r>
            <a:r>
              <a:rPr kumimoji="1" lang="ja-JP" altLang="ja-JP" sz="1400" b="0" i="0" u="none" strike="noStrike" kern="100" cap="none" spc="0" normalizeH="0" baseline="0" noProof="0" dirty="0">
                <a:ln>
                  <a:noFill/>
                </a:ln>
                <a:effectLst/>
                <a:uLnTx/>
                <a:uFillTx/>
                <a:latin typeface="+mn-ea"/>
                <a:cs typeface="Times New Roman" panose="02020603050405020304" pitchFamily="18" charset="0"/>
              </a:rPr>
              <a:t>地域での連携</a:t>
            </a:r>
            <a:r>
              <a:rPr lang="ja-JP" altLang="en-US" sz="1400" kern="100" dirty="0">
                <a:latin typeface="+mn-ea"/>
                <a:cs typeface="Times New Roman" panose="02020603050405020304" pitchFamily="18" charset="0"/>
              </a:rPr>
              <a:t>を図っていけ</a:t>
            </a:r>
            <a:r>
              <a:rPr lang="ja-JP" altLang="en-US" sz="1400" kern="100" dirty="0">
                <a:solidFill>
                  <a:prstClr val="black"/>
                </a:solidFill>
                <a:latin typeface="+mn-ea"/>
                <a:cs typeface="Times New Roman" panose="02020603050405020304" pitchFamily="18" charset="0"/>
              </a:rPr>
              <a:t>るよう支援し、強度行動障がい者の生活に充実できるよう努めたい。</a:t>
            </a:r>
            <a:endParaRPr kumimoji="1" lang="ja-JP" altLang="ja-JP" sz="1400" b="0" i="0" u="none" strike="noStrike" kern="100" cap="none" spc="0" normalizeH="0" baseline="0" noProof="0" dirty="0">
              <a:ln>
                <a:noFill/>
              </a:ln>
              <a:solidFill>
                <a:prstClr val="black"/>
              </a:solidFill>
              <a:effectLst/>
              <a:uLnTx/>
              <a:uFillTx/>
              <a:latin typeface="+mn-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latin typeface="+mn-ea"/>
              </a:rPr>
              <a:t>37</a:t>
            </a:fld>
            <a:endParaRPr kumimoji="1" lang="ja-JP" altLang="en-US">
              <a:latin typeface="+mn-ea"/>
            </a:endParaRPr>
          </a:p>
        </p:txBody>
      </p:sp>
    </p:spTree>
    <p:extLst>
      <p:ext uri="{BB962C8B-B14F-4D97-AF65-F5344CB8AC3E}">
        <p14:creationId xmlns:p14="http://schemas.microsoft.com/office/powerpoint/2010/main" val="1863490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ABF52D1-AE25-4756-AB80-FD1CCE3A30ED}"/>
              </a:ext>
            </a:extLst>
          </p:cNvPr>
          <p:cNvSpPr/>
          <p:nvPr/>
        </p:nvSpPr>
        <p:spPr>
          <a:xfrm>
            <a:off x="338051" y="329384"/>
            <a:ext cx="6096000" cy="800219"/>
          </a:xfrm>
          <a:prstGeom prst="rect">
            <a:avLst/>
          </a:prstGeom>
        </p:spPr>
        <p:txBody>
          <a:bodyPr>
            <a:spAutoFit/>
          </a:bodyPr>
          <a:lstStyle/>
          <a:p>
            <a:pPr algn="just"/>
            <a:r>
              <a:rPr lang="ja-JP" altLang="ja-JP" kern="100" dirty="0">
                <a:latin typeface="+mn-ea"/>
                <a:cs typeface="Times New Roman" panose="02020603050405020304" pitchFamily="18" charset="0"/>
              </a:rPr>
              <a:t>１　強度行動障がい支援における地域連携の必要性</a:t>
            </a:r>
            <a:endParaRPr lang="ja-JP" altLang="ja-JP" sz="1400" kern="100" dirty="0">
              <a:latin typeface="+mn-ea"/>
              <a:cs typeface="Times New Roman" panose="02020603050405020304" pitchFamily="18" charset="0"/>
            </a:endParaRPr>
          </a:p>
          <a:p>
            <a:pPr lvl="0" algn="just"/>
            <a:endParaRPr lang="en-US" altLang="ja-JP" sz="1400" kern="100" dirty="0">
              <a:latin typeface="+mn-ea"/>
              <a:cs typeface="Times New Roman" panose="02020603050405020304" pitchFamily="18" charset="0"/>
            </a:endParaRPr>
          </a:p>
          <a:p>
            <a:pPr lvl="0" algn="just"/>
            <a:r>
              <a:rPr lang="ja-JP" altLang="en-US" sz="1400" kern="100" dirty="0">
                <a:latin typeface="+mn-ea"/>
                <a:cs typeface="Times New Roman" panose="02020603050405020304" pitchFamily="18" charset="0"/>
              </a:rPr>
              <a:t>（１）</a:t>
            </a:r>
            <a:r>
              <a:rPr lang="ja-JP" altLang="ja-JP" sz="1400" kern="100" dirty="0">
                <a:latin typeface="+mn-ea"/>
                <a:cs typeface="Times New Roman" panose="02020603050405020304" pitchFamily="18" charset="0"/>
              </a:rPr>
              <a:t>強度行動障がいとは</a:t>
            </a:r>
            <a:endParaRPr lang="ja-JP" altLang="ja-JP" sz="1400" kern="100" dirty="0">
              <a:effectLst/>
              <a:latin typeface="+mn-ea"/>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CD833140-0AEB-436A-851A-1D78DC89E816}"/>
              </a:ext>
            </a:extLst>
          </p:cNvPr>
          <p:cNvSpPr txBox="1">
            <a:spLocks/>
          </p:cNvSpPr>
          <p:nvPr/>
        </p:nvSpPr>
        <p:spPr>
          <a:xfrm>
            <a:off x="946900" y="1198938"/>
            <a:ext cx="8928619" cy="1012247"/>
          </a:xfrm>
          <a:prstGeom prst="rect">
            <a:avLst/>
          </a:prstGeom>
          <a:solidFill>
            <a:schemeClr val="accent3">
              <a:lumMod val="20000"/>
              <a:lumOff val="80000"/>
            </a:schemeClr>
          </a:solidFill>
          <a:ln w="12700">
            <a:noFill/>
            <a:prstDash val="sysDot"/>
          </a:ln>
          <a:effectLst>
            <a:softEdge rad="12700"/>
          </a:effectLst>
        </p:spPr>
        <p:txBody>
          <a:bodyPr vert="horz" wrap="square" lIns="72000" tIns="72000" rIns="252000" bIns="72000" rtlCol="0">
            <a:noAutofit/>
          </a:bodyPr>
          <a:lstStyle/>
          <a:p>
            <a:pPr marL="342900" lvl="0" indent="-342900" algn="just">
              <a:lnSpc>
                <a:spcPts val="2000"/>
              </a:lnSpc>
              <a:buFont typeface="メイリオ" panose="020B0604030504040204" pitchFamily="50" charset="-128"/>
              <a:buChar char="○"/>
              <a:tabLst>
                <a:tab pos="457200" algn="l"/>
              </a:tabLst>
            </a:pPr>
            <a:r>
              <a:rPr lang="ja-JP" sz="1200" kern="1200" dirty="0">
                <a:effectLst/>
                <a:latin typeface="+mn-ea"/>
                <a:cs typeface="メイリオ" panose="020B0604030504040204" pitchFamily="50" charset="-128"/>
              </a:rPr>
              <a:t>自分の体を叩いたり、食べられないものを口に入れる、危険につながる飛び出しなど、本人の健康を損ねる行動</a:t>
            </a:r>
            <a:endParaRPr lang="ja-JP" sz="1200" kern="100" dirty="0">
              <a:effectLst/>
              <a:latin typeface="+mn-ea"/>
              <a:cs typeface="Times New Roman" panose="02020603050405020304" pitchFamily="18" charset="0"/>
            </a:endParaRPr>
          </a:p>
          <a:p>
            <a:pPr marL="342900" lvl="0" indent="-342900" algn="just">
              <a:lnSpc>
                <a:spcPts val="2000"/>
              </a:lnSpc>
              <a:buFont typeface="メイリオ" panose="020B0604030504040204" pitchFamily="50" charset="-128"/>
              <a:buChar char="○"/>
              <a:tabLst>
                <a:tab pos="457200" algn="l"/>
              </a:tabLst>
            </a:pPr>
            <a:r>
              <a:rPr lang="ja-JP" sz="1200" kern="1200" dirty="0">
                <a:effectLst/>
                <a:latin typeface="+mn-ea"/>
                <a:cs typeface="メイリオ" panose="020B0604030504040204" pitchFamily="50" charset="-128"/>
              </a:rPr>
              <a:t>他人を叩いたり、物を壊す、大泣きが何時間も続くなど、周囲の人のくらしに影響を及ぼす行動</a:t>
            </a:r>
            <a:endParaRPr lang="ja-JP" sz="1200" kern="100" dirty="0">
              <a:effectLst/>
              <a:latin typeface="+mn-ea"/>
              <a:cs typeface="Times New Roman" panose="02020603050405020304" pitchFamily="18" charset="0"/>
            </a:endParaRPr>
          </a:p>
          <a:p>
            <a:pPr marL="342900" lvl="0" indent="-342900" algn="just">
              <a:lnSpc>
                <a:spcPts val="2000"/>
              </a:lnSpc>
              <a:buFont typeface="メイリオ" panose="020B0604030504040204" pitchFamily="50" charset="-128"/>
              <a:buChar char="○"/>
              <a:tabLst>
                <a:tab pos="457200" algn="l"/>
              </a:tabLst>
            </a:pPr>
            <a:r>
              <a:rPr lang="ja-JP" sz="1200" kern="1200" dirty="0">
                <a:effectLst/>
                <a:latin typeface="+mn-ea"/>
                <a:cs typeface="メイリオ" panose="020B0604030504040204" pitchFamily="50" charset="-128"/>
              </a:rPr>
              <a:t>上記の２つの行動が著しく高い頻度で起こるため、継続的に特別に配慮された支援が必要になっている状態</a:t>
            </a:r>
            <a:endParaRPr lang="en-US" altLang="ja-JP" sz="1200" kern="1200" dirty="0">
              <a:effectLst/>
              <a:latin typeface="+mn-ea"/>
              <a:cs typeface="メイリオ" panose="020B0604030504040204" pitchFamily="50" charset="-128"/>
            </a:endParaRPr>
          </a:p>
        </p:txBody>
      </p:sp>
      <p:sp>
        <p:nvSpPr>
          <p:cNvPr id="4" name="正方形/長方形 3">
            <a:extLst>
              <a:ext uri="{FF2B5EF4-FFF2-40B4-BE49-F238E27FC236}">
                <a16:creationId xmlns:a16="http://schemas.microsoft.com/office/drawing/2014/main" id="{247E01DC-BB29-49DD-96EF-98EFFE1FF50E}"/>
              </a:ext>
            </a:extLst>
          </p:cNvPr>
          <p:cNvSpPr/>
          <p:nvPr/>
        </p:nvSpPr>
        <p:spPr>
          <a:xfrm>
            <a:off x="557977" y="2280520"/>
            <a:ext cx="9706463" cy="646331"/>
          </a:xfrm>
          <a:prstGeom prst="rect">
            <a:avLst/>
          </a:prstGeom>
        </p:spPr>
        <p:txBody>
          <a:bodyPr wrap="square">
            <a:spAutoFit/>
          </a:bodyPr>
          <a:lstStyle/>
          <a:p>
            <a:pPr marL="457200" algn="just"/>
            <a:r>
              <a:rPr lang="ja-JP" altLang="ja-JP" sz="1200" kern="100" dirty="0">
                <a:latin typeface="+mn-ea"/>
                <a:cs typeface="Times New Roman" panose="02020603050405020304" pitchFamily="18" charset="0"/>
              </a:rPr>
              <a:t>【独立行政法人国立重度知的障害者総合施設のぞみの園「平成</a:t>
            </a:r>
            <a:r>
              <a:rPr lang="en-US" altLang="ja-JP" sz="1200" kern="100" dirty="0">
                <a:latin typeface="+mn-ea"/>
                <a:cs typeface="Times New Roman" panose="02020603050405020304" pitchFamily="18" charset="0"/>
              </a:rPr>
              <a:t>30</a:t>
            </a:r>
            <a:r>
              <a:rPr lang="ja-JP" altLang="ja-JP" sz="1200" kern="100" dirty="0">
                <a:latin typeface="+mn-ea"/>
                <a:cs typeface="Times New Roman" panose="02020603050405020304" pitchFamily="18" charset="0"/>
              </a:rPr>
              <a:t>年度強度行動障害支援者養成研修（指導者研修）」資料より抜粋】</a:t>
            </a:r>
          </a:p>
          <a:p>
            <a:pPr marL="457200" algn="just"/>
            <a:r>
              <a:rPr lang="ja-JP" altLang="en-US" sz="1200" kern="100" dirty="0">
                <a:latin typeface="+mn-ea"/>
                <a:cs typeface="Times New Roman" panose="02020603050405020304" pitchFamily="18" charset="0"/>
              </a:rPr>
              <a:t>　</a:t>
            </a:r>
            <a:r>
              <a:rPr lang="ja-JP" altLang="ja-JP" sz="1200" kern="100" dirty="0">
                <a:latin typeface="+mn-ea"/>
                <a:cs typeface="Times New Roman" panose="02020603050405020304" pitchFamily="18" charset="0"/>
              </a:rPr>
              <a:t>※障がい福祉の仕組みでは「障害者支援区分」の「行動関連項目」において</a:t>
            </a:r>
            <a:r>
              <a:rPr lang="en-US" altLang="ja-JP" sz="1200" kern="100" dirty="0">
                <a:latin typeface="+mn-ea"/>
                <a:cs typeface="Times New Roman" panose="02020603050405020304" pitchFamily="18" charset="0"/>
              </a:rPr>
              <a:t>10</a:t>
            </a:r>
            <a:r>
              <a:rPr lang="ja-JP" altLang="ja-JP" sz="1200" kern="100" dirty="0">
                <a:latin typeface="+mn-ea"/>
                <a:cs typeface="Times New Roman" panose="02020603050405020304" pitchFamily="18" charset="0"/>
              </a:rPr>
              <a:t>点以上（最大</a:t>
            </a:r>
            <a:r>
              <a:rPr lang="en-US" altLang="ja-JP" sz="1200" kern="100" dirty="0">
                <a:latin typeface="+mn-ea"/>
                <a:cs typeface="Times New Roman" panose="02020603050405020304" pitchFamily="18" charset="0"/>
              </a:rPr>
              <a:t>24</a:t>
            </a:r>
            <a:r>
              <a:rPr lang="ja-JP" altLang="ja-JP" sz="1200" kern="100" dirty="0">
                <a:latin typeface="+mn-ea"/>
                <a:cs typeface="Times New Roman" panose="02020603050405020304" pitchFamily="18" charset="0"/>
              </a:rPr>
              <a:t>点）を強度行動障がいと言う。</a:t>
            </a:r>
            <a:endParaRPr lang="en-US" altLang="ja-JP" sz="1200" kern="100" dirty="0">
              <a:latin typeface="+mn-ea"/>
              <a:cs typeface="Times New Roman" panose="02020603050405020304" pitchFamily="18" charset="0"/>
            </a:endParaRPr>
          </a:p>
          <a:p>
            <a:pPr marL="457200" algn="just"/>
            <a:r>
              <a:rPr lang="ja-JP" altLang="en-US" sz="1200" kern="100" dirty="0">
                <a:latin typeface="+mn-ea"/>
                <a:cs typeface="Times New Roman" panose="02020603050405020304" pitchFamily="18" charset="0"/>
              </a:rPr>
              <a:t>　　</a:t>
            </a:r>
            <a:r>
              <a:rPr lang="ja-JP" altLang="ja-JP" sz="1200" kern="100" dirty="0">
                <a:latin typeface="+mn-ea"/>
                <a:cs typeface="Times New Roman" panose="02020603050405020304" pitchFamily="18" charset="0"/>
              </a:rPr>
              <a:t>（児童の判定や加算によって条件が異なります）</a:t>
            </a:r>
          </a:p>
        </p:txBody>
      </p:sp>
      <p:sp>
        <p:nvSpPr>
          <p:cNvPr id="5" name="コンテンツ プレースホルダー 2">
            <a:extLst>
              <a:ext uri="{FF2B5EF4-FFF2-40B4-BE49-F238E27FC236}">
                <a16:creationId xmlns:a16="http://schemas.microsoft.com/office/drawing/2014/main" id="{66086A47-B4BE-46E6-A2C9-09348EF4E6F5}"/>
              </a:ext>
            </a:extLst>
          </p:cNvPr>
          <p:cNvSpPr>
            <a:spLocks noGrp="1" noChangeAspect="1"/>
          </p:cNvSpPr>
          <p:nvPr/>
        </p:nvSpPr>
        <p:spPr>
          <a:xfrm>
            <a:off x="946900" y="3093547"/>
            <a:ext cx="8928619" cy="2125284"/>
          </a:xfrm>
          <a:prstGeom prst="rect">
            <a:avLst/>
          </a:prstGeom>
          <a:solidFill>
            <a:schemeClr val="accent3">
              <a:lumMod val="20000"/>
              <a:lumOff val="80000"/>
            </a:schemeClr>
          </a:solidFill>
        </p:spPr>
        <p:txBody>
          <a:bodyPr vert="horz" wrap="square" lIns="72000" tIns="72000" rIns="252000" bIns="72000" rtlCol="0">
            <a:noAutofit/>
          </a:bodyPr>
          <a:lstStyle/>
          <a:p>
            <a:pPr marL="342900" lvl="0" indent="-342900" algn="just">
              <a:lnSpc>
                <a:spcPts val="2000"/>
              </a:lnSpc>
              <a:spcBef>
                <a:spcPts val="1000"/>
              </a:spcBef>
              <a:buClr>
                <a:srgbClr val="000000"/>
              </a:buClr>
              <a:buSzPts val="1200"/>
              <a:buFont typeface="メイリオ" panose="020B0604030504040204" pitchFamily="50" charset="-128"/>
              <a:buChar char="○"/>
            </a:pPr>
            <a:r>
              <a:rPr lang="ja-JP" sz="1200" b="1" kern="1200" dirty="0">
                <a:solidFill>
                  <a:srgbClr val="000000"/>
                </a:solidFill>
                <a:effectLst/>
                <a:latin typeface="+mn-ea"/>
                <a:cs typeface="メイリオ" panose="020B0604030504040204" pitchFamily="50" charset="-128"/>
              </a:rPr>
              <a:t>強度行動障害になりやすいのは</a:t>
            </a:r>
            <a:endParaRPr lang="ja-JP" sz="1200" dirty="0">
              <a:effectLst/>
              <a:latin typeface="+mn-ea"/>
              <a:cs typeface="メイリオ" panose="020B0604030504040204" pitchFamily="50" charset="-128"/>
            </a:endParaRPr>
          </a:p>
          <a:p>
            <a:pPr marL="533400">
              <a:lnSpc>
                <a:spcPts val="2000"/>
              </a:lnSpc>
              <a:spcBef>
                <a:spcPts val="500"/>
              </a:spcBef>
            </a:pPr>
            <a:r>
              <a:rPr lang="ja-JP" sz="1200" kern="1200" dirty="0">
                <a:solidFill>
                  <a:srgbClr val="000000"/>
                </a:solidFill>
                <a:effectLst/>
                <a:latin typeface="+mn-ea"/>
                <a:cs typeface="メイリオ" panose="020B0604030504040204" pitchFamily="50" charset="-128"/>
              </a:rPr>
              <a:t>・重度・最重度の知的障害／自閉症／思春期以降から成人期</a:t>
            </a:r>
            <a:endParaRPr lang="ja-JP" sz="1200" dirty="0">
              <a:effectLst/>
              <a:latin typeface="+mn-ea"/>
              <a:cs typeface="ＭＳ Ｐゴシック" panose="020B0600070205080204" pitchFamily="50" charset="-128"/>
            </a:endParaRPr>
          </a:p>
          <a:p>
            <a:pPr marL="533400">
              <a:lnSpc>
                <a:spcPts val="2000"/>
              </a:lnSpc>
              <a:spcBef>
                <a:spcPts val="500"/>
              </a:spcBef>
            </a:pPr>
            <a:r>
              <a:rPr lang="ja-JP" sz="1200" kern="1200" dirty="0">
                <a:solidFill>
                  <a:srgbClr val="000000"/>
                </a:solidFill>
                <a:effectLst/>
                <a:latin typeface="+mn-ea"/>
                <a:cs typeface="メイリオ" panose="020B0604030504040204" pitchFamily="50" charset="-128"/>
              </a:rPr>
              <a:t>・上記の特性に対する配慮が不十分な環境との相互作用</a:t>
            </a:r>
            <a:endParaRPr lang="ja-JP" sz="1200" dirty="0">
              <a:effectLst/>
              <a:latin typeface="+mn-ea"/>
              <a:cs typeface="ＭＳ Ｐゴシック" panose="020B0600070205080204" pitchFamily="50" charset="-128"/>
            </a:endParaRPr>
          </a:p>
          <a:p>
            <a:pPr marL="342900" lvl="0" indent="-342900">
              <a:lnSpc>
                <a:spcPts val="2000"/>
              </a:lnSpc>
              <a:spcBef>
                <a:spcPts val="500"/>
              </a:spcBef>
              <a:buClr>
                <a:srgbClr val="000000"/>
              </a:buClr>
              <a:buSzPts val="1200"/>
              <a:buFont typeface="メイリオ" panose="020B0604030504040204" pitchFamily="50" charset="-128"/>
              <a:buChar char="○"/>
            </a:pPr>
            <a:r>
              <a:rPr lang="ja-JP" sz="1200" b="1" kern="1200" dirty="0">
                <a:solidFill>
                  <a:srgbClr val="000000"/>
                </a:solidFill>
                <a:effectLst/>
                <a:latin typeface="+mn-ea"/>
                <a:cs typeface="メイリオ" panose="020B0604030504040204" pitchFamily="50" charset="-128"/>
              </a:rPr>
              <a:t>強度行動障害への支援にはスタンダードがある</a:t>
            </a:r>
            <a:endParaRPr lang="ja-JP" sz="1200" dirty="0">
              <a:effectLst/>
              <a:latin typeface="+mn-ea"/>
              <a:cs typeface="メイリオ" panose="020B0604030504040204" pitchFamily="50" charset="-128"/>
            </a:endParaRPr>
          </a:p>
          <a:p>
            <a:pPr marL="533400" algn="just">
              <a:lnSpc>
                <a:spcPts val="2000"/>
              </a:lnSpc>
            </a:pPr>
            <a:r>
              <a:rPr lang="ja-JP" sz="1200" kern="1200" dirty="0">
                <a:solidFill>
                  <a:srgbClr val="000000"/>
                </a:solidFill>
                <a:effectLst/>
                <a:latin typeface="+mn-ea"/>
                <a:cs typeface="メイリオ" panose="020B0604030504040204" pitchFamily="50" charset="-128"/>
              </a:rPr>
              <a:t>・一人ひとりの特性を理解しようとすること</a:t>
            </a:r>
            <a:endParaRPr lang="ja-JP" sz="1200" dirty="0">
              <a:effectLst/>
              <a:latin typeface="+mn-ea"/>
              <a:cs typeface="ＭＳ Ｐゴシック" panose="020B0600070205080204" pitchFamily="50" charset="-128"/>
            </a:endParaRPr>
          </a:p>
          <a:p>
            <a:pPr marL="532765" algn="just">
              <a:lnSpc>
                <a:spcPts val="2000"/>
              </a:lnSpc>
            </a:pPr>
            <a:r>
              <a:rPr lang="ja-JP" sz="1200" kern="1200" dirty="0">
                <a:solidFill>
                  <a:srgbClr val="000000"/>
                </a:solidFill>
                <a:effectLst/>
                <a:latin typeface="+mn-ea"/>
                <a:cs typeface="メイリオ" panose="020B0604030504040204" pitchFamily="50" charset="-128"/>
              </a:rPr>
              <a:t>・その特性に配慮した生活環境を作り出すこと</a:t>
            </a:r>
            <a:endParaRPr lang="ja-JP" sz="1200" dirty="0">
              <a:effectLst/>
              <a:latin typeface="+mn-ea"/>
              <a:cs typeface="ＭＳ Ｐゴシック" panose="020B0600070205080204" pitchFamily="50" charset="-128"/>
            </a:endParaRPr>
          </a:p>
          <a:p>
            <a:pPr marL="532765" algn="just">
              <a:lnSpc>
                <a:spcPts val="2000"/>
              </a:lnSpc>
            </a:pPr>
            <a:r>
              <a:rPr lang="ja-JP" sz="1200" kern="1200" dirty="0">
                <a:solidFill>
                  <a:srgbClr val="000000"/>
                </a:solidFill>
                <a:effectLst/>
                <a:latin typeface="+mn-ea"/>
                <a:cs typeface="メイリオ" panose="020B0604030504040204" pitchFamily="50" charset="-128"/>
              </a:rPr>
              <a:t>・これまでの実践から、共通する支援の枠組みが存在する</a:t>
            </a:r>
            <a:endParaRPr lang="ja-JP" sz="1200" dirty="0">
              <a:effectLst/>
              <a:latin typeface="+mn-ea"/>
              <a:cs typeface="ＭＳ Ｐゴシック" panose="020B0600070205080204" pitchFamily="50" charset="-128"/>
            </a:endParaRPr>
          </a:p>
        </p:txBody>
      </p:sp>
      <p:sp>
        <p:nvSpPr>
          <p:cNvPr id="6" name="正方形/長方形 5">
            <a:extLst>
              <a:ext uri="{FF2B5EF4-FFF2-40B4-BE49-F238E27FC236}">
                <a16:creationId xmlns:a16="http://schemas.microsoft.com/office/drawing/2014/main" id="{A297992C-495D-4F98-9922-5A91C7103AC6}"/>
              </a:ext>
            </a:extLst>
          </p:cNvPr>
          <p:cNvSpPr/>
          <p:nvPr/>
        </p:nvSpPr>
        <p:spPr>
          <a:xfrm>
            <a:off x="557977" y="5281117"/>
            <a:ext cx="10075026" cy="276999"/>
          </a:xfrm>
          <a:prstGeom prst="rect">
            <a:avLst/>
          </a:prstGeom>
        </p:spPr>
        <p:txBody>
          <a:bodyPr wrap="square">
            <a:spAutoFit/>
          </a:bodyPr>
          <a:lstStyle/>
          <a:p>
            <a:pPr marL="457200" algn="just"/>
            <a:r>
              <a:rPr lang="ja-JP" altLang="ja-JP" sz="1200" kern="100" dirty="0">
                <a:latin typeface="+mn-ea"/>
                <a:cs typeface="Times New Roman" panose="02020603050405020304" pitchFamily="18" charset="0"/>
              </a:rPr>
              <a:t>【独立行政法人国立重度知的障害者総合施設のぞみの園「平成</a:t>
            </a:r>
            <a:r>
              <a:rPr lang="en-US" altLang="ja-JP" sz="1200" kern="100" dirty="0">
                <a:latin typeface="+mn-ea"/>
                <a:cs typeface="Times New Roman" panose="02020603050405020304" pitchFamily="18" charset="0"/>
              </a:rPr>
              <a:t>30</a:t>
            </a:r>
            <a:r>
              <a:rPr lang="ja-JP" altLang="ja-JP" sz="1200" kern="100" dirty="0">
                <a:latin typeface="+mn-ea"/>
                <a:cs typeface="Times New Roman" panose="02020603050405020304" pitchFamily="18" charset="0"/>
              </a:rPr>
              <a:t>年度強度行動障害支援者養成研修（指導者研修）」資料より抜粋】</a:t>
            </a:r>
          </a:p>
        </p:txBody>
      </p:sp>
      <p:sp>
        <p:nvSpPr>
          <p:cNvPr id="7" name="正方形/長方形 6">
            <a:extLst>
              <a:ext uri="{FF2B5EF4-FFF2-40B4-BE49-F238E27FC236}">
                <a16:creationId xmlns:a16="http://schemas.microsoft.com/office/drawing/2014/main" id="{79ECC8E7-D37F-41EA-9260-8866A8229751}"/>
              </a:ext>
            </a:extLst>
          </p:cNvPr>
          <p:cNvSpPr/>
          <p:nvPr/>
        </p:nvSpPr>
        <p:spPr>
          <a:xfrm>
            <a:off x="0" y="5824194"/>
            <a:ext cx="11610109" cy="738664"/>
          </a:xfrm>
          <a:prstGeom prst="rect">
            <a:avLst/>
          </a:prstGeom>
        </p:spPr>
        <p:txBody>
          <a:bodyPr wrap="square">
            <a:spAutoFit/>
          </a:bodyPr>
          <a:lstStyle/>
          <a:p>
            <a:pPr marL="269240" indent="1270" algn="just"/>
            <a:r>
              <a:rPr lang="ja-JP" altLang="ja-JP" kern="100" dirty="0">
                <a:latin typeface="+mn-ea"/>
                <a:cs typeface="Times New Roman" panose="02020603050405020304" pitchFamily="18" charset="0"/>
              </a:rPr>
              <a:t>　</a:t>
            </a:r>
            <a:r>
              <a:rPr lang="ja-JP" altLang="en-US" kern="100" dirty="0">
                <a:latin typeface="+mn-ea"/>
                <a:cs typeface="Times New Roman" panose="02020603050405020304" pitchFamily="18" charset="0"/>
              </a:rPr>
              <a:t>　　</a:t>
            </a:r>
            <a:r>
              <a:rPr lang="ja-JP" altLang="ja-JP" sz="1200" kern="100" dirty="0">
                <a:latin typeface="+mn-ea"/>
                <a:cs typeface="Times New Roman" panose="02020603050405020304" pitchFamily="18" charset="0"/>
              </a:rPr>
              <a:t>強度行動障がい支援のスタンダードの理解を促進し、地域の支援者等が継続して実施することができれば、行動障がいの軽減を</a:t>
            </a:r>
            <a:r>
              <a:rPr lang="ja-JP" altLang="en-US" sz="1200" kern="100" dirty="0">
                <a:latin typeface="+mn-ea"/>
                <a:cs typeface="Times New Roman" panose="02020603050405020304" pitchFamily="18" charset="0"/>
              </a:rPr>
              <a:t>図る</a:t>
            </a:r>
            <a:endParaRPr lang="en-US" altLang="ja-JP" sz="1200" kern="100" dirty="0">
              <a:latin typeface="+mn-ea"/>
              <a:cs typeface="Times New Roman" panose="02020603050405020304" pitchFamily="18" charset="0"/>
            </a:endParaRPr>
          </a:p>
          <a:p>
            <a:pPr marL="269240" indent="1270" algn="just"/>
            <a:r>
              <a:rPr lang="ja-JP" altLang="en-US" sz="1200" kern="100" dirty="0">
                <a:latin typeface="+mn-ea"/>
                <a:cs typeface="Times New Roman" panose="02020603050405020304" pitchFamily="18" charset="0"/>
              </a:rPr>
              <a:t>　　　</a:t>
            </a:r>
            <a:r>
              <a:rPr lang="ja-JP" altLang="ja-JP" sz="1200" kern="100" dirty="0">
                <a:latin typeface="+mn-ea"/>
                <a:cs typeface="Times New Roman" panose="02020603050405020304" pitchFamily="18" charset="0"/>
              </a:rPr>
              <a:t>ことができる。</a:t>
            </a:r>
            <a:endParaRPr lang="en-US" altLang="ja-JP" sz="1200" kern="100" dirty="0">
              <a:latin typeface="+mn-ea"/>
              <a:cs typeface="Times New Roman" panose="02020603050405020304" pitchFamily="18" charset="0"/>
            </a:endParaRPr>
          </a:p>
          <a:p>
            <a:pPr marL="269240" indent="1270" algn="just"/>
            <a:r>
              <a:rPr lang="ja-JP" altLang="en-US" sz="1200" kern="100" dirty="0">
                <a:latin typeface="+mn-ea"/>
                <a:cs typeface="Times New Roman" panose="02020603050405020304" pitchFamily="18" charset="0"/>
              </a:rPr>
              <a:t>　　　　</a:t>
            </a:r>
            <a:r>
              <a:rPr lang="ja-JP" altLang="ja-JP" sz="1200" kern="100" dirty="0">
                <a:latin typeface="+mn-ea"/>
                <a:cs typeface="Times New Roman" panose="02020603050405020304" pitchFamily="18" charset="0"/>
              </a:rPr>
              <a:t>そのためには、支援者が連携して支援を実施する必要があり、地域全体で連携して支援する</a:t>
            </a:r>
            <a:r>
              <a:rPr lang="en-US" altLang="ja-JP" sz="1200" kern="100" dirty="0">
                <a:latin typeface="+mn-ea"/>
                <a:cs typeface="Times New Roman" panose="02020603050405020304" pitchFamily="18" charset="0"/>
              </a:rPr>
              <a:t> </a:t>
            </a:r>
            <a:r>
              <a:rPr lang="ja-JP" altLang="ja-JP" sz="1200" kern="100" dirty="0">
                <a:latin typeface="+mn-ea"/>
                <a:cs typeface="Times New Roman" panose="02020603050405020304" pitchFamily="18" charset="0"/>
              </a:rPr>
              <a:t>仕組みを構築することが有用である。</a:t>
            </a:r>
          </a:p>
        </p:txBody>
      </p:sp>
      <p:sp>
        <p:nvSpPr>
          <p:cNvPr id="8" name="スライド番号プレースホルダー 7"/>
          <p:cNvSpPr>
            <a:spLocks noGrp="1"/>
          </p:cNvSpPr>
          <p:nvPr>
            <p:ph type="sldNum" sz="quarter" idx="12"/>
          </p:nvPr>
        </p:nvSpPr>
        <p:spPr/>
        <p:txBody>
          <a:bodyPr/>
          <a:lstStyle/>
          <a:p>
            <a:fld id="{5EBFC8BC-B1AE-419F-8DF4-AA7267068C54}" type="slidenum">
              <a:rPr kumimoji="1" lang="ja-JP" altLang="en-US" smtClean="0"/>
              <a:t>4</a:t>
            </a:fld>
            <a:endParaRPr kumimoji="1" lang="ja-JP" altLang="en-US"/>
          </a:p>
        </p:txBody>
      </p:sp>
    </p:spTree>
    <p:extLst>
      <p:ext uri="{BB962C8B-B14F-4D97-AF65-F5344CB8AC3E}">
        <p14:creationId xmlns:p14="http://schemas.microsoft.com/office/powerpoint/2010/main" val="583298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3FC07D5-C73F-4A48-A081-E3450110E9D4}"/>
              </a:ext>
            </a:extLst>
          </p:cNvPr>
          <p:cNvSpPr/>
          <p:nvPr/>
        </p:nvSpPr>
        <p:spPr>
          <a:xfrm>
            <a:off x="227215" y="197347"/>
            <a:ext cx="11737570" cy="2677656"/>
          </a:xfrm>
          <a:prstGeom prst="rect">
            <a:avLst/>
          </a:prstGeom>
        </p:spPr>
        <p:txBody>
          <a:bodyPr wrap="square">
            <a:spAutoFit/>
          </a:bodyPr>
          <a:lstStyle/>
          <a:p>
            <a:pPr algn="just"/>
            <a:r>
              <a:rPr lang="ja-JP" altLang="ja-JP" sz="1400" kern="100" dirty="0">
                <a:latin typeface="+mn-ea"/>
                <a:cs typeface="Times New Roman" panose="02020603050405020304" pitchFamily="18" charset="0"/>
              </a:rPr>
              <a:t>（２）強度行動障がい支援に必要なこと</a:t>
            </a:r>
            <a:endParaRPr lang="en-US" altLang="ja-JP" sz="1400" kern="100" dirty="0">
              <a:latin typeface="+mn-ea"/>
              <a:cs typeface="Times New Roman" panose="02020603050405020304" pitchFamily="18" charset="0"/>
            </a:endParaRPr>
          </a:p>
          <a:p>
            <a:pPr algn="just"/>
            <a:endParaRPr lang="ja-JP" altLang="ja-JP" sz="1400" kern="100" dirty="0">
              <a:latin typeface="+mn-ea"/>
              <a:cs typeface="Times New Roman" panose="02020603050405020304" pitchFamily="18" charset="0"/>
            </a:endParaRPr>
          </a:p>
          <a:p>
            <a:pPr marL="89535" indent="1524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周囲の人が障がい特性をよく理解し、適切な関わりや環境設定を行うことで、行動障がいは軽減されると言われている。障がい特性とは、</a:t>
            </a:r>
            <a:r>
              <a:rPr lang="ja-JP" altLang="en-US" sz="1400" kern="100" dirty="0">
                <a:latin typeface="+mn-ea"/>
                <a:cs typeface="Times New Roman" panose="02020603050405020304" pitchFamily="18" charset="0"/>
              </a:rPr>
              <a:t>　</a:t>
            </a:r>
            <a:endParaRPr lang="en-US" altLang="ja-JP" sz="1400" kern="100" dirty="0">
              <a:latin typeface="+mn-ea"/>
              <a:cs typeface="Times New Roman" panose="02020603050405020304" pitchFamily="18" charset="0"/>
            </a:endParaRPr>
          </a:p>
          <a:p>
            <a:pPr marL="89535" indent="152400" algn="just"/>
            <a:r>
              <a:rPr lang="ja-JP" altLang="ja-JP" sz="1400" kern="100" dirty="0">
                <a:latin typeface="+mn-ea"/>
                <a:cs typeface="Times New Roman" panose="02020603050405020304" pitchFamily="18" charset="0"/>
              </a:rPr>
              <a:t>生まれながらに</a:t>
            </a:r>
            <a:r>
              <a:rPr lang="ja-JP" altLang="en-US" sz="1400" kern="100" dirty="0">
                <a:latin typeface="+mn-ea"/>
                <a:cs typeface="Times New Roman" panose="02020603050405020304" pitchFamily="18" charset="0"/>
              </a:rPr>
              <a:t>有しており（</a:t>
            </a:r>
            <a:r>
              <a:rPr lang="ja-JP" altLang="ja-JP" sz="1400" kern="100" dirty="0">
                <a:latin typeface="+mn-ea"/>
                <a:cs typeface="Times New Roman" panose="02020603050405020304" pitchFamily="18" charset="0"/>
              </a:rPr>
              <a:t>例えば、「相手の意を汲み取ることが苦手」や「感覚の過敏性」など</a:t>
            </a:r>
            <a:r>
              <a:rPr lang="ja-JP" altLang="en-US" sz="1400" kern="100" dirty="0">
                <a:latin typeface="+mn-ea"/>
                <a:cs typeface="Times New Roman" panose="02020603050405020304" pitchFamily="18" charset="0"/>
              </a:rPr>
              <a:t>）、環境次第では、</a:t>
            </a:r>
            <a:r>
              <a:rPr lang="ja-JP" altLang="ja-JP" sz="1400" kern="100" dirty="0">
                <a:latin typeface="+mn-ea"/>
                <a:cs typeface="Times New Roman" panose="02020603050405020304" pitchFamily="18" charset="0"/>
              </a:rPr>
              <a:t>本人の生きづらさにも</a:t>
            </a:r>
            <a:endParaRPr lang="en-US" altLang="ja-JP" sz="1400" kern="100" dirty="0">
              <a:latin typeface="+mn-ea"/>
              <a:cs typeface="Times New Roman" panose="02020603050405020304" pitchFamily="18" charset="0"/>
            </a:endParaRPr>
          </a:p>
          <a:p>
            <a:pPr marL="89535" indent="152400" algn="just"/>
            <a:r>
              <a:rPr lang="ja-JP" altLang="ja-JP" sz="1400" kern="100" dirty="0">
                <a:latin typeface="+mn-ea"/>
                <a:cs typeface="Times New Roman" panose="02020603050405020304" pitchFamily="18" charset="0"/>
              </a:rPr>
              <a:t>つながる。</a:t>
            </a:r>
            <a:endParaRPr lang="en-US" altLang="ja-JP" sz="1400" strike="sngStrike" kern="100" dirty="0">
              <a:solidFill>
                <a:srgbClr val="FF0000"/>
              </a:solidFill>
              <a:latin typeface="+mn-ea"/>
              <a:cs typeface="Times New Roman" panose="02020603050405020304" pitchFamily="18" charset="0"/>
            </a:endParaRPr>
          </a:p>
          <a:p>
            <a:pPr marL="89535" indent="152400" algn="just"/>
            <a:endParaRPr lang="ja-JP" altLang="ja-JP" sz="1400" kern="100" dirty="0">
              <a:latin typeface="+mn-ea"/>
              <a:cs typeface="Times New Roman" panose="02020603050405020304" pitchFamily="18" charset="0"/>
            </a:endParaRPr>
          </a:p>
          <a:p>
            <a:pPr marL="89535" indent="1524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本人が環境に適応することを目指すのではなく、環境を本人に合わせることが必要</a:t>
            </a:r>
            <a:r>
              <a:rPr lang="ja-JP" altLang="en-US" sz="1400" kern="100" dirty="0">
                <a:latin typeface="+mn-ea"/>
                <a:cs typeface="Times New Roman" panose="02020603050405020304" pitchFamily="18" charset="0"/>
              </a:rPr>
              <a:t>であり、本</a:t>
            </a:r>
            <a:r>
              <a:rPr lang="ja-JP" altLang="ja-JP" sz="1400" kern="100" dirty="0">
                <a:latin typeface="+mn-ea"/>
                <a:cs typeface="Times New Roman" panose="02020603050405020304" pitchFamily="18" charset="0"/>
              </a:rPr>
              <a:t>人が落ち着いて生活できるよう、空間や時間の構造化やコミュニケーション支援を整えることが求められている。</a:t>
            </a:r>
          </a:p>
          <a:p>
            <a:pPr marL="89535" indent="152400" algn="just"/>
            <a:r>
              <a:rPr lang="ja-JP" altLang="en-US" sz="1400" kern="100" dirty="0">
                <a:latin typeface="+mn-ea"/>
                <a:cs typeface="Times New Roman" panose="02020603050405020304" pitchFamily="18" charset="0"/>
              </a:rPr>
              <a:t>　そのためには、</a:t>
            </a:r>
            <a:r>
              <a:rPr lang="ja-JP" altLang="ja-JP" sz="1400" kern="100" dirty="0">
                <a:latin typeface="+mn-ea"/>
                <a:cs typeface="Times New Roman" panose="02020603050405020304" pitchFamily="18" charset="0"/>
              </a:rPr>
              <a:t>中心となる支援者が本人を適切にアセスメントし、具体的な支援を組み立て、試行錯誤を繰り返しながら、周囲の支援者が</a:t>
            </a:r>
            <a:r>
              <a:rPr lang="ja-JP" altLang="en-US" sz="1400" kern="100" dirty="0">
                <a:latin typeface="+mn-ea"/>
                <a:cs typeface="Times New Roman" panose="02020603050405020304" pitchFamily="18" charset="0"/>
              </a:rPr>
              <a:t>　</a:t>
            </a:r>
            <a:endParaRPr lang="en-US" altLang="ja-JP" sz="1400" kern="100" dirty="0">
              <a:latin typeface="+mn-ea"/>
              <a:cs typeface="Times New Roman" panose="02020603050405020304" pitchFamily="18" charset="0"/>
            </a:endParaRPr>
          </a:p>
          <a:p>
            <a:pPr marL="89535" indent="152400" algn="just"/>
            <a:r>
              <a:rPr lang="ja-JP" altLang="ja-JP" sz="1400" kern="100" dirty="0">
                <a:latin typeface="+mn-ea"/>
                <a:cs typeface="Times New Roman" panose="02020603050405020304" pitchFamily="18" charset="0"/>
              </a:rPr>
              <a:t>根拠を持ち、一貫した支援を行う</a:t>
            </a:r>
            <a:r>
              <a:rPr lang="ja-JP" altLang="en-US" sz="1400" kern="100" dirty="0">
                <a:latin typeface="+mn-ea"/>
                <a:cs typeface="Times New Roman" panose="02020603050405020304" pitchFamily="18" charset="0"/>
              </a:rPr>
              <a:t>ことが、本人の落ち着いた生活につながり、充実した生活になることが見込まれる。</a:t>
            </a:r>
            <a:endParaRPr lang="en-US" altLang="ja-JP" sz="1400" kern="100" dirty="0">
              <a:latin typeface="+mn-ea"/>
              <a:cs typeface="Times New Roman" panose="02020603050405020304" pitchFamily="18" charset="0"/>
            </a:endParaRPr>
          </a:p>
          <a:p>
            <a:pPr marL="89535" indent="152400" algn="just"/>
            <a:endParaRPr lang="ja-JP" altLang="ja-JP" sz="1400" kern="100" dirty="0">
              <a:latin typeface="+mn-ea"/>
              <a:cs typeface="Times New Roman" panose="02020603050405020304" pitchFamily="18" charset="0"/>
            </a:endParaRPr>
          </a:p>
          <a:p>
            <a:pPr marL="89535" indent="152400" algn="just"/>
            <a:r>
              <a:rPr lang="ja-JP" altLang="ja-JP" sz="1400" kern="100" dirty="0">
                <a:latin typeface="+mn-ea"/>
                <a:cs typeface="Times New Roman" panose="02020603050405020304" pitchFamily="18" charset="0"/>
              </a:rPr>
              <a:t>このような適切な支援を実施できる支援機関が増えることで、強度行動障がい者の生活の充実につながることになる。</a:t>
            </a:r>
            <a:endParaRPr lang="ja-JP" altLang="ja-JP" sz="1400" kern="100" dirty="0">
              <a:effectLst/>
              <a:latin typeface="+mn-ea"/>
              <a:cs typeface="Times New Roman" panose="02020603050405020304" pitchFamily="18" charset="0"/>
            </a:endParaRPr>
          </a:p>
        </p:txBody>
      </p:sp>
      <p:sp>
        <p:nvSpPr>
          <p:cNvPr id="4" name="正方形/長方形 3">
            <a:extLst>
              <a:ext uri="{FF2B5EF4-FFF2-40B4-BE49-F238E27FC236}">
                <a16:creationId xmlns:a16="http://schemas.microsoft.com/office/drawing/2014/main" id="{A37420CE-86DB-4341-A633-C37BCF02C241}"/>
              </a:ext>
            </a:extLst>
          </p:cNvPr>
          <p:cNvSpPr/>
          <p:nvPr/>
        </p:nvSpPr>
        <p:spPr>
          <a:xfrm>
            <a:off x="-68492" y="3224092"/>
            <a:ext cx="6164492" cy="3539430"/>
          </a:xfrm>
          <a:prstGeom prst="rect">
            <a:avLst/>
          </a:prstGeom>
        </p:spPr>
        <p:txBody>
          <a:bodyPr wrap="square">
            <a:spAutoFit/>
          </a:bodyPr>
          <a:lstStyle/>
          <a:p>
            <a:pPr marL="89535" indent="152400" algn="just"/>
            <a:r>
              <a:rPr lang="ja-JP" altLang="ja-JP" sz="1400" dirty="0">
                <a:latin typeface="+mn-ea"/>
              </a:rPr>
              <a:t>（３）連携の必要性</a:t>
            </a:r>
            <a:endParaRPr lang="en-US" altLang="ja-JP" sz="1400" dirty="0">
              <a:latin typeface="+mn-ea"/>
            </a:endParaRPr>
          </a:p>
          <a:p>
            <a:pPr marL="89535" indent="152400" algn="just"/>
            <a:endParaRPr lang="en-US" altLang="ja-JP" sz="1400" kern="100" dirty="0">
              <a:latin typeface="+mn-ea"/>
              <a:cs typeface="Times New Roman" panose="02020603050405020304" pitchFamily="18" charset="0"/>
            </a:endParaRPr>
          </a:p>
          <a:p>
            <a:pPr marL="89535" indent="152400" algn="just"/>
            <a:r>
              <a:rPr lang="ja-JP" altLang="en-US" sz="1400" kern="100" dirty="0">
                <a:latin typeface="+mn-ea"/>
                <a:cs typeface="Times New Roman" panose="02020603050405020304" pitchFamily="18" charset="0"/>
              </a:rPr>
              <a:t>　　　右記</a:t>
            </a:r>
            <a:r>
              <a:rPr lang="ja-JP" altLang="ja-JP" sz="1400" kern="100" dirty="0">
                <a:latin typeface="+mn-ea"/>
                <a:cs typeface="Times New Roman" panose="02020603050405020304" pitchFamily="18" charset="0"/>
              </a:rPr>
              <a:t>は、強度行動障がい者が利用する主な福祉サービスであるが、</a:t>
            </a:r>
            <a:r>
              <a:rPr lang="ja-JP" altLang="en-US" sz="1400" kern="100" dirty="0">
                <a:latin typeface="+mn-ea"/>
                <a:cs typeface="Times New Roman" panose="02020603050405020304" pitchFamily="18" charset="0"/>
              </a:rPr>
              <a:t>　</a:t>
            </a:r>
            <a:endParaRPr lang="en-US" altLang="ja-JP" sz="1400" kern="100" dirty="0">
              <a:latin typeface="+mn-ea"/>
              <a:cs typeface="Times New Roman" panose="02020603050405020304" pitchFamily="18" charset="0"/>
            </a:endParaRPr>
          </a:p>
          <a:p>
            <a:pPr marL="89535" indent="1524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強度行動障がいを適切にアセスメントした上で支援できる事業者が</a:t>
            </a:r>
            <a:endParaRPr lang="en-US" altLang="ja-JP" sz="1400" kern="100" dirty="0">
              <a:latin typeface="+mn-ea"/>
              <a:cs typeface="Times New Roman" panose="02020603050405020304" pitchFamily="18" charset="0"/>
            </a:endParaRPr>
          </a:p>
          <a:p>
            <a:pPr marL="89535" indent="1524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少ないことから、強度行動障がい者の多くが、これらのサービスを</a:t>
            </a:r>
            <a:endParaRPr lang="en-US" altLang="ja-JP" sz="1400" kern="100" dirty="0">
              <a:latin typeface="+mn-ea"/>
              <a:cs typeface="Times New Roman" panose="02020603050405020304" pitchFamily="18" charset="0"/>
            </a:endParaRPr>
          </a:p>
          <a:p>
            <a:pPr marL="89535" indent="1524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自由に選んで利用で</a:t>
            </a:r>
            <a:r>
              <a:rPr lang="ja-JP" altLang="en-US" sz="1400" kern="100" dirty="0">
                <a:latin typeface="+mn-ea"/>
                <a:cs typeface="Times New Roman" panose="02020603050405020304" pitchFamily="18" charset="0"/>
              </a:rPr>
              <a:t>きない現状</a:t>
            </a:r>
            <a:r>
              <a:rPr lang="ja-JP" altLang="ja-JP" sz="1400" kern="100" dirty="0">
                <a:latin typeface="+mn-ea"/>
                <a:cs typeface="Times New Roman" panose="02020603050405020304" pitchFamily="18" charset="0"/>
              </a:rPr>
              <a:t>に</a:t>
            </a:r>
            <a:r>
              <a:rPr lang="ja-JP" altLang="en-US" sz="1400" kern="100" dirty="0">
                <a:latin typeface="+mn-ea"/>
                <a:cs typeface="Times New Roman" panose="02020603050405020304" pitchFamily="18" charset="0"/>
              </a:rPr>
              <a:t>ある</a:t>
            </a:r>
            <a:r>
              <a:rPr lang="ja-JP" altLang="ja-JP" sz="1400" kern="100" dirty="0">
                <a:latin typeface="+mn-ea"/>
                <a:cs typeface="Times New Roman" panose="02020603050405020304" pitchFamily="18" charset="0"/>
              </a:rPr>
              <a:t>。</a:t>
            </a:r>
            <a:endParaRPr lang="en-US" altLang="ja-JP" sz="1400" kern="100" dirty="0">
              <a:latin typeface="+mn-ea"/>
              <a:cs typeface="Times New Roman" panose="02020603050405020304" pitchFamily="18" charset="0"/>
            </a:endParaRPr>
          </a:p>
          <a:p>
            <a:pPr marL="89535" indent="152400" algn="just"/>
            <a:endParaRPr lang="ja-JP"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強度</a:t>
            </a:r>
            <a:r>
              <a:rPr lang="ja-JP" altLang="ja-JP" sz="1400" kern="100" dirty="0" err="1">
                <a:latin typeface="+mn-ea"/>
                <a:cs typeface="Times New Roman" panose="02020603050405020304" pitchFamily="18" charset="0"/>
              </a:rPr>
              <a:t>行動障がい</a:t>
            </a:r>
            <a:r>
              <a:rPr lang="ja-JP" altLang="ja-JP" sz="1400" kern="100" dirty="0">
                <a:latin typeface="+mn-ea"/>
                <a:cs typeface="Times New Roman" panose="02020603050405020304" pitchFamily="18" charset="0"/>
              </a:rPr>
              <a:t>者</a:t>
            </a:r>
            <a:r>
              <a:rPr lang="ja-JP" altLang="en-US" sz="1400" kern="100" dirty="0">
                <a:latin typeface="+mn-ea"/>
                <a:cs typeface="Times New Roman" panose="02020603050405020304" pitchFamily="18" charset="0"/>
              </a:rPr>
              <a:t>が充実した生活を送るためには、必要となる社</a:t>
            </a:r>
            <a:endParaRPr lang="en-US"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会資源を開発し、幅広いサービスを選択できることが前提であるが、</a:t>
            </a:r>
            <a:endParaRPr lang="en-US"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現状の資源等を振り返り、</a:t>
            </a:r>
            <a:r>
              <a:rPr lang="ja-JP" altLang="ja-JP" sz="1400" kern="100" dirty="0">
                <a:latin typeface="+mn-ea"/>
                <a:cs typeface="Times New Roman" panose="02020603050405020304" pitchFamily="18" charset="0"/>
              </a:rPr>
              <a:t>専門的な施設や障がい福祉事業所だけが</a:t>
            </a:r>
            <a:endParaRPr lang="en-US"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支援するのではなく、多くの事業所の相互の連携によって、それ</a:t>
            </a:r>
            <a:r>
              <a:rPr lang="ja-JP" altLang="ja-JP" sz="1400" kern="100" dirty="0" err="1">
                <a:latin typeface="+mn-ea"/>
                <a:cs typeface="Times New Roman" panose="02020603050405020304" pitchFamily="18" charset="0"/>
              </a:rPr>
              <a:t>ぞ</a:t>
            </a:r>
            <a:endParaRPr lang="en-US"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a:t>
            </a:r>
            <a:r>
              <a:rPr lang="ja-JP" altLang="ja-JP" sz="1400" kern="100" dirty="0" err="1">
                <a:latin typeface="+mn-ea"/>
                <a:cs typeface="Times New Roman" panose="02020603050405020304" pitchFamily="18" charset="0"/>
              </a:rPr>
              <a:t>れの</a:t>
            </a:r>
            <a:r>
              <a:rPr lang="ja-JP" altLang="ja-JP" sz="1400" kern="100" dirty="0">
                <a:latin typeface="+mn-ea"/>
                <a:cs typeface="Times New Roman" panose="02020603050405020304" pitchFamily="18" charset="0"/>
              </a:rPr>
              <a:t>地域で、しっかり対応できるよう支援体制・連携体制を整える</a:t>
            </a:r>
            <a:endParaRPr lang="en-US"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ことが求められている。</a:t>
            </a:r>
            <a:endParaRPr lang="en-US"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（支援を評価する仕組みとして、強度</a:t>
            </a:r>
            <a:r>
              <a:rPr lang="ja-JP" altLang="ja-JP" sz="1400" kern="100" dirty="0" err="1">
                <a:latin typeface="+mn-ea"/>
                <a:cs typeface="Times New Roman" panose="02020603050405020304" pitchFamily="18" charset="0"/>
              </a:rPr>
              <a:t>行動障がい</a:t>
            </a:r>
            <a:r>
              <a:rPr lang="ja-JP" altLang="ja-JP" sz="1400" kern="100" dirty="0">
                <a:latin typeface="+mn-ea"/>
                <a:cs typeface="Times New Roman" panose="02020603050405020304" pitchFamily="18" charset="0"/>
              </a:rPr>
              <a:t>支援者養成研修の</a:t>
            </a:r>
            <a:endParaRPr lang="en-US"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修了を要件とする障がい福祉サービスの加算等が創設されてい</a:t>
            </a:r>
            <a:endParaRPr lang="en-US" altLang="ja-JP" sz="1400" kern="100" dirty="0">
              <a:latin typeface="+mn-ea"/>
              <a:cs typeface="Times New Roman" panose="02020603050405020304" pitchFamily="18" charset="0"/>
            </a:endParaRPr>
          </a:p>
          <a:p>
            <a:pPr marL="89535" indent="9017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る。）</a:t>
            </a:r>
            <a:endParaRPr lang="ja-JP" altLang="ja-JP" sz="1400" kern="100" dirty="0">
              <a:effectLst/>
              <a:latin typeface="+mn-ea"/>
              <a:cs typeface="Times New Roman" panose="02020603050405020304" pitchFamily="18" charset="0"/>
            </a:endParaRPr>
          </a:p>
        </p:txBody>
      </p:sp>
      <p:pic>
        <p:nvPicPr>
          <p:cNvPr id="5" name="図 4">
            <a:extLst>
              <a:ext uri="{FF2B5EF4-FFF2-40B4-BE49-F238E27FC236}">
                <a16:creationId xmlns:a16="http://schemas.microsoft.com/office/drawing/2014/main" id="{EB7763E9-3F52-4E4B-8F14-6895C7E59162}"/>
              </a:ext>
            </a:extLst>
          </p:cNvPr>
          <p:cNvPicPr/>
          <p:nvPr/>
        </p:nvPicPr>
        <p:blipFill>
          <a:blip r:embed="rId2">
            <a:extLst>
              <a:ext uri="{28A0092B-C50C-407E-A947-70E740481C1C}">
                <a14:useLocalDpi xmlns:a14="http://schemas.microsoft.com/office/drawing/2010/main" val="0"/>
              </a:ext>
            </a:extLst>
          </a:blip>
          <a:stretch>
            <a:fillRect/>
          </a:stretch>
        </p:blipFill>
        <p:spPr>
          <a:xfrm>
            <a:off x="7120051" y="3429000"/>
            <a:ext cx="4130152" cy="2914172"/>
          </a:xfrm>
          <a:prstGeom prst="rect">
            <a:avLst/>
          </a:prstGeom>
          <a:ln>
            <a:solidFill>
              <a:srgbClr val="5B9BD5"/>
            </a:solidFill>
          </a:ln>
        </p:spPr>
      </p:pic>
      <p:sp>
        <p:nvSpPr>
          <p:cNvPr id="6" name="正方形/長方形 5">
            <a:extLst>
              <a:ext uri="{FF2B5EF4-FFF2-40B4-BE49-F238E27FC236}">
                <a16:creationId xmlns:a16="http://schemas.microsoft.com/office/drawing/2014/main" id="{E328507B-6C2F-4233-8943-CC1197C1FB19}"/>
              </a:ext>
            </a:extLst>
          </p:cNvPr>
          <p:cNvSpPr/>
          <p:nvPr/>
        </p:nvSpPr>
        <p:spPr>
          <a:xfrm>
            <a:off x="6171737" y="6414432"/>
            <a:ext cx="5705189" cy="246221"/>
          </a:xfrm>
          <a:prstGeom prst="rect">
            <a:avLst/>
          </a:prstGeom>
        </p:spPr>
        <p:txBody>
          <a:bodyPr wrap="square">
            <a:spAutoFit/>
          </a:bodyPr>
          <a:lstStyle/>
          <a:p>
            <a:pPr marL="179705" indent="533400" algn="just"/>
            <a:r>
              <a:rPr lang="ja-JP" altLang="ja-JP" sz="1000" kern="100" dirty="0">
                <a:latin typeface="游明朝" panose="02020400000000000000" pitchFamily="18" charset="-128"/>
                <a:ea typeface="HG丸ｺﾞｼｯｸM-PRO" panose="020F0600000000000000" pitchFamily="50" charset="-128"/>
                <a:cs typeface="Times New Roman" panose="02020603050405020304" pitchFamily="18" charset="0"/>
              </a:rPr>
              <a:t>【令和元年度強度行動障害支援者養成指導者研修（のぞみの園）資料より抜粋】</a:t>
            </a:r>
            <a:endParaRPr lang="ja-JP" altLang="ja-JP"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5EBFC8BC-B1AE-419F-8DF4-AA7267068C54}" type="slidenum">
              <a:rPr kumimoji="1" lang="ja-JP" altLang="en-US" smtClean="0"/>
              <a:t>5</a:t>
            </a:fld>
            <a:endParaRPr kumimoji="1" lang="ja-JP" altLang="en-US"/>
          </a:p>
        </p:txBody>
      </p:sp>
    </p:spTree>
    <p:extLst>
      <p:ext uri="{BB962C8B-B14F-4D97-AF65-F5344CB8AC3E}">
        <p14:creationId xmlns:p14="http://schemas.microsoft.com/office/powerpoint/2010/main" val="262049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69552990-338E-4392-BB69-656716A6F56D}"/>
              </a:ext>
            </a:extLst>
          </p:cNvPr>
          <p:cNvSpPr/>
          <p:nvPr/>
        </p:nvSpPr>
        <p:spPr>
          <a:xfrm>
            <a:off x="446696" y="403568"/>
            <a:ext cx="11298608" cy="5486117"/>
          </a:xfrm>
          <a:prstGeom prst="rect">
            <a:avLst/>
          </a:prstGeom>
        </p:spPr>
        <p:txBody>
          <a:bodyPr wrap="square">
            <a:spAutoFit/>
          </a:bodyPr>
          <a:lstStyle/>
          <a:p>
            <a:pPr algn="just"/>
            <a:r>
              <a:rPr lang="ja-JP" altLang="ja-JP" kern="100" dirty="0">
                <a:latin typeface="+mn-ea"/>
                <a:cs typeface="Times New Roman" panose="02020603050405020304" pitchFamily="18" charset="0"/>
              </a:rPr>
              <a:t>２　強度行動障がい地域連携モデル事業の展開</a:t>
            </a:r>
            <a:endParaRPr lang="en-US" altLang="ja-JP" kern="100" dirty="0">
              <a:latin typeface="+mn-ea"/>
              <a:cs typeface="Times New Roman" panose="02020603050405020304" pitchFamily="18" charset="0"/>
            </a:endParaRPr>
          </a:p>
          <a:p>
            <a:pPr algn="just"/>
            <a:endParaRPr lang="ja-JP" altLang="ja-JP" sz="1400" kern="100" dirty="0">
              <a:latin typeface="+mn-ea"/>
              <a:cs typeface="Times New Roman" panose="02020603050405020304" pitchFamily="18" charset="0"/>
            </a:endParaRPr>
          </a:p>
          <a:p>
            <a:pPr lvl="0" algn="just"/>
            <a:r>
              <a:rPr lang="ja-JP" altLang="en-US" sz="1400" kern="100" dirty="0">
                <a:latin typeface="+mn-ea"/>
                <a:cs typeface="Times New Roman" panose="02020603050405020304" pitchFamily="18" charset="0"/>
              </a:rPr>
              <a:t>（１）</a:t>
            </a:r>
            <a:r>
              <a:rPr lang="ja-JP" altLang="ja-JP" sz="1400" kern="100" dirty="0">
                <a:latin typeface="+mn-ea"/>
                <a:cs typeface="Times New Roman" panose="02020603050405020304" pitchFamily="18" charset="0"/>
              </a:rPr>
              <a:t>事業の目的</a:t>
            </a:r>
            <a:endParaRPr lang="en-US" altLang="ja-JP" sz="1400" kern="100" dirty="0">
              <a:latin typeface="+mn-ea"/>
              <a:cs typeface="Times New Roman" panose="02020603050405020304" pitchFamily="18" charset="0"/>
            </a:endParaRPr>
          </a:p>
          <a:p>
            <a:pPr lvl="0" algn="just"/>
            <a:endParaRPr lang="ja-JP" altLang="ja-JP" sz="1400" kern="100" dirty="0">
              <a:latin typeface="+mn-ea"/>
              <a:cs typeface="Times New Roman" panose="02020603050405020304" pitchFamily="18" charset="0"/>
            </a:endParaRPr>
          </a:p>
          <a:p>
            <a:pPr marL="270510" indent="-6350" algn="just"/>
            <a:r>
              <a:rPr lang="ja-JP" altLang="ja-JP" sz="1400" kern="100" dirty="0">
                <a:latin typeface="+mn-ea"/>
                <a:cs typeface="Times New Roman" panose="02020603050405020304" pitchFamily="18" charset="0"/>
              </a:rPr>
              <a:t>　強度行動障がい者の生活を地域で連携して支えるため、</a:t>
            </a:r>
            <a:r>
              <a:rPr lang="ja-JP" altLang="en-US" sz="1400" kern="100" dirty="0">
                <a:latin typeface="+mn-ea"/>
                <a:cs typeface="Times New Roman" panose="02020603050405020304" pitchFamily="18" charset="0"/>
              </a:rPr>
              <a:t>市町村単位の規模において、</a:t>
            </a:r>
            <a:r>
              <a:rPr lang="ja-JP" altLang="ja-JP" sz="1400" kern="100" dirty="0">
                <a:latin typeface="+mn-ea"/>
                <a:cs typeface="Times New Roman" panose="02020603050405020304" pitchFamily="18" charset="0"/>
              </a:rPr>
              <a:t>当該地域の特性を把握して地域課題にアプローチし、必要な支援体制を検討、整備することで、地域での支援体制モデルの作成を進める。</a:t>
            </a:r>
            <a:endParaRPr lang="en-US" altLang="ja-JP" sz="1400" kern="100" dirty="0">
              <a:latin typeface="+mn-ea"/>
              <a:cs typeface="Times New Roman" panose="02020603050405020304" pitchFamily="18" charset="0"/>
            </a:endParaRPr>
          </a:p>
          <a:p>
            <a:pPr marL="270510" indent="-6350" algn="just"/>
            <a:endParaRPr lang="en-US" altLang="ja-JP" sz="1400" kern="100" dirty="0">
              <a:latin typeface="+mn-ea"/>
              <a:cs typeface="Times New Roman" panose="02020603050405020304" pitchFamily="18" charset="0"/>
            </a:endParaRPr>
          </a:p>
          <a:p>
            <a:pPr marL="270510" indent="-635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本事業では、異なる人口規模の２地域として、泉佐野市・田尻町、また、豊中市</a:t>
            </a:r>
            <a:r>
              <a:rPr lang="ja-JP" altLang="ja-JP" sz="1400" kern="100" dirty="0" smtClean="0">
                <a:latin typeface="+mn-ea"/>
                <a:cs typeface="Times New Roman" panose="02020603050405020304" pitchFamily="18" charset="0"/>
              </a:rPr>
              <a:t>をモデル</a:t>
            </a:r>
            <a:r>
              <a:rPr lang="ja-JP" altLang="ja-JP" sz="1400" kern="100" dirty="0">
                <a:latin typeface="+mn-ea"/>
                <a:cs typeface="Times New Roman" panose="02020603050405020304" pitchFamily="18" charset="0"/>
              </a:rPr>
              <a:t>とした。各事業所における支援力の向上とともに地域における関係機関の連携による支援体制の拡充を図り、地域での支援体制確立を目指す。</a:t>
            </a:r>
          </a:p>
          <a:p>
            <a:pPr algn="just"/>
            <a:r>
              <a:rPr lang="en-US" altLang="ja-JP" sz="1400" kern="100" dirty="0">
                <a:latin typeface="+mn-ea"/>
                <a:cs typeface="Times New Roman" panose="02020603050405020304" pitchFamily="18" charset="0"/>
              </a:rPr>
              <a:t> </a:t>
            </a:r>
            <a:endParaRPr lang="ja-JP" altLang="ja-JP" sz="1400" kern="100" dirty="0">
              <a:latin typeface="+mn-ea"/>
              <a:cs typeface="Times New Roman" panose="02020603050405020304" pitchFamily="18" charset="0"/>
            </a:endParaRPr>
          </a:p>
          <a:p>
            <a:pPr lvl="0" algn="just"/>
            <a:r>
              <a:rPr lang="ja-JP" altLang="en-US" sz="1400" kern="100" dirty="0">
                <a:latin typeface="+mn-ea"/>
                <a:cs typeface="Times New Roman" panose="02020603050405020304" pitchFamily="18" charset="0"/>
              </a:rPr>
              <a:t>（２）</a:t>
            </a:r>
            <a:r>
              <a:rPr lang="ja-JP" altLang="ja-JP" sz="1400" kern="100" dirty="0">
                <a:latin typeface="+mn-ea"/>
                <a:cs typeface="Times New Roman" panose="02020603050405020304" pitchFamily="18" charset="0"/>
              </a:rPr>
              <a:t>実施内容</a:t>
            </a:r>
            <a:endParaRPr lang="en-US" altLang="ja-JP" sz="1400" kern="100" dirty="0">
              <a:latin typeface="+mn-ea"/>
              <a:cs typeface="Times New Roman" panose="02020603050405020304" pitchFamily="18" charset="0"/>
            </a:endParaRPr>
          </a:p>
          <a:p>
            <a:pPr lvl="0" algn="just"/>
            <a:endParaRPr lang="ja-JP" altLang="ja-JP" sz="1400" kern="100" dirty="0">
              <a:latin typeface="+mn-ea"/>
              <a:cs typeface="Times New Roman" panose="02020603050405020304" pitchFamily="18" charset="0"/>
            </a:endParaRPr>
          </a:p>
          <a:p>
            <a:pPr marL="742950" lvl="1" indent="-285750" algn="just">
              <a:buFont typeface="+mj-ea"/>
              <a:buAutoNum type="ea1ChsPlain"/>
            </a:pPr>
            <a:r>
              <a:rPr lang="ja-JP" altLang="ja-JP" sz="1400" kern="100" dirty="0">
                <a:latin typeface="+mn-ea"/>
                <a:cs typeface="Times New Roman" panose="02020603050405020304" pitchFamily="18" charset="0"/>
              </a:rPr>
              <a:t>地域支援体制検討会議とワークショップを実施</a:t>
            </a:r>
            <a:endParaRPr lang="en-US" altLang="ja-JP" sz="1400" kern="100" dirty="0">
              <a:latin typeface="+mn-ea"/>
              <a:cs typeface="Times New Roman" panose="02020603050405020304" pitchFamily="18" charset="0"/>
            </a:endParaRPr>
          </a:p>
          <a:p>
            <a:pPr lvl="1"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・検討会議で強度行動障がいに関する地域課題の抽出及び支援策を検討。</a:t>
            </a:r>
            <a:endParaRPr lang="en-US" altLang="ja-JP" sz="1400" kern="100" dirty="0">
              <a:latin typeface="+mn-ea"/>
              <a:cs typeface="Times New Roman" panose="02020603050405020304" pitchFamily="18" charset="0"/>
            </a:endParaRPr>
          </a:p>
          <a:p>
            <a:pPr lvl="1"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・強度行動障がい者を地域で支えるために必要な仕組みづくりのため、</a:t>
            </a:r>
            <a:endParaRPr lang="en-US" altLang="ja-JP" sz="1400" kern="100" dirty="0">
              <a:latin typeface="+mn-ea"/>
              <a:cs typeface="Times New Roman" panose="02020603050405020304" pitchFamily="18" charset="0"/>
            </a:endParaRPr>
          </a:p>
          <a:p>
            <a:pPr lvl="1"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検討会議の結論をもとに必要なワークショップ（支援者スキルアップや地域で普及啓発を図る等）を開催。</a:t>
            </a:r>
          </a:p>
          <a:p>
            <a:pPr marL="457200" algn="just"/>
            <a:r>
              <a:rPr lang="en-US" altLang="ja-JP" sz="1400" kern="100" dirty="0">
                <a:latin typeface="+mn-ea"/>
                <a:cs typeface="Times New Roman" panose="02020603050405020304" pitchFamily="18" charset="0"/>
              </a:rPr>
              <a:t> </a:t>
            </a:r>
            <a:endParaRPr lang="ja-JP" altLang="ja-JP" sz="1400" kern="100" dirty="0">
              <a:latin typeface="+mn-ea"/>
              <a:cs typeface="Times New Roman" panose="02020603050405020304" pitchFamily="18" charset="0"/>
            </a:endParaRPr>
          </a:p>
          <a:p>
            <a:pPr marL="742950" lvl="1" indent="-285750" algn="just">
              <a:buFont typeface="+mj-ea"/>
              <a:buAutoNum type="ea1ChsPlain"/>
            </a:pPr>
            <a:r>
              <a:rPr lang="ja-JP" altLang="ja-JP" sz="1400" kern="100" dirty="0">
                <a:latin typeface="+mn-ea"/>
                <a:cs typeface="Times New Roman" panose="02020603050405020304" pitchFamily="18" charset="0"/>
              </a:rPr>
              <a:t>事務局の構成</a:t>
            </a:r>
          </a:p>
          <a:p>
            <a:pPr marL="4572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・市町村障がい福祉担当課など</a:t>
            </a:r>
          </a:p>
          <a:p>
            <a:pPr marL="4572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・府立砂川厚生福祉センターいぶき※</a:t>
            </a:r>
          </a:p>
          <a:p>
            <a:pPr marL="4572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・府地域生活支援課</a:t>
            </a:r>
          </a:p>
          <a:p>
            <a:pPr marL="457200" algn="just"/>
            <a:endParaRPr lang="en-US" altLang="ja-JP" sz="1400" kern="100" dirty="0">
              <a:latin typeface="+mn-ea"/>
              <a:cs typeface="Times New Roman" panose="02020603050405020304" pitchFamily="18" charset="0"/>
            </a:endParaRPr>
          </a:p>
          <a:p>
            <a:pPr marL="4572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※府立砂川厚生福祉センターいぶきは、強度行動障がい支援に特化した通過型の入所施設として、</a:t>
            </a:r>
            <a:endParaRPr lang="en-US" altLang="ja-JP" sz="1400" kern="100" dirty="0">
              <a:latin typeface="+mn-ea"/>
              <a:cs typeface="Times New Roman" panose="02020603050405020304" pitchFamily="18" charset="0"/>
            </a:endParaRPr>
          </a:p>
          <a:p>
            <a:pPr marL="457200" algn="just"/>
            <a:r>
              <a:rPr lang="ja-JP" altLang="en-US" sz="1400" kern="100" dirty="0">
                <a:latin typeface="+mn-ea"/>
                <a:cs typeface="Times New Roman" panose="02020603050405020304" pitchFamily="18" charset="0"/>
              </a:rPr>
              <a:t>　　</a:t>
            </a:r>
            <a:r>
              <a:rPr lang="ja-JP" altLang="ja-JP" sz="1400" kern="100" dirty="0">
                <a:latin typeface="+mn-ea"/>
                <a:cs typeface="Times New Roman" panose="02020603050405020304" pitchFamily="18" charset="0"/>
              </a:rPr>
              <a:t>その専門性や地域とのつながりをもとに、アセスメントの機能や地域移行した利用者の生活の組立てについて伝える。</a:t>
            </a:r>
          </a:p>
          <a:p>
            <a:endParaRPr lang="ja-JP" altLang="ja-JP" sz="1050" kern="100" dirty="0">
              <a:effectLst/>
              <a:latin typeface="+mn-ea"/>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5EBFC8BC-B1AE-419F-8DF4-AA7267068C54}" type="slidenum">
              <a:rPr kumimoji="1" lang="ja-JP" altLang="en-US" smtClean="0"/>
              <a:t>6</a:t>
            </a:fld>
            <a:endParaRPr kumimoji="1" lang="ja-JP" altLang="en-US"/>
          </a:p>
        </p:txBody>
      </p:sp>
    </p:spTree>
    <p:extLst>
      <p:ext uri="{BB962C8B-B14F-4D97-AF65-F5344CB8AC3E}">
        <p14:creationId xmlns:p14="http://schemas.microsoft.com/office/powerpoint/2010/main" val="303844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3379A0-0CA9-4CD8-A5B2-D17BEB045221}"/>
              </a:ext>
            </a:extLst>
          </p:cNvPr>
          <p:cNvSpPr>
            <a:spLocks noChangeArrowheads="1"/>
          </p:cNvSpPr>
          <p:nvPr/>
        </p:nvSpPr>
        <p:spPr bwMode="auto">
          <a:xfrm>
            <a:off x="281164" y="686598"/>
            <a:ext cx="808344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chemeClr val="tx1"/>
                </a:solidFill>
                <a:effectLst/>
                <a:latin typeface="+mn-ea"/>
                <a:cs typeface="Times New Roman" panose="02020603050405020304" pitchFamily="18" charset="0"/>
              </a:rPr>
              <a:t>（３）事業展開</a:t>
            </a:r>
            <a:endParaRPr kumimoji="0" lang="ja-JP" altLang="ja-JP" sz="1400" b="0" i="0" u="none" strike="noStrike" cap="none" normalizeH="0" baseline="0" dirty="0">
              <a:ln>
                <a:noFill/>
              </a:ln>
              <a:solidFill>
                <a:schemeClr val="tx1"/>
              </a:solidFill>
              <a:effectLst/>
              <a:latin typeface="+mn-ea"/>
            </a:endParaRP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latin typeface="+mn-ea"/>
              </a:rPr>
              <a:t>7</a:t>
            </a:fld>
            <a:endParaRPr kumimoji="1" lang="ja-JP" altLang="en-US">
              <a:latin typeface="+mn-ea"/>
            </a:endParaRPr>
          </a:p>
        </p:txBody>
      </p:sp>
      <p:pic>
        <p:nvPicPr>
          <p:cNvPr id="4" name="図 3"/>
          <p:cNvPicPr>
            <a:picLocks noChangeAspect="1"/>
          </p:cNvPicPr>
          <p:nvPr/>
        </p:nvPicPr>
        <p:blipFill>
          <a:blip r:embed="rId2"/>
          <a:stretch>
            <a:fillRect/>
          </a:stretch>
        </p:blipFill>
        <p:spPr>
          <a:xfrm>
            <a:off x="1309755" y="1015686"/>
            <a:ext cx="9022966" cy="5340664"/>
          </a:xfrm>
          <a:prstGeom prst="rect">
            <a:avLst/>
          </a:prstGeom>
        </p:spPr>
      </p:pic>
      <p:pic>
        <p:nvPicPr>
          <p:cNvPr id="5" name="図 4"/>
          <p:cNvPicPr>
            <a:picLocks noChangeAspect="1"/>
          </p:cNvPicPr>
          <p:nvPr/>
        </p:nvPicPr>
        <p:blipFill>
          <a:blip r:embed="rId3"/>
          <a:stretch>
            <a:fillRect/>
          </a:stretch>
        </p:blipFill>
        <p:spPr>
          <a:xfrm>
            <a:off x="2700595" y="2925059"/>
            <a:ext cx="7508391" cy="3182076"/>
          </a:xfrm>
          <a:prstGeom prst="rect">
            <a:avLst/>
          </a:prstGeom>
        </p:spPr>
      </p:pic>
    </p:spTree>
    <p:extLst>
      <p:ext uri="{BB962C8B-B14F-4D97-AF65-F5344CB8AC3E}">
        <p14:creationId xmlns:p14="http://schemas.microsoft.com/office/powerpoint/2010/main" val="3959427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B57A69D-F532-4FF5-B53E-97BEF5436B74}"/>
              </a:ext>
            </a:extLst>
          </p:cNvPr>
          <p:cNvSpPr txBox="1"/>
          <p:nvPr/>
        </p:nvSpPr>
        <p:spPr>
          <a:xfrm>
            <a:off x="237067" y="196124"/>
            <a:ext cx="6096000" cy="584775"/>
          </a:xfrm>
          <a:prstGeom prst="rect">
            <a:avLst/>
          </a:prstGeom>
          <a:noFill/>
        </p:spPr>
        <p:txBody>
          <a:bodyPr wrap="square">
            <a:spAutoFit/>
          </a:bodyPr>
          <a:lstStyle/>
          <a:p>
            <a:pPr algn="just"/>
            <a:r>
              <a:rPr lang="ja-JP" altLang="ja-JP" kern="100" dirty="0">
                <a:effectLst/>
                <a:latin typeface="+mn-ea"/>
                <a:cs typeface="Times New Roman" panose="02020603050405020304" pitchFamily="18" charset="0"/>
              </a:rPr>
              <a:t>３　泉佐野市・田尻町モデルについて報告</a:t>
            </a:r>
          </a:p>
          <a:p>
            <a:pPr algn="just"/>
            <a:r>
              <a:rPr lang="ja-JP" altLang="ja-JP" sz="1400" kern="100" dirty="0">
                <a:effectLst/>
                <a:latin typeface="+mn-ea"/>
                <a:cs typeface="Times New Roman" panose="02020603050405020304" pitchFamily="18" charset="0"/>
              </a:rPr>
              <a:t>（１）市町の状況①（強度行動障がい者数）</a:t>
            </a:r>
          </a:p>
        </p:txBody>
      </p:sp>
      <p:graphicFrame>
        <p:nvGraphicFramePr>
          <p:cNvPr id="5" name="表 4">
            <a:extLst>
              <a:ext uri="{FF2B5EF4-FFF2-40B4-BE49-F238E27FC236}">
                <a16:creationId xmlns:a16="http://schemas.microsoft.com/office/drawing/2014/main" id="{27102498-397F-4CE6-9214-24D0F7638866}"/>
              </a:ext>
            </a:extLst>
          </p:cNvPr>
          <p:cNvGraphicFramePr>
            <a:graphicFrameLocks noGrp="1"/>
          </p:cNvGraphicFramePr>
          <p:nvPr>
            <p:extLst>
              <p:ext uri="{D42A27DB-BD31-4B8C-83A1-F6EECF244321}">
                <p14:modId xmlns:p14="http://schemas.microsoft.com/office/powerpoint/2010/main" val="522146760"/>
              </p:ext>
            </p:extLst>
          </p:nvPr>
        </p:nvGraphicFramePr>
        <p:xfrm>
          <a:off x="1471023" y="763131"/>
          <a:ext cx="9249954" cy="3093156"/>
        </p:xfrm>
        <a:graphic>
          <a:graphicData uri="http://schemas.openxmlformats.org/drawingml/2006/table">
            <a:tbl>
              <a:tblPr/>
              <a:tblGrid>
                <a:gridCol w="1471799">
                  <a:extLst>
                    <a:ext uri="{9D8B030D-6E8A-4147-A177-3AD203B41FA5}">
                      <a16:colId xmlns:a16="http://schemas.microsoft.com/office/drawing/2014/main" val="1863328765"/>
                    </a:ext>
                  </a:extLst>
                </a:gridCol>
                <a:gridCol w="936512">
                  <a:extLst>
                    <a:ext uri="{9D8B030D-6E8A-4147-A177-3AD203B41FA5}">
                      <a16:colId xmlns:a16="http://schemas.microsoft.com/office/drawing/2014/main" val="3841160209"/>
                    </a:ext>
                  </a:extLst>
                </a:gridCol>
                <a:gridCol w="1076235">
                  <a:extLst>
                    <a:ext uri="{9D8B030D-6E8A-4147-A177-3AD203B41FA5}">
                      <a16:colId xmlns:a16="http://schemas.microsoft.com/office/drawing/2014/main" val="629557245"/>
                    </a:ext>
                  </a:extLst>
                </a:gridCol>
                <a:gridCol w="1076235">
                  <a:extLst>
                    <a:ext uri="{9D8B030D-6E8A-4147-A177-3AD203B41FA5}">
                      <a16:colId xmlns:a16="http://schemas.microsoft.com/office/drawing/2014/main" val="4110474966"/>
                    </a:ext>
                  </a:extLst>
                </a:gridCol>
                <a:gridCol w="1076235">
                  <a:extLst>
                    <a:ext uri="{9D8B030D-6E8A-4147-A177-3AD203B41FA5}">
                      <a16:colId xmlns:a16="http://schemas.microsoft.com/office/drawing/2014/main" val="1562890295"/>
                    </a:ext>
                  </a:extLst>
                </a:gridCol>
                <a:gridCol w="1471799">
                  <a:extLst>
                    <a:ext uri="{9D8B030D-6E8A-4147-A177-3AD203B41FA5}">
                      <a16:colId xmlns:a16="http://schemas.microsoft.com/office/drawing/2014/main" val="724623223"/>
                    </a:ext>
                  </a:extLst>
                </a:gridCol>
                <a:gridCol w="1204627">
                  <a:extLst>
                    <a:ext uri="{9D8B030D-6E8A-4147-A177-3AD203B41FA5}">
                      <a16:colId xmlns:a16="http://schemas.microsoft.com/office/drawing/2014/main" val="3481090145"/>
                    </a:ext>
                  </a:extLst>
                </a:gridCol>
                <a:gridCol w="936512">
                  <a:extLst>
                    <a:ext uri="{9D8B030D-6E8A-4147-A177-3AD203B41FA5}">
                      <a16:colId xmlns:a16="http://schemas.microsoft.com/office/drawing/2014/main" val="3563741297"/>
                    </a:ext>
                  </a:extLst>
                </a:gridCol>
              </a:tblGrid>
              <a:tr h="283440">
                <a:tc rowSpan="2">
                  <a:txBody>
                    <a:bodyPr/>
                    <a:lstStyle/>
                    <a:p>
                      <a:pPr algn="ctr" fontAlgn="ctr"/>
                      <a:r>
                        <a:rPr lang="ja-JP" sz="1100" kern="1200" dirty="0">
                          <a:effectLst/>
                          <a:latin typeface="+mn-ea"/>
                          <a:ea typeface="+mn-ea"/>
                          <a:cs typeface="Arial" panose="020B0604020202020204" pitchFamily="34" charset="0"/>
                        </a:rPr>
                        <a:t>　</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rowSpan="2">
                  <a:txBody>
                    <a:bodyPr/>
                    <a:lstStyle/>
                    <a:p>
                      <a:pPr algn="ctr" fontAlgn="ctr"/>
                      <a:r>
                        <a:rPr lang="ja-JP" sz="1100" kern="1200">
                          <a:solidFill>
                            <a:srgbClr val="000000"/>
                          </a:solidFill>
                          <a:effectLst/>
                          <a:latin typeface="+mn-ea"/>
                          <a:ea typeface="+mn-ea"/>
                          <a:cs typeface="Arial" panose="020B0604020202020204" pitchFamily="34" charset="0"/>
                        </a:rPr>
                        <a:t>人口</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gridSpan="3">
                  <a:txBody>
                    <a:bodyPr/>
                    <a:lstStyle/>
                    <a:p>
                      <a:pPr algn="ctr" fontAlgn="ctr"/>
                      <a:r>
                        <a:rPr lang="ja-JP" sz="1100" kern="1200" dirty="0">
                          <a:solidFill>
                            <a:srgbClr val="000000"/>
                          </a:solidFill>
                          <a:effectLst/>
                          <a:latin typeface="+mn-ea"/>
                          <a:ea typeface="+mn-ea"/>
                          <a:cs typeface="Arial" panose="020B0604020202020204" pitchFamily="34" charset="0"/>
                        </a:rPr>
                        <a:t>障がい支援区分認定数</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AEFF7"/>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en-US" sz="1100" kern="1200" dirty="0">
                          <a:solidFill>
                            <a:srgbClr val="000000"/>
                          </a:solidFill>
                          <a:effectLst/>
                          <a:latin typeface="+mn-ea"/>
                          <a:ea typeface="+mn-ea"/>
                          <a:cs typeface="ＭＳ ゴシック" panose="020B0609070205080204" pitchFamily="49" charset="-128"/>
                        </a:rPr>
                        <a:t>①</a:t>
                      </a:r>
                      <a:r>
                        <a:rPr lang="ja-JP" sz="1100" kern="1200" dirty="0">
                          <a:solidFill>
                            <a:srgbClr val="000000"/>
                          </a:solidFill>
                          <a:effectLst/>
                          <a:latin typeface="+mn-ea"/>
                          <a:ea typeface="+mn-ea"/>
                          <a:cs typeface="Arial" panose="020B0604020202020204" pitchFamily="34" charset="0"/>
                        </a:rPr>
                        <a:t>以外で強度行動障がいの状態を示す者（</a:t>
                      </a:r>
                      <a:r>
                        <a:rPr lang="en-US" sz="1100" kern="1200" dirty="0">
                          <a:solidFill>
                            <a:srgbClr val="000000"/>
                          </a:solidFill>
                          <a:effectLst/>
                          <a:latin typeface="+mn-ea"/>
                          <a:ea typeface="+mn-ea"/>
                          <a:cs typeface="ＭＳ ゴシック" panose="020B0609070205080204" pitchFamily="49" charset="-128"/>
                        </a:rPr>
                        <a:t>②</a:t>
                      </a:r>
                      <a:r>
                        <a:rPr lang="ja-JP" sz="1100" kern="1200" dirty="0">
                          <a:solidFill>
                            <a:srgbClr val="000000"/>
                          </a:solidFill>
                          <a:effectLst/>
                          <a:latin typeface="+mn-ea"/>
                          <a:ea typeface="+mn-ea"/>
                          <a:cs typeface="Arial" panose="020B0604020202020204" pitchFamily="34" charset="0"/>
                        </a:rPr>
                        <a:t>）</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rowSpan="2">
                  <a:txBody>
                    <a:bodyPr/>
                    <a:lstStyle/>
                    <a:p>
                      <a:pPr algn="ctr" fontAlgn="ctr"/>
                      <a:r>
                        <a:rPr lang="ja-JP" sz="1100" b="1" kern="1200">
                          <a:solidFill>
                            <a:srgbClr val="000000"/>
                          </a:solidFill>
                          <a:effectLst/>
                          <a:latin typeface="+mn-ea"/>
                          <a:ea typeface="+mn-ea"/>
                          <a:cs typeface="Arial" panose="020B0604020202020204" pitchFamily="34" charset="0"/>
                        </a:rPr>
                        <a:t>強度行動障がい者数</a:t>
                      </a:r>
                      <a:endParaRPr lang="ja-JP" sz="1050" kern="100">
                        <a:effectLst/>
                        <a:latin typeface="+mn-ea"/>
                        <a:ea typeface="+mn-ea"/>
                        <a:cs typeface="Times New Roman" panose="02020603050405020304" pitchFamily="18" charset="0"/>
                      </a:endParaRPr>
                    </a:p>
                    <a:p>
                      <a:pPr algn="ctr" fontAlgn="ctr"/>
                      <a:r>
                        <a:rPr lang="ja-JP" sz="1100" b="1" kern="1200">
                          <a:solidFill>
                            <a:srgbClr val="000000"/>
                          </a:solidFill>
                          <a:effectLst/>
                          <a:latin typeface="+mn-ea"/>
                          <a:ea typeface="+mn-ea"/>
                          <a:cs typeface="Arial" panose="020B0604020202020204" pitchFamily="34" charset="0"/>
                        </a:rPr>
                        <a:t>（</a:t>
                      </a:r>
                      <a:r>
                        <a:rPr lang="en-US" sz="1100" b="1" kern="1200">
                          <a:solidFill>
                            <a:srgbClr val="000000"/>
                          </a:solidFill>
                          <a:effectLst/>
                          <a:latin typeface="+mn-ea"/>
                          <a:ea typeface="+mn-ea"/>
                          <a:cs typeface="ＭＳ ゴシック" panose="020B0609070205080204" pitchFamily="49" charset="-128"/>
                        </a:rPr>
                        <a:t>①</a:t>
                      </a:r>
                      <a:r>
                        <a:rPr lang="ja-JP" sz="1100" b="1" kern="1200">
                          <a:solidFill>
                            <a:srgbClr val="000000"/>
                          </a:solidFill>
                          <a:effectLst/>
                          <a:latin typeface="+mn-ea"/>
                          <a:ea typeface="+mn-ea"/>
                          <a:cs typeface="Arial" panose="020B0604020202020204" pitchFamily="34" charset="0"/>
                        </a:rPr>
                        <a:t>＋</a:t>
                      </a:r>
                      <a:r>
                        <a:rPr lang="en-US" sz="1100" b="1" kern="1200">
                          <a:solidFill>
                            <a:srgbClr val="000000"/>
                          </a:solidFill>
                          <a:effectLst/>
                          <a:latin typeface="+mn-ea"/>
                          <a:ea typeface="+mn-ea"/>
                          <a:cs typeface="ＭＳ ゴシック" panose="020B0609070205080204" pitchFamily="49" charset="-128"/>
                        </a:rPr>
                        <a:t>②</a:t>
                      </a:r>
                      <a:r>
                        <a:rPr lang="ja-JP" sz="1100" b="1" kern="1200">
                          <a:solidFill>
                            <a:srgbClr val="000000"/>
                          </a:solidFill>
                          <a:effectLst/>
                          <a:latin typeface="+mn-ea"/>
                          <a:ea typeface="+mn-ea"/>
                          <a:cs typeface="Arial" panose="020B0604020202020204" pitchFamily="34" charset="0"/>
                        </a:rPr>
                        <a:t>）</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B4C7E7"/>
                    </a:solidFill>
                  </a:tcPr>
                </a:tc>
                <a:tc rowSpan="2">
                  <a:txBody>
                    <a:bodyPr/>
                    <a:lstStyle/>
                    <a:p>
                      <a:pPr algn="ctr" fontAlgn="ctr"/>
                      <a:r>
                        <a:rPr lang="ja-JP" sz="1100" kern="1200" dirty="0">
                          <a:solidFill>
                            <a:srgbClr val="000000"/>
                          </a:solidFill>
                          <a:effectLst/>
                          <a:latin typeface="+mn-ea"/>
                          <a:ea typeface="+mn-ea"/>
                          <a:cs typeface="Arial" panose="020B0604020202020204" pitchFamily="34" charset="0"/>
                        </a:rPr>
                        <a:t>人口割</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extLst>
                  <a:ext uri="{0D108BD9-81ED-4DB2-BD59-A6C34878D82A}">
                    <a16:rowId xmlns:a16="http://schemas.microsoft.com/office/drawing/2014/main" val="409222184"/>
                  </a:ext>
                </a:extLst>
              </a:tr>
              <a:tr h="92267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sz="1100" kern="1200">
                          <a:solidFill>
                            <a:srgbClr val="000000"/>
                          </a:solidFill>
                          <a:effectLst/>
                          <a:latin typeface="+mn-ea"/>
                          <a:ea typeface="+mn-ea"/>
                          <a:cs typeface="Arial" panose="020B0604020202020204" pitchFamily="34" charset="0"/>
                        </a:rPr>
                        <a:t>　</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solidFill>
                      <a:srgbClr val="EAEFF7"/>
                    </a:solidFill>
                  </a:tcPr>
                </a:tc>
                <a:tc>
                  <a:txBody>
                    <a:bodyPr/>
                    <a:lstStyle/>
                    <a:p>
                      <a:pPr algn="ctr" fontAlgn="ctr"/>
                      <a:r>
                        <a:rPr lang="ja-JP" sz="1100" kern="1200">
                          <a:solidFill>
                            <a:srgbClr val="000000"/>
                          </a:solidFill>
                          <a:effectLst/>
                          <a:latin typeface="+mn-ea"/>
                          <a:ea typeface="+mn-ea"/>
                          <a:cs typeface="Arial" panose="020B0604020202020204" pitchFamily="34" charset="0"/>
                        </a:rPr>
                        <a:t>うちサービス受給者数</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solidFill>
                      <a:srgbClr val="EAEFF7"/>
                    </a:solidFill>
                  </a:tcPr>
                </a:tc>
                <a:tc>
                  <a:txBody>
                    <a:bodyPr/>
                    <a:lstStyle/>
                    <a:p>
                      <a:pPr algn="ctr" fontAlgn="ctr"/>
                      <a:r>
                        <a:rPr lang="ja-JP" sz="1100" kern="1200" dirty="0">
                          <a:solidFill>
                            <a:srgbClr val="000000"/>
                          </a:solidFill>
                          <a:effectLst/>
                          <a:latin typeface="+mn-ea"/>
                          <a:ea typeface="+mn-ea"/>
                          <a:cs typeface="Arial" panose="020B0604020202020204" pitchFamily="34" charset="0"/>
                        </a:rPr>
                        <a:t>うち強度</a:t>
                      </a:r>
                      <a:r>
                        <a:rPr lang="ja-JP" sz="1100" kern="1200" dirty="0" err="1">
                          <a:solidFill>
                            <a:srgbClr val="000000"/>
                          </a:solidFill>
                          <a:effectLst/>
                          <a:latin typeface="+mn-ea"/>
                          <a:ea typeface="+mn-ea"/>
                          <a:cs typeface="Arial" panose="020B0604020202020204" pitchFamily="34" charset="0"/>
                        </a:rPr>
                        <a:t>行動障がい</a:t>
                      </a:r>
                      <a:r>
                        <a:rPr lang="ja-JP" sz="1100" kern="1200" dirty="0">
                          <a:solidFill>
                            <a:srgbClr val="000000"/>
                          </a:solidFill>
                          <a:effectLst/>
                          <a:latin typeface="+mn-ea"/>
                          <a:ea typeface="+mn-ea"/>
                          <a:cs typeface="Arial" panose="020B0604020202020204" pitchFamily="34" charset="0"/>
                        </a:rPr>
                        <a:t>者数（</a:t>
                      </a:r>
                      <a:r>
                        <a:rPr lang="en-US" sz="1100" kern="1200" dirty="0">
                          <a:solidFill>
                            <a:srgbClr val="000000"/>
                          </a:solidFill>
                          <a:effectLst/>
                          <a:latin typeface="+mn-ea"/>
                          <a:ea typeface="+mn-ea"/>
                          <a:cs typeface="ＭＳ ゴシック" panose="020B0609070205080204" pitchFamily="49" charset="-128"/>
                        </a:rPr>
                        <a:t>①</a:t>
                      </a:r>
                      <a:r>
                        <a:rPr lang="ja-JP" sz="1100" kern="1200" dirty="0">
                          <a:solidFill>
                            <a:srgbClr val="000000"/>
                          </a:solidFill>
                          <a:effectLst/>
                          <a:latin typeface="+mn-ea"/>
                          <a:ea typeface="+mn-ea"/>
                          <a:cs typeface="Arial" panose="020B0604020202020204" pitchFamily="34" charset="0"/>
                        </a:rPr>
                        <a:t>）</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solidFill>
                      <a:srgbClr val="EAEFF7"/>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78240034"/>
                  </a:ext>
                </a:extLst>
              </a:tr>
              <a:tr h="513256">
                <a:tc>
                  <a:txBody>
                    <a:bodyPr/>
                    <a:lstStyle/>
                    <a:p>
                      <a:pPr algn="l" fontAlgn="ctr"/>
                      <a:r>
                        <a:rPr lang="ja-JP" sz="1100" kern="1200" dirty="0">
                          <a:solidFill>
                            <a:srgbClr val="000000"/>
                          </a:solidFill>
                          <a:effectLst/>
                          <a:latin typeface="+mn-ea"/>
                          <a:ea typeface="+mn-ea"/>
                          <a:cs typeface="Arial" panose="020B0604020202020204" pitchFamily="34" charset="0"/>
                        </a:rPr>
                        <a:t>泉佐野市・</a:t>
                      </a:r>
                      <a:endParaRPr lang="ja-JP" sz="1050" kern="100" dirty="0">
                        <a:effectLst/>
                        <a:latin typeface="+mn-ea"/>
                        <a:ea typeface="+mn-ea"/>
                        <a:cs typeface="Times New Roman" panose="02020603050405020304" pitchFamily="18" charset="0"/>
                      </a:endParaRPr>
                    </a:p>
                    <a:p>
                      <a:pPr algn="l" fontAlgn="ctr"/>
                      <a:r>
                        <a:rPr lang="ja-JP" sz="1100" kern="1200" dirty="0">
                          <a:solidFill>
                            <a:srgbClr val="000000"/>
                          </a:solidFill>
                          <a:effectLst/>
                          <a:latin typeface="+mn-ea"/>
                          <a:ea typeface="+mn-ea"/>
                          <a:cs typeface="Arial" panose="020B0604020202020204" pitchFamily="34" charset="0"/>
                        </a:rPr>
                        <a:t>田尻町</a:t>
                      </a:r>
                      <a:endParaRPr lang="ja-JP" sz="1050" kern="100" dirty="0">
                        <a:effectLst/>
                        <a:latin typeface="+mn-ea"/>
                        <a:ea typeface="+mn-ea"/>
                        <a:cs typeface="Times New Roman" panose="02020603050405020304" pitchFamily="18" charset="0"/>
                      </a:endParaRPr>
                    </a:p>
                  </a:txBody>
                  <a:tcPr marL="9525" marR="9525" marT="9525" marB="0" anchor="ctr">
                    <a:lnL w="381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109,108</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734</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693</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a:txBody>
                    <a:bodyPr/>
                    <a:lstStyle/>
                    <a:p>
                      <a:pPr algn="r" fontAlgn="ctr"/>
                      <a:r>
                        <a:rPr lang="en-US" sz="1100" kern="1200" dirty="0">
                          <a:solidFill>
                            <a:srgbClr val="000000"/>
                          </a:solidFill>
                          <a:effectLst/>
                          <a:latin typeface="+mn-ea"/>
                          <a:ea typeface="+mn-ea"/>
                          <a:cs typeface="Arial" panose="020B0604020202020204" pitchFamily="34" charset="0"/>
                        </a:rPr>
                        <a:t>48</a:t>
                      </a:r>
                    </a:p>
                    <a:p>
                      <a:pPr algn="r" fontAlgn="ctr"/>
                      <a:r>
                        <a:rPr lang="ja-JP" altLang="en-US" sz="1100" kern="1200" dirty="0">
                          <a:solidFill>
                            <a:srgbClr val="000000"/>
                          </a:solidFill>
                          <a:effectLst/>
                          <a:latin typeface="+mn-ea"/>
                          <a:ea typeface="+mn-ea"/>
                          <a:cs typeface="Arial" panose="020B0604020202020204" pitchFamily="34" charset="0"/>
                        </a:rPr>
                        <a:t>（</a:t>
                      </a:r>
                      <a:r>
                        <a:rPr lang="en-US" altLang="ja-JP" sz="1100" kern="1200" dirty="0">
                          <a:solidFill>
                            <a:srgbClr val="000000"/>
                          </a:solidFill>
                          <a:effectLst/>
                          <a:latin typeface="+mn-ea"/>
                          <a:ea typeface="+mn-ea"/>
                          <a:cs typeface="Arial" panose="020B0604020202020204" pitchFamily="34" charset="0"/>
                        </a:rPr>
                        <a:t>※</a:t>
                      </a:r>
                      <a:r>
                        <a:rPr lang="ja-JP" altLang="en-US" sz="1100" kern="1200" dirty="0">
                          <a:solidFill>
                            <a:srgbClr val="000000"/>
                          </a:solidFill>
                          <a:effectLst/>
                          <a:latin typeface="+mn-ea"/>
                          <a:ea typeface="+mn-ea"/>
                          <a:cs typeface="Arial" panose="020B0604020202020204" pitchFamily="34" charset="0"/>
                        </a:rPr>
                        <a:t>１）</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a:txBody>
                    <a:bodyPr/>
                    <a:lstStyle/>
                    <a:p>
                      <a:pPr algn="r" fontAlgn="ctr"/>
                      <a:r>
                        <a:rPr lang="en-US" sz="1100" kern="1200" dirty="0">
                          <a:solidFill>
                            <a:srgbClr val="000000"/>
                          </a:solidFill>
                          <a:effectLst/>
                          <a:latin typeface="+mn-ea"/>
                          <a:ea typeface="+mn-ea"/>
                          <a:cs typeface="Arial" panose="020B0604020202020204" pitchFamily="34" charset="0"/>
                        </a:rPr>
                        <a:t>2</a:t>
                      </a:r>
                    </a:p>
                    <a:p>
                      <a:pPr algn="r" fontAlgn="ctr"/>
                      <a:r>
                        <a:rPr lang="ja-JP" altLang="en-US" sz="1100" kern="1200" dirty="0">
                          <a:solidFill>
                            <a:srgbClr val="000000"/>
                          </a:solidFill>
                          <a:effectLst/>
                          <a:latin typeface="+mn-ea"/>
                          <a:ea typeface="+mn-ea"/>
                          <a:cs typeface="Arial" panose="020B0604020202020204" pitchFamily="34" charset="0"/>
                        </a:rPr>
                        <a:t>（</a:t>
                      </a:r>
                      <a:r>
                        <a:rPr lang="en-US" altLang="ja-JP" sz="1100" kern="1200" dirty="0">
                          <a:solidFill>
                            <a:srgbClr val="000000"/>
                          </a:solidFill>
                          <a:effectLst/>
                          <a:latin typeface="+mn-ea"/>
                          <a:ea typeface="+mn-ea"/>
                          <a:cs typeface="Arial" panose="020B0604020202020204" pitchFamily="34" charset="0"/>
                        </a:rPr>
                        <a:t>※</a:t>
                      </a:r>
                      <a:r>
                        <a:rPr lang="ja-JP" altLang="en-US" sz="1100" kern="1200" dirty="0">
                          <a:solidFill>
                            <a:srgbClr val="000000"/>
                          </a:solidFill>
                          <a:effectLst/>
                          <a:latin typeface="+mn-ea"/>
                          <a:ea typeface="+mn-ea"/>
                          <a:cs typeface="Arial" panose="020B0604020202020204" pitchFamily="34" charset="0"/>
                        </a:rPr>
                        <a:t>２）</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50</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B4C7E7"/>
                    </a:solidFill>
                  </a:tcPr>
                </a:tc>
                <a:tc>
                  <a:txBody>
                    <a:bodyPr/>
                    <a:lstStyle/>
                    <a:p>
                      <a:pPr algn="r" fontAlgn="ctr"/>
                      <a:r>
                        <a:rPr lang="en-US" sz="1100" kern="1200">
                          <a:solidFill>
                            <a:srgbClr val="000000"/>
                          </a:solidFill>
                          <a:effectLst/>
                          <a:latin typeface="+mn-ea"/>
                          <a:ea typeface="+mn-ea"/>
                          <a:cs typeface="Arial" panose="020B0604020202020204" pitchFamily="34" charset="0"/>
                        </a:rPr>
                        <a:t>0.046%</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AEFF7"/>
                    </a:solidFill>
                  </a:tcPr>
                </a:tc>
                <a:extLst>
                  <a:ext uri="{0D108BD9-81ED-4DB2-BD59-A6C34878D82A}">
                    <a16:rowId xmlns:a16="http://schemas.microsoft.com/office/drawing/2014/main" val="1774426714"/>
                  </a:ext>
                </a:extLst>
              </a:tr>
              <a:tr h="686895">
                <a:tc>
                  <a:txBody>
                    <a:bodyPr/>
                    <a:lstStyle/>
                    <a:p>
                      <a:pPr algn="l" fontAlgn="ctr"/>
                      <a:r>
                        <a:rPr lang="ja-JP" sz="1100" kern="1200">
                          <a:solidFill>
                            <a:srgbClr val="000000"/>
                          </a:solidFill>
                          <a:effectLst/>
                          <a:latin typeface="+mn-ea"/>
                          <a:ea typeface="+mn-ea"/>
                          <a:cs typeface="Arial" panose="020B0604020202020204" pitchFamily="34" charset="0"/>
                        </a:rPr>
                        <a:t>大阪府</a:t>
                      </a:r>
                      <a:r>
                        <a:rPr lang="en-US" sz="1100" kern="1200">
                          <a:solidFill>
                            <a:srgbClr val="000000"/>
                          </a:solidFill>
                          <a:effectLst/>
                          <a:latin typeface="+mn-ea"/>
                          <a:ea typeface="+mn-ea"/>
                          <a:cs typeface="Arial" panose="020B0604020202020204" pitchFamily="34" charset="0"/>
                        </a:rPr>
                        <a:t/>
                      </a:r>
                      <a:br>
                        <a:rPr lang="en-US" sz="1100" kern="1200">
                          <a:solidFill>
                            <a:srgbClr val="000000"/>
                          </a:solidFill>
                          <a:effectLst/>
                          <a:latin typeface="+mn-ea"/>
                          <a:ea typeface="+mn-ea"/>
                          <a:cs typeface="Arial" panose="020B0604020202020204" pitchFamily="34" charset="0"/>
                        </a:rPr>
                      </a:br>
                      <a:r>
                        <a:rPr lang="ja-JP" sz="1100" kern="1200">
                          <a:solidFill>
                            <a:srgbClr val="000000"/>
                          </a:solidFill>
                          <a:effectLst/>
                          <a:latin typeface="+mn-ea"/>
                          <a:ea typeface="+mn-ea"/>
                          <a:cs typeface="Arial" panose="020B0604020202020204" pitchFamily="34" charset="0"/>
                        </a:rPr>
                        <a:t>（政令市</a:t>
                      </a:r>
                      <a:endParaRPr lang="ja-JP" sz="1050" kern="100">
                        <a:effectLst/>
                        <a:latin typeface="+mn-ea"/>
                        <a:ea typeface="+mn-ea"/>
                        <a:cs typeface="Times New Roman" panose="02020603050405020304" pitchFamily="18" charset="0"/>
                      </a:endParaRPr>
                    </a:p>
                    <a:p>
                      <a:pPr indent="279400" algn="l" fontAlgn="ctr"/>
                      <a:r>
                        <a:rPr lang="ja-JP" sz="1100" kern="1200">
                          <a:solidFill>
                            <a:srgbClr val="000000"/>
                          </a:solidFill>
                          <a:effectLst/>
                          <a:latin typeface="+mn-ea"/>
                          <a:ea typeface="+mn-ea"/>
                          <a:cs typeface="Arial" panose="020B0604020202020204" pitchFamily="34" charset="0"/>
                        </a:rPr>
                        <a:t>含む）</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8,837,812</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56,740</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72,563</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7,546</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ja-JP" sz="1100" kern="1200">
                          <a:solidFill>
                            <a:srgbClr val="000000"/>
                          </a:solidFill>
                          <a:effectLst/>
                          <a:latin typeface="+mn-ea"/>
                          <a:ea typeface="+mn-ea"/>
                          <a:cs typeface="Arial" panose="020B0604020202020204" pitchFamily="34" charset="0"/>
                        </a:rPr>
                        <a:t>－</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7,546</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r" fontAlgn="ctr"/>
                      <a:r>
                        <a:rPr lang="en-US" sz="1100" kern="1200">
                          <a:solidFill>
                            <a:srgbClr val="000000"/>
                          </a:solidFill>
                          <a:effectLst/>
                          <a:latin typeface="+mn-ea"/>
                          <a:ea typeface="+mn-ea"/>
                          <a:cs typeface="Arial" panose="020B0604020202020204" pitchFamily="34" charset="0"/>
                        </a:rPr>
                        <a:t>0.085%</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481453732"/>
                  </a:ext>
                </a:extLst>
              </a:tr>
              <a:tr h="686895">
                <a:tc>
                  <a:txBody>
                    <a:bodyPr/>
                    <a:lstStyle/>
                    <a:p>
                      <a:pPr algn="l" fontAlgn="ctr"/>
                      <a:r>
                        <a:rPr lang="ja-JP" sz="1100" kern="1200">
                          <a:solidFill>
                            <a:srgbClr val="000000"/>
                          </a:solidFill>
                          <a:effectLst/>
                          <a:latin typeface="+mn-ea"/>
                          <a:ea typeface="+mn-ea"/>
                          <a:cs typeface="Arial" panose="020B0604020202020204" pitchFamily="34" charset="0"/>
                        </a:rPr>
                        <a:t>大阪府</a:t>
                      </a:r>
                      <a:r>
                        <a:rPr lang="en-US" sz="1100" kern="1200">
                          <a:solidFill>
                            <a:srgbClr val="000000"/>
                          </a:solidFill>
                          <a:effectLst/>
                          <a:latin typeface="+mn-ea"/>
                          <a:ea typeface="+mn-ea"/>
                          <a:cs typeface="Arial" panose="020B0604020202020204" pitchFamily="34" charset="0"/>
                        </a:rPr>
                        <a:t/>
                      </a:r>
                      <a:br>
                        <a:rPr lang="en-US" sz="1100" kern="1200">
                          <a:solidFill>
                            <a:srgbClr val="000000"/>
                          </a:solidFill>
                          <a:effectLst/>
                          <a:latin typeface="+mn-ea"/>
                          <a:ea typeface="+mn-ea"/>
                          <a:cs typeface="Arial" panose="020B0604020202020204" pitchFamily="34" charset="0"/>
                        </a:rPr>
                      </a:br>
                      <a:r>
                        <a:rPr lang="ja-JP" sz="1100" kern="1200">
                          <a:solidFill>
                            <a:srgbClr val="000000"/>
                          </a:solidFill>
                          <a:effectLst/>
                          <a:latin typeface="+mn-ea"/>
                          <a:ea typeface="+mn-ea"/>
                          <a:cs typeface="Arial" panose="020B0604020202020204" pitchFamily="34" charset="0"/>
                        </a:rPr>
                        <a:t>（政令市</a:t>
                      </a:r>
                      <a:endParaRPr lang="ja-JP" sz="1050" kern="100">
                        <a:effectLst/>
                        <a:latin typeface="+mn-ea"/>
                        <a:ea typeface="+mn-ea"/>
                        <a:cs typeface="Times New Roman" panose="02020603050405020304" pitchFamily="18" charset="0"/>
                      </a:endParaRPr>
                    </a:p>
                    <a:p>
                      <a:pPr indent="279400" algn="l" fontAlgn="ctr"/>
                      <a:r>
                        <a:rPr lang="ja-JP" sz="1100" kern="1200">
                          <a:solidFill>
                            <a:srgbClr val="000000"/>
                          </a:solidFill>
                          <a:effectLst/>
                          <a:latin typeface="+mn-ea"/>
                          <a:ea typeface="+mn-ea"/>
                          <a:cs typeface="Arial" panose="020B0604020202020204" pitchFamily="34" charset="0"/>
                        </a:rPr>
                        <a:t>除く）</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5,298,176</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dirty="0">
                          <a:solidFill>
                            <a:srgbClr val="000000"/>
                          </a:solidFill>
                          <a:effectLst/>
                          <a:latin typeface="+mn-ea"/>
                          <a:ea typeface="+mn-ea"/>
                          <a:cs typeface="Arial" panose="020B0604020202020204" pitchFamily="34" charset="0"/>
                        </a:rPr>
                        <a:t>30,543</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39,061</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4,647</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ja-JP" sz="1100" kern="1200">
                          <a:solidFill>
                            <a:srgbClr val="000000"/>
                          </a:solidFill>
                          <a:effectLst/>
                          <a:latin typeface="+mn-ea"/>
                          <a:ea typeface="+mn-ea"/>
                          <a:cs typeface="Arial" panose="020B0604020202020204" pitchFamily="34" charset="0"/>
                        </a:rPr>
                        <a:t>－</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ctr"/>
                      <a:r>
                        <a:rPr lang="en-US" sz="1100" kern="1200">
                          <a:solidFill>
                            <a:srgbClr val="000000"/>
                          </a:solidFill>
                          <a:effectLst/>
                          <a:latin typeface="+mn-ea"/>
                          <a:ea typeface="+mn-ea"/>
                          <a:cs typeface="Arial" panose="020B0604020202020204" pitchFamily="34" charset="0"/>
                        </a:rPr>
                        <a:t>4,647</a:t>
                      </a:r>
                      <a:endParaRPr lang="ja-JP" sz="1050" kern="10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r" fontAlgn="ctr"/>
                      <a:r>
                        <a:rPr lang="en-US" sz="1100" kern="1200" dirty="0">
                          <a:solidFill>
                            <a:srgbClr val="000000"/>
                          </a:solidFill>
                          <a:effectLst/>
                          <a:latin typeface="+mn-ea"/>
                          <a:ea typeface="+mn-ea"/>
                          <a:cs typeface="Arial" panose="020B0604020202020204" pitchFamily="34" charset="0"/>
                        </a:rPr>
                        <a:t>0.088%</a:t>
                      </a:r>
                      <a:endParaRPr lang="ja-JP" sz="1050" kern="100" dirty="0">
                        <a:effectLst/>
                        <a:latin typeface="+mn-ea"/>
                        <a:ea typeface="+mn-ea"/>
                        <a:cs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3787254473"/>
                  </a:ext>
                </a:extLst>
              </a:tr>
            </a:tbl>
          </a:graphicData>
        </a:graphic>
      </p:graphicFrame>
      <p:sp>
        <p:nvSpPr>
          <p:cNvPr id="7" name="テキスト ボックス 6">
            <a:extLst>
              <a:ext uri="{FF2B5EF4-FFF2-40B4-BE49-F238E27FC236}">
                <a16:creationId xmlns:a16="http://schemas.microsoft.com/office/drawing/2014/main" id="{9D2FAD5A-E4C1-4E98-B4BF-D8B4FCFC6374}"/>
              </a:ext>
            </a:extLst>
          </p:cNvPr>
          <p:cNvSpPr txBox="1"/>
          <p:nvPr/>
        </p:nvSpPr>
        <p:spPr>
          <a:xfrm>
            <a:off x="1471023" y="3856287"/>
            <a:ext cx="10167983" cy="646331"/>
          </a:xfrm>
          <a:prstGeom prst="rect">
            <a:avLst/>
          </a:prstGeom>
          <a:noFill/>
        </p:spPr>
        <p:txBody>
          <a:bodyPr wrap="square">
            <a:spAutoFit/>
          </a:bodyPr>
          <a:lstStyle/>
          <a:p>
            <a:pPr indent="133350" algn="r"/>
            <a:r>
              <a:rPr lang="ja-JP" altLang="ja-JP" sz="1200" kern="100" dirty="0">
                <a:effectLst/>
                <a:latin typeface="+mn-ea"/>
                <a:cs typeface="Times New Roman" panose="02020603050405020304" pitchFamily="18" charset="0"/>
              </a:rPr>
              <a:t>泉佐野市・田尻町データは平成</a:t>
            </a:r>
            <a:r>
              <a:rPr lang="en-US" altLang="ja-JP" sz="1200" kern="100" dirty="0">
                <a:effectLst/>
                <a:latin typeface="+mn-ea"/>
                <a:cs typeface="Times New Roman" panose="02020603050405020304" pitchFamily="18" charset="0"/>
              </a:rPr>
              <a:t>30</a:t>
            </a:r>
            <a:r>
              <a:rPr lang="ja-JP" altLang="ja-JP" sz="1200" kern="100" dirty="0">
                <a:effectLst/>
                <a:latin typeface="+mn-ea"/>
                <a:cs typeface="Times New Roman" panose="02020603050405020304" pitchFamily="18" charset="0"/>
              </a:rPr>
              <a:t>年４月１日時点</a:t>
            </a:r>
            <a:r>
              <a:rPr lang="ja-JP" altLang="en-US" sz="1200" kern="100" dirty="0">
                <a:effectLst/>
                <a:latin typeface="+mn-ea"/>
                <a:cs typeface="Times New Roman" panose="02020603050405020304" pitchFamily="18" charset="0"/>
              </a:rPr>
              <a:t>・</a:t>
            </a:r>
            <a:r>
              <a:rPr lang="ja-JP" altLang="ja-JP" sz="1200" kern="100" dirty="0">
                <a:effectLst/>
                <a:latin typeface="+mn-ea"/>
                <a:cs typeface="Times New Roman" panose="02020603050405020304" pitchFamily="18" charset="0"/>
              </a:rPr>
              <a:t>大阪府データは平成</a:t>
            </a:r>
            <a:r>
              <a:rPr lang="en-US" altLang="ja-JP" sz="1200" kern="100" dirty="0">
                <a:effectLst/>
                <a:latin typeface="+mn-ea"/>
                <a:cs typeface="Times New Roman" panose="02020603050405020304" pitchFamily="18" charset="0"/>
              </a:rPr>
              <a:t>28</a:t>
            </a:r>
            <a:r>
              <a:rPr lang="ja-JP" altLang="ja-JP" sz="1200" kern="100" dirty="0">
                <a:effectLst/>
                <a:latin typeface="+mn-ea"/>
                <a:cs typeface="Times New Roman" panose="02020603050405020304" pitchFamily="18" charset="0"/>
              </a:rPr>
              <a:t>年</a:t>
            </a:r>
            <a:r>
              <a:rPr lang="en-US" altLang="ja-JP" sz="1200" kern="100" dirty="0">
                <a:effectLst/>
                <a:latin typeface="+mn-ea"/>
                <a:cs typeface="Times New Roman" panose="02020603050405020304" pitchFamily="18" charset="0"/>
              </a:rPr>
              <a:t>10</a:t>
            </a:r>
            <a:r>
              <a:rPr lang="ja-JP" altLang="ja-JP" sz="1200" kern="100" dirty="0">
                <a:effectLst/>
                <a:latin typeface="+mn-ea"/>
                <a:cs typeface="Times New Roman" panose="02020603050405020304" pitchFamily="18" charset="0"/>
              </a:rPr>
              <a:t>月１日時点</a:t>
            </a:r>
            <a:endParaRPr lang="en-US" altLang="ja-JP" sz="1200" kern="100" dirty="0">
              <a:effectLst/>
              <a:latin typeface="+mn-ea"/>
              <a:cs typeface="Times New Roman" panose="02020603050405020304" pitchFamily="18" charset="0"/>
            </a:endParaRPr>
          </a:p>
          <a:p>
            <a:pPr indent="133350" algn="r"/>
            <a:r>
              <a:rPr lang="en-US" altLang="ja-JP" sz="1200" kern="100" dirty="0">
                <a:latin typeface="+mn-ea"/>
                <a:cs typeface="Times New Roman" panose="02020603050405020304" pitchFamily="18" charset="0"/>
              </a:rPr>
              <a:t>※</a:t>
            </a:r>
            <a:r>
              <a:rPr lang="ja-JP" altLang="en-US" sz="1200" kern="100" dirty="0">
                <a:latin typeface="+mn-ea"/>
                <a:cs typeface="Times New Roman" panose="02020603050405020304" pitchFamily="18" charset="0"/>
              </a:rPr>
              <a:t>１　</a:t>
            </a:r>
            <a:r>
              <a:rPr lang="ja-JP" altLang="en-US" sz="1200" kern="100" dirty="0" err="1">
                <a:latin typeface="+mn-ea"/>
                <a:cs typeface="Times New Roman" panose="02020603050405020304" pitchFamily="18" charset="0"/>
              </a:rPr>
              <a:t>障がい</a:t>
            </a:r>
            <a:r>
              <a:rPr lang="ja-JP" altLang="en-US" sz="1200" kern="100" dirty="0">
                <a:latin typeface="+mn-ea"/>
                <a:cs typeface="Times New Roman" panose="02020603050405020304" pitchFamily="18" charset="0"/>
              </a:rPr>
              <a:t>支援区分認定において行動関連項目</a:t>
            </a:r>
            <a:r>
              <a:rPr lang="en-US" altLang="ja-JP" sz="1200" kern="100" dirty="0">
                <a:latin typeface="+mn-ea"/>
                <a:cs typeface="Times New Roman" panose="02020603050405020304" pitchFamily="18" charset="0"/>
              </a:rPr>
              <a:t>10</a:t>
            </a:r>
            <a:r>
              <a:rPr lang="ja-JP" altLang="en-US" sz="1200" kern="100" dirty="0">
                <a:latin typeface="+mn-ea"/>
                <a:cs typeface="Times New Roman" panose="02020603050405020304" pitchFamily="18" charset="0"/>
              </a:rPr>
              <a:t>点以上の者　</a:t>
            </a:r>
            <a:endParaRPr lang="en-US" altLang="ja-JP" sz="1200" kern="100" dirty="0">
              <a:latin typeface="+mn-ea"/>
              <a:cs typeface="Times New Roman" panose="02020603050405020304" pitchFamily="18" charset="0"/>
            </a:endParaRPr>
          </a:p>
          <a:p>
            <a:pPr indent="133350" algn="r"/>
            <a:r>
              <a:rPr lang="en-US" altLang="ja-JP" sz="1200" kern="100" dirty="0">
                <a:effectLst/>
                <a:latin typeface="+mn-ea"/>
                <a:cs typeface="Times New Roman" panose="02020603050405020304" pitchFamily="18" charset="0"/>
              </a:rPr>
              <a:t>※</a:t>
            </a:r>
            <a:r>
              <a:rPr lang="ja-JP" altLang="en-US" sz="1200" kern="100" dirty="0">
                <a:effectLst/>
                <a:latin typeface="+mn-ea"/>
                <a:cs typeface="Times New Roman" panose="02020603050405020304" pitchFamily="18" charset="0"/>
              </a:rPr>
              <a:t>２　</a:t>
            </a:r>
            <a:r>
              <a:rPr lang="en-US" altLang="ja-JP" sz="1200" kern="100" dirty="0">
                <a:latin typeface="+mn-ea"/>
                <a:cs typeface="Times New Roman" panose="02020603050405020304" pitchFamily="18" charset="0"/>
              </a:rPr>
              <a:t>※</a:t>
            </a:r>
            <a:r>
              <a:rPr lang="ja-JP" altLang="en-US" sz="1200" kern="100" dirty="0">
                <a:latin typeface="+mn-ea"/>
                <a:cs typeface="Times New Roman" panose="02020603050405020304" pitchFamily="18" charset="0"/>
              </a:rPr>
              <a:t>１の認定時に一時的な環境等から行動関連項目</a:t>
            </a:r>
            <a:r>
              <a:rPr lang="en-US" altLang="ja-JP" sz="1200" kern="100" dirty="0">
                <a:latin typeface="+mn-ea"/>
                <a:cs typeface="Times New Roman" panose="02020603050405020304" pitchFamily="18" charset="0"/>
              </a:rPr>
              <a:t>10</a:t>
            </a:r>
            <a:r>
              <a:rPr lang="ja-JP" altLang="en-US" sz="1200" kern="100" dirty="0">
                <a:latin typeface="+mn-ea"/>
                <a:cs typeface="Times New Roman" panose="02020603050405020304" pitchFamily="18" charset="0"/>
              </a:rPr>
              <a:t>点未満の者、あるいは認定を受けていないが強度行動障がいの状態が顕著な者</a:t>
            </a:r>
            <a:endParaRPr lang="en-US" altLang="ja-JP" sz="1200" kern="100" dirty="0">
              <a:latin typeface="+mn-ea"/>
              <a:cs typeface="Times New Roman" panose="02020603050405020304" pitchFamily="18" charset="0"/>
            </a:endParaRPr>
          </a:p>
        </p:txBody>
      </p:sp>
      <p:sp>
        <p:nvSpPr>
          <p:cNvPr id="9" name="テキスト ボックス 8">
            <a:extLst>
              <a:ext uri="{FF2B5EF4-FFF2-40B4-BE49-F238E27FC236}">
                <a16:creationId xmlns:a16="http://schemas.microsoft.com/office/drawing/2014/main" id="{9BE95042-4EB4-4BAC-AA3B-A3075195E90E}"/>
              </a:ext>
            </a:extLst>
          </p:cNvPr>
          <p:cNvSpPr txBox="1"/>
          <p:nvPr/>
        </p:nvSpPr>
        <p:spPr>
          <a:xfrm>
            <a:off x="237067" y="4619964"/>
            <a:ext cx="6096000" cy="307777"/>
          </a:xfrm>
          <a:prstGeom prst="rect">
            <a:avLst/>
          </a:prstGeom>
          <a:noFill/>
        </p:spPr>
        <p:txBody>
          <a:bodyPr wrap="square">
            <a:spAutoFit/>
          </a:bodyPr>
          <a:lstStyle/>
          <a:p>
            <a:r>
              <a:rPr lang="ja-JP" altLang="ja-JP" sz="1400" dirty="0">
                <a:effectLst/>
                <a:latin typeface="+mn-ea"/>
                <a:cs typeface="Times New Roman" panose="02020603050405020304" pitchFamily="18" charset="0"/>
              </a:rPr>
              <a:t>（２）市町の状況</a:t>
            </a:r>
            <a:r>
              <a:rPr lang="ja-JP" altLang="en-US" sz="1400" dirty="0">
                <a:effectLst/>
                <a:latin typeface="+mn-ea"/>
                <a:cs typeface="Times New Roman" panose="02020603050405020304" pitchFamily="18" charset="0"/>
              </a:rPr>
              <a:t>②</a:t>
            </a:r>
            <a:r>
              <a:rPr lang="ja-JP" altLang="ja-JP" sz="1400" dirty="0">
                <a:effectLst/>
                <a:latin typeface="+mn-ea"/>
                <a:cs typeface="Times New Roman" panose="02020603050405020304" pitchFamily="18" charset="0"/>
              </a:rPr>
              <a:t>（強度行動障がい者の生活の場）</a:t>
            </a:r>
            <a:endParaRPr lang="ja-JP" altLang="en-US" sz="1400" dirty="0">
              <a:latin typeface="+mn-ea"/>
            </a:endParaRPr>
          </a:p>
        </p:txBody>
      </p:sp>
      <p:graphicFrame>
        <p:nvGraphicFramePr>
          <p:cNvPr id="10" name="グラフ 9">
            <a:extLst>
              <a:ext uri="{FF2B5EF4-FFF2-40B4-BE49-F238E27FC236}">
                <a16:creationId xmlns:a16="http://schemas.microsoft.com/office/drawing/2014/main" id="{790A0050-7C99-4BB2-A9E7-F5DB4C260AD0}"/>
              </a:ext>
            </a:extLst>
          </p:cNvPr>
          <p:cNvGraphicFramePr/>
          <p:nvPr>
            <p:extLst>
              <p:ext uri="{D42A27DB-BD31-4B8C-83A1-F6EECF244321}">
                <p14:modId xmlns:p14="http://schemas.microsoft.com/office/powerpoint/2010/main" val="350724526"/>
              </p:ext>
            </p:extLst>
          </p:nvPr>
        </p:nvGraphicFramePr>
        <p:xfrm>
          <a:off x="1471023" y="4983532"/>
          <a:ext cx="9249954" cy="1874468"/>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latin typeface="+mn-ea"/>
              </a:rPr>
              <a:t>8</a:t>
            </a:fld>
            <a:endParaRPr kumimoji="1" lang="ja-JP" altLang="en-US">
              <a:latin typeface="+mn-ea"/>
            </a:endParaRPr>
          </a:p>
        </p:txBody>
      </p:sp>
    </p:spTree>
    <p:extLst>
      <p:ext uri="{BB962C8B-B14F-4D97-AF65-F5344CB8AC3E}">
        <p14:creationId xmlns:p14="http://schemas.microsoft.com/office/powerpoint/2010/main" val="1755353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8D10409A-6CBE-4A23-B364-00D1BFCD4839}"/>
              </a:ext>
            </a:extLst>
          </p:cNvPr>
          <p:cNvSpPr txBox="1"/>
          <p:nvPr/>
        </p:nvSpPr>
        <p:spPr>
          <a:xfrm>
            <a:off x="309880" y="555365"/>
            <a:ext cx="6093618" cy="307777"/>
          </a:xfrm>
          <a:prstGeom prst="rect">
            <a:avLst/>
          </a:prstGeom>
          <a:noFill/>
        </p:spPr>
        <p:txBody>
          <a:bodyPr wrap="square">
            <a:spAutoFit/>
          </a:bodyPr>
          <a:lstStyle/>
          <a:p>
            <a:r>
              <a:rPr lang="ja-JP" altLang="ja-JP" sz="1400" dirty="0">
                <a:effectLst/>
                <a:latin typeface="+mn-ea"/>
                <a:cs typeface="Times New Roman" panose="02020603050405020304" pitchFamily="18" charset="0"/>
              </a:rPr>
              <a:t>（３）市町の状況③（障がい福祉サービス事業所数）</a:t>
            </a:r>
            <a:endParaRPr lang="ja-JP" altLang="en-US" sz="1400" dirty="0">
              <a:latin typeface="+mn-ea"/>
            </a:endParaRPr>
          </a:p>
        </p:txBody>
      </p:sp>
      <p:graphicFrame>
        <p:nvGraphicFramePr>
          <p:cNvPr id="6" name="表 5">
            <a:extLst>
              <a:ext uri="{FF2B5EF4-FFF2-40B4-BE49-F238E27FC236}">
                <a16:creationId xmlns:a16="http://schemas.microsoft.com/office/drawing/2014/main" id="{8AC03A45-4F6E-4E98-B8F3-563A5B8299A8}"/>
              </a:ext>
            </a:extLst>
          </p:cNvPr>
          <p:cNvGraphicFramePr>
            <a:graphicFrameLocks noGrp="1"/>
          </p:cNvGraphicFramePr>
          <p:nvPr>
            <p:extLst>
              <p:ext uri="{D42A27DB-BD31-4B8C-83A1-F6EECF244321}">
                <p14:modId xmlns:p14="http://schemas.microsoft.com/office/powerpoint/2010/main" val="190243655"/>
              </p:ext>
            </p:extLst>
          </p:nvPr>
        </p:nvGraphicFramePr>
        <p:xfrm>
          <a:off x="993912" y="1092590"/>
          <a:ext cx="9390164" cy="1878261"/>
        </p:xfrm>
        <a:graphic>
          <a:graphicData uri="http://schemas.openxmlformats.org/drawingml/2006/table">
            <a:tbl>
              <a:tblPr firstRow="1" firstCol="1" bandRow="1"/>
              <a:tblGrid>
                <a:gridCol w="5959460">
                  <a:extLst>
                    <a:ext uri="{9D8B030D-6E8A-4147-A177-3AD203B41FA5}">
                      <a16:colId xmlns:a16="http://schemas.microsoft.com/office/drawing/2014/main" val="3913618568"/>
                    </a:ext>
                  </a:extLst>
                </a:gridCol>
                <a:gridCol w="3430704">
                  <a:extLst>
                    <a:ext uri="{9D8B030D-6E8A-4147-A177-3AD203B41FA5}">
                      <a16:colId xmlns:a16="http://schemas.microsoft.com/office/drawing/2014/main" val="3724062120"/>
                    </a:ext>
                  </a:extLst>
                </a:gridCol>
              </a:tblGrid>
              <a:tr h="268323">
                <a:tc>
                  <a:txBody>
                    <a:bodyPr/>
                    <a:lstStyle/>
                    <a:p>
                      <a:pPr algn="l"/>
                      <a:r>
                        <a:rPr lang="ja-JP" sz="1400" kern="100" dirty="0">
                          <a:effectLst/>
                          <a:latin typeface="+mn-ea"/>
                          <a:ea typeface="+mn-ea"/>
                          <a:cs typeface="Times New Roman" panose="02020603050405020304" pitchFamily="18" charset="0"/>
                        </a:rPr>
                        <a:t>事業種別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l"/>
                      <a:r>
                        <a:rPr lang="ja-JP" sz="1400" kern="100">
                          <a:solidFill>
                            <a:srgbClr val="000000"/>
                          </a:solidFill>
                          <a:effectLst/>
                          <a:latin typeface="+mn-ea"/>
                          <a:ea typeface="+mn-ea"/>
                          <a:cs typeface="Times New Roman" panose="02020603050405020304" pitchFamily="18" charset="0"/>
                        </a:rPr>
                        <a:t>事業所数</a:t>
                      </a:r>
                      <a:endParaRPr lang="ja-JP" sz="14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3092109787"/>
                  </a:ext>
                </a:extLst>
              </a:tr>
              <a:tr h="268323">
                <a:tc>
                  <a:txBody>
                    <a:bodyPr/>
                    <a:lstStyle/>
                    <a:p>
                      <a:pPr algn="l"/>
                      <a:r>
                        <a:rPr lang="ja-JP" sz="1400" kern="100" dirty="0">
                          <a:effectLst/>
                          <a:latin typeface="+mn-ea"/>
                          <a:ea typeface="+mn-ea"/>
                          <a:cs typeface="Times New Roman" panose="02020603050405020304" pitchFamily="18" charset="0"/>
                        </a:rPr>
                        <a:t>計画相談支援・障がい児相談支援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15</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6025662"/>
                  </a:ext>
                </a:extLst>
              </a:tr>
              <a:tr h="268323">
                <a:tc>
                  <a:txBody>
                    <a:bodyPr/>
                    <a:lstStyle/>
                    <a:p>
                      <a:pPr algn="l"/>
                      <a:r>
                        <a:rPr lang="ja-JP" sz="1400" kern="100" dirty="0">
                          <a:effectLst/>
                          <a:latin typeface="+mn-ea"/>
                          <a:ea typeface="+mn-ea"/>
                          <a:cs typeface="Times New Roman" panose="02020603050405020304" pitchFamily="18" charset="0"/>
                        </a:rPr>
                        <a:t>施設入所支援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4</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221007"/>
                  </a:ext>
                </a:extLst>
              </a:tr>
              <a:tr h="268323">
                <a:tc>
                  <a:txBody>
                    <a:bodyPr/>
                    <a:lstStyle/>
                    <a:p>
                      <a:pPr algn="l"/>
                      <a:r>
                        <a:rPr lang="ja-JP" sz="1400" kern="100" dirty="0">
                          <a:effectLst/>
                          <a:latin typeface="+mn-ea"/>
                          <a:ea typeface="+mn-ea"/>
                          <a:cs typeface="Times New Roman" panose="02020603050405020304" pitchFamily="18" charset="0"/>
                        </a:rPr>
                        <a:t>共同生活援助</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9</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0563359"/>
                  </a:ext>
                </a:extLst>
              </a:tr>
              <a:tr h="268323">
                <a:tc>
                  <a:txBody>
                    <a:bodyPr/>
                    <a:lstStyle/>
                    <a:p>
                      <a:pPr algn="l"/>
                      <a:r>
                        <a:rPr lang="ja-JP" sz="1400" kern="100" dirty="0">
                          <a:effectLst/>
                          <a:latin typeface="+mn-ea"/>
                          <a:ea typeface="+mn-ea"/>
                          <a:cs typeface="Times New Roman" panose="02020603050405020304" pitchFamily="18" charset="0"/>
                        </a:rPr>
                        <a:t>短期入所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6</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1939891"/>
                  </a:ext>
                </a:extLst>
              </a:tr>
              <a:tr h="268323">
                <a:tc>
                  <a:txBody>
                    <a:bodyPr/>
                    <a:lstStyle/>
                    <a:p>
                      <a:pPr algn="l"/>
                      <a:r>
                        <a:rPr lang="ja-JP" sz="1400" kern="100">
                          <a:effectLst/>
                          <a:latin typeface="+mn-ea"/>
                          <a:ea typeface="+mn-ea"/>
                          <a:cs typeface="Times New Roman" panose="02020603050405020304" pitchFamily="18" charset="0"/>
                        </a:rPr>
                        <a:t>生活介護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sz="1400" kern="100" dirty="0">
                          <a:effectLst/>
                          <a:latin typeface="+mn-ea"/>
                          <a:ea typeface="+mn-ea"/>
                          <a:cs typeface="Times New Roman" panose="02020603050405020304" pitchFamily="18" charset="0"/>
                        </a:rPr>
                        <a:t>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7801606"/>
                  </a:ext>
                </a:extLst>
              </a:tr>
              <a:tr h="268323">
                <a:tc>
                  <a:txBody>
                    <a:bodyPr/>
                    <a:lstStyle/>
                    <a:p>
                      <a:pPr algn="l"/>
                      <a:r>
                        <a:rPr lang="ja-JP" sz="1400" kern="100">
                          <a:effectLst/>
                          <a:latin typeface="+mn-ea"/>
                          <a:ea typeface="+mn-ea"/>
                          <a:cs typeface="Times New Roman" panose="02020603050405020304" pitchFamily="18" charset="0"/>
                        </a:rPr>
                        <a:t>児童発達支援・放課後等デイサービス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400" kern="100" dirty="0">
                          <a:effectLst/>
                          <a:latin typeface="+mn-ea"/>
                          <a:ea typeface="+mn-ea"/>
                          <a:cs typeface="Times New Roman" panose="02020603050405020304" pitchFamily="18" charset="0"/>
                        </a:rPr>
                        <a:t>18</a:t>
                      </a:r>
                      <a:endParaRPr lang="ja-JP" sz="14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4904242"/>
                  </a:ext>
                </a:extLst>
              </a:tr>
            </a:tbl>
          </a:graphicData>
        </a:graphic>
      </p:graphicFrame>
      <p:sp>
        <p:nvSpPr>
          <p:cNvPr id="8" name="テキスト ボックス 7">
            <a:extLst>
              <a:ext uri="{FF2B5EF4-FFF2-40B4-BE49-F238E27FC236}">
                <a16:creationId xmlns:a16="http://schemas.microsoft.com/office/drawing/2014/main" id="{D7630250-7FFB-4722-9073-D1822C07788B}"/>
              </a:ext>
            </a:extLst>
          </p:cNvPr>
          <p:cNvSpPr txBox="1"/>
          <p:nvPr/>
        </p:nvSpPr>
        <p:spPr>
          <a:xfrm>
            <a:off x="4288076" y="3040933"/>
            <a:ext cx="6096000" cy="276999"/>
          </a:xfrm>
          <a:prstGeom prst="rect">
            <a:avLst/>
          </a:prstGeom>
          <a:noFill/>
        </p:spPr>
        <p:txBody>
          <a:bodyPr wrap="square">
            <a:spAutoFit/>
          </a:bodyPr>
          <a:lstStyle/>
          <a:p>
            <a:pPr indent="133350" algn="r"/>
            <a:r>
              <a:rPr lang="ja-JP" altLang="ja-JP" sz="1200" kern="100" dirty="0">
                <a:effectLst/>
                <a:latin typeface="+mn-ea"/>
                <a:cs typeface="Times New Roman" panose="02020603050405020304" pitchFamily="18" charset="0"/>
              </a:rPr>
              <a:t>※平成</a:t>
            </a:r>
            <a:r>
              <a:rPr lang="en-US" altLang="ja-JP" sz="1200" kern="100" dirty="0">
                <a:effectLst/>
                <a:latin typeface="+mn-ea"/>
                <a:cs typeface="Times New Roman" panose="02020603050405020304" pitchFamily="18" charset="0"/>
              </a:rPr>
              <a:t>30</a:t>
            </a:r>
            <a:r>
              <a:rPr lang="ja-JP" altLang="ja-JP" sz="1200" kern="100" dirty="0">
                <a:effectLst/>
                <a:latin typeface="+mn-ea"/>
                <a:cs typeface="Times New Roman" panose="02020603050405020304" pitchFamily="18" charset="0"/>
              </a:rPr>
              <a:t>年４月１日時点</a:t>
            </a:r>
          </a:p>
        </p:txBody>
      </p:sp>
      <p:sp>
        <p:nvSpPr>
          <p:cNvPr id="10" name="テキスト ボックス 9">
            <a:extLst>
              <a:ext uri="{FF2B5EF4-FFF2-40B4-BE49-F238E27FC236}">
                <a16:creationId xmlns:a16="http://schemas.microsoft.com/office/drawing/2014/main" id="{ABE7312E-F825-4B74-95A9-EE6996036DDA}"/>
              </a:ext>
            </a:extLst>
          </p:cNvPr>
          <p:cNvSpPr txBox="1"/>
          <p:nvPr/>
        </p:nvSpPr>
        <p:spPr>
          <a:xfrm>
            <a:off x="307498" y="3520082"/>
            <a:ext cx="6096000" cy="307777"/>
          </a:xfrm>
          <a:prstGeom prst="rect">
            <a:avLst/>
          </a:prstGeom>
          <a:noFill/>
        </p:spPr>
        <p:txBody>
          <a:bodyPr wrap="square">
            <a:spAutoFit/>
          </a:bodyPr>
          <a:lstStyle/>
          <a:p>
            <a:pPr algn="just"/>
            <a:r>
              <a:rPr lang="ja-JP" altLang="ja-JP" sz="1400" kern="100" dirty="0">
                <a:effectLst/>
                <a:latin typeface="+mn-ea"/>
                <a:cs typeface="Times New Roman" panose="02020603050405020304" pitchFamily="18" charset="0"/>
              </a:rPr>
              <a:t>（４）市町の特徴</a:t>
            </a:r>
          </a:p>
        </p:txBody>
      </p:sp>
      <p:sp>
        <p:nvSpPr>
          <p:cNvPr id="11" name="角丸四角形 8">
            <a:extLst>
              <a:ext uri="{FF2B5EF4-FFF2-40B4-BE49-F238E27FC236}">
                <a16:creationId xmlns:a16="http://schemas.microsoft.com/office/drawing/2014/main" id="{5E668802-102A-48B7-8922-FC47EE69D26F}"/>
              </a:ext>
            </a:extLst>
          </p:cNvPr>
          <p:cNvSpPr/>
          <p:nvPr/>
        </p:nvSpPr>
        <p:spPr>
          <a:xfrm>
            <a:off x="993913" y="4057307"/>
            <a:ext cx="9390164" cy="2123362"/>
          </a:xfrm>
          <a:prstGeom prst="roundRect">
            <a:avLst>
              <a:gd name="adj" fmla="val 11271"/>
            </a:avLst>
          </a:prstGeom>
          <a:solidFill>
            <a:sysClr val="window" lastClr="FFFFFF"/>
          </a:solidFill>
          <a:ln w="28575"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泉佐野市・田尻町モデルの特徴</a:t>
            </a:r>
          </a:p>
          <a:p>
            <a:pPr marL="22860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◆人口規模：　約</a:t>
            </a:r>
            <a:r>
              <a:rPr kumimoji="0" 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10</a:t>
            </a: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万人</a:t>
            </a:r>
          </a:p>
          <a:p>
            <a:pPr marL="22860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◆うち強度行動障がい者数：　</a:t>
            </a:r>
            <a:r>
              <a:rPr kumimoji="0" 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50</a:t>
            </a: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人</a:t>
            </a:r>
          </a:p>
          <a:p>
            <a:pPr marL="228600" marR="0" lvl="0" indent="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◆障がい者基幹相談支援センター：　あり（社会福祉協議会に委託）</a:t>
            </a:r>
            <a:endParaRPr kumimoji="0" lang="en-US" altLang="ja-JP"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228600" marR="0" lvl="0" indent="0" algn="l"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a:p>
            <a:pPr marL="421640" marR="0" lvl="0" indent="-15240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〇</a:t>
            </a:r>
            <a:r>
              <a:rPr kumimoji="0" 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10</a:t>
            </a: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万人規模の自治体であり、市町職員が利用者やその家庭像をある程度把握している。</a:t>
            </a:r>
          </a:p>
          <a:p>
            <a:pPr marL="421640" marR="0" lvl="0" indent="-152400"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〇大阪府南部に位置しており、障がい者支援施設などの入所施設や精神科病院などが近隣市町村に数多くある。障がい福祉サービス事業所は増加傾向にあるが、市内の交通の便が良くないため、通所方法が限られている。</a:t>
            </a:r>
          </a:p>
          <a:p>
            <a:pPr marL="0" marR="0" lvl="0" indent="269875" algn="l"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〇事業所連絡会があり、障がい福祉サービス事業所が集まる場がある。</a:t>
            </a:r>
          </a:p>
        </p:txBody>
      </p:sp>
      <p:sp>
        <p:nvSpPr>
          <p:cNvPr id="2" name="スライド番号プレースホルダー 1"/>
          <p:cNvSpPr>
            <a:spLocks noGrp="1"/>
          </p:cNvSpPr>
          <p:nvPr>
            <p:ph type="sldNum" sz="quarter" idx="12"/>
          </p:nvPr>
        </p:nvSpPr>
        <p:spPr/>
        <p:txBody>
          <a:bodyPr/>
          <a:lstStyle/>
          <a:p>
            <a:fld id="{5EBFC8BC-B1AE-419F-8DF4-AA7267068C54}" type="slidenum">
              <a:rPr kumimoji="1" lang="ja-JP" altLang="en-US" smtClean="0"/>
              <a:t>9</a:t>
            </a:fld>
            <a:endParaRPr kumimoji="1" lang="ja-JP" altLang="en-US"/>
          </a:p>
        </p:txBody>
      </p:sp>
    </p:spTree>
    <p:extLst>
      <p:ext uri="{BB962C8B-B14F-4D97-AF65-F5344CB8AC3E}">
        <p14:creationId xmlns:p14="http://schemas.microsoft.com/office/powerpoint/2010/main" val="22847382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1500</TotalTime>
  <Words>13649</Words>
  <Application>Microsoft Office PowerPoint</Application>
  <PresentationFormat>ワイド画面</PresentationFormat>
  <Paragraphs>1212</Paragraphs>
  <Slides>37</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37</vt:i4>
      </vt:variant>
    </vt:vector>
  </HeadingPairs>
  <TitlesOfParts>
    <vt:vector size="51" baseType="lpstr">
      <vt:lpstr>HG丸ｺﾞｼｯｸM-PRO</vt:lpstr>
      <vt:lpstr>Meiryo UI</vt:lpstr>
      <vt:lpstr>ＭＳ Ｐゴシック</vt:lpstr>
      <vt:lpstr>ＭＳ ゴシック</vt:lpstr>
      <vt:lpstr>ＭＳ 明朝</vt:lpstr>
      <vt:lpstr>メイリオ</vt:lpstr>
      <vt:lpstr>游ゴシック</vt:lpstr>
      <vt:lpstr>游ゴシック Light</vt:lpstr>
      <vt:lpstr>游明朝</vt:lpstr>
      <vt:lpstr>Arial</vt:lpstr>
      <vt:lpstr>Century</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（参考）アセスメントシート①</vt:lpstr>
      <vt:lpstr>（参考）アセスメントシート②</vt:lpstr>
      <vt:lpstr>（参考）氷山モデルシート</vt:lpstr>
      <vt:lpstr>（参考）地域課題解決シート</vt:lpstr>
      <vt:lpstr>（参考）アクションプランシート</vt:lpstr>
      <vt:lpstr>PowerPoint プレゼンテーション</vt:lpstr>
      <vt:lpstr>（参考）泉佐野市・田尻町の強度行動障がいに関する支援機関の連携イメージ 　　　泉佐野市・田尻町モデルでは、以下のように、関係機関の連携イメージを整理した。</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244</cp:revision>
  <dcterms:created xsi:type="dcterms:W3CDTF">2022-02-21T10:24:41Z</dcterms:created>
  <dcterms:modified xsi:type="dcterms:W3CDTF">2022-03-31T07:17:15Z</dcterms:modified>
</cp:coreProperties>
</file>