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1"/>
  </p:notesMasterIdLst>
  <p:sldIdLst>
    <p:sldId id="259" r:id="rId2"/>
    <p:sldId id="290" r:id="rId3"/>
    <p:sldId id="268" r:id="rId4"/>
    <p:sldId id="260" r:id="rId5"/>
    <p:sldId id="258" r:id="rId6"/>
    <p:sldId id="275" r:id="rId7"/>
    <p:sldId id="272" r:id="rId8"/>
    <p:sldId id="273" r:id="rId9"/>
    <p:sldId id="298" r:id="rId10"/>
    <p:sldId id="278" r:id="rId11"/>
    <p:sldId id="279" r:id="rId12"/>
    <p:sldId id="280" r:id="rId13"/>
    <p:sldId id="285" r:id="rId14"/>
    <p:sldId id="264" r:id="rId15"/>
    <p:sldId id="281" r:id="rId16"/>
    <p:sldId id="293" r:id="rId17"/>
    <p:sldId id="296" r:id="rId18"/>
    <p:sldId id="292" r:id="rId19"/>
    <p:sldId id="274" r:id="rId20"/>
    <p:sldId id="291" r:id="rId21"/>
    <p:sldId id="294" r:id="rId22"/>
    <p:sldId id="282" r:id="rId23"/>
    <p:sldId id="283" r:id="rId24"/>
    <p:sldId id="286" r:id="rId25"/>
    <p:sldId id="287" r:id="rId26"/>
    <p:sldId id="288" r:id="rId27"/>
    <p:sldId id="284" r:id="rId28"/>
    <p:sldId id="297" r:id="rId29"/>
    <p:sldId id="299" r:id="rId30"/>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CCFF"/>
    <a:srgbClr val="FF9933"/>
    <a:srgbClr val="FF99CC"/>
    <a:srgbClr val="FF0066"/>
    <a:srgbClr val="66FF99"/>
    <a:srgbClr val="FF99FF"/>
    <a:srgbClr val="FFCC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0431" autoAdjust="0"/>
  </p:normalViewPr>
  <p:slideViewPr>
    <p:cSldViewPr snapToGrid="0">
      <p:cViewPr varScale="1">
        <p:scale>
          <a:sx n="64" d="100"/>
          <a:sy n="64" d="100"/>
        </p:scale>
        <p:origin x="408" y="72"/>
      </p:cViewPr>
      <p:guideLst>
        <p:guide orient="horz" pos="2160"/>
        <p:guide pos="3840"/>
      </p:guideLst>
    </p:cSldViewPr>
  </p:slideViewPr>
  <p:notesTextViewPr>
    <p:cViewPr>
      <p:scale>
        <a:sx n="1" d="1"/>
        <a:sy n="1" d="1"/>
      </p:scale>
      <p:origin x="0" y="0"/>
    </p:cViewPr>
  </p:notesTextViewPr>
  <p:sorterViewPr>
    <p:cViewPr>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manualLayout>
          <c:layoutTarget val="inner"/>
          <c:xMode val="edge"/>
          <c:yMode val="edge"/>
          <c:x val="9.9923111412736174E-2"/>
          <c:y val="5.7595896962300865E-2"/>
          <c:w val="0.86058818257368608"/>
          <c:h val="0.66335631122398497"/>
        </c:manualLayout>
      </c:layout>
      <c:barChart>
        <c:barDir val="bar"/>
        <c:grouping val="stacked"/>
        <c:varyColors val="0"/>
        <c:ser>
          <c:idx val="0"/>
          <c:order val="0"/>
          <c:tx>
            <c:strRef>
              <c:f>パワーポイント用!$B$21</c:f>
              <c:strCache>
                <c:ptCount val="1"/>
                <c:pt idx="0">
                  <c:v>在宅</c:v>
                </c:pt>
              </c:strCache>
            </c:strRef>
          </c:tx>
          <c:spPr>
            <a:solidFill>
              <a:schemeClr val="accent2">
                <a:shade val="58000"/>
              </a:schemeClr>
            </a:solidFill>
            <a:ln>
              <a:noFill/>
            </a:ln>
            <a:effectLst/>
          </c:spPr>
          <c:invertIfNegative val="0"/>
          <c:dPt>
            <c:idx val="1"/>
            <c:invertIfNegative val="0"/>
            <c:bubble3D val="0"/>
            <c:spPr>
              <a:solidFill>
                <a:schemeClr val="accent2">
                  <a:shade val="58000"/>
                </a:schemeClr>
              </a:solidFill>
              <a:ln>
                <a:noFill/>
              </a:ln>
              <a:effectLst/>
            </c:spPr>
            <c:extLst>
              <c:ext xmlns:c16="http://schemas.microsoft.com/office/drawing/2014/chart" uri="{C3380CC4-5D6E-409C-BE32-E72D297353CC}">
                <c16:uniqueId val="{00000001-3B78-4A2E-BC71-0CD83AFECF94}"/>
              </c:ext>
            </c:extLst>
          </c:dPt>
          <c:dLbls>
            <c:dLbl>
              <c:idx val="0"/>
              <c:layout>
                <c:manualLayout>
                  <c:x val="2.1505098026598776E-2"/>
                  <c:y val="-9.948382202579245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3B78-4A2E-BC71-0CD83AFECF94}"/>
                </c:ext>
              </c:extLst>
            </c:dLbl>
            <c:dLbl>
              <c:idx val="1"/>
              <c:layout>
                <c:manualLayout>
                  <c:x val="6.1443137218853807E-3"/>
                  <c:y val="-0.11519158778323824"/>
                </c:manualLayout>
              </c:layout>
              <c:showLegendKey val="0"/>
              <c:showVal val="1"/>
              <c:showCatName val="0"/>
              <c:showSerName val="0"/>
              <c:showPercent val="0"/>
              <c:showBubbleSize val="0"/>
              <c:extLst>
                <c:ext xmlns:c15="http://schemas.microsoft.com/office/drawing/2012/chart" uri="{CE6537A1-D6FC-4f65-9D91-7224C49458BB}">
                  <c15:layout>
                    <c:manualLayout>
                      <c:w val="6.6074474162253663E-2"/>
                      <c:h val="0.20635039084402518"/>
                    </c:manualLayout>
                  </c15:layout>
                </c:ext>
                <c:ext xmlns:c16="http://schemas.microsoft.com/office/drawing/2014/chart" uri="{C3380CC4-5D6E-409C-BE32-E72D297353CC}">
                  <c16:uniqueId val="{00000001-3B78-4A2E-BC71-0CD83AFECF94}"/>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パワーポイント用!$C$19:$D$20</c:f>
              <c:strCache>
                <c:ptCount val="2"/>
                <c:pt idx="0">
                  <c:v>大阪府</c:v>
                </c:pt>
                <c:pt idx="1">
                  <c:v>豊中市</c:v>
                </c:pt>
              </c:strCache>
            </c:strRef>
          </c:cat>
          <c:val>
            <c:numRef>
              <c:f>パワーポイント用!$C$21:$D$21</c:f>
              <c:numCache>
                <c:formatCode>0.0%</c:formatCode>
                <c:ptCount val="2"/>
                <c:pt idx="0">
                  <c:v>0.51100000000000001</c:v>
                </c:pt>
                <c:pt idx="1">
                  <c:v>0.5444444444444444</c:v>
                </c:pt>
              </c:numCache>
            </c:numRef>
          </c:val>
          <c:extLst>
            <c:ext xmlns:c16="http://schemas.microsoft.com/office/drawing/2014/chart" uri="{C3380CC4-5D6E-409C-BE32-E72D297353CC}">
              <c16:uniqueId val="{00000002-3B78-4A2E-BC71-0CD83AFECF94}"/>
            </c:ext>
          </c:extLst>
        </c:ser>
        <c:ser>
          <c:idx val="1"/>
          <c:order val="1"/>
          <c:tx>
            <c:strRef>
              <c:f>パワーポイント用!$B$22</c:f>
              <c:strCache>
                <c:ptCount val="1"/>
                <c:pt idx="0">
                  <c:v>グループホーム</c:v>
                </c:pt>
              </c:strCache>
            </c:strRef>
          </c:tx>
          <c:spPr>
            <a:solidFill>
              <a:schemeClr val="accent2">
                <a:shade val="86000"/>
              </a:schemeClr>
            </a:solidFill>
            <a:ln>
              <a:noFill/>
            </a:ln>
            <a:effectLst/>
          </c:spPr>
          <c:invertIfNegative val="0"/>
          <c:dLbls>
            <c:dLbl>
              <c:idx val="0"/>
              <c:layout>
                <c:manualLayout>
                  <c:x val="2.4577254887541523E-2"/>
                  <c:y val="-0.11519179392460173"/>
                </c:manualLayout>
              </c:layout>
              <c:showLegendKey val="0"/>
              <c:showVal val="1"/>
              <c:showCatName val="0"/>
              <c:showSerName val="0"/>
              <c:showPercent val="0"/>
              <c:showBubbleSize val="0"/>
              <c:extLst>
                <c:ext xmlns:c15="http://schemas.microsoft.com/office/drawing/2012/chart" uri="{CE6537A1-D6FC-4f65-9D91-7224C49458BB}">
                  <c15:layout>
                    <c:manualLayout>
                      <c:w val="7.682702317555308E-2"/>
                      <c:h val="0.15922647514759722"/>
                    </c:manualLayout>
                  </c15:layout>
                </c:ext>
                <c:ext xmlns:c16="http://schemas.microsoft.com/office/drawing/2014/chart" uri="{C3380CC4-5D6E-409C-BE32-E72D297353CC}">
                  <c16:uniqueId val="{00000008-3B78-4A2E-BC71-0CD83AFECF94}"/>
                </c:ext>
              </c:extLst>
            </c:dLbl>
            <c:dLbl>
              <c:idx val="1"/>
              <c:layout>
                <c:manualLayout>
                  <c:x val="-1.3824705874242218E-2"/>
                  <c:y val="-0.12042778455753818"/>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3B78-4A2E-BC71-0CD83AFECF94}"/>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パワーポイント用!$C$19:$D$20</c:f>
              <c:strCache>
                <c:ptCount val="2"/>
                <c:pt idx="0">
                  <c:v>大阪府</c:v>
                </c:pt>
                <c:pt idx="1">
                  <c:v>豊中市</c:v>
                </c:pt>
              </c:strCache>
            </c:strRef>
          </c:cat>
          <c:val>
            <c:numRef>
              <c:f>パワーポイント用!$C$22:$D$22</c:f>
              <c:numCache>
                <c:formatCode>0.0%</c:formatCode>
                <c:ptCount val="2"/>
                <c:pt idx="0">
                  <c:v>0.21</c:v>
                </c:pt>
                <c:pt idx="1">
                  <c:v>0.22698412698412698</c:v>
                </c:pt>
              </c:numCache>
            </c:numRef>
          </c:val>
          <c:extLst>
            <c:ext xmlns:c16="http://schemas.microsoft.com/office/drawing/2014/chart" uri="{C3380CC4-5D6E-409C-BE32-E72D297353CC}">
              <c16:uniqueId val="{00000003-3B78-4A2E-BC71-0CD83AFECF94}"/>
            </c:ext>
          </c:extLst>
        </c:ser>
        <c:ser>
          <c:idx val="2"/>
          <c:order val="2"/>
          <c:tx>
            <c:strRef>
              <c:f>パワーポイント用!$B$23</c:f>
              <c:strCache>
                <c:ptCount val="1"/>
                <c:pt idx="0">
                  <c:v>入所施設</c:v>
                </c:pt>
              </c:strCache>
            </c:strRef>
          </c:tx>
          <c:spPr>
            <a:solidFill>
              <a:schemeClr val="accent2">
                <a:tint val="86000"/>
              </a:schemeClr>
            </a:solidFill>
            <a:ln>
              <a:noFill/>
            </a:ln>
            <a:effectLst/>
          </c:spPr>
          <c:invertIfNegative val="0"/>
          <c:dLbls>
            <c:dLbl>
              <c:idx val="0"/>
              <c:layout>
                <c:manualLayout>
                  <c:x val="7.6803921523567256E-3"/>
                  <c:y val="-0.13089976582341106"/>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1331-4129-B85F-8CB7D88A8EE7}"/>
                </c:ext>
              </c:extLst>
            </c:dLbl>
            <c:dLbl>
              <c:idx val="1"/>
              <c:layout>
                <c:manualLayout>
                  <c:x val="-7.6804102621629462E-3"/>
                  <c:y val="-0.14137174708928396"/>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1331-4129-B85F-8CB7D88A8EE7}"/>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パワーポイント用!$C$19:$D$20</c:f>
              <c:strCache>
                <c:ptCount val="2"/>
                <c:pt idx="0">
                  <c:v>大阪府</c:v>
                </c:pt>
                <c:pt idx="1">
                  <c:v>豊中市</c:v>
                </c:pt>
              </c:strCache>
            </c:strRef>
          </c:cat>
          <c:val>
            <c:numRef>
              <c:f>パワーポイント用!$C$23:$D$23</c:f>
              <c:numCache>
                <c:formatCode>0.0%</c:formatCode>
                <c:ptCount val="2"/>
                <c:pt idx="0">
                  <c:v>0.26100000000000001</c:v>
                </c:pt>
                <c:pt idx="1">
                  <c:v>0.21587301587301588</c:v>
                </c:pt>
              </c:numCache>
            </c:numRef>
          </c:val>
          <c:extLst>
            <c:ext xmlns:c16="http://schemas.microsoft.com/office/drawing/2014/chart" uri="{C3380CC4-5D6E-409C-BE32-E72D297353CC}">
              <c16:uniqueId val="{00000004-3B78-4A2E-BC71-0CD83AFECF94}"/>
            </c:ext>
          </c:extLst>
        </c:ser>
        <c:ser>
          <c:idx val="3"/>
          <c:order val="3"/>
          <c:tx>
            <c:strRef>
              <c:f>パワーポイント用!$B$24</c:f>
              <c:strCache>
                <c:ptCount val="1"/>
                <c:pt idx="0">
                  <c:v>その他</c:v>
                </c:pt>
              </c:strCache>
            </c:strRef>
          </c:tx>
          <c:spPr>
            <a:solidFill>
              <a:schemeClr val="accent2">
                <a:tint val="58000"/>
              </a:schemeClr>
            </a:solidFill>
            <a:ln>
              <a:noFill/>
            </a:ln>
            <a:effectLst/>
          </c:spPr>
          <c:invertIfNegative val="0"/>
          <c:dLbls>
            <c:dLbl>
              <c:idx val="0"/>
              <c:layout>
                <c:manualLayout>
                  <c:x val="1.2288627443770761E-2"/>
                  <c:y val="-0.14137174708928396"/>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1331-4129-B85F-8CB7D88A8EE7}"/>
                </c:ext>
              </c:extLst>
            </c:dLbl>
            <c:dLbl>
              <c:idx val="1"/>
              <c:layout>
                <c:manualLayout>
                  <c:x val="-1.1264445028959656E-16"/>
                  <c:y val="-0.12042778455753818"/>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1331-4129-B85F-8CB7D88A8EE7}"/>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パワーポイント用!$C$19:$D$20</c:f>
              <c:strCache>
                <c:ptCount val="2"/>
                <c:pt idx="0">
                  <c:v>大阪府</c:v>
                </c:pt>
                <c:pt idx="1">
                  <c:v>豊中市</c:v>
                </c:pt>
              </c:strCache>
            </c:strRef>
          </c:cat>
          <c:val>
            <c:numRef>
              <c:f>パワーポイント用!$C$24:$D$24</c:f>
              <c:numCache>
                <c:formatCode>0.0%</c:formatCode>
                <c:ptCount val="2"/>
                <c:pt idx="0">
                  <c:v>1.7999999999999999E-2</c:v>
                </c:pt>
                <c:pt idx="1">
                  <c:v>1.2698412698412698E-2</c:v>
                </c:pt>
              </c:numCache>
            </c:numRef>
          </c:val>
          <c:extLst>
            <c:ext xmlns:c16="http://schemas.microsoft.com/office/drawing/2014/chart" uri="{C3380CC4-5D6E-409C-BE32-E72D297353CC}">
              <c16:uniqueId val="{00000005-3B78-4A2E-BC71-0CD83AFECF94}"/>
            </c:ext>
          </c:extLst>
        </c:ser>
        <c:dLbls>
          <c:showLegendKey val="0"/>
          <c:showVal val="0"/>
          <c:showCatName val="0"/>
          <c:showSerName val="0"/>
          <c:showPercent val="0"/>
          <c:showBubbleSize val="0"/>
        </c:dLbls>
        <c:gapWidth val="150"/>
        <c:overlap val="100"/>
        <c:serLines>
          <c:spPr>
            <a:ln w="9525" cap="flat" cmpd="sng" algn="ctr">
              <a:solidFill>
                <a:schemeClr val="tx1">
                  <a:lumMod val="35000"/>
                  <a:lumOff val="65000"/>
                </a:schemeClr>
              </a:solidFill>
              <a:round/>
            </a:ln>
            <a:effectLst/>
          </c:spPr>
        </c:serLines>
        <c:axId val="365047920"/>
        <c:axId val="365059984"/>
      </c:barChart>
      <c:catAx>
        <c:axId val="3650479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365059984"/>
        <c:crosses val="autoZero"/>
        <c:auto val="1"/>
        <c:lblAlgn val="ctr"/>
        <c:lblOffset val="100"/>
        <c:noMultiLvlLbl val="0"/>
      </c:catAx>
      <c:valAx>
        <c:axId val="365059984"/>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36504792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legend>
    <c:plotVisOnly val="1"/>
    <c:dispBlanksAs val="gap"/>
    <c:showDLblsOverMax val="0"/>
  </c:chart>
  <c:spPr>
    <a:noFill/>
    <a:ln>
      <a:noFill/>
    </a:ln>
    <a:effectLst/>
  </c:spPr>
  <c:txPr>
    <a:bodyPr/>
    <a:lstStyle/>
    <a:p>
      <a:pPr>
        <a:defRPr sz="1600">
          <a:latin typeface="ＭＳ Ｐゴシック" panose="020B0600070205080204" pitchFamily="50" charset="-128"/>
          <a:ea typeface="ＭＳ Ｐゴシック" panose="020B060007020508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BF0AF755-0033-4BF7-921A-C7646298C263}" type="datetimeFigureOut">
              <a:rPr kumimoji="1" lang="ja-JP" altLang="en-US" smtClean="0"/>
              <a:t>2022/3/30</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7FE160DE-8D53-4C32-995B-D3197F24B5EA}" type="slidenum">
              <a:rPr kumimoji="1" lang="ja-JP" altLang="en-US" smtClean="0"/>
              <a:t>‹#›</a:t>
            </a:fld>
            <a:endParaRPr kumimoji="1" lang="ja-JP" altLang="en-US"/>
          </a:p>
        </p:txBody>
      </p:sp>
    </p:spTree>
    <p:extLst>
      <p:ext uri="{BB962C8B-B14F-4D97-AF65-F5344CB8AC3E}">
        <p14:creationId xmlns:p14="http://schemas.microsoft.com/office/powerpoint/2010/main" val="30404409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E160DE-8D53-4C32-995B-D3197F24B5EA}" type="slidenum">
              <a:rPr kumimoji="1" lang="ja-JP" altLang="en-US" smtClean="0"/>
              <a:t>3</a:t>
            </a:fld>
            <a:endParaRPr kumimoji="1" lang="ja-JP" altLang="en-US"/>
          </a:p>
        </p:txBody>
      </p:sp>
    </p:spTree>
    <p:extLst>
      <p:ext uri="{BB962C8B-B14F-4D97-AF65-F5344CB8AC3E}">
        <p14:creationId xmlns:p14="http://schemas.microsoft.com/office/powerpoint/2010/main" val="36827981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E160DE-8D53-4C32-995B-D3197F24B5EA}" type="slidenum">
              <a:rPr kumimoji="1" lang="ja-JP" altLang="en-US" smtClean="0"/>
              <a:t>15</a:t>
            </a:fld>
            <a:endParaRPr kumimoji="1" lang="ja-JP" altLang="en-US"/>
          </a:p>
        </p:txBody>
      </p:sp>
    </p:spTree>
    <p:extLst>
      <p:ext uri="{BB962C8B-B14F-4D97-AF65-F5344CB8AC3E}">
        <p14:creationId xmlns:p14="http://schemas.microsoft.com/office/powerpoint/2010/main" val="1515165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E160DE-8D53-4C32-995B-D3197F24B5EA}" type="slidenum">
              <a:rPr kumimoji="1" lang="ja-JP" altLang="en-US" smtClean="0"/>
              <a:t>19</a:t>
            </a:fld>
            <a:endParaRPr kumimoji="1" lang="ja-JP" altLang="en-US"/>
          </a:p>
        </p:txBody>
      </p:sp>
    </p:spTree>
    <p:extLst>
      <p:ext uri="{BB962C8B-B14F-4D97-AF65-F5344CB8AC3E}">
        <p14:creationId xmlns:p14="http://schemas.microsoft.com/office/powerpoint/2010/main" val="116432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E160DE-8D53-4C32-995B-D3197F24B5EA}" type="slidenum">
              <a:rPr kumimoji="1" lang="ja-JP" altLang="en-US" smtClean="0"/>
              <a:t>22</a:t>
            </a:fld>
            <a:endParaRPr kumimoji="1" lang="ja-JP" altLang="en-US"/>
          </a:p>
        </p:txBody>
      </p:sp>
    </p:spTree>
    <p:extLst>
      <p:ext uri="{BB962C8B-B14F-4D97-AF65-F5344CB8AC3E}">
        <p14:creationId xmlns:p14="http://schemas.microsoft.com/office/powerpoint/2010/main" val="33202047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E160DE-8D53-4C32-995B-D3197F24B5EA}" type="slidenum">
              <a:rPr kumimoji="1" lang="ja-JP" altLang="en-US" smtClean="0"/>
              <a:t>23</a:t>
            </a:fld>
            <a:endParaRPr kumimoji="1" lang="ja-JP" altLang="en-US"/>
          </a:p>
        </p:txBody>
      </p:sp>
    </p:spTree>
    <p:extLst>
      <p:ext uri="{BB962C8B-B14F-4D97-AF65-F5344CB8AC3E}">
        <p14:creationId xmlns:p14="http://schemas.microsoft.com/office/powerpoint/2010/main" val="41796394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E160DE-8D53-4C32-995B-D3197F24B5EA}" type="slidenum">
              <a:rPr kumimoji="1" lang="ja-JP" altLang="en-US" smtClean="0"/>
              <a:t>24</a:t>
            </a:fld>
            <a:endParaRPr kumimoji="1" lang="ja-JP" altLang="en-US"/>
          </a:p>
        </p:txBody>
      </p:sp>
    </p:spTree>
    <p:extLst>
      <p:ext uri="{BB962C8B-B14F-4D97-AF65-F5344CB8AC3E}">
        <p14:creationId xmlns:p14="http://schemas.microsoft.com/office/powerpoint/2010/main" val="34147385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E160DE-8D53-4C32-995B-D3197F24B5EA}" type="slidenum">
              <a:rPr kumimoji="1" lang="ja-JP" altLang="en-US" smtClean="0"/>
              <a:t>25</a:t>
            </a:fld>
            <a:endParaRPr kumimoji="1" lang="ja-JP" altLang="en-US"/>
          </a:p>
        </p:txBody>
      </p:sp>
    </p:spTree>
    <p:extLst>
      <p:ext uri="{BB962C8B-B14F-4D97-AF65-F5344CB8AC3E}">
        <p14:creationId xmlns:p14="http://schemas.microsoft.com/office/powerpoint/2010/main" val="26669600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E160DE-8D53-4C32-995B-D3197F24B5EA}" type="slidenum">
              <a:rPr kumimoji="1" lang="ja-JP" altLang="en-US" smtClean="0"/>
              <a:t>26</a:t>
            </a:fld>
            <a:endParaRPr kumimoji="1" lang="ja-JP" altLang="en-US"/>
          </a:p>
        </p:txBody>
      </p:sp>
    </p:spTree>
    <p:extLst>
      <p:ext uri="{BB962C8B-B14F-4D97-AF65-F5344CB8AC3E}">
        <p14:creationId xmlns:p14="http://schemas.microsoft.com/office/powerpoint/2010/main" val="31740917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FE160DE-8D53-4C32-995B-D3197F24B5EA}" type="slidenum">
              <a:rPr kumimoji="1" lang="ja-JP" altLang="en-US" smtClean="0"/>
              <a:t>28</a:t>
            </a:fld>
            <a:endParaRPr kumimoji="1" lang="ja-JP" altLang="en-US"/>
          </a:p>
        </p:txBody>
      </p:sp>
    </p:spTree>
    <p:extLst>
      <p:ext uri="{BB962C8B-B14F-4D97-AF65-F5344CB8AC3E}">
        <p14:creationId xmlns:p14="http://schemas.microsoft.com/office/powerpoint/2010/main" val="1686779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FE160DE-8D53-4C32-995B-D3197F24B5EA}" type="slidenum">
              <a:rPr kumimoji="1" lang="ja-JP" altLang="en-US" smtClean="0"/>
              <a:t>4</a:t>
            </a:fld>
            <a:endParaRPr kumimoji="1" lang="ja-JP" altLang="en-US"/>
          </a:p>
        </p:txBody>
      </p:sp>
    </p:spTree>
    <p:extLst>
      <p:ext uri="{BB962C8B-B14F-4D97-AF65-F5344CB8AC3E}">
        <p14:creationId xmlns:p14="http://schemas.microsoft.com/office/powerpoint/2010/main" val="3504965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E160DE-8D53-4C32-995B-D3197F24B5EA}" type="slidenum">
              <a:rPr kumimoji="1" lang="ja-JP" altLang="en-US" smtClean="0"/>
              <a:t>5</a:t>
            </a:fld>
            <a:endParaRPr kumimoji="1" lang="ja-JP" altLang="en-US"/>
          </a:p>
        </p:txBody>
      </p:sp>
    </p:spTree>
    <p:extLst>
      <p:ext uri="{BB962C8B-B14F-4D97-AF65-F5344CB8AC3E}">
        <p14:creationId xmlns:p14="http://schemas.microsoft.com/office/powerpoint/2010/main" val="2857075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E160DE-8D53-4C32-995B-D3197F24B5EA}" type="slidenum">
              <a:rPr kumimoji="1" lang="ja-JP" altLang="en-US" smtClean="0"/>
              <a:t>7</a:t>
            </a:fld>
            <a:endParaRPr kumimoji="1" lang="ja-JP" altLang="en-US"/>
          </a:p>
        </p:txBody>
      </p:sp>
    </p:spTree>
    <p:extLst>
      <p:ext uri="{BB962C8B-B14F-4D97-AF65-F5344CB8AC3E}">
        <p14:creationId xmlns:p14="http://schemas.microsoft.com/office/powerpoint/2010/main" val="26126913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E160DE-8D53-4C32-995B-D3197F24B5EA}" type="slidenum">
              <a:rPr kumimoji="1" lang="ja-JP" altLang="en-US" smtClean="0"/>
              <a:t>8</a:t>
            </a:fld>
            <a:endParaRPr kumimoji="1" lang="ja-JP" altLang="en-US"/>
          </a:p>
        </p:txBody>
      </p:sp>
    </p:spTree>
    <p:extLst>
      <p:ext uri="{BB962C8B-B14F-4D97-AF65-F5344CB8AC3E}">
        <p14:creationId xmlns:p14="http://schemas.microsoft.com/office/powerpoint/2010/main" val="1483500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E160DE-8D53-4C32-995B-D3197F24B5EA}" type="slidenum">
              <a:rPr kumimoji="1" lang="ja-JP" altLang="en-US" smtClean="0"/>
              <a:t>10</a:t>
            </a:fld>
            <a:endParaRPr kumimoji="1" lang="ja-JP" altLang="en-US"/>
          </a:p>
        </p:txBody>
      </p:sp>
    </p:spTree>
    <p:extLst>
      <p:ext uri="{BB962C8B-B14F-4D97-AF65-F5344CB8AC3E}">
        <p14:creationId xmlns:p14="http://schemas.microsoft.com/office/powerpoint/2010/main" val="14015847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E160DE-8D53-4C32-995B-D3197F24B5EA}" type="slidenum">
              <a:rPr kumimoji="1" lang="ja-JP" altLang="en-US" smtClean="0"/>
              <a:t>11</a:t>
            </a:fld>
            <a:endParaRPr kumimoji="1" lang="ja-JP" altLang="en-US"/>
          </a:p>
        </p:txBody>
      </p:sp>
    </p:spTree>
    <p:extLst>
      <p:ext uri="{BB962C8B-B14F-4D97-AF65-F5344CB8AC3E}">
        <p14:creationId xmlns:p14="http://schemas.microsoft.com/office/powerpoint/2010/main" val="28077495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E160DE-8D53-4C32-995B-D3197F24B5EA}" type="slidenum">
              <a:rPr kumimoji="1" lang="ja-JP" altLang="en-US" smtClean="0"/>
              <a:t>12</a:t>
            </a:fld>
            <a:endParaRPr kumimoji="1" lang="ja-JP" altLang="en-US"/>
          </a:p>
        </p:txBody>
      </p:sp>
    </p:spTree>
    <p:extLst>
      <p:ext uri="{BB962C8B-B14F-4D97-AF65-F5344CB8AC3E}">
        <p14:creationId xmlns:p14="http://schemas.microsoft.com/office/powerpoint/2010/main" val="7555990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FE160DE-8D53-4C32-995B-D3197F24B5EA}" type="slidenum">
              <a:rPr kumimoji="1" lang="ja-JP" altLang="en-US" smtClean="0"/>
              <a:t>13</a:t>
            </a:fld>
            <a:endParaRPr kumimoji="1" lang="ja-JP" altLang="en-US"/>
          </a:p>
        </p:txBody>
      </p:sp>
    </p:spTree>
    <p:extLst>
      <p:ext uri="{BB962C8B-B14F-4D97-AF65-F5344CB8AC3E}">
        <p14:creationId xmlns:p14="http://schemas.microsoft.com/office/powerpoint/2010/main" val="1301909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7B4EACB-D4FE-41DB-AACC-91712086BE9C}" type="datetime1">
              <a:rPr kumimoji="1" lang="ja-JP" altLang="en-US" smtClean="0"/>
              <a:t>2022/3/30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FBB0FB-213D-454E-A9D7-3F4F4199152C}" type="slidenum">
              <a:rPr kumimoji="1" lang="ja-JP" altLang="en-US" smtClean="0"/>
              <a:t>‹#›</a:t>
            </a:fld>
            <a:endParaRPr kumimoji="1" lang="ja-JP" altLang="en-US"/>
          </a:p>
        </p:txBody>
      </p:sp>
    </p:spTree>
    <p:extLst>
      <p:ext uri="{BB962C8B-B14F-4D97-AF65-F5344CB8AC3E}">
        <p14:creationId xmlns:p14="http://schemas.microsoft.com/office/powerpoint/2010/main" val="3963080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8915DC-9C64-4883-853B-FA6070AF077D}" type="datetime1">
              <a:rPr kumimoji="1" lang="ja-JP" altLang="en-US" smtClean="0"/>
              <a:t>2022/3/30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FBB0FB-213D-454E-A9D7-3F4F4199152C}" type="slidenum">
              <a:rPr kumimoji="1" lang="ja-JP" altLang="en-US" smtClean="0"/>
              <a:t>‹#›</a:t>
            </a:fld>
            <a:endParaRPr kumimoji="1" lang="ja-JP" altLang="en-US"/>
          </a:p>
        </p:txBody>
      </p:sp>
    </p:spTree>
    <p:extLst>
      <p:ext uri="{BB962C8B-B14F-4D97-AF65-F5344CB8AC3E}">
        <p14:creationId xmlns:p14="http://schemas.microsoft.com/office/powerpoint/2010/main" val="86168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0422B72-E2BA-4481-9982-A12F61792A08}" type="datetime1">
              <a:rPr kumimoji="1" lang="ja-JP" altLang="en-US" smtClean="0"/>
              <a:t>2022/3/30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FBB0FB-213D-454E-A9D7-3F4F4199152C}" type="slidenum">
              <a:rPr kumimoji="1" lang="ja-JP" altLang="en-US" smtClean="0"/>
              <a:t>‹#›</a:t>
            </a:fld>
            <a:endParaRPr kumimoji="1" lang="ja-JP" altLang="en-US"/>
          </a:p>
        </p:txBody>
      </p:sp>
    </p:spTree>
    <p:extLst>
      <p:ext uri="{BB962C8B-B14F-4D97-AF65-F5344CB8AC3E}">
        <p14:creationId xmlns:p14="http://schemas.microsoft.com/office/powerpoint/2010/main" val="2592399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8CAB906-8B8D-4361-9594-DE80ED873125}" type="datetime1">
              <a:rPr kumimoji="1" lang="ja-JP" altLang="en-US" smtClean="0"/>
              <a:t>2022/3/30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FBB0FB-213D-454E-A9D7-3F4F4199152C}" type="slidenum">
              <a:rPr kumimoji="1" lang="ja-JP" altLang="en-US" smtClean="0"/>
              <a:t>‹#›</a:t>
            </a:fld>
            <a:endParaRPr kumimoji="1" lang="ja-JP" altLang="en-US"/>
          </a:p>
        </p:txBody>
      </p:sp>
    </p:spTree>
    <p:extLst>
      <p:ext uri="{BB962C8B-B14F-4D97-AF65-F5344CB8AC3E}">
        <p14:creationId xmlns:p14="http://schemas.microsoft.com/office/powerpoint/2010/main" val="2292308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012A082-65E0-4DD2-B9E1-AC265BC1AE9B}" type="datetime1">
              <a:rPr kumimoji="1" lang="ja-JP" altLang="en-US" smtClean="0"/>
              <a:t>2022/3/30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FBB0FB-213D-454E-A9D7-3F4F4199152C}" type="slidenum">
              <a:rPr kumimoji="1" lang="ja-JP" altLang="en-US" smtClean="0"/>
              <a:t>‹#›</a:t>
            </a:fld>
            <a:endParaRPr kumimoji="1" lang="ja-JP" altLang="en-US"/>
          </a:p>
        </p:txBody>
      </p:sp>
    </p:spTree>
    <p:extLst>
      <p:ext uri="{BB962C8B-B14F-4D97-AF65-F5344CB8AC3E}">
        <p14:creationId xmlns:p14="http://schemas.microsoft.com/office/powerpoint/2010/main" val="111270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E240A7C-54D4-4522-A59C-CF0C7DDBA61E}" type="datetime1">
              <a:rPr kumimoji="1" lang="ja-JP" altLang="en-US" smtClean="0"/>
              <a:t>2022/3/30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FBB0FB-213D-454E-A9D7-3F4F4199152C}" type="slidenum">
              <a:rPr kumimoji="1" lang="ja-JP" altLang="en-US" smtClean="0"/>
              <a:t>‹#›</a:t>
            </a:fld>
            <a:endParaRPr kumimoji="1" lang="ja-JP" altLang="en-US"/>
          </a:p>
        </p:txBody>
      </p:sp>
    </p:spTree>
    <p:extLst>
      <p:ext uri="{BB962C8B-B14F-4D97-AF65-F5344CB8AC3E}">
        <p14:creationId xmlns:p14="http://schemas.microsoft.com/office/powerpoint/2010/main" val="1376509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7EF184D-A8F1-47BB-B640-7416533D0267}" type="datetime1">
              <a:rPr kumimoji="1" lang="ja-JP" altLang="en-US" smtClean="0"/>
              <a:t>2022/3/30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7FBB0FB-213D-454E-A9D7-3F4F4199152C}" type="slidenum">
              <a:rPr kumimoji="1" lang="ja-JP" altLang="en-US" smtClean="0"/>
              <a:t>‹#›</a:t>
            </a:fld>
            <a:endParaRPr kumimoji="1" lang="ja-JP" altLang="en-US"/>
          </a:p>
        </p:txBody>
      </p:sp>
    </p:spTree>
    <p:extLst>
      <p:ext uri="{BB962C8B-B14F-4D97-AF65-F5344CB8AC3E}">
        <p14:creationId xmlns:p14="http://schemas.microsoft.com/office/powerpoint/2010/main" val="1150084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077C314-4C5E-4830-9691-AD07F289BA46}" type="datetime1">
              <a:rPr kumimoji="1" lang="ja-JP" altLang="en-US" smtClean="0"/>
              <a:t>2022/3/30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7FBB0FB-213D-454E-A9D7-3F4F4199152C}" type="slidenum">
              <a:rPr kumimoji="1" lang="ja-JP" altLang="en-US" smtClean="0"/>
              <a:t>‹#›</a:t>
            </a:fld>
            <a:endParaRPr kumimoji="1" lang="ja-JP" altLang="en-US"/>
          </a:p>
        </p:txBody>
      </p:sp>
    </p:spTree>
    <p:extLst>
      <p:ext uri="{BB962C8B-B14F-4D97-AF65-F5344CB8AC3E}">
        <p14:creationId xmlns:p14="http://schemas.microsoft.com/office/powerpoint/2010/main" val="4148083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9D21892-AF3A-452B-AC8B-086E3379288E}" type="datetime1">
              <a:rPr kumimoji="1" lang="ja-JP" altLang="en-US" smtClean="0"/>
              <a:t>2022/3/30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7FBB0FB-213D-454E-A9D7-3F4F4199152C}" type="slidenum">
              <a:rPr kumimoji="1" lang="ja-JP" altLang="en-US" smtClean="0"/>
              <a:t>‹#›</a:t>
            </a:fld>
            <a:endParaRPr kumimoji="1" lang="ja-JP" altLang="en-US"/>
          </a:p>
        </p:txBody>
      </p:sp>
    </p:spTree>
    <p:extLst>
      <p:ext uri="{BB962C8B-B14F-4D97-AF65-F5344CB8AC3E}">
        <p14:creationId xmlns:p14="http://schemas.microsoft.com/office/powerpoint/2010/main" val="372953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437ACE0-3F5B-475F-9AAE-3B492AA62A9C}" type="datetime1">
              <a:rPr kumimoji="1" lang="ja-JP" altLang="en-US" smtClean="0"/>
              <a:t>2022/3/30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FBB0FB-213D-454E-A9D7-3F4F4199152C}" type="slidenum">
              <a:rPr kumimoji="1" lang="ja-JP" altLang="en-US" smtClean="0"/>
              <a:t>‹#›</a:t>
            </a:fld>
            <a:endParaRPr kumimoji="1" lang="ja-JP" altLang="en-US"/>
          </a:p>
        </p:txBody>
      </p:sp>
    </p:spTree>
    <p:extLst>
      <p:ext uri="{BB962C8B-B14F-4D97-AF65-F5344CB8AC3E}">
        <p14:creationId xmlns:p14="http://schemas.microsoft.com/office/powerpoint/2010/main" val="3942254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9BA2D5F-D30D-42D1-879E-90F229E32AEA}" type="datetime1">
              <a:rPr kumimoji="1" lang="ja-JP" altLang="en-US" smtClean="0"/>
              <a:t>2022/3/30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FBB0FB-213D-454E-A9D7-3F4F4199152C}" type="slidenum">
              <a:rPr kumimoji="1" lang="ja-JP" altLang="en-US" smtClean="0"/>
              <a:t>‹#›</a:t>
            </a:fld>
            <a:endParaRPr kumimoji="1" lang="ja-JP" altLang="en-US"/>
          </a:p>
        </p:txBody>
      </p:sp>
    </p:spTree>
    <p:extLst>
      <p:ext uri="{BB962C8B-B14F-4D97-AF65-F5344CB8AC3E}">
        <p14:creationId xmlns:p14="http://schemas.microsoft.com/office/powerpoint/2010/main" val="955435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735DF3-78BA-4235-986E-7F33B34740F0}" type="datetime1">
              <a:rPr kumimoji="1" lang="ja-JP" altLang="en-US" smtClean="0"/>
              <a:t>2022/3/30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FBB0FB-213D-454E-A9D7-3F4F4199152C}" type="slidenum">
              <a:rPr kumimoji="1" lang="ja-JP" altLang="en-US" smtClean="0"/>
              <a:t>‹#›</a:t>
            </a:fld>
            <a:endParaRPr kumimoji="1" lang="ja-JP" altLang="en-US"/>
          </a:p>
        </p:txBody>
      </p:sp>
    </p:spTree>
    <p:extLst>
      <p:ext uri="{BB962C8B-B14F-4D97-AF65-F5344CB8AC3E}">
        <p14:creationId xmlns:p14="http://schemas.microsoft.com/office/powerpoint/2010/main" val="1349752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545678"/>
            <a:ext cx="9144000" cy="2387600"/>
          </a:xfrm>
        </p:spPr>
        <p:txBody>
          <a:bodyPr>
            <a:normAutofit fontScale="90000"/>
          </a:bodyPr>
          <a:lstStyle/>
          <a:p>
            <a:r>
              <a:rPr lang="ja-JP" altLang="en-US" dirty="0">
                <a:latin typeface="メイリオ" panose="020B0604030504040204" pitchFamily="50" charset="-128"/>
                <a:ea typeface="メイリオ" panose="020B0604030504040204" pitchFamily="50" charset="-128"/>
              </a:rPr>
              <a:t>令和元年度・令和２年度</a:t>
            </a:r>
            <a:r>
              <a:rPr lang="en-US" altLang="ja-JP" dirty="0">
                <a:latin typeface="メイリオ" panose="020B0604030504040204" pitchFamily="50" charset="-128"/>
                <a:ea typeface="メイリオ" panose="020B0604030504040204" pitchFamily="50" charset="-128"/>
              </a:rPr>
              <a:t/>
            </a:r>
            <a:br>
              <a:rPr lang="en-US" altLang="ja-JP" dirty="0">
                <a:latin typeface="メイリオ" panose="020B0604030504040204" pitchFamily="50" charset="-128"/>
                <a:ea typeface="メイリオ" panose="020B0604030504040204" pitchFamily="50" charset="-128"/>
              </a:rPr>
            </a:br>
            <a:r>
              <a:rPr kumimoji="1" lang="ja-JP" altLang="en-US" dirty="0">
                <a:latin typeface="メイリオ" panose="020B0604030504040204" pitchFamily="50" charset="-128"/>
                <a:ea typeface="メイリオ" panose="020B0604030504040204" pitchFamily="50" charset="-128"/>
              </a:rPr>
              <a:t>強度行動障がい</a:t>
            </a:r>
            <a:r>
              <a:rPr kumimoji="1" lang="en-US" altLang="ja-JP" dirty="0">
                <a:latin typeface="メイリオ" panose="020B0604030504040204" pitchFamily="50" charset="-128"/>
                <a:ea typeface="メイリオ" panose="020B0604030504040204" pitchFamily="50" charset="-128"/>
              </a:rPr>
              <a:t/>
            </a:r>
            <a:br>
              <a:rPr kumimoji="1" lang="en-US" altLang="ja-JP" dirty="0">
                <a:latin typeface="メイリオ" panose="020B0604030504040204" pitchFamily="50" charset="-128"/>
                <a:ea typeface="メイリオ" panose="020B0604030504040204" pitchFamily="50" charset="-128"/>
              </a:rPr>
            </a:br>
            <a:r>
              <a:rPr kumimoji="1" lang="ja-JP" altLang="en-US" dirty="0">
                <a:latin typeface="メイリオ" panose="020B0604030504040204" pitchFamily="50" charset="-128"/>
                <a:ea typeface="メイリオ" panose="020B0604030504040204" pitchFamily="50" charset="-128"/>
              </a:rPr>
              <a:t>地域連携モデル</a:t>
            </a:r>
            <a:r>
              <a:rPr kumimoji="1" lang="en-US" altLang="ja-JP" dirty="0">
                <a:latin typeface="メイリオ" panose="020B0604030504040204" pitchFamily="50" charset="-128"/>
                <a:ea typeface="メイリオ" panose="020B0604030504040204" pitchFamily="50" charset="-128"/>
              </a:rPr>
              <a:t/>
            </a:r>
            <a:br>
              <a:rPr kumimoji="1" lang="en-US" altLang="ja-JP" dirty="0">
                <a:latin typeface="メイリオ" panose="020B0604030504040204" pitchFamily="50" charset="-128"/>
                <a:ea typeface="メイリオ" panose="020B0604030504040204" pitchFamily="50" charset="-128"/>
              </a:rPr>
            </a:br>
            <a:r>
              <a:rPr kumimoji="1" lang="ja-JP" altLang="en-US" dirty="0">
                <a:latin typeface="メイリオ" panose="020B0604030504040204" pitchFamily="50" charset="-128"/>
                <a:ea typeface="メイリオ" panose="020B0604030504040204" pitchFamily="50" charset="-128"/>
              </a:rPr>
              <a:t>事業</a:t>
            </a:r>
            <a:r>
              <a:rPr kumimoji="1" lang="ja-JP" altLang="en-US" dirty="0" smtClean="0">
                <a:latin typeface="メイリオ" panose="020B0604030504040204" pitchFamily="50" charset="-128"/>
                <a:ea typeface="メイリオ" panose="020B0604030504040204" pitchFamily="50" charset="-128"/>
              </a:rPr>
              <a:t>報告</a:t>
            </a:r>
            <a:endParaRPr kumimoji="1" lang="ja-JP" altLang="en-US" dirty="0">
              <a:solidFill>
                <a:srgbClr val="FF0000"/>
              </a:solidFill>
              <a:latin typeface="メイリオ" panose="020B0604030504040204" pitchFamily="50" charset="-128"/>
              <a:ea typeface="メイリオ" panose="020B0604030504040204" pitchFamily="50" charset="-128"/>
            </a:endParaRPr>
          </a:p>
        </p:txBody>
      </p:sp>
      <p:sp>
        <p:nvSpPr>
          <p:cNvPr id="3" name="サブタイトル 2"/>
          <p:cNvSpPr>
            <a:spLocks noGrp="1"/>
          </p:cNvSpPr>
          <p:nvPr>
            <p:ph type="subTitle" idx="1"/>
          </p:nvPr>
        </p:nvSpPr>
        <p:spPr>
          <a:xfrm>
            <a:off x="1524000" y="4316933"/>
            <a:ext cx="9144000" cy="1655762"/>
          </a:xfrm>
        </p:spPr>
        <p:txBody>
          <a:bodyPr/>
          <a:lstStyle/>
          <a:p>
            <a:r>
              <a:rPr lang="ja-JP" altLang="en-US" dirty="0">
                <a:latin typeface="ＭＳ Ｐゴシック" panose="020B0600070205080204" pitchFamily="50" charset="-128"/>
                <a:ea typeface="ＭＳ Ｐゴシック" panose="020B0600070205080204" pitchFamily="50" charset="-128"/>
              </a:rPr>
              <a:t>＜豊中市モデル＞</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p:cNvSpPr>
            <a:spLocks noGrp="1"/>
          </p:cNvSpPr>
          <p:nvPr>
            <p:ph type="sldNum" sz="quarter" idx="12"/>
          </p:nvPr>
        </p:nvSpPr>
        <p:spPr/>
        <p:txBody>
          <a:bodyPr/>
          <a:lstStyle/>
          <a:p>
            <a:fld id="{97FBB0FB-213D-454E-A9D7-3F4F4199152C}" type="slidenum">
              <a:rPr kumimoji="1" lang="ja-JP" altLang="en-US" smtClean="0"/>
              <a:t>1</a:t>
            </a:fld>
            <a:endParaRPr kumimoji="1" lang="ja-JP" altLang="en-US"/>
          </a:p>
        </p:txBody>
      </p:sp>
    </p:spTree>
    <p:extLst>
      <p:ext uri="{BB962C8B-B14F-4D97-AF65-F5344CB8AC3E}">
        <p14:creationId xmlns:p14="http://schemas.microsoft.com/office/powerpoint/2010/main" val="30336998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1008" y="72852"/>
            <a:ext cx="11512694" cy="622059"/>
          </a:xfrm>
        </p:spPr>
        <p:txBody>
          <a:bodyPr>
            <a:noAutofit/>
          </a:bodyPr>
          <a:lstStyle/>
          <a:p>
            <a:r>
              <a:rPr lang="en-US" altLang="ja-JP" sz="2400" dirty="0">
                <a:latin typeface="HG丸ｺﾞｼｯｸM-PRO" panose="020F0600000000000000" pitchFamily="50" charset="-128"/>
                <a:ea typeface="HG丸ｺﾞｼｯｸM-PRO" panose="020F0600000000000000" pitchFamily="50" charset="-128"/>
              </a:rPr>
              <a:t>5.</a:t>
            </a:r>
            <a:r>
              <a:rPr lang="ja-JP" altLang="en-US" sz="2400" dirty="0">
                <a:latin typeface="HG丸ｺﾞｼｯｸM-PRO" panose="020F0600000000000000" pitchFamily="50" charset="-128"/>
                <a:ea typeface="HG丸ｺﾞｼｯｸM-PRO" panose="020F0600000000000000" pitchFamily="50" charset="-128"/>
              </a:rPr>
              <a:t>第</a:t>
            </a:r>
            <a:r>
              <a:rPr lang="en-US" altLang="ja-JP" sz="2400" dirty="0">
                <a:latin typeface="HG丸ｺﾞｼｯｸM-PRO" panose="020F0600000000000000" pitchFamily="50" charset="-128"/>
                <a:ea typeface="HG丸ｺﾞｼｯｸM-PRO" panose="020F0600000000000000" pitchFamily="50" charset="-128"/>
              </a:rPr>
              <a:t>1</a:t>
            </a:r>
            <a:r>
              <a:rPr lang="ja-JP" altLang="en-US" sz="2400" dirty="0">
                <a:latin typeface="HG丸ｺﾞｼｯｸM-PRO" panose="020F0600000000000000" pitchFamily="50" charset="-128"/>
                <a:ea typeface="HG丸ｺﾞｼｯｸM-PRO" panose="020F0600000000000000" pitchFamily="50" charset="-128"/>
              </a:rPr>
              <a:t>回会議まとめ　</a:t>
            </a:r>
            <a:r>
              <a:rPr lang="ja-JP" altLang="en-US" sz="1600" dirty="0">
                <a:latin typeface="HG丸ｺﾞｼｯｸM-PRO" panose="020F0600000000000000" pitchFamily="50" charset="-128"/>
                <a:ea typeface="HG丸ｺﾞｼｯｸM-PRO" panose="020F0600000000000000" pitchFamily="50" charset="-128"/>
              </a:rPr>
              <a:t>（自分や地域の強み、できること）</a:t>
            </a: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848771458"/>
              </p:ext>
            </p:extLst>
          </p:nvPr>
        </p:nvGraphicFramePr>
        <p:xfrm>
          <a:off x="441008" y="694911"/>
          <a:ext cx="11373851" cy="6046376"/>
        </p:xfrm>
        <a:graphic>
          <a:graphicData uri="http://schemas.openxmlformats.org/drawingml/2006/table">
            <a:tbl>
              <a:tblPr firstRow="1" bandRow="1">
                <a:tableStyleId>{00A15C55-8517-42AA-B614-E9B94910E393}</a:tableStyleId>
              </a:tblPr>
              <a:tblGrid>
                <a:gridCol w="308696">
                  <a:extLst>
                    <a:ext uri="{9D8B030D-6E8A-4147-A177-3AD203B41FA5}">
                      <a16:colId xmlns:a16="http://schemas.microsoft.com/office/drawing/2014/main" val="2842919877"/>
                    </a:ext>
                  </a:extLst>
                </a:gridCol>
                <a:gridCol w="1271601">
                  <a:extLst>
                    <a:ext uri="{9D8B030D-6E8A-4147-A177-3AD203B41FA5}">
                      <a16:colId xmlns:a16="http://schemas.microsoft.com/office/drawing/2014/main" val="1207811814"/>
                    </a:ext>
                  </a:extLst>
                </a:gridCol>
                <a:gridCol w="3524348">
                  <a:extLst>
                    <a:ext uri="{9D8B030D-6E8A-4147-A177-3AD203B41FA5}">
                      <a16:colId xmlns:a16="http://schemas.microsoft.com/office/drawing/2014/main" val="2758215713"/>
                    </a:ext>
                  </a:extLst>
                </a:gridCol>
                <a:gridCol w="524173">
                  <a:extLst>
                    <a:ext uri="{9D8B030D-6E8A-4147-A177-3AD203B41FA5}">
                      <a16:colId xmlns:a16="http://schemas.microsoft.com/office/drawing/2014/main" val="1600719486"/>
                    </a:ext>
                  </a:extLst>
                </a:gridCol>
                <a:gridCol w="3298763">
                  <a:extLst>
                    <a:ext uri="{9D8B030D-6E8A-4147-A177-3AD203B41FA5}">
                      <a16:colId xmlns:a16="http://schemas.microsoft.com/office/drawing/2014/main" val="389422082"/>
                    </a:ext>
                  </a:extLst>
                </a:gridCol>
                <a:gridCol w="612380">
                  <a:extLst>
                    <a:ext uri="{9D8B030D-6E8A-4147-A177-3AD203B41FA5}">
                      <a16:colId xmlns:a16="http://schemas.microsoft.com/office/drawing/2014/main" val="362973905"/>
                    </a:ext>
                  </a:extLst>
                </a:gridCol>
                <a:gridCol w="1833890">
                  <a:extLst>
                    <a:ext uri="{9D8B030D-6E8A-4147-A177-3AD203B41FA5}">
                      <a16:colId xmlns:a16="http://schemas.microsoft.com/office/drawing/2014/main" val="3051606152"/>
                    </a:ext>
                  </a:extLst>
                </a:gridCol>
              </a:tblGrid>
              <a:tr h="523929">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marL="72000" marR="72000" marT="108000" marB="108000" anchor="ctr">
                    <a:noFill/>
                  </a:tcPr>
                </a:tc>
                <a:tc>
                  <a:txBody>
                    <a:bodyPr/>
                    <a:lstStyle/>
                    <a:p>
                      <a:endParaRPr lang="ja-JP" altLang="en-US" dirty="0">
                        <a:latin typeface="メイリオ" panose="020B0604030504040204" pitchFamily="50" charset="-128"/>
                        <a:ea typeface="メイリオ" panose="020B0604030504040204" pitchFamily="50" charset="-128"/>
                      </a:endParaRPr>
                    </a:p>
                  </a:txBody>
                  <a:tcPr marL="72000" marR="72000" marT="108000" marB="108000" anchor="ctr">
                    <a:noFill/>
                  </a:tcPr>
                </a:tc>
                <a:tc>
                  <a:txBody>
                    <a:bodyPr/>
                    <a:lstStyle/>
                    <a:p>
                      <a:pPr algn="ctr">
                        <a:lnSpc>
                          <a:spcPts val="17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rPr>
                        <a:t>会議で出た意見</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108000" marB="108000" anchor="ctr">
                    <a:lnR w="38100" cap="flat" cmpd="sng" algn="ctr">
                      <a:noFill/>
                      <a:prstDash val="solid"/>
                      <a:round/>
                      <a:headEnd type="none" w="med" len="med"/>
                      <a:tailEnd type="none" w="med" len="med"/>
                    </a:lnR>
                  </a:tcPr>
                </a:tc>
                <a:tc>
                  <a:txBody>
                    <a:bodyPr/>
                    <a:lstStyle/>
                    <a:p>
                      <a:pPr algn="ctr">
                        <a:lnSpc>
                          <a:spcPts val="1700"/>
                        </a:lnSpc>
                        <a:spcAft>
                          <a:spcPts val="0"/>
                        </a:spcAft>
                      </a:pP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108000" marB="10800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noFill/>
                      <a:prstDash val="solid"/>
                      <a:round/>
                      <a:headEnd type="none" w="med" len="med"/>
                      <a:tailEnd type="none" w="med" len="med"/>
                    </a:lnT>
                    <a:noFill/>
                  </a:tcPr>
                </a:tc>
                <a:tc>
                  <a:txBody>
                    <a:bodyPr/>
                    <a:lstStyle/>
                    <a:p>
                      <a:pPr algn="ctr">
                        <a:lnSpc>
                          <a:spcPts val="17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rPr>
                        <a:t>自分や地域の強み、</a:t>
                      </a:r>
                      <a:endParaRPr lang="en-US" altLang="ja-JP" sz="1600" kern="100" dirty="0">
                        <a:solidFill>
                          <a:schemeClr val="tx1"/>
                        </a:solidFill>
                        <a:effectLst/>
                        <a:latin typeface="メイリオ" panose="020B0604030504040204" pitchFamily="50" charset="-128"/>
                        <a:ea typeface="メイリオ" panose="020B0604030504040204" pitchFamily="50" charset="-128"/>
                      </a:endParaRPr>
                    </a:p>
                    <a:p>
                      <a:pPr algn="ctr">
                        <a:lnSpc>
                          <a:spcPts val="17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rPr>
                        <a:t>できること他</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lnSpc>
                          <a:spcPts val="1700"/>
                        </a:lnSpc>
                        <a:spcAft>
                          <a:spcPts val="0"/>
                        </a:spcAft>
                      </a:pP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noFill/>
                      <a:prstDash val="solid"/>
                      <a:round/>
                      <a:headEnd type="none" w="med" len="med"/>
                      <a:tailEnd type="none" w="med" len="med"/>
                    </a:lnT>
                    <a:noFill/>
                  </a:tcPr>
                </a:tc>
                <a:tc>
                  <a:txBody>
                    <a:bodyPr/>
                    <a:lstStyle/>
                    <a:p>
                      <a:pPr algn="ctr">
                        <a:lnSpc>
                          <a:spcPts val="17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rPr>
                        <a:t>目指す姿</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tcPr>
                </a:tc>
                <a:extLst>
                  <a:ext uri="{0D108BD9-81ED-4DB2-BD59-A6C34878D82A}">
                    <a16:rowId xmlns:a16="http://schemas.microsoft.com/office/drawing/2014/main" val="2729674793"/>
                  </a:ext>
                </a:extLst>
              </a:tr>
              <a:tr h="1296176">
                <a:tc>
                  <a:txBody>
                    <a:bodyPr/>
                    <a:lstStyle/>
                    <a:p>
                      <a:pPr algn="ctr"/>
                      <a:r>
                        <a:rPr kumimoji="1" lang="ja-JP" altLang="en-US" dirty="0">
                          <a:latin typeface="メイリオ" panose="020B0604030504040204" pitchFamily="50" charset="-128"/>
                          <a:ea typeface="メイリオ" panose="020B0604030504040204" pitchFamily="50" charset="-128"/>
                        </a:rPr>
                        <a:t>①</a:t>
                      </a:r>
                    </a:p>
                  </a:txBody>
                  <a:tcPr marL="108000" marR="108000" marT="108000" marB="108000" anchor="ctr">
                    <a:noFill/>
                  </a:tcPr>
                </a:tc>
                <a:tc>
                  <a:txBody>
                    <a:bodyPr/>
                    <a:lstStyle/>
                    <a:p>
                      <a:pPr marL="0" lvl="0" indent="0" algn="l">
                        <a:lnSpc>
                          <a:spcPts val="1600"/>
                        </a:lnSpc>
                        <a:spcAft>
                          <a:spcPts val="0"/>
                        </a:spcAft>
                        <a:buFont typeface="+mj-ea"/>
                        <a:buNone/>
                      </a:pPr>
                      <a:endParaRPr lang="ja-JP" sz="16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noFill/>
                  </a:tcPr>
                </a:tc>
                <a:tc>
                  <a:txBody>
                    <a:bodyPr/>
                    <a:lstStyle/>
                    <a:p>
                      <a:pPr marL="173038" indent="-173038" algn="just">
                        <a:lnSpc>
                          <a:spcPts val="1700"/>
                        </a:lnSpc>
                        <a:spcAft>
                          <a:spcPts val="0"/>
                        </a:spcAft>
                      </a:pPr>
                      <a:r>
                        <a:rPr lang="ja-JP" sz="1600" kern="100" dirty="0">
                          <a:effectLst/>
                          <a:latin typeface="メイリオ" panose="020B0604030504040204" pitchFamily="50" charset="-128"/>
                          <a:ea typeface="メイリオ" panose="020B0604030504040204" pitchFamily="50" charset="-128"/>
                        </a:rPr>
                        <a:t>・本人が感じているしんどさを早期からキャッチする仕組みを整備することで強度行動障がいの予防につながる。</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R w="38100" cap="flat" cmpd="sng" algn="ctr">
                      <a:noFill/>
                      <a:prstDash val="solid"/>
                      <a:round/>
                      <a:headEnd type="none" w="med" len="med"/>
                      <a:tailEnd type="none" w="med" len="med"/>
                    </a:lnR>
                  </a:tcPr>
                </a:tc>
                <a:tc>
                  <a:txBody>
                    <a:bodyPr/>
                    <a:lstStyle/>
                    <a:p>
                      <a:pPr algn="just">
                        <a:lnSpc>
                          <a:spcPts val="1700"/>
                        </a:lnSpc>
                        <a:spcAft>
                          <a:spcPts val="0"/>
                        </a:spcAft>
                      </a:pPr>
                      <a:endParaRPr lang="ja-JP" sz="14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noFill/>
                  </a:tcPr>
                </a:tc>
                <a:tc>
                  <a:txBody>
                    <a:bodyPr/>
                    <a:lstStyle/>
                    <a:p>
                      <a:pPr marL="173038" indent="-173038" algn="just">
                        <a:lnSpc>
                          <a:spcPts val="1700"/>
                        </a:lnSpc>
                        <a:spcAft>
                          <a:spcPts val="0"/>
                        </a:spcAft>
                      </a:pPr>
                      <a:r>
                        <a:rPr lang="ja-JP" sz="14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令和元</a:t>
                      </a:r>
                      <a:r>
                        <a:rPr lang="ja-JP" sz="14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年度「児童発達支援センター」を開設</a:t>
                      </a:r>
                      <a:r>
                        <a:rPr lang="ja-JP" altLang="en-US" sz="14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4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700"/>
                        </a:lnSpc>
                        <a:spcAft>
                          <a:spcPts val="0"/>
                        </a:spcAft>
                      </a:pPr>
                      <a:r>
                        <a:rPr lang="ja-JP" sz="14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・就学前の支援体制が手厚い</a:t>
                      </a:r>
                      <a:r>
                        <a:rPr lang="ja-JP" altLang="en-US" sz="14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4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73038" indent="-173038" algn="just">
                        <a:lnSpc>
                          <a:spcPts val="1700"/>
                        </a:lnSpc>
                        <a:spcAft>
                          <a:spcPts val="0"/>
                        </a:spcAft>
                      </a:pPr>
                      <a:r>
                        <a:rPr lang="ja-JP" sz="14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・民生委員が送迎ボランティアをしている。</a:t>
                      </a:r>
                      <a:endParaRPr lang="en-US" altLang="ja-JP" sz="14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just">
                        <a:lnSpc>
                          <a:spcPts val="1700"/>
                        </a:lnSpc>
                        <a:spcAft>
                          <a:spcPts val="0"/>
                        </a:spcAft>
                      </a:pPr>
                      <a:endParaRPr lang="ja-JP" sz="14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noFill/>
                  </a:tcPr>
                </a:tc>
                <a:tc>
                  <a:txBody>
                    <a:bodyPr/>
                    <a:lstStyle/>
                    <a:p>
                      <a:pPr algn="just">
                        <a:lnSpc>
                          <a:spcPts val="1700"/>
                        </a:lnSpc>
                        <a:spcAft>
                          <a:spcPts val="0"/>
                        </a:spcAft>
                      </a:pPr>
                      <a:endParaRPr lang="en-US" altLang="ja-JP" sz="1400" u="sng"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extLst>
                  <a:ext uri="{0D108BD9-81ED-4DB2-BD59-A6C34878D82A}">
                    <a16:rowId xmlns:a16="http://schemas.microsoft.com/office/drawing/2014/main" val="2205028350"/>
                  </a:ext>
                </a:extLst>
              </a:tr>
              <a:tr h="1153982">
                <a:tc>
                  <a:txBody>
                    <a:bodyPr/>
                    <a:lstStyle/>
                    <a:p>
                      <a:pPr algn="ctr"/>
                      <a:r>
                        <a:rPr kumimoji="1" lang="ja-JP" altLang="en-US" dirty="0">
                          <a:latin typeface="メイリオ" panose="020B0604030504040204" pitchFamily="50" charset="-128"/>
                          <a:ea typeface="メイリオ" panose="020B0604030504040204" pitchFamily="50" charset="-128"/>
                        </a:rPr>
                        <a:t>②</a:t>
                      </a:r>
                    </a:p>
                  </a:txBody>
                  <a:tcPr marL="108000" marR="108000" marT="108000" marB="108000" anchor="ctr">
                    <a:noFill/>
                  </a:tcPr>
                </a:tc>
                <a:tc>
                  <a:txBody>
                    <a:bodyPr/>
                    <a:lstStyle/>
                    <a:p>
                      <a:pPr marL="0" lvl="0" indent="0" algn="l">
                        <a:lnSpc>
                          <a:spcPts val="1600"/>
                        </a:lnSpc>
                        <a:spcAft>
                          <a:spcPts val="0"/>
                        </a:spcAft>
                        <a:buFont typeface="+mj-ea"/>
                        <a:buNone/>
                      </a:pPr>
                      <a:endParaRPr lang="ja-JP" sz="16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noFill/>
                  </a:tcPr>
                </a:tc>
                <a:tc>
                  <a:txBody>
                    <a:bodyPr/>
                    <a:lstStyle/>
                    <a:p>
                      <a:pPr marL="173038" indent="-173038" algn="just">
                        <a:lnSpc>
                          <a:spcPts val="1700"/>
                        </a:lnSpc>
                        <a:spcAft>
                          <a:spcPts val="0"/>
                        </a:spcAft>
                      </a:pPr>
                      <a:r>
                        <a:rPr lang="ja-JP" sz="1600" kern="100" dirty="0">
                          <a:effectLst/>
                          <a:latin typeface="メイリオ" panose="020B0604030504040204" pitchFamily="50" charset="-128"/>
                          <a:ea typeface="メイリオ" panose="020B0604030504040204" pitchFamily="50" charset="-128"/>
                        </a:rPr>
                        <a:t>・家族への助言、支援がうまくいったと家族が納得できるようなフォローアップの関わり。</a:t>
                      </a:r>
                      <a:endParaRPr lang="ja-JP" sz="1800" kern="100" dirty="0">
                        <a:effectLst/>
                        <a:latin typeface="メイリオ" panose="020B0604030504040204" pitchFamily="50" charset="-128"/>
                        <a:ea typeface="メイリオ" panose="020B0604030504040204" pitchFamily="50" charset="-128"/>
                      </a:endParaRPr>
                    </a:p>
                    <a:p>
                      <a:pPr marL="173038" indent="-173038" algn="just">
                        <a:lnSpc>
                          <a:spcPts val="1700"/>
                        </a:lnSpc>
                        <a:spcAft>
                          <a:spcPts val="0"/>
                        </a:spcAft>
                      </a:pPr>
                      <a:r>
                        <a:rPr lang="ja-JP" sz="1600" kern="100" dirty="0">
                          <a:effectLst/>
                          <a:latin typeface="メイリオ" panose="020B0604030504040204" pitchFamily="50" charset="-128"/>
                          <a:ea typeface="メイリオ" panose="020B0604030504040204" pitchFamily="50" charset="-128"/>
                        </a:rPr>
                        <a:t>・ライフステージを通して関わる役割を</a:t>
                      </a:r>
                      <a:r>
                        <a:rPr lang="ja-JP" altLang="en-US" sz="1600" kern="100" dirty="0">
                          <a:effectLst/>
                          <a:latin typeface="メイリオ" panose="020B0604030504040204" pitchFamily="50" charset="-128"/>
                          <a:ea typeface="メイリオ" panose="020B0604030504040204" pitchFamily="50" charset="-128"/>
                        </a:rPr>
                        <a:t>誰</a:t>
                      </a:r>
                      <a:r>
                        <a:rPr lang="ja-JP" sz="1600" kern="100" dirty="0">
                          <a:effectLst/>
                          <a:latin typeface="メイリオ" panose="020B0604030504040204" pitchFamily="50" charset="-128"/>
                          <a:ea typeface="メイリオ" panose="020B0604030504040204" pitchFamily="50" charset="-128"/>
                        </a:rPr>
                        <a:t>が担うのか。</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R w="38100" cap="flat" cmpd="sng" algn="ctr">
                      <a:noFill/>
                      <a:prstDash val="solid"/>
                      <a:round/>
                      <a:headEnd type="none" w="med" len="med"/>
                      <a:tailEnd type="none" w="med" len="med"/>
                    </a:lnR>
                  </a:tcPr>
                </a:tc>
                <a:tc>
                  <a:txBody>
                    <a:bodyPr/>
                    <a:lstStyle/>
                    <a:p>
                      <a:pPr algn="just">
                        <a:lnSpc>
                          <a:spcPts val="1700"/>
                        </a:lnSpc>
                        <a:spcAft>
                          <a:spcPts val="0"/>
                        </a:spcAft>
                      </a:pPr>
                      <a:endParaRPr lang="ja-JP" sz="14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noFill/>
                  </a:tcPr>
                </a:tc>
                <a:tc>
                  <a:txBody>
                    <a:bodyPr/>
                    <a:lstStyle/>
                    <a:p>
                      <a:pPr marL="173038" indent="-173038" algn="just">
                        <a:lnSpc>
                          <a:spcPts val="1700"/>
                        </a:lnSpc>
                        <a:spcAft>
                          <a:spcPts val="0"/>
                        </a:spcAft>
                        <a:tabLst/>
                      </a:pPr>
                      <a:r>
                        <a:rPr lang="ja-JP" sz="14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・就学前から就学期への支援のつなぎが必要</a:t>
                      </a:r>
                      <a:r>
                        <a:rPr lang="ja-JP" altLang="en-US" sz="14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4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just">
                        <a:lnSpc>
                          <a:spcPts val="1700"/>
                        </a:lnSpc>
                        <a:spcAft>
                          <a:spcPts val="0"/>
                        </a:spcAft>
                      </a:pPr>
                      <a:endParaRPr lang="ja-JP" sz="14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noFill/>
                  </a:tcPr>
                </a:tc>
                <a:tc>
                  <a:txBody>
                    <a:bodyPr/>
                    <a:lstStyle/>
                    <a:p>
                      <a:pPr marL="173038" indent="-173038" algn="just">
                        <a:lnSpc>
                          <a:spcPts val="1700"/>
                        </a:lnSpc>
                        <a:spcAft>
                          <a:spcPts val="0"/>
                        </a:spcAft>
                        <a:tabLst>
                          <a:tab pos="173038" algn="l"/>
                        </a:tabLst>
                      </a:pPr>
                      <a:r>
                        <a:rPr lang="ja-JP" altLang="en-US"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・ライフステージにおける流れをト</a:t>
                      </a:r>
                      <a:r>
                        <a:rPr lang="ja-JP"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ータルでみる。</a:t>
                      </a:r>
                      <a:endParaRPr lang="ja-JP" sz="16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extLst>
                  <a:ext uri="{0D108BD9-81ED-4DB2-BD59-A6C34878D82A}">
                    <a16:rowId xmlns:a16="http://schemas.microsoft.com/office/drawing/2014/main" val="428013601"/>
                  </a:ext>
                </a:extLst>
              </a:tr>
              <a:tr h="1724978">
                <a:tc>
                  <a:txBody>
                    <a:bodyPr/>
                    <a:lstStyle/>
                    <a:p>
                      <a:pPr algn="ctr"/>
                      <a:r>
                        <a:rPr kumimoji="1" lang="ja-JP" altLang="en-US" dirty="0">
                          <a:latin typeface="メイリオ" panose="020B0604030504040204" pitchFamily="50" charset="-128"/>
                          <a:ea typeface="メイリオ" panose="020B0604030504040204" pitchFamily="50" charset="-128"/>
                        </a:rPr>
                        <a:t>③</a:t>
                      </a:r>
                    </a:p>
                  </a:txBody>
                  <a:tcPr marL="108000" marR="108000" marT="108000" marB="108000" anchor="ctr">
                    <a:noFill/>
                  </a:tcPr>
                </a:tc>
                <a:tc>
                  <a:txBody>
                    <a:bodyPr/>
                    <a:lstStyle/>
                    <a:p>
                      <a:pPr marL="0" lvl="0" indent="0" algn="l">
                        <a:lnSpc>
                          <a:spcPts val="1600"/>
                        </a:lnSpc>
                        <a:spcAft>
                          <a:spcPts val="0"/>
                        </a:spcAft>
                        <a:buFont typeface="+mj-ea"/>
                        <a:buNone/>
                      </a:pPr>
                      <a:endParaRPr lang="ja-JP" sz="16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noFill/>
                  </a:tcPr>
                </a:tc>
                <a:tc>
                  <a:txBody>
                    <a:bodyPr/>
                    <a:lstStyle/>
                    <a:p>
                      <a:pPr algn="just">
                        <a:lnSpc>
                          <a:spcPts val="1700"/>
                        </a:lnSpc>
                        <a:spcAft>
                          <a:spcPts val="0"/>
                        </a:spcAft>
                      </a:pPr>
                      <a:r>
                        <a:rPr lang="ja-JP" sz="1600" kern="100" dirty="0">
                          <a:effectLst/>
                          <a:latin typeface="メイリオ" panose="020B0604030504040204" pitchFamily="50" charset="-128"/>
                          <a:ea typeface="メイリオ" panose="020B0604030504040204" pitchFamily="50" charset="-128"/>
                        </a:rPr>
                        <a:t>・家族の思いを受け止める場が必要。</a:t>
                      </a:r>
                      <a:endParaRPr lang="ja-JP" sz="1800" kern="100" dirty="0">
                        <a:effectLst/>
                        <a:latin typeface="メイリオ" panose="020B0604030504040204" pitchFamily="50" charset="-128"/>
                        <a:ea typeface="メイリオ" panose="020B0604030504040204" pitchFamily="50" charset="-128"/>
                      </a:endParaRPr>
                    </a:p>
                    <a:p>
                      <a:pPr marL="173038" indent="-173038" algn="just">
                        <a:lnSpc>
                          <a:spcPts val="1700"/>
                        </a:lnSpc>
                        <a:spcAft>
                          <a:spcPts val="0"/>
                        </a:spcAft>
                      </a:pPr>
                      <a:r>
                        <a:rPr lang="ja-JP" sz="1600" kern="100" dirty="0">
                          <a:effectLst/>
                          <a:latin typeface="メイリオ" panose="020B0604030504040204" pitchFamily="50" charset="-128"/>
                          <a:ea typeface="メイリオ" panose="020B0604030504040204" pitchFamily="50" charset="-128"/>
                        </a:rPr>
                        <a:t>・児童期からの、レスパイト目的の施設利用や迅速なサービスの決定・調整。</a:t>
                      </a:r>
                      <a:endParaRPr lang="ja-JP" sz="1800" kern="100" dirty="0">
                        <a:effectLst/>
                        <a:latin typeface="メイリオ" panose="020B0604030504040204" pitchFamily="50" charset="-128"/>
                        <a:ea typeface="メイリオ" panose="020B0604030504040204" pitchFamily="50" charset="-128"/>
                      </a:endParaRPr>
                    </a:p>
                    <a:p>
                      <a:pPr marL="173038" indent="-173038" algn="just">
                        <a:lnSpc>
                          <a:spcPts val="1700"/>
                        </a:lnSpc>
                        <a:spcAft>
                          <a:spcPts val="0"/>
                        </a:spcAft>
                      </a:pPr>
                      <a:r>
                        <a:rPr lang="ja-JP" sz="1600" kern="100" dirty="0">
                          <a:effectLst/>
                          <a:latin typeface="メイリオ" panose="020B0604030504040204" pitchFamily="50" charset="-128"/>
                          <a:ea typeface="メイリオ" panose="020B0604030504040204" pitchFamily="50" charset="-128"/>
                        </a:rPr>
                        <a:t>・本人だけでなく介護者である家族を含めてどう支援するか見極める役が必要。相談支援の役割ではないか。</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R w="38100" cap="flat" cmpd="sng" algn="ctr">
                      <a:noFill/>
                      <a:prstDash val="solid"/>
                      <a:round/>
                      <a:headEnd type="none" w="med" len="med"/>
                      <a:tailEnd type="none" w="med" len="med"/>
                    </a:lnR>
                  </a:tcPr>
                </a:tc>
                <a:tc>
                  <a:txBody>
                    <a:bodyPr/>
                    <a:lstStyle/>
                    <a:p>
                      <a:pPr algn="just">
                        <a:lnSpc>
                          <a:spcPts val="1700"/>
                        </a:lnSpc>
                        <a:spcAft>
                          <a:spcPts val="0"/>
                        </a:spcAft>
                      </a:pPr>
                      <a:endParaRPr lang="ja-JP" sz="14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noFill/>
                  </a:tcPr>
                </a:tc>
                <a:tc>
                  <a:txBody>
                    <a:bodyPr/>
                    <a:lstStyle/>
                    <a:p>
                      <a:pPr algn="l">
                        <a:lnSpc>
                          <a:spcPts val="1700"/>
                        </a:lnSpc>
                        <a:spcAft>
                          <a:spcPts val="0"/>
                        </a:spcAft>
                      </a:pPr>
                      <a:endParaRPr lang="ja-JP" sz="1400" u="sng"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just">
                        <a:lnSpc>
                          <a:spcPts val="1700"/>
                        </a:lnSpc>
                        <a:spcAft>
                          <a:spcPts val="0"/>
                        </a:spcAft>
                      </a:pPr>
                      <a:endParaRPr lang="ja-JP" sz="14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noFill/>
                  </a:tcPr>
                </a:tc>
                <a:tc>
                  <a:txBody>
                    <a:bodyPr/>
                    <a:lstStyle/>
                    <a:p>
                      <a:pPr algn="just">
                        <a:lnSpc>
                          <a:spcPts val="1700"/>
                        </a:lnSpc>
                        <a:spcAft>
                          <a:spcPts val="0"/>
                        </a:spcAft>
                      </a:pPr>
                      <a:endParaRPr lang="ja-JP" sz="1400" u="sng"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extLst>
                  <a:ext uri="{0D108BD9-81ED-4DB2-BD59-A6C34878D82A}">
                    <a16:rowId xmlns:a16="http://schemas.microsoft.com/office/drawing/2014/main" val="4074981385"/>
                  </a:ext>
                </a:extLst>
              </a:tr>
              <a:tr h="773318">
                <a:tc>
                  <a:txBody>
                    <a:bodyPr/>
                    <a:lstStyle/>
                    <a:p>
                      <a:pPr algn="ctr"/>
                      <a:r>
                        <a:rPr kumimoji="1" lang="ja-JP" altLang="en-US" dirty="0">
                          <a:latin typeface="メイリオ" panose="020B0604030504040204" pitchFamily="50" charset="-128"/>
                          <a:ea typeface="メイリオ" panose="020B0604030504040204" pitchFamily="50" charset="-128"/>
                        </a:rPr>
                        <a:t>④</a:t>
                      </a:r>
                    </a:p>
                  </a:txBody>
                  <a:tcPr marL="108000" marR="108000" marT="108000" marB="108000" anchor="ctr">
                    <a:noFill/>
                  </a:tcPr>
                </a:tc>
                <a:tc>
                  <a:txBody>
                    <a:bodyPr/>
                    <a:lstStyle/>
                    <a:p>
                      <a:pPr marL="0" lvl="0" indent="0" algn="l">
                        <a:lnSpc>
                          <a:spcPts val="1600"/>
                        </a:lnSpc>
                        <a:spcAft>
                          <a:spcPts val="0"/>
                        </a:spcAft>
                        <a:buFont typeface="+mj-ea"/>
                        <a:buNone/>
                      </a:pPr>
                      <a:endParaRPr lang="ja-JP" sz="16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noFill/>
                  </a:tcPr>
                </a:tc>
                <a:tc>
                  <a:txBody>
                    <a:bodyPr/>
                    <a:lstStyle/>
                    <a:p>
                      <a:pPr marL="173038" indent="-173038" algn="just">
                        <a:lnSpc>
                          <a:spcPts val="1700"/>
                        </a:lnSpc>
                        <a:spcAft>
                          <a:spcPts val="0"/>
                        </a:spcAft>
                      </a:pPr>
                      <a:r>
                        <a:rPr lang="ja-JP" sz="1600" kern="100" dirty="0">
                          <a:effectLst/>
                          <a:latin typeface="メイリオ" panose="020B0604030504040204" pitchFamily="50" charset="-128"/>
                          <a:ea typeface="メイリオ" panose="020B0604030504040204" pitchFamily="50" charset="-128"/>
                        </a:rPr>
                        <a:t>・障がいについて知識を普及し、支援者と家族・本人の目標がずれることのないような取組みが必要。</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R w="38100" cap="flat" cmpd="sng" algn="ctr">
                      <a:noFill/>
                      <a:prstDash val="solid"/>
                      <a:round/>
                      <a:headEnd type="none" w="med" len="med"/>
                      <a:tailEnd type="none" w="med" len="med"/>
                    </a:lnR>
                  </a:tcPr>
                </a:tc>
                <a:tc>
                  <a:txBody>
                    <a:bodyPr/>
                    <a:lstStyle/>
                    <a:p>
                      <a:pPr algn="just">
                        <a:lnSpc>
                          <a:spcPts val="1700"/>
                        </a:lnSpc>
                        <a:spcAft>
                          <a:spcPts val="0"/>
                        </a:spcAft>
                      </a:pPr>
                      <a:endParaRPr lang="ja-JP" sz="14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lnB w="38100" cap="flat" cmpd="sng" algn="ctr">
                      <a:noFill/>
                      <a:prstDash val="solid"/>
                      <a:round/>
                      <a:headEnd type="none" w="med" len="med"/>
                      <a:tailEnd type="none" w="med" len="med"/>
                    </a:lnB>
                    <a:noFill/>
                  </a:tcPr>
                </a:tc>
                <a:tc>
                  <a:txBody>
                    <a:bodyPr/>
                    <a:lstStyle/>
                    <a:p>
                      <a:pPr marL="173038" indent="-173038" algn="just">
                        <a:lnSpc>
                          <a:spcPts val="1700"/>
                        </a:lnSpc>
                        <a:spcAft>
                          <a:spcPts val="0"/>
                        </a:spcAft>
                      </a:pPr>
                      <a:r>
                        <a:rPr lang="ja-JP" altLang="en-US"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様々な機会を通じて啓発活動を行っている</a:t>
                      </a:r>
                      <a:r>
                        <a:rPr lang="ja-JP" altLang="en-US"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6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B w="38100" cap="flat" cmpd="sng" algn="ctr">
                      <a:solidFill>
                        <a:srgbClr val="FF0000"/>
                      </a:solidFill>
                      <a:prstDash val="solid"/>
                      <a:round/>
                      <a:headEnd type="none" w="med" len="med"/>
                      <a:tailEnd type="none" w="med" len="med"/>
                    </a:lnB>
                  </a:tcPr>
                </a:tc>
                <a:tc>
                  <a:txBody>
                    <a:bodyPr/>
                    <a:lstStyle/>
                    <a:p>
                      <a:pPr algn="just">
                        <a:lnSpc>
                          <a:spcPts val="1700"/>
                        </a:lnSpc>
                        <a:spcAft>
                          <a:spcPts val="0"/>
                        </a:spcAft>
                      </a:pPr>
                      <a:endParaRPr lang="ja-JP" sz="14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B w="38100" cap="flat" cmpd="sng" algn="ctr">
                      <a:noFill/>
                      <a:prstDash val="solid"/>
                      <a:round/>
                      <a:headEnd type="none" w="med" len="med"/>
                      <a:tailEnd type="none" w="med" len="med"/>
                    </a:lnB>
                    <a:noFill/>
                  </a:tcPr>
                </a:tc>
                <a:tc>
                  <a:txBody>
                    <a:bodyPr/>
                    <a:lstStyle/>
                    <a:p>
                      <a:pPr algn="just">
                        <a:lnSpc>
                          <a:spcPts val="1700"/>
                        </a:lnSpc>
                        <a:spcAft>
                          <a:spcPts val="0"/>
                        </a:spcAft>
                      </a:pPr>
                      <a:endParaRPr lang="ja-JP" sz="1400" u="sng"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B w="381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3806991656"/>
                  </a:ext>
                </a:extLst>
              </a:tr>
            </a:tbl>
          </a:graphicData>
        </a:graphic>
      </p:graphicFrame>
      <p:sp>
        <p:nvSpPr>
          <p:cNvPr id="5" name="右矢印 4"/>
          <p:cNvSpPr/>
          <p:nvPr/>
        </p:nvSpPr>
        <p:spPr>
          <a:xfrm>
            <a:off x="5593828" y="2419117"/>
            <a:ext cx="416859" cy="277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右矢印 5"/>
          <p:cNvSpPr/>
          <p:nvPr/>
        </p:nvSpPr>
        <p:spPr>
          <a:xfrm>
            <a:off x="9525244" y="2419117"/>
            <a:ext cx="416860" cy="277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 name="スライド番号プレースホルダー 2">
            <a:extLst>
              <a:ext uri="{FF2B5EF4-FFF2-40B4-BE49-F238E27FC236}">
                <a16:creationId xmlns:a16="http://schemas.microsoft.com/office/drawing/2014/main" id="{3DBE1CA3-9AAB-4101-8DC2-313BBF0757A6}"/>
              </a:ext>
            </a:extLst>
          </p:cNvPr>
          <p:cNvSpPr>
            <a:spLocks noGrp="1"/>
          </p:cNvSpPr>
          <p:nvPr>
            <p:ph type="sldNum" sz="quarter" idx="12"/>
          </p:nvPr>
        </p:nvSpPr>
        <p:spPr/>
        <p:txBody>
          <a:bodyPr/>
          <a:lstStyle/>
          <a:p>
            <a:fld id="{00F1EE46-AD38-4A5E-8693-988480611887}" type="slidenum">
              <a:rPr kumimoji="1" lang="ja-JP" altLang="en-US" smtClean="0"/>
              <a:t>10</a:t>
            </a:fld>
            <a:endParaRPr kumimoji="1" lang="ja-JP" altLang="en-US"/>
          </a:p>
        </p:txBody>
      </p:sp>
      <p:sp>
        <p:nvSpPr>
          <p:cNvPr id="7" name="四角形: 角度付き 6">
            <a:extLst>
              <a:ext uri="{FF2B5EF4-FFF2-40B4-BE49-F238E27FC236}">
                <a16:creationId xmlns:a16="http://schemas.microsoft.com/office/drawing/2014/main" id="{0A67D0B5-9460-4E68-A3E2-DF0016D9BC55}"/>
              </a:ext>
            </a:extLst>
          </p:cNvPr>
          <p:cNvSpPr/>
          <p:nvPr/>
        </p:nvSpPr>
        <p:spPr>
          <a:xfrm>
            <a:off x="748339" y="1475874"/>
            <a:ext cx="1188000" cy="715235"/>
          </a:xfrm>
          <a:prstGeom prst="bevel">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lnSpc>
                <a:spcPts val="1400"/>
              </a:lnSpc>
            </a:pPr>
            <a:r>
              <a:rPr lang="ja-JP" altLang="ja-JP" sz="1400" b="1" kern="100" dirty="0">
                <a:solidFill>
                  <a:schemeClr val="tx1"/>
                </a:solidFill>
                <a:latin typeface="メイリオ" panose="020B0604030504040204" pitchFamily="50" charset="-128"/>
                <a:ea typeface="メイリオ" panose="020B0604030504040204" pitchFamily="50" charset="-128"/>
              </a:rPr>
              <a:t>児童期からの支援</a:t>
            </a:r>
            <a:endParaRPr lang="ja-JP" altLang="ja-JP" sz="16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8" name="四角形: 角度付き 7">
            <a:extLst>
              <a:ext uri="{FF2B5EF4-FFF2-40B4-BE49-F238E27FC236}">
                <a16:creationId xmlns:a16="http://schemas.microsoft.com/office/drawing/2014/main" id="{A3D1AC8D-A8AB-48B6-9C26-0F77496E2139}"/>
              </a:ext>
            </a:extLst>
          </p:cNvPr>
          <p:cNvSpPr/>
          <p:nvPr/>
        </p:nvSpPr>
        <p:spPr>
          <a:xfrm>
            <a:off x="748339" y="2865071"/>
            <a:ext cx="1188000" cy="717328"/>
          </a:xfrm>
          <a:prstGeom prst="bevel">
            <a:avLst>
              <a:gd name="adj" fmla="val 8192"/>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lnSpc>
                <a:spcPts val="1400"/>
              </a:lnSpc>
            </a:pPr>
            <a:r>
              <a:rPr lang="ja-JP" altLang="en-US" sz="1400" b="1" kern="100" dirty="0">
                <a:solidFill>
                  <a:schemeClr val="tx1"/>
                </a:solidFill>
                <a:latin typeface="メイリオ" panose="020B0604030504040204" pitchFamily="50" charset="-128"/>
                <a:ea typeface="メイリオ" panose="020B0604030504040204" pitchFamily="50" charset="-128"/>
              </a:rPr>
              <a:t>ライフステージを通しての支援</a:t>
            </a:r>
            <a:endParaRPr lang="ja-JP" altLang="ja-JP" sz="16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9" name="四角形: 角度付き 8">
            <a:extLst>
              <a:ext uri="{FF2B5EF4-FFF2-40B4-BE49-F238E27FC236}">
                <a16:creationId xmlns:a16="http://schemas.microsoft.com/office/drawing/2014/main" id="{7170C992-ED75-4A69-8A48-7AF0A9AE04EC}"/>
              </a:ext>
            </a:extLst>
          </p:cNvPr>
          <p:cNvSpPr/>
          <p:nvPr/>
        </p:nvSpPr>
        <p:spPr>
          <a:xfrm>
            <a:off x="748339" y="4649856"/>
            <a:ext cx="1188000" cy="416209"/>
          </a:xfrm>
          <a:prstGeom prst="bevel">
            <a:avLst/>
          </a:prstGeom>
        </p:spPr>
        <p:style>
          <a:lnRef idx="2">
            <a:schemeClr val="accent4">
              <a:shade val="50000"/>
            </a:schemeClr>
          </a:lnRef>
          <a:fillRef idx="1">
            <a:schemeClr val="accent4"/>
          </a:fillRef>
          <a:effectRef idx="0">
            <a:schemeClr val="accent4"/>
          </a:effectRef>
          <a:fontRef idx="minor">
            <a:schemeClr val="lt1"/>
          </a:fontRef>
        </p:style>
        <p:txBody>
          <a:bodyPr lIns="0" tIns="108000" rIns="0" bIns="0" rtlCol="0" anchor="ctr"/>
          <a:lstStyle/>
          <a:p>
            <a:pPr algn="ctr">
              <a:lnSpc>
                <a:spcPts val="1200"/>
              </a:lnSpc>
            </a:pPr>
            <a:r>
              <a:rPr lang="ja-JP" altLang="en-US" sz="1400" b="1" kern="100" dirty="0">
                <a:solidFill>
                  <a:schemeClr val="tx1"/>
                </a:solidFill>
                <a:latin typeface="メイリオ" panose="020B0604030504040204" pitchFamily="50" charset="-128"/>
                <a:ea typeface="メイリオ" panose="020B0604030504040204" pitchFamily="50" charset="-128"/>
              </a:rPr>
              <a:t>家族支援</a:t>
            </a:r>
            <a:endParaRPr lang="ja-JP" altLang="ja-JP" sz="16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0" name="四角形: 角度付き 9">
            <a:extLst>
              <a:ext uri="{FF2B5EF4-FFF2-40B4-BE49-F238E27FC236}">
                <a16:creationId xmlns:a16="http://schemas.microsoft.com/office/drawing/2014/main" id="{EAB759C7-D8CC-4FBE-ADB1-E8320AD3AA08}"/>
              </a:ext>
            </a:extLst>
          </p:cNvPr>
          <p:cNvSpPr/>
          <p:nvPr/>
        </p:nvSpPr>
        <p:spPr>
          <a:xfrm>
            <a:off x="748339" y="6060694"/>
            <a:ext cx="1188000" cy="478218"/>
          </a:xfrm>
          <a:prstGeom prst="bevel">
            <a:avLst/>
          </a:prstGeom>
        </p:spPr>
        <p:style>
          <a:lnRef idx="2">
            <a:schemeClr val="accent4">
              <a:shade val="50000"/>
            </a:schemeClr>
          </a:lnRef>
          <a:fillRef idx="1">
            <a:schemeClr val="accent4"/>
          </a:fillRef>
          <a:effectRef idx="0">
            <a:schemeClr val="accent4"/>
          </a:effectRef>
          <a:fontRef idx="minor">
            <a:schemeClr val="lt1"/>
          </a:fontRef>
        </p:style>
        <p:txBody>
          <a:bodyPr lIns="0" tIns="36000" rIns="0" bIns="0" rtlCol="0" anchor="ctr"/>
          <a:lstStyle/>
          <a:p>
            <a:pPr algn="ctr">
              <a:lnSpc>
                <a:spcPts val="1400"/>
              </a:lnSpc>
            </a:pPr>
            <a:r>
              <a:rPr lang="ja-JP" altLang="en-US" sz="1400" b="1" kern="100" dirty="0">
                <a:solidFill>
                  <a:schemeClr val="tx1"/>
                </a:solidFill>
                <a:latin typeface="メイリオ" panose="020B0604030504040204" pitchFamily="50" charset="-128"/>
                <a:ea typeface="メイリオ" panose="020B0604030504040204" pitchFamily="50" charset="-128"/>
              </a:rPr>
              <a:t>家族への知識の普及啓発</a:t>
            </a:r>
          </a:p>
        </p:txBody>
      </p:sp>
    </p:spTree>
    <p:extLst>
      <p:ext uri="{BB962C8B-B14F-4D97-AF65-F5344CB8AC3E}">
        <p14:creationId xmlns:p14="http://schemas.microsoft.com/office/powerpoint/2010/main" val="2619918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p:cNvGraphicFramePr>
          <p:nvPr>
            <p:extLst>
              <p:ext uri="{D42A27DB-BD31-4B8C-83A1-F6EECF244321}">
                <p14:modId xmlns:p14="http://schemas.microsoft.com/office/powerpoint/2010/main" val="2377714855"/>
              </p:ext>
            </p:extLst>
          </p:nvPr>
        </p:nvGraphicFramePr>
        <p:xfrm>
          <a:off x="397041" y="882020"/>
          <a:ext cx="11397918" cy="5533670"/>
        </p:xfrm>
        <a:graphic>
          <a:graphicData uri="http://schemas.openxmlformats.org/drawingml/2006/table">
            <a:tbl>
              <a:tblPr firstRow="1" bandRow="1">
                <a:tableStyleId>{00A15C55-8517-42AA-B614-E9B94910E393}</a:tableStyleId>
              </a:tblPr>
              <a:tblGrid>
                <a:gridCol w="312853">
                  <a:extLst>
                    <a:ext uri="{9D8B030D-6E8A-4147-A177-3AD203B41FA5}">
                      <a16:colId xmlns:a16="http://schemas.microsoft.com/office/drawing/2014/main" val="2842919877"/>
                    </a:ext>
                  </a:extLst>
                </a:gridCol>
                <a:gridCol w="1411611">
                  <a:extLst>
                    <a:ext uri="{9D8B030D-6E8A-4147-A177-3AD203B41FA5}">
                      <a16:colId xmlns:a16="http://schemas.microsoft.com/office/drawing/2014/main" val="1207811814"/>
                    </a:ext>
                  </a:extLst>
                </a:gridCol>
                <a:gridCol w="3295884">
                  <a:extLst>
                    <a:ext uri="{9D8B030D-6E8A-4147-A177-3AD203B41FA5}">
                      <a16:colId xmlns:a16="http://schemas.microsoft.com/office/drawing/2014/main" val="2758215713"/>
                    </a:ext>
                  </a:extLst>
                </a:gridCol>
                <a:gridCol w="552090">
                  <a:extLst>
                    <a:ext uri="{9D8B030D-6E8A-4147-A177-3AD203B41FA5}">
                      <a16:colId xmlns:a16="http://schemas.microsoft.com/office/drawing/2014/main" val="2091874294"/>
                    </a:ext>
                  </a:extLst>
                </a:gridCol>
                <a:gridCol w="3364302">
                  <a:extLst>
                    <a:ext uri="{9D8B030D-6E8A-4147-A177-3AD203B41FA5}">
                      <a16:colId xmlns:a16="http://schemas.microsoft.com/office/drawing/2014/main" val="389422082"/>
                    </a:ext>
                  </a:extLst>
                </a:gridCol>
                <a:gridCol w="552091">
                  <a:extLst>
                    <a:ext uri="{9D8B030D-6E8A-4147-A177-3AD203B41FA5}">
                      <a16:colId xmlns:a16="http://schemas.microsoft.com/office/drawing/2014/main" val="1231674310"/>
                    </a:ext>
                  </a:extLst>
                </a:gridCol>
                <a:gridCol w="1909087">
                  <a:extLst>
                    <a:ext uri="{9D8B030D-6E8A-4147-A177-3AD203B41FA5}">
                      <a16:colId xmlns:a16="http://schemas.microsoft.com/office/drawing/2014/main" val="3051606152"/>
                    </a:ext>
                  </a:extLst>
                </a:gridCol>
              </a:tblGrid>
              <a:tr h="708369">
                <a:tc>
                  <a:txBody>
                    <a:bodyPr/>
                    <a:lstStyle/>
                    <a:p>
                      <a:endParaRPr kumimoji="1" lang="ja-JP" altLang="en-US" dirty="0">
                        <a:latin typeface="メイリオ" panose="020B0604030504040204" pitchFamily="50" charset="-128"/>
                        <a:ea typeface="メイリオ" panose="020B0604030504040204" pitchFamily="50" charset="-128"/>
                      </a:endParaRPr>
                    </a:p>
                  </a:txBody>
                  <a:tcPr marL="108000" marR="108000" marT="108000" marB="108000" anchor="ctr">
                    <a:noFill/>
                  </a:tcPr>
                </a:tc>
                <a:tc>
                  <a:txBody>
                    <a:bodyPr/>
                    <a:lstStyle/>
                    <a:p>
                      <a:pPr algn="ctr">
                        <a:lnSpc>
                          <a:spcPts val="1600"/>
                        </a:lnSpc>
                        <a:spcAft>
                          <a:spcPts val="0"/>
                        </a:spcAft>
                      </a:pP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oFill/>
                  </a:tcPr>
                </a:tc>
                <a:tc>
                  <a:txBody>
                    <a:bodyPr/>
                    <a:lstStyle/>
                    <a:p>
                      <a:pPr algn="ctr">
                        <a:lnSpc>
                          <a:spcPts val="17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rPr>
                        <a:t>会議で出た意見</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R w="38100" cap="flat" cmpd="sng" algn="ctr">
                      <a:noFill/>
                      <a:prstDash val="solid"/>
                      <a:round/>
                      <a:headEnd type="none" w="med" len="med"/>
                      <a:tailEnd type="none" w="med" len="med"/>
                    </a:lnR>
                  </a:tcPr>
                </a:tc>
                <a:tc>
                  <a:txBody>
                    <a:bodyPr/>
                    <a:lstStyle/>
                    <a:p>
                      <a:pPr algn="ctr">
                        <a:lnSpc>
                          <a:spcPts val="1700"/>
                        </a:lnSpc>
                        <a:spcAft>
                          <a:spcPts val="0"/>
                        </a:spcAft>
                      </a:pP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7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rPr>
                        <a:t>自分や地域の強み、</a:t>
                      </a:r>
                      <a:endParaRPr lang="en-US" altLang="ja-JP" sz="1600" kern="100" dirty="0">
                        <a:solidFill>
                          <a:schemeClr val="tx1"/>
                        </a:solidFill>
                        <a:effectLst/>
                        <a:latin typeface="メイリオ" panose="020B0604030504040204" pitchFamily="50" charset="-128"/>
                        <a:ea typeface="メイリオ" panose="020B0604030504040204" pitchFamily="50" charset="-128"/>
                      </a:endParaRPr>
                    </a:p>
                    <a:p>
                      <a:pPr algn="ctr">
                        <a:lnSpc>
                          <a:spcPts val="17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rPr>
                        <a:t>できること他</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lnSpc>
                          <a:spcPts val="1700"/>
                        </a:lnSpc>
                        <a:spcAft>
                          <a:spcPts val="0"/>
                        </a:spcAft>
                      </a:pP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lnSpc>
                          <a:spcPts val="17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rPr>
                        <a:t>目指す姿</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tcPr>
                </a:tc>
                <a:extLst>
                  <a:ext uri="{0D108BD9-81ED-4DB2-BD59-A6C34878D82A}">
                    <a16:rowId xmlns:a16="http://schemas.microsoft.com/office/drawing/2014/main" val="2729674793"/>
                  </a:ext>
                </a:extLst>
              </a:tr>
              <a:tr h="2366668">
                <a:tc>
                  <a:txBody>
                    <a:bodyPr/>
                    <a:lstStyle/>
                    <a:p>
                      <a:pPr algn="ctr"/>
                      <a:r>
                        <a:rPr kumimoji="1" lang="ja-JP" altLang="en-US" dirty="0">
                          <a:latin typeface="メイリオ" panose="020B0604030504040204" pitchFamily="50" charset="-128"/>
                          <a:ea typeface="メイリオ" panose="020B0604030504040204" pitchFamily="50" charset="-128"/>
                        </a:rPr>
                        <a:t>⑤</a:t>
                      </a:r>
                    </a:p>
                  </a:txBody>
                  <a:tcPr marL="108000" marR="108000" marT="108000" marB="108000" anchor="ctr">
                    <a:noFill/>
                  </a:tcPr>
                </a:tc>
                <a:tc>
                  <a:txBody>
                    <a:bodyPr/>
                    <a:lstStyle/>
                    <a:p>
                      <a:pPr marL="0" lvl="0" indent="0" algn="l">
                        <a:lnSpc>
                          <a:spcPts val="1600"/>
                        </a:lnSpc>
                        <a:spcAft>
                          <a:spcPts val="0"/>
                        </a:spcAft>
                        <a:buFont typeface="+mj-ea"/>
                        <a:buNone/>
                      </a:pP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oFill/>
                  </a:tcPr>
                </a:tc>
                <a:tc>
                  <a:txBody>
                    <a:bodyPr/>
                    <a:lstStyle/>
                    <a:p>
                      <a:pPr marL="85725" indent="-85725" algn="just">
                        <a:lnSpc>
                          <a:spcPts val="1700"/>
                        </a:lnSpc>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・受入れ先事業所だけでなく、本人・家族を中心に関係機関や人が多数で支えていく地域連携の仕組みの検討。</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R w="38100" cap="flat" cmpd="sng" algn="ctr">
                      <a:noFill/>
                      <a:prstDash val="solid"/>
                      <a:round/>
                      <a:headEnd type="none" w="med" len="med"/>
                      <a:tailEnd type="none" w="med" len="med"/>
                    </a:lnR>
                  </a:tcPr>
                </a:tc>
                <a:tc>
                  <a:txBody>
                    <a:bodyPr/>
                    <a:lstStyle/>
                    <a:p>
                      <a:pPr algn="just">
                        <a:lnSpc>
                          <a:spcPts val="1700"/>
                        </a:lnSpc>
                        <a:spcAft>
                          <a:spcPts val="0"/>
                        </a:spcAft>
                      </a:pPr>
                      <a:endParaRPr lang="ja-JP" sz="18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85725" indent="-85725" algn="just">
                        <a:lnSpc>
                          <a:spcPts val="1700"/>
                        </a:lnSpc>
                        <a:spcAft>
                          <a:spcPts val="0"/>
                        </a:spcAft>
                      </a:pPr>
                      <a:r>
                        <a:rPr lang="ja-JP"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・包括ケアシステム推進総合会議がある。</a:t>
                      </a:r>
                      <a:endParaRPr lang="ja-JP" sz="16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85725" indent="-85725" algn="just">
                        <a:lnSpc>
                          <a:spcPts val="1700"/>
                        </a:lnSpc>
                        <a:spcAft>
                          <a:spcPts val="0"/>
                        </a:spcAft>
                      </a:pPr>
                      <a:r>
                        <a:rPr lang="ja-JP"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・相談支援は計画、委託、基幹</a:t>
                      </a:r>
                      <a:r>
                        <a:rPr lang="en-US"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の三層構造の仕組みがあるが、連携について事業所の意識により動きは異なる。</a:t>
                      </a:r>
                      <a:endParaRPr lang="ja-JP" sz="16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85725" indent="-85725" algn="just">
                        <a:lnSpc>
                          <a:spcPts val="1700"/>
                        </a:lnSpc>
                        <a:spcAft>
                          <a:spcPts val="0"/>
                        </a:spcAft>
                      </a:pPr>
                      <a:r>
                        <a:rPr lang="ja-JP"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・相談支援事業所連絡会があり、</a:t>
                      </a:r>
                      <a:r>
                        <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ネットワークができている。</a:t>
                      </a:r>
                    </a:p>
                    <a:p>
                      <a:pPr marL="85725" indent="-85725" algn="just">
                        <a:lnSpc>
                          <a:spcPts val="1700"/>
                        </a:lnSpc>
                        <a:spcAft>
                          <a:spcPts val="0"/>
                        </a:spcAft>
                      </a:pPr>
                      <a:r>
                        <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・受入れ事業所</a:t>
                      </a:r>
                      <a:r>
                        <a:rPr lang="ja-JP" altLang="en-US" sz="1600" u="none" strike="noStrik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の支援スキルがある。</a:t>
                      </a:r>
                      <a:endParaRPr lang="ja-JP" sz="1600" u="none" strike="noStrik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just">
                        <a:lnSpc>
                          <a:spcPts val="1700"/>
                        </a:lnSpc>
                        <a:spcAft>
                          <a:spcPts val="0"/>
                        </a:spcAft>
                      </a:pPr>
                      <a:endParaRPr lang="ja-JP" sz="16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marL="88900" indent="-88900" algn="just">
                        <a:lnSpc>
                          <a:spcPts val="1700"/>
                        </a:lnSpc>
                        <a:spcAft>
                          <a:spcPts val="0"/>
                        </a:spcAft>
                      </a:pPr>
                      <a:r>
                        <a:rPr lang="ja-JP"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・バックアップ体制を仕組みとしてつくることが必要。</a:t>
                      </a:r>
                      <a:endParaRPr lang="ja-JP" sz="16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extLst>
                  <a:ext uri="{0D108BD9-81ED-4DB2-BD59-A6C34878D82A}">
                    <a16:rowId xmlns:a16="http://schemas.microsoft.com/office/drawing/2014/main" val="2205028350"/>
                  </a:ext>
                </a:extLst>
              </a:tr>
              <a:tr h="1062123">
                <a:tc>
                  <a:txBody>
                    <a:bodyPr/>
                    <a:lstStyle/>
                    <a:p>
                      <a:pPr algn="ctr"/>
                      <a:r>
                        <a:rPr kumimoji="1" lang="ja-JP" altLang="en-US" dirty="0">
                          <a:latin typeface="メイリオ" panose="020B0604030504040204" pitchFamily="50" charset="-128"/>
                          <a:ea typeface="メイリオ" panose="020B0604030504040204" pitchFamily="50" charset="-128"/>
                        </a:rPr>
                        <a:t>⑥</a:t>
                      </a:r>
                    </a:p>
                  </a:txBody>
                  <a:tcPr marL="108000" marR="108000" marT="108000" marB="108000" anchor="ctr">
                    <a:noFill/>
                  </a:tcPr>
                </a:tc>
                <a:tc>
                  <a:txBody>
                    <a:bodyPr/>
                    <a:lstStyle/>
                    <a:p>
                      <a:pPr marL="0" lvl="0" indent="0" algn="l">
                        <a:lnSpc>
                          <a:spcPts val="1600"/>
                        </a:lnSpc>
                        <a:spcAft>
                          <a:spcPts val="0"/>
                        </a:spcAft>
                        <a:buFont typeface="+mj-ea"/>
                        <a:buNone/>
                      </a:pP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oFill/>
                  </a:tcPr>
                </a:tc>
                <a:tc>
                  <a:txBody>
                    <a:bodyPr/>
                    <a:lstStyle/>
                    <a:p>
                      <a:pPr marL="85725" indent="-85725" algn="just">
                        <a:lnSpc>
                          <a:spcPts val="1700"/>
                        </a:lnSpc>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・仕組みを検討する場については、招集は誰がやるのか、明確にしておかないと機能しにくい。</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R w="38100" cap="flat" cmpd="sng" algn="ctr">
                      <a:noFill/>
                      <a:prstDash val="solid"/>
                      <a:round/>
                      <a:headEnd type="none" w="med" len="med"/>
                      <a:tailEnd type="none" w="med" len="med"/>
                    </a:lnR>
                  </a:tcPr>
                </a:tc>
                <a:tc>
                  <a:txBody>
                    <a:bodyPr/>
                    <a:lstStyle/>
                    <a:p>
                      <a:pPr algn="just">
                        <a:lnSpc>
                          <a:spcPts val="1700"/>
                        </a:lnSpc>
                        <a:spcAft>
                          <a:spcPts val="0"/>
                        </a:spcAft>
                      </a:pPr>
                      <a:endParaRPr lang="ja-JP" sz="18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85725" indent="-85725" algn="just">
                        <a:lnSpc>
                          <a:spcPts val="1700"/>
                        </a:lnSpc>
                        <a:spcAft>
                          <a:spcPts val="0"/>
                        </a:spcAft>
                      </a:pPr>
                      <a:r>
                        <a:rPr lang="ja-JP" altLang="en-US"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地域生活支援の仕組みを検討する場として、自立支援協議会がある。</a:t>
                      </a:r>
                      <a:endParaRPr lang="ja-JP" sz="16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just">
                        <a:lnSpc>
                          <a:spcPts val="1700"/>
                        </a:lnSpc>
                        <a:spcAft>
                          <a:spcPts val="0"/>
                        </a:spcAft>
                      </a:pPr>
                      <a:endParaRPr lang="ja-JP" sz="16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just">
                        <a:lnSpc>
                          <a:spcPts val="1700"/>
                        </a:lnSpc>
                        <a:spcAft>
                          <a:spcPts val="0"/>
                        </a:spcAft>
                      </a:pPr>
                      <a:endParaRPr lang="ja-JP" sz="1600" u="sng"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extLst>
                  <a:ext uri="{0D108BD9-81ED-4DB2-BD59-A6C34878D82A}">
                    <a16:rowId xmlns:a16="http://schemas.microsoft.com/office/drawing/2014/main" val="428013601"/>
                  </a:ext>
                </a:extLst>
              </a:tr>
              <a:tr h="1388178">
                <a:tc>
                  <a:txBody>
                    <a:bodyPr/>
                    <a:lstStyle/>
                    <a:p>
                      <a:pPr algn="ctr"/>
                      <a:r>
                        <a:rPr kumimoji="1" lang="ja-JP" altLang="en-US" dirty="0">
                          <a:latin typeface="メイリオ" panose="020B0604030504040204" pitchFamily="50" charset="-128"/>
                          <a:ea typeface="メイリオ" panose="020B0604030504040204" pitchFamily="50" charset="-128"/>
                        </a:rPr>
                        <a:t>⑦</a:t>
                      </a:r>
                    </a:p>
                  </a:txBody>
                  <a:tcPr marL="108000" marR="108000" marT="108000" marB="108000" anchor="ctr">
                    <a:noFill/>
                  </a:tcPr>
                </a:tc>
                <a:tc>
                  <a:txBody>
                    <a:bodyPr/>
                    <a:lstStyle/>
                    <a:p>
                      <a:pPr marL="0" lvl="0" indent="0" algn="l">
                        <a:lnSpc>
                          <a:spcPts val="1600"/>
                        </a:lnSpc>
                        <a:spcAft>
                          <a:spcPts val="0"/>
                        </a:spcAft>
                        <a:buFont typeface="+mj-ea"/>
                        <a:buNone/>
                      </a:pP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oFill/>
                  </a:tcPr>
                </a:tc>
                <a:tc>
                  <a:txBody>
                    <a:bodyPr/>
                    <a:lstStyle/>
                    <a:p>
                      <a:pPr marL="85725" indent="-85725" algn="just">
                        <a:lnSpc>
                          <a:spcPts val="1700"/>
                        </a:lnSpc>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・家族と一緒に暮らすだけでなく、地域で暮らすという視点をもつ。</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85725" indent="-85725" algn="just">
                        <a:lnSpc>
                          <a:spcPts val="1700"/>
                        </a:lnSpc>
                        <a:spcAft>
                          <a:spcPts val="0"/>
                        </a:spcAft>
                        <a:tabLst>
                          <a:tab pos="0" algn="l"/>
                        </a:tabLst>
                      </a:pPr>
                      <a:r>
                        <a:rPr lang="ja-JP"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・本人は、行動障がいがあってもその状態で過ごせる場所（環境）をもつ。</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R w="38100" cap="flat" cmpd="sng" algn="ctr">
                      <a:noFill/>
                      <a:prstDash val="solid"/>
                      <a:round/>
                      <a:headEnd type="none" w="med" len="med"/>
                      <a:tailEnd type="none" w="med" len="med"/>
                    </a:lnR>
                  </a:tcPr>
                </a:tc>
                <a:tc>
                  <a:txBody>
                    <a:bodyPr/>
                    <a:lstStyle/>
                    <a:p>
                      <a:pPr algn="just">
                        <a:lnSpc>
                          <a:spcPts val="1700"/>
                        </a:lnSpc>
                        <a:spcAft>
                          <a:spcPts val="0"/>
                        </a:spcAft>
                      </a:pPr>
                      <a:endParaRPr lang="ja-JP" sz="18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ts val="1700"/>
                        </a:lnSpc>
                        <a:spcAft>
                          <a:spcPts val="0"/>
                        </a:spcAft>
                      </a:pPr>
                      <a:endParaRPr lang="ja-JP" sz="1600" u="sng"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B w="38100" cap="flat" cmpd="sng" algn="ctr">
                      <a:solidFill>
                        <a:srgbClr val="FF0000"/>
                      </a:solidFill>
                      <a:prstDash val="solid"/>
                      <a:round/>
                      <a:headEnd type="none" w="med" len="med"/>
                      <a:tailEnd type="none" w="med" len="med"/>
                    </a:lnB>
                  </a:tcPr>
                </a:tc>
                <a:tc>
                  <a:txBody>
                    <a:bodyPr/>
                    <a:lstStyle/>
                    <a:p>
                      <a:pPr algn="just">
                        <a:lnSpc>
                          <a:spcPts val="1700"/>
                        </a:lnSpc>
                        <a:spcAft>
                          <a:spcPts val="0"/>
                        </a:spcAft>
                      </a:pPr>
                      <a:endParaRPr lang="ja-JP" sz="16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indent="-88900" algn="just">
                        <a:lnSpc>
                          <a:spcPts val="1700"/>
                        </a:lnSpc>
                        <a:spcAft>
                          <a:spcPts val="0"/>
                        </a:spcAft>
                        <a:tabLst/>
                      </a:pPr>
                      <a:r>
                        <a:rPr lang="ja-JP"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・障がいの理解を深める場が必要。</a:t>
                      </a:r>
                      <a:endParaRPr lang="ja-JP" sz="16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B w="381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4074981385"/>
                  </a:ext>
                </a:extLst>
              </a:tr>
            </a:tbl>
          </a:graphicData>
        </a:graphic>
      </p:graphicFrame>
      <p:sp>
        <p:nvSpPr>
          <p:cNvPr id="5" name="右矢印 4"/>
          <p:cNvSpPr/>
          <p:nvPr/>
        </p:nvSpPr>
        <p:spPr>
          <a:xfrm>
            <a:off x="5420089" y="2439813"/>
            <a:ext cx="416859" cy="277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右矢印 5"/>
          <p:cNvSpPr/>
          <p:nvPr/>
        </p:nvSpPr>
        <p:spPr>
          <a:xfrm>
            <a:off x="9323389" y="2439813"/>
            <a:ext cx="416859" cy="277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 name="スライド番号プレースホルダー 1">
            <a:extLst>
              <a:ext uri="{FF2B5EF4-FFF2-40B4-BE49-F238E27FC236}">
                <a16:creationId xmlns:a16="http://schemas.microsoft.com/office/drawing/2014/main" id="{AAA8FBDA-2911-4336-918F-C2C07FB160B8}"/>
              </a:ext>
            </a:extLst>
          </p:cNvPr>
          <p:cNvSpPr>
            <a:spLocks noGrp="1"/>
          </p:cNvSpPr>
          <p:nvPr>
            <p:ph type="sldNum" sz="quarter" idx="12"/>
          </p:nvPr>
        </p:nvSpPr>
        <p:spPr/>
        <p:txBody>
          <a:bodyPr/>
          <a:lstStyle/>
          <a:p>
            <a:fld id="{00F1EE46-AD38-4A5E-8693-988480611887}" type="slidenum">
              <a:rPr kumimoji="1" lang="ja-JP" altLang="en-US" smtClean="0"/>
              <a:t>11</a:t>
            </a:fld>
            <a:endParaRPr kumimoji="1" lang="ja-JP" altLang="en-US"/>
          </a:p>
        </p:txBody>
      </p:sp>
      <p:sp>
        <p:nvSpPr>
          <p:cNvPr id="8" name="四角形: 角度付き 7">
            <a:extLst>
              <a:ext uri="{FF2B5EF4-FFF2-40B4-BE49-F238E27FC236}">
                <a16:creationId xmlns:a16="http://schemas.microsoft.com/office/drawing/2014/main" id="{013BD7BC-7BEA-4CC6-ADD8-B798A0CAA0FA}"/>
              </a:ext>
            </a:extLst>
          </p:cNvPr>
          <p:cNvSpPr/>
          <p:nvPr/>
        </p:nvSpPr>
        <p:spPr>
          <a:xfrm>
            <a:off x="802205" y="1973179"/>
            <a:ext cx="1191869" cy="1110029"/>
          </a:xfrm>
          <a:prstGeom prst="bevel">
            <a:avLst>
              <a:gd name="adj" fmla="val 10142"/>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lnSpc>
                <a:spcPts val="1400"/>
              </a:lnSpc>
            </a:pPr>
            <a:r>
              <a:rPr lang="ja-JP" altLang="en-US" sz="1400" b="1" kern="100" dirty="0">
                <a:solidFill>
                  <a:schemeClr val="tx1"/>
                </a:solidFill>
                <a:latin typeface="メイリオ" panose="020B0604030504040204" pitchFamily="50" charset="-128"/>
                <a:ea typeface="メイリオ" panose="020B0604030504040204" pitchFamily="50" charset="-128"/>
              </a:rPr>
              <a:t>連携した見守り支援システムの</a:t>
            </a:r>
            <a:endParaRPr lang="en-US" altLang="ja-JP" sz="1400" b="1" kern="100" dirty="0">
              <a:solidFill>
                <a:schemeClr val="tx1"/>
              </a:solidFill>
              <a:latin typeface="メイリオ" panose="020B0604030504040204" pitchFamily="50" charset="-128"/>
              <a:ea typeface="メイリオ" panose="020B0604030504040204" pitchFamily="50" charset="-128"/>
            </a:endParaRPr>
          </a:p>
          <a:p>
            <a:pPr algn="ctr">
              <a:lnSpc>
                <a:spcPts val="1400"/>
              </a:lnSpc>
            </a:pPr>
            <a:r>
              <a:rPr lang="ja-JP" altLang="en-US" sz="1400" b="1" kern="100" dirty="0">
                <a:solidFill>
                  <a:schemeClr val="tx1"/>
                </a:solidFill>
                <a:latin typeface="メイリオ" panose="020B0604030504040204" pitchFamily="50" charset="-128"/>
                <a:ea typeface="メイリオ" panose="020B0604030504040204" pitchFamily="50" charset="-128"/>
              </a:rPr>
              <a:t>構築</a:t>
            </a:r>
          </a:p>
        </p:txBody>
      </p:sp>
      <p:sp>
        <p:nvSpPr>
          <p:cNvPr id="9" name="四角形: 角度付き 8">
            <a:extLst>
              <a:ext uri="{FF2B5EF4-FFF2-40B4-BE49-F238E27FC236}">
                <a16:creationId xmlns:a16="http://schemas.microsoft.com/office/drawing/2014/main" id="{E09CF05B-DE09-4B7A-B912-03094F08475E}"/>
              </a:ext>
            </a:extLst>
          </p:cNvPr>
          <p:cNvSpPr/>
          <p:nvPr/>
        </p:nvSpPr>
        <p:spPr>
          <a:xfrm>
            <a:off x="802205" y="5211813"/>
            <a:ext cx="1188000" cy="961550"/>
          </a:xfrm>
          <a:prstGeom prst="bevel">
            <a:avLst>
              <a:gd name="adj" fmla="val 10281"/>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lnSpc>
                <a:spcPts val="1400"/>
              </a:lnSpc>
            </a:pPr>
            <a:r>
              <a:rPr lang="ja-JP" altLang="en-US" sz="1400" b="1" kern="100" dirty="0">
                <a:solidFill>
                  <a:schemeClr val="tx1"/>
                </a:solidFill>
                <a:latin typeface="メイリオ" panose="020B0604030504040204" pitchFamily="50" charset="-128"/>
                <a:ea typeface="メイリオ" panose="020B0604030504040204" pitchFamily="50" charset="-128"/>
              </a:rPr>
              <a:t>地域での生活の形を</a:t>
            </a:r>
            <a:endParaRPr lang="en-US" altLang="ja-JP" sz="1400" b="1" kern="100" dirty="0">
              <a:solidFill>
                <a:schemeClr val="tx1"/>
              </a:solidFill>
              <a:latin typeface="メイリオ" panose="020B0604030504040204" pitchFamily="50" charset="-128"/>
              <a:ea typeface="メイリオ" panose="020B0604030504040204" pitchFamily="50" charset="-128"/>
            </a:endParaRPr>
          </a:p>
          <a:p>
            <a:pPr algn="ctr">
              <a:lnSpc>
                <a:spcPts val="1400"/>
              </a:lnSpc>
            </a:pPr>
            <a:r>
              <a:rPr lang="ja-JP" altLang="en-US" sz="1400" b="1" kern="100" dirty="0">
                <a:solidFill>
                  <a:schemeClr val="tx1"/>
                </a:solidFill>
                <a:latin typeface="メイリオ" panose="020B0604030504040204" pitchFamily="50" charset="-128"/>
                <a:ea typeface="メイリオ" panose="020B0604030504040204" pitchFamily="50" charset="-128"/>
              </a:rPr>
              <a:t>考える</a:t>
            </a:r>
          </a:p>
        </p:txBody>
      </p:sp>
      <p:sp>
        <p:nvSpPr>
          <p:cNvPr id="10" name="四角形: 角度付き 9">
            <a:extLst>
              <a:ext uri="{FF2B5EF4-FFF2-40B4-BE49-F238E27FC236}">
                <a16:creationId xmlns:a16="http://schemas.microsoft.com/office/drawing/2014/main" id="{582292B1-5254-4C20-BB49-F42D5599C6D4}"/>
              </a:ext>
            </a:extLst>
          </p:cNvPr>
          <p:cNvSpPr/>
          <p:nvPr/>
        </p:nvSpPr>
        <p:spPr>
          <a:xfrm>
            <a:off x="802205" y="4336732"/>
            <a:ext cx="1188000" cy="416209"/>
          </a:xfrm>
          <a:prstGeom prst="bevel">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lnSpc>
                <a:spcPts val="1200"/>
              </a:lnSpc>
            </a:pPr>
            <a:r>
              <a:rPr lang="ja-JP" altLang="en-US" sz="1400" b="1" kern="100" dirty="0">
                <a:solidFill>
                  <a:schemeClr val="tx1"/>
                </a:solidFill>
                <a:latin typeface="メイリオ" panose="020B0604030504040204" pitchFamily="50" charset="-128"/>
                <a:ea typeface="メイリオ" panose="020B0604030504040204" pitchFamily="50" charset="-128"/>
              </a:rPr>
              <a:t>検討の場</a:t>
            </a:r>
            <a:endParaRPr lang="ja-JP" altLang="ja-JP" sz="16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2" name="タイトル 1">
            <a:extLst>
              <a:ext uri="{FF2B5EF4-FFF2-40B4-BE49-F238E27FC236}">
                <a16:creationId xmlns:a16="http://schemas.microsoft.com/office/drawing/2014/main" id="{9566B84F-8FA6-4DFC-8D25-1BA26F353BC7}"/>
              </a:ext>
            </a:extLst>
          </p:cNvPr>
          <p:cNvSpPr txBox="1">
            <a:spLocks/>
          </p:cNvSpPr>
          <p:nvPr/>
        </p:nvSpPr>
        <p:spPr>
          <a:xfrm>
            <a:off x="441008" y="72852"/>
            <a:ext cx="11512694" cy="62205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dirty="0">
                <a:latin typeface="HG丸ｺﾞｼｯｸM-PRO" panose="020F0600000000000000" pitchFamily="50" charset="-128"/>
                <a:ea typeface="HG丸ｺﾞｼｯｸM-PRO" panose="020F0600000000000000" pitchFamily="50" charset="-128"/>
              </a:rPr>
              <a:t>5.</a:t>
            </a:r>
            <a:r>
              <a:rPr lang="ja-JP" altLang="en-US" sz="2400" dirty="0">
                <a:latin typeface="HG丸ｺﾞｼｯｸM-PRO" panose="020F0600000000000000" pitchFamily="50" charset="-128"/>
                <a:ea typeface="HG丸ｺﾞｼｯｸM-PRO" panose="020F0600000000000000" pitchFamily="50" charset="-128"/>
              </a:rPr>
              <a:t>第</a:t>
            </a:r>
            <a:r>
              <a:rPr lang="en-US" altLang="ja-JP" sz="2400" dirty="0">
                <a:latin typeface="HG丸ｺﾞｼｯｸM-PRO" panose="020F0600000000000000" pitchFamily="50" charset="-128"/>
                <a:ea typeface="HG丸ｺﾞｼｯｸM-PRO" panose="020F0600000000000000" pitchFamily="50" charset="-128"/>
              </a:rPr>
              <a:t>1</a:t>
            </a:r>
            <a:r>
              <a:rPr lang="ja-JP" altLang="en-US" sz="2400" dirty="0">
                <a:latin typeface="HG丸ｺﾞｼｯｸM-PRO" panose="020F0600000000000000" pitchFamily="50" charset="-128"/>
                <a:ea typeface="HG丸ｺﾞｼｯｸM-PRO" panose="020F0600000000000000" pitchFamily="50" charset="-128"/>
              </a:rPr>
              <a:t>回会議まとめ　</a:t>
            </a:r>
            <a:r>
              <a:rPr lang="ja-JP" altLang="en-US" sz="1600" dirty="0">
                <a:latin typeface="HG丸ｺﾞｼｯｸM-PRO" panose="020F0600000000000000" pitchFamily="50" charset="-128"/>
                <a:ea typeface="HG丸ｺﾞｼｯｸM-PRO" panose="020F0600000000000000" pitchFamily="50" charset="-128"/>
              </a:rPr>
              <a:t>（自分や地域の強み、できること）</a:t>
            </a:r>
          </a:p>
        </p:txBody>
      </p:sp>
    </p:spTree>
    <p:extLst>
      <p:ext uri="{BB962C8B-B14F-4D97-AF65-F5344CB8AC3E}">
        <p14:creationId xmlns:p14="http://schemas.microsoft.com/office/powerpoint/2010/main" val="3076115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p:cNvGraphicFramePr>
          <p:nvPr>
            <p:extLst>
              <p:ext uri="{D42A27DB-BD31-4B8C-83A1-F6EECF244321}">
                <p14:modId xmlns:p14="http://schemas.microsoft.com/office/powerpoint/2010/main" val="3132662139"/>
              </p:ext>
            </p:extLst>
          </p:nvPr>
        </p:nvGraphicFramePr>
        <p:xfrm>
          <a:off x="561473" y="1005067"/>
          <a:ext cx="11227756" cy="5683365"/>
        </p:xfrm>
        <a:graphic>
          <a:graphicData uri="http://schemas.openxmlformats.org/drawingml/2006/table">
            <a:tbl>
              <a:tblPr firstRow="1" bandRow="1">
                <a:tableStyleId>{00A15C55-8517-42AA-B614-E9B94910E393}</a:tableStyleId>
              </a:tblPr>
              <a:tblGrid>
                <a:gridCol w="309779">
                  <a:extLst>
                    <a:ext uri="{9D8B030D-6E8A-4147-A177-3AD203B41FA5}">
                      <a16:colId xmlns:a16="http://schemas.microsoft.com/office/drawing/2014/main" val="2842919877"/>
                    </a:ext>
                  </a:extLst>
                </a:gridCol>
                <a:gridCol w="1352055">
                  <a:extLst>
                    <a:ext uri="{9D8B030D-6E8A-4147-A177-3AD203B41FA5}">
                      <a16:colId xmlns:a16="http://schemas.microsoft.com/office/drawing/2014/main" val="1207811814"/>
                    </a:ext>
                  </a:extLst>
                </a:gridCol>
                <a:gridCol w="3332104">
                  <a:extLst>
                    <a:ext uri="{9D8B030D-6E8A-4147-A177-3AD203B41FA5}">
                      <a16:colId xmlns:a16="http://schemas.microsoft.com/office/drawing/2014/main" val="2758215713"/>
                    </a:ext>
                  </a:extLst>
                </a:gridCol>
                <a:gridCol w="534838">
                  <a:extLst>
                    <a:ext uri="{9D8B030D-6E8A-4147-A177-3AD203B41FA5}">
                      <a16:colId xmlns:a16="http://schemas.microsoft.com/office/drawing/2014/main" val="1282507201"/>
                    </a:ext>
                  </a:extLst>
                </a:gridCol>
                <a:gridCol w="3278038">
                  <a:extLst>
                    <a:ext uri="{9D8B030D-6E8A-4147-A177-3AD203B41FA5}">
                      <a16:colId xmlns:a16="http://schemas.microsoft.com/office/drawing/2014/main" val="389422082"/>
                    </a:ext>
                  </a:extLst>
                </a:gridCol>
                <a:gridCol w="483079">
                  <a:extLst>
                    <a:ext uri="{9D8B030D-6E8A-4147-A177-3AD203B41FA5}">
                      <a16:colId xmlns:a16="http://schemas.microsoft.com/office/drawing/2014/main" val="3489978468"/>
                    </a:ext>
                  </a:extLst>
                </a:gridCol>
                <a:gridCol w="1937863">
                  <a:extLst>
                    <a:ext uri="{9D8B030D-6E8A-4147-A177-3AD203B41FA5}">
                      <a16:colId xmlns:a16="http://schemas.microsoft.com/office/drawing/2014/main" val="3051606152"/>
                    </a:ext>
                  </a:extLst>
                </a:gridCol>
              </a:tblGrid>
              <a:tr h="676381">
                <a:tc>
                  <a:txBody>
                    <a:bodyPr/>
                    <a:lstStyle/>
                    <a:p>
                      <a:endParaRPr kumimoji="1" lang="ja-JP" altLang="en-US" dirty="0">
                        <a:latin typeface="メイリオ" panose="020B0604030504040204" pitchFamily="50" charset="-128"/>
                        <a:ea typeface="メイリオ" panose="020B0604030504040204" pitchFamily="50" charset="-128"/>
                      </a:endParaRPr>
                    </a:p>
                  </a:txBody>
                  <a:tcPr marL="72000" marR="72000" marT="108000" marB="108000">
                    <a:noFill/>
                  </a:tcPr>
                </a:tc>
                <a:tc>
                  <a:txBody>
                    <a:bodyPr/>
                    <a:lstStyle/>
                    <a:p>
                      <a:pPr algn="ctr">
                        <a:lnSpc>
                          <a:spcPts val="1600"/>
                        </a:lnSpc>
                        <a:spcAft>
                          <a:spcPts val="0"/>
                        </a:spcAft>
                      </a:pP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108000" marB="108000" anchor="ctr">
                    <a:noFill/>
                  </a:tcPr>
                </a:tc>
                <a:tc>
                  <a:txBody>
                    <a:bodyPr/>
                    <a:lstStyle/>
                    <a:p>
                      <a:pPr algn="ctr">
                        <a:lnSpc>
                          <a:spcPts val="16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rPr>
                        <a:t>会議で出た意見</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108000" marB="108000" anchor="ctr">
                    <a:lnR w="38100" cap="flat" cmpd="sng" algn="ctr">
                      <a:noFill/>
                      <a:prstDash val="solid"/>
                      <a:round/>
                      <a:headEnd type="none" w="med" len="med"/>
                      <a:tailEnd type="none" w="med" len="med"/>
                    </a:lnR>
                  </a:tcPr>
                </a:tc>
                <a:tc>
                  <a:txBody>
                    <a:bodyPr/>
                    <a:lstStyle/>
                    <a:p>
                      <a:pPr algn="ctr">
                        <a:lnSpc>
                          <a:spcPts val="1600"/>
                        </a:lnSpc>
                        <a:spcAft>
                          <a:spcPts val="0"/>
                        </a:spcAft>
                      </a:pP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108000" marB="10800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lnSpc>
                          <a:spcPts val="16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rPr>
                        <a:t>自分や地域の強み、</a:t>
                      </a:r>
                      <a:endParaRPr lang="en-US" altLang="ja-JP" sz="1600" kern="100" dirty="0">
                        <a:solidFill>
                          <a:schemeClr val="tx1"/>
                        </a:solidFill>
                        <a:effectLst/>
                        <a:latin typeface="メイリオ" panose="020B0604030504040204" pitchFamily="50" charset="-128"/>
                        <a:ea typeface="メイリオ" panose="020B0604030504040204" pitchFamily="50" charset="-128"/>
                      </a:endParaRPr>
                    </a:p>
                    <a:p>
                      <a:pPr algn="ctr">
                        <a:lnSpc>
                          <a:spcPts val="16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rPr>
                        <a:t>できること他</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mpd="sng">
                      <a:noFill/>
                    </a:lnB>
                    <a:lnTlToBr w="12700" cmpd="sng">
                      <a:noFill/>
                      <a:prstDash val="solid"/>
                    </a:lnTlToBr>
                    <a:lnBlToTr w="12700" cmpd="sng">
                      <a:noFill/>
                      <a:prstDash val="solid"/>
                    </a:lnBlToTr>
                  </a:tcPr>
                </a:tc>
                <a:tc>
                  <a:txBody>
                    <a:bodyPr/>
                    <a:lstStyle/>
                    <a:p>
                      <a:pPr algn="ctr">
                        <a:lnSpc>
                          <a:spcPts val="1600"/>
                        </a:lnSpc>
                        <a:spcAft>
                          <a:spcPts val="0"/>
                        </a:spcAft>
                      </a:pP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lnSpc>
                          <a:spcPts val="16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rPr>
                        <a:t>目指す姿</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tcPr>
                </a:tc>
                <a:extLst>
                  <a:ext uri="{0D108BD9-81ED-4DB2-BD59-A6C34878D82A}">
                    <a16:rowId xmlns:a16="http://schemas.microsoft.com/office/drawing/2014/main" val="2729674793"/>
                  </a:ext>
                </a:extLst>
              </a:tr>
              <a:tr h="1664149">
                <a:tc>
                  <a:txBody>
                    <a:bodyPr/>
                    <a:lstStyle/>
                    <a:p>
                      <a:pPr algn="ctr"/>
                      <a:r>
                        <a:rPr kumimoji="1" lang="ja-JP" altLang="en-US" dirty="0">
                          <a:latin typeface="メイリオ" panose="020B0604030504040204" pitchFamily="50" charset="-128"/>
                          <a:ea typeface="メイリオ" panose="020B0604030504040204" pitchFamily="50" charset="-128"/>
                        </a:rPr>
                        <a:t>⑧</a:t>
                      </a:r>
                    </a:p>
                  </a:txBody>
                  <a:tcPr marL="108000" marR="108000" marT="144000" marB="144000" anchor="ctr">
                    <a:noFill/>
                  </a:tcPr>
                </a:tc>
                <a:tc>
                  <a:txBody>
                    <a:bodyPr/>
                    <a:lstStyle/>
                    <a:p>
                      <a:pPr marL="0" lvl="0" indent="0" algn="l">
                        <a:lnSpc>
                          <a:spcPts val="1600"/>
                        </a:lnSpc>
                        <a:spcAft>
                          <a:spcPts val="0"/>
                        </a:spcAft>
                        <a:buFont typeface="+mj-ea"/>
                        <a:buNone/>
                      </a:pP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44000" marB="144000" anchor="ctr">
                    <a:noFill/>
                  </a:tcPr>
                </a:tc>
                <a:tc>
                  <a:txBody>
                    <a:bodyPr/>
                    <a:lstStyle/>
                    <a:p>
                      <a:pPr marL="127000" indent="-127000" algn="just">
                        <a:lnSpc>
                          <a:spcPts val="1700"/>
                        </a:lnSpc>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・本人の意思決定が難しくても家族の意向だけにならないように</a:t>
                      </a:r>
                      <a:r>
                        <a:rPr 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する。</a:t>
                      </a:r>
                      <a:endParaRPr lang="en-US" alt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127000" indent="-127000" algn="just">
                        <a:lnSpc>
                          <a:spcPts val="1700"/>
                        </a:lnSpc>
                        <a:spcAft>
                          <a:spcPts val="0"/>
                        </a:spcAft>
                      </a:pPr>
                      <a:r>
                        <a:rPr lang="ja-JP" altLang="en-US"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相談支援だけが担うのがしんどい</a:t>
                      </a:r>
                      <a:r>
                        <a:rPr lang="ja-JP" altLang="en-US"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が、その一方で、</a:t>
                      </a:r>
                      <a:r>
                        <a:rPr 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家族支援することで本人と家族のニーズを</a:t>
                      </a:r>
                      <a:r>
                        <a:rPr lang="ja-JP" altLang="en-US"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拾えている。</a:t>
                      </a:r>
                      <a:endParaRPr 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700"/>
                        </a:lnSpc>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・本人目線の計画相談。</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44000" marB="144000" anchor="ctr">
                    <a:lnR w="38100" cap="flat" cmpd="sng" algn="ctr">
                      <a:noFill/>
                      <a:prstDash val="solid"/>
                      <a:round/>
                      <a:headEnd type="none" w="med" len="med"/>
                      <a:tailEnd type="none" w="med" len="med"/>
                    </a:lnR>
                  </a:tcPr>
                </a:tc>
                <a:tc>
                  <a:txBody>
                    <a:bodyPr/>
                    <a:lstStyle/>
                    <a:p>
                      <a:pPr marL="127000" indent="-127000" algn="just">
                        <a:lnSpc>
                          <a:spcPts val="1700"/>
                        </a:lnSpc>
                        <a:spcAft>
                          <a:spcPts val="0"/>
                        </a:spcAft>
                      </a:pPr>
                      <a:endParaRPr lang="ja-JP" sz="18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44000" marB="14400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marL="127000" indent="-127000" algn="just">
                        <a:lnSpc>
                          <a:spcPts val="1700"/>
                        </a:lnSpc>
                        <a:spcAft>
                          <a:spcPts val="0"/>
                        </a:spcAft>
                      </a:pPr>
                      <a:r>
                        <a:rPr lang="ja-JP"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・相談支援の仕組みとして、基幹</a:t>
                      </a:r>
                      <a:r>
                        <a:rPr lang="en-US"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のバックアップ体制がある。</a:t>
                      </a:r>
                      <a:endParaRPr lang="ja-JP" sz="16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27000" indent="-127000" algn="just">
                        <a:lnSpc>
                          <a:spcPts val="1700"/>
                        </a:lnSpc>
                        <a:spcAft>
                          <a:spcPts val="0"/>
                        </a:spcAft>
                      </a:pPr>
                      <a:r>
                        <a:rPr lang="ja-JP"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・本人が落ち着ける環境での支援を心掛け</a:t>
                      </a:r>
                      <a:r>
                        <a:rPr lang="ja-JP" altLang="en-US"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てい</a:t>
                      </a:r>
                      <a:r>
                        <a:rPr lang="ja-JP"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る。</a:t>
                      </a:r>
                      <a:endParaRPr lang="ja-JP" sz="16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44000" marB="144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tcPr>
                </a:tc>
                <a:tc>
                  <a:txBody>
                    <a:bodyPr/>
                    <a:lstStyle/>
                    <a:p>
                      <a:pPr marL="127000" indent="-127000" algn="just">
                        <a:lnSpc>
                          <a:spcPts val="1700"/>
                        </a:lnSpc>
                        <a:spcAft>
                          <a:spcPts val="0"/>
                        </a:spcAft>
                      </a:pPr>
                      <a:endParaRPr lang="ja-JP" sz="16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44000" marB="144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marL="88900" indent="-88900" algn="just">
                        <a:lnSpc>
                          <a:spcPts val="1700"/>
                        </a:lnSpc>
                        <a:spcAft>
                          <a:spcPts val="0"/>
                        </a:spcAft>
                      </a:pPr>
                      <a:r>
                        <a:rPr lang="ja-JP"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・本人の意思決定の支援のために本人が落ち着ける場が必要。</a:t>
                      </a:r>
                      <a:endParaRPr lang="ja-JP" sz="16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44000" marB="144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extLst>
                  <a:ext uri="{0D108BD9-81ED-4DB2-BD59-A6C34878D82A}">
                    <a16:rowId xmlns:a16="http://schemas.microsoft.com/office/drawing/2014/main" val="2193931198"/>
                  </a:ext>
                </a:extLst>
              </a:tr>
              <a:tr h="1387365">
                <a:tc>
                  <a:txBody>
                    <a:bodyPr/>
                    <a:lstStyle/>
                    <a:p>
                      <a:pPr algn="ctr"/>
                      <a:r>
                        <a:rPr kumimoji="1" lang="ja-JP" altLang="en-US" dirty="0">
                          <a:latin typeface="メイリオ" panose="020B0604030504040204" pitchFamily="50" charset="-128"/>
                          <a:ea typeface="メイリオ" panose="020B0604030504040204" pitchFamily="50" charset="-128"/>
                        </a:rPr>
                        <a:t>⑨</a:t>
                      </a:r>
                    </a:p>
                  </a:txBody>
                  <a:tcPr marL="72000" marR="72000" marT="108000" marB="108000" anchor="ctr">
                    <a:noFill/>
                  </a:tcPr>
                </a:tc>
                <a:tc>
                  <a:txBody>
                    <a:bodyPr/>
                    <a:lstStyle/>
                    <a:p>
                      <a:pPr marL="0" lvl="0" indent="0" algn="l">
                        <a:lnSpc>
                          <a:spcPts val="1600"/>
                        </a:lnSpc>
                        <a:spcAft>
                          <a:spcPts val="0"/>
                        </a:spcAft>
                        <a:buFont typeface="+mj-ea"/>
                        <a:buNone/>
                      </a:pP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75" marR="53975" marT="36195" marB="17780" anchor="ctr">
                    <a:noFill/>
                  </a:tcPr>
                </a:tc>
                <a:tc>
                  <a:txBody>
                    <a:bodyPr/>
                    <a:lstStyle/>
                    <a:p>
                      <a:pPr marL="127000" indent="-127000" algn="just">
                        <a:lnSpc>
                          <a:spcPts val="1700"/>
                        </a:lnSpc>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・視覚支援など</a:t>
                      </a:r>
                      <a:r>
                        <a:rPr lang="ja-JP" altLang="en-US"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物</a:t>
                      </a:r>
                      <a:r>
                        <a:rPr lang="ja-JP"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に</a:t>
                      </a:r>
                      <a:r>
                        <a:rPr lang="ja-JP" altLang="en-US"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頼り</a:t>
                      </a:r>
                      <a:r>
                        <a:rPr lang="ja-JP"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がちになっている。人との</a:t>
                      </a:r>
                      <a:r>
                        <a:rPr lang="ja-JP" altLang="en-US"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関わり</a:t>
                      </a:r>
                      <a:r>
                        <a:rPr lang="ja-JP"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を求める人もいる。</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76213" indent="-176213" algn="just">
                        <a:lnSpc>
                          <a:spcPts val="1700"/>
                        </a:lnSpc>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・支援者と本人の相性によるところがある。</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75" marR="53975" marT="36195" marB="17780" anchor="ctr">
                    <a:lnR w="38100" cap="flat" cmpd="sng" algn="ctr">
                      <a:noFill/>
                      <a:prstDash val="solid"/>
                      <a:round/>
                      <a:headEnd type="none" w="med" len="med"/>
                      <a:tailEnd type="none" w="med" len="med"/>
                    </a:lnR>
                  </a:tcPr>
                </a:tc>
                <a:tc>
                  <a:txBody>
                    <a:bodyPr/>
                    <a:lstStyle/>
                    <a:p>
                      <a:pPr algn="just">
                        <a:lnSpc>
                          <a:spcPts val="1700"/>
                        </a:lnSpc>
                        <a:spcAft>
                          <a:spcPts val="0"/>
                        </a:spcAft>
                      </a:pPr>
                      <a:endParaRPr lang="ja-JP" sz="18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75" marR="53975" marT="36195" marB="1778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just">
                        <a:lnSpc>
                          <a:spcPts val="1700"/>
                        </a:lnSpc>
                        <a:spcAft>
                          <a:spcPts val="0"/>
                        </a:spcAft>
                      </a:pPr>
                      <a:endParaRPr lang="ja-JP" sz="1600" i="0" u="sng"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75" marR="53975" marT="36195" marB="1778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just">
                        <a:lnSpc>
                          <a:spcPts val="1700"/>
                        </a:lnSpc>
                        <a:spcAft>
                          <a:spcPts val="0"/>
                        </a:spcAft>
                      </a:pPr>
                      <a:endParaRPr lang="ja-JP" sz="16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75" marR="53975" marT="36195" marB="1778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just">
                        <a:lnSpc>
                          <a:spcPts val="1700"/>
                        </a:lnSpc>
                        <a:spcAft>
                          <a:spcPts val="0"/>
                        </a:spcAft>
                      </a:pPr>
                      <a:endParaRPr lang="ja-JP" sz="1600" u="sng"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75" marR="53975" marT="36195" marB="1778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extLst>
                  <a:ext uri="{0D108BD9-81ED-4DB2-BD59-A6C34878D82A}">
                    <a16:rowId xmlns:a16="http://schemas.microsoft.com/office/drawing/2014/main" val="2205028350"/>
                  </a:ext>
                </a:extLst>
              </a:tr>
              <a:tr h="1604419">
                <a:tc>
                  <a:txBody>
                    <a:bodyPr/>
                    <a:lstStyle/>
                    <a:p>
                      <a:pPr algn="ctr"/>
                      <a:r>
                        <a:rPr kumimoji="1" lang="ja-JP" altLang="en-US" dirty="0">
                          <a:latin typeface="メイリオ" panose="020B0604030504040204" pitchFamily="50" charset="-128"/>
                          <a:ea typeface="メイリオ" panose="020B0604030504040204" pitchFamily="50" charset="-128"/>
                        </a:rPr>
                        <a:t>⑩</a:t>
                      </a:r>
                    </a:p>
                  </a:txBody>
                  <a:tcPr marL="72000" marR="72000" marT="108000" marB="108000" anchor="ctr">
                    <a:noFill/>
                  </a:tcPr>
                </a:tc>
                <a:tc>
                  <a:txBody>
                    <a:bodyPr/>
                    <a:lstStyle/>
                    <a:p>
                      <a:pPr marL="0" lvl="0" indent="0" algn="l">
                        <a:lnSpc>
                          <a:spcPts val="1600"/>
                        </a:lnSpc>
                        <a:spcAft>
                          <a:spcPts val="0"/>
                        </a:spcAft>
                        <a:buFont typeface="+mj-ea"/>
                        <a:buNone/>
                      </a:pP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75" marR="53975" marT="36195" marB="17780" anchor="ctr">
                    <a:noFill/>
                  </a:tcPr>
                </a:tc>
                <a:tc>
                  <a:txBody>
                    <a:bodyPr/>
                    <a:lstStyle/>
                    <a:p>
                      <a:pPr marL="127000" indent="-127000" algn="just">
                        <a:lnSpc>
                          <a:spcPts val="1700"/>
                        </a:lnSpc>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・家族の見立てと本人の状態像が違うことがある。</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27000" indent="-127000" algn="just">
                        <a:lnSpc>
                          <a:spcPts val="1700"/>
                        </a:lnSpc>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・本人が進級等する中で体制が変わり、状態が不安定になることがないよう、ライフステージを通して本人の見立てや支援方法を共有する。</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75" marR="53975" marT="36195" marB="17780" anchor="ctr">
                    <a:lnR w="38100" cap="flat" cmpd="sng" algn="ctr">
                      <a:noFill/>
                      <a:prstDash val="solid"/>
                      <a:round/>
                      <a:headEnd type="none" w="med" len="med"/>
                      <a:tailEnd type="none" w="med" len="med"/>
                    </a:lnR>
                  </a:tcPr>
                </a:tc>
                <a:tc>
                  <a:txBody>
                    <a:bodyPr/>
                    <a:lstStyle/>
                    <a:p>
                      <a:pPr marL="635" algn="just">
                        <a:lnSpc>
                          <a:spcPts val="1700"/>
                        </a:lnSpc>
                        <a:spcAft>
                          <a:spcPts val="0"/>
                        </a:spcAft>
                      </a:pPr>
                      <a:endParaRPr lang="ja-JP" sz="18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75" marR="53975" marT="36195" marB="1778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6213" indent="-176213" algn="just">
                        <a:lnSpc>
                          <a:spcPts val="1700"/>
                        </a:lnSpc>
                        <a:spcAft>
                          <a:spcPts val="0"/>
                        </a:spcAft>
                      </a:pPr>
                      <a:r>
                        <a:rPr lang="ja-JP"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・こういった課題を関係機関が検討する場がある。</a:t>
                      </a:r>
                      <a:endParaRPr lang="ja-JP" sz="16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76213" indent="-176213" algn="just">
                        <a:lnSpc>
                          <a:spcPts val="1700"/>
                        </a:lnSpc>
                        <a:spcAft>
                          <a:spcPts val="0"/>
                        </a:spcAft>
                      </a:pPr>
                      <a:r>
                        <a:rPr lang="ja-JP"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・本人のことを知り、目標をたてて支援している。</a:t>
                      </a:r>
                      <a:endParaRPr lang="ja-JP" sz="16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75" marR="53975" marT="36195" marB="1778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mpd="sng">
                      <a:noFill/>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635" algn="just">
                        <a:lnSpc>
                          <a:spcPts val="1700"/>
                        </a:lnSpc>
                        <a:spcAft>
                          <a:spcPts val="0"/>
                        </a:spcAft>
                      </a:pPr>
                      <a:endParaRPr lang="ja-JP" sz="16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75" marR="53975" marT="36195" marB="1778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6213" indent="-176213" algn="just">
                        <a:lnSpc>
                          <a:spcPts val="1700"/>
                        </a:lnSpc>
                        <a:spcAft>
                          <a:spcPts val="0"/>
                        </a:spcAft>
                      </a:pPr>
                      <a:r>
                        <a:rPr lang="ja-JP"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・本人や本人が落ち着ける環境</a:t>
                      </a:r>
                      <a:r>
                        <a:rPr lang="ja-JP" altLang="en-US"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等</a:t>
                      </a:r>
                      <a:r>
                        <a:rPr lang="ja-JP"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をアセスメントし、意思決定や地域生活支援につなげる</a:t>
                      </a:r>
                      <a:r>
                        <a:rPr lang="ja-JP" altLang="en-US" sz="1600" u="none"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6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75" marR="53975" marT="36195" marB="1778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B w="381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428013601"/>
                  </a:ext>
                </a:extLst>
              </a:tr>
            </a:tbl>
          </a:graphicData>
        </a:graphic>
      </p:graphicFrame>
      <p:sp>
        <p:nvSpPr>
          <p:cNvPr id="5" name="右矢印 4"/>
          <p:cNvSpPr/>
          <p:nvPr/>
        </p:nvSpPr>
        <p:spPr>
          <a:xfrm>
            <a:off x="5534508" y="2439004"/>
            <a:ext cx="417600" cy="277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右矢印 5"/>
          <p:cNvSpPr/>
          <p:nvPr/>
        </p:nvSpPr>
        <p:spPr>
          <a:xfrm>
            <a:off x="9391983" y="2439004"/>
            <a:ext cx="417601" cy="277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 name="スライド番号プレースホルダー 1">
            <a:extLst>
              <a:ext uri="{FF2B5EF4-FFF2-40B4-BE49-F238E27FC236}">
                <a16:creationId xmlns:a16="http://schemas.microsoft.com/office/drawing/2014/main" id="{4532A6A1-1EF1-4835-938F-ACBB44B659B9}"/>
              </a:ext>
            </a:extLst>
          </p:cNvPr>
          <p:cNvSpPr>
            <a:spLocks noGrp="1"/>
          </p:cNvSpPr>
          <p:nvPr>
            <p:ph type="sldNum" sz="quarter" idx="12"/>
          </p:nvPr>
        </p:nvSpPr>
        <p:spPr/>
        <p:txBody>
          <a:bodyPr/>
          <a:lstStyle/>
          <a:p>
            <a:fld id="{00F1EE46-AD38-4A5E-8693-988480611887}" type="slidenum">
              <a:rPr kumimoji="1" lang="ja-JP" altLang="en-US" smtClean="0"/>
              <a:t>12</a:t>
            </a:fld>
            <a:endParaRPr kumimoji="1" lang="ja-JP" altLang="en-US"/>
          </a:p>
        </p:txBody>
      </p:sp>
      <p:sp>
        <p:nvSpPr>
          <p:cNvPr id="8" name="四角形: 角度付き 7">
            <a:extLst>
              <a:ext uri="{FF2B5EF4-FFF2-40B4-BE49-F238E27FC236}">
                <a16:creationId xmlns:a16="http://schemas.microsoft.com/office/drawing/2014/main" id="{824A33AF-A74E-4E2F-8E9D-03F06054545C}"/>
              </a:ext>
            </a:extLst>
          </p:cNvPr>
          <p:cNvSpPr/>
          <p:nvPr/>
        </p:nvSpPr>
        <p:spPr>
          <a:xfrm>
            <a:off x="883145" y="5426869"/>
            <a:ext cx="1188000" cy="416209"/>
          </a:xfrm>
          <a:prstGeom prst="bevel">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lnSpc>
                <a:spcPts val="1200"/>
              </a:lnSpc>
            </a:pPr>
            <a:r>
              <a:rPr lang="ja-JP" altLang="ja-JP" sz="1400" b="1"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見立ての共有</a:t>
            </a:r>
            <a:endParaRPr lang="ja-JP" altLang="ja-JP" sz="14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9" name="四角形: 角度付き 8">
            <a:extLst>
              <a:ext uri="{FF2B5EF4-FFF2-40B4-BE49-F238E27FC236}">
                <a16:creationId xmlns:a16="http://schemas.microsoft.com/office/drawing/2014/main" id="{1B7B630F-9A24-406C-B0A3-E5D0A03699E0}"/>
              </a:ext>
            </a:extLst>
          </p:cNvPr>
          <p:cNvSpPr/>
          <p:nvPr/>
        </p:nvSpPr>
        <p:spPr>
          <a:xfrm>
            <a:off x="902585" y="2297310"/>
            <a:ext cx="1188000" cy="416209"/>
          </a:xfrm>
          <a:prstGeom prst="bevel">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lnSpc>
                <a:spcPts val="1200"/>
              </a:lnSpc>
            </a:pPr>
            <a:r>
              <a:rPr lang="ja-JP" altLang="ja-JP" sz="1400" b="1"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意思決定支援</a:t>
            </a:r>
            <a:endParaRPr lang="ja-JP" altLang="ja-JP" sz="14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0" name="四角形: 角度付き 9">
            <a:extLst>
              <a:ext uri="{FF2B5EF4-FFF2-40B4-BE49-F238E27FC236}">
                <a16:creationId xmlns:a16="http://schemas.microsoft.com/office/drawing/2014/main" id="{1083A72A-C983-4F89-B4BD-1564A55184AF}"/>
              </a:ext>
            </a:extLst>
          </p:cNvPr>
          <p:cNvSpPr/>
          <p:nvPr/>
        </p:nvSpPr>
        <p:spPr>
          <a:xfrm>
            <a:off x="883145" y="3738800"/>
            <a:ext cx="1188000" cy="684000"/>
          </a:xfrm>
          <a:prstGeom prst="bevel">
            <a:avLst>
              <a:gd name="adj" fmla="val 5906"/>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lnSpc>
                <a:spcPts val="1400"/>
              </a:lnSpc>
            </a:pPr>
            <a:r>
              <a:rPr lang="ja-JP" altLang="ja-JP" sz="1400" b="1" kern="100" dirty="0">
                <a:solidFill>
                  <a:srgbClr val="000000"/>
                </a:solidFill>
                <a:latin typeface="ＭＳ Ｐゴシック" panose="020B0600070205080204" pitchFamily="50" charset="-128"/>
                <a:ea typeface="ＭＳ Ｐゴシック" panose="020B0600070205080204" pitchFamily="50" charset="-128"/>
                <a:cs typeface="Times New Roman" panose="02020603050405020304" pitchFamily="18" charset="0"/>
              </a:rPr>
              <a:t>構造化など専門的支援の有効活用</a:t>
            </a:r>
            <a:endParaRPr lang="ja-JP"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12" name="タイトル 1">
            <a:extLst>
              <a:ext uri="{FF2B5EF4-FFF2-40B4-BE49-F238E27FC236}">
                <a16:creationId xmlns:a16="http://schemas.microsoft.com/office/drawing/2014/main" id="{83D7A003-E55D-4FDC-B944-91B133510C67}"/>
              </a:ext>
            </a:extLst>
          </p:cNvPr>
          <p:cNvSpPr>
            <a:spLocks noGrp="1"/>
          </p:cNvSpPr>
          <p:nvPr>
            <p:ph type="title"/>
          </p:nvPr>
        </p:nvSpPr>
        <p:spPr>
          <a:xfrm>
            <a:off x="419862" y="162583"/>
            <a:ext cx="11512694" cy="622059"/>
          </a:xfrm>
        </p:spPr>
        <p:txBody>
          <a:bodyPr>
            <a:noAutofit/>
          </a:bodyPr>
          <a:lstStyle/>
          <a:p>
            <a:r>
              <a:rPr lang="en-US" altLang="ja-JP" sz="2400" dirty="0">
                <a:latin typeface="HG丸ｺﾞｼｯｸM-PRO" panose="020F0600000000000000" pitchFamily="50" charset="-128"/>
                <a:ea typeface="HG丸ｺﾞｼｯｸM-PRO" panose="020F0600000000000000" pitchFamily="50" charset="-128"/>
              </a:rPr>
              <a:t>5.</a:t>
            </a:r>
            <a:r>
              <a:rPr lang="ja-JP" altLang="en-US" sz="2400" dirty="0">
                <a:latin typeface="HG丸ｺﾞｼｯｸM-PRO" panose="020F0600000000000000" pitchFamily="50" charset="-128"/>
                <a:ea typeface="HG丸ｺﾞｼｯｸM-PRO" panose="020F0600000000000000" pitchFamily="50" charset="-128"/>
              </a:rPr>
              <a:t>第</a:t>
            </a:r>
            <a:r>
              <a:rPr lang="en-US" altLang="ja-JP" sz="2400" dirty="0">
                <a:latin typeface="HG丸ｺﾞｼｯｸM-PRO" panose="020F0600000000000000" pitchFamily="50" charset="-128"/>
                <a:ea typeface="HG丸ｺﾞｼｯｸM-PRO" panose="020F0600000000000000" pitchFamily="50" charset="-128"/>
              </a:rPr>
              <a:t>1</a:t>
            </a:r>
            <a:r>
              <a:rPr lang="ja-JP" altLang="en-US" sz="2400" dirty="0">
                <a:latin typeface="HG丸ｺﾞｼｯｸM-PRO" panose="020F0600000000000000" pitchFamily="50" charset="-128"/>
                <a:ea typeface="HG丸ｺﾞｼｯｸM-PRO" panose="020F0600000000000000" pitchFamily="50" charset="-128"/>
              </a:rPr>
              <a:t>回会議まとめ　</a:t>
            </a:r>
            <a:r>
              <a:rPr lang="ja-JP" altLang="en-US" sz="1600" dirty="0">
                <a:latin typeface="HG丸ｺﾞｼｯｸM-PRO" panose="020F0600000000000000" pitchFamily="50" charset="-128"/>
                <a:ea typeface="HG丸ｺﾞｼｯｸM-PRO" panose="020F0600000000000000" pitchFamily="50" charset="-128"/>
              </a:rPr>
              <a:t>（自分や地域の強み、できること）</a:t>
            </a:r>
          </a:p>
        </p:txBody>
      </p:sp>
    </p:spTree>
    <p:extLst>
      <p:ext uri="{BB962C8B-B14F-4D97-AF65-F5344CB8AC3E}">
        <p14:creationId xmlns:p14="http://schemas.microsoft.com/office/powerpoint/2010/main" val="3420831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a:spLocks noGrp="1"/>
          </p:cNvSpPr>
          <p:nvPr>
            <p:ph type="title"/>
          </p:nvPr>
        </p:nvSpPr>
        <p:spPr>
          <a:xfrm>
            <a:off x="561473" y="628302"/>
            <a:ext cx="11475356" cy="1354077"/>
          </a:xfrm>
        </p:spPr>
        <p:txBody>
          <a:bodyPr>
            <a:noAutofit/>
          </a:bodyPr>
          <a:lstStyle/>
          <a:p>
            <a:r>
              <a:rPr lang="en-US" altLang="ja-JP" sz="2400" dirty="0">
                <a:latin typeface="HG丸ｺﾞｼｯｸM-PRO" panose="020F0600000000000000" pitchFamily="50" charset="-128"/>
                <a:ea typeface="HG丸ｺﾞｼｯｸM-PRO" panose="020F0600000000000000" pitchFamily="50" charset="-128"/>
              </a:rPr>
              <a:t>5.</a:t>
            </a:r>
            <a:r>
              <a:rPr lang="ja-JP" altLang="en-US" sz="2400" dirty="0">
                <a:latin typeface="HG丸ｺﾞｼｯｸM-PRO" panose="020F0600000000000000" pitchFamily="50" charset="-128"/>
                <a:ea typeface="HG丸ｺﾞｼｯｸM-PRO" panose="020F0600000000000000" pitchFamily="50" charset="-128"/>
              </a:rPr>
              <a:t>第１回会議まとめ（自分や地域の強み、できることの再整理）　</a:t>
            </a:r>
            <a:r>
              <a:rPr lang="en-US" altLang="ja-JP" sz="2400" dirty="0">
                <a:latin typeface="HG丸ｺﾞｼｯｸM-PRO" panose="020F0600000000000000" pitchFamily="50" charset="-128"/>
                <a:ea typeface="HG丸ｺﾞｼｯｸM-PRO" panose="020F0600000000000000" pitchFamily="50" charset="-128"/>
              </a:rPr>
              <a:t/>
            </a:r>
            <a:br>
              <a:rPr lang="en-US" altLang="ja-JP" sz="2400" dirty="0">
                <a:latin typeface="HG丸ｺﾞｼｯｸM-PRO" panose="020F0600000000000000" pitchFamily="50" charset="-128"/>
                <a:ea typeface="HG丸ｺﾞｼｯｸM-PRO" panose="020F0600000000000000" pitchFamily="50" charset="-128"/>
              </a:rPr>
            </a:br>
            <a:r>
              <a:rPr lang="en-US" altLang="ja-JP" sz="2400" dirty="0">
                <a:latin typeface="HG丸ｺﾞｼｯｸM-PRO" panose="020F0600000000000000" pitchFamily="50" charset="-128"/>
                <a:ea typeface="HG丸ｺﾞｼｯｸM-PRO" panose="020F0600000000000000" pitchFamily="50" charset="-128"/>
              </a:rPr>
              <a:t/>
            </a:r>
            <a:br>
              <a:rPr lang="en-US" altLang="ja-JP" sz="2400" dirty="0">
                <a:latin typeface="HG丸ｺﾞｼｯｸM-PRO" panose="020F0600000000000000" pitchFamily="50" charset="-128"/>
                <a:ea typeface="HG丸ｺﾞｼｯｸM-PRO" panose="020F0600000000000000" pitchFamily="50" charset="-128"/>
              </a:rPr>
            </a:br>
            <a:r>
              <a:rPr lang="ja-JP" altLang="en-US" sz="2400" dirty="0">
                <a:latin typeface="HG丸ｺﾞｼｯｸM-PRO" panose="020F0600000000000000" pitchFamily="50" charset="-128"/>
                <a:ea typeface="HG丸ｺﾞｼｯｸM-PRO" panose="020F0600000000000000" pitchFamily="50" charset="-128"/>
              </a:rPr>
              <a:t>　</a:t>
            </a:r>
            <a:r>
              <a:rPr lang="ja-JP" altLang="en-US" sz="1800" dirty="0">
                <a:latin typeface="HG丸ｺﾞｼｯｸM-PRO" panose="020F0600000000000000" pitchFamily="50" charset="-128"/>
                <a:ea typeface="HG丸ｺﾞｼｯｸM-PRO" panose="020F0600000000000000" pitchFamily="50" charset="-128"/>
              </a:rPr>
              <a:t>令和元年度第１回会議での強みに関する意見及び第１回検討会で十分な検討が難しかった項目を踏まえて、第２回会議においてまとめ、仕組みづくりの検討を行うとともに、ワークショップの実施について検討。</a:t>
            </a:r>
          </a:p>
        </p:txBody>
      </p:sp>
      <p:sp>
        <p:nvSpPr>
          <p:cNvPr id="2" name="スライド番号プレースホルダー 1">
            <a:extLst>
              <a:ext uri="{FF2B5EF4-FFF2-40B4-BE49-F238E27FC236}">
                <a16:creationId xmlns:a16="http://schemas.microsoft.com/office/drawing/2014/main" id="{4532A6A1-1EF1-4835-938F-ACBB44B659B9}"/>
              </a:ext>
            </a:extLst>
          </p:cNvPr>
          <p:cNvSpPr>
            <a:spLocks noGrp="1"/>
          </p:cNvSpPr>
          <p:nvPr>
            <p:ph type="sldNum" sz="quarter" idx="12"/>
          </p:nvPr>
        </p:nvSpPr>
        <p:spPr/>
        <p:txBody>
          <a:bodyPr/>
          <a:lstStyle/>
          <a:p>
            <a:fld id="{00F1EE46-AD38-4A5E-8693-988480611887}" type="slidenum">
              <a:rPr kumimoji="1" lang="ja-JP" altLang="en-US" smtClean="0"/>
              <a:t>13</a:t>
            </a:fld>
            <a:endParaRPr kumimoji="1" lang="ja-JP" altLang="en-US"/>
          </a:p>
        </p:txBody>
      </p:sp>
      <p:sp>
        <p:nvSpPr>
          <p:cNvPr id="3" name="テキスト ボックス 2">
            <a:extLst>
              <a:ext uri="{FF2B5EF4-FFF2-40B4-BE49-F238E27FC236}">
                <a16:creationId xmlns:a16="http://schemas.microsoft.com/office/drawing/2014/main" id="{97B5EED9-F844-43D4-8FC4-9EAEF344411F}"/>
              </a:ext>
            </a:extLst>
          </p:cNvPr>
          <p:cNvSpPr txBox="1"/>
          <p:nvPr/>
        </p:nvSpPr>
        <p:spPr>
          <a:xfrm>
            <a:off x="1530580" y="2167362"/>
            <a:ext cx="10091651" cy="4247317"/>
          </a:xfrm>
          <a:prstGeom prst="rect">
            <a:avLst/>
          </a:prstGeom>
          <a:solidFill>
            <a:srgbClr val="92D050">
              <a:alpha val="50000"/>
            </a:srgbClr>
          </a:solidFill>
        </p:spPr>
        <p:txBody>
          <a:bodyPr wrap="square" rtlCol="0">
            <a:spAutoFit/>
          </a:bodyPr>
          <a:lstStyle/>
          <a:p>
            <a:r>
              <a:rPr lang="ja-JP" altLang="en-US" dirty="0"/>
              <a:t>豊中市の強み、課題を再度整理したところ、以下のような強みが挙げられた。</a:t>
            </a:r>
            <a:endParaRPr lang="en-US" altLang="ja-JP" dirty="0"/>
          </a:p>
          <a:p>
            <a:r>
              <a:rPr lang="ja-JP" altLang="en-US" dirty="0"/>
              <a:t>＜強み＞</a:t>
            </a:r>
            <a:endParaRPr lang="en-US" altLang="ja-JP" dirty="0"/>
          </a:p>
          <a:p>
            <a:r>
              <a:rPr lang="ja-JP" altLang="en-US" dirty="0"/>
              <a:t>・自立支援協議会、基幹相談支援センター等が確立しており、</a:t>
            </a:r>
            <a:endParaRPr lang="en-US" altLang="ja-JP" dirty="0"/>
          </a:p>
          <a:p>
            <a:r>
              <a:rPr lang="ja-JP" altLang="en-US" dirty="0"/>
              <a:t>　検討できる場、地域のネットワークを構築できる土壌がある。</a:t>
            </a:r>
            <a:endParaRPr lang="en-US" altLang="ja-JP" dirty="0"/>
          </a:p>
          <a:p>
            <a:endParaRPr lang="en-US" altLang="ja-JP" dirty="0"/>
          </a:p>
          <a:p>
            <a:r>
              <a:rPr lang="ja-JP" altLang="en-US" dirty="0"/>
              <a:t>＜課題＞</a:t>
            </a:r>
            <a:endParaRPr lang="en-US" altLang="ja-JP" dirty="0"/>
          </a:p>
          <a:p>
            <a:r>
              <a:rPr lang="ja-JP" altLang="en-US" dirty="0"/>
              <a:t>・一方で、意見が出なかった等の項目について、検討する必要がある。</a:t>
            </a:r>
            <a:endParaRPr lang="en-US" altLang="ja-JP" dirty="0"/>
          </a:p>
          <a:p>
            <a:r>
              <a:rPr lang="ja-JP" altLang="en-US" dirty="0"/>
              <a:t>　支援方法の理解が十分に周知されていない。　　</a:t>
            </a:r>
            <a:endParaRPr lang="en-US" altLang="ja-JP" dirty="0"/>
          </a:p>
          <a:p>
            <a:r>
              <a:rPr lang="ja-JP" altLang="en-US" dirty="0"/>
              <a:t>　家族を支える仕組みづくりが必要。</a:t>
            </a:r>
            <a:endParaRPr lang="en-US" altLang="ja-JP" dirty="0"/>
          </a:p>
          <a:p>
            <a:endParaRPr lang="en-US" altLang="ja-JP" dirty="0"/>
          </a:p>
          <a:p>
            <a:r>
              <a:rPr lang="ja-JP" altLang="en-US" dirty="0"/>
              <a:t>以上から、今回のワークショップのテーマとして</a:t>
            </a:r>
            <a:endParaRPr lang="en-US" altLang="ja-JP" dirty="0"/>
          </a:p>
          <a:p>
            <a:r>
              <a:rPr lang="ja-JP" altLang="en-US" dirty="0"/>
              <a:t>・アセスメントや支援立案の流れを学習する。（講義）</a:t>
            </a:r>
            <a:endParaRPr lang="en-US" altLang="ja-JP" dirty="0"/>
          </a:p>
          <a:p>
            <a:r>
              <a:rPr lang="ja-JP" altLang="en-US" dirty="0"/>
              <a:t>・地域課題を支援者で改めて話し合う。（演習）</a:t>
            </a:r>
            <a:endParaRPr lang="en-US" altLang="ja-JP" dirty="0"/>
          </a:p>
          <a:p>
            <a:r>
              <a:rPr lang="ja-JP" altLang="en-US" dirty="0"/>
              <a:t>　　　　　　　　　　　　　　　　　　　　　　ことに決定した。</a:t>
            </a:r>
            <a:endParaRPr lang="en-US" altLang="ja-JP" dirty="0"/>
          </a:p>
          <a:p>
            <a:endParaRPr lang="en-US" altLang="ja-JP" dirty="0"/>
          </a:p>
        </p:txBody>
      </p:sp>
    </p:spTree>
    <p:extLst>
      <p:ext uri="{BB962C8B-B14F-4D97-AF65-F5344CB8AC3E}">
        <p14:creationId xmlns:p14="http://schemas.microsoft.com/office/powerpoint/2010/main" val="296609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8257" y="0"/>
            <a:ext cx="10515600" cy="909004"/>
          </a:xfrm>
        </p:spPr>
        <p:txBody>
          <a:bodyPr>
            <a:normAutofit/>
          </a:bodyPr>
          <a:lstStyle/>
          <a:p>
            <a:r>
              <a:rPr lang="en-US" altLang="ja-JP" sz="2400" dirty="0">
                <a:latin typeface="HG丸ｺﾞｼｯｸM-PRO" panose="020F0600000000000000" pitchFamily="50" charset="-128"/>
                <a:ea typeface="HG丸ｺﾞｼｯｸM-PRO" panose="020F0600000000000000" pitchFamily="50" charset="-128"/>
              </a:rPr>
              <a:t>6</a:t>
            </a:r>
            <a:r>
              <a:rPr kumimoji="1" lang="en-US" altLang="ja-JP" sz="2400" dirty="0">
                <a:latin typeface="HG丸ｺﾞｼｯｸM-PRO" panose="020F0600000000000000" pitchFamily="50" charset="-128"/>
                <a:ea typeface="HG丸ｺﾞｼｯｸM-PRO" panose="020F0600000000000000" pitchFamily="50" charset="-128"/>
              </a:rPr>
              <a:t>.</a:t>
            </a:r>
            <a:r>
              <a:rPr kumimoji="1" lang="ja-JP" altLang="en-US" sz="2400" dirty="0">
                <a:latin typeface="HG丸ｺﾞｼｯｸM-PRO" panose="020F0600000000000000" pitchFamily="50" charset="-128"/>
                <a:ea typeface="HG丸ｺﾞｼｯｸM-PRO" panose="020F0600000000000000" pitchFamily="50" charset="-128"/>
              </a:rPr>
              <a:t>ワークショップ</a:t>
            </a:r>
            <a:r>
              <a:rPr lang="ja-JP" altLang="en-US" sz="2400" dirty="0">
                <a:latin typeface="HG丸ｺﾞｼｯｸM-PRO" panose="020F0600000000000000" pitchFamily="50" charset="-128"/>
                <a:ea typeface="HG丸ｺﾞｼｯｸM-PRO" panose="020F0600000000000000" pitchFamily="50" charset="-128"/>
              </a:rPr>
              <a:t>について</a:t>
            </a:r>
            <a:r>
              <a:rPr kumimoji="1" lang="en-US" altLang="ja-JP" sz="2400" dirty="0">
                <a:latin typeface="HG丸ｺﾞｼｯｸM-PRO" panose="020F0600000000000000" pitchFamily="50" charset="-128"/>
                <a:ea typeface="HG丸ｺﾞｼｯｸM-PRO" panose="020F0600000000000000" pitchFamily="50" charset="-128"/>
              </a:rPr>
              <a:t/>
            </a:r>
            <a:br>
              <a:rPr kumimoji="1" lang="en-US" altLang="ja-JP" sz="2400" dirty="0">
                <a:latin typeface="HG丸ｺﾞｼｯｸM-PRO" panose="020F0600000000000000" pitchFamily="50" charset="-128"/>
                <a:ea typeface="HG丸ｺﾞｼｯｸM-PRO" panose="020F0600000000000000" pitchFamily="50" charset="-128"/>
              </a:rPr>
            </a:br>
            <a:r>
              <a:rPr kumimoji="1" lang="ja-JP" altLang="en-US" sz="2400" dirty="0">
                <a:latin typeface="HG丸ｺﾞｼｯｸM-PRO" panose="020F0600000000000000" pitchFamily="50" charset="-128"/>
                <a:ea typeface="HG丸ｺﾞｼｯｸM-PRO" panose="020F0600000000000000" pitchFamily="50" charset="-128"/>
              </a:rPr>
              <a:t>　　　　　　</a:t>
            </a:r>
            <a:endParaRPr kumimoji="1" lang="ja-JP" altLang="en-US" sz="24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97FBB0FB-213D-454E-A9D7-3F4F4199152C}" type="slidenum">
              <a:rPr kumimoji="1" lang="ja-JP" altLang="en-US" smtClean="0"/>
              <a:t>14</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1474355213"/>
              </p:ext>
            </p:extLst>
          </p:nvPr>
        </p:nvGraphicFramePr>
        <p:xfrm>
          <a:off x="783467" y="2512665"/>
          <a:ext cx="9903124" cy="4122929"/>
        </p:xfrm>
        <a:graphic>
          <a:graphicData uri="http://schemas.openxmlformats.org/drawingml/2006/table">
            <a:tbl>
              <a:tblPr firstRow="1" bandRow="1">
                <a:tableStyleId>{ED083AE6-46FA-4A59-8FB0-9F97EB10719F}</a:tableStyleId>
              </a:tblPr>
              <a:tblGrid>
                <a:gridCol w="1940329">
                  <a:extLst>
                    <a:ext uri="{9D8B030D-6E8A-4147-A177-3AD203B41FA5}">
                      <a16:colId xmlns:a16="http://schemas.microsoft.com/office/drawing/2014/main" val="4106036551"/>
                    </a:ext>
                  </a:extLst>
                </a:gridCol>
                <a:gridCol w="7962795">
                  <a:extLst>
                    <a:ext uri="{9D8B030D-6E8A-4147-A177-3AD203B41FA5}">
                      <a16:colId xmlns:a16="http://schemas.microsoft.com/office/drawing/2014/main" val="2280663751"/>
                    </a:ext>
                  </a:extLst>
                </a:gridCol>
              </a:tblGrid>
              <a:tr h="1056074">
                <a:tc>
                  <a:txBody>
                    <a:bodyPr/>
                    <a:lstStyle/>
                    <a:p>
                      <a:r>
                        <a:rPr kumimoji="1" lang="ja-JP" altLang="en-US" sz="2000" b="1" dirty="0">
                          <a:latin typeface="UD デジタル 教科書体 N-B" panose="02020700000000000000" pitchFamily="17" charset="-128"/>
                          <a:ea typeface="UD デジタル 教科書体 N-B" panose="02020700000000000000" pitchFamily="17" charset="-128"/>
                        </a:rPr>
                        <a:t>●目的</a:t>
                      </a:r>
                    </a:p>
                  </a:txBody>
                  <a:tcPr marL="108000" marR="108000" marT="72000" marB="72000"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　</a:t>
                      </a:r>
                      <a:r>
                        <a:rPr kumimoji="1" lang="ja-JP" altLang="en-US" b="0" dirty="0">
                          <a:latin typeface="メイリオ" panose="020B0604030504040204" pitchFamily="50" charset="-128"/>
                          <a:ea typeface="メイリオ" panose="020B0604030504040204" pitchFamily="50" charset="-128"/>
                        </a:rPr>
                        <a:t>アセスメントや地域課題の協議をツールを用いて実践し、今後の活用につなげる。また、市内の障がい者支援施設を見学し連携につなげる。</a:t>
                      </a:r>
                    </a:p>
                  </a:txBody>
                  <a:tcPr marL="108000" marR="108000" marT="72000" marB="7200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27821573"/>
                  </a:ext>
                </a:extLst>
              </a:tr>
              <a:tr h="517085">
                <a:tc>
                  <a:txBody>
                    <a:bodyPr/>
                    <a:lstStyle/>
                    <a:p>
                      <a:r>
                        <a:rPr kumimoji="1" lang="ja-JP" altLang="en-US" sz="2000" b="1" dirty="0">
                          <a:latin typeface="UD デジタル 教科書体 N-B" panose="02020700000000000000" pitchFamily="17" charset="-128"/>
                          <a:ea typeface="UD デジタル 教科書体 N-B" panose="02020700000000000000" pitchFamily="17" charset="-128"/>
                        </a:rPr>
                        <a:t>●対象者</a:t>
                      </a:r>
                    </a:p>
                  </a:txBody>
                  <a:tcPr marL="108000" marR="108000" marT="72000" marB="72000">
                    <a:lnT w="12700" cap="flat" cmpd="sng" algn="ctr">
                      <a:solidFill>
                        <a:schemeClr val="tx1"/>
                      </a:solidFill>
                      <a:prstDash val="solid"/>
                      <a:round/>
                      <a:headEnd type="none" w="med" len="med"/>
                      <a:tailEnd type="none" w="med" len="med"/>
                    </a:lnT>
                    <a:solidFill>
                      <a:schemeClr val="accent4">
                        <a:lumMod val="60000"/>
                        <a:lumOff val="4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　市、基幹相談支援センター、市内の主たる事業者等</a:t>
                      </a:r>
                    </a:p>
                  </a:txBody>
                  <a:tcPr marL="108000" marR="108000" marT="72000" marB="7200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36535548"/>
                  </a:ext>
                </a:extLst>
              </a:tr>
              <a:tr h="517085">
                <a:tc>
                  <a:txBody>
                    <a:bodyPr/>
                    <a:lstStyle/>
                    <a:p>
                      <a:r>
                        <a:rPr kumimoji="1" lang="ja-JP" altLang="en-US" sz="2000" b="1" dirty="0">
                          <a:latin typeface="UD デジタル 教科書体 N-B" panose="02020700000000000000" pitchFamily="17" charset="-128"/>
                          <a:ea typeface="UD デジタル 教科書体 N-B" panose="02020700000000000000" pitchFamily="17" charset="-128"/>
                        </a:rPr>
                        <a:t>●実施日時　</a:t>
                      </a:r>
                    </a:p>
                  </a:txBody>
                  <a:tcPr marL="108000" marR="108000" marT="72000" marB="72000">
                    <a:solidFill>
                      <a:schemeClr val="accent4">
                        <a:lumMod val="60000"/>
                        <a:lumOff val="4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　令和２年２月</a:t>
                      </a:r>
                      <a:r>
                        <a:rPr kumimoji="1" lang="en-US" altLang="ja-JP" dirty="0">
                          <a:latin typeface="メイリオ" panose="020B0604030504040204" pitchFamily="50" charset="-128"/>
                          <a:ea typeface="メイリオ" panose="020B0604030504040204" pitchFamily="50" charset="-128"/>
                        </a:rPr>
                        <a:t>10</a:t>
                      </a:r>
                      <a:r>
                        <a:rPr kumimoji="1" lang="ja-JP" altLang="en-US" dirty="0">
                          <a:latin typeface="メイリオ" panose="020B0604030504040204" pitchFamily="50" charset="-128"/>
                          <a:ea typeface="メイリオ" panose="020B0604030504040204" pitchFamily="50" charset="-128"/>
                        </a:rPr>
                        <a:t>日（月）午後２時から午後５時まで</a:t>
                      </a:r>
                    </a:p>
                  </a:txBody>
                  <a:tcPr marL="108000" marR="108000" marT="72000" marB="72000"/>
                </a:tc>
                <a:extLst>
                  <a:ext uri="{0D108BD9-81ED-4DB2-BD59-A6C34878D82A}">
                    <a16:rowId xmlns:a16="http://schemas.microsoft.com/office/drawing/2014/main" val="3648432202"/>
                  </a:ext>
                </a:extLst>
              </a:tr>
              <a:tr h="517085">
                <a:tc>
                  <a:txBody>
                    <a:bodyPr/>
                    <a:lstStyle/>
                    <a:p>
                      <a:r>
                        <a:rPr kumimoji="1" lang="ja-JP" altLang="en-US" sz="2000" b="1" dirty="0">
                          <a:latin typeface="UD デジタル 教科書体 N-B" panose="02020700000000000000" pitchFamily="17" charset="-128"/>
                          <a:ea typeface="UD デジタル 教科書体 N-B" panose="02020700000000000000" pitchFamily="17" charset="-128"/>
                        </a:rPr>
                        <a:t>●参加者数</a:t>
                      </a:r>
                    </a:p>
                  </a:txBody>
                  <a:tcPr marL="108000" marR="108000" marT="72000" marB="72000">
                    <a:solidFill>
                      <a:schemeClr val="accent4">
                        <a:lumMod val="60000"/>
                        <a:lumOff val="4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　</a:t>
                      </a:r>
                      <a:r>
                        <a:rPr kumimoji="1" lang="en-US" altLang="ja-JP" dirty="0">
                          <a:latin typeface="メイリオ" panose="020B0604030504040204" pitchFamily="50" charset="-128"/>
                          <a:ea typeface="メイリオ" panose="020B0604030504040204" pitchFamily="50" charset="-128"/>
                        </a:rPr>
                        <a:t>11</a:t>
                      </a:r>
                      <a:r>
                        <a:rPr kumimoji="1" lang="ja-JP" altLang="en-US" dirty="0">
                          <a:latin typeface="メイリオ" panose="020B0604030504040204" pitchFamily="50" charset="-128"/>
                          <a:ea typeface="メイリオ" panose="020B0604030504040204" pitchFamily="50" charset="-128"/>
                        </a:rPr>
                        <a:t>名</a:t>
                      </a:r>
                    </a:p>
                  </a:txBody>
                  <a:tcPr marL="108000" marR="108000" marT="72000" marB="72000"/>
                </a:tc>
                <a:extLst>
                  <a:ext uri="{0D108BD9-81ED-4DB2-BD59-A6C34878D82A}">
                    <a16:rowId xmlns:a16="http://schemas.microsoft.com/office/drawing/2014/main" val="3334700540"/>
                  </a:ext>
                </a:extLst>
              </a:tr>
              <a:tr h="1418918">
                <a:tc>
                  <a:txBody>
                    <a:bodyPr/>
                    <a:lstStyle/>
                    <a:p>
                      <a:r>
                        <a:rPr kumimoji="1" lang="ja-JP" altLang="en-US" sz="2000" b="1" dirty="0">
                          <a:latin typeface="UD デジタル 教科書体 N-B" panose="02020700000000000000" pitchFamily="17" charset="-128"/>
                          <a:ea typeface="UD デジタル 教科書体 N-B" panose="02020700000000000000" pitchFamily="17" charset="-128"/>
                        </a:rPr>
                        <a:t>●内容</a:t>
                      </a:r>
                    </a:p>
                  </a:txBody>
                  <a:tcPr marL="108000" marR="108000" marT="72000" marB="72000">
                    <a:solidFill>
                      <a:schemeClr val="accent4">
                        <a:lumMod val="60000"/>
                        <a:lumOff val="4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・強度行動障がいの状態を示す方のアセスメントから具体的支援の立案へ</a:t>
                      </a:r>
                    </a:p>
                    <a:p>
                      <a:r>
                        <a:rPr kumimoji="1" lang="ja-JP" altLang="en-US" dirty="0">
                          <a:latin typeface="メイリオ" panose="020B0604030504040204" pitchFamily="50" charset="-128"/>
                          <a:ea typeface="メイリオ" panose="020B0604030504040204" pitchFamily="50" charset="-128"/>
                        </a:rPr>
                        <a:t>　　豊中市事例について～氷山モデルと４つのプロセスの作成</a:t>
                      </a:r>
                    </a:p>
                    <a:p>
                      <a:r>
                        <a:rPr kumimoji="1" lang="ja-JP" altLang="en-US" dirty="0">
                          <a:latin typeface="メイリオ" panose="020B0604030504040204" pitchFamily="50" charset="-128"/>
                          <a:ea typeface="メイリオ" panose="020B0604030504040204" pitchFamily="50" charset="-128"/>
                        </a:rPr>
                        <a:t>・豊中市事例から見える地域課題について</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a:t>
                      </a:r>
                      <a:r>
                        <a:rPr kumimoji="1" lang="ja-JP" altLang="en-US" dirty="0">
                          <a:solidFill>
                            <a:schemeClr val="tx1"/>
                          </a:solidFill>
                          <a:latin typeface="メイリオ" panose="020B0604030504040204" pitchFamily="50" charset="-128"/>
                          <a:ea typeface="メイリオ" panose="020B0604030504040204" pitchFamily="50" charset="-128"/>
                        </a:rPr>
                        <a:t>（ワールドカフェ方式でグループワークを実施）</a:t>
                      </a:r>
                    </a:p>
                    <a:p>
                      <a:r>
                        <a:rPr kumimoji="1" lang="ja-JP" altLang="en-US" dirty="0">
                          <a:latin typeface="メイリオ" panose="020B0604030504040204" pitchFamily="50" charset="-128"/>
                          <a:ea typeface="メイリオ" panose="020B0604030504040204" pitchFamily="50" charset="-128"/>
                        </a:rPr>
                        <a:t>・障がい者支援施設みずほおおぞらの見学</a:t>
                      </a:r>
                    </a:p>
                  </a:txBody>
                  <a:tcPr marL="108000" marR="108000" marT="72000" marB="72000"/>
                </a:tc>
                <a:extLst>
                  <a:ext uri="{0D108BD9-81ED-4DB2-BD59-A6C34878D82A}">
                    <a16:rowId xmlns:a16="http://schemas.microsoft.com/office/drawing/2014/main" val="1212437157"/>
                  </a:ext>
                </a:extLst>
              </a:tr>
            </a:tbl>
          </a:graphicData>
        </a:graphic>
      </p:graphicFrame>
      <p:sp>
        <p:nvSpPr>
          <p:cNvPr id="6" name="下矢印 5">
            <a:extLst>
              <a:ext uri="{FF2B5EF4-FFF2-40B4-BE49-F238E27FC236}">
                <a16:creationId xmlns:a16="http://schemas.microsoft.com/office/drawing/2014/main" id="{669AAFD6-528D-4790-9AAE-1A0C04963E1E}"/>
              </a:ext>
            </a:extLst>
          </p:cNvPr>
          <p:cNvSpPr/>
          <p:nvPr/>
        </p:nvSpPr>
        <p:spPr>
          <a:xfrm>
            <a:off x="1778770" y="909004"/>
            <a:ext cx="7912517" cy="1517780"/>
          </a:xfrm>
          <a:prstGeom prst="downArrow">
            <a:avLst>
              <a:gd name="adj1" fmla="val 73530"/>
              <a:gd name="adj2" fmla="val 43939"/>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400" dirty="0">
                <a:solidFill>
                  <a:schemeClr val="tx1"/>
                </a:solidFill>
                <a:latin typeface="UD デジタル 教科書体 N-B" panose="02020700000000000000" pitchFamily="17" charset="-128"/>
                <a:ea typeface="UD デジタル 教科書体 N-B" panose="02020700000000000000" pitchFamily="17" charset="-128"/>
              </a:rPr>
              <a:t>「①アセスメントから支援立案」、</a:t>
            </a:r>
            <a:endParaRPr kumimoji="1" lang="en-US" altLang="ja-JP" sz="2400" dirty="0">
              <a:solidFill>
                <a:schemeClr val="tx1"/>
              </a:solidFill>
              <a:latin typeface="UD デジタル 教科書体 N-B" panose="02020700000000000000" pitchFamily="17" charset="-128"/>
              <a:ea typeface="UD デジタル 教科書体 N-B" panose="02020700000000000000" pitchFamily="17" charset="-128"/>
            </a:endParaRPr>
          </a:p>
          <a:p>
            <a:pPr algn="ctr"/>
            <a:r>
              <a:rPr kumimoji="1" lang="ja-JP" altLang="en-US" sz="2400" dirty="0">
                <a:solidFill>
                  <a:schemeClr val="tx1"/>
                </a:solidFill>
                <a:latin typeface="UD デジタル 教科書体 N-B" panose="02020700000000000000" pitchFamily="17" charset="-128"/>
                <a:ea typeface="UD デジタル 教科書体 N-B" panose="02020700000000000000" pitchFamily="17" charset="-128"/>
              </a:rPr>
              <a:t>「②地域課題</a:t>
            </a:r>
            <a:r>
              <a:rPr kumimoji="1" lang="ja-JP" altLang="en-US" sz="2400" dirty="0">
                <a:latin typeface="UD デジタル 教科書体 N-B" panose="02020700000000000000" pitchFamily="17" charset="-128"/>
                <a:ea typeface="UD デジタル 教科書体 N-B" panose="02020700000000000000" pitchFamily="17" charset="-128"/>
              </a:rPr>
              <a:t>の協議」</a:t>
            </a:r>
            <a:endParaRPr kumimoji="1" lang="en-US" altLang="ja-JP" sz="2400" dirty="0">
              <a:latin typeface="UD デジタル 教科書体 N-B" panose="02020700000000000000" pitchFamily="17" charset="-128"/>
              <a:ea typeface="UD デジタル 教科書体 N-B" panose="02020700000000000000" pitchFamily="17" charset="-128"/>
            </a:endParaRPr>
          </a:p>
          <a:p>
            <a:pPr algn="ctr"/>
            <a:r>
              <a:rPr kumimoji="1" lang="ja-JP" altLang="en-US" sz="2400" dirty="0">
                <a:latin typeface="UD デジタル 教科書体 N-B" panose="02020700000000000000" pitchFamily="17" charset="-128"/>
                <a:ea typeface="UD デジタル 教科書体 N-B" panose="02020700000000000000" pitchFamily="17" charset="-128"/>
              </a:rPr>
              <a:t>についての手法</a:t>
            </a:r>
            <a:r>
              <a:rPr kumimoji="1" lang="ja-JP" altLang="en-US" sz="2400" dirty="0">
                <a:latin typeface="メイリオ" panose="020B0604030504040204" pitchFamily="50" charset="-128"/>
                <a:ea typeface="メイリオ" panose="020B0604030504040204" pitchFamily="50" charset="-128"/>
              </a:rPr>
              <a:t>を実践</a:t>
            </a:r>
          </a:p>
        </p:txBody>
      </p:sp>
    </p:spTree>
    <p:extLst>
      <p:ext uri="{BB962C8B-B14F-4D97-AF65-F5344CB8AC3E}">
        <p14:creationId xmlns:p14="http://schemas.microsoft.com/office/powerpoint/2010/main" val="38879484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7FBB0FB-213D-454E-A9D7-3F4F4199152C}" type="slidenum">
              <a:rPr kumimoji="1" lang="ja-JP" altLang="en-US" smtClean="0"/>
              <a:t>15</a:t>
            </a:fld>
            <a:endParaRPr kumimoji="1" lang="ja-JP" altLang="en-US" dirty="0"/>
          </a:p>
        </p:txBody>
      </p:sp>
      <p:sp>
        <p:nvSpPr>
          <p:cNvPr id="5" name="タイトル 1"/>
          <p:cNvSpPr txBox="1">
            <a:spLocks/>
          </p:cNvSpPr>
          <p:nvPr/>
        </p:nvSpPr>
        <p:spPr>
          <a:xfrm>
            <a:off x="323902" y="250238"/>
            <a:ext cx="11459456" cy="3753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dirty="0">
                <a:latin typeface="HG丸ｺﾞｼｯｸM-PRO" panose="020F0600000000000000" pitchFamily="50" charset="-128"/>
                <a:ea typeface="HG丸ｺﾞｼｯｸM-PRO" panose="020F0600000000000000" pitchFamily="50" charset="-128"/>
              </a:rPr>
              <a:t>7.</a:t>
            </a:r>
            <a:r>
              <a:rPr lang="ja-JP" altLang="en-US" sz="2400" dirty="0">
                <a:latin typeface="HG丸ｺﾞｼｯｸM-PRO" panose="020F0600000000000000" pitchFamily="50" charset="-128"/>
                <a:ea typeface="HG丸ｺﾞｼｯｸM-PRO" panose="020F0600000000000000" pitchFamily="50" charset="-128"/>
              </a:rPr>
              <a:t>ワークショップ①</a:t>
            </a:r>
            <a:r>
              <a:rPr lang="ja-JP" altLang="en-US" sz="1400" dirty="0">
                <a:latin typeface="HG丸ｺﾞｼｯｸM-PRO" panose="020F0600000000000000" pitchFamily="50" charset="-128"/>
                <a:ea typeface="HG丸ｺﾞｼｯｸM-PRO" panose="020F0600000000000000" pitchFamily="50" charset="-128"/>
              </a:rPr>
              <a:t>＜アセスメントから支援の立案まで＞</a:t>
            </a:r>
          </a:p>
        </p:txBody>
      </p:sp>
      <p:sp>
        <p:nvSpPr>
          <p:cNvPr id="8" name="角丸四角形 7"/>
          <p:cNvSpPr/>
          <p:nvPr/>
        </p:nvSpPr>
        <p:spPr>
          <a:xfrm>
            <a:off x="483076" y="1080017"/>
            <a:ext cx="10870726" cy="2179259"/>
          </a:xfrm>
          <a:prstGeom prst="roundRect">
            <a:avLst>
              <a:gd name="adj" fmla="val 12338"/>
            </a:avLst>
          </a:prstGeom>
          <a:ln>
            <a:solidFill>
              <a:schemeClr val="accent2">
                <a:lumMod val="75000"/>
              </a:schemeClr>
            </a:solidFill>
          </a:ln>
        </p:spPr>
        <p:style>
          <a:lnRef idx="2">
            <a:schemeClr val="accent4"/>
          </a:lnRef>
          <a:fillRef idx="1">
            <a:schemeClr val="lt1"/>
          </a:fillRef>
          <a:effectRef idx="0">
            <a:schemeClr val="accent4"/>
          </a:effectRef>
          <a:fontRef idx="minor">
            <a:schemeClr val="dk1"/>
          </a:fontRef>
        </p:style>
        <p:txBody>
          <a:bodyPr tIns="360000" bIns="360000" rtlCol="0" anchor="t" anchorCtr="0"/>
          <a:lstStyle/>
          <a:p>
            <a:pPr marL="276225" indent="-276225">
              <a:buNone/>
            </a:pPr>
            <a:r>
              <a:rPr lang="ja-JP" altLang="en-US" dirty="0">
                <a:solidFill>
                  <a:schemeClr val="tx1"/>
                </a:solidFill>
                <a:latin typeface="メイリオ" panose="020B0604030504040204" pitchFamily="50" charset="-128"/>
                <a:ea typeface="メイリオ" panose="020B0604030504040204" pitchFamily="50" charset="-128"/>
              </a:rPr>
              <a:t>・自閉症の障がい特性について理解する。</a:t>
            </a:r>
            <a:endParaRPr lang="en-US" altLang="ja-JP" dirty="0">
              <a:solidFill>
                <a:schemeClr val="tx1"/>
              </a:solidFill>
              <a:latin typeface="メイリオ" panose="020B0604030504040204" pitchFamily="50" charset="-128"/>
              <a:ea typeface="メイリオ" panose="020B0604030504040204" pitchFamily="50" charset="-128"/>
            </a:endParaRPr>
          </a:p>
          <a:p>
            <a:pPr marL="276225" indent="-276225">
              <a:buNone/>
            </a:pPr>
            <a:r>
              <a:rPr kumimoji="1" lang="ja-JP" altLang="en-US" dirty="0">
                <a:solidFill>
                  <a:schemeClr val="tx1"/>
                </a:solidFill>
                <a:latin typeface="メイリオ" panose="020B0604030504040204" pitchFamily="50" charset="-128"/>
                <a:ea typeface="メイリオ" panose="020B0604030504040204" pitchFamily="50" charset="-128"/>
              </a:rPr>
              <a:t>・アセスメント</a:t>
            </a:r>
            <a:r>
              <a:rPr lang="ja-JP" altLang="en-US" dirty="0">
                <a:solidFill>
                  <a:schemeClr val="tx1"/>
                </a:solidFill>
                <a:latin typeface="メイリオ" panose="020B0604030504040204" pitchFamily="50" charset="-128"/>
                <a:ea typeface="メイリオ" panose="020B0604030504040204" pitchFamily="50" charset="-128"/>
              </a:rPr>
              <a:t>する。</a:t>
            </a:r>
            <a:r>
              <a:rPr kumimoji="1" lang="ja-JP" altLang="en-US" dirty="0">
                <a:solidFill>
                  <a:schemeClr val="tx1"/>
                </a:solidFill>
                <a:latin typeface="メイリオ" panose="020B0604030504040204" pitchFamily="50" charset="-128"/>
                <a:ea typeface="メイリオ" panose="020B0604030504040204" pitchFamily="50" charset="-128"/>
              </a:rPr>
              <a:t>　</a:t>
            </a:r>
            <a:r>
              <a:rPr kumimoji="1" lang="ja-JP" altLang="en-US" sz="1200" dirty="0">
                <a:solidFill>
                  <a:schemeClr val="tx1"/>
                </a:solidFill>
                <a:latin typeface="メイリオ" panose="020B0604030504040204" pitchFamily="50" charset="-128"/>
                <a:ea typeface="メイリオ" panose="020B0604030504040204" pitchFamily="50" charset="-128"/>
              </a:rPr>
              <a:t>アセスメントシート（参考）等を活用して情報を整理。</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marL="276225" indent="-276225">
              <a:buNone/>
            </a:pPr>
            <a:r>
              <a:rPr lang="ja-JP" altLang="en-US" sz="1200" dirty="0">
                <a:solidFill>
                  <a:schemeClr val="tx1"/>
                </a:solidFill>
                <a:latin typeface="メイリオ" panose="020B0604030504040204" pitchFamily="50" charset="-128"/>
                <a:ea typeface="メイリオ" panose="020B0604030504040204" pitchFamily="50" charset="-128"/>
              </a:rPr>
              <a:t>　　　</a:t>
            </a:r>
            <a:endParaRPr lang="en-US" altLang="ja-JP" sz="1200" dirty="0">
              <a:solidFill>
                <a:schemeClr val="tx1"/>
              </a:solidFill>
              <a:latin typeface="メイリオ" panose="020B0604030504040204" pitchFamily="50" charset="-128"/>
              <a:ea typeface="メイリオ" panose="020B0604030504040204" pitchFamily="50" charset="-128"/>
            </a:endParaRPr>
          </a:p>
          <a:p>
            <a:pPr marL="276225" indent="-276225">
              <a:buNone/>
            </a:pPr>
            <a:r>
              <a:rPr kumimoji="1" lang="ja-JP" altLang="en-US" sz="1200" dirty="0">
                <a:solidFill>
                  <a:schemeClr val="tx1"/>
                </a:solidFill>
                <a:latin typeface="メイリオ" panose="020B0604030504040204" pitchFamily="50" charset="-128"/>
                <a:ea typeface="メイリオ" panose="020B0604030504040204" pitchFamily="50" charset="-128"/>
              </a:rPr>
              <a:t>　　　　　　　　</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marL="276225" indent="-276225">
              <a:buNone/>
            </a:pPr>
            <a:r>
              <a:rPr kumimoji="1" lang="ja-JP" altLang="en-US" sz="1200" dirty="0">
                <a:solidFill>
                  <a:schemeClr val="tx1"/>
                </a:solidFill>
                <a:latin typeface="メイリオ" panose="020B0604030504040204" pitchFamily="50" charset="-128"/>
                <a:ea typeface="メイリオ" panose="020B0604030504040204" pitchFamily="50" charset="-128"/>
              </a:rPr>
              <a:t>　　　　　　　　　　　　　　　　　　　　　　</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marL="276225" indent="-276225">
              <a:buNone/>
            </a:pPr>
            <a:r>
              <a:rPr lang="ja-JP" altLang="en-US" dirty="0">
                <a:solidFill>
                  <a:schemeClr val="tx1"/>
                </a:solidFill>
                <a:latin typeface="メイリオ" panose="020B0604030504040204" pitchFamily="50" charset="-128"/>
                <a:ea typeface="メイリオ" panose="020B0604030504040204" pitchFamily="50" charset="-128"/>
              </a:rPr>
              <a:t>・</a:t>
            </a:r>
            <a:r>
              <a:rPr lang="ja-JP" altLang="en-US" b="1" dirty="0">
                <a:solidFill>
                  <a:schemeClr val="tx1"/>
                </a:solidFill>
                <a:latin typeface="メイリオ" panose="020B0604030504040204" pitchFamily="50" charset="-128"/>
                <a:ea typeface="メイリオ" panose="020B0604030504040204" pitchFamily="50" charset="-128"/>
              </a:rPr>
              <a:t>氷山モデルで支援を考える。</a:t>
            </a:r>
            <a:r>
              <a:rPr lang="ja-JP" altLang="en-US" sz="1200" b="1" dirty="0">
                <a:solidFill>
                  <a:schemeClr val="tx1"/>
                </a:solidFill>
                <a:latin typeface="メイリオ" panose="020B0604030504040204" pitchFamily="50" charset="-128"/>
                <a:ea typeface="メイリオ" panose="020B0604030504040204" pitchFamily="50" charset="-128"/>
              </a:rPr>
              <a:t>（参考：氷山モデルシート）を活用して、</a:t>
            </a:r>
            <a:r>
              <a:rPr kumimoji="1" lang="ja-JP" altLang="en-US" sz="1200" dirty="0">
                <a:solidFill>
                  <a:schemeClr val="tx1"/>
                </a:solidFill>
                <a:latin typeface="メイリオ" panose="020B0604030504040204" pitchFamily="50" charset="-128"/>
                <a:ea typeface="メイリオ" panose="020B0604030504040204" pitchFamily="50" charset="-128"/>
              </a:rPr>
              <a:t>行動の背景を整理し、支援プランを立案する。</a:t>
            </a:r>
            <a:endParaRPr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6" name="メモ 5"/>
          <p:cNvSpPr/>
          <p:nvPr/>
        </p:nvSpPr>
        <p:spPr>
          <a:xfrm>
            <a:off x="483076" y="756036"/>
            <a:ext cx="4416725" cy="468915"/>
          </a:xfrm>
          <a:prstGeom prst="foldedCorner">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400" dirty="0">
                <a:latin typeface="メイリオ" panose="020B0604030504040204" pitchFamily="50" charset="-128"/>
                <a:ea typeface="メイリオ" panose="020B0604030504040204" pitchFamily="50" charset="-128"/>
              </a:rPr>
              <a:t>アセスメントから支援の立案</a:t>
            </a:r>
          </a:p>
        </p:txBody>
      </p:sp>
      <p:sp>
        <p:nvSpPr>
          <p:cNvPr id="44" name="角丸四角形 43"/>
          <p:cNvSpPr/>
          <p:nvPr/>
        </p:nvSpPr>
        <p:spPr>
          <a:xfrm>
            <a:off x="2020996" y="3436028"/>
            <a:ext cx="7794885" cy="28851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ja-JP" altLang="en-US" sz="2000" b="1" dirty="0">
                <a:latin typeface="UD デジタル 教科書体 N-R" panose="02020400000000000000" pitchFamily="17" charset="-128"/>
                <a:ea typeface="UD デジタル 教科書体 N-R" panose="02020400000000000000" pitchFamily="17" charset="-128"/>
              </a:rPr>
              <a:t>☛見えてきたこと</a:t>
            </a:r>
            <a:endParaRPr lang="en-US" altLang="ja-JP" sz="2000" b="1" dirty="0">
              <a:latin typeface="UD デジタル 教科書体 N-R" panose="02020400000000000000" pitchFamily="17" charset="-128"/>
              <a:ea typeface="UD デジタル 教科書体 N-R" panose="02020400000000000000" pitchFamily="17" charset="-128"/>
            </a:endParaRPr>
          </a:p>
          <a:p>
            <a:pPr marL="85725" indent="-85725"/>
            <a:r>
              <a:rPr lang="ja-JP" altLang="en-US" dirty="0">
                <a:latin typeface="メイリオ" panose="020B0604030504040204" pitchFamily="50" charset="-128"/>
                <a:ea typeface="メイリオ" panose="020B0604030504040204" pitchFamily="50" charset="-128"/>
              </a:rPr>
              <a:t>・多角的な視点で本人の特性を考え支援方法を考える必要がある。</a:t>
            </a:r>
            <a:endParaRPr lang="en-US" altLang="ja-JP" dirty="0">
              <a:latin typeface="メイリオ" panose="020B0604030504040204" pitchFamily="50" charset="-128"/>
              <a:ea typeface="メイリオ" panose="020B0604030504040204" pitchFamily="50" charset="-128"/>
            </a:endParaRPr>
          </a:p>
          <a:p>
            <a:pPr marL="173038" indent="-173038"/>
            <a:r>
              <a:rPr lang="ja-JP" altLang="en-US" dirty="0">
                <a:latin typeface="メイリオ" panose="020B0604030504040204" pitchFamily="50" charset="-128"/>
                <a:ea typeface="メイリオ" panose="020B0604030504040204" pitchFamily="50" charset="-128"/>
              </a:rPr>
              <a:t>・組織全体で共通意識をもって取り組む必要がある。</a:t>
            </a:r>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◆専門性を高める研修の受講</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◆支援者間、支援機関間の連携　</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◆第三者によるコンサルテーションの活用　などの促進</a:t>
            </a:r>
            <a:endParaRPr lang="en-US" altLang="ja-JP" dirty="0">
              <a:latin typeface="メイリオ" panose="020B0604030504040204" pitchFamily="50" charset="-128"/>
              <a:ea typeface="メイリオ" panose="020B0604030504040204" pitchFamily="50" charset="-128"/>
            </a:endParaRPr>
          </a:p>
        </p:txBody>
      </p:sp>
      <p:sp>
        <p:nvSpPr>
          <p:cNvPr id="51" name="右矢印 50"/>
          <p:cNvSpPr/>
          <p:nvPr/>
        </p:nvSpPr>
        <p:spPr>
          <a:xfrm rot="5400000">
            <a:off x="5533891" y="4522753"/>
            <a:ext cx="327788" cy="7116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矢印: 下 2">
            <a:extLst>
              <a:ext uri="{FF2B5EF4-FFF2-40B4-BE49-F238E27FC236}">
                <a16:creationId xmlns:a16="http://schemas.microsoft.com/office/drawing/2014/main" id="{6219FEF3-FCB2-4DD4-AECC-4DE9F507D28C}"/>
              </a:ext>
            </a:extLst>
          </p:cNvPr>
          <p:cNvSpPr/>
          <p:nvPr/>
        </p:nvSpPr>
        <p:spPr>
          <a:xfrm>
            <a:off x="5508887" y="2187741"/>
            <a:ext cx="449063" cy="25620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97992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F36BCB-A581-4585-A481-811B10E2E8D3}"/>
              </a:ext>
            </a:extLst>
          </p:cNvPr>
          <p:cNvSpPr>
            <a:spLocks noGrp="1"/>
          </p:cNvSpPr>
          <p:nvPr>
            <p:ph type="title"/>
          </p:nvPr>
        </p:nvSpPr>
        <p:spPr>
          <a:xfrm>
            <a:off x="260084" y="80518"/>
            <a:ext cx="3823741" cy="457200"/>
          </a:xfrm>
        </p:spPr>
        <p:txBody>
          <a:bodyPr>
            <a:normAutofit/>
          </a:bodyPr>
          <a:lstStyle/>
          <a:p>
            <a:r>
              <a:rPr kumimoji="1" lang="ja-JP" altLang="en-US" sz="1800" dirty="0"/>
              <a:t>（参考）アセスメントシート①</a:t>
            </a:r>
          </a:p>
        </p:txBody>
      </p:sp>
      <p:sp>
        <p:nvSpPr>
          <p:cNvPr id="4" name="スライド番号プレースホルダー 3">
            <a:extLst>
              <a:ext uri="{FF2B5EF4-FFF2-40B4-BE49-F238E27FC236}">
                <a16:creationId xmlns:a16="http://schemas.microsoft.com/office/drawing/2014/main" id="{54F530B9-2F22-47A8-B3C2-10D640D765B6}"/>
              </a:ext>
            </a:extLst>
          </p:cNvPr>
          <p:cNvSpPr>
            <a:spLocks noGrp="1"/>
          </p:cNvSpPr>
          <p:nvPr>
            <p:ph type="sldNum" sz="quarter" idx="12"/>
          </p:nvPr>
        </p:nvSpPr>
        <p:spPr/>
        <p:txBody>
          <a:bodyPr/>
          <a:lstStyle/>
          <a:p>
            <a:fld id="{97FBB0FB-213D-454E-A9D7-3F4F4199152C}" type="slidenum">
              <a:rPr kumimoji="1" lang="ja-JP" altLang="en-US" smtClean="0"/>
              <a:t>16</a:t>
            </a:fld>
            <a:endParaRPr kumimoji="1" lang="ja-JP" altLang="en-US"/>
          </a:p>
        </p:txBody>
      </p:sp>
      <p:sp>
        <p:nvSpPr>
          <p:cNvPr id="8" name="テキスト ボックス 4">
            <a:extLst>
              <a:ext uri="{FF2B5EF4-FFF2-40B4-BE49-F238E27FC236}">
                <a16:creationId xmlns:a16="http://schemas.microsoft.com/office/drawing/2014/main" id="{1C19CBCD-2CDB-4559-BB37-0AB3D7574F25}"/>
              </a:ext>
            </a:extLst>
          </p:cNvPr>
          <p:cNvSpPr txBox="1"/>
          <p:nvPr/>
        </p:nvSpPr>
        <p:spPr>
          <a:xfrm>
            <a:off x="9315450" y="9567863"/>
            <a:ext cx="1143000" cy="27622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ja-JP" sz="800" kern="100">
                <a:effectLst/>
                <a:ea typeface="HG丸ｺﾞｼｯｸM-PRO" panose="020F0600000000000000" pitchFamily="50" charset="-128"/>
                <a:cs typeface="Times New Roman" panose="02020603050405020304" pitchFamily="18" charset="0"/>
              </a:rPr>
              <a:t>該当するものを囲む</a:t>
            </a:r>
            <a:endParaRPr lang="ja-JP" sz="1050" kern="100">
              <a:effectLst/>
              <a:ea typeface="ＭＳ 明朝" panose="02020609040205080304" pitchFamily="17" charset="-128"/>
              <a:cs typeface="Times New Roman" panose="02020603050405020304" pitchFamily="18" charset="0"/>
            </a:endParaRPr>
          </a:p>
        </p:txBody>
      </p:sp>
      <p:cxnSp>
        <p:nvCxnSpPr>
          <p:cNvPr id="9" name="直線矢印コネクタ 8">
            <a:extLst>
              <a:ext uri="{FF2B5EF4-FFF2-40B4-BE49-F238E27FC236}">
                <a16:creationId xmlns:a16="http://schemas.microsoft.com/office/drawing/2014/main" id="{B7899AC6-A439-486E-97A4-B1245E4E86B7}"/>
              </a:ext>
            </a:extLst>
          </p:cNvPr>
          <p:cNvCxnSpPr/>
          <p:nvPr/>
        </p:nvCxnSpPr>
        <p:spPr>
          <a:xfrm flipH="1">
            <a:off x="8867775" y="9844088"/>
            <a:ext cx="400050" cy="17145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aphicFrame>
        <p:nvGraphicFramePr>
          <p:cNvPr id="7" name="コンテンツ プレースホルダー 6">
            <a:extLst>
              <a:ext uri="{FF2B5EF4-FFF2-40B4-BE49-F238E27FC236}">
                <a16:creationId xmlns:a16="http://schemas.microsoft.com/office/drawing/2014/main" id="{E5C47E7B-683D-41C1-ACEE-223CDAE5F5C2}"/>
              </a:ext>
            </a:extLst>
          </p:cNvPr>
          <p:cNvGraphicFramePr>
            <a:graphicFrameLocks noGrp="1"/>
          </p:cNvGraphicFramePr>
          <p:nvPr>
            <p:ph idx="1"/>
            <p:extLst>
              <p:ext uri="{D42A27DB-BD31-4B8C-83A1-F6EECF244321}">
                <p14:modId xmlns:p14="http://schemas.microsoft.com/office/powerpoint/2010/main" val="657914560"/>
              </p:ext>
            </p:extLst>
          </p:nvPr>
        </p:nvGraphicFramePr>
        <p:xfrm>
          <a:off x="123512" y="1116432"/>
          <a:ext cx="5440338" cy="2504024"/>
        </p:xfrm>
        <a:graphic>
          <a:graphicData uri="http://schemas.openxmlformats.org/drawingml/2006/table">
            <a:tbl>
              <a:tblPr/>
              <a:tblGrid>
                <a:gridCol w="859873">
                  <a:extLst>
                    <a:ext uri="{9D8B030D-6E8A-4147-A177-3AD203B41FA5}">
                      <a16:colId xmlns:a16="http://schemas.microsoft.com/office/drawing/2014/main" val="780397165"/>
                    </a:ext>
                  </a:extLst>
                </a:gridCol>
                <a:gridCol w="1161408">
                  <a:extLst>
                    <a:ext uri="{9D8B030D-6E8A-4147-A177-3AD203B41FA5}">
                      <a16:colId xmlns:a16="http://schemas.microsoft.com/office/drawing/2014/main" val="301575108"/>
                    </a:ext>
                  </a:extLst>
                </a:gridCol>
                <a:gridCol w="975848">
                  <a:extLst>
                    <a:ext uri="{9D8B030D-6E8A-4147-A177-3AD203B41FA5}">
                      <a16:colId xmlns:a16="http://schemas.microsoft.com/office/drawing/2014/main" val="425728658"/>
                    </a:ext>
                  </a:extLst>
                </a:gridCol>
                <a:gridCol w="599205">
                  <a:extLst>
                    <a:ext uri="{9D8B030D-6E8A-4147-A177-3AD203B41FA5}">
                      <a16:colId xmlns:a16="http://schemas.microsoft.com/office/drawing/2014/main" val="557510456"/>
                    </a:ext>
                  </a:extLst>
                </a:gridCol>
                <a:gridCol w="679283">
                  <a:extLst>
                    <a:ext uri="{9D8B030D-6E8A-4147-A177-3AD203B41FA5}">
                      <a16:colId xmlns:a16="http://schemas.microsoft.com/office/drawing/2014/main" val="432058130"/>
                    </a:ext>
                  </a:extLst>
                </a:gridCol>
                <a:gridCol w="1164721">
                  <a:extLst>
                    <a:ext uri="{9D8B030D-6E8A-4147-A177-3AD203B41FA5}">
                      <a16:colId xmlns:a16="http://schemas.microsoft.com/office/drawing/2014/main" val="1463890132"/>
                    </a:ext>
                  </a:extLst>
                </a:gridCol>
              </a:tblGrid>
              <a:tr h="209966">
                <a:tc>
                  <a:txBody>
                    <a:bodyPr/>
                    <a:lstStyle/>
                    <a:p>
                      <a:pPr algn="ctr"/>
                      <a:r>
                        <a:rPr lang="ja-JP" sz="1050" kern="0">
                          <a:effectLst/>
                          <a:latin typeface="Century" panose="02040604050505020304" pitchFamily="18" charset="0"/>
                          <a:ea typeface="HG丸ｺﾞｼｯｸM-PRO" panose="020F0600000000000000" pitchFamily="50" charset="-128"/>
                          <a:cs typeface="Times New Roman" panose="02020603050405020304" pitchFamily="18" charset="0"/>
                        </a:rPr>
                        <a:t>療育手帳</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1050" kern="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1050" kern="0">
                          <a:effectLst/>
                          <a:latin typeface="Century" panose="02040604050505020304" pitchFamily="18" charset="0"/>
                          <a:ea typeface="HG丸ｺﾞｼｯｸM-PRO" panose="020F0600000000000000" pitchFamily="50" charset="-128"/>
                          <a:cs typeface="Times New Roman" panose="02020603050405020304" pitchFamily="18" charset="0"/>
                        </a:rPr>
                        <a:t>障がい支援区分</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US" sz="1050" kern="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1050" kern="0">
                          <a:effectLst/>
                          <a:latin typeface="Century" panose="02040604050505020304" pitchFamily="18" charset="0"/>
                          <a:ea typeface="HG丸ｺﾞｼｯｸM-PRO" panose="020F0600000000000000" pitchFamily="50" charset="-128"/>
                          <a:cs typeface="Times New Roman" panose="02020603050405020304" pitchFamily="18" charset="0"/>
                        </a:rPr>
                        <a:t>重度加算</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1050" kern="0">
                          <a:effectLst/>
                          <a:latin typeface="Century" panose="02040604050505020304" pitchFamily="18" charset="0"/>
                          <a:ea typeface="HG丸ｺﾞｼｯｸM-PRO" panose="020F0600000000000000" pitchFamily="50" charset="-128"/>
                          <a:cs typeface="Times New Roman" panose="02020603050405020304" pitchFamily="18" charset="0"/>
                        </a:rPr>
                        <a:t>あり　・　なし</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4033351"/>
                  </a:ext>
                </a:extLst>
              </a:tr>
              <a:tr h="439477">
                <a:tc>
                  <a:txBody>
                    <a:bodyPr/>
                    <a:lstStyle/>
                    <a:p>
                      <a:pPr algn="ctr">
                        <a:lnSpc>
                          <a:spcPct val="250000"/>
                        </a:lnSpc>
                      </a:pPr>
                      <a:r>
                        <a:rPr lang="ja-JP" sz="1000" kern="0">
                          <a:effectLst/>
                          <a:latin typeface="Century" panose="02040604050505020304" pitchFamily="18" charset="0"/>
                          <a:ea typeface="HG丸ｺﾞｼｯｸM-PRO" panose="020F0600000000000000" pitchFamily="50" charset="-128"/>
                          <a:cs typeface="Times New Roman" panose="02020603050405020304" pitchFamily="18" charset="0"/>
                        </a:rPr>
                        <a:t>診断名</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l">
                        <a:lnSpc>
                          <a:spcPct val="150000"/>
                        </a:lnSpc>
                      </a:pPr>
                      <a:r>
                        <a:rPr lang="en-US" sz="1050" kern="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13768508"/>
                  </a:ext>
                </a:extLst>
              </a:tr>
              <a:tr h="586342">
                <a:tc gridSpan="6">
                  <a:txBody>
                    <a:bodyPr/>
                    <a:lstStyle/>
                    <a:p>
                      <a:pPr algn="just"/>
                      <a:r>
                        <a:rPr lang="ja-JP" sz="1000" kern="100">
                          <a:effectLst/>
                          <a:latin typeface="Century" panose="02040604050505020304" pitchFamily="18" charset="0"/>
                          <a:ea typeface="HG丸ｺﾞｼｯｸM-PRO" panose="020F0600000000000000" pitchFamily="50" charset="-128"/>
                          <a:cs typeface="Times New Roman" panose="02020603050405020304" pitchFamily="18" charset="0"/>
                        </a:rPr>
                        <a:t>＜行動障がい得点＞</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1050" kern="10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85089941"/>
                  </a:ext>
                </a:extLst>
              </a:tr>
              <a:tr h="552837">
                <a:tc gridSpan="6">
                  <a:txBody>
                    <a:bodyPr/>
                    <a:lstStyle/>
                    <a:p>
                      <a:pPr algn="just"/>
                      <a:r>
                        <a:rPr lang="ja-JP" sz="1050" kern="100">
                          <a:effectLst/>
                          <a:latin typeface="Century" panose="02040604050505020304" pitchFamily="18" charset="0"/>
                          <a:ea typeface="HG丸ｺﾞｼｯｸM-PRO" panose="020F0600000000000000" pitchFamily="50" charset="-128"/>
                          <a:cs typeface="Times New Roman" panose="02020603050405020304" pitchFamily="18" charset="0"/>
                        </a:rPr>
                        <a:t>＜行動特徴＞</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90167878"/>
                  </a:ext>
                </a:extLst>
              </a:tr>
              <a:tr h="605328">
                <a:tc gridSpan="6">
                  <a:txBody>
                    <a:bodyPr/>
                    <a:lstStyle/>
                    <a:p>
                      <a:pPr algn="just"/>
                      <a:r>
                        <a:rPr lang="ja-JP" sz="1050" kern="100" dirty="0">
                          <a:effectLst/>
                          <a:latin typeface="Century" panose="02040604050505020304" pitchFamily="18" charset="0"/>
                          <a:ea typeface="HG丸ｺﾞｼｯｸM-PRO" panose="020F0600000000000000" pitchFamily="50" charset="-128"/>
                          <a:cs typeface="Times New Roman" panose="02020603050405020304" pitchFamily="18" charset="0"/>
                        </a:rPr>
                        <a:t>＜課題となっている行動　１～３つ程度＞</a:t>
                      </a:r>
                      <a:r>
                        <a:rPr lang="en-US" sz="900" i="1" kern="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72891205"/>
                  </a:ext>
                </a:extLst>
              </a:tr>
            </a:tbl>
          </a:graphicData>
        </a:graphic>
      </p:graphicFrame>
      <p:graphicFrame>
        <p:nvGraphicFramePr>
          <p:cNvPr id="10" name="表 9">
            <a:extLst>
              <a:ext uri="{FF2B5EF4-FFF2-40B4-BE49-F238E27FC236}">
                <a16:creationId xmlns:a16="http://schemas.microsoft.com/office/drawing/2014/main" id="{D0B50A41-86D4-4C55-842B-422CEBB499B9}"/>
              </a:ext>
            </a:extLst>
          </p:cNvPr>
          <p:cNvGraphicFramePr>
            <a:graphicFrameLocks noGrp="1"/>
          </p:cNvGraphicFramePr>
          <p:nvPr>
            <p:extLst>
              <p:ext uri="{D42A27DB-BD31-4B8C-83A1-F6EECF244321}">
                <p14:modId xmlns:p14="http://schemas.microsoft.com/office/powerpoint/2010/main" val="1781398470"/>
              </p:ext>
            </p:extLst>
          </p:nvPr>
        </p:nvGraphicFramePr>
        <p:xfrm>
          <a:off x="136004" y="4306526"/>
          <a:ext cx="5440338" cy="2194983"/>
        </p:xfrm>
        <a:graphic>
          <a:graphicData uri="http://schemas.openxmlformats.org/drawingml/2006/table">
            <a:tbl>
              <a:tblPr/>
              <a:tblGrid>
                <a:gridCol w="5440338">
                  <a:extLst>
                    <a:ext uri="{9D8B030D-6E8A-4147-A177-3AD203B41FA5}">
                      <a16:colId xmlns:a16="http://schemas.microsoft.com/office/drawing/2014/main" val="759593638"/>
                    </a:ext>
                  </a:extLst>
                </a:gridCol>
              </a:tblGrid>
              <a:tr h="576401">
                <a:tc>
                  <a:txBody>
                    <a:bodyPr/>
                    <a:lstStyle/>
                    <a:p>
                      <a:pPr marL="36195" algn="just"/>
                      <a:r>
                        <a:rPr lang="ja-JP" sz="1050" b="1" kern="100" dirty="0">
                          <a:effectLst/>
                          <a:latin typeface="Century" panose="02040604050505020304" pitchFamily="18" charset="0"/>
                          <a:ea typeface="HG丸ｺﾞｼｯｸM-PRO" panose="020F0600000000000000" pitchFamily="50" charset="-128"/>
                          <a:cs typeface="Times New Roman" panose="02020603050405020304" pitchFamily="18" charset="0"/>
                        </a:rPr>
                        <a:t>食事　</a:t>
                      </a:r>
                      <a:r>
                        <a:rPr lang="ja-JP" sz="900" kern="100" dirty="0">
                          <a:effectLst/>
                          <a:latin typeface="Century" panose="02040604050505020304" pitchFamily="18" charset="0"/>
                          <a:ea typeface="HG丸ｺﾞｼｯｸM-PRO" panose="020F0600000000000000" pitchFamily="50" charset="-128"/>
                          <a:cs typeface="Times New Roman" panose="02020603050405020304" pitchFamily="18" charset="0"/>
                        </a:rPr>
                        <a:t>自立・一部支援（見守り、声かけ等）・全支援</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1050" b="1"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0890883"/>
                  </a:ext>
                </a:extLst>
              </a:tr>
              <a:tr h="515268">
                <a:tc>
                  <a:txBody>
                    <a:bodyPr/>
                    <a:lstStyle/>
                    <a:p>
                      <a:pPr marL="36195" algn="just"/>
                      <a:r>
                        <a:rPr lang="ja-JP" sz="1050" b="1" kern="100" dirty="0">
                          <a:effectLst/>
                          <a:latin typeface="Century" panose="02040604050505020304" pitchFamily="18" charset="0"/>
                          <a:ea typeface="HG丸ｺﾞｼｯｸM-PRO" panose="020F0600000000000000" pitchFamily="50" charset="-128"/>
                          <a:cs typeface="Times New Roman" panose="02020603050405020304" pitchFamily="18" charset="0"/>
                        </a:rPr>
                        <a:t>排泄　</a:t>
                      </a:r>
                      <a:r>
                        <a:rPr lang="ja-JP" sz="900" kern="100" dirty="0">
                          <a:effectLst/>
                          <a:latin typeface="Century" panose="02040604050505020304" pitchFamily="18" charset="0"/>
                          <a:ea typeface="HG丸ｺﾞｼｯｸM-PRO" panose="020F0600000000000000" pitchFamily="50" charset="-128"/>
                          <a:cs typeface="Times New Roman" panose="02020603050405020304" pitchFamily="18" charset="0"/>
                        </a:rPr>
                        <a:t>自立・一部支援（見守り、声かけ等）・全支援　※　生理時の様子（女性）</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105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116332"/>
                  </a:ext>
                </a:extLst>
              </a:tr>
              <a:tr h="532735">
                <a:tc>
                  <a:txBody>
                    <a:bodyPr/>
                    <a:lstStyle/>
                    <a:p>
                      <a:pPr marL="36195" algn="just"/>
                      <a:r>
                        <a:rPr lang="ja-JP" sz="1050" b="1" kern="100" dirty="0">
                          <a:effectLst/>
                          <a:latin typeface="Century" panose="02040604050505020304" pitchFamily="18" charset="0"/>
                          <a:ea typeface="HG丸ｺﾞｼｯｸM-PRO" panose="020F0600000000000000" pitchFamily="50" charset="-128"/>
                          <a:cs typeface="Times New Roman" panose="02020603050405020304" pitchFamily="18" charset="0"/>
                        </a:rPr>
                        <a:t>入浴　</a:t>
                      </a:r>
                      <a:r>
                        <a:rPr lang="ja-JP" sz="900" kern="100" dirty="0">
                          <a:effectLst/>
                          <a:latin typeface="Century" panose="02040604050505020304" pitchFamily="18" charset="0"/>
                          <a:ea typeface="HG丸ｺﾞｼｯｸM-PRO" panose="020F0600000000000000" pitchFamily="50" charset="-128"/>
                          <a:cs typeface="Times New Roman" panose="02020603050405020304" pitchFamily="18" charset="0"/>
                        </a:rPr>
                        <a:t>自立・一部支援（見守り、声かけ等）・全支援</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1050" b="1"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6795007"/>
                  </a:ext>
                </a:extLst>
              </a:tr>
              <a:tr h="570579">
                <a:tc>
                  <a:txBody>
                    <a:bodyPr/>
                    <a:lstStyle/>
                    <a:p>
                      <a:pPr marL="36195" algn="just"/>
                      <a:r>
                        <a:rPr lang="ja-JP" sz="1050" b="1" kern="100" dirty="0">
                          <a:effectLst/>
                          <a:latin typeface="Century" panose="02040604050505020304" pitchFamily="18" charset="0"/>
                          <a:ea typeface="HG丸ｺﾞｼｯｸM-PRO" panose="020F0600000000000000" pitchFamily="50" charset="-128"/>
                          <a:cs typeface="Times New Roman" panose="02020603050405020304" pitchFamily="18" charset="0"/>
                        </a:rPr>
                        <a:t>睡眠</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7171726"/>
                  </a:ext>
                </a:extLst>
              </a:tr>
            </a:tbl>
          </a:graphicData>
        </a:graphic>
      </p:graphicFrame>
      <p:sp>
        <p:nvSpPr>
          <p:cNvPr id="11" name="Rectangle 1">
            <a:extLst>
              <a:ext uri="{FF2B5EF4-FFF2-40B4-BE49-F238E27FC236}">
                <a16:creationId xmlns:a16="http://schemas.microsoft.com/office/drawing/2014/main" id="{700F1F52-6AC7-4568-94E8-5991C8165B87}"/>
              </a:ext>
            </a:extLst>
          </p:cNvPr>
          <p:cNvSpPr>
            <a:spLocks noChangeArrowheads="1"/>
          </p:cNvSpPr>
          <p:nvPr/>
        </p:nvSpPr>
        <p:spPr bwMode="auto">
          <a:xfrm>
            <a:off x="136004" y="537718"/>
            <a:ext cx="3262432"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1"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アセスメントシート</a:t>
            </a:r>
            <a:endParaRPr kumimoji="0" lang="ja-JP" altLang="ja-JP"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0" lang="ja-JP" altLang="ja-JP" sz="1000" b="0" i="0" u="sng"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氏名　　　　　　　　　　　　　</a:t>
            </a:r>
            <a:r>
              <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　　　　歳）</a:t>
            </a:r>
            <a:endParaRPr kumimoji="0" lang="ja-JP" altLang="ja-JP"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5" name="Rectangle 1">
            <a:extLst>
              <a:ext uri="{FF2B5EF4-FFF2-40B4-BE49-F238E27FC236}">
                <a16:creationId xmlns:a16="http://schemas.microsoft.com/office/drawing/2014/main" id="{85D091BC-2336-4D83-8B66-32F0011CD073}"/>
              </a:ext>
            </a:extLst>
          </p:cNvPr>
          <p:cNvSpPr>
            <a:spLocks noChangeArrowheads="1"/>
          </p:cNvSpPr>
          <p:nvPr/>
        </p:nvSpPr>
        <p:spPr bwMode="auto">
          <a:xfrm>
            <a:off x="136004" y="3620456"/>
            <a:ext cx="95571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1"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0" lang="en-US" altLang="ja-JP" sz="1400" b="1" dirty="0">
                <a:latin typeface="HG丸ｺﾞｼｯｸM-PRO" panose="020F0600000000000000" pitchFamily="50" charset="-128"/>
                <a:ea typeface="HG丸ｺﾞｼｯｸM-PRO" panose="020F0600000000000000" pitchFamily="50" charset="-128"/>
                <a:cs typeface="Times New Roman" panose="02020603050405020304" pitchFamily="18" charset="0"/>
              </a:rPr>
              <a:t>ADL</a:t>
            </a:r>
            <a:r>
              <a:rPr kumimoji="0" lang="ja-JP" altLang="en-US" sz="1400" b="1"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kumimoji="0" lang="ja-JP" altLang="ja-JP" sz="1000" b="0" i="0" u="none" strike="noStrike" cap="none" normalizeH="0" baseline="0" dirty="0">
              <a:ln>
                <a:noFill/>
              </a:ln>
              <a:solidFill>
                <a:schemeClr val="tx1"/>
              </a:solidFill>
              <a:effectLst/>
            </a:endParaRPr>
          </a:p>
        </p:txBody>
      </p:sp>
      <p:sp>
        <p:nvSpPr>
          <p:cNvPr id="19" name="テキスト ボックス 18">
            <a:extLst>
              <a:ext uri="{FF2B5EF4-FFF2-40B4-BE49-F238E27FC236}">
                <a16:creationId xmlns:a16="http://schemas.microsoft.com/office/drawing/2014/main" id="{115504D1-267D-4F41-B0D3-D350FA985223}"/>
              </a:ext>
            </a:extLst>
          </p:cNvPr>
          <p:cNvSpPr txBox="1"/>
          <p:nvPr/>
        </p:nvSpPr>
        <p:spPr>
          <a:xfrm>
            <a:off x="5563850" y="506941"/>
            <a:ext cx="6093500" cy="769441"/>
          </a:xfrm>
          <a:prstGeom prst="rect">
            <a:avLst/>
          </a:prstGeom>
          <a:noFill/>
        </p:spPr>
        <p:txBody>
          <a:bodyPr wrap="square">
            <a:spAutoFit/>
          </a:bodyPr>
          <a:lstStyle/>
          <a:p>
            <a:pPr algn="just"/>
            <a:r>
              <a:rPr lang="ja-JP" altLang="ja-JP" sz="1400" b="1" kern="100" dirty="0">
                <a:effectLst/>
                <a:latin typeface="Century" panose="02040604050505020304" pitchFamily="18" charset="0"/>
                <a:ea typeface="HG丸ｺﾞｼｯｸM-PRO" panose="020F0600000000000000" pitchFamily="50" charset="-128"/>
                <a:cs typeface="Times New Roman" panose="02020603050405020304" pitchFamily="18" charset="0"/>
              </a:rPr>
              <a:t>＜障がい特性リスト＞　</a:t>
            </a:r>
            <a:r>
              <a:rPr lang="ja-JP" altLang="ja-JP" sz="1400" b="1" u="sng" kern="100" dirty="0">
                <a:effectLst/>
                <a:latin typeface="Century" panose="02040604050505020304" pitchFamily="18" charset="0"/>
                <a:ea typeface="HG丸ｺﾞｼｯｸM-PRO" panose="020F0600000000000000" pitchFamily="50" charset="-128"/>
                <a:cs typeface="Times New Roman" panose="02020603050405020304" pitchFamily="18" charset="0"/>
              </a:rPr>
              <a:t>※該当しないものは削除する</a:t>
            </a:r>
            <a:r>
              <a:rPr lang="en-US" altLang="ja-JP" sz="900" i="1" kern="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r>
              <a:rPr lang="en-US" altLang="ja-JP" sz="900" i="1"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sz="1000" i="0" dirty="0">
                <a:effectLst/>
                <a:latin typeface="Century" panose="02040604050505020304" pitchFamily="18" charset="0"/>
                <a:ea typeface="ＭＳ 明朝" panose="02020609040205080304" pitchFamily="17" charset="-128"/>
                <a:cs typeface="Times New Roman" panose="02020603050405020304" pitchFamily="18" charset="0"/>
              </a:rPr>
              <a:t>予め、一般的に考えられる障がい特性をリストアップしておき、</a:t>
            </a:r>
            <a:endParaRPr lang="en-US" altLang="ja-JP" sz="1000" i="0" dirty="0">
              <a:effectLst/>
              <a:latin typeface="Century" panose="02040604050505020304" pitchFamily="18" charset="0"/>
              <a:ea typeface="ＭＳ 明朝" panose="02020609040205080304" pitchFamily="17" charset="-128"/>
              <a:cs typeface="Times New Roman" panose="02020603050405020304" pitchFamily="18" charset="0"/>
            </a:endParaRPr>
          </a:p>
          <a:p>
            <a:r>
              <a:rPr lang="ja-JP" altLang="ja-JP" sz="1000" i="0" dirty="0">
                <a:effectLst/>
                <a:latin typeface="Century" panose="02040604050505020304" pitchFamily="18" charset="0"/>
                <a:ea typeface="ＭＳ 明朝" panose="02020609040205080304" pitchFamily="17" charset="-128"/>
                <a:cs typeface="Times New Roman" panose="02020603050405020304" pitchFamily="18" charset="0"/>
              </a:rPr>
              <a:t>各利用者に該当する特性を、担当者が選択する。（該当しないものを削除する）</a:t>
            </a:r>
            <a:endParaRPr lang="ja-JP" altLang="ja-JP" sz="1000" i="1" dirty="0">
              <a:effectLst/>
              <a:latin typeface="Century" panose="02040604050505020304" pitchFamily="18" charset="0"/>
              <a:ea typeface="ＭＳ 明朝" panose="02020609040205080304" pitchFamily="17" charset="-128"/>
              <a:cs typeface="Times New Roman" panose="02020603050405020304" pitchFamily="18" charset="0"/>
            </a:endParaRPr>
          </a:p>
          <a:p>
            <a:r>
              <a:rPr lang="ja-JP" altLang="ja-JP" sz="1000" i="0" dirty="0">
                <a:effectLst/>
                <a:latin typeface="Century" panose="02040604050505020304" pitchFamily="18" charset="0"/>
                <a:ea typeface="ＭＳ 明朝" panose="02020609040205080304" pitchFamily="17" charset="-128"/>
                <a:cs typeface="Times New Roman" panose="02020603050405020304" pitchFamily="18" charset="0"/>
              </a:rPr>
              <a:t>削除する際は、消した項目も覚えておき、下記の「強みのリスト」の作成に活かす。</a:t>
            </a:r>
            <a:endParaRPr lang="ja-JP" altLang="ja-JP" sz="1000" i="1"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0" name="テキスト ボックス 19">
            <a:extLst>
              <a:ext uri="{FF2B5EF4-FFF2-40B4-BE49-F238E27FC236}">
                <a16:creationId xmlns:a16="http://schemas.microsoft.com/office/drawing/2014/main" id="{BA1EE6E7-9517-4E48-9021-03FC77A4E2F8}"/>
              </a:ext>
            </a:extLst>
          </p:cNvPr>
          <p:cNvSpPr txBox="1"/>
          <p:nvPr/>
        </p:nvSpPr>
        <p:spPr>
          <a:xfrm>
            <a:off x="5838416" y="1276382"/>
            <a:ext cx="6093500" cy="5260791"/>
          </a:xfrm>
          <a:prstGeom prst="rect">
            <a:avLst/>
          </a:prstGeom>
          <a:noFill/>
          <a:ln>
            <a:solidFill>
              <a:schemeClr val="tx1"/>
            </a:solidFill>
          </a:ln>
        </p:spPr>
        <p:txBody>
          <a:bodyPr wrap="square" rtlCol="0">
            <a:spAutoFit/>
          </a:bodyPr>
          <a:lstStyle/>
          <a:p>
            <a:endParaRPr kumimoji="1" lang="ja-JP" altLang="en-US" dirty="0"/>
          </a:p>
        </p:txBody>
      </p:sp>
      <p:sp>
        <p:nvSpPr>
          <p:cNvPr id="32" name="テキスト ボックス 4">
            <a:extLst>
              <a:ext uri="{FF2B5EF4-FFF2-40B4-BE49-F238E27FC236}">
                <a16:creationId xmlns:a16="http://schemas.microsoft.com/office/drawing/2014/main" id="{5F67DB32-1219-4C9F-8B59-3EC0A24608C5}"/>
              </a:ext>
            </a:extLst>
          </p:cNvPr>
          <p:cNvSpPr txBox="1">
            <a:spLocks noChangeArrowheads="1"/>
          </p:cNvSpPr>
          <p:nvPr/>
        </p:nvSpPr>
        <p:spPr bwMode="auto">
          <a:xfrm>
            <a:off x="8610600" y="2360249"/>
            <a:ext cx="1143000" cy="276225"/>
          </a:xfrm>
          <a:prstGeom prst="rect">
            <a:avLst/>
          </a:prstGeom>
          <a:solidFill>
            <a:srgbClr val="FFFFFF"/>
          </a:solidFill>
          <a:ln w="635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該当するものを囲む</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4" name="テキスト ボックス 6">
            <a:extLst>
              <a:ext uri="{FF2B5EF4-FFF2-40B4-BE49-F238E27FC236}">
                <a16:creationId xmlns:a16="http://schemas.microsoft.com/office/drawing/2014/main" id="{00F1ED49-BFEF-415A-B4A3-D2D256886765}"/>
              </a:ext>
            </a:extLst>
          </p:cNvPr>
          <p:cNvSpPr txBox="1">
            <a:spLocks noChangeArrowheads="1"/>
          </p:cNvSpPr>
          <p:nvPr/>
        </p:nvSpPr>
        <p:spPr bwMode="auto">
          <a:xfrm>
            <a:off x="8496300" y="1321842"/>
            <a:ext cx="1143000" cy="276225"/>
          </a:xfrm>
          <a:prstGeom prst="rect">
            <a:avLst/>
          </a:prstGeom>
          <a:solidFill>
            <a:srgbClr val="FFFFFF"/>
          </a:solidFill>
          <a:ln w="635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該当するものを囲む</a:t>
            </a:r>
            <a:endParaRPr kumimoji="0" lang="ja-JP" altLang="ja-JP" sz="1800" b="0" i="0" u="none" strike="noStrike" cap="none" normalizeH="0" baseline="0">
              <a:ln>
                <a:noFill/>
              </a:ln>
              <a:solidFill>
                <a:schemeClr val="tx1"/>
              </a:solidFill>
              <a:effectLst/>
              <a:latin typeface="Arial" panose="020B0604020202020204" pitchFamily="34" charset="0"/>
            </a:endParaRPr>
          </a:p>
        </p:txBody>
      </p:sp>
      <p:cxnSp>
        <p:nvCxnSpPr>
          <p:cNvPr id="35" name="直線矢印コネクタ 34">
            <a:extLst>
              <a:ext uri="{FF2B5EF4-FFF2-40B4-BE49-F238E27FC236}">
                <a16:creationId xmlns:a16="http://schemas.microsoft.com/office/drawing/2014/main" id="{C6FCE0B4-6588-4ECB-9F45-8FCC36BD78D6}"/>
              </a:ext>
            </a:extLst>
          </p:cNvPr>
          <p:cNvCxnSpPr/>
          <p:nvPr/>
        </p:nvCxnSpPr>
        <p:spPr>
          <a:xfrm flipH="1">
            <a:off x="8039998" y="1503719"/>
            <a:ext cx="400050" cy="171450"/>
          </a:xfrm>
          <a:prstGeom prst="straightConnector1">
            <a:avLst/>
          </a:prstGeom>
          <a:noFill/>
          <a:ln w="9525" cap="flat" cmpd="sng" algn="ctr">
            <a:solidFill>
              <a:sysClr val="windowText" lastClr="000000">
                <a:shade val="95000"/>
                <a:satMod val="105000"/>
              </a:sysClr>
            </a:solidFill>
            <a:prstDash val="solid"/>
            <a:tailEnd type="arrow"/>
          </a:ln>
          <a:effectLst/>
        </p:spPr>
      </p:cxnSp>
      <p:sp>
        <p:nvSpPr>
          <p:cNvPr id="36" name="Rectangle 22">
            <a:extLst>
              <a:ext uri="{FF2B5EF4-FFF2-40B4-BE49-F238E27FC236}">
                <a16:creationId xmlns:a16="http://schemas.microsoft.com/office/drawing/2014/main" id="{CC36906C-9324-4DFF-9AB7-D0B24E94B3F5}"/>
              </a:ext>
            </a:extLst>
          </p:cNvPr>
          <p:cNvSpPr>
            <a:spLocks noChangeArrowheads="1"/>
          </p:cNvSpPr>
          <p:nvPr/>
        </p:nvSpPr>
        <p:spPr bwMode="auto">
          <a:xfrm>
            <a:off x="5821025" y="1327834"/>
            <a:ext cx="930027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ja-JP" altLang="en-US" sz="1000" b="1"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0" lang="ja-JP" altLang="ja-JP" sz="1000" b="1"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コミュニケーションについて</a:t>
            </a:r>
            <a:endParaRPr kumimoji="0" lang="ja-JP" altLang="ja-JP"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37" name="Rectangle 24">
            <a:extLst>
              <a:ext uri="{FF2B5EF4-FFF2-40B4-BE49-F238E27FC236}">
                <a16:creationId xmlns:a16="http://schemas.microsoft.com/office/drawing/2014/main" id="{7F8FFAE3-FC80-4CD0-9242-FBA3A5E6589D}"/>
              </a:ext>
            </a:extLst>
          </p:cNvPr>
          <p:cNvSpPr>
            <a:spLocks noChangeArrowheads="1"/>
          </p:cNvSpPr>
          <p:nvPr/>
        </p:nvSpPr>
        <p:spPr bwMode="auto">
          <a:xfrm>
            <a:off x="5835916" y="1685163"/>
            <a:ext cx="121920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＜理解面＞</a:t>
            </a:r>
            <a:endParaRPr kumimoji="0" lang="ja-JP" altLang="ja-JP"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38" name="Rectangle 25">
            <a:extLst>
              <a:ext uri="{FF2B5EF4-FFF2-40B4-BE49-F238E27FC236}">
                <a16:creationId xmlns:a16="http://schemas.microsoft.com/office/drawing/2014/main" id="{E7A9ED6C-958A-459E-B5C8-F0A195EBFFF3}"/>
              </a:ext>
            </a:extLst>
          </p:cNvPr>
          <p:cNvSpPr>
            <a:spLocks noChangeArrowheads="1"/>
          </p:cNvSpPr>
          <p:nvPr/>
        </p:nvSpPr>
        <p:spPr bwMode="auto">
          <a:xfrm>
            <a:off x="5821025" y="236844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ことばを聞いて理解する事が苦手</a:t>
            </a:r>
            <a:endParaRPr kumimoji="0" lang="ja-JP" altLang="ja-JP"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非言語指示（絵カード・写真・文字・実物・ジェスチャー・指さし）を理解する事が苦手</a:t>
            </a:r>
            <a:endParaRPr kumimoji="0" lang="ja-JP" altLang="ja-JP"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情報が多いことによって混乱する</a:t>
            </a:r>
            <a:endParaRPr kumimoji="0" lang="ja-JP" altLang="ja-JP"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抽象的な概念の理解が苦手</a:t>
            </a:r>
            <a:endParaRPr kumimoji="0" lang="ja-JP" altLang="ja-JP"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sng"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その他</a:t>
            </a:r>
            <a:endParaRPr kumimoji="0" lang="ja-JP" altLang="ja-JP"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＜表出面＞</a:t>
            </a:r>
            <a:endParaRPr kumimoji="0" lang="ja-JP" altLang="ja-JP"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39" name="Rectangle 27">
            <a:extLst>
              <a:ext uri="{FF2B5EF4-FFF2-40B4-BE49-F238E27FC236}">
                <a16:creationId xmlns:a16="http://schemas.microsoft.com/office/drawing/2014/main" id="{146327EC-936E-4FED-9FCE-202C6DA81E97}"/>
              </a:ext>
            </a:extLst>
          </p:cNvPr>
          <p:cNvSpPr>
            <a:spLocks noChangeArrowheads="1"/>
          </p:cNvSpPr>
          <p:nvPr/>
        </p:nvSpPr>
        <p:spPr bwMode="auto">
          <a:xfrm>
            <a:off x="5835916" y="288037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自発的なコミュニケーションに困難さがある</a:t>
            </a:r>
            <a:endParaRPr kumimoji="0" lang="ja-JP" altLang="ja-JP"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40" name="Rectangle 28">
            <a:extLst>
              <a:ext uri="{FF2B5EF4-FFF2-40B4-BE49-F238E27FC236}">
                <a16:creationId xmlns:a16="http://schemas.microsoft.com/office/drawing/2014/main" id="{81CADF9E-C1AF-41BD-8572-493CEED6A5D6}"/>
              </a:ext>
            </a:extLst>
          </p:cNvPr>
          <p:cNvSpPr>
            <a:spLocks noChangeArrowheads="1"/>
          </p:cNvSpPr>
          <p:nvPr/>
        </p:nvSpPr>
        <p:spPr bwMode="auto">
          <a:xfrm>
            <a:off x="5835916" y="362045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270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2700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ことばでの表出が苦手</a:t>
            </a:r>
            <a:endParaRPr kumimoji="0" lang="ja-JP" altLang="ja-JP" sz="1000" b="0" i="0" u="none" strike="noStrike" cap="none" normalizeH="0" baseline="0" dirty="0">
              <a:ln>
                <a:noFill/>
              </a:ln>
              <a:solidFill>
                <a:schemeClr val="tx1"/>
              </a:solidFill>
              <a:effectLst/>
            </a:endParaRPr>
          </a:p>
          <a:p>
            <a:pPr marL="0" marR="0" lvl="0" indent="12700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要求を表現する事が苦手</a:t>
            </a:r>
            <a:endParaRPr kumimoji="0" lang="ja-JP" altLang="ja-JP" sz="1000" b="0" i="0" u="none" strike="noStrike" cap="none" normalizeH="0" baseline="0" dirty="0">
              <a:ln>
                <a:noFill/>
              </a:ln>
              <a:solidFill>
                <a:schemeClr val="tx1"/>
              </a:solidFill>
              <a:effectLst/>
            </a:endParaRPr>
          </a:p>
          <a:p>
            <a:pPr marL="0" marR="0" lvl="0" indent="12700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援助を求める事が苦手</a:t>
            </a:r>
            <a:endParaRPr kumimoji="0" lang="ja-JP" altLang="ja-JP" sz="1000" b="0" i="0" u="none" strike="noStrike" cap="none" normalizeH="0" baseline="0" dirty="0">
              <a:ln>
                <a:noFill/>
              </a:ln>
              <a:solidFill>
                <a:schemeClr val="tx1"/>
              </a:solidFill>
              <a:effectLst/>
            </a:endParaRPr>
          </a:p>
          <a:p>
            <a:pPr marL="0" marR="0" lvl="0" indent="12700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拒否を示す事が苦手</a:t>
            </a:r>
            <a:endParaRPr kumimoji="0" lang="ja-JP" altLang="ja-JP" sz="1000" b="0" i="0" u="none" strike="noStrike" cap="none" normalizeH="0" baseline="0" dirty="0">
              <a:ln>
                <a:noFill/>
              </a:ln>
              <a:solidFill>
                <a:schemeClr val="tx1"/>
              </a:solidFill>
              <a:effectLst/>
            </a:endParaRPr>
          </a:p>
          <a:p>
            <a:pPr marL="0" marR="0" lvl="0" indent="12700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一方的なコミュニケーション</a:t>
            </a:r>
            <a:endParaRPr kumimoji="0" lang="ja-JP" altLang="ja-JP" sz="1000" b="0" i="0" u="none" strike="noStrike" cap="none" normalizeH="0" baseline="0" dirty="0">
              <a:ln>
                <a:noFill/>
              </a:ln>
              <a:solidFill>
                <a:schemeClr val="tx1"/>
              </a:solidFill>
              <a:effectLst/>
            </a:endParaRPr>
          </a:p>
          <a:p>
            <a:pPr marL="0" marR="0" lvl="0" indent="12700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非言語での表出（絵や写真カード・文字・クレーン・指さし・ジェスチャー・首振り・）が困難</a:t>
            </a:r>
            <a:endParaRPr kumimoji="0" lang="ja-JP" altLang="ja-JP" sz="1000" b="0" i="0" u="none" strike="noStrike" cap="none" normalizeH="0" baseline="0" dirty="0">
              <a:ln>
                <a:noFill/>
              </a:ln>
              <a:solidFill>
                <a:schemeClr val="tx1"/>
              </a:solidFill>
              <a:effectLst/>
            </a:endParaRPr>
          </a:p>
          <a:p>
            <a:pPr marL="0" marR="0" lvl="0" indent="12700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エコラリアでの表出がある</a:t>
            </a:r>
            <a:endParaRPr kumimoji="0" lang="ja-JP" altLang="ja-JP" sz="1000" b="0" i="0" u="none" strike="noStrike" cap="none" normalizeH="0" baseline="0" dirty="0">
              <a:ln>
                <a:noFill/>
              </a:ln>
              <a:solidFill>
                <a:schemeClr val="tx1"/>
              </a:solidFill>
              <a:effectLst/>
            </a:endParaRPr>
          </a:p>
          <a:p>
            <a:pPr marL="0" marR="0" lvl="0" indent="127000" algn="l" defTabSz="914400" rtl="0" eaLnBrk="0" fontAlgn="base" latinLnBrk="0" hangingPunct="0">
              <a:lnSpc>
                <a:spcPct val="100000"/>
              </a:lnSpc>
              <a:spcBef>
                <a:spcPct val="0"/>
              </a:spcBef>
              <a:spcAft>
                <a:spcPct val="0"/>
              </a:spcAft>
              <a:buClrTx/>
              <a:buSzTx/>
              <a:buFontTx/>
              <a:buNone/>
              <a:tabLst/>
            </a:pPr>
            <a:r>
              <a:rPr kumimoji="0" lang="ja-JP" altLang="ja-JP" sz="1000" b="0" i="0" u="sng"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その他</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41" name="Rectangle 30">
            <a:extLst>
              <a:ext uri="{FF2B5EF4-FFF2-40B4-BE49-F238E27FC236}">
                <a16:creationId xmlns:a16="http://schemas.microsoft.com/office/drawing/2014/main" id="{F2BA36CF-D850-4927-B7BA-FA927EB93863}"/>
              </a:ext>
            </a:extLst>
          </p:cNvPr>
          <p:cNvSpPr>
            <a:spLocks noChangeArrowheads="1"/>
          </p:cNvSpPr>
          <p:nvPr/>
        </p:nvSpPr>
        <p:spPr bwMode="auto">
          <a:xfrm>
            <a:off x="5835916" y="4455913"/>
            <a:ext cx="403187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pPr>
            <a:r>
              <a:rPr kumimoji="0" lang="ja-JP" altLang="en-US" sz="1000" b="1"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0" lang="ja-JP" altLang="ja-JP" sz="1000" b="1"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社会性・対人関係</a:t>
            </a:r>
            <a:endParaRPr kumimoji="0" lang="ja-JP" altLang="ja-JP"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相手の気持ち、人間関係を理解する事が苦手</a:t>
            </a:r>
            <a:endParaRPr kumimoji="0" lang="ja-JP" altLang="ja-JP"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アイコンタクト、共同注視など他者と気持ちを共有する事が苦手</a:t>
            </a:r>
            <a:endParaRPr kumimoji="0" lang="ja-JP" altLang="ja-JP"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42" name="テキスト ボックス 8">
            <a:extLst>
              <a:ext uri="{FF2B5EF4-FFF2-40B4-BE49-F238E27FC236}">
                <a16:creationId xmlns:a16="http://schemas.microsoft.com/office/drawing/2014/main" id="{3B5F0DF9-B93B-4A98-8AE3-20B306471318}"/>
              </a:ext>
            </a:extLst>
          </p:cNvPr>
          <p:cNvSpPr txBox="1">
            <a:spLocks noChangeArrowheads="1"/>
          </p:cNvSpPr>
          <p:nvPr/>
        </p:nvSpPr>
        <p:spPr bwMode="auto">
          <a:xfrm>
            <a:off x="8610600" y="4187011"/>
            <a:ext cx="1143000" cy="276225"/>
          </a:xfrm>
          <a:prstGeom prst="rect">
            <a:avLst/>
          </a:prstGeom>
          <a:solidFill>
            <a:srgbClr val="FFFFFF"/>
          </a:solidFill>
          <a:ln w="635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該当するものを囲む</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43" name="Rectangle 32">
            <a:extLst>
              <a:ext uri="{FF2B5EF4-FFF2-40B4-BE49-F238E27FC236}">
                <a16:creationId xmlns:a16="http://schemas.microsoft.com/office/drawing/2014/main" id="{408EFDA2-509A-4F81-B3DE-83C8D0D9B228}"/>
              </a:ext>
            </a:extLst>
          </p:cNvPr>
          <p:cNvSpPr>
            <a:spLocks noChangeArrowheads="1"/>
          </p:cNvSpPr>
          <p:nvPr/>
        </p:nvSpPr>
        <p:spPr bwMode="auto">
          <a:xfrm>
            <a:off x="5835916" y="4798272"/>
            <a:ext cx="5570756"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270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27000" algn="l" defTabSz="914400" rtl="0" eaLnBrk="0" fontAlgn="base" latinLnBrk="0" hangingPunct="0">
              <a:lnSpc>
                <a:spcPct val="100000"/>
              </a:lnSpc>
              <a:spcBef>
                <a:spcPct val="0"/>
              </a:spcBef>
              <a:spcAft>
                <a:spcPct val="0"/>
              </a:spcAft>
              <a:buClrTx/>
              <a:buSzTx/>
              <a:buFontTx/>
              <a:buNone/>
              <a:tabLst/>
            </a:pPr>
            <a:endPar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12700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他者の行動に興味を（持つ・持たない）</a:t>
            </a:r>
            <a:endParaRPr kumimoji="0" lang="ja-JP" altLang="ja-JP" sz="1000" b="0" i="0" u="none" strike="noStrike" cap="none" normalizeH="0" baseline="0" dirty="0">
              <a:ln>
                <a:noFill/>
              </a:ln>
              <a:solidFill>
                <a:schemeClr val="tx1"/>
              </a:solidFill>
              <a:effectLst/>
            </a:endParaRPr>
          </a:p>
          <a:p>
            <a:pPr marL="0" marR="0" lvl="0" indent="12700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集団での活動に参加（できる・苦手）</a:t>
            </a:r>
            <a:endParaRPr kumimoji="0" lang="ja-JP" altLang="ja-JP" sz="1000" b="0" i="0" u="none" strike="noStrike" cap="none" normalizeH="0" baseline="0" dirty="0">
              <a:ln>
                <a:noFill/>
              </a:ln>
              <a:solidFill>
                <a:schemeClr val="tx1"/>
              </a:solidFill>
              <a:effectLst/>
            </a:endParaRPr>
          </a:p>
          <a:p>
            <a:pPr marL="0" marR="0" lvl="0" indent="12700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人や場面によって態度を変える事が苦手</a:t>
            </a:r>
            <a:endParaRPr kumimoji="0" lang="ja-JP" altLang="ja-JP" sz="1000" b="0" i="0" u="none" strike="noStrike" cap="none" normalizeH="0" baseline="0" dirty="0">
              <a:ln>
                <a:noFill/>
              </a:ln>
              <a:solidFill>
                <a:schemeClr val="tx1"/>
              </a:solidFill>
              <a:effectLst/>
            </a:endParaRPr>
          </a:p>
          <a:p>
            <a:pPr marL="0" marR="0" lvl="0" indent="127000" algn="l" defTabSz="914400" rtl="0" eaLnBrk="0" fontAlgn="base" latinLnBrk="0" hangingPunct="0">
              <a:lnSpc>
                <a:spcPct val="100000"/>
              </a:lnSpc>
              <a:spcBef>
                <a:spcPct val="0"/>
              </a:spcBef>
              <a:spcAft>
                <a:spcPct val="0"/>
              </a:spcAft>
              <a:buClrTx/>
              <a:buSzTx/>
              <a:buFontTx/>
              <a:buNone/>
              <a:tabLst/>
            </a:pPr>
            <a:r>
              <a:rPr kumimoji="0" lang="ja-JP" altLang="ja-JP" sz="1000" b="0" i="0" u="sng"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その他</a:t>
            </a:r>
            <a:endParaRPr kumimoji="0" lang="ja-JP" altLang="ja-JP" sz="1000" b="0" i="0" u="none" strike="noStrike" cap="none" normalizeH="0" baseline="0" dirty="0">
              <a:ln>
                <a:noFill/>
              </a:ln>
              <a:solidFill>
                <a:schemeClr val="tx1"/>
              </a:solidFill>
              <a:effectLst/>
            </a:endParaRPr>
          </a:p>
          <a:p>
            <a:pPr marR="0" lvl="0" indent="0" algn="l" defTabSz="914400" rtl="0" eaLnBrk="0" fontAlgn="base" latinLnBrk="0" hangingPunct="0">
              <a:lnSpc>
                <a:spcPct val="100000"/>
              </a:lnSpc>
              <a:spcBef>
                <a:spcPct val="0"/>
              </a:spcBef>
              <a:spcAft>
                <a:spcPct val="0"/>
              </a:spcAft>
              <a:buClrTx/>
              <a:buSzTx/>
              <a:tabLst/>
            </a:pPr>
            <a:r>
              <a:rPr kumimoji="0" lang="ja-JP" altLang="en-US" sz="1000" b="1"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0" lang="ja-JP" altLang="ja-JP" sz="1000" b="1"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特定の物事への興味関心</a:t>
            </a:r>
            <a:endParaRPr kumimoji="0" lang="ja-JP" altLang="ja-JP" sz="1000" b="0" i="0" u="none" strike="noStrike" cap="none" normalizeH="0" baseline="0" dirty="0">
              <a:ln>
                <a:noFill/>
              </a:ln>
              <a:solidFill>
                <a:schemeClr val="tx1"/>
              </a:solidFill>
              <a:effectLst/>
            </a:endParaRPr>
          </a:p>
          <a:p>
            <a:pPr marL="0" marR="0" lvl="0" indent="12700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特定の物事に強く固執する（具体的に：　　　　　　　　　　　　　　　　　　　　　　）</a:t>
            </a:r>
            <a:endParaRPr kumimoji="0" lang="ja-JP" altLang="ja-JP" sz="1000" b="0" i="0" u="none" strike="noStrike" cap="none" normalizeH="0" baseline="0" dirty="0">
              <a:ln>
                <a:noFill/>
              </a:ln>
              <a:solidFill>
                <a:schemeClr val="tx1"/>
              </a:solidFill>
              <a:effectLst/>
            </a:endParaRPr>
          </a:p>
          <a:p>
            <a:pPr marL="0" marR="0" lvl="0" indent="12700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特定の人に固執する</a:t>
            </a:r>
            <a:endParaRPr kumimoji="0" lang="ja-JP" altLang="ja-JP" sz="1000" b="0" i="0" u="none" strike="noStrike" cap="none" normalizeH="0" baseline="0" dirty="0">
              <a:ln>
                <a:noFill/>
              </a:ln>
              <a:solidFill>
                <a:schemeClr val="tx1"/>
              </a:solidFill>
              <a:effectLst/>
            </a:endParaRPr>
          </a:p>
          <a:p>
            <a:pPr marL="0" marR="0" lvl="0" indent="127000" algn="l" defTabSz="914400" rtl="0" eaLnBrk="0" fontAlgn="base" latinLnBrk="0" hangingPunct="0">
              <a:lnSpc>
                <a:spcPct val="100000"/>
              </a:lnSpc>
              <a:spcBef>
                <a:spcPct val="0"/>
              </a:spcBef>
              <a:spcAft>
                <a:spcPct val="0"/>
              </a:spcAft>
              <a:buClrTx/>
              <a:buSzTx/>
              <a:buFontTx/>
              <a:buChar char="•"/>
              <a:tabLst/>
            </a:pPr>
            <a:r>
              <a:rPr kumimoji="0" lang="ja-JP" altLang="ja-JP" sz="10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常同、反復的な行動に没頭する</a:t>
            </a:r>
            <a:endParaRPr kumimoji="0" lang="ja-JP" altLang="ja-JP" sz="1000" b="0" i="0" u="none" strike="noStrike" cap="none" normalizeH="0" baseline="0" dirty="0">
              <a:ln>
                <a:noFill/>
              </a:ln>
              <a:solidFill>
                <a:schemeClr val="tx1"/>
              </a:solidFill>
              <a:effectLst/>
            </a:endParaRPr>
          </a:p>
          <a:p>
            <a:pPr marL="0" marR="0" lvl="0" indent="127000" algn="l" defTabSz="914400" rtl="0" eaLnBrk="0" fontAlgn="base" latinLnBrk="0" hangingPunct="0">
              <a:lnSpc>
                <a:spcPct val="100000"/>
              </a:lnSpc>
              <a:spcBef>
                <a:spcPct val="0"/>
              </a:spcBef>
              <a:spcAft>
                <a:spcPct val="0"/>
              </a:spcAft>
              <a:buClrTx/>
              <a:buSzTx/>
              <a:buFontTx/>
              <a:buNone/>
              <a:tabLst/>
            </a:pPr>
            <a:r>
              <a:rPr kumimoji="0" lang="ja-JP" altLang="ja-JP" sz="1000" b="0" i="0" u="sng"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その他</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cxnSp>
        <p:nvCxnSpPr>
          <p:cNvPr id="23" name="直線矢印コネクタ 22">
            <a:extLst>
              <a:ext uri="{FF2B5EF4-FFF2-40B4-BE49-F238E27FC236}">
                <a16:creationId xmlns:a16="http://schemas.microsoft.com/office/drawing/2014/main" id="{C6FCE0B4-6588-4ECB-9F45-8FCC36BD78D6}"/>
              </a:ext>
            </a:extLst>
          </p:cNvPr>
          <p:cNvCxnSpPr/>
          <p:nvPr/>
        </p:nvCxnSpPr>
        <p:spPr>
          <a:xfrm flipH="1">
            <a:off x="8136009" y="2493128"/>
            <a:ext cx="400050" cy="171450"/>
          </a:xfrm>
          <a:prstGeom prst="straightConnector1">
            <a:avLst/>
          </a:prstGeom>
          <a:noFill/>
          <a:ln w="9525" cap="flat" cmpd="sng" algn="ctr">
            <a:solidFill>
              <a:sysClr val="windowText" lastClr="000000">
                <a:shade val="95000"/>
                <a:satMod val="105000"/>
              </a:sysClr>
            </a:solidFill>
            <a:prstDash val="solid"/>
            <a:tailEnd type="arrow"/>
          </a:ln>
          <a:effectLst/>
        </p:spPr>
      </p:cxnSp>
      <p:cxnSp>
        <p:nvCxnSpPr>
          <p:cNvPr id="24" name="直線矢印コネクタ 23">
            <a:extLst>
              <a:ext uri="{FF2B5EF4-FFF2-40B4-BE49-F238E27FC236}">
                <a16:creationId xmlns:a16="http://schemas.microsoft.com/office/drawing/2014/main" id="{C6FCE0B4-6588-4ECB-9F45-8FCC36BD78D6}"/>
              </a:ext>
            </a:extLst>
          </p:cNvPr>
          <p:cNvCxnSpPr/>
          <p:nvPr/>
        </p:nvCxnSpPr>
        <p:spPr>
          <a:xfrm flipH="1">
            <a:off x="8201855" y="4304173"/>
            <a:ext cx="400050" cy="171450"/>
          </a:xfrm>
          <a:prstGeom prst="straightConnector1">
            <a:avLst/>
          </a:prstGeom>
          <a:noFill/>
          <a:ln w="9525" cap="flat" cmpd="sng" algn="ctr">
            <a:solidFill>
              <a:sysClr val="windowText" lastClr="000000">
                <a:shade val="95000"/>
                <a:satMod val="105000"/>
              </a:sysClr>
            </a:solidFill>
            <a:prstDash val="solid"/>
            <a:tailEnd type="arrow"/>
          </a:ln>
          <a:effectLst/>
        </p:spPr>
      </p:cxnSp>
    </p:spTree>
    <p:extLst>
      <p:ext uri="{BB962C8B-B14F-4D97-AF65-F5344CB8AC3E}">
        <p14:creationId xmlns:p14="http://schemas.microsoft.com/office/powerpoint/2010/main" val="4216278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F36BCB-A581-4585-A481-811B10E2E8D3}"/>
              </a:ext>
            </a:extLst>
          </p:cNvPr>
          <p:cNvSpPr>
            <a:spLocks noGrp="1"/>
          </p:cNvSpPr>
          <p:nvPr>
            <p:ph type="title"/>
          </p:nvPr>
        </p:nvSpPr>
        <p:spPr>
          <a:xfrm>
            <a:off x="403486" y="170253"/>
            <a:ext cx="3508948" cy="504304"/>
          </a:xfrm>
        </p:spPr>
        <p:txBody>
          <a:bodyPr>
            <a:normAutofit/>
          </a:bodyPr>
          <a:lstStyle/>
          <a:p>
            <a:r>
              <a:rPr kumimoji="1" lang="ja-JP" altLang="en-US" sz="1800" dirty="0"/>
              <a:t>（参考）アセスメントシート②</a:t>
            </a:r>
          </a:p>
        </p:txBody>
      </p:sp>
      <p:sp>
        <p:nvSpPr>
          <p:cNvPr id="4" name="スライド番号プレースホルダー 3">
            <a:extLst>
              <a:ext uri="{FF2B5EF4-FFF2-40B4-BE49-F238E27FC236}">
                <a16:creationId xmlns:a16="http://schemas.microsoft.com/office/drawing/2014/main" id="{54F530B9-2F22-47A8-B3C2-10D640D765B6}"/>
              </a:ext>
            </a:extLst>
          </p:cNvPr>
          <p:cNvSpPr>
            <a:spLocks noGrp="1"/>
          </p:cNvSpPr>
          <p:nvPr>
            <p:ph type="sldNum" sz="quarter" idx="12"/>
          </p:nvPr>
        </p:nvSpPr>
        <p:spPr/>
        <p:txBody>
          <a:bodyPr/>
          <a:lstStyle/>
          <a:p>
            <a:fld id="{97FBB0FB-213D-454E-A9D7-3F4F4199152C}" type="slidenum">
              <a:rPr kumimoji="1" lang="ja-JP" altLang="en-US" smtClean="0"/>
              <a:t>17</a:t>
            </a:fld>
            <a:endParaRPr kumimoji="1" lang="ja-JP" altLang="en-US"/>
          </a:p>
        </p:txBody>
      </p:sp>
      <p:sp>
        <p:nvSpPr>
          <p:cNvPr id="8" name="テキスト ボックス 4">
            <a:extLst>
              <a:ext uri="{FF2B5EF4-FFF2-40B4-BE49-F238E27FC236}">
                <a16:creationId xmlns:a16="http://schemas.microsoft.com/office/drawing/2014/main" id="{1C19CBCD-2CDB-4559-BB37-0AB3D7574F25}"/>
              </a:ext>
            </a:extLst>
          </p:cNvPr>
          <p:cNvSpPr txBox="1"/>
          <p:nvPr/>
        </p:nvSpPr>
        <p:spPr>
          <a:xfrm>
            <a:off x="9315450" y="9567863"/>
            <a:ext cx="1143000" cy="27622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ja-JP" sz="800" kern="100">
                <a:effectLst/>
                <a:ea typeface="HG丸ｺﾞｼｯｸM-PRO" panose="020F0600000000000000" pitchFamily="50" charset="-128"/>
                <a:cs typeface="Times New Roman" panose="02020603050405020304" pitchFamily="18" charset="0"/>
              </a:rPr>
              <a:t>該当するものを囲む</a:t>
            </a:r>
            <a:endParaRPr lang="ja-JP" sz="1050" kern="100">
              <a:effectLst/>
              <a:ea typeface="ＭＳ 明朝" panose="02020609040205080304" pitchFamily="17" charset="-128"/>
              <a:cs typeface="Times New Roman" panose="02020603050405020304" pitchFamily="18" charset="0"/>
            </a:endParaRPr>
          </a:p>
        </p:txBody>
      </p:sp>
      <p:cxnSp>
        <p:nvCxnSpPr>
          <p:cNvPr id="9" name="直線矢印コネクタ 8">
            <a:extLst>
              <a:ext uri="{FF2B5EF4-FFF2-40B4-BE49-F238E27FC236}">
                <a16:creationId xmlns:a16="http://schemas.microsoft.com/office/drawing/2014/main" id="{B7899AC6-A439-486E-97A4-B1245E4E86B7}"/>
              </a:ext>
            </a:extLst>
          </p:cNvPr>
          <p:cNvCxnSpPr/>
          <p:nvPr/>
        </p:nvCxnSpPr>
        <p:spPr>
          <a:xfrm flipH="1">
            <a:off x="8867775" y="9844088"/>
            <a:ext cx="400050" cy="17145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 name="テキスト ボックス 9">
            <a:extLst>
              <a:ext uri="{FF2B5EF4-FFF2-40B4-BE49-F238E27FC236}">
                <a16:creationId xmlns:a16="http://schemas.microsoft.com/office/drawing/2014/main" id="{D8EC5ECC-429E-4EC8-A66D-344DC54C7D4C}"/>
              </a:ext>
            </a:extLst>
          </p:cNvPr>
          <p:cNvSpPr txBox="1"/>
          <p:nvPr/>
        </p:nvSpPr>
        <p:spPr>
          <a:xfrm>
            <a:off x="136787" y="798604"/>
            <a:ext cx="5959213" cy="5940088"/>
          </a:xfrm>
          <a:prstGeom prst="rect">
            <a:avLst/>
          </a:prstGeom>
          <a:noFill/>
          <a:ln>
            <a:solidFill>
              <a:schemeClr val="tx1"/>
            </a:solidFill>
          </a:ln>
        </p:spPr>
        <p:txBody>
          <a:bodyPr wrap="square" rtlCol="0">
            <a:spAutoFit/>
          </a:bodyPr>
          <a:lstStyle/>
          <a:p>
            <a:pPr marL="342900" lvl="0" indent="-342900" algn="just">
              <a:buFont typeface="HG丸ｺﾞｼｯｸM-PRO" panose="020F0600000000000000" pitchFamily="50" charset="-128"/>
              <a:buChar char="◆"/>
            </a:pPr>
            <a:r>
              <a:rPr lang="ja-JP" altLang="ja-JP" sz="1000" b="1" kern="100" dirty="0">
                <a:effectLst/>
                <a:latin typeface="Century" panose="02040604050505020304" pitchFamily="18" charset="0"/>
                <a:ea typeface="HG丸ｺﾞｼｯｸM-PRO" panose="020F0600000000000000" pitchFamily="50" charset="-128"/>
                <a:cs typeface="Times New Roman" panose="02020603050405020304" pitchFamily="18" charset="0"/>
              </a:rPr>
              <a:t>転導性・衝動性・注意注目</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興味関心が激しく移り変わる</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見た刺激に影響を受けて、突き動かされる</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落ち着きがなく、その場でとどまっていられない</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場面、活動の切り替えが苦手</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結果をかえりみず衝動的に反応してしまう</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必要なものに注目できない</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注目しすぎてしまう</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27000" algn="just"/>
            <a:r>
              <a:rPr lang="ja-JP" altLang="ja-JP" sz="1000" u="sng" kern="100" dirty="0">
                <a:effectLst/>
                <a:latin typeface="Century" panose="02040604050505020304" pitchFamily="18" charset="0"/>
                <a:ea typeface="HG丸ｺﾞｼｯｸM-PRO" panose="020F0600000000000000" pitchFamily="50" charset="-128"/>
                <a:cs typeface="Times New Roman" panose="02020603050405020304" pitchFamily="18" charset="0"/>
              </a:rPr>
              <a:t>その他</a:t>
            </a:r>
            <a:endParaRPr lang="en-US" altLang="ja-JP" sz="1000" u="sng" kern="100" dirty="0">
              <a:effectLst/>
              <a:latin typeface="Century" panose="02040604050505020304" pitchFamily="18" charset="0"/>
              <a:ea typeface="HG丸ｺﾞｼｯｸM-PRO" panose="020F0600000000000000" pitchFamily="50" charset="-128"/>
              <a:cs typeface="Times New Roman" panose="02020603050405020304" pitchFamily="18" charset="0"/>
            </a:endParaRPr>
          </a:p>
          <a:p>
            <a:pPr indent="127000" algn="just"/>
            <a:endParaRPr lang="en-US" altLang="ja-JP" sz="1000" u="sng" kern="100" dirty="0">
              <a:latin typeface="Century" panose="02040604050505020304" pitchFamily="18" charset="0"/>
              <a:ea typeface="HG丸ｺﾞｼｯｸM-PRO" panose="020F0600000000000000" pitchFamily="50"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b="1" kern="100" dirty="0">
                <a:effectLst/>
                <a:latin typeface="Century" panose="02040604050505020304" pitchFamily="18" charset="0"/>
                <a:ea typeface="HG丸ｺﾞｼｯｸM-PRO" panose="020F0600000000000000" pitchFamily="50" charset="-128"/>
                <a:cs typeface="Times New Roman" panose="02020603050405020304" pitchFamily="18" charset="0"/>
              </a:rPr>
              <a:t>時間の整理統合</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活動（予定）の見通しを持つことが苦手</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いつ終わるのかを理解する事が苦手</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時間、活動の変更への対応が苦手</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待つことが苦手</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27000" algn="just"/>
            <a:r>
              <a:rPr lang="ja-JP" altLang="ja-JP" sz="1000" u="sng" kern="100" dirty="0">
                <a:effectLst/>
                <a:latin typeface="Century" panose="02040604050505020304" pitchFamily="18" charset="0"/>
                <a:ea typeface="HG丸ｺﾞｼｯｸM-PRO" panose="020F0600000000000000" pitchFamily="50" charset="-128"/>
                <a:cs typeface="Times New Roman" panose="02020603050405020304" pitchFamily="18" charset="0"/>
              </a:rPr>
              <a:t>その他</a:t>
            </a:r>
            <a:endParaRPr lang="en-US" altLang="ja-JP" sz="1000" u="sng" kern="100" dirty="0">
              <a:latin typeface="Century" panose="02040604050505020304" pitchFamily="18" charset="0"/>
              <a:ea typeface="ＭＳ 明朝" panose="02020609040205080304" pitchFamily="17" charset="-128"/>
              <a:cs typeface="Times New Roman" panose="02020603050405020304" pitchFamily="18" charset="0"/>
            </a:endParaRPr>
          </a:p>
          <a:p>
            <a:pPr indent="127000" algn="just"/>
            <a:endParaRPr lang="en-US" altLang="ja-JP" sz="1000" u="sng"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b="1" kern="100" dirty="0">
                <a:effectLst/>
                <a:latin typeface="Century" panose="02040604050505020304" pitchFamily="18" charset="0"/>
                <a:ea typeface="HG丸ｺﾞｼｯｸM-PRO" panose="020F0600000000000000" pitchFamily="50" charset="-128"/>
                <a:cs typeface="Times New Roman" panose="02020603050405020304" pitchFamily="18" charset="0"/>
              </a:rPr>
              <a:t>空間の整理統合</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場所を多目的に使う事が苦手</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物や材料を整理しながら活動を進める事が苦手</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自分と他者の空間の境界をイメージする事が苦手</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27000" algn="just"/>
            <a:r>
              <a:rPr lang="ja-JP" altLang="ja-JP" sz="1000" u="sng" kern="100" dirty="0">
                <a:effectLst/>
                <a:latin typeface="Century" panose="02040604050505020304" pitchFamily="18" charset="0"/>
                <a:ea typeface="HG丸ｺﾞｼｯｸM-PRO" panose="020F0600000000000000" pitchFamily="50" charset="-128"/>
                <a:cs typeface="Times New Roman" panose="02020603050405020304" pitchFamily="18" charset="0"/>
              </a:rPr>
              <a:t>その他</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27000" algn="just"/>
            <a:endParaRPr lang="en-US" altLang="ja-JP" sz="1000" u="sng" kern="100" dirty="0">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b="1" kern="100" dirty="0">
                <a:effectLst/>
                <a:latin typeface="Century" panose="02040604050505020304" pitchFamily="18" charset="0"/>
                <a:ea typeface="HG丸ｺﾞｼｯｸM-PRO" panose="020F0600000000000000" pitchFamily="50" charset="-128"/>
                <a:cs typeface="Times New Roman" panose="02020603050405020304" pitchFamily="18" charset="0"/>
              </a:rPr>
              <a:t>変化・変更への対応</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場所、人、予定、活動などの変化へ不安・抵抗を示す</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イレギュラーな状況に対する不安・抵抗を示す</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予定や状況の変更が苦手</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経験していないことを想像することが苦手</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ルーティンに固執する</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27000" algn="just"/>
            <a:r>
              <a:rPr lang="ja-JP" altLang="ja-JP" sz="1000" u="sng" kern="100" dirty="0">
                <a:effectLst/>
                <a:latin typeface="Century" panose="02040604050505020304" pitchFamily="18" charset="0"/>
                <a:ea typeface="HG丸ｺﾞｼｯｸM-PRO" panose="020F0600000000000000" pitchFamily="50" charset="-128"/>
                <a:cs typeface="Times New Roman" panose="02020603050405020304" pitchFamily="18" charset="0"/>
              </a:rPr>
              <a:t>その他</a:t>
            </a:r>
            <a:endParaRPr lang="en-US" altLang="ja-JP" sz="1000" u="sng" kern="100" dirty="0">
              <a:effectLst/>
              <a:latin typeface="Century" panose="02040604050505020304" pitchFamily="18" charset="0"/>
              <a:ea typeface="HG丸ｺﾞｼｯｸM-PRO" panose="020F0600000000000000" pitchFamily="50" charset="-128"/>
              <a:cs typeface="Times New Roman" panose="02020603050405020304" pitchFamily="18" charset="0"/>
            </a:endParaRPr>
          </a:p>
          <a:p>
            <a:pPr indent="127000" algn="just"/>
            <a:endParaRPr lang="en-US" altLang="ja-JP" sz="1000" u="sng" kern="100" dirty="0">
              <a:latin typeface="Century" panose="02040604050505020304" pitchFamily="18" charset="0"/>
              <a:ea typeface="HG丸ｺﾞｼｯｸM-PRO" panose="020F0600000000000000" pitchFamily="50"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b="1" kern="100" dirty="0">
                <a:effectLst/>
                <a:latin typeface="Century" panose="02040604050505020304" pitchFamily="18" charset="0"/>
                <a:ea typeface="HG丸ｺﾞｼｯｸM-PRO" panose="020F0600000000000000" pitchFamily="50" charset="-128"/>
                <a:cs typeface="Times New Roman" panose="02020603050405020304" pitchFamily="18" charset="0"/>
              </a:rPr>
              <a:t>記憶の維持</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現在自分がやっている行動の記憶の困難さ（何をしているか・どこに行くか忘れる）</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指示が長いと全部覚えられない</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一度覚えたこと（経験した事）の記憶が消えない。忘れない。</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27000" algn="just"/>
            <a:r>
              <a:rPr lang="ja-JP" altLang="ja-JP" sz="1000" u="sng" kern="100" dirty="0">
                <a:effectLst/>
                <a:latin typeface="Century" panose="02040604050505020304" pitchFamily="18" charset="0"/>
                <a:ea typeface="HG丸ｺﾞｼｯｸM-PRO" panose="020F0600000000000000" pitchFamily="50" charset="-128"/>
                <a:cs typeface="Times New Roman" panose="02020603050405020304" pitchFamily="18" charset="0"/>
              </a:rPr>
              <a:t>その他</a:t>
            </a:r>
            <a:endParaRPr lang="en-US" altLang="ja-JP" sz="1000" u="sng" kern="100" dirty="0">
              <a:effectLst/>
              <a:latin typeface="Century" panose="02040604050505020304" pitchFamily="18" charset="0"/>
              <a:ea typeface="HG丸ｺﾞｼｯｸM-PRO" panose="020F0600000000000000" pitchFamily="50" charset="-128"/>
              <a:cs typeface="Times New Roman" panose="02020603050405020304" pitchFamily="18" charset="0"/>
            </a:endParaRPr>
          </a:p>
          <a:p>
            <a:pPr indent="127000" algn="just"/>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27000" algn="just"/>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1" name="テキスト ボックス 10">
            <a:extLst>
              <a:ext uri="{FF2B5EF4-FFF2-40B4-BE49-F238E27FC236}">
                <a16:creationId xmlns:a16="http://schemas.microsoft.com/office/drawing/2014/main" id="{3ADAB86F-C65A-4EE5-8E54-B398D6DD18F8}"/>
              </a:ext>
            </a:extLst>
          </p:cNvPr>
          <p:cNvSpPr txBox="1"/>
          <p:nvPr/>
        </p:nvSpPr>
        <p:spPr>
          <a:xfrm>
            <a:off x="6232456" y="798604"/>
            <a:ext cx="5822757" cy="1785104"/>
          </a:xfrm>
          <a:prstGeom prst="rect">
            <a:avLst/>
          </a:prstGeom>
          <a:noFill/>
          <a:ln>
            <a:solidFill>
              <a:schemeClr val="tx1"/>
            </a:solidFill>
          </a:ln>
        </p:spPr>
        <p:txBody>
          <a:bodyPr wrap="square" rtlCol="0">
            <a:spAutoFit/>
          </a:bodyPr>
          <a:lstStyle/>
          <a:p>
            <a:pPr indent="127000" algn="just"/>
            <a:endParaRPr lang="en-US" altLang="ja-JP" sz="1000" u="sng" kern="100" dirty="0">
              <a:latin typeface="Century" panose="02040604050505020304" pitchFamily="18" charset="0"/>
              <a:ea typeface="HG丸ｺﾞｼｯｸM-PRO" panose="020F0600000000000000" pitchFamily="50"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b="1" kern="100" dirty="0">
                <a:effectLst/>
                <a:latin typeface="Century" panose="02040604050505020304" pitchFamily="18" charset="0"/>
                <a:ea typeface="HG丸ｺﾞｼｯｸM-PRO" panose="020F0600000000000000" pitchFamily="50" charset="-128"/>
                <a:cs typeface="Times New Roman" panose="02020603050405020304" pitchFamily="18" charset="0"/>
              </a:rPr>
              <a:t>感覚の特異性</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特定の感覚刺激に敏感　（視覚・聴覚・嗅覚・触覚・痛覚・味覚）</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特定の感覚刺激に鈍感　（視覚・聴覚・嗅覚・触覚・痛覚・味覚）</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27000" algn="just"/>
            <a:r>
              <a:rPr lang="ja-JP" altLang="ja-JP" sz="1000" u="sng" kern="100" dirty="0">
                <a:effectLst/>
                <a:latin typeface="Century" panose="02040604050505020304" pitchFamily="18" charset="0"/>
                <a:ea typeface="HG丸ｺﾞｼｯｸM-PRO" panose="020F0600000000000000" pitchFamily="50" charset="-128"/>
                <a:cs typeface="Times New Roman" panose="02020603050405020304" pitchFamily="18" charset="0"/>
              </a:rPr>
              <a:t>その他</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27000" algn="just"/>
            <a:endParaRPr lang="en-US" altLang="ja-JP" sz="1000" u="sng" kern="100" dirty="0">
              <a:latin typeface="Century" panose="02040604050505020304" pitchFamily="18" charset="0"/>
              <a:ea typeface="HG丸ｺﾞｼｯｸM-PRO" panose="020F0600000000000000" pitchFamily="50"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b="1" u="sng" kern="100" dirty="0">
                <a:effectLst/>
                <a:latin typeface="Century" panose="02040604050505020304" pitchFamily="18" charset="0"/>
                <a:ea typeface="HG丸ｺﾞｼｯｸM-PRO" panose="020F0600000000000000" pitchFamily="50" charset="-128"/>
                <a:cs typeface="Times New Roman" panose="02020603050405020304" pitchFamily="18" charset="0"/>
              </a:rPr>
              <a:t>微細運動・粗大運動の困難さ</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手先を使った活動が苦手、不器用さ</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体全体を使った行動が苦手</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342900" lvl="0" indent="-342900" algn="just">
              <a:buFont typeface="HG丸ｺﾞｼｯｸM-PRO" panose="020F0600000000000000" pitchFamily="50" charset="-128"/>
              <a:buChar char="・"/>
            </a:pPr>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道具を使った行動が苦手</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altLang="ja-JP" sz="1000" kern="100" dirty="0">
                <a:effectLst/>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1000" u="sng" kern="100" dirty="0">
                <a:effectLst/>
                <a:latin typeface="Century" panose="02040604050505020304" pitchFamily="18" charset="0"/>
                <a:ea typeface="HG丸ｺﾞｼｯｸM-PRO" panose="020F0600000000000000" pitchFamily="50" charset="-128"/>
                <a:cs typeface="Times New Roman" panose="02020603050405020304" pitchFamily="18" charset="0"/>
              </a:rPr>
              <a:t>その他</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aphicFrame>
        <p:nvGraphicFramePr>
          <p:cNvPr id="14" name="表 13">
            <a:extLst>
              <a:ext uri="{FF2B5EF4-FFF2-40B4-BE49-F238E27FC236}">
                <a16:creationId xmlns:a16="http://schemas.microsoft.com/office/drawing/2014/main" id="{18A052A5-2241-40D6-8EDD-6BE0D6328101}"/>
              </a:ext>
            </a:extLst>
          </p:cNvPr>
          <p:cNvGraphicFramePr>
            <a:graphicFrameLocks noGrp="1"/>
          </p:cNvGraphicFramePr>
          <p:nvPr>
            <p:extLst>
              <p:ext uri="{D42A27DB-BD31-4B8C-83A1-F6EECF244321}">
                <p14:modId xmlns:p14="http://schemas.microsoft.com/office/powerpoint/2010/main" val="4125209821"/>
              </p:ext>
            </p:extLst>
          </p:nvPr>
        </p:nvGraphicFramePr>
        <p:xfrm>
          <a:off x="6209483" y="3018665"/>
          <a:ext cx="5822757" cy="1434473"/>
        </p:xfrm>
        <a:graphic>
          <a:graphicData uri="http://schemas.openxmlformats.org/drawingml/2006/table">
            <a:tbl>
              <a:tblPr/>
              <a:tblGrid>
                <a:gridCol w="5822757">
                  <a:extLst>
                    <a:ext uri="{9D8B030D-6E8A-4147-A177-3AD203B41FA5}">
                      <a16:colId xmlns:a16="http://schemas.microsoft.com/office/drawing/2014/main" val="4099159603"/>
                    </a:ext>
                  </a:extLst>
                </a:gridCol>
              </a:tblGrid>
              <a:tr h="416707">
                <a:tc>
                  <a:txBody>
                    <a:bodyPr/>
                    <a:lstStyle/>
                    <a:p>
                      <a:pPr marL="342900" lvl="0" indent="-342900" algn="just">
                        <a:buFont typeface="HG丸ｺﾞｼｯｸM-PRO" panose="020F0600000000000000" pitchFamily="50" charset="-128"/>
                        <a:buChar char="◆"/>
                      </a:pPr>
                      <a:r>
                        <a:rPr lang="ja-JP" sz="1000" b="1" kern="100" dirty="0">
                          <a:effectLst/>
                          <a:latin typeface="Century" panose="02040604050505020304" pitchFamily="18" charset="0"/>
                          <a:ea typeface="HG丸ｺﾞｼｯｸM-PRO" panose="020F0600000000000000" pitchFamily="50" charset="-128"/>
                          <a:cs typeface="Times New Roman" panose="02020603050405020304" pitchFamily="18" charset="0"/>
                        </a:rPr>
                        <a:t>本人が持っているスキル</a:t>
                      </a:r>
                      <a:r>
                        <a:rPr lang="ja-JP" sz="900" b="1" kern="100" dirty="0">
                          <a:effectLst/>
                          <a:latin typeface="Century" panose="02040604050505020304" pitchFamily="18" charset="0"/>
                          <a:ea typeface="HG丸ｺﾞｼｯｸM-PRO" panose="020F0600000000000000" pitchFamily="50" charset="-128"/>
                          <a:cs typeface="Times New Roman" panose="02020603050405020304" pitchFamily="18" charset="0"/>
                        </a:rPr>
                        <a:t>（プットイン・マッチング・上から下の理解・時計、タイマーの意味・色、形の理解など）</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2518318"/>
                  </a:ext>
                </a:extLst>
              </a:tr>
              <a:tr h="421953">
                <a:tc>
                  <a:txBody>
                    <a:bodyPr/>
                    <a:lstStyle/>
                    <a:p>
                      <a:pPr marL="342900" lvl="0" indent="-342900" algn="just">
                        <a:buFont typeface="HG丸ｺﾞｼｯｸM-PRO" panose="020F0600000000000000" pitchFamily="50" charset="-128"/>
                        <a:buChar char="◆"/>
                      </a:pPr>
                      <a:r>
                        <a:rPr lang="ja-JP" sz="1000" b="1" kern="100" dirty="0">
                          <a:effectLst/>
                          <a:latin typeface="Century" panose="02040604050505020304" pitchFamily="18" charset="0"/>
                          <a:ea typeface="HG丸ｺﾞｼｯｸM-PRO" panose="020F0600000000000000" pitchFamily="50" charset="-128"/>
                          <a:cs typeface="Times New Roman" panose="02020603050405020304" pitchFamily="18" charset="0"/>
                        </a:rPr>
                        <a:t>終わりを何で知る事ができるか</a:t>
                      </a:r>
                      <a:r>
                        <a:rPr lang="ja-JP" sz="900" b="1" kern="100" dirty="0">
                          <a:effectLst/>
                          <a:latin typeface="Century" panose="02040604050505020304" pitchFamily="18" charset="0"/>
                          <a:ea typeface="HG丸ｺﾞｼｯｸM-PRO" panose="020F0600000000000000" pitchFamily="50" charset="-128"/>
                          <a:cs typeface="Times New Roman" panose="02020603050405020304" pitchFamily="18" charset="0"/>
                        </a:rPr>
                        <a:t>（フィニッシュボックスにいれる・指示・タイマー・材料がなくなったらなど）</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2907985"/>
                  </a:ext>
                </a:extLst>
              </a:tr>
              <a:tr h="595813">
                <a:tc>
                  <a:txBody>
                    <a:bodyPr/>
                    <a:lstStyle/>
                    <a:p>
                      <a:pPr marL="342900" lvl="0" indent="-342900" algn="just">
                        <a:buFont typeface="HG丸ｺﾞｼｯｸM-PRO" panose="020F0600000000000000" pitchFamily="50" charset="-128"/>
                        <a:buChar char="◆"/>
                      </a:pPr>
                      <a:r>
                        <a:rPr lang="ja-JP" sz="1000" b="1" kern="100" dirty="0">
                          <a:effectLst/>
                          <a:latin typeface="Century" panose="02040604050505020304" pitchFamily="18" charset="0"/>
                          <a:ea typeface="HG丸ｺﾞｼｯｸM-PRO" panose="020F0600000000000000" pitchFamily="50" charset="-128"/>
                          <a:cs typeface="Times New Roman" panose="02020603050405020304" pitchFamily="18" charset="0"/>
                        </a:rPr>
                        <a:t>本人の好きなこと・得意なこと　（場所・もの・遊び・活動など具体的に）</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5831507"/>
                  </a:ext>
                </a:extLst>
              </a:tr>
            </a:tbl>
          </a:graphicData>
        </a:graphic>
      </p:graphicFrame>
      <p:sp>
        <p:nvSpPr>
          <p:cNvPr id="16" name="Rectangle 9">
            <a:extLst>
              <a:ext uri="{FF2B5EF4-FFF2-40B4-BE49-F238E27FC236}">
                <a16:creationId xmlns:a16="http://schemas.microsoft.com/office/drawing/2014/main" id="{4BED0FF0-FBE8-4E27-B1EF-F55CB797EAA2}"/>
              </a:ext>
            </a:extLst>
          </p:cNvPr>
          <p:cNvSpPr>
            <a:spLocks noChangeArrowheads="1"/>
          </p:cNvSpPr>
          <p:nvPr/>
        </p:nvSpPr>
        <p:spPr bwMode="auto">
          <a:xfrm>
            <a:off x="6096000" y="2647298"/>
            <a:ext cx="593624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1"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＜強み・好きなものリスト＞　</a:t>
            </a:r>
            <a:r>
              <a:rPr kumimoji="0" lang="ja-JP" altLang="ja-JP" sz="1000" b="1" i="0" u="sng"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～障がい特性リストで消した項目は、裏を返せば得意～</a:t>
            </a:r>
            <a:r>
              <a:rPr kumimoji="0" lang="en-US" altLang="ja-JP" sz="900" b="0" i="1" u="none" strike="noStrike" cap="none" normalizeH="0" baseline="0" dirty="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 </a:t>
            </a:r>
            <a:endParaRPr kumimoji="0" lang="en-US" altLang="ja-JP" sz="1000" b="0" i="0" u="none" strike="noStrike" cap="none" normalizeH="0" baseline="0" dirty="0">
              <a:ln>
                <a:noFill/>
              </a:ln>
              <a:solidFill>
                <a:schemeClr val="tx1"/>
              </a:solidFill>
              <a:effectLst/>
            </a:endParaRPr>
          </a:p>
        </p:txBody>
      </p:sp>
      <p:sp>
        <p:nvSpPr>
          <p:cNvPr id="23" name="テキスト ボックス 22">
            <a:extLst>
              <a:ext uri="{FF2B5EF4-FFF2-40B4-BE49-F238E27FC236}">
                <a16:creationId xmlns:a16="http://schemas.microsoft.com/office/drawing/2014/main" id="{A321EEE6-864E-4983-90B0-808836BD3814}"/>
              </a:ext>
            </a:extLst>
          </p:cNvPr>
          <p:cNvSpPr txBox="1"/>
          <p:nvPr/>
        </p:nvSpPr>
        <p:spPr>
          <a:xfrm>
            <a:off x="6074111" y="4550510"/>
            <a:ext cx="6093500" cy="307777"/>
          </a:xfrm>
          <a:prstGeom prst="rect">
            <a:avLst/>
          </a:prstGeom>
          <a:noFill/>
        </p:spPr>
        <p:txBody>
          <a:bodyPr wrap="square">
            <a:spAutoFit/>
          </a:bodyPr>
          <a:lstStyle/>
          <a:p>
            <a:pPr algn="just"/>
            <a:r>
              <a:rPr lang="ja-JP" altLang="ja-JP" sz="1400" b="1" kern="100" dirty="0">
                <a:effectLst/>
                <a:latin typeface="Century" panose="02040604050505020304" pitchFamily="18" charset="0"/>
                <a:ea typeface="HG丸ｺﾞｼｯｸM-PRO" panose="020F0600000000000000" pitchFamily="50" charset="-128"/>
                <a:cs typeface="Times New Roman" panose="02020603050405020304" pitchFamily="18" charset="0"/>
              </a:rPr>
              <a:t>＜社会生活＞</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aphicFrame>
        <p:nvGraphicFramePr>
          <p:cNvPr id="20" name="表 19">
            <a:extLst>
              <a:ext uri="{FF2B5EF4-FFF2-40B4-BE49-F238E27FC236}">
                <a16:creationId xmlns:a16="http://schemas.microsoft.com/office/drawing/2014/main" id="{21EB55E1-E502-4A5D-AD79-7C1FCFB823EB}"/>
              </a:ext>
            </a:extLst>
          </p:cNvPr>
          <p:cNvGraphicFramePr>
            <a:graphicFrameLocks noGrp="1"/>
          </p:cNvGraphicFramePr>
          <p:nvPr>
            <p:extLst>
              <p:ext uri="{D42A27DB-BD31-4B8C-83A1-F6EECF244321}">
                <p14:modId xmlns:p14="http://schemas.microsoft.com/office/powerpoint/2010/main" val="921599145"/>
              </p:ext>
            </p:extLst>
          </p:nvPr>
        </p:nvGraphicFramePr>
        <p:xfrm>
          <a:off x="6209483" y="4921877"/>
          <a:ext cx="5822757" cy="1785103"/>
        </p:xfrm>
        <a:graphic>
          <a:graphicData uri="http://schemas.openxmlformats.org/drawingml/2006/table">
            <a:tbl>
              <a:tblPr/>
              <a:tblGrid>
                <a:gridCol w="5822757">
                  <a:extLst>
                    <a:ext uri="{9D8B030D-6E8A-4147-A177-3AD203B41FA5}">
                      <a16:colId xmlns:a16="http://schemas.microsoft.com/office/drawing/2014/main" val="2269698645"/>
                    </a:ext>
                  </a:extLst>
                </a:gridCol>
              </a:tblGrid>
              <a:tr h="350798">
                <a:tc>
                  <a:txBody>
                    <a:bodyPr/>
                    <a:lstStyle/>
                    <a:p>
                      <a:pPr marL="342900" lvl="0" indent="-342900" algn="just">
                        <a:buFont typeface="HG丸ｺﾞｼｯｸM-PRO" panose="020F0600000000000000" pitchFamily="50" charset="-128"/>
                        <a:buChar char="◆"/>
                      </a:pPr>
                      <a:r>
                        <a:rPr lang="ja-JP" sz="1000" b="1" kern="100" dirty="0">
                          <a:effectLst/>
                          <a:latin typeface="Century" panose="02040604050505020304" pitchFamily="18" charset="0"/>
                          <a:ea typeface="HG丸ｺﾞｼｯｸM-PRO" panose="020F0600000000000000" pitchFamily="50" charset="-128"/>
                          <a:cs typeface="Times New Roman" panose="02020603050405020304" pitchFamily="18" charset="0"/>
                        </a:rPr>
                        <a:t>日中活動</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1000" b="1"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2328687"/>
                  </a:ext>
                </a:extLst>
              </a:tr>
              <a:tr h="452649">
                <a:tc>
                  <a:txBody>
                    <a:bodyPr/>
                    <a:lstStyle/>
                    <a:p>
                      <a:pPr marL="342900" lvl="0" indent="-342900" algn="just">
                        <a:buFont typeface="HG丸ｺﾞｼｯｸM-PRO" panose="020F0600000000000000" pitchFamily="50" charset="-128"/>
                        <a:buChar char="◆"/>
                      </a:pPr>
                      <a:r>
                        <a:rPr lang="ja-JP" sz="1000" b="1" kern="100">
                          <a:effectLst/>
                          <a:latin typeface="Century" panose="02040604050505020304" pitchFamily="18" charset="0"/>
                          <a:ea typeface="HG丸ｺﾞｼｯｸM-PRO" panose="020F0600000000000000" pitchFamily="50" charset="-128"/>
                          <a:cs typeface="Times New Roman" panose="02020603050405020304" pitchFamily="18" charset="0"/>
                        </a:rPr>
                        <a:t>余暇時間の過ごし方</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7145662"/>
                  </a:ext>
                </a:extLst>
              </a:tr>
              <a:tr h="425217">
                <a:tc>
                  <a:txBody>
                    <a:bodyPr/>
                    <a:lstStyle/>
                    <a:p>
                      <a:pPr marL="342900" lvl="0" indent="-342900" algn="just">
                        <a:buFont typeface="HG丸ｺﾞｼｯｸM-PRO" panose="020F0600000000000000" pitchFamily="50" charset="-128"/>
                        <a:buChar char="◆"/>
                      </a:pPr>
                      <a:r>
                        <a:rPr lang="ja-JP" sz="1000" b="1" kern="100">
                          <a:effectLst/>
                          <a:latin typeface="Century" panose="02040604050505020304" pitchFamily="18" charset="0"/>
                          <a:ea typeface="HG丸ｺﾞｼｯｸM-PRO" panose="020F0600000000000000" pitchFamily="50" charset="-128"/>
                          <a:cs typeface="Times New Roman" panose="02020603050405020304" pitchFamily="18" charset="0"/>
                        </a:rPr>
                        <a:t>外出（危険回避・公共交通機関の利用）</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2018261"/>
                  </a:ext>
                </a:extLst>
              </a:tr>
              <a:tr h="556439">
                <a:tc>
                  <a:txBody>
                    <a:bodyPr/>
                    <a:lstStyle/>
                    <a:p>
                      <a:pPr marL="342900" lvl="0" indent="-342900" algn="just">
                        <a:buFont typeface="HG丸ｺﾞｼｯｸM-PRO" panose="020F0600000000000000" pitchFamily="50" charset="-128"/>
                        <a:buChar char="◆"/>
                      </a:pPr>
                      <a:r>
                        <a:rPr lang="ja-JP" sz="1000" b="1" kern="100" dirty="0">
                          <a:effectLst/>
                          <a:latin typeface="Century" panose="02040604050505020304" pitchFamily="18" charset="0"/>
                          <a:ea typeface="HG丸ｺﾞｼｯｸM-PRO" panose="020F0600000000000000" pitchFamily="50" charset="-128"/>
                          <a:cs typeface="Times New Roman" panose="02020603050405020304" pitchFamily="18" charset="0"/>
                        </a:rPr>
                        <a:t>医療機関の利用</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312921"/>
                  </a:ext>
                </a:extLst>
              </a:tr>
            </a:tbl>
          </a:graphicData>
        </a:graphic>
      </p:graphicFrame>
    </p:spTree>
    <p:extLst>
      <p:ext uri="{BB962C8B-B14F-4D97-AF65-F5344CB8AC3E}">
        <p14:creationId xmlns:p14="http://schemas.microsoft.com/office/powerpoint/2010/main" val="17601576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F36BCB-A581-4585-A481-811B10E2E8D3}"/>
              </a:ext>
            </a:extLst>
          </p:cNvPr>
          <p:cNvSpPr>
            <a:spLocks noGrp="1"/>
          </p:cNvSpPr>
          <p:nvPr>
            <p:ph type="title"/>
          </p:nvPr>
        </p:nvSpPr>
        <p:spPr>
          <a:xfrm>
            <a:off x="313151" y="465939"/>
            <a:ext cx="8150817" cy="309845"/>
          </a:xfrm>
        </p:spPr>
        <p:txBody>
          <a:bodyPr>
            <a:noAutofit/>
          </a:bodyPr>
          <a:lstStyle/>
          <a:p>
            <a:r>
              <a:rPr kumimoji="1" lang="ja-JP" altLang="en-US" sz="1800" dirty="0"/>
              <a:t>（参考）氷山モデルシート</a:t>
            </a:r>
          </a:p>
        </p:txBody>
      </p:sp>
      <p:sp>
        <p:nvSpPr>
          <p:cNvPr id="4" name="スライド番号プレースホルダー 3">
            <a:extLst>
              <a:ext uri="{FF2B5EF4-FFF2-40B4-BE49-F238E27FC236}">
                <a16:creationId xmlns:a16="http://schemas.microsoft.com/office/drawing/2014/main" id="{54F530B9-2F22-47A8-B3C2-10D640D765B6}"/>
              </a:ext>
            </a:extLst>
          </p:cNvPr>
          <p:cNvSpPr>
            <a:spLocks noGrp="1"/>
          </p:cNvSpPr>
          <p:nvPr>
            <p:ph type="sldNum" sz="quarter" idx="12"/>
          </p:nvPr>
        </p:nvSpPr>
        <p:spPr/>
        <p:txBody>
          <a:bodyPr/>
          <a:lstStyle/>
          <a:p>
            <a:fld id="{97FBB0FB-213D-454E-A9D7-3F4F4199152C}" type="slidenum">
              <a:rPr kumimoji="1" lang="ja-JP" altLang="en-US" smtClean="0"/>
              <a:t>18</a:t>
            </a:fld>
            <a:endParaRPr kumimoji="1" lang="ja-JP" altLang="en-US"/>
          </a:p>
        </p:txBody>
      </p:sp>
      <p:sp>
        <p:nvSpPr>
          <p:cNvPr id="5" name="コンテンツ プレースホルダー 4">
            <a:extLst>
              <a:ext uri="{FF2B5EF4-FFF2-40B4-BE49-F238E27FC236}">
                <a16:creationId xmlns:a16="http://schemas.microsoft.com/office/drawing/2014/main" id="{42890DA6-B964-4AF4-8AF4-E73A93612D2E}"/>
              </a:ext>
            </a:extLst>
          </p:cNvPr>
          <p:cNvSpPr>
            <a:spLocks noGrp="1"/>
          </p:cNvSpPr>
          <p:nvPr>
            <p:ph idx="1"/>
          </p:nvPr>
        </p:nvSpPr>
        <p:spPr>
          <a:xfrm>
            <a:off x="313151" y="775784"/>
            <a:ext cx="11523945" cy="5837958"/>
          </a:xfrm>
          <a:prstGeom prst="rect">
            <a:avLst/>
          </a:prstGeom>
          <a:noFill/>
          <a:ln w="952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p>
        </p:txBody>
      </p:sp>
      <p:grpSp>
        <p:nvGrpSpPr>
          <p:cNvPr id="6" name="グループ化 5">
            <a:extLst>
              <a:ext uri="{FF2B5EF4-FFF2-40B4-BE49-F238E27FC236}">
                <a16:creationId xmlns:a16="http://schemas.microsoft.com/office/drawing/2014/main" id="{2466BB87-AF6B-4F98-B131-F5978126BB8B}"/>
              </a:ext>
            </a:extLst>
          </p:cNvPr>
          <p:cNvGrpSpPr/>
          <p:nvPr/>
        </p:nvGrpSpPr>
        <p:grpSpPr>
          <a:xfrm>
            <a:off x="1050886" y="1935916"/>
            <a:ext cx="10090228" cy="4602996"/>
            <a:chOff x="1850770" y="1405300"/>
            <a:chExt cx="6094565" cy="5103082"/>
          </a:xfrm>
        </p:grpSpPr>
        <p:grpSp>
          <p:nvGrpSpPr>
            <p:cNvPr id="7" name="グループ化 6">
              <a:extLst>
                <a:ext uri="{FF2B5EF4-FFF2-40B4-BE49-F238E27FC236}">
                  <a16:creationId xmlns:a16="http://schemas.microsoft.com/office/drawing/2014/main" id="{0FB44955-681A-4C0E-BFB3-DDE41C69BAA4}"/>
                </a:ext>
              </a:extLst>
            </p:cNvPr>
            <p:cNvGrpSpPr>
              <a:grpSpLocks noChangeAspect="1"/>
            </p:cNvGrpSpPr>
            <p:nvPr/>
          </p:nvGrpSpPr>
          <p:grpSpPr>
            <a:xfrm>
              <a:off x="1850770" y="1405300"/>
              <a:ext cx="6094565" cy="3745965"/>
              <a:chOff x="4861887" y="3335290"/>
              <a:chExt cx="3724092" cy="2354193"/>
            </a:xfrm>
          </p:grpSpPr>
          <p:sp>
            <p:nvSpPr>
              <p:cNvPr id="12" name="コンテンツ プレースホルダー 2">
                <a:extLst>
                  <a:ext uri="{FF2B5EF4-FFF2-40B4-BE49-F238E27FC236}">
                    <a16:creationId xmlns:a16="http://schemas.microsoft.com/office/drawing/2014/main" id="{34C72558-ED2A-42F8-8A8C-E4F960642083}"/>
                  </a:ext>
                </a:extLst>
              </p:cNvPr>
              <p:cNvSpPr txBox="1">
                <a:spLocks/>
              </p:cNvSpPr>
              <p:nvPr/>
            </p:nvSpPr>
            <p:spPr>
              <a:xfrm>
                <a:off x="4861887" y="3970013"/>
                <a:ext cx="3724092" cy="1719470"/>
              </a:xfrm>
              <a:prstGeom prst="rect">
                <a:avLst/>
              </a:prstGeom>
              <a:solidFill>
                <a:schemeClr val="accent1">
                  <a:lumMod val="20000"/>
                  <a:lumOff val="80000"/>
                </a:schemeClr>
              </a:solidFill>
              <a:ln>
                <a:solidFill>
                  <a:schemeClr val="tx1"/>
                </a:solidFill>
                <a:prstDash val="solid"/>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en-US" altLang="ja-JP" sz="16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Arial" panose="020B0604020202020204" pitchFamily="34" charset="0"/>
                  <a:buNone/>
                </a:pP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台形 9">
                <a:extLst>
                  <a:ext uri="{FF2B5EF4-FFF2-40B4-BE49-F238E27FC236}">
                    <a16:creationId xmlns:a16="http://schemas.microsoft.com/office/drawing/2014/main" id="{27ABACB5-7953-40E0-97AC-DD994690BD2B}"/>
                  </a:ext>
                </a:extLst>
              </p:cNvPr>
              <p:cNvSpPr/>
              <p:nvPr/>
            </p:nvSpPr>
            <p:spPr>
              <a:xfrm>
                <a:off x="5365510" y="3335290"/>
                <a:ext cx="2518523" cy="2281770"/>
              </a:xfrm>
              <a:custGeom>
                <a:avLst/>
                <a:gdLst>
                  <a:gd name="connsiteX0" fmla="*/ 0 w 3672408"/>
                  <a:gd name="connsiteY0" fmla="*/ 3024238 h 3024238"/>
                  <a:gd name="connsiteX1" fmla="*/ 756060 w 3672408"/>
                  <a:gd name="connsiteY1" fmla="*/ 0 h 3024238"/>
                  <a:gd name="connsiteX2" fmla="*/ 2916349 w 3672408"/>
                  <a:gd name="connsiteY2" fmla="*/ 0 h 3024238"/>
                  <a:gd name="connsiteX3" fmla="*/ 3672408 w 3672408"/>
                  <a:gd name="connsiteY3" fmla="*/ 3024238 h 3024238"/>
                  <a:gd name="connsiteX4" fmla="*/ 0 w 3672408"/>
                  <a:gd name="connsiteY4" fmla="*/ 3024238 h 3024238"/>
                  <a:gd name="connsiteX0" fmla="*/ 0 w 3672408"/>
                  <a:gd name="connsiteY0" fmla="*/ 3024238 h 3024238"/>
                  <a:gd name="connsiteX1" fmla="*/ 84765 w 3672408"/>
                  <a:gd name="connsiteY1" fmla="*/ 2295943 h 3024238"/>
                  <a:gd name="connsiteX2" fmla="*/ 756060 w 3672408"/>
                  <a:gd name="connsiteY2" fmla="*/ 0 h 3024238"/>
                  <a:gd name="connsiteX3" fmla="*/ 2916349 w 3672408"/>
                  <a:gd name="connsiteY3" fmla="*/ 0 h 3024238"/>
                  <a:gd name="connsiteX4" fmla="*/ 3672408 w 3672408"/>
                  <a:gd name="connsiteY4" fmla="*/ 3024238 h 3024238"/>
                  <a:gd name="connsiteX5" fmla="*/ 0 w 3672408"/>
                  <a:gd name="connsiteY5" fmla="*/ 3024238 h 3024238"/>
                  <a:gd name="connsiteX0" fmla="*/ 128648 w 3596519"/>
                  <a:gd name="connsiteY0" fmla="*/ 2940017 h 3024238"/>
                  <a:gd name="connsiteX1" fmla="*/ 8876 w 3596519"/>
                  <a:gd name="connsiteY1" fmla="*/ 2295943 h 3024238"/>
                  <a:gd name="connsiteX2" fmla="*/ 680171 w 3596519"/>
                  <a:gd name="connsiteY2" fmla="*/ 0 h 3024238"/>
                  <a:gd name="connsiteX3" fmla="*/ 2840460 w 3596519"/>
                  <a:gd name="connsiteY3" fmla="*/ 0 h 3024238"/>
                  <a:gd name="connsiteX4" fmla="*/ 3596519 w 3596519"/>
                  <a:gd name="connsiteY4" fmla="*/ 3024238 h 3024238"/>
                  <a:gd name="connsiteX5" fmla="*/ 128648 w 3596519"/>
                  <a:gd name="connsiteY5" fmla="*/ 2940017 h 3024238"/>
                  <a:gd name="connsiteX0" fmla="*/ 128648 w 3596519"/>
                  <a:gd name="connsiteY0" fmla="*/ 2940017 h 3024238"/>
                  <a:gd name="connsiteX1" fmla="*/ 8876 w 3596519"/>
                  <a:gd name="connsiteY1" fmla="*/ 2295943 h 3024238"/>
                  <a:gd name="connsiteX2" fmla="*/ 578242 w 3596519"/>
                  <a:gd name="connsiteY2" fmla="*/ 1164695 h 3024238"/>
                  <a:gd name="connsiteX3" fmla="*/ 680171 w 3596519"/>
                  <a:gd name="connsiteY3" fmla="*/ 0 h 3024238"/>
                  <a:gd name="connsiteX4" fmla="*/ 2840460 w 3596519"/>
                  <a:gd name="connsiteY4" fmla="*/ 0 h 3024238"/>
                  <a:gd name="connsiteX5" fmla="*/ 3596519 w 3596519"/>
                  <a:gd name="connsiteY5" fmla="*/ 3024238 h 3024238"/>
                  <a:gd name="connsiteX6" fmla="*/ 128648 w 3596519"/>
                  <a:gd name="connsiteY6" fmla="*/ 2940017 h 3024238"/>
                  <a:gd name="connsiteX0" fmla="*/ 128648 w 3596519"/>
                  <a:gd name="connsiteY0" fmla="*/ 2940017 h 3024238"/>
                  <a:gd name="connsiteX1" fmla="*/ 8876 w 3596519"/>
                  <a:gd name="connsiteY1" fmla="*/ 2295943 h 3024238"/>
                  <a:gd name="connsiteX2" fmla="*/ 578242 w 3596519"/>
                  <a:gd name="connsiteY2" fmla="*/ 1164695 h 3024238"/>
                  <a:gd name="connsiteX3" fmla="*/ 1113308 w 3596519"/>
                  <a:gd name="connsiteY3" fmla="*/ 481263 h 3024238"/>
                  <a:gd name="connsiteX4" fmla="*/ 2840460 w 3596519"/>
                  <a:gd name="connsiteY4" fmla="*/ 0 h 3024238"/>
                  <a:gd name="connsiteX5" fmla="*/ 3596519 w 3596519"/>
                  <a:gd name="connsiteY5" fmla="*/ 3024238 h 3024238"/>
                  <a:gd name="connsiteX6" fmla="*/ 128648 w 3596519"/>
                  <a:gd name="connsiteY6" fmla="*/ 2940017 h 3024238"/>
                  <a:gd name="connsiteX0" fmla="*/ 128648 w 3596519"/>
                  <a:gd name="connsiteY0" fmla="*/ 2940017 h 3024238"/>
                  <a:gd name="connsiteX1" fmla="*/ 8876 w 3596519"/>
                  <a:gd name="connsiteY1" fmla="*/ 2295943 h 3024238"/>
                  <a:gd name="connsiteX2" fmla="*/ 578242 w 3596519"/>
                  <a:gd name="connsiteY2" fmla="*/ 1164695 h 3024238"/>
                  <a:gd name="connsiteX3" fmla="*/ 1113308 w 3596519"/>
                  <a:gd name="connsiteY3" fmla="*/ 481263 h 3024238"/>
                  <a:gd name="connsiteX4" fmla="*/ 1504673 w 3596519"/>
                  <a:gd name="connsiteY4" fmla="*/ 695463 h 3024238"/>
                  <a:gd name="connsiteX5" fmla="*/ 2840460 w 3596519"/>
                  <a:gd name="connsiteY5" fmla="*/ 0 h 3024238"/>
                  <a:gd name="connsiteX6" fmla="*/ 3596519 w 3596519"/>
                  <a:gd name="connsiteY6" fmla="*/ 3024238 h 3024238"/>
                  <a:gd name="connsiteX7" fmla="*/ 128648 w 3596519"/>
                  <a:gd name="connsiteY7" fmla="*/ 2940017 h 3024238"/>
                  <a:gd name="connsiteX0" fmla="*/ 128648 w 3596519"/>
                  <a:gd name="connsiteY0" fmla="*/ 2940017 h 3024238"/>
                  <a:gd name="connsiteX1" fmla="*/ 8876 w 3596519"/>
                  <a:gd name="connsiteY1" fmla="*/ 2295943 h 3024238"/>
                  <a:gd name="connsiteX2" fmla="*/ 578242 w 3596519"/>
                  <a:gd name="connsiteY2" fmla="*/ 1164695 h 3024238"/>
                  <a:gd name="connsiteX3" fmla="*/ 1113308 w 3596519"/>
                  <a:gd name="connsiteY3" fmla="*/ 481263 h 3024238"/>
                  <a:gd name="connsiteX4" fmla="*/ 1504673 w 3596519"/>
                  <a:gd name="connsiteY4" fmla="*/ 695463 h 3024238"/>
                  <a:gd name="connsiteX5" fmla="*/ 2840460 w 3596519"/>
                  <a:gd name="connsiteY5" fmla="*/ 0 h 3024238"/>
                  <a:gd name="connsiteX6" fmla="*/ 3596519 w 3596519"/>
                  <a:gd name="connsiteY6" fmla="*/ 3024238 h 3024238"/>
                  <a:gd name="connsiteX7" fmla="*/ 128648 w 3596519"/>
                  <a:gd name="connsiteY7" fmla="*/ 2940017 h 3024238"/>
                  <a:gd name="connsiteX0" fmla="*/ 128648 w 3596519"/>
                  <a:gd name="connsiteY0" fmla="*/ 3083791 h 3168012"/>
                  <a:gd name="connsiteX1" fmla="*/ 8876 w 3596519"/>
                  <a:gd name="connsiteY1" fmla="*/ 2439717 h 3168012"/>
                  <a:gd name="connsiteX2" fmla="*/ 578242 w 3596519"/>
                  <a:gd name="connsiteY2" fmla="*/ 1308469 h 3168012"/>
                  <a:gd name="connsiteX3" fmla="*/ 1113308 w 3596519"/>
                  <a:gd name="connsiteY3" fmla="*/ 625037 h 3168012"/>
                  <a:gd name="connsiteX4" fmla="*/ 1504673 w 3596519"/>
                  <a:gd name="connsiteY4" fmla="*/ 839237 h 3168012"/>
                  <a:gd name="connsiteX5" fmla="*/ 1937810 w 3596519"/>
                  <a:gd name="connsiteY5" fmla="*/ 502353 h 3168012"/>
                  <a:gd name="connsiteX6" fmla="*/ 2840460 w 3596519"/>
                  <a:gd name="connsiteY6" fmla="*/ 143774 h 3168012"/>
                  <a:gd name="connsiteX7" fmla="*/ 3596519 w 3596519"/>
                  <a:gd name="connsiteY7" fmla="*/ 3168012 h 3168012"/>
                  <a:gd name="connsiteX8" fmla="*/ 128648 w 3596519"/>
                  <a:gd name="connsiteY8" fmla="*/ 3083791 h 3168012"/>
                  <a:gd name="connsiteX0" fmla="*/ 128648 w 3596519"/>
                  <a:gd name="connsiteY0" fmla="*/ 3054401 h 3138622"/>
                  <a:gd name="connsiteX1" fmla="*/ 8876 w 3596519"/>
                  <a:gd name="connsiteY1" fmla="*/ 2410327 h 3138622"/>
                  <a:gd name="connsiteX2" fmla="*/ 578242 w 3596519"/>
                  <a:gd name="connsiteY2" fmla="*/ 1279079 h 3138622"/>
                  <a:gd name="connsiteX3" fmla="*/ 1113308 w 3596519"/>
                  <a:gd name="connsiteY3" fmla="*/ 595647 h 3138622"/>
                  <a:gd name="connsiteX4" fmla="*/ 1504673 w 3596519"/>
                  <a:gd name="connsiteY4" fmla="*/ 809847 h 3138622"/>
                  <a:gd name="connsiteX5" fmla="*/ 1937810 w 3596519"/>
                  <a:gd name="connsiteY5" fmla="*/ 472963 h 3138622"/>
                  <a:gd name="connsiteX6" fmla="*/ 2840460 w 3596519"/>
                  <a:gd name="connsiteY6" fmla="*/ 114384 h 3138622"/>
                  <a:gd name="connsiteX7" fmla="*/ 3596519 w 3596519"/>
                  <a:gd name="connsiteY7" fmla="*/ 3138622 h 3138622"/>
                  <a:gd name="connsiteX8" fmla="*/ 128648 w 3596519"/>
                  <a:gd name="connsiteY8" fmla="*/ 3054401 h 3138622"/>
                  <a:gd name="connsiteX0" fmla="*/ 128648 w 3596519"/>
                  <a:gd name="connsiteY0" fmla="*/ 2893678 h 2977899"/>
                  <a:gd name="connsiteX1" fmla="*/ 8876 w 3596519"/>
                  <a:gd name="connsiteY1" fmla="*/ 2249604 h 2977899"/>
                  <a:gd name="connsiteX2" fmla="*/ 578242 w 3596519"/>
                  <a:gd name="connsiteY2" fmla="*/ 1118356 h 2977899"/>
                  <a:gd name="connsiteX3" fmla="*/ 1113308 w 3596519"/>
                  <a:gd name="connsiteY3" fmla="*/ 434924 h 2977899"/>
                  <a:gd name="connsiteX4" fmla="*/ 1504673 w 3596519"/>
                  <a:gd name="connsiteY4" fmla="*/ 649124 h 2977899"/>
                  <a:gd name="connsiteX5" fmla="*/ 1937810 w 3596519"/>
                  <a:gd name="connsiteY5" fmla="*/ 312240 h 2977899"/>
                  <a:gd name="connsiteX6" fmla="*/ 2503576 w 3596519"/>
                  <a:gd name="connsiteY6" fmla="*/ 134135 h 2977899"/>
                  <a:gd name="connsiteX7" fmla="*/ 3596519 w 3596519"/>
                  <a:gd name="connsiteY7" fmla="*/ 2977899 h 2977899"/>
                  <a:gd name="connsiteX8" fmla="*/ 128648 w 3596519"/>
                  <a:gd name="connsiteY8" fmla="*/ 2893678 h 2977899"/>
                  <a:gd name="connsiteX0" fmla="*/ 128648 w 3596519"/>
                  <a:gd name="connsiteY0" fmla="*/ 2759543 h 2843764"/>
                  <a:gd name="connsiteX1" fmla="*/ 8876 w 3596519"/>
                  <a:gd name="connsiteY1" fmla="*/ 2115469 h 2843764"/>
                  <a:gd name="connsiteX2" fmla="*/ 578242 w 3596519"/>
                  <a:gd name="connsiteY2" fmla="*/ 984221 h 2843764"/>
                  <a:gd name="connsiteX3" fmla="*/ 1113308 w 3596519"/>
                  <a:gd name="connsiteY3" fmla="*/ 300789 h 2843764"/>
                  <a:gd name="connsiteX4" fmla="*/ 1504673 w 3596519"/>
                  <a:gd name="connsiteY4" fmla="*/ 514989 h 2843764"/>
                  <a:gd name="connsiteX5" fmla="*/ 1937810 w 3596519"/>
                  <a:gd name="connsiteY5" fmla="*/ 178105 h 2843764"/>
                  <a:gd name="connsiteX6" fmla="*/ 2503576 w 3596519"/>
                  <a:gd name="connsiteY6" fmla="*/ 0 h 2843764"/>
                  <a:gd name="connsiteX7" fmla="*/ 3596519 w 3596519"/>
                  <a:gd name="connsiteY7" fmla="*/ 2843764 h 2843764"/>
                  <a:gd name="connsiteX8" fmla="*/ 128648 w 3596519"/>
                  <a:gd name="connsiteY8" fmla="*/ 2759543 h 2843764"/>
                  <a:gd name="connsiteX0" fmla="*/ 128648 w 3596519"/>
                  <a:gd name="connsiteY0" fmla="*/ 2759543 h 2843764"/>
                  <a:gd name="connsiteX1" fmla="*/ 8876 w 3596519"/>
                  <a:gd name="connsiteY1" fmla="*/ 2115469 h 2843764"/>
                  <a:gd name="connsiteX2" fmla="*/ 578242 w 3596519"/>
                  <a:gd name="connsiteY2" fmla="*/ 984221 h 2843764"/>
                  <a:gd name="connsiteX3" fmla="*/ 1113308 w 3596519"/>
                  <a:gd name="connsiteY3" fmla="*/ 300789 h 2843764"/>
                  <a:gd name="connsiteX4" fmla="*/ 1504673 w 3596519"/>
                  <a:gd name="connsiteY4" fmla="*/ 514989 h 2843764"/>
                  <a:gd name="connsiteX5" fmla="*/ 1937810 w 3596519"/>
                  <a:gd name="connsiteY5" fmla="*/ 178105 h 2843764"/>
                  <a:gd name="connsiteX6" fmla="*/ 2503576 w 3596519"/>
                  <a:gd name="connsiteY6" fmla="*/ 0 h 2843764"/>
                  <a:gd name="connsiteX7" fmla="*/ 3596519 w 3596519"/>
                  <a:gd name="connsiteY7" fmla="*/ 2843764 h 2843764"/>
                  <a:gd name="connsiteX8" fmla="*/ 128648 w 3596519"/>
                  <a:gd name="connsiteY8" fmla="*/ 2759543 h 2843764"/>
                  <a:gd name="connsiteX0" fmla="*/ 128648 w 3745101"/>
                  <a:gd name="connsiteY0" fmla="*/ 2759543 h 2843764"/>
                  <a:gd name="connsiteX1" fmla="*/ 8876 w 3745101"/>
                  <a:gd name="connsiteY1" fmla="*/ 2115469 h 2843764"/>
                  <a:gd name="connsiteX2" fmla="*/ 578242 w 3745101"/>
                  <a:gd name="connsiteY2" fmla="*/ 984221 h 2843764"/>
                  <a:gd name="connsiteX3" fmla="*/ 1113308 w 3745101"/>
                  <a:gd name="connsiteY3" fmla="*/ 300789 h 2843764"/>
                  <a:gd name="connsiteX4" fmla="*/ 1504673 w 3745101"/>
                  <a:gd name="connsiteY4" fmla="*/ 514989 h 2843764"/>
                  <a:gd name="connsiteX5" fmla="*/ 1937810 w 3745101"/>
                  <a:gd name="connsiteY5" fmla="*/ 178105 h 2843764"/>
                  <a:gd name="connsiteX6" fmla="*/ 2503576 w 3745101"/>
                  <a:gd name="connsiteY6" fmla="*/ 0 h 2843764"/>
                  <a:gd name="connsiteX7" fmla="*/ 3020652 w 3745101"/>
                  <a:gd name="connsiteY7" fmla="*/ 1946746 h 2843764"/>
                  <a:gd name="connsiteX8" fmla="*/ 3596519 w 3745101"/>
                  <a:gd name="connsiteY8" fmla="*/ 2843764 h 2843764"/>
                  <a:gd name="connsiteX9" fmla="*/ 128648 w 3745101"/>
                  <a:gd name="connsiteY9" fmla="*/ 2759543 h 2843764"/>
                  <a:gd name="connsiteX0" fmla="*/ 128648 w 3897391"/>
                  <a:gd name="connsiteY0" fmla="*/ 2759543 h 2843764"/>
                  <a:gd name="connsiteX1" fmla="*/ 8876 w 3897391"/>
                  <a:gd name="connsiteY1" fmla="*/ 2115469 h 2843764"/>
                  <a:gd name="connsiteX2" fmla="*/ 578242 w 3897391"/>
                  <a:gd name="connsiteY2" fmla="*/ 984221 h 2843764"/>
                  <a:gd name="connsiteX3" fmla="*/ 1113308 w 3897391"/>
                  <a:gd name="connsiteY3" fmla="*/ 300789 h 2843764"/>
                  <a:gd name="connsiteX4" fmla="*/ 1504673 w 3897391"/>
                  <a:gd name="connsiteY4" fmla="*/ 514989 h 2843764"/>
                  <a:gd name="connsiteX5" fmla="*/ 1937810 w 3897391"/>
                  <a:gd name="connsiteY5" fmla="*/ 178105 h 2843764"/>
                  <a:gd name="connsiteX6" fmla="*/ 2503576 w 3897391"/>
                  <a:gd name="connsiteY6" fmla="*/ 0 h 2843764"/>
                  <a:gd name="connsiteX7" fmla="*/ 3020652 w 3897391"/>
                  <a:gd name="connsiteY7" fmla="*/ 1946746 h 2843764"/>
                  <a:gd name="connsiteX8" fmla="*/ 3694421 w 3897391"/>
                  <a:gd name="connsiteY8" fmla="*/ 1766272 h 2843764"/>
                  <a:gd name="connsiteX9" fmla="*/ 3596519 w 3897391"/>
                  <a:gd name="connsiteY9" fmla="*/ 2843764 h 2843764"/>
                  <a:gd name="connsiteX10" fmla="*/ 128648 w 3897391"/>
                  <a:gd name="connsiteY10" fmla="*/ 2759543 h 2843764"/>
                  <a:gd name="connsiteX0" fmla="*/ 128648 w 3811173"/>
                  <a:gd name="connsiteY0" fmla="*/ 2759543 h 2843764"/>
                  <a:gd name="connsiteX1" fmla="*/ 8876 w 3811173"/>
                  <a:gd name="connsiteY1" fmla="*/ 2115469 h 2843764"/>
                  <a:gd name="connsiteX2" fmla="*/ 578242 w 3811173"/>
                  <a:gd name="connsiteY2" fmla="*/ 984221 h 2843764"/>
                  <a:gd name="connsiteX3" fmla="*/ 1113308 w 3811173"/>
                  <a:gd name="connsiteY3" fmla="*/ 300789 h 2843764"/>
                  <a:gd name="connsiteX4" fmla="*/ 1504673 w 3811173"/>
                  <a:gd name="connsiteY4" fmla="*/ 514989 h 2843764"/>
                  <a:gd name="connsiteX5" fmla="*/ 1937810 w 3811173"/>
                  <a:gd name="connsiteY5" fmla="*/ 178105 h 2843764"/>
                  <a:gd name="connsiteX6" fmla="*/ 2503576 w 3811173"/>
                  <a:gd name="connsiteY6" fmla="*/ 0 h 2843764"/>
                  <a:gd name="connsiteX7" fmla="*/ 3020652 w 3811173"/>
                  <a:gd name="connsiteY7" fmla="*/ 1946746 h 2843764"/>
                  <a:gd name="connsiteX8" fmla="*/ 3694421 w 3811173"/>
                  <a:gd name="connsiteY8" fmla="*/ 1766272 h 2843764"/>
                  <a:gd name="connsiteX9" fmla="*/ 3596519 w 3811173"/>
                  <a:gd name="connsiteY9" fmla="*/ 2843764 h 2843764"/>
                  <a:gd name="connsiteX10" fmla="*/ 128648 w 3811173"/>
                  <a:gd name="connsiteY10" fmla="*/ 2759543 h 2843764"/>
                  <a:gd name="connsiteX0" fmla="*/ 128648 w 3772505"/>
                  <a:gd name="connsiteY0" fmla="*/ 2759543 h 2843764"/>
                  <a:gd name="connsiteX1" fmla="*/ 8876 w 3772505"/>
                  <a:gd name="connsiteY1" fmla="*/ 2115469 h 2843764"/>
                  <a:gd name="connsiteX2" fmla="*/ 578242 w 3772505"/>
                  <a:gd name="connsiteY2" fmla="*/ 984221 h 2843764"/>
                  <a:gd name="connsiteX3" fmla="*/ 1113308 w 3772505"/>
                  <a:gd name="connsiteY3" fmla="*/ 300789 h 2843764"/>
                  <a:gd name="connsiteX4" fmla="*/ 1504673 w 3772505"/>
                  <a:gd name="connsiteY4" fmla="*/ 514989 h 2843764"/>
                  <a:gd name="connsiteX5" fmla="*/ 1937810 w 3772505"/>
                  <a:gd name="connsiteY5" fmla="*/ 178105 h 2843764"/>
                  <a:gd name="connsiteX6" fmla="*/ 2503576 w 3772505"/>
                  <a:gd name="connsiteY6" fmla="*/ 0 h 2843764"/>
                  <a:gd name="connsiteX7" fmla="*/ 3020652 w 3772505"/>
                  <a:gd name="connsiteY7" fmla="*/ 1946746 h 2843764"/>
                  <a:gd name="connsiteX8" fmla="*/ 3465821 w 3772505"/>
                  <a:gd name="connsiteY8" fmla="*/ 2259566 h 2843764"/>
                  <a:gd name="connsiteX9" fmla="*/ 3596519 w 3772505"/>
                  <a:gd name="connsiteY9" fmla="*/ 2843764 h 2843764"/>
                  <a:gd name="connsiteX10" fmla="*/ 128648 w 3772505"/>
                  <a:gd name="connsiteY10" fmla="*/ 2759543 h 2843764"/>
                  <a:gd name="connsiteX0" fmla="*/ 128648 w 3465821"/>
                  <a:gd name="connsiteY0" fmla="*/ 2759543 h 3096427"/>
                  <a:gd name="connsiteX1" fmla="*/ 8876 w 3465821"/>
                  <a:gd name="connsiteY1" fmla="*/ 2115469 h 3096427"/>
                  <a:gd name="connsiteX2" fmla="*/ 578242 w 3465821"/>
                  <a:gd name="connsiteY2" fmla="*/ 984221 h 3096427"/>
                  <a:gd name="connsiteX3" fmla="*/ 1113308 w 3465821"/>
                  <a:gd name="connsiteY3" fmla="*/ 300789 h 3096427"/>
                  <a:gd name="connsiteX4" fmla="*/ 1504673 w 3465821"/>
                  <a:gd name="connsiteY4" fmla="*/ 514989 h 3096427"/>
                  <a:gd name="connsiteX5" fmla="*/ 1937810 w 3465821"/>
                  <a:gd name="connsiteY5" fmla="*/ 178105 h 3096427"/>
                  <a:gd name="connsiteX6" fmla="*/ 2503576 w 3465821"/>
                  <a:gd name="connsiteY6" fmla="*/ 0 h 3096427"/>
                  <a:gd name="connsiteX7" fmla="*/ 3020652 w 3465821"/>
                  <a:gd name="connsiteY7" fmla="*/ 1946746 h 3096427"/>
                  <a:gd name="connsiteX8" fmla="*/ 3465821 w 3465821"/>
                  <a:gd name="connsiteY8" fmla="*/ 2259566 h 3096427"/>
                  <a:gd name="connsiteX9" fmla="*/ 2646025 w 3465821"/>
                  <a:gd name="connsiteY9" fmla="*/ 3096427 h 3096427"/>
                  <a:gd name="connsiteX10" fmla="*/ 128648 w 3465821"/>
                  <a:gd name="connsiteY10" fmla="*/ 2759543 h 3096427"/>
                  <a:gd name="connsiteX0" fmla="*/ 128648 w 3465821"/>
                  <a:gd name="connsiteY0" fmla="*/ 2759543 h 3096629"/>
                  <a:gd name="connsiteX1" fmla="*/ 8876 w 3465821"/>
                  <a:gd name="connsiteY1" fmla="*/ 2115469 h 3096629"/>
                  <a:gd name="connsiteX2" fmla="*/ 578242 w 3465821"/>
                  <a:gd name="connsiteY2" fmla="*/ 984221 h 3096629"/>
                  <a:gd name="connsiteX3" fmla="*/ 1113308 w 3465821"/>
                  <a:gd name="connsiteY3" fmla="*/ 300789 h 3096629"/>
                  <a:gd name="connsiteX4" fmla="*/ 1504673 w 3465821"/>
                  <a:gd name="connsiteY4" fmla="*/ 514989 h 3096629"/>
                  <a:gd name="connsiteX5" fmla="*/ 1937810 w 3465821"/>
                  <a:gd name="connsiteY5" fmla="*/ 178105 h 3096629"/>
                  <a:gd name="connsiteX6" fmla="*/ 2503576 w 3465821"/>
                  <a:gd name="connsiteY6" fmla="*/ 0 h 3096629"/>
                  <a:gd name="connsiteX7" fmla="*/ 3020652 w 3465821"/>
                  <a:gd name="connsiteY7" fmla="*/ 1946746 h 3096629"/>
                  <a:gd name="connsiteX8" fmla="*/ 3465821 w 3465821"/>
                  <a:gd name="connsiteY8" fmla="*/ 2259566 h 3096629"/>
                  <a:gd name="connsiteX9" fmla="*/ 2646025 w 3465821"/>
                  <a:gd name="connsiteY9" fmla="*/ 3096427 h 3096629"/>
                  <a:gd name="connsiteX10" fmla="*/ 128648 w 3465821"/>
                  <a:gd name="connsiteY10" fmla="*/ 2759543 h 3096629"/>
                  <a:gd name="connsiteX0" fmla="*/ 496457 w 3460651"/>
                  <a:gd name="connsiteY0" fmla="*/ 2795638 h 3096665"/>
                  <a:gd name="connsiteX1" fmla="*/ 3706 w 3460651"/>
                  <a:gd name="connsiteY1" fmla="*/ 2115469 h 3096665"/>
                  <a:gd name="connsiteX2" fmla="*/ 573072 w 3460651"/>
                  <a:gd name="connsiteY2" fmla="*/ 984221 h 3096665"/>
                  <a:gd name="connsiteX3" fmla="*/ 1108138 w 3460651"/>
                  <a:gd name="connsiteY3" fmla="*/ 300789 h 3096665"/>
                  <a:gd name="connsiteX4" fmla="*/ 1499503 w 3460651"/>
                  <a:gd name="connsiteY4" fmla="*/ 514989 h 3096665"/>
                  <a:gd name="connsiteX5" fmla="*/ 1932640 w 3460651"/>
                  <a:gd name="connsiteY5" fmla="*/ 178105 h 3096665"/>
                  <a:gd name="connsiteX6" fmla="*/ 2498406 w 3460651"/>
                  <a:gd name="connsiteY6" fmla="*/ 0 h 3096665"/>
                  <a:gd name="connsiteX7" fmla="*/ 3015482 w 3460651"/>
                  <a:gd name="connsiteY7" fmla="*/ 1946746 h 3096665"/>
                  <a:gd name="connsiteX8" fmla="*/ 3460651 w 3460651"/>
                  <a:gd name="connsiteY8" fmla="*/ 2259566 h 3096665"/>
                  <a:gd name="connsiteX9" fmla="*/ 2640855 w 3460651"/>
                  <a:gd name="connsiteY9" fmla="*/ 3096427 h 3096665"/>
                  <a:gd name="connsiteX10" fmla="*/ 496457 w 3460651"/>
                  <a:gd name="connsiteY10" fmla="*/ 2795638 h 3096665"/>
                  <a:gd name="connsiteX0" fmla="*/ 496457 w 3460651"/>
                  <a:gd name="connsiteY0" fmla="*/ 2795638 h 3097190"/>
                  <a:gd name="connsiteX1" fmla="*/ 3706 w 3460651"/>
                  <a:gd name="connsiteY1" fmla="*/ 2115469 h 3097190"/>
                  <a:gd name="connsiteX2" fmla="*/ 573072 w 3460651"/>
                  <a:gd name="connsiteY2" fmla="*/ 984221 h 3097190"/>
                  <a:gd name="connsiteX3" fmla="*/ 1108138 w 3460651"/>
                  <a:gd name="connsiteY3" fmla="*/ 300789 h 3097190"/>
                  <a:gd name="connsiteX4" fmla="*/ 1499503 w 3460651"/>
                  <a:gd name="connsiteY4" fmla="*/ 514989 h 3097190"/>
                  <a:gd name="connsiteX5" fmla="*/ 1932640 w 3460651"/>
                  <a:gd name="connsiteY5" fmla="*/ 178105 h 3097190"/>
                  <a:gd name="connsiteX6" fmla="*/ 2498406 w 3460651"/>
                  <a:gd name="connsiteY6" fmla="*/ 0 h 3097190"/>
                  <a:gd name="connsiteX7" fmla="*/ 3015482 w 3460651"/>
                  <a:gd name="connsiteY7" fmla="*/ 1946746 h 3097190"/>
                  <a:gd name="connsiteX8" fmla="*/ 3460651 w 3460651"/>
                  <a:gd name="connsiteY8" fmla="*/ 2259566 h 3097190"/>
                  <a:gd name="connsiteX9" fmla="*/ 2640855 w 3460651"/>
                  <a:gd name="connsiteY9" fmla="*/ 3096427 h 3097190"/>
                  <a:gd name="connsiteX10" fmla="*/ 496457 w 3460651"/>
                  <a:gd name="connsiteY10" fmla="*/ 2795638 h 3097190"/>
                  <a:gd name="connsiteX0" fmla="*/ 497505 w 3461699"/>
                  <a:gd name="connsiteY0" fmla="*/ 2795638 h 3097190"/>
                  <a:gd name="connsiteX1" fmla="*/ 4754 w 3461699"/>
                  <a:gd name="connsiteY1" fmla="*/ 2115469 h 3097190"/>
                  <a:gd name="connsiteX2" fmla="*/ 574120 w 3461699"/>
                  <a:gd name="connsiteY2" fmla="*/ 984221 h 3097190"/>
                  <a:gd name="connsiteX3" fmla="*/ 1109186 w 3461699"/>
                  <a:gd name="connsiteY3" fmla="*/ 300789 h 3097190"/>
                  <a:gd name="connsiteX4" fmla="*/ 1500551 w 3461699"/>
                  <a:gd name="connsiteY4" fmla="*/ 514989 h 3097190"/>
                  <a:gd name="connsiteX5" fmla="*/ 1933688 w 3461699"/>
                  <a:gd name="connsiteY5" fmla="*/ 178105 h 3097190"/>
                  <a:gd name="connsiteX6" fmla="*/ 2499454 w 3461699"/>
                  <a:gd name="connsiteY6" fmla="*/ 0 h 3097190"/>
                  <a:gd name="connsiteX7" fmla="*/ 3016530 w 3461699"/>
                  <a:gd name="connsiteY7" fmla="*/ 1946746 h 3097190"/>
                  <a:gd name="connsiteX8" fmla="*/ 3461699 w 3461699"/>
                  <a:gd name="connsiteY8" fmla="*/ 2259566 h 3097190"/>
                  <a:gd name="connsiteX9" fmla="*/ 2641903 w 3461699"/>
                  <a:gd name="connsiteY9" fmla="*/ 3096427 h 3097190"/>
                  <a:gd name="connsiteX10" fmla="*/ 497505 w 3461699"/>
                  <a:gd name="connsiteY10" fmla="*/ 2795638 h 3097190"/>
                  <a:gd name="connsiteX0" fmla="*/ 497505 w 3257163"/>
                  <a:gd name="connsiteY0" fmla="*/ 2795638 h 3100709"/>
                  <a:gd name="connsiteX1" fmla="*/ 4754 w 3257163"/>
                  <a:gd name="connsiteY1" fmla="*/ 2115469 h 3100709"/>
                  <a:gd name="connsiteX2" fmla="*/ 574120 w 3257163"/>
                  <a:gd name="connsiteY2" fmla="*/ 984221 h 3100709"/>
                  <a:gd name="connsiteX3" fmla="*/ 1109186 w 3257163"/>
                  <a:gd name="connsiteY3" fmla="*/ 300789 h 3100709"/>
                  <a:gd name="connsiteX4" fmla="*/ 1500551 w 3257163"/>
                  <a:gd name="connsiteY4" fmla="*/ 514989 h 3100709"/>
                  <a:gd name="connsiteX5" fmla="*/ 1933688 w 3257163"/>
                  <a:gd name="connsiteY5" fmla="*/ 178105 h 3100709"/>
                  <a:gd name="connsiteX6" fmla="*/ 2499454 w 3257163"/>
                  <a:gd name="connsiteY6" fmla="*/ 0 h 3100709"/>
                  <a:gd name="connsiteX7" fmla="*/ 3016530 w 3257163"/>
                  <a:gd name="connsiteY7" fmla="*/ 1946746 h 3100709"/>
                  <a:gd name="connsiteX8" fmla="*/ 3257163 w 3257163"/>
                  <a:gd name="connsiteY8" fmla="*/ 2536292 h 3100709"/>
                  <a:gd name="connsiteX9" fmla="*/ 2641903 w 3257163"/>
                  <a:gd name="connsiteY9" fmla="*/ 3096427 h 3100709"/>
                  <a:gd name="connsiteX10" fmla="*/ 497505 w 3257163"/>
                  <a:gd name="connsiteY10" fmla="*/ 2795638 h 3100709"/>
                  <a:gd name="connsiteX0" fmla="*/ 497505 w 3257163"/>
                  <a:gd name="connsiteY0" fmla="*/ 2795638 h 3100709"/>
                  <a:gd name="connsiteX1" fmla="*/ 4754 w 3257163"/>
                  <a:gd name="connsiteY1" fmla="*/ 2115469 h 3100709"/>
                  <a:gd name="connsiteX2" fmla="*/ 574120 w 3257163"/>
                  <a:gd name="connsiteY2" fmla="*/ 984221 h 3100709"/>
                  <a:gd name="connsiteX3" fmla="*/ 1109186 w 3257163"/>
                  <a:gd name="connsiteY3" fmla="*/ 300789 h 3100709"/>
                  <a:gd name="connsiteX4" fmla="*/ 1500551 w 3257163"/>
                  <a:gd name="connsiteY4" fmla="*/ 514989 h 3100709"/>
                  <a:gd name="connsiteX5" fmla="*/ 1933688 w 3257163"/>
                  <a:gd name="connsiteY5" fmla="*/ 178105 h 3100709"/>
                  <a:gd name="connsiteX6" fmla="*/ 2499454 w 3257163"/>
                  <a:gd name="connsiteY6" fmla="*/ 0 h 3100709"/>
                  <a:gd name="connsiteX7" fmla="*/ 2727772 w 3257163"/>
                  <a:gd name="connsiteY7" fmla="*/ 1417356 h 3100709"/>
                  <a:gd name="connsiteX8" fmla="*/ 3016530 w 3257163"/>
                  <a:gd name="connsiteY8" fmla="*/ 1946746 h 3100709"/>
                  <a:gd name="connsiteX9" fmla="*/ 3257163 w 3257163"/>
                  <a:gd name="connsiteY9" fmla="*/ 2536292 h 3100709"/>
                  <a:gd name="connsiteX10" fmla="*/ 2641903 w 3257163"/>
                  <a:gd name="connsiteY10" fmla="*/ 3096427 h 3100709"/>
                  <a:gd name="connsiteX11" fmla="*/ 497505 w 3257163"/>
                  <a:gd name="connsiteY11" fmla="*/ 2795638 h 3100709"/>
                  <a:gd name="connsiteX0" fmla="*/ 497505 w 3260914"/>
                  <a:gd name="connsiteY0" fmla="*/ 2795638 h 3100709"/>
                  <a:gd name="connsiteX1" fmla="*/ 4754 w 3260914"/>
                  <a:gd name="connsiteY1" fmla="*/ 2115469 h 3100709"/>
                  <a:gd name="connsiteX2" fmla="*/ 574120 w 3260914"/>
                  <a:gd name="connsiteY2" fmla="*/ 984221 h 3100709"/>
                  <a:gd name="connsiteX3" fmla="*/ 1109186 w 3260914"/>
                  <a:gd name="connsiteY3" fmla="*/ 300789 h 3100709"/>
                  <a:gd name="connsiteX4" fmla="*/ 1500551 w 3260914"/>
                  <a:gd name="connsiteY4" fmla="*/ 514989 h 3100709"/>
                  <a:gd name="connsiteX5" fmla="*/ 1933688 w 3260914"/>
                  <a:gd name="connsiteY5" fmla="*/ 178105 h 3100709"/>
                  <a:gd name="connsiteX6" fmla="*/ 2499454 w 3260914"/>
                  <a:gd name="connsiteY6" fmla="*/ 0 h 3100709"/>
                  <a:gd name="connsiteX7" fmla="*/ 2727772 w 3260914"/>
                  <a:gd name="connsiteY7" fmla="*/ 1417356 h 3100709"/>
                  <a:gd name="connsiteX8" fmla="*/ 3197004 w 3260914"/>
                  <a:gd name="connsiteY8" fmla="*/ 1838462 h 3100709"/>
                  <a:gd name="connsiteX9" fmla="*/ 3257163 w 3260914"/>
                  <a:gd name="connsiteY9" fmla="*/ 2536292 h 3100709"/>
                  <a:gd name="connsiteX10" fmla="*/ 2641903 w 3260914"/>
                  <a:gd name="connsiteY10" fmla="*/ 3096427 h 3100709"/>
                  <a:gd name="connsiteX11" fmla="*/ 497505 w 3260914"/>
                  <a:gd name="connsiteY11" fmla="*/ 2795638 h 3100709"/>
                  <a:gd name="connsiteX0" fmla="*/ 319686 w 3083095"/>
                  <a:gd name="connsiteY0" fmla="*/ 2795638 h 3100709"/>
                  <a:gd name="connsiteX1" fmla="*/ 7409 w 3083095"/>
                  <a:gd name="connsiteY1" fmla="*/ 2163595 h 3100709"/>
                  <a:gd name="connsiteX2" fmla="*/ 396301 w 3083095"/>
                  <a:gd name="connsiteY2" fmla="*/ 984221 h 3100709"/>
                  <a:gd name="connsiteX3" fmla="*/ 931367 w 3083095"/>
                  <a:gd name="connsiteY3" fmla="*/ 300789 h 3100709"/>
                  <a:gd name="connsiteX4" fmla="*/ 1322732 w 3083095"/>
                  <a:gd name="connsiteY4" fmla="*/ 514989 h 3100709"/>
                  <a:gd name="connsiteX5" fmla="*/ 1755869 w 3083095"/>
                  <a:gd name="connsiteY5" fmla="*/ 178105 h 3100709"/>
                  <a:gd name="connsiteX6" fmla="*/ 2321635 w 3083095"/>
                  <a:gd name="connsiteY6" fmla="*/ 0 h 3100709"/>
                  <a:gd name="connsiteX7" fmla="*/ 2549953 w 3083095"/>
                  <a:gd name="connsiteY7" fmla="*/ 1417356 h 3100709"/>
                  <a:gd name="connsiteX8" fmla="*/ 3019185 w 3083095"/>
                  <a:gd name="connsiteY8" fmla="*/ 1838462 h 3100709"/>
                  <a:gd name="connsiteX9" fmla="*/ 3079344 w 3083095"/>
                  <a:gd name="connsiteY9" fmla="*/ 2536292 h 3100709"/>
                  <a:gd name="connsiteX10" fmla="*/ 2464084 w 3083095"/>
                  <a:gd name="connsiteY10" fmla="*/ 3096427 h 3100709"/>
                  <a:gd name="connsiteX11" fmla="*/ 319686 w 3083095"/>
                  <a:gd name="connsiteY11" fmla="*/ 2795638 h 3100709"/>
                  <a:gd name="connsiteX0" fmla="*/ 23045 w 3255686"/>
                  <a:gd name="connsiteY0" fmla="*/ 3036269 h 3170639"/>
                  <a:gd name="connsiteX1" fmla="*/ 180000 w 3255686"/>
                  <a:gd name="connsiteY1" fmla="*/ 2163595 h 3170639"/>
                  <a:gd name="connsiteX2" fmla="*/ 568892 w 3255686"/>
                  <a:gd name="connsiteY2" fmla="*/ 984221 h 3170639"/>
                  <a:gd name="connsiteX3" fmla="*/ 1103958 w 3255686"/>
                  <a:gd name="connsiteY3" fmla="*/ 300789 h 3170639"/>
                  <a:gd name="connsiteX4" fmla="*/ 1495323 w 3255686"/>
                  <a:gd name="connsiteY4" fmla="*/ 514989 h 3170639"/>
                  <a:gd name="connsiteX5" fmla="*/ 1928460 w 3255686"/>
                  <a:gd name="connsiteY5" fmla="*/ 178105 h 3170639"/>
                  <a:gd name="connsiteX6" fmla="*/ 2494226 w 3255686"/>
                  <a:gd name="connsiteY6" fmla="*/ 0 h 3170639"/>
                  <a:gd name="connsiteX7" fmla="*/ 2722544 w 3255686"/>
                  <a:gd name="connsiteY7" fmla="*/ 1417356 h 3170639"/>
                  <a:gd name="connsiteX8" fmla="*/ 3191776 w 3255686"/>
                  <a:gd name="connsiteY8" fmla="*/ 1838462 h 3170639"/>
                  <a:gd name="connsiteX9" fmla="*/ 3251935 w 3255686"/>
                  <a:gd name="connsiteY9" fmla="*/ 2536292 h 3170639"/>
                  <a:gd name="connsiteX10" fmla="*/ 2636675 w 3255686"/>
                  <a:gd name="connsiteY10" fmla="*/ 3096427 h 3170639"/>
                  <a:gd name="connsiteX11" fmla="*/ 23045 w 3255686"/>
                  <a:gd name="connsiteY11" fmla="*/ 3036269 h 3170639"/>
                  <a:gd name="connsiteX0" fmla="*/ 23045 w 3255686"/>
                  <a:gd name="connsiteY0" fmla="*/ 3036269 h 3170639"/>
                  <a:gd name="connsiteX1" fmla="*/ 180000 w 3255686"/>
                  <a:gd name="connsiteY1" fmla="*/ 2163595 h 3170639"/>
                  <a:gd name="connsiteX2" fmla="*/ 725301 w 3255686"/>
                  <a:gd name="connsiteY2" fmla="*/ 1886587 h 3170639"/>
                  <a:gd name="connsiteX3" fmla="*/ 568892 w 3255686"/>
                  <a:gd name="connsiteY3" fmla="*/ 984221 h 3170639"/>
                  <a:gd name="connsiteX4" fmla="*/ 1103958 w 3255686"/>
                  <a:gd name="connsiteY4" fmla="*/ 300789 h 3170639"/>
                  <a:gd name="connsiteX5" fmla="*/ 1495323 w 3255686"/>
                  <a:gd name="connsiteY5" fmla="*/ 514989 h 3170639"/>
                  <a:gd name="connsiteX6" fmla="*/ 1928460 w 3255686"/>
                  <a:gd name="connsiteY6" fmla="*/ 178105 h 3170639"/>
                  <a:gd name="connsiteX7" fmla="*/ 2494226 w 3255686"/>
                  <a:gd name="connsiteY7" fmla="*/ 0 h 3170639"/>
                  <a:gd name="connsiteX8" fmla="*/ 2722544 w 3255686"/>
                  <a:gd name="connsiteY8" fmla="*/ 1417356 h 3170639"/>
                  <a:gd name="connsiteX9" fmla="*/ 3191776 w 3255686"/>
                  <a:gd name="connsiteY9" fmla="*/ 1838462 h 3170639"/>
                  <a:gd name="connsiteX10" fmla="*/ 3251935 w 3255686"/>
                  <a:gd name="connsiteY10" fmla="*/ 2536292 h 3170639"/>
                  <a:gd name="connsiteX11" fmla="*/ 2636675 w 3255686"/>
                  <a:gd name="connsiteY11" fmla="*/ 3096427 h 3170639"/>
                  <a:gd name="connsiteX12" fmla="*/ 23045 w 3255686"/>
                  <a:gd name="connsiteY12" fmla="*/ 3036269 h 3170639"/>
                  <a:gd name="connsiteX0" fmla="*/ 23045 w 3255686"/>
                  <a:gd name="connsiteY0" fmla="*/ 3036269 h 3170639"/>
                  <a:gd name="connsiteX1" fmla="*/ 180000 w 3255686"/>
                  <a:gd name="connsiteY1" fmla="*/ 2163595 h 3170639"/>
                  <a:gd name="connsiteX2" fmla="*/ 592954 w 3255686"/>
                  <a:gd name="connsiteY2" fmla="*/ 1537671 h 3170639"/>
                  <a:gd name="connsiteX3" fmla="*/ 568892 w 3255686"/>
                  <a:gd name="connsiteY3" fmla="*/ 984221 h 3170639"/>
                  <a:gd name="connsiteX4" fmla="*/ 1103958 w 3255686"/>
                  <a:gd name="connsiteY4" fmla="*/ 300789 h 3170639"/>
                  <a:gd name="connsiteX5" fmla="*/ 1495323 w 3255686"/>
                  <a:gd name="connsiteY5" fmla="*/ 514989 h 3170639"/>
                  <a:gd name="connsiteX6" fmla="*/ 1928460 w 3255686"/>
                  <a:gd name="connsiteY6" fmla="*/ 178105 h 3170639"/>
                  <a:gd name="connsiteX7" fmla="*/ 2494226 w 3255686"/>
                  <a:gd name="connsiteY7" fmla="*/ 0 h 3170639"/>
                  <a:gd name="connsiteX8" fmla="*/ 2722544 w 3255686"/>
                  <a:gd name="connsiteY8" fmla="*/ 1417356 h 3170639"/>
                  <a:gd name="connsiteX9" fmla="*/ 3191776 w 3255686"/>
                  <a:gd name="connsiteY9" fmla="*/ 1838462 h 3170639"/>
                  <a:gd name="connsiteX10" fmla="*/ 3251935 w 3255686"/>
                  <a:gd name="connsiteY10" fmla="*/ 2536292 h 3170639"/>
                  <a:gd name="connsiteX11" fmla="*/ 2636675 w 3255686"/>
                  <a:gd name="connsiteY11" fmla="*/ 3096427 h 3170639"/>
                  <a:gd name="connsiteX12" fmla="*/ 23045 w 3255686"/>
                  <a:gd name="connsiteY12" fmla="*/ 3036269 h 3170639"/>
                  <a:gd name="connsiteX0" fmla="*/ 23045 w 3255686"/>
                  <a:gd name="connsiteY0" fmla="*/ 3036269 h 3170639"/>
                  <a:gd name="connsiteX1" fmla="*/ 180000 w 3255686"/>
                  <a:gd name="connsiteY1" fmla="*/ 2163595 h 3170639"/>
                  <a:gd name="connsiteX2" fmla="*/ 592954 w 3255686"/>
                  <a:gd name="connsiteY2" fmla="*/ 1537671 h 3170639"/>
                  <a:gd name="connsiteX3" fmla="*/ 953903 w 3255686"/>
                  <a:gd name="connsiteY3" fmla="*/ 863905 h 3170639"/>
                  <a:gd name="connsiteX4" fmla="*/ 1103958 w 3255686"/>
                  <a:gd name="connsiteY4" fmla="*/ 300789 h 3170639"/>
                  <a:gd name="connsiteX5" fmla="*/ 1495323 w 3255686"/>
                  <a:gd name="connsiteY5" fmla="*/ 514989 h 3170639"/>
                  <a:gd name="connsiteX6" fmla="*/ 1928460 w 3255686"/>
                  <a:gd name="connsiteY6" fmla="*/ 178105 h 3170639"/>
                  <a:gd name="connsiteX7" fmla="*/ 2494226 w 3255686"/>
                  <a:gd name="connsiteY7" fmla="*/ 0 h 3170639"/>
                  <a:gd name="connsiteX8" fmla="*/ 2722544 w 3255686"/>
                  <a:gd name="connsiteY8" fmla="*/ 1417356 h 3170639"/>
                  <a:gd name="connsiteX9" fmla="*/ 3191776 w 3255686"/>
                  <a:gd name="connsiteY9" fmla="*/ 1838462 h 3170639"/>
                  <a:gd name="connsiteX10" fmla="*/ 3251935 w 3255686"/>
                  <a:gd name="connsiteY10" fmla="*/ 2536292 h 3170639"/>
                  <a:gd name="connsiteX11" fmla="*/ 2636675 w 3255686"/>
                  <a:gd name="connsiteY11" fmla="*/ 3096427 h 3170639"/>
                  <a:gd name="connsiteX12" fmla="*/ 23045 w 3255686"/>
                  <a:gd name="connsiteY12" fmla="*/ 3036269 h 3170639"/>
                  <a:gd name="connsiteX0" fmla="*/ 23045 w 3255686"/>
                  <a:gd name="connsiteY0" fmla="*/ 3086764 h 3221134"/>
                  <a:gd name="connsiteX1" fmla="*/ 180000 w 3255686"/>
                  <a:gd name="connsiteY1" fmla="*/ 2214090 h 3221134"/>
                  <a:gd name="connsiteX2" fmla="*/ 592954 w 3255686"/>
                  <a:gd name="connsiteY2" fmla="*/ 1588166 h 3221134"/>
                  <a:gd name="connsiteX3" fmla="*/ 953903 w 3255686"/>
                  <a:gd name="connsiteY3" fmla="*/ 914400 h 3221134"/>
                  <a:gd name="connsiteX4" fmla="*/ 1103958 w 3255686"/>
                  <a:gd name="connsiteY4" fmla="*/ 351284 h 3221134"/>
                  <a:gd name="connsiteX5" fmla="*/ 1495323 w 3255686"/>
                  <a:gd name="connsiteY5" fmla="*/ 565484 h 3221134"/>
                  <a:gd name="connsiteX6" fmla="*/ 1760018 w 3255686"/>
                  <a:gd name="connsiteY6" fmla="*/ 0 h 3221134"/>
                  <a:gd name="connsiteX7" fmla="*/ 2494226 w 3255686"/>
                  <a:gd name="connsiteY7" fmla="*/ 50495 h 3221134"/>
                  <a:gd name="connsiteX8" fmla="*/ 2722544 w 3255686"/>
                  <a:gd name="connsiteY8" fmla="*/ 1467851 h 3221134"/>
                  <a:gd name="connsiteX9" fmla="*/ 3191776 w 3255686"/>
                  <a:gd name="connsiteY9" fmla="*/ 1888957 h 3221134"/>
                  <a:gd name="connsiteX10" fmla="*/ 3251935 w 3255686"/>
                  <a:gd name="connsiteY10" fmla="*/ 2586787 h 3221134"/>
                  <a:gd name="connsiteX11" fmla="*/ 2636675 w 3255686"/>
                  <a:gd name="connsiteY11" fmla="*/ 3146922 h 3221134"/>
                  <a:gd name="connsiteX12" fmla="*/ 23045 w 3255686"/>
                  <a:gd name="connsiteY12" fmla="*/ 3086764 h 3221134"/>
                  <a:gd name="connsiteX0" fmla="*/ 23045 w 3255686"/>
                  <a:gd name="connsiteY0" fmla="*/ 3086764 h 3221134"/>
                  <a:gd name="connsiteX1" fmla="*/ 180000 w 3255686"/>
                  <a:gd name="connsiteY1" fmla="*/ 2214090 h 3221134"/>
                  <a:gd name="connsiteX2" fmla="*/ 592954 w 3255686"/>
                  <a:gd name="connsiteY2" fmla="*/ 1588166 h 3221134"/>
                  <a:gd name="connsiteX3" fmla="*/ 953903 w 3255686"/>
                  <a:gd name="connsiteY3" fmla="*/ 914400 h 3221134"/>
                  <a:gd name="connsiteX4" fmla="*/ 1103958 w 3255686"/>
                  <a:gd name="connsiteY4" fmla="*/ 351284 h 3221134"/>
                  <a:gd name="connsiteX5" fmla="*/ 1495323 w 3255686"/>
                  <a:gd name="connsiteY5" fmla="*/ 565484 h 3221134"/>
                  <a:gd name="connsiteX6" fmla="*/ 1760018 w 3255686"/>
                  <a:gd name="connsiteY6" fmla="*/ 0 h 3221134"/>
                  <a:gd name="connsiteX7" fmla="*/ 2494226 w 3255686"/>
                  <a:gd name="connsiteY7" fmla="*/ 50495 h 3221134"/>
                  <a:gd name="connsiteX8" fmla="*/ 2722544 w 3255686"/>
                  <a:gd name="connsiteY8" fmla="*/ 1467851 h 3221134"/>
                  <a:gd name="connsiteX9" fmla="*/ 3191776 w 3255686"/>
                  <a:gd name="connsiteY9" fmla="*/ 1888957 h 3221134"/>
                  <a:gd name="connsiteX10" fmla="*/ 3251935 w 3255686"/>
                  <a:gd name="connsiteY10" fmla="*/ 2586787 h 3221134"/>
                  <a:gd name="connsiteX11" fmla="*/ 2636675 w 3255686"/>
                  <a:gd name="connsiteY11" fmla="*/ 3146922 h 3221134"/>
                  <a:gd name="connsiteX12" fmla="*/ 23045 w 3255686"/>
                  <a:gd name="connsiteY12" fmla="*/ 3086764 h 3221134"/>
                  <a:gd name="connsiteX0" fmla="*/ 23045 w 3255686"/>
                  <a:gd name="connsiteY0" fmla="*/ 3179484 h 3313854"/>
                  <a:gd name="connsiteX1" fmla="*/ 180000 w 3255686"/>
                  <a:gd name="connsiteY1" fmla="*/ 2306810 h 3313854"/>
                  <a:gd name="connsiteX2" fmla="*/ 592954 w 3255686"/>
                  <a:gd name="connsiteY2" fmla="*/ 1680886 h 3313854"/>
                  <a:gd name="connsiteX3" fmla="*/ 953903 w 3255686"/>
                  <a:gd name="connsiteY3" fmla="*/ 1007120 h 3313854"/>
                  <a:gd name="connsiteX4" fmla="*/ 1103958 w 3255686"/>
                  <a:gd name="connsiteY4" fmla="*/ 444004 h 3313854"/>
                  <a:gd name="connsiteX5" fmla="*/ 1495323 w 3255686"/>
                  <a:gd name="connsiteY5" fmla="*/ 658204 h 3313854"/>
                  <a:gd name="connsiteX6" fmla="*/ 1760018 w 3255686"/>
                  <a:gd name="connsiteY6" fmla="*/ 92720 h 3313854"/>
                  <a:gd name="connsiteX7" fmla="*/ 2554101 w 3255686"/>
                  <a:gd name="connsiteY7" fmla="*/ 8497 h 3313854"/>
                  <a:gd name="connsiteX8" fmla="*/ 2494226 w 3255686"/>
                  <a:gd name="connsiteY8" fmla="*/ 143215 h 3313854"/>
                  <a:gd name="connsiteX9" fmla="*/ 2722544 w 3255686"/>
                  <a:gd name="connsiteY9" fmla="*/ 1560571 h 3313854"/>
                  <a:gd name="connsiteX10" fmla="*/ 3191776 w 3255686"/>
                  <a:gd name="connsiteY10" fmla="*/ 1981677 h 3313854"/>
                  <a:gd name="connsiteX11" fmla="*/ 3251935 w 3255686"/>
                  <a:gd name="connsiteY11" fmla="*/ 2679507 h 3313854"/>
                  <a:gd name="connsiteX12" fmla="*/ 2636675 w 3255686"/>
                  <a:gd name="connsiteY12" fmla="*/ 3239642 h 3313854"/>
                  <a:gd name="connsiteX13" fmla="*/ 23045 w 3255686"/>
                  <a:gd name="connsiteY13" fmla="*/ 3179484 h 3313854"/>
                  <a:gd name="connsiteX0" fmla="*/ 23045 w 3255686"/>
                  <a:gd name="connsiteY0" fmla="*/ 3172192 h 3306562"/>
                  <a:gd name="connsiteX1" fmla="*/ 180000 w 3255686"/>
                  <a:gd name="connsiteY1" fmla="*/ 2299518 h 3306562"/>
                  <a:gd name="connsiteX2" fmla="*/ 592954 w 3255686"/>
                  <a:gd name="connsiteY2" fmla="*/ 1673594 h 3306562"/>
                  <a:gd name="connsiteX3" fmla="*/ 953903 w 3255686"/>
                  <a:gd name="connsiteY3" fmla="*/ 999828 h 3306562"/>
                  <a:gd name="connsiteX4" fmla="*/ 1103958 w 3255686"/>
                  <a:gd name="connsiteY4" fmla="*/ 436712 h 3306562"/>
                  <a:gd name="connsiteX5" fmla="*/ 1495323 w 3255686"/>
                  <a:gd name="connsiteY5" fmla="*/ 650912 h 3306562"/>
                  <a:gd name="connsiteX6" fmla="*/ 1760018 w 3255686"/>
                  <a:gd name="connsiteY6" fmla="*/ 85428 h 3306562"/>
                  <a:gd name="connsiteX7" fmla="*/ 2554101 w 3255686"/>
                  <a:gd name="connsiteY7" fmla="*/ 1205 h 3306562"/>
                  <a:gd name="connsiteX8" fmla="*/ 2325784 w 3255686"/>
                  <a:gd name="connsiteY8" fmla="*/ 557028 h 3306562"/>
                  <a:gd name="connsiteX9" fmla="*/ 2722544 w 3255686"/>
                  <a:gd name="connsiteY9" fmla="*/ 1553279 h 3306562"/>
                  <a:gd name="connsiteX10" fmla="*/ 3191776 w 3255686"/>
                  <a:gd name="connsiteY10" fmla="*/ 1974385 h 3306562"/>
                  <a:gd name="connsiteX11" fmla="*/ 3251935 w 3255686"/>
                  <a:gd name="connsiteY11" fmla="*/ 2672215 h 3306562"/>
                  <a:gd name="connsiteX12" fmla="*/ 2636675 w 3255686"/>
                  <a:gd name="connsiteY12" fmla="*/ 3232350 h 3306562"/>
                  <a:gd name="connsiteX13" fmla="*/ 23045 w 3255686"/>
                  <a:gd name="connsiteY13" fmla="*/ 3172192 h 3306562"/>
                  <a:gd name="connsiteX0" fmla="*/ 23045 w 3255686"/>
                  <a:gd name="connsiteY0" fmla="*/ 3172192 h 3306562"/>
                  <a:gd name="connsiteX1" fmla="*/ 180000 w 3255686"/>
                  <a:gd name="connsiteY1" fmla="*/ 2299518 h 3306562"/>
                  <a:gd name="connsiteX2" fmla="*/ 592954 w 3255686"/>
                  <a:gd name="connsiteY2" fmla="*/ 1673594 h 3306562"/>
                  <a:gd name="connsiteX3" fmla="*/ 953903 w 3255686"/>
                  <a:gd name="connsiteY3" fmla="*/ 999828 h 3306562"/>
                  <a:gd name="connsiteX4" fmla="*/ 1103958 w 3255686"/>
                  <a:gd name="connsiteY4" fmla="*/ 436712 h 3306562"/>
                  <a:gd name="connsiteX5" fmla="*/ 1495323 w 3255686"/>
                  <a:gd name="connsiteY5" fmla="*/ 650912 h 3306562"/>
                  <a:gd name="connsiteX6" fmla="*/ 1760018 w 3255686"/>
                  <a:gd name="connsiteY6" fmla="*/ 85428 h 3306562"/>
                  <a:gd name="connsiteX7" fmla="*/ 2554101 w 3255686"/>
                  <a:gd name="connsiteY7" fmla="*/ 1205 h 3306562"/>
                  <a:gd name="connsiteX8" fmla="*/ 2325784 w 3255686"/>
                  <a:gd name="connsiteY8" fmla="*/ 557028 h 3306562"/>
                  <a:gd name="connsiteX9" fmla="*/ 2722544 w 3255686"/>
                  <a:gd name="connsiteY9" fmla="*/ 1553279 h 3306562"/>
                  <a:gd name="connsiteX10" fmla="*/ 3191776 w 3255686"/>
                  <a:gd name="connsiteY10" fmla="*/ 1974385 h 3306562"/>
                  <a:gd name="connsiteX11" fmla="*/ 3251935 w 3255686"/>
                  <a:gd name="connsiteY11" fmla="*/ 2672215 h 3306562"/>
                  <a:gd name="connsiteX12" fmla="*/ 2636675 w 3255686"/>
                  <a:gd name="connsiteY12" fmla="*/ 3232350 h 3306562"/>
                  <a:gd name="connsiteX13" fmla="*/ 23045 w 3255686"/>
                  <a:gd name="connsiteY13" fmla="*/ 3172192 h 3306562"/>
                  <a:gd name="connsiteX0" fmla="*/ 23045 w 3255686"/>
                  <a:gd name="connsiteY0" fmla="*/ 3172192 h 3306562"/>
                  <a:gd name="connsiteX1" fmla="*/ 180000 w 3255686"/>
                  <a:gd name="connsiteY1" fmla="*/ 2299518 h 3306562"/>
                  <a:gd name="connsiteX2" fmla="*/ 592954 w 3255686"/>
                  <a:gd name="connsiteY2" fmla="*/ 1673594 h 3306562"/>
                  <a:gd name="connsiteX3" fmla="*/ 953903 w 3255686"/>
                  <a:gd name="connsiteY3" fmla="*/ 999828 h 3306562"/>
                  <a:gd name="connsiteX4" fmla="*/ 1103958 w 3255686"/>
                  <a:gd name="connsiteY4" fmla="*/ 436712 h 3306562"/>
                  <a:gd name="connsiteX5" fmla="*/ 1495323 w 3255686"/>
                  <a:gd name="connsiteY5" fmla="*/ 650912 h 3306562"/>
                  <a:gd name="connsiteX6" fmla="*/ 1760018 w 3255686"/>
                  <a:gd name="connsiteY6" fmla="*/ 85428 h 3306562"/>
                  <a:gd name="connsiteX7" fmla="*/ 2554101 w 3255686"/>
                  <a:gd name="connsiteY7" fmla="*/ 1205 h 3306562"/>
                  <a:gd name="connsiteX8" fmla="*/ 2325784 w 3255686"/>
                  <a:gd name="connsiteY8" fmla="*/ 557028 h 3306562"/>
                  <a:gd name="connsiteX9" fmla="*/ 2722544 w 3255686"/>
                  <a:gd name="connsiteY9" fmla="*/ 1553279 h 3306562"/>
                  <a:gd name="connsiteX10" fmla="*/ 3191776 w 3255686"/>
                  <a:gd name="connsiteY10" fmla="*/ 1974385 h 3306562"/>
                  <a:gd name="connsiteX11" fmla="*/ 3251935 w 3255686"/>
                  <a:gd name="connsiteY11" fmla="*/ 2672215 h 3306562"/>
                  <a:gd name="connsiteX12" fmla="*/ 2636675 w 3255686"/>
                  <a:gd name="connsiteY12" fmla="*/ 3232350 h 3306562"/>
                  <a:gd name="connsiteX13" fmla="*/ 23045 w 3255686"/>
                  <a:gd name="connsiteY13" fmla="*/ 3172192 h 3306562"/>
                  <a:gd name="connsiteX0" fmla="*/ 23045 w 3255686"/>
                  <a:gd name="connsiteY0" fmla="*/ 3172192 h 3306562"/>
                  <a:gd name="connsiteX1" fmla="*/ 180000 w 3255686"/>
                  <a:gd name="connsiteY1" fmla="*/ 2299518 h 3306562"/>
                  <a:gd name="connsiteX2" fmla="*/ 592954 w 3255686"/>
                  <a:gd name="connsiteY2" fmla="*/ 1673594 h 3306562"/>
                  <a:gd name="connsiteX3" fmla="*/ 953903 w 3255686"/>
                  <a:gd name="connsiteY3" fmla="*/ 999828 h 3306562"/>
                  <a:gd name="connsiteX4" fmla="*/ 1103958 w 3255686"/>
                  <a:gd name="connsiteY4" fmla="*/ 436712 h 3306562"/>
                  <a:gd name="connsiteX5" fmla="*/ 1495323 w 3255686"/>
                  <a:gd name="connsiteY5" fmla="*/ 650912 h 3306562"/>
                  <a:gd name="connsiteX6" fmla="*/ 1760018 w 3255686"/>
                  <a:gd name="connsiteY6" fmla="*/ 85428 h 3306562"/>
                  <a:gd name="connsiteX7" fmla="*/ 2554101 w 3255686"/>
                  <a:gd name="connsiteY7" fmla="*/ 1205 h 3306562"/>
                  <a:gd name="connsiteX8" fmla="*/ 2446100 w 3255686"/>
                  <a:gd name="connsiteY8" fmla="*/ 412649 h 3306562"/>
                  <a:gd name="connsiteX9" fmla="*/ 2722544 w 3255686"/>
                  <a:gd name="connsiteY9" fmla="*/ 1553279 h 3306562"/>
                  <a:gd name="connsiteX10" fmla="*/ 3191776 w 3255686"/>
                  <a:gd name="connsiteY10" fmla="*/ 1974385 h 3306562"/>
                  <a:gd name="connsiteX11" fmla="*/ 3251935 w 3255686"/>
                  <a:gd name="connsiteY11" fmla="*/ 2672215 h 3306562"/>
                  <a:gd name="connsiteX12" fmla="*/ 2636675 w 3255686"/>
                  <a:gd name="connsiteY12" fmla="*/ 3232350 h 3306562"/>
                  <a:gd name="connsiteX13" fmla="*/ 23045 w 3255686"/>
                  <a:gd name="connsiteY13" fmla="*/ 3172192 h 3306562"/>
                  <a:gd name="connsiteX0" fmla="*/ 23045 w 3255686"/>
                  <a:gd name="connsiteY0" fmla="*/ 3110550 h 3244920"/>
                  <a:gd name="connsiteX1" fmla="*/ 180000 w 3255686"/>
                  <a:gd name="connsiteY1" fmla="*/ 2237876 h 3244920"/>
                  <a:gd name="connsiteX2" fmla="*/ 592954 w 3255686"/>
                  <a:gd name="connsiteY2" fmla="*/ 1611952 h 3244920"/>
                  <a:gd name="connsiteX3" fmla="*/ 953903 w 3255686"/>
                  <a:gd name="connsiteY3" fmla="*/ 938186 h 3244920"/>
                  <a:gd name="connsiteX4" fmla="*/ 1103958 w 3255686"/>
                  <a:gd name="connsiteY4" fmla="*/ 375070 h 3244920"/>
                  <a:gd name="connsiteX5" fmla="*/ 1495323 w 3255686"/>
                  <a:gd name="connsiteY5" fmla="*/ 589270 h 3244920"/>
                  <a:gd name="connsiteX6" fmla="*/ 1760018 w 3255686"/>
                  <a:gd name="connsiteY6" fmla="*/ 23786 h 3244920"/>
                  <a:gd name="connsiteX7" fmla="*/ 2313470 w 3255686"/>
                  <a:gd name="connsiteY7" fmla="*/ 35815 h 3244920"/>
                  <a:gd name="connsiteX8" fmla="*/ 2446100 w 3255686"/>
                  <a:gd name="connsiteY8" fmla="*/ 351007 h 3244920"/>
                  <a:gd name="connsiteX9" fmla="*/ 2722544 w 3255686"/>
                  <a:gd name="connsiteY9" fmla="*/ 1491637 h 3244920"/>
                  <a:gd name="connsiteX10" fmla="*/ 3191776 w 3255686"/>
                  <a:gd name="connsiteY10" fmla="*/ 1912743 h 3244920"/>
                  <a:gd name="connsiteX11" fmla="*/ 3251935 w 3255686"/>
                  <a:gd name="connsiteY11" fmla="*/ 2610573 h 3244920"/>
                  <a:gd name="connsiteX12" fmla="*/ 2636675 w 3255686"/>
                  <a:gd name="connsiteY12" fmla="*/ 3170708 h 3244920"/>
                  <a:gd name="connsiteX13" fmla="*/ 23045 w 3255686"/>
                  <a:gd name="connsiteY13" fmla="*/ 3110550 h 3244920"/>
                  <a:gd name="connsiteX0" fmla="*/ 23045 w 3255686"/>
                  <a:gd name="connsiteY0" fmla="*/ 3075062 h 3209432"/>
                  <a:gd name="connsiteX1" fmla="*/ 180000 w 3255686"/>
                  <a:gd name="connsiteY1" fmla="*/ 2202388 h 3209432"/>
                  <a:gd name="connsiteX2" fmla="*/ 592954 w 3255686"/>
                  <a:gd name="connsiteY2" fmla="*/ 1576464 h 3209432"/>
                  <a:gd name="connsiteX3" fmla="*/ 953903 w 3255686"/>
                  <a:gd name="connsiteY3" fmla="*/ 902698 h 3209432"/>
                  <a:gd name="connsiteX4" fmla="*/ 1103958 w 3255686"/>
                  <a:gd name="connsiteY4" fmla="*/ 339582 h 3209432"/>
                  <a:gd name="connsiteX5" fmla="*/ 1495323 w 3255686"/>
                  <a:gd name="connsiteY5" fmla="*/ 553782 h 3209432"/>
                  <a:gd name="connsiteX6" fmla="*/ 1856270 w 3255686"/>
                  <a:gd name="connsiteY6" fmla="*/ 204866 h 3209432"/>
                  <a:gd name="connsiteX7" fmla="*/ 2313470 w 3255686"/>
                  <a:gd name="connsiteY7" fmla="*/ 327 h 3209432"/>
                  <a:gd name="connsiteX8" fmla="*/ 2446100 w 3255686"/>
                  <a:gd name="connsiteY8" fmla="*/ 315519 h 3209432"/>
                  <a:gd name="connsiteX9" fmla="*/ 2722544 w 3255686"/>
                  <a:gd name="connsiteY9" fmla="*/ 1456149 h 3209432"/>
                  <a:gd name="connsiteX10" fmla="*/ 3191776 w 3255686"/>
                  <a:gd name="connsiteY10" fmla="*/ 1877255 h 3209432"/>
                  <a:gd name="connsiteX11" fmla="*/ 3251935 w 3255686"/>
                  <a:gd name="connsiteY11" fmla="*/ 2575085 h 3209432"/>
                  <a:gd name="connsiteX12" fmla="*/ 2636675 w 3255686"/>
                  <a:gd name="connsiteY12" fmla="*/ 3135220 h 3209432"/>
                  <a:gd name="connsiteX13" fmla="*/ 23045 w 3255686"/>
                  <a:gd name="connsiteY13" fmla="*/ 3075062 h 3209432"/>
                  <a:gd name="connsiteX0" fmla="*/ 23045 w 3255686"/>
                  <a:gd name="connsiteY0" fmla="*/ 3075062 h 3329726"/>
                  <a:gd name="connsiteX1" fmla="*/ 180000 w 3255686"/>
                  <a:gd name="connsiteY1" fmla="*/ 2202388 h 3329726"/>
                  <a:gd name="connsiteX2" fmla="*/ 592954 w 3255686"/>
                  <a:gd name="connsiteY2" fmla="*/ 1576464 h 3329726"/>
                  <a:gd name="connsiteX3" fmla="*/ 953903 w 3255686"/>
                  <a:gd name="connsiteY3" fmla="*/ 902698 h 3329726"/>
                  <a:gd name="connsiteX4" fmla="*/ 1103958 w 3255686"/>
                  <a:gd name="connsiteY4" fmla="*/ 339582 h 3329726"/>
                  <a:gd name="connsiteX5" fmla="*/ 1495323 w 3255686"/>
                  <a:gd name="connsiteY5" fmla="*/ 553782 h 3329726"/>
                  <a:gd name="connsiteX6" fmla="*/ 1856270 w 3255686"/>
                  <a:gd name="connsiteY6" fmla="*/ 204866 h 3329726"/>
                  <a:gd name="connsiteX7" fmla="*/ 2313470 w 3255686"/>
                  <a:gd name="connsiteY7" fmla="*/ 327 h 3329726"/>
                  <a:gd name="connsiteX8" fmla="*/ 2446100 w 3255686"/>
                  <a:gd name="connsiteY8" fmla="*/ 315519 h 3329726"/>
                  <a:gd name="connsiteX9" fmla="*/ 2722544 w 3255686"/>
                  <a:gd name="connsiteY9" fmla="*/ 1456149 h 3329726"/>
                  <a:gd name="connsiteX10" fmla="*/ 3191776 w 3255686"/>
                  <a:gd name="connsiteY10" fmla="*/ 1877255 h 3329726"/>
                  <a:gd name="connsiteX11" fmla="*/ 3251935 w 3255686"/>
                  <a:gd name="connsiteY11" fmla="*/ 2575085 h 3329726"/>
                  <a:gd name="connsiteX12" fmla="*/ 2684802 w 3255686"/>
                  <a:gd name="connsiteY12" fmla="*/ 3327725 h 3329726"/>
                  <a:gd name="connsiteX13" fmla="*/ 23045 w 3255686"/>
                  <a:gd name="connsiteY13" fmla="*/ 3075062 h 3329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55686" h="3329726">
                    <a:moveTo>
                      <a:pt x="23045" y="3075062"/>
                    </a:moveTo>
                    <a:cubicBezTo>
                      <a:pt x="-65005" y="2860370"/>
                      <a:pt x="123671" y="2441143"/>
                      <a:pt x="180000" y="2202388"/>
                    </a:cubicBezTo>
                    <a:cubicBezTo>
                      <a:pt x="226858" y="2000748"/>
                      <a:pt x="528139" y="1773026"/>
                      <a:pt x="592954" y="1576464"/>
                    </a:cubicBezTo>
                    <a:cubicBezTo>
                      <a:pt x="657769" y="1379902"/>
                      <a:pt x="820609" y="1156971"/>
                      <a:pt x="953903" y="902698"/>
                    </a:cubicBezTo>
                    <a:lnTo>
                      <a:pt x="1103958" y="339582"/>
                    </a:lnTo>
                    <a:cubicBezTo>
                      <a:pt x="1234413" y="306708"/>
                      <a:pt x="1364868" y="586656"/>
                      <a:pt x="1495323" y="553782"/>
                    </a:cubicBezTo>
                    <a:cubicBezTo>
                      <a:pt x="1668835" y="543361"/>
                      <a:pt x="1633639" y="320777"/>
                      <a:pt x="1856270" y="204866"/>
                    </a:cubicBezTo>
                    <a:cubicBezTo>
                      <a:pt x="1990622" y="148718"/>
                      <a:pt x="2191102" y="-8089"/>
                      <a:pt x="2313470" y="327"/>
                    </a:cubicBezTo>
                    <a:cubicBezTo>
                      <a:pt x="2435838" y="8743"/>
                      <a:pt x="2375916" y="108977"/>
                      <a:pt x="2446100" y="315519"/>
                    </a:cubicBezTo>
                    <a:cubicBezTo>
                      <a:pt x="2823090" y="227287"/>
                      <a:pt x="2636365" y="1131691"/>
                      <a:pt x="2722544" y="1456149"/>
                    </a:cubicBezTo>
                    <a:cubicBezTo>
                      <a:pt x="2808723" y="1780607"/>
                      <a:pt x="3119586" y="1660687"/>
                      <a:pt x="3191776" y="1877255"/>
                    </a:cubicBezTo>
                    <a:cubicBezTo>
                      <a:pt x="3348139" y="2277913"/>
                      <a:pt x="3155957" y="2425582"/>
                      <a:pt x="3251935" y="2575085"/>
                    </a:cubicBezTo>
                    <a:cubicBezTo>
                      <a:pt x="2986966" y="3362262"/>
                      <a:pt x="3236987" y="3268459"/>
                      <a:pt x="2684802" y="3327725"/>
                    </a:cubicBezTo>
                    <a:cubicBezTo>
                      <a:pt x="1183939" y="3335746"/>
                      <a:pt x="549350" y="3331736"/>
                      <a:pt x="23045" y="3075062"/>
                    </a:cubicBezTo>
                    <a:close/>
                  </a:path>
                </a:pathLst>
              </a:custGeom>
              <a:no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prstClr val="white"/>
                  </a:solidFill>
                </a:endParaRPr>
              </a:p>
            </p:txBody>
          </p:sp>
          <p:sp>
            <p:nvSpPr>
              <p:cNvPr id="14" name="角丸四角形 39">
                <a:extLst>
                  <a:ext uri="{FF2B5EF4-FFF2-40B4-BE49-F238E27FC236}">
                    <a16:creationId xmlns:a16="http://schemas.microsoft.com/office/drawing/2014/main" id="{0A47C647-C0E7-4078-82FD-A7A9EF3FF857}"/>
                  </a:ext>
                </a:extLst>
              </p:cNvPr>
              <p:cNvSpPr/>
              <p:nvPr/>
            </p:nvSpPr>
            <p:spPr>
              <a:xfrm>
                <a:off x="5724126" y="3526293"/>
                <a:ext cx="2066220" cy="361994"/>
              </a:xfrm>
              <a:prstGeom prst="roundRect">
                <a:avLst/>
              </a:prstGeom>
              <a:solidFill>
                <a:schemeClr val="bg2"/>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tIns="72000" rtlCol="0" anchor="ctr"/>
              <a:lstStyle/>
              <a:p>
                <a:r>
                  <a:rPr lang="ja-JP" altLang="en-US"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メイリオ" panose="020B0604030504040204" pitchFamily="50" charset="-128"/>
                  </a:rPr>
                  <a:t>食事でお茶を要求し、食堂内のやかんにあるお茶がなくなるまで頭突きをするなど自傷を続けてしまう。</a:t>
                </a:r>
              </a:p>
            </p:txBody>
          </p:sp>
        </p:grpSp>
        <p:sp>
          <p:nvSpPr>
            <p:cNvPr id="8" name="角丸四角形 33">
              <a:extLst>
                <a:ext uri="{FF2B5EF4-FFF2-40B4-BE49-F238E27FC236}">
                  <a16:creationId xmlns:a16="http://schemas.microsoft.com/office/drawing/2014/main" id="{A6A47B1A-2B2F-4CBA-947D-CD3AE8B2E8C9}"/>
                </a:ext>
              </a:extLst>
            </p:cNvPr>
            <p:cNvSpPr/>
            <p:nvPr/>
          </p:nvSpPr>
          <p:spPr>
            <a:xfrm>
              <a:off x="1987052" y="2675350"/>
              <a:ext cx="2549585" cy="2286280"/>
            </a:xfrm>
            <a:prstGeom prst="roundRect">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rIns="0" rtlCol="0" anchor="t" anchorCtr="0"/>
            <a:lstStyle/>
            <a:p>
              <a:pPr algn="ctr"/>
              <a:r>
                <a:rPr lang="ja-JP" altLang="en-US" sz="1600" b="1" spc="-10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本人の障害特性</a:t>
              </a:r>
              <a:endParaRPr lang="en-US" altLang="ja-JP" sz="1600" b="1" spc="-10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a:p>
              <a:pPr algn="ctr"/>
              <a:endParaRPr lang="en-US" altLang="ja-JP" sz="1600" b="1" spc="-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spc="-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600" spc="-100" dirty="0">
                  <a:solidFill>
                    <a:schemeClr val="accent5">
                      <a:lumMod val="50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spc="-100" dirty="0">
                  <a:solidFill>
                    <a:schemeClr val="accent5">
                      <a:lumMod val="50000"/>
                    </a:schemeClr>
                  </a:solidFill>
                  <a:latin typeface="Meiryo UI" panose="020B0604030504040204" pitchFamily="50" charset="-128"/>
                  <a:ea typeface="Meiryo UI" panose="020B0604030504040204" pitchFamily="50" charset="-128"/>
                  <a:cs typeface="Meiryo UI" panose="020B0604030504040204" pitchFamily="50" charset="-128"/>
                </a:rPr>
                <a:t>ことばを聞いて理解する</a:t>
              </a:r>
              <a:r>
                <a:rPr lang="ja-JP" altLang="en-US" sz="1600" spc="-100" dirty="0">
                  <a:solidFill>
                    <a:schemeClr val="accent5">
                      <a:lumMod val="50000"/>
                    </a:schemeClr>
                  </a:solidFill>
                  <a:latin typeface="Meiryo UI" panose="020B0604030504040204" pitchFamily="50" charset="-128"/>
                  <a:ea typeface="Meiryo UI" panose="020B0604030504040204" pitchFamily="50" charset="-128"/>
                  <a:cs typeface="Meiryo UI" panose="020B0604030504040204" pitchFamily="50" charset="-128"/>
                </a:rPr>
                <a:t>ことが苦手。</a:t>
              </a:r>
              <a:endParaRPr lang="en-US" altLang="ja-JP" sz="1600" spc="-100" dirty="0">
                <a:solidFill>
                  <a:schemeClr val="accent5">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spc="-100" dirty="0">
                  <a:solidFill>
                    <a:schemeClr val="accent5">
                      <a:lumMod val="50000"/>
                    </a:schemeClr>
                  </a:solidFill>
                  <a:latin typeface="Meiryo UI" panose="020B0604030504040204" pitchFamily="50" charset="-128"/>
                  <a:ea typeface="Meiryo UI" panose="020B0604030504040204" pitchFamily="50" charset="-128"/>
                  <a:cs typeface="Meiryo UI" panose="020B0604030504040204" pitchFamily="50" charset="-128"/>
                </a:rPr>
                <a:t>・特定の物事に強く固執する。</a:t>
              </a:r>
              <a:endParaRPr lang="en-US" altLang="ja-JP" sz="1600" spc="-100" dirty="0">
                <a:solidFill>
                  <a:schemeClr val="accent5">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600" spc="-100" dirty="0">
                  <a:solidFill>
                    <a:schemeClr val="accent5">
                      <a:lumMod val="50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spc="-100" dirty="0">
                  <a:solidFill>
                    <a:schemeClr val="accent5">
                      <a:lumMod val="50000"/>
                    </a:schemeClr>
                  </a:solidFill>
                  <a:latin typeface="Meiryo UI" panose="020B0604030504040204" pitchFamily="50" charset="-128"/>
                  <a:ea typeface="Meiryo UI" panose="020B0604030504040204" pitchFamily="50" charset="-128"/>
                  <a:cs typeface="Meiryo UI" panose="020B0604030504040204" pitchFamily="50" charset="-128"/>
                </a:rPr>
                <a:t>いつ終わるのか理解することが苦手</a:t>
              </a:r>
              <a:r>
                <a:rPr lang="ja-JP" altLang="en-US" sz="1600" spc="-100" dirty="0">
                  <a:solidFill>
                    <a:schemeClr val="accent5">
                      <a:lumMod val="50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solidFill>
                  <a:schemeClr val="accent5">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34">
              <a:extLst>
                <a:ext uri="{FF2B5EF4-FFF2-40B4-BE49-F238E27FC236}">
                  <a16:creationId xmlns:a16="http://schemas.microsoft.com/office/drawing/2014/main" id="{F6FDE301-01DA-4D6E-AAFD-C9E8151365DC}"/>
                </a:ext>
              </a:extLst>
            </p:cNvPr>
            <p:cNvSpPr/>
            <p:nvPr/>
          </p:nvSpPr>
          <p:spPr>
            <a:xfrm>
              <a:off x="5371916" y="2675350"/>
              <a:ext cx="2460847" cy="2286280"/>
            </a:xfrm>
            <a:prstGeom prst="roundRect">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rIns="0" rtlCol="0" anchor="t" anchorCtr="0"/>
            <a:lstStyle/>
            <a:p>
              <a:pPr algn="ctr"/>
              <a:r>
                <a:rPr lang="ja-JP" altLang="en-US" sz="1600" b="1" spc="-10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環境・状況の影響</a:t>
              </a:r>
              <a:endParaRPr lang="en-US" altLang="ja-JP" sz="1600" b="1" spc="-10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a:p>
              <a:pPr algn="ctr"/>
              <a:r>
                <a:rPr lang="ja-JP" altLang="en-US" sz="1600" b="1" spc="-10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（環境要因）</a:t>
              </a:r>
              <a:endParaRPr lang="en-US" altLang="ja-JP" sz="1600" b="1" spc="-100"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a:p>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600" dirty="0">
                  <a:solidFill>
                    <a:schemeClr val="accent5">
                      <a:lumMod val="50000"/>
                    </a:schemeClr>
                  </a:solidFill>
                  <a:latin typeface="Meiryo UI" panose="020B0604030504040204" pitchFamily="50" charset="-128"/>
                  <a:ea typeface="Meiryo UI" panose="020B0604030504040204" pitchFamily="50" charset="-128"/>
                  <a:cs typeface="Meiryo UI" panose="020B0604030504040204" pitchFamily="50" charset="-128"/>
                </a:rPr>
                <a:t>・（健康面への配慮から）約束事「お茶は３杯まで」を</a:t>
              </a:r>
              <a:r>
                <a:rPr lang="ja-JP" altLang="en-US" sz="1600" u="sng" dirty="0">
                  <a:solidFill>
                    <a:schemeClr val="accent5">
                      <a:lumMod val="50000"/>
                    </a:schemeClr>
                  </a:solidFill>
                  <a:latin typeface="Meiryo UI" panose="020B0604030504040204" pitchFamily="50" charset="-128"/>
                  <a:ea typeface="Meiryo UI" panose="020B0604030504040204" pitchFamily="50" charset="-128"/>
                  <a:cs typeface="Meiryo UI" panose="020B0604030504040204" pitchFamily="50" charset="-128"/>
                </a:rPr>
                <a:t>口頭で伝えて</a:t>
              </a:r>
              <a:r>
                <a:rPr lang="ja-JP" altLang="en-US" sz="1600" dirty="0">
                  <a:solidFill>
                    <a:schemeClr val="accent5">
                      <a:lumMod val="50000"/>
                    </a:schemeClr>
                  </a:solidFill>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1600" dirty="0">
                <a:solidFill>
                  <a:schemeClr val="accent5">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600" dirty="0">
                  <a:solidFill>
                    <a:schemeClr val="accent5">
                      <a:lumMod val="50000"/>
                    </a:schemeClr>
                  </a:solidFill>
                  <a:latin typeface="Meiryo UI" panose="020B0604030504040204" pitchFamily="50" charset="-128"/>
                  <a:ea typeface="Meiryo UI" panose="020B0604030504040204" pitchFamily="50" charset="-128"/>
                  <a:cs typeface="Meiryo UI" panose="020B0604030504040204" pitchFamily="50" charset="-128"/>
                </a:rPr>
                <a:t>・目の前に</a:t>
              </a:r>
              <a:r>
                <a:rPr lang="ja-JP" altLang="en-US" sz="1600" u="sng" dirty="0">
                  <a:solidFill>
                    <a:schemeClr val="accent5">
                      <a:lumMod val="50000"/>
                    </a:schemeClr>
                  </a:solidFill>
                  <a:latin typeface="Meiryo UI" panose="020B0604030504040204" pitchFamily="50" charset="-128"/>
                  <a:ea typeface="Meiryo UI" panose="020B0604030504040204" pitchFamily="50" charset="-128"/>
                  <a:cs typeface="Meiryo UI" panose="020B0604030504040204" pitchFamily="50" charset="-128"/>
                </a:rPr>
                <a:t>お茶が入ったやかんがある</a:t>
              </a:r>
              <a:r>
                <a:rPr lang="ja-JP" altLang="en-US" sz="1600" dirty="0">
                  <a:solidFill>
                    <a:schemeClr val="accent5">
                      <a:lumMod val="50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schemeClr val="accent5">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35">
              <a:extLst>
                <a:ext uri="{FF2B5EF4-FFF2-40B4-BE49-F238E27FC236}">
                  <a16:creationId xmlns:a16="http://schemas.microsoft.com/office/drawing/2014/main" id="{357CD15C-3057-4032-B923-1D46C04576B7}"/>
                </a:ext>
              </a:extLst>
            </p:cNvPr>
            <p:cNvSpPr/>
            <p:nvPr/>
          </p:nvSpPr>
          <p:spPr>
            <a:xfrm>
              <a:off x="2672130" y="5302593"/>
              <a:ext cx="5225726" cy="1205789"/>
            </a:xfrm>
            <a:prstGeom prst="roundRect">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r>
                <a:rPr lang="en-US" altLang="ja-JP" sz="1600" b="1" spc="-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spc="-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支援方法</a:t>
              </a:r>
              <a:r>
                <a:rPr lang="en-US" altLang="ja-JP" sz="1600" b="1" spc="-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600" b="1" spc="-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・お茶カードを３枚用意する。</a:t>
              </a:r>
              <a:endParaRPr lang="en-US" altLang="ja-JP" sz="1600" b="1" spc="-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spc="-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・目の前に小さなペットボトルを３本用意する。</a:t>
              </a:r>
              <a:endParaRPr lang="en-US" altLang="ja-JP" sz="1600" b="1" spc="-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3038" indent="-173038"/>
              <a:r>
                <a:rPr lang="ja-JP" altLang="en-US" sz="1600" b="1" spc="-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・カードとペットボトルを交換する。なくなったら終わり。</a:t>
              </a:r>
              <a:endParaRPr lang="en-US" altLang="ja-JP" sz="1600" b="1" spc="-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曲折矢印 36">
              <a:extLst>
                <a:ext uri="{FF2B5EF4-FFF2-40B4-BE49-F238E27FC236}">
                  <a16:creationId xmlns:a16="http://schemas.microsoft.com/office/drawing/2014/main" id="{68450B25-C36F-4E95-B1DD-B13CCEBD1F4D}"/>
                </a:ext>
              </a:extLst>
            </p:cNvPr>
            <p:cNvSpPr/>
            <p:nvPr/>
          </p:nvSpPr>
          <p:spPr>
            <a:xfrm rot="10800000" flipH="1">
              <a:off x="1910919" y="5329885"/>
              <a:ext cx="723015" cy="691845"/>
            </a:xfrm>
            <a:prstGeom prst="bentArrow">
              <a:avLst>
                <a:gd name="adj1" fmla="val 25000"/>
                <a:gd name="adj2" fmla="val 22036"/>
                <a:gd name="adj3" fmla="val 25000"/>
                <a:gd name="adj4" fmla="val 43750"/>
              </a:avLst>
            </a:prstGeom>
            <a:solidFill>
              <a:schemeClr val="tx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grpSp>
      <p:sp>
        <p:nvSpPr>
          <p:cNvPr id="15" name="左右矢印 40">
            <a:extLst>
              <a:ext uri="{FF2B5EF4-FFF2-40B4-BE49-F238E27FC236}">
                <a16:creationId xmlns:a16="http://schemas.microsoft.com/office/drawing/2014/main" id="{374D816C-8B96-4F4B-8CFA-339784EFD397}"/>
              </a:ext>
            </a:extLst>
          </p:cNvPr>
          <p:cNvSpPr/>
          <p:nvPr/>
        </p:nvSpPr>
        <p:spPr>
          <a:xfrm>
            <a:off x="5910263" y="3323119"/>
            <a:ext cx="631554" cy="26177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41">
            <a:extLst>
              <a:ext uri="{FF2B5EF4-FFF2-40B4-BE49-F238E27FC236}">
                <a16:creationId xmlns:a16="http://schemas.microsoft.com/office/drawing/2014/main" id="{87CA5E61-6302-4A27-8A46-03676EEBAC8C}"/>
              </a:ext>
            </a:extLst>
          </p:cNvPr>
          <p:cNvSpPr/>
          <p:nvPr/>
        </p:nvSpPr>
        <p:spPr>
          <a:xfrm>
            <a:off x="5981971" y="3502506"/>
            <a:ext cx="380165" cy="137307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相互に作用</a:t>
            </a:r>
          </a:p>
        </p:txBody>
      </p:sp>
      <p:sp>
        <p:nvSpPr>
          <p:cNvPr id="3" name="テキスト ボックス 2">
            <a:extLst>
              <a:ext uri="{FF2B5EF4-FFF2-40B4-BE49-F238E27FC236}">
                <a16:creationId xmlns:a16="http://schemas.microsoft.com/office/drawing/2014/main" id="{371A32F7-4838-4132-8B96-BA256F819173}"/>
              </a:ext>
            </a:extLst>
          </p:cNvPr>
          <p:cNvSpPr txBox="1"/>
          <p:nvPr/>
        </p:nvSpPr>
        <p:spPr>
          <a:xfrm>
            <a:off x="444117" y="824867"/>
            <a:ext cx="10932292" cy="1077218"/>
          </a:xfrm>
          <a:prstGeom prst="rect">
            <a:avLst/>
          </a:prstGeom>
          <a:noFill/>
        </p:spPr>
        <p:txBody>
          <a:bodyPr wrap="square" rtlCol="0">
            <a:spAutoFit/>
          </a:bodyPr>
          <a:lstStyle/>
          <a:p>
            <a:r>
              <a:rPr lang="ja-JP" altLang="en-US" sz="1600" dirty="0"/>
              <a:t>シートの活用例</a:t>
            </a:r>
            <a:r>
              <a:rPr lang="en-US" altLang="ja-JP" sz="1600" dirty="0"/>
              <a:t>…</a:t>
            </a:r>
            <a:r>
              <a:rPr lang="ja-JP" altLang="en-US" sz="1600" dirty="0"/>
              <a:t>本人の障がい特性と、環境要因のミスマッチが行動障がいを生む。</a:t>
            </a:r>
            <a:endParaRPr lang="en-US" altLang="ja-JP" sz="1600" dirty="0"/>
          </a:p>
          <a:p>
            <a:r>
              <a:rPr lang="ja-JP" altLang="en-US" sz="1600" dirty="0"/>
              <a:t>　　　　　　　　アセスメント情報を元に、本人の障がい特性に合った支援方法を整理する。</a:t>
            </a:r>
            <a:endParaRPr lang="en-US" altLang="ja-JP" sz="1600" dirty="0"/>
          </a:p>
          <a:p>
            <a:r>
              <a:rPr kumimoji="1" lang="ja-JP" altLang="en-US" sz="1600" dirty="0"/>
              <a:t>　　　　　　　　注：以下は、シート活用方法</a:t>
            </a:r>
            <a:r>
              <a:rPr lang="ja-JP" altLang="en-US" sz="1600" dirty="0"/>
              <a:t>の説明であり</a:t>
            </a:r>
            <a:r>
              <a:rPr kumimoji="1" lang="ja-JP" altLang="en-US" sz="1600" dirty="0"/>
              <a:t>、実際の事例とは異なる。また、</a:t>
            </a:r>
            <a:r>
              <a:rPr lang="ja-JP" altLang="en-US" sz="1600" dirty="0"/>
              <a:t>実際の支援にあたって</a:t>
            </a:r>
            <a:endParaRPr lang="en-US" altLang="ja-JP" sz="1600" dirty="0"/>
          </a:p>
          <a:p>
            <a:r>
              <a:rPr lang="ja-JP" altLang="en-US" sz="1600" dirty="0"/>
              <a:t>　　　　　　　　　　は</a:t>
            </a:r>
            <a:r>
              <a:rPr kumimoji="1" lang="ja-JP" altLang="en-US" sz="1600" dirty="0"/>
              <a:t>障がい特性と環境要因について、行動観察、アセスメントシート等から十分に吟味する。</a:t>
            </a:r>
          </a:p>
        </p:txBody>
      </p:sp>
    </p:spTree>
    <p:extLst>
      <p:ext uri="{BB962C8B-B14F-4D97-AF65-F5344CB8AC3E}">
        <p14:creationId xmlns:p14="http://schemas.microsoft.com/office/powerpoint/2010/main" val="39173685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7FBB0FB-213D-454E-A9D7-3F4F4199152C}" type="slidenum">
              <a:rPr kumimoji="1" lang="ja-JP" altLang="en-US" smtClean="0"/>
              <a:t>19</a:t>
            </a:fld>
            <a:endParaRPr kumimoji="1" lang="ja-JP" altLang="en-US" dirty="0"/>
          </a:p>
        </p:txBody>
      </p:sp>
      <p:sp>
        <p:nvSpPr>
          <p:cNvPr id="5" name="タイトル 1"/>
          <p:cNvSpPr txBox="1">
            <a:spLocks/>
          </p:cNvSpPr>
          <p:nvPr/>
        </p:nvSpPr>
        <p:spPr>
          <a:xfrm>
            <a:off x="323902" y="147010"/>
            <a:ext cx="11615056" cy="40413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2400" dirty="0">
                <a:latin typeface="HG丸ｺﾞｼｯｸM-PRO" panose="020F0600000000000000" pitchFamily="50" charset="-128"/>
                <a:ea typeface="HG丸ｺﾞｼｯｸM-PRO" panose="020F0600000000000000" pitchFamily="50" charset="-128"/>
              </a:rPr>
              <a:t>7.</a:t>
            </a:r>
            <a:r>
              <a:rPr lang="ja-JP" altLang="en-US" sz="2400" dirty="0">
                <a:latin typeface="HG丸ｺﾞｼｯｸM-PRO" panose="020F0600000000000000" pitchFamily="50" charset="-128"/>
                <a:ea typeface="HG丸ｺﾞｼｯｸM-PRO" panose="020F0600000000000000" pitchFamily="50" charset="-128"/>
              </a:rPr>
              <a:t>ワークショップ②　</a:t>
            </a:r>
            <a:r>
              <a:rPr lang="ja-JP" altLang="en-US" sz="1400" dirty="0">
                <a:latin typeface="HG丸ｺﾞｼｯｸM-PRO" panose="020F0600000000000000" pitchFamily="50" charset="-128"/>
                <a:ea typeface="HG丸ｺﾞｼｯｸM-PRO" panose="020F0600000000000000" pitchFamily="50" charset="-128"/>
              </a:rPr>
              <a:t>＜地域課題の協議＞</a:t>
            </a:r>
          </a:p>
        </p:txBody>
      </p:sp>
      <p:sp>
        <p:nvSpPr>
          <p:cNvPr id="8" name="角丸四角形 7"/>
          <p:cNvSpPr/>
          <p:nvPr/>
        </p:nvSpPr>
        <p:spPr>
          <a:xfrm>
            <a:off x="2776970" y="1285009"/>
            <a:ext cx="9295109" cy="1642918"/>
          </a:xfrm>
          <a:prstGeom prst="roundRect">
            <a:avLst/>
          </a:prstGeom>
          <a:ln>
            <a:solidFill>
              <a:schemeClr val="accent2">
                <a:lumMod val="75000"/>
              </a:schemeClr>
            </a:solidFill>
          </a:ln>
        </p:spPr>
        <p:style>
          <a:lnRef idx="2">
            <a:schemeClr val="accent4"/>
          </a:lnRef>
          <a:fillRef idx="1">
            <a:schemeClr val="lt1"/>
          </a:fillRef>
          <a:effectRef idx="0">
            <a:schemeClr val="accent4"/>
          </a:effectRef>
          <a:fontRef idx="minor">
            <a:schemeClr val="dk1"/>
          </a:fontRef>
        </p:style>
        <p:txBody>
          <a:bodyPr tIns="360000" bIns="360000" rtlCol="0" anchor="ctr"/>
          <a:lstStyle/>
          <a:p>
            <a:pPr marL="620713" indent="-620713">
              <a:buNone/>
            </a:pPr>
            <a:r>
              <a:rPr lang="ja-JP" altLang="en-US" b="1" dirty="0">
                <a:solidFill>
                  <a:schemeClr val="tx1"/>
                </a:solidFill>
                <a:latin typeface="メイリオ" panose="020B0604030504040204" pitchFamily="50" charset="-128"/>
                <a:ea typeface="メイリオ" panose="020B0604030504040204" pitchFamily="50" charset="-128"/>
              </a:rPr>
              <a:t>●解決した課題（個人ワークで出た意見）</a:t>
            </a:r>
          </a:p>
          <a:p>
            <a:pPr marL="276225" indent="-276225">
              <a:buNone/>
            </a:pPr>
            <a:r>
              <a:rPr lang="ja-JP" altLang="en-US" dirty="0">
                <a:solidFill>
                  <a:schemeClr val="tx1"/>
                </a:solidFill>
                <a:latin typeface="メイリオ" panose="020B0604030504040204" pitchFamily="50" charset="-128"/>
                <a:ea typeface="メイリオ" panose="020B0604030504040204" pitchFamily="50" charset="-128"/>
              </a:rPr>
              <a:t>　　</a:t>
            </a:r>
            <a:r>
              <a:rPr lang="ja-JP" altLang="en-US" dirty="0">
                <a:solidFill>
                  <a:schemeClr val="tx1"/>
                </a:solidFill>
                <a:latin typeface="ＭＳ Ｐゴシック" panose="020B0600070205080204" pitchFamily="50" charset="-128"/>
                <a:ea typeface="ＭＳ Ｐゴシック" panose="020B0600070205080204" pitchFamily="50" charset="-128"/>
              </a:rPr>
              <a:t>本人の周囲に支援者がいる。／短期入所やレスパイトのための受入れ先がある。／柔軟な支給決定ができている。／サービス利用により家族との距離がある程度とれている。／複数の事業所を組み合わせサポートできている。／サービス利用や家族による外出ができ本人のニーズに沿った対応ができている。／医療が介入し、連携できている。</a:t>
            </a:r>
            <a:endParaRPr kumimoji="1" lang="ja-JP" altLang="en-US" dirty="0">
              <a:solidFill>
                <a:schemeClr val="tx1"/>
              </a:solidFill>
              <a:latin typeface="ＭＳ Ｐゴシック" panose="020B0600070205080204" pitchFamily="50" charset="-128"/>
              <a:ea typeface="ＭＳ Ｐゴシック" panose="020B0600070205080204" pitchFamily="50" charset="-128"/>
            </a:endParaRPr>
          </a:p>
        </p:txBody>
      </p:sp>
      <p:sp>
        <p:nvSpPr>
          <p:cNvPr id="2" name="角丸四角形 1"/>
          <p:cNvSpPr/>
          <p:nvPr/>
        </p:nvSpPr>
        <p:spPr>
          <a:xfrm>
            <a:off x="119921" y="5233857"/>
            <a:ext cx="11372442" cy="160297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ja-JP" altLang="en-US" sz="2400" b="1" dirty="0">
                <a:latin typeface="UD デジタル 教科書体 N-B" panose="02020700000000000000" pitchFamily="17" charset="-128"/>
                <a:ea typeface="UD デジタル 教科書体 N-B" panose="02020700000000000000" pitchFamily="17" charset="-128"/>
              </a:rPr>
              <a:t>☛認定された地域課題　（グループワークで議論した上で、認定）</a:t>
            </a:r>
            <a:endParaRPr lang="en-US" altLang="ja-JP" sz="2000" dirty="0"/>
          </a:p>
          <a:p>
            <a:pPr marL="276225"/>
            <a:r>
              <a:rPr lang="ja-JP" altLang="en-US" sz="2000" dirty="0">
                <a:latin typeface="メイリオ" panose="020B0604030504040204" pitchFamily="50" charset="-128"/>
                <a:ea typeface="メイリオ" panose="020B0604030504040204" pitchFamily="50" charset="-128"/>
              </a:rPr>
              <a:t>◆本人に対して</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先を見据えた支援が必要。意思決定支援をするキーパーソンが必要。</a:t>
            </a:r>
            <a:endParaRPr lang="en-US" altLang="ja-JP" sz="2000" dirty="0">
              <a:latin typeface="メイリオ" panose="020B0604030504040204" pitchFamily="50" charset="-128"/>
              <a:ea typeface="メイリオ" panose="020B0604030504040204" pitchFamily="50" charset="-128"/>
            </a:endParaRPr>
          </a:p>
          <a:p>
            <a:pPr marL="276225"/>
            <a:r>
              <a:rPr lang="ja-JP" altLang="en-US" sz="2000" dirty="0">
                <a:latin typeface="メイリオ" panose="020B0604030504040204" pitchFamily="50" charset="-128"/>
                <a:ea typeface="メイリオ" panose="020B0604030504040204" pitchFamily="50" charset="-128"/>
              </a:rPr>
              <a:t>　　　　　　　　コミュニケーション支援の充実。支援者の負担増の解消。</a:t>
            </a:r>
            <a:endParaRPr lang="en-US" altLang="ja-JP" sz="2000" dirty="0">
              <a:latin typeface="メイリオ" panose="020B0604030504040204" pitchFamily="50" charset="-128"/>
              <a:ea typeface="メイリオ" panose="020B0604030504040204" pitchFamily="50" charset="-128"/>
            </a:endParaRPr>
          </a:p>
          <a:p>
            <a:pPr marL="276225"/>
            <a:r>
              <a:rPr lang="ja-JP" altLang="en-US" sz="2000" dirty="0">
                <a:latin typeface="メイリオ" panose="020B0604030504040204" pitchFamily="50" charset="-128"/>
                <a:ea typeface="メイリオ" panose="020B0604030504040204" pitchFamily="50" charset="-128"/>
              </a:rPr>
              <a:t>◆家族に対して</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高齢化や家族の負担増などに対して、家族支援が必要。</a:t>
            </a:r>
            <a:endParaRPr lang="en-US" altLang="ja-JP" sz="2000" dirty="0">
              <a:latin typeface="メイリオ" panose="020B0604030504040204" pitchFamily="50" charset="-128"/>
              <a:ea typeface="メイリオ" panose="020B0604030504040204" pitchFamily="50" charset="-128"/>
            </a:endParaRPr>
          </a:p>
          <a:p>
            <a:pPr marL="276225"/>
            <a:r>
              <a:rPr lang="ja-JP" altLang="en-US" sz="2000" dirty="0">
                <a:latin typeface="メイリオ" panose="020B0604030504040204" pitchFamily="50" charset="-128"/>
                <a:ea typeface="メイリオ" panose="020B0604030504040204" pitchFamily="50" charset="-128"/>
              </a:rPr>
              <a:t>◆支援の連携　</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医療との連携が必要。支援者の負担増の解消。</a:t>
            </a:r>
          </a:p>
        </p:txBody>
      </p:sp>
      <p:sp>
        <p:nvSpPr>
          <p:cNvPr id="3" name="角丸四角形 2"/>
          <p:cNvSpPr/>
          <p:nvPr/>
        </p:nvSpPr>
        <p:spPr>
          <a:xfrm>
            <a:off x="2776970" y="3029939"/>
            <a:ext cx="9305103" cy="1602971"/>
          </a:xfrm>
          <a:prstGeom prst="roundRect">
            <a:avLst/>
          </a:prstGeom>
          <a:ln>
            <a:solidFill>
              <a:schemeClr val="accent2">
                <a:lumMod val="75000"/>
              </a:schemeClr>
            </a:solidFill>
          </a:ln>
        </p:spPr>
        <p:style>
          <a:lnRef idx="2">
            <a:schemeClr val="accent2"/>
          </a:lnRef>
          <a:fillRef idx="1">
            <a:schemeClr val="lt1"/>
          </a:fillRef>
          <a:effectRef idx="0">
            <a:schemeClr val="accent2"/>
          </a:effectRef>
          <a:fontRef idx="minor">
            <a:schemeClr val="dk1"/>
          </a:fontRef>
        </p:style>
        <p:txBody>
          <a:bodyPr rtlCol="0" anchor="ctr"/>
          <a:lstStyle/>
          <a:p>
            <a:r>
              <a:rPr lang="ja-JP" altLang="en-US" b="1" dirty="0">
                <a:latin typeface="メイリオ" panose="020B0604030504040204" pitchFamily="50" charset="-128"/>
                <a:ea typeface="メイリオ" panose="020B0604030504040204" pitchFamily="50" charset="-128"/>
              </a:rPr>
              <a:t>●残った課題（個人ワークで出た意見）</a:t>
            </a:r>
          </a:p>
          <a:p>
            <a:pPr marL="276225" indent="-276225"/>
            <a:r>
              <a:rPr lang="ja-JP" altLang="en-US" dirty="0">
                <a:latin typeface="メイリオ" panose="020B0604030504040204" pitchFamily="50" charset="-128"/>
                <a:ea typeface="メイリオ" panose="020B0604030504040204" pitchFamily="50" charset="-128"/>
              </a:rPr>
              <a:t>　　</a:t>
            </a:r>
            <a:r>
              <a:rPr lang="ja-JP" altLang="en-US" dirty="0">
                <a:latin typeface="ＭＳ Ｐゴシック" panose="020B0600070205080204" pitchFamily="50" charset="-128"/>
                <a:ea typeface="ＭＳ Ｐゴシック" panose="020B0600070205080204" pitchFamily="50" charset="-128"/>
              </a:rPr>
              <a:t>本人の希望がつかみ切れていない。本人中心の支援の方向性が定まっていない。／家族支援が必要。（高齢化により家族の負担の増大、家族による服薬調整）／支援者の負担が大きい。（マンツーマン対応の見直し）／社会資源の不足。／本人に適したコミュニケーション支援の充実。／早期に医療につなげる。／短期入所の利用が不確実。</a:t>
            </a:r>
          </a:p>
        </p:txBody>
      </p:sp>
      <p:sp>
        <p:nvSpPr>
          <p:cNvPr id="7" name="角丸四角形吹き出し 6"/>
          <p:cNvSpPr/>
          <p:nvPr/>
        </p:nvSpPr>
        <p:spPr>
          <a:xfrm>
            <a:off x="109927" y="1709350"/>
            <a:ext cx="2733086" cy="2031742"/>
          </a:xfrm>
          <a:prstGeom prst="wedgeRoundRectCallout">
            <a:avLst>
              <a:gd name="adj1" fmla="val 40201"/>
              <a:gd name="adj2" fmla="val 67482"/>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400" dirty="0">
                <a:latin typeface="メイリオ" panose="020B0604030504040204" pitchFamily="50" charset="-128"/>
                <a:ea typeface="メイリオ" panose="020B0604030504040204" pitchFamily="50" charset="-128"/>
              </a:rPr>
              <a:t>在宅の事例をもとに、</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「地域課題協議シート」</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「アクションプランシート」</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を使</a:t>
            </a:r>
            <a:r>
              <a:rPr lang="ja-JP" altLang="en-US" sz="1400" dirty="0">
                <a:latin typeface="メイリオ" panose="020B0604030504040204" pitchFamily="50" charset="-128"/>
                <a:ea typeface="メイリオ" panose="020B0604030504040204" pitchFamily="50" charset="-128"/>
              </a:rPr>
              <a:t>い</a:t>
            </a:r>
            <a:r>
              <a:rPr kumimoji="1" lang="ja-JP" altLang="en-US" sz="1400" dirty="0">
                <a:latin typeface="メイリオ" panose="020B0604030504040204" pitchFamily="50" charset="-128"/>
                <a:ea typeface="メイリオ" panose="020B0604030504040204" pitchFamily="50" charset="-128"/>
              </a:rPr>
              <a:t>課題を</a:t>
            </a:r>
            <a:r>
              <a:rPr lang="ja-JP" altLang="en-US" sz="1400" dirty="0">
                <a:latin typeface="メイリオ" panose="020B0604030504040204" pitchFamily="50" charset="-128"/>
                <a:ea typeface="メイリオ" panose="020B0604030504040204" pitchFamily="50" charset="-128"/>
              </a:rPr>
              <a:t>整理。</a:t>
            </a:r>
            <a:endParaRPr kumimoji="1" lang="ja-JP" altLang="en-US" sz="1400" dirty="0">
              <a:latin typeface="メイリオ" panose="020B0604030504040204" pitchFamily="50" charset="-128"/>
              <a:ea typeface="メイリオ" panose="020B0604030504040204" pitchFamily="50" charset="-128"/>
            </a:endParaRPr>
          </a:p>
        </p:txBody>
      </p:sp>
      <p:sp>
        <p:nvSpPr>
          <p:cNvPr id="10" name="下矢印 9"/>
          <p:cNvSpPr/>
          <p:nvPr/>
        </p:nvSpPr>
        <p:spPr>
          <a:xfrm>
            <a:off x="9852802" y="5758217"/>
            <a:ext cx="2409645" cy="1049311"/>
          </a:xfrm>
          <a:prstGeom prst="downArrow">
            <a:avLst>
              <a:gd name="adj1" fmla="val 64053"/>
              <a:gd name="adj2" fmla="val 50000"/>
            </a:avLst>
          </a:prstGeom>
          <a:ln>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10314854" y="5885881"/>
            <a:ext cx="1485540" cy="668773"/>
          </a:xfrm>
          <a:prstGeom prst="rect">
            <a:avLst/>
          </a:prstGeom>
          <a:noFill/>
        </p:spPr>
        <p:txBody>
          <a:bodyPr wrap="square" lIns="0" tIns="0" rIns="0" bIns="0" rtlCol="0">
            <a:spAutoFit/>
          </a:bodyPr>
          <a:lstStyle/>
          <a:p>
            <a:pPr algn="ctr">
              <a:lnSpc>
                <a:spcPts val="1700"/>
              </a:lnSpc>
            </a:pPr>
            <a:r>
              <a:rPr kumimoji="1" lang="ja-JP" altLang="en-US" b="1" dirty="0">
                <a:latin typeface="UD デジタル 教科書体 N-B" panose="02020700000000000000" pitchFamily="17" charset="-128"/>
                <a:ea typeface="UD デジタル 教科書体 N-B" panose="02020700000000000000" pitchFamily="17" charset="-128"/>
              </a:rPr>
              <a:t>解決するための方法案</a:t>
            </a:r>
            <a:r>
              <a:rPr kumimoji="1" lang="ja-JP" altLang="en-US" dirty="0">
                <a:latin typeface="メイリオ" panose="020B0604030504040204" pitchFamily="50" charset="-128"/>
                <a:ea typeface="メイリオ" panose="020B0604030504040204" pitchFamily="50" charset="-128"/>
              </a:rPr>
              <a:t>を</a:t>
            </a:r>
            <a:endParaRPr kumimoji="1" lang="en-US" altLang="ja-JP" dirty="0">
              <a:latin typeface="メイリオ" panose="020B0604030504040204" pitchFamily="50" charset="-128"/>
              <a:ea typeface="メイリオ" panose="020B0604030504040204" pitchFamily="50" charset="-128"/>
            </a:endParaRPr>
          </a:p>
          <a:p>
            <a:pPr algn="ctr">
              <a:lnSpc>
                <a:spcPts val="1700"/>
              </a:lnSpc>
            </a:pPr>
            <a:r>
              <a:rPr kumimoji="1" lang="ja-JP" altLang="en-US" dirty="0">
                <a:latin typeface="メイリオ" panose="020B0604030504040204" pitchFamily="50" charset="-128"/>
                <a:ea typeface="メイリオ" panose="020B0604030504040204" pitchFamily="50" charset="-128"/>
              </a:rPr>
              <a:t>整理！</a:t>
            </a:r>
          </a:p>
        </p:txBody>
      </p:sp>
      <p:sp>
        <p:nvSpPr>
          <p:cNvPr id="13" name="下矢印 8">
            <a:extLst>
              <a:ext uri="{FF2B5EF4-FFF2-40B4-BE49-F238E27FC236}">
                <a16:creationId xmlns:a16="http://schemas.microsoft.com/office/drawing/2014/main" id="{2741A095-55AF-4322-BB5D-7B2F1D61E5EE}"/>
              </a:ext>
            </a:extLst>
          </p:cNvPr>
          <p:cNvSpPr/>
          <p:nvPr/>
        </p:nvSpPr>
        <p:spPr>
          <a:xfrm>
            <a:off x="2151570" y="4639175"/>
            <a:ext cx="2170676" cy="666119"/>
          </a:xfrm>
          <a:prstGeom prst="downArrow">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D3C37AC0-DF50-4E54-B866-46CDEEE9E41A}"/>
              </a:ext>
            </a:extLst>
          </p:cNvPr>
          <p:cNvSpPr txBox="1"/>
          <p:nvPr/>
        </p:nvSpPr>
        <p:spPr>
          <a:xfrm>
            <a:off x="7241454" y="1335194"/>
            <a:ext cx="4697504" cy="276999"/>
          </a:xfrm>
          <a:prstGeom prst="rect">
            <a:avLst/>
          </a:prstGeom>
          <a:noFill/>
          <a:ln w="57150">
            <a:solidFill>
              <a:srgbClr val="FF0000"/>
            </a:solidFill>
          </a:ln>
        </p:spPr>
        <p:txBody>
          <a:bodyPr wrap="square" rtlCol="0">
            <a:spAutoFit/>
          </a:bodyPr>
          <a:lstStyle/>
          <a:p>
            <a:r>
              <a:rPr kumimoji="1" lang="ja-JP" altLang="en-US" sz="1200" b="1" dirty="0"/>
              <a:t>・取り組んだこと</a:t>
            </a:r>
            <a:r>
              <a:rPr lang="ja-JP" altLang="en-US" sz="1200" b="1" dirty="0"/>
              <a:t>　</a:t>
            </a:r>
            <a:r>
              <a:rPr kumimoji="1" lang="ja-JP" altLang="en-US" sz="1200" b="1" dirty="0"/>
              <a:t>・強み</a:t>
            </a:r>
            <a:r>
              <a:rPr lang="ja-JP" altLang="en-US" sz="1200" b="1" dirty="0"/>
              <a:t>　</a:t>
            </a:r>
            <a:r>
              <a:rPr kumimoji="1" lang="ja-JP" altLang="en-US" sz="1200" b="1" dirty="0"/>
              <a:t>・できたこと</a:t>
            </a:r>
            <a:r>
              <a:rPr lang="ja-JP" altLang="en-US" sz="1200" b="1" dirty="0"/>
              <a:t>　</a:t>
            </a:r>
            <a:r>
              <a:rPr kumimoji="1" lang="ja-JP" altLang="en-US" sz="1200" b="1" dirty="0"/>
              <a:t>・可能性</a:t>
            </a:r>
            <a:r>
              <a:rPr lang="ja-JP" altLang="en-US" sz="1200" b="1" dirty="0"/>
              <a:t>　　</a:t>
            </a:r>
            <a:r>
              <a:rPr kumimoji="1" lang="ja-JP" altLang="en-US" sz="1200" b="1" dirty="0"/>
              <a:t>など</a:t>
            </a:r>
          </a:p>
        </p:txBody>
      </p:sp>
      <p:sp>
        <p:nvSpPr>
          <p:cNvPr id="15" name="テキスト ボックス 14">
            <a:extLst>
              <a:ext uri="{FF2B5EF4-FFF2-40B4-BE49-F238E27FC236}">
                <a16:creationId xmlns:a16="http://schemas.microsoft.com/office/drawing/2014/main" id="{A1E1884A-7565-43CB-8275-8CCC947B20DE}"/>
              </a:ext>
            </a:extLst>
          </p:cNvPr>
          <p:cNvSpPr txBox="1"/>
          <p:nvPr/>
        </p:nvSpPr>
        <p:spPr>
          <a:xfrm>
            <a:off x="7318483" y="3075082"/>
            <a:ext cx="3739141" cy="276999"/>
          </a:xfrm>
          <a:prstGeom prst="rect">
            <a:avLst/>
          </a:prstGeom>
          <a:noFill/>
          <a:ln w="57150">
            <a:solidFill>
              <a:srgbClr val="00B0F0"/>
            </a:solidFill>
          </a:ln>
        </p:spPr>
        <p:txBody>
          <a:bodyPr wrap="square" rtlCol="0">
            <a:spAutoFit/>
          </a:bodyPr>
          <a:lstStyle/>
          <a:p>
            <a:r>
              <a:rPr kumimoji="1" lang="ja-JP" altLang="en-US" sz="1200" b="1" dirty="0"/>
              <a:t>・あらたな課題</a:t>
            </a:r>
            <a:r>
              <a:rPr lang="ja-JP" altLang="en-US" sz="1200" b="1" dirty="0"/>
              <a:t>　</a:t>
            </a:r>
            <a:r>
              <a:rPr kumimoji="1" lang="ja-JP" altLang="en-US" sz="1200" b="1" dirty="0"/>
              <a:t>・課題</a:t>
            </a:r>
            <a:r>
              <a:rPr lang="ja-JP" altLang="en-US" sz="1200" b="1" dirty="0"/>
              <a:t>　</a:t>
            </a:r>
            <a:r>
              <a:rPr kumimoji="1" lang="ja-JP" altLang="en-US" sz="1200" b="1" dirty="0"/>
              <a:t>・ニーズ</a:t>
            </a:r>
            <a:r>
              <a:rPr lang="ja-JP" altLang="en-US" sz="1200" b="1" dirty="0"/>
              <a:t>　　　</a:t>
            </a:r>
            <a:r>
              <a:rPr kumimoji="1" lang="ja-JP" altLang="en-US" sz="1200" b="1" dirty="0"/>
              <a:t>など</a:t>
            </a:r>
          </a:p>
        </p:txBody>
      </p:sp>
      <p:sp>
        <p:nvSpPr>
          <p:cNvPr id="16" name="角丸四角形 7">
            <a:extLst>
              <a:ext uri="{FF2B5EF4-FFF2-40B4-BE49-F238E27FC236}">
                <a16:creationId xmlns:a16="http://schemas.microsoft.com/office/drawing/2014/main" id="{F9A83D5F-FF23-4398-A1A9-B69F91AFA1EB}"/>
              </a:ext>
            </a:extLst>
          </p:cNvPr>
          <p:cNvSpPr/>
          <p:nvPr/>
        </p:nvSpPr>
        <p:spPr>
          <a:xfrm>
            <a:off x="1938715" y="636342"/>
            <a:ext cx="10109722" cy="423347"/>
          </a:xfrm>
          <a:prstGeom prst="roundRect">
            <a:avLst/>
          </a:prstGeom>
          <a:ln>
            <a:solidFill>
              <a:schemeClr val="accent2">
                <a:lumMod val="75000"/>
              </a:schemeClr>
            </a:solidFill>
          </a:ln>
        </p:spPr>
        <p:style>
          <a:lnRef idx="2">
            <a:schemeClr val="accent4"/>
          </a:lnRef>
          <a:fillRef idx="1">
            <a:schemeClr val="lt1"/>
          </a:fillRef>
          <a:effectRef idx="0">
            <a:schemeClr val="accent4"/>
          </a:effectRef>
          <a:fontRef idx="minor">
            <a:schemeClr val="dk1"/>
          </a:fontRef>
        </p:style>
        <p:txBody>
          <a:bodyPr tIns="360000" bIns="360000" rtlCol="0" anchor="ctr"/>
          <a:lstStyle/>
          <a:p>
            <a:pPr marL="620713" indent="-620713">
              <a:buNone/>
            </a:pPr>
            <a:r>
              <a:rPr kumimoji="1" lang="ja-JP" altLang="en-US" dirty="0">
                <a:solidFill>
                  <a:schemeClr val="tx1"/>
                </a:solidFill>
                <a:latin typeface="ＭＳ Ｐゴシック" panose="020B0600070205080204" pitchFamily="50" charset="-128"/>
                <a:ea typeface="ＭＳ Ｐゴシック" panose="020B0600070205080204" pitchFamily="50" charset="-128"/>
              </a:rPr>
              <a:t>地域課題解決シート「支援概要」を使い、それぞれの事例にかかるすべての課題等を列挙（個人ワーク）</a:t>
            </a:r>
          </a:p>
        </p:txBody>
      </p:sp>
      <p:sp>
        <p:nvSpPr>
          <p:cNvPr id="6" name="メモ 5"/>
          <p:cNvSpPr/>
          <p:nvPr/>
        </p:nvSpPr>
        <p:spPr>
          <a:xfrm>
            <a:off x="143563" y="571022"/>
            <a:ext cx="1795151" cy="997740"/>
          </a:xfrm>
          <a:prstGeom prst="foldedCorner">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400" dirty="0">
                <a:latin typeface="メイリオ" panose="020B0604030504040204" pitchFamily="50" charset="-128"/>
                <a:ea typeface="メイリオ" panose="020B0604030504040204" pitchFamily="50" charset="-128"/>
              </a:rPr>
              <a:t>地域課題の協議</a:t>
            </a:r>
          </a:p>
        </p:txBody>
      </p:sp>
      <p:sp>
        <p:nvSpPr>
          <p:cNvPr id="17" name="下矢印 8">
            <a:extLst>
              <a:ext uri="{FF2B5EF4-FFF2-40B4-BE49-F238E27FC236}">
                <a16:creationId xmlns:a16="http://schemas.microsoft.com/office/drawing/2014/main" id="{B3F7D580-B195-4CAF-92E9-85EFA210538F}"/>
              </a:ext>
            </a:extLst>
          </p:cNvPr>
          <p:cNvSpPr/>
          <p:nvPr/>
        </p:nvSpPr>
        <p:spPr>
          <a:xfrm>
            <a:off x="5917477" y="1062354"/>
            <a:ext cx="783948" cy="290273"/>
          </a:xfrm>
          <a:prstGeom prst="downArrow">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082AFDB8-F9E2-4404-AAEC-F8D41B529945}"/>
              </a:ext>
            </a:extLst>
          </p:cNvPr>
          <p:cNvSpPr txBox="1"/>
          <p:nvPr/>
        </p:nvSpPr>
        <p:spPr>
          <a:xfrm>
            <a:off x="4243874" y="4760574"/>
            <a:ext cx="6590344" cy="369332"/>
          </a:xfrm>
          <a:prstGeom prst="rect">
            <a:avLst/>
          </a:prstGeom>
          <a:noFill/>
        </p:spPr>
        <p:txBody>
          <a:bodyPr wrap="square" rtlCol="0">
            <a:spAutoFit/>
          </a:bodyPr>
          <a:lstStyle/>
          <a:p>
            <a:r>
              <a:rPr kumimoji="1" lang="ja-JP" altLang="en-US" dirty="0"/>
              <a:t>それぞれが感じている課題を</a:t>
            </a:r>
            <a:r>
              <a:rPr lang="ja-JP" altLang="en-US" dirty="0"/>
              <a:t>グループワークで改めて議論</a:t>
            </a:r>
            <a:endParaRPr kumimoji="1" lang="ja-JP" altLang="en-US" dirty="0"/>
          </a:p>
        </p:txBody>
      </p:sp>
    </p:spTree>
    <p:extLst>
      <p:ext uri="{BB962C8B-B14F-4D97-AF65-F5344CB8AC3E}">
        <p14:creationId xmlns:p14="http://schemas.microsoft.com/office/powerpoint/2010/main" val="2052280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292301-1F9B-435E-A3E6-C805E7C72117}"/>
              </a:ext>
            </a:extLst>
          </p:cNvPr>
          <p:cNvSpPr>
            <a:spLocks noGrp="1"/>
          </p:cNvSpPr>
          <p:nvPr>
            <p:ph type="title"/>
          </p:nvPr>
        </p:nvSpPr>
        <p:spPr>
          <a:xfrm>
            <a:off x="745435" y="771594"/>
            <a:ext cx="1507435" cy="315912"/>
          </a:xfrm>
        </p:spPr>
        <p:txBody>
          <a:bodyPr>
            <a:noAutofit/>
          </a:bodyPr>
          <a:lstStyle/>
          <a:p>
            <a:r>
              <a:rPr kumimoji="1" lang="ja-JP" altLang="en-US" sz="2800" dirty="0">
                <a:latin typeface="メイリオ" panose="020B0604030504040204" pitchFamily="50" charset="-128"/>
                <a:ea typeface="メイリオ" panose="020B0604030504040204" pitchFamily="50" charset="-128"/>
              </a:rPr>
              <a:t>目次</a:t>
            </a:r>
          </a:p>
        </p:txBody>
      </p:sp>
      <p:sp>
        <p:nvSpPr>
          <p:cNvPr id="3" name="コンテンツ プレースホルダー 2">
            <a:extLst>
              <a:ext uri="{FF2B5EF4-FFF2-40B4-BE49-F238E27FC236}">
                <a16:creationId xmlns:a16="http://schemas.microsoft.com/office/drawing/2014/main" id="{493777B5-4419-49B8-807F-A15AFE7730FC}"/>
              </a:ext>
            </a:extLst>
          </p:cNvPr>
          <p:cNvSpPr>
            <a:spLocks noGrp="1"/>
          </p:cNvSpPr>
          <p:nvPr>
            <p:ph idx="1"/>
          </p:nvPr>
        </p:nvSpPr>
        <p:spPr>
          <a:xfrm>
            <a:off x="838200" y="1219200"/>
            <a:ext cx="10515600" cy="5319386"/>
          </a:xfrm>
        </p:spPr>
        <p:txBody>
          <a:bodyPr>
            <a:normAutofit fontScale="92500"/>
          </a:bodyPr>
          <a:lstStyle/>
          <a:p>
            <a:pPr marL="0" indent="0">
              <a:buNone/>
            </a:pPr>
            <a:r>
              <a:rPr kumimoji="1" lang="ja-JP" altLang="en-US" dirty="0">
                <a:latin typeface="メイリオ" panose="020B0604030504040204" pitchFamily="50" charset="-128"/>
                <a:ea typeface="メイリオ" panose="020B0604030504040204" pitchFamily="50" charset="-128"/>
              </a:rPr>
              <a:t>１．強度行動障がい地域連携モデルとは・・・・・・・・・・・・３</a:t>
            </a:r>
            <a:endParaRPr kumimoji="1" lang="en-US" altLang="ja-JP" dirty="0">
              <a:latin typeface="メイリオ" panose="020B0604030504040204" pitchFamily="50" charset="-128"/>
              <a:ea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２．強度行動障がい地域連携モデル事業の展開・・・・・・・・・４</a:t>
            </a:r>
            <a:endParaRPr lang="en-US" altLang="ja-JP" dirty="0">
              <a:latin typeface="メイリオ" panose="020B0604030504040204" pitchFamily="50" charset="-128"/>
              <a:ea typeface="メイリオ" panose="020B0604030504040204" pitchFamily="50" charset="-128"/>
            </a:endParaRPr>
          </a:p>
          <a:p>
            <a:pPr marL="0" indent="0">
              <a:buNone/>
            </a:pPr>
            <a:r>
              <a:rPr kumimoji="1" lang="ja-JP" altLang="en-US" dirty="0">
                <a:latin typeface="メイリオ" panose="020B0604030504040204" pitchFamily="50" charset="-128"/>
                <a:ea typeface="メイリオ" panose="020B0604030504040204" pitchFamily="50" charset="-128"/>
              </a:rPr>
              <a:t>３．令和元年度豊中市モデルの実施内容・・・・・・・・・・・・５</a:t>
            </a:r>
            <a:endParaRPr kumimoji="1" lang="en-US" altLang="ja-JP" dirty="0">
              <a:latin typeface="メイリオ" panose="020B0604030504040204" pitchFamily="50" charset="-128"/>
              <a:ea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４．豊中市の基礎情報・・・・・・・・・・・・・・・・・・・・７</a:t>
            </a:r>
            <a:endParaRPr lang="en-US" altLang="ja-JP" dirty="0">
              <a:latin typeface="メイリオ" panose="020B0604030504040204" pitchFamily="50" charset="-128"/>
              <a:ea typeface="メイリオ" panose="020B0604030504040204" pitchFamily="50" charset="-128"/>
            </a:endParaRPr>
          </a:p>
          <a:p>
            <a:pPr marL="0" indent="0">
              <a:buNone/>
            </a:pPr>
            <a:r>
              <a:rPr kumimoji="1" lang="ja-JP" altLang="en-US" dirty="0">
                <a:latin typeface="メイリオ" panose="020B0604030504040204" pitchFamily="50" charset="-128"/>
                <a:ea typeface="メイリオ" panose="020B0604030504040204" pitchFamily="50" charset="-128"/>
              </a:rPr>
              <a:t>５．第</a:t>
            </a:r>
            <a:r>
              <a:rPr lang="ja-JP" altLang="en-US" dirty="0">
                <a:latin typeface="メイリオ" panose="020B0604030504040204" pitchFamily="50" charset="-128"/>
                <a:ea typeface="メイリオ" panose="020B0604030504040204" pitchFamily="50" charset="-128"/>
              </a:rPr>
              <a:t>１回会議まとめ（</a:t>
            </a:r>
            <a:r>
              <a:rPr kumimoji="1" lang="ja-JP" altLang="en-US" dirty="0">
                <a:latin typeface="メイリオ" panose="020B0604030504040204" pitchFamily="50" charset="-128"/>
                <a:ea typeface="メイリオ" panose="020B0604030504040204" pitchFamily="50" charset="-128"/>
              </a:rPr>
              <a:t>自分や地域の強み、できること</a:t>
            </a:r>
            <a:r>
              <a:rPr lang="ja-JP" altLang="en-US"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a:t>
            </a:r>
            <a:r>
              <a:rPr kumimoji="1" lang="en-US" altLang="ja-JP" dirty="0">
                <a:latin typeface="メイリオ" panose="020B0604030504040204" pitchFamily="50" charset="-128"/>
                <a:ea typeface="メイリオ" panose="020B0604030504040204" pitchFamily="50" charset="-128"/>
              </a:rPr>
              <a:t>10</a:t>
            </a:r>
          </a:p>
          <a:p>
            <a:pPr marL="0" indent="0">
              <a:buNone/>
            </a:pPr>
            <a:r>
              <a:rPr kumimoji="1" lang="ja-JP" altLang="en-US" dirty="0">
                <a:latin typeface="メイリオ" panose="020B0604030504040204" pitchFamily="50" charset="-128"/>
                <a:ea typeface="メイリオ" panose="020B0604030504040204" pitchFamily="50" charset="-128"/>
              </a:rPr>
              <a:t>６．ワークショップについて・・・・・・・・・・・・・・・・・</a:t>
            </a:r>
            <a:r>
              <a:rPr kumimoji="1" lang="en-US" altLang="ja-JP" dirty="0">
                <a:latin typeface="メイリオ" panose="020B0604030504040204" pitchFamily="50" charset="-128"/>
                <a:ea typeface="メイリオ" panose="020B0604030504040204" pitchFamily="50" charset="-128"/>
              </a:rPr>
              <a:t>14</a:t>
            </a:r>
          </a:p>
          <a:p>
            <a:pPr marL="0" indent="0">
              <a:buNone/>
            </a:pPr>
            <a:r>
              <a:rPr lang="ja-JP" altLang="en-US" dirty="0">
                <a:latin typeface="メイリオ" panose="020B0604030504040204" pitchFamily="50" charset="-128"/>
                <a:ea typeface="メイリオ" panose="020B0604030504040204" pitchFamily="50" charset="-128"/>
              </a:rPr>
              <a:t>７．ワークショップ①（アセスメントから支援立案まで）・・・・</a:t>
            </a:r>
            <a:r>
              <a:rPr lang="en-US" altLang="ja-JP" dirty="0">
                <a:latin typeface="メイリオ" panose="020B0604030504040204" pitchFamily="50" charset="-128"/>
                <a:ea typeface="メイリオ" panose="020B0604030504040204" pitchFamily="50" charset="-128"/>
              </a:rPr>
              <a:t>15</a:t>
            </a:r>
          </a:p>
          <a:p>
            <a:pPr marL="0" indent="0">
              <a:buNone/>
            </a:pPr>
            <a:r>
              <a:rPr lang="ja-JP" altLang="en-US" dirty="0">
                <a:latin typeface="メイリオ" panose="020B0604030504040204" pitchFamily="50" charset="-128"/>
                <a:ea typeface="メイリオ" panose="020B0604030504040204" pitchFamily="50" charset="-128"/>
              </a:rPr>
              <a:t>８</a:t>
            </a:r>
            <a:r>
              <a:rPr kumimoji="1" lang="ja-JP" altLang="en-US" dirty="0">
                <a:latin typeface="メイリオ" panose="020B0604030504040204" pitchFamily="50" charset="-128"/>
                <a:ea typeface="メイリオ" panose="020B0604030504040204" pitchFamily="50" charset="-128"/>
              </a:rPr>
              <a:t>．ワークショップ</a:t>
            </a:r>
            <a:r>
              <a:rPr lang="ja-JP" altLang="en-US" dirty="0">
                <a:latin typeface="メイリオ" panose="020B0604030504040204" pitchFamily="50" charset="-128"/>
                <a:ea typeface="メイリオ" panose="020B0604030504040204" pitchFamily="50" charset="-128"/>
              </a:rPr>
              <a:t>②（地域課題の協議）</a:t>
            </a:r>
            <a:r>
              <a:rPr kumimoji="1" lang="ja-JP" altLang="en-US"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a:t>
            </a:r>
            <a:r>
              <a:rPr kumimoji="1" lang="en-US" altLang="ja-JP" dirty="0">
                <a:latin typeface="メイリオ" panose="020B0604030504040204" pitchFamily="50" charset="-128"/>
                <a:ea typeface="メイリオ" panose="020B0604030504040204" pitchFamily="50" charset="-128"/>
              </a:rPr>
              <a:t>19</a:t>
            </a:r>
          </a:p>
          <a:p>
            <a:pPr marL="0" indent="0">
              <a:buNone/>
            </a:pPr>
            <a:r>
              <a:rPr lang="ja-JP" altLang="en-US" dirty="0">
                <a:latin typeface="メイリオ" panose="020B0604030504040204" pitchFamily="50" charset="-128"/>
                <a:ea typeface="メイリオ" panose="020B0604030504040204" pitchFamily="50" charset="-128"/>
              </a:rPr>
              <a:t>９．令和元年度のポイントを踏まえた令和２年度の展開・・・・・</a:t>
            </a:r>
            <a:r>
              <a:rPr lang="en-US" altLang="ja-JP" dirty="0">
                <a:latin typeface="メイリオ" panose="020B0604030504040204" pitchFamily="50" charset="-128"/>
                <a:ea typeface="メイリオ" panose="020B0604030504040204" pitchFamily="50" charset="-128"/>
              </a:rPr>
              <a:t>22</a:t>
            </a:r>
          </a:p>
          <a:p>
            <a:pPr marL="0" indent="0">
              <a:buNone/>
            </a:pPr>
            <a:r>
              <a:rPr kumimoji="1" lang="en-US" altLang="ja-JP" dirty="0">
                <a:latin typeface="メイリオ" panose="020B0604030504040204" pitchFamily="50" charset="-128"/>
                <a:ea typeface="メイリオ" panose="020B0604030504040204" pitchFamily="50" charset="-128"/>
              </a:rPr>
              <a:t>10</a:t>
            </a:r>
            <a:r>
              <a:rPr kumimoji="1" lang="ja-JP" altLang="en-US" dirty="0">
                <a:latin typeface="メイリオ" panose="020B0604030504040204" pitchFamily="50" charset="-128"/>
                <a:ea typeface="メイリオ" panose="020B0604030504040204" pitchFamily="50" charset="-128"/>
              </a:rPr>
              <a:t>．令和元年度及び令和２年度の活動の</a:t>
            </a:r>
            <a:r>
              <a:rPr lang="ja-JP" altLang="en-US" dirty="0">
                <a:latin typeface="メイリオ" panose="020B0604030504040204" pitchFamily="50" charset="-128"/>
                <a:ea typeface="メイリオ" panose="020B0604030504040204" pitchFamily="50" charset="-128"/>
              </a:rPr>
              <a:t>総括</a:t>
            </a:r>
            <a:r>
              <a:rPr kumimoji="1" lang="ja-JP" altLang="en-US" dirty="0">
                <a:latin typeface="メイリオ" panose="020B0604030504040204" pitchFamily="50" charset="-128"/>
                <a:ea typeface="メイリオ" panose="020B0604030504040204" pitchFamily="50" charset="-128"/>
              </a:rPr>
              <a:t>・・・・・・・・・  </a:t>
            </a:r>
            <a:r>
              <a:rPr kumimoji="1" lang="en-US" altLang="ja-JP" dirty="0">
                <a:latin typeface="メイリオ" panose="020B0604030504040204" pitchFamily="50" charset="-128"/>
                <a:ea typeface="メイリオ" panose="020B0604030504040204" pitchFamily="50" charset="-128"/>
              </a:rPr>
              <a:t>27</a:t>
            </a:r>
            <a:r>
              <a:rPr kumimoji="1" lang="ja-JP" altLang="en-US" dirty="0">
                <a:latin typeface="メイリオ" panose="020B0604030504040204" pitchFamily="50" charset="-128"/>
                <a:ea typeface="メイリオ" panose="020B0604030504040204" pitchFamily="50" charset="-128"/>
              </a:rPr>
              <a:t>　</a:t>
            </a:r>
            <a:r>
              <a:rPr kumimoji="1" lang="en-US" altLang="ja-JP" dirty="0">
                <a:latin typeface="メイリオ" panose="020B0604030504040204" pitchFamily="50" charset="-128"/>
                <a:ea typeface="メイリオ" panose="020B0604030504040204" pitchFamily="50" charset="-128"/>
              </a:rPr>
              <a:t>11</a:t>
            </a:r>
            <a:r>
              <a:rPr kumimoji="1" lang="ja-JP" altLang="en-US" dirty="0">
                <a:latin typeface="メイリオ" panose="020B0604030504040204" pitchFamily="50" charset="-128"/>
                <a:ea typeface="メイリオ" panose="020B0604030504040204" pitchFamily="50" charset="-128"/>
              </a:rPr>
              <a:t>．令和</a:t>
            </a:r>
            <a:r>
              <a:rPr lang="ja-JP" altLang="en-US" dirty="0">
                <a:latin typeface="メイリオ" panose="020B0604030504040204" pitchFamily="50" charset="-128"/>
                <a:ea typeface="メイリオ" panose="020B0604030504040204" pitchFamily="50" charset="-128"/>
              </a:rPr>
              <a:t>３</a:t>
            </a:r>
            <a:r>
              <a:rPr kumimoji="1" lang="ja-JP" altLang="en-US" dirty="0">
                <a:latin typeface="メイリオ" panose="020B0604030504040204" pitchFamily="50" charset="-128"/>
                <a:ea typeface="メイリオ" panose="020B0604030504040204" pitchFamily="50" charset="-128"/>
              </a:rPr>
              <a:t>年度までの取組み状況・・・・・・・・・・・・・・  </a:t>
            </a:r>
            <a:r>
              <a:rPr kumimoji="1" lang="en-US" altLang="ja-JP" dirty="0">
                <a:latin typeface="メイリオ" panose="020B0604030504040204" pitchFamily="50" charset="-128"/>
                <a:ea typeface="メイリオ" panose="020B0604030504040204" pitchFamily="50" charset="-128"/>
              </a:rPr>
              <a:t>29</a:t>
            </a:r>
            <a:endParaRPr kumimoji="1" lang="ja-JP" altLang="en-US" dirty="0">
              <a:latin typeface="メイリオ" panose="020B0604030504040204" pitchFamily="50" charset="-128"/>
              <a:ea typeface="メイリオ" panose="020B0604030504040204" pitchFamily="50" charset="-128"/>
            </a:endParaRPr>
          </a:p>
        </p:txBody>
      </p:sp>
      <p:sp>
        <p:nvSpPr>
          <p:cNvPr id="4" name="スライド番号プレースホルダー 3">
            <a:extLst>
              <a:ext uri="{FF2B5EF4-FFF2-40B4-BE49-F238E27FC236}">
                <a16:creationId xmlns:a16="http://schemas.microsoft.com/office/drawing/2014/main" id="{2545264B-18AA-4BBB-8F0F-052A3B640AE2}"/>
              </a:ext>
            </a:extLst>
          </p:cNvPr>
          <p:cNvSpPr>
            <a:spLocks noGrp="1"/>
          </p:cNvSpPr>
          <p:nvPr>
            <p:ph type="sldNum" sz="quarter" idx="12"/>
          </p:nvPr>
        </p:nvSpPr>
        <p:spPr/>
        <p:txBody>
          <a:bodyPr/>
          <a:lstStyle/>
          <a:p>
            <a:fld id="{97FBB0FB-213D-454E-A9D7-3F4F4199152C}" type="slidenum">
              <a:rPr kumimoji="1" lang="ja-JP" altLang="en-US" smtClean="0"/>
              <a:t>2</a:t>
            </a:fld>
            <a:endParaRPr kumimoji="1" lang="ja-JP" altLang="en-US"/>
          </a:p>
        </p:txBody>
      </p:sp>
    </p:spTree>
    <p:extLst>
      <p:ext uri="{BB962C8B-B14F-4D97-AF65-F5344CB8AC3E}">
        <p14:creationId xmlns:p14="http://schemas.microsoft.com/office/powerpoint/2010/main" val="804893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E07954-4246-440F-B3F5-92013ADFE75F}"/>
              </a:ext>
            </a:extLst>
          </p:cNvPr>
          <p:cNvSpPr>
            <a:spLocks noGrp="1"/>
          </p:cNvSpPr>
          <p:nvPr>
            <p:ph type="title"/>
          </p:nvPr>
        </p:nvSpPr>
        <p:spPr>
          <a:xfrm>
            <a:off x="838200" y="365126"/>
            <a:ext cx="10165597" cy="595770"/>
          </a:xfrm>
        </p:spPr>
        <p:txBody>
          <a:bodyPr>
            <a:normAutofit/>
          </a:bodyPr>
          <a:lstStyle/>
          <a:p>
            <a:r>
              <a:rPr kumimoji="1" lang="ja-JP" altLang="en-US" sz="1800" dirty="0"/>
              <a:t>（参考）地域課題解決シート</a:t>
            </a:r>
          </a:p>
        </p:txBody>
      </p:sp>
      <p:sp>
        <p:nvSpPr>
          <p:cNvPr id="4" name="スライド番号プレースホルダー 3">
            <a:extLst>
              <a:ext uri="{FF2B5EF4-FFF2-40B4-BE49-F238E27FC236}">
                <a16:creationId xmlns:a16="http://schemas.microsoft.com/office/drawing/2014/main" id="{2695806A-956E-44FD-8315-176D544AD511}"/>
              </a:ext>
            </a:extLst>
          </p:cNvPr>
          <p:cNvSpPr>
            <a:spLocks noGrp="1"/>
          </p:cNvSpPr>
          <p:nvPr>
            <p:ph type="sldNum" sz="quarter" idx="12"/>
          </p:nvPr>
        </p:nvSpPr>
        <p:spPr/>
        <p:txBody>
          <a:bodyPr/>
          <a:lstStyle/>
          <a:p>
            <a:fld id="{97FBB0FB-213D-454E-A9D7-3F4F4199152C}" type="slidenum">
              <a:rPr kumimoji="1" lang="ja-JP" altLang="en-US" smtClean="0"/>
              <a:t>20</a:t>
            </a:fld>
            <a:endParaRPr kumimoji="1" lang="ja-JP" altLang="en-US"/>
          </a:p>
        </p:txBody>
      </p:sp>
      <p:graphicFrame>
        <p:nvGraphicFramePr>
          <p:cNvPr id="7" name="コンテンツ プレースホルダー 6">
            <a:extLst>
              <a:ext uri="{FF2B5EF4-FFF2-40B4-BE49-F238E27FC236}">
                <a16:creationId xmlns:a16="http://schemas.microsoft.com/office/drawing/2014/main" id="{72283C53-9033-4885-87AA-0A416F28B673}"/>
              </a:ext>
            </a:extLst>
          </p:cNvPr>
          <p:cNvGraphicFramePr>
            <a:graphicFrameLocks noGrp="1"/>
          </p:cNvGraphicFramePr>
          <p:nvPr>
            <p:ph idx="1"/>
            <p:extLst>
              <p:ext uri="{D42A27DB-BD31-4B8C-83A1-F6EECF244321}">
                <p14:modId xmlns:p14="http://schemas.microsoft.com/office/powerpoint/2010/main" val="943169112"/>
              </p:ext>
            </p:extLst>
          </p:nvPr>
        </p:nvGraphicFramePr>
        <p:xfrm>
          <a:off x="1590805" y="1252604"/>
          <a:ext cx="8730656" cy="5336086"/>
        </p:xfrm>
        <a:graphic>
          <a:graphicData uri="http://schemas.openxmlformats.org/drawingml/2006/table">
            <a:tbl>
              <a:tblPr/>
              <a:tblGrid>
                <a:gridCol w="225860">
                  <a:extLst>
                    <a:ext uri="{9D8B030D-6E8A-4147-A177-3AD203B41FA5}">
                      <a16:colId xmlns:a16="http://schemas.microsoft.com/office/drawing/2014/main" val="2741941616"/>
                    </a:ext>
                  </a:extLst>
                </a:gridCol>
                <a:gridCol w="225860">
                  <a:extLst>
                    <a:ext uri="{9D8B030D-6E8A-4147-A177-3AD203B41FA5}">
                      <a16:colId xmlns:a16="http://schemas.microsoft.com/office/drawing/2014/main" val="1350805449"/>
                    </a:ext>
                  </a:extLst>
                </a:gridCol>
                <a:gridCol w="225860">
                  <a:extLst>
                    <a:ext uri="{9D8B030D-6E8A-4147-A177-3AD203B41FA5}">
                      <a16:colId xmlns:a16="http://schemas.microsoft.com/office/drawing/2014/main" val="813853727"/>
                    </a:ext>
                  </a:extLst>
                </a:gridCol>
                <a:gridCol w="225860">
                  <a:extLst>
                    <a:ext uri="{9D8B030D-6E8A-4147-A177-3AD203B41FA5}">
                      <a16:colId xmlns:a16="http://schemas.microsoft.com/office/drawing/2014/main" val="4097467755"/>
                    </a:ext>
                  </a:extLst>
                </a:gridCol>
                <a:gridCol w="225860">
                  <a:extLst>
                    <a:ext uri="{9D8B030D-6E8A-4147-A177-3AD203B41FA5}">
                      <a16:colId xmlns:a16="http://schemas.microsoft.com/office/drawing/2014/main" val="3488989111"/>
                    </a:ext>
                  </a:extLst>
                </a:gridCol>
                <a:gridCol w="225860">
                  <a:extLst>
                    <a:ext uri="{9D8B030D-6E8A-4147-A177-3AD203B41FA5}">
                      <a16:colId xmlns:a16="http://schemas.microsoft.com/office/drawing/2014/main" val="776903896"/>
                    </a:ext>
                  </a:extLst>
                </a:gridCol>
                <a:gridCol w="225860">
                  <a:extLst>
                    <a:ext uri="{9D8B030D-6E8A-4147-A177-3AD203B41FA5}">
                      <a16:colId xmlns:a16="http://schemas.microsoft.com/office/drawing/2014/main" val="1956086127"/>
                    </a:ext>
                  </a:extLst>
                </a:gridCol>
                <a:gridCol w="225860">
                  <a:extLst>
                    <a:ext uri="{9D8B030D-6E8A-4147-A177-3AD203B41FA5}">
                      <a16:colId xmlns:a16="http://schemas.microsoft.com/office/drawing/2014/main" val="2796010938"/>
                    </a:ext>
                  </a:extLst>
                </a:gridCol>
                <a:gridCol w="506238">
                  <a:extLst>
                    <a:ext uri="{9D8B030D-6E8A-4147-A177-3AD203B41FA5}">
                      <a16:colId xmlns:a16="http://schemas.microsoft.com/office/drawing/2014/main" val="202541740"/>
                    </a:ext>
                  </a:extLst>
                </a:gridCol>
                <a:gridCol w="225860">
                  <a:extLst>
                    <a:ext uri="{9D8B030D-6E8A-4147-A177-3AD203B41FA5}">
                      <a16:colId xmlns:a16="http://schemas.microsoft.com/office/drawing/2014/main" val="637806149"/>
                    </a:ext>
                  </a:extLst>
                </a:gridCol>
                <a:gridCol w="225860">
                  <a:extLst>
                    <a:ext uri="{9D8B030D-6E8A-4147-A177-3AD203B41FA5}">
                      <a16:colId xmlns:a16="http://schemas.microsoft.com/office/drawing/2014/main" val="3918857403"/>
                    </a:ext>
                  </a:extLst>
                </a:gridCol>
                <a:gridCol w="225860">
                  <a:extLst>
                    <a:ext uri="{9D8B030D-6E8A-4147-A177-3AD203B41FA5}">
                      <a16:colId xmlns:a16="http://schemas.microsoft.com/office/drawing/2014/main" val="848796910"/>
                    </a:ext>
                  </a:extLst>
                </a:gridCol>
                <a:gridCol w="225860">
                  <a:extLst>
                    <a:ext uri="{9D8B030D-6E8A-4147-A177-3AD203B41FA5}">
                      <a16:colId xmlns:a16="http://schemas.microsoft.com/office/drawing/2014/main" val="1362783733"/>
                    </a:ext>
                  </a:extLst>
                </a:gridCol>
                <a:gridCol w="225860">
                  <a:extLst>
                    <a:ext uri="{9D8B030D-6E8A-4147-A177-3AD203B41FA5}">
                      <a16:colId xmlns:a16="http://schemas.microsoft.com/office/drawing/2014/main" val="3466549742"/>
                    </a:ext>
                  </a:extLst>
                </a:gridCol>
                <a:gridCol w="225860">
                  <a:extLst>
                    <a:ext uri="{9D8B030D-6E8A-4147-A177-3AD203B41FA5}">
                      <a16:colId xmlns:a16="http://schemas.microsoft.com/office/drawing/2014/main" val="3649050703"/>
                    </a:ext>
                  </a:extLst>
                </a:gridCol>
                <a:gridCol w="225860">
                  <a:extLst>
                    <a:ext uri="{9D8B030D-6E8A-4147-A177-3AD203B41FA5}">
                      <a16:colId xmlns:a16="http://schemas.microsoft.com/office/drawing/2014/main" val="1802842752"/>
                    </a:ext>
                  </a:extLst>
                </a:gridCol>
                <a:gridCol w="225860">
                  <a:extLst>
                    <a:ext uri="{9D8B030D-6E8A-4147-A177-3AD203B41FA5}">
                      <a16:colId xmlns:a16="http://schemas.microsoft.com/office/drawing/2014/main" val="622690660"/>
                    </a:ext>
                  </a:extLst>
                </a:gridCol>
                <a:gridCol w="225860">
                  <a:extLst>
                    <a:ext uri="{9D8B030D-6E8A-4147-A177-3AD203B41FA5}">
                      <a16:colId xmlns:a16="http://schemas.microsoft.com/office/drawing/2014/main" val="902787371"/>
                    </a:ext>
                  </a:extLst>
                </a:gridCol>
                <a:gridCol w="225860">
                  <a:extLst>
                    <a:ext uri="{9D8B030D-6E8A-4147-A177-3AD203B41FA5}">
                      <a16:colId xmlns:a16="http://schemas.microsoft.com/office/drawing/2014/main" val="1975858325"/>
                    </a:ext>
                  </a:extLst>
                </a:gridCol>
                <a:gridCol w="225860">
                  <a:extLst>
                    <a:ext uri="{9D8B030D-6E8A-4147-A177-3AD203B41FA5}">
                      <a16:colId xmlns:a16="http://schemas.microsoft.com/office/drawing/2014/main" val="4108119501"/>
                    </a:ext>
                  </a:extLst>
                </a:gridCol>
                <a:gridCol w="101247">
                  <a:extLst>
                    <a:ext uri="{9D8B030D-6E8A-4147-A177-3AD203B41FA5}">
                      <a16:colId xmlns:a16="http://schemas.microsoft.com/office/drawing/2014/main" val="4229413905"/>
                    </a:ext>
                  </a:extLst>
                </a:gridCol>
                <a:gridCol w="225860">
                  <a:extLst>
                    <a:ext uri="{9D8B030D-6E8A-4147-A177-3AD203B41FA5}">
                      <a16:colId xmlns:a16="http://schemas.microsoft.com/office/drawing/2014/main" val="2344960743"/>
                    </a:ext>
                  </a:extLst>
                </a:gridCol>
                <a:gridCol w="225860">
                  <a:extLst>
                    <a:ext uri="{9D8B030D-6E8A-4147-A177-3AD203B41FA5}">
                      <a16:colId xmlns:a16="http://schemas.microsoft.com/office/drawing/2014/main" val="4021352907"/>
                    </a:ext>
                  </a:extLst>
                </a:gridCol>
                <a:gridCol w="225860">
                  <a:extLst>
                    <a:ext uri="{9D8B030D-6E8A-4147-A177-3AD203B41FA5}">
                      <a16:colId xmlns:a16="http://schemas.microsoft.com/office/drawing/2014/main" val="2871050355"/>
                    </a:ext>
                  </a:extLst>
                </a:gridCol>
                <a:gridCol w="225860">
                  <a:extLst>
                    <a:ext uri="{9D8B030D-6E8A-4147-A177-3AD203B41FA5}">
                      <a16:colId xmlns:a16="http://schemas.microsoft.com/office/drawing/2014/main" val="704516791"/>
                    </a:ext>
                  </a:extLst>
                </a:gridCol>
                <a:gridCol w="225860">
                  <a:extLst>
                    <a:ext uri="{9D8B030D-6E8A-4147-A177-3AD203B41FA5}">
                      <a16:colId xmlns:a16="http://schemas.microsoft.com/office/drawing/2014/main" val="2060682517"/>
                    </a:ext>
                  </a:extLst>
                </a:gridCol>
                <a:gridCol w="225860">
                  <a:extLst>
                    <a:ext uri="{9D8B030D-6E8A-4147-A177-3AD203B41FA5}">
                      <a16:colId xmlns:a16="http://schemas.microsoft.com/office/drawing/2014/main" val="3033678032"/>
                    </a:ext>
                  </a:extLst>
                </a:gridCol>
                <a:gridCol w="225860">
                  <a:extLst>
                    <a:ext uri="{9D8B030D-6E8A-4147-A177-3AD203B41FA5}">
                      <a16:colId xmlns:a16="http://schemas.microsoft.com/office/drawing/2014/main" val="1642738617"/>
                    </a:ext>
                  </a:extLst>
                </a:gridCol>
                <a:gridCol w="225860">
                  <a:extLst>
                    <a:ext uri="{9D8B030D-6E8A-4147-A177-3AD203B41FA5}">
                      <a16:colId xmlns:a16="http://schemas.microsoft.com/office/drawing/2014/main" val="2769508972"/>
                    </a:ext>
                  </a:extLst>
                </a:gridCol>
                <a:gridCol w="225860">
                  <a:extLst>
                    <a:ext uri="{9D8B030D-6E8A-4147-A177-3AD203B41FA5}">
                      <a16:colId xmlns:a16="http://schemas.microsoft.com/office/drawing/2014/main" val="3820707423"/>
                    </a:ext>
                  </a:extLst>
                </a:gridCol>
                <a:gridCol w="225860">
                  <a:extLst>
                    <a:ext uri="{9D8B030D-6E8A-4147-A177-3AD203B41FA5}">
                      <a16:colId xmlns:a16="http://schemas.microsoft.com/office/drawing/2014/main" val="2028671108"/>
                    </a:ext>
                  </a:extLst>
                </a:gridCol>
                <a:gridCol w="225860">
                  <a:extLst>
                    <a:ext uri="{9D8B030D-6E8A-4147-A177-3AD203B41FA5}">
                      <a16:colId xmlns:a16="http://schemas.microsoft.com/office/drawing/2014/main" val="3072755272"/>
                    </a:ext>
                  </a:extLst>
                </a:gridCol>
                <a:gridCol w="225860">
                  <a:extLst>
                    <a:ext uri="{9D8B030D-6E8A-4147-A177-3AD203B41FA5}">
                      <a16:colId xmlns:a16="http://schemas.microsoft.com/office/drawing/2014/main" val="2185664798"/>
                    </a:ext>
                  </a:extLst>
                </a:gridCol>
                <a:gridCol w="225860">
                  <a:extLst>
                    <a:ext uri="{9D8B030D-6E8A-4147-A177-3AD203B41FA5}">
                      <a16:colId xmlns:a16="http://schemas.microsoft.com/office/drawing/2014/main" val="1905138570"/>
                    </a:ext>
                  </a:extLst>
                </a:gridCol>
                <a:gridCol w="225860">
                  <a:extLst>
                    <a:ext uri="{9D8B030D-6E8A-4147-A177-3AD203B41FA5}">
                      <a16:colId xmlns:a16="http://schemas.microsoft.com/office/drawing/2014/main" val="2397613003"/>
                    </a:ext>
                  </a:extLst>
                </a:gridCol>
                <a:gridCol w="669791">
                  <a:extLst>
                    <a:ext uri="{9D8B030D-6E8A-4147-A177-3AD203B41FA5}">
                      <a16:colId xmlns:a16="http://schemas.microsoft.com/office/drawing/2014/main" val="3621234276"/>
                    </a:ext>
                  </a:extLst>
                </a:gridCol>
              </a:tblGrid>
              <a:tr h="189869">
                <a:tc gridSpan="36">
                  <a:txBody>
                    <a:bodyPr/>
                    <a:lstStyle/>
                    <a:p>
                      <a:pPr algn="ctr" fontAlgn="ctr"/>
                      <a:r>
                        <a:rPr lang="ja-JP" altLang="en-US" sz="700" b="1" i="0" u="none" strike="noStrike">
                          <a:effectLst/>
                          <a:latin typeface="Meiryo UI" panose="020B0604030504040204" pitchFamily="50" charset="-128"/>
                          <a:ea typeface="Meiryo UI" panose="020B0604030504040204" pitchFamily="50" charset="-128"/>
                        </a:rPr>
                        <a:t>地域課題協議シート</a:t>
                      </a:r>
                    </a:p>
                  </a:txBody>
                  <a:tcPr marL="5839" marR="5839" marT="5839"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2673002"/>
                  </a:ext>
                </a:extLst>
              </a:tr>
              <a:tr h="264008">
                <a:tc gridSpan="6">
                  <a:txBody>
                    <a:bodyPr/>
                    <a:lstStyle/>
                    <a:p>
                      <a:pPr algn="ctr" fontAlgn="ctr"/>
                      <a:r>
                        <a:rPr lang="ja-JP" altLang="en-US" sz="700" b="0" i="0" u="none" strike="noStrike">
                          <a:effectLst/>
                          <a:latin typeface="Meiryo UI" panose="020B0604030504040204" pitchFamily="50" charset="-128"/>
                          <a:ea typeface="Meiryo UI" panose="020B0604030504040204" pitchFamily="50" charset="-128"/>
                        </a:rPr>
                        <a:t>協議参加者の所属と氏名；</a:t>
                      </a:r>
                    </a:p>
                  </a:txBody>
                  <a:tcPr marL="5839" marR="5839" marT="5839"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0">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a:noFill/>
                    </a:lnB>
                    <a:solidFill>
                      <a:srgbClr val="FFFFFF"/>
                    </a:solidFill>
                  </a:tcPr>
                </a:tc>
                <a:tc hMerge="1">
                  <a:txBody>
                    <a:bodyPr/>
                    <a:lstStyle/>
                    <a:p>
                      <a:endParaRPr kumimoji="1" lang="ja-JP" altLang="en-US"/>
                    </a:p>
                  </a:txBody>
                  <a:tcPr/>
                </a:tc>
                <a:tc gridSpan="2">
                  <a:txBody>
                    <a:bodyPr/>
                    <a:lstStyle/>
                    <a:p>
                      <a:pPr algn="ctr" fontAlgn="ctr"/>
                      <a:r>
                        <a:rPr lang="ja-JP" altLang="en-US" sz="700" b="0" i="0" u="none" strike="noStrike">
                          <a:effectLst/>
                          <a:latin typeface="Meiryo UI" panose="020B0604030504040204" pitchFamily="50" charset="-128"/>
                          <a:ea typeface="Meiryo UI" panose="020B0604030504040204" pitchFamily="50" charset="-128"/>
                        </a:rPr>
                        <a:t>令和</a:t>
                      </a:r>
                    </a:p>
                  </a:txBody>
                  <a:tcPr marL="5839" marR="5839" marT="5839"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700" b="0" i="0" u="none" strike="noStrike">
                          <a:effectLst/>
                          <a:latin typeface="Meiryo UI" panose="020B0604030504040204" pitchFamily="50" charset="-128"/>
                          <a:ea typeface="Meiryo UI" panose="020B0604030504040204" pitchFamily="50" charset="-128"/>
                        </a:rPr>
                        <a:t>年</a:t>
                      </a:r>
                    </a:p>
                  </a:txBody>
                  <a:tcPr marL="5839" marR="5839" marT="5839"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1"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700" b="0" i="0" u="none" strike="noStrike">
                          <a:effectLst/>
                          <a:latin typeface="Meiryo UI" panose="020B0604030504040204" pitchFamily="50" charset="-128"/>
                          <a:ea typeface="Meiryo UI" panose="020B0604030504040204" pitchFamily="50" charset="-128"/>
                        </a:rPr>
                        <a:t>月</a:t>
                      </a:r>
                    </a:p>
                  </a:txBody>
                  <a:tcPr marL="5839" marR="5839" marT="5839"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日</a:t>
                      </a:r>
                    </a:p>
                  </a:txBody>
                  <a:tcPr marL="5839" marR="5839" marT="5839"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51921242"/>
                  </a:ext>
                </a:extLst>
              </a:tr>
              <a:tr h="168772">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6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　</a:t>
                      </a:r>
                    </a:p>
                  </a:txBody>
                  <a:tcPr marL="5839" marR="5839" marT="5839"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16343379"/>
                  </a:ext>
                </a:extLst>
              </a:tr>
              <a:tr h="203933">
                <a:tc gridSpan="9">
                  <a:txBody>
                    <a:bodyPr/>
                    <a:lstStyle/>
                    <a:p>
                      <a:pPr algn="ctr" fontAlgn="ctr"/>
                      <a:r>
                        <a:rPr lang="ja-JP" altLang="en-US" sz="700" b="1" i="0" u="none" strike="noStrike">
                          <a:effectLst/>
                          <a:latin typeface="Meiryo UI" panose="020B0604030504040204" pitchFamily="50" charset="-128"/>
                          <a:ea typeface="Meiryo UI" panose="020B0604030504040204" pitchFamily="50" charset="-128"/>
                        </a:rPr>
                        <a:t>①事例概要</a:t>
                      </a:r>
                    </a:p>
                  </a:txBody>
                  <a:tcPr marL="5839" marR="5839" marT="5839"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algn="ctr" fontAlgn="ctr"/>
                      <a:r>
                        <a:rPr lang="ja-JP" altLang="en-US" sz="700" b="1" i="0" u="none" strike="noStrike">
                          <a:effectLst/>
                          <a:latin typeface="Meiryo UI" panose="020B0604030504040204" pitchFamily="50" charset="-128"/>
                          <a:ea typeface="Meiryo UI" panose="020B0604030504040204" pitchFamily="50" charset="-128"/>
                        </a:rPr>
                        <a:t>②支援概要</a:t>
                      </a:r>
                    </a:p>
                  </a:txBody>
                  <a:tcPr marL="5839" marR="5839" marT="5839"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8">
                  <a:txBody>
                    <a:bodyPr/>
                    <a:lstStyle/>
                    <a:p>
                      <a:pPr algn="ctr" fontAlgn="ctr"/>
                      <a:r>
                        <a:rPr lang="ja-JP" altLang="en-US" sz="700" b="1" i="0" u="none" strike="noStrike">
                          <a:effectLst/>
                          <a:latin typeface="Meiryo UI" panose="020B0604030504040204" pitchFamily="50" charset="-128"/>
                          <a:ea typeface="Meiryo UI" panose="020B0604030504040204" pitchFamily="50" charset="-128"/>
                        </a:rPr>
                        <a:t>③解決した課題と残った課題</a:t>
                      </a:r>
                    </a:p>
                  </a:txBody>
                  <a:tcPr marL="5839" marR="5839" marT="58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7">
                  <a:txBody>
                    <a:bodyPr/>
                    <a:lstStyle/>
                    <a:p>
                      <a:pPr algn="l" fontAlgn="ctr"/>
                      <a:r>
                        <a:rPr lang="ja-JP" altLang="en-US" sz="700" b="1" i="0" u="none" strike="noStrike">
                          <a:effectLst/>
                          <a:latin typeface="Meiryo UI" panose="020B0604030504040204" pitchFamily="50" charset="-128"/>
                          <a:ea typeface="Meiryo UI" panose="020B0604030504040204" pitchFamily="50" charset="-128"/>
                        </a:rPr>
                        <a:t>④認定された地域課題</a:t>
                      </a:r>
                    </a:p>
                  </a:txBody>
                  <a:tcPr marL="5839" marR="5839" marT="58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97005696"/>
                  </a:ext>
                </a:extLst>
              </a:tr>
              <a:tr h="407867">
                <a:tc rowSpan="2" gridSpan="9">
                  <a:txBody>
                    <a:bodyPr/>
                    <a:lstStyle/>
                    <a:p>
                      <a:pPr algn="l" fontAlgn="ctr"/>
                      <a:r>
                        <a:rPr lang="ja-JP" altLang="en-US" sz="700" b="0" i="0" u="none" strike="noStrike">
                          <a:effectLst/>
                          <a:latin typeface="Meiryo UI" panose="020B0604030504040204" pitchFamily="50" charset="-128"/>
                          <a:ea typeface="Meiryo UI" panose="020B0604030504040204" pitchFamily="50" charset="-128"/>
                        </a:rPr>
                        <a:t>テーマ</a:t>
                      </a:r>
                      <a:r>
                        <a:rPr lang="en-US" altLang="ja-JP" sz="700" b="0" i="0" u="none" strike="noStrike">
                          <a:effectLst/>
                          <a:latin typeface="Meiryo UI" panose="020B0604030504040204" pitchFamily="50" charset="-128"/>
                          <a:ea typeface="Meiryo UI" panose="020B0604030504040204" pitchFamily="50" charset="-128"/>
                        </a:rPr>
                        <a:t>(</a:t>
                      </a:r>
                      <a:r>
                        <a:rPr lang="ja-JP" altLang="en-US" sz="700" b="0" i="0" u="none" strike="noStrike">
                          <a:solidFill>
                            <a:srgbClr val="FF0000"/>
                          </a:solidFill>
                          <a:effectLst/>
                          <a:latin typeface="Meiryo UI" panose="020B0604030504040204" pitchFamily="50" charset="-128"/>
                          <a:ea typeface="Meiryo UI" panose="020B0604030504040204" pitchFamily="50" charset="-128"/>
                        </a:rPr>
                        <a:t> 　　　  </a:t>
                      </a:r>
                      <a:r>
                        <a:rPr lang="en-US" altLang="ja-JP" sz="700" b="0" i="0" u="none" strike="noStrike">
                          <a:effectLst/>
                          <a:latin typeface="Meiryo UI" panose="020B0604030504040204" pitchFamily="50" charset="-128"/>
                          <a:ea typeface="Meiryo UI" panose="020B0604030504040204" pitchFamily="50" charset="-128"/>
                        </a:rPr>
                        <a:t>)</a:t>
                      </a:r>
                      <a:br>
                        <a:rPr lang="en-US" altLang="ja-JP" sz="700" b="0" i="0" u="none" strike="noStrike">
                          <a:effectLst/>
                          <a:latin typeface="Meiryo UI" panose="020B0604030504040204" pitchFamily="50" charset="-128"/>
                          <a:ea typeface="Meiryo UI" panose="020B0604030504040204" pitchFamily="50" charset="-128"/>
                        </a:rPr>
                      </a:br>
                      <a:r>
                        <a:rPr lang="ja-JP" altLang="en-US" sz="700" b="0" i="0" u="none" strike="noStrike">
                          <a:effectLst/>
                          <a:latin typeface="Meiryo UI" panose="020B0604030504040204" pitchFamily="50" charset="-128"/>
                          <a:ea typeface="Meiryo UI" panose="020B0604030504040204" pitchFamily="50" charset="-128"/>
                        </a:rPr>
                        <a:t>障がい種別</a:t>
                      </a:r>
                      <a:r>
                        <a:rPr lang="en-US" altLang="ja-JP" sz="700" b="0" i="0" u="none" strike="noStrike">
                          <a:effectLst/>
                          <a:latin typeface="Meiryo UI" panose="020B0604030504040204" pitchFamily="50" charset="-128"/>
                          <a:ea typeface="Meiryo UI" panose="020B0604030504040204" pitchFamily="50" charset="-128"/>
                        </a:rPr>
                        <a:t>( </a:t>
                      </a:r>
                      <a:r>
                        <a:rPr lang="ja-JP" altLang="en-US" sz="700" b="0" i="0" u="none" strike="noStrike">
                          <a:effectLst/>
                          <a:latin typeface="Meiryo UI" panose="020B0604030504040204" pitchFamily="50" charset="-128"/>
                          <a:ea typeface="Meiryo UI" panose="020B0604030504040204" pitchFamily="50" charset="-128"/>
                        </a:rPr>
                        <a:t>知的  </a:t>
                      </a:r>
                      <a:r>
                        <a:rPr lang="en-US" altLang="ja-JP" sz="700" b="0" i="0" u="none" strike="noStrike">
                          <a:effectLst/>
                          <a:latin typeface="Meiryo UI" panose="020B0604030504040204" pitchFamily="50" charset="-128"/>
                          <a:ea typeface="Meiryo UI" panose="020B0604030504040204" pitchFamily="50" charset="-128"/>
                        </a:rPr>
                        <a:t>) </a:t>
                      </a:r>
                      <a:r>
                        <a:rPr lang="ja-JP" altLang="en-US" sz="700" b="0" i="0" u="none" strike="noStrike">
                          <a:effectLst/>
                          <a:latin typeface="Meiryo UI" panose="020B0604030504040204" pitchFamily="50" charset="-128"/>
                          <a:ea typeface="Meiryo UI" panose="020B0604030504040204" pitchFamily="50" charset="-128"/>
                        </a:rPr>
                        <a:t>　</a:t>
                      </a:r>
                      <a:br>
                        <a:rPr lang="ja-JP" altLang="en-US" sz="700" b="0" i="0" u="none" strike="noStrike">
                          <a:effectLst/>
                          <a:latin typeface="Meiryo UI" panose="020B0604030504040204" pitchFamily="50" charset="-128"/>
                          <a:ea typeface="Meiryo UI" panose="020B0604030504040204" pitchFamily="50" charset="-128"/>
                        </a:rPr>
                      </a:br>
                      <a:r>
                        <a:rPr lang="ja-JP" altLang="en-US" sz="700" b="0" i="0" u="none" strike="noStrike">
                          <a:effectLst/>
                          <a:latin typeface="Meiryo UI" panose="020B0604030504040204" pitchFamily="50" charset="-128"/>
                          <a:ea typeface="Meiryo UI" panose="020B0604030504040204" pitchFamily="50" charset="-128"/>
                        </a:rPr>
                        <a:t>年齢</a:t>
                      </a:r>
                      <a:r>
                        <a:rPr lang="en-US" altLang="ja-JP" sz="700" b="0" i="0" u="none" strike="noStrike">
                          <a:effectLst/>
                          <a:latin typeface="Meiryo UI" panose="020B0604030504040204" pitchFamily="50" charset="-128"/>
                          <a:ea typeface="Meiryo UI" panose="020B0604030504040204" pitchFamily="50" charset="-128"/>
                        </a:rPr>
                        <a:t>(</a:t>
                      </a:r>
                      <a:r>
                        <a:rPr lang="ja-JP" altLang="en-US" sz="700" b="0" i="0" u="none" strike="noStrike">
                          <a:effectLst/>
                          <a:latin typeface="Meiryo UI" panose="020B0604030504040204" pitchFamily="50" charset="-128"/>
                          <a:ea typeface="Meiryo UI" panose="020B0604030504040204" pitchFamily="50" charset="-128"/>
                        </a:rPr>
                        <a:t>　歳</a:t>
                      </a:r>
                      <a:r>
                        <a:rPr lang="en-US" altLang="ja-JP" sz="700" b="0" i="0" u="none" strike="noStrike">
                          <a:effectLst/>
                          <a:latin typeface="Meiryo UI" panose="020B0604030504040204" pitchFamily="50" charset="-128"/>
                          <a:ea typeface="Meiryo UI" panose="020B0604030504040204" pitchFamily="50" charset="-128"/>
                        </a:rPr>
                        <a:t>)</a:t>
                      </a:r>
                    </a:p>
                  </a:txBody>
                  <a:tcPr marL="5839" marR="5839" marT="5839"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3" gridSpan="12">
                  <a:txBody>
                    <a:bodyPr/>
                    <a:lstStyle/>
                    <a:p>
                      <a:pPr algn="l" fontAlgn="t"/>
                      <a:r>
                        <a:rPr lang="ja-JP" altLang="en-US" sz="700" b="0" i="0" u="none" strike="noStrike">
                          <a:solidFill>
                            <a:srgbClr val="000000"/>
                          </a:solidFill>
                          <a:effectLst/>
                          <a:latin typeface="Meiryo UI" panose="020B0604030504040204" pitchFamily="50" charset="-128"/>
                          <a:ea typeface="Meiryo UI" panose="020B0604030504040204" pitchFamily="50" charset="-128"/>
                        </a:rPr>
                        <a:t>　</a:t>
                      </a:r>
                    </a:p>
                  </a:txBody>
                  <a:tcPr marL="5839" marR="5839" marT="5839" marB="0">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gridSpan="8">
                  <a:txBody>
                    <a:bodyPr/>
                    <a:lstStyle/>
                    <a:p>
                      <a:pPr algn="l" fontAlgn="t"/>
                      <a:r>
                        <a:rPr lang="ja-JP" altLang="en-US" sz="700" b="1" i="0" u="none" strike="noStrike">
                          <a:effectLst/>
                          <a:latin typeface="Meiryo UI" panose="020B0604030504040204" pitchFamily="50" charset="-128"/>
                          <a:ea typeface="Meiryo UI" panose="020B0604030504040204" pitchFamily="50" charset="-128"/>
                        </a:rPr>
                        <a:t>★解決した課題</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★残った課題</a:t>
                      </a:r>
                      <a:br>
                        <a:rPr lang="ja-JP" altLang="en-US" sz="700" b="1" i="0" u="none" strike="noStrike">
                          <a:effectLst/>
                          <a:latin typeface="Meiryo UI" panose="020B0604030504040204" pitchFamily="50" charset="-128"/>
                          <a:ea typeface="Meiryo UI" panose="020B0604030504040204" pitchFamily="50" charset="-128"/>
                        </a:rPr>
                      </a:br>
                      <a:r>
                        <a:rPr lang="ja-JP" altLang="en-US" sz="700" b="1" i="0" u="none" strike="noStrike">
                          <a:effectLst/>
                          <a:latin typeface="Meiryo UI" panose="020B0604030504040204" pitchFamily="50" charset="-128"/>
                          <a:ea typeface="Meiryo UI" panose="020B0604030504040204" pitchFamily="50" charset="-128"/>
                        </a:rPr>
                        <a:t/>
                      </a:r>
                      <a:br>
                        <a:rPr lang="ja-JP" altLang="en-US" sz="700" b="1" i="0" u="none" strike="noStrike">
                          <a:effectLst/>
                          <a:latin typeface="Meiryo UI" panose="020B0604030504040204" pitchFamily="50" charset="-128"/>
                          <a:ea typeface="Meiryo UI" panose="020B0604030504040204" pitchFamily="50" charset="-128"/>
                        </a:rPr>
                      </a:br>
                      <a:endParaRPr lang="ja-JP" altLang="en-US" sz="700" b="1" i="0" u="none" strike="noStrike">
                        <a:effectLst/>
                        <a:latin typeface="Meiryo UI" panose="020B0604030504040204" pitchFamily="50" charset="-128"/>
                        <a:ea typeface="Meiryo UI" panose="020B0604030504040204" pitchFamily="50" charset="-128"/>
                      </a:endParaRPr>
                    </a:p>
                  </a:txBody>
                  <a:tcPr marL="5839" marR="5839" marT="583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gridSpan="7">
                  <a:txBody>
                    <a:bodyPr/>
                    <a:lstStyle/>
                    <a:p>
                      <a:pPr algn="l" fontAlgn="ctr"/>
                      <a:r>
                        <a:rPr lang="ja-JP" altLang="en-US" sz="600" b="1" i="0" u="none" strike="noStrike">
                          <a:effectLst/>
                          <a:latin typeface="Meiryo UI" panose="020B0604030504040204" pitchFamily="50" charset="-128"/>
                          <a:ea typeface="Meiryo UI" panose="020B0604030504040204" pitchFamily="50" charset="-128"/>
                        </a:rPr>
                        <a:t>　</a:t>
                      </a:r>
                    </a:p>
                  </a:txBody>
                  <a:tcPr marL="5839" marR="5839" marT="58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48520794"/>
                  </a:ext>
                </a:extLst>
              </a:tr>
              <a:tr h="267223">
                <a:tc gridSpan="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12"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8"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7">
                  <a:txBody>
                    <a:bodyPr/>
                    <a:lstStyle/>
                    <a:p>
                      <a:pPr algn="l" fontAlgn="ctr"/>
                      <a:r>
                        <a:rPr lang="ja-JP" altLang="en-US" sz="700" b="1" i="0" u="none" strike="noStrike">
                          <a:effectLst/>
                          <a:latin typeface="Meiryo UI" panose="020B0604030504040204" pitchFamily="50" charset="-128"/>
                          <a:ea typeface="Meiryo UI" panose="020B0604030504040204" pitchFamily="50" charset="-128"/>
                        </a:rPr>
                        <a:t>⑤解決するための方法案</a:t>
                      </a:r>
                    </a:p>
                  </a:txBody>
                  <a:tcPr marL="5839" marR="5839" marT="58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42641598"/>
                  </a:ext>
                </a:extLst>
              </a:tr>
              <a:tr h="3834414">
                <a:tc gridSpan="9">
                  <a:txBody>
                    <a:bodyPr/>
                    <a:lstStyle/>
                    <a:p>
                      <a:pPr algn="l" fontAlgn="t"/>
                      <a:r>
                        <a:rPr lang="ja-JP" altLang="en-US" sz="700" b="0" i="0" u="none" strike="noStrike">
                          <a:solidFill>
                            <a:srgbClr val="000000"/>
                          </a:solidFill>
                          <a:effectLst/>
                          <a:latin typeface="Meiryo UI" panose="020B0604030504040204" pitchFamily="50" charset="-128"/>
                          <a:ea typeface="Meiryo UI" panose="020B0604030504040204" pitchFamily="50" charset="-128"/>
                        </a:rPr>
                        <a:t>　</a:t>
                      </a:r>
                    </a:p>
                  </a:txBody>
                  <a:tcPr marL="5839" marR="5839" marT="5839" marB="0">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8"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7">
                  <a:txBody>
                    <a:bodyPr/>
                    <a:lstStyle/>
                    <a:p>
                      <a:pPr algn="l" fontAlgn="t"/>
                      <a:r>
                        <a:rPr lang="ja-JP" altLang="en-US" sz="600" b="0" i="0" u="none" strike="noStrike" dirty="0">
                          <a:solidFill>
                            <a:srgbClr val="FF0000"/>
                          </a:solidFill>
                          <a:effectLst/>
                          <a:latin typeface="Meiryo UI" panose="020B0604030504040204" pitchFamily="50" charset="-128"/>
                          <a:ea typeface="Meiryo UI" panose="020B0604030504040204" pitchFamily="50" charset="-128"/>
                        </a:rPr>
                        <a:t>　</a:t>
                      </a:r>
                    </a:p>
                  </a:txBody>
                  <a:tcPr marL="5839" marR="5839" marT="583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97398136"/>
                  </a:ext>
                </a:extLst>
              </a:tr>
            </a:tbl>
          </a:graphicData>
        </a:graphic>
      </p:graphicFrame>
    </p:spTree>
    <p:extLst>
      <p:ext uri="{BB962C8B-B14F-4D97-AF65-F5344CB8AC3E}">
        <p14:creationId xmlns:p14="http://schemas.microsoft.com/office/powerpoint/2010/main" val="2044831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E07954-4246-440F-B3F5-92013ADFE75F}"/>
              </a:ext>
            </a:extLst>
          </p:cNvPr>
          <p:cNvSpPr>
            <a:spLocks noGrp="1"/>
          </p:cNvSpPr>
          <p:nvPr>
            <p:ph type="title"/>
          </p:nvPr>
        </p:nvSpPr>
        <p:spPr>
          <a:xfrm>
            <a:off x="838200" y="365126"/>
            <a:ext cx="10165597" cy="595770"/>
          </a:xfrm>
        </p:spPr>
        <p:txBody>
          <a:bodyPr>
            <a:normAutofit/>
          </a:bodyPr>
          <a:lstStyle/>
          <a:p>
            <a:r>
              <a:rPr kumimoji="1" lang="ja-JP" altLang="en-US" sz="1800" dirty="0"/>
              <a:t>（参考）</a:t>
            </a:r>
            <a:r>
              <a:rPr lang="ja-JP" altLang="en-US" sz="1800" dirty="0"/>
              <a:t>アクションプラン</a:t>
            </a:r>
            <a:r>
              <a:rPr kumimoji="1" lang="ja-JP" altLang="en-US" sz="1800" dirty="0"/>
              <a:t>シート</a:t>
            </a:r>
          </a:p>
        </p:txBody>
      </p:sp>
      <p:sp>
        <p:nvSpPr>
          <p:cNvPr id="4" name="スライド番号プレースホルダー 3">
            <a:extLst>
              <a:ext uri="{FF2B5EF4-FFF2-40B4-BE49-F238E27FC236}">
                <a16:creationId xmlns:a16="http://schemas.microsoft.com/office/drawing/2014/main" id="{2695806A-956E-44FD-8315-176D544AD511}"/>
              </a:ext>
            </a:extLst>
          </p:cNvPr>
          <p:cNvSpPr>
            <a:spLocks noGrp="1"/>
          </p:cNvSpPr>
          <p:nvPr>
            <p:ph type="sldNum" sz="quarter" idx="12"/>
          </p:nvPr>
        </p:nvSpPr>
        <p:spPr/>
        <p:txBody>
          <a:bodyPr/>
          <a:lstStyle/>
          <a:p>
            <a:fld id="{97FBB0FB-213D-454E-A9D7-3F4F4199152C}" type="slidenum">
              <a:rPr kumimoji="1" lang="ja-JP" altLang="en-US" smtClean="0"/>
              <a:t>21</a:t>
            </a:fld>
            <a:endParaRPr kumimoji="1" lang="ja-JP" altLang="en-US"/>
          </a:p>
        </p:txBody>
      </p:sp>
      <p:graphicFrame>
        <p:nvGraphicFramePr>
          <p:cNvPr id="10" name="コンテンツ プレースホルダー 9">
            <a:extLst>
              <a:ext uri="{FF2B5EF4-FFF2-40B4-BE49-F238E27FC236}">
                <a16:creationId xmlns:a16="http://schemas.microsoft.com/office/drawing/2014/main" id="{87CEDE4B-8ED7-4416-B0D1-E3F29BA4F7C2}"/>
              </a:ext>
            </a:extLst>
          </p:cNvPr>
          <p:cNvGraphicFramePr>
            <a:graphicFrameLocks noGrp="1"/>
          </p:cNvGraphicFramePr>
          <p:nvPr>
            <p:ph idx="1"/>
            <p:extLst>
              <p:ext uri="{D42A27DB-BD31-4B8C-83A1-F6EECF244321}">
                <p14:modId xmlns:p14="http://schemas.microsoft.com/office/powerpoint/2010/main" val="4087220590"/>
              </p:ext>
            </p:extLst>
          </p:nvPr>
        </p:nvGraphicFramePr>
        <p:xfrm>
          <a:off x="1365337" y="1277654"/>
          <a:ext cx="9269264" cy="5215219"/>
        </p:xfrm>
        <a:graphic>
          <a:graphicData uri="http://schemas.openxmlformats.org/drawingml/2006/table">
            <a:tbl>
              <a:tblPr/>
              <a:tblGrid>
                <a:gridCol w="915483">
                  <a:extLst>
                    <a:ext uri="{9D8B030D-6E8A-4147-A177-3AD203B41FA5}">
                      <a16:colId xmlns:a16="http://schemas.microsoft.com/office/drawing/2014/main" val="1360876837"/>
                    </a:ext>
                  </a:extLst>
                </a:gridCol>
                <a:gridCol w="1029917">
                  <a:extLst>
                    <a:ext uri="{9D8B030D-6E8A-4147-A177-3AD203B41FA5}">
                      <a16:colId xmlns:a16="http://schemas.microsoft.com/office/drawing/2014/main" val="1421088819"/>
                    </a:ext>
                  </a:extLst>
                </a:gridCol>
                <a:gridCol w="915483">
                  <a:extLst>
                    <a:ext uri="{9D8B030D-6E8A-4147-A177-3AD203B41FA5}">
                      <a16:colId xmlns:a16="http://schemas.microsoft.com/office/drawing/2014/main" val="702921773"/>
                    </a:ext>
                  </a:extLst>
                </a:gridCol>
                <a:gridCol w="915483">
                  <a:extLst>
                    <a:ext uri="{9D8B030D-6E8A-4147-A177-3AD203B41FA5}">
                      <a16:colId xmlns:a16="http://schemas.microsoft.com/office/drawing/2014/main" val="1062526790"/>
                    </a:ext>
                  </a:extLst>
                </a:gridCol>
                <a:gridCol w="915483">
                  <a:extLst>
                    <a:ext uri="{9D8B030D-6E8A-4147-A177-3AD203B41FA5}">
                      <a16:colId xmlns:a16="http://schemas.microsoft.com/office/drawing/2014/main" val="2119886201"/>
                    </a:ext>
                  </a:extLst>
                </a:gridCol>
                <a:gridCol w="915483">
                  <a:extLst>
                    <a:ext uri="{9D8B030D-6E8A-4147-A177-3AD203B41FA5}">
                      <a16:colId xmlns:a16="http://schemas.microsoft.com/office/drawing/2014/main" val="413549031"/>
                    </a:ext>
                  </a:extLst>
                </a:gridCol>
                <a:gridCol w="915483">
                  <a:extLst>
                    <a:ext uri="{9D8B030D-6E8A-4147-A177-3AD203B41FA5}">
                      <a16:colId xmlns:a16="http://schemas.microsoft.com/office/drawing/2014/main" val="2022761858"/>
                    </a:ext>
                  </a:extLst>
                </a:gridCol>
                <a:gridCol w="915483">
                  <a:extLst>
                    <a:ext uri="{9D8B030D-6E8A-4147-A177-3AD203B41FA5}">
                      <a16:colId xmlns:a16="http://schemas.microsoft.com/office/drawing/2014/main" val="1041665686"/>
                    </a:ext>
                  </a:extLst>
                </a:gridCol>
                <a:gridCol w="915483">
                  <a:extLst>
                    <a:ext uri="{9D8B030D-6E8A-4147-A177-3AD203B41FA5}">
                      <a16:colId xmlns:a16="http://schemas.microsoft.com/office/drawing/2014/main" val="736266179"/>
                    </a:ext>
                  </a:extLst>
                </a:gridCol>
                <a:gridCol w="915483">
                  <a:extLst>
                    <a:ext uri="{9D8B030D-6E8A-4147-A177-3AD203B41FA5}">
                      <a16:colId xmlns:a16="http://schemas.microsoft.com/office/drawing/2014/main" val="365864841"/>
                    </a:ext>
                  </a:extLst>
                </a:gridCol>
              </a:tblGrid>
              <a:tr h="277815">
                <a:tc gridSpan="3">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200" b="0" i="0" u="none" strike="noStrike">
                          <a:solidFill>
                            <a:srgbClr val="000000"/>
                          </a:solidFill>
                          <a:effectLst/>
                          <a:latin typeface="HG丸ｺﾞｼｯｸM-PRO" panose="020F0600000000000000" pitchFamily="50" charset="-128"/>
                          <a:ea typeface="HG丸ｺﾞｼｯｸM-PRO" panose="020F0600000000000000" pitchFamily="50" charset="-128"/>
                        </a:rPr>
                        <a:t>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924651138"/>
                  </a:ext>
                </a:extLst>
              </a:tr>
              <a:tr h="255810">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rowSpan="2" gridSpan="8">
                  <a:txBody>
                    <a:bodyPr/>
                    <a:lstStyle/>
                    <a:p>
                      <a:pPr algn="ctr"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アクションプランシート</a:t>
                      </a:r>
                    </a:p>
                  </a:txBody>
                  <a:tcPr marL="9525" marR="9525" marT="9525" marB="0" anchor="ctr">
                    <a:lnL>
                      <a:noFill/>
                    </a:lnL>
                    <a:lnR>
                      <a:noFill/>
                    </a:lnR>
                    <a:lnT>
                      <a:noFill/>
                    </a:lnT>
                    <a:lnB>
                      <a:noFill/>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1577020362"/>
                  </a:ext>
                </a:extLst>
              </a:tr>
              <a:tr h="255810">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gridSpan="8"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2523781774"/>
                  </a:ext>
                </a:extLst>
              </a:tr>
              <a:tr h="453856">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1099831757"/>
                  </a:ext>
                </a:extLst>
              </a:tr>
              <a:tr h="453856">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ctr" fontAlgn="ctr"/>
                      <a:r>
                        <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gridSpan="4">
                  <a:txBody>
                    <a:bodyPr/>
                    <a:lstStyle/>
                    <a:p>
                      <a:pPr algn="l" fontAlgn="ctr"/>
                      <a:r>
                        <a:rPr lang="zh-TW"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事業所名　　　［　　　　　　　　　　　　　　］</a:t>
                      </a:r>
                    </a:p>
                  </a:txBody>
                  <a:tcPr marL="9525" marR="9525" marT="9525"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62267454"/>
                  </a:ext>
                </a:extLst>
              </a:tr>
              <a:tr h="277815">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4">
                  <a:txBody>
                    <a:bodyPr/>
                    <a:lstStyle/>
                    <a:p>
                      <a:pPr algn="l" fontAlgn="ctr"/>
                      <a:r>
                        <a:rPr lang="zh-TW"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受講者氏名 　［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37637949"/>
                  </a:ext>
                </a:extLst>
              </a:tr>
              <a:tr h="365835">
                <a:tc gridSpan="10">
                  <a:txBody>
                    <a:bodyPr/>
                    <a:lstStyle/>
                    <a:p>
                      <a:pPr algn="l" fontAlgn="ctr"/>
                      <a:r>
                        <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自身が何ができるか考えます</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64537935"/>
                  </a:ext>
                </a:extLst>
              </a:tr>
              <a:tr h="255810">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87233781"/>
                  </a:ext>
                </a:extLst>
              </a:tr>
              <a:tr h="629897">
                <a:tc gridSpan="2">
                  <a:txBody>
                    <a:bodyPr/>
                    <a:lstStyle/>
                    <a:p>
                      <a:pPr algn="ctr" fontAlgn="ctr"/>
                      <a: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t>目標</a:t>
                      </a:r>
                      <a:b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t>（地域ビジョン）</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8">
                  <a:txBody>
                    <a:bodyPr/>
                    <a:lstStyle/>
                    <a:p>
                      <a:pPr algn="l" fontAlgn="t"/>
                      <a:r>
                        <a:rPr lang="ja-JP" altLang="en-US" sz="1100" b="0" i="0" u="none" strike="noStrike">
                          <a:solidFill>
                            <a:srgbClr val="FF0000"/>
                          </a:solidFill>
                          <a:effectLst/>
                          <a:latin typeface="ＭＳ Ｐゴシック" panose="020B0600070205080204" pitchFamily="50" charset="-128"/>
                          <a:ea typeface="ＭＳ Ｐゴシック" panose="020B0600070205080204" pitchFamily="50" charset="-128"/>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0673144"/>
                  </a:ext>
                </a:extLst>
              </a:tr>
              <a:tr h="261311">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950728659"/>
                  </a:ext>
                </a:extLst>
              </a:tr>
              <a:tr h="255810">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1634612568"/>
                  </a:ext>
                </a:extLst>
              </a:tr>
              <a:tr h="255810">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93393216"/>
                  </a:ext>
                </a:extLst>
              </a:tr>
              <a:tr h="629897">
                <a:tc gridSpan="2">
                  <a:txBody>
                    <a:bodyPr/>
                    <a:lstStyle/>
                    <a:p>
                      <a:pPr algn="ctr" fontAlgn="ctr"/>
                      <a: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t>現状分析</a:t>
                      </a:r>
                      <a:b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t>（気付き）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8">
                  <a:txBody>
                    <a:bodyPr/>
                    <a:lstStyle/>
                    <a:p>
                      <a:pPr algn="l" fontAlgn="t"/>
                      <a:r>
                        <a:rPr lang="ja-JP" altLang="en-US" sz="1100" b="0" i="0" u="none" strike="noStrike">
                          <a:solidFill>
                            <a:srgbClr val="FF0000"/>
                          </a:solidFill>
                          <a:effectLst/>
                          <a:latin typeface="ＭＳ Ｐゴシック" panose="020B0600070205080204" pitchFamily="50" charset="-128"/>
                          <a:ea typeface="ＭＳ Ｐゴシック" panose="020B0600070205080204" pitchFamily="50" charset="-128"/>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07794946"/>
                  </a:ext>
                </a:extLst>
              </a:tr>
              <a:tr h="585887">
                <a:tc gridSpan="2">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（地域において自分が）</a:t>
                      </a:r>
                      <a: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
                      </a:r>
                      <a:br>
                        <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できること</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8">
                  <a:txBody>
                    <a:bodyPr/>
                    <a:lstStyle/>
                    <a:p>
                      <a:pPr algn="l" fontAlgn="t"/>
                      <a:r>
                        <a:rPr lang="ja-JP" altLang="en-US" sz="1100" b="0" i="0" u="none" strike="noStrike" dirty="0">
                          <a:solidFill>
                            <a:srgbClr val="FF0000"/>
                          </a:solidFill>
                          <a:effectLst/>
                          <a:latin typeface="ＭＳ Ｐゴシック" panose="020B0600070205080204" pitchFamily="50" charset="-128"/>
                          <a:ea typeface="ＭＳ Ｐゴシック" panose="020B0600070205080204" pitchFamily="50" charset="-128"/>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15700848"/>
                  </a:ext>
                </a:extLst>
              </a:tr>
            </a:tbl>
          </a:graphicData>
        </a:graphic>
      </p:graphicFrame>
      <p:sp>
        <p:nvSpPr>
          <p:cNvPr id="11" name="矢印: 上 10">
            <a:extLst>
              <a:ext uri="{FF2B5EF4-FFF2-40B4-BE49-F238E27FC236}">
                <a16:creationId xmlns:a16="http://schemas.microsoft.com/office/drawing/2014/main" id="{5037578E-5237-40AB-A722-EC1DB716D5D1}"/>
              </a:ext>
            </a:extLst>
          </p:cNvPr>
          <p:cNvSpPr/>
          <p:nvPr/>
        </p:nvSpPr>
        <p:spPr>
          <a:xfrm>
            <a:off x="5787024" y="4576306"/>
            <a:ext cx="839243" cy="59577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FAF325E5-E53C-461E-B31C-5E957CFE4DDC}"/>
              </a:ext>
            </a:extLst>
          </p:cNvPr>
          <p:cNvSpPr/>
          <p:nvPr/>
        </p:nvSpPr>
        <p:spPr>
          <a:xfrm>
            <a:off x="1229193" y="1528997"/>
            <a:ext cx="9597470" cy="51924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84834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39534" y="-27232"/>
            <a:ext cx="10515600" cy="565604"/>
          </a:xfrm>
        </p:spPr>
        <p:txBody>
          <a:bodyPr>
            <a:normAutofit/>
          </a:bodyPr>
          <a:lstStyle/>
          <a:p>
            <a:r>
              <a:rPr lang="ja-JP" altLang="en-US" sz="2400" dirty="0">
                <a:latin typeface="+mn-ea"/>
                <a:ea typeface="+mn-ea"/>
              </a:rPr>
              <a:t>８</a:t>
            </a:r>
            <a:r>
              <a:rPr kumimoji="1" lang="en-US" altLang="ja-JP" sz="2400" dirty="0">
                <a:latin typeface="+mn-ea"/>
                <a:ea typeface="+mn-ea"/>
              </a:rPr>
              <a:t>.</a:t>
            </a:r>
            <a:r>
              <a:rPr lang="ja-JP" altLang="en-US" sz="2400" dirty="0">
                <a:latin typeface="+mn-ea"/>
                <a:ea typeface="+mn-ea"/>
              </a:rPr>
              <a:t>令和元年度のポイントを踏まえた令和２年度の展開</a:t>
            </a:r>
            <a:endParaRPr kumimoji="1" lang="ja-JP" altLang="en-US" sz="2400" dirty="0">
              <a:latin typeface="+mn-ea"/>
              <a:ea typeface="+mn-ea"/>
            </a:endParaRPr>
          </a:p>
        </p:txBody>
      </p:sp>
      <p:sp>
        <p:nvSpPr>
          <p:cNvPr id="4" name="スライド番号プレースホルダー 3"/>
          <p:cNvSpPr>
            <a:spLocks noGrp="1"/>
          </p:cNvSpPr>
          <p:nvPr>
            <p:ph type="sldNum" sz="quarter" idx="12"/>
          </p:nvPr>
        </p:nvSpPr>
        <p:spPr/>
        <p:txBody>
          <a:bodyPr/>
          <a:lstStyle/>
          <a:p>
            <a:fld id="{97FBB0FB-213D-454E-A9D7-3F4F4199152C}" type="slidenum">
              <a:rPr kumimoji="1" lang="ja-JP" altLang="en-US" smtClean="0"/>
              <a:t>22</a:t>
            </a:fld>
            <a:endParaRPr kumimoji="1" lang="ja-JP" altLang="en-US"/>
          </a:p>
        </p:txBody>
      </p:sp>
      <p:sp>
        <p:nvSpPr>
          <p:cNvPr id="5" name="角丸四角形 4"/>
          <p:cNvSpPr/>
          <p:nvPr/>
        </p:nvSpPr>
        <p:spPr>
          <a:xfrm>
            <a:off x="345058" y="448574"/>
            <a:ext cx="11524889" cy="6272901"/>
          </a:xfrm>
          <a:prstGeom prst="roundRect">
            <a:avLst>
              <a:gd name="adj" fmla="val 8390"/>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114300" cmpd="dbl"/>
        </p:spPr>
        <p:style>
          <a:lnRef idx="1">
            <a:schemeClr val="accent4"/>
          </a:lnRef>
          <a:fillRef idx="2">
            <a:schemeClr val="accent4"/>
          </a:fillRef>
          <a:effectRef idx="1">
            <a:schemeClr val="accent4"/>
          </a:effectRef>
          <a:fontRef idx="minor">
            <a:schemeClr val="dk1"/>
          </a:fontRef>
        </p:style>
        <p:txBody>
          <a:bodyPr lIns="216000" tIns="108000" rIns="216000" bIns="108000" rtlCol="0" anchor="t" anchorCtr="0"/>
          <a:lstStyle/>
          <a:p>
            <a:r>
              <a:rPr lang="ja-JP" altLang="en-US" b="1" dirty="0">
                <a:solidFill>
                  <a:srgbClr val="00B050"/>
                </a:solidFill>
                <a:latin typeface="+mn-ea"/>
              </a:rPr>
              <a:t>　　　　　　</a:t>
            </a:r>
            <a:endParaRPr lang="en-US" altLang="ja-JP" sz="2000" dirty="0">
              <a:latin typeface="+mn-ea"/>
            </a:endParaRPr>
          </a:p>
          <a:p>
            <a:endParaRPr lang="en-US" altLang="ja-JP" sz="2000" dirty="0">
              <a:latin typeface="+mn-ea"/>
            </a:endParaRPr>
          </a:p>
          <a:p>
            <a:endParaRPr lang="en-US" altLang="ja-JP" sz="2000" dirty="0">
              <a:latin typeface="+mn-ea"/>
            </a:endParaRPr>
          </a:p>
          <a:p>
            <a:endParaRPr lang="en-US" altLang="ja-JP" sz="800" dirty="0">
              <a:latin typeface="+mn-ea"/>
            </a:endParaRPr>
          </a:p>
          <a:p>
            <a:endParaRPr lang="en-US" altLang="ja-JP" sz="800" dirty="0">
              <a:latin typeface="+mn-ea"/>
            </a:endParaRPr>
          </a:p>
          <a:p>
            <a:endParaRPr lang="en-US" altLang="ja-JP" sz="800" dirty="0">
              <a:latin typeface="+mn-ea"/>
            </a:endParaRPr>
          </a:p>
          <a:p>
            <a:r>
              <a:rPr lang="ja-JP" altLang="en-US" sz="2000" dirty="0">
                <a:latin typeface="+mn-ea"/>
              </a:rPr>
              <a:t>１</a:t>
            </a:r>
            <a:r>
              <a:rPr kumimoji="1" lang="ja-JP" altLang="en-US" sz="2000" dirty="0">
                <a:latin typeface="+mn-ea"/>
              </a:rPr>
              <a:t>．</a:t>
            </a:r>
            <a:r>
              <a:rPr kumimoji="1" lang="ja-JP" altLang="en-US" sz="2000" dirty="0">
                <a:solidFill>
                  <a:schemeClr val="tx1"/>
                </a:solidFill>
                <a:latin typeface="+mn-ea"/>
              </a:rPr>
              <a:t>令和元年度の取り組みから見えてきたこと（現状では不十分であり、今後必要なこと）　　</a:t>
            </a:r>
            <a:endParaRPr kumimoji="1" lang="en-US" altLang="ja-JP" sz="2000" b="1" dirty="0">
              <a:solidFill>
                <a:schemeClr val="tx1"/>
              </a:solidFill>
              <a:latin typeface="+mn-ea"/>
            </a:endParaRPr>
          </a:p>
          <a:p>
            <a:r>
              <a:rPr kumimoji="1" lang="ja-JP" altLang="en-US" sz="2000" b="1" dirty="0">
                <a:solidFill>
                  <a:schemeClr val="tx1"/>
                </a:solidFill>
                <a:latin typeface="+mn-ea"/>
              </a:rPr>
              <a:t>　</a:t>
            </a:r>
            <a:r>
              <a:rPr kumimoji="1" lang="ja-JP" altLang="en-US" sz="2000" b="1" dirty="0">
                <a:solidFill>
                  <a:schemeClr val="accent5">
                    <a:lumMod val="75000"/>
                  </a:schemeClr>
                </a:solidFill>
                <a:latin typeface="+mn-ea"/>
              </a:rPr>
              <a:t>　</a:t>
            </a:r>
            <a:r>
              <a:rPr lang="ja-JP" altLang="en-US" sz="2000" b="1" dirty="0">
                <a:solidFill>
                  <a:schemeClr val="accent5">
                    <a:lumMod val="75000"/>
                  </a:schemeClr>
                </a:solidFill>
                <a:latin typeface="+mn-ea"/>
              </a:rPr>
              <a:t>〇　地域の支援者の声の吸い上げ</a:t>
            </a:r>
            <a:endParaRPr lang="en-US" altLang="ja-JP" sz="2000" b="1" dirty="0">
              <a:solidFill>
                <a:schemeClr val="accent5">
                  <a:lumMod val="75000"/>
                </a:schemeClr>
              </a:solidFill>
              <a:latin typeface="+mn-ea"/>
            </a:endParaRPr>
          </a:p>
          <a:p>
            <a:r>
              <a:rPr lang="ja-JP" altLang="en-US" sz="2000" b="1" dirty="0">
                <a:solidFill>
                  <a:schemeClr val="accent5">
                    <a:lumMod val="75000"/>
                  </a:schemeClr>
                </a:solidFill>
                <a:latin typeface="+mn-ea"/>
              </a:rPr>
              <a:t>　　〇　在宅者が多く、家族への支援が必要</a:t>
            </a:r>
          </a:p>
          <a:p>
            <a:r>
              <a:rPr kumimoji="1" lang="ja-JP" altLang="en-US" sz="2000" b="1" dirty="0">
                <a:solidFill>
                  <a:schemeClr val="accent5">
                    <a:lumMod val="75000"/>
                  </a:schemeClr>
                </a:solidFill>
                <a:latin typeface="+mn-ea"/>
              </a:rPr>
              <a:t>　</a:t>
            </a:r>
            <a:r>
              <a:rPr lang="ja-JP" altLang="en-US" sz="2000" b="1" dirty="0">
                <a:solidFill>
                  <a:schemeClr val="accent5">
                    <a:lumMod val="75000"/>
                  </a:schemeClr>
                </a:solidFill>
                <a:latin typeface="+mn-ea"/>
              </a:rPr>
              <a:t>　〇　本人のコミュニケーション支援と意思決定支援の充実</a:t>
            </a:r>
            <a:endParaRPr lang="en-US" altLang="ja-JP" sz="2000" b="1" dirty="0">
              <a:solidFill>
                <a:schemeClr val="accent5">
                  <a:lumMod val="75000"/>
                </a:schemeClr>
              </a:solidFill>
              <a:latin typeface="+mn-ea"/>
            </a:endParaRPr>
          </a:p>
          <a:p>
            <a:r>
              <a:rPr lang="ja-JP" altLang="en-US" sz="2000" b="1" dirty="0">
                <a:solidFill>
                  <a:schemeClr val="accent5">
                    <a:lumMod val="75000"/>
                  </a:schemeClr>
                </a:solidFill>
                <a:latin typeface="+mn-ea"/>
              </a:rPr>
              <a:t>　　〇　構造化など専門的支援をする職員へのスーパーバイズ等のサポート</a:t>
            </a:r>
            <a:endParaRPr lang="ja-JP" altLang="en-US" sz="2000" dirty="0">
              <a:solidFill>
                <a:schemeClr val="accent5">
                  <a:lumMod val="75000"/>
                </a:schemeClr>
              </a:solidFill>
              <a:latin typeface="+mn-ea"/>
            </a:endParaRPr>
          </a:p>
          <a:p>
            <a:endParaRPr kumimoji="1" lang="en-US" altLang="ja-JP" sz="2000" dirty="0">
              <a:solidFill>
                <a:srgbClr val="00B050"/>
              </a:solidFill>
              <a:latin typeface="+mn-ea"/>
            </a:endParaRPr>
          </a:p>
          <a:p>
            <a:r>
              <a:rPr lang="ja-JP" altLang="en-US" sz="2000" dirty="0">
                <a:latin typeface="+mn-ea"/>
              </a:rPr>
              <a:t>２．検討課題</a:t>
            </a:r>
            <a:endParaRPr kumimoji="1" lang="en-US" altLang="ja-JP" sz="2000" dirty="0">
              <a:latin typeface="+mn-ea"/>
            </a:endParaRPr>
          </a:p>
          <a:p>
            <a:r>
              <a:rPr lang="ja-JP" altLang="en-US" sz="2000" dirty="0">
                <a:latin typeface="+mn-ea"/>
              </a:rPr>
              <a:t>　</a:t>
            </a:r>
            <a:r>
              <a:rPr lang="ja-JP" altLang="en-US" sz="2000" dirty="0">
                <a:solidFill>
                  <a:schemeClr val="accent5">
                    <a:lumMod val="75000"/>
                  </a:schemeClr>
                </a:solidFill>
                <a:latin typeface="+mn-ea"/>
              </a:rPr>
              <a:t>　</a:t>
            </a:r>
            <a:r>
              <a:rPr lang="ja-JP" altLang="en-US" sz="2000" b="1" dirty="0">
                <a:solidFill>
                  <a:schemeClr val="accent5">
                    <a:lumMod val="75000"/>
                  </a:schemeClr>
                </a:solidFill>
                <a:latin typeface="+mn-ea"/>
              </a:rPr>
              <a:t>〇　特定の支援者に偏らない仕組みづくり</a:t>
            </a:r>
          </a:p>
          <a:p>
            <a:r>
              <a:rPr lang="ja-JP" altLang="en-US" sz="2000" b="1" dirty="0">
                <a:solidFill>
                  <a:schemeClr val="accent5">
                    <a:lumMod val="75000"/>
                  </a:schemeClr>
                </a:solidFill>
                <a:latin typeface="+mn-ea"/>
              </a:rPr>
              <a:t>　　〇　家族支援について（レスパイト等、家族負担の軽減）</a:t>
            </a:r>
            <a:endParaRPr lang="en-US" altLang="ja-JP" sz="2000" b="1" dirty="0">
              <a:solidFill>
                <a:schemeClr val="accent5">
                  <a:lumMod val="75000"/>
                </a:schemeClr>
              </a:solidFill>
              <a:latin typeface="+mn-ea"/>
            </a:endParaRPr>
          </a:p>
          <a:p>
            <a:r>
              <a:rPr lang="ja-JP" altLang="en-US" sz="2000" b="1" dirty="0">
                <a:solidFill>
                  <a:schemeClr val="accent5">
                    <a:lumMod val="75000"/>
                  </a:schemeClr>
                </a:solidFill>
                <a:latin typeface="+mn-ea"/>
              </a:rPr>
              <a:t>　　〇　本人を見立て、本人主体の支援を組み立てるキーパーソンの育成</a:t>
            </a:r>
          </a:p>
          <a:p>
            <a:endParaRPr lang="en-US" altLang="ja-JP" sz="2000" dirty="0">
              <a:latin typeface="+mn-ea"/>
            </a:endParaRPr>
          </a:p>
          <a:p>
            <a:r>
              <a:rPr lang="ja-JP" altLang="en-US" sz="2000" dirty="0">
                <a:latin typeface="+mn-ea"/>
              </a:rPr>
              <a:t>３．今後（令和２年度）の取組み</a:t>
            </a:r>
            <a:endParaRPr kumimoji="1" lang="en-US" altLang="ja-JP" sz="2000" b="1" dirty="0">
              <a:solidFill>
                <a:schemeClr val="accent5">
                  <a:lumMod val="75000"/>
                </a:schemeClr>
              </a:solidFill>
              <a:latin typeface="+mn-ea"/>
            </a:endParaRPr>
          </a:p>
          <a:p>
            <a:r>
              <a:rPr lang="ja-JP" altLang="en-US" sz="2000" b="1" dirty="0">
                <a:solidFill>
                  <a:schemeClr val="accent5">
                    <a:lumMod val="75000"/>
                  </a:schemeClr>
                </a:solidFill>
                <a:latin typeface="+mn-ea"/>
              </a:rPr>
              <a:t>　　〇　地域の好取組事例を研修会等で共有</a:t>
            </a:r>
          </a:p>
          <a:p>
            <a:pPr marL="898525" indent="-898525"/>
            <a:r>
              <a:rPr kumimoji="1" lang="ja-JP" altLang="en-US" sz="2000" b="1" dirty="0">
                <a:solidFill>
                  <a:schemeClr val="accent5">
                    <a:lumMod val="75000"/>
                  </a:schemeClr>
                </a:solidFill>
                <a:latin typeface="+mn-ea"/>
              </a:rPr>
              <a:t>　　〇　</a:t>
            </a:r>
            <a:r>
              <a:rPr lang="ja-JP" altLang="en-US" sz="2000" b="1" dirty="0">
                <a:solidFill>
                  <a:schemeClr val="accent5">
                    <a:lumMod val="75000"/>
                  </a:schemeClr>
                </a:solidFill>
                <a:latin typeface="+mn-ea"/>
              </a:rPr>
              <a:t>モデル事業から抽出された課題に関し、カテゴライズ、優先順位付け</a:t>
            </a:r>
            <a:endParaRPr lang="en-US" altLang="ja-JP" sz="2000" b="1" dirty="0">
              <a:solidFill>
                <a:schemeClr val="accent5">
                  <a:lumMod val="75000"/>
                </a:schemeClr>
              </a:solidFill>
              <a:latin typeface="+mn-ea"/>
            </a:endParaRPr>
          </a:p>
          <a:p>
            <a:pPr marL="898525" indent="-898525"/>
            <a:r>
              <a:rPr lang="ja-JP" altLang="en-US" sz="2000" b="1" dirty="0">
                <a:solidFill>
                  <a:schemeClr val="accent5">
                    <a:lumMod val="75000"/>
                  </a:schemeClr>
                </a:solidFill>
                <a:latin typeface="+mn-ea"/>
              </a:rPr>
              <a:t>　　〇　協議・議論の場の設置</a:t>
            </a:r>
          </a:p>
          <a:p>
            <a:pPr marL="898525" indent="-898525"/>
            <a:endParaRPr kumimoji="1" lang="en-US" altLang="ja-JP" sz="2000" b="1" dirty="0">
              <a:solidFill>
                <a:schemeClr val="accent5">
                  <a:lumMod val="75000"/>
                </a:schemeClr>
              </a:solidFill>
              <a:latin typeface="+mn-ea"/>
            </a:endParaRPr>
          </a:p>
          <a:p>
            <a:pPr marL="898525" indent="-898525"/>
            <a:endParaRPr kumimoji="1" lang="en-US" altLang="ja-JP" sz="2000" b="1" dirty="0">
              <a:solidFill>
                <a:schemeClr val="accent5">
                  <a:lumMod val="75000"/>
                </a:schemeClr>
              </a:solidFill>
              <a:latin typeface="+mn-ea"/>
            </a:endParaRPr>
          </a:p>
          <a:p>
            <a:r>
              <a:rPr lang="ja-JP" altLang="en-US" sz="2000" dirty="0">
                <a:latin typeface="+mn-ea"/>
              </a:rPr>
              <a:t>　　</a:t>
            </a:r>
            <a:endParaRPr kumimoji="1" lang="ja-JP" altLang="en-US" sz="2000" dirty="0">
              <a:latin typeface="+mn-ea"/>
            </a:endParaRPr>
          </a:p>
        </p:txBody>
      </p:sp>
      <p:sp>
        <p:nvSpPr>
          <p:cNvPr id="3" name="角丸四角形 2"/>
          <p:cNvSpPr/>
          <p:nvPr/>
        </p:nvSpPr>
        <p:spPr>
          <a:xfrm>
            <a:off x="1024387" y="628170"/>
            <a:ext cx="10130747" cy="1217883"/>
          </a:xfrm>
          <a:prstGeom prst="roundRect">
            <a:avLst>
              <a:gd name="adj" fmla="val 23203"/>
            </a:avLst>
          </a:prstGeom>
          <a:solidFill>
            <a:schemeClr val="accent6">
              <a:lumMod val="40000"/>
              <a:lumOff val="60000"/>
            </a:schemeClr>
          </a:solid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　　　　・基幹相談支援センターや相談支援事業所の役割分担ができている</a:t>
            </a:r>
          </a:p>
          <a:p>
            <a:r>
              <a:rPr lang="ja-JP" altLang="en-US" dirty="0">
                <a:solidFill>
                  <a:schemeClr val="tx1"/>
                </a:solidFill>
              </a:rPr>
              <a:t>　　　　・市と基幹相談支援センターの連携体制がある</a:t>
            </a:r>
          </a:p>
          <a:p>
            <a:r>
              <a:rPr lang="ja-JP" altLang="en-US" dirty="0">
                <a:solidFill>
                  <a:schemeClr val="tx1"/>
                </a:solidFill>
              </a:rPr>
              <a:t>　　　　・行動援護の利用量などケースに応じた柔軟な支給決定をしている</a:t>
            </a:r>
          </a:p>
          <a:p>
            <a:r>
              <a:rPr lang="ja-JP" altLang="en-US" dirty="0">
                <a:solidFill>
                  <a:schemeClr val="tx1"/>
                </a:solidFill>
              </a:rPr>
              <a:t>　　　　・拠点となる入所施設がある</a:t>
            </a:r>
            <a:endParaRPr kumimoji="1" lang="ja-JP" altLang="en-US" dirty="0">
              <a:solidFill>
                <a:schemeClr val="tx1"/>
              </a:solidFill>
            </a:endParaRPr>
          </a:p>
        </p:txBody>
      </p:sp>
      <p:sp>
        <p:nvSpPr>
          <p:cNvPr id="7" name="角丸四角形 6"/>
          <p:cNvSpPr/>
          <p:nvPr/>
        </p:nvSpPr>
        <p:spPr>
          <a:xfrm>
            <a:off x="639534" y="565605"/>
            <a:ext cx="1344541" cy="475806"/>
          </a:xfrm>
          <a:prstGeom prst="roundRect">
            <a:avLst>
              <a:gd name="adj" fmla="val 20293"/>
            </a:avLst>
          </a:prstGeom>
          <a:solidFill>
            <a:schemeClr val="accent4">
              <a:lumMod val="40000"/>
              <a:lumOff val="60000"/>
            </a:schemeClr>
          </a:solidFill>
          <a:ln w="1270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kumimoji="1" lang="ja-JP" altLang="en-US" dirty="0">
                <a:solidFill>
                  <a:schemeClr val="tx1"/>
                </a:solidFill>
              </a:rPr>
              <a:t>地域の長所</a:t>
            </a:r>
          </a:p>
        </p:txBody>
      </p:sp>
    </p:spTree>
    <p:extLst>
      <p:ext uri="{BB962C8B-B14F-4D97-AF65-F5344CB8AC3E}">
        <p14:creationId xmlns:p14="http://schemas.microsoft.com/office/powerpoint/2010/main" val="16479321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7FBB0FB-213D-454E-A9D7-3F4F4199152C}" type="slidenum">
              <a:rPr kumimoji="1" lang="ja-JP" altLang="en-US" smtClean="0"/>
              <a:t>23</a:t>
            </a:fld>
            <a:endParaRPr kumimoji="1" lang="ja-JP" altLang="en-US" dirty="0"/>
          </a:p>
        </p:txBody>
      </p:sp>
      <p:sp>
        <p:nvSpPr>
          <p:cNvPr id="6" name="テキスト ボックス 30"/>
          <p:cNvSpPr txBox="1"/>
          <p:nvPr/>
        </p:nvSpPr>
        <p:spPr>
          <a:xfrm>
            <a:off x="307563" y="1014934"/>
            <a:ext cx="4788807" cy="1385858"/>
          </a:xfrm>
          <a:prstGeom prst="rect">
            <a:avLst/>
          </a:prstGeom>
          <a:ln w="19050">
            <a:solidFill>
              <a:schemeClr val="accent5">
                <a:lumMod val="50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108000" tIns="72000" rIns="108000" bIns="72000" numCol="1" spcCol="0" rtlCol="0" fromWordArt="0" anchor="t" anchorCtr="0" forceAA="0" compatLnSpc="1">
            <a:prstTxWarp prst="textNoShape">
              <a:avLst/>
            </a:prstTxWarp>
            <a:noAutofit/>
          </a:bodyPr>
          <a:lstStyle/>
          <a:p>
            <a:pPr algn="just">
              <a:lnSpc>
                <a:spcPts val="1700"/>
              </a:lnSpc>
              <a:spcAft>
                <a:spcPts val="0"/>
              </a:spcAft>
            </a:pPr>
            <a:endParaRPr lang="ja-JP" sz="1600" kern="100" dirty="0">
              <a:solidFill>
                <a:schemeClr val="tx1"/>
              </a:solidFill>
              <a:effectLst/>
              <a:ea typeface="游明朝" panose="02020400000000000000" pitchFamily="18" charset="-128"/>
              <a:cs typeface="Times New Roman" panose="02020603050405020304" pitchFamily="18" charset="0"/>
            </a:endParaRPr>
          </a:p>
          <a:p>
            <a:pPr marL="179388" indent="-179388" algn="just">
              <a:lnSpc>
                <a:spcPts val="1700"/>
              </a:lnSpc>
              <a:spcAft>
                <a:spcPts val="0"/>
              </a:spcAft>
            </a:pPr>
            <a:r>
              <a:rPr lang="ja-JP" altLang="en-US" dirty="0"/>
              <a:t>・令和</a:t>
            </a:r>
            <a:r>
              <a:rPr lang="ja-JP" altLang="ja-JP" dirty="0"/>
              <a:t>２年度、新型コロナウィルス感染症の影響により、事業所連絡会等が中止されたが、徐々に事業所間でのオンライン会議等</a:t>
            </a:r>
            <a:r>
              <a:rPr lang="ja-JP" altLang="en-US" dirty="0"/>
              <a:t>が開催され、</a:t>
            </a:r>
            <a:r>
              <a:rPr lang="ja-JP" altLang="ja-JP" dirty="0"/>
              <a:t>緊急時の連絡</a:t>
            </a:r>
            <a:r>
              <a:rPr lang="ja-JP" altLang="en-US" dirty="0"/>
              <a:t>等</a:t>
            </a:r>
            <a:r>
              <a:rPr lang="ja-JP" altLang="ja-JP" dirty="0"/>
              <a:t>について</a:t>
            </a:r>
            <a:r>
              <a:rPr lang="ja-JP" altLang="en-US" dirty="0"/>
              <a:t>、</a:t>
            </a:r>
            <a:r>
              <a:rPr lang="ja-JP" altLang="ja-JP" dirty="0"/>
              <a:t>調整が進んだ。</a:t>
            </a:r>
            <a:endParaRPr lang="ja-JP" sz="1600" kern="100" dirty="0">
              <a:solidFill>
                <a:schemeClr val="tx1"/>
              </a:solidFill>
              <a:effectLst/>
              <a:ea typeface="游明朝" panose="02020400000000000000" pitchFamily="18" charset="-128"/>
              <a:cs typeface="Times New Roman" panose="02020603050405020304" pitchFamily="18" charset="0"/>
            </a:endParaRPr>
          </a:p>
        </p:txBody>
      </p:sp>
      <p:sp>
        <p:nvSpPr>
          <p:cNvPr id="7" name="正方形/長方形 6"/>
          <p:cNvSpPr/>
          <p:nvPr/>
        </p:nvSpPr>
        <p:spPr>
          <a:xfrm>
            <a:off x="307562" y="2697812"/>
            <a:ext cx="4788807" cy="3390739"/>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1700"/>
              </a:lnSpc>
              <a:spcAft>
                <a:spcPts val="0"/>
              </a:spcAft>
            </a:pPr>
            <a:endParaRPr lang="ja-JP" sz="1600" kern="100" dirty="0">
              <a:solidFill>
                <a:schemeClr val="tx1"/>
              </a:solidFill>
              <a:effectLst/>
              <a:ea typeface="游明朝" panose="02020400000000000000" pitchFamily="18" charset="-128"/>
              <a:cs typeface="Times New Roman" panose="02020603050405020304" pitchFamily="18" charset="0"/>
            </a:endParaRPr>
          </a:p>
          <a:p>
            <a:pPr algn="l">
              <a:lnSpc>
                <a:spcPts val="1700"/>
              </a:lnSpc>
              <a:spcAft>
                <a:spcPts val="0"/>
              </a:spcAft>
            </a:pPr>
            <a:r>
              <a:rPr lang="ja-JP" sz="1600" kern="100" dirty="0">
                <a:solidFill>
                  <a:schemeClr val="tx1"/>
                </a:solidFill>
                <a:effectLst/>
                <a:ea typeface="HG丸ｺﾞｼｯｸM-PRO" panose="020F0600000000000000" pitchFamily="50" charset="-128"/>
                <a:cs typeface="Times New Roman" panose="02020603050405020304" pitchFamily="18" charset="0"/>
              </a:rPr>
              <a:t>＜取組み＞</a:t>
            </a:r>
            <a:endParaRPr lang="en-US" altLang="ja-JP" sz="1600" kern="100" dirty="0">
              <a:solidFill>
                <a:schemeClr val="tx1"/>
              </a:solidFill>
              <a:ea typeface="游明朝" panose="02020400000000000000" pitchFamily="18" charset="-128"/>
              <a:cs typeface="Times New Roman" panose="02020603050405020304" pitchFamily="18" charset="0"/>
            </a:endParaRPr>
          </a:p>
          <a:p>
            <a:pPr algn="l">
              <a:lnSpc>
                <a:spcPts val="1700"/>
              </a:lnSpc>
              <a:spcAft>
                <a:spcPts val="0"/>
              </a:spcAft>
            </a:pPr>
            <a:r>
              <a:rPr lang="ja-JP" altLang="en-US" sz="1600" kern="100" dirty="0">
                <a:solidFill>
                  <a:schemeClr val="tx1"/>
                </a:solidFill>
                <a:ea typeface="游明朝" panose="02020400000000000000" pitchFamily="18" charset="-128"/>
                <a:cs typeface="Times New Roman" panose="02020603050405020304" pitchFamily="18" charset="0"/>
              </a:rPr>
              <a:t>・</a:t>
            </a:r>
            <a:r>
              <a:rPr lang="ja-JP" altLang="en-US" sz="1600" kern="100" dirty="0">
                <a:solidFill>
                  <a:schemeClr val="tx1"/>
                </a:solidFill>
                <a:effectLst/>
                <a:ea typeface="HG丸ｺﾞｼｯｸM-PRO" panose="020F0600000000000000" pitchFamily="50" charset="-128"/>
                <a:cs typeface="Times New Roman" panose="02020603050405020304" pitchFamily="18" charset="0"/>
              </a:rPr>
              <a:t>豊中市障害者自立支援協議会地域課題検討部会</a:t>
            </a:r>
            <a:endParaRPr lang="en-US" altLang="ja-JP" sz="1600" kern="100" dirty="0">
              <a:solidFill>
                <a:schemeClr val="tx1"/>
              </a:solidFill>
              <a:effectLst/>
              <a:ea typeface="HG丸ｺﾞｼｯｸM-PRO" panose="020F0600000000000000" pitchFamily="50" charset="-128"/>
              <a:cs typeface="Times New Roman" panose="02020603050405020304" pitchFamily="18" charset="0"/>
            </a:endParaRPr>
          </a:p>
          <a:p>
            <a:pPr algn="l">
              <a:lnSpc>
                <a:spcPts val="1700"/>
              </a:lnSpc>
              <a:spcAft>
                <a:spcPts val="0"/>
              </a:spcAft>
            </a:pPr>
            <a:r>
              <a:rPr lang="ja-JP" altLang="en-US" sz="1600" kern="100" dirty="0">
                <a:solidFill>
                  <a:schemeClr val="tx1"/>
                </a:solidFill>
                <a:ea typeface="HG丸ｺﾞｼｯｸM-PRO" panose="020F0600000000000000" pitchFamily="50" charset="-128"/>
                <a:cs typeface="Times New Roman" panose="02020603050405020304" pitchFamily="18" charset="0"/>
              </a:rPr>
              <a:t>　</a:t>
            </a:r>
            <a:r>
              <a:rPr lang="ja-JP" altLang="en-US" sz="1600" kern="100" dirty="0">
                <a:solidFill>
                  <a:schemeClr val="tx1"/>
                </a:solidFill>
                <a:effectLst/>
                <a:ea typeface="HG丸ｺﾞｼｯｸM-PRO" panose="020F0600000000000000" pitchFamily="50" charset="-128"/>
                <a:cs typeface="Times New Roman" panose="02020603050405020304" pitchFamily="18" charset="0"/>
              </a:rPr>
              <a:t>を</a:t>
            </a:r>
            <a:r>
              <a:rPr lang="ja-JP" altLang="en-US" sz="1600" kern="100" dirty="0">
                <a:solidFill>
                  <a:schemeClr val="tx1"/>
                </a:solidFill>
                <a:ea typeface="HG丸ｺﾞｼｯｸM-PRO" panose="020F0600000000000000" pitchFamily="50" charset="-128"/>
                <a:cs typeface="Times New Roman" panose="02020603050405020304" pitchFamily="18" charset="0"/>
              </a:rPr>
              <a:t>開始。</a:t>
            </a:r>
            <a:endParaRPr lang="en-US" altLang="ja-JP" sz="1600" kern="100" dirty="0">
              <a:solidFill>
                <a:schemeClr val="tx1"/>
              </a:solidFill>
              <a:ea typeface="HG丸ｺﾞｼｯｸM-PRO" panose="020F0600000000000000" pitchFamily="50" charset="-128"/>
              <a:cs typeface="Times New Roman" panose="02020603050405020304" pitchFamily="18" charset="0"/>
            </a:endParaRPr>
          </a:p>
          <a:p>
            <a:pPr algn="l">
              <a:lnSpc>
                <a:spcPts val="1700"/>
              </a:lnSpc>
              <a:spcAft>
                <a:spcPts val="0"/>
              </a:spcAft>
            </a:pPr>
            <a:r>
              <a:rPr lang="ja-JP" altLang="en-US" sz="1600" kern="100" dirty="0">
                <a:solidFill>
                  <a:schemeClr val="tx1"/>
                </a:solidFill>
                <a:ea typeface="HG丸ｺﾞｼｯｸM-PRO" panose="020F0600000000000000" pitchFamily="50" charset="-128"/>
                <a:cs typeface="Times New Roman" panose="02020603050405020304" pitchFamily="18" charset="0"/>
              </a:rPr>
              <a:t>・</a:t>
            </a:r>
            <a:r>
              <a:rPr lang="ja-JP" altLang="en-US" sz="1600" kern="100" dirty="0">
                <a:solidFill>
                  <a:schemeClr val="tx1"/>
                </a:solidFill>
                <a:effectLst/>
                <a:ea typeface="HG丸ｺﾞｼｯｸM-PRO" panose="020F0600000000000000" pitchFamily="50" charset="-128"/>
                <a:cs typeface="Times New Roman" panose="02020603050405020304" pitchFamily="18" charset="0"/>
              </a:rPr>
              <a:t>支援者等への</a:t>
            </a:r>
            <a:r>
              <a:rPr lang="ja-JP" altLang="en-US" sz="1600" kern="100" dirty="0">
                <a:solidFill>
                  <a:schemeClr val="tx1"/>
                </a:solidFill>
                <a:ea typeface="HG丸ｺﾞｼｯｸM-PRO" panose="020F0600000000000000" pitchFamily="50" charset="-128"/>
                <a:cs typeface="Times New Roman" panose="02020603050405020304" pitchFamily="18" charset="0"/>
              </a:rPr>
              <a:t>研修は中止となった。</a:t>
            </a:r>
            <a:endParaRPr lang="en-US" altLang="ja-JP" sz="1600" kern="100" dirty="0">
              <a:solidFill>
                <a:schemeClr val="tx1"/>
              </a:solidFill>
              <a:effectLst/>
              <a:ea typeface="HG丸ｺﾞｼｯｸM-PRO" panose="020F0600000000000000" pitchFamily="50" charset="-128"/>
              <a:cs typeface="Times New Roman" panose="02020603050405020304" pitchFamily="18" charset="0"/>
            </a:endParaRPr>
          </a:p>
          <a:p>
            <a:pPr marL="179388" indent="-179388" algn="l">
              <a:lnSpc>
                <a:spcPts val="1700"/>
              </a:lnSpc>
              <a:spcAft>
                <a:spcPts val="0"/>
              </a:spcAft>
            </a:pPr>
            <a:endParaRPr lang="en-US" altLang="ja-JP" sz="1600" kern="100" dirty="0">
              <a:solidFill>
                <a:schemeClr val="tx1"/>
              </a:solidFill>
              <a:effectLst/>
              <a:ea typeface="HG丸ｺﾞｼｯｸM-PRO" panose="020F0600000000000000" pitchFamily="50" charset="-128"/>
              <a:cs typeface="Times New Roman" panose="02020603050405020304" pitchFamily="18" charset="0"/>
            </a:endParaRPr>
          </a:p>
          <a:p>
            <a:pPr marL="179388" indent="-179388" algn="l">
              <a:lnSpc>
                <a:spcPts val="1700"/>
              </a:lnSpc>
              <a:spcAft>
                <a:spcPts val="0"/>
              </a:spcAft>
            </a:pPr>
            <a:r>
              <a:rPr lang="ja-JP" sz="1600" kern="100" dirty="0">
                <a:solidFill>
                  <a:schemeClr val="tx1"/>
                </a:solidFill>
                <a:effectLst/>
                <a:ea typeface="HG丸ｺﾞｼｯｸM-PRO" panose="020F0600000000000000" pitchFamily="50" charset="-128"/>
                <a:cs typeface="Times New Roman" panose="02020603050405020304" pitchFamily="18" charset="0"/>
              </a:rPr>
              <a:t>＜成果＞</a:t>
            </a:r>
            <a:endParaRPr lang="ja-JP" sz="1600" kern="100" dirty="0">
              <a:solidFill>
                <a:schemeClr val="tx1"/>
              </a:solidFill>
              <a:effectLst/>
              <a:ea typeface="游明朝" panose="02020400000000000000" pitchFamily="18" charset="-128"/>
              <a:cs typeface="Times New Roman" panose="02020603050405020304" pitchFamily="18" charset="0"/>
            </a:endParaRPr>
          </a:p>
          <a:p>
            <a:r>
              <a:rPr lang="ja-JP" altLang="en-US" sz="1600" kern="100" dirty="0">
                <a:solidFill>
                  <a:schemeClr val="tx1"/>
                </a:solidFill>
                <a:ea typeface="HG丸ｺﾞｼｯｸM-PRO" panose="020F0600000000000000" pitchFamily="50" charset="-128"/>
                <a:cs typeface="Times New Roman" panose="02020603050405020304" pitchFamily="18" charset="0"/>
              </a:rPr>
              <a:t>　部会での</a:t>
            </a:r>
            <a:r>
              <a:rPr lang="ja-JP" altLang="en-US" sz="1600" dirty="0">
                <a:solidFill>
                  <a:schemeClr val="tx1"/>
                </a:solidFill>
                <a:latin typeface="HG丸ｺﾞｼｯｸM-PRO" panose="020F0600000000000000" pitchFamily="50" charset="-128"/>
                <a:ea typeface="HG丸ｺﾞｼｯｸM-PRO" panose="020F0600000000000000" pitchFamily="50" charset="-128"/>
              </a:rPr>
              <a:t>検討テーマに</a:t>
            </a:r>
            <a:r>
              <a:rPr lang="ja-JP" altLang="ja-JP" sz="1600" dirty="0">
                <a:solidFill>
                  <a:schemeClr val="tx1"/>
                </a:solidFill>
                <a:latin typeface="HG丸ｺﾞｼｯｸM-PRO" panose="020F0600000000000000" pitchFamily="50" charset="-128"/>
                <a:ea typeface="HG丸ｺﾞｼｯｸM-PRO" panose="020F0600000000000000" pitchFamily="50" charset="-128"/>
              </a:rPr>
              <a:t>強度</a:t>
            </a:r>
            <a:r>
              <a:rPr lang="ja-JP" altLang="ja-JP" sz="1600" dirty="0" err="1">
                <a:solidFill>
                  <a:schemeClr val="tx1"/>
                </a:solidFill>
                <a:latin typeface="HG丸ｺﾞｼｯｸM-PRO" panose="020F0600000000000000" pitchFamily="50" charset="-128"/>
                <a:ea typeface="HG丸ｺﾞｼｯｸM-PRO" panose="020F0600000000000000" pitchFamily="50" charset="-128"/>
              </a:rPr>
              <a:t>行動障がい</a:t>
            </a:r>
            <a:r>
              <a:rPr lang="ja-JP" altLang="ja-JP" sz="1600" dirty="0">
                <a:solidFill>
                  <a:schemeClr val="tx1"/>
                </a:solidFill>
                <a:latin typeface="HG丸ｺﾞｼｯｸM-PRO" panose="020F0600000000000000" pitchFamily="50" charset="-128"/>
                <a:ea typeface="HG丸ｺﾞｼｯｸM-PRO" panose="020F0600000000000000" pitchFamily="50" charset="-128"/>
              </a:rPr>
              <a:t>児者に対する支援</a:t>
            </a:r>
            <a:r>
              <a:rPr lang="ja-JP" altLang="en-US" sz="1600" dirty="0">
                <a:solidFill>
                  <a:schemeClr val="tx1"/>
                </a:solidFill>
                <a:latin typeface="HG丸ｺﾞｼｯｸM-PRO" panose="020F0600000000000000" pitchFamily="50" charset="-128"/>
                <a:ea typeface="HG丸ｺﾞｼｯｸM-PRO" panose="020F0600000000000000" pitchFamily="50" charset="-128"/>
              </a:rPr>
              <a:t>が盛り込まれ、地域生活支援拠点を中心として、地域での課題整理、体制整備を検討していく方向となっている。家族、地域の支援者からニーズを確認した上で、</a:t>
            </a:r>
            <a:r>
              <a:rPr lang="ja-JP" altLang="ja-JP" sz="1600" dirty="0">
                <a:solidFill>
                  <a:schemeClr val="tx1"/>
                </a:solidFill>
                <a:latin typeface="HG丸ｺﾞｼｯｸM-PRO" panose="020F0600000000000000" pitchFamily="50" charset="-128"/>
                <a:ea typeface="HG丸ｺﾞｼｯｸM-PRO" panose="020F0600000000000000" pitchFamily="50" charset="-128"/>
              </a:rPr>
              <a:t>地域全体の課題</a:t>
            </a:r>
            <a:r>
              <a:rPr lang="ja-JP" altLang="en-US" sz="1600" dirty="0">
                <a:solidFill>
                  <a:schemeClr val="tx1"/>
                </a:solidFill>
                <a:latin typeface="HG丸ｺﾞｼｯｸM-PRO" panose="020F0600000000000000" pitchFamily="50" charset="-128"/>
                <a:ea typeface="HG丸ｺﾞｼｯｸM-PRO" panose="020F0600000000000000" pitchFamily="50" charset="-128"/>
              </a:rPr>
              <a:t>を整理している。また、支援者育成のための研修会については引き続き検討していく必要がある。</a:t>
            </a:r>
            <a:endParaRPr lang="ja-JP" altLang="ja-JP" sz="1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8" name="角丸四角形 7"/>
          <p:cNvSpPr/>
          <p:nvPr/>
        </p:nvSpPr>
        <p:spPr>
          <a:xfrm>
            <a:off x="5242207" y="961977"/>
            <a:ext cx="6736786" cy="5126574"/>
          </a:xfrm>
          <a:prstGeom prst="roundRect">
            <a:avLst>
              <a:gd name="adj" fmla="val 7891"/>
            </a:avLst>
          </a:prstGeom>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ln/>
        </p:spPr>
        <p:style>
          <a:lnRef idx="1">
            <a:schemeClr val="accent2"/>
          </a:lnRef>
          <a:fillRef idx="2">
            <a:schemeClr val="accent2"/>
          </a:fillRef>
          <a:effectRef idx="1">
            <a:schemeClr val="accent2"/>
          </a:effectRef>
          <a:fontRef idx="minor">
            <a:schemeClr val="dk1"/>
          </a:fontRef>
        </p:style>
        <p:txBody>
          <a:bodyPr rot="0" spcFirstLastPara="0" vert="horz" wrap="square" lIns="108000" tIns="72000" rIns="108000" bIns="45720" numCol="1" spcCol="0" rtlCol="0" fromWordArt="0" anchor="t" anchorCtr="0" forceAA="0" compatLnSpc="1">
            <a:prstTxWarp prst="textNoShape">
              <a:avLst/>
            </a:prstTxWarp>
            <a:noAutofit/>
          </a:bodyPr>
          <a:lstStyle/>
          <a:p>
            <a:r>
              <a:rPr lang="ja-JP" altLang="ja-JP" dirty="0"/>
              <a:t>〇豊中市障害者自立支援協議会地域課題検討部会</a:t>
            </a:r>
            <a:r>
              <a:rPr lang="ja-JP" altLang="en-US" dirty="0"/>
              <a:t>について</a:t>
            </a:r>
            <a:endParaRPr lang="en-US" altLang="ja-JP" dirty="0"/>
          </a:p>
          <a:p>
            <a:r>
              <a:rPr lang="ja-JP" altLang="en-US" dirty="0"/>
              <a:t>・地域生活支援拠点等整備</a:t>
            </a:r>
            <a:r>
              <a:rPr lang="en-US" altLang="ja-JP" dirty="0"/>
              <a:t>【</a:t>
            </a:r>
            <a:r>
              <a:rPr lang="ja-JP" altLang="en-US" dirty="0"/>
              <a:t>豊中モデル</a:t>
            </a:r>
            <a:r>
              <a:rPr lang="en-US" altLang="ja-JP" dirty="0"/>
              <a:t>】</a:t>
            </a:r>
            <a:r>
              <a:rPr lang="ja-JP" altLang="en-US" dirty="0"/>
              <a:t>案</a:t>
            </a:r>
            <a:r>
              <a:rPr lang="en-US" altLang="ja-JP" dirty="0"/>
              <a:t>※</a:t>
            </a:r>
            <a:r>
              <a:rPr lang="ja-JP" altLang="en-US" dirty="0"/>
              <a:t>の作成と提案　　</a:t>
            </a:r>
            <a:endParaRPr lang="en-US" altLang="ja-JP" dirty="0"/>
          </a:p>
          <a:p>
            <a:r>
              <a:rPr lang="ja-JP" altLang="en-US" dirty="0"/>
              <a:t>　を目標として令和２年度から令和４年度にかけて実施予定。</a:t>
            </a:r>
            <a:endParaRPr lang="en-US" altLang="ja-JP" dirty="0"/>
          </a:p>
          <a:p>
            <a:r>
              <a:rPr lang="ja-JP" altLang="en-US" dirty="0"/>
              <a:t>・以下のステップで、まず、家族、支援者の聞き取り、市域</a:t>
            </a:r>
            <a:endParaRPr lang="en-US" altLang="ja-JP" dirty="0"/>
          </a:p>
          <a:p>
            <a:r>
              <a:rPr lang="ja-JP" altLang="en-US" dirty="0"/>
              <a:t>　への</a:t>
            </a:r>
            <a:r>
              <a:rPr lang="ja-JP" altLang="ja-JP" dirty="0"/>
              <a:t>量的調査</a:t>
            </a:r>
            <a:r>
              <a:rPr lang="ja-JP" altLang="en-US" dirty="0"/>
              <a:t>等を行い現状を把握し、</a:t>
            </a:r>
            <a:r>
              <a:rPr lang="ja-JP" altLang="ja-JP" dirty="0"/>
              <a:t>課題</a:t>
            </a:r>
            <a:r>
              <a:rPr lang="ja-JP" altLang="en-US" dirty="0"/>
              <a:t>を整理した上で</a:t>
            </a:r>
            <a:r>
              <a:rPr lang="ja-JP" altLang="ja-JP" dirty="0"/>
              <a:t>、</a:t>
            </a:r>
            <a:endParaRPr lang="en-US" altLang="ja-JP" dirty="0"/>
          </a:p>
          <a:p>
            <a:r>
              <a:rPr lang="ja-JP" altLang="en-US" dirty="0"/>
              <a:t>　</a:t>
            </a:r>
            <a:r>
              <a:rPr lang="ja-JP" altLang="ja-JP" dirty="0"/>
              <a:t>地域生活支援拠点の機能強化</a:t>
            </a:r>
            <a:r>
              <a:rPr lang="ja-JP" altLang="en-US" dirty="0"/>
              <a:t>を行っていく方向となって</a:t>
            </a:r>
            <a:r>
              <a:rPr lang="ja-JP" altLang="en-US" dirty="0" err="1"/>
              <a:t>い</a:t>
            </a:r>
            <a:r>
              <a:rPr lang="ja-JP" altLang="en-US" dirty="0"/>
              <a:t>　</a:t>
            </a:r>
            <a:endParaRPr lang="en-US" altLang="ja-JP" dirty="0"/>
          </a:p>
          <a:p>
            <a:r>
              <a:rPr lang="ja-JP" altLang="en-US" dirty="0"/>
              <a:t>　る。</a:t>
            </a:r>
            <a:endParaRPr lang="ja-JP" altLang="ja-JP" dirty="0"/>
          </a:p>
          <a:p>
            <a:r>
              <a:rPr lang="ja-JP" altLang="en-US" dirty="0"/>
              <a:t>　</a:t>
            </a:r>
            <a:r>
              <a:rPr lang="ja-JP" altLang="ja-JP" dirty="0"/>
              <a:t>Ⅰ現状を知る</a:t>
            </a:r>
          </a:p>
          <a:p>
            <a:r>
              <a:rPr lang="ja-JP" altLang="en-US" dirty="0"/>
              <a:t>　</a:t>
            </a:r>
            <a:r>
              <a:rPr lang="ja-JP" altLang="ja-JP" dirty="0"/>
              <a:t>Ⅱ取組テーマを絞り込む</a:t>
            </a:r>
          </a:p>
          <a:p>
            <a:r>
              <a:rPr lang="ja-JP" altLang="en-US" dirty="0"/>
              <a:t>　</a:t>
            </a:r>
            <a:r>
              <a:rPr lang="ja-JP" altLang="ja-JP" dirty="0"/>
              <a:t>Ⅲ地域生活支援拠点等整備</a:t>
            </a:r>
            <a:r>
              <a:rPr lang="en-US" altLang="ja-JP" dirty="0"/>
              <a:t>【</a:t>
            </a:r>
            <a:r>
              <a:rPr lang="ja-JP" altLang="ja-JP" dirty="0"/>
              <a:t>豊中モデル】案を作成・提案</a:t>
            </a:r>
          </a:p>
          <a:p>
            <a:r>
              <a:rPr lang="ja-JP" altLang="en-US" dirty="0"/>
              <a:t>　</a:t>
            </a:r>
            <a:r>
              <a:rPr lang="ja-JP" altLang="ja-JP" dirty="0"/>
              <a:t>Ⅳ豊中市地域生活支援拠点等整備を具体化する</a:t>
            </a:r>
            <a:endParaRPr lang="en-US" altLang="ja-JP" dirty="0"/>
          </a:p>
          <a:p>
            <a:endParaRPr lang="en-US" altLang="ja-JP" dirty="0"/>
          </a:p>
          <a:p>
            <a:r>
              <a:rPr lang="ja-JP" altLang="ja-JP" dirty="0"/>
              <a:t>〇支援者等への周知研修について</a:t>
            </a:r>
          </a:p>
          <a:p>
            <a:r>
              <a:rPr lang="ja-JP" altLang="ja-JP" dirty="0"/>
              <a:t>・事業所連絡会の中止</a:t>
            </a:r>
            <a:r>
              <a:rPr lang="ja-JP" altLang="en-US" dirty="0"/>
              <a:t>等</a:t>
            </a:r>
            <a:r>
              <a:rPr lang="ja-JP" altLang="ja-JP" dirty="0"/>
              <a:t>に伴い、研修会は実施できなかった。</a:t>
            </a:r>
            <a:endParaRPr lang="en-US" altLang="ja-JP" dirty="0"/>
          </a:p>
          <a:p>
            <a:endParaRPr lang="en-US" altLang="ja-JP" dirty="0"/>
          </a:p>
          <a:p>
            <a:r>
              <a:rPr lang="en-US" altLang="ja-JP" dirty="0">
                <a:solidFill>
                  <a:schemeClr val="tx1"/>
                </a:solidFill>
              </a:rPr>
              <a:t>※</a:t>
            </a:r>
            <a:r>
              <a:rPr lang="ja-JP" altLang="en-US" dirty="0">
                <a:solidFill>
                  <a:schemeClr val="tx1"/>
                </a:solidFill>
              </a:rPr>
              <a:t>豊中市障害者自立支援協議会内に、令和２年度より設置。</a:t>
            </a:r>
            <a:endParaRPr lang="en-US" altLang="ja-JP" dirty="0">
              <a:solidFill>
                <a:schemeClr val="tx1"/>
              </a:solidFill>
            </a:endParaRPr>
          </a:p>
          <a:p>
            <a:r>
              <a:rPr lang="ja-JP" altLang="en-US" dirty="0">
                <a:solidFill>
                  <a:schemeClr val="tx1"/>
                </a:solidFill>
              </a:rPr>
              <a:t>　基幹相談支援センター等にて構成されている。</a:t>
            </a:r>
            <a:endParaRPr lang="ja-JP" altLang="ja-JP" dirty="0">
              <a:solidFill>
                <a:schemeClr val="tx1"/>
              </a:solidFill>
            </a:endParaRPr>
          </a:p>
          <a:p>
            <a:endParaRPr lang="ja-JP" altLang="ja-JP" dirty="0"/>
          </a:p>
        </p:txBody>
      </p:sp>
      <p:sp>
        <p:nvSpPr>
          <p:cNvPr id="9" name="角丸四角形 8"/>
          <p:cNvSpPr/>
          <p:nvPr/>
        </p:nvSpPr>
        <p:spPr>
          <a:xfrm>
            <a:off x="2213741" y="6315552"/>
            <a:ext cx="6411644" cy="446719"/>
          </a:xfrm>
          <a:prstGeom prst="roundRect">
            <a:avLst>
              <a:gd name="adj" fmla="val 3393"/>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28575"/>
        </p:spPr>
        <p:style>
          <a:lnRef idx="1">
            <a:schemeClr val="accent6"/>
          </a:lnRef>
          <a:fillRef idx="2">
            <a:schemeClr val="accent6"/>
          </a:fillRef>
          <a:effectRef idx="1">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kern="100" dirty="0">
                <a:solidFill>
                  <a:schemeClr val="tx1"/>
                </a:solidFill>
                <a:effectLst/>
                <a:ea typeface="HG丸ｺﾞｼｯｸM-PRO" panose="020F0600000000000000" pitchFamily="50" charset="-128"/>
                <a:cs typeface="Times New Roman" panose="02020603050405020304" pitchFamily="18" charset="0"/>
              </a:rPr>
              <a:t>ポイントを踏まえた望まれる今後の展開</a:t>
            </a:r>
            <a:r>
              <a:rPr lang="ja-JP" altLang="en-US" kern="100" dirty="0">
                <a:solidFill>
                  <a:schemeClr val="tx1"/>
                </a:solidFill>
                <a:effectLst/>
                <a:ea typeface="HG丸ｺﾞｼｯｸM-PRO" panose="020F0600000000000000" pitchFamily="50" charset="-128"/>
                <a:cs typeface="Times New Roman" panose="02020603050405020304" pitchFamily="18" charset="0"/>
              </a:rPr>
              <a:t>へ</a:t>
            </a:r>
            <a:endParaRPr lang="ja-JP" kern="100" dirty="0">
              <a:solidFill>
                <a:schemeClr val="tx1"/>
              </a:solidFill>
              <a:effectLst/>
              <a:ea typeface="游明朝" panose="02020400000000000000" pitchFamily="18" charset="-128"/>
              <a:cs typeface="Times New Roman" panose="02020603050405020304" pitchFamily="18" charset="0"/>
            </a:endParaRPr>
          </a:p>
        </p:txBody>
      </p:sp>
      <p:sp>
        <p:nvSpPr>
          <p:cNvPr id="10" name="角丸四角形 9"/>
          <p:cNvSpPr/>
          <p:nvPr/>
        </p:nvSpPr>
        <p:spPr>
          <a:xfrm>
            <a:off x="495301" y="733377"/>
            <a:ext cx="3978728" cy="4572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dirty="0"/>
              <a:t>R</a:t>
            </a:r>
            <a:r>
              <a:rPr kumimoji="1" lang="ja-JP" altLang="en-US" dirty="0"/>
              <a:t>２年度の地域の状況（変化など）</a:t>
            </a:r>
          </a:p>
        </p:txBody>
      </p:sp>
      <p:sp>
        <p:nvSpPr>
          <p:cNvPr id="11" name="角丸四角形 10"/>
          <p:cNvSpPr/>
          <p:nvPr/>
        </p:nvSpPr>
        <p:spPr>
          <a:xfrm>
            <a:off x="495301" y="2428772"/>
            <a:ext cx="2982685" cy="439937"/>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a:t>令和</a:t>
            </a:r>
            <a:r>
              <a:rPr kumimoji="1" lang="ja-JP" altLang="en-US" dirty="0"/>
              <a:t>２年度の取組みと成果</a:t>
            </a:r>
          </a:p>
        </p:txBody>
      </p:sp>
      <p:sp>
        <p:nvSpPr>
          <p:cNvPr id="5" name="正方形/長方形 4"/>
          <p:cNvSpPr/>
          <p:nvPr/>
        </p:nvSpPr>
        <p:spPr>
          <a:xfrm>
            <a:off x="69576" y="116070"/>
            <a:ext cx="2415089" cy="514918"/>
          </a:xfrm>
          <a:prstGeom prst="rect">
            <a:avLst/>
          </a:prstGeom>
          <a:ln w="63500" cmpd="dbl"/>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令和２年度の取組み</a:t>
            </a:r>
          </a:p>
        </p:txBody>
      </p:sp>
      <p:sp>
        <p:nvSpPr>
          <p:cNvPr id="12" name="下矢印 11"/>
          <p:cNvSpPr/>
          <p:nvPr/>
        </p:nvSpPr>
        <p:spPr>
          <a:xfrm>
            <a:off x="4235741" y="5877037"/>
            <a:ext cx="2367643" cy="4230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p:cNvCxnSpPr/>
          <p:nvPr/>
        </p:nvCxnSpPr>
        <p:spPr>
          <a:xfrm flipV="1">
            <a:off x="4569359" y="2098320"/>
            <a:ext cx="850205" cy="1023413"/>
          </a:xfrm>
          <a:prstGeom prst="straightConnector1">
            <a:avLst/>
          </a:prstGeom>
          <a:ln w="762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FB776E45-394F-428F-8364-51ED85AFB97D}"/>
              </a:ext>
            </a:extLst>
          </p:cNvPr>
          <p:cNvSpPr txBox="1"/>
          <p:nvPr/>
        </p:nvSpPr>
        <p:spPr>
          <a:xfrm>
            <a:off x="2859578" y="232756"/>
            <a:ext cx="8296102" cy="369332"/>
          </a:xfrm>
          <a:prstGeom prst="rect">
            <a:avLst/>
          </a:prstGeom>
          <a:noFill/>
        </p:spPr>
        <p:txBody>
          <a:bodyPr wrap="square" rtlCol="0">
            <a:spAutoFit/>
          </a:bodyPr>
          <a:lstStyle/>
          <a:p>
            <a:r>
              <a:rPr kumimoji="1" lang="ja-JP" altLang="en-US" dirty="0"/>
              <a:t>令和元年度の取組みを踏まえて</a:t>
            </a:r>
            <a:r>
              <a:rPr lang="ja-JP" altLang="en-US" dirty="0"/>
              <a:t>、市主体で取組みを継続。</a:t>
            </a:r>
            <a:endParaRPr kumimoji="1" lang="en-US" altLang="ja-JP" dirty="0"/>
          </a:p>
        </p:txBody>
      </p:sp>
    </p:spTree>
    <p:extLst>
      <p:ext uri="{BB962C8B-B14F-4D97-AF65-F5344CB8AC3E}">
        <p14:creationId xmlns:p14="http://schemas.microsoft.com/office/powerpoint/2010/main" val="22916372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1008" y="25100"/>
            <a:ext cx="11512694" cy="622059"/>
          </a:xfrm>
        </p:spPr>
        <p:txBody>
          <a:bodyPr>
            <a:noAutofit/>
          </a:bodyPr>
          <a:lstStyle/>
          <a:p>
            <a:r>
              <a:rPr lang="ja-JP" altLang="en-US" sz="2400" dirty="0">
                <a:latin typeface="HG丸ｺﾞｼｯｸM-PRO" panose="020F0600000000000000" pitchFamily="50" charset="-128"/>
                <a:ea typeface="HG丸ｺﾞｼｯｸM-PRO" panose="020F0600000000000000" pitchFamily="50" charset="-128"/>
              </a:rPr>
              <a:t>自分や地域の強み、できることの充実</a:t>
            </a:r>
            <a:r>
              <a:rPr lang="en-US" altLang="ja-JP" sz="2400" dirty="0">
                <a:latin typeface="HG丸ｺﾞｼｯｸM-PRO" panose="020F0600000000000000" pitchFamily="50" charset="-128"/>
                <a:ea typeface="HG丸ｺﾞｼｯｸM-PRO" panose="020F0600000000000000" pitchFamily="50" charset="-128"/>
              </a:rPr>
              <a:t/>
            </a:r>
            <a:br>
              <a:rPr lang="en-US" altLang="ja-JP" sz="2400" dirty="0">
                <a:latin typeface="HG丸ｺﾞｼｯｸM-PRO" panose="020F0600000000000000" pitchFamily="50" charset="-128"/>
                <a:ea typeface="HG丸ｺﾞｼｯｸM-PRO" panose="020F0600000000000000" pitchFamily="50" charset="-128"/>
              </a:rPr>
            </a:br>
            <a:r>
              <a:rPr lang="ja-JP" altLang="en-US" sz="1600" dirty="0">
                <a:latin typeface="HG丸ｺﾞｼｯｸM-PRO" panose="020F0600000000000000" pitchFamily="50" charset="-128"/>
                <a:ea typeface="HG丸ｺﾞｼｯｸM-PRO" panose="020F0600000000000000" pitchFamily="50" charset="-128"/>
              </a:rPr>
              <a:t>（令和元年度会議で出た意見に加えて、令和</a:t>
            </a:r>
            <a:r>
              <a:rPr lang="en-US" altLang="ja-JP" sz="1600" dirty="0">
                <a:latin typeface="HG丸ｺﾞｼｯｸM-PRO" panose="020F0600000000000000" pitchFamily="50" charset="-128"/>
                <a:ea typeface="HG丸ｺﾞｼｯｸM-PRO" panose="020F0600000000000000" pitchFamily="50" charset="-128"/>
              </a:rPr>
              <a:t>2</a:t>
            </a:r>
            <a:r>
              <a:rPr lang="ja-JP" altLang="en-US" sz="1600" dirty="0">
                <a:latin typeface="HG丸ｺﾞｼｯｸM-PRO" panose="020F0600000000000000" pitchFamily="50" charset="-128"/>
                <a:ea typeface="HG丸ｺﾞｼｯｸM-PRO" panose="020F0600000000000000" pitchFamily="50" charset="-128"/>
              </a:rPr>
              <a:t>年度までの取組みにて、加えて確認した意見（下線部）を追記）</a:t>
            </a: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194037120"/>
              </p:ext>
            </p:extLst>
          </p:nvPr>
        </p:nvGraphicFramePr>
        <p:xfrm>
          <a:off x="441008" y="694911"/>
          <a:ext cx="11373851" cy="6046376"/>
        </p:xfrm>
        <a:graphic>
          <a:graphicData uri="http://schemas.openxmlformats.org/drawingml/2006/table">
            <a:tbl>
              <a:tblPr firstRow="1" bandRow="1">
                <a:tableStyleId>{00A15C55-8517-42AA-B614-E9B94910E393}</a:tableStyleId>
              </a:tblPr>
              <a:tblGrid>
                <a:gridCol w="308696">
                  <a:extLst>
                    <a:ext uri="{9D8B030D-6E8A-4147-A177-3AD203B41FA5}">
                      <a16:colId xmlns:a16="http://schemas.microsoft.com/office/drawing/2014/main" val="2842919877"/>
                    </a:ext>
                  </a:extLst>
                </a:gridCol>
                <a:gridCol w="1271601">
                  <a:extLst>
                    <a:ext uri="{9D8B030D-6E8A-4147-A177-3AD203B41FA5}">
                      <a16:colId xmlns:a16="http://schemas.microsoft.com/office/drawing/2014/main" val="1207811814"/>
                    </a:ext>
                  </a:extLst>
                </a:gridCol>
                <a:gridCol w="3524348">
                  <a:extLst>
                    <a:ext uri="{9D8B030D-6E8A-4147-A177-3AD203B41FA5}">
                      <a16:colId xmlns:a16="http://schemas.microsoft.com/office/drawing/2014/main" val="2758215713"/>
                    </a:ext>
                  </a:extLst>
                </a:gridCol>
                <a:gridCol w="524173">
                  <a:extLst>
                    <a:ext uri="{9D8B030D-6E8A-4147-A177-3AD203B41FA5}">
                      <a16:colId xmlns:a16="http://schemas.microsoft.com/office/drawing/2014/main" val="1600719486"/>
                    </a:ext>
                  </a:extLst>
                </a:gridCol>
                <a:gridCol w="3298763">
                  <a:extLst>
                    <a:ext uri="{9D8B030D-6E8A-4147-A177-3AD203B41FA5}">
                      <a16:colId xmlns:a16="http://schemas.microsoft.com/office/drawing/2014/main" val="389422082"/>
                    </a:ext>
                  </a:extLst>
                </a:gridCol>
                <a:gridCol w="612380">
                  <a:extLst>
                    <a:ext uri="{9D8B030D-6E8A-4147-A177-3AD203B41FA5}">
                      <a16:colId xmlns:a16="http://schemas.microsoft.com/office/drawing/2014/main" val="362973905"/>
                    </a:ext>
                  </a:extLst>
                </a:gridCol>
                <a:gridCol w="1833890">
                  <a:extLst>
                    <a:ext uri="{9D8B030D-6E8A-4147-A177-3AD203B41FA5}">
                      <a16:colId xmlns:a16="http://schemas.microsoft.com/office/drawing/2014/main" val="3051606152"/>
                    </a:ext>
                  </a:extLst>
                </a:gridCol>
              </a:tblGrid>
              <a:tr h="523929">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marL="72000" marR="72000" marT="108000" marB="108000" anchor="ctr">
                    <a:noFill/>
                  </a:tcPr>
                </a:tc>
                <a:tc>
                  <a:txBody>
                    <a:bodyPr/>
                    <a:lstStyle/>
                    <a:p>
                      <a:endParaRPr lang="ja-JP" altLang="en-US" dirty="0">
                        <a:latin typeface="メイリオ" panose="020B0604030504040204" pitchFamily="50" charset="-128"/>
                        <a:ea typeface="メイリオ" panose="020B0604030504040204" pitchFamily="50" charset="-128"/>
                      </a:endParaRPr>
                    </a:p>
                  </a:txBody>
                  <a:tcPr marL="72000" marR="72000" marT="108000" marB="108000" anchor="ctr">
                    <a:noFill/>
                  </a:tcPr>
                </a:tc>
                <a:tc>
                  <a:txBody>
                    <a:bodyPr/>
                    <a:lstStyle/>
                    <a:p>
                      <a:pPr algn="ctr">
                        <a:lnSpc>
                          <a:spcPts val="17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rPr>
                        <a:t>会議で出た意見</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108000" marB="108000" anchor="ctr">
                    <a:lnR w="38100" cap="flat" cmpd="sng" algn="ctr">
                      <a:noFill/>
                      <a:prstDash val="solid"/>
                      <a:round/>
                      <a:headEnd type="none" w="med" len="med"/>
                      <a:tailEnd type="none" w="med" len="med"/>
                    </a:lnR>
                  </a:tcPr>
                </a:tc>
                <a:tc>
                  <a:txBody>
                    <a:bodyPr/>
                    <a:lstStyle/>
                    <a:p>
                      <a:pPr algn="ctr">
                        <a:lnSpc>
                          <a:spcPts val="1700"/>
                        </a:lnSpc>
                        <a:spcAft>
                          <a:spcPts val="0"/>
                        </a:spcAft>
                      </a:pP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108000" marB="10800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noFill/>
                      <a:prstDash val="solid"/>
                      <a:round/>
                      <a:headEnd type="none" w="med" len="med"/>
                      <a:tailEnd type="none" w="med" len="med"/>
                    </a:lnT>
                    <a:noFill/>
                  </a:tcPr>
                </a:tc>
                <a:tc>
                  <a:txBody>
                    <a:bodyPr/>
                    <a:lstStyle/>
                    <a:p>
                      <a:pPr algn="ctr">
                        <a:lnSpc>
                          <a:spcPts val="17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rPr>
                        <a:t>自分や地域の強み、</a:t>
                      </a:r>
                      <a:endParaRPr lang="en-US" altLang="ja-JP" sz="1600" kern="100" dirty="0">
                        <a:solidFill>
                          <a:schemeClr val="tx1"/>
                        </a:solidFill>
                        <a:effectLst/>
                        <a:latin typeface="メイリオ" panose="020B0604030504040204" pitchFamily="50" charset="-128"/>
                        <a:ea typeface="メイリオ" panose="020B0604030504040204" pitchFamily="50" charset="-128"/>
                      </a:endParaRPr>
                    </a:p>
                    <a:p>
                      <a:pPr algn="ctr">
                        <a:lnSpc>
                          <a:spcPts val="17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rPr>
                        <a:t>できること他</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lnSpc>
                          <a:spcPts val="1700"/>
                        </a:lnSpc>
                        <a:spcAft>
                          <a:spcPts val="0"/>
                        </a:spcAft>
                      </a:pP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noFill/>
                      <a:prstDash val="solid"/>
                      <a:round/>
                      <a:headEnd type="none" w="med" len="med"/>
                      <a:tailEnd type="none" w="med" len="med"/>
                    </a:lnT>
                    <a:noFill/>
                  </a:tcPr>
                </a:tc>
                <a:tc>
                  <a:txBody>
                    <a:bodyPr/>
                    <a:lstStyle/>
                    <a:p>
                      <a:pPr algn="ctr">
                        <a:lnSpc>
                          <a:spcPts val="17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rPr>
                        <a:t>目指す姿</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tcPr>
                </a:tc>
                <a:extLst>
                  <a:ext uri="{0D108BD9-81ED-4DB2-BD59-A6C34878D82A}">
                    <a16:rowId xmlns:a16="http://schemas.microsoft.com/office/drawing/2014/main" val="2729674793"/>
                  </a:ext>
                </a:extLst>
              </a:tr>
              <a:tr h="1296176">
                <a:tc>
                  <a:txBody>
                    <a:bodyPr/>
                    <a:lstStyle/>
                    <a:p>
                      <a:pPr algn="ctr"/>
                      <a:r>
                        <a:rPr kumimoji="1" lang="ja-JP" altLang="en-US" dirty="0">
                          <a:latin typeface="メイリオ" panose="020B0604030504040204" pitchFamily="50" charset="-128"/>
                          <a:ea typeface="メイリオ" panose="020B0604030504040204" pitchFamily="50" charset="-128"/>
                        </a:rPr>
                        <a:t>①</a:t>
                      </a:r>
                    </a:p>
                  </a:txBody>
                  <a:tcPr marL="108000" marR="108000" marT="108000" marB="108000" anchor="ctr">
                    <a:noFill/>
                  </a:tcPr>
                </a:tc>
                <a:tc>
                  <a:txBody>
                    <a:bodyPr/>
                    <a:lstStyle/>
                    <a:p>
                      <a:pPr marL="0" lvl="0" indent="0" algn="l">
                        <a:lnSpc>
                          <a:spcPts val="1600"/>
                        </a:lnSpc>
                        <a:spcAft>
                          <a:spcPts val="0"/>
                        </a:spcAft>
                        <a:buFont typeface="+mj-ea"/>
                        <a:buNone/>
                      </a:pPr>
                      <a:endParaRPr lang="ja-JP" sz="16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noFill/>
                  </a:tcPr>
                </a:tc>
                <a:tc>
                  <a:txBody>
                    <a:bodyPr/>
                    <a:lstStyle/>
                    <a:p>
                      <a:pPr marL="173038" indent="-173038" algn="just">
                        <a:lnSpc>
                          <a:spcPts val="1700"/>
                        </a:lnSpc>
                        <a:spcAft>
                          <a:spcPts val="0"/>
                        </a:spcAft>
                      </a:pPr>
                      <a:r>
                        <a:rPr lang="ja-JP" sz="1600" kern="100" dirty="0">
                          <a:effectLst/>
                          <a:latin typeface="メイリオ" panose="020B0604030504040204" pitchFamily="50" charset="-128"/>
                          <a:ea typeface="メイリオ" panose="020B0604030504040204" pitchFamily="50" charset="-128"/>
                        </a:rPr>
                        <a:t>・本人が感じているしんどさを早期からキャッチする仕組みを整備することで強度行動障がいの予防につながる。</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R w="38100" cap="flat" cmpd="sng" algn="ctr">
                      <a:noFill/>
                      <a:prstDash val="solid"/>
                      <a:round/>
                      <a:headEnd type="none" w="med" len="med"/>
                      <a:tailEnd type="none" w="med" len="med"/>
                    </a:lnR>
                  </a:tcPr>
                </a:tc>
                <a:tc>
                  <a:txBody>
                    <a:bodyPr/>
                    <a:lstStyle/>
                    <a:p>
                      <a:pPr algn="just">
                        <a:lnSpc>
                          <a:spcPts val="1700"/>
                        </a:lnSpc>
                        <a:spcAft>
                          <a:spcPts val="0"/>
                        </a:spcAft>
                      </a:pPr>
                      <a:endParaRPr lang="ja-JP" sz="14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noFill/>
                  </a:tcPr>
                </a:tc>
                <a:tc>
                  <a:txBody>
                    <a:bodyPr/>
                    <a:lstStyle/>
                    <a:p>
                      <a:pPr marL="173038" indent="-173038" algn="just">
                        <a:lnSpc>
                          <a:spcPts val="1700"/>
                        </a:lnSpc>
                        <a:spcAft>
                          <a:spcPts val="0"/>
                        </a:spcAft>
                      </a:pPr>
                      <a:r>
                        <a:rPr lang="ja-JP" sz="14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令和元</a:t>
                      </a:r>
                      <a:r>
                        <a:rPr lang="ja-JP" sz="14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年度「児童発達支援センター」を開設</a:t>
                      </a:r>
                      <a:r>
                        <a:rPr lang="ja-JP" altLang="en-US" sz="14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4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700"/>
                        </a:lnSpc>
                        <a:spcAft>
                          <a:spcPts val="0"/>
                        </a:spcAft>
                      </a:pPr>
                      <a:r>
                        <a:rPr lang="ja-JP" sz="14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・就学前の支援体制が手厚い</a:t>
                      </a:r>
                      <a:r>
                        <a:rPr lang="ja-JP" altLang="en-US" sz="14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4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173038" indent="-173038" algn="just">
                        <a:lnSpc>
                          <a:spcPts val="1700"/>
                        </a:lnSpc>
                        <a:spcAft>
                          <a:spcPts val="0"/>
                        </a:spcAft>
                      </a:pPr>
                      <a:r>
                        <a:rPr lang="ja-JP" sz="14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・民生委員が送迎ボランティアをしている。</a:t>
                      </a:r>
                      <a:endParaRPr lang="en-US" altLang="ja-JP" sz="14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just">
                        <a:lnSpc>
                          <a:spcPts val="1700"/>
                        </a:lnSpc>
                        <a:spcAft>
                          <a:spcPts val="0"/>
                        </a:spcAft>
                      </a:pPr>
                      <a:endParaRPr lang="ja-JP" sz="14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noFill/>
                  </a:tcPr>
                </a:tc>
                <a:tc>
                  <a:txBody>
                    <a:bodyPr/>
                    <a:lstStyle/>
                    <a:p>
                      <a:pPr algn="just">
                        <a:lnSpc>
                          <a:spcPts val="1700"/>
                        </a:lnSpc>
                        <a:spcAft>
                          <a:spcPts val="0"/>
                        </a:spcAft>
                      </a:pPr>
                      <a:r>
                        <a:rPr lang="ja-JP" altLang="en-US"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・早期にしんどさを　</a:t>
                      </a:r>
                      <a:endParaRPr lang="en-US" altLang="ja-JP"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700"/>
                        </a:lnSpc>
                        <a:spcAft>
                          <a:spcPts val="0"/>
                        </a:spcAft>
                      </a:pPr>
                      <a:r>
                        <a:rPr lang="ja-JP" altLang="en-US"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キャッチし、支援</a:t>
                      </a:r>
                      <a:endParaRPr lang="en-US" altLang="ja-JP"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700"/>
                        </a:lnSpc>
                        <a:spcAft>
                          <a:spcPts val="0"/>
                        </a:spcAft>
                      </a:pPr>
                      <a:r>
                        <a:rPr lang="ja-JP" altLang="en-US"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につなげる。</a:t>
                      </a:r>
                      <a:endParaRPr lang="en-US" altLang="ja-JP"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extLst>
                  <a:ext uri="{0D108BD9-81ED-4DB2-BD59-A6C34878D82A}">
                    <a16:rowId xmlns:a16="http://schemas.microsoft.com/office/drawing/2014/main" val="2205028350"/>
                  </a:ext>
                </a:extLst>
              </a:tr>
              <a:tr h="1153982">
                <a:tc>
                  <a:txBody>
                    <a:bodyPr/>
                    <a:lstStyle/>
                    <a:p>
                      <a:pPr algn="ctr"/>
                      <a:r>
                        <a:rPr kumimoji="1" lang="ja-JP" altLang="en-US" dirty="0">
                          <a:latin typeface="メイリオ" panose="020B0604030504040204" pitchFamily="50" charset="-128"/>
                          <a:ea typeface="メイリオ" panose="020B0604030504040204" pitchFamily="50" charset="-128"/>
                        </a:rPr>
                        <a:t>②</a:t>
                      </a:r>
                    </a:p>
                  </a:txBody>
                  <a:tcPr marL="108000" marR="108000" marT="108000" marB="108000" anchor="ctr">
                    <a:noFill/>
                  </a:tcPr>
                </a:tc>
                <a:tc>
                  <a:txBody>
                    <a:bodyPr/>
                    <a:lstStyle/>
                    <a:p>
                      <a:pPr marL="0" lvl="0" indent="0" algn="l">
                        <a:lnSpc>
                          <a:spcPts val="1600"/>
                        </a:lnSpc>
                        <a:spcAft>
                          <a:spcPts val="0"/>
                        </a:spcAft>
                        <a:buFont typeface="+mj-ea"/>
                        <a:buNone/>
                      </a:pPr>
                      <a:endParaRPr lang="ja-JP" sz="16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noFill/>
                  </a:tcPr>
                </a:tc>
                <a:tc>
                  <a:txBody>
                    <a:bodyPr/>
                    <a:lstStyle/>
                    <a:p>
                      <a:pPr marL="173038" indent="-173038" algn="just">
                        <a:lnSpc>
                          <a:spcPts val="1700"/>
                        </a:lnSpc>
                        <a:spcAft>
                          <a:spcPts val="0"/>
                        </a:spcAft>
                      </a:pPr>
                      <a:r>
                        <a:rPr lang="ja-JP" sz="1600" kern="100" dirty="0">
                          <a:effectLst/>
                          <a:latin typeface="メイリオ" panose="020B0604030504040204" pitchFamily="50" charset="-128"/>
                          <a:ea typeface="メイリオ" panose="020B0604030504040204" pitchFamily="50" charset="-128"/>
                        </a:rPr>
                        <a:t>・家族への助言、支援がうまくいったと家族が納得できるようなフォローアップの関わり。</a:t>
                      </a:r>
                      <a:endParaRPr lang="ja-JP" sz="1800" kern="100" dirty="0">
                        <a:effectLst/>
                        <a:latin typeface="メイリオ" panose="020B0604030504040204" pitchFamily="50" charset="-128"/>
                        <a:ea typeface="メイリオ" panose="020B0604030504040204" pitchFamily="50" charset="-128"/>
                      </a:endParaRPr>
                    </a:p>
                    <a:p>
                      <a:pPr marL="173038" indent="-173038" algn="just">
                        <a:lnSpc>
                          <a:spcPts val="1700"/>
                        </a:lnSpc>
                        <a:spcAft>
                          <a:spcPts val="0"/>
                        </a:spcAft>
                      </a:pPr>
                      <a:r>
                        <a:rPr lang="ja-JP" sz="1600" kern="100" dirty="0">
                          <a:effectLst/>
                          <a:latin typeface="メイリオ" panose="020B0604030504040204" pitchFamily="50" charset="-128"/>
                          <a:ea typeface="メイリオ" panose="020B0604030504040204" pitchFamily="50" charset="-128"/>
                        </a:rPr>
                        <a:t>・ライフステージを通して関わる役割を</a:t>
                      </a:r>
                      <a:r>
                        <a:rPr lang="ja-JP" altLang="en-US" sz="1600" kern="100" dirty="0">
                          <a:effectLst/>
                          <a:latin typeface="メイリオ" panose="020B0604030504040204" pitchFamily="50" charset="-128"/>
                          <a:ea typeface="メイリオ" panose="020B0604030504040204" pitchFamily="50" charset="-128"/>
                        </a:rPr>
                        <a:t>誰</a:t>
                      </a:r>
                      <a:r>
                        <a:rPr lang="ja-JP" sz="1600" kern="100" dirty="0">
                          <a:effectLst/>
                          <a:latin typeface="メイリオ" panose="020B0604030504040204" pitchFamily="50" charset="-128"/>
                          <a:ea typeface="メイリオ" panose="020B0604030504040204" pitchFamily="50" charset="-128"/>
                        </a:rPr>
                        <a:t>が担うのか。</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R w="38100" cap="flat" cmpd="sng" algn="ctr">
                      <a:noFill/>
                      <a:prstDash val="solid"/>
                      <a:round/>
                      <a:headEnd type="none" w="med" len="med"/>
                      <a:tailEnd type="none" w="med" len="med"/>
                    </a:lnR>
                  </a:tcPr>
                </a:tc>
                <a:tc>
                  <a:txBody>
                    <a:bodyPr/>
                    <a:lstStyle/>
                    <a:p>
                      <a:pPr algn="just">
                        <a:lnSpc>
                          <a:spcPts val="1700"/>
                        </a:lnSpc>
                        <a:spcAft>
                          <a:spcPts val="0"/>
                        </a:spcAft>
                      </a:pPr>
                      <a:endParaRPr lang="ja-JP" sz="14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noFill/>
                  </a:tcPr>
                </a:tc>
                <a:tc>
                  <a:txBody>
                    <a:bodyPr/>
                    <a:lstStyle/>
                    <a:p>
                      <a:pPr marL="173038" indent="-173038" algn="just">
                        <a:lnSpc>
                          <a:spcPts val="1700"/>
                        </a:lnSpc>
                        <a:spcAft>
                          <a:spcPts val="0"/>
                        </a:spcAft>
                        <a:tabLst/>
                      </a:pPr>
                      <a:r>
                        <a:rPr lang="ja-JP" sz="14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・就学前から就学期への支援のつなぎが必要</a:t>
                      </a:r>
                      <a:r>
                        <a:rPr lang="ja-JP" altLang="en-US" sz="14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4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just">
                        <a:lnSpc>
                          <a:spcPts val="1700"/>
                        </a:lnSpc>
                        <a:spcAft>
                          <a:spcPts val="0"/>
                        </a:spcAft>
                      </a:pPr>
                      <a:endParaRPr lang="ja-JP" sz="14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noFill/>
                  </a:tcPr>
                </a:tc>
                <a:tc>
                  <a:txBody>
                    <a:bodyPr/>
                    <a:lstStyle/>
                    <a:p>
                      <a:pPr marL="173038" indent="-173038" algn="just">
                        <a:lnSpc>
                          <a:spcPts val="1700"/>
                        </a:lnSpc>
                        <a:spcAft>
                          <a:spcPts val="0"/>
                        </a:spcAft>
                        <a:tabLst>
                          <a:tab pos="173038" algn="l"/>
                        </a:tabLst>
                      </a:pPr>
                      <a:r>
                        <a:rPr lang="ja-JP" altLang="en-US"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・ライフステージにおける流れをト</a:t>
                      </a:r>
                      <a:r>
                        <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ータルでみる。</a:t>
                      </a: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extLst>
                  <a:ext uri="{0D108BD9-81ED-4DB2-BD59-A6C34878D82A}">
                    <a16:rowId xmlns:a16="http://schemas.microsoft.com/office/drawing/2014/main" val="428013601"/>
                  </a:ext>
                </a:extLst>
              </a:tr>
              <a:tr h="1724978">
                <a:tc>
                  <a:txBody>
                    <a:bodyPr/>
                    <a:lstStyle/>
                    <a:p>
                      <a:pPr algn="ctr"/>
                      <a:r>
                        <a:rPr kumimoji="1" lang="ja-JP" altLang="en-US" dirty="0">
                          <a:latin typeface="メイリオ" panose="020B0604030504040204" pitchFamily="50" charset="-128"/>
                          <a:ea typeface="メイリオ" panose="020B0604030504040204" pitchFamily="50" charset="-128"/>
                        </a:rPr>
                        <a:t>③</a:t>
                      </a:r>
                    </a:p>
                  </a:txBody>
                  <a:tcPr marL="108000" marR="108000" marT="108000" marB="108000" anchor="ctr">
                    <a:noFill/>
                  </a:tcPr>
                </a:tc>
                <a:tc>
                  <a:txBody>
                    <a:bodyPr/>
                    <a:lstStyle/>
                    <a:p>
                      <a:pPr marL="0" lvl="0" indent="0" algn="l">
                        <a:lnSpc>
                          <a:spcPts val="1600"/>
                        </a:lnSpc>
                        <a:spcAft>
                          <a:spcPts val="0"/>
                        </a:spcAft>
                        <a:buFont typeface="+mj-ea"/>
                        <a:buNone/>
                      </a:pPr>
                      <a:endParaRPr lang="ja-JP" sz="16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noFill/>
                  </a:tcPr>
                </a:tc>
                <a:tc>
                  <a:txBody>
                    <a:bodyPr/>
                    <a:lstStyle/>
                    <a:p>
                      <a:pPr algn="just">
                        <a:lnSpc>
                          <a:spcPts val="1700"/>
                        </a:lnSpc>
                        <a:spcAft>
                          <a:spcPts val="0"/>
                        </a:spcAft>
                      </a:pPr>
                      <a:r>
                        <a:rPr lang="ja-JP" sz="1600" kern="100" dirty="0">
                          <a:effectLst/>
                          <a:latin typeface="メイリオ" panose="020B0604030504040204" pitchFamily="50" charset="-128"/>
                          <a:ea typeface="メイリオ" panose="020B0604030504040204" pitchFamily="50" charset="-128"/>
                        </a:rPr>
                        <a:t>・家族の思いを受け止める場が必要。</a:t>
                      </a:r>
                      <a:endParaRPr lang="ja-JP" sz="1800" kern="100" dirty="0">
                        <a:effectLst/>
                        <a:latin typeface="メイリオ" panose="020B0604030504040204" pitchFamily="50" charset="-128"/>
                        <a:ea typeface="メイリオ" panose="020B0604030504040204" pitchFamily="50" charset="-128"/>
                      </a:endParaRPr>
                    </a:p>
                    <a:p>
                      <a:pPr marL="173038" indent="-173038" algn="just">
                        <a:lnSpc>
                          <a:spcPts val="1700"/>
                        </a:lnSpc>
                        <a:spcAft>
                          <a:spcPts val="0"/>
                        </a:spcAft>
                      </a:pPr>
                      <a:r>
                        <a:rPr lang="ja-JP" sz="1600" kern="100" dirty="0">
                          <a:effectLst/>
                          <a:latin typeface="メイリオ" panose="020B0604030504040204" pitchFamily="50" charset="-128"/>
                          <a:ea typeface="メイリオ" panose="020B0604030504040204" pitchFamily="50" charset="-128"/>
                        </a:rPr>
                        <a:t>・児童期からの、レスパイト目的の施設利用や迅速なサービスの決定・調整。</a:t>
                      </a:r>
                      <a:endParaRPr lang="ja-JP" sz="1800" kern="100" dirty="0">
                        <a:effectLst/>
                        <a:latin typeface="メイリオ" panose="020B0604030504040204" pitchFamily="50" charset="-128"/>
                        <a:ea typeface="メイリオ" panose="020B0604030504040204" pitchFamily="50" charset="-128"/>
                      </a:endParaRPr>
                    </a:p>
                    <a:p>
                      <a:pPr marL="173038" indent="-173038" algn="just">
                        <a:lnSpc>
                          <a:spcPts val="1700"/>
                        </a:lnSpc>
                        <a:spcAft>
                          <a:spcPts val="0"/>
                        </a:spcAft>
                      </a:pPr>
                      <a:r>
                        <a:rPr lang="ja-JP" sz="1600" kern="100" dirty="0">
                          <a:effectLst/>
                          <a:latin typeface="メイリオ" panose="020B0604030504040204" pitchFamily="50" charset="-128"/>
                          <a:ea typeface="メイリオ" panose="020B0604030504040204" pitchFamily="50" charset="-128"/>
                        </a:rPr>
                        <a:t>・本人だけでなく介護者である家族を含めてどう支援するか見極める役が必要。相談支援の役割ではないか。</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R w="38100" cap="flat" cmpd="sng" algn="ctr">
                      <a:noFill/>
                      <a:prstDash val="solid"/>
                      <a:round/>
                      <a:headEnd type="none" w="med" len="med"/>
                      <a:tailEnd type="none" w="med" len="med"/>
                    </a:lnR>
                  </a:tcPr>
                </a:tc>
                <a:tc>
                  <a:txBody>
                    <a:bodyPr/>
                    <a:lstStyle/>
                    <a:p>
                      <a:pPr algn="just">
                        <a:lnSpc>
                          <a:spcPts val="1700"/>
                        </a:lnSpc>
                        <a:spcAft>
                          <a:spcPts val="0"/>
                        </a:spcAft>
                      </a:pPr>
                      <a:endParaRPr lang="ja-JP" sz="14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noFill/>
                  </a:tcPr>
                </a:tc>
                <a:tc>
                  <a:txBody>
                    <a:bodyPr/>
                    <a:lstStyle/>
                    <a:p>
                      <a:pPr algn="l">
                        <a:lnSpc>
                          <a:spcPts val="1700"/>
                        </a:lnSpc>
                        <a:spcAft>
                          <a:spcPts val="0"/>
                        </a:spcAft>
                      </a:pPr>
                      <a:r>
                        <a:rPr lang="ja-JP" altLang="en-US"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・基幹相談支援センターや相談支援事</a:t>
                      </a:r>
                      <a:endParaRPr lang="en-US" altLang="ja-JP"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lnSpc>
                          <a:spcPts val="1700"/>
                        </a:lnSpc>
                        <a:spcAft>
                          <a:spcPts val="0"/>
                        </a:spcAft>
                      </a:pPr>
                      <a:r>
                        <a:rPr lang="ja-JP" altLang="en-US"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業所の役割分担ができており、相談</a:t>
                      </a:r>
                      <a:endParaRPr lang="en-US" altLang="ja-JP"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lnSpc>
                          <a:spcPts val="1700"/>
                        </a:lnSpc>
                        <a:spcAft>
                          <a:spcPts val="0"/>
                        </a:spcAft>
                      </a:pPr>
                      <a:r>
                        <a:rPr lang="ja-JP" altLang="en-US"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体制が構造化されている。</a:t>
                      </a:r>
                      <a:endParaRPr lang="en-US" altLang="ja-JP"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lnSpc>
                          <a:spcPts val="1700"/>
                        </a:lnSpc>
                        <a:spcAft>
                          <a:spcPts val="0"/>
                        </a:spcAft>
                      </a:pPr>
                      <a:r>
                        <a:rPr lang="ja-JP" altLang="en-US"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・計画相談のモニタリング等のタイミ</a:t>
                      </a:r>
                      <a:endParaRPr lang="en-US" altLang="ja-JP"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lnSpc>
                          <a:spcPts val="1700"/>
                        </a:lnSpc>
                        <a:spcAft>
                          <a:spcPts val="0"/>
                        </a:spcAft>
                      </a:pPr>
                      <a:r>
                        <a:rPr lang="ja-JP" altLang="en-US"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ングで家族の声を吸い上げられる。</a:t>
                      </a:r>
                      <a:endParaRPr lang="en-US" altLang="ja-JP"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lnSpc>
                          <a:spcPts val="1700"/>
                        </a:lnSpc>
                        <a:spcAft>
                          <a:spcPts val="0"/>
                        </a:spcAft>
                      </a:pPr>
                      <a:r>
                        <a:rPr lang="ja-JP" altLang="en-US"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・市と基幹相談支援センターの連携体</a:t>
                      </a:r>
                      <a:endParaRPr lang="en-US" altLang="ja-JP"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l">
                        <a:lnSpc>
                          <a:spcPts val="1700"/>
                        </a:lnSpc>
                        <a:spcAft>
                          <a:spcPts val="0"/>
                        </a:spcAft>
                      </a:pPr>
                      <a:r>
                        <a:rPr lang="ja-JP" altLang="en-US"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制がある。</a:t>
                      </a:r>
                      <a:endParaRPr lang="ja-JP"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just">
                        <a:lnSpc>
                          <a:spcPts val="1700"/>
                        </a:lnSpc>
                        <a:spcAft>
                          <a:spcPts val="0"/>
                        </a:spcAft>
                      </a:pPr>
                      <a:endParaRPr lang="ja-JP" sz="14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noFill/>
                  </a:tcPr>
                </a:tc>
                <a:tc>
                  <a:txBody>
                    <a:bodyPr/>
                    <a:lstStyle/>
                    <a:p>
                      <a:pPr algn="just">
                        <a:lnSpc>
                          <a:spcPts val="1700"/>
                        </a:lnSpc>
                        <a:spcAft>
                          <a:spcPts val="0"/>
                        </a:spcAft>
                      </a:pPr>
                      <a:r>
                        <a:rPr lang="ja-JP" altLang="en-US"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・相談支援ネット</a:t>
                      </a:r>
                      <a:endParaRPr lang="en-US" altLang="ja-JP"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700"/>
                        </a:lnSpc>
                        <a:spcAft>
                          <a:spcPts val="0"/>
                        </a:spcAft>
                      </a:pPr>
                      <a:r>
                        <a:rPr lang="ja-JP" altLang="en-US"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ワークとの連携し</a:t>
                      </a:r>
                      <a:endParaRPr lang="en-US" altLang="ja-JP"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700"/>
                        </a:lnSpc>
                        <a:spcAft>
                          <a:spcPts val="0"/>
                        </a:spcAft>
                      </a:pPr>
                      <a:r>
                        <a:rPr lang="ja-JP" altLang="en-US"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て、家族の声をス</a:t>
                      </a:r>
                      <a:endParaRPr lang="en-US" altLang="ja-JP"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700"/>
                        </a:lnSpc>
                        <a:spcAft>
                          <a:spcPts val="0"/>
                        </a:spcAft>
                      </a:pPr>
                      <a:r>
                        <a:rPr lang="ja-JP" altLang="en-US"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ムーズに相談に</a:t>
                      </a:r>
                      <a:r>
                        <a:rPr lang="ja-JP" altLang="en-US" sz="1400" u="sng" kern="100" dirty="0" err="1">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つ</a:t>
                      </a:r>
                      <a:endParaRPr lang="en-US" altLang="ja-JP"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700"/>
                        </a:lnSpc>
                        <a:spcAft>
                          <a:spcPts val="0"/>
                        </a:spcAft>
                      </a:pPr>
                      <a:r>
                        <a:rPr lang="ja-JP" altLang="en-US"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なげる。</a:t>
                      </a:r>
                      <a:endParaRPr lang="ja-JP"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extLst>
                  <a:ext uri="{0D108BD9-81ED-4DB2-BD59-A6C34878D82A}">
                    <a16:rowId xmlns:a16="http://schemas.microsoft.com/office/drawing/2014/main" val="4074981385"/>
                  </a:ext>
                </a:extLst>
              </a:tr>
              <a:tr h="773318">
                <a:tc>
                  <a:txBody>
                    <a:bodyPr/>
                    <a:lstStyle/>
                    <a:p>
                      <a:pPr algn="ctr"/>
                      <a:r>
                        <a:rPr kumimoji="1" lang="ja-JP" altLang="en-US" dirty="0">
                          <a:latin typeface="メイリオ" panose="020B0604030504040204" pitchFamily="50" charset="-128"/>
                          <a:ea typeface="メイリオ" panose="020B0604030504040204" pitchFamily="50" charset="-128"/>
                        </a:rPr>
                        <a:t>④</a:t>
                      </a:r>
                    </a:p>
                  </a:txBody>
                  <a:tcPr marL="108000" marR="108000" marT="108000" marB="108000" anchor="ctr">
                    <a:noFill/>
                  </a:tcPr>
                </a:tc>
                <a:tc>
                  <a:txBody>
                    <a:bodyPr/>
                    <a:lstStyle/>
                    <a:p>
                      <a:pPr marL="0" lvl="0" indent="0" algn="l">
                        <a:lnSpc>
                          <a:spcPts val="1600"/>
                        </a:lnSpc>
                        <a:spcAft>
                          <a:spcPts val="0"/>
                        </a:spcAft>
                        <a:buFont typeface="+mj-ea"/>
                        <a:buNone/>
                      </a:pPr>
                      <a:endParaRPr lang="ja-JP" sz="16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noFill/>
                  </a:tcPr>
                </a:tc>
                <a:tc>
                  <a:txBody>
                    <a:bodyPr/>
                    <a:lstStyle/>
                    <a:p>
                      <a:pPr marL="173038" indent="-173038" algn="just">
                        <a:lnSpc>
                          <a:spcPts val="1700"/>
                        </a:lnSpc>
                        <a:spcAft>
                          <a:spcPts val="0"/>
                        </a:spcAft>
                      </a:pPr>
                      <a:r>
                        <a:rPr lang="ja-JP" sz="1600" kern="100" dirty="0">
                          <a:effectLst/>
                          <a:latin typeface="メイリオ" panose="020B0604030504040204" pitchFamily="50" charset="-128"/>
                          <a:ea typeface="メイリオ" panose="020B0604030504040204" pitchFamily="50" charset="-128"/>
                        </a:rPr>
                        <a:t>・障がいについて知識を普及し、支援者と家族・本人の目標がずれることのないような取組みが必要。</a:t>
                      </a:r>
                      <a:endParaRPr 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R w="38100" cap="flat" cmpd="sng" algn="ctr">
                      <a:noFill/>
                      <a:prstDash val="solid"/>
                      <a:round/>
                      <a:headEnd type="none" w="med" len="med"/>
                      <a:tailEnd type="none" w="med" len="med"/>
                    </a:lnR>
                  </a:tcPr>
                </a:tc>
                <a:tc>
                  <a:txBody>
                    <a:bodyPr/>
                    <a:lstStyle/>
                    <a:p>
                      <a:pPr algn="just">
                        <a:lnSpc>
                          <a:spcPts val="1700"/>
                        </a:lnSpc>
                        <a:spcAft>
                          <a:spcPts val="0"/>
                        </a:spcAft>
                      </a:pPr>
                      <a:endParaRPr lang="ja-JP" sz="14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lnB w="38100" cap="flat" cmpd="sng" algn="ctr">
                      <a:noFill/>
                      <a:prstDash val="solid"/>
                      <a:round/>
                      <a:headEnd type="none" w="med" len="med"/>
                      <a:tailEnd type="none" w="med" len="med"/>
                    </a:lnB>
                    <a:noFill/>
                  </a:tcPr>
                </a:tc>
                <a:tc>
                  <a:txBody>
                    <a:bodyPr/>
                    <a:lstStyle/>
                    <a:p>
                      <a:pPr marL="173038" indent="-173038" algn="just">
                        <a:lnSpc>
                          <a:spcPts val="1700"/>
                        </a:lnSpc>
                        <a:spcAft>
                          <a:spcPts val="0"/>
                        </a:spcAft>
                      </a:pPr>
                      <a:r>
                        <a:rPr lang="ja-JP" altLang="en-US"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様々な機会を通じて啓発活動を行っている</a:t>
                      </a:r>
                      <a:r>
                        <a:rPr lang="ja-JP" altLang="en-US"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B w="38100" cap="flat" cmpd="sng" algn="ctr">
                      <a:solidFill>
                        <a:srgbClr val="FF0000"/>
                      </a:solidFill>
                      <a:prstDash val="solid"/>
                      <a:round/>
                      <a:headEnd type="none" w="med" len="med"/>
                      <a:tailEnd type="none" w="med" len="med"/>
                    </a:lnB>
                  </a:tcPr>
                </a:tc>
                <a:tc>
                  <a:txBody>
                    <a:bodyPr/>
                    <a:lstStyle/>
                    <a:p>
                      <a:pPr algn="just">
                        <a:lnSpc>
                          <a:spcPts val="1700"/>
                        </a:lnSpc>
                        <a:spcAft>
                          <a:spcPts val="0"/>
                        </a:spcAft>
                      </a:pPr>
                      <a:endParaRPr lang="ja-JP" sz="14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B w="38100" cap="flat" cmpd="sng" algn="ctr">
                      <a:noFill/>
                      <a:prstDash val="solid"/>
                      <a:round/>
                      <a:headEnd type="none" w="med" len="med"/>
                      <a:tailEnd type="none" w="med" len="med"/>
                    </a:lnB>
                    <a:noFill/>
                  </a:tcPr>
                </a:tc>
                <a:tc>
                  <a:txBody>
                    <a:bodyPr/>
                    <a:lstStyle/>
                    <a:p>
                      <a:pPr algn="just">
                        <a:lnSpc>
                          <a:spcPts val="1700"/>
                        </a:lnSpc>
                        <a:spcAft>
                          <a:spcPts val="0"/>
                        </a:spcAft>
                      </a:pPr>
                      <a:r>
                        <a:rPr lang="ja-JP" altLang="en-US"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・家族、支援者の理</a:t>
                      </a:r>
                      <a:endParaRPr lang="en-US" altLang="ja-JP"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700"/>
                        </a:lnSpc>
                        <a:spcAft>
                          <a:spcPts val="0"/>
                        </a:spcAft>
                      </a:pPr>
                      <a:r>
                        <a:rPr lang="ja-JP" altLang="en-US"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解を広げる。</a:t>
                      </a:r>
                      <a:endParaRPr lang="ja-JP" sz="14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B w="381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3806991656"/>
                  </a:ext>
                </a:extLst>
              </a:tr>
            </a:tbl>
          </a:graphicData>
        </a:graphic>
      </p:graphicFrame>
      <p:sp>
        <p:nvSpPr>
          <p:cNvPr id="5" name="右矢印 4"/>
          <p:cNvSpPr/>
          <p:nvPr/>
        </p:nvSpPr>
        <p:spPr>
          <a:xfrm>
            <a:off x="5593828" y="2419117"/>
            <a:ext cx="416859" cy="277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右矢印 5"/>
          <p:cNvSpPr/>
          <p:nvPr/>
        </p:nvSpPr>
        <p:spPr>
          <a:xfrm>
            <a:off x="9525244" y="2419117"/>
            <a:ext cx="416860" cy="277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 name="スライド番号プレースホルダー 2">
            <a:extLst>
              <a:ext uri="{FF2B5EF4-FFF2-40B4-BE49-F238E27FC236}">
                <a16:creationId xmlns:a16="http://schemas.microsoft.com/office/drawing/2014/main" id="{3DBE1CA3-9AAB-4101-8DC2-313BBF0757A6}"/>
              </a:ext>
            </a:extLst>
          </p:cNvPr>
          <p:cNvSpPr>
            <a:spLocks noGrp="1"/>
          </p:cNvSpPr>
          <p:nvPr>
            <p:ph type="sldNum" sz="quarter" idx="12"/>
          </p:nvPr>
        </p:nvSpPr>
        <p:spPr/>
        <p:txBody>
          <a:bodyPr/>
          <a:lstStyle/>
          <a:p>
            <a:fld id="{00F1EE46-AD38-4A5E-8693-988480611887}" type="slidenum">
              <a:rPr kumimoji="1" lang="ja-JP" altLang="en-US" smtClean="0"/>
              <a:t>24</a:t>
            </a:fld>
            <a:endParaRPr kumimoji="1" lang="ja-JP" altLang="en-US"/>
          </a:p>
        </p:txBody>
      </p:sp>
      <p:sp>
        <p:nvSpPr>
          <p:cNvPr id="7" name="四角形: 角度付き 6">
            <a:extLst>
              <a:ext uri="{FF2B5EF4-FFF2-40B4-BE49-F238E27FC236}">
                <a16:creationId xmlns:a16="http://schemas.microsoft.com/office/drawing/2014/main" id="{0A67D0B5-9460-4E68-A3E2-DF0016D9BC55}"/>
              </a:ext>
            </a:extLst>
          </p:cNvPr>
          <p:cNvSpPr/>
          <p:nvPr/>
        </p:nvSpPr>
        <p:spPr>
          <a:xfrm>
            <a:off x="748339" y="1524000"/>
            <a:ext cx="1188000" cy="667109"/>
          </a:xfrm>
          <a:prstGeom prst="bevel">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lnSpc>
                <a:spcPts val="1400"/>
              </a:lnSpc>
            </a:pPr>
            <a:r>
              <a:rPr lang="ja-JP" altLang="ja-JP" sz="1400" b="1" kern="100" dirty="0">
                <a:solidFill>
                  <a:schemeClr val="tx1"/>
                </a:solidFill>
                <a:latin typeface="メイリオ" panose="020B0604030504040204" pitchFamily="50" charset="-128"/>
                <a:ea typeface="メイリオ" panose="020B0604030504040204" pitchFamily="50" charset="-128"/>
              </a:rPr>
              <a:t>児童期からの支援</a:t>
            </a:r>
            <a:endParaRPr lang="ja-JP" altLang="ja-JP" sz="16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8" name="四角形: 角度付き 7">
            <a:extLst>
              <a:ext uri="{FF2B5EF4-FFF2-40B4-BE49-F238E27FC236}">
                <a16:creationId xmlns:a16="http://schemas.microsoft.com/office/drawing/2014/main" id="{A3D1AC8D-A8AB-48B6-9C26-0F77496E2139}"/>
              </a:ext>
            </a:extLst>
          </p:cNvPr>
          <p:cNvSpPr/>
          <p:nvPr/>
        </p:nvSpPr>
        <p:spPr>
          <a:xfrm>
            <a:off x="748339" y="2865071"/>
            <a:ext cx="1188000" cy="717328"/>
          </a:xfrm>
          <a:prstGeom prst="bevel">
            <a:avLst>
              <a:gd name="adj" fmla="val 8192"/>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lnSpc>
                <a:spcPts val="1400"/>
              </a:lnSpc>
            </a:pPr>
            <a:r>
              <a:rPr lang="ja-JP" altLang="en-US" sz="1400" b="1" kern="100" dirty="0">
                <a:solidFill>
                  <a:schemeClr val="tx1"/>
                </a:solidFill>
                <a:latin typeface="メイリオ" panose="020B0604030504040204" pitchFamily="50" charset="-128"/>
                <a:ea typeface="メイリオ" panose="020B0604030504040204" pitchFamily="50" charset="-128"/>
              </a:rPr>
              <a:t>ライフステージを通しての支援</a:t>
            </a:r>
            <a:endParaRPr lang="ja-JP" altLang="ja-JP" sz="16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9" name="四角形: 角度付き 8">
            <a:extLst>
              <a:ext uri="{FF2B5EF4-FFF2-40B4-BE49-F238E27FC236}">
                <a16:creationId xmlns:a16="http://schemas.microsoft.com/office/drawing/2014/main" id="{7170C992-ED75-4A69-8A48-7AF0A9AE04EC}"/>
              </a:ext>
            </a:extLst>
          </p:cNvPr>
          <p:cNvSpPr/>
          <p:nvPr/>
        </p:nvSpPr>
        <p:spPr>
          <a:xfrm>
            <a:off x="748339" y="4649856"/>
            <a:ext cx="1188000" cy="416209"/>
          </a:xfrm>
          <a:prstGeom prst="bevel">
            <a:avLst/>
          </a:prstGeom>
        </p:spPr>
        <p:style>
          <a:lnRef idx="2">
            <a:schemeClr val="accent4">
              <a:shade val="50000"/>
            </a:schemeClr>
          </a:lnRef>
          <a:fillRef idx="1">
            <a:schemeClr val="accent4"/>
          </a:fillRef>
          <a:effectRef idx="0">
            <a:schemeClr val="accent4"/>
          </a:effectRef>
          <a:fontRef idx="minor">
            <a:schemeClr val="lt1"/>
          </a:fontRef>
        </p:style>
        <p:txBody>
          <a:bodyPr lIns="0" tIns="108000" rIns="0" bIns="0" rtlCol="0" anchor="ctr"/>
          <a:lstStyle/>
          <a:p>
            <a:pPr algn="ctr">
              <a:lnSpc>
                <a:spcPts val="1200"/>
              </a:lnSpc>
            </a:pPr>
            <a:r>
              <a:rPr lang="ja-JP" altLang="en-US" sz="1400" b="1" kern="100" dirty="0">
                <a:solidFill>
                  <a:schemeClr val="tx1"/>
                </a:solidFill>
                <a:latin typeface="メイリオ" panose="020B0604030504040204" pitchFamily="50" charset="-128"/>
                <a:ea typeface="メイリオ" panose="020B0604030504040204" pitchFamily="50" charset="-128"/>
              </a:rPr>
              <a:t>家族支援</a:t>
            </a:r>
            <a:endParaRPr lang="ja-JP" altLang="ja-JP" sz="16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0" name="四角形: 角度付き 9">
            <a:extLst>
              <a:ext uri="{FF2B5EF4-FFF2-40B4-BE49-F238E27FC236}">
                <a16:creationId xmlns:a16="http://schemas.microsoft.com/office/drawing/2014/main" id="{EAB759C7-D8CC-4FBE-ADB1-E8320AD3AA08}"/>
              </a:ext>
            </a:extLst>
          </p:cNvPr>
          <p:cNvSpPr/>
          <p:nvPr/>
        </p:nvSpPr>
        <p:spPr>
          <a:xfrm>
            <a:off x="748339" y="5935579"/>
            <a:ext cx="1188000" cy="603333"/>
          </a:xfrm>
          <a:prstGeom prst="bevel">
            <a:avLst/>
          </a:prstGeom>
        </p:spPr>
        <p:style>
          <a:lnRef idx="2">
            <a:schemeClr val="accent4">
              <a:shade val="50000"/>
            </a:schemeClr>
          </a:lnRef>
          <a:fillRef idx="1">
            <a:schemeClr val="accent4"/>
          </a:fillRef>
          <a:effectRef idx="0">
            <a:schemeClr val="accent4"/>
          </a:effectRef>
          <a:fontRef idx="minor">
            <a:schemeClr val="lt1"/>
          </a:fontRef>
        </p:style>
        <p:txBody>
          <a:bodyPr lIns="0" tIns="36000" rIns="0" bIns="0" rtlCol="0" anchor="ctr"/>
          <a:lstStyle/>
          <a:p>
            <a:pPr algn="ctr">
              <a:lnSpc>
                <a:spcPts val="1400"/>
              </a:lnSpc>
            </a:pPr>
            <a:r>
              <a:rPr lang="ja-JP" altLang="en-US" sz="1400" b="1" kern="100" dirty="0">
                <a:solidFill>
                  <a:schemeClr val="tx1"/>
                </a:solidFill>
                <a:latin typeface="メイリオ" panose="020B0604030504040204" pitchFamily="50" charset="-128"/>
                <a:ea typeface="メイリオ" panose="020B0604030504040204" pitchFamily="50" charset="-128"/>
              </a:rPr>
              <a:t>家族への</a:t>
            </a:r>
            <a:endParaRPr lang="en-US" altLang="ja-JP" sz="1400" b="1" kern="100" dirty="0">
              <a:solidFill>
                <a:schemeClr val="tx1"/>
              </a:solidFill>
              <a:latin typeface="メイリオ" panose="020B0604030504040204" pitchFamily="50" charset="-128"/>
              <a:ea typeface="メイリオ" panose="020B0604030504040204" pitchFamily="50" charset="-128"/>
            </a:endParaRPr>
          </a:p>
          <a:p>
            <a:pPr algn="ctr">
              <a:lnSpc>
                <a:spcPts val="1400"/>
              </a:lnSpc>
            </a:pPr>
            <a:r>
              <a:rPr lang="ja-JP" altLang="en-US" sz="1400" b="1" kern="100" dirty="0">
                <a:solidFill>
                  <a:schemeClr val="tx1"/>
                </a:solidFill>
                <a:latin typeface="メイリオ" panose="020B0604030504040204" pitchFamily="50" charset="-128"/>
                <a:ea typeface="メイリオ" panose="020B0604030504040204" pitchFamily="50" charset="-128"/>
              </a:rPr>
              <a:t>知識の普及啓発</a:t>
            </a:r>
          </a:p>
        </p:txBody>
      </p:sp>
    </p:spTree>
    <p:extLst>
      <p:ext uri="{BB962C8B-B14F-4D97-AF65-F5344CB8AC3E}">
        <p14:creationId xmlns:p14="http://schemas.microsoft.com/office/powerpoint/2010/main" val="24722510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p:cNvGraphicFramePr>
          <p:nvPr>
            <p:extLst>
              <p:ext uri="{D42A27DB-BD31-4B8C-83A1-F6EECF244321}">
                <p14:modId xmlns:p14="http://schemas.microsoft.com/office/powerpoint/2010/main" val="2056884664"/>
              </p:ext>
            </p:extLst>
          </p:nvPr>
        </p:nvGraphicFramePr>
        <p:xfrm>
          <a:off x="397041" y="882020"/>
          <a:ext cx="11397918" cy="5551147"/>
        </p:xfrm>
        <a:graphic>
          <a:graphicData uri="http://schemas.openxmlformats.org/drawingml/2006/table">
            <a:tbl>
              <a:tblPr firstRow="1" bandRow="1">
                <a:tableStyleId>{00A15C55-8517-42AA-B614-E9B94910E393}</a:tableStyleId>
              </a:tblPr>
              <a:tblGrid>
                <a:gridCol w="312853">
                  <a:extLst>
                    <a:ext uri="{9D8B030D-6E8A-4147-A177-3AD203B41FA5}">
                      <a16:colId xmlns:a16="http://schemas.microsoft.com/office/drawing/2014/main" val="2842919877"/>
                    </a:ext>
                  </a:extLst>
                </a:gridCol>
                <a:gridCol w="1411611">
                  <a:extLst>
                    <a:ext uri="{9D8B030D-6E8A-4147-A177-3AD203B41FA5}">
                      <a16:colId xmlns:a16="http://schemas.microsoft.com/office/drawing/2014/main" val="1207811814"/>
                    </a:ext>
                  </a:extLst>
                </a:gridCol>
                <a:gridCol w="3295884">
                  <a:extLst>
                    <a:ext uri="{9D8B030D-6E8A-4147-A177-3AD203B41FA5}">
                      <a16:colId xmlns:a16="http://schemas.microsoft.com/office/drawing/2014/main" val="2758215713"/>
                    </a:ext>
                  </a:extLst>
                </a:gridCol>
                <a:gridCol w="552090">
                  <a:extLst>
                    <a:ext uri="{9D8B030D-6E8A-4147-A177-3AD203B41FA5}">
                      <a16:colId xmlns:a16="http://schemas.microsoft.com/office/drawing/2014/main" val="2091874294"/>
                    </a:ext>
                  </a:extLst>
                </a:gridCol>
                <a:gridCol w="3364302">
                  <a:extLst>
                    <a:ext uri="{9D8B030D-6E8A-4147-A177-3AD203B41FA5}">
                      <a16:colId xmlns:a16="http://schemas.microsoft.com/office/drawing/2014/main" val="389422082"/>
                    </a:ext>
                  </a:extLst>
                </a:gridCol>
                <a:gridCol w="552091">
                  <a:extLst>
                    <a:ext uri="{9D8B030D-6E8A-4147-A177-3AD203B41FA5}">
                      <a16:colId xmlns:a16="http://schemas.microsoft.com/office/drawing/2014/main" val="1231674310"/>
                    </a:ext>
                  </a:extLst>
                </a:gridCol>
                <a:gridCol w="1909087">
                  <a:extLst>
                    <a:ext uri="{9D8B030D-6E8A-4147-A177-3AD203B41FA5}">
                      <a16:colId xmlns:a16="http://schemas.microsoft.com/office/drawing/2014/main" val="3051606152"/>
                    </a:ext>
                  </a:extLst>
                </a:gridCol>
              </a:tblGrid>
              <a:tr h="708369">
                <a:tc>
                  <a:txBody>
                    <a:bodyPr/>
                    <a:lstStyle/>
                    <a:p>
                      <a:endParaRPr kumimoji="1" lang="ja-JP" altLang="en-US" dirty="0">
                        <a:latin typeface="メイリオ" panose="020B0604030504040204" pitchFamily="50" charset="-128"/>
                        <a:ea typeface="メイリオ" panose="020B0604030504040204" pitchFamily="50" charset="-128"/>
                      </a:endParaRPr>
                    </a:p>
                  </a:txBody>
                  <a:tcPr marL="108000" marR="108000" marT="108000" marB="108000" anchor="ctr">
                    <a:noFill/>
                  </a:tcPr>
                </a:tc>
                <a:tc>
                  <a:txBody>
                    <a:bodyPr/>
                    <a:lstStyle/>
                    <a:p>
                      <a:pPr algn="ctr">
                        <a:lnSpc>
                          <a:spcPts val="1600"/>
                        </a:lnSpc>
                        <a:spcAft>
                          <a:spcPts val="0"/>
                        </a:spcAft>
                      </a:pP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oFill/>
                  </a:tcPr>
                </a:tc>
                <a:tc>
                  <a:txBody>
                    <a:bodyPr/>
                    <a:lstStyle/>
                    <a:p>
                      <a:pPr algn="ctr">
                        <a:lnSpc>
                          <a:spcPts val="17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rPr>
                        <a:t>会議で出た意見</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R w="38100" cap="flat" cmpd="sng" algn="ctr">
                      <a:noFill/>
                      <a:prstDash val="solid"/>
                      <a:round/>
                      <a:headEnd type="none" w="med" len="med"/>
                      <a:tailEnd type="none" w="med" len="med"/>
                    </a:lnR>
                  </a:tcPr>
                </a:tc>
                <a:tc>
                  <a:txBody>
                    <a:bodyPr/>
                    <a:lstStyle/>
                    <a:p>
                      <a:pPr algn="ctr">
                        <a:lnSpc>
                          <a:spcPts val="1700"/>
                        </a:lnSpc>
                        <a:spcAft>
                          <a:spcPts val="0"/>
                        </a:spcAft>
                      </a:pP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7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rPr>
                        <a:t>自分や地域の強み、</a:t>
                      </a:r>
                      <a:endParaRPr lang="en-US" altLang="ja-JP" sz="1600" kern="100" dirty="0">
                        <a:solidFill>
                          <a:schemeClr val="tx1"/>
                        </a:solidFill>
                        <a:effectLst/>
                        <a:latin typeface="メイリオ" panose="020B0604030504040204" pitchFamily="50" charset="-128"/>
                        <a:ea typeface="メイリオ" panose="020B0604030504040204" pitchFamily="50" charset="-128"/>
                      </a:endParaRPr>
                    </a:p>
                    <a:p>
                      <a:pPr algn="ctr">
                        <a:lnSpc>
                          <a:spcPts val="17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rPr>
                        <a:t>できること他</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lnSpc>
                          <a:spcPts val="1700"/>
                        </a:lnSpc>
                        <a:spcAft>
                          <a:spcPts val="0"/>
                        </a:spcAft>
                      </a:pP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lnSpc>
                          <a:spcPts val="17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rPr>
                        <a:t>目指す姿</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tcPr>
                </a:tc>
                <a:extLst>
                  <a:ext uri="{0D108BD9-81ED-4DB2-BD59-A6C34878D82A}">
                    <a16:rowId xmlns:a16="http://schemas.microsoft.com/office/drawing/2014/main" val="2729674793"/>
                  </a:ext>
                </a:extLst>
              </a:tr>
              <a:tr h="2366668">
                <a:tc>
                  <a:txBody>
                    <a:bodyPr/>
                    <a:lstStyle/>
                    <a:p>
                      <a:pPr algn="ctr"/>
                      <a:r>
                        <a:rPr kumimoji="1" lang="ja-JP" altLang="en-US" dirty="0">
                          <a:latin typeface="メイリオ" panose="020B0604030504040204" pitchFamily="50" charset="-128"/>
                          <a:ea typeface="メイリオ" panose="020B0604030504040204" pitchFamily="50" charset="-128"/>
                        </a:rPr>
                        <a:t>⑤</a:t>
                      </a:r>
                    </a:p>
                  </a:txBody>
                  <a:tcPr marL="108000" marR="108000" marT="108000" marB="108000" anchor="ctr">
                    <a:noFill/>
                  </a:tcPr>
                </a:tc>
                <a:tc>
                  <a:txBody>
                    <a:bodyPr/>
                    <a:lstStyle/>
                    <a:p>
                      <a:pPr marL="0" lvl="0" indent="0" algn="l">
                        <a:lnSpc>
                          <a:spcPts val="1600"/>
                        </a:lnSpc>
                        <a:spcAft>
                          <a:spcPts val="0"/>
                        </a:spcAft>
                        <a:buFont typeface="+mj-ea"/>
                        <a:buNone/>
                      </a:pP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oFill/>
                  </a:tcPr>
                </a:tc>
                <a:tc>
                  <a:txBody>
                    <a:bodyPr/>
                    <a:lstStyle/>
                    <a:p>
                      <a:pPr marL="85725" indent="-85725" algn="just">
                        <a:lnSpc>
                          <a:spcPts val="17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・受入れ先事業所だけでなく、本人・家族を中心に関係機関や人が多数で支えていく地域連携の仕組みの検討。</a:t>
                      </a:r>
                    </a:p>
                  </a:txBody>
                  <a:tcPr marL="108000" marR="108000" marT="108000" marB="108000" anchor="ctr">
                    <a:lnR w="38100" cap="flat" cmpd="sng" algn="ctr">
                      <a:noFill/>
                      <a:prstDash val="solid"/>
                      <a:round/>
                      <a:headEnd type="none" w="med" len="med"/>
                      <a:tailEnd type="none" w="med" len="med"/>
                    </a:lnR>
                  </a:tcPr>
                </a:tc>
                <a:tc>
                  <a:txBody>
                    <a:bodyPr/>
                    <a:lstStyle/>
                    <a:p>
                      <a:pPr algn="just">
                        <a:lnSpc>
                          <a:spcPts val="1700"/>
                        </a:lnSpc>
                        <a:spcAft>
                          <a:spcPts val="0"/>
                        </a:spcAft>
                      </a:pPr>
                      <a:endParaRPr lang="ja-JP" sz="18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85725" indent="-85725" algn="just">
                        <a:lnSpc>
                          <a:spcPts val="1700"/>
                        </a:lnSpc>
                        <a:spcAft>
                          <a:spcPts val="0"/>
                        </a:spcAft>
                      </a:pPr>
                      <a:r>
                        <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・包括ケアシステム推進総合会議がある。</a:t>
                      </a:r>
                    </a:p>
                    <a:p>
                      <a:pPr marL="85725" indent="-85725" algn="just">
                        <a:lnSpc>
                          <a:spcPts val="1700"/>
                        </a:lnSpc>
                        <a:spcAft>
                          <a:spcPts val="0"/>
                        </a:spcAft>
                      </a:pPr>
                      <a:r>
                        <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・相談支援は計画、委託、基幹</a:t>
                      </a:r>
                      <a:r>
                        <a:rPr lang="en-US"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の三層構造の仕組みがあるが、連携について事業所の意識により動きは異なる。</a:t>
                      </a:r>
                    </a:p>
                    <a:p>
                      <a:pPr marL="85725" indent="-85725" algn="just">
                        <a:lnSpc>
                          <a:spcPts val="1700"/>
                        </a:lnSpc>
                        <a:spcAft>
                          <a:spcPts val="0"/>
                        </a:spcAft>
                      </a:pPr>
                      <a:r>
                        <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・相談支援事業所連絡会があり、ネットワークができている。</a:t>
                      </a:r>
                    </a:p>
                    <a:p>
                      <a:pPr marL="85725" indent="-85725" algn="just">
                        <a:lnSpc>
                          <a:spcPts val="1700"/>
                        </a:lnSpc>
                        <a:spcAft>
                          <a:spcPts val="0"/>
                        </a:spcAft>
                      </a:pPr>
                      <a:r>
                        <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・受入れ事業所</a:t>
                      </a:r>
                      <a:r>
                        <a:rPr lang="ja-JP" altLang="en-US" sz="1600" u="none" strike="noStrik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の支援スキルがある。</a:t>
                      </a:r>
                      <a:endParaRPr lang="ja-JP" sz="1600" u="none" strike="noStrik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just">
                        <a:lnSpc>
                          <a:spcPts val="1700"/>
                        </a:lnSpc>
                        <a:spcAft>
                          <a:spcPts val="0"/>
                        </a:spcAft>
                      </a:pPr>
                      <a:endPar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marL="88900" indent="-88900" algn="just">
                        <a:lnSpc>
                          <a:spcPts val="1700"/>
                        </a:lnSpc>
                        <a:spcAft>
                          <a:spcPts val="0"/>
                        </a:spcAft>
                      </a:pPr>
                      <a:r>
                        <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・バックアップ体制を仕組みとしてつくることが必要。</a:t>
                      </a: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extLst>
                  <a:ext uri="{0D108BD9-81ED-4DB2-BD59-A6C34878D82A}">
                    <a16:rowId xmlns:a16="http://schemas.microsoft.com/office/drawing/2014/main" val="2205028350"/>
                  </a:ext>
                </a:extLst>
              </a:tr>
              <a:tr h="1062123">
                <a:tc>
                  <a:txBody>
                    <a:bodyPr/>
                    <a:lstStyle/>
                    <a:p>
                      <a:pPr algn="ctr"/>
                      <a:r>
                        <a:rPr kumimoji="1" lang="ja-JP" altLang="en-US" dirty="0">
                          <a:latin typeface="メイリオ" panose="020B0604030504040204" pitchFamily="50" charset="-128"/>
                          <a:ea typeface="メイリオ" panose="020B0604030504040204" pitchFamily="50" charset="-128"/>
                        </a:rPr>
                        <a:t>⑥</a:t>
                      </a:r>
                    </a:p>
                  </a:txBody>
                  <a:tcPr marL="108000" marR="108000" marT="108000" marB="108000" anchor="ctr">
                    <a:noFill/>
                  </a:tcPr>
                </a:tc>
                <a:tc>
                  <a:txBody>
                    <a:bodyPr/>
                    <a:lstStyle/>
                    <a:p>
                      <a:pPr marL="0" lvl="0" indent="0" algn="l">
                        <a:lnSpc>
                          <a:spcPts val="1600"/>
                        </a:lnSpc>
                        <a:spcAft>
                          <a:spcPts val="0"/>
                        </a:spcAft>
                        <a:buFont typeface="+mj-ea"/>
                        <a:buNone/>
                      </a:pP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oFill/>
                  </a:tcPr>
                </a:tc>
                <a:tc>
                  <a:txBody>
                    <a:bodyPr/>
                    <a:lstStyle/>
                    <a:p>
                      <a:pPr marL="85725" indent="-85725" algn="just">
                        <a:lnSpc>
                          <a:spcPts val="17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・仕組みを検討する場については、招集は誰がやるのか、明確にしておかないと機能しにくい。</a:t>
                      </a:r>
                    </a:p>
                  </a:txBody>
                  <a:tcPr marL="108000" marR="108000" marT="108000" marB="108000" anchor="ctr">
                    <a:lnR w="38100" cap="flat" cmpd="sng" algn="ctr">
                      <a:noFill/>
                      <a:prstDash val="solid"/>
                      <a:round/>
                      <a:headEnd type="none" w="med" len="med"/>
                      <a:tailEnd type="none" w="med" len="med"/>
                    </a:lnR>
                  </a:tcPr>
                </a:tc>
                <a:tc>
                  <a:txBody>
                    <a:bodyPr/>
                    <a:lstStyle/>
                    <a:p>
                      <a:pPr algn="just">
                        <a:lnSpc>
                          <a:spcPts val="1700"/>
                        </a:lnSpc>
                        <a:spcAft>
                          <a:spcPts val="0"/>
                        </a:spcAft>
                      </a:pPr>
                      <a:endParaRPr lang="ja-JP" sz="18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85725" indent="-85725" algn="just">
                        <a:lnSpc>
                          <a:spcPts val="1700"/>
                        </a:lnSpc>
                        <a:spcAft>
                          <a:spcPts val="0"/>
                        </a:spcAft>
                      </a:pPr>
                      <a:r>
                        <a:rPr lang="ja-JP" altLang="en-US"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地域生活支援の仕組みを検討する場として、自立支援協議会がある。</a:t>
                      </a: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just">
                        <a:lnSpc>
                          <a:spcPts val="1700"/>
                        </a:lnSpc>
                        <a:spcAft>
                          <a:spcPts val="0"/>
                        </a:spcAft>
                      </a:pPr>
                      <a:endPar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just">
                        <a:lnSpc>
                          <a:spcPts val="1700"/>
                        </a:lnSpc>
                        <a:spcAft>
                          <a:spcPts val="0"/>
                        </a:spcAft>
                      </a:pPr>
                      <a:r>
                        <a:rPr lang="ja-JP" altLang="en-US" sz="16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・地域生活支援拠</a:t>
                      </a:r>
                      <a:endParaRPr lang="en-US" altLang="ja-JP" sz="16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700"/>
                        </a:lnSpc>
                        <a:spcAft>
                          <a:spcPts val="0"/>
                        </a:spcAft>
                      </a:pPr>
                      <a:r>
                        <a:rPr lang="ja-JP" altLang="en-US" sz="16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点が協議の場の　</a:t>
                      </a:r>
                      <a:endParaRPr lang="en-US" altLang="ja-JP" sz="16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700"/>
                        </a:lnSpc>
                        <a:spcAft>
                          <a:spcPts val="0"/>
                        </a:spcAft>
                      </a:pPr>
                      <a:r>
                        <a:rPr lang="ja-JP" altLang="en-US" sz="16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キーパーソンと</a:t>
                      </a:r>
                      <a:endParaRPr lang="en-US" altLang="ja-JP" sz="16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700"/>
                        </a:lnSpc>
                        <a:spcAft>
                          <a:spcPts val="0"/>
                        </a:spcAft>
                      </a:pPr>
                      <a:r>
                        <a:rPr lang="ja-JP" altLang="en-US" sz="16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なる。</a:t>
                      </a:r>
                      <a:endParaRPr lang="ja-JP" sz="16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extLst>
                  <a:ext uri="{0D108BD9-81ED-4DB2-BD59-A6C34878D82A}">
                    <a16:rowId xmlns:a16="http://schemas.microsoft.com/office/drawing/2014/main" val="428013601"/>
                  </a:ext>
                </a:extLst>
              </a:tr>
              <a:tr h="1388178">
                <a:tc>
                  <a:txBody>
                    <a:bodyPr/>
                    <a:lstStyle/>
                    <a:p>
                      <a:pPr algn="ctr"/>
                      <a:r>
                        <a:rPr kumimoji="1" lang="ja-JP" altLang="en-US" dirty="0">
                          <a:latin typeface="メイリオ" panose="020B0604030504040204" pitchFamily="50" charset="-128"/>
                          <a:ea typeface="メイリオ" panose="020B0604030504040204" pitchFamily="50" charset="-128"/>
                        </a:rPr>
                        <a:t>⑦</a:t>
                      </a:r>
                    </a:p>
                  </a:txBody>
                  <a:tcPr marL="108000" marR="108000" marT="108000" marB="108000" anchor="ctr">
                    <a:noFill/>
                  </a:tcPr>
                </a:tc>
                <a:tc>
                  <a:txBody>
                    <a:bodyPr/>
                    <a:lstStyle/>
                    <a:p>
                      <a:pPr marL="0" lvl="0" indent="0" algn="l">
                        <a:lnSpc>
                          <a:spcPts val="1600"/>
                        </a:lnSpc>
                        <a:spcAft>
                          <a:spcPts val="0"/>
                        </a:spcAft>
                        <a:buFont typeface="+mj-ea"/>
                        <a:buNone/>
                      </a:pP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oFill/>
                  </a:tcPr>
                </a:tc>
                <a:tc>
                  <a:txBody>
                    <a:bodyPr/>
                    <a:lstStyle/>
                    <a:p>
                      <a:pPr marL="85725" indent="-85725" algn="just">
                        <a:lnSpc>
                          <a:spcPts val="17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・家族と一緒に暮らすだけでなく、地域で暮らすという視点をもつ。</a:t>
                      </a:r>
                    </a:p>
                    <a:p>
                      <a:pPr marL="85725" indent="-85725" algn="just">
                        <a:lnSpc>
                          <a:spcPts val="1700"/>
                        </a:lnSpc>
                        <a:spcAft>
                          <a:spcPts val="0"/>
                        </a:spcAft>
                        <a:tabLst>
                          <a:tab pos="0" algn="l"/>
                        </a:tabLst>
                      </a:pPr>
                      <a:r>
                        <a:rPr 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・本人は、行動障がいがあってもその状態で過ごせる場所（環境）をもつ。</a:t>
                      </a:r>
                    </a:p>
                  </a:txBody>
                  <a:tcPr marL="108000" marR="108000" marT="108000" marB="108000" anchor="ctr">
                    <a:lnR w="38100" cap="flat" cmpd="sng" algn="ctr">
                      <a:noFill/>
                      <a:prstDash val="solid"/>
                      <a:round/>
                      <a:headEnd type="none" w="med" len="med"/>
                      <a:tailEnd type="none" w="med" len="med"/>
                    </a:lnR>
                  </a:tcPr>
                </a:tc>
                <a:tc>
                  <a:txBody>
                    <a:bodyPr/>
                    <a:lstStyle/>
                    <a:p>
                      <a:pPr algn="just">
                        <a:lnSpc>
                          <a:spcPts val="1700"/>
                        </a:lnSpc>
                        <a:spcAft>
                          <a:spcPts val="0"/>
                        </a:spcAft>
                      </a:pPr>
                      <a:endParaRPr lang="ja-JP" sz="18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ts val="1700"/>
                        </a:lnSpc>
                        <a:spcAft>
                          <a:spcPts val="0"/>
                        </a:spcAft>
                      </a:pPr>
                      <a:r>
                        <a:rPr lang="ja-JP" altLang="en-US" sz="16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・地域生活支援拠点の相談機能を活用して、啓発を検討。</a:t>
                      </a:r>
                      <a:endParaRPr lang="en-US" altLang="ja-JP" sz="16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B w="38100" cap="flat" cmpd="sng" algn="ctr">
                      <a:solidFill>
                        <a:srgbClr val="FF0000"/>
                      </a:solidFill>
                      <a:prstDash val="solid"/>
                      <a:round/>
                      <a:headEnd type="none" w="med" len="med"/>
                      <a:tailEnd type="none" w="med" len="med"/>
                    </a:lnB>
                  </a:tcPr>
                </a:tc>
                <a:tc>
                  <a:txBody>
                    <a:bodyPr/>
                    <a:lstStyle/>
                    <a:p>
                      <a:pPr algn="just">
                        <a:lnSpc>
                          <a:spcPts val="1700"/>
                        </a:lnSpc>
                        <a:spcAft>
                          <a:spcPts val="0"/>
                        </a:spcAft>
                      </a:pPr>
                      <a:endPar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indent="-88900" algn="just">
                        <a:lnSpc>
                          <a:spcPts val="1700"/>
                        </a:lnSpc>
                        <a:spcAft>
                          <a:spcPts val="0"/>
                        </a:spcAft>
                        <a:tabLst/>
                      </a:pPr>
                      <a:r>
                        <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・障がいの理解を深める場が必要。</a:t>
                      </a:r>
                    </a:p>
                  </a:txBody>
                  <a:tcPr marL="108000" marR="108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B w="381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4074981385"/>
                  </a:ext>
                </a:extLst>
              </a:tr>
            </a:tbl>
          </a:graphicData>
        </a:graphic>
      </p:graphicFrame>
      <p:sp>
        <p:nvSpPr>
          <p:cNvPr id="5" name="右矢印 4"/>
          <p:cNvSpPr/>
          <p:nvPr/>
        </p:nvSpPr>
        <p:spPr>
          <a:xfrm>
            <a:off x="5420089" y="2439813"/>
            <a:ext cx="416859" cy="277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右矢印 5"/>
          <p:cNvSpPr/>
          <p:nvPr/>
        </p:nvSpPr>
        <p:spPr>
          <a:xfrm>
            <a:off x="9323389" y="2439813"/>
            <a:ext cx="416859" cy="277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 name="タイトル 1"/>
          <p:cNvSpPr>
            <a:spLocks noGrp="1"/>
          </p:cNvSpPr>
          <p:nvPr>
            <p:ph type="title"/>
          </p:nvPr>
        </p:nvSpPr>
        <p:spPr>
          <a:xfrm>
            <a:off x="397040" y="187816"/>
            <a:ext cx="11623163" cy="622059"/>
          </a:xfrm>
        </p:spPr>
        <p:txBody>
          <a:bodyPr>
            <a:noAutofit/>
          </a:bodyPr>
          <a:lstStyle/>
          <a:p>
            <a:r>
              <a:rPr lang="ja-JP" altLang="en-US" sz="2400" dirty="0">
                <a:latin typeface="HG丸ｺﾞｼｯｸM-PRO" panose="020F0600000000000000" pitchFamily="50" charset="-128"/>
                <a:ea typeface="HG丸ｺﾞｼｯｸM-PRO" panose="020F0600000000000000" pitchFamily="50" charset="-128"/>
              </a:rPr>
              <a:t>自分や地域の強み、できることの充実　</a:t>
            </a:r>
            <a:r>
              <a:rPr lang="en-US" altLang="ja-JP" sz="2400" dirty="0">
                <a:latin typeface="HG丸ｺﾞｼｯｸM-PRO" panose="020F0600000000000000" pitchFamily="50" charset="-128"/>
                <a:ea typeface="HG丸ｺﾞｼｯｸM-PRO" panose="020F0600000000000000" pitchFamily="50" charset="-128"/>
              </a:rPr>
              <a:t/>
            </a:r>
            <a:br>
              <a:rPr lang="en-US" altLang="ja-JP" sz="2400" dirty="0">
                <a:latin typeface="HG丸ｺﾞｼｯｸM-PRO" panose="020F0600000000000000" pitchFamily="50" charset="-128"/>
                <a:ea typeface="HG丸ｺﾞｼｯｸM-PRO" panose="020F0600000000000000" pitchFamily="50" charset="-128"/>
              </a:rPr>
            </a:br>
            <a:r>
              <a:rPr lang="ja-JP" altLang="en-US" sz="1800" dirty="0">
                <a:latin typeface="HG丸ｺﾞｼｯｸM-PRO" panose="020F0600000000000000" pitchFamily="50" charset="-128"/>
                <a:ea typeface="HG丸ｺﾞｼｯｸM-PRO" panose="020F0600000000000000" pitchFamily="50" charset="-128"/>
              </a:rPr>
              <a:t>（令和元年度会議で出た意見に加えて、令和</a:t>
            </a:r>
            <a:r>
              <a:rPr lang="en-US" altLang="ja-JP" sz="1800" dirty="0">
                <a:latin typeface="HG丸ｺﾞｼｯｸM-PRO" panose="020F0600000000000000" pitchFamily="50" charset="-128"/>
                <a:ea typeface="HG丸ｺﾞｼｯｸM-PRO" panose="020F0600000000000000" pitchFamily="50" charset="-128"/>
              </a:rPr>
              <a:t>2</a:t>
            </a:r>
            <a:r>
              <a:rPr lang="ja-JP" altLang="en-US" sz="1800" dirty="0">
                <a:latin typeface="HG丸ｺﾞｼｯｸM-PRO" panose="020F0600000000000000" pitchFamily="50" charset="-128"/>
                <a:ea typeface="HG丸ｺﾞｼｯｸM-PRO" panose="020F0600000000000000" pitchFamily="50" charset="-128"/>
              </a:rPr>
              <a:t>年度までの取組みにて、加えて確認した意見（下線部）を追記）</a:t>
            </a:r>
          </a:p>
        </p:txBody>
      </p:sp>
      <p:sp>
        <p:nvSpPr>
          <p:cNvPr id="2" name="スライド番号プレースホルダー 1">
            <a:extLst>
              <a:ext uri="{FF2B5EF4-FFF2-40B4-BE49-F238E27FC236}">
                <a16:creationId xmlns:a16="http://schemas.microsoft.com/office/drawing/2014/main" id="{AAA8FBDA-2911-4336-918F-C2C07FB160B8}"/>
              </a:ext>
            </a:extLst>
          </p:cNvPr>
          <p:cNvSpPr>
            <a:spLocks noGrp="1"/>
          </p:cNvSpPr>
          <p:nvPr>
            <p:ph type="sldNum" sz="quarter" idx="12"/>
          </p:nvPr>
        </p:nvSpPr>
        <p:spPr/>
        <p:txBody>
          <a:bodyPr/>
          <a:lstStyle/>
          <a:p>
            <a:fld id="{00F1EE46-AD38-4A5E-8693-988480611887}" type="slidenum">
              <a:rPr kumimoji="1" lang="ja-JP" altLang="en-US" smtClean="0"/>
              <a:t>25</a:t>
            </a:fld>
            <a:endParaRPr kumimoji="1" lang="ja-JP" altLang="en-US"/>
          </a:p>
        </p:txBody>
      </p:sp>
      <p:sp>
        <p:nvSpPr>
          <p:cNvPr id="8" name="四角形: 角度付き 7">
            <a:extLst>
              <a:ext uri="{FF2B5EF4-FFF2-40B4-BE49-F238E27FC236}">
                <a16:creationId xmlns:a16="http://schemas.microsoft.com/office/drawing/2014/main" id="{013BD7BC-7BEA-4CC6-ADD8-B798A0CAA0FA}"/>
              </a:ext>
            </a:extLst>
          </p:cNvPr>
          <p:cNvSpPr/>
          <p:nvPr/>
        </p:nvSpPr>
        <p:spPr>
          <a:xfrm>
            <a:off x="802205" y="2005263"/>
            <a:ext cx="1191869" cy="1077945"/>
          </a:xfrm>
          <a:prstGeom prst="bevel">
            <a:avLst>
              <a:gd name="adj" fmla="val 10142"/>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lnSpc>
                <a:spcPts val="1400"/>
              </a:lnSpc>
            </a:pPr>
            <a:r>
              <a:rPr lang="ja-JP" altLang="en-US" sz="1400" b="1" kern="100" dirty="0">
                <a:solidFill>
                  <a:schemeClr val="tx1"/>
                </a:solidFill>
                <a:latin typeface="メイリオ" panose="020B0604030504040204" pitchFamily="50" charset="-128"/>
                <a:ea typeface="メイリオ" panose="020B0604030504040204" pitchFamily="50" charset="-128"/>
              </a:rPr>
              <a:t>連携した見守り支援</a:t>
            </a:r>
            <a:endParaRPr lang="en-US" altLang="ja-JP" sz="1400" b="1" kern="100" dirty="0">
              <a:solidFill>
                <a:schemeClr val="tx1"/>
              </a:solidFill>
              <a:latin typeface="メイリオ" panose="020B0604030504040204" pitchFamily="50" charset="-128"/>
              <a:ea typeface="メイリオ" panose="020B0604030504040204" pitchFamily="50" charset="-128"/>
            </a:endParaRPr>
          </a:p>
          <a:p>
            <a:pPr algn="ctr">
              <a:lnSpc>
                <a:spcPts val="1400"/>
              </a:lnSpc>
            </a:pPr>
            <a:r>
              <a:rPr lang="ja-JP" altLang="en-US" sz="1400" b="1" kern="100" dirty="0">
                <a:solidFill>
                  <a:schemeClr val="tx1"/>
                </a:solidFill>
                <a:latin typeface="メイリオ" panose="020B0604030504040204" pitchFamily="50" charset="-128"/>
                <a:ea typeface="メイリオ" panose="020B0604030504040204" pitchFamily="50" charset="-128"/>
              </a:rPr>
              <a:t>システムの</a:t>
            </a:r>
            <a:endParaRPr lang="en-US" altLang="ja-JP" sz="1400" b="1" kern="100" dirty="0">
              <a:solidFill>
                <a:schemeClr val="tx1"/>
              </a:solidFill>
              <a:latin typeface="メイリオ" panose="020B0604030504040204" pitchFamily="50" charset="-128"/>
              <a:ea typeface="メイリオ" panose="020B0604030504040204" pitchFamily="50" charset="-128"/>
            </a:endParaRPr>
          </a:p>
          <a:p>
            <a:pPr algn="ctr">
              <a:lnSpc>
                <a:spcPts val="1400"/>
              </a:lnSpc>
            </a:pPr>
            <a:r>
              <a:rPr lang="ja-JP" altLang="en-US" sz="1400" b="1" kern="100" dirty="0">
                <a:solidFill>
                  <a:schemeClr val="tx1"/>
                </a:solidFill>
                <a:latin typeface="メイリオ" panose="020B0604030504040204" pitchFamily="50" charset="-128"/>
                <a:ea typeface="メイリオ" panose="020B0604030504040204" pitchFamily="50" charset="-128"/>
              </a:rPr>
              <a:t>構築</a:t>
            </a:r>
          </a:p>
        </p:txBody>
      </p:sp>
      <p:sp>
        <p:nvSpPr>
          <p:cNvPr id="9" name="四角形: 角度付き 8">
            <a:extLst>
              <a:ext uri="{FF2B5EF4-FFF2-40B4-BE49-F238E27FC236}">
                <a16:creationId xmlns:a16="http://schemas.microsoft.com/office/drawing/2014/main" id="{E09CF05B-DE09-4B7A-B912-03094F08475E}"/>
              </a:ext>
            </a:extLst>
          </p:cNvPr>
          <p:cNvSpPr/>
          <p:nvPr/>
        </p:nvSpPr>
        <p:spPr>
          <a:xfrm>
            <a:off x="802205" y="5211813"/>
            <a:ext cx="1188000" cy="961550"/>
          </a:xfrm>
          <a:prstGeom prst="bevel">
            <a:avLst>
              <a:gd name="adj" fmla="val 10281"/>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lnSpc>
                <a:spcPts val="1400"/>
              </a:lnSpc>
            </a:pPr>
            <a:r>
              <a:rPr lang="ja-JP" altLang="en-US" sz="1400" b="1" kern="100" dirty="0">
                <a:solidFill>
                  <a:schemeClr val="tx1"/>
                </a:solidFill>
                <a:latin typeface="メイリオ" panose="020B0604030504040204" pitchFamily="50" charset="-128"/>
                <a:ea typeface="メイリオ" panose="020B0604030504040204" pitchFamily="50" charset="-128"/>
              </a:rPr>
              <a:t>地域での生活の形を考える</a:t>
            </a:r>
          </a:p>
        </p:txBody>
      </p:sp>
      <p:sp>
        <p:nvSpPr>
          <p:cNvPr id="10" name="四角形: 角度付き 9">
            <a:extLst>
              <a:ext uri="{FF2B5EF4-FFF2-40B4-BE49-F238E27FC236}">
                <a16:creationId xmlns:a16="http://schemas.microsoft.com/office/drawing/2014/main" id="{582292B1-5254-4C20-BB49-F42D5599C6D4}"/>
              </a:ext>
            </a:extLst>
          </p:cNvPr>
          <p:cNvSpPr/>
          <p:nvPr/>
        </p:nvSpPr>
        <p:spPr>
          <a:xfrm>
            <a:off x="802205" y="4336732"/>
            <a:ext cx="1188000" cy="416209"/>
          </a:xfrm>
          <a:prstGeom prst="bevel">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lnSpc>
                <a:spcPts val="1200"/>
              </a:lnSpc>
            </a:pPr>
            <a:r>
              <a:rPr lang="ja-JP" altLang="en-US" sz="1400" b="1" kern="100" dirty="0">
                <a:solidFill>
                  <a:schemeClr val="tx1"/>
                </a:solidFill>
                <a:latin typeface="メイリオ" panose="020B0604030504040204" pitchFamily="50" charset="-128"/>
                <a:ea typeface="メイリオ" panose="020B0604030504040204" pitchFamily="50" charset="-128"/>
              </a:rPr>
              <a:t>検討の場</a:t>
            </a:r>
            <a:endParaRPr lang="ja-JP" altLang="ja-JP" sz="16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7846033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p:cNvGraphicFramePr>
          <p:nvPr>
            <p:extLst>
              <p:ext uri="{D42A27DB-BD31-4B8C-83A1-F6EECF244321}">
                <p14:modId xmlns:p14="http://schemas.microsoft.com/office/powerpoint/2010/main" val="1179743775"/>
              </p:ext>
            </p:extLst>
          </p:nvPr>
        </p:nvGraphicFramePr>
        <p:xfrm>
          <a:off x="561473" y="1005067"/>
          <a:ext cx="11229473" cy="5683365"/>
        </p:xfrm>
        <a:graphic>
          <a:graphicData uri="http://schemas.openxmlformats.org/drawingml/2006/table">
            <a:tbl>
              <a:tblPr firstRow="1" bandRow="1">
                <a:tableStyleId>{00A15C55-8517-42AA-B614-E9B94910E393}</a:tableStyleId>
              </a:tblPr>
              <a:tblGrid>
                <a:gridCol w="309779">
                  <a:extLst>
                    <a:ext uri="{9D8B030D-6E8A-4147-A177-3AD203B41FA5}">
                      <a16:colId xmlns:a16="http://schemas.microsoft.com/office/drawing/2014/main" val="2842919877"/>
                    </a:ext>
                  </a:extLst>
                </a:gridCol>
                <a:gridCol w="1352055">
                  <a:extLst>
                    <a:ext uri="{9D8B030D-6E8A-4147-A177-3AD203B41FA5}">
                      <a16:colId xmlns:a16="http://schemas.microsoft.com/office/drawing/2014/main" val="1207811814"/>
                    </a:ext>
                  </a:extLst>
                </a:gridCol>
                <a:gridCol w="3332104">
                  <a:extLst>
                    <a:ext uri="{9D8B030D-6E8A-4147-A177-3AD203B41FA5}">
                      <a16:colId xmlns:a16="http://schemas.microsoft.com/office/drawing/2014/main" val="2758215713"/>
                    </a:ext>
                  </a:extLst>
                </a:gridCol>
                <a:gridCol w="534838">
                  <a:extLst>
                    <a:ext uri="{9D8B030D-6E8A-4147-A177-3AD203B41FA5}">
                      <a16:colId xmlns:a16="http://schemas.microsoft.com/office/drawing/2014/main" val="1282507201"/>
                    </a:ext>
                  </a:extLst>
                </a:gridCol>
                <a:gridCol w="3278038">
                  <a:extLst>
                    <a:ext uri="{9D8B030D-6E8A-4147-A177-3AD203B41FA5}">
                      <a16:colId xmlns:a16="http://schemas.microsoft.com/office/drawing/2014/main" val="389422082"/>
                    </a:ext>
                  </a:extLst>
                </a:gridCol>
                <a:gridCol w="483079">
                  <a:extLst>
                    <a:ext uri="{9D8B030D-6E8A-4147-A177-3AD203B41FA5}">
                      <a16:colId xmlns:a16="http://schemas.microsoft.com/office/drawing/2014/main" val="3489978468"/>
                    </a:ext>
                  </a:extLst>
                </a:gridCol>
                <a:gridCol w="1939580">
                  <a:extLst>
                    <a:ext uri="{9D8B030D-6E8A-4147-A177-3AD203B41FA5}">
                      <a16:colId xmlns:a16="http://schemas.microsoft.com/office/drawing/2014/main" val="3051606152"/>
                    </a:ext>
                  </a:extLst>
                </a:gridCol>
              </a:tblGrid>
              <a:tr h="676381">
                <a:tc>
                  <a:txBody>
                    <a:bodyPr/>
                    <a:lstStyle/>
                    <a:p>
                      <a:endParaRPr kumimoji="1" lang="ja-JP" altLang="en-US" dirty="0">
                        <a:latin typeface="メイリオ" panose="020B0604030504040204" pitchFamily="50" charset="-128"/>
                        <a:ea typeface="メイリオ" panose="020B0604030504040204" pitchFamily="50" charset="-128"/>
                      </a:endParaRPr>
                    </a:p>
                  </a:txBody>
                  <a:tcPr marL="72000" marR="72000" marT="108000" marB="108000">
                    <a:noFill/>
                  </a:tcPr>
                </a:tc>
                <a:tc>
                  <a:txBody>
                    <a:bodyPr/>
                    <a:lstStyle/>
                    <a:p>
                      <a:pPr algn="ctr">
                        <a:lnSpc>
                          <a:spcPts val="1600"/>
                        </a:lnSpc>
                        <a:spcAft>
                          <a:spcPts val="0"/>
                        </a:spcAft>
                      </a:pP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108000" marB="108000" anchor="ctr">
                    <a:noFill/>
                  </a:tcPr>
                </a:tc>
                <a:tc>
                  <a:txBody>
                    <a:bodyPr/>
                    <a:lstStyle/>
                    <a:p>
                      <a:pPr algn="ctr">
                        <a:lnSpc>
                          <a:spcPts val="16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rPr>
                        <a:t>会議で出た意見</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108000" marB="108000" anchor="ctr">
                    <a:lnR w="38100" cap="flat" cmpd="sng" algn="ctr">
                      <a:noFill/>
                      <a:prstDash val="solid"/>
                      <a:round/>
                      <a:headEnd type="none" w="med" len="med"/>
                      <a:tailEnd type="none" w="med" len="med"/>
                    </a:lnR>
                  </a:tcPr>
                </a:tc>
                <a:tc>
                  <a:txBody>
                    <a:bodyPr/>
                    <a:lstStyle/>
                    <a:p>
                      <a:pPr algn="ctr">
                        <a:lnSpc>
                          <a:spcPts val="1600"/>
                        </a:lnSpc>
                        <a:spcAft>
                          <a:spcPts val="0"/>
                        </a:spcAft>
                      </a:pP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108000" marB="10800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lnSpc>
                          <a:spcPts val="16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rPr>
                        <a:t>自分や地域の強み、</a:t>
                      </a:r>
                      <a:endParaRPr lang="en-US" altLang="ja-JP" sz="1600" kern="100" dirty="0">
                        <a:solidFill>
                          <a:schemeClr val="tx1"/>
                        </a:solidFill>
                        <a:effectLst/>
                        <a:latin typeface="メイリオ" panose="020B0604030504040204" pitchFamily="50" charset="-128"/>
                        <a:ea typeface="メイリオ" panose="020B0604030504040204" pitchFamily="50" charset="-128"/>
                      </a:endParaRPr>
                    </a:p>
                    <a:p>
                      <a:pPr algn="ctr">
                        <a:lnSpc>
                          <a:spcPts val="16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rPr>
                        <a:t>できること他</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mpd="sng">
                      <a:noFill/>
                    </a:lnB>
                    <a:lnTlToBr w="12700" cmpd="sng">
                      <a:noFill/>
                      <a:prstDash val="solid"/>
                    </a:lnTlToBr>
                    <a:lnBlToTr w="12700" cmpd="sng">
                      <a:noFill/>
                      <a:prstDash val="solid"/>
                    </a:lnBlToTr>
                  </a:tcPr>
                </a:tc>
                <a:tc>
                  <a:txBody>
                    <a:bodyPr/>
                    <a:lstStyle/>
                    <a:p>
                      <a:pPr algn="ctr">
                        <a:lnSpc>
                          <a:spcPts val="1600"/>
                        </a:lnSpc>
                        <a:spcAft>
                          <a:spcPts val="0"/>
                        </a:spcAft>
                      </a:pP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lnSpc>
                          <a:spcPts val="1600"/>
                        </a:lnSpc>
                        <a:spcAft>
                          <a:spcPts val="0"/>
                        </a:spcAft>
                      </a:pPr>
                      <a:r>
                        <a:rPr lang="ja-JP" sz="1600" kern="100" dirty="0">
                          <a:solidFill>
                            <a:schemeClr val="tx1"/>
                          </a:solidFill>
                          <a:effectLst/>
                          <a:latin typeface="メイリオ" panose="020B0604030504040204" pitchFamily="50" charset="-128"/>
                          <a:ea typeface="メイリオ" panose="020B0604030504040204" pitchFamily="50" charset="-128"/>
                        </a:rPr>
                        <a:t>目指す姿</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72000" marR="72000" marT="108000" marB="108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tcPr>
                </a:tc>
                <a:extLst>
                  <a:ext uri="{0D108BD9-81ED-4DB2-BD59-A6C34878D82A}">
                    <a16:rowId xmlns:a16="http://schemas.microsoft.com/office/drawing/2014/main" val="2729674793"/>
                  </a:ext>
                </a:extLst>
              </a:tr>
              <a:tr h="1664149">
                <a:tc>
                  <a:txBody>
                    <a:bodyPr/>
                    <a:lstStyle/>
                    <a:p>
                      <a:pPr algn="ctr"/>
                      <a:r>
                        <a:rPr kumimoji="1" lang="ja-JP" altLang="en-US" dirty="0">
                          <a:latin typeface="メイリオ" panose="020B0604030504040204" pitchFamily="50" charset="-128"/>
                          <a:ea typeface="メイリオ" panose="020B0604030504040204" pitchFamily="50" charset="-128"/>
                        </a:rPr>
                        <a:t>⑧</a:t>
                      </a:r>
                    </a:p>
                  </a:txBody>
                  <a:tcPr marL="108000" marR="108000" marT="144000" marB="144000" anchor="ctr">
                    <a:noFill/>
                  </a:tcPr>
                </a:tc>
                <a:tc>
                  <a:txBody>
                    <a:bodyPr/>
                    <a:lstStyle/>
                    <a:p>
                      <a:pPr marL="0" lvl="0" indent="0" algn="l">
                        <a:lnSpc>
                          <a:spcPts val="1600"/>
                        </a:lnSpc>
                        <a:spcAft>
                          <a:spcPts val="0"/>
                        </a:spcAft>
                        <a:buFont typeface="+mj-ea"/>
                        <a:buNone/>
                      </a:pP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44000" marB="144000" anchor="ctr">
                    <a:noFill/>
                  </a:tcPr>
                </a:tc>
                <a:tc>
                  <a:txBody>
                    <a:bodyPr/>
                    <a:lstStyle/>
                    <a:p>
                      <a:pPr marL="127000" indent="-127000" algn="just">
                        <a:lnSpc>
                          <a:spcPts val="1700"/>
                        </a:lnSpc>
                        <a:spcAft>
                          <a:spcPts val="0"/>
                        </a:spcAft>
                      </a:pPr>
                      <a:r>
                        <a:rPr lang="ja-JP" altLang="ja-JP"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本人の意思決定が難しくても家族の意向だけにならないようにする。</a:t>
                      </a:r>
                      <a:endParaRPr lang="en-US" alt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127000" indent="-127000" algn="just">
                        <a:lnSpc>
                          <a:spcPts val="1700"/>
                        </a:lnSpc>
                        <a:spcAft>
                          <a:spcPts val="0"/>
                        </a:spcAft>
                      </a:pPr>
                      <a:r>
                        <a:rPr lang="ja-JP" altLang="en-US"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相談支援だけが担うのがしんどい</a:t>
                      </a:r>
                      <a:r>
                        <a:rPr lang="ja-JP" altLang="en-US"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が、その一方で、</a:t>
                      </a:r>
                      <a:r>
                        <a:rPr lang="ja-JP" alt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家族支援することで本人と家族のニーズを</a:t>
                      </a:r>
                      <a:r>
                        <a:rPr lang="ja-JP" altLang="en-US"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拾えている。</a:t>
                      </a:r>
                      <a:endParaRPr lang="ja-JP" alt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700"/>
                        </a:lnSpc>
                        <a:spcAft>
                          <a:spcPts val="0"/>
                        </a:spcAft>
                      </a:pPr>
                      <a:r>
                        <a:rPr lang="ja-JP" alt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・本人目線の計画相談。</a:t>
                      </a:r>
                      <a:endParaRPr 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44000" marB="144000" anchor="ctr">
                    <a:lnR w="38100" cap="flat" cmpd="sng" algn="ctr">
                      <a:noFill/>
                      <a:prstDash val="solid"/>
                      <a:round/>
                      <a:headEnd type="none" w="med" len="med"/>
                      <a:tailEnd type="none" w="med" len="med"/>
                    </a:lnR>
                  </a:tcPr>
                </a:tc>
                <a:tc>
                  <a:txBody>
                    <a:bodyPr/>
                    <a:lstStyle/>
                    <a:p>
                      <a:pPr marL="127000" indent="-127000" algn="just">
                        <a:lnSpc>
                          <a:spcPts val="1700"/>
                        </a:lnSpc>
                        <a:spcAft>
                          <a:spcPts val="0"/>
                        </a:spcAft>
                      </a:pPr>
                      <a:endParaRPr lang="ja-JP" sz="18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44000" marB="14400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marL="127000" indent="-127000" algn="just">
                        <a:lnSpc>
                          <a:spcPts val="1700"/>
                        </a:lnSpc>
                        <a:spcAft>
                          <a:spcPts val="0"/>
                        </a:spcAft>
                      </a:pPr>
                      <a:r>
                        <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・相談支援の仕組みとして、基幹</a:t>
                      </a:r>
                      <a:r>
                        <a:rPr lang="en-US"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C</a:t>
                      </a:r>
                      <a:r>
                        <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のバックアップ体制がある。</a:t>
                      </a:r>
                    </a:p>
                    <a:p>
                      <a:pPr marL="127000" indent="-127000" algn="just">
                        <a:lnSpc>
                          <a:spcPts val="1700"/>
                        </a:lnSpc>
                        <a:spcAft>
                          <a:spcPts val="0"/>
                        </a:spcAft>
                      </a:pPr>
                      <a:r>
                        <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・本人が落ち着ける環境での支援を心掛け</a:t>
                      </a:r>
                      <a:r>
                        <a:rPr lang="ja-JP" altLang="en-US"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てい</a:t>
                      </a:r>
                      <a:r>
                        <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る。</a:t>
                      </a:r>
                    </a:p>
                  </a:txBody>
                  <a:tcPr marL="108000" marR="108000" marT="144000" marB="144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tcPr>
                </a:tc>
                <a:tc>
                  <a:txBody>
                    <a:bodyPr/>
                    <a:lstStyle/>
                    <a:p>
                      <a:pPr marL="127000" indent="-127000" algn="just">
                        <a:lnSpc>
                          <a:spcPts val="1700"/>
                        </a:lnSpc>
                        <a:spcAft>
                          <a:spcPts val="0"/>
                        </a:spcAft>
                      </a:pPr>
                      <a:endPar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108000" marR="108000" marT="144000" marB="144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marL="88900" indent="-88900" algn="just">
                        <a:lnSpc>
                          <a:spcPts val="1700"/>
                        </a:lnSpc>
                        <a:spcAft>
                          <a:spcPts val="0"/>
                        </a:spcAft>
                      </a:pPr>
                      <a:r>
                        <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・本人の意思決定の支援のために本人が落ち着ける場が必要。</a:t>
                      </a:r>
                    </a:p>
                  </a:txBody>
                  <a:tcPr marL="108000" marR="108000" marT="144000" marB="144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extLst>
                  <a:ext uri="{0D108BD9-81ED-4DB2-BD59-A6C34878D82A}">
                    <a16:rowId xmlns:a16="http://schemas.microsoft.com/office/drawing/2014/main" val="2193931198"/>
                  </a:ext>
                </a:extLst>
              </a:tr>
              <a:tr h="1387365">
                <a:tc>
                  <a:txBody>
                    <a:bodyPr/>
                    <a:lstStyle/>
                    <a:p>
                      <a:pPr algn="ctr"/>
                      <a:r>
                        <a:rPr kumimoji="1" lang="ja-JP" altLang="en-US" dirty="0">
                          <a:latin typeface="メイリオ" panose="020B0604030504040204" pitchFamily="50" charset="-128"/>
                          <a:ea typeface="メイリオ" panose="020B0604030504040204" pitchFamily="50" charset="-128"/>
                        </a:rPr>
                        <a:t>⑨</a:t>
                      </a:r>
                    </a:p>
                  </a:txBody>
                  <a:tcPr marL="72000" marR="72000" marT="108000" marB="108000" anchor="ctr">
                    <a:noFill/>
                  </a:tcPr>
                </a:tc>
                <a:tc>
                  <a:txBody>
                    <a:bodyPr/>
                    <a:lstStyle/>
                    <a:p>
                      <a:pPr marL="0" lvl="0" indent="0" algn="l">
                        <a:lnSpc>
                          <a:spcPts val="1600"/>
                        </a:lnSpc>
                        <a:spcAft>
                          <a:spcPts val="0"/>
                        </a:spcAft>
                        <a:buFont typeface="+mj-ea"/>
                        <a:buNone/>
                      </a:pP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75" marR="53975" marT="36195" marB="17780" anchor="ctr">
                    <a:noFill/>
                  </a:tcPr>
                </a:tc>
                <a:tc>
                  <a:txBody>
                    <a:bodyPr/>
                    <a:lstStyle/>
                    <a:p>
                      <a:pPr marL="127000" indent="-127000" algn="just">
                        <a:lnSpc>
                          <a:spcPts val="1700"/>
                        </a:lnSpc>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・視覚支援など</a:t>
                      </a:r>
                      <a:r>
                        <a:rPr lang="ja-JP" altLang="en-US"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物</a:t>
                      </a:r>
                      <a:r>
                        <a:rPr lang="ja-JP"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に</a:t>
                      </a:r>
                      <a:r>
                        <a:rPr lang="ja-JP" altLang="en-US"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頼り</a:t>
                      </a:r>
                      <a:r>
                        <a:rPr lang="ja-JP"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がちになっている。人との</a:t>
                      </a:r>
                      <a:r>
                        <a:rPr lang="ja-JP" altLang="en-US"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関わり</a:t>
                      </a:r>
                      <a:r>
                        <a:rPr lang="ja-JP"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を求める人もいる。</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76213" indent="-176213" algn="just">
                        <a:lnSpc>
                          <a:spcPts val="1700"/>
                        </a:lnSpc>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・支援者と本人の相性によるところがある。</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75" marR="53975" marT="36195" marB="17780" anchor="ctr">
                    <a:lnR w="38100" cap="flat" cmpd="sng" algn="ctr">
                      <a:noFill/>
                      <a:prstDash val="solid"/>
                      <a:round/>
                      <a:headEnd type="none" w="med" len="med"/>
                      <a:tailEnd type="none" w="med" len="med"/>
                    </a:lnR>
                  </a:tcPr>
                </a:tc>
                <a:tc>
                  <a:txBody>
                    <a:bodyPr/>
                    <a:lstStyle/>
                    <a:p>
                      <a:pPr algn="just">
                        <a:lnSpc>
                          <a:spcPts val="1700"/>
                        </a:lnSpc>
                        <a:spcAft>
                          <a:spcPts val="0"/>
                        </a:spcAft>
                      </a:pPr>
                      <a:endParaRPr lang="ja-JP" sz="18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75" marR="53975" marT="36195" marB="1778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just">
                        <a:lnSpc>
                          <a:spcPts val="1700"/>
                        </a:lnSpc>
                        <a:spcAft>
                          <a:spcPts val="0"/>
                        </a:spcAft>
                      </a:pPr>
                      <a:r>
                        <a:rPr lang="ja-JP" altLang="en-US" sz="1600" i="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・事業所連絡会等、啓発できる場　</a:t>
                      </a:r>
                      <a:endParaRPr lang="en-US" altLang="ja-JP" sz="1600" i="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700"/>
                        </a:lnSpc>
                        <a:spcAft>
                          <a:spcPts val="0"/>
                        </a:spcAft>
                      </a:pPr>
                      <a:r>
                        <a:rPr lang="ja-JP" altLang="en-US" sz="1600" i="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がある。</a:t>
                      </a:r>
                      <a:endParaRPr lang="ja-JP" sz="1600" i="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75" marR="53975" marT="36195" marB="1778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just">
                        <a:lnSpc>
                          <a:spcPts val="1700"/>
                        </a:lnSpc>
                        <a:spcAft>
                          <a:spcPts val="0"/>
                        </a:spcAft>
                      </a:pPr>
                      <a:endPar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75" marR="53975" marT="36195" marB="1778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just">
                        <a:lnSpc>
                          <a:spcPts val="1700"/>
                        </a:lnSpc>
                        <a:spcAft>
                          <a:spcPts val="0"/>
                        </a:spcAft>
                      </a:pPr>
                      <a:r>
                        <a:rPr lang="ja-JP" altLang="en-US" sz="16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・継続的な研修等で</a:t>
                      </a:r>
                      <a:endParaRPr lang="en-US" altLang="ja-JP" sz="16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700"/>
                        </a:lnSpc>
                        <a:spcAft>
                          <a:spcPts val="0"/>
                        </a:spcAft>
                      </a:pPr>
                      <a:r>
                        <a:rPr lang="ja-JP" altLang="en-US" sz="16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普及活動を行う。</a:t>
                      </a:r>
                      <a:endParaRPr lang="ja-JP" sz="1600" u="sng"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75" marR="53975" marT="36195" marB="1778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extLst>
                  <a:ext uri="{0D108BD9-81ED-4DB2-BD59-A6C34878D82A}">
                    <a16:rowId xmlns:a16="http://schemas.microsoft.com/office/drawing/2014/main" val="2205028350"/>
                  </a:ext>
                </a:extLst>
              </a:tr>
              <a:tr h="1604419">
                <a:tc>
                  <a:txBody>
                    <a:bodyPr/>
                    <a:lstStyle/>
                    <a:p>
                      <a:pPr algn="ctr"/>
                      <a:r>
                        <a:rPr kumimoji="1" lang="ja-JP" altLang="en-US" dirty="0">
                          <a:latin typeface="メイリオ" panose="020B0604030504040204" pitchFamily="50" charset="-128"/>
                          <a:ea typeface="メイリオ" panose="020B0604030504040204" pitchFamily="50" charset="-128"/>
                        </a:rPr>
                        <a:t>⑩</a:t>
                      </a:r>
                    </a:p>
                  </a:txBody>
                  <a:tcPr marL="72000" marR="72000" marT="108000" marB="108000" anchor="ctr">
                    <a:noFill/>
                  </a:tcPr>
                </a:tc>
                <a:tc>
                  <a:txBody>
                    <a:bodyPr/>
                    <a:lstStyle/>
                    <a:p>
                      <a:pPr marL="0" lvl="0" indent="0" algn="l">
                        <a:lnSpc>
                          <a:spcPts val="1600"/>
                        </a:lnSpc>
                        <a:spcAft>
                          <a:spcPts val="0"/>
                        </a:spcAft>
                        <a:buFont typeface="+mj-ea"/>
                        <a:buNone/>
                      </a:pPr>
                      <a:endParaRPr lang="ja-JP" sz="1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75" marR="53975" marT="36195" marB="17780" anchor="ctr">
                    <a:noFill/>
                  </a:tcPr>
                </a:tc>
                <a:tc>
                  <a:txBody>
                    <a:bodyPr/>
                    <a:lstStyle/>
                    <a:p>
                      <a:pPr marL="127000" indent="-127000" algn="just">
                        <a:lnSpc>
                          <a:spcPts val="1700"/>
                        </a:lnSpc>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・家族の見立てと本人の状態像が違うことがある。</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27000" indent="-127000" algn="just">
                        <a:lnSpc>
                          <a:spcPts val="1700"/>
                        </a:lnSpc>
                        <a:spcAft>
                          <a:spcPts val="0"/>
                        </a:spcAft>
                      </a:pPr>
                      <a:r>
                        <a:rPr lang="ja-JP" sz="1600" kern="10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・本人が進級等する中で体制が変わり、状態が不安定になることがないよう、ライフステージを通して本人の見立てや支援方法を共有する。</a:t>
                      </a: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75" marR="53975" marT="36195" marB="17780" anchor="ctr">
                    <a:lnR w="38100" cap="flat" cmpd="sng" algn="ctr">
                      <a:noFill/>
                      <a:prstDash val="solid"/>
                      <a:round/>
                      <a:headEnd type="none" w="med" len="med"/>
                      <a:tailEnd type="none" w="med" len="med"/>
                    </a:lnR>
                  </a:tcPr>
                </a:tc>
                <a:tc>
                  <a:txBody>
                    <a:bodyPr/>
                    <a:lstStyle/>
                    <a:p>
                      <a:pPr marL="635" algn="just">
                        <a:lnSpc>
                          <a:spcPts val="1700"/>
                        </a:lnSpc>
                        <a:spcAft>
                          <a:spcPts val="0"/>
                        </a:spcAft>
                      </a:pPr>
                      <a:endParaRPr lang="ja-JP" sz="1800" u="none"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75" marR="53975" marT="36195" marB="17780" anchor="ctr">
                    <a:lnL w="381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6213" indent="-176213" algn="just">
                        <a:lnSpc>
                          <a:spcPts val="1700"/>
                        </a:lnSpc>
                        <a:spcAft>
                          <a:spcPts val="0"/>
                        </a:spcAft>
                      </a:pPr>
                      <a:r>
                        <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・こういった課題を関係機関が検討する場がある。</a:t>
                      </a:r>
                    </a:p>
                    <a:p>
                      <a:pPr marL="176213" indent="-176213" algn="just">
                        <a:lnSpc>
                          <a:spcPts val="1700"/>
                        </a:lnSpc>
                        <a:spcAft>
                          <a:spcPts val="0"/>
                        </a:spcAft>
                      </a:pPr>
                      <a:r>
                        <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・本人のことを知り、目標をたてて支援している。</a:t>
                      </a:r>
                    </a:p>
                  </a:txBody>
                  <a:tcPr marL="53975" marR="53975" marT="36195" marB="1778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mpd="sng">
                      <a:noFill/>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635" algn="just">
                        <a:lnSpc>
                          <a:spcPts val="1700"/>
                        </a:lnSpc>
                        <a:spcAft>
                          <a:spcPts val="0"/>
                        </a:spcAft>
                      </a:pPr>
                      <a:endPar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3975" marR="53975" marT="36195" marB="1778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6213" indent="-176213" algn="just">
                        <a:lnSpc>
                          <a:spcPts val="1700"/>
                        </a:lnSpc>
                        <a:spcAft>
                          <a:spcPts val="0"/>
                        </a:spcAft>
                      </a:pPr>
                      <a:r>
                        <a:rPr lang="ja-JP" sz="1600" u="none"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・本人や本人が落ち着ける環境などをアセスメントし意思決定や地域生活支援につなげる。</a:t>
                      </a:r>
                    </a:p>
                  </a:txBody>
                  <a:tcPr marL="53975" marR="53975" marT="36195" marB="1778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B w="38100"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428013601"/>
                  </a:ext>
                </a:extLst>
              </a:tr>
            </a:tbl>
          </a:graphicData>
        </a:graphic>
      </p:graphicFrame>
      <p:sp>
        <p:nvSpPr>
          <p:cNvPr id="5" name="右矢印 4"/>
          <p:cNvSpPr/>
          <p:nvPr/>
        </p:nvSpPr>
        <p:spPr>
          <a:xfrm>
            <a:off x="5534508" y="2439004"/>
            <a:ext cx="417600" cy="277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右矢印 5"/>
          <p:cNvSpPr/>
          <p:nvPr/>
        </p:nvSpPr>
        <p:spPr>
          <a:xfrm>
            <a:off x="9391983" y="2439004"/>
            <a:ext cx="417601" cy="277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 name="タイトル 1"/>
          <p:cNvSpPr>
            <a:spLocks noGrp="1"/>
          </p:cNvSpPr>
          <p:nvPr>
            <p:ph type="title"/>
          </p:nvPr>
        </p:nvSpPr>
        <p:spPr>
          <a:xfrm>
            <a:off x="149629" y="189257"/>
            <a:ext cx="11887200" cy="622059"/>
          </a:xfrm>
        </p:spPr>
        <p:txBody>
          <a:bodyPr>
            <a:noAutofit/>
          </a:bodyPr>
          <a:lstStyle/>
          <a:p>
            <a:r>
              <a:rPr lang="ja-JP" altLang="en-US" sz="2400" dirty="0">
                <a:latin typeface="HG丸ｺﾞｼｯｸM-PRO" panose="020F0600000000000000" pitchFamily="50" charset="-128"/>
                <a:ea typeface="HG丸ｺﾞｼｯｸM-PRO" panose="020F0600000000000000" pitchFamily="50" charset="-128"/>
              </a:rPr>
              <a:t>自分や地域の強み、できることの充実　</a:t>
            </a:r>
            <a:r>
              <a:rPr lang="en-US" altLang="ja-JP" sz="2400" dirty="0">
                <a:latin typeface="HG丸ｺﾞｼｯｸM-PRO" panose="020F0600000000000000" pitchFamily="50" charset="-128"/>
                <a:ea typeface="HG丸ｺﾞｼｯｸM-PRO" panose="020F0600000000000000" pitchFamily="50" charset="-128"/>
              </a:rPr>
              <a:t/>
            </a:r>
            <a:br>
              <a:rPr lang="en-US" altLang="ja-JP" sz="2400" dirty="0">
                <a:latin typeface="HG丸ｺﾞｼｯｸM-PRO" panose="020F0600000000000000" pitchFamily="50" charset="-128"/>
                <a:ea typeface="HG丸ｺﾞｼｯｸM-PRO" panose="020F0600000000000000" pitchFamily="50" charset="-128"/>
              </a:rPr>
            </a:br>
            <a:r>
              <a:rPr lang="ja-JP" altLang="en-US" sz="1800" dirty="0">
                <a:latin typeface="HG丸ｺﾞｼｯｸM-PRO" panose="020F0600000000000000" pitchFamily="50" charset="-128"/>
                <a:ea typeface="HG丸ｺﾞｼｯｸM-PRO" panose="020F0600000000000000" pitchFamily="50" charset="-128"/>
              </a:rPr>
              <a:t>（令和元年度会議で出た意見に加えて、令和</a:t>
            </a:r>
            <a:r>
              <a:rPr lang="en-US" altLang="ja-JP" sz="1800" dirty="0">
                <a:latin typeface="HG丸ｺﾞｼｯｸM-PRO" panose="020F0600000000000000" pitchFamily="50" charset="-128"/>
                <a:ea typeface="HG丸ｺﾞｼｯｸM-PRO" panose="020F0600000000000000" pitchFamily="50" charset="-128"/>
              </a:rPr>
              <a:t>2</a:t>
            </a:r>
            <a:r>
              <a:rPr lang="ja-JP" altLang="en-US" sz="1800" dirty="0">
                <a:latin typeface="HG丸ｺﾞｼｯｸM-PRO" panose="020F0600000000000000" pitchFamily="50" charset="-128"/>
                <a:ea typeface="HG丸ｺﾞｼｯｸM-PRO" panose="020F0600000000000000" pitchFamily="50" charset="-128"/>
              </a:rPr>
              <a:t>年度までの取組みにて、加えて確認した意見（下線部）を追記）</a:t>
            </a:r>
          </a:p>
        </p:txBody>
      </p:sp>
      <p:sp>
        <p:nvSpPr>
          <p:cNvPr id="2" name="スライド番号プレースホルダー 1">
            <a:extLst>
              <a:ext uri="{FF2B5EF4-FFF2-40B4-BE49-F238E27FC236}">
                <a16:creationId xmlns:a16="http://schemas.microsoft.com/office/drawing/2014/main" id="{4532A6A1-1EF1-4835-938F-ACBB44B659B9}"/>
              </a:ext>
            </a:extLst>
          </p:cNvPr>
          <p:cNvSpPr>
            <a:spLocks noGrp="1"/>
          </p:cNvSpPr>
          <p:nvPr>
            <p:ph type="sldNum" sz="quarter" idx="12"/>
          </p:nvPr>
        </p:nvSpPr>
        <p:spPr/>
        <p:txBody>
          <a:bodyPr/>
          <a:lstStyle/>
          <a:p>
            <a:fld id="{00F1EE46-AD38-4A5E-8693-988480611887}" type="slidenum">
              <a:rPr kumimoji="1" lang="ja-JP" altLang="en-US" smtClean="0"/>
              <a:t>26</a:t>
            </a:fld>
            <a:endParaRPr kumimoji="1" lang="ja-JP" altLang="en-US"/>
          </a:p>
        </p:txBody>
      </p:sp>
      <p:sp>
        <p:nvSpPr>
          <p:cNvPr id="8" name="四角形: 角度付き 7">
            <a:extLst>
              <a:ext uri="{FF2B5EF4-FFF2-40B4-BE49-F238E27FC236}">
                <a16:creationId xmlns:a16="http://schemas.microsoft.com/office/drawing/2014/main" id="{824A33AF-A74E-4E2F-8E9D-03F06054545C}"/>
              </a:ext>
            </a:extLst>
          </p:cNvPr>
          <p:cNvSpPr/>
          <p:nvPr/>
        </p:nvSpPr>
        <p:spPr>
          <a:xfrm>
            <a:off x="883145" y="5426869"/>
            <a:ext cx="1188000" cy="416209"/>
          </a:xfrm>
          <a:prstGeom prst="bevel">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lnSpc>
                <a:spcPts val="1200"/>
              </a:lnSpc>
            </a:pPr>
            <a:r>
              <a:rPr lang="ja-JP" altLang="ja-JP" sz="1400" b="1"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見立ての共有</a:t>
            </a:r>
            <a:endParaRPr lang="ja-JP" altLang="ja-JP" sz="14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9" name="四角形: 角度付き 8">
            <a:extLst>
              <a:ext uri="{FF2B5EF4-FFF2-40B4-BE49-F238E27FC236}">
                <a16:creationId xmlns:a16="http://schemas.microsoft.com/office/drawing/2014/main" id="{1B7B630F-9A24-406C-B0A3-E5D0A03699E0}"/>
              </a:ext>
            </a:extLst>
          </p:cNvPr>
          <p:cNvSpPr/>
          <p:nvPr/>
        </p:nvSpPr>
        <p:spPr>
          <a:xfrm>
            <a:off x="902585" y="2297310"/>
            <a:ext cx="1188000" cy="416209"/>
          </a:xfrm>
          <a:prstGeom prst="bevel">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lnSpc>
                <a:spcPts val="1200"/>
              </a:lnSpc>
            </a:pPr>
            <a:r>
              <a:rPr lang="ja-JP" altLang="ja-JP" sz="1400" b="1"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意思決定支援</a:t>
            </a:r>
            <a:endParaRPr lang="ja-JP" altLang="ja-JP" sz="14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0" name="四角形: 角度付き 9">
            <a:extLst>
              <a:ext uri="{FF2B5EF4-FFF2-40B4-BE49-F238E27FC236}">
                <a16:creationId xmlns:a16="http://schemas.microsoft.com/office/drawing/2014/main" id="{1083A72A-C983-4F89-B4BD-1564A55184AF}"/>
              </a:ext>
            </a:extLst>
          </p:cNvPr>
          <p:cNvSpPr/>
          <p:nvPr/>
        </p:nvSpPr>
        <p:spPr>
          <a:xfrm>
            <a:off x="883145" y="3738800"/>
            <a:ext cx="1188000" cy="684000"/>
          </a:xfrm>
          <a:prstGeom prst="bevel">
            <a:avLst>
              <a:gd name="adj" fmla="val 5906"/>
            </a:avLst>
          </a:prstGeom>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pPr algn="ctr">
              <a:lnSpc>
                <a:spcPts val="1400"/>
              </a:lnSpc>
            </a:pPr>
            <a:r>
              <a:rPr lang="ja-JP" altLang="ja-JP" sz="1400" b="1" kern="100" dirty="0">
                <a:solidFill>
                  <a:srgbClr val="000000"/>
                </a:solidFill>
                <a:latin typeface="ＭＳ Ｐゴシック" panose="020B0600070205080204" pitchFamily="50" charset="-128"/>
                <a:ea typeface="ＭＳ Ｐゴシック" panose="020B0600070205080204" pitchFamily="50" charset="-128"/>
                <a:cs typeface="Times New Roman" panose="02020603050405020304" pitchFamily="18" charset="0"/>
              </a:rPr>
              <a:t>構造化など専門的支援の有効活用</a:t>
            </a:r>
            <a:endParaRPr lang="ja-JP"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Tree>
    <p:extLst>
      <p:ext uri="{BB962C8B-B14F-4D97-AF65-F5344CB8AC3E}">
        <p14:creationId xmlns:p14="http://schemas.microsoft.com/office/powerpoint/2010/main" val="2789491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39534" y="136526"/>
            <a:ext cx="10515600" cy="565604"/>
          </a:xfrm>
        </p:spPr>
        <p:txBody>
          <a:bodyPr>
            <a:normAutofit/>
          </a:bodyPr>
          <a:lstStyle/>
          <a:p>
            <a:r>
              <a:rPr lang="ja-JP" altLang="en-US" sz="2400" dirty="0">
                <a:latin typeface="+mn-ea"/>
                <a:ea typeface="+mn-ea"/>
              </a:rPr>
              <a:t>９</a:t>
            </a:r>
            <a:r>
              <a:rPr kumimoji="1" lang="en-US" altLang="ja-JP" sz="2400" dirty="0">
                <a:latin typeface="+mn-ea"/>
                <a:ea typeface="+mn-ea"/>
              </a:rPr>
              <a:t>.</a:t>
            </a:r>
            <a:r>
              <a:rPr lang="ja-JP" altLang="en-US" sz="2400" dirty="0">
                <a:latin typeface="+mn-ea"/>
                <a:ea typeface="+mn-ea"/>
              </a:rPr>
              <a:t>令和元年度及び令和２年度の活動の総括</a:t>
            </a:r>
            <a:endParaRPr kumimoji="1" lang="ja-JP" altLang="en-US" sz="2400" dirty="0">
              <a:latin typeface="+mn-ea"/>
              <a:ea typeface="+mn-ea"/>
            </a:endParaRPr>
          </a:p>
        </p:txBody>
      </p:sp>
      <p:sp>
        <p:nvSpPr>
          <p:cNvPr id="4" name="スライド番号プレースホルダー 3"/>
          <p:cNvSpPr>
            <a:spLocks noGrp="1"/>
          </p:cNvSpPr>
          <p:nvPr>
            <p:ph type="sldNum" sz="quarter" idx="12"/>
          </p:nvPr>
        </p:nvSpPr>
        <p:spPr/>
        <p:txBody>
          <a:bodyPr/>
          <a:lstStyle/>
          <a:p>
            <a:fld id="{97FBB0FB-213D-454E-A9D7-3F4F4199152C}" type="slidenum">
              <a:rPr kumimoji="1" lang="ja-JP" altLang="en-US" smtClean="0"/>
              <a:t>27</a:t>
            </a:fld>
            <a:endParaRPr kumimoji="1" lang="ja-JP" altLang="en-US"/>
          </a:p>
        </p:txBody>
      </p:sp>
      <p:sp>
        <p:nvSpPr>
          <p:cNvPr id="5" name="角丸四角形 4"/>
          <p:cNvSpPr/>
          <p:nvPr/>
        </p:nvSpPr>
        <p:spPr>
          <a:xfrm>
            <a:off x="838198" y="712561"/>
            <a:ext cx="10118271" cy="6008914"/>
          </a:xfrm>
          <a:prstGeom prst="roundRect">
            <a:avLst>
              <a:gd name="adj" fmla="val 9143"/>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114300" cmpd="dbl"/>
        </p:spPr>
        <p:style>
          <a:lnRef idx="1">
            <a:schemeClr val="accent4"/>
          </a:lnRef>
          <a:fillRef idx="2">
            <a:schemeClr val="accent4"/>
          </a:fillRef>
          <a:effectRef idx="1">
            <a:schemeClr val="accent4"/>
          </a:effectRef>
          <a:fontRef idx="minor">
            <a:schemeClr val="dk1"/>
          </a:fontRef>
        </p:style>
        <p:txBody>
          <a:bodyPr lIns="216000" tIns="108000" rIns="216000" bIns="108000" rtlCol="0" anchor="t" anchorCtr="0"/>
          <a:lstStyle/>
          <a:p>
            <a:r>
              <a:rPr kumimoji="1" lang="ja-JP" altLang="en-US" sz="2000" dirty="0">
                <a:latin typeface="+mn-ea"/>
              </a:rPr>
              <a:t>１．有効だった取組み</a:t>
            </a:r>
            <a:endParaRPr kumimoji="1" lang="en-US" altLang="ja-JP" sz="2000" b="1" dirty="0">
              <a:latin typeface="+mn-ea"/>
            </a:endParaRPr>
          </a:p>
          <a:p>
            <a:r>
              <a:rPr kumimoji="1" lang="ja-JP" altLang="en-US" sz="2000" b="1" dirty="0">
                <a:solidFill>
                  <a:schemeClr val="accent5">
                    <a:lumMod val="75000"/>
                  </a:schemeClr>
                </a:solidFill>
                <a:latin typeface="+mn-ea"/>
              </a:rPr>
              <a:t>　〇モデル事業において整理</a:t>
            </a:r>
            <a:r>
              <a:rPr lang="ja-JP" altLang="en-US" sz="2000" b="1" dirty="0">
                <a:solidFill>
                  <a:schemeClr val="accent5">
                    <a:lumMod val="75000"/>
                  </a:schemeClr>
                </a:solidFill>
                <a:latin typeface="+mn-ea"/>
              </a:rPr>
              <a:t>した課題を</a:t>
            </a:r>
            <a:r>
              <a:rPr kumimoji="1" lang="ja-JP" altLang="en-US" sz="2000" b="1" dirty="0">
                <a:solidFill>
                  <a:schemeClr val="accent5">
                    <a:lumMod val="75000"/>
                  </a:schemeClr>
                </a:solidFill>
                <a:latin typeface="+mn-ea"/>
              </a:rPr>
              <a:t>踏まえながら、市独自で</a:t>
            </a:r>
            <a:r>
              <a:rPr lang="ja-JP" altLang="en-US" sz="2000" b="1" dirty="0">
                <a:solidFill>
                  <a:schemeClr val="accent5">
                    <a:lumMod val="75000"/>
                  </a:schemeClr>
                </a:solidFill>
                <a:latin typeface="+mn-ea"/>
              </a:rPr>
              <a:t>地域課題検討部</a:t>
            </a:r>
            <a:endParaRPr lang="en-US" altLang="ja-JP" sz="2000" b="1" dirty="0">
              <a:solidFill>
                <a:schemeClr val="accent5">
                  <a:lumMod val="75000"/>
                </a:schemeClr>
              </a:solidFill>
              <a:latin typeface="+mn-ea"/>
            </a:endParaRPr>
          </a:p>
          <a:p>
            <a:r>
              <a:rPr lang="ja-JP" altLang="en-US" sz="2000" b="1" dirty="0">
                <a:solidFill>
                  <a:schemeClr val="accent5">
                    <a:lumMod val="75000"/>
                  </a:schemeClr>
                </a:solidFill>
                <a:latin typeface="+mn-ea"/>
              </a:rPr>
              <a:t>　　会を設置し、支援体制の検討を開始できた。強みを生かし、課題を検討した　　</a:t>
            </a:r>
            <a:endParaRPr lang="en-US" altLang="ja-JP" sz="2000" b="1" dirty="0">
              <a:solidFill>
                <a:schemeClr val="accent5">
                  <a:lumMod val="75000"/>
                </a:schemeClr>
              </a:solidFill>
              <a:latin typeface="+mn-ea"/>
            </a:endParaRPr>
          </a:p>
          <a:p>
            <a:r>
              <a:rPr lang="ja-JP" altLang="en-US" sz="2000" b="1" dirty="0">
                <a:solidFill>
                  <a:schemeClr val="accent5">
                    <a:lumMod val="75000"/>
                  </a:schemeClr>
                </a:solidFill>
                <a:latin typeface="+mn-ea"/>
              </a:rPr>
              <a:t>　　結果、既存の資源を見直して、体制整備へとつなげることができた。</a:t>
            </a:r>
            <a:endParaRPr lang="en-US" altLang="ja-JP" sz="2000" b="1" dirty="0">
              <a:solidFill>
                <a:schemeClr val="accent5">
                  <a:lumMod val="75000"/>
                </a:schemeClr>
              </a:solidFill>
              <a:latin typeface="+mn-ea"/>
            </a:endParaRPr>
          </a:p>
          <a:p>
            <a:endParaRPr kumimoji="1" lang="en-US" altLang="ja-JP" sz="2000" dirty="0">
              <a:solidFill>
                <a:schemeClr val="accent5">
                  <a:lumMod val="75000"/>
                </a:schemeClr>
              </a:solidFill>
              <a:latin typeface="+mn-ea"/>
            </a:endParaRPr>
          </a:p>
          <a:p>
            <a:r>
              <a:rPr lang="ja-JP" altLang="en-US" sz="2000" dirty="0">
                <a:latin typeface="+mn-ea"/>
              </a:rPr>
              <a:t>２．現状では不十分であり、今後必要な取組み</a:t>
            </a:r>
            <a:endParaRPr kumimoji="1" lang="en-US" altLang="ja-JP" sz="2000" dirty="0">
              <a:latin typeface="+mn-ea"/>
            </a:endParaRPr>
          </a:p>
          <a:p>
            <a:r>
              <a:rPr lang="ja-JP" altLang="en-US" sz="2000" b="1" dirty="0">
                <a:solidFill>
                  <a:schemeClr val="accent5">
                    <a:lumMod val="75000"/>
                  </a:schemeClr>
                </a:solidFill>
                <a:latin typeface="+mn-ea"/>
              </a:rPr>
              <a:t>　〇幅広い家族のバックアップの仕組みづくり</a:t>
            </a:r>
            <a:endParaRPr lang="en-US" altLang="ja-JP" sz="2000" b="1" dirty="0">
              <a:solidFill>
                <a:schemeClr val="accent5">
                  <a:lumMod val="75000"/>
                </a:schemeClr>
              </a:solidFill>
              <a:latin typeface="+mn-ea"/>
            </a:endParaRPr>
          </a:p>
          <a:p>
            <a:r>
              <a:rPr lang="ja-JP" altLang="en-US" sz="2000" b="1" dirty="0">
                <a:solidFill>
                  <a:schemeClr val="accent5">
                    <a:lumMod val="75000"/>
                  </a:schemeClr>
                </a:solidFill>
                <a:latin typeface="+mn-ea"/>
              </a:rPr>
              <a:t>　〇本人主体の支援を組み立てるキーパーソン、幅広い支援者の育成</a:t>
            </a:r>
            <a:endParaRPr lang="en-US" altLang="ja-JP" sz="2000" b="1" dirty="0">
              <a:solidFill>
                <a:schemeClr val="accent5">
                  <a:lumMod val="75000"/>
                </a:schemeClr>
              </a:solidFill>
              <a:latin typeface="+mn-ea"/>
            </a:endParaRPr>
          </a:p>
          <a:p>
            <a:r>
              <a:rPr lang="ja-JP" altLang="en-US" sz="2000" b="1" dirty="0">
                <a:solidFill>
                  <a:schemeClr val="accent5">
                    <a:lumMod val="75000"/>
                  </a:schemeClr>
                </a:solidFill>
                <a:latin typeface="+mn-ea"/>
              </a:rPr>
              <a:t>　〇医療機関との連携の整理</a:t>
            </a:r>
            <a:endParaRPr lang="en-US" altLang="ja-JP" sz="2000" b="1" dirty="0">
              <a:solidFill>
                <a:schemeClr val="accent5">
                  <a:lumMod val="75000"/>
                </a:schemeClr>
              </a:solidFill>
              <a:latin typeface="+mn-ea"/>
            </a:endParaRPr>
          </a:p>
          <a:p>
            <a:r>
              <a:rPr lang="ja-JP" altLang="en-US" sz="2000" b="1" dirty="0">
                <a:solidFill>
                  <a:schemeClr val="accent5">
                    <a:lumMod val="75000"/>
                  </a:schemeClr>
                </a:solidFill>
                <a:latin typeface="+mn-ea"/>
              </a:rPr>
              <a:t>　　　　　　　　　　→具体的な体制づくりを進めていくことが必要</a:t>
            </a:r>
            <a:endParaRPr lang="en-US" altLang="ja-JP" sz="2000" dirty="0">
              <a:latin typeface="+mn-ea"/>
            </a:endParaRPr>
          </a:p>
          <a:p>
            <a:endParaRPr lang="en-US" altLang="ja-JP" sz="2000" dirty="0">
              <a:latin typeface="+mn-ea"/>
            </a:endParaRPr>
          </a:p>
          <a:p>
            <a:r>
              <a:rPr lang="ja-JP" altLang="en-US" sz="2000" dirty="0">
                <a:latin typeface="+mn-ea"/>
              </a:rPr>
              <a:t>３．今後の展開</a:t>
            </a:r>
            <a:endParaRPr kumimoji="1" lang="en-US" altLang="ja-JP" sz="2000" b="1" dirty="0">
              <a:solidFill>
                <a:schemeClr val="accent5">
                  <a:lumMod val="75000"/>
                </a:schemeClr>
              </a:solidFill>
              <a:latin typeface="+mn-ea"/>
            </a:endParaRPr>
          </a:p>
          <a:p>
            <a:r>
              <a:rPr lang="ja-JP" altLang="en-US" sz="2000" b="1" dirty="0">
                <a:solidFill>
                  <a:schemeClr val="accent1">
                    <a:lumMod val="50000"/>
                  </a:schemeClr>
                </a:solidFill>
                <a:latin typeface="+mn-ea"/>
              </a:rPr>
              <a:t>　〇</a:t>
            </a:r>
            <a:r>
              <a:rPr lang="ja-JP" altLang="ja-JP" sz="2000" b="1" dirty="0">
                <a:solidFill>
                  <a:schemeClr val="accent1">
                    <a:lumMod val="50000"/>
                  </a:schemeClr>
                </a:solidFill>
                <a:latin typeface="+mn-ea"/>
              </a:rPr>
              <a:t>地域生活支援拠点</a:t>
            </a:r>
            <a:r>
              <a:rPr lang="ja-JP" altLang="en-US" sz="2000" b="1" dirty="0">
                <a:solidFill>
                  <a:schemeClr val="accent1">
                    <a:lumMod val="50000"/>
                  </a:schemeClr>
                </a:solidFill>
                <a:latin typeface="+mn-ea"/>
              </a:rPr>
              <a:t>を中心に支援体制の整備・</a:t>
            </a:r>
            <a:r>
              <a:rPr lang="ja-JP" altLang="ja-JP" sz="2000" b="1" dirty="0">
                <a:solidFill>
                  <a:schemeClr val="accent1">
                    <a:lumMod val="50000"/>
                  </a:schemeClr>
                </a:solidFill>
                <a:latin typeface="+mn-ea"/>
              </a:rPr>
              <a:t>機能強化を行い、家族</a:t>
            </a:r>
            <a:r>
              <a:rPr lang="ja-JP" altLang="en-US" sz="2000" b="1" dirty="0">
                <a:solidFill>
                  <a:schemeClr val="accent1">
                    <a:lumMod val="50000"/>
                  </a:schemeClr>
                </a:solidFill>
                <a:latin typeface="+mn-ea"/>
              </a:rPr>
              <a:t>の</a:t>
            </a:r>
            <a:r>
              <a:rPr lang="ja-JP" altLang="ja-JP" sz="2000" b="1" dirty="0">
                <a:solidFill>
                  <a:schemeClr val="accent1">
                    <a:lumMod val="50000"/>
                  </a:schemeClr>
                </a:solidFill>
                <a:latin typeface="+mn-ea"/>
              </a:rPr>
              <a:t>レスパ</a:t>
            </a:r>
            <a:r>
              <a:rPr lang="ja-JP" altLang="en-US" sz="2000" b="1" dirty="0">
                <a:solidFill>
                  <a:schemeClr val="accent1">
                    <a:lumMod val="50000"/>
                  </a:schemeClr>
                </a:solidFill>
                <a:latin typeface="+mn-ea"/>
              </a:rPr>
              <a:t>　</a:t>
            </a:r>
            <a:endParaRPr lang="en-US" altLang="ja-JP" sz="2000" b="1" dirty="0">
              <a:solidFill>
                <a:schemeClr val="accent1">
                  <a:lumMod val="50000"/>
                </a:schemeClr>
              </a:solidFill>
              <a:latin typeface="+mn-ea"/>
            </a:endParaRPr>
          </a:p>
          <a:p>
            <a:r>
              <a:rPr lang="ja-JP" altLang="en-US" sz="2000" b="1" dirty="0">
                <a:solidFill>
                  <a:schemeClr val="accent1">
                    <a:lumMod val="50000"/>
                  </a:schemeClr>
                </a:solidFill>
                <a:latin typeface="+mn-ea"/>
              </a:rPr>
              <a:t>　　</a:t>
            </a:r>
            <a:r>
              <a:rPr lang="ja-JP" altLang="ja-JP" sz="2000" b="1" dirty="0">
                <a:solidFill>
                  <a:schemeClr val="accent1">
                    <a:lumMod val="50000"/>
                  </a:schemeClr>
                </a:solidFill>
                <a:latin typeface="+mn-ea"/>
              </a:rPr>
              <a:t>イトが必要なケース等に適切</a:t>
            </a:r>
            <a:r>
              <a:rPr lang="ja-JP" altLang="en-US" sz="2000" b="1" dirty="0">
                <a:solidFill>
                  <a:schemeClr val="accent1">
                    <a:lumMod val="50000"/>
                  </a:schemeClr>
                </a:solidFill>
                <a:latin typeface="+mn-ea"/>
              </a:rPr>
              <a:t>な</a:t>
            </a:r>
            <a:r>
              <a:rPr lang="ja-JP" altLang="ja-JP" sz="2000" b="1" dirty="0">
                <a:solidFill>
                  <a:schemeClr val="accent1">
                    <a:lumMod val="50000"/>
                  </a:schemeClr>
                </a:solidFill>
                <a:latin typeface="+mn-ea"/>
              </a:rPr>
              <a:t>サポートが届く仕組みづくりを行う。</a:t>
            </a:r>
            <a:endParaRPr lang="en-US" altLang="ja-JP" sz="2000" b="1" dirty="0">
              <a:solidFill>
                <a:schemeClr val="accent1">
                  <a:lumMod val="50000"/>
                </a:schemeClr>
              </a:solidFill>
              <a:latin typeface="+mn-ea"/>
            </a:endParaRPr>
          </a:p>
          <a:p>
            <a:r>
              <a:rPr lang="ja-JP" altLang="en-US" sz="2000" b="1" dirty="0">
                <a:solidFill>
                  <a:schemeClr val="accent1">
                    <a:lumMod val="50000"/>
                  </a:schemeClr>
                </a:solidFill>
                <a:latin typeface="+mn-ea"/>
              </a:rPr>
              <a:t>　〇</a:t>
            </a:r>
            <a:r>
              <a:rPr lang="ja-JP" altLang="ja-JP" sz="2000" b="1" dirty="0">
                <a:solidFill>
                  <a:schemeClr val="accent1">
                    <a:lumMod val="50000"/>
                  </a:schemeClr>
                </a:solidFill>
                <a:latin typeface="+mn-ea"/>
              </a:rPr>
              <a:t>強度行動障がいの状態を示す方への</a:t>
            </a:r>
            <a:r>
              <a:rPr lang="ja-JP" altLang="en-US" sz="2000" b="1" dirty="0">
                <a:solidFill>
                  <a:schemeClr val="accent1">
                    <a:lumMod val="50000"/>
                  </a:schemeClr>
                </a:solidFill>
                <a:latin typeface="+mn-ea"/>
              </a:rPr>
              <a:t>支援者、キーパーソン</a:t>
            </a:r>
            <a:r>
              <a:rPr lang="ja-JP" altLang="ja-JP" sz="2000" b="1" dirty="0">
                <a:solidFill>
                  <a:schemeClr val="accent1">
                    <a:lumMod val="50000"/>
                  </a:schemeClr>
                </a:solidFill>
                <a:latin typeface="+mn-ea"/>
              </a:rPr>
              <a:t>育成のため、研修</a:t>
            </a:r>
            <a:endParaRPr lang="en-US" altLang="ja-JP" sz="2000" b="1" dirty="0">
              <a:solidFill>
                <a:schemeClr val="accent1">
                  <a:lumMod val="50000"/>
                </a:schemeClr>
              </a:solidFill>
              <a:latin typeface="+mn-ea"/>
            </a:endParaRPr>
          </a:p>
          <a:p>
            <a:r>
              <a:rPr lang="ja-JP" altLang="en-US" sz="2000" b="1" dirty="0">
                <a:solidFill>
                  <a:schemeClr val="accent1">
                    <a:lumMod val="50000"/>
                  </a:schemeClr>
                </a:solidFill>
                <a:latin typeface="+mn-ea"/>
              </a:rPr>
              <a:t>　　</a:t>
            </a:r>
            <a:r>
              <a:rPr lang="ja-JP" altLang="ja-JP" sz="2000" b="1" dirty="0">
                <a:solidFill>
                  <a:schemeClr val="accent1">
                    <a:lumMod val="50000"/>
                  </a:schemeClr>
                </a:solidFill>
                <a:latin typeface="+mn-ea"/>
              </a:rPr>
              <a:t>実施体制を整える。</a:t>
            </a:r>
          </a:p>
          <a:p>
            <a:r>
              <a:rPr lang="ja-JP" altLang="en-US" sz="2000" b="1" dirty="0">
                <a:solidFill>
                  <a:schemeClr val="accent1">
                    <a:lumMod val="50000"/>
                  </a:schemeClr>
                </a:solidFill>
                <a:latin typeface="+mn-ea"/>
              </a:rPr>
              <a:t>　〇</a:t>
            </a:r>
            <a:r>
              <a:rPr lang="ja-JP" altLang="ja-JP" sz="2000" b="1" dirty="0">
                <a:solidFill>
                  <a:schemeClr val="accent1">
                    <a:lumMod val="50000"/>
                  </a:schemeClr>
                </a:solidFill>
                <a:latin typeface="+mn-ea"/>
              </a:rPr>
              <a:t>地域生活支援拠点のみ</a:t>
            </a:r>
            <a:r>
              <a:rPr lang="ja-JP" altLang="en-US" sz="2000" b="1" dirty="0">
                <a:solidFill>
                  <a:schemeClr val="accent1">
                    <a:lumMod val="50000"/>
                  </a:schemeClr>
                </a:solidFill>
                <a:latin typeface="+mn-ea"/>
              </a:rPr>
              <a:t>ならず、他</a:t>
            </a:r>
            <a:r>
              <a:rPr lang="ja-JP" altLang="ja-JP" sz="2000" b="1" dirty="0">
                <a:solidFill>
                  <a:schemeClr val="accent1">
                    <a:lumMod val="50000"/>
                  </a:schemeClr>
                </a:solidFill>
                <a:latin typeface="+mn-ea"/>
              </a:rPr>
              <a:t>の短期入所事業所等と</a:t>
            </a:r>
            <a:r>
              <a:rPr lang="ja-JP" altLang="en-US" sz="2000" b="1" dirty="0">
                <a:solidFill>
                  <a:schemeClr val="accent1">
                    <a:lumMod val="50000"/>
                  </a:schemeClr>
                </a:solidFill>
                <a:latin typeface="+mn-ea"/>
              </a:rPr>
              <a:t>連携</a:t>
            </a:r>
            <a:r>
              <a:rPr lang="ja-JP" altLang="ja-JP" sz="2000" b="1" dirty="0">
                <a:solidFill>
                  <a:schemeClr val="accent1">
                    <a:lumMod val="50000"/>
                  </a:schemeClr>
                </a:solidFill>
                <a:latin typeface="+mn-ea"/>
              </a:rPr>
              <a:t>できるような体</a:t>
            </a:r>
            <a:endParaRPr lang="en-US" altLang="ja-JP" sz="2000" b="1" dirty="0">
              <a:solidFill>
                <a:schemeClr val="accent1">
                  <a:lumMod val="50000"/>
                </a:schemeClr>
              </a:solidFill>
              <a:latin typeface="+mn-ea"/>
            </a:endParaRPr>
          </a:p>
          <a:p>
            <a:r>
              <a:rPr lang="ja-JP" altLang="en-US" sz="2000" b="1" dirty="0">
                <a:solidFill>
                  <a:schemeClr val="accent1">
                    <a:lumMod val="50000"/>
                  </a:schemeClr>
                </a:solidFill>
                <a:latin typeface="+mn-ea"/>
              </a:rPr>
              <a:t>　　</a:t>
            </a:r>
            <a:r>
              <a:rPr lang="ja-JP" altLang="ja-JP" sz="2000" b="1" dirty="0">
                <a:solidFill>
                  <a:schemeClr val="accent1">
                    <a:lumMod val="50000"/>
                  </a:schemeClr>
                </a:solidFill>
                <a:latin typeface="+mn-ea"/>
              </a:rPr>
              <a:t>制整備を</a:t>
            </a:r>
            <a:r>
              <a:rPr lang="ja-JP" altLang="en-US" sz="2000" b="1" dirty="0">
                <a:solidFill>
                  <a:schemeClr val="accent1">
                    <a:lumMod val="50000"/>
                  </a:schemeClr>
                </a:solidFill>
                <a:latin typeface="+mn-ea"/>
              </a:rPr>
              <a:t>検討する。</a:t>
            </a:r>
            <a:endParaRPr lang="ja-JP" altLang="ja-JP" sz="2000" b="1" dirty="0">
              <a:solidFill>
                <a:schemeClr val="accent1">
                  <a:lumMod val="50000"/>
                </a:schemeClr>
              </a:solidFill>
              <a:latin typeface="+mn-ea"/>
            </a:endParaRPr>
          </a:p>
          <a:p>
            <a:r>
              <a:rPr lang="ja-JP" altLang="en-US" sz="2000" dirty="0">
                <a:latin typeface="+mn-ea"/>
              </a:rPr>
              <a:t>　　</a:t>
            </a:r>
            <a:endParaRPr kumimoji="1" lang="ja-JP" altLang="en-US" sz="2000" dirty="0">
              <a:latin typeface="+mn-ea"/>
            </a:endParaRPr>
          </a:p>
        </p:txBody>
      </p:sp>
    </p:spTree>
    <p:extLst>
      <p:ext uri="{BB962C8B-B14F-4D97-AF65-F5344CB8AC3E}">
        <p14:creationId xmlns:p14="http://schemas.microsoft.com/office/powerpoint/2010/main" val="32979053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四角形: 角を丸くする 21">
            <a:extLst>
              <a:ext uri="{FF2B5EF4-FFF2-40B4-BE49-F238E27FC236}">
                <a16:creationId xmlns:a16="http://schemas.microsoft.com/office/drawing/2014/main" id="{BCA0E868-C685-4097-B04B-863A190227B4}"/>
              </a:ext>
            </a:extLst>
          </p:cNvPr>
          <p:cNvSpPr/>
          <p:nvPr/>
        </p:nvSpPr>
        <p:spPr>
          <a:xfrm>
            <a:off x="5031315" y="791798"/>
            <a:ext cx="7034759" cy="574711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四角形: 角を丸くする 25">
            <a:extLst>
              <a:ext uri="{FF2B5EF4-FFF2-40B4-BE49-F238E27FC236}">
                <a16:creationId xmlns:a16="http://schemas.microsoft.com/office/drawing/2014/main" id="{DE6C230E-D962-43C6-95B7-BF70AF3FD3DE}"/>
              </a:ext>
            </a:extLst>
          </p:cNvPr>
          <p:cNvSpPr/>
          <p:nvPr/>
        </p:nvSpPr>
        <p:spPr>
          <a:xfrm>
            <a:off x="8099494" y="1218419"/>
            <a:ext cx="2619894" cy="5162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抽出した課題</a:t>
            </a: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r>
              <a:rPr lang="ja-JP" altLang="en-US" u="sng" dirty="0">
                <a:solidFill>
                  <a:schemeClr val="tx1"/>
                </a:solidFill>
              </a:rPr>
              <a:t>本人の意思決定</a:t>
            </a:r>
            <a:endParaRPr lang="en-US" altLang="ja-JP" u="sng" dirty="0">
              <a:solidFill>
                <a:schemeClr val="tx1"/>
              </a:solidFill>
            </a:endParaRPr>
          </a:p>
          <a:p>
            <a:pPr algn="ctr"/>
            <a:r>
              <a:rPr kumimoji="1" lang="ja-JP" altLang="en-US" u="sng" dirty="0">
                <a:solidFill>
                  <a:schemeClr val="tx1"/>
                </a:solidFill>
              </a:rPr>
              <a:t>ライフステージ支援</a:t>
            </a:r>
            <a:endParaRPr kumimoji="1" lang="en-US" altLang="ja-JP" u="sng" dirty="0">
              <a:solidFill>
                <a:schemeClr val="tx1"/>
              </a:solidFill>
            </a:endParaRPr>
          </a:p>
          <a:p>
            <a:pPr algn="ctr"/>
            <a:r>
              <a:rPr kumimoji="1" lang="ja-JP" altLang="en-US" dirty="0">
                <a:solidFill>
                  <a:schemeClr val="tx1"/>
                </a:solidFill>
              </a:rPr>
              <a:t>を前提として</a:t>
            </a:r>
          </a:p>
        </p:txBody>
      </p:sp>
      <p:sp>
        <p:nvSpPr>
          <p:cNvPr id="20" name="四角形: 角を丸くする 19">
            <a:extLst>
              <a:ext uri="{FF2B5EF4-FFF2-40B4-BE49-F238E27FC236}">
                <a16:creationId xmlns:a16="http://schemas.microsoft.com/office/drawing/2014/main" id="{05E0BBB7-F4C9-468D-8169-90809CCD003C}"/>
              </a:ext>
            </a:extLst>
          </p:cNvPr>
          <p:cNvSpPr/>
          <p:nvPr/>
        </p:nvSpPr>
        <p:spPr>
          <a:xfrm>
            <a:off x="126984" y="950009"/>
            <a:ext cx="4770908" cy="574711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四角形: 角を丸くする 3">
            <a:extLst>
              <a:ext uri="{FF2B5EF4-FFF2-40B4-BE49-F238E27FC236}">
                <a16:creationId xmlns:a16="http://schemas.microsoft.com/office/drawing/2014/main" id="{DD5B4554-9700-4E98-A091-6FC349306D29}"/>
              </a:ext>
            </a:extLst>
          </p:cNvPr>
          <p:cNvSpPr/>
          <p:nvPr/>
        </p:nvSpPr>
        <p:spPr>
          <a:xfrm>
            <a:off x="393323" y="1714571"/>
            <a:ext cx="3057993" cy="142406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キーパーソンの育成</a:t>
            </a:r>
            <a:endParaRPr kumimoji="1" lang="en-US" altLang="ja-JP" dirty="0">
              <a:solidFill>
                <a:schemeClr val="tx1"/>
              </a:solidFill>
            </a:endParaRPr>
          </a:p>
          <a:p>
            <a:pPr algn="ctr"/>
            <a:r>
              <a:rPr lang="ja-JP" altLang="en-US" dirty="0">
                <a:solidFill>
                  <a:schemeClr val="tx1"/>
                </a:solidFill>
              </a:rPr>
              <a:t>幅広い支援者育成</a:t>
            </a:r>
            <a:endParaRPr kumimoji="1" lang="ja-JP" altLang="en-US" dirty="0">
              <a:solidFill>
                <a:schemeClr val="tx1"/>
              </a:solidFill>
            </a:endParaRPr>
          </a:p>
        </p:txBody>
      </p:sp>
      <p:sp>
        <p:nvSpPr>
          <p:cNvPr id="5" name="四角形: 角を丸くする 4">
            <a:extLst>
              <a:ext uri="{FF2B5EF4-FFF2-40B4-BE49-F238E27FC236}">
                <a16:creationId xmlns:a16="http://schemas.microsoft.com/office/drawing/2014/main" id="{9CEB4940-987C-4ED9-8C10-DD26A98684FA}"/>
              </a:ext>
            </a:extLst>
          </p:cNvPr>
          <p:cNvSpPr/>
          <p:nvPr/>
        </p:nvSpPr>
        <p:spPr>
          <a:xfrm>
            <a:off x="405360" y="3350463"/>
            <a:ext cx="3057993" cy="142406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医療機関との連携</a:t>
            </a:r>
            <a:endParaRPr kumimoji="1" lang="ja-JP" altLang="en-US" dirty="0">
              <a:solidFill>
                <a:schemeClr val="tx1"/>
              </a:solidFill>
            </a:endParaRPr>
          </a:p>
        </p:txBody>
      </p:sp>
      <p:sp>
        <p:nvSpPr>
          <p:cNvPr id="6" name="四角形: 角を丸くする 5">
            <a:extLst>
              <a:ext uri="{FF2B5EF4-FFF2-40B4-BE49-F238E27FC236}">
                <a16:creationId xmlns:a16="http://schemas.microsoft.com/office/drawing/2014/main" id="{4110BCD8-8797-42AA-81BA-B3F694402BE0}"/>
              </a:ext>
            </a:extLst>
          </p:cNvPr>
          <p:cNvSpPr/>
          <p:nvPr/>
        </p:nvSpPr>
        <p:spPr>
          <a:xfrm>
            <a:off x="379751" y="4932285"/>
            <a:ext cx="3057993" cy="142406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家族支援</a:t>
            </a:r>
          </a:p>
        </p:txBody>
      </p:sp>
      <p:sp>
        <p:nvSpPr>
          <p:cNvPr id="7" name="矢印: 右 6">
            <a:extLst>
              <a:ext uri="{FF2B5EF4-FFF2-40B4-BE49-F238E27FC236}">
                <a16:creationId xmlns:a16="http://schemas.microsoft.com/office/drawing/2014/main" id="{2756CD3C-08B0-4BA1-8226-9E8F18DAE379}"/>
              </a:ext>
            </a:extLst>
          </p:cNvPr>
          <p:cNvSpPr/>
          <p:nvPr/>
        </p:nvSpPr>
        <p:spPr>
          <a:xfrm>
            <a:off x="2763560" y="179897"/>
            <a:ext cx="9161660" cy="644577"/>
          </a:xfrm>
          <a:prstGeom prst="righ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　　</a:t>
            </a:r>
            <a:r>
              <a:rPr lang="ja-JP" altLang="en-US" dirty="0">
                <a:solidFill>
                  <a:schemeClr val="tx1"/>
                </a:solidFill>
              </a:rPr>
              <a:t>令和元年度</a:t>
            </a:r>
            <a:r>
              <a:rPr kumimoji="1" lang="ja-JP" altLang="en-US" dirty="0">
                <a:solidFill>
                  <a:schemeClr val="tx1"/>
                </a:solidFill>
              </a:rPr>
              <a:t>  　　　　　　　</a:t>
            </a:r>
            <a:r>
              <a:rPr lang="ja-JP" altLang="en-US" dirty="0">
                <a:solidFill>
                  <a:schemeClr val="tx1"/>
                </a:solidFill>
              </a:rPr>
              <a:t>令和２年度</a:t>
            </a:r>
            <a:r>
              <a:rPr kumimoji="1" lang="ja-JP" altLang="en-US" dirty="0">
                <a:solidFill>
                  <a:schemeClr val="tx1"/>
                </a:solidFill>
              </a:rPr>
              <a:t>　　　      　　</a:t>
            </a:r>
            <a:r>
              <a:rPr lang="ja-JP" altLang="en-US" dirty="0">
                <a:solidFill>
                  <a:schemeClr val="tx1"/>
                </a:solidFill>
              </a:rPr>
              <a:t>令和３年度</a:t>
            </a:r>
            <a:r>
              <a:rPr kumimoji="1" lang="ja-JP" altLang="en-US" dirty="0">
                <a:solidFill>
                  <a:schemeClr val="tx1"/>
                </a:solidFill>
              </a:rPr>
              <a:t>　　　　　　　　　　　</a:t>
            </a:r>
          </a:p>
        </p:txBody>
      </p:sp>
      <p:sp>
        <p:nvSpPr>
          <p:cNvPr id="8" name="正方形/長方形 7">
            <a:extLst>
              <a:ext uri="{FF2B5EF4-FFF2-40B4-BE49-F238E27FC236}">
                <a16:creationId xmlns:a16="http://schemas.microsoft.com/office/drawing/2014/main" id="{95661577-76A1-4E61-8ACC-EE5DFF744C3F}"/>
              </a:ext>
            </a:extLst>
          </p:cNvPr>
          <p:cNvSpPr/>
          <p:nvPr/>
        </p:nvSpPr>
        <p:spPr>
          <a:xfrm>
            <a:off x="5937354" y="1761016"/>
            <a:ext cx="2056522" cy="21380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自立支援協議会</a:t>
            </a:r>
            <a:endParaRPr kumimoji="1" lang="en-US" altLang="ja-JP" dirty="0">
              <a:solidFill>
                <a:schemeClr val="tx1"/>
              </a:solidFill>
            </a:endParaRPr>
          </a:p>
          <a:p>
            <a:pPr algn="ctr"/>
            <a:r>
              <a:rPr kumimoji="1" lang="ja-JP" altLang="en-US" dirty="0">
                <a:solidFill>
                  <a:schemeClr val="tx1"/>
                </a:solidFill>
              </a:rPr>
              <a:t>地域課題</a:t>
            </a:r>
            <a:endParaRPr kumimoji="1" lang="en-US" altLang="ja-JP" dirty="0">
              <a:solidFill>
                <a:schemeClr val="tx1"/>
              </a:solidFill>
            </a:endParaRPr>
          </a:p>
          <a:p>
            <a:pPr algn="ctr"/>
            <a:r>
              <a:rPr kumimoji="1" lang="ja-JP" altLang="en-US" dirty="0">
                <a:solidFill>
                  <a:schemeClr val="tx1"/>
                </a:solidFill>
              </a:rPr>
              <a:t>検討部会設置</a:t>
            </a:r>
            <a:endParaRPr kumimoji="1" lang="en-US" altLang="ja-JP" dirty="0">
              <a:solidFill>
                <a:schemeClr val="tx1"/>
              </a:solidFill>
            </a:endParaRPr>
          </a:p>
          <a:p>
            <a:pPr algn="ctr"/>
            <a:endParaRPr lang="en-US" altLang="ja-JP" dirty="0">
              <a:solidFill>
                <a:schemeClr val="tx1"/>
              </a:solidFill>
            </a:endParaRPr>
          </a:p>
          <a:p>
            <a:pPr algn="ctr"/>
            <a:r>
              <a:rPr lang="ja-JP" altLang="en-US" dirty="0">
                <a:solidFill>
                  <a:schemeClr val="tx1"/>
                </a:solidFill>
              </a:rPr>
              <a:t>家族インタビュー</a:t>
            </a:r>
            <a:endParaRPr lang="en-US" altLang="ja-JP" dirty="0">
              <a:solidFill>
                <a:schemeClr val="tx1"/>
              </a:solidFill>
            </a:endParaRPr>
          </a:p>
          <a:p>
            <a:pPr algn="ctr"/>
            <a:r>
              <a:rPr kumimoji="1" lang="ja-JP" altLang="en-US" dirty="0">
                <a:solidFill>
                  <a:schemeClr val="tx1"/>
                </a:solidFill>
              </a:rPr>
              <a:t>事例検討</a:t>
            </a:r>
            <a:r>
              <a:rPr lang="ja-JP" altLang="en-US" dirty="0">
                <a:solidFill>
                  <a:schemeClr val="tx1"/>
                </a:solidFill>
              </a:rPr>
              <a:t>を</a:t>
            </a:r>
            <a:r>
              <a:rPr kumimoji="1" lang="ja-JP" altLang="en-US" dirty="0">
                <a:solidFill>
                  <a:schemeClr val="tx1"/>
                </a:solidFill>
              </a:rPr>
              <a:t>継続</a:t>
            </a:r>
            <a:endParaRPr kumimoji="1" lang="en-US" altLang="ja-JP" dirty="0">
              <a:solidFill>
                <a:schemeClr val="tx1"/>
              </a:solidFill>
            </a:endParaRPr>
          </a:p>
        </p:txBody>
      </p:sp>
      <p:sp>
        <p:nvSpPr>
          <p:cNvPr id="9" name="正方形/長方形 8">
            <a:extLst>
              <a:ext uri="{FF2B5EF4-FFF2-40B4-BE49-F238E27FC236}">
                <a16:creationId xmlns:a16="http://schemas.microsoft.com/office/drawing/2014/main" id="{CD6BF40E-5CAB-4457-8C35-EA1FFFF6DB1B}"/>
              </a:ext>
            </a:extLst>
          </p:cNvPr>
          <p:cNvSpPr/>
          <p:nvPr/>
        </p:nvSpPr>
        <p:spPr>
          <a:xfrm>
            <a:off x="3593653" y="2883238"/>
            <a:ext cx="1793823" cy="9748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優先順位付け</a:t>
            </a:r>
            <a:endParaRPr kumimoji="1" lang="en-US" altLang="ja-JP" dirty="0">
              <a:solidFill>
                <a:schemeClr val="tx1"/>
              </a:solidFill>
            </a:endParaRPr>
          </a:p>
          <a:p>
            <a:pPr algn="ctr"/>
            <a:r>
              <a:rPr kumimoji="1" lang="ja-JP" altLang="en-US" dirty="0">
                <a:solidFill>
                  <a:schemeClr val="tx1"/>
                </a:solidFill>
              </a:rPr>
              <a:t>カテゴライズ</a:t>
            </a:r>
          </a:p>
        </p:txBody>
      </p:sp>
      <p:sp>
        <p:nvSpPr>
          <p:cNvPr id="10" name="正方形/長方形 9">
            <a:extLst>
              <a:ext uri="{FF2B5EF4-FFF2-40B4-BE49-F238E27FC236}">
                <a16:creationId xmlns:a16="http://schemas.microsoft.com/office/drawing/2014/main" id="{118358F6-2661-49B5-89AF-160F5C45BF4C}"/>
              </a:ext>
            </a:extLst>
          </p:cNvPr>
          <p:cNvSpPr/>
          <p:nvPr/>
        </p:nvSpPr>
        <p:spPr>
          <a:xfrm>
            <a:off x="3587097" y="4037727"/>
            <a:ext cx="1793823" cy="9748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事業所への</a:t>
            </a:r>
            <a:endParaRPr lang="en-US" altLang="ja-JP" dirty="0">
              <a:solidFill>
                <a:schemeClr val="tx1"/>
              </a:solidFill>
            </a:endParaRPr>
          </a:p>
          <a:p>
            <a:pPr algn="ctr"/>
            <a:r>
              <a:rPr lang="ja-JP" altLang="en-US" dirty="0">
                <a:solidFill>
                  <a:schemeClr val="tx1"/>
                </a:solidFill>
              </a:rPr>
              <a:t>周知研修</a:t>
            </a:r>
            <a:endParaRPr kumimoji="1" lang="ja-JP" altLang="en-US" dirty="0">
              <a:solidFill>
                <a:schemeClr val="tx1"/>
              </a:solidFill>
            </a:endParaRPr>
          </a:p>
        </p:txBody>
      </p:sp>
      <p:sp>
        <p:nvSpPr>
          <p:cNvPr id="11" name="正方形/長方形 10">
            <a:extLst>
              <a:ext uri="{FF2B5EF4-FFF2-40B4-BE49-F238E27FC236}">
                <a16:creationId xmlns:a16="http://schemas.microsoft.com/office/drawing/2014/main" id="{091C0A07-2864-4ACD-B468-04C236134E1A}"/>
              </a:ext>
            </a:extLst>
          </p:cNvPr>
          <p:cNvSpPr/>
          <p:nvPr/>
        </p:nvSpPr>
        <p:spPr>
          <a:xfrm>
            <a:off x="3579119" y="1728749"/>
            <a:ext cx="1793823" cy="9748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協議の場の設置</a:t>
            </a:r>
          </a:p>
        </p:txBody>
      </p:sp>
      <p:sp>
        <p:nvSpPr>
          <p:cNvPr id="12" name="正方形/長方形 11">
            <a:extLst>
              <a:ext uri="{FF2B5EF4-FFF2-40B4-BE49-F238E27FC236}">
                <a16:creationId xmlns:a16="http://schemas.microsoft.com/office/drawing/2014/main" id="{3CFBE12D-71A0-429B-BECB-0EAD8282E224}"/>
              </a:ext>
            </a:extLst>
          </p:cNvPr>
          <p:cNvSpPr/>
          <p:nvPr/>
        </p:nvSpPr>
        <p:spPr>
          <a:xfrm>
            <a:off x="3593653" y="5147374"/>
            <a:ext cx="1779290" cy="9748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他事業所との連携の仕組みづくり</a:t>
            </a:r>
            <a:endParaRPr kumimoji="1" lang="en-US" altLang="ja-JP" dirty="0">
              <a:solidFill>
                <a:schemeClr val="tx1"/>
              </a:solidFill>
            </a:endParaRPr>
          </a:p>
        </p:txBody>
      </p:sp>
      <p:sp>
        <p:nvSpPr>
          <p:cNvPr id="14" name="右中かっこ 13">
            <a:extLst>
              <a:ext uri="{FF2B5EF4-FFF2-40B4-BE49-F238E27FC236}">
                <a16:creationId xmlns:a16="http://schemas.microsoft.com/office/drawing/2014/main" id="{DD4AF031-155A-499E-82B0-1E96F27DC492}"/>
              </a:ext>
            </a:extLst>
          </p:cNvPr>
          <p:cNvSpPr/>
          <p:nvPr/>
        </p:nvSpPr>
        <p:spPr>
          <a:xfrm>
            <a:off x="5581193" y="2825576"/>
            <a:ext cx="250544" cy="3347682"/>
          </a:xfrm>
          <a:prstGeom prst="rightBrace">
            <a:avLst/>
          </a:prstGeom>
          <a:solidFill>
            <a:schemeClr val="bg1"/>
          </a:solidFill>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矢印: 右 14">
            <a:extLst>
              <a:ext uri="{FF2B5EF4-FFF2-40B4-BE49-F238E27FC236}">
                <a16:creationId xmlns:a16="http://schemas.microsoft.com/office/drawing/2014/main" id="{A2CE512D-368B-4147-86BB-BE5AC4CC6D21}"/>
              </a:ext>
            </a:extLst>
          </p:cNvPr>
          <p:cNvSpPr/>
          <p:nvPr/>
        </p:nvSpPr>
        <p:spPr>
          <a:xfrm rot="18056476">
            <a:off x="5910778" y="3803767"/>
            <a:ext cx="649345" cy="479098"/>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テキスト ボックス 15">
            <a:extLst>
              <a:ext uri="{FF2B5EF4-FFF2-40B4-BE49-F238E27FC236}">
                <a16:creationId xmlns:a16="http://schemas.microsoft.com/office/drawing/2014/main" id="{2B2EFD22-42CA-4A06-9675-C80A5DFF5B1C}"/>
              </a:ext>
            </a:extLst>
          </p:cNvPr>
          <p:cNvSpPr txBox="1"/>
          <p:nvPr/>
        </p:nvSpPr>
        <p:spPr>
          <a:xfrm>
            <a:off x="6329468" y="4187437"/>
            <a:ext cx="928088" cy="369332"/>
          </a:xfrm>
          <a:prstGeom prst="rect">
            <a:avLst/>
          </a:prstGeom>
          <a:solidFill>
            <a:schemeClr val="accent6">
              <a:lumMod val="60000"/>
              <a:lumOff val="40000"/>
            </a:schemeClr>
          </a:solidFill>
        </p:spPr>
        <p:txBody>
          <a:bodyPr wrap="square" rtlCol="0">
            <a:spAutoFit/>
          </a:bodyPr>
          <a:lstStyle/>
          <a:p>
            <a:r>
              <a:rPr kumimoji="1" lang="ja-JP" altLang="en-US" dirty="0"/>
              <a:t>再整理</a:t>
            </a:r>
          </a:p>
        </p:txBody>
      </p:sp>
      <p:sp>
        <p:nvSpPr>
          <p:cNvPr id="17" name="矢印: 右 16">
            <a:extLst>
              <a:ext uri="{FF2B5EF4-FFF2-40B4-BE49-F238E27FC236}">
                <a16:creationId xmlns:a16="http://schemas.microsoft.com/office/drawing/2014/main" id="{EEA7FDDE-C224-472D-A621-3801167BAF8C}"/>
              </a:ext>
            </a:extLst>
          </p:cNvPr>
          <p:cNvSpPr/>
          <p:nvPr/>
        </p:nvSpPr>
        <p:spPr>
          <a:xfrm>
            <a:off x="5379650" y="2066617"/>
            <a:ext cx="730753" cy="485097"/>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四角形: 角を丸くする 18">
            <a:extLst>
              <a:ext uri="{FF2B5EF4-FFF2-40B4-BE49-F238E27FC236}">
                <a16:creationId xmlns:a16="http://schemas.microsoft.com/office/drawing/2014/main" id="{05AD5AA6-115B-488E-A5BB-D52E3E34ED87}"/>
              </a:ext>
            </a:extLst>
          </p:cNvPr>
          <p:cNvSpPr/>
          <p:nvPr/>
        </p:nvSpPr>
        <p:spPr>
          <a:xfrm>
            <a:off x="319855" y="712851"/>
            <a:ext cx="4424853" cy="644577"/>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地域連携モデルで整理した</a:t>
            </a:r>
            <a:endParaRPr kumimoji="1" lang="en-US" altLang="ja-JP" dirty="0">
              <a:solidFill>
                <a:schemeClr val="tx1"/>
              </a:solidFill>
            </a:endParaRPr>
          </a:p>
          <a:p>
            <a:pPr algn="ctr"/>
            <a:r>
              <a:rPr lang="ja-JP" altLang="en-US" dirty="0">
                <a:solidFill>
                  <a:schemeClr val="tx1"/>
                </a:solidFill>
              </a:rPr>
              <a:t>課題・必要な取組み</a:t>
            </a:r>
            <a:endParaRPr kumimoji="1" lang="ja-JP" altLang="en-US" dirty="0">
              <a:solidFill>
                <a:schemeClr val="tx1"/>
              </a:solidFill>
            </a:endParaRPr>
          </a:p>
        </p:txBody>
      </p:sp>
      <p:sp>
        <p:nvSpPr>
          <p:cNvPr id="21" name="四角形: 角を丸くする 20">
            <a:extLst>
              <a:ext uri="{FF2B5EF4-FFF2-40B4-BE49-F238E27FC236}">
                <a16:creationId xmlns:a16="http://schemas.microsoft.com/office/drawing/2014/main" id="{817A2328-31A0-4617-89B9-C78502410426}"/>
              </a:ext>
            </a:extLst>
          </p:cNvPr>
          <p:cNvSpPr/>
          <p:nvPr/>
        </p:nvSpPr>
        <p:spPr>
          <a:xfrm>
            <a:off x="5717171" y="704955"/>
            <a:ext cx="5863300" cy="450218"/>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市独自の取り組みを開始</a:t>
            </a:r>
            <a:endParaRPr kumimoji="1" lang="ja-JP" altLang="en-US" dirty="0">
              <a:solidFill>
                <a:schemeClr val="tx1"/>
              </a:solidFill>
            </a:endParaRPr>
          </a:p>
        </p:txBody>
      </p:sp>
      <p:sp>
        <p:nvSpPr>
          <p:cNvPr id="23" name="正方形/長方形 22">
            <a:extLst>
              <a:ext uri="{FF2B5EF4-FFF2-40B4-BE49-F238E27FC236}">
                <a16:creationId xmlns:a16="http://schemas.microsoft.com/office/drawing/2014/main" id="{AB6EB96D-066E-4B1D-9227-F99EFA9CFB48}"/>
              </a:ext>
            </a:extLst>
          </p:cNvPr>
          <p:cNvSpPr/>
          <p:nvPr/>
        </p:nvSpPr>
        <p:spPr>
          <a:xfrm>
            <a:off x="8261472" y="1857137"/>
            <a:ext cx="2104557" cy="9748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コーディネーター</a:t>
            </a:r>
            <a:endParaRPr lang="en-US" altLang="ja-JP" dirty="0">
              <a:solidFill>
                <a:schemeClr val="tx1"/>
              </a:solidFill>
            </a:endParaRPr>
          </a:p>
          <a:p>
            <a:pPr algn="ctr"/>
            <a:r>
              <a:rPr kumimoji="1" lang="ja-JP" altLang="en-US" dirty="0">
                <a:solidFill>
                  <a:schemeClr val="tx1"/>
                </a:solidFill>
              </a:rPr>
              <a:t>機能・機関連携</a:t>
            </a:r>
          </a:p>
        </p:txBody>
      </p:sp>
      <p:sp>
        <p:nvSpPr>
          <p:cNvPr id="24" name="正方形/長方形 23">
            <a:extLst>
              <a:ext uri="{FF2B5EF4-FFF2-40B4-BE49-F238E27FC236}">
                <a16:creationId xmlns:a16="http://schemas.microsoft.com/office/drawing/2014/main" id="{31A4A063-2C21-43DF-87D1-91816DBF4879}"/>
              </a:ext>
            </a:extLst>
          </p:cNvPr>
          <p:cNvSpPr/>
          <p:nvPr/>
        </p:nvSpPr>
        <p:spPr>
          <a:xfrm>
            <a:off x="8259125" y="2895266"/>
            <a:ext cx="2104557" cy="9748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養成する対象支援者の整理・育成</a:t>
            </a:r>
            <a:endParaRPr kumimoji="1" lang="ja-JP" altLang="en-US" dirty="0">
              <a:solidFill>
                <a:schemeClr val="tx1"/>
              </a:solidFill>
            </a:endParaRPr>
          </a:p>
        </p:txBody>
      </p:sp>
      <p:sp>
        <p:nvSpPr>
          <p:cNvPr id="25" name="正方形/長方形 24">
            <a:extLst>
              <a:ext uri="{FF2B5EF4-FFF2-40B4-BE49-F238E27FC236}">
                <a16:creationId xmlns:a16="http://schemas.microsoft.com/office/drawing/2014/main" id="{8B6048C4-0921-48C5-967E-F53AA3EB46FA}"/>
              </a:ext>
            </a:extLst>
          </p:cNvPr>
          <p:cNvSpPr/>
          <p:nvPr/>
        </p:nvSpPr>
        <p:spPr>
          <a:xfrm>
            <a:off x="8259014" y="3922651"/>
            <a:ext cx="2104557" cy="9748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制度・ハードの</a:t>
            </a:r>
            <a:endParaRPr lang="en-US" altLang="ja-JP" dirty="0">
              <a:solidFill>
                <a:schemeClr val="tx1"/>
              </a:solidFill>
            </a:endParaRPr>
          </a:p>
          <a:p>
            <a:pPr algn="ctr"/>
            <a:r>
              <a:rPr lang="ja-JP" altLang="en-US" dirty="0">
                <a:solidFill>
                  <a:schemeClr val="tx1"/>
                </a:solidFill>
              </a:rPr>
              <a:t>整備</a:t>
            </a:r>
            <a:endParaRPr kumimoji="1" lang="ja-JP" altLang="en-US" dirty="0">
              <a:solidFill>
                <a:schemeClr val="tx1"/>
              </a:solidFill>
            </a:endParaRPr>
          </a:p>
        </p:txBody>
      </p:sp>
      <p:sp>
        <p:nvSpPr>
          <p:cNvPr id="3" name="テキスト ボックス 2">
            <a:extLst>
              <a:ext uri="{FF2B5EF4-FFF2-40B4-BE49-F238E27FC236}">
                <a16:creationId xmlns:a16="http://schemas.microsoft.com/office/drawing/2014/main" id="{1199C916-CFFE-4AA2-8A25-45B5FEA8C0D3}"/>
              </a:ext>
            </a:extLst>
          </p:cNvPr>
          <p:cNvSpPr txBox="1"/>
          <p:nvPr/>
        </p:nvSpPr>
        <p:spPr>
          <a:xfrm>
            <a:off x="126984" y="332040"/>
            <a:ext cx="2420161" cy="369332"/>
          </a:xfrm>
          <a:prstGeom prst="rect">
            <a:avLst/>
          </a:prstGeom>
          <a:solidFill>
            <a:schemeClr val="bg1"/>
          </a:solidFill>
          <a:ln w="25400">
            <a:solidFill>
              <a:schemeClr val="accent1"/>
            </a:solidFill>
          </a:ln>
        </p:spPr>
        <p:txBody>
          <a:bodyPr wrap="square" rtlCol="0">
            <a:spAutoFit/>
          </a:bodyPr>
          <a:lstStyle/>
          <a:p>
            <a:r>
              <a:rPr kumimoji="1" lang="ja-JP" altLang="en-US" dirty="0"/>
              <a:t>市の取り組みの経過</a:t>
            </a:r>
          </a:p>
        </p:txBody>
      </p:sp>
      <p:sp>
        <p:nvSpPr>
          <p:cNvPr id="29" name="矢印: 右 28">
            <a:extLst>
              <a:ext uri="{FF2B5EF4-FFF2-40B4-BE49-F238E27FC236}">
                <a16:creationId xmlns:a16="http://schemas.microsoft.com/office/drawing/2014/main" id="{3A98AE87-3072-45F6-A4F5-6ADD62657D00}"/>
              </a:ext>
            </a:extLst>
          </p:cNvPr>
          <p:cNvSpPr/>
          <p:nvPr/>
        </p:nvSpPr>
        <p:spPr>
          <a:xfrm>
            <a:off x="7576384" y="2716299"/>
            <a:ext cx="579471" cy="450218"/>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四角形: 角を丸くする 29">
            <a:extLst>
              <a:ext uri="{FF2B5EF4-FFF2-40B4-BE49-F238E27FC236}">
                <a16:creationId xmlns:a16="http://schemas.microsoft.com/office/drawing/2014/main" id="{6F7919C8-7A81-4DAF-BC78-0947FB91B9B2}"/>
              </a:ext>
            </a:extLst>
          </p:cNvPr>
          <p:cNvSpPr/>
          <p:nvPr/>
        </p:nvSpPr>
        <p:spPr>
          <a:xfrm>
            <a:off x="10822658" y="1947761"/>
            <a:ext cx="1242359" cy="358193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市域</a:t>
            </a:r>
            <a:endParaRPr lang="en-US" altLang="ja-JP" dirty="0">
              <a:solidFill>
                <a:schemeClr val="tx1"/>
              </a:solidFill>
            </a:endParaRPr>
          </a:p>
          <a:p>
            <a:pPr algn="ctr"/>
            <a:r>
              <a:rPr lang="ja-JP" altLang="en-US" dirty="0">
                <a:solidFill>
                  <a:schemeClr val="tx1"/>
                </a:solidFill>
              </a:rPr>
              <a:t>全体の</a:t>
            </a:r>
            <a:endParaRPr lang="en-US" altLang="ja-JP" dirty="0">
              <a:solidFill>
                <a:schemeClr val="tx1"/>
              </a:solidFill>
            </a:endParaRPr>
          </a:p>
          <a:p>
            <a:pPr algn="ctr"/>
            <a:r>
              <a:rPr lang="ja-JP" altLang="en-US" dirty="0">
                <a:solidFill>
                  <a:schemeClr val="tx1"/>
                </a:solidFill>
              </a:rPr>
              <a:t>調査</a:t>
            </a:r>
            <a:endParaRPr lang="en-US" altLang="ja-JP" dirty="0">
              <a:solidFill>
                <a:schemeClr val="tx1"/>
              </a:solidFill>
            </a:endParaRPr>
          </a:p>
          <a:p>
            <a:pPr algn="ctr"/>
            <a:endParaRPr lang="en-US" altLang="ja-JP" dirty="0">
              <a:solidFill>
                <a:schemeClr val="tx1"/>
              </a:solidFill>
            </a:endParaRPr>
          </a:p>
          <a:p>
            <a:pPr algn="ctr"/>
            <a:r>
              <a:rPr kumimoji="1" lang="ja-JP" altLang="en-US" dirty="0">
                <a:solidFill>
                  <a:schemeClr val="tx1"/>
                </a:solidFill>
              </a:rPr>
              <a:t>体制</a:t>
            </a:r>
            <a:endParaRPr kumimoji="1" lang="en-US" altLang="ja-JP" dirty="0">
              <a:solidFill>
                <a:schemeClr val="tx1"/>
              </a:solidFill>
            </a:endParaRPr>
          </a:p>
          <a:p>
            <a:pPr algn="ctr"/>
            <a:r>
              <a:rPr kumimoji="1" lang="ja-JP" altLang="en-US" dirty="0">
                <a:solidFill>
                  <a:schemeClr val="tx1"/>
                </a:solidFill>
              </a:rPr>
              <a:t>構築へ</a:t>
            </a:r>
          </a:p>
        </p:txBody>
      </p:sp>
      <p:sp>
        <p:nvSpPr>
          <p:cNvPr id="31" name="矢印: 右 30">
            <a:extLst>
              <a:ext uri="{FF2B5EF4-FFF2-40B4-BE49-F238E27FC236}">
                <a16:creationId xmlns:a16="http://schemas.microsoft.com/office/drawing/2014/main" id="{AE8AF4D4-A059-4675-8691-3935DF9D52A6}"/>
              </a:ext>
            </a:extLst>
          </p:cNvPr>
          <p:cNvSpPr/>
          <p:nvPr/>
        </p:nvSpPr>
        <p:spPr>
          <a:xfrm>
            <a:off x="10429474" y="3513621"/>
            <a:ext cx="579471" cy="450218"/>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a:extLst>
              <a:ext uri="{FF2B5EF4-FFF2-40B4-BE49-F238E27FC236}">
                <a16:creationId xmlns:a16="http://schemas.microsoft.com/office/drawing/2014/main" id="{5A4E72AB-5D9C-4405-9791-71A3441E1BF4}"/>
              </a:ext>
            </a:extLst>
          </p:cNvPr>
          <p:cNvSpPr/>
          <p:nvPr/>
        </p:nvSpPr>
        <p:spPr>
          <a:xfrm>
            <a:off x="8015848" y="5012610"/>
            <a:ext cx="2787186" cy="1192265"/>
          </a:xfrm>
          <a:prstGeom prst="ellipse">
            <a:avLst/>
          </a:prstGeom>
          <a:solidFill>
            <a:srgbClr val="CCFF99">
              <a:alpha val="40000"/>
            </a:srgb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4A61C9CE-0853-4B13-AD62-4D96471CEEBC}"/>
              </a:ext>
            </a:extLst>
          </p:cNvPr>
          <p:cNvSpPr txBox="1"/>
          <p:nvPr/>
        </p:nvSpPr>
        <p:spPr>
          <a:xfrm>
            <a:off x="0" y="0"/>
            <a:ext cx="9594937" cy="369332"/>
          </a:xfrm>
          <a:prstGeom prst="rect">
            <a:avLst/>
          </a:prstGeom>
          <a:noFill/>
        </p:spPr>
        <p:txBody>
          <a:bodyPr wrap="square" rtlCol="0">
            <a:spAutoFit/>
          </a:bodyPr>
          <a:lstStyle/>
          <a:p>
            <a:r>
              <a:rPr kumimoji="1" lang="en-US" altLang="ja-JP" dirty="0"/>
              <a:t>10</a:t>
            </a:r>
            <a:r>
              <a:rPr kumimoji="1" lang="ja-JP" altLang="en-US" dirty="0"/>
              <a:t>．令和３年度までの取り組み状況</a:t>
            </a:r>
          </a:p>
        </p:txBody>
      </p:sp>
    </p:spTree>
    <p:extLst>
      <p:ext uri="{BB962C8B-B14F-4D97-AF65-F5344CB8AC3E}">
        <p14:creationId xmlns:p14="http://schemas.microsoft.com/office/powerpoint/2010/main" val="31036500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39534" y="136526"/>
            <a:ext cx="10515600" cy="565604"/>
          </a:xfrm>
        </p:spPr>
        <p:txBody>
          <a:bodyPr>
            <a:normAutofit/>
          </a:bodyPr>
          <a:lstStyle/>
          <a:p>
            <a:r>
              <a:rPr lang="en-US" altLang="ja-JP" sz="2400" dirty="0">
                <a:latin typeface="+mn-ea"/>
                <a:ea typeface="+mn-ea"/>
              </a:rPr>
              <a:t>11</a:t>
            </a:r>
            <a:r>
              <a:rPr lang="ja-JP" altLang="en-US" sz="2400" dirty="0">
                <a:latin typeface="+mn-ea"/>
                <a:ea typeface="+mn-ea"/>
              </a:rPr>
              <a:t>．令和３年度までの取組状況</a:t>
            </a:r>
            <a:endParaRPr kumimoji="1" lang="ja-JP" altLang="en-US" sz="2400" dirty="0">
              <a:latin typeface="+mn-ea"/>
              <a:ea typeface="+mn-ea"/>
            </a:endParaRPr>
          </a:p>
        </p:txBody>
      </p:sp>
      <p:sp>
        <p:nvSpPr>
          <p:cNvPr id="4" name="スライド番号プレースホルダー 3"/>
          <p:cNvSpPr>
            <a:spLocks noGrp="1"/>
          </p:cNvSpPr>
          <p:nvPr>
            <p:ph type="sldNum" sz="quarter" idx="12"/>
          </p:nvPr>
        </p:nvSpPr>
        <p:spPr/>
        <p:txBody>
          <a:bodyPr/>
          <a:lstStyle/>
          <a:p>
            <a:fld id="{97FBB0FB-213D-454E-A9D7-3F4F4199152C}" type="slidenum">
              <a:rPr kumimoji="1" lang="ja-JP" altLang="en-US" smtClean="0"/>
              <a:t>29</a:t>
            </a:fld>
            <a:endParaRPr kumimoji="1" lang="ja-JP" altLang="en-US"/>
          </a:p>
        </p:txBody>
      </p:sp>
      <p:sp>
        <p:nvSpPr>
          <p:cNvPr id="6" name="四角形: 角を丸くする 5">
            <a:extLst>
              <a:ext uri="{FF2B5EF4-FFF2-40B4-BE49-F238E27FC236}">
                <a16:creationId xmlns:a16="http://schemas.microsoft.com/office/drawing/2014/main" id="{B04A09FF-01EC-41F2-AE33-5966B57C55D8}"/>
              </a:ext>
            </a:extLst>
          </p:cNvPr>
          <p:cNvSpPr/>
          <p:nvPr/>
        </p:nvSpPr>
        <p:spPr>
          <a:xfrm>
            <a:off x="300625" y="563671"/>
            <a:ext cx="11536471" cy="615780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accent1">
                    <a:lumMod val="50000"/>
                  </a:schemeClr>
                </a:solidFill>
              </a:rPr>
              <a:t>　　　　　　　　　　　　　　　　　　　　　　　　　　　　</a:t>
            </a:r>
            <a:endParaRPr lang="en-US" altLang="ja-JP" b="1" dirty="0">
              <a:solidFill>
                <a:schemeClr val="accent1">
                  <a:lumMod val="50000"/>
                </a:schemeClr>
              </a:solidFill>
            </a:endParaRPr>
          </a:p>
          <a:p>
            <a:endParaRPr lang="en-US" altLang="ja-JP" b="1" u="sng" dirty="0">
              <a:solidFill>
                <a:schemeClr val="accent1">
                  <a:lumMod val="50000"/>
                </a:schemeClr>
              </a:solidFill>
            </a:endParaRPr>
          </a:p>
          <a:p>
            <a:endParaRPr lang="en-US" altLang="ja-JP" b="1" u="sng" dirty="0">
              <a:solidFill>
                <a:schemeClr val="accent1">
                  <a:lumMod val="50000"/>
                </a:schemeClr>
              </a:solidFill>
            </a:endParaRPr>
          </a:p>
          <a:p>
            <a:r>
              <a:rPr lang="ja-JP" altLang="en-US" b="1" dirty="0">
                <a:solidFill>
                  <a:schemeClr val="accent1">
                    <a:lumMod val="50000"/>
                  </a:schemeClr>
                </a:solidFill>
              </a:rPr>
              <a:t>　　　　　　　　　　　　　　　　　　　　　　　　　　　　</a:t>
            </a:r>
            <a:r>
              <a:rPr lang="ja-JP" altLang="en-US" b="1" u="sng" dirty="0">
                <a:solidFill>
                  <a:schemeClr val="accent1">
                    <a:lumMod val="50000"/>
                  </a:schemeClr>
                </a:solidFill>
              </a:rPr>
              <a:t>地域生活支援拠点を、</a:t>
            </a:r>
            <a:endParaRPr lang="en-US" altLang="ja-JP" b="1" u="sng" dirty="0">
              <a:solidFill>
                <a:schemeClr val="accent1">
                  <a:lumMod val="50000"/>
                </a:schemeClr>
              </a:solidFill>
            </a:endParaRPr>
          </a:p>
          <a:p>
            <a:r>
              <a:rPr lang="ja-JP" altLang="en-US" b="1" dirty="0">
                <a:solidFill>
                  <a:schemeClr val="accent1">
                    <a:lumMod val="50000"/>
                  </a:schemeClr>
                </a:solidFill>
              </a:rPr>
              <a:t>　　　　　　　　　　　　　　　　　　　　　　　　　　　　</a:t>
            </a:r>
            <a:r>
              <a:rPr lang="ja-JP" altLang="en-US" b="1" u="sng" dirty="0">
                <a:solidFill>
                  <a:schemeClr val="accent1">
                    <a:lumMod val="50000"/>
                  </a:schemeClr>
                </a:solidFill>
              </a:rPr>
              <a:t>強度行動障がい地域連携の中心に</a:t>
            </a:r>
            <a:endParaRPr lang="en-US" altLang="ja-JP" b="1" u="sng" dirty="0">
              <a:solidFill>
                <a:schemeClr val="accent1">
                  <a:lumMod val="50000"/>
                </a:schemeClr>
              </a:solidFill>
            </a:endParaRPr>
          </a:p>
          <a:p>
            <a:endParaRPr lang="en-US" altLang="ja-JP" b="1" dirty="0">
              <a:solidFill>
                <a:schemeClr val="accent1">
                  <a:lumMod val="50000"/>
                </a:schemeClr>
              </a:solidFill>
            </a:endParaRPr>
          </a:p>
          <a:p>
            <a:endParaRPr lang="en-US" altLang="ja-JP" b="1" dirty="0">
              <a:solidFill>
                <a:schemeClr val="accent1">
                  <a:lumMod val="50000"/>
                </a:schemeClr>
              </a:solidFill>
            </a:endParaRPr>
          </a:p>
          <a:p>
            <a:endParaRPr lang="en-US" altLang="ja-JP" b="1" dirty="0">
              <a:solidFill>
                <a:schemeClr val="accent1">
                  <a:lumMod val="50000"/>
                </a:schemeClr>
              </a:solidFill>
            </a:endParaRPr>
          </a:p>
          <a:p>
            <a:r>
              <a:rPr lang="ja-JP" altLang="en-US" b="1" dirty="0">
                <a:solidFill>
                  <a:schemeClr val="accent1">
                    <a:lumMod val="50000"/>
                  </a:schemeClr>
                </a:solidFill>
              </a:rPr>
              <a:t>〇</a:t>
            </a:r>
            <a:r>
              <a:rPr lang="en-US" altLang="ja-JP" b="1" dirty="0">
                <a:solidFill>
                  <a:schemeClr val="accent1">
                    <a:lumMod val="50000"/>
                  </a:schemeClr>
                </a:solidFill>
              </a:rPr>
              <a:t>R3</a:t>
            </a:r>
            <a:r>
              <a:rPr lang="ja-JP" altLang="en-US" b="1" dirty="0">
                <a:solidFill>
                  <a:schemeClr val="accent1">
                    <a:lumMod val="50000"/>
                  </a:schemeClr>
                </a:solidFill>
              </a:rPr>
              <a:t>年度　地域課題検討部会にて、地域生活支援拠点が中心となって担う機能について、検討を継続。</a:t>
            </a:r>
            <a:endParaRPr lang="en-US" altLang="ja-JP" b="1" dirty="0">
              <a:solidFill>
                <a:schemeClr val="accent1">
                  <a:lumMod val="50000"/>
                </a:schemeClr>
              </a:solidFill>
            </a:endParaRPr>
          </a:p>
          <a:p>
            <a:r>
              <a:rPr lang="ja-JP" altLang="en-US" b="1" dirty="0">
                <a:solidFill>
                  <a:schemeClr val="accent1">
                    <a:lumMod val="50000"/>
                  </a:schemeClr>
                </a:solidFill>
              </a:rPr>
              <a:t>〇個別事例の聞き取りを踏まえて、緊急期、安定期、自立期に整理して、必要なサポート等を検討。</a:t>
            </a:r>
            <a:endParaRPr lang="en-US" altLang="ja-JP" b="1" dirty="0">
              <a:solidFill>
                <a:schemeClr val="accent1">
                  <a:lumMod val="50000"/>
                </a:schemeClr>
              </a:solidFill>
            </a:endParaRPr>
          </a:p>
          <a:p>
            <a:r>
              <a:rPr lang="ja-JP" altLang="en-US" b="1" dirty="0">
                <a:solidFill>
                  <a:schemeClr val="accent1">
                    <a:lumMod val="50000"/>
                  </a:schemeClr>
                </a:solidFill>
              </a:rPr>
              <a:t>〇コーディネーター機能、支援者教育、制度・ハード面等の整理。</a:t>
            </a:r>
            <a:endParaRPr lang="en-US" altLang="ja-JP" b="1" dirty="0">
              <a:solidFill>
                <a:schemeClr val="accent1">
                  <a:lumMod val="50000"/>
                </a:schemeClr>
              </a:solidFill>
            </a:endParaRPr>
          </a:p>
          <a:p>
            <a:r>
              <a:rPr lang="ja-JP" altLang="en-US" b="1" dirty="0">
                <a:solidFill>
                  <a:schemeClr val="accent1">
                    <a:lumMod val="50000"/>
                  </a:schemeClr>
                </a:solidFill>
              </a:rPr>
              <a:t>　１－医療との連携において、家族のレスパイト等、連携が進んだ取組みを参考として分析。</a:t>
            </a:r>
            <a:endParaRPr lang="en-US" altLang="ja-JP" b="1" dirty="0">
              <a:solidFill>
                <a:schemeClr val="accent1">
                  <a:lumMod val="50000"/>
                </a:schemeClr>
              </a:solidFill>
            </a:endParaRPr>
          </a:p>
          <a:p>
            <a:r>
              <a:rPr lang="ja-JP" altLang="en-US" b="1" dirty="0">
                <a:solidFill>
                  <a:schemeClr val="accent1">
                    <a:lumMod val="50000"/>
                  </a:schemeClr>
                </a:solidFill>
              </a:rPr>
              <a:t>　２－支援者養成について、幅広い事業所での利用者の受け入れが進むことを目標に、研修を実施する対</a:t>
            </a:r>
            <a:endParaRPr lang="en-US" altLang="ja-JP" b="1" dirty="0">
              <a:solidFill>
                <a:schemeClr val="accent1">
                  <a:lumMod val="50000"/>
                </a:schemeClr>
              </a:solidFill>
            </a:endParaRPr>
          </a:p>
          <a:p>
            <a:r>
              <a:rPr lang="ja-JP" altLang="en-US" b="1" dirty="0">
                <a:solidFill>
                  <a:schemeClr val="accent1">
                    <a:lumMod val="50000"/>
                  </a:schemeClr>
                </a:solidFill>
              </a:rPr>
              <a:t>　　　象事業所、研修内容を絞り込み。</a:t>
            </a:r>
            <a:endParaRPr lang="en-US" altLang="ja-JP" b="1" dirty="0">
              <a:solidFill>
                <a:schemeClr val="accent1">
                  <a:lumMod val="50000"/>
                </a:schemeClr>
              </a:solidFill>
            </a:endParaRPr>
          </a:p>
          <a:p>
            <a:r>
              <a:rPr lang="ja-JP" altLang="en-US" b="1" dirty="0">
                <a:solidFill>
                  <a:schemeClr val="accent1">
                    <a:lumMod val="50000"/>
                  </a:schemeClr>
                </a:solidFill>
              </a:rPr>
              <a:t>　３－１事業所から複数事業所へと進んだ取り組みについて分析。</a:t>
            </a:r>
            <a:endParaRPr lang="en-US" altLang="ja-JP" b="1" dirty="0">
              <a:solidFill>
                <a:schemeClr val="accent1">
                  <a:lumMod val="50000"/>
                </a:schemeClr>
              </a:solidFill>
            </a:endParaRPr>
          </a:p>
          <a:p>
            <a:endParaRPr lang="en-US" altLang="ja-JP" b="1" dirty="0">
              <a:solidFill>
                <a:schemeClr val="accent1">
                  <a:lumMod val="50000"/>
                </a:schemeClr>
              </a:solidFill>
            </a:endParaRPr>
          </a:p>
          <a:p>
            <a:r>
              <a:rPr lang="ja-JP" altLang="en-US" b="1" dirty="0">
                <a:solidFill>
                  <a:schemeClr val="accent1">
                    <a:lumMod val="50000"/>
                  </a:schemeClr>
                </a:solidFill>
              </a:rPr>
              <a:t>→地域生活支援拠点が中心となってコーディネーター機能を担うこと、必要な資源等の開発の方向性等について、進展してきている。引き続き、上記をテーマに、市内に調査対象を広げて、必要性を精査。具体的な方策について、整理していく方向で展開している。</a:t>
            </a:r>
            <a:endParaRPr lang="en-US" altLang="ja-JP" b="1" dirty="0">
              <a:solidFill>
                <a:schemeClr val="accent1">
                  <a:lumMod val="50000"/>
                </a:schemeClr>
              </a:solidFill>
            </a:endParaRPr>
          </a:p>
        </p:txBody>
      </p:sp>
      <p:sp>
        <p:nvSpPr>
          <p:cNvPr id="5" name="角丸四角形 4"/>
          <p:cNvSpPr/>
          <p:nvPr/>
        </p:nvSpPr>
        <p:spPr>
          <a:xfrm>
            <a:off x="871602" y="702130"/>
            <a:ext cx="5575126" cy="2391799"/>
          </a:xfrm>
          <a:prstGeom prst="roundRect">
            <a:avLst>
              <a:gd name="adj" fmla="val 9143"/>
            </a:avLst>
          </a:prstGeom>
          <a:solidFill>
            <a:schemeClr val="accent6">
              <a:lumMod val="20000"/>
              <a:lumOff val="80000"/>
            </a:schemeClr>
          </a:solidFill>
          <a:ln w="114300" cmpd="dbl">
            <a:solidFill>
              <a:schemeClr val="bg2">
                <a:lumMod val="50000"/>
              </a:schemeClr>
            </a:solidFill>
          </a:ln>
        </p:spPr>
        <p:style>
          <a:lnRef idx="1">
            <a:schemeClr val="accent4"/>
          </a:lnRef>
          <a:fillRef idx="2">
            <a:schemeClr val="accent4"/>
          </a:fillRef>
          <a:effectRef idx="1">
            <a:schemeClr val="accent4"/>
          </a:effectRef>
          <a:fontRef idx="minor">
            <a:schemeClr val="dk1"/>
          </a:fontRef>
        </p:style>
        <p:txBody>
          <a:bodyPr lIns="216000" tIns="108000" rIns="216000" bIns="108000" rtlCol="0" anchor="t" anchorCtr="0"/>
          <a:lstStyle/>
          <a:p>
            <a:r>
              <a:rPr lang="ja-JP" altLang="en-US" sz="1600" dirty="0">
                <a:latin typeface="+mn-ea"/>
              </a:rPr>
              <a:t>令和２年度総括（抜粋）</a:t>
            </a:r>
            <a:endParaRPr kumimoji="1" lang="en-US" altLang="ja-JP" sz="1600" b="1" dirty="0">
              <a:solidFill>
                <a:schemeClr val="accent5">
                  <a:lumMod val="75000"/>
                </a:schemeClr>
              </a:solidFill>
              <a:latin typeface="+mn-ea"/>
            </a:endParaRPr>
          </a:p>
          <a:p>
            <a:r>
              <a:rPr lang="ja-JP" altLang="en-US" sz="2000" b="1" dirty="0">
                <a:solidFill>
                  <a:schemeClr val="accent1">
                    <a:lumMod val="50000"/>
                  </a:schemeClr>
                </a:solidFill>
              </a:rPr>
              <a:t>　</a:t>
            </a:r>
            <a:r>
              <a:rPr lang="ja-JP" altLang="ja-JP" sz="1600" b="1" dirty="0">
                <a:solidFill>
                  <a:schemeClr val="accent1">
                    <a:lumMod val="50000"/>
                  </a:schemeClr>
                </a:solidFill>
              </a:rPr>
              <a:t>地域生活支援拠点</a:t>
            </a:r>
            <a:r>
              <a:rPr lang="ja-JP" altLang="en-US" sz="1600" b="1" dirty="0">
                <a:solidFill>
                  <a:schemeClr val="accent1">
                    <a:lumMod val="50000"/>
                  </a:schemeClr>
                </a:solidFill>
              </a:rPr>
              <a:t>を中心に体制整備・機能強化</a:t>
            </a:r>
            <a:endParaRPr lang="en-US" altLang="ja-JP" sz="1600" b="1" dirty="0">
              <a:solidFill>
                <a:schemeClr val="accent1">
                  <a:lumMod val="50000"/>
                </a:schemeClr>
              </a:solidFill>
            </a:endParaRPr>
          </a:p>
          <a:p>
            <a:r>
              <a:rPr lang="ja-JP" altLang="en-US" sz="1600" b="1" dirty="0">
                <a:solidFill>
                  <a:schemeClr val="accent1">
                    <a:lumMod val="50000"/>
                  </a:schemeClr>
                </a:solidFill>
              </a:rPr>
              <a:t>　１－</a:t>
            </a:r>
            <a:r>
              <a:rPr lang="ja-JP" altLang="ja-JP" sz="1600" b="1" dirty="0">
                <a:solidFill>
                  <a:schemeClr val="accent1">
                    <a:lumMod val="50000"/>
                  </a:schemeClr>
                </a:solidFill>
              </a:rPr>
              <a:t>家族</a:t>
            </a:r>
            <a:r>
              <a:rPr lang="ja-JP" altLang="en-US" sz="1600" b="1" dirty="0">
                <a:solidFill>
                  <a:schemeClr val="accent1">
                    <a:lumMod val="50000"/>
                  </a:schemeClr>
                </a:solidFill>
              </a:rPr>
              <a:t>の</a:t>
            </a:r>
            <a:r>
              <a:rPr lang="ja-JP" altLang="ja-JP" sz="1600" b="1" dirty="0">
                <a:solidFill>
                  <a:schemeClr val="accent1">
                    <a:lumMod val="50000"/>
                  </a:schemeClr>
                </a:solidFill>
              </a:rPr>
              <a:t>レスパイトが必要なケース等に</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ja-JP" altLang="ja-JP" sz="1600" b="1" dirty="0">
                <a:solidFill>
                  <a:schemeClr val="accent1">
                    <a:lumMod val="50000"/>
                  </a:schemeClr>
                </a:solidFill>
              </a:rPr>
              <a:t>適切</a:t>
            </a:r>
            <a:r>
              <a:rPr lang="ja-JP" altLang="en-US" sz="1600" b="1" dirty="0">
                <a:solidFill>
                  <a:schemeClr val="accent1">
                    <a:lumMod val="50000"/>
                  </a:schemeClr>
                </a:solidFill>
              </a:rPr>
              <a:t>な</a:t>
            </a:r>
            <a:r>
              <a:rPr lang="ja-JP" altLang="ja-JP" sz="1600" b="1" dirty="0">
                <a:solidFill>
                  <a:schemeClr val="accent1">
                    <a:lumMod val="50000"/>
                  </a:schemeClr>
                </a:solidFill>
              </a:rPr>
              <a:t>サポートが届く仕組みづくり。</a:t>
            </a:r>
            <a:endParaRPr lang="en-US" altLang="ja-JP" sz="1600" b="1" dirty="0">
              <a:solidFill>
                <a:schemeClr val="accent1">
                  <a:lumMod val="50000"/>
                </a:schemeClr>
              </a:solidFill>
            </a:endParaRPr>
          </a:p>
          <a:p>
            <a:r>
              <a:rPr lang="ja-JP" altLang="en-US" sz="1600" b="1" dirty="0">
                <a:solidFill>
                  <a:schemeClr val="accent1">
                    <a:lumMod val="50000"/>
                  </a:schemeClr>
                </a:solidFill>
              </a:rPr>
              <a:t>　２－</a:t>
            </a:r>
            <a:r>
              <a:rPr lang="ja-JP" altLang="ja-JP" sz="1600" b="1" dirty="0">
                <a:solidFill>
                  <a:schemeClr val="accent1">
                    <a:lumMod val="50000"/>
                  </a:schemeClr>
                </a:solidFill>
              </a:rPr>
              <a:t>強度行動障がいの状態を示す方への</a:t>
            </a:r>
            <a:r>
              <a:rPr lang="ja-JP" altLang="en-US" sz="1600" b="1" dirty="0">
                <a:solidFill>
                  <a:schemeClr val="accent1">
                    <a:lumMod val="50000"/>
                  </a:schemeClr>
                </a:solidFill>
              </a:rPr>
              <a:t>支援者、</a:t>
            </a:r>
            <a:endParaRPr lang="en-US" altLang="ja-JP" sz="1600" b="1" dirty="0">
              <a:solidFill>
                <a:schemeClr val="accent1">
                  <a:lumMod val="50000"/>
                </a:schemeClr>
              </a:solidFill>
            </a:endParaRPr>
          </a:p>
          <a:p>
            <a:r>
              <a:rPr lang="ja-JP" altLang="en-US" sz="1600" b="1" dirty="0">
                <a:solidFill>
                  <a:schemeClr val="accent1">
                    <a:lumMod val="50000"/>
                  </a:schemeClr>
                </a:solidFill>
              </a:rPr>
              <a:t>　　キーパーソン</a:t>
            </a:r>
            <a:r>
              <a:rPr lang="ja-JP" altLang="ja-JP" sz="1600" b="1" dirty="0">
                <a:solidFill>
                  <a:schemeClr val="accent1">
                    <a:lumMod val="50000"/>
                  </a:schemeClr>
                </a:solidFill>
              </a:rPr>
              <a:t>育成のため、研修実施体制</a:t>
            </a:r>
            <a:r>
              <a:rPr lang="ja-JP" altLang="en-US" sz="1600" b="1" dirty="0">
                <a:solidFill>
                  <a:schemeClr val="accent1">
                    <a:lumMod val="50000"/>
                  </a:schemeClr>
                </a:solidFill>
              </a:rPr>
              <a:t>整備</a:t>
            </a:r>
            <a:r>
              <a:rPr lang="ja-JP" altLang="ja-JP" sz="1600" b="1" dirty="0">
                <a:solidFill>
                  <a:schemeClr val="accent1">
                    <a:lumMod val="50000"/>
                  </a:schemeClr>
                </a:solidFill>
              </a:rPr>
              <a:t>。</a:t>
            </a:r>
          </a:p>
          <a:p>
            <a:r>
              <a:rPr lang="ja-JP" altLang="en-US" sz="1600" b="1" dirty="0">
                <a:solidFill>
                  <a:schemeClr val="accent1">
                    <a:lumMod val="50000"/>
                  </a:schemeClr>
                </a:solidFill>
              </a:rPr>
              <a:t>　３－他</a:t>
            </a:r>
            <a:r>
              <a:rPr lang="ja-JP" altLang="ja-JP" sz="1600" b="1" dirty="0">
                <a:solidFill>
                  <a:schemeClr val="accent1">
                    <a:lumMod val="50000"/>
                  </a:schemeClr>
                </a:solidFill>
              </a:rPr>
              <a:t>の短期入所事業所等と</a:t>
            </a:r>
            <a:r>
              <a:rPr lang="ja-JP" altLang="en-US" sz="1600" b="1" dirty="0">
                <a:solidFill>
                  <a:schemeClr val="accent1">
                    <a:lumMod val="50000"/>
                  </a:schemeClr>
                </a:solidFill>
              </a:rPr>
              <a:t>連携</a:t>
            </a:r>
            <a:r>
              <a:rPr lang="ja-JP" altLang="ja-JP" sz="1600" b="1" dirty="0">
                <a:solidFill>
                  <a:schemeClr val="accent1">
                    <a:lumMod val="50000"/>
                  </a:schemeClr>
                </a:solidFill>
              </a:rPr>
              <a:t>できるような</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ja-JP" altLang="ja-JP" sz="1600" b="1" dirty="0">
                <a:solidFill>
                  <a:schemeClr val="accent1">
                    <a:lumMod val="50000"/>
                  </a:schemeClr>
                </a:solidFill>
              </a:rPr>
              <a:t>体制整備を</a:t>
            </a:r>
            <a:r>
              <a:rPr lang="ja-JP" altLang="en-US" sz="1600" b="1" dirty="0">
                <a:solidFill>
                  <a:schemeClr val="accent1">
                    <a:lumMod val="50000"/>
                  </a:schemeClr>
                </a:solidFill>
              </a:rPr>
              <a:t>検討。</a:t>
            </a:r>
            <a:endParaRPr lang="ja-JP" altLang="ja-JP" sz="1600" b="1" dirty="0">
              <a:solidFill>
                <a:schemeClr val="accent1">
                  <a:lumMod val="50000"/>
                </a:schemeClr>
              </a:solidFill>
            </a:endParaRPr>
          </a:p>
        </p:txBody>
      </p:sp>
      <p:sp>
        <p:nvSpPr>
          <p:cNvPr id="3" name="楕円 2">
            <a:extLst>
              <a:ext uri="{FF2B5EF4-FFF2-40B4-BE49-F238E27FC236}">
                <a16:creationId xmlns:a16="http://schemas.microsoft.com/office/drawing/2014/main" id="{ED3050DB-28B1-4297-8D18-47C9E64DA273}"/>
              </a:ext>
            </a:extLst>
          </p:cNvPr>
          <p:cNvSpPr/>
          <p:nvPr/>
        </p:nvSpPr>
        <p:spPr>
          <a:xfrm>
            <a:off x="6722822" y="1455036"/>
            <a:ext cx="4156218" cy="1377191"/>
          </a:xfrm>
          <a:prstGeom prst="ellipse">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26586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039433275"/>
              </p:ext>
            </p:extLst>
          </p:nvPr>
        </p:nvGraphicFramePr>
        <p:xfrm>
          <a:off x="784412" y="893892"/>
          <a:ext cx="10144845" cy="5070216"/>
        </p:xfrm>
        <a:graphic>
          <a:graphicData uri="http://schemas.openxmlformats.org/drawingml/2006/table">
            <a:tbl>
              <a:tblPr firstRow="1" bandRow="1">
                <a:tableStyleId>{BC89EF96-8CEA-46FF-86C4-4CE0E7609802}</a:tableStyleId>
              </a:tblPr>
              <a:tblGrid>
                <a:gridCol w="1708732">
                  <a:extLst>
                    <a:ext uri="{9D8B030D-6E8A-4147-A177-3AD203B41FA5}">
                      <a16:colId xmlns:a16="http://schemas.microsoft.com/office/drawing/2014/main" val="1780497406"/>
                    </a:ext>
                  </a:extLst>
                </a:gridCol>
                <a:gridCol w="8436113">
                  <a:extLst>
                    <a:ext uri="{9D8B030D-6E8A-4147-A177-3AD203B41FA5}">
                      <a16:colId xmlns:a16="http://schemas.microsoft.com/office/drawing/2014/main" val="3255875408"/>
                    </a:ext>
                  </a:extLst>
                </a:gridCol>
              </a:tblGrid>
              <a:tr h="1615353">
                <a:tc>
                  <a:txBody>
                    <a:bodyPr/>
                    <a:lstStyle/>
                    <a:p>
                      <a:r>
                        <a:rPr kumimoji="1" lang="ja-JP" altLang="en-US" b="0" dirty="0">
                          <a:latin typeface="メイリオ" panose="020B0604030504040204" pitchFamily="50" charset="-128"/>
                          <a:ea typeface="メイリオ" panose="020B0604030504040204" pitchFamily="50" charset="-128"/>
                        </a:rPr>
                        <a:t>事業の目的</a:t>
                      </a:r>
                      <a:endParaRPr kumimoji="1" lang="ja-JP" altLang="en-US" b="0" dirty="0">
                        <a:solidFill>
                          <a:schemeClr val="tx1"/>
                        </a:solidFill>
                        <a:latin typeface="メイリオ" panose="020B0604030504040204" pitchFamily="50" charset="-128"/>
                        <a:ea typeface="メイリオ" panose="020B0604030504040204" pitchFamily="50" charset="-128"/>
                      </a:endParaRPr>
                    </a:p>
                  </a:txBody>
                  <a:tcPr marL="216000" marR="216000" marT="216000" marB="216000"/>
                </a:tc>
                <a:tc>
                  <a:txBody>
                    <a:bodyPr/>
                    <a:lstStyle/>
                    <a:p>
                      <a:r>
                        <a:rPr kumimoji="1" lang="ja-JP" altLang="en-US" sz="1800" b="0" kern="1200" dirty="0">
                          <a:effectLst/>
                          <a:latin typeface="メイリオ" panose="020B0604030504040204" pitchFamily="50" charset="-128"/>
                          <a:ea typeface="メイリオ" panose="020B0604030504040204" pitchFamily="50" charset="-128"/>
                        </a:rPr>
                        <a:t>　</a:t>
                      </a:r>
                      <a:r>
                        <a:rPr kumimoji="1" lang="ja-JP" altLang="ja-JP" sz="1800" b="0" kern="1200" dirty="0">
                          <a:effectLst/>
                          <a:latin typeface="メイリオ" panose="020B0604030504040204" pitchFamily="50" charset="-128"/>
                          <a:ea typeface="メイリオ" panose="020B0604030504040204" pitchFamily="50" charset="-128"/>
                        </a:rPr>
                        <a:t>強度行動障がい者の生活を地域で連携して支えるため、当該地域の特性を把握して地域課題にアプローチし、必要な支援体制を検討・整備することで、地域</a:t>
                      </a:r>
                      <a:r>
                        <a:rPr kumimoji="1" lang="ja-JP" altLang="en-US" sz="1800" b="0" kern="1200" dirty="0">
                          <a:effectLst/>
                          <a:latin typeface="メイリオ" panose="020B0604030504040204" pitchFamily="50" charset="-128"/>
                          <a:ea typeface="メイリオ" panose="020B0604030504040204" pitchFamily="50" charset="-128"/>
                        </a:rPr>
                        <a:t>で</a:t>
                      </a:r>
                      <a:r>
                        <a:rPr kumimoji="1" lang="ja-JP" altLang="ja-JP" sz="1800" b="0" kern="1200" dirty="0">
                          <a:effectLst/>
                          <a:latin typeface="メイリオ" panose="020B0604030504040204" pitchFamily="50" charset="-128"/>
                          <a:ea typeface="メイリオ" panose="020B0604030504040204" pitchFamily="50" charset="-128"/>
                        </a:rPr>
                        <a:t>の支援体制モデル</a:t>
                      </a:r>
                      <a:r>
                        <a:rPr kumimoji="1" lang="ja-JP" altLang="en-US" sz="1800" b="0" kern="1200" dirty="0">
                          <a:effectLst/>
                          <a:latin typeface="メイリオ" panose="020B0604030504040204" pitchFamily="50" charset="-128"/>
                          <a:ea typeface="メイリオ" panose="020B0604030504040204" pitchFamily="50" charset="-128"/>
                        </a:rPr>
                        <a:t>の作成をすすめる</a:t>
                      </a:r>
                      <a:r>
                        <a:rPr kumimoji="1" lang="ja-JP" altLang="ja-JP" sz="1800" b="0" kern="1200" dirty="0">
                          <a:effectLst/>
                          <a:latin typeface="メイリオ" panose="020B0604030504040204" pitchFamily="50" charset="-128"/>
                          <a:ea typeface="メイリオ" panose="020B0604030504040204" pitchFamily="50" charset="-128"/>
                        </a:rPr>
                        <a:t>。</a:t>
                      </a:r>
                    </a:p>
                    <a:p>
                      <a:r>
                        <a:rPr kumimoji="1" lang="ja-JP" altLang="en-US" sz="1800" b="0" kern="1200" dirty="0">
                          <a:effectLst/>
                          <a:latin typeface="メイリオ" panose="020B0604030504040204" pitchFamily="50" charset="-128"/>
                          <a:ea typeface="メイリオ" panose="020B0604030504040204" pitchFamily="50" charset="-128"/>
                        </a:rPr>
                        <a:t>　</a:t>
                      </a:r>
                      <a:r>
                        <a:rPr kumimoji="1" lang="ja-JP" altLang="ja-JP" sz="1800" b="0" kern="1200" dirty="0">
                          <a:effectLst/>
                          <a:latin typeface="メイリオ" panose="020B0604030504040204" pitchFamily="50" charset="-128"/>
                          <a:ea typeface="メイリオ" panose="020B0604030504040204" pitchFamily="50" charset="-128"/>
                        </a:rPr>
                        <a:t>各事業所における支援力の向上とともに地域における関係機関の連携による支援体制の拡充を図り、地域での支援体制確立を目指す。</a:t>
                      </a:r>
                      <a:endParaRPr kumimoji="1" lang="ja-JP" altLang="en-US" b="0" dirty="0">
                        <a:latin typeface="メイリオ" panose="020B0604030504040204" pitchFamily="50" charset="-128"/>
                        <a:ea typeface="メイリオ" panose="020B0604030504040204" pitchFamily="50" charset="-128"/>
                      </a:endParaRPr>
                    </a:p>
                  </a:txBody>
                  <a:tcPr marL="216000" marR="216000" marT="216000" marB="216000"/>
                </a:tc>
                <a:extLst>
                  <a:ext uri="{0D108BD9-81ED-4DB2-BD59-A6C34878D82A}">
                    <a16:rowId xmlns:a16="http://schemas.microsoft.com/office/drawing/2014/main" val="3041690453"/>
                  </a:ext>
                </a:extLst>
              </a:tr>
              <a:tr h="3266616">
                <a:tc>
                  <a:txBody>
                    <a:bodyPr/>
                    <a:lstStyle/>
                    <a:p>
                      <a:r>
                        <a:rPr kumimoji="1" lang="ja-JP" altLang="en-US" dirty="0">
                          <a:latin typeface="メイリオ" panose="020B0604030504040204" pitchFamily="50" charset="-128"/>
                          <a:ea typeface="メイリオ" panose="020B0604030504040204" pitchFamily="50" charset="-128"/>
                        </a:rPr>
                        <a:t>実施内容</a:t>
                      </a:r>
                    </a:p>
                  </a:txBody>
                  <a:tcPr marL="216000" marR="216000" marT="216000" marB="216000"/>
                </a:tc>
                <a:tc>
                  <a:txBody>
                    <a:bodyPr/>
                    <a:lstStyle/>
                    <a:p>
                      <a:r>
                        <a:rPr kumimoji="1" lang="ja-JP" altLang="en-US" sz="1800" kern="1200" dirty="0">
                          <a:effectLst/>
                          <a:latin typeface="メイリオ" panose="020B0604030504040204" pitchFamily="50" charset="-128"/>
                          <a:ea typeface="メイリオ" panose="020B0604030504040204" pitchFamily="50" charset="-128"/>
                        </a:rPr>
                        <a:t>〇</a:t>
                      </a:r>
                      <a:r>
                        <a:rPr kumimoji="1" lang="ja-JP" altLang="ja-JP" sz="1800" kern="1200" dirty="0">
                          <a:effectLst/>
                          <a:latin typeface="メイリオ" panose="020B0604030504040204" pitchFamily="50" charset="-128"/>
                          <a:ea typeface="メイリオ" panose="020B0604030504040204" pitchFamily="50" charset="-128"/>
                        </a:rPr>
                        <a:t>地域支援体制検討会議とワークショップ</a:t>
                      </a:r>
                      <a:r>
                        <a:rPr kumimoji="1" lang="ja-JP" altLang="en-US" sz="1800" kern="1200" dirty="0">
                          <a:effectLst/>
                          <a:latin typeface="メイリオ" panose="020B0604030504040204" pitchFamily="50" charset="-128"/>
                          <a:ea typeface="メイリオ" panose="020B0604030504040204" pitchFamily="50" charset="-128"/>
                        </a:rPr>
                        <a:t>を実施。</a:t>
                      </a:r>
                      <a:endParaRPr kumimoji="1" lang="en-US" altLang="ja-JP" sz="1800" kern="1200" dirty="0">
                        <a:effectLst/>
                        <a:latin typeface="メイリオ" panose="020B0604030504040204" pitchFamily="50" charset="-128"/>
                        <a:ea typeface="メイリオ" panose="020B0604030504040204" pitchFamily="50" charset="-128"/>
                      </a:endParaRPr>
                    </a:p>
                    <a:p>
                      <a:r>
                        <a:rPr kumimoji="1" lang="ja-JP" altLang="ja-JP" sz="1800" kern="1200" dirty="0">
                          <a:effectLst/>
                          <a:latin typeface="メイリオ" panose="020B0604030504040204" pitchFamily="50" charset="-128"/>
                          <a:ea typeface="メイリオ" panose="020B0604030504040204" pitchFamily="50" charset="-128"/>
                        </a:rPr>
                        <a:t>・検討会議で強度行動障がいに関する地域課題の抽出及び支援策を検討</a:t>
                      </a:r>
                      <a:r>
                        <a:rPr kumimoji="1" lang="ja-JP" altLang="en-US" sz="1800" kern="1200" dirty="0">
                          <a:effectLst/>
                          <a:latin typeface="メイリオ" panose="020B0604030504040204" pitchFamily="50" charset="-128"/>
                          <a:ea typeface="メイリオ" panose="020B0604030504040204" pitchFamily="50" charset="-128"/>
                        </a:rPr>
                        <a:t>。</a:t>
                      </a:r>
                      <a:endParaRPr kumimoji="1" lang="ja-JP" altLang="ja-JP" sz="1800" kern="1200" dirty="0">
                        <a:effectLst/>
                        <a:latin typeface="メイリオ" panose="020B0604030504040204" pitchFamily="50" charset="-128"/>
                        <a:ea typeface="メイリオ" panose="020B0604030504040204" pitchFamily="50" charset="-128"/>
                      </a:endParaRPr>
                    </a:p>
                    <a:p>
                      <a:pPr marL="173038" indent="-173038">
                        <a:tabLst>
                          <a:tab pos="276225" algn="l"/>
                        </a:tabLst>
                      </a:pPr>
                      <a:r>
                        <a:rPr kumimoji="1" lang="ja-JP" altLang="ja-JP" sz="1800" kern="1200" dirty="0">
                          <a:effectLst/>
                          <a:latin typeface="メイリオ" panose="020B0604030504040204" pitchFamily="50" charset="-128"/>
                          <a:ea typeface="メイリオ" panose="020B0604030504040204" pitchFamily="50" charset="-128"/>
                        </a:rPr>
                        <a:t>・強度行動障がい者を地域で支えるために必要な仕組みづくりのため、検討会議の結論をもとに必要なワークショップ（支援者スキルアップや地域で普及啓発をはかるもの等）を開催</a:t>
                      </a:r>
                      <a:r>
                        <a:rPr kumimoji="1" lang="ja-JP" altLang="en-US" sz="1800" kern="1200" dirty="0">
                          <a:effectLst/>
                          <a:latin typeface="メイリオ" panose="020B0604030504040204" pitchFamily="50" charset="-128"/>
                          <a:ea typeface="メイリオ" panose="020B0604030504040204" pitchFamily="50" charset="-128"/>
                        </a:rPr>
                        <a:t>。</a:t>
                      </a:r>
                      <a:endParaRPr kumimoji="1" lang="en-US" altLang="ja-JP" sz="1800" kern="1200" dirty="0">
                        <a:effectLst/>
                        <a:latin typeface="メイリオ" panose="020B0604030504040204" pitchFamily="50" charset="-128"/>
                        <a:ea typeface="メイリオ" panose="020B0604030504040204" pitchFamily="50" charset="-128"/>
                      </a:endParaRPr>
                    </a:p>
                    <a:p>
                      <a:pPr marL="173038" indent="-173038">
                        <a:tabLst>
                          <a:tab pos="276225" algn="l"/>
                        </a:tabLst>
                      </a:pPr>
                      <a:endParaRPr kumimoji="1" lang="en-US" altLang="ja-JP" sz="1800" kern="1200" dirty="0">
                        <a:effectLst/>
                        <a:latin typeface="メイリオ" panose="020B0604030504040204" pitchFamily="50" charset="-128"/>
                        <a:ea typeface="メイリオ" panose="020B0604030504040204" pitchFamily="50" charset="-128"/>
                      </a:endParaRPr>
                    </a:p>
                    <a:p>
                      <a:r>
                        <a:rPr kumimoji="1" lang="ja-JP" altLang="en-US" sz="1800" kern="1200" dirty="0">
                          <a:effectLst/>
                          <a:latin typeface="メイリオ" panose="020B0604030504040204" pitchFamily="50" charset="-128"/>
                          <a:ea typeface="メイリオ" panose="020B0604030504040204" pitchFamily="50" charset="-128"/>
                        </a:rPr>
                        <a:t>〇事務局</a:t>
                      </a:r>
                      <a:endParaRPr kumimoji="1" lang="en-US" altLang="ja-JP" sz="1800" kern="1200" dirty="0">
                        <a:effectLst/>
                        <a:latin typeface="メイリオ" panose="020B0604030504040204" pitchFamily="50" charset="-128"/>
                        <a:ea typeface="メイリオ" panose="020B0604030504040204" pitchFamily="50" charset="-128"/>
                      </a:endParaRPr>
                    </a:p>
                    <a:p>
                      <a:r>
                        <a:rPr kumimoji="1" lang="ja-JP" altLang="en-US" sz="1800" kern="1200" dirty="0">
                          <a:effectLst/>
                          <a:latin typeface="メイリオ" panose="020B0604030504040204" pitchFamily="50" charset="-128"/>
                          <a:ea typeface="メイリオ" panose="020B0604030504040204" pitchFamily="50" charset="-128"/>
                        </a:rPr>
                        <a:t>市町村障害福祉担当課など、府立砂川厚生福祉センター、府地域生活支援課</a:t>
                      </a:r>
                      <a:endParaRPr kumimoji="1" lang="en-US" altLang="ja-JP" sz="1800" kern="1200" dirty="0">
                        <a:effectLst/>
                        <a:latin typeface="メイリオ" panose="020B0604030504040204" pitchFamily="50" charset="-128"/>
                        <a:ea typeface="メイリオ" panose="020B0604030504040204" pitchFamily="50" charset="-128"/>
                      </a:endParaRPr>
                    </a:p>
                    <a:p>
                      <a:endParaRPr kumimoji="1" lang="ja-JP" altLang="en-US" dirty="0">
                        <a:latin typeface="メイリオ" panose="020B0604030504040204" pitchFamily="50" charset="-128"/>
                        <a:ea typeface="メイリオ" panose="020B0604030504040204" pitchFamily="50" charset="-128"/>
                      </a:endParaRPr>
                    </a:p>
                  </a:txBody>
                  <a:tcPr marL="216000" marR="216000" marT="216000" marB="216000"/>
                </a:tc>
                <a:extLst>
                  <a:ext uri="{0D108BD9-81ED-4DB2-BD59-A6C34878D82A}">
                    <a16:rowId xmlns:a16="http://schemas.microsoft.com/office/drawing/2014/main" val="3227221816"/>
                  </a:ext>
                </a:extLst>
              </a:tr>
            </a:tbl>
          </a:graphicData>
        </a:graphic>
      </p:graphicFrame>
      <p:sp>
        <p:nvSpPr>
          <p:cNvPr id="4" name="タイトル 1"/>
          <p:cNvSpPr>
            <a:spLocks noGrp="1"/>
          </p:cNvSpPr>
          <p:nvPr>
            <p:ph type="title"/>
          </p:nvPr>
        </p:nvSpPr>
        <p:spPr>
          <a:xfrm>
            <a:off x="784412" y="0"/>
            <a:ext cx="10515600" cy="629957"/>
          </a:xfrm>
        </p:spPr>
        <p:txBody>
          <a:bodyPr>
            <a:normAutofit/>
          </a:bodyPr>
          <a:lstStyle/>
          <a:p>
            <a:pPr algn="l"/>
            <a:r>
              <a:rPr lang="en-US" altLang="ja-JP" sz="2400" dirty="0">
                <a:latin typeface="HG丸ｺﾞｼｯｸM-PRO" panose="020F0600000000000000" pitchFamily="50" charset="-128"/>
                <a:ea typeface="HG丸ｺﾞｼｯｸM-PRO" panose="020F0600000000000000" pitchFamily="50" charset="-128"/>
              </a:rPr>
              <a:t>1.</a:t>
            </a:r>
            <a:r>
              <a:rPr lang="ja-JP" altLang="en-US" sz="2400" dirty="0">
                <a:latin typeface="HG丸ｺﾞｼｯｸM-PRO" panose="020F0600000000000000" pitchFamily="50" charset="-128"/>
                <a:ea typeface="HG丸ｺﾞｼｯｸM-PRO" panose="020F0600000000000000" pitchFamily="50" charset="-128"/>
              </a:rPr>
              <a:t>強度行動障がい地域連携モデル事業とは</a:t>
            </a:r>
          </a:p>
        </p:txBody>
      </p:sp>
      <p:sp>
        <p:nvSpPr>
          <p:cNvPr id="7" name="スライド番号プレースホルダー 6"/>
          <p:cNvSpPr>
            <a:spLocks noGrp="1"/>
          </p:cNvSpPr>
          <p:nvPr>
            <p:ph type="sldNum" sz="quarter" idx="12"/>
          </p:nvPr>
        </p:nvSpPr>
        <p:spPr/>
        <p:txBody>
          <a:bodyPr/>
          <a:lstStyle/>
          <a:p>
            <a:fld id="{97FBB0FB-213D-454E-A9D7-3F4F4199152C}" type="slidenum">
              <a:rPr kumimoji="1" lang="ja-JP" altLang="en-US" smtClean="0"/>
              <a:t>3</a:t>
            </a:fld>
            <a:endParaRPr kumimoji="1" lang="ja-JP" altLang="en-US"/>
          </a:p>
        </p:txBody>
      </p:sp>
    </p:spTree>
    <p:extLst>
      <p:ext uri="{BB962C8B-B14F-4D97-AF65-F5344CB8AC3E}">
        <p14:creationId xmlns:p14="http://schemas.microsoft.com/office/powerpoint/2010/main" val="2676572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2170" y="-14514"/>
            <a:ext cx="8712968" cy="620688"/>
          </a:xfrm>
        </p:spPr>
        <p:txBody>
          <a:bodyPr>
            <a:normAutofit/>
          </a:bodyPr>
          <a:lstStyle/>
          <a:p>
            <a:pPr algn="l"/>
            <a:r>
              <a:rPr lang="en-US" altLang="ja-JP" sz="2400" dirty="0">
                <a:latin typeface="HG丸ｺﾞｼｯｸM-PRO" panose="020F0600000000000000" pitchFamily="50" charset="-128"/>
                <a:ea typeface="HG丸ｺﾞｼｯｸM-PRO" panose="020F0600000000000000" pitchFamily="50" charset="-128"/>
              </a:rPr>
              <a:t>2.</a:t>
            </a:r>
            <a:r>
              <a:rPr lang="ja-JP" altLang="en-US" sz="2400" dirty="0">
                <a:latin typeface="HG丸ｺﾞｼｯｸM-PRO" panose="020F0600000000000000" pitchFamily="50" charset="-128"/>
                <a:ea typeface="HG丸ｺﾞｼｯｸM-PRO" panose="020F0600000000000000" pitchFamily="50" charset="-128"/>
              </a:rPr>
              <a:t>強度行動障がい地域連携モデル事業の展開</a:t>
            </a:r>
          </a:p>
        </p:txBody>
      </p:sp>
      <p:graphicFrame>
        <p:nvGraphicFramePr>
          <p:cNvPr id="4" name="表 3"/>
          <p:cNvGraphicFramePr>
            <a:graphicFrameLocks noGrp="1"/>
          </p:cNvGraphicFramePr>
          <p:nvPr>
            <p:extLst>
              <p:ext uri="{D42A27DB-BD31-4B8C-83A1-F6EECF244321}">
                <p14:modId xmlns:p14="http://schemas.microsoft.com/office/powerpoint/2010/main" val="2750398477"/>
              </p:ext>
            </p:extLst>
          </p:nvPr>
        </p:nvGraphicFramePr>
        <p:xfrm>
          <a:off x="682170" y="620690"/>
          <a:ext cx="10348686" cy="6120679"/>
        </p:xfrm>
        <a:graphic>
          <a:graphicData uri="http://schemas.openxmlformats.org/drawingml/2006/table">
            <a:tbl>
              <a:tblPr firstRow="1" bandRow="1">
                <a:tableStyleId>{BC89EF96-8CEA-46FF-86C4-4CE0E7609802}</a:tableStyleId>
              </a:tblPr>
              <a:tblGrid>
                <a:gridCol w="1498974">
                  <a:extLst>
                    <a:ext uri="{9D8B030D-6E8A-4147-A177-3AD203B41FA5}">
                      <a16:colId xmlns:a16="http://schemas.microsoft.com/office/drawing/2014/main" val="20000"/>
                    </a:ext>
                  </a:extLst>
                </a:gridCol>
                <a:gridCol w="2212428">
                  <a:extLst>
                    <a:ext uri="{9D8B030D-6E8A-4147-A177-3AD203B41FA5}">
                      <a16:colId xmlns:a16="http://schemas.microsoft.com/office/drawing/2014/main" val="20001"/>
                    </a:ext>
                  </a:extLst>
                </a:gridCol>
                <a:gridCol w="2212428">
                  <a:extLst>
                    <a:ext uri="{9D8B030D-6E8A-4147-A177-3AD203B41FA5}">
                      <a16:colId xmlns:a16="http://schemas.microsoft.com/office/drawing/2014/main" val="20002"/>
                    </a:ext>
                  </a:extLst>
                </a:gridCol>
                <a:gridCol w="2212428">
                  <a:extLst>
                    <a:ext uri="{9D8B030D-6E8A-4147-A177-3AD203B41FA5}">
                      <a16:colId xmlns:a16="http://schemas.microsoft.com/office/drawing/2014/main" val="20003"/>
                    </a:ext>
                  </a:extLst>
                </a:gridCol>
                <a:gridCol w="2212428">
                  <a:extLst>
                    <a:ext uri="{9D8B030D-6E8A-4147-A177-3AD203B41FA5}">
                      <a16:colId xmlns:a16="http://schemas.microsoft.com/office/drawing/2014/main" val="20004"/>
                    </a:ext>
                  </a:extLst>
                </a:gridCol>
              </a:tblGrid>
              <a:tr h="885369">
                <a:tc>
                  <a:txBody>
                    <a:bodyPr/>
                    <a:lstStyle/>
                    <a:p>
                      <a:endParaRPr kumimoji="1" lang="ja-JP" altLang="en-US" dirty="0"/>
                    </a:p>
                  </a:txBody>
                  <a:tcPr marL="108000" marR="108000" marT="72000" marB="72000">
                    <a:solidFill>
                      <a:schemeClr val="accent5">
                        <a:lumMod val="20000"/>
                        <a:lumOff val="80000"/>
                      </a:schemeClr>
                    </a:solidFill>
                  </a:tcPr>
                </a:tc>
                <a:tc>
                  <a:txBody>
                    <a:bodyPr/>
                    <a:lstStyle/>
                    <a:p>
                      <a:pPr algn="ctr"/>
                      <a:r>
                        <a:rPr kumimoji="1" lang="en-US" altLang="ja-JP" dirty="0">
                          <a:latin typeface="メイリオ" panose="020B0604030504040204" pitchFamily="50" charset="-128"/>
                          <a:ea typeface="メイリオ" panose="020B0604030504040204" pitchFamily="50" charset="-128"/>
                        </a:rPr>
                        <a:t>2018</a:t>
                      </a:r>
                      <a:r>
                        <a:rPr kumimoji="1" lang="ja-JP" altLang="en-US" dirty="0">
                          <a:latin typeface="メイリオ" panose="020B0604030504040204" pitchFamily="50" charset="-128"/>
                          <a:ea typeface="メイリオ" panose="020B0604030504040204" pitchFamily="50" charset="-128"/>
                        </a:rPr>
                        <a:t>年度</a:t>
                      </a:r>
                      <a:endParaRPr kumimoji="1" lang="en-US" altLang="ja-JP" dirty="0">
                        <a:latin typeface="メイリオ" panose="020B0604030504040204" pitchFamily="50" charset="-128"/>
                        <a:ea typeface="メイリオ" panose="020B0604030504040204" pitchFamily="50" charset="-128"/>
                      </a:endParaRPr>
                    </a:p>
                    <a:p>
                      <a:pPr algn="ctr"/>
                      <a:r>
                        <a:rPr kumimoji="1" lang="ja-JP" altLang="en-US" dirty="0">
                          <a:latin typeface="メイリオ" panose="020B0604030504040204" pitchFamily="50" charset="-128"/>
                          <a:ea typeface="メイリオ" panose="020B0604030504040204" pitchFamily="50" charset="-128"/>
                        </a:rPr>
                        <a:t>（平成</a:t>
                      </a:r>
                      <a:r>
                        <a:rPr kumimoji="1" lang="en-US" altLang="ja-JP" dirty="0">
                          <a:latin typeface="メイリオ" panose="020B0604030504040204" pitchFamily="50" charset="-128"/>
                          <a:ea typeface="メイリオ" panose="020B0604030504040204" pitchFamily="50" charset="-128"/>
                        </a:rPr>
                        <a:t>30</a:t>
                      </a:r>
                      <a:r>
                        <a:rPr kumimoji="1" lang="ja-JP" altLang="en-US" dirty="0">
                          <a:latin typeface="メイリオ" panose="020B0604030504040204" pitchFamily="50" charset="-128"/>
                          <a:ea typeface="メイリオ" panose="020B0604030504040204" pitchFamily="50" charset="-128"/>
                        </a:rPr>
                        <a:t>年度）</a:t>
                      </a:r>
                    </a:p>
                  </a:txBody>
                  <a:tcPr marL="108000" marR="108000" marT="72000" marB="72000" anchor="ctr">
                    <a:solidFill>
                      <a:schemeClr val="accent5">
                        <a:lumMod val="20000"/>
                        <a:lumOff val="80000"/>
                      </a:schemeClr>
                    </a:solidFill>
                  </a:tcPr>
                </a:tc>
                <a:tc>
                  <a:txBody>
                    <a:bodyPr/>
                    <a:lstStyle/>
                    <a:p>
                      <a:pPr algn="ctr"/>
                      <a:r>
                        <a:rPr kumimoji="1" lang="en-US" altLang="ja-JP" dirty="0">
                          <a:latin typeface="メイリオ" panose="020B0604030504040204" pitchFamily="50" charset="-128"/>
                          <a:ea typeface="メイリオ" panose="020B0604030504040204" pitchFamily="50" charset="-128"/>
                        </a:rPr>
                        <a:t>2019</a:t>
                      </a:r>
                      <a:r>
                        <a:rPr kumimoji="1" lang="ja-JP" altLang="en-US" dirty="0">
                          <a:latin typeface="メイリオ" panose="020B0604030504040204" pitchFamily="50" charset="-128"/>
                          <a:ea typeface="メイリオ" panose="020B0604030504040204" pitchFamily="50" charset="-128"/>
                        </a:rPr>
                        <a:t>年度</a:t>
                      </a:r>
                      <a:endParaRPr kumimoji="1" lang="en-US" altLang="ja-JP" dirty="0">
                        <a:latin typeface="メイリオ" panose="020B0604030504040204" pitchFamily="50" charset="-128"/>
                        <a:ea typeface="メイリオ" panose="020B0604030504040204" pitchFamily="50" charset="-128"/>
                      </a:endParaRPr>
                    </a:p>
                    <a:p>
                      <a:pPr algn="ctr"/>
                      <a:r>
                        <a:rPr kumimoji="1" lang="ja-JP" altLang="en-US" dirty="0">
                          <a:latin typeface="メイリオ" panose="020B0604030504040204" pitchFamily="50" charset="-128"/>
                          <a:ea typeface="メイリオ" panose="020B0604030504040204" pitchFamily="50" charset="-128"/>
                        </a:rPr>
                        <a:t>（令和元年度）</a:t>
                      </a:r>
                    </a:p>
                  </a:txBody>
                  <a:tcPr marL="108000" marR="108000" marT="72000" marB="72000" anchor="ctr">
                    <a:solidFill>
                      <a:schemeClr val="accent5">
                        <a:lumMod val="20000"/>
                        <a:lumOff val="80000"/>
                      </a:schemeClr>
                    </a:solidFill>
                  </a:tcPr>
                </a:tc>
                <a:tc>
                  <a:txBody>
                    <a:bodyPr/>
                    <a:lstStyle/>
                    <a:p>
                      <a:pPr algn="ctr"/>
                      <a:r>
                        <a:rPr kumimoji="1" lang="en-US" altLang="ja-JP" dirty="0">
                          <a:latin typeface="メイリオ" panose="020B0604030504040204" pitchFamily="50" charset="-128"/>
                          <a:ea typeface="メイリオ" panose="020B0604030504040204" pitchFamily="50" charset="-128"/>
                        </a:rPr>
                        <a:t>2020</a:t>
                      </a:r>
                      <a:r>
                        <a:rPr kumimoji="1" lang="ja-JP" altLang="en-US" dirty="0">
                          <a:latin typeface="メイリオ" panose="020B0604030504040204" pitchFamily="50" charset="-128"/>
                          <a:ea typeface="メイリオ" panose="020B0604030504040204" pitchFamily="50" charset="-128"/>
                        </a:rPr>
                        <a:t>年度</a:t>
                      </a:r>
                      <a:endParaRPr kumimoji="1" lang="en-US" altLang="ja-JP" dirty="0">
                        <a:latin typeface="メイリオ" panose="020B0604030504040204" pitchFamily="50" charset="-128"/>
                        <a:ea typeface="メイリオ" panose="020B0604030504040204" pitchFamily="50" charset="-128"/>
                      </a:endParaRPr>
                    </a:p>
                    <a:p>
                      <a:pPr algn="ctr"/>
                      <a:r>
                        <a:rPr kumimoji="1" lang="ja-JP" altLang="en-US" dirty="0">
                          <a:latin typeface="メイリオ" panose="020B0604030504040204" pitchFamily="50" charset="-128"/>
                          <a:ea typeface="メイリオ" panose="020B0604030504040204" pitchFamily="50" charset="-128"/>
                        </a:rPr>
                        <a:t>（令和２年度）</a:t>
                      </a:r>
                    </a:p>
                  </a:txBody>
                  <a:tcPr marL="108000" marR="108000" marT="72000" marB="72000" anchor="ctr">
                    <a:solidFill>
                      <a:schemeClr val="accent5">
                        <a:lumMod val="20000"/>
                        <a:lumOff val="80000"/>
                      </a:schemeClr>
                    </a:solidFill>
                  </a:tcPr>
                </a:tc>
                <a:tc>
                  <a:txBody>
                    <a:bodyPr/>
                    <a:lstStyle/>
                    <a:p>
                      <a:pPr algn="ctr"/>
                      <a:r>
                        <a:rPr kumimoji="1" lang="en-US" altLang="ja-JP" dirty="0">
                          <a:latin typeface="メイリオ" panose="020B0604030504040204" pitchFamily="50" charset="-128"/>
                          <a:ea typeface="メイリオ" panose="020B0604030504040204" pitchFamily="50" charset="-128"/>
                        </a:rPr>
                        <a:t>2021</a:t>
                      </a:r>
                      <a:r>
                        <a:rPr kumimoji="1" lang="ja-JP" altLang="en-US" dirty="0">
                          <a:latin typeface="メイリオ" panose="020B0604030504040204" pitchFamily="50" charset="-128"/>
                          <a:ea typeface="メイリオ" panose="020B0604030504040204" pitchFamily="50" charset="-128"/>
                        </a:rPr>
                        <a:t>年度</a:t>
                      </a:r>
                      <a:endParaRPr kumimoji="1" lang="en-US" altLang="ja-JP" dirty="0">
                        <a:latin typeface="メイリオ" panose="020B0604030504040204" pitchFamily="50" charset="-128"/>
                        <a:ea typeface="メイリオ" panose="020B0604030504040204" pitchFamily="50" charset="-128"/>
                      </a:endParaRPr>
                    </a:p>
                    <a:p>
                      <a:pPr algn="ctr"/>
                      <a:r>
                        <a:rPr kumimoji="1" lang="ja-JP" altLang="en-US" dirty="0">
                          <a:latin typeface="メイリオ" panose="020B0604030504040204" pitchFamily="50" charset="-128"/>
                          <a:ea typeface="メイリオ" panose="020B0604030504040204" pitchFamily="50" charset="-128"/>
                        </a:rPr>
                        <a:t>（令和３年度）</a:t>
                      </a:r>
                    </a:p>
                  </a:txBody>
                  <a:tcPr marL="108000" marR="108000" marT="72000" marB="72000" anchor="ctr">
                    <a:solidFill>
                      <a:schemeClr val="accent5">
                        <a:lumMod val="20000"/>
                        <a:lumOff val="80000"/>
                      </a:schemeClr>
                    </a:solidFill>
                  </a:tcPr>
                </a:tc>
                <a:extLst>
                  <a:ext uri="{0D108BD9-81ED-4DB2-BD59-A6C34878D82A}">
                    <a16:rowId xmlns:a16="http://schemas.microsoft.com/office/drawing/2014/main" val="10000"/>
                  </a:ext>
                </a:extLst>
              </a:tr>
              <a:tr h="2637319">
                <a:tc>
                  <a:txBody>
                    <a:bodyPr/>
                    <a:lstStyle/>
                    <a:p>
                      <a:r>
                        <a:rPr kumimoji="1" lang="ja-JP" altLang="en-US" sz="1600" dirty="0">
                          <a:latin typeface="メイリオ" panose="020B0604030504040204" pitchFamily="50" charset="-128"/>
                          <a:ea typeface="メイリオ" panose="020B0604030504040204" pitchFamily="50" charset="-128"/>
                        </a:rPr>
                        <a:t>泉佐野市・田尻町モデル</a:t>
                      </a:r>
                      <a:endParaRPr kumimoji="1" lang="en-US" altLang="ja-JP" sz="1600" dirty="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a:t>
                      </a:r>
                      <a:r>
                        <a:rPr kumimoji="1" lang="en-US" altLang="ja-JP" sz="1600" dirty="0">
                          <a:latin typeface="メイリオ" panose="020B0604030504040204" pitchFamily="50" charset="-128"/>
                          <a:ea typeface="メイリオ" panose="020B0604030504040204" pitchFamily="50" charset="-128"/>
                        </a:rPr>
                        <a:t>2018</a:t>
                      </a:r>
                      <a:r>
                        <a:rPr kumimoji="1" lang="ja-JP" altLang="en-US" sz="1600" dirty="0">
                          <a:latin typeface="メイリオ" panose="020B0604030504040204" pitchFamily="50" charset="-128"/>
                          <a:ea typeface="メイリオ" panose="020B0604030504040204" pitchFamily="50" charset="-128"/>
                        </a:rPr>
                        <a:t>年度～）</a:t>
                      </a:r>
                    </a:p>
                  </a:txBody>
                  <a:tcPr marL="108000" marR="108000" marT="72000" marB="72000" anchor="ctr">
                    <a:solidFill>
                      <a:schemeClr val="accent4">
                        <a:lumMod val="20000"/>
                        <a:lumOff val="80000"/>
                      </a:schemeClr>
                    </a:solidFill>
                  </a:tcPr>
                </a:tc>
                <a:tc>
                  <a:txBody>
                    <a:bodyPr/>
                    <a:lstStyle/>
                    <a:p>
                      <a:r>
                        <a:rPr kumimoji="1" lang="ja-JP" altLang="en-US" sz="1600" dirty="0">
                          <a:latin typeface="ＭＳ Ｐゴシック" panose="020B0600070205080204" pitchFamily="50" charset="-128"/>
                          <a:ea typeface="ＭＳ Ｐゴシック" panose="020B0600070205080204" pitchFamily="50" charset="-128"/>
                        </a:rPr>
                        <a:t>・検討会議開催</a:t>
                      </a:r>
                      <a:endParaRPr kumimoji="1" lang="en-US" altLang="ja-JP" sz="1600" dirty="0">
                        <a:latin typeface="ＭＳ Ｐゴシック" panose="020B0600070205080204" pitchFamily="50" charset="-128"/>
                        <a:ea typeface="ＭＳ Ｐゴシック" panose="020B0600070205080204" pitchFamily="50" charset="-128"/>
                      </a:endParaRPr>
                    </a:p>
                    <a:p>
                      <a:r>
                        <a:rPr kumimoji="1" lang="ja-JP" altLang="en-US" sz="1600" dirty="0">
                          <a:latin typeface="ＭＳ Ｐゴシック" panose="020B0600070205080204" pitchFamily="50" charset="-128"/>
                          <a:ea typeface="ＭＳ Ｐゴシック" panose="020B0600070205080204" pitchFamily="50" charset="-128"/>
                        </a:rPr>
                        <a:t>・ワークショップ開催</a:t>
                      </a:r>
                      <a:endParaRPr kumimoji="1" lang="en-US" altLang="ja-JP" sz="1600" dirty="0">
                        <a:latin typeface="ＭＳ Ｐゴシック" panose="020B0600070205080204" pitchFamily="50" charset="-128"/>
                        <a:ea typeface="ＭＳ Ｐゴシック" panose="020B0600070205080204" pitchFamily="50" charset="-128"/>
                      </a:endParaRPr>
                    </a:p>
                    <a:p>
                      <a:r>
                        <a:rPr kumimoji="1" lang="ja-JP" altLang="en-US" sz="1600" dirty="0">
                          <a:latin typeface="ＭＳ Ｐゴシック" panose="020B0600070205080204" pitchFamily="50" charset="-128"/>
                          <a:ea typeface="ＭＳ Ｐゴシック" panose="020B0600070205080204" pitchFamily="50" charset="-128"/>
                        </a:rPr>
                        <a:t>・中間報告書作成</a:t>
                      </a:r>
                    </a:p>
                  </a:txBody>
                  <a:tcPr marL="108000" marR="108000" marT="72000" marB="72000">
                    <a:noFill/>
                  </a:tcPr>
                </a:tc>
                <a:tc>
                  <a:txBody>
                    <a:bodyPr/>
                    <a:lstStyle/>
                    <a:p>
                      <a:pPr marL="85725" indent="-85725"/>
                      <a:r>
                        <a:rPr kumimoji="1" lang="ja-JP" altLang="en-US" sz="1600" dirty="0">
                          <a:latin typeface="ＭＳ Ｐゴシック" panose="020B0600070205080204" pitchFamily="50" charset="-128"/>
                          <a:ea typeface="ＭＳ Ｐゴシック" panose="020B0600070205080204" pitchFamily="50" charset="-128"/>
                        </a:rPr>
                        <a:t>・協議会等で検討会を継続</a:t>
                      </a:r>
                      <a:endParaRPr kumimoji="1" lang="en-US" altLang="ja-JP" sz="1600" dirty="0">
                        <a:latin typeface="ＭＳ Ｐゴシック" panose="020B0600070205080204" pitchFamily="50" charset="-128"/>
                        <a:ea typeface="ＭＳ Ｐゴシック" panose="020B0600070205080204" pitchFamily="50" charset="-128"/>
                      </a:endParaRPr>
                    </a:p>
                    <a:p>
                      <a:r>
                        <a:rPr kumimoji="1" lang="ja-JP" altLang="en-US" sz="1600" dirty="0">
                          <a:latin typeface="ＭＳ Ｐゴシック" panose="020B0600070205080204" pitchFamily="50" charset="-128"/>
                          <a:ea typeface="ＭＳ Ｐゴシック" panose="020B0600070205080204" pitchFamily="50" charset="-128"/>
                        </a:rPr>
                        <a:t>・効果測定と改善策の</a:t>
                      </a:r>
                      <a:endParaRPr kumimoji="1" lang="en-US" altLang="ja-JP" sz="1600" dirty="0">
                        <a:latin typeface="ＭＳ Ｐゴシック" panose="020B0600070205080204" pitchFamily="50" charset="-128"/>
                        <a:ea typeface="ＭＳ Ｐゴシック" panose="020B0600070205080204" pitchFamily="50" charset="-128"/>
                      </a:endParaRPr>
                    </a:p>
                    <a:p>
                      <a:r>
                        <a:rPr kumimoji="1" lang="ja-JP" altLang="en-US" sz="1600" baseline="0" dirty="0">
                          <a:latin typeface="ＭＳ Ｐゴシック" panose="020B0600070205080204" pitchFamily="50" charset="-128"/>
                          <a:ea typeface="ＭＳ Ｐゴシック" panose="020B0600070205080204" pitchFamily="50" charset="-128"/>
                        </a:rPr>
                        <a:t>  </a:t>
                      </a:r>
                      <a:r>
                        <a:rPr kumimoji="1" lang="ja-JP" altLang="en-US" sz="1600" dirty="0">
                          <a:latin typeface="ＭＳ Ｐゴシック" panose="020B0600070205080204" pitchFamily="50" charset="-128"/>
                          <a:ea typeface="ＭＳ Ｐゴシック" panose="020B0600070205080204" pitchFamily="50" charset="-128"/>
                        </a:rPr>
                        <a:t>検討</a:t>
                      </a:r>
                      <a:endParaRPr kumimoji="1" lang="en-US" altLang="ja-JP" sz="1600" dirty="0">
                        <a:latin typeface="ＭＳ Ｐゴシック" panose="020B0600070205080204" pitchFamily="50" charset="-128"/>
                        <a:ea typeface="ＭＳ Ｐゴシック" panose="020B0600070205080204" pitchFamily="50" charset="-128"/>
                      </a:endParaRPr>
                    </a:p>
                    <a:p>
                      <a:r>
                        <a:rPr kumimoji="1" lang="ja-JP" altLang="en-US" sz="1600" dirty="0">
                          <a:latin typeface="ＭＳ Ｐゴシック" panose="020B0600070205080204" pitchFamily="50" charset="-128"/>
                          <a:ea typeface="ＭＳ Ｐゴシック" panose="020B0600070205080204" pitchFamily="50" charset="-128"/>
                        </a:rPr>
                        <a:t>・最終報告書の作成</a:t>
                      </a:r>
                      <a:endParaRPr kumimoji="1" lang="en-US" altLang="ja-JP" sz="1600" dirty="0">
                        <a:latin typeface="ＭＳ Ｐゴシック" panose="020B0600070205080204" pitchFamily="50" charset="-128"/>
                        <a:ea typeface="ＭＳ Ｐゴシック" panose="020B0600070205080204" pitchFamily="50" charset="-128"/>
                      </a:endParaRPr>
                    </a:p>
                    <a:p>
                      <a:endParaRPr kumimoji="1" lang="ja-JP" altLang="en-US" sz="1600" dirty="0">
                        <a:latin typeface="ＭＳ Ｐゴシック" panose="020B0600070205080204" pitchFamily="50" charset="-128"/>
                        <a:ea typeface="ＭＳ Ｐゴシック" panose="020B0600070205080204" pitchFamily="50" charset="-128"/>
                      </a:endParaRPr>
                    </a:p>
                  </a:txBody>
                  <a:tcPr marL="108000" marR="108000" marT="72000" marB="72000">
                    <a:noFill/>
                  </a:tcPr>
                </a:tc>
                <a:tc>
                  <a:txBody>
                    <a:bodyPr/>
                    <a:lstStyle/>
                    <a:p>
                      <a:r>
                        <a:rPr kumimoji="1" lang="ja-JP" altLang="en-US" sz="1800" dirty="0">
                          <a:latin typeface="ＭＳ Ｐゴシック" panose="020B0600070205080204" pitchFamily="50" charset="-128"/>
                          <a:ea typeface="ＭＳ Ｐゴシック" panose="020B0600070205080204" pitchFamily="50" charset="-128"/>
                        </a:rPr>
                        <a:t>　</a:t>
                      </a:r>
                      <a:endParaRPr kumimoji="1" lang="en-US" altLang="ja-JP" sz="1800" dirty="0">
                        <a:latin typeface="ＭＳ Ｐゴシック" panose="020B0600070205080204" pitchFamily="50" charset="-128"/>
                        <a:ea typeface="ＭＳ Ｐゴシック" panose="020B0600070205080204" pitchFamily="50" charset="-128"/>
                      </a:endParaRPr>
                    </a:p>
                    <a:p>
                      <a:endParaRPr kumimoji="1" lang="en-US" altLang="ja-JP" sz="1800" dirty="0">
                        <a:latin typeface="ＭＳ Ｐゴシック" panose="020B0600070205080204" pitchFamily="50" charset="-128"/>
                        <a:ea typeface="ＭＳ Ｐゴシック" panose="020B0600070205080204" pitchFamily="50" charset="-128"/>
                      </a:endParaRPr>
                    </a:p>
                    <a:p>
                      <a:endParaRPr kumimoji="1" lang="en-US" altLang="ja-JP" sz="1800" dirty="0">
                        <a:latin typeface="ＭＳ Ｐゴシック" panose="020B0600070205080204" pitchFamily="50" charset="-128"/>
                        <a:ea typeface="ＭＳ Ｐゴシック" panose="020B0600070205080204" pitchFamily="50" charset="-128"/>
                      </a:endParaRPr>
                    </a:p>
                  </a:txBody>
                  <a:tcPr marL="108000" marR="108000" marT="72000" marB="72000">
                    <a:noFill/>
                  </a:tcPr>
                </a:tc>
                <a:tc>
                  <a:txBody>
                    <a:bodyPr/>
                    <a:lstStyle/>
                    <a:p>
                      <a:endParaRPr kumimoji="1" lang="en-US" altLang="ja-JP" sz="2000" dirty="0">
                        <a:latin typeface="ＭＳ Ｐゴシック" panose="020B0600070205080204" pitchFamily="50" charset="-128"/>
                        <a:ea typeface="ＭＳ Ｐゴシック" panose="020B0600070205080204" pitchFamily="50" charset="-128"/>
                      </a:endParaRPr>
                    </a:p>
                  </a:txBody>
                  <a:tcPr marL="108000" marR="108000" marT="72000" marB="72000">
                    <a:noFill/>
                  </a:tcPr>
                </a:tc>
                <a:extLst>
                  <a:ext uri="{0D108BD9-81ED-4DB2-BD59-A6C34878D82A}">
                    <a16:rowId xmlns:a16="http://schemas.microsoft.com/office/drawing/2014/main" val="10001"/>
                  </a:ext>
                </a:extLst>
              </a:tr>
              <a:tr h="2597991">
                <a:tc>
                  <a:txBody>
                    <a:bodyPr/>
                    <a:lstStyle/>
                    <a:p>
                      <a:r>
                        <a:rPr kumimoji="1" lang="ja-JP" altLang="en-US" sz="1600" dirty="0">
                          <a:latin typeface="メイリオ" panose="020B0604030504040204" pitchFamily="50" charset="-128"/>
                          <a:ea typeface="メイリオ" panose="020B0604030504040204" pitchFamily="50" charset="-128"/>
                        </a:rPr>
                        <a:t>豊中市モデル</a:t>
                      </a:r>
                      <a:endParaRPr kumimoji="1" lang="en-US" altLang="ja-JP" sz="1600" dirty="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a:t>
                      </a:r>
                      <a:r>
                        <a:rPr kumimoji="1" lang="en-US" altLang="ja-JP" sz="1600" dirty="0">
                          <a:latin typeface="メイリオ" panose="020B0604030504040204" pitchFamily="50" charset="-128"/>
                          <a:ea typeface="メイリオ" panose="020B0604030504040204" pitchFamily="50" charset="-128"/>
                        </a:rPr>
                        <a:t>2019</a:t>
                      </a:r>
                      <a:r>
                        <a:rPr kumimoji="1" lang="ja-JP" altLang="en-US" sz="1600" dirty="0">
                          <a:latin typeface="メイリオ" panose="020B0604030504040204" pitchFamily="50" charset="-128"/>
                          <a:ea typeface="メイリオ" panose="020B0604030504040204" pitchFamily="50" charset="-128"/>
                        </a:rPr>
                        <a:t>年度～）</a:t>
                      </a:r>
                    </a:p>
                  </a:txBody>
                  <a:tcPr marL="108000" marR="108000" marT="72000" marB="72000" anchor="ctr">
                    <a:solidFill>
                      <a:schemeClr val="accent4">
                        <a:lumMod val="20000"/>
                        <a:lumOff val="80000"/>
                      </a:schemeClr>
                    </a:solidFill>
                  </a:tcPr>
                </a:tc>
                <a:tc>
                  <a:txBody>
                    <a:bodyPr/>
                    <a:lstStyle/>
                    <a:p>
                      <a:endParaRPr kumimoji="1" lang="ja-JP" altLang="en-US" sz="1800" dirty="0">
                        <a:latin typeface="ＭＳ Ｐゴシック" panose="020B0600070205080204" pitchFamily="50" charset="-128"/>
                        <a:ea typeface="ＭＳ Ｐゴシック" panose="020B0600070205080204" pitchFamily="50" charset="-128"/>
                      </a:endParaRPr>
                    </a:p>
                  </a:txBody>
                  <a:tcPr marL="108000" marR="108000" marT="72000" marB="72000"/>
                </a:tc>
                <a:tc>
                  <a:txBody>
                    <a:bodyPr/>
                    <a:lstStyle/>
                    <a:p>
                      <a:r>
                        <a:rPr kumimoji="1" lang="ja-JP" altLang="en-US" sz="1600" dirty="0">
                          <a:latin typeface="ＭＳ Ｐゴシック" panose="020B0600070205080204" pitchFamily="50" charset="-128"/>
                          <a:ea typeface="ＭＳ Ｐゴシック" panose="020B0600070205080204" pitchFamily="50" charset="-128"/>
                        </a:rPr>
                        <a:t>・検討会議開催</a:t>
                      </a:r>
                      <a:endParaRPr kumimoji="1" lang="en-US" altLang="ja-JP" sz="1600" dirty="0">
                        <a:latin typeface="ＭＳ Ｐゴシック" panose="020B0600070205080204" pitchFamily="50" charset="-128"/>
                        <a:ea typeface="ＭＳ Ｐゴシック" panose="020B0600070205080204" pitchFamily="50" charset="-128"/>
                      </a:endParaRPr>
                    </a:p>
                    <a:p>
                      <a:r>
                        <a:rPr kumimoji="1" lang="ja-JP" altLang="en-US" sz="1600" dirty="0">
                          <a:latin typeface="ＭＳ Ｐゴシック" panose="020B0600070205080204" pitchFamily="50" charset="-128"/>
                          <a:ea typeface="ＭＳ Ｐゴシック" panose="020B0600070205080204" pitchFamily="50" charset="-128"/>
                        </a:rPr>
                        <a:t>・ワークショップ開催</a:t>
                      </a:r>
                      <a:endParaRPr kumimoji="1" lang="en-US" altLang="ja-JP" sz="1600" dirty="0">
                        <a:latin typeface="ＭＳ Ｐゴシック" panose="020B0600070205080204" pitchFamily="50" charset="-128"/>
                        <a:ea typeface="ＭＳ Ｐゴシック" panose="020B0600070205080204" pitchFamily="50" charset="-128"/>
                      </a:endParaRPr>
                    </a:p>
                    <a:p>
                      <a:r>
                        <a:rPr kumimoji="1" lang="ja-JP" altLang="en-US" sz="1600" dirty="0">
                          <a:latin typeface="ＭＳ Ｐゴシック" panose="020B0600070205080204" pitchFamily="50" charset="-128"/>
                          <a:ea typeface="ＭＳ Ｐゴシック" panose="020B0600070205080204" pitchFamily="50" charset="-128"/>
                        </a:rPr>
                        <a:t>・中間報告書作成</a:t>
                      </a:r>
                    </a:p>
                  </a:txBody>
                  <a:tcPr marL="108000" marR="108000" marT="72000" marB="72000"/>
                </a:tc>
                <a:tc>
                  <a:txBody>
                    <a:bodyPr/>
                    <a:lstStyle/>
                    <a:p>
                      <a:pPr marL="85725" indent="-85725"/>
                      <a:r>
                        <a:rPr kumimoji="1" lang="ja-JP" altLang="en-US" sz="1600" dirty="0">
                          <a:latin typeface="ＭＳ Ｐゴシック" panose="020B0600070205080204" pitchFamily="50" charset="-128"/>
                          <a:ea typeface="ＭＳ Ｐゴシック" panose="020B0600070205080204" pitchFamily="50" charset="-128"/>
                        </a:rPr>
                        <a:t>・協議会等で検討会を継続</a:t>
                      </a:r>
                      <a:endParaRPr kumimoji="1" lang="en-US" altLang="ja-JP" sz="1600" dirty="0">
                        <a:latin typeface="ＭＳ Ｐゴシック" panose="020B0600070205080204" pitchFamily="50" charset="-128"/>
                        <a:ea typeface="ＭＳ Ｐゴシック" panose="020B0600070205080204" pitchFamily="50" charset="-128"/>
                      </a:endParaRPr>
                    </a:p>
                    <a:p>
                      <a:r>
                        <a:rPr kumimoji="1" lang="ja-JP" altLang="en-US" sz="1600" dirty="0">
                          <a:latin typeface="ＭＳ Ｐゴシック" panose="020B0600070205080204" pitchFamily="50" charset="-128"/>
                          <a:ea typeface="ＭＳ Ｐゴシック" panose="020B0600070205080204" pitchFamily="50" charset="-128"/>
                        </a:rPr>
                        <a:t>・効果測定と改善策の</a:t>
                      </a:r>
                      <a:endParaRPr kumimoji="1" lang="en-US" altLang="ja-JP" sz="1600" dirty="0">
                        <a:latin typeface="ＭＳ Ｐゴシック" panose="020B0600070205080204" pitchFamily="50" charset="-128"/>
                        <a:ea typeface="ＭＳ Ｐゴシック" panose="020B0600070205080204" pitchFamily="50" charset="-128"/>
                      </a:endParaRPr>
                    </a:p>
                    <a:p>
                      <a:r>
                        <a:rPr kumimoji="1" lang="ja-JP" altLang="en-US" sz="1600" dirty="0">
                          <a:latin typeface="ＭＳ Ｐゴシック" panose="020B0600070205080204" pitchFamily="50" charset="-128"/>
                          <a:ea typeface="ＭＳ Ｐゴシック" panose="020B0600070205080204" pitchFamily="50" charset="-128"/>
                        </a:rPr>
                        <a:t>　検討</a:t>
                      </a:r>
                      <a:endParaRPr kumimoji="1" lang="en-US" altLang="ja-JP" sz="1600" dirty="0">
                        <a:latin typeface="ＭＳ Ｐゴシック" panose="020B0600070205080204" pitchFamily="50" charset="-128"/>
                        <a:ea typeface="ＭＳ Ｐゴシック" panose="020B0600070205080204" pitchFamily="50" charset="-128"/>
                      </a:endParaRPr>
                    </a:p>
                    <a:p>
                      <a:r>
                        <a:rPr kumimoji="1" lang="ja-JP" altLang="en-US" sz="1600" dirty="0">
                          <a:latin typeface="ＭＳ Ｐゴシック" panose="020B0600070205080204" pitchFamily="50" charset="-128"/>
                          <a:ea typeface="ＭＳ Ｐゴシック" panose="020B0600070205080204" pitchFamily="50" charset="-128"/>
                        </a:rPr>
                        <a:t>・最終報告書の作成</a:t>
                      </a:r>
                    </a:p>
                  </a:txBody>
                  <a:tcPr marL="108000" marR="108000" marT="72000" marB="72000"/>
                </a:tc>
                <a:tc>
                  <a:txBody>
                    <a:bodyPr/>
                    <a:lstStyle/>
                    <a:p>
                      <a:endParaRPr kumimoji="1" lang="ja-JP" altLang="en-US" sz="2000" dirty="0">
                        <a:latin typeface="ＭＳ Ｐゴシック" panose="020B0600070205080204" pitchFamily="50" charset="-128"/>
                        <a:ea typeface="ＭＳ Ｐゴシック" panose="020B0600070205080204" pitchFamily="50" charset="-128"/>
                      </a:endParaRPr>
                    </a:p>
                  </a:txBody>
                  <a:tcPr marL="108000" marR="108000" marT="72000" marB="72000"/>
                </a:tc>
                <a:extLst>
                  <a:ext uri="{0D108BD9-81ED-4DB2-BD59-A6C34878D82A}">
                    <a16:rowId xmlns:a16="http://schemas.microsoft.com/office/drawing/2014/main" val="10002"/>
                  </a:ext>
                </a:extLst>
              </a:tr>
            </a:tbl>
          </a:graphicData>
        </a:graphic>
      </p:graphicFrame>
      <p:grpSp>
        <p:nvGrpSpPr>
          <p:cNvPr id="10" name="グループ化 9"/>
          <p:cNvGrpSpPr/>
          <p:nvPr/>
        </p:nvGrpSpPr>
        <p:grpSpPr>
          <a:xfrm>
            <a:off x="2277626" y="2793261"/>
            <a:ext cx="8363701" cy="3475157"/>
            <a:chOff x="2375598" y="2928511"/>
            <a:chExt cx="8363701" cy="3475157"/>
          </a:xfrm>
        </p:grpSpPr>
        <p:sp>
          <p:nvSpPr>
            <p:cNvPr id="11" name="角丸四角形吹き出し 10"/>
            <p:cNvSpPr/>
            <p:nvPr/>
          </p:nvSpPr>
          <p:spPr>
            <a:xfrm>
              <a:off x="4547492" y="3238758"/>
              <a:ext cx="1770040" cy="618722"/>
            </a:xfrm>
            <a:prstGeom prst="wedgeRoundRectCallout">
              <a:avLst>
                <a:gd name="adj1" fmla="val -20663"/>
                <a:gd name="adj2" fmla="val -78829"/>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600" dirty="0">
                  <a:latin typeface="メイリオ" panose="020B0604030504040204" pitchFamily="50" charset="-128"/>
                  <a:ea typeface="メイリオ" panose="020B0604030504040204" pitchFamily="50" charset="-128"/>
                </a:rPr>
                <a:t>泉佐野市・田尻町地域モデル</a:t>
              </a:r>
            </a:p>
          </p:txBody>
        </p:sp>
        <p:sp>
          <p:nvSpPr>
            <p:cNvPr id="15" name="角丸四角形吹き出し 14"/>
            <p:cNvSpPr/>
            <p:nvPr/>
          </p:nvSpPr>
          <p:spPr>
            <a:xfrm>
              <a:off x="6936243" y="5809717"/>
              <a:ext cx="1621031" cy="593951"/>
            </a:xfrm>
            <a:prstGeom prst="wedgeRoundRectCallout">
              <a:avLst>
                <a:gd name="adj1" fmla="val -22930"/>
                <a:gd name="adj2" fmla="val -80381"/>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600" dirty="0">
                  <a:latin typeface="メイリオ" panose="020B0604030504040204" pitchFamily="50" charset="-128"/>
                  <a:ea typeface="メイリオ" panose="020B0604030504040204" pitchFamily="50" charset="-128"/>
                </a:rPr>
                <a:t>豊中市地域モデル</a:t>
              </a:r>
            </a:p>
          </p:txBody>
        </p:sp>
        <p:sp>
          <p:nvSpPr>
            <p:cNvPr id="3" name="角丸四角形 2"/>
            <p:cNvSpPr/>
            <p:nvPr/>
          </p:nvSpPr>
          <p:spPr>
            <a:xfrm>
              <a:off x="6707479" y="3361503"/>
              <a:ext cx="1849795" cy="596893"/>
            </a:xfrm>
            <a:prstGeom prst="roundRect">
              <a:avLst/>
            </a:prstGeom>
            <a:ln w="28575">
              <a:prstDash val="lgDash"/>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600" dirty="0">
                  <a:latin typeface="メイリオ" panose="020B0604030504040204" pitchFamily="50" charset="-128"/>
                  <a:ea typeface="メイリオ" panose="020B0604030504040204" pitchFamily="50" charset="-128"/>
                </a:rPr>
                <a:t>一般化モデル（案）の作成</a:t>
              </a:r>
            </a:p>
          </p:txBody>
        </p:sp>
        <p:sp>
          <p:nvSpPr>
            <p:cNvPr id="17" name="角丸四角形 16"/>
            <p:cNvSpPr/>
            <p:nvPr/>
          </p:nvSpPr>
          <p:spPr>
            <a:xfrm>
              <a:off x="9053530" y="2928511"/>
              <a:ext cx="1685769" cy="1126731"/>
            </a:xfrm>
            <a:prstGeom prst="roundRect">
              <a:avLst/>
            </a:prstGeom>
            <a:solidFill>
              <a:schemeClr val="accent4">
                <a:lumMod val="60000"/>
                <a:lumOff val="40000"/>
              </a:schemeClr>
            </a:solidFill>
            <a:ln w="28575"/>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rPr>
                <a:t>一般化モデルの作成</a:t>
              </a:r>
            </a:p>
          </p:txBody>
        </p:sp>
        <p:sp>
          <p:nvSpPr>
            <p:cNvPr id="5" name="フレーム 4"/>
            <p:cNvSpPr/>
            <p:nvPr/>
          </p:nvSpPr>
          <p:spPr>
            <a:xfrm>
              <a:off x="9140330" y="5051241"/>
              <a:ext cx="1512168" cy="1055452"/>
            </a:xfrm>
            <a:prstGeom prst="frame">
              <a:avLst>
                <a:gd name="adj1" fmla="val 4334"/>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rPr>
                <a:t>府内各市町村への普及展開</a:t>
              </a:r>
            </a:p>
          </p:txBody>
        </p:sp>
        <p:sp>
          <p:nvSpPr>
            <p:cNvPr id="20" name="右矢印 19"/>
            <p:cNvSpPr/>
            <p:nvPr/>
          </p:nvSpPr>
          <p:spPr>
            <a:xfrm rot="19074592">
              <a:off x="6134549" y="4107884"/>
              <a:ext cx="864000" cy="360000"/>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ja-JP" altLang="en-US">
                <a:latin typeface="ＭＳ Ｐゴシック" panose="020B0600070205080204" pitchFamily="50" charset="-128"/>
                <a:ea typeface="ＭＳ Ｐゴシック" panose="020B0600070205080204" pitchFamily="50" charset="-128"/>
              </a:endParaRPr>
            </a:p>
          </p:txBody>
        </p:sp>
        <p:sp>
          <p:nvSpPr>
            <p:cNvPr id="16" name="右矢印 15"/>
            <p:cNvSpPr/>
            <p:nvPr/>
          </p:nvSpPr>
          <p:spPr>
            <a:xfrm>
              <a:off x="6415921" y="3576796"/>
              <a:ext cx="432048" cy="360000"/>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ja-JP" altLang="en-US">
                <a:latin typeface="ＭＳ Ｐゴシック" panose="020B0600070205080204" pitchFamily="50" charset="-128"/>
                <a:ea typeface="ＭＳ Ｐゴシック" panose="020B0600070205080204" pitchFamily="50" charset="-128"/>
              </a:endParaRPr>
            </a:p>
          </p:txBody>
        </p:sp>
        <p:sp>
          <p:nvSpPr>
            <p:cNvPr id="22" name="右矢印 21"/>
            <p:cNvSpPr/>
            <p:nvPr/>
          </p:nvSpPr>
          <p:spPr>
            <a:xfrm rot="19042298">
              <a:off x="8500088" y="4080370"/>
              <a:ext cx="864000" cy="360000"/>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ja-JP" altLang="en-US">
                <a:latin typeface="ＭＳ Ｐゴシック" panose="020B0600070205080204" pitchFamily="50" charset="-128"/>
                <a:ea typeface="ＭＳ Ｐゴシック" panose="020B0600070205080204" pitchFamily="50" charset="-128"/>
              </a:endParaRPr>
            </a:p>
          </p:txBody>
        </p:sp>
        <p:sp>
          <p:nvSpPr>
            <p:cNvPr id="23" name="右矢印 22"/>
            <p:cNvSpPr/>
            <p:nvPr/>
          </p:nvSpPr>
          <p:spPr>
            <a:xfrm>
              <a:off x="8557274" y="3583880"/>
              <a:ext cx="583055" cy="360000"/>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ja-JP" altLang="en-US">
                <a:latin typeface="ＭＳ Ｐゴシック" panose="020B0600070205080204" pitchFamily="50" charset="-128"/>
                <a:ea typeface="ＭＳ Ｐゴシック" panose="020B0600070205080204" pitchFamily="50" charset="-128"/>
              </a:endParaRPr>
            </a:p>
          </p:txBody>
        </p:sp>
        <p:sp>
          <p:nvSpPr>
            <p:cNvPr id="6" name="ストライプ矢印 5"/>
            <p:cNvSpPr/>
            <p:nvPr/>
          </p:nvSpPr>
          <p:spPr>
            <a:xfrm rot="5400000">
              <a:off x="9560150" y="4447745"/>
              <a:ext cx="672527" cy="421967"/>
            </a:xfrm>
            <a:prstGeom prst="striped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a:latin typeface="ＭＳ Ｐゴシック" panose="020B0600070205080204" pitchFamily="50" charset="-128"/>
                <a:ea typeface="ＭＳ Ｐゴシック" panose="020B0600070205080204" pitchFamily="50" charset="-128"/>
              </a:endParaRPr>
            </a:p>
          </p:txBody>
        </p:sp>
        <p:sp>
          <p:nvSpPr>
            <p:cNvPr id="8" name="テキスト ボックス 7"/>
            <p:cNvSpPr txBox="1"/>
            <p:nvPr/>
          </p:nvSpPr>
          <p:spPr>
            <a:xfrm>
              <a:off x="2375598" y="4994992"/>
              <a:ext cx="1869831" cy="954107"/>
            </a:xfrm>
            <a:prstGeom prst="rect">
              <a:avLst/>
            </a:prstGeom>
            <a:noFill/>
            <a:ln>
              <a:solidFill>
                <a:schemeClr val="tx1"/>
              </a:solidFill>
              <a:prstDash val="sysDot"/>
            </a:ln>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泉佐野市・田尻町での取組みをベースに異なる地域・規模の市町村で実施</a:t>
              </a:r>
            </a:p>
          </p:txBody>
        </p:sp>
        <p:sp>
          <p:nvSpPr>
            <p:cNvPr id="7" name="曲折矢印 6"/>
            <p:cNvSpPr/>
            <p:nvPr/>
          </p:nvSpPr>
          <p:spPr>
            <a:xfrm rot="10800000" flipH="1">
              <a:off x="3066450" y="3637139"/>
              <a:ext cx="1313794" cy="1357853"/>
            </a:xfrm>
            <a:prstGeom prst="bentArrow">
              <a:avLst>
                <a:gd name="adj1" fmla="val 13214"/>
                <a:gd name="adj2" fmla="val 15589"/>
                <a:gd name="adj3" fmla="val 16519"/>
                <a:gd name="adj4" fmla="val 43750"/>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ja-JP" altLang="en-US">
                <a:solidFill>
                  <a:schemeClr val="tx1"/>
                </a:solidFill>
                <a:latin typeface="ＭＳ Ｐゴシック" panose="020B0600070205080204" pitchFamily="50" charset="-128"/>
                <a:ea typeface="ＭＳ Ｐゴシック" panose="020B0600070205080204" pitchFamily="50" charset="-128"/>
              </a:endParaRPr>
            </a:p>
          </p:txBody>
        </p:sp>
      </p:grpSp>
      <p:sp>
        <p:nvSpPr>
          <p:cNvPr id="9" name="スライド番号プレースホルダー 8"/>
          <p:cNvSpPr>
            <a:spLocks noGrp="1"/>
          </p:cNvSpPr>
          <p:nvPr>
            <p:ph type="sldNum" sz="quarter" idx="12"/>
          </p:nvPr>
        </p:nvSpPr>
        <p:spPr/>
        <p:txBody>
          <a:bodyPr/>
          <a:lstStyle/>
          <a:p>
            <a:fld id="{97FBB0FB-213D-454E-A9D7-3F4F4199152C}" type="slidenum">
              <a:rPr kumimoji="1" lang="ja-JP" altLang="en-US" smtClean="0"/>
              <a:t>4</a:t>
            </a:fld>
            <a:endParaRPr kumimoji="1" lang="ja-JP" altLang="en-US"/>
          </a:p>
        </p:txBody>
      </p:sp>
    </p:spTree>
    <p:extLst>
      <p:ext uri="{BB962C8B-B14F-4D97-AF65-F5344CB8AC3E}">
        <p14:creationId xmlns:p14="http://schemas.microsoft.com/office/powerpoint/2010/main" val="3080742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391884" y="3192087"/>
            <a:ext cx="11408230" cy="3426427"/>
          </a:xfrm>
          <a:prstGeom prst="roundRect">
            <a:avLst>
              <a:gd name="adj" fmla="val 7591"/>
            </a:avLst>
          </a:prstGeom>
          <a:ln>
            <a:solidFill>
              <a:schemeClr val="accent2">
                <a:lumMod val="75000"/>
              </a:schemeClr>
            </a:solidFill>
          </a:ln>
        </p:spPr>
        <p:style>
          <a:lnRef idx="1">
            <a:schemeClr val="accent4"/>
          </a:lnRef>
          <a:fillRef idx="2">
            <a:schemeClr val="accent4"/>
          </a:fillRef>
          <a:effectRef idx="1">
            <a:schemeClr val="accent4"/>
          </a:effectRef>
          <a:fontRef idx="minor">
            <a:schemeClr val="dk1"/>
          </a:fontRef>
        </p:style>
        <p:txBody>
          <a:bodyPr lIns="108000" tIns="180000" rIns="108000" bIns="108000" rtlCol="0" anchor="ctr"/>
          <a:lstStyle/>
          <a:p>
            <a:r>
              <a:rPr lang="ja-JP" altLang="en-US" dirty="0">
                <a:latin typeface="メイリオ" panose="020B0604030504040204" pitchFamily="50" charset="-128"/>
                <a:ea typeface="メイリオ" panose="020B0604030504040204" pitchFamily="50" charset="-128"/>
              </a:rPr>
              <a:t>①</a:t>
            </a:r>
            <a:r>
              <a:rPr lang="ja-JP" altLang="en-US" dirty="0">
                <a:solidFill>
                  <a:schemeClr val="tx1"/>
                </a:solidFill>
                <a:latin typeface="メイリオ" panose="020B0604030504040204" pitchFamily="50" charset="-128"/>
                <a:ea typeface="メイリオ" panose="020B0604030504040204" pitchFamily="50" charset="-128"/>
              </a:rPr>
              <a:t>支援検討会議の開催（年３回）</a:t>
            </a:r>
            <a:endParaRPr lang="en-US" altLang="ja-JP"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tx1"/>
                </a:solidFill>
                <a:latin typeface="メイリオ" panose="020B0604030504040204" pitchFamily="50" charset="-128"/>
                <a:ea typeface="メイリオ" panose="020B0604030504040204" pitchFamily="50" charset="-128"/>
              </a:rPr>
              <a:t>　・第一回（令和元年８月</a:t>
            </a:r>
            <a:r>
              <a:rPr lang="en-US" altLang="ja-JP" dirty="0">
                <a:solidFill>
                  <a:schemeClr val="tx1"/>
                </a:solidFill>
                <a:latin typeface="メイリオ" panose="020B0604030504040204" pitchFamily="50" charset="-128"/>
                <a:ea typeface="メイリオ" panose="020B0604030504040204" pitchFamily="50" charset="-128"/>
              </a:rPr>
              <a:t>21</a:t>
            </a:r>
            <a:r>
              <a:rPr lang="ja-JP" altLang="en-US" dirty="0">
                <a:solidFill>
                  <a:schemeClr val="tx1"/>
                </a:solidFill>
                <a:latin typeface="メイリオ" panose="020B0604030504040204" pitchFamily="50" charset="-128"/>
                <a:ea typeface="メイリオ" panose="020B0604030504040204" pitchFamily="50" charset="-128"/>
              </a:rPr>
              <a:t>日）：市の実態、困難事例（４事例）から見える地域課題について検討。</a:t>
            </a:r>
            <a:endParaRPr lang="en-US" altLang="ja-JP"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tx1"/>
                </a:solidFill>
                <a:latin typeface="メイリオ" panose="020B0604030504040204" pitchFamily="50" charset="-128"/>
                <a:ea typeface="メイリオ" panose="020B0604030504040204" pitchFamily="50" charset="-128"/>
              </a:rPr>
              <a:t>　・第二回（令和元年</a:t>
            </a:r>
            <a:r>
              <a:rPr lang="en-US" altLang="ja-JP" dirty="0">
                <a:solidFill>
                  <a:schemeClr val="tx1"/>
                </a:solidFill>
                <a:latin typeface="メイリオ" panose="020B0604030504040204" pitchFamily="50" charset="-128"/>
                <a:ea typeface="メイリオ" panose="020B0604030504040204" pitchFamily="50" charset="-128"/>
              </a:rPr>
              <a:t>11</a:t>
            </a:r>
            <a:r>
              <a:rPr lang="ja-JP" altLang="en-US" dirty="0">
                <a:solidFill>
                  <a:schemeClr val="tx1"/>
                </a:solidFill>
                <a:latin typeface="メイリオ" panose="020B0604030504040204" pitchFamily="50" charset="-128"/>
                <a:ea typeface="メイリオ" panose="020B0604030504040204" pitchFamily="50" charset="-128"/>
              </a:rPr>
              <a:t>月</a:t>
            </a:r>
            <a:r>
              <a:rPr lang="en-US" altLang="ja-JP" dirty="0">
                <a:solidFill>
                  <a:schemeClr val="tx1"/>
                </a:solidFill>
                <a:latin typeface="メイリオ" panose="020B0604030504040204" pitchFamily="50" charset="-128"/>
                <a:ea typeface="メイリオ" panose="020B0604030504040204" pitchFamily="50" charset="-128"/>
              </a:rPr>
              <a:t>27</a:t>
            </a:r>
            <a:r>
              <a:rPr lang="ja-JP" altLang="en-US" dirty="0">
                <a:solidFill>
                  <a:schemeClr val="tx1"/>
                </a:solidFill>
                <a:latin typeface="メイリオ" panose="020B0604030504040204" pitchFamily="50" charset="-128"/>
                <a:ea typeface="メイリオ" panose="020B0604030504040204" pitchFamily="50" charset="-128"/>
              </a:rPr>
              <a:t>日）：課題に対する仕組みづくり（ワークショップ）について検討。</a:t>
            </a:r>
            <a:endParaRPr lang="en-US" altLang="ja-JP"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tx1"/>
                </a:solidFill>
                <a:latin typeface="メイリオ" panose="020B0604030504040204" pitchFamily="50" charset="-128"/>
                <a:ea typeface="メイリオ" panose="020B0604030504040204" pitchFamily="50" charset="-128"/>
              </a:rPr>
              <a:t>　・第三回 まとめと今後の検討の場について検討。→</a:t>
            </a:r>
            <a:r>
              <a:rPr lang="ja-JP" altLang="en-US" b="1" dirty="0">
                <a:solidFill>
                  <a:schemeClr val="tx1"/>
                </a:solidFill>
                <a:latin typeface="メイリオ" panose="020B0604030504040204" pitchFamily="50" charset="-128"/>
                <a:ea typeface="メイリオ" panose="020B0604030504040204" pitchFamily="50" charset="-128"/>
              </a:rPr>
              <a:t>開催中止・事務局打合せ（令和</a:t>
            </a:r>
            <a:r>
              <a:rPr lang="en-US" altLang="ja-JP" b="1" dirty="0">
                <a:solidFill>
                  <a:schemeClr val="tx1"/>
                </a:solidFill>
                <a:latin typeface="メイリオ" panose="020B0604030504040204" pitchFamily="50" charset="-128"/>
                <a:ea typeface="メイリオ" panose="020B0604030504040204" pitchFamily="50" charset="-128"/>
              </a:rPr>
              <a:t>2</a:t>
            </a:r>
            <a:r>
              <a:rPr lang="ja-JP" altLang="en-US" b="1" dirty="0">
                <a:solidFill>
                  <a:schemeClr val="tx1"/>
                </a:solidFill>
                <a:latin typeface="メイリオ" panose="020B0604030504040204" pitchFamily="50" charset="-128"/>
                <a:ea typeface="メイリオ" panose="020B0604030504040204" pitchFamily="50" charset="-128"/>
              </a:rPr>
              <a:t>年</a:t>
            </a:r>
            <a:r>
              <a:rPr lang="en-US" altLang="ja-JP" b="1" dirty="0">
                <a:solidFill>
                  <a:schemeClr val="tx1"/>
                </a:solidFill>
                <a:latin typeface="メイリオ" panose="020B0604030504040204" pitchFamily="50" charset="-128"/>
                <a:ea typeface="メイリオ" panose="020B0604030504040204" pitchFamily="50" charset="-128"/>
              </a:rPr>
              <a:t>2</a:t>
            </a:r>
            <a:r>
              <a:rPr lang="ja-JP" altLang="en-US" b="1" dirty="0">
                <a:solidFill>
                  <a:schemeClr val="tx1"/>
                </a:solidFill>
                <a:latin typeface="メイリオ" panose="020B0604030504040204" pitchFamily="50" charset="-128"/>
                <a:ea typeface="メイリオ" panose="020B0604030504040204" pitchFamily="50" charset="-128"/>
              </a:rPr>
              <a:t>月</a:t>
            </a:r>
            <a:r>
              <a:rPr lang="en-US" altLang="ja-JP" b="1" dirty="0">
                <a:solidFill>
                  <a:schemeClr val="tx1"/>
                </a:solidFill>
                <a:latin typeface="メイリオ" panose="020B0604030504040204" pitchFamily="50" charset="-128"/>
                <a:ea typeface="メイリオ" panose="020B0604030504040204" pitchFamily="50" charset="-128"/>
              </a:rPr>
              <a:t>18</a:t>
            </a:r>
            <a:r>
              <a:rPr lang="ja-JP" altLang="en-US" b="1" dirty="0">
                <a:solidFill>
                  <a:schemeClr val="tx1"/>
                </a:solidFill>
                <a:latin typeface="メイリオ" panose="020B0604030504040204" pitchFamily="50" charset="-128"/>
                <a:ea typeface="メイリオ" panose="020B0604030504040204" pitchFamily="50" charset="-128"/>
              </a:rPr>
              <a:t>日）実施）</a:t>
            </a:r>
            <a:endParaRPr lang="en-US" altLang="ja-JP" b="1" dirty="0">
              <a:solidFill>
                <a:schemeClr val="tx1"/>
              </a:solidFill>
              <a:latin typeface="メイリオ" panose="020B0604030504040204" pitchFamily="50" charset="-128"/>
              <a:ea typeface="メイリオ" panose="020B0604030504040204" pitchFamily="50" charset="-128"/>
            </a:endParaRPr>
          </a:p>
          <a:p>
            <a:endParaRPr lang="en-US" altLang="ja-JP" b="1"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tx1"/>
                </a:solidFill>
                <a:latin typeface="メイリオ" panose="020B0604030504040204" pitchFamily="50" charset="-128"/>
                <a:ea typeface="メイリオ" panose="020B0604030504040204" pitchFamily="50" charset="-128"/>
              </a:rPr>
              <a:t>②ワークショップ（令和２年</a:t>
            </a:r>
            <a:r>
              <a:rPr lang="en-US" altLang="ja-JP" dirty="0">
                <a:solidFill>
                  <a:schemeClr val="tx1"/>
                </a:solidFill>
                <a:latin typeface="メイリオ" panose="020B0604030504040204" pitchFamily="50" charset="-128"/>
                <a:ea typeface="メイリオ" panose="020B0604030504040204" pitchFamily="50" charset="-128"/>
              </a:rPr>
              <a:t>2</a:t>
            </a:r>
            <a:r>
              <a:rPr lang="ja-JP" altLang="en-US" dirty="0">
                <a:solidFill>
                  <a:schemeClr val="tx1"/>
                </a:solidFill>
                <a:latin typeface="メイリオ" panose="020B0604030504040204" pitchFamily="50" charset="-128"/>
                <a:ea typeface="メイリオ" panose="020B0604030504040204" pitchFamily="50" charset="-128"/>
              </a:rPr>
              <a:t>月</a:t>
            </a:r>
            <a:r>
              <a:rPr lang="en-US" altLang="ja-JP" dirty="0">
                <a:solidFill>
                  <a:schemeClr val="tx1"/>
                </a:solidFill>
                <a:latin typeface="メイリオ" panose="020B0604030504040204" pitchFamily="50" charset="-128"/>
                <a:ea typeface="メイリオ" panose="020B0604030504040204" pitchFamily="50" charset="-128"/>
              </a:rPr>
              <a:t>10</a:t>
            </a:r>
            <a:r>
              <a:rPr lang="ja-JP" altLang="en-US" dirty="0">
                <a:solidFill>
                  <a:schemeClr val="tx1"/>
                </a:solidFill>
                <a:latin typeface="メイリオ" panose="020B0604030504040204" pitchFamily="50" charset="-128"/>
                <a:ea typeface="メイリオ" panose="020B0604030504040204" pitchFamily="50" charset="-128"/>
              </a:rPr>
              <a:t>日）の開催</a:t>
            </a:r>
            <a:endParaRPr lang="en-US" altLang="ja-JP" dirty="0">
              <a:solidFill>
                <a:schemeClr val="tx1"/>
              </a:solidFill>
              <a:latin typeface="メイリオ" panose="020B0604030504040204" pitchFamily="50" charset="-128"/>
              <a:ea typeface="メイリオ" panose="020B0604030504040204" pitchFamily="50" charset="-128"/>
            </a:endParaRPr>
          </a:p>
          <a:p>
            <a:pPr marL="449263" indent="-449263"/>
            <a:r>
              <a:rPr lang="ja-JP" altLang="en-US" dirty="0">
                <a:solidFill>
                  <a:schemeClr val="tx1"/>
                </a:solidFill>
                <a:latin typeface="メイリオ" panose="020B0604030504040204" pitchFamily="50" charset="-128"/>
                <a:ea typeface="メイリオ" panose="020B0604030504040204" pitchFamily="50" charset="-128"/>
              </a:rPr>
              <a:t>　・豊中市の事例をもとに、強度行動障がいのアセスメントから具体的支援を立案する講義及び地域課題を　協議する演習を実施。また、市内の障がい者支援施設「みずほおおぞら」の見学を実施。</a:t>
            </a:r>
            <a:endParaRPr lang="en-US" altLang="ja-JP" dirty="0">
              <a:solidFill>
                <a:schemeClr val="tx1"/>
              </a:solidFill>
              <a:latin typeface="メイリオ" panose="020B0604030504040204" pitchFamily="50" charset="-128"/>
              <a:ea typeface="メイリオ" panose="020B0604030504040204" pitchFamily="50" charset="-128"/>
            </a:endParaRPr>
          </a:p>
          <a:p>
            <a:pPr marL="449263" indent="-449263"/>
            <a:r>
              <a:rPr lang="ja-JP" altLang="en-US" dirty="0">
                <a:solidFill>
                  <a:schemeClr val="tx1"/>
                </a:solidFill>
                <a:latin typeface="メイリオ" panose="020B0604030504040204" pitchFamily="50" charset="-128"/>
                <a:ea typeface="メイリオ" panose="020B0604030504040204" pitchFamily="50" charset="-128"/>
              </a:rPr>
              <a:t>　（市、基幹センター、関係事業所等</a:t>
            </a:r>
            <a:r>
              <a:rPr lang="en-US" altLang="ja-JP" dirty="0">
                <a:solidFill>
                  <a:schemeClr val="tx1"/>
                </a:solidFill>
                <a:latin typeface="メイリオ" panose="020B0604030504040204" pitchFamily="50" charset="-128"/>
                <a:ea typeface="メイリオ" panose="020B0604030504040204" pitchFamily="50" charset="-128"/>
              </a:rPr>
              <a:t>11</a:t>
            </a:r>
            <a:r>
              <a:rPr lang="ja-JP" altLang="en-US" dirty="0">
                <a:solidFill>
                  <a:schemeClr val="tx1"/>
                </a:solidFill>
                <a:latin typeface="メイリオ" panose="020B0604030504040204" pitchFamily="50" charset="-128"/>
                <a:ea typeface="メイリオ" panose="020B0604030504040204" pitchFamily="50" charset="-128"/>
              </a:rPr>
              <a:t>名参加）</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2" name="タイトル 1"/>
          <p:cNvSpPr>
            <a:spLocks noGrp="1"/>
          </p:cNvSpPr>
          <p:nvPr>
            <p:ph type="title"/>
          </p:nvPr>
        </p:nvSpPr>
        <p:spPr>
          <a:xfrm>
            <a:off x="391883" y="-88571"/>
            <a:ext cx="10515600" cy="804769"/>
          </a:xfrm>
        </p:spPr>
        <p:txBody>
          <a:bodyPr>
            <a:normAutofit/>
          </a:bodyPr>
          <a:lstStyle/>
          <a:p>
            <a:r>
              <a:rPr lang="en-US" altLang="ja-JP" sz="2400" dirty="0">
                <a:latin typeface="HG丸ｺﾞｼｯｸM-PRO" panose="020F0600000000000000" pitchFamily="50" charset="-128"/>
                <a:ea typeface="HG丸ｺﾞｼｯｸM-PRO" panose="020F0600000000000000" pitchFamily="50" charset="-128"/>
              </a:rPr>
              <a:t>3.</a:t>
            </a:r>
            <a:r>
              <a:rPr lang="ja-JP" altLang="en-US" sz="2400" dirty="0">
                <a:latin typeface="HG丸ｺﾞｼｯｸM-PRO" panose="020F0600000000000000" pitchFamily="50" charset="-128"/>
                <a:ea typeface="HG丸ｺﾞｼｯｸM-PRO" panose="020F0600000000000000" pitchFamily="50" charset="-128"/>
              </a:rPr>
              <a:t>令和元年度豊中市モデルの実施</a:t>
            </a:r>
            <a:r>
              <a:rPr kumimoji="1" lang="ja-JP" altLang="en-US" sz="2400" dirty="0">
                <a:latin typeface="HG丸ｺﾞｼｯｸM-PRO" panose="020F0600000000000000" pitchFamily="50" charset="-128"/>
                <a:ea typeface="HG丸ｺﾞｼｯｸM-PRO" panose="020F0600000000000000" pitchFamily="50" charset="-128"/>
              </a:rPr>
              <a:t>内容</a:t>
            </a:r>
          </a:p>
        </p:txBody>
      </p:sp>
      <p:sp>
        <p:nvSpPr>
          <p:cNvPr id="4" name="スライド番号プレースホルダー 3"/>
          <p:cNvSpPr>
            <a:spLocks noGrp="1"/>
          </p:cNvSpPr>
          <p:nvPr>
            <p:ph type="sldNum" sz="quarter" idx="12"/>
          </p:nvPr>
        </p:nvSpPr>
        <p:spPr>
          <a:xfrm>
            <a:off x="9448800" y="6364379"/>
            <a:ext cx="2743200" cy="365125"/>
          </a:xfrm>
        </p:spPr>
        <p:txBody>
          <a:bodyPr/>
          <a:lstStyle/>
          <a:p>
            <a:fld id="{97FBB0FB-213D-454E-A9D7-3F4F4199152C}" type="slidenum">
              <a:rPr kumimoji="1" lang="ja-JP" altLang="en-US" smtClean="0"/>
              <a:t>5</a:t>
            </a:fld>
            <a:endParaRPr kumimoji="1" lang="ja-JP" altLang="en-US" dirty="0"/>
          </a:p>
        </p:txBody>
      </p:sp>
      <p:sp>
        <p:nvSpPr>
          <p:cNvPr id="5" name="角丸四角形 4"/>
          <p:cNvSpPr/>
          <p:nvPr/>
        </p:nvSpPr>
        <p:spPr>
          <a:xfrm>
            <a:off x="391883" y="771694"/>
            <a:ext cx="11408229" cy="2121136"/>
          </a:xfrm>
          <a:prstGeom prst="roundRect">
            <a:avLst>
              <a:gd name="adj" fmla="val 15301"/>
            </a:avLst>
          </a:prstGeom>
          <a:ln>
            <a:solidFill>
              <a:schemeClr val="accent5">
                <a:lumMod val="75000"/>
              </a:schemeClr>
            </a:solidFill>
          </a:ln>
        </p:spPr>
        <p:style>
          <a:lnRef idx="1">
            <a:schemeClr val="accent1"/>
          </a:lnRef>
          <a:fillRef idx="2">
            <a:schemeClr val="accent1"/>
          </a:fillRef>
          <a:effectRef idx="1">
            <a:schemeClr val="accent1"/>
          </a:effectRef>
          <a:fontRef idx="minor">
            <a:schemeClr val="dk1"/>
          </a:fontRef>
        </p:style>
        <p:txBody>
          <a:bodyPr lIns="180000" tIns="180000" rIns="324000" bIns="108000" rtlCol="0" anchor="ctr"/>
          <a:lstStyle/>
          <a:p>
            <a:pPr marL="174625" indent="-174625">
              <a:lnSpc>
                <a:spcPct val="150000"/>
              </a:lnSpc>
            </a:pPr>
            <a:r>
              <a:rPr lang="ja-JP" altLang="en-US" dirty="0">
                <a:latin typeface="メイリオ" panose="020B0604030504040204" pitchFamily="50" charset="-128"/>
                <a:ea typeface="メイリオ" panose="020B0604030504040204" pitchFamily="50" charset="-128"/>
              </a:rPr>
              <a:t>・豊中市では、在宅で生活している強度行動障がい者が多く、不安定な状態</a:t>
            </a:r>
            <a:r>
              <a:rPr lang="ja-JP" altLang="ja-JP" dirty="0">
                <a:latin typeface="メイリオ" panose="020B0604030504040204" pitchFamily="50" charset="-128"/>
                <a:ea typeface="メイリオ" panose="020B0604030504040204" pitchFamily="50" charset="-128"/>
              </a:rPr>
              <a:t>や家族の高齢化等により</a:t>
            </a:r>
            <a:r>
              <a:rPr lang="ja-JP" altLang="en-US" dirty="0">
                <a:latin typeface="メイリオ" panose="020B0604030504040204" pitchFamily="50" charset="-128"/>
                <a:ea typeface="メイリオ" panose="020B0604030504040204" pitchFamily="50" charset="-128"/>
              </a:rPr>
              <a:t>地域で支援困難となっている</a:t>
            </a:r>
            <a:r>
              <a:rPr lang="ja-JP" altLang="ja-JP" dirty="0">
                <a:latin typeface="メイリオ" panose="020B0604030504040204" pitchFamily="50" charset="-128"/>
                <a:ea typeface="メイリオ" panose="020B0604030504040204" pitchFamily="50" charset="-128"/>
              </a:rPr>
              <a:t>ケース</a:t>
            </a:r>
            <a:r>
              <a:rPr lang="ja-JP" altLang="en-US" dirty="0">
                <a:latin typeface="メイリオ" panose="020B0604030504040204" pitchFamily="50" charset="-128"/>
                <a:ea typeface="メイリオ" panose="020B0604030504040204" pitchFamily="50" charset="-128"/>
              </a:rPr>
              <a:t>の</a:t>
            </a:r>
            <a:r>
              <a:rPr lang="ja-JP" altLang="ja-JP" dirty="0">
                <a:latin typeface="メイリオ" panose="020B0604030504040204" pitchFamily="50" charset="-128"/>
                <a:ea typeface="メイリオ" panose="020B0604030504040204" pitchFamily="50" charset="-128"/>
              </a:rPr>
              <a:t>支援の組立てについて着目</a:t>
            </a:r>
            <a:r>
              <a:rPr lang="ja-JP" altLang="en-US" dirty="0">
                <a:latin typeface="メイリオ" panose="020B0604030504040204" pitchFamily="50" charset="-128"/>
                <a:ea typeface="メイリオ" panose="020B0604030504040204" pitchFamily="50" charset="-128"/>
              </a:rPr>
              <a:t>する</a:t>
            </a:r>
            <a:r>
              <a:rPr lang="ja-JP" altLang="ja-JP" dirty="0">
                <a:latin typeface="メイリオ" panose="020B0604030504040204" pitchFamily="50" charset="-128"/>
                <a:ea typeface="メイリオ" panose="020B0604030504040204" pitchFamily="50" charset="-128"/>
              </a:rPr>
              <a:t>。</a:t>
            </a:r>
            <a:endParaRPr lang="en-US" altLang="ja-JP" dirty="0">
              <a:latin typeface="メイリオ" panose="020B0604030504040204" pitchFamily="50" charset="-128"/>
              <a:ea typeface="メイリオ" panose="020B0604030504040204" pitchFamily="50" charset="-128"/>
            </a:endParaRPr>
          </a:p>
          <a:p>
            <a:pPr marL="174625" indent="-174625">
              <a:lnSpc>
                <a:spcPct val="150000"/>
              </a:lnSpc>
            </a:pPr>
            <a:r>
              <a:rPr lang="ja-JP" altLang="en-US" dirty="0">
                <a:latin typeface="メイリオ" panose="020B0604030504040204" pitchFamily="50" charset="-128"/>
                <a:ea typeface="メイリオ" panose="020B0604030504040204" pitchFamily="50" charset="-128"/>
              </a:rPr>
              <a:t>・</a:t>
            </a:r>
            <a:r>
              <a:rPr lang="ja-JP" altLang="ja-JP" dirty="0">
                <a:latin typeface="メイリオ" panose="020B0604030504040204" pitchFamily="50" charset="-128"/>
                <a:ea typeface="メイリオ" panose="020B0604030504040204" pitchFamily="50" charset="-128"/>
              </a:rPr>
              <a:t>施設や病院からの地域移行を目指す上での課題にも着目し、地域課題や市域を超えた共通の課題を抽出し、効果的な支援体制整備について検討する。</a:t>
            </a:r>
            <a:endParaRPr kumimoji="1" lang="ja-JP" altLang="en-US" dirty="0">
              <a:latin typeface="メイリオ" panose="020B0604030504040204" pitchFamily="50" charset="-128"/>
              <a:ea typeface="メイリオ" panose="020B0604030504040204" pitchFamily="50" charset="-128"/>
            </a:endParaRPr>
          </a:p>
        </p:txBody>
      </p:sp>
      <p:sp>
        <p:nvSpPr>
          <p:cNvPr id="7" name="角丸四角形 6"/>
          <p:cNvSpPr/>
          <p:nvPr/>
        </p:nvSpPr>
        <p:spPr>
          <a:xfrm>
            <a:off x="653143" y="554339"/>
            <a:ext cx="4039627" cy="434708"/>
          </a:xfrm>
          <a:prstGeom prst="roundRect">
            <a:avLst/>
          </a:prstGeom>
          <a:ln>
            <a:solidFill>
              <a:schemeClr val="accent5">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◆豊中市での実施目的</a:t>
            </a:r>
          </a:p>
        </p:txBody>
      </p:sp>
      <p:sp>
        <p:nvSpPr>
          <p:cNvPr id="8" name="角丸四角形 7"/>
          <p:cNvSpPr/>
          <p:nvPr/>
        </p:nvSpPr>
        <p:spPr>
          <a:xfrm>
            <a:off x="653143" y="2948326"/>
            <a:ext cx="2895600" cy="434708"/>
          </a:xfrm>
          <a:prstGeom prst="roundRect">
            <a:avLst/>
          </a:prstGeom>
          <a:ln>
            <a:solidFill>
              <a:schemeClr val="accent5">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◆実施</a:t>
            </a:r>
            <a:r>
              <a:rPr kumimoji="1" lang="ja-JP" altLang="en-US" dirty="0">
                <a:solidFill>
                  <a:schemeClr val="tx1"/>
                </a:solidFill>
                <a:latin typeface="メイリオ" panose="020B0604030504040204" pitchFamily="50" charset="-128"/>
                <a:ea typeface="メイリオ" panose="020B0604030504040204" pitchFamily="50" charset="-128"/>
              </a:rPr>
              <a:t>項目</a:t>
            </a:r>
          </a:p>
        </p:txBody>
      </p:sp>
    </p:spTree>
    <p:extLst>
      <p:ext uri="{BB962C8B-B14F-4D97-AF65-F5344CB8AC3E}">
        <p14:creationId xmlns:p14="http://schemas.microsoft.com/office/powerpoint/2010/main" val="3031817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31166" y="86264"/>
            <a:ext cx="10515600" cy="704461"/>
          </a:xfrm>
        </p:spPr>
        <p:txBody>
          <a:bodyPr>
            <a:normAutofit/>
          </a:bodyPr>
          <a:lstStyle/>
          <a:p>
            <a:r>
              <a:rPr lang="ja-JP" altLang="en-US" sz="2400" dirty="0">
                <a:latin typeface="メイリオ" panose="020B0604030504040204" pitchFamily="50" charset="-128"/>
                <a:ea typeface="メイリオ" panose="020B0604030504040204" pitchFamily="50" charset="-128"/>
              </a:rPr>
              <a:t>◆検討会議の構成</a:t>
            </a:r>
            <a:endParaRPr kumimoji="1" lang="ja-JP" altLang="en-US" sz="2400" dirty="0">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631166" y="621191"/>
            <a:ext cx="10515600" cy="6236809"/>
          </a:xfrm>
        </p:spPr>
        <p:txBody>
          <a:bodyPr>
            <a:normAutofit fontScale="62500" lnSpcReduction="20000"/>
          </a:bodyPr>
          <a:lstStyle/>
          <a:p>
            <a:pPr marL="0" indent="0">
              <a:buNone/>
            </a:pPr>
            <a:r>
              <a:rPr kumimoji="1" lang="ja-JP" altLang="en-US" dirty="0">
                <a:latin typeface="メイリオ" panose="020B0604030504040204" pitchFamily="50" charset="-128"/>
                <a:ea typeface="メイリオ" panose="020B0604030504040204" pitchFamily="50" charset="-128"/>
              </a:rPr>
              <a:t>（１）事務局</a:t>
            </a:r>
            <a:endParaRPr kumimoji="1" lang="en-US" altLang="ja-JP" dirty="0">
              <a:latin typeface="メイリオ" panose="020B0604030504040204" pitchFamily="50" charset="-128"/>
              <a:ea typeface="メイリオ" panose="020B0604030504040204" pitchFamily="50" charset="-128"/>
            </a:endParaRPr>
          </a:p>
          <a:p>
            <a:pPr marL="0" indent="0">
              <a:buNone/>
            </a:pPr>
            <a:r>
              <a:rPr kumimoji="1" lang="ja-JP" altLang="en-US" dirty="0">
                <a:latin typeface="メイリオ" panose="020B0604030504040204" pitchFamily="50" charset="-128"/>
                <a:ea typeface="メイリオ" panose="020B0604030504040204" pitchFamily="50" charset="-128"/>
              </a:rPr>
              <a:t>　豊中市福祉部障害福祉課</a:t>
            </a:r>
            <a:endParaRPr kumimoji="1" lang="en-US" altLang="ja-JP" dirty="0">
              <a:latin typeface="メイリオ" panose="020B0604030504040204" pitchFamily="50" charset="-128"/>
              <a:ea typeface="メイリオ" panose="020B0604030504040204" pitchFamily="50" charset="-128"/>
            </a:endParaRPr>
          </a:p>
          <a:p>
            <a:pPr marL="0" indent="0">
              <a:buNone/>
            </a:pPr>
            <a:r>
              <a:rPr kumimoji="1" lang="ja-JP" altLang="en-US" dirty="0">
                <a:latin typeface="メイリオ" panose="020B0604030504040204" pitchFamily="50" charset="-128"/>
                <a:ea typeface="メイリオ" panose="020B0604030504040204" pitchFamily="50" charset="-128"/>
              </a:rPr>
              <a:t>　豊中市障害者基幹相談支援センター</a:t>
            </a:r>
            <a:endParaRPr kumimoji="1" lang="en-US" altLang="ja-JP" dirty="0">
              <a:latin typeface="メイリオ" panose="020B0604030504040204" pitchFamily="50" charset="-128"/>
              <a:ea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　</a:t>
            </a:r>
            <a:r>
              <a:rPr kumimoji="1" lang="ja-JP" altLang="en-US" dirty="0">
                <a:latin typeface="メイリオ" panose="020B0604030504040204" pitchFamily="50" charset="-128"/>
                <a:ea typeface="メイリオ" panose="020B0604030504040204" pitchFamily="50" charset="-128"/>
              </a:rPr>
              <a:t>大阪府立砂川厚生福祉センター</a:t>
            </a:r>
            <a:endParaRPr kumimoji="1" lang="en-US" altLang="ja-JP" dirty="0">
              <a:latin typeface="メイリオ" panose="020B0604030504040204" pitchFamily="50" charset="-128"/>
              <a:ea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　大阪府障がい者自立相談支援センター</a:t>
            </a:r>
            <a:endParaRPr kumimoji="1" lang="en-US" altLang="ja-JP" dirty="0">
              <a:latin typeface="メイリオ" panose="020B0604030504040204" pitchFamily="50" charset="-128"/>
              <a:ea typeface="メイリオ" panose="020B0604030504040204" pitchFamily="50" charset="-128"/>
            </a:endParaRPr>
          </a:p>
          <a:p>
            <a:pPr marL="0" indent="0">
              <a:buNone/>
            </a:pPr>
            <a:r>
              <a:rPr kumimoji="1" lang="ja-JP" altLang="en-US" dirty="0">
                <a:latin typeface="メイリオ" panose="020B0604030504040204" pitchFamily="50" charset="-128"/>
                <a:ea typeface="メイリオ" panose="020B0604030504040204" pitchFamily="50" charset="-128"/>
              </a:rPr>
              <a:t>　大阪府福祉部障がい福祉室地域生活支援課</a:t>
            </a:r>
            <a:endParaRPr kumimoji="1" lang="en-US" altLang="ja-JP" dirty="0">
              <a:latin typeface="メイリオ" panose="020B0604030504040204" pitchFamily="50" charset="-128"/>
              <a:ea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（２）検討会議メンバー</a:t>
            </a:r>
            <a:endParaRPr lang="en-US" altLang="ja-JP" dirty="0">
              <a:latin typeface="メイリオ" panose="020B0604030504040204" pitchFamily="50" charset="-128"/>
              <a:ea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a:t>
            </a:r>
            <a:r>
              <a:rPr lang="ja-JP" altLang="ja-JP" dirty="0">
                <a:latin typeface="メイリオ" panose="020B0604030504040204" pitchFamily="50" charset="-128"/>
                <a:ea typeface="メイリオ" panose="020B0604030504040204" pitchFamily="50" charset="-128"/>
              </a:rPr>
              <a:t>司会</a:t>
            </a:r>
            <a:r>
              <a:rPr lang="ja-JP" altLang="en-US" dirty="0">
                <a:latin typeface="メイリオ" panose="020B0604030504040204" pitchFamily="50" charset="-128"/>
                <a:ea typeface="メイリオ" panose="020B0604030504040204" pitchFamily="50" charset="-128"/>
              </a:rPr>
              <a:t>＞　</a:t>
            </a:r>
            <a:r>
              <a:rPr lang="ja-JP" altLang="ja-JP" dirty="0">
                <a:latin typeface="メイリオ" panose="020B0604030504040204" pitchFamily="50" charset="-128"/>
                <a:ea typeface="メイリオ" panose="020B0604030504040204" pitchFamily="50" charset="-128"/>
              </a:rPr>
              <a:t>東大阪大学子ども学部子ども学科　准教授</a:t>
            </a:r>
            <a:r>
              <a:rPr lang="ja-JP" altLang="en-US" dirty="0">
                <a:latin typeface="メイリオ" panose="020B0604030504040204" pitchFamily="50" charset="-128"/>
                <a:ea typeface="メイリオ" panose="020B0604030504040204" pitchFamily="50" charset="-128"/>
              </a:rPr>
              <a:t>（当時）</a:t>
            </a:r>
            <a:r>
              <a:rPr lang="ja-JP" altLang="ja-JP" dirty="0">
                <a:latin typeface="メイリオ" panose="020B0604030504040204" pitchFamily="50" charset="-128"/>
                <a:ea typeface="メイリオ" panose="020B0604030504040204" pitchFamily="50" charset="-128"/>
              </a:rPr>
              <a:t>　  潮谷　光人 </a:t>
            </a:r>
          </a:p>
          <a:p>
            <a:pPr marL="0" indent="0">
              <a:buNone/>
            </a:pPr>
            <a:r>
              <a:rPr lang="ja-JP" altLang="en-US" dirty="0">
                <a:latin typeface="メイリオ" panose="020B0604030504040204" pitchFamily="50" charset="-128"/>
                <a:ea typeface="メイリオ" panose="020B0604030504040204" pitchFamily="50" charset="-128"/>
              </a:rPr>
              <a:t>＜</a:t>
            </a:r>
            <a:r>
              <a:rPr lang="ja-JP" altLang="ja-JP" dirty="0">
                <a:latin typeface="メイリオ" panose="020B0604030504040204" pitchFamily="50" charset="-128"/>
                <a:ea typeface="メイリオ" panose="020B0604030504040204" pitchFamily="50" charset="-128"/>
              </a:rPr>
              <a:t>助言者</a:t>
            </a:r>
            <a:r>
              <a:rPr lang="ja-JP" altLang="en-US" dirty="0">
                <a:latin typeface="メイリオ" panose="020B0604030504040204" pitchFamily="50" charset="-128"/>
                <a:ea typeface="メイリオ" panose="020B0604030504040204" pitchFamily="50" charset="-128"/>
              </a:rPr>
              <a:t>＞　</a:t>
            </a:r>
            <a:r>
              <a:rPr lang="en-US" altLang="ja-JP" dirty="0">
                <a:latin typeface="メイリオ" panose="020B0604030504040204" pitchFamily="50" charset="-128"/>
                <a:ea typeface="メイリオ" panose="020B0604030504040204" pitchFamily="50" charset="-128"/>
              </a:rPr>
              <a:t>NPO</a:t>
            </a:r>
            <a:r>
              <a:rPr lang="ja-JP" altLang="en-US" dirty="0">
                <a:latin typeface="メイリオ" panose="020B0604030504040204" pitchFamily="50" charset="-128"/>
                <a:ea typeface="メイリオ" panose="020B0604030504040204" pitchFamily="50" charset="-128"/>
              </a:rPr>
              <a:t>法人サポートグループほわほわの会　</a:t>
            </a:r>
            <a:r>
              <a:rPr lang="ja-JP" altLang="en-US" dirty="0" err="1">
                <a:latin typeface="メイリオ" panose="020B0604030504040204" pitchFamily="50" charset="-128"/>
                <a:ea typeface="メイリオ" panose="020B0604030504040204" pitchFamily="50" charset="-128"/>
              </a:rPr>
              <a:t>かざ</a:t>
            </a:r>
            <a:r>
              <a:rPr lang="ja-JP" altLang="en-US" dirty="0">
                <a:latin typeface="メイリオ" panose="020B0604030504040204" pitchFamily="50" charset="-128"/>
                <a:ea typeface="メイリオ" panose="020B0604030504040204" pitchFamily="50" charset="-128"/>
              </a:rPr>
              <a:t>みどり相談室　宮﨑　充弘</a:t>
            </a:r>
            <a:endParaRPr lang="ja-JP" altLang="ja-JP" dirty="0">
              <a:latin typeface="メイリオ" panose="020B0604030504040204" pitchFamily="50" charset="-128"/>
              <a:ea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rPr>
              <a:t>＜豊中市</a:t>
            </a:r>
            <a:r>
              <a:rPr lang="ja-JP" altLang="ja-JP" dirty="0">
                <a:latin typeface="メイリオ" panose="020B0604030504040204" pitchFamily="50" charset="-128"/>
                <a:ea typeface="メイリオ" panose="020B0604030504040204" pitchFamily="50" charset="-128"/>
              </a:rPr>
              <a:t>関係機関</a:t>
            </a:r>
            <a:r>
              <a:rPr lang="ja-JP" altLang="en-US" dirty="0">
                <a:latin typeface="メイリオ" panose="020B0604030504040204" pitchFamily="50" charset="-128"/>
                <a:ea typeface="メイリオ" panose="020B0604030504040204" pitchFamily="50" charset="-128"/>
              </a:rPr>
              <a:t>＞</a:t>
            </a:r>
            <a:endParaRPr lang="ja-JP" altLang="ja-JP" dirty="0">
              <a:latin typeface="メイリオ" panose="020B0604030504040204" pitchFamily="50" charset="-128"/>
              <a:ea typeface="メイリオ" panose="020B0604030504040204" pitchFamily="50" charset="-128"/>
            </a:endParaRPr>
          </a:p>
          <a:p>
            <a:pPr marL="0" lvl="0" indent="0">
              <a:buNone/>
            </a:pPr>
            <a:r>
              <a:rPr lang="ja-JP" altLang="en-US" dirty="0">
                <a:latin typeface="メイリオ" panose="020B0604030504040204" pitchFamily="50" charset="-128"/>
                <a:ea typeface="メイリオ" panose="020B0604030504040204" pitchFamily="50" charset="-128"/>
              </a:rPr>
              <a:t>　豊中市障害者自立支援協議会</a:t>
            </a:r>
            <a:r>
              <a:rPr lang="ja-JP" altLang="ja-JP" dirty="0">
                <a:latin typeface="メイリオ" panose="020B0604030504040204" pitchFamily="50" charset="-128"/>
                <a:ea typeface="メイリオ" panose="020B0604030504040204" pitchFamily="50" charset="-128"/>
              </a:rPr>
              <a:t>　　　　　　　 　　</a:t>
            </a:r>
            <a:endParaRPr lang="en-US" altLang="ja-JP" dirty="0">
              <a:latin typeface="メイリオ" panose="020B0604030504040204" pitchFamily="50" charset="-128"/>
              <a:ea typeface="メイリオ" panose="020B0604030504040204" pitchFamily="50" charset="-128"/>
            </a:endParaRPr>
          </a:p>
          <a:p>
            <a:pPr marL="0" lvl="0" indent="0">
              <a:buNone/>
            </a:pPr>
            <a:r>
              <a:rPr lang="ja-JP" altLang="ja-JP" dirty="0">
                <a:latin typeface="メイリオ" panose="020B0604030504040204" pitchFamily="50" charset="-128"/>
                <a:ea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rPr>
              <a:t>ピープルウォーク（自閉症・発達障害等支援の会）</a:t>
            </a:r>
            <a:r>
              <a:rPr lang="ja-JP" altLang="ja-JP" dirty="0">
                <a:latin typeface="メイリオ" panose="020B0604030504040204" pitchFamily="50" charset="-128"/>
                <a:ea typeface="メイリオ" panose="020B0604030504040204" pitchFamily="50" charset="-128"/>
              </a:rPr>
              <a:t>　</a:t>
            </a:r>
          </a:p>
          <a:p>
            <a:pPr marL="0" lvl="0" indent="0">
              <a:buNone/>
            </a:pPr>
            <a:r>
              <a:rPr lang="ja-JP" altLang="en-US" dirty="0">
                <a:latin typeface="メイリオ" panose="020B0604030504040204" pitchFamily="50" charset="-128"/>
                <a:ea typeface="メイリオ" panose="020B0604030504040204" pitchFamily="50" charset="-128"/>
              </a:rPr>
              <a:t>　大阪府民生委員・児童委員協議会連合会</a:t>
            </a:r>
            <a:endParaRPr lang="en-US" altLang="ja-JP" dirty="0">
              <a:latin typeface="メイリオ" panose="020B0604030504040204" pitchFamily="50" charset="-128"/>
              <a:ea typeface="メイリオ" panose="020B0604030504040204" pitchFamily="50" charset="-128"/>
            </a:endParaRPr>
          </a:p>
          <a:p>
            <a:pPr marL="0" lvl="0" indent="0">
              <a:buNone/>
            </a:pPr>
            <a:r>
              <a:rPr lang="ja-JP" altLang="en-US" dirty="0">
                <a:latin typeface="メイリオ" panose="020B0604030504040204" pitchFamily="50" charset="-128"/>
                <a:ea typeface="メイリオ" panose="020B0604030504040204" pitchFamily="50" charset="-128"/>
              </a:rPr>
              <a:t>　相談支援事業所みらい</a:t>
            </a:r>
            <a:endParaRPr lang="ja-JP" altLang="ja-JP" dirty="0">
              <a:latin typeface="メイリオ" panose="020B0604030504040204" pitchFamily="50" charset="-128"/>
              <a:ea typeface="メイリオ" panose="020B0604030504040204" pitchFamily="50" charset="-128"/>
            </a:endParaRPr>
          </a:p>
          <a:p>
            <a:pPr marL="0" lvl="0" indent="0">
              <a:buNone/>
            </a:pPr>
            <a:r>
              <a:rPr lang="ja-JP" altLang="en-US" dirty="0">
                <a:latin typeface="メイリオ" panose="020B0604030504040204" pitchFamily="50" charset="-128"/>
                <a:ea typeface="メイリオ" panose="020B0604030504040204" pitchFamily="50" charset="-128"/>
              </a:rPr>
              <a:t>　相談支援センター</a:t>
            </a:r>
            <a:r>
              <a:rPr lang="ja-JP" altLang="en-US" dirty="0" err="1">
                <a:latin typeface="メイリオ" panose="020B0604030504040204" pitchFamily="50" charset="-128"/>
                <a:ea typeface="メイリオ" panose="020B0604030504040204" pitchFamily="50" charset="-128"/>
              </a:rPr>
              <a:t>ぱ</a:t>
            </a:r>
            <a:r>
              <a:rPr lang="ja-JP" altLang="en-US" dirty="0">
                <a:latin typeface="メイリオ" panose="020B0604030504040204" pitchFamily="50" charset="-128"/>
                <a:ea typeface="メイリオ" panose="020B0604030504040204" pitchFamily="50" charset="-128"/>
              </a:rPr>
              <a:t>すてる</a:t>
            </a:r>
            <a:endParaRPr lang="ja-JP" altLang="ja-JP" dirty="0">
              <a:latin typeface="メイリオ" panose="020B0604030504040204" pitchFamily="50" charset="-128"/>
              <a:ea typeface="メイリオ" panose="020B0604030504040204" pitchFamily="50" charset="-128"/>
            </a:endParaRPr>
          </a:p>
          <a:p>
            <a:pPr marL="0" lvl="0" indent="0">
              <a:buNone/>
            </a:pPr>
            <a:r>
              <a:rPr lang="ja-JP" altLang="en-US" dirty="0">
                <a:latin typeface="メイリオ" panose="020B0604030504040204" pitchFamily="50" charset="-128"/>
                <a:ea typeface="メイリオ" panose="020B0604030504040204" pitchFamily="50" charset="-128"/>
              </a:rPr>
              <a:t>　ゆうゆうトライ（居宅介護・同行援護・重度訪問介護・行動援護）</a:t>
            </a:r>
            <a:endParaRPr lang="en-US" altLang="ja-JP" dirty="0">
              <a:latin typeface="メイリオ" panose="020B0604030504040204" pitchFamily="50" charset="-128"/>
              <a:ea typeface="メイリオ" panose="020B0604030504040204" pitchFamily="50" charset="-128"/>
            </a:endParaRPr>
          </a:p>
          <a:p>
            <a:pPr marL="0" lvl="0" indent="0">
              <a:buNone/>
            </a:pPr>
            <a:r>
              <a:rPr lang="ja-JP" altLang="en-US" dirty="0">
                <a:latin typeface="メイリオ" panose="020B0604030504040204" pitchFamily="50" charset="-128"/>
                <a:ea typeface="メイリオ" panose="020B0604030504040204" pitchFamily="50" charset="-128"/>
              </a:rPr>
              <a:t>　生活介護事業所みのり（生活介護）</a:t>
            </a:r>
            <a:endParaRPr lang="en-US" altLang="ja-JP" dirty="0">
              <a:latin typeface="メイリオ" panose="020B0604030504040204" pitchFamily="50" charset="-128"/>
              <a:ea typeface="メイリオ" panose="020B0604030504040204" pitchFamily="50" charset="-128"/>
            </a:endParaRPr>
          </a:p>
          <a:p>
            <a:pPr marL="0" lvl="0" indent="0">
              <a:buNone/>
            </a:pPr>
            <a:r>
              <a:rPr kumimoji="1" lang="ja-JP" altLang="en-US" dirty="0">
                <a:latin typeface="メイリオ" panose="020B0604030504040204" pitchFamily="50" charset="-128"/>
                <a:ea typeface="メイリオ" panose="020B0604030504040204" pitchFamily="50" charset="-128"/>
              </a:rPr>
              <a:t>　障がい者支援施設みずほおおぞら（施設入所支援）</a:t>
            </a:r>
          </a:p>
        </p:txBody>
      </p:sp>
      <p:sp>
        <p:nvSpPr>
          <p:cNvPr id="4" name="スライド番号プレースホルダー 3"/>
          <p:cNvSpPr>
            <a:spLocks noGrp="1"/>
          </p:cNvSpPr>
          <p:nvPr>
            <p:ph type="sldNum" sz="quarter" idx="12"/>
          </p:nvPr>
        </p:nvSpPr>
        <p:spPr/>
        <p:txBody>
          <a:bodyPr/>
          <a:lstStyle/>
          <a:p>
            <a:fld id="{97FBB0FB-213D-454E-A9D7-3F4F4199152C}" type="slidenum">
              <a:rPr kumimoji="1" lang="ja-JP" altLang="en-US" smtClean="0"/>
              <a:t>6</a:t>
            </a:fld>
            <a:endParaRPr kumimoji="1" lang="ja-JP" altLang="en-US"/>
          </a:p>
        </p:txBody>
      </p:sp>
    </p:spTree>
    <p:extLst>
      <p:ext uri="{BB962C8B-B14F-4D97-AF65-F5344CB8AC3E}">
        <p14:creationId xmlns:p14="http://schemas.microsoft.com/office/powerpoint/2010/main" val="1949441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2524" y="53753"/>
            <a:ext cx="11482918" cy="907654"/>
          </a:xfrm>
        </p:spPr>
        <p:txBody>
          <a:bodyPr>
            <a:noAutofit/>
          </a:bodyPr>
          <a:lstStyle/>
          <a:p>
            <a:r>
              <a:rPr lang="en-US" altLang="ja-JP" sz="2400" dirty="0">
                <a:latin typeface="HG丸ｺﾞｼｯｸM-PRO" panose="020F0600000000000000" pitchFamily="50" charset="-128"/>
                <a:ea typeface="HG丸ｺﾞｼｯｸM-PRO" panose="020F0600000000000000" pitchFamily="50" charset="-128"/>
              </a:rPr>
              <a:t>4.</a:t>
            </a:r>
            <a:r>
              <a:rPr lang="ja-JP" altLang="en-US" sz="2400" dirty="0">
                <a:latin typeface="HG丸ｺﾞｼｯｸM-PRO" panose="020F0600000000000000" pitchFamily="50" charset="-128"/>
                <a:ea typeface="HG丸ｺﾞｼｯｸM-PRO" panose="020F0600000000000000" pitchFamily="50" charset="-128"/>
              </a:rPr>
              <a:t>豊中市の基礎情報　（第１回会議にて情報共有）</a:t>
            </a:r>
          </a:p>
        </p:txBody>
      </p:sp>
      <p:sp>
        <p:nvSpPr>
          <p:cNvPr id="5" name="テキスト ボックス 4"/>
          <p:cNvSpPr txBox="1"/>
          <p:nvPr/>
        </p:nvSpPr>
        <p:spPr>
          <a:xfrm>
            <a:off x="7773081" y="3104755"/>
            <a:ext cx="4062361" cy="584775"/>
          </a:xfrm>
          <a:prstGeom prst="rect">
            <a:avLst/>
          </a:prstGeom>
          <a:noFill/>
        </p:spPr>
        <p:txBody>
          <a:bodyPr wrap="square" rtlCol="0">
            <a:spAutoFit/>
          </a:bodyPr>
          <a:lstStyle/>
          <a:p>
            <a:r>
              <a:rPr lang="en-US" altLang="ja-JP" sz="1600" dirty="0">
                <a:latin typeface="ＭＳ Ｐゴシック" panose="020B0600070205080204" pitchFamily="50" charset="-128"/>
                <a:ea typeface="ＭＳ Ｐゴシック" panose="020B0600070205080204" pitchFamily="50" charset="-128"/>
              </a:rPr>
              <a:t>※</a:t>
            </a:r>
            <a:r>
              <a:rPr lang="ja-JP" altLang="en-US" sz="1600" dirty="0">
                <a:latin typeface="ＭＳ Ｐゴシック" panose="020B0600070205080204" pitchFamily="50" charset="-128"/>
                <a:ea typeface="ＭＳ Ｐゴシック" panose="020B0600070205080204" pitchFamily="50" charset="-128"/>
              </a:rPr>
              <a:t>豊中市データは平成</a:t>
            </a:r>
            <a:r>
              <a:rPr lang="en-US" altLang="ja-JP" sz="1600" dirty="0">
                <a:latin typeface="ＭＳ Ｐゴシック" panose="020B0600070205080204" pitchFamily="50" charset="-128"/>
                <a:ea typeface="ＭＳ Ｐゴシック" panose="020B0600070205080204" pitchFamily="50" charset="-128"/>
              </a:rPr>
              <a:t>31</a:t>
            </a:r>
            <a:r>
              <a:rPr lang="ja-JP" altLang="en-US" sz="1600" dirty="0">
                <a:latin typeface="ＭＳ Ｐゴシック" panose="020B0600070205080204" pitchFamily="50" charset="-128"/>
                <a:ea typeface="ＭＳ Ｐゴシック" panose="020B0600070205080204" pitchFamily="50" charset="-128"/>
              </a:rPr>
              <a:t>年４月１日時点</a:t>
            </a:r>
          </a:p>
          <a:p>
            <a:r>
              <a:rPr lang="en-US" altLang="ja-JP" sz="1600" dirty="0">
                <a:latin typeface="ＭＳ Ｐゴシック" panose="020B0600070205080204" pitchFamily="50" charset="-128"/>
                <a:ea typeface="ＭＳ Ｐゴシック" panose="020B0600070205080204" pitchFamily="50" charset="-128"/>
              </a:rPr>
              <a:t>※</a:t>
            </a:r>
            <a:r>
              <a:rPr lang="ja-JP" altLang="en-US" sz="1600" dirty="0">
                <a:latin typeface="ＭＳ Ｐゴシック" panose="020B0600070205080204" pitchFamily="50" charset="-128"/>
                <a:ea typeface="ＭＳ Ｐゴシック" panose="020B0600070205080204" pitchFamily="50" charset="-128"/>
              </a:rPr>
              <a:t>大阪府データは平成</a:t>
            </a:r>
            <a:r>
              <a:rPr lang="en-US" altLang="ja-JP" sz="1600" dirty="0">
                <a:latin typeface="ＭＳ Ｐゴシック" panose="020B0600070205080204" pitchFamily="50" charset="-128"/>
                <a:ea typeface="ＭＳ Ｐゴシック" panose="020B0600070205080204" pitchFamily="50" charset="-128"/>
              </a:rPr>
              <a:t>28</a:t>
            </a:r>
            <a:r>
              <a:rPr lang="ja-JP" altLang="en-US" sz="1600" dirty="0">
                <a:latin typeface="ＭＳ Ｐゴシック" panose="020B0600070205080204" pitchFamily="50" charset="-128"/>
                <a:ea typeface="ＭＳ Ｐゴシック" panose="020B0600070205080204" pitchFamily="50" charset="-128"/>
              </a:rPr>
              <a:t>年</a:t>
            </a:r>
            <a:r>
              <a:rPr lang="en-US" altLang="ja-JP" sz="1600" dirty="0">
                <a:latin typeface="ＭＳ Ｐゴシック" panose="020B0600070205080204" pitchFamily="50" charset="-128"/>
                <a:ea typeface="ＭＳ Ｐゴシック" panose="020B0600070205080204" pitchFamily="50" charset="-128"/>
              </a:rPr>
              <a:t>10</a:t>
            </a:r>
            <a:r>
              <a:rPr lang="ja-JP" altLang="en-US" sz="1600" dirty="0">
                <a:latin typeface="ＭＳ Ｐゴシック" panose="020B0600070205080204" pitchFamily="50" charset="-128"/>
                <a:ea typeface="ＭＳ Ｐゴシック" panose="020B0600070205080204" pitchFamily="50" charset="-128"/>
              </a:rPr>
              <a:t>月１日時点</a:t>
            </a:r>
          </a:p>
        </p:txBody>
      </p:sp>
      <p:sp>
        <p:nvSpPr>
          <p:cNvPr id="6" name="テキスト ボックス 5"/>
          <p:cNvSpPr txBox="1"/>
          <p:nvPr/>
        </p:nvSpPr>
        <p:spPr>
          <a:xfrm>
            <a:off x="352525" y="892750"/>
            <a:ext cx="5832648" cy="400110"/>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rPr>
              <a:t>（１）強度行動障がい者数</a:t>
            </a:r>
          </a:p>
        </p:txBody>
      </p:sp>
      <p:graphicFrame>
        <p:nvGraphicFramePr>
          <p:cNvPr id="3" name="表 2"/>
          <p:cNvGraphicFramePr>
            <a:graphicFrameLocks noGrp="1"/>
          </p:cNvGraphicFramePr>
          <p:nvPr>
            <p:extLst>
              <p:ext uri="{D42A27DB-BD31-4B8C-83A1-F6EECF244321}">
                <p14:modId xmlns:p14="http://schemas.microsoft.com/office/powerpoint/2010/main" val="4161754650"/>
              </p:ext>
            </p:extLst>
          </p:nvPr>
        </p:nvGraphicFramePr>
        <p:xfrm>
          <a:off x="853917" y="1319506"/>
          <a:ext cx="6765510" cy="2341450"/>
        </p:xfrm>
        <a:graphic>
          <a:graphicData uri="http://schemas.openxmlformats.org/drawingml/2006/table">
            <a:tbl>
              <a:tblPr>
                <a:tableStyleId>{21E4AEA4-8DFA-4A89-87EB-49C32662AFE0}</a:tableStyleId>
              </a:tblPr>
              <a:tblGrid>
                <a:gridCol w="2008802">
                  <a:extLst>
                    <a:ext uri="{9D8B030D-6E8A-4147-A177-3AD203B41FA5}">
                      <a16:colId xmlns:a16="http://schemas.microsoft.com/office/drawing/2014/main" val="20000"/>
                    </a:ext>
                  </a:extLst>
                </a:gridCol>
                <a:gridCol w="1265394">
                  <a:extLst>
                    <a:ext uri="{9D8B030D-6E8A-4147-A177-3AD203B41FA5}">
                      <a16:colId xmlns:a16="http://schemas.microsoft.com/office/drawing/2014/main" val="20001"/>
                    </a:ext>
                  </a:extLst>
                </a:gridCol>
                <a:gridCol w="1134001">
                  <a:extLst>
                    <a:ext uri="{9D8B030D-6E8A-4147-A177-3AD203B41FA5}">
                      <a16:colId xmlns:a16="http://schemas.microsoft.com/office/drawing/2014/main" val="20002"/>
                    </a:ext>
                  </a:extLst>
                </a:gridCol>
                <a:gridCol w="1199357">
                  <a:extLst>
                    <a:ext uri="{9D8B030D-6E8A-4147-A177-3AD203B41FA5}">
                      <a16:colId xmlns:a16="http://schemas.microsoft.com/office/drawing/2014/main" val="20004"/>
                    </a:ext>
                  </a:extLst>
                </a:gridCol>
                <a:gridCol w="1157956">
                  <a:extLst>
                    <a:ext uri="{9D8B030D-6E8A-4147-A177-3AD203B41FA5}">
                      <a16:colId xmlns:a16="http://schemas.microsoft.com/office/drawing/2014/main" val="20007"/>
                    </a:ext>
                  </a:extLst>
                </a:gridCol>
              </a:tblGrid>
              <a:tr h="932338">
                <a:tc>
                  <a:txBody>
                    <a:bodyPr/>
                    <a:lstStyle/>
                    <a:p>
                      <a:pPr algn="ctr" fontAlgn="ctr"/>
                      <a:r>
                        <a:rPr lang="ja-JP" altLang="en-US" sz="1600" u="none" strike="noStrike" dirty="0">
                          <a:effectLst/>
                          <a:latin typeface="メイリオ" panose="020B0604030504040204" pitchFamily="50" charset="-128"/>
                          <a:ea typeface="メイリオ" panose="020B0604030504040204" pitchFamily="50" charset="-128"/>
                        </a:rPr>
                        <a:t>　</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8000" marR="9525" marT="9525" marB="0" anchor="ctr">
                    <a:solidFill>
                      <a:schemeClr val="accent2">
                        <a:lumMod val="60000"/>
                        <a:lumOff val="40000"/>
                      </a:schemeClr>
                    </a:solidFill>
                  </a:tcPr>
                </a:tc>
                <a:tc>
                  <a:txBody>
                    <a:bodyPr/>
                    <a:lstStyle/>
                    <a:p>
                      <a:pPr algn="ctr" fontAlgn="ctr"/>
                      <a:r>
                        <a:rPr lang="ja-JP" altLang="en-US" sz="1600" u="none" strike="noStrike" dirty="0">
                          <a:effectLst/>
                          <a:latin typeface="メイリオ" panose="020B0604030504040204" pitchFamily="50" charset="-128"/>
                          <a:ea typeface="メイリオ" panose="020B0604030504040204" pitchFamily="50" charset="-128"/>
                        </a:rPr>
                        <a:t>人口</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600" u="none" strike="noStrike" dirty="0">
                          <a:effectLst/>
                          <a:latin typeface="メイリオ" panose="020B0604030504040204" pitchFamily="50" charset="-128"/>
                          <a:ea typeface="メイリオ" panose="020B0604030504040204" pitchFamily="50" charset="-128"/>
                        </a:rPr>
                        <a:t>　障がい支援区分認定数</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600" u="none" strike="noStrike" dirty="0">
                          <a:effectLst/>
                          <a:latin typeface="メイリオ" panose="020B0604030504040204" pitchFamily="50" charset="-128"/>
                          <a:ea typeface="メイリオ" panose="020B0604030504040204" pitchFamily="50" charset="-128"/>
                        </a:rPr>
                        <a:t>うち</a:t>
                      </a:r>
                      <a:endParaRPr lang="en-US" altLang="ja-JP" sz="1600" u="none" strike="noStrike" dirty="0">
                        <a:effectLst/>
                        <a:latin typeface="メイリオ" panose="020B0604030504040204" pitchFamily="50" charset="-128"/>
                        <a:ea typeface="メイリオ" panose="020B0604030504040204" pitchFamily="50" charset="-128"/>
                      </a:endParaRPr>
                    </a:p>
                    <a:p>
                      <a:pPr algn="ctr" fontAlgn="ctr"/>
                      <a:r>
                        <a:rPr lang="ja-JP" altLang="en-US" sz="1600" u="none" strike="noStrike" dirty="0">
                          <a:effectLst/>
                          <a:latin typeface="メイリオ" panose="020B0604030504040204" pitchFamily="50" charset="-128"/>
                          <a:ea typeface="メイリオ" panose="020B0604030504040204" pitchFamily="50" charset="-128"/>
                        </a:rPr>
                        <a:t>強度行動障がい者数</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600" u="none" strike="noStrike" dirty="0">
                          <a:effectLst/>
                          <a:latin typeface="メイリオ" panose="020B0604030504040204" pitchFamily="50" charset="-128"/>
                          <a:ea typeface="メイリオ" panose="020B0604030504040204" pitchFamily="50" charset="-128"/>
                        </a:rPr>
                        <a:t>人口割</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108000" marT="9525" marB="0" anchor="ctr">
                    <a:solidFill>
                      <a:schemeClr val="accent2">
                        <a:lumMod val="60000"/>
                        <a:lumOff val="40000"/>
                      </a:schemeClr>
                    </a:solidFill>
                  </a:tcPr>
                </a:tc>
                <a:extLst>
                  <a:ext uri="{0D108BD9-81ED-4DB2-BD59-A6C34878D82A}">
                    <a16:rowId xmlns:a16="http://schemas.microsoft.com/office/drawing/2014/main" val="10000"/>
                  </a:ext>
                </a:extLst>
              </a:tr>
              <a:tr h="414702">
                <a:tc>
                  <a:txBody>
                    <a:bodyPr/>
                    <a:lstStyle/>
                    <a:p>
                      <a:pPr algn="l" fontAlgn="ctr"/>
                      <a:r>
                        <a:rPr lang="ja-JP" altLang="en-US" sz="1600" u="none" strike="noStrike" dirty="0">
                          <a:effectLst/>
                          <a:latin typeface="メイリオ" panose="020B0604030504040204" pitchFamily="50" charset="-128"/>
                          <a:ea typeface="メイリオ" panose="020B0604030504040204" pitchFamily="50" charset="-128"/>
                        </a:rPr>
                        <a:t>豊中市</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8000" marR="9525" marT="9525" marB="0" anchor="ctr">
                    <a:solidFill>
                      <a:schemeClr val="accent2">
                        <a:lumMod val="60000"/>
                        <a:lumOff val="40000"/>
                      </a:schemeClr>
                    </a:solidFill>
                  </a:tcPr>
                </a:tc>
                <a:tc>
                  <a:txBody>
                    <a:bodyPr/>
                    <a:lstStyle/>
                    <a:p>
                      <a:pPr algn="r" fontAlgn="ctr"/>
                      <a:r>
                        <a:rPr lang="en-US" altLang="ja-JP" sz="1800" u="none" strike="noStrike" dirty="0">
                          <a:effectLst/>
                          <a:latin typeface="ＭＳ Ｐゴシック" panose="020B0600070205080204" pitchFamily="50" charset="-128"/>
                          <a:ea typeface="ＭＳ Ｐゴシック" panose="020B0600070205080204" pitchFamily="50" charset="-128"/>
                        </a:rPr>
                        <a:t>398,479</a:t>
                      </a:r>
                      <a:endPar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72000" marT="9525" marB="0" anchor="ctr">
                    <a:solidFill>
                      <a:schemeClr val="accent2">
                        <a:lumMod val="60000"/>
                        <a:lumOff val="40000"/>
                      </a:schemeClr>
                    </a:solidFill>
                  </a:tcPr>
                </a:tc>
                <a:tc>
                  <a:txBody>
                    <a:bodyPr/>
                    <a:lstStyle/>
                    <a:p>
                      <a:pPr algn="r" fontAlgn="ctr"/>
                      <a:r>
                        <a:rPr lang="en-US" altLang="ja-JP" sz="1800" u="none" strike="noStrike" dirty="0">
                          <a:effectLst/>
                          <a:latin typeface="ＭＳ Ｐゴシック" panose="020B0600070205080204" pitchFamily="50" charset="-128"/>
                          <a:ea typeface="ＭＳ Ｐゴシック" panose="020B0600070205080204" pitchFamily="50" charset="-128"/>
                        </a:rPr>
                        <a:t>2,840</a:t>
                      </a:r>
                      <a:endPar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72000" marT="9525" marB="0" anchor="ctr">
                    <a:solidFill>
                      <a:schemeClr val="accent2">
                        <a:lumMod val="60000"/>
                        <a:lumOff val="40000"/>
                      </a:schemeClr>
                    </a:solidFill>
                  </a:tcPr>
                </a:tc>
                <a:tc>
                  <a:txBody>
                    <a:bodyPr/>
                    <a:lstStyle/>
                    <a:p>
                      <a:pPr algn="r" fontAlgn="ctr"/>
                      <a:r>
                        <a:rPr lang="en-US" altLang="ja-JP" sz="1800" u="none" strike="noStrike" dirty="0">
                          <a:effectLst/>
                          <a:latin typeface="ＭＳ Ｐゴシック" panose="020B0600070205080204" pitchFamily="50" charset="-128"/>
                          <a:ea typeface="ＭＳ Ｐゴシック" panose="020B0600070205080204" pitchFamily="50" charset="-128"/>
                        </a:rPr>
                        <a:t>630</a:t>
                      </a:r>
                      <a:endPar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72000" marT="9525" marB="0" anchor="ctr">
                    <a:solidFill>
                      <a:schemeClr val="accent2">
                        <a:lumMod val="60000"/>
                        <a:lumOff val="40000"/>
                      </a:schemeClr>
                    </a:solidFill>
                  </a:tcPr>
                </a:tc>
                <a:tc>
                  <a:txBody>
                    <a:bodyPr/>
                    <a:lstStyle/>
                    <a:p>
                      <a:pPr algn="r" fontAlgn="ctr"/>
                      <a:r>
                        <a:rPr lang="en-US" altLang="ja-JP" sz="1800" u="none" strike="noStrike" dirty="0">
                          <a:effectLst/>
                          <a:latin typeface="ＭＳ Ｐゴシック" panose="020B0600070205080204" pitchFamily="50" charset="-128"/>
                          <a:ea typeface="ＭＳ Ｐゴシック" panose="020B0600070205080204" pitchFamily="50" charset="-128"/>
                        </a:rPr>
                        <a:t>0.16%</a:t>
                      </a:r>
                      <a:endPar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108000" marT="9525" marB="0" anchor="ctr">
                    <a:solidFill>
                      <a:schemeClr val="accent2">
                        <a:lumMod val="60000"/>
                        <a:lumOff val="40000"/>
                      </a:schemeClr>
                    </a:solidFill>
                  </a:tcPr>
                </a:tc>
                <a:extLst>
                  <a:ext uri="{0D108BD9-81ED-4DB2-BD59-A6C34878D82A}">
                    <a16:rowId xmlns:a16="http://schemas.microsoft.com/office/drawing/2014/main" val="10002"/>
                  </a:ext>
                </a:extLst>
              </a:tr>
              <a:tr h="414702">
                <a:tc>
                  <a:txBody>
                    <a:bodyPr/>
                    <a:lstStyle/>
                    <a:p>
                      <a:pPr algn="l" fontAlgn="ctr"/>
                      <a:r>
                        <a:rPr lang="ja-JP" altLang="en-US" sz="1600" u="none" strike="noStrike" dirty="0">
                          <a:effectLst/>
                          <a:latin typeface="メイリオ" panose="020B0604030504040204" pitchFamily="50" charset="-128"/>
                          <a:ea typeface="メイリオ" panose="020B0604030504040204" pitchFamily="50" charset="-128"/>
                        </a:rPr>
                        <a:t>大阪府</a:t>
                      </a:r>
                      <a:br>
                        <a:rPr lang="ja-JP" altLang="en-US" sz="1600" u="none" strike="noStrike" dirty="0">
                          <a:effectLst/>
                          <a:latin typeface="メイリオ" panose="020B0604030504040204" pitchFamily="50" charset="-128"/>
                          <a:ea typeface="メイリオ" panose="020B0604030504040204" pitchFamily="50" charset="-128"/>
                        </a:rPr>
                      </a:br>
                      <a:r>
                        <a:rPr lang="ja-JP" altLang="en-US" sz="1600" u="none" strike="noStrike" dirty="0">
                          <a:effectLst/>
                          <a:latin typeface="メイリオ" panose="020B0604030504040204" pitchFamily="50" charset="-128"/>
                          <a:ea typeface="メイリオ" panose="020B0604030504040204" pitchFamily="50" charset="-128"/>
                        </a:rPr>
                        <a:t>（政令市含む）</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8000" marR="9525" marT="9525" marB="0" anchor="ctr">
                    <a:solidFill>
                      <a:schemeClr val="accent2">
                        <a:lumMod val="60000"/>
                        <a:lumOff val="40000"/>
                      </a:schemeClr>
                    </a:solidFill>
                  </a:tcPr>
                </a:tc>
                <a:tc>
                  <a:txBody>
                    <a:bodyPr/>
                    <a:lstStyle/>
                    <a:p>
                      <a:pPr algn="r" fontAlgn="ctr"/>
                      <a:r>
                        <a:rPr lang="en-US" altLang="ja-JP" sz="1800" u="none" strike="noStrike" dirty="0">
                          <a:effectLst/>
                          <a:latin typeface="ＭＳ Ｐゴシック" panose="020B0600070205080204" pitchFamily="50" charset="-128"/>
                          <a:ea typeface="ＭＳ Ｐゴシック" panose="020B0600070205080204" pitchFamily="50" charset="-128"/>
                        </a:rPr>
                        <a:t>8,837,812</a:t>
                      </a:r>
                      <a:endPar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72000" marT="9525" marB="0" anchor="ctr">
                    <a:solidFill>
                      <a:schemeClr val="accent2">
                        <a:lumMod val="60000"/>
                        <a:lumOff val="40000"/>
                      </a:schemeClr>
                    </a:solidFill>
                  </a:tcPr>
                </a:tc>
                <a:tc>
                  <a:txBody>
                    <a:bodyPr/>
                    <a:lstStyle/>
                    <a:p>
                      <a:pPr algn="r" fontAlgn="ctr"/>
                      <a:r>
                        <a:rPr lang="en-US" altLang="ja-JP" sz="1800" u="none" strike="noStrike" dirty="0">
                          <a:effectLst/>
                          <a:latin typeface="ＭＳ Ｐゴシック" panose="020B0600070205080204" pitchFamily="50" charset="-128"/>
                          <a:ea typeface="ＭＳ Ｐゴシック" panose="020B0600070205080204" pitchFamily="50" charset="-128"/>
                        </a:rPr>
                        <a:t>56,740</a:t>
                      </a:r>
                      <a:endPar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72000" marT="9525" marB="0" anchor="ctr">
                    <a:solidFill>
                      <a:schemeClr val="accent2">
                        <a:lumMod val="60000"/>
                        <a:lumOff val="40000"/>
                      </a:schemeClr>
                    </a:solidFill>
                  </a:tcPr>
                </a:tc>
                <a:tc>
                  <a:txBody>
                    <a:bodyPr/>
                    <a:lstStyle/>
                    <a:p>
                      <a:pPr algn="r" fontAlgn="ctr"/>
                      <a:r>
                        <a:rPr lang="en-US" altLang="ja-JP" sz="1800" u="none" strike="noStrike" dirty="0">
                          <a:effectLst/>
                          <a:latin typeface="ＭＳ Ｐゴシック" panose="020B0600070205080204" pitchFamily="50" charset="-128"/>
                          <a:ea typeface="ＭＳ Ｐゴシック" panose="020B0600070205080204" pitchFamily="50" charset="-128"/>
                        </a:rPr>
                        <a:t>7,546</a:t>
                      </a:r>
                      <a:endPar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72000" marT="9525" marB="0" anchor="ctr">
                    <a:solidFill>
                      <a:schemeClr val="accent2">
                        <a:lumMod val="60000"/>
                        <a:lumOff val="40000"/>
                      </a:schemeClr>
                    </a:solidFill>
                  </a:tcPr>
                </a:tc>
                <a:tc>
                  <a:txBody>
                    <a:bodyPr/>
                    <a:lstStyle/>
                    <a:p>
                      <a:pPr algn="r" fontAlgn="ctr"/>
                      <a:r>
                        <a:rPr lang="en-US" altLang="ja-JP" sz="1800" u="none" strike="noStrike" dirty="0">
                          <a:effectLst/>
                          <a:latin typeface="ＭＳ Ｐゴシック" panose="020B0600070205080204" pitchFamily="50" charset="-128"/>
                          <a:ea typeface="ＭＳ Ｐゴシック" panose="020B0600070205080204" pitchFamily="50" charset="-128"/>
                        </a:rPr>
                        <a:t>0.085%</a:t>
                      </a:r>
                      <a:endPar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108000" marT="9525" marB="0" anchor="ctr">
                    <a:solidFill>
                      <a:schemeClr val="accent2">
                        <a:lumMod val="60000"/>
                        <a:lumOff val="40000"/>
                      </a:schemeClr>
                    </a:solidFill>
                  </a:tcPr>
                </a:tc>
                <a:extLst>
                  <a:ext uri="{0D108BD9-81ED-4DB2-BD59-A6C34878D82A}">
                    <a16:rowId xmlns:a16="http://schemas.microsoft.com/office/drawing/2014/main" val="10003"/>
                  </a:ext>
                </a:extLst>
              </a:tr>
              <a:tr h="414702">
                <a:tc>
                  <a:txBody>
                    <a:bodyPr/>
                    <a:lstStyle/>
                    <a:p>
                      <a:pPr algn="l" fontAlgn="ctr"/>
                      <a:r>
                        <a:rPr lang="ja-JP" altLang="en-US" sz="1600" u="none" strike="noStrike" dirty="0">
                          <a:effectLst/>
                          <a:latin typeface="メイリオ" panose="020B0604030504040204" pitchFamily="50" charset="-128"/>
                          <a:ea typeface="メイリオ" panose="020B0604030504040204" pitchFamily="50" charset="-128"/>
                        </a:rPr>
                        <a:t>大阪府</a:t>
                      </a:r>
                      <a:br>
                        <a:rPr lang="ja-JP" altLang="en-US" sz="1600" u="none" strike="noStrike" dirty="0">
                          <a:effectLst/>
                          <a:latin typeface="メイリオ" panose="020B0604030504040204" pitchFamily="50" charset="-128"/>
                          <a:ea typeface="メイリオ" panose="020B0604030504040204" pitchFamily="50" charset="-128"/>
                        </a:rPr>
                      </a:br>
                      <a:r>
                        <a:rPr lang="ja-JP" altLang="en-US" sz="1600" u="none" strike="noStrike" dirty="0">
                          <a:effectLst/>
                          <a:latin typeface="メイリオ" panose="020B0604030504040204" pitchFamily="50" charset="-128"/>
                          <a:ea typeface="メイリオ" panose="020B0604030504040204" pitchFamily="50" charset="-128"/>
                        </a:rPr>
                        <a:t>（政令市除く）</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08000" marR="9525" marT="9525" marB="0" anchor="ctr">
                    <a:solidFill>
                      <a:schemeClr val="accent2">
                        <a:lumMod val="60000"/>
                        <a:lumOff val="40000"/>
                      </a:schemeClr>
                    </a:solidFill>
                  </a:tcPr>
                </a:tc>
                <a:tc>
                  <a:txBody>
                    <a:bodyPr/>
                    <a:lstStyle/>
                    <a:p>
                      <a:pPr algn="r" fontAlgn="ctr"/>
                      <a:r>
                        <a:rPr lang="en-US" altLang="ja-JP" sz="1800" u="none" strike="noStrike" dirty="0">
                          <a:effectLst/>
                          <a:latin typeface="ＭＳ Ｐゴシック" panose="020B0600070205080204" pitchFamily="50" charset="-128"/>
                          <a:ea typeface="ＭＳ Ｐゴシック" panose="020B0600070205080204" pitchFamily="50" charset="-128"/>
                        </a:rPr>
                        <a:t>5,298,176</a:t>
                      </a:r>
                      <a:endPar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72000" marT="9525" marB="0" anchor="ctr">
                    <a:solidFill>
                      <a:schemeClr val="accent2">
                        <a:lumMod val="60000"/>
                        <a:lumOff val="40000"/>
                      </a:schemeClr>
                    </a:solidFill>
                  </a:tcPr>
                </a:tc>
                <a:tc>
                  <a:txBody>
                    <a:bodyPr/>
                    <a:lstStyle/>
                    <a:p>
                      <a:pPr algn="r" fontAlgn="ctr"/>
                      <a:r>
                        <a:rPr lang="en-US" altLang="ja-JP" sz="1800" u="none" strike="noStrike" dirty="0">
                          <a:effectLst/>
                          <a:latin typeface="ＭＳ Ｐゴシック" panose="020B0600070205080204" pitchFamily="50" charset="-128"/>
                          <a:ea typeface="ＭＳ Ｐゴシック" panose="020B0600070205080204" pitchFamily="50" charset="-128"/>
                        </a:rPr>
                        <a:t>30,543</a:t>
                      </a:r>
                      <a:endPar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72000" marT="9525" marB="0" anchor="ctr">
                    <a:solidFill>
                      <a:schemeClr val="accent2">
                        <a:lumMod val="60000"/>
                        <a:lumOff val="40000"/>
                      </a:schemeClr>
                    </a:solidFill>
                  </a:tcPr>
                </a:tc>
                <a:tc>
                  <a:txBody>
                    <a:bodyPr/>
                    <a:lstStyle/>
                    <a:p>
                      <a:pPr algn="r" fontAlgn="ctr"/>
                      <a:r>
                        <a:rPr lang="en-US" altLang="ja-JP" sz="1800" u="none" strike="noStrike" dirty="0">
                          <a:effectLst/>
                          <a:latin typeface="ＭＳ Ｐゴシック" panose="020B0600070205080204" pitchFamily="50" charset="-128"/>
                          <a:ea typeface="ＭＳ Ｐゴシック" panose="020B0600070205080204" pitchFamily="50" charset="-128"/>
                        </a:rPr>
                        <a:t>4,647</a:t>
                      </a:r>
                      <a:endPar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72000" marT="9525" marB="0" anchor="ctr">
                    <a:solidFill>
                      <a:schemeClr val="accent2">
                        <a:lumMod val="60000"/>
                        <a:lumOff val="40000"/>
                      </a:schemeClr>
                    </a:solidFill>
                  </a:tcPr>
                </a:tc>
                <a:tc>
                  <a:txBody>
                    <a:bodyPr/>
                    <a:lstStyle/>
                    <a:p>
                      <a:pPr algn="r" fontAlgn="ctr"/>
                      <a:r>
                        <a:rPr lang="en-US" altLang="ja-JP" sz="1800" u="none" strike="noStrike" dirty="0">
                          <a:effectLst/>
                          <a:latin typeface="ＭＳ Ｐゴシック" panose="020B0600070205080204" pitchFamily="50" charset="-128"/>
                          <a:ea typeface="ＭＳ Ｐゴシック" panose="020B0600070205080204" pitchFamily="50" charset="-128"/>
                        </a:rPr>
                        <a:t>0.088%</a:t>
                      </a:r>
                      <a:endPar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108000" marT="9525" marB="0" anchor="ctr">
                    <a:solidFill>
                      <a:schemeClr val="accent2">
                        <a:lumMod val="60000"/>
                        <a:lumOff val="40000"/>
                      </a:schemeClr>
                    </a:solidFill>
                  </a:tcPr>
                </a:tc>
                <a:extLst>
                  <a:ext uri="{0D108BD9-81ED-4DB2-BD59-A6C34878D82A}">
                    <a16:rowId xmlns:a16="http://schemas.microsoft.com/office/drawing/2014/main" val="10004"/>
                  </a:ext>
                </a:extLst>
              </a:tr>
            </a:tbl>
          </a:graphicData>
        </a:graphic>
      </p:graphicFrame>
      <p:sp>
        <p:nvSpPr>
          <p:cNvPr id="7" name="スライド番号プレースホルダー 6"/>
          <p:cNvSpPr>
            <a:spLocks noGrp="1"/>
          </p:cNvSpPr>
          <p:nvPr>
            <p:ph type="sldNum" sz="quarter" idx="12"/>
          </p:nvPr>
        </p:nvSpPr>
        <p:spPr>
          <a:xfrm>
            <a:off x="8658726" y="6287837"/>
            <a:ext cx="2743200" cy="365125"/>
          </a:xfrm>
        </p:spPr>
        <p:txBody>
          <a:bodyPr/>
          <a:lstStyle/>
          <a:p>
            <a:fld id="{97FBB0FB-213D-454E-A9D7-3F4F4199152C}" type="slidenum">
              <a:rPr kumimoji="1" lang="ja-JP" altLang="en-US" smtClean="0"/>
              <a:t>7</a:t>
            </a:fld>
            <a:endParaRPr kumimoji="1" lang="ja-JP" altLang="en-US"/>
          </a:p>
        </p:txBody>
      </p:sp>
      <p:graphicFrame>
        <p:nvGraphicFramePr>
          <p:cNvPr id="9" name="グラフ 8"/>
          <p:cNvGraphicFramePr>
            <a:graphicFrameLocks/>
          </p:cNvGraphicFramePr>
          <p:nvPr>
            <p:extLst>
              <p:ext uri="{D42A27DB-BD31-4B8C-83A1-F6EECF244321}">
                <p14:modId xmlns:p14="http://schemas.microsoft.com/office/powerpoint/2010/main" val="960891756"/>
              </p:ext>
            </p:extLst>
          </p:nvPr>
        </p:nvGraphicFramePr>
        <p:xfrm>
          <a:off x="612484" y="4295955"/>
          <a:ext cx="10412074" cy="2425520"/>
        </p:xfrm>
        <a:graphic>
          <a:graphicData uri="http://schemas.openxmlformats.org/drawingml/2006/chart">
            <c:chart xmlns:c="http://schemas.openxmlformats.org/drawingml/2006/chart" xmlns:r="http://schemas.openxmlformats.org/officeDocument/2006/relationships" r:id="rId3"/>
          </a:graphicData>
        </a:graphic>
      </p:graphicFrame>
      <p:sp>
        <p:nvSpPr>
          <p:cNvPr id="10" name="テキスト ボックス 9"/>
          <p:cNvSpPr txBox="1"/>
          <p:nvPr/>
        </p:nvSpPr>
        <p:spPr>
          <a:xfrm>
            <a:off x="352525" y="3926623"/>
            <a:ext cx="5832648" cy="400110"/>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rPr>
              <a:t>（２）強度行動障がい者の生活の場割合</a:t>
            </a:r>
          </a:p>
        </p:txBody>
      </p:sp>
      <p:sp>
        <p:nvSpPr>
          <p:cNvPr id="11" name="正方形/長方形 10">
            <a:extLst>
              <a:ext uri="{FF2B5EF4-FFF2-40B4-BE49-F238E27FC236}">
                <a16:creationId xmlns:a16="http://schemas.microsoft.com/office/drawing/2014/main" id="{73435B3B-BD1D-4E95-9382-EA3A176C709C}"/>
              </a:ext>
            </a:extLst>
          </p:cNvPr>
          <p:cNvSpPr/>
          <p:nvPr/>
        </p:nvSpPr>
        <p:spPr>
          <a:xfrm>
            <a:off x="5262113" y="1327811"/>
            <a:ext cx="1190445" cy="232609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吹き出し: 角を丸めた四角形 11">
            <a:extLst>
              <a:ext uri="{FF2B5EF4-FFF2-40B4-BE49-F238E27FC236}">
                <a16:creationId xmlns:a16="http://schemas.microsoft.com/office/drawing/2014/main" id="{275B54ED-6D84-441C-AA8E-E814C5300170}"/>
              </a:ext>
            </a:extLst>
          </p:cNvPr>
          <p:cNvSpPr/>
          <p:nvPr/>
        </p:nvSpPr>
        <p:spPr>
          <a:xfrm>
            <a:off x="5930698" y="3891672"/>
            <a:ext cx="5065888" cy="404283"/>
          </a:xfrm>
          <a:prstGeom prst="wedgeRoundRectCallout">
            <a:avLst>
              <a:gd name="adj1" fmla="val -34456"/>
              <a:gd name="adj2" fmla="val 98646"/>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a:solidFill>
                  <a:schemeClr val="tx1"/>
                </a:solidFill>
                <a:latin typeface="メイリオ" panose="020B0604030504040204" pitchFamily="50" charset="-128"/>
                <a:ea typeface="メイリオ" panose="020B0604030504040204" pitchFamily="50" charset="-128"/>
              </a:rPr>
              <a:t>豊中市では</a:t>
            </a:r>
            <a:r>
              <a:rPr kumimoji="1" lang="ja-JP" altLang="en-US" dirty="0">
                <a:latin typeface="メイリオ" panose="020B0604030504040204" pitchFamily="50" charset="-128"/>
                <a:ea typeface="メイリオ" panose="020B0604030504040204" pitchFamily="50" charset="-128"/>
              </a:rPr>
              <a:t>在宅・グループホームの割合が高い</a:t>
            </a:r>
          </a:p>
        </p:txBody>
      </p:sp>
    </p:spTree>
    <p:extLst>
      <p:ext uri="{BB962C8B-B14F-4D97-AF65-F5344CB8AC3E}">
        <p14:creationId xmlns:p14="http://schemas.microsoft.com/office/powerpoint/2010/main" val="2394286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06879" y="310551"/>
            <a:ext cx="11411310" cy="3985404"/>
          </a:xfrm>
        </p:spPr>
        <p:txBody>
          <a:bodyPr>
            <a:normAutofit/>
          </a:bodyPr>
          <a:lstStyle/>
          <a:p>
            <a:pPr marL="0" indent="0">
              <a:buNone/>
            </a:pPr>
            <a:r>
              <a:rPr lang="ja-JP" altLang="en-US" sz="2400" dirty="0">
                <a:latin typeface="メイリオ" panose="020B0604030504040204" pitchFamily="50" charset="-128"/>
                <a:ea typeface="メイリオ" panose="020B0604030504040204" pitchFamily="50" charset="-128"/>
              </a:rPr>
              <a:t>（３）支援困難事例について（概要）</a:t>
            </a:r>
            <a:endParaRPr lang="en-US" altLang="ja-JP" sz="2400" dirty="0">
              <a:latin typeface="メイリオ" panose="020B0604030504040204" pitchFamily="50" charset="-128"/>
              <a:ea typeface="メイリオ" panose="020B0604030504040204" pitchFamily="50" charset="-128"/>
            </a:endParaRPr>
          </a:p>
          <a:p>
            <a:pPr marL="0" indent="0">
              <a:buNone/>
            </a:pPr>
            <a:r>
              <a:rPr lang="ja-JP" altLang="en-US" sz="1800" dirty="0">
                <a:latin typeface="メイリオ" panose="020B0604030504040204" pitchFamily="50" charset="-128"/>
                <a:ea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rPr>
              <a:t>第１回検討会で検討した４事例から、その特性や状況等を以下のように集約整理した。</a:t>
            </a:r>
            <a:endParaRPr lang="en-US" altLang="ja-JP" sz="1600" dirty="0">
              <a:latin typeface="メイリオ" panose="020B0604030504040204" pitchFamily="50" charset="-128"/>
              <a:ea typeface="メイリオ" panose="020B0604030504040204" pitchFamily="50" charset="-128"/>
            </a:endParaRPr>
          </a:p>
          <a:p>
            <a:pPr marL="0" indent="0">
              <a:buNone/>
            </a:pPr>
            <a:endParaRPr lang="en-US" altLang="ja-JP" sz="2400" dirty="0">
              <a:latin typeface="メイリオ" panose="020B0604030504040204" pitchFamily="50" charset="-128"/>
              <a:ea typeface="メイリオ" panose="020B0604030504040204" pitchFamily="50" charset="-128"/>
            </a:endParaRPr>
          </a:p>
          <a:p>
            <a:pPr marL="0" indent="0">
              <a:buNone/>
            </a:pPr>
            <a:endParaRPr lang="en-US" altLang="ja-JP" sz="2400" dirty="0"/>
          </a:p>
          <a:p>
            <a:pPr marL="0" indent="0">
              <a:buNone/>
            </a:pPr>
            <a:endParaRPr lang="en-US" altLang="ja-JP" sz="2400" dirty="0"/>
          </a:p>
          <a:p>
            <a:pPr marL="0" indent="0">
              <a:buNone/>
            </a:pPr>
            <a:endParaRPr lang="en-US" altLang="ja-JP" sz="2400" dirty="0"/>
          </a:p>
          <a:p>
            <a:pPr marL="0" indent="0">
              <a:buNone/>
            </a:pPr>
            <a:endParaRPr lang="en-US" altLang="ja-JP" sz="2400" dirty="0"/>
          </a:p>
          <a:p>
            <a:pPr marL="0" indent="0">
              <a:buNone/>
            </a:pPr>
            <a:endParaRPr lang="en-US" altLang="ja-JP" sz="2400" dirty="0"/>
          </a:p>
          <a:p>
            <a:pPr marL="0" indent="0">
              <a:buNone/>
            </a:pPr>
            <a:endParaRPr lang="en-US" altLang="ja-JP" sz="2400" dirty="0"/>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97FBB0FB-213D-454E-A9D7-3F4F4199152C}" type="slidenum">
              <a:rPr kumimoji="1" lang="ja-JP" altLang="en-US" smtClean="0"/>
              <a:t>8</a:t>
            </a:fld>
            <a:endParaRPr kumimoji="1" lang="ja-JP" altLang="en-US"/>
          </a:p>
        </p:txBody>
      </p:sp>
      <p:graphicFrame>
        <p:nvGraphicFramePr>
          <p:cNvPr id="2" name="表 1"/>
          <p:cNvGraphicFramePr>
            <a:graphicFrameLocks noGrp="1"/>
          </p:cNvGraphicFramePr>
          <p:nvPr>
            <p:extLst>
              <p:ext uri="{D42A27DB-BD31-4B8C-83A1-F6EECF244321}">
                <p14:modId xmlns:p14="http://schemas.microsoft.com/office/powerpoint/2010/main" val="1844644810"/>
              </p:ext>
            </p:extLst>
          </p:nvPr>
        </p:nvGraphicFramePr>
        <p:xfrm>
          <a:off x="1023456" y="1084265"/>
          <a:ext cx="9487950" cy="4333431"/>
        </p:xfrm>
        <a:graphic>
          <a:graphicData uri="http://schemas.openxmlformats.org/drawingml/2006/table">
            <a:tbl>
              <a:tblPr firstRow="1" bandRow="1">
                <a:tableStyleId>{BC89EF96-8CEA-46FF-86C4-4CE0E7609802}</a:tableStyleId>
              </a:tblPr>
              <a:tblGrid>
                <a:gridCol w="1650732">
                  <a:extLst>
                    <a:ext uri="{9D8B030D-6E8A-4147-A177-3AD203B41FA5}">
                      <a16:colId xmlns:a16="http://schemas.microsoft.com/office/drawing/2014/main" val="2400568689"/>
                    </a:ext>
                  </a:extLst>
                </a:gridCol>
                <a:gridCol w="7837218">
                  <a:extLst>
                    <a:ext uri="{9D8B030D-6E8A-4147-A177-3AD203B41FA5}">
                      <a16:colId xmlns:a16="http://schemas.microsoft.com/office/drawing/2014/main" val="415486758"/>
                    </a:ext>
                  </a:extLst>
                </a:gridCol>
              </a:tblGrid>
              <a:tr h="465611">
                <a:tc>
                  <a:txBody>
                    <a:bodyPr/>
                    <a:lstStyle/>
                    <a:p>
                      <a:r>
                        <a:rPr kumimoji="1" lang="ja-JP" altLang="en-US" sz="2000" b="0" dirty="0">
                          <a:solidFill>
                            <a:schemeClr val="tx1"/>
                          </a:solidFill>
                          <a:latin typeface="メイリオ" panose="020B0604030504040204" pitchFamily="50" charset="-128"/>
                          <a:ea typeface="メイリオ" panose="020B0604030504040204" pitchFamily="50" charset="-128"/>
                        </a:rPr>
                        <a:t>診断</a:t>
                      </a:r>
                    </a:p>
                  </a:txBody>
                  <a:tcPr marT="108000"/>
                </a:tc>
                <a:tc>
                  <a:txBody>
                    <a:bodyPr/>
                    <a:lstStyle/>
                    <a:p>
                      <a:r>
                        <a:rPr kumimoji="1" lang="ja-JP" altLang="en-US" sz="2000" b="0" dirty="0">
                          <a:solidFill>
                            <a:schemeClr val="tx1"/>
                          </a:solidFill>
                          <a:latin typeface="メイリオ" panose="020B0604030504040204" pitchFamily="50" charset="-128"/>
                          <a:ea typeface="メイリオ" panose="020B0604030504040204" pitchFamily="50" charset="-128"/>
                        </a:rPr>
                        <a:t>自閉症、知的障がい</a:t>
                      </a:r>
                    </a:p>
                  </a:txBody>
                  <a:tcPr marT="108000"/>
                </a:tc>
                <a:extLst>
                  <a:ext uri="{0D108BD9-81ED-4DB2-BD59-A6C34878D82A}">
                    <a16:rowId xmlns:a16="http://schemas.microsoft.com/office/drawing/2014/main" val="3976229862"/>
                  </a:ext>
                </a:extLst>
              </a:tr>
              <a:tr h="1343503">
                <a:tc>
                  <a:txBody>
                    <a:bodyPr/>
                    <a:lstStyle/>
                    <a:p>
                      <a:r>
                        <a:rPr kumimoji="1" lang="ja-JP" altLang="en-US" sz="2000" b="0" dirty="0">
                          <a:solidFill>
                            <a:schemeClr val="tx1"/>
                          </a:solidFill>
                          <a:latin typeface="メイリオ" panose="020B0604030504040204" pitchFamily="50" charset="-128"/>
                          <a:ea typeface="メイリオ" panose="020B0604030504040204" pitchFamily="50" charset="-128"/>
                        </a:rPr>
                        <a:t>障がい特性</a:t>
                      </a:r>
                    </a:p>
                  </a:txBody>
                  <a:tcPr marT="108000"/>
                </a:tc>
                <a:tc>
                  <a:txBody>
                    <a:bodyPr/>
                    <a:lstStyle/>
                    <a:p>
                      <a:r>
                        <a:rPr kumimoji="1" lang="ja-JP" altLang="en-US" sz="2000" b="0" dirty="0">
                          <a:solidFill>
                            <a:schemeClr val="tx1"/>
                          </a:solidFill>
                          <a:latin typeface="メイリオ" panose="020B0604030504040204" pitchFamily="50" charset="-128"/>
                          <a:ea typeface="メイリオ" panose="020B0604030504040204" pitchFamily="50" charset="-128"/>
                        </a:rPr>
                        <a:t>音に過敏に反応する（聴覚過敏）</a:t>
                      </a:r>
                      <a:endParaRPr kumimoji="1" lang="en-US" altLang="ja-JP" sz="2000" b="0" dirty="0">
                        <a:solidFill>
                          <a:schemeClr val="tx1"/>
                        </a:solidFill>
                        <a:latin typeface="メイリオ" panose="020B0604030504040204" pitchFamily="50" charset="-128"/>
                        <a:ea typeface="メイリオ" panose="020B0604030504040204" pitchFamily="50" charset="-128"/>
                      </a:endParaRPr>
                    </a:p>
                    <a:p>
                      <a:r>
                        <a:rPr kumimoji="1" lang="ja-JP" altLang="en-US" sz="2000" b="0" dirty="0">
                          <a:solidFill>
                            <a:schemeClr val="tx1"/>
                          </a:solidFill>
                          <a:latin typeface="メイリオ" panose="020B0604030504040204" pitchFamily="50" charset="-128"/>
                          <a:ea typeface="メイリオ" panose="020B0604030504040204" pitchFamily="50" charset="-128"/>
                        </a:rPr>
                        <a:t>特定の物事に強く固執する</a:t>
                      </a:r>
                      <a:endParaRPr kumimoji="1" lang="en-US" altLang="ja-JP" sz="2000" b="0" dirty="0">
                        <a:solidFill>
                          <a:schemeClr val="tx1"/>
                        </a:solidFill>
                        <a:latin typeface="メイリオ" panose="020B0604030504040204" pitchFamily="50" charset="-128"/>
                        <a:ea typeface="メイリオ" panose="020B0604030504040204" pitchFamily="50" charset="-128"/>
                      </a:endParaRPr>
                    </a:p>
                    <a:p>
                      <a:r>
                        <a:rPr kumimoji="1" lang="ja-JP" altLang="en-US" sz="2000" b="0" dirty="0">
                          <a:solidFill>
                            <a:schemeClr val="tx1"/>
                          </a:solidFill>
                          <a:latin typeface="メイリオ" panose="020B0604030504040204" pitchFamily="50" charset="-128"/>
                          <a:ea typeface="メイリオ" panose="020B0604030504040204" pitchFamily="50" charset="-128"/>
                        </a:rPr>
                        <a:t>要求を表現することが苦手</a:t>
                      </a:r>
                      <a:endParaRPr kumimoji="1" lang="en-US" altLang="ja-JP" sz="2000" b="0" dirty="0">
                        <a:solidFill>
                          <a:schemeClr val="tx1"/>
                        </a:solidFill>
                        <a:latin typeface="メイリオ" panose="020B0604030504040204" pitchFamily="50" charset="-128"/>
                        <a:ea typeface="メイリオ" panose="020B0604030504040204" pitchFamily="50" charset="-128"/>
                      </a:endParaRPr>
                    </a:p>
                    <a:p>
                      <a:r>
                        <a:rPr kumimoji="1" lang="ja-JP" altLang="en-US" sz="2000" b="0" dirty="0">
                          <a:solidFill>
                            <a:schemeClr val="tx1"/>
                          </a:solidFill>
                          <a:latin typeface="メイリオ" panose="020B0604030504040204" pitchFamily="50" charset="-128"/>
                          <a:ea typeface="メイリオ" panose="020B0604030504040204" pitchFamily="50" charset="-128"/>
                        </a:rPr>
                        <a:t>環境の変化が苦手　　　　　　など</a:t>
                      </a:r>
                    </a:p>
                  </a:txBody>
                  <a:tcPr marT="108000"/>
                </a:tc>
                <a:extLst>
                  <a:ext uri="{0D108BD9-81ED-4DB2-BD59-A6C34878D82A}">
                    <a16:rowId xmlns:a16="http://schemas.microsoft.com/office/drawing/2014/main" val="183635788"/>
                  </a:ext>
                </a:extLst>
              </a:tr>
              <a:tr h="512380">
                <a:tc>
                  <a:txBody>
                    <a:bodyPr/>
                    <a:lstStyle/>
                    <a:p>
                      <a:r>
                        <a:rPr kumimoji="1" lang="ja-JP" altLang="en-US" sz="2000" dirty="0">
                          <a:solidFill>
                            <a:schemeClr val="tx1"/>
                          </a:solidFill>
                          <a:latin typeface="メイリオ" panose="020B0604030504040204" pitchFamily="50" charset="-128"/>
                          <a:ea typeface="メイリオ" panose="020B0604030504040204" pitchFamily="50" charset="-128"/>
                        </a:rPr>
                        <a:t>行動障がい</a:t>
                      </a:r>
                    </a:p>
                  </a:txBody>
                  <a:tcPr marT="108000"/>
                </a:tc>
                <a:tc>
                  <a:txBody>
                    <a:bodyPr/>
                    <a:lstStyle/>
                    <a:p>
                      <a:r>
                        <a:rPr kumimoji="1" lang="ja-JP" altLang="en-US" sz="2000" dirty="0">
                          <a:solidFill>
                            <a:schemeClr val="tx1"/>
                          </a:solidFill>
                          <a:latin typeface="メイリオ" panose="020B0604030504040204" pitchFamily="50" charset="-128"/>
                          <a:ea typeface="メイリオ" panose="020B0604030504040204" pitchFamily="50" charset="-128"/>
                        </a:rPr>
                        <a:t>大声、自傷、他傷、破壊行為、噛みつき　など</a:t>
                      </a:r>
                    </a:p>
                  </a:txBody>
                  <a:tcPr marT="108000"/>
                </a:tc>
                <a:extLst>
                  <a:ext uri="{0D108BD9-81ED-4DB2-BD59-A6C34878D82A}">
                    <a16:rowId xmlns:a16="http://schemas.microsoft.com/office/drawing/2014/main" val="349952786"/>
                  </a:ext>
                </a:extLst>
              </a:tr>
              <a:tr h="1932682">
                <a:tc>
                  <a:txBody>
                    <a:bodyPr/>
                    <a:lstStyle/>
                    <a:p>
                      <a:r>
                        <a:rPr kumimoji="1" lang="ja-JP" altLang="en-US" sz="2000" dirty="0">
                          <a:solidFill>
                            <a:schemeClr val="tx1"/>
                          </a:solidFill>
                          <a:latin typeface="メイリオ" panose="020B0604030504040204" pitchFamily="50" charset="-128"/>
                          <a:ea typeface="メイリオ" panose="020B0604030504040204" pitchFamily="50" charset="-128"/>
                        </a:rPr>
                        <a:t>状況</a:t>
                      </a:r>
                      <a:endParaRPr kumimoji="1" lang="en-US" altLang="ja-JP" sz="2000" dirty="0">
                        <a:solidFill>
                          <a:schemeClr val="tx1"/>
                        </a:solidFill>
                        <a:latin typeface="メイリオ" panose="020B0604030504040204" pitchFamily="50" charset="-128"/>
                        <a:ea typeface="メイリオ" panose="020B0604030504040204" pitchFamily="50" charset="-128"/>
                      </a:endParaRPr>
                    </a:p>
                  </a:txBody>
                  <a:tcPr marT="108000"/>
                </a:tc>
                <a:tc>
                  <a:txBody>
                    <a:bodyPr/>
                    <a:lstStyle/>
                    <a:p>
                      <a:r>
                        <a:rPr kumimoji="1" lang="ja-JP" altLang="en-US" sz="2000" dirty="0">
                          <a:solidFill>
                            <a:schemeClr val="tx1"/>
                          </a:solidFill>
                          <a:latin typeface="メイリオ" panose="020B0604030504040204" pitchFamily="50" charset="-128"/>
                          <a:ea typeface="メイリオ" panose="020B0604030504040204" pitchFamily="50" charset="-128"/>
                        </a:rPr>
                        <a:t>・複数の事業所を利用し在宅生活している</a:t>
                      </a:r>
                      <a:endParaRPr kumimoji="1" lang="en-US" altLang="ja-JP" sz="2000" dirty="0">
                        <a:solidFill>
                          <a:schemeClr val="tx1"/>
                        </a:solidFill>
                        <a:latin typeface="メイリオ" panose="020B0604030504040204" pitchFamily="50" charset="-128"/>
                        <a:ea typeface="メイリオ" panose="020B0604030504040204" pitchFamily="50" charset="-128"/>
                      </a:endParaRPr>
                    </a:p>
                    <a:p>
                      <a:r>
                        <a:rPr kumimoji="1" lang="ja-JP" altLang="en-US" sz="2000" dirty="0">
                          <a:solidFill>
                            <a:schemeClr val="tx1"/>
                          </a:solidFill>
                          <a:latin typeface="メイリオ" panose="020B0604030504040204" pitchFamily="50" charset="-128"/>
                          <a:ea typeface="メイリオ" panose="020B0604030504040204" pitchFamily="50" charset="-128"/>
                        </a:rPr>
                        <a:t>・ドライブを毎日継続している</a:t>
                      </a:r>
                      <a:endParaRPr kumimoji="1" lang="en-US" altLang="ja-JP" sz="2000" dirty="0">
                        <a:solidFill>
                          <a:schemeClr val="tx1"/>
                        </a:solidFill>
                        <a:latin typeface="メイリオ" panose="020B0604030504040204" pitchFamily="50" charset="-128"/>
                        <a:ea typeface="メイリオ" panose="020B0604030504040204" pitchFamily="50" charset="-128"/>
                      </a:endParaRPr>
                    </a:p>
                    <a:p>
                      <a:r>
                        <a:rPr kumimoji="1" lang="ja-JP" altLang="en-US" sz="2000" dirty="0">
                          <a:solidFill>
                            <a:schemeClr val="tx1"/>
                          </a:solidFill>
                          <a:latin typeface="メイリオ" panose="020B0604030504040204" pitchFamily="50" charset="-128"/>
                          <a:ea typeface="メイリオ" panose="020B0604030504040204" pitchFamily="50" charset="-128"/>
                        </a:rPr>
                        <a:t>・強い噛みつきがあり、在宅生活が困難</a:t>
                      </a:r>
                      <a:endParaRPr kumimoji="1" lang="en-US" altLang="ja-JP" sz="2000" dirty="0">
                        <a:solidFill>
                          <a:schemeClr val="tx1"/>
                        </a:solidFill>
                        <a:latin typeface="メイリオ" panose="020B0604030504040204" pitchFamily="50" charset="-128"/>
                        <a:ea typeface="メイリオ" panose="020B0604030504040204" pitchFamily="50" charset="-128"/>
                      </a:endParaRPr>
                    </a:p>
                    <a:p>
                      <a:r>
                        <a:rPr kumimoji="1" lang="ja-JP" altLang="en-US" sz="2000" dirty="0">
                          <a:solidFill>
                            <a:schemeClr val="tx1"/>
                          </a:solidFill>
                          <a:latin typeface="メイリオ" panose="020B0604030504040204" pitchFamily="50" charset="-128"/>
                          <a:ea typeface="メイリオ" panose="020B0604030504040204" pitchFamily="50" charset="-128"/>
                        </a:rPr>
                        <a:t>・登校渋りがある</a:t>
                      </a:r>
                      <a:endParaRPr kumimoji="1" lang="en-US" altLang="ja-JP" sz="2000" dirty="0">
                        <a:solidFill>
                          <a:schemeClr val="tx1"/>
                        </a:solidFill>
                        <a:latin typeface="メイリオ" panose="020B0604030504040204" pitchFamily="50" charset="-128"/>
                        <a:ea typeface="メイリオ" panose="020B0604030504040204" pitchFamily="50" charset="-128"/>
                      </a:endParaRPr>
                    </a:p>
                    <a:p>
                      <a:r>
                        <a:rPr kumimoji="1" lang="ja-JP" altLang="en-US" sz="2000" dirty="0">
                          <a:solidFill>
                            <a:schemeClr val="tx1"/>
                          </a:solidFill>
                          <a:latin typeface="メイリオ" panose="020B0604030504040204" pitchFamily="50" charset="-128"/>
                          <a:ea typeface="メイリオ" panose="020B0604030504040204" pitchFamily="50" charset="-128"/>
                        </a:rPr>
                        <a:t>・パニック時の行動障がいがあり、支援困難　など</a:t>
                      </a:r>
                      <a:endParaRPr kumimoji="1" lang="en-US" altLang="ja-JP" sz="2000" dirty="0">
                        <a:solidFill>
                          <a:schemeClr val="tx1"/>
                        </a:solidFill>
                        <a:latin typeface="メイリオ" panose="020B0604030504040204" pitchFamily="50" charset="-128"/>
                        <a:ea typeface="メイリオ" panose="020B0604030504040204" pitchFamily="50" charset="-128"/>
                      </a:endParaRPr>
                    </a:p>
                    <a:p>
                      <a:endParaRPr kumimoji="1" lang="en-US" altLang="ja-JP" sz="2000" dirty="0">
                        <a:solidFill>
                          <a:schemeClr val="tx1"/>
                        </a:solidFill>
                        <a:latin typeface="メイリオ" panose="020B0604030504040204" pitchFamily="50" charset="-128"/>
                        <a:ea typeface="メイリオ" panose="020B0604030504040204" pitchFamily="50" charset="-128"/>
                      </a:endParaRPr>
                    </a:p>
                  </a:txBody>
                  <a:tcPr marT="108000"/>
                </a:tc>
                <a:extLst>
                  <a:ext uri="{0D108BD9-81ED-4DB2-BD59-A6C34878D82A}">
                    <a16:rowId xmlns:a16="http://schemas.microsoft.com/office/drawing/2014/main" val="3944125198"/>
                  </a:ext>
                </a:extLst>
              </a:tr>
            </a:tbl>
          </a:graphicData>
        </a:graphic>
      </p:graphicFrame>
      <p:sp>
        <p:nvSpPr>
          <p:cNvPr id="6" name="下矢印 5"/>
          <p:cNvSpPr/>
          <p:nvPr/>
        </p:nvSpPr>
        <p:spPr>
          <a:xfrm>
            <a:off x="1811173" y="5237232"/>
            <a:ext cx="7912517" cy="1484243"/>
          </a:xfrm>
          <a:prstGeom prst="downArrow">
            <a:avLst>
              <a:gd name="adj1" fmla="val 73530"/>
              <a:gd name="adj2" fmla="val 30172"/>
            </a:avLst>
          </a:prstGeom>
        </p:spPr>
        <p:style>
          <a:lnRef idx="1">
            <a:schemeClr val="accent1"/>
          </a:lnRef>
          <a:fillRef idx="2">
            <a:schemeClr val="accent1"/>
          </a:fillRef>
          <a:effectRef idx="1">
            <a:schemeClr val="accent1"/>
          </a:effectRef>
          <a:fontRef idx="minor">
            <a:schemeClr val="dk1"/>
          </a:fontRef>
        </p:style>
        <p:txBody>
          <a:bodyPr tIns="108000" rtlCol="0" anchor="ctr"/>
          <a:lstStyle/>
          <a:p>
            <a:pPr algn="ctr"/>
            <a:r>
              <a:rPr kumimoji="1" lang="ja-JP" altLang="en-US" sz="2400" dirty="0">
                <a:latin typeface="メイリオ" panose="020B0604030504040204" pitchFamily="50" charset="-128"/>
                <a:ea typeface="メイリオ" panose="020B0604030504040204" pitchFamily="50" charset="-128"/>
              </a:rPr>
              <a:t>事例から</a:t>
            </a:r>
            <a:endParaRPr kumimoji="1" lang="en-US" altLang="ja-JP" sz="2400" dirty="0">
              <a:latin typeface="メイリオ" panose="020B0604030504040204" pitchFamily="50" charset="-128"/>
              <a:ea typeface="メイリオ" panose="020B0604030504040204" pitchFamily="50" charset="-128"/>
            </a:endParaRPr>
          </a:p>
          <a:p>
            <a:pPr algn="ctr"/>
            <a:r>
              <a:rPr kumimoji="1" lang="ja-JP" altLang="en-US" sz="2400" dirty="0">
                <a:latin typeface="UD デジタル 教科書体 N-B" panose="02020700000000000000" pitchFamily="17" charset="-128"/>
                <a:ea typeface="UD デジタル 教科書体 N-B" panose="02020700000000000000" pitchFamily="17" charset="-128"/>
              </a:rPr>
              <a:t>「自分や地域の強み、できること」</a:t>
            </a:r>
            <a:endParaRPr kumimoji="1" lang="en-US" altLang="ja-JP" sz="2400" dirty="0">
              <a:latin typeface="UD デジタル 教科書体 N-B" panose="02020700000000000000" pitchFamily="17" charset="-128"/>
              <a:ea typeface="UD デジタル 教科書体 N-B" panose="02020700000000000000" pitchFamily="17" charset="-128"/>
            </a:endParaRPr>
          </a:p>
          <a:p>
            <a:pPr algn="ctr"/>
            <a:r>
              <a:rPr kumimoji="1" lang="ja-JP" altLang="en-US" sz="2400" dirty="0">
                <a:latin typeface="メイリオ" panose="020B0604030504040204" pitchFamily="50" charset="-128"/>
                <a:ea typeface="メイリオ" panose="020B0604030504040204" pitchFamily="50" charset="-128"/>
              </a:rPr>
              <a:t>を協議</a:t>
            </a:r>
          </a:p>
        </p:txBody>
      </p:sp>
    </p:spTree>
    <p:extLst>
      <p:ext uri="{BB962C8B-B14F-4D97-AF65-F5344CB8AC3E}">
        <p14:creationId xmlns:p14="http://schemas.microsoft.com/office/powerpoint/2010/main" val="39592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7FBB0FB-213D-454E-A9D7-3F4F4199152C}" type="slidenum">
              <a:rPr kumimoji="1" lang="ja-JP" altLang="en-US" smtClean="0"/>
              <a:t>9</a:t>
            </a:fld>
            <a:endParaRPr kumimoji="1" lang="ja-JP" altLang="en-US"/>
          </a:p>
        </p:txBody>
      </p:sp>
      <p:sp>
        <p:nvSpPr>
          <p:cNvPr id="3" name="テキスト ボックス 2"/>
          <p:cNvSpPr txBox="1"/>
          <p:nvPr/>
        </p:nvSpPr>
        <p:spPr>
          <a:xfrm>
            <a:off x="358588" y="511378"/>
            <a:ext cx="7602071" cy="369332"/>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rPr>
              <a:t>助言者からのコメント</a:t>
            </a:r>
            <a:endParaRPr kumimoji="1" lang="ja-JP" altLang="en-US" dirty="0">
              <a:latin typeface="メイリオ" panose="020B0604030504040204" pitchFamily="50" charset="-128"/>
              <a:ea typeface="メイリオ" panose="020B0604030504040204" pitchFamily="50" charset="-128"/>
            </a:endParaRPr>
          </a:p>
        </p:txBody>
      </p:sp>
      <p:sp>
        <p:nvSpPr>
          <p:cNvPr id="4" name="角丸四角形 3"/>
          <p:cNvSpPr/>
          <p:nvPr/>
        </p:nvSpPr>
        <p:spPr>
          <a:xfrm>
            <a:off x="358588" y="1178884"/>
            <a:ext cx="10995212" cy="4037693"/>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メイリオ" panose="020B0604030504040204" pitchFamily="50" charset="-128"/>
                <a:ea typeface="メイリオ" panose="020B0604030504040204" pitchFamily="50" charset="-128"/>
              </a:rPr>
              <a:t>〇事例を通じて考えられる課題について</a:t>
            </a:r>
            <a:endParaRPr lang="en-US" altLang="ja-JP" dirty="0">
              <a:solidFill>
                <a:schemeClr val="tx1"/>
              </a:solidFill>
              <a:latin typeface="メイリオ" panose="020B0604030504040204" pitchFamily="50" charset="-128"/>
              <a:ea typeface="メイリオ" panose="020B0604030504040204" pitchFamily="50" charset="-128"/>
            </a:endParaRPr>
          </a:p>
          <a:p>
            <a:endParaRPr lang="en-US" altLang="ja-JP"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tx1"/>
                </a:solidFill>
                <a:latin typeface="メイリオ" panose="020B0604030504040204" pitchFamily="50" charset="-128"/>
                <a:ea typeface="メイリオ" panose="020B0604030504040204" pitchFamily="50" charset="-128"/>
              </a:rPr>
              <a:t>・</a:t>
            </a:r>
            <a:r>
              <a:rPr lang="ja-JP" altLang="ja-JP" dirty="0">
                <a:solidFill>
                  <a:schemeClr val="tx1"/>
                </a:solidFill>
                <a:latin typeface="メイリオ" panose="020B0604030504040204" pitchFamily="50" charset="-128"/>
                <a:ea typeface="メイリオ" panose="020B0604030504040204" pitchFamily="50" charset="-128"/>
              </a:rPr>
              <a:t>ご家族の感覚的なしんどさや困りごとがそこに表出されている。その前に</a:t>
            </a:r>
            <a:r>
              <a:rPr lang="ja-JP" altLang="en-US" dirty="0">
                <a:solidFill>
                  <a:schemeClr val="tx1"/>
                </a:solidFill>
                <a:latin typeface="メイリオ" panose="020B0604030504040204" pitchFamily="50" charset="-128"/>
                <a:ea typeface="メイリオ" panose="020B0604030504040204" pitchFamily="50" charset="-128"/>
              </a:rPr>
              <a:t>は</a:t>
            </a:r>
            <a:r>
              <a:rPr lang="ja-JP" altLang="ja-JP" dirty="0">
                <a:solidFill>
                  <a:schemeClr val="tx1"/>
                </a:solidFill>
                <a:latin typeface="メイリオ" panose="020B0604030504040204" pitchFamily="50" charset="-128"/>
                <a:ea typeface="メイリオ" panose="020B0604030504040204" pitchFamily="50" charset="-128"/>
              </a:rPr>
              <a:t>本人自身がしんどかったはず。</a:t>
            </a:r>
            <a:r>
              <a:rPr lang="ja-JP" altLang="ja-JP" b="1" u="sng" dirty="0">
                <a:solidFill>
                  <a:schemeClr val="tx1"/>
                </a:solidFill>
                <a:latin typeface="メイリオ" panose="020B0604030504040204" pitchFamily="50" charset="-128"/>
                <a:ea typeface="メイリオ" panose="020B0604030504040204" pitchFamily="50" charset="-128"/>
              </a:rPr>
              <a:t>児童期から本人のしんどさをキャッチする仕組み</a:t>
            </a:r>
            <a:r>
              <a:rPr lang="ja-JP" altLang="en-US" b="1" u="sng" dirty="0">
                <a:solidFill>
                  <a:schemeClr val="tx1"/>
                </a:solidFill>
                <a:latin typeface="メイリオ" panose="020B0604030504040204" pitchFamily="50" charset="-128"/>
                <a:ea typeface="メイリオ" panose="020B0604030504040204" pitchFamily="50" charset="-128"/>
              </a:rPr>
              <a:t>づくりが大切。</a:t>
            </a:r>
            <a:endParaRPr lang="en-US" altLang="ja-JP" dirty="0">
              <a:solidFill>
                <a:schemeClr val="tx1"/>
              </a:solidFill>
              <a:latin typeface="メイリオ" panose="020B0604030504040204" pitchFamily="50" charset="-128"/>
              <a:ea typeface="メイリオ" panose="020B0604030504040204" pitchFamily="50" charset="-128"/>
            </a:endParaRPr>
          </a:p>
          <a:p>
            <a:endParaRPr lang="en-US" altLang="ja-JP" dirty="0">
              <a:solidFill>
                <a:schemeClr val="tx1"/>
              </a:solidFill>
              <a:latin typeface="メイリオ" panose="020B0604030504040204" pitchFamily="50" charset="-128"/>
              <a:ea typeface="メイリオ" panose="020B0604030504040204" pitchFamily="50" charset="-128"/>
            </a:endParaRPr>
          </a:p>
          <a:p>
            <a:r>
              <a:rPr lang="ja-JP" altLang="en-US" dirty="0">
                <a:solidFill>
                  <a:schemeClr val="tx1"/>
                </a:solidFill>
                <a:latin typeface="メイリオ" panose="020B0604030504040204" pitchFamily="50" charset="-128"/>
                <a:ea typeface="メイリオ" panose="020B0604030504040204" pitchFamily="50" charset="-128"/>
              </a:rPr>
              <a:t>・</a:t>
            </a:r>
            <a:r>
              <a:rPr lang="ja-JP" altLang="ja-JP" dirty="0">
                <a:solidFill>
                  <a:schemeClr val="tx1"/>
                </a:solidFill>
                <a:latin typeface="メイリオ" panose="020B0604030504040204" pitchFamily="50" charset="-128"/>
                <a:ea typeface="メイリオ" panose="020B0604030504040204" pitchFamily="50" charset="-128"/>
              </a:rPr>
              <a:t>在宅生活では家族がなんとかやっているところもある。その大変さの部分を</a:t>
            </a:r>
            <a:r>
              <a:rPr lang="ja-JP" altLang="ja-JP" b="1" u="sng" dirty="0">
                <a:solidFill>
                  <a:schemeClr val="tx1"/>
                </a:solidFill>
                <a:latin typeface="メイリオ" panose="020B0604030504040204" pitchFamily="50" charset="-128"/>
                <a:ea typeface="メイリオ" panose="020B0604030504040204" pitchFamily="50" charset="-128"/>
              </a:rPr>
              <a:t>本人のみならず家族を含めてどう支援したらいいのか見極める</a:t>
            </a:r>
            <a:r>
              <a:rPr lang="ja-JP" altLang="en-US" b="1" u="sng" dirty="0">
                <a:solidFill>
                  <a:schemeClr val="tx1"/>
                </a:solidFill>
                <a:latin typeface="メイリオ" panose="020B0604030504040204" pitchFamily="50" charset="-128"/>
                <a:ea typeface="メイリオ" panose="020B0604030504040204" pitchFamily="50" charset="-128"/>
              </a:rPr>
              <a:t>こと</a:t>
            </a:r>
            <a:r>
              <a:rPr lang="ja-JP" altLang="ja-JP" dirty="0">
                <a:solidFill>
                  <a:schemeClr val="tx1"/>
                </a:solidFill>
                <a:latin typeface="メイリオ" panose="020B0604030504040204" pitchFamily="50" charset="-128"/>
                <a:ea typeface="メイリオ" panose="020B0604030504040204" pitchFamily="50" charset="-128"/>
              </a:rPr>
              <a:t>も必要。それは相談支援の役割になる</a:t>
            </a:r>
            <a:r>
              <a:rPr lang="ja-JP" altLang="en-US" dirty="0">
                <a:solidFill>
                  <a:schemeClr val="tx1"/>
                </a:solidFill>
                <a:latin typeface="メイリオ" panose="020B0604030504040204" pitchFamily="50" charset="-128"/>
                <a:ea typeface="メイリオ" panose="020B0604030504040204" pitchFamily="50" charset="-128"/>
              </a:rPr>
              <a:t>。</a:t>
            </a:r>
            <a:r>
              <a:rPr lang="ja-JP" altLang="ja-JP" dirty="0">
                <a:solidFill>
                  <a:schemeClr val="tx1"/>
                </a:solidFill>
                <a:latin typeface="メイリオ" panose="020B0604030504040204" pitchFamily="50" charset="-128"/>
                <a:ea typeface="メイリオ" panose="020B0604030504040204" pitchFamily="50" charset="-128"/>
              </a:rPr>
              <a:t>生活という</a:t>
            </a:r>
            <a:r>
              <a:rPr lang="ja-JP" altLang="en-US" dirty="0">
                <a:solidFill>
                  <a:schemeClr val="tx1"/>
                </a:solidFill>
                <a:latin typeface="メイリオ" panose="020B0604030504040204" pitchFamily="50" charset="-128"/>
                <a:ea typeface="メイリオ" panose="020B0604030504040204" pitchFamily="50" charset="-128"/>
              </a:rPr>
              <a:t>こと</a:t>
            </a:r>
            <a:r>
              <a:rPr lang="ja-JP" altLang="ja-JP" dirty="0">
                <a:solidFill>
                  <a:schemeClr val="tx1"/>
                </a:solidFill>
                <a:latin typeface="メイリオ" panose="020B0604030504040204" pitchFamily="50" charset="-128"/>
                <a:ea typeface="メイリオ" panose="020B0604030504040204" pitchFamily="50" charset="-128"/>
              </a:rPr>
              <a:t>を考えると</a:t>
            </a:r>
            <a:r>
              <a:rPr lang="en-US" altLang="ja-JP" dirty="0">
                <a:solidFill>
                  <a:schemeClr val="tx1"/>
                </a:solidFill>
                <a:latin typeface="メイリオ" panose="020B0604030504040204" pitchFamily="50" charset="-128"/>
                <a:ea typeface="メイリオ" panose="020B0604030504040204" pitchFamily="50" charset="-128"/>
              </a:rPr>
              <a:t>20</a:t>
            </a:r>
            <a:r>
              <a:rPr lang="ja-JP" altLang="ja-JP" dirty="0">
                <a:solidFill>
                  <a:schemeClr val="tx1"/>
                </a:solidFill>
                <a:latin typeface="メイリオ" panose="020B0604030504040204" pitchFamily="50" charset="-128"/>
                <a:ea typeface="メイリオ" panose="020B0604030504040204" pitchFamily="50" charset="-128"/>
              </a:rPr>
              <a:t>歳を超えて、家族とだけの暮らしではなく、距離をとって過ごすことも必要。「一緒に暮らす」のではなく、「地域で暮らす」という視点。</a:t>
            </a:r>
            <a:r>
              <a:rPr lang="ja-JP" altLang="en-US" dirty="0">
                <a:solidFill>
                  <a:schemeClr val="tx1"/>
                </a:solidFill>
                <a:latin typeface="メイリオ" panose="020B0604030504040204" pitchFamily="50" charset="-128"/>
                <a:ea typeface="メイリオ" panose="020B0604030504040204" pitchFamily="50" charset="-128"/>
              </a:rPr>
              <a:t>ヘルパーやショートステイに行動軽減を求めるのではなく、行動障がいがあっても、過ごせる環境を作っていくことが必要。</a:t>
            </a:r>
            <a:endParaRPr lang="ja-JP" altLang="ja-JP" dirty="0">
              <a:solidFill>
                <a:schemeClr val="tx1"/>
              </a:solidFill>
              <a:latin typeface="メイリオ" panose="020B0604030504040204" pitchFamily="50" charset="-128"/>
              <a:ea typeface="メイリオ" panose="020B0604030504040204" pitchFamily="50" charset="-128"/>
            </a:endParaRPr>
          </a:p>
          <a:p>
            <a:endParaRPr lang="ja-JP" altLang="ja-JP" dirty="0">
              <a:solidFill>
                <a:schemeClr val="tx1"/>
              </a:solidFill>
              <a:latin typeface="メイリオ" panose="020B0604030504040204" pitchFamily="50" charset="-128"/>
              <a:ea typeface="メイリオ" panose="020B0604030504040204" pitchFamily="50" charset="-128"/>
            </a:endParaRPr>
          </a:p>
          <a:p>
            <a:pPr algn="ctr"/>
            <a:endParaRPr kumimoji="1" lang="ja-JP" altLang="en-US"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3466520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875</TotalTime>
  <Words>7254</Words>
  <Application>Microsoft Office PowerPoint</Application>
  <PresentationFormat>ワイド画面</PresentationFormat>
  <Paragraphs>894</Paragraphs>
  <Slides>29</Slides>
  <Notes>17</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29</vt:i4>
      </vt:variant>
    </vt:vector>
  </HeadingPairs>
  <TitlesOfParts>
    <vt:vector size="43" baseType="lpstr">
      <vt:lpstr>HG丸ｺﾞｼｯｸM-PRO</vt:lpstr>
      <vt:lpstr>Meiryo UI</vt:lpstr>
      <vt:lpstr>ＭＳ Ｐゴシック</vt:lpstr>
      <vt:lpstr>ＭＳ 明朝</vt:lpstr>
      <vt:lpstr>UD デジタル 教科書体 N-B</vt:lpstr>
      <vt:lpstr>UD デジタル 教科書体 N-R</vt:lpstr>
      <vt:lpstr>メイリオ</vt:lpstr>
      <vt:lpstr>游ゴシック</vt:lpstr>
      <vt:lpstr>游ゴシック Light</vt:lpstr>
      <vt:lpstr>游明朝</vt:lpstr>
      <vt:lpstr>Arial</vt:lpstr>
      <vt:lpstr>Century</vt:lpstr>
      <vt:lpstr>Times New Roman</vt:lpstr>
      <vt:lpstr>Office テーマ</vt:lpstr>
      <vt:lpstr>令和元年度・令和２年度 強度行動障がい 地域連携モデル 事業報告</vt:lpstr>
      <vt:lpstr>目次</vt:lpstr>
      <vt:lpstr>1.強度行動障がい地域連携モデル事業とは</vt:lpstr>
      <vt:lpstr>2.強度行動障がい地域連携モデル事業の展開</vt:lpstr>
      <vt:lpstr>3.令和元年度豊中市モデルの実施内容</vt:lpstr>
      <vt:lpstr>◆検討会議の構成</vt:lpstr>
      <vt:lpstr>4.豊中市の基礎情報　（第１回会議にて情報共有）</vt:lpstr>
      <vt:lpstr>PowerPoint プレゼンテーション</vt:lpstr>
      <vt:lpstr>PowerPoint プレゼンテーション</vt:lpstr>
      <vt:lpstr>5.第1回会議まとめ　（自分や地域の強み、できること）</vt:lpstr>
      <vt:lpstr>PowerPoint プレゼンテーション</vt:lpstr>
      <vt:lpstr>5.第1回会議まとめ　（自分や地域の強み、できること）</vt:lpstr>
      <vt:lpstr>5.第１回会議まとめ（自分や地域の強み、できることの再整理）　  　令和元年度第１回会議での強みに関する意見及び第１回検討会で十分な検討が難しかった項目を踏まえて、第２回会議においてまとめ、仕組みづくりの検討を行うとともに、ワークショップの実施について検討。</vt:lpstr>
      <vt:lpstr>6.ワークショップについて 　　　　　　</vt:lpstr>
      <vt:lpstr>PowerPoint プレゼンテーション</vt:lpstr>
      <vt:lpstr>（参考）アセスメントシート①</vt:lpstr>
      <vt:lpstr>（参考）アセスメントシート②</vt:lpstr>
      <vt:lpstr>（参考）氷山モデルシート</vt:lpstr>
      <vt:lpstr>PowerPoint プレゼンテーション</vt:lpstr>
      <vt:lpstr>（参考）地域課題解決シート</vt:lpstr>
      <vt:lpstr>（参考）アクションプランシート</vt:lpstr>
      <vt:lpstr>８.令和元年度のポイントを踏まえた令和２年度の展開</vt:lpstr>
      <vt:lpstr>PowerPoint プレゼンテーション</vt:lpstr>
      <vt:lpstr>自分や地域の強み、できることの充実 （令和元年度会議で出た意見に加えて、令和2年度までの取組みにて、加えて確認した意見（下線部）を追記）</vt:lpstr>
      <vt:lpstr>自分や地域の強み、できることの充実　 （令和元年度会議で出た意見に加えて、令和2年度までの取組みにて、加えて確認した意見（下線部）を追記）</vt:lpstr>
      <vt:lpstr>自分や地域の強み、できることの充実　 （令和元年度会議で出た意見に加えて、令和2年度までの取組みにて、加えて確認した意見（下線部）を追記）</vt:lpstr>
      <vt:lpstr>９.令和元年度及び令和２年度の活動の総括</vt:lpstr>
      <vt:lpstr>PowerPoint プレゼンテーション</vt:lpstr>
      <vt:lpstr>11．令和３年度までの取組状況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令和元年度強度行動障がい 地域連携モデル事業 中間報告（案）</dc:title>
  <cp:revision>115</cp:revision>
  <cp:lastPrinted>2021-12-14T07:04:05Z</cp:lastPrinted>
  <dcterms:modified xsi:type="dcterms:W3CDTF">2022-03-30T07:53:48Z</dcterms:modified>
</cp:coreProperties>
</file>