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990" y="-12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374-67DC-48B3-8043-C7F64CA1FEC4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6F6-DE96-4214-B32A-F13038A92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24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374-67DC-48B3-8043-C7F64CA1FEC4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6F6-DE96-4214-B32A-F13038A92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069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374-67DC-48B3-8043-C7F64CA1FEC4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6F6-DE96-4214-B32A-F13038A92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65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374-67DC-48B3-8043-C7F64CA1FEC4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6F6-DE96-4214-B32A-F13038A92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71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374-67DC-48B3-8043-C7F64CA1FEC4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6F6-DE96-4214-B32A-F13038A92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6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374-67DC-48B3-8043-C7F64CA1FEC4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6F6-DE96-4214-B32A-F13038A92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469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374-67DC-48B3-8043-C7F64CA1FEC4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6F6-DE96-4214-B32A-F13038A92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92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374-67DC-48B3-8043-C7F64CA1FEC4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6F6-DE96-4214-B32A-F13038A92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8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374-67DC-48B3-8043-C7F64CA1FEC4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6F6-DE96-4214-B32A-F13038A92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631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374-67DC-48B3-8043-C7F64CA1FEC4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6F6-DE96-4214-B32A-F13038A92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50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374-67DC-48B3-8043-C7F64CA1FEC4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6F6-DE96-4214-B32A-F13038A92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92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F9374-67DC-48B3-8043-C7F64CA1FEC4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176F6-DE96-4214-B32A-F13038A92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21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png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コンテンツ プレースホルダー 2"/>
          <p:cNvSpPr txBox="1">
            <a:spLocks/>
          </p:cNvSpPr>
          <p:nvPr/>
        </p:nvSpPr>
        <p:spPr bwMode="auto">
          <a:xfrm>
            <a:off x="148101" y="2817994"/>
            <a:ext cx="6795281" cy="284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defTabSz="914400">
              <a:buNone/>
            </a:pPr>
            <a:r>
              <a:rPr lang="ja-JP" altLang="en-US" sz="1600" dirty="0" smtClean="0">
                <a:solidFill>
                  <a:srgbClr val="000000"/>
                </a:solidFill>
              </a:rPr>
              <a:t>■大規模災害時には、食料</a:t>
            </a:r>
            <a:r>
              <a:rPr lang="ja-JP" altLang="en-US" sz="1600" dirty="0">
                <a:solidFill>
                  <a:srgbClr val="000000"/>
                </a:solidFill>
              </a:rPr>
              <a:t>供給の減少が予想されるほか</a:t>
            </a:r>
            <a:r>
              <a:rPr lang="ja-JP" altLang="en-US" sz="1600" dirty="0" smtClean="0">
                <a:solidFill>
                  <a:srgbClr val="000000"/>
                </a:solidFill>
              </a:rPr>
              <a:t>、食料品</a:t>
            </a:r>
            <a:r>
              <a:rPr lang="ja-JP" altLang="en-US" sz="1600" dirty="0">
                <a:solidFill>
                  <a:srgbClr val="000000"/>
                </a:solidFill>
              </a:rPr>
              <a:t>の需要が一時的に集中し</a:t>
            </a:r>
            <a:r>
              <a:rPr lang="ja-JP" altLang="en-US" sz="1600" dirty="0" smtClean="0">
                <a:solidFill>
                  <a:srgbClr val="000000"/>
                </a:solidFill>
              </a:rPr>
              <a:t>、品薄</a:t>
            </a:r>
            <a:r>
              <a:rPr lang="ja-JP" altLang="en-US" sz="1600" dirty="0">
                <a:solidFill>
                  <a:srgbClr val="000000"/>
                </a:solidFill>
              </a:rPr>
              <a:t>状態や売り切れ状態になる</a:t>
            </a:r>
            <a:r>
              <a:rPr lang="ja-JP" altLang="en-US" sz="1600" dirty="0" smtClean="0">
                <a:solidFill>
                  <a:srgbClr val="000000"/>
                </a:solidFill>
              </a:rPr>
              <a:t>おそれがある。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0" indent="0" defTabSz="914400">
              <a:buNone/>
            </a:pPr>
            <a:r>
              <a:rPr lang="ja-JP" altLang="en-US" sz="1600" dirty="0" smtClean="0">
                <a:solidFill>
                  <a:srgbClr val="000000"/>
                </a:solidFill>
              </a:rPr>
              <a:t>■避難所</a:t>
            </a:r>
            <a:r>
              <a:rPr lang="ja-JP" altLang="en-US" sz="1600" dirty="0">
                <a:solidFill>
                  <a:srgbClr val="000000"/>
                </a:solidFill>
              </a:rPr>
              <a:t>までの道路網の寸断等により、自宅で</a:t>
            </a:r>
            <a:r>
              <a:rPr lang="ja-JP" altLang="en-US" sz="1600" dirty="0" smtClean="0">
                <a:solidFill>
                  <a:srgbClr val="000000"/>
                </a:solidFill>
              </a:rPr>
              <a:t>の避難に備える必要がある。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0" indent="0" defTabSz="914400">
              <a:buNone/>
            </a:pPr>
            <a:r>
              <a:rPr lang="ja-JP" altLang="en-US" sz="1600" dirty="0" smtClean="0">
                <a:solidFill>
                  <a:srgbClr val="000000"/>
                </a:solidFill>
              </a:rPr>
              <a:t>　　＜備蓄量の目安＞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0" indent="0" defTabSz="914400">
              <a:buNone/>
            </a:pPr>
            <a:r>
              <a:rPr lang="ja-JP" altLang="en-US" sz="1600" dirty="0">
                <a:solidFill>
                  <a:srgbClr val="000000"/>
                </a:solidFill>
              </a:rPr>
              <a:t>　　・食料品等：</a:t>
            </a:r>
            <a:r>
              <a:rPr lang="ja-JP" altLang="en-US" sz="1600" dirty="0" smtClean="0">
                <a:solidFill>
                  <a:srgbClr val="000000"/>
                </a:solidFill>
              </a:rPr>
              <a:t>最低でも３日分</a:t>
            </a:r>
            <a:r>
              <a:rPr lang="ja-JP" altLang="en-US" sz="1600" dirty="0">
                <a:solidFill>
                  <a:srgbClr val="000000"/>
                </a:solidFill>
              </a:rPr>
              <a:t>、できれば１週間分程度</a:t>
            </a:r>
            <a:endParaRPr lang="en-US" altLang="ja-JP" sz="1600" dirty="0">
              <a:solidFill>
                <a:srgbClr val="000000"/>
              </a:solidFill>
            </a:endParaRPr>
          </a:p>
          <a:p>
            <a:pPr marL="864000" defTabSz="914400">
              <a:buFont typeface="Wingdings" panose="05000000000000000000" pitchFamily="2" charset="2"/>
              <a:buChar char="ü"/>
            </a:pPr>
            <a:r>
              <a:rPr lang="ja-JP" altLang="en-US" sz="1600" dirty="0" smtClean="0">
                <a:solidFill>
                  <a:srgbClr val="000000"/>
                </a:solidFill>
              </a:rPr>
              <a:t>水の目安は、１人当たり１日３リットル</a:t>
            </a:r>
            <a:endParaRPr lang="en-US" altLang="ja-JP" sz="1600" dirty="0">
              <a:solidFill>
                <a:srgbClr val="000000"/>
              </a:solidFill>
            </a:endParaRPr>
          </a:p>
          <a:p>
            <a:pPr marL="864000" defTabSz="914400">
              <a:buFont typeface="Wingdings" panose="05000000000000000000" pitchFamily="2" charset="2"/>
              <a:buChar char="ü"/>
            </a:pPr>
            <a:r>
              <a:rPr lang="ja-JP" altLang="en-US" sz="1600" dirty="0" smtClean="0">
                <a:solidFill>
                  <a:srgbClr val="000000"/>
                </a:solidFill>
              </a:rPr>
              <a:t>米や缶詰、鍋等のほか、熱源として、カセットコンロ、ボンベも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864000" defTabSz="914400">
              <a:buFont typeface="Wingdings" panose="05000000000000000000" pitchFamily="2" charset="2"/>
              <a:buChar char="ü"/>
            </a:pPr>
            <a:r>
              <a:rPr lang="ja-JP" altLang="en-US" sz="1600" u="sng" dirty="0" smtClean="0">
                <a:solidFill>
                  <a:srgbClr val="000000"/>
                </a:solidFill>
              </a:rPr>
              <a:t>普段使い</a:t>
            </a:r>
            <a:r>
              <a:rPr lang="ja-JP" altLang="en-US" sz="1600" u="sng" dirty="0">
                <a:solidFill>
                  <a:srgbClr val="000000"/>
                </a:solidFill>
              </a:rPr>
              <a:t>の食料品</a:t>
            </a:r>
            <a:r>
              <a:rPr lang="ja-JP" altLang="en-US" sz="1600" u="sng" dirty="0" smtClean="0">
                <a:solidFill>
                  <a:srgbClr val="000000"/>
                </a:solidFill>
              </a:rPr>
              <a:t>を少し多めに「</a:t>
            </a:r>
            <a:r>
              <a:rPr lang="ja-JP" altLang="en-US" sz="1600" u="sng" dirty="0">
                <a:solidFill>
                  <a:srgbClr val="000000"/>
                </a:solidFill>
              </a:rPr>
              <a:t>買い置き」</a:t>
            </a:r>
            <a:r>
              <a:rPr lang="ja-JP" altLang="en-US" sz="1600" u="sng" dirty="0" smtClean="0">
                <a:solidFill>
                  <a:srgbClr val="000000"/>
                </a:solidFill>
              </a:rPr>
              <a:t>し、消費した分は新しく買い足す　</a:t>
            </a:r>
            <a:r>
              <a:rPr lang="en-US" altLang="ja-JP" sz="1600" u="sng" dirty="0" smtClean="0">
                <a:solidFill>
                  <a:srgbClr val="000000"/>
                </a:solidFill>
              </a:rPr>
              <a:t>【</a:t>
            </a:r>
            <a:r>
              <a:rPr lang="ja-JP" altLang="en-US" sz="1600" u="sng" dirty="0" smtClean="0">
                <a:solidFill>
                  <a:srgbClr val="000000"/>
                </a:solidFill>
              </a:rPr>
              <a:t>家庭内循環備蓄方式（ローリングストック方式）</a:t>
            </a:r>
            <a:r>
              <a:rPr lang="en-US" altLang="ja-JP" sz="1600" u="sng" dirty="0" smtClean="0">
                <a:solidFill>
                  <a:srgbClr val="000000"/>
                </a:solidFill>
              </a:rPr>
              <a:t>】</a:t>
            </a:r>
          </a:p>
          <a:p>
            <a:pPr marL="0" indent="0" defTabSz="914400">
              <a:buNone/>
            </a:pPr>
            <a:r>
              <a:rPr lang="ja-JP" altLang="en-US" sz="1200" dirty="0" smtClean="0">
                <a:solidFill>
                  <a:srgbClr val="000000"/>
                </a:solidFill>
              </a:rPr>
              <a:t>＜出典：農林水産省　「緊急時に備えた家庭用食料品備蓄ガイド」より作成＞</a:t>
            </a:r>
            <a:endParaRPr lang="ja-JP" altLang="ja-JP" sz="1200" dirty="0">
              <a:solidFill>
                <a:srgbClr val="000000"/>
              </a:solidFill>
            </a:endParaRP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0" y="0"/>
            <a:ext cx="9906000" cy="647700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lIns="91429" tIns="45715" rIns="91429" bIns="45715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ja-JP" altLang="en-US" sz="2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141944" y="5648670"/>
            <a:ext cx="5664994" cy="11271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非常時の持ち出し品</a:t>
            </a:r>
            <a:endParaRPr lang="en-US" altLang="ja-JP" sz="24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defRPr/>
            </a:pPr>
            <a:r>
              <a:rPr lang="ja-JP" altLang="en-US" sz="18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800" b="1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➢飲料水、携帯食、懐中電灯など</a:t>
            </a:r>
            <a:endParaRPr lang="en-US" altLang="ja-JP" sz="18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defRPr/>
            </a:pPr>
            <a:r>
              <a:rPr lang="ja-JP" altLang="en-US" sz="18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800" b="1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➢これだけは持っていたい、という最低限の備え</a:t>
            </a:r>
            <a:endParaRPr lang="en-US" altLang="ja-JP" sz="18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5935269" y="5566292"/>
            <a:ext cx="1486717" cy="1291708"/>
            <a:chOff x="4729434" y="1425575"/>
            <a:chExt cx="4872164" cy="3879869"/>
          </a:xfrm>
        </p:grpSpPr>
        <p:pic>
          <p:nvPicPr>
            <p:cNvPr id="52228" name="図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8737" y="3409950"/>
              <a:ext cx="1819540" cy="145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29" name="図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54956" y="4421207"/>
              <a:ext cx="646642" cy="884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30" name="図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4385" y="1425575"/>
              <a:ext cx="1466983" cy="1373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31" name="図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3147" y="1725618"/>
              <a:ext cx="1568450" cy="1970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32" name="図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9479" y="2228850"/>
              <a:ext cx="1994958" cy="163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33" name="図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8504" y="1755781"/>
              <a:ext cx="1296723" cy="1312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34" name="図 1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3644" y="3025775"/>
              <a:ext cx="1692275" cy="1093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2239" name="グループ化 50"/>
            <p:cNvGrpSpPr>
              <a:grpSpLocks noChangeAspect="1"/>
            </p:cNvGrpSpPr>
            <p:nvPr/>
          </p:nvGrpSpPr>
          <p:grpSpPr bwMode="auto">
            <a:xfrm>
              <a:off x="5830104" y="3470280"/>
              <a:ext cx="1628643" cy="1501775"/>
              <a:chOff x="4142231" y="2517339"/>
              <a:chExt cx="1341429" cy="1341429"/>
            </a:xfrm>
          </p:grpSpPr>
          <p:pic>
            <p:nvPicPr>
              <p:cNvPr id="52246" name="図 44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42231" y="2517339"/>
                <a:ext cx="1341429" cy="13414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247" name="図 47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48850" y="2985377"/>
                <a:ext cx="487619" cy="4876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52240" name="図 1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9434" y="3603629"/>
              <a:ext cx="1668198" cy="157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43" name="図 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2606" y="4391044"/>
              <a:ext cx="914929" cy="620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7" name="角丸四角形 46"/>
          <p:cNvSpPr/>
          <p:nvPr/>
        </p:nvSpPr>
        <p:spPr>
          <a:xfrm>
            <a:off x="141944" y="723266"/>
            <a:ext cx="5664994" cy="93610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家庭での備蓄</a:t>
            </a:r>
            <a:endParaRPr lang="en-US" altLang="ja-JP" sz="24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defRPr/>
            </a:pPr>
            <a:r>
              <a:rPr lang="ja-JP" altLang="en-US" sz="18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800" b="1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➢最低３日分！　できれば１週間分の備蓄を！</a:t>
            </a:r>
            <a:r>
              <a:rPr lang="ja-JP" altLang="en-US" sz="18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endParaRPr lang="en-US" altLang="ja-JP" sz="18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5" name="テキスト ボックス 44"/>
          <p:cNvSpPr txBox="1">
            <a:spLocks noChangeArrowheads="1"/>
          </p:cNvSpPr>
          <p:nvPr/>
        </p:nvSpPr>
        <p:spPr bwMode="auto">
          <a:xfrm>
            <a:off x="141945" y="62240"/>
            <a:ext cx="66194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2800" cap="all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家庭での備蓄・非常時の持ち出し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216" y="1346949"/>
            <a:ext cx="1813452" cy="2577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コンテンツ プレースホルダー 2"/>
          <p:cNvSpPr txBox="1">
            <a:spLocks/>
          </p:cNvSpPr>
          <p:nvPr/>
        </p:nvSpPr>
        <p:spPr bwMode="auto">
          <a:xfrm>
            <a:off x="7057624" y="3987328"/>
            <a:ext cx="2670636" cy="1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defTabSz="914400">
              <a:buNone/>
            </a:pPr>
            <a:r>
              <a:rPr lang="ja-JP" altLang="en-US" sz="1600" dirty="0" smtClean="0">
                <a:solidFill>
                  <a:srgbClr val="000000"/>
                </a:solidFill>
              </a:rPr>
              <a:t>減災</a:t>
            </a:r>
            <a:r>
              <a:rPr lang="ja-JP" altLang="en-US" sz="1600" dirty="0">
                <a:solidFill>
                  <a:srgbClr val="000000"/>
                </a:solidFill>
              </a:rPr>
              <a:t>グッズチェックリストは、阪神・淡路大震災記念人と防災未来センターホームページ</a:t>
            </a:r>
            <a:r>
              <a:rPr lang="en-US" altLang="ja-JP" sz="1600" dirty="0">
                <a:solidFill>
                  <a:srgbClr val="000000"/>
                </a:solidFill>
              </a:rPr>
              <a:t>(http://www.dri.ne.jp/</a:t>
            </a:r>
            <a:r>
              <a:rPr lang="ja-JP" altLang="en-US" sz="1600" dirty="0">
                <a:solidFill>
                  <a:srgbClr val="000000"/>
                </a:solidFill>
              </a:rPr>
              <a:t>）からダウンロードできます</a:t>
            </a:r>
            <a:endParaRPr lang="ja-JP" altLang="ja-JP" sz="1600" dirty="0">
              <a:solidFill>
                <a:srgbClr val="00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991662" y="1052736"/>
            <a:ext cx="2541305" cy="4320480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077941" y="875765"/>
            <a:ext cx="2368745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チェックリストも活用！</a:t>
            </a:r>
            <a:endParaRPr lang="ja-JP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 bwMode="auto">
          <a:xfrm>
            <a:off x="128465" y="1817443"/>
            <a:ext cx="6735305" cy="8194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defTabSz="914400">
              <a:buNone/>
            </a:pPr>
            <a:r>
              <a:rPr lang="ja-JP" altLang="en-US" sz="1600" b="1" dirty="0" smtClean="0">
                <a:solidFill>
                  <a:srgbClr val="000000"/>
                </a:solidFill>
              </a:rPr>
              <a:t>熊本地震では、家庭における水や食料の備蓄が十分ではなく、前震直後は県や市町村の備蓄で対応したが、本震後は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18</a:t>
            </a:r>
            <a:r>
              <a:rPr lang="ja-JP" altLang="en-US" sz="1600" b="1" dirty="0" smtClean="0">
                <a:solidFill>
                  <a:srgbClr val="000000"/>
                </a:solidFill>
              </a:rPr>
              <a:t>万人を超える避難者が一斉に発生し、物資が不足。</a:t>
            </a:r>
            <a:r>
              <a:rPr lang="en-US" altLang="ja-JP" sz="1400" dirty="0" smtClean="0">
                <a:solidFill>
                  <a:srgbClr val="000000"/>
                </a:solidFill>
              </a:rPr>
              <a:t>【H28.12</a:t>
            </a:r>
            <a:r>
              <a:rPr lang="ja-JP" altLang="en-US" sz="1400" dirty="0" smtClean="0">
                <a:solidFill>
                  <a:srgbClr val="000000"/>
                </a:solidFill>
              </a:rPr>
              <a:t>熊本県による検証報告より</a:t>
            </a:r>
            <a:r>
              <a:rPr lang="en-US" altLang="ja-JP" sz="1400" dirty="0" smtClean="0">
                <a:solidFill>
                  <a:srgbClr val="000000"/>
                </a:solidFill>
              </a:rPr>
              <a:t>】</a:t>
            </a:r>
            <a:endParaRPr lang="ja-JP" altLang="ja-JP" sz="1400" dirty="0">
              <a:solidFill>
                <a:srgbClr val="000000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520300" y="202857"/>
            <a:ext cx="752475" cy="28575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100"/>
              <a:t>　別　添</a:t>
            </a:r>
          </a:p>
        </p:txBody>
      </p:sp>
    </p:spTree>
    <p:extLst>
      <p:ext uri="{BB962C8B-B14F-4D97-AF65-F5344CB8AC3E}">
        <p14:creationId xmlns:p14="http://schemas.microsoft.com/office/powerpoint/2010/main" val="411641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156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4</cp:revision>
  <cp:lastPrinted>2017-03-16T08:46:05Z</cp:lastPrinted>
  <dcterms:created xsi:type="dcterms:W3CDTF">2017-03-15T01:24:26Z</dcterms:created>
  <dcterms:modified xsi:type="dcterms:W3CDTF">2017-03-16T08:46:06Z</dcterms:modified>
</cp:coreProperties>
</file>