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8" r:id="rId2"/>
    <p:sldId id="257" r:id="rId3"/>
    <p:sldId id="269" r:id="rId4"/>
    <p:sldId id="261" r:id="rId5"/>
    <p:sldId id="262" r:id="rId6"/>
    <p:sldId id="263" r:id="rId7"/>
    <p:sldId id="260" r:id="rId8"/>
    <p:sldId id="264" r:id="rId9"/>
    <p:sldId id="265" r:id="rId10"/>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裏門　幸起子" initials="裏門　幸起子" lastIdx="1" clrIdx="0">
    <p:extLst>
      <p:ext uri="{19B8F6BF-5375-455C-9EA6-DF929625EA0E}">
        <p15:presenceInfo xmlns:p15="http://schemas.microsoft.com/office/powerpoint/2012/main" userId="S-1-5-21-161959346-1900351369-444732941-75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189" autoAdjust="0"/>
    <p:restoredTop sz="95186" autoAdjust="0"/>
  </p:normalViewPr>
  <p:slideViewPr>
    <p:cSldViewPr snapToGrid="0">
      <p:cViewPr varScale="1">
        <p:scale>
          <a:sx n="74" d="100"/>
          <a:sy n="74" d="100"/>
        </p:scale>
        <p:origin x="1686" y="72"/>
      </p:cViewPr>
      <p:guideLst/>
    </p:cSldViewPr>
  </p:slideViewPr>
  <p:notesTextViewPr>
    <p:cViewPr>
      <p:scale>
        <a:sx n="1" d="1"/>
        <a:sy n="1" d="1"/>
      </p:scale>
      <p:origin x="0" y="0"/>
    </p:cViewPr>
  </p:notesTextViewPr>
  <p:notesViewPr>
    <p:cSldViewPr snapToGrid="0">
      <p:cViewPr>
        <p:scale>
          <a:sx n="100" d="100"/>
          <a:sy n="100" d="100"/>
        </p:scale>
        <p:origin x="1902" y="-14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______3.xlsx"/></Relationships>
</file>

<file path=ppt/charts/_rels/chart5.xml.rels><?xml version="1.0" encoding="UTF-8" standalone="yes"?>
<Relationships xmlns="http://schemas.openxmlformats.org/package/2006/relationships"><Relationship Id="rId3" Type="http://schemas.openxmlformats.org/officeDocument/2006/relationships/oleObject" Target="file:///D:\kagawayuki\AppData\Roaming\Microsoft\Excel\Book1%20(version%201).xlsb"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kagawayuki\AppData\Roaming\Microsoft\Excel\Book1%20(version%201).xlsb"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kagawayuki\AppData\Roaming\Microsoft\Excel\Book1%20(version%201).xlsb"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ja-JP" altLang="en-US" baseline="0">
                <a:latin typeface="ＭＳ ゴシック" panose="020B0609070205080204" pitchFamily="49" charset="-128"/>
                <a:ea typeface="ＭＳ ゴシック" panose="020B0609070205080204" pitchFamily="49" charset="-128"/>
              </a:rPr>
              <a:t>市町村における配置状況</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pieChart>
        <c:varyColors val="1"/>
        <c:ser>
          <c:idx val="0"/>
          <c:order val="0"/>
          <c:spPr>
            <a:pattFill prst="ltVert">
              <a:fgClr>
                <a:srgbClr val="FF0000"/>
              </a:fgClr>
              <a:bgClr>
                <a:schemeClr val="bg1"/>
              </a:bgClr>
            </a:pattFill>
            <a:ln>
              <a:solidFill>
                <a:schemeClr val="accent1"/>
              </a:solidFill>
            </a:ln>
          </c:spPr>
          <c:dPt>
            <c:idx val="0"/>
            <c:bubble3D val="0"/>
            <c:explosion val="12"/>
            <c:spPr>
              <a:pattFill prst="pct5">
                <a:fgClr>
                  <a:srgbClr val="FF0000"/>
                </a:fgClr>
                <a:bgClr>
                  <a:schemeClr val="bg1"/>
                </a:bgClr>
              </a:pattFill>
              <a:ln w="38100">
                <a:solidFill>
                  <a:srgbClr val="FF0000"/>
                </a:solidFill>
              </a:ln>
              <a:effectLst/>
            </c:spPr>
            <c:extLst>
              <c:ext xmlns:c16="http://schemas.microsoft.com/office/drawing/2014/chart" uri="{C3380CC4-5D6E-409C-BE32-E72D297353CC}">
                <c16:uniqueId val="{00000001-A969-4A91-AD63-93CDEAB6E11B}"/>
              </c:ext>
            </c:extLst>
          </c:dPt>
          <c:dPt>
            <c:idx val="1"/>
            <c:bubble3D val="0"/>
            <c:spPr>
              <a:pattFill prst="ltHorz">
                <a:fgClr>
                  <a:srgbClr val="00B0F0"/>
                </a:fgClr>
                <a:bgClr>
                  <a:schemeClr val="bg1"/>
                </a:bgClr>
              </a:pattFill>
              <a:ln w="19050">
                <a:solidFill>
                  <a:schemeClr val="tx2"/>
                </a:solidFill>
              </a:ln>
              <a:effectLst/>
            </c:spPr>
            <c:extLst>
              <c:ext xmlns:c16="http://schemas.microsoft.com/office/drawing/2014/chart" uri="{C3380CC4-5D6E-409C-BE32-E72D297353CC}">
                <c16:uniqueId val="{00000003-A969-4A91-AD63-93CDEAB6E11B}"/>
              </c:ext>
            </c:extLst>
          </c:dPt>
          <c:dLbls>
            <c:dLbl>
              <c:idx val="0"/>
              <c:layout>
                <c:manualLayout>
                  <c:x val="2.3921169254261757E-2"/>
                  <c:y val="8.1534145326271038E-4"/>
                </c:manualLayout>
              </c:layout>
              <c:tx>
                <c:rich>
                  <a:bodyPr/>
                  <a:lstStyle/>
                  <a:p>
                    <a:fld id="{1FD5FB21-94EF-423F-A412-D7ADD3924749}" type="CATEGORYNAME">
                      <a:rPr lang="ja-JP" altLang="en-US"/>
                      <a:pPr/>
                      <a:t>[分類名]</a:t>
                    </a:fld>
                    <a:r>
                      <a:rPr lang="en-US" altLang="ja-JP" baseline="0" dirty="0"/>
                      <a:t>, </a:t>
                    </a:r>
                    <a:fld id="{D4F5A622-9205-4646-AA42-508515083036}" type="VALUE">
                      <a:rPr lang="en-US" altLang="ja-JP" baseline="0" smtClean="0"/>
                      <a:pPr/>
                      <a:t>[値]</a:t>
                    </a:fld>
                    <a:r>
                      <a:rPr lang="ja-JP" altLang="en-US" baseline="0" dirty="0" smtClean="0"/>
                      <a:t>市町村</a:t>
                    </a:r>
                  </a:p>
                </c:rich>
              </c:tx>
              <c:showLegendKey val="0"/>
              <c:showVal val="1"/>
              <c:showCatName val="1"/>
              <c:showSerName val="0"/>
              <c:showPercent val="1"/>
              <c:showBubbleSize val="0"/>
              <c:extLst>
                <c:ext xmlns:c15="http://schemas.microsoft.com/office/drawing/2012/chart" uri="{CE6537A1-D6FC-4f65-9D91-7224C49458BB}">
                  <c15:layout>
                    <c:manualLayout>
                      <c:w val="0.2950878560194321"/>
                      <c:h val="0.18016363717539363"/>
                    </c:manualLayout>
                  </c15:layout>
                  <c15:dlblFieldTable/>
                  <c15:showDataLabelsRange val="0"/>
                </c:ext>
                <c:ext xmlns:c16="http://schemas.microsoft.com/office/drawing/2014/chart" uri="{C3380CC4-5D6E-409C-BE32-E72D297353CC}">
                  <c16:uniqueId val="{00000001-A969-4A91-AD63-93CDEAB6E11B}"/>
                </c:ext>
              </c:extLst>
            </c:dLbl>
            <c:dLbl>
              <c:idx val="1"/>
              <c:layout>
                <c:manualLayout>
                  <c:x val="5.9645501719268329E-2"/>
                  <c:y val="-7.1352851328607914E-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ＭＳ ゴシック" panose="020B0609070205080204" pitchFamily="49" charset="-128"/>
                        <a:ea typeface="ＭＳ ゴシック" panose="020B0609070205080204" pitchFamily="49" charset="-128"/>
                        <a:cs typeface="+mn-cs"/>
                      </a:defRPr>
                    </a:pPr>
                    <a:fld id="{60079F4B-C051-4BB5-AA7A-36947FB3F8C6}" type="CATEGORYNAME">
                      <a:rPr lang="ja-JP" altLang="en-US"/>
                      <a:pPr>
                        <a:defRPr sz="1400">
                          <a:latin typeface="ＭＳ ゴシック" panose="020B0609070205080204" pitchFamily="49" charset="-128"/>
                          <a:ea typeface="ＭＳ ゴシック" panose="020B0609070205080204" pitchFamily="49" charset="-128"/>
                        </a:defRPr>
                      </a:pPr>
                      <a:t>[分類名]</a:t>
                    </a:fld>
                    <a:r>
                      <a:rPr lang="en-US" altLang="ja-JP" baseline="0" dirty="0"/>
                      <a:t>, </a:t>
                    </a:r>
                    <a:fld id="{819A3B84-AF93-4A10-9C5A-4B55CC28281D}" type="VALUE">
                      <a:rPr lang="en-US" altLang="ja-JP" baseline="0" smtClean="0"/>
                      <a:pPr>
                        <a:defRPr sz="1400">
                          <a:latin typeface="ＭＳ ゴシック" panose="020B0609070205080204" pitchFamily="49" charset="-128"/>
                          <a:ea typeface="ＭＳ ゴシック" panose="020B0609070205080204" pitchFamily="49" charset="-128"/>
                        </a:defRPr>
                      </a:pPr>
                      <a:t>[値]</a:t>
                    </a:fld>
                    <a:r>
                      <a:rPr lang="ja-JP" altLang="en-US" baseline="0" dirty="0" smtClean="0"/>
                      <a:t>市町村</a:t>
                    </a: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ＭＳ ゴシック" panose="020B0609070205080204" pitchFamily="49" charset="-128"/>
                      <a:ea typeface="ＭＳ ゴシック" panose="020B0609070205080204" pitchFamily="49"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30507599906408356"/>
                      <c:h val="0.11141211594879173"/>
                    </c:manualLayout>
                  </c15:layout>
                  <c15:dlblFieldTable/>
                  <c15:showDataLabelsRange val="0"/>
                </c:ext>
                <c:ext xmlns:c16="http://schemas.microsoft.com/office/drawing/2014/chart" uri="{C3380CC4-5D6E-409C-BE32-E72D297353CC}">
                  <c16:uniqueId val="{00000003-A969-4A91-AD63-93CDEAB6E11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ＭＳ ゴシック" panose="020B0609070205080204" pitchFamily="49" charset="-128"/>
                    <a:ea typeface="ＭＳ ゴシック" panose="020B0609070205080204" pitchFamily="49" charset="-128"/>
                    <a:cs typeface="+mn-cs"/>
                  </a:defRPr>
                </a:pPr>
                <a:endParaRPr lang="ja-JP"/>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配置状況!$A$4:$A$5</c:f>
              <c:strCache>
                <c:ptCount val="2"/>
                <c:pt idx="0">
                  <c:v>有</c:v>
                </c:pt>
                <c:pt idx="1">
                  <c:v>無</c:v>
                </c:pt>
              </c:strCache>
            </c:strRef>
          </c:cat>
          <c:val>
            <c:numRef>
              <c:f>配置状況!$B$4:$B$5</c:f>
              <c:numCache>
                <c:formatCode>General</c:formatCode>
                <c:ptCount val="2"/>
                <c:pt idx="0">
                  <c:v>31</c:v>
                </c:pt>
                <c:pt idx="1">
                  <c:v>12</c:v>
                </c:pt>
              </c:numCache>
            </c:numRef>
          </c:val>
          <c:extLst>
            <c:ext xmlns:c16="http://schemas.microsoft.com/office/drawing/2014/chart" uri="{C3380CC4-5D6E-409C-BE32-E72D297353CC}">
              <c16:uniqueId val="{00000004-A969-4A91-AD63-93CDEAB6E11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ja-JP" altLang="en-US" baseline="0">
                <a:latin typeface="ＭＳ ゴシック" panose="020B0609070205080204" pitchFamily="49" charset="-128"/>
                <a:ea typeface="ＭＳ ゴシック" panose="020B0609070205080204" pitchFamily="49" charset="-128"/>
              </a:rPr>
              <a:t>コーディネーター配置有の内訳</a:t>
            </a:r>
          </a:p>
        </c:rich>
      </c:tx>
      <c:layout>
        <c:manualLayout>
          <c:xMode val="edge"/>
          <c:yMode val="edge"/>
          <c:x val="0.18055555555555555"/>
          <c:y val="3.70370370370370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manualLayout>
          <c:layoutTarget val="inner"/>
          <c:xMode val="edge"/>
          <c:yMode val="edge"/>
          <c:x val="0.29828143888652925"/>
          <c:y val="0.12226862946479516"/>
          <c:w val="0.50855468792542025"/>
          <c:h val="0.81981056715736633"/>
        </c:manualLayout>
      </c:layout>
      <c:pieChart>
        <c:varyColors val="1"/>
        <c:ser>
          <c:idx val="0"/>
          <c:order val="0"/>
          <c:explosion val="8"/>
          <c:dPt>
            <c:idx val="0"/>
            <c:bubble3D val="0"/>
            <c:explosion val="0"/>
            <c:spPr>
              <a:pattFill prst="pct5">
                <a:fgClr>
                  <a:srgbClr val="FF0000"/>
                </a:fgClr>
                <a:bgClr>
                  <a:schemeClr val="bg1"/>
                </a:bgClr>
              </a:pattFill>
              <a:ln w="19050">
                <a:solidFill>
                  <a:schemeClr val="tx2"/>
                </a:solidFill>
              </a:ln>
              <a:effectLst/>
            </c:spPr>
            <c:extLst>
              <c:ext xmlns:c16="http://schemas.microsoft.com/office/drawing/2014/chart" uri="{C3380CC4-5D6E-409C-BE32-E72D297353CC}">
                <c16:uniqueId val="{00000001-4CAC-4857-893B-878B179ACF3E}"/>
              </c:ext>
            </c:extLst>
          </c:dPt>
          <c:dPt>
            <c:idx val="1"/>
            <c:bubble3D val="0"/>
            <c:spPr>
              <a:pattFill prst="ltHorz">
                <a:fgClr>
                  <a:srgbClr val="00B0F0"/>
                </a:fgClr>
                <a:bgClr>
                  <a:schemeClr val="bg1"/>
                </a:bgClr>
              </a:pattFill>
              <a:ln w="19050">
                <a:solidFill>
                  <a:schemeClr val="tx2"/>
                </a:solidFill>
              </a:ln>
              <a:effectLst/>
            </c:spPr>
            <c:extLst>
              <c:ext xmlns:c16="http://schemas.microsoft.com/office/drawing/2014/chart" uri="{C3380CC4-5D6E-409C-BE32-E72D297353CC}">
                <c16:uniqueId val="{00000003-4CAC-4857-893B-878B179ACF3E}"/>
              </c:ext>
            </c:extLst>
          </c:dPt>
          <c:dLbls>
            <c:dLbl>
              <c:idx val="0"/>
              <c:layout>
                <c:manualLayout>
                  <c:x val="-4.1383391378699189E-2"/>
                  <c:y val="2.388024650312771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ＭＳ ゴシック" panose="020B0609070205080204" pitchFamily="49" charset="-128"/>
                        <a:ea typeface="ＭＳ ゴシック" panose="020B0609070205080204" pitchFamily="49" charset="-128"/>
                        <a:cs typeface="+mn-cs"/>
                      </a:defRPr>
                    </a:pPr>
                    <a:fld id="{A6D70378-55C7-432D-91F8-C6E063AD601A}" type="CATEGORYNAME">
                      <a:rPr lang="ja-JP" altLang="en-US"/>
                      <a:pPr>
                        <a:defRPr sz="1000">
                          <a:latin typeface="ＭＳ ゴシック" panose="020B0609070205080204" pitchFamily="49" charset="-128"/>
                          <a:ea typeface="ＭＳ ゴシック" panose="020B0609070205080204" pitchFamily="49" charset="-128"/>
                        </a:defRPr>
                      </a:pPr>
                      <a:t>[分類名]</a:t>
                    </a:fld>
                    <a:r>
                      <a:rPr lang="en-US" altLang="ja-JP" baseline="0" dirty="0"/>
                      <a:t>, </a:t>
                    </a:r>
                    <a:endParaRPr lang="ja-JP" altLang="en-US" baseline="0" dirty="0" smtClean="0"/>
                  </a:p>
                  <a:p>
                    <a:pPr>
                      <a:defRPr sz="1000">
                        <a:latin typeface="ＭＳ ゴシック" panose="020B0609070205080204" pitchFamily="49" charset="-128"/>
                        <a:ea typeface="ＭＳ ゴシック" panose="020B0609070205080204" pitchFamily="49" charset="-128"/>
                      </a:defRPr>
                    </a:pPr>
                    <a:r>
                      <a:rPr lang="en-US" altLang="ja-JP" baseline="0" dirty="0" smtClean="0"/>
                      <a:t>12</a:t>
                    </a:r>
                    <a:r>
                      <a:rPr lang="ja-JP" altLang="en-US" baseline="0" dirty="0" smtClean="0"/>
                      <a:t>市町村</a:t>
                    </a:r>
                  </a:p>
                </c:rich>
              </c:tx>
              <c:spPr>
                <a:solidFill>
                  <a:schemeClr val="bg1"/>
                </a:solidFill>
                <a:ln>
                  <a:solidFill>
                    <a:srgbClr val="0070C0"/>
                  </a:solid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ＭＳ ゴシック" panose="020B0609070205080204" pitchFamily="49" charset="-128"/>
                      <a:ea typeface="ＭＳ ゴシック" panose="020B0609070205080204" pitchFamily="49"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33888891785364228"/>
                      <c:h val="0.29579214764518791"/>
                    </c:manualLayout>
                  </c15:layout>
                  <c15:dlblFieldTable/>
                  <c15:showDataLabelsRange val="0"/>
                </c:ext>
                <c:ext xmlns:c16="http://schemas.microsoft.com/office/drawing/2014/chart" uri="{C3380CC4-5D6E-409C-BE32-E72D297353CC}">
                  <c16:uniqueId val="{00000001-4CAC-4857-893B-878B179ACF3E}"/>
                </c:ext>
              </c:extLst>
            </c:dLbl>
            <c:dLbl>
              <c:idx val="1"/>
              <c:layout>
                <c:manualLayout>
                  <c:x val="8.3058972499388609E-2"/>
                  <c:y val="5.9111463276727033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ＭＳ ゴシック" panose="020B0609070205080204" pitchFamily="49" charset="-128"/>
                        <a:ea typeface="ＭＳ ゴシック" panose="020B0609070205080204" pitchFamily="49" charset="-128"/>
                        <a:cs typeface="+mn-cs"/>
                      </a:defRPr>
                    </a:pPr>
                    <a:fld id="{973ED6C6-2EF7-4F64-8751-DAA0BDC6B203}" type="CATEGORYNAME">
                      <a:rPr lang="ja-JP" altLang="en-US"/>
                      <a:pPr>
                        <a:defRPr sz="1000">
                          <a:latin typeface="ＭＳ ゴシック" panose="020B0609070205080204" pitchFamily="49" charset="-128"/>
                          <a:ea typeface="ＭＳ ゴシック" panose="020B0609070205080204" pitchFamily="49" charset="-128"/>
                        </a:defRPr>
                      </a:pPr>
                      <a:t>[分類名]</a:t>
                    </a:fld>
                    <a:r>
                      <a:rPr lang="en-US" altLang="ja-JP" baseline="0" dirty="0"/>
                      <a:t>, </a:t>
                    </a:r>
                    <a:fld id="{4170651F-4005-4D6D-ABFB-47B83547D5F4}" type="VALUE">
                      <a:rPr lang="en-US" altLang="ja-JP" baseline="0" smtClean="0"/>
                      <a:pPr>
                        <a:defRPr sz="1000">
                          <a:latin typeface="ＭＳ ゴシック" panose="020B0609070205080204" pitchFamily="49" charset="-128"/>
                          <a:ea typeface="ＭＳ ゴシック" panose="020B0609070205080204" pitchFamily="49" charset="-128"/>
                        </a:defRPr>
                      </a:pPr>
                      <a:t>[値]</a:t>
                    </a:fld>
                    <a:r>
                      <a:rPr lang="ja-JP" altLang="en-US" baseline="0" dirty="0" smtClean="0"/>
                      <a:t>市町村</a:t>
                    </a:r>
                  </a:p>
                </c:rich>
              </c:tx>
              <c:spPr>
                <a:solidFill>
                  <a:schemeClr val="bg1"/>
                </a:solidFill>
                <a:ln>
                  <a:solidFill>
                    <a:srgbClr val="0070C0"/>
                  </a:solid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ＭＳ ゴシック" panose="020B0609070205080204" pitchFamily="49" charset="-128"/>
                      <a:ea typeface="ＭＳ ゴシック" panose="020B0609070205080204" pitchFamily="49"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8611111111111109"/>
                      <c:h val="0.19328703703703703"/>
                    </c:manualLayout>
                  </c15:layout>
                  <c15:dlblFieldTable/>
                  <c15:showDataLabelsRange val="0"/>
                </c:ext>
                <c:ext xmlns:c16="http://schemas.microsoft.com/office/drawing/2014/chart" uri="{C3380CC4-5D6E-409C-BE32-E72D297353CC}">
                  <c16:uniqueId val="{00000003-4CAC-4857-893B-878B179ACF3E}"/>
                </c:ext>
              </c:extLst>
            </c:dLbl>
            <c:spPr>
              <a:solidFill>
                <a:schemeClr val="bg1"/>
              </a:solidFill>
              <a:ln>
                <a:solidFill>
                  <a:srgbClr val="0070C0"/>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ＭＳ ゴシック" panose="020B0609070205080204" pitchFamily="49" charset="-128"/>
                    <a:ea typeface="ＭＳ ゴシック" panose="020B0609070205080204" pitchFamily="49" charset="-128"/>
                    <a:cs typeface="+mn-cs"/>
                  </a:defRPr>
                </a:pPr>
                <a:endParaRPr lang="ja-JP"/>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配置状況!$D$4:$D$5</c:f>
              <c:strCache>
                <c:ptCount val="2"/>
                <c:pt idx="0">
                  <c:v>市町村単独で１名</c:v>
                </c:pt>
                <c:pt idx="1">
                  <c:v>市町村単独で複数名</c:v>
                </c:pt>
              </c:strCache>
            </c:strRef>
          </c:cat>
          <c:val>
            <c:numRef>
              <c:f>配置状況!$E$4:$E$5</c:f>
              <c:numCache>
                <c:formatCode>General</c:formatCode>
                <c:ptCount val="2"/>
                <c:pt idx="0">
                  <c:v>12</c:v>
                </c:pt>
                <c:pt idx="1">
                  <c:v>19</c:v>
                </c:pt>
              </c:numCache>
            </c:numRef>
          </c:val>
          <c:extLst>
            <c:ext xmlns:c16="http://schemas.microsoft.com/office/drawing/2014/chart" uri="{C3380CC4-5D6E-409C-BE32-E72D297353CC}">
              <c16:uniqueId val="{00000004-4CAC-4857-893B-878B179ACF3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ja-JP" altLang="en-US" b="1" baseline="0" dirty="0">
                <a:latin typeface="ＭＳ ゴシック" panose="020B0609070205080204" pitchFamily="49" charset="-128"/>
                <a:ea typeface="ＭＳ ゴシック" panose="020B0609070205080204" pitchFamily="49" charset="-128"/>
              </a:rPr>
              <a:t>コーディネーターの配置</a:t>
            </a:r>
            <a:r>
              <a:rPr lang="ja-JP" altLang="en-US" b="1" baseline="0" dirty="0" smtClean="0">
                <a:latin typeface="ＭＳ ゴシック" panose="020B0609070205080204" pitchFamily="49" charset="-128"/>
                <a:ea typeface="ＭＳ ゴシック" panose="020B0609070205080204" pitchFamily="49" charset="-128"/>
              </a:rPr>
              <a:t>場所（単位：人）</a:t>
            </a:r>
            <a:endParaRPr lang="ja-JP" altLang="en-US" b="1" baseline="0" dirty="0">
              <a:latin typeface="ＭＳ ゴシック" panose="020B0609070205080204" pitchFamily="49" charset="-128"/>
              <a:ea typeface="ＭＳ ゴシック" panose="020B0609070205080204" pitchFamily="49" charset="-128"/>
            </a:endParaRPr>
          </a:p>
        </c:rich>
      </c:tx>
      <c:layout>
        <c:manualLayout>
          <c:xMode val="edge"/>
          <c:yMode val="edge"/>
          <c:x val="1.12833621945521E-2"/>
          <c:y val="2.170368825984270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manualLayout>
          <c:layoutTarget val="inner"/>
          <c:xMode val="edge"/>
          <c:yMode val="edge"/>
          <c:x val="0.29578443290976436"/>
          <c:y val="0.15188636240112016"/>
          <c:w val="0.46124775042364924"/>
          <c:h val="0.66203376592939245"/>
        </c:manualLayout>
      </c:layout>
      <c:pieChart>
        <c:varyColors val="1"/>
        <c:ser>
          <c:idx val="0"/>
          <c:order val="0"/>
          <c:spPr>
            <a:ln>
              <a:solidFill>
                <a:schemeClr val="tx2"/>
              </a:solidFill>
            </a:ln>
          </c:spPr>
          <c:dPt>
            <c:idx val="0"/>
            <c:bubble3D val="0"/>
            <c:spPr>
              <a:pattFill prst="pct5">
                <a:fgClr>
                  <a:srgbClr val="FF0000"/>
                </a:fgClr>
                <a:bgClr>
                  <a:schemeClr val="bg1"/>
                </a:bgClr>
              </a:pattFill>
              <a:ln w="19050">
                <a:solidFill>
                  <a:schemeClr val="tx2"/>
                </a:solidFill>
              </a:ln>
              <a:effectLst/>
            </c:spPr>
            <c:extLst>
              <c:ext xmlns:c16="http://schemas.microsoft.com/office/drawing/2014/chart" uri="{C3380CC4-5D6E-409C-BE32-E72D297353CC}">
                <c16:uniqueId val="{00000001-A252-43FF-94D0-DC59A0087AE9}"/>
              </c:ext>
            </c:extLst>
          </c:dPt>
          <c:dPt>
            <c:idx val="1"/>
            <c:bubble3D val="0"/>
            <c:spPr>
              <a:pattFill prst="ltVert">
                <a:fgClr>
                  <a:srgbClr val="0070C0"/>
                </a:fgClr>
                <a:bgClr>
                  <a:schemeClr val="bg1"/>
                </a:bgClr>
              </a:pattFill>
              <a:ln w="19050">
                <a:solidFill>
                  <a:schemeClr val="tx2"/>
                </a:solidFill>
              </a:ln>
              <a:effectLst/>
            </c:spPr>
            <c:extLst>
              <c:ext xmlns:c16="http://schemas.microsoft.com/office/drawing/2014/chart" uri="{C3380CC4-5D6E-409C-BE32-E72D297353CC}">
                <c16:uniqueId val="{00000003-A252-43FF-94D0-DC59A0087AE9}"/>
              </c:ext>
            </c:extLst>
          </c:dPt>
          <c:dPt>
            <c:idx val="2"/>
            <c:bubble3D val="0"/>
            <c:spPr>
              <a:pattFill prst="dashHorz">
                <a:fgClr>
                  <a:srgbClr val="00B050"/>
                </a:fgClr>
                <a:bgClr>
                  <a:schemeClr val="bg1"/>
                </a:bgClr>
              </a:pattFill>
              <a:ln w="19050">
                <a:solidFill>
                  <a:schemeClr val="tx2"/>
                </a:solidFill>
              </a:ln>
              <a:effectLst/>
            </c:spPr>
            <c:extLst>
              <c:ext xmlns:c16="http://schemas.microsoft.com/office/drawing/2014/chart" uri="{C3380CC4-5D6E-409C-BE32-E72D297353CC}">
                <c16:uniqueId val="{00000005-A252-43FF-94D0-DC59A0087AE9}"/>
              </c:ext>
            </c:extLst>
          </c:dPt>
          <c:dPt>
            <c:idx val="3"/>
            <c:bubble3D val="0"/>
            <c:spPr>
              <a:pattFill prst="trellis">
                <a:fgClr>
                  <a:srgbClr val="FFC000"/>
                </a:fgClr>
                <a:bgClr>
                  <a:schemeClr val="bg1"/>
                </a:bgClr>
              </a:pattFill>
              <a:ln w="19050">
                <a:solidFill>
                  <a:schemeClr val="tx2"/>
                </a:solidFill>
              </a:ln>
              <a:effectLst/>
            </c:spPr>
            <c:extLst>
              <c:ext xmlns:c16="http://schemas.microsoft.com/office/drawing/2014/chart" uri="{C3380CC4-5D6E-409C-BE32-E72D297353CC}">
                <c16:uniqueId val="{00000007-A252-43FF-94D0-DC59A0087AE9}"/>
              </c:ext>
            </c:extLst>
          </c:dPt>
          <c:dPt>
            <c:idx val="4"/>
            <c:bubble3D val="0"/>
            <c:spPr>
              <a:pattFill prst="wdDnDiag">
                <a:fgClr>
                  <a:srgbClr val="FF4BD8"/>
                </a:fgClr>
                <a:bgClr>
                  <a:schemeClr val="bg1"/>
                </a:bgClr>
              </a:pattFill>
              <a:ln w="19050">
                <a:solidFill>
                  <a:schemeClr val="tx2"/>
                </a:solidFill>
              </a:ln>
              <a:effectLst/>
            </c:spPr>
            <c:extLst>
              <c:ext xmlns:c16="http://schemas.microsoft.com/office/drawing/2014/chart" uri="{C3380CC4-5D6E-409C-BE32-E72D297353CC}">
                <c16:uniqueId val="{00000009-A252-43FF-94D0-DC59A0087AE9}"/>
              </c:ext>
            </c:extLst>
          </c:dPt>
          <c:dPt>
            <c:idx val="5"/>
            <c:bubble3D val="0"/>
            <c:spPr>
              <a:pattFill prst="ltHorz">
                <a:fgClr>
                  <a:srgbClr val="7030A0"/>
                </a:fgClr>
                <a:bgClr>
                  <a:schemeClr val="bg1"/>
                </a:bgClr>
              </a:pattFill>
              <a:ln w="19050">
                <a:solidFill>
                  <a:schemeClr val="tx2"/>
                </a:solidFill>
              </a:ln>
              <a:effectLst/>
            </c:spPr>
            <c:extLst>
              <c:ext xmlns:c16="http://schemas.microsoft.com/office/drawing/2014/chart" uri="{C3380CC4-5D6E-409C-BE32-E72D297353CC}">
                <c16:uniqueId val="{0000000B-A252-43FF-94D0-DC59A0087AE9}"/>
              </c:ext>
            </c:extLst>
          </c:dPt>
          <c:dPt>
            <c:idx val="6"/>
            <c:bubble3D val="0"/>
            <c:spPr>
              <a:pattFill prst="lgConfetti">
                <a:fgClr>
                  <a:srgbClr val="99FFFF"/>
                </a:fgClr>
                <a:bgClr>
                  <a:schemeClr val="bg1"/>
                </a:bgClr>
              </a:pattFill>
              <a:ln w="19050">
                <a:solidFill>
                  <a:schemeClr val="tx2"/>
                </a:solidFill>
              </a:ln>
              <a:effectLst/>
            </c:spPr>
            <c:extLst>
              <c:ext xmlns:c16="http://schemas.microsoft.com/office/drawing/2014/chart" uri="{C3380CC4-5D6E-409C-BE32-E72D297353CC}">
                <c16:uniqueId val="{0000000D-A252-43FF-94D0-DC59A0087AE9}"/>
              </c:ext>
            </c:extLst>
          </c:dPt>
          <c:dPt>
            <c:idx val="7"/>
            <c:bubble3D val="0"/>
            <c:spPr>
              <a:pattFill prst="dashUpDiag">
                <a:fgClr>
                  <a:srgbClr val="FFFF00"/>
                </a:fgClr>
                <a:bgClr>
                  <a:schemeClr val="bg1"/>
                </a:bgClr>
              </a:pattFill>
              <a:ln w="19050">
                <a:solidFill>
                  <a:schemeClr val="tx2"/>
                </a:solidFill>
              </a:ln>
              <a:effectLst/>
            </c:spPr>
            <c:extLst>
              <c:ext xmlns:c16="http://schemas.microsoft.com/office/drawing/2014/chart" uri="{C3380CC4-5D6E-409C-BE32-E72D297353CC}">
                <c16:uniqueId val="{0000000F-A252-43FF-94D0-DC59A0087AE9}"/>
              </c:ext>
            </c:extLst>
          </c:dPt>
          <c:dPt>
            <c:idx val="8"/>
            <c:bubble3D val="0"/>
            <c:spPr>
              <a:pattFill prst="solidDmnd">
                <a:fgClr>
                  <a:srgbClr val="92D050"/>
                </a:fgClr>
                <a:bgClr>
                  <a:schemeClr val="bg1"/>
                </a:bgClr>
              </a:pattFill>
              <a:ln w="19050">
                <a:solidFill>
                  <a:schemeClr val="tx2"/>
                </a:solidFill>
              </a:ln>
              <a:effectLst/>
            </c:spPr>
            <c:extLst>
              <c:ext xmlns:c16="http://schemas.microsoft.com/office/drawing/2014/chart" uri="{C3380CC4-5D6E-409C-BE32-E72D297353CC}">
                <c16:uniqueId val="{00000011-A252-43FF-94D0-DC59A0087AE9}"/>
              </c:ext>
            </c:extLst>
          </c:dPt>
          <c:dLbls>
            <c:dLbl>
              <c:idx val="0"/>
              <c:layout>
                <c:manualLayout>
                  <c:x val="7.1232584377449421E-2"/>
                  <c:y val="1.8749799528399235E-2"/>
                </c:manualLayout>
              </c:layout>
              <c:showLegendKey val="0"/>
              <c:showVal val="1"/>
              <c:showCatName val="1"/>
              <c:showSerName val="0"/>
              <c:showPercent val="1"/>
              <c:showBubbleSize val="0"/>
              <c:extLst>
                <c:ext xmlns:c15="http://schemas.microsoft.com/office/drawing/2012/chart" uri="{CE6537A1-D6FC-4f65-9D91-7224C49458BB}">
                  <c15:layout>
                    <c:manualLayout>
                      <c:w val="0.27297785466915958"/>
                      <c:h val="0.1533795932241942"/>
                    </c:manualLayout>
                  </c15:layout>
                </c:ext>
                <c:ext xmlns:c16="http://schemas.microsoft.com/office/drawing/2014/chart" uri="{C3380CC4-5D6E-409C-BE32-E72D297353CC}">
                  <c16:uniqueId val="{00000001-A252-43FF-94D0-DC59A0087AE9}"/>
                </c:ext>
              </c:extLst>
            </c:dLbl>
            <c:dLbl>
              <c:idx val="1"/>
              <c:layout>
                <c:manualLayout>
                  <c:x val="3.2655323749576137E-2"/>
                  <c:y val="-2.7657961266037089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ＭＳ ゴシック" panose="020B0609070205080204" pitchFamily="49" charset="-128"/>
                      <a:ea typeface="ＭＳ ゴシック" panose="020B0609070205080204" pitchFamily="49" charset="-128"/>
                      <a:cs typeface="+mn-cs"/>
                    </a:defRPr>
                  </a:pPr>
                  <a:endParaRPr lang="ja-JP"/>
                </a:p>
              </c:txPr>
              <c:showLegendKey val="0"/>
              <c:showVal val="1"/>
              <c:showCatName val="1"/>
              <c:showSerName val="0"/>
              <c:showPercent val="1"/>
              <c:showBubbleSize val="0"/>
              <c:extLst>
                <c:ext xmlns:c15="http://schemas.microsoft.com/office/drawing/2012/chart" uri="{CE6537A1-D6FC-4f65-9D91-7224C49458BB}">
                  <c15:layout>
                    <c:manualLayout>
                      <c:w val="0.29937352830690012"/>
                      <c:h val="0.15213516441825567"/>
                    </c:manualLayout>
                  </c15:layout>
                </c:ext>
                <c:ext xmlns:c16="http://schemas.microsoft.com/office/drawing/2014/chart" uri="{C3380CC4-5D6E-409C-BE32-E72D297353CC}">
                  <c16:uniqueId val="{00000003-A252-43FF-94D0-DC59A0087AE9}"/>
                </c:ext>
              </c:extLst>
            </c:dLbl>
            <c:dLbl>
              <c:idx val="2"/>
              <c:layout>
                <c:manualLayout>
                  <c:x val="8.6434826328761344E-2"/>
                  <c:y val="9.2073482650151361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ＭＳ ゴシック" panose="020B0609070205080204" pitchFamily="49" charset="-128"/>
                      <a:ea typeface="ＭＳ ゴシック" panose="020B0609070205080204" pitchFamily="49" charset="-128"/>
                      <a:cs typeface="+mn-cs"/>
                    </a:defRPr>
                  </a:pPr>
                  <a:endParaRPr lang="ja-JP"/>
                </a:p>
              </c:txPr>
              <c:showLegendKey val="0"/>
              <c:showVal val="1"/>
              <c:showCatName val="1"/>
              <c:showSerName val="0"/>
              <c:showPercent val="1"/>
              <c:showBubbleSize val="0"/>
              <c:extLst>
                <c:ext xmlns:c15="http://schemas.microsoft.com/office/drawing/2012/chart" uri="{CE6537A1-D6FC-4f65-9D91-7224C49458BB}">
                  <c15:layout>
                    <c:manualLayout>
                      <c:w val="0.40008177345317608"/>
                      <c:h val="8.1452347017480303E-2"/>
                    </c:manualLayout>
                  </c15:layout>
                </c:ext>
                <c:ext xmlns:c16="http://schemas.microsoft.com/office/drawing/2014/chart" uri="{C3380CC4-5D6E-409C-BE32-E72D297353CC}">
                  <c16:uniqueId val="{00000005-A252-43FF-94D0-DC59A0087AE9}"/>
                </c:ext>
              </c:extLst>
            </c:dLbl>
            <c:dLbl>
              <c:idx val="3"/>
              <c:layout>
                <c:manualLayout>
                  <c:x val="-1.8679089916951178E-2"/>
                  <c:y val="8.9096210498735326E-2"/>
                </c:manualLayout>
              </c:layout>
              <c:showLegendKey val="0"/>
              <c:showVal val="1"/>
              <c:showCatName val="1"/>
              <c:showSerName val="0"/>
              <c:showPercent val="1"/>
              <c:showBubbleSize val="0"/>
              <c:extLst>
                <c:ext xmlns:c15="http://schemas.microsoft.com/office/drawing/2012/chart" uri="{CE6537A1-D6FC-4f65-9D91-7224C49458BB}">
                  <c15:layout>
                    <c:manualLayout>
                      <c:w val="0.26111111111111113"/>
                      <c:h val="0.13069033530571991"/>
                    </c:manualLayout>
                  </c15:layout>
                </c:ext>
                <c:ext xmlns:c16="http://schemas.microsoft.com/office/drawing/2014/chart" uri="{C3380CC4-5D6E-409C-BE32-E72D297353CC}">
                  <c16:uniqueId val="{00000007-A252-43FF-94D0-DC59A0087AE9}"/>
                </c:ext>
              </c:extLst>
            </c:dLbl>
            <c:dLbl>
              <c:idx val="4"/>
              <c:layout>
                <c:manualLayout>
                  <c:x val="6.6943825989756553E-2"/>
                  <c:y val="1.2451280631537453E-2"/>
                </c:manualLayout>
              </c:layout>
              <c:showLegendKey val="0"/>
              <c:showVal val="1"/>
              <c:showCatName val="1"/>
              <c:showSerName val="0"/>
              <c:showPercent val="1"/>
              <c:showBubbleSize val="0"/>
              <c:extLst>
                <c:ext xmlns:c15="http://schemas.microsoft.com/office/drawing/2012/chart" uri="{CE6537A1-D6FC-4f65-9D91-7224C49458BB}">
                  <c15:layout>
                    <c:manualLayout>
                      <c:w val="0.28401377952755902"/>
                      <c:h val="0.13449074074074072"/>
                    </c:manualLayout>
                  </c15:layout>
                </c:ext>
                <c:ext xmlns:c16="http://schemas.microsoft.com/office/drawing/2014/chart" uri="{C3380CC4-5D6E-409C-BE32-E72D297353CC}">
                  <c16:uniqueId val="{00000009-A252-43FF-94D0-DC59A0087AE9}"/>
                </c:ext>
              </c:extLst>
            </c:dLbl>
            <c:dLbl>
              <c:idx val="5"/>
              <c:layout>
                <c:manualLayout>
                  <c:x val="-0.15621684395701052"/>
                  <c:y val="4.3401964838885719E-2"/>
                </c:manualLayout>
              </c:layout>
              <c:showLegendKey val="0"/>
              <c:showVal val="1"/>
              <c:showCatName val="1"/>
              <c:showSerName val="0"/>
              <c:showPercent val="1"/>
              <c:showBubbleSize val="0"/>
              <c:extLst>
                <c:ext xmlns:c15="http://schemas.microsoft.com/office/drawing/2012/chart" uri="{CE6537A1-D6FC-4f65-9D91-7224C49458BB}">
                  <c15:layout>
                    <c:manualLayout>
                      <c:w val="0.23272220847878472"/>
                      <c:h val="0.14252088623963377"/>
                    </c:manualLayout>
                  </c15:layout>
                </c:ext>
                <c:ext xmlns:c16="http://schemas.microsoft.com/office/drawing/2014/chart" uri="{C3380CC4-5D6E-409C-BE32-E72D297353CC}">
                  <c16:uniqueId val="{0000000B-A252-43FF-94D0-DC59A0087AE9}"/>
                </c:ext>
              </c:extLst>
            </c:dLbl>
            <c:dLbl>
              <c:idx val="6"/>
              <c:layout>
                <c:manualLayout>
                  <c:x val="-0.13894523698267408"/>
                  <c:y val="-1.2644249775842486E-2"/>
                </c:manualLayout>
              </c:layout>
              <c:showLegendKey val="0"/>
              <c:showVal val="1"/>
              <c:showCatName val="1"/>
              <c:showSerName val="0"/>
              <c:showPercent val="1"/>
              <c:showBubbleSize val="0"/>
              <c:extLst>
                <c:ext xmlns:c15="http://schemas.microsoft.com/office/drawing/2012/chart" uri="{CE6537A1-D6FC-4f65-9D91-7224C49458BB}">
                  <c15:layout>
                    <c:manualLayout>
                      <c:w val="0.25017637411469357"/>
                      <c:h val="0.14252088623963377"/>
                    </c:manualLayout>
                  </c15:layout>
                </c:ext>
                <c:ext xmlns:c16="http://schemas.microsoft.com/office/drawing/2014/chart" uri="{C3380CC4-5D6E-409C-BE32-E72D297353CC}">
                  <c16:uniqueId val="{0000000D-A252-43FF-94D0-DC59A0087AE9}"/>
                </c:ext>
              </c:extLst>
            </c:dLbl>
            <c:dLbl>
              <c:idx val="7"/>
              <c:layout>
                <c:manualLayout>
                  <c:x val="-0.18597367673602522"/>
                  <c:y val="0.16156459097377215"/>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252-43FF-94D0-DC59A0087AE9}"/>
                </c:ext>
              </c:extLst>
            </c:dLbl>
            <c:dLbl>
              <c:idx val="8"/>
              <c:layout>
                <c:manualLayout>
                  <c:x val="-0.253470103442273"/>
                  <c:y val="0.15107048742724138"/>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252-43FF-94D0-DC59A0087AE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ＭＳ ゴシック" panose="020B0609070205080204" pitchFamily="49" charset="-128"/>
                    <a:ea typeface="ＭＳ ゴシック" panose="020B0609070205080204" pitchFamily="49" charset="-128"/>
                    <a:cs typeface="+mn-cs"/>
                  </a:defRPr>
                </a:pPr>
                <a:endParaRPr lang="ja-JP"/>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配置場所!$A$3:$A$11</c:f>
              <c:strCache>
                <c:ptCount val="9"/>
                <c:pt idx="0">
                  <c:v>基幹相談センター</c:v>
                </c:pt>
                <c:pt idx="1">
                  <c:v>委託相談支援事業所等</c:v>
                </c:pt>
                <c:pt idx="2">
                  <c:v>児童発達支援センター</c:v>
                </c:pt>
                <c:pt idx="3">
                  <c:v>障がい福祉担当課</c:v>
                </c:pt>
                <c:pt idx="4">
                  <c:v>児童福祉担当課</c:v>
                </c:pt>
                <c:pt idx="5">
                  <c:v>訪問看護事業所</c:v>
                </c:pt>
                <c:pt idx="6">
                  <c:v>保健センター</c:v>
                </c:pt>
                <c:pt idx="7">
                  <c:v>その他</c:v>
                </c:pt>
                <c:pt idx="8">
                  <c:v>保育所</c:v>
                </c:pt>
              </c:strCache>
            </c:strRef>
          </c:cat>
          <c:val>
            <c:numRef>
              <c:f>配置場所!$B$3:$B$11</c:f>
              <c:numCache>
                <c:formatCode>General</c:formatCode>
                <c:ptCount val="9"/>
                <c:pt idx="0">
                  <c:v>16</c:v>
                </c:pt>
                <c:pt idx="1">
                  <c:v>6</c:v>
                </c:pt>
                <c:pt idx="2">
                  <c:v>15</c:v>
                </c:pt>
                <c:pt idx="3">
                  <c:v>3</c:v>
                </c:pt>
                <c:pt idx="4">
                  <c:v>5</c:v>
                </c:pt>
                <c:pt idx="5">
                  <c:v>3</c:v>
                </c:pt>
                <c:pt idx="6">
                  <c:v>3</c:v>
                </c:pt>
                <c:pt idx="7">
                  <c:v>14</c:v>
                </c:pt>
                <c:pt idx="8">
                  <c:v>1</c:v>
                </c:pt>
              </c:numCache>
            </c:numRef>
          </c:val>
          <c:extLst>
            <c:ext xmlns:c16="http://schemas.microsoft.com/office/drawing/2014/chart" uri="{C3380CC4-5D6E-409C-BE32-E72D297353CC}">
              <c16:uniqueId val="{00000012-A252-43FF-94D0-DC59A0087AE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コーディネーターの配置場所</a:t>
            </a:r>
          </a:p>
        </c:rich>
      </c:tx>
      <c:layout>
        <c:manualLayout>
          <c:xMode val="edge"/>
          <c:yMode val="edge"/>
          <c:x val="3.0288425925925934E-2"/>
          <c:y val="2.123511420576560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spPr>
            <a:ln>
              <a:solidFill>
                <a:schemeClr val="tx2"/>
              </a:solidFill>
            </a:ln>
          </c:spPr>
          <c:dPt>
            <c:idx val="0"/>
            <c:bubble3D val="0"/>
            <c:spPr>
              <a:pattFill prst="pct10">
                <a:fgClr>
                  <a:srgbClr val="FF0000"/>
                </a:fgClr>
                <a:bgClr>
                  <a:schemeClr val="bg1"/>
                </a:bgClr>
              </a:pattFill>
              <a:ln w="19050">
                <a:solidFill>
                  <a:schemeClr val="tx2"/>
                </a:solidFill>
              </a:ln>
              <a:effectLst/>
            </c:spPr>
            <c:extLst>
              <c:ext xmlns:c16="http://schemas.microsoft.com/office/drawing/2014/chart" uri="{C3380CC4-5D6E-409C-BE32-E72D297353CC}">
                <c16:uniqueId val="{00000001-E635-4D0D-9191-AC05DBC638F8}"/>
              </c:ext>
            </c:extLst>
          </c:dPt>
          <c:dPt>
            <c:idx val="1"/>
            <c:bubble3D val="0"/>
            <c:spPr>
              <a:pattFill prst="ltHorz">
                <a:fgClr>
                  <a:srgbClr val="0070C0"/>
                </a:fgClr>
                <a:bgClr>
                  <a:schemeClr val="bg1"/>
                </a:bgClr>
              </a:pattFill>
              <a:ln w="19050">
                <a:solidFill>
                  <a:schemeClr val="tx2"/>
                </a:solidFill>
              </a:ln>
              <a:effectLst/>
            </c:spPr>
            <c:extLst>
              <c:ext xmlns:c16="http://schemas.microsoft.com/office/drawing/2014/chart" uri="{C3380CC4-5D6E-409C-BE32-E72D297353CC}">
                <c16:uniqueId val="{00000003-E635-4D0D-9191-AC05DBC638F8}"/>
              </c:ext>
            </c:extLst>
          </c:dPt>
          <c:dPt>
            <c:idx val="2"/>
            <c:bubble3D val="0"/>
            <c:spPr>
              <a:pattFill prst="ltVert">
                <a:fgClr>
                  <a:srgbClr val="92D050"/>
                </a:fgClr>
                <a:bgClr>
                  <a:schemeClr val="bg1"/>
                </a:bgClr>
              </a:pattFill>
              <a:ln w="19050">
                <a:solidFill>
                  <a:schemeClr val="tx2"/>
                </a:solidFill>
              </a:ln>
              <a:effectLst/>
            </c:spPr>
            <c:extLst>
              <c:ext xmlns:c16="http://schemas.microsoft.com/office/drawing/2014/chart" uri="{C3380CC4-5D6E-409C-BE32-E72D297353CC}">
                <c16:uniqueId val="{00000005-E635-4D0D-9191-AC05DBC638F8}"/>
              </c:ext>
            </c:extLst>
          </c:dPt>
          <c:dPt>
            <c:idx val="3"/>
            <c:bubble3D val="0"/>
            <c:spPr>
              <a:pattFill prst="lgCheck">
                <a:fgClr>
                  <a:srgbClr val="FFFF00"/>
                </a:fgClr>
                <a:bgClr>
                  <a:schemeClr val="bg1"/>
                </a:bgClr>
              </a:pattFill>
              <a:ln w="19050">
                <a:solidFill>
                  <a:schemeClr val="tx2"/>
                </a:solidFill>
              </a:ln>
              <a:effectLst/>
            </c:spPr>
            <c:extLst>
              <c:ext xmlns:c16="http://schemas.microsoft.com/office/drawing/2014/chart" uri="{C3380CC4-5D6E-409C-BE32-E72D297353CC}">
                <c16:uniqueId val="{00000007-E635-4D0D-9191-AC05DBC638F8}"/>
              </c:ext>
            </c:extLst>
          </c:dPt>
          <c:dPt>
            <c:idx val="4"/>
            <c:bubble3D val="0"/>
            <c:spPr>
              <a:solidFill>
                <a:schemeClr val="accent5"/>
              </a:solidFill>
              <a:ln w="19050">
                <a:solidFill>
                  <a:schemeClr val="tx2"/>
                </a:solidFill>
              </a:ln>
              <a:effectLst/>
            </c:spPr>
            <c:extLst>
              <c:ext xmlns:c16="http://schemas.microsoft.com/office/drawing/2014/chart" uri="{C3380CC4-5D6E-409C-BE32-E72D297353CC}">
                <c16:uniqueId val="{00000009-E635-4D0D-9191-AC05DBC638F8}"/>
              </c:ext>
            </c:extLst>
          </c:dPt>
          <c:dPt>
            <c:idx val="5"/>
            <c:bubble3D val="0"/>
            <c:spPr>
              <a:pattFill prst="pct10">
                <a:fgClr>
                  <a:srgbClr val="FF0000"/>
                </a:fgClr>
                <a:bgClr>
                  <a:schemeClr val="bg1"/>
                </a:bgClr>
              </a:pattFill>
              <a:ln w="19050">
                <a:solidFill>
                  <a:schemeClr val="tx2"/>
                </a:solidFill>
              </a:ln>
              <a:effectLst/>
            </c:spPr>
            <c:extLst>
              <c:ext xmlns:c16="http://schemas.microsoft.com/office/drawing/2014/chart" uri="{C3380CC4-5D6E-409C-BE32-E72D297353CC}">
                <c16:uniqueId val="{0000000B-E635-4D0D-9191-AC05DBC638F8}"/>
              </c:ext>
            </c:extLst>
          </c:dPt>
          <c:dPt>
            <c:idx val="6"/>
            <c:bubble3D val="0"/>
            <c:spPr>
              <a:solidFill>
                <a:schemeClr val="accent2"/>
              </a:solidFill>
              <a:ln w="19050">
                <a:solidFill>
                  <a:schemeClr val="tx2"/>
                </a:solidFill>
              </a:ln>
              <a:effectLst/>
            </c:spPr>
            <c:extLst>
              <c:ext xmlns:c16="http://schemas.microsoft.com/office/drawing/2014/chart" uri="{C3380CC4-5D6E-409C-BE32-E72D297353CC}">
                <c16:uniqueId val="{0000000D-E635-4D0D-9191-AC05DBC638F8}"/>
              </c:ext>
            </c:extLst>
          </c:dPt>
          <c:dPt>
            <c:idx val="7"/>
            <c:bubble3D val="0"/>
            <c:spPr>
              <a:pattFill prst="ltUpDiag">
                <a:fgClr>
                  <a:srgbClr val="0070C0"/>
                </a:fgClr>
                <a:bgClr>
                  <a:schemeClr val="bg1"/>
                </a:bgClr>
              </a:pattFill>
              <a:ln w="19050">
                <a:solidFill>
                  <a:schemeClr val="tx2"/>
                </a:solidFill>
              </a:ln>
              <a:effectLst/>
            </c:spPr>
            <c:extLst>
              <c:ext xmlns:c16="http://schemas.microsoft.com/office/drawing/2014/chart" uri="{C3380CC4-5D6E-409C-BE32-E72D297353CC}">
                <c16:uniqueId val="{0000000F-E635-4D0D-9191-AC05DBC638F8}"/>
              </c:ext>
            </c:extLst>
          </c:dPt>
          <c:dLbls>
            <c:dLbl>
              <c:idx val="0"/>
              <c:layout>
                <c:manualLayout>
                  <c:x val="5.5576990376202971E-2"/>
                  <c:y val="1.8749817731116943E-2"/>
                </c:manualLayout>
              </c:layout>
              <c:tx>
                <c:rich>
                  <a:bodyPr/>
                  <a:lstStyle/>
                  <a:p>
                    <a:fld id="{5D5EF421-6C76-4B94-B848-82FB601DDEE9}" type="CATEGORYNAME">
                      <a:rPr lang="zh-TW" altLang="en-US"/>
                      <a:pPr/>
                      <a:t>[分類名]</a:t>
                    </a:fld>
                    <a:r>
                      <a:rPr lang="en-US" altLang="zh-TW" baseline="0"/>
                      <a:t>, </a:t>
                    </a:r>
                    <a:fld id="{57B735F4-B973-4E5E-9024-C037B860C943}" type="VALUE">
                      <a:rPr lang="en-US" altLang="zh-TW" baseline="0"/>
                      <a:pPr/>
                      <a:t>[値]</a:t>
                    </a:fld>
                    <a:r>
                      <a:rPr lang="en-US" altLang="zh-TW" baseline="0"/>
                      <a:t>, </a:t>
                    </a:r>
                  </a:p>
                  <a:p>
                    <a:fld id="{48F7E8E9-6E6C-416B-9347-38406D53484C}" type="PERCENTAGE">
                      <a:rPr lang="en-US" altLang="zh-TW" baseline="0"/>
                      <a:pPr/>
                      <a:t>[パーセンテージ]</a:t>
                    </a:fld>
                    <a:endParaRPr lang="ja-JP" altLang="en-US"/>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635-4D0D-9191-AC05DBC638F8}"/>
                </c:ext>
              </c:extLst>
            </c:dLbl>
            <c:dLbl>
              <c:idx val="1"/>
              <c:layout>
                <c:manualLayout>
                  <c:x val="5.1468055555555559E-2"/>
                  <c:y val="-7.7133973955734875E-2"/>
                </c:manualLayout>
              </c:layout>
              <c:tx>
                <c:rich>
                  <a:bodyPr/>
                  <a:lstStyle/>
                  <a:p>
                    <a:fld id="{D7A1AAD2-9534-4C65-8F7E-8B5857816D07}" type="CATEGORYNAME">
                      <a:rPr lang="ja-JP" altLang="en-US"/>
                      <a:pPr/>
                      <a:t>[分類名]</a:t>
                    </a:fld>
                    <a:r>
                      <a:rPr lang="en-US" altLang="ja-JP" baseline="0" dirty="0"/>
                      <a:t>, </a:t>
                    </a:r>
                    <a:fld id="{C3C0AA75-29CA-4C31-901D-0BA678CCEC72}" type="VALUE">
                      <a:rPr lang="en-US" altLang="ja-JP" baseline="0"/>
                      <a:pPr/>
                      <a:t>[値]</a:t>
                    </a:fld>
                    <a:r>
                      <a:rPr lang="en-US" altLang="ja-JP" baseline="0" dirty="0"/>
                      <a:t>, </a:t>
                    </a:r>
                    <a:fld id="{1FA897B0-63F1-402A-83F9-589677729F9E}" type="PERCENTAGE">
                      <a:rPr lang="en-US" altLang="ja-JP" baseline="0" smtClean="0"/>
                      <a:pPr/>
                      <a:t>[パーセンテージ]</a:t>
                    </a:fld>
                    <a:endParaRPr lang="en-US" altLang="ja-JP" baseline="0" dirty="0"/>
                  </a:p>
                </c:rich>
              </c:tx>
              <c:showLegendKey val="0"/>
              <c:showVal val="1"/>
              <c:showCatName val="1"/>
              <c:showSerName val="0"/>
              <c:showPercent val="1"/>
              <c:showBubbleSize val="0"/>
              <c:extLst>
                <c:ext xmlns:c15="http://schemas.microsoft.com/office/drawing/2012/chart" uri="{CE6537A1-D6FC-4f65-9D91-7224C49458BB}">
                  <c15:layout>
                    <c:manualLayout>
                      <c:w val="0.25258518518518519"/>
                      <c:h val="0.15985307621671255"/>
                    </c:manualLayout>
                  </c15:layout>
                  <c15:dlblFieldTable/>
                  <c15:showDataLabelsRange val="0"/>
                </c:ext>
                <c:ext xmlns:c16="http://schemas.microsoft.com/office/drawing/2014/chart" uri="{C3380CC4-5D6E-409C-BE32-E72D297353CC}">
                  <c16:uniqueId val="{00000003-E635-4D0D-9191-AC05DBC638F8}"/>
                </c:ext>
              </c:extLst>
            </c:dLbl>
            <c:dLbl>
              <c:idx val="2"/>
              <c:layout>
                <c:manualLayout>
                  <c:x val="9.6936458333333336E-2"/>
                  <c:y val="-1.4461002305536721E-7"/>
                </c:manualLayout>
              </c:layout>
              <c:tx>
                <c:rich>
                  <a:bodyPr/>
                  <a:lstStyle/>
                  <a:p>
                    <a:fld id="{EA506394-DA7A-47A5-9A6D-B0838E5A06D6}" type="CATEGORYNAME">
                      <a:rPr lang="ja-JP" altLang="en-US"/>
                      <a:pPr/>
                      <a:t>[分類名]</a:t>
                    </a:fld>
                    <a:r>
                      <a:rPr lang="en-US" altLang="ja-JP" baseline="0" dirty="0"/>
                      <a:t>, </a:t>
                    </a:r>
                    <a:fld id="{62EA2023-3D7C-4867-8B4B-F05483F8E7DD}" type="VALUE">
                      <a:rPr lang="en-US" altLang="ja-JP" baseline="0"/>
                      <a:pPr/>
                      <a:t>[値]</a:t>
                    </a:fld>
                    <a:r>
                      <a:rPr lang="en-US" altLang="ja-JP" baseline="0" dirty="0"/>
                      <a:t>, </a:t>
                    </a:r>
                    <a:fld id="{DE71A03D-4877-4DB0-A6DD-D26E60849A0F}" type="PERCENTAGE">
                      <a:rPr lang="en-US" altLang="ja-JP" baseline="0" smtClean="0"/>
                      <a:pPr/>
                      <a:t>[パーセンテージ]</a:t>
                    </a:fld>
                    <a:endParaRPr lang="en-US" altLang="ja-JP" baseline="0" dirty="0"/>
                  </a:p>
                </c:rich>
              </c:tx>
              <c:showLegendKey val="0"/>
              <c:showVal val="1"/>
              <c:showCatName val="1"/>
              <c:showSerName val="0"/>
              <c:showPercent val="1"/>
              <c:showBubbleSize val="0"/>
              <c:extLst>
                <c:ext xmlns:c15="http://schemas.microsoft.com/office/drawing/2012/chart" uri="{CE6537A1-D6FC-4f65-9D91-7224C49458BB}">
                  <c15:layout>
                    <c:manualLayout>
                      <c:w val="0.27817997685185186"/>
                      <c:h val="0.15985307621671255"/>
                    </c:manualLayout>
                  </c15:layout>
                  <c15:dlblFieldTable/>
                  <c15:showDataLabelsRange val="0"/>
                </c:ext>
                <c:ext xmlns:c16="http://schemas.microsoft.com/office/drawing/2014/chart" uri="{C3380CC4-5D6E-409C-BE32-E72D297353CC}">
                  <c16:uniqueId val="{00000005-E635-4D0D-9191-AC05DBC638F8}"/>
                </c:ext>
              </c:extLst>
            </c:dLbl>
            <c:dLbl>
              <c:idx val="3"/>
              <c:layout>
                <c:manualLayout>
                  <c:x val="-2.7314236111111112E-2"/>
                  <c:y val="-2.754820936639253E-3"/>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fld id="{6F891839-394F-44A6-82B9-1A8CB2962F50}" type="CATEGORYNAME">
                      <a:rPr lang="ja-JP" altLang="en-US" sz="1400"/>
                      <a:pPr>
                        <a:defRPr sz="1400"/>
                      </a:pPr>
                      <a:t>[分類名]</a:t>
                    </a:fld>
                    <a:r>
                      <a:rPr lang="en-US" altLang="ja-JP" sz="1400" baseline="0" dirty="0"/>
                      <a:t>, </a:t>
                    </a:r>
                    <a:fld id="{5886DEC2-EB7A-4CE1-988E-C5B2C4E55226}" type="VALUE">
                      <a:rPr lang="en-US" altLang="ja-JP" sz="1400" baseline="0"/>
                      <a:pPr>
                        <a:defRPr sz="1400"/>
                      </a:pPr>
                      <a:t>[値]</a:t>
                    </a:fld>
                    <a:r>
                      <a:rPr lang="en-US" altLang="ja-JP" sz="1400" baseline="0" dirty="0"/>
                      <a:t>, </a:t>
                    </a:r>
                    <a:fld id="{76055FEB-6B62-41B0-B5F4-8D827D3515FD}" type="PERCENTAGE">
                      <a:rPr lang="en-US" altLang="ja-JP" sz="1400" baseline="0" smtClean="0"/>
                      <a:pPr>
                        <a:defRPr sz="1400"/>
                      </a:pPr>
                      <a:t>[パーセンテージ]</a:t>
                    </a:fld>
                    <a:endParaRPr lang="en-US" altLang="ja-JP" sz="1400" baseline="0" dirty="0"/>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1"/>
              <c:showBubbleSize val="0"/>
              <c:extLst>
                <c:ext xmlns:c15="http://schemas.microsoft.com/office/drawing/2012/chart" uri="{CE6537A1-D6FC-4f65-9D91-7224C49458BB}">
                  <c15:layout>
                    <c:manualLayout>
                      <c:w val="0.50332592592592607"/>
                      <c:h val="0.1457483930211203"/>
                    </c:manualLayout>
                  </c15:layout>
                  <c15:dlblFieldTable/>
                  <c15:showDataLabelsRange val="0"/>
                </c:ext>
                <c:ext xmlns:c16="http://schemas.microsoft.com/office/drawing/2014/chart" uri="{C3380CC4-5D6E-409C-BE32-E72D297353CC}">
                  <c16:uniqueId val="{00000007-E635-4D0D-9191-AC05DBC638F8}"/>
                </c:ext>
              </c:extLst>
            </c:dLbl>
            <c:dLbl>
              <c:idx val="4"/>
              <c:layout>
                <c:manualLayout>
                  <c:x val="-0.12493032407407405"/>
                  <c:y val="-0.14984519497046353"/>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635-4D0D-9191-AC05DBC638F8}"/>
                </c:ext>
              </c:extLst>
            </c:dLbl>
            <c:dLbl>
              <c:idx val="5"/>
              <c:layout>
                <c:manualLayout>
                  <c:x val="-0.12171388888888889"/>
                  <c:y val="-9.5121870096816413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E635-4D0D-9191-AC05DBC638F8}"/>
                </c:ext>
              </c:extLst>
            </c:dLbl>
            <c:dLbl>
              <c:idx val="6"/>
              <c:layout>
                <c:manualLayout>
                  <c:x val="-3.709016203703705E-2"/>
                  <c:y val="2.1268808341106123E-2"/>
                </c:manualLayout>
              </c:layout>
              <c:tx>
                <c:rich>
                  <a:bodyPr/>
                  <a:lstStyle/>
                  <a:p>
                    <a:fld id="{885E8305-F38A-45C3-8429-E942C422CA86}" type="CATEGORYNAME">
                      <a:rPr lang="zh-CN" altLang="en-US"/>
                      <a:pPr/>
                      <a:t>[分類名]</a:t>
                    </a:fld>
                    <a:r>
                      <a:rPr lang="en-US" altLang="zh-CN" baseline="0" dirty="0"/>
                      <a:t>, </a:t>
                    </a:r>
                    <a:fld id="{C9CF68F5-F2A8-4572-9F73-025BDFFEA519}" type="VALUE">
                      <a:rPr lang="en-US" altLang="zh-CN" baseline="0" smtClean="0"/>
                      <a:pPr/>
                      <a:t>[値]</a:t>
                    </a:fld>
                    <a:r>
                      <a:rPr lang="en-US" altLang="zh-CN" baseline="0" dirty="0" smtClean="0"/>
                      <a:t>,</a:t>
                    </a:r>
                    <a:fld id="{81BCA468-2636-4090-80E1-04FAA8DE1D87}" type="PERCENTAGE">
                      <a:rPr lang="en-US" altLang="zh-CN" baseline="0" smtClean="0"/>
                      <a:pPr/>
                      <a:t>[パーセンテージ]</a:t>
                    </a:fld>
                    <a:endParaRPr lang="en-US" altLang="zh-CN" baseline="0" dirty="0" smtClean="0"/>
                  </a:p>
                </c:rich>
              </c:tx>
              <c:showLegendKey val="0"/>
              <c:showVal val="1"/>
              <c:showCatName val="1"/>
              <c:showSerName val="0"/>
              <c:showPercent val="1"/>
              <c:showBubbleSize val="0"/>
              <c:extLst>
                <c:ext xmlns:c15="http://schemas.microsoft.com/office/drawing/2012/chart" uri="{CE6537A1-D6FC-4f65-9D91-7224C49458BB}">
                  <c15:layout>
                    <c:manualLayout>
                      <c:w val="0.41194155092592594"/>
                      <c:h val="0.13656565656565656"/>
                    </c:manualLayout>
                  </c15:layout>
                  <c15:dlblFieldTable/>
                  <c15:showDataLabelsRange val="0"/>
                </c:ext>
                <c:ext xmlns:c16="http://schemas.microsoft.com/office/drawing/2014/chart" uri="{C3380CC4-5D6E-409C-BE32-E72D297353CC}">
                  <c16:uniqueId val="{0000000D-E635-4D0D-9191-AC05DBC638F8}"/>
                </c:ext>
              </c:extLst>
            </c:dLbl>
            <c:dLbl>
              <c:idx val="7"/>
              <c:layout>
                <c:manualLayout>
                  <c:x val="4.5941131047356823E-2"/>
                  <c:y val="-8.7145319852769704E-3"/>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E635-4D0D-9191-AC05DBC638F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'配置職種 '!$A$3:$A$10</c:f>
              <c:strCache>
                <c:ptCount val="8"/>
                <c:pt idx="0">
                  <c:v>相談支援専門員</c:v>
                </c:pt>
                <c:pt idx="1">
                  <c:v>社会福祉士</c:v>
                </c:pt>
                <c:pt idx="2">
                  <c:v>保育士</c:v>
                </c:pt>
                <c:pt idx="3">
                  <c:v>サービス管理責任者・児童発達支援管理者</c:v>
                </c:pt>
                <c:pt idx="4">
                  <c:v>保健師</c:v>
                </c:pt>
                <c:pt idx="5">
                  <c:v>看護師</c:v>
                </c:pt>
                <c:pt idx="6">
                  <c:v>社会福祉士主事</c:v>
                </c:pt>
                <c:pt idx="7">
                  <c:v>その他</c:v>
                </c:pt>
              </c:strCache>
            </c:strRef>
          </c:cat>
          <c:val>
            <c:numRef>
              <c:f>'配置職種 '!$B$3:$B$10</c:f>
              <c:numCache>
                <c:formatCode>General</c:formatCode>
                <c:ptCount val="8"/>
                <c:pt idx="0">
                  <c:v>20</c:v>
                </c:pt>
                <c:pt idx="1">
                  <c:v>8</c:v>
                </c:pt>
                <c:pt idx="2">
                  <c:v>6</c:v>
                </c:pt>
                <c:pt idx="3">
                  <c:v>3</c:v>
                </c:pt>
                <c:pt idx="4">
                  <c:v>5</c:v>
                </c:pt>
                <c:pt idx="5">
                  <c:v>16</c:v>
                </c:pt>
                <c:pt idx="6">
                  <c:v>1</c:v>
                </c:pt>
                <c:pt idx="7">
                  <c:v>7</c:v>
                </c:pt>
              </c:numCache>
            </c:numRef>
          </c:val>
          <c:extLst>
            <c:ext xmlns:c16="http://schemas.microsoft.com/office/drawing/2014/chart" uri="{C3380CC4-5D6E-409C-BE32-E72D297353CC}">
              <c16:uniqueId val="{00000010-E635-4D0D-9191-AC05DBC638F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cap="all" spc="150" baseline="0">
                <a:solidFill>
                  <a:schemeClr val="tx1">
                    <a:lumMod val="50000"/>
                    <a:lumOff val="50000"/>
                  </a:schemeClr>
                </a:solidFill>
                <a:latin typeface="+mn-lt"/>
                <a:ea typeface="+mn-ea"/>
                <a:cs typeface="+mn-cs"/>
              </a:defRPr>
            </a:pPr>
            <a:r>
              <a:rPr lang="ja-JP" altLang="en-US" sz="1100"/>
              <a:t>協議の場への参加（</a:t>
            </a:r>
            <a:r>
              <a:rPr lang="en-US" altLang="ja-JP" sz="1100"/>
              <a:t>45</a:t>
            </a:r>
            <a:r>
              <a:rPr lang="ja-JP" altLang="en-US" sz="1100"/>
              <a:t>人）</a:t>
            </a:r>
            <a:endParaRPr lang="ja-JP" sz="1100"/>
          </a:p>
        </c:rich>
      </c:tx>
      <c:layout>
        <c:manualLayout>
          <c:xMode val="edge"/>
          <c:yMode val="edge"/>
          <c:x val="3.1041557305336833E-2"/>
          <c:y val="3.1620553359683792E-2"/>
        </c:manualLayout>
      </c:layout>
      <c:overlay val="0"/>
      <c:spPr>
        <a:noFill/>
        <a:ln>
          <a:noFill/>
        </a:ln>
        <a:effectLst/>
      </c:spPr>
      <c:txPr>
        <a:bodyPr rot="0" spcFirstLastPara="1" vertOverflow="ellipsis" vert="horz" wrap="square" anchor="ctr" anchorCtr="1"/>
        <a:lstStyle/>
        <a:p>
          <a:pPr>
            <a:defRPr sz="1100" b="1" i="0" u="none" strike="noStrike" kern="1200" cap="all" spc="150" baseline="0">
              <a:solidFill>
                <a:schemeClr val="tx1">
                  <a:lumMod val="50000"/>
                  <a:lumOff val="50000"/>
                </a:schemeClr>
              </a:solidFill>
              <a:latin typeface="+mn-lt"/>
              <a:ea typeface="+mn-ea"/>
              <a:cs typeface="+mn-cs"/>
            </a:defRPr>
          </a:pPr>
          <a:endParaRPr lang="ja-JP"/>
        </a:p>
      </c:txPr>
    </c:title>
    <c:autoTitleDeleted val="0"/>
    <c:plotArea>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Sheet1!$A$3:$A$11</c:f>
              <c:strCache>
                <c:ptCount val="8"/>
                <c:pt idx="0">
                  <c:v>基幹相談センター</c:v>
                </c:pt>
                <c:pt idx="1">
                  <c:v>委託相談支援事業所等</c:v>
                </c:pt>
                <c:pt idx="2">
                  <c:v>児童発達支援センター</c:v>
                </c:pt>
                <c:pt idx="3">
                  <c:v>障がい福祉担当課</c:v>
                </c:pt>
                <c:pt idx="4">
                  <c:v>児童福祉担当課</c:v>
                </c:pt>
                <c:pt idx="5">
                  <c:v>訪問看護事業所</c:v>
                </c:pt>
                <c:pt idx="6">
                  <c:v>保健センター</c:v>
                </c:pt>
                <c:pt idx="7">
                  <c:v>その他</c:v>
                </c:pt>
              </c:strCache>
              <c:extLst/>
            </c:strRef>
          </c:cat>
          <c:val>
            <c:numRef>
              <c:f>Sheet1!$B$3:$B$11</c:f>
              <c:numCache>
                <c:formatCode>General</c:formatCode>
                <c:ptCount val="8"/>
                <c:pt idx="0">
                  <c:v>12</c:v>
                </c:pt>
                <c:pt idx="1">
                  <c:v>4</c:v>
                </c:pt>
                <c:pt idx="2">
                  <c:v>14</c:v>
                </c:pt>
                <c:pt idx="3">
                  <c:v>1</c:v>
                </c:pt>
                <c:pt idx="4">
                  <c:v>5</c:v>
                </c:pt>
                <c:pt idx="5">
                  <c:v>2</c:v>
                </c:pt>
                <c:pt idx="6">
                  <c:v>1</c:v>
                </c:pt>
                <c:pt idx="7">
                  <c:v>6</c:v>
                </c:pt>
              </c:numCache>
              <c:extLst/>
            </c:numRef>
          </c:val>
          <c:extLst>
            <c:ext xmlns:c16="http://schemas.microsoft.com/office/drawing/2014/chart" uri="{C3380CC4-5D6E-409C-BE32-E72D297353CC}">
              <c16:uniqueId val="{00000000-3751-4447-B906-1645822AAE3B}"/>
            </c:ext>
          </c:extLst>
        </c:ser>
        <c:dLbls>
          <c:showLegendKey val="0"/>
          <c:showVal val="0"/>
          <c:showCatName val="0"/>
          <c:showSerName val="0"/>
          <c:showPercent val="0"/>
          <c:showBubbleSize val="0"/>
        </c:dLbls>
        <c:gapWidth val="227"/>
        <c:overlap val="-48"/>
        <c:axId val="1320788479"/>
        <c:axId val="1320813855"/>
      </c:barChart>
      <c:catAx>
        <c:axId val="1320788479"/>
        <c:scaling>
          <c:orientation val="maxMin"/>
        </c:scaling>
        <c:delete val="0"/>
        <c:axPos val="l"/>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20813855"/>
        <c:crosses val="autoZero"/>
        <c:auto val="1"/>
        <c:lblAlgn val="ctr"/>
        <c:lblOffset val="100"/>
        <c:noMultiLvlLbl val="0"/>
      </c:catAx>
      <c:valAx>
        <c:axId val="1320813855"/>
        <c:scaling>
          <c:orientation val="minMax"/>
        </c:scaling>
        <c:delete val="0"/>
        <c:axPos val="t"/>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20788479"/>
        <c:crosses val="autoZero"/>
        <c:crossBetween val="between"/>
      </c:valAx>
      <c:spPr>
        <a:noFill/>
        <a:ln>
          <a:noFill/>
        </a:ln>
        <a:effectLst/>
      </c:spPr>
    </c:plotArea>
    <c:plotVisOnly val="1"/>
    <c:dispBlanksAs val="gap"/>
    <c:showDLblsOverMax val="0"/>
  </c:chart>
  <c:spPr>
    <a:noFill/>
    <a:ln>
      <a:solidFill>
        <a:srgbClr val="5B9BD5"/>
      </a:solid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150" baseline="0">
                <a:solidFill>
                  <a:schemeClr val="tx1">
                    <a:lumMod val="50000"/>
                    <a:lumOff val="50000"/>
                  </a:schemeClr>
                </a:solidFill>
                <a:latin typeface="+mn-lt"/>
                <a:ea typeface="+mn-ea"/>
                <a:cs typeface="+mn-cs"/>
              </a:defRPr>
            </a:pPr>
            <a:r>
              <a:rPr lang="ja-JP" altLang="en-US" sz="1200"/>
              <a:t>ケースへの</a:t>
            </a:r>
            <a:r>
              <a:rPr lang="en-US" altLang="ja-JP" sz="1200"/>
              <a:t>SV</a:t>
            </a:r>
            <a:r>
              <a:rPr lang="ja-JP" altLang="en-US" sz="1200"/>
              <a:t>（</a:t>
            </a:r>
            <a:r>
              <a:rPr lang="en-US" altLang="ja-JP" sz="1200"/>
              <a:t>15</a:t>
            </a:r>
            <a:r>
              <a:rPr lang="ja-JP" altLang="en-US" sz="1200"/>
              <a:t>名）</a:t>
            </a:r>
            <a:endParaRPr lang="ja-JP" sz="1200"/>
          </a:p>
        </c:rich>
      </c:tx>
      <c:layout>
        <c:manualLayout>
          <c:xMode val="edge"/>
          <c:yMode val="edge"/>
          <c:x val="5.4558859789381353E-2"/>
          <c:y val="4.6984073295484721E-2"/>
        </c:manualLayout>
      </c:layout>
      <c:overlay val="0"/>
      <c:spPr>
        <a:noFill/>
        <a:ln>
          <a:noFill/>
        </a:ln>
        <a:effectLst/>
      </c:spPr>
      <c:txPr>
        <a:bodyPr rot="0" spcFirstLastPara="1" vertOverflow="ellipsis" vert="horz" wrap="square" anchor="ctr" anchorCtr="1"/>
        <a:lstStyle/>
        <a:p>
          <a:pPr>
            <a:defRPr sz="1200" b="1" i="0" u="none" strike="noStrike" kern="1200" cap="all" spc="150" baseline="0">
              <a:solidFill>
                <a:schemeClr val="tx1">
                  <a:lumMod val="50000"/>
                  <a:lumOff val="50000"/>
                </a:schemeClr>
              </a:solidFill>
              <a:latin typeface="+mn-lt"/>
              <a:ea typeface="+mn-ea"/>
              <a:cs typeface="+mn-cs"/>
            </a:defRPr>
          </a:pPr>
          <a:endParaRPr lang="ja-JP"/>
        </a:p>
      </c:txPr>
    </c:title>
    <c:autoTitleDeleted val="0"/>
    <c:plotArea>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Sheet1!$A$15:$A$20</c:f>
              <c:strCache>
                <c:ptCount val="6"/>
                <c:pt idx="0">
                  <c:v>基幹相談センター</c:v>
                </c:pt>
                <c:pt idx="1">
                  <c:v>委託相談支援事業所等</c:v>
                </c:pt>
                <c:pt idx="2">
                  <c:v>児童発達支援センター</c:v>
                </c:pt>
                <c:pt idx="3">
                  <c:v>児童福祉担当課</c:v>
                </c:pt>
                <c:pt idx="4">
                  <c:v>訪問看護事業所</c:v>
                </c:pt>
                <c:pt idx="5">
                  <c:v>その他</c:v>
                </c:pt>
              </c:strCache>
            </c:strRef>
          </c:cat>
          <c:val>
            <c:numRef>
              <c:f>Sheet1!$B$15:$B$20</c:f>
              <c:numCache>
                <c:formatCode>General</c:formatCode>
                <c:ptCount val="6"/>
                <c:pt idx="0">
                  <c:v>2</c:v>
                </c:pt>
                <c:pt idx="1">
                  <c:v>3</c:v>
                </c:pt>
                <c:pt idx="2">
                  <c:v>7</c:v>
                </c:pt>
                <c:pt idx="3">
                  <c:v>1</c:v>
                </c:pt>
                <c:pt idx="4">
                  <c:v>1</c:v>
                </c:pt>
                <c:pt idx="5">
                  <c:v>1</c:v>
                </c:pt>
              </c:numCache>
            </c:numRef>
          </c:val>
          <c:extLst>
            <c:ext xmlns:c16="http://schemas.microsoft.com/office/drawing/2014/chart" uri="{C3380CC4-5D6E-409C-BE32-E72D297353CC}">
              <c16:uniqueId val="{00000000-1D1F-43BB-857D-B116EAF16D1F}"/>
            </c:ext>
          </c:extLst>
        </c:ser>
        <c:dLbls>
          <c:showLegendKey val="0"/>
          <c:showVal val="0"/>
          <c:showCatName val="0"/>
          <c:showSerName val="0"/>
          <c:showPercent val="0"/>
          <c:showBubbleSize val="0"/>
        </c:dLbls>
        <c:gapWidth val="227"/>
        <c:overlap val="-48"/>
        <c:axId val="1320822175"/>
        <c:axId val="1320818847"/>
      </c:barChart>
      <c:catAx>
        <c:axId val="1320822175"/>
        <c:scaling>
          <c:orientation val="maxMin"/>
        </c:scaling>
        <c:delete val="0"/>
        <c:axPos val="l"/>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20818847"/>
        <c:crosses val="autoZero"/>
        <c:auto val="1"/>
        <c:lblAlgn val="ctr"/>
        <c:lblOffset val="100"/>
        <c:noMultiLvlLbl val="0"/>
      </c:catAx>
      <c:valAx>
        <c:axId val="1320818847"/>
        <c:scaling>
          <c:orientation val="minMax"/>
        </c:scaling>
        <c:delete val="0"/>
        <c:axPos val="t"/>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20822175"/>
        <c:crosses val="autoZero"/>
        <c:crossBetween val="between"/>
      </c:valAx>
      <c:spPr>
        <a:noFill/>
        <a:ln>
          <a:noFill/>
        </a:ln>
        <a:effectLst/>
      </c:spPr>
    </c:plotArea>
    <c:plotVisOnly val="1"/>
    <c:dispBlanksAs val="gap"/>
    <c:showDLblsOverMax val="0"/>
  </c:chart>
  <c:spPr>
    <a:noFill/>
    <a:ln>
      <a:solidFill>
        <a:srgbClr val="5B9BD5"/>
      </a:solid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150" baseline="0">
                <a:solidFill>
                  <a:schemeClr val="tx1">
                    <a:lumMod val="50000"/>
                    <a:lumOff val="50000"/>
                  </a:schemeClr>
                </a:solidFill>
                <a:latin typeface="+mn-lt"/>
                <a:ea typeface="+mn-ea"/>
                <a:cs typeface="+mn-cs"/>
              </a:defRPr>
            </a:pPr>
            <a:r>
              <a:rPr lang="ja-JP" sz="1200"/>
              <a:t>その他会議への参加（</a:t>
            </a:r>
            <a:r>
              <a:rPr lang="en-US" sz="1200"/>
              <a:t>29</a:t>
            </a:r>
            <a:r>
              <a:rPr lang="ja-JP" sz="1200"/>
              <a:t>名）</a:t>
            </a:r>
          </a:p>
        </c:rich>
      </c:tx>
      <c:layout>
        <c:manualLayout>
          <c:xMode val="edge"/>
          <c:yMode val="edge"/>
          <c:x val="6.0888888888888888E-2"/>
          <c:y val="4.6296296296296294E-2"/>
        </c:manualLayout>
      </c:layout>
      <c:overlay val="0"/>
      <c:spPr>
        <a:noFill/>
        <a:ln>
          <a:noFill/>
        </a:ln>
        <a:effectLst/>
      </c:spPr>
      <c:txPr>
        <a:bodyPr rot="0" spcFirstLastPara="1" vertOverflow="ellipsis" vert="horz" wrap="square" anchor="ctr" anchorCtr="1"/>
        <a:lstStyle/>
        <a:p>
          <a:pPr>
            <a:defRPr sz="1200" b="1" i="0" u="none" strike="noStrike" kern="1200" cap="all" spc="150" baseline="0">
              <a:solidFill>
                <a:schemeClr val="tx1">
                  <a:lumMod val="50000"/>
                  <a:lumOff val="50000"/>
                </a:schemeClr>
              </a:solidFill>
              <a:latin typeface="+mn-lt"/>
              <a:ea typeface="+mn-ea"/>
              <a:cs typeface="+mn-cs"/>
            </a:defRPr>
          </a:pPr>
          <a:endParaRPr lang="ja-JP"/>
        </a:p>
      </c:txPr>
    </c:title>
    <c:autoTitleDeleted val="0"/>
    <c:plotArea>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Sheet1!$A$25:$A$32</c:f>
              <c:strCache>
                <c:ptCount val="8"/>
                <c:pt idx="0">
                  <c:v>基幹相談センター</c:v>
                </c:pt>
                <c:pt idx="1">
                  <c:v>委託相談支援事業所等</c:v>
                </c:pt>
                <c:pt idx="2">
                  <c:v>児童発達支援センター</c:v>
                </c:pt>
                <c:pt idx="3">
                  <c:v>障がい福祉担当課</c:v>
                </c:pt>
                <c:pt idx="4">
                  <c:v>児童福祉担当課</c:v>
                </c:pt>
                <c:pt idx="5">
                  <c:v>訪問看護事業所</c:v>
                </c:pt>
                <c:pt idx="6">
                  <c:v>保健センター</c:v>
                </c:pt>
                <c:pt idx="7">
                  <c:v>その他</c:v>
                </c:pt>
              </c:strCache>
            </c:strRef>
          </c:cat>
          <c:val>
            <c:numRef>
              <c:f>Sheet1!$B$25:$B$32</c:f>
              <c:numCache>
                <c:formatCode>General</c:formatCode>
                <c:ptCount val="8"/>
                <c:pt idx="0">
                  <c:v>8</c:v>
                </c:pt>
                <c:pt idx="1">
                  <c:v>4</c:v>
                </c:pt>
                <c:pt idx="2">
                  <c:v>8</c:v>
                </c:pt>
                <c:pt idx="3">
                  <c:v>1</c:v>
                </c:pt>
                <c:pt idx="4">
                  <c:v>1</c:v>
                </c:pt>
                <c:pt idx="5">
                  <c:v>2</c:v>
                </c:pt>
                <c:pt idx="6">
                  <c:v>1</c:v>
                </c:pt>
                <c:pt idx="7">
                  <c:v>4</c:v>
                </c:pt>
              </c:numCache>
            </c:numRef>
          </c:val>
          <c:extLst>
            <c:ext xmlns:c16="http://schemas.microsoft.com/office/drawing/2014/chart" uri="{C3380CC4-5D6E-409C-BE32-E72D297353CC}">
              <c16:uniqueId val="{00000000-471E-49C5-8333-003D376D12B7}"/>
            </c:ext>
          </c:extLst>
        </c:ser>
        <c:dLbls>
          <c:showLegendKey val="0"/>
          <c:showVal val="0"/>
          <c:showCatName val="0"/>
          <c:showSerName val="0"/>
          <c:showPercent val="0"/>
          <c:showBubbleSize val="0"/>
        </c:dLbls>
        <c:gapWidth val="227"/>
        <c:overlap val="-48"/>
        <c:axId val="1320823423"/>
        <c:axId val="1320824671"/>
      </c:barChart>
      <c:catAx>
        <c:axId val="1320823423"/>
        <c:scaling>
          <c:orientation val="maxMin"/>
        </c:scaling>
        <c:delete val="0"/>
        <c:axPos val="l"/>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20824671"/>
        <c:crosses val="autoZero"/>
        <c:auto val="1"/>
        <c:lblAlgn val="ctr"/>
        <c:lblOffset val="100"/>
        <c:noMultiLvlLbl val="0"/>
      </c:catAx>
      <c:valAx>
        <c:axId val="1320824671"/>
        <c:scaling>
          <c:orientation val="minMax"/>
        </c:scaling>
        <c:delete val="0"/>
        <c:axPos val="t"/>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20823423"/>
        <c:crosses val="autoZero"/>
        <c:crossBetween val="between"/>
      </c:valAx>
      <c:spPr>
        <a:noFill/>
        <a:ln>
          <a:noFill/>
        </a:ln>
        <a:effectLst/>
      </c:spPr>
    </c:plotArea>
    <c:plotVisOnly val="1"/>
    <c:dispBlanksAs val="gap"/>
    <c:showDLblsOverMax val="0"/>
  </c:chart>
  <c:spPr>
    <a:noFill/>
    <a:ln>
      <a:solidFill>
        <a:srgbClr val="5B9BD5"/>
      </a:solid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150" baseline="0">
                <a:solidFill>
                  <a:schemeClr val="tx1">
                    <a:lumMod val="50000"/>
                    <a:lumOff val="50000"/>
                  </a:schemeClr>
                </a:solidFill>
                <a:latin typeface="+mn-lt"/>
                <a:ea typeface="+mn-ea"/>
                <a:cs typeface="+mn-cs"/>
              </a:defRPr>
            </a:pPr>
            <a:r>
              <a:rPr lang="ja-JP" sz="1200"/>
              <a:t>直接支援（</a:t>
            </a:r>
            <a:r>
              <a:rPr lang="en-US" sz="1200"/>
              <a:t>21</a:t>
            </a:r>
            <a:r>
              <a:rPr lang="ja-JP" sz="1200"/>
              <a:t>名）</a:t>
            </a:r>
          </a:p>
        </c:rich>
      </c:tx>
      <c:layout>
        <c:manualLayout>
          <c:xMode val="edge"/>
          <c:yMode val="edge"/>
          <c:x val="3.8666666666666634E-2"/>
          <c:y val="4.1666666666666664E-2"/>
        </c:manualLayout>
      </c:layout>
      <c:overlay val="0"/>
      <c:spPr>
        <a:noFill/>
        <a:ln>
          <a:noFill/>
        </a:ln>
        <a:effectLst/>
      </c:spPr>
      <c:txPr>
        <a:bodyPr rot="0" spcFirstLastPara="1" vertOverflow="ellipsis" vert="horz" wrap="square" anchor="ctr" anchorCtr="1"/>
        <a:lstStyle/>
        <a:p>
          <a:pPr>
            <a:defRPr sz="1200" b="1" i="0" u="none" strike="noStrike" kern="1200" cap="all" spc="150" baseline="0">
              <a:solidFill>
                <a:schemeClr val="tx1">
                  <a:lumMod val="50000"/>
                  <a:lumOff val="50000"/>
                </a:schemeClr>
              </a:solidFill>
              <a:latin typeface="+mn-lt"/>
              <a:ea typeface="+mn-ea"/>
              <a:cs typeface="+mn-cs"/>
            </a:defRPr>
          </a:pPr>
          <a:endParaRPr lang="ja-JP"/>
        </a:p>
      </c:txPr>
    </c:title>
    <c:autoTitleDeleted val="0"/>
    <c:plotArea>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Sheet1!$A$37:$A$42</c:f>
              <c:strCache>
                <c:ptCount val="6"/>
                <c:pt idx="0">
                  <c:v>基幹相談センター</c:v>
                </c:pt>
                <c:pt idx="1">
                  <c:v>委託相談支援事業所等</c:v>
                </c:pt>
                <c:pt idx="2">
                  <c:v>児童発達支援センター</c:v>
                </c:pt>
                <c:pt idx="3">
                  <c:v>児童福祉担当課</c:v>
                </c:pt>
                <c:pt idx="4">
                  <c:v>訪問看護事業所</c:v>
                </c:pt>
                <c:pt idx="5">
                  <c:v>その他</c:v>
                </c:pt>
              </c:strCache>
            </c:strRef>
          </c:cat>
          <c:val>
            <c:numRef>
              <c:f>Sheet1!$B$37:$B$42</c:f>
              <c:numCache>
                <c:formatCode>General</c:formatCode>
                <c:ptCount val="6"/>
                <c:pt idx="0">
                  <c:v>6</c:v>
                </c:pt>
                <c:pt idx="1">
                  <c:v>2</c:v>
                </c:pt>
                <c:pt idx="2">
                  <c:v>6</c:v>
                </c:pt>
                <c:pt idx="3">
                  <c:v>3</c:v>
                </c:pt>
                <c:pt idx="4">
                  <c:v>1</c:v>
                </c:pt>
                <c:pt idx="5">
                  <c:v>3</c:v>
                </c:pt>
              </c:numCache>
            </c:numRef>
          </c:val>
          <c:extLst>
            <c:ext xmlns:c16="http://schemas.microsoft.com/office/drawing/2014/chart" uri="{C3380CC4-5D6E-409C-BE32-E72D297353CC}">
              <c16:uniqueId val="{00000000-6BDF-40CF-A5EC-212A0E83329D}"/>
            </c:ext>
          </c:extLst>
        </c:ser>
        <c:dLbls>
          <c:showLegendKey val="0"/>
          <c:showVal val="0"/>
          <c:showCatName val="0"/>
          <c:showSerName val="0"/>
          <c:showPercent val="0"/>
          <c:showBubbleSize val="0"/>
        </c:dLbls>
        <c:gapWidth val="227"/>
        <c:overlap val="-48"/>
        <c:axId val="1320790143"/>
        <c:axId val="1320805119"/>
      </c:barChart>
      <c:catAx>
        <c:axId val="1320790143"/>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20805119"/>
        <c:crosses val="autoZero"/>
        <c:auto val="1"/>
        <c:lblAlgn val="ctr"/>
        <c:lblOffset val="100"/>
        <c:noMultiLvlLbl val="0"/>
      </c:catAx>
      <c:valAx>
        <c:axId val="1320805119"/>
        <c:scaling>
          <c:orientation val="minMax"/>
        </c:scaling>
        <c:delete val="0"/>
        <c:axPos val="t"/>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20790143"/>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49D70DE5-213C-48F2-ADE4-9AEFE6C804FE}" type="datetimeFigureOut">
              <a:rPr kumimoji="1" lang="ja-JP" altLang="en-US" smtClean="0"/>
              <a:t>2023/3/30</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6C32B33E-E2FE-4139-BF91-048DC699888F}" type="slidenum">
              <a:rPr kumimoji="1" lang="ja-JP" altLang="en-US" smtClean="0"/>
              <a:t>‹#›</a:t>
            </a:fld>
            <a:endParaRPr kumimoji="1" lang="ja-JP" altLang="en-US"/>
          </a:p>
        </p:txBody>
      </p:sp>
    </p:spTree>
    <p:extLst>
      <p:ext uri="{BB962C8B-B14F-4D97-AF65-F5344CB8AC3E}">
        <p14:creationId xmlns:p14="http://schemas.microsoft.com/office/powerpoint/2010/main" val="37609425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C32B33E-E2FE-4139-BF91-048DC699888F}" type="slidenum">
              <a:rPr kumimoji="1" lang="ja-JP" altLang="en-US" smtClean="0"/>
              <a:t>1</a:t>
            </a:fld>
            <a:endParaRPr kumimoji="1" lang="ja-JP" altLang="en-US"/>
          </a:p>
        </p:txBody>
      </p:sp>
    </p:spTree>
    <p:extLst>
      <p:ext uri="{BB962C8B-B14F-4D97-AF65-F5344CB8AC3E}">
        <p14:creationId xmlns:p14="http://schemas.microsoft.com/office/powerpoint/2010/main" val="2975174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令和３年度</a:t>
            </a:r>
            <a:r>
              <a:rPr kumimoji="1" lang="en-US" altLang="ja-JP" dirty="0" smtClean="0"/>
              <a:t>12</a:t>
            </a:r>
            <a:r>
              <a:rPr kumimoji="1" lang="ja-JP" altLang="en-US" dirty="0" smtClean="0"/>
              <a:t>月に実施した、医療的ケア児等コーディネーター配置・活動調査について説明します。</a:t>
            </a:r>
          </a:p>
          <a:p>
            <a:r>
              <a:rPr kumimoji="1" lang="ja-JP" altLang="en-US" dirty="0" smtClean="0"/>
              <a:t>本調査は、令和３年</a:t>
            </a:r>
            <a:r>
              <a:rPr kumimoji="1" lang="en-US" altLang="ja-JP" dirty="0" smtClean="0"/>
              <a:t>12</a:t>
            </a:r>
            <a:r>
              <a:rPr kumimoji="1" lang="ja-JP" altLang="en-US" dirty="0" smtClean="0"/>
              <a:t>月大阪府内</a:t>
            </a:r>
            <a:r>
              <a:rPr kumimoji="1" lang="en-US" altLang="ja-JP" dirty="0" smtClean="0"/>
              <a:t>43</a:t>
            </a:r>
            <a:r>
              <a:rPr kumimoji="1" lang="ja-JP" altLang="en-US" dirty="0" smtClean="0"/>
              <a:t>市町村向けに実施し、全ての市町村よりご回答いただいています。</a:t>
            </a:r>
          </a:p>
          <a:p>
            <a:r>
              <a:rPr kumimoji="1" lang="ja-JP" altLang="en-US" dirty="0" smtClean="0"/>
              <a:t>内容は、</a:t>
            </a:r>
          </a:p>
          <a:p>
            <a:r>
              <a:rPr kumimoji="1" lang="ja-JP" altLang="en-US" dirty="0" smtClean="0"/>
              <a:t>・令和３年度末時点での医療的ケア児等コーディネーターの配置の有無</a:t>
            </a:r>
          </a:p>
          <a:p>
            <a:r>
              <a:rPr kumimoji="1" lang="ja-JP" altLang="en-US" dirty="0" smtClean="0"/>
              <a:t>・配置しているコーディネーターの配置場所、職種、活動内容、回数</a:t>
            </a:r>
          </a:p>
          <a:p>
            <a:r>
              <a:rPr kumimoji="1" lang="ja-JP" altLang="en-US" dirty="0" smtClean="0"/>
              <a:t>・令和４年度以降のコーディネーター養成数、職種</a:t>
            </a:r>
          </a:p>
          <a:p>
            <a:r>
              <a:rPr kumimoji="1" lang="ja-JP" altLang="en-US" dirty="0" smtClean="0"/>
              <a:t>・今後に向けた課題</a:t>
            </a:r>
          </a:p>
          <a:p>
            <a:r>
              <a:rPr kumimoji="1" lang="ja-JP" altLang="en-US" dirty="0" smtClean="0"/>
              <a:t>等、選択式及び記述式にて回答いただいています。</a:t>
            </a:r>
          </a:p>
          <a:p>
            <a:endParaRPr kumimoji="1" lang="ja-JP" altLang="en-US" dirty="0" smtClean="0"/>
          </a:p>
          <a:p>
            <a:r>
              <a:rPr kumimoji="1" lang="ja-JP" altLang="en-US" dirty="0" smtClean="0"/>
              <a:t>なお、令和２年度にも、医療的ケア児等コーディネーターの配置状況や活動について調査しており、</a:t>
            </a:r>
          </a:p>
          <a:p>
            <a:r>
              <a:rPr kumimoji="1" lang="ja-JP" altLang="en-US" dirty="0" smtClean="0"/>
              <a:t>今回は、引き続いて、進捗状況を調査しているものです。</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6C32B33E-E2FE-4139-BF91-048DC699888F}" type="slidenum">
              <a:rPr kumimoji="1" lang="ja-JP" altLang="en-US" smtClean="0"/>
              <a:t>2</a:t>
            </a:fld>
            <a:endParaRPr kumimoji="1" lang="ja-JP" altLang="en-US"/>
          </a:p>
        </p:txBody>
      </p:sp>
    </p:spTree>
    <p:extLst>
      <p:ext uri="{BB962C8B-B14F-4D97-AF65-F5344CB8AC3E}">
        <p14:creationId xmlns:p14="http://schemas.microsoft.com/office/powerpoint/2010/main" val="2259722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配置状況についてです。</a:t>
            </a:r>
            <a:endParaRPr kumimoji="1" lang="en-US" altLang="ja-JP" dirty="0" smtClean="0"/>
          </a:p>
          <a:p>
            <a:r>
              <a:rPr kumimoji="1" lang="ja-JP" altLang="en-US" sz="1200" dirty="0" smtClean="0">
                <a:solidFill>
                  <a:schemeClr val="tx1"/>
                </a:solidFill>
              </a:rPr>
              <a:t>・医療的ケア児等コーディネーターの配置について、令和３年度末時点で、大阪府内全</a:t>
            </a:r>
            <a:r>
              <a:rPr kumimoji="1" lang="en-US" altLang="ja-JP" sz="1200" dirty="0" smtClean="0">
                <a:solidFill>
                  <a:schemeClr val="tx1"/>
                </a:solidFill>
              </a:rPr>
              <a:t>43</a:t>
            </a:r>
            <a:r>
              <a:rPr kumimoji="1" lang="ja-JP" altLang="en-US" sz="1200" dirty="0" smtClean="0">
                <a:solidFill>
                  <a:schemeClr val="tx1"/>
                </a:solidFill>
              </a:rPr>
              <a:t>市町村のうち、有</a:t>
            </a:r>
            <a:r>
              <a:rPr kumimoji="1" lang="en-US" altLang="ja-JP" sz="1200" dirty="0" smtClean="0">
                <a:solidFill>
                  <a:schemeClr val="tx1"/>
                </a:solidFill>
              </a:rPr>
              <a:t>22</a:t>
            </a:r>
            <a:r>
              <a:rPr kumimoji="1" lang="ja-JP" altLang="en-US" sz="1200" dirty="0" smtClean="0">
                <a:solidFill>
                  <a:schemeClr val="tx1"/>
                </a:solidFill>
              </a:rPr>
              <a:t>市町村、無</a:t>
            </a:r>
            <a:r>
              <a:rPr kumimoji="1" lang="en-US" altLang="ja-JP" sz="1200" dirty="0" smtClean="0">
                <a:solidFill>
                  <a:schemeClr val="tx1"/>
                </a:solidFill>
              </a:rPr>
              <a:t>21</a:t>
            </a:r>
            <a:r>
              <a:rPr kumimoji="1" lang="ja-JP" altLang="en-US" sz="1200" dirty="0" smtClean="0">
                <a:solidFill>
                  <a:schemeClr val="tx1"/>
                </a:solidFill>
              </a:rPr>
              <a:t>市町村と回答を得ました。</a:t>
            </a:r>
            <a:endParaRPr kumimoji="1" lang="en-US" altLang="ja-JP" sz="1200" dirty="0" smtClean="0">
              <a:solidFill>
                <a:schemeClr val="tx1"/>
              </a:solidFill>
            </a:endParaRPr>
          </a:p>
          <a:p>
            <a:endParaRPr kumimoji="1" lang="en-US" altLang="ja-JP" sz="1200" dirty="0" smtClean="0">
              <a:solidFill>
                <a:schemeClr val="tx1"/>
              </a:solidFill>
            </a:endParaRPr>
          </a:p>
          <a:p>
            <a:r>
              <a:rPr kumimoji="1" lang="ja-JP" altLang="en-US" sz="1200" dirty="0" smtClean="0">
                <a:solidFill>
                  <a:schemeClr val="tx1"/>
                </a:solidFill>
              </a:rPr>
              <a:t>・市町村単独で複数名のコーディネーターを配置する各市のコーディネーター配置人数の内訳は</a:t>
            </a:r>
            <a:endParaRPr kumimoji="1" lang="en-US" altLang="ja-JP" sz="1200" dirty="0" smtClean="0">
              <a:solidFill>
                <a:schemeClr val="tx1"/>
              </a:solidFill>
            </a:endParaRPr>
          </a:p>
          <a:p>
            <a:r>
              <a:rPr kumimoji="1" lang="ja-JP" altLang="en-US" sz="1200" dirty="0" smtClean="0">
                <a:solidFill>
                  <a:schemeClr val="tx1"/>
                </a:solidFill>
              </a:rPr>
              <a:t>　２名配置が５市、３名配置が３市、５名以上の配置が１市となっています。</a:t>
            </a:r>
            <a:endParaRPr kumimoji="1" lang="en-US" altLang="ja-JP" sz="1200" dirty="0" smtClean="0">
              <a:solidFill>
                <a:schemeClr val="tx1"/>
              </a:solidFill>
            </a:endParaRPr>
          </a:p>
          <a:p>
            <a:endParaRPr kumimoji="1" lang="en-US" altLang="ja-JP" sz="1200" dirty="0" smtClean="0">
              <a:solidFill>
                <a:schemeClr val="tx1"/>
              </a:solidFill>
            </a:endParaRPr>
          </a:p>
          <a:p>
            <a:r>
              <a:rPr kumimoji="1" lang="ja-JP" altLang="en-US" sz="1200" dirty="0" smtClean="0">
                <a:solidFill>
                  <a:schemeClr val="tx1"/>
                </a:solidFill>
              </a:rPr>
              <a:t>・未配置の市町村において、昨年度の調査では、令和２年度末時点で</a:t>
            </a:r>
            <a:r>
              <a:rPr kumimoji="1" lang="en-US" altLang="ja-JP" sz="1200" dirty="0" smtClean="0">
                <a:solidFill>
                  <a:schemeClr val="tx1"/>
                </a:solidFill>
              </a:rPr>
              <a:t>21</a:t>
            </a:r>
            <a:r>
              <a:rPr kumimoji="1" lang="ja-JP" altLang="en-US" sz="1200" dirty="0" smtClean="0">
                <a:solidFill>
                  <a:schemeClr val="tx1"/>
                </a:solidFill>
              </a:rPr>
              <a:t>市町が配置していると回答がありました。</a:t>
            </a:r>
            <a:endParaRPr kumimoji="1" lang="en-US" altLang="ja-JP" sz="1200" dirty="0" smtClean="0">
              <a:solidFill>
                <a:schemeClr val="tx1"/>
              </a:solidFill>
            </a:endParaRPr>
          </a:p>
          <a:p>
            <a:r>
              <a:rPr kumimoji="1" lang="ja-JP" altLang="en-US" sz="1200" dirty="0" smtClean="0">
                <a:solidFill>
                  <a:schemeClr val="tx1"/>
                </a:solidFill>
              </a:rPr>
              <a:t>　今年度の調査においては、「役割の明確化」は３市町村である。「管内の体制を考慮して有意義な配置する場所を</a:t>
            </a:r>
          </a:p>
          <a:p>
            <a:r>
              <a:rPr kumimoji="1" lang="ja-JP" altLang="en-US" sz="1200" dirty="0" smtClean="0">
                <a:solidFill>
                  <a:schemeClr val="tx1"/>
                </a:solidFill>
              </a:rPr>
              <a:t>　検討中。」等の配置に向けて、管内の課題を検討する回答がある一方で、「管内の医ケア児者の数事例</a:t>
            </a:r>
          </a:p>
          <a:p>
            <a:r>
              <a:rPr kumimoji="1" lang="ja-JP" altLang="en-US" sz="1200" dirty="0" smtClean="0">
                <a:solidFill>
                  <a:schemeClr val="tx1"/>
                </a:solidFill>
              </a:rPr>
              <a:t>　が少ない。」「人材が不足している。」との回答もありました。</a:t>
            </a:r>
            <a:endParaRPr kumimoji="1" lang="ja-JP" altLang="en-US" dirty="0"/>
          </a:p>
        </p:txBody>
      </p:sp>
      <p:sp>
        <p:nvSpPr>
          <p:cNvPr id="4" name="スライド番号プレースホルダー 3"/>
          <p:cNvSpPr>
            <a:spLocks noGrp="1"/>
          </p:cNvSpPr>
          <p:nvPr>
            <p:ph type="sldNum" sz="quarter" idx="10"/>
          </p:nvPr>
        </p:nvSpPr>
        <p:spPr/>
        <p:txBody>
          <a:bodyPr/>
          <a:lstStyle/>
          <a:p>
            <a:fld id="{6C32B33E-E2FE-4139-BF91-048DC699888F}" type="slidenum">
              <a:rPr kumimoji="1" lang="ja-JP" altLang="en-US" smtClean="0"/>
              <a:t>3</a:t>
            </a:fld>
            <a:endParaRPr kumimoji="1" lang="ja-JP" altLang="en-US"/>
          </a:p>
        </p:txBody>
      </p:sp>
    </p:spTree>
    <p:extLst>
      <p:ext uri="{BB962C8B-B14F-4D97-AF65-F5344CB8AC3E}">
        <p14:creationId xmlns:p14="http://schemas.microsoft.com/office/powerpoint/2010/main" val="3151643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smtClean="0">
                <a:solidFill>
                  <a:schemeClr val="tx1"/>
                </a:solidFill>
              </a:rPr>
              <a:t>配置場所に関する回答です。</a:t>
            </a:r>
            <a:endParaRPr kumimoji="1" lang="en-US" altLang="ja-JP" sz="1200" dirty="0" smtClean="0">
              <a:solidFill>
                <a:schemeClr val="tx1"/>
              </a:solidFill>
            </a:endParaRPr>
          </a:p>
          <a:p>
            <a:r>
              <a:rPr kumimoji="1" lang="ja-JP" altLang="en-US" sz="1200" dirty="0" smtClean="0">
                <a:solidFill>
                  <a:schemeClr val="tx1"/>
                </a:solidFill>
              </a:rPr>
              <a:t>・ここからは、大阪市、堺市を除く</a:t>
            </a:r>
            <a:r>
              <a:rPr kumimoji="1" lang="en-US" altLang="ja-JP" sz="1200" dirty="0" smtClean="0">
                <a:solidFill>
                  <a:schemeClr val="tx1"/>
                </a:solidFill>
              </a:rPr>
              <a:t>41</a:t>
            </a:r>
            <a:r>
              <a:rPr kumimoji="1" lang="ja-JP" altLang="en-US" sz="1200" dirty="0" smtClean="0">
                <a:solidFill>
                  <a:schemeClr val="tx1"/>
                </a:solidFill>
              </a:rPr>
              <a:t>市町村を母数としております。</a:t>
            </a:r>
            <a:endParaRPr kumimoji="1" lang="en-US" altLang="ja-JP" sz="1200" dirty="0" smtClean="0">
              <a:solidFill>
                <a:schemeClr val="tx1"/>
              </a:solidFill>
            </a:endParaRPr>
          </a:p>
          <a:p>
            <a:r>
              <a:rPr kumimoji="1" lang="ja-JP" altLang="en-US" sz="1200" dirty="0" smtClean="0">
                <a:solidFill>
                  <a:schemeClr val="tx1"/>
                </a:solidFill>
              </a:rPr>
              <a:t>　・令和３年度末時点で、配置のコーディネーターは、</a:t>
            </a:r>
            <a:r>
              <a:rPr kumimoji="1" lang="en-US" altLang="ja-JP" sz="1200" dirty="0" smtClean="0">
                <a:solidFill>
                  <a:schemeClr val="tx1"/>
                </a:solidFill>
              </a:rPr>
              <a:t>41</a:t>
            </a:r>
            <a:r>
              <a:rPr kumimoji="1" lang="ja-JP" altLang="en-US" sz="1200" dirty="0" smtClean="0">
                <a:solidFill>
                  <a:schemeClr val="tx1"/>
                </a:solidFill>
              </a:rPr>
              <a:t>市町村のうち、</a:t>
            </a:r>
            <a:r>
              <a:rPr kumimoji="1" lang="en-US" altLang="ja-JP" sz="1200" dirty="0" smtClean="0">
                <a:solidFill>
                  <a:schemeClr val="tx1"/>
                </a:solidFill>
              </a:rPr>
              <a:t>21</a:t>
            </a:r>
            <a:r>
              <a:rPr kumimoji="1" lang="ja-JP" altLang="en-US" sz="1200" dirty="0" smtClean="0">
                <a:solidFill>
                  <a:schemeClr val="tx1"/>
                </a:solidFill>
              </a:rPr>
              <a:t>市町</a:t>
            </a:r>
            <a:r>
              <a:rPr kumimoji="1" lang="en-US" altLang="ja-JP" sz="1200" dirty="0" smtClean="0">
                <a:solidFill>
                  <a:schemeClr val="tx1"/>
                </a:solidFill>
              </a:rPr>
              <a:t>34</a:t>
            </a:r>
            <a:r>
              <a:rPr kumimoji="1" lang="ja-JP" altLang="en-US" sz="1200" dirty="0" smtClean="0">
                <a:solidFill>
                  <a:schemeClr val="tx1"/>
                </a:solidFill>
              </a:rPr>
              <a:t>名となっています。</a:t>
            </a:r>
            <a:endParaRPr kumimoji="1" lang="en-US" altLang="ja-JP" sz="1200" dirty="0" smtClean="0">
              <a:solidFill>
                <a:schemeClr val="tx1"/>
              </a:solidFill>
            </a:endParaRPr>
          </a:p>
          <a:p>
            <a:endParaRPr kumimoji="1" lang="en-US" altLang="ja-JP" sz="1200" dirty="0" smtClean="0">
              <a:solidFill>
                <a:schemeClr val="tx1"/>
              </a:solidFill>
            </a:endParaRPr>
          </a:p>
          <a:p>
            <a:r>
              <a:rPr kumimoji="1" lang="ja-JP" altLang="en-US" sz="1200" dirty="0" smtClean="0">
                <a:solidFill>
                  <a:schemeClr val="tx1"/>
                </a:solidFill>
              </a:rPr>
              <a:t>・配置場所として、最も多いのは基幹相談支援センター、委託相談支援事業所であり、事業所数は昨年度より増加しています。</a:t>
            </a:r>
            <a:endParaRPr kumimoji="1" lang="en-US" altLang="ja-JP" sz="1200" dirty="0" smtClean="0">
              <a:solidFill>
                <a:schemeClr val="tx1"/>
              </a:solidFill>
            </a:endParaRPr>
          </a:p>
          <a:p>
            <a:r>
              <a:rPr kumimoji="1" lang="ja-JP" altLang="en-US" sz="1200" dirty="0" smtClean="0">
                <a:solidFill>
                  <a:schemeClr val="tx1"/>
                </a:solidFill>
              </a:rPr>
              <a:t>・１市にて複数名のコーディネーターを配置している場合の例では、</a:t>
            </a:r>
            <a:endParaRPr kumimoji="1" lang="en-US" altLang="ja-JP" sz="1200" dirty="0" smtClean="0">
              <a:solidFill>
                <a:schemeClr val="tx1"/>
              </a:solidFill>
            </a:endParaRPr>
          </a:p>
          <a:p>
            <a:r>
              <a:rPr kumimoji="1" lang="ja-JP" altLang="en-US" sz="1200" dirty="0" smtClean="0">
                <a:solidFill>
                  <a:schemeClr val="tx1"/>
                </a:solidFill>
              </a:rPr>
              <a:t>　基幹相談支援センターと委託相談支援事業所等　／　基幹相談支援センターと児童発達支援センター</a:t>
            </a:r>
            <a:endParaRPr kumimoji="1" lang="en-US" altLang="ja-JP" sz="1200" dirty="0" smtClean="0">
              <a:solidFill>
                <a:schemeClr val="tx1"/>
              </a:solidFill>
            </a:endParaRPr>
          </a:p>
          <a:p>
            <a:r>
              <a:rPr kumimoji="1" lang="ja-JP" altLang="en-US" sz="1200" dirty="0" smtClean="0">
                <a:solidFill>
                  <a:schemeClr val="tx1"/>
                </a:solidFill>
              </a:rPr>
              <a:t>　など、配置場所を分けている場合や、児童福祉担当課に２名配置するなど、</a:t>
            </a:r>
            <a:endParaRPr kumimoji="1" lang="en-US" altLang="ja-JP" sz="1200" dirty="0" smtClean="0">
              <a:solidFill>
                <a:schemeClr val="tx1"/>
              </a:solidFill>
            </a:endParaRPr>
          </a:p>
          <a:p>
            <a:r>
              <a:rPr kumimoji="1" lang="ja-JP" altLang="en-US" sz="1200" dirty="0" smtClean="0">
                <a:solidFill>
                  <a:schemeClr val="tx1"/>
                </a:solidFill>
              </a:rPr>
              <a:t>　１つの配置場所に複数名のコーディネーターを配置している場合がありました。</a:t>
            </a:r>
            <a:endParaRPr kumimoji="1" lang="en-US" altLang="ja-JP" sz="1200" dirty="0" smtClean="0">
              <a:solidFill>
                <a:schemeClr val="tx1"/>
              </a:solidFill>
            </a:endParaRPr>
          </a:p>
        </p:txBody>
      </p:sp>
      <p:sp>
        <p:nvSpPr>
          <p:cNvPr id="4" name="スライド番号プレースホルダー 3"/>
          <p:cNvSpPr>
            <a:spLocks noGrp="1"/>
          </p:cNvSpPr>
          <p:nvPr>
            <p:ph type="sldNum" sz="quarter" idx="10"/>
          </p:nvPr>
        </p:nvSpPr>
        <p:spPr/>
        <p:txBody>
          <a:bodyPr/>
          <a:lstStyle/>
          <a:p>
            <a:fld id="{6C32B33E-E2FE-4139-BF91-048DC699888F}" type="slidenum">
              <a:rPr kumimoji="1" lang="ja-JP" altLang="en-US" smtClean="0"/>
              <a:t>4</a:t>
            </a:fld>
            <a:endParaRPr kumimoji="1" lang="ja-JP" altLang="en-US"/>
          </a:p>
        </p:txBody>
      </p:sp>
    </p:spTree>
    <p:extLst>
      <p:ext uri="{BB962C8B-B14F-4D97-AF65-F5344CB8AC3E}">
        <p14:creationId xmlns:p14="http://schemas.microsoft.com/office/powerpoint/2010/main" val="1088724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smtClean="0">
                <a:solidFill>
                  <a:schemeClr val="tx1"/>
                </a:solidFill>
              </a:rPr>
              <a:t>配置職種です。</a:t>
            </a:r>
            <a:endParaRPr kumimoji="1" lang="en-US" altLang="ja-JP" sz="1200" dirty="0" smtClean="0">
              <a:solidFill>
                <a:schemeClr val="tx1"/>
              </a:solidFill>
            </a:endParaRPr>
          </a:p>
          <a:p>
            <a:r>
              <a:rPr kumimoji="1" lang="ja-JP" altLang="en-US" sz="1200" dirty="0" smtClean="0">
                <a:solidFill>
                  <a:schemeClr val="tx1"/>
                </a:solidFill>
              </a:rPr>
              <a:t>相談支援専門員が最も多く、次いで、社会福祉士との回答がありました。</a:t>
            </a:r>
            <a:endParaRPr kumimoji="1" lang="en-US" altLang="ja-JP" sz="1200" dirty="0" smtClean="0">
              <a:solidFill>
                <a:schemeClr val="tx1"/>
              </a:solidFill>
            </a:endParaRPr>
          </a:p>
          <a:p>
            <a:r>
              <a:rPr kumimoji="1" lang="ja-JP" altLang="en-US" sz="1200" dirty="0" smtClean="0">
                <a:solidFill>
                  <a:schemeClr val="tx1"/>
                </a:solidFill>
              </a:rPr>
              <a:t>相談支援専門員、社会福祉士、保育士を福祉関係として集計すると全体の</a:t>
            </a:r>
            <a:r>
              <a:rPr kumimoji="1" lang="en-US" altLang="ja-JP" sz="1200" dirty="0" smtClean="0">
                <a:solidFill>
                  <a:schemeClr val="tx1"/>
                </a:solidFill>
              </a:rPr>
              <a:t>58</a:t>
            </a:r>
            <a:r>
              <a:rPr kumimoji="1" lang="ja-JP" altLang="en-US" sz="1200" dirty="0" smtClean="0">
                <a:solidFill>
                  <a:schemeClr val="tx1"/>
                </a:solidFill>
              </a:rPr>
              <a:t>％となっています。</a:t>
            </a:r>
            <a:endParaRPr kumimoji="1" lang="en-US" altLang="ja-JP" sz="1200" dirty="0" smtClean="0">
              <a:solidFill>
                <a:schemeClr val="tx1"/>
              </a:solidFill>
            </a:endParaRPr>
          </a:p>
          <a:p>
            <a:endParaRPr kumimoji="1" lang="en-US" altLang="ja-JP" sz="1200" dirty="0" smtClean="0">
              <a:solidFill>
                <a:schemeClr val="tx1"/>
              </a:solidFill>
            </a:endParaRPr>
          </a:p>
          <a:p>
            <a:r>
              <a:rPr kumimoji="1" lang="ja-JP" altLang="en-US" sz="1200" dirty="0" smtClean="0">
                <a:solidFill>
                  <a:schemeClr val="tx1"/>
                </a:solidFill>
              </a:rPr>
              <a:t>・また、看護師、保健師の医療関係は８名で全体の</a:t>
            </a:r>
            <a:r>
              <a:rPr kumimoji="1" lang="en-US" altLang="ja-JP" sz="1200" dirty="0" smtClean="0">
                <a:solidFill>
                  <a:schemeClr val="tx1"/>
                </a:solidFill>
              </a:rPr>
              <a:t>24%</a:t>
            </a:r>
            <a:r>
              <a:rPr kumimoji="1" lang="ja-JP" altLang="en-US" sz="1200" dirty="0" smtClean="0">
                <a:solidFill>
                  <a:schemeClr val="tx1"/>
                </a:solidFill>
              </a:rPr>
              <a:t>となっています。</a:t>
            </a:r>
            <a:endParaRPr kumimoji="1" lang="en-US" altLang="ja-JP" sz="1200" dirty="0" smtClean="0">
              <a:solidFill>
                <a:schemeClr val="tx1"/>
              </a:solidFill>
            </a:endParaRPr>
          </a:p>
          <a:p>
            <a:r>
              <a:rPr kumimoji="1" lang="ja-JP" altLang="en-US" sz="1200" dirty="0" smtClean="0">
                <a:solidFill>
                  <a:schemeClr val="tx1"/>
                </a:solidFill>
              </a:rPr>
              <a:t>　医療関係の研修修了及び、配置が昨年度より伸びてきています。</a:t>
            </a:r>
            <a:endParaRPr kumimoji="1" lang="en-US" altLang="ja-JP" sz="1200" dirty="0" smtClean="0">
              <a:solidFill>
                <a:schemeClr val="tx1"/>
              </a:solidFill>
            </a:endParaRPr>
          </a:p>
          <a:p>
            <a:endParaRPr kumimoji="1" lang="en-US" altLang="ja-JP" sz="1200" dirty="0" smtClean="0">
              <a:solidFill>
                <a:schemeClr val="tx1"/>
              </a:solidFill>
            </a:endParaRPr>
          </a:p>
          <a:p>
            <a:r>
              <a:rPr kumimoji="1" lang="ja-JP" altLang="en-US" sz="1200" dirty="0" smtClean="0">
                <a:solidFill>
                  <a:schemeClr val="tx1"/>
                </a:solidFill>
              </a:rPr>
              <a:t>ただし、今回調査では、主な配置職種を単一で回答を得て集約しております。</a:t>
            </a:r>
            <a:endParaRPr kumimoji="1" lang="en-US" altLang="ja-JP" sz="1200" dirty="0" smtClean="0">
              <a:solidFill>
                <a:schemeClr val="tx1"/>
              </a:solidFill>
            </a:endParaRPr>
          </a:p>
          <a:p>
            <a:r>
              <a:rPr kumimoji="1" lang="ja-JP" altLang="en-US" sz="1200" dirty="0" smtClean="0">
                <a:solidFill>
                  <a:schemeClr val="tx1"/>
                </a:solidFill>
              </a:rPr>
              <a:t>実際には、看護師の資格を持っており、相談支援従事者研修を修了し、相談支援専門員として勤務しているという場合もあります。</a:t>
            </a:r>
            <a:endParaRPr kumimoji="1" lang="en-US" altLang="ja-JP" sz="1200" dirty="0" smtClean="0">
              <a:solidFill>
                <a:schemeClr val="tx1"/>
              </a:solidFill>
            </a:endParaRPr>
          </a:p>
          <a:p>
            <a:r>
              <a:rPr kumimoji="1" lang="ja-JP" altLang="en-US" sz="1200" dirty="0" smtClean="0">
                <a:solidFill>
                  <a:schemeClr val="tx1"/>
                </a:solidFill>
              </a:rPr>
              <a:t>・今後、配置を予定している職種について、全市町村回答結果は、スライドの表に記載のとおりです。</a:t>
            </a:r>
            <a:endParaRPr kumimoji="1" lang="en-US" altLang="ja-JP" sz="1200" dirty="0" smtClean="0">
              <a:solidFill>
                <a:schemeClr val="tx1"/>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6C32B33E-E2FE-4139-BF91-048DC699888F}" type="slidenum">
              <a:rPr kumimoji="1" lang="ja-JP" altLang="en-US" smtClean="0"/>
              <a:t>5</a:t>
            </a:fld>
            <a:endParaRPr kumimoji="1" lang="ja-JP" altLang="en-US"/>
          </a:p>
        </p:txBody>
      </p:sp>
    </p:spTree>
    <p:extLst>
      <p:ext uri="{BB962C8B-B14F-4D97-AF65-F5344CB8AC3E}">
        <p14:creationId xmlns:p14="http://schemas.microsoft.com/office/powerpoint/2010/main" val="2753557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smtClean="0">
                <a:solidFill>
                  <a:schemeClr val="tx1"/>
                </a:solidFill>
              </a:rPr>
              <a:t>その他の活動としての回答内容では、</a:t>
            </a:r>
            <a:endParaRPr kumimoji="1" lang="en-US" altLang="ja-JP" sz="1200" dirty="0" smtClean="0">
              <a:solidFill>
                <a:schemeClr val="tx1"/>
              </a:solidFill>
            </a:endParaRPr>
          </a:p>
          <a:p>
            <a:r>
              <a:rPr kumimoji="1" lang="ja-JP" altLang="en-US" sz="1200" dirty="0" smtClean="0">
                <a:solidFill>
                  <a:schemeClr val="tx1"/>
                </a:solidFill>
              </a:rPr>
              <a:t>・医療的ケア児等コーディネーターとの関係機関向けにコーディネーター説明会を行った。</a:t>
            </a:r>
            <a:endParaRPr kumimoji="1" lang="en-US" altLang="ja-JP" sz="1200" dirty="0" smtClean="0">
              <a:solidFill>
                <a:schemeClr val="tx1"/>
              </a:solidFill>
            </a:endParaRPr>
          </a:p>
          <a:p>
            <a:r>
              <a:rPr kumimoji="1" lang="ja-JP" altLang="en-US" sz="1200" dirty="0" smtClean="0">
                <a:solidFill>
                  <a:schemeClr val="tx1"/>
                </a:solidFill>
              </a:rPr>
              <a:t>・市内の実態調査を目的に、当事者の家庭にヒアリングを行った。</a:t>
            </a:r>
            <a:endParaRPr kumimoji="1" lang="en-US" altLang="ja-JP" sz="1200" dirty="0" smtClean="0">
              <a:solidFill>
                <a:schemeClr val="tx1"/>
              </a:solidFill>
            </a:endParaRPr>
          </a:p>
          <a:p>
            <a:r>
              <a:rPr kumimoji="1" lang="ja-JP" altLang="en-US" sz="1200" dirty="0" smtClean="0">
                <a:solidFill>
                  <a:schemeClr val="tx1"/>
                </a:solidFill>
              </a:rPr>
              <a:t>・ケース支援以外に関係者との連絡調整を行っている。</a:t>
            </a:r>
            <a:endParaRPr kumimoji="1" lang="en-US" altLang="ja-JP" sz="1200" dirty="0" smtClean="0">
              <a:solidFill>
                <a:schemeClr val="tx1"/>
              </a:solidFill>
            </a:endParaRPr>
          </a:p>
          <a:p>
            <a:r>
              <a:rPr kumimoji="1" lang="ja-JP" altLang="en-US" sz="1200" dirty="0" smtClean="0">
                <a:solidFill>
                  <a:schemeClr val="tx1"/>
                </a:solidFill>
              </a:rPr>
              <a:t>等がありました。</a:t>
            </a:r>
            <a:endParaRPr kumimoji="1" lang="en-US" altLang="ja-JP" sz="1200" dirty="0" smtClean="0">
              <a:solidFill>
                <a:schemeClr val="tx1"/>
              </a:solidFill>
            </a:endParaRPr>
          </a:p>
          <a:p>
            <a:r>
              <a:rPr kumimoji="1" lang="ja-JP" altLang="en-US" sz="1200" dirty="0" smtClean="0">
                <a:solidFill>
                  <a:schemeClr val="tx1"/>
                </a:solidFill>
              </a:rPr>
              <a:t>直接支援のみならず、医ケア児者支援のネットワークづくりや資源開発に向けた動きが始まっていることがうかがえます。</a:t>
            </a:r>
            <a:endParaRPr kumimoji="1" lang="en-US" altLang="ja-JP" sz="1200" dirty="0" smtClean="0">
              <a:solidFill>
                <a:schemeClr val="tx1"/>
              </a:solidFill>
            </a:endParaRP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C32B33E-E2FE-4139-BF91-048DC699888F}" type="slidenum">
              <a:rPr kumimoji="1" lang="ja-JP" altLang="en-US" smtClean="0"/>
              <a:t>6</a:t>
            </a:fld>
            <a:endParaRPr kumimoji="1" lang="ja-JP" altLang="en-US"/>
          </a:p>
        </p:txBody>
      </p:sp>
    </p:spTree>
    <p:extLst>
      <p:ext uri="{BB962C8B-B14F-4D97-AF65-F5344CB8AC3E}">
        <p14:creationId xmlns:p14="http://schemas.microsoft.com/office/powerpoint/2010/main" val="3911141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smtClean="0">
                <a:solidFill>
                  <a:schemeClr val="tx1"/>
                </a:solidFill>
              </a:rPr>
              <a:t>・配置されているコーディネーター</a:t>
            </a:r>
            <a:r>
              <a:rPr kumimoji="1" lang="en-US" altLang="ja-JP" sz="1200" dirty="0" smtClean="0">
                <a:solidFill>
                  <a:schemeClr val="tx1"/>
                </a:solidFill>
              </a:rPr>
              <a:t>34</a:t>
            </a:r>
            <a:r>
              <a:rPr kumimoji="1" lang="ja-JP" altLang="en-US" sz="1200" dirty="0" smtClean="0">
                <a:solidFill>
                  <a:schemeClr val="tx1"/>
                </a:solidFill>
              </a:rPr>
              <a:t>名の活動の内訳はスライド６のとおりです。</a:t>
            </a:r>
            <a:endParaRPr kumimoji="1" lang="en-US" altLang="ja-JP" sz="1200" dirty="0" smtClean="0">
              <a:solidFill>
                <a:schemeClr val="tx1"/>
              </a:solidFill>
            </a:endParaRPr>
          </a:p>
          <a:p>
            <a:endParaRPr kumimoji="1" lang="en-US" altLang="ja-JP" sz="1200" dirty="0" smtClean="0">
              <a:solidFill>
                <a:schemeClr val="tx1"/>
              </a:solidFill>
            </a:endParaRPr>
          </a:p>
          <a:p>
            <a:r>
              <a:rPr kumimoji="1" lang="ja-JP" altLang="en-US" sz="1200" dirty="0" smtClean="0">
                <a:solidFill>
                  <a:schemeClr val="tx1"/>
                </a:solidFill>
              </a:rPr>
              <a:t>・最も多い協議の場へは</a:t>
            </a:r>
            <a:r>
              <a:rPr kumimoji="1" lang="en-US" altLang="ja-JP" sz="1200" dirty="0" smtClean="0">
                <a:solidFill>
                  <a:schemeClr val="tx1"/>
                </a:solidFill>
              </a:rPr>
              <a:t>76</a:t>
            </a:r>
            <a:r>
              <a:rPr kumimoji="1" lang="ja-JP" altLang="en-US" sz="1200" dirty="0" smtClean="0">
                <a:solidFill>
                  <a:schemeClr val="tx1"/>
                </a:solidFill>
              </a:rPr>
              <a:t>％の方が参加しています。その他の会議体にのみ参加しているという場合もあり、まずは、検討の場に参加することで、活動を始めていただいているという状況がうかがえます。</a:t>
            </a:r>
            <a:endParaRPr kumimoji="1" lang="en-US" altLang="ja-JP" sz="1200" dirty="0" smtClean="0">
              <a:solidFill>
                <a:schemeClr val="tx1"/>
              </a:solidFill>
            </a:endParaRPr>
          </a:p>
          <a:p>
            <a:endParaRPr kumimoji="1" lang="en-US" altLang="ja-JP" sz="1200" dirty="0" smtClean="0">
              <a:solidFill>
                <a:schemeClr val="tx1"/>
              </a:solidFill>
            </a:endParaRPr>
          </a:p>
          <a:p>
            <a:r>
              <a:rPr kumimoji="1" lang="ja-JP" altLang="en-US" sz="1200" dirty="0" smtClean="0">
                <a:solidFill>
                  <a:schemeClr val="tx1"/>
                </a:solidFill>
              </a:rPr>
              <a:t>・直接支援や</a:t>
            </a:r>
            <a:r>
              <a:rPr kumimoji="1" lang="en-US" altLang="ja-JP" sz="1200" dirty="0" smtClean="0">
                <a:solidFill>
                  <a:schemeClr val="tx1"/>
                </a:solidFill>
              </a:rPr>
              <a:t>SV</a:t>
            </a:r>
            <a:r>
              <a:rPr kumimoji="1" lang="ja-JP" altLang="en-US" sz="1200" dirty="0" smtClean="0">
                <a:solidFill>
                  <a:schemeClr val="tx1"/>
                </a:solidFill>
              </a:rPr>
              <a:t>のいずれか、またはその両方に取り組んでいるコーディネーターは</a:t>
            </a:r>
            <a:r>
              <a:rPr kumimoji="1" lang="en-US" altLang="ja-JP" sz="1200" dirty="0" smtClean="0">
                <a:solidFill>
                  <a:schemeClr val="tx1"/>
                </a:solidFill>
              </a:rPr>
              <a:t>16</a:t>
            </a:r>
            <a:r>
              <a:rPr kumimoji="1" lang="ja-JP" altLang="en-US" sz="1200" dirty="0" smtClean="0">
                <a:solidFill>
                  <a:schemeClr val="tx1"/>
                </a:solidFill>
              </a:rPr>
              <a:t>人となっています。うち、</a:t>
            </a:r>
            <a:r>
              <a:rPr kumimoji="1" lang="en-US" altLang="ja-JP" sz="1200" dirty="0" smtClean="0">
                <a:solidFill>
                  <a:schemeClr val="tx1"/>
                </a:solidFill>
              </a:rPr>
              <a:t>R3</a:t>
            </a:r>
            <a:r>
              <a:rPr kumimoji="1" lang="ja-JP" altLang="en-US" sz="1200" dirty="0" smtClean="0">
                <a:solidFill>
                  <a:schemeClr val="tx1"/>
                </a:solidFill>
              </a:rPr>
              <a:t>年度に研修を修了した１名を除いては直接支援や</a:t>
            </a:r>
            <a:r>
              <a:rPr kumimoji="1" lang="en-US" altLang="ja-JP" sz="1200" dirty="0" smtClean="0">
                <a:solidFill>
                  <a:schemeClr val="tx1"/>
                </a:solidFill>
              </a:rPr>
              <a:t>SV</a:t>
            </a:r>
            <a:r>
              <a:rPr kumimoji="1" lang="ja-JP" altLang="en-US" sz="1200" dirty="0" smtClean="0">
                <a:solidFill>
                  <a:schemeClr val="tx1"/>
                </a:solidFill>
              </a:rPr>
              <a:t>といった活動を行うとともに、協議の場、その他会議のいずれかに参加しており、直接的な支援やケースワークを行う小さなケアマネジメント、そうした課題等から地域課題等を検討する大きなケアマネジメントについて、取組みのきっかけとなっています。</a:t>
            </a:r>
            <a:endParaRPr kumimoji="1" lang="en-US" altLang="ja-JP" sz="1200" dirty="0" smtClean="0">
              <a:solidFill>
                <a:schemeClr val="tx1"/>
              </a:solidFill>
            </a:endParaRPr>
          </a:p>
          <a:p>
            <a:endParaRPr kumimoji="1" lang="en-US" altLang="ja-JP" sz="1200" dirty="0" smtClean="0">
              <a:solidFill>
                <a:schemeClr val="tx1"/>
              </a:solidFill>
            </a:endParaRPr>
          </a:p>
          <a:p>
            <a:r>
              <a:rPr kumimoji="1" lang="ja-JP" altLang="en-US" sz="1200" dirty="0" smtClean="0">
                <a:solidFill>
                  <a:schemeClr val="tx1"/>
                </a:solidFill>
              </a:rPr>
              <a:t>医療的ケア児等コーディネーターとして配置される以前から、直接、医ケア児支援に携わっていた、基幹相談支援センターで医ケア児ケースを担当、あるいは</a:t>
            </a:r>
            <a:r>
              <a:rPr kumimoji="1" lang="en-US" altLang="ja-JP" sz="1200" dirty="0" smtClean="0">
                <a:solidFill>
                  <a:schemeClr val="tx1"/>
                </a:solidFill>
              </a:rPr>
              <a:t>SV</a:t>
            </a:r>
            <a:r>
              <a:rPr kumimoji="1" lang="ja-JP" altLang="en-US" sz="1200" dirty="0" smtClean="0">
                <a:solidFill>
                  <a:schemeClr val="tx1"/>
                </a:solidFill>
              </a:rPr>
              <a:t>を行っていたという方もいらっしゃいますので、こうした方々の活動等を他の新たに配置されたコーディネーターの方々とも共有していければ望ましいと思います。</a:t>
            </a:r>
            <a:endParaRPr kumimoji="1" lang="en-US" altLang="ja-JP" sz="1200" dirty="0" smtClean="0">
              <a:solidFill>
                <a:schemeClr val="tx1"/>
              </a:solidFill>
            </a:endParaRPr>
          </a:p>
          <a:p>
            <a:endParaRPr kumimoji="1" lang="en-US" altLang="ja-JP" sz="1200" dirty="0" smtClean="0">
              <a:solidFill>
                <a:schemeClr val="tx1"/>
              </a:solidFill>
            </a:endParaRPr>
          </a:p>
          <a:p>
            <a:r>
              <a:rPr kumimoji="1" lang="ja-JP" altLang="en-US" dirty="0" smtClean="0"/>
              <a:t>コーディネーターとして、協議の場に参加しながら、直接支援等に携わる方の一例をご紹介しています。</a:t>
            </a:r>
            <a:endParaRPr kumimoji="1" lang="en-US" altLang="ja-JP" dirty="0" smtClean="0"/>
          </a:p>
          <a:p>
            <a:r>
              <a:rPr kumimoji="1" lang="ja-JP" altLang="en-US" sz="1200" dirty="0" smtClean="0">
                <a:solidFill>
                  <a:schemeClr val="tx1"/>
                </a:solidFill>
              </a:rPr>
              <a:t>また、このほかに、教育の領域にコーディネーターを配置、学校への</a:t>
            </a:r>
            <a:r>
              <a:rPr kumimoji="1" lang="en-US" altLang="ja-JP" sz="1200" dirty="0" smtClean="0">
                <a:solidFill>
                  <a:schemeClr val="tx1"/>
                </a:solidFill>
              </a:rPr>
              <a:t>SV</a:t>
            </a:r>
            <a:r>
              <a:rPr kumimoji="1" lang="ja-JP" altLang="en-US" sz="1200" dirty="0" smtClean="0">
                <a:solidFill>
                  <a:schemeClr val="tx1"/>
                </a:solidFill>
              </a:rPr>
              <a:t>を検討しているという方もいらっしゃいました。</a:t>
            </a:r>
            <a:endParaRPr kumimoji="1" lang="en-US" altLang="ja-JP" sz="1200" dirty="0" smtClean="0">
              <a:solidFill>
                <a:schemeClr val="tx1"/>
              </a:solidFill>
            </a:endParaRPr>
          </a:p>
          <a:p>
            <a:r>
              <a:rPr kumimoji="1" lang="ja-JP" altLang="en-US" sz="1200" dirty="0" smtClean="0">
                <a:solidFill>
                  <a:schemeClr val="tx1"/>
                </a:solidFill>
              </a:rPr>
              <a:t>今後、各市町村の強みや課題を踏まえながら、コーディネーター配置が進むよう、研修の運営や情報交換等の機会を検討していきたいと思います。</a:t>
            </a:r>
            <a:endParaRPr kumimoji="1" lang="en-US" altLang="ja-JP" sz="1200" dirty="0" smtClean="0">
              <a:solidFill>
                <a:schemeClr val="tx1"/>
              </a:solidFill>
            </a:endParaRPr>
          </a:p>
          <a:p>
            <a:endParaRPr kumimoji="1" lang="en-US" altLang="ja-JP" sz="1200" dirty="0" smtClean="0">
              <a:solidFill>
                <a:schemeClr val="tx1"/>
              </a:solidFill>
            </a:endParaRPr>
          </a:p>
          <a:p>
            <a:endParaRPr kumimoji="1" lang="en-US" altLang="ja-JP" sz="1200" dirty="0" smtClean="0">
              <a:solidFill>
                <a:schemeClr val="tx1"/>
              </a:solidFill>
            </a:endParaRP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C32B33E-E2FE-4139-BF91-048DC699888F}" type="slidenum">
              <a:rPr kumimoji="1" lang="ja-JP" altLang="en-US" smtClean="0"/>
              <a:t>7</a:t>
            </a:fld>
            <a:endParaRPr kumimoji="1" lang="ja-JP" altLang="en-US"/>
          </a:p>
        </p:txBody>
      </p:sp>
    </p:spTree>
    <p:extLst>
      <p:ext uri="{BB962C8B-B14F-4D97-AF65-F5344CB8AC3E}">
        <p14:creationId xmlns:p14="http://schemas.microsoft.com/office/powerpoint/2010/main" val="1501279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smtClean="0">
                <a:solidFill>
                  <a:schemeClr val="tx1"/>
                </a:solidFill>
              </a:rPr>
              <a:t>今後の展望ですが、</a:t>
            </a:r>
            <a:endParaRPr kumimoji="1" lang="en-US" altLang="ja-JP" sz="1200" dirty="0" smtClean="0">
              <a:solidFill>
                <a:schemeClr val="tx1"/>
              </a:solidFill>
            </a:endParaRPr>
          </a:p>
          <a:p>
            <a:r>
              <a:rPr kumimoji="1" lang="ja-JP" altLang="en-US" sz="1200" dirty="0" smtClean="0">
                <a:solidFill>
                  <a:schemeClr val="tx1"/>
                </a:solidFill>
              </a:rPr>
              <a:t>・令和４年度に配置完了すると回答したのは</a:t>
            </a:r>
            <a:r>
              <a:rPr kumimoji="1" lang="en-US" altLang="ja-JP" sz="1200" dirty="0" smtClean="0">
                <a:solidFill>
                  <a:schemeClr val="tx1"/>
                </a:solidFill>
              </a:rPr>
              <a:t>33</a:t>
            </a:r>
            <a:r>
              <a:rPr kumimoji="1" lang="ja-JP" altLang="en-US" sz="1200" dirty="0" smtClean="0">
                <a:solidFill>
                  <a:schemeClr val="tx1"/>
                </a:solidFill>
              </a:rPr>
              <a:t>市町村で、内訳はグラフに記載のとおりです。</a:t>
            </a:r>
            <a:endParaRPr kumimoji="1" lang="en-US" altLang="ja-JP" sz="1200" dirty="0" smtClean="0">
              <a:solidFill>
                <a:schemeClr val="tx1"/>
              </a:solidFill>
            </a:endParaRPr>
          </a:p>
          <a:p>
            <a:r>
              <a:rPr kumimoji="1" lang="ja-JP" altLang="en-US" sz="1200" dirty="0" smtClean="0">
                <a:solidFill>
                  <a:schemeClr val="tx1"/>
                </a:solidFill>
              </a:rPr>
              <a:t>・一方で、８市町は令和４年度においても配置予定がないと回答しています。</a:t>
            </a:r>
            <a:endParaRPr kumimoji="1" lang="en-US" altLang="ja-JP" sz="1200" dirty="0" smtClean="0">
              <a:solidFill>
                <a:schemeClr val="tx1"/>
              </a:solidFill>
            </a:endParaRPr>
          </a:p>
          <a:p>
            <a:r>
              <a:rPr kumimoji="1" lang="ja-JP" altLang="en-US" sz="1200" dirty="0" smtClean="0">
                <a:solidFill>
                  <a:schemeClr val="tx1"/>
                </a:solidFill>
              </a:rPr>
              <a:t>　令和３年度までに研修修了者がおらず配置も予定していないという場合については、今後の研修受講等の意向について確認する等、課題整理に取り組む必要があると考えています。</a:t>
            </a:r>
            <a:endParaRPr kumimoji="1" lang="en-US" altLang="ja-JP" sz="1200" dirty="0" smtClean="0">
              <a:solidFill>
                <a:schemeClr val="tx1"/>
              </a:solidFill>
            </a:endParaRPr>
          </a:p>
          <a:p>
            <a:endParaRPr kumimoji="1" lang="en-US" altLang="ja-JP" sz="1200" dirty="0" smtClean="0">
              <a:solidFill>
                <a:schemeClr val="tx1"/>
              </a:solidFill>
            </a:endParaRPr>
          </a:p>
          <a:p>
            <a:r>
              <a:rPr kumimoji="1" lang="ja-JP" altLang="en-US" sz="1200" dirty="0" smtClean="0">
                <a:solidFill>
                  <a:schemeClr val="tx1"/>
                </a:solidFill>
              </a:rPr>
              <a:t>・令和４年度以降の医療的ケア児等コーディネーター養成研修の受講について</a:t>
            </a:r>
            <a:r>
              <a:rPr kumimoji="1" lang="en-US" altLang="ja-JP" sz="1200" dirty="0" smtClean="0">
                <a:solidFill>
                  <a:schemeClr val="tx1"/>
                </a:solidFill>
              </a:rPr>
              <a:t>29</a:t>
            </a:r>
            <a:r>
              <a:rPr kumimoji="1" lang="ja-JP" altLang="en-US" sz="1200" dirty="0" smtClean="0">
                <a:solidFill>
                  <a:schemeClr val="tx1"/>
                </a:solidFill>
              </a:rPr>
              <a:t>市町が受講希望と回答しており、</a:t>
            </a:r>
            <a:endParaRPr kumimoji="1" lang="en-US" altLang="ja-JP" sz="1200" dirty="0" smtClean="0">
              <a:solidFill>
                <a:schemeClr val="tx1"/>
              </a:solidFill>
            </a:endParaRPr>
          </a:p>
          <a:p>
            <a:r>
              <a:rPr kumimoji="1" lang="ja-JP" altLang="en-US" sz="1200" dirty="0" smtClean="0">
                <a:solidFill>
                  <a:schemeClr val="tx1"/>
                </a:solidFill>
              </a:rPr>
              <a:t>　引き続き、医療的ケア児等コーディネーターの養成を行っていく必要があると考えています。</a:t>
            </a:r>
            <a:endParaRPr kumimoji="1" lang="en-US" altLang="ja-JP" sz="1200" dirty="0" smtClean="0">
              <a:solidFill>
                <a:schemeClr val="tx1"/>
              </a:solidFill>
            </a:endParaRPr>
          </a:p>
          <a:p>
            <a:r>
              <a:rPr kumimoji="1" lang="ja-JP" altLang="en-US" sz="1200" dirty="0" smtClean="0">
                <a:solidFill>
                  <a:schemeClr val="tx1"/>
                </a:solidFill>
              </a:rPr>
              <a:t>　また、今後の配置職種を参考に多様な職種に対応できる研修構築が必要となっています。</a:t>
            </a:r>
            <a:endParaRPr kumimoji="1" lang="en-US" altLang="ja-JP" sz="1200" dirty="0" smtClean="0">
              <a:solidFill>
                <a:schemeClr val="tx1"/>
              </a:solidFill>
            </a:endParaRPr>
          </a:p>
          <a:p>
            <a:endParaRPr kumimoji="1" lang="en-US" altLang="ja-JP" sz="1200" dirty="0" smtClean="0">
              <a:solidFill>
                <a:schemeClr val="tx1"/>
              </a:solidFill>
            </a:endParaRPr>
          </a:p>
          <a:p>
            <a:r>
              <a:rPr kumimoji="1" lang="ja-JP" altLang="en-US" sz="1200" dirty="0" smtClean="0">
                <a:solidFill>
                  <a:schemeClr val="tx1"/>
                </a:solidFill>
              </a:rPr>
              <a:t>・加えて、異動等に対応できる継続した養成が必要との要望があり、今後の研修体制を検討する必要があると考えています。</a:t>
            </a:r>
            <a:endParaRPr kumimoji="1" lang="en-US" altLang="ja-JP" sz="1200" dirty="0" smtClean="0">
              <a:solidFill>
                <a:schemeClr val="tx1"/>
              </a:solidFill>
            </a:endParaRP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6C32B33E-E2FE-4139-BF91-048DC699888F}" type="slidenum">
              <a:rPr kumimoji="1" lang="ja-JP" altLang="en-US" smtClean="0"/>
              <a:t>8</a:t>
            </a:fld>
            <a:endParaRPr kumimoji="1" lang="ja-JP" altLang="en-US"/>
          </a:p>
        </p:txBody>
      </p:sp>
    </p:spTree>
    <p:extLst>
      <p:ext uri="{BB962C8B-B14F-4D97-AF65-F5344CB8AC3E}">
        <p14:creationId xmlns:p14="http://schemas.microsoft.com/office/powerpoint/2010/main" val="1680541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大阪府では、令和４年２月</a:t>
            </a:r>
            <a:r>
              <a:rPr kumimoji="1" lang="en-US" altLang="ja-JP" dirty="0" smtClean="0"/>
              <a:t>17</a:t>
            </a:r>
            <a:r>
              <a:rPr kumimoji="1" lang="ja-JP" altLang="en-US" dirty="0" smtClean="0"/>
              <a:t>日に大阪府のコーディネーター研修修了者を対象に、情報連絡会を実施しました。</a:t>
            </a:r>
            <a:endParaRPr kumimoji="1" lang="en-US" altLang="ja-JP" dirty="0" smtClean="0"/>
          </a:p>
          <a:p>
            <a:r>
              <a:rPr kumimoji="1" lang="ja-JP" altLang="en-US" dirty="0" smtClean="0"/>
              <a:t>コーディネーターの活動調査結果からも情報交換に関する意見がありましたが、</a:t>
            </a:r>
          </a:p>
          <a:p>
            <a:r>
              <a:rPr kumimoji="1" lang="ja-JP" altLang="en-US" dirty="0" smtClean="0"/>
              <a:t>この会の目的は、</a:t>
            </a:r>
            <a:endParaRPr kumimoji="1" lang="en-US" altLang="ja-JP" dirty="0" smtClean="0"/>
          </a:p>
          <a:p>
            <a:r>
              <a:rPr kumimoji="1" lang="ja-JP" altLang="en-US" sz="1200" dirty="0" smtClean="0">
                <a:solidFill>
                  <a:schemeClr val="tx1"/>
                </a:solidFill>
              </a:rPr>
              <a:t>　・</a:t>
            </a:r>
            <a:r>
              <a:rPr lang="ja-JP" altLang="ja-JP" sz="1200" dirty="0" smtClean="0">
                <a:solidFill>
                  <a:schemeClr val="tx1"/>
                </a:solidFill>
              </a:rPr>
              <a:t>研修修了者が活動の情報交換を行うことにより府内市町村の医療的ケア児支援、コーディネーター活動の動向を共有する。</a:t>
            </a:r>
            <a:endParaRPr lang="en-US" altLang="ja-JP" sz="1200" dirty="0" smtClean="0">
              <a:solidFill>
                <a:schemeClr val="tx1"/>
              </a:solidFill>
            </a:endParaRPr>
          </a:p>
          <a:p>
            <a:r>
              <a:rPr lang="ja-JP" altLang="en-US" sz="1200" dirty="0" smtClean="0">
                <a:solidFill>
                  <a:schemeClr val="tx1"/>
                </a:solidFill>
              </a:rPr>
              <a:t>　・</a:t>
            </a:r>
            <a:r>
              <a:rPr lang="ja-JP" altLang="ja-JP" sz="1200" dirty="0" smtClean="0">
                <a:solidFill>
                  <a:schemeClr val="tx1"/>
                </a:solidFill>
              </a:rPr>
              <a:t>同研修のフォローアップとして、研修時に作成した目標から、各市町村での活動における現状と課題、今後の取組みについて整理する</a:t>
            </a:r>
            <a:endParaRPr lang="en-US" altLang="ja-JP" sz="1200" dirty="0" smtClean="0">
              <a:solidFill>
                <a:schemeClr val="tx1"/>
              </a:solidFill>
            </a:endParaRPr>
          </a:p>
          <a:p>
            <a:r>
              <a:rPr lang="ja-JP" altLang="en-US" sz="1200" dirty="0" smtClean="0">
                <a:solidFill>
                  <a:schemeClr val="tx1"/>
                </a:solidFill>
              </a:rPr>
              <a:t>ことです。</a:t>
            </a:r>
            <a:endParaRPr lang="en-US" altLang="ja-JP" sz="1200" dirty="0" smtClean="0">
              <a:solidFill>
                <a:schemeClr val="tx1"/>
              </a:solidFill>
            </a:endParaRPr>
          </a:p>
          <a:p>
            <a:r>
              <a:rPr lang="ja-JP" altLang="en-US" sz="1200" dirty="0" smtClean="0">
                <a:solidFill>
                  <a:schemeClr val="tx1"/>
                </a:solidFill>
              </a:rPr>
              <a:t>また、</a:t>
            </a:r>
            <a:r>
              <a:rPr lang="ja-JP" altLang="ja-JP" sz="1200" dirty="0" smtClean="0">
                <a:solidFill>
                  <a:schemeClr val="tx1"/>
                </a:solidFill>
              </a:rPr>
              <a:t>研修受講年度は市町村によってばらつきがあることや、進度が異なる市町村の情報を広く集約すること</a:t>
            </a:r>
            <a:r>
              <a:rPr lang="ja-JP" altLang="en-US" sz="1200" dirty="0" smtClean="0">
                <a:solidFill>
                  <a:schemeClr val="tx1"/>
                </a:solidFill>
              </a:rPr>
              <a:t>も含めています。</a:t>
            </a:r>
            <a:endParaRPr lang="en-US" altLang="ja-JP" sz="1200" dirty="0" smtClean="0">
              <a:solidFill>
                <a:schemeClr val="tx1"/>
              </a:solidFill>
            </a:endParaRPr>
          </a:p>
          <a:p>
            <a:r>
              <a:rPr lang="ja-JP" altLang="ja-JP" sz="1200" dirty="0" smtClean="0">
                <a:solidFill>
                  <a:schemeClr val="tx1"/>
                </a:solidFill>
              </a:rPr>
              <a:t>情報連絡会の概要を後日、市町村医療的ケア児等支援担当課に情報提供することで、市町村が主体的に課題検討を行えるよう</a:t>
            </a:r>
            <a:r>
              <a:rPr lang="ja-JP" altLang="en-US" sz="1200" dirty="0" smtClean="0">
                <a:solidFill>
                  <a:schemeClr val="tx1"/>
                </a:solidFill>
              </a:rPr>
              <a:t>支援するように考えています。</a:t>
            </a:r>
            <a:endParaRPr lang="en-US" altLang="ja-JP" sz="1200" dirty="0" smtClean="0">
              <a:solidFill>
                <a:schemeClr val="tx1"/>
              </a:solidFill>
            </a:endParaRPr>
          </a:p>
          <a:p>
            <a:endParaRPr kumimoji="1" lang="en-US" altLang="ja-JP" sz="1200" dirty="0" smtClean="0">
              <a:solidFill>
                <a:schemeClr val="tx1"/>
              </a:solidFill>
            </a:endParaRPr>
          </a:p>
          <a:p>
            <a:r>
              <a:rPr kumimoji="1" lang="ja-JP" altLang="en-US" sz="1200" dirty="0" smtClean="0">
                <a:solidFill>
                  <a:schemeClr val="tx1"/>
                </a:solidFill>
              </a:rPr>
              <a:t>オミクロン株の拡大等に伴い、Ｚｏｏｍでの実施とし、また、当日事業所の体制等から参加が難しいコーディネーターへの情報提供も視野に後日、</a:t>
            </a:r>
            <a:r>
              <a:rPr kumimoji="1" lang="en-US" altLang="ja-JP" sz="1200" dirty="0" smtClean="0">
                <a:solidFill>
                  <a:schemeClr val="tx1"/>
                </a:solidFill>
              </a:rPr>
              <a:t>YouTube</a:t>
            </a:r>
            <a:r>
              <a:rPr kumimoji="1" lang="ja-JP" altLang="en-US" sz="1200" dirty="0" smtClean="0">
                <a:solidFill>
                  <a:schemeClr val="tx1"/>
                </a:solidFill>
              </a:rPr>
              <a:t>による限定配信等によって、連絡会の内容を情報提供する予定です。</a:t>
            </a:r>
            <a:endParaRPr kumimoji="1" lang="en-US" altLang="ja-JP" sz="1200" dirty="0" smtClean="0">
              <a:solidFill>
                <a:schemeClr val="tx1"/>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6C32B33E-E2FE-4139-BF91-048DC699888F}" type="slidenum">
              <a:rPr kumimoji="1" lang="ja-JP" altLang="en-US" smtClean="0"/>
              <a:t>9</a:t>
            </a:fld>
            <a:endParaRPr kumimoji="1" lang="ja-JP" altLang="en-US"/>
          </a:p>
        </p:txBody>
      </p:sp>
    </p:spTree>
    <p:extLst>
      <p:ext uri="{BB962C8B-B14F-4D97-AF65-F5344CB8AC3E}">
        <p14:creationId xmlns:p14="http://schemas.microsoft.com/office/powerpoint/2010/main" val="1196802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B8EDAA4-08F8-401F-B153-BA8157E2602D}" type="datetime1">
              <a:rPr kumimoji="1" lang="ja-JP" altLang="en-US" smtClean="0"/>
              <a:t>2023/3/30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21A8EE-06EC-457D-963E-CEA370A5484C}" type="slidenum">
              <a:rPr kumimoji="1" lang="ja-JP" altLang="en-US" smtClean="0"/>
              <a:t>‹#›</a:t>
            </a:fld>
            <a:endParaRPr kumimoji="1" lang="ja-JP" altLang="en-US"/>
          </a:p>
        </p:txBody>
      </p:sp>
    </p:spTree>
    <p:extLst>
      <p:ext uri="{BB962C8B-B14F-4D97-AF65-F5344CB8AC3E}">
        <p14:creationId xmlns:p14="http://schemas.microsoft.com/office/powerpoint/2010/main" val="4030761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00CA01E-0DFF-46D2-B6E9-6D80AF6E6AF8}" type="datetime1">
              <a:rPr kumimoji="1" lang="ja-JP" altLang="en-US" smtClean="0"/>
              <a:t>2023/3/30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21A8EE-06EC-457D-963E-CEA370A5484C}" type="slidenum">
              <a:rPr kumimoji="1" lang="ja-JP" altLang="en-US" smtClean="0"/>
              <a:t>‹#›</a:t>
            </a:fld>
            <a:endParaRPr kumimoji="1" lang="ja-JP" altLang="en-US"/>
          </a:p>
        </p:txBody>
      </p:sp>
    </p:spTree>
    <p:extLst>
      <p:ext uri="{BB962C8B-B14F-4D97-AF65-F5344CB8AC3E}">
        <p14:creationId xmlns:p14="http://schemas.microsoft.com/office/powerpoint/2010/main" val="3686307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750C9DE-25B8-443C-B718-683CEEFA9082}" type="datetime1">
              <a:rPr kumimoji="1" lang="ja-JP" altLang="en-US" smtClean="0"/>
              <a:t>2023/3/30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21A8EE-06EC-457D-963E-CEA370A5484C}" type="slidenum">
              <a:rPr kumimoji="1" lang="ja-JP" altLang="en-US" smtClean="0"/>
              <a:t>‹#›</a:t>
            </a:fld>
            <a:endParaRPr kumimoji="1" lang="ja-JP" altLang="en-US"/>
          </a:p>
        </p:txBody>
      </p:sp>
    </p:spTree>
    <p:extLst>
      <p:ext uri="{BB962C8B-B14F-4D97-AF65-F5344CB8AC3E}">
        <p14:creationId xmlns:p14="http://schemas.microsoft.com/office/powerpoint/2010/main" val="3594529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A61C6BA-3220-401A-BCD4-2C18FCD0F489}" type="datetime1">
              <a:rPr kumimoji="1" lang="ja-JP" altLang="en-US" smtClean="0"/>
              <a:t>2023/3/30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21A8EE-06EC-457D-963E-CEA370A5484C}" type="slidenum">
              <a:rPr kumimoji="1" lang="ja-JP" altLang="en-US" smtClean="0"/>
              <a:t>‹#›</a:t>
            </a:fld>
            <a:endParaRPr kumimoji="1" lang="ja-JP" altLang="en-US"/>
          </a:p>
        </p:txBody>
      </p:sp>
    </p:spTree>
    <p:extLst>
      <p:ext uri="{BB962C8B-B14F-4D97-AF65-F5344CB8AC3E}">
        <p14:creationId xmlns:p14="http://schemas.microsoft.com/office/powerpoint/2010/main" val="707104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DB77634-261C-4DD4-95C1-82CBA5AD9C71}" type="datetime1">
              <a:rPr kumimoji="1" lang="ja-JP" altLang="en-US" smtClean="0"/>
              <a:t>2023/3/30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21A8EE-06EC-457D-963E-CEA370A5484C}" type="slidenum">
              <a:rPr kumimoji="1" lang="ja-JP" altLang="en-US" smtClean="0"/>
              <a:t>‹#›</a:t>
            </a:fld>
            <a:endParaRPr kumimoji="1" lang="ja-JP" altLang="en-US"/>
          </a:p>
        </p:txBody>
      </p:sp>
    </p:spTree>
    <p:extLst>
      <p:ext uri="{BB962C8B-B14F-4D97-AF65-F5344CB8AC3E}">
        <p14:creationId xmlns:p14="http://schemas.microsoft.com/office/powerpoint/2010/main" val="4062441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E0CA4EE-BFFD-4A2D-BE6E-7DCD6FBC8E8D}" type="datetime1">
              <a:rPr kumimoji="1" lang="ja-JP" altLang="en-US" smtClean="0"/>
              <a:t>2023/3/30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821A8EE-06EC-457D-963E-CEA370A5484C}" type="slidenum">
              <a:rPr kumimoji="1" lang="ja-JP" altLang="en-US" smtClean="0"/>
              <a:t>‹#›</a:t>
            </a:fld>
            <a:endParaRPr kumimoji="1" lang="ja-JP" altLang="en-US"/>
          </a:p>
        </p:txBody>
      </p:sp>
    </p:spTree>
    <p:extLst>
      <p:ext uri="{BB962C8B-B14F-4D97-AF65-F5344CB8AC3E}">
        <p14:creationId xmlns:p14="http://schemas.microsoft.com/office/powerpoint/2010/main" val="3689773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F9A735A-BF43-4C64-89E7-74BB5BF7DC91}" type="datetime1">
              <a:rPr kumimoji="1" lang="ja-JP" altLang="en-US" smtClean="0"/>
              <a:t>2023/3/30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821A8EE-06EC-457D-963E-CEA370A5484C}" type="slidenum">
              <a:rPr kumimoji="1" lang="ja-JP" altLang="en-US" smtClean="0"/>
              <a:t>‹#›</a:t>
            </a:fld>
            <a:endParaRPr kumimoji="1" lang="ja-JP" altLang="en-US"/>
          </a:p>
        </p:txBody>
      </p:sp>
    </p:spTree>
    <p:extLst>
      <p:ext uri="{BB962C8B-B14F-4D97-AF65-F5344CB8AC3E}">
        <p14:creationId xmlns:p14="http://schemas.microsoft.com/office/powerpoint/2010/main" val="1584316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92FFCC3-8AF3-4CF8-B7EE-BBBC82AB3ADA}" type="datetime1">
              <a:rPr kumimoji="1" lang="ja-JP" altLang="en-US" smtClean="0"/>
              <a:t>2023/3/30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821A8EE-06EC-457D-963E-CEA370A5484C}" type="slidenum">
              <a:rPr kumimoji="1" lang="ja-JP" altLang="en-US" smtClean="0"/>
              <a:t>‹#›</a:t>
            </a:fld>
            <a:endParaRPr kumimoji="1" lang="ja-JP" altLang="en-US"/>
          </a:p>
        </p:txBody>
      </p:sp>
    </p:spTree>
    <p:extLst>
      <p:ext uri="{BB962C8B-B14F-4D97-AF65-F5344CB8AC3E}">
        <p14:creationId xmlns:p14="http://schemas.microsoft.com/office/powerpoint/2010/main" val="798536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F67549-DE5F-4482-AB42-DB26B998F3BA}" type="datetime1">
              <a:rPr kumimoji="1" lang="ja-JP" altLang="en-US" smtClean="0"/>
              <a:t>2023/3/30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821A8EE-06EC-457D-963E-CEA370A5484C}" type="slidenum">
              <a:rPr kumimoji="1" lang="ja-JP" altLang="en-US" smtClean="0"/>
              <a:t>‹#›</a:t>
            </a:fld>
            <a:endParaRPr kumimoji="1" lang="ja-JP" altLang="en-US"/>
          </a:p>
        </p:txBody>
      </p:sp>
    </p:spTree>
    <p:extLst>
      <p:ext uri="{BB962C8B-B14F-4D97-AF65-F5344CB8AC3E}">
        <p14:creationId xmlns:p14="http://schemas.microsoft.com/office/powerpoint/2010/main" val="2270076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FB26343-93DA-40E8-8BAA-F0CD842DD161}" type="datetime1">
              <a:rPr kumimoji="1" lang="ja-JP" altLang="en-US" smtClean="0"/>
              <a:t>2023/3/30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821A8EE-06EC-457D-963E-CEA370A5484C}" type="slidenum">
              <a:rPr kumimoji="1" lang="ja-JP" altLang="en-US" smtClean="0"/>
              <a:t>‹#›</a:t>
            </a:fld>
            <a:endParaRPr kumimoji="1" lang="ja-JP" altLang="en-US"/>
          </a:p>
        </p:txBody>
      </p:sp>
    </p:spTree>
    <p:extLst>
      <p:ext uri="{BB962C8B-B14F-4D97-AF65-F5344CB8AC3E}">
        <p14:creationId xmlns:p14="http://schemas.microsoft.com/office/powerpoint/2010/main" val="2453738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381D2DB-8522-47D6-B709-153F91EA816C}" type="datetime1">
              <a:rPr kumimoji="1" lang="ja-JP" altLang="en-US" smtClean="0"/>
              <a:t>2023/3/30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821A8EE-06EC-457D-963E-CEA370A5484C}" type="slidenum">
              <a:rPr kumimoji="1" lang="ja-JP" altLang="en-US" smtClean="0"/>
              <a:t>‹#›</a:t>
            </a:fld>
            <a:endParaRPr kumimoji="1" lang="ja-JP" altLang="en-US"/>
          </a:p>
        </p:txBody>
      </p:sp>
    </p:spTree>
    <p:extLst>
      <p:ext uri="{BB962C8B-B14F-4D97-AF65-F5344CB8AC3E}">
        <p14:creationId xmlns:p14="http://schemas.microsoft.com/office/powerpoint/2010/main" val="3980203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A14794-9886-4A66-A970-8CB85A7A1159}" type="datetime1">
              <a:rPr kumimoji="1" lang="ja-JP" altLang="en-US" smtClean="0"/>
              <a:t>2023/3/30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1A8EE-06EC-457D-963E-CEA370A5484C}" type="slidenum">
              <a:rPr kumimoji="1" lang="ja-JP" altLang="en-US" smtClean="0"/>
              <a:t>‹#›</a:t>
            </a:fld>
            <a:endParaRPr kumimoji="1" lang="ja-JP" altLang="en-US"/>
          </a:p>
        </p:txBody>
      </p:sp>
    </p:spTree>
    <p:extLst>
      <p:ext uri="{BB962C8B-B14F-4D97-AF65-F5344CB8AC3E}">
        <p14:creationId xmlns:p14="http://schemas.microsoft.com/office/powerpoint/2010/main" val="33662000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4658" y="642572"/>
            <a:ext cx="8640000" cy="57372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dirty="0">
              <a:solidFill>
                <a:schemeClr val="tx1"/>
              </a:solidFill>
              <a:latin typeface="+mn-ea"/>
            </a:endParaRPr>
          </a:p>
        </p:txBody>
      </p:sp>
      <p:sp>
        <p:nvSpPr>
          <p:cNvPr id="2" name="角丸四角形 1"/>
          <p:cNvSpPr/>
          <p:nvPr/>
        </p:nvSpPr>
        <p:spPr>
          <a:xfrm>
            <a:off x="254658" y="296648"/>
            <a:ext cx="8640000" cy="360000"/>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mn-ea"/>
              </a:rPr>
              <a:t>１．研修実施実績</a:t>
            </a:r>
            <a:endParaRPr kumimoji="1" lang="ja-JP" altLang="en-US" dirty="0">
              <a:solidFill>
                <a:schemeClr val="tx1"/>
              </a:solidFill>
              <a:latin typeface="+mn-ea"/>
            </a:endParaRPr>
          </a:p>
        </p:txBody>
      </p:sp>
      <p:sp>
        <p:nvSpPr>
          <p:cNvPr id="8" name="スライド番号プレースホルダー 7"/>
          <p:cNvSpPr>
            <a:spLocks noGrp="1"/>
          </p:cNvSpPr>
          <p:nvPr>
            <p:ph type="sldNum" sz="quarter" idx="12"/>
          </p:nvPr>
        </p:nvSpPr>
        <p:spPr/>
        <p:txBody>
          <a:bodyPr/>
          <a:lstStyle/>
          <a:p>
            <a:fld id="{B821A8EE-06EC-457D-963E-CEA370A5484C}" type="slidenum">
              <a:rPr kumimoji="1" lang="ja-JP" altLang="en-US" smtClean="0">
                <a:latin typeface="+mn-ea"/>
              </a:rPr>
              <a:t>1</a:t>
            </a:fld>
            <a:endParaRPr kumimoji="1" lang="ja-JP" altLang="en-US">
              <a:latin typeface="+mn-ea"/>
            </a:endParaRPr>
          </a:p>
        </p:txBody>
      </p:sp>
      <p:sp>
        <p:nvSpPr>
          <p:cNvPr id="9" name="正方形/長方形 8"/>
          <p:cNvSpPr/>
          <p:nvPr/>
        </p:nvSpPr>
        <p:spPr>
          <a:xfrm>
            <a:off x="3209674" y="36444"/>
            <a:ext cx="4544448" cy="261610"/>
          </a:xfrm>
          <a:prstGeom prst="rect">
            <a:avLst/>
          </a:prstGeom>
        </p:spPr>
        <p:txBody>
          <a:bodyPr wrap="square">
            <a:spAutoFit/>
          </a:bodyPr>
          <a:lstStyle/>
          <a:p>
            <a:r>
              <a:rPr lang="ja-JP" altLang="en-US" sz="1100" dirty="0">
                <a:latin typeface="+mn-ea"/>
              </a:rPr>
              <a:t>１</a:t>
            </a:r>
            <a:r>
              <a:rPr lang="ja-JP" altLang="en-US" sz="1100" dirty="0" smtClean="0">
                <a:latin typeface="+mn-ea"/>
              </a:rPr>
              <a:t>　医療的</a:t>
            </a:r>
            <a:r>
              <a:rPr lang="ja-JP" altLang="en-US" sz="1100" dirty="0">
                <a:latin typeface="+mn-ea"/>
              </a:rPr>
              <a:t>ケア児等</a:t>
            </a:r>
            <a:r>
              <a:rPr lang="ja-JP" altLang="en-US" sz="1100" dirty="0" smtClean="0">
                <a:latin typeface="+mn-ea"/>
              </a:rPr>
              <a:t>コーディネーター養成研修等の実施状況に</a:t>
            </a:r>
            <a:r>
              <a:rPr lang="ja-JP" altLang="en-US" sz="1100" dirty="0">
                <a:latin typeface="+mn-ea"/>
              </a:rPr>
              <a:t>ついて</a:t>
            </a:r>
          </a:p>
        </p:txBody>
      </p:sp>
      <p:graphicFrame>
        <p:nvGraphicFramePr>
          <p:cNvPr id="10" name="表 9"/>
          <p:cNvGraphicFramePr>
            <a:graphicFrameLocks noGrp="1"/>
          </p:cNvGraphicFramePr>
          <p:nvPr>
            <p:extLst>
              <p:ext uri="{D42A27DB-BD31-4B8C-83A1-F6EECF244321}">
                <p14:modId xmlns:p14="http://schemas.microsoft.com/office/powerpoint/2010/main" val="2903199431"/>
              </p:ext>
            </p:extLst>
          </p:nvPr>
        </p:nvGraphicFramePr>
        <p:xfrm>
          <a:off x="448520" y="4175402"/>
          <a:ext cx="8252276" cy="1080000"/>
        </p:xfrm>
        <a:graphic>
          <a:graphicData uri="http://schemas.openxmlformats.org/drawingml/2006/table">
            <a:tbl>
              <a:tblPr>
                <a:tableStyleId>{616DA210-FB5B-4158-B5E0-FEB733F419BA}</a:tableStyleId>
              </a:tblPr>
              <a:tblGrid>
                <a:gridCol w="2557721">
                  <a:extLst>
                    <a:ext uri="{9D8B030D-6E8A-4147-A177-3AD203B41FA5}">
                      <a16:colId xmlns:a16="http://schemas.microsoft.com/office/drawing/2014/main" val="471360148"/>
                    </a:ext>
                  </a:extLst>
                </a:gridCol>
                <a:gridCol w="1088090">
                  <a:extLst>
                    <a:ext uri="{9D8B030D-6E8A-4147-A177-3AD203B41FA5}">
                      <a16:colId xmlns:a16="http://schemas.microsoft.com/office/drawing/2014/main" val="3948577518"/>
                    </a:ext>
                  </a:extLst>
                </a:gridCol>
                <a:gridCol w="1089613">
                  <a:extLst>
                    <a:ext uri="{9D8B030D-6E8A-4147-A177-3AD203B41FA5}">
                      <a16:colId xmlns:a16="http://schemas.microsoft.com/office/drawing/2014/main" val="3438352076"/>
                    </a:ext>
                  </a:extLst>
                </a:gridCol>
                <a:gridCol w="1172284">
                  <a:extLst>
                    <a:ext uri="{9D8B030D-6E8A-4147-A177-3AD203B41FA5}">
                      <a16:colId xmlns:a16="http://schemas.microsoft.com/office/drawing/2014/main" val="2856497603"/>
                    </a:ext>
                  </a:extLst>
                </a:gridCol>
                <a:gridCol w="1172284">
                  <a:extLst>
                    <a:ext uri="{9D8B030D-6E8A-4147-A177-3AD203B41FA5}">
                      <a16:colId xmlns:a16="http://schemas.microsoft.com/office/drawing/2014/main" val="4099144619"/>
                    </a:ext>
                  </a:extLst>
                </a:gridCol>
                <a:gridCol w="1172284">
                  <a:extLst>
                    <a:ext uri="{9D8B030D-6E8A-4147-A177-3AD203B41FA5}">
                      <a16:colId xmlns:a16="http://schemas.microsoft.com/office/drawing/2014/main" val="624559958"/>
                    </a:ext>
                  </a:extLst>
                </a:gridCol>
              </a:tblGrid>
              <a:tr h="329925">
                <a:tc>
                  <a:txBody>
                    <a:bodyPr/>
                    <a:lstStyle/>
                    <a:p>
                      <a:pPr algn="ctr">
                        <a:lnSpc>
                          <a:spcPts val="1300"/>
                        </a:lnSpc>
                        <a:spcAft>
                          <a:spcPts val="0"/>
                        </a:spcAft>
                      </a:pPr>
                      <a:r>
                        <a:rPr lang="ja-JP" sz="14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a:txBody>
                    <a:bodyPr/>
                    <a:lstStyle/>
                    <a:p>
                      <a:pPr algn="ctr">
                        <a:lnSpc>
                          <a:spcPts val="1300"/>
                        </a:lnSpc>
                        <a:spcAft>
                          <a:spcPts val="0"/>
                        </a:spcAft>
                      </a:pPr>
                      <a:r>
                        <a:rPr lang="ja-JP" altLang="en-US" sz="1200" kern="100" dirty="0" smtClean="0">
                          <a:effectLst/>
                          <a:latin typeface="ＭＳ ゴシック" panose="020B0609070205080204" pitchFamily="49" charset="-128"/>
                          <a:ea typeface="ＭＳ ゴシック" panose="020B0609070205080204" pitchFamily="49" charset="-128"/>
                        </a:rPr>
                        <a:t>令和</a:t>
                      </a:r>
                      <a:r>
                        <a:rPr lang="ja-JP" sz="1200" kern="100" dirty="0" smtClean="0">
                          <a:effectLst/>
                          <a:latin typeface="ＭＳ ゴシック" panose="020B0609070205080204" pitchFamily="49" charset="-128"/>
                          <a:ea typeface="ＭＳ ゴシック" panose="020B0609070205080204" pitchFamily="49" charset="-128"/>
                        </a:rPr>
                        <a:t>元</a:t>
                      </a:r>
                      <a:r>
                        <a:rPr lang="ja-JP" altLang="en-US" sz="1200" kern="100" dirty="0" smtClean="0">
                          <a:effectLst/>
                          <a:latin typeface="ＭＳ ゴシック" panose="020B0609070205080204" pitchFamily="49" charset="-128"/>
                          <a:ea typeface="ＭＳ ゴシック" panose="020B0609070205080204" pitchFamily="49" charset="-128"/>
                        </a:rPr>
                        <a:t>年度</a:t>
                      </a:r>
                      <a:r>
                        <a:rPr lang="en-US" altLang="ja-JP" sz="1200" kern="100" dirty="0" smtClean="0">
                          <a:effectLst/>
                          <a:latin typeface="ＭＳ ゴシック" panose="020B0609070205080204" pitchFamily="49" charset="-128"/>
                          <a:ea typeface="ＭＳ ゴシック" panose="020B0609070205080204" pitchFamily="49" charset="-128"/>
                        </a:rPr>
                        <a:t>※</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a:txBody>
                    <a:bodyPr/>
                    <a:lstStyle/>
                    <a:p>
                      <a:pPr algn="ctr">
                        <a:lnSpc>
                          <a:spcPts val="1300"/>
                        </a:lnSpc>
                        <a:spcAft>
                          <a:spcPts val="0"/>
                        </a:spcAft>
                      </a:pPr>
                      <a:r>
                        <a:rPr lang="ja-JP" altLang="en-US" sz="1200" kern="100" dirty="0" smtClean="0">
                          <a:effectLst/>
                          <a:latin typeface="ＭＳ ゴシック" panose="020B0609070205080204" pitchFamily="49" charset="-128"/>
                          <a:ea typeface="ＭＳ ゴシック" panose="020B0609070205080204" pitchFamily="49" charset="-128"/>
                        </a:rPr>
                        <a:t>令和２年度</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a:txBody>
                    <a:bodyPr/>
                    <a:lstStyle/>
                    <a:p>
                      <a:pPr algn="ctr">
                        <a:lnSpc>
                          <a:spcPts val="1300"/>
                        </a:lnSpc>
                        <a:spcAft>
                          <a:spcPts val="0"/>
                        </a:spcAft>
                      </a:pPr>
                      <a:r>
                        <a:rPr lang="ja-JP" altLang="en-US" sz="1200" kern="100" dirty="0" smtClean="0">
                          <a:effectLst/>
                          <a:latin typeface="ＭＳ ゴシック" panose="020B0609070205080204" pitchFamily="49" charset="-128"/>
                          <a:ea typeface="ＭＳ ゴシック" panose="020B0609070205080204" pitchFamily="49" charset="-128"/>
                          <a:cs typeface="+mn-cs"/>
                        </a:rPr>
                        <a:t>令和３年度</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a:txBody>
                    <a:bodyPr/>
                    <a:lstStyle/>
                    <a:p>
                      <a:pPr algn="ctr">
                        <a:lnSpc>
                          <a:spcPts val="1300"/>
                        </a:lnSpc>
                        <a:spcAft>
                          <a:spcPts val="0"/>
                        </a:spcAft>
                      </a:pPr>
                      <a:r>
                        <a:rPr lang="ja-JP" altLang="en-US" sz="1200" kern="100" dirty="0" smtClean="0">
                          <a:effectLst/>
                          <a:latin typeface="ＭＳ ゴシック" panose="020B0609070205080204" pitchFamily="49" charset="-128"/>
                          <a:ea typeface="ＭＳ ゴシック" panose="020B0609070205080204" pitchFamily="49" charset="-128"/>
                          <a:cs typeface="+mn-cs"/>
                        </a:rPr>
                        <a:t>令和４年度</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a:txBody>
                    <a:bodyPr/>
                    <a:lstStyle/>
                    <a:p>
                      <a:pPr algn="ctr">
                        <a:lnSpc>
                          <a:spcPts val="1300"/>
                        </a:lnSpc>
                        <a:spcAft>
                          <a:spcPts val="0"/>
                        </a:spcAft>
                      </a:pPr>
                      <a:r>
                        <a:rPr lang="ja-JP" altLang="en-US" sz="11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計</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571528316"/>
                  </a:ext>
                </a:extLst>
              </a:tr>
              <a:tr h="389880">
                <a:tc>
                  <a:txBody>
                    <a:bodyPr/>
                    <a:lstStyle/>
                    <a:p>
                      <a:pPr algn="ctr">
                        <a:lnSpc>
                          <a:spcPts val="1300"/>
                        </a:lnSpc>
                        <a:spcAft>
                          <a:spcPts val="0"/>
                        </a:spcAft>
                      </a:pPr>
                      <a:r>
                        <a:rPr lang="ja-JP" sz="1400" kern="100" dirty="0">
                          <a:effectLst/>
                          <a:latin typeface="ＭＳ ゴシック" panose="020B0609070205080204" pitchFamily="49" charset="-128"/>
                          <a:ea typeface="ＭＳ ゴシック" panose="020B0609070205080204" pitchFamily="49" charset="-128"/>
                        </a:rPr>
                        <a:t>コーディネーター研修修了者</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a:txBody>
                    <a:bodyPr/>
                    <a:lstStyle/>
                    <a:p>
                      <a:pPr algn="r">
                        <a:lnSpc>
                          <a:spcPts val="1300"/>
                        </a:lnSpc>
                        <a:spcAft>
                          <a:spcPts val="0"/>
                        </a:spcAft>
                      </a:pPr>
                      <a:r>
                        <a:rPr lang="en-US" sz="1400" kern="100" dirty="0">
                          <a:effectLst/>
                          <a:latin typeface="ＭＳ ゴシック" panose="020B0609070205080204" pitchFamily="49" charset="-128"/>
                          <a:ea typeface="ＭＳ ゴシック" panose="020B0609070205080204" pitchFamily="49" charset="-128"/>
                        </a:rPr>
                        <a:t>33</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a:txBody>
                    <a:bodyPr/>
                    <a:lstStyle/>
                    <a:p>
                      <a:pPr indent="333375" algn="r">
                        <a:lnSpc>
                          <a:spcPts val="1300"/>
                        </a:lnSpc>
                        <a:spcAft>
                          <a:spcPts val="0"/>
                        </a:spcAft>
                      </a:pPr>
                      <a:r>
                        <a:rPr lang="en-US" alt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17</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a:txBody>
                    <a:bodyPr/>
                    <a:lstStyle/>
                    <a:p>
                      <a:pPr indent="333375" algn="r">
                        <a:lnSpc>
                          <a:spcPts val="1300"/>
                        </a:lnSpc>
                        <a:spcAft>
                          <a:spcPts val="0"/>
                        </a:spcAft>
                      </a:pPr>
                      <a:r>
                        <a:rPr lang="en-US" sz="1400" kern="100" dirty="0">
                          <a:effectLst/>
                          <a:latin typeface="ＭＳ ゴシック" panose="020B0609070205080204" pitchFamily="49" charset="-128"/>
                          <a:ea typeface="ＭＳ ゴシック" panose="020B0609070205080204" pitchFamily="49" charset="-128"/>
                        </a:rPr>
                        <a:t>17</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a:txBody>
                    <a:bodyPr/>
                    <a:lstStyle/>
                    <a:p>
                      <a:pPr algn="r">
                        <a:lnSpc>
                          <a:spcPts val="1300"/>
                        </a:lnSpc>
                        <a:spcAft>
                          <a:spcPts val="0"/>
                        </a:spcAft>
                      </a:pPr>
                      <a:r>
                        <a:rPr lang="en-US" altLang="ja-JP" sz="1400" kern="100" dirty="0" smtClean="0">
                          <a:effectLst/>
                          <a:latin typeface="ＭＳ ゴシック" panose="020B0609070205080204" pitchFamily="49" charset="-128"/>
                          <a:ea typeface="ＭＳ ゴシック" panose="020B0609070205080204" pitchFamily="49" charset="-128"/>
                          <a:cs typeface="+mn-cs"/>
                        </a:rPr>
                        <a:t>35</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a:txBody>
                    <a:bodyPr/>
                    <a:lstStyle/>
                    <a:p>
                      <a:pPr algn="r">
                        <a:lnSpc>
                          <a:spcPts val="1300"/>
                        </a:lnSpc>
                        <a:spcAft>
                          <a:spcPts val="0"/>
                        </a:spcAft>
                      </a:pPr>
                      <a:r>
                        <a:rPr lang="en-US" alt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102</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302362400"/>
                  </a:ext>
                </a:extLst>
              </a:tr>
              <a:tr h="360195">
                <a:tc>
                  <a:txBody>
                    <a:bodyPr/>
                    <a:lstStyle/>
                    <a:p>
                      <a:pPr algn="ctr">
                        <a:lnSpc>
                          <a:spcPts val="1300"/>
                        </a:lnSpc>
                        <a:spcAft>
                          <a:spcPts val="0"/>
                        </a:spcAft>
                      </a:pPr>
                      <a:r>
                        <a:rPr lang="ja-JP" sz="1400" kern="100" dirty="0">
                          <a:effectLst/>
                          <a:latin typeface="ＭＳ ゴシック" panose="020B0609070205080204" pitchFamily="49" charset="-128"/>
                          <a:ea typeface="ＭＳ ゴシック" panose="020B0609070205080204" pitchFamily="49" charset="-128"/>
                        </a:rPr>
                        <a:t>支援者研修修了者</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a:txBody>
                    <a:bodyPr/>
                    <a:lstStyle/>
                    <a:p>
                      <a:pPr algn="r">
                        <a:lnSpc>
                          <a:spcPts val="1300"/>
                        </a:lnSpc>
                        <a:spcAft>
                          <a:spcPts val="0"/>
                        </a:spcAft>
                      </a:pPr>
                      <a:r>
                        <a:rPr lang="en-US" sz="1400" kern="100" dirty="0">
                          <a:effectLst/>
                          <a:latin typeface="ＭＳ ゴシック" panose="020B0609070205080204" pitchFamily="49" charset="-128"/>
                          <a:ea typeface="ＭＳ ゴシック" panose="020B0609070205080204" pitchFamily="49" charset="-128"/>
                        </a:rPr>
                        <a:t>128</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a:txBody>
                    <a:bodyPr/>
                    <a:lstStyle/>
                    <a:p>
                      <a:pPr algn="r">
                        <a:lnSpc>
                          <a:spcPts val="1300"/>
                        </a:lnSpc>
                        <a:spcAft>
                          <a:spcPts val="0"/>
                        </a:spcAft>
                      </a:pPr>
                      <a:r>
                        <a:rPr lang="en-US" sz="1400" kern="100" dirty="0">
                          <a:effectLst/>
                          <a:latin typeface="ＭＳ ゴシック" panose="020B0609070205080204" pitchFamily="49" charset="-128"/>
                          <a:ea typeface="ＭＳ ゴシック" panose="020B0609070205080204" pitchFamily="49" charset="-128"/>
                        </a:rPr>
                        <a:t>132</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a:txBody>
                    <a:bodyPr/>
                    <a:lstStyle/>
                    <a:p>
                      <a:pPr algn="r">
                        <a:lnSpc>
                          <a:spcPts val="1300"/>
                        </a:lnSpc>
                        <a:spcAft>
                          <a:spcPts val="0"/>
                        </a:spcAft>
                      </a:pPr>
                      <a:r>
                        <a:rPr lang="en-US" sz="1400" kern="100" dirty="0">
                          <a:effectLst/>
                          <a:latin typeface="ＭＳ ゴシック" panose="020B0609070205080204" pitchFamily="49" charset="-128"/>
                          <a:ea typeface="ＭＳ ゴシック" panose="020B0609070205080204" pitchFamily="49" charset="-128"/>
                        </a:rPr>
                        <a:t>105</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a:txBody>
                    <a:bodyPr/>
                    <a:lstStyle/>
                    <a:p>
                      <a:pPr algn="r">
                        <a:lnSpc>
                          <a:spcPts val="1300"/>
                        </a:lnSpc>
                        <a:spcAft>
                          <a:spcPts val="0"/>
                        </a:spcAft>
                      </a:pPr>
                      <a:r>
                        <a:rPr lang="en-US" altLang="ja-JP" sz="1400" kern="100" dirty="0" smtClean="0">
                          <a:effectLst/>
                          <a:latin typeface="ＭＳ ゴシック" panose="020B0609070205080204" pitchFamily="49" charset="-128"/>
                          <a:ea typeface="ＭＳ ゴシック" panose="020B0609070205080204" pitchFamily="49" charset="-128"/>
                          <a:cs typeface="+mn-cs"/>
                        </a:rPr>
                        <a:t>119</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a:txBody>
                    <a:bodyPr/>
                    <a:lstStyle/>
                    <a:p>
                      <a:pPr algn="r">
                        <a:lnSpc>
                          <a:spcPts val="1300"/>
                        </a:lnSpc>
                        <a:spcAft>
                          <a:spcPts val="0"/>
                        </a:spcAft>
                      </a:pPr>
                      <a:r>
                        <a:rPr lang="en-US" alt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484</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817315316"/>
                  </a:ext>
                </a:extLst>
              </a:tr>
            </a:tbl>
          </a:graphicData>
        </a:graphic>
      </p:graphicFrame>
      <p:sp>
        <p:nvSpPr>
          <p:cNvPr id="12" name="Rectangle 1"/>
          <p:cNvSpPr>
            <a:spLocks noChangeArrowheads="1"/>
          </p:cNvSpPr>
          <p:nvPr/>
        </p:nvSpPr>
        <p:spPr bwMode="auto">
          <a:xfrm>
            <a:off x="537167" y="1399003"/>
            <a:ext cx="816362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chemeClr val="tx1"/>
                </a:solidFill>
                <a:effectLst/>
                <a:latin typeface="+mn-ea"/>
                <a:cs typeface="Times New Roman" panose="02020603050405020304" pitchFamily="18" charset="0"/>
              </a:rPr>
              <a:t>医療的ケア児等コーディネーター養成研修及び医療的ケア児等支援者養成研修</a:t>
            </a:r>
            <a:endParaRPr kumimoji="0" lang="ja-JP" altLang="ja-JP" sz="1400" b="0" i="0" u="none" strike="noStrike" cap="none" normalizeH="0" baseline="0" dirty="0" smtClean="0">
              <a:ln>
                <a:noFill/>
              </a:ln>
              <a:solidFill>
                <a:schemeClr val="tx1"/>
              </a:solidFill>
              <a:effectLst/>
              <a:latin typeface="+mn-ea"/>
            </a:endParaRPr>
          </a:p>
          <a:p>
            <a:pPr lvl="0" defTabSz="914400"/>
            <a:r>
              <a:rPr kumimoji="0" lang="ja-JP" altLang="en-US" sz="1400" b="0" i="0" u="none" strike="noStrike" cap="none" normalizeH="0" baseline="0" dirty="0" smtClean="0">
                <a:ln>
                  <a:noFill/>
                </a:ln>
                <a:solidFill>
                  <a:schemeClr val="tx1"/>
                </a:solidFill>
                <a:effectLst/>
                <a:latin typeface="+mn-ea"/>
                <a:cs typeface="Times New Roman" panose="02020603050405020304" pitchFamily="18" charset="0"/>
              </a:rPr>
              <a:t>　○実施期間：講義　令和５年</a:t>
            </a:r>
            <a:r>
              <a:rPr lang="ja-JP" altLang="en-US" sz="1400" dirty="0" smtClean="0">
                <a:latin typeface="+mn-ea"/>
                <a:cs typeface="Times New Roman" panose="02020603050405020304" pitchFamily="18" charset="0"/>
              </a:rPr>
              <a:t>１</a:t>
            </a:r>
            <a:r>
              <a:rPr kumimoji="0" lang="ja-JP" altLang="en-US" sz="1400" b="0" i="0" u="none" strike="noStrike" cap="none" normalizeH="0" baseline="0" dirty="0" smtClean="0">
                <a:ln>
                  <a:noFill/>
                </a:ln>
                <a:solidFill>
                  <a:schemeClr val="tx1"/>
                </a:solidFill>
                <a:effectLst/>
                <a:latin typeface="+mn-ea"/>
                <a:cs typeface="Times New Roman" panose="02020603050405020304" pitchFamily="18" charset="0"/>
              </a:rPr>
              <a:t>月</a:t>
            </a:r>
            <a:r>
              <a:rPr lang="en-US" altLang="ja-JP" sz="1400" dirty="0">
                <a:latin typeface="+mn-ea"/>
                <a:cs typeface="Times New Roman" panose="02020603050405020304" pitchFamily="18" charset="0"/>
              </a:rPr>
              <a:t>16</a:t>
            </a:r>
            <a:r>
              <a:rPr kumimoji="0" lang="ja-JP" altLang="en-US" sz="1400" b="0" i="0" u="none" strike="noStrike" cap="none" normalizeH="0" baseline="0" dirty="0" smtClean="0">
                <a:ln>
                  <a:noFill/>
                </a:ln>
                <a:solidFill>
                  <a:schemeClr val="tx1"/>
                </a:solidFill>
                <a:effectLst/>
                <a:latin typeface="+mn-ea"/>
                <a:cs typeface="Times New Roman" panose="02020603050405020304" pitchFamily="18" charset="0"/>
              </a:rPr>
              <a:t>日、１月</a:t>
            </a:r>
            <a:r>
              <a:rPr lang="en-US" altLang="ja-JP" sz="1400" dirty="0">
                <a:latin typeface="+mn-ea"/>
                <a:cs typeface="Times New Roman" panose="02020603050405020304" pitchFamily="18" charset="0"/>
              </a:rPr>
              <a:t>19</a:t>
            </a:r>
            <a:r>
              <a:rPr lang="ja-JP" altLang="en-US" sz="1400" dirty="0" smtClean="0">
                <a:latin typeface="+mn-ea"/>
                <a:cs typeface="Times New Roman" panose="02020603050405020304" pitchFamily="18" charset="0"/>
              </a:rPr>
              <a:t>日</a:t>
            </a:r>
            <a:endParaRPr lang="en-US" altLang="ja-JP" sz="1400" dirty="0" smtClean="0">
              <a:latin typeface="+mn-ea"/>
              <a:cs typeface="Times New Roman" panose="02020603050405020304" pitchFamily="18" charset="0"/>
            </a:endParaRPr>
          </a:p>
          <a:p>
            <a:pPr lvl="0" defTabSz="914400"/>
            <a:r>
              <a:rPr lang="ja-JP" altLang="en-US" sz="1400" dirty="0">
                <a:latin typeface="+mn-ea"/>
                <a:cs typeface="Times New Roman" panose="02020603050405020304" pitchFamily="18" charset="0"/>
              </a:rPr>
              <a:t>　</a:t>
            </a:r>
            <a:r>
              <a:rPr lang="ja-JP" altLang="en-US" sz="1400" dirty="0" smtClean="0">
                <a:latin typeface="+mn-ea"/>
                <a:cs typeface="Times New Roman" panose="02020603050405020304" pitchFamily="18" charset="0"/>
              </a:rPr>
              <a:t>　　　　　　　　　　（</a:t>
            </a:r>
            <a:r>
              <a:rPr lang="ja-JP" altLang="en-US" sz="1400" dirty="0">
                <a:latin typeface="+mn-ea"/>
                <a:cs typeface="Times New Roman" panose="02020603050405020304" pitchFamily="18" charset="0"/>
              </a:rPr>
              <a:t>コーディネーター養成</a:t>
            </a:r>
            <a:r>
              <a:rPr lang="ja-JP" altLang="en-US" sz="1400" dirty="0" smtClean="0">
                <a:latin typeface="+mn-ea"/>
                <a:cs typeface="Times New Roman" panose="02020603050405020304" pitchFamily="18" charset="0"/>
              </a:rPr>
              <a:t>研修及び支援者養成研修共通</a:t>
            </a:r>
            <a:r>
              <a:rPr kumimoji="0" lang="ja-JP" altLang="en-US" sz="1400" b="0" i="0" u="none" strike="noStrike" cap="none" normalizeH="0" baseline="0" dirty="0" smtClean="0">
                <a:ln>
                  <a:noFill/>
                </a:ln>
                <a:solidFill>
                  <a:schemeClr val="tx1"/>
                </a:solidFill>
                <a:effectLst/>
                <a:latin typeface="+mn-ea"/>
                <a:cs typeface="Times New Roman" panose="02020603050405020304" pitchFamily="18" charset="0"/>
              </a:rPr>
              <a:t>）</a:t>
            </a:r>
            <a:endParaRPr kumimoji="0" lang="ja-JP" altLang="en-US" sz="1400" b="0" i="0" u="none" strike="noStrike" cap="none" normalizeH="0" baseline="0" dirty="0" smtClean="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mn-ea"/>
                <a:cs typeface="Times New Roman" panose="02020603050405020304" pitchFamily="18" charset="0"/>
              </a:rPr>
              <a:t>　　　　　　　演習　令和５年</a:t>
            </a:r>
            <a:r>
              <a:rPr lang="ja-JP" altLang="en-US" sz="1400" dirty="0">
                <a:latin typeface="+mn-ea"/>
                <a:cs typeface="Times New Roman" panose="02020603050405020304" pitchFamily="18" charset="0"/>
              </a:rPr>
              <a:t>２</a:t>
            </a:r>
            <a:r>
              <a:rPr kumimoji="0" lang="ja-JP" altLang="en-US" sz="1400" b="0" i="0" u="none" strike="noStrike" cap="none" normalizeH="0" baseline="0" dirty="0" smtClean="0">
                <a:ln>
                  <a:noFill/>
                </a:ln>
                <a:solidFill>
                  <a:schemeClr val="tx1"/>
                </a:solidFill>
                <a:effectLst/>
                <a:latin typeface="+mn-ea"/>
                <a:cs typeface="Times New Roman" panose="02020603050405020304" pitchFamily="18" charset="0"/>
              </a:rPr>
              <a:t>月</a:t>
            </a:r>
            <a:r>
              <a:rPr lang="en-US" altLang="ja-JP" sz="1400" dirty="0">
                <a:latin typeface="+mn-ea"/>
                <a:cs typeface="Times New Roman" panose="02020603050405020304" pitchFamily="18" charset="0"/>
              </a:rPr>
              <a:t>16</a:t>
            </a:r>
            <a:r>
              <a:rPr kumimoji="0" lang="ja-JP" altLang="en-US" sz="1400" b="0" i="0" u="none" strike="noStrike" cap="none" normalizeH="0" baseline="0" dirty="0" smtClean="0">
                <a:ln>
                  <a:noFill/>
                </a:ln>
                <a:solidFill>
                  <a:schemeClr val="tx1"/>
                </a:solidFill>
                <a:effectLst/>
                <a:latin typeface="+mn-ea"/>
                <a:cs typeface="Times New Roman" panose="02020603050405020304" pitchFamily="18" charset="0"/>
              </a:rPr>
              <a:t>日、</a:t>
            </a:r>
            <a:r>
              <a:rPr lang="en-US" altLang="ja-JP" sz="1400" dirty="0">
                <a:latin typeface="+mn-ea"/>
                <a:cs typeface="Times New Roman" panose="02020603050405020304" pitchFamily="18" charset="0"/>
              </a:rPr>
              <a:t>17</a:t>
            </a:r>
            <a:r>
              <a:rPr kumimoji="0" lang="ja-JP" altLang="en-US" sz="1400" b="0" i="0" u="none" strike="noStrike" cap="none" normalizeH="0" baseline="0" dirty="0" smtClean="0">
                <a:ln>
                  <a:noFill/>
                </a:ln>
                <a:solidFill>
                  <a:schemeClr val="tx1"/>
                </a:solidFill>
                <a:effectLst/>
                <a:latin typeface="+mn-ea"/>
                <a:cs typeface="Times New Roman" panose="02020603050405020304" pitchFamily="18" charset="0"/>
              </a:rPr>
              <a:t>日</a:t>
            </a:r>
            <a:endParaRPr kumimoji="0" lang="en-US" altLang="ja-JP" sz="1400" b="0" i="0" u="none" strike="noStrike" cap="none" normalizeH="0" baseline="0" dirty="0" smtClean="0">
              <a:ln>
                <a:noFill/>
              </a:ln>
              <a:solidFill>
                <a:schemeClr val="tx1"/>
              </a:solidFill>
              <a:effectLst/>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400" dirty="0">
                <a:latin typeface="+mn-ea"/>
                <a:cs typeface="Times New Roman" panose="02020603050405020304" pitchFamily="18" charset="0"/>
              </a:rPr>
              <a:t>　</a:t>
            </a:r>
            <a:r>
              <a:rPr lang="ja-JP" altLang="en-US" sz="1400" dirty="0" smtClean="0">
                <a:latin typeface="+mn-ea"/>
                <a:cs typeface="Times New Roman" panose="02020603050405020304" pitchFamily="18" charset="0"/>
              </a:rPr>
              <a:t>　　　　　　　　</a:t>
            </a:r>
            <a:r>
              <a:rPr kumimoji="0" lang="ja-JP" altLang="en-US" sz="1400" b="0" i="0" u="none" strike="noStrike" cap="none" normalizeH="0" baseline="0" dirty="0" smtClean="0">
                <a:ln>
                  <a:noFill/>
                </a:ln>
                <a:solidFill>
                  <a:schemeClr val="tx1"/>
                </a:solidFill>
                <a:effectLst/>
                <a:latin typeface="+mn-ea"/>
                <a:cs typeface="Times New Roman" panose="02020603050405020304" pitchFamily="18" charset="0"/>
              </a:rPr>
              <a:t>　　（コーディネーター養成研修のみ）</a:t>
            </a:r>
            <a:endParaRPr kumimoji="0" lang="ja-JP" altLang="en-US" sz="1400" b="0" i="0" u="none" strike="noStrike" cap="none" normalizeH="0" baseline="0" dirty="0" smtClean="0">
              <a:ln>
                <a:noFill/>
              </a:ln>
              <a:solidFill>
                <a:schemeClr val="tx1"/>
              </a:solidFill>
              <a:effectLst/>
              <a:latin typeface="+mn-ea"/>
            </a:endParaRPr>
          </a:p>
          <a:p>
            <a:pPr defTabSz="914400"/>
            <a:r>
              <a:rPr lang="ja-JP" altLang="en-US" sz="1400" dirty="0">
                <a:latin typeface="+mn-ea"/>
                <a:cs typeface="Times New Roman" panose="02020603050405020304" pitchFamily="18" charset="0"/>
              </a:rPr>
              <a:t>　</a:t>
            </a:r>
            <a:endParaRPr lang="en-US" altLang="ja-JP" sz="1400" dirty="0" smtClean="0">
              <a:latin typeface="+mn-ea"/>
              <a:cs typeface="Times New Roman" panose="02020603050405020304" pitchFamily="18" charset="0"/>
            </a:endParaRPr>
          </a:p>
          <a:p>
            <a:pPr defTabSz="914400"/>
            <a:r>
              <a:rPr lang="ja-JP" altLang="en-US" sz="1400" dirty="0">
                <a:latin typeface="+mn-ea"/>
                <a:cs typeface="Times New Roman" panose="02020603050405020304" pitchFamily="18" charset="0"/>
              </a:rPr>
              <a:t>　</a:t>
            </a:r>
            <a:r>
              <a:rPr lang="ja-JP" altLang="en-US" sz="1400" dirty="0" smtClean="0">
                <a:latin typeface="+mn-ea"/>
                <a:cs typeface="Times New Roman" panose="02020603050405020304" pitchFamily="18" charset="0"/>
              </a:rPr>
              <a:t>○</a:t>
            </a:r>
            <a:r>
              <a:rPr lang="ja-JP" altLang="en-US" sz="1400" dirty="0">
                <a:latin typeface="+mn-ea"/>
                <a:cs typeface="Times New Roman" panose="02020603050405020304" pitchFamily="18" charset="0"/>
              </a:rPr>
              <a:t>実施機関：地域生活支援課</a:t>
            </a:r>
            <a:endParaRPr lang="ja-JP" altLang="en-US" sz="1400" dirty="0">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400" b="0" i="0" u="none" strike="noStrike" cap="none" normalizeH="0" baseline="0" dirty="0" smtClean="0">
              <a:ln>
                <a:noFill/>
              </a:ln>
              <a:solidFill>
                <a:schemeClr val="tx1"/>
              </a:solidFill>
              <a:effectLst/>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mn-ea"/>
                <a:cs typeface="Times New Roman" panose="02020603050405020304" pitchFamily="18" charset="0"/>
              </a:rPr>
              <a:t>　○養成実績　</a:t>
            </a:r>
            <a:r>
              <a:rPr kumimoji="0" lang="en-US" altLang="ja-JP" sz="1400" b="0" i="0" u="none" strike="noStrike" cap="none" normalizeH="0" baseline="0" dirty="0" smtClean="0">
                <a:ln>
                  <a:noFill/>
                </a:ln>
                <a:solidFill>
                  <a:schemeClr val="tx1"/>
                </a:solidFill>
                <a:effectLst/>
                <a:latin typeface="+mn-ea"/>
                <a:cs typeface="Times New Roman" panose="02020603050405020304" pitchFamily="18" charset="0"/>
              </a:rPr>
              <a:t>※</a:t>
            </a:r>
            <a:r>
              <a:rPr kumimoji="0" lang="ja-JP" altLang="en-US" sz="1400" b="0" i="0" u="none" strike="noStrike" cap="none" normalizeH="0" baseline="0" dirty="0" smtClean="0">
                <a:ln>
                  <a:noFill/>
                </a:ln>
                <a:solidFill>
                  <a:schemeClr val="tx1"/>
                </a:solidFill>
                <a:effectLst/>
                <a:latin typeface="+mn-ea"/>
                <a:cs typeface="Times New Roman" panose="02020603050405020304" pitchFamily="18" charset="0"/>
              </a:rPr>
              <a:t>令和元年度は、堺市在住者を含む。</a:t>
            </a:r>
            <a:endParaRPr kumimoji="0" lang="ja-JP" altLang="en-US" sz="1400" b="0" i="0" u="none" strike="noStrike" cap="none" normalizeH="0" baseline="0" dirty="0" smtClean="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tx1"/>
              </a:solidFill>
              <a:effectLst/>
              <a:latin typeface="+mn-ea"/>
            </a:endParaRPr>
          </a:p>
        </p:txBody>
      </p:sp>
      <p:sp>
        <p:nvSpPr>
          <p:cNvPr id="11" name="Text Box 168"/>
          <p:cNvSpPr txBox="1">
            <a:spLocks noChangeArrowheads="1"/>
          </p:cNvSpPr>
          <p:nvPr/>
        </p:nvSpPr>
        <p:spPr bwMode="auto">
          <a:xfrm>
            <a:off x="8345510" y="29468"/>
            <a:ext cx="739570" cy="202785"/>
          </a:xfrm>
          <a:prstGeom prst="rect">
            <a:avLst/>
          </a:prstGeom>
          <a:solidFill>
            <a:srgbClr val="FFFFFF"/>
          </a:solidFill>
          <a:ln w="6350">
            <a:solidFill>
              <a:srgbClr val="000000"/>
            </a:solidFill>
            <a:miter lim="800000"/>
            <a:headEnd/>
            <a:tailEnd/>
          </a:ln>
        </p:spPr>
        <p:txBody>
          <a:bodyPr vert="horz" wrap="square" lIns="74295" tIns="8890" rIns="74295" bIns="8890" numCol="1" anchor="ctr" anchorCtr="0" compatLnSpc="1">
            <a:prstTxWarp prst="textNoShape">
              <a:avLst/>
            </a:prstTxWarp>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eaLnBrk="0" fontAlgn="base" hangingPunct="0">
              <a:spcBef>
                <a:spcPct val="0"/>
              </a:spcBef>
              <a:spcAft>
                <a:spcPct val="0"/>
              </a:spcAft>
            </a:pPr>
            <a:r>
              <a:rPr kumimoji="0" lang="ja-JP" altLang="en-US" sz="1200" dirty="0" smtClean="0">
                <a:latin typeface="Meiryo UI" panose="020B0604030504040204" pitchFamily="50" charset="-128"/>
                <a:ea typeface="Meiryo UI" panose="020B0604030504040204" pitchFamily="50" charset="-128"/>
              </a:rPr>
              <a:t>資料３</a:t>
            </a:r>
            <a:r>
              <a:rPr kumimoji="0" lang="ja-JP" altLang="en-US" sz="1600" dirty="0">
                <a:latin typeface="Meiryo UI" panose="020B0604030504040204" pitchFamily="50" charset="-128"/>
                <a:ea typeface="Meiryo UI" panose="020B0604030504040204" pitchFamily="50" charset="-128"/>
              </a:rPr>
              <a:t>　</a:t>
            </a:r>
            <a:endParaRPr kumimoji="0" lang="ja-JP"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56706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4658" y="619126"/>
            <a:ext cx="8640000" cy="51625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n-ea"/>
              </a:rPr>
              <a:t>　</a:t>
            </a:r>
            <a:r>
              <a:rPr kumimoji="1" lang="ja-JP" altLang="en-US" sz="1400" dirty="0" smtClean="0">
                <a:solidFill>
                  <a:schemeClr val="tx1"/>
                </a:solidFill>
                <a:latin typeface="+mn-ea"/>
              </a:rPr>
              <a:t>調査時期　令和４年度（令和５年２月）</a:t>
            </a:r>
            <a:endParaRPr kumimoji="1" lang="en-US" altLang="ja-JP" sz="1400" dirty="0" smtClean="0">
              <a:solidFill>
                <a:schemeClr val="tx1"/>
              </a:solidFill>
              <a:latin typeface="+mn-ea"/>
            </a:endParaRPr>
          </a:p>
          <a:p>
            <a:endParaRPr kumimoji="1" lang="en-US" altLang="ja-JP" sz="1400" dirty="0" smtClean="0">
              <a:solidFill>
                <a:schemeClr val="tx1"/>
              </a:solidFill>
              <a:latin typeface="+mn-ea"/>
            </a:endParaRPr>
          </a:p>
          <a:p>
            <a:r>
              <a:rPr kumimoji="1" lang="ja-JP" altLang="en-US" sz="1400" dirty="0">
                <a:solidFill>
                  <a:schemeClr val="tx1"/>
                </a:solidFill>
                <a:latin typeface="+mn-ea"/>
              </a:rPr>
              <a:t>　</a:t>
            </a:r>
            <a:r>
              <a:rPr kumimoji="1" lang="ja-JP" altLang="en-US" sz="1400" dirty="0" smtClean="0">
                <a:solidFill>
                  <a:schemeClr val="tx1"/>
                </a:solidFill>
                <a:latin typeface="+mn-ea"/>
              </a:rPr>
              <a:t>調査対象　大阪</a:t>
            </a:r>
            <a:r>
              <a:rPr kumimoji="1" lang="ja-JP" altLang="en-US" sz="1400" dirty="0">
                <a:solidFill>
                  <a:schemeClr val="tx1"/>
                </a:solidFill>
                <a:latin typeface="+mn-ea"/>
              </a:rPr>
              <a:t>府内</a:t>
            </a:r>
            <a:r>
              <a:rPr kumimoji="1" lang="en-US" altLang="ja-JP" sz="1400" dirty="0">
                <a:solidFill>
                  <a:schemeClr val="tx1"/>
                </a:solidFill>
                <a:latin typeface="+mn-ea"/>
              </a:rPr>
              <a:t>43</a:t>
            </a:r>
            <a:r>
              <a:rPr kumimoji="1" lang="ja-JP" altLang="en-US" sz="1400" dirty="0" smtClean="0">
                <a:solidFill>
                  <a:schemeClr val="tx1"/>
                </a:solidFill>
                <a:latin typeface="+mn-ea"/>
              </a:rPr>
              <a:t>市町村</a:t>
            </a:r>
            <a:endParaRPr kumimoji="1" lang="en-US" altLang="ja-JP" sz="1400" dirty="0" smtClean="0">
              <a:solidFill>
                <a:schemeClr val="tx1"/>
              </a:solidFill>
              <a:latin typeface="+mn-ea"/>
            </a:endParaRPr>
          </a:p>
          <a:p>
            <a:endParaRPr kumimoji="1" lang="en-US" altLang="ja-JP" sz="1400" dirty="0" smtClean="0">
              <a:solidFill>
                <a:schemeClr val="tx1"/>
              </a:solidFill>
              <a:latin typeface="+mn-ea"/>
            </a:endParaRPr>
          </a:p>
          <a:p>
            <a:r>
              <a:rPr kumimoji="1" lang="ja-JP" altLang="en-US" sz="1400" dirty="0">
                <a:solidFill>
                  <a:schemeClr val="tx1"/>
                </a:solidFill>
                <a:latin typeface="+mn-ea"/>
              </a:rPr>
              <a:t>　</a:t>
            </a:r>
            <a:r>
              <a:rPr kumimoji="1" lang="ja-JP" altLang="en-US" sz="1400" dirty="0" smtClean="0">
                <a:solidFill>
                  <a:schemeClr val="tx1"/>
                </a:solidFill>
                <a:latin typeface="+mn-ea"/>
              </a:rPr>
              <a:t>調査内容　・令和</a:t>
            </a:r>
            <a:r>
              <a:rPr kumimoji="1" lang="ja-JP" altLang="en-US" sz="1400" dirty="0">
                <a:solidFill>
                  <a:schemeClr val="tx1"/>
                </a:solidFill>
                <a:latin typeface="+mn-ea"/>
              </a:rPr>
              <a:t>４</a:t>
            </a:r>
            <a:r>
              <a:rPr kumimoji="1" lang="ja-JP" altLang="en-US" sz="1400" dirty="0" smtClean="0">
                <a:solidFill>
                  <a:schemeClr val="tx1"/>
                </a:solidFill>
                <a:latin typeface="+mn-ea"/>
              </a:rPr>
              <a:t>年度</a:t>
            </a:r>
            <a:r>
              <a:rPr kumimoji="1" lang="ja-JP" altLang="en-US" sz="1400" dirty="0">
                <a:solidFill>
                  <a:schemeClr val="tx1"/>
                </a:solidFill>
                <a:latin typeface="+mn-ea"/>
              </a:rPr>
              <a:t>末時点での医療的ケア児等コーディネーターの配置の有無</a:t>
            </a:r>
          </a:p>
          <a:p>
            <a:r>
              <a:rPr kumimoji="1" lang="ja-JP" altLang="en-US" sz="1400" dirty="0" smtClean="0">
                <a:solidFill>
                  <a:schemeClr val="tx1"/>
                </a:solidFill>
                <a:latin typeface="+mn-ea"/>
              </a:rPr>
              <a:t>　　　　　　・配置</a:t>
            </a:r>
            <a:r>
              <a:rPr kumimoji="1" lang="ja-JP" altLang="en-US" sz="1400" dirty="0">
                <a:solidFill>
                  <a:schemeClr val="tx1"/>
                </a:solidFill>
                <a:latin typeface="+mn-ea"/>
              </a:rPr>
              <a:t>しているコーディネーターの配置場所、職種、活動内容、回数</a:t>
            </a:r>
          </a:p>
          <a:p>
            <a:r>
              <a:rPr kumimoji="1" lang="ja-JP" altLang="en-US" sz="1400" dirty="0" smtClean="0">
                <a:solidFill>
                  <a:schemeClr val="tx1"/>
                </a:solidFill>
                <a:latin typeface="+mn-ea"/>
              </a:rPr>
              <a:t>　　　　　　・令和</a:t>
            </a:r>
            <a:r>
              <a:rPr kumimoji="1" lang="ja-JP" altLang="en-US" sz="1400" dirty="0">
                <a:solidFill>
                  <a:schemeClr val="tx1"/>
                </a:solidFill>
                <a:latin typeface="+mn-ea"/>
              </a:rPr>
              <a:t>５</a:t>
            </a:r>
            <a:r>
              <a:rPr kumimoji="1" lang="ja-JP" altLang="en-US" sz="1400" dirty="0" smtClean="0">
                <a:solidFill>
                  <a:schemeClr val="tx1"/>
                </a:solidFill>
                <a:latin typeface="+mn-ea"/>
              </a:rPr>
              <a:t>年度</a:t>
            </a:r>
            <a:r>
              <a:rPr kumimoji="1" lang="ja-JP" altLang="en-US" sz="1400" dirty="0">
                <a:solidFill>
                  <a:schemeClr val="tx1"/>
                </a:solidFill>
                <a:latin typeface="+mn-ea"/>
              </a:rPr>
              <a:t>以降のコーディネーター養成数、</a:t>
            </a:r>
            <a:r>
              <a:rPr kumimoji="1" lang="ja-JP" altLang="en-US" sz="1400" dirty="0" smtClean="0">
                <a:solidFill>
                  <a:schemeClr val="tx1"/>
                </a:solidFill>
                <a:latin typeface="+mn-ea"/>
              </a:rPr>
              <a:t>職種・</a:t>
            </a:r>
            <a:r>
              <a:rPr kumimoji="1" lang="ja-JP" altLang="en-US" sz="1400" dirty="0">
                <a:solidFill>
                  <a:schemeClr val="tx1"/>
                </a:solidFill>
                <a:latin typeface="+mn-ea"/>
              </a:rPr>
              <a:t>今後に向けた課題</a:t>
            </a:r>
          </a:p>
          <a:p>
            <a:r>
              <a:rPr kumimoji="1" lang="ja-JP" altLang="en-US" sz="1400" dirty="0" smtClean="0">
                <a:solidFill>
                  <a:schemeClr val="tx1"/>
                </a:solidFill>
                <a:latin typeface="+mn-ea"/>
              </a:rPr>
              <a:t>　　　　　　等を選択式</a:t>
            </a:r>
            <a:r>
              <a:rPr kumimoji="1" lang="ja-JP" altLang="en-US" sz="1400" dirty="0">
                <a:solidFill>
                  <a:schemeClr val="tx1"/>
                </a:solidFill>
                <a:latin typeface="+mn-ea"/>
              </a:rPr>
              <a:t>及び記述式にて</a:t>
            </a:r>
            <a:r>
              <a:rPr kumimoji="1" lang="ja-JP" altLang="en-US" sz="1400" dirty="0" smtClean="0">
                <a:solidFill>
                  <a:schemeClr val="tx1"/>
                </a:solidFill>
                <a:latin typeface="+mn-ea"/>
              </a:rPr>
              <a:t>回答</a:t>
            </a:r>
            <a:endParaRPr kumimoji="1" lang="en-US" altLang="ja-JP" sz="1400" dirty="0" smtClean="0">
              <a:solidFill>
                <a:schemeClr val="tx1"/>
              </a:solidFill>
              <a:latin typeface="+mn-ea"/>
            </a:endParaRPr>
          </a:p>
        </p:txBody>
      </p:sp>
      <p:sp>
        <p:nvSpPr>
          <p:cNvPr id="2" name="角丸四角形 1"/>
          <p:cNvSpPr/>
          <p:nvPr/>
        </p:nvSpPr>
        <p:spPr>
          <a:xfrm>
            <a:off x="254658" y="283853"/>
            <a:ext cx="8640000" cy="360000"/>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mn-ea"/>
              </a:rPr>
              <a:t>１．調査概要</a:t>
            </a:r>
            <a:endParaRPr kumimoji="1" lang="ja-JP" altLang="en-US" dirty="0">
              <a:solidFill>
                <a:schemeClr val="tx1"/>
              </a:solidFill>
              <a:latin typeface="+mn-ea"/>
            </a:endParaRPr>
          </a:p>
        </p:txBody>
      </p:sp>
      <p:sp>
        <p:nvSpPr>
          <p:cNvPr id="8" name="スライド番号プレースホルダー 7"/>
          <p:cNvSpPr>
            <a:spLocks noGrp="1"/>
          </p:cNvSpPr>
          <p:nvPr>
            <p:ph type="sldNum" sz="quarter" idx="12"/>
          </p:nvPr>
        </p:nvSpPr>
        <p:spPr/>
        <p:txBody>
          <a:bodyPr/>
          <a:lstStyle/>
          <a:p>
            <a:fld id="{B821A8EE-06EC-457D-963E-CEA370A5484C}" type="slidenum">
              <a:rPr kumimoji="1" lang="ja-JP" altLang="en-US" smtClean="0">
                <a:latin typeface="+mn-ea"/>
              </a:rPr>
              <a:t>2</a:t>
            </a:fld>
            <a:endParaRPr kumimoji="1" lang="ja-JP" altLang="en-US">
              <a:latin typeface="+mn-ea"/>
            </a:endParaRPr>
          </a:p>
        </p:txBody>
      </p:sp>
      <p:sp>
        <p:nvSpPr>
          <p:cNvPr id="9" name="正方形/長方形 8"/>
          <p:cNvSpPr/>
          <p:nvPr/>
        </p:nvSpPr>
        <p:spPr>
          <a:xfrm>
            <a:off x="3857473" y="44450"/>
            <a:ext cx="5037185" cy="261610"/>
          </a:xfrm>
          <a:prstGeom prst="rect">
            <a:avLst/>
          </a:prstGeom>
        </p:spPr>
        <p:txBody>
          <a:bodyPr wrap="square">
            <a:spAutoFit/>
          </a:bodyPr>
          <a:lstStyle/>
          <a:p>
            <a:r>
              <a:rPr lang="ja-JP" altLang="en-US" sz="1100" dirty="0" smtClean="0">
                <a:latin typeface="+mn-ea"/>
              </a:rPr>
              <a:t>２　令和４年度　医療的</a:t>
            </a:r>
            <a:r>
              <a:rPr lang="ja-JP" altLang="en-US" sz="1100" dirty="0">
                <a:latin typeface="+mn-ea"/>
              </a:rPr>
              <a:t>ケア児等</a:t>
            </a:r>
            <a:r>
              <a:rPr lang="ja-JP" altLang="en-US" sz="1100" dirty="0" smtClean="0">
                <a:latin typeface="+mn-ea"/>
              </a:rPr>
              <a:t>コーディネーター配置</a:t>
            </a:r>
            <a:r>
              <a:rPr lang="ja-JP" altLang="en-US" sz="1100" dirty="0">
                <a:latin typeface="+mn-ea"/>
              </a:rPr>
              <a:t>・活動調査について</a:t>
            </a:r>
          </a:p>
        </p:txBody>
      </p:sp>
    </p:spTree>
    <p:extLst>
      <p:ext uri="{BB962C8B-B14F-4D97-AF65-F5344CB8AC3E}">
        <p14:creationId xmlns:p14="http://schemas.microsoft.com/office/powerpoint/2010/main" val="2105736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右矢印 4"/>
          <p:cNvSpPr/>
          <p:nvPr/>
        </p:nvSpPr>
        <p:spPr>
          <a:xfrm>
            <a:off x="3699194" y="3297403"/>
            <a:ext cx="1395282" cy="315177"/>
          </a:xfrm>
          <a:prstGeom prst="rightArrow">
            <a:avLst/>
          </a:prstGeom>
          <a:solidFill>
            <a:srgbClr val="FF0000">
              <a:alpha val="3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 name="正方形/長方形 6"/>
          <p:cNvSpPr/>
          <p:nvPr/>
        </p:nvSpPr>
        <p:spPr>
          <a:xfrm>
            <a:off x="254658" y="619127"/>
            <a:ext cx="8640000" cy="14091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mn-ea"/>
              </a:rPr>
              <a:t>・　配置有</a:t>
            </a:r>
            <a:r>
              <a:rPr kumimoji="1" lang="en-US" altLang="ja-JP" sz="1400" dirty="0">
                <a:solidFill>
                  <a:schemeClr val="tx1"/>
                </a:solidFill>
                <a:latin typeface="+mn-ea"/>
              </a:rPr>
              <a:t>31</a:t>
            </a:r>
            <a:r>
              <a:rPr kumimoji="1" lang="ja-JP" altLang="en-US" sz="1400" dirty="0" smtClean="0">
                <a:solidFill>
                  <a:schemeClr val="tx1"/>
                </a:solidFill>
                <a:latin typeface="+mn-ea"/>
              </a:rPr>
              <a:t>市町、配置無</a:t>
            </a:r>
            <a:r>
              <a:rPr kumimoji="1" lang="en-US" altLang="ja-JP" sz="1400" dirty="0" smtClean="0">
                <a:solidFill>
                  <a:schemeClr val="tx1"/>
                </a:solidFill>
                <a:latin typeface="+mn-ea"/>
              </a:rPr>
              <a:t>12</a:t>
            </a:r>
            <a:r>
              <a:rPr kumimoji="1" lang="ja-JP" altLang="en-US" sz="1400" dirty="0" smtClean="0">
                <a:solidFill>
                  <a:schemeClr val="tx1"/>
                </a:solidFill>
                <a:latin typeface="+mn-ea"/>
              </a:rPr>
              <a:t>市町村</a:t>
            </a:r>
            <a:r>
              <a:rPr kumimoji="1" lang="ja-JP" altLang="en-US" sz="1400" dirty="0">
                <a:solidFill>
                  <a:schemeClr val="tx1"/>
                </a:solidFill>
                <a:latin typeface="+mn-ea"/>
              </a:rPr>
              <a:t>　</a:t>
            </a:r>
            <a:r>
              <a:rPr kumimoji="1" lang="ja-JP" altLang="en-US" sz="1400" dirty="0" smtClean="0">
                <a:solidFill>
                  <a:schemeClr val="tx1"/>
                </a:solidFill>
                <a:latin typeface="+mn-ea"/>
              </a:rPr>
              <a:t>（令和４年度</a:t>
            </a:r>
            <a:r>
              <a:rPr kumimoji="1" lang="ja-JP" altLang="en-US" sz="1400" dirty="0">
                <a:solidFill>
                  <a:schemeClr val="tx1"/>
                </a:solidFill>
                <a:latin typeface="+mn-ea"/>
              </a:rPr>
              <a:t>末</a:t>
            </a:r>
            <a:r>
              <a:rPr kumimoji="1" lang="ja-JP" altLang="en-US" sz="1400" dirty="0" smtClean="0">
                <a:solidFill>
                  <a:schemeClr val="tx1"/>
                </a:solidFill>
                <a:latin typeface="+mn-ea"/>
              </a:rPr>
              <a:t>時点）</a:t>
            </a:r>
            <a:endParaRPr kumimoji="1" lang="en-US" altLang="ja-JP" sz="1400" dirty="0" smtClean="0">
              <a:solidFill>
                <a:schemeClr val="tx1"/>
              </a:solidFill>
              <a:latin typeface="+mn-ea"/>
            </a:endParaRPr>
          </a:p>
          <a:p>
            <a:r>
              <a:rPr kumimoji="1" lang="ja-JP" altLang="en-US" sz="1400" dirty="0" smtClean="0">
                <a:solidFill>
                  <a:schemeClr val="tx1"/>
                </a:solidFill>
                <a:latin typeface="+mn-ea"/>
              </a:rPr>
              <a:t>・　配置有と回答した</a:t>
            </a:r>
            <a:r>
              <a:rPr kumimoji="1" lang="en-US" altLang="ja-JP" sz="1400" dirty="0">
                <a:solidFill>
                  <a:schemeClr val="tx1"/>
                </a:solidFill>
                <a:latin typeface="+mn-ea"/>
              </a:rPr>
              <a:t>31</a:t>
            </a:r>
            <a:r>
              <a:rPr kumimoji="1" lang="ja-JP" altLang="en-US" sz="1400" dirty="0" smtClean="0">
                <a:solidFill>
                  <a:schemeClr val="tx1"/>
                </a:solidFill>
                <a:latin typeface="+mn-ea"/>
              </a:rPr>
              <a:t>市町村における配置形態・配置数</a:t>
            </a:r>
            <a:endParaRPr kumimoji="1" lang="en-US" altLang="ja-JP" sz="1400" dirty="0" smtClean="0">
              <a:solidFill>
                <a:schemeClr val="tx1"/>
              </a:solidFill>
              <a:latin typeface="+mn-ea"/>
            </a:endParaRPr>
          </a:p>
          <a:p>
            <a:r>
              <a:rPr kumimoji="1" lang="ja-JP" altLang="en-US" sz="1400" dirty="0">
                <a:solidFill>
                  <a:schemeClr val="tx1"/>
                </a:solidFill>
                <a:latin typeface="+mn-ea"/>
              </a:rPr>
              <a:t>　</a:t>
            </a:r>
            <a:r>
              <a:rPr kumimoji="1" lang="ja-JP" altLang="en-US" sz="1400" dirty="0" smtClean="0">
                <a:solidFill>
                  <a:schemeClr val="tx1"/>
                </a:solidFill>
                <a:latin typeface="+mn-ea"/>
              </a:rPr>
              <a:t>　　市町村単独で配置・１名　　　</a:t>
            </a:r>
            <a:r>
              <a:rPr kumimoji="1" lang="en-US" altLang="ja-JP" sz="1400" dirty="0">
                <a:solidFill>
                  <a:schemeClr val="tx1"/>
                </a:solidFill>
                <a:latin typeface="+mn-ea"/>
              </a:rPr>
              <a:t>12</a:t>
            </a:r>
            <a:r>
              <a:rPr kumimoji="1" lang="ja-JP" altLang="en-US" sz="1400" dirty="0" smtClean="0">
                <a:solidFill>
                  <a:schemeClr val="tx1"/>
                </a:solidFill>
                <a:latin typeface="+mn-ea"/>
              </a:rPr>
              <a:t>市町村</a:t>
            </a:r>
            <a:endParaRPr kumimoji="1" lang="en-US" altLang="ja-JP" sz="1400" dirty="0" smtClean="0">
              <a:solidFill>
                <a:schemeClr val="tx1"/>
              </a:solidFill>
              <a:latin typeface="+mn-ea"/>
            </a:endParaRPr>
          </a:p>
          <a:p>
            <a:r>
              <a:rPr kumimoji="1" lang="ja-JP" altLang="en-US" sz="1400" dirty="0">
                <a:solidFill>
                  <a:schemeClr val="tx1"/>
                </a:solidFill>
                <a:latin typeface="+mn-ea"/>
              </a:rPr>
              <a:t>　　</a:t>
            </a:r>
            <a:r>
              <a:rPr kumimoji="1" lang="ja-JP" altLang="en-US" sz="1400" dirty="0" smtClean="0">
                <a:solidFill>
                  <a:schemeClr val="tx1"/>
                </a:solidFill>
                <a:latin typeface="+mn-ea"/>
              </a:rPr>
              <a:t>　市町村単独で配置・複数名　　</a:t>
            </a:r>
            <a:r>
              <a:rPr kumimoji="1" lang="en-US" altLang="ja-JP" sz="1400" dirty="0">
                <a:solidFill>
                  <a:schemeClr val="tx1"/>
                </a:solidFill>
                <a:latin typeface="+mn-ea"/>
              </a:rPr>
              <a:t>19</a:t>
            </a:r>
            <a:r>
              <a:rPr kumimoji="1" lang="ja-JP" altLang="en-US" sz="1400" dirty="0" smtClean="0">
                <a:solidFill>
                  <a:schemeClr val="tx1"/>
                </a:solidFill>
                <a:latin typeface="+mn-ea"/>
              </a:rPr>
              <a:t>市町村</a:t>
            </a:r>
            <a:endParaRPr kumimoji="1" lang="en-US" altLang="ja-JP" sz="1400" dirty="0" smtClean="0">
              <a:solidFill>
                <a:schemeClr val="tx1"/>
              </a:solidFill>
              <a:latin typeface="+mn-ea"/>
            </a:endParaRPr>
          </a:p>
          <a:p>
            <a:r>
              <a:rPr kumimoji="1" lang="ja-JP" altLang="en-US" sz="1400" dirty="0">
                <a:solidFill>
                  <a:schemeClr val="tx1"/>
                </a:solidFill>
                <a:latin typeface="+mn-ea"/>
              </a:rPr>
              <a:t>　</a:t>
            </a:r>
            <a:r>
              <a:rPr kumimoji="1" lang="ja-JP" altLang="en-US" sz="1400" dirty="0" smtClean="0">
                <a:solidFill>
                  <a:schemeClr val="tx1"/>
                </a:solidFill>
                <a:latin typeface="+mn-ea"/>
              </a:rPr>
              <a:t>　　</a:t>
            </a:r>
            <a:endParaRPr kumimoji="1" lang="en-US" altLang="ja-JP" sz="1400" dirty="0" smtClean="0">
              <a:solidFill>
                <a:schemeClr val="tx1"/>
              </a:solidFill>
              <a:latin typeface="+mn-ea"/>
            </a:endParaRPr>
          </a:p>
          <a:p>
            <a:r>
              <a:rPr kumimoji="1" lang="ja-JP" altLang="en-US" sz="1400" dirty="0" smtClean="0">
                <a:solidFill>
                  <a:schemeClr val="tx1"/>
                </a:solidFill>
                <a:latin typeface="+mn-ea"/>
              </a:rPr>
              <a:t>医療関係、福祉関係の両方で配置ありと回答したのは</a:t>
            </a:r>
            <a:r>
              <a:rPr kumimoji="1" lang="en-US" altLang="ja-JP" sz="1400" dirty="0" smtClean="0">
                <a:solidFill>
                  <a:schemeClr val="tx1"/>
                </a:solidFill>
                <a:latin typeface="+mn-ea"/>
              </a:rPr>
              <a:t>15</a:t>
            </a:r>
            <a:r>
              <a:rPr kumimoji="1" lang="ja-JP" altLang="en-US" sz="1400" dirty="0" smtClean="0">
                <a:solidFill>
                  <a:schemeClr val="tx1"/>
                </a:solidFill>
                <a:latin typeface="+mn-ea"/>
              </a:rPr>
              <a:t>市</a:t>
            </a:r>
            <a:endParaRPr kumimoji="1" lang="en-US" altLang="ja-JP" sz="1400" dirty="0" smtClean="0">
              <a:solidFill>
                <a:schemeClr val="tx1"/>
              </a:solidFill>
              <a:latin typeface="+mn-ea"/>
            </a:endParaRPr>
          </a:p>
        </p:txBody>
      </p:sp>
      <p:sp>
        <p:nvSpPr>
          <p:cNvPr id="2" name="角丸四角形 1"/>
          <p:cNvSpPr/>
          <p:nvPr/>
        </p:nvSpPr>
        <p:spPr>
          <a:xfrm>
            <a:off x="254658" y="249549"/>
            <a:ext cx="8640000" cy="360000"/>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n-ea"/>
              </a:rPr>
              <a:t>２</a:t>
            </a:r>
            <a:r>
              <a:rPr kumimoji="1" lang="ja-JP" altLang="en-US" dirty="0" smtClean="0">
                <a:solidFill>
                  <a:schemeClr val="tx1"/>
                </a:solidFill>
                <a:latin typeface="+mn-ea"/>
              </a:rPr>
              <a:t>．配置状況（</a:t>
            </a:r>
            <a:r>
              <a:rPr kumimoji="1" lang="en-US" altLang="ja-JP" dirty="0" smtClean="0">
                <a:solidFill>
                  <a:schemeClr val="tx1"/>
                </a:solidFill>
                <a:latin typeface="+mn-ea"/>
              </a:rPr>
              <a:t>43</a:t>
            </a:r>
            <a:r>
              <a:rPr kumimoji="1" lang="ja-JP" altLang="en-US" dirty="0" smtClean="0">
                <a:solidFill>
                  <a:schemeClr val="tx1"/>
                </a:solidFill>
                <a:latin typeface="+mn-ea"/>
              </a:rPr>
              <a:t>市町村）</a:t>
            </a:r>
            <a:endParaRPr kumimoji="1" lang="ja-JP" altLang="en-US" dirty="0">
              <a:solidFill>
                <a:schemeClr val="tx1"/>
              </a:solidFill>
              <a:latin typeface="+mn-ea"/>
            </a:endParaRPr>
          </a:p>
        </p:txBody>
      </p:sp>
      <p:sp>
        <p:nvSpPr>
          <p:cNvPr id="8" name="スライド番号プレースホルダー 7"/>
          <p:cNvSpPr>
            <a:spLocks noGrp="1"/>
          </p:cNvSpPr>
          <p:nvPr>
            <p:ph type="sldNum" sz="quarter" idx="12"/>
          </p:nvPr>
        </p:nvSpPr>
        <p:spPr/>
        <p:txBody>
          <a:bodyPr/>
          <a:lstStyle/>
          <a:p>
            <a:fld id="{B821A8EE-06EC-457D-963E-CEA370A5484C}" type="slidenum">
              <a:rPr kumimoji="1" lang="ja-JP" altLang="en-US" smtClean="0">
                <a:latin typeface="+mn-ea"/>
              </a:rPr>
              <a:t>3</a:t>
            </a:fld>
            <a:endParaRPr kumimoji="1" lang="ja-JP" altLang="en-US" dirty="0">
              <a:latin typeface="+mn-ea"/>
            </a:endParaRPr>
          </a:p>
        </p:txBody>
      </p:sp>
      <p:sp>
        <p:nvSpPr>
          <p:cNvPr id="9" name="正方形/長方形 8"/>
          <p:cNvSpPr/>
          <p:nvPr/>
        </p:nvSpPr>
        <p:spPr>
          <a:xfrm>
            <a:off x="3915530" y="2806"/>
            <a:ext cx="4979128" cy="261610"/>
          </a:xfrm>
          <a:prstGeom prst="rect">
            <a:avLst/>
          </a:prstGeom>
        </p:spPr>
        <p:txBody>
          <a:bodyPr wrap="square">
            <a:spAutoFit/>
          </a:bodyPr>
          <a:lstStyle/>
          <a:p>
            <a:r>
              <a:rPr lang="ja-JP" altLang="en-US" sz="1100" dirty="0" smtClean="0">
                <a:latin typeface="+mn-ea"/>
              </a:rPr>
              <a:t>２　令和４年度　医療的</a:t>
            </a:r>
            <a:r>
              <a:rPr lang="ja-JP" altLang="en-US" sz="1100" dirty="0">
                <a:latin typeface="+mn-ea"/>
              </a:rPr>
              <a:t>ケア児等</a:t>
            </a:r>
            <a:r>
              <a:rPr lang="ja-JP" altLang="en-US" sz="1100" dirty="0" smtClean="0">
                <a:latin typeface="+mn-ea"/>
              </a:rPr>
              <a:t>コーディネーター配置</a:t>
            </a:r>
            <a:r>
              <a:rPr lang="ja-JP" altLang="en-US" sz="1100" dirty="0">
                <a:latin typeface="+mn-ea"/>
              </a:rPr>
              <a:t>・活動調査について</a:t>
            </a:r>
          </a:p>
        </p:txBody>
      </p:sp>
      <p:graphicFrame>
        <p:nvGraphicFramePr>
          <p:cNvPr id="11" name="グラフ 10"/>
          <p:cNvGraphicFramePr>
            <a:graphicFrameLocks/>
          </p:cNvGraphicFramePr>
          <p:nvPr>
            <p:extLst>
              <p:ext uri="{D42A27DB-BD31-4B8C-83A1-F6EECF244321}">
                <p14:modId xmlns:p14="http://schemas.microsoft.com/office/powerpoint/2010/main" val="4042846030"/>
              </p:ext>
            </p:extLst>
          </p:nvPr>
        </p:nvGraphicFramePr>
        <p:xfrm>
          <a:off x="0" y="2028247"/>
          <a:ext cx="4536556" cy="28534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p:cNvGraphicFramePr>
            <a:graphicFrameLocks/>
          </p:cNvGraphicFramePr>
          <p:nvPr>
            <p:extLst>
              <p:ext uri="{D42A27DB-BD31-4B8C-83A1-F6EECF244321}">
                <p14:modId xmlns:p14="http://schemas.microsoft.com/office/powerpoint/2010/main" val="2336828057"/>
              </p:ext>
            </p:extLst>
          </p:nvPr>
        </p:nvGraphicFramePr>
        <p:xfrm>
          <a:off x="4805013" y="2223766"/>
          <a:ext cx="3897906" cy="24624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表 5"/>
          <p:cNvGraphicFramePr>
            <a:graphicFrameLocks noGrp="1"/>
          </p:cNvGraphicFramePr>
          <p:nvPr>
            <p:extLst>
              <p:ext uri="{D42A27DB-BD31-4B8C-83A1-F6EECF244321}">
                <p14:modId xmlns:p14="http://schemas.microsoft.com/office/powerpoint/2010/main" val="322396626"/>
              </p:ext>
            </p:extLst>
          </p:nvPr>
        </p:nvGraphicFramePr>
        <p:xfrm>
          <a:off x="1031652" y="4977416"/>
          <a:ext cx="2769578" cy="1173480"/>
        </p:xfrm>
        <a:graphic>
          <a:graphicData uri="http://schemas.openxmlformats.org/drawingml/2006/table">
            <a:tbl>
              <a:tblPr/>
              <a:tblGrid>
                <a:gridCol w="1079056">
                  <a:extLst>
                    <a:ext uri="{9D8B030D-6E8A-4147-A177-3AD203B41FA5}">
                      <a16:colId xmlns:a16="http://schemas.microsoft.com/office/drawing/2014/main" val="2576511297"/>
                    </a:ext>
                  </a:extLst>
                </a:gridCol>
                <a:gridCol w="1690522">
                  <a:extLst>
                    <a:ext uri="{9D8B030D-6E8A-4147-A177-3AD203B41FA5}">
                      <a16:colId xmlns:a16="http://schemas.microsoft.com/office/drawing/2014/main" val="3844648772"/>
                    </a:ext>
                  </a:extLst>
                </a:gridCol>
              </a:tblGrid>
              <a:tr h="293370">
                <a:tc gridSpan="2">
                  <a:txBody>
                    <a:bodyPr/>
                    <a:lstStyle/>
                    <a:p>
                      <a:pPr algn="l"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福祉関係の配置状況</a:t>
                      </a:r>
                      <a:r>
                        <a:rPr lang="en-US" altLang="ja-JP" sz="1100" b="0" i="0" u="none" strike="noStrike" dirty="0" smtClean="0">
                          <a:solidFill>
                            <a:srgbClr val="000000"/>
                          </a:solidFill>
                          <a:effectLst/>
                          <a:latin typeface="游ゴシック" panose="020B0400000000000000" pitchFamily="50" charset="-128"/>
                          <a:ea typeface="游ゴシック" panose="020B0400000000000000" pitchFamily="50" charset="-128"/>
                        </a:rPr>
                        <a:t>】</a:t>
                      </a:r>
                      <a:r>
                        <a:rPr lang="ja-JP" altLang="en-US" sz="1100" b="0" i="0" u="none" strike="noStrike" dirty="0" smtClean="0">
                          <a:solidFill>
                            <a:srgbClr val="000000"/>
                          </a:solidFill>
                          <a:effectLst/>
                          <a:latin typeface="游ゴシック" panose="020B0400000000000000" pitchFamily="50" charset="-128"/>
                          <a:ea typeface="游ゴシック" panose="020B0400000000000000" pitchFamily="50" charset="-128"/>
                        </a:rPr>
                        <a:t>（単位：市町村）</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74341244"/>
                  </a:ext>
                </a:extLst>
              </a:tr>
              <a:tr h="293370">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100" b="0" i="0" u="none" strike="noStrike" dirty="0" smtClean="0">
                          <a:solidFill>
                            <a:srgbClr val="000000"/>
                          </a:solidFill>
                          <a:effectLst/>
                          <a:latin typeface="游ゴシック" panose="020B0400000000000000" pitchFamily="50" charset="-128"/>
                          <a:ea typeface="游ゴシック" panose="020B0400000000000000" pitchFamily="50" charset="-128"/>
                        </a:rPr>
                        <a:t>28</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0580539"/>
                  </a:ext>
                </a:extLst>
              </a:tr>
              <a:tr h="293370">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100" b="0" i="0" u="none" strike="noStrike" dirty="0" smtClean="0">
                          <a:solidFill>
                            <a:srgbClr val="000000"/>
                          </a:solidFill>
                          <a:effectLst/>
                          <a:latin typeface="游ゴシック" panose="020B0400000000000000" pitchFamily="50" charset="-128"/>
                          <a:ea typeface="游ゴシック" panose="020B0400000000000000" pitchFamily="50" charset="-128"/>
                        </a:rPr>
                        <a:t>15</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6427986"/>
                  </a:ext>
                </a:extLst>
              </a:tr>
              <a:tr h="293370">
                <a:tc>
                  <a:txBody>
                    <a:bodyPr/>
                    <a:lstStyle/>
                    <a:p>
                      <a:pPr algn="l" fontAlgn="ctr"/>
                      <a:r>
                        <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rPr>
                        <a:t>総計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6565330"/>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031310196"/>
              </p:ext>
            </p:extLst>
          </p:nvPr>
        </p:nvGraphicFramePr>
        <p:xfrm>
          <a:off x="5651885" y="4994014"/>
          <a:ext cx="2863465" cy="1156880"/>
        </p:xfrm>
        <a:graphic>
          <a:graphicData uri="http://schemas.openxmlformats.org/drawingml/2006/table">
            <a:tbl>
              <a:tblPr/>
              <a:tblGrid>
                <a:gridCol w="1115635">
                  <a:extLst>
                    <a:ext uri="{9D8B030D-6E8A-4147-A177-3AD203B41FA5}">
                      <a16:colId xmlns:a16="http://schemas.microsoft.com/office/drawing/2014/main" val="3755695909"/>
                    </a:ext>
                  </a:extLst>
                </a:gridCol>
                <a:gridCol w="1747830">
                  <a:extLst>
                    <a:ext uri="{9D8B030D-6E8A-4147-A177-3AD203B41FA5}">
                      <a16:colId xmlns:a16="http://schemas.microsoft.com/office/drawing/2014/main" val="3014002157"/>
                    </a:ext>
                  </a:extLst>
                </a:gridCol>
              </a:tblGrid>
              <a:tr h="289220">
                <a:tc gridSpan="2">
                  <a:txBody>
                    <a:bodyPr/>
                    <a:lstStyle/>
                    <a:p>
                      <a:pPr algn="l"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医療関係の配置状況</a:t>
                      </a:r>
                      <a:r>
                        <a:rPr lang="en-US" altLang="ja-JP" sz="1100" b="0" i="0" u="none" strike="noStrike" dirty="0" smtClean="0">
                          <a:solidFill>
                            <a:srgbClr val="000000"/>
                          </a:solidFill>
                          <a:effectLst/>
                          <a:latin typeface="游ゴシック" panose="020B0400000000000000" pitchFamily="50" charset="-128"/>
                          <a:ea typeface="游ゴシック" panose="020B0400000000000000" pitchFamily="50" charset="-128"/>
                        </a:rPr>
                        <a:t>】</a:t>
                      </a:r>
                      <a:r>
                        <a:rPr lang="ja-JP" altLang="en-US" sz="1100" b="0" i="0" u="none" strike="noStrike" dirty="0" smtClean="0">
                          <a:solidFill>
                            <a:srgbClr val="000000"/>
                          </a:solidFill>
                          <a:effectLst/>
                          <a:latin typeface="游ゴシック" panose="020B0400000000000000" pitchFamily="50" charset="-128"/>
                          <a:ea typeface="游ゴシック" panose="020B0400000000000000" pitchFamily="50" charset="-128"/>
                        </a:rPr>
                        <a:t>（単位：市町村）</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416486992"/>
                  </a:ext>
                </a:extLst>
              </a:tr>
              <a:tr h="289220">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100" b="0" i="0" u="none" strike="noStrike" dirty="0" smtClean="0">
                          <a:solidFill>
                            <a:srgbClr val="000000"/>
                          </a:solidFill>
                          <a:effectLst/>
                          <a:latin typeface="游ゴシック" panose="020B0400000000000000" pitchFamily="50" charset="-128"/>
                          <a:ea typeface="游ゴシック" panose="020B0400000000000000" pitchFamily="50" charset="-128"/>
                        </a:rPr>
                        <a:t>18</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0666840"/>
                  </a:ext>
                </a:extLst>
              </a:tr>
              <a:tr h="289220">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100" b="0" i="0" u="none" strike="noStrike" dirty="0" smtClean="0">
                          <a:solidFill>
                            <a:srgbClr val="000000"/>
                          </a:solidFill>
                          <a:effectLst/>
                          <a:latin typeface="游ゴシック" panose="020B0400000000000000" pitchFamily="50" charset="-128"/>
                          <a:ea typeface="游ゴシック" panose="020B0400000000000000" pitchFamily="50" charset="-128"/>
                        </a:rPr>
                        <a:t>25</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8018014"/>
                  </a:ext>
                </a:extLst>
              </a:tr>
              <a:tr h="289220">
                <a:tc>
                  <a:txBody>
                    <a:bodyPr/>
                    <a:lstStyle/>
                    <a:p>
                      <a:pPr algn="l" fontAlgn="ctr"/>
                      <a:r>
                        <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rPr>
                        <a:t>総計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6817104"/>
                  </a:ext>
                </a:extLst>
              </a:tr>
            </a:tbl>
          </a:graphicData>
        </a:graphic>
      </p:graphicFrame>
    </p:spTree>
    <p:extLst>
      <p:ext uri="{BB962C8B-B14F-4D97-AF65-F5344CB8AC3E}">
        <p14:creationId xmlns:p14="http://schemas.microsoft.com/office/powerpoint/2010/main" val="370854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12329" y="443596"/>
            <a:ext cx="8640000" cy="21390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dirty="0" smtClean="0">
              <a:solidFill>
                <a:schemeClr val="tx1"/>
              </a:solidFill>
              <a:latin typeface="+mn-ea"/>
            </a:endParaRPr>
          </a:p>
          <a:p>
            <a:r>
              <a:rPr kumimoji="1" lang="ja-JP" altLang="en-US" sz="1400" dirty="0" smtClean="0">
                <a:solidFill>
                  <a:schemeClr val="tx1"/>
                </a:solidFill>
                <a:latin typeface="+mn-ea"/>
              </a:rPr>
              <a:t>・　</a:t>
            </a:r>
            <a:r>
              <a:rPr kumimoji="1" lang="en-US" altLang="ja-JP" sz="1400" u="sng" dirty="0">
                <a:solidFill>
                  <a:schemeClr val="tx1"/>
                </a:solidFill>
                <a:latin typeface="+mn-ea"/>
              </a:rPr>
              <a:t>29</a:t>
            </a:r>
            <a:r>
              <a:rPr kumimoji="1" lang="ja-JP" altLang="en-US" sz="1400" u="sng" dirty="0" smtClean="0">
                <a:solidFill>
                  <a:schemeClr val="tx1"/>
                </a:solidFill>
                <a:latin typeface="+mn-ea"/>
              </a:rPr>
              <a:t>市町村　</a:t>
            </a:r>
            <a:r>
              <a:rPr kumimoji="1" lang="en-US" altLang="ja-JP" sz="1400" u="sng" dirty="0" smtClean="0">
                <a:solidFill>
                  <a:schemeClr val="tx1"/>
                </a:solidFill>
                <a:latin typeface="+mn-ea"/>
              </a:rPr>
              <a:t>66</a:t>
            </a:r>
            <a:r>
              <a:rPr kumimoji="1" lang="ja-JP" altLang="en-US" sz="1400" u="sng" dirty="0" smtClean="0">
                <a:solidFill>
                  <a:schemeClr val="tx1"/>
                </a:solidFill>
                <a:latin typeface="+mn-ea"/>
              </a:rPr>
              <a:t>名　</a:t>
            </a:r>
            <a:r>
              <a:rPr kumimoji="1" lang="en-US" altLang="ja-JP" sz="1400" u="sng" dirty="0" smtClean="0">
                <a:solidFill>
                  <a:schemeClr val="tx1"/>
                </a:solidFill>
                <a:latin typeface="+mn-ea"/>
              </a:rPr>
              <a:t>【</a:t>
            </a:r>
            <a:r>
              <a:rPr kumimoji="1" lang="ja-JP" altLang="en-US" sz="1400" u="sng" dirty="0" smtClean="0">
                <a:solidFill>
                  <a:schemeClr val="tx1"/>
                </a:solidFill>
                <a:latin typeface="+mn-ea"/>
              </a:rPr>
              <a:t>令和４年度末時点</a:t>
            </a:r>
            <a:r>
              <a:rPr kumimoji="1" lang="en-US" altLang="ja-JP" sz="1400" u="sng" dirty="0" smtClean="0">
                <a:solidFill>
                  <a:schemeClr val="tx1"/>
                </a:solidFill>
                <a:latin typeface="+mn-ea"/>
              </a:rPr>
              <a:t>】</a:t>
            </a:r>
            <a:r>
              <a:rPr kumimoji="1" lang="ja-JP" altLang="en-US" sz="1400" u="sng" dirty="0" smtClean="0">
                <a:solidFill>
                  <a:schemeClr val="tx1"/>
                </a:solidFill>
                <a:latin typeface="+mn-ea"/>
              </a:rPr>
              <a:t>　　←　　</a:t>
            </a:r>
            <a:r>
              <a:rPr kumimoji="1" lang="en-US" altLang="ja-JP" sz="1400" u="sng" dirty="0" smtClean="0">
                <a:solidFill>
                  <a:schemeClr val="tx1"/>
                </a:solidFill>
                <a:latin typeface="+mn-ea"/>
              </a:rPr>
              <a:t>21</a:t>
            </a:r>
            <a:r>
              <a:rPr kumimoji="1" lang="ja-JP" altLang="en-US" sz="1400" u="sng" dirty="0" smtClean="0">
                <a:solidFill>
                  <a:schemeClr val="tx1"/>
                </a:solidFill>
                <a:latin typeface="+mn-ea"/>
              </a:rPr>
              <a:t>市町村　</a:t>
            </a:r>
            <a:r>
              <a:rPr kumimoji="1" lang="en-US" altLang="ja-JP" sz="1400" u="sng" dirty="0" smtClean="0">
                <a:solidFill>
                  <a:schemeClr val="tx1"/>
                </a:solidFill>
                <a:latin typeface="+mn-ea"/>
              </a:rPr>
              <a:t>34</a:t>
            </a:r>
            <a:r>
              <a:rPr kumimoji="1" lang="ja-JP" altLang="en-US" sz="1400" u="sng" dirty="0">
                <a:solidFill>
                  <a:schemeClr val="tx1"/>
                </a:solidFill>
                <a:latin typeface="+mn-ea"/>
              </a:rPr>
              <a:t>名　</a:t>
            </a:r>
            <a:r>
              <a:rPr kumimoji="1" lang="en-US" altLang="ja-JP" sz="1400" u="sng" dirty="0" smtClean="0">
                <a:solidFill>
                  <a:schemeClr val="tx1"/>
                </a:solidFill>
                <a:latin typeface="+mn-ea"/>
              </a:rPr>
              <a:t>【</a:t>
            </a:r>
            <a:r>
              <a:rPr kumimoji="1" lang="ja-JP" altLang="en-US" sz="1400" u="sng" dirty="0" smtClean="0">
                <a:solidFill>
                  <a:schemeClr val="tx1"/>
                </a:solidFill>
                <a:latin typeface="+mn-ea"/>
              </a:rPr>
              <a:t>令和</a:t>
            </a:r>
            <a:r>
              <a:rPr kumimoji="1" lang="ja-JP" altLang="en-US" sz="1400" u="sng" dirty="0">
                <a:solidFill>
                  <a:schemeClr val="tx1"/>
                </a:solidFill>
                <a:latin typeface="+mn-ea"/>
              </a:rPr>
              <a:t>３年度末</a:t>
            </a:r>
            <a:r>
              <a:rPr kumimoji="1" lang="ja-JP" altLang="en-US" sz="1400" u="sng" dirty="0" smtClean="0">
                <a:solidFill>
                  <a:schemeClr val="tx1"/>
                </a:solidFill>
                <a:latin typeface="+mn-ea"/>
              </a:rPr>
              <a:t>時点</a:t>
            </a:r>
            <a:r>
              <a:rPr kumimoji="1" lang="en-US" altLang="ja-JP" sz="1400" u="sng" dirty="0" smtClean="0">
                <a:solidFill>
                  <a:schemeClr val="tx1"/>
                </a:solidFill>
                <a:latin typeface="+mn-ea"/>
              </a:rPr>
              <a:t>】</a:t>
            </a:r>
            <a:endParaRPr kumimoji="1" lang="en-US" altLang="ja-JP" sz="1400" u="sng" dirty="0">
              <a:solidFill>
                <a:schemeClr val="tx1"/>
              </a:solidFill>
              <a:latin typeface="+mn-ea"/>
            </a:endParaRPr>
          </a:p>
          <a:p>
            <a:endParaRPr kumimoji="1" lang="en-US" altLang="ja-JP" sz="1400" dirty="0" smtClean="0">
              <a:solidFill>
                <a:schemeClr val="tx1"/>
              </a:solidFill>
              <a:latin typeface="+mn-ea"/>
            </a:endParaRPr>
          </a:p>
          <a:p>
            <a:r>
              <a:rPr kumimoji="1" lang="ja-JP" altLang="en-US" sz="1400" dirty="0" smtClean="0">
                <a:solidFill>
                  <a:schemeClr val="tx1"/>
                </a:solidFill>
                <a:latin typeface="+mn-ea"/>
              </a:rPr>
              <a:t>・　最も多いのは基幹相談支援センター、委託相談支援事業所であり、計</a:t>
            </a:r>
            <a:r>
              <a:rPr kumimoji="1" lang="en-US" altLang="ja-JP" sz="1400" dirty="0">
                <a:solidFill>
                  <a:schemeClr val="tx1"/>
                </a:solidFill>
                <a:latin typeface="+mn-ea"/>
              </a:rPr>
              <a:t>22</a:t>
            </a:r>
            <a:r>
              <a:rPr kumimoji="1" lang="ja-JP" altLang="en-US" sz="1400" dirty="0" smtClean="0">
                <a:solidFill>
                  <a:schemeClr val="tx1"/>
                </a:solidFill>
                <a:latin typeface="+mn-ea"/>
              </a:rPr>
              <a:t>名。</a:t>
            </a:r>
            <a:endParaRPr kumimoji="1" lang="en-US" altLang="ja-JP" sz="1400" dirty="0" smtClean="0">
              <a:solidFill>
                <a:schemeClr val="tx1"/>
              </a:solidFill>
              <a:latin typeface="+mn-ea"/>
            </a:endParaRPr>
          </a:p>
          <a:p>
            <a:r>
              <a:rPr kumimoji="1" lang="ja-JP" altLang="en-US" sz="1400" dirty="0">
                <a:solidFill>
                  <a:schemeClr val="tx1"/>
                </a:solidFill>
                <a:latin typeface="+mn-ea"/>
              </a:rPr>
              <a:t>　</a:t>
            </a:r>
            <a:r>
              <a:rPr kumimoji="1" lang="ja-JP" altLang="en-US" sz="1400" dirty="0" smtClean="0">
                <a:solidFill>
                  <a:schemeClr val="tx1"/>
                </a:solidFill>
                <a:latin typeface="+mn-ea"/>
              </a:rPr>
              <a:t>　昨年度調査においても、相談支援事業所に配置しているとの回答が最も多</a:t>
            </a:r>
            <a:r>
              <a:rPr kumimoji="1" lang="ja-JP" altLang="en-US" sz="1400" dirty="0">
                <a:solidFill>
                  <a:schemeClr val="tx1"/>
                </a:solidFill>
                <a:latin typeface="+mn-ea"/>
              </a:rPr>
              <a:t>い</a:t>
            </a:r>
            <a:r>
              <a:rPr kumimoji="1" lang="ja-JP" altLang="en-US" sz="1400" dirty="0" smtClean="0">
                <a:solidFill>
                  <a:schemeClr val="tx1"/>
                </a:solidFill>
                <a:latin typeface="+mn-ea"/>
              </a:rPr>
              <a:t>。</a:t>
            </a:r>
            <a:endParaRPr kumimoji="1" lang="en-US" altLang="ja-JP" sz="1400" dirty="0" smtClean="0">
              <a:solidFill>
                <a:schemeClr val="tx1"/>
              </a:solidFill>
              <a:latin typeface="+mn-ea"/>
            </a:endParaRPr>
          </a:p>
          <a:p>
            <a:r>
              <a:rPr kumimoji="1" lang="ja-JP" altLang="en-US" sz="1400" dirty="0" smtClean="0">
                <a:solidFill>
                  <a:schemeClr val="tx1"/>
                </a:solidFill>
                <a:latin typeface="+mn-ea"/>
              </a:rPr>
              <a:t>　　配置場所の傾向は昨年同様であるが、配置事業所数は昨年度より増加している。</a:t>
            </a:r>
            <a:endParaRPr kumimoji="1" lang="en-US" altLang="ja-JP" sz="1400" dirty="0" smtClean="0">
              <a:solidFill>
                <a:schemeClr val="tx1"/>
              </a:solidFill>
              <a:latin typeface="+mn-ea"/>
            </a:endParaRPr>
          </a:p>
          <a:p>
            <a:endParaRPr kumimoji="1" lang="en-US" altLang="ja-JP" sz="1400" dirty="0">
              <a:solidFill>
                <a:schemeClr val="tx1"/>
              </a:solidFill>
              <a:latin typeface="+mn-ea"/>
            </a:endParaRPr>
          </a:p>
          <a:p>
            <a:r>
              <a:rPr kumimoji="1" lang="ja-JP" altLang="en-US" sz="1400" dirty="0" smtClean="0">
                <a:solidFill>
                  <a:schemeClr val="tx1"/>
                </a:solidFill>
                <a:latin typeface="+mn-ea"/>
              </a:rPr>
              <a:t>　</a:t>
            </a:r>
            <a:r>
              <a:rPr kumimoji="1" lang="en-US" altLang="ja-JP" sz="1400" dirty="0" smtClean="0">
                <a:solidFill>
                  <a:schemeClr val="tx1"/>
                </a:solidFill>
                <a:latin typeface="+mn-ea"/>
              </a:rPr>
              <a:t>※</a:t>
            </a:r>
            <a:r>
              <a:rPr kumimoji="1" lang="ja-JP" altLang="en-US" sz="1400" dirty="0" smtClean="0">
                <a:solidFill>
                  <a:schemeClr val="tx1"/>
                </a:solidFill>
                <a:latin typeface="+mn-ea"/>
              </a:rPr>
              <a:t>大阪市</a:t>
            </a:r>
            <a:r>
              <a:rPr kumimoji="1" lang="ja-JP" altLang="en-US" sz="1400" dirty="0">
                <a:solidFill>
                  <a:schemeClr val="tx1"/>
                </a:solidFill>
                <a:latin typeface="+mn-ea"/>
              </a:rPr>
              <a:t>、堺市は、それぞれ独自にコーディネーター養成研修を実施</a:t>
            </a:r>
            <a:r>
              <a:rPr kumimoji="1" lang="ja-JP" altLang="en-US" sz="1400" dirty="0" smtClean="0">
                <a:solidFill>
                  <a:schemeClr val="tx1"/>
                </a:solidFill>
                <a:latin typeface="+mn-ea"/>
              </a:rPr>
              <a:t>し、配置</a:t>
            </a:r>
            <a:r>
              <a:rPr kumimoji="1" lang="ja-JP" altLang="en-US" sz="1400" dirty="0">
                <a:solidFill>
                  <a:schemeClr val="tx1"/>
                </a:solidFill>
                <a:latin typeface="+mn-ea"/>
              </a:rPr>
              <a:t>体制の考え方も</a:t>
            </a:r>
            <a:r>
              <a:rPr kumimoji="1" lang="ja-JP" altLang="en-US" sz="1400" dirty="0" smtClean="0">
                <a:solidFill>
                  <a:schemeClr val="tx1"/>
                </a:solidFill>
                <a:latin typeface="+mn-ea"/>
              </a:rPr>
              <a:t>異なる</a:t>
            </a:r>
            <a:endParaRPr kumimoji="1" lang="en-US" altLang="ja-JP" sz="1400" dirty="0" smtClean="0">
              <a:solidFill>
                <a:schemeClr val="tx1"/>
              </a:solidFill>
              <a:latin typeface="+mn-ea"/>
            </a:endParaRPr>
          </a:p>
          <a:p>
            <a:r>
              <a:rPr kumimoji="1" lang="ja-JP" altLang="en-US" sz="1400" dirty="0">
                <a:solidFill>
                  <a:schemeClr val="tx1"/>
                </a:solidFill>
                <a:latin typeface="+mn-ea"/>
              </a:rPr>
              <a:t>　</a:t>
            </a:r>
            <a:r>
              <a:rPr kumimoji="1" lang="ja-JP" altLang="en-US" sz="1400" dirty="0" smtClean="0">
                <a:solidFill>
                  <a:schemeClr val="tx1"/>
                </a:solidFill>
                <a:latin typeface="+mn-ea"/>
              </a:rPr>
              <a:t>　こと</a:t>
            </a:r>
            <a:r>
              <a:rPr kumimoji="1" lang="ja-JP" altLang="en-US" sz="1400" dirty="0">
                <a:solidFill>
                  <a:schemeClr val="tx1"/>
                </a:solidFill>
                <a:latin typeface="+mn-ea"/>
              </a:rPr>
              <a:t>から</a:t>
            </a:r>
            <a:r>
              <a:rPr kumimoji="1" lang="ja-JP" altLang="en-US" sz="1400" dirty="0" smtClean="0">
                <a:solidFill>
                  <a:schemeClr val="tx1"/>
                </a:solidFill>
                <a:latin typeface="+mn-ea"/>
              </a:rPr>
              <a:t>、２市を除いて分析を行っている。</a:t>
            </a:r>
            <a:endParaRPr kumimoji="1" lang="en-US" altLang="ja-JP" sz="1400" dirty="0">
              <a:solidFill>
                <a:schemeClr val="tx1"/>
              </a:solidFill>
              <a:latin typeface="+mn-ea"/>
            </a:endParaRPr>
          </a:p>
        </p:txBody>
      </p:sp>
      <p:sp>
        <p:nvSpPr>
          <p:cNvPr id="2" name="角丸四角形 1"/>
          <p:cNvSpPr/>
          <p:nvPr/>
        </p:nvSpPr>
        <p:spPr>
          <a:xfrm>
            <a:off x="312329" y="212415"/>
            <a:ext cx="8640000" cy="360000"/>
          </a:xfrm>
          <a:prstGeom prst="roundRect">
            <a:avLst>
              <a:gd name="adj" fmla="val 29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n-ea"/>
              </a:rPr>
              <a:t>３</a:t>
            </a:r>
            <a:r>
              <a:rPr kumimoji="1" lang="ja-JP" altLang="en-US" dirty="0" smtClean="0">
                <a:solidFill>
                  <a:schemeClr val="tx1"/>
                </a:solidFill>
                <a:latin typeface="+mn-ea"/>
              </a:rPr>
              <a:t>．配置場所（大阪市・堺市を除く</a:t>
            </a:r>
            <a:r>
              <a:rPr kumimoji="1" lang="en-US" altLang="ja-JP" dirty="0" smtClean="0">
                <a:solidFill>
                  <a:schemeClr val="tx1"/>
                </a:solidFill>
                <a:latin typeface="+mn-ea"/>
              </a:rPr>
              <a:t>41</a:t>
            </a:r>
            <a:r>
              <a:rPr kumimoji="1" lang="ja-JP" altLang="en-US" dirty="0" smtClean="0">
                <a:solidFill>
                  <a:schemeClr val="tx1"/>
                </a:solidFill>
                <a:latin typeface="+mn-ea"/>
              </a:rPr>
              <a:t>市町村）</a:t>
            </a:r>
            <a:endParaRPr kumimoji="1" lang="ja-JP" altLang="en-US" dirty="0">
              <a:solidFill>
                <a:schemeClr val="tx1"/>
              </a:solidFill>
              <a:latin typeface="+mn-ea"/>
            </a:endParaRPr>
          </a:p>
        </p:txBody>
      </p:sp>
      <p:sp>
        <p:nvSpPr>
          <p:cNvPr id="3" name="スライド番号プレースホルダー 2"/>
          <p:cNvSpPr>
            <a:spLocks noGrp="1"/>
          </p:cNvSpPr>
          <p:nvPr>
            <p:ph type="sldNum" sz="quarter" idx="12"/>
          </p:nvPr>
        </p:nvSpPr>
        <p:spPr>
          <a:xfrm>
            <a:off x="6526530" y="6324703"/>
            <a:ext cx="2057400" cy="365125"/>
          </a:xfrm>
        </p:spPr>
        <p:txBody>
          <a:bodyPr/>
          <a:lstStyle/>
          <a:p>
            <a:fld id="{B821A8EE-06EC-457D-963E-CEA370A5484C}" type="slidenum">
              <a:rPr kumimoji="1" lang="ja-JP" altLang="en-US" smtClean="0">
                <a:latin typeface="+mn-ea"/>
              </a:rPr>
              <a:t>4</a:t>
            </a:fld>
            <a:endParaRPr kumimoji="1" lang="ja-JP" altLang="en-US">
              <a:latin typeface="+mn-ea"/>
            </a:endParaRPr>
          </a:p>
        </p:txBody>
      </p:sp>
      <p:sp>
        <p:nvSpPr>
          <p:cNvPr id="6" name="正方形/長方形 5"/>
          <p:cNvSpPr/>
          <p:nvPr/>
        </p:nvSpPr>
        <p:spPr>
          <a:xfrm>
            <a:off x="3886115" y="0"/>
            <a:ext cx="5066214" cy="261610"/>
          </a:xfrm>
          <a:prstGeom prst="rect">
            <a:avLst/>
          </a:prstGeom>
        </p:spPr>
        <p:txBody>
          <a:bodyPr wrap="square">
            <a:spAutoFit/>
          </a:bodyPr>
          <a:lstStyle/>
          <a:p>
            <a:r>
              <a:rPr lang="ja-JP" altLang="en-US" sz="1100" dirty="0" smtClean="0">
                <a:latin typeface="+mn-ea"/>
              </a:rPr>
              <a:t>２　令和４年度　医療的</a:t>
            </a:r>
            <a:r>
              <a:rPr lang="ja-JP" altLang="en-US" sz="1100" dirty="0">
                <a:latin typeface="+mn-ea"/>
              </a:rPr>
              <a:t>ケア児等</a:t>
            </a:r>
            <a:r>
              <a:rPr lang="ja-JP" altLang="en-US" sz="1100" dirty="0" smtClean="0">
                <a:latin typeface="+mn-ea"/>
              </a:rPr>
              <a:t>コーディネーター配置</a:t>
            </a:r>
            <a:r>
              <a:rPr lang="ja-JP" altLang="en-US" sz="1100" dirty="0">
                <a:latin typeface="+mn-ea"/>
              </a:rPr>
              <a:t>・活動調査について</a:t>
            </a:r>
          </a:p>
        </p:txBody>
      </p:sp>
      <p:graphicFrame>
        <p:nvGraphicFramePr>
          <p:cNvPr id="8" name="グラフ 7"/>
          <p:cNvGraphicFramePr>
            <a:graphicFrameLocks/>
          </p:cNvGraphicFramePr>
          <p:nvPr>
            <p:extLst>
              <p:ext uri="{D42A27DB-BD31-4B8C-83A1-F6EECF244321}">
                <p14:modId xmlns:p14="http://schemas.microsoft.com/office/powerpoint/2010/main" val="3188909886"/>
              </p:ext>
            </p:extLst>
          </p:nvPr>
        </p:nvGraphicFramePr>
        <p:xfrm>
          <a:off x="220889" y="2813780"/>
          <a:ext cx="8731440" cy="35109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1270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63789" y="573617"/>
            <a:ext cx="8640000" cy="26902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mn-ea"/>
              </a:rPr>
              <a:t>・　</a:t>
            </a:r>
            <a:r>
              <a:rPr kumimoji="1" lang="en-US" altLang="ja-JP" sz="1400" dirty="0" smtClean="0">
                <a:solidFill>
                  <a:schemeClr val="tx1"/>
                </a:solidFill>
                <a:latin typeface="+mn-ea"/>
              </a:rPr>
              <a:t>66</a:t>
            </a:r>
            <a:r>
              <a:rPr kumimoji="1" lang="ja-JP" altLang="en-US" sz="1400" dirty="0" smtClean="0">
                <a:solidFill>
                  <a:schemeClr val="tx1"/>
                </a:solidFill>
                <a:latin typeface="+mn-ea"/>
              </a:rPr>
              <a:t>名の配置職種は、以下の円グラフのとおり。</a:t>
            </a:r>
            <a:endParaRPr kumimoji="1" lang="en-US" altLang="ja-JP" sz="1400" dirty="0" smtClean="0">
              <a:solidFill>
                <a:schemeClr val="tx1"/>
              </a:solidFill>
              <a:latin typeface="+mn-ea"/>
            </a:endParaRPr>
          </a:p>
          <a:p>
            <a:r>
              <a:rPr kumimoji="1" lang="ja-JP" altLang="en-US" sz="1400" dirty="0">
                <a:solidFill>
                  <a:schemeClr val="tx1"/>
                </a:solidFill>
                <a:latin typeface="+mn-ea"/>
              </a:rPr>
              <a:t>　</a:t>
            </a:r>
            <a:r>
              <a:rPr kumimoji="1" lang="ja-JP" altLang="en-US" sz="1400" dirty="0" smtClean="0">
                <a:solidFill>
                  <a:schemeClr val="tx1"/>
                </a:solidFill>
                <a:latin typeface="+mn-ea"/>
              </a:rPr>
              <a:t>　相談支援専門員、社会福祉士、保育士を福祉関係として集計すると</a:t>
            </a:r>
            <a:r>
              <a:rPr kumimoji="1" lang="en-US" altLang="ja-JP" sz="1400" dirty="0">
                <a:solidFill>
                  <a:schemeClr val="tx1"/>
                </a:solidFill>
                <a:latin typeface="+mn-ea"/>
              </a:rPr>
              <a:t>34</a:t>
            </a:r>
            <a:r>
              <a:rPr kumimoji="1" lang="ja-JP" altLang="en-US" sz="1400" dirty="0" smtClean="0">
                <a:solidFill>
                  <a:schemeClr val="tx1"/>
                </a:solidFill>
                <a:latin typeface="+mn-ea"/>
              </a:rPr>
              <a:t>名となり、</a:t>
            </a:r>
            <a:endParaRPr kumimoji="1" lang="en-US" altLang="ja-JP" sz="1400" dirty="0" smtClean="0">
              <a:solidFill>
                <a:schemeClr val="tx1"/>
              </a:solidFill>
              <a:latin typeface="+mn-ea"/>
            </a:endParaRPr>
          </a:p>
          <a:p>
            <a:r>
              <a:rPr kumimoji="1" lang="ja-JP" altLang="en-US" sz="1400" dirty="0">
                <a:solidFill>
                  <a:schemeClr val="tx1"/>
                </a:solidFill>
                <a:latin typeface="+mn-ea"/>
              </a:rPr>
              <a:t>　</a:t>
            </a:r>
            <a:r>
              <a:rPr kumimoji="1" lang="ja-JP" altLang="en-US" sz="1400" dirty="0" smtClean="0">
                <a:solidFill>
                  <a:schemeClr val="tx1"/>
                </a:solidFill>
                <a:latin typeface="+mn-ea"/>
              </a:rPr>
              <a:t>　全体の</a:t>
            </a:r>
            <a:r>
              <a:rPr kumimoji="1" lang="en-US" altLang="ja-JP" sz="1400" dirty="0">
                <a:solidFill>
                  <a:schemeClr val="tx1"/>
                </a:solidFill>
                <a:latin typeface="+mn-ea"/>
              </a:rPr>
              <a:t>51</a:t>
            </a:r>
            <a:r>
              <a:rPr kumimoji="1" lang="ja-JP" altLang="en-US" sz="1400" dirty="0" smtClean="0">
                <a:solidFill>
                  <a:schemeClr val="tx1"/>
                </a:solidFill>
                <a:latin typeface="+mn-ea"/>
              </a:rPr>
              <a:t>％となっている。（昨年度調査では</a:t>
            </a:r>
            <a:r>
              <a:rPr kumimoji="1" lang="en-US" altLang="ja-JP" sz="1400" dirty="0">
                <a:solidFill>
                  <a:schemeClr val="tx1"/>
                </a:solidFill>
                <a:latin typeface="+mn-ea"/>
              </a:rPr>
              <a:t>20</a:t>
            </a:r>
            <a:r>
              <a:rPr kumimoji="1" lang="ja-JP" altLang="en-US" sz="1400" dirty="0" smtClean="0">
                <a:solidFill>
                  <a:schemeClr val="tx1"/>
                </a:solidFill>
                <a:latin typeface="+mn-ea"/>
              </a:rPr>
              <a:t>名</a:t>
            </a:r>
            <a:r>
              <a:rPr kumimoji="1" lang="en-US" altLang="ja-JP" sz="1400" dirty="0" smtClean="0">
                <a:solidFill>
                  <a:schemeClr val="tx1"/>
                </a:solidFill>
                <a:latin typeface="+mn-ea"/>
              </a:rPr>
              <a:t>58%</a:t>
            </a:r>
            <a:r>
              <a:rPr kumimoji="1" lang="ja-JP" altLang="en-US" sz="1400" dirty="0" smtClean="0">
                <a:solidFill>
                  <a:schemeClr val="tx1"/>
                </a:solidFill>
                <a:latin typeface="+mn-ea"/>
              </a:rPr>
              <a:t>）</a:t>
            </a:r>
            <a:endParaRPr kumimoji="1" lang="en-US" altLang="ja-JP" sz="1400" dirty="0" smtClean="0">
              <a:solidFill>
                <a:schemeClr val="tx1"/>
              </a:solidFill>
              <a:latin typeface="+mn-ea"/>
            </a:endParaRPr>
          </a:p>
          <a:p>
            <a:r>
              <a:rPr kumimoji="1" lang="ja-JP" altLang="en-US" sz="1400" dirty="0" smtClean="0">
                <a:solidFill>
                  <a:schemeClr val="tx1"/>
                </a:solidFill>
                <a:latin typeface="+mn-ea"/>
              </a:rPr>
              <a:t>・　看護師、保健師の医療関係は</a:t>
            </a:r>
            <a:r>
              <a:rPr kumimoji="1" lang="en-US" altLang="ja-JP" sz="1400" dirty="0" smtClean="0">
                <a:solidFill>
                  <a:schemeClr val="tx1"/>
                </a:solidFill>
                <a:latin typeface="+mn-ea"/>
              </a:rPr>
              <a:t>21</a:t>
            </a:r>
            <a:r>
              <a:rPr kumimoji="1" lang="ja-JP" altLang="en-US" sz="1400" dirty="0" smtClean="0">
                <a:solidFill>
                  <a:schemeClr val="tx1"/>
                </a:solidFill>
                <a:latin typeface="+mn-ea"/>
              </a:rPr>
              <a:t>名</a:t>
            </a:r>
            <a:r>
              <a:rPr kumimoji="1" lang="en-US" altLang="ja-JP" sz="1400" dirty="0">
                <a:solidFill>
                  <a:schemeClr val="tx1"/>
                </a:solidFill>
                <a:latin typeface="+mn-ea"/>
              </a:rPr>
              <a:t>32</a:t>
            </a:r>
            <a:r>
              <a:rPr kumimoji="1" lang="en-US" altLang="ja-JP" sz="1400" dirty="0" smtClean="0">
                <a:solidFill>
                  <a:schemeClr val="tx1"/>
                </a:solidFill>
                <a:latin typeface="+mn-ea"/>
              </a:rPr>
              <a:t>%</a:t>
            </a:r>
            <a:r>
              <a:rPr kumimoji="1" lang="ja-JP" altLang="en-US" sz="1400" dirty="0" smtClean="0">
                <a:solidFill>
                  <a:schemeClr val="tx1"/>
                </a:solidFill>
                <a:latin typeface="+mn-ea"/>
              </a:rPr>
              <a:t>（昨年度調査では８名で全体の</a:t>
            </a:r>
            <a:r>
              <a:rPr kumimoji="1" lang="en-US" altLang="ja-JP" sz="1400" dirty="0" smtClean="0">
                <a:solidFill>
                  <a:schemeClr val="tx1"/>
                </a:solidFill>
                <a:latin typeface="+mn-ea"/>
              </a:rPr>
              <a:t>24%</a:t>
            </a:r>
            <a:r>
              <a:rPr kumimoji="1" lang="ja-JP" altLang="en-US" sz="1400" dirty="0" smtClean="0">
                <a:solidFill>
                  <a:schemeClr val="tx1"/>
                </a:solidFill>
                <a:latin typeface="+mn-ea"/>
              </a:rPr>
              <a:t>）となって</a:t>
            </a:r>
            <a:r>
              <a:rPr kumimoji="1" lang="ja-JP" altLang="en-US" sz="1400" dirty="0">
                <a:solidFill>
                  <a:schemeClr val="tx1"/>
                </a:solidFill>
                <a:latin typeface="+mn-ea"/>
              </a:rPr>
              <a:t>いる。</a:t>
            </a:r>
            <a:endParaRPr kumimoji="1" lang="en-US" altLang="ja-JP" sz="1400" dirty="0" smtClean="0">
              <a:solidFill>
                <a:schemeClr val="tx1"/>
              </a:solidFill>
              <a:latin typeface="+mn-ea"/>
            </a:endParaRPr>
          </a:p>
          <a:p>
            <a:r>
              <a:rPr kumimoji="1" lang="ja-JP" altLang="en-US" sz="1400" dirty="0" smtClean="0">
                <a:solidFill>
                  <a:schemeClr val="tx1"/>
                </a:solidFill>
                <a:latin typeface="+mn-ea"/>
              </a:rPr>
              <a:t>・　市町村が、今後配置を予定している職種は以下の回答で</a:t>
            </a:r>
            <a:r>
              <a:rPr kumimoji="1" lang="ja-JP" altLang="en-US" sz="1400" dirty="0">
                <a:solidFill>
                  <a:schemeClr val="tx1"/>
                </a:solidFill>
                <a:latin typeface="+mn-ea"/>
              </a:rPr>
              <a:t>あった</a:t>
            </a:r>
            <a:r>
              <a:rPr kumimoji="1" lang="ja-JP" altLang="en-US" sz="1400" dirty="0" smtClean="0">
                <a:solidFill>
                  <a:schemeClr val="tx1"/>
                </a:solidFill>
                <a:latin typeface="+mn-ea"/>
              </a:rPr>
              <a:t>。</a:t>
            </a:r>
            <a:endParaRPr kumimoji="1" lang="en-US" altLang="ja-JP" sz="1400" dirty="0" smtClean="0">
              <a:solidFill>
                <a:schemeClr val="tx1"/>
              </a:solidFill>
              <a:latin typeface="+mn-ea"/>
            </a:endParaRPr>
          </a:p>
          <a:p>
            <a:endParaRPr kumimoji="1" lang="en-US" altLang="ja-JP" sz="1400" dirty="0" smtClean="0">
              <a:solidFill>
                <a:schemeClr val="tx1"/>
              </a:solidFill>
              <a:latin typeface="+mn-ea"/>
            </a:endParaRPr>
          </a:p>
          <a:p>
            <a:endParaRPr kumimoji="1" lang="en-US" altLang="ja-JP" sz="1400" strike="sngStrike" dirty="0" smtClean="0">
              <a:solidFill>
                <a:schemeClr val="tx1"/>
              </a:solidFill>
              <a:latin typeface="+mn-ea"/>
            </a:endParaRPr>
          </a:p>
          <a:p>
            <a:endParaRPr kumimoji="1" lang="en-US" altLang="ja-JP" sz="1400" strike="sngStrike" dirty="0">
              <a:solidFill>
                <a:schemeClr val="tx1"/>
              </a:solidFill>
              <a:latin typeface="+mn-ea"/>
            </a:endParaRPr>
          </a:p>
          <a:p>
            <a:endParaRPr kumimoji="1" lang="en-US" altLang="ja-JP" sz="1400" dirty="0" smtClean="0">
              <a:solidFill>
                <a:schemeClr val="tx1"/>
              </a:solidFill>
              <a:latin typeface="+mn-ea"/>
            </a:endParaRPr>
          </a:p>
          <a:p>
            <a:r>
              <a:rPr kumimoji="1" lang="ja-JP" altLang="en-US" sz="1400" dirty="0" smtClean="0">
                <a:solidFill>
                  <a:schemeClr val="tx1"/>
                </a:solidFill>
                <a:latin typeface="+mn-ea"/>
              </a:rPr>
              <a:t>・　各市町村で医療関係職種の配置が増加しており、今後も半数程度は医療関係者が配置される見込み。</a:t>
            </a:r>
            <a:endParaRPr kumimoji="1" lang="en-US" altLang="ja-JP" sz="1400" dirty="0" smtClean="0">
              <a:solidFill>
                <a:schemeClr val="tx1"/>
              </a:solidFill>
              <a:latin typeface="+mn-ea"/>
            </a:endParaRPr>
          </a:p>
        </p:txBody>
      </p:sp>
      <p:sp>
        <p:nvSpPr>
          <p:cNvPr id="2" name="角丸四角形 1"/>
          <p:cNvSpPr/>
          <p:nvPr/>
        </p:nvSpPr>
        <p:spPr>
          <a:xfrm>
            <a:off x="263789" y="295350"/>
            <a:ext cx="8640000" cy="360000"/>
          </a:xfrm>
          <a:prstGeom prst="roundRect">
            <a:avLst>
              <a:gd name="adj" fmla="val 29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n-ea"/>
              </a:rPr>
              <a:t>４</a:t>
            </a:r>
            <a:r>
              <a:rPr kumimoji="1" lang="ja-JP" altLang="en-US" dirty="0" smtClean="0">
                <a:solidFill>
                  <a:schemeClr val="tx1"/>
                </a:solidFill>
                <a:latin typeface="+mn-ea"/>
              </a:rPr>
              <a:t>．配置職種（大阪市・堺市を除く</a:t>
            </a:r>
            <a:r>
              <a:rPr kumimoji="1" lang="en-US" altLang="ja-JP" dirty="0" smtClean="0">
                <a:solidFill>
                  <a:schemeClr val="tx1"/>
                </a:solidFill>
                <a:latin typeface="+mn-ea"/>
              </a:rPr>
              <a:t>41</a:t>
            </a:r>
            <a:r>
              <a:rPr kumimoji="1" lang="ja-JP" altLang="en-US" dirty="0">
                <a:solidFill>
                  <a:schemeClr val="tx1"/>
                </a:solidFill>
                <a:latin typeface="+mn-ea"/>
              </a:rPr>
              <a:t>市町村</a:t>
            </a:r>
            <a:r>
              <a:rPr kumimoji="1" lang="ja-JP" altLang="en-US" dirty="0" smtClean="0">
                <a:solidFill>
                  <a:schemeClr val="tx1"/>
                </a:solidFill>
                <a:latin typeface="+mn-ea"/>
              </a:rPr>
              <a:t>）</a:t>
            </a:r>
            <a:endParaRPr kumimoji="1" lang="ja-JP" altLang="en-US" dirty="0">
              <a:solidFill>
                <a:schemeClr val="tx1"/>
              </a:solidFill>
              <a:latin typeface="+mn-ea"/>
            </a:endParaRPr>
          </a:p>
        </p:txBody>
      </p:sp>
      <p:sp>
        <p:nvSpPr>
          <p:cNvPr id="4" name="スライド番号プレースホルダー 3"/>
          <p:cNvSpPr>
            <a:spLocks noGrp="1"/>
          </p:cNvSpPr>
          <p:nvPr>
            <p:ph type="sldNum" sz="quarter" idx="12"/>
          </p:nvPr>
        </p:nvSpPr>
        <p:spPr/>
        <p:txBody>
          <a:bodyPr/>
          <a:lstStyle/>
          <a:p>
            <a:fld id="{B821A8EE-06EC-457D-963E-CEA370A5484C}" type="slidenum">
              <a:rPr kumimoji="1" lang="ja-JP" altLang="en-US" smtClean="0">
                <a:latin typeface="+mn-ea"/>
              </a:rPr>
              <a:t>5</a:t>
            </a:fld>
            <a:endParaRPr kumimoji="1" lang="ja-JP" altLang="en-US">
              <a:latin typeface="+mn-ea"/>
            </a:endParaRPr>
          </a:p>
        </p:txBody>
      </p:sp>
      <p:sp>
        <p:nvSpPr>
          <p:cNvPr id="15" name="正方形/長方形 14"/>
          <p:cNvSpPr/>
          <p:nvPr/>
        </p:nvSpPr>
        <p:spPr>
          <a:xfrm>
            <a:off x="3829053" y="47753"/>
            <a:ext cx="5066214" cy="261610"/>
          </a:xfrm>
          <a:prstGeom prst="rect">
            <a:avLst/>
          </a:prstGeom>
        </p:spPr>
        <p:txBody>
          <a:bodyPr wrap="square">
            <a:spAutoFit/>
          </a:bodyPr>
          <a:lstStyle/>
          <a:p>
            <a:r>
              <a:rPr lang="ja-JP" altLang="en-US" sz="1100" dirty="0">
                <a:latin typeface="+mn-ea"/>
              </a:rPr>
              <a:t>２</a:t>
            </a:r>
            <a:r>
              <a:rPr lang="ja-JP" altLang="en-US" sz="1100" dirty="0" smtClean="0">
                <a:latin typeface="+mn-ea"/>
              </a:rPr>
              <a:t>　令和４年度　医療的</a:t>
            </a:r>
            <a:r>
              <a:rPr lang="ja-JP" altLang="en-US" sz="1100" dirty="0">
                <a:latin typeface="+mn-ea"/>
              </a:rPr>
              <a:t>ケア児等</a:t>
            </a:r>
            <a:r>
              <a:rPr lang="ja-JP" altLang="en-US" sz="1100" dirty="0" smtClean="0">
                <a:latin typeface="+mn-ea"/>
              </a:rPr>
              <a:t>コーディネーター配置</a:t>
            </a:r>
            <a:r>
              <a:rPr lang="ja-JP" altLang="en-US" sz="1100" dirty="0">
                <a:latin typeface="+mn-ea"/>
              </a:rPr>
              <a:t>・活動調査について</a:t>
            </a:r>
          </a:p>
        </p:txBody>
      </p:sp>
      <p:graphicFrame>
        <p:nvGraphicFramePr>
          <p:cNvPr id="8" name="表 7"/>
          <p:cNvGraphicFramePr>
            <a:graphicFrameLocks noGrp="1"/>
          </p:cNvGraphicFramePr>
          <p:nvPr>
            <p:extLst>
              <p:ext uri="{D42A27DB-BD31-4B8C-83A1-F6EECF244321}">
                <p14:modId xmlns:p14="http://schemas.microsoft.com/office/powerpoint/2010/main" val="95733753"/>
              </p:ext>
            </p:extLst>
          </p:nvPr>
        </p:nvGraphicFramePr>
        <p:xfrm>
          <a:off x="1253880" y="1949026"/>
          <a:ext cx="7374304" cy="476250"/>
        </p:xfrm>
        <a:graphic>
          <a:graphicData uri="http://schemas.openxmlformats.org/drawingml/2006/table">
            <a:tbl>
              <a:tblPr/>
              <a:tblGrid>
                <a:gridCol w="1053472">
                  <a:extLst>
                    <a:ext uri="{9D8B030D-6E8A-4147-A177-3AD203B41FA5}">
                      <a16:colId xmlns:a16="http://schemas.microsoft.com/office/drawing/2014/main" val="281875090"/>
                    </a:ext>
                  </a:extLst>
                </a:gridCol>
                <a:gridCol w="1053472">
                  <a:extLst>
                    <a:ext uri="{9D8B030D-6E8A-4147-A177-3AD203B41FA5}">
                      <a16:colId xmlns:a16="http://schemas.microsoft.com/office/drawing/2014/main" val="4230787888"/>
                    </a:ext>
                  </a:extLst>
                </a:gridCol>
                <a:gridCol w="1053472">
                  <a:extLst>
                    <a:ext uri="{9D8B030D-6E8A-4147-A177-3AD203B41FA5}">
                      <a16:colId xmlns:a16="http://schemas.microsoft.com/office/drawing/2014/main" val="76929034"/>
                    </a:ext>
                  </a:extLst>
                </a:gridCol>
                <a:gridCol w="1053472">
                  <a:extLst>
                    <a:ext uri="{9D8B030D-6E8A-4147-A177-3AD203B41FA5}">
                      <a16:colId xmlns:a16="http://schemas.microsoft.com/office/drawing/2014/main" val="1286574841"/>
                    </a:ext>
                  </a:extLst>
                </a:gridCol>
                <a:gridCol w="1053472">
                  <a:extLst>
                    <a:ext uri="{9D8B030D-6E8A-4147-A177-3AD203B41FA5}">
                      <a16:colId xmlns:a16="http://schemas.microsoft.com/office/drawing/2014/main" val="4260002203"/>
                    </a:ext>
                  </a:extLst>
                </a:gridCol>
                <a:gridCol w="1053472">
                  <a:extLst>
                    <a:ext uri="{9D8B030D-6E8A-4147-A177-3AD203B41FA5}">
                      <a16:colId xmlns:a16="http://schemas.microsoft.com/office/drawing/2014/main" val="2643915747"/>
                    </a:ext>
                  </a:extLst>
                </a:gridCol>
                <a:gridCol w="1053472">
                  <a:extLst>
                    <a:ext uri="{9D8B030D-6E8A-4147-A177-3AD203B41FA5}">
                      <a16:colId xmlns:a16="http://schemas.microsoft.com/office/drawing/2014/main" val="3148687950"/>
                    </a:ext>
                  </a:extLst>
                </a:gridCol>
              </a:tblGrid>
              <a:tr h="238125">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職種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看護師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a:solidFill>
                            <a:srgbClr val="000000"/>
                          </a:solidFill>
                          <a:effectLst/>
                          <a:latin typeface="游ゴシック" panose="020B0400000000000000" pitchFamily="50" charset="-128"/>
                          <a:ea typeface="游ゴシック" panose="020B0400000000000000" pitchFamily="50" charset="-128"/>
                        </a:rPr>
                        <a:t>相談支援専門員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保健師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社会福祉士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保育士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その他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7702126"/>
                  </a:ext>
                </a:extLst>
              </a:tr>
              <a:tr h="238125">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人数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0166914"/>
                  </a:ext>
                </a:extLst>
              </a:tr>
            </a:tbl>
          </a:graphicData>
        </a:graphic>
      </p:graphicFrame>
      <p:graphicFrame>
        <p:nvGraphicFramePr>
          <p:cNvPr id="9" name="グラフ 8"/>
          <p:cNvGraphicFramePr>
            <a:graphicFrameLocks/>
          </p:cNvGraphicFramePr>
          <p:nvPr>
            <p:extLst>
              <p:ext uri="{D42A27DB-BD31-4B8C-83A1-F6EECF244321}">
                <p14:modId xmlns:p14="http://schemas.microsoft.com/office/powerpoint/2010/main" val="1896152073"/>
              </p:ext>
            </p:extLst>
          </p:nvPr>
        </p:nvGraphicFramePr>
        <p:xfrm>
          <a:off x="263789" y="3263901"/>
          <a:ext cx="8640000" cy="34575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9247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327301" y="947590"/>
            <a:ext cx="4389893" cy="2524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dirty="0" smtClean="0">
              <a:solidFill>
                <a:schemeClr val="tx1"/>
              </a:solidFill>
              <a:latin typeface="+mn-ea"/>
            </a:endParaRPr>
          </a:p>
        </p:txBody>
      </p:sp>
      <p:sp>
        <p:nvSpPr>
          <p:cNvPr id="2" name="スライド番号プレースホルダー 1"/>
          <p:cNvSpPr>
            <a:spLocks noGrp="1"/>
          </p:cNvSpPr>
          <p:nvPr>
            <p:ph type="sldNum" sz="quarter" idx="12"/>
          </p:nvPr>
        </p:nvSpPr>
        <p:spPr>
          <a:xfrm>
            <a:off x="6522247" y="6492875"/>
            <a:ext cx="2057400" cy="365125"/>
          </a:xfrm>
        </p:spPr>
        <p:txBody>
          <a:bodyPr/>
          <a:lstStyle/>
          <a:p>
            <a:fld id="{B821A8EE-06EC-457D-963E-CEA370A5484C}" type="slidenum">
              <a:rPr kumimoji="1" lang="ja-JP" altLang="en-US" smtClean="0">
                <a:latin typeface="+mn-ea"/>
              </a:rPr>
              <a:t>6</a:t>
            </a:fld>
            <a:endParaRPr kumimoji="1" lang="ja-JP" altLang="en-US">
              <a:latin typeface="+mn-ea"/>
            </a:endParaRPr>
          </a:p>
        </p:txBody>
      </p:sp>
      <p:sp>
        <p:nvSpPr>
          <p:cNvPr id="14" name="正方形/長方形 13"/>
          <p:cNvSpPr/>
          <p:nvPr/>
        </p:nvSpPr>
        <p:spPr>
          <a:xfrm>
            <a:off x="3972804" y="81204"/>
            <a:ext cx="4968000" cy="261610"/>
          </a:xfrm>
          <a:prstGeom prst="rect">
            <a:avLst/>
          </a:prstGeom>
        </p:spPr>
        <p:txBody>
          <a:bodyPr wrap="square">
            <a:spAutoFit/>
          </a:bodyPr>
          <a:lstStyle/>
          <a:p>
            <a:r>
              <a:rPr lang="ja-JP" altLang="en-US" sz="1100" dirty="0" smtClean="0">
                <a:latin typeface="+mn-ea"/>
              </a:rPr>
              <a:t>２　令和４年度　医療的</a:t>
            </a:r>
            <a:r>
              <a:rPr lang="ja-JP" altLang="en-US" sz="1100" dirty="0">
                <a:latin typeface="+mn-ea"/>
              </a:rPr>
              <a:t>ケア児等</a:t>
            </a:r>
            <a:r>
              <a:rPr lang="ja-JP" altLang="en-US" sz="1100" dirty="0" smtClean="0">
                <a:latin typeface="+mn-ea"/>
              </a:rPr>
              <a:t>コーディネーター配置</a:t>
            </a:r>
            <a:r>
              <a:rPr lang="ja-JP" altLang="en-US" sz="1100" dirty="0">
                <a:latin typeface="+mn-ea"/>
              </a:rPr>
              <a:t>・活動調査について</a:t>
            </a:r>
          </a:p>
        </p:txBody>
      </p:sp>
      <p:sp>
        <p:nvSpPr>
          <p:cNvPr id="17" name="角丸四角形 16"/>
          <p:cNvSpPr/>
          <p:nvPr/>
        </p:nvSpPr>
        <p:spPr>
          <a:xfrm>
            <a:off x="184362" y="359415"/>
            <a:ext cx="8640000" cy="360000"/>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mn-ea"/>
              </a:rPr>
              <a:t>５ー１．活動内容</a:t>
            </a:r>
            <a:r>
              <a:rPr kumimoji="1" lang="ja-JP" altLang="en-US" dirty="0">
                <a:solidFill>
                  <a:schemeClr val="tx1"/>
                </a:solidFill>
                <a:latin typeface="+mn-ea"/>
              </a:rPr>
              <a:t>（大阪市・堺市を除く</a:t>
            </a:r>
            <a:r>
              <a:rPr kumimoji="1" lang="en-US" altLang="ja-JP" dirty="0">
                <a:solidFill>
                  <a:schemeClr val="tx1"/>
                </a:solidFill>
                <a:latin typeface="+mn-ea"/>
              </a:rPr>
              <a:t>41</a:t>
            </a:r>
            <a:r>
              <a:rPr kumimoji="1" lang="ja-JP" altLang="en-US" dirty="0">
                <a:solidFill>
                  <a:schemeClr val="tx1"/>
                </a:solidFill>
                <a:latin typeface="+mn-ea"/>
              </a:rPr>
              <a:t>市町村</a:t>
            </a:r>
            <a:r>
              <a:rPr kumimoji="1" lang="ja-JP" altLang="en-US" dirty="0" smtClean="0">
                <a:solidFill>
                  <a:schemeClr val="tx1"/>
                </a:solidFill>
                <a:latin typeface="+mn-ea"/>
              </a:rPr>
              <a:t>）　複数回答あり</a:t>
            </a:r>
            <a:endParaRPr kumimoji="1" lang="ja-JP" altLang="en-US" dirty="0">
              <a:solidFill>
                <a:schemeClr val="tx1"/>
              </a:solidFill>
              <a:latin typeface="+mn-ea"/>
            </a:endParaRPr>
          </a:p>
        </p:txBody>
      </p:sp>
      <p:graphicFrame>
        <p:nvGraphicFramePr>
          <p:cNvPr id="11" name="グラフ 10"/>
          <p:cNvGraphicFramePr>
            <a:graphicFrameLocks/>
          </p:cNvGraphicFramePr>
          <p:nvPr>
            <p:extLst>
              <p:ext uri="{D42A27DB-BD31-4B8C-83A1-F6EECF244321}">
                <p14:modId xmlns:p14="http://schemas.microsoft.com/office/powerpoint/2010/main" val="3600791240"/>
              </p:ext>
            </p:extLst>
          </p:nvPr>
        </p:nvGraphicFramePr>
        <p:xfrm>
          <a:off x="184362" y="947590"/>
          <a:ext cx="4142939" cy="26542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p:cNvGraphicFramePr>
            <a:graphicFrameLocks/>
          </p:cNvGraphicFramePr>
          <p:nvPr>
            <p:extLst>
              <p:ext uri="{D42A27DB-BD31-4B8C-83A1-F6EECF244321}">
                <p14:modId xmlns:p14="http://schemas.microsoft.com/office/powerpoint/2010/main" val="103994560"/>
              </p:ext>
            </p:extLst>
          </p:nvPr>
        </p:nvGraphicFramePr>
        <p:xfrm>
          <a:off x="4576345" y="947590"/>
          <a:ext cx="4140849" cy="2654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グラフ 12"/>
          <p:cNvGraphicFramePr>
            <a:graphicFrameLocks/>
          </p:cNvGraphicFramePr>
          <p:nvPr>
            <p:extLst>
              <p:ext uri="{D42A27DB-BD31-4B8C-83A1-F6EECF244321}">
                <p14:modId xmlns:p14="http://schemas.microsoft.com/office/powerpoint/2010/main" val="566506858"/>
              </p:ext>
            </p:extLst>
          </p:nvPr>
        </p:nvGraphicFramePr>
        <p:xfrm>
          <a:off x="184362" y="3847171"/>
          <a:ext cx="4142939" cy="26917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グラフ 17"/>
          <p:cNvGraphicFramePr>
            <a:graphicFrameLocks/>
          </p:cNvGraphicFramePr>
          <p:nvPr>
            <p:extLst>
              <p:ext uri="{D42A27DB-BD31-4B8C-83A1-F6EECF244321}">
                <p14:modId xmlns:p14="http://schemas.microsoft.com/office/powerpoint/2010/main" val="470038769"/>
              </p:ext>
            </p:extLst>
          </p:nvPr>
        </p:nvGraphicFramePr>
        <p:xfrm>
          <a:off x="4576345" y="3847171"/>
          <a:ext cx="4140849" cy="2691742"/>
        </p:xfrm>
        <a:graphic>
          <a:graphicData uri="http://schemas.openxmlformats.org/drawingml/2006/chart">
            <c:chart xmlns:c="http://schemas.openxmlformats.org/drawingml/2006/chart" xmlns:r="http://schemas.openxmlformats.org/officeDocument/2006/relationships" r:id="rId6"/>
          </a:graphicData>
        </a:graphic>
      </p:graphicFrame>
      <p:sp>
        <p:nvSpPr>
          <p:cNvPr id="5" name="角丸四角形 4"/>
          <p:cNvSpPr/>
          <p:nvPr/>
        </p:nvSpPr>
        <p:spPr>
          <a:xfrm>
            <a:off x="184362" y="1550019"/>
            <a:ext cx="4064253" cy="2787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184361" y="2045691"/>
            <a:ext cx="4064253" cy="2787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4576345" y="2230906"/>
            <a:ext cx="4064253" cy="2787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223703" y="4500167"/>
            <a:ext cx="4064253" cy="24841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223703" y="4934728"/>
            <a:ext cx="4064253" cy="25831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36240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04281" y="593768"/>
            <a:ext cx="8920832" cy="9721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mn-ea"/>
              </a:rPr>
              <a:t>・各市町村の医療的ケア児等コーディネーター（福祉関係・医療関係）の配置状況は以下のとおり。</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・併せて、大阪府では、医療的ケア児等支援者として、国</a:t>
            </a:r>
            <a:r>
              <a:rPr kumimoji="1" lang="ja-JP" altLang="en-US" sz="1200" dirty="0">
                <a:solidFill>
                  <a:schemeClr val="tx1"/>
                </a:solidFill>
                <a:latin typeface="+mn-ea"/>
              </a:rPr>
              <a:t>が規定</a:t>
            </a:r>
            <a:r>
              <a:rPr kumimoji="1" lang="ja-JP" altLang="en-US" sz="1200" dirty="0" smtClean="0">
                <a:solidFill>
                  <a:schemeClr val="tx1"/>
                </a:solidFill>
                <a:latin typeface="+mn-ea"/>
              </a:rPr>
              <a:t>する研修</a:t>
            </a:r>
            <a:r>
              <a:rPr kumimoji="1" lang="ja-JP" altLang="en-US" sz="1200" dirty="0">
                <a:solidFill>
                  <a:schemeClr val="tx1"/>
                </a:solidFill>
                <a:latin typeface="+mn-ea"/>
              </a:rPr>
              <a:t>カリキュラム</a:t>
            </a:r>
            <a:r>
              <a:rPr kumimoji="1" lang="ja-JP" altLang="en-US" sz="1200" dirty="0" smtClean="0">
                <a:solidFill>
                  <a:schemeClr val="tx1"/>
                </a:solidFill>
                <a:latin typeface="+mn-ea"/>
              </a:rPr>
              <a:t>に加え、アセスメントのポイントや、支</a:t>
            </a:r>
            <a:endParaRPr kumimoji="1" lang="en-US" altLang="ja-JP" sz="1200" dirty="0" smtClean="0">
              <a:solidFill>
                <a:schemeClr val="tx1"/>
              </a:solidFill>
              <a:latin typeface="+mn-ea"/>
            </a:endParaRPr>
          </a:p>
          <a:p>
            <a:r>
              <a:rPr kumimoji="1" lang="ja-JP" altLang="en-US" sz="1200" dirty="0">
                <a:solidFill>
                  <a:schemeClr val="tx1"/>
                </a:solidFill>
                <a:latin typeface="+mn-ea"/>
              </a:rPr>
              <a:t>　</a:t>
            </a:r>
            <a:r>
              <a:rPr kumimoji="1" lang="ja-JP" altLang="en-US" sz="1200" dirty="0" smtClean="0">
                <a:solidFill>
                  <a:schemeClr val="tx1"/>
                </a:solidFill>
                <a:latin typeface="+mn-ea"/>
              </a:rPr>
              <a:t>援チームづくり、コーディネーターとの連携等の講義を追加し、医療的ケア児等の個別のサービス等利用計画を作成する相談</a:t>
            </a:r>
            <a:endParaRPr kumimoji="1" lang="en-US" altLang="ja-JP" sz="1200" dirty="0" smtClean="0">
              <a:solidFill>
                <a:schemeClr val="tx1"/>
              </a:solidFill>
              <a:latin typeface="+mn-ea"/>
            </a:endParaRPr>
          </a:p>
          <a:p>
            <a:r>
              <a:rPr kumimoji="1" lang="ja-JP" altLang="en-US" sz="1200" dirty="0">
                <a:solidFill>
                  <a:schemeClr val="tx1"/>
                </a:solidFill>
                <a:latin typeface="+mn-ea"/>
              </a:rPr>
              <a:t>　</a:t>
            </a:r>
            <a:r>
              <a:rPr kumimoji="1" lang="ja-JP" altLang="en-US" sz="1200" dirty="0" smtClean="0">
                <a:solidFill>
                  <a:schemeClr val="tx1"/>
                </a:solidFill>
                <a:latin typeface="+mn-ea"/>
              </a:rPr>
              <a:t>支援専門員や直接支援に携わる支援員等を養成してきた。各市町村ごとの修了者数は以下のとおり。</a:t>
            </a:r>
            <a:endParaRPr kumimoji="1" lang="en-US" altLang="ja-JP" sz="1200" dirty="0" smtClean="0">
              <a:solidFill>
                <a:schemeClr val="tx1"/>
              </a:solidFill>
              <a:latin typeface="+mn-ea"/>
            </a:endParaRPr>
          </a:p>
          <a:p>
            <a:r>
              <a:rPr kumimoji="1" lang="ja-JP" altLang="en-US" sz="1200" dirty="0">
                <a:solidFill>
                  <a:schemeClr val="tx1"/>
                </a:solidFill>
                <a:latin typeface="+mn-ea"/>
              </a:rPr>
              <a:t>・</a:t>
            </a:r>
            <a:r>
              <a:rPr kumimoji="1" lang="ja-JP" altLang="en-US" sz="1200" dirty="0" smtClean="0">
                <a:solidFill>
                  <a:schemeClr val="tx1"/>
                </a:solidFill>
                <a:latin typeface="+mn-ea"/>
              </a:rPr>
              <a:t>今後、各地域の支援者とコーディネーターが連携して、地域を支える仕組みを作れるよう、働きかけていきたい。</a:t>
            </a:r>
            <a:endParaRPr kumimoji="1" lang="en-US" altLang="ja-JP" sz="1200" dirty="0" smtClean="0">
              <a:solidFill>
                <a:schemeClr val="tx1"/>
              </a:solidFill>
              <a:latin typeface="+mn-ea"/>
            </a:endParaRPr>
          </a:p>
        </p:txBody>
      </p:sp>
      <p:sp>
        <p:nvSpPr>
          <p:cNvPr id="2" name="角丸四角形 1"/>
          <p:cNvSpPr/>
          <p:nvPr/>
        </p:nvSpPr>
        <p:spPr>
          <a:xfrm>
            <a:off x="104281" y="278764"/>
            <a:ext cx="8920832" cy="315004"/>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n-ea"/>
              </a:rPr>
              <a:t>６</a:t>
            </a:r>
            <a:r>
              <a:rPr kumimoji="1" lang="ja-JP" altLang="en-US" dirty="0" smtClean="0">
                <a:solidFill>
                  <a:schemeClr val="tx1"/>
                </a:solidFill>
                <a:latin typeface="+mn-ea"/>
              </a:rPr>
              <a:t>．医療的ケア児等支援者との連携（</a:t>
            </a:r>
            <a:r>
              <a:rPr kumimoji="1" lang="en-US" altLang="ja-JP" dirty="0">
                <a:solidFill>
                  <a:schemeClr val="tx1"/>
                </a:solidFill>
                <a:latin typeface="+mn-ea"/>
              </a:rPr>
              <a:t>41</a:t>
            </a:r>
            <a:r>
              <a:rPr kumimoji="1" lang="ja-JP" altLang="en-US" dirty="0">
                <a:solidFill>
                  <a:schemeClr val="tx1"/>
                </a:solidFill>
                <a:latin typeface="+mn-ea"/>
              </a:rPr>
              <a:t>市町村</a:t>
            </a:r>
            <a:r>
              <a:rPr kumimoji="1" lang="ja-JP" altLang="en-US" dirty="0" smtClean="0">
                <a:solidFill>
                  <a:schemeClr val="tx1"/>
                </a:solidFill>
                <a:latin typeface="+mn-ea"/>
              </a:rPr>
              <a:t>）</a:t>
            </a:r>
            <a:endParaRPr kumimoji="1" lang="ja-JP" altLang="en-US" dirty="0">
              <a:solidFill>
                <a:schemeClr val="tx1"/>
              </a:solidFill>
              <a:latin typeface="+mn-ea"/>
            </a:endParaRPr>
          </a:p>
        </p:txBody>
      </p:sp>
      <p:sp>
        <p:nvSpPr>
          <p:cNvPr id="4" name="スライド番号プレースホルダー 3"/>
          <p:cNvSpPr>
            <a:spLocks noGrp="1"/>
          </p:cNvSpPr>
          <p:nvPr>
            <p:ph type="sldNum" sz="quarter" idx="12"/>
          </p:nvPr>
        </p:nvSpPr>
        <p:spPr>
          <a:xfrm>
            <a:off x="6967713" y="6527165"/>
            <a:ext cx="2057400" cy="365125"/>
          </a:xfrm>
        </p:spPr>
        <p:txBody>
          <a:bodyPr/>
          <a:lstStyle/>
          <a:p>
            <a:fld id="{B821A8EE-06EC-457D-963E-CEA370A5484C}" type="slidenum">
              <a:rPr kumimoji="1" lang="ja-JP" altLang="en-US" sz="1400" smtClean="0">
                <a:latin typeface="+mn-ea"/>
              </a:rPr>
              <a:t>7</a:t>
            </a:fld>
            <a:endParaRPr kumimoji="1" lang="ja-JP" altLang="en-US" sz="1400" dirty="0">
              <a:latin typeface="+mn-ea"/>
            </a:endParaRPr>
          </a:p>
        </p:txBody>
      </p:sp>
      <p:sp>
        <p:nvSpPr>
          <p:cNvPr id="7" name="正方形/長方形 6"/>
          <p:cNvSpPr/>
          <p:nvPr/>
        </p:nvSpPr>
        <p:spPr>
          <a:xfrm>
            <a:off x="3916697" y="27877"/>
            <a:ext cx="4968000" cy="261610"/>
          </a:xfrm>
          <a:prstGeom prst="rect">
            <a:avLst/>
          </a:prstGeom>
        </p:spPr>
        <p:txBody>
          <a:bodyPr wrap="square">
            <a:spAutoFit/>
          </a:bodyPr>
          <a:lstStyle/>
          <a:p>
            <a:r>
              <a:rPr lang="ja-JP" altLang="en-US" sz="1100" dirty="0" smtClean="0">
                <a:latin typeface="+mn-ea"/>
              </a:rPr>
              <a:t>２　令和４年度　医療的</a:t>
            </a:r>
            <a:r>
              <a:rPr lang="ja-JP" altLang="en-US" sz="1100" dirty="0">
                <a:latin typeface="+mn-ea"/>
              </a:rPr>
              <a:t>ケア児等</a:t>
            </a:r>
            <a:r>
              <a:rPr lang="ja-JP" altLang="en-US" sz="1100" dirty="0" smtClean="0">
                <a:latin typeface="+mn-ea"/>
              </a:rPr>
              <a:t>コーディネーター配置</a:t>
            </a:r>
            <a:r>
              <a:rPr lang="ja-JP" altLang="en-US" sz="1100" dirty="0">
                <a:latin typeface="+mn-ea"/>
              </a:rPr>
              <a:t>・活動調査について</a:t>
            </a:r>
          </a:p>
        </p:txBody>
      </p:sp>
      <p:pic>
        <p:nvPicPr>
          <p:cNvPr id="5" name="図 4"/>
          <p:cNvPicPr>
            <a:picLocks noChangeAspect="1"/>
          </p:cNvPicPr>
          <p:nvPr/>
        </p:nvPicPr>
        <p:blipFill>
          <a:blip r:embed="rId3"/>
          <a:stretch>
            <a:fillRect/>
          </a:stretch>
        </p:blipFill>
        <p:spPr>
          <a:xfrm>
            <a:off x="104281" y="1565910"/>
            <a:ext cx="4460416" cy="5019750"/>
          </a:xfrm>
          <a:prstGeom prst="rect">
            <a:avLst/>
          </a:prstGeom>
        </p:spPr>
      </p:pic>
      <p:pic>
        <p:nvPicPr>
          <p:cNvPr id="6" name="図 5"/>
          <p:cNvPicPr>
            <a:picLocks noChangeAspect="1"/>
          </p:cNvPicPr>
          <p:nvPr/>
        </p:nvPicPr>
        <p:blipFill>
          <a:blip r:embed="rId4"/>
          <a:stretch>
            <a:fillRect/>
          </a:stretch>
        </p:blipFill>
        <p:spPr>
          <a:xfrm>
            <a:off x="4564697" y="1565910"/>
            <a:ext cx="4460416" cy="5247094"/>
          </a:xfrm>
          <a:prstGeom prst="rect">
            <a:avLst/>
          </a:prstGeom>
        </p:spPr>
      </p:pic>
    </p:spTree>
    <p:extLst>
      <p:ext uri="{BB962C8B-B14F-4D97-AF65-F5344CB8AC3E}">
        <p14:creationId xmlns:p14="http://schemas.microsoft.com/office/powerpoint/2010/main" val="2391630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13451" y="460395"/>
            <a:ext cx="8640000" cy="41573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mn-ea"/>
              </a:rPr>
              <a:t>◆令和５年度の配置予定</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令和５年度に福祉関係</a:t>
            </a:r>
            <a:r>
              <a:rPr kumimoji="1" lang="ja-JP" altLang="en-US" sz="1200" dirty="0">
                <a:solidFill>
                  <a:schemeClr val="tx1"/>
                </a:solidFill>
                <a:latin typeface="+mn-ea"/>
              </a:rPr>
              <a:t>の</a:t>
            </a:r>
            <a:r>
              <a:rPr kumimoji="1" lang="ja-JP" altLang="en-US" sz="1200" dirty="0" smtClean="0">
                <a:solidFill>
                  <a:schemeClr val="tx1"/>
                </a:solidFill>
                <a:latin typeface="+mn-ea"/>
              </a:rPr>
              <a:t>配置を完了すると回答したのは</a:t>
            </a:r>
            <a:r>
              <a:rPr kumimoji="1" lang="en-US" altLang="ja-JP" sz="1200" dirty="0">
                <a:solidFill>
                  <a:schemeClr val="tx1"/>
                </a:solidFill>
                <a:latin typeface="+mn-ea"/>
              </a:rPr>
              <a:t>35</a:t>
            </a:r>
            <a:r>
              <a:rPr kumimoji="1" lang="ja-JP" altLang="en-US" sz="1200" dirty="0" smtClean="0">
                <a:solidFill>
                  <a:schemeClr val="tx1"/>
                </a:solidFill>
                <a:latin typeface="+mn-ea"/>
              </a:rPr>
              <a:t>市町村。</a:t>
            </a:r>
            <a:endParaRPr kumimoji="1" lang="en-US" altLang="ja-JP" sz="1200" dirty="0" smtClean="0">
              <a:solidFill>
                <a:schemeClr val="tx1"/>
              </a:solidFill>
              <a:latin typeface="+mn-ea"/>
            </a:endParaRPr>
          </a:p>
          <a:p>
            <a:r>
              <a:rPr kumimoji="1" lang="ja-JP" altLang="en-US" sz="1200" dirty="0">
                <a:solidFill>
                  <a:schemeClr val="tx1"/>
                </a:solidFill>
                <a:latin typeface="+mn-ea"/>
              </a:rPr>
              <a:t>　</a:t>
            </a:r>
            <a:r>
              <a:rPr kumimoji="1" lang="ja-JP" altLang="en-US" sz="1200" dirty="0" smtClean="0">
                <a:solidFill>
                  <a:schemeClr val="tx1"/>
                </a:solidFill>
                <a:latin typeface="+mn-ea"/>
              </a:rPr>
              <a:t>　　　　　　　医療関係の配置を完了</a:t>
            </a:r>
            <a:r>
              <a:rPr kumimoji="1" lang="ja-JP" altLang="en-US" sz="1200" dirty="0">
                <a:solidFill>
                  <a:schemeClr val="tx1"/>
                </a:solidFill>
                <a:latin typeface="+mn-ea"/>
              </a:rPr>
              <a:t>する</a:t>
            </a:r>
            <a:r>
              <a:rPr kumimoji="1" lang="ja-JP" altLang="en-US" sz="1200" dirty="0" smtClean="0">
                <a:solidFill>
                  <a:schemeClr val="tx1"/>
                </a:solidFill>
                <a:latin typeface="+mn-ea"/>
              </a:rPr>
              <a:t>と回答したのは</a:t>
            </a:r>
            <a:r>
              <a:rPr kumimoji="1" lang="en-US" altLang="ja-JP" sz="1200" dirty="0" smtClean="0">
                <a:solidFill>
                  <a:schemeClr val="tx1"/>
                </a:solidFill>
                <a:latin typeface="+mn-ea"/>
              </a:rPr>
              <a:t>22</a:t>
            </a:r>
            <a:r>
              <a:rPr kumimoji="1" lang="ja-JP" altLang="en-US" sz="1200" dirty="0" smtClean="0">
                <a:solidFill>
                  <a:schemeClr val="tx1"/>
                </a:solidFill>
                <a:latin typeface="+mn-ea"/>
              </a:rPr>
              <a:t>市町村。</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令和５年度中に、いずれも配置予定なしと回答したのは５市町村。</a:t>
            </a:r>
            <a:endParaRPr kumimoji="1" lang="en-US" altLang="ja-JP" sz="1200" dirty="0" smtClean="0">
              <a:solidFill>
                <a:schemeClr val="tx1"/>
              </a:solidFill>
              <a:latin typeface="+mn-ea"/>
            </a:endParaRPr>
          </a:p>
          <a:p>
            <a:endParaRPr kumimoji="1" lang="en-US" altLang="ja-JP" sz="1200" dirty="0">
              <a:solidFill>
                <a:schemeClr val="tx1"/>
              </a:solidFill>
              <a:latin typeface="+mn-ea"/>
            </a:endParaRPr>
          </a:p>
          <a:p>
            <a:r>
              <a:rPr kumimoji="1" lang="ja-JP" altLang="en-US" sz="1200" dirty="0" smtClean="0">
                <a:solidFill>
                  <a:schemeClr val="tx1"/>
                </a:solidFill>
                <a:latin typeface="+mn-ea"/>
              </a:rPr>
              <a:t>◆活動の課題</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・コーディネーターの認知が不十分で、さらなる周知が必要。</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・コーディネーターの役割として、退院から在宅生活への支援について、保健所との役割分担が必要。</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・市町村規模によって、コーディネーターの活動が、その他業務との兼務が難しい。</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・コーディネーターの人材確保、異動した場合の対応。</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・市によって、コーディネーターが担う役割等にばらつきがある。</a:t>
            </a:r>
            <a:endParaRPr kumimoji="1" lang="en-US" altLang="ja-JP" sz="1200" dirty="0" smtClean="0">
              <a:solidFill>
                <a:schemeClr val="tx1"/>
              </a:solidFill>
              <a:latin typeface="+mn-ea"/>
            </a:endParaRPr>
          </a:p>
          <a:p>
            <a:r>
              <a:rPr kumimoji="1" lang="ja-JP" altLang="en-US" sz="1200" dirty="0">
                <a:solidFill>
                  <a:schemeClr val="tx1"/>
                </a:solidFill>
                <a:latin typeface="+mn-ea"/>
              </a:rPr>
              <a:t>　</a:t>
            </a:r>
            <a:r>
              <a:rPr kumimoji="1" lang="ja-JP" altLang="en-US" sz="1200" dirty="0" smtClean="0">
                <a:solidFill>
                  <a:schemeClr val="tx1"/>
                </a:solidFill>
                <a:latin typeface="+mn-ea"/>
              </a:rPr>
              <a:t>　　　　　　　　　　　　　　　　</a:t>
            </a:r>
            <a:endParaRPr kumimoji="1" lang="en-US" altLang="ja-JP" sz="1200" dirty="0" smtClean="0">
              <a:solidFill>
                <a:schemeClr val="tx1"/>
              </a:solidFill>
              <a:latin typeface="+mn-ea"/>
            </a:endParaRPr>
          </a:p>
          <a:p>
            <a:endParaRPr kumimoji="1" lang="en-US" altLang="ja-JP" sz="1200" dirty="0" smtClean="0">
              <a:solidFill>
                <a:schemeClr val="tx1"/>
              </a:solidFill>
              <a:latin typeface="+mn-ea"/>
            </a:endParaRPr>
          </a:p>
          <a:p>
            <a:endParaRPr kumimoji="1" lang="en-US" altLang="ja-JP" sz="1200" dirty="0">
              <a:solidFill>
                <a:schemeClr val="tx1"/>
              </a:solidFill>
              <a:latin typeface="+mn-ea"/>
            </a:endParaRPr>
          </a:p>
          <a:p>
            <a:endParaRPr kumimoji="1" lang="en-US" altLang="ja-JP" sz="1200" dirty="0" smtClean="0">
              <a:solidFill>
                <a:schemeClr val="tx1"/>
              </a:solidFill>
              <a:latin typeface="+mn-ea"/>
            </a:endParaRPr>
          </a:p>
          <a:p>
            <a:endParaRPr kumimoji="1" lang="en-US" altLang="ja-JP" sz="1200" dirty="0">
              <a:solidFill>
                <a:schemeClr val="tx1"/>
              </a:solidFill>
              <a:latin typeface="+mn-ea"/>
            </a:endParaRPr>
          </a:p>
          <a:p>
            <a:endParaRPr kumimoji="1" lang="en-US" altLang="ja-JP" sz="1200" dirty="0" smtClean="0">
              <a:solidFill>
                <a:schemeClr val="tx1"/>
              </a:solidFill>
              <a:latin typeface="+mn-ea"/>
            </a:endParaRPr>
          </a:p>
          <a:p>
            <a:r>
              <a:rPr kumimoji="1" lang="ja-JP" altLang="en-US" sz="1200" dirty="0" smtClean="0">
                <a:solidFill>
                  <a:schemeClr val="tx1"/>
                </a:solidFill>
                <a:latin typeface="+mn-ea"/>
              </a:rPr>
              <a:t>◆要望</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・継続的な医療的ケア児等コーディネーター養成研修の実施。</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・実践事例等の情報共有。</a:t>
            </a:r>
            <a:endParaRPr kumimoji="1" lang="en-US" altLang="ja-JP" sz="1200" dirty="0" smtClean="0">
              <a:solidFill>
                <a:schemeClr val="tx1"/>
              </a:solidFill>
              <a:latin typeface="+mn-ea"/>
            </a:endParaRPr>
          </a:p>
        </p:txBody>
      </p:sp>
      <p:sp>
        <p:nvSpPr>
          <p:cNvPr id="2" name="角丸四角形 1"/>
          <p:cNvSpPr/>
          <p:nvPr/>
        </p:nvSpPr>
        <p:spPr>
          <a:xfrm>
            <a:off x="262041" y="259289"/>
            <a:ext cx="8640000" cy="360000"/>
          </a:xfrm>
          <a:prstGeom prst="roundRect">
            <a:avLst>
              <a:gd name="adj" fmla="val 56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n-ea"/>
              </a:rPr>
              <a:t>７</a:t>
            </a:r>
            <a:r>
              <a:rPr kumimoji="1" lang="ja-JP" altLang="en-US" dirty="0" smtClean="0">
                <a:solidFill>
                  <a:schemeClr val="tx1"/>
                </a:solidFill>
                <a:latin typeface="+mn-ea"/>
              </a:rPr>
              <a:t>．今後の展望</a:t>
            </a:r>
            <a:endParaRPr kumimoji="1" lang="ja-JP" altLang="en-US" dirty="0">
              <a:solidFill>
                <a:schemeClr val="tx1"/>
              </a:solidFill>
              <a:latin typeface="+mn-ea"/>
            </a:endParaRPr>
          </a:p>
        </p:txBody>
      </p:sp>
      <p:sp>
        <p:nvSpPr>
          <p:cNvPr id="4" name="スライド番号プレースホルダー 3"/>
          <p:cNvSpPr>
            <a:spLocks noGrp="1"/>
          </p:cNvSpPr>
          <p:nvPr>
            <p:ph type="sldNum" sz="quarter" idx="12"/>
          </p:nvPr>
        </p:nvSpPr>
        <p:spPr/>
        <p:txBody>
          <a:bodyPr/>
          <a:lstStyle/>
          <a:p>
            <a:fld id="{B821A8EE-06EC-457D-963E-CEA370A5484C}" type="slidenum">
              <a:rPr kumimoji="1" lang="ja-JP" altLang="en-US" smtClean="0">
                <a:latin typeface="+mn-ea"/>
              </a:rPr>
              <a:t>8</a:t>
            </a:fld>
            <a:endParaRPr kumimoji="1" lang="ja-JP" altLang="en-US">
              <a:latin typeface="+mn-ea"/>
            </a:endParaRPr>
          </a:p>
        </p:txBody>
      </p:sp>
      <p:sp>
        <p:nvSpPr>
          <p:cNvPr id="6" name="正方形/長方形 5"/>
          <p:cNvSpPr/>
          <p:nvPr/>
        </p:nvSpPr>
        <p:spPr>
          <a:xfrm>
            <a:off x="3973950" y="29507"/>
            <a:ext cx="4968000" cy="261610"/>
          </a:xfrm>
          <a:prstGeom prst="rect">
            <a:avLst/>
          </a:prstGeom>
        </p:spPr>
        <p:txBody>
          <a:bodyPr wrap="square">
            <a:spAutoFit/>
          </a:bodyPr>
          <a:lstStyle/>
          <a:p>
            <a:r>
              <a:rPr lang="ja-JP" altLang="en-US" sz="1100" dirty="0" smtClean="0">
                <a:latin typeface="+mn-ea"/>
              </a:rPr>
              <a:t>２　令和４年度　医療的</a:t>
            </a:r>
            <a:r>
              <a:rPr lang="ja-JP" altLang="en-US" sz="1100" dirty="0">
                <a:latin typeface="+mn-ea"/>
              </a:rPr>
              <a:t>ケア児等</a:t>
            </a:r>
            <a:r>
              <a:rPr lang="ja-JP" altLang="en-US" sz="1100" dirty="0" smtClean="0">
                <a:latin typeface="+mn-ea"/>
              </a:rPr>
              <a:t>コーディネーター配置</a:t>
            </a:r>
            <a:r>
              <a:rPr lang="ja-JP" altLang="en-US" sz="1100" dirty="0">
                <a:latin typeface="+mn-ea"/>
              </a:rPr>
              <a:t>・活動調査について</a:t>
            </a:r>
          </a:p>
        </p:txBody>
      </p:sp>
      <p:sp>
        <p:nvSpPr>
          <p:cNvPr id="7" name="対角する 2 つの角を丸めた四角形 6"/>
          <p:cNvSpPr/>
          <p:nvPr/>
        </p:nvSpPr>
        <p:spPr>
          <a:xfrm>
            <a:off x="209743" y="5207767"/>
            <a:ext cx="8447415" cy="1148584"/>
          </a:xfrm>
          <a:prstGeom prst="round2Diag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smtClean="0">
                <a:solidFill>
                  <a:schemeClr val="tx1"/>
                </a:solidFill>
                <a:latin typeface="+mn-ea"/>
              </a:rPr>
              <a:t>　・府民がコーディネーターの存在</a:t>
            </a:r>
            <a:r>
              <a:rPr kumimoji="1" lang="ja-JP" altLang="en-US" sz="1600" b="1" dirty="0">
                <a:solidFill>
                  <a:schemeClr val="tx1"/>
                </a:solidFill>
                <a:latin typeface="+mn-ea"/>
              </a:rPr>
              <a:t>を認識し、相談しやすい</a:t>
            </a:r>
            <a:r>
              <a:rPr kumimoji="1" lang="ja-JP" altLang="en-US" sz="1600" b="1" dirty="0" smtClean="0">
                <a:solidFill>
                  <a:schemeClr val="tx1"/>
                </a:solidFill>
                <a:latin typeface="+mn-ea"/>
              </a:rPr>
              <a:t>体制づくり</a:t>
            </a:r>
            <a:endParaRPr kumimoji="1" lang="en-US" altLang="ja-JP" sz="1600" b="1" dirty="0">
              <a:solidFill>
                <a:schemeClr val="tx1"/>
              </a:solidFill>
              <a:latin typeface="+mn-ea"/>
            </a:endParaRPr>
          </a:p>
          <a:p>
            <a:r>
              <a:rPr kumimoji="1" lang="ja-JP" altLang="en-US" sz="1600" b="1" dirty="0">
                <a:solidFill>
                  <a:schemeClr val="tx1"/>
                </a:solidFill>
                <a:latin typeface="+mn-ea"/>
              </a:rPr>
              <a:t>　</a:t>
            </a:r>
            <a:r>
              <a:rPr kumimoji="1" lang="ja-JP" altLang="en-US" sz="1600" b="1" dirty="0" smtClean="0">
                <a:solidFill>
                  <a:schemeClr val="tx1"/>
                </a:solidFill>
                <a:latin typeface="+mn-ea"/>
              </a:rPr>
              <a:t>・コーディネーターの活動の課題の把握や情報共有の仕組みづくり</a:t>
            </a:r>
            <a:r>
              <a:rPr kumimoji="1" lang="ja-JP" altLang="en-US" sz="1600" b="1" dirty="0">
                <a:solidFill>
                  <a:schemeClr val="tx1"/>
                </a:solidFill>
                <a:latin typeface="+mn-ea"/>
              </a:rPr>
              <a:t>（</a:t>
            </a:r>
            <a:r>
              <a:rPr kumimoji="1" lang="ja-JP" altLang="en-US" sz="1600" b="1" dirty="0" smtClean="0">
                <a:solidFill>
                  <a:schemeClr val="tx1"/>
                </a:solidFill>
                <a:latin typeface="+mn-ea"/>
              </a:rPr>
              <a:t>好事例の共有）</a:t>
            </a:r>
            <a:endParaRPr kumimoji="1" lang="en-US" altLang="ja-JP" sz="1600" b="1" dirty="0" smtClean="0">
              <a:solidFill>
                <a:schemeClr val="tx1"/>
              </a:solidFill>
              <a:latin typeface="+mn-ea"/>
            </a:endParaRPr>
          </a:p>
          <a:p>
            <a:r>
              <a:rPr kumimoji="1" lang="ja-JP" altLang="en-US" sz="1600" b="1" dirty="0" smtClean="0">
                <a:solidFill>
                  <a:schemeClr val="tx1"/>
                </a:solidFill>
                <a:latin typeface="+mn-ea"/>
              </a:rPr>
              <a:t>　・支援人材の継続的な養成</a:t>
            </a:r>
            <a:endParaRPr kumimoji="1" lang="ja-JP" altLang="en-US" sz="1600" b="1" dirty="0">
              <a:solidFill>
                <a:schemeClr val="tx1"/>
              </a:solidFill>
              <a:latin typeface="+mn-ea"/>
            </a:endParaRPr>
          </a:p>
        </p:txBody>
      </p:sp>
      <p:sp>
        <p:nvSpPr>
          <p:cNvPr id="8" name="下矢印 7"/>
          <p:cNvSpPr/>
          <p:nvPr/>
        </p:nvSpPr>
        <p:spPr>
          <a:xfrm>
            <a:off x="3733920" y="4642205"/>
            <a:ext cx="1236372" cy="4636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1" name="角丸四角形吹き出し 10"/>
          <p:cNvSpPr/>
          <p:nvPr/>
        </p:nvSpPr>
        <p:spPr>
          <a:xfrm>
            <a:off x="2908934" y="2826373"/>
            <a:ext cx="5730217" cy="946517"/>
          </a:xfrm>
          <a:prstGeom prst="wedgeRoundRectCallout">
            <a:avLst>
              <a:gd name="adj1" fmla="val -53755"/>
              <a:gd name="adj2" fmla="val -4834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rgbClr val="C00000"/>
                </a:solidFill>
                <a:latin typeface="+mn-ea"/>
              </a:rPr>
              <a:t>（参考：</a:t>
            </a:r>
            <a:r>
              <a:rPr kumimoji="1" lang="en-US" altLang="ja-JP" sz="1050" dirty="0">
                <a:solidFill>
                  <a:srgbClr val="C00000"/>
                </a:solidFill>
                <a:latin typeface="+mn-ea"/>
              </a:rPr>
              <a:t>R</a:t>
            </a:r>
            <a:r>
              <a:rPr kumimoji="1" lang="ja-JP" altLang="en-US" sz="1050" dirty="0">
                <a:solidFill>
                  <a:srgbClr val="C00000"/>
                </a:solidFill>
                <a:latin typeface="+mn-ea"/>
              </a:rPr>
              <a:t>３調査</a:t>
            </a:r>
            <a:r>
              <a:rPr kumimoji="1" lang="ja-JP" altLang="en-US" sz="1050" dirty="0" smtClean="0">
                <a:solidFill>
                  <a:srgbClr val="C00000"/>
                </a:solidFill>
                <a:latin typeface="+mn-ea"/>
              </a:rPr>
              <a:t>にて指摘</a:t>
            </a:r>
            <a:r>
              <a:rPr kumimoji="1" lang="ja-JP" altLang="en-US" sz="1050" dirty="0">
                <a:solidFill>
                  <a:srgbClr val="C00000"/>
                </a:solidFill>
                <a:latin typeface="+mn-ea"/>
              </a:rPr>
              <a:t>されていた課題）</a:t>
            </a:r>
            <a:endParaRPr kumimoji="1" lang="en-US" altLang="ja-JP" sz="1050" dirty="0">
              <a:solidFill>
                <a:srgbClr val="C00000"/>
              </a:solidFill>
              <a:latin typeface="+mn-ea"/>
            </a:endParaRPr>
          </a:p>
          <a:p>
            <a:r>
              <a:rPr kumimoji="1" lang="ja-JP" altLang="en-US" sz="1050" b="1" dirty="0">
                <a:solidFill>
                  <a:srgbClr val="C00000"/>
                </a:solidFill>
                <a:latin typeface="+mn-ea"/>
              </a:rPr>
              <a:t>・未配置の市町村の解消（役割の明確化</a:t>
            </a:r>
            <a:r>
              <a:rPr kumimoji="1" lang="ja-JP" altLang="en-US" sz="1050" b="1" dirty="0" smtClean="0">
                <a:solidFill>
                  <a:srgbClr val="C00000"/>
                </a:solidFill>
                <a:latin typeface="+mn-ea"/>
              </a:rPr>
              <a:t>、</a:t>
            </a:r>
            <a:r>
              <a:rPr kumimoji="1" lang="ja-JP" altLang="en-US" sz="1050" b="1" dirty="0">
                <a:solidFill>
                  <a:srgbClr val="C00000"/>
                </a:solidFill>
                <a:latin typeface="+mn-ea"/>
              </a:rPr>
              <a:t>人材</a:t>
            </a:r>
            <a:r>
              <a:rPr kumimoji="1" lang="ja-JP" altLang="en-US" sz="1050" b="1" dirty="0" smtClean="0">
                <a:solidFill>
                  <a:srgbClr val="C00000"/>
                </a:solidFill>
                <a:latin typeface="+mn-ea"/>
              </a:rPr>
              <a:t>不足</a:t>
            </a:r>
            <a:r>
              <a:rPr kumimoji="1" lang="ja-JP" altLang="en-US" sz="1050" b="1" dirty="0">
                <a:solidFill>
                  <a:srgbClr val="C00000"/>
                </a:solidFill>
                <a:latin typeface="+mn-ea"/>
              </a:rPr>
              <a:t>）</a:t>
            </a:r>
            <a:endParaRPr kumimoji="1" lang="en-US" altLang="ja-JP" sz="1050" b="1" dirty="0">
              <a:solidFill>
                <a:srgbClr val="C00000"/>
              </a:solidFill>
              <a:latin typeface="+mn-ea"/>
            </a:endParaRPr>
          </a:p>
          <a:p>
            <a:r>
              <a:rPr kumimoji="1" lang="ja-JP" altLang="en-US" sz="1050" b="1" dirty="0">
                <a:solidFill>
                  <a:srgbClr val="C00000"/>
                </a:solidFill>
                <a:latin typeface="+mn-ea"/>
              </a:rPr>
              <a:t>・「コーディネーターが周知されていない」、「浸透していない」　</a:t>
            </a:r>
            <a:endParaRPr kumimoji="1" lang="en-US" altLang="ja-JP" sz="1050" b="1" dirty="0">
              <a:solidFill>
                <a:srgbClr val="C00000"/>
              </a:solidFill>
              <a:latin typeface="+mn-ea"/>
            </a:endParaRPr>
          </a:p>
          <a:p>
            <a:r>
              <a:rPr kumimoji="1" lang="ja-JP" altLang="en-US" sz="1050" b="1" dirty="0">
                <a:solidFill>
                  <a:srgbClr val="C00000"/>
                </a:solidFill>
                <a:latin typeface="+mn-ea"/>
              </a:rPr>
              <a:t>・医ケア児支援に関する各市町村の実態や課題の整理　</a:t>
            </a:r>
            <a:endParaRPr kumimoji="1" lang="en-US" altLang="ja-JP" sz="1050" b="1" dirty="0">
              <a:solidFill>
                <a:srgbClr val="C00000"/>
              </a:solidFill>
              <a:latin typeface="+mn-ea"/>
            </a:endParaRPr>
          </a:p>
          <a:p>
            <a:r>
              <a:rPr kumimoji="1" lang="ja-JP" altLang="en-US" sz="1050" b="1" dirty="0">
                <a:solidFill>
                  <a:srgbClr val="C00000"/>
                </a:solidFill>
                <a:latin typeface="+mn-ea"/>
              </a:rPr>
              <a:t>・コーディネーターのブラッシュアップ、フォローアップ、実践報告等の機会の</a:t>
            </a:r>
            <a:r>
              <a:rPr kumimoji="1" lang="ja-JP" altLang="en-US" sz="1050" b="1" dirty="0" smtClean="0">
                <a:solidFill>
                  <a:srgbClr val="C00000"/>
                </a:solidFill>
                <a:latin typeface="+mn-ea"/>
              </a:rPr>
              <a:t>確保</a:t>
            </a:r>
            <a:endParaRPr kumimoji="1" lang="en-US" altLang="ja-JP" sz="1050" b="1" dirty="0">
              <a:solidFill>
                <a:srgbClr val="C00000"/>
              </a:solidFill>
              <a:latin typeface="+mn-ea"/>
            </a:endParaRPr>
          </a:p>
        </p:txBody>
      </p:sp>
    </p:spTree>
    <p:extLst>
      <p:ext uri="{BB962C8B-B14F-4D97-AF65-F5344CB8AC3E}">
        <p14:creationId xmlns:p14="http://schemas.microsoft.com/office/powerpoint/2010/main" val="2113599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94893" y="638261"/>
            <a:ext cx="8640000" cy="51224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mn-ea"/>
              </a:rPr>
              <a:t>（内容）</a:t>
            </a:r>
            <a:endParaRPr kumimoji="1" lang="en-US" altLang="ja-JP" sz="1400" dirty="0" smtClean="0">
              <a:solidFill>
                <a:schemeClr val="tx1"/>
              </a:solidFill>
              <a:latin typeface="+mn-ea"/>
            </a:endParaRPr>
          </a:p>
          <a:p>
            <a:r>
              <a:rPr kumimoji="1" lang="ja-JP" altLang="en-US" sz="1400" dirty="0">
                <a:solidFill>
                  <a:schemeClr val="tx1"/>
                </a:solidFill>
                <a:latin typeface="+mn-ea"/>
              </a:rPr>
              <a:t>　</a:t>
            </a:r>
            <a:r>
              <a:rPr lang="ja-JP" altLang="ja-JP" sz="1400" dirty="0">
                <a:solidFill>
                  <a:schemeClr val="tx1"/>
                </a:solidFill>
                <a:latin typeface="+mn-ea"/>
              </a:rPr>
              <a:t>大阪府医療的ケア児等コーディネーター養成研修修了者に対し、</a:t>
            </a:r>
            <a:r>
              <a:rPr lang="ja-JP" altLang="ja-JP" sz="1400" dirty="0" smtClean="0">
                <a:solidFill>
                  <a:schemeClr val="tx1"/>
                </a:solidFill>
                <a:latin typeface="+mn-ea"/>
              </a:rPr>
              <a:t>情報</a:t>
            </a:r>
            <a:r>
              <a:rPr lang="ja-JP" altLang="en-US" sz="1400" dirty="0" smtClean="0">
                <a:solidFill>
                  <a:schemeClr val="tx1"/>
                </a:solidFill>
                <a:latin typeface="+mn-ea"/>
              </a:rPr>
              <a:t>交換</a:t>
            </a:r>
            <a:r>
              <a:rPr lang="ja-JP" altLang="ja-JP" sz="1400" dirty="0" smtClean="0">
                <a:solidFill>
                  <a:schemeClr val="tx1"/>
                </a:solidFill>
                <a:latin typeface="+mn-ea"/>
              </a:rPr>
              <a:t>会</a:t>
            </a:r>
            <a:r>
              <a:rPr lang="ja-JP" altLang="ja-JP" sz="1400" dirty="0">
                <a:solidFill>
                  <a:schemeClr val="tx1"/>
                </a:solidFill>
                <a:latin typeface="+mn-ea"/>
              </a:rPr>
              <a:t>を実施する。</a:t>
            </a:r>
          </a:p>
          <a:p>
            <a:endParaRPr kumimoji="1" lang="en-US" altLang="ja-JP" sz="1400" dirty="0" smtClean="0">
              <a:solidFill>
                <a:schemeClr val="tx1"/>
              </a:solidFill>
              <a:latin typeface="+mn-ea"/>
            </a:endParaRPr>
          </a:p>
          <a:p>
            <a:r>
              <a:rPr kumimoji="1" lang="ja-JP" altLang="en-US" sz="1400" dirty="0" smtClean="0">
                <a:solidFill>
                  <a:schemeClr val="tx1"/>
                </a:solidFill>
                <a:latin typeface="+mn-ea"/>
              </a:rPr>
              <a:t>（概要）</a:t>
            </a:r>
            <a:endParaRPr kumimoji="1" lang="en-US" altLang="ja-JP" sz="1400" dirty="0" smtClean="0">
              <a:solidFill>
                <a:schemeClr val="tx1"/>
              </a:solidFill>
              <a:latin typeface="+mn-ea"/>
            </a:endParaRPr>
          </a:p>
          <a:p>
            <a:r>
              <a:rPr lang="ja-JP" altLang="en-US" sz="1400" dirty="0" smtClean="0">
                <a:solidFill>
                  <a:schemeClr val="tx1"/>
                </a:solidFill>
                <a:latin typeface="+mn-ea"/>
              </a:rPr>
              <a:t>　</a:t>
            </a:r>
            <a:r>
              <a:rPr lang="ja-JP" altLang="ja-JP" sz="1400" dirty="0" smtClean="0">
                <a:solidFill>
                  <a:schemeClr val="tx1"/>
                </a:solidFill>
                <a:latin typeface="+mn-ea"/>
              </a:rPr>
              <a:t>大阪府</a:t>
            </a:r>
            <a:r>
              <a:rPr lang="ja-JP" altLang="ja-JP" sz="1400" dirty="0">
                <a:solidFill>
                  <a:schemeClr val="tx1"/>
                </a:solidFill>
                <a:latin typeface="+mn-ea"/>
              </a:rPr>
              <a:t>医療的ケア児等コーディネーター養成研修修了者が活動の情報交換を行うことにより府内市町村の医療的ケア児支援、コーディネーター活動の動向を共有する。同研修のフォローアップとして、研修時に作成した目標から、各市町村での活動における現状と課題、今後の取り組みについて整理する。</a:t>
            </a:r>
          </a:p>
          <a:p>
            <a:r>
              <a:rPr lang="ja-JP" altLang="ja-JP" sz="1400" dirty="0">
                <a:solidFill>
                  <a:schemeClr val="tx1"/>
                </a:solidFill>
                <a:latin typeface="+mn-ea"/>
              </a:rPr>
              <a:t>なお、研修受講年度は市町村によってばらつきがあることや、進度が異なる市町村の情報を広く集約することを目的とする。（情報連絡会の概要を後日、市町村医療的ケア児等支援担当課に情報提供することで、市町村が主体的に課題検討を行えるよう支援する。</a:t>
            </a:r>
            <a:r>
              <a:rPr lang="ja-JP" altLang="ja-JP" sz="1400" dirty="0" smtClean="0">
                <a:solidFill>
                  <a:schemeClr val="tx1"/>
                </a:solidFill>
                <a:latin typeface="+mn-ea"/>
              </a:rPr>
              <a:t>）</a:t>
            </a:r>
            <a:endParaRPr kumimoji="1" lang="en-US" altLang="ja-JP" sz="1400" dirty="0" smtClean="0">
              <a:solidFill>
                <a:schemeClr val="tx1"/>
              </a:solidFill>
              <a:latin typeface="+mn-ea"/>
            </a:endParaRPr>
          </a:p>
          <a:p>
            <a:endParaRPr kumimoji="1" lang="en-US" altLang="ja-JP" sz="1400" dirty="0" smtClean="0">
              <a:solidFill>
                <a:schemeClr val="tx1"/>
              </a:solidFill>
              <a:latin typeface="+mn-ea"/>
            </a:endParaRPr>
          </a:p>
          <a:p>
            <a:r>
              <a:rPr kumimoji="1" lang="ja-JP" altLang="en-US" sz="1400" dirty="0" smtClean="0">
                <a:solidFill>
                  <a:schemeClr val="tx1"/>
                </a:solidFill>
                <a:latin typeface="+mn-ea"/>
              </a:rPr>
              <a:t>（実施時期・方法）</a:t>
            </a:r>
            <a:endParaRPr kumimoji="1" lang="en-US" altLang="ja-JP" sz="1400" dirty="0" smtClean="0">
              <a:solidFill>
                <a:schemeClr val="tx1"/>
              </a:solidFill>
              <a:latin typeface="+mn-ea"/>
            </a:endParaRPr>
          </a:p>
          <a:p>
            <a:r>
              <a:rPr kumimoji="1" lang="ja-JP" altLang="en-US" sz="1400" dirty="0">
                <a:solidFill>
                  <a:schemeClr val="tx1"/>
                </a:solidFill>
                <a:latin typeface="+mn-ea"/>
              </a:rPr>
              <a:t>　</a:t>
            </a:r>
            <a:r>
              <a:rPr kumimoji="1" lang="ja-JP" altLang="en-US" sz="1400" dirty="0" smtClean="0">
                <a:solidFill>
                  <a:schemeClr val="tx1"/>
                </a:solidFill>
                <a:latin typeface="+mn-ea"/>
              </a:rPr>
              <a:t>日時：令和５年２月</a:t>
            </a:r>
            <a:r>
              <a:rPr kumimoji="1" lang="en-US" altLang="ja-JP" sz="1400" dirty="0">
                <a:solidFill>
                  <a:schemeClr val="tx1"/>
                </a:solidFill>
                <a:latin typeface="+mn-ea"/>
              </a:rPr>
              <a:t>27</a:t>
            </a:r>
            <a:r>
              <a:rPr kumimoji="1" lang="ja-JP" altLang="en-US" sz="1400" dirty="0" smtClean="0">
                <a:solidFill>
                  <a:schemeClr val="tx1"/>
                </a:solidFill>
                <a:latin typeface="+mn-ea"/>
              </a:rPr>
              <a:t>日（月）午後１：</a:t>
            </a:r>
            <a:r>
              <a:rPr kumimoji="1" lang="en-US" altLang="ja-JP" sz="1400" dirty="0" smtClean="0">
                <a:solidFill>
                  <a:schemeClr val="tx1"/>
                </a:solidFill>
                <a:latin typeface="+mn-ea"/>
              </a:rPr>
              <a:t>30</a:t>
            </a:r>
            <a:r>
              <a:rPr kumimoji="1" lang="ja-JP" altLang="en-US" sz="1400" dirty="0" smtClean="0">
                <a:solidFill>
                  <a:schemeClr val="tx1"/>
                </a:solidFill>
                <a:latin typeface="+mn-ea"/>
              </a:rPr>
              <a:t>～</a:t>
            </a:r>
            <a:r>
              <a:rPr kumimoji="1" lang="ja-JP" altLang="en-US" sz="1400" dirty="0">
                <a:solidFill>
                  <a:schemeClr val="tx1"/>
                </a:solidFill>
                <a:latin typeface="+mn-ea"/>
              </a:rPr>
              <a:t>５</a:t>
            </a:r>
            <a:r>
              <a:rPr kumimoji="1" lang="ja-JP" altLang="en-US" sz="1400" dirty="0" smtClean="0">
                <a:solidFill>
                  <a:schemeClr val="tx1"/>
                </a:solidFill>
                <a:latin typeface="+mn-ea"/>
              </a:rPr>
              <a:t>：</a:t>
            </a:r>
            <a:r>
              <a:rPr kumimoji="1" lang="en-US" altLang="ja-JP" sz="1400" dirty="0" smtClean="0">
                <a:solidFill>
                  <a:schemeClr val="tx1"/>
                </a:solidFill>
                <a:latin typeface="+mn-ea"/>
              </a:rPr>
              <a:t>00</a:t>
            </a:r>
            <a:r>
              <a:rPr kumimoji="1" lang="ja-JP" altLang="en-US" sz="1400" dirty="0" smtClean="0">
                <a:solidFill>
                  <a:schemeClr val="tx1"/>
                </a:solidFill>
                <a:latin typeface="+mn-ea"/>
              </a:rPr>
              <a:t>　</a:t>
            </a:r>
            <a:endParaRPr kumimoji="1" lang="en-US" altLang="ja-JP" sz="1400" dirty="0" smtClean="0">
              <a:solidFill>
                <a:schemeClr val="tx1"/>
              </a:solidFill>
              <a:latin typeface="+mn-ea"/>
            </a:endParaRPr>
          </a:p>
          <a:p>
            <a:r>
              <a:rPr kumimoji="1" lang="ja-JP" altLang="en-US" sz="1400" dirty="0">
                <a:solidFill>
                  <a:schemeClr val="tx1"/>
                </a:solidFill>
                <a:latin typeface="+mn-ea"/>
              </a:rPr>
              <a:t>　</a:t>
            </a:r>
            <a:endParaRPr kumimoji="1" lang="en-US" altLang="ja-JP" sz="1400" dirty="0" smtClean="0">
              <a:solidFill>
                <a:schemeClr val="tx1"/>
              </a:solidFill>
              <a:latin typeface="+mn-ea"/>
            </a:endParaRPr>
          </a:p>
          <a:p>
            <a:endParaRPr kumimoji="1" lang="en-US" altLang="ja-JP" sz="1400" dirty="0">
              <a:solidFill>
                <a:schemeClr val="tx1"/>
              </a:solidFill>
              <a:latin typeface="+mn-ea"/>
            </a:endParaRPr>
          </a:p>
          <a:p>
            <a:r>
              <a:rPr kumimoji="1" lang="ja-JP" altLang="en-US" sz="1400" dirty="0" smtClean="0">
                <a:solidFill>
                  <a:schemeClr val="tx1"/>
                </a:solidFill>
                <a:latin typeface="+mn-ea"/>
              </a:rPr>
              <a:t>（プログラム）</a:t>
            </a:r>
            <a:endParaRPr kumimoji="1" lang="en-US" altLang="ja-JP" sz="1400" dirty="0" smtClean="0">
              <a:solidFill>
                <a:schemeClr val="tx1"/>
              </a:solidFill>
              <a:latin typeface="+mn-ea"/>
            </a:endParaRPr>
          </a:p>
          <a:p>
            <a:r>
              <a:rPr kumimoji="1" lang="ja-JP" altLang="en-US" sz="1400" dirty="0" smtClean="0">
                <a:solidFill>
                  <a:schemeClr val="tx1"/>
                </a:solidFill>
                <a:latin typeface="+mn-ea"/>
              </a:rPr>
              <a:t>・コーディネーター配置・活動状況について情報共有</a:t>
            </a:r>
            <a:endParaRPr kumimoji="1" lang="en-US" altLang="ja-JP" sz="1400" dirty="0" smtClean="0">
              <a:solidFill>
                <a:schemeClr val="tx1"/>
              </a:solidFill>
              <a:latin typeface="+mn-ea"/>
            </a:endParaRPr>
          </a:p>
          <a:p>
            <a:r>
              <a:rPr kumimoji="1" lang="ja-JP" altLang="en-US" sz="1400" dirty="0" smtClean="0">
                <a:solidFill>
                  <a:schemeClr val="tx1"/>
                </a:solidFill>
                <a:latin typeface="+mn-ea"/>
              </a:rPr>
              <a:t>・講義「医療機関と市町村医療的ケア児等コーディネーターの連携について」</a:t>
            </a:r>
            <a:endParaRPr kumimoji="1" lang="en-US" altLang="ja-JP" sz="1400" dirty="0" smtClean="0">
              <a:solidFill>
                <a:schemeClr val="tx1"/>
              </a:solidFill>
              <a:latin typeface="+mn-ea"/>
            </a:endParaRPr>
          </a:p>
          <a:p>
            <a:r>
              <a:rPr kumimoji="1" lang="ja-JP" altLang="en-US" sz="1400" dirty="0">
                <a:solidFill>
                  <a:schemeClr val="tx1"/>
                </a:solidFill>
                <a:latin typeface="+mn-ea"/>
              </a:rPr>
              <a:t>　</a:t>
            </a:r>
            <a:r>
              <a:rPr kumimoji="1" lang="ja-JP" altLang="en-US" sz="1400" dirty="0" smtClean="0">
                <a:solidFill>
                  <a:schemeClr val="tx1"/>
                </a:solidFill>
                <a:latin typeface="+mn-ea"/>
              </a:rPr>
              <a:t>　　「医療機関との連携における市町村医療的ケア児等コーディネーターの役割につい</a:t>
            </a:r>
            <a:r>
              <a:rPr kumimoji="1" lang="ja-JP" altLang="en-US" sz="1400" dirty="0">
                <a:solidFill>
                  <a:schemeClr val="tx1"/>
                </a:solidFill>
                <a:latin typeface="+mn-ea"/>
              </a:rPr>
              <a:t>て」</a:t>
            </a:r>
            <a:endParaRPr kumimoji="1" lang="en-US" altLang="ja-JP" sz="1400" dirty="0" smtClean="0">
              <a:solidFill>
                <a:schemeClr val="tx1"/>
              </a:solidFill>
              <a:latin typeface="+mn-ea"/>
            </a:endParaRPr>
          </a:p>
          <a:p>
            <a:r>
              <a:rPr kumimoji="1" lang="ja-JP" altLang="en-US" sz="1400" dirty="0" smtClean="0">
                <a:solidFill>
                  <a:schemeClr val="tx1"/>
                </a:solidFill>
                <a:latin typeface="+mn-ea"/>
              </a:rPr>
              <a:t>・演習「市町村医療的ケア児等コーディネーターと医療機関の連携につい</a:t>
            </a:r>
            <a:r>
              <a:rPr kumimoji="1" lang="ja-JP" altLang="en-US" sz="1400" dirty="0">
                <a:solidFill>
                  <a:schemeClr val="tx1"/>
                </a:solidFill>
                <a:latin typeface="+mn-ea"/>
              </a:rPr>
              <a:t>て</a:t>
            </a:r>
            <a:r>
              <a:rPr kumimoji="1" lang="ja-JP" altLang="en-US" sz="1400" dirty="0" smtClean="0">
                <a:solidFill>
                  <a:schemeClr val="tx1"/>
                </a:solidFill>
                <a:latin typeface="+mn-ea"/>
              </a:rPr>
              <a:t>」</a:t>
            </a:r>
            <a:endParaRPr kumimoji="1" lang="en-US" altLang="ja-JP" sz="1400" dirty="0" smtClean="0">
              <a:solidFill>
                <a:schemeClr val="tx1"/>
              </a:solidFill>
              <a:latin typeface="+mn-ea"/>
            </a:endParaRPr>
          </a:p>
          <a:p>
            <a:endParaRPr kumimoji="1" lang="en-US" altLang="ja-JP" sz="1400" dirty="0">
              <a:solidFill>
                <a:schemeClr val="tx1"/>
              </a:solidFill>
              <a:latin typeface="+mn-ea"/>
            </a:endParaRPr>
          </a:p>
          <a:p>
            <a:r>
              <a:rPr kumimoji="1" lang="ja-JP" altLang="en-US" sz="1400" dirty="0" smtClean="0">
                <a:solidFill>
                  <a:schemeClr val="tx1"/>
                </a:solidFill>
                <a:latin typeface="+mn-ea"/>
              </a:rPr>
              <a:t>（参加者）</a:t>
            </a:r>
            <a:endParaRPr kumimoji="1" lang="en-US" altLang="ja-JP" sz="1400" dirty="0" smtClean="0">
              <a:solidFill>
                <a:schemeClr val="tx1"/>
              </a:solidFill>
              <a:latin typeface="+mn-ea"/>
            </a:endParaRPr>
          </a:p>
          <a:p>
            <a:r>
              <a:rPr kumimoji="1" lang="ja-JP" altLang="en-US" sz="1400" dirty="0" smtClean="0">
                <a:solidFill>
                  <a:schemeClr val="tx1"/>
                </a:solidFill>
                <a:latin typeface="+mn-ea"/>
              </a:rPr>
              <a:t>　市町村医療的ケア児等コーディネーター　</a:t>
            </a:r>
            <a:r>
              <a:rPr kumimoji="1" lang="en-US" altLang="ja-JP" sz="1400" dirty="0">
                <a:solidFill>
                  <a:schemeClr val="tx1"/>
                </a:solidFill>
                <a:latin typeface="+mn-ea"/>
              </a:rPr>
              <a:t>25</a:t>
            </a:r>
            <a:r>
              <a:rPr kumimoji="1" lang="ja-JP" altLang="en-US" sz="1400" dirty="0">
                <a:solidFill>
                  <a:schemeClr val="tx1"/>
                </a:solidFill>
                <a:latin typeface="+mn-ea"/>
              </a:rPr>
              <a:t>名</a:t>
            </a:r>
            <a:endParaRPr kumimoji="1" lang="en-US" altLang="ja-JP" sz="1400" dirty="0" smtClean="0">
              <a:solidFill>
                <a:schemeClr val="tx1"/>
              </a:solidFill>
              <a:latin typeface="+mn-ea"/>
            </a:endParaRPr>
          </a:p>
        </p:txBody>
      </p:sp>
      <p:sp>
        <p:nvSpPr>
          <p:cNvPr id="2" name="角丸四角形 1"/>
          <p:cNvSpPr/>
          <p:nvPr/>
        </p:nvSpPr>
        <p:spPr>
          <a:xfrm>
            <a:off x="294893" y="301343"/>
            <a:ext cx="8640000" cy="360000"/>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mn-ea"/>
              </a:rPr>
              <a:t>参考：令和４年度　大阪府医療的ケア児等コーディネーター情報交換会</a:t>
            </a:r>
            <a:endParaRPr kumimoji="1" lang="ja-JP" altLang="en-US" dirty="0">
              <a:solidFill>
                <a:schemeClr val="tx1"/>
              </a:solidFill>
              <a:latin typeface="+mn-ea"/>
            </a:endParaRPr>
          </a:p>
        </p:txBody>
      </p:sp>
      <p:sp>
        <p:nvSpPr>
          <p:cNvPr id="4" name="スライド番号プレースホルダー 3"/>
          <p:cNvSpPr>
            <a:spLocks noGrp="1"/>
          </p:cNvSpPr>
          <p:nvPr>
            <p:ph type="sldNum" sz="quarter" idx="12"/>
          </p:nvPr>
        </p:nvSpPr>
        <p:spPr/>
        <p:txBody>
          <a:bodyPr/>
          <a:lstStyle/>
          <a:p>
            <a:fld id="{B821A8EE-06EC-457D-963E-CEA370A5484C}" type="slidenum">
              <a:rPr kumimoji="1" lang="ja-JP" altLang="en-US" smtClean="0">
                <a:latin typeface="+mn-ea"/>
              </a:rPr>
              <a:t>9</a:t>
            </a:fld>
            <a:endParaRPr kumimoji="1" lang="ja-JP" altLang="en-US">
              <a:latin typeface="+mn-ea"/>
            </a:endParaRPr>
          </a:p>
        </p:txBody>
      </p:sp>
      <p:sp>
        <p:nvSpPr>
          <p:cNvPr id="5" name="正方形/長方形 4"/>
          <p:cNvSpPr/>
          <p:nvPr/>
        </p:nvSpPr>
        <p:spPr>
          <a:xfrm>
            <a:off x="3919332" y="62816"/>
            <a:ext cx="5004000" cy="261610"/>
          </a:xfrm>
          <a:prstGeom prst="rect">
            <a:avLst/>
          </a:prstGeom>
        </p:spPr>
        <p:txBody>
          <a:bodyPr wrap="square">
            <a:spAutoFit/>
          </a:bodyPr>
          <a:lstStyle/>
          <a:p>
            <a:r>
              <a:rPr lang="ja-JP" altLang="en-US" sz="1100" dirty="0">
                <a:latin typeface="+mn-ea"/>
              </a:rPr>
              <a:t>３</a:t>
            </a:r>
            <a:r>
              <a:rPr lang="ja-JP" altLang="en-US" sz="1100" dirty="0" smtClean="0">
                <a:latin typeface="+mn-ea"/>
              </a:rPr>
              <a:t>　令和４年度　医療的</a:t>
            </a:r>
            <a:r>
              <a:rPr lang="ja-JP" altLang="en-US" sz="1100" dirty="0">
                <a:latin typeface="+mn-ea"/>
              </a:rPr>
              <a:t>ケア児等</a:t>
            </a:r>
            <a:r>
              <a:rPr lang="ja-JP" altLang="en-US" sz="1100" dirty="0" smtClean="0">
                <a:latin typeface="+mn-ea"/>
              </a:rPr>
              <a:t>コーディネーター情報交換会について</a:t>
            </a:r>
            <a:endParaRPr lang="ja-JP" altLang="en-US" sz="1100" dirty="0">
              <a:latin typeface="+mn-ea"/>
            </a:endParaRPr>
          </a:p>
        </p:txBody>
      </p:sp>
    </p:spTree>
    <p:extLst>
      <p:ext uri="{BB962C8B-B14F-4D97-AF65-F5344CB8AC3E}">
        <p14:creationId xmlns:p14="http://schemas.microsoft.com/office/powerpoint/2010/main" val="429325672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1662</TotalTime>
  <Words>3143</Words>
  <Application>Microsoft Office PowerPoint</Application>
  <PresentationFormat>画面に合わせる (4:3)</PresentationFormat>
  <Paragraphs>275</Paragraphs>
  <Slides>9</Slides>
  <Notes>9</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9</vt:i4>
      </vt:variant>
    </vt:vector>
  </HeadingPairs>
  <TitlesOfParts>
    <vt:vector size="18" baseType="lpstr">
      <vt:lpstr>Meiryo UI</vt:lpstr>
      <vt:lpstr>ＭＳ ゴシック</vt:lpstr>
      <vt:lpstr>游ゴシック</vt:lpstr>
      <vt:lpstr>游ゴシック Light</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加川　幸弘</dc:creator>
  <cp:lastModifiedBy>吉崎　啓司</cp:lastModifiedBy>
  <cp:revision>145</cp:revision>
  <cp:lastPrinted>2023-03-15T08:30:16Z</cp:lastPrinted>
  <dcterms:created xsi:type="dcterms:W3CDTF">2022-01-31T03:07:44Z</dcterms:created>
  <dcterms:modified xsi:type="dcterms:W3CDTF">2023-03-30T02:12:53Z</dcterms:modified>
</cp:coreProperties>
</file>