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8233" autoAdjust="0"/>
  </p:normalViewPr>
  <p:slideViewPr>
    <p:cSldViewPr>
      <p:cViewPr varScale="1">
        <p:scale>
          <a:sx n="53" d="100"/>
          <a:sy n="53" d="100"/>
        </p:scale>
        <p:origin x="1812" y="9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0"/>
            <a:ext cx="2949575" cy="496888"/>
          </a:xfrm>
          <a:prstGeom prst="rect">
            <a:avLst/>
          </a:prstGeom>
        </p:spPr>
        <p:txBody>
          <a:bodyPr vert="horz" lIns="91401" tIns="45700" rIns="91401" bIns="4570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5" y="0"/>
            <a:ext cx="2949575" cy="496888"/>
          </a:xfrm>
          <a:prstGeom prst="rect">
            <a:avLst/>
          </a:prstGeom>
        </p:spPr>
        <p:txBody>
          <a:bodyPr vert="horz" lIns="91401" tIns="45700" rIns="91401" bIns="45700" rtlCol="0"/>
          <a:lstStyle>
            <a:lvl1pPr algn="r">
              <a:defRPr sz="1200"/>
            </a:lvl1pPr>
          </a:lstStyle>
          <a:p>
            <a:fld id="{FF0A59C6-B442-41CC-80B7-5724F885AF1A}" type="datetimeFigureOut">
              <a:rPr kumimoji="1" lang="ja-JP" altLang="en-US" smtClean="0"/>
              <a:t>2023/3/23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01" tIns="45700" rIns="91401" bIns="45700" rtlCol="0" anchor="ctr"/>
          <a:lstStyle/>
          <a:p>
            <a:endParaRPr lang="ja-JP" altLang="en-US"/>
          </a:p>
        </p:txBody>
      </p:sp>
      <p:sp>
        <p:nvSpPr>
          <p:cNvPr id="5" name="ノート プレースホルダー 4"/>
          <p:cNvSpPr>
            <a:spLocks noGrp="1"/>
          </p:cNvSpPr>
          <p:nvPr>
            <p:ph type="body" sz="quarter" idx="3"/>
          </p:nvPr>
        </p:nvSpPr>
        <p:spPr>
          <a:xfrm>
            <a:off x="681045" y="4721225"/>
            <a:ext cx="5445125" cy="4471988"/>
          </a:xfrm>
          <a:prstGeom prst="rect">
            <a:avLst/>
          </a:prstGeom>
        </p:spPr>
        <p:txBody>
          <a:bodyPr vert="horz" lIns="91401" tIns="45700" rIns="91401" bIns="4570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7" y="9440863"/>
            <a:ext cx="2949575" cy="496887"/>
          </a:xfrm>
          <a:prstGeom prst="rect">
            <a:avLst/>
          </a:prstGeom>
        </p:spPr>
        <p:txBody>
          <a:bodyPr vert="horz" lIns="91401" tIns="45700" rIns="91401" bIns="4570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5" y="9440863"/>
            <a:ext cx="2949575" cy="496887"/>
          </a:xfrm>
          <a:prstGeom prst="rect">
            <a:avLst/>
          </a:prstGeom>
        </p:spPr>
        <p:txBody>
          <a:bodyPr vert="horz" lIns="91401" tIns="45700" rIns="91401" bIns="45700" rtlCol="0" anchor="b"/>
          <a:lstStyle>
            <a:lvl1pPr algn="r">
              <a:defRPr sz="1200"/>
            </a:lvl1pPr>
          </a:lstStyle>
          <a:p>
            <a:fld id="{57D89DD6-053F-404B-9DE1-7136D7918530}" type="slidenum">
              <a:rPr kumimoji="1" lang="ja-JP" altLang="en-US" smtClean="0"/>
              <a:t>‹#›</a:t>
            </a:fld>
            <a:endParaRPr kumimoji="1" lang="ja-JP" altLang="en-US"/>
          </a:p>
        </p:txBody>
      </p:sp>
    </p:spTree>
    <p:extLst>
      <p:ext uri="{BB962C8B-B14F-4D97-AF65-F5344CB8AC3E}">
        <p14:creationId xmlns:p14="http://schemas.microsoft.com/office/powerpoint/2010/main" val="32125101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7D89DD6-053F-404B-9DE1-7136D7918530}" type="slidenum">
              <a:rPr kumimoji="1" lang="ja-JP" altLang="en-US" smtClean="0"/>
              <a:t>1</a:t>
            </a:fld>
            <a:endParaRPr kumimoji="1" lang="ja-JP" altLang="en-US"/>
          </a:p>
        </p:txBody>
      </p:sp>
    </p:spTree>
    <p:extLst>
      <p:ext uri="{BB962C8B-B14F-4D97-AF65-F5344CB8AC3E}">
        <p14:creationId xmlns:p14="http://schemas.microsoft.com/office/powerpoint/2010/main" val="1594992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BCE62AC-810B-400C-AA78-86FAA26D33BA}" type="datetimeFigureOut">
              <a:rPr kumimoji="1" lang="ja-JP" altLang="en-US" smtClean="0"/>
              <a:t>2023/3/23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1659194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BCE62AC-810B-400C-AA78-86FAA26D33BA}" type="datetimeFigureOut">
              <a:rPr kumimoji="1" lang="ja-JP" altLang="en-US" smtClean="0"/>
              <a:t>2023/3/23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75347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BCE62AC-810B-400C-AA78-86FAA26D33BA}" type="datetimeFigureOut">
              <a:rPr kumimoji="1" lang="ja-JP" altLang="en-US" smtClean="0"/>
              <a:t>2023/3/23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266335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BCE62AC-810B-400C-AA78-86FAA26D33BA}" type="datetimeFigureOut">
              <a:rPr kumimoji="1" lang="ja-JP" altLang="en-US" smtClean="0"/>
              <a:t>2023/3/23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1175809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BCE62AC-810B-400C-AA78-86FAA26D33BA}" type="datetimeFigureOut">
              <a:rPr kumimoji="1" lang="ja-JP" altLang="en-US" smtClean="0"/>
              <a:t>2023/3/23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3444617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BCE62AC-810B-400C-AA78-86FAA26D33BA}" type="datetimeFigureOut">
              <a:rPr kumimoji="1" lang="ja-JP" altLang="en-US" smtClean="0"/>
              <a:t>2023/3/23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3443479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BCE62AC-810B-400C-AA78-86FAA26D33BA}" type="datetimeFigureOut">
              <a:rPr kumimoji="1" lang="ja-JP" altLang="en-US" smtClean="0"/>
              <a:t>2023/3/23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3234944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BCE62AC-810B-400C-AA78-86FAA26D33BA}" type="datetimeFigureOut">
              <a:rPr kumimoji="1" lang="ja-JP" altLang="en-US" smtClean="0"/>
              <a:t>2023/3/23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2274237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BCE62AC-810B-400C-AA78-86FAA26D33BA}" type="datetimeFigureOut">
              <a:rPr kumimoji="1" lang="ja-JP" altLang="en-US" smtClean="0"/>
              <a:t>2023/3/23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1402678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BCE62AC-810B-400C-AA78-86FAA26D33BA}" type="datetimeFigureOut">
              <a:rPr kumimoji="1" lang="ja-JP" altLang="en-US" smtClean="0"/>
              <a:t>2023/3/23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332560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BCE62AC-810B-400C-AA78-86FAA26D33BA}" type="datetimeFigureOut">
              <a:rPr kumimoji="1" lang="ja-JP" altLang="en-US" smtClean="0"/>
              <a:t>2023/3/23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3654442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DBCE62AC-810B-400C-AA78-86FAA26D33BA}" type="datetimeFigureOut">
              <a:rPr kumimoji="1" lang="ja-JP" altLang="en-US" smtClean="0"/>
              <a:t>2023/3/23</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246538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png"/><Relationship Id="rId3" Type="http://schemas.openxmlformats.org/officeDocument/2006/relationships/image" Target="../media/image1.png"/><Relationship Id="rId7" Type="http://schemas.microsoft.com/office/2007/relationships/hdphoto" Target="../media/hdphoto1.wdp"/><Relationship Id="rId12"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png"/><Relationship Id="rId5" Type="http://schemas.openxmlformats.org/officeDocument/2006/relationships/image" Target="../media/image3.png"/><Relationship Id="rId15" Type="http://schemas.openxmlformats.org/officeDocument/2006/relationships/image" Target="../media/image12.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media/image6.png"/><Relationship Id="rId1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73454" y="688778"/>
            <a:ext cx="4465349" cy="2454858"/>
          </a:xfrm>
          <a:prstGeom prst="rect">
            <a:avLst/>
          </a:prstGeom>
        </p:spPr>
      </p:pic>
      <p:pic>
        <p:nvPicPr>
          <p:cNvPr id="97" name="図 96"/>
          <p:cNvPicPr>
            <a:picLocks noChangeAspect="1"/>
          </p:cNvPicPr>
          <p:nvPr/>
        </p:nvPicPr>
        <p:blipFill>
          <a:blip r:embed="rId4"/>
          <a:stretch>
            <a:fillRect/>
          </a:stretch>
        </p:blipFill>
        <p:spPr>
          <a:xfrm>
            <a:off x="6473130" y="8009376"/>
            <a:ext cx="5668262" cy="1482087"/>
          </a:xfrm>
          <a:prstGeom prst="rect">
            <a:avLst/>
          </a:prstGeom>
        </p:spPr>
      </p:pic>
      <p:sp>
        <p:nvSpPr>
          <p:cNvPr id="103" name="楕円 102"/>
          <p:cNvSpPr/>
          <p:nvPr/>
        </p:nvSpPr>
        <p:spPr>
          <a:xfrm>
            <a:off x="1340900" y="8047665"/>
            <a:ext cx="2364754" cy="1413882"/>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dirty="0">
              <a:solidFill>
                <a:srgbClr val="000000"/>
              </a:solidFill>
              <a:latin typeface="Meiryo UI" panose="020B0604030504040204" pitchFamily="50" charset="-128"/>
              <a:ea typeface="Meiryo UI" panose="020B0604030504040204" pitchFamily="50" charset="-128"/>
            </a:endParaRPr>
          </a:p>
          <a:p>
            <a:pPr algn="ctr"/>
            <a:endParaRPr kumimoji="1" lang="en-US" altLang="ja-JP" sz="1400" dirty="0">
              <a:solidFill>
                <a:srgbClr val="000000"/>
              </a:solidFill>
              <a:latin typeface="Meiryo UI" panose="020B0604030504040204" pitchFamily="50" charset="-128"/>
              <a:ea typeface="Meiryo UI" panose="020B0604030504040204" pitchFamily="50" charset="-128"/>
            </a:endParaRPr>
          </a:p>
          <a:p>
            <a:pPr algn="ctr"/>
            <a:endParaRPr lang="en-US" altLang="ja-JP" sz="1400" dirty="0">
              <a:solidFill>
                <a:srgbClr val="000000"/>
              </a:solidFill>
              <a:latin typeface="Meiryo UI" panose="020B0604030504040204" pitchFamily="50" charset="-128"/>
              <a:ea typeface="Meiryo UI" panose="020B0604030504040204" pitchFamily="50" charset="-128"/>
            </a:endParaRPr>
          </a:p>
          <a:p>
            <a:pPr algn="ctr"/>
            <a:r>
              <a:rPr kumimoji="1" lang="ja-JP" altLang="en-US" sz="1400" dirty="0">
                <a:solidFill>
                  <a:srgbClr val="000000"/>
                </a:solidFill>
                <a:latin typeface="Meiryo UI" panose="020B0604030504040204" pitchFamily="50" charset="-128"/>
                <a:ea typeface="Meiryo UI" panose="020B0604030504040204" pitchFamily="50" charset="-128"/>
              </a:rPr>
              <a:t>医療的</a:t>
            </a:r>
            <a:r>
              <a:rPr kumimoji="1" lang="ja-JP" altLang="en-US" sz="1400" dirty="0" smtClean="0">
                <a:solidFill>
                  <a:srgbClr val="000000"/>
                </a:solidFill>
                <a:latin typeface="Meiryo UI" panose="020B0604030504040204" pitchFamily="50" charset="-128"/>
                <a:ea typeface="Meiryo UI" panose="020B0604030504040204" pitchFamily="50" charset="-128"/>
              </a:rPr>
              <a:t>ケア</a:t>
            </a:r>
            <a:r>
              <a:rPr lang="ja-JP" altLang="en-US" sz="1400" dirty="0" smtClean="0">
                <a:solidFill>
                  <a:srgbClr val="000000"/>
                </a:solidFill>
                <a:latin typeface="Meiryo UI" panose="020B0604030504040204" pitchFamily="50" charset="-128"/>
                <a:ea typeface="Meiryo UI" panose="020B0604030504040204" pitchFamily="50" charset="-128"/>
              </a:rPr>
              <a:t>が必要な</a:t>
            </a:r>
            <a:endParaRPr kumimoji="1" lang="en-US" altLang="ja-JP" sz="1400" dirty="0">
              <a:solidFill>
                <a:srgbClr val="000000"/>
              </a:solidFill>
              <a:latin typeface="Meiryo UI" panose="020B0604030504040204" pitchFamily="50" charset="-128"/>
              <a:ea typeface="Meiryo UI" panose="020B0604030504040204" pitchFamily="50" charset="-128"/>
            </a:endParaRPr>
          </a:p>
          <a:p>
            <a:pPr algn="ctr"/>
            <a:r>
              <a:rPr kumimoji="1" lang="ja-JP" altLang="en-US" sz="1400" dirty="0">
                <a:solidFill>
                  <a:srgbClr val="000000"/>
                </a:solidFill>
                <a:latin typeface="Meiryo UI" panose="020B0604030504040204" pitchFamily="50" charset="-128"/>
                <a:ea typeface="Meiryo UI" panose="020B0604030504040204" pitchFamily="50" charset="-128"/>
              </a:rPr>
              <a:t>子どもとその家族</a:t>
            </a:r>
            <a:endParaRPr kumimoji="1" lang="en-US" altLang="ja-JP" sz="1400" dirty="0">
              <a:solidFill>
                <a:srgbClr val="000000"/>
              </a:solidFill>
              <a:latin typeface="Meiryo UI" panose="020B0604030504040204" pitchFamily="50" charset="-128"/>
              <a:ea typeface="Meiryo UI" panose="020B0604030504040204" pitchFamily="50" charset="-128"/>
            </a:endParaRPr>
          </a:p>
        </p:txBody>
      </p:sp>
      <p:grpSp>
        <p:nvGrpSpPr>
          <p:cNvPr id="15" name="グループ化 14"/>
          <p:cNvGrpSpPr/>
          <p:nvPr/>
        </p:nvGrpSpPr>
        <p:grpSpPr>
          <a:xfrm>
            <a:off x="1397334" y="-23936"/>
            <a:ext cx="9561404" cy="639257"/>
            <a:chOff x="1200795" y="17600"/>
            <a:chExt cx="8742781" cy="651472"/>
          </a:xfrm>
        </p:grpSpPr>
        <p:sp>
          <p:nvSpPr>
            <p:cNvPr id="5" name="横巻き 4"/>
            <p:cNvSpPr/>
            <p:nvPr/>
          </p:nvSpPr>
          <p:spPr>
            <a:xfrm>
              <a:off x="1200795" y="17600"/>
              <a:ext cx="8742781" cy="651472"/>
            </a:xfrm>
            <a:prstGeom prst="horizontalScroll">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1323072" y="99561"/>
              <a:ext cx="8620504" cy="470487"/>
            </a:xfrm>
            <a:prstGeom prst="rect">
              <a:avLst/>
            </a:prstGeom>
            <a:noFill/>
          </p:spPr>
          <p:txBody>
            <a:bodyPr wrap="square" rtlCol="0">
              <a:spAutoFit/>
            </a:bodyPr>
            <a:lstStyle/>
            <a:p>
              <a:pPr algn="ctr"/>
              <a:r>
                <a:rPr lang="ja-JP" altLang="en-US" sz="2400" spc="600" dirty="0">
                  <a:latin typeface="HG丸ｺﾞｼｯｸM-PRO" panose="020F0600000000000000" pitchFamily="50" charset="-128"/>
                  <a:ea typeface="HG丸ｺﾞｼｯｸM-PRO" panose="020F0600000000000000" pitchFamily="50" charset="-128"/>
                </a:rPr>
                <a:t>医療的</a:t>
              </a:r>
              <a:r>
                <a:rPr lang="ja-JP" altLang="en-US" sz="2400" spc="600" dirty="0" smtClean="0">
                  <a:latin typeface="HG丸ｺﾞｼｯｸM-PRO" panose="020F0600000000000000" pitchFamily="50" charset="-128"/>
                  <a:ea typeface="HG丸ｺﾞｼｯｸM-PRO" panose="020F0600000000000000" pitchFamily="50" charset="-128"/>
                </a:rPr>
                <a:t>ケア児に対する支援体制</a:t>
              </a:r>
              <a:r>
                <a:rPr kumimoji="1" lang="ja-JP" altLang="en-US" sz="2400" spc="600" dirty="0" smtClean="0">
                  <a:latin typeface="HG丸ｺﾞｼｯｸM-PRO" panose="020F0600000000000000" pitchFamily="50" charset="-128"/>
                  <a:ea typeface="HG丸ｺﾞｼｯｸM-PRO" panose="020F0600000000000000" pitchFamily="50" charset="-128"/>
                </a:rPr>
                <a:t>について</a:t>
              </a:r>
              <a:r>
                <a:rPr lang="ja-JP" altLang="en-US" sz="2400" spc="600" dirty="0" smtClean="0">
                  <a:latin typeface="HG丸ｺﾞｼｯｸM-PRO" panose="020F0600000000000000" pitchFamily="50" charset="-128"/>
                  <a:ea typeface="HG丸ｺﾞｼｯｸM-PRO" panose="020F0600000000000000" pitchFamily="50" charset="-128"/>
                </a:rPr>
                <a:t>　</a:t>
              </a:r>
              <a:endParaRPr kumimoji="1" lang="ja-JP" altLang="en-US" sz="1000" spc="600" dirty="0">
                <a:latin typeface="HG丸ｺﾞｼｯｸM-PRO" panose="020F0600000000000000" pitchFamily="50" charset="-128"/>
                <a:ea typeface="HG丸ｺﾞｼｯｸM-PRO" panose="020F0600000000000000" pitchFamily="50" charset="-128"/>
              </a:endParaRPr>
            </a:p>
          </p:txBody>
        </p:sp>
      </p:grpSp>
      <p:sp>
        <p:nvSpPr>
          <p:cNvPr id="8" name="角丸四角形 7"/>
          <p:cNvSpPr/>
          <p:nvPr/>
        </p:nvSpPr>
        <p:spPr>
          <a:xfrm>
            <a:off x="177959" y="648678"/>
            <a:ext cx="3073082" cy="36069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１．医療的</a:t>
            </a:r>
            <a:r>
              <a:rPr lang="ja-JP" altLang="en-US" sz="1600" dirty="0" smtClean="0">
                <a:solidFill>
                  <a:schemeClr val="tx1"/>
                </a:solidFill>
              </a:rPr>
              <a:t>ケア児を取り巻く現状</a:t>
            </a:r>
            <a:endParaRPr lang="ja-JP" altLang="en-US" sz="1100" dirty="0">
              <a:solidFill>
                <a:schemeClr val="tx1"/>
              </a:solidFill>
              <a:latin typeface="ＭＳ Ｐゴシック" panose="020B0600070205080204" pitchFamily="50" charset="-128"/>
              <a:ea typeface="ＭＳ Ｐゴシック" panose="020B0600070205080204" pitchFamily="50" charset="-128"/>
            </a:endParaRPr>
          </a:p>
        </p:txBody>
      </p:sp>
      <p:sp>
        <p:nvSpPr>
          <p:cNvPr id="46" name="角丸四角形 45"/>
          <p:cNvSpPr/>
          <p:nvPr/>
        </p:nvSpPr>
        <p:spPr>
          <a:xfrm>
            <a:off x="137044" y="5399805"/>
            <a:ext cx="3725909" cy="36053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３</a:t>
            </a:r>
            <a:r>
              <a:rPr lang="ja-JP" altLang="en-US" sz="1600" dirty="0" smtClean="0">
                <a:solidFill>
                  <a:schemeClr val="tx1"/>
                </a:solidFill>
              </a:rPr>
              <a:t>．医療的ケア児支援センターの機能等</a:t>
            </a:r>
            <a:endParaRPr lang="ja-JP" altLang="en-US" sz="1600" dirty="0">
              <a:solidFill>
                <a:schemeClr val="tx1"/>
              </a:solidFill>
            </a:endParaRPr>
          </a:p>
        </p:txBody>
      </p:sp>
      <p:sp>
        <p:nvSpPr>
          <p:cNvPr id="12" name="右矢印 11"/>
          <p:cNvSpPr/>
          <p:nvPr/>
        </p:nvSpPr>
        <p:spPr>
          <a:xfrm rot="10800000">
            <a:off x="4341691" y="8229248"/>
            <a:ext cx="1390881" cy="634200"/>
          </a:xfrm>
          <a:prstGeom prst="rightArrow">
            <a:avLst/>
          </a:prstGeom>
          <a:solidFill>
            <a:schemeClr val="accent5">
              <a:lumMod val="40000"/>
              <a:lumOff val="60000"/>
            </a:schemeClr>
          </a:solidFill>
          <a:ln w="31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0" name="正方形/長方形 49"/>
          <p:cNvSpPr/>
          <p:nvPr/>
        </p:nvSpPr>
        <p:spPr>
          <a:xfrm>
            <a:off x="4462941" y="8399419"/>
            <a:ext cx="1329691" cy="275556"/>
          </a:xfrm>
          <a:prstGeom prst="rect">
            <a:avLst/>
          </a:prstGeom>
          <a:noFill/>
          <a:ln w="952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smtClean="0">
                <a:solidFill>
                  <a:schemeClr val="tx1"/>
                </a:solidFill>
                <a:latin typeface="Meiryo UI" panose="020B0604030504040204" pitchFamily="50" charset="-128"/>
                <a:ea typeface="Meiryo UI" panose="020B0604030504040204" pitchFamily="50" charset="-128"/>
              </a:rPr>
              <a:t>支援の実施</a:t>
            </a: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61" name="楕円 60"/>
          <p:cNvSpPr/>
          <p:nvPr/>
        </p:nvSpPr>
        <p:spPr>
          <a:xfrm>
            <a:off x="4718482" y="6011929"/>
            <a:ext cx="2570168" cy="907207"/>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dirty="0" smtClean="0">
              <a:solidFill>
                <a:srgbClr val="000000"/>
              </a:solidFill>
            </a:endParaRPr>
          </a:p>
          <a:p>
            <a:pPr algn="ctr"/>
            <a:endParaRPr lang="en-US" altLang="ja-JP" sz="1600" dirty="0">
              <a:solidFill>
                <a:srgbClr val="000000"/>
              </a:solidFill>
            </a:endParaRPr>
          </a:p>
          <a:p>
            <a:pPr algn="ctr"/>
            <a:endParaRPr kumimoji="1" lang="en-US" altLang="ja-JP" sz="1600" dirty="0" smtClean="0">
              <a:solidFill>
                <a:srgbClr val="000000"/>
              </a:solidFill>
            </a:endParaRPr>
          </a:p>
          <a:p>
            <a:pPr algn="ctr"/>
            <a:r>
              <a:rPr kumimoji="1" lang="ja-JP" altLang="en-US" sz="1200" dirty="0" smtClean="0">
                <a:solidFill>
                  <a:srgbClr val="000000"/>
                </a:solidFill>
              </a:rPr>
              <a:t>管内の情報の集約</a:t>
            </a:r>
            <a:endParaRPr kumimoji="1" lang="en-US" altLang="ja-JP" sz="1200" dirty="0" smtClean="0">
              <a:solidFill>
                <a:srgbClr val="000000"/>
              </a:solidFill>
            </a:endParaRPr>
          </a:p>
        </p:txBody>
      </p:sp>
      <p:sp>
        <p:nvSpPr>
          <p:cNvPr id="69" name="右矢印 68"/>
          <p:cNvSpPr/>
          <p:nvPr/>
        </p:nvSpPr>
        <p:spPr>
          <a:xfrm rot="13454230">
            <a:off x="6628758" y="6631703"/>
            <a:ext cx="1426998" cy="780715"/>
          </a:xfrm>
          <a:prstGeom prst="rightArrow">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2" name="正方形/長方形 71"/>
          <p:cNvSpPr/>
          <p:nvPr/>
        </p:nvSpPr>
        <p:spPr>
          <a:xfrm>
            <a:off x="4804004" y="5448672"/>
            <a:ext cx="2964948" cy="365323"/>
          </a:xfrm>
          <a:prstGeom prst="rect">
            <a:avLst/>
          </a:prstGeom>
          <a:solidFill>
            <a:schemeClr val="accent1"/>
          </a:solidFill>
          <a:ln w="19050">
            <a:solidFill>
              <a:srgbClr val="0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altLang="ja-JP" sz="1400" b="1" dirty="0" smtClean="0">
                <a:solidFill>
                  <a:schemeClr val="bg1"/>
                </a:solidFill>
                <a:latin typeface="+mn-ea"/>
              </a:rPr>
              <a:t>【</a:t>
            </a:r>
            <a:r>
              <a:rPr lang="ja-JP" altLang="en-US" sz="1400" b="1" dirty="0" smtClean="0">
                <a:solidFill>
                  <a:schemeClr val="bg1"/>
                </a:solidFill>
                <a:latin typeface="+mn-ea"/>
              </a:rPr>
              <a:t>大阪府</a:t>
            </a:r>
            <a:r>
              <a:rPr lang="en-US" altLang="ja-JP" sz="1400" b="1" dirty="0" smtClean="0">
                <a:solidFill>
                  <a:schemeClr val="bg1"/>
                </a:solidFill>
                <a:latin typeface="+mn-ea"/>
              </a:rPr>
              <a:t>】</a:t>
            </a:r>
            <a:r>
              <a:rPr lang="ja-JP" altLang="en-US" sz="1400" b="1" dirty="0" smtClean="0">
                <a:solidFill>
                  <a:schemeClr val="bg1"/>
                </a:solidFill>
                <a:latin typeface="+mn-ea"/>
              </a:rPr>
              <a:t>医療的ケア児支援センター</a:t>
            </a:r>
            <a:endParaRPr lang="en-US" altLang="ja-JP" sz="1400" b="1" dirty="0" smtClean="0">
              <a:solidFill>
                <a:schemeClr val="bg1"/>
              </a:solidFill>
              <a:latin typeface="+mn-ea"/>
            </a:endParaRPr>
          </a:p>
        </p:txBody>
      </p:sp>
      <p:sp>
        <p:nvSpPr>
          <p:cNvPr id="51" name="右矢印 50"/>
          <p:cNvSpPr/>
          <p:nvPr/>
        </p:nvSpPr>
        <p:spPr>
          <a:xfrm rot="2591210">
            <a:off x="7256614" y="6430485"/>
            <a:ext cx="1595251" cy="751493"/>
          </a:xfrm>
          <a:prstGeom prst="rightArrow">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2" name="右矢印 51"/>
          <p:cNvSpPr/>
          <p:nvPr/>
        </p:nvSpPr>
        <p:spPr>
          <a:xfrm rot="8185104">
            <a:off x="3133830" y="7233560"/>
            <a:ext cx="1469116" cy="732335"/>
          </a:xfrm>
          <a:prstGeom prst="rightArrow">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79" name="正方形/長方形 78"/>
          <p:cNvSpPr/>
          <p:nvPr/>
        </p:nvSpPr>
        <p:spPr>
          <a:xfrm>
            <a:off x="139620" y="4035140"/>
            <a:ext cx="10507354" cy="1073605"/>
          </a:xfrm>
          <a:prstGeom prst="rect">
            <a:avLst/>
          </a:prstGeom>
          <a:noFill/>
          <a:ln w="9525">
            <a:solidFill>
              <a:srgbClr val="0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rPr>
              <a:t>・</a:t>
            </a:r>
            <a:r>
              <a:rPr lang="zh-TW" altLang="en-US" sz="1200" dirty="0">
                <a:solidFill>
                  <a:schemeClr val="tx1"/>
                </a:solidFill>
                <a:latin typeface="Meiryo UI" panose="020B0604030504040204" pitchFamily="50" charset="-128"/>
                <a:ea typeface="Meiryo UI" panose="020B0604030504040204" pitchFamily="50" charset="-128"/>
              </a:rPr>
              <a:t>医療型短期入所支援強化</a:t>
            </a:r>
            <a:r>
              <a:rPr lang="zh-TW" altLang="en-US" sz="1200" dirty="0" smtClean="0">
                <a:solidFill>
                  <a:schemeClr val="tx1"/>
                </a:solidFill>
                <a:latin typeface="Meiryo UI" panose="020B0604030504040204" pitchFamily="50" charset="-128"/>
                <a:ea typeface="Meiryo UI" panose="020B0604030504040204" pitchFamily="50" charset="-128"/>
              </a:rPr>
              <a:t>事業</a:t>
            </a: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32,140</a:t>
            </a:r>
            <a:r>
              <a:rPr lang="ja-JP" altLang="en-US" sz="1200" dirty="0" smtClean="0">
                <a:solidFill>
                  <a:schemeClr val="tx1"/>
                </a:solidFill>
                <a:latin typeface="Meiryo UI" panose="020B0604030504040204" pitchFamily="50" charset="-128"/>
                <a:ea typeface="Meiryo UI" panose="020B0604030504040204" pitchFamily="50" charset="-128"/>
              </a:rPr>
              <a:t>千円）➡　短期入所の受け入れ体制の整備</a:t>
            </a:r>
            <a:endParaRPr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r>
              <a:rPr lang="ja-JP" altLang="en-US" sz="1200" dirty="0">
                <a:solidFill>
                  <a:schemeClr val="tx1"/>
                </a:solidFill>
                <a:latin typeface="Meiryo UI" panose="020B0604030504040204" pitchFamily="50" charset="-128"/>
                <a:ea typeface="Meiryo UI" panose="020B0604030504040204" pitchFamily="50" charset="-128"/>
              </a:rPr>
              <a:t>・</a:t>
            </a:r>
            <a:r>
              <a:rPr lang="ja-JP" altLang="en-US" sz="1200" dirty="0" err="1">
                <a:solidFill>
                  <a:schemeClr val="tx1"/>
                </a:solidFill>
                <a:latin typeface="Meiryo UI" panose="020B0604030504040204" pitchFamily="50" charset="-128"/>
                <a:ea typeface="Meiryo UI" panose="020B0604030504040204" pitchFamily="50" charset="-128"/>
              </a:rPr>
              <a:t>障がい</a:t>
            </a:r>
            <a:r>
              <a:rPr lang="ja-JP" altLang="en-US" sz="1200" dirty="0">
                <a:solidFill>
                  <a:schemeClr val="tx1"/>
                </a:solidFill>
                <a:latin typeface="Meiryo UI" panose="020B0604030504040204" pitchFamily="50" charset="-128"/>
                <a:ea typeface="Meiryo UI" panose="020B0604030504040204" pitchFamily="50" charset="-128"/>
              </a:rPr>
              <a:t>児等療育支援事業（</a:t>
            </a:r>
            <a:r>
              <a:rPr lang="en-US" altLang="ja-JP" sz="1200" dirty="0">
                <a:solidFill>
                  <a:schemeClr val="tx1"/>
                </a:solidFill>
                <a:latin typeface="Meiryo UI" panose="020B0604030504040204" pitchFamily="50" charset="-128"/>
                <a:ea typeface="Meiryo UI" panose="020B0604030504040204" pitchFamily="50" charset="-128"/>
              </a:rPr>
              <a:t>4,361</a:t>
            </a:r>
            <a:r>
              <a:rPr lang="ja-JP" altLang="en-US" sz="1200" dirty="0">
                <a:solidFill>
                  <a:schemeClr val="tx1"/>
                </a:solidFill>
                <a:latin typeface="Meiryo UI" panose="020B0604030504040204" pitchFamily="50" charset="-128"/>
                <a:ea typeface="Meiryo UI" panose="020B0604030504040204" pitchFamily="50" charset="-128"/>
              </a:rPr>
              <a:t>千円） ➡　</a:t>
            </a:r>
            <a:r>
              <a:rPr lang="ja-JP" altLang="en-US" sz="1200" dirty="0" smtClean="0">
                <a:solidFill>
                  <a:schemeClr val="tx1"/>
                </a:solidFill>
                <a:latin typeface="Meiryo UI" panose="020B0604030504040204" pitchFamily="50" charset="-128"/>
                <a:ea typeface="Meiryo UI" panose="020B0604030504040204" pitchFamily="50" charset="-128"/>
              </a:rPr>
              <a:t>医療的ケア児</a:t>
            </a:r>
            <a:r>
              <a:rPr lang="ja-JP" altLang="en-US" sz="1200" dirty="0">
                <a:solidFill>
                  <a:schemeClr val="tx1"/>
                </a:solidFill>
                <a:latin typeface="Meiryo UI" panose="020B0604030504040204" pitchFamily="50" charset="-128"/>
                <a:ea typeface="Meiryo UI" panose="020B0604030504040204" pitchFamily="50" charset="-128"/>
              </a:rPr>
              <a:t>を含む重症心身障が</a:t>
            </a:r>
            <a:r>
              <a:rPr lang="ja-JP" altLang="en-US" sz="1200" dirty="0" err="1">
                <a:solidFill>
                  <a:schemeClr val="tx1"/>
                </a:solidFill>
                <a:latin typeface="Meiryo UI" panose="020B0604030504040204" pitchFamily="50" charset="-128"/>
                <a:ea typeface="Meiryo UI" panose="020B0604030504040204" pitchFamily="50" charset="-128"/>
              </a:rPr>
              <a:t>い</a:t>
            </a:r>
            <a:r>
              <a:rPr lang="ja-JP" altLang="en-US" sz="1200" dirty="0">
                <a:solidFill>
                  <a:schemeClr val="tx1"/>
                </a:solidFill>
                <a:latin typeface="Meiryo UI" panose="020B0604030504040204" pitchFamily="50" charset="-128"/>
                <a:ea typeface="Meiryo UI" panose="020B0604030504040204" pitchFamily="50" charset="-128"/>
              </a:rPr>
              <a:t>児の支援を行う事業所等の支援技術の</a:t>
            </a:r>
            <a:r>
              <a:rPr lang="ja-JP" altLang="en-US" sz="1200" dirty="0" smtClean="0">
                <a:solidFill>
                  <a:schemeClr val="tx1"/>
                </a:solidFill>
                <a:latin typeface="Meiryo UI" panose="020B0604030504040204" pitchFamily="50" charset="-128"/>
                <a:ea typeface="Meiryo UI" panose="020B0604030504040204" pitchFamily="50" charset="-128"/>
              </a:rPr>
              <a:t>向上</a:t>
            </a:r>
            <a:endParaRPr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rPr>
              <a:t>・自立支援協議会「医療的ケアを要する重症心身障が</a:t>
            </a:r>
            <a:r>
              <a:rPr lang="ja-JP" altLang="en-US" sz="1200" dirty="0" err="1" smtClean="0">
                <a:solidFill>
                  <a:schemeClr val="tx1"/>
                </a:solidFill>
                <a:latin typeface="Meiryo UI" panose="020B0604030504040204" pitchFamily="50" charset="-128"/>
                <a:ea typeface="Meiryo UI" panose="020B0604030504040204" pitchFamily="50" charset="-128"/>
              </a:rPr>
              <a:t>い</a:t>
            </a:r>
            <a:r>
              <a:rPr lang="ja-JP" altLang="en-US" sz="1200" dirty="0" smtClean="0">
                <a:solidFill>
                  <a:schemeClr val="tx1"/>
                </a:solidFill>
                <a:latin typeface="Meiryo UI" panose="020B0604030504040204" pitchFamily="50" charset="-128"/>
                <a:ea typeface="Meiryo UI" panose="020B0604030504040204" pitchFamily="50" charset="-128"/>
              </a:rPr>
              <a:t>児者等支援部会」開催（</a:t>
            </a:r>
            <a:r>
              <a:rPr lang="en-US" altLang="ja-JP" sz="1200" dirty="0" smtClean="0">
                <a:solidFill>
                  <a:schemeClr val="tx1"/>
                </a:solidFill>
                <a:latin typeface="Meiryo UI" panose="020B0604030504040204" pitchFamily="50" charset="-128"/>
                <a:ea typeface="Meiryo UI" panose="020B0604030504040204" pitchFamily="50" charset="-128"/>
              </a:rPr>
              <a:t>597</a:t>
            </a:r>
            <a:r>
              <a:rPr lang="ja-JP" altLang="en-US" sz="1200" dirty="0" smtClean="0">
                <a:solidFill>
                  <a:schemeClr val="tx1"/>
                </a:solidFill>
                <a:latin typeface="Meiryo UI" panose="020B0604030504040204" pitchFamily="50" charset="-128"/>
                <a:ea typeface="Meiryo UI" panose="020B0604030504040204" pitchFamily="50" charset="-128"/>
              </a:rPr>
              <a:t>千円）➡　保健、医療、福祉、教育等の関係機関による連携体制の構築</a:t>
            </a:r>
            <a:endParaRPr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rPr>
              <a:t>・医療的</a:t>
            </a:r>
            <a:r>
              <a:rPr lang="ja-JP" altLang="en-US" sz="1200" dirty="0">
                <a:solidFill>
                  <a:schemeClr val="tx1"/>
                </a:solidFill>
                <a:latin typeface="Meiryo UI" panose="020B0604030504040204" pitchFamily="50" charset="-128"/>
                <a:ea typeface="Meiryo UI" panose="020B0604030504040204" pitchFamily="50" charset="-128"/>
              </a:rPr>
              <a:t>ケア児等コーディネーター養成研修、医療的ケア児等支援者養成研修の</a:t>
            </a:r>
            <a:r>
              <a:rPr lang="ja-JP" altLang="en-US" sz="1200" dirty="0" smtClean="0">
                <a:solidFill>
                  <a:schemeClr val="tx1"/>
                </a:solidFill>
                <a:latin typeface="Meiryo UI" panose="020B0604030504040204" pitchFamily="50" charset="-128"/>
                <a:ea typeface="Meiryo UI" panose="020B0604030504040204" pitchFamily="50" charset="-128"/>
              </a:rPr>
              <a:t>実施（</a:t>
            </a:r>
            <a:r>
              <a:rPr lang="en-US" altLang="ja-JP" sz="1200" dirty="0" smtClean="0">
                <a:solidFill>
                  <a:schemeClr val="tx1"/>
                </a:solidFill>
                <a:latin typeface="Meiryo UI" panose="020B0604030504040204" pitchFamily="50" charset="-128"/>
                <a:ea typeface="Meiryo UI" panose="020B0604030504040204" pitchFamily="50" charset="-128"/>
              </a:rPr>
              <a:t>1,536</a:t>
            </a:r>
            <a:r>
              <a:rPr lang="ja-JP" altLang="en-US" sz="1200" dirty="0" smtClean="0">
                <a:solidFill>
                  <a:schemeClr val="tx1"/>
                </a:solidFill>
                <a:latin typeface="Meiryo UI" panose="020B0604030504040204" pitchFamily="50" charset="-128"/>
                <a:ea typeface="Meiryo UI" panose="020B0604030504040204" pitchFamily="50" charset="-128"/>
              </a:rPr>
              <a:t>千円）➡きめ細か</a:t>
            </a:r>
            <a:r>
              <a:rPr lang="ja-JP" altLang="en-US" sz="1200" dirty="0">
                <a:solidFill>
                  <a:schemeClr val="tx1"/>
                </a:solidFill>
                <a:latin typeface="Meiryo UI" panose="020B0604030504040204" pitchFamily="50" charset="-128"/>
                <a:ea typeface="Meiryo UI" panose="020B0604030504040204" pitchFamily="50" charset="-128"/>
              </a:rPr>
              <a:t>で適切な支援に</a:t>
            </a:r>
            <a:r>
              <a:rPr lang="ja-JP" altLang="en-US" sz="1200" dirty="0" smtClean="0">
                <a:solidFill>
                  <a:schemeClr val="tx1"/>
                </a:solidFill>
                <a:latin typeface="Meiryo UI" panose="020B0604030504040204" pitchFamily="50" charset="-128"/>
                <a:ea typeface="Meiryo UI" panose="020B0604030504040204" pitchFamily="50" charset="-128"/>
              </a:rPr>
              <a:t>つなぐ</a:t>
            </a:r>
            <a:r>
              <a:rPr lang="ja-JP" altLang="en-US" sz="1200" dirty="0">
                <a:solidFill>
                  <a:schemeClr val="tx1"/>
                </a:solidFill>
                <a:latin typeface="Meiryo UI" panose="020B0604030504040204" pitchFamily="50" charset="-128"/>
                <a:ea typeface="Meiryo UI" panose="020B0604030504040204" pitchFamily="50" charset="-128"/>
              </a:rPr>
              <a:t>ため</a:t>
            </a:r>
            <a:r>
              <a:rPr lang="ja-JP" altLang="en-US" sz="1200" dirty="0" smtClean="0">
                <a:solidFill>
                  <a:schemeClr val="tx1"/>
                </a:solidFill>
                <a:latin typeface="Meiryo UI" panose="020B0604030504040204" pitchFamily="50" charset="-128"/>
                <a:ea typeface="Meiryo UI" panose="020B0604030504040204" pitchFamily="50" charset="-128"/>
              </a:rPr>
              <a:t>の人材養成</a:t>
            </a:r>
            <a:endParaRPr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rPr>
              <a:t>・喀痰吸引認定等事業（</a:t>
            </a:r>
            <a:r>
              <a:rPr lang="en-US" altLang="ja-JP" sz="1200" dirty="0" smtClean="0">
                <a:solidFill>
                  <a:schemeClr val="tx1"/>
                </a:solidFill>
                <a:latin typeface="Meiryo UI" panose="020B0604030504040204" pitchFamily="50" charset="-128"/>
                <a:ea typeface="Meiryo UI" panose="020B0604030504040204" pitchFamily="50" charset="-128"/>
              </a:rPr>
              <a:t>2,705</a:t>
            </a:r>
            <a:r>
              <a:rPr lang="ja-JP" altLang="en-US" sz="1200" dirty="0" smtClean="0">
                <a:solidFill>
                  <a:schemeClr val="tx1"/>
                </a:solidFill>
                <a:latin typeface="Meiryo UI" panose="020B0604030504040204" pitchFamily="50" charset="-128"/>
                <a:ea typeface="Meiryo UI" panose="020B0604030504040204" pitchFamily="50" charset="-128"/>
              </a:rPr>
              <a:t>千円）➡　介護</a:t>
            </a:r>
            <a:r>
              <a:rPr lang="ja-JP" altLang="en-US" sz="1200" dirty="0">
                <a:solidFill>
                  <a:schemeClr val="tx1"/>
                </a:solidFill>
                <a:latin typeface="Meiryo UI" panose="020B0604030504040204" pitchFamily="50" charset="-128"/>
                <a:ea typeface="Meiryo UI" panose="020B0604030504040204" pitchFamily="50" charset="-128"/>
              </a:rPr>
              <a:t>職員等によるたんの吸引等の実施のための職員及び事業所登録</a:t>
            </a:r>
            <a:endParaRPr lang="en-US" altLang="ja-JP" sz="1200" dirty="0" smtClean="0">
              <a:solidFill>
                <a:schemeClr val="tx1"/>
              </a:solidFill>
              <a:latin typeface="+mn-ea"/>
            </a:endParaRPr>
          </a:p>
          <a:p>
            <a:pPr>
              <a:lnSpc>
                <a:spcPts val="1400"/>
              </a:lnSpc>
            </a:pPr>
            <a:endParaRPr lang="en-US" altLang="ja-JP" sz="1200" dirty="0" smtClean="0">
              <a:solidFill>
                <a:schemeClr val="tx1"/>
              </a:solidFill>
              <a:latin typeface="+mn-ea"/>
            </a:endParaRPr>
          </a:p>
        </p:txBody>
      </p:sp>
      <p:sp>
        <p:nvSpPr>
          <p:cNvPr id="78" name="角丸四角形 77"/>
          <p:cNvSpPr/>
          <p:nvPr/>
        </p:nvSpPr>
        <p:spPr>
          <a:xfrm>
            <a:off x="137044" y="3494605"/>
            <a:ext cx="6582884" cy="46129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rPr>
              <a:t>２．福祉部における医療的ケア児に対する主な支援の取組み</a:t>
            </a:r>
            <a:endParaRPr lang="ja-JP" altLang="en-US" sz="1600" dirty="0">
              <a:solidFill>
                <a:schemeClr val="tx1"/>
              </a:solidFill>
            </a:endParaRPr>
          </a:p>
        </p:txBody>
      </p:sp>
      <p:sp>
        <p:nvSpPr>
          <p:cNvPr id="88" name="角丸四角形吹き出し 87"/>
          <p:cNvSpPr/>
          <p:nvPr/>
        </p:nvSpPr>
        <p:spPr>
          <a:xfrm>
            <a:off x="8472901" y="6148954"/>
            <a:ext cx="4054307" cy="598150"/>
          </a:xfrm>
          <a:prstGeom prst="wedgeRoundRectCallout">
            <a:avLst>
              <a:gd name="adj1" fmla="val -52978"/>
              <a:gd name="adj2" fmla="val 44529"/>
              <a:gd name="adj3" fmla="val 16667"/>
            </a:avLst>
          </a:prstGeom>
          <a:solidFill>
            <a:schemeClr val="accent1">
              <a:lumMod val="20000"/>
              <a:lumOff val="80000"/>
            </a:schemeClr>
          </a:solidFill>
          <a:ln w="12700">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50" dirty="0" smtClean="0">
                <a:latin typeface="Meiryo UI" panose="020B0604030504040204" pitchFamily="50" charset="-128"/>
                <a:ea typeface="Meiryo UI" panose="020B0604030504040204" pitchFamily="50" charset="-128"/>
              </a:rPr>
              <a:t>〇地域</a:t>
            </a:r>
            <a:r>
              <a:rPr lang="ja-JP" altLang="en-US" sz="1050" dirty="0">
                <a:latin typeface="Meiryo UI" panose="020B0604030504040204" pitchFamily="50" charset="-128"/>
                <a:ea typeface="Meiryo UI" panose="020B0604030504040204" pitchFamily="50" charset="-128"/>
              </a:rPr>
              <a:t>の関係機関からの専門性の高い相談に</a:t>
            </a:r>
            <a:r>
              <a:rPr lang="ja-JP" altLang="en-US" sz="1050" dirty="0" smtClean="0">
                <a:latin typeface="Meiryo UI" panose="020B0604030504040204" pitchFamily="50" charset="-128"/>
                <a:ea typeface="Meiryo UI" panose="020B0604030504040204" pitchFamily="50" charset="-128"/>
              </a:rPr>
              <a:t>対する助言</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〇関係</a:t>
            </a:r>
            <a:r>
              <a:rPr lang="ja-JP" altLang="en-US" sz="1050" dirty="0">
                <a:latin typeface="Meiryo UI" panose="020B0604030504040204" pitchFamily="50" charset="-128"/>
                <a:ea typeface="Meiryo UI" panose="020B0604030504040204" pitchFamily="50" charset="-128"/>
              </a:rPr>
              <a:t>機関（医療・保健・福祉・</a:t>
            </a:r>
            <a:r>
              <a:rPr lang="ja-JP" altLang="en-US" sz="1050" dirty="0" smtClean="0">
                <a:latin typeface="Meiryo UI" panose="020B0604030504040204" pitchFamily="50" charset="-128"/>
                <a:ea typeface="Meiryo UI" panose="020B0604030504040204" pitchFamily="50" charset="-128"/>
              </a:rPr>
              <a:t>教育・労働等）</a:t>
            </a:r>
            <a:r>
              <a:rPr lang="ja-JP" altLang="en-US" sz="1050" dirty="0">
                <a:latin typeface="Meiryo UI" panose="020B0604030504040204" pitchFamily="50" charset="-128"/>
                <a:ea typeface="Meiryo UI" panose="020B0604030504040204" pitchFamily="50" charset="-128"/>
              </a:rPr>
              <a:t>の連携・</a:t>
            </a:r>
            <a:r>
              <a:rPr lang="ja-JP" altLang="en-US" sz="1050" dirty="0" smtClean="0">
                <a:latin typeface="Meiryo UI" panose="020B0604030504040204" pitchFamily="50" charset="-128"/>
                <a:ea typeface="Meiryo UI" panose="020B0604030504040204" pitchFamily="50" charset="-128"/>
              </a:rPr>
              <a:t>調整</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〇困難</a:t>
            </a:r>
            <a:r>
              <a:rPr lang="ja-JP" altLang="en-US" sz="1050" dirty="0">
                <a:latin typeface="Meiryo UI" panose="020B0604030504040204" pitchFamily="50" charset="-128"/>
                <a:ea typeface="Meiryo UI" panose="020B0604030504040204" pitchFamily="50" charset="-128"/>
              </a:rPr>
              <a:t>事例や課題、好事例の収集と情報</a:t>
            </a:r>
            <a:r>
              <a:rPr lang="ja-JP" altLang="en-US" sz="1050" dirty="0" smtClean="0">
                <a:latin typeface="Meiryo UI" panose="020B0604030504040204" pitchFamily="50" charset="-128"/>
                <a:ea typeface="Meiryo UI" panose="020B0604030504040204" pitchFamily="50" charset="-128"/>
              </a:rPr>
              <a:t>提供</a:t>
            </a:r>
            <a:r>
              <a:rPr lang="ja-JP" altLang="en-US" sz="1050" dirty="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等</a:t>
            </a:r>
            <a:endParaRPr kumimoji="1" lang="en-US" altLang="ja-JP" sz="1050" dirty="0">
              <a:latin typeface="Meiryo UI" panose="020B0604030504040204" pitchFamily="50" charset="-128"/>
              <a:ea typeface="Meiryo UI" panose="020B0604030504040204" pitchFamily="50" charset="-128"/>
            </a:endParaRPr>
          </a:p>
        </p:txBody>
      </p:sp>
      <p:sp>
        <p:nvSpPr>
          <p:cNvPr id="91" name="右矢印 90"/>
          <p:cNvSpPr/>
          <p:nvPr/>
        </p:nvSpPr>
        <p:spPr>
          <a:xfrm>
            <a:off x="4468856" y="8787676"/>
            <a:ext cx="1352256" cy="608943"/>
          </a:xfrm>
          <a:prstGeom prst="rightArrow">
            <a:avLst/>
          </a:prstGeom>
          <a:solidFill>
            <a:schemeClr val="accent5">
              <a:lumMod val="40000"/>
              <a:lumOff val="60000"/>
            </a:schemeClr>
          </a:solidFill>
          <a:ln w="31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92" name="正方形/長方形 91"/>
          <p:cNvSpPr/>
          <p:nvPr/>
        </p:nvSpPr>
        <p:spPr>
          <a:xfrm>
            <a:off x="4704171" y="8957370"/>
            <a:ext cx="748986" cy="275556"/>
          </a:xfrm>
          <a:prstGeom prst="rect">
            <a:avLst/>
          </a:prstGeom>
          <a:noFill/>
          <a:ln w="952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rPr>
              <a:t>相談</a:t>
            </a:r>
          </a:p>
        </p:txBody>
      </p:sp>
      <p:sp>
        <p:nvSpPr>
          <p:cNvPr id="93" name="右矢印 92"/>
          <p:cNvSpPr/>
          <p:nvPr/>
        </p:nvSpPr>
        <p:spPr>
          <a:xfrm rot="19015409">
            <a:off x="3737429" y="7582887"/>
            <a:ext cx="1440606" cy="561562"/>
          </a:xfrm>
          <a:prstGeom prst="rightArrow">
            <a:avLst/>
          </a:prstGeom>
          <a:solidFill>
            <a:schemeClr val="accent5">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相談</a:t>
            </a:r>
          </a:p>
        </p:txBody>
      </p:sp>
      <p:sp>
        <p:nvSpPr>
          <p:cNvPr id="96" name="楕円 95"/>
          <p:cNvSpPr/>
          <p:nvPr/>
        </p:nvSpPr>
        <p:spPr>
          <a:xfrm>
            <a:off x="10189367" y="8442841"/>
            <a:ext cx="812184" cy="489410"/>
          </a:xfrm>
          <a:prstGeom prst="ellipse">
            <a:avLst/>
          </a:prstGeom>
          <a:solidFill>
            <a:srgbClr val="92D050"/>
          </a:solidFill>
          <a:ln>
            <a:noFill/>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algn="ctr"/>
            <a:r>
              <a:rPr lang="ja-JP" altLang="en-US" sz="1000" dirty="0">
                <a:latin typeface="Meiryo UI" panose="020B0604030504040204" pitchFamily="50" charset="-128"/>
                <a:ea typeface="Meiryo UI" panose="020B0604030504040204" pitchFamily="50" charset="-128"/>
              </a:rPr>
              <a:t>市町村協議の場</a:t>
            </a:r>
            <a:endParaRPr lang="zh-TW" altLang="en-US" sz="1000" dirty="0">
              <a:latin typeface="Meiryo UI" panose="020B0604030504040204" pitchFamily="50" charset="-128"/>
              <a:ea typeface="Meiryo UI" panose="020B0604030504040204" pitchFamily="50" charset="-128"/>
            </a:endParaRPr>
          </a:p>
        </p:txBody>
      </p:sp>
      <p:pic>
        <p:nvPicPr>
          <p:cNvPr id="98" name="図 9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92641" y="7531254"/>
            <a:ext cx="608939" cy="596052"/>
          </a:xfrm>
          <a:prstGeom prst="rect">
            <a:avLst/>
          </a:prstGeom>
        </p:spPr>
      </p:pic>
      <p:pic>
        <p:nvPicPr>
          <p:cNvPr id="100" name="図 99"/>
          <p:cNvPicPr>
            <a:picLocks noChangeAspect="1"/>
          </p:cNvPicPr>
          <p:nvPr/>
        </p:nvPicPr>
        <p:blipFill>
          <a:blip r:embed="rId6">
            <a:extLst>
              <a:ext uri="{BEBA8EAE-BF5A-486C-A8C5-ECC9F3942E4B}">
                <a14:imgProps xmlns:a14="http://schemas.microsoft.com/office/drawing/2010/main">
                  <a14:imgLayer r:embed="rId7">
                    <a14:imgEffect>
                      <a14:backgroundRemoval t="800" b="100000" l="0" r="100000">
                        <a14:foregroundMark x1="17365" y1="45600" x2="17365" y2="45600"/>
                        <a14:foregroundMark x1="16168" y1="57600" x2="16168" y2="57600"/>
                        <a14:foregroundMark x1="15569" y1="20800" x2="15569" y2="20800"/>
                        <a14:foregroundMark x1="16168" y1="88800" x2="16168" y2="88800"/>
                        <a14:foregroundMark x1="79042" y1="41600" x2="79042" y2="41600"/>
                        <a14:foregroundMark x1="60479" y1="84800" x2="60479" y2="84800"/>
                      </a14:backgroundRemoval>
                    </a14:imgEffect>
                  </a14:imgLayer>
                </a14:imgProps>
              </a:ext>
            </a:extLst>
          </a:blip>
          <a:stretch>
            <a:fillRect/>
          </a:stretch>
        </p:blipFill>
        <p:spPr>
          <a:xfrm>
            <a:off x="1910170" y="8050217"/>
            <a:ext cx="1120223" cy="838491"/>
          </a:xfrm>
          <a:prstGeom prst="rect">
            <a:avLst/>
          </a:prstGeom>
        </p:spPr>
      </p:pic>
      <p:pic>
        <p:nvPicPr>
          <p:cNvPr id="102" name="図 10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160913" y="8176742"/>
            <a:ext cx="524412" cy="577864"/>
          </a:xfrm>
          <a:prstGeom prst="rect">
            <a:avLst/>
          </a:prstGeom>
        </p:spPr>
      </p:pic>
      <p:pic>
        <p:nvPicPr>
          <p:cNvPr id="104" name="図 10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15202" y="7659130"/>
            <a:ext cx="592318" cy="613086"/>
          </a:xfrm>
          <a:prstGeom prst="rect">
            <a:avLst/>
          </a:prstGeom>
        </p:spPr>
      </p:pic>
      <p:sp>
        <p:nvSpPr>
          <p:cNvPr id="106" name="正方形/長方形 105"/>
          <p:cNvSpPr/>
          <p:nvPr/>
        </p:nvSpPr>
        <p:spPr>
          <a:xfrm>
            <a:off x="10751581" y="7622099"/>
            <a:ext cx="1409272" cy="273303"/>
          </a:xfrm>
          <a:prstGeom prst="rect">
            <a:avLst/>
          </a:prstGeom>
          <a:noFill/>
          <a:ln w="952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000" dirty="0">
                <a:solidFill>
                  <a:schemeClr val="tx1"/>
                </a:solidFill>
                <a:latin typeface="Meiryo UI" panose="020B0604030504040204" pitchFamily="50" charset="-128"/>
                <a:ea typeface="Meiryo UI" panose="020B0604030504040204" pitchFamily="50" charset="-128"/>
              </a:rPr>
              <a:t>医療機関</a:t>
            </a:r>
            <a:r>
              <a:rPr lang="ja-JP" altLang="en-US" sz="1000" dirty="0" smtClean="0">
                <a:solidFill>
                  <a:schemeClr val="tx1"/>
                </a:solidFill>
                <a:latin typeface="Meiryo UI" panose="020B0604030504040204" pitchFamily="50" charset="-128"/>
                <a:ea typeface="Meiryo UI" panose="020B0604030504040204" pitchFamily="50" charset="-128"/>
              </a:rPr>
              <a:t>・</a:t>
            </a:r>
            <a:endParaRPr lang="en-US" altLang="ja-JP" sz="1000" dirty="0" smtClean="0">
              <a:solidFill>
                <a:schemeClr val="tx1"/>
              </a:solidFill>
              <a:latin typeface="Meiryo UI" panose="020B0604030504040204" pitchFamily="50" charset="-128"/>
              <a:ea typeface="Meiryo UI" panose="020B0604030504040204" pitchFamily="50" charset="-128"/>
            </a:endParaRPr>
          </a:p>
          <a:p>
            <a:pPr algn="ctr"/>
            <a:r>
              <a:rPr lang="ja-JP" altLang="en-US" sz="1000" dirty="0" smtClean="0">
                <a:solidFill>
                  <a:schemeClr val="tx1"/>
                </a:solidFill>
                <a:latin typeface="Meiryo UI" panose="020B0604030504040204" pitchFamily="50" charset="-128"/>
                <a:ea typeface="Meiryo UI" panose="020B0604030504040204" pitchFamily="50" charset="-128"/>
              </a:rPr>
              <a:t>訪問</a:t>
            </a:r>
            <a:r>
              <a:rPr lang="ja-JP" altLang="en-US" sz="1000" dirty="0">
                <a:solidFill>
                  <a:schemeClr val="tx1"/>
                </a:solidFill>
                <a:latin typeface="Meiryo UI" panose="020B0604030504040204" pitchFamily="50" charset="-128"/>
                <a:ea typeface="Meiryo UI" panose="020B0604030504040204" pitchFamily="50" charset="-128"/>
              </a:rPr>
              <a:t>看護ステーション</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108" name="正方形/長方形 107"/>
          <p:cNvSpPr/>
          <p:nvPr/>
        </p:nvSpPr>
        <p:spPr>
          <a:xfrm>
            <a:off x="10944805" y="8560774"/>
            <a:ext cx="1022824" cy="302674"/>
          </a:xfrm>
          <a:prstGeom prst="rect">
            <a:avLst/>
          </a:prstGeom>
          <a:noFill/>
          <a:ln w="952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000" dirty="0" err="1">
                <a:solidFill>
                  <a:schemeClr val="tx1"/>
                </a:solidFill>
                <a:latin typeface="Meiryo UI" panose="020B0604030504040204" pitchFamily="50" charset="-128"/>
                <a:ea typeface="Meiryo UI" panose="020B0604030504040204" pitchFamily="50" charset="-128"/>
              </a:rPr>
              <a:t>障がい</a:t>
            </a:r>
            <a:r>
              <a:rPr lang="ja-JP" altLang="en-US" sz="1000" dirty="0">
                <a:solidFill>
                  <a:schemeClr val="tx1"/>
                </a:solidFill>
                <a:latin typeface="Meiryo UI" panose="020B0604030504040204" pitchFamily="50" charset="-128"/>
                <a:ea typeface="Meiryo UI" panose="020B0604030504040204" pitchFamily="50" charset="-128"/>
              </a:rPr>
              <a:t>児通所支援事業所</a:t>
            </a:r>
          </a:p>
        </p:txBody>
      </p:sp>
      <p:sp>
        <p:nvSpPr>
          <p:cNvPr id="110" name="正方形/長方形 109"/>
          <p:cNvSpPr/>
          <p:nvPr/>
        </p:nvSpPr>
        <p:spPr>
          <a:xfrm>
            <a:off x="10415202" y="8835939"/>
            <a:ext cx="1083263" cy="337402"/>
          </a:xfrm>
          <a:prstGeom prst="rect">
            <a:avLst/>
          </a:prstGeom>
          <a:noFill/>
          <a:ln w="952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000" dirty="0" smtClean="0">
                <a:solidFill>
                  <a:schemeClr val="tx1"/>
                </a:solidFill>
                <a:latin typeface="Meiryo UI" panose="020B0604030504040204" pitchFamily="50" charset="-128"/>
                <a:ea typeface="Meiryo UI" panose="020B0604030504040204" pitchFamily="50" charset="-128"/>
              </a:rPr>
              <a:t>相談支援事業所</a:t>
            </a:r>
            <a:endParaRPr lang="ja-JP" altLang="en-US" sz="1000" dirty="0">
              <a:solidFill>
                <a:schemeClr val="tx1"/>
              </a:solidFill>
              <a:latin typeface="Meiryo UI" panose="020B0604030504040204" pitchFamily="50" charset="-128"/>
              <a:ea typeface="Meiryo UI" panose="020B0604030504040204" pitchFamily="50" charset="-128"/>
            </a:endParaRPr>
          </a:p>
        </p:txBody>
      </p:sp>
      <p:sp>
        <p:nvSpPr>
          <p:cNvPr id="112" name="正方形/長方形 111"/>
          <p:cNvSpPr/>
          <p:nvPr/>
        </p:nvSpPr>
        <p:spPr>
          <a:xfrm>
            <a:off x="8779672" y="8883072"/>
            <a:ext cx="1514473" cy="179872"/>
          </a:xfrm>
          <a:prstGeom prst="rect">
            <a:avLst/>
          </a:prstGeom>
          <a:noFill/>
          <a:ln w="952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000" dirty="0">
                <a:solidFill>
                  <a:schemeClr val="tx1"/>
                </a:solidFill>
                <a:latin typeface="Meiryo UI" panose="020B0604030504040204" pitchFamily="50" charset="-128"/>
                <a:ea typeface="Meiryo UI" panose="020B0604030504040204" pitchFamily="50" charset="-128"/>
              </a:rPr>
              <a:t>保育所・</a:t>
            </a:r>
            <a:r>
              <a:rPr lang="ja-JP" altLang="en-US" sz="1000" dirty="0" smtClean="0">
                <a:solidFill>
                  <a:schemeClr val="tx1"/>
                </a:solidFill>
                <a:latin typeface="Meiryo UI" panose="020B0604030504040204" pitchFamily="50" charset="-128"/>
                <a:ea typeface="Meiryo UI" panose="020B0604030504040204" pitchFamily="50" charset="-128"/>
              </a:rPr>
              <a:t>幼稚園等</a:t>
            </a:r>
            <a:endParaRPr lang="ja-JP" altLang="en-US" sz="1000" dirty="0">
              <a:solidFill>
                <a:schemeClr val="tx1"/>
              </a:solidFill>
              <a:latin typeface="Meiryo UI" panose="020B0604030504040204" pitchFamily="50" charset="-128"/>
              <a:ea typeface="Meiryo UI" panose="020B0604030504040204" pitchFamily="50" charset="-128"/>
            </a:endParaRPr>
          </a:p>
        </p:txBody>
      </p:sp>
      <p:sp>
        <p:nvSpPr>
          <p:cNvPr id="114" name="正方形/長方形 113"/>
          <p:cNvSpPr/>
          <p:nvPr/>
        </p:nvSpPr>
        <p:spPr>
          <a:xfrm>
            <a:off x="8201270" y="8764545"/>
            <a:ext cx="467607" cy="371084"/>
          </a:xfrm>
          <a:prstGeom prst="rect">
            <a:avLst/>
          </a:prstGeom>
          <a:noFill/>
          <a:ln w="952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000" dirty="0">
                <a:solidFill>
                  <a:schemeClr val="tx1"/>
                </a:solidFill>
                <a:latin typeface="Meiryo UI" panose="020B0604030504040204" pitchFamily="50" charset="-128"/>
                <a:ea typeface="Meiryo UI" panose="020B0604030504040204" pitchFamily="50" charset="-128"/>
              </a:rPr>
              <a:t>学校</a:t>
            </a:r>
          </a:p>
        </p:txBody>
      </p:sp>
      <p:sp>
        <p:nvSpPr>
          <p:cNvPr id="116" name="正方形/長方形 115"/>
          <p:cNvSpPr/>
          <p:nvPr/>
        </p:nvSpPr>
        <p:spPr>
          <a:xfrm>
            <a:off x="6105208" y="8009408"/>
            <a:ext cx="1231696" cy="236837"/>
          </a:xfrm>
          <a:prstGeom prst="rect">
            <a:avLst/>
          </a:prstGeom>
          <a:noFill/>
          <a:ln w="952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000" dirty="0">
                <a:solidFill>
                  <a:schemeClr val="tx1"/>
                </a:solidFill>
                <a:latin typeface="Meiryo UI" panose="020B0604030504040204" pitchFamily="50" charset="-128"/>
                <a:ea typeface="Meiryo UI" panose="020B0604030504040204" pitchFamily="50" charset="-128"/>
              </a:rPr>
              <a:t>市町村・保健所等</a:t>
            </a:r>
          </a:p>
        </p:txBody>
      </p:sp>
      <p:pic>
        <p:nvPicPr>
          <p:cNvPr id="117" name="図 11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668032" y="5887596"/>
            <a:ext cx="597935" cy="597935"/>
          </a:xfrm>
          <a:prstGeom prst="rect">
            <a:avLst/>
          </a:prstGeom>
        </p:spPr>
      </p:pic>
      <p:sp>
        <p:nvSpPr>
          <p:cNvPr id="119" name="角丸四角形 118"/>
          <p:cNvSpPr/>
          <p:nvPr/>
        </p:nvSpPr>
        <p:spPr>
          <a:xfrm>
            <a:off x="5393297" y="6439935"/>
            <a:ext cx="1185242" cy="26178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0"/>
              </a:spcAft>
            </a:pPr>
            <a:r>
              <a:rPr lang="ja-JP" altLang="en-US" sz="1000" kern="100" dirty="0" smtClean="0">
                <a:solidFill>
                  <a:schemeClr val="tx1"/>
                </a:solidFill>
                <a:latin typeface="ＭＳ 明朝" panose="02020609040205080304" pitchFamily="17" charset="-128"/>
                <a:ea typeface="ＭＳ ゴシック" panose="020B0609070205080204" pitchFamily="49" charset="-128"/>
                <a:cs typeface="Times New Roman" panose="02020603050405020304" pitchFamily="18" charset="0"/>
              </a:rPr>
              <a:t>マネージャー</a:t>
            </a:r>
            <a:endParaRPr lang="ja-JP" altLang="ja-JP" sz="1000" kern="100" dirty="0">
              <a:solidFill>
                <a:schemeClr val="tx1"/>
              </a:solidFill>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94" name="正方形/長方形 93"/>
          <p:cNvSpPr/>
          <p:nvPr/>
        </p:nvSpPr>
        <p:spPr>
          <a:xfrm>
            <a:off x="5224975" y="7022305"/>
            <a:ext cx="1632615" cy="546934"/>
          </a:xfrm>
          <a:prstGeom prst="rect">
            <a:avLst/>
          </a:prstGeom>
          <a:noFill/>
          <a:ln w="952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rgbClr val="000000"/>
                </a:solidFill>
                <a:latin typeface="Meiryo UI" panose="020B0604030504040204" pitchFamily="50" charset="-128"/>
                <a:ea typeface="Meiryo UI" panose="020B0604030504040204" pitchFamily="50" charset="-128"/>
              </a:rPr>
              <a:t>市町村</a:t>
            </a:r>
            <a:r>
              <a:rPr lang="ja-JP" altLang="en-US" sz="1100" dirty="0" smtClean="0">
                <a:solidFill>
                  <a:srgbClr val="000000"/>
                </a:solidFill>
                <a:latin typeface="Meiryo UI" panose="020B0604030504040204" pitchFamily="50" charset="-128"/>
                <a:ea typeface="Meiryo UI" panose="020B0604030504040204" pitchFamily="50" charset="-128"/>
              </a:rPr>
              <a:t>等</a:t>
            </a:r>
            <a:endParaRPr lang="en-US" altLang="ja-JP" sz="1100" dirty="0">
              <a:solidFill>
                <a:srgbClr val="000000"/>
              </a:solidFill>
              <a:latin typeface="Meiryo UI" panose="020B0604030504040204" pitchFamily="50" charset="-128"/>
              <a:ea typeface="Meiryo UI" panose="020B0604030504040204" pitchFamily="50" charset="-128"/>
            </a:endParaRPr>
          </a:p>
          <a:p>
            <a:pPr algn="ctr"/>
            <a:r>
              <a:rPr lang="ja-JP" altLang="en-US" sz="1100" dirty="0" smtClean="0">
                <a:solidFill>
                  <a:srgbClr val="000000"/>
                </a:solidFill>
                <a:latin typeface="Meiryo UI" panose="020B0604030504040204" pitchFamily="50" charset="-128"/>
                <a:ea typeface="Meiryo UI" panose="020B0604030504040204" pitchFamily="50" charset="-128"/>
              </a:rPr>
              <a:t>（</a:t>
            </a:r>
            <a:r>
              <a:rPr lang="ja-JP" altLang="en-US" sz="1100" dirty="0">
                <a:solidFill>
                  <a:srgbClr val="000000"/>
                </a:solidFill>
                <a:latin typeface="Meiryo UI" panose="020B0604030504040204" pitchFamily="50" charset="-128"/>
                <a:ea typeface="Meiryo UI" panose="020B0604030504040204" pitchFamily="50" charset="-128"/>
              </a:rPr>
              <a:t>地域の支援の現場）</a:t>
            </a:r>
            <a:endParaRPr lang="en-US" altLang="ja-JP" sz="1100" dirty="0">
              <a:solidFill>
                <a:schemeClr val="tx1"/>
              </a:solidFill>
              <a:latin typeface="Meiryo UI" panose="020B0604030504040204" pitchFamily="50" charset="-128"/>
              <a:ea typeface="Meiryo UI" panose="020B0604030504040204" pitchFamily="50" charset="-128"/>
            </a:endParaRPr>
          </a:p>
          <a:p>
            <a:pPr algn="ctr"/>
            <a:r>
              <a:rPr lang="ja-JP" altLang="en-US" sz="1100" u="sng" dirty="0">
                <a:solidFill>
                  <a:schemeClr val="tx1"/>
                </a:solidFill>
                <a:latin typeface="Meiryo UI" panose="020B0604030504040204" pitchFamily="50" charset="-128"/>
                <a:ea typeface="Meiryo UI" panose="020B0604030504040204" pitchFamily="50" charset="-128"/>
              </a:rPr>
              <a:t>●関係機関の連携</a:t>
            </a:r>
            <a:endParaRPr lang="en-US" altLang="ja-JP" sz="1050" dirty="0">
              <a:solidFill>
                <a:schemeClr val="tx1"/>
              </a:solidFill>
              <a:latin typeface="Meiryo UI" panose="020B0604030504040204" pitchFamily="50" charset="-128"/>
              <a:ea typeface="Meiryo UI" panose="020B0604030504040204" pitchFamily="50" charset="-128"/>
            </a:endParaRPr>
          </a:p>
          <a:p>
            <a:pPr algn="ctr"/>
            <a:endParaRPr lang="ja-JP" altLang="en-US" sz="1100" dirty="0">
              <a:solidFill>
                <a:srgbClr val="000000"/>
              </a:solidFill>
              <a:latin typeface="+mj-ea"/>
              <a:ea typeface="+mj-ea"/>
            </a:endParaRPr>
          </a:p>
        </p:txBody>
      </p:sp>
      <p:sp>
        <p:nvSpPr>
          <p:cNvPr id="58" name="正方形/長方形 57"/>
          <p:cNvSpPr/>
          <p:nvPr/>
        </p:nvSpPr>
        <p:spPr>
          <a:xfrm rot="18958620">
            <a:off x="3114626" y="7407227"/>
            <a:ext cx="1571809" cy="299440"/>
          </a:xfrm>
          <a:prstGeom prst="rect">
            <a:avLst/>
          </a:prstGeom>
          <a:noFill/>
          <a:ln w="952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000" dirty="0">
                <a:solidFill>
                  <a:schemeClr val="tx1"/>
                </a:solidFill>
                <a:latin typeface="Meiryo UI" panose="020B0604030504040204" pitchFamily="50" charset="-128"/>
                <a:ea typeface="Meiryo UI" panose="020B0604030504040204" pitchFamily="50" charset="-128"/>
              </a:rPr>
              <a:t>家族等からの</a:t>
            </a:r>
            <a:r>
              <a:rPr lang="ja-JP" altLang="en-US" sz="1000" dirty="0" smtClean="0">
                <a:solidFill>
                  <a:schemeClr val="tx1"/>
                </a:solidFill>
                <a:latin typeface="Meiryo UI" panose="020B0604030504040204" pitchFamily="50" charset="-128"/>
                <a:ea typeface="Meiryo UI" panose="020B0604030504040204" pitchFamily="50" charset="-128"/>
              </a:rPr>
              <a:t>相談に</a:t>
            </a:r>
            <a:endParaRPr lang="en-US" altLang="ja-JP" sz="1000" dirty="0" smtClean="0">
              <a:solidFill>
                <a:schemeClr val="tx1"/>
              </a:solidFill>
              <a:latin typeface="Meiryo UI" panose="020B0604030504040204" pitchFamily="50" charset="-128"/>
              <a:ea typeface="Meiryo UI" panose="020B0604030504040204" pitchFamily="50" charset="-128"/>
            </a:endParaRPr>
          </a:p>
          <a:p>
            <a:pPr algn="ctr"/>
            <a:r>
              <a:rPr lang="ja-JP" altLang="en-US" sz="1000" dirty="0" smtClean="0">
                <a:solidFill>
                  <a:schemeClr val="tx1"/>
                </a:solidFill>
                <a:latin typeface="Meiryo UI" panose="020B0604030504040204" pitchFamily="50" charset="-128"/>
                <a:ea typeface="Meiryo UI" panose="020B0604030504040204" pitchFamily="50" charset="-128"/>
              </a:rPr>
              <a:t>対する情報</a:t>
            </a:r>
            <a:r>
              <a:rPr lang="ja-JP" altLang="en-US" sz="1000" dirty="0">
                <a:solidFill>
                  <a:schemeClr val="tx1"/>
                </a:solidFill>
                <a:latin typeface="Meiryo UI" panose="020B0604030504040204" pitchFamily="50" charset="-128"/>
                <a:ea typeface="Meiryo UI" panose="020B0604030504040204" pitchFamily="50" charset="-128"/>
              </a:rPr>
              <a:t>提供・助言等</a:t>
            </a:r>
          </a:p>
        </p:txBody>
      </p:sp>
      <p:sp>
        <p:nvSpPr>
          <p:cNvPr id="60" name="正方形/長方形 59"/>
          <p:cNvSpPr/>
          <p:nvPr/>
        </p:nvSpPr>
        <p:spPr>
          <a:xfrm>
            <a:off x="6987569" y="5932084"/>
            <a:ext cx="748986" cy="275556"/>
          </a:xfrm>
          <a:prstGeom prst="rect">
            <a:avLst/>
          </a:prstGeom>
          <a:noFill/>
          <a:ln w="952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62" name="正方形/長方形 61"/>
          <p:cNvSpPr/>
          <p:nvPr/>
        </p:nvSpPr>
        <p:spPr>
          <a:xfrm rot="2664656">
            <a:off x="6664093" y="7012225"/>
            <a:ext cx="1618309" cy="275556"/>
          </a:xfrm>
          <a:prstGeom prst="rect">
            <a:avLst/>
          </a:prstGeom>
          <a:noFill/>
          <a:ln w="952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000" dirty="0" smtClean="0">
                <a:solidFill>
                  <a:schemeClr val="tx1"/>
                </a:solidFill>
                <a:latin typeface="Meiryo UI" panose="020B0604030504040204" pitchFamily="50" charset="-128"/>
                <a:ea typeface="Meiryo UI" panose="020B0604030504040204" pitchFamily="50" charset="-128"/>
              </a:rPr>
              <a:t>事例・課題の共有</a:t>
            </a:r>
            <a:endParaRPr lang="en-US" altLang="ja-JP" sz="1000" dirty="0" smtClean="0">
              <a:solidFill>
                <a:schemeClr val="tx1"/>
              </a:solidFill>
              <a:latin typeface="Meiryo UI" panose="020B0604030504040204" pitchFamily="50" charset="-128"/>
              <a:ea typeface="Meiryo UI" panose="020B0604030504040204" pitchFamily="50" charset="-128"/>
            </a:endParaRPr>
          </a:p>
          <a:p>
            <a:pPr algn="ctr"/>
            <a:r>
              <a:rPr lang="ja-JP" altLang="en-US" sz="1000" dirty="0" smtClean="0">
                <a:solidFill>
                  <a:schemeClr val="tx1"/>
                </a:solidFill>
                <a:latin typeface="Meiryo UI" panose="020B0604030504040204" pitchFamily="50" charset="-128"/>
                <a:ea typeface="Meiryo UI" panose="020B0604030504040204" pitchFamily="50" charset="-128"/>
              </a:rPr>
              <a:t>困難事例の相談</a:t>
            </a:r>
            <a:endParaRPr lang="ja-JP" altLang="en-US" sz="1000" dirty="0">
              <a:solidFill>
                <a:schemeClr val="tx1"/>
              </a:solidFill>
              <a:latin typeface="Meiryo UI" panose="020B0604030504040204" pitchFamily="50" charset="-128"/>
              <a:ea typeface="Meiryo UI" panose="020B0604030504040204" pitchFamily="50" charset="-128"/>
            </a:endParaRPr>
          </a:p>
        </p:txBody>
      </p:sp>
      <p:sp>
        <p:nvSpPr>
          <p:cNvPr id="63" name="正方形/長方形 62"/>
          <p:cNvSpPr/>
          <p:nvPr/>
        </p:nvSpPr>
        <p:spPr>
          <a:xfrm rot="2644576">
            <a:off x="7262047" y="6531144"/>
            <a:ext cx="1314106" cy="299440"/>
          </a:xfrm>
          <a:prstGeom prst="rect">
            <a:avLst/>
          </a:prstGeom>
          <a:noFill/>
          <a:ln w="952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000" dirty="0">
                <a:solidFill>
                  <a:schemeClr val="tx1"/>
                </a:solidFill>
                <a:latin typeface="Meiryo UI" panose="020B0604030504040204" pitchFamily="50" charset="-128"/>
                <a:ea typeface="Meiryo UI" panose="020B0604030504040204" pitchFamily="50" charset="-128"/>
              </a:rPr>
              <a:t>関係機関等への</a:t>
            </a:r>
            <a:r>
              <a:rPr lang="ja-JP" altLang="en-US" sz="1000" dirty="0" smtClean="0">
                <a:solidFill>
                  <a:schemeClr val="tx1"/>
                </a:solidFill>
                <a:latin typeface="Meiryo UI" panose="020B0604030504040204" pitchFamily="50" charset="-128"/>
                <a:ea typeface="Meiryo UI" panose="020B0604030504040204" pitchFamily="50" charset="-128"/>
              </a:rPr>
              <a:t>助言</a:t>
            </a:r>
            <a:endParaRPr lang="en-US" altLang="ja-JP" sz="1000" dirty="0" smtClean="0">
              <a:solidFill>
                <a:schemeClr val="tx1"/>
              </a:solidFill>
              <a:latin typeface="Meiryo UI" panose="020B0604030504040204" pitchFamily="50" charset="-128"/>
              <a:ea typeface="Meiryo UI" panose="020B0604030504040204" pitchFamily="50" charset="-128"/>
            </a:endParaRPr>
          </a:p>
          <a:p>
            <a:pPr algn="ctr"/>
            <a:r>
              <a:rPr lang="ja-JP" altLang="en-US" sz="1000" dirty="0" smtClean="0">
                <a:solidFill>
                  <a:schemeClr val="tx1"/>
                </a:solidFill>
                <a:latin typeface="Meiryo UI" panose="020B0604030504040204" pitchFamily="50" charset="-128"/>
                <a:ea typeface="Meiryo UI" panose="020B0604030504040204" pitchFamily="50" charset="-128"/>
              </a:rPr>
              <a:t>情報</a:t>
            </a:r>
            <a:r>
              <a:rPr lang="ja-JP" altLang="en-US" sz="1000" dirty="0">
                <a:solidFill>
                  <a:schemeClr val="tx1"/>
                </a:solidFill>
                <a:latin typeface="Meiryo UI" panose="020B0604030504040204" pitchFamily="50" charset="-128"/>
                <a:ea typeface="Meiryo UI" panose="020B0604030504040204" pitchFamily="50" charset="-128"/>
              </a:rPr>
              <a:t>の提供及び研修</a:t>
            </a:r>
          </a:p>
        </p:txBody>
      </p:sp>
      <p:sp>
        <p:nvSpPr>
          <p:cNvPr id="66" name="正方形/長方形 65"/>
          <p:cNvSpPr/>
          <p:nvPr/>
        </p:nvSpPr>
        <p:spPr>
          <a:xfrm>
            <a:off x="7787300" y="8226276"/>
            <a:ext cx="970484" cy="204813"/>
          </a:xfrm>
          <a:prstGeom prst="rect">
            <a:avLst/>
          </a:prstGeom>
          <a:noFill/>
          <a:ln w="952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000" dirty="0" smtClean="0">
                <a:solidFill>
                  <a:schemeClr val="tx1"/>
                </a:solidFill>
                <a:latin typeface="Meiryo UI" panose="020B0604030504040204" pitchFamily="50" charset="-128"/>
                <a:ea typeface="Meiryo UI" panose="020B0604030504040204" pitchFamily="50" charset="-128"/>
              </a:rPr>
              <a:t>ハローワーク等</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67" name="角丸四角形 66"/>
          <p:cNvSpPr/>
          <p:nvPr/>
        </p:nvSpPr>
        <p:spPr>
          <a:xfrm>
            <a:off x="8232817" y="8541560"/>
            <a:ext cx="1877935" cy="27282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0"/>
              </a:spcAft>
            </a:pPr>
            <a:r>
              <a:rPr lang="ja-JP" altLang="en-US" sz="1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医療的ケア児等コーディネーター</a:t>
            </a:r>
            <a:endParaRPr lang="ja-JP" altLang="ja-JP" sz="1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1" name="正方形/長方形 70"/>
          <p:cNvSpPr/>
          <p:nvPr/>
        </p:nvSpPr>
        <p:spPr>
          <a:xfrm>
            <a:off x="8824027" y="8226335"/>
            <a:ext cx="1146165" cy="154756"/>
          </a:xfrm>
          <a:prstGeom prst="rect">
            <a:avLst/>
          </a:prstGeom>
          <a:noFill/>
          <a:ln w="952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000" dirty="0" smtClean="0">
                <a:solidFill>
                  <a:schemeClr val="tx1"/>
                </a:solidFill>
                <a:latin typeface="Meiryo UI" panose="020B0604030504040204" pitchFamily="50" charset="-128"/>
                <a:ea typeface="Meiryo UI" panose="020B0604030504040204" pitchFamily="50" charset="-128"/>
              </a:rPr>
              <a:t>医療型入所施設</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53" name="正方形/長方形 52"/>
          <p:cNvSpPr/>
          <p:nvPr/>
        </p:nvSpPr>
        <p:spPr>
          <a:xfrm>
            <a:off x="177958" y="1099699"/>
            <a:ext cx="7122182" cy="514621"/>
          </a:xfrm>
          <a:prstGeom prst="rect">
            <a:avLst/>
          </a:prstGeom>
          <a:noFill/>
          <a:ln w="9525">
            <a:solidFill>
              <a:srgbClr val="0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rPr>
              <a:t>近年</a:t>
            </a:r>
            <a:r>
              <a:rPr lang="ja-JP" altLang="en-US" sz="1200" dirty="0">
                <a:solidFill>
                  <a:schemeClr val="tx1"/>
                </a:solidFill>
                <a:latin typeface="Meiryo UI" panose="020B0604030504040204" pitchFamily="50" charset="-128"/>
                <a:ea typeface="Meiryo UI" panose="020B0604030504040204" pitchFamily="50" charset="-128"/>
              </a:rPr>
              <a:t>、医療技術等の進歩に伴い、日常的に呼吸管理や経管栄養、喀痰吸引等が必要</a:t>
            </a:r>
            <a:r>
              <a:rPr lang="ja-JP" altLang="en-US" sz="1200" dirty="0" smtClean="0">
                <a:solidFill>
                  <a:schemeClr val="tx1"/>
                </a:solidFill>
                <a:latin typeface="Meiryo UI" panose="020B0604030504040204" pitchFamily="50" charset="-128"/>
                <a:ea typeface="Meiryo UI" panose="020B0604030504040204" pitchFamily="50" charset="-128"/>
              </a:rPr>
              <a:t>な「医療的ケア児」が増加。医療的</a:t>
            </a:r>
            <a:r>
              <a:rPr lang="ja-JP" altLang="en-US" sz="1200" dirty="0">
                <a:solidFill>
                  <a:schemeClr val="tx1"/>
                </a:solidFill>
                <a:latin typeface="Meiryo UI" panose="020B0604030504040204" pitchFamily="50" charset="-128"/>
                <a:ea typeface="Meiryo UI" panose="020B0604030504040204" pitchFamily="50" charset="-128"/>
              </a:rPr>
              <a:t>ケア児の心身の状況等に応じた適切な支援を受けられるようにすることが重要な課題となっている</a:t>
            </a:r>
            <a:r>
              <a:rPr lang="ja-JP" altLang="en-US" sz="1200" dirty="0" smtClean="0">
                <a:solidFill>
                  <a:schemeClr val="tx1"/>
                </a:solidFill>
                <a:latin typeface="Meiryo UI" panose="020B0604030504040204" pitchFamily="50" charset="-128"/>
                <a:ea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54" name="正方形/長方形 53"/>
          <p:cNvSpPr/>
          <p:nvPr/>
        </p:nvSpPr>
        <p:spPr>
          <a:xfrm>
            <a:off x="177959" y="1992288"/>
            <a:ext cx="7302962" cy="1162792"/>
          </a:xfrm>
          <a:prstGeom prst="rect">
            <a:avLst/>
          </a:prstGeom>
          <a:noFill/>
          <a:ln w="9525">
            <a:solidFill>
              <a:srgbClr val="0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1400"/>
              </a:lnSpc>
            </a:pPr>
            <a:r>
              <a:rPr lang="ja-JP" altLang="en-US" sz="1200" u="sng" dirty="0" smtClean="0">
                <a:solidFill>
                  <a:schemeClr val="tx1"/>
                </a:solidFill>
                <a:latin typeface="Meiryo UI" panose="020B0604030504040204" pitchFamily="50" charset="-128"/>
                <a:ea typeface="Meiryo UI" panose="020B0604030504040204" pitchFamily="50" charset="-128"/>
              </a:rPr>
              <a:t>≪「</a:t>
            </a:r>
            <a:r>
              <a:rPr lang="ja-JP" altLang="en-US" sz="1200" u="sng" dirty="0">
                <a:solidFill>
                  <a:schemeClr val="tx1"/>
                </a:solidFill>
                <a:latin typeface="Meiryo UI" panose="020B0604030504040204" pitchFamily="50" charset="-128"/>
                <a:ea typeface="Meiryo UI" panose="020B0604030504040204" pitchFamily="50" charset="-128"/>
              </a:rPr>
              <a:t>医療的ケア児及びその家族に対する支援に関する法律」（令和３年９月</a:t>
            </a:r>
            <a:r>
              <a:rPr lang="ja-JP" altLang="en-US" sz="1200" u="sng" dirty="0" smtClean="0">
                <a:solidFill>
                  <a:schemeClr val="tx1"/>
                </a:solidFill>
                <a:latin typeface="Meiryo UI" panose="020B0604030504040204" pitchFamily="50" charset="-128"/>
                <a:ea typeface="Meiryo UI" panose="020B0604030504040204" pitchFamily="50" charset="-128"/>
              </a:rPr>
              <a:t>施行）≫</a:t>
            </a:r>
            <a:endParaRPr lang="en-US" altLang="ja-JP" sz="1200" u="sng" dirty="0" smtClean="0">
              <a:solidFill>
                <a:schemeClr val="tx1"/>
              </a:solidFill>
              <a:latin typeface="Meiryo UI" panose="020B0604030504040204" pitchFamily="50" charset="-128"/>
              <a:ea typeface="Meiryo UI" panose="020B0604030504040204" pitchFamily="50" charset="-128"/>
            </a:endParaRPr>
          </a:p>
          <a:p>
            <a:pPr>
              <a:lnSpc>
                <a:spcPts val="1400"/>
              </a:lnSpc>
            </a:pP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目的</a:t>
            </a: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医療的</a:t>
            </a:r>
            <a:r>
              <a:rPr lang="ja-JP" altLang="en-US" sz="1200" dirty="0">
                <a:solidFill>
                  <a:schemeClr val="tx1"/>
                </a:solidFill>
                <a:latin typeface="Meiryo UI" panose="020B0604030504040204" pitchFamily="50" charset="-128"/>
                <a:ea typeface="Meiryo UI" panose="020B0604030504040204" pitchFamily="50" charset="-128"/>
              </a:rPr>
              <a:t>ケア児の健やかな成長を図るとともに、その家族の離職の防止に資し、もって安心して子どもを生み、育てることができる社会の実現に寄与</a:t>
            </a:r>
            <a:r>
              <a:rPr lang="ja-JP" altLang="en-US" sz="1200" dirty="0" smtClean="0">
                <a:solidFill>
                  <a:schemeClr val="tx1"/>
                </a:solidFill>
                <a:latin typeface="Meiryo UI" panose="020B0604030504040204" pitchFamily="50" charset="-128"/>
                <a:ea typeface="Meiryo UI" panose="020B0604030504040204" pitchFamily="50" charset="-128"/>
              </a:rPr>
              <a:t>する</a:t>
            </a:r>
            <a:r>
              <a:rPr lang="ja-JP" altLang="en-US" sz="1200" dirty="0">
                <a:solidFill>
                  <a:schemeClr val="tx1"/>
                </a:solidFill>
                <a:latin typeface="Meiryo UI" panose="020B0604030504040204" pitchFamily="50" charset="-128"/>
                <a:ea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基本理念</a:t>
            </a:r>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医療的ケア児の日常生活・社会生活を社会全体で支援、個々の医療的ケア児の状況に応じ切れ目なく行われる支援等。</a:t>
            </a:r>
            <a:endParaRPr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rPr>
              <a:t>➡国、地方公共団体等の責務が定められ、都道府県知事は医療的ケア児支援センターを設置することができるとされた。</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3" name="下矢印 2"/>
          <p:cNvSpPr/>
          <p:nvPr/>
        </p:nvSpPr>
        <p:spPr>
          <a:xfrm>
            <a:off x="3083848" y="1703137"/>
            <a:ext cx="689276" cy="2138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a:off x="6825041" y="3704869"/>
            <a:ext cx="2209179" cy="330364"/>
          </a:xfrm>
          <a:prstGeom prst="rect">
            <a:avLst/>
          </a:prstGeom>
          <a:noFill/>
          <a:ln w="952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smtClean="0">
                <a:solidFill>
                  <a:srgbClr val="000000"/>
                </a:solidFill>
                <a:latin typeface="+mj-ea"/>
                <a:ea typeface="+mj-ea"/>
              </a:rPr>
              <a:t>（　）令和５年度当初予算案（千円）</a:t>
            </a:r>
            <a:endParaRPr lang="ja-JP" altLang="en-US" sz="1100" dirty="0">
              <a:solidFill>
                <a:srgbClr val="000000"/>
              </a:solidFill>
              <a:latin typeface="+mj-ea"/>
              <a:ea typeface="+mj-ea"/>
            </a:endParaRPr>
          </a:p>
        </p:txBody>
      </p:sp>
      <p:sp>
        <p:nvSpPr>
          <p:cNvPr id="56" name="正方形/長方形 55"/>
          <p:cNvSpPr/>
          <p:nvPr/>
        </p:nvSpPr>
        <p:spPr>
          <a:xfrm>
            <a:off x="74129" y="5884083"/>
            <a:ext cx="4971093" cy="1055627"/>
          </a:xfrm>
          <a:prstGeom prst="rect">
            <a:avLst/>
          </a:prstGeom>
          <a:noFill/>
          <a:ln w="9525">
            <a:solidFill>
              <a:srgbClr val="0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1400"/>
              </a:lnSpc>
            </a:pPr>
            <a:r>
              <a:rPr lang="ja-JP" altLang="en-US" sz="1200" u="sng" dirty="0" smtClean="0">
                <a:solidFill>
                  <a:schemeClr val="tx1"/>
                </a:solidFill>
                <a:latin typeface="Meiryo UI" panose="020B0604030504040204" pitchFamily="50" charset="-128"/>
                <a:ea typeface="Meiryo UI" panose="020B0604030504040204" pitchFamily="50" charset="-128"/>
              </a:rPr>
              <a:t>≪医療的</a:t>
            </a:r>
            <a:r>
              <a:rPr lang="ja-JP" altLang="en-US" sz="1200" u="sng" dirty="0">
                <a:solidFill>
                  <a:schemeClr val="tx1"/>
                </a:solidFill>
                <a:latin typeface="Meiryo UI" panose="020B0604030504040204" pitchFamily="50" charset="-128"/>
                <a:ea typeface="Meiryo UI" panose="020B0604030504040204" pitchFamily="50" charset="-128"/>
              </a:rPr>
              <a:t>ケア児支援センターの</a:t>
            </a:r>
            <a:r>
              <a:rPr lang="ja-JP" altLang="en-US" sz="1200" u="sng" dirty="0" smtClean="0">
                <a:solidFill>
                  <a:schemeClr val="tx1"/>
                </a:solidFill>
                <a:latin typeface="Meiryo UI" panose="020B0604030504040204" pitchFamily="50" charset="-128"/>
                <a:ea typeface="Meiryo UI" panose="020B0604030504040204" pitchFamily="50" charset="-128"/>
              </a:rPr>
              <a:t>設置</a:t>
            </a:r>
            <a:r>
              <a:rPr lang="en-US" altLang="ja-JP" sz="1200" u="sng" dirty="0" smtClean="0">
                <a:solidFill>
                  <a:schemeClr val="tx1"/>
                </a:solidFill>
                <a:latin typeface="Meiryo UI" panose="020B0604030504040204" pitchFamily="50" charset="-128"/>
                <a:ea typeface="Meiryo UI" panose="020B0604030504040204" pitchFamily="50" charset="-128"/>
              </a:rPr>
              <a:t>(</a:t>
            </a:r>
            <a:r>
              <a:rPr lang="ja-JP" altLang="en-US" sz="1200" u="sng" dirty="0">
                <a:solidFill>
                  <a:schemeClr val="tx1"/>
                </a:solidFill>
                <a:latin typeface="Meiryo UI" panose="020B0604030504040204" pitchFamily="50" charset="-128"/>
                <a:ea typeface="Meiryo UI" panose="020B0604030504040204" pitchFamily="50" charset="-128"/>
              </a:rPr>
              <a:t>令和５年４月の</a:t>
            </a:r>
            <a:r>
              <a:rPr lang="ja-JP" altLang="en-US" sz="1200" u="sng" dirty="0" smtClean="0">
                <a:solidFill>
                  <a:schemeClr val="tx1"/>
                </a:solidFill>
                <a:latin typeface="Meiryo UI" panose="020B0604030504040204" pitchFamily="50" charset="-128"/>
                <a:ea typeface="Meiryo UI" panose="020B0604030504040204" pitchFamily="50" charset="-128"/>
              </a:rPr>
              <a:t>開設に向け調整中）≫</a:t>
            </a:r>
            <a:endParaRPr lang="ja-JP" altLang="en-US" sz="1200" strike="sngStrike" dirty="0">
              <a:solidFill>
                <a:schemeClr val="tx1"/>
              </a:solidFill>
              <a:latin typeface="Meiryo UI" panose="020B0604030504040204" pitchFamily="50" charset="-128"/>
              <a:ea typeface="Meiryo UI" panose="020B0604030504040204" pitchFamily="50" charset="-128"/>
            </a:endParaRPr>
          </a:p>
          <a:p>
            <a:pPr>
              <a:lnSpc>
                <a:spcPts val="1400"/>
              </a:lnSpc>
            </a:pPr>
            <a:r>
              <a:rPr lang="ja-JP" altLang="en-US" sz="1200" dirty="0">
                <a:solidFill>
                  <a:schemeClr val="tx1"/>
                </a:solidFill>
                <a:latin typeface="Meiryo UI" panose="020B0604030504040204" pitchFamily="50" charset="-128"/>
                <a:ea typeface="Meiryo UI" panose="020B0604030504040204" pitchFamily="50" charset="-128"/>
              </a:rPr>
              <a:t>・医療・保健・福祉・教育・労働等、</a:t>
            </a:r>
            <a:r>
              <a:rPr lang="ja-JP" altLang="en-US" sz="1200" dirty="0" smtClean="0">
                <a:solidFill>
                  <a:schemeClr val="tx1"/>
                </a:solidFill>
                <a:latin typeface="Meiryo UI" panose="020B0604030504040204" pitchFamily="50" charset="-128"/>
                <a:ea typeface="Meiryo UI" panose="020B0604030504040204" pitchFamily="50" charset="-128"/>
              </a:rPr>
              <a:t>多方面にわたる相談の総合的な窓口</a:t>
            </a:r>
            <a:endParaRPr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医療的ケアが必要な子どもとその家族への情報提供、相談</a:t>
            </a:r>
            <a:r>
              <a:rPr lang="ja-JP" altLang="en-US" sz="1200" dirty="0" smtClean="0">
                <a:solidFill>
                  <a:schemeClr val="tx1"/>
                </a:solidFill>
                <a:latin typeface="Meiryo UI" panose="020B0604030504040204" pitchFamily="50" charset="-128"/>
                <a:ea typeface="Meiryo UI" panose="020B0604030504040204" pitchFamily="50" charset="-128"/>
              </a:rPr>
              <a:t>援助</a:t>
            </a:r>
            <a:endParaRPr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rPr>
              <a:t>・関係</a:t>
            </a:r>
            <a:r>
              <a:rPr lang="ja-JP" altLang="en-US" sz="1200" dirty="0">
                <a:solidFill>
                  <a:schemeClr val="tx1"/>
                </a:solidFill>
                <a:latin typeface="Meiryo UI" panose="020B0604030504040204" pitchFamily="50" charset="-128"/>
                <a:ea typeface="Meiryo UI" panose="020B0604030504040204" pitchFamily="50" charset="-128"/>
              </a:rPr>
              <a:t>機関（医療・保健・福祉・教育・労働</a:t>
            </a:r>
            <a:r>
              <a:rPr lang="ja-JP" altLang="en-US" sz="1200">
                <a:solidFill>
                  <a:schemeClr val="tx1"/>
                </a:solidFill>
                <a:latin typeface="Meiryo UI" panose="020B0604030504040204" pitchFamily="50" charset="-128"/>
                <a:ea typeface="Meiryo UI" panose="020B0604030504040204" pitchFamily="50" charset="-128"/>
              </a:rPr>
              <a:t>等</a:t>
            </a:r>
            <a:r>
              <a:rPr lang="ja-JP" altLang="en-US" sz="1200" smtClean="0">
                <a:solidFill>
                  <a:schemeClr val="tx1"/>
                </a:solidFill>
                <a:latin typeface="Meiryo UI" panose="020B0604030504040204" pitchFamily="50" charset="-128"/>
                <a:ea typeface="Meiryo UI" panose="020B0604030504040204" pitchFamily="50" charset="-128"/>
              </a:rPr>
              <a:t>）との</a:t>
            </a:r>
            <a:r>
              <a:rPr lang="ja-JP" altLang="en-US" sz="1200" dirty="0">
                <a:solidFill>
                  <a:schemeClr val="tx1"/>
                </a:solidFill>
                <a:latin typeface="Meiryo UI" panose="020B0604030504040204" pitchFamily="50" charset="-128"/>
                <a:ea typeface="Meiryo UI" panose="020B0604030504040204" pitchFamily="50" charset="-128"/>
              </a:rPr>
              <a:t>連携・調整</a:t>
            </a:r>
            <a:endParaRPr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r>
              <a:rPr lang="ja-JP" altLang="en-US" sz="1200" dirty="0">
                <a:solidFill>
                  <a:schemeClr val="tx1"/>
                </a:solidFill>
                <a:latin typeface="Meiryo UI" panose="020B0604030504040204" pitchFamily="50" charset="-128"/>
                <a:ea typeface="Meiryo UI" panose="020B0604030504040204" pitchFamily="50" charset="-128"/>
              </a:rPr>
              <a:t>・困難事例や課題、好事例の収集と情報</a:t>
            </a:r>
            <a:r>
              <a:rPr lang="ja-JP" altLang="en-US" sz="1200" dirty="0" smtClean="0">
                <a:solidFill>
                  <a:schemeClr val="tx1"/>
                </a:solidFill>
                <a:latin typeface="Meiryo UI" panose="020B0604030504040204" pitchFamily="50" charset="-128"/>
                <a:ea typeface="Meiryo UI" panose="020B0604030504040204" pitchFamily="50" charset="-128"/>
              </a:rPr>
              <a:t>提供等の機能を担う</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57" name="正方形/長方形 56"/>
          <p:cNvSpPr/>
          <p:nvPr/>
        </p:nvSpPr>
        <p:spPr>
          <a:xfrm>
            <a:off x="7797186" y="3336941"/>
            <a:ext cx="4730022" cy="355999"/>
          </a:xfrm>
          <a:prstGeom prst="rect">
            <a:avLst/>
          </a:prstGeom>
          <a:noFill/>
          <a:ln w="9525">
            <a:solidFill>
              <a:srgbClr val="0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1400"/>
              </a:lnSpc>
            </a:pPr>
            <a:r>
              <a:rPr lang="ja-JP" altLang="en-US" sz="1000" dirty="0" smtClean="0">
                <a:solidFill>
                  <a:schemeClr val="tx1"/>
                </a:solidFill>
                <a:latin typeface="Meiryo UI" panose="020B0604030504040204" pitchFamily="50" charset="-128"/>
                <a:ea typeface="Meiryo UI" panose="020B0604030504040204" pitchFamily="50" charset="-128"/>
              </a:rPr>
              <a:t>大阪府における医療的ケア児数　</a:t>
            </a:r>
            <a:r>
              <a:rPr lang="en-US" altLang="ja-JP" sz="1000" dirty="0" smtClean="0">
                <a:solidFill>
                  <a:schemeClr val="tx1"/>
                </a:solidFill>
                <a:latin typeface="Meiryo UI" panose="020B0604030504040204" pitchFamily="50" charset="-128"/>
                <a:ea typeface="Meiryo UI" panose="020B0604030504040204" pitchFamily="50" charset="-128"/>
              </a:rPr>
              <a:t>1,757</a:t>
            </a:r>
            <a:r>
              <a:rPr lang="ja-JP" altLang="en-US" sz="1000" dirty="0" smtClean="0">
                <a:solidFill>
                  <a:schemeClr val="tx1"/>
                </a:solidFill>
                <a:latin typeface="Meiryo UI" panose="020B0604030504040204" pitchFamily="50" charset="-128"/>
                <a:ea typeface="Meiryo UI" panose="020B0604030504040204" pitchFamily="50" charset="-128"/>
              </a:rPr>
              <a:t>人（令和２年度実態把握調査結果推計値）</a:t>
            </a:r>
            <a:endParaRPr lang="ja-JP" altLang="en-US" sz="1000" dirty="0">
              <a:solidFill>
                <a:schemeClr val="tx1"/>
              </a:solidFill>
              <a:latin typeface="Meiryo UI" panose="020B0604030504040204" pitchFamily="50" charset="-128"/>
              <a:ea typeface="Meiryo UI" panose="020B0604030504040204" pitchFamily="50" charset="-128"/>
            </a:endParaRPr>
          </a:p>
        </p:txBody>
      </p:sp>
      <p:sp>
        <p:nvSpPr>
          <p:cNvPr id="65" name="正方形/長方形 64"/>
          <p:cNvSpPr/>
          <p:nvPr/>
        </p:nvSpPr>
        <p:spPr>
          <a:xfrm>
            <a:off x="11026597" y="801413"/>
            <a:ext cx="722547" cy="258957"/>
          </a:xfrm>
          <a:prstGeom prst="rect">
            <a:avLst/>
          </a:prstGeom>
          <a:noFill/>
          <a:ln w="9525">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1400"/>
              </a:lnSpc>
            </a:pPr>
            <a:r>
              <a:rPr lang="ja-JP" altLang="en-US" sz="1000" dirty="0" smtClean="0">
                <a:solidFill>
                  <a:schemeClr val="tx1"/>
                </a:solidFill>
                <a:latin typeface="Meiryo UI" panose="020B0604030504040204" pitchFamily="50" charset="-128"/>
                <a:ea typeface="Meiryo UI" panose="020B0604030504040204" pitchFamily="50" charset="-128"/>
              </a:rPr>
              <a:t>（全国）</a:t>
            </a:r>
            <a:endParaRPr lang="ja-JP" altLang="en-US" sz="1000" dirty="0">
              <a:solidFill>
                <a:schemeClr val="tx1"/>
              </a:solidFill>
              <a:latin typeface="Meiryo UI" panose="020B0604030504040204" pitchFamily="50" charset="-128"/>
              <a:ea typeface="Meiryo UI" panose="020B0604030504040204" pitchFamily="50" charset="-128"/>
            </a:endParaRPr>
          </a:p>
        </p:txBody>
      </p:sp>
      <p:sp>
        <p:nvSpPr>
          <p:cNvPr id="68" name="正方形/長方形 67"/>
          <p:cNvSpPr/>
          <p:nvPr/>
        </p:nvSpPr>
        <p:spPr>
          <a:xfrm>
            <a:off x="7745920" y="2923081"/>
            <a:ext cx="5735227" cy="355999"/>
          </a:xfrm>
          <a:prstGeom prst="rect">
            <a:avLst/>
          </a:prstGeom>
          <a:noFill/>
          <a:ln w="9525">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1400"/>
              </a:lnSpc>
            </a:pPr>
            <a:r>
              <a:rPr lang="ja-JP" altLang="en-US" sz="900" dirty="0" smtClean="0">
                <a:solidFill>
                  <a:schemeClr val="tx1"/>
                </a:solidFill>
                <a:latin typeface="Meiryo UI" panose="020B0604030504040204" pitchFamily="50" charset="-128"/>
                <a:ea typeface="Meiryo UI" panose="020B0604030504040204" pitchFamily="50" charset="-128"/>
              </a:rPr>
              <a:t>（出典）厚生労働省ホームページ　</a:t>
            </a:r>
            <a:endParaRPr lang="en-US" altLang="ja-JP" sz="900" dirty="0" smtClean="0">
              <a:solidFill>
                <a:schemeClr val="tx1"/>
              </a:solidFill>
              <a:latin typeface="Meiryo UI" panose="020B0604030504040204" pitchFamily="50" charset="-128"/>
              <a:ea typeface="Meiryo UI" panose="020B0604030504040204" pitchFamily="50" charset="-128"/>
            </a:endParaRPr>
          </a:p>
          <a:p>
            <a:pPr>
              <a:lnSpc>
                <a:spcPts val="1400"/>
              </a:lnSpc>
            </a:pPr>
            <a:r>
              <a:rPr lang="ja-JP" altLang="en-US" sz="900" dirty="0" smtClean="0">
                <a:solidFill>
                  <a:schemeClr val="tx1"/>
                </a:solidFill>
                <a:latin typeface="Meiryo UI" panose="020B0604030504040204" pitchFamily="50" charset="-128"/>
                <a:ea typeface="Meiryo UI" panose="020B0604030504040204" pitchFamily="50" charset="-128"/>
              </a:rPr>
              <a:t>医療的</a:t>
            </a:r>
            <a:r>
              <a:rPr lang="ja-JP" altLang="en-US" sz="900" dirty="0">
                <a:solidFill>
                  <a:schemeClr val="tx1"/>
                </a:solidFill>
                <a:latin typeface="Meiryo UI" panose="020B0604030504040204" pitchFamily="50" charset="-128"/>
                <a:ea typeface="Meiryo UI" panose="020B0604030504040204" pitchFamily="50" charset="-128"/>
              </a:rPr>
              <a:t>ケア児等とその家族に対する支援</a:t>
            </a:r>
            <a:r>
              <a:rPr lang="ja-JP" altLang="en-US" sz="900" dirty="0" smtClean="0">
                <a:solidFill>
                  <a:schemeClr val="tx1"/>
                </a:solidFill>
                <a:latin typeface="Meiryo UI" panose="020B0604030504040204" pitchFamily="50" charset="-128"/>
                <a:ea typeface="Meiryo UI" panose="020B0604030504040204" pitchFamily="50" charset="-128"/>
              </a:rPr>
              <a:t>施策　「</a:t>
            </a:r>
            <a:r>
              <a:rPr lang="en-US" altLang="ja-JP" sz="900" dirty="0" smtClean="0">
                <a:solidFill>
                  <a:schemeClr val="tx1"/>
                </a:solidFill>
                <a:latin typeface="Meiryo UI" panose="020B0604030504040204" pitchFamily="50" charset="-128"/>
                <a:ea typeface="Meiryo UI" panose="020B0604030504040204" pitchFamily="50" charset="-128"/>
              </a:rPr>
              <a:t>1 </a:t>
            </a:r>
            <a:r>
              <a:rPr lang="ja-JP" altLang="en-US" sz="900" dirty="0">
                <a:solidFill>
                  <a:schemeClr val="tx1"/>
                </a:solidFill>
                <a:latin typeface="Meiryo UI" panose="020B0604030504040204" pitchFamily="50" charset="-128"/>
                <a:ea typeface="Meiryo UI" panose="020B0604030504040204" pitchFamily="50" charset="-128"/>
              </a:rPr>
              <a:t>医療的ケア児に</a:t>
            </a:r>
            <a:r>
              <a:rPr lang="ja-JP" altLang="en-US" sz="900" dirty="0" smtClean="0">
                <a:solidFill>
                  <a:schemeClr val="tx1"/>
                </a:solidFill>
                <a:latin typeface="Meiryo UI" panose="020B0604030504040204" pitchFamily="50" charset="-128"/>
                <a:ea typeface="Meiryo UI" panose="020B0604030504040204" pitchFamily="50" charset="-128"/>
              </a:rPr>
              <a:t>ついて」より抜粋</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70" name="正方形/長方形 69"/>
          <p:cNvSpPr/>
          <p:nvPr/>
        </p:nvSpPr>
        <p:spPr>
          <a:xfrm>
            <a:off x="7951356" y="5471493"/>
            <a:ext cx="2756804" cy="355999"/>
          </a:xfrm>
          <a:prstGeom prst="rect">
            <a:avLst/>
          </a:prstGeom>
          <a:noFill/>
          <a:ln w="9525">
            <a:solidFill>
              <a:srgbClr val="0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rgbClr val="000000"/>
                </a:solidFill>
                <a:latin typeface="+mj-ea"/>
              </a:rPr>
              <a:t>令和５年度当初</a:t>
            </a:r>
            <a:r>
              <a:rPr lang="ja-JP" altLang="en-US" sz="1200" dirty="0" smtClean="0">
                <a:solidFill>
                  <a:srgbClr val="000000"/>
                </a:solidFill>
                <a:latin typeface="+mj-ea"/>
              </a:rPr>
              <a:t>予算案</a:t>
            </a:r>
            <a:r>
              <a:rPr lang="ja-JP" altLang="en-US" sz="1200" dirty="0">
                <a:solidFill>
                  <a:srgbClr val="000000"/>
                </a:solidFill>
                <a:latin typeface="+mj-ea"/>
              </a:rPr>
              <a:t>　</a:t>
            </a:r>
            <a:r>
              <a:rPr lang="en-US" altLang="ja-JP" sz="1200" dirty="0" smtClean="0">
                <a:solidFill>
                  <a:srgbClr val="000000"/>
                </a:solidFill>
                <a:latin typeface="+mj-ea"/>
              </a:rPr>
              <a:t>10,095</a:t>
            </a:r>
            <a:r>
              <a:rPr lang="ja-JP" altLang="en-US" sz="1200" dirty="0" smtClean="0">
                <a:solidFill>
                  <a:srgbClr val="000000"/>
                </a:solidFill>
                <a:latin typeface="+mj-ea"/>
              </a:rPr>
              <a:t>千円</a:t>
            </a:r>
            <a:endParaRPr lang="ja-JP" altLang="en-US" sz="1200" dirty="0">
              <a:solidFill>
                <a:srgbClr val="000000"/>
              </a:solidFill>
              <a:latin typeface="+mj-ea"/>
            </a:endParaRPr>
          </a:p>
        </p:txBody>
      </p:sp>
      <p:pic>
        <p:nvPicPr>
          <p:cNvPr id="73" name="図 72"/>
          <p:cNvPicPr>
            <a:picLocks noChangeAspect="1"/>
          </p:cNvPicPr>
          <p:nvPr/>
        </p:nvPicPr>
        <p:blipFill>
          <a:blip r:embed="rId10"/>
          <a:stretch>
            <a:fillRect/>
          </a:stretch>
        </p:blipFill>
        <p:spPr>
          <a:xfrm>
            <a:off x="8103573" y="9018737"/>
            <a:ext cx="654211" cy="612000"/>
          </a:xfrm>
          <a:prstGeom prst="rect">
            <a:avLst/>
          </a:prstGeom>
        </p:spPr>
      </p:pic>
      <p:sp>
        <p:nvSpPr>
          <p:cNvPr id="95" name="楕円 94"/>
          <p:cNvSpPr/>
          <p:nvPr/>
        </p:nvSpPr>
        <p:spPr>
          <a:xfrm>
            <a:off x="7070419" y="8401869"/>
            <a:ext cx="1111181" cy="489410"/>
          </a:xfrm>
          <a:prstGeom prst="ellipse">
            <a:avLst/>
          </a:prstGeom>
          <a:solidFill>
            <a:srgbClr val="92D050"/>
          </a:solidFill>
          <a:ln>
            <a:noFill/>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algn="ctr"/>
            <a:r>
              <a:rPr lang="ja-JP" altLang="en-US" sz="1000" dirty="0">
                <a:latin typeface="Meiryo UI" panose="020B0604030504040204" pitchFamily="50" charset="-128"/>
                <a:ea typeface="Meiryo UI" panose="020B0604030504040204" pitchFamily="50" charset="-128"/>
              </a:rPr>
              <a:t>保健所圏域</a:t>
            </a:r>
            <a:endParaRPr lang="en-US" altLang="ja-JP" sz="1000" dirty="0">
              <a:latin typeface="Meiryo UI" panose="020B0604030504040204" pitchFamily="50" charset="-128"/>
              <a:ea typeface="Meiryo UI" panose="020B0604030504040204" pitchFamily="50" charset="-128"/>
            </a:endParaRPr>
          </a:p>
          <a:p>
            <a:pPr algn="ctr"/>
            <a:r>
              <a:rPr lang="ja-JP" altLang="en-US" sz="1000" dirty="0">
                <a:latin typeface="Meiryo UI" panose="020B0604030504040204" pitchFamily="50" charset="-128"/>
                <a:ea typeface="Meiryo UI" panose="020B0604030504040204" pitchFamily="50" charset="-128"/>
              </a:rPr>
              <a:t>協議の場</a:t>
            </a:r>
            <a:endParaRPr lang="zh-TW" altLang="en-US" sz="1000" dirty="0">
              <a:latin typeface="Meiryo UI" panose="020B0604030504040204" pitchFamily="50" charset="-128"/>
              <a:ea typeface="Meiryo UI" panose="020B0604030504040204" pitchFamily="50" charset="-128"/>
            </a:endParaRPr>
          </a:p>
        </p:txBody>
      </p:sp>
      <p:pic>
        <p:nvPicPr>
          <p:cNvPr id="75" name="図 74"/>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9225825" y="9087858"/>
            <a:ext cx="881119" cy="504000"/>
          </a:xfrm>
          <a:prstGeom prst="rect">
            <a:avLst/>
          </a:prstGeom>
        </p:spPr>
      </p:pic>
      <p:pic>
        <p:nvPicPr>
          <p:cNvPr id="76" name="図 75"/>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0863684" y="9013764"/>
            <a:ext cx="681656" cy="576000"/>
          </a:xfrm>
          <a:prstGeom prst="rect">
            <a:avLst/>
          </a:prstGeom>
        </p:spPr>
      </p:pic>
      <p:pic>
        <p:nvPicPr>
          <p:cNvPr id="77" name="図 7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824474" y="8338087"/>
            <a:ext cx="612000" cy="612000"/>
          </a:xfrm>
          <a:prstGeom prst="rect">
            <a:avLst/>
          </a:prstGeom>
        </p:spPr>
      </p:pic>
      <p:pic>
        <p:nvPicPr>
          <p:cNvPr id="80" name="図 79"/>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889391" y="7553402"/>
            <a:ext cx="779486" cy="684000"/>
          </a:xfrm>
          <a:prstGeom prst="rect">
            <a:avLst/>
          </a:prstGeom>
        </p:spPr>
      </p:pic>
      <p:pic>
        <p:nvPicPr>
          <p:cNvPr id="81" name="図 80"/>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316248" y="8220566"/>
            <a:ext cx="720000" cy="720000"/>
          </a:xfrm>
          <a:prstGeom prst="rect">
            <a:avLst/>
          </a:prstGeom>
        </p:spPr>
      </p:pic>
      <p:sp>
        <p:nvSpPr>
          <p:cNvPr id="64" name="Text Box 168"/>
          <p:cNvSpPr txBox="1">
            <a:spLocks noChangeArrowheads="1"/>
          </p:cNvSpPr>
          <p:nvPr/>
        </p:nvSpPr>
        <p:spPr bwMode="auto">
          <a:xfrm>
            <a:off x="11442138" y="182033"/>
            <a:ext cx="1139461" cy="355064"/>
          </a:xfrm>
          <a:prstGeom prst="rect">
            <a:avLst/>
          </a:prstGeom>
          <a:solidFill>
            <a:srgbClr val="FFFFFF"/>
          </a:solidFill>
          <a:ln w="6350">
            <a:solidFill>
              <a:srgbClr val="000000"/>
            </a:solidFill>
            <a:miter lim="800000"/>
            <a:headEnd/>
            <a:tailEnd/>
          </a:ln>
        </p:spPr>
        <p:txBody>
          <a:bodyPr vert="horz" wrap="square" lIns="74295" tIns="8890" rIns="74295" bIns="8890" numCol="1" anchor="ctr" anchorCtr="0" compatLnSpc="1">
            <a:prstTxWarp prst="textNoShape">
              <a:avLst/>
            </a:prstTxWarp>
          </a:bodyPr>
          <a:lstStyle/>
          <a:p>
            <a:pPr algn="ctr" eaLnBrk="0" fontAlgn="base" hangingPunct="0">
              <a:spcBef>
                <a:spcPct val="0"/>
              </a:spcBef>
              <a:spcAft>
                <a:spcPct val="0"/>
              </a:spcAft>
            </a:pPr>
            <a:r>
              <a:rPr kumimoji="0" lang="ja-JP" altLang="en-US" sz="1600" dirty="0" smtClean="0">
                <a:latin typeface="Meiryo UI" panose="020B0604030504040204" pitchFamily="50" charset="-128"/>
                <a:ea typeface="Meiryo UI" panose="020B0604030504040204" pitchFamily="50" charset="-128"/>
              </a:rPr>
              <a:t>資料</a:t>
            </a:r>
            <a:r>
              <a:rPr kumimoji="0" lang="ja-JP" altLang="en-US" sz="1600" dirty="0" smtClean="0">
                <a:latin typeface="Meiryo UI" panose="020B0604030504040204" pitchFamily="50" charset="-128"/>
                <a:ea typeface="Meiryo UI" panose="020B0604030504040204" pitchFamily="50" charset="-128"/>
              </a:rPr>
              <a:t>１</a:t>
            </a:r>
            <a:r>
              <a:rPr kumimoji="0" lang="ja-JP" altLang="en-US" sz="1600" dirty="0">
                <a:latin typeface="Meiryo UI" panose="020B0604030504040204" pitchFamily="50" charset="-128"/>
                <a:ea typeface="Meiryo UI" panose="020B0604030504040204" pitchFamily="50" charset="-128"/>
              </a:rPr>
              <a:t>　</a:t>
            </a:r>
            <a:endParaRPr kumimoji="0" lang="ja-JP"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98786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4092</TotalTime>
  <Words>699</Words>
  <Application>Microsoft Office PowerPoint</Application>
  <PresentationFormat>A3 297x420 mm</PresentationFormat>
  <Paragraphs>66</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HG丸ｺﾞｼｯｸM-PRO</vt:lpstr>
      <vt:lpstr>Meiryo UI</vt:lpstr>
      <vt:lpstr>ＭＳ Ｐゴシック</vt:lpstr>
      <vt:lpstr>ＭＳ ゴシック</vt:lpstr>
      <vt:lpstr>ＭＳ 明朝</vt:lpstr>
      <vt:lpstr>Arial</vt:lpstr>
      <vt:lpstr>Calibri</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吉崎　啓司</cp:lastModifiedBy>
  <cp:revision>949</cp:revision>
  <cp:lastPrinted>2023-01-26T04:34:21Z</cp:lastPrinted>
  <dcterms:created xsi:type="dcterms:W3CDTF">2015-05-19T01:13:24Z</dcterms:created>
  <dcterms:modified xsi:type="dcterms:W3CDTF">2023-03-23T01:06:07Z</dcterms:modified>
</cp:coreProperties>
</file>