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8233" autoAdjust="0"/>
  </p:normalViewPr>
  <p:slideViewPr>
    <p:cSldViewPr>
      <p:cViewPr>
        <p:scale>
          <a:sx n="75" d="100"/>
          <a:sy n="75" d="100"/>
        </p:scale>
        <p:origin x="888" y="-124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49575" cy="496888"/>
          </a:xfrm>
          <a:prstGeom prst="rect">
            <a:avLst/>
          </a:prstGeom>
        </p:spPr>
        <p:txBody>
          <a:bodyPr vert="horz" lIns="91401" tIns="45700" rIns="91401" bIns="457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5" y="0"/>
            <a:ext cx="2949575" cy="496888"/>
          </a:xfrm>
          <a:prstGeom prst="rect">
            <a:avLst/>
          </a:prstGeom>
        </p:spPr>
        <p:txBody>
          <a:bodyPr vert="horz" lIns="91401" tIns="45700" rIns="91401" bIns="45700" rtlCol="0"/>
          <a:lstStyle>
            <a:lvl1pPr algn="r">
              <a:defRPr sz="1200"/>
            </a:lvl1pPr>
          </a:lstStyle>
          <a:p>
            <a:fld id="{FF0A59C6-B442-41CC-80B7-5724F885AF1A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1" tIns="45700" rIns="91401" bIns="4570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5" y="4721225"/>
            <a:ext cx="5445125" cy="4471988"/>
          </a:xfrm>
          <a:prstGeom prst="rect">
            <a:avLst/>
          </a:prstGeom>
        </p:spPr>
        <p:txBody>
          <a:bodyPr vert="horz" lIns="91401" tIns="45700" rIns="91401" bIns="4570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40863"/>
            <a:ext cx="2949575" cy="496887"/>
          </a:xfrm>
          <a:prstGeom prst="rect">
            <a:avLst/>
          </a:prstGeom>
        </p:spPr>
        <p:txBody>
          <a:bodyPr vert="horz" lIns="91401" tIns="45700" rIns="91401" bIns="457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5" y="9440863"/>
            <a:ext cx="2949575" cy="496887"/>
          </a:xfrm>
          <a:prstGeom prst="rect">
            <a:avLst/>
          </a:prstGeom>
        </p:spPr>
        <p:txBody>
          <a:bodyPr vert="horz" lIns="91401" tIns="45700" rIns="91401" bIns="45700" rtlCol="0" anchor="b"/>
          <a:lstStyle>
            <a:lvl1pPr algn="r">
              <a:defRPr sz="1200"/>
            </a:lvl1pPr>
          </a:lstStyle>
          <a:p>
            <a:fld id="{57D89DD6-053F-404B-9DE1-7136D7918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510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89DD6-053F-404B-9DE1-7136D791853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992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62AC-810B-400C-AA78-86FAA26D33BA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CC226-D6DF-4B03-AC87-D9C5825ABB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19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62AC-810B-400C-AA78-86FAA26D33BA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CC226-D6DF-4B03-AC87-D9C5825ABB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47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62AC-810B-400C-AA78-86FAA26D33BA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CC226-D6DF-4B03-AC87-D9C5825ABB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3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62AC-810B-400C-AA78-86FAA26D33BA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CC226-D6DF-4B03-AC87-D9C5825ABB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809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62AC-810B-400C-AA78-86FAA26D33BA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CC226-D6DF-4B03-AC87-D9C5825ABB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61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62AC-810B-400C-AA78-86FAA26D33BA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CC226-D6DF-4B03-AC87-D9C5825ABB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479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62AC-810B-400C-AA78-86FAA26D33BA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CC226-D6DF-4B03-AC87-D9C5825ABB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944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62AC-810B-400C-AA78-86FAA26D33BA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CC226-D6DF-4B03-AC87-D9C5825ABB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23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62AC-810B-400C-AA78-86FAA26D33BA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CC226-D6DF-4B03-AC87-D9C5825ABB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67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62AC-810B-400C-AA78-86FAA26D33BA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CC226-D6DF-4B03-AC87-D9C5825ABB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60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62AC-810B-400C-AA78-86FAA26D33BA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CC226-D6DF-4B03-AC87-D9C5825ABB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44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E62AC-810B-400C-AA78-86FAA26D33BA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CC226-D6DF-4B03-AC87-D9C5825ABB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538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hdphoto" Target="../media/hdphoto1.wdp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正方形/長方形 82"/>
          <p:cNvSpPr/>
          <p:nvPr/>
        </p:nvSpPr>
        <p:spPr>
          <a:xfrm>
            <a:off x="8060042" y="2788030"/>
            <a:ext cx="4525527" cy="128449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今後の支援イメージ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重心児支援における相談支援、レスパイトへの対応などのノウハウを</a:t>
            </a:r>
            <a:endParaRPr lang="en-US" altLang="ja-JP" sz="1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　医ケア児支援にも活用していく</a:t>
            </a:r>
            <a:endParaRPr lang="ja-JP" altLang="en-US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楕円 81"/>
          <p:cNvSpPr/>
          <p:nvPr/>
        </p:nvSpPr>
        <p:spPr>
          <a:xfrm>
            <a:off x="9138464" y="3079030"/>
            <a:ext cx="1668907" cy="6501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1397334" y="20311"/>
            <a:ext cx="9561404" cy="576000"/>
            <a:chOff x="1200795" y="17600"/>
            <a:chExt cx="8742781" cy="651472"/>
          </a:xfrm>
        </p:grpSpPr>
        <p:sp>
          <p:nvSpPr>
            <p:cNvPr id="5" name="横巻き 4"/>
            <p:cNvSpPr/>
            <p:nvPr/>
          </p:nvSpPr>
          <p:spPr>
            <a:xfrm>
              <a:off x="1200795" y="17600"/>
              <a:ext cx="8742781" cy="651472"/>
            </a:xfrm>
            <a:prstGeom prst="horizontalScroll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1323072" y="98588"/>
              <a:ext cx="8620504" cy="476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400" spc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医療的ケア児支援体制整備</a:t>
              </a:r>
              <a:r>
                <a:rPr lang="ja-JP" altLang="en-US" sz="2400" spc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事業</a:t>
              </a:r>
              <a:r>
                <a:rPr kumimoji="1" lang="ja-JP" altLang="en-US" sz="2400" spc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について</a:t>
              </a:r>
              <a:r>
                <a:rPr lang="ja-JP" altLang="en-US" sz="2400" spc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endParaRPr kumimoji="1" lang="ja-JP" altLang="en-US" sz="1000" spc="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8" name="角丸四角形 7"/>
          <p:cNvSpPr/>
          <p:nvPr/>
        </p:nvSpPr>
        <p:spPr>
          <a:xfrm>
            <a:off x="177959" y="642424"/>
            <a:ext cx="8463306" cy="36069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１．医療的ケア児及びその家族に対する支援に関する法律の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r>
              <a:rPr lang="zh-CN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zh-CN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zh-CN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法律</a:t>
            </a:r>
            <a:r>
              <a:rPr lang="zh-CN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81</a:t>
            </a:r>
            <a:r>
              <a:rPr lang="zh-CN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号、令和</a:t>
            </a:r>
            <a:r>
              <a:rPr lang="en-US" altLang="zh-CN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zh-CN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zh-CN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zh-CN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zh-CN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lang="zh-CN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日施行）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91076" y="1045260"/>
            <a:ext cx="5153364" cy="152232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≪立法の目的≫</a:t>
            </a:r>
            <a:endParaRPr lang="en-US" altLang="ja-JP" sz="11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○医療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技術の進歩に伴い医療的ケア児が増加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○医療的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ケア児の心身の状況等に応じた適切な支援を受けられるように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ことが重要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課題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となって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いる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⇒</a:t>
            </a:r>
            <a:r>
              <a:rPr lang="ja-JP" altLang="en-US" sz="1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医療的ケア児の健やかな成長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を図るとともに、その</a:t>
            </a:r>
            <a:r>
              <a:rPr lang="ja-JP" altLang="en-US" sz="1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家族の離職の防止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に資する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⇒</a:t>
            </a:r>
            <a:r>
              <a:rPr lang="ja-JP" altLang="en-US" sz="1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安心して子どもを生み、育てることができる社会の実現に寄与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≪基本理念≫</a:t>
            </a:r>
            <a:endParaRPr lang="en-US" altLang="ja-JP" sz="11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１　医療的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ケア児の日常生活・社会生活を社会全体で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２　個々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の医療的ケア児の状況に応じ、切れ目なく行われる支援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191075" y="8506792"/>
            <a:ext cx="7740580" cy="981323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400"/>
              </a:lnSpc>
            </a:pPr>
            <a:endParaRPr lang="en-US" altLang="ja-JP" sz="1400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4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≪医療的</a:t>
            </a:r>
            <a:r>
              <a:rPr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ケア児支援センター設置に関する</a:t>
            </a:r>
            <a:r>
              <a:rPr lang="ja-JP" altLang="en-US" sz="14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検討≫</a:t>
            </a:r>
            <a:endParaRPr lang="en-US" altLang="ja-JP" sz="1400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・医療的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ケア児実態把握調査及び事業所実態把握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医療的</a:t>
            </a:r>
            <a:r>
              <a:rPr lang="ja-JP" altLang="en-US"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ケア児</a:t>
            </a:r>
            <a:r>
              <a:rPr lang="ja-JP" altLang="en-US" sz="12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支援センター</a:t>
            </a:r>
            <a:r>
              <a:rPr lang="ja-JP" altLang="en-US" sz="12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設置検討ワーキンググループ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191075" y="7960102"/>
            <a:ext cx="5329187" cy="36053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．医療的ケア児支援センター設置に向けたスケジュール等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5787577" y="1049266"/>
            <a:ext cx="6870734" cy="874681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≪法で定められた支援措置≫</a:t>
            </a:r>
            <a:endParaRPr lang="en-US" altLang="ja-JP" sz="11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医療的</a:t>
            </a:r>
            <a:r>
              <a:rPr lang="ja-JP" altLang="en-US" sz="10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ケア児支援</a:t>
            </a:r>
            <a:r>
              <a:rPr lang="ja-JP" altLang="en-US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センターの設置</a:t>
            </a:r>
            <a:endParaRPr lang="en-US" altLang="ja-JP" sz="10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都道府県</a:t>
            </a:r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知事が社会福祉法人等を指定又は自ら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行うことができる</a:t>
            </a:r>
            <a:endParaRPr lang="ja-JP" altLang="en-US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○医療的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ケア児及びその家族の相談に応じ、又は情報の提供若しくは助言その他の支援を行う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○医療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、保健、福祉、教育、労働等に関する業務を行う関係機関等への情報の提供及び研修を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行う　等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8577620" y="8506793"/>
            <a:ext cx="4041426" cy="982800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lnSpc>
                <a:spcPts val="1400"/>
              </a:lnSpc>
            </a:pPr>
            <a:r>
              <a:rPr lang="ja-JP" altLang="en-US" sz="14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≪医療的</a:t>
            </a:r>
            <a:r>
              <a:rPr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ケア児支援センターの</a:t>
            </a:r>
            <a:r>
              <a:rPr lang="ja-JP" altLang="en-US" sz="14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設置</a:t>
            </a:r>
            <a:r>
              <a:rPr lang="en-US" altLang="ja-JP" sz="14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予定）≫</a:t>
            </a:r>
            <a:endParaRPr lang="ja-JP" altLang="en-US" sz="1400" strike="sngStrik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・各圏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域内のネットワーク体制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強化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角丸四角形 13">
            <a:extLst>
              <a:ext uri="{FF2B5EF4-FFF2-40B4-BE49-F238E27FC236}">
                <a16:creationId xmlns:a16="http://schemas.microsoft.com/office/drawing/2014/main" id="{86020D11-7EFA-46C2-9F8E-FFD83477F247}"/>
              </a:ext>
            </a:extLst>
          </p:cNvPr>
          <p:cNvSpPr/>
          <p:nvPr/>
        </p:nvSpPr>
        <p:spPr>
          <a:xfrm>
            <a:off x="8577619" y="8356516"/>
            <a:ext cx="1074476" cy="28803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令和５年度</a:t>
            </a:r>
            <a:endParaRPr lang="en-US" altLang="ja-JP" sz="13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角丸四角形 13">
            <a:extLst>
              <a:ext uri="{FF2B5EF4-FFF2-40B4-BE49-F238E27FC236}">
                <a16:creationId xmlns:a16="http://schemas.microsoft.com/office/drawing/2014/main" id="{86020D11-7EFA-46C2-9F8E-FFD83477F247}"/>
              </a:ext>
            </a:extLst>
          </p:cNvPr>
          <p:cNvSpPr/>
          <p:nvPr/>
        </p:nvSpPr>
        <p:spPr>
          <a:xfrm>
            <a:off x="191075" y="8359490"/>
            <a:ext cx="1074476" cy="28803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令和４年度</a:t>
            </a:r>
            <a:endParaRPr lang="en-US" altLang="ja-JP" sz="13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下矢印 1">
            <a:extLst>
              <a:ext uri="{FF2B5EF4-FFF2-40B4-BE49-F238E27FC236}">
                <a16:creationId xmlns:a16="http://schemas.microsoft.com/office/drawing/2014/main" id="{EEF771A2-FC43-427A-86D0-8E9E7F05A7EA}"/>
              </a:ext>
            </a:extLst>
          </p:cNvPr>
          <p:cNvSpPr/>
          <p:nvPr/>
        </p:nvSpPr>
        <p:spPr>
          <a:xfrm rot="16200000">
            <a:off x="5207252" y="1312761"/>
            <a:ext cx="727610" cy="22858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下矢印 1">
            <a:extLst>
              <a:ext uri="{FF2B5EF4-FFF2-40B4-BE49-F238E27FC236}">
                <a16:creationId xmlns:a16="http://schemas.microsoft.com/office/drawing/2014/main" id="{EEF771A2-FC43-427A-86D0-8E9E7F05A7EA}"/>
              </a:ext>
            </a:extLst>
          </p:cNvPr>
          <p:cNvSpPr/>
          <p:nvPr/>
        </p:nvSpPr>
        <p:spPr>
          <a:xfrm rot="16200000">
            <a:off x="7857843" y="8771812"/>
            <a:ext cx="877661" cy="528733"/>
          </a:xfrm>
          <a:prstGeom prst="downArrow">
            <a:avLst>
              <a:gd name="adj1" fmla="val 50000"/>
              <a:gd name="adj2" fmla="val 52402"/>
            </a:avLst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176173" y="4168931"/>
            <a:ext cx="3759398" cy="4340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．医療的ケア児支援センターイメージ図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6043279" y="6662622"/>
            <a:ext cx="1084586" cy="275556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ts val="14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ハローワーク等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4240" y="6143902"/>
            <a:ext cx="7334050" cy="1613567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8162" y="7258029"/>
            <a:ext cx="746201" cy="698055"/>
          </a:xfrm>
          <a:prstGeom prst="rect">
            <a:avLst/>
          </a:prstGeom>
        </p:spPr>
      </p:pic>
      <p:sp>
        <p:nvSpPr>
          <p:cNvPr id="35" name="楕円 34"/>
          <p:cNvSpPr/>
          <p:nvPr/>
        </p:nvSpPr>
        <p:spPr>
          <a:xfrm>
            <a:off x="10139152" y="6788742"/>
            <a:ext cx="1408224" cy="424699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市町村協議の場</a:t>
            </a:r>
            <a:endParaRPr lang="zh-TW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楕円 9"/>
          <p:cNvSpPr/>
          <p:nvPr/>
        </p:nvSpPr>
        <p:spPr>
          <a:xfrm>
            <a:off x="455231" y="5866959"/>
            <a:ext cx="3934960" cy="183390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6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6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4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医療的ケアのある</a:t>
            </a:r>
            <a:endParaRPr kumimoji="1" lang="en-US" altLang="ja-JP" sz="14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子どもとその家族</a:t>
            </a:r>
            <a:endParaRPr kumimoji="1" lang="en-US" altLang="ja-JP" sz="14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右矢印 11"/>
          <p:cNvSpPr/>
          <p:nvPr/>
        </p:nvSpPr>
        <p:spPr>
          <a:xfrm rot="10800000">
            <a:off x="4211097" y="6605619"/>
            <a:ext cx="1018442" cy="858172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4259854" y="6882626"/>
            <a:ext cx="1084586" cy="275556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支援の実施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7738970" y="7905503"/>
            <a:ext cx="1084586" cy="275556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学校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楕円 60"/>
          <p:cNvSpPr/>
          <p:nvPr/>
        </p:nvSpPr>
        <p:spPr>
          <a:xfrm>
            <a:off x="4597240" y="4477926"/>
            <a:ext cx="3003007" cy="103580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6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管内の情報の集約</a:t>
            </a:r>
            <a:endParaRPr kumimoji="1" lang="en-US" altLang="ja-JP" sz="12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7684046" y="6493736"/>
            <a:ext cx="2288871" cy="208228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医療機関・訪問看護ステーション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9364962" y="7915578"/>
            <a:ext cx="1215912" cy="269398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保育所・幼稚園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11520518" y="6191327"/>
            <a:ext cx="1098528" cy="265798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0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児通所支援事業所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11311615" y="7790582"/>
            <a:ext cx="1273955" cy="252723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相談支援事業所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右矢印 68"/>
          <p:cNvSpPr/>
          <p:nvPr/>
        </p:nvSpPr>
        <p:spPr>
          <a:xfrm rot="13454230">
            <a:off x="6848587" y="5190170"/>
            <a:ext cx="1199830" cy="532615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4900577" y="4265848"/>
            <a:ext cx="2604909" cy="372143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altLang="ja-JP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en-US" altLang="ja-JP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医療的ケア児支援センター</a:t>
            </a:r>
            <a:endParaRPr lang="en-US" altLang="ja-JP" sz="12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9402189" y="5591833"/>
            <a:ext cx="2667593" cy="353454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市町村等（地域の支援の現場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6321274" y="5559996"/>
            <a:ext cx="1091392" cy="428388"/>
          </a:xfrm>
          <a:prstGeom prst="rect">
            <a:avLst/>
          </a:prstGeom>
          <a:noFill/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調整困難事例の相談等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右矢印 50"/>
          <p:cNvSpPr/>
          <p:nvPr/>
        </p:nvSpPr>
        <p:spPr>
          <a:xfrm rot="2591210">
            <a:off x="7460607" y="5164055"/>
            <a:ext cx="1124479" cy="539772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右矢印 51"/>
          <p:cNvSpPr/>
          <p:nvPr/>
        </p:nvSpPr>
        <p:spPr>
          <a:xfrm rot="8185104">
            <a:off x="3321543" y="5269967"/>
            <a:ext cx="1285479" cy="537664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右矢印 52"/>
          <p:cNvSpPr/>
          <p:nvPr/>
        </p:nvSpPr>
        <p:spPr>
          <a:xfrm rot="19015409">
            <a:off x="3832242" y="5365203"/>
            <a:ext cx="1436071" cy="537664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角丸四角形吹き出し 63"/>
          <p:cNvSpPr/>
          <p:nvPr/>
        </p:nvSpPr>
        <p:spPr>
          <a:xfrm>
            <a:off x="175884" y="4717097"/>
            <a:ext cx="3500087" cy="779513"/>
          </a:xfrm>
          <a:prstGeom prst="wedgeRoundRectCallout">
            <a:avLst>
              <a:gd name="adj1" fmla="val 59201"/>
              <a:gd name="adj2" fmla="val 4273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kumimoji="1" lang="ja-JP" altLang="en-US" sz="11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家族等からの相談、情報提供・助言等</a:t>
            </a: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・家族等からの様々な相談に総合的に対応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・家族等へ地域の活用可能な資源の紹介を行う　等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角丸四角形吹き出し 66"/>
          <p:cNvSpPr/>
          <p:nvPr/>
        </p:nvSpPr>
        <p:spPr>
          <a:xfrm>
            <a:off x="8386037" y="4196981"/>
            <a:ext cx="4272274" cy="1131180"/>
          </a:xfrm>
          <a:prstGeom prst="wedgeRoundRectCallout">
            <a:avLst>
              <a:gd name="adj1" fmla="val -58417"/>
              <a:gd name="adj2" fmla="val 4852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●関係機関等への情報の提供及び研修</a:t>
            </a:r>
            <a:endParaRPr kumimoji="1" lang="ja-JP" altLang="en-US" sz="11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・管内の医療的ケア児やその家族のニーズの地域への共有を行う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・好事例や最新の施策等の情報収集・発信を行う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・医療的ケア児等支援者養成研修等の研修を実施する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・地域の関係機関からの専門性の高い相談に対する助言等を行う　等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4564629" y="5768292"/>
            <a:ext cx="1241764" cy="357695"/>
          </a:xfrm>
          <a:prstGeom prst="rect">
            <a:avLst/>
          </a:prstGeom>
          <a:noFill/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医療的ケア児に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関する様々な相談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5790521" y="7761685"/>
            <a:ext cx="1404372" cy="408375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市町村・保健所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</a:p>
        </p:txBody>
      </p:sp>
      <p:sp>
        <p:nvSpPr>
          <p:cNvPr id="71" name="楕円 70"/>
          <p:cNvSpPr/>
          <p:nvPr/>
        </p:nvSpPr>
        <p:spPr>
          <a:xfrm>
            <a:off x="7316485" y="6733119"/>
            <a:ext cx="1408224" cy="424699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保健所圏域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協議の場</a:t>
            </a:r>
            <a:endParaRPr lang="zh-TW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175884" y="2772910"/>
            <a:ext cx="12486015" cy="1333763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400"/>
              </a:lnSpc>
            </a:pPr>
            <a:r>
              <a:rPr lang="ja-JP" altLang="en-US" sz="12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Ｓ</a:t>
            </a:r>
            <a:endParaRPr lang="en-US" altLang="ja-JP" sz="1200" u="sng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・平成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　　 重心児支援についての庁内検討開始　　　　　　　　　　　　　　　　　　　　　　　　　　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・平成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　　 重心児のいる家庭へのアンケート調査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➡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相談支援、レスパイト（短期入所）のニーズ把握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・平成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年度～　二次医療圏ごとにネットワーク形成　➡地域での相談体制の整備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短期入所促進事業開始（医療機関への助成）➡短期入所受入体制の整備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・平成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年度～　関係機関で構成される支援会議の開催　➡現在は</a:t>
            </a:r>
            <a:r>
              <a:rPr lang="ja-JP" altLang="en-US" sz="12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大阪府障がい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者自立支援協議会の部会として開催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177959" y="2644163"/>
            <a:ext cx="4854690" cy="46129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２．これまでの府の取組み（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重症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心身障が</a:t>
            </a:r>
            <a:r>
              <a:rPr lang="ja-JP" altLang="en-US" sz="1600" dirty="0" err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児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下矢印 1">
            <a:extLst>
              <a:ext uri="{FF2B5EF4-FFF2-40B4-BE49-F238E27FC236}">
                <a16:creationId xmlns:a16="http://schemas.microsoft.com/office/drawing/2014/main" id="{EEF771A2-FC43-427A-86D0-8E9E7F05A7EA}"/>
              </a:ext>
            </a:extLst>
          </p:cNvPr>
          <p:cNvSpPr/>
          <p:nvPr/>
        </p:nvSpPr>
        <p:spPr>
          <a:xfrm>
            <a:off x="6767489" y="1949271"/>
            <a:ext cx="898770" cy="180412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5787577" y="2155839"/>
            <a:ext cx="6870734" cy="411790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大阪府の取組み</a:t>
            </a:r>
            <a:r>
              <a:rPr lang="en-US" altLang="ja-JP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年度以降実施している「重症心身障がい児者支援」の拡充</a:t>
            </a:r>
            <a:endParaRPr lang="en-US" altLang="ja-JP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楕円 5"/>
          <p:cNvSpPr/>
          <p:nvPr/>
        </p:nvSpPr>
        <p:spPr>
          <a:xfrm>
            <a:off x="4211095" y="8559939"/>
            <a:ext cx="3720559" cy="91507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US" altLang="ja-JP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これ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までの取組みの検証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と、</a:t>
            </a:r>
            <a:endParaRPr lang="en-US" altLang="ja-JP" sz="1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重症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心身障が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いではない医療的ケア児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含む対象者とその家族のニーズ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や課題の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把握、必要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な支援策について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endParaRPr kumimoji="1" lang="ja-JP" altLang="en-US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下矢印 1">
            <a:extLst>
              <a:ext uri="{FF2B5EF4-FFF2-40B4-BE49-F238E27FC236}">
                <a16:creationId xmlns:a16="http://schemas.microsoft.com/office/drawing/2014/main" id="{EEF771A2-FC43-427A-86D0-8E9E7F05A7EA}"/>
              </a:ext>
            </a:extLst>
          </p:cNvPr>
          <p:cNvSpPr/>
          <p:nvPr/>
        </p:nvSpPr>
        <p:spPr>
          <a:xfrm rot="16200000">
            <a:off x="7440266" y="3450397"/>
            <a:ext cx="727610" cy="22858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楕円 83"/>
          <p:cNvSpPr/>
          <p:nvPr/>
        </p:nvSpPr>
        <p:spPr>
          <a:xfrm>
            <a:off x="8419878" y="3066406"/>
            <a:ext cx="2199881" cy="65736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561040" y="3066406"/>
            <a:ext cx="542225" cy="2308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重心児</a:t>
            </a:r>
            <a:endParaRPr kumimoji="1" lang="ja-JP" altLang="en-US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フリーフォーム 8"/>
          <p:cNvSpPr/>
          <p:nvPr/>
        </p:nvSpPr>
        <p:spPr>
          <a:xfrm>
            <a:off x="9882188" y="3081338"/>
            <a:ext cx="928687" cy="647700"/>
          </a:xfrm>
          <a:custGeom>
            <a:avLst/>
            <a:gdLst>
              <a:gd name="connsiteX0" fmla="*/ 138112 w 928687"/>
              <a:gd name="connsiteY0" fmla="*/ 9525 h 647700"/>
              <a:gd name="connsiteX1" fmla="*/ 252412 w 928687"/>
              <a:gd name="connsiteY1" fmla="*/ 0 h 647700"/>
              <a:gd name="connsiteX2" fmla="*/ 416718 w 928687"/>
              <a:gd name="connsiteY2" fmla="*/ 23812 h 647700"/>
              <a:gd name="connsiteX3" fmla="*/ 519112 w 928687"/>
              <a:gd name="connsiteY3" fmla="*/ 45243 h 647700"/>
              <a:gd name="connsiteX4" fmla="*/ 678656 w 928687"/>
              <a:gd name="connsiteY4" fmla="*/ 92868 h 647700"/>
              <a:gd name="connsiteX5" fmla="*/ 754856 w 928687"/>
              <a:gd name="connsiteY5" fmla="*/ 121443 h 647700"/>
              <a:gd name="connsiteX6" fmla="*/ 809625 w 928687"/>
              <a:gd name="connsiteY6" fmla="*/ 154781 h 647700"/>
              <a:gd name="connsiteX7" fmla="*/ 883443 w 928687"/>
              <a:gd name="connsiteY7" fmla="*/ 211931 h 647700"/>
              <a:gd name="connsiteX8" fmla="*/ 923925 w 928687"/>
              <a:gd name="connsiteY8" fmla="*/ 288131 h 647700"/>
              <a:gd name="connsiteX9" fmla="*/ 928687 w 928687"/>
              <a:gd name="connsiteY9" fmla="*/ 342900 h 647700"/>
              <a:gd name="connsiteX10" fmla="*/ 914400 w 928687"/>
              <a:gd name="connsiteY10" fmla="*/ 392906 h 647700"/>
              <a:gd name="connsiteX11" fmla="*/ 892968 w 928687"/>
              <a:gd name="connsiteY11" fmla="*/ 411956 h 647700"/>
              <a:gd name="connsiteX12" fmla="*/ 812006 w 928687"/>
              <a:gd name="connsiteY12" fmla="*/ 492918 h 647700"/>
              <a:gd name="connsiteX13" fmla="*/ 735806 w 928687"/>
              <a:gd name="connsiteY13" fmla="*/ 533400 h 647700"/>
              <a:gd name="connsiteX14" fmla="*/ 661987 w 928687"/>
              <a:gd name="connsiteY14" fmla="*/ 564356 h 647700"/>
              <a:gd name="connsiteX15" fmla="*/ 533400 w 928687"/>
              <a:gd name="connsiteY15" fmla="*/ 597693 h 647700"/>
              <a:gd name="connsiteX16" fmla="*/ 419100 w 928687"/>
              <a:gd name="connsiteY16" fmla="*/ 623887 h 647700"/>
              <a:gd name="connsiteX17" fmla="*/ 321468 w 928687"/>
              <a:gd name="connsiteY17" fmla="*/ 635793 h 647700"/>
              <a:gd name="connsiteX18" fmla="*/ 238125 w 928687"/>
              <a:gd name="connsiteY18" fmla="*/ 642937 h 647700"/>
              <a:gd name="connsiteX19" fmla="*/ 135731 w 928687"/>
              <a:gd name="connsiteY19" fmla="*/ 647700 h 647700"/>
              <a:gd name="connsiteX20" fmla="*/ 42862 w 928687"/>
              <a:gd name="connsiteY20" fmla="*/ 647700 h 647700"/>
              <a:gd name="connsiteX21" fmla="*/ 0 w 928687"/>
              <a:gd name="connsiteY21" fmla="*/ 633412 h 647700"/>
              <a:gd name="connsiteX22" fmla="*/ 121443 w 928687"/>
              <a:gd name="connsiteY22" fmla="*/ 609600 h 647700"/>
              <a:gd name="connsiteX23" fmla="*/ 235743 w 928687"/>
              <a:gd name="connsiteY23" fmla="*/ 590550 h 647700"/>
              <a:gd name="connsiteX24" fmla="*/ 316706 w 928687"/>
              <a:gd name="connsiteY24" fmla="*/ 573881 h 647700"/>
              <a:gd name="connsiteX25" fmla="*/ 409575 w 928687"/>
              <a:gd name="connsiteY25" fmla="*/ 550068 h 647700"/>
              <a:gd name="connsiteX26" fmla="*/ 497681 w 928687"/>
              <a:gd name="connsiteY26" fmla="*/ 523875 h 647700"/>
              <a:gd name="connsiteX27" fmla="*/ 557212 w 928687"/>
              <a:gd name="connsiteY27" fmla="*/ 502443 h 647700"/>
              <a:gd name="connsiteX28" fmla="*/ 609600 w 928687"/>
              <a:gd name="connsiteY28" fmla="*/ 471487 h 647700"/>
              <a:gd name="connsiteX29" fmla="*/ 654843 w 928687"/>
              <a:gd name="connsiteY29" fmla="*/ 445293 h 647700"/>
              <a:gd name="connsiteX30" fmla="*/ 695325 w 928687"/>
              <a:gd name="connsiteY30" fmla="*/ 409575 h 647700"/>
              <a:gd name="connsiteX31" fmla="*/ 735806 w 928687"/>
              <a:gd name="connsiteY31" fmla="*/ 359568 h 647700"/>
              <a:gd name="connsiteX32" fmla="*/ 738187 w 928687"/>
              <a:gd name="connsiteY32" fmla="*/ 297656 h 647700"/>
              <a:gd name="connsiteX33" fmla="*/ 714375 w 928687"/>
              <a:gd name="connsiteY33" fmla="*/ 228600 h 647700"/>
              <a:gd name="connsiteX34" fmla="*/ 642937 w 928687"/>
              <a:gd name="connsiteY34" fmla="*/ 180975 h 647700"/>
              <a:gd name="connsiteX35" fmla="*/ 578643 w 928687"/>
              <a:gd name="connsiteY35" fmla="*/ 145256 h 647700"/>
              <a:gd name="connsiteX36" fmla="*/ 481012 w 928687"/>
              <a:gd name="connsiteY36" fmla="*/ 107156 h 647700"/>
              <a:gd name="connsiteX37" fmla="*/ 402431 w 928687"/>
              <a:gd name="connsiteY37" fmla="*/ 76200 h 647700"/>
              <a:gd name="connsiteX38" fmla="*/ 288131 w 928687"/>
              <a:gd name="connsiteY38" fmla="*/ 47625 h 647700"/>
              <a:gd name="connsiteX39" fmla="*/ 138112 w 928687"/>
              <a:gd name="connsiteY39" fmla="*/ 9525 h 64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928687" h="647700">
                <a:moveTo>
                  <a:pt x="138112" y="9525"/>
                </a:moveTo>
                <a:lnTo>
                  <a:pt x="252412" y="0"/>
                </a:lnTo>
                <a:lnTo>
                  <a:pt x="416718" y="23812"/>
                </a:lnTo>
                <a:lnTo>
                  <a:pt x="519112" y="45243"/>
                </a:lnTo>
                <a:lnTo>
                  <a:pt x="678656" y="92868"/>
                </a:lnTo>
                <a:lnTo>
                  <a:pt x="754856" y="121443"/>
                </a:lnTo>
                <a:lnTo>
                  <a:pt x="809625" y="154781"/>
                </a:lnTo>
                <a:lnTo>
                  <a:pt x="883443" y="211931"/>
                </a:lnTo>
                <a:lnTo>
                  <a:pt x="923925" y="288131"/>
                </a:lnTo>
                <a:lnTo>
                  <a:pt x="928687" y="342900"/>
                </a:lnTo>
                <a:lnTo>
                  <a:pt x="914400" y="392906"/>
                </a:lnTo>
                <a:lnTo>
                  <a:pt x="892968" y="411956"/>
                </a:lnTo>
                <a:lnTo>
                  <a:pt x="812006" y="492918"/>
                </a:lnTo>
                <a:lnTo>
                  <a:pt x="735806" y="533400"/>
                </a:lnTo>
                <a:lnTo>
                  <a:pt x="661987" y="564356"/>
                </a:lnTo>
                <a:lnTo>
                  <a:pt x="533400" y="597693"/>
                </a:lnTo>
                <a:lnTo>
                  <a:pt x="419100" y="623887"/>
                </a:lnTo>
                <a:lnTo>
                  <a:pt x="321468" y="635793"/>
                </a:lnTo>
                <a:lnTo>
                  <a:pt x="238125" y="642937"/>
                </a:lnTo>
                <a:lnTo>
                  <a:pt x="135731" y="647700"/>
                </a:lnTo>
                <a:lnTo>
                  <a:pt x="42862" y="647700"/>
                </a:lnTo>
                <a:lnTo>
                  <a:pt x="0" y="633412"/>
                </a:lnTo>
                <a:lnTo>
                  <a:pt x="121443" y="609600"/>
                </a:lnTo>
                <a:lnTo>
                  <a:pt x="235743" y="590550"/>
                </a:lnTo>
                <a:lnTo>
                  <a:pt x="316706" y="573881"/>
                </a:lnTo>
                <a:lnTo>
                  <a:pt x="409575" y="550068"/>
                </a:lnTo>
                <a:lnTo>
                  <a:pt x="497681" y="523875"/>
                </a:lnTo>
                <a:lnTo>
                  <a:pt x="557212" y="502443"/>
                </a:lnTo>
                <a:lnTo>
                  <a:pt x="609600" y="471487"/>
                </a:lnTo>
                <a:lnTo>
                  <a:pt x="654843" y="445293"/>
                </a:lnTo>
                <a:lnTo>
                  <a:pt x="695325" y="409575"/>
                </a:lnTo>
                <a:lnTo>
                  <a:pt x="735806" y="359568"/>
                </a:lnTo>
                <a:cubicBezTo>
                  <a:pt x="736600" y="338931"/>
                  <a:pt x="737393" y="318293"/>
                  <a:pt x="738187" y="297656"/>
                </a:cubicBezTo>
                <a:lnTo>
                  <a:pt x="714375" y="228600"/>
                </a:lnTo>
                <a:lnTo>
                  <a:pt x="642937" y="180975"/>
                </a:lnTo>
                <a:lnTo>
                  <a:pt x="578643" y="145256"/>
                </a:lnTo>
                <a:lnTo>
                  <a:pt x="481012" y="107156"/>
                </a:lnTo>
                <a:lnTo>
                  <a:pt x="402431" y="76200"/>
                </a:lnTo>
                <a:lnTo>
                  <a:pt x="288131" y="47625"/>
                </a:lnTo>
                <a:lnTo>
                  <a:pt x="138112" y="9525"/>
                </a:lnTo>
                <a:close/>
              </a:path>
            </a:pathLst>
          </a:custGeom>
          <a:pattFill prst="wd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5" name="角丸四角形吹き出し 84"/>
          <p:cNvSpPr/>
          <p:nvPr/>
        </p:nvSpPr>
        <p:spPr>
          <a:xfrm>
            <a:off x="10427761" y="2860253"/>
            <a:ext cx="2144081" cy="221720"/>
          </a:xfrm>
          <a:prstGeom prst="wedgeRoundRectCallout">
            <a:avLst>
              <a:gd name="adj1" fmla="val -39686"/>
              <a:gd name="adj2" fmla="val 151337"/>
              <a:gd name="adj3" fmla="val 16667"/>
            </a:avLst>
          </a:prstGeom>
          <a:solidFill>
            <a:srgbClr val="0070C0"/>
          </a:solidFill>
          <a:ln w="12700"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今回法で新たに対象となる範囲</a:t>
            </a:r>
            <a:endParaRPr kumimoji="1" lang="en-US" altLang="ja-JP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10642330" y="3456011"/>
            <a:ext cx="646011" cy="2308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医ケア児</a:t>
            </a:r>
            <a:endParaRPr kumimoji="1" lang="ja-JP" altLang="en-US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686" y="6973773"/>
            <a:ext cx="872870" cy="87287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324" y="4602565"/>
            <a:ext cx="774099" cy="774099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8206" y="7377829"/>
            <a:ext cx="1011154" cy="578380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25" y="5967302"/>
            <a:ext cx="930610" cy="816610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6307" y="5842467"/>
            <a:ext cx="909091" cy="720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2138" y="7053107"/>
            <a:ext cx="943330" cy="797114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690" y="6031237"/>
            <a:ext cx="658198" cy="658198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800" b="100000" l="0" r="100000">
                        <a14:foregroundMark x1="17365" y1="45600" x2="17365" y2="45600"/>
                        <a14:foregroundMark x1="16168" y1="57600" x2="16168" y2="57600"/>
                        <a14:foregroundMark x1="15569" y1="20800" x2="15569" y2="20800"/>
                        <a14:foregroundMark x1="16168" y1="88800" x2="16168" y2="88800"/>
                        <a14:foregroundMark x1="79042" y1="41600" x2="79042" y2="41600"/>
                        <a14:foregroundMark x1="60479" y1="84800" x2="60479" y2="848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28299" y="6046359"/>
            <a:ext cx="1418074" cy="1061433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972" y="6394281"/>
            <a:ext cx="524412" cy="577864"/>
          </a:xfrm>
          <a:prstGeom prst="rect">
            <a:avLst/>
          </a:prstGeom>
        </p:spPr>
      </p:pic>
      <p:sp>
        <p:nvSpPr>
          <p:cNvPr id="66" name="Text Box 168"/>
          <p:cNvSpPr txBox="1">
            <a:spLocks noChangeArrowheads="1"/>
          </p:cNvSpPr>
          <p:nvPr/>
        </p:nvSpPr>
        <p:spPr bwMode="auto">
          <a:xfrm>
            <a:off x="11442138" y="182033"/>
            <a:ext cx="1139461" cy="355064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資料１</a:t>
            </a:r>
            <a:endParaRPr kumimoji="0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0" lang="ja-JP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878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3869</TotalTime>
  <Words>794</Words>
  <Application>Microsoft Office PowerPoint</Application>
  <PresentationFormat>A3 297x420 mm</PresentationFormat>
  <Paragraphs>90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吉崎　啓司</cp:lastModifiedBy>
  <cp:revision>887</cp:revision>
  <cp:lastPrinted>2022-02-09T04:15:41Z</cp:lastPrinted>
  <dcterms:created xsi:type="dcterms:W3CDTF">2015-05-19T01:13:24Z</dcterms:created>
  <dcterms:modified xsi:type="dcterms:W3CDTF">2022-02-16T08:11:43Z</dcterms:modified>
</cp:coreProperties>
</file>