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xml" ContentType="application/vnd.openxmlformats-officedocument.presentationml.notesSlide+xml"/>
  <Override PartName="/ppt/charts/chart3.xml" ContentType="application/vnd.openxmlformats-officedocument.drawingml.chart+xml"/>
  <Override PartName="/ppt/charts/chart4.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2.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handoutMasterIdLst>
    <p:handoutMasterId r:id="rId12"/>
  </p:handoutMasterIdLst>
  <p:sldIdLst>
    <p:sldId id="299" r:id="rId2"/>
    <p:sldId id="309" r:id="rId3"/>
    <p:sldId id="310" r:id="rId4"/>
    <p:sldId id="294" r:id="rId5"/>
    <p:sldId id="311" r:id="rId6"/>
    <p:sldId id="312" r:id="rId7"/>
    <p:sldId id="313" r:id="rId8"/>
    <p:sldId id="314" r:id="rId9"/>
    <p:sldId id="315" r:id="rId10"/>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9966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4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___.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______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______2.xlsx"/></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______3.xlsx"/><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8853894350269039E-2"/>
          <c:y val="3.1027254281688E-2"/>
          <c:w val="0.93841072332351083"/>
          <c:h val="0.80127536998812998"/>
        </c:manualLayout>
      </c:layout>
      <c:lineChart>
        <c:grouping val="standard"/>
        <c:varyColors val="0"/>
        <c:ser>
          <c:idx val="0"/>
          <c:order val="0"/>
          <c:tx>
            <c:strRef>
              <c:f>Sheet1!$A$2</c:f>
              <c:strCache>
                <c:ptCount val="1"/>
                <c:pt idx="0">
                  <c:v>医療的ケア児</c:v>
                </c:pt>
              </c:strCache>
            </c:strRef>
          </c:tx>
          <c:spPr>
            <a:ln w="28575" cap="rnd">
              <a:solidFill>
                <a:schemeClr val="accent1"/>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Sheet1!$B$1:$G$1</c:f>
              <c:strCache>
                <c:ptCount val="6"/>
                <c:pt idx="0">
                  <c:v>H27年度(12)</c:v>
                </c:pt>
                <c:pt idx="1">
                  <c:v>H28年度(12)</c:v>
                </c:pt>
                <c:pt idx="2">
                  <c:v>H29年度(12)</c:v>
                </c:pt>
                <c:pt idx="3">
                  <c:v>H30年度(11)</c:v>
                </c:pt>
                <c:pt idx="4">
                  <c:v>R1年度(10 )</c:v>
                </c:pt>
                <c:pt idx="5">
                  <c:v>R2年度(9)</c:v>
                </c:pt>
              </c:strCache>
            </c:strRef>
          </c:cat>
          <c:val>
            <c:numRef>
              <c:f>Sheet1!$B$2:$G$2</c:f>
              <c:numCache>
                <c:formatCode>General</c:formatCode>
                <c:ptCount val="6"/>
                <c:pt idx="0">
                  <c:v>475</c:v>
                </c:pt>
                <c:pt idx="1">
                  <c:v>472</c:v>
                </c:pt>
                <c:pt idx="2">
                  <c:v>514</c:v>
                </c:pt>
                <c:pt idx="3">
                  <c:v>499</c:v>
                </c:pt>
                <c:pt idx="4">
                  <c:v>489</c:v>
                </c:pt>
                <c:pt idx="5">
                  <c:v>392</c:v>
                </c:pt>
              </c:numCache>
            </c:numRef>
          </c:val>
          <c:smooth val="0"/>
          <c:extLst>
            <c:ext xmlns:c16="http://schemas.microsoft.com/office/drawing/2014/chart" uri="{C3380CC4-5D6E-409C-BE32-E72D297353CC}">
              <c16:uniqueId val="{00000000-6420-4E47-A11F-C7D8600469D4}"/>
            </c:ext>
          </c:extLst>
        </c:ser>
        <c:ser>
          <c:idx val="1"/>
          <c:order val="1"/>
          <c:tx>
            <c:strRef>
              <c:f>Sheet1!$A$3</c:f>
              <c:strCache>
                <c:ptCount val="1"/>
                <c:pt idx="0">
                  <c:v>　　内人工呼吸器装着時</c:v>
                </c:pt>
              </c:strCache>
            </c:strRef>
          </c:tx>
          <c:spPr>
            <a:ln w="28575" cap="rnd">
              <a:solidFill>
                <a:schemeClr val="accent2"/>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Sheet1!$B$1:$G$1</c:f>
              <c:strCache>
                <c:ptCount val="6"/>
                <c:pt idx="0">
                  <c:v>H27年度(12)</c:v>
                </c:pt>
                <c:pt idx="1">
                  <c:v>H28年度(12)</c:v>
                </c:pt>
                <c:pt idx="2">
                  <c:v>H29年度(12)</c:v>
                </c:pt>
                <c:pt idx="3">
                  <c:v>H30年度(11)</c:v>
                </c:pt>
                <c:pt idx="4">
                  <c:v>R1年度(10 )</c:v>
                </c:pt>
                <c:pt idx="5">
                  <c:v>R2年度(9)</c:v>
                </c:pt>
              </c:strCache>
            </c:strRef>
          </c:cat>
          <c:val>
            <c:numRef>
              <c:f>Sheet1!$B$3:$G$3</c:f>
              <c:numCache>
                <c:formatCode>General</c:formatCode>
                <c:ptCount val="6"/>
                <c:pt idx="0">
                  <c:v>109</c:v>
                </c:pt>
                <c:pt idx="1">
                  <c:v>103</c:v>
                </c:pt>
                <c:pt idx="2">
                  <c:v>101</c:v>
                </c:pt>
                <c:pt idx="3">
                  <c:v>115</c:v>
                </c:pt>
                <c:pt idx="4">
                  <c:v>111</c:v>
                </c:pt>
                <c:pt idx="5">
                  <c:v>107</c:v>
                </c:pt>
              </c:numCache>
            </c:numRef>
          </c:val>
          <c:smooth val="0"/>
          <c:extLst>
            <c:ext xmlns:c16="http://schemas.microsoft.com/office/drawing/2014/chart" uri="{C3380CC4-5D6E-409C-BE32-E72D297353CC}">
              <c16:uniqueId val="{00000001-6420-4E47-A11F-C7D8600469D4}"/>
            </c:ext>
          </c:extLst>
        </c:ser>
        <c:dLbls>
          <c:showLegendKey val="0"/>
          <c:showVal val="0"/>
          <c:showCatName val="0"/>
          <c:showSerName val="0"/>
          <c:showPercent val="0"/>
          <c:showBubbleSize val="0"/>
        </c:dLbls>
        <c:smooth val="0"/>
        <c:axId val="1657980447"/>
        <c:axId val="1657972543"/>
      </c:lineChart>
      <c:catAx>
        <c:axId val="165798044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657972543"/>
        <c:crosses val="autoZero"/>
        <c:auto val="1"/>
        <c:lblAlgn val="ctr"/>
        <c:lblOffset val="100"/>
        <c:noMultiLvlLbl val="0"/>
      </c:catAx>
      <c:valAx>
        <c:axId val="1657972543"/>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657980447"/>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ja-JP" altLang="en-US" dirty="0"/>
              <a:t>府保健所</a:t>
            </a:r>
            <a:r>
              <a:rPr lang="en-US" altLang="ja-JP" dirty="0" smtClean="0"/>
              <a:t>(9</a:t>
            </a:r>
            <a:r>
              <a:rPr lang="ja-JP" altLang="en-US" dirty="0" smtClean="0"/>
              <a:t>保健所</a:t>
            </a:r>
            <a:r>
              <a:rPr lang="ja-JP" altLang="en-US" dirty="0"/>
              <a:t>）</a:t>
            </a:r>
          </a:p>
        </c:rich>
      </c:tx>
      <c:layout>
        <c:manualLayout>
          <c:xMode val="edge"/>
          <c:yMode val="edge"/>
          <c:x val="0.60495122484689412"/>
          <c:y val="8.3333333333333329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8.2868328958880133E-2"/>
          <c:y val="0.12592592592592594"/>
          <c:w val="0.91713167104111981"/>
          <c:h val="0.41235855934674831"/>
        </c:manualLayout>
      </c:layout>
      <c:barChart>
        <c:barDir val="col"/>
        <c:grouping val="clustered"/>
        <c:varyColors val="0"/>
        <c:ser>
          <c:idx val="0"/>
          <c:order val="0"/>
          <c:tx>
            <c:strRef>
              <c:f>Sheet1!$B$1</c:f>
              <c:strCache>
                <c:ptCount val="1"/>
                <c:pt idx="0">
                  <c:v>府保健所</c:v>
                </c:pt>
              </c:strCache>
            </c:strRef>
          </c:tx>
          <c:spPr>
            <a:solidFill>
              <a:schemeClr val="accent1"/>
            </a:solidFill>
            <a:ln>
              <a:noFill/>
            </a:ln>
            <a:effectLst/>
          </c:spPr>
          <c:invertIfNegative val="0"/>
          <c:cat>
            <c:strRef>
              <c:f>Sheet1!$A$2:$A$12</c:f>
              <c:strCache>
                <c:ptCount val="11"/>
                <c:pt idx="0">
                  <c:v>人工呼吸療法</c:v>
                </c:pt>
                <c:pt idx="1">
                  <c:v>人工呼吸法を伴わない気管切開</c:v>
                </c:pt>
                <c:pt idx="2">
                  <c:v>吸引</c:v>
                </c:pt>
                <c:pt idx="3">
                  <c:v>酸素療法</c:v>
                </c:pt>
                <c:pt idx="4">
                  <c:v>経鼻栄養</c:v>
                </c:pt>
                <c:pt idx="5">
                  <c:v>胃ろう（腸ろう）</c:v>
                </c:pt>
                <c:pt idx="6">
                  <c:v>中心静脈栄養(高カロリー輸液）</c:v>
                </c:pt>
                <c:pt idx="7">
                  <c:v>腹膜潅流（腹膜透析）</c:v>
                </c:pt>
                <c:pt idx="8">
                  <c:v>導尿</c:v>
                </c:pt>
                <c:pt idx="9">
                  <c:v>ストマケア（人工肛門）</c:v>
                </c:pt>
                <c:pt idx="10">
                  <c:v>その他</c:v>
                </c:pt>
              </c:strCache>
            </c:strRef>
          </c:cat>
          <c:val>
            <c:numRef>
              <c:f>Sheet1!$B$2:$B$12</c:f>
              <c:numCache>
                <c:formatCode>General</c:formatCode>
                <c:ptCount val="11"/>
                <c:pt idx="0">
                  <c:v>107</c:v>
                </c:pt>
                <c:pt idx="1">
                  <c:v>57</c:v>
                </c:pt>
                <c:pt idx="2">
                  <c:v>212</c:v>
                </c:pt>
                <c:pt idx="3">
                  <c:v>204</c:v>
                </c:pt>
                <c:pt idx="4">
                  <c:v>78</c:v>
                </c:pt>
                <c:pt idx="5">
                  <c:v>175</c:v>
                </c:pt>
                <c:pt idx="6">
                  <c:v>10</c:v>
                </c:pt>
                <c:pt idx="7">
                  <c:v>2</c:v>
                </c:pt>
                <c:pt idx="8">
                  <c:v>32</c:v>
                </c:pt>
                <c:pt idx="9">
                  <c:v>6</c:v>
                </c:pt>
                <c:pt idx="10">
                  <c:v>37</c:v>
                </c:pt>
              </c:numCache>
            </c:numRef>
          </c:val>
          <c:extLst>
            <c:ext xmlns:c16="http://schemas.microsoft.com/office/drawing/2014/chart" uri="{C3380CC4-5D6E-409C-BE32-E72D297353CC}">
              <c16:uniqueId val="{00000000-8DD6-416F-B841-3CF1C256145C}"/>
            </c:ext>
          </c:extLst>
        </c:ser>
        <c:dLbls>
          <c:showLegendKey val="0"/>
          <c:showVal val="0"/>
          <c:showCatName val="0"/>
          <c:showSerName val="0"/>
          <c:showPercent val="0"/>
          <c:showBubbleSize val="0"/>
        </c:dLbls>
        <c:gapWidth val="150"/>
        <c:overlap val="-40"/>
        <c:axId val="129608399"/>
        <c:axId val="129597999"/>
      </c:barChart>
      <c:catAx>
        <c:axId val="12960839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ja-JP"/>
          </a:p>
        </c:txPr>
        <c:crossAx val="129597999"/>
        <c:crosses val="autoZero"/>
        <c:auto val="1"/>
        <c:lblAlgn val="ctr"/>
        <c:lblOffset val="100"/>
        <c:noMultiLvlLbl val="0"/>
      </c:catAx>
      <c:valAx>
        <c:axId val="129597999"/>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ja-JP"/>
          </a:p>
        </c:txPr>
        <c:crossAx val="129608399"/>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419328422850862"/>
          <c:y val="4.3241957037879107E-2"/>
          <c:w val="0.49758533060025389"/>
          <c:h val="0.85644521989245215"/>
        </c:manualLayout>
      </c:layout>
      <c:lineChart>
        <c:grouping val="standard"/>
        <c:varyColors val="0"/>
        <c:ser>
          <c:idx val="2"/>
          <c:order val="0"/>
          <c:tx>
            <c:strRef>
              <c:f>Sheet1!$D$1</c:f>
              <c:strCache>
                <c:ptCount val="1"/>
                <c:pt idx="0">
                  <c:v>医療的ケアが必要な児童生徒数（小中計）</c:v>
                </c:pt>
              </c:strCache>
            </c:strRef>
          </c:tx>
          <c:dLbls>
            <c:dLbl>
              <c:idx val="0"/>
              <c:layout>
                <c:manualLayout>
                  <c:x val="-7.6470026588172355E-2"/>
                  <c:y val="-4.311249367354244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07D1-474A-88D1-41852FDEC99B}"/>
                </c:ext>
              </c:extLst>
            </c:dLbl>
            <c:dLbl>
              <c:idx val="1"/>
              <c:layout>
                <c:manualLayout>
                  <c:x val="-0.10560146528842848"/>
                  <c:y val="-5.095112888691379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07D1-474A-88D1-41852FDEC99B}"/>
                </c:ext>
              </c:extLst>
            </c:dLbl>
            <c:dLbl>
              <c:idx val="2"/>
              <c:layout>
                <c:manualLayout>
                  <c:x val="-1.8207149187660084E-2"/>
                  <c:y val="3.816214555784841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07D1-474A-88D1-41852FDEC99B}"/>
                </c:ext>
              </c:extLst>
            </c:dLbl>
            <c:spPr>
              <a:noFill/>
              <a:ln>
                <a:noFill/>
              </a:ln>
              <a:effectLst/>
            </c:spPr>
            <c:txPr>
              <a:bodyPr/>
              <a:lstStyle/>
              <a:p>
                <a:pPr>
                  <a:defRPr sz="1200"/>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Sheet1!$A$4:$A$7</c:f>
              <c:strCache>
                <c:ptCount val="4"/>
                <c:pt idx="0">
                  <c:v>H29</c:v>
                </c:pt>
                <c:pt idx="1">
                  <c:v>H30</c:v>
                </c:pt>
                <c:pt idx="2">
                  <c:v>R1</c:v>
                </c:pt>
                <c:pt idx="3">
                  <c:v>R2</c:v>
                </c:pt>
              </c:strCache>
            </c:strRef>
          </c:cat>
          <c:val>
            <c:numRef>
              <c:f>Sheet1!$D$4:$D$7</c:f>
              <c:numCache>
                <c:formatCode>General</c:formatCode>
                <c:ptCount val="4"/>
                <c:pt idx="0">
                  <c:v>169</c:v>
                </c:pt>
                <c:pt idx="1">
                  <c:v>180</c:v>
                </c:pt>
                <c:pt idx="2">
                  <c:v>206</c:v>
                </c:pt>
                <c:pt idx="3">
                  <c:v>214</c:v>
                </c:pt>
              </c:numCache>
            </c:numRef>
          </c:val>
          <c:smooth val="0"/>
          <c:extLst>
            <c:ext xmlns:c16="http://schemas.microsoft.com/office/drawing/2014/chart" uri="{C3380CC4-5D6E-409C-BE32-E72D297353CC}">
              <c16:uniqueId val="{00000003-07D1-474A-88D1-41852FDEC99B}"/>
            </c:ext>
          </c:extLst>
        </c:ser>
        <c:dLbls>
          <c:showLegendKey val="0"/>
          <c:showVal val="1"/>
          <c:showCatName val="0"/>
          <c:showSerName val="0"/>
          <c:showPercent val="0"/>
          <c:showBubbleSize val="0"/>
        </c:dLbls>
        <c:marker val="1"/>
        <c:smooth val="0"/>
        <c:axId val="125941632"/>
        <c:axId val="125943168"/>
      </c:lineChart>
      <c:catAx>
        <c:axId val="125941632"/>
        <c:scaling>
          <c:orientation val="minMax"/>
        </c:scaling>
        <c:delete val="0"/>
        <c:axPos val="b"/>
        <c:numFmt formatCode="General" sourceLinked="0"/>
        <c:majorTickMark val="none"/>
        <c:minorTickMark val="none"/>
        <c:tickLblPos val="nextTo"/>
        <c:txPr>
          <a:bodyPr/>
          <a:lstStyle/>
          <a:p>
            <a:pPr>
              <a:defRPr sz="1200"/>
            </a:pPr>
            <a:endParaRPr lang="ja-JP"/>
          </a:p>
        </c:txPr>
        <c:crossAx val="125943168"/>
        <c:crosses val="autoZero"/>
        <c:auto val="1"/>
        <c:lblAlgn val="ctr"/>
        <c:lblOffset val="100"/>
        <c:noMultiLvlLbl val="0"/>
      </c:catAx>
      <c:valAx>
        <c:axId val="125943168"/>
        <c:scaling>
          <c:orientation val="minMax"/>
          <c:min val="150"/>
        </c:scaling>
        <c:delete val="0"/>
        <c:axPos val="l"/>
        <c:majorGridlines/>
        <c:numFmt formatCode="General" sourceLinked="1"/>
        <c:majorTickMark val="none"/>
        <c:minorTickMark val="none"/>
        <c:tickLblPos val="nextTo"/>
        <c:txPr>
          <a:bodyPr/>
          <a:lstStyle/>
          <a:p>
            <a:pPr>
              <a:defRPr sz="1200"/>
            </a:pPr>
            <a:endParaRPr lang="ja-JP"/>
          </a:p>
        </c:txPr>
        <c:crossAx val="125941632"/>
        <c:crosses val="autoZero"/>
        <c:crossBetween val="between"/>
      </c:valAx>
    </c:plotArea>
    <c:legend>
      <c:legendPos val="r"/>
      <c:layout>
        <c:manualLayout>
          <c:xMode val="edge"/>
          <c:yMode val="edge"/>
          <c:x val="0.651459539556967"/>
          <c:y val="6.6350035181276162E-2"/>
          <c:w val="0.29349121655583249"/>
          <c:h val="0.53114993395795529"/>
        </c:manualLayout>
      </c:layout>
      <c:overlay val="0"/>
      <c:txPr>
        <a:bodyPr/>
        <a:lstStyle/>
        <a:p>
          <a:pPr>
            <a:defRPr sz="900"/>
          </a:pPr>
          <a:endParaRPr lang="ja-JP"/>
        </a:p>
      </c:txPr>
    </c:legend>
    <c:plotVisOnly val="1"/>
    <c:dispBlanksAs val="gap"/>
    <c:showDLblsOverMax val="0"/>
  </c:chart>
  <c:txPr>
    <a:bodyPr/>
    <a:lstStyle/>
    <a:p>
      <a:pPr>
        <a:defRPr sz="1800"/>
      </a:pPr>
      <a:endParaRPr lang="ja-JP"/>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044352770371552"/>
          <c:y val="3.0186727939068653E-2"/>
          <c:w val="0.89417082190680053"/>
          <c:h val="0.87856650494445765"/>
        </c:manualLayout>
      </c:layout>
      <c:lineChart>
        <c:grouping val="standard"/>
        <c:varyColors val="0"/>
        <c:ser>
          <c:idx val="2"/>
          <c:order val="0"/>
          <c:tx>
            <c:strRef>
              <c:f>Sheet1!$A$2</c:f>
              <c:strCache>
                <c:ptCount val="1"/>
                <c:pt idx="0">
                  <c:v>看護師配置数（人）</c:v>
                </c:pt>
              </c:strCache>
            </c:strRef>
          </c:tx>
          <c:spPr>
            <a:ln w="28575" cap="rnd">
              <a:solidFill>
                <a:srgbClr val="FF3399"/>
              </a:solidFill>
              <a:round/>
            </a:ln>
            <a:effectLst/>
          </c:spPr>
          <c:marker>
            <c:symbol val="circle"/>
            <c:size val="8"/>
            <c:spPr>
              <a:solidFill>
                <a:srgbClr val="FF3399"/>
              </a:solidFill>
              <a:ln w="9525">
                <a:solidFill>
                  <a:schemeClr val="tx1"/>
                </a:solidFill>
              </a:ln>
              <a:effectLst/>
            </c:spPr>
          </c:marker>
          <c:dLbls>
            <c:dLbl>
              <c:idx val="0"/>
              <c:layout>
                <c:manualLayout>
                  <c:x val="-3.9751799812900807E-2"/>
                  <c:y val="-4.504064522299085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70BC-4FC2-A8F8-BF75351F7F09}"/>
                </c:ext>
              </c:extLst>
            </c:dLbl>
            <c:dLbl>
              <c:idx val="1"/>
              <c:layout>
                <c:manualLayout>
                  <c:x val="-3.5972270939935318E-2"/>
                  <c:y val="-3.964253456172239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70BC-4FC2-A8F8-BF75351F7F09}"/>
                </c:ext>
              </c:extLst>
            </c:dLbl>
            <c:dLbl>
              <c:idx val="2"/>
              <c:layout>
                <c:manualLayout>
                  <c:x val="-4.5467352123064519E-2"/>
                  <c:y val="-4.759463644450311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70BC-4FC2-A8F8-BF75351F7F09}"/>
                </c:ext>
              </c:extLst>
            </c:dLbl>
            <c:dLbl>
              <c:idx val="3"/>
              <c:layout>
                <c:manualLayout>
                  <c:x val="-4.9217484788350238E-2"/>
                  <c:y val="-3.964242963353430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70BC-4FC2-A8F8-BF75351F7F09}"/>
                </c:ext>
              </c:extLst>
            </c:dLbl>
            <c:dLbl>
              <c:idx val="4"/>
              <c:layout>
                <c:manualLayout>
                  <c:x val="-5.2996837529970808E-2"/>
                  <c:y val="-3.863007002667186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70BC-4FC2-A8F8-BF75351F7F09}"/>
                </c:ext>
              </c:extLst>
            </c:dLbl>
            <c:dLbl>
              <c:idx val="5"/>
              <c:layout>
                <c:manualLayout>
                  <c:x val="-5.3632321229361991E-2"/>
                  <c:y val="-4.504064522299094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70BC-4FC2-A8F8-BF75351F7F09}"/>
                </c:ext>
              </c:extLst>
            </c:dLbl>
            <c:dLbl>
              <c:idx val="6"/>
              <c:layout>
                <c:manualLayout>
                  <c:x val="-5.4886778291301751E-2"/>
                  <c:y val="-4.083506298114409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70BC-4FC2-A8F8-BF75351F7F09}"/>
                </c:ext>
              </c:extLst>
            </c:dLbl>
            <c:dLbl>
              <c:idx val="7"/>
              <c:layout>
                <c:manualLayout>
                  <c:x val="-5.2361353830579709E-2"/>
                  <c:y val="-4.06545740486892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70BC-4FC2-A8F8-BF75351F7F09}"/>
                </c:ext>
              </c:extLst>
            </c:dLbl>
            <c:dLbl>
              <c:idx val="8"/>
              <c:layout>
                <c:manualLayout>
                  <c:x val="-5.1107249289334106E-2"/>
                  <c:y val="-4.083506298114409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70BC-4FC2-A8F8-BF75351F7F09}"/>
                </c:ext>
              </c:extLst>
            </c:dLbl>
            <c:dLbl>
              <c:idx val="9"/>
              <c:layout>
                <c:manualLayout>
                  <c:x val="-5.8047333801718656E-2"/>
                  <c:y val="-4.166661353565612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70BC-4FC2-A8F8-BF75351F7F09}"/>
                </c:ext>
              </c:extLst>
            </c:dLbl>
            <c:dLbl>
              <c:idx val="10"/>
              <c:layout>
                <c:manualLayout>
                  <c:x val="-6.0106734238030902E-2"/>
                  <c:y val="-5.120060390361633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70BC-4FC2-A8F8-BF75351F7F09}"/>
                </c:ext>
              </c:extLst>
            </c:dLbl>
            <c:dLbl>
              <c:idx val="11"/>
              <c:layout>
                <c:manualLayout>
                  <c:x val="-3.8365357833994606E-3"/>
                  <c:y val="-5.60095613172390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4F0E-4287-A0FA-7839D7242F56}"/>
                </c:ext>
              </c:extLst>
            </c:dLbl>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Sheet1!$B$1:$M$1</c:f>
              <c:strCache>
                <c:ptCount val="12"/>
                <c:pt idx="0">
                  <c:v>H21</c:v>
                </c:pt>
                <c:pt idx="1">
                  <c:v>H22</c:v>
                </c:pt>
                <c:pt idx="2">
                  <c:v>H23</c:v>
                </c:pt>
                <c:pt idx="3">
                  <c:v>H24</c:v>
                </c:pt>
                <c:pt idx="4">
                  <c:v>H25</c:v>
                </c:pt>
                <c:pt idx="5">
                  <c:v>H26</c:v>
                </c:pt>
                <c:pt idx="6">
                  <c:v>H27</c:v>
                </c:pt>
                <c:pt idx="7">
                  <c:v>H28</c:v>
                </c:pt>
                <c:pt idx="8">
                  <c:v>H29</c:v>
                </c:pt>
                <c:pt idx="9">
                  <c:v>H30</c:v>
                </c:pt>
                <c:pt idx="10">
                  <c:v>R1</c:v>
                </c:pt>
                <c:pt idx="11">
                  <c:v>R2</c:v>
                </c:pt>
              </c:strCache>
            </c:strRef>
          </c:cat>
          <c:val>
            <c:numRef>
              <c:f>Sheet1!$B$2:$M$2</c:f>
              <c:numCache>
                <c:formatCode>General</c:formatCode>
                <c:ptCount val="12"/>
                <c:pt idx="0">
                  <c:v>44</c:v>
                </c:pt>
                <c:pt idx="1">
                  <c:v>47</c:v>
                </c:pt>
                <c:pt idx="2">
                  <c:v>51</c:v>
                </c:pt>
                <c:pt idx="3">
                  <c:v>52</c:v>
                </c:pt>
                <c:pt idx="4">
                  <c:v>52</c:v>
                </c:pt>
                <c:pt idx="5">
                  <c:v>53</c:v>
                </c:pt>
                <c:pt idx="6">
                  <c:v>58</c:v>
                </c:pt>
                <c:pt idx="7">
                  <c:v>80</c:v>
                </c:pt>
                <c:pt idx="8">
                  <c:v>90</c:v>
                </c:pt>
                <c:pt idx="9">
                  <c:v>90</c:v>
                </c:pt>
                <c:pt idx="10">
                  <c:v>103</c:v>
                </c:pt>
                <c:pt idx="11">
                  <c:v>109</c:v>
                </c:pt>
              </c:numCache>
            </c:numRef>
          </c:val>
          <c:smooth val="0"/>
          <c:extLst>
            <c:ext xmlns:c16="http://schemas.microsoft.com/office/drawing/2014/chart" uri="{C3380CC4-5D6E-409C-BE32-E72D297353CC}">
              <c16:uniqueId val="{0000000B-70BC-4FC2-A8F8-BF75351F7F09}"/>
            </c:ext>
          </c:extLst>
        </c:ser>
        <c:ser>
          <c:idx val="1"/>
          <c:order val="1"/>
          <c:tx>
            <c:strRef>
              <c:f>Sheet1!$A$3</c:f>
              <c:strCache>
                <c:ptCount val="1"/>
                <c:pt idx="0">
                  <c:v>医ケア児数（人）</c:v>
                </c:pt>
              </c:strCache>
            </c:strRef>
          </c:tx>
          <c:spPr>
            <a:ln w="28575" cap="rnd">
              <a:solidFill>
                <a:srgbClr val="00B050"/>
              </a:solidFill>
              <a:round/>
            </a:ln>
            <a:effectLst/>
          </c:spPr>
          <c:marker>
            <c:symbol val="triangle"/>
            <c:size val="8"/>
            <c:spPr>
              <a:solidFill>
                <a:srgbClr val="00B050"/>
              </a:solidFill>
              <a:ln w="9525">
                <a:solidFill>
                  <a:srgbClr val="00B050"/>
                </a:solidFill>
              </a:ln>
              <a:effectLst/>
            </c:spPr>
          </c:marker>
          <c:dLbls>
            <c:dLbl>
              <c:idx val="0"/>
              <c:layout>
                <c:manualLayout>
                  <c:x val="-7.1957269179582603E-2"/>
                  <c:y val="-3.258151308492296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70BC-4FC2-A8F8-BF75351F7F09}"/>
                </c:ext>
              </c:extLst>
            </c:dLbl>
            <c:dLbl>
              <c:idx val="1"/>
              <c:layout>
                <c:manualLayout>
                  <c:x val="-7.2159225830293799E-2"/>
                  <c:y val="-7.6850393700787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70BC-4FC2-A8F8-BF75351F7F09}"/>
                </c:ext>
              </c:extLst>
            </c:dLbl>
            <c:dLbl>
              <c:idx val="2"/>
              <c:layout>
                <c:manualLayout>
                  <c:x val="-7.1944670749576042E-2"/>
                  <c:y val="-6.515072645208051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70BC-4FC2-A8F8-BF75351F7F09}"/>
                </c:ext>
              </c:extLst>
            </c:dLbl>
            <c:dLbl>
              <c:idx val="3"/>
              <c:layout>
                <c:manualLayout>
                  <c:x val="-7.1309022690154211E-2"/>
                  <c:y val="-6.616281751391954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70BC-4FC2-A8F8-BF75351F7F09}"/>
                </c:ext>
              </c:extLst>
            </c:dLbl>
            <c:dLbl>
              <c:idx val="4"/>
              <c:layout>
                <c:manualLayout>
                  <c:x val="-7.0488215886696681E-2"/>
                  <c:y val="-7.156063651039436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70BC-4FC2-A8F8-BF75351F7F09}"/>
                </c:ext>
              </c:extLst>
            </c:dLbl>
            <c:dLbl>
              <c:idx val="5"/>
              <c:layout>
                <c:manualLayout>
                  <c:x val="-7.7613964252527506E-2"/>
                  <c:y val="-6.481336276480094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70BC-4FC2-A8F8-BF75351F7F09}"/>
                </c:ext>
              </c:extLst>
            </c:dLbl>
            <c:dLbl>
              <c:idx val="6"/>
              <c:layout>
                <c:manualLayout>
                  <c:x val="-8.013899504232691E-2"/>
                  <c:y val="-7.442866712790607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70BC-4FC2-A8F8-BF75351F7F09}"/>
                </c:ext>
              </c:extLst>
            </c:dLbl>
            <c:dLbl>
              <c:idx val="7"/>
              <c:layout>
                <c:manualLayout>
                  <c:x val="-8.0139083325192872E-2"/>
                  <c:y val="-4.166661353565632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70BC-4FC2-A8F8-BF75351F7F09}"/>
                </c:ext>
              </c:extLst>
            </c:dLbl>
            <c:dLbl>
              <c:idx val="8"/>
              <c:layout>
                <c:manualLayout>
                  <c:x val="-7.6359554452227391E-2"/>
                  <c:y val="-4.824550777306682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4-70BC-4FC2-A8F8-BF75351F7F09}"/>
                </c:ext>
              </c:extLst>
            </c:dLbl>
            <c:dLbl>
              <c:idx val="9"/>
              <c:layout>
                <c:manualLayout>
                  <c:x val="-7.8884802588101224E-2"/>
                  <c:y val="-5.482440201047743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5-70BC-4FC2-A8F8-BF75351F7F09}"/>
                </c:ext>
              </c:extLst>
            </c:dLbl>
            <c:dLbl>
              <c:idx val="10"/>
              <c:layout>
                <c:manualLayout>
                  <c:x val="-7.0362066267546111E-2"/>
                  <c:y val="-4.918694230991595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6-70BC-4FC2-A8F8-BF75351F7F09}"/>
                </c:ext>
              </c:extLst>
            </c:dLbl>
            <c:dLbl>
              <c:idx val="11"/>
              <c:layout>
                <c:manualLayout>
                  <c:x val="0"/>
                  <c:y val="-4.667463443103261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4F0E-4287-A0FA-7839D7242F56}"/>
                </c:ext>
              </c:extLst>
            </c:dLbl>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Sheet1!$B$1:$M$1</c:f>
              <c:strCache>
                <c:ptCount val="12"/>
                <c:pt idx="0">
                  <c:v>H21</c:v>
                </c:pt>
                <c:pt idx="1">
                  <c:v>H22</c:v>
                </c:pt>
                <c:pt idx="2">
                  <c:v>H23</c:v>
                </c:pt>
                <c:pt idx="3">
                  <c:v>H24</c:v>
                </c:pt>
                <c:pt idx="4">
                  <c:v>H25</c:v>
                </c:pt>
                <c:pt idx="5">
                  <c:v>H26</c:v>
                </c:pt>
                <c:pt idx="6">
                  <c:v>H27</c:v>
                </c:pt>
                <c:pt idx="7">
                  <c:v>H28</c:v>
                </c:pt>
                <c:pt idx="8">
                  <c:v>H29</c:v>
                </c:pt>
                <c:pt idx="9">
                  <c:v>H30</c:v>
                </c:pt>
                <c:pt idx="10">
                  <c:v>R1</c:v>
                </c:pt>
                <c:pt idx="11">
                  <c:v>R2</c:v>
                </c:pt>
              </c:strCache>
            </c:strRef>
          </c:cat>
          <c:val>
            <c:numRef>
              <c:f>Sheet1!$B$3:$M$3</c:f>
              <c:numCache>
                <c:formatCode>General</c:formatCode>
                <c:ptCount val="12"/>
                <c:pt idx="0">
                  <c:v>352</c:v>
                </c:pt>
                <c:pt idx="1">
                  <c:v>369</c:v>
                </c:pt>
                <c:pt idx="2">
                  <c:v>377</c:v>
                </c:pt>
                <c:pt idx="3">
                  <c:v>385</c:v>
                </c:pt>
                <c:pt idx="4">
                  <c:v>363</c:v>
                </c:pt>
                <c:pt idx="5">
                  <c:v>405</c:v>
                </c:pt>
                <c:pt idx="6">
                  <c:v>367</c:v>
                </c:pt>
                <c:pt idx="7">
                  <c:v>498</c:v>
                </c:pt>
                <c:pt idx="8">
                  <c:v>497</c:v>
                </c:pt>
                <c:pt idx="9">
                  <c:v>490</c:v>
                </c:pt>
                <c:pt idx="10">
                  <c:v>515</c:v>
                </c:pt>
                <c:pt idx="11">
                  <c:v>516</c:v>
                </c:pt>
              </c:numCache>
            </c:numRef>
          </c:val>
          <c:smooth val="0"/>
          <c:extLst>
            <c:ext xmlns:c16="http://schemas.microsoft.com/office/drawing/2014/chart" uri="{C3380CC4-5D6E-409C-BE32-E72D297353CC}">
              <c16:uniqueId val="{00000017-70BC-4FC2-A8F8-BF75351F7F09}"/>
            </c:ext>
          </c:extLst>
        </c:ser>
        <c:ser>
          <c:idx val="0"/>
          <c:order val="2"/>
          <c:tx>
            <c:strRef>
              <c:f>Sheet1!$A$4</c:f>
              <c:strCache>
                <c:ptCount val="1"/>
                <c:pt idx="0">
                  <c:v>実施行為数</c:v>
                </c:pt>
              </c:strCache>
            </c:strRef>
          </c:tx>
          <c:spPr>
            <a:ln w="28575" cap="rnd">
              <a:solidFill>
                <a:srgbClr val="7030A0"/>
              </a:solidFill>
              <a:round/>
            </a:ln>
            <a:effectLst/>
          </c:spPr>
          <c:marker>
            <c:symbol val="square"/>
            <c:size val="7"/>
            <c:spPr>
              <a:solidFill>
                <a:srgbClr val="7030A0"/>
              </a:solidFill>
              <a:ln w="9525">
                <a:solidFill>
                  <a:schemeClr val="tx1"/>
                </a:solidFill>
              </a:ln>
              <a:effectLst/>
            </c:spPr>
          </c:marker>
          <c:dLbls>
            <c:dLbl>
              <c:idx val="0"/>
              <c:layout>
                <c:manualLayout>
                  <c:x val="-7.454529211941481E-2"/>
                  <c:y val="-5.128191612031759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8-70BC-4FC2-A8F8-BF75351F7F09}"/>
                </c:ext>
              </c:extLst>
            </c:dLbl>
            <c:dLbl>
              <c:idx val="1"/>
              <c:layout>
                <c:manualLayout>
                  <c:x val="-7.3030426353777655E-2"/>
                  <c:y val="-8.783931297290767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9-70BC-4FC2-A8F8-BF75351F7F09}"/>
                </c:ext>
              </c:extLst>
            </c:dLbl>
            <c:dLbl>
              <c:idx val="2"/>
              <c:layout>
                <c:manualLayout>
                  <c:x val="-7.2020261329615393E-2"/>
                  <c:y val="-6.647602104130288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A-70BC-4FC2-A8F8-BF75351F7F09}"/>
                </c:ext>
              </c:extLst>
            </c:dLbl>
            <c:dLbl>
              <c:idx val="3"/>
              <c:layout>
                <c:manualLayout>
                  <c:x val="-6.6969817979410387E-2"/>
                  <c:y val="-7.763362215706311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B-70BC-4FC2-A8F8-BF75351F7F09}"/>
                </c:ext>
              </c:extLst>
            </c:dLbl>
            <c:dLbl>
              <c:idx val="4"/>
              <c:layout>
                <c:manualLayout>
                  <c:x val="-1.3914011515728568E-2"/>
                  <c:y val="8.205668852062949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C-70BC-4FC2-A8F8-BF75351F7F09}"/>
                </c:ext>
              </c:extLst>
            </c:dLbl>
            <c:dLbl>
              <c:idx val="5"/>
              <c:layout>
                <c:manualLayout>
                  <c:x val="-0.11484038686634575"/>
                  <c:y val="-6.966920632896596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D-70BC-4FC2-A8F8-BF75351F7F09}"/>
                </c:ext>
              </c:extLst>
            </c:dLbl>
            <c:dLbl>
              <c:idx val="6"/>
              <c:layout>
                <c:manualLayout>
                  <c:x val="0"/>
                  <c:y val="-4.318910503777342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E-70BC-4FC2-A8F8-BF75351F7F09}"/>
                </c:ext>
              </c:extLst>
            </c:dLbl>
            <c:dLbl>
              <c:idx val="7"/>
              <c:layout>
                <c:manualLayout>
                  <c:x val="-0.12750034850788219"/>
                  <c:y val="-5.499314609965252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F-70BC-4FC2-A8F8-BF75351F7F09}"/>
                </c:ext>
              </c:extLst>
            </c:dLbl>
            <c:dLbl>
              <c:idx val="8"/>
              <c:layout>
                <c:manualLayout>
                  <c:x val="-5.0505050505050594E-2"/>
                  <c:y val="-6.730769230769230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0-70BC-4FC2-A8F8-BF75351F7F09}"/>
                </c:ext>
              </c:extLst>
            </c:dLbl>
            <c:dLbl>
              <c:idx val="9"/>
              <c:layout>
                <c:manualLayout>
                  <c:x val="-4.2929292929292928E-2"/>
                  <c:y val="4.166666666666666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1-70BC-4FC2-A8F8-BF75351F7F09}"/>
                </c:ext>
              </c:extLst>
            </c:dLbl>
            <c:dLbl>
              <c:idx val="10"/>
              <c:layout>
                <c:manualLayout>
                  <c:x val="-2.6805301548691821E-2"/>
                  <c:y val="3.709229651899030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2-70BC-4FC2-A8F8-BF75351F7F09}"/>
                </c:ext>
              </c:extLst>
            </c:dLbl>
            <c:dLbl>
              <c:idx val="11"/>
              <c:layout>
                <c:manualLayout>
                  <c:x val="-1.9182678916997303E-2"/>
                  <c:y val="-5.092942088438124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4F0E-4287-A0FA-7839D7242F56}"/>
                </c:ext>
              </c:extLst>
            </c:dLbl>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Sheet1!$B$1:$M$1</c:f>
              <c:strCache>
                <c:ptCount val="12"/>
                <c:pt idx="0">
                  <c:v>H21</c:v>
                </c:pt>
                <c:pt idx="1">
                  <c:v>H22</c:v>
                </c:pt>
                <c:pt idx="2">
                  <c:v>H23</c:v>
                </c:pt>
                <c:pt idx="3">
                  <c:v>H24</c:v>
                </c:pt>
                <c:pt idx="4">
                  <c:v>H25</c:v>
                </c:pt>
                <c:pt idx="5">
                  <c:v>H26</c:v>
                </c:pt>
                <c:pt idx="6">
                  <c:v>H27</c:v>
                </c:pt>
                <c:pt idx="7">
                  <c:v>H28</c:v>
                </c:pt>
                <c:pt idx="8">
                  <c:v>H29</c:v>
                </c:pt>
                <c:pt idx="9">
                  <c:v>H30</c:v>
                </c:pt>
                <c:pt idx="10">
                  <c:v>R1</c:v>
                </c:pt>
                <c:pt idx="11">
                  <c:v>R2</c:v>
                </c:pt>
              </c:strCache>
            </c:strRef>
          </c:cat>
          <c:val>
            <c:numRef>
              <c:f>Sheet1!$B$4:$M$4</c:f>
              <c:numCache>
                <c:formatCode>General</c:formatCode>
                <c:ptCount val="12"/>
                <c:pt idx="0">
                  <c:v>681</c:v>
                </c:pt>
                <c:pt idx="1">
                  <c:v>801</c:v>
                </c:pt>
                <c:pt idx="2">
                  <c:v>874</c:v>
                </c:pt>
                <c:pt idx="3">
                  <c:v>859</c:v>
                </c:pt>
                <c:pt idx="4">
                  <c:v>909</c:v>
                </c:pt>
                <c:pt idx="5" formatCode="#,##0">
                  <c:v>1162</c:v>
                </c:pt>
                <c:pt idx="6" formatCode="#,##0">
                  <c:v>1317</c:v>
                </c:pt>
                <c:pt idx="7" formatCode="#,##0">
                  <c:v>1822</c:v>
                </c:pt>
                <c:pt idx="8" formatCode="#,##0">
                  <c:v>1914</c:v>
                </c:pt>
                <c:pt idx="9" formatCode="#,##0">
                  <c:v>1796</c:v>
                </c:pt>
                <c:pt idx="10" formatCode="#,##0">
                  <c:v>2169</c:v>
                </c:pt>
                <c:pt idx="11" formatCode="#,##0">
                  <c:v>2261</c:v>
                </c:pt>
              </c:numCache>
            </c:numRef>
          </c:val>
          <c:smooth val="0"/>
          <c:extLst>
            <c:ext xmlns:c16="http://schemas.microsoft.com/office/drawing/2014/chart" uri="{C3380CC4-5D6E-409C-BE32-E72D297353CC}">
              <c16:uniqueId val="{00000023-70BC-4FC2-A8F8-BF75351F7F09}"/>
            </c:ext>
          </c:extLst>
        </c:ser>
        <c:dLbls>
          <c:showLegendKey val="0"/>
          <c:showVal val="0"/>
          <c:showCatName val="0"/>
          <c:showSerName val="0"/>
          <c:showPercent val="0"/>
          <c:showBubbleSize val="0"/>
        </c:dLbls>
        <c:marker val="1"/>
        <c:smooth val="0"/>
        <c:axId val="1439633568"/>
        <c:axId val="1439641888"/>
      </c:lineChart>
      <c:catAx>
        <c:axId val="1439633568"/>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crossAx val="1439641888"/>
        <c:crosses val="autoZero"/>
        <c:auto val="1"/>
        <c:lblAlgn val="ctr"/>
        <c:lblOffset val="100"/>
        <c:noMultiLvlLbl val="0"/>
      </c:catAx>
      <c:valAx>
        <c:axId val="1439641888"/>
        <c:scaling>
          <c:orientation val="minMax"/>
        </c:scaling>
        <c:delete val="0"/>
        <c:axPos val="l"/>
        <c:majorGridlines>
          <c:spPr>
            <a:ln w="12700" cap="flat" cmpd="sng" algn="ctr">
              <a:solidFill>
                <a:schemeClr val="tx1"/>
              </a:solidFill>
              <a:prstDash val="sysDash"/>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crossAx val="1439633568"/>
        <c:crosses val="autoZero"/>
        <c:crossBetween val="between"/>
      </c:valAx>
      <c:spPr>
        <a:noFill/>
        <a:ln w="12700">
          <a:solidFill>
            <a:schemeClr val="tx1">
              <a:alpha val="94000"/>
            </a:schemeClr>
          </a:solidFill>
        </a:ln>
        <a:effectLst/>
      </c:spPr>
    </c:plotArea>
    <c:legend>
      <c:legendPos val="b"/>
      <c:layout>
        <c:manualLayout>
          <c:xMode val="edge"/>
          <c:yMode val="edge"/>
          <c:x val="0.13474746256166553"/>
          <c:y val="5.7597821192852984E-2"/>
          <c:w val="0.4566121523692302"/>
          <c:h val="0.25874652697701489"/>
        </c:manualLayout>
      </c:layout>
      <c:overlay val="0"/>
      <c:spPr>
        <a:noFill/>
        <a:ln>
          <a:noFill/>
        </a:ln>
        <a:effectLst/>
      </c:spPr>
      <c:txPr>
        <a:bodyPr rot="0" spcFirstLastPara="1" vertOverflow="ellipsis" vert="horz" wrap="square" anchor="ctr" anchorCtr="0"/>
        <a:lstStyle/>
        <a:p>
          <a:pPr>
            <a:defRPr sz="600" b="1" i="0" u="none" strike="noStrike" kern="1200" baseline="0">
              <a:solidFill>
                <a:schemeClr val="tx1"/>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0.08002</cdr:x>
      <cdr:y>0.2092</cdr:y>
    </cdr:from>
    <cdr:to>
      <cdr:x>0.30224</cdr:x>
      <cdr:y>0.31447</cdr:y>
    </cdr:to>
    <cdr:sp macro="" textlink="">
      <cdr:nvSpPr>
        <cdr:cNvPr id="2" name="正方形/長方形 1"/>
        <cdr:cNvSpPr/>
      </cdr:nvSpPr>
      <cdr:spPr>
        <a:xfrm xmlns:a="http://schemas.openxmlformats.org/drawingml/2006/main">
          <a:off x="363292" y="572445"/>
          <a:ext cx="1008825" cy="288051"/>
        </a:xfrm>
        <a:prstGeom xmlns:a="http://schemas.openxmlformats.org/drawingml/2006/main" prst="rect">
          <a:avLst/>
        </a:prstGeom>
        <a:noFill xmlns:a="http://schemas.openxmlformats.org/drawingml/2006/mai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r>
            <a:rPr lang="ja-JP" altLang="en-US" dirty="0" smtClean="0">
              <a:solidFill>
                <a:schemeClr val="tx1"/>
              </a:solidFill>
            </a:rPr>
            <a:t>医療的ケア</a:t>
          </a:r>
          <a:r>
            <a:rPr lang="ja-JP" altLang="en-US" dirty="0">
              <a:solidFill>
                <a:schemeClr val="tx1"/>
              </a:solidFill>
            </a:rPr>
            <a:t>児</a:t>
          </a:r>
          <a:endParaRPr lang="ja-JP" dirty="0">
            <a:solidFill>
              <a:schemeClr val="tx1"/>
            </a:solidFill>
          </a:endParaRPr>
        </a:p>
      </cdr:txBody>
    </cdr:sp>
  </cdr:relSizeAnchor>
  <cdr:relSizeAnchor xmlns:cdr="http://schemas.openxmlformats.org/drawingml/2006/chartDrawing">
    <cdr:from>
      <cdr:x>0.5876</cdr:x>
      <cdr:y>0.35966</cdr:y>
    </cdr:from>
    <cdr:to>
      <cdr:x>0.9368</cdr:x>
      <cdr:y>0.46493</cdr:y>
    </cdr:to>
    <cdr:sp macro="" textlink="">
      <cdr:nvSpPr>
        <cdr:cNvPr id="3" name="正方形/長方形 2"/>
        <cdr:cNvSpPr/>
      </cdr:nvSpPr>
      <cdr:spPr>
        <a:xfrm xmlns:a="http://schemas.openxmlformats.org/drawingml/2006/main">
          <a:off x="2667548" y="984133"/>
          <a:ext cx="1585283" cy="288050"/>
        </a:xfrm>
        <a:prstGeom xmlns:a="http://schemas.openxmlformats.org/drawingml/2006/main" prst="rect">
          <a:avLst/>
        </a:prstGeom>
        <a:noFill xmlns:a="http://schemas.openxmlformats.org/drawingml/2006/mai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r>
            <a:rPr lang="ja-JP" altLang="en-US" dirty="0" smtClean="0">
              <a:solidFill>
                <a:schemeClr val="tx1"/>
              </a:solidFill>
            </a:rPr>
            <a:t>うち人工呼吸器装着児</a:t>
          </a:r>
          <a:endParaRPr lang="ja-JP" dirty="0">
            <a:solidFill>
              <a:schemeClr val="tx1"/>
            </a:solidFill>
          </a:endParaRPr>
        </a:p>
      </cdr:txBody>
    </cdr:sp>
  </cdr:relSizeAnchor>
  <cdr:relSizeAnchor xmlns:cdr="http://schemas.openxmlformats.org/drawingml/2006/chartDrawing">
    <cdr:from>
      <cdr:x>0.70498</cdr:x>
      <cdr:y>0.87866</cdr:y>
    </cdr:from>
    <cdr:to>
      <cdr:x>0.97463</cdr:x>
      <cdr:y>0.96592</cdr:y>
    </cdr:to>
    <cdr:sp macro="" textlink="">
      <cdr:nvSpPr>
        <cdr:cNvPr id="4" name="正方形/長方形 3"/>
        <cdr:cNvSpPr/>
      </cdr:nvSpPr>
      <cdr:spPr>
        <a:xfrm xmlns:a="http://schemas.openxmlformats.org/drawingml/2006/main">
          <a:off x="3200440" y="2404268"/>
          <a:ext cx="1224136" cy="238795"/>
        </a:xfrm>
        <a:prstGeom xmlns:a="http://schemas.openxmlformats.org/drawingml/2006/main" prst="rect">
          <a:avLst/>
        </a:prstGeom>
        <a:solidFill xmlns:a="http://schemas.openxmlformats.org/drawingml/2006/main">
          <a:schemeClr val="accent1">
            <a:lumMod val="20000"/>
            <a:lumOff val="80000"/>
          </a:schemeClr>
        </a:solidFill>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r>
            <a:rPr lang="ja-JP" altLang="en-US" dirty="0" smtClean="0">
              <a:solidFill>
                <a:schemeClr val="tx1"/>
              </a:solidFill>
            </a:rPr>
            <a:t>（　）府保健所数</a:t>
          </a:r>
          <a:endParaRPr lang="en-US" altLang="ja-JP" dirty="0" smtClean="0">
            <a:solidFill>
              <a:schemeClr val="tx1"/>
            </a:solidFill>
          </a:endParaRPr>
        </a:p>
        <a:p xmlns:a="http://schemas.openxmlformats.org/drawingml/2006/main">
          <a:endParaRPr lang="ja-JP" dirty="0">
            <a:solidFill>
              <a:schemeClr val="tx1"/>
            </a:solidFill>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0.59417</cdr:x>
      <cdr:y>0.45397</cdr:y>
    </cdr:from>
    <cdr:to>
      <cdr:x>0.96633</cdr:x>
      <cdr:y>0.62364</cdr:y>
    </cdr:to>
    <cdr:sp macro="" textlink="">
      <cdr:nvSpPr>
        <cdr:cNvPr id="2" name="テキスト ボックス 1"/>
        <cdr:cNvSpPr txBox="1"/>
      </cdr:nvSpPr>
      <cdr:spPr>
        <a:xfrm xmlns:a="http://schemas.openxmlformats.org/drawingml/2006/main">
          <a:off x="1966870" y="1299540"/>
          <a:ext cx="1231961" cy="485694"/>
        </a:xfrm>
        <a:prstGeom xmlns:a="http://schemas.openxmlformats.org/drawingml/2006/main" prst="rect">
          <a:avLst/>
        </a:prstGeom>
        <a:solidFill xmlns:a="http://schemas.openxmlformats.org/drawingml/2006/main">
          <a:schemeClr val="bg1"/>
        </a:solidFill>
        <a:ln xmlns:a="http://schemas.openxmlformats.org/drawingml/2006/main">
          <a:solidFill>
            <a:schemeClr val="bg1">
              <a:lumMod val="75000"/>
            </a:schemeClr>
          </a:solidFill>
          <a:prstDash val="sysDot"/>
        </a:ln>
      </cdr:spPr>
      <cdr:txBody>
        <a:bodyPr xmlns:a="http://schemas.openxmlformats.org/drawingml/2006/main" wrap="square" rtlCol="0">
          <a:spAutoFit/>
        </a:bodyPr>
        <a:lstStyle xmlns:a="http://schemas.openxmlformats.org/drawingml/2006/main">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xmlns:a="http://schemas.openxmlformats.org/drawingml/2006/main">
          <a:r>
            <a:rPr kumimoji="1" lang="en-US" altLang="ja-JP" sz="800" dirty="0" smtClean="0"/>
            <a:t>※R2</a:t>
          </a:r>
          <a:r>
            <a:rPr kumimoji="1" lang="ja-JP" altLang="en-US" sz="800" dirty="0" smtClean="0"/>
            <a:t>は文部科学省の調査が実施されなかったため、府の調査を反映</a:t>
          </a:r>
          <a:endParaRPr kumimoji="1" lang="ja-JP" altLang="en-US" sz="8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838" y="0"/>
            <a:ext cx="2949787" cy="496967"/>
          </a:xfrm>
          <a:prstGeom prst="rect">
            <a:avLst/>
          </a:prstGeom>
        </p:spPr>
        <p:txBody>
          <a:bodyPr vert="horz" lIns="91440" tIns="45720" rIns="91440" bIns="45720" rtlCol="0"/>
          <a:lstStyle>
            <a:lvl1pPr algn="r">
              <a:defRPr sz="1200"/>
            </a:lvl1pPr>
          </a:lstStyle>
          <a:p>
            <a:fld id="{ACBE0FF7-A636-47B5-A81D-6FC28C47B92D}" type="datetimeFigureOut">
              <a:rPr kumimoji="1" lang="ja-JP" altLang="en-US" smtClean="0"/>
              <a:t>2021/9/21</a:t>
            </a:fld>
            <a:endParaRPr kumimoji="1" lang="ja-JP" altLang="en-US"/>
          </a:p>
        </p:txBody>
      </p:sp>
      <p:sp>
        <p:nvSpPr>
          <p:cNvPr id="4" name="フッター プレースホルダー 3"/>
          <p:cNvSpPr>
            <a:spLocks noGrp="1"/>
          </p:cNvSpPr>
          <p:nvPr>
            <p:ph type="ftr" sz="quarter" idx="2"/>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838" y="9440646"/>
            <a:ext cx="2949787" cy="496967"/>
          </a:xfrm>
          <a:prstGeom prst="rect">
            <a:avLst/>
          </a:prstGeom>
        </p:spPr>
        <p:txBody>
          <a:bodyPr vert="horz" lIns="91440" tIns="45720" rIns="91440" bIns="45720" rtlCol="0" anchor="b"/>
          <a:lstStyle>
            <a:lvl1pPr algn="r">
              <a:defRPr sz="1200"/>
            </a:lvl1pPr>
          </a:lstStyle>
          <a:p>
            <a:fld id="{769D48FB-CD73-4837-8204-E6F16591A7A9}" type="slidenum">
              <a:rPr kumimoji="1" lang="ja-JP" altLang="en-US" smtClean="0"/>
              <a:t>‹#›</a:t>
            </a:fld>
            <a:endParaRPr kumimoji="1" lang="ja-JP" altLang="en-US"/>
          </a:p>
        </p:txBody>
      </p:sp>
    </p:spTree>
    <p:extLst>
      <p:ext uri="{BB962C8B-B14F-4D97-AF65-F5344CB8AC3E}">
        <p14:creationId xmlns:p14="http://schemas.microsoft.com/office/powerpoint/2010/main" val="28988060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951D27FD-FEC0-48B6-94D0-8757458BF087}" type="datetimeFigureOut">
              <a:rPr kumimoji="1" lang="ja-JP" altLang="en-US" smtClean="0"/>
              <a:t>2021/9/21</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120307A9-C758-44D1-B306-4F6E6589395C}" type="slidenum">
              <a:rPr kumimoji="1" lang="ja-JP" altLang="en-US" smtClean="0"/>
              <a:t>‹#›</a:t>
            </a:fld>
            <a:endParaRPr kumimoji="1" lang="ja-JP" altLang="en-US"/>
          </a:p>
        </p:txBody>
      </p:sp>
    </p:spTree>
    <p:extLst>
      <p:ext uri="{BB962C8B-B14F-4D97-AF65-F5344CB8AC3E}">
        <p14:creationId xmlns:p14="http://schemas.microsoft.com/office/powerpoint/2010/main" val="68279672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56BF529E-98CF-4DF9-A133-C2FB7F3F1A58}" type="slidenum">
              <a:rPr lang="ja-JP" altLang="en-US" smtClean="0">
                <a:solidFill>
                  <a:prstClr val="black"/>
                </a:solidFill>
              </a:rPr>
              <a:pPr/>
              <a:t>7</a:t>
            </a:fld>
            <a:endParaRPr lang="ja-JP" altLang="en-US">
              <a:solidFill>
                <a:prstClr val="black"/>
              </a:solidFill>
            </a:endParaRPr>
          </a:p>
        </p:txBody>
      </p:sp>
    </p:spTree>
    <p:extLst>
      <p:ext uri="{BB962C8B-B14F-4D97-AF65-F5344CB8AC3E}">
        <p14:creationId xmlns:p14="http://schemas.microsoft.com/office/powerpoint/2010/main" val="29206762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D5802983-5796-4B7D-B504-E99761EED8D4}" type="datetimeFigureOut">
              <a:rPr lang="ja-JP" altLang="en-US" smtClean="0">
                <a:solidFill>
                  <a:srgbClr val="000000"/>
                </a:solidFill>
              </a:rPr>
              <a:pPr/>
              <a:t>2021/9/21</a:t>
            </a:fld>
            <a:endParaRPr lang="ja-JP" altLang="en-US">
              <a:solidFill>
                <a:srgbClr val="000000"/>
              </a:solidFill>
            </a:endParaRPr>
          </a:p>
        </p:txBody>
      </p:sp>
      <p:sp>
        <p:nvSpPr>
          <p:cNvPr id="5" name="Footer Placeholder 4"/>
          <p:cNvSpPr>
            <a:spLocks noGrp="1"/>
          </p:cNvSpPr>
          <p:nvPr>
            <p:ph type="ftr" sz="quarter" idx="11"/>
          </p:nvPr>
        </p:nvSpPr>
        <p:spPr/>
        <p:txBody>
          <a:bodyPr/>
          <a:lstStyle/>
          <a:p>
            <a:endParaRPr lang="ja-JP" altLang="en-US">
              <a:solidFill>
                <a:srgbClr val="000000"/>
              </a:solidFill>
            </a:endParaRPr>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6F10837E-9906-4EA5-BA0D-AE2E363AC1D5}" type="slidenum">
              <a:rPr lang="ja-JP" altLang="en-US" smtClean="0">
                <a:solidFill>
                  <a:srgbClr val="000000"/>
                </a:solidFill>
              </a:rPr>
              <a:pPr/>
              <a:t>‹#›</a:t>
            </a:fld>
            <a:endParaRPr lang="ja-JP" altLang="en-US">
              <a:solidFill>
                <a:srgbClr val="000000"/>
              </a:solidFill>
            </a:endParaRPr>
          </a:p>
        </p:txBody>
      </p:sp>
    </p:spTree>
    <p:extLst>
      <p:ext uri="{BB962C8B-B14F-4D97-AF65-F5344CB8AC3E}">
        <p14:creationId xmlns:p14="http://schemas.microsoft.com/office/powerpoint/2010/main" val="32916848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D5802983-5796-4B7D-B504-E99761EED8D4}" type="datetimeFigureOut">
              <a:rPr lang="ja-JP" altLang="en-US" smtClean="0">
                <a:solidFill>
                  <a:srgbClr val="000000"/>
                </a:solidFill>
              </a:rPr>
              <a:pPr/>
              <a:t>2021/9/21</a:t>
            </a:fld>
            <a:endParaRPr lang="ja-JP" altLang="en-US">
              <a:solidFill>
                <a:srgbClr val="000000"/>
              </a:solidFill>
            </a:endParaRPr>
          </a:p>
        </p:txBody>
      </p:sp>
      <p:sp>
        <p:nvSpPr>
          <p:cNvPr id="5" name="Footer Placeholder 4"/>
          <p:cNvSpPr>
            <a:spLocks noGrp="1"/>
          </p:cNvSpPr>
          <p:nvPr>
            <p:ph type="ftr" sz="quarter" idx="11"/>
          </p:nvPr>
        </p:nvSpPr>
        <p:spPr/>
        <p:txBody>
          <a:bodyPr/>
          <a:lstStyle/>
          <a:p>
            <a:endParaRPr lang="ja-JP" altLang="en-US">
              <a:solidFill>
                <a:srgbClr val="000000"/>
              </a:solidFill>
            </a:endParaRPr>
          </a:p>
        </p:txBody>
      </p:sp>
      <p:sp>
        <p:nvSpPr>
          <p:cNvPr id="6" name="Slide Number Placeholder 5"/>
          <p:cNvSpPr>
            <a:spLocks noGrp="1"/>
          </p:cNvSpPr>
          <p:nvPr>
            <p:ph type="sldNum" sz="quarter" idx="12"/>
          </p:nvPr>
        </p:nvSpPr>
        <p:spPr/>
        <p:txBody>
          <a:bodyPr/>
          <a:lstStyle/>
          <a:p>
            <a:fld id="{6F10837E-9906-4EA5-BA0D-AE2E363AC1D5}" type="slidenum">
              <a:rPr lang="ja-JP" altLang="en-US" smtClean="0">
                <a:solidFill>
                  <a:srgbClr val="D1282E"/>
                </a:solidFill>
              </a:rPr>
              <a:pPr/>
              <a:t>‹#›</a:t>
            </a:fld>
            <a:endParaRPr lang="ja-JP" altLang="en-US">
              <a:solidFill>
                <a:srgbClr val="D1282E"/>
              </a:solidFill>
            </a:endParaRPr>
          </a:p>
        </p:txBody>
      </p:sp>
    </p:spTree>
    <p:extLst>
      <p:ext uri="{BB962C8B-B14F-4D97-AF65-F5344CB8AC3E}">
        <p14:creationId xmlns:p14="http://schemas.microsoft.com/office/powerpoint/2010/main" val="27560016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D5802983-5796-4B7D-B504-E99761EED8D4}" type="datetimeFigureOut">
              <a:rPr lang="ja-JP" altLang="en-US" smtClean="0">
                <a:solidFill>
                  <a:srgbClr val="000000"/>
                </a:solidFill>
              </a:rPr>
              <a:pPr/>
              <a:t>2021/9/21</a:t>
            </a:fld>
            <a:endParaRPr lang="ja-JP" altLang="en-US">
              <a:solidFill>
                <a:srgbClr val="000000"/>
              </a:solidFill>
            </a:endParaRPr>
          </a:p>
        </p:txBody>
      </p:sp>
      <p:sp>
        <p:nvSpPr>
          <p:cNvPr id="5" name="Footer Placeholder 4"/>
          <p:cNvSpPr>
            <a:spLocks noGrp="1"/>
          </p:cNvSpPr>
          <p:nvPr>
            <p:ph type="ftr" sz="quarter" idx="11"/>
          </p:nvPr>
        </p:nvSpPr>
        <p:spPr/>
        <p:txBody>
          <a:bodyPr/>
          <a:lstStyle/>
          <a:p>
            <a:endParaRPr lang="ja-JP" altLang="en-US">
              <a:solidFill>
                <a:srgbClr val="000000"/>
              </a:solidFill>
            </a:endParaRPr>
          </a:p>
        </p:txBody>
      </p:sp>
      <p:sp>
        <p:nvSpPr>
          <p:cNvPr id="6" name="Slide Number Placeholder 5"/>
          <p:cNvSpPr>
            <a:spLocks noGrp="1"/>
          </p:cNvSpPr>
          <p:nvPr>
            <p:ph type="sldNum" sz="quarter" idx="12"/>
          </p:nvPr>
        </p:nvSpPr>
        <p:spPr/>
        <p:txBody>
          <a:bodyPr/>
          <a:lstStyle/>
          <a:p>
            <a:fld id="{6F10837E-9906-4EA5-BA0D-AE2E363AC1D5}" type="slidenum">
              <a:rPr lang="ja-JP" altLang="en-US" smtClean="0">
                <a:solidFill>
                  <a:srgbClr val="D1282E"/>
                </a:solidFill>
              </a:rPr>
              <a:pPr/>
              <a:t>‹#›</a:t>
            </a:fld>
            <a:endParaRPr lang="ja-JP" altLang="en-US">
              <a:solidFill>
                <a:srgbClr val="D1282E"/>
              </a:solidFill>
            </a:endParaRPr>
          </a:p>
        </p:txBody>
      </p:sp>
    </p:spTree>
    <p:extLst>
      <p:ext uri="{BB962C8B-B14F-4D97-AF65-F5344CB8AC3E}">
        <p14:creationId xmlns:p14="http://schemas.microsoft.com/office/powerpoint/2010/main" val="9788489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5802983-5796-4B7D-B504-E99761EED8D4}" type="datetimeFigureOut">
              <a:rPr lang="ja-JP" altLang="en-US" smtClean="0">
                <a:solidFill>
                  <a:srgbClr val="000000"/>
                </a:solidFill>
              </a:rPr>
              <a:pPr/>
              <a:t>2021/9/21</a:t>
            </a:fld>
            <a:endParaRPr lang="ja-JP" altLang="en-US">
              <a:solidFill>
                <a:srgbClr val="000000"/>
              </a:solidFill>
            </a:endParaRPr>
          </a:p>
        </p:txBody>
      </p:sp>
      <p:sp>
        <p:nvSpPr>
          <p:cNvPr id="5" name="Footer Placeholder 4"/>
          <p:cNvSpPr>
            <a:spLocks noGrp="1"/>
          </p:cNvSpPr>
          <p:nvPr>
            <p:ph type="ftr" sz="quarter" idx="11"/>
          </p:nvPr>
        </p:nvSpPr>
        <p:spPr/>
        <p:txBody>
          <a:bodyPr/>
          <a:lstStyle/>
          <a:p>
            <a:endParaRPr lang="ja-JP" altLang="en-US">
              <a:solidFill>
                <a:srgbClr val="000000"/>
              </a:solidFill>
            </a:endParaRPr>
          </a:p>
        </p:txBody>
      </p:sp>
      <p:sp>
        <p:nvSpPr>
          <p:cNvPr id="6" name="Slide Number Placeholder 5"/>
          <p:cNvSpPr>
            <a:spLocks noGrp="1"/>
          </p:cNvSpPr>
          <p:nvPr>
            <p:ph type="sldNum" sz="quarter" idx="12"/>
          </p:nvPr>
        </p:nvSpPr>
        <p:spPr/>
        <p:txBody>
          <a:bodyPr/>
          <a:lstStyle/>
          <a:p>
            <a:fld id="{6F10837E-9906-4EA5-BA0D-AE2E363AC1D5}" type="slidenum">
              <a:rPr lang="ja-JP" altLang="en-US" smtClean="0">
                <a:solidFill>
                  <a:srgbClr val="D1282E"/>
                </a:solidFill>
              </a:rPr>
              <a:pPr/>
              <a:t>‹#›</a:t>
            </a:fld>
            <a:endParaRPr lang="ja-JP" altLang="en-US">
              <a:solidFill>
                <a:srgbClr val="D1282E"/>
              </a:solidFill>
            </a:endParaRPr>
          </a:p>
        </p:txBody>
      </p:sp>
    </p:spTree>
    <p:extLst>
      <p:ext uri="{BB962C8B-B14F-4D97-AF65-F5344CB8AC3E}">
        <p14:creationId xmlns:p14="http://schemas.microsoft.com/office/powerpoint/2010/main" val="12724689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7" name="Date Placeholder 6"/>
          <p:cNvSpPr>
            <a:spLocks noGrp="1"/>
          </p:cNvSpPr>
          <p:nvPr>
            <p:ph type="dt" sz="half" idx="10"/>
          </p:nvPr>
        </p:nvSpPr>
        <p:spPr/>
        <p:txBody>
          <a:bodyPr/>
          <a:lstStyle/>
          <a:p>
            <a:fld id="{D5802983-5796-4B7D-B504-E99761EED8D4}" type="datetimeFigureOut">
              <a:rPr lang="ja-JP" altLang="en-US" smtClean="0">
                <a:solidFill>
                  <a:srgbClr val="000000"/>
                </a:solidFill>
              </a:rPr>
              <a:pPr/>
              <a:t>2021/9/21</a:t>
            </a:fld>
            <a:endParaRPr lang="ja-JP" altLang="en-US">
              <a:solidFill>
                <a:srgbClr val="000000"/>
              </a:solidFill>
            </a:endParaRPr>
          </a:p>
        </p:txBody>
      </p:sp>
      <p:sp>
        <p:nvSpPr>
          <p:cNvPr id="8" name="Slide Number Placeholder 7"/>
          <p:cNvSpPr>
            <a:spLocks noGrp="1"/>
          </p:cNvSpPr>
          <p:nvPr>
            <p:ph type="sldNum" sz="quarter" idx="11"/>
          </p:nvPr>
        </p:nvSpPr>
        <p:spPr/>
        <p:txBody>
          <a:bodyPr/>
          <a:lstStyle/>
          <a:p>
            <a:fld id="{6F10837E-9906-4EA5-BA0D-AE2E363AC1D5}" type="slidenum">
              <a:rPr lang="ja-JP" altLang="en-US" smtClean="0">
                <a:solidFill>
                  <a:srgbClr val="D1282E"/>
                </a:solidFill>
              </a:rPr>
              <a:pPr/>
              <a:t>‹#›</a:t>
            </a:fld>
            <a:endParaRPr lang="ja-JP" altLang="en-US">
              <a:solidFill>
                <a:srgbClr val="D1282E"/>
              </a:solidFill>
            </a:endParaRPr>
          </a:p>
        </p:txBody>
      </p:sp>
      <p:sp>
        <p:nvSpPr>
          <p:cNvPr id="9" name="Footer Placeholder 8"/>
          <p:cNvSpPr>
            <a:spLocks noGrp="1"/>
          </p:cNvSpPr>
          <p:nvPr>
            <p:ph type="ftr" sz="quarter" idx="12"/>
          </p:nvPr>
        </p:nvSpPr>
        <p:spPr/>
        <p:txBody>
          <a:bodyPr/>
          <a:lstStyle/>
          <a:p>
            <a:endParaRPr lang="ja-JP" altLang="en-US">
              <a:solidFill>
                <a:srgbClr val="000000"/>
              </a:solidFill>
            </a:endParaRPr>
          </a:p>
        </p:txBody>
      </p:sp>
    </p:spTree>
    <p:extLst>
      <p:ext uri="{BB962C8B-B14F-4D97-AF65-F5344CB8AC3E}">
        <p14:creationId xmlns:p14="http://schemas.microsoft.com/office/powerpoint/2010/main" val="32093181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D5802983-5796-4B7D-B504-E99761EED8D4}" type="datetimeFigureOut">
              <a:rPr lang="ja-JP" altLang="en-US" smtClean="0">
                <a:solidFill>
                  <a:srgbClr val="000000"/>
                </a:solidFill>
              </a:rPr>
              <a:pPr/>
              <a:t>2021/9/21</a:t>
            </a:fld>
            <a:endParaRPr lang="ja-JP" altLang="en-US">
              <a:solidFill>
                <a:srgbClr val="000000"/>
              </a:solidFill>
            </a:endParaRPr>
          </a:p>
        </p:txBody>
      </p:sp>
      <p:sp>
        <p:nvSpPr>
          <p:cNvPr id="6" name="Footer Placeholder 5"/>
          <p:cNvSpPr>
            <a:spLocks noGrp="1"/>
          </p:cNvSpPr>
          <p:nvPr>
            <p:ph type="ftr" sz="quarter" idx="11"/>
          </p:nvPr>
        </p:nvSpPr>
        <p:spPr/>
        <p:txBody>
          <a:bodyPr/>
          <a:lstStyle/>
          <a:p>
            <a:endParaRPr lang="ja-JP" altLang="en-US">
              <a:solidFill>
                <a:srgbClr val="000000"/>
              </a:solidFill>
            </a:endParaRPr>
          </a:p>
        </p:txBody>
      </p:sp>
      <p:sp>
        <p:nvSpPr>
          <p:cNvPr id="7" name="Slide Number Placeholder 6"/>
          <p:cNvSpPr>
            <a:spLocks noGrp="1"/>
          </p:cNvSpPr>
          <p:nvPr>
            <p:ph type="sldNum" sz="quarter" idx="12"/>
          </p:nvPr>
        </p:nvSpPr>
        <p:spPr/>
        <p:txBody>
          <a:bodyPr/>
          <a:lstStyle/>
          <a:p>
            <a:fld id="{6F10837E-9906-4EA5-BA0D-AE2E363AC1D5}" type="slidenum">
              <a:rPr lang="ja-JP" altLang="en-US" smtClean="0">
                <a:solidFill>
                  <a:srgbClr val="D1282E"/>
                </a:solidFill>
              </a:rPr>
              <a:pPr/>
              <a:t>‹#›</a:t>
            </a:fld>
            <a:endParaRPr lang="ja-JP" altLang="en-US">
              <a:solidFill>
                <a:srgbClr val="D1282E"/>
              </a:solidFill>
            </a:endParaRPr>
          </a:p>
        </p:txBody>
      </p:sp>
    </p:spTree>
    <p:extLst>
      <p:ext uri="{BB962C8B-B14F-4D97-AF65-F5344CB8AC3E}">
        <p14:creationId xmlns:p14="http://schemas.microsoft.com/office/powerpoint/2010/main" val="11877681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smtClean="0"/>
              <a:t>マスター タイトルの書式設定</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ja-JP" altLang="en-US" smtClean="0"/>
              <a:t>マスター テキストの書式設定</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D5802983-5796-4B7D-B504-E99761EED8D4}" type="datetimeFigureOut">
              <a:rPr lang="ja-JP" altLang="en-US" smtClean="0">
                <a:solidFill>
                  <a:srgbClr val="000000"/>
                </a:solidFill>
              </a:rPr>
              <a:pPr/>
              <a:t>2021/9/21</a:t>
            </a:fld>
            <a:endParaRPr lang="ja-JP" altLang="en-US">
              <a:solidFill>
                <a:srgbClr val="000000"/>
              </a:solidFill>
            </a:endParaRPr>
          </a:p>
        </p:txBody>
      </p:sp>
      <p:sp>
        <p:nvSpPr>
          <p:cNvPr id="8" name="Footer Placeholder 7"/>
          <p:cNvSpPr>
            <a:spLocks noGrp="1"/>
          </p:cNvSpPr>
          <p:nvPr>
            <p:ph type="ftr" sz="quarter" idx="11"/>
          </p:nvPr>
        </p:nvSpPr>
        <p:spPr/>
        <p:txBody>
          <a:bodyPr/>
          <a:lstStyle/>
          <a:p>
            <a:endParaRPr lang="ja-JP" altLang="en-US">
              <a:solidFill>
                <a:srgbClr val="000000"/>
              </a:solidFill>
            </a:endParaRPr>
          </a:p>
        </p:txBody>
      </p:sp>
      <p:sp>
        <p:nvSpPr>
          <p:cNvPr id="9" name="Slide Number Placeholder 8"/>
          <p:cNvSpPr>
            <a:spLocks noGrp="1"/>
          </p:cNvSpPr>
          <p:nvPr>
            <p:ph type="sldNum" sz="quarter" idx="12"/>
          </p:nvPr>
        </p:nvSpPr>
        <p:spPr/>
        <p:txBody>
          <a:bodyPr/>
          <a:lstStyle/>
          <a:p>
            <a:fld id="{6F10837E-9906-4EA5-BA0D-AE2E363AC1D5}" type="slidenum">
              <a:rPr lang="ja-JP" altLang="en-US" smtClean="0">
                <a:solidFill>
                  <a:srgbClr val="D1282E"/>
                </a:solidFill>
              </a:rPr>
              <a:pPr/>
              <a:t>‹#›</a:t>
            </a:fld>
            <a:endParaRPr lang="ja-JP" altLang="en-US">
              <a:solidFill>
                <a:srgbClr val="D1282E"/>
              </a:solidFill>
            </a:endParaRPr>
          </a:p>
        </p:txBody>
      </p:sp>
    </p:spTree>
    <p:extLst>
      <p:ext uri="{BB962C8B-B14F-4D97-AF65-F5344CB8AC3E}">
        <p14:creationId xmlns:p14="http://schemas.microsoft.com/office/powerpoint/2010/main" val="19629322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Date Placeholder 2"/>
          <p:cNvSpPr>
            <a:spLocks noGrp="1"/>
          </p:cNvSpPr>
          <p:nvPr>
            <p:ph type="dt" sz="half" idx="10"/>
          </p:nvPr>
        </p:nvSpPr>
        <p:spPr/>
        <p:txBody>
          <a:bodyPr/>
          <a:lstStyle/>
          <a:p>
            <a:fld id="{D5802983-5796-4B7D-B504-E99761EED8D4}" type="datetimeFigureOut">
              <a:rPr lang="ja-JP" altLang="en-US" smtClean="0">
                <a:solidFill>
                  <a:srgbClr val="000000"/>
                </a:solidFill>
              </a:rPr>
              <a:pPr/>
              <a:t>2021/9/21</a:t>
            </a:fld>
            <a:endParaRPr lang="ja-JP" altLang="en-US">
              <a:solidFill>
                <a:srgbClr val="000000"/>
              </a:solidFill>
            </a:endParaRPr>
          </a:p>
        </p:txBody>
      </p:sp>
      <p:sp>
        <p:nvSpPr>
          <p:cNvPr id="4" name="Footer Placeholder 3"/>
          <p:cNvSpPr>
            <a:spLocks noGrp="1"/>
          </p:cNvSpPr>
          <p:nvPr>
            <p:ph type="ftr" sz="quarter" idx="11"/>
          </p:nvPr>
        </p:nvSpPr>
        <p:spPr/>
        <p:txBody>
          <a:bodyPr/>
          <a:lstStyle/>
          <a:p>
            <a:endParaRPr lang="ja-JP" altLang="en-US">
              <a:solidFill>
                <a:srgbClr val="000000"/>
              </a:solidFill>
            </a:endParaRPr>
          </a:p>
        </p:txBody>
      </p:sp>
      <p:sp>
        <p:nvSpPr>
          <p:cNvPr id="5" name="Slide Number Placeholder 4"/>
          <p:cNvSpPr>
            <a:spLocks noGrp="1"/>
          </p:cNvSpPr>
          <p:nvPr>
            <p:ph type="sldNum" sz="quarter" idx="12"/>
          </p:nvPr>
        </p:nvSpPr>
        <p:spPr/>
        <p:txBody>
          <a:bodyPr/>
          <a:lstStyle/>
          <a:p>
            <a:fld id="{6F10837E-9906-4EA5-BA0D-AE2E363AC1D5}" type="slidenum">
              <a:rPr lang="ja-JP" altLang="en-US" smtClean="0">
                <a:solidFill>
                  <a:srgbClr val="D1282E"/>
                </a:solidFill>
              </a:rPr>
              <a:pPr/>
              <a:t>‹#›</a:t>
            </a:fld>
            <a:endParaRPr lang="ja-JP" altLang="en-US">
              <a:solidFill>
                <a:srgbClr val="D1282E"/>
              </a:solidFill>
            </a:endParaRPr>
          </a:p>
        </p:txBody>
      </p:sp>
    </p:spTree>
    <p:extLst>
      <p:ext uri="{BB962C8B-B14F-4D97-AF65-F5344CB8AC3E}">
        <p14:creationId xmlns:p14="http://schemas.microsoft.com/office/powerpoint/2010/main" val="25369989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802983-5796-4B7D-B504-E99761EED8D4}" type="datetimeFigureOut">
              <a:rPr lang="ja-JP" altLang="en-US" smtClean="0">
                <a:solidFill>
                  <a:srgbClr val="000000"/>
                </a:solidFill>
              </a:rPr>
              <a:pPr/>
              <a:t>2021/9/21</a:t>
            </a:fld>
            <a:endParaRPr lang="ja-JP" altLang="en-US">
              <a:solidFill>
                <a:srgbClr val="000000"/>
              </a:solidFill>
            </a:endParaRPr>
          </a:p>
        </p:txBody>
      </p:sp>
      <p:sp>
        <p:nvSpPr>
          <p:cNvPr id="3" name="Footer Placeholder 2"/>
          <p:cNvSpPr>
            <a:spLocks noGrp="1"/>
          </p:cNvSpPr>
          <p:nvPr>
            <p:ph type="ftr" sz="quarter" idx="11"/>
          </p:nvPr>
        </p:nvSpPr>
        <p:spPr/>
        <p:txBody>
          <a:bodyPr/>
          <a:lstStyle/>
          <a:p>
            <a:endParaRPr lang="ja-JP" altLang="en-US">
              <a:solidFill>
                <a:srgbClr val="000000"/>
              </a:solidFill>
            </a:endParaRPr>
          </a:p>
        </p:txBody>
      </p:sp>
      <p:sp>
        <p:nvSpPr>
          <p:cNvPr id="4" name="Slide Number Placeholder 3"/>
          <p:cNvSpPr>
            <a:spLocks noGrp="1"/>
          </p:cNvSpPr>
          <p:nvPr>
            <p:ph type="sldNum" sz="quarter" idx="12"/>
          </p:nvPr>
        </p:nvSpPr>
        <p:spPr/>
        <p:txBody>
          <a:bodyPr/>
          <a:lstStyle/>
          <a:p>
            <a:fld id="{6F10837E-9906-4EA5-BA0D-AE2E363AC1D5}" type="slidenum">
              <a:rPr lang="ja-JP" altLang="en-US" smtClean="0">
                <a:solidFill>
                  <a:srgbClr val="D1282E"/>
                </a:solidFill>
              </a:rPr>
              <a:pPr/>
              <a:t>‹#›</a:t>
            </a:fld>
            <a:endParaRPr lang="ja-JP" altLang="en-US">
              <a:solidFill>
                <a:srgbClr val="D1282E"/>
              </a:solidFill>
            </a:endParaRPr>
          </a:p>
        </p:txBody>
      </p:sp>
    </p:spTree>
    <p:extLst>
      <p:ext uri="{BB962C8B-B14F-4D97-AF65-F5344CB8AC3E}">
        <p14:creationId xmlns:p14="http://schemas.microsoft.com/office/powerpoint/2010/main" val="15096889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D5802983-5796-4B7D-B504-E99761EED8D4}" type="datetimeFigureOut">
              <a:rPr lang="ja-JP" altLang="en-US" smtClean="0">
                <a:solidFill>
                  <a:srgbClr val="000000"/>
                </a:solidFill>
              </a:rPr>
              <a:pPr/>
              <a:t>2021/9/21</a:t>
            </a:fld>
            <a:endParaRPr lang="ja-JP" altLang="en-US">
              <a:solidFill>
                <a:srgbClr val="000000"/>
              </a:solidFill>
            </a:endParaRPr>
          </a:p>
        </p:txBody>
      </p:sp>
      <p:sp>
        <p:nvSpPr>
          <p:cNvPr id="6" name="Footer Placeholder 5"/>
          <p:cNvSpPr>
            <a:spLocks noGrp="1"/>
          </p:cNvSpPr>
          <p:nvPr>
            <p:ph type="ftr" sz="quarter" idx="11"/>
          </p:nvPr>
        </p:nvSpPr>
        <p:spPr/>
        <p:txBody>
          <a:bodyPr/>
          <a:lstStyle/>
          <a:p>
            <a:endParaRPr lang="ja-JP" altLang="en-US">
              <a:solidFill>
                <a:srgbClr val="000000"/>
              </a:solidFill>
            </a:endParaRPr>
          </a:p>
        </p:txBody>
      </p:sp>
      <p:sp>
        <p:nvSpPr>
          <p:cNvPr id="7" name="Slide Number Placeholder 6"/>
          <p:cNvSpPr>
            <a:spLocks noGrp="1"/>
          </p:cNvSpPr>
          <p:nvPr>
            <p:ph type="sldNum" sz="quarter" idx="12"/>
          </p:nvPr>
        </p:nvSpPr>
        <p:spPr/>
        <p:txBody>
          <a:bodyPr/>
          <a:lstStyle/>
          <a:p>
            <a:fld id="{6F10837E-9906-4EA5-BA0D-AE2E363AC1D5}" type="slidenum">
              <a:rPr lang="ja-JP" altLang="en-US" smtClean="0">
                <a:solidFill>
                  <a:srgbClr val="D1282E"/>
                </a:solidFill>
              </a:rPr>
              <a:pPr/>
              <a:t>‹#›</a:t>
            </a:fld>
            <a:endParaRPr lang="ja-JP" altLang="en-US">
              <a:solidFill>
                <a:srgbClr val="D1282E"/>
              </a:solidFill>
            </a:endParaRPr>
          </a:p>
        </p:txBody>
      </p:sp>
      <p:sp>
        <p:nvSpPr>
          <p:cNvPr id="8" name="Title 7"/>
          <p:cNvSpPr>
            <a:spLocks noGrp="1"/>
          </p:cNvSpPr>
          <p:nvPr>
            <p:ph type="title"/>
          </p:nvPr>
        </p:nvSpPr>
        <p:spPr/>
        <p:txBody>
          <a:bodyPr/>
          <a:lstStyle/>
          <a:p>
            <a:r>
              <a:rPr lang="ja-JP" altLang="en-US" smtClean="0"/>
              <a:t>マスター タイトルの書式設定</a:t>
            </a:r>
            <a:endParaRPr lang="en-US"/>
          </a:p>
        </p:txBody>
      </p:sp>
    </p:spTree>
    <p:extLst>
      <p:ext uri="{BB962C8B-B14F-4D97-AF65-F5344CB8AC3E}">
        <p14:creationId xmlns:p14="http://schemas.microsoft.com/office/powerpoint/2010/main" val="4203392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アイコンをクリックして図を追加</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D5802983-5796-4B7D-B504-E99761EED8D4}" type="datetimeFigureOut">
              <a:rPr lang="ja-JP" altLang="en-US" smtClean="0">
                <a:solidFill>
                  <a:srgbClr val="000000"/>
                </a:solidFill>
              </a:rPr>
              <a:pPr/>
              <a:t>2021/9/21</a:t>
            </a:fld>
            <a:endParaRPr lang="ja-JP" altLang="en-US">
              <a:solidFill>
                <a:srgbClr val="000000"/>
              </a:solidFill>
            </a:endParaRPr>
          </a:p>
        </p:txBody>
      </p:sp>
      <p:sp>
        <p:nvSpPr>
          <p:cNvPr id="6" name="Footer Placeholder 5"/>
          <p:cNvSpPr>
            <a:spLocks noGrp="1"/>
          </p:cNvSpPr>
          <p:nvPr>
            <p:ph type="ftr" sz="quarter" idx="11"/>
          </p:nvPr>
        </p:nvSpPr>
        <p:spPr/>
        <p:txBody>
          <a:bodyPr/>
          <a:lstStyle/>
          <a:p>
            <a:endParaRPr lang="ja-JP" altLang="en-US">
              <a:solidFill>
                <a:srgbClr val="000000"/>
              </a:solidFill>
            </a:endParaRPr>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6F10837E-9906-4EA5-BA0D-AE2E363AC1D5}" type="slidenum">
              <a:rPr lang="ja-JP" altLang="en-US" smtClean="0">
                <a:solidFill>
                  <a:srgbClr val="000000"/>
                </a:solidFill>
              </a:rPr>
              <a:pPr/>
              <a:t>‹#›</a:t>
            </a:fld>
            <a:endParaRPr lang="ja-JP" altLang="en-US">
              <a:solidFill>
                <a:srgbClr val="000000"/>
              </a:solidFill>
            </a:endParaRPr>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ja-JP" altLang="en-US" smtClean="0"/>
              <a:t>マスター タイトルの書式設定</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Tree>
    <p:extLst>
      <p:ext uri="{BB962C8B-B14F-4D97-AF65-F5344CB8AC3E}">
        <p14:creationId xmlns:p14="http://schemas.microsoft.com/office/powerpoint/2010/main" val="4370620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D5802983-5796-4B7D-B504-E99761EED8D4}" type="datetimeFigureOut">
              <a:rPr lang="ja-JP" altLang="en-US" smtClean="0">
                <a:solidFill>
                  <a:srgbClr val="000000"/>
                </a:solidFill>
              </a:rPr>
              <a:pPr/>
              <a:t>2021/9/21</a:t>
            </a:fld>
            <a:endParaRPr lang="ja-JP" altLang="en-US">
              <a:solidFill>
                <a:srgbClr val="000000"/>
              </a:solidFill>
            </a:endParaRPr>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ja-JP" altLang="en-US">
              <a:solidFill>
                <a:srgbClr val="000000"/>
              </a:solidFill>
            </a:endParaRPr>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6F10837E-9906-4EA5-BA0D-AE2E363AC1D5}" type="slidenum">
              <a:rPr lang="ja-JP" altLang="en-US" smtClean="0">
                <a:solidFill>
                  <a:srgbClr val="D1282E"/>
                </a:solidFill>
              </a:rPr>
              <a:pPr/>
              <a:t>‹#›</a:t>
            </a:fld>
            <a:endParaRPr lang="ja-JP" altLang="en-US">
              <a:solidFill>
                <a:srgbClr val="D1282E"/>
              </a:solidFill>
            </a:endParaRPr>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Tree>
    <p:extLst>
      <p:ext uri="{BB962C8B-B14F-4D97-AF65-F5344CB8AC3E}">
        <p14:creationId xmlns:p14="http://schemas.microsoft.com/office/powerpoint/2010/main" val="13520527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kumimoji="1"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kumimoji="1"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kumimoji="1"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kumimoji="1"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kumimoji="1"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kumimoji="1"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kumimoji="1"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kumimoji="1"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kumimoji="1"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kumimoji="1" sz="16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1362613"/>
            <a:ext cx="9162267" cy="5678478"/>
          </a:xfrm>
          <a:prstGeom prst="rect">
            <a:avLst/>
          </a:prstGeom>
        </p:spPr>
        <p:txBody>
          <a:bodyPr wrap="square">
            <a:spAutoFit/>
          </a:bodyPr>
          <a:lstStyle/>
          <a:p>
            <a:pPr>
              <a:lnSpc>
                <a:spcPct val="150000"/>
              </a:lnSpc>
            </a:pPr>
            <a:r>
              <a:rPr lang="ja-JP" altLang="en-US" sz="1400" b="1" dirty="0" smtClean="0">
                <a:latin typeface="HG丸ｺﾞｼｯｸM-PRO" panose="020F0600000000000000" pitchFamily="50" charset="-128"/>
                <a:ea typeface="HG丸ｺﾞｼｯｸM-PRO" panose="020F0600000000000000" pitchFamily="50" charset="-128"/>
              </a:rPr>
              <a:t>　　　</a:t>
            </a:r>
            <a:r>
              <a:rPr lang="en-US" altLang="ja-JP" sz="1400" b="1" dirty="0" smtClean="0">
                <a:latin typeface="HG丸ｺﾞｼｯｸM-PRO" panose="020F0600000000000000" pitchFamily="50" charset="-128"/>
                <a:ea typeface="HG丸ｺﾞｼｯｸM-PRO" panose="020F0600000000000000" pitchFamily="50" charset="-128"/>
              </a:rPr>
              <a:t>※</a:t>
            </a:r>
            <a:r>
              <a:rPr lang="ja-JP" altLang="en-US" sz="1400" b="1" dirty="0" smtClean="0">
                <a:latin typeface="HG丸ｺﾞｼｯｸM-PRO" panose="020F0600000000000000" pitchFamily="50" charset="-128"/>
                <a:ea typeface="HG丸ｺﾞｼｯｸM-PRO" panose="020F0600000000000000" pitchFamily="50" charset="-128"/>
              </a:rPr>
              <a:t>令和２年度から医療型短期入所支援強化事業に名称変更</a:t>
            </a:r>
            <a:endParaRPr lang="en-US" altLang="ja-JP" sz="1400" b="1" dirty="0" smtClean="0">
              <a:latin typeface="HG丸ｺﾞｼｯｸM-PRO" panose="020F0600000000000000" pitchFamily="50" charset="-128"/>
              <a:ea typeface="HG丸ｺﾞｼｯｸM-PRO" panose="020F0600000000000000" pitchFamily="50" charset="-128"/>
            </a:endParaRPr>
          </a:p>
          <a:p>
            <a:pPr>
              <a:lnSpc>
                <a:spcPct val="150000"/>
              </a:lnSpc>
            </a:pPr>
            <a:r>
              <a:rPr lang="ja-JP" altLang="en-US" sz="1400" b="1" dirty="0" smtClean="0">
                <a:latin typeface="HG丸ｺﾞｼｯｸM-PRO" panose="020F0600000000000000" pitchFamily="50" charset="-128"/>
                <a:ea typeface="HG丸ｺﾞｼｯｸM-PRO" panose="020F0600000000000000" pitchFamily="50" charset="-128"/>
              </a:rPr>
              <a:t>   </a:t>
            </a:r>
            <a:r>
              <a:rPr lang="ja-JP" altLang="en-US" sz="1600" b="1" dirty="0" smtClean="0">
                <a:latin typeface="ＭＳ 明朝" panose="02020609040205080304" pitchFamily="17" charset="-128"/>
                <a:ea typeface="ＭＳ 明朝" panose="02020609040205080304" pitchFamily="17" charset="-128"/>
              </a:rPr>
              <a:t>◆</a:t>
            </a:r>
            <a:r>
              <a:rPr lang="ja-JP" altLang="ja-JP" sz="1600" b="1" dirty="0" smtClean="0">
                <a:latin typeface="ＭＳ 明朝" panose="02020609040205080304" pitchFamily="17" charset="-128"/>
                <a:ea typeface="ＭＳ 明朝" panose="02020609040205080304" pitchFamily="17" charset="-128"/>
              </a:rPr>
              <a:t>人工</a:t>
            </a:r>
            <a:r>
              <a:rPr lang="ja-JP" altLang="ja-JP" sz="1600" b="1" dirty="0">
                <a:latin typeface="ＭＳ 明朝" panose="02020609040205080304" pitchFamily="17" charset="-128"/>
                <a:ea typeface="ＭＳ 明朝" panose="02020609040205080304" pitchFamily="17" charset="-128"/>
              </a:rPr>
              <a:t>呼吸器</a:t>
            </a:r>
            <a:r>
              <a:rPr lang="ja-JP" altLang="ja-JP" sz="1600" b="1" dirty="0" smtClean="0">
                <a:latin typeface="ＭＳ 明朝" panose="02020609040205080304" pitchFamily="17" charset="-128"/>
                <a:ea typeface="ＭＳ 明朝" panose="02020609040205080304" pitchFamily="17" charset="-128"/>
              </a:rPr>
              <a:t>管理</a:t>
            </a:r>
            <a:r>
              <a:rPr lang="ja-JP" altLang="en-US" sz="1600" b="1" dirty="0" smtClean="0">
                <a:latin typeface="ＭＳ 明朝" panose="02020609040205080304" pitchFamily="17" charset="-128"/>
                <a:ea typeface="ＭＳ 明朝" panose="02020609040205080304" pitchFamily="17" charset="-128"/>
              </a:rPr>
              <a:t>等高度な医療的ケア</a:t>
            </a:r>
            <a:r>
              <a:rPr lang="ja-JP" altLang="ja-JP" sz="1600" b="1" dirty="0" smtClean="0">
                <a:latin typeface="ＭＳ 明朝" panose="02020609040205080304" pitchFamily="17" charset="-128"/>
                <a:ea typeface="ＭＳ 明朝" panose="02020609040205080304" pitchFamily="17" charset="-128"/>
              </a:rPr>
              <a:t>が</a:t>
            </a:r>
            <a:r>
              <a:rPr lang="ja-JP" altLang="ja-JP" sz="1600" b="1" dirty="0">
                <a:latin typeface="ＭＳ 明朝" panose="02020609040205080304" pitchFamily="17" charset="-128"/>
                <a:ea typeface="ＭＳ 明朝" panose="02020609040205080304" pitchFamily="17" charset="-128"/>
              </a:rPr>
              <a:t>必要な重症心身障が</a:t>
            </a:r>
            <a:r>
              <a:rPr lang="ja-JP" altLang="ja-JP" sz="1600" b="1" dirty="0" err="1">
                <a:latin typeface="ＭＳ 明朝" panose="02020609040205080304" pitchFamily="17" charset="-128"/>
                <a:ea typeface="ＭＳ 明朝" panose="02020609040205080304" pitchFamily="17" charset="-128"/>
              </a:rPr>
              <a:t>い</a:t>
            </a:r>
            <a:r>
              <a:rPr lang="ja-JP" altLang="ja-JP" sz="1600" b="1" dirty="0">
                <a:latin typeface="ＭＳ 明朝" panose="02020609040205080304" pitchFamily="17" charset="-128"/>
                <a:ea typeface="ＭＳ 明朝" panose="02020609040205080304" pitchFamily="17" charset="-128"/>
              </a:rPr>
              <a:t>児者の</a:t>
            </a:r>
            <a:r>
              <a:rPr lang="ja-JP" altLang="ja-JP" sz="1600" b="1" dirty="0" smtClean="0">
                <a:latin typeface="ＭＳ 明朝" panose="02020609040205080304" pitchFamily="17" charset="-128"/>
                <a:ea typeface="ＭＳ 明朝" panose="02020609040205080304" pitchFamily="17" charset="-128"/>
              </a:rPr>
              <a:t>受入が</a:t>
            </a:r>
            <a:r>
              <a:rPr lang="ja-JP" altLang="ja-JP" sz="1600" b="1" dirty="0">
                <a:latin typeface="ＭＳ 明朝" panose="02020609040205080304" pitchFamily="17" charset="-128"/>
                <a:ea typeface="ＭＳ 明朝" panose="02020609040205080304" pitchFamily="17" charset="-128"/>
              </a:rPr>
              <a:t>可能</a:t>
            </a:r>
            <a:r>
              <a:rPr lang="ja-JP" altLang="ja-JP" sz="1600" b="1" dirty="0" smtClean="0">
                <a:latin typeface="ＭＳ 明朝" panose="02020609040205080304" pitchFamily="17" charset="-128"/>
                <a:ea typeface="ＭＳ 明朝" panose="02020609040205080304" pitchFamily="17" charset="-128"/>
              </a:rPr>
              <a:t>な</a:t>
            </a:r>
            <a:endParaRPr lang="en-US" altLang="ja-JP" sz="1600" b="1" dirty="0" smtClean="0">
              <a:latin typeface="ＭＳ 明朝" panose="02020609040205080304" pitchFamily="17" charset="-128"/>
              <a:ea typeface="ＭＳ 明朝" panose="02020609040205080304" pitchFamily="17" charset="-128"/>
            </a:endParaRPr>
          </a:p>
          <a:p>
            <a:pPr>
              <a:lnSpc>
                <a:spcPct val="150000"/>
              </a:lnSpc>
            </a:pPr>
            <a:r>
              <a:rPr lang="ja-JP" altLang="en-US" sz="1600" b="1" dirty="0">
                <a:latin typeface="ＭＳ 明朝" panose="02020609040205080304" pitchFamily="17" charset="-128"/>
                <a:ea typeface="ＭＳ 明朝" panose="02020609040205080304" pitchFamily="17" charset="-128"/>
              </a:rPr>
              <a:t>　</a:t>
            </a:r>
            <a:r>
              <a:rPr lang="ja-JP" altLang="en-US" sz="1600" b="1" dirty="0" smtClean="0">
                <a:latin typeface="ＭＳ 明朝" panose="02020609040205080304" pitchFamily="17" charset="-128"/>
                <a:ea typeface="ＭＳ 明朝" panose="02020609040205080304" pitchFamily="17" charset="-128"/>
              </a:rPr>
              <a:t>　</a:t>
            </a:r>
            <a:r>
              <a:rPr lang="ja-JP" altLang="ja-JP" sz="1600" b="1" dirty="0" smtClean="0">
                <a:latin typeface="ＭＳ 明朝" panose="02020609040205080304" pitchFamily="17" charset="-128"/>
                <a:ea typeface="ＭＳ 明朝" panose="02020609040205080304" pitchFamily="17" charset="-128"/>
              </a:rPr>
              <a:t>短期入所事業所が府内</a:t>
            </a:r>
            <a:r>
              <a:rPr lang="ja-JP" altLang="en-US" sz="1600" b="1" dirty="0" smtClean="0">
                <a:latin typeface="ＭＳ 明朝" panose="02020609040205080304" pitchFamily="17" charset="-128"/>
                <a:ea typeface="ＭＳ 明朝" panose="02020609040205080304" pitchFamily="17" charset="-128"/>
              </a:rPr>
              <a:t>に</a:t>
            </a:r>
            <a:r>
              <a:rPr lang="ja-JP" altLang="ja-JP" sz="1600" b="1" dirty="0" smtClean="0">
                <a:latin typeface="ＭＳ 明朝" panose="02020609040205080304" pitchFamily="17" charset="-128"/>
                <a:ea typeface="ＭＳ 明朝" panose="02020609040205080304" pitchFamily="17" charset="-128"/>
              </a:rPr>
              <a:t>は</a:t>
            </a:r>
            <a:r>
              <a:rPr lang="ja-JP" altLang="en-US" sz="1600" b="1" dirty="0" smtClean="0">
                <a:latin typeface="ＭＳ 明朝" panose="02020609040205080304" pitchFamily="17" charset="-128"/>
                <a:ea typeface="ＭＳ 明朝" panose="02020609040205080304" pitchFamily="17" charset="-128"/>
              </a:rPr>
              <a:t>まだまだ</a:t>
            </a:r>
            <a:r>
              <a:rPr lang="ja-JP" altLang="ja-JP" sz="1600" b="1" dirty="0" smtClean="0">
                <a:latin typeface="ＭＳ 明朝" panose="02020609040205080304" pitchFamily="17" charset="-128"/>
                <a:ea typeface="ＭＳ 明朝" panose="02020609040205080304" pitchFamily="17" charset="-128"/>
              </a:rPr>
              <a:t>少な</a:t>
            </a:r>
            <a:r>
              <a:rPr lang="ja-JP" altLang="en-US" sz="1600" b="1" dirty="0" smtClean="0">
                <a:latin typeface="ＭＳ 明朝" panose="02020609040205080304" pitchFamily="17" charset="-128"/>
                <a:ea typeface="ＭＳ 明朝" panose="02020609040205080304" pitchFamily="17" charset="-128"/>
              </a:rPr>
              <a:t>い状況</a:t>
            </a:r>
            <a:endParaRPr lang="en-US" altLang="ja-JP" sz="1600" b="1" dirty="0" smtClean="0">
              <a:latin typeface="ＭＳ 明朝" panose="02020609040205080304" pitchFamily="17" charset="-128"/>
              <a:ea typeface="ＭＳ 明朝" panose="02020609040205080304" pitchFamily="17" charset="-128"/>
            </a:endParaRPr>
          </a:p>
          <a:p>
            <a:endParaRPr lang="en-US" altLang="ja-JP" sz="1400" dirty="0" smtClean="0">
              <a:solidFill>
                <a:prstClr val="black"/>
              </a:solidFill>
            </a:endParaRPr>
          </a:p>
          <a:p>
            <a:endParaRPr lang="en-US" altLang="ja-JP" sz="1600" dirty="0">
              <a:solidFill>
                <a:prstClr val="black"/>
              </a:solidFill>
              <a:latin typeface="ＭＳ Ｐゴシック"/>
            </a:endParaRPr>
          </a:p>
          <a:p>
            <a:endParaRPr lang="en-US" altLang="ja-JP" sz="1600" b="1" dirty="0" smtClean="0">
              <a:solidFill>
                <a:prstClr val="black"/>
              </a:solidFill>
              <a:latin typeface="ＭＳ Ｐゴシック"/>
              <a:ea typeface="ＭＳ 明朝" panose="02020609040205080304" pitchFamily="17" charset="-128"/>
            </a:endParaRPr>
          </a:p>
          <a:p>
            <a:r>
              <a:rPr lang="en-US" altLang="ja-JP" sz="1600" b="1" dirty="0" smtClean="0">
                <a:solidFill>
                  <a:prstClr val="black"/>
                </a:solidFill>
                <a:latin typeface="ＭＳ Ｐゴシック"/>
                <a:ea typeface="ＭＳ 明朝" panose="02020609040205080304" pitchFamily="17" charset="-128"/>
              </a:rPr>
              <a:t> </a:t>
            </a:r>
          </a:p>
          <a:p>
            <a:r>
              <a:rPr lang="en-US" altLang="ja-JP" sz="1600" b="1" dirty="0" smtClean="0">
                <a:solidFill>
                  <a:prstClr val="black"/>
                </a:solidFill>
                <a:latin typeface="ＭＳ 明朝" panose="02020609040205080304" pitchFamily="17" charset="-128"/>
                <a:ea typeface="ＭＳ 明朝" panose="02020609040205080304" pitchFamily="17" charset="-128"/>
              </a:rPr>
              <a:t>【</a:t>
            </a:r>
            <a:r>
              <a:rPr lang="ja-JP" altLang="ja-JP" sz="1600" b="1" dirty="0" smtClean="0">
                <a:solidFill>
                  <a:prstClr val="black"/>
                </a:solidFill>
                <a:latin typeface="ＭＳ 明朝" panose="02020609040205080304" pitchFamily="17" charset="-128"/>
                <a:ea typeface="ＭＳ 明朝" panose="02020609040205080304" pitchFamily="17" charset="-128"/>
              </a:rPr>
              <a:t>事業</a:t>
            </a:r>
            <a:r>
              <a:rPr lang="ja-JP" altLang="en-US" sz="1600" b="1" dirty="0" smtClean="0">
                <a:solidFill>
                  <a:prstClr val="black"/>
                </a:solidFill>
                <a:latin typeface="ＭＳ 明朝" panose="02020609040205080304" pitchFamily="17" charset="-128"/>
                <a:ea typeface="ＭＳ 明朝" panose="02020609040205080304" pitchFamily="17" charset="-128"/>
              </a:rPr>
              <a:t>の概要</a:t>
            </a:r>
            <a:r>
              <a:rPr lang="en-US" altLang="ja-JP" sz="1600" b="1" dirty="0" smtClean="0">
                <a:solidFill>
                  <a:prstClr val="black"/>
                </a:solidFill>
                <a:latin typeface="ＭＳ 明朝" panose="02020609040205080304" pitchFamily="17" charset="-128"/>
                <a:ea typeface="ＭＳ 明朝" panose="02020609040205080304" pitchFamily="17" charset="-128"/>
              </a:rPr>
              <a:t>】</a:t>
            </a:r>
            <a:endParaRPr lang="en-US" altLang="ja-JP" sz="1600" b="1" dirty="0">
              <a:solidFill>
                <a:prstClr val="black"/>
              </a:solidFill>
              <a:latin typeface="ＭＳ 明朝" panose="02020609040205080304" pitchFamily="17" charset="-128"/>
              <a:ea typeface="ＭＳ 明朝" panose="02020609040205080304" pitchFamily="17" charset="-128"/>
            </a:endParaRPr>
          </a:p>
          <a:p>
            <a:r>
              <a:rPr lang="ja-JP" altLang="en-US" sz="1600" b="1" dirty="0" smtClean="0">
                <a:solidFill>
                  <a:prstClr val="black"/>
                </a:solidFill>
                <a:latin typeface="ＭＳ 明朝" panose="02020609040205080304" pitchFamily="17" charset="-128"/>
                <a:ea typeface="ＭＳ 明朝" panose="02020609040205080304" pitchFamily="17" charset="-128"/>
              </a:rPr>
              <a:t>　 </a:t>
            </a:r>
            <a:r>
              <a:rPr lang="ja-JP" altLang="ja-JP" sz="1600" b="1" dirty="0" smtClean="0">
                <a:solidFill>
                  <a:prstClr val="black"/>
                </a:solidFill>
                <a:latin typeface="ＭＳ 明朝" panose="02020609040205080304" pitchFamily="17" charset="-128"/>
                <a:ea typeface="ＭＳ 明朝" panose="02020609040205080304" pitchFamily="17" charset="-128"/>
              </a:rPr>
              <a:t>医療</a:t>
            </a:r>
            <a:r>
              <a:rPr lang="ja-JP" altLang="ja-JP" sz="1600" b="1" dirty="0">
                <a:solidFill>
                  <a:prstClr val="black"/>
                </a:solidFill>
                <a:latin typeface="ＭＳ 明朝" panose="02020609040205080304" pitchFamily="17" charset="-128"/>
                <a:ea typeface="ＭＳ 明朝" panose="02020609040205080304" pitchFamily="17" charset="-128"/>
              </a:rPr>
              <a:t>機関において高度な医療的ケアが必要な重症心身障がい児者</a:t>
            </a:r>
            <a:r>
              <a:rPr lang="ja-JP" altLang="ja-JP" sz="1600" b="1" dirty="0" smtClean="0">
                <a:solidFill>
                  <a:prstClr val="black"/>
                </a:solidFill>
                <a:latin typeface="ＭＳ 明朝" panose="02020609040205080304" pitchFamily="17" charset="-128"/>
                <a:ea typeface="ＭＳ 明朝" panose="02020609040205080304" pitchFamily="17" charset="-128"/>
              </a:rPr>
              <a:t>を短期入所で受け入れた</a:t>
            </a:r>
            <a:endParaRPr lang="en-US" altLang="ja-JP" sz="1600" b="1" dirty="0" smtClean="0">
              <a:solidFill>
                <a:prstClr val="black"/>
              </a:solidFill>
              <a:latin typeface="ＭＳ 明朝" panose="02020609040205080304" pitchFamily="17" charset="-128"/>
              <a:ea typeface="ＭＳ 明朝" panose="02020609040205080304" pitchFamily="17" charset="-128"/>
            </a:endParaRPr>
          </a:p>
          <a:p>
            <a:r>
              <a:rPr lang="ja-JP" altLang="en-US" sz="1600" b="1" dirty="0">
                <a:solidFill>
                  <a:prstClr val="black"/>
                </a:solidFill>
                <a:latin typeface="ＭＳ 明朝" panose="02020609040205080304" pitchFamily="17" charset="-128"/>
                <a:ea typeface="ＭＳ 明朝" panose="02020609040205080304" pitchFamily="17" charset="-128"/>
              </a:rPr>
              <a:t>　</a:t>
            </a:r>
            <a:r>
              <a:rPr lang="ja-JP" altLang="ja-JP" sz="1600" b="1" dirty="0" smtClean="0">
                <a:solidFill>
                  <a:prstClr val="black"/>
                </a:solidFill>
                <a:latin typeface="ＭＳ 明朝" panose="02020609040205080304" pitchFamily="17" charset="-128"/>
                <a:ea typeface="ＭＳ 明朝" panose="02020609040205080304" pitchFamily="17" charset="-128"/>
              </a:rPr>
              <a:t>場合</a:t>
            </a:r>
            <a:r>
              <a:rPr lang="ja-JP" altLang="ja-JP" sz="1600" b="1" dirty="0">
                <a:solidFill>
                  <a:prstClr val="black"/>
                </a:solidFill>
                <a:latin typeface="ＭＳ 明朝" panose="02020609040205080304" pitchFamily="17" charset="-128"/>
                <a:ea typeface="ＭＳ 明朝" panose="02020609040205080304" pitchFamily="17" charset="-128"/>
              </a:rPr>
              <a:t>に</a:t>
            </a:r>
            <a:r>
              <a:rPr lang="ja-JP" altLang="ja-JP" sz="1600" b="1" dirty="0" smtClean="0">
                <a:solidFill>
                  <a:prstClr val="black"/>
                </a:solidFill>
                <a:latin typeface="ＭＳ 明朝" panose="02020609040205080304" pitchFamily="17" charset="-128"/>
                <a:ea typeface="ＭＳ 明朝" panose="02020609040205080304" pitchFamily="17" charset="-128"/>
              </a:rPr>
              <a:t>、経費</a:t>
            </a:r>
            <a:r>
              <a:rPr lang="ja-JP" altLang="ja-JP" sz="1600" b="1" dirty="0">
                <a:solidFill>
                  <a:prstClr val="black"/>
                </a:solidFill>
                <a:latin typeface="ＭＳ 明朝" panose="02020609040205080304" pitchFamily="17" charset="-128"/>
                <a:ea typeface="ＭＳ 明朝" panose="02020609040205080304" pitchFamily="17" charset="-128"/>
              </a:rPr>
              <a:t>の一部を助成する</a:t>
            </a:r>
            <a:r>
              <a:rPr lang="ja-JP" altLang="ja-JP" sz="1600" b="1" dirty="0" smtClean="0">
                <a:solidFill>
                  <a:prstClr val="black"/>
                </a:solidFill>
                <a:latin typeface="ＭＳ 明朝" panose="02020609040205080304" pitchFamily="17" charset="-128"/>
                <a:ea typeface="ＭＳ 明朝" panose="02020609040205080304" pitchFamily="17" charset="-128"/>
              </a:rPr>
              <a:t>。</a:t>
            </a:r>
            <a:endParaRPr lang="en-US" altLang="ja-JP" sz="1600" b="1" dirty="0" smtClean="0">
              <a:solidFill>
                <a:prstClr val="black"/>
              </a:solidFill>
              <a:latin typeface="ＭＳ 明朝" panose="02020609040205080304" pitchFamily="17" charset="-128"/>
              <a:ea typeface="ＭＳ 明朝" panose="02020609040205080304" pitchFamily="17" charset="-128"/>
            </a:endParaRPr>
          </a:p>
          <a:p>
            <a:endParaRPr lang="ja-JP" altLang="ja-JP" sz="1600" b="1" dirty="0">
              <a:solidFill>
                <a:prstClr val="black"/>
              </a:solidFill>
              <a:latin typeface="ＭＳ 明朝" panose="02020609040205080304" pitchFamily="17" charset="-128"/>
              <a:ea typeface="ＭＳ 明朝" panose="02020609040205080304" pitchFamily="17" charset="-128"/>
            </a:endParaRPr>
          </a:p>
          <a:p>
            <a:pPr>
              <a:lnSpc>
                <a:spcPct val="150000"/>
              </a:lnSpc>
            </a:pPr>
            <a:r>
              <a:rPr lang="ja-JP" altLang="en-US" sz="1600" b="1" dirty="0" smtClean="0">
                <a:solidFill>
                  <a:prstClr val="black"/>
                </a:solidFill>
                <a:latin typeface="ＭＳ 明朝" panose="02020609040205080304" pitchFamily="17" charset="-128"/>
                <a:ea typeface="ＭＳ 明朝" panose="02020609040205080304" pitchFamily="17" charset="-128"/>
              </a:rPr>
              <a:t>　</a:t>
            </a:r>
            <a:r>
              <a:rPr lang="ja-JP" altLang="ja-JP" sz="1600" b="1" dirty="0" smtClean="0">
                <a:solidFill>
                  <a:prstClr val="black"/>
                </a:solidFill>
                <a:latin typeface="ＭＳ 明朝" panose="02020609040205080304" pitchFamily="17" charset="-128"/>
                <a:ea typeface="ＭＳ 明朝" panose="02020609040205080304" pitchFamily="17" charset="-128"/>
              </a:rPr>
              <a:t>事業主体</a:t>
            </a:r>
            <a:r>
              <a:rPr lang="ja-JP" altLang="en-US" sz="1600" b="1" dirty="0" smtClean="0">
                <a:solidFill>
                  <a:prstClr val="black"/>
                </a:solidFill>
                <a:latin typeface="ＭＳ 明朝" panose="02020609040205080304" pitchFamily="17" charset="-128"/>
                <a:ea typeface="ＭＳ 明朝" panose="02020609040205080304" pitchFamily="17" charset="-128"/>
              </a:rPr>
              <a:t>：</a:t>
            </a:r>
            <a:r>
              <a:rPr lang="ja-JP" altLang="ja-JP" sz="1600" b="1" dirty="0" smtClean="0">
                <a:solidFill>
                  <a:prstClr val="black"/>
                </a:solidFill>
                <a:latin typeface="ＭＳ 明朝" panose="02020609040205080304" pitchFamily="17" charset="-128"/>
                <a:ea typeface="ＭＳ 明朝" panose="02020609040205080304" pitchFamily="17" charset="-128"/>
              </a:rPr>
              <a:t>大阪府（</a:t>
            </a:r>
            <a:r>
              <a:rPr lang="en-US" altLang="ja-JP" sz="1600" b="1" dirty="0" smtClean="0">
                <a:solidFill>
                  <a:prstClr val="black"/>
                </a:solidFill>
                <a:latin typeface="ＭＳ 明朝" panose="02020609040205080304" pitchFamily="17" charset="-128"/>
                <a:ea typeface="ＭＳ 明朝" panose="02020609040205080304" pitchFamily="17" charset="-128"/>
              </a:rPr>
              <a:t>28</a:t>
            </a:r>
            <a:r>
              <a:rPr lang="ja-JP" altLang="ja-JP" sz="1600" b="1" dirty="0">
                <a:solidFill>
                  <a:prstClr val="black"/>
                </a:solidFill>
                <a:latin typeface="ＭＳ 明朝" panose="02020609040205080304" pitchFamily="17" charset="-128"/>
                <a:ea typeface="ＭＳ 明朝" panose="02020609040205080304" pitchFamily="17" charset="-128"/>
              </a:rPr>
              <a:t>年度より、大阪市民・堺市民の利用についても</a:t>
            </a:r>
            <a:r>
              <a:rPr lang="ja-JP" altLang="ja-JP" sz="1600" b="1" dirty="0" smtClean="0">
                <a:solidFill>
                  <a:prstClr val="black"/>
                </a:solidFill>
                <a:latin typeface="ＭＳ 明朝" panose="02020609040205080304" pitchFamily="17" charset="-128"/>
                <a:ea typeface="ＭＳ 明朝" panose="02020609040205080304" pitchFamily="17" charset="-128"/>
              </a:rPr>
              <a:t>対象）</a:t>
            </a:r>
            <a:endParaRPr lang="ja-JP" altLang="ja-JP" sz="1600" b="1" dirty="0">
              <a:solidFill>
                <a:prstClr val="black"/>
              </a:solidFill>
              <a:latin typeface="ＭＳ 明朝" panose="02020609040205080304" pitchFamily="17" charset="-128"/>
              <a:ea typeface="ＭＳ 明朝" panose="02020609040205080304" pitchFamily="17" charset="-128"/>
            </a:endParaRPr>
          </a:p>
          <a:p>
            <a:pPr>
              <a:lnSpc>
                <a:spcPct val="150000"/>
              </a:lnSpc>
            </a:pPr>
            <a:r>
              <a:rPr lang="ja-JP" altLang="en-US" sz="1600" b="1" dirty="0" smtClean="0">
                <a:solidFill>
                  <a:prstClr val="black"/>
                </a:solidFill>
                <a:latin typeface="ＭＳ 明朝" panose="02020609040205080304" pitchFamily="17" charset="-128"/>
                <a:ea typeface="ＭＳ 明朝" panose="02020609040205080304" pitchFamily="17" charset="-128"/>
              </a:rPr>
              <a:t>　</a:t>
            </a:r>
            <a:r>
              <a:rPr lang="ja-JP" altLang="ja-JP" sz="1600" b="1" dirty="0" smtClean="0">
                <a:solidFill>
                  <a:prstClr val="black"/>
                </a:solidFill>
                <a:latin typeface="ＭＳ 明朝" panose="02020609040205080304" pitchFamily="17" charset="-128"/>
                <a:ea typeface="ＭＳ 明朝" panose="02020609040205080304" pitchFamily="17" charset="-128"/>
              </a:rPr>
              <a:t>助成事業所</a:t>
            </a:r>
            <a:r>
              <a:rPr lang="ja-JP" altLang="en-US" sz="1600" b="1" dirty="0" smtClean="0">
                <a:solidFill>
                  <a:prstClr val="black"/>
                </a:solidFill>
                <a:latin typeface="ＭＳ 明朝" panose="02020609040205080304" pitchFamily="17" charset="-128"/>
                <a:ea typeface="ＭＳ 明朝" panose="02020609040205080304" pitchFamily="17" charset="-128"/>
              </a:rPr>
              <a:t>：</a:t>
            </a:r>
            <a:r>
              <a:rPr lang="ja-JP" altLang="ja-JP" sz="1600" b="1" dirty="0" smtClean="0">
                <a:solidFill>
                  <a:prstClr val="black"/>
                </a:solidFill>
                <a:latin typeface="ＭＳ 明朝" panose="02020609040205080304" pitchFamily="17" charset="-128"/>
                <a:ea typeface="ＭＳ 明朝" panose="02020609040205080304" pitchFamily="17" charset="-128"/>
              </a:rPr>
              <a:t>医療</a:t>
            </a:r>
            <a:r>
              <a:rPr lang="ja-JP" altLang="ja-JP" sz="1600" b="1" dirty="0">
                <a:solidFill>
                  <a:prstClr val="black"/>
                </a:solidFill>
                <a:latin typeface="ＭＳ 明朝" panose="02020609040205080304" pitchFamily="17" charset="-128"/>
                <a:ea typeface="ＭＳ 明朝" panose="02020609040205080304" pitchFamily="17" charset="-128"/>
              </a:rPr>
              <a:t>機関が実施する医療型短期入所事業所（空床利用型のみ）</a:t>
            </a:r>
          </a:p>
          <a:p>
            <a:pPr>
              <a:lnSpc>
                <a:spcPct val="150000"/>
              </a:lnSpc>
            </a:pPr>
            <a:r>
              <a:rPr lang="ja-JP" altLang="ja-JP" sz="1600" b="1" dirty="0">
                <a:solidFill>
                  <a:prstClr val="black"/>
                </a:solidFill>
                <a:latin typeface="ＭＳ 明朝" panose="02020609040205080304" pitchFamily="17" charset="-128"/>
                <a:ea typeface="ＭＳ 明朝" panose="02020609040205080304" pitchFamily="17" charset="-128"/>
              </a:rPr>
              <a:t>　　　　　　</a:t>
            </a:r>
            <a:r>
              <a:rPr lang="ja-JP" altLang="en-US" sz="1600" b="1" dirty="0">
                <a:solidFill>
                  <a:prstClr val="black"/>
                </a:solidFill>
                <a:latin typeface="ＭＳ 明朝" panose="02020609040205080304" pitchFamily="17" charset="-128"/>
                <a:ea typeface="ＭＳ 明朝" panose="02020609040205080304" pitchFamily="17" charset="-128"/>
              </a:rPr>
              <a:t> </a:t>
            </a:r>
            <a:r>
              <a:rPr lang="ja-JP" altLang="en-US" sz="1600" b="1" dirty="0" smtClean="0">
                <a:solidFill>
                  <a:prstClr val="black"/>
                </a:solidFill>
                <a:latin typeface="ＭＳ 明朝" panose="02020609040205080304" pitchFamily="17" charset="-128"/>
                <a:ea typeface="ＭＳ 明朝" panose="02020609040205080304" pitchFamily="17" charset="-128"/>
              </a:rPr>
              <a:t> </a:t>
            </a:r>
            <a:r>
              <a:rPr lang="ja-JP" altLang="ja-JP" sz="1600" b="1" dirty="0" smtClean="0">
                <a:solidFill>
                  <a:prstClr val="black"/>
                </a:solidFill>
                <a:latin typeface="ＭＳ 明朝" panose="02020609040205080304" pitchFamily="17" charset="-128"/>
                <a:ea typeface="ＭＳ 明朝" panose="02020609040205080304" pitchFamily="17" charset="-128"/>
              </a:rPr>
              <a:t>※</a:t>
            </a:r>
            <a:r>
              <a:rPr lang="ja-JP" altLang="ja-JP" sz="1600" b="1" dirty="0">
                <a:solidFill>
                  <a:prstClr val="black"/>
                </a:solidFill>
                <a:latin typeface="ＭＳ 明朝" panose="02020609040205080304" pitchFamily="17" charset="-128"/>
                <a:ea typeface="ＭＳ 明朝" panose="02020609040205080304" pitchFamily="17" charset="-128"/>
              </a:rPr>
              <a:t>大阪市民・堺市民の利用については当該市を通じて補助</a:t>
            </a:r>
          </a:p>
          <a:p>
            <a:pPr>
              <a:lnSpc>
                <a:spcPct val="150000"/>
              </a:lnSpc>
            </a:pPr>
            <a:r>
              <a:rPr lang="ja-JP" altLang="en-US" sz="1600" b="1" dirty="0" smtClean="0">
                <a:solidFill>
                  <a:prstClr val="black"/>
                </a:solidFill>
                <a:latin typeface="ＭＳ 明朝" panose="02020609040205080304" pitchFamily="17" charset="-128"/>
                <a:ea typeface="ＭＳ 明朝" panose="02020609040205080304" pitchFamily="17" charset="-128"/>
              </a:rPr>
              <a:t>　</a:t>
            </a:r>
            <a:r>
              <a:rPr lang="ja-JP" altLang="ja-JP" sz="1600" b="1" dirty="0" smtClean="0">
                <a:solidFill>
                  <a:prstClr val="black"/>
                </a:solidFill>
                <a:latin typeface="ＭＳ 明朝" panose="02020609040205080304" pitchFamily="17" charset="-128"/>
                <a:ea typeface="ＭＳ 明朝" panose="02020609040205080304" pitchFamily="17" charset="-128"/>
              </a:rPr>
              <a:t>助成額</a:t>
            </a:r>
            <a:r>
              <a:rPr lang="ja-JP" altLang="en-US" sz="1600" b="1" dirty="0" smtClean="0">
                <a:solidFill>
                  <a:prstClr val="black"/>
                </a:solidFill>
                <a:latin typeface="ＭＳ 明朝" panose="02020609040205080304" pitchFamily="17" charset="-128"/>
                <a:ea typeface="ＭＳ 明朝" panose="02020609040205080304" pitchFamily="17" charset="-128"/>
              </a:rPr>
              <a:t>：</a:t>
            </a:r>
            <a:r>
              <a:rPr lang="ja-JP" altLang="ja-JP" sz="1600" b="1" dirty="0" smtClean="0">
                <a:solidFill>
                  <a:prstClr val="black"/>
                </a:solidFill>
                <a:latin typeface="ＭＳ 明朝" panose="02020609040205080304" pitchFamily="17" charset="-128"/>
                <a:ea typeface="ＭＳ 明朝" panose="02020609040205080304" pitchFamily="17" charset="-128"/>
              </a:rPr>
              <a:t>１日あたり</a:t>
            </a:r>
            <a:r>
              <a:rPr lang="en-US" altLang="ja-JP" sz="1600" b="1" dirty="0" smtClean="0">
                <a:solidFill>
                  <a:prstClr val="black"/>
                </a:solidFill>
                <a:latin typeface="ＭＳ 明朝" panose="02020609040205080304" pitchFamily="17" charset="-128"/>
                <a:ea typeface="ＭＳ 明朝" panose="02020609040205080304" pitchFamily="17" charset="-128"/>
              </a:rPr>
              <a:t> 10,300</a:t>
            </a:r>
            <a:r>
              <a:rPr lang="ja-JP" altLang="ja-JP" sz="1600" b="1" dirty="0">
                <a:solidFill>
                  <a:prstClr val="black"/>
                </a:solidFill>
                <a:latin typeface="ＭＳ 明朝" panose="02020609040205080304" pitchFamily="17" charset="-128"/>
                <a:ea typeface="ＭＳ 明朝" panose="02020609040205080304" pitchFamily="17" charset="-128"/>
              </a:rPr>
              <a:t>円を</a:t>
            </a:r>
            <a:r>
              <a:rPr lang="ja-JP" altLang="ja-JP" sz="1600" b="1" dirty="0" smtClean="0">
                <a:solidFill>
                  <a:prstClr val="black"/>
                </a:solidFill>
                <a:latin typeface="ＭＳ 明朝" panose="02020609040205080304" pitchFamily="17" charset="-128"/>
                <a:ea typeface="ＭＳ 明朝" panose="02020609040205080304" pitchFamily="17" charset="-128"/>
              </a:rPr>
              <a:t>上限</a:t>
            </a:r>
            <a:endParaRPr lang="en-US" altLang="ja-JP" sz="1600" b="1" dirty="0" smtClean="0">
              <a:solidFill>
                <a:prstClr val="black"/>
              </a:solidFill>
              <a:latin typeface="ＭＳ 明朝" panose="02020609040205080304" pitchFamily="17" charset="-128"/>
              <a:ea typeface="ＭＳ 明朝" panose="02020609040205080304" pitchFamily="17" charset="-128"/>
            </a:endParaRPr>
          </a:p>
          <a:p>
            <a:pPr>
              <a:lnSpc>
                <a:spcPct val="150000"/>
              </a:lnSpc>
            </a:pPr>
            <a:r>
              <a:rPr lang="ja-JP" altLang="en-US" sz="1600" b="1" dirty="0" smtClean="0">
                <a:solidFill>
                  <a:prstClr val="black"/>
                </a:solidFill>
                <a:latin typeface="ＭＳ 明朝" panose="02020609040205080304" pitchFamily="17" charset="-128"/>
                <a:ea typeface="ＭＳ 明朝" panose="02020609040205080304" pitchFamily="17" charset="-128"/>
              </a:rPr>
              <a:t>　実績（令和</a:t>
            </a:r>
            <a:r>
              <a:rPr lang="en-US" altLang="ja-JP" sz="1600" b="1" dirty="0" smtClean="0">
                <a:solidFill>
                  <a:prstClr val="black"/>
                </a:solidFill>
                <a:latin typeface="ＭＳ 明朝" panose="02020609040205080304" pitchFamily="17" charset="-128"/>
                <a:ea typeface="ＭＳ 明朝" panose="02020609040205080304" pitchFamily="17" charset="-128"/>
              </a:rPr>
              <a:t>2</a:t>
            </a:r>
            <a:r>
              <a:rPr lang="ja-JP" altLang="en-US" sz="1600" b="1" dirty="0" smtClean="0">
                <a:solidFill>
                  <a:prstClr val="black"/>
                </a:solidFill>
                <a:latin typeface="ＭＳ 明朝" panose="02020609040205080304" pitchFamily="17" charset="-128"/>
                <a:ea typeface="ＭＳ 明朝" panose="02020609040205080304" pitchFamily="17" charset="-128"/>
              </a:rPr>
              <a:t>年度）</a:t>
            </a:r>
            <a:r>
              <a:rPr lang="en-US" altLang="ja-JP" sz="1600" b="1" dirty="0">
                <a:solidFill>
                  <a:prstClr val="black"/>
                </a:solidFill>
                <a:latin typeface="ＭＳ 明朝" panose="02020609040205080304" pitchFamily="17" charset="-128"/>
                <a:ea typeface="ＭＳ 明朝" panose="02020609040205080304" pitchFamily="17" charset="-128"/>
              </a:rPr>
              <a:t>※( )</a:t>
            </a:r>
            <a:r>
              <a:rPr lang="ja-JP" altLang="en-US" sz="1600" b="1" dirty="0">
                <a:solidFill>
                  <a:prstClr val="black"/>
                </a:solidFill>
                <a:latin typeface="ＭＳ 明朝" panose="02020609040205080304" pitchFamily="17" charset="-128"/>
                <a:ea typeface="ＭＳ 明朝" panose="02020609040205080304" pitchFamily="17" charset="-128"/>
              </a:rPr>
              <a:t>内はうち政令市</a:t>
            </a:r>
            <a:endParaRPr lang="en-US" altLang="ja-JP" sz="1600" b="1" dirty="0" smtClean="0">
              <a:solidFill>
                <a:prstClr val="black"/>
              </a:solidFill>
              <a:latin typeface="ＭＳ 明朝" panose="02020609040205080304" pitchFamily="17" charset="-128"/>
              <a:ea typeface="ＭＳ 明朝" panose="02020609040205080304" pitchFamily="17" charset="-128"/>
            </a:endParaRPr>
          </a:p>
          <a:p>
            <a:pPr>
              <a:lnSpc>
                <a:spcPct val="150000"/>
              </a:lnSpc>
            </a:pPr>
            <a:r>
              <a:rPr lang="ja-JP" altLang="en-US" sz="1600" b="1" dirty="0" smtClean="0">
                <a:solidFill>
                  <a:prstClr val="black"/>
                </a:solidFill>
                <a:latin typeface="ＭＳ 明朝" panose="02020609040205080304" pitchFamily="17" charset="-128"/>
                <a:ea typeface="ＭＳ 明朝" panose="02020609040205080304" pitchFamily="17" charset="-128"/>
              </a:rPr>
              <a:t>　登録者数：</a:t>
            </a:r>
            <a:r>
              <a:rPr lang="en-US" altLang="ja-JP" sz="1600" b="1" dirty="0" smtClean="0">
                <a:solidFill>
                  <a:prstClr val="black"/>
                </a:solidFill>
                <a:latin typeface="ＭＳ 明朝" panose="02020609040205080304" pitchFamily="17" charset="-128"/>
                <a:ea typeface="ＭＳ 明朝" panose="02020609040205080304" pitchFamily="17" charset="-128"/>
              </a:rPr>
              <a:t>351</a:t>
            </a:r>
            <a:r>
              <a:rPr lang="ja-JP" altLang="en-US" sz="1600" b="1" dirty="0" smtClean="0">
                <a:solidFill>
                  <a:prstClr val="black"/>
                </a:solidFill>
                <a:latin typeface="ＭＳ 明朝" panose="02020609040205080304" pitchFamily="17" charset="-128"/>
                <a:ea typeface="ＭＳ 明朝" panose="02020609040205080304" pitchFamily="17" charset="-128"/>
              </a:rPr>
              <a:t>人（</a:t>
            </a:r>
            <a:r>
              <a:rPr lang="en-US" altLang="ja-JP" sz="1600" b="1" dirty="0" smtClean="0">
                <a:solidFill>
                  <a:prstClr val="black"/>
                </a:solidFill>
                <a:latin typeface="ＭＳ 明朝" panose="02020609040205080304" pitchFamily="17" charset="-128"/>
                <a:ea typeface="ＭＳ 明朝" panose="02020609040205080304" pitchFamily="17" charset="-128"/>
              </a:rPr>
              <a:t>191</a:t>
            </a:r>
            <a:r>
              <a:rPr lang="ja-JP" altLang="en-US" sz="1600" b="1" dirty="0" smtClean="0">
                <a:solidFill>
                  <a:prstClr val="black"/>
                </a:solidFill>
                <a:latin typeface="ＭＳ 明朝" panose="02020609040205080304" pitchFamily="17" charset="-128"/>
                <a:ea typeface="ＭＳ 明朝" panose="02020609040205080304" pitchFamily="17" charset="-128"/>
              </a:rPr>
              <a:t>）、延べ利用者数：</a:t>
            </a:r>
            <a:r>
              <a:rPr lang="en-US" altLang="ja-JP" sz="1600" b="1" dirty="0" smtClean="0">
                <a:solidFill>
                  <a:prstClr val="black"/>
                </a:solidFill>
                <a:latin typeface="ＭＳ 明朝" panose="02020609040205080304" pitchFamily="17" charset="-128"/>
                <a:ea typeface="ＭＳ 明朝" panose="02020609040205080304" pitchFamily="17" charset="-128"/>
              </a:rPr>
              <a:t>585</a:t>
            </a:r>
            <a:r>
              <a:rPr lang="ja-JP" altLang="en-US" sz="1600" b="1" dirty="0" smtClean="0">
                <a:solidFill>
                  <a:prstClr val="black"/>
                </a:solidFill>
                <a:latin typeface="ＭＳ 明朝" panose="02020609040205080304" pitchFamily="17" charset="-128"/>
                <a:ea typeface="ＭＳ 明朝" panose="02020609040205080304" pitchFamily="17" charset="-128"/>
              </a:rPr>
              <a:t>人（</a:t>
            </a:r>
            <a:r>
              <a:rPr lang="en-US" altLang="ja-JP" sz="1600" b="1" dirty="0" smtClean="0">
                <a:solidFill>
                  <a:prstClr val="black"/>
                </a:solidFill>
                <a:latin typeface="ＭＳ 明朝" panose="02020609040205080304" pitchFamily="17" charset="-128"/>
                <a:ea typeface="ＭＳ 明朝" panose="02020609040205080304" pitchFamily="17" charset="-128"/>
              </a:rPr>
              <a:t>351</a:t>
            </a:r>
            <a:r>
              <a:rPr lang="ja-JP" altLang="en-US" sz="1600" b="1" dirty="0" smtClean="0">
                <a:solidFill>
                  <a:prstClr val="black"/>
                </a:solidFill>
                <a:latin typeface="ＭＳ 明朝" panose="02020609040205080304" pitchFamily="17" charset="-128"/>
                <a:ea typeface="ＭＳ 明朝" panose="02020609040205080304" pitchFamily="17" charset="-128"/>
              </a:rPr>
              <a:t>）、述べ利用日数：</a:t>
            </a:r>
            <a:r>
              <a:rPr lang="en-US" altLang="ja-JP" sz="1600" b="1" dirty="0" smtClean="0">
                <a:solidFill>
                  <a:prstClr val="black"/>
                </a:solidFill>
                <a:latin typeface="ＭＳ 明朝" panose="02020609040205080304" pitchFamily="17" charset="-128"/>
                <a:ea typeface="ＭＳ 明朝" panose="02020609040205080304" pitchFamily="17" charset="-128"/>
              </a:rPr>
              <a:t>3,871</a:t>
            </a:r>
            <a:r>
              <a:rPr lang="ja-JP" altLang="en-US" sz="1600" b="1" dirty="0" smtClean="0">
                <a:solidFill>
                  <a:prstClr val="black"/>
                </a:solidFill>
                <a:latin typeface="ＭＳ 明朝" panose="02020609040205080304" pitchFamily="17" charset="-128"/>
                <a:ea typeface="ＭＳ 明朝" panose="02020609040205080304" pitchFamily="17" charset="-128"/>
              </a:rPr>
              <a:t>日（</a:t>
            </a:r>
            <a:r>
              <a:rPr lang="en-US" altLang="ja-JP" sz="1600" b="1" dirty="0" smtClean="0">
                <a:solidFill>
                  <a:prstClr val="black"/>
                </a:solidFill>
                <a:latin typeface="ＭＳ 明朝" panose="02020609040205080304" pitchFamily="17" charset="-128"/>
                <a:ea typeface="ＭＳ 明朝" panose="02020609040205080304" pitchFamily="17" charset="-128"/>
              </a:rPr>
              <a:t>2,664</a:t>
            </a:r>
            <a:r>
              <a:rPr lang="ja-JP" altLang="en-US" sz="1600" b="1" dirty="0" smtClean="0">
                <a:solidFill>
                  <a:prstClr val="black"/>
                </a:solidFill>
                <a:latin typeface="ＭＳ 明朝" panose="02020609040205080304" pitchFamily="17" charset="-128"/>
                <a:ea typeface="ＭＳ 明朝" panose="02020609040205080304" pitchFamily="17" charset="-128"/>
              </a:rPr>
              <a:t>）</a:t>
            </a:r>
            <a:endParaRPr lang="en-US" altLang="ja-JP" sz="1600" b="1" dirty="0" smtClean="0">
              <a:solidFill>
                <a:prstClr val="black"/>
              </a:solidFill>
              <a:latin typeface="ＭＳ 明朝" panose="02020609040205080304" pitchFamily="17" charset="-128"/>
              <a:ea typeface="ＭＳ 明朝" panose="02020609040205080304" pitchFamily="17" charset="-128"/>
            </a:endParaRPr>
          </a:p>
          <a:p>
            <a:pPr algn="ctr">
              <a:lnSpc>
                <a:spcPct val="150000"/>
              </a:lnSpc>
            </a:pPr>
            <a:r>
              <a:rPr lang="ja-JP" altLang="en-US" sz="1600" b="1" dirty="0">
                <a:solidFill>
                  <a:prstClr val="black"/>
                </a:solidFill>
                <a:latin typeface="ＭＳ 明朝" panose="02020609040205080304" pitchFamily="17" charset="-128"/>
                <a:ea typeface="ＭＳ 明朝" panose="02020609040205080304" pitchFamily="17" charset="-128"/>
              </a:rPr>
              <a:t>　</a:t>
            </a:r>
            <a:r>
              <a:rPr lang="ja-JP" altLang="en-US" sz="1600" b="1" dirty="0" smtClean="0">
                <a:solidFill>
                  <a:prstClr val="black"/>
                </a:solidFill>
                <a:latin typeface="ＭＳ 明朝" panose="02020609040205080304" pitchFamily="17" charset="-128"/>
                <a:ea typeface="ＭＳ 明朝" panose="02020609040205080304" pitchFamily="17" charset="-128"/>
              </a:rPr>
              <a:t>　　　　　　　　　　　　　　　　　</a:t>
            </a:r>
            <a:endParaRPr lang="ja-JP" altLang="en-US" sz="1600" b="1" u="sng" dirty="0" smtClean="0">
              <a:solidFill>
                <a:prstClr val="black"/>
              </a:solidFill>
              <a:latin typeface="ＭＳ 明朝" panose="02020609040205080304" pitchFamily="17" charset="-128"/>
              <a:ea typeface="ＭＳ 明朝" panose="02020609040205080304" pitchFamily="17" charset="-128"/>
            </a:endParaRPr>
          </a:p>
        </p:txBody>
      </p:sp>
      <p:sp>
        <p:nvSpPr>
          <p:cNvPr id="6" name="下矢印 5"/>
          <p:cNvSpPr/>
          <p:nvPr/>
        </p:nvSpPr>
        <p:spPr>
          <a:xfrm>
            <a:off x="3660502" y="2563571"/>
            <a:ext cx="1471885" cy="332103"/>
          </a:xfrm>
          <a:prstGeom prst="downArrow">
            <a:avLst/>
          </a:prstGeom>
          <a:solidFill>
            <a:schemeClr val="accent3"/>
          </a:solidFill>
          <a:ln>
            <a:solidFill>
              <a:schemeClr val="accent3"/>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ja-JP" altLang="en-US">
              <a:solidFill>
                <a:prstClr val="white"/>
              </a:solidFill>
            </a:endParaRPr>
          </a:p>
        </p:txBody>
      </p:sp>
      <p:sp>
        <p:nvSpPr>
          <p:cNvPr id="9" name="角丸四角形 8"/>
          <p:cNvSpPr/>
          <p:nvPr/>
        </p:nvSpPr>
        <p:spPr>
          <a:xfrm>
            <a:off x="111898" y="2948472"/>
            <a:ext cx="8204518" cy="432048"/>
          </a:xfrm>
          <a:prstGeom prst="roundRect">
            <a:avLst/>
          </a:prstGeom>
        </p:spPr>
        <p:style>
          <a:lnRef idx="1">
            <a:schemeClr val="accent2"/>
          </a:lnRef>
          <a:fillRef idx="2">
            <a:schemeClr val="accent2"/>
          </a:fillRef>
          <a:effectRef idx="1">
            <a:schemeClr val="accent2"/>
          </a:effectRef>
          <a:fontRef idx="minor">
            <a:schemeClr val="dk1"/>
          </a:fontRef>
        </p:style>
        <p:txBody>
          <a:bodyPr rtlCol="0" anchor="t"/>
          <a:lstStyle/>
          <a:p>
            <a:pPr algn="ctr"/>
            <a:r>
              <a:rPr lang="ja-JP" altLang="en-US" b="1" dirty="0" smtClean="0">
                <a:solidFill>
                  <a:prstClr val="black"/>
                </a:solidFill>
                <a:latin typeface="ＭＳ Ｐゴシック" panose="020B0600070205080204" pitchFamily="50" charset="-128"/>
                <a:ea typeface="ＭＳ Ｐゴシック" panose="020B0600070205080204" pitchFamily="50" charset="-128"/>
              </a:rPr>
              <a:t>二次</a:t>
            </a:r>
            <a:r>
              <a:rPr lang="ja-JP" altLang="en-US" b="1" dirty="0">
                <a:solidFill>
                  <a:prstClr val="black"/>
                </a:solidFill>
                <a:latin typeface="ＭＳ Ｐゴシック" panose="020B0600070205080204" pitchFamily="50" charset="-128"/>
                <a:ea typeface="ＭＳ Ｐゴシック" panose="020B0600070205080204" pitchFamily="50" charset="-128"/>
              </a:rPr>
              <a:t>医療圏域ごとに、医療型短期入所事業所の整備を</a:t>
            </a:r>
            <a:r>
              <a:rPr lang="ja-JP" altLang="en-US" b="1" dirty="0" smtClean="0">
                <a:solidFill>
                  <a:prstClr val="black"/>
                </a:solidFill>
                <a:latin typeface="ＭＳ Ｐゴシック" panose="020B0600070205080204" pitchFamily="50" charset="-128"/>
                <a:ea typeface="ＭＳ Ｐゴシック" panose="020B0600070205080204" pitchFamily="50" charset="-128"/>
              </a:rPr>
              <a:t>目指す</a:t>
            </a:r>
            <a:endParaRPr lang="en-US" altLang="ja-JP" b="1" dirty="0">
              <a:solidFill>
                <a:prstClr val="black"/>
              </a:solidFill>
              <a:latin typeface="ＭＳ Ｐゴシック" panose="020B0600070205080204" pitchFamily="50" charset="-128"/>
              <a:ea typeface="ＭＳ Ｐゴシック" panose="020B0600070205080204" pitchFamily="50" charset="-128"/>
            </a:endParaRPr>
          </a:p>
        </p:txBody>
      </p:sp>
      <p:sp>
        <p:nvSpPr>
          <p:cNvPr id="7" name="コンテンツ プレースホルダー 2"/>
          <p:cNvSpPr>
            <a:spLocks noGrp="1"/>
          </p:cNvSpPr>
          <p:nvPr>
            <p:ph sz="half" idx="1"/>
          </p:nvPr>
        </p:nvSpPr>
        <p:spPr>
          <a:xfrm>
            <a:off x="141263" y="1033789"/>
            <a:ext cx="6336704" cy="506990"/>
          </a:xfrm>
        </p:spPr>
        <p:txBody>
          <a:bodyPr>
            <a:normAutofit fontScale="92500"/>
          </a:bodyPr>
          <a:lstStyle/>
          <a:p>
            <a:r>
              <a:rPr lang="ja-JP" altLang="en-US" sz="2400" u="sng" dirty="0" smtClean="0"/>
              <a:t>医療型短期入所整備促進事業（平成</a:t>
            </a:r>
            <a:r>
              <a:rPr lang="en-US" altLang="ja-JP" sz="2400" u="sng" dirty="0" smtClean="0"/>
              <a:t>26</a:t>
            </a:r>
            <a:r>
              <a:rPr lang="ja-JP" altLang="en-US" sz="2400" u="sng" dirty="0" smtClean="0"/>
              <a:t>年度～）</a:t>
            </a:r>
            <a:endParaRPr lang="en-US" altLang="ja-JP" sz="2400" u="sng" dirty="0" smtClean="0"/>
          </a:p>
        </p:txBody>
      </p:sp>
      <p:sp>
        <p:nvSpPr>
          <p:cNvPr id="11" name="ホームベース 10"/>
          <p:cNvSpPr/>
          <p:nvPr/>
        </p:nvSpPr>
        <p:spPr>
          <a:xfrm>
            <a:off x="111898" y="429225"/>
            <a:ext cx="7906306" cy="553267"/>
          </a:xfrm>
          <a:prstGeom prst="homePlate">
            <a:avLst/>
          </a:prstGeom>
        </p:spPr>
        <p:style>
          <a:lnRef idx="1">
            <a:schemeClr val="accent4"/>
          </a:lnRef>
          <a:fillRef idx="2">
            <a:schemeClr val="accent4"/>
          </a:fillRef>
          <a:effectRef idx="1">
            <a:schemeClr val="accent4"/>
          </a:effectRef>
          <a:fontRef idx="minor">
            <a:schemeClr val="dk1"/>
          </a:fontRef>
        </p:style>
        <p:txBody>
          <a:bodyPr rtlCol="0" anchor="ctr"/>
          <a:lstStyle/>
          <a:p>
            <a:r>
              <a:rPr lang="ja-JP" altLang="en-US" sz="1900" b="1" dirty="0" smtClean="0">
                <a:solidFill>
                  <a:prstClr val="black"/>
                </a:solidFill>
              </a:rPr>
              <a:t>大阪府における医療的ケア児者支援</a:t>
            </a:r>
            <a:r>
              <a:rPr lang="ja-JP" altLang="en-US" sz="1900" b="1" dirty="0">
                <a:solidFill>
                  <a:prstClr val="black"/>
                </a:solidFill>
              </a:rPr>
              <a:t>のための</a:t>
            </a:r>
            <a:r>
              <a:rPr lang="ja-JP" altLang="en-US" sz="1900" b="1" dirty="0" smtClean="0">
                <a:solidFill>
                  <a:prstClr val="black"/>
                </a:solidFill>
              </a:rPr>
              <a:t>取組（地域生活支援課①）</a:t>
            </a:r>
            <a:endParaRPr lang="en-US" altLang="ja-JP" sz="1900" b="1" dirty="0" smtClean="0">
              <a:solidFill>
                <a:prstClr val="black"/>
              </a:solidFill>
            </a:endParaRPr>
          </a:p>
        </p:txBody>
      </p:sp>
      <p:sp>
        <p:nvSpPr>
          <p:cNvPr id="13" name="テキスト ボックス 12"/>
          <p:cNvSpPr txBox="1"/>
          <p:nvPr/>
        </p:nvSpPr>
        <p:spPr>
          <a:xfrm>
            <a:off x="8085818" y="6472714"/>
            <a:ext cx="955429" cy="369332"/>
          </a:xfrm>
          <a:prstGeom prst="rect">
            <a:avLst/>
          </a:prstGeom>
          <a:noFill/>
        </p:spPr>
        <p:txBody>
          <a:bodyPr wrap="square" rtlCol="0">
            <a:spAutoFit/>
          </a:bodyPr>
          <a:lstStyle/>
          <a:p>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a:latin typeface="Meiryo UI" panose="020B0604030504040204" pitchFamily="50" charset="-128"/>
                <a:ea typeface="Meiryo UI" panose="020B0604030504040204" pitchFamily="50" charset="-128"/>
                <a:cs typeface="Meiryo UI" panose="020B0604030504040204" pitchFamily="50" charset="-128"/>
              </a:rPr>
              <a:t>１</a:t>
            </a: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正方形/長方形 7"/>
          <p:cNvSpPr/>
          <p:nvPr/>
        </p:nvSpPr>
        <p:spPr>
          <a:xfrm>
            <a:off x="7812360" y="171224"/>
            <a:ext cx="1030298" cy="454660"/>
          </a:xfrm>
          <a:prstGeom prst="rect">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資料</a:t>
            </a:r>
            <a:r>
              <a:rPr lang="ja-JP" altLang="en-US" sz="1600" dirty="0" smtClean="0">
                <a:solidFill>
                  <a:schemeClr val="tx1"/>
                </a:solidFill>
              </a:rPr>
              <a:t>３</a:t>
            </a:r>
            <a:endParaRPr kumimoji="1" lang="ja-JP" altLang="en-US" sz="1600" dirty="0">
              <a:solidFill>
                <a:schemeClr val="tx1"/>
              </a:solidFill>
            </a:endParaRPr>
          </a:p>
        </p:txBody>
      </p:sp>
    </p:spTree>
    <p:extLst>
      <p:ext uri="{BB962C8B-B14F-4D97-AF65-F5344CB8AC3E}">
        <p14:creationId xmlns:p14="http://schemas.microsoft.com/office/powerpoint/2010/main" val="31444810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sz="half" idx="1"/>
          </p:nvPr>
        </p:nvSpPr>
        <p:spPr/>
        <p:txBody>
          <a:bodyPr/>
          <a:lstStyle/>
          <a:p>
            <a:r>
              <a:rPr kumimoji="1" lang="ja-JP" altLang="en-US" dirty="0"/>
              <a:t>　　　　　　</a:t>
            </a:r>
          </a:p>
        </p:txBody>
      </p:sp>
      <p:sp>
        <p:nvSpPr>
          <p:cNvPr id="4" name="コンテンツ プレースホルダー 3"/>
          <p:cNvSpPr>
            <a:spLocks noGrp="1"/>
          </p:cNvSpPr>
          <p:nvPr>
            <p:ph sz="half" idx="2"/>
          </p:nvPr>
        </p:nvSpPr>
        <p:spPr/>
        <p:txBody>
          <a:bodyPr/>
          <a:lstStyle/>
          <a:p>
            <a:r>
              <a:rPr kumimoji="1" lang="ja-JP" altLang="en-US" dirty="0"/>
              <a:t>　　　</a:t>
            </a:r>
          </a:p>
        </p:txBody>
      </p:sp>
      <p:sp>
        <p:nvSpPr>
          <p:cNvPr id="5" name="ホームベース 4"/>
          <p:cNvSpPr/>
          <p:nvPr/>
        </p:nvSpPr>
        <p:spPr>
          <a:xfrm>
            <a:off x="179512" y="271860"/>
            <a:ext cx="8496944" cy="553267"/>
          </a:xfrm>
          <a:prstGeom prst="homePlate">
            <a:avLst/>
          </a:prstGeom>
        </p:spPr>
        <p:style>
          <a:lnRef idx="1">
            <a:schemeClr val="accent4"/>
          </a:lnRef>
          <a:fillRef idx="2">
            <a:schemeClr val="accent4"/>
          </a:fillRef>
          <a:effectRef idx="1">
            <a:schemeClr val="accent4"/>
          </a:effectRef>
          <a:fontRef idx="minor">
            <a:schemeClr val="dk1"/>
          </a:fontRef>
        </p:style>
        <p:txBody>
          <a:bodyPr rtlCol="0" anchor="ctr"/>
          <a:lstStyle/>
          <a:p>
            <a:r>
              <a:rPr lang="ja-JP" altLang="en-US" sz="2000" b="1" dirty="0">
                <a:solidFill>
                  <a:prstClr val="black"/>
                </a:solidFill>
              </a:rPr>
              <a:t>大阪府における医療的ケア児者支援のための取組（地域生活支援課②）</a:t>
            </a:r>
            <a:endParaRPr lang="zh-TW" altLang="en-US" sz="2000" b="1" dirty="0">
              <a:solidFill>
                <a:prstClr val="black"/>
              </a:solidFill>
            </a:endParaRPr>
          </a:p>
        </p:txBody>
      </p:sp>
      <p:sp>
        <p:nvSpPr>
          <p:cNvPr id="6" name="テキスト ボックス 5"/>
          <p:cNvSpPr txBox="1"/>
          <p:nvPr/>
        </p:nvSpPr>
        <p:spPr>
          <a:xfrm>
            <a:off x="8085818" y="6472714"/>
            <a:ext cx="955429" cy="369332"/>
          </a:xfrm>
          <a:prstGeom prst="rect">
            <a:avLst/>
          </a:prstGeom>
          <a:noFill/>
        </p:spPr>
        <p:txBody>
          <a:bodyPr wrap="square" rtlCol="0">
            <a:spAutoFit/>
          </a:bodyPr>
          <a:lstStyle/>
          <a:p>
            <a:r>
              <a:rPr kumimoji="1" lang="ja-JP" altLang="en-US"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dirty="0">
                <a:latin typeface="Meiryo UI" panose="020B0604030504040204" pitchFamily="50" charset="-128"/>
                <a:ea typeface="Meiryo UI" panose="020B0604030504040204" pitchFamily="50" charset="-128"/>
                <a:cs typeface="Meiryo UI" panose="020B0604030504040204" pitchFamily="50" charset="-128"/>
              </a:rPr>
              <a:t>2</a:t>
            </a:r>
            <a:r>
              <a:rPr kumimoji="1" lang="ja-JP" altLang="en-US" dirty="0">
                <a:latin typeface="Meiryo UI" panose="020B0604030504040204" pitchFamily="50" charset="-128"/>
                <a:ea typeface="Meiryo UI" panose="020B0604030504040204" pitchFamily="50" charset="-128"/>
                <a:cs typeface="Meiryo UI" panose="020B0604030504040204" pitchFamily="50" charset="-128"/>
              </a:rPr>
              <a:t>－</a:t>
            </a:r>
          </a:p>
        </p:txBody>
      </p:sp>
      <p:sp>
        <p:nvSpPr>
          <p:cNvPr id="2" name="ホームベース 1"/>
          <p:cNvSpPr/>
          <p:nvPr/>
        </p:nvSpPr>
        <p:spPr>
          <a:xfrm>
            <a:off x="409741" y="1027164"/>
            <a:ext cx="2880320" cy="48463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t>令和２年度</a:t>
            </a:r>
          </a:p>
        </p:txBody>
      </p:sp>
      <p:sp>
        <p:nvSpPr>
          <p:cNvPr id="7" name="ホームベース 6"/>
          <p:cNvSpPr/>
          <p:nvPr/>
        </p:nvSpPr>
        <p:spPr>
          <a:xfrm>
            <a:off x="3347864" y="1052736"/>
            <a:ext cx="3168352" cy="48463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t>令和３年度</a:t>
            </a:r>
          </a:p>
        </p:txBody>
      </p:sp>
      <p:sp>
        <p:nvSpPr>
          <p:cNvPr id="8" name="山形 7"/>
          <p:cNvSpPr/>
          <p:nvPr/>
        </p:nvSpPr>
        <p:spPr>
          <a:xfrm>
            <a:off x="6516216" y="1052736"/>
            <a:ext cx="1944216" cy="484632"/>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9" name="正方形/長方形 8"/>
          <p:cNvSpPr/>
          <p:nvPr/>
        </p:nvSpPr>
        <p:spPr>
          <a:xfrm>
            <a:off x="403849" y="1700808"/>
            <a:ext cx="2930663" cy="4771906"/>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endParaRPr lang="en-US" altLang="ja-JP" sz="1400" b="1" u="sng" dirty="0"/>
          </a:p>
          <a:p>
            <a:endParaRPr lang="en-US" altLang="ja-JP" sz="1400" b="1" u="sng" dirty="0"/>
          </a:p>
          <a:p>
            <a:endParaRPr lang="en-US" altLang="ja-JP" sz="1400" b="1" u="sng" dirty="0"/>
          </a:p>
          <a:p>
            <a:endParaRPr lang="en-US" altLang="ja-JP" sz="1400" b="1" u="sng" dirty="0"/>
          </a:p>
          <a:p>
            <a:endParaRPr lang="en-US" altLang="ja-JP" sz="1400" b="1" u="sng" dirty="0" smtClean="0"/>
          </a:p>
          <a:p>
            <a:r>
              <a:rPr lang="ja-JP" altLang="en-US" sz="1400" b="1" u="sng" dirty="0" smtClean="0"/>
              <a:t>医療的</a:t>
            </a:r>
            <a:r>
              <a:rPr lang="ja-JP" altLang="en-US" sz="1400" b="1" u="sng" dirty="0"/>
              <a:t>ケア児等</a:t>
            </a:r>
            <a:endParaRPr lang="en-US" altLang="ja-JP" sz="1400" b="1" u="sng" dirty="0"/>
          </a:p>
          <a:p>
            <a:r>
              <a:rPr lang="ja-JP" altLang="en-US" sz="1400" b="1" dirty="0"/>
              <a:t>　</a:t>
            </a:r>
            <a:r>
              <a:rPr lang="ja-JP" altLang="en-US" sz="1400" b="1" u="sng" dirty="0"/>
              <a:t>コーディネーター養成研修実施</a:t>
            </a:r>
            <a:endParaRPr lang="en-US" altLang="ja-JP" sz="1400" b="1" u="sng" dirty="0"/>
          </a:p>
          <a:p>
            <a:r>
              <a:rPr lang="ja-JP" altLang="en-US" sz="1400" dirty="0"/>
              <a:t>　コーディネーター研修</a:t>
            </a:r>
            <a:r>
              <a:rPr lang="ja-JP" altLang="en-US" sz="1400" dirty="0" smtClean="0"/>
              <a:t>修了者</a:t>
            </a:r>
            <a:r>
              <a:rPr lang="en-US" altLang="ja-JP" sz="1400" dirty="0"/>
              <a:t>17</a:t>
            </a:r>
            <a:r>
              <a:rPr lang="ja-JP" altLang="en-US" sz="1400" dirty="0" smtClean="0"/>
              <a:t>名</a:t>
            </a:r>
            <a:endParaRPr lang="en-US" altLang="ja-JP" sz="1400" dirty="0"/>
          </a:p>
          <a:p>
            <a:r>
              <a:rPr lang="ja-JP" altLang="en-US" sz="1400" dirty="0"/>
              <a:t>　支援者研修修了者　</a:t>
            </a:r>
            <a:r>
              <a:rPr lang="en-US" altLang="ja-JP" sz="1400" dirty="0"/>
              <a:t>132</a:t>
            </a:r>
            <a:r>
              <a:rPr lang="ja-JP" altLang="en-US" sz="1400" dirty="0" smtClean="0"/>
              <a:t>名</a:t>
            </a:r>
            <a:endParaRPr lang="en-US" altLang="ja-JP" sz="1400" dirty="0"/>
          </a:p>
          <a:p>
            <a:endParaRPr lang="en-US" altLang="ja-JP" sz="1400" dirty="0"/>
          </a:p>
          <a:p>
            <a:r>
              <a:rPr lang="ja-JP" altLang="en-US" sz="1400" b="1" u="sng" dirty="0" smtClean="0"/>
              <a:t>市町村を対象にコーディネーターの　配置状況</a:t>
            </a:r>
            <a:r>
              <a:rPr lang="ja-JP" altLang="en-US" sz="1400" b="1" u="sng" dirty="0"/>
              <a:t>等</a:t>
            </a:r>
            <a:r>
              <a:rPr lang="ja-JP" altLang="en-US" sz="1400" b="1" u="sng" dirty="0" smtClean="0"/>
              <a:t>調査を実施</a:t>
            </a:r>
            <a:endParaRPr lang="en-US" altLang="ja-JP" sz="1400" b="1" u="sng" dirty="0" smtClean="0"/>
          </a:p>
          <a:p>
            <a:r>
              <a:rPr lang="ja-JP" altLang="en-US" sz="1400" dirty="0"/>
              <a:t>・</a:t>
            </a:r>
            <a:r>
              <a:rPr lang="ja-JP" altLang="en-US" sz="1400" dirty="0" smtClean="0"/>
              <a:t>令和２年度末時点、</a:t>
            </a:r>
            <a:r>
              <a:rPr lang="en-US" altLang="ja-JP" sz="1400" dirty="0"/>
              <a:t>21</a:t>
            </a:r>
            <a:r>
              <a:rPr lang="ja-JP" altLang="en-US" sz="1400" dirty="0" smtClean="0"/>
              <a:t>市町にてコーディネーターを配置。</a:t>
            </a:r>
            <a:endParaRPr lang="en-US" altLang="ja-JP" sz="1400" dirty="0" smtClean="0"/>
          </a:p>
          <a:p>
            <a:r>
              <a:rPr lang="ja-JP" altLang="en-US" sz="1400" dirty="0" smtClean="0"/>
              <a:t>・コーディネーターの活動例や好事例等の共有を求める意見あり。</a:t>
            </a:r>
            <a:endParaRPr lang="en-US" altLang="ja-JP" sz="1400" dirty="0"/>
          </a:p>
          <a:p>
            <a:endParaRPr lang="en-US" altLang="ja-JP" sz="1400" dirty="0"/>
          </a:p>
          <a:p>
            <a:endParaRPr lang="en-US" altLang="ja-JP" sz="1400" dirty="0"/>
          </a:p>
          <a:p>
            <a:endParaRPr lang="en-US" altLang="ja-JP" sz="1400" dirty="0" smtClean="0"/>
          </a:p>
          <a:p>
            <a:endParaRPr lang="en-US" altLang="ja-JP" sz="1400" dirty="0"/>
          </a:p>
          <a:p>
            <a:r>
              <a:rPr lang="ja-JP" altLang="en-US" sz="1400" b="1" dirty="0" smtClean="0"/>
              <a:t>医療的</a:t>
            </a:r>
            <a:r>
              <a:rPr lang="ja-JP" altLang="en-US" sz="1400" b="1" dirty="0"/>
              <a:t>ケア児等コーディネーター</a:t>
            </a:r>
            <a:endParaRPr lang="en-US" altLang="ja-JP" sz="1400" b="1" dirty="0"/>
          </a:p>
          <a:p>
            <a:r>
              <a:rPr lang="ja-JP" altLang="en-US" sz="1400" b="1" dirty="0"/>
              <a:t>　　　　　　　</a:t>
            </a:r>
            <a:r>
              <a:rPr lang="ja-JP" altLang="en-US" sz="1400" dirty="0"/>
              <a:t>の役割等検討</a:t>
            </a:r>
            <a:endParaRPr kumimoji="1" lang="en-US" altLang="ja-JP" sz="1200" dirty="0"/>
          </a:p>
          <a:p>
            <a:r>
              <a:rPr kumimoji="1" lang="ja-JP" altLang="en-US" sz="1200" dirty="0"/>
              <a:t>・</a:t>
            </a:r>
            <a:r>
              <a:rPr lang="ja-JP" altLang="en-US" sz="1200" dirty="0"/>
              <a:t>個別支援におけるコーディネーター機能</a:t>
            </a:r>
            <a:endParaRPr kumimoji="1" lang="en-US" altLang="ja-JP" sz="1200" dirty="0"/>
          </a:p>
          <a:p>
            <a:r>
              <a:rPr lang="ja-JP" altLang="en-US" sz="1200" dirty="0"/>
              <a:t>・協議の場におけるコーディネーター機能</a:t>
            </a:r>
            <a:endParaRPr lang="en-US" altLang="ja-JP" sz="1200" dirty="0"/>
          </a:p>
          <a:p>
            <a:r>
              <a:rPr lang="ja-JP" altLang="en-US" sz="1200" dirty="0" smtClean="0"/>
              <a:t>・社会</a:t>
            </a:r>
            <a:r>
              <a:rPr lang="ja-JP" altLang="en-US" sz="1200" dirty="0"/>
              <a:t>資源</a:t>
            </a:r>
            <a:r>
              <a:rPr lang="ja-JP" altLang="en-US" sz="1200" dirty="0" smtClean="0"/>
              <a:t>の開発、改善機能</a:t>
            </a:r>
            <a:endParaRPr lang="en-US" altLang="ja-JP" sz="1200" dirty="0"/>
          </a:p>
          <a:p>
            <a:endParaRPr lang="en-US" altLang="ja-JP" sz="1200" dirty="0"/>
          </a:p>
          <a:p>
            <a:endParaRPr lang="en-US" altLang="ja-JP" sz="1200" dirty="0"/>
          </a:p>
          <a:p>
            <a:endParaRPr lang="en-US" altLang="ja-JP" sz="1200" dirty="0"/>
          </a:p>
          <a:p>
            <a:endParaRPr lang="en-US" altLang="ja-JP" sz="1200" dirty="0"/>
          </a:p>
          <a:p>
            <a:endParaRPr lang="en-US" altLang="ja-JP" sz="1200" dirty="0"/>
          </a:p>
          <a:p>
            <a:r>
              <a:rPr lang="ja-JP" altLang="en-US" sz="1200" dirty="0"/>
              <a:t>　</a:t>
            </a:r>
            <a:endParaRPr lang="en-US" altLang="ja-JP" sz="1200" dirty="0"/>
          </a:p>
        </p:txBody>
      </p:sp>
      <p:sp>
        <p:nvSpPr>
          <p:cNvPr id="10" name="正方形/長方形 9"/>
          <p:cNvSpPr/>
          <p:nvPr/>
        </p:nvSpPr>
        <p:spPr>
          <a:xfrm>
            <a:off x="3347864" y="1700808"/>
            <a:ext cx="5112568" cy="4771906"/>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b="1" u="sng" dirty="0" smtClean="0">
                <a:effectLst>
                  <a:outerShdw blurRad="38100" dist="38100" dir="2700000" algn="tl">
                    <a:srgbClr val="000000">
                      <a:alpha val="43137"/>
                    </a:srgbClr>
                  </a:outerShdw>
                </a:effectLst>
              </a:rPr>
              <a:t>医療的</a:t>
            </a:r>
            <a:r>
              <a:rPr kumimoji="1" lang="ja-JP" altLang="en-US" b="1" u="sng" dirty="0">
                <a:effectLst>
                  <a:outerShdw blurRad="38100" dist="38100" dir="2700000" algn="tl">
                    <a:srgbClr val="000000">
                      <a:alpha val="43137"/>
                    </a:srgbClr>
                  </a:outerShdw>
                </a:effectLst>
              </a:rPr>
              <a:t>ケア児等コーディネーター養成研修等</a:t>
            </a:r>
            <a:endParaRPr lang="en-US" altLang="ja-JP" b="1" u="sng" dirty="0">
              <a:effectLst>
                <a:outerShdw blurRad="38100" dist="38100" dir="2700000" algn="tl">
                  <a:srgbClr val="000000">
                    <a:alpha val="43137"/>
                  </a:srgbClr>
                </a:outerShdw>
              </a:effectLst>
            </a:endParaRPr>
          </a:p>
          <a:p>
            <a:r>
              <a:rPr kumimoji="1" lang="ja-JP" altLang="en-US" sz="1200" dirty="0"/>
              <a:t>　　　　　　医療的ケア児等総合支援事業（都道府県地域生活支援促進事業）</a:t>
            </a:r>
            <a:endParaRPr kumimoji="1" lang="en-US" altLang="ja-JP" sz="1200" dirty="0"/>
          </a:p>
          <a:p>
            <a:r>
              <a:rPr kumimoji="1" lang="ja-JP" altLang="en-US" sz="1200" dirty="0"/>
              <a:t>　　　　　　　　　　　　　　　　　</a:t>
            </a:r>
            <a:endParaRPr kumimoji="1" lang="en-US" altLang="ja-JP" sz="1400" dirty="0"/>
          </a:p>
          <a:p>
            <a:r>
              <a:rPr lang="ja-JP" altLang="en-US" sz="1400" dirty="0"/>
              <a:t>　令和３年度　医療的ケア児等コーディネーター養成研修　</a:t>
            </a:r>
            <a:endParaRPr lang="en-US" altLang="ja-JP" sz="1400" dirty="0"/>
          </a:p>
          <a:p>
            <a:r>
              <a:rPr lang="ja-JP" altLang="en-US" sz="1400" dirty="0"/>
              <a:t>　　　　　　　　講義２日 　９月</a:t>
            </a:r>
            <a:r>
              <a:rPr lang="en-US" altLang="ja-JP" sz="1400" dirty="0"/>
              <a:t>17</a:t>
            </a:r>
            <a:r>
              <a:rPr lang="ja-JP" altLang="en-US" sz="1400" dirty="0"/>
              <a:t>日・</a:t>
            </a:r>
            <a:r>
              <a:rPr lang="en-US" altLang="ja-JP" sz="1400" dirty="0"/>
              <a:t>24</a:t>
            </a:r>
            <a:r>
              <a:rPr lang="ja-JP" altLang="en-US" sz="1400" dirty="0"/>
              <a:t>日　会場にて実施</a:t>
            </a:r>
            <a:endParaRPr lang="en-US" altLang="ja-JP" sz="1400" dirty="0"/>
          </a:p>
          <a:p>
            <a:r>
              <a:rPr lang="ja-JP" altLang="en-US" sz="1400" dirty="0"/>
              <a:t>　　　　　　　　演習２日　</a:t>
            </a:r>
            <a:r>
              <a:rPr lang="en-US" altLang="ja-JP" sz="1400" dirty="0"/>
              <a:t>10</a:t>
            </a:r>
            <a:r>
              <a:rPr lang="ja-JP" altLang="en-US" sz="1400" dirty="0"/>
              <a:t>月</a:t>
            </a:r>
            <a:r>
              <a:rPr lang="en-US" altLang="ja-JP" sz="1400" dirty="0"/>
              <a:t>28</a:t>
            </a:r>
            <a:r>
              <a:rPr lang="ja-JP" altLang="en-US" sz="1400" dirty="0"/>
              <a:t>日・</a:t>
            </a:r>
            <a:r>
              <a:rPr lang="en-US" altLang="ja-JP" sz="1400" dirty="0"/>
              <a:t>29</a:t>
            </a:r>
            <a:r>
              <a:rPr lang="ja-JP" altLang="en-US" sz="1400" dirty="0"/>
              <a:t>日　会場にて実施</a:t>
            </a:r>
            <a:endParaRPr lang="en-US" altLang="ja-JP" sz="1400" dirty="0"/>
          </a:p>
          <a:p>
            <a:r>
              <a:rPr lang="ja-JP" altLang="en-US" sz="1400" dirty="0"/>
              <a:t>　　　　　　　　　　　　　　　　　　　　　　　定員</a:t>
            </a:r>
            <a:r>
              <a:rPr lang="en-US" altLang="ja-JP" sz="1400" dirty="0"/>
              <a:t>40</a:t>
            </a:r>
            <a:r>
              <a:rPr lang="ja-JP" altLang="en-US" sz="1400" dirty="0"/>
              <a:t>名　</a:t>
            </a:r>
            <a:r>
              <a:rPr lang="ja-JP" altLang="en-US" sz="1400" dirty="0" smtClean="0"/>
              <a:t>受講</a:t>
            </a:r>
            <a:r>
              <a:rPr lang="ja-JP" altLang="en-US" sz="1400" dirty="0"/>
              <a:t>決定</a:t>
            </a:r>
            <a:r>
              <a:rPr lang="en-US" altLang="ja-JP" sz="1400" dirty="0" smtClean="0"/>
              <a:t>18</a:t>
            </a:r>
            <a:r>
              <a:rPr lang="ja-JP" altLang="en-US" sz="1400" dirty="0"/>
              <a:t>名</a:t>
            </a:r>
            <a:endParaRPr lang="en-US" altLang="ja-JP" sz="1400" dirty="0"/>
          </a:p>
          <a:p>
            <a:r>
              <a:rPr lang="ja-JP" altLang="en-US" sz="1400" dirty="0"/>
              <a:t>　</a:t>
            </a:r>
            <a:endParaRPr lang="en-US" altLang="ja-JP" sz="1400" dirty="0"/>
          </a:p>
          <a:p>
            <a:r>
              <a:rPr lang="ja-JP" altLang="en-US" sz="1400" dirty="0">
                <a:solidFill>
                  <a:schemeClr val="tx1"/>
                </a:solidFill>
              </a:rPr>
              <a:t>　令和３年度　 医療的ケア児等支援者養成研修　</a:t>
            </a:r>
            <a:endParaRPr lang="en-US" altLang="ja-JP" sz="1400" dirty="0">
              <a:solidFill>
                <a:schemeClr val="tx1"/>
              </a:solidFill>
            </a:endParaRPr>
          </a:p>
          <a:p>
            <a:r>
              <a:rPr lang="ja-JP" altLang="en-US" sz="1400" dirty="0">
                <a:solidFill>
                  <a:schemeClr val="tx1"/>
                </a:solidFill>
              </a:rPr>
              <a:t>　　　　　　　　講義２日　　９月</a:t>
            </a:r>
            <a:r>
              <a:rPr lang="en-US" altLang="ja-JP" sz="1400" dirty="0">
                <a:solidFill>
                  <a:schemeClr val="tx1"/>
                </a:solidFill>
              </a:rPr>
              <a:t>17</a:t>
            </a:r>
            <a:r>
              <a:rPr lang="ja-JP" altLang="en-US" sz="1400" dirty="0">
                <a:solidFill>
                  <a:schemeClr val="tx1"/>
                </a:solidFill>
              </a:rPr>
              <a:t>日・</a:t>
            </a:r>
            <a:r>
              <a:rPr lang="en-US" altLang="ja-JP" sz="1400" dirty="0">
                <a:solidFill>
                  <a:schemeClr val="tx1"/>
                </a:solidFill>
              </a:rPr>
              <a:t>24</a:t>
            </a:r>
            <a:r>
              <a:rPr lang="ja-JP" altLang="en-US" sz="1400" dirty="0">
                <a:solidFill>
                  <a:schemeClr val="tx1"/>
                </a:solidFill>
              </a:rPr>
              <a:t>日　会場にて実施　　</a:t>
            </a:r>
            <a:endParaRPr lang="en-US" altLang="ja-JP" sz="1400" dirty="0">
              <a:solidFill>
                <a:schemeClr val="tx1"/>
              </a:solidFill>
            </a:endParaRPr>
          </a:p>
          <a:p>
            <a:r>
              <a:rPr lang="ja-JP" altLang="en-US" sz="1400" dirty="0">
                <a:solidFill>
                  <a:schemeClr val="tx1"/>
                </a:solidFill>
              </a:rPr>
              <a:t>　　　　　　　　　　　　　　　　　　　　　　　</a:t>
            </a:r>
            <a:r>
              <a:rPr lang="ja-JP" altLang="en-US" sz="1400" dirty="0" smtClean="0">
                <a:solidFill>
                  <a:schemeClr val="tx1"/>
                </a:solidFill>
              </a:rPr>
              <a:t>定員</a:t>
            </a:r>
            <a:r>
              <a:rPr lang="en-US" altLang="ja-JP" sz="1400" dirty="0">
                <a:solidFill>
                  <a:schemeClr val="tx1"/>
                </a:solidFill>
              </a:rPr>
              <a:t>120</a:t>
            </a:r>
            <a:r>
              <a:rPr lang="ja-JP" altLang="en-US" sz="1400" dirty="0">
                <a:solidFill>
                  <a:schemeClr val="tx1"/>
                </a:solidFill>
              </a:rPr>
              <a:t>名　</a:t>
            </a:r>
            <a:r>
              <a:rPr lang="ja-JP" altLang="en-US" sz="1400" dirty="0" smtClean="0">
                <a:solidFill>
                  <a:schemeClr val="tx1"/>
                </a:solidFill>
              </a:rPr>
              <a:t>受講決定</a:t>
            </a:r>
            <a:r>
              <a:rPr lang="en-US" altLang="ja-JP" sz="1400" dirty="0" smtClean="0">
                <a:solidFill>
                  <a:schemeClr val="tx1"/>
                </a:solidFill>
              </a:rPr>
              <a:t>118</a:t>
            </a:r>
            <a:r>
              <a:rPr lang="ja-JP" altLang="en-US" sz="1400" dirty="0">
                <a:solidFill>
                  <a:schemeClr val="tx1"/>
                </a:solidFill>
              </a:rPr>
              <a:t>名</a:t>
            </a:r>
            <a:endParaRPr lang="en-US" altLang="ja-JP" sz="1400" dirty="0">
              <a:solidFill>
                <a:schemeClr val="tx1"/>
              </a:solidFill>
            </a:endParaRPr>
          </a:p>
          <a:p>
            <a:r>
              <a:rPr lang="ja-JP" altLang="en-US" sz="1400" dirty="0">
                <a:solidFill>
                  <a:schemeClr val="tx1"/>
                </a:solidFill>
              </a:rPr>
              <a:t>　　</a:t>
            </a:r>
            <a:endParaRPr lang="en-US" altLang="ja-JP" sz="1400" dirty="0">
              <a:solidFill>
                <a:schemeClr val="tx1"/>
              </a:solidFill>
            </a:endParaRPr>
          </a:p>
          <a:p>
            <a:r>
              <a:rPr lang="ja-JP" altLang="en-US" sz="1400" dirty="0">
                <a:solidFill>
                  <a:schemeClr val="tx1"/>
                </a:solidFill>
              </a:rPr>
              <a:t>　コーディネーター養成研修には、昨年度の</a:t>
            </a:r>
            <a:r>
              <a:rPr lang="ja-JP" altLang="en-US" sz="1400" dirty="0" smtClean="0">
                <a:solidFill>
                  <a:schemeClr val="tx1"/>
                </a:solidFill>
              </a:rPr>
              <a:t>配置等状況</a:t>
            </a:r>
            <a:r>
              <a:rPr lang="ja-JP" altLang="en-US" sz="1400" dirty="0">
                <a:solidFill>
                  <a:schemeClr val="tx1"/>
                </a:solidFill>
              </a:rPr>
              <a:t>調査を踏まえて、</a:t>
            </a:r>
            <a:r>
              <a:rPr lang="ja-JP" altLang="en-US" sz="1400" dirty="0" smtClean="0">
                <a:solidFill>
                  <a:schemeClr val="tx1"/>
                </a:solidFill>
              </a:rPr>
              <a:t>活動例、また事例を踏まえたコーディネーターへ</a:t>
            </a:r>
            <a:r>
              <a:rPr lang="ja-JP" altLang="en-US" sz="1400" dirty="0">
                <a:solidFill>
                  <a:schemeClr val="tx1"/>
                </a:solidFill>
              </a:rPr>
              <a:t>の</a:t>
            </a:r>
            <a:r>
              <a:rPr lang="ja-JP" altLang="en-US" sz="1400" dirty="0" smtClean="0">
                <a:solidFill>
                  <a:schemeClr val="tx1"/>
                </a:solidFill>
              </a:rPr>
              <a:t>期待等を</a:t>
            </a:r>
            <a:r>
              <a:rPr lang="ja-JP" altLang="en-US" sz="1400" dirty="0">
                <a:solidFill>
                  <a:schemeClr val="tx1"/>
                </a:solidFill>
              </a:rPr>
              <a:t>講義内容に追加。</a:t>
            </a:r>
            <a:endParaRPr lang="en-US" altLang="ja-JP" sz="1400" dirty="0">
              <a:solidFill>
                <a:schemeClr val="tx1"/>
              </a:solidFill>
            </a:endParaRPr>
          </a:p>
          <a:p>
            <a:endParaRPr lang="en-US" altLang="ja-JP" sz="1400" dirty="0">
              <a:solidFill>
                <a:schemeClr val="tx1"/>
              </a:solidFill>
            </a:endParaRPr>
          </a:p>
          <a:p>
            <a:endParaRPr lang="en-US" altLang="ja-JP" sz="1400" dirty="0">
              <a:solidFill>
                <a:schemeClr val="tx1"/>
              </a:solidFill>
            </a:endParaRPr>
          </a:p>
          <a:p>
            <a:endParaRPr lang="en-US" altLang="ja-JP" sz="1400" dirty="0">
              <a:solidFill>
                <a:schemeClr val="tx1"/>
              </a:solidFill>
            </a:endParaRPr>
          </a:p>
          <a:p>
            <a:r>
              <a:rPr lang="ja-JP" altLang="en-US" sz="1400" u="sng" dirty="0" smtClean="0">
                <a:solidFill>
                  <a:schemeClr val="tx1"/>
                </a:solidFill>
              </a:rPr>
              <a:t>医療的</a:t>
            </a:r>
            <a:r>
              <a:rPr lang="ja-JP" altLang="en-US" sz="1400" u="sng" dirty="0">
                <a:solidFill>
                  <a:schemeClr val="tx1"/>
                </a:solidFill>
              </a:rPr>
              <a:t>ケア児等コーディネーターの情報連絡会</a:t>
            </a:r>
            <a:endParaRPr lang="en-US" altLang="ja-JP" sz="1400" u="sng" dirty="0">
              <a:solidFill>
                <a:schemeClr val="tx1"/>
              </a:solidFill>
            </a:endParaRPr>
          </a:p>
          <a:p>
            <a:r>
              <a:rPr lang="ja-JP" altLang="en-US" sz="1400" dirty="0">
                <a:solidFill>
                  <a:schemeClr val="tx1"/>
                </a:solidFill>
              </a:rPr>
              <a:t>　令和元年度、２年度、３年度の研修修了者を対象に、活動状況や</a:t>
            </a:r>
            <a:r>
              <a:rPr lang="ja-JP" altLang="en-US" sz="1400" dirty="0" smtClean="0">
                <a:solidFill>
                  <a:schemeClr val="tx1"/>
                </a:solidFill>
              </a:rPr>
              <a:t>課題の情報交換の実施</a:t>
            </a:r>
            <a:r>
              <a:rPr lang="ja-JP" altLang="en-US" sz="1400" dirty="0">
                <a:solidFill>
                  <a:schemeClr val="tx1"/>
                </a:solidFill>
              </a:rPr>
              <a:t>を検討。</a:t>
            </a:r>
            <a:endParaRPr lang="en-US" altLang="ja-JP" sz="1000" dirty="0"/>
          </a:p>
        </p:txBody>
      </p:sp>
      <p:sp>
        <p:nvSpPr>
          <p:cNvPr id="12" name="下矢印 11"/>
          <p:cNvSpPr/>
          <p:nvPr/>
        </p:nvSpPr>
        <p:spPr>
          <a:xfrm>
            <a:off x="1607585" y="4501944"/>
            <a:ext cx="484632" cy="432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角丸四角形 12"/>
          <p:cNvSpPr/>
          <p:nvPr/>
        </p:nvSpPr>
        <p:spPr>
          <a:xfrm>
            <a:off x="403849" y="1764978"/>
            <a:ext cx="2828915" cy="2736966"/>
          </a:xfrm>
          <a:prstGeom prst="round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7" name="角丸四角形 16"/>
          <p:cNvSpPr/>
          <p:nvPr/>
        </p:nvSpPr>
        <p:spPr>
          <a:xfrm>
            <a:off x="454722" y="4996995"/>
            <a:ext cx="2835339" cy="1306588"/>
          </a:xfrm>
          <a:prstGeom prst="round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6" name="角丸四角形 15"/>
          <p:cNvSpPr/>
          <p:nvPr/>
        </p:nvSpPr>
        <p:spPr>
          <a:xfrm>
            <a:off x="3357607" y="2370187"/>
            <a:ext cx="4983693" cy="2935188"/>
          </a:xfrm>
          <a:prstGeom prst="round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1" name="十字形 10">
            <a:extLst>
              <a:ext uri="{FF2B5EF4-FFF2-40B4-BE49-F238E27FC236}">
                <a16:creationId xmlns:a16="http://schemas.microsoft.com/office/drawing/2014/main" id="{CF994686-0C06-4D68-913C-DB120441F91B}"/>
              </a:ext>
            </a:extLst>
          </p:cNvPr>
          <p:cNvSpPr/>
          <p:nvPr/>
        </p:nvSpPr>
        <p:spPr>
          <a:xfrm>
            <a:off x="5632535" y="5044295"/>
            <a:ext cx="543224" cy="473323"/>
          </a:xfrm>
          <a:prstGeom prst="plus">
            <a:avLst>
              <a:gd name="adj" fmla="val 3828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角丸四角形 17"/>
          <p:cNvSpPr/>
          <p:nvPr/>
        </p:nvSpPr>
        <p:spPr>
          <a:xfrm>
            <a:off x="3412301" y="5650289"/>
            <a:ext cx="4983693" cy="711696"/>
          </a:xfrm>
          <a:prstGeom prst="round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5623398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sz="half" idx="1"/>
          </p:nvPr>
        </p:nvSpPr>
        <p:spPr>
          <a:xfrm>
            <a:off x="185611" y="669899"/>
            <a:ext cx="6336704" cy="506990"/>
          </a:xfrm>
        </p:spPr>
        <p:txBody>
          <a:bodyPr>
            <a:normAutofit fontScale="85000" lnSpcReduction="10000"/>
          </a:bodyPr>
          <a:lstStyle/>
          <a:p>
            <a:r>
              <a:rPr kumimoji="1" lang="ja-JP" altLang="en-US" sz="2400" u="sng" dirty="0" err="1" smtClean="0"/>
              <a:t>障がい</a:t>
            </a:r>
            <a:r>
              <a:rPr kumimoji="1" lang="ja-JP" altLang="en-US" sz="2400" u="sng" dirty="0" smtClean="0"/>
              <a:t>児等療育支援事業 （重症心身障がい児支援）</a:t>
            </a:r>
            <a:endParaRPr kumimoji="1" lang="en-US" altLang="ja-JP" sz="2400" u="sng" dirty="0" smtClean="0"/>
          </a:p>
        </p:txBody>
      </p:sp>
      <p:sp>
        <p:nvSpPr>
          <p:cNvPr id="5" name="ホームベース 4"/>
          <p:cNvSpPr/>
          <p:nvPr/>
        </p:nvSpPr>
        <p:spPr>
          <a:xfrm>
            <a:off x="251520" y="44624"/>
            <a:ext cx="8496944" cy="553267"/>
          </a:xfrm>
          <a:prstGeom prst="homePlate">
            <a:avLst/>
          </a:prstGeom>
        </p:spPr>
        <p:style>
          <a:lnRef idx="1">
            <a:schemeClr val="accent4"/>
          </a:lnRef>
          <a:fillRef idx="2">
            <a:schemeClr val="accent4"/>
          </a:fillRef>
          <a:effectRef idx="1">
            <a:schemeClr val="accent4"/>
          </a:effectRef>
          <a:fontRef idx="minor">
            <a:schemeClr val="dk1"/>
          </a:fontRef>
        </p:style>
        <p:txBody>
          <a:bodyPr rtlCol="0" anchor="ctr"/>
          <a:lstStyle/>
          <a:p>
            <a:r>
              <a:rPr lang="ja-JP" altLang="en-US" sz="2000" b="1" dirty="0" smtClean="0">
                <a:solidFill>
                  <a:prstClr val="black"/>
                </a:solidFill>
              </a:rPr>
              <a:t>大阪府における医療的ケア児者支援</a:t>
            </a:r>
            <a:r>
              <a:rPr lang="ja-JP" altLang="en-US" sz="2000" b="1" dirty="0">
                <a:solidFill>
                  <a:prstClr val="black"/>
                </a:solidFill>
              </a:rPr>
              <a:t>のための取組</a:t>
            </a:r>
            <a:r>
              <a:rPr lang="ja-JP" altLang="en-US" sz="2000" b="1" dirty="0" smtClean="0">
                <a:solidFill>
                  <a:prstClr val="black"/>
                </a:solidFill>
              </a:rPr>
              <a:t>（地域生活支援課③）</a:t>
            </a:r>
            <a:endParaRPr lang="en-US" altLang="ja-JP" sz="2000" b="1" dirty="0" smtClean="0">
              <a:solidFill>
                <a:prstClr val="black"/>
              </a:solidFill>
            </a:endParaRPr>
          </a:p>
        </p:txBody>
      </p:sp>
      <p:sp>
        <p:nvSpPr>
          <p:cNvPr id="6" name="テキスト ボックス 5"/>
          <p:cNvSpPr txBox="1"/>
          <p:nvPr/>
        </p:nvSpPr>
        <p:spPr>
          <a:xfrm>
            <a:off x="8369099" y="6525344"/>
            <a:ext cx="955429" cy="369332"/>
          </a:xfrm>
          <a:prstGeom prst="rect">
            <a:avLst/>
          </a:prstGeom>
          <a:noFill/>
        </p:spPr>
        <p:txBody>
          <a:bodyPr wrap="square" rtlCol="0">
            <a:spAutoFit/>
          </a:bodyPr>
          <a:lstStyle/>
          <a:p>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dirty="0" smtClean="0">
                <a:latin typeface="Meiryo UI" panose="020B0604030504040204" pitchFamily="50" charset="-128"/>
                <a:ea typeface="Meiryo UI" panose="020B0604030504040204" pitchFamily="50" charset="-128"/>
                <a:cs typeface="Meiryo UI" panose="020B0604030504040204" pitchFamily="50" charset="-128"/>
              </a:rPr>
              <a:t>3</a:t>
            </a: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角丸四角形 6"/>
          <p:cNvSpPr/>
          <p:nvPr/>
        </p:nvSpPr>
        <p:spPr>
          <a:xfrm>
            <a:off x="107504" y="1052736"/>
            <a:ext cx="8784976" cy="5627808"/>
          </a:xfrm>
          <a:prstGeom prst="roundRect">
            <a:avLst>
              <a:gd name="adj" fmla="val 8138"/>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コンテンツ プレースホルダー 2"/>
          <p:cNvSpPr>
            <a:spLocks noGrp="1"/>
          </p:cNvSpPr>
          <p:nvPr>
            <p:ph sz="half" idx="1"/>
          </p:nvPr>
        </p:nvSpPr>
        <p:spPr>
          <a:xfrm>
            <a:off x="-108520" y="1196752"/>
            <a:ext cx="9001000" cy="1536161"/>
          </a:xfrm>
        </p:spPr>
        <p:txBody>
          <a:bodyPr>
            <a:normAutofit/>
          </a:bodyPr>
          <a:lstStyle/>
          <a:p>
            <a:pPr>
              <a:spcAft>
                <a:spcPts val="0"/>
              </a:spcAft>
            </a:pPr>
            <a:endParaRPr lang="en-US" altLang="ja-JP" sz="1500" dirty="0" smtClean="0"/>
          </a:p>
          <a:p>
            <a:pPr marL="571500" indent="-285750">
              <a:spcAft>
                <a:spcPts val="0"/>
              </a:spcAft>
              <a:buFont typeface="Wingdings" panose="05000000000000000000" pitchFamily="2" charset="2"/>
              <a:buChar char="Ø"/>
            </a:pPr>
            <a:r>
              <a:rPr lang="ja-JP" altLang="en-US" sz="1500" b="0" dirty="0" smtClean="0"/>
              <a:t> 重症心身</a:t>
            </a:r>
            <a:r>
              <a:rPr lang="ja-JP" altLang="en-US" sz="1500" b="0" dirty="0"/>
              <a:t>障が</a:t>
            </a:r>
            <a:r>
              <a:rPr lang="ja-JP" altLang="en-US" sz="1500" b="0" dirty="0" err="1"/>
              <a:t>い</a:t>
            </a:r>
            <a:r>
              <a:rPr lang="ja-JP" altLang="en-US" sz="1500" b="0" dirty="0" smtClean="0"/>
              <a:t>児を受け入れている通所事業所（医療型児童発達支援センター、主として重症心身障がい児を支援する児童発達支援事業所、放課後等デイサービス等）を対象に、支援技術の向上を図る。 </a:t>
            </a:r>
            <a:endParaRPr lang="en-US" altLang="ja-JP" sz="1500" b="0" dirty="0" smtClean="0"/>
          </a:p>
          <a:p>
            <a:pPr marL="571500" indent="-285750">
              <a:spcAft>
                <a:spcPts val="0"/>
              </a:spcAft>
              <a:buFont typeface="Wingdings" panose="05000000000000000000" pitchFamily="2" charset="2"/>
              <a:buChar char="Ø"/>
            </a:pPr>
            <a:r>
              <a:rPr lang="ja-JP" altLang="en-US" sz="1500" b="0" dirty="0" smtClean="0"/>
              <a:t>新規に受け入れを検討している事業所等に対し、支援のノウハウを提供することで、重症心身障がい児を支援する事業所の設置促進を図る。</a:t>
            </a:r>
            <a:endParaRPr lang="en-US" altLang="ja-JP" sz="1500" b="0" dirty="0" smtClean="0"/>
          </a:p>
          <a:p>
            <a:pPr>
              <a:spcAft>
                <a:spcPts val="0"/>
              </a:spcAft>
            </a:pPr>
            <a:endParaRPr lang="en-US" altLang="ja-JP" sz="1500" b="0" dirty="0" smtClean="0"/>
          </a:p>
          <a:p>
            <a:endParaRPr lang="en-US" altLang="ja-JP" sz="1500" dirty="0" smtClean="0"/>
          </a:p>
        </p:txBody>
      </p:sp>
      <p:sp>
        <p:nvSpPr>
          <p:cNvPr id="4" name="正方形/長方形 3"/>
          <p:cNvSpPr/>
          <p:nvPr/>
        </p:nvSpPr>
        <p:spPr>
          <a:xfrm>
            <a:off x="317528" y="3933056"/>
            <a:ext cx="8430936" cy="307777"/>
          </a:xfrm>
          <a:prstGeom prst="rect">
            <a:avLst/>
          </a:prstGeom>
        </p:spPr>
        <p:txBody>
          <a:bodyPr wrap="square">
            <a:spAutoFit/>
          </a:bodyPr>
          <a:lstStyle/>
          <a:p>
            <a:endParaRPr lang="en-US" altLang="ja-JP" sz="1400" dirty="0"/>
          </a:p>
        </p:txBody>
      </p:sp>
      <p:sp>
        <p:nvSpPr>
          <p:cNvPr id="10" name="ホームベース 9"/>
          <p:cNvSpPr/>
          <p:nvPr/>
        </p:nvSpPr>
        <p:spPr>
          <a:xfrm>
            <a:off x="467544" y="1124744"/>
            <a:ext cx="1296144" cy="337824"/>
          </a:xfrm>
          <a:prstGeom prst="homePlat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t>事業目的</a:t>
            </a:r>
            <a:endParaRPr kumimoji="1" lang="ja-JP" altLang="en-US" sz="1600" b="1" dirty="0"/>
          </a:p>
        </p:txBody>
      </p:sp>
      <p:sp>
        <p:nvSpPr>
          <p:cNvPr id="12" name="ホームベース 11"/>
          <p:cNvSpPr/>
          <p:nvPr/>
        </p:nvSpPr>
        <p:spPr>
          <a:xfrm>
            <a:off x="467544" y="2564904"/>
            <a:ext cx="1296144" cy="337824"/>
          </a:xfrm>
          <a:prstGeom prst="homePlat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t>取組</a:t>
            </a:r>
            <a:r>
              <a:rPr lang="ja-JP" altLang="en-US" sz="1600" b="1" dirty="0"/>
              <a:t>内容</a:t>
            </a:r>
            <a:endParaRPr kumimoji="1" lang="ja-JP" altLang="en-US" sz="1600" b="1" dirty="0"/>
          </a:p>
        </p:txBody>
      </p:sp>
      <p:sp>
        <p:nvSpPr>
          <p:cNvPr id="13" name="コンテンツ プレースホルダー 2"/>
          <p:cNvSpPr>
            <a:spLocks noGrp="1"/>
          </p:cNvSpPr>
          <p:nvPr>
            <p:ph sz="half" idx="1"/>
          </p:nvPr>
        </p:nvSpPr>
        <p:spPr>
          <a:xfrm>
            <a:off x="179512" y="2852936"/>
            <a:ext cx="8712968" cy="3827608"/>
          </a:xfrm>
        </p:spPr>
        <p:txBody>
          <a:bodyPr>
            <a:normAutofit/>
          </a:bodyPr>
          <a:lstStyle/>
          <a:p>
            <a:r>
              <a:rPr lang="ja-JP" altLang="en-US" sz="1500" b="0" dirty="0" smtClean="0"/>
              <a:t>　重症</a:t>
            </a:r>
            <a:r>
              <a:rPr lang="ja-JP" altLang="en-US" sz="1500" b="0" dirty="0"/>
              <a:t>心身障が</a:t>
            </a:r>
            <a:r>
              <a:rPr lang="ja-JP" altLang="en-US" sz="1500" b="0" dirty="0" err="1"/>
              <a:t>い</a:t>
            </a:r>
            <a:r>
              <a:rPr lang="ja-JP" altLang="en-US" sz="1500" b="0" dirty="0"/>
              <a:t>児の支援については、福祉的な支援スキル、医療的な支援スキルの両側面が求められるため、</a:t>
            </a:r>
            <a:r>
              <a:rPr lang="ja-JP" altLang="en-US" sz="1500" b="0" dirty="0" smtClean="0"/>
              <a:t>①福祉的な面からの機関支援（全職種対象）、</a:t>
            </a:r>
            <a:r>
              <a:rPr lang="ja-JP" altLang="en-US" sz="1500" b="0" dirty="0"/>
              <a:t>②医療的な面からの機関支援（看護師等医療従事者対象）の二側面から事業を実施する</a:t>
            </a:r>
            <a:r>
              <a:rPr lang="ja-JP" altLang="en-US" sz="1500" b="0" dirty="0" smtClean="0"/>
              <a:t>。</a:t>
            </a:r>
            <a:endParaRPr lang="en-US" altLang="ja-JP" sz="1500" dirty="0" smtClean="0"/>
          </a:p>
          <a:p>
            <a:r>
              <a:rPr lang="ja-JP" altLang="en-US" sz="1500" dirty="0" smtClean="0"/>
              <a:t>① 福祉的</a:t>
            </a:r>
            <a:r>
              <a:rPr lang="ja-JP" altLang="en-US" sz="1500" dirty="0"/>
              <a:t>な</a:t>
            </a:r>
            <a:r>
              <a:rPr lang="ja-JP" altLang="en-US" sz="1500" dirty="0" smtClean="0"/>
              <a:t>面（</a:t>
            </a:r>
            <a:r>
              <a:rPr lang="ja-JP" altLang="en-US" sz="1500" dirty="0"/>
              <a:t>全職種対象</a:t>
            </a:r>
            <a:r>
              <a:rPr lang="ja-JP" altLang="en-US" sz="1500" dirty="0" smtClean="0"/>
              <a:t>）</a:t>
            </a:r>
            <a:endParaRPr lang="en-US" altLang="ja-JP" sz="1500" dirty="0" smtClean="0"/>
          </a:p>
          <a:p>
            <a:pPr indent="-457200"/>
            <a:r>
              <a:rPr lang="ja-JP" altLang="en-US" sz="1500" b="0" dirty="0" smtClean="0"/>
              <a:t>　</a:t>
            </a:r>
            <a:r>
              <a:rPr lang="en-US" altLang="ja-JP" sz="1500" b="0" dirty="0" smtClean="0"/>
              <a:t>H30</a:t>
            </a:r>
            <a:r>
              <a:rPr lang="ja-JP" altLang="en-US" sz="1500" b="0" dirty="0" smtClean="0"/>
              <a:t>年度に支援ツール（支援現場での介助姿勢や遊びの支援の実践について技法や事例、</a:t>
            </a:r>
            <a:r>
              <a:rPr lang="en-US" altLang="ja-JP" sz="1500" b="0" dirty="0" smtClean="0"/>
              <a:t>Q&amp;A</a:t>
            </a:r>
            <a:r>
              <a:rPr lang="ja-JP" altLang="en-US" sz="1500" b="0" dirty="0" smtClean="0"/>
              <a:t>を示したもの）を作成。</a:t>
            </a:r>
            <a:r>
              <a:rPr lang="en-US" altLang="ja-JP" sz="1500" b="0" dirty="0" smtClean="0"/>
              <a:t>R</a:t>
            </a:r>
            <a:r>
              <a:rPr lang="ja-JP" altLang="en-US" sz="1500" b="0" dirty="0" smtClean="0"/>
              <a:t>元年度以降、支援ツールを活用した機関</a:t>
            </a:r>
            <a:r>
              <a:rPr lang="ja-JP" altLang="en-US" sz="1500" b="0" dirty="0"/>
              <a:t>支援（全体研修会、専門相談会、事例検討会、見学・実習、相談への</a:t>
            </a:r>
            <a:r>
              <a:rPr lang="ja-JP" altLang="en-US" sz="1500" b="0" dirty="0" smtClean="0"/>
              <a:t>助言）を実施。</a:t>
            </a:r>
            <a:endParaRPr lang="en-US" altLang="ja-JP" sz="1500" b="0" dirty="0" smtClean="0"/>
          </a:p>
          <a:p>
            <a:r>
              <a:rPr lang="ja-JP" altLang="en-US" sz="1500" b="0" dirty="0"/>
              <a:t>　</a:t>
            </a:r>
            <a:r>
              <a:rPr lang="ja-JP" altLang="en-US" sz="1500" b="0" dirty="0">
                <a:solidFill>
                  <a:srgbClr val="FF0000"/>
                </a:solidFill>
              </a:rPr>
              <a:t>　</a:t>
            </a:r>
            <a:r>
              <a:rPr lang="ja-JP" altLang="en-US" sz="1500" b="0" dirty="0"/>
              <a:t>　</a:t>
            </a:r>
            <a:r>
              <a:rPr lang="en-US" altLang="ja-JP" sz="1500" b="0" dirty="0"/>
              <a:t>【R2</a:t>
            </a:r>
            <a:r>
              <a:rPr lang="ja-JP" altLang="en-US" sz="1500" b="0" dirty="0"/>
              <a:t>年度実績</a:t>
            </a:r>
            <a:r>
              <a:rPr lang="en-US" altLang="ja-JP" sz="1500" b="0" dirty="0"/>
              <a:t>】 </a:t>
            </a:r>
            <a:r>
              <a:rPr lang="ja-JP" altLang="en-US" sz="1500" b="0" dirty="0"/>
              <a:t>全体研修会、専門相談会、事例検討会をオンラインで実施し、延べ</a:t>
            </a:r>
            <a:r>
              <a:rPr lang="en-US" altLang="ja-JP" sz="1500" b="0" dirty="0"/>
              <a:t>562</a:t>
            </a:r>
            <a:r>
              <a:rPr lang="ja-JP" altLang="en-US" sz="1500" b="0" dirty="0"/>
              <a:t>名が参加</a:t>
            </a:r>
            <a:r>
              <a:rPr lang="ja-JP" altLang="en-US" sz="1500" b="0" dirty="0" smtClean="0"/>
              <a:t>。　</a:t>
            </a:r>
            <a:r>
              <a:rPr lang="ja-JP" altLang="en-US" sz="1500" b="0" dirty="0"/>
              <a:t>　</a:t>
            </a:r>
            <a:endParaRPr lang="en-US" altLang="ja-JP" sz="1500" b="0" dirty="0" smtClean="0"/>
          </a:p>
          <a:p>
            <a:r>
              <a:rPr lang="ja-JP" altLang="en-US" sz="1500" dirty="0" smtClean="0"/>
              <a:t>② 医療的な面（</a:t>
            </a:r>
            <a:r>
              <a:rPr lang="ja-JP" altLang="en-US" sz="1500" dirty="0"/>
              <a:t>看護師等医療従事者対象）</a:t>
            </a:r>
            <a:endParaRPr lang="en-US" altLang="ja-JP" sz="1500" dirty="0" smtClean="0"/>
          </a:p>
          <a:p>
            <a:r>
              <a:rPr lang="ja-JP" altLang="en-US" sz="1500" b="0" dirty="0"/>
              <a:t>　</a:t>
            </a:r>
            <a:r>
              <a:rPr lang="ja-JP" altLang="en-US" sz="1500" b="0" dirty="0" smtClean="0"/>
              <a:t>看護師等医療従事者は各事業所で単独配置であることが多く、助言指導が不足している状況にある。</a:t>
            </a:r>
            <a:r>
              <a:rPr lang="en-US" altLang="ja-JP" sz="1500" b="0" dirty="0" smtClean="0"/>
              <a:t>H30</a:t>
            </a:r>
            <a:r>
              <a:rPr lang="ja-JP" altLang="en-US" sz="1500" b="0" dirty="0" smtClean="0"/>
              <a:t>年、</a:t>
            </a:r>
            <a:r>
              <a:rPr lang="en-US" altLang="ja-JP" sz="1500" b="0" dirty="0" smtClean="0"/>
              <a:t>R</a:t>
            </a:r>
            <a:r>
              <a:rPr lang="ja-JP" altLang="en-US" sz="1500" b="0" dirty="0" smtClean="0"/>
              <a:t>元年度に事業所の医療従事者へのヒアリングやアンケートを実施。得られた意見を元に、機関</a:t>
            </a:r>
            <a:r>
              <a:rPr lang="ja-JP" altLang="en-US" sz="1500" b="0" dirty="0"/>
              <a:t>支援（全体研修会、専門相談会、事例検討会、見学・実習、相談への</a:t>
            </a:r>
            <a:r>
              <a:rPr lang="ja-JP" altLang="en-US" sz="1500" b="0" dirty="0" smtClean="0"/>
              <a:t>助言）を実施。</a:t>
            </a:r>
            <a:endParaRPr lang="en-US" altLang="ja-JP" sz="1500" b="0" dirty="0" smtClean="0"/>
          </a:p>
          <a:p>
            <a:r>
              <a:rPr lang="ja-JP" altLang="en-US" sz="1500" b="0" dirty="0" smtClean="0"/>
              <a:t>　</a:t>
            </a:r>
            <a:r>
              <a:rPr lang="ja-JP" altLang="en-US" sz="1500" b="0" dirty="0"/>
              <a:t>　</a:t>
            </a:r>
            <a:r>
              <a:rPr lang="ja-JP" altLang="en-US" sz="1500" b="0" dirty="0">
                <a:solidFill>
                  <a:srgbClr val="FF0000"/>
                </a:solidFill>
              </a:rPr>
              <a:t>　</a:t>
            </a:r>
            <a:r>
              <a:rPr lang="en-US" altLang="ja-JP" sz="1500" b="0" dirty="0" smtClean="0"/>
              <a:t>【</a:t>
            </a:r>
            <a:r>
              <a:rPr lang="en-US" altLang="ja-JP" sz="1500" b="0" dirty="0"/>
              <a:t>R2</a:t>
            </a:r>
            <a:r>
              <a:rPr lang="ja-JP" altLang="en-US" sz="1500" b="0" dirty="0"/>
              <a:t>年度実績</a:t>
            </a:r>
            <a:r>
              <a:rPr lang="en-US" altLang="ja-JP" sz="1500" b="0" dirty="0"/>
              <a:t>】 </a:t>
            </a:r>
            <a:r>
              <a:rPr lang="ja-JP" altLang="en-US" sz="1500" b="0" dirty="0"/>
              <a:t>全体研修会、専門相談会、事例検討会をオンラインで実施し、延べ</a:t>
            </a:r>
            <a:r>
              <a:rPr lang="en-US" altLang="ja-JP" sz="1500" b="0" dirty="0"/>
              <a:t>43</a:t>
            </a:r>
            <a:r>
              <a:rPr lang="ja-JP" altLang="en-US" sz="1500" b="0" dirty="0"/>
              <a:t>名が参加</a:t>
            </a:r>
            <a:r>
              <a:rPr lang="ja-JP" altLang="en-US" sz="1500" b="0" dirty="0" smtClean="0"/>
              <a:t>。</a:t>
            </a:r>
            <a:endParaRPr lang="en-US" altLang="ja-JP" sz="1500" b="0" dirty="0"/>
          </a:p>
        </p:txBody>
      </p:sp>
    </p:spTree>
    <p:extLst>
      <p:ext uri="{BB962C8B-B14F-4D97-AF65-F5344CB8AC3E}">
        <p14:creationId xmlns:p14="http://schemas.microsoft.com/office/powerpoint/2010/main" val="79765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ホームベース 4"/>
          <p:cNvSpPr/>
          <p:nvPr/>
        </p:nvSpPr>
        <p:spPr>
          <a:xfrm>
            <a:off x="179512" y="271860"/>
            <a:ext cx="8496944" cy="553267"/>
          </a:xfrm>
          <a:prstGeom prst="homePlate">
            <a:avLst/>
          </a:prstGeom>
        </p:spPr>
        <p:style>
          <a:lnRef idx="1">
            <a:schemeClr val="accent4"/>
          </a:lnRef>
          <a:fillRef idx="2">
            <a:schemeClr val="accent4"/>
          </a:fillRef>
          <a:effectRef idx="1">
            <a:schemeClr val="accent4"/>
          </a:effectRef>
          <a:fontRef idx="minor">
            <a:schemeClr val="dk1"/>
          </a:fontRef>
        </p:style>
        <p:txBody>
          <a:bodyPr rtlCol="0" anchor="ctr"/>
          <a:lstStyle/>
          <a:p>
            <a:r>
              <a:rPr lang="ja-JP" altLang="en-US" sz="2000" b="1" dirty="0" smtClean="0">
                <a:solidFill>
                  <a:prstClr val="black"/>
                </a:solidFill>
              </a:rPr>
              <a:t>大阪府における医療的ケア児者支援</a:t>
            </a:r>
            <a:r>
              <a:rPr lang="ja-JP" altLang="en-US" sz="2000" b="1" dirty="0">
                <a:solidFill>
                  <a:prstClr val="black"/>
                </a:solidFill>
              </a:rPr>
              <a:t>のための取組</a:t>
            </a:r>
            <a:r>
              <a:rPr lang="ja-JP" altLang="en-US" sz="2000" b="1" dirty="0" smtClean="0">
                <a:solidFill>
                  <a:prstClr val="black"/>
                </a:solidFill>
              </a:rPr>
              <a:t>（生活基盤推進課）</a:t>
            </a:r>
            <a:endParaRPr lang="en-US" altLang="ja-JP" sz="2000" b="1" dirty="0" smtClean="0">
              <a:solidFill>
                <a:prstClr val="black"/>
              </a:solidFill>
            </a:endParaRPr>
          </a:p>
        </p:txBody>
      </p:sp>
      <p:sp>
        <p:nvSpPr>
          <p:cNvPr id="6" name="テキスト ボックス 5"/>
          <p:cNvSpPr txBox="1"/>
          <p:nvPr/>
        </p:nvSpPr>
        <p:spPr>
          <a:xfrm>
            <a:off x="8085818" y="6472714"/>
            <a:ext cx="955429" cy="369332"/>
          </a:xfrm>
          <a:prstGeom prst="rect">
            <a:avLst/>
          </a:prstGeom>
          <a:noFill/>
        </p:spPr>
        <p:txBody>
          <a:bodyPr wrap="square" rtlCol="0">
            <a:spAutoFit/>
          </a:bodyPr>
          <a:lstStyle/>
          <a:p>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－４－</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テキスト ボックス 1"/>
          <p:cNvSpPr txBox="1"/>
          <p:nvPr/>
        </p:nvSpPr>
        <p:spPr>
          <a:xfrm flipH="1">
            <a:off x="179512" y="908720"/>
            <a:ext cx="8496944" cy="2970044"/>
          </a:xfrm>
          <a:prstGeom prst="rect">
            <a:avLst/>
          </a:prstGeom>
          <a:noFill/>
        </p:spPr>
        <p:txBody>
          <a:bodyPr wrap="square" rtlCol="0">
            <a:spAutoFit/>
          </a:bodyPr>
          <a:lstStyle/>
          <a:p>
            <a:r>
              <a:rPr lang="ja-JP" altLang="en-US" sz="1600" b="1" dirty="0" smtClean="0"/>
              <a:t>■　</a:t>
            </a:r>
            <a:r>
              <a:rPr lang="ja-JP" altLang="en-US" sz="1600" b="1" dirty="0"/>
              <a:t>喀痰</a:t>
            </a:r>
            <a:r>
              <a:rPr lang="ja-JP" altLang="ja-JP" sz="1600" b="1" dirty="0" smtClean="0"/>
              <a:t>吸引</a:t>
            </a:r>
            <a:r>
              <a:rPr lang="ja-JP" altLang="ja-JP" sz="1600" b="1" dirty="0"/>
              <a:t>等の制度に</a:t>
            </a:r>
            <a:r>
              <a:rPr lang="ja-JP" altLang="ja-JP" sz="1600" b="1" dirty="0" smtClean="0"/>
              <a:t>ついて</a:t>
            </a:r>
            <a:endParaRPr lang="en-US" altLang="ja-JP" sz="1600" b="1" dirty="0" smtClean="0"/>
          </a:p>
          <a:p>
            <a:endParaRPr lang="en-US" altLang="ja-JP" sz="400" dirty="0" smtClean="0"/>
          </a:p>
          <a:p>
            <a:r>
              <a:rPr lang="ja-JP" altLang="en-US" sz="1600" dirty="0" smtClean="0"/>
              <a:t>　</a:t>
            </a:r>
            <a:r>
              <a:rPr lang="ja-JP" altLang="en-US" sz="1400" dirty="0" smtClean="0"/>
              <a:t>喀痰吸引、経管栄養（以下喀痰吸引等）は原則として医行為として整理されています。</a:t>
            </a:r>
            <a:endParaRPr lang="en-US" altLang="ja-JP" sz="1400" dirty="0" smtClean="0"/>
          </a:p>
          <a:p>
            <a:endParaRPr lang="en-US" altLang="ja-JP" sz="400" dirty="0" smtClean="0"/>
          </a:p>
          <a:p>
            <a:r>
              <a:rPr lang="ja-JP" altLang="en-US" sz="1400" dirty="0" smtClean="0"/>
              <a:t>医療の資格をもたない介護福祉士や介護職員等がこれらの行為を行うことは法的に禁じられている一方、医療的ケアを必要とする高齢</a:t>
            </a:r>
            <a:r>
              <a:rPr lang="ja-JP" altLang="en-US" sz="1400" dirty="0"/>
              <a:t>者</a:t>
            </a:r>
            <a:r>
              <a:rPr lang="ja-JP" altLang="en-US" sz="1400" dirty="0" smtClean="0"/>
              <a:t>、</a:t>
            </a:r>
            <a:r>
              <a:rPr lang="ja-JP" altLang="en-US" sz="1400" dirty="0" err="1" smtClean="0"/>
              <a:t>障がい</a:t>
            </a:r>
            <a:r>
              <a:rPr lang="ja-JP" altLang="en-US" sz="1400" dirty="0" smtClean="0"/>
              <a:t>児者を支援するなかで、介護職員等による</a:t>
            </a:r>
            <a:r>
              <a:rPr lang="ja-JP" altLang="en-US" sz="1400" dirty="0"/>
              <a:t>喀痰</a:t>
            </a:r>
            <a:r>
              <a:rPr lang="ja-JP" altLang="en-US" sz="1400" dirty="0" smtClean="0"/>
              <a:t>吸引等は当面のやむを得ない措置として一定の要件の下に運用されていました（実質的違法性阻却）。</a:t>
            </a:r>
            <a:endParaRPr lang="en-US" altLang="ja-JP" sz="1400" dirty="0" smtClean="0"/>
          </a:p>
          <a:p>
            <a:r>
              <a:rPr lang="ja-JP" altLang="en-US" sz="1400" dirty="0"/>
              <a:t>　</a:t>
            </a:r>
            <a:r>
              <a:rPr lang="ja-JP" altLang="en-US" sz="1400" dirty="0" smtClean="0"/>
              <a:t>将来にわたってより安全な提供を行えるよう</a:t>
            </a:r>
            <a:r>
              <a:rPr lang="ja-JP" altLang="ja-JP" sz="1400" dirty="0" smtClean="0"/>
              <a:t>「</a:t>
            </a:r>
            <a:r>
              <a:rPr lang="ja-JP" altLang="ja-JP" sz="1400" dirty="0"/>
              <a:t>社会福祉士及び介護福祉士法」が改正され、</a:t>
            </a:r>
            <a:r>
              <a:rPr lang="ja-JP" altLang="ja-JP" sz="1400" dirty="0" smtClean="0"/>
              <a:t>平成</a:t>
            </a:r>
            <a:r>
              <a:rPr lang="ja-JP" altLang="en-US" sz="1400" dirty="0"/>
              <a:t>２４</a:t>
            </a:r>
            <a:r>
              <a:rPr lang="ja-JP" altLang="ja-JP" sz="1400" dirty="0" smtClean="0"/>
              <a:t>年４月</a:t>
            </a:r>
            <a:r>
              <a:rPr lang="ja-JP" altLang="en-US" sz="1400" dirty="0"/>
              <a:t>１</a:t>
            </a:r>
            <a:r>
              <a:rPr lang="ja-JP" altLang="ja-JP" sz="1400" dirty="0" smtClean="0"/>
              <a:t>日</a:t>
            </a:r>
            <a:r>
              <a:rPr lang="ja-JP" altLang="ja-JP" sz="1400" dirty="0"/>
              <a:t>より、一定の研修課程を修了した介護福祉士及び介護職員</a:t>
            </a:r>
            <a:r>
              <a:rPr lang="ja-JP" altLang="ja-JP" sz="1400" dirty="0" smtClean="0"/>
              <a:t>等は、</a:t>
            </a:r>
            <a:r>
              <a:rPr lang="ja-JP" altLang="en-US" sz="1400" dirty="0" smtClean="0"/>
              <a:t>都道府県に届出を行うことにより、</a:t>
            </a:r>
            <a:r>
              <a:rPr lang="ja-JP" altLang="ja-JP" sz="1400" dirty="0" smtClean="0"/>
              <a:t>医師</a:t>
            </a:r>
            <a:r>
              <a:rPr lang="ja-JP" altLang="ja-JP" sz="1400" dirty="0"/>
              <a:t>の指示、看護師等との連携の下</a:t>
            </a:r>
            <a:r>
              <a:rPr lang="ja-JP" altLang="ja-JP" sz="1400" dirty="0" smtClean="0"/>
              <a:t>で</a:t>
            </a:r>
            <a:r>
              <a:rPr lang="ja-JP" altLang="en-US" sz="1400" dirty="0" smtClean="0"/>
              <a:t>喀痰吸引</a:t>
            </a:r>
            <a:r>
              <a:rPr lang="ja-JP" altLang="ja-JP" sz="1400" dirty="0" smtClean="0"/>
              <a:t>等を</a:t>
            </a:r>
            <a:r>
              <a:rPr lang="ja-JP" altLang="ja-JP" sz="1400" dirty="0"/>
              <a:t>実施することができるようになりました。</a:t>
            </a:r>
            <a:r>
              <a:rPr lang="ja-JP" altLang="ja-JP" sz="1600" dirty="0"/>
              <a:t> </a:t>
            </a:r>
            <a:endParaRPr lang="en-US" altLang="ja-JP" sz="1600" dirty="0" smtClean="0"/>
          </a:p>
          <a:p>
            <a:endParaRPr lang="en-US" altLang="ja-JP" sz="500" dirty="0" smtClean="0"/>
          </a:p>
          <a:p>
            <a:r>
              <a:rPr lang="ja-JP" altLang="en-US" sz="1400" dirty="0" smtClean="0">
                <a:latin typeface="+mn-ea"/>
              </a:rPr>
              <a:t>実施することができるようになった医行為</a:t>
            </a:r>
            <a:endParaRPr lang="en-US" altLang="ja-JP" sz="1400" dirty="0" smtClean="0">
              <a:latin typeface="+mn-ea"/>
            </a:endParaRPr>
          </a:p>
          <a:p>
            <a:r>
              <a:rPr lang="ja-JP" altLang="en-US" sz="1400" dirty="0">
                <a:latin typeface="+mn-ea"/>
              </a:rPr>
              <a:t>①</a:t>
            </a:r>
            <a:r>
              <a:rPr lang="ja-JP" altLang="en-US" sz="1400" dirty="0" smtClean="0">
                <a:latin typeface="+mn-ea"/>
              </a:rPr>
              <a:t>口腔内の喀痰吸引　　　②鼻腔内の喀痰吸引　　　③気管カニューレ内部の喀痰吸引</a:t>
            </a:r>
            <a:endParaRPr lang="en-US" altLang="ja-JP" sz="1400" dirty="0" smtClean="0">
              <a:latin typeface="+mn-ea"/>
            </a:endParaRPr>
          </a:p>
          <a:p>
            <a:r>
              <a:rPr lang="ja-JP" altLang="en-US" sz="1400" dirty="0" smtClean="0">
                <a:latin typeface="+mn-ea"/>
              </a:rPr>
              <a:t>④胃</a:t>
            </a:r>
            <a:r>
              <a:rPr lang="ja-JP" altLang="en-US" sz="1400" dirty="0" err="1" smtClean="0">
                <a:latin typeface="+mn-ea"/>
              </a:rPr>
              <a:t>ろう</a:t>
            </a:r>
            <a:r>
              <a:rPr lang="ja-JP" altLang="en-US" sz="1400" dirty="0" smtClean="0">
                <a:latin typeface="+mn-ea"/>
              </a:rPr>
              <a:t>又は腸ろうによる経管栄養　　　⑤経鼻経管栄養</a:t>
            </a:r>
            <a:endParaRPr lang="en-US" altLang="ja-JP" sz="1400" dirty="0">
              <a:latin typeface="+mn-ea"/>
            </a:endParaRPr>
          </a:p>
          <a:p>
            <a:endParaRPr lang="ja-JP" altLang="ja-JP" sz="1400" dirty="0">
              <a:latin typeface="+mn-ea"/>
            </a:endParaRPr>
          </a:p>
        </p:txBody>
      </p:sp>
      <p:sp>
        <p:nvSpPr>
          <p:cNvPr id="9" name="テキスト ボックス 8"/>
          <p:cNvSpPr txBox="1"/>
          <p:nvPr/>
        </p:nvSpPr>
        <p:spPr>
          <a:xfrm flipH="1">
            <a:off x="107504" y="3954542"/>
            <a:ext cx="8496944" cy="338554"/>
          </a:xfrm>
          <a:prstGeom prst="rect">
            <a:avLst/>
          </a:prstGeom>
          <a:noFill/>
        </p:spPr>
        <p:txBody>
          <a:bodyPr wrap="square" rtlCol="0">
            <a:spAutoFit/>
          </a:bodyPr>
          <a:lstStyle/>
          <a:p>
            <a:r>
              <a:rPr lang="ja-JP" altLang="en-US" sz="1600" b="1" dirty="0" smtClean="0"/>
              <a:t>■　大阪府（都道府県）への届出について</a:t>
            </a:r>
            <a:endParaRPr lang="en-US" altLang="ja-JP" sz="1600" b="1" dirty="0" smtClean="0"/>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6810" t="23876" r="8097" b="15512"/>
          <a:stretch/>
        </p:blipFill>
        <p:spPr bwMode="auto">
          <a:xfrm>
            <a:off x="107504" y="4217991"/>
            <a:ext cx="6480720" cy="25953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テキスト ボックス 2"/>
          <p:cNvSpPr txBox="1"/>
          <p:nvPr/>
        </p:nvSpPr>
        <p:spPr>
          <a:xfrm>
            <a:off x="6828652" y="4705293"/>
            <a:ext cx="1800200" cy="1200329"/>
          </a:xfrm>
          <a:prstGeom prst="rect">
            <a:avLst/>
          </a:prstGeom>
          <a:noFill/>
          <a:ln>
            <a:solidFill>
              <a:schemeClr val="tx1"/>
            </a:solidFill>
          </a:ln>
        </p:spPr>
        <p:txBody>
          <a:bodyPr wrap="square" rtlCol="0">
            <a:spAutoFit/>
          </a:bodyPr>
          <a:lstStyle/>
          <a:p>
            <a:r>
              <a:rPr lang="ja-JP" altLang="en-US" dirty="0" smtClean="0"/>
              <a:t>登録研修機関・</a:t>
            </a:r>
            <a:endParaRPr lang="en-US" altLang="ja-JP" dirty="0" smtClean="0"/>
          </a:p>
          <a:p>
            <a:r>
              <a:rPr kumimoji="1" lang="ja-JP" altLang="en-US" dirty="0" smtClean="0"/>
              <a:t>事業所については</a:t>
            </a:r>
            <a:r>
              <a:rPr kumimoji="1" lang="en-US" altLang="ja-JP" dirty="0" smtClean="0"/>
              <a:t>HP</a:t>
            </a:r>
            <a:r>
              <a:rPr kumimoji="1" lang="ja-JP" altLang="en-US" dirty="0" smtClean="0"/>
              <a:t>で周知しています。</a:t>
            </a:r>
            <a:endParaRPr kumimoji="1" lang="en-US" altLang="ja-JP" dirty="0" smtClean="0"/>
          </a:p>
        </p:txBody>
      </p:sp>
      <p:sp>
        <p:nvSpPr>
          <p:cNvPr id="4" name="テキスト ボックス 3"/>
          <p:cNvSpPr txBox="1"/>
          <p:nvPr/>
        </p:nvSpPr>
        <p:spPr>
          <a:xfrm>
            <a:off x="4211960" y="4232121"/>
            <a:ext cx="3019585" cy="276999"/>
          </a:xfrm>
          <a:prstGeom prst="rect">
            <a:avLst/>
          </a:prstGeom>
          <a:noFill/>
        </p:spPr>
        <p:txBody>
          <a:bodyPr wrap="square" rtlCol="0">
            <a:spAutoFit/>
          </a:bodyPr>
          <a:lstStyle/>
          <a:p>
            <a:r>
              <a:rPr kumimoji="1" lang="en-US" altLang="ja-JP" sz="1200" dirty="0" smtClean="0"/>
              <a:t>※</a:t>
            </a:r>
            <a:r>
              <a:rPr kumimoji="1" lang="ja-JP" altLang="en-US" sz="1200" dirty="0" smtClean="0"/>
              <a:t>平成</a:t>
            </a:r>
            <a:r>
              <a:rPr kumimoji="1" lang="en-US" altLang="ja-JP" sz="1200" dirty="0" smtClean="0"/>
              <a:t>23</a:t>
            </a:r>
            <a:r>
              <a:rPr kumimoji="1" lang="ja-JP" altLang="en-US" sz="1200" dirty="0" smtClean="0"/>
              <a:t>年</a:t>
            </a:r>
            <a:r>
              <a:rPr kumimoji="1" lang="en-US" altLang="ja-JP" sz="1200" dirty="0" smtClean="0"/>
              <a:t>11</a:t>
            </a:r>
            <a:r>
              <a:rPr kumimoji="1" lang="ja-JP" altLang="en-US" sz="1200" dirty="0" smtClean="0"/>
              <a:t>月厚生労働省資料より</a:t>
            </a:r>
            <a:endParaRPr kumimoji="1" lang="ja-JP" altLang="en-US" sz="1200" dirty="0"/>
          </a:p>
        </p:txBody>
      </p:sp>
    </p:spTree>
    <p:extLst>
      <p:ext uri="{BB962C8B-B14F-4D97-AF65-F5344CB8AC3E}">
        <p14:creationId xmlns:p14="http://schemas.microsoft.com/office/powerpoint/2010/main" val="23539926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179512" y="2996952"/>
            <a:ext cx="4815721" cy="3204000"/>
          </a:xfrm>
          <a:prstGeom prst="roundRect">
            <a:avLst>
              <a:gd name="adj" fmla="val 4362"/>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2" name="表 11"/>
          <p:cNvGraphicFramePr>
            <a:graphicFrameLocks noGrp="1"/>
          </p:cNvGraphicFramePr>
          <p:nvPr>
            <p:extLst/>
          </p:nvPr>
        </p:nvGraphicFramePr>
        <p:xfrm>
          <a:off x="107503" y="588366"/>
          <a:ext cx="8779776" cy="6225038"/>
        </p:xfrm>
        <a:graphic>
          <a:graphicData uri="http://schemas.openxmlformats.org/drawingml/2006/table">
            <a:tbl>
              <a:tblPr firstRow="1" bandRow="1">
                <a:tableStyleId>{69012ECD-51FC-41F1-AA8D-1B2483CD663E}</a:tableStyleId>
              </a:tblPr>
              <a:tblGrid>
                <a:gridCol w="4962170">
                  <a:extLst>
                    <a:ext uri="{9D8B030D-6E8A-4147-A177-3AD203B41FA5}">
                      <a16:colId xmlns:a16="http://schemas.microsoft.com/office/drawing/2014/main" val="20000"/>
                    </a:ext>
                  </a:extLst>
                </a:gridCol>
                <a:gridCol w="3817606">
                  <a:extLst>
                    <a:ext uri="{9D8B030D-6E8A-4147-A177-3AD203B41FA5}">
                      <a16:colId xmlns:a16="http://schemas.microsoft.com/office/drawing/2014/main" val="2629331381"/>
                    </a:ext>
                  </a:extLst>
                </a:gridCol>
              </a:tblGrid>
              <a:tr h="889561">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800" dirty="0" smtClean="0"/>
                        <a:t>　</a:t>
                      </a:r>
                      <a:r>
                        <a:rPr lang="ja-JP" altLang="en-US" sz="1600" dirty="0" smtClean="0"/>
                        <a:t>厚生労働省（保育対策総合支援事業費補助金）</a:t>
                      </a:r>
                      <a:endParaRPr lang="en-US" altLang="ja-JP" sz="1800"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2400" dirty="0" smtClean="0"/>
                        <a:t>医療的ケア児保育支援事業</a:t>
                      </a:r>
                      <a:endParaRPr lang="en-US" altLang="ja-JP" sz="1100" dirty="0" smtClean="0"/>
                    </a:p>
                    <a:p>
                      <a:pPr marL="0" marR="0" lvl="0" indent="0" algn="r" defTabSz="914400" rtl="0" eaLnBrk="1" fontAlgn="auto" latinLnBrk="0" hangingPunct="1">
                        <a:lnSpc>
                          <a:spcPct val="100000"/>
                        </a:lnSpc>
                        <a:spcBef>
                          <a:spcPts val="0"/>
                        </a:spcBef>
                        <a:spcAft>
                          <a:spcPts val="0"/>
                        </a:spcAft>
                        <a:buClrTx/>
                        <a:buSzTx/>
                        <a:buFontTx/>
                        <a:buNone/>
                        <a:tabLst/>
                        <a:defRPr/>
                      </a:pPr>
                      <a:r>
                        <a:rPr lang="en-US" altLang="ja-JP" sz="1200" dirty="0" smtClean="0">
                          <a:solidFill>
                            <a:schemeClr val="bg1"/>
                          </a:solidFill>
                        </a:rPr>
                        <a:t>※</a:t>
                      </a:r>
                      <a:r>
                        <a:rPr lang="ja-JP" altLang="en-US" sz="1200" dirty="0" smtClean="0">
                          <a:solidFill>
                            <a:schemeClr val="bg1"/>
                          </a:solidFill>
                        </a:rPr>
                        <a:t>令和</a:t>
                      </a:r>
                      <a:r>
                        <a:rPr lang="en-US" altLang="ja-JP" sz="1200" dirty="0" smtClean="0">
                          <a:solidFill>
                            <a:schemeClr val="bg1"/>
                          </a:solidFill>
                        </a:rPr>
                        <a:t>3</a:t>
                      </a:r>
                      <a:r>
                        <a:rPr lang="ja-JP" altLang="en-US" sz="1200" dirty="0" smtClean="0">
                          <a:solidFill>
                            <a:schemeClr val="bg1"/>
                          </a:solidFill>
                        </a:rPr>
                        <a:t>年度よりモデル事業から一般事業化</a:t>
                      </a:r>
                      <a:endParaRPr kumimoji="1" lang="ja-JP" altLang="en-US" sz="1200" dirty="0" smtClean="0">
                        <a:solidFill>
                          <a:schemeClr val="bg1"/>
                        </a:solidFill>
                      </a:endParaRPr>
                    </a:p>
                  </a:txBody>
                  <a:tcPr/>
                </a:tc>
                <a:tc hMerge="1">
                  <a:txBody>
                    <a:bodyPr/>
                    <a:lstStyle/>
                    <a:p>
                      <a:endParaRPr kumimoji="1" lang="ja-JP" altLang="en-US"/>
                    </a:p>
                  </a:txBody>
                  <a:tcPr/>
                </a:tc>
                <a:extLst>
                  <a:ext uri="{0D108BD9-81ED-4DB2-BD59-A6C34878D82A}">
                    <a16:rowId xmlns:a16="http://schemas.microsoft.com/office/drawing/2014/main" val="10000"/>
                  </a:ext>
                </a:extLst>
              </a:tr>
              <a:tr h="1126777">
                <a:tc gridSpan="2">
                  <a:txBody>
                    <a:bodyPr/>
                    <a:lstStyle/>
                    <a:p>
                      <a:pPr marL="180975" indent="-180975"/>
                      <a:r>
                        <a:rPr lang="ja-JP" altLang="en-US" sz="1400" dirty="0" smtClean="0">
                          <a:solidFill>
                            <a:schemeClr val="tx1"/>
                          </a:solidFill>
                        </a:rPr>
                        <a:t>○ 医療的ケア児が保育所等の利用を希望する場合に、受入れが可能となるよう、保育所等の体制を整備し、医療的ケア児の地域生活支援の向上を図る。</a:t>
                      </a:r>
                      <a:endParaRPr lang="en-US" altLang="ja-JP" sz="1400" dirty="0" smtClean="0">
                        <a:solidFill>
                          <a:schemeClr val="tx1"/>
                        </a:solidFill>
                      </a:endParaRPr>
                    </a:p>
                    <a:p>
                      <a:pPr marL="180975" indent="-180975"/>
                      <a:r>
                        <a:rPr kumimoji="1" lang="ja-JP" altLang="en-US" sz="1400" dirty="0" smtClean="0">
                          <a:solidFill>
                            <a:schemeClr val="tx1"/>
                          </a:solidFill>
                        </a:rPr>
                        <a:t>○ 医療的ケアに関する技能及び経験を有した者（医療的ケア児保育支援者）を配置し、管内の保育所への医療的ケアに関する支援、助言や喀痰吸引等研修の受講等を勧奨するほか、市町村等において医療的ケア児の受入れ等に関するガイドラインを策定することで、安定・継続した医療的ケア児への支援体制を構築する。</a:t>
                      </a:r>
                      <a:endParaRPr kumimoji="1" lang="ja-JP" altLang="en-US" sz="1600" dirty="0">
                        <a:solidFill>
                          <a:schemeClr val="tx1"/>
                        </a:solidFill>
                      </a:endParaRPr>
                    </a:p>
                  </a:txBody>
                  <a:tcPr/>
                </a:tc>
                <a:tc hMerge="1">
                  <a:txBody>
                    <a:bodyPr/>
                    <a:lstStyle/>
                    <a:p>
                      <a:endParaRPr kumimoji="1" lang="ja-JP" altLang="en-US"/>
                    </a:p>
                  </a:txBody>
                  <a:tcPr/>
                </a:tc>
                <a:extLst>
                  <a:ext uri="{0D108BD9-81ED-4DB2-BD59-A6C34878D82A}">
                    <a16:rowId xmlns:a16="http://schemas.microsoft.com/office/drawing/2014/main" val="10001"/>
                  </a:ext>
                </a:extLst>
              </a:tr>
              <a:tr h="296520">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smtClean="0"/>
                        <a:t>〇</a:t>
                      </a:r>
                      <a:r>
                        <a:rPr lang="ja-JP" altLang="en-US" sz="1400" u="none" dirty="0" smtClean="0"/>
                        <a:t>実施主体：　都道府県、市町村</a:t>
                      </a:r>
                    </a:p>
                  </a:txBody>
                  <a:tcPr/>
                </a:tc>
                <a:tc hMerge="1">
                  <a:txBody>
                    <a:bodyPr/>
                    <a:lstStyle/>
                    <a:p>
                      <a:endParaRPr kumimoji="1" lang="ja-JP" altLang="en-US"/>
                    </a:p>
                  </a:txBody>
                  <a:tcPr/>
                </a:tc>
                <a:extLst>
                  <a:ext uri="{0D108BD9-81ED-4DB2-BD59-A6C34878D82A}">
                    <a16:rowId xmlns:a16="http://schemas.microsoft.com/office/drawing/2014/main" val="2188941422"/>
                  </a:ext>
                </a:extLst>
              </a:tr>
              <a:tr h="3343514">
                <a:tc>
                  <a:txBody>
                    <a:bodyPr/>
                    <a:lstStyle/>
                    <a:p>
                      <a:pPr marL="85725" indent="0"/>
                      <a:r>
                        <a:rPr kumimoji="1" lang="ja-JP" altLang="en-US" sz="1400" u="none" dirty="0" smtClean="0"/>
                        <a:t>○補助内容</a:t>
                      </a:r>
                      <a:endParaRPr kumimoji="1" lang="en-US" altLang="ja-JP" sz="1400" u="none" dirty="0" smtClean="0"/>
                    </a:p>
                    <a:p>
                      <a:pPr marL="85725" indent="0"/>
                      <a:r>
                        <a:rPr kumimoji="1" lang="ja-JP" altLang="en-US" sz="1400" baseline="0" dirty="0" smtClean="0">
                          <a:solidFill>
                            <a:schemeClr val="tx1"/>
                          </a:solidFill>
                        </a:rPr>
                        <a:t>医療的ケア児の受入れを行う保育所等に医療機関との連携の下、認定特定行為業務従事者である保育士等又は看護師等の対象児童の医療的ケアに従事する職員を配置し、医療的ケアを実施する。加えて、必要に応じて以下の取組を実施する。</a:t>
                      </a:r>
                    </a:p>
                    <a:p>
                      <a:endParaRPr kumimoji="1" lang="en-US" altLang="ja-JP" sz="700" baseline="0" dirty="0" smtClean="0">
                        <a:solidFill>
                          <a:schemeClr val="tx1"/>
                        </a:solidFill>
                        <a:latin typeface="+mj-ea"/>
                        <a:ea typeface="+mj-ea"/>
                      </a:endParaRPr>
                    </a:p>
                    <a:p>
                      <a:pPr marL="265113" indent="-179388">
                        <a:buFont typeface="Arial" panose="020B0604020202020204" pitchFamily="34" charset="0"/>
                        <a:buChar char="•"/>
                      </a:pPr>
                      <a:r>
                        <a:rPr kumimoji="1" lang="ja-JP" altLang="en-US" sz="1400" baseline="0" dirty="0" smtClean="0">
                          <a:solidFill>
                            <a:schemeClr val="tx1"/>
                          </a:solidFill>
                        </a:rPr>
                        <a:t>医療的ケア児の受入れを行う保育所等において、保育士等が認定特定行為業務従事者となるために必要な知識、技能を修得するための研修受講を支援する。（研修受講や代替職員の配置に要する費用の補助）</a:t>
                      </a:r>
                      <a:endParaRPr kumimoji="1" lang="en-US" altLang="ja-JP" sz="1400" baseline="0" dirty="0" smtClean="0">
                        <a:solidFill>
                          <a:schemeClr val="tx1"/>
                        </a:solidFill>
                      </a:endParaRPr>
                    </a:p>
                    <a:p>
                      <a:pPr marL="85725" indent="0"/>
                      <a:endParaRPr kumimoji="1" lang="ja-JP" altLang="en-US" sz="300" baseline="0" dirty="0" smtClean="0">
                        <a:solidFill>
                          <a:schemeClr val="tx1"/>
                        </a:solidFill>
                      </a:endParaRPr>
                    </a:p>
                    <a:p>
                      <a:pPr marL="265113" indent="-179388">
                        <a:buFont typeface="Arial" panose="020B0604020202020204" pitchFamily="34" charset="0"/>
                        <a:buChar char="•"/>
                      </a:pPr>
                      <a:r>
                        <a:rPr kumimoji="1" lang="ja-JP" altLang="en-US" sz="1400" baseline="0" dirty="0" smtClean="0">
                          <a:solidFill>
                            <a:schemeClr val="tx1"/>
                          </a:solidFill>
                        </a:rPr>
                        <a:t>医療的ケア児の受入れを行う保育所等において、医療的ケア児の保育を行う保育士等の加配を行う等。</a:t>
                      </a:r>
                      <a:endParaRPr kumimoji="1" lang="en-US" altLang="ja-JP" sz="1400" baseline="0" dirty="0" smtClean="0">
                        <a:solidFill>
                          <a:schemeClr val="tx1"/>
                        </a:solidFill>
                      </a:endParaRPr>
                    </a:p>
                    <a:p>
                      <a:pPr marL="85725" indent="0"/>
                      <a:endParaRPr kumimoji="1" lang="en-US" altLang="ja-JP" sz="300" baseline="0" dirty="0" smtClean="0">
                        <a:solidFill>
                          <a:schemeClr val="tx1"/>
                        </a:solidFill>
                      </a:endParaRPr>
                    </a:p>
                    <a:p>
                      <a:pPr marL="265113" marR="0" lvl="0" indent="-179388"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ja-JP" altLang="en-US" sz="1400" dirty="0" smtClean="0">
                          <a:solidFill>
                            <a:prstClr val="black"/>
                          </a:solidFill>
                        </a:rPr>
                        <a:t>喀痰吸引等研修を受講した保育士が「医療的ケア児保育支援者」として管内保育所の巡回支援を行う場合、処遇改善実施する。</a:t>
                      </a:r>
                      <a:endParaRPr lang="en-US" altLang="ja-JP" sz="1400" dirty="0" smtClean="0">
                        <a:solidFill>
                          <a:prstClr val="black"/>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○事業イメージ</a:t>
                      </a:r>
                      <a:endParaRPr kumimoji="1" lang="en-US" altLang="ja-JP" sz="1400" u="sng"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400" b="0" dirty="0" smtClean="0">
                        <a:solidFill>
                          <a:schemeClr val="tx1"/>
                        </a:solidFill>
                      </a:endParaRPr>
                    </a:p>
                  </a:txBody>
                  <a:tcPr/>
                </a:tc>
                <a:extLst>
                  <a:ext uri="{0D108BD9-81ED-4DB2-BD59-A6C34878D82A}">
                    <a16:rowId xmlns:a16="http://schemas.microsoft.com/office/drawing/2014/main" val="10003"/>
                  </a:ext>
                </a:extLst>
              </a:tr>
              <a:tr h="504084">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1" dirty="0" smtClean="0">
                          <a:solidFill>
                            <a:prstClr val="black"/>
                          </a:solidFill>
                        </a:rPr>
                        <a:t>　　　　　府内（政令</a:t>
                      </a:r>
                      <a:r>
                        <a:rPr lang="ja-JP" altLang="en-US" sz="1400" b="1" dirty="0" smtClean="0">
                          <a:solidFill>
                            <a:schemeClr val="tx1"/>
                          </a:solidFill>
                        </a:rPr>
                        <a:t>市、中核市除く）で５市町が採択され、９施設で医療的ケア児９人を受入（</a:t>
                      </a:r>
                      <a:r>
                        <a:rPr lang="en-US" altLang="ja-JP" sz="1400" b="1" dirty="0" smtClean="0">
                          <a:solidFill>
                            <a:schemeClr val="tx1"/>
                          </a:solidFill>
                        </a:rPr>
                        <a:t>R</a:t>
                      </a:r>
                      <a:r>
                        <a:rPr lang="ja-JP" altLang="en-US" sz="1400" b="1" dirty="0" smtClean="0">
                          <a:solidFill>
                            <a:schemeClr val="tx1"/>
                          </a:solidFill>
                        </a:rPr>
                        <a:t>２実績）</a:t>
                      </a:r>
                      <a:endParaRPr lang="en-US" altLang="ja-JP" sz="1400" b="0" dirty="0" smtClean="0">
                        <a:solidFill>
                          <a:schemeClr val="tx1"/>
                        </a:solidFill>
                      </a:endParaRPr>
                    </a:p>
                  </a:txBody>
                  <a:tcPr anchor="ct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400" b="0" dirty="0" smtClean="0">
                        <a:solidFill>
                          <a:schemeClr val="tx1"/>
                        </a:solidFill>
                      </a:endParaRPr>
                    </a:p>
                  </a:txBody>
                  <a:tcPr/>
                </a:tc>
                <a:extLst>
                  <a:ext uri="{0D108BD9-81ED-4DB2-BD59-A6C34878D82A}">
                    <a16:rowId xmlns:a16="http://schemas.microsoft.com/office/drawing/2014/main" val="2681260397"/>
                  </a:ext>
                </a:extLst>
              </a:tr>
            </a:tbl>
          </a:graphicData>
        </a:graphic>
      </p:graphicFrame>
      <p:sp>
        <p:nvSpPr>
          <p:cNvPr id="13" name="右矢印 12"/>
          <p:cNvSpPr/>
          <p:nvPr/>
        </p:nvSpPr>
        <p:spPr>
          <a:xfrm>
            <a:off x="251520" y="6411439"/>
            <a:ext cx="432048" cy="277524"/>
          </a:xfrm>
          <a:prstGeom prst="rightArrow">
            <a:avLst>
              <a:gd name="adj1" fmla="val 50000"/>
              <a:gd name="adj2" fmla="val 466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7" name="ホームベース 6"/>
          <p:cNvSpPr/>
          <p:nvPr/>
        </p:nvSpPr>
        <p:spPr>
          <a:xfrm>
            <a:off x="107503" y="35099"/>
            <a:ext cx="8779777" cy="553267"/>
          </a:xfrm>
          <a:prstGeom prst="homePlate">
            <a:avLst/>
          </a:prstGeom>
        </p:spPr>
        <p:style>
          <a:lnRef idx="1">
            <a:schemeClr val="accent4"/>
          </a:lnRef>
          <a:fillRef idx="2">
            <a:schemeClr val="accent4"/>
          </a:fillRef>
          <a:effectRef idx="1">
            <a:schemeClr val="accent4"/>
          </a:effectRef>
          <a:fontRef idx="minor">
            <a:schemeClr val="dk1"/>
          </a:fontRef>
        </p:style>
        <p:txBody>
          <a:bodyPr rtlCol="0" anchor="ctr"/>
          <a:lstStyle/>
          <a:p>
            <a:r>
              <a:rPr lang="ja-JP" altLang="en-US" sz="2000" b="1" dirty="0" smtClean="0">
                <a:solidFill>
                  <a:prstClr val="black"/>
                </a:solidFill>
              </a:rPr>
              <a:t>大阪府における医療的ケア児者支援</a:t>
            </a:r>
            <a:r>
              <a:rPr lang="ja-JP" altLang="en-US" sz="2000" b="1" dirty="0">
                <a:solidFill>
                  <a:prstClr val="black"/>
                </a:solidFill>
              </a:rPr>
              <a:t>のための取組</a:t>
            </a:r>
            <a:r>
              <a:rPr lang="ja-JP" altLang="en-US" sz="2000" b="1" dirty="0" smtClean="0">
                <a:solidFill>
                  <a:prstClr val="black"/>
                </a:solidFill>
              </a:rPr>
              <a:t>（</a:t>
            </a:r>
            <a:r>
              <a:rPr lang="ja-JP" altLang="en-US" sz="2000" b="1" dirty="0">
                <a:solidFill>
                  <a:prstClr val="black"/>
                </a:solidFill>
              </a:rPr>
              <a:t>子育て支援課）</a:t>
            </a:r>
            <a:endParaRPr lang="en-US" altLang="ja-JP" sz="2000" b="1" dirty="0" smtClean="0">
              <a:solidFill>
                <a:prstClr val="black"/>
              </a:solidFill>
            </a:endParaRPr>
          </a:p>
        </p:txBody>
      </p:sp>
      <p:sp>
        <p:nvSpPr>
          <p:cNvPr id="8" name="テキスト ボックス 7"/>
          <p:cNvSpPr txBox="1"/>
          <p:nvPr/>
        </p:nvSpPr>
        <p:spPr>
          <a:xfrm>
            <a:off x="8085818" y="6472714"/>
            <a:ext cx="955429" cy="369332"/>
          </a:xfrm>
          <a:prstGeom prst="rect">
            <a:avLst/>
          </a:prstGeom>
          <a:noFill/>
        </p:spPr>
        <p:txBody>
          <a:bodyPr wrap="square" rtlCol="0">
            <a:spAutoFit/>
          </a:bodyPr>
          <a:lstStyle/>
          <a:p>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－５－</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2" name="図 1"/>
          <p:cNvPicPr>
            <a:picLocks noChangeAspect="1"/>
          </p:cNvPicPr>
          <p:nvPr/>
        </p:nvPicPr>
        <p:blipFill rotWithShape="1">
          <a:blip r:embed="rId2"/>
          <a:srcRect l="53320" t="24588" r="6833" b="14885"/>
          <a:stretch/>
        </p:blipFill>
        <p:spPr>
          <a:xfrm>
            <a:off x="5149201" y="3212976"/>
            <a:ext cx="3671271" cy="2987976"/>
          </a:xfrm>
          <a:prstGeom prst="rect">
            <a:avLst/>
          </a:prstGeom>
        </p:spPr>
      </p:pic>
    </p:spTree>
    <p:extLst>
      <p:ext uri="{BB962C8B-B14F-4D97-AF65-F5344CB8AC3E}">
        <p14:creationId xmlns:p14="http://schemas.microsoft.com/office/powerpoint/2010/main" val="39573491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4802995" y="692696"/>
            <a:ext cx="4032448" cy="6074478"/>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dirty="0" smtClean="0">
                <a:solidFill>
                  <a:schemeClr val="tx1"/>
                </a:solidFill>
              </a:rPr>
              <a:t>■</a:t>
            </a:r>
            <a:r>
              <a:rPr kumimoji="1" lang="ja-JP" altLang="en-US" dirty="0" smtClean="0">
                <a:solidFill>
                  <a:schemeClr val="tx1"/>
                </a:solidFill>
              </a:rPr>
              <a:t>障がい・難病児等療養支援体制整備事業</a:t>
            </a:r>
            <a:endParaRPr kumimoji="1" lang="en-US" altLang="ja-JP" sz="1600" dirty="0" smtClean="0">
              <a:solidFill>
                <a:schemeClr val="tx1"/>
              </a:solidFill>
            </a:endParaRPr>
          </a:p>
          <a:p>
            <a:r>
              <a:rPr lang="ja-JP" altLang="en-US" sz="1600" dirty="0" smtClean="0">
                <a:solidFill>
                  <a:schemeClr val="tx1"/>
                </a:solidFill>
              </a:rPr>
              <a:t>〇府保健所を拠点として、本人・家族等に対し、訪問、専門職相談（医師・理学療法士・作業療法士・心理判定員等）、療育相談、学習・交流会等を実施。</a:t>
            </a:r>
            <a:endParaRPr lang="en-US" altLang="ja-JP" sz="1600" dirty="0" smtClean="0">
              <a:solidFill>
                <a:schemeClr val="tx1"/>
              </a:solidFill>
            </a:endParaRPr>
          </a:p>
          <a:p>
            <a:r>
              <a:rPr lang="en-US" altLang="ja-JP" sz="1600" dirty="0" smtClean="0">
                <a:solidFill>
                  <a:schemeClr val="tx1"/>
                </a:solidFill>
              </a:rPr>
              <a:t>※H27</a:t>
            </a:r>
            <a:r>
              <a:rPr lang="ja-JP" altLang="en-US" sz="1600" dirty="0" smtClean="0">
                <a:solidFill>
                  <a:schemeClr val="tx1"/>
                </a:solidFill>
              </a:rPr>
              <a:t>年</a:t>
            </a:r>
            <a:r>
              <a:rPr lang="en-US" altLang="ja-JP" sz="1600" dirty="0" smtClean="0">
                <a:solidFill>
                  <a:schemeClr val="tx1"/>
                </a:solidFill>
              </a:rPr>
              <a:t>1</a:t>
            </a:r>
            <a:r>
              <a:rPr lang="ja-JP" altLang="en-US" sz="1600" dirty="0" smtClean="0">
                <a:solidFill>
                  <a:schemeClr val="tx1"/>
                </a:solidFill>
              </a:rPr>
              <a:t>月</a:t>
            </a:r>
            <a:r>
              <a:rPr lang="en-US" altLang="ja-JP" sz="1600" dirty="0" smtClean="0">
                <a:solidFill>
                  <a:schemeClr val="tx1"/>
                </a:solidFill>
              </a:rPr>
              <a:t>1</a:t>
            </a:r>
            <a:r>
              <a:rPr lang="ja-JP" altLang="en-US" sz="1600" dirty="0" smtClean="0">
                <a:solidFill>
                  <a:schemeClr val="tx1"/>
                </a:solidFill>
              </a:rPr>
              <a:t>日より、小児慢性特定疾病児童等自立支援事業</a:t>
            </a:r>
            <a:endParaRPr lang="en-US" altLang="ja-JP" sz="1600" dirty="0" smtClean="0">
              <a:solidFill>
                <a:schemeClr val="tx1"/>
              </a:solidFill>
            </a:endParaRPr>
          </a:p>
          <a:p>
            <a:endParaRPr lang="en-US" altLang="ja-JP" sz="1600" dirty="0" smtClean="0">
              <a:solidFill>
                <a:schemeClr val="tx1"/>
              </a:solidFill>
            </a:endParaRPr>
          </a:p>
          <a:p>
            <a:r>
              <a:rPr lang="ja-JP" altLang="en-US" sz="1600" dirty="0" smtClean="0">
                <a:solidFill>
                  <a:schemeClr val="tx1"/>
                </a:solidFill>
              </a:rPr>
              <a:t>〇医療</a:t>
            </a:r>
            <a:r>
              <a:rPr lang="ja-JP" altLang="en-US" sz="1600" dirty="0">
                <a:solidFill>
                  <a:schemeClr val="tx1"/>
                </a:solidFill>
              </a:rPr>
              <a:t>・保健・福祉・教育等関係</a:t>
            </a:r>
            <a:r>
              <a:rPr lang="ja-JP" altLang="en-US" sz="1600" dirty="0" smtClean="0">
                <a:solidFill>
                  <a:schemeClr val="tx1"/>
                </a:solidFill>
              </a:rPr>
              <a:t>各機関の役割を整理、明確化した「小児</a:t>
            </a:r>
            <a:r>
              <a:rPr lang="ja-JP" altLang="en-US" sz="1600" dirty="0">
                <a:solidFill>
                  <a:schemeClr val="tx1"/>
                </a:solidFill>
              </a:rPr>
              <a:t>在宅支援地域連携シート（府基本版</a:t>
            </a:r>
            <a:r>
              <a:rPr lang="ja-JP" altLang="en-US" sz="1600" dirty="0" smtClean="0">
                <a:solidFill>
                  <a:schemeClr val="tx1"/>
                </a:solidFill>
              </a:rPr>
              <a:t>）」の活用</a:t>
            </a:r>
            <a:endParaRPr lang="en-US" altLang="ja-JP" sz="1600" dirty="0" smtClean="0">
              <a:solidFill>
                <a:schemeClr val="tx1"/>
              </a:solidFill>
            </a:endParaRPr>
          </a:p>
          <a:p>
            <a:endParaRPr lang="en-US" altLang="ja-JP" sz="1600" dirty="0" smtClean="0">
              <a:solidFill>
                <a:schemeClr val="tx1"/>
              </a:solidFill>
            </a:endParaRPr>
          </a:p>
          <a:p>
            <a:r>
              <a:rPr lang="ja-JP" altLang="en-US" sz="1600" dirty="0" smtClean="0">
                <a:solidFill>
                  <a:schemeClr val="tx1"/>
                </a:solidFill>
              </a:rPr>
              <a:t>〇小児のかかりつけ医育成事業</a:t>
            </a:r>
            <a:r>
              <a:rPr lang="en-US" altLang="ja-JP" sz="1600" dirty="0" smtClean="0">
                <a:solidFill>
                  <a:schemeClr val="tx1"/>
                </a:solidFill>
              </a:rPr>
              <a:t/>
            </a:r>
            <a:br>
              <a:rPr lang="en-US" altLang="ja-JP" sz="1600" dirty="0" smtClean="0">
                <a:solidFill>
                  <a:schemeClr val="tx1"/>
                </a:solidFill>
              </a:rPr>
            </a:br>
            <a:r>
              <a:rPr lang="ja-JP" altLang="en-US" sz="1600" dirty="0" smtClean="0">
                <a:solidFill>
                  <a:schemeClr val="tx1"/>
                </a:solidFill>
              </a:rPr>
              <a:t>　（</a:t>
            </a:r>
            <a:r>
              <a:rPr lang="en-US" altLang="ja-JP" sz="1600" dirty="0" smtClean="0">
                <a:solidFill>
                  <a:schemeClr val="tx1"/>
                </a:solidFill>
              </a:rPr>
              <a:t>H26</a:t>
            </a:r>
            <a:r>
              <a:rPr lang="ja-JP" altLang="en-US" sz="1600" dirty="0" smtClean="0">
                <a:solidFill>
                  <a:schemeClr val="tx1"/>
                </a:solidFill>
              </a:rPr>
              <a:t>～</a:t>
            </a:r>
            <a:r>
              <a:rPr lang="en-US" altLang="ja-JP" sz="1600" dirty="0" smtClean="0">
                <a:solidFill>
                  <a:schemeClr val="tx1"/>
                </a:solidFill>
              </a:rPr>
              <a:t>28</a:t>
            </a:r>
            <a:r>
              <a:rPr lang="ja-JP" altLang="en-US" sz="1600" dirty="0" smtClean="0">
                <a:solidFill>
                  <a:schemeClr val="tx1"/>
                </a:solidFill>
              </a:rPr>
              <a:t>年度）</a:t>
            </a:r>
            <a:endParaRPr lang="en-US" altLang="ja-JP" sz="1600" dirty="0" smtClean="0">
              <a:solidFill>
                <a:schemeClr val="tx1"/>
              </a:solidFill>
            </a:endParaRPr>
          </a:p>
          <a:p>
            <a:r>
              <a:rPr lang="ja-JP" altLang="en-US" sz="1600" dirty="0" smtClean="0">
                <a:solidFill>
                  <a:schemeClr val="tx1"/>
                </a:solidFill>
              </a:rPr>
              <a:t>ナーシングベビーによる研修会</a:t>
            </a:r>
            <a:endParaRPr lang="en-US" altLang="ja-JP" sz="1600" dirty="0" smtClean="0">
              <a:solidFill>
                <a:schemeClr val="tx1"/>
              </a:solidFill>
            </a:endParaRPr>
          </a:p>
          <a:p>
            <a:r>
              <a:rPr lang="ja-JP" altLang="en-US" sz="1600" dirty="0" smtClean="0">
                <a:solidFill>
                  <a:schemeClr val="tx1"/>
                </a:solidFill>
              </a:rPr>
              <a:t>〇小児かかりつけ医確保事業</a:t>
            </a:r>
            <a:endParaRPr lang="en-US" altLang="ja-JP" sz="1600" dirty="0" smtClean="0">
              <a:solidFill>
                <a:schemeClr val="tx1"/>
              </a:solidFill>
            </a:endParaRPr>
          </a:p>
          <a:p>
            <a:r>
              <a:rPr lang="ja-JP" altLang="en-US" sz="1600" dirty="0">
                <a:solidFill>
                  <a:schemeClr val="tx1"/>
                </a:solidFill>
              </a:rPr>
              <a:t>　</a:t>
            </a:r>
            <a:r>
              <a:rPr lang="ja-JP" altLang="en-US" sz="1600" dirty="0" smtClean="0">
                <a:solidFill>
                  <a:schemeClr val="tx1"/>
                </a:solidFill>
              </a:rPr>
              <a:t>（</a:t>
            </a:r>
            <a:r>
              <a:rPr lang="en-US" altLang="ja-JP" sz="1600" dirty="0" smtClean="0">
                <a:solidFill>
                  <a:schemeClr val="tx1"/>
                </a:solidFill>
              </a:rPr>
              <a:t>H29</a:t>
            </a:r>
            <a:r>
              <a:rPr lang="ja-JP" altLang="en-US" sz="1600" dirty="0" smtClean="0">
                <a:solidFill>
                  <a:schemeClr val="tx1"/>
                </a:solidFill>
              </a:rPr>
              <a:t>～</a:t>
            </a:r>
            <a:r>
              <a:rPr lang="en-US" altLang="ja-JP" sz="1600" dirty="0" smtClean="0">
                <a:solidFill>
                  <a:schemeClr val="tx1"/>
                </a:solidFill>
              </a:rPr>
              <a:t>R1</a:t>
            </a:r>
            <a:r>
              <a:rPr lang="ja-JP" altLang="en-US" sz="1600" dirty="0" smtClean="0">
                <a:solidFill>
                  <a:schemeClr val="tx1"/>
                </a:solidFill>
              </a:rPr>
              <a:t>年度）　</a:t>
            </a:r>
            <a:endParaRPr lang="en-US" altLang="ja-JP" sz="1600" dirty="0" smtClean="0">
              <a:solidFill>
                <a:schemeClr val="tx1"/>
              </a:solidFill>
            </a:endParaRPr>
          </a:p>
          <a:p>
            <a:r>
              <a:rPr lang="ja-JP" altLang="en-US" sz="1600" dirty="0">
                <a:solidFill>
                  <a:schemeClr val="tx1"/>
                </a:solidFill>
              </a:rPr>
              <a:t>ナーシングベビーによる医療技術研修</a:t>
            </a:r>
            <a:endParaRPr lang="en-US" altLang="ja-JP" sz="1600" dirty="0">
              <a:solidFill>
                <a:schemeClr val="tx1"/>
              </a:solidFill>
            </a:endParaRPr>
          </a:p>
          <a:p>
            <a:r>
              <a:rPr lang="ja-JP" altLang="en-US" sz="1600" dirty="0" smtClean="0">
                <a:solidFill>
                  <a:schemeClr val="tx1"/>
                </a:solidFill>
              </a:rPr>
              <a:t>同行訪問研修</a:t>
            </a:r>
            <a:endParaRPr lang="en-US" altLang="ja-JP" sz="1600" dirty="0" smtClean="0">
              <a:solidFill>
                <a:schemeClr val="tx1"/>
              </a:solidFill>
            </a:endParaRPr>
          </a:p>
          <a:p>
            <a:r>
              <a:rPr lang="ja-JP" altLang="en-US" sz="1600" dirty="0" smtClean="0">
                <a:solidFill>
                  <a:schemeClr val="tx1"/>
                </a:solidFill>
              </a:rPr>
              <a:t>○小児在宅医診療促進事業</a:t>
            </a:r>
            <a:endParaRPr lang="en-US" altLang="ja-JP" sz="1600" dirty="0" smtClean="0">
              <a:solidFill>
                <a:schemeClr val="tx1"/>
              </a:solidFill>
            </a:endParaRPr>
          </a:p>
          <a:p>
            <a:r>
              <a:rPr lang="ja-JP" altLang="en-US" sz="1600" dirty="0" smtClean="0">
                <a:solidFill>
                  <a:schemeClr val="tx1"/>
                </a:solidFill>
              </a:rPr>
              <a:t>（Ｒ</a:t>
            </a:r>
            <a:r>
              <a:rPr lang="en-US" altLang="ja-JP" sz="1600" dirty="0" smtClean="0">
                <a:solidFill>
                  <a:schemeClr val="tx1"/>
                </a:solidFill>
              </a:rPr>
              <a:t>2</a:t>
            </a:r>
            <a:r>
              <a:rPr lang="ja-JP" altLang="en-US" sz="1600" dirty="0" smtClean="0">
                <a:solidFill>
                  <a:schemeClr val="tx1"/>
                </a:solidFill>
              </a:rPr>
              <a:t>年度～　　）</a:t>
            </a:r>
            <a:endParaRPr lang="en-US" altLang="ja-JP" sz="1600" dirty="0" smtClean="0">
              <a:solidFill>
                <a:schemeClr val="tx1"/>
              </a:solidFill>
            </a:endParaRPr>
          </a:p>
          <a:p>
            <a:r>
              <a:rPr lang="ja-JP" altLang="en-US" sz="1600" dirty="0" smtClean="0">
                <a:solidFill>
                  <a:schemeClr val="tx1"/>
                </a:solidFill>
              </a:rPr>
              <a:t>小児期の特性を踏まえた医療的ケアと地域医関係機関連携に関する講義</a:t>
            </a:r>
            <a:endParaRPr lang="en-US" altLang="ja-JP" sz="1600" dirty="0" smtClean="0">
              <a:solidFill>
                <a:schemeClr val="tx1"/>
              </a:solidFill>
            </a:endParaRPr>
          </a:p>
        </p:txBody>
      </p:sp>
      <p:graphicFrame>
        <p:nvGraphicFramePr>
          <p:cNvPr id="12" name="グラフ 11"/>
          <p:cNvGraphicFramePr/>
          <p:nvPr>
            <p:extLst/>
          </p:nvPr>
        </p:nvGraphicFramePr>
        <p:xfrm>
          <a:off x="176260" y="872715"/>
          <a:ext cx="4539756" cy="2828281"/>
        </p:xfrm>
        <a:graphic>
          <a:graphicData uri="http://schemas.openxmlformats.org/drawingml/2006/chart">
            <c:chart xmlns:c="http://schemas.openxmlformats.org/drawingml/2006/chart" xmlns:r="http://schemas.openxmlformats.org/officeDocument/2006/relationships" r:id="rId2"/>
          </a:graphicData>
        </a:graphic>
      </p:graphicFrame>
      <p:sp>
        <p:nvSpPr>
          <p:cNvPr id="13" name="正方形/長方形 12"/>
          <p:cNvSpPr/>
          <p:nvPr/>
        </p:nvSpPr>
        <p:spPr>
          <a:xfrm>
            <a:off x="118378" y="3700997"/>
            <a:ext cx="4507512" cy="360040"/>
          </a:xfrm>
          <a:prstGeom prst="rect">
            <a:avLst/>
          </a:prstGeom>
          <a:solidFill>
            <a:srgbClr val="FFFFCC"/>
          </a:solidFill>
          <a:ln w="15875">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rPr>
              <a:t>令和</a:t>
            </a:r>
            <a:r>
              <a:rPr lang="ja-JP" altLang="en-US" b="1" dirty="0">
                <a:solidFill>
                  <a:schemeClr val="tx1"/>
                </a:solidFill>
              </a:rPr>
              <a:t>２</a:t>
            </a:r>
            <a:r>
              <a:rPr kumimoji="1" lang="ja-JP" altLang="en-US" b="1" dirty="0" smtClean="0">
                <a:solidFill>
                  <a:schemeClr val="tx1"/>
                </a:solidFill>
              </a:rPr>
              <a:t>年度　医療的ケア児の支援状況</a:t>
            </a:r>
            <a:endParaRPr kumimoji="1" lang="ja-JP" altLang="en-US" b="1" dirty="0">
              <a:solidFill>
                <a:schemeClr val="tx1"/>
              </a:solidFill>
            </a:endParaRPr>
          </a:p>
        </p:txBody>
      </p:sp>
      <p:sp>
        <p:nvSpPr>
          <p:cNvPr id="16" name="正方形/長方形 15"/>
          <p:cNvSpPr/>
          <p:nvPr/>
        </p:nvSpPr>
        <p:spPr>
          <a:xfrm>
            <a:off x="176260" y="692696"/>
            <a:ext cx="4539756" cy="360040"/>
          </a:xfrm>
          <a:prstGeom prst="rect">
            <a:avLst/>
          </a:prstGeom>
          <a:solidFill>
            <a:srgbClr val="FFFFCC"/>
          </a:solidFill>
          <a:ln w="158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rPr>
              <a:t>医療的ケア児の支援実数の変化</a:t>
            </a:r>
            <a:endParaRPr kumimoji="1" lang="ja-JP" altLang="en-US" b="1" dirty="0">
              <a:solidFill>
                <a:schemeClr val="tx1"/>
              </a:solidFill>
            </a:endParaRPr>
          </a:p>
        </p:txBody>
      </p:sp>
      <p:graphicFrame>
        <p:nvGraphicFramePr>
          <p:cNvPr id="20" name="グラフ 19"/>
          <p:cNvGraphicFramePr>
            <a:graphicFrameLocks/>
          </p:cNvGraphicFramePr>
          <p:nvPr>
            <p:extLst/>
          </p:nvPr>
        </p:nvGraphicFramePr>
        <p:xfrm>
          <a:off x="0" y="3881016"/>
          <a:ext cx="4625890" cy="3211093"/>
        </p:xfrm>
        <a:graphic>
          <a:graphicData uri="http://schemas.openxmlformats.org/drawingml/2006/chart">
            <c:chart xmlns:c="http://schemas.openxmlformats.org/drawingml/2006/chart" xmlns:r="http://schemas.openxmlformats.org/officeDocument/2006/relationships" r:id="rId3"/>
          </a:graphicData>
        </a:graphic>
      </p:graphicFrame>
      <p:sp>
        <p:nvSpPr>
          <p:cNvPr id="8" name="ホームベース 7"/>
          <p:cNvSpPr/>
          <p:nvPr/>
        </p:nvSpPr>
        <p:spPr>
          <a:xfrm>
            <a:off x="179512" y="115888"/>
            <a:ext cx="8712968" cy="554037"/>
          </a:xfrm>
          <a:prstGeom prst="homePlate">
            <a:avLst/>
          </a:prstGeom>
        </p:spPr>
        <p:style>
          <a:lnRef idx="1">
            <a:schemeClr val="accent4"/>
          </a:lnRef>
          <a:fillRef idx="2">
            <a:schemeClr val="accent4"/>
          </a:fillRef>
          <a:effectRef idx="1">
            <a:schemeClr val="accent4"/>
          </a:effectRef>
          <a:fontRef idx="minor">
            <a:schemeClr val="dk1"/>
          </a:fontRef>
        </p:style>
        <p:txBody>
          <a:bodyPr anchor="ctr"/>
          <a:lstStyle>
            <a:lvl1pPr>
              <a:defRPr kumimoji="1">
                <a:solidFill>
                  <a:schemeClr val="tx1"/>
                </a:solidFill>
                <a:latin typeface="Arial" charset="0"/>
                <a:ea typeface="ＭＳ Ｐゴシック" pitchFamily="50" charset="-128"/>
              </a:defRPr>
            </a:lvl1pPr>
            <a:lvl2pPr marL="742950" indent="-285750">
              <a:defRPr kumimoji="1">
                <a:solidFill>
                  <a:schemeClr val="tx1"/>
                </a:solidFill>
                <a:latin typeface="Arial" charset="0"/>
                <a:ea typeface="ＭＳ Ｐゴシック" pitchFamily="50" charset="-128"/>
              </a:defRPr>
            </a:lvl2pPr>
            <a:lvl3pPr marL="1143000" indent="-228600">
              <a:defRPr kumimoji="1">
                <a:solidFill>
                  <a:schemeClr val="tx1"/>
                </a:solidFill>
                <a:latin typeface="Arial" charset="0"/>
                <a:ea typeface="ＭＳ Ｐゴシック" pitchFamily="50" charset="-128"/>
              </a:defRPr>
            </a:lvl3pPr>
            <a:lvl4pPr marL="1600200" indent="-228600">
              <a:defRPr kumimoji="1">
                <a:solidFill>
                  <a:schemeClr val="tx1"/>
                </a:solidFill>
                <a:latin typeface="Arial" charset="0"/>
                <a:ea typeface="ＭＳ Ｐゴシック" pitchFamily="50" charset="-128"/>
              </a:defRPr>
            </a:lvl4pPr>
            <a:lvl5pPr marL="2057400" indent="-228600">
              <a:defRPr kumimoji="1">
                <a:solidFill>
                  <a:schemeClr val="tx1"/>
                </a:solidFill>
                <a:latin typeface="Arial" charset="0"/>
                <a:ea typeface="ＭＳ Ｐゴシック" pitchFamily="50" charset="-128"/>
              </a:defRPr>
            </a:lvl5pPr>
            <a:lvl6pPr marL="2514600" indent="-228600" fontAlgn="base">
              <a:spcBef>
                <a:spcPct val="0"/>
              </a:spcBef>
              <a:spcAft>
                <a:spcPct val="0"/>
              </a:spcAft>
              <a:defRPr kumimoji="1">
                <a:solidFill>
                  <a:schemeClr val="tx1"/>
                </a:solidFill>
                <a:latin typeface="Arial" charset="0"/>
                <a:ea typeface="ＭＳ Ｐゴシック" pitchFamily="50" charset="-128"/>
              </a:defRPr>
            </a:lvl6pPr>
            <a:lvl7pPr marL="2971800" indent="-228600" fontAlgn="base">
              <a:spcBef>
                <a:spcPct val="0"/>
              </a:spcBef>
              <a:spcAft>
                <a:spcPct val="0"/>
              </a:spcAft>
              <a:defRPr kumimoji="1">
                <a:solidFill>
                  <a:schemeClr val="tx1"/>
                </a:solidFill>
                <a:latin typeface="Arial" charset="0"/>
                <a:ea typeface="ＭＳ Ｐゴシック" pitchFamily="50" charset="-128"/>
              </a:defRPr>
            </a:lvl7pPr>
            <a:lvl8pPr marL="3429000" indent="-228600" fontAlgn="base">
              <a:spcBef>
                <a:spcPct val="0"/>
              </a:spcBef>
              <a:spcAft>
                <a:spcPct val="0"/>
              </a:spcAft>
              <a:defRPr kumimoji="1">
                <a:solidFill>
                  <a:schemeClr val="tx1"/>
                </a:solidFill>
                <a:latin typeface="Arial" charset="0"/>
                <a:ea typeface="ＭＳ Ｐゴシック" pitchFamily="50" charset="-128"/>
              </a:defRPr>
            </a:lvl8pPr>
            <a:lvl9pPr marL="3886200" indent="-228600" fontAlgn="base">
              <a:spcBef>
                <a:spcPct val="0"/>
              </a:spcBef>
              <a:spcAft>
                <a:spcPct val="0"/>
              </a:spcAft>
              <a:defRPr kumimoji="1">
                <a:solidFill>
                  <a:schemeClr val="tx1"/>
                </a:solidFill>
                <a:latin typeface="Arial" charset="0"/>
                <a:ea typeface="ＭＳ Ｐゴシック" pitchFamily="50" charset="-128"/>
              </a:defRPr>
            </a:lvl9pPr>
          </a:lstStyle>
          <a:p>
            <a:pPr>
              <a:defRPr/>
            </a:pPr>
            <a:r>
              <a:rPr lang="ja-JP" altLang="en-US" sz="2000" b="1" dirty="0" smtClean="0">
                <a:solidFill>
                  <a:srgbClr val="000000"/>
                </a:solidFill>
              </a:rPr>
              <a:t>大阪府における医療的ケア児者支援</a:t>
            </a:r>
            <a:r>
              <a:rPr lang="ja-JP" altLang="en-US" sz="2000" b="1" dirty="0">
                <a:solidFill>
                  <a:srgbClr val="000000"/>
                </a:solidFill>
              </a:rPr>
              <a:t>のための</a:t>
            </a:r>
            <a:r>
              <a:rPr lang="ja-JP" altLang="en-US" sz="2000" b="1" dirty="0" smtClean="0">
                <a:solidFill>
                  <a:srgbClr val="000000"/>
                </a:solidFill>
              </a:rPr>
              <a:t>取組（地域</a:t>
            </a:r>
            <a:r>
              <a:rPr lang="ja-JP" altLang="en-US" sz="2000" b="1" dirty="0">
                <a:solidFill>
                  <a:srgbClr val="000000"/>
                </a:solidFill>
              </a:rPr>
              <a:t>保健課）</a:t>
            </a:r>
            <a:endParaRPr lang="ja-JP" altLang="en-US" sz="2000" b="1" dirty="0" smtClean="0">
              <a:solidFill>
                <a:srgbClr val="000000"/>
              </a:solidFill>
            </a:endParaRPr>
          </a:p>
        </p:txBody>
      </p:sp>
      <p:sp>
        <p:nvSpPr>
          <p:cNvPr id="10" name="テキスト ボックス 9"/>
          <p:cNvSpPr txBox="1"/>
          <p:nvPr/>
        </p:nvSpPr>
        <p:spPr>
          <a:xfrm>
            <a:off x="8028383" y="6397842"/>
            <a:ext cx="1296145" cy="369332"/>
          </a:xfrm>
          <a:prstGeom prst="rect">
            <a:avLst/>
          </a:prstGeom>
          <a:noFill/>
        </p:spPr>
        <p:txBody>
          <a:bodyPr wrap="square" rtlCol="0">
            <a:spAutoFit/>
          </a:bodyPr>
          <a:lstStyle/>
          <a:p>
            <a:pPr algn="ctr"/>
            <a:r>
              <a:rPr lang="ja-JP" altLang="en-US" dirty="0" smtClean="0">
                <a:solidFill>
                  <a:prstClr val="black"/>
                </a:solidFill>
              </a:rPr>
              <a:t>－</a:t>
            </a:r>
            <a:r>
              <a:rPr lang="en-US" altLang="ja-JP" dirty="0" smtClean="0">
                <a:solidFill>
                  <a:prstClr val="black"/>
                </a:solidFill>
              </a:rPr>
              <a:t>6</a:t>
            </a:r>
            <a:r>
              <a:rPr lang="ja-JP" altLang="en-US" dirty="0" smtClean="0">
                <a:solidFill>
                  <a:prstClr val="black"/>
                </a:solidFill>
              </a:rPr>
              <a:t>－</a:t>
            </a:r>
            <a:endParaRPr lang="ja-JP" altLang="en-US" dirty="0">
              <a:solidFill>
                <a:prstClr val="black"/>
              </a:solidFill>
            </a:endParaRPr>
          </a:p>
        </p:txBody>
      </p:sp>
    </p:spTree>
    <p:extLst>
      <p:ext uri="{BB962C8B-B14F-4D97-AF65-F5344CB8AC3E}">
        <p14:creationId xmlns:p14="http://schemas.microsoft.com/office/powerpoint/2010/main" val="42684630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コンテンツ プレースホルダー 6"/>
          <p:cNvGraphicFramePr>
            <a:graphicFrameLocks/>
          </p:cNvGraphicFramePr>
          <p:nvPr>
            <p:extLst/>
          </p:nvPr>
        </p:nvGraphicFramePr>
        <p:xfrm>
          <a:off x="899592" y="5346505"/>
          <a:ext cx="7282471" cy="1236003"/>
        </p:xfrm>
        <a:graphic>
          <a:graphicData uri="http://schemas.openxmlformats.org/drawingml/2006/table">
            <a:tbl>
              <a:tblPr/>
              <a:tblGrid>
                <a:gridCol w="460386">
                  <a:extLst>
                    <a:ext uri="{9D8B030D-6E8A-4147-A177-3AD203B41FA5}">
                      <a16:colId xmlns:a16="http://schemas.microsoft.com/office/drawing/2014/main" val="20000"/>
                    </a:ext>
                  </a:extLst>
                </a:gridCol>
                <a:gridCol w="460386">
                  <a:extLst>
                    <a:ext uri="{9D8B030D-6E8A-4147-A177-3AD203B41FA5}">
                      <a16:colId xmlns:a16="http://schemas.microsoft.com/office/drawing/2014/main" val="20001"/>
                    </a:ext>
                  </a:extLst>
                </a:gridCol>
                <a:gridCol w="460386">
                  <a:extLst>
                    <a:ext uri="{9D8B030D-6E8A-4147-A177-3AD203B41FA5}">
                      <a16:colId xmlns:a16="http://schemas.microsoft.com/office/drawing/2014/main" val="20002"/>
                    </a:ext>
                  </a:extLst>
                </a:gridCol>
                <a:gridCol w="993787">
                  <a:extLst>
                    <a:ext uri="{9D8B030D-6E8A-4147-A177-3AD203B41FA5}">
                      <a16:colId xmlns:a16="http://schemas.microsoft.com/office/drawing/2014/main" val="20003"/>
                    </a:ext>
                  </a:extLst>
                </a:gridCol>
                <a:gridCol w="1092371">
                  <a:extLst>
                    <a:ext uri="{9D8B030D-6E8A-4147-A177-3AD203B41FA5}">
                      <a16:colId xmlns:a16="http://schemas.microsoft.com/office/drawing/2014/main" val="20005"/>
                    </a:ext>
                  </a:extLst>
                </a:gridCol>
                <a:gridCol w="910309">
                  <a:extLst>
                    <a:ext uri="{9D8B030D-6E8A-4147-A177-3AD203B41FA5}">
                      <a16:colId xmlns:a16="http://schemas.microsoft.com/office/drawing/2014/main" val="20007"/>
                    </a:ext>
                  </a:extLst>
                </a:gridCol>
                <a:gridCol w="849622">
                  <a:extLst>
                    <a:ext uri="{9D8B030D-6E8A-4147-A177-3AD203B41FA5}">
                      <a16:colId xmlns:a16="http://schemas.microsoft.com/office/drawing/2014/main" val="20008"/>
                    </a:ext>
                  </a:extLst>
                </a:gridCol>
                <a:gridCol w="2055224">
                  <a:extLst>
                    <a:ext uri="{9D8B030D-6E8A-4147-A177-3AD203B41FA5}">
                      <a16:colId xmlns:a16="http://schemas.microsoft.com/office/drawing/2014/main" val="20009"/>
                    </a:ext>
                  </a:extLst>
                </a:gridCol>
              </a:tblGrid>
              <a:tr h="428990">
                <a:tc gridSpan="3">
                  <a:txBody>
                    <a:bodyPr/>
                    <a:lstStyle/>
                    <a:p>
                      <a:pPr algn="ctr" fontAlgn="ctr"/>
                      <a:r>
                        <a:rPr lang="ja-JP" altLang="en-US" sz="1000" b="0" i="0" u="none" strike="noStrike" dirty="0">
                          <a:effectLst/>
                          <a:latin typeface="+mn-ea"/>
                          <a:ea typeface="+mn-ea"/>
                        </a:rPr>
                        <a:t>医療的ケアが必要な児童生徒が在籍</a:t>
                      </a:r>
                      <a:r>
                        <a:rPr lang="ja-JP" altLang="en-US" sz="1000" b="0" i="0" u="none" strike="noStrike" dirty="0" smtClean="0">
                          <a:effectLst/>
                          <a:latin typeface="+mn-ea"/>
                          <a:ea typeface="+mn-ea"/>
                        </a:rPr>
                        <a:t>する学校数</a:t>
                      </a:r>
                      <a:r>
                        <a:rPr lang="ja-JP" altLang="en-US" sz="1000" b="0" i="0" u="none" strike="noStrike" dirty="0">
                          <a:effectLst/>
                          <a:latin typeface="+mn-ea"/>
                          <a:ea typeface="+mn-ea"/>
                        </a:rPr>
                        <a:t>（校数）</a:t>
                      </a:r>
                    </a:p>
                  </a:txBody>
                  <a:tcPr marL="8235" marR="8235" marT="82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gridSpan="5">
                  <a:txBody>
                    <a:bodyPr/>
                    <a:lstStyle/>
                    <a:p>
                      <a:pPr algn="ctr" fontAlgn="ctr"/>
                      <a:r>
                        <a:rPr lang="ja-JP" altLang="en-US" sz="1050" b="0" i="0" u="none" strike="noStrike" dirty="0">
                          <a:effectLst/>
                          <a:latin typeface="+mn-ea"/>
                          <a:ea typeface="+mn-ea"/>
                        </a:rPr>
                        <a:t>医療的ケアが必要な児童生徒数（人）</a:t>
                      </a:r>
                    </a:p>
                  </a:txBody>
                  <a:tcPr marL="8235" marR="8235" marT="82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260430">
                <a:tc>
                  <a:txBody>
                    <a:bodyPr/>
                    <a:lstStyle/>
                    <a:p>
                      <a:pPr algn="ctr" fontAlgn="ctr"/>
                      <a:r>
                        <a:rPr lang="ja-JP" altLang="en-US" sz="1050" b="0" i="0" u="none" strike="noStrike" dirty="0">
                          <a:effectLst/>
                          <a:latin typeface="+mn-ea"/>
                          <a:ea typeface="+mn-ea"/>
                        </a:rPr>
                        <a:t>小学校</a:t>
                      </a:r>
                    </a:p>
                  </a:txBody>
                  <a:tcPr marL="8235" marR="8235" marT="82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dirty="0">
                          <a:effectLst/>
                          <a:latin typeface="+mn-ea"/>
                          <a:ea typeface="+mn-ea"/>
                        </a:rPr>
                        <a:t>中学校</a:t>
                      </a:r>
                    </a:p>
                  </a:txBody>
                  <a:tcPr marL="8235" marR="8235" marT="82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dirty="0">
                          <a:effectLst/>
                          <a:latin typeface="+mn-ea"/>
                          <a:ea typeface="+mn-ea"/>
                        </a:rPr>
                        <a:t>総計</a:t>
                      </a:r>
                    </a:p>
                  </a:txBody>
                  <a:tcPr marL="8235" marR="8235" marT="82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dirty="0">
                          <a:effectLst/>
                          <a:latin typeface="+mn-ea"/>
                          <a:ea typeface="+mn-ea"/>
                        </a:rPr>
                        <a:t>小学校</a:t>
                      </a:r>
                    </a:p>
                  </a:txBody>
                  <a:tcPr marL="8235" marR="8235" marT="82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dirty="0">
                          <a:effectLst/>
                          <a:latin typeface="+mn-ea"/>
                          <a:ea typeface="+mn-ea"/>
                        </a:rPr>
                        <a:t>中学校</a:t>
                      </a:r>
                    </a:p>
                  </a:txBody>
                  <a:tcPr marL="8235" marR="8235" marT="82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ja-JP" altLang="en-US" sz="1050" b="0" i="0" u="none" strike="noStrike" dirty="0" smtClean="0">
                          <a:effectLst/>
                          <a:latin typeface="+mn-ea"/>
                          <a:ea typeface="+mn-ea"/>
                        </a:rPr>
                        <a:t>通常の学級・支援学級の別</a:t>
                      </a:r>
                      <a:endParaRPr lang="ja-JP" altLang="en-US" sz="1050" b="0" i="0" u="none" strike="noStrike" dirty="0">
                        <a:effectLst/>
                        <a:latin typeface="+mn-ea"/>
                        <a:ea typeface="+mn-ea"/>
                      </a:endParaRPr>
                    </a:p>
                  </a:txBody>
                  <a:tcPr marL="8235" marR="8235" marT="82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dirty="0"/>
                    </a:p>
                  </a:txBody>
                  <a:tcPr marL="8235" marR="8235" marT="82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ja-JP" altLang="en-US" sz="1050" b="0" i="0" u="none" strike="noStrike" dirty="0">
                          <a:effectLst/>
                          <a:latin typeface="+mn-ea"/>
                          <a:ea typeface="+mn-ea"/>
                        </a:rPr>
                        <a:t>総計</a:t>
                      </a:r>
                    </a:p>
                  </a:txBody>
                  <a:tcPr marL="8235" marR="8235" marT="82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92639">
                <a:tc rowSpan="2">
                  <a:txBody>
                    <a:bodyPr/>
                    <a:lstStyle/>
                    <a:p>
                      <a:pPr algn="ctr" fontAlgn="ctr"/>
                      <a:r>
                        <a:rPr lang="en-US" altLang="ja-JP" sz="1800" b="0" i="0" u="none" strike="noStrike" dirty="0" smtClean="0">
                          <a:effectLst/>
                          <a:latin typeface="+mn-ea"/>
                          <a:ea typeface="+mn-ea"/>
                        </a:rPr>
                        <a:t>138</a:t>
                      </a:r>
                      <a:endParaRPr lang="en-US" altLang="ja-JP" sz="1800" b="0" i="0" u="none" strike="noStrike" dirty="0">
                        <a:effectLst/>
                        <a:latin typeface="+mn-ea"/>
                        <a:ea typeface="+mn-ea"/>
                      </a:endParaRPr>
                    </a:p>
                  </a:txBody>
                  <a:tcPr marL="8235" marR="8235" marT="82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rowSpan="2">
                  <a:txBody>
                    <a:bodyPr/>
                    <a:lstStyle/>
                    <a:p>
                      <a:pPr algn="ctr" fontAlgn="ctr"/>
                      <a:r>
                        <a:rPr lang="en-US" altLang="ja-JP" sz="1800" b="0" i="0" u="none" strike="noStrike" dirty="0" smtClean="0">
                          <a:effectLst/>
                          <a:latin typeface="+mn-ea"/>
                          <a:ea typeface="+mn-ea"/>
                        </a:rPr>
                        <a:t>42</a:t>
                      </a:r>
                      <a:endParaRPr lang="en-US" altLang="ja-JP" sz="1800" b="0" i="0" u="none" strike="noStrike" dirty="0">
                        <a:effectLst/>
                        <a:latin typeface="+mn-ea"/>
                        <a:ea typeface="+mn-ea"/>
                      </a:endParaRPr>
                    </a:p>
                  </a:txBody>
                  <a:tcPr marL="8235" marR="8235" marT="82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rowSpan="2">
                  <a:txBody>
                    <a:bodyPr/>
                    <a:lstStyle/>
                    <a:p>
                      <a:pPr algn="ctr" fontAlgn="ctr"/>
                      <a:r>
                        <a:rPr lang="en-US" altLang="ja-JP" sz="1800" b="0" i="0" u="none" strike="noStrike" dirty="0" smtClean="0">
                          <a:effectLst/>
                          <a:latin typeface="+mn-ea"/>
                          <a:ea typeface="+mn-ea"/>
                        </a:rPr>
                        <a:t>180</a:t>
                      </a:r>
                      <a:endParaRPr lang="en-US" altLang="ja-JP" sz="1800" b="0" i="0" u="none" strike="noStrike" dirty="0">
                        <a:effectLst/>
                        <a:latin typeface="+mn-ea"/>
                        <a:ea typeface="+mn-ea"/>
                      </a:endParaRPr>
                    </a:p>
                  </a:txBody>
                  <a:tcPr marL="8235" marR="8235" marT="82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altLang="ja-JP" sz="1800" b="0" i="0" u="none" strike="noStrike" dirty="0" smtClean="0">
                          <a:effectLst/>
                          <a:latin typeface="+mn-ea"/>
                          <a:ea typeface="+mn-ea"/>
                        </a:rPr>
                        <a:t>166</a:t>
                      </a:r>
                      <a:endParaRPr lang="en-US" altLang="ja-JP" sz="1800" b="0" i="0" u="none" strike="noStrike" dirty="0">
                        <a:effectLst/>
                        <a:latin typeface="+mn-ea"/>
                        <a:ea typeface="+mn-ea"/>
                      </a:endParaRPr>
                    </a:p>
                  </a:txBody>
                  <a:tcPr marL="8235" marR="8235" marT="82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rowSpan="2">
                  <a:txBody>
                    <a:bodyPr/>
                    <a:lstStyle/>
                    <a:p>
                      <a:pPr algn="ctr" fontAlgn="ctr"/>
                      <a:r>
                        <a:rPr lang="en-US" altLang="ja-JP" sz="1800" b="0" i="0" u="none" strike="noStrike" dirty="0" smtClean="0">
                          <a:effectLst/>
                          <a:latin typeface="+mn-ea"/>
                          <a:ea typeface="+mn-ea"/>
                        </a:rPr>
                        <a:t>48</a:t>
                      </a:r>
                      <a:endParaRPr lang="en-US" altLang="ja-JP" sz="1800" b="0" i="0" u="none" strike="noStrike" dirty="0">
                        <a:effectLst/>
                        <a:latin typeface="+mn-ea"/>
                        <a:ea typeface="+mn-ea"/>
                      </a:endParaRPr>
                    </a:p>
                  </a:txBody>
                  <a:tcPr marL="8235" marR="8235" marT="82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ctr" fontAlgn="ctr"/>
                      <a:r>
                        <a:rPr lang="ja-JP" altLang="en-US" sz="1050" b="0" i="0" u="none" strike="noStrike" dirty="0">
                          <a:effectLst/>
                          <a:latin typeface="+mn-ea"/>
                          <a:ea typeface="+mn-ea"/>
                        </a:rPr>
                        <a:t>通常の学級</a:t>
                      </a:r>
                    </a:p>
                  </a:txBody>
                  <a:tcPr marL="8235" marR="8235" marT="82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1050" b="0" i="0" u="none" strike="noStrike" dirty="0" smtClean="0">
                          <a:effectLst/>
                          <a:latin typeface="ＭＳ Ｐゴシック" panose="020B0600070205080204" pitchFamily="50" charset="-128"/>
                          <a:ea typeface="ＭＳ Ｐゴシック" panose="020B0600070205080204" pitchFamily="50" charset="-128"/>
                        </a:rPr>
                        <a:t>支援</a:t>
                      </a:r>
                      <a:r>
                        <a:rPr lang="zh-TW" altLang="en-US" sz="1050" b="0" i="0" u="none" strike="noStrike" dirty="0">
                          <a:effectLst/>
                          <a:latin typeface="ＭＳ Ｐゴシック" panose="020B0600070205080204" pitchFamily="50" charset="-128"/>
                          <a:ea typeface="ＭＳ Ｐゴシック" panose="020B0600070205080204" pitchFamily="50" charset="-128"/>
                        </a:rPr>
                        <a:t>学級</a:t>
                      </a:r>
                    </a:p>
                  </a:txBody>
                  <a:tcPr marL="8235" marR="8235" marT="82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ja-JP" altLang="en-US" sz="1050" b="0" i="0" u="none" strike="noStrike" dirty="0">
                        <a:effectLst/>
                        <a:latin typeface="+mn-ea"/>
                        <a:ea typeface="+mn-ea"/>
                      </a:endParaRPr>
                    </a:p>
                  </a:txBody>
                  <a:tcPr marL="8235" marR="8235" marT="82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17499">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pPr algn="ctr" fontAlgn="ctr"/>
                      <a:endParaRPr lang="en-US" altLang="ja-JP" sz="1800" b="0" i="0" u="none" strike="noStrike" dirty="0">
                        <a:effectLst/>
                        <a:latin typeface="+mn-ea"/>
                        <a:ea typeface="+mn-ea"/>
                      </a:endParaRPr>
                    </a:p>
                  </a:txBody>
                  <a:tcPr marL="8235" marR="8235" marT="82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vMerge="1">
                  <a:txBody>
                    <a:bodyPr/>
                    <a:lstStyle/>
                    <a:p>
                      <a:pPr algn="ctr" fontAlgn="ctr"/>
                      <a:endParaRPr lang="en-US" altLang="ja-JP" sz="1800" b="0" i="0" u="none" strike="noStrike" dirty="0">
                        <a:effectLst/>
                        <a:latin typeface="+mn-ea"/>
                        <a:ea typeface="+mn-ea"/>
                      </a:endParaRPr>
                    </a:p>
                  </a:txBody>
                  <a:tcPr marL="8235" marR="8235" marT="82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ctr" fontAlgn="ctr"/>
                      <a:r>
                        <a:rPr lang="en-US" altLang="ja-JP" sz="1800" b="0" i="0" u="none" strike="noStrike" dirty="0" smtClean="0">
                          <a:effectLst/>
                          <a:latin typeface="+mn-ea"/>
                          <a:ea typeface="+mn-ea"/>
                        </a:rPr>
                        <a:t>8</a:t>
                      </a:r>
                      <a:endParaRPr lang="en-US" altLang="ja-JP" sz="1800" b="0" i="0" u="none" strike="noStrike" dirty="0">
                        <a:effectLst/>
                        <a:latin typeface="+mn-ea"/>
                        <a:ea typeface="+mn-ea"/>
                      </a:endParaRPr>
                    </a:p>
                  </a:txBody>
                  <a:tcPr marL="8235" marR="8235" marT="82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800" b="0" i="0" u="none" strike="noStrike" dirty="0" smtClean="0">
                          <a:effectLst/>
                          <a:latin typeface="+mn-ea"/>
                          <a:ea typeface="+mn-ea"/>
                        </a:rPr>
                        <a:t>206</a:t>
                      </a:r>
                      <a:endParaRPr lang="en-US" altLang="ja-JP" sz="1800" b="0" i="0" u="none" strike="noStrike" dirty="0">
                        <a:effectLst/>
                        <a:latin typeface="+mn-ea"/>
                        <a:ea typeface="+mn-ea"/>
                      </a:endParaRPr>
                    </a:p>
                  </a:txBody>
                  <a:tcPr marL="8235" marR="8235" marT="82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800" b="0" i="0" u="none" strike="noStrike" dirty="0" smtClean="0">
                          <a:effectLst/>
                          <a:latin typeface="+mn-ea"/>
                          <a:ea typeface="+mn-ea"/>
                        </a:rPr>
                        <a:t>214</a:t>
                      </a:r>
                      <a:endParaRPr lang="en-US" altLang="ja-JP" sz="1800" b="0" i="0" u="none" strike="noStrike" dirty="0">
                        <a:effectLst/>
                        <a:latin typeface="+mn-ea"/>
                        <a:ea typeface="+mn-ea"/>
                      </a:endParaRPr>
                    </a:p>
                  </a:txBody>
                  <a:tcPr marL="8235" marR="8235" marT="82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4" name="テキスト ボックス 3"/>
          <p:cNvSpPr txBox="1"/>
          <p:nvPr/>
        </p:nvSpPr>
        <p:spPr>
          <a:xfrm>
            <a:off x="8081067" y="6397842"/>
            <a:ext cx="955429" cy="369332"/>
          </a:xfrm>
          <a:prstGeom prst="rect">
            <a:avLst/>
          </a:prstGeom>
          <a:noFill/>
        </p:spPr>
        <p:txBody>
          <a:bodyPr wrap="square" rtlCol="0">
            <a:spAutoFit/>
          </a:bodyPr>
          <a:lstStyle/>
          <a:p>
            <a:r>
              <a:rPr lang="ja-JP" altLang="en-US" dirty="0" smtClean="0">
                <a:solidFill>
                  <a:prstClr val="black"/>
                </a:solidFill>
              </a:rPr>
              <a:t>　－</a:t>
            </a:r>
            <a:r>
              <a:rPr lang="en-US" altLang="ja-JP" dirty="0" smtClean="0">
                <a:solidFill>
                  <a:prstClr val="black"/>
                </a:solidFill>
              </a:rPr>
              <a:t>7</a:t>
            </a:r>
            <a:r>
              <a:rPr lang="ja-JP" altLang="en-US" dirty="0" smtClean="0">
                <a:solidFill>
                  <a:prstClr val="black"/>
                </a:solidFill>
              </a:rPr>
              <a:t>－</a:t>
            </a:r>
            <a:endParaRPr lang="ja-JP" altLang="en-US" dirty="0">
              <a:solidFill>
                <a:prstClr val="black"/>
              </a:solidFill>
            </a:endParaRPr>
          </a:p>
        </p:txBody>
      </p:sp>
      <p:sp>
        <p:nvSpPr>
          <p:cNvPr id="9" name="Text Box 2"/>
          <p:cNvSpPr txBox="1">
            <a:spLocks noChangeArrowheads="1"/>
          </p:cNvSpPr>
          <p:nvPr/>
        </p:nvSpPr>
        <p:spPr bwMode="auto">
          <a:xfrm>
            <a:off x="421877" y="712381"/>
            <a:ext cx="8136904" cy="504056"/>
          </a:xfrm>
          <a:prstGeom prst="rect">
            <a:avLst/>
          </a:prstGeom>
          <a:noFill/>
          <a:ln>
            <a:noFill/>
          </a:ln>
          <a:effectLst/>
          <a:extLst>
            <a:ext uri="{909E8E84-426E-40DD-AFC4-6F175D3DCCD1}">
              <a14:hiddenFill xmlns:a14="http://schemas.microsoft.com/office/drawing/2010/main">
                <a:solidFill>
                  <a:srgbClr val="FFFFA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74295" tIns="8890" rIns="74295" bIns="8890" numCol="1" anchor="t" anchorCtr="0" compatLnSpc="1">
            <a:prstTxWarp prst="textNoShape">
              <a:avLst/>
            </a:prstTxWarp>
          </a:bodyPr>
          <a:lstStyle/>
          <a:p>
            <a:pPr algn="just" fontAlgn="base">
              <a:spcBef>
                <a:spcPct val="0"/>
              </a:spcBef>
              <a:spcAft>
                <a:spcPct val="0"/>
              </a:spcAft>
            </a:pPr>
            <a:r>
              <a:rPr lang="ja-JP" altLang="en-US" sz="2700" dirty="0" smtClean="0">
                <a:solidFill>
                  <a:prstClr val="black">
                    <a:lumMod val="75000"/>
                    <a:lumOff val="25000"/>
                  </a:prstClr>
                </a:solidFill>
                <a:effectLst>
                  <a:outerShdw blurRad="38100" dist="38100" dir="2700000" algn="tl">
                    <a:srgbClr val="C0C0C0"/>
                  </a:outerShdw>
                </a:effectLst>
                <a:latin typeface="HGP創英角ｺﾞｼｯｸUB" panose="020B0900000000000000" pitchFamily="50" charset="-128"/>
                <a:ea typeface="HGP創英角ｺﾞｼｯｸUB" panose="020B0900000000000000" pitchFamily="50" charset="-128"/>
                <a:cs typeface="ＭＳ Ｐゴシック" pitchFamily="50" charset="-128"/>
              </a:rPr>
              <a:t>大阪府の小・中学校</a:t>
            </a:r>
            <a:r>
              <a:rPr lang="ja-JP" altLang="en-US" sz="2700" dirty="0">
                <a:solidFill>
                  <a:prstClr val="black">
                    <a:lumMod val="75000"/>
                    <a:lumOff val="25000"/>
                  </a:prstClr>
                </a:solidFill>
                <a:effectLst>
                  <a:outerShdw blurRad="38100" dist="38100" dir="2700000" algn="tl">
                    <a:srgbClr val="C0C0C0"/>
                  </a:outerShdw>
                </a:effectLst>
                <a:latin typeface="HGP創英角ｺﾞｼｯｸUB" panose="020B0900000000000000" pitchFamily="50" charset="-128"/>
                <a:ea typeface="HGP創英角ｺﾞｼｯｸUB" panose="020B0900000000000000" pitchFamily="50" charset="-128"/>
                <a:cs typeface="ＭＳ Ｐゴシック" pitchFamily="50" charset="-128"/>
              </a:rPr>
              <a:t>に</a:t>
            </a:r>
            <a:r>
              <a:rPr lang="ja-JP" altLang="en-US" sz="2700" dirty="0" smtClean="0">
                <a:solidFill>
                  <a:prstClr val="black">
                    <a:lumMod val="75000"/>
                    <a:lumOff val="25000"/>
                  </a:prstClr>
                </a:solidFill>
                <a:effectLst>
                  <a:outerShdw blurRad="38100" dist="38100" dir="2700000" algn="tl">
                    <a:srgbClr val="C0C0C0"/>
                  </a:outerShdw>
                </a:effectLst>
                <a:latin typeface="HGP創英角ｺﾞｼｯｸUB" panose="020B0900000000000000" pitchFamily="50" charset="-128"/>
                <a:ea typeface="HGP創英角ｺﾞｼｯｸUB" panose="020B0900000000000000" pitchFamily="50" charset="-128"/>
                <a:cs typeface="ＭＳ Ｐゴシック" pitchFamily="50" charset="-128"/>
              </a:rPr>
              <a:t>おける医療的ケア</a:t>
            </a:r>
            <a:endParaRPr lang="ja-JP" altLang="ja-JP" sz="2700" dirty="0" smtClean="0">
              <a:solidFill>
                <a:prstClr val="black">
                  <a:lumMod val="75000"/>
                  <a:lumOff val="25000"/>
                </a:prstClr>
              </a:solidFill>
              <a:cs typeface="ＭＳ Ｐゴシック" pitchFamily="50" charset="-128"/>
            </a:endParaRPr>
          </a:p>
        </p:txBody>
      </p:sp>
      <p:graphicFrame>
        <p:nvGraphicFramePr>
          <p:cNvPr id="8" name="表 7"/>
          <p:cNvGraphicFramePr>
            <a:graphicFrameLocks noGrp="1"/>
          </p:cNvGraphicFramePr>
          <p:nvPr>
            <p:extLst/>
          </p:nvPr>
        </p:nvGraphicFramePr>
        <p:xfrm>
          <a:off x="179512" y="1216439"/>
          <a:ext cx="5462944" cy="4012762"/>
        </p:xfrm>
        <a:graphic>
          <a:graphicData uri="http://schemas.openxmlformats.org/drawingml/2006/table">
            <a:tbl>
              <a:tblPr firstRow="1">
                <a:tableStyleId>{5C22544A-7EE6-4342-B048-85BDC9FD1C3A}</a:tableStyleId>
              </a:tblPr>
              <a:tblGrid>
                <a:gridCol w="1296144">
                  <a:extLst>
                    <a:ext uri="{9D8B030D-6E8A-4147-A177-3AD203B41FA5}">
                      <a16:colId xmlns:a16="http://schemas.microsoft.com/office/drawing/2014/main" val="20000"/>
                    </a:ext>
                  </a:extLst>
                </a:gridCol>
                <a:gridCol w="792088">
                  <a:extLst>
                    <a:ext uri="{9D8B030D-6E8A-4147-A177-3AD203B41FA5}">
                      <a16:colId xmlns:a16="http://schemas.microsoft.com/office/drawing/2014/main" val="20001"/>
                    </a:ext>
                  </a:extLst>
                </a:gridCol>
                <a:gridCol w="3374712">
                  <a:extLst>
                    <a:ext uri="{9D8B030D-6E8A-4147-A177-3AD203B41FA5}">
                      <a16:colId xmlns:a16="http://schemas.microsoft.com/office/drawing/2014/main" val="20002"/>
                    </a:ext>
                  </a:extLst>
                </a:gridCol>
              </a:tblGrid>
              <a:tr h="322194">
                <a:tc>
                  <a:txBody>
                    <a:bodyPr/>
                    <a:lstStyle/>
                    <a:p>
                      <a:pPr algn="ctr"/>
                      <a:r>
                        <a:rPr kumimoji="1" lang="ja-JP" altLang="en-US" sz="1050" dirty="0" smtClean="0">
                          <a:solidFill>
                            <a:schemeClr val="bg1"/>
                          </a:solidFill>
                          <a:latin typeface="+mn-ea"/>
                          <a:ea typeface="+mn-ea"/>
                        </a:rPr>
                        <a:t>取組み・事業</a:t>
                      </a:r>
                      <a:endParaRPr kumimoji="1" lang="ja-JP" altLang="en-US" sz="1050" dirty="0">
                        <a:solidFill>
                          <a:schemeClr val="bg1"/>
                        </a:solidFill>
                        <a:latin typeface="+mn-ea"/>
                        <a:ea typeface="+mn-ea"/>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smtClean="0">
                          <a:solidFill>
                            <a:schemeClr val="bg1"/>
                          </a:solidFill>
                          <a:latin typeface="+mn-ea"/>
                          <a:ea typeface="+mn-ea"/>
                        </a:rPr>
                        <a:t>開始年度</a:t>
                      </a:r>
                      <a:endParaRPr kumimoji="1" lang="ja-JP" altLang="en-US" sz="1050" dirty="0">
                        <a:solidFill>
                          <a:schemeClr val="bg1"/>
                        </a:solidFill>
                        <a:latin typeface="+mn-ea"/>
                        <a:ea typeface="+mn-ea"/>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smtClean="0">
                          <a:solidFill>
                            <a:schemeClr val="bg1"/>
                          </a:solidFill>
                          <a:latin typeface="+mn-ea"/>
                          <a:ea typeface="+mn-ea"/>
                        </a:rPr>
                        <a:t>備　考</a:t>
                      </a:r>
                      <a:endParaRPr kumimoji="1" lang="ja-JP" altLang="en-US" sz="1050" dirty="0">
                        <a:solidFill>
                          <a:schemeClr val="bg1"/>
                        </a:solidFill>
                        <a:latin typeface="+mn-ea"/>
                        <a:ea typeface="+mn-ea"/>
                      </a:endParaRPr>
                    </a:p>
                  </a:txBody>
                  <a:tcPr anchor="ctr"/>
                </a:tc>
                <a:extLst>
                  <a:ext uri="{0D108BD9-81ED-4DB2-BD59-A6C34878D82A}">
                    <a16:rowId xmlns:a16="http://schemas.microsoft.com/office/drawing/2014/main" val="10000"/>
                  </a:ext>
                </a:extLst>
              </a:tr>
              <a:tr h="277203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mn-ea"/>
                          <a:ea typeface="+mn-ea"/>
                        </a:rPr>
                        <a:t>市町村医療的ケア等実施体制サポート事業</a:t>
                      </a:r>
                      <a:endParaRPr kumimoji="1" lang="en-US" altLang="ja-JP" sz="1000" dirty="0" smtClean="0">
                        <a:latin typeface="+mn-ea"/>
                        <a:ea typeface="+mn-ea"/>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000" dirty="0" smtClean="0">
                          <a:latin typeface="+mn-ea"/>
                          <a:ea typeface="+mn-ea"/>
                        </a:rPr>
                        <a:t>H30</a:t>
                      </a:r>
                      <a:r>
                        <a:rPr lang="ja-JP" altLang="en-US" sz="1000" dirty="0" smtClean="0">
                          <a:latin typeface="+mn-ea"/>
                          <a:ea typeface="+mn-ea"/>
                        </a:rPr>
                        <a:t>年度</a:t>
                      </a:r>
                      <a:endParaRPr lang="en-US" altLang="ja-JP" sz="1000" dirty="0" smtClean="0">
                        <a:latin typeface="+mn-ea"/>
                        <a:ea typeface="+mn-ea"/>
                      </a:endParaRPr>
                    </a:p>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000" dirty="0" smtClean="0">
                          <a:latin typeface="+mn-ea"/>
                          <a:ea typeface="+mn-ea"/>
                        </a:rPr>
                        <a:t>～</a:t>
                      </a:r>
                      <a:endParaRPr kumimoji="1" lang="ja-JP" altLang="en-US" sz="1000" dirty="0" smtClean="0">
                        <a:latin typeface="+mn-ea"/>
                        <a:ea typeface="+mn-ea"/>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000" baseline="0" dirty="0" smtClean="0">
                          <a:latin typeface="+mn-ea"/>
                          <a:ea typeface="+mn-ea"/>
                        </a:rPr>
                        <a:t>小中学校に勤務する看護師に対する医療講習会を実施</a:t>
                      </a:r>
                      <a:endParaRPr lang="en-US" altLang="ja-JP" sz="1000" baseline="0" dirty="0" smtClean="0">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000" baseline="0" dirty="0" smtClean="0">
                          <a:latin typeface="+mn-ea"/>
                          <a:ea typeface="+mn-ea"/>
                        </a:rPr>
                        <a:t>（</a:t>
                      </a:r>
                      <a:r>
                        <a:rPr lang="en-US" altLang="ja-JP" sz="1000" baseline="0" dirty="0" smtClean="0">
                          <a:latin typeface="+mn-ea"/>
                          <a:ea typeface="+mn-ea"/>
                        </a:rPr>
                        <a:t>R2</a:t>
                      </a:r>
                      <a:r>
                        <a:rPr lang="ja-JP" altLang="en-US" sz="1000" baseline="0" dirty="0" smtClean="0">
                          <a:latin typeface="+mn-ea"/>
                          <a:ea typeface="+mn-ea"/>
                        </a:rPr>
                        <a:t>は</a:t>
                      </a:r>
                      <a:r>
                        <a:rPr lang="en-US" altLang="ja-JP" sz="1000" baseline="0" dirty="0" smtClean="0">
                          <a:latin typeface="+mn-ea"/>
                          <a:ea typeface="+mn-ea"/>
                        </a:rPr>
                        <a:t>98</a:t>
                      </a:r>
                      <a:r>
                        <a:rPr lang="ja-JP" altLang="en-US" sz="1000" baseline="0" dirty="0" smtClean="0">
                          <a:latin typeface="+mn-ea"/>
                          <a:ea typeface="+mn-ea"/>
                        </a:rPr>
                        <a:t>人が参加）　　</a:t>
                      </a:r>
                      <a:r>
                        <a:rPr kumimoji="1" lang="en-US" altLang="ja-JP" sz="1000" dirty="0" smtClean="0">
                          <a:latin typeface="+mn-ea"/>
                          <a:ea typeface="+mn-ea"/>
                        </a:rPr>
                        <a:t>※</a:t>
                      </a:r>
                      <a:r>
                        <a:rPr kumimoji="1" lang="ja-JP" altLang="en-US" sz="1000" dirty="0" smtClean="0">
                          <a:latin typeface="+mn-ea"/>
                          <a:ea typeface="+mn-ea"/>
                        </a:rPr>
                        <a:t>大阪府看護協会に委託</a:t>
                      </a:r>
                      <a:endParaRPr kumimoji="1" lang="en-US" altLang="ja-JP" sz="1000" dirty="0" smtClean="0">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smtClean="0">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000" baseline="0" dirty="0" smtClean="0">
                          <a:latin typeface="+mn-ea"/>
                          <a:ea typeface="+mn-ea"/>
                        </a:rPr>
                        <a:t>「学校看護師」という職の普及・啓発を目的に、教職員、学校看護師（ナースセンターに登録中の求職者含む）等を対象に実践報告会を実施（</a:t>
                      </a:r>
                      <a:r>
                        <a:rPr lang="en-US" altLang="ja-JP" sz="1000" baseline="0" dirty="0" smtClean="0">
                          <a:latin typeface="+mn-ea"/>
                          <a:ea typeface="+mn-ea"/>
                        </a:rPr>
                        <a:t>R2</a:t>
                      </a:r>
                      <a:r>
                        <a:rPr lang="ja-JP" altLang="en-US" sz="1000" baseline="0" dirty="0" smtClean="0">
                          <a:latin typeface="+mn-ea"/>
                          <a:ea typeface="+mn-ea"/>
                        </a:rPr>
                        <a:t>は新型コロナウイルス感染症拡大防止の観点から学校看護師啓発パンフレットの配布で代替）</a:t>
                      </a:r>
                      <a:endParaRPr lang="en-US" altLang="ja-JP" sz="1000" baseline="0" dirty="0" smtClean="0">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000" baseline="0" dirty="0" smtClean="0">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000" baseline="0" dirty="0" smtClean="0">
                          <a:latin typeface="+mn-ea"/>
                          <a:ea typeface="+mn-ea"/>
                        </a:rPr>
                        <a:t>医療的ケア児が在籍する学校に、学校における医療的ケアに造詣が深い医師等の専門家を派遣</a:t>
                      </a:r>
                      <a:endParaRPr lang="en-US" altLang="ja-JP" sz="1000" baseline="0" dirty="0" smtClean="0">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000" baseline="0" dirty="0" smtClean="0">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000" dirty="0" smtClean="0">
                          <a:latin typeface="+mn-ea"/>
                          <a:ea typeface="+mn-ea"/>
                        </a:rPr>
                        <a:t>医療的ケア児が転入学するにあたって施設整備等が必要な市町村に対して、その初期費用の一部について補助</a:t>
                      </a:r>
                      <a:endParaRPr lang="en-US" altLang="ja-JP" sz="1000" dirty="0" smtClean="0">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000" dirty="0" smtClean="0">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000" dirty="0" smtClean="0">
                          <a:latin typeface="+mn-ea"/>
                          <a:ea typeface="+mn-ea"/>
                        </a:rPr>
                        <a:t>PT</a:t>
                      </a:r>
                      <a:r>
                        <a:rPr lang="ja-JP" altLang="en-US" sz="1000" dirty="0" err="1" smtClean="0">
                          <a:latin typeface="+mn-ea"/>
                          <a:ea typeface="+mn-ea"/>
                        </a:rPr>
                        <a:t>、</a:t>
                      </a:r>
                      <a:r>
                        <a:rPr lang="en-US" altLang="ja-JP" sz="1000" dirty="0" smtClean="0">
                          <a:latin typeface="+mn-ea"/>
                          <a:ea typeface="+mn-ea"/>
                        </a:rPr>
                        <a:t>OT</a:t>
                      </a:r>
                      <a:r>
                        <a:rPr lang="ja-JP" altLang="en-US" sz="1000" dirty="0" err="1" smtClean="0">
                          <a:latin typeface="+mn-ea"/>
                          <a:ea typeface="+mn-ea"/>
                        </a:rPr>
                        <a:t>、</a:t>
                      </a:r>
                      <a:r>
                        <a:rPr lang="en-US" altLang="ja-JP" sz="1000" dirty="0" smtClean="0">
                          <a:latin typeface="+mn-ea"/>
                          <a:ea typeface="+mn-ea"/>
                        </a:rPr>
                        <a:t>ST</a:t>
                      </a:r>
                      <a:r>
                        <a:rPr lang="ja-JP" altLang="en-US" sz="1000" dirty="0" smtClean="0">
                          <a:latin typeface="+mn-ea"/>
                          <a:ea typeface="+mn-ea"/>
                        </a:rPr>
                        <a:t>等の外部人材を活用する市町村や医療的ケア児等の障がいのある児童生徒に対する通学支援を行う市町村に対して、その経費の一部について補助　　</a:t>
                      </a:r>
                      <a:r>
                        <a:rPr lang="en-US" altLang="ja-JP" sz="1000" dirty="0" smtClean="0">
                          <a:latin typeface="+mn-ea"/>
                          <a:ea typeface="+mn-ea"/>
                        </a:rPr>
                        <a:t>※R3</a:t>
                      </a:r>
                      <a:r>
                        <a:rPr lang="ja-JP" altLang="en-US" sz="1000" dirty="0" smtClean="0">
                          <a:latin typeface="+mn-ea"/>
                          <a:ea typeface="+mn-ea"/>
                        </a:rPr>
                        <a:t>より</a:t>
                      </a:r>
                      <a:endParaRPr lang="en-US" altLang="ja-JP" sz="1000" dirty="0" smtClean="0">
                        <a:latin typeface="+mn-ea"/>
                        <a:ea typeface="+mn-ea"/>
                      </a:endParaRPr>
                    </a:p>
                  </a:txBody>
                  <a:tcPr anchor="ctr"/>
                </a:tc>
                <a:extLst>
                  <a:ext uri="{0D108BD9-81ED-4DB2-BD59-A6C34878D82A}">
                    <a16:rowId xmlns:a16="http://schemas.microsoft.com/office/drawing/2014/main" val="10002"/>
                  </a:ext>
                </a:extLst>
              </a:tr>
              <a:tr h="9185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mn-ea"/>
                          <a:ea typeface="+mn-ea"/>
                        </a:rPr>
                        <a:t>市町村医療的ケア連絡会</a:t>
                      </a:r>
                      <a:endParaRPr kumimoji="1" lang="ja-JP" altLang="en-US" sz="1000" dirty="0">
                        <a:latin typeface="+mn-ea"/>
                        <a:ea typeface="+mn-ea"/>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000" dirty="0" smtClean="0">
                          <a:latin typeface="+mn-ea"/>
                          <a:ea typeface="+mn-ea"/>
                        </a:rPr>
                        <a:t>H19</a:t>
                      </a:r>
                      <a:r>
                        <a:rPr lang="ja-JP" altLang="en-US" sz="1000" dirty="0" smtClean="0">
                          <a:latin typeface="+mn-ea"/>
                          <a:ea typeface="+mn-ea"/>
                        </a:rPr>
                        <a:t>年度</a:t>
                      </a:r>
                      <a:endParaRPr lang="en-US" altLang="ja-JP" sz="1000" dirty="0" smtClean="0">
                        <a:latin typeface="+mn-ea"/>
                        <a:ea typeface="+mn-ea"/>
                      </a:endParaRPr>
                    </a:p>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000" dirty="0" smtClean="0">
                          <a:latin typeface="+mn-ea"/>
                          <a:ea typeface="+mn-ea"/>
                        </a:rPr>
                        <a:t>～</a:t>
                      </a:r>
                      <a:endParaRPr kumimoji="1" lang="ja-JP" altLang="en-US" sz="1000" dirty="0">
                        <a:latin typeface="+mn-ea"/>
                        <a:ea typeface="+mn-ea"/>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mn-ea"/>
                          <a:ea typeface="+mn-ea"/>
                        </a:rPr>
                        <a:t>市町村教育委員会の支援教育担当指導主事等を対象に年１回実施</a:t>
                      </a:r>
                      <a:endParaRPr kumimoji="1" lang="en-US" altLang="ja-JP" sz="1000" dirty="0" smtClean="0">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dirty="0" smtClean="0">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mn-ea"/>
                          <a:ea typeface="+mn-ea"/>
                        </a:rPr>
                        <a:t>各市町村における医療的ケア体制整備の工夫や先進的な事例の共有</a:t>
                      </a:r>
                      <a:endParaRPr kumimoji="1" lang="ja-JP" altLang="en-US" sz="1000" dirty="0">
                        <a:latin typeface="+mn-ea"/>
                        <a:ea typeface="+mn-ea"/>
                      </a:endParaRPr>
                    </a:p>
                  </a:txBody>
                  <a:tcPr anchor="ctr"/>
                </a:tc>
                <a:extLst>
                  <a:ext uri="{0D108BD9-81ED-4DB2-BD59-A6C34878D82A}">
                    <a16:rowId xmlns:a16="http://schemas.microsoft.com/office/drawing/2014/main" val="10003"/>
                  </a:ext>
                </a:extLst>
              </a:tr>
            </a:tbl>
          </a:graphicData>
        </a:graphic>
      </p:graphicFrame>
      <p:sp>
        <p:nvSpPr>
          <p:cNvPr id="21" name="ホームベース 20"/>
          <p:cNvSpPr/>
          <p:nvPr/>
        </p:nvSpPr>
        <p:spPr>
          <a:xfrm>
            <a:off x="107504" y="116632"/>
            <a:ext cx="8700990" cy="553267"/>
          </a:xfrm>
          <a:prstGeom prst="homePlate">
            <a:avLst/>
          </a:prstGeom>
        </p:spPr>
        <p:style>
          <a:lnRef idx="1">
            <a:schemeClr val="accent4"/>
          </a:lnRef>
          <a:fillRef idx="2">
            <a:schemeClr val="accent4"/>
          </a:fillRef>
          <a:effectRef idx="1">
            <a:schemeClr val="accent4"/>
          </a:effectRef>
          <a:fontRef idx="minor">
            <a:schemeClr val="dk1"/>
          </a:fontRef>
        </p:style>
        <p:txBody>
          <a:bodyPr rtlCol="0" anchor="ctr"/>
          <a:lstStyle/>
          <a:p>
            <a:r>
              <a:rPr lang="ja-JP" altLang="en-US" sz="2000" b="1" dirty="0" smtClean="0">
                <a:solidFill>
                  <a:prstClr val="black"/>
                </a:solidFill>
              </a:rPr>
              <a:t>大阪府における医療的ケア児者支援</a:t>
            </a:r>
            <a:r>
              <a:rPr lang="ja-JP" altLang="en-US" sz="2000" b="1" dirty="0">
                <a:solidFill>
                  <a:prstClr val="black"/>
                </a:solidFill>
              </a:rPr>
              <a:t>のための取組（支援</a:t>
            </a:r>
            <a:r>
              <a:rPr lang="ja-JP" altLang="en-US" sz="2000" b="1" dirty="0" smtClean="0">
                <a:solidFill>
                  <a:prstClr val="black"/>
                </a:solidFill>
              </a:rPr>
              <a:t>教育課①）</a:t>
            </a:r>
            <a:endParaRPr lang="en-US" altLang="ja-JP" sz="2000" b="1" dirty="0" smtClean="0">
              <a:solidFill>
                <a:prstClr val="black"/>
              </a:solidFill>
            </a:endParaRPr>
          </a:p>
        </p:txBody>
      </p:sp>
      <p:graphicFrame>
        <p:nvGraphicFramePr>
          <p:cNvPr id="3" name="グラフ 2"/>
          <p:cNvGraphicFramePr/>
          <p:nvPr>
            <p:extLst/>
          </p:nvPr>
        </p:nvGraphicFramePr>
        <p:xfrm>
          <a:off x="5625487" y="1655078"/>
          <a:ext cx="3487641" cy="3437726"/>
        </p:xfrm>
        <a:graphic>
          <a:graphicData uri="http://schemas.openxmlformats.org/drawingml/2006/chart">
            <c:chart xmlns:c="http://schemas.openxmlformats.org/drawingml/2006/chart" xmlns:r="http://schemas.openxmlformats.org/officeDocument/2006/relationships" r:id="rId3"/>
          </a:graphicData>
        </a:graphic>
      </p:graphicFrame>
      <p:sp>
        <p:nvSpPr>
          <p:cNvPr id="5" name="テキスト ボックス 4"/>
          <p:cNvSpPr txBox="1"/>
          <p:nvPr/>
        </p:nvSpPr>
        <p:spPr>
          <a:xfrm>
            <a:off x="5940152" y="1216437"/>
            <a:ext cx="2940349" cy="461665"/>
          </a:xfrm>
          <a:prstGeom prst="rect">
            <a:avLst/>
          </a:prstGeom>
          <a:noFill/>
        </p:spPr>
        <p:txBody>
          <a:bodyPr wrap="square" rtlCol="0">
            <a:spAutoFit/>
          </a:bodyPr>
          <a:lstStyle/>
          <a:p>
            <a:r>
              <a:rPr kumimoji="1" lang="ja-JP" altLang="en-US" sz="1200" dirty="0" smtClean="0"/>
              <a:t>医療的ケア児在籍者数の推移</a:t>
            </a:r>
            <a:endParaRPr kumimoji="1" lang="en-US" altLang="ja-JP" sz="1200" dirty="0" smtClean="0"/>
          </a:p>
          <a:p>
            <a:r>
              <a:rPr kumimoji="1" lang="ja-JP" altLang="en-US" sz="1200" dirty="0" smtClean="0"/>
              <a:t>　　　　　　　　（</a:t>
            </a:r>
            <a:r>
              <a:rPr lang="ja-JP" altLang="en-US" sz="1200" dirty="0" smtClean="0"/>
              <a:t>文部</a:t>
            </a:r>
            <a:r>
              <a:rPr lang="ja-JP" altLang="en-US" sz="1200" dirty="0"/>
              <a:t>科学省</a:t>
            </a:r>
            <a:r>
              <a:rPr kumimoji="1" lang="ja-JP" altLang="en-US" sz="1200" dirty="0" smtClean="0"/>
              <a:t>調査より）</a:t>
            </a:r>
            <a:endParaRPr kumimoji="1" lang="ja-JP" altLang="en-US" sz="1200" dirty="0"/>
          </a:p>
        </p:txBody>
      </p:sp>
      <p:sp>
        <p:nvSpPr>
          <p:cNvPr id="6" name="下矢印 5"/>
          <p:cNvSpPr/>
          <p:nvPr/>
        </p:nvSpPr>
        <p:spPr>
          <a:xfrm>
            <a:off x="7308304" y="4822376"/>
            <a:ext cx="648072" cy="648072"/>
          </a:xfrm>
          <a:prstGeom prst="downArrow">
            <a:avLst/>
          </a:prstGeom>
          <a:noFill/>
          <a:ln w="12700"/>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ltLang="ja-JP" sz="1200" dirty="0" smtClean="0"/>
          </a:p>
          <a:p>
            <a:pPr algn="ctr"/>
            <a:r>
              <a:rPr kumimoji="1" lang="ja-JP" altLang="en-US" sz="1200" dirty="0" smtClean="0"/>
              <a:t>内</a:t>
            </a:r>
            <a:endParaRPr kumimoji="1" lang="en-US" altLang="ja-JP" sz="1200" dirty="0" smtClean="0"/>
          </a:p>
          <a:p>
            <a:pPr algn="ctr"/>
            <a:r>
              <a:rPr kumimoji="1" lang="ja-JP" altLang="en-US" sz="1200" dirty="0" smtClean="0"/>
              <a:t>訳</a:t>
            </a:r>
            <a:endParaRPr kumimoji="1" lang="ja-JP" altLang="en-US" sz="1200" dirty="0"/>
          </a:p>
        </p:txBody>
      </p:sp>
      <p:sp>
        <p:nvSpPr>
          <p:cNvPr id="2" name="テキスト ボックス 1"/>
          <p:cNvSpPr txBox="1"/>
          <p:nvPr/>
        </p:nvSpPr>
        <p:spPr>
          <a:xfrm>
            <a:off x="7308304" y="3788876"/>
            <a:ext cx="1587849" cy="507831"/>
          </a:xfrm>
          <a:prstGeom prst="rect">
            <a:avLst/>
          </a:prstGeom>
          <a:solidFill>
            <a:schemeClr val="bg1"/>
          </a:solidFill>
          <a:ln>
            <a:solidFill>
              <a:schemeClr val="bg1">
                <a:lumMod val="75000"/>
              </a:schemeClr>
            </a:solidFill>
            <a:prstDash val="sysDot"/>
          </a:ln>
        </p:spPr>
        <p:txBody>
          <a:bodyPr wrap="square" rtlCol="0">
            <a:spAutoFit/>
          </a:bodyPr>
          <a:lstStyle/>
          <a:p>
            <a:r>
              <a:rPr kumimoji="1" lang="en-US" altLang="ja-JP" sz="900" dirty="0" smtClean="0"/>
              <a:t>※R2</a:t>
            </a:r>
            <a:r>
              <a:rPr kumimoji="1" lang="ja-JP" altLang="en-US" sz="900" dirty="0" smtClean="0"/>
              <a:t>は文部科学省の調査が実施されなかったため、府の調査を反映</a:t>
            </a:r>
            <a:endParaRPr kumimoji="1" lang="ja-JP" altLang="en-US" sz="900" dirty="0"/>
          </a:p>
        </p:txBody>
      </p:sp>
    </p:spTree>
    <p:extLst>
      <p:ext uri="{BB962C8B-B14F-4D97-AF65-F5344CB8AC3E}">
        <p14:creationId xmlns:p14="http://schemas.microsoft.com/office/powerpoint/2010/main" val="11172888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 Box 2"/>
          <p:cNvSpPr txBox="1">
            <a:spLocks noChangeArrowheads="1"/>
          </p:cNvSpPr>
          <p:nvPr/>
        </p:nvSpPr>
        <p:spPr bwMode="auto">
          <a:xfrm>
            <a:off x="213713" y="836712"/>
            <a:ext cx="5446267" cy="504056"/>
          </a:xfrm>
          <a:prstGeom prst="rect">
            <a:avLst/>
          </a:prstGeom>
          <a:noFill/>
          <a:ln>
            <a:noFill/>
          </a:ln>
          <a:effectLst/>
          <a:extLst>
            <a:ext uri="{909E8E84-426E-40DD-AFC4-6F175D3DCCD1}">
              <a14:hiddenFill xmlns:a14="http://schemas.microsoft.com/office/drawing/2010/main">
                <a:solidFill>
                  <a:srgbClr val="FFFFA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74295" tIns="8890" rIns="74295" bIns="8890" numCol="1" anchor="t" anchorCtr="0" compatLnSpc="1">
            <a:prstTxWarp prst="textNoShape">
              <a:avLst/>
            </a:prstTxWarp>
          </a:bodyPr>
          <a:lstStyle/>
          <a:p>
            <a:pPr algn="just" fontAlgn="base">
              <a:spcBef>
                <a:spcPct val="0"/>
              </a:spcBef>
              <a:spcAft>
                <a:spcPct val="0"/>
              </a:spcAft>
            </a:pPr>
            <a:r>
              <a:rPr lang="ja-JP" altLang="en-US" sz="2700" dirty="0" smtClean="0">
                <a:solidFill>
                  <a:prstClr val="black">
                    <a:lumMod val="75000"/>
                    <a:lumOff val="25000"/>
                  </a:prstClr>
                </a:solidFill>
                <a:effectLst>
                  <a:outerShdw blurRad="38100" dist="38100" dir="2700000" algn="tl">
                    <a:srgbClr val="C0C0C0"/>
                  </a:outerShdw>
                </a:effectLst>
                <a:latin typeface="HGP創英角ｺﾞｼｯｸUB" panose="020B0900000000000000" pitchFamily="50" charset="-128"/>
                <a:ea typeface="HGP創英角ｺﾞｼｯｸUB" panose="020B0900000000000000" pitchFamily="50" charset="-128"/>
                <a:cs typeface="ＭＳ Ｐゴシック" pitchFamily="50" charset="-128"/>
              </a:rPr>
              <a:t>府立支援学校における医療的ケア</a:t>
            </a:r>
            <a:endParaRPr lang="ja-JP" altLang="ja-JP" sz="2700" dirty="0" smtClean="0">
              <a:solidFill>
                <a:prstClr val="black">
                  <a:lumMod val="75000"/>
                  <a:lumOff val="25000"/>
                </a:prstClr>
              </a:solidFill>
              <a:cs typeface="ＭＳ Ｐゴシック" pitchFamily="50" charset="-128"/>
            </a:endParaRPr>
          </a:p>
        </p:txBody>
      </p:sp>
      <p:graphicFrame>
        <p:nvGraphicFramePr>
          <p:cNvPr id="14" name="表 13"/>
          <p:cNvGraphicFramePr>
            <a:graphicFrameLocks noGrp="1"/>
          </p:cNvGraphicFramePr>
          <p:nvPr>
            <p:extLst/>
          </p:nvPr>
        </p:nvGraphicFramePr>
        <p:xfrm>
          <a:off x="251520" y="1340768"/>
          <a:ext cx="5182548" cy="3168353"/>
        </p:xfrm>
        <a:graphic>
          <a:graphicData uri="http://schemas.openxmlformats.org/drawingml/2006/table">
            <a:tbl>
              <a:tblPr firstRow="1">
                <a:tableStyleId>{5C22544A-7EE6-4342-B048-85BDC9FD1C3A}</a:tableStyleId>
              </a:tblPr>
              <a:tblGrid>
                <a:gridCol w="1440160">
                  <a:extLst>
                    <a:ext uri="{9D8B030D-6E8A-4147-A177-3AD203B41FA5}">
                      <a16:colId xmlns:a16="http://schemas.microsoft.com/office/drawing/2014/main" val="20000"/>
                    </a:ext>
                  </a:extLst>
                </a:gridCol>
                <a:gridCol w="1008112">
                  <a:extLst>
                    <a:ext uri="{9D8B030D-6E8A-4147-A177-3AD203B41FA5}">
                      <a16:colId xmlns:a16="http://schemas.microsoft.com/office/drawing/2014/main" val="20001"/>
                    </a:ext>
                  </a:extLst>
                </a:gridCol>
                <a:gridCol w="2734276">
                  <a:extLst>
                    <a:ext uri="{9D8B030D-6E8A-4147-A177-3AD203B41FA5}">
                      <a16:colId xmlns:a16="http://schemas.microsoft.com/office/drawing/2014/main" val="20002"/>
                    </a:ext>
                  </a:extLst>
                </a:gridCol>
              </a:tblGrid>
              <a:tr h="401794">
                <a:tc>
                  <a:txBody>
                    <a:bodyPr/>
                    <a:lstStyle/>
                    <a:p>
                      <a:pPr algn="ctr"/>
                      <a:r>
                        <a:rPr kumimoji="1" lang="ja-JP" altLang="en-US" sz="1300" dirty="0" smtClean="0">
                          <a:solidFill>
                            <a:schemeClr val="tx1"/>
                          </a:solidFill>
                          <a:latin typeface="+mn-ea"/>
                          <a:ea typeface="+mn-ea"/>
                        </a:rPr>
                        <a:t>取組み・事業</a:t>
                      </a:r>
                      <a:endParaRPr kumimoji="1" lang="ja-JP" altLang="en-US" sz="1300" dirty="0">
                        <a:solidFill>
                          <a:schemeClr val="tx1"/>
                        </a:solidFill>
                        <a:latin typeface="+mn-ea"/>
                        <a:ea typeface="+mn-ea"/>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300" dirty="0" smtClean="0">
                          <a:solidFill>
                            <a:schemeClr val="tx1"/>
                          </a:solidFill>
                          <a:latin typeface="+mn-ea"/>
                          <a:ea typeface="+mn-ea"/>
                        </a:rPr>
                        <a:t>開始年度</a:t>
                      </a:r>
                      <a:endParaRPr kumimoji="1" lang="ja-JP" altLang="en-US" sz="1300" dirty="0">
                        <a:solidFill>
                          <a:schemeClr val="tx1"/>
                        </a:solidFill>
                        <a:latin typeface="+mn-ea"/>
                        <a:ea typeface="+mn-ea"/>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300" dirty="0" smtClean="0">
                          <a:solidFill>
                            <a:schemeClr val="tx1"/>
                          </a:solidFill>
                          <a:latin typeface="+mn-ea"/>
                          <a:ea typeface="+mn-ea"/>
                        </a:rPr>
                        <a:t>備　考</a:t>
                      </a:r>
                      <a:endParaRPr kumimoji="1" lang="ja-JP" altLang="en-US" sz="1300" dirty="0">
                        <a:solidFill>
                          <a:schemeClr val="tx1"/>
                        </a:solidFill>
                        <a:latin typeface="+mn-ea"/>
                        <a:ea typeface="+mn-ea"/>
                      </a:endParaRPr>
                    </a:p>
                  </a:txBody>
                  <a:tcPr anchor="ctr"/>
                </a:tc>
                <a:extLst>
                  <a:ext uri="{0D108BD9-81ED-4DB2-BD59-A6C34878D82A}">
                    <a16:rowId xmlns:a16="http://schemas.microsoft.com/office/drawing/2014/main" val="10000"/>
                  </a:ext>
                </a:extLst>
              </a:tr>
              <a:tr h="851791">
                <a:tc>
                  <a:txBody>
                    <a:bodyPr/>
                    <a:lstStyle/>
                    <a:p>
                      <a:pPr algn="l"/>
                      <a:r>
                        <a:rPr lang="ja-JP" altLang="en-US" sz="1300" dirty="0" smtClean="0">
                          <a:latin typeface="+mn-ea"/>
                          <a:ea typeface="+mn-ea"/>
                        </a:rPr>
                        <a:t>医療的ケア実施体制整備事業</a:t>
                      </a:r>
                      <a:endParaRPr lang="en-US" altLang="ja-JP" sz="1300" dirty="0" smtClean="0">
                        <a:latin typeface="+mn-ea"/>
                        <a:ea typeface="+mn-ea"/>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300" dirty="0" smtClean="0">
                          <a:latin typeface="+mn-ea"/>
                          <a:ea typeface="+mn-ea"/>
                        </a:rPr>
                        <a:t>H24</a:t>
                      </a:r>
                      <a:r>
                        <a:rPr lang="ja-JP" altLang="en-US" sz="1300" dirty="0" smtClean="0">
                          <a:latin typeface="+mn-ea"/>
                          <a:ea typeface="+mn-ea"/>
                        </a:rPr>
                        <a:t>年度</a:t>
                      </a:r>
                      <a:r>
                        <a:rPr lang="ja-JP" altLang="en-US" sz="1200" dirty="0" smtClean="0">
                          <a:latin typeface="+mn-ea"/>
                          <a:ea typeface="+mn-ea"/>
                        </a:rPr>
                        <a:t>～</a:t>
                      </a:r>
                      <a:endParaRPr lang="en-US" altLang="ja-JP" sz="1200" dirty="0" smtClean="0">
                        <a:latin typeface="+mn-ea"/>
                        <a:ea typeface="+mn-ea"/>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300" baseline="0" dirty="0" smtClean="0">
                          <a:latin typeface="+mn-ea"/>
                          <a:ea typeface="+mn-ea"/>
                        </a:rPr>
                        <a:t>法定研修を含めた医療的ケアに関する研修会を看護協会等と連携して実施。</a:t>
                      </a:r>
                      <a:endParaRPr kumimoji="1" lang="en-US" altLang="ja-JP" sz="1300" baseline="0" dirty="0" smtClean="0">
                        <a:latin typeface="+mn-ea"/>
                        <a:ea typeface="+mn-ea"/>
                      </a:endParaRPr>
                    </a:p>
                  </a:txBody>
                  <a:tcPr anchor="ctr"/>
                </a:tc>
                <a:extLst>
                  <a:ext uri="{0D108BD9-81ED-4DB2-BD59-A6C34878D82A}">
                    <a16:rowId xmlns:a16="http://schemas.microsoft.com/office/drawing/2014/main" val="10001"/>
                  </a:ext>
                </a:extLst>
              </a:tr>
              <a:tr h="81690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300" dirty="0" smtClean="0">
                          <a:latin typeface="+mn-ea"/>
                          <a:ea typeface="+mn-ea"/>
                        </a:rPr>
                        <a:t>安全対策事業 </a:t>
                      </a:r>
                      <a:endParaRPr kumimoji="1" lang="ja-JP" altLang="en-US" sz="1300" dirty="0" smtClean="0">
                        <a:latin typeface="+mn-ea"/>
                        <a:ea typeface="+mn-ea"/>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300" dirty="0" smtClean="0">
                          <a:latin typeface="+mn-ea"/>
                          <a:ea typeface="+mn-ea"/>
                        </a:rPr>
                        <a:t>H</a:t>
                      </a:r>
                      <a:r>
                        <a:rPr lang="ja-JP" altLang="en-US" sz="1300" dirty="0" smtClean="0">
                          <a:latin typeface="+mn-ea"/>
                          <a:ea typeface="+mn-ea"/>
                        </a:rPr>
                        <a:t>８年度</a:t>
                      </a:r>
                      <a:r>
                        <a:rPr lang="ja-JP" altLang="en-US" sz="1200" dirty="0" smtClean="0">
                          <a:latin typeface="+mn-ea"/>
                          <a:ea typeface="+mn-ea"/>
                        </a:rPr>
                        <a:t>～</a:t>
                      </a:r>
                      <a:endParaRPr kumimoji="1" lang="ja-JP" altLang="en-US" sz="1300" dirty="0" smtClean="0">
                        <a:latin typeface="+mn-ea"/>
                        <a:ea typeface="+mn-ea"/>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300" baseline="0" dirty="0" smtClean="0">
                          <a:latin typeface="+mn-ea"/>
                          <a:ea typeface="+mn-ea"/>
                        </a:rPr>
                        <a:t>宿泊行事等の実施にあたり、看護師の付添いにかかる経費を措置。</a:t>
                      </a:r>
                      <a:endParaRPr lang="en-US" altLang="ja-JP" sz="1300" dirty="0" smtClean="0">
                        <a:latin typeface="+mn-ea"/>
                        <a:ea typeface="+mn-ea"/>
                      </a:endParaRPr>
                    </a:p>
                  </a:txBody>
                  <a:tcPr anchor="ctr"/>
                </a:tc>
                <a:extLst>
                  <a:ext uri="{0D108BD9-81ED-4DB2-BD59-A6C34878D82A}">
                    <a16:rowId xmlns:a16="http://schemas.microsoft.com/office/drawing/2014/main" val="10002"/>
                  </a:ext>
                </a:extLst>
              </a:tr>
              <a:tr h="109786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300" dirty="0" smtClean="0">
                          <a:latin typeface="+mn-ea"/>
                          <a:ea typeface="+mn-ea"/>
                        </a:rPr>
                        <a:t>医師への相談</a:t>
                      </a:r>
                      <a:endParaRPr lang="en-US" altLang="ja-JP" sz="1300" dirty="0" smtClean="0">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300" dirty="0" smtClean="0">
                          <a:latin typeface="+mn-ea"/>
                          <a:ea typeface="+mn-ea"/>
                        </a:rPr>
                        <a:t>事業</a:t>
                      </a:r>
                      <a:endParaRPr lang="en-US" altLang="ja-JP" sz="1300" dirty="0" smtClean="0">
                        <a:latin typeface="+mn-ea"/>
                        <a:ea typeface="+mn-ea"/>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300" dirty="0" smtClean="0">
                          <a:latin typeface="+mn-ea"/>
                          <a:ea typeface="+mn-ea"/>
                        </a:rPr>
                        <a:t>R</a:t>
                      </a:r>
                      <a:r>
                        <a:rPr lang="ja-JP" altLang="en-US" sz="1300" dirty="0" smtClean="0">
                          <a:latin typeface="+mn-ea"/>
                          <a:ea typeface="+mn-ea"/>
                        </a:rPr>
                        <a:t>２年度</a:t>
                      </a:r>
                      <a:r>
                        <a:rPr lang="ja-JP" altLang="en-US" sz="1200" dirty="0" smtClean="0">
                          <a:latin typeface="+mn-ea"/>
                          <a:ea typeface="+mn-ea"/>
                        </a:rPr>
                        <a:t>～</a:t>
                      </a:r>
                      <a:endParaRPr kumimoji="1" lang="ja-JP" altLang="en-US" sz="1300" dirty="0">
                        <a:latin typeface="+mn-ea"/>
                        <a:ea typeface="+mn-ea"/>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300" dirty="0" smtClean="0">
                          <a:latin typeface="+mn-ea"/>
                          <a:ea typeface="+mn-ea"/>
                        </a:rPr>
                        <a:t>医療的ケアや整形外科的な対応が必要な幼児児童生徒の指導及び支援を行うために必要な医師への相談体制を整備。</a:t>
                      </a:r>
                      <a:endParaRPr kumimoji="1" lang="ja-JP" altLang="en-US" sz="1300" dirty="0">
                        <a:latin typeface="+mn-ea"/>
                        <a:ea typeface="+mn-ea"/>
                      </a:endParaRPr>
                    </a:p>
                  </a:txBody>
                  <a:tcPr anchor="ctr"/>
                </a:tc>
                <a:extLst>
                  <a:ext uri="{0D108BD9-81ED-4DB2-BD59-A6C34878D82A}">
                    <a16:rowId xmlns:a16="http://schemas.microsoft.com/office/drawing/2014/main" val="10003"/>
                  </a:ext>
                </a:extLst>
              </a:tr>
            </a:tbl>
          </a:graphicData>
        </a:graphic>
      </p:graphicFrame>
      <p:sp>
        <p:nvSpPr>
          <p:cNvPr id="15" name="テキスト ボックス 49"/>
          <p:cNvSpPr txBox="1"/>
          <p:nvPr/>
        </p:nvSpPr>
        <p:spPr>
          <a:xfrm>
            <a:off x="5796136" y="841616"/>
            <a:ext cx="3012358" cy="418075"/>
          </a:xfrm>
          <a:prstGeom prst="rect">
            <a:avLst/>
          </a:prstGeom>
          <a:solidFill>
            <a:schemeClr val="accent1">
              <a:lumMod val="20000"/>
              <a:lumOff val="80000"/>
            </a:schemeClr>
          </a:solidFill>
          <a:ln w="12700">
            <a:solidFill>
              <a:schemeClr val="accent1"/>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ts val="1200"/>
              </a:lnSpc>
              <a:spcAft>
                <a:spcPts val="0"/>
              </a:spcAft>
            </a:pPr>
            <a:r>
              <a:rPr lang="ja-JP" altLang="en-US" sz="1000" kern="100" dirty="0">
                <a:latin typeface="+mj-ea"/>
                <a:ea typeface="+mj-ea"/>
                <a:cs typeface="Times New Roman"/>
              </a:rPr>
              <a:t>府立</a:t>
            </a:r>
            <a:r>
              <a:rPr lang="ja-JP" altLang="en-US" sz="1000" kern="100" dirty="0" smtClean="0">
                <a:latin typeface="+mj-ea"/>
                <a:ea typeface="+mj-ea"/>
                <a:cs typeface="Times New Roman"/>
              </a:rPr>
              <a:t>支援学校における医療的ケア児数、</a:t>
            </a:r>
            <a:endParaRPr lang="en-US" altLang="ja-JP" sz="1000" kern="100" dirty="0" smtClean="0">
              <a:latin typeface="+mj-ea"/>
              <a:ea typeface="+mj-ea"/>
              <a:cs typeface="Times New Roman"/>
            </a:endParaRPr>
          </a:p>
          <a:p>
            <a:pPr>
              <a:lnSpc>
                <a:spcPts val="1200"/>
              </a:lnSpc>
              <a:spcAft>
                <a:spcPts val="0"/>
              </a:spcAft>
            </a:pPr>
            <a:r>
              <a:rPr lang="ja-JP" altLang="en-US" sz="1000" kern="100" dirty="0" smtClean="0">
                <a:latin typeface="+mj-ea"/>
                <a:ea typeface="+mj-ea"/>
                <a:cs typeface="Times New Roman"/>
              </a:rPr>
              <a:t>医療的ケア実施行為数及び学校看護師配置数</a:t>
            </a:r>
            <a:r>
              <a:rPr lang="ja-JP" altLang="en-US" sz="900" kern="100" dirty="0" smtClean="0">
                <a:effectLst>
                  <a:outerShdw blurRad="38100" dist="38100" dir="2700000" algn="tl">
                    <a:srgbClr val="000000">
                      <a:alpha val="43137"/>
                    </a:srgbClr>
                  </a:outerShdw>
                </a:effectLst>
                <a:ea typeface="HGS創英角ｺﾞｼｯｸUB"/>
                <a:cs typeface="Times New Roman"/>
              </a:rPr>
              <a:t>　　　　　　</a:t>
            </a:r>
            <a:endParaRPr lang="ja-JP" sz="900" kern="100" dirty="0">
              <a:effectLst>
                <a:outerShdw blurRad="38100" dist="38100" dir="2700000" algn="tl">
                  <a:srgbClr val="000000">
                    <a:alpha val="43137"/>
                  </a:srgbClr>
                </a:outerShdw>
              </a:effectLst>
              <a:ea typeface="ＭＳ 明朝"/>
              <a:cs typeface="Times New Roman"/>
            </a:endParaRPr>
          </a:p>
        </p:txBody>
      </p:sp>
      <p:graphicFrame>
        <p:nvGraphicFramePr>
          <p:cNvPr id="18" name="表 17"/>
          <p:cNvGraphicFramePr>
            <a:graphicFrameLocks noGrp="1"/>
          </p:cNvGraphicFramePr>
          <p:nvPr>
            <p:extLst/>
          </p:nvPr>
        </p:nvGraphicFramePr>
        <p:xfrm>
          <a:off x="291999" y="4646963"/>
          <a:ext cx="8516495" cy="2097606"/>
        </p:xfrm>
        <a:graphic>
          <a:graphicData uri="http://schemas.openxmlformats.org/drawingml/2006/table">
            <a:tbl>
              <a:tblPr firstRow="1">
                <a:tableStyleId>{5C22544A-7EE6-4342-B048-85BDC9FD1C3A}</a:tableStyleId>
              </a:tblPr>
              <a:tblGrid>
                <a:gridCol w="8516495">
                  <a:extLst>
                    <a:ext uri="{9D8B030D-6E8A-4147-A177-3AD203B41FA5}">
                      <a16:colId xmlns:a16="http://schemas.microsoft.com/office/drawing/2014/main" val="20000"/>
                    </a:ext>
                  </a:extLst>
                </a:gridCol>
              </a:tblGrid>
              <a:tr h="294205">
                <a:tc>
                  <a:txBody>
                    <a:bodyPr/>
                    <a:lstStyle/>
                    <a:p>
                      <a:pPr algn="l"/>
                      <a:r>
                        <a:rPr kumimoji="1" lang="ja-JP" altLang="en-US" sz="1300" b="1" dirty="0" smtClean="0">
                          <a:solidFill>
                            <a:schemeClr val="tx1"/>
                          </a:solidFill>
                          <a:latin typeface="+mn-ea"/>
                          <a:ea typeface="+mn-ea"/>
                        </a:rPr>
                        <a:t>　医療的ケア通学支援事業　（</a:t>
                      </a:r>
                      <a:r>
                        <a:rPr kumimoji="1" lang="en-US" altLang="ja-JP" sz="1300" b="1" dirty="0" smtClean="0">
                          <a:solidFill>
                            <a:schemeClr val="tx1"/>
                          </a:solidFill>
                          <a:latin typeface="+mn-ea"/>
                          <a:ea typeface="+mn-ea"/>
                        </a:rPr>
                        <a:t>R</a:t>
                      </a:r>
                      <a:r>
                        <a:rPr kumimoji="1" lang="ja-JP" altLang="en-US" sz="1300" b="1" dirty="0" smtClean="0">
                          <a:solidFill>
                            <a:schemeClr val="tx1"/>
                          </a:solidFill>
                          <a:latin typeface="+mn-ea"/>
                          <a:ea typeface="+mn-ea"/>
                        </a:rPr>
                        <a:t>２年度～）</a:t>
                      </a:r>
                      <a:endParaRPr kumimoji="1" lang="ja-JP" altLang="en-US" sz="1300" b="1" dirty="0">
                        <a:solidFill>
                          <a:schemeClr val="tx1"/>
                        </a:solidFill>
                        <a:latin typeface="+mn-ea"/>
                        <a:ea typeface="+mn-ea"/>
                      </a:endParaRPr>
                    </a:p>
                  </a:txBody>
                  <a:tcPr anchor="ctr"/>
                </a:tc>
                <a:extLst>
                  <a:ext uri="{0D108BD9-81ED-4DB2-BD59-A6C34878D82A}">
                    <a16:rowId xmlns:a16="http://schemas.microsoft.com/office/drawing/2014/main" val="10000"/>
                  </a:ext>
                </a:extLst>
              </a:tr>
              <a:tr h="1803401">
                <a:tc>
                  <a:txBody>
                    <a:bodyPr/>
                    <a:lstStyle/>
                    <a:p>
                      <a:pPr algn="l">
                        <a:lnSpc>
                          <a:spcPts val="1500"/>
                        </a:lnSpc>
                      </a:pPr>
                      <a:r>
                        <a:rPr lang="en-US" altLang="ja-JP" sz="1100" dirty="0" smtClean="0">
                          <a:latin typeface="ＭＳ ゴシック" panose="020B0609070205080204" pitchFamily="49" charset="-128"/>
                          <a:ea typeface="ＭＳ ゴシック" panose="020B0609070205080204" pitchFamily="49" charset="-128"/>
                        </a:rPr>
                        <a:t>【</a:t>
                      </a:r>
                      <a:r>
                        <a:rPr lang="ja-JP" altLang="en-US" sz="1100" dirty="0" smtClean="0">
                          <a:latin typeface="ＭＳ ゴシック" panose="020B0609070205080204" pitchFamily="49" charset="-128"/>
                          <a:ea typeface="ＭＳ ゴシック" panose="020B0609070205080204" pitchFamily="49" charset="-128"/>
                        </a:rPr>
                        <a:t>事業目的</a:t>
                      </a:r>
                      <a:r>
                        <a:rPr lang="en-US" altLang="ja-JP" sz="1100" dirty="0" smtClean="0">
                          <a:latin typeface="ＭＳ ゴシック" panose="020B0609070205080204" pitchFamily="49" charset="-128"/>
                          <a:ea typeface="ＭＳ ゴシック" panose="020B0609070205080204" pitchFamily="49" charset="-128"/>
                        </a:rPr>
                        <a:t>】</a:t>
                      </a:r>
                      <a:r>
                        <a:rPr lang="ja-JP" altLang="en-US" sz="1100" dirty="0" smtClean="0">
                          <a:latin typeface="ＭＳ ゴシック" panose="020B0609070205080204" pitchFamily="49" charset="-128"/>
                          <a:ea typeface="ＭＳ ゴシック" panose="020B0609070205080204" pitchFamily="49" charset="-128"/>
                        </a:rPr>
                        <a:t>府立学校において、通学中に医療的ケアが必要なため、通学が困難な児童生徒の学習機会を保障</a:t>
                      </a:r>
                      <a:r>
                        <a:rPr lang="ja-JP" altLang="en-US" sz="1100" dirty="0" smtClean="0">
                          <a:solidFill>
                            <a:schemeClr val="tx1"/>
                          </a:solidFill>
                          <a:latin typeface="ＭＳ ゴシック" panose="020B0609070205080204" pitchFamily="49" charset="-128"/>
                          <a:ea typeface="ＭＳ ゴシック" panose="020B0609070205080204" pitchFamily="49" charset="-128"/>
                        </a:rPr>
                        <a:t>する。</a:t>
                      </a:r>
                      <a:endParaRPr lang="en-US" altLang="ja-JP" sz="1100" dirty="0" smtClean="0">
                        <a:solidFill>
                          <a:schemeClr val="tx1"/>
                        </a:solidFill>
                        <a:latin typeface="ＭＳ ゴシック" panose="020B0609070205080204" pitchFamily="49" charset="-128"/>
                        <a:ea typeface="ＭＳ ゴシック" panose="020B0609070205080204" pitchFamily="49" charset="-128"/>
                      </a:endParaRPr>
                    </a:p>
                    <a:p>
                      <a:pPr algn="l">
                        <a:lnSpc>
                          <a:spcPts val="400"/>
                        </a:lnSpc>
                      </a:pPr>
                      <a:endParaRPr lang="en-US" altLang="ja-JP" sz="1100" dirty="0" smtClean="0">
                        <a:latin typeface="ＭＳ ゴシック" panose="020B0609070205080204" pitchFamily="49" charset="-128"/>
                        <a:ea typeface="ＭＳ ゴシック" panose="020B0609070205080204" pitchFamily="49" charset="-128"/>
                      </a:endParaRPr>
                    </a:p>
                    <a:p>
                      <a:pPr algn="l">
                        <a:lnSpc>
                          <a:spcPts val="1500"/>
                        </a:lnSpc>
                      </a:pPr>
                      <a:r>
                        <a:rPr lang="en-US" altLang="ja-JP" sz="1100" dirty="0" smtClean="0">
                          <a:latin typeface="ＭＳ ゴシック" panose="020B0609070205080204" pitchFamily="49" charset="-128"/>
                          <a:ea typeface="ＭＳ ゴシック" panose="020B0609070205080204" pitchFamily="49" charset="-128"/>
                        </a:rPr>
                        <a:t>【</a:t>
                      </a:r>
                      <a:r>
                        <a:rPr lang="ja-JP" altLang="en-US" sz="1100" dirty="0" smtClean="0">
                          <a:latin typeface="ＭＳ ゴシック" panose="020B0609070205080204" pitchFamily="49" charset="-128"/>
                          <a:ea typeface="ＭＳ ゴシック" panose="020B0609070205080204" pitchFamily="49" charset="-128"/>
                        </a:rPr>
                        <a:t>事業内容</a:t>
                      </a:r>
                      <a:r>
                        <a:rPr lang="en-US" altLang="ja-JP" sz="1100" dirty="0" smtClean="0">
                          <a:latin typeface="ＭＳ ゴシック" panose="020B0609070205080204" pitchFamily="49" charset="-128"/>
                          <a:ea typeface="ＭＳ ゴシック" panose="020B0609070205080204" pitchFamily="49" charset="-128"/>
                        </a:rPr>
                        <a:t>】</a:t>
                      </a:r>
                      <a:r>
                        <a:rPr lang="ja-JP" altLang="en-US" sz="1100" dirty="0" smtClean="0">
                          <a:latin typeface="ＭＳ ゴシック" panose="020B0609070205080204" pitchFamily="49" charset="-128"/>
                          <a:ea typeface="ＭＳ ゴシック" panose="020B0609070205080204" pitchFamily="49" charset="-128"/>
                        </a:rPr>
                        <a:t>（１）方　法：介護タクシー等に看護師等が同乗し、児童生徒の医療的ケアを実施することにより通学を支援する。</a:t>
                      </a:r>
                      <a:endParaRPr lang="en-US" altLang="ja-JP" sz="1100" dirty="0" smtClean="0">
                        <a:latin typeface="ＭＳ ゴシック" panose="020B0609070205080204" pitchFamily="49" charset="-128"/>
                        <a:ea typeface="ＭＳ ゴシック" panose="020B0609070205080204" pitchFamily="49" charset="-128"/>
                      </a:endParaRPr>
                    </a:p>
                    <a:p>
                      <a:pPr algn="l">
                        <a:lnSpc>
                          <a:spcPts val="1500"/>
                        </a:lnSpc>
                      </a:pPr>
                      <a:r>
                        <a:rPr lang="ja-JP" altLang="en-US" sz="1100" dirty="0" smtClean="0">
                          <a:latin typeface="ＭＳ ゴシック" panose="020B0609070205080204" pitchFamily="49" charset="-128"/>
                          <a:ea typeface="ＭＳ ゴシック" panose="020B0609070205080204" pitchFamily="49" charset="-128"/>
                        </a:rPr>
                        <a:t>　　　　　　（２）対象者：■府立学校に在籍していること。</a:t>
                      </a:r>
                      <a:endParaRPr lang="en-US" altLang="ja-JP" sz="1100" dirty="0" smtClean="0">
                        <a:latin typeface="ＭＳ ゴシック" panose="020B0609070205080204" pitchFamily="49" charset="-128"/>
                        <a:ea typeface="ＭＳ ゴシック" panose="020B0609070205080204" pitchFamily="49" charset="-128"/>
                      </a:endParaRPr>
                    </a:p>
                    <a:p>
                      <a:pPr algn="l">
                        <a:lnSpc>
                          <a:spcPts val="1500"/>
                        </a:lnSpc>
                      </a:pPr>
                      <a:r>
                        <a:rPr lang="ja-JP" altLang="en-US" sz="1100" dirty="0" smtClean="0">
                          <a:latin typeface="ＭＳ ゴシック" panose="020B0609070205080204" pitchFamily="49" charset="-128"/>
                          <a:ea typeface="ＭＳ ゴシック" panose="020B0609070205080204" pitchFamily="49" charset="-128"/>
                        </a:rPr>
                        <a:t>　　　　　　　　　　　　　■通年に渡って通学中に次の医療的ケアが頻回に必要なため、通学が困難な状態にあり、当該通学を</a:t>
                      </a:r>
                      <a:endParaRPr lang="en-US" altLang="ja-JP" sz="1100" dirty="0" smtClean="0">
                        <a:latin typeface="ＭＳ ゴシック" panose="020B0609070205080204" pitchFamily="49" charset="-128"/>
                        <a:ea typeface="ＭＳ ゴシック" panose="020B0609070205080204" pitchFamily="49" charset="-128"/>
                      </a:endParaRPr>
                    </a:p>
                    <a:p>
                      <a:pPr algn="l">
                        <a:lnSpc>
                          <a:spcPts val="1500"/>
                        </a:lnSpc>
                      </a:pPr>
                      <a:r>
                        <a:rPr lang="ja-JP" altLang="en-US" sz="1100" dirty="0" smtClean="0">
                          <a:latin typeface="ＭＳ ゴシック" panose="020B0609070205080204" pitchFamily="49" charset="-128"/>
                          <a:ea typeface="ＭＳ ゴシック" panose="020B0609070205080204" pitchFamily="49" charset="-128"/>
                        </a:rPr>
                        <a:t>　　　　　　　　　　　　　　安全に行うとともに、当該学校における当該児童生徒に対する万全な医療的ケアの体制を確保する</a:t>
                      </a:r>
                      <a:endParaRPr lang="en-US" altLang="ja-JP" sz="1100" dirty="0" smtClean="0">
                        <a:latin typeface="ＭＳ ゴシック" panose="020B0609070205080204" pitchFamily="49" charset="-128"/>
                        <a:ea typeface="ＭＳ ゴシック" panose="020B0609070205080204" pitchFamily="49" charset="-128"/>
                      </a:endParaRPr>
                    </a:p>
                    <a:p>
                      <a:pPr algn="l">
                        <a:lnSpc>
                          <a:spcPts val="1500"/>
                        </a:lnSpc>
                      </a:pPr>
                      <a:r>
                        <a:rPr lang="ja-JP" altLang="en-US" sz="1100" dirty="0" smtClean="0">
                          <a:latin typeface="ＭＳ ゴシック" panose="020B0609070205080204" pitchFamily="49" charset="-128"/>
                          <a:ea typeface="ＭＳ ゴシック" panose="020B0609070205080204" pitchFamily="49" charset="-128"/>
                        </a:rPr>
                        <a:t>　　　　　　　　　　　　　　ことができると府教委及び当該学校長が判断していること。</a:t>
                      </a:r>
                      <a:endParaRPr lang="en-US" altLang="ja-JP" sz="1100" dirty="0" smtClean="0">
                        <a:latin typeface="+mn-ea"/>
                        <a:ea typeface="+mn-ea"/>
                      </a:endParaRPr>
                    </a:p>
                    <a:p>
                      <a:pPr algn="l">
                        <a:lnSpc>
                          <a:spcPts val="1500"/>
                        </a:lnSpc>
                      </a:pPr>
                      <a:r>
                        <a:rPr lang="ja-JP" altLang="en-US" sz="1100" dirty="0" smtClean="0">
                          <a:latin typeface="+mn-ea"/>
                          <a:ea typeface="+mn-ea"/>
                        </a:rPr>
                        <a:t>　　　　　　　　　　　　　　　　　　　　　</a:t>
                      </a:r>
                      <a:r>
                        <a:rPr lang="ja-JP" altLang="en-US" sz="1100" baseline="0" dirty="0" smtClean="0">
                          <a:latin typeface="+mn-ea"/>
                          <a:ea typeface="+mn-ea"/>
                        </a:rPr>
                        <a:t>    </a:t>
                      </a:r>
                      <a:r>
                        <a:rPr lang="ja-JP" altLang="en-US" sz="1100" dirty="0" smtClean="0">
                          <a:latin typeface="+mn-ea"/>
                          <a:ea typeface="+mn-ea"/>
                        </a:rPr>
                        <a:t>①口腔内又は鼻腔内の喀痰吸引　　　  　②気管カニューレ内部等の喀痰吸引</a:t>
                      </a:r>
                      <a:endParaRPr lang="en-US" altLang="ja-JP" sz="1100" dirty="0" smtClean="0">
                        <a:latin typeface="+mn-ea"/>
                        <a:ea typeface="+mn-ea"/>
                      </a:endParaRPr>
                    </a:p>
                    <a:p>
                      <a:pPr algn="l">
                        <a:lnSpc>
                          <a:spcPts val="1500"/>
                        </a:lnSpc>
                      </a:pPr>
                      <a:r>
                        <a:rPr lang="ja-JP" altLang="en-US" sz="1100" dirty="0" smtClean="0">
                          <a:latin typeface="+mn-ea"/>
                          <a:ea typeface="+mn-ea"/>
                        </a:rPr>
                        <a:t>　　　　　　　　　　　　　　　　　　　　　    ③酸素療法や人工呼吸器の管理等　  ④　①～③と同等の医療的ケア</a:t>
                      </a:r>
                      <a:endParaRPr lang="en-US" altLang="ja-JP" sz="1100" dirty="0" smtClean="0">
                        <a:latin typeface="ＭＳ ゴシック" panose="020B0609070205080204" pitchFamily="49" charset="-128"/>
                        <a:ea typeface="ＭＳ ゴシック" panose="020B0609070205080204" pitchFamily="49" charset="-128"/>
                      </a:endParaRPr>
                    </a:p>
                  </a:txBody>
                  <a:tcPr anchor="ctr"/>
                </a:tc>
                <a:extLst>
                  <a:ext uri="{0D108BD9-81ED-4DB2-BD59-A6C34878D82A}">
                    <a16:rowId xmlns:a16="http://schemas.microsoft.com/office/drawing/2014/main" val="10001"/>
                  </a:ext>
                </a:extLst>
              </a:tr>
            </a:tbl>
          </a:graphicData>
        </a:graphic>
      </p:graphicFrame>
      <p:sp>
        <p:nvSpPr>
          <p:cNvPr id="10" name="ホームベース 9"/>
          <p:cNvSpPr/>
          <p:nvPr/>
        </p:nvSpPr>
        <p:spPr>
          <a:xfrm>
            <a:off x="107504" y="116632"/>
            <a:ext cx="8700990" cy="553267"/>
          </a:xfrm>
          <a:prstGeom prst="homePlate">
            <a:avLst/>
          </a:prstGeom>
        </p:spPr>
        <p:style>
          <a:lnRef idx="1">
            <a:schemeClr val="accent4"/>
          </a:lnRef>
          <a:fillRef idx="2">
            <a:schemeClr val="accent4"/>
          </a:fillRef>
          <a:effectRef idx="1">
            <a:schemeClr val="accent4"/>
          </a:effectRef>
          <a:fontRef idx="minor">
            <a:schemeClr val="dk1"/>
          </a:fontRef>
        </p:style>
        <p:txBody>
          <a:bodyPr rtlCol="0" anchor="ctr"/>
          <a:lstStyle/>
          <a:p>
            <a:r>
              <a:rPr lang="ja-JP" altLang="en-US" sz="2000" b="1" dirty="0" smtClean="0">
                <a:solidFill>
                  <a:prstClr val="black"/>
                </a:solidFill>
              </a:rPr>
              <a:t>大阪府における医療的ケア児者支援</a:t>
            </a:r>
            <a:r>
              <a:rPr lang="ja-JP" altLang="en-US" sz="2000" b="1" dirty="0">
                <a:solidFill>
                  <a:prstClr val="black"/>
                </a:solidFill>
              </a:rPr>
              <a:t>のための</a:t>
            </a:r>
            <a:r>
              <a:rPr lang="ja-JP" altLang="en-US" sz="2000" b="1" dirty="0" smtClean="0">
                <a:solidFill>
                  <a:prstClr val="black"/>
                </a:solidFill>
              </a:rPr>
              <a:t>取組</a:t>
            </a:r>
            <a:r>
              <a:rPr lang="ja-JP" altLang="en-US" sz="2000" b="1" dirty="0">
                <a:solidFill>
                  <a:prstClr val="black"/>
                </a:solidFill>
              </a:rPr>
              <a:t>み</a:t>
            </a:r>
            <a:r>
              <a:rPr lang="ja-JP" altLang="en-US" sz="2000" b="1" dirty="0" smtClean="0">
                <a:solidFill>
                  <a:prstClr val="black"/>
                </a:solidFill>
              </a:rPr>
              <a:t>（</a:t>
            </a:r>
            <a:r>
              <a:rPr lang="ja-JP" altLang="en-US" sz="2000" b="1">
                <a:solidFill>
                  <a:prstClr val="black"/>
                </a:solidFill>
              </a:rPr>
              <a:t>支援</a:t>
            </a:r>
            <a:r>
              <a:rPr lang="ja-JP" altLang="en-US" sz="2000" b="1" smtClean="0">
                <a:solidFill>
                  <a:prstClr val="black"/>
                </a:solidFill>
              </a:rPr>
              <a:t>教育課②）</a:t>
            </a:r>
            <a:endParaRPr lang="en-US" altLang="ja-JP" sz="2000" b="1" dirty="0" smtClean="0">
              <a:solidFill>
                <a:prstClr val="black"/>
              </a:solidFill>
            </a:endParaRPr>
          </a:p>
        </p:txBody>
      </p:sp>
      <p:sp>
        <p:nvSpPr>
          <p:cNvPr id="9" name="テキスト ボックス 8"/>
          <p:cNvSpPr txBox="1"/>
          <p:nvPr/>
        </p:nvSpPr>
        <p:spPr>
          <a:xfrm>
            <a:off x="8081067" y="6397842"/>
            <a:ext cx="955429" cy="369332"/>
          </a:xfrm>
          <a:prstGeom prst="rect">
            <a:avLst/>
          </a:prstGeom>
          <a:noFill/>
        </p:spPr>
        <p:txBody>
          <a:bodyPr wrap="square" rtlCol="0">
            <a:spAutoFit/>
          </a:bodyPr>
          <a:lstStyle/>
          <a:p>
            <a:r>
              <a:rPr lang="ja-JP" altLang="en-US" dirty="0" smtClean="0">
                <a:solidFill>
                  <a:prstClr val="black"/>
                </a:solidFill>
              </a:rPr>
              <a:t>　－</a:t>
            </a:r>
            <a:r>
              <a:rPr lang="en-US" altLang="ja-JP" dirty="0">
                <a:solidFill>
                  <a:prstClr val="black"/>
                </a:solidFill>
              </a:rPr>
              <a:t>8</a:t>
            </a:r>
            <a:r>
              <a:rPr lang="ja-JP" altLang="en-US" dirty="0" smtClean="0">
                <a:solidFill>
                  <a:prstClr val="black"/>
                </a:solidFill>
              </a:rPr>
              <a:t>－</a:t>
            </a:r>
            <a:endParaRPr lang="ja-JP" altLang="en-US" dirty="0">
              <a:solidFill>
                <a:prstClr val="black"/>
              </a:solidFill>
            </a:endParaRPr>
          </a:p>
        </p:txBody>
      </p:sp>
      <p:graphicFrame>
        <p:nvGraphicFramePr>
          <p:cNvPr id="19" name="グラフ 18"/>
          <p:cNvGraphicFramePr>
            <a:graphicFrameLocks/>
          </p:cNvGraphicFramePr>
          <p:nvPr>
            <p:extLst/>
          </p:nvPr>
        </p:nvGraphicFramePr>
        <p:xfrm>
          <a:off x="5498216" y="1259691"/>
          <a:ext cx="3310278" cy="2862589"/>
        </p:xfrm>
        <a:graphic>
          <a:graphicData uri="http://schemas.openxmlformats.org/drawingml/2006/chart">
            <c:chart xmlns:c="http://schemas.openxmlformats.org/drawingml/2006/chart" xmlns:r="http://schemas.openxmlformats.org/officeDocument/2006/relationships" r:id="rId2"/>
          </a:graphicData>
        </a:graphic>
      </p:graphicFrame>
      <p:sp>
        <p:nvSpPr>
          <p:cNvPr id="20" name="テキスト ボックス 49"/>
          <p:cNvSpPr txBox="1"/>
          <p:nvPr/>
        </p:nvSpPr>
        <p:spPr>
          <a:xfrm>
            <a:off x="5647176" y="4107568"/>
            <a:ext cx="3012358" cy="508661"/>
          </a:xfrm>
          <a:prstGeom prst="rect">
            <a:avLst/>
          </a:prstGeom>
          <a:solidFill>
            <a:schemeClr val="bg1"/>
          </a:solidFill>
          <a:ln w="1270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ts val="1000"/>
              </a:lnSpc>
              <a:spcAft>
                <a:spcPts val="0"/>
              </a:spcAft>
            </a:pPr>
            <a:r>
              <a:rPr lang="ja-JP" altLang="en-US" sz="900" kern="100" dirty="0" smtClean="0">
                <a:latin typeface="HGPｺﾞｼｯｸM" panose="020B0600000000000000" pitchFamily="50" charset="-128"/>
                <a:ea typeface="HGPｺﾞｼｯｸM" panose="020B0600000000000000" pitchFamily="50" charset="-128"/>
                <a:cs typeface="Times New Roman"/>
              </a:rPr>
              <a:t>文部科学省「学校における医療的ケアに関する実態調査」</a:t>
            </a:r>
            <a:endParaRPr lang="en-US" altLang="ja-JP" sz="900" kern="100" dirty="0" smtClean="0">
              <a:latin typeface="HGPｺﾞｼｯｸM" panose="020B0600000000000000" pitchFamily="50" charset="-128"/>
              <a:ea typeface="HGPｺﾞｼｯｸM" panose="020B0600000000000000" pitchFamily="50" charset="-128"/>
              <a:cs typeface="Times New Roman"/>
            </a:endParaRPr>
          </a:p>
          <a:p>
            <a:pPr>
              <a:lnSpc>
                <a:spcPts val="1000"/>
              </a:lnSpc>
              <a:spcAft>
                <a:spcPts val="0"/>
              </a:spcAft>
            </a:pPr>
            <a:r>
              <a:rPr lang="ja-JP" altLang="en-US" sz="900" kern="100" dirty="0" smtClean="0">
                <a:latin typeface="HGPｺﾞｼｯｸM" panose="020B0600000000000000" pitchFamily="50" charset="-128"/>
                <a:ea typeface="HGPｺﾞｼｯｸM" panose="020B0600000000000000" pitchFamily="50" charset="-128"/>
                <a:cs typeface="Times New Roman"/>
              </a:rPr>
              <a:t>＊平成</a:t>
            </a:r>
            <a:r>
              <a:rPr lang="en-US" altLang="ja-JP" sz="900" kern="100" dirty="0" smtClean="0">
                <a:latin typeface="HGPｺﾞｼｯｸM" panose="020B0600000000000000" pitchFamily="50" charset="-128"/>
                <a:ea typeface="HGPｺﾞｼｯｸM" panose="020B0600000000000000" pitchFamily="50" charset="-128"/>
                <a:cs typeface="Times New Roman"/>
              </a:rPr>
              <a:t>28</a:t>
            </a:r>
            <a:r>
              <a:rPr lang="ja-JP" altLang="en-US" sz="900" kern="100" dirty="0" smtClean="0">
                <a:latin typeface="HGPｺﾞｼｯｸM" panose="020B0600000000000000" pitchFamily="50" charset="-128"/>
                <a:ea typeface="HGPｺﾞｼｯｸM" panose="020B0600000000000000" pitchFamily="50" charset="-128"/>
                <a:cs typeface="Times New Roman"/>
              </a:rPr>
              <a:t>年度に旧大阪市立特別支援学校を府に移管</a:t>
            </a:r>
            <a:endParaRPr lang="en-US" altLang="ja-JP" sz="900" kern="100" dirty="0" smtClean="0">
              <a:latin typeface="HGPｺﾞｼｯｸM" panose="020B0600000000000000" pitchFamily="50" charset="-128"/>
              <a:ea typeface="HGPｺﾞｼｯｸM" panose="020B0600000000000000" pitchFamily="50" charset="-128"/>
              <a:cs typeface="Times New Roman"/>
            </a:endParaRPr>
          </a:p>
          <a:p>
            <a:pPr>
              <a:lnSpc>
                <a:spcPts val="1000"/>
              </a:lnSpc>
              <a:spcAft>
                <a:spcPts val="0"/>
              </a:spcAft>
            </a:pPr>
            <a:r>
              <a:rPr lang="ja-JP" altLang="en-US" sz="900" kern="100" dirty="0" smtClean="0">
                <a:latin typeface="HGPｺﾞｼｯｸM" panose="020B0600000000000000" pitchFamily="50" charset="-128"/>
                <a:ea typeface="HGPｺﾞｼｯｸM" panose="020B0600000000000000" pitchFamily="50" charset="-128"/>
                <a:cs typeface="Times New Roman"/>
              </a:rPr>
              <a:t>＊令和元年度に調査項目の変更あり　</a:t>
            </a:r>
            <a:r>
              <a:rPr lang="ja-JP" altLang="en-US" sz="900" kern="100" dirty="0" smtClean="0">
                <a:effectLst>
                  <a:outerShdw blurRad="38100" dist="38100" dir="2700000" algn="tl">
                    <a:srgbClr val="000000">
                      <a:alpha val="43137"/>
                    </a:srgbClr>
                  </a:outerShdw>
                </a:effectLst>
                <a:ea typeface="HGS創英角ｺﾞｼｯｸUB"/>
                <a:cs typeface="Times New Roman"/>
              </a:rPr>
              <a:t>　　　　　</a:t>
            </a:r>
            <a:endParaRPr lang="ja-JP" sz="900" kern="100" dirty="0">
              <a:effectLst>
                <a:outerShdw blurRad="38100" dist="38100" dir="2700000" algn="tl">
                  <a:srgbClr val="000000">
                    <a:alpha val="43137"/>
                  </a:srgbClr>
                </a:outerShdw>
              </a:effectLst>
              <a:ea typeface="ＭＳ 明朝"/>
              <a:cs typeface="Times New Roman"/>
            </a:endParaRPr>
          </a:p>
        </p:txBody>
      </p:sp>
    </p:spTree>
    <p:extLst>
      <p:ext uri="{BB962C8B-B14F-4D97-AF65-F5344CB8AC3E}">
        <p14:creationId xmlns:p14="http://schemas.microsoft.com/office/powerpoint/2010/main" val="20907653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52718"/>
            <a:ext cx="8075240" cy="1116042"/>
          </a:xfrm>
        </p:spPr>
        <p:txBody>
          <a:bodyPr>
            <a:normAutofit/>
          </a:bodyPr>
          <a:lstStyle/>
          <a:p>
            <a:r>
              <a:rPr kumimoji="1" lang="ja-JP" altLang="en-US" sz="2400" dirty="0" smtClean="0"/>
              <a:t>大阪府立高等学校における医療的ケア（看護師の配置状況）</a:t>
            </a:r>
            <a:endParaRPr kumimoji="1" lang="ja-JP" altLang="en-US" sz="3200" dirty="0"/>
          </a:p>
        </p:txBody>
      </p:sp>
      <p:sp>
        <p:nvSpPr>
          <p:cNvPr id="3" name="コンテンツ プレースホルダー 2"/>
          <p:cNvSpPr>
            <a:spLocks noGrp="1"/>
          </p:cNvSpPr>
          <p:nvPr>
            <p:ph idx="1"/>
          </p:nvPr>
        </p:nvSpPr>
        <p:spPr>
          <a:xfrm>
            <a:off x="457200" y="1268760"/>
            <a:ext cx="7620000" cy="5184576"/>
          </a:xfrm>
        </p:spPr>
        <p:txBody>
          <a:bodyPr>
            <a:normAutofit fontScale="92500" lnSpcReduction="10000"/>
          </a:bodyPr>
          <a:lstStyle/>
          <a:p>
            <a:r>
              <a:rPr kumimoji="1" lang="en-US" altLang="ja-JP" dirty="0" smtClean="0"/>
              <a:t>〈</a:t>
            </a:r>
            <a:r>
              <a:rPr kumimoji="1" lang="ja-JP" altLang="en-US" dirty="0" smtClean="0"/>
              <a:t>看護師配置状況の推移</a:t>
            </a:r>
            <a:r>
              <a:rPr kumimoji="1" lang="en-US" altLang="ja-JP" dirty="0" smtClean="0"/>
              <a:t>〉</a:t>
            </a:r>
          </a:p>
          <a:p>
            <a:r>
              <a:rPr lang="ja-JP" altLang="en-US" sz="1800" dirty="0" smtClean="0">
                <a:latin typeface="HG丸ｺﾞｼｯｸM-PRO" panose="020F0600000000000000" pitchFamily="50" charset="-128"/>
                <a:ea typeface="HG丸ｺﾞｼｯｸM-PRO" panose="020F0600000000000000" pitchFamily="50" charset="-128"/>
              </a:rPr>
              <a:t>　　　　　　　　　　　　　　　　　　　　</a:t>
            </a:r>
            <a:endParaRPr lang="en-US" altLang="ja-JP" sz="1800" dirty="0" smtClean="0">
              <a:latin typeface="HG丸ｺﾞｼｯｸM-PRO" panose="020F0600000000000000" pitchFamily="50" charset="-128"/>
              <a:ea typeface="HG丸ｺﾞｼｯｸM-PRO" panose="020F0600000000000000" pitchFamily="50" charset="-128"/>
            </a:endParaRPr>
          </a:p>
          <a:p>
            <a:r>
              <a:rPr lang="ja-JP" altLang="en-US" sz="1800" dirty="0">
                <a:latin typeface="HG丸ｺﾞｼｯｸM-PRO" panose="020F0600000000000000" pitchFamily="50" charset="-128"/>
                <a:ea typeface="HG丸ｺﾞｼｯｸM-PRO" panose="020F0600000000000000" pitchFamily="50" charset="-128"/>
              </a:rPr>
              <a:t>　</a:t>
            </a:r>
            <a:r>
              <a:rPr lang="ja-JP" altLang="en-US" sz="1800" dirty="0" smtClean="0">
                <a:latin typeface="HG丸ｺﾞｼｯｸM-PRO" panose="020F0600000000000000" pitchFamily="50" charset="-128"/>
                <a:ea typeface="HG丸ｺﾞｼｯｸM-PRO" panose="020F0600000000000000" pitchFamily="50" charset="-128"/>
              </a:rPr>
              <a:t>　　　　　　　　　　　　　　　　　　　・平成</a:t>
            </a:r>
            <a:r>
              <a:rPr lang="en-US" altLang="ja-JP" sz="1800" dirty="0" smtClean="0">
                <a:latin typeface="HG丸ｺﾞｼｯｸM-PRO" panose="020F0600000000000000" pitchFamily="50" charset="-128"/>
                <a:ea typeface="HG丸ｺﾞｼｯｸM-PRO" panose="020F0600000000000000" pitchFamily="50" charset="-128"/>
              </a:rPr>
              <a:t>23</a:t>
            </a:r>
            <a:r>
              <a:rPr lang="ja-JP" altLang="en-US" sz="1800" dirty="0" smtClean="0">
                <a:latin typeface="HG丸ｺﾞｼｯｸM-PRO" panose="020F0600000000000000" pitchFamily="50" charset="-128"/>
                <a:ea typeface="HG丸ｺﾞｼｯｸM-PRO" panose="020F0600000000000000" pitchFamily="50" charset="-128"/>
              </a:rPr>
              <a:t>年度より配置可能と</a:t>
            </a:r>
            <a:endParaRPr lang="en-US" altLang="ja-JP" sz="1800" dirty="0" smtClean="0">
              <a:latin typeface="HG丸ｺﾞｼｯｸM-PRO" panose="020F0600000000000000" pitchFamily="50" charset="-128"/>
              <a:ea typeface="HG丸ｺﾞｼｯｸM-PRO" panose="020F0600000000000000" pitchFamily="50" charset="-128"/>
            </a:endParaRPr>
          </a:p>
          <a:p>
            <a:r>
              <a:rPr lang="ja-JP" altLang="en-US" sz="1800" dirty="0">
                <a:latin typeface="HG丸ｺﾞｼｯｸM-PRO" panose="020F0600000000000000" pitchFamily="50" charset="-128"/>
                <a:ea typeface="HG丸ｺﾞｼｯｸM-PRO" panose="020F0600000000000000" pitchFamily="50" charset="-128"/>
              </a:rPr>
              <a:t>　</a:t>
            </a:r>
            <a:r>
              <a:rPr lang="ja-JP" altLang="en-US" sz="1800" dirty="0" smtClean="0">
                <a:latin typeface="HG丸ｺﾞｼｯｸM-PRO" panose="020F0600000000000000" pitchFamily="50" charset="-128"/>
                <a:ea typeface="HG丸ｺﾞｼｯｸM-PRO" panose="020F0600000000000000" pitchFamily="50" charset="-128"/>
              </a:rPr>
              <a:t>　　　　　　　　　　　　　　　　　　　　なった</a:t>
            </a:r>
            <a:endParaRPr lang="en-US" altLang="ja-JP" sz="1800" dirty="0" smtClean="0">
              <a:latin typeface="HG丸ｺﾞｼｯｸM-PRO" panose="020F0600000000000000" pitchFamily="50" charset="-128"/>
              <a:ea typeface="HG丸ｺﾞｼｯｸM-PRO" panose="020F0600000000000000" pitchFamily="50" charset="-128"/>
            </a:endParaRPr>
          </a:p>
          <a:p>
            <a:r>
              <a:rPr lang="ja-JP" altLang="en-US" sz="1800" dirty="0" smtClean="0">
                <a:latin typeface="HG丸ｺﾞｼｯｸM-PRO" panose="020F0600000000000000" pitchFamily="50" charset="-128"/>
                <a:ea typeface="HG丸ｺﾞｼｯｸM-PRO" panose="020F0600000000000000" pitchFamily="50" charset="-128"/>
              </a:rPr>
              <a:t>　　　　　　　　　　　　　　　　　　　　・配置校数は平成</a:t>
            </a:r>
            <a:r>
              <a:rPr lang="en-US" altLang="ja-JP" sz="1800" dirty="0" smtClean="0">
                <a:latin typeface="HG丸ｺﾞｼｯｸM-PRO" panose="020F0600000000000000" pitchFamily="50" charset="-128"/>
                <a:ea typeface="HG丸ｺﾞｼｯｸM-PRO" panose="020F0600000000000000" pitchFamily="50" charset="-128"/>
              </a:rPr>
              <a:t>2</a:t>
            </a:r>
            <a:r>
              <a:rPr lang="ja-JP" altLang="en-US" sz="1800" dirty="0" smtClean="0">
                <a:latin typeface="HG丸ｺﾞｼｯｸM-PRO" panose="020F0600000000000000" pitchFamily="50" charset="-128"/>
                <a:ea typeface="HG丸ｺﾞｼｯｸM-PRO" panose="020F0600000000000000" pitchFamily="50" charset="-128"/>
              </a:rPr>
              <a:t>６年度より</a:t>
            </a:r>
            <a:endParaRPr lang="en-US" altLang="ja-JP" sz="1800" dirty="0" smtClean="0">
              <a:latin typeface="HG丸ｺﾞｼｯｸM-PRO" panose="020F0600000000000000" pitchFamily="50" charset="-128"/>
              <a:ea typeface="HG丸ｺﾞｼｯｸM-PRO" panose="020F0600000000000000" pitchFamily="50" charset="-128"/>
            </a:endParaRPr>
          </a:p>
          <a:p>
            <a:r>
              <a:rPr lang="ja-JP" altLang="en-US" sz="1800" dirty="0" smtClean="0">
                <a:latin typeface="HG丸ｺﾞｼｯｸM-PRO" panose="020F0600000000000000" pitchFamily="50" charset="-128"/>
                <a:ea typeface="HG丸ｺﾞｼｯｸM-PRO" panose="020F0600000000000000" pitchFamily="50" charset="-128"/>
              </a:rPr>
              <a:t>　　　　　　　　　　　　　　　　　　　　　２～５校で推移</a:t>
            </a:r>
            <a:endParaRPr lang="en-US" altLang="ja-JP" sz="1800" dirty="0" smtClean="0">
              <a:latin typeface="HG丸ｺﾞｼｯｸM-PRO" panose="020F0600000000000000" pitchFamily="50" charset="-128"/>
              <a:ea typeface="HG丸ｺﾞｼｯｸM-PRO" panose="020F0600000000000000" pitchFamily="50" charset="-128"/>
            </a:endParaRPr>
          </a:p>
          <a:p>
            <a:r>
              <a:rPr lang="ja-JP" altLang="en-US" sz="1800" dirty="0" smtClean="0">
                <a:latin typeface="HG丸ｺﾞｼｯｸM-PRO" panose="020F0600000000000000" pitchFamily="50" charset="-128"/>
                <a:ea typeface="HG丸ｺﾞｼｯｸM-PRO" panose="020F0600000000000000" pitchFamily="50" charset="-128"/>
              </a:rPr>
              <a:t>　　　　　　　　　　　　　　　　　　　　・各学校へは複数配置を推奨</a:t>
            </a:r>
            <a:endParaRPr lang="en-US" altLang="ja-JP" sz="1800" dirty="0" smtClean="0">
              <a:latin typeface="HG丸ｺﾞｼｯｸM-PRO" panose="020F0600000000000000" pitchFamily="50" charset="-128"/>
              <a:ea typeface="HG丸ｺﾞｼｯｸM-PRO" panose="020F0600000000000000" pitchFamily="50" charset="-128"/>
            </a:endParaRPr>
          </a:p>
          <a:p>
            <a:endParaRPr lang="ja-JP" altLang="en-US" sz="1800" dirty="0" smtClean="0">
              <a:latin typeface="HG丸ｺﾞｼｯｸM-PRO" panose="020F0600000000000000" pitchFamily="50" charset="-128"/>
              <a:ea typeface="HG丸ｺﾞｼｯｸM-PRO" panose="020F0600000000000000" pitchFamily="50" charset="-128"/>
            </a:endParaRPr>
          </a:p>
          <a:p>
            <a:endParaRPr kumimoji="1" lang="en-US" altLang="ja-JP" dirty="0" smtClean="0"/>
          </a:p>
          <a:p>
            <a:r>
              <a:rPr kumimoji="1" lang="en-US" altLang="ja-JP" dirty="0" smtClean="0"/>
              <a:t>〈</a:t>
            </a:r>
            <a:r>
              <a:rPr lang="ja-JP" altLang="en-US" dirty="0" smtClean="0"/>
              <a:t>医療的ケアの内容</a:t>
            </a:r>
            <a:r>
              <a:rPr kumimoji="1" lang="en-US" altLang="ja-JP" dirty="0" smtClean="0"/>
              <a:t>〉</a:t>
            </a:r>
          </a:p>
          <a:p>
            <a:r>
              <a:rPr lang="ja-JP" altLang="en-US" sz="1800" dirty="0" smtClean="0">
                <a:latin typeface="HG丸ｺﾞｼｯｸM-PRO" panose="020F0600000000000000" pitchFamily="50" charset="-128"/>
                <a:ea typeface="HG丸ｺﾞｼｯｸM-PRO" panose="020F0600000000000000" pitchFamily="50" charset="-128"/>
              </a:rPr>
              <a:t>・たんの吸引</a:t>
            </a:r>
            <a:r>
              <a:rPr lang="ja-JP" altLang="en-US" sz="1800" dirty="0">
                <a:latin typeface="HG丸ｺﾞｼｯｸM-PRO" panose="020F0600000000000000" pitchFamily="50" charset="-128"/>
                <a:ea typeface="HG丸ｺﾞｼｯｸM-PRO" panose="020F0600000000000000" pitchFamily="50" charset="-128"/>
              </a:rPr>
              <a:t>・胃</a:t>
            </a:r>
            <a:r>
              <a:rPr lang="ja-JP" altLang="en-US" sz="1800" dirty="0" err="1">
                <a:latin typeface="HG丸ｺﾞｼｯｸM-PRO" panose="020F0600000000000000" pitchFamily="50" charset="-128"/>
                <a:ea typeface="HG丸ｺﾞｼｯｸM-PRO" panose="020F0600000000000000" pitchFamily="50" charset="-128"/>
              </a:rPr>
              <a:t>ろうに</a:t>
            </a:r>
            <a:r>
              <a:rPr lang="ja-JP" altLang="en-US" sz="1800" dirty="0">
                <a:latin typeface="HG丸ｺﾞｼｯｸM-PRO" panose="020F0600000000000000" pitchFamily="50" charset="-128"/>
                <a:ea typeface="HG丸ｺﾞｼｯｸM-PRO" panose="020F0600000000000000" pitchFamily="50" charset="-128"/>
              </a:rPr>
              <a:t>よる水分</a:t>
            </a:r>
            <a:r>
              <a:rPr lang="ja-JP" altLang="en-US" sz="1800" dirty="0" smtClean="0">
                <a:latin typeface="HG丸ｺﾞｼｯｸM-PRO" panose="020F0600000000000000" pitchFamily="50" charset="-128"/>
                <a:ea typeface="HG丸ｺﾞｼｯｸM-PRO" panose="020F0600000000000000" pitchFamily="50" charset="-128"/>
              </a:rPr>
              <a:t>補給</a:t>
            </a:r>
            <a:r>
              <a:rPr lang="ja-JP" altLang="en-US" sz="1800" dirty="0">
                <a:latin typeface="HG丸ｺﾞｼｯｸM-PRO" panose="020F0600000000000000" pitchFamily="50" charset="-128"/>
                <a:ea typeface="HG丸ｺﾞｼｯｸM-PRO" panose="020F0600000000000000" pitchFamily="50" charset="-128"/>
              </a:rPr>
              <a:t>及び</a:t>
            </a:r>
            <a:r>
              <a:rPr lang="ja-JP" altLang="en-US" sz="1800" dirty="0" smtClean="0">
                <a:latin typeface="HG丸ｺﾞｼｯｸM-PRO" panose="020F0600000000000000" pitchFamily="50" charset="-128"/>
                <a:ea typeface="HG丸ｺﾞｼｯｸM-PRO" panose="020F0600000000000000" pitchFamily="50" charset="-128"/>
              </a:rPr>
              <a:t>経管栄養注入　等</a:t>
            </a:r>
            <a:endParaRPr lang="en-US" altLang="ja-JP" sz="1800" dirty="0" smtClean="0">
              <a:latin typeface="HG丸ｺﾞｼｯｸM-PRO" panose="020F0600000000000000" pitchFamily="50" charset="-128"/>
              <a:ea typeface="HG丸ｺﾞｼｯｸM-PRO" panose="020F0600000000000000" pitchFamily="50" charset="-128"/>
            </a:endParaRPr>
          </a:p>
          <a:p>
            <a:endParaRPr lang="en-US" altLang="ja-JP" sz="1100" dirty="0" smtClean="0"/>
          </a:p>
          <a:p>
            <a:r>
              <a:rPr kumimoji="1" lang="en-US" altLang="ja-JP" dirty="0" smtClean="0"/>
              <a:t>〈</a:t>
            </a:r>
            <a:r>
              <a:rPr kumimoji="1" lang="ja-JP" altLang="en-US" dirty="0" smtClean="0"/>
              <a:t>課題</a:t>
            </a:r>
            <a:r>
              <a:rPr kumimoji="1" lang="en-US" altLang="ja-JP" dirty="0" smtClean="0"/>
              <a:t>〉</a:t>
            </a:r>
          </a:p>
          <a:p>
            <a:r>
              <a:rPr lang="ja-JP" altLang="en-US" sz="1800" dirty="0" smtClean="0">
                <a:latin typeface="HG丸ｺﾞｼｯｸM-PRO" panose="020F0600000000000000" pitchFamily="50" charset="-128"/>
                <a:ea typeface="HG丸ｺﾞｼｯｸM-PRO" panose="020F0600000000000000" pitchFamily="50" charset="-128"/>
              </a:rPr>
              <a:t>・看護師の確保</a:t>
            </a:r>
            <a:endParaRPr kumimoji="1" lang="ja-JP" altLang="en-US" dirty="0"/>
          </a:p>
        </p:txBody>
      </p:sp>
      <p:sp>
        <p:nvSpPr>
          <p:cNvPr id="4" name="ホームベース 3"/>
          <p:cNvSpPr/>
          <p:nvPr/>
        </p:nvSpPr>
        <p:spPr>
          <a:xfrm>
            <a:off x="107504" y="116632"/>
            <a:ext cx="8700990" cy="553267"/>
          </a:xfrm>
          <a:prstGeom prst="homePlate">
            <a:avLst/>
          </a:prstGeom>
        </p:spPr>
        <p:style>
          <a:lnRef idx="1">
            <a:schemeClr val="accent4"/>
          </a:lnRef>
          <a:fillRef idx="2">
            <a:schemeClr val="accent4"/>
          </a:fillRef>
          <a:effectRef idx="1">
            <a:schemeClr val="accent4"/>
          </a:effectRef>
          <a:fontRef idx="minor">
            <a:schemeClr val="dk1"/>
          </a:fontRef>
        </p:style>
        <p:txBody>
          <a:bodyPr rtlCol="0" anchor="ctr"/>
          <a:lstStyle/>
          <a:p>
            <a:r>
              <a:rPr lang="ja-JP" altLang="en-US" sz="2000" b="1" dirty="0" smtClean="0">
                <a:solidFill>
                  <a:prstClr val="black"/>
                </a:solidFill>
              </a:rPr>
              <a:t>大阪府における医療的ケア児者支援</a:t>
            </a:r>
            <a:r>
              <a:rPr lang="ja-JP" altLang="en-US" sz="2000" b="1" dirty="0">
                <a:solidFill>
                  <a:prstClr val="black"/>
                </a:solidFill>
              </a:rPr>
              <a:t>のための取組（高等学校課）</a:t>
            </a:r>
            <a:endParaRPr lang="en-US" altLang="ja-JP" sz="2000" b="1" dirty="0" smtClean="0">
              <a:solidFill>
                <a:prstClr val="black"/>
              </a:solidFill>
            </a:endParaRPr>
          </a:p>
        </p:txBody>
      </p:sp>
      <p:sp>
        <p:nvSpPr>
          <p:cNvPr id="6" name="テキスト ボックス 5"/>
          <p:cNvSpPr txBox="1"/>
          <p:nvPr/>
        </p:nvSpPr>
        <p:spPr>
          <a:xfrm>
            <a:off x="8081067" y="6397842"/>
            <a:ext cx="955429" cy="369332"/>
          </a:xfrm>
          <a:prstGeom prst="rect">
            <a:avLst/>
          </a:prstGeom>
          <a:noFill/>
        </p:spPr>
        <p:txBody>
          <a:bodyPr wrap="square" rtlCol="0">
            <a:spAutoFit/>
          </a:bodyPr>
          <a:lstStyle/>
          <a:p>
            <a:r>
              <a:rPr lang="ja-JP" altLang="en-US" dirty="0" smtClean="0">
                <a:solidFill>
                  <a:prstClr val="black"/>
                </a:solidFill>
              </a:rPr>
              <a:t>　－</a:t>
            </a:r>
            <a:r>
              <a:rPr lang="en-US" altLang="ja-JP" dirty="0">
                <a:solidFill>
                  <a:prstClr val="black"/>
                </a:solidFill>
              </a:rPr>
              <a:t>9</a:t>
            </a:r>
            <a:r>
              <a:rPr lang="ja-JP" altLang="en-US" smtClean="0">
                <a:solidFill>
                  <a:prstClr val="black"/>
                </a:solidFill>
              </a:rPr>
              <a:t>－</a:t>
            </a:r>
            <a:endParaRPr lang="ja-JP" altLang="en-US" dirty="0">
              <a:solidFill>
                <a:prstClr val="black"/>
              </a:solidFill>
            </a:endParaRPr>
          </a:p>
        </p:txBody>
      </p:sp>
      <p:pic>
        <p:nvPicPr>
          <p:cNvPr id="5" name="図 4"/>
          <p:cNvPicPr>
            <a:picLocks noChangeAspect="1"/>
          </p:cNvPicPr>
          <p:nvPr/>
        </p:nvPicPr>
        <p:blipFill>
          <a:blip r:embed="rId2"/>
          <a:stretch>
            <a:fillRect/>
          </a:stretch>
        </p:blipFill>
        <p:spPr>
          <a:xfrm>
            <a:off x="323528" y="1772816"/>
            <a:ext cx="4541914" cy="2755631"/>
          </a:xfrm>
          <a:prstGeom prst="rect">
            <a:avLst/>
          </a:prstGeom>
          <a:ln>
            <a:noFill/>
          </a:ln>
          <a:effectLst>
            <a:softEdge rad="112500"/>
          </a:effectLst>
        </p:spPr>
      </p:pic>
    </p:spTree>
    <p:extLst>
      <p:ext uri="{BB962C8B-B14F-4D97-AF65-F5344CB8AC3E}">
        <p14:creationId xmlns:p14="http://schemas.microsoft.com/office/powerpoint/2010/main" val="408898597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エッセンシャル">
  <a:themeElements>
    <a:clrScheme name="エレメント">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エッセンシャル">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エッセンシャル">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2031</TotalTime>
  <Words>3033</Words>
  <Application>Microsoft Office PowerPoint</Application>
  <PresentationFormat>画面に合わせる (4:3)</PresentationFormat>
  <Paragraphs>247</Paragraphs>
  <Slides>9</Slides>
  <Notes>1</Notes>
  <HiddenSlides>0</HiddenSlides>
  <MMClips>0</MMClips>
  <ScaleCrop>false</ScaleCrop>
  <HeadingPairs>
    <vt:vector size="6" baseType="variant">
      <vt:variant>
        <vt:lpstr>使用されているフォント</vt:lpstr>
      </vt:variant>
      <vt:variant>
        <vt:i4>14</vt:i4>
      </vt:variant>
      <vt:variant>
        <vt:lpstr>テーマ</vt:lpstr>
      </vt:variant>
      <vt:variant>
        <vt:i4>1</vt:i4>
      </vt:variant>
      <vt:variant>
        <vt:lpstr>スライド タイトル</vt:lpstr>
      </vt:variant>
      <vt:variant>
        <vt:i4>9</vt:i4>
      </vt:variant>
    </vt:vector>
  </HeadingPairs>
  <TitlesOfParts>
    <vt:vector size="24" baseType="lpstr">
      <vt:lpstr>HGPｺﾞｼｯｸM</vt:lpstr>
      <vt:lpstr>HGP創英角ｺﾞｼｯｸUB</vt:lpstr>
      <vt:lpstr>HGS創英角ｺﾞｼｯｸUB</vt:lpstr>
      <vt:lpstr>HG丸ｺﾞｼｯｸM-PRO</vt:lpstr>
      <vt:lpstr>Meiryo UI</vt:lpstr>
      <vt:lpstr>微軟正黑體</vt:lpstr>
      <vt:lpstr>ＭＳ Ｐゴシック</vt:lpstr>
      <vt:lpstr>ＭＳ ゴシック</vt:lpstr>
      <vt:lpstr>ＭＳ 明朝</vt:lpstr>
      <vt:lpstr>Arial</vt:lpstr>
      <vt:lpstr>Arial Black</vt:lpstr>
      <vt:lpstr>Calibri</vt:lpstr>
      <vt:lpstr>Times New Roman</vt:lpstr>
      <vt:lpstr>Wingdings</vt:lpstr>
      <vt:lpstr>エッセンシャル</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大阪府立高等学校における医療的ケア（看護師の配置状況）</vt:lpstr>
    </vt:vector>
  </TitlesOfParts>
  <Company>厚生労働省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【演習】 「医療福祉連携による地域支援体制構築のために</dc:title>
  <dc:creator>厚生労働省ネットワークシステム</dc:creator>
  <cp:lastModifiedBy>吉崎　啓司</cp:lastModifiedBy>
  <cp:revision>155</cp:revision>
  <cp:lastPrinted>2020-11-10T00:48:21Z</cp:lastPrinted>
  <dcterms:created xsi:type="dcterms:W3CDTF">2016-09-30T08:20:44Z</dcterms:created>
  <dcterms:modified xsi:type="dcterms:W3CDTF">2021-09-21T04:39:40Z</dcterms:modified>
</cp:coreProperties>
</file>