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256" r:id="rId2"/>
  </p:sldIdLst>
  <p:sldSz cx="12801600" cy="9601200" type="A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99"/>
    <a:srgbClr val="E9F3D7"/>
    <a:srgbClr val="F6EF9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0" d="100"/>
          <a:sy n="50" d="100"/>
        </p:scale>
        <p:origin x="138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1"/>
            <a:ext cx="2949787" cy="498693"/>
          </a:xfrm>
          <a:prstGeom prst="rect">
            <a:avLst/>
          </a:prstGeom>
        </p:spPr>
        <p:txBody>
          <a:bodyPr vert="horz" lIns="91417" tIns="45709" rIns="91417" bIns="45709"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2" y="1"/>
            <a:ext cx="2949787" cy="498693"/>
          </a:xfrm>
          <a:prstGeom prst="rect">
            <a:avLst/>
          </a:prstGeom>
        </p:spPr>
        <p:txBody>
          <a:bodyPr vert="horz" lIns="91417" tIns="45709" rIns="91417" bIns="45709" rtlCol="0"/>
          <a:lstStyle>
            <a:lvl1pPr algn="r">
              <a:defRPr sz="1200"/>
            </a:lvl1pPr>
          </a:lstStyle>
          <a:p>
            <a:fld id="{A28186CF-9EBF-4846-8DDB-92EA98417FC8}" type="datetimeFigureOut">
              <a:rPr kumimoji="1" lang="ja-JP" altLang="en-US" smtClean="0"/>
              <a:t>2021/2/18</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17" tIns="45709" rIns="91417" bIns="45709"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17" tIns="45709" rIns="91417" bIns="45709"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4" y="9440647"/>
            <a:ext cx="2949787" cy="498692"/>
          </a:xfrm>
          <a:prstGeom prst="rect">
            <a:avLst/>
          </a:prstGeom>
        </p:spPr>
        <p:txBody>
          <a:bodyPr vert="horz" lIns="91417" tIns="45709" rIns="91417" bIns="4570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2" y="9440647"/>
            <a:ext cx="2949787" cy="498692"/>
          </a:xfrm>
          <a:prstGeom prst="rect">
            <a:avLst/>
          </a:prstGeom>
        </p:spPr>
        <p:txBody>
          <a:bodyPr vert="horz" lIns="91417" tIns="45709" rIns="91417" bIns="45709" rtlCol="0" anchor="b"/>
          <a:lstStyle>
            <a:lvl1pPr algn="r">
              <a:defRPr sz="1200"/>
            </a:lvl1pPr>
          </a:lstStyle>
          <a:p>
            <a:fld id="{F3765947-8CAD-469E-BAD5-07D50A51AFE9}" type="slidenum">
              <a:rPr kumimoji="1" lang="ja-JP" altLang="en-US" smtClean="0"/>
              <a:t>‹#›</a:t>
            </a:fld>
            <a:endParaRPr kumimoji="1" lang="ja-JP" altLang="en-US"/>
          </a:p>
        </p:txBody>
      </p:sp>
    </p:spTree>
    <p:extLst>
      <p:ext uri="{BB962C8B-B14F-4D97-AF65-F5344CB8AC3E}">
        <p14:creationId xmlns:p14="http://schemas.microsoft.com/office/powerpoint/2010/main" val="522632483"/>
      </p:ext>
    </p:extLst>
  </p:cSld>
  <p:clrMap bg1="lt1" tx1="dk1" bg2="lt2" tx2="dk2" accent1="accent1" accent2="accent2" accent3="accent3" accent4="accent4" accent5="accent5" accent6="accent6" hlink="hlink" folHlink="folHlink"/>
  <p:notesStyle>
    <a:lvl1pPr marL="0" algn="l" defTabSz="1221913" rtl="0" eaLnBrk="1" latinLnBrk="0" hangingPunct="1">
      <a:defRPr kumimoji="1" sz="1604" kern="1200">
        <a:solidFill>
          <a:schemeClr val="tx1"/>
        </a:solidFill>
        <a:latin typeface="+mn-lt"/>
        <a:ea typeface="+mn-ea"/>
        <a:cs typeface="+mn-cs"/>
      </a:defRPr>
    </a:lvl1pPr>
    <a:lvl2pPr marL="610956" algn="l" defTabSz="1221913" rtl="0" eaLnBrk="1" latinLnBrk="0" hangingPunct="1">
      <a:defRPr kumimoji="1" sz="1604" kern="1200">
        <a:solidFill>
          <a:schemeClr val="tx1"/>
        </a:solidFill>
        <a:latin typeface="+mn-lt"/>
        <a:ea typeface="+mn-ea"/>
        <a:cs typeface="+mn-cs"/>
      </a:defRPr>
    </a:lvl2pPr>
    <a:lvl3pPr marL="1221913" algn="l" defTabSz="1221913" rtl="0" eaLnBrk="1" latinLnBrk="0" hangingPunct="1">
      <a:defRPr kumimoji="1" sz="1604" kern="1200">
        <a:solidFill>
          <a:schemeClr val="tx1"/>
        </a:solidFill>
        <a:latin typeface="+mn-lt"/>
        <a:ea typeface="+mn-ea"/>
        <a:cs typeface="+mn-cs"/>
      </a:defRPr>
    </a:lvl3pPr>
    <a:lvl4pPr marL="1832869" algn="l" defTabSz="1221913" rtl="0" eaLnBrk="1" latinLnBrk="0" hangingPunct="1">
      <a:defRPr kumimoji="1" sz="1604" kern="1200">
        <a:solidFill>
          <a:schemeClr val="tx1"/>
        </a:solidFill>
        <a:latin typeface="+mn-lt"/>
        <a:ea typeface="+mn-ea"/>
        <a:cs typeface="+mn-cs"/>
      </a:defRPr>
    </a:lvl4pPr>
    <a:lvl5pPr marL="2443825" algn="l" defTabSz="1221913" rtl="0" eaLnBrk="1" latinLnBrk="0" hangingPunct="1">
      <a:defRPr kumimoji="1" sz="1604" kern="1200">
        <a:solidFill>
          <a:schemeClr val="tx1"/>
        </a:solidFill>
        <a:latin typeface="+mn-lt"/>
        <a:ea typeface="+mn-ea"/>
        <a:cs typeface="+mn-cs"/>
      </a:defRPr>
    </a:lvl5pPr>
    <a:lvl6pPr marL="3054782" algn="l" defTabSz="1221913" rtl="0" eaLnBrk="1" latinLnBrk="0" hangingPunct="1">
      <a:defRPr kumimoji="1" sz="1604" kern="1200">
        <a:solidFill>
          <a:schemeClr val="tx1"/>
        </a:solidFill>
        <a:latin typeface="+mn-lt"/>
        <a:ea typeface="+mn-ea"/>
        <a:cs typeface="+mn-cs"/>
      </a:defRPr>
    </a:lvl6pPr>
    <a:lvl7pPr marL="3665738" algn="l" defTabSz="1221913" rtl="0" eaLnBrk="1" latinLnBrk="0" hangingPunct="1">
      <a:defRPr kumimoji="1" sz="1604" kern="1200">
        <a:solidFill>
          <a:schemeClr val="tx1"/>
        </a:solidFill>
        <a:latin typeface="+mn-lt"/>
        <a:ea typeface="+mn-ea"/>
        <a:cs typeface="+mn-cs"/>
      </a:defRPr>
    </a:lvl7pPr>
    <a:lvl8pPr marL="4276695" algn="l" defTabSz="1221913" rtl="0" eaLnBrk="1" latinLnBrk="0" hangingPunct="1">
      <a:defRPr kumimoji="1" sz="1604" kern="1200">
        <a:solidFill>
          <a:schemeClr val="tx1"/>
        </a:solidFill>
        <a:latin typeface="+mn-lt"/>
        <a:ea typeface="+mn-ea"/>
        <a:cs typeface="+mn-cs"/>
      </a:defRPr>
    </a:lvl8pPr>
    <a:lvl9pPr marL="4887651" algn="l" defTabSz="1221913" rtl="0" eaLnBrk="1" latinLnBrk="0" hangingPunct="1">
      <a:defRPr kumimoji="1" sz="1604"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3765947-8CAD-469E-BAD5-07D50A51AFE9}" type="slidenum">
              <a:rPr kumimoji="1" lang="ja-JP" altLang="en-US" smtClean="0"/>
              <a:t>1</a:t>
            </a:fld>
            <a:endParaRPr kumimoji="1" lang="ja-JP" altLang="en-US"/>
          </a:p>
        </p:txBody>
      </p:sp>
    </p:spTree>
    <p:extLst>
      <p:ext uri="{BB962C8B-B14F-4D97-AF65-F5344CB8AC3E}">
        <p14:creationId xmlns:p14="http://schemas.microsoft.com/office/powerpoint/2010/main" val="2644280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BF711DBE-711F-4954-BDA0-AE8F2C6E2317}" type="datetimeFigureOut">
              <a:rPr kumimoji="1" lang="ja-JP" altLang="en-US" smtClean="0"/>
              <a:t>2021/2/18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30154A7-709D-4F5B-8B71-9FDD6C90A2E9}" type="slidenum">
              <a:rPr kumimoji="1" lang="ja-JP" altLang="en-US" smtClean="0"/>
              <a:t>‹#›</a:t>
            </a:fld>
            <a:endParaRPr kumimoji="1" lang="ja-JP" altLang="en-US"/>
          </a:p>
        </p:txBody>
      </p:sp>
    </p:spTree>
    <p:extLst>
      <p:ext uri="{BB962C8B-B14F-4D97-AF65-F5344CB8AC3E}">
        <p14:creationId xmlns:p14="http://schemas.microsoft.com/office/powerpoint/2010/main" val="377931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F711DBE-711F-4954-BDA0-AE8F2C6E2317}" type="datetimeFigureOut">
              <a:rPr kumimoji="1" lang="ja-JP" altLang="en-US" smtClean="0"/>
              <a:t>2021/2/18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30154A7-709D-4F5B-8B71-9FDD6C90A2E9}" type="slidenum">
              <a:rPr kumimoji="1" lang="ja-JP" altLang="en-US" smtClean="0"/>
              <a:t>‹#›</a:t>
            </a:fld>
            <a:endParaRPr kumimoji="1" lang="ja-JP" altLang="en-US"/>
          </a:p>
        </p:txBody>
      </p:sp>
    </p:spTree>
    <p:extLst>
      <p:ext uri="{BB962C8B-B14F-4D97-AF65-F5344CB8AC3E}">
        <p14:creationId xmlns:p14="http://schemas.microsoft.com/office/powerpoint/2010/main" val="742755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F711DBE-711F-4954-BDA0-AE8F2C6E2317}" type="datetimeFigureOut">
              <a:rPr kumimoji="1" lang="ja-JP" altLang="en-US" smtClean="0"/>
              <a:t>2021/2/18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30154A7-709D-4F5B-8B71-9FDD6C90A2E9}" type="slidenum">
              <a:rPr kumimoji="1" lang="ja-JP" altLang="en-US" smtClean="0"/>
              <a:t>‹#›</a:t>
            </a:fld>
            <a:endParaRPr kumimoji="1" lang="ja-JP" altLang="en-US"/>
          </a:p>
        </p:txBody>
      </p:sp>
    </p:spTree>
    <p:extLst>
      <p:ext uri="{BB962C8B-B14F-4D97-AF65-F5344CB8AC3E}">
        <p14:creationId xmlns:p14="http://schemas.microsoft.com/office/powerpoint/2010/main" val="36508619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F711DBE-711F-4954-BDA0-AE8F2C6E2317}" type="datetimeFigureOut">
              <a:rPr kumimoji="1" lang="ja-JP" altLang="en-US" smtClean="0"/>
              <a:t>2021/2/18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30154A7-709D-4F5B-8B71-9FDD6C90A2E9}" type="slidenum">
              <a:rPr kumimoji="1" lang="ja-JP" altLang="en-US" smtClean="0"/>
              <a:t>‹#›</a:t>
            </a:fld>
            <a:endParaRPr kumimoji="1" lang="ja-JP" altLang="en-US"/>
          </a:p>
        </p:txBody>
      </p:sp>
    </p:spTree>
    <p:extLst>
      <p:ext uri="{BB962C8B-B14F-4D97-AF65-F5344CB8AC3E}">
        <p14:creationId xmlns:p14="http://schemas.microsoft.com/office/powerpoint/2010/main" val="21069227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F711DBE-711F-4954-BDA0-AE8F2C6E2317}" type="datetimeFigureOut">
              <a:rPr kumimoji="1" lang="ja-JP" altLang="en-US" smtClean="0"/>
              <a:t>2021/2/18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30154A7-709D-4F5B-8B71-9FDD6C90A2E9}" type="slidenum">
              <a:rPr kumimoji="1" lang="ja-JP" altLang="en-US" smtClean="0"/>
              <a:t>‹#›</a:t>
            </a:fld>
            <a:endParaRPr kumimoji="1" lang="ja-JP" altLang="en-US"/>
          </a:p>
        </p:txBody>
      </p:sp>
    </p:spTree>
    <p:extLst>
      <p:ext uri="{BB962C8B-B14F-4D97-AF65-F5344CB8AC3E}">
        <p14:creationId xmlns:p14="http://schemas.microsoft.com/office/powerpoint/2010/main" val="295118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BF711DBE-711F-4954-BDA0-AE8F2C6E2317}" type="datetimeFigureOut">
              <a:rPr kumimoji="1" lang="ja-JP" altLang="en-US" smtClean="0"/>
              <a:t>2021/2/18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30154A7-709D-4F5B-8B71-9FDD6C90A2E9}" type="slidenum">
              <a:rPr kumimoji="1" lang="ja-JP" altLang="en-US" smtClean="0"/>
              <a:t>‹#›</a:t>
            </a:fld>
            <a:endParaRPr kumimoji="1" lang="ja-JP" altLang="en-US"/>
          </a:p>
        </p:txBody>
      </p:sp>
    </p:spTree>
    <p:extLst>
      <p:ext uri="{BB962C8B-B14F-4D97-AF65-F5344CB8AC3E}">
        <p14:creationId xmlns:p14="http://schemas.microsoft.com/office/powerpoint/2010/main" val="31396904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smtClean="0"/>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BF711DBE-711F-4954-BDA0-AE8F2C6E2317}" type="datetimeFigureOut">
              <a:rPr kumimoji="1" lang="ja-JP" altLang="en-US" smtClean="0"/>
              <a:t>2021/2/18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30154A7-709D-4F5B-8B71-9FDD6C90A2E9}" type="slidenum">
              <a:rPr kumimoji="1" lang="ja-JP" altLang="en-US" smtClean="0"/>
              <a:t>‹#›</a:t>
            </a:fld>
            <a:endParaRPr kumimoji="1" lang="ja-JP" altLang="en-US"/>
          </a:p>
        </p:txBody>
      </p:sp>
    </p:spTree>
    <p:extLst>
      <p:ext uri="{BB962C8B-B14F-4D97-AF65-F5344CB8AC3E}">
        <p14:creationId xmlns:p14="http://schemas.microsoft.com/office/powerpoint/2010/main" val="11868756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BF711DBE-711F-4954-BDA0-AE8F2C6E2317}" type="datetimeFigureOut">
              <a:rPr kumimoji="1" lang="ja-JP" altLang="en-US" smtClean="0"/>
              <a:t>2021/2/18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30154A7-709D-4F5B-8B71-9FDD6C90A2E9}" type="slidenum">
              <a:rPr kumimoji="1" lang="ja-JP" altLang="en-US" smtClean="0"/>
              <a:t>‹#›</a:t>
            </a:fld>
            <a:endParaRPr kumimoji="1" lang="ja-JP" altLang="en-US"/>
          </a:p>
        </p:txBody>
      </p:sp>
    </p:spTree>
    <p:extLst>
      <p:ext uri="{BB962C8B-B14F-4D97-AF65-F5344CB8AC3E}">
        <p14:creationId xmlns:p14="http://schemas.microsoft.com/office/powerpoint/2010/main" val="2059893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711DBE-711F-4954-BDA0-AE8F2C6E2317}" type="datetimeFigureOut">
              <a:rPr kumimoji="1" lang="ja-JP" altLang="en-US" smtClean="0"/>
              <a:t>2021/2/18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30154A7-709D-4F5B-8B71-9FDD6C90A2E9}" type="slidenum">
              <a:rPr kumimoji="1" lang="ja-JP" altLang="en-US" smtClean="0"/>
              <a:t>‹#›</a:t>
            </a:fld>
            <a:endParaRPr kumimoji="1" lang="ja-JP" altLang="en-US"/>
          </a:p>
        </p:txBody>
      </p:sp>
    </p:spTree>
    <p:extLst>
      <p:ext uri="{BB962C8B-B14F-4D97-AF65-F5344CB8AC3E}">
        <p14:creationId xmlns:p14="http://schemas.microsoft.com/office/powerpoint/2010/main" val="27292034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F711DBE-711F-4954-BDA0-AE8F2C6E2317}" type="datetimeFigureOut">
              <a:rPr kumimoji="1" lang="ja-JP" altLang="en-US" smtClean="0"/>
              <a:t>2021/2/18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30154A7-709D-4F5B-8B71-9FDD6C90A2E9}" type="slidenum">
              <a:rPr kumimoji="1" lang="ja-JP" altLang="en-US" smtClean="0"/>
              <a:t>‹#›</a:t>
            </a:fld>
            <a:endParaRPr kumimoji="1" lang="ja-JP" altLang="en-US"/>
          </a:p>
        </p:txBody>
      </p:sp>
    </p:spTree>
    <p:extLst>
      <p:ext uri="{BB962C8B-B14F-4D97-AF65-F5344CB8AC3E}">
        <p14:creationId xmlns:p14="http://schemas.microsoft.com/office/powerpoint/2010/main" val="20054426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smtClean="0"/>
              <a:t>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F711DBE-711F-4954-BDA0-AE8F2C6E2317}" type="datetimeFigureOut">
              <a:rPr kumimoji="1" lang="ja-JP" altLang="en-US" smtClean="0"/>
              <a:t>2021/2/18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30154A7-709D-4F5B-8B71-9FDD6C90A2E9}" type="slidenum">
              <a:rPr kumimoji="1" lang="ja-JP" altLang="en-US" smtClean="0"/>
              <a:t>‹#›</a:t>
            </a:fld>
            <a:endParaRPr kumimoji="1" lang="ja-JP" altLang="en-US"/>
          </a:p>
        </p:txBody>
      </p:sp>
    </p:spTree>
    <p:extLst>
      <p:ext uri="{BB962C8B-B14F-4D97-AF65-F5344CB8AC3E}">
        <p14:creationId xmlns:p14="http://schemas.microsoft.com/office/powerpoint/2010/main" val="27775471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BF711DBE-711F-4954-BDA0-AE8F2C6E2317}" type="datetimeFigureOut">
              <a:rPr kumimoji="1" lang="ja-JP" altLang="en-US" smtClean="0"/>
              <a:t>2021/2/18</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730154A7-709D-4F5B-8B71-9FDD6C90A2E9}" type="slidenum">
              <a:rPr kumimoji="1" lang="ja-JP" altLang="en-US" smtClean="0"/>
              <a:t>‹#›</a:t>
            </a:fld>
            <a:endParaRPr kumimoji="1" lang="ja-JP" altLang="en-US"/>
          </a:p>
        </p:txBody>
      </p:sp>
    </p:spTree>
    <p:extLst>
      <p:ext uri="{BB962C8B-B14F-4D97-AF65-F5344CB8AC3E}">
        <p14:creationId xmlns:p14="http://schemas.microsoft.com/office/powerpoint/2010/main" val="123041224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3" name="グループ化 52"/>
          <p:cNvGrpSpPr/>
          <p:nvPr/>
        </p:nvGrpSpPr>
        <p:grpSpPr>
          <a:xfrm>
            <a:off x="1103827" y="6065506"/>
            <a:ext cx="8230674" cy="1815855"/>
            <a:chOff x="2665927" y="2176530"/>
            <a:chExt cx="8087932" cy="1688908"/>
          </a:xfrm>
        </p:grpSpPr>
        <p:pic>
          <p:nvPicPr>
            <p:cNvPr id="55" name="図 54"/>
            <p:cNvPicPr>
              <a:picLocks noChangeAspect="1"/>
            </p:cNvPicPr>
            <p:nvPr/>
          </p:nvPicPr>
          <p:blipFill>
            <a:blip r:embed="rId3"/>
            <a:stretch>
              <a:fillRect/>
            </a:stretch>
          </p:blipFill>
          <p:spPr>
            <a:xfrm>
              <a:off x="2665927" y="2229037"/>
              <a:ext cx="8087932" cy="1382738"/>
            </a:xfrm>
            <a:prstGeom prst="rect">
              <a:avLst/>
            </a:prstGeom>
          </p:spPr>
        </p:pic>
        <p:pic>
          <p:nvPicPr>
            <p:cNvPr id="56" name="図 55"/>
            <p:cNvPicPr>
              <a:picLocks noChangeAspect="1"/>
            </p:cNvPicPr>
            <p:nvPr/>
          </p:nvPicPr>
          <p:blipFill>
            <a:blip r:embed="rId4"/>
            <a:stretch>
              <a:fillRect/>
            </a:stretch>
          </p:blipFill>
          <p:spPr>
            <a:xfrm>
              <a:off x="8886616" y="2229036"/>
              <a:ext cx="862691" cy="671342"/>
            </a:xfrm>
            <a:prstGeom prst="rect">
              <a:avLst/>
            </a:prstGeom>
          </p:spPr>
        </p:pic>
        <p:pic>
          <p:nvPicPr>
            <p:cNvPr id="57" name="図 56"/>
            <p:cNvPicPr>
              <a:picLocks noChangeAspect="1"/>
            </p:cNvPicPr>
            <p:nvPr/>
          </p:nvPicPr>
          <p:blipFill>
            <a:blip r:embed="rId5"/>
            <a:stretch>
              <a:fillRect/>
            </a:stretch>
          </p:blipFill>
          <p:spPr>
            <a:xfrm>
              <a:off x="3975263" y="2176530"/>
              <a:ext cx="817251" cy="541224"/>
            </a:xfrm>
            <a:prstGeom prst="rect">
              <a:avLst/>
            </a:prstGeom>
          </p:spPr>
        </p:pic>
        <p:pic>
          <p:nvPicPr>
            <p:cNvPr id="58" name="図 57"/>
            <p:cNvPicPr>
              <a:picLocks noChangeAspect="1"/>
            </p:cNvPicPr>
            <p:nvPr/>
          </p:nvPicPr>
          <p:blipFill>
            <a:blip r:embed="rId6"/>
            <a:stretch>
              <a:fillRect/>
            </a:stretch>
          </p:blipFill>
          <p:spPr>
            <a:xfrm>
              <a:off x="3045893" y="3101261"/>
              <a:ext cx="929370" cy="712356"/>
            </a:xfrm>
            <a:prstGeom prst="rect">
              <a:avLst/>
            </a:prstGeom>
          </p:spPr>
        </p:pic>
        <p:pic>
          <p:nvPicPr>
            <p:cNvPr id="59" name="図 58"/>
            <p:cNvPicPr>
              <a:picLocks noChangeAspect="1"/>
            </p:cNvPicPr>
            <p:nvPr/>
          </p:nvPicPr>
          <p:blipFill>
            <a:blip r:embed="rId7"/>
            <a:stretch>
              <a:fillRect/>
            </a:stretch>
          </p:blipFill>
          <p:spPr>
            <a:xfrm>
              <a:off x="8926403" y="3212325"/>
              <a:ext cx="822904" cy="598195"/>
            </a:xfrm>
            <a:prstGeom prst="rect">
              <a:avLst/>
            </a:prstGeom>
          </p:spPr>
        </p:pic>
        <p:pic>
          <p:nvPicPr>
            <p:cNvPr id="60" name="図 59"/>
            <p:cNvPicPr>
              <a:picLocks noChangeAspect="1"/>
            </p:cNvPicPr>
            <p:nvPr/>
          </p:nvPicPr>
          <p:blipFill>
            <a:blip r:embed="rId8"/>
            <a:stretch>
              <a:fillRect/>
            </a:stretch>
          </p:blipFill>
          <p:spPr>
            <a:xfrm>
              <a:off x="6295859" y="2484779"/>
              <a:ext cx="1174205" cy="684446"/>
            </a:xfrm>
            <a:prstGeom prst="rect">
              <a:avLst/>
            </a:prstGeom>
          </p:spPr>
        </p:pic>
        <p:pic>
          <p:nvPicPr>
            <p:cNvPr id="61" name="図 60"/>
            <p:cNvPicPr>
              <a:picLocks noChangeAspect="1"/>
            </p:cNvPicPr>
            <p:nvPr/>
          </p:nvPicPr>
          <p:blipFill>
            <a:blip r:embed="rId9"/>
            <a:stretch>
              <a:fillRect/>
            </a:stretch>
          </p:blipFill>
          <p:spPr>
            <a:xfrm>
              <a:off x="6044690" y="3169225"/>
              <a:ext cx="932694" cy="696213"/>
            </a:xfrm>
            <a:prstGeom prst="rect">
              <a:avLst/>
            </a:prstGeom>
          </p:spPr>
        </p:pic>
        <p:sp>
          <p:nvSpPr>
            <p:cNvPr id="62" name="楕円 61"/>
            <p:cNvSpPr/>
            <p:nvPr/>
          </p:nvSpPr>
          <p:spPr>
            <a:xfrm>
              <a:off x="3827599" y="2807467"/>
              <a:ext cx="1842053" cy="405816"/>
            </a:xfrm>
            <a:prstGeom prst="ellipse">
              <a:avLst/>
            </a:prstGeom>
            <a:ln>
              <a:solidFill>
                <a:schemeClr val="accent6"/>
              </a:solidFill>
            </a:ln>
          </p:spPr>
          <p:style>
            <a:lnRef idx="2">
              <a:schemeClr val="accent6"/>
            </a:lnRef>
            <a:fillRef idx="1">
              <a:schemeClr val="lt1"/>
            </a:fillRef>
            <a:effectRef idx="0">
              <a:schemeClr val="accent6"/>
            </a:effectRef>
            <a:fontRef idx="minor">
              <a:schemeClr val="dk1"/>
            </a:fontRef>
          </p:style>
          <p:txBody>
            <a:bodyPr lIns="18000" tIns="36000" rIns="18000" bIns="36000" rtlCol="0" anchor="ctr"/>
            <a:lstStyle/>
            <a:p>
              <a:pPr algn="ctr"/>
              <a:r>
                <a:rPr lang="ja-JP" altLang="en-US" sz="800" dirty="0"/>
                <a:t>保健所　ネットワーク会議　</a:t>
              </a:r>
              <a:endParaRPr lang="en-US" altLang="ja-JP" sz="800" dirty="0" smtClean="0"/>
            </a:p>
            <a:p>
              <a:pPr algn="ctr"/>
              <a:r>
                <a:rPr lang="ja-JP" altLang="en-US" sz="800" dirty="0"/>
                <a:t>（</a:t>
              </a:r>
              <a:r>
                <a:rPr lang="ja-JP" altLang="en-US" sz="800" dirty="0" smtClean="0"/>
                <a:t>小児</a:t>
              </a:r>
              <a:r>
                <a:rPr lang="ja-JP" altLang="en-US" sz="800" dirty="0"/>
                <a:t>在宅医療支援</a:t>
              </a:r>
              <a:r>
                <a:rPr lang="ja-JP" altLang="en-US" sz="800" dirty="0" smtClean="0"/>
                <a:t>・難病</a:t>
              </a:r>
              <a:r>
                <a:rPr lang="ja-JP" altLang="en-US" sz="800" dirty="0"/>
                <a:t>患者地域</a:t>
              </a:r>
              <a:r>
                <a:rPr lang="ja-JP" altLang="en-US" sz="800" dirty="0" smtClean="0"/>
                <a:t>支援）</a:t>
              </a:r>
              <a:endParaRPr kumimoji="1" lang="ja-JP" altLang="en-US" sz="800" dirty="0"/>
            </a:p>
          </p:txBody>
        </p:sp>
        <p:sp>
          <p:nvSpPr>
            <p:cNvPr id="63" name="楕円 62"/>
            <p:cNvSpPr/>
            <p:nvPr/>
          </p:nvSpPr>
          <p:spPr>
            <a:xfrm>
              <a:off x="7714851" y="2851785"/>
              <a:ext cx="1408249" cy="363944"/>
            </a:xfrm>
            <a:prstGeom prst="ellipse">
              <a:avLst/>
            </a:prstGeom>
            <a:solidFill>
              <a:srgbClr val="92D050"/>
            </a:solidFill>
            <a:ln>
              <a:noFill/>
            </a:ln>
          </p:spPr>
          <p:style>
            <a:lnRef idx="2">
              <a:schemeClr val="accent6"/>
            </a:lnRef>
            <a:fillRef idx="1">
              <a:schemeClr val="lt1"/>
            </a:fillRef>
            <a:effectRef idx="0">
              <a:schemeClr val="accent6"/>
            </a:effectRef>
            <a:fontRef idx="minor">
              <a:schemeClr val="dk1"/>
            </a:fontRef>
          </p:style>
          <p:txBody>
            <a:bodyPr lIns="36000" tIns="36000" rIns="36000" bIns="36000" rtlCol="0" anchor="ctr"/>
            <a:lstStyle/>
            <a:p>
              <a:pPr algn="ctr"/>
              <a:r>
                <a:rPr lang="ja-JP" altLang="en-US" sz="1000" dirty="0" smtClean="0"/>
                <a:t>市町村協議の場</a:t>
              </a:r>
              <a:endParaRPr lang="zh-TW" altLang="en-US" sz="1000" dirty="0"/>
            </a:p>
          </p:txBody>
        </p:sp>
      </p:grpSp>
      <p:sp>
        <p:nvSpPr>
          <p:cNvPr id="4" name="角丸四角形 3"/>
          <p:cNvSpPr/>
          <p:nvPr/>
        </p:nvSpPr>
        <p:spPr>
          <a:xfrm>
            <a:off x="628153" y="307969"/>
            <a:ext cx="11849597" cy="471360"/>
          </a:xfrm>
          <a:prstGeom prst="round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r>
              <a:rPr lang="ja-JP" altLang="en-US" sz="2275" dirty="0">
                <a:latin typeface="BIZ UDPゴシック" panose="020B0400000000000000" pitchFamily="50" charset="-128"/>
                <a:ea typeface="BIZ UDPゴシック" panose="020B0400000000000000" pitchFamily="50" charset="-128"/>
              </a:rPr>
              <a:t>大阪府における医療的</a:t>
            </a:r>
            <a:r>
              <a:rPr lang="ja-JP" altLang="en-US" sz="2275" dirty="0" smtClean="0">
                <a:latin typeface="BIZ UDPゴシック" panose="020B0400000000000000" pitchFamily="50" charset="-128"/>
                <a:ea typeface="BIZ UDPゴシック" panose="020B0400000000000000" pitchFamily="50" charset="-128"/>
              </a:rPr>
              <a:t>ケア児者等の</a:t>
            </a:r>
            <a:r>
              <a:rPr lang="ja-JP" altLang="en-US" sz="2275" dirty="0">
                <a:latin typeface="BIZ UDPゴシック" panose="020B0400000000000000" pitchFamily="50" charset="-128"/>
                <a:ea typeface="BIZ UDPゴシック" panose="020B0400000000000000" pitchFamily="50" charset="-128"/>
              </a:rPr>
              <a:t>支援体制の</a:t>
            </a:r>
            <a:r>
              <a:rPr lang="ja-JP" altLang="en-US" sz="2275" dirty="0" smtClean="0">
                <a:latin typeface="BIZ UDPゴシック" panose="020B0400000000000000" pitchFamily="50" charset="-128"/>
                <a:ea typeface="BIZ UDPゴシック" panose="020B0400000000000000" pitchFamily="50" charset="-128"/>
              </a:rPr>
              <a:t>整備</a:t>
            </a:r>
            <a:endParaRPr lang="ja-JP" altLang="en-US" sz="2275" dirty="0">
              <a:latin typeface="BIZ UDPゴシック" panose="020B0400000000000000" pitchFamily="50" charset="-128"/>
              <a:ea typeface="BIZ UDPゴシック" panose="020B0400000000000000" pitchFamily="50" charset="-128"/>
            </a:endParaRPr>
          </a:p>
        </p:txBody>
      </p:sp>
      <p:sp>
        <p:nvSpPr>
          <p:cNvPr id="5" name="角丸四角形 4"/>
          <p:cNvSpPr/>
          <p:nvPr/>
        </p:nvSpPr>
        <p:spPr>
          <a:xfrm>
            <a:off x="628152" y="855211"/>
            <a:ext cx="11849597" cy="1411009"/>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r>
              <a:rPr lang="ja-JP" altLang="en-US" sz="1138" dirty="0">
                <a:solidFill>
                  <a:schemeClr val="tx1"/>
                </a:solidFill>
              </a:rPr>
              <a:t>○ 医療技術の進歩等を背景として、</a:t>
            </a:r>
            <a:r>
              <a:rPr lang="en-US" altLang="ja-JP" sz="1138" dirty="0">
                <a:solidFill>
                  <a:schemeClr val="tx1"/>
                </a:solidFill>
              </a:rPr>
              <a:t>NICU</a:t>
            </a:r>
            <a:r>
              <a:rPr lang="ja-JP" altLang="en-US" sz="1138" dirty="0">
                <a:solidFill>
                  <a:schemeClr val="tx1"/>
                </a:solidFill>
              </a:rPr>
              <a:t>等に長期間入院した後、引き続き人工呼吸器や胃</a:t>
            </a:r>
            <a:r>
              <a:rPr lang="ja-JP" altLang="en-US" sz="1138" dirty="0" err="1">
                <a:solidFill>
                  <a:schemeClr val="tx1"/>
                </a:solidFill>
              </a:rPr>
              <a:t>ろう</a:t>
            </a:r>
            <a:r>
              <a:rPr lang="ja-JP" altLang="en-US" sz="1138" dirty="0">
                <a:solidFill>
                  <a:schemeClr val="tx1"/>
                </a:solidFill>
              </a:rPr>
              <a:t>等を使用し、たんの吸引や経管栄養などの医療的ケアが必要な障害児（医療的</a:t>
            </a:r>
            <a:r>
              <a:rPr lang="ja-JP" altLang="en-US" sz="1138" dirty="0" smtClean="0">
                <a:solidFill>
                  <a:schemeClr val="tx1"/>
                </a:solidFill>
              </a:rPr>
              <a:t>ケア</a:t>
            </a:r>
            <a:endParaRPr lang="en-US" altLang="ja-JP" sz="1138" dirty="0" smtClean="0">
              <a:solidFill>
                <a:schemeClr val="tx1"/>
              </a:solidFill>
            </a:endParaRPr>
          </a:p>
          <a:p>
            <a:r>
              <a:rPr lang="ja-JP" altLang="en-US" sz="1138" dirty="0">
                <a:solidFill>
                  <a:schemeClr val="tx1"/>
                </a:solidFill>
              </a:rPr>
              <a:t>　</a:t>
            </a:r>
            <a:r>
              <a:rPr lang="ja-JP" altLang="en-US" sz="1138" dirty="0" smtClean="0">
                <a:solidFill>
                  <a:schemeClr val="tx1"/>
                </a:solidFill>
              </a:rPr>
              <a:t>児</a:t>
            </a:r>
            <a:r>
              <a:rPr lang="ja-JP" altLang="en-US" sz="1138" dirty="0">
                <a:solidFill>
                  <a:schemeClr val="tx1"/>
                </a:solidFill>
              </a:rPr>
              <a:t>）が増加。</a:t>
            </a:r>
          </a:p>
          <a:p>
            <a:r>
              <a:rPr lang="ja-JP" altLang="en-US" sz="1138" dirty="0">
                <a:solidFill>
                  <a:schemeClr val="tx1"/>
                </a:solidFill>
              </a:rPr>
              <a:t>○ 平成</a:t>
            </a:r>
            <a:r>
              <a:rPr lang="en-US" altLang="ja-JP" sz="1138" dirty="0">
                <a:solidFill>
                  <a:schemeClr val="tx1"/>
                </a:solidFill>
              </a:rPr>
              <a:t>28</a:t>
            </a:r>
            <a:r>
              <a:rPr lang="ja-JP" altLang="en-US" sz="1138" dirty="0">
                <a:solidFill>
                  <a:schemeClr val="tx1"/>
                </a:solidFill>
              </a:rPr>
              <a:t>年</a:t>
            </a:r>
            <a:r>
              <a:rPr lang="en-US" altLang="ja-JP" sz="1138" dirty="0">
                <a:solidFill>
                  <a:schemeClr val="tx1"/>
                </a:solidFill>
              </a:rPr>
              <a:t>5</a:t>
            </a:r>
            <a:r>
              <a:rPr lang="ja-JP" altLang="en-US" sz="1138" dirty="0">
                <a:solidFill>
                  <a:schemeClr val="tx1"/>
                </a:solidFill>
              </a:rPr>
              <a:t>月</a:t>
            </a:r>
            <a:r>
              <a:rPr lang="en-US" altLang="ja-JP" sz="1138" dirty="0">
                <a:solidFill>
                  <a:schemeClr val="tx1"/>
                </a:solidFill>
              </a:rPr>
              <a:t>25</a:t>
            </a:r>
            <a:r>
              <a:rPr lang="ja-JP" altLang="en-US" sz="1138" dirty="0">
                <a:solidFill>
                  <a:schemeClr val="tx1"/>
                </a:solidFill>
              </a:rPr>
              <a:t>日成立・同年</a:t>
            </a:r>
            <a:r>
              <a:rPr lang="en-US" altLang="ja-JP" sz="1138" dirty="0">
                <a:solidFill>
                  <a:schemeClr val="tx1"/>
                </a:solidFill>
              </a:rPr>
              <a:t>6</a:t>
            </a:r>
            <a:r>
              <a:rPr lang="ja-JP" altLang="en-US" sz="1138" dirty="0">
                <a:solidFill>
                  <a:schemeClr val="tx1"/>
                </a:solidFill>
              </a:rPr>
              <a:t>月</a:t>
            </a:r>
            <a:r>
              <a:rPr lang="en-US" altLang="ja-JP" sz="1138" dirty="0">
                <a:solidFill>
                  <a:schemeClr val="tx1"/>
                </a:solidFill>
              </a:rPr>
              <a:t>3</a:t>
            </a:r>
            <a:r>
              <a:rPr lang="ja-JP" altLang="en-US" sz="1138" dirty="0">
                <a:solidFill>
                  <a:schemeClr val="tx1"/>
                </a:solidFill>
              </a:rPr>
              <a:t>日公布の「障害者の日常生活及び社会生活を総合的に支援するための法律及び児童福祉法の一部を改正する法律」において、地方公共団体に</a:t>
            </a:r>
            <a:r>
              <a:rPr lang="ja-JP" altLang="en-US" sz="1138" dirty="0" smtClean="0">
                <a:solidFill>
                  <a:schemeClr val="tx1"/>
                </a:solidFill>
              </a:rPr>
              <a:t>対</a:t>
            </a:r>
            <a:endParaRPr lang="en-US" altLang="ja-JP" sz="1138" dirty="0" smtClean="0">
              <a:solidFill>
                <a:schemeClr val="tx1"/>
              </a:solidFill>
            </a:endParaRPr>
          </a:p>
          <a:p>
            <a:r>
              <a:rPr lang="ja-JP" altLang="en-US" sz="1138" dirty="0">
                <a:solidFill>
                  <a:schemeClr val="tx1"/>
                </a:solidFill>
              </a:rPr>
              <a:t>　</a:t>
            </a:r>
            <a:r>
              <a:rPr lang="ja-JP" altLang="en-US" sz="1138" dirty="0" smtClean="0">
                <a:solidFill>
                  <a:schemeClr val="tx1"/>
                </a:solidFill>
              </a:rPr>
              <a:t>し</a:t>
            </a:r>
            <a:r>
              <a:rPr lang="ja-JP" altLang="en-US" sz="1138" dirty="0">
                <a:solidFill>
                  <a:schemeClr val="tx1"/>
                </a:solidFill>
              </a:rPr>
              <a:t>、医療的ケア児が必要な支援を円滑に受けることができるよう、保健、医療、福祉等の各関連分野の支援を行う機関との連絡調整を行うための体制整備に関する努力義務が</a:t>
            </a:r>
            <a:r>
              <a:rPr lang="ja-JP" altLang="en-US" sz="1138" dirty="0" smtClean="0">
                <a:solidFill>
                  <a:schemeClr val="tx1"/>
                </a:solidFill>
              </a:rPr>
              <a:t>規</a:t>
            </a:r>
            <a:endParaRPr lang="en-US" altLang="ja-JP" sz="1138" dirty="0" smtClean="0">
              <a:solidFill>
                <a:schemeClr val="tx1"/>
              </a:solidFill>
            </a:endParaRPr>
          </a:p>
          <a:p>
            <a:r>
              <a:rPr lang="ja-JP" altLang="en-US" sz="1138" dirty="0">
                <a:solidFill>
                  <a:schemeClr val="tx1"/>
                </a:solidFill>
              </a:rPr>
              <a:t>　</a:t>
            </a:r>
            <a:r>
              <a:rPr lang="ja-JP" altLang="en-US" sz="1138" dirty="0" err="1" smtClean="0">
                <a:solidFill>
                  <a:schemeClr val="tx1"/>
                </a:solidFill>
              </a:rPr>
              <a:t>定</a:t>
            </a:r>
            <a:r>
              <a:rPr lang="ja-JP" altLang="en-US" sz="1138" dirty="0" err="1">
                <a:solidFill>
                  <a:schemeClr val="tx1"/>
                </a:solidFill>
              </a:rPr>
              <a:t>された</a:t>
            </a:r>
            <a:r>
              <a:rPr lang="ja-JP" altLang="en-US" sz="1138" dirty="0">
                <a:solidFill>
                  <a:schemeClr val="tx1"/>
                </a:solidFill>
              </a:rPr>
              <a:t>（児童福祉法第５６条の６第２項）（本規定は公布日施行）</a:t>
            </a:r>
          </a:p>
          <a:p>
            <a:r>
              <a:rPr lang="ja-JP" altLang="en-US" sz="1138" dirty="0">
                <a:solidFill>
                  <a:schemeClr val="tx1"/>
                </a:solidFill>
              </a:rPr>
              <a:t>○ 国から「医療的ケア児の支援に関する保健、医療、福祉、教育等の連携の一層の推進について」（平成２８年６月３日関係府省部局長連名通知）が地方公共団体等に発出され</a:t>
            </a:r>
            <a:r>
              <a:rPr lang="ja-JP" altLang="en-US" sz="1138" dirty="0" smtClean="0">
                <a:solidFill>
                  <a:schemeClr val="tx1"/>
                </a:solidFill>
              </a:rPr>
              <a:t>、</a:t>
            </a:r>
            <a:endParaRPr lang="en-US" altLang="ja-JP" sz="1138" dirty="0" smtClean="0">
              <a:solidFill>
                <a:schemeClr val="tx1"/>
              </a:solidFill>
            </a:endParaRPr>
          </a:p>
          <a:p>
            <a:r>
              <a:rPr lang="ja-JP" altLang="en-US" sz="1138" dirty="0">
                <a:solidFill>
                  <a:schemeClr val="tx1"/>
                </a:solidFill>
              </a:rPr>
              <a:t>　</a:t>
            </a:r>
            <a:r>
              <a:rPr lang="ja-JP" altLang="en-US" sz="1138" dirty="0" smtClean="0">
                <a:solidFill>
                  <a:schemeClr val="tx1"/>
                </a:solidFill>
              </a:rPr>
              <a:t>連携</a:t>
            </a:r>
            <a:r>
              <a:rPr lang="ja-JP" altLang="en-US" sz="1138" dirty="0">
                <a:solidFill>
                  <a:schemeClr val="tx1"/>
                </a:solidFill>
              </a:rPr>
              <a:t>体制の構築を推進することになっている</a:t>
            </a:r>
            <a:r>
              <a:rPr lang="ja-JP" altLang="en-US" sz="1138" dirty="0" smtClean="0">
                <a:solidFill>
                  <a:schemeClr val="tx1"/>
                </a:solidFill>
              </a:rPr>
              <a:t>。大阪府においては、府、保健所圏域、市町村に各関係機関が集まる協議の場を設置し、関係機関が連携して支援を行う。</a:t>
            </a:r>
            <a:endParaRPr lang="ja-JP" altLang="en-US" sz="1138" dirty="0">
              <a:solidFill>
                <a:schemeClr val="tx1"/>
              </a:solidFill>
            </a:endParaRPr>
          </a:p>
        </p:txBody>
      </p:sp>
      <p:sp>
        <p:nvSpPr>
          <p:cNvPr id="8" name="右矢印 7"/>
          <p:cNvSpPr/>
          <p:nvPr/>
        </p:nvSpPr>
        <p:spPr>
          <a:xfrm rot="5400000">
            <a:off x="5840141" y="2024817"/>
            <a:ext cx="416213" cy="321963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ja-JP" altLang="en-US" sz="1463"/>
          </a:p>
        </p:txBody>
      </p:sp>
      <p:sp>
        <p:nvSpPr>
          <p:cNvPr id="10" name="正方形/長方形 9"/>
          <p:cNvSpPr/>
          <p:nvPr/>
        </p:nvSpPr>
        <p:spPr>
          <a:xfrm>
            <a:off x="493394" y="4173836"/>
            <a:ext cx="5988779" cy="1711304"/>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t" anchorCtr="0" forceAA="0" compatLnSpc="1">
            <a:prstTxWarp prst="textNoShape">
              <a:avLst/>
            </a:prstTxWarp>
            <a:noAutofit/>
          </a:bodyPr>
          <a:lstStyle/>
          <a:p>
            <a:endParaRPr lang="en-US" altLang="ja-JP" sz="1463" dirty="0" smtClean="0">
              <a:solidFill>
                <a:schemeClr val="tx1"/>
              </a:solidFill>
              <a:latin typeface="BIZ UDPゴシック" panose="020B0400000000000000" pitchFamily="50" charset="-128"/>
              <a:ea typeface="BIZ UDPゴシック" panose="020B0400000000000000" pitchFamily="50" charset="-128"/>
            </a:endParaRPr>
          </a:p>
          <a:p>
            <a:r>
              <a:rPr lang="ja-JP" altLang="en-US" sz="1463" dirty="0" smtClean="0">
                <a:solidFill>
                  <a:schemeClr val="tx1"/>
                </a:solidFill>
                <a:latin typeface="BIZ UDPゴシック" panose="020B0400000000000000" pitchFamily="50" charset="-128"/>
                <a:ea typeface="BIZ UDPゴシック" panose="020B0400000000000000" pitchFamily="50" charset="-128"/>
              </a:rPr>
              <a:t>〇訪問</a:t>
            </a:r>
            <a:r>
              <a:rPr lang="ja-JP" altLang="en-US" sz="1463" dirty="0">
                <a:solidFill>
                  <a:schemeClr val="tx1"/>
                </a:solidFill>
                <a:latin typeface="BIZ UDPゴシック" panose="020B0400000000000000" pitchFamily="50" charset="-128"/>
                <a:ea typeface="BIZ UDPゴシック" panose="020B0400000000000000" pitchFamily="50" charset="-128"/>
              </a:rPr>
              <a:t>診療・訪問歯科診療・訪問看護等、在宅医療サービス</a:t>
            </a:r>
            <a:r>
              <a:rPr lang="ja-JP" altLang="en-US" sz="1463" dirty="0" smtClean="0">
                <a:solidFill>
                  <a:schemeClr val="tx1"/>
                </a:solidFill>
                <a:latin typeface="BIZ UDPゴシック" panose="020B0400000000000000" pitchFamily="50" charset="-128"/>
                <a:ea typeface="BIZ UDPゴシック" panose="020B0400000000000000" pitchFamily="50" charset="-128"/>
              </a:rPr>
              <a:t>の基盤整備</a:t>
            </a:r>
            <a:endParaRPr lang="ja-JP" altLang="en-US" sz="1463" dirty="0">
              <a:solidFill>
                <a:schemeClr val="tx1"/>
              </a:solidFill>
              <a:latin typeface="BIZ UDPゴシック" panose="020B0400000000000000" pitchFamily="50" charset="-128"/>
              <a:ea typeface="BIZ UDPゴシック" panose="020B0400000000000000" pitchFamily="50" charset="-128"/>
            </a:endParaRPr>
          </a:p>
          <a:p>
            <a:r>
              <a:rPr lang="ja-JP" altLang="en-US" sz="1463" dirty="0">
                <a:solidFill>
                  <a:schemeClr val="tx1"/>
                </a:solidFill>
                <a:latin typeface="BIZ UDPゴシック" panose="020B0400000000000000" pitchFamily="50" charset="-128"/>
                <a:ea typeface="BIZ UDPゴシック" panose="020B0400000000000000" pitchFamily="50" charset="-128"/>
              </a:rPr>
              <a:t>〇在宅医療に関わる医師・歯科医師・薬剤師・看護師育成の</a:t>
            </a:r>
            <a:r>
              <a:rPr lang="ja-JP" altLang="en-US" sz="1463" dirty="0" smtClean="0">
                <a:solidFill>
                  <a:schemeClr val="tx1"/>
                </a:solidFill>
                <a:latin typeface="BIZ UDPゴシック" panose="020B0400000000000000" pitchFamily="50" charset="-128"/>
                <a:ea typeface="BIZ UDPゴシック" panose="020B0400000000000000" pitchFamily="50" charset="-128"/>
              </a:rPr>
              <a:t>ため</a:t>
            </a:r>
            <a:r>
              <a:rPr lang="ja-JP" altLang="en-US" sz="1463" dirty="0">
                <a:solidFill>
                  <a:schemeClr val="tx1"/>
                </a:solidFill>
                <a:latin typeface="BIZ UDPゴシック" panose="020B0400000000000000" pitchFamily="50" charset="-128"/>
                <a:ea typeface="BIZ UDPゴシック" panose="020B0400000000000000" pitchFamily="50" charset="-128"/>
              </a:rPr>
              <a:t>の研修会の</a:t>
            </a:r>
            <a:r>
              <a:rPr lang="ja-JP" altLang="en-US" sz="1463" dirty="0" smtClean="0">
                <a:solidFill>
                  <a:schemeClr val="tx1"/>
                </a:solidFill>
                <a:latin typeface="BIZ UDPゴシック" panose="020B0400000000000000" pitchFamily="50" charset="-128"/>
                <a:ea typeface="BIZ UDPゴシック" panose="020B0400000000000000" pitchFamily="50" charset="-128"/>
              </a:rPr>
              <a:t>実施</a:t>
            </a:r>
            <a:endParaRPr lang="en-US" altLang="ja-JP" sz="1463" dirty="0" smtClean="0">
              <a:solidFill>
                <a:schemeClr val="tx1"/>
              </a:solidFill>
              <a:latin typeface="BIZ UDPゴシック" panose="020B0400000000000000" pitchFamily="50" charset="-128"/>
              <a:ea typeface="BIZ UDPゴシック" panose="020B0400000000000000" pitchFamily="50" charset="-128"/>
            </a:endParaRPr>
          </a:p>
          <a:p>
            <a:r>
              <a:rPr lang="ja-JP" altLang="en-US" sz="1463" dirty="0">
                <a:solidFill>
                  <a:schemeClr val="tx1"/>
                </a:solidFill>
                <a:latin typeface="BIZ UDPゴシック" panose="020B0400000000000000" pitchFamily="50" charset="-128"/>
                <a:ea typeface="BIZ UDPゴシック" panose="020B0400000000000000" pitchFamily="50" charset="-128"/>
              </a:rPr>
              <a:t>〇移行期医療の概念を</a:t>
            </a:r>
            <a:r>
              <a:rPr lang="ja-JP" altLang="en-US" sz="1463" dirty="0" smtClean="0">
                <a:solidFill>
                  <a:schemeClr val="tx1"/>
                </a:solidFill>
                <a:latin typeface="BIZ UDPゴシック" panose="020B0400000000000000" pitchFamily="50" charset="-128"/>
                <a:ea typeface="BIZ UDPゴシック" panose="020B0400000000000000" pitchFamily="50" charset="-128"/>
              </a:rPr>
              <a:t>取り入れた日常的</a:t>
            </a:r>
            <a:r>
              <a:rPr lang="ja-JP" altLang="en-US" sz="1463" dirty="0">
                <a:solidFill>
                  <a:schemeClr val="tx1"/>
                </a:solidFill>
                <a:latin typeface="BIZ UDPゴシック" panose="020B0400000000000000" pitchFamily="50" charset="-128"/>
                <a:ea typeface="BIZ UDPゴシック" panose="020B0400000000000000" pitchFamily="50" charset="-128"/>
              </a:rPr>
              <a:t>な診療体制の構築</a:t>
            </a:r>
          </a:p>
          <a:p>
            <a:r>
              <a:rPr lang="ja-JP" altLang="en-US" sz="1463" dirty="0" smtClean="0">
                <a:solidFill>
                  <a:schemeClr val="tx1"/>
                </a:solidFill>
                <a:latin typeface="BIZ UDPゴシック" panose="020B0400000000000000" pitchFamily="50" charset="-128"/>
                <a:ea typeface="BIZ UDPゴシック" panose="020B0400000000000000" pitchFamily="50" charset="-128"/>
              </a:rPr>
              <a:t>○</a:t>
            </a:r>
            <a:r>
              <a:rPr lang="ja-JP" altLang="en-US" sz="1463" dirty="0">
                <a:solidFill>
                  <a:schemeClr val="tx1"/>
                </a:solidFill>
                <a:latin typeface="BIZ UDPゴシック" panose="020B0400000000000000" pitchFamily="50" charset="-128"/>
                <a:ea typeface="BIZ UDPゴシック" panose="020B0400000000000000" pitchFamily="50" charset="-128"/>
              </a:rPr>
              <a:t>難病対策事業の整備（医療提供・療養生活支援体制、人材育成等）</a:t>
            </a:r>
          </a:p>
        </p:txBody>
      </p:sp>
      <p:sp>
        <p:nvSpPr>
          <p:cNvPr id="12" name="正方形/長方形 11"/>
          <p:cNvSpPr/>
          <p:nvPr/>
        </p:nvSpPr>
        <p:spPr>
          <a:xfrm>
            <a:off x="628152" y="7945666"/>
            <a:ext cx="3749498" cy="1426934"/>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t" anchorCtr="0" forceAA="0" compatLnSpc="1">
            <a:prstTxWarp prst="textNoShape">
              <a:avLst/>
            </a:prstTxWarp>
            <a:noAutofit/>
          </a:bodyPr>
          <a:lstStyle/>
          <a:p>
            <a:endParaRPr lang="en-US" altLang="ja-JP" sz="1463" dirty="0" smtClean="0">
              <a:solidFill>
                <a:schemeClr val="tx1"/>
              </a:solidFill>
              <a:latin typeface="BIZ UDPゴシック" panose="020B0400000000000000" pitchFamily="50" charset="-128"/>
              <a:ea typeface="BIZ UDPゴシック" panose="020B0400000000000000" pitchFamily="50" charset="-128"/>
            </a:endParaRPr>
          </a:p>
          <a:p>
            <a:r>
              <a:rPr lang="ja-JP" altLang="en-US" sz="1463" dirty="0" smtClean="0">
                <a:solidFill>
                  <a:schemeClr val="tx1"/>
                </a:solidFill>
                <a:latin typeface="BIZ UDPゴシック" panose="020B0400000000000000" pitchFamily="50" charset="-128"/>
                <a:ea typeface="BIZ UDPゴシック" panose="020B0400000000000000" pitchFamily="50" charset="-128"/>
              </a:rPr>
              <a:t>○</a:t>
            </a:r>
            <a:r>
              <a:rPr lang="ja-JP" altLang="en-US" sz="1463" dirty="0">
                <a:solidFill>
                  <a:schemeClr val="tx1"/>
                </a:solidFill>
                <a:latin typeface="BIZ UDPゴシック" panose="020B0400000000000000" pitchFamily="50" charset="-128"/>
                <a:ea typeface="BIZ UDPゴシック" panose="020B0400000000000000" pitchFamily="50" charset="-128"/>
              </a:rPr>
              <a:t>母子保健施策を通じて把握した医療的ケア児やその保護者等への情報提供</a:t>
            </a:r>
            <a:endParaRPr lang="en-US" altLang="ja-JP" sz="1463" dirty="0">
              <a:solidFill>
                <a:schemeClr val="tx1"/>
              </a:solidFill>
              <a:latin typeface="BIZ UDPゴシック" panose="020B0400000000000000" pitchFamily="50" charset="-128"/>
              <a:ea typeface="BIZ UDPゴシック" panose="020B0400000000000000" pitchFamily="50" charset="-128"/>
            </a:endParaRPr>
          </a:p>
          <a:p>
            <a:r>
              <a:rPr lang="ja-JP" altLang="en-US" sz="1463">
                <a:solidFill>
                  <a:schemeClr val="tx1"/>
                </a:solidFill>
                <a:latin typeface="BIZ UDPゴシック" panose="020B0400000000000000" pitchFamily="50" charset="-128"/>
                <a:ea typeface="BIZ UDPゴシック" panose="020B0400000000000000" pitchFamily="50" charset="-128"/>
              </a:rPr>
              <a:t>〇難病児者療養生活支援の実施（自立支援事業、訪問・面接・研修・交流会等）</a:t>
            </a:r>
            <a:endParaRPr lang="ja-JP" altLang="en-US" sz="1463" dirty="0">
              <a:solidFill>
                <a:schemeClr val="tx1"/>
              </a:solidFill>
              <a:latin typeface="BIZ UDPゴシック" panose="020B0400000000000000" pitchFamily="50" charset="-128"/>
              <a:ea typeface="BIZ UDPゴシック" panose="020B0400000000000000" pitchFamily="50" charset="-128"/>
            </a:endParaRPr>
          </a:p>
        </p:txBody>
      </p:sp>
      <p:sp>
        <p:nvSpPr>
          <p:cNvPr id="22" name="正方形/長方形 21"/>
          <p:cNvSpPr/>
          <p:nvPr/>
        </p:nvSpPr>
        <p:spPr>
          <a:xfrm>
            <a:off x="493394" y="4053827"/>
            <a:ext cx="5988779" cy="307811"/>
          </a:xfrm>
          <a:prstGeom prst="rect">
            <a:avLst/>
          </a:prstGeom>
          <a:solidFill>
            <a:srgbClr val="92D050"/>
          </a:solidFill>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500" dirty="0"/>
              <a:t>医療</a:t>
            </a:r>
            <a:r>
              <a:rPr kumimoji="1" lang="ja-JP" altLang="en-US" sz="1500" dirty="0" smtClean="0"/>
              <a:t>関係（医療機関</a:t>
            </a:r>
            <a:r>
              <a:rPr kumimoji="1" lang="ja-JP" altLang="en-US" sz="1500" smtClean="0"/>
              <a:t>、事業所など</a:t>
            </a:r>
            <a:r>
              <a:rPr kumimoji="1" lang="ja-JP" altLang="en-US" sz="1500" dirty="0" smtClean="0"/>
              <a:t>）</a:t>
            </a:r>
            <a:endParaRPr kumimoji="1" lang="ja-JP" altLang="en-US" sz="1500" dirty="0"/>
          </a:p>
        </p:txBody>
      </p:sp>
      <p:graphicFrame>
        <p:nvGraphicFramePr>
          <p:cNvPr id="44" name="表 43"/>
          <p:cNvGraphicFramePr>
            <a:graphicFrameLocks noGrp="1"/>
          </p:cNvGraphicFramePr>
          <p:nvPr>
            <p:extLst>
              <p:ext uri="{D42A27DB-BD31-4B8C-83A1-F6EECF244321}">
                <p14:modId xmlns:p14="http://schemas.microsoft.com/office/powerpoint/2010/main" val="811526672"/>
              </p:ext>
            </p:extLst>
          </p:nvPr>
        </p:nvGraphicFramePr>
        <p:xfrm>
          <a:off x="545740" y="2391282"/>
          <a:ext cx="7619581" cy="1078696"/>
        </p:xfrm>
        <a:graphic>
          <a:graphicData uri="http://schemas.openxmlformats.org/drawingml/2006/table">
            <a:tbl>
              <a:tblPr firstRow="1" bandRow="1">
                <a:tableStyleId>{5C22544A-7EE6-4342-B048-85BDC9FD1C3A}</a:tableStyleId>
              </a:tblPr>
              <a:tblGrid>
                <a:gridCol w="2539860">
                  <a:extLst>
                    <a:ext uri="{9D8B030D-6E8A-4147-A177-3AD203B41FA5}">
                      <a16:colId xmlns:a16="http://schemas.microsoft.com/office/drawing/2014/main" val="125219288"/>
                    </a:ext>
                  </a:extLst>
                </a:gridCol>
                <a:gridCol w="2834589">
                  <a:extLst>
                    <a:ext uri="{9D8B030D-6E8A-4147-A177-3AD203B41FA5}">
                      <a16:colId xmlns:a16="http://schemas.microsoft.com/office/drawing/2014/main" val="405715874"/>
                    </a:ext>
                  </a:extLst>
                </a:gridCol>
                <a:gridCol w="2245132">
                  <a:extLst>
                    <a:ext uri="{9D8B030D-6E8A-4147-A177-3AD203B41FA5}">
                      <a16:colId xmlns:a16="http://schemas.microsoft.com/office/drawing/2014/main" val="2218202881"/>
                    </a:ext>
                  </a:extLst>
                </a:gridCol>
              </a:tblGrid>
              <a:tr h="297096">
                <a:tc gridSpan="3">
                  <a:txBody>
                    <a:bodyPr/>
                    <a:lstStyle/>
                    <a:p>
                      <a:pPr algn="ctr"/>
                      <a:r>
                        <a:rPr kumimoji="1" lang="ja-JP" altLang="en-US" sz="1600" dirty="0" smtClean="0"/>
                        <a:t>大阪府医療依存度の高い重症心身障が</a:t>
                      </a:r>
                      <a:r>
                        <a:rPr kumimoji="1" lang="ja-JP" altLang="en-US" sz="1600" dirty="0" err="1" smtClean="0"/>
                        <a:t>い</a:t>
                      </a:r>
                      <a:r>
                        <a:rPr kumimoji="1" lang="ja-JP" altLang="en-US" sz="1600" dirty="0" smtClean="0"/>
                        <a:t>児者等支援庁内連絡会議</a:t>
                      </a:r>
                      <a:endParaRPr kumimoji="1" lang="ja-JP" altLang="en-US" sz="1600" dirty="0"/>
                    </a:p>
                  </a:txBody>
                  <a:tcPr anchor="ct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2353845638"/>
                  </a:ext>
                </a:extLst>
              </a:tr>
              <a:tr h="371708">
                <a:tc>
                  <a:txBody>
                    <a:bodyPr/>
                    <a:lstStyle/>
                    <a:p>
                      <a:pPr algn="ctr"/>
                      <a:r>
                        <a:rPr kumimoji="1" lang="ja-JP" altLang="en-US" sz="1600" dirty="0" smtClean="0"/>
                        <a:t>保健（健康医療部）</a:t>
                      </a:r>
                    </a:p>
                  </a:txBody>
                  <a:tcPr anchor="ctr"/>
                </a:tc>
                <a:tc>
                  <a:txBody>
                    <a:bodyPr/>
                    <a:lstStyle/>
                    <a:p>
                      <a:pPr algn="ctr"/>
                      <a:r>
                        <a:rPr kumimoji="1" lang="ja-JP" altLang="en-US" sz="1600" dirty="0" smtClean="0"/>
                        <a:t>医療（健康医療部）</a:t>
                      </a:r>
                    </a:p>
                  </a:txBody>
                  <a:tcPr anchor="ctr"/>
                </a:tc>
                <a:tc>
                  <a:txBody>
                    <a:bodyPr/>
                    <a:lstStyle/>
                    <a:p>
                      <a:pPr algn="ctr"/>
                      <a:r>
                        <a:rPr kumimoji="1" lang="ja-JP" altLang="en-US" sz="1600" dirty="0" err="1" smtClean="0"/>
                        <a:t>障がい</a:t>
                      </a:r>
                      <a:r>
                        <a:rPr kumimoji="1" lang="ja-JP" altLang="en-US" sz="1600" dirty="0" smtClean="0"/>
                        <a:t>福祉（福祉部）</a:t>
                      </a:r>
                      <a:endParaRPr kumimoji="1" lang="ja-JP" altLang="en-US" sz="1600" dirty="0"/>
                    </a:p>
                  </a:txBody>
                  <a:tcPr anchor="ctr"/>
                </a:tc>
                <a:extLst>
                  <a:ext uri="{0D108BD9-81ED-4DB2-BD59-A6C34878D82A}">
                    <a16:rowId xmlns:a16="http://schemas.microsoft.com/office/drawing/2014/main" val="709115949"/>
                  </a:ext>
                </a:extLst>
              </a:tr>
              <a:tr h="371708">
                <a:tc>
                  <a:txBody>
                    <a:bodyPr/>
                    <a:lstStyle/>
                    <a:p>
                      <a:pPr algn="ctr"/>
                      <a:r>
                        <a:rPr kumimoji="1" lang="ja-JP" altLang="en-US" sz="1600" dirty="0" smtClean="0"/>
                        <a:t>保育・子育て（福祉部）</a:t>
                      </a:r>
                      <a:endParaRPr kumimoji="1" lang="ja-JP" altLang="en-US" sz="1600" dirty="0"/>
                    </a:p>
                  </a:txBody>
                  <a:tcPr anchor="ctr"/>
                </a:tc>
                <a:tc>
                  <a:txBody>
                    <a:bodyPr/>
                    <a:lstStyle/>
                    <a:p>
                      <a:pPr algn="ctr"/>
                      <a:r>
                        <a:rPr kumimoji="1" lang="ja-JP" altLang="en-US" sz="1600" dirty="0" smtClean="0"/>
                        <a:t>教育（教育庁）</a:t>
                      </a:r>
                      <a:endParaRPr kumimoji="1" lang="ja-JP" altLang="en-US" sz="1600" dirty="0"/>
                    </a:p>
                  </a:txBody>
                  <a:tcPr anchor="ctr"/>
                </a:tc>
                <a:tc>
                  <a:txBody>
                    <a:bodyPr/>
                    <a:lstStyle/>
                    <a:p>
                      <a:pPr algn="ctr"/>
                      <a:r>
                        <a:rPr kumimoji="1" lang="ja-JP" altLang="en-US" sz="1600" dirty="0" smtClean="0"/>
                        <a:t>その他</a:t>
                      </a:r>
                      <a:endParaRPr kumimoji="1" lang="ja-JP" altLang="en-US" sz="1600" dirty="0"/>
                    </a:p>
                  </a:txBody>
                  <a:tcPr anchor="ctr"/>
                </a:tc>
                <a:extLst>
                  <a:ext uri="{0D108BD9-81ED-4DB2-BD59-A6C34878D82A}">
                    <a16:rowId xmlns:a16="http://schemas.microsoft.com/office/drawing/2014/main" val="1009733718"/>
                  </a:ext>
                </a:extLst>
              </a:tr>
            </a:tbl>
          </a:graphicData>
        </a:graphic>
      </p:graphicFrame>
      <p:sp>
        <p:nvSpPr>
          <p:cNvPr id="7" name="角丸四角形吹き出し 6"/>
          <p:cNvSpPr/>
          <p:nvPr/>
        </p:nvSpPr>
        <p:spPr>
          <a:xfrm>
            <a:off x="8401050" y="2408708"/>
            <a:ext cx="4076699" cy="1057969"/>
          </a:xfrm>
          <a:prstGeom prst="wedgeRoundRectCallout">
            <a:avLst>
              <a:gd name="adj1" fmla="val -61555"/>
              <a:gd name="adj2" fmla="val -13777"/>
              <a:gd name="adj3" fmla="val 16667"/>
            </a:avLst>
          </a:prstGeom>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r>
              <a:rPr lang="ja-JP" altLang="en-US" sz="1200" dirty="0" smtClean="0"/>
              <a:t>大阪府の関係課等の連携</a:t>
            </a:r>
            <a:endParaRPr lang="en-US" altLang="ja-JP" sz="1200" dirty="0" smtClean="0"/>
          </a:p>
          <a:p>
            <a:endParaRPr lang="en-US" altLang="ja-JP" sz="1200" dirty="0" smtClean="0"/>
          </a:p>
          <a:p>
            <a:r>
              <a:rPr lang="ja-JP" altLang="en-US" sz="1200" dirty="0" smtClean="0"/>
              <a:t>●</a:t>
            </a:r>
            <a:r>
              <a:rPr lang="ja-JP" altLang="en-US" sz="1200" dirty="0"/>
              <a:t>関係課等の連携体制の確保</a:t>
            </a:r>
            <a:endParaRPr lang="en-US" altLang="ja-JP" sz="1200" dirty="0"/>
          </a:p>
          <a:p>
            <a:r>
              <a:rPr lang="ja-JP" altLang="en-US" sz="1200" dirty="0"/>
              <a:t>●日頃から相談・連携できる関係性の構築</a:t>
            </a:r>
            <a:endParaRPr lang="en-US" altLang="ja-JP" sz="1200" dirty="0"/>
          </a:p>
          <a:p>
            <a:r>
              <a:rPr lang="ja-JP" altLang="en-US" sz="1200" dirty="0"/>
              <a:t>●先駆的に</a:t>
            </a:r>
            <a:r>
              <a:rPr lang="ja-JP" altLang="en-US" sz="1200" dirty="0" smtClean="0"/>
              <a:t>取り組む自治体</a:t>
            </a:r>
            <a:r>
              <a:rPr lang="ja-JP" altLang="en-US" sz="1200" dirty="0"/>
              <a:t>の事例を</a:t>
            </a:r>
            <a:r>
              <a:rPr lang="ja-JP" altLang="en-US" sz="1200" dirty="0" smtClean="0"/>
              <a:t>参考と</a:t>
            </a:r>
            <a:r>
              <a:rPr lang="ja-JP" altLang="en-US" sz="1200" dirty="0"/>
              <a:t>しつつ推進</a:t>
            </a:r>
          </a:p>
        </p:txBody>
      </p:sp>
      <p:sp>
        <p:nvSpPr>
          <p:cNvPr id="46" name="正方形/長方形 45"/>
          <p:cNvSpPr/>
          <p:nvPr/>
        </p:nvSpPr>
        <p:spPr>
          <a:xfrm>
            <a:off x="6604138" y="4174581"/>
            <a:ext cx="5676909" cy="1710560"/>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t" anchorCtr="0" forceAA="0" compatLnSpc="1">
            <a:prstTxWarp prst="textNoShape">
              <a:avLst/>
            </a:prstTxWarp>
            <a:noAutofit/>
          </a:bodyPr>
          <a:lstStyle/>
          <a:p>
            <a:endParaRPr lang="en-US" altLang="ja-JP" sz="1463" dirty="0" smtClean="0">
              <a:solidFill>
                <a:schemeClr val="tx1"/>
              </a:solidFill>
              <a:latin typeface="BIZ UDPゴシック" panose="020B0400000000000000" pitchFamily="50" charset="-128"/>
              <a:ea typeface="BIZ UDPゴシック" panose="020B0400000000000000" pitchFamily="50" charset="-128"/>
            </a:endParaRPr>
          </a:p>
          <a:p>
            <a:r>
              <a:rPr lang="ja-JP" altLang="en-US" sz="1463" dirty="0" smtClean="0">
                <a:solidFill>
                  <a:schemeClr val="tx1"/>
                </a:solidFill>
                <a:latin typeface="BIZ UDPゴシック" panose="020B0400000000000000" pitchFamily="50" charset="-128"/>
                <a:ea typeface="BIZ UDPゴシック" panose="020B0400000000000000" pitchFamily="50" charset="-128"/>
              </a:rPr>
              <a:t>〇医療的ケア児者等の実態把握・ニーズ把握</a:t>
            </a:r>
            <a:endParaRPr lang="en-US" altLang="ja-JP" sz="1463" dirty="0" smtClean="0">
              <a:solidFill>
                <a:schemeClr val="tx1"/>
              </a:solidFill>
              <a:latin typeface="BIZ UDPゴシック" panose="020B0400000000000000" pitchFamily="50" charset="-128"/>
              <a:ea typeface="BIZ UDPゴシック" panose="020B0400000000000000" pitchFamily="50" charset="-128"/>
            </a:endParaRPr>
          </a:p>
          <a:p>
            <a:r>
              <a:rPr lang="ja-JP" altLang="en-US" sz="1463" dirty="0" smtClean="0">
                <a:solidFill>
                  <a:schemeClr val="tx1"/>
                </a:solidFill>
                <a:latin typeface="BIZ UDPゴシック" panose="020B0400000000000000" pitchFamily="50" charset="-128"/>
                <a:ea typeface="BIZ UDPゴシック" panose="020B0400000000000000" pitchFamily="50" charset="-128"/>
              </a:rPr>
              <a:t>〇</a:t>
            </a:r>
            <a:r>
              <a:rPr lang="ja-JP" altLang="en-US" sz="1463" dirty="0" err="1" smtClean="0">
                <a:solidFill>
                  <a:schemeClr val="tx1"/>
                </a:solidFill>
                <a:latin typeface="BIZ UDPゴシック" panose="020B0400000000000000" pitchFamily="50" charset="-128"/>
                <a:ea typeface="BIZ UDPゴシック" panose="020B0400000000000000" pitchFamily="50" charset="-128"/>
              </a:rPr>
              <a:t>障がい</a:t>
            </a:r>
            <a:r>
              <a:rPr lang="ja-JP" altLang="en-US" sz="1463" dirty="0" smtClean="0">
                <a:solidFill>
                  <a:schemeClr val="tx1"/>
                </a:solidFill>
                <a:latin typeface="BIZ UDPゴシック" panose="020B0400000000000000" pitchFamily="50" charset="-128"/>
                <a:ea typeface="BIZ UDPゴシック" panose="020B0400000000000000" pitchFamily="50" charset="-128"/>
              </a:rPr>
              <a:t>者計画等を利用しながら計画的な体制整備</a:t>
            </a:r>
            <a:endParaRPr lang="en-US" altLang="ja-JP" sz="1463" dirty="0" smtClean="0">
              <a:solidFill>
                <a:schemeClr val="tx1"/>
              </a:solidFill>
              <a:latin typeface="BIZ UDPゴシック" panose="020B0400000000000000" pitchFamily="50" charset="-128"/>
              <a:ea typeface="BIZ UDPゴシック" panose="020B0400000000000000" pitchFamily="50" charset="-128"/>
            </a:endParaRPr>
          </a:p>
          <a:p>
            <a:r>
              <a:rPr lang="ja-JP" altLang="en-US" sz="1463" dirty="0" smtClean="0">
                <a:solidFill>
                  <a:schemeClr val="tx1"/>
                </a:solidFill>
                <a:latin typeface="BIZ UDPゴシック" panose="020B0400000000000000" pitchFamily="50" charset="-128"/>
                <a:ea typeface="BIZ UDPゴシック" panose="020B0400000000000000" pitchFamily="50" charset="-128"/>
              </a:rPr>
              <a:t>〇登録喀痰吸引等事業者、医</a:t>
            </a:r>
            <a:r>
              <a:rPr lang="ja-JP" altLang="en-US" sz="1463" dirty="0">
                <a:solidFill>
                  <a:schemeClr val="tx1"/>
                </a:solidFill>
                <a:latin typeface="BIZ UDPゴシック" panose="020B0400000000000000" pitchFamily="50" charset="-128"/>
                <a:ea typeface="BIZ UDPゴシック" panose="020B0400000000000000" pitchFamily="50" charset="-128"/>
              </a:rPr>
              <a:t>ケアに</a:t>
            </a:r>
            <a:r>
              <a:rPr lang="ja-JP" altLang="en-US" sz="1463" dirty="0" smtClean="0">
                <a:solidFill>
                  <a:schemeClr val="tx1"/>
                </a:solidFill>
                <a:latin typeface="BIZ UDPゴシック" panose="020B0400000000000000" pitchFamily="50" charset="-128"/>
                <a:ea typeface="BIZ UDPゴシック" panose="020B0400000000000000" pitchFamily="50" charset="-128"/>
              </a:rPr>
              <a:t>対応できる短期入所や</a:t>
            </a:r>
            <a:r>
              <a:rPr lang="ja-JP" altLang="en-US" sz="1463" dirty="0" err="1" smtClean="0">
                <a:solidFill>
                  <a:schemeClr val="tx1"/>
                </a:solidFill>
                <a:latin typeface="BIZ UDPゴシック" panose="020B0400000000000000" pitchFamily="50" charset="-128"/>
                <a:ea typeface="BIZ UDPゴシック" panose="020B0400000000000000" pitchFamily="50" charset="-128"/>
              </a:rPr>
              <a:t>障がい</a:t>
            </a:r>
            <a:r>
              <a:rPr lang="ja-JP" altLang="en-US" sz="1463" dirty="0" smtClean="0">
                <a:solidFill>
                  <a:schemeClr val="tx1"/>
                </a:solidFill>
                <a:latin typeface="BIZ UDPゴシック" panose="020B0400000000000000" pitchFamily="50" charset="-128"/>
                <a:ea typeface="BIZ UDPゴシック" panose="020B0400000000000000" pitchFamily="50" charset="-128"/>
              </a:rPr>
              <a:t>児通所支援事業所等の確保、支援ノウハウの提供</a:t>
            </a:r>
            <a:endParaRPr lang="en-US" altLang="ja-JP" sz="1463" dirty="0" smtClean="0">
              <a:solidFill>
                <a:schemeClr val="tx1"/>
              </a:solidFill>
              <a:latin typeface="BIZ UDPゴシック" panose="020B0400000000000000" pitchFamily="50" charset="-128"/>
              <a:ea typeface="BIZ UDPゴシック" panose="020B0400000000000000" pitchFamily="50" charset="-128"/>
            </a:endParaRPr>
          </a:p>
          <a:p>
            <a:r>
              <a:rPr lang="ja-JP" altLang="en-US" sz="1463" dirty="0" smtClean="0">
                <a:solidFill>
                  <a:schemeClr val="tx1"/>
                </a:solidFill>
                <a:latin typeface="BIZ UDPゴシック" panose="020B0400000000000000" pitchFamily="50" charset="-128"/>
                <a:ea typeface="BIZ UDPゴシック" panose="020B0400000000000000" pitchFamily="50" charset="-128"/>
              </a:rPr>
              <a:t>〇医療的ケア児等コーディネーター・支援者の養成</a:t>
            </a:r>
            <a:endParaRPr lang="en-US" altLang="ja-JP" sz="1463" dirty="0" smtClean="0">
              <a:solidFill>
                <a:schemeClr val="tx1"/>
              </a:solidFill>
              <a:latin typeface="BIZ UDPゴシック" panose="020B0400000000000000" pitchFamily="50" charset="-128"/>
              <a:ea typeface="BIZ UDPゴシック" panose="020B0400000000000000" pitchFamily="50" charset="-128"/>
            </a:endParaRPr>
          </a:p>
          <a:p>
            <a:r>
              <a:rPr lang="ja-JP" altLang="en-US" sz="1463" dirty="0">
                <a:solidFill>
                  <a:schemeClr val="tx1"/>
                </a:solidFill>
                <a:latin typeface="BIZ UDPゴシック" panose="020B0400000000000000" pitchFamily="50" charset="-128"/>
                <a:ea typeface="BIZ UDPゴシック" panose="020B0400000000000000" pitchFamily="50" charset="-128"/>
              </a:rPr>
              <a:t>○就労支援と就労定着支援の充実</a:t>
            </a:r>
          </a:p>
          <a:p>
            <a:endParaRPr lang="en-US" altLang="ja-JP" sz="1463" dirty="0" smtClean="0">
              <a:solidFill>
                <a:schemeClr val="tx1"/>
              </a:solidFill>
              <a:latin typeface="BIZ UDPゴシック" panose="020B0400000000000000" pitchFamily="50" charset="-128"/>
              <a:ea typeface="BIZ UDPゴシック" panose="020B0400000000000000" pitchFamily="50" charset="-128"/>
            </a:endParaRPr>
          </a:p>
          <a:p>
            <a:endParaRPr lang="en-US" altLang="ja-JP" sz="1463" dirty="0">
              <a:solidFill>
                <a:schemeClr val="tx1"/>
              </a:solidFill>
              <a:latin typeface="BIZ UDPゴシック" panose="020B0400000000000000" pitchFamily="50" charset="-128"/>
              <a:ea typeface="BIZ UDPゴシック" panose="020B0400000000000000" pitchFamily="50" charset="-128"/>
            </a:endParaRPr>
          </a:p>
        </p:txBody>
      </p:sp>
      <p:sp>
        <p:nvSpPr>
          <p:cNvPr id="23" name="正方形/長方形 22"/>
          <p:cNvSpPr/>
          <p:nvPr/>
        </p:nvSpPr>
        <p:spPr>
          <a:xfrm>
            <a:off x="6604883" y="4053912"/>
            <a:ext cx="5684574" cy="308917"/>
          </a:xfrm>
          <a:prstGeom prst="rect">
            <a:avLst/>
          </a:prstGeom>
          <a:solidFill>
            <a:srgbClr val="92D050"/>
          </a:solidFill>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500" dirty="0" err="1"/>
              <a:t>障がい</a:t>
            </a:r>
            <a:r>
              <a:rPr kumimoji="1" lang="ja-JP" altLang="en-US" sz="1500" dirty="0"/>
              <a:t>福祉</a:t>
            </a:r>
            <a:r>
              <a:rPr kumimoji="1" lang="ja-JP" altLang="en-US" sz="1500" dirty="0" smtClean="0"/>
              <a:t>関係（事業所、医療機関など）</a:t>
            </a:r>
            <a:endParaRPr kumimoji="1" lang="ja-JP" altLang="en-US" sz="1500" dirty="0"/>
          </a:p>
        </p:txBody>
      </p:sp>
      <p:sp>
        <p:nvSpPr>
          <p:cNvPr id="48" name="正方形/長方形 47"/>
          <p:cNvSpPr/>
          <p:nvPr/>
        </p:nvSpPr>
        <p:spPr>
          <a:xfrm>
            <a:off x="4472929" y="7900411"/>
            <a:ext cx="3819196" cy="1472189"/>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t" anchorCtr="0" forceAA="0" compatLnSpc="1">
            <a:prstTxWarp prst="textNoShape">
              <a:avLst/>
            </a:prstTxWarp>
            <a:noAutofit/>
          </a:bodyPr>
          <a:lstStyle/>
          <a:p>
            <a:endParaRPr lang="en-US" altLang="ja-JP" sz="1463" dirty="0" smtClean="0">
              <a:solidFill>
                <a:schemeClr val="tx1"/>
              </a:solidFill>
              <a:latin typeface="BIZ UDPゴシック" panose="020B0400000000000000" pitchFamily="50" charset="-128"/>
              <a:ea typeface="BIZ UDPゴシック" panose="020B0400000000000000" pitchFamily="50" charset="-128"/>
            </a:endParaRPr>
          </a:p>
          <a:p>
            <a:r>
              <a:rPr lang="ja-JP" altLang="en-US" sz="1463" dirty="0">
                <a:solidFill>
                  <a:schemeClr val="tx1"/>
                </a:solidFill>
                <a:latin typeface="BIZ UDPゴシック" panose="020B0400000000000000" pitchFamily="50" charset="-128"/>
                <a:ea typeface="BIZ UDPゴシック" panose="020B0400000000000000" pitchFamily="50" charset="-128"/>
              </a:rPr>
              <a:t>○医療的ケア児保育支援モデル事業</a:t>
            </a:r>
            <a:endParaRPr lang="en-US" altLang="ja-JP" sz="1463" dirty="0">
              <a:solidFill>
                <a:schemeClr val="tx1"/>
              </a:solidFill>
              <a:latin typeface="BIZ UDPゴシック" panose="020B0400000000000000" pitchFamily="50" charset="-128"/>
              <a:ea typeface="BIZ UDPゴシック" panose="020B0400000000000000" pitchFamily="50" charset="-128"/>
            </a:endParaRPr>
          </a:p>
          <a:p>
            <a:r>
              <a:rPr lang="ja-JP" altLang="en-US" sz="1463" dirty="0">
                <a:solidFill>
                  <a:schemeClr val="tx1"/>
                </a:solidFill>
                <a:latin typeface="BIZ UDPゴシック" panose="020B0400000000000000" pitchFamily="50" charset="-128"/>
                <a:ea typeface="BIZ UDPゴシック" panose="020B0400000000000000" pitchFamily="50" charset="-128"/>
              </a:rPr>
              <a:t>・保育所等において、医療的ケア児の受入れ　</a:t>
            </a:r>
            <a:endParaRPr lang="en-US" altLang="ja-JP" sz="1463" dirty="0">
              <a:solidFill>
                <a:schemeClr val="tx1"/>
              </a:solidFill>
              <a:latin typeface="BIZ UDPゴシック" panose="020B0400000000000000" pitchFamily="50" charset="-128"/>
              <a:ea typeface="BIZ UDPゴシック" panose="020B0400000000000000" pitchFamily="50" charset="-128"/>
            </a:endParaRPr>
          </a:p>
          <a:p>
            <a:r>
              <a:rPr lang="ja-JP" altLang="en-US" sz="1463" dirty="0">
                <a:solidFill>
                  <a:schemeClr val="tx1"/>
                </a:solidFill>
                <a:latin typeface="BIZ UDPゴシック" panose="020B0400000000000000" pitchFamily="50" charset="-128"/>
                <a:ea typeface="BIZ UDPゴシック" panose="020B0400000000000000" pitchFamily="50" charset="-128"/>
              </a:rPr>
              <a:t>　が可能となるよう、体制整備に係る経費を</a:t>
            </a:r>
            <a:endParaRPr lang="en-US" altLang="ja-JP" sz="1463" dirty="0">
              <a:solidFill>
                <a:schemeClr val="tx1"/>
              </a:solidFill>
              <a:latin typeface="BIZ UDPゴシック" panose="020B0400000000000000" pitchFamily="50" charset="-128"/>
              <a:ea typeface="BIZ UDPゴシック" panose="020B0400000000000000" pitchFamily="50" charset="-128"/>
            </a:endParaRPr>
          </a:p>
          <a:p>
            <a:r>
              <a:rPr lang="ja-JP" altLang="en-US" sz="1463" dirty="0" smtClean="0">
                <a:solidFill>
                  <a:schemeClr val="tx1"/>
                </a:solidFill>
                <a:latin typeface="BIZ UDPゴシック" panose="020B0400000000000000" pitchFamily="50" charset="-128"/>
                <a:ea typeface="BIZ UDPゴシック" panose="020B0400000000000000" pitchFamily="50" charset="-128"/>
              </a:rPr>
              <a:t>　一部助成</a:t>
            </a:r>
            <a:endParaRPr lang="en-US" altLang="ja-JP" sz="1463" dirty="0" smtClean="0">
              <a:solidFill>
                <a:schemeClr val="tx1"/>
              </a:solidFill>
              <a:latin typeface="BIZ UDPゴシック" panose="020B0400000000000000" pitchFamily="50" charset="-128"/>
              <a:ea typeface="BIZ UDPゴシック" panose="020B0400000000000000" pitchFamily="50" charset="-128"/>
            </a:endParaRPr>
          </a:p>
          <a:p>
            <a:endParaRPr lang="ja-JP" altLang="en-US" sz="1463" dirty="0">
              <a:solidFill>
                <a:schemeClr val="tx1"/>
              </a:solidFill>
              <a:latin typeface="BIZ UDPゴシック" panose="020B0400000000000000" pitchFamily="50" charset="-128"/>
              <a:ea typeface="BIZ UDPゴシック" panose="020B0400000000000000" pitchFamily="50" charset="-128"/>
            </a:endParaRPr>
          </a:p>
        </p:txBody>
      </p:sp>
      <p:sp>
        <p:nvSpPr>
          <p:cNvPr id="49" name="正方形/長方形 48"/>
          <p:cNvSpPr/>
          <p:nvPr/>
        </p:nvSpPr>
        <p:spPr>
          <a:xfrm>
            <a:off x="8381720" y="8105127"/>
            <a:ext cx="3937426" cy="1267473"/>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t" anchorCtr="0" forceAA="0" compatLnSpc="1">
            <a:prstTxWarp prst="textNoShape">
              <a:avLst/>
            </a:prstTxWarp>
            <a:noAutofit/>
          </a:bodyPr>
          <a:lstStyle/>
          <a:p>
            <a:r>
              <a:rPr lang="ja-JP" altLang="en-US" sz="1463" dirty="0" smtClean="0">
                <a:solidFill>
                  <a:schemeClr val="tx1"/>
                </a:solidFill>
                <a:latin typeface="BIZ UDPゴシック" panose="020B0400000000000000" pitchFamily="50" charset="-128"/>
                <a:ea typeface="BIZ UDPゴシック" panose="020B0400000000000000" pitchFamily="50" charset="-128"/>
              </a:rPr>
              <a:t>〇医療的ケア児が安全安心に学校生活を過ごすための実施体制の整備・強化</a:t>
            </a:r>
            <a:endParaRPr lang="en-US" altLang="ja-JP" sz="1463" dirty="0" smtClean="0">
              <a:solidFill>
                <a:schemeClr val="tx1"/>
              </a:solidFill>
              <a:latin typeface="BIZ UDPゴシック" panose="020B0400000000000000" pitchFamily="50" charset="-128"/>
              <a:ea typeface="BIZ UDPゴシック" panose="020B0400000000000000" pitchFamily="50" charset="-128"/>
            </a:endParaRPr>
          </a:p>
          <a:p>
            <a:r>
              <a:rPr lang="ja-JP" altLang="en-US" sz="1463" dirty="0" smtClean="0">
                <a:solidFill>
                  <a:schemeClr val="tx1"/>
                </a:solidFill>
                <a:latin typeface="BIZ UDPゴシック" panose="020B0400000000000000" pitchFamily="50" charset="-128"/>
                <a:ea typeface="BIZ UDPゴシック" panose="020B0400000000000000" pitchFamily="50" charset="-128"/>
              </a:rPr>
              <a:t> ・看護師配置、府立学校における通学支援等</a:t>
            </a:r>
            <a:endParaRPr lang="ja-JP" altLang="en-US" sz="1463" dirty="0">
              <a:solidFill>
                <a:schemeClr val="tx1"/>
              </a:solidFill>
              <a:latin typeface="BIZ UDPゴシック" panose="020B0400000000000000" pitchFamily="50" charset="-128"/>
              <a:ea typeface="BIZ UDPゴシック" panose="020B0400000000000000" pitchFamily="50" charset="-128"/>
            </a:endParaRPr>
          </a:p>
        </p:txBody>
      </p:sp>
      <p:sp>
        <p:nvSpPr>
          <p:cNvPr id="54" name="角丸四角形吹き出し 53"/>
          <p:cNvSpPr/>
          <p:nvPr/>
        </p:nvSpPr>
        <p:spPr>
          <a:xfrm>
            <a:off x="8972550" y="5982809"/>
            <a:ext cx="3498997" cy="1793195"/>
          </a:xfrm>
          <a:prstGeom prst="wedgeRoundRectCallout">
            <a:avLst>
              <a:gd name="adj1" fmla="val -60322"/>
              <a:gd name="adj2" fmla="val -6924"/>
              <a:gd name="adj3" fmla="val 16667"/>
            </a:avLst>
          </a:prstGeom>
          <a:solidFill>
            <a:schemeClr val="accent1">
              <a:lumMod val="60000"/>
              <a:lumOff val="40000"/>
            </a:schemeClr>
          </a:solidFill>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500" dirty="0">
                <a:latin typeface="BIZ UDPゴシック" panose="020B0400000000000000" pitchFamily="50" charset="-128"/>
                <a:ea typeface="BIZ UDPゴシック" panose="020B0400000000000000" pitchFamily="50" charset="-128"/>
              </a:rPr>
              <a:t>（関係機関等の連携）</a:t>
            </a:r>
          </a:p>
          <a:p>
            <a:r>
              <a:rPr kumimoji="1" lang="ja-JP" altLang="en-US" sz="1500" dirty="0" smtClean="0"/>
              <a:t>●大阪府</a:t>
            </a:r>
            <a:r>
              <a:rPr kumimoji="1" lang="ja-JP" altLang="en-US" sz="1500" dirty="0"/>
              <a:t>医療依存度の</a:t>
            </a:r>
            <a:r>
              <a:rPr kumimoji="1" lang="ja-JP" altLang="en-US" sz="1500" dirty="0" smtClean="0"/>
              <a:t>高い重症心身</a:t>
            </a:r>
            <a:endParaRPr kumimoji="1" lang="en-US" altLang="ja-JP" sz="1500" dirty="0" smtClean="0"/>
          </a:p>
          <a:p>
            <a:r>
              <a:rPr kumimoji="1" lang="ja-JP" altLang="en-US" sz="1500" dirty="0"/>
              <a:t>　</a:t>
            </a:r>
            <a:r>
              <a:rPr kumimoji="1" lang="ja-JP" altLang="en-US" sz="1500" dirty="0" err="1" smtClean="0"/>
              <a:t>障</a:t>
            </a:r>
            <a:r>
              <a:rPr kumimoji="1" lang="ja-JP" altLang="en-US" sz="1500" dirty="0" err="1"/>
              <a:t>がい</a:t>
            </a:r>
            <a:r>
              <a:rPr kumimoji="1" lang="ja-JP" altLang="en-US" sz="1500" dirty="0"/>
              <a:t>児者等支援</a:t>
            </a:r>
            <a:r>
              <a:rPr kumimoji="1" lang="ja-JP" altLang="en-US" sz="1500" dirty="0" smtClean="0"/>
              <a:t>部会</a:t>
            </a:r>
            <a:endParaRPr kumimoji="1" lang="en-US" altLang="ja-JP" sz="1500" dirty="0" smtClean="0"/>
          </a:p>
          <a:p>
            <a:r>
              <a:rPr kumimoji="1" lang="ja-JP" altLang="en-US" sz="1500" dirty="0" smtClean="0"/>
              <a:t>●医療的ケア児等コーディネーター　</a:t>
            </a:r>
            <a:endParaRPr kumimoji="1" lang="en-US" altLang="ja-JP" sz="1500" dirty="0" smtClean="0"/>
          </a:p>
          <a:p>
            <a:r>
              <a:rPr kumimoji="1" lang="ja-JP" altLang="en-US" sz="1500"/>
              <a:t>　</a:t>
            </a:r>
            <a:r>
              <a:rPr kumimoji="1" lang="ja-JP" altLang="en-US" sz="1500" smtClean="0"/>
              <a:t>の配置</a:t>
            </a:r>
            <a:endParaRPr kumimoji="1" lang="en-US" altLang="ja-JP" sz="1500" dirty="0" smtClean="0"/>
          </a:p>
          <a:p>
            <a:r>
              <a:rPr kumimoji="1" lang="ja-JP" altLang="en-US" sz="1500" dirty="0" smtClean="0"/>
              <a:t>●大阪府難病児者支援対策会議</a:t>
            </a:r>
            <a:endParaRPr kumimoji="1" lang="en-US" altLang="ja-JP" sz="1500" dirty="0" smtClean="0"/>
          </a:p>
          <a:p>
            <a:r>
              <a:rPr kumimoji="1" lang="ja-JP" altLang="en-US" sz="1500" dirty="0"/>
              <a:t>●</a:t>
            </a:r>
            <a:r>
              <a:rPr kumimoji="1" lang="ja-JP" altLang="en-US" sz="1500" dirty="0" smtClean="0"/>
              <a:t>大阪府立支援学校医療的ケア検討　</a:t>
            </a:r>
            <a:endParaRPr kumimoji="1" lang="en-US" altLang="ja-JP" sz="1500" dirty="0" smtClean="0"/>
          </a:p>
          <a:p>
            <a:r>
              <a:rPr kumimoji="1" lang="ja-JP" altLang="en-US" sz="1500" dirty="0"/>
              <a:t>　</a:t>
            </a:r>
            <a:r>
              <a:rPr kumimoji="1" lang="ja-JP" altLang="en-US" sz="1500" dirty="0" smtClean="0"/>
              <a:t>委員会</a:t>
            </a:r>
            <a:endParaRPr kumimoji="1" lang="en-US" altLang="ja-JP" sz="1500" dirty="0"/>
          </a:p>
        </p:txBody>
      </p:sp>
      <p:sp>
        <p:nvSpPr>
          <p:cNvPr id="2" name="角丸四角形 1"/>
          <p:cNvSpPr/>
          <p:nvPr/>
        </p:nvSpPr>
        <p:spPr>
          <a:xfrm>
            <a:off x="228600" y="3886200"/>
            <a:ext cx="12401550" cy="5572707"/>
          </a:xfrm>
          <a:prstGeom prst="roundRect">
            <a:avLst>
              <a:gd name="adj" fmla="val 22445"/>
            </a:avLst>
          </a:prstGeom>
          <a:noFill/>
          <a:ln w="10160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6" name="正方形/長方形 25"/>
          <p:cNvSpPr/>
          <p:nvPr/>
        </p:nvSpPr>
        <p:spPr>
          <a:xfrm>
            <a:off x="628153" y="7869466"/>
            <a:ext cx="3755182" cy="255456"/>
          </a:xfrm>
          <a:prstGeom prst="rect">
            <a:avLst/>
          </a:prstGeom>
          <a:solidFill>
            <a:srgbClr val="92D050"/>
          </a:solidFill>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500" dirty="0"/>
              <a:t>保健</a:t>
            </a:r>
            <a:r>
              <a:rPr kumimoji="1" lang="ja-JP" altLang="en-US" sz="1500" dirty="0" smtClean="0"/>
              <a:t>関係（保健所など）</a:t>
            </a:r>
            <a:endParaRPr kumimoji="1" lang="ja-JP" altLang="en-US" sz="1500" dirty="0"/>
          </a:p>
        </p:txBody>
      </p:sp>
      <p:sp>
        <p:nvSpPr>
          <p:cNvPr id="50" name="正方形/長方形 49"/>
          <p:cNvSpPr/>
          <p:nvPr/>
        </p:nvSpPr>
        <p:spPr>
          <a:xfrm>
            <a:off x="8381719" y="7862311"/>
            <a:ext cx="3937427" cy="262610"/>
          </a:xfrm>
          <a:prstGeom prst="rect">
            <a:avLst/>
          </a:prstGeom>
          <a:solidFill>
            <a:srgbClr val="92D050"/>
          </a:solidFill>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500" dirty="0"/>
              <a:t>教育</a:t>
            </a:r>
            <a:r>
              <a:rPr kumimoji="1" lang="ja-JP" altLang="en-US" sz="1500" dirty="0" smtClean="0"/>
              <a:t>関係（学校など）</a:t>
            </a:r>
            <a:endParaRPr kumimoji="1" lang="ja-JP" altLang="en-US" sz="1500" dirty="0"/>
          </a:p>
        </p:txBody>
      </p:sp>
      <p:sp>
        <p:nvSpPr>
          <p:cNvPr id="51" name="正方形/長方形 50"/>
          <p:cNvSpPr/>
          <p:nvPr/>
        </p:nvSpPr>
        <p:spPr>
          <a:xfrm>
            <a:off x="4472929" y="7869465"/>
            <a:ext cx="3819196" cy="258666"/>
          </a:xfrm>
          <a:prstGeom prst="rect">
            <a:avLst/>
          </a:prstGeom>
          <a:solidFill>
            <a:srgbClr val="92D050"/>
          </a:solidFill>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1500" dirty="0" smtClean="0"/>
              <a:t>保育・子育て関係（保育所、子家Ｃなど）</a:t>
            </a:r>
            <a:endParaRPr kumimoji="1" lang="ja-JP" altLang="en-US" sz="1500" dirty="0"/>
          </a:p>
        </p:txBody>
      </p:sp>
      <p:sp>
        <p:nvSpPr>
          <p:cNvPr id="29" name="正方形/長方形 28"/>
          <p:cNvSpPr/>
          <p:nvPr/>
        </p:nvSpPr>
        <p:spPr>
          <a:xfrm>
            <a:off x="10932832" y="72327"/>
            <a:ext cx="1787600" cy="319519"/>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spcAft>
                <a:spcPts val="0"/>
              </a:spcAft>
            </a:pPr>
            <a:r>
              <a:rPr lang="ja-JP" altLang="en-US" sz="1200" dirty="0" smtClean="0">
                <a:solidFill>
                  <a:schemeClr val="tx1"/>
                </a:solidFill>
                <a:effectLst/>
                <a:latin typeface="+mn-ea"/>
                <a:cs typeface="ＭＳ Ｐゴシック" panose="020B0600070205080204" pitchFamily="50" charset="-128"/>
              </a:rPr>
              <a:t>令和</a:t>
            </a:r>
            <a:r>
              <a:rPr lang="en-US" altLang="ja-JP" sz="1200" dirty="0" smtClean="0">
                <a:solidFill>
                  <a:schemeClr val="tx1"/>
                </a:solidFill>
                <a:effectLst/>
                <a:latin typeface="+mn-ea"/>
                <a:cs typeface="ＭＳ Ｐゴシック" panose="020B0600070205080204" pitchFamily="50" charset="-128"/>
              </a:rPr>
              <a:t>3</a:t>
            </a:r>
            <a:r>
              <a:rPr lang="ja-JP" altLang="en-US" sz="1200" dirty="0" smtClean="0">
                <a:solidFill>
                  <a:schemeClr val="tx1"/>
                </a:solidFill>
                <a:effectLst/>
                <a:latin typeface="+mn-ea"/>
                <a:cs typeface="ＭＳ Ｐゴシック" panose="020B0600070205080204" pitchFamily="50" charset="-128"/>
              </a:rPr>
              <a:t>年</a:t>
            </a:r>
            <a:r>
              <a:rPr lang="en-US" altLang="ja-JP" sz="1200" dirty="0" smtClean="0">
                <a:solidFill>
                  <a:schemeClr val="tx1"/>
                </a:solidFill>
                <a:effectLst/>
                <a:latin typeface="+mn-ea"/>
                <a:cs typeface="ＭＳ Ｐゴシック" panose="020B0600070205080204" pitchFamily="50" charset="-128"/>
              </a:rPr>
              <a:t>2</a:t>
            </a:r>
            <a:r>
              <a:rPr lang="ja-JP" altLang="en-US" sz="1200" dirty="0" smtClean="0">
                <a:solidFill>
                  <a:schemeClr val="tx1"/>
                </a:solidFill>
                <a:effectLst/>
                <a:latin typeface="+mn-ea"/>
                <a:cs typeface="ＭＳ Ｐゴシック" panose="020B0600070205080204" pitchFamily="50" charset="-128"/>
              </a:rPr>
              <a:t>月時点</a:t>
            </a:r>
            <a:endParaRPr lang="ja-JP" sz="1200" dirty="0">
              <a:solidFill>
                <a:schemeClr val="tx1"/>
              </a:solidFill>
              <a:effectLst/>
              <a:latin typeface="+mn-ea"/>
              <a:cs typeface="ＭＳ Ｐゴシック" panose="020B0600070205080204" pitchFamily="50" charset="-128"/>
            </a:endParaRPr>
          </a:p>
        </p:txBody>
      </p:sp>
      <p:sp>
        <p:nvSpPr>
          <p:cNvPr id="30" name="正方形/長方形 29"/>
          <p:cNvSpPr/>
          <p:nvPr/>
        </p:nvSpPr>
        <p:spPr>
          <a:xfrm>
            <a:off x="10906275" y="346309"/>
            <a:ext cx="1165412" cy="336176"/>
          </a:xfrm>
          <a:prstGeom prst="rect">
            <a:avLst/>
          </a:prstGeom>
          <a:solidFill>
            <a:schemeClr val="bg1"/>
          </a:solidFill>
          <a:ln w="12700">
            <a:solidFill>
              <a:sysClr val="windowText" lastClr="000000"/>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spcAft>
                <a:spcPts val="0"/>
              </a:spcAft>
            </a:pPr>
            <a:r>
              <a:rPr lang="ja-JP" sz="1200" kern="1200" dirty="0" smtClean="0">
                <a:solidFill>
                  <a:srgbClr val="000000"/>
                </a:solidFill>
                <a:effectLst/>
                <a:latin typeface="ＭＳ Ｐゴシック" panose="020B0600070205080204" pitchFamily="50" charset="-128"/>
                <a:ea typeface="HGSｺﾞｼｯｸM" panose="020B0600000000000000" pitchFamily="50" charset="-128"/>
                <a:cs typeface="Times New Roman" panose="02020603050405020304" pitchFamily="18" charset="0"/>
              </a:rPr>
              <a:t>資料</a:t>
            </a:r>
            <a:r>
              <a:rPr lang="ja-JP" altLang="en-US" sz="1200" dirty="0">
                <a:solidFill>
                  <a:srgbClr val="000000"/>
                </a:solidFill>
                <a:latin typeface="ＭＳ Ｐゴシック" panose="020B0600070205080204" pitchFamily="50" charset="-128"/>
                <a:ea typeface="HGSｺﾞｼｯｸM" panose="020B0600000000000000" pitchFamily="50" charset="-128"/>
                <a:cs typeface="Times New Roman" panose="02020603050405020304" pitchFamily="18" charset="0"/>
              </a:rPr>
              <a:t>４</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Tree>
    <p:extLst>
      <p:ext uri="{BB962C8B-B14F-4D97-AF65-F5344CB8AC3E}">
        <p14:creationId xmlns:p14="http://schemas.microsoft.com/office/powerpoint/2010/main" val="362169537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443</TotalTime>
  <Words>712</Words>
  <Application>Microsoft Office PowerPoint</Application>
  <PresentationFormat>A3 297x420 mm</PresentationFormat>
  <Paragraphs>60</Paragraphs>
  <Slides>1</Slides>
  <Notes>1</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vt:i4>
      </vt:variant>
    </vt:vector>
  </HeadingPairs>
  <TitlesOfParts>
    <vt:vector size="12" baseType="lpstr">
      <vt:lpstr>BIZ UDPゴシック</vt:lpstr>
      <vt:lpstr>HGSｺﾞｼｯｸM</vt:lpstr>
      <vt:lpstr>ＭＳ Ｐゴシック</vt:lpstr>
      <vt:lpstr>新細明體</vt:lpstr>
      <vt:lpstr>游ゴシック</vt:lpstr>
      <vt:lpstr>游ゴシック Light</vt:lpstr>
      <vt:lpstr>Arial</vt:lpstr>
      <vt:lpstr>Calibri</vt:lpstr>
      <vt:lpstr>Calibri Light</vt:lpstr>
      <vt:lpstr>Times New Roman</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
  <cp:lastModifiedBy>吉崎　啓司</cp:lastModifiedBy>
  <cp:revision>63</cp:revision>
  <cp:lastPrinted>2021-02-08T08:37:27Z</cp:lastPrinted>
  <dcterms:created xsi:type="dcterms:W3CDTF">2020-11-17T06:22:22Z</dcterms:created>
  <dcterms:modified xsi:type="dcterms:W3CDTF">2021-02-18T05:11:19Z</dcterms:modified>
</cp:coreProperties>
</file>