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kagawayuki\Desktop\030107&#12513;&#12514;&#21307;&#30274;&#30340;&#12465;&#12450;&#20816;&#31561;&#12467;&#12540;&#12487;&#12451;&#12493;&#12540;&#12479;&#12540;&#37197;&#32622;&#35519;&#26619;&#38598;&#3200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kagawayuki\Desktop\030107&#12513;&#12514;&#21307;&#30274;&#30340;&#12465;&#12450;&#20816;&#31561;&#12467;&#12540;&#12487;&#12451;&#12493;&#12540;&#12479;&#12540;&#37197;&#32622;&#35519;&#26619;&#38598;&#3200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10.19.12.25\tisui\&#12356;&#12288;&#21307;&#30274;&#30340;&#12465;&#12450;\&#29031;&#20250;\R2\030126&#21307;&#12465;&#12450;&#12467;&#12540;&#12487;&#12451;&#12493;&#12540;&#12479;&#12540;&#35519;&#26619;&#32080;&#26524;\030119&#21307;&#30274;&#30340;&#12465;&#12450;&#20816;&#31561;&#12467;&#12540;&#12487;&#12451;&#12493;&#12540;&#12479;&#12540;&#37197;&#32622;&#35519;&#26619;&#38598;&#3200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[030107メモ医療的ケア児等コーディネーター配置調査集約.xlsx]集計（グラフ）!ピボットテーブル6</c:name>
    <c:fmtId val="7"/>
  </c:pivotSource>
  <c:chart>
    <c:autoTitleDeleted val="1"/>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a:sp3d/>
        </c:spPr>
        <c:dLbl>
          <c:idx val="0"/>
          <c:layout>
            <c:manualLayout>
              <c:x val="5.4694606900771488E-4"/>
              <c:y val="0.2258402573155021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p3d/>
        </c:spPr>
        <c:dLbl>
          <c:idx val="0"/>
          <c:layout>
            <c:manualLayout>
              <c:x val="7.3985613857698265E-2"/>
              <c:y val="-4.85304048834961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p3d/>
        </c:spPr>
        <c:dLbl>
          <c:idx val="0"/>
          <c:layout>
            <c:manualLayout>
              <c:x val="-6.1583165421972189E-2"/>
              <c:y val="-1.809809239220569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343969026947232"/>
                  <c:h val="0.35327347717056357"/>
                </c:manualLayout>
              </c15:layout>
            </c:ext>
          </c:extLst>
        </c:dLbl>
      </c:pivotFmt>
      <c:pivotFmt>
        <c:idx val="5"/>
        <c:spPr>
          <a:solidFill>
            <a:schemeClr val="accent1"/>
          </a:solidFill>
          <a:ln>
            <a:noFill/>
          </a:ln>
          <a:effectLst/>
          <a:sp3d/>
        </c:spPr>
        <c:dLbl>
          <c:idx val="0"/>
          <c:layout>
            <c:manualLayout>
              <c:x val="-7.7294678149829139E-3"/>
              <c:y val="6.42513176952329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7053137352440199"/>
                  <c:h val="0.28828819739796574"/>
                </c:manualLayout>
              </c15:layout>
            </c:ext>
          </c:extLst>
        </c:dLbl>
      </c:pivotFmt>
      <c:pivotFmt>
        <c:idx val="6"/>
        <c:spPr>
          <a:solidFill>
            <a:schemeClr val="accent1"/>
          </a:solidFill>
          <a:ln>
            <a:noFill/>
          </a:ln>
          <a:effectLst/>
          <a:sp3d/>
        </c:spPr>
        <c:dLbl>
          <c:idx val="0"/>
          <c:layout>
            <c:manualLayout>
              <c:x val="6.570047642735477E-2"/>
              <c:y val="5.134455673167443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1948466968596045"/>
                  <c:h val="0.24624616861076237"/>
                </c:manualLayout>
              </c15:layout>
            </c:ext>
          </c:extLst>
        </c:dLbl>
      </c:pivotFmt>
      <c:pivotFmt>
        <c:idx val="7"/>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p3d/>
        </c:spPr>
      </c:pivotFmt>
      <c:pivotFmt>
        <c:idx val="9"/>
        <c:spPr>
          <a:solidFill>
            <a:schemeClr val="accent1"/>
          </a:solidFill>
          <a:ln>
            <a:noFill/>
          </a:ln>
          <a:effectLst/>
          <a:sp3d/>
        </c:spPr>
      </c:pivotFmt>
      <c:pivotFmt>
        <c:idx val="10"/>
        <c:spPr>
          <a:solidFill>
            <a:schemeClr val="accent1"/>
          </a:solidFill>
          <a:ln>
            <a:noFill/>
          </a:ln>
          <a:effectLst/>
          <a:sp3d/>
        </c:spPr>
      </c:pivotFmt>
      <c:pivotFmt>
        <c:idx val="11"/>
        <c:spPr>
          <a:solidFill>
            <a:schemeClr val="accent1"/>
          </a:solidFill>
          <a:ln>
            <a:noFill/>
          </a:ln>
          <a:effectLst/>
          <a:sp3d/>
        </c:spPr>
      </c:pivotFmt>
      <c:pivotFmt>
        <c:idx val="12"/>
        <c:spPr>
          <a:solidFill>
            <a:schemeClr val="accent1"/>
          </a:solidFill>
          <a:ln>
            <a:noFill/>
          </a:ln>
          <a:effectLst/>
          <a:sp3d/>
        </c:spPr>
      </c:pivotFmt>
      <c:pivotFmt>
        <c:idx val="13"/>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a:noFill/>
          </a:ln>
          <a:effectLst/>
          <a:sp3d/>
        </c:spPr>
      </c:pivotFmt>
      <c:pivotFmt>
        <c:idx val="15"/>
        <c:spPr>
          <a:solidFill>
            <a:schemeClr val="accent1"/>
          </a:solidFill>
          <a:ln>
            <a:noFill/>
          </a:ln>
          <a:effectLst/>
          <a:sp3d/>
        </c:spPr>
      </c:pivotFmt>
      <c:pivotFmt>
        <c:idx val="16"/>
        <c:spPr>
          <a:solidFill>
            <a:schemeClr val="accent1"/>
          </a:solidFill>
          <a:ln>
            <a:noFill/>
          </a:ln>
          <a:effectLst/>
          <a:sp3d/>
        </c:spPr>
      </c:pivotFmt>
      <c:pivotFmt>
        <c:idx val="17"/>
        <c:spPr>
          <a:solidFill>
            <a:schemeClr val="accent1"/>
          </a:solidFill>
          <a:ln>
            <a:noFill/>
          </a:ln>
          <a:effectLst/>
          <a:sp3d/>
        </c:spPr>
      </c:pivotFmt>
      <c:pivotFmt>
        <c:idx val="18"/>
        <c:spPr>
          <a:solidFill>
            <a:schemeClr val="accent1"/>
          </a:solidFill>
          <a:ln>
            <a:noFill/>
          </a:ln>
          <a:effectLst/>
          <a:sp3d/>
        </c:spPr>
      </c:pivotFmt>
      <c:pivotFmt>
        <c:idx val="19"/>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0"/>
        <c:spPr>
          <a:solidFill>
            <a:schemeClr val="accent1"/>
          </a:solidFill>
          <a:ln>
            <a:noFill/>
          </a:ln>
          <a:effectLst/>
          <a:sp3d/>
        </c:spPr>
      </c:pivotFmt>
      <c:pivotFmt>
        <c:idx val="21"/>
        <c:spPr>
          <a:solidFill>
            <a:schemeClr val="accent1"/>
          </a:solidFill>
          <a:ln>
            <a:noFill/>
          </a:ln>
          <a:effectLst/>
          <a:sp3d/>
        </c:spPr>
      </c:pivotFmt>
      <c:pivotFmt>
        <c:idx val="22"/>
        <c:spPr>
          <a:solidFill>
            <a:schemeClr val="accent1"/>
          </a:solidFill>
          <a:ln>
            <a:noFill/>
          </a:ln>
          <a:effectLst/>
          <a:sp3d/>
        </c:spPr>
      </c:pivotFmt>
      <c:pivotFmt>
        <c:idx val="23"/>
        <c:spPr>
          <a:solidFill>
            <a:schemeClr val="accent1"/>
          </a:solidFill>
          <a:ln>
            <a:noFill/>
          </a:ln>
          <a:effectLst/>
          <a:sp3d/>
        </c:spPr>
      </c:pivotFmt>
      <c:pivotFmt>
        <c:idx val="24"/>
        <c:spPr>
          <a:solidFill>
            <a:schemeClr val="accent1"/>
          </a:solidFill>
          <a:ln>
            <a:noFill/>
          </a:ln>
          <a:effectLst/>
          <a:sp3d/>
        </c:spPr>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015609196571904E-2"/>
          <c:y val="0.25825660240933462"/>
          <c:w val="0.81968781606856189"/>
          <c:h val="0.67924348516971422"/>
        </c:manualLayout>
      </c:layout>
      <c:pie3DChart>
        <c:varyColors val="1"/>
        <c:ser>
          <c:idx val="0"/>
          <c:order val="0"/>
          <c:tx>
            <c:strRef>
              <c:f>'集計（グラフ）'!$B$42</c:f>
              <c:strCache>
                <c:ptCount val="1"/>
                <c:pt idx="0">
                  <c:v>集計</c:v>
                </c:pt>
              </c:strCache>
            </c:strRef>
          </c:tx>
          <c:explosion val="24"/>
          <c:dPt>
            <c:idx val="0"/>
            <c:bubble3D val="0"/>
            <c:spPr>
              <a:solidFill>
                <a:schemeClr val="accent1"/>
              </a:solidFill>
              <a:ln>
                <a:noFill/>
              </a:ln>
              <a:effectLst/>
              <a:sp3d/>
            </c:spPr>
            <c:extLst>
              <c:ext xmlns:c16="http://schemas.microsoft.com/office/drawing/2014/chart" uri="{C3380CC4-5D6E-409C-BE32-E72D297353CC}">
                <c16:uniqueId val="{00000001-05D5-401C-9586-BCA4EE827C48}"/>
              </c:ext>
            </c:extLst>
          </c:dPt>
          <c:dPt>
            <c:idx val="1"/>
            <c:bubble3D val="0"/>
            <c:spPr>
              <a:solidFill>
                <a:schemeClr val="accent2"/>
              </a:solidFill>
              <a:ln>
                <a:noFill/>
              </a:ln>
              <a:effectLst/>
              <a:sp3d/>
            </c:spPr>
            <c:extLst>
              <c:ext xmlns:c16="http://schemas.microsoft.com/office/drawing/2014/chart" uri="{C3380CC4-5D6E-409C-BE32-E72D297353CC}">
                <c16:uniqueId val="{00000003-05D5-401C-9586-BCA4EE827C48}"/>
              </c:ext>
            </c:extLst>
          </c:dPt>
          <c:dPt>
            <c:idx val="2"/>
            <c:bubble3D val="0"/>
            <c:spPr>
              <a:solidFill>
                <a:schemeClr val="accent3"/>
              </a:solidFill>
              <a:ln>
                <a:noFill/>
              </a:ln>
              <a:effectLst/>
              <a:sp3d/>
            </c:spPr>
            <c:extLst>
              <c:ext xmlns:c16="http://schemas.microsoft.com/office/drawing/2014/chart" uri="{C3380CC4-5D6E-409C-BE32-E72D297353CC}">
                <c16:uniqueId val="{00000005-05D5-401C-9586-BCA4EE827C48}"/>
              </c:ext>
            </c:extLst>
          </c:dPt>
          <c:dPt>
            <c:idx val="3"/>
            <c:bubble3D val="0"/>
            <c:spPr>
              <a:solidFill>
                <a:schemeClr val="accent4"/>
              </a:solidFill>
              <a:ln>
                <a:noFill/>
              </a:ln>
              <a:effectLst/>
              <a:sp3d/>
            </c:spPr>
            <c:extLst>
              <c:ext xmlns:c16="http://schemas.microsoft.com/office/drawing/2014/chart" uri="{C3380CC4-5D6E-409C-BE32-E72D297353CC}">
                <c16:uniqueId val="{00000007-05D5-401C-9586-BCA4EE827C48}"/>
              </c:ext>
            </c:extLst>
          </c:dPt>
          <c:dPt>
            <c:idx val="4"/>
            <c:bubble3D val="0"/>
            <c:spPr>
              <a:solidFill>
                <a:schemeClr val="accent5"/>
              </a:solidFill>
              <a:ln>
                <a:noFill/>
              </a:ln>
              <a:effectLst/>
              <a:sp3d/>
            </c:spPr>
            <c:extLst>
              <c:ext xmlns:c16="http://schemas.microsoft.com/office/drawing/2014/chart" uri="{C3380CC4-5D6E-409C-BE32-E72D297353CC}">
                <c16:uniqueId val="{00000009-05D5-401C-9586-BCA4EE827C48}"/>
              </c:ext>
            </c:extLst>
          </c:dPt>
          <c:dLbls>
            <c:dLbl>
              <c:idx val="0"/>
              <c:layout>
                <c:manualLayout>
                  <c:x val="0.17457902562836583"/>
                  <c:y val="4.893917249709588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05D5-401C-9586-BCA4EE827C48}"/>
                </c:ext>
              </c:extLst>
            </c:dLbl>
            <c:dLbl>
              <c:idx val="4"/>
              <c:layout>
                <c:manualLayout>
                  <c:x val="0.11543623177876186"/>
                  <c:y val="3.5031619539796619E-7"/>
                </c:manualLayout>
              </c:layout>
              <c:showLegendKey val="0"/>
              <c:showVal val="0"/>
              <c:showCatName val="1"/>
              <c:showSerName val="0"/>
              <c:showPercent val="1"/>
              <c:showBubbleSize val="0"/>
              <c:extLst>
                <c:ext xmlns:c15="http://schemas.microsoft.com/office/drawing/2012/chart" uri="{CE6537A1-D6FC-4f65-9D91-7224C49458BB}">
                  <c15:layout>
                    <c:manualLayout>
                      <c:w val="0.14582335656225892"/>
                      <c:h val="0.29479177905977932"/>
                    </c:manualLayout>
                  </c15:layout>
                </c:ext>
                <c:ext xmlns:c16="http://schemas.microsoft.com/office/drawing/2014/chart" uri="{C3380CC4-5D6E-409C-BE32-E72D297353CC}">
                  <c16:uniqueId val="{00000009-05D5-401C-9586-BCA4EE827C4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'集計（グラフ）'!$A$43:$A$48</c:f>
              <c:strCache>
                <c:ptCount val="5"/>
                <c:pt idx="0">
                  <c:v>児童福祉担当課</c:v>
                </c:pt>
                <c:pt idx="1">
                  <c:v>児童発達支援センター</c:v>
                </c:pt>
                <c:pt idx="2">
                  <c:v>基幹相談センター</c:v>
                </c:pt>
                <c:pt idx="3">
                  <c:v>委託相談支援事業所等</c:v>
                </c:pt>
                <c:pt idx="4">
                  <c:v>その他</c:v>
                </c:pt>
              </c:strCache>
            </c:strRef>
          </c:cat>
          <c:val>
            <c:numRef>
              <c:f>'集計（グラフ）'!$B$43:$B$48</c:f>
              <c:numCache>
                <c:formatCode>General</c:formatCode>
                <c:ptCount val="5"/>
                <c:pt idx="0">
                  <c:v>2</c:v>
                </c:pt>
                <c:pt idx="1">
                  <c:v>6</c:v>
                </c:pt>
                <c:pt idx="2">
                  <c:v>5</c:v>
                </c:pt>
                <c:pt idx="3">
                  <c:v>5</c:v>
                </c:pt>
                <c:pt idx="4">
                  <c:v>1</c:v>
                </c:pt>
              </c:numCache>
            </c:numRef>
          </c:val>
          <c:extLst>
            <c:ext xmlns:c16="http://schemas.microsoft.com/office/drawing/2014/chart" uri="{C3380CC4-5D6E-409C-BE32-E72D297353CC}">
              <c16:uniqueId val="{0000000A-05D5-401C-9586-BCA4EE827C48}"/>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[030107メモ医療的ケア児等コーディネーター配置調査集約.xlsx]集計（グラフ）!ピボットテーブル24</c:name>
    <c:fmtId val="3"/>
  </c:pivotSource>
  <c:chart>
    <c:autoTitleDeleted val="1"/>
    <c:pivotFmts>
      <c:pivotFmt>
        <c:idx val="0"/>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a:sp3d/>
        </c:spPr>
      </c:pivotFmt>
      <c:pivotFmt>
        <c:idx val="3"/>
        <c:spPr>
          <a:solidFill>
            <a:schemeClr val="accent1"/>
          </a:solidFill>
          <a:ln>
            <a:noFill/>
          </a:ln>
          <a:effectLst/>
          <a:sp3d/>
        </c:spPr>
      </c:pivotFmt>
      <c:pivotFmt>
        <c:idx val="4"/>
        <c:spPr>
          <a:solidFill>
            <a:schemeClr val="accent1"/>
          </a:solidFill>
          <a:ln>
            <a:noFill/>
          </a:ln>
          <a:effectLst/>
          <a:sp3d/>
        </c:spPr>
      </c:pivotFmt>
      <c:pivotFmt>
        <c:idx val="5"/>
        <c:spPr>
          <a:solidFill>
            <a:schemeClr val="accent1"/>
          </a:solidFill>
          <a:ln>
            <a:noFill/>
          </a:ln>
          <a:effectLst/>
          <a:sp3d/>
        </c:spPr>
      </c:pivotFmt>
      <c:pivotFmt>
        <c:idx val="6"/>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a:noFill/>
          </a:ln>
          <a:effectLst/>
          <a:sp3d/>
        </c:spPr>
      </c:pivotFmt>
      <c:pivotFmt>
        <c:idx val="8"/>
        <c:spPr>
          <a:solidFill>
            <a:schemeClr val="accent1"/>
          </a:solidFill>
          <a:ln>
            <a:noFill/>
          </a:ln>
          <a:effectLst/>
          <a:sp3d/>
        </c:spPr>
      </c:pivotFmt>
      <c:pivotFmt>
        <c:idx val="9"/>
        <c:spPr>
          <a:solidFill>
            <a:schemeClr val="accent1"/>
          </a:solidFill>
          <a:ln>
            <a:noFill/>
          </a:ln>
          <a:effectLst/>
          <a:sp3d/>
        </c:spPr>
      </c:pivotFmt>
      <c:pivotFmt>
        <c:idx val="10"/>
        <c:spPr>
          <a:solidFill>
            <a:schemeClr val="accent1"/>
          </a:solidFill>
          <a:ln>
            <a:noFill/>
          </a:ln>
          <a:effectLst/>
          <a:sp3d/>
        </c:spPr>
      </c:pivotFmt>
      <c:pivotFmt>
        <c:idx val="1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2"/>
        <c:spPr>
          <a:solidFill>
            <a:schemeClr val="accent1"/>
          </a:solidFill>
          <a:ln>
            <a:noFill/>
          </a:ln>
          <a:effectLst/>
          <a:sp3d/>
        </c:spPr>
      </c:pivotFmt>
      <c:pivotFmt>
        <c:idx val="13"/>
        <c:spPr>
          <a:solidFill>
            <a:schemeClr val="accent1"/>
          </a:solidFill>
          <a:ln>
            <a:noFill/>
          </a:ln>
          <a:effectLst/>
          <a:sp3d/>
        </c:spPr>
      </c:pivotFmt>
      <c:pivotFmt>
        <c:idx val="14"/>
        <c:spPr>
          <a:solidFill>
            <a:schemeClr val="accent1"/>
          </a:solidFill>
          <a:ln>
            <a:noFill/>
          </a:ln>
          <a:effectLst/>
          <a:sp3d/>
        </c:spPr>
      </c:pivotFmt>
      <c:pivotFmt>
        <c:idx val="15"/>
        <c:spPr>
          <a:solidFill>
            <a:schemeClr val="accent1"/>
          </a:solidFill>
          <a:ln>
            <a:noFill/>
          </a:ln>
          <a:effectLst/>
          <a:sp3d/>
        </c:spPr>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7814281241120978E-2"/>
          <c:y val="0.12905309904115084"/>
          <c:w val="0.8243714375177581"/>
          <c:h val="0.66583268950895669"/>
        </c:manualLayout>
      </c:layout>
      <c:pie3DChart>
        <c:varyColors val="1"/>
        <c:ser>
          <c:idx val="0"/>
          <c:order val="0"/>
          <c:tx>
            <c:strRef>
              <c:f>'集計（グラフ）'!$B$74</c:f>
              <c:strCache>
                <c:ptCount val="1"/>
                <c:pt idx="0">
                  <c:v>集計</c:v>
                </c:pt>
              </c:strCache>
            </c:strRef>
          </c:tx>
          <c:explosion val="25"/>
          <c:dPt>
            <c:idx val="0"/>
            <c:bubble3D val="0"/>
            <c:spPr>
              <a:solidFill>
                <a:schemeClr val="accent1"/>
              </a:solidFill>
              <a:ln>
                <a:noFill/>
              </a:ln>
              <a:effectLst/>
              <a:sp3d/>
            </c:spPr>
            <c:extLst>
              <c:ext xmlns:c16="http://schemas.microsoft.com/office/drawing/2014/chart" uri="{C3380CC4-5D6E-409C-BE32-E72D297353CC}">
                <c16:uniqueId val="{00000001-D40D-49DD-9590-EC93035837DA}"/>
              </c:ext>
            </c:extLst>
          </c:dPt>
          <c:dPt>
            <c:idx val="1"/>
            <c:bubble3D val="0"/>
            <c:spPr>
              <a:solidFill>
                <a:schemeClr val="accent2"/>
              </a:solidFill>
              <a:ln>
                <a:noFill/>
              </a:ln>
              <a:effectLst/>
              <a:sp3d/>
            </c:spPr>
            <c:extLst>
              <c:ext xmlns:c16="http://schemas.microsoft.com/office/drawing/2014/chart" uri="{C3380CC4-5D6E-409C-BE32-E72D297353CC}">
                <c16:uniqueId val="{00000003-D40D-49DD-9590-EC93035837DA}"/>
              </c:ext>
            </c:extLst>
          </c:dPt>
          <c:dPt>
            <c:idx val="2"/>
            <c:bubble3D val="0"/>
            <c:spPr>
              <a:solidFill>
                <a:schemeClr val="accent3"/>
              </a:solidFill>
              <a:ln>
                <a:noFill/>
              </a:ln>
              <a:effectLst/>
              <a:sp3d/>
            </c:spPr>
            <c:extLst>
              <c:ext xmlns:c16="http://schemas.microsoft.com/office/drawing/2014/chart" uri="{C3380CC4-5D6E-409C-BE32-E72D297353CC}">
                <c16:uniqueId val="{00000005-D40D-49DD-9590-EC93035837DA}"/>
              </c:ext>
            </c:extLst>
          </c:dPt>
          <c:dPt>
            <c:idx val="3"/>
            <c:bubble3D val="0"/>
            <c:spPr>
              <a:solidFill>
                <a:schemeClr val="accent4"/>
              </a:solidFill>
              <a:ln>
                <a:noFill/>
              </a:ln>
              <a:effectLst/>
              <a:sp3d/>
            </c:spPr>
            <c:extLst>
              <c:ext xmlns:c16="http://schemas.microsoft.com/office/drawing/2014/chart" uri="{C3380CC4-5D6E-409C-BE32-E72D297353CC}">
                <c16:uniqueId val="{00000007-D40D-49DD-9590-EC93035837DA}"/>
              </c:ext>
            </c:extLst>
          </c:dPt>
          <c:dLbls>
            <c:dLbl>
              <c:idx val="0"/>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1632203969685196"/>
                      <c:h val="0.57045834306556231"/>
                    </c:manualLayout>
                  </c15:layout>
                </c:ext>
                <c:ext xmlns:c16="http://schemas.microsoft.com/office/drawing/2014/chart" uri="{C3380CC4-5D6E-409C-BE32-E72D297353CC}">
                  <c16:uniqueId val="{00000001-D40D-49DD-9590-EC93035837D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'集計（グラフ）'!$A$75:$A$79</c:f>
              <c:strCache>
                <c:ptCount val="4"/>
                <c:pt idx="0">
                  <c:v>個別ケースに直接支援（相談支援・通所支援・看護等）</c:v>
                </c:pt>
                <c:pt idx="1">
                  <c:v>協議の場に参加</c:v>
                </c:pt>
                <c:pt idx="2">
                  <c:v>その他の会議等に参加</c:v>
                </c:pt>
                <c:pt idx="3">
                  <c:v>その他</c:v>
                </c:pt>
              </c:strCache>
            </c:strRef>
          </c:cat>
          <c:val>
            <c:numRef>
              <c:f>'集計（グラフ）'!$B$75:$B$79</c:f>
              <c:numCache>
                <c:formatCode>General</c:formatCode>
                <c:ptCount val="4"/>
                <c:pt idx="0">
                  <c:v>1</c:v>
                </c:pt>
                <c:pt idx="1">
                  <c:v>15</c:v>
                </c:pt>
                <c:pt idx="2">
                  <c:v>1</c:v>
                </c:pt>
                <c:pt idx="3">
                  <c:v>4</c:v>
                </c:pt>
              </c:numCache>
            </c:numRef>
          </c:val>
          <c:extLst>
            <c:ext xmlns:c16="http://schemas.microsoft.com/office/drawing/2014/chart" uri="{C3380CC4-5D6E-409C-BE32-E72D297353CC}">
              <c16:uniqueId val="{00000008-D40D-49DD-9590-EC93035837DA}"/>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[030119医療的ケア児等コーディネーター配置調査集約.xlsx]集計（グラフ）!ピボットテーブル3</c:name>
    <c:fmtId val="6"/>
  </c:pivotSource>
  <c:chart>
    <c:autoTitleDeleted val="1"/>
    <c:pivotFmts>
      <c:pivotFmt>
        <c:idx val="0"/>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a:noFill/>
          </a:ln>
          <a:effectLst/>
          <a:sp3d/>
        </c:spPr>
      </c:pivotFmt>
      <c:pivotFmt>
        <c:idx val="2"/>
        <c:spPr>
          <a:solidFill>
            <a:schemeClr val="accent1"/>
          </a:solidFill>
          <a:ln>
            <a:noFill/>
          </a:ln>
          <a:effectLst/>
          <a:sp3d/>
        </c:spPr>
      </c:pivotFmt>
      <c:pivotFmt>
        <c:idx val="3"/>
        <c:spPr>
          <a:solidFill>
            <a:schemeClr val="accent1"/>
          </a:solidFill>
          <a:ln>
            <a:noFill/>
          </a:ln>
          <a:effectLst/>
          <a:sp3d/>
        </c:spPr>
      </c:pivotFmt>
      <c:pivotFmt>
        <c:idx val="4"/>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a:noFill/>
          </a:ln>
          <a:effectLst/>
          <a:sp3d/>
        </c:spPr>
        <c:dLbl>
          <c:idx val="0"/>
          <c:layout>
            <c:manualLayout>
              <c:x val="-4.7428566110087306E-2"/>
              <c:y val="0.1708388265471109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1"/>
          </a:solidFill>
          <a:ln>
            <a:noFill/>
          </a:ln>
          <a:effectLst/>
          <a:sp3d/>
        </c:spPr>
        <c:dLbl>
          <c:idx val="0"/>
          <c:layout>
            <c:manualLayout>
              <c:x val="0.11806798086409412"/>
              <c:y val="-4.4414919690555867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a:noFill/>
          </a:ln>
          <a:effectLst/>
          <a:sp3d/>
        </c:spPr>
      </c:pivotFmt>
      <c:pivotFmt>
        <c:idx val="8"/>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a:noFill/>
          </a:ln>
          <a:effectLst/>
          <a:sp3d/>
        </c:spPr>
        <c:dLbl>
          <c:idx val="0"/>
          <c:layout>
            <c:manualLayout>
              <c:x val="0.11806798086409412"/>
              <c:y val="-4.4414919690555867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0"/>
        <c:spPr>
          <a:solidFill>
            <a:schemeClr val="accent1"/>
          </a:solidFill>
          <a:ln>
            <a:noFill/>
          </a:ln>
          <a:effectLst/>
          <a:sp3d/>
        </c:spPr>
        <c:dLbl>
          <c:idx val="0"/>
          <c:layout>
            <c:manualLayout>
              <c:x val="-4.7428566110087306E-2"/>
              <c:y val="0.1708388265471109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1"/>
        <c:spPr>
          <a:solidFill>
            <a:schemeClr val="accent1"/>
          </a:solidFill>
          <a:ln>
            <a:noFill/>
          </a:ln>
          <a:effectLst/>
          <a:sp3d/>
        </c:spPr>
      </c:pivotFmt>
      <c:pivotFmt>
        <c:idx val="12"/>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3"/>
        <c:spPr>
          <a:solidFill>
            <a:schemeClr val="accent1"/>
          </a:solidFill>
          <a:ln>
            <a:noFill/>
          </a:ln>
          <a:effectLst/>
          <a:sp3d/>
        </c:spPr>
        <c:dLbl>
          <c:idx val="0"/>
          <c:layout>
            <c:manualLayout>
              <c:x val="0.11806798086409412"/>
              <c:y val="-4.4414919690555867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a:noFill/>
          </a:ln>
          <a:effectLst/>
          <a:sp3d/>
        </c:spPr>
        <c:dLbl>
          <c:idx val="0"/>
          <c:layout>
            <c:manualLayout>
              <c:x val="-4.7428566110087306E-2"/>
              <c:y val="0.1708388265471109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5"/>
        <c:spPr>
          <a:solidFill>
            <a:schemeClr val="accent1"/>
          </a:solidFill>
          <a:ln>
            <a:noFill/>
          </a:ln>
          <a:effectLst/>
          <a:sp3d/>
        </c:spPr>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228085850970759E-2"/>
          <c:y val="0.20692064458260598"/>
          <c:w val="0.88391454614272491"/>
          <c:h val="0.69560840421469117"/>
        </c:manualLayout>
      </c:layout>
      <c:pie3DChart>
        <c:varyColors val="1"/>
        <c:ser>
          <c:idx val="0"/>
          <c:order val="0"/>
          <c:tx>
            <c:strRef>
              <c:f>'集計（グラフ）'!$B$17</c:f>
              <c:strCache>
                <c:ptCount val="1"/>
                <c:pt idx="0">
                  <c:v>集計</c:v>
                </c:pt>
              </c:strCache>
            </c:strRef>
          </c:tx>
          <c:explosion val="17"/>
          <c:dPt>
            <c:idx val="0"/>
            <c:bubble3D val="0"/>
            <c:spPr>
              <a:solidFill>
                <a:schemeClr val="accent1"/>
              </a:solidFill>
              <a:ln>
                <a:noFill/>
              </a:ln>
              <a:effectLst/>
              <a:sp3d/>
            </c:spPr>
            <c:extLst>
              <c:ext xmlns:c16="http://schemas.microsoft.com/office/drawing/2014/chart" uri="{C3380CC4-5D6E-409C-BE32-E72D297353CC}">
                <c16:uniqueId val="{00000001-53B7-4DCB-97BC-D8C1B421642E}"/>
              </c:ext>
            </c:extLst>
          </c:dPt>
          <c:dPt>
            <c:idx val="1"/>
            <c:bubble3D val="0"/>
            <c:spPr>
              <a:solidFill>
                <a:schemeClr val="accent2"/>
              </a:solidFill>
              <a:ln>
                <a:noFill/>
              </a:ln>
              <a:effectLst/>
              <a:sp3d/>
            </c:spPr>
            <c:extLst>
              <c:ext xmlns:c16="http://schemas.microsoft.com/office/drawing/2014/chart" uri="{C3380CC4-5D6E-409C-BE32-E72D297353CC}">
                <c16:uniqueId val="{00000003-53B7-4DCB-97BC-D8C1B421642E}"/>
              </c:ext>
            </c:extLst>
          </c:dPt>
          <c:dPt>
            <c:idx val="2"/>
            <c:bubble3D val="0"/>
            <c:spPr>
              <a:solidFill>
                <a:schemeClr val="accent3"/>
              </a:solidFill>
              <a:ln>
                <a:noFill/>
              </a:ln>
              <a:effectLst/>
              <a:sp3d/>
            </c:spPr>
            <c:extLst>
              <c:ext xmlns:c16="http://schemas.microsoft.com/office/drawing/2014/chart" uri="{C3380CC4-5D6E-409C-BE32-E72D297353CC}">
                <c16:uniqueId val="{00000005-53B7-4DCB-97BC-D8C1B421642E}"/>
              </c:ext>
            </c:extLst>
          </c:dPt>
          <c:dLbls>
            <c:dLbl>
              <c:idx val="0"/>
              <c:layout>
                <c:manualLayout>
                  <c:x val="0.11806798086409412"/>
                  <c:y val="-4.4414919690555867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53B7-4DCB-97BC-D8C1B421642E}"/>
                </c:ext>
              </c:extLst>
            </c:dLbl>
            <c:dLbl>
              <c:idx val="1"/>
              <c:layout>
                <c:manualLayout>
                  <c:x val="-4.7428566110087306E-2"/>
                  <c:y val="0.17083882654711091"/>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53B7-4DCB-97BC-D8C1B421642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'集計（グラフ）'!$A$18:$A$21</c:f>
              <c:strCache>
                <c:ptCount val="3"/>
                <c:pt idx="0">
                  <c:v>無</c:v>
                </c:pt>
                <c:pt idx="1">
                  <c:v>有</c:v>
                </c:pt>
                <c:pt idx="2">
                  <c:v>有（予定）</c:v>
                </c:pt>
              </c:strCache>
            </c:strRef>
          </c:cat>
          <c:val>
            <c:numRef>
              <c:f>'集計（グラフ）'!$B$18:$B$21</c:f>
              <c:numCache>
                <c:formatCode>General</c:formatCode>
                <c:ptCount val="3"/>
                <c:pt idx="0">
                  <c:v>22</c:v>
                </c:pt>
                <c:pt idx="1">
                  <c:v>18</c:v>
                </c:pt>
                <c:pt idx="2">
                  <c:v>3</c:v>
                </c:pt>
              </c:numCache>
            </c:numRef>
          </c:val>
          <c:extLst>
            <c:ext xmlns:c16="http://schemas.microsoft.com/office/drawing/2014/chart" uri="{C3380CC4-5D6E-409C-BE32-E72D297353CC}">
              <c16:uniqueId val="{00000006-53B7-4DCB-97BC-D8C1B421642E}"/>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[021225医療的ケア児等コーディネーター配置調査集約.xlsx]集計!ピボットテーブル6</c:name>
    <c:fmtId val="4"/>
  </c:pivotSource>
  <c:chart>
    <c:autoTitleDeleted val="1"/>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a:sp3d/>
        </c:spPr>
        <c:dLbl>
          <c:idx val="0"/>
          <c:layout>
            <c:manualLayout>
              <c:x val="5.4694606900771488E-4"/>
              <c:y val="0.2258402573155021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3"/>
        <c:spPr>
          <a:solidFill>
            <a:schemeClr val="accent1"/>
          </a:solidFill>
          <a:ln>
            <a:noFill/>
          </a:ln>
          <a:effectLst/>
          <a:sp3d/>
        </c:spPr>
        <c:dLbl>
          <c:idx val="0"/>
          <c:layout>
            <c:manualLayout>
              <c:x val="7.3985613857698265E-2"/>
              <c:y val="-4.85304048834961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p3d/>
        </c:spPr>
        <c:dLbl>
          <c:idx val="0"/>
          <c:layout>
            <c:manualLayout>
              <c:x val="-6.1583165421972189E-2"/>
              <c:y val="-1.809809239220569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343969026947232"/>
                  <c:h val="0.35327347717056357"/>
                </c:manualLayout>
              </c15:layout>
            </c:ext>
          </c:extLst>
        </c:dLbl>
      </c:pivotFmt>
      <c:pivotFmt>
        <c:idx val="5"/>
        <c:spPr>
          <a:solidFill>
            <a:schemeClr val="accent1"/>
          </a:solidFill>
          <a:ln>
            <a:noFill/>
          </a:ln>
          <a:effectLst/>
          <a:sp3d/>
        </c:spPr>
        <c:dLbl>
          <c:idx val="0"/>
          <c:layout>
            <c:manualLayout>
              <c:x val="-7.7294678149829139E-3"/>
              <c:y val="6.42513176952329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7053137352440199"/>
                  <c:h val="0.28828819739796574"/>
                </c:manualLayout>
              </c15:layout>
            </c:ext>
          </c:extLst>
        </c:dLbl>
      </c:pivotFmt>
      <c:pivotFmt>
        <c:idx val="6"/>
        <c:spPr>
          <a:solidFill>
            <a:schemeClr val="accent1"/>
          </a:solidFill>
          <a:ln>
            <a:noFill/>
          </a:ln>
          <a:effectLst/>
          <a:sp3d/>
        </c:spPr>
        <c:dLbl>
          <c:idx val="0"/>
          <c:layout>
            <c:manualLayout>
              <c:x val="6.570047642735477E-2"/>
              <c:y val="5.134455673167443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1948466968596045"/>
                  <c:h val="0.24624616861076237"/>
                </c:manualLayout>
              </c15:layout>
            </c:ext>
          </c:extLst>
        </c:dLbl>
      </c:pivotFmt>
      <c:pivotFmt>
        <c:idx val="7"/>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p3d/>
        </c:spPr>
        <c:dLbl>
          <c:idx val="0"/>
          <c:layout>
            <c:manualLayout>
              <c:x val="7.3985613857698265E-2"/>
              <c:y val="-4.85304048834961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a:noFill/>
          </a:ln>
          <a:effectLst/>
          <a:sp3d/>
        </c:spPr>
        <c:dLbl>
          <c:idx val="0"/>
          <c:layout>
            <c:manualLayout>
              <c:x val="5.4694606900771488E-4"/>
              <c:y val="0.2258402573155021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0"/>
        <c:spPr>
          <a:solidFill>
            <a:schemeClr val="accent1"/>
          </a:solidFill>
          <a:ln>
            <a:noFill/>
          </a:ln>
          <a:effectLst/>
          <a:sp3d/>
        </c:spPr>
        <c:dLbl>
          <c:idx val="0"/>
          <c:layout>
            <c:manualLayout>
              <c:x val="-6.1583165421972189E-2"/>
              <c:y val="-1.809809239220569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343969026947232"/>
                  <c:h val="0.35327347717056357"/>
                </c:manualLayout>
              </c15:layout>
            </c:ext>
          </c:extLst>
        </c:dLbl>
      </c:pivotFmt>
      <c:pivotFmt>
        <c:idx val="11"/>
        <c:spPr>
          <a:solidFill>
            <a:schemeClr val="accent1"/>
          </a:solidFill>
          <a:ln>
            <a:noFill/>
          </a:ln>
          <a:effectLst/>
          <a:sp3d/>
        </c:spPr>
        <c:dLbl>
          <c:idx val="0"/>
          <c:layout>
            <c:manualLayout>
              <c:x val="-7.7294678149829139E-3"/>
              <c:y val="6.42513176952329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7053137352440199"/>
                  <c:h val="0.28828819739796574"/>
                </c:manualLayout>
              </c15:layout>
            </c:ext>
          </c:extLst>
        </c:dLbl>
      </c:pivotFmt>
      <c:pivotFmt>
        <c:idx val="12"/>
        <c:spPr>
          <a:solidFill>
            <a:schemeClr val="accent1"/>
          </a:solidFill>
          <a:ln>
            <a:noFill/>
          </a:ln>
          <a:effectLst/>
          <a:sp3d/>
        </c:spPr>
        <c:dLbl>
          <c:idx val="0"/>
          <c:layout>
            <c:manualLayout>
              <c:x val="6.570047642735477E-2"/>
              <c:y val="5.134455673167443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1948466968596045"/>
                  <c:h val="0.24624616861076237"/>
                </c:manualLayout>
              </c15:layout>
            </c:ext>
          </c:extLst>
        </c:dLbl>
      </c:pivotFmt>
      <c:pivotFmt>
        <c:idx val="13"/>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a:noFill/>
          </a:ln>
          <a:effectLst/>
          <a:sp3d/>
        </c:spPr>
        <c:dLbl>
          <c:idx val="0"/>
          <c:layout>
            <c:manualLayout>
              <c:x val="7.3985613857698265E-2"/>
              <c:y val="-4.853040488349613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5"/>
        <c:spPr>
          <a:solidFill>
            <a:schemeClr val="accent1"/>
          </a:solidFill>
          <a:ln>
            <a:noFill/>
          </a:ln>
          <a:effectLst/>
          <a:sp3d/>
        </c:spPr>
        <c:dLbl>
          <c:idx val="0"/>
          <c:layout>
            <c:manualLayout>
              <c:x val="5.4694606900771488E-4"/>
              <c:y val="0.22584025731550211"/>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6"/>
        <c:spPr>
          <a:solidFill>
            <a:schemeClr val="accent1"/>
          </a:solidFill>
          <a:ln>
            <a:noFill/>
          </a:ln>
          <a:effectLst/>
          <a:sp3d/>
        </c:spPr>
        <c:dLbl>
          <c:idx val="0"/>
          <c:layout>
            <c:manualLayout>
              <c:x val="-6.1583165421972189E-2"/>
              <c:y val="-1.809809239220569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343969026947232"/>
                  <c:h val="0.35327347717056357"/>
                </c:manualLayout>
              </c15:layout>
            </c:ext>
          </c:extLst>
        </c:dLbl>
      </c:pivotFmt>
      <c:pivotFmt>
        <c:idx val="17"/>
        <c:spPr>
          <a:solidFill>
            <a:schemeClr val="accent1"/>
          </a:solidFill>
          <a:ln>
            <a:noFill/>
          </a:ln>
          <a:effectLst/>
          <a:sp3d/>
        </c:spPr>
        <c:dLbl>
          <c:idx val="0"/>
          <c:layout>
            <c:manualLayout>
              <c:x val="-7.7294678149829139E-3"/>
              <c:y val="6.425131769523297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7053137352440199"/>
                  <c:h val="0.28828819739796574"/>
                </c:manualLayout>
              </c15:layout>
            </c:ext>
          </c:extLst>
        </c:dLbl>
      </c:pivotFmt>
      <c:pivotFmt>
        <c:idx val="18"/>
        <c:spPr>
          <a:solidFill>
            <a:schemeClr val="accent1"/>
          </a:solidFill>
          <a:ln>
            <a:noFill/>
          </a:ln>
          <a:effectLst/>
          <a:sp3d/>
        </c:spPr>
        <c:dLbl>
          <c:idx val="0"/>
          <c:layout>
            <c:manualLayout>
              <c:x val="6.570047642735477E-2"/>
              <c:y val="5.134455673167443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1948466968596045"/>
                  <c:h val="0.24624616861076237"/>
                </c:manualLayout>
              </c15:layout>
            </c:ext>
          </c:extLst>
        </c:dLbl>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[030119医療的ケア児等コーディネーター配置調査集約.xlsx]集計（グラフ）!ピボットテーブル11</c:name>
    <c:fmtId val="7"/>
  </c:pivotSource>
  <c:chart>
    <c:autoTitleDeleted val="1"/>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a:sp3d/>
        </c:spPr>
        <c:dLbl>
          <c:idx val="0"/>
          <c:layout>
            <c:manualLayout>
              <c:x val="-4.2681705103698814E-2"/>
              <c:y val="-8.4441631031014312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9.2868978689860021E-2"/>
                  <c:h val="0.22851517013443268"/>
                </c:manualLayout>
              </c15:layout>
            </c:ext>
          </c:extLst>
        </c:dLbl>
      </c:pivotFmt>
      <c:pivotFmt>
        <c:idx val="3"/>
        <c:spPr>
          <a:solidFill>
            <a:schemeClr val="accent1"/>
          </a:solidFill>
          <a:ln>
            <a:noFill/>
          </a:ln>
          <a:effectLst/>
          <a:sp3d/>
        </c:spPr>
        <c:dLbl>
          <c:idx val="0"/>
          <c:layout>
            <c:manualLayout>
              <c:x val="-0.29718073180755206"/>
              <c:y val="-2.470814276724268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411274398477492"/>
                  <c:h val="0.25565380479755812"/>
                </c:manualLayout>
              </c15:layout>
            </c:ext>
          </c:extLst>
        </c:dLbl>
      </c:pivotFmt>
      <c:pivotFmt>
        <c:idx val="4"/>
        <c:spPr>
          <a:solidFill>
            <a:schemeClr val="accent1"/>
          </a:solidFill>
          <a:ln>
            <a:noFill/>
          </a:ln>
          <a:effectLst/>
          <a:sp3d/>
        </c:spPr>
      </c:pivotFmt>
      <c:pivotFmt>
        <c:idx val="5"/>
        <c:spPr>
          <a:solidFill>
            <a:schemeClr val="accent1"/>
          </a:solidFill>
          <a:ln>
            <a:noFill/>
          </a:ln>
          <a:effectLst/>
          <a:sp3d/>
        </c:spPr>
      </c:pivotFmt>
      <c:pivotFmt>
        <c:idx val="6"/>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a:noFill/>
          </a:ln>
          <a:effectLst/>
          <a:sp3d/>
        </c:spPr>
      </c:pivotFmt>
      <c:pivotFmt>
        <c:idx val="8"/>
        <c:spPr>
          <a:solidFill>
            <a:schemeClr val="accent1"/>
          </a:solidFill>
          <a:ln>
            <a:noFill/>
          </a:ln>
          <a:effectLst/>
          <a:sp3d/>
        </c:spPr>
      </c:pivotFmt>
      <c:pivotFmt>
        <c:idx val="9"/>
        <c:spPr>
          <a:solidFill>
            <a:schemeClr val="accent1"/>
          </a:solidFill>
          <a:ln>
            <a:noFill/>
          </a:ln>
          <a:effectLst/>
          <a:sp3d/>
        </c:spPr>
        <c:dLbl>
          <c:idx val="0"/>
          <c:layout>
            <c:manualLayout>
              <c:x val="-0.29718073180755206"/>
              <c:y val="-2.470814276724268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411274398477492"/>
                  <c:h val="0.25565380479755812"/>
                </c:manualLayout>
              </c15:layout>
            </c:ext>
          </c:extLst>
        </c:dLbl>
      </c:pivotFmt>
      <c:pivotFmt>
        <c:idx val="10"/>
        <c:spPr>
          <a:solidFill>
            <a:schemeClr val="accent1"/>
          </a:solidFill>
          <a:ln>
            <a:noFill/>
          </a:ln>
          <a:effectLst/>
          <a:sp3d/>
        </c:spPr>
        <c:dLbl>
          <c:idx val="0"/>
          <c:layout>
            <c:manualLayout>
              <c:x val="-4.2681705103698814E-2"/>
              <c:y val="-8.4441631031014312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9.2868978689860021E-2"/>
                  <c:h val="0.22851517013443268"/>
                </c:manualLayout>
              </c15:layout>
            </c:ext>
          </c:extLst>
        </c:dLbl>
      </c:pivotFmt>
      <c:pivotFmt>
        <c:idx val="11"/>
        <c:spPr>
          <a:solidFill>
            <a:schemeClr val="accent1"/>
          </a:solidFill>
          <a:ln>
            <a:noFill/>
          </a:ln>
          <a:effectLst/>
          <a:sp3d/>
        </c:spPr>
      </c:pivotFmt>
      <c:pivotFmt>
        <c:idx val="12"/>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3"/>
        <c:spPr>
          <a:solidFill>
            <a:schemeClr val="accent1"/>
          </a:solidFill>
          <a:ln>
            <a:noFill/>
          </a:ln>
          <a:effectLst/>
          <a:sp3d/>
        </c:spPr>
      </c:pivotFmt>
      <c:pivotFmt>
        <c:idx val="14"/>
        <c:spPr>
          <a:solidFill>
            <a:schemeClr val="accent1"/>
          </a:solidFill>
          <a:ln>
            <a:noFill/>
          </a:ln>
          <a:effectLst/>
          <a:sp3d/>
        </c:spPr>
      </c:pivotFmt>
      <c:pivotFmt>
        <c:idx val="15"/>
        <c:spPr>
          <a:solidFill>
            <a:schemeClr val="accent1"/>
          </a:solidFill>
          <a:ln>
            <a:noFill/>
          </a:ln>
          <a:effectLst/>
          <a:sp3d/>
        </c:spPr>
        <c:dLbl>
          <c:idx val="0"/>
          <c:layout>
            <c:manualLayout>
              <c:x val="-0.29718073180755206"/>
              <c:y val="-2.4708142767242688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411274398477492"/>
                  <c:h val="0.25565380479755812"/>
                </c:manualLayout>
              </c15:layout>
            </c:ext>
          </c:extLst>
        </c:dLbl>
      </c:pivotFmt>
      <c:pivotFmt>
        <c:idx val="16"/>
        <c:spPr>
          <a:solidFill>
            <a:schemeClr val="accent1"/>
          </a:solidFill>
          <a:ln>
            <a:noFill/>
          </a:ln>
          <a:effectLst/>
          <a:sp3d/>
        </c:spPr>
        <c:dLbl>
          <c:idx val="0"/>
          <c:layout>
            <c:manualLayout>
              <c:x val="-4.2681705103698814E-2"/>
              <c:y val="-8.4441631031014312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9.2868978689860021E-2"/>
                  <c:h val="0.22851517013443268"/>
                </c:manualLayout>
              </c15:layout>
            </c:ext>
          </c:extLst>
        </c:dLbl>
      </c:pivotFmt>
      <c:pivotFmt>
        <c:idx val="17"/>
        <c:spPr>
          <a:solidFill>
            <a:schemeClr val="accent1"/>
          </a:solidFill>
          <a:ln>
            <a:noFill/>
          </a:ln>
          <a:effectLst/>
          <a:sp3d/>
        </c:spPr>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0202618956713101E-2"/>
          <c:y val="0.15120889175039393"/>
          <c:w val="0.9197973810432869"/>
          <c:h val="0.71125773635050005"/>
        </c:manualLayout>
      </c:layout>
      <c:pie3DChart>
        <c:varyColors val="1"/>
        <c:ser>
          <c:idx val="0"/>
          <c:order val="0"/>
          <c:tx>
            <c:strRef>
              <c:f>'集計（グラフ）'!$B$114</c:f>
              <c:strCache>
                <c:ptCount val="1"/>
                <c:pt idx="0">
                  <c:v>集計</c:v>
                </c:pt>
              </c:strCache>
            </c:strRef>
          </c:tx>
          <c:explosion val="13"/>
          <c:dPt>
            <c:idx val="0"/>
            <c:bubble3D val="0"/>
            <c:spPr>
              <a:solidFill>
                <a:schemeClr val="accent1"/>
              </a:solidFill>
              <a:ln>
                <a:noFill/>
              </a:ln>
              <a:effectLst/>
              <a:sp3d/>
            </c:spPr>
            <c:extLst>
              <c:ext xmlns:c16="http://schemas.microsoft.com/office/drawing/2014/chart" uri="{C3380CC4-5D6E-409C-BE32-E72D297353CC}">
                <c16:uniqueId val="{00000001-7769-4C34-B6D3-B92CF91F430C}"/>
              </c:ext>
            </c:extLst>
          </c:dPt>
          <c:dPt>
            <c:idx val="1"/>
            <c:bubble3D val="0"/>
            <c:spPr>
              <a:solidFill>
                <a:schemeClr val="accent2"/>
              </a:solidFill>
              <a:ln>
                <a:noFill/>
              </a:ln>
              <a:effectLst/>
              <a:sp3d/>
            </c:spPr>
            <c:extLst>
              <c:ext xmlns:c16="http://schemas.microsoft.com/office/drawing/2014/chart" uri="{C3380CC4-5D6E-409C-BE32-E72D297353CC}">
                <c16:uniqueId val="{00000003-7769-4C34-B6D3-B92CF91F430C}"/>
              </c:ext>
            </c:extLst>
          </c:dPt>
          <c:dPt>
            <c:idx val="2"/>
            <c:bubble3D val="0"/>
            <c:spPr>
              <a:solidFill>
                <a:schemeClr val="accent3"/>
              </a:solidFill>
              <a:ln>
                <a:noFill/>
              </a:ln>
              <a:effectLst/>
              <a:sp3d/>
            </c:spPr>
            <c:extLst>
              <c:ext xmlns:c16="http://schemas.microsoft.com/office/drawing/2014/chart" uri="{C3380CC4-5D6E-409C-BE32-E72D297353CC}">
                <c16:uniqueId val="{00000005-7769-4C34-B6D3-B92CF91F430C}"/>
              </c:ext>
            </c:extLst>
          </c:dPt>
          <c:dPt>
            <c:idx val="3"/>
            <c:bubble3D val="0"/>
            <c:spPr>
              <a:solidFill>
                <a:schemeClr val="accent4"/>
              </a:solidFill>
              <a:ln>
                <a:noFill/>
              </a:ln>
              <a:effectLst/>
              <a:sp3d/>
            </c:spPr>
            <c:extLst>
              <c:ext xmlns:c16="http://schemas.microsoft.com/office/drawing/2014/chart" uri="{C3380CC4-5D6E-409C-BE32-E72D297353CC}">
                <c16:uniqueId val="{00000007-7769-4C34-B6D3-B92CF91F430C}"/>
              </c:ext>
            </c:extLst>
          </c:dPt>
          <c:dPt>
            <c:idx val="4"/>
            <c:bubble3D val="0"/>
            <c:spPr>
              <a:solidFill>
                <a:schemeClr val="accent5"/>
              </a:solidFill>
              <a:ln>
                <a:noFill/>
              </a:ln>
              <a:effectLst/>
              <a:sp3d/>
            </c:spPr>
            <c:extLst>
              <c:ext xmlns:c16="http://schemas.microsoft.com/office/drawing/2014/chart" uri="{C3380CC4-5D6E-409C-BE32-E72D297353CC}">
                <c16:uniqueId val="{00000009-7769-4C34-B6D3-B92CF91F430C}"/>
              </c:ext>
            </c:extLst>
          </c:dPt>
          <c:dLbls>
            <c:dLbl>
              <c:idx val="2"/>
              <c:layout>
                <c:manualLayout>
                  <c:x val="-0.24368611903534457"/>
                  <c:y val="-6.0773436805167544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394860494023254"/>
                      <c:h val="0.37720035213952491"/>
                    </c:manualLayout>
                  </c15:layout>
                </c:ext>
                <c:ext xmlns:c16="http://schemas.microsoft.com/office/drawing/2014/chart" uri="{C3380CC4-5D6E-409C-BE32-E72D297353CC}">
                  <c16:uniqueId val="{00000005-7769-4C34-B6D3-B92CF91F430C}"/>
                </c:ext>
              </c:extLst>
            </c:dLbl>
            <c:dLbl>
              <c:idx val="3"/>
              <c:layout>
                <c:manualLayout>
                  <c:x val="-0.1514077374924043"/>
                  <c:y val="0.1676249991335149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9.2868889008703909E-2"/>
                      <c:h val="0.35176381697062958"/>
                    </c:manualLayout>
                  </c15:layout>
                </c:ext>
                <c:ext xmlns:c16="http://schemas.microsoft.com/office/drawing/2014/chart" uri="{C3380CC4-5D6E-409C-BE32-E72D297353CC}">
                  <c16:uniqueId val="{00000007-7769-4C34-B6D3-B92CF91F430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'集計（グラフ）'!$A$115:$A$120</c:f>
              <c:strCache>
                <c:ptCount val="5"/>
                <c:pt idx="0">
                  <c:v>年間で１人</c:v>
                </c:pt>
                <c:pt idx="1">
                  <c:v>年間で２人以上</c:v>
                </c:pt>
                <c:pt idx="2">
                  <c:v>毎年の養成は不要</c:v>
                </c:pt>
                <c:pt idx="3">
                  <c:v>未定</c:v>
                </c:pt>
                <c:pt idx="4">
                  <c:v>未回答</c:v>
                </c:pt>
              </c:strCache>
            </c:strRef>
          </c:cat>
          <c:val>
            <c:numRef>
              <c:f>'集計（グラフ）'!$B$115:$B$120</c:f>
              <c:numCache>
                <c:formatCode>General</c:formatCode>
                <c:ptCount val="5"/>
                <c:pt idx="0">
                  <c:v>12</c:v>
                </c:pt>
                <c:pt idx="1">
                  <c:v>3</c:v>
                </c:pt>
                <c:pt idx="2">
                  <c:v>15</c:v>
                </c:pt>
                <c:pt idx="3">
                  <c:v>7</c:v>
                </c:pt>
                <c:pt idx="4">
                  <c:v>6</c:v>
                </c:pt>
              </c:numCache>
            </c:numRef>
          </c:val>
          <c:extLst>
            <c:ext xmlns:c16="http://schemas.microsoft.com/office/drawing/2014/chart" uri="{C3380CC4-5D6E-409C-BE32-E72D297353CC}">
              <c16:uniqueId val="{0000000A-7769-4C34-B6D3-B92CF91F430C}"/>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[030119医療的ケア児等コーディネーター配置調査集約.xlsx]集計（グラフ）!ピボットテーブル12</c:name>
    <c:fmtId val="-1"/>
  </c:pivotSource>
  <c:chart>
    <c:autoTitleDeleted val="1"/>
    <c:pivotFmts>
      <c:pivotFmt>
        <c:idx val="0"/>
        <c:spPr>
          <a:solidFill>
            <a:schemeClr val="accent1"/>
          </a:solidFill>
          <a:ln>
            <a:noFill/>
          </a:ln>
          <a:effectLst/>
          <a:sp3d/>
        </c:spPr>
        <c:marker>
          <c:symbol val="none"/>
        </c:marker>
      </c:pivotFmt>
      <c:pivotFmt>
        <c:idx val="1"/>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a:sp3d/>
        </c:spPr>
        <c:dLbl>
          <c:idx val="0"/>
          <c:layout>
            <c:manualLayout>
              <c:x val="-9.4858549457363783E-3"/>
              <c:y val="-7.726580819782503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046156836877618"/>
                  <c:h val="0.19318365682024416"/>
                </c:manualLayout>
              </c15:layout>
            </c:ext>
          </c:extLst>
        </c:dLbl>
      </c:pivotFmt>
      <c:pivotFmt>
        <c:idx val="3"/>
        <c:spPr>
          <a:solidFill>
            <a:schemeClr val="accent1"/>
          </a:solidFill>
          <a:ln>
            <a:noFill/>
          </a:ln>
          <a:effectLst/>
          <a:sp3d/>
        </c:spPr>
        <c:dLbl>
          <c:idx val="0"/>
          <c:layout>
            <c:manualLayout>
              <c:x val="8.9579728029989342E-2"/>
              <c:y val="-0.1745427878999152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4"/>
        <c:spPr>
          <a:solidFill>
            <a:schemeClr val="accent1"/>
          </a:solidFill>
          <a:ln>
            <a:noFill/>
          </a:ln>
          <a:effectLst/>
          <a:sp3d/>
        </c:spPr>
        <c:dLbl>
          <c:idx val="0"/>
          <c:layout>
            <c:manualLayout>
              <c:x val="0.1293377208118934"/>
              <c:y val="-6.8464974805413073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a:noFill/>
          </a:ln>
          <a:effectLst/>
          <a:sp3d/>
        </c:spPr>
        <c:dLbl>
          <c:idx val="0"/>
          <c:layout>
            <c:manualLayout>
              <c:x val="4.4345771081168564E-2"/>
              <c:y val="-4.007336887683941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6"/>
        <c:spPr>
          <a:solidFill>
            <a:schemeClr val="accent1"/>
          </a:solidFill>
          <a:ln>
            <a:noFill/>
          </a:ln>
          <a:effectLst/>
          <a:sp3d/>
        </c:spPr>
        <c:dLbl>
          <c:idx val="0"/>
          <c:layout>
            <c:manualLayout>
              <c:x val="-4.7036418528329932E-2"/>
              <c:y val="3.6163793940384624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7"/>
        <c:spPr>
          <a:solidFill>
            <a:schemeClr val="accent1"/>
          </a:solidFill>
          <a:ln>
            <a:noFill/>
          </a:ln>
          <a:effectLst/>
          <a:sp3d/>
        </c:spPr>
        <c:dLbl>
          <c:idx val="0"/>
          <c:layout>
            <c:manualLayout>
              <c:x val="-0.10633392815276503"/>
              <c:y val="-8.442658890264130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9"/>
        <c:spPr>
          <a:solidFill>
            <a:schemeClr val="accent1"/>
          </a:solidFill>
          <a:ln>
            <a:noFill/>
          </a:ln>
          <a:effectLst/>
          <a:sp3d/>
        </c:spPr>
        <c:dLbl>
          <c:idx val="0"/>
          <c:layout>
            <c:manualLayout>
              <c:x val="-9.4858549457363783E-3"/>
              <c:y val="-7.726580819782503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046156836877618"/>
                  <c:h val="0.19318365682024416"/>
                </c:manualLayout>
              </c15:layout>
            </c:ext>
          </c:extLst>
        </c:dLbl>
      </c:pivotFmt>
      <c:pivotFmt>
        <c:idx val="10"/>
        <c:spPr>
          <a:solidFill>
            <a:schemeClr val="accent1"/>
          </a:solidFill>
          <a:ln>
            <a:noFill/>
          </a:ln>
          <a:effectLst/>
          <a:sp3d/>
        </c:spPr>
        <c:dLbl>
          <c:idx val="0"/>
          <c:layout>
            <c:manualLayout>
              <c:x val="8.9579728029989342E-2"/>
              <c:y val="-0.1745427878999152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1"/>
        <c:spPr>
          <a:solidFill>
            <a:schemeClr val="accent1"/>
          </a:solidFill>
          <a:ln>
            <a:noFill/>
          </a:ln>
          <a:effectLst/>
          <a:sp3d/>
        </c:spPr>
        <c:dLbl>
          <c:idx val="0"/>
          <c:layout>
            <c:manualLayout>
              <c:x val="0.1293377208118934"/>
              <c:y val="-6.8464974805413073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2"/>
        <c:spPr>
          <a:solidFill>
            <a:schemeClr val="accent1"/>
          </a:solidFill>
          <a:ln>
            <a:noFill/>
          </a:ln>
          <a:effectLst/>
          <a:sp3d/>
        </c:spPr>
        <c:dLbl>
          <c:idx val="0"/>
          <c:layout>
            <c:manualLayout>
              <c:x val="-0.10633392815276503"/>
              <c:y val="-8.442658890264130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3"/>
        <c:spPr>
          <a:solidFill>
            <a:schemeClr val="accent1"/>
          </a:solidFill>
          <a:ln>
            <a:noFill/>
          </a:ln>
          <a:effectLst/>
          <a:sp3d/>
        </c:spPr>
        <c:dLbl>
          <c:idx val="0"/>
          <c:layout>
            <c:manualLayout>
              <c:x val="-4.7036418528329932E-2"/>
              <c:y val="3.6163793940384624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4"/>
        <c:spPr>
          <a:solidFill>
            <a:schemeClr val="accent1"/>
          </a:solidFill>
          <a:ln>
            <a:noFill/>
          </a:ln>
          <a:effectLst/>
          <a:sp3d/>
        </c:spPr>
        <c:dLbl>
          <c:idx val="0"/>
          <c:layout>
            <c:manualLayout>
              <c:x val="4.4345771081168564E-2"/>
              <c:y val="-4.007336887683941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5"/>
        <c:spPr>
          <a:solidFill>
            <a:schemeClr val="accent1"/>
          </a:solidFill>
          <a:ln>
            <a:noFill/>
          </a:ln>
          <a:effectLst/>
          <a:sp3d/>
        </c:spPr>
      </c:pivotFmt>
      <c:pivotFmt>
        <c:idx val="16"/>
        <c:spPr>
          <a:solidFill>
            <a:schemeClr val="accent1"/>
          </a:solidFill>
          <a:ln>
            <a:noFill/>
          </a:ln>
          <a:effectLst/>
          <a:sp3d/>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7"/>
        <c:spPr>
          <a:solidFill>
            <a:schemeClr val="accent1"/>
          </a:solidFill>
          <a:ln>
            <a:noFill/>
          </a:ln>
          <a:effectLst/>
          <a:sp3d/>
        </c:spPr>
        <c:dLbl>
          <c:idx val="0"/>
          <c:layout>
            <c:manualLayout>
              <c:x val="-9.4858549457363783E-3"/>
              <c:y val="-7.726580819782503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046156836877618"/>
                  <c:h val="0.19318365682024416"/>
                </c:manualLayout>
              </c15:layout>
            </c:ext>
          </c:extLst>
        </c:dLbl>
      </c:pivotFmt>
      <c:pivotFmt>
        <c:idx val="18"/>
        <c:spPr>
          <a:solidFill>
            <a:schemeClr val="accent1"/>
          </a:solidFill>
          <a:ln>
            <a:noFill/>
          </a:ln>
          <a:effectLst/>
          <a:sp3d/>
        </c:spPr>
        <c:dLbl>
          <c:idx val="0"/>
          <c:layout>
            <c:manualLayout>
              <c:x val="8.9579728029989342E-2"/>
              <c:y val="-0.1745427878999152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19"/>
        <c:spPr>
          <a:solidFill>
            <a:schemeClr val="accent1"/>
          </a:solidFill>
          <a:ln>
            <a:noFill/>
          </a:ln>
          <a:effectLst/>
          <a:sp3d/>
        </c:spPr>
        <c:dLbl>
          <c:idx val="0"/>
          <c:layout>
            <c:manualLayout>
              <c:x val="0.1293377208118934"/>
              <c:y val="-6.8464974805413073E-3"/>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0"/>
        <c:spPr>
          <a:solidFill>
            <a:schemeClr val="accent1"/>
          </a:solidFill>
          <a:ln>
            <a:noFill/>
          </a:ln>
          <a:effectLst/>
          <a:sp3d/>
        </c:spPr>
        <c:dLbl>
          <c:idx val="0"/>
          <c:layout>
            <c:manualLayout>
              <c:x val="-0.10633392815276503"/>
              <c:y val="-8.442658890264130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1"/>
        <c:spPr>
          <a:solidFill>
            <a:schemeClr val="accent1"/>
          </a:solidFill>
          <a:ln>
            <a:noFill/>
          </a:ln>
          <a:effectLst/>
          <a:sp3d/>
        </c:spPr>
        <c:dLbl>
          <c:idx val="0"/>
          <c:layout>
            <c:manualLayout>
              <c:x val="-4.7036418528329932E-2"/>
              <c:y val="3.6163793940384624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2"/>
        <c:spPr>
          <a:solidFill>
            <a:schemeClr val="accent1"/>
          </a:solidFill>
          <a:ln>
            <a:noFill/>
          </a:ln>
          <a:effectLst/>
          <a:sp3d/>
        </c:spPr>
        <c:dLbl>
          <c:idx val="0"/>
          <c:layout>
            <c:manualLayout>
              <c:x val="4.4345771081168564E-2"/>
              <c:y val="-4.0073368876839412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Lst>
        </c:dLbl>
      </c:pivotFmt>
      <c:pivotFmt>
        <c:idx val="23"/>
        <c:spPr>
          <a:solidFill>
            <a:schemeClr val="accent1"/>
          </a:solidFill>
          <a:ln>
            <a:noFill/>
          </a:ln>
          <a:effectLst/>
          <a:sp3d/>
        </c:spPr>
      </c:pivotFmt>
    </c:pivotFmts>
    <c:view3D>
      <c:rotX val="1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7927946488434167E-2"/>
          <c:y val="0.23765862610366018"/>
          <c:w val="0.83937988512509887"/>
          <c:h val="0.64958323606056811"/>
        </c:manualLayout>
      </c:layout>
      <c:pie3DChart>
        <c:varyColors val="1"/>
        <c:ser>
          <c:idx val="0"/>
          <c:order val="0"/>
          <c:tx>
            <c:strRef>
              <c:f>'集計（グラフ）'!$B$94</c:f>
              <c:strCache>
                <c:ptCount val="1"/>
                <c:pt idx="0">
                  <c:v>集計</c:v>
                </c:pt>
              </c:strCache>
            </c:strRef>
          </c:tx>
          <c:explosion val="23"/>
          <c:dPt>
            <c:idx val="0"/>
            <c:bubble3D val="0"/>
            <c:spPr>
              <a:solidFill>
                <a:schemeClr val="accent1"/>
              </a:solidFill>
              <a:ln>
                <a:noFill/>
              </a:ln>
              <a:effectLst/>
              <a:sp3d/>
            </c:spPr>
            <c:extLst>
              <c:ext xmlns:c16="http://schemas.microsoft.com/office/drawing/2014/chart" uri="{C3380CC4-5D6E-409C-BE32-E72D297353CC}">
                <c16:uniqueId val="{00000001-48D2-44D9-9D62-5A539A60CFE8}"/>
              </c:ext>
            </c:extLst>
          </c:dPt>
          <c:dPt>
            <c:idx val="1"/>
            <c:bubble3D val="0"/>
            <c:spPr>
              <a:solidFill>
                <a:schemeClr val="accent2"/>
              </a:solidFill>
              <a:ln>
                <a:noFill/>
              </a:ln>
              <a:effectLst/>
              <a:sp3d/>
            </c:spPr>
            <c:extLst>
              <c:ext xmlns:c16="http://schemas.microsoft.com/office/drawing/2014/chart" uri="{C3380CC4-5D6E-409C-BE32-E72D297353CC}">
                <c16:uniqueId val="{00000003-48D2-44D9-9D62-5A539A60CFE8}"/>
              </c:ext>
            </c:extLst>
          </c:dPt>
          <c:dPt>
            <c:idx val="2"/>
            <c:bubble3D val="0"/>
            <c:spPr>
              <a:solidFill>
                <a:schemeClr val="accent3"/>
              </a:solidFill>
              <a:ln>
                <a:noFill/>
              </a:ln>
              <a:effectLst/>
              <a:sp3d/>
            </c:spPr>
            <c:extLst>
              <c:ext xmlns:c16="http://schemas.microsoft.com/office/drawing/2014/chart" uri="{C3380CC4-5D6E-409C-BE32-E72D297353CC}">
                <c16:uniqueId val="{00000005-48D2-44D9-9D62-5A539A60CFE8}"/>
              </c:ext>
            </c:extLst>
          </c:dPt>
          <c:dPt>
            <c:idx val="3"/>
            <c:bubble3D val="0"/>
            <c:spPr>
              <a:solidFill>
                <a:schemeClr val="accent4"/>
              </a:solidFill>
              <a:ln>
                <a:noFill/>
              </a:ln>
              <a:effectLst/>
              <a:sp3d/>
            </c:spPr>
            <c:extLst>
              <c:ext xmlns:c16="http://schemas.microsoft.com/office/drawing/2014/chart" uri="{C3380CC4-5D6E-409C-BE32-E72D297353CC}">
                <c16:uniqueId val="{00000007-48D2-44D9-9D62-5A539A60CFE8}"/>
              </c:ext>
            </c:extLst>
          </c:dPt>
          <c:dPt>
            <c:idx val="4"/>
            <c:bubble3D val="0"/>
            <c:spPr>
              <a:solidFill>
                <a:schemeClr val="accent5"/>
              </a:solidFill>
              <a:ln>
                <a:noFill/>
              </a:ln>
              <a:effectLst/>
              <a:sp3d/>
            </c:spPr>
            <c:extLst>
              <c:ext xmlns:c16="http://schemas.microsoft.com/office/drawing/2014/chart" uri="{C3380CC4-5D6E-409C-BE32-E72D297353CC}">
                <c16:uniqueId val="{00000009-48D2-44D9-9D62-5A539A60CFE8}"/>
              </c:ext>
            </c:extLst>
          </c:dPt>
          <c:dPt>
            <c:idx val="5"/>
            <c:bubble3D val="0"/>
            <c:spPr>
              <a:solidFill>
                <a:schemeClr val="accent6"/>
              </a:solidFill>
              <a:ln>
                <a:noFill/>
              </a:ln>
              <a:effectLst/>
              <a:sp3d/>
            </c:spPr>
            <c:extLst>
              <c:ext xmlns:c16="http://schemas.microsoft.com/office/drawing/2014/chart" uri="{C3380CC4-5D6E-409C-BE32-E72D297353CC}">
                <c16:uniqueId val="{0000000B-48D2-44D9-9D62-5A539A60CFE8}"/>
              </c:ext>
            </c:extLst>
          </c:dPt>
          <c:dPt>
            <c:idx val="6"/>
            <c:bubble3D val="0"/>
            <c:spPr>
              <a:solidFill>
                <a:schemeClr val="accent1">
                  <a:lumMod val="60000"/>
                </a:schemeClr>
              </a:solidFill>
              <a:ln>
                <a:noFill/>
              </a:ln>
              <a:effectLst/>
              <a:sp3d/>
            </c:spPr>
            <c:extLst>
              <c:ext xmlns:c16="http://schemas.microsoft.com/office/drawing/2014/chart" uri="{C3380CC4-5D6E-409C-BE32-E72D297353CC}">
                <c16:uniqueId val="{0000000D-48D2-44D9-9D62-5A539A60CFE8}"/>
              </c:ext>
            </c:extLst>
          </c:dPt>
          <c:dLbls>
            <c:dLbl>
              <c:idx val="0"/>
              <c:layout>
                <c:manualLayout>
                  <c:x val="-4.8071043192789625E-2"/>
                  <c:y val="-1.8329683127602171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7473807444414186"/>
                      <c:h val="0.25040054648901638"/>
                    </c:manualLayout>
                  </c15:layout>
                </c:ext>
                <c:ext xmlns:c16="http://schemas.microsoft.com/office/drawing/2014/chart" uri="{C3380CC4-5D6E-409C-BE32-E72D297353CC}">
                  <c16:uniqueId val="{00000001-48D2-44D9-9D62-5A539A60CFE8}"/>
                </c:ext>
              </c:extLst>
            </c:dLbl>
            <c:dLbl>
              <c:idx val="1"/>
              <c:layout>
                <c:manualLayout>
                  <c:x val="8.9579728029989342E-2"/>
                  <c:y val="-0.1745427878999152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48D2-44D9-9D62-5A539A60CFE8}"/>
                </c:ext>
              </c:extLst>
            </c:dLbl>
            <c:dLbl>
              <c:idx val="2"/>
              <c:layout>
                <c:manualLayout>
                  <c:x val="0.1293377208118934"/>
                  <c:y val="-6.8464974805413073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48D2-44D9-9D62-5A539A60CFE8}"/>
                </c:ext>
              </c:extLst>
            </c:dLbl>
            <c:dLbl>
              <c:idx val="3"/>
              <c:layout>
                <c:manualLayout>
                  <c:x val="7.3730439709385323E-2"/>
                  <c:y val="5.8615790176150352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48D2-44D9-9D62-5A539A60CFE8}"/>
                </c:ext>
              </c:extLst>
            </c:dLbl>
            <c:dLbl>
              <c:idx val="4"/>
              <c:layout>
                <c:manualLayout>
                  <c:x val="-7.509836881497281E-2"/>
                  <c:y val="0.1376218604617111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48D2-44D9-9D62-5A539A60CFE8}"/>
                </c:ext>
              </c:extLst>
            </c:dLbl>
            <c:dLbl>
              <c:idx val="5"/>
              <c:layout>
                <c:manualLayout>
                  <c:x val="2.563785287608521E-2"/>
                  <c:y val="0.18879438463388221"/>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48D2-44D9-9D62-5A539A60CFE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'集計（グラフ）'!$A$95:$A$102</c:f>
              <c:strCache>
                <c:ptCount val="7"/>
                <c:pt idx="0">
                  <c:v>１～５ケース</c:v>
                </c:pt>
                <c:pt idx="1">
                  <c:v>10～15ケース</c:v>
                </c:pt>
                <c:pt idx="2">
                  <c:v>15～20ケース</c:v>
                </c:pt>
                <c:pt idx="3">
                  <c:v>25ケース以上</c:v>
                </c:pt>
                <c:pt idx="4">
                  <c:v>６～10ケース</c:v>
                </c:pt>
                <c:pt idx="5">
                  <c:v>把握していない</c:v>
                </c:pt>
                <c:pt idx="6">
                  <c:v>未回答</c:v>
                </c:pt>
              </c:strCache>
            </c:strRef>
          </c:cat>
          <c:val>
            <c:numRef>
              <c:f>'集計（グラフ）'!$B$95:$B$102</c:f>
              <c:numCache>
                <c:formatCode>General</c:formatCode>
                <c:ptCount val="7"/>
                <c:pt idx="0">
                  <c:v>3</c:v>
                </c:pt>
                <c:pt idx="1">
                  <c:v>5</c:v>
                </c:pt>
                <c:pt idx="2">
                  <c:v>1</c:v>
                </c:pt>
                <c:pt idx="3">
                  <c:v>4</c:v>
                </c:pt>
                <c:pt idx="4">
                  <c:v>5</c:v>
                </c:pt>
                <c:pt idx="5">
                  <c:v>24</c:v>
                </c:pt>
                <c:pt idx="6">
                  <c:v>1</c:v>
                </c:pt>
              </c:numCache>
            </c:numRef>
          </c:val>
          <c:extLst>
            <c:ext xmlns:c16="http://schemas.microsoft.com/office/drawing/2014/chart" uri="{C3380CC4-5D6E-409C-BE32-E72D297353CC}">
              <c16:uniqueId val="{0000000E-48D2-44D9-9D62-5A539A60CFE8}"/>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FE47B9-F098-4C23-AB19-26761329D8D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E31665-1161-4211-B9B6-2FAF6261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D9373E6-BC2C-4557-B552-655EB02DA0DE}"/>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83E95C34-093D-4379-8D68-F9E6A062DF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7133D2-C976-4715-9A0E-F05A9361F5B4}"/>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5253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1C1B4-2646-48AB-A46A-1CE0A07AF51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3DA43F-E5E2-404E-BCAB-29D28EFD245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7A732D-8547-427C-8443-4B5543D152E2}"/>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5C6A6F46-C638-4890-9A46-17C1312C29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D47F0F-E7A6-436A-9494-B223B9D6EEA0}"/>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84272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D8BF0C7-1280-43CE-A4ED-6581E13739C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C581C9-57B8-43A7-B505-0A59B664574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63B3F4A-EDA8-4124-9F21-0C507EF7DEAD}"/>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8BC8D714-E6F7-4BC6-9FCB-D21044FC58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E69239-055C-4D41-80AC-6EC9B556218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72672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EF749-31E3-42EE-8247-273B9F0C9C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E3319B-4FBC-4F34-9578-62DCFDA9D29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1736B5-CE6D-4EC4-9540-281F19972ED0}"/>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DEF5C064-BB65-4B92-9AD0-040AAF4BC7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4B32D7-248E-4CDF-9FB3-87374B745E3E}"/>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648336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ED0CB6-FC08-412B-9EA9-748C3650E0E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D81D2A-A09E-47D6-B84E-F4F4A1E640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B7B86F2-5380-4EAE-A041-F9B277568404}"/>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B95F788C-D48A-42F6-8EB4-742F937E16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7E001F-5D30-4FA9-8518-C56C6A0A0A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09117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076BC8-6C6F-4FB0-901E-E6438CCDBB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2B50FE-A370-4152-AF30-F0E560966A7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734A16C-AC6D-4AEC-B398-49F64D1B628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CF7874-3A02-4009-83FF-7E6DC22217BE}"/>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1B8D77EB-E0BE-412A-974E-E238EDFD64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058D1F0-DC24-4875-886B-A513D6B4B56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63087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9D0FA-C74A-4EEE-B6AE-477CF15C1EB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280D53-B1A9-4827-A155-54F8FAFEB7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0AC9061-0063-4F25-828F-B2D9BE03F0F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2E4585-C357-4012-B58F-DC9415B363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247ED6B-3C68-49A1-B624-CC65D4A288C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8912B8B-56F1-4630-84EC-BE3D897ED165}"/>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8" name="フッター プレースホルダー 7">
            <a:extLst>
              <a:ext uri="{FF2B5EF4-FFF2-40B4-BE49-F238E27FC236}">
                <a16:creationId xmlns:a16="http://schemas.microsoft.com/office/drawing/2014/main" id="{BA6C53A5-D2A7-463D-B954-719C5DE4399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28C286C-6F5A-45DD-AC22-71405131312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97726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8CAF78-4356-443C-8DEA-885B8DD910E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037118-819F-42BA-A48F-F601B6CDE825}"/>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4" name="フッター プレースホルダー 3">
            <a:extLst>
              <a:ext uri="{FF2B5EF4-FFF2-40B4-BE49-F238E27FC236}">
                <a16:creationId xmlns:a16="http://schemas.microsoft.com/office/drawing/2014/main" id="{5C2FA86C-31C3-489A-90CD-8ED711D24C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48465D6-DFBF-4129-854D-E961E293D6C9}"/>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84385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CC614BA-D3CC-42AE-9C0E-23F9716FF231}"/>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3" name="フッター プレースホルダー 2">
            <a:extLst>
              <a:ext uri="{FF2B5EF4-FFF2-40B4-BE49-F238E27FC236}">
                <a16:creationId xmlns:a16="http://schemas.microsoft.com/office/drawing/2014/main" id="{9FE184FE-E08A-4125-9414-B3D3B622C1A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FF194D4-A646-4290-8046-9D9570811905}"/>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173425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AC6C4-A682-416F-91E8-19475A7411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4CD35B-80AD-44AC-ABE0-5F7D62638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4EF5746-1A43-40A4-A4BB-158C16436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E83096-0825-4751-A841-E24BC71176B3}"/>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093485CC-D6AA-47F6-86E1-02D9194327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4583B9-E62A-4641-BD08-E56F11E4A9D3}"/>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281038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2CEA24-9DB5-406E-84B4-57B9053BA0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6525830-7C45-460C-9903-83847696DE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1FAEC1-E5D1-4046-B78F-CE158B1AC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B28076-D293-4BF5-A6EF-6A6D7A4031A3}"/>
              </a:ext>
            </a:extLst>
          </p:cNvPr>
          <p:cNvSpPr>
            <a:spLocks noGrp="1"/>
          </p:cNvSpPr>
          <p:nvPr>
            <p:ph type="dt" sz="half" idx="10"/>
          </p:nvPr>
        </p:nvSpPr>
        <p:spPr/>
        <p:txBody>
          <a:bodyPr/>
          <a:lstStyle/>
          <a:p>
            <a:fld id="{017F13DE-DC32-47AD-A927-7639153DDF7A}" type="datetimeFigureOut">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F50F73A6-994A-400D-B955-F0FEF5310C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EDA2FC-D672-4933-BB23-72EB2AECCFFC}"/>
              </a:ext>
            </a:extLst>
          </p:cNvPr>
          <p:cNvSpPr>
            <a:spLocks noGrp="1"/>
          </p:cNvSpPr>
          <p:nvPr>
            <p:ph type="sldNum" sz="quarter" idx="12"/>
          </p:nvPr>
        </p:nvSpPr>
        <p:spPr/>
        <p:txBody>
          <a:body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75450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0DEAE9A-50B9-40AA-A00B-E6BBD38DF7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E5F5E2-B09B-4956-8A89-0940E43E1D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A21269-7242-4D0D-B98E-460958C4A3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F13DE-DC32-47AD-A927-7639153DDF7A}" type="datetimeFigureOut">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CBA1741F-1568-458B-8FA4-A21DF2C05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622D257-CBDF-446E-BE79-E83213A5E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969C2-1709-4BD7-AE60-A51865AD6CF1}" type="slidenum">
              <a:rPr kumimoji="1" lang="ja-JP" altLang="en-US" smtClean="0"/>
              <a:t>‹#›</a:t>
            </a:fld>
            <a:endParaRPr kumimoji="1" lang="ja-JP" altLang="en-US"/>
          </a:p>
        </p:txBody>
      </p:sp>
    </p:spTree>
    <p:extLst>
      <p:ext uri="{BB962C8B-B14F-4D97-AF65-F5344CB8AC3E}">
        <p14:creationId xmlns:p14="http://schemas.microsoft.com/office/powerpoint/2010/main" val="3487217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3BDEA-1FC5-4D19-B7A0-C440AB5B6BCD}"/>
              </a:ext>
            </a:extLst>
          </p:cNvPr>
          <p:cNvSpPr>
            <a:spLocks noGrp="1"/>
          </p:cNvSpPr>
          <p:nvPr>
            <p:ph type="ctrTitle"/>
          </p:nvPr>
        </p:nvSpPr>
        <p:spPr>
          <a:xfrm>
            <a:off x="625295" y="77187"/>
            <a:ext cx="10760148" cy="104601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l"/>
            <a:r>
              <a:rPr kumimoji="1" lang="ja-JP" altLang="en-US" sz="1400" b="1" dirty="0">
                <a:latin typeface="+mn-lt"/>
              </a:rPr>
              <a:t>令和</a:t>
            </a:r>
            <a:r>
              <a:rPr lang="ja-JP" altLang="en-US" sz="1400" b="1" dirty="0">
                <a:latin typeface="+mn-lt"/>
              </a:rPr>
              <a:t>２年度　大阪府医療的ケア児等コーディネーター配置状況</a:t>
            </a:r>
            <a:r>
              <a:rPr lang="ja-JP" altLang="en-US" sz="1400" b="1" dirty="0" smtClean="0">
                <a:latin typeface="+mn-lt"/>
              </a:rPr>
              <a:t>調査結果まとめ</a:t>
            </a:r>
            <a:r>
              <a:rPr lang="ja-JP" altLang="en-US" sz="1400" b="1" dirty="0">
                <a:latin typeface="+mn-lt"/>
              </a:rPr>
              <a:t>　　　　　　　　　</a:t>
            </a:r>
            <a:r>
              <a:rPr lang="en-US" altLang="ja-JP" sz="1400" b="1" dirty="0">
                <a:latin typeface="+mn-lt"/>
              </a:rPr>
              <a:t/>
            </a:r>
            <a:br>
              <a:rPr lang="en-US" altLang="ja-JP" sz="1400" b="1" dirty="0">
                <a:latin typeface="+mn-lt"/>
              </a:rPr>
            </a:br>
            <a:r>
              <a:rPr lang="ja-JP" altLang="en-US" sz="1400" b="1" dirty="0">
                <a:latin typeface="+mn-lt"/>
              </a:rPr>
              <a:t>　調査時期：令和２年</a:t>
            </a:r>
            <a:r>
              <a:rPr lang="en-US" altLang="ja-JP" sz="1400" b="1" dirty="0">
                <a:latin typeface="+mn-lt"/>
              </a:rPr>
              <a:t>10</a:t>
            </a:r>
            <a:r>
              <a:rPr lang="ja-JP" altLang="en-US" sz="1400" b="1" dirty="0" smtClean="0">
                <a:latin typeface="+mn-lt"/>
              </a:rPr>
              <a:t>月～</a:t>
            </a:r>
            <a:r>
              <a:rPr lang="en-US" altLang="ja-JP" sz="1400" b="1" dirty="0" smtClean="0">
                <a:latin typeface="+mn-lt"/>
              </a:rPr>
              <a:t>12</a:t>
            </a:r>
            <a:r>
              <a:rPr lang="ja-JP" altLang="en-US" sz="1400" b="1" dirty="0" smtClean="0">
                <a:latin typeface="+mn-lt"/>
              </a:rPr>
              <a:t>月</a:t>
            </a:r>
            <a:r>
              <a:rPr lang="ja-JP" altLang="en-US" sz="1400" b="1" dirty="0">
                <a:latin typeface="+mn-lt"/>
              </a:rPr>
              <a:t>　　調査対象：大阪府内</a:t>
            </a:r>
            <a:r>
              <a:rPr lang="en-US" altLang="ja-JP" sz="1400" b="1" dirty="0">
                <a:latin typeface="+mn-lt"/>
              </a:rPr>
              <a:t>43</a:t>
            </a:r>
            <a:r>
              <a:rPr lang="ja-JP" altLang="en-US" sz="1400" b="1" dirty="0">
                <a:latin typeface="+mn-lt"/>
              </a:rPr>
              <a:t>市町村（回答率</a:t>
            </a:r>
            <a:r>
              <a:rPr lang="en-US" altLang="ja-JP" sz="1400" b="1" dirty="0">
                <a:latin typeface="+mn-lt"/>
              </a:rPr>
              <a:t>100</a:t>
            </a:r>
            <a:r>
              <a:rPr lang="ja-JP" altLang="en-US" sz="1400" b="1" dirty="0">
                <a:latin typeface="+mn-lt"/>
              </a:rPr>
              <a:t>％）　調査方法：選択式及び記述式</a:t>
            </a:r>
            <a:r>
              <a:rPr lang="en-US" altLang="ja-JP" sz="1400" b="1" dirty="0">
                <a:latin typeface="+mn-lt"/>
              </a:rPr>
              <a:t/>
            </a:r>
            <a:br>
              <a:rPr lang="en-US" altLang="ja-JP" sz="1400" b="1" dirty="0">
                <a:latin typeface="+mn-lt"/>
              </a:rPr>
            </a:br>
            <a:r>
              <a:rPr lang="ja-JP" altLang="en-US" sz="1400" b="1" dirty="0">
                <a:latin typeface="+mn-lt"/>
              </a:rPr>
              <a:t>　　　　　　　</a:t>
            </a:r>
            <a:r>
              <a:rPr lang="ja-JP" altLang="en-US" sz="1400" b="1" dirty="0" smtClean="0">
                <a:latin typeface="+mn-lt"/>
              </a:rPr>
              <a:t>　</a:t>
            </a:r>
            <a:r>
              <a:rPr lang="ja-JP" altLang="en-US" sz="1400" b="1" dirty="0">
                <a:latin typeface="+mn-lt"/>
              </a:rPr>
              <a:t>　　　　　　　</a:t>
            </a:r>
            <a:r>
              <a:rPr lang="ja-JP" altLang="en-US" sz="1400" b="1" dirty="0" smtClean="0">
                <a:latin typeface="+mn-lt"/>
              </a:rPr>
              <a:t>　　　　　　　　　　　　　　　</a:t>
            </a:r>
            <a:r>
              <a:rPr lang="ja-JP" altLang="en-US" sz="1400" b="1" dirty="0">
                <a:latin typeface="+mn-lt"/>
              </a:rPr>
              <a:t>　　　　　　　　　</a:t>
            </a:r>
            <a:r>
              <a:rPr lang="ja-JP" altLang="en-US" sz="1400" b="1" dirty="0"/>
              <a:t>＜地域生活支援課地域生活推進グループ＞</a:t>
            </a:r>
            <a:endParaRPr kumimoji="1" lang="ja-JP" altLang="en-US" sz="1400" b="1" dirty="0">
              <a:latin typeface="+mn-lt"/>
            </a:endParaRPr>
          </a:p>
        </p:txBody>
      </p:sp>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419094" y="1163590"/>
            <a:ext cx="11270511" cy="5100082"/>
          </a:xfrm>
        </p:spPr>
        <p:txBody>
          <a:bodyPr>
            <a:normAutofit/>
          </a:bodyPr>
          <a:lstStyle/>
          <a:p>
            <a:pPr algn="l"/>
            <a:r>
              <a:rPr kumimoji="1" lang="ja-JP" altLang="en-US" sz="1200" dirty="0"/>
              <a:t>１．</a:t>
            </a:r>
            <a:r>
              <a:rPr kumimoji="1" lang="ja-JP" altLang="en-US" sz="1200" b="1" u="sng" dirty="0"/>
              <a:t>令和２年度末時点でのコーディネーター配置状況</a:t>
            </a:r>
            <a:endParaRPr kumimoji="1" lang="en-US" altLang="ja-JP" sz="1200" b="1" u="sng" dirty="0"/>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a:p>
          <a:p>
            <a:pPr algn="l"/>
            <a:endParaRPr lang="en-US" altLang="ja-JP" sz="1200" dirty="0" smtClean="0"/>
          </a:p>
          <a:p>
            <a:pPr algn="l"/>
            <a:r>
              <a:rPr lang="ja-JP" altLang="en-US" sz="1200" dirty="0" smtClean="0"/>
              <a:t>２</a:t>
            </a:r>
            <a:r>
              <a:rPr lang="ja-JP" altLang="en-US" sz="1200" dirty="0"/>
              <a:t>．</a:t>
            </a:r>
            <a:r>
              <a:rPr lang="ja-JP" altLang="en-US" sz="1200" b="1" u="sng" dirty="0"/>
              <a:t>コーディネーターの配置先及び職種</a:t>
            </a:r>
            <a:endParaRPr lang="en-US" altLang="ja-JP" sz="1200" b="1" u="sng" dirty="0"/>
          </a:p>
          <a:p>
            <a:pPr algn="l"/>
            <a:r>
              <a:rPr lang="ja-JP" altLang="en-US" sz="1200" dirty="0"/>
              <a:t>　　　　　　　　　　　　　　　　　　　　　　　　　　　　　　　</a:t>
            </a:r>
            <a:endParaRPr lang="en-US" altLang="ja-JP" sz="1200" dirty="0"/>
          </a:p>
          <a:p>
            <a:pPr algn="l"/>
            <a:endParaRPr kumimoji="1" lang="en-US" altLang="ja-JP" sz="1200" dirty="0"/>
          </a:p>
          <a:p>
            <a:pPr algn="l"/>
            <a:endParaRPr lang="en-US" altLang="ja-JP" sz="1200" dirty="0"/>
          </a:p>
          <a:p>
            <a:pPr algn="l"/>
            <a:endParaRPr lang="en-US" altLang="ja-JP" sz="1200" dirty="0"/>
          </a:p>
          <a:p>
            <a:pPr algn="l"/>
            <a:endParaRPr lang="en-US" altLang="ja-JP" sz="1200" dirty="0"/>
          </a:p>
          <a:p>
            <a:pPr algn="l"/>
            <a:r>
              <a:rPr lang="ja-JP" altLang="en-US" sz="1200" dirty="0"/>
              <a:t>３．</a:t>
            </a:r>
            <a:r>
              <a:rPr lang="ja-JP" altLang="en-US" sz="1200" b="1" u="sng" dirty="0"/>
              <a:t>コーディネーターの活動状況</a:t>
            </a:r>
            <a:endParaRPr lang="en-US" altLang="ja-JP" sz="1200" b="1" u="sng" dirty="0"/>
          </a:p>
          <a:p>
            <a:pPr algn="l"/>
            <a:endParaRPr kumimoji="1" lang="ja-JP" altLang="en-US" sz="1200" dirty="0"/>
          </a:p>
        </p:txBody>
      </p:sp>
      <p:sp>
        <p:nvSpPr>
          <p:cNvPr id="6" name="テキスト ボックス 5">
            <a:extLst>
              <a:ext uri="{FF2B5EF4-FFF2-40B4-BE49-F238E27FC236}">
                <a16:creationId xmlns:a16="http://schemas.microsoft.com/office/drawing/2014/main" id="{374E91FD-680A-4EC6-B3D4-CD3A509CB7A9}"/>
              </a:ext>
            </a:extLst>
          </p:cNvPr>
          <p:cNvSpPr txBox="1"/>
          <p:nvPr/>
        </p:nvSpPr>
        <p:spPr>
          <a:xfrm>
            <a:off x="5741261" y="3337798"/>
            <a:ext cx="5634402" cy="1200329"/>
          </a:xfrm>
          <a:prstGeom prst="rect">
            <a:avLst/>
          </a:prstGeom>
          <a:noFill/>
          <a:ln>
            <a:solidFill>
              <a:schemeClr val="accent1"/>
            </a:solidFill>
          </a:ln>
        </p:spPr>
        <p:txBody>
          <a:bodyPr wrap="square" rtlCol="0">
            <a:spAutoFit/>
          </a:bodyPr>
          <a:lstStyle/>
          <a:p>
            <a:r>
              <a:rPr lang="ja-JP" altLang="en-US" sz="1200" dirty="0"/>
              <a:t>・配置先</a:t>
            </a:r>
            <a:r>
              <a:rPr lang="ja-JP" altLang="en-US" sz="1200" dirty="0" smtClean="0"/>
              <a:t>の</a:t>
            </a:r>
            <a:r>
              <a:rPr lang="en-US" altLang="ja-JP" sz="1200" dirty="0" smtClean="0"/>
              <a:t>52</a:t>
            </a:r>
            <a:r>
              <a:rPr lang="ja-JP" altLang="en-US" sz="1200" dirty="0" smtClean="0"/>
              <a:t>％</a:t>
            </a:r>
            <a:r>
              <a:rPr lang="ja-JP" altLang="en-US" sz="1200" dirty="0"/>
              <a:t>（</a:t>
            </a:r>
            <a:r>
              <a:rPr lang="en-US" altLang="ja-JP" sz="1200" dirty="0"/>
              <a:t>10/19</a:t>
            </a:r>
            <a:r>
              <a:rPr lang="ja-JP" altLang="en-US" sz="1200" dirty="0" smtClean="0"/>
              <a:t>市町</a:t>
            </a:r>
            <a:r>
              <a:rPr lang="en-US" altLang="ja-JP" sz="1200" dirty="0" smtClean="0"/>
              <a:t>※</a:t>
            </a:r>
            <a:r>
              <a:rPr lang="ja-JP" altLang="en-US" sz="1200" dirty="0" smtClean="0"/>
              <a:t>）</a:t>
            </a:r>
            <a:r>
              <a:rPr lang="ja-JP" altLang="en-US" sz="1200" dirty="0"/>
              <a:t>が、相談支援事業所。うち事業所委託は</a:t>
            </a:r>
            <a:r>
              <a:rPr lang="en-US" altLang="ja-JP" sz="1200" dirty="0"/>
              <a:t>100</a:t>
            </a:r>
            <a:r>
              <a:rPr lang="ja-JP" altLang="en-US" sz="1200" dirty="0" smtClean="0"/>
              <a:t>％</a:t>
            </a:r>
            <a:endParaRPr lang="en-US" altLang="ja-JP" sz="1200" dirty="0" smtClean="0"/>
          </a:p>
          <a:p>
            <a:r>
              <a:rPr lang="ja-JP" altLang="en-US" sz="1200" dirty="0"/>
              <a:t>　</a:t>
            </a:r>
            <a:r>
              <a:rPr lang="ja-JP" altLang="en-US" sz="1200" dirty="0" smtClean="0"/>
              <a:t>　　　　　　　　　（</a:t>
            </a:r>
            <a:r>
              <a:rPr lang="en-US" altLang="ja-JP" sz="1200" dirty="0"/>
              <a:t>※</a:t>
            </a:r>
            <a:r>
              <a:rPr lang="ja-JP" altLang="en-US" sz="1200" dirty="0" smtClean="0"/>
              <a:t>令和２年度</a:t>
            </a:r>
            <a:r>
              <a:rPr lang="ja-JP" altLang="en-US" sz="1200" dirty="0"/>
              <a:t>末配置</a:t>
            </a:r>
            <a:r>
              <a:rPr lang="en-US" altLang="ja-JP" sz="1200" dirty="0"/>
              <a:t>21</a:t>
            </a:r>
            <a:r>
              <a:rPr lang="ja-JP" altLang="en-US" sz="1200" dirty="0"/>
              <a:t>市町のうち、２市町は未回答</a:t>
            </a:r>
            <a:r>
              <a:rPr lang="ja-JP" altLang="en-US" sz="1200" dirty="0" smtClean="0"/>
              <a:t>）</a:t>
            </a:r>
            <a:endParaRPr lang="en-US" altLang="ja-JP" sz="1200" dirty="0"/>
          </a:p>
          <a:p>
            <a:r>
              <a:rPr lang="ja-JP" altLang="en-US" sz="1200" dirty="0"/>
              <a:t>・社会福祉士、相談支援専門員、介護福祉士、保育士等、福祉</a:t>
            </a:r>
            <a:r>
              <a:rPr lang="ja-JP" altLang="en-US" sz="1200" dirty="0" smtClean="0"/>
              <a:t>関係</a:t>
            </a:r>
            <a:r>
              <a:rPr lang="en-US" altLang="ja-JP" sz="1200" dirty="0" smtClean="0"/>
              <a:t>16</a:t>
            </a:r>
            <a:r>
              <a:rPr lang="ja-JP" altLang="en-US" sz="1200" dirty="0" smtClean="0"/>
              <a:t>名</a:t>
            </a:r>
            <a:endParaRPr lang="en-US" altLang="ja-JP" sz="1200" dirty="0"/>
          </a:p>
          <a:p>
            <a:r>
              <a:rPr lang="ja-JP" altLang="en-US" sz="1200" dirty="0"/>
              <a:t>・看護師、医師の医療関係は２名。</a:t>
            </a:r>
            <a:endParaRPr lang="en-US" altLang="ja-JP" sz="1200" dirty="0"/>
          </a:p>
          <a:p>
            <a:r>
              <a:rPr lang="ja-JP" altLang="en-US" sz="1200" dirty="0"/>
              <a:t>　今後、</a:t>
            </a:r>
            <a:r>
              <a:rPr lang="en-US" altLang="ja-JP" sz="1200" dirty="0"/>
              <a:t>10</a:t>
            </a:r>
            <a:r>
              <a:rPr lang="ja-JP" altLang="en-US" sz="1200" dirty="0"/>
              <a:t>市町にて、看護師、保健師の配置を予定している。</a:t>
            </a:r>
            <a:endParaRPr lang="en-US" altLang="ja-JP" sz="1200" dirty="0"/>
          </a:p>
          <a:p>
            <a:r>
              <a:rPr lang="ja-JP" altLang="en-US" sz="1200" dirty="0"/>
              <a:t>　　　　　　　　　→</a:t>
            </a:r>
            <a:r>
              <a:rPr lang="ja-JP" altLang="en-US" sz="1200" b="1" u="sng" dirty="0"/>
              <a:t>医療関係者に理解しやすい研修（とくに演習）を検討</a:t>
            </a:r>
            <a:r>
              <a:rPr lang="ja-JP" altLang="en-US" sz="1200" b="1" u="sng" dirty="0" smtClean="0"/>
              <a:t>。</a:t>
            </a:r>
            <a:endParaRPr lang="en-US" altLang="ja-JP" sz="1200" b="1" u="sng" dirty="0" smtClean="0"/>
          </a:p>
        </p:txBody>
      </p:sp>
      <p:sp>
        <p:nvSpPr>
          <p:cNvPr id="7" name="テキスト ボックス 6">
            <a:extLst>
              <a:ext uri="{FF2B5EF4-FFF2-40B4-BE49-F238E27FC236}">
                <a16:creationId xmlns:a16="http://schemas.microsoft.com/office/drawing/2014/main" id="{ACA2FD0A-4175-46AC-95D2-A2ECAE0ACD02}"/>
              </a:ext>
            </a:extLst>
          </p:cNvPr>
          <p:cNvSpPr txBox="1"/>
          <p:nvPr/>
        </p:nvSpPr>
        <p:spPr>
          <a:xfrm>
            <a:off x="5751041" y="1624275"/>
            <a:ext cx="5624622" cy="1384995"/>
          </a:xfrm>
          <a:prstGeom prst="rect">
            <a:avLst/>
          </a:prstGeom>
          <a:noFill/>
          <a:ln>
            <a:solidFill>
              <a:schemeClr val="accent1"/>
            </a:solidFill>
          </a:ln>
        </p:spPr>
        <p:txBody>
          <a:bodyPr wrap="square" rtlCol="0">
            <a:spAutoFit/>
          </a:bodyPr>
          <a:lstStyle/>
          <a:p>
            <a:r>
              <a:rPr lang="ja-JP" altLang="en-US" sz="1200" dirty="0"/>
              <a:t>・令和２年度末時点で</a:t>
            </a:r>
            <a:r>
              <a:rPr lang="en-US" altLang="ja-JP" sz="1200" dirty="0"/>
              <a:t>21</a:t>
            </a:r>
            <a:r>
              <a:rPr lang="ja-JP" altLang="en-US" sz="1200" dirty="0"/>
              <a:t>／</a:t>
            </a:r>
            <a:r>
              <a:rPr lang="en-US" altLang="ja-JP" sz="1200" dirty="0"/>
              <a:t>43</a:t>
            </a:r>
            <a:r>
              <a:rPr lang="ja-JP" altLang="en-US" sz="1200" dirty="0"/>
              <a:t>市町村にて配置。（研修修了</a:t>
            </a:r>
            <a:r>
              <a:rPr lang="ja-JP" altLang="en-US" sz="1200" dirty="0" smtClean="0"/>
              <a:t>は</a:t>
            </a:r>
            <a:r>
              <a:rPr lang="en-US" altLang="ja-JP" sz="1200" dirty="0" smtClean="0"/>
              <a:t>29</a:t>
            </a:r>
            <a:r>
              <a:rPr lang="ja-JP" altLang="en-US" sz="1200" dirty="0" smtClean="0"/>
              <a:t>／</a:t>
            </a:r>
            <a:r>
              <a:rPr lang="en-US" altLang="ja-JP" sz="1200" dirty="0" smtClean="0"/>
              <a:t>43</a:t>
            </a:r>
            <a:r>
              <a:rPr lang="ja-JP" altLang="en-US" sz="1200" dirty="0" smtClean="0"/>
              <a:t>市町）</a:t>
            </a:r>
            <a:endParaRPr lang="en-US" altLang="ja-JP" sz="1200" dirty="0"/>
          </a:p>
          <a:p>
            <a:r>
              <a:rPr lang="ja-JP" altLang="en-US" sz="1200" dirty="0"/>
              <a:t>・令和３年度には</a:t>
            </a:r>
            <a:r>
              <a:rPr lang="ja-JP" altLang="en-US" sz="1200" dirty="0" smtClean="0"/>
              <a:t>、</a:t>
            </a:r>
            <a:r>
              <a:rPr lang="en-US" altLang="ja-JP" sz="1200" dirty="0"/>
              <a:t>34</a:t>
            </a:r>
            <a:r>
              <a:rPr lang="ja-JP" altLang="en-US" sz="1200" dirty="0" smtClean="0"/>
              <a:t>市町村</a:t>
            </a:r>
            <a:r>
              <a:rPr lang="ja-JP" altLang="en-US" sz="1200" dirty="0"/>
              <a:t>にて</a:t>
            </a:r>
            <a:r>
              <a:rPr lang="ja-JP" altLang="en-US" sz="1200" dirty="0" smtClean="0"/>
              <a:t>配置済みの見込み。</a:t>
            </a:r>
            <a:endParaRPr lang="en-US" altLang="ja-JP" sz="1200" dirty="0"/>
          </a:p>
          <a:p>
            <a:r>
              <a:rPr lang="ja-JP" altLang="en-US" sz="1200" dirty="0"/>
              <a:t>・令和３年度時点において</a:t>
            </a:r>
            <a:r>
              <a:rPr lang="ja-JP" altLang="en-US" sz="1200" dirty="0" smtClean="0"/>
              <a:t>、９市町</a:t>
            </a:r>
            <a:r>
              <a:rPr lang="ja-JP" altLang="en-US" sz="1200" dirty="0"/>
              <a:t>にて未定及び無回答。</a:t>
            </a:r>
            <a:endParaRPr lang="en-US" altLang="ja-JP" sz="1200" dirty="0"/>
          </a:p>
          <a:p>
            <a:r>
              <a:rPr lang="ja-JP" altLang="en-US" sz="1200" dirty="0"/>
              <a:t>　　未定と回答した市町のうち、自由回答に、</a:t>
            </a:r>
            <a:endParaRPr lang="en-US" altLang="ja-JP" sz="1200" dirty="0"/>
          </a:p>
          <a:p>
            <a:r>
              <a:rPr lang="ja-JP" altLang="en-US" sz="1200" dirty="0"/>
              <a:t>　　　</a:t>
            </a:r>
            <a:r>
              <a:rPr lang="ja-JP" altLang="en-US" sz="1200" dirty="0" smtClean="0"/>
              <a:t>「コーディネーター</a:t>
            </a:r>
            <a:r>
              <a:rPr lang="ja-JP" altLang="en-US" sz="1200" dirty="0"/>
              <a:t>の役割</a:t>
            </a:r>
            <a:r>
              <a:rPr lang="ja-JP" altLang="en-US" sz="1200" dirty="0" smtClean="0"/>
              <a:t>、位置づけ</a:t>
            </a:r>
            <a:r>
              <a:rPr lang="ja-JP" altLang="en-US" sz="1200" dirty="0"/>
              <a:t>の</a:t>
            </a:r>
            <a:r>
              <a:rPr lang="ja-JP" altLang="en-US" sz="1200" dirty="0" smtClean="0"/>
              <a:t>不明確が課題」と</a:t>
            </a:r>
            <a:r>
              <a:rPr lang="ja-JP" altLang="en-US" sz="1200" dirty="0"/>
              <a:t>あり。</a:t>
            </a:r>
            <a:endParaRPr lang="en-US" altLang="ja-JP" sz="1200" dirty="0"/>
          </a:p>
          <a:p>
            <a:r>
              <a:rPr lang="ja-JP" altLang="en-US" sz="1200" dirty="0"/>
              <a:t>　　</a:t>
            </a:r>
            <a:r>
              <a:rPr lang="ja-JP" altLang="en-US" sz="1200" dirty="0" smtClean="0"/>
              <a:t>配置推進の課題として、「役割</a:t>
            </a:r>
            <a:r>
              <a:rPr lang="ja-JP" altLang="en-US" sz="1200" dirty="0"/>
              <a:t>の</a:t>
            </a:r>
            <a:r>
              <a:rPr lang="ja-JP" altLang="en-US" sz="1200" dirty="0" smtClean="0"/>
              <a:t>明確化」に関する意見</a:t>
            </a:r>
            <a:r>
              <a:rPr lang="ja-JP" altLang="en-US" sz="1200" dirty="0"/>
              <a:t>が</a:t>
            </a:r>
            <a:r>
              <a:rPr lang="ja-JP" altLang="en-US" sz="1200" dirty="0" smtClean="0"/>
              <a:t>計</a:t>
            </a:r>
            <a:r>
              <a:rPr lang="en-US" altLang="ja-JP" sz="1200" dirty="0"/>
              <a:t>12</a:t>
            </a:r>
            <a:r>
              <a:rPr lang="ja-JP" altLang="en-US" sz="1200" dirty="0" smtClean="0"/>
              <a:t>市町あり</a:t>
            </a:r>
            <a:endParaRPr lang="en-US" altLang="ja-JP" sz="1200" dirty="0"/>
          </a:p>
          <a:p>
            <a:r>
              <a:rPr lang="ja-JP" altLang="en-US" sz="1200" dirty="0"/>
              <a:t>　　　　　　　　　→</a:t>
            </a:r>
            <a:r>
              <a:rPr lang="ja-JP" altLang="en-US" sz="1200" b="1" u="sng" dirty="0"/>
              <a:t>令和３年度研修にて、実践報告を盛り込むことを検討。</a:t>
            </a:r>
            <a:endParaRPr lang="en-US" altLang="ja-JP" sz="1200" b="1" u="sng" dirty="0"/>
          </a:p>
        </p:txBody>
      </p:sp>
      <p:sp>
        <p:nvSpPr>
          <p:cNvPr id="11" name="テキスト ボックス 10">
            <a:extLst>
              <a:ext uri="{FF2B5EF4-FFF2-40B4-BE49-F238E27FC236}">
                <a16:creationId xmlns:a16="http://schemas.microsoft.com/office/drawing/2014/main" id="{150F58F8-3691-47F9-9199-1EDB8FBFEE3F}"/>
              </a:ext>
            </a:extLst>
          </p:cNvPr>
          <p:cNvSpPr txBox="1"/>
          <p:nvPr/>
        </p:nvSpPr>
        <p:spPr>
          <a:xfrm>
            <a:off x="5751041" y="4715640"/>
            <a:ext cx="5634402" cy="1938992"/>
          </a:xfrm>
          <a:prstGeom prst="rect">
            <a:avLst/>
          </a:prstGeom>
          <a:noFill/>
          <a:ln>
            <a:solidFill>
              <a:schemeClr val="accent1"/>
            </a:solidFill>
          </a:ln>
        </p:spPr>
        <p:txBody>
          <a:bodyPr wrap="square" rtlCol="0">
            <a:spAutoFit/>
          </a:bodyPr>
          <a:lstStyle/>
          <a:p>
            <a:r>
              <a:rPr lang="ja-JP" altLang="en-US" sz="1200" dirty="0"/>
              <a:t>・協議の場に参加は</a:t>
            </a:r>
            <a:r>
              <a:rPr lang="en-US" altLang="ja-JP" sz="1200" dirty="0"/>
              <a:t>15/21</a:t>
            </a:r>
            <a:r>
              <a:rPr lang="ja-JP" altLang="en-US" sz="1200" dirty="0"/>
              <a:t>市町であり。</a:t>
            </a:r>
            <a:endParaRPr lang="en-US" altLang="ja-JP" sz="1200" dirty="0"/>
          </a:p>
          <a:p>
            <a:r>
              <a:rPr lang="ja-JP" altLang="en-US" sz="1200" dirty="0"/>
              <a:t>・個別ケースに直接支援、</a:t>
            </a:r>
            <a:r>
              <a:rPr lang="en-US" altLang="ja-JP" sz="1200" dirty="0"/>
              <a:t>SV</a:t>
            </a:r>
            <a:r>
              <a:rPr lang="ja-JP" altLang="en-US" sz="1200" dirty="0"/>
              <a:t>を実施した</a:t>
            </a:r>
            <a:r>
              <a:rPr lang="ja-JP" altLang="en-US" sz="1200" dirty="0" smtClean="0"/>
              <a:t>例</a:t>
            </a:r>
            <a:r>
              <a:rPr lang="ja-JP" altLang="en-US" sz="1200" dirty="0"/>
              <a:t>は</a:t>
            </a:r>
            <a:r>
              <a:rPr lang="ja-JP" altLang="en-US" sz="1200" dirty="0" smtClean="0"/>
              <a:t>４市</a:t>
            </a:r>
            <a:r>
              <a:rPr lang="ja-JP" altLang="en-US" sz="1200" dirty="0"/>
              <a:t>であり。</a:t>
            </a:r>
            <a:endParaRPr lang="en-US" altLang="ja-JP" sz="1200" dirty="0"/>
          </a:p>
          <a:p>
            <a:r>
              <a:rPr lang="ja-JP" altLang="en-US" sz="1200" dirty="0"/>
              <a:t>　　　　　　　　　　</a:t>
            </a:r>
            <a:endParaRPr lang="en-US" altLang="ja-JP" sz="1200" dirty="0"/>
          </a:p>
          <a:p>
            <a:endParaRPr lang="en-US" altLang="ja-JP" sz="1200" dirty="0"/>
          </a:p>
          <a:p>
            <a:r>
              <a:rPr lang="ja-JP" altLang="en-US" sz="1200" dirty="0"/>
              <a:t>＜課題（コーディネーター配置推進にかかる要望・課題に関する意見より）＞</a:t>
            </a:r>
            <a:endParaRPr lang="en-US" altLang="ja-JP" sz="1200" dirty="0"/>
          </a:p>
          <a:p>
            <a:r>
              <a:rPr lang="ja-JP" altLang="en-US" sz="1200" dirty="0"/>
              <a:t>　　具体的な活動内容や好事例の紹介等の情報共有に関する意見　</a:t>
            </a:r>
            <a:r>
              <a:rPr lang="ja-JP" altLang="en-US" sz="1200" dirty="0" smtClean="0"/>
              <a:t>５市町</a:t>
            </a:r>
            <a:endParaRPr lang="en-US" altLang="ja-JP" sz="1200" dirty="0"/>
          </a:p>
          <a:p>
            <a:r>
              <a:rPr lang="ja-JP" altLang="en-US" sz="1200" dirty="0"/>
              <a:t>　　財源措置に関する意見　</a:t>
            </a:r>
            <a:r>
              <a:rPr lang="ja-JP" altLang="en-US" sz="1200" dirty="0" smtClean="0"/>
              <a:t>９市町</a:t>
            </a:r>
            <a:endParaRPr lang="en-US" altLang="ja-JP" sz="1200" dirty="0"/>
          </a:p>
          <a:p>
            <a:r>
              <a:rPr lang="ja-JP" altLang="en-US" sz="1200" dirty="0"/>
              <a:t>　</a:t>
            </a:r>
            <a:r>
              <a:rPr lang="ja-JP" altLang="en-US" sz="1200" dirty="0" smtClean="0"/>
              <a:t>→</a:t>
            </a:r>
            <a:r>
              <a:rPr lang="ja-JP" altLang="en-US" sz="1200" b="1" u="sng" dirty="0"/>
              <a:t>既配置のコーディネーターに対して、情報共有や協議を行う</a:t>
            </a:r>
            <a:r>
              <a:rPr lang="ja-JP" altLang="en-US" sz="1200" b="1" u="sng" dirty="0" smtClean="0"/>
              <a:t>場の検討。</a:t>
            </a:r>
            <a:endParaRPr lang="en-US" altLang="ja-JP" sz="1200" b="1" u="sng" dirty="0" smtClean="0"/>
          </a:p>
          <a:p>
            <a:r>
              <a:rPr lang="ja-JP" altLang="en-US" sz="1200" b="1" dirty="0"/>
              <a:t>　</a:t>
            </a:r>
            <a:r>
              <a:rPr lang="ja-JP" altLang="en-US" sz="1200" b="1" dirty="0" smtClean="0"/>
              <a:t>　</a:t>
            </a:r>
            <a:r>
              <a:rPr lang="ja-JP" altLang="en-US" sz="1200" b="1" u="sng" dirty="0" smtClean="0"/>
              <a:t>地域生活支援促進事業の国庫補助等に関する情報提供を実施。</a:t>
            </a:r>
            <a:endParaRPr lang="en-US" altLang="ja-JP" sz="1200" b="1" u="sng" dirty="0"/>
          </a:p>
          <a:p>
            <a:endParaRPr kumimoji="1" lang="ja-JP" altLang="en-US" sz="1200" u="sng" dirty="0"/>
          </a:p>
        </p:txBody>
      </p:sp>
      <p:graphicFrame>
        <p:nvGraphicFramePr>
          <p:cNvPr id="14" name="グラフ 13">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1323953030"/>
              </p:ext>
            </p:extLst>
          </p:nvPr>
        </p:nvGraphicFramePr>
        <p:xfrm>
          <a:off x="376002" y="3152457"/>
          <a:ext cx="5051317" cy="14272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a:extLst>
              <a:ext uri="{FF2B5EF4-FFF2-40B4-BE49-F238E27FC236}">
                <a16:creationId xmlns:a16="http://schemas.microsoft.com/office/drawing/2014/main" id="{D1F2CDDE-99F6-47D9-B11C-9082BEC6BDAB}"/>
              </a:ext>
            </a:extLst>
          </p:cNvPr>
          <p:cNvGraphicFramePr>
            <a:graphicFrameLocks/>
          </p:cNvGraphicFramePr>
          <p:nvPr>
            <p:extLst>
              <p:ext uri="{D42A27DB-BD31-4B8C-83A1-F6EECF244321}">
                <p14:modId xmlns:p14="http://schemas.microsoft.com/office/powerpoint/2010/main" val="1119842701"/>
              </p:ext>
            </p:extLst>
          </p:nvPr>
        </p:nvGraphicFramePr>
        <p:xfrm>
          <a:off x="185440" y="5102249"/>
          <a:ext cx="5518624" cy="14158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00000000-0008-0000-0100-000004000000}"/>
              </a:ext>
            </a:extLst>
          </p:cNvPr>
          <p:cNvGraphicFramePr>
            <a:graphicFrameLocks/>
          </p:cNvGraphicFramePr>
          <p:nvPr>
            <p:extLst>
              <p:ext uri="{D42A27DB-BD31-4B8C-83A1-F6EECF244321}">
                <p14:modId xmlns:p14="http://schemas.microsoft.com/office/powerpoint/2010/main" val="723137233"/>
              </p:ext>
            </p:extLst>
          </p:nvPr>
        </p:nvGraphicFramePr>
        <p:xfrm>
          <a:off x="-48001" y="1416094"/>
          <a:ext cx="6102350" cy="1366838"/>
        </p:xfrm>
        <a:graphic>
          <a:graphicData uri="http://schemas.openxmlformats.org/drawingml/2006/chart">
            <c:chart xmlns:c="http://schemas.openxmlformats.org/drawingml/2006/chart" xmlns:r="http://schemas.openxmlformats.org/officeDocument/2006/relationships" r:id="rId4"/>
          </a:graphicData>
        </a:graphic>
      </p:graphicFrame>
      <p:sp>
        <p:nvSpPr>
          <p:cNvPr id="12" name="正方形/長方形 11"/>
          <p:cNvSpPr/>
          <p:nvPr/>
        </p:nvSpPr>
        <p:spPr>
          <a:xfrm>
            <a:off x="10339604" y="142317"/>
            <a:ext cx="1165412" cy="336176"/>
          </a:xfrm>
          <a:prstGeom prst="rect">
            <a:avLst/>
          </a:prstGeom>
          <a:solidFill>
            <a:schemeClr val="bg1"/>
          </a:solidFill>
          <a:ln w="1270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kern="120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rPr>
              <a:t>資料</a:t>
            </a:r>
            <a:r>
              <a:rPr lang="ja-JP" altLang="en-US" sz="1200">
                <a:solidFill>
                  <a:srgbClr val="000000"/>
                </a:solidFill>
                <a:latin typeface="ＭＳ Ｐゴシック" panose="020B0600070205080204" pitchFamily="50" charset="-128"/>
                <a:ea typeface="HGSｺﾞｼｯｸM" panose="020B0600000000000000" pitchFamily="50" charset="-128"/>
                <a:cs typeface="Times New Roman" panose="02020603050405020304" pitchFamily="18" charset="0"/>
              </a:rPr>
              <a:t>３</a:t>
            </a:r>
            <a:endParaRPr lang="en-US" altLang="ja-JP" sz="1200" kern="120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endParaRPr>
          </a:p>
        </p:txBody>
      </p:sp>
    </p:spTree>
    <p:extLst>
      <p:ext uri="{BB962C8B-B14F-4D97-AF65-F5344CB8AC3E}">
        <p14:creationId xmlns:p14="http://schemas.microsoft.com/office/powerpoint/2010/main" val="316514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3BDEA-1FC5-4D19-B7A0-C440AB5B6BCD}"/>
              </a:ext>
            </a:extLst>
          </p:cNvPr>
          <p:cNvSpPr>
            <a:spLocks noGrp="1"/>
          </p:cNvSpPr>
          <p:nvPr>
            <p:ph type="ctrTitle"/>
          </p:nvPr>
        </p:nvSpPr>
        <p:spPr>
          <a:xfrm>
            <a:off x="538717" y="476350"/>
            <a:ext cx="10760148" cy="60049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l"/>
            <a:r>
              <a:rPr kumimoji="1" lang="ja-JP" altLang="en-US" sz="1400" b="1" dirty="0">
                <a:latin typeface="+mn-lt"/>
              </a:rPr>
              <a:t>令和</a:t>
            </a:r>
            <a:r>
              <a:rPr lang="ja-JP" altLang="en-US" sz="1400" b="1" dirty="0">
                <a:latin typeface="+mn-lt"/>
              </a:rPr>
              <a:t>２年度　大阪府医療的ケア児等コーディネーター配置状況</a:t>
            </a:r>
            <a:r>
              <a:rPr lang="ja-JP" altLang="en-US" sz="1400" b="1" dirty="0" smtClean="0">
                <a:latin typeface="+mn-lt"/>
              </a:rPr>
              <a:t>調査結果まとめ</a:t>
            </a:r>
            <a:r>
              <a:rPr lang="ja-JP" altLang="en-US" sz="1400" b="1" dirty="0">
                <a:latin typeface="+mn-lt"/>
              </a:rPr>
              <a:t>　　　　　　　　　</a:t>
            </a:r>
            <a:r>
              <a:rPr lang="en-US" altLang="ja-JP" sz="1400" b="1" dirty="0">
                <a:latin typeface="+mn-lt"/>
              </a:rPr>
              <a:t/>
            </a:r>
            <a:br>
              <a:rPr lang="en-US" altLang="ja-JP" sz="1400" b="1" dirty="0">
                <a:latin typeface="+mn-lt"/>
              </a:rPr>
            </a:br>
            <a:r>
              <a:rPr lang="ja-JP" altLang="en-US" sz="1400" b="1" dirty="0">
                <a:latin typeface="+mn-lt"/>
              </a:rPr>
              <a:t>　</a:t>
            </a:r>
            <a:endParaRPr kumimoji="1" lang="ja-JP" altLang="en-US" sz="1400" b="1" dirty="0">
              <a:latin typeface="+mn-lt"/>
            </a:endParaRPr>
          </a:p>
        </p:txBody>
      </p:sp>
      <p:sp>
        <p:nvSpPr>
          <p:cNvPr id="3" name="字幕 2">
            <a:extLst>
              <a:ext uri="{FF2B5EF4-FFF2-40B4-BE49-F238E27FC236}">
                <a16:creationId xmlns:a16="http://schemas.microsoft.com/office/drawing/2014/main" id="{F57E73A9-E480-4631-90DC-803BAF2609D6}"/>
              </a:ext>
            </a:extLst>
          </p:cNvPr>
          <p:cNvSpPr>
            <a:spLocks noGrp="1"/>
          </p:cNvSpPr>
          <p:nvPr>
            <p:ph type="subTitle" idx="1"/>
          </p:nvPr>
        </p:nvSpPr>
        <p:spPr>
          <a:xfrm>
            <a:off x="382772" y="1390466"/>
            <a:ext cx="11270511" cy="5100082"/>
          </a:xfrm>
        </p:spPr>
        <p:txBody>
          <a:bodyPr>
            <a:normAutofit/>
          </a:bodyPr>
          <a:lstStyle/>
          <a:p>
            <a:pPr algn="l"/>
            <a:r>
              <a:rPr lang="ja-JP" altLang="en-US" sz="1200" dirty="0"/>
              <a:t>４</a:t>
            </a:r>
            <a:r>
              <a:rPr kumimoji="1" lang="ja-JP" altLang="en-US" sz="1200" dirty="0"/>
              <a:t>．</a:t>
            </a:r>
            <a:r>
              <a:rPr lang="ja-JP" altLang="en-US" sz="1200" b="1" u="sng" dirty="0"/>
              <a:t>各市町村における医療的ケア児ケース数の把握状況</a:t>
            </a:r>
            <a:endParaRPr kumimoji="1" lang="en-US" altLang="ja-JP" sz="1200" b="1" u="sng" dirty="0"/>
          </a:p>
          <a:p>
            <a:pPr algn="l"/>
            <a:r>
              <a:rPr kumimoji="1" lang="ja-JP" altLang="en-US" sz="1200" dirty="0"/>
              <a:t>　　　　　　　　　　　　　　　　　　　　　　　　　</a:t>
            </a:r>
            <a:endParaRPr kumimoji="1" lang="en-US" altLang="ja-JP" sz="1200" dirty="0"/>
          </a:p>
          <a:p>
            <a:pPr algn="l"/>
            <a:r>
              <a:rPr lang="ja-JP" altLang="en-US" sz="1200" dirty="0"/>
              <a:t>　　　　　　　　　　　　　　　　　　　　　　　　　　</a:t>
            </a:r>
            <a:endParaRPr lang="en-US" altLang="ja-JP" sz="1200" dirty="0"/>
          </a:p>
          <a:p>
            <a:pPr algn="l"/>
            <a:r>
              <a:rPr lang="ja-JP" altLang="en-US" sz="1200" dirty="0"/>
              <a:t>　　　　　　　　　　　　　　　　　　</a:t>
            </a:r>
            <a:endParaRPr lang="en-US" altLang="ja-JP" sz="1200" dirty="0"/>
          </a:p>
          <a:p>
            <a:pPr algn="l"/>
            <a:endParaRPr lang="en-US" altLang="ja-JP" sz="1200" dirty="0"/>
          </a:p>
          <a:p>
            <a:pPr algn="l"/>
            <a:endParaRPr lang="en-US" altLang="ja-JP" sz="1200" dirty="0"/>
          </a:p>
          <a:p>
            <a:pPr algn="l"/>
            <a:endParaRPr lang="en-US" altLang="ja-JP" sz="1200" dirty="0"/>
          </a:p>
          <a:p>
            <a:pPr algn="l"/>
            <a:r>
              <a:rPr lang="ja-JP" altLang="en-US" sz="1200" dirty="0"/>
              <a:t>５．</a:t>
            </a:r>
            <a:r>
              <a:rPr lang="ja-JP" altLang="en-US" sz="1200" b="1" u="sng" dirty="0"/>
              <a:t>令和４年度以降のコーディネーター養成希望</a:t>
            </a:r>
            <a:endParaRPr lang="en-US" altLang="ja-JP" sz="1200" b="1" u="sng" dirty="0"/>
          </a:p>
          <a:p>
            <a:pPr algn="l"/>
            <a:r>
              <a:rPr lang="ja-JP" altLang="en-US" sz="1200" dirty="0"/>
              <a:t>　　　　　　　　　　　　　　　　　　　　　　　　　　　　　　　</a:t>
            </a:r>
            <a:endParaRPr lang="en-US" altLang="ja-JP" sz="1200" dirty="0"/>
          </a:p>
          <a:p>
            <a:pPr algn="l"/>
            <a:endParaRPr kumimoji="1" lang="en-US" altLang="ja-JP" sz="1200" dirty="0"/>
          </a:p>
          <a:p>
            <a:pPr algn="l"/>
            <a:endParaRPr lang="en-US" altLang="ja-JP" sz="1200" dirty="0"/>
          </a:p>
          <a:p>
            <a:pPr algn="l"/>
            <a:endParaRPr lang="en-US" altLang="ja-JP" sz="1200" dirty="0"/>
          </a:p>
          <a:p>
            <a:pPr algn="l"/>
            <a:endParaRPr lang="en-US" altLang="ja-JP" sz="1200" dirty="0"/>
          </a:p>
          <a:p>
            <a:pPr algn="l"/>
            <a:r>
              <a:rPr lang="ja-JP" altLang="en-US" sz="1200" dirty="0"/>
              <a:t>６．</a:t>
            </a:r>
            <a:r>
              <a:rPr lang="ja-JP" altLang="en-US" sz="1200" b="1" u="sng" dirty="0"/>
              <a:t>まとめ</a:t>
            </a:r>
            <a:endParaRPr lang="en-US" altLang="ja-JP" sz="1200" b="1" u="sng" dirty="0"/>
          </a:p>
          <a:p>
            <a:pPr algn="l"/>
            <a:endParaRPr kumimoji="1" lang="ja-JP" altLang="en-US" sz="1200" dirty="0"/>
          </a:p>
        </p:txBody>
      </p:sp>
      <p:graphicFrame>
        <p:nvGraphicFramePr>
          <p:cNvPr id="5" name="グラフ 4">
            <a:extLst>
              <a:ext uri="{FF2B5EF4-FFF2-40B4-BE49-F238E27FC236}">
                <a16:creationId xmlns:a16="http://schemas.microsoft.com/office/drawing/2014/main" id="{00000000-0008-0000-0000-000007000000}"/>
              </a:ext>
            </a:extLst>
          </p:cNvPr>
          <p:cNvGraphicFramePr>
            <a:graphicFrameLocks/>
          </p:cNvGraphicFramePr>
          <p:nvPr>
            <p:extLst>
              <p:ext uri="{D42A27DB-BD31-4B8C-83A1-F6EECF244321}">
                <p14:modId xmlns:p14="http://schemas.microsoft.com/office/powerpoint/2010/main" val="1027133369"/>
              </p:ext>
            </p:extLst>
          </p:nvPr>
        </p:nvGraphicFramePr>
        <p:xfrm>
          <a:off x="227658" y="2989695"/>
          <a:ext cx="4553426" cy="1399645"/>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374E91FD-680A-4EC6-B3D4-CD3A509CB7A9}"/>
              </a:ext>
            </a:extLst>
          </p:cNvPr>
          <p:cNvSpPr txBox="1"/>
          <p:nvPr/>
        </p:nvSpPr>
        <p:spPr>
          <a:xfrm>
            <a:off x="6173995" y="1901214"/>
            <a:ext cx="5634402" cy="830997"/>
          </a:xfrm>
          <a:prstGeom prst="rect">
            <a:avLst/>
          </a:prstGeom>
          <a:noFill/>
          <a:ln>
            <a:solidFill>
              <a:schemeClr val="accent1"/>
            </a:solidFill>
          </a:ln>
        </p:spPr>
        <p:txBody>
          <a:bodyPr wrap="square" rtlCol="0">
            <a:spAutoFit/>
          </a:bodyPr>
          <a:lstStyle/>
          <a:p>
            <a:r>
              <a:rPr lang="ja-JP" altLang="en-US" sz="1200" dirty="0"/>
              <a:t>医療的ケア児のケース数を把握していないと回答した</a:t>
            </a:r>
            <a:r>
              <a:rPr lang="ja-JP" altLang="en-US" sz="1200" dirty="0" smtClean="0"/>
              <a:t>市町村は</a:t>
            </a:r>
            <a:r>
              <a:rPr lang="en-US" altLang="ja-JP" sz="1200" dirty="0" smtClean="0"/>
              <a:t>43</a:t>
            </a:r>
            <a:r>
              <a:rPr lang="ja-JP" altLang="en-US" sz="1200" dirty="0" smtClean="0"/>
              <a:t>件中、</a:t>
            </a:r>
            <a:r>
              <a:rPr lang="en-US" altLang="ja-JP" sz="1200" dirty="0"/>
              <a:t>24</a:t>
            </a:r>
            <a:r>
              <a:rPr lang="ja-JP" altLang="en-US" sz="1200" dirty="0" smtClean="0"/>
              <a:t>件</a:t>
            </a:r>
            <a:r>
              <a:rPr lang="ja-JP" altLang="en-US" sz="1200" dirty="0"/>
              <a:t>あり、半数を超えている。また、そのうち、人口</a:t>
            </a:r>
            <a:r>
              <a:rPr lang="en-US" altLang="ja-JP" sz="1200" dirty="0"/>
              <a:t>20</a:t>
            </a:r>
            <a:r>
              <a:rPr lang="ja-JP" altLang="en-US" sz="1200" dirty="0"/>
              <a:t>万人を超える市</a:t>
            </a:r>
            <a:r>
              <a:rPr lang="ja-JP" altLang="en-US" sz="1200" dirty="0" smtClean="0"/>
              <a:t>は７件</a:t>
            </a:r>
            <a:r>
              <a:rPr lang="ja-JP" altLang="en-US" sz="1200" dirty="0"/>
              <a:t>ある。</a:t>
            </a:r>
            <a:endParaRPr lang="en-US" altLang="ja-JP" sz="1200" dirty="0"/>
          </a:p>
          <a:p>
            <a:r>
              <a:rPr lang="ja-JP" altLang="en-US" sz="1200" dirty="0"/>
              <a:t>　</a:t>
            </a:r>
            <a:r>
              <a:rPr lang="ja-JP" altLang="en-US" sz="1200" dirty="0" smtClean="0"/>
              <a:t>→</a:t>
            </a:r>
            <a:r>
              <a:rPr lang="ja-JP" altLang="en-US" sz="1200" b="1" u="sng" dirty="0"/>
              <a:t>コーディネーターの推進にあたっても、各市町村でのケース把握が必要。</a:t>
            </a:r>
            <a:endParaRPr lang="en-US" altLang="ja-JP" sz="1200" b="1" u="sng" dirty="0"/>
          </a:p>
          <a:p>
            <a:endParaRPr lang="en-US" altLang="ja-JP" sz="1200" dirty="0"/>
          </a:p>
        </p:txBody>
      </p:sp>
      <p:sp>
        <p:nvSpPr>
          <p:cNvPr id="7" name="テキスト ボックス 6">
            <a:extLst>
              <a:ext uri="{FF2B5EF4-FFF2-40B4-BE49-F238E27FC236}">
                <a16:creationId xmlns:a16="http://schemas.microsoft.com/office/drawing/2014/main" id="{ACA2FD0A-4175-46AC-95D2-A2ECAE0ACD02}"/>
              </a:ext>
            </a:extLst>
          </p:cNvPr>
          <p:cNvSpPr txBox="1"/>
          <p:nvPr/>
        </p:nvSpPr>
        <p:spPr>
          <a:xfrm>
            <a:off x="6183775" y="3778819"/>
            <a:ext cx="5624622" cy="1384995"/>
          </a:xfrm>
          <a:prstGeom prst="rect">
            <a:avLst/>
          </a:prstGeom>
          <a:noFill/>
          <a:ln>
            <a:solidFill>
              <a:schemeClr val="accent1"/>
            </a:solidFill>
          </a:ln>
        </p:spPr>
        <p:txBody>
          <a:bodyPr wrap="square" rtlCol="0">
            <a:spAutoFit/>
          </a:bodyPr>
          <a:lstStyle/>
          <a:p>
            <a:r>
              <a:rPr lang="ja-JP" altLang="en-US" sz="1200" dirty="0"/>
              <a:t>・「１人」</a:t>
            </a:r>
            <a:r>
              <a:rPr lang="en-US" altLang="ja-JP" sz="1200" dirty="0"/>
              <a:t>12</a:t>
            </a:r>
            <a:r>
              <a:rPr lang="ja-JP" altLang="en-US" sz="1200" dirty="0"/>
              <a:t>市町　「２人以上」３市　</a:t>
            </a:r>
            <a:endParaRPr lang="en-US" altLang="ja-JP" sz="1200" dirty="0"/>
          </a:p>
          <a:p>
            <a:r>
              <a:rPr lang="ja-JP" altLang="en-US" sz="1200" dirty="0"/>
              <a:t>　「毎年は不要」</a:t>
            </a:r>
            <a:r>
              <a:rPr lang="en-US" altLang="ja-JP" sz="1200" dirty="0"/>
              <a:t>15</a:t>
            </a:r>
            <a:r>
              <a:rPr lang="ja-JP" altLang="en-US" sz="1200" dirty="0"/>
              <a:t>市町　「未定」７</a:t>
            </a:r>
            <a:r>
              <a:rPr lang="ja-JP" altLang="en-US" sz="1200" dirty="0" smtClean="0"/>
              <a:t>市町　「未回答」６市町</a:t>
            </a:r>
            <a:endParaRPr lang="en-US" altLang="ja-JP" sz="1200" dirty="0"/>
          </a:p>
          <a:p>
            <a:r>
              <a:rPr lang="ja-JP" altLang="en-US" sz="1200" dirty="0"/>
              <a:t>・令和元年度のコーディネーター研修修了者が異動したことにより、</a:t>
            </a:r>
            <a:endParaRPr lang="en-US" altLang="ja-JP" sz="1200" dirty="0"/>
          </a:p>
          <a:p>
            <a:r>
              <a:rPr lang="ja-JP" altLang="en-US" sz="1200" dirty="0"/>
              <a:t>　改めての養成が必要になった、との意見あり。</a:t>
            </a:r>
            <a:endParaRPr lang="en-US" altLang="ja-JP" sz="1200" dirty="0"/>
          </a:p>
          <a:p>
            <a:endParaRPr lang="en-US" altLang="ja-JP" sz="1200" dirty="0"/>
          </a:p>
          <a:p>
            <a:r>
              <a:rPr lang="ja-JP" altLang="en-US" sz="1200" dirty="0"/>
              <a:t>→</a:t>
            </a:r>
            <a:r>
              <a:rPr lang="ja-JP" altLang="en-US" sz="1200" b="1" u="sng" dirty="0"/>
              <a:t>養成のニーズについて、医療的ケア児数の調査の動向を注視しながら、</a:t>
            </a:r>
            <a:endParaRPr lang="en-US" altLang="ja-JP" sz="1200" b="1" u="sng" dirty="0"/>
          </a:p>
          <a:p>
            <a:r>
              <a:rPr lang="ja-JP" altLang="en-US" sz="1200" b="1" u="sng" dirty="0"/>
              <a:t>　配置先等を勘案し、精査していくことが必要。</a:t>
            </a:r>
            <a:endParaRPr lang="en-US" altLang="ja-JP" sz="1200" b="1" u="sng" dirty="0"/>
          </a:p>
        </p:txBody>
      </p:sp>
      <p:sp>
        <p:nvSpPr>
          <p:cNvPr id="11" name="テキスト ボックス 10">
            <a:extLst>
              <a:ext uri="{FF2B5EF4-FFF2-40B4-BE49-F238E27FC236}">
                <a16:creationId xmlns:a16="http://schemas.microsoft.com/office/drawing/2014/main" id="{150F58F8-3691-47F9-9199-1EDB8FBFEE3F}"/>
              </a:ext>
            </a:extLst>
          </p:cNvPr>
          <p:cNvSpPr txBox="1"/>
          <p:nvPr/>
        </p:nvSpPr>
        <p:spPr>
          <a:xfrm>
            <a:off x="538717" y="5477431"/>
            <a:ext cx="10904607" cy="646331"/>
          </a:xfrm>
          <a:prstGeom prst="rect">
            <a:avLst/>
          </a:prstGeom>
          <a:noFill/>
          <a:ln>
            <a:solidFill>
              <a:schemeClr val="accent1"/>
            </a:solidFill>
          </a:ln>
        </p:spPr>
        <p:txBody>
          <a:bodyPr wrap="square" rtlCol="0">
            <a:spAutoFit/>
          </a:bodyPr>
          <a:lstStyle/>
          <a:p>
            <a:r>
              <a:rPr lang="ja-JP" altLang="en-US" sz="1200" dirty="0"/>
              <a:t>〇継続した人材養成</a:t>
            </a:r>
            <a:endParaRPr lang="en-US" altLang="ja-JP" sz="1200" dirty="0"/>
          </a:p>
          <a:p>
            <a:r>
              <a:rPr lang="ja-JP" altLang="en-US" sz="1200" dirty="0"/>
              <a:t>〇研修における役割の明確化や実践事例の情報提供などによるイメージの具体化</a:t>
            </a:r>
            <a:endParaRPr lang="en-US" altLang="ja-JP" sz="1200" dirty="0"/>
          </a:p>
          <a:p>
            <a:r>
              <a:rPr kumimoji="1" lang="ja-JP" altLang="en-US" sz="1200" dirty="0"/>
              <a:t>〇広域的な観点からの情報共有（先行事例等の共有など）</a:t>
            </a:r>
            <a:r>
              <a:rPr lang="ja-JP" altLang="en-US" sz="1200" dirty="0"/>
              <a:t>・フォローアップの実施</a:t>
            </a:r>
            <a:endParaRPr kumimoji="1" lang="ja-JP" altLang="en-US" sz="1200" dirty="0"/>
          </a:p>
        </p:txBody>
      </p:sp>
      <p:graphicFrame>
        <p:nvGraphicFramePr>
          <p:cNvPr id="8" name="グラフ 7">
            <a:extLst>
              <a:ext uri="{FF2B5EF4-FFF2-40B4-BE49-F238E27FC236}">
                <a16:creationId xmlns:a16="http://schemas.microsoft.com/office/drawing/2014/main" id="{00000000-0008-0000-0100-000009000000}"/>
              </a:ext>
            </a:extLst>
          </p:cNvPr>
          <p:cNvGraphicFramePr>
            <a:graphicFrameLocks/>
          </p:cNvGraphicFramePr>
          <p:nvPr>
            <p:extLst>
              <p:ext uri="{D42A27DB-BD31-4B8C-83A1-F6EECF244321}">
                <p14:modId xmlns:p14="http://schemas.microsoft.com/office/powerpoint/2010/main" val="1105661575"/>
              </p:ext>
            </p:extLst>
          </p:nvPr>
        </p:nvGraphicFramePr>
        <p:xfrm>
          <a:off x="538717" y="3668035"/>
          <a:ext cx="5489944" cy="14426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00000000-0008-0000-0100-00000D000000}"/>
              </a:ext>
            </a:extLst>
          </p:cNvPr>
          <p:cNvGraphicFramePr>
            <a:graphicFrameLocks/>
          </p:cNvGraphicFramePr>
          <p:nvPr>
            <p:extLst>
              <p:ext uri="{D42A27DB-BD31-4B8C-83A1-F6EECF244321}">
                <p14:modId xmlns:p14="http://schemas.microsoft.com/office/powerpoint/2010/main" val="1525152961"/>
              </p:ext>
            </p:extLst>
          </p:nvPr>
        </p:nvGraphicFramePr>
        <p:xfrm>
          <a:off x="665601" y="1699021"/>
          <a:ext cx="5430837" cy="17756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522249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TotalTime>
  <Words>972</Words>
  <Application>Microsoft Office PowerPoint</Application>
  <PresentationFormat>ワイド画面</PresentationFormat>
  <Paragraphs>77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HGSｺﾞｼｯｸM</vt:lpstr>
      <vt:lpstr>ＭＳ Ｐゴシック</vt:lpstr>
      <vt:lpstr>游ゴシック</vt:lpstr>
      <vt:lpstr>游ゴシック Light</vt:lpstr>
      <vt:lpstr>Arial</vt:lpstr>
      <vt:lpstr>Times New Roman</vt:lpstr>
      <vt:lpstr>Office テーマ</vt:lpstr>
      <vt:lpstr>令和２年度　大阪府医療的ケア児等コーディネーター配置状況調査結果まとめ　　　　　　　　　 　調査時期：令和２年10月～12月　　調査対象：大阪府内43市町村（回答率100％）　調査方法：選択式及び記述式 　　　　　　　　　　　　　　　　　　　　　　　　　　　　　　　　　　　　　　　＜地域生活支援課地域生活推進グループ＞</vt:lpstr>
      <vt:lpstr>令和２年度　大阪府医療的ケア児等コーディネーター配置状況調査結果まとめ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令和２年度　大阪府医療的ケア児等コーディネーター配置状況調査結果まとめ　　　　　　　　　 　調査時期：令和２年10月～12月　　調査対象：大阪府内43市町村（回答率100％）　調査方法：選択式及び記述式 　　　　　　　　　　　　　　　　　　　　　　　　　　　　　　　　　　　　　　　＜地域生活支援課地域生活推進グループ＞</dc:title>
  <dc:creator/>
  <cp:lastModifiedBy>吉崎　啓司</cp:lastModifiedBy>
  <cp:revision>39</cp:revision>
  <cp:lastPrinted>2021-02-08T02:45:30Z</cp:lastPrinted>
  <dcterms:created xsi:type="dcterms:W3CDTF">2021-01-06T01:03:15Z</dcterms:created>
  <dcterms:modified xsi:type="dcterms:W3CDTF">2021-02-18T05:10:43Z</dcterms:modified>
</cp:coreProperties>
</file>