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434" autoAdjust="0"/>
  </p:normalViewPr>
  <p:slideViewPr>
    <p:cSldViewPr snapToGrid="0">
      <p:cViewPr varScale="1">
        <p:scale>
          <a:sx n="71" d="100"/>
          <a:sy n="71" d="100"/>
        </p:scale>
        <p:origin x="618" y="-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60527-8B4D-4442-A60F-18620C361971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8E0651-02A1-4A9A-8E95-E127221A79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9110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09385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FE97-18EE-4D96-9A55-9D4172314D59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862A-20F7-441D-8713-E658B2746F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6532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FE97-18EE-4D96-9A55-9D4172314D59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862A-20F7-441D-8713-E658B2746F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7683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FE97-18EE-4D96-9A55-9D4172314D59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862A-20F7-441D-8713-E658B2746F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13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FE97-18EE-4D96-9A55-9D4172314D59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862A-20F7-441D-8713-E658B2746F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2787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FE97-18EE-4D96-9A55-9D4172314D59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862A-20F7-441D-8713-E658B2746F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4617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FE97-18EE-4D96-9A55-9D4172314D59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862A-20F7-441D-8713-E658B2746F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814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FE97-18EE-4D96-9A55-9D4172314D59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862A-20F7-441D-8713-E658B2746F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118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FE97-18EE-4D96-9A55-9D4172314D59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862A-20F7-441D-8713-E658B2746F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2815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FE97-18EE-4D96-9A55-9D4172314D59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862A-20F7-441D-8713-E658B2746F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349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FE97-18EE-4D96-9A55-9D4172314D59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862A-20F7-441D-8713-E658B2746F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1074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FE97-18EE-4D96-9A55-9D4172314D59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862A-20F7-441D-8713-E658B2746F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4404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9FE97-18EE-4D96-9A55-9D4172314D59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3862A-20F7-441D-8713-E658B2746F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2044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楕円 30"/>
          <p:cNvSpPr/>
          <p:nvPr/>
        </p:nvSpPr>
        <p:spPr>
          <a:xfrm>
            <a:off x="46124" y="287512"/>
            <a:ext cx="11949866" cy="5909031"/>
          </a:xfrm>
          <a:prstGeom prst="ellipse">
            <a:avLst/>
          </a:prstGeom>
          <a:noFill/>
          <a:ln w="698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pic>
        <p:nvPicPr>
          <p:cNvPr id="80" name="図 7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298" y="539571"/>
            <a:ext cx="2020904" cy="1507838"/>
          </a:xfrm>
          <a:prstGeom prst="rect">
            <a:avLst/>
          </a:prstGeom>
        </p:spPr>
      </p:pic>
      <p:sp>
        <p:nvSpPr>
          <p:cNvPr id="25" name="テキスト ボックス 24"/>
          <p:cNvSpPr txBox="1"/>
          <p:nvPr/>
        </p:nvSpPr>
        <p:spPr>
          <a:xfrm>
            <a:off x="60299" y="4860100"/>
            <a:ext cx="6563249" cy="135421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個別支援での</a:t>
            </a:r>
            <a:r>
              <a:rPr kumimoji="1" lang="ja-JP" altLang="en-US" sz="1600" dirty="0" smtClean="0"/>
              <a:t>Ｃｏ機能</a:t>
            </a:r>
            <a:r>
              <a:rPr kumimoji="1" lang="en-US" altLang="ja-JP" sz="1600" dirty="0" smtClean="0"/>
              <a:t>【</a:t>
            </a:r>
            <a:r>
              <a:rPr kumimoji="1" lang="ja-JP" altLang="en-US" sz="1600" dirty="0" smtClean="0"/>
              <a:t>本人に寄り添う相談支援専門員等と伴走</a:t>
            </a:r>
            <a:r>
              <a:rPr kumimoji="1" lang="en-US" altLang="ja-JP" sz="1600" dirty="0" smtClean="0"/>
              <a:t>】</a:t>
            </a:r>
          </a:p>
          <a:p>
            <a:r>
              <a:rPr kumimoji="1" lang="ja-JP" altLang="en-US" sz="1600" dirty="0" smtClean="0"/>
              <a:t>①　医ケア支援をしたことのない相談支援等の福祉事業者の相談窓口</a:t>
            </a:r>
            <a:endParaRPr kumimoji="1" lang="en-US" altLang="ja-JP" sz="1600" dirty="0" smtClean="0"/>
          </a:p>
          <a:p>
            <a:r>
              <a:rPr lang="ja-JP" altLang="en-US" sz="1600" dirty="0" smtClean="0"/>
              <a:t>②　医ケア支援で十分に支援・連携ができていない</a:t>
            </a:r>
            <a:r>
              <a:rPr lang="ja-JP" altLang="en-US" sz="1600" dirty="0"/>
              <a:t>場合</a:t>
            </a:r>
            <a:r>
              <a:rPr lang="ja-JP" altLang="en-US" sz="1600" dirty="0" smtClean="0"/>
              <a:t>の医療・福祉・</a:t>
            </a:r>
            <a:r>
              <a:rPr lang="ja-JP" altLang="en-US" sz="1600" dirty="0" smtClean="0"/>
              <a:t>教育等</a:t>
            </a:r>
            <a:r>
              <a:rPr lang="ja-JP" altLang="en-US" sz="1600" dirty="0" smtClean="0"/>
              <a:t>の支援体制等に対する助言・再構築・ＳＶ</a:t>
            </a:r>
            <a:endParaRPr lang="en-US" altLang="ja-JP" sz="1600" dirty="0" smtClean="0"/>
          </a:p>
          <a:p>
            <a:r>
              <a:rPr lang="ja-JP" altLang="en-US" sz="1600" dirty="0" smtClean="0"/>
              <a:t>　</a:t>
            </a:r>
            <a:r>
              <a:rPr lang="ja-JP" altLang="en-US" b="1" dirty="0" smtClean="0"/>
              <a:t>⇒本人</a:t>
            </a:r>
            <a:r>
              <a:rPr lang="ja-JP" altLang="en-US" b="1" dirty="0" smtClean="0"/>
              <a:t>を取り巻く医療・福祉・教育等をつなぐ！</a:t>
            </a:r>
            <a:r>
              <a:rPr lang="ja-JP" altLang="en-US" b="1" dirty="0"/>
              <a:t>！</a:t>
            </a:r>
            <a:endParaRPr kumimoji="1" lang="ja-JP" altLang="en-US" sz="1600" b="1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7334378" y="4861726"/>
            <a:ext cx="4725034" cy="163121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協議の場でのＣｏ</a:t>
            </a:r>
            <a:r>
              <a:rPr kumimoji="1" lang="ja-JP" altLang="en-US" sz="1600" dirty="0" smtClean="0"/>
              <a:t>機能</a:t>
            </a:r>
            <a:r>
              <a:rPr kumimoji="1" lang="en-US" altLang="ja-JP" sz="1600" dirty="0" smtClean="0"/>
              <a:t>【</a:t>
            </a:r>
            <a:r>
              <a:rPr kumimoji="1" lang="ja-JP" altLang="en-US" sz="1600" dirty="0" smtClean="0"/>
              <a:t>医療的ケア児者に寄り添う地域</a:t>
            </a:r>
            <a:r>
              <a:rPr lang="ja-JP" altLang="en-US" sz="1600" dirty="0" smtClean="0"/>
              <a:t>づくり</a:t>
            </a:r>
            <a:r>
              <a:rPr lang="ja-JP" altLang="en-US" sz="1600" dirty="0"/>
              <a:t>の</a:t>
            </a:r>
            <a:r>
              <a:rPr lang="ja-JP" altLang="en-US" sz="1600" dirty="0" smtClean="0"/>
              <a:t>提案</a:t>
            </a:r>
            <a:r>
              <a:rPr kumimoji="1" lang="en-US" altLang="ja-JP" sz="1600" dirty="0" smtClean="0"/>
              <a:t>】</a:t>
            </a:r>
          </a:p>
          <a:p>
            <a:r>
              <a:rPr kumimoji="1" lang="ja-JP" altLang="en-US" sz="1600" dirty="0" smtClean="0"/>
              <a:t>①　協議の場への参画</a:t>
            </a:r>
            <a:endParaRPr kumimoji="1" lang="en-US" altLang="ja-JP" sz="1600" dirty="0" smtClean="0"/>
          </a:p>
          <a:p>
            <a:r>
              <a:rPr kumimoji="1" lang="ja-JP" altLang="en-US" sz="1600" dirty="0" smtClean="0"/>
              <a:t>②　地域の状況の把握と地域課題の提案</a:t>
            </a:r>
            <a:endParaRPr kumimoji="1" lang="en-US" altLang="ja-JP" sz="1600" dirty="0" smtClean="0"/>
          </a:p>
          <a:p>
            <a:r>
              <a:rPr lang="ja-JP" altLang="en-US" b="1" dirty="0"/>
              <a:t>　</a:t>
            </a:r>
            <a:r>
              <a:rPr lang="ja-JP" altLang="en-US" b="1" dirty="0" smtClean="0"/>
              <a:t>⇒相談</a:t>
            </a:r>
            <a:r>
              <a:rPr lang="ja-JP" altLang="en-US" b="1" dirty="0" smtClean="0"/>
              <a:t>支援専門員とともに協働し、</a:t>
            </a:r>
            <a:r>
              <a:rPr lang="ja-JP" altLang="en-US" b="1" dirty="0" smtClean="0"/>
              <a:t>提案</a:t>
            </a:r>
            <a:endParaRPr lang="en-US" altLang="ja-JP" b="1" dirty="0" smtClean="0"/>
          </a:p>
          <a:p>
            <a:r>
              <a:rPr lang="ja-JP" altLang="en-US" b="1" dirty="0"/>
              <a:t>　</a:t>
            </a:r>
            <a:r>
              <a:rPr lang="ja-JP" altLang="en-US" b="1" dirty="0" smtClean="0"/>
              <a:t>　</a:t>
            </a:r>
            <a:r>
              <a:rPr lang="ja-JP" altLang="en-US" b="1" dirty="0" smtClean="0"/>
              <a:t>する</a:t>
            </a:r>
            <a:r>
              <a:rPr lang="ja-JP" altLang="en-US" b="1" dirty="0" smtClean="0"/>
              <a:t>！！</a:t>
            </a:r>
            <a:endParaRPr kumimoji="1" lang="ja-JP" altLang="en-US" b="1" dirty="0"/>
          </a:p>
        </p:txBody>
      </p:sp>
      <p:pic>
        <p:nvPicPr>
          <p:cNvPr id="27" name="図 2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6298" y="5303434"/>
            <a:ext cx="1714500" cy="1714500"/>
          </a:xfrm>
          <a:prstGeom prst="rect">
            <a:avLst/>
          </a:prstGeom>
        </p:spPr>
      </p:pic>
      <p:grpSp>
        <p:nvGrpSpPr>
          <p:cNvPr id="2" name="グループ化 1"/>
          <p:cNvGrpSpPr/>
          <p:nvPr/>
        </p:nvGrpSpPr>
        <p:grpSpPr>
          <a:xfrm>
            <a:off x="6392990" y="2928590"/>
            <a:ext cx="5839740" cy="1491423"/>
            <a:chOff x="5518011" y="5317340"/>
            <a:chExt cx="4677309" cy="1491423"/>
          </a:xfrm>
        </p:grpSpPr>
        <p:sp>
          <p:nvSpPr>
            <p:cNvPr id="67" name="角丸四角形 66"/>
            <p:cNvSpPr/>
            <p:nvPr/>
          </p:nvSpPr>
          <p:spPr>
            <a:xfrm>
              <a:off x="5518011" y="5317340"/>
              <a:ext cx="3983054" cy="145244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500" b="1" dirty="0" smtClean="0">
                  <a:solidFill>
                    <a:schemeClr val="tx1"/>
                  </a:solidFill>
                </a:rPr>
                <a:t>医療的ケア児等の地域</a:t>
              </a:r>
              <a:r>
                <a:rPr lang="ja-JP" altLang="en-US" sz="1500" b="1" dirty="0">
                  <a:solidFill>
                    <a:schemeClr val="tx1"/>
                  </a:solidFill>
                </a:rPr>
                <a:t>課題の解消に向けた協議の</a:t>
              </a:r>
              <a:r>
                <a:rPr lang="ja-JP" altLang="en-US" sz="1500" b="1" dirty="0" smtClean="0">
                  <a:solidFill>
                    <a:schemeClr val="tx1"/>
                  </a:solidFill>
                </a:rPr>
                <a:t>場</a:t>
              </a:r>
              <a:endParaRPr lang="en-US" altLang="ja-JP" sz="1500" b="1" dirty="0" smtClean="0">
                <a:solidFill>
                  <a:schemeClr val="tx1"/>
                </a:solidFill>
              </a:endParaRPr>
            </a:p>
            <a:p>
              <a:r>
                <a:rPr lang="ja-JP" altLang="en-US" sz="1500" b="1" dirty="0" smtClean="0">
                  <a:solidFill>
                    <a:schemeClr val="tx1"/>
                  </a:solidFill>
                </a:rPr>
                <a:t>　・地域診断や医療的ケア児者への理解促進</a:t>
              </a:r>
              <a:endParaRPr lang="en-US" altLang="ja-JP" sz="1500" b="1" dirty="0" smtClean="0">
                <a:solidFill>
                  <a:schemeClr val="tx1"/>
                </a:solidFill>
              </a:endParaRPr>
            </a:p>
            <a:p>
              <a:r>
                <a:rPr lang="ja-JP" altLang="en-US" sz="1500" b="1" dirty="0">
                  <a:solidFill>
                    <a:schemeClr val="tx1"/>
                  </a:solidFill>
                </a:rPr>
                <a:t>　</a:t>
              </a:r>
              <a:r>
                <a:rPr lang="ja-JP" altLang="en-US" sz="1500" b="1" dirty="0" smtClean="0">
                  <a:solidFill>
                    <a:schemeClr val="tx1"/>
                  </a:solidFill>
                </a:rPr>
                <a:t>・地域課題の分析や地域づくり</a:t>
              </a:r>
              <a:endParaRPr lang="en-US" altLang="ja-JP" sz="1500" b="1" dirty="0" smtClean="0">
                <a:solidFill>
                  <a:schemeClr val="tx1"/>
                </a:solidFill>
              </a:endParaRPr>
            </a:p>
            <a:p>
              <a:r>
                <a:rPr lang="ja-JP" altLang="en-US" sz="1500" b="1" dirty="0" smtClean="0">
                  <a:solidFill>
                    <a:schemeClr val="tx1"/>
                  </a:solidFill>
                </a:rPr>
                <a:t>　・社会資源の改善や</a:t>
              </a:r>
              <a:r>
                <a:rPr lang="ja-JP" altLang="en-US" sz="1500" b="1" dirty="0" smtClean="0">
                  <a:solidFill>
                    <a:schemeClr val="tx1"/>
                  </a:solidFill>
                </a:rPr>
                <a:t>開発</a:t>
              </a:r>
              <a:endParaRPr lang="en-US" altLang="ja-JP" sz="1500" b="1" dirty="0" smtClean="0">
                <a:solidFill>
                  <a:schemeClr val="tx1"/>
                </a:solidFill>
              </a:endParaRPr>
            </a:p>
          </p:txBody>
        </p:sp>
        <p:pic>
          <p:nvPicPr>
            <p:cNvPr id="81" name="図 8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28149" y="5524957"/>
              <a:ext cx="1267171" cy="1283806"/>
            </a:xfrm>
            <a:prstGeom prst="rect">
              <a:avLst/>
            </a:prstGeom>
          </p:spPr>
        </p:pic>
      </p:grpSp>
      <p:grpSp>
        <p:nvGrpSpPr>
          <p:cNvPr id="29" name="グループ化 28"/>
          <p:cNvGrpSpPr/>
          <p:nvPr/>
        </p:nvGrpSpPr>
        <p:grpSpPr>
          <a:xfrm>
            <a:off x="8097" y="1355962"/>
            <a:ext cx="6207982" cy="3446811"/>
            <a:chOff x="8097" y="1355962"/>
            <a:chExt cx="6207982" cy="3446811"/>
          </a:xfrm>
        </p:grpSpPr>
        <p:sp>
          <p:nvSpPr>
            <p:cNvPr id="6" name="楕円 5"/>
            <p:cNvSpPr/>
            <p:nvPr/>
          </p:nvSpPr>
          <p:spPr>
            <a:xfrm>
              <a:off x="482289" y="1628199"/>
              <a:ext cx="5231573" cy="2955478"/>
            </a:xfrm>
            <a:prstGeom prst="ellipse">
              <a:avLst/>
            </a:prstGeom>
            <a:noFill/>
            <a:ln w="698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8" name="楕円 7"/>
            <p:cNvSpPr/>
            <p:nvPr/>
          </p:nvSpPr>
          <p:spPr>
            <a:xfrm>
              <a:off x="3818684" y="1454803"/>
              <a:ext cx="1089992" cy="6615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1200" b="1" dirty="0">
                  <a:solidFill>
                    <a:sysClr val="windowText" lastClr="000000"/>
                  </a:solidFill>
                </a:rPr>
                <a:t>医療</a:t>
              </a:r>
            </a:p>
          </p:txBody>
        </p:sp>
        <p:sp>
          <p:nvSpPr>
            <p:cNvPr id="10" name="楕円 9"/>
            <p:cNvSpPr/>
            <p:nvPr/>
          </p:nvSpPr>
          <p:spPr>
            <a:xfrm>
              <a:off x="287766" y="1747635"/>
              <a:ext cx="1089991" cy="6615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1200" b="1" dirty="0" smtClean="0">
                  <a:solidFill>
                    <a:sysClr val="windowText" lastClr="000000"/>
                  </a:solidFill>
                </a:rPr>
                <a:t>教育</a:t>
              </a:r>
              <a:endParaRPr kumimoji="1" lang="ja-JP" altLang="en-US" sz="1200" b="1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" name="楕円 10"/>
            <p:cNvSpPr/>
            <p:nvPr/>
          </p:nvSpPr>
          <p:spPr>
            <a:xfrm>
              <a:off x="1321829" y="1375071"/>
              <a:ext cx="1089991" cy="6615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1200" b="1" dirty="0" smtClean="0">
                  <a:solidFill>
                    <a:sysClr val="windowText" lastClr="000000"/>
                  </a:solidFill>
                </a:rPr>
                <a:t>看護</a:t>
              </a:r>
              <a:endParaRPr kumimoji="1" lang="ja-JP" altLang="en-US" b="1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3" name="楕円 12"/>
            <p:cNvSpPr/>
            <p:nvPr/>
          </p:nvSpPr>
          <p:spPr>
            <a:xfrm>
              <a:off x="4288815" y="3836274"/>
              <a:ext cx="1505966" cy="477537"/>
            </a:xfrm>
            <a:prstGeom prst="ellipse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児童発</a:t>
              </a:r>
              <a:endParaRPr kumimoji="1" lang="en-US" altLang="ja-JP" sz="1200" b="1" dirty="0">
                <a:solidFill>
                  <a:schemeClr val="tx1"/>
                </a:solidFill>
              </a:endParaRPr>
            </a:p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達支援</a:t>
              </a:r>
              <a:endParaRPr kumimoji="1" lang="ja-JP" alt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14" name="楕円 13"/>
            <p:cNvSpPr/>
            <p:nvPr/>
          </p:nvSpPr>
          <p:spPr>
            <a:xfrm>
              <a:off x="1913906" y="4187766"/>
              <a:ext cx="1412508" cy="55318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1200" b="1" dirty="0" err="1" smtClean="0">
                  <a:solidFill>
                    <a:sysClr val="windowText" lastClr="000000"/>
                  </a:solidFill>
                </a:rPr>
                <a:t>障がい</a:t>
              </a:r>
              <a:r>
                <a:rPr kumimoji="1" lang="ja-JP" altLang="en-US" sz="1200" b="1" dirty="0" smtClean="0">
                  <a:solidFill>
                    <a:sysClr val="windowText" lastClr="000000"/>
                  </a:solidFill>
                </a:rPr>
                <a:t>福祉</a:t>
              </a:r>
              <a:endParaRPr kumimoji="1" lang="ja-JP" altLang="en-US" sz="1200" b="1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5" name="楕円 14"/>
            <p:cNvSpPr/>
            <p:nvPr/>
          </p:nvSpPr>
          <p:spPr>
            <a:xfrm>
              <a:off x="2493486" y="1355962"/>
              <a:ext cx="1242331" cy="6615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1200" b="1" dirty="0">
                  <a:solidFill>
                    <a:sysClr val="windowText" lastClr="000000"/>
                  </a:solidFill>
                </a:rPr>
                <a:t>市町村</a:t>
              </a:r>
              <a:endParaRPr kumimoji="1" lang="ja-JP" altLang="en-US" sz="1000" b="1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6" name="楕円 15"/>
            <p:cNvSpPr/>
            <p:nvPr/>
          </p:nvSpPr>
          <p:spPr>
            <a:xfrm>
              <a:off x="8097" y="2443280"/>
              <a:ext cx="1089920" cy="6615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1200" b="1" dirty="0" smtClean="0">
                  <a:solidFill>
                    <a:sysClr val="windowText" lastClr="000000"/>
                  </a:solidFill>
                </a:rPr>
                <a:t>保健</a:t>
              </a:r>
              <a:endParaRPr kumimoji="1" lang="ja-JP" altLang="en-US" sz="1200" b="1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8" name="楕円 17"/>
            <p:cNvSpPr/>
            <p:nvPr/>
          </p:nvSpPr>
          <p:spPr>
            <a:xfrm>
              <a:off x="4649150" y="3239389"/>
              <a:ext cx="1566929" cy="542392"/>
            </a:xfrm>
            <a:prstGeom prst="ellipse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1200" b="1" dirty="0" smtClean="0">
                  <a:solidFill>
                    <a:schemeClr val="tx1"/>
                  </a:solidFill>
                </a:rPr>
                <a:t>放課後等デイ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19" name="楕円 18"/>
            <p:cNvSpPr/>
            <p:nvPr/>
          </p:nvSpPr>
          <p:spPr>
            <a:xfrm>
              <a:off x="4965450" y="2499830"/>
              <a:ext cx="1165025" cy="6615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1200" b="1" dirty="0" smtClean="0">
                  <a:solidFill>
                    <a:sysClr val="windowText" lastClr="000000"/>
                  </a:solidFill>
                </a:rPr>
                <a:t>相談支援</a:t>
              </a:r>
              <a:endParaRPr kumimoji="1" lang="ja-JP" altLang="en-US" sz="1200" b="1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0" name="楕円 19"/>
            <p:cNvSpPr/>
            <p:nvPr/>
          </p:nvSpPr>
          <p:spPr>
            <a:xfrm>
              <a:off x="755942" y="3730693"/>
              <a:ext cx="1089923" cy="6615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1200" b="1" dirty="0">
                  <a:solidFill>
                    <a:sysClr val="windowText" lastClr="000000"/>
                  </a:solidFill>
                </a:rPr>
                <a:t>兄弟</a:t>
              </a:r>
              <a:endParaRPr kumimoji="1" lang="en-US" altLang="ja-JP" sz="1200" b="1" dirty="0">
                <a:solidFill>
                  <a:sysClr val="windowText" lastClr="000000"/>
                </a:solidFill>
              </a:endParaRPr>
            </a:p>
            <a:p>
              <a:pPr algn="ctr"/>
              <a:r>
                <a:rPr kumimoji="1" lang="ja-JP" altLang="en-US" sz="1200" b="1" dirty="0">
                  <a:solidFill>
                    <a:sysClr val="windowText" lastClr="000000"/>
                  </a:solidFill>
                </a:rPr>
                <a:t>姉妹</a:t>
              </a:r>
            </a:p>
          </p:txBody>
        </p:sp>
        <p:sp>
          <p:nvSpPr>
            <p:cNvPr id="21" name="楕円 20"/>
            <p:cNvSpPr/>
            <p:nvPr/>
          </p:nvSpPr>
          <p:spPr>
            <a:xfrm>
              <a:off x="97156" y="3128819"/>
              <a:ext cx="1089923" cy="6615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1200" b="1" dirty="0" smtClean="0">
                  <a:solidFill>
                    <a:sysClr val="windowText" lastClr="000000"/>
                  </a:solidFill>
                </a:rPr>
                <a:t>親</a:t>
              </a:r>
              <a:endParaRPr kumimoji="1" lang="ja-JP" altLang="en-US" sz="1050" b="1" dirty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22" name="図 2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0559" y="2130302"/>
              <a:ext cx="1665855" cy="1771073"/>
            </a:xfrm>
            <a:prstGeom prst="rect">
              <a:avLst/>
            </a:prstGeom>
          </p:spPr>
        </p:pic>
        <p:pic>
          <p:nvPicPr>
            <p:cNvPr id="23" name="図 22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06489" y="2272967"/>
              <a:ext cx="1502941" cy="1450065"/>
            </a:xfrm>
            <a:prstGeom prst="rect">
              <a:avLst/>
            </a:prstGeom>
          </p:spPr>
        </p:pic>
        <p:sp>
          <p:nvSpPr>
            <p:cNvPr id="24" name="角丸四角形 23"/>
            <p:cNvSpPr/>
            <p:nvPr/>
          </p:nvSpPr>
          <p:spPr>
            <a:xfrm>
              <a:off x="1925344" y="3435438"/>
              <a:ext cx="2282553" cy="67984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1500" b="1" dirty="0">
                  <a:solidFill>
                    <a:sysClr val="windowText" lastClr="000000"/>
                  </a:solidFill>
                </a:rPr>
                <a:t>本人を中心とした</a:t>
              </a:r>
              <a:r>
                <a:rPr kumimoji="1" lang="ja-JP" altLang="en-US" sz="1500" b="1" dirty="0" smtClean="0">
                  <a:solidFill>
                    <a:sysClr val="windowText" lastClr="000000"/>
                  </a:solidFill>
                </a:rPr>
                <a:t>チームでの個別支援</a:t>
              </a:r>
              <a:endParaRPr kumimoji="1" lang="ja-JP" altLang="en-US" sz="1500" b="1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3" name="楕円 32"/>
            <p:cNvSpPr/>
            <p:nvPr/>
          </p:nvSpPr>
          <p:spPr>
            <a:xfrm>
              <a:off x="3397300" y="4249587"/>
              <a:ext cx="1329169" cy="55318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1200" b="1" dirty="0" smtClean="0">
                  <a:solidFill>
                    <a:sysClr val="windowText" lastClr="000000"/>
                  </a:solidFill>
                </a:rPr>
                <a:t>児童福祉</a:t>
              </a:r>
              <a:endParaRPr kumimoji="1" lang="ja-JP" altLang="en-US" sz="1200" b="1" dirty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28" name="図 27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537153" y="1900313"/>
              <a:ext cx="984181" cy="848583"/>
            </a:xfrm>
            <a:prstGeom prst="rect">
              <a:avLst/>
            </a:prstGeom>
          </p:spPr>
        </p:pic>
      </p:grpSp>
      <p:sp>
        <p:nvSpPr>
          <p:cNvPr id="4" name="角丸四角形 3"/>
          <p:cNvSpPr/>
          <p:nvPr/>
        </p:nvSpPr>
        <p:spPr>
          <a:xfrm>
            <a:off x="205386" y="45294"/>
            <a:ext cx="10445249" cy="564155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2800" b="1" dirty="0" smtClean="0">
                <a:solidFill>
                  <a:schemeClr val="tx1"/>
                </a:solidFill>
              </a:rPr>
              <a:t>大阪府における医療的</a:t>
            </a:r>
            <a:r>
              <a:rPr kumimoji="1" lang="ja-JP" altLang="en-US" sz="2800" b="1" dirty="0" smtClean="0">
                <a:solidFill>
                  <a:schemeClr val="tx1"/>
                </a:solidFill>
              </a:rPr>
              <a:t>ケア児等コーディネーターの</a:t>
            </a:r>
            <a:r>
              <a:rPr lang="ja-JP" altLang="en-US" sz="2800" b="1" dirty="0" smtClean="0">
                <a:solidFill>
                  <a:schemeClr val="tx1"/>
                </a:solidFill>
              </a:rPr>
              <a:t>役割（案）</a:t>
            </a:r>
            <a:endParaRPr kumimoji="1" lang="ja-JP" altLang="en-US" sz="2800" b="1" dirty="0">
              <a:solidFill>
                <a:schemeClr val="tx1"/>
              </a:solidFill>
            </a:endParaRPr>
          </a:p>
        </p:txBody>
      </p:sp>
      <p:sp>
        <p:nvSpPr>
          <p:cNvPr id="73" name="屈折矢印 72"/>
          <p:cNvSpPr/>
          <p:nvPr/>
        </p:nvSpPr>
        <p:spPr>
          <a:xfrm flipV="1">
            <a:off x="8102327" y="1856221"/>
            <a:ext cx="3102262" cy="1174118"/>
          </a:xfrm>
          <a:prstGeom prst="bentUpArrow">
            <a:avLst>
              <a:gd name="adj1" fmla="val 32874"/>
              <a:gd name="adj2" fmla="val 25624"/>
              <a:gd name="adj3" fmla="val 35574"/>
            </a:avLst>
          </a:prstGeom>
          <a:solidFill>
            <a:schemeClr val="accent6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6"/>
          <p:cNvSpPr/>
          <p:nvPr/>
        </p:nvSpPr>
        <p:spPr>
          <a:xfrm>
            <a:off x="6944448" y="1800279"/>
            <a:ext cx="1836847" cy="54776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b="1" dirty="0">
                <a:solidFill>
                  <a:schemeClr val="tx1"/>
                </a:solidFill>
              </a:rPr>
              <a:t>医療的</a:t>
            </a:r>
            <a:r>
              <a:rPr kumimoji="1" lang="ja-JP" altLang="en-US" sz="1200" b="1" dirty="0" smtClean="0">
                <a:solidFill>
                  <a:schemeClr val="tx1"/>
                </a:solidFill>
              </a:rPr>
              <a:t>ケア児</a:t>
            </a:r>
            <a:r>
              <a:rPr kumimoji="1" lang="ja-JP" altLang="en-US" sz="1200" b="1" dirty="0">
                <a:solidFill>
                  <a:schemeClr val="tx1"/>
                </a:solidFill>
              </a:rPr>
              <a:t>等</a:t>
            </a:r>
            <a:r>
              <a:rPr kumimoji="1" lang="en-US" altLang="ja-JP" sz="1200" b="1" dirty="0">
                <a:solidFill>
                  <a:schemeClr val="tx1"/>
                </a:solidFill>
              </a:rPr>
              <a:t>CO.</a:t>
            </a:r>
            <a:endParaRPr kumimoji="1" lang="ja-JP" altLang="en-US" sz="1200" b="1" dirty="0">
              <a:solidFill>
                <a:schemeClr val="tx1"/>
              </a:solidFill>
            </a:endParaRPr>
          </a:p>
        </p:txBody>
      </p:sp>
      <p:grpSp>
        <p:nvGrpSpPr>
          <p:cNvPr id="17" name="グループ化 16"/>
          <p:cNvGrpSpPr/>
          <p:nvPr/>
        </p:nvGrpSpPr>
        <p:grpSpPr>
          <a:xfrm>
            <a:off x="5534981" y="1930648"/>
            <a:ext cx="2779239" cy="670525"/>
            <a:chOff x="5196193" y="2490061"/>
            <a:chExt cx="2985053" cy="546744"/>
          </a:xfrm>
        </p:grpSpPr>
        <p:sp>
          <p:nvSpPr>
            <p:cNvPr id="12" name="左右矢印 11"/>
            <p:cNvSpPr/>
            <p:nvPr/>
          </p:nvSpPr>
          <p:spPr>
            <a:xfrm rot="20951706">
              <a:off x="5196193" y="2490061"/>
              <a:ext cx="1764527" cy="546744"/>
            </a:xfrm>
            <a:prstGeom prst="left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 rot="20957431">
              <a:off x="5490515" y="2537503"/>
              <a:ext cx="269073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 smtClean="0"/>
                <a:t>助言・ＳＶ</a:t>
              </a:r>
              <a:endParaRPr kumimoji="1" lang="ja-JP" altLang="en-US" sz="1600" dirty="0"/>
            </a:p>
          </p:txBody>
        </p:sp>
      </p:grpSp>
      <p:sp>
        <p:nvSpPr>
          <p:cNvPr id="9" name="テキスト ボックス 8"/>
          <p:cNvSpPr txBox="1"/>
          <p:nvPr/>
        </p:nvSpPr>
        <p:spPr>
          <a:xfrm>
            <a:off x="8819322" y="1871811"/>
            <a:ext cx="26907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参画・地域課題の提案</a:t>
            </a:r>
            <a:endParaRPr kumimoji="1" lang="ja-JP" altLang="en-US" sz="1600" dirty="0"/>
          </a:p>
        </p:txBody>
      </p:sp>
      <p:sp>
        <p:nvSpPr>
          <p:cNvPr id="30" name="正方形/長方形 29"/>
          <p:cNvSpPr/>
          <p:nvPr/>
        </p:nvSpPr>
        <p:spPr>
          <a:xfrm>
            <a:off x="10916640" y="45294"/>
            <a:ext cx="1050084" cy="56415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資料９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4095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9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107</Words>
  <Application>Microsoft Office PowerPoint</Application>
  <PresentationFormat>ワイド画面</PresentationFormat>
  <Paragraphs>33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小山　智史</dc:creator>
  <cp:lastModifiedBy>小山　智史</cp:lastModifiedBy>
  <cp:revision>23</cp:revision>
  <cp:lastPrinted>2020-01-28T03:04:27Z</cp:lastPrinted>
  <dcterms:created xsi:type="dcterms:W3CDTF">2019-12-18T01:20:28Z</dcterms:created>
  <dcterms:modified xsi:type="dcterms:W3CDTF">2020-01-28T03:13:10Z</dcterms:modified>
</cp:coreProperties>
</file>